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ms-powerpoint.authors+xml" PartName="/ppt/authors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commentAuthors+xml" PartName="/ppt/commentAuthors.xml"/>
  <Override ContentType="application/vnd.openxmlformats-officedocument.drawingml.diagramColors+xml" PartName="/ppt/diagrams/colors1.xml"/>
  <Override ContentType="application/vnd.openxmlformats-officedocument.drawingml.diagramData+xml" PartName="/ppt/diagrams/data1.xml"/>
  <Override ContentType="application/vnd.ms-office.drawingml.diagramDrawing+xml" PartName="/ppt/diagrams/drawing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104.xml"/>
  <Override ContentType="application/vnd.openxmlformats-officedocument.presentationml.notesSlide+xml" PartName="/ppt/notesSlides/notesSlide105.xml"/>
  <Override ContentType="application/vnd.openxmlformats-officedocument.presentationml.notesSlide+xml" PartName="/ppt/notesSlides/notesSlide106.xml"/>
  <Override ContentType="application/vnd.openxmlformats-officedocument.presentationml.notesSlide+xml" PartName="/ppt/notesSlides/notesSlide107.xml"/>
  <Override ContentType="application/vnd.openxmlformats-officedocument.presentationml.notesSlide+xml" PartName="/ppt/notesSlides/notesSlide108.xml"/>
  <Override ContentType="application/vnd.openxmlformats-officedocument.presentationml.notesSlide+xml" PartName="/ppt/notesSlides/notesSlide10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10.xml"/>
  <Override ContentType="application/vnd.openxmlformats-officedocument.presentationml.notesSlide+xml" PartName="/ppt/notesSlides/notesSlide111.xml"/>
  <Override ContentType="application/vnd.openxmlformats-officedocument.presentationml.notesSlide+xml" PartName="/ppt/notesSlides/notesSlide112.xml"/>
  <Override ContentType="application/vnd.openxmlformats-officedocument.presentationml.notesSlide+xml" PartName="/ppt/notesSlides/notesSlide113.xml"/>
  <Override ContentType="application/vnd.openxmlformats-officedocument.presentationml.notesSlide+xml" PartName="/ppt/notesSlides/notesSlide114.xml"/>
  <Override ContentType="application/vnd.openxmlformats-officedocument.presentationml.notesSlide+xml" PartName="/ppt/notesSlides/notesSlide115.xml"/>
  <Override ContentType="application/vnd.openxmlformats-officedocument.presentationml.notesSlide+xml" PartName="/ppt/notesSlides/notesSlide116.xml"/>
  <Override ContentType="application/vnd.openxmlformats-officedocument.presentationml.notesSlide+xml" PartName="/ppt/notesSlides/notesSlide117.xml"/>
  <Override ContentType="application/vnd.openxmlformats-officedocument.presentationml.notesSlide+xml" PartName="/ppt/notesSlides/notesSlide118.xml"/>
  <Override ContentType="application/vnd.openxmlformats-officedocument.presentationml.notesSlide+xml" PartName="/ppt/notesSlides/notesSlide119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20.xml"/>
  <Override ContentType="application/vnd.openxmlformats-officedocument.presentationml.notesSlide+xml" PartName="/ppt/notesSlides/notesSlide121.xml"/>
  <Override ContentType="application/vnd.openxmlformats-officedocument.presentationml.notesSlide+xml" PartName="/ppt/notesSlides/notesSlide122.xml"/>
  <Override ContentType="application/vnd.openxmlformats-officedocument.presentationml.notesSlide+xml" PartName="/ppt/notesSlides/notesSlide123.xml"/>
  <Override ContentType="application/vnd.openxmlformats-officedocument.presentationml.notesSlide+xml" PartName="/ppt/notesSlides/notesSlide124.xml"/>
  <Override ContentType="application/vnd.openxmlformats-officedocument.presentationml.notesSlide+xml" PartName="/ppt/notesSlides/notesSlide125.xml"/>
  <Override ContentType="application/vnd.openxmlformats-officedocument.presentationml.notesSlide+xml" PartName="/ppt/notesSlides/notesSlide126.xml"/>
  <Override ContentType="application/vnd.openxmlformats-officedocument.presentationml.notesSlide+xml" PartName="/ppt/notesSlides/notesSlide127.xml"/>
  <Override ContentType="application/vnd.openxmlformats-officedocument.presentationml.notesSlide+xml" PartName="/ppt/notesSlides/notesSlide128.xml"/>
  <Override ContentType="application/vnd.openxmlformats-officedocument.presentationml.notesSlide+xml" PartName="/ppt/notesSlides/notesSlide129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30.xml"/>
  <Override ContentType="application/vnd.openxmlformats-officedocument.presentationml.notesSlide+xml" PartName="/ppt/notesSlides/notesSlide131.xml"/>
  <Override ContentType="application/vnd.openxmlformats-officedocument.presentationml.notesSlide+xml" PartName="/ppt/notesSlides/notesSlide132.xml"/>
  <Override ContentType="application/vnd.openxmlformats-officedocument.presentationml.notesSlide+xml" PartName="/ppt/notesSlides/notesSlide133.xml"/>
  <Override ContentType="application/vnd.openxmlformats-officedocument.presentationml.notesSlide+xml" PartName="/ppt/notesSlides/notesSlide134.xml"/>
  <Override ContentType="application/vnd.openxmlformats-officedocument.presentationml.notesSlide+xml" PartName="/ppt/notesSlides/notesSlide135.xml"/>
  <Override ContentType="application/vnd.openxmlformats-officedocument.presentationml.notesSlide+xml" PartName="/ppt/notesSlides/notesSlide136.xml"/>
  <Override ContentType="application/vnd.openxmlformats-officedocument.presentationml.notesSlide+xml" PartName="/ppt/notesSlides/notesSlide137.xml"/>
  <Override ContentType="application/vnd.openxmlformats-officedocument.presentationml.notesSlide+xml" PartName="/ppt/notesSlides/notesSlide138.xml"/>
  <Override ContentType="application/vnd.openxmlformats-officedocument.presentationml.notesSlide+xml" PartName="/ppt/notesSlides/notesSlide13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40.xml"/>
  <Override ContentType="application/vnd.openxmlformats-officedocument.presentationml.notesSlide+xml" PartName="/ppt/notesSlides/notesSlide141.xml"/>
  <Override ContentType="application/vnd.openxmlformats-officedocument.presentationml.notesSlide+xml" PartName="/ppt/notesSlides/notesSlide142.xml"/>
  <Override ContentType="application/vnd.openxmlformats-officedocument.presentationml.notesSlide+xml" PartName="/ppt/notesSlides/notesSlide143.xml"/>
  <Override ContentType="application/vnd.openxmlformats-officedocument.presentationml.notesSlide+xml" PartName="/ppt/notesSlides/notesSlide14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9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00.xml"/>
  <Override ContentType="application/vnd.openxmlformats-officedocument.presentationml.slide+xml" PartName="/ppt/slides/slide101.xml"/>
  <Override ContentType="application/vnd.openxmlformats-officedocument.presentationml.slide+xml" PartName="/ppt/slides/slide102.xml"/>
  <Override ContentType="application/vnd.openxmlformats-officedocument.presentationml.slide+xml" PartName="/ppt/slides/slide103.xml"/>
  <Override ContentType="application/vnd.openxmlformats-officedocument.presentationml.slide+xml" PartName="/ppt/slides/slide104.xml"/>
  <Override ContentType="application/vnd.openxmlformats-officedocument.presentationml.slide+xml" PartName="/ppt/slides/slide105.xml"/>
  <Override ContentType="application/vnd.openxmlformats-officedocument.presentationml.slide+xml" PartName="/ppt/slides/slide106.xml"/>
  <Override ContentType="application/vnd.openxmlformats-officedocument.presentationml.slide+xml" PartName="/ppt/slides/slide107.xml"/>
  <Override ContentType="application/vnd.openxmlformats-officedocument.presentationml.slide+xml" PartName="/ppt/slides/slide108.xml"/>
  <Override ContentType="application/vnd.openxmlformats-officedocument.presentationml.slide+xml" PartName="/ppt/slides/slide109.xml"/>
  <Override ContentType="application/vnd.openxmlformats-officedocument.presentationml.slide+xml" PartName="/ppt/slides/slide11.xml"/>
  <Override ContentType="application/vnd.openxmlformats-officedocument.presentationml.slide+xml" PartName="/ppt/slides/slide110.xml"/>
  <Override ContentType="application/vnd.openxmlformats-officedocument.presentationml.slide+xml" PartName="/ppt/slides/slide111.xml"/>
  <Override ContentType="application/vnd.openxmlformats-officedocument.presentationml.slide+xml" PartName="/ppt/slides/slide112.xml"/>
  <Override ContentType="application/vnd.openxmlformats-officedocument.presentationml.slide+xml" PartName="/ppt/slides/slide113.xml"/>
  <Override ContentType="application/vnd.openxmlformats-officedocument.presentationml.slide+xml" PartName="/ppt/slides/slide114.xml"/>
  <Override ContentType="application/vnd.openxmlformats-officedocument.presentationml.slide+xml" PartName="/ppt/slides/slide115.xml"/>
  <Override ContentType="application/vnd.openxmlformats-officedocument.presentationml.slide+xml" PartName="/ppt/slides/slide116.xml"/>
  <Override ContentType="application/vnd.openxmlformats-officedocument.presentationml.slide+xml" PartName="/ppt/slides/slide117.xml"/>
  <Override ContentType="application/vnd.openxmlformats-officedocument.presentationml.slide+xml" PartName="/ppt/slides/slide118.xml"/>
  <Override ContentType="application/vnd.openxmlformats-officedocument.presentationml.slide+xml" PartName="/ppt/slides/slide119.xml"/>
  <Override ContentType="application/vnd.openxmlformats-officedocument.presentationml.slide+xml" PartName="/ppt/slides/slide12.xml"/>
  <Override ContentType="application/vnd.openxmlformats-officedocument.presentationml.slide+xml" PartName="/ppt/slides/slide120.xml"/>
  <Override ContentType="application/vnd.openxmlformats-officedocument.presentationml.slide+xml" PartName="/ppt/slides/slide121.xml"/>
  <Override ContentType="application/vnd.openxmlformats-officedocument.presentationml.slide+xml" PartName="/ppt/slides/slide122.xml"/>
  <Override ContentType="application/vnd.openxmlformats-officedocument.presentationml.slide+xml" PartName="/ppt/slides/slide123.xml"/>
  <Override ContentType="application/vnd.openxmlformats-officedocument.presentationml.slide+xml" PartName="/ppt/slides/slide124.xml"/>
  <Override ContentType="application/vnd.openxmlformats-officedocument.presentationml.slide+xml" PartName="/ppt/slides/slide125.xml"/>
  <Override ContentType="application/vnd.openxmlformats-officedocument.presentationml.slide+xml" PartName="/ppt/slides/slide126.xml"/>
  <Override ContentType="application/vnd.openxmlformats-officedocument.presentationml.slide+xml" PartName="/ppt/slides/slide127.xml"/>
  <Override ContentType="application/vnd.openxmlformats-officedocument.presentationml.slide+xml" PartName="/ppt/slides/slide128.xml"/>
  <Override ContentType="application/vnd.openxmlformats-officedocument.presentationml.slide+xml" PartName="/ppt/slides/slide129.xml"/>
  <Override ContentType="application/vnd.openxmlformats-officedocument.presentationml.slide+xml" PartName="/ppt/slides/slide13.xml"/>
  <Override ContentType="application/vnd.openxmlformats-officedocument.presentationml.slide+xml" PartName="/ppt/slides/slide130.xml"/>
  <Override ContentType="application/vnd.openxmlformats-officedocument.presentationml.slide+xml" PartName="/ppt/slides/slide131.xml"/>
  <Override ContentType="application/vnd.openxmlformats-officedocument.presentationml.slide+xml" PartName="/ppt/slides/slide132.xml"/>
  <Override ContentType="application/vnd.openxmlformats-officedocument.presentationml.slide+xml" PartName="/ppt/slides/slide133.xml"/>
  <Override ContentType="application/vnd.openxmlformats-officedocument.presentationml.slide+xml" PartName="/ppt/slides/slide134.xml"/>
  <Override ContentType="application/vnd.openxmlformats-officedocument.presentationml.slide+xml" PartName="/ppt/slides/slide135.xml"/>
  <Override ContentType="application/vnd.openxmlformats-officedocument.presentationml.slide+xml" PartName="/ppt/slides/slide136.xml"/>
  <Override ContentType="application/vnd.openxmlformats-officedocument.presentationml.slide+xml" PartName="/ppt/slides/slide137.xml"/>
  <Override ContentType="application/vnd.openxmlformats-officedocument.presentationml.slide+xml" PartName="/ppt/slides/slide138.xml"/>
  <Override ContentType="application/vnd.openxmlformats-officedocument.presentationml.slide+xml" PartName="/ppt/slides/slide139.xml"/>
  <Override ContentType="application/vnd.openxmlformats-officedocument.presentationml.slide+xml" PartName="/ppt/slides/slide14.xml"/>
  <Override ContentType="application/vnd.openxmlformats-officedocument.presentationml.slide+xml" PartName="/ppt/slides/slide140.xml"/>
  <Override ContentType="application/vnd.openxmlformats-officedocument.presentationml.slide+xml" PartName="/ppt/slides/slide141.xml"/>
  <Override ContentType="application/vnd.openxmlformats-officedocument.presentationml.slide+xml" PartName="/ppt/slides/slide142.xml"/>
  <Override ContentType="application/vnd.openxmlformats-officedocument.presentationml.slide+xml" PartName="/ppt/slides/slide143.xml"/>
  <Override ContentType="application/vnd.openxmlformats-officedocument.presentationml.slide+xml" PartName="/ppt/slides/slide144.xml"/>
  <Override ContentType="application/vnd.openxmlformats-officedocument.presentationml.slide+xml" PartName="/ppt/slides/slide145.xml"/>
  <Override ContentType="application/vnd.openxmlformats-officedocument.presentationml.slide+xml" PartName="/ppt/slides/slide146.xml"/>
  <Override ContentType="application/vnd.openxmlformats-officedocument.presentationml.slide+xml" PartName="/ppt/slides/slide147.xml"/>
  <Override ContentType="application/vnd.openxmlformats-officedocument.presentationml.slide+xml" PartName="/ppt/slides/slide148.xml"/>
  <Override ContentType="application/vnd.openxmlformats-officedocument.presentationml.slide+xml" PartName="/ppt/slides/slide149.xml"/>
  <Override ContentType="application/vnd.openxmlformats-officedocument.presentationml.slide+xml" PartName="/ppt/slides/slide15.xml"/>
  <Override ContentType="application/vnd.openxmlformats-officedocument.presentationml.slide+xml" PartName="/ppt/slides/slide150.xml"/>
  <Override ContentType="application/vnd.openxmlformats-officedocument.presentationml.slide+xml" PartName="/ppt/slides/slide151.xml"/>
  <Override ContentType="application/vnd.openxmlformats-officedocument.presentationml.slide+xml" PartName="/ppt/slides/slide152.xml"/>
  <Override ContentType="application/vnd.openxmlformats-officedocument.presentationml.slide+xml" PartName="/ppt/slides/slide153.xml"/>
  <Override ContentType="application/vnd.openxmlformats-officedocument.presentationml.slide+xml" PartName="/ppt/slides/slide154.xml"/>
  <Override ContentType="application/vnd.openxmlformats-officedocument.presentationml.slide+xml" PartName="/ppt/slides/slide155.xml"/>
  <Override ContentType="application/vnd.openxmlformats-officedocument.presentationml.slide+xml" PartName="/ppt/slides/slide156.xml"/>
  <Override ContentType="application/vnd.openxmlformats-officedocument.presentationml.slide+xml" PartName="/ppt/slides/slide157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slide+xml" PartName="/ppt/slides/slide64.xml"/>
  <Override ContentType="application/vnd.openxmlformats-officedocument.presentationml.slide+xml" PartName="/ppt/slides/slide65.xml"/>
  <Override ContentType="application/vnd.openxmlformats-officedocument.presentationml.slide+xml" PartName="/ppt/slides/slide66.xml"/>
  <Override ContentType="application/vnd.openxmlformats-officedocument.presentationml.slide+xml" PartName="/ppt/slides/slide67.xml"/>
  <Override ContentType="application/vnd.openxmlformats-officedocument.presentationml.slide+xml" PartName="/ppt/slides/slide68.xml"/>
  <Override ContentType="application/vnd.openxmlformats-officedocument.presentationml.slide+xml" PartName="/ppt/slides/slide69.xml"/>
  <Override ContentType="application/vnd.openxmlformats-officedocument.presentationml.slide+xml" PartName="/ppt/slides/slide7.xml"/>
  <Override ContentType="application/vnd.openxmlformats-officedocument.presentationml.slide+xml" PartName="/ppt/slides/slide70.xml"/>
  <Override ContentType="application/vnd.openxmlformats-officedocument.presentationml.slide+xml" PartName="/ppt/slides/slide71.xml"/>
  <Override ContentType="application/vnd.openxmlformats-officedocument.presentationml.slide+xml" PartName="/ppt/slides/slide72.xml"/>
  <Override ContentType="application/vnd.openxmlformats-officedocument.presentationml.slide+xml" PartName="/ppt/slides/slide73.xml"/>
  <Override ContentType="application/vnd.openxmlformats-officedocument.presentationml.slide+xml" PartName="/ppt/slides/slide74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77.xml"/>
  <Override ContentType="application/vnd.openxmlformats-officedocument.presentationml.slide+xml" PartName="/ppt/slides/slide78.xml"/>
  <Override ContentType="application/vnd.openxmlformats-officedocument.presentationml.slide+xml" PartName="/ppt/slides/slide79.xml"/>
  <Override ContentType="application/vnd.openxmlformats-officedocument.presentationml.slide+xml" PartName="/ppt/slides/slide8.xml"/>
  <Override ContentType="application/vnd.openxmlformats-officedocument.presentationml.slide+xml" PartName="/ppt/slides/slide80.xml"/>
  <Override ContentType="application/vnd.openxmlformats-officedocument.presentationml.slide+xml" PartName="/ppt/slides/slide81.xml"/>
  <Override ContentType="application/vnd.openxmlformats-officedocument.presentationml.slide+xml" PartName="/ppt/slides/slide82.xml"/>
  <Override ContentType="application/vnd.openxmlformats-officedocument.presentationml.slide+xml" PartName="/ppt/slides/slide83.xml"/>
  <Override ContentType="application/vnd.openxmlformats-officedocument.presentationml.slide+xml" PartName="/ppt/slides/slide84.xml"/>
  <Override ContentType="application/vnd.openxmlformats-officedocument.presentationml.slide+xml" PartName="/ppt/slides/slide85.xml"/>
  <Override ContentType="application/vnd.openxmlformats-officedocument.presentationml.slide+xml" PartName="/ppt/slides/slide86.xml"/>
  <Override ContentType="application/vnd.openxmlformats-officedocument.presentationml.slide+xml" PartName="/ppt/slides/slide87.xml"/>
  <Override ContentType="application/vnd.openxmlformats-officedocument.presentationml.slide+xml" PartName="/ppt/slides/slide88.xml"/>
  <Override ContentType="application/vnd.openxmlformats-officedocument.presentationml.slide+xml" PartName="/ppt/slides/slide89.xml"/>
  <Override ContentType="application/vnd.openxmlformats-officedocument.presentationml.slide+xml" PartName="/ppt/slides/slide9.xml"/>
  <Override ContentType="application/vnd.openxmlformats-officedocument.presentationml.slide+xml" PartName="/ppt/slides/slide90.xml"/>
  <Override ContentType="application/vnd.openxmlformats-officedocument.presentationml.slide+xml" PartName="/ppt/slides/slide91.xml"/>
  <Override ContentType="application/vnd.openxmlformats-officedocument.presentationml.slide+xml" PartName="/ppt/slides/slide92.xml"/>
  <Override ContentType="application/vnd.openxmlformats-officedocument.presentationml.slide+xml" PartName="/ppt/slides/slide93.xml"/>
  <Override ContentType="application/vnd.openxmlformats-officedocument.presentationml.slide+xml" PartName="/ppt/slides/slide94.xml"/>
  <Override ContentType="application/vnd.openxmlformats-officedocument.presentationml.slide+xml" PartName="/ppt/slides/slide95.xml"/>
  <Override ContentType="application/vnd.openxmlformats-officedocument.presentationml.slide+xml" PartName="/ppt/slides/slide96.xml"/>
  <Override ContentType="application/vnd.openxmlformats-officedocument.presentationml.slide+xml" PartName="/ppt/slides/slide97.xml"/>
  <Override ContentType="application/vnd.openxmlformats-officedocument.presentationml.slide+xml" PartName="/ppt/slides/slide98.xml"/>
  <Override ContentType="application/vnd.openxmlformats-officedocument.presentationml.slide+xml" PartName="/ppt/slides/slide9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Override+xml" PartName="/ppt/theme/themeOverride1.xml"/>
  <Override ContentType="application/vnd.openxmlformats-officedocument.presentationml.viewProps+xml" PartName="/ppt/viewProps.xml"/>
</Types>
</file>

<file path=_rels/.rels><?xml version="1.0" encoding="UTF-8" standalone="yes"?>
<Relationships xmlns="http://schemas.openxmlformats.org/package/2006/relationships">
    <Relationship Target="docProps/app.xml" Type="http://schemas.openxmlformats.org/officeDocument/2006/relationships/extended-properties" Id="rId3"/>
    <Relationship Target="docProps/core.xml" Type="http://schemas.openxmlformats.org/package/2006/relationships/metadata/core-properties" Id="rId2"/>
    <Relationship Target="ppt/presentation.xml" Type="http://schemas.openxmlformats.org/officeDocument/2006/relationships/officeDocument" Id="rId1"/>
    <Relationship Target="docProps/custom.xml" Type="http://schemas.openxmlformats.org/officeDocument/2006/relationships/custom-properties" Id="rId4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howSpecialPlsOnTitleSld="false" saveSubsetFonts="true" bookmarkIdSeed="5">
  <p:sldMasterIdLst>
    <p:sldMasterId id="2147483671" r:id="rId4"/>
  </p:sldMasterIdLst>
  <p:notesMasterIdLst>
    <p:notesMasterId r:id="rId162"/>
  </p:notesMasterIdLst>
  <p:sldIdLst>
    <p:sldId id="256" r:id="rId5"/>
    <p:sldId id="354" r:id="rId6"/>
    <p:sldId id="356" r:id="rId7"/>
    <p:sldId id="321" r:id="rId8"/>
    <p:sldId id="358" r:id="rId9"/>
    <p:sldId id="623" r:id="rId10"/>
    <p:sldId id="508" r:id="rId11"/>
    <p:sldId id="545" r:id="rId12"/>
    <p:sldId id="1226" r:id="rId13"/>
    <p:sldId id="1227" r:id="rId14"/>
    <p:sldId id="1210" r:id="rId15"/>
    <p:sldId id="1280" r:id="rId16"/>
    <p:sldId id="337" r:id="rId17"/>
    <p:sldId id="1211" r:id="rId18"/>
    <p:sldId id="1281" r:id="rId19"/>
    <p:sldId id="1309" r:id="rId20"/>
    <p:sldId id="1214" r:id="rId21"/>
    <p:sldId id="335" r:id="rId22"/>
    <p:sldId id="336" r:id="rId23"/>
    <p:sldId id="1283" r:id="rId24"/>
    <p:sldId id="610" r:id="rId25"/>
    <p:sldId id="1284" r:id="rId26"/>
    <p:sldId id="1285" r:id="rId27"/>
    <p:sldId id="1286" r:id="rId28"/>
    <p:sldId id="1287" r:id="rId29"/>
    <p:sldId id="1311" r:id="rId30"/>
    <p:sldId id="1216" r:id="rId31"/>
    <p:sldId id="1288" r:id="rId32"/>
    <p:sldId id="1333" r:id="rId33"/>
    <p:sldId id="1334" r:id="rId34"/>
    <p:sldId id="1289" r:id="rId35"/>
    <p:sldId id="341" r:id="rId36"/>
    <p:sldId id="1290" r:id="rId37"/>
    <p:sldId id="1324" r:id="rId38"/>
    <p:sldId id="342" r:id="rId39"/>
    <p:sldId id="343" r:id="rId40"/>
    <p:sldId id="1292" r:id="rId41"/>
    <p:sldId id="1293" r:id="rId42"/>
    <p:sldId id="1294" r:id="rId43"/>
    <p:sldId id="1325" r:id="rId44"/>
    <p:sldId id="1326" r:id="rId45"/>
    <p:sldId id="1327" r:id="rId46"/>
    <p:sldId id="1328" r:id="rId47"/>
    <p:sldId id="1329" r:id="rId48"/>
    <p:sldId id="1330" r:id="rId49"/>
    <p:sldId id="1331" r:id="rId50"/>
    <p:sldId id="1332" r:id="rId51"/>
    <p:sldId id="1315" r:id="rId52"/>
    <p:sldId id="352" r:id="rId53"/>
    <p:sldId id="353" r:id="rId54"/>
    <p:sldId id="592" r:id="rId55"/>
    <p:sldId id="613" r:id="rId56"/>
    <p:sldId id="1335" r:id="rId57"/>
    <p:sldId id="1336" r:id="rId58"/>
    <p:sldId id="1337" r:id="rId59"/>
    <p:sldId id="355" r:id="rId60"/>
    <p:sldId id="593" r:id="rId61"/>
    <p:sldId id="1297" r:id="rId62"/>
    <p:sldId id="1298" r:id="rId63"/>
    <p:sldId id="1316" r:id="rId64"/>
    <p:sldId id="361" r:id="rId65"/>
    <p:sldId id="362" r:id="rId66"/>
    <p:sldId id="363" r:id="rId67"/>
    <p:sldId id="1341" r:id="rId68"/>
    <p:sldId id="1342" r:id="rId69"/>
    <p:sldId id="364" r:id="rId70"/>
    <p:sldId id="1299" r:id="rId71"/>
    <p:sldId id="1317" r:id="rId72"/>
    <p:sldId id="665" r:id="rId73"/>
    <p:sldId id="666" r:id="rId74"/>
    <p:sldId id="681" r:id="rId75"/>
    <p:sldId id="667" r:id="rId76"/>
    <p:sldId id="1323" r:id="rId77"/>
    <p:sldId id="1344" r:id="rId78"/>
    <p:sldId id="1345" r:id="rId79"/>
    <p:sldId id="1346" r:id="rId80"/>
    <p:sldId id="1347" r:id="rId81"/>
    <p:sldId id="1348" r:id="rId82"/>
    <p:sldId id="1349" r:id="rId83"/>
    <p:sldId id="1350" r:id="rId84"/>
    <p:sldId id="1319" r:id="rId85"/>
    <p:sldId id="370" r:id="rId86"/>
    <p:sldId id="615" r:id="rId87"/>
    <p:sldId id="371" r:id="rId88"/>
    <p:sldId id="1343" r:id="rId89"/>
    <p:sldId id="420" r:id="rId90"/>
    <p:sldId id="372" r:id="rId91"/>
    <p:sldId id="373" r:id="rId92"/>
    <p:sldId id="374" r:id="rId93"/>
    <p:sldId id="1353" r:id="rId94"/>
    <p:sldId id="1261" r:id="rId95"/>
    <p:sldId id="1300" r:id="rId96"/>
    <p:sldId id="1301" r:id="rId97"/>
    <p:sldId id="1320" r:id="rId98"/>
    <p:sldId id="1263" r:id="rId99"/>
    <p:sldId id="382" r:id="rId100"/>
    <p:sldId id="1202" r:id="rId101"/>
    <p:sldId id="635" r:id="rId102"/>
    <p:sldId id="1354" r:id="rId103"/>
    <p:sldId id="1265" r:id="rId104"/>
    <p:sldId id="1205" r:id="rId105"/>
    <p:sldId id="547" r:id="rId106"/>
    <p:sldId id="1303" r:id="rId107"/>
    <p:sldId id="622" r:id="rId108"/>
    <p:sldId id="576" r:id="rId109"/>
    <p:sldId id="1175" r:id="rId110"/>
    <p:sldId id="577" r:id="rId111"/>
    <p:sldId id="1351" r:id="rId112"/>
    <p:sldId id="1352" r:id="rId113"/>
    <p:sldId id="1304" r:id="rId114"/>
    <p:sldId id="549" r:id="rId115"/>
    <p:sldId id="1268" r:id="rId116"/>
    <p:sldId id="1167" r:id="rId117"/>
    <p:sldId id="1307" r:id="rId118"/>
    <p:sldId id="1218" r:id="rId119"/>
    <p:sldId id="1219" r:id="rId120"/>
    <p:sldId id="1220" r:id="rId121"/>
    <p:sldId id="1221" r:id="rId122"/>
    <p:sldId id="1222" r:id="rId123"/>
    <p:sldId id="600" r:id="rId124"/>
    <p:sldId id="1340" r:id="rId125"/>
    <p:sldId id="1339" r:id="rId126"/>
    <p:sldId id="1225" r:id="rId127"/>
    <p:sldId id="1224" r:id="rId128"/>
    <p:sldId id="1269" r:id="rId129"/>
    <p:sldId id="605" r:id="rId130"/>
    <p:sldId id="1228" r:id="rId131"/>
    <p:sldId id="1229" r:id="rId132"/>
    <p:sldId id="565" r:id="rId133"/>
    <p:sldId id="1196" r:id="rId134"/>
    <p:sldId id="1203" r:id="rId135"/>
    <p:sldId id="1271" r:id="rId136"/>
    <p:sldId id="1279" r:id="rId137"/>
    <p:sldId id="1206" r:id="rId138"/>
    <p:sldId id="1207" r:id="rId139"/>
    <p:sldId id="1208" r:id="rId140"/>
    <p:sldId id="1209" r:id="rId141"/>
    <p:sldId id="1237" r:id="rId142"/>
    <p:sldId id="1238" r:id="rId143"/>
    <p:sldId id="1239" r:id="rId144"/>
    <p:sldId id="1240" r:id="rId145"/>
    <p:sldId id="1241" r:id="rId146"/>
    <p:sldId id="1242" r:id="rId147"/>
    <p:sldId id="1243" r:id="rId148"/>
    <p:sldId id="1244" r:id="rId149"/>
    <p:sldId id="1245" r:id="rId150"/>
    <p:sldId id="1249" r:id="rId151"/>
    <p:sldId id="1246" r:id="rId152"/>
    <p:sldId id="1247" r:id="rId153"/>
    <p:sldId id="1248" r:id="rId154"/>
    <p:sldId id="1250" r:id="rId155"/>
    <p:sldId id="1251" r:id="rId156"/>
    <p:sldId id="1252" r:id="rId157"/>
    <p:sldId id="1253" r:id="rId158"/>
    <p:sldId id="1254" r:id="rId159"/>
    <p:sldId id="1255" r:id="rId160"/>
    <p:sldId id="1256" r:id="rId161"/>
  </p:sldIdLst>
  <p:sldSz cx="9144000" cy="6858000" type="screen4x3"/>
  <p:notesSz cx="6797675" cy="9926638"/>
  <p:defaultTextStyle>
    <a:defPPr>
      <a:defRPr lang="cs-CZ"/>
    </a:defPPr>
    <a:lvl1pPr marL="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pos="5420">
          <p15:clr>
            <a:srgbClr val="A4A3A4"/>
          </p15:clr>
        </p15:guide>
        <p15:guide id="4" pos="3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p188="http://schemas.microsoft.com/office/powerpoint/2018/8/main" xmlns:a="http://schemas.openxmlformats.org/drawingml/2006/main" xmlns:r="http://schemas.openxmlformats.org/officeDocument/2006/relationships">
  <p188:author id="{1C9B5AAD-2B82-DD18-A7C7-FEC7F9D25BE8}" initials="TLI(" name="Trunečková Lucie Ing. (MPSV)" providerId="AD" userId="S::lucie.truneckova@mpsv.cz::aee10eeb-c880-47c4-84e3-2b8b725feac2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mAuthor id="1" name="Trunečková Lucie Ing. (MPSV)" initials="TLI(" lastIdx="10" clrIdx="0">
    <p:extLst>
      <p:ext uri="{19B8F6BF-5375-455C-9EA6-DF929625EA0E}">
        <p15:presenceInfo xmlns:p15="http://schemas.microsoft.com/office/powerpoint/2012/main" providerId="AD" userId="S::lucie.truneckova@mpsv.cz::aee10eeb-c880-47c4-84e3-2b8b725feac2"/>
      </p:ext>
    </p:extLst>
  </p:cmAuthor>
  <p:cmAuthor id="2" name="Ing. Aleš Novák" initials="AN" lastIdx="1" clrIdx="1">
    <p:extLst>
      <p:ext uri="{19B8F6BF-5375-455C-9EA6-DF929625EA0E}">
        <p15:presenceInfo xmlns:p15="http://schemas.microsoft.com/office/powerpoint/2012/main" providerId="None" userId="Ing. Aleš Novák"/>
      </p:ext>
    </p:extLst>
  </p:cmAuthor>
  <p:cmAuthor id="3" name="Kučerová Renáta Ing. (MPSV)" initials="KRI(" lastIdx="2" clrIdx="2">
    <p:extLst>
      <p:ext uri="{19B8F6BF-5375-455C-9EA6-DF929625EA0E}">
        <p15:presenceInfo xmlns:p15="http://schemas.microsoft.com/office/powerpoint/2012/main" providerId="AD" userId="S::renata.kucerova@mpsv.cz::0dc63b4b-12c0-4a0a-9ebe-ea65ac99b702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lrMru>
    <a:srgbClr val="084A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lastView="sldThumbnailView">
  <p:normalViewPr>
    <p:restoredLeft sz="12487" autoAdjust="false"/>
    <p:restoredTop sz="84649" autoAdjust="false"/>
  </p:normalViewPr>
  <p:slideViewPr>
    <p:cSldViewPr showGuides="true">
      <p:cViewPr varScale="true">
        <p:scale>
          <a:sx n="55" d="100"/>
          <a:sy n="55" d="100"/>
        </p:scale>
        <p:origin x="1720" y="48"/>
      </p:cViewPr>
      <p:guideLst>
        <p:guide orient="horz" pos="913"/>
        <p:guide orient="horz" pos="3884"/>
        <p:guide pos="5420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true">
        <p:scale>
          <a:sx n="55" d="100"/>
          <a:sy n="55" d="100"/>
        </p:scale>
        <p:origin x="2616" y="40"/>
      </p:cViewPr>
      <p:guideLst/>
    </p:cSldViewPr>
  </p:notesViewPr>
  <p:gridSpacing cx="72008" cy="72008"/>
</p:viewPr>
</file>

<file path=ppt/_rels/presentation.xml.rels><?xml version="1.0" encoding="UTF-8" standalone="yes"?>
<Relationships xmlns="http://schemas.openxmlformats.org/package/2006/relationships">
    <Relationship Target="slides/slide113.xml" Type="http://schemas.openxmlformats.org/officeDocument/2006/relationships/slide" Id="rId117"/>
    <Relationship Target="slides/slide17.xml" Type="http://schemas.openxmlformats.org/officeDocument/2006/relationships/slide" Id="rId21"/>
    <Relationship Target="slides/slide38.xml" Type="http://schemas.openxmlformats.org/officeDocument/2006/relationships/slide" Id="rId42"/>
    <Relationship Target="slides/slide59.xml" Type="http://schemas.openxmlformats.org/officeDocument/2006/relationships/slide" Id="rId63"/>
    <Relationship Target="slides/slide80.xml" Type="http://schemas.openxmlformats.org/officeDocument/2006/relationships/slide" Id="rId84"/>
    <Relationship Target="slides/slide134.xml" Type="http://schemas.openxmlformats.org/officeDocument/2006/relationships/slide" Id="rId138"/>
    <Relationship Target="slides/slide155.xml" Type="http://schemas.openxmlformats.org/officeDocument/2006/relationships/slide" Id="rId159"/>
    <Relationship Target="slides/slide103.xml" Type="http://schemas.openxmlformats.org/officeDocument/2006/relationships/slide" Id="rId107"/>
    <Relationship Target="slides/slide7.xml" Type="http://schemas.openxmlformats.org/officeDocument/2006/relationships/slide" Id="rId11"/>
    <Relationship Target="slides/slide28.xml" Type="http://schemas.openxmlformats.org/officeDocument/2006/relationships/slide" Id="rId32"/>
    <Relationship Target="slides/slide49.xml" Type="http://schemas.openxmlformats.org/officeDocument/2006/relationships/slide" Id="rId53"/>
    <Relationship Target="slides/slide70.xml" Type="http://schemas.openxmlformats.org/officeDocument/2006/relationships/slide" Id="rId74"/>
    <Relationship Target="slides/slide124.xml" Type="http://schemas.openxmlformats.org/officeDocument/2006/relationships/slide" Id="rId128"/>
    <Relationship Target="slides/slide145.xml" Type="http://schemas.openxmlformats.org/officeDocument/2006/relationships/slide" Id="rId149"/>
    <Relationship Target="slides/slide1.xml" Type="http://schemas.openxmlformats.org/officeDocument/2006/relationships/slide" Id="rId5"/>
    <Relationship Target="slides/slide91.xml" Type="http://schemas.openxmlformats.org/officeDocument/2006/relationships/slide" Id="rId95"/>
    <Relationship Target="slides/slide156.xml" Type="http://schemas.openxmlformats.org/officeDocument/2006/relationships/slide" Id="rId160"/>
    <Relationship Target="slides/slide18.xml" Type="http://schemas.openxmlformats.org/officeDocument/2006/relationships/slide" Id="rId22"/>
    <Relationship Target="slides/slide39.xml" Type="http://schemas.openxmlformats.org/officeDocument/2006/relationships/slide" Id="rId43"/>
    <Relationship Target="slides/slide60.xml" Type="http://schemas.openxmlformats.org/officeDocument/2006/relationships/slide" Id="rId64"/>
    <Relationship Target="slides/slide114.xml" Type="http://schemas.openxmlformats.org/officeDocument/2006/relationships/slide" Id="rId118"/>
    <Relationship Target="slides/slide135.xml" Type="http://schemas.openxmlformats.org/officeDocument/2006/relationships/slide" Id="rId139"/>
    <Relationship Target="slides/slide81.xml" Type="http://schemas.openxmlformats.org/officeDocument/2006/relationships/slide" Id="rId85"/>
    <Relationship Target="slides/slide146.xml" Type="http://schemas.openxmlformats.org/officeDocument/2006/relationships/slide" Id="rId150"/>
    <Relationship Target="slides/slide8.xml" Type="http://schemas.openxmlformats.org/officeDocument/2006/relationships/slide" Id="rId12"/>
    <Relationship Target="slides/slide13.xml" Type="http://schemas.openxmlformats.org/officeDocument/2006/relationships/slide" Id="rId17"/>
    <Relationship Target="slides/slide29.xml" Type="http://schemas.openxmlformats.org/officeDocument/2006/relationships/slide" Id="rId33"/>
    <Relationship Target="slides/slide34.xml" Type="http://schemas.openxmlformats.org/officeDocument/2006/relationships/slide" Id="rId38"/>
    <Relationship Target="slides/slide55.xml" Type="http://schemas.openxmlformats.org/officeDocument/2006/relationships/slide" Id="rId59"/>
    <Relationship Target="slides/slide99.xml" Type="http://schemas.openxmlformats.org/officeDocument/2006/relationships/slide" Id="rId103"/>
    <Relationship Target="slides/slide104.xml" Type="http://schemas.openxmlformats.org/officeDocument/2006/relationships/slide" Id="rId108"/>
    <Relationship Target="slides/slide120.xml" Type="http://schemas.openxmlformats.org/officeDocument/2006/relationships/slide" Id="rId124"/>
    <Relationship Target="slides/slide125.xml" Type="http://schemas.openxmlformats.org/officeDocument/2006/relationships/slide" Id="rId129"/>
    <Relationship Target="slides/slide50.xml" Type="http://schemas.openxmlformats.org/officeDocument/2006/relationships/slide" Id="rId54"/>
    <Relationship Target="slides/slide66.xml" Type="http://schemas.openxmlformats.org/officeDocument/2006/relationships/slide" Id="rId70"/>
    <Relationship Target="slides/slide71.xml" Type="http://schemas.openxmlformats.org/officeDocument/2006/relationships/slide" Id="rId75"/>
    <Relationship Target="slides/slide87.xml" Type="http://schemas.openxmlformats.org/officeDocument/2006/relationships/slide" Id="rId91"/>
    <Relationship Target="slides/slide92.xml" Type="http://schemas.openxmlformats.org/officeDocument/2006/relationships/slide" Id="rId96"/>
    <Relationship Target="slides/slide136.xml" Type="http://schemas.openxmlformats.org/officeDocument/2006/relationships/slide" Id="rId140"/>
    <Relationship Target="slides/slide141.xml" Type="http://schemas.openxmlformats.org/officeDocument/2006/relationships/slide" Id="rId145"/>
    <Relationship Target="slides/slide157.xml" Type="http://schemas.openxmlformats.org/officeDocument/2006/relationships/slide" Id="rId161"/>
    <Relationship Target="theme/theme1.xml" Type="http://schemas.openxmlformats.org/officeDocument/2006/relationships/theme" Id="rId166"/>
    <Relationship Target="../customXml/item1.xml" Type="http://schemas.openxmlformats.org/officeDocument/2006/relationships/customXml" Id="rId1"/>
    <Relationship Target="slides/slide2.xml" Type="http://schemas.openxmlformats.org/officeDocument/2006/relationships/slide" Id="rId6"/>
    <Relationship Target="slides/slide19.xml" Type="http://schemas.openxmlformats.org/officeDocument/2006/relationships/slide" Id="rId23"/>
    <Relationship Target="slides/slide24.xml" Type="http://schemas.openxmlformats.org/officeDocument/2006/relationships/slide" Id="rId28"/>
    <Relationship Target="slides/slide45.xml" Type="http://schemas.openxmlformats.org/officeDocument/2006/relationships/slide" Id="rId49"/>
    <Relationship Target="slides/slide110.xml" Type="http://schemas.openxmlformats.org/officeDocument/2006/relationships/slide" Id="rId114"/>
    <Relationship Target="slides/slide115.xml" Type="http://schemas.openxmlformats.org/officeDocument/2006/relationships/slide" Id="rId119"/>
    <Relationship Target="slides/slide40.xml" Type="http://schemas.openxmlformats.org/officeDocument/2006/relationships/slide" Id="rId44"/>
    <Relationship Target="slides/slide56.xml" Type="http://schemas.openxmlformats.org/officeDocument/2006/relationships/slide" Id="rId60"/>
    <Relationship Target="slides/slide61.xml" Type="http://schemas.openxmlformats.org/officeDocument/2006/relationships/slide" Id="rId65"/>
    <Relationship Target="slides/slide77.xml" Type="http://schemas.openxmlformats.org/officeDocument/2006/relationships/slide" Id="rId81"/>
    <Relationship Target="slides/slide82.xml" Type="http://schemas.openxmlformats.org/officeDocument/2006/relationships/slide" Id="rId86"/>
    <Relationship Target="slides/slide126.xml" Type="http://schemas.openxmlformats.org/officeDocument/2006/relationships/slide" Id="rId130"/>
    <Relationship Target="slides/slide131.xml" Type="http://schemas.openxmlformats.org/officeDocument/2006/relationships/slide" Id="rId135"/>
    <Relationship Target="slides/slide147.xml" Type="http://schemas.openxmlformats.org/officeDocument/2006/relationships/slide" Id="rId151"/>
    <Relationship Target="slides/slide152.xml" Type="http://schemas.openxmlformats.org/officeDocument/2006/relationships/slide" Id="rId156"/>
    <Relationship Target="slides/slide9.xml" Type="http://schemas.openxmlformats.org/officeDocument/2006/relationships/slide" Id="rId13"/>
    <Relationship Target="slides/slide14.xml" Type="http://schemas.openxmlformats.org/officeDocument/2006/relationships/slide" Id="rId18"/>
    <Relationship Target="slides/slide35.xml" Type="http://schemas.openxmlformats.org/officeDocument/2006/relationships/slide" Id="rId39"/>
    <Relationship Target="slides/slide105.xml" Type="http://schemas.openxmlformats.org/officeDocument/2006/relationships/slide" Id="rId109"/>
    <Relationship Target="slides/slide30.xml" Type="http://schemas.openxmlformats.org/officeDocument/2006/relationships/slide" Id="rId34"/>
    <Relationship Target="slides/slide46.xml" Type="http://schemas.openxmlformats.org/officeDocument/2006/relationships/slide" Id="rId50"/>
    <Relationship Target="slides/slide51.xml" Type="http://schemas.openxmlformats.org/officeDocument/2006/relationships/slide" Id="rId55"/>
    <Relationship Target="slides/slide72.xml" Type="http://schemas.openxmlformats.org/officeDocument/2006/relationships/slide" Id="rId76"/>
    <Relationship Target="slides/slide93.xml" Type="http://schemas.openxmlformats.org/officeDocument/2006/relationships/slide" Id="rId97"/>
    <Relationship Target="slides/slide100.xml" Type="http://schemas.openxmlformats.org/officeDocument/2006/relationships/slide" Id="rId104"/>
    <Relationship Target="slides/slide116.xml" Type="http://schemas.openxmlformats.org/officeDocument/2006/relationships/slide" Id="rId120"/>
    <Relationship Target="slides/slide121.xml" Type="http://schemas.openxmlformats.org/officeDocument/2006/relationships/slide" Id="rId125"/>
    <Relationship Target="slides/slide137.xml" Type="http://schemas.openxmlformats.org/officeDocument/2006/relationships/slide" Id="rId141"/>
    <Relationship Target="slides/slide142.xml" Type="http://schemas.openxmlformats.org/officeDocument/2006/relationships/slide" Id="rId146"/>
    <Relationship Target="tableStyles.xml" Type="http://schemas.openxmlformats.org/officeDocument/2006/relationships/tableStyles" Id="rId167"/>
    <Relationship Target="slides/slide3.xml" Type="http://schemas.openxmlformats.org/officeDocument/2006/relationships/slide" Id="rId7"/>
    <Relationship Target="slides/slide67.xml" Type="http://schemas.openxmlformats.org/officeDocument/2006/relationships/slide" Id="rId71"/>
    <Relationship Target="slides/slide88.xml" Type="http://schemas.openxmlformats.org/officeDocument/2006/relationships/slide" Id="rId92"/>
    <Relationship Target="notesMasters/notesMaster1.xml" Type="http://schemas.openxmlformats.org/officeDocument/2006/relationships/notesMaster" Id="rId162"/>
    <Relationship Target="../customXml/item2.xml" Type="http://schemas.openxmlformats.org/officeDocument/2006/relationships/customXml" Id="rId2"/>
    <Relationship Target="slides/slide25.xml" Type="http://schemas.openxmlformats.org/officeDocument/2006/relationships/slide" Id="rId29"/>
    <Relationship Target="slides/slide20.xml" Type="http://schemas.openxmlformats.org/officeDocument/2006/relationships/slide" Id="rId24"/>
    <Relationship Target="slides/slide36.xml" Type="http://schemas.openxmlformats.org/officeDocument/2006/relationships/slide" Id="rId40"/>
    <Relationship Target="slides/slide41.xml" Type="http://schemas.openxmlformats.org/officeDocument/2006/relationships/slide" Id="rId45"/>
    <Relationship Target="slides/slide62.xml" Type="http://schemas.openxmlformats.org/officeDocument/2006/relationships/slide" Id="rId66"/>
    <Relationship Target="slides/slide83.xml" Type="http://schemas.openxmlformats.org/officeDocument/2006/relationships/slide" Id="rId87"/>
    <Relationship Target="slides/slide106.xml" Type="http://schemas.openxmlformats.org/officeDocument/2006/relationships/slide" Id="rId110"/>
    <Relationship Target="slides/slide111.xml" Type="http://schemas.openxmlformats.org/officeDocument/2006/relationships/slide" Id="rId115"/>
    <Relationship Target="slides/slide127.xml" Type="http://schemas.openxmlformats.org/officeDocument/2006/relationships/slide" Id="rId131"/>
    <Relationship Target="slides/slide132.xml" Type="http://schemas.openxmlformats.org/officeDocument/2006/relationships/slide" Id="rId136"/>
    <Relationship Target="slides/slide153.xml" Type="http://schemas.openxmlformats.org/officeDocument/2006/relationships/slide" Id="rId157"/>
    <Relationship Target="slides/slide57.xml" Type="http://schemas.openxmlformats.org/officeDocument/2006/relationships/slide" Id="rId61"/>
    <Relationship Target="slides/slide78.xml" Type="http://schemas.openxmlformats.org/officeDocument/2006/relationships/slide" Id="rId82"/>
    <Relationship Target="slides/slide148.xml" Type="http://schemas.openxmlformats.org/officeDocument/2006/relationships/slide" Id="rId152"/>
    <Relationship Target="slides/slide15.xml" Type="http://schemas.openxmlformats.org/officeDocument/2006/relationships/slide" Id="rId19"/>
    <Relationship Target="slides/slide10.xml" Type="http://schemas.openxmlformats.org/officeDocument/2006/relationships/slide" Id="rId14"/>
    <Relationship Target="slides/slide26.xml" Type="http://schemas.openxmlformats.org/officeDocument/2006/relationships/slide" Id="rId30"/>
    <Relationship Target="slides/slide31.xml" Type="http://schemas.openxmlformats.org/officeDocument/2006/relationships/slide" Id="rId35"/>
    <Relationship Target="slides/slide52.xml" Type="http://schemas.openxmlformats.org/officeDocument/2006/relationships/slide" Id="rId56"/>
    <Relationship Target="slides/slide73.xml" Type="http://schemas.openxmlformats.org/officeDocument/2006/relationships/slide" Id="rId77"/>
    <Relationship Target="slides/slide96.xml" Type="http://schemas.openxmlformats.org/officeDocument/2006/relationships/slide" Id="rId100"/>
    <Relationship Target="slides/slide101.xml" Type="http://schemas.openxmlformats.org/officeDocument/2006/relationships/slide" Id="rId105"/>
    <Relationship Target="slides/slide122.xml" Type="http://schemas.openxmlformats.org/officeDocument/2006/relationships/slide" Id="rId126"/>
    <Relationship Target="slides/slide143.xml" Type="http://schemas.openxmlformats.org/officeDocument/2006/relationships/slide" Id="rId147"/>
    <Relationship Target="authors.xml" Type="http://schemas.microsoft.com/office/2018/10/relationships/authors" Id="rId168"/>
    <Relationship Target="slides/slide4.xml" Type="http://schemas.openxmlformats.org/officeDocument/2006/relationships/slide" Id="rId8"/>
    <Relationship Target="slides/slide47.xml" Type="http://schemas.openxmlformats.org/officeDocument/2006/relationships/slide" Id="rId51"/>
    <Relationship Target="slides/slide68.xml" Type="http://schemas.openxmlformats.org/officeDocument/2006/relationships/slide" Id="rId72"/>
    <Relationship Target="slides/slide89.xml" Type="http://schemas.openxmlformats.org/officeDocument/2006/relationships/slide" Id="rId93"/>
    <Relationship Target="slides/slide94.xml" Type="http://schemas.openxmlformats.org/officeDocument/2006/relationships/slide" Id="rId98"/>
    <Relationship Target="slides/slide117.xml" Type="http://schemas.openxmlformats.org/officeDocument/2006/relationships/slide" Id="rId121"/>
    <Relationship Target="slides/slide138.xml" Type="http://schemas.openxmlformats.org/officeDocument/2006/relationships/slide" Id="rId142"/>
    <Relationship Target="commentAuthors.xml" Type="http://schemas.openxmlformats.org/officeDocument/2006/relationships/commentAuthors" Id="rId163"/>
    <Relationship Target="../customXml/item3.xml" Type="http://schemas.openxmlformats.org/officeDocument/2006/relationships/customXml" Id="rId3"/>
    <Relationship Target="slides/slide21.xml" Type="http://schemas.openxmlformats.org/officeDocument/2006/relationships/slide" Id="rId25"/>
    <Relationship Target="slides/slide42.xml" Type="http://schemas.openxmlformats.org/officeDocument/2006/relationships/slide" Id="rId46"/>
    <Relationship Target="slides/slide63.xml" Type="http://schemas.openxmlformats.org/officeDocument/2006/relationships/slide" Id="rId67"/>
    <Relationship Target="slides/slide112.xml" Type="http://schemas.openxmlformats.org/officeDocument/2006/relationships/slide" Id="rId116"/>
    <Relationship Target="slides/slide133.xml" Type="http://schemas.openxmlformats.org/officeDocument/2006/relationships/slide" Id="rId137"/>
    <Relationship Target="slides/slide154.xml" Type="http://schemas.openxmlformats.org/officeDocument/2006/relationships/slide" Id="rId158"/>
    <Relationship Target="slides/slide16.xml" Type="http://schemas.openxmlformats.org/officeDocument/2006/relationships/slide" Id="rId20"/>
    <Relationship Target="slides/slide37.xml" Type="http://schemas.openxmlformats.org/officeDocument/2006/relationships/slide" Id="rId41"/>
    <Relationship Target="slides/slide58.xml" Type="http://schemas.openxmlformats.org/officeDocument/2006/relationships/slide" Id="rId62"/>
    <Relationship Target="slides/slide79.xml" Type="http://schemas.openxmlformats.org/officeDocument/2006/relationships/slide" Id="rId83"/>
    <Relationship Target="slides/slide84.xml" Type="http://schemas.openxmlformats.org/officeDocument/2006/relationships/slide" Id="rId88"/>
    <Relationship Target="slides/slide107.xml" Type="http://schemas.openxmlformats.org/officeDocument/2006/relationships/slide" Id="rId111"/>
    <Relationship Target="slides/slide128.xml" Type="http://schemas.openxmlformats.org/officeDocument/2006/relationships/slide" Id="rId132"/>
    <Relationship Target="slides/slide149.xml" Type="http://schemas.openxmlformats.org/officeDocument/2006/relationships/slide" Id="rId153"/>
    <Relationship Target="slides/slide11.xml" Type="http://schemas.openxmlformats.org/officeDocument/2006/relationships/slide" Id="rId15"/>
    <Relationship Target="slides/slide32.xml" Type="http://schemas.openxmlformats.org/officeDocument/2006/relationships/slide" Id="rId36"/>
    <Relationship Target="slides/slide53.xml" Type="http://schemas.openxmlformats.org/officeDocument/2006/relationships/slide" Id="rId57"/>
    <Relationship Target="slides/slide102.xml" Type="http://schemas.openxmlformats.org/officeDocument/2006/relationships/slide" Id="rId106"/>
    <Relationship Target="slides/slide123.xml" Type="http://schemas.openxmlformats.org/officeDocument/2006/relationships/slide" Id="rId127"/>
    <Relationship Target="slides/slide6.xml" Type="http://schemas.openxmlformats.org/officeDocument/2006/relationships/slide" Id="rId10"/>
    <Relationship Target="slides/slide27.xml" Type="http://schemas.openxmlformats.org/officeDocument/2006/relationships/slide" Id="rId31"/>
    <Relationship Target="slides/slide48.xml" Type="http://schemas.openxmlformats.org/officeDocument/2006/relationships/slide" Id="rId52"/>
    <Relationship Target="slides/slide69.xml" Type="http://schemas.openxmlformats.org/officeDocument/2006/relationships/slide" Id="rId73"/>
    <Relationship Target="slides/slide74.xml" Type="http://schemas.openxmlformats.org/officeDocument/2006/relationships/slide" Id="rId78"/>
    <Relationship Target="slides/slide90.xml" Type="http://schemas.openxmlformats.org/officeDocument/2006/relationships/slide" Id="rId94"/>
    <Relationship Target="slides/slide95.xml" Type="http://schemas.openxmlformats.org/officeDocument/2006/relationships/slide" Id="rId99"/>
    <Relationship Target="slides/slide97.xml" Type="http://schemas.openxmlformats.org/officeDocument/2006/relationships/slide" Id="rId101"/>
    <Relationship Target="slides/slide118.xml" Type="http://schemas.openxmlformats.org/officeDocument/2006/relationships/slide" Id="rId122"/>
    <Relationship Target="slides/slide139.xml" Type="http://schemas.openxmlformats.org/officeDocument/2006/relationships/slide" Id="rId143"/>
    <Relationship Target="slides/slide144.xml" Type="http://schemas.openxmlformats.org/officeDocument/2006/relationships/slide" Id="rId148"/>
    <Relationship Target="presProps.xml" Type="http://schemas.openxmlformats.org/officeDocument/2006/relationships/presProps" Id="rId164"/>
    <Relationship Target="slideMasters/slideMaster1.xml" Type="http://schemas.openxmlformats.org/officeDocument/2006/relationships/slideMaster" Id="rId4"/>
    <Relationship Target="slides/slide5.xml" Type="http://schemas.openxmlformats.org/officeDocument/2006/relationships/slide" Id="rId9"/>
    <Relationship Target="slides/slide22.xml" Type="http://schemas.openxmlformats.org/officeDocument/2006/relationships/slide" Id="rId26"/>
    <Relationship Target="slides/slide43.xml" Type="http://schemas.openxmlformats.org/officeDocument/2006/relationships/slide" Id="rId47"/>
    <Relationship Target="slides/slide64.xml" Type="http://schemas.openxmlformats.org/officeDocument/2006/relationships/slide" Id="rId68"/>
    <Relationship Target="slides/slide85.xml" Type="http://schemas.openxmlformats.org/officeDocument/2006/relationships/slide" Id="rId89"/>
    <Relationship Target="slides/slide108.xml" Type="http://schemas.openxmlformats.org/officeDocument/2006/relationships/slide" Id="rId112"/>
    <Relationship Target="slides/slide129.xml" Type="http://schemas.openxmlformats.org/officeDocument/2006/relationships/slide" Id="rId133"/>
    <Relationship Target="slides/slide150.xml" Type="http://schemas.openxmlformats.org/officeDocument/2006/relationships/slide" Id="rId154"/>
    <Relationship Target="slides/slide12.xml" Type="http://schemas.openxmlformats.org/officeDocument/2006/relationships/slide" Id="rId16"/>
    <Relationship Target="slides/slide33.xml" Type="http://schemas.openxmlformats.org/officeDocument/2006/relationships/slide" Id="rId37"/>
    <Relationship Target="slides/slide54.xml" Type="http://schemas.openxmlformats.org/officeDocument/2006/relationships/slide" Id="rId58"/>
    <Relationship Target="slides/slide75.xml" Type="http://schemas.openxmlformats.org/officeDocument/2006/relationships/slide" Id="rId79"/>
    <Relationship Target="slides/slide98.xml" Type="http://schemas.openxmlformats.org/officeDocument/2006/relationships/slide" Id="rId102"/>
    <Relationship Target="slides/slide119.xml" Type="http://schemas.openxmlformats.org/officeDocument/2006/relationships/slide" Id="rId123"/>
    <Relationship Target="slides/slide140.xml" Type="http://schemas.openxmlformats.org/officeDocument/2006/relationships/slide" Id="rId144"/>
    <Relationship Target="slides/slide86.xml" Type="http://schemas.openxmlformats.org/officeDocument/2006/relationships/slide" Id="rId90"/>
    <Relationship Target="viewProps.xml" Type="http://schemas.openxmlformats.org/officeDocument/2006/relationships/viewProps" Id="rId165"/>
    <Relationship Target="slides/slide23.xml" Type="http://schemas.openxmlformats.org/officeDocument/2006/relationships/slide" Id="rId27"/>
    <Relationship Target="slides/slide44.xml" Type="http://schemas.openxmlformats.org/officeDocument/2006/relationships/slide" Id="rId48"/>
    <Relationship Target="slides/slide65.xml" Type="http://schemas.openxmlformats.org/officeDocument/2006/relationships/slide" Id="rId69"/>
    <Relationship Target="slides/slide109.xml" Type="http://schemas.openxmlformats.org/officeDocument/2006/relationships/slide" Id="rId113"/>
    <Relationship Target="slides/slide130.xml" Type="http://schemas.openxmlformats.org/officeDocument/2006/relationships/slide" Id="rId134"/>
    <Relationship Target="slides/slide76.xml" Type="http://schemas.openxmlformats.org/officeDocument/2006/relationships/slide" Id="rId80"/>
    <Relationship Target="slides/slide151.xml" Type="http://schemas.openxmlformats.org/officeDocument/2006/relationships/slide" Id="rId155"/>
</Relationships>

</file>

<file path=ppt/charts/_rels/chart1.xml.rels><?xml version="1.0" encoding="UTF-8" standalone="yes"?>
<Relationships xmlns="http://schemas.openxmlformats.org/package/2006/relationships">
    <Relationship TargetMode="External" Target="Se&#353;it1" Type="http://schemas.openxmlformats.org/officeDocument/2006/relationships/oleObject" Id="rId3"/>
    <Relationship Target="colors1.xml" Type="http://schemas.microsoft.com/office/2011/relationships/chartColorStyle" Id="rId2"/>
    <Relationship Target="style1.xml" Type="http://schemas.microsoft.com/office/2011/relationships/chartStyle" Id="rId1"/>
</Relationships>

</file>

<file path=ppt/charts/_rels/chart2.xml.rels><?xml version="1.0" encoding="UTF-8" standalone="yes"?>
<Relationships xmlns="http://schemas.openxmlformats.org/package/2006/relationships">
    <Relationship TargetMode="External" Target="Se&#353;it1" Type="http://schemas.openxmlformats.org/officeDocument/2006/relationships/oleObject" Id="rId3"/>
    <Relationship Target="colors2.xml" Type="http://schemas.microsoft.com/office/2011/relationships/chartColorStyle" Id="rId2"/>
    <Relationship Target="style2.xml" Type="http://schemas.microsoft.com/office/2011/relationships/chartStyle" Id="rId1"/>
</Relationships>

</file>

<file path=ppt/charts/chart1.xml><?xml version="1.0" encoding="utf-8"?>
<c:chartSpac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>
  <c:date1904 val="false"/>
  <c:lang val="cs-CZ"/>
  <c:roundedCorners val="false"/>
  <c:style val="2"/>
  <c:chart>
    <c:autoTitleDeleted val="true"/>
    <c:plotArea>
      <c:layout>
        <c:manualLayout>
          <c:layoutTarget val="inner"/>
          <c:xMode val="edge"/>
          <c:yMode val="edge"/>
          <c:x val="0.33914428630977195"/>
          <c:y val="0.20199267982569838"/>
          <c:w val="0.38627084746402757"/>
          <c:h val="0.6565998839635102"/>
        </c:manualLayout>
      </c:layout>
      <c:pieChart>
        <c:varyColors val="true"/>
        <c:dLbls>
          <c:showLegendKey val="false"/>
          <c:showVal val="false"/>
          <c:showCatName val="false"/>
          <c:showSerName val="false"/>
          <c:showPercent val="false"/>
          <c:showBubbleSize val="false"/>
          <c:showLeaderLines val="false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09078986162933744"/>
          <c:y val="0.8586444098803838"/>
          <c:w val="0.5691652162751185"/>
          <c:h val="0.1125370601523578"/>
        </c:manualLayout>
      </c:layout>
      <c:overlay val="false"/>
      <c:spPr>
        <a:noFill/>
        <a:ln>
          <a:noFill/>
        </a:ln>
        <a:effectLst/>
      </c:spPr>
      <c:txPr>
        <a:bodyPr rot="0" spcFirstLastPara="true" vertOverflow="ellipsis" vert="horz" wrap="square" anchor="ctr" anchorCtr="true"/>
        <a:lstStyle/>
        <a:p>
          <a:pPr>
            <a:defRPr sz="2400" b="false" i="false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true"/>
    <c:dispBlanksAs val="gap"/>
    <c:showDLblsOverMax val="false"/>
    <c:extLst>
      <c:ext uri="{56B9EC1D-385E-4148-901F-78D8002777C0}">
        <c16r3:dataDisplayOptions16 xmlns:c16r3="http://schemas.microsoft.com/office/drawing/2017/03/chart" xmlns:c16r2="http://schemas.microsoft.com/office/drawing/2015/06/chart"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false"/>
  </c:externalData>
</c:chartSpace>
</file>

<file path=ppt/charts/chart2.xml><?xml version="1.0" encoding="utf-8"?>
<c:chartSpac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>
  <c:date1904 val="false"/>
  <c:lang val="cs-CZ"/>
  <c:roundedCorners val="false"/>
  <c:style val="2"/>
  <c:chart>
    <c:autoTitleDeleted val="true"/>
    <c:plotArea>
      <c:layout/>
      <c:pieChart>
        <c:varyColors val="true"/>
        <c:ser>
          <c:idx val="0"/>
          <c:order val="0"/>
          <c:dPt>
            <c:idx val="0"/>
            <c:bubble3D val="false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uri="{C3380CC4-5D6E-409C-BE32-E72D297353CC}">
                <c16:uniqueId xmlns:c16="http://schemas.microsoft.com/office/drawing/2014/chart" xmlns:c16r2="http://schemas.microsoft.com/office/drawing/2015/06/chart" val="{00000001-6DDF-4A11-8621-BC22AF6767FB}"/>
              </c:ext>
            </c:extLst>
          </c:dPt>
          <c:dPt>
            <c:idx val="1"/>
            <c:bubble3D val="false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uri="{C3380CC4-5D6E-409C-BE32-E72D297353CC}">
                <c16:uniqueId xmlns:c16="http://schemas.microsoft.com/office/drawing/2014/chart" xmlns:c16r2="http://schemas.microsoft.com/office/drawing/2015/06/chart" val="{00000003-6DDF-4A11-8621-BC22AF6767FB}"/>
              </c:ext>
            </c:extLst>
          </c:dPt>
          <c:dPt>
            <c:idx val="2"/>
            <c:bubble3D val="false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uri="{C3380CC4-5D6E-409C-BE32-E72D297353CC}">
                <c16:uniqueId xmlns:c16="http://schemas.microsoft.com/office/drawing/2014/chart" xmlns:c16r2="http://schemas.microsoft.com/office/drawing/2015/06/chart" val="{00000005-6DDF-4A11-8621-BC22AF6767F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true" vertOverflow="ellipsis" vert="horz" wrap="square" lIns="38100" tIns="19050" rIns="38100" bIns="19050" anchor="ctr" anchorCtr="true">
                <a:spAutoFit/>
              </a:bodyPr>
              <a:lstStyle/>
              <a:p>
                <a:pPr>
                  <a:defRPr sz="1800" b="false" i="false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false"/>
            <c:showVal val="false"/>
            <c:showCatName val="true"/>
            <c:showSerName val="false"/>
            <c:showPercent val="false"/>
            <c:showBubbleSize val="false"/>
            <c:showLeaderLines val="false"/>
            <c:extLst>
              <c:ext uri="{CE6537A1-D6FC-4f65-9D91-7224C49458BB}"/>
            </c:extLst>
          </c:dLbls>
          <c:cat>
            <c:strRef>
              <c:f>List1!$A$1:$A$3</c:f>
              <c:strCache>
                <c:ptCount val="3"/>
                <c:pt idx="0">
                  <c:v>EU</c:v>
                </c:pt>
                <c:pt idx="1">
                  <c:v>SR</c:v>
                </c:pt>
                <c:pt idx="2">
                  <c:v>žadatel</c:v>
                </c:pt>
              </c:strCache>
            </c:strRef>
          </c:cat>
          <c:val>
            <c:numRef>
              <c:f>List1!$B$1:$B$3</c:f>
              <c:numCache>
                <c:formatCode>0%</c:formatCode>
                <c:ptCount val="3"/>
                <c:pt idx="0">
                  <c:v>0.76734999999999998</c:v>
                </c:pt>
                <c:pt idx="1">
                  <c:v>0.18265000000000001</c:v>
                </c:pt>
                <c:pt idx="2">
                  <c:v>0.05</c:v>
                </c:pt>
              </c:numCache>
            </c:numRef>
          </c:val>
          <c:extLst>
            <c:ext uri="{C3380CC4-5D6E-409C-BE32-E72D297353CC}">
              <c16:uniqueId xmlns:c16="http://schemas.microsoft.com/office/drawing/2014/chart" xmlns:c16r2="http://schemas.microsoft.com/office/drawing/2015/06/chart" val="{00000006-6DDF-4A11-8621-BC22AF6767FB}"/>
            </c:ext>
          </c:extLst>
        </c:ser>
        <c:dLbls>
          <c:showLegendKey val="false"/>
          <c:showVal val="false"/>
          <c:showCatName val="false"/>
          <c:showSerName val="false"/>
          <c:showPercent val="false"/>
          <c:showBubbleSize val="false"/>
          <c:showLeaderLines val="false"/>
        </c:dLbls>
        <c:firstSliceAng val="0"/>
      </c:pieChart>
      <c:spPr>
        <a:noFill/>
        <a:ln>
          <a:noFill/>
        </a:ln>
        <a:effectLst/>
      </c:spPr>
    </c:plotArea>
    <c:plotVisOnly val="true"/>
    <c:dispBlanksAs val="gap"/>
    <c:showDLblsOverMax val="false"/>
    <c:extLst>
      <c:ext uri="{56B9EC1D-385E-4148-901F-78D8002777C0}">
        <c16r3:dataDisplayOptions16 xmlns:c16r3="http://schemas.microsoft.com/office/drawing/2017/03/chart" xmlns:c16r2="http://schemas.microsoft.com/office/drawing/2015/06/chart"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false"/>
  </c:externalData>
</c:chartSpace>
</file>

<file path=ppt/charts/colors1.xml><?xml version="1.0" encoding="utf-8"?>
<cs:colorStyle xmlns:cs="http://schemas.microsoft.com/office/drawing/2012/chartStyle" xmlns:a="http://schemas.openxmlformats.org/drawingml/2006/main" id="10" meth="cycle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id="10" meth="cycle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kern="1200" sz="10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algn="ctr" cap="flat" cmpd="sng" w="9525">
        <a:solidFill>
          <a:schemeClr val="tx1">
            <a:lumMod val="15000"/>
            <a:lumOff val="85000"/>
          </a:schemeClr>
        </a:solidFill>
        <a:round/>
      </a:ln>
    </cs:spPr>
    <cs:defRPr kern="1200"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algn="ctr" cap="flat" cmpd="sng" w="9525">
        <a:solidFill>
          <a:schemeClr val="tx1">
            <a:lumMod val="15000"/>
            <a:lumOff val="85000"/>
          </a:schemeClr>
        </a:solidFill>
        <a:round/>
      </a:ln>
    </cs:spPr>
    <cs:defRPr kern="1200" sz="9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kern="1200"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kern="1200" sz="900"/>
    <cs:bodyPr anchor="ctr" anchorCtr="1" bIns="18288" horzOverflow="clip" lIns="36576" rIns="36576" rot="0" spcFirstLastPara="1" tIns="18288" vert="horz" vertOverflow="clip" wrap="square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cap="rnd" w="28575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ize="5" symbol="circle"/>
  <cs:dataPointWireframe>
    <cs:lnRef idx="0">
      <cs:styleClr val="auto"/>
    </cs:lnRef>
    <cs:fillRef idx="0"/>
    <cs:effectRef idx="0"/>
    <cs:fontRef idx="minor">
      <a:schemeClr val="tx1"/>
    </cs:fontRef>
    <cs:spPr>
      <a:ln cap="rnd" w="9525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algn="ctr" cap="flat" cmpd="sng" w="9525">
        <a:solidFill>
          <a:schemeClr val="tx1">
            <a:lumMod val="15000"/>
            <a:lumOff val="85000"/>
          </a:schemeClr>
        </a:solidFill>
        <a:round/>
      </a:ln>
    </cs:spPr>
    <cs:defRPr kern="1200" sz="9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algn="ctr" cap="flat" cmpd="sng" w="9525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algn="ctr" cap="flat" cmpd="sng"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algn="ctr" cap="flat" cmpd="sng"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algn="ctr" cap="flat" cmpd="sng" w="9525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algn="ctr" cap="flat" cmpd="sng" w="9525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algn="ctr" cap="flat" cmpd="sng" w="9525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algn="ctr" cap="flat" cmpd="sng" w="9525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kern="1200"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kern="1200" sz="900"/>
  </cs:seriesAxis>
  <cs:seriesLine>
    <cs:lnRef idx="0"/>
    <cs:fillRef idx="0"/>
    <cs:effectRef idx="0"/>
    <cs:fontRef idx="minor">
      <a:schemeClr val="tx1"/>
    </cs:fontRef>
    <cs:spPr>
      <a:ln algn="ctr" cap="flat" cmpd="sng"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b="0" baseline="0" kern="1200" spc="0" sz="1400"/>
  </cs:title>
  <cs:trendline>
    <cs:lnRef idx="0">
      <cs:styleClr val="auto"/>
    </cs:lnRef>
    <cs:fillRef idx="0"/>
    <cs:effectRef idx="0"/>
    <cs:fontRef idx="minor">
      <a:schemeClr val="tx1"/>
    </cs:fontRef>
    <cs:spPr>
      <a:ln cap="rnd" w="19050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kern="1200"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algn="ctr" cap="flat" cmpd="sng" w="9525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kern="1200" sz="9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kern="1200" sz="10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algn="ctr" cap="flat" cmpd="sng" w="9525">
        <a:solidFill>
          <a:schemeClr val="tx1">
            <a:lumMod val="15000"/>
            <a:lumOff val="85000"/>
          </a:schemeClr>
        </a:solidFill>
        <a:round/>
      </a:ln>
    </cs:spPr>
    <cs:defRPr kern="1200"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algn="ctr" cap="flat" cmpd="sng" w="9525">
        <a:solidFill>
          <a:schemeClr val="tx1">
            <a:lumMod val="15000"/>
            <a:lumOff val="85000"/>
          </a:schemeClr>
        </a:solidFill>
        <a:round/>
      </a:ln>
    </cs:spPr>
    <cs:defRPr kern="1200" sz="9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kern="1200"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kern="1200" sz="900"/>
    <cs:bodyPr anchor="ctr" anchorCtr="1" bIns="18288" horzOverflow="clip" lIns="36576" rIns="36576" rot="0" spcFirstLastPara="1" tIns="18288" vert="horz" vertOverflow="clip" wrap="square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cap="rnd" w="28575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ize="5" symbol="circle"/>
  <cs:dataPointWireframe>
    <cs:lnRef idx="0">
      <cs:styleClr val="auto"/>
    </cs:lnRef>
    <cs:fillRef idx="0"/>
    <cs:effectRef idx="0"/>
    <cs:fontRef idx="minor">
      <a:schemeClr val="tx1"/>
    </cs:fontRef>
    <cs:spPr>
      <a:ln cap="rnd" w="9525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algn="ctr" cap="flat" cmpd="sng" w="9525">
        <a:solidFill>
          <a:schemeClr val="tx1">
            <a:lumMod val="15000"/>
            <a:lumOff val="85000"/>
          </a:schemeClr>
        </a:solidFill>
        <a:round/>
      </a:ln>
    </cs:spPr>
    <cs:defRPr kern="1200" sz="9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algn="ctr" cap="flat" cmpd="sng" w="9525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algn="ctr" cap="flat" cmpd="sng"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algn="ctr" cap="flat" cmpd="sng"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algn="ctr" cap="flat" cmpd="sng" w="9525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algn="ctr" cap="flat" cmpd="sng" w="9525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algn="ctr" cap="flat" cmpd="sng" w="9525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algn="ctr" cap="flat" cmpd="sng" w="9525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kern="1200"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kern="1200" sz="900"/>
  </cs:seriesAxis>
  <cs:seriesLine>
    <cs:lnRef idx="0"/>
    <cs:fillRef idx="0"/>
    <cs:effectRef idx="0"/>
    <cs:fontRef idx="minor">
      <a:schemeClr val="tx1"/>
    </cs:fontRef>
    <cs:spPr>
      <a:ln algn="ctr" cap="flat" cmpd="sng"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b="0" baseline="0" kern="1200" spc="0" sz="1400"/>
  </cs:title>
  <cs:trendline>
    <cs:lnRef idx="0">
      <cs:styleClr val="auto"/>
    </cs:lnRef>
    <cs:fillRef idx="0"/>
    <cs:effectRef idx="0"/>
    <cs:fontRef idx="minor">
      <a:schemeClr val="tx1"/>
    </cs:fontRef>
    <cs:spPr>
      <a:ln cap="rnd" w="19050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kern="1200"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algn="ctr" cap="flat" cmpd="sng" w="9525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kern="1200" sz="9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>
  <dgm:ptLst>
    <dgm:pt modelId="{B4F4852B-F91B-410D-B0B3-FDC988224340}" type="doc">
      <dgm:prSet loTypeId="urn:microsoft.com/office/officeart/2005/8/layout/vList2#1" loCatId="list" qsTypeId="urn:microsoft.com/office/officeart/2005/8/quickstyle/simple1" qsCatId="simple" csTypeId="urn:microsoft.com/office/officeart/2005/8/colors/accent1_2" csCatId="accent1" phldr="true"/>
      <dgm:spPr/>
      <dgm:t>
        <a:bodyPr/>
        <a:lstStyle/>
        <a:p>
          <a:endParaRPr lang="en-US"/>
        </a:p>
      </dgm:t>
    </dgm:pt>
    <dgm:pt modelId="{7EAA0AD0-5E30-4B37-A27B-A8017036C52C}">
      <dgm:prSet custT="true"/>
      <dgm:spPr/>
      <dgm:t>
        <a:bodyPr/>
        <a:lstStyle/>
        <a:p>
          <a:r>
            <a:rPr lang="cs-CZ" sz="1600" b="true" dirty="false"/>
            <a:t>Oprávněnost žadatele</a:t>
          </a:r>
          <a:endParaRPr lang="en-US" sz="1600" b="true" dirty="false"/>
        </a:p>
      </dgm:t>
    </dgm:pt>
    <dgm:pt modelId="{C7790D65-8245-4100-A316-E180878D455A}" type="parTrans" cxnId="{12E190CD-94F6-4D8E-9B66-0CD4484D8489}">
      <dgm:prSet/>
      <dgm:spPr/>
      <dgm:t>
        <a:bodyPr/>
        <a:lstStyle/>
        <a:p>
          <a:endParaRPr lang="en-US" sz="1600" b="true"/>
        </a:p>
      </dgm:t>
    </dgm:pt>
    <dgm:pt modelId="{E77A1541-E7FD-43FF-BD7C-6C4C5E03C8D2}" type="sibTrans" cxnId="{12E190CD-94F6-4D8E-9B66-0CD4484D8489}">
      <dgm:prSet/>
      <dgm:spPr/>
      <dgm:t>
        <a:bodyPr/>
        <a:lstStyle/>
        <a:p>
          <a:endParaRPr lang="en-US" sz="1600" b="true"/>
        </a:p>
      </dgm:t>
    </dgm:pt>
    <dgm:pt modelId="{D6343426-6D7D-46D0-89CA-8414CEB7654B}">
      <dgm:prSet custT="true"/>
      <dgm:spPr/>
      <dgm:t>
        <a:bodyPr/>
        <a:lstStyle/>
        <a:p>
          <a:r>
            <a:rPr lang="cs-CZ" sz="1600" b="true"/>
            <a:t>Partnerství</a:t>
          </a:r>
          <a:endParaRPr lang="en-US" sz="1600" b="true"/>
        </a:p>
      </dgm:t>
    </dgm:pt>
    <dgm:pt modelId="{58BEA3F8-C4BD-47A3-B7B7-3BD8CDC3270A}" type="parTrans" cxnId="{2BBFC909-D046-4CE6-8201-BF4C7A0E749F}">
      <dgm:prSet/>
      <dgm:spPr/>
      <dgm:t>
        <a:bodyPr/>
        <a:lstStyle/>
        <a:p>
          <a:endParaRPr lang="en-US" sz="1600" b="true"/>
        </a:p>
      </dgm:t>
    </dgm:pt>
    <dgm:pt modelId="{FEAAF9E5-9DF3-464D-A86E-43957844197A}" type="sibTrans" cxnId="{2BBFC909-D046-4CE6-8201-BF4C7A0E749F}">
      <dgm:prSet/>
      <dgm:spPr/>
      <dgm:t>
        <a:bodyPr/>
        <a:lstStyle/>
        <a:p>
          <a:endParaRPr lang="en-US" sz="1600" b="true"/>
        </a:p>
      </dgm:t>
    </dgm:pt>
    <dgm:pt modelId="{A4A902ED-4FAA-40C5-A2A4-63A04C984BFE}">
      <dgm:prSet custT="true"/>
      <dgm:spPr/>
      <dgm:t>
        <a:bodyPr/>
        <a:lstStyle/>
        <a:p>
          <a:r>
            <a:rPr lang="cs-CZ" sz="1600" b="true"/>
            <a:t>Cílové skupiny</a:t>
          </a:r>
          <a:endParaRPr lang="en-US" sz="1600" b="true"/>
        </a:p>
      </dgm:t>
    </dgm:pt>
    <dgm:pt modelId="{60607BA7-01A9-4AD1-B943-310176FD6AA2}" type="parTrans" cxnId="{4B46000A-9583-4B57-8BF0-8B132026B648}">
      <dgm:prSet/>
      <dgm:spPr/>
      <dgm:t>
        <a:bodyPr/>
        <a:lstStyle/>
        <a:p>
          <a:endParaRPr lang="en-US" sz="1600" b="true"/>
        </a:p>
      </dgm:t>
    </dgm:pt>
    <dgm:pt modelId="{804207B3-85B9-4D5C-B22B-6B9BEE343032}" type="sibTrans" cxnId="{4B46000A-9583-4B57-8BF0-8B132026B648}">
      <dgm:prSet/>
      <dgm:spPr/>
      <dgm:t>
        <a:bodyPr/>
        <a:lstStyle/>
        <a:p>
          <a:endParaRPr lang="en-US" sz="1600" b="true"/>
        </a:p>
      </dgm:t>
    </dgm:pt>
    <dgm:pt modelId="{68A1C96B-F125-44F7-AF19-2A9D3870BAD5}">
      <dgm:prSet custT="true"/>
      <dgm:spPr/>
      <dgm:t>
        <a:bodyPr/>
        <a:lstStyle/>
        <a:p>
          <a:r>
            <a:rPr lang="cs-CZ" sz="1600" b="true"/>
            <a:t>Celkové způsobilé výdaje</a:t>
          </a:r>
          <a:endParaRPr lang="en-US" sz="1600" b="true"/>
        </a:p>
      </dgm:t>
    </dgm:pt>
    <dgm:pt modelId="{545D6610-1DF8-44B3-9C67-6441B98BABF0}" type="parTrans" cxnId="{9AD92DB8-D560-458B-8D67-CBC86CCBC0A3}">
      <dgm:prSet/>
      <dgm:spPr/>
      <dgm:t>
        <a:bodyPr/>
        <a:lstStyle/>
        <a:p>
          <a:endParaRPr lang="en-US" sz="1600" b="true"/>
        </a:p>
      </dgm:t>
    </dgm:pt>
    <dgm:pt modelId="{50849650-257F-40DD-A373-E41D49716A4B}" type="sibTrans" cxnId="{9AD92DB8-D560-458B-8D67-CBC86CCBC0A3}">
      <dgm:prSet/>
      <dgm:spPr/>
      <dgm:t>
        <a:bodyPr/>
        <a:lstStyle/>
        <a:p>
          <a:endParaRPr lang="en-US" sz="1600" b="true"/>
        </a:p>
      </dgm:t>
    </dgm:pt>
    <dgm:pt modelId="{63DC3AA5-938F-438E-8682-473094F25DA4}">
      <dgm:prSet custT="true"/>
      <dgm:spPr/>
      <dgm:t>
        <a:bodyPr/>
        <a:lstStyle/>
        <a:p>
          <a:r>
            <a:rPr lang="cs-CZ" sz="1600" b="true" dirty="false"/>
            <a:t>Aktivity</a:t>
          </a:r>
          <a:endParaRPr lang="en-US" sz="1600" b="true" dirty="false"/>
        </a:p>
      </dgm:t>
    </dgm:pt>
    <dgm:pt modelId="{E23D7441-E546-4403-A5DE-495FCFA6335E}" type="parTrans" cxnId="{E6436FF5-2393-492A-A0F7-9515F305F5BE}">
      <dgm:prSet/>
      <dgm:spPr/>
      <dgm:t>
        <a:bodyPr/>
        <a:lstStyle/>
        <a:p>
          <a:endParaRPr lang="en-US" sz="1600" b="true"/>
        </a:p>
      </dgm:t>
    </dgm:pt>
    <dgm:pt modelId="{0383D9CB-6FB5-473E-BA28-E4510A6ABE34}" type="sibTrans" cxnId="{E6436FF5-2393-492A-A0F7-9515F305F5BE}">
      <dgm:prSet/>
      <dgm:spPr/>
      <dgm:t>
        <a:bodyPr/>
        <a:lstStyle/>
        <a:p>
          <a:endParaRPr lang="en-US" sz="1600" b="true"/>
        </a:p>
      </dgm:t>
    </dgm:pt>
    <dgm:pt modelId="{A397E364-ECB3-4B5E-A64F-8F2E92D0E54B}">
      <dgm:prSet custT="true"/>
      <dgm:spPr/>
      <dgm:t>
        <a:bodyPr/>
        <a:lstStyle/>
        <a:p>
          <a:r>
            <a:rPr lang="cs-CZ" sz="1600" b="true" dirty="false"/>
            <a:t>Trestní bezúhonnost</a:t>
          </a:r>
          <a:endParaRPr lang="en-US" sz="1600" b="true" dirty="false"/>
        </a:p>
      </dgm:t>
    </dgm:pt>
    <dgm:pt modelId="{2B5601CE-B0F8-42B6-BCF3-BDC9DF1C0BA2}" type="parTrans" cxnId="{984C9706-D945-4F4F-AB99-AF8AA75597D7}">
      <dgm:prSet/>
      <dgm:spPr/>
      <dgm:t>
        <a:bodyPr/>
        <a:lstStyle/>
        <a:p>
          <a:endParaRPr lang="en-US" sz="1600" b="true"/>
        </a:p>
      </dgm:t>
    </dgm:pt>
    <dgm:pt modelId="{DB3D099B-B761-4965-BA24-5A8CFA7F3D97}" type="sibTrans" cxnId="{984C9706-D945-4F4F-AB99-AF8AA75597D7}">
      <dgm:prSet/>
      <dgm:spPr/>
      <dgm:t>
        <a:bodyPr/>
        <a:lstStyle/>
        <a:p>
          <a:endParaRPr lang="en-US" sz="1600" b="true"/>
        </a:p>
      </dgm:t>
    </dgm:pt>
    <dgm:pt modelId="{4F1C70D5-54E4-4DFD-A64B-B3F103B0D6E9}">
      <dgm:prSet custT="true"/>
      <dgm:spPr/>
      <dgm:t>
        <a:bodyPr/>
        <a:lstStyle/>
        <a:p>
          <a:r>
            <a:rPr lang="cs-CZ" sz="1600" b="true"/>
            <a:t>Soulad projektu s CLLD</a:t>
          </a:r>
          <a:endParaRPr lang="en-US" sz="1600" b="true"/>
        </a:p>
      </dgm:t>
    </dgm:pt>
    <dgm:pt modelId="{FB8237A6-B1AD-4B30-B392-5E93BD05E957}" type="parTrans" cxnId="{88CF3163-1841-47D5-980A-F213F993F73D}">
      <dgm:prSet/>
      <dgm:spPr/>
      <dgm:t>
        <a:bodyPr/>
        <a:lstStyle/>
        <a:p>
          <a:endParaRPr lang="en-US" sz="1600" b="true"/>
        </a:p>
      </dgm:t>
    </dgm:pt>
    <dgm:pt modelId="{F3B31FFF-C47B-4FCA-A168-2B1C9E89EAF8}" type="sibTrans" cxnId="{88CF3163-1841-47D5-980A-F213F993F73D}">
      <dgm:prSet/>
      <dgm:spPr/>
      <dgm:t>
        <a:bodyPr/>
        <a:lstStyle/>
        <a:p>
          <a:endParaRPr lang="en-US" sz="1600" b="true"/>
        </a:p>
      </dgm:t>
    </dgm:pt>
    <dgm:pt modelId="{8408A87E-9832-4D76-98E4-4D451CF528C5}">
      <dgm:prSet custT="true"/>
      <dgm:spPr/>
      <dgm:t>
        <a:bodyPr/>
        <a:lstStyle/>
        <a:p>
          <a:r>
            <a:rPr lang="cs-CZ" sz="1600" b="true" dirty="false"/>
            <a:t>Finanční alokace - NR</a:t>
          </a:r>
          <a:endParaRPr lang="en-US" sz="1600" b="true" dirty="false"/>
        </a:p>
      </dgm:t>
    </dgm:pt>
    <dgm:pt modelId="{8DBC4B09-A842-4006-B306-FA779F0E1018}" type="parTrans" cxnId="{F262BB9C-21BC-4410-AA00-FD1E37E8F5EB}">
      <dgm:prSet/>
      <dgm:spPr/>
      <dgm:t>
        <a:bodyPr/>
        <a:lstStyle/>
        <a:p>
          <a:endParaRPr lang="en-US" sz="1600" b="true"/>
        </a:p>
      </dgm:t>
    </dgm:pt>
    <dgm:pt modelId="{7E2B5EE8-BA9C-4DCC-93F9-88F6F9280692}" type="sibTrans" cxnId="{F262BB9C-21BC-4410-AA00-FD1E37E8F5EB}">
      <dgm:prSet/>
      <dgm:spPr/>
      <dgm:t>
        <a:bodyPr/>
        <a:lstStyle/>
        <a:p>
          <a:endParaRPr lang="en-US" sz="1600" b="true"/>
        </a:p>
      </dgm:t>
    </dgm:pt>
    <dgm:pt modelId="{F25313FD-235D-4E76-BCE7-E84D7D07D55E}">
      <dgm:prSet custT="true"/>
      <dgm:spPr/>
      <dgm:t>
        <a:bodyPr/>
        <a:lstStyle/>
        <a:p>
          <a:r>
            <a:rPr lang="cs-CZ" sz="1600" b="true"/>
            <a:t>Věcné zaměření akčního plánu a soulad s OPZ+</a:t>
          </a:r>
          <a:endParaRPr lang="en-US" sz="1600" b="true"/>
        </a:p>
      </dgm:t>
    </dgm:pt>
    <dgm:pt modelId="{7B987CFE-C531-4D1A-A8E0-6F600227E5DF}" type="parTrans" cxnId="{373AEC7A-66AC-4D61-AB3C-3DF9246DCD4E}">
      <dgm:prSet/>
      <dgm:spPr/>
      <dgm:t>
        <a:bodyPr/>
        <a:lstStyle/>
        <a:p>
          <a:endParaRPr lang="en-US" sz="1600" b="true"/>
        </a:p>
      </dgm:t>
    </dgm:pt>
    <dgm:pt modelId="{E6DAF711-3D40-498C-8D2E-7A56CA323C4E}" type="sibTrans" cxnId="{373AEC7A-66AC-4D61-AB3C-3DF9246DCD4E}">
      <dgm:prSet/>
      <dgm:spPr/>
      <dgm:t>
        <a:bodyPr/>
        <a:lstStyle/>
        <a:p>
          <a:endParaRPr lang="en-US" sz="1600" b="true"/>
        </a:p>
      </dgm:t>
    </dgm:pt>
    <dgm:pt modelId="{52824567-5DFC-4F4B-9447-05D03DAF67FF}">
      <dgm:prSet custT="true"/>
      <dgm:spPr/>
      <dgm:t>
        <a:bodyPr/>
        <a:lstStyle/>
        <a:p>
          <a:r>
            <a:rPr lang="cs-CZ" sz="1600" b="true" dirty="false"/>
            <a:t>Horizontální principy</a:t>
          </a:r>
          <a:endParaRPr lang="en-US" sz="1600" b="true" dirty="false"/>
        </a:p>
      </dgm:t>
    </dgm:pt>
    <dgm:pt modelId="{4E992E18-0C3E-45EE-A883-220FC9061389}" type="parTrans" cxnId="{E86A0181-7697-4254-8923-BDB5336CF267}">
      <dgm:prSet/>
      <dgm:spPr/>
      <dgm:t>
        <a:bodyPr/>
        <a:lstStyle/>
        <a:p>
          <a:endParaRPr lang="cs-CZ"/>
        </a:p>
      </dgm:t>
    </dgm:pt>
    <dgm:pt modelId="{9655298A-C2FF-46AD-AB25-49F3E07804D5}" type="sibTrans" cxnId="{E86A0181-7697-4254-8923-BDB5336CF267}">
      <dgm:prSet/>
      <dgm:spPr/>
      <dgm:t>
        <a:bodyPr/>
        <a:lstStyle/>
        <a:p>
          <a:endParaRPr lang="cs-CZ"/>
        </a:p>
      </dgm:t>
    </dgm:pt>
    <dgm:pt modelId="{86302CFF-2D62-49B6-8BA7-10A967A51924}" type="pres">
      <dgm:prSet presAssocID="{B4F4852B-F91B-410D-B0B3-FDC988224340}" presName="linear" presStyleCnt="0">
        <dgm:presLayoutVars>
          <dgm:animLvl val="lvl"/>
          <dgm:resizeHandles val="exact"/>
        </dgm:presLayoutVars>
      </dgm:prSet>
      <dgm:spPr/>
    </dgm:pt>
    <dgm:pt modelId="{2F3715B3-2991-4FDD-9A53-DD1EF417FABF}" type="pres">
      <dgm:prSet presAssocID="{7EAA0AD0-5E30-4B37-A27B-A8017036C52C}" presName="parentText" presStyleLbl="node1" presStyleIdx="0" presStyleCnt="10">
        <dgm:presLayoutVars>
          <dgm:chMax val="0"/>
          <dgm:bulletEnabled val="true"/>
        </dgm:presLayoutVars>
      </dgm:prSet>
      <dgm:spPr/>
    </dgm:pt>
    <dgm:pt modelId="{8D96BF01-1A07-4BEC-A6F8-7BB08CC5ABE2}" type="pres">
      <dgm:prSet presAssocID="{E77A1541-E7FD-43FF-BD7C-6C4C5E03C8D2}" presName="spacer" presStyleCnt="0"/>
      <dgm:spPr/>
    </dgm:pt>
    <dgm:pt modelId="{D7484E64-AD99-493F-A53B-A2BCBF988F8C}" type="pres">
      <dgm:prSet presAssocID="{D6343426-6D7D-46D0-89CA-8414CEB7654B}" presName="parentText" presStyleLbl="node1" presStyleIdx="1" presStyleCnt="10">
        <dgm:presLayoutVars>
          <dgm:chMax val="0"/>
          <dgm:bulletEnabled val="true"/>
        </dgm:presLayoutVars>
      </dgm:prSet>
      <dgm:spPr/>
    </dgm:pt>
    <dgm:pt modelId="{611F10B5-3D68-44D9-BE8E-D324896F6B4F}" type="pres">
      <dgm:prSet presAssocID="{FEAAF9E5-9DF3-464D-A86E-43957844197A}" presName="spacer" presStyleCnt="0"/>
      <dgm:spPr/>
    </dgm:pt>
    <dgm:pt modelId="{0A92D1EE-8FBB-45E7-A57A-6506D7AECC65}" type="pres">
      <dgm:prSet presAssocID="{A4A902ED-4FAA-40C5-A2A4-63A04C984BFE}" presName="parentText" presStyleLbl="node1" presStyleIdx="2" presStyleCnt="10">
        <dgm:presLayoutVars>
          <dgm:chMax val="0"/>
          <dgm:bulletEnabled val="true"/>
        </dgm:presLayoutVars>
      </dgm:prSet>
      <dgm:spPr/>
    </dgm:pt>
    <dgm:pt modelId="{3C9A1986-8753-47BD-9A57-C7B819BEFC91}" type="pres">
      <dgm:prSet presAssocID="{804207B3-85B9-4D5C-B22B-6B9BEE343032}" presName="spacer" presStyleCnt="0"/>
      <dgm:spPr/>
    </dgm:pt>
    <dgm:pt modelId="{B6D62591-548B-49C3-944A-81211173FCAD}" type="pres">
      <dgm:prSet presAssocID="{68A1C96B-F125-44F7-AF19-2A9D3870BAD5}" presName="parentText" presStyleLbl="node1" presStyleIdx="3" presStyleCnt="10">
        <dgm:presLayoutVars>
          <dgm:chMax val="0"/>
          <dgm:bulletEnabled val="true"/>
        </dgm:presLayoutVars>
      </dgm:prSet>
      <dgm:spPr/>
    </dgm:pt>
    <dgm:pt modelId="{4D96840F-9C17-4AE4-978D-B4086E35E37E}" type="pres">
      <dgm:prSet presAssocID="{50849650-257F-40DD-A373-E41D49716A4B}" presName="spacer" presStyleCnt="0"/>
      <dgm:spPr/>
    </dgm:pt>
    <dgm:pt modelId="{F5AAAD9A-008A-4711-BA42-EFF61EDBE286}" type="pres">
      <dgm:prSet presAssocID="{63DC3AA5-938F-438E-8682-473094F25DA4}" presName="parentText" presStyleLbl="node1" presStyleIdx="4" presStyleCnt="10">
        <dgm:presLayoutVars>
          <dgm:chMax val="0"/>
          <dgm:bulletEnabled val="true"/>
        </dgm:presLayoutVars>
      </dgm:prSet>
      <dgm:spPr/>
    </dgm:pt>
    <dgm:pt modelId="{9C51873F-9FB1-4A48-9C89-174ED6349C03}" type="pres">
      <dgm:prSet presAssocID="{0383D9CB-6FB5-473E-BA28-E4510A6ABE34}" presName="spacer" presStyleCnt="0"/>
      <dgm:spPr/>
    </dgm:pt>
    <dgm:pt modelId="{BBAE51A8-491C-4733-BB81-55E5FBBDABC2}" type="pres">
      <dgm:prSet presAssocID="{52824567-5DFC-4F4B-9447-05D03DAF67FF}" presName="parentText" presStyleLbl="node1" presStyleIdx="5" presStyleCnt="10">
        <dgm:presLayoutVars>
          <dgm:chMax val="0"/>
          <dgm:bulletEnabled val="true"/>
        </dgm:presLayoutVars>
      </dgm:prSet>
      <dgm:spPr/>
    </dgm:pt>
    <dgm:pt modelId="{234690D3-C8CC-4B84-B2DC-DC9E08FA2C4F}" type="pres">
      <dgm:prSet presAssocID="{9655298A-C2FF-46AD-AB25-49F3E07804D5}" presName="spacer" presStyleCnt="0"/>
      <dgm:spPr/>
    </dgm:pt>
    <dgm:pt modelId="{0D33D06C-0A98-4DC5-B9C3-A59A5DF6B53D}" type="pres">
      <dgm:prSet presAssocID="{A397E364-ECB3-4B5E-A64F-8F2E92D0E54B}" presName="parentText" presStyleLbl="node1" presStyleIdx="6" presStyleCnt="10">
        <dgm:presLayoutVars>
          <dgm:chMax val="0"/>
          <dgm:bulletEnabled val="true"/>
        </dgm:presLayoutVars>
      </dgm:prSet>
      <dgm:spPr/>
    </dgm:pt>
    <dgm:pt modelId="{ADA6E1B1-60CF-47EA-9F57-B54402268C3B}" type="pres">
      <dgm:prSet presAssocID="{DB3D099B-B761-4965-BA24-5A8CFA7F3D97}" presName="spacer" presStyleCnt="0"/>
      <dgm:spPr/>
    </dgm:pt>
    <dgm:pt modelId="{2E32C39E-78ED-4459-A1BE-9AD5872966D8}" type="pres">
      <dgm:prSet presAssocID="{4F1C70D5-54E4-4DFD-A64B-B3F103B0D6E9}" presName="parentText" presStyleLbl="node1" presStyleIdx="7" presStyleCnt="10">
        <dgm:presLayoutVars>
          <dgm:chMax val="0"/>
          <dgm:bulletEnabled val="true"/>
        </dgm:presLayoutVars>
      </dgm:prSet>
      <dgm:spPr/>
    </dgm:pt>
    <dgm:pt modelId="{3386337C-9B5F-46D2-AE21-28B25E6E441C}" type="pres">
      <dgm:prSet presAssocID="{F3B31FFF-C47B-4FCA-A168-2B1C9E89EAF8}" presName="spacer" presStyleCnt="0"/>
      <dgm:spPr/>
    </dgm:pt>
    <dgm:pt modelId="{C996237F-F37F-4DEA-B7CF-547C40E4F806}" type="pres">
      <dgm:prSet presAssocID="{8408A87E-9832-4D76-98E4-4D451CF528C5}" presName="parentText" presStyleLbl="node1" presStyleIdx="8" presStyleCnt="10">
        <dgm:presLayoutVars>
          <dgm:chMax val="0"/>
          <dgm:bulletEnabled val="true"/>
        </dgm:presLayoutVars>
      </dgm:prSet>
      <dgm:spPr/>
    </dgm:pt>
    <dgm:pt modelId="{FF6AED46-C388-4F09-95E3-C7ABF52C2FB1}" type="pres">
      <dgm:prSet presAssocID="{7E2B5EE8-BA9C-4DCC-93F9-88F6F9280692}" presName="spacer" presStyleCnt="0"/>
      <dgm:spPr/>
    </dgm:pt>
    <dgm:pt modelId="{2F433AF8-E639-4A79-9B90-A171F9B9736A}" type="pres">
      <dgm:prSet presAssocID="{F25313FD-235D-4E76-BCE7-E84D7D07D55E}" presName="parentText" presStyleLbl="node1" presStyleIdx="9" presStyleCnt="10">
        <dgm:presLayoutVars>
          <dgm:chMax val="0"/>
          <dgm:bulletEnabled val="true"/>
        </dgm:presLayoutVars>
      </dgm:prSet>
      <dgm:spPr/>
    </dgm:pt>
  </dgm:ptLst>
  <dgm:cxnLst>
    <dgm:cxn modelId="{984C9706-D945-4F4F-AB99-AF8AA75597D7}" srcId="{B4F4852B-F91B-410D-B0B3-FDC988224340}" destId="{A397E364-ECB3-4B5E-A64F-8F2E92D0E54B}" srcOrd="6" destOrd="0" parTransId="{2B5601CE-B0F8-42B6-BCF3-BDC9DF1C0BA2}" sibTransId="{DB3D099B-B761-4965-BA24-5A8CFA7F3D97}"/>
    <dgm:cxn modelId="{2BBFC909-D046-4CE6-8201-BF4C7A0E749F}" srcId="{B4F4852B-F91B-410D-B0B3-FDC988224340}" destId="{D6343426-6D7D-46D0-89CA-8414CEB7654B}" srcOrd="1" destOrd="0" parTransId="{58BEA3F8-C4BD-47A3-B7B7-3BD8CDC3270A}" sibTransId="{FEAAF9E5-9DF3-464D-A86E-43957844197A}"/>
    <dgm:cxn modelId="{4B46000A-9583-4B57-8BF0-8B132026B648}" srcId="{B4F4852B-F91B-410D-B0B3-FDC988224340}" destId="{A4A902ED-4FAA-40C5-A2A4-63A04C984BFE}" srcOrd="2" destOrd="0" parTransId="{60607BA7-01A9-4AD1-B943-310176FD6AA2}" sibTransId="{804207B3-85B9-4D5C-B22B-6B9BEE343032}"/>
    <dgm:cxn modelId="{BDD5355B-7CBC-4040-A841-779ECEE675E1}" type="presOf" srcId="{4F1C70D5-54E4-4DFD-A64B-B3F103B0D6E9}" destId="{2E32C39E-78ED-4459-A1BE-9AD5872966D8}" srcOrd="0" destOrd="0" presId="urn:microsoft.com/office/officeart/2005/8/layout/vList2#1"/>
    <dgm:cxn modelId="{52045C41-7A75-4CFE-A3B2-6EDDCBE5CB8A}" type="presOf" srcId="{B4F4852B-F91B-410D-B0B3-FDC988224340}" destId="{86302CFF-2D62-49B6-8BA7-10A967A51924}" srcOrd="0" destOrd="0" presId="urn:microsoft.com/office/officeart/2005/8/layout/vList2#1"/>
    <dgm:cxn modelId="{88CF3163-1841-47D5-980A-F213F993F73D}" srcId="{B4F4852B-F91B-410D-B0B3-FDC988224340}" destId="{4F1C70D5-54E4-4DFD-A64B-B3F103B0D6E9}" srcOrd="7" destOrd="0" parTransId="{FB8237A6-B1AD-4B30-B392-5E93BD05E957}" sibTransId="{F3B31FFF-C47B-4FCA-A168-2B1C9E89EAF8}"/>
    <dgm:cxn modelId="{360C1765-CF14-4B84-977C-25C5731351C4}" type="presOf" srcId="{A4A902ED-4FAA-40C5-A2A4-63A04C984BFE}" destId="{0A92D1EE-8FBB-45E7-A57A-6506D7AECC65}" srcOrd="0" destOrd="0" presId="urn:microsoft.com/office/officeart/2005/8/layout/vList2#1"/>
    <dgm:cxn modelId="{E8732166-7295-4AD9-AD38-8C94689A2FDE}" type="presOf" srcId="{52824567-5DFC-4F4B-9447-05D03DAF67FF}" destId="{BBAE51A8-491C-4733-BB81-55E5FBBDABC2}" srcOrd="0" destOrd="0" presId="urn:microsoft.com/office/officeart/2005/8/layout/vList2#1"/>
    <dgm:cxn modelId="{12A9FE72-4A18-4653-BCE4-F0CD7F11BC0F}" type="presOf" srcId="{F25313FD-235D-4E76-BCE7-E84D7D07D55E}" destId="{2F433AF8-E639-4A79-9B90-A171F9B9736A}" srcOrd="0" destOrd="0" presId="urn:microsoft.com/office/officeart/2005/8/layout/vList2#1"/>
    <dgm:cxn modelId="{9C9A3774-96BA-44D5-91C2-DAE1329C1EC6}" type="presOf" srcId="{8408A87E-9832-4D76-98E4-4D451CF528C5}" destId="{C996237F-F37F-4DEA-B7CF-547C40E4F806}" srcOrd="0" destOrd="0" presId="urn:microsoft.com/office/officeart/2005/8/layout/vList2#1"/>
    <dgm:cxn modelId="{373AEC7A-66AC-4D61-AB3C-3DF9246DCD4E}" srcId="{B4F4852B-F91B-410D-B0B3-FDC988224340}" destId="{F25313FD-235D-4E76-BCE7-E84D7D07D55E}" srcOrd="9" destOrd="0" parTransId="{7B987CFE-C531-4D1A-A8E0-6F600227E5DF}" sibTransId="{E6DAF711-3D40-498C-8D2E-7A56CA323C4E}"/>
    <dgm:cxn modelId="{E86A0181-7697-4254-8923-BDB5336CF267}" srcId="{B4F4852B-F91B-410D-B0B3-FDC988224340}" destId="{52824567-5DFC-4F4B-9447-05D03DAF67FF}" srcOrd="5" destOrd="0" parTransId="{4E992E18-0C3E-45EE-A883-220FC9061389}" sibTransId="{9655298A-C2FF-46AD-AB25-49F3E07804D5}"/>
    <dgm:cxn modelId="{838DFB97-EF42-48DF-BE48-D8FD1CB2D7E2}" type="presOf" srcId="{A397E364-ECB3-4B5E-A64F-8F2E92D0E54B}" destId="{0D33D06C-0A98-4DC5-B9C3-A59A5DF6B53D}" srcOrd="0" destOrd="0" presId="urn:microsoft.com/office/officeart/2005/8/layout/vList2#1"/>
    <dgm:cxn modelId="{F262BB9C-21BC-4410-AA00-FD1E37E8F5EB}" srcId="{B4F4852B-F91B-410D-B0B3-FDC988224340}" destId="{8408A87E-9832-4D76-98E4-4D451CF528C5}" srcOrd="8" destOrd="0" parTransId="{8DBC4B09-A842-4006-B306-FA779F0E1018}" sibTransId="{7E2B5EE8-BA9C-4DCC-93F9-88F6F9280692}"/>
    <dgm:cxn modelId="{9B20E6A1-C52B-4704-B922-1877195018B5}" type="presOf" srcId="{D6343426-6D7D-46D0-89CA-8414CEB7654B}" destId="{D7484E64-AD99-493F-A53B-A2BCBF988F8C}" srcOrd="0" destOrd="0" presId="urn:microsoft.com/office/officeart/2005/8/layout/vList2#1"/>
    <dgm:cxn modelId="{9AD92DB8-D560-458B-8D67-CBC86CCBC0A3}" srcId="{B4F4852B-F91B-410D-B0B3-FDC988224340}" destId="{68A1C96B-F125-44F7-AF19-2A9D3870BAD5}" srcOrd="3" destOrd="0" parTransId="{545D6610-1DF8-44B3-9C67-6441B98BABF0}" sibTransId="{50849650-257F-40DD-A373-E41D49716A4B}"/>
    <dgm:cxn modelId="{12E190CD-94F6-4D8E-9B66-0CD4484D8489}" srcId="{B4F4852B-F91B-410D-B0B3-FDC988224340}" destId="{7EAA0AD0-5E30-4B37-A27B-A8017036C52C}" srcOrd="0" destOrd="0" parTransId="{C7790D65-8245-4100-A316-E180878D455A}" sibTransId="{E77A1541-E7FD-43FF-BD7C-6C4C5E03C8D2}"/>
    <dgm:cxn modelId="{F4C232DA-5A8A-4406-8B11-382B1A4274B2}" type="presOf" srcId="{7EAA0AD0-5E30-4B37-A27B-A8017036C52C}" destId="{2F3715B3-2991-4FDD-9A53-DD1EF417FABF}" srcOrd="0" destOrd="0" presId="urn:microsoft.com/office/officeart/2005/8/layout/vList2#1"/>
    <dgm:cxn modelId="{91A9CBE6-E330-401E-A8CA-56291BCCB471}" type="presOf" srcId="{63DC3AA5-938F-438E-8682-473094F25DA4}" destId="{F5AAAD9A-008A-4711-BA42-EFF61EDBE286}" srcOrd="0" destOrd="0" presId="urn:microsoft.com/office/officeart/2005/8/layout/vList2#1"/>
    <dgm:cxn modelId="{E6436FF5-2393-492A-A0F7-9515F305F5BE}" srcId="{B4F4852B-F91B-410D-B0B3-FDC988224340}" destId="{63DC3AA5-938F-438E-8682-473094F25DA4}" srcOrd="4" destOrd="0" parTransId="{E23D7441-E546-4403-A5DE-495FCFA6335E}" sibTransId="{0383D9CB-6FB5-473E-BA28-E4510A6ABE34}"/>
    <dgm:cxn modelId="{0DBF2DF6-BC0B-4E2C-A28E-571B4D662F10}" type="presOf" srcId="{68A1C96B-F125-44F7-AF19-2A9D3870BAD5}" destId="{B6D62591-548B-49C3-944A-81211173FCAD}" srcOrd="0" destOrd="0" presId="urn:microsoft.com/office/officeart/2005/8/layout/vList2#1"/>
    <dgm:cxn modelId="{2684BF2A-44BF-459A-9A60-FABF3E5295A7}" type="presParOf" srcId="{86302CFF-2D62-49B6-8BA7-10A967A51924}" destId="{2F3715B3-2991-4FDD-9A53-DD1EF417FABF}" srcOrd="0" destOrd="0" presId="urn:microsoft.com/office/officeart/2005/8/layout/vList2#1"/>
    <dgm:cxn modelId="{96918CCE-4A1D-46AA-880F-40BFD8C638EC}" type="presParOf" srcId="{86302CFF-2D62-49B6-8BA7-10A967A51924}" destId="{8D96BF01-1A07-4BEC-A6F8-7BB08CC5ABE2}" srcOrd="1" destOrd="0" presId="urn:microsoft.com/office/officeart/2005/8/layout/vList2#1"/>
    <dgm:cxn modelId="{C89ACD31-167F-481D-AF5F-4B7A0C1F9238}" type="presParOf" srcId="{86302CFF-2D62-49B6-8BA7-10A967A51924}" destId="{D7484E64-AD99-493F-A53B-A2BCBF988F8C}" srcOrd="2" destOrd="0" presId="urn:microsoft.com/office/officeart/2005/8/layout/vList2#1"/>
    <dgm:cxn modelId="{3A9AF752-C8E1-4A94-9804-F529A8C88989}" type="presParOf" srcId="{86302CFF-2D62-49B6-8BA7-10A967A51924}" destId="{611F10B5-3D68-44D9-BE8E-D324896F6B4F}" srcOrd="3" destOrd="0" presId="urn:microsoft.com/office/officeart/2005/8/layout/vList2#1"/>
    <dgm:cxn modelId="{22C90273-D5F3-4ACA-93E1-4DFAA2324C21}" type="presParOf" srcId="{86302CFF-2D62-49B6-8BA7-10A967A51924}" destId="{0A92D1EE-8FBB-45E7-A57A-6506D7AECC65}" srcOrd="4" destOrd="0" presId="urn:microsoft.com/office/officeart/2005/8/layout/vList2#1"/>
    <dgm:cxn modelId="{CA6B01B0-9DED-4F79-A29F-3A53E5FD4BB9}" type="presParOf" srcId="{86302CFF-2D62-49B6-8BA7-10A967A51924}" destId="{3C9A1986-8753-47BD-9A57-C7B819BEFC91}" srcOrd="5" destOrd="0" presId="urn:microsoft.com/office/officeart/2005/8/layout/vList2#1"/>
    <dgm:cxn modelId="{778183D1-D657-4ED2-9EC7-5D35408D8DC3}" type="presParOf" srcId="{86302CFF-2D62-49B6-8BA7-10A967A51924}" destId="{B6D62591-548B-49C3-944A-81211173FCAD}" srcOrd="6" destOrd="0" presId="urn:microsoft.com/office/officeart/2005/8/layout/vList2#1"/>
    <dgm:cxn modelId="{A4BA1B31-34DE-4E55-98BF-8F02CD247F8C}" type="presParOf" srcId="{86302CFF-2D62-49B6-8BA7-10A967A51924}" destId="{4D96840F-9C17-4AE4-978D-B4086E35E37E}" srcOrd="7" destOrd="0" presId="urn:microsoft.com/office/officeart/2005/8/layout/vList2#1"/>
    <dgm:cxn modelId="{32ADC4C8-5653-463B-9333-AB7A2FB6E00E}" type="presParOf" srcId="{86302CFF-2D62-49B6-8BA7-10A967A51924}" destId="{F5AAAD9A-008A-4711-BA42-EFF61EDBE286}" srcOrd="8" destOrd="0" presId="urn:microsoft.com/office/officeart/2005/8/layout/vList2#1"/>
    <dgm:cxn modelId="{98B20743-BA05-4D22-9030-ADFBA095DC84}" type="presParOf" srcId="{86302CFF-2D62-49B6-8BA7-10A967A51924}" destId="{9C51873F-9FB1-4A48-9C89-174ED6349C03}" srcOrd="9" destOrd="0" presId="urn:microsoft.com/office/officeart/2005/8/layout/vList2#1"/>
    <dgm:cxn modelId="{28AF5B4D-3D8B-4FD1-893D-60A03093E0BD}" type="presParOf" srcId="{86302CFF-2D62-49B6-8BA7-10A967A51924}" destId="{BBAE51A8-491C-4733-BB81-55E5FBBDABC2}" srcOrd="10" destOrd="0" presId="urn:microsoft.com/office/officeart/2005/8/layout/vList2#1"/>
    <dgm:cxn modelId="{6C43A271-F934-4B14-A6D3-0603480B07EB}" type="presParOf" srcId="{86302CFF-2D62-49B6-8BA7-10A967A51924}" destId="{234690D3-C8CC-4B84-B2DC-DC9E08FA2C4F}" srcOrd="11" destOrd="0" presId="urn:microsoft.com/office/officeart/2005/8/layout/vList2#1"/>
    <dgm:cxn modelId="{D978576A-C461-43EF-AEB4-8B3DE559F12D}" type="presParOf" srcId="{86302CFF-2D62-49B6-8BA7-10A967A51924}" destId="{0D33D06C-0A98-4DC5-B9C3-A59A5DF6B53D}" srcOrd="12" destOrd="0" presId="urn:microsoft.com/office/officeart/2005/8/layout/vList2#1"/>
    <dgm:cxn modelId="{2B2E4BAC-76D3-45AF-9D0D-692DC3B25EB6}" type="presParOf" srcId="{86302CFF-2D62-49B6-8BA7-10A967A51924}" destId="{ADA6E1B1-60CF-47EA-9F57-B54402268C3B}" srcOrd="13" destOrd="0" presId="urn:microsoft.com/office/officeart/2005/8/layout/vList2#1"/>
    <dgm:cxn modelId="{EAD1996C-7E4B-41AE-B9F9-989FC029FED9}" type="presParOf" srcId="{86302CFF-2D62-49B6-8BA7-10A967A51924}" destId="{2E32C39E-78ED-4459-A1BE-9AD5872966D8}" srcOrd="14" destOrd="0" presId="urn:microsoft.com/office/officeart/2005/8/layout/vList2#1"/>
    <dgm:cxn modelId="{00C6B62B-C2BE-4F82-9F29-CC88D34DBA51}" type="presParOf" srcId="{86302CFF-2D62-49B6-8BA7-10A967A51924}" destId="{3386337C-9B5F-46D2-AE21-28B25E6E441C}" srcOrd="15" destOrd="0" presId="urn:microsoft.com/office/officeart/2005/8/layout/vList2#1"/>
    <dgm:cxn modelId="{9529F652-9428-4E72-AD27-1844BC5039A2}" type="presParOf" srcId="{86302CFF-2D62-49B6-8BA7-10A967A51924}" destId="{C996237F-F37F-4DEA-B7CF-547C40E4F806}" srcOrd="16" destOrd="0" presId="urn:microsoft.com/office/officeart/2005/8/layout/vList2#1"/>
    <dgm:cxn modelId="{824C619F-3A7E-418B-885D-DE69665C3963}" type="presParOf" srcId="{86302CFF-2D62-49B6-8BA7-10A967A51924}" destId="{FF6AED46-C388-4F09-95E3-C7ABF52C2FB1}" srcOrd="17" destOrd="0" presId="urn:microsoft.com/office/officeart/2005/8/layout/vList2#1"/>
    <dgm:cxn modelId="{00F281AE-93B3-4E5D-BB50-D11E8011337D}" type="presParOf" srcId="{86302CFF-2D62-49B6-8BA7-10A967A51924}" destId="{2F433AF8-E639-4A79-9B90-A171F9B9736A}" srcOrd="18" destOrd="0" presId="urn:microsoft.com/office/officeart/2005/8/layout/vList2#1"/>
  </dgm:cxnLst>
  <dgm:bg/>
  <dgm:whole/>
  <dgm:extLst>
    <a:ext uri="http://schemas.microsoft.com/office/drawing/2008/diagram">
      <dsp:dataModelExt relId="rId7" minVer="http://schemas.openxmlformats.org/drawingml/2006/diagram"/>
    </a:ext>
  </dgm:extLst>
</dgm:dataModel>
</file>

<file path=ppt/diagrams/drawing1.xml><?xml version="1.0" encoding="utf-8"?>
<dsp:drawing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>
  <dsp:spTree>
    <dsp:nvGrpSpPr>
      <dsp:cNvPr id="0" name=""/>
      <dsp:cNvGrpSpPr/>
    </dsp:nvGrpSpPr>
    <dsp:grpSpPr/>
    <dsp:sp modelId="{2F3715B3-2991-4FDD-9A53-DD1EF417FABF}">
      <dsp:nvSpPr>
        <dsp:cNvPr id="0" name=""/>
        <dsp:cNvSpPr/>
      </dsp:nvSpPr>
      <dsp:spPr>
        <a:xfrm>
          <a:off x="0" y="1489"/>
          <a:ext cx="3383928" cy="5144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false" vert="horz" wrap="square" lIns="60960" tIns="60960" rIns="60960" bIns="60960" numCol="1" spcCol="1270" anchor="ctr" anchorCtr="false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true" kern="1200" dirty="false"/>
            <a:t>Oprávněnost žadatele</a:t>
          </a:r>
          <a:endParaRPr lang="en-US" sz="1600" b="true" kern="1200" dirty="false"/>
        </a:p>
      </dsp:txBody>
      <dsp:txXfrm>
        <a:off x="25113" y="26602"/>
        <a:ext cx="3333702" cy="464212"/>
      </dsp:txXfrm>
    </dsp:sp>
    <dsp:sp modelId="{D7484E64-AD99-493F-A53B-A2BCBF988F8C}">
      <dsp:nvSpPr>
        <dsp:cNvPr id="0" name=""/>
        <dsp:cNvSpPr/>
      </dsp:nvSpPr>
      <dsp:spPr>
        <a:xfrm>
          <a:off x="0" y="528063"/>
          <a:ext cx="3383928" cy="5144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false" vert="horz" wrap="square" lIns="60960" tIns="60960" rIns="60960" bIns="60960" numCol="1" spcCol="1270" anchor="ctr" anchorCtr="false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true" kern="1200"/>
            <a:t>Partnerství</a:t>
          </a:r>
          <a:endParaRPr lang="en-US" sz="1600" b="true" kern="1200"/>
        </a:p>
      </dsp:txBody>
      <dsp:txXfrm>
        <a:off x="25113" y="553176"/>
        <a:ext cx="3333702" cy="464212"/>
      </dsp:txXfrm>
    </dsp:sp>
    <dsp:sp modelId="{0A92D1EE-8FBB-45E7-A57A-6506D7AECC65}">
      <dsp:nvSpPr>
        <dsp:cNvPr id="0" name=""/>
        <dsp:cNvSpPr/>
      </dsp:nvSpPr>
      <dsp:spPr>
        <a:xfrm>
          <a:off x="0" y="1054637"/>
          <a:ext cx="3383928" cy="5144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false" vert="horz" wrap="square" lIns="60960" tIns="60960" rIns="60960" bIns="60960" numCol="1" spcCol="1270" anchor="ctr" anchorCtr="false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true" kern="1200"/>
            <a:t>Cílové skupiny</a:t>
          </a:r>
          <a:endParaRPr lang="en-US" sz="1600" b="true" kern="1200"/>
        </a:p>
      </dsp:txBody>
      <dsp:txXfrm>
        <a:off x="25113" y="1079750"/>
        <a:ext cx="3333702" cy="464212"/>
      </dsp:txXfrm>
    </dsp:sp>
    <dsp:sp modelId="{B6D62591-548B-49C3-944A-81211173FCAD}">
      <dsp:nvSpPr>
        <dsp:cNvPr id="0" name=""/>
        <dsp:cNvSpPr/>
      </dsp:nvSpPr>
      <dsp:spPr>
        <a:xfrm>
          <a:off x="0" y="1581211"/>
          <a:ext cx="3383928" cy="5144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false" vert="horz" wrap="square" lIns="60960" tIns="60960" rIns="60960" bIns="60960" numCol="1" spcCol="1270" anchor="ctr" anchorCtr="false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true" kern="1200"/>
            <a:t>Celkové způsobilé výdaje</a:t>
          </a:r>
          <a:endParaRPr lang="en-US" sz="1600" b="true" kern="1200"/>
        </a:p>
      </dsp:txBody>
      <dsp:txXfrm>
        <a:off x="25113" y="1606324"/>
        <a:ext cx="3333702" cy="464212"/>
      </dsp:txXfrm>
    </dsp:sp>
    <dsp:sp modelId="{F5AAAD9A-008A-4711-BA42-EFF61EDBE286}">
      <dsp:nvSpPr>
        <dsp:cNvPr id="0" name=""/>
        <dsp:cNvSpPr/>
      </dsp:nvSpPr>
      <dsp:spPr>
        <a:xfrm>
          <a:off x="0" y="2107785"/>
          <a:ext cx="3383928" cy="5144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false" vert="horz" wrap="square" lIns="60960" tIns="60960" rIns="60960" bIns="60960" numCol="1" spcCol="1270" anchor="ctr" anchorCtr="false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true" kern="1200" dirty="false"/>
            <a:t>Aktivity</a:t>
          </a:r>
          <a:endParaRPr lang="en-US" sz="1600" b="true" kern="1200" dirty="false"/>
        </a:p>
      </dsp:txBody>
      <dsp:txXfrm>
        <a:off x="25113" y="2132898"/>
        <a:ext cx="3333702" cy="464212"/>
      </dsp:txXfrm>
    </dsp:sp>
    <dsp:sp modelId="{BBAE51A8-491C-4733-BB81-55E5FBBDABC2}">
      <dsp:nvSpPr>
        <dsp:cNvPr id="0" name=""/>
        <dsp:cNvSpPr/>
      </dsp:nvSpPr>
      <dsp:spPr>
        <a:xfrm>
          <a:off x="0" y="2634359"/>
          <a:ext cx="3383928" cy="5144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false" vert="horz" wrap="square" lIns="60960" tIns="60960" rIns="60960" bIns="60960" numCol="1" spcCol="1270" anchor="ctr" anchorCtr="false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true" kern="1200" dirty="false"/>
            <a:t>Horizontální principy</a:t>
          </a:r>
          <a:endParaRPr lang="en-US" sz="1600" b="true" kern="1200" dirty="false"/>
        </a:p>
      </dsp:txBody>
      <dsp:txXfrm>
        <a:off x="25113" y="2659472"/>
        <a:ext cx="3333702" cy="464212"/>
      </dsp:txXfrm>
    </dsp:sp>
    <dsp:sp modelId="{0D33D06C-0A98-4DC5-B9C3-A59A5DF6B53D}">
      <dsp:nvSpPr>
        <dsp:cNvPr id="0" name=""/>
        <dsp:cNvSpPr/>
      </dsp:nvSpPr>
      <dsp:spPr>
        <a:xfrm>
          <a:off x="0" y="3160934"/>
          <a:ext cx="3383928" cy="5144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false" vert="horz" wrap="square" lIns="60960" tIns="60960" rIns="60960" bIns="60960" numCol="1" spcCol="1270" anchor="ctr" anchorCtr="false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true" kern="1200" dirty="false"/>
            <a:t>Trestní bezúhonnost</a:t>
          </a:r>
          <a:endParaRPr lang="en-US" sz="1600" b="true" kern="1200" dirty="false"/>
        </a:p>
      </dsp:txBody>
      <dsp:txXfrm>
        <a:off x="25113" y="3186047"/>
        <a:ext cx="3333702" cy="464212"/>
      </dsp:txXfrm>
    </dsp:sp>
    <dsp:sp modelId="{2E32C39E-78ED-4459-A1BE-9AD5872966D8}">
      <dsp:nvSpPr>
        <dsp:cNvPr id="0" name=""/>
        <dsp:cNvSpPr/>
      </dsp:nvSpPr>
      <dsp:spPr>
        <a:xfrm>
          <a:off x="0" y="3687508"/>
          <a:ext cx="3383928" cy="5144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false" vert="horz" wrap="square" lIns="60960" tIns="60960" rIns="60960" bIns="60960" numCol="1" spcCol="1270" anchor="ctr" anchorCtr="false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true" kern="1200"/>
            <a:t>Soulad projektu s CLLD</a:t>
          </a:r>
          <a:endParaRPr lang="en-US" sz="1600" b="true" kern="1200"/>
        </a:p>
      </dsp:txBody>
      <dsp:txXfrm>
        <a:off x="25113" y="3712621"/>
        <a:ext cx="3333702" cy="464212"/>
      </dsp:txXfrm>
    </dsp:sp>
    <dsp:sp modelId="{C996237F-F37F-4DEA-B7CF-547C40E4F806}">
      <dsp:nvSpPr>
        <dsp:cNvPr id="0" name=""/>
        <dsp:cNvSpPr/>
      </dsp:nvSpPr>
      <dsp:spPr>
        <a:xfrm>
          <a:off x="0" y="4214082"/>
          <a:ext cx="3383928" cy="5144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false" vert="horz" wrap="square" lIns="60960" tIns="60960" rIns="60960" bIns="60960" numCol="1" spcCol="1270" anchor="ctr" anchorCtr="false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true" kern="1200" dirty="false"/>
            <a:t>Finanční alokace - NR</a:t>
          </a:r>
          <a:endParaRPr lang="en-US" sz="1600" b="true" kern="1200" dirty="false"/>
        </a:p>
      </dsp:txBody>
      <dsp:txXfrm>
        <a:off x="25113" y="4239195"/>
        <a:ext cx="3333702" cy="464212"/>
      </dsp:txXfrm>
    </dsp:sp>
    <dsp:sp modelId="{2F433AF8-E639-4A79-9B90-A171F9B9736A}">
      <dsp:nvSpPr>
        <dsp:cNvPr id="0" name=""/>
        <dsp:cNvSpPr/>
      </dsp:nvSpPr>
      <dsp:spPr>
        <a:xfrm>
          <a:off x="0" y="4740656"/>
          <a:ext cx="3383928" cy="5144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false" vert="horz" wrap="square" lIns="60960" tIns="60960" rIns="60960" bIns="60960" numCol="1" spcCol="1270" anchor="ctr" anchorCtr="false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true" kern="1200"/>
            <a:t>Věcné zaměření akčního plánu a soulad s OPZ+</a:t>
          </a:r>
          <a:endParaRPr lang="en-US" sz="1600" b="true" kern="1200"/>
        </a:p>
      </dsp:txBody>
      <dsp:txXfrm>
        <a:off x="25113" y="4765769"/>
        <a:ext cx="3333702" cy="464212"/>
      </dsp:txXfrm>
    </dsp:sp>
  </dsp:spTree>
</dsp:drawing>
</file>

<file path=ppt/diagrams/layout1.xml><?xml version="1.0" encoding="utf-8"?>
<dgm:layoutDef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uniqueId="urn:microsoft.com/office/officeart/2005/8/layout/vList2#1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true"/>
        </dgm:pt>
        <dgm:pt modelId="11">
          <dgm:prSet phldr="true"/>
        </dgm:pt>
        <dgm:pt modelId="2">
          <dgm:prSet phldr="true"/>
        </dgm:pt>
        <dgm:pt modelId="21">
          <dgm:prSet phldr="true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r:blip="">
      <dgm:adjLst/>
    </dgm:shape>
    <dgm:presOf axis="" ptType="" hideLastTrans="" st="" cnt="" step=""/>
    <dgm:constrLst>
      <dgm:constr type="w" for="ch" forName="parentText" refType="w"/>
      <dgm:constr fact="0.52" type="h" for="ch" forName="parentText" refType="primFontSz" refFor="ch" refForName="parentText"/>
      <dgm:constr type="w" for="ch" forName="childText" refType="w"/>
      <dgm:constr fact="0.46" type="h" for="ch" forName="childText" refType="primFontSz" refFor="ch" refForName="parentText"/>
      <dgm:constr op="equ" type="h" for="ch" forName="parentText"/>
      <dgm:constr op="equ" val="65.0" type="primFontSz" for="ch" forName="parentText"/>
      <dgm:constr op="equ" type="primFontSz" for="ch" forName="childText" refType="primFontSz" refFor="ch" refForName="parentText"/>
      <dgm:constr fact="0.08" type="h" for="ch" forName="spacer" refType="primFontSz" refFor="ch" refForName="parentText"/>
    </dgm:constrLst>
    <dgm:ruleLst>
      <dgm:rule val="5.0" fact="NaN" max="NaN" type="primFontSz" for="ch" forName="parentText"/>
    </dgm:ruleLst>
    <dgm:forEach name="Name0" axis="ch" ptType="node" hideLastTrans="" st="" cnt="" step="">
      <dgm:layoutNode name="parentText" styleLbl="node1">
        <dgm:varLst>
          <dgm:chMax val="0"/>
          <dgm:bulletEnabled val="true"/>
        </dgm:varLst>
        <dgm:alg type="tx">
          <dgm:param type="parTxLTRAlign" val="l"/>
          <dgm:param type="parTxRTLAlign" val="r"/>
        </dgm:alg>
        <dgm:shape type="roundRect" r:blip="">
          <dgm:adjLst/>
        </dgm:shape>
        <dgm:presOf axis="self" ptType="" hideLastTrans="" st="" cnt="" step=""/>
        <dgm:constrLst>
          <dgm:constr fact="0.3" type="tMarg" refType="primFontSz"/>
          <dgm:constr fact="0.3" type="bMarg" refType="primFontSz"/>
          <dgm:constr fact="0.3" type="lMarg" refType="primFontSz"/>
          <dgm:constr fact="0.3" type="rMarg" refType="primFontSz"/>
        </dgm:constrLst>
        <dgm:ruleLst>
          <dgm:rule val="INF" fact="NaN" max="NaN" type="h"/>
        </dgm:ruleLst>
      </dgm:layoutNode>
      <dgm:choose name="Name1">
        <dgm:if name="Name2" func="cnt" op="gte" val="1" axis="ch" ptType="node" hideLastTrans="" st="" cnt="" step="">
          <dgm:layoutNode name="childText" styleLbl="revTx">
            <dgm:varLst>
              <dgm:bulletEnabled val="true"/>
            </dgm:varLst>
            <dgm:alg type="tx">
              <dgm:param type="stBulletLvl" val="1"/>
              <dgm:param type="lnSpAfChP" val="20"/>
            </dgm:alg>
            <dgm:shape type="rect" r:blip="">
              <dgm:adjLst/>
            </dgm:shape>
            <dgm:presOf axis="des" ptType="node" hideLastTrans="" st="" cnt="" step=""/>
            <dgm:constrLst>
              <dgm:constr fact="0.1" type="tMarg" refType="primFontSz"/>
              <dgm:constr fact="0.1" type="bMarg" refType="primFontSz"/>
              <dgm:constr fact="0.09" type="lMarg" refType="w"/>
            </dgm:constrLst>
            <dgm:ruleLst>
              <dgm:rule val="INF" fact="NaN" max="NaN" type="h"/>
            </dgm:ruleLst>
          </dgm:layoutNode>
        </dgm:if>
        <dgm:else name="Name3">
          <dgm:choose name="Name4">
            <dgm:if name="Name5" func="cnt" op="gte" val="2" axis="par ch" ptType="doc node" hideLastTrans="" st="" cnt="" step="">
              <dgm:forEach name="Name6" axis="followSib" ptType="sibTrans" hideLastTrans="" st="" cnt="1" step="">
                <dgm:layoutNode name="spacer">
                  <dgm:alg type="sp"/>
                  <dgm:shape r:blip="">
                    <dgm:adjLst/>
                  </dgm:shape>
                  <dgm:presOf axis="" ptType="" hideLastTrans="" st="" cnt="" step=""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
<Relationships xmlns="http://schemas.openxmlformats.org/package/2006/relationships">
    <Relationship Target="../theme/theme2.xml" Type="http://schemas.openxmlformats.org/officeDocument/2006/relationships/theme" Id="rId1"/>
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l">
              <a:defRPr sz="1200"/>
            </a:lvl1pPr>
          </a:lstStyle>
          <a:p>
            <a:endParaRPr lang="cs-CZ" dirty="false"/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r">
              <a:defRPr sz="1200"/>
            </a:lvl1pPr>
          </a:lstStyle>
          <a:p>
            <a:fld id="{703916EA-B297-4F0B-851D-BD5704B201B7}" type="datetimeFigureOut">
              <a:rPr lang="cs-CZ" smtClean="false"/>
              <a:t>21.05.2025</a:t>
            </a:fld>
            <a:endParaRPr lang="cs-CZ" dirty="false"/>
          </a:p>
        </p:txBody>
      </p:sp>
      <p:sp>
        <p:nvSpPr>
          <p:cNvPr id="4" name="Zástupný symbol pro obrázek snímku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false" anchor="ctr"/>
          <a:lstStyle/>
          <a:p>
            <a:endParaRPr lang="cs-CZ" dirty="false"/>
          </a:p>
        </p:txBody>
      </p:sp>
      <p:sp>
        <p:nvSpPr>
          <p:cNvPr id="5" name="Zástupný symbol pro poznámky 4"/>
          <p:cNvSpPr>
            <a:spLocks noGrp="true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false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l">
              <a:defRPr sz="1200"/>
            </a:lvl1pPr>
          </a:lstStyle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r">
              <a:defRPr sz="1200"/>
            </a:lvl1pPr>
          </a:lstStyle>
          <a:p>
            <a:fld id="{53FB31FA-E905-4016-9D4B-970DF0C7EE08}" type="slidenum">
              <a:rPr lang="cs-CZ" smtClean="false"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861834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
    <Relationship Target="../slides/slide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0.xml.rels><?xml version="1.0" encoding="UTF-8" standalone="yes"?>
<Relationships xmlns="http://schemas.openxmlformats.org/package/2006/relationships">
    <Relationship Target="../slides/slide10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00.xml.rels><?xml version="1.0" encoding="UTF-8" standalone="yes"?>
<Relationships xmlns="http://schemas.openxmlformats.org/package/2006/relationships">
    <Relationship Target="../slides/slide11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01.xml.rels><?xml version="1.0" encoding="UTF-8" standalone="yes"?>
<Relationships xmlns="http://schemas.openxmlformats.org/package/2006/relationships">
    <Relationship Target="../slides/slide11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02.xml.rels><?xml version="1.0" encoding="UTF-8" standalone="yes"?>
<Relationships xmlns="http://schemas.openxmlformats.org/package/2006/relationships">
    <Relationship Target="../slides/slide11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03.xml.rels><?xml version="1.0" encoding="UTF-8" standalone="yes"?>
<Relationships xmlns="http://schemas.openxmlformats.org/package/2006/relationships">
    <Relationship Target="../slides/slide11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04.xml.rels><?xml version="1.0" encoding="UTF-8" standalone="yes"?>
<Relationships xmlns="http://schemas.openxmlformats.org/package/2006/relationships">
    <Relationship Target="../slides/slide11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05.xml.rels><?xml version="1.0" encoding="UTF-8" standalone="yes"?>
<Relationships xmlns="http://schemas.openxmlformats.org/package/2006/relationships">
    <Relationship Target="../slides/slide11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06.xml.rels><?xml version="1.0" encoding="UTF-8" standalone="yes"?>
<Relationships xmlns="http://schemas.openxmlformats.org/package/2006/relationships">
    <Relationship Target="../slides/slide11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07.xml.rels><?xml version="1.0" encoding="UTF-8" standalone="yes"?>
<Relationships xmlns="http://schemas.openxmlformats.org/package/2006/relationships">
    <Relationship Target="../slides/slide120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08.xml.rels><?xml version="1.0" encoding="UTF-8" standalone="yes"?>
<Relationships xmlns="http://schemas.openxmlformats.org/package/2006/relationships">
    <Relationship Target="../slides/slide12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09.xml.rels><?xml version="1.0" encoding="UTF-8" standalone="yes"?>
<Relationships xmlns="http://schemas.openxmlformats.org/package/2006/relationships">
    <Relationship Target="../slides/slide12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1.xml.rels><?xml version="1.0" encoding="UTF-8" standalone="yes"?>
<Relationships xmlns="http://schemas.openxmlformats.org/package/2006/relationships">
    <Relationship Target="../slides/slide1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10.xml.rels><?xml version="1.0" encoding="UTF-8" standalone="yes"?>
<Relationships xmlns="http://schemas.openxmlformats.org/package/2006/relationships">
    <Relationship Target="../slides/slide12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11.xml.rels><?xml version="1.0" encoding="UTF-8" standalone="yes"?>
<Relationships xmlns="http://schemas.openxmlformats.org/package/2006/relationships">
    <Relationship Target="../slides/slide12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12.xml.rels><?xml version="1.0" encoding="UTF-8" standalone="yes"?>
<Relationships xmlns="http://schemas.openxmlformats.org/package/2006/relationships">
    <Relationship Target="../slides/slide12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13.xml.rels><?xml version="1.0" encoding="UTF-8" standalone="yes"?>
<Relationships xmlns="http://schemas.openxmlformats.org/package/2006/relationships">
    <Relationship Target="../slides/slide12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14.xml.rels><?xml version="1.0" encoding="UTF-8" standalone="yes"?>
<Relationships xmlns="http://schemas.openxmlformats.org/package/2006/relationships">
    <Relationship Target="../slides/slide12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15.xml.rels><?xml version="1.0" encoding="UTF-8" standalone="yes"?>
<Relationships xmlns="http://schemas.openxmlformats.org/package/2006/relationships">
    <Relationship Target="../slides/slide12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16.xml.rels><?xml version="1.0" encoding="UTF-8" standalone="yes"?>
<Relationships xmlns="http://schemas.openxmlformats.org/package/2006/relationships">
    <Relationship Target="../slides/slide12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17.xml.rels><?xml version="1.0" encoding="UTF-8" standalone="yes"?>
<Relationships xmlns="http://schemas.openxmlformats.org/package/2006/relationships">
    <Relationship Target="../slides/slide130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18.xml.rels><?xml version="1.0" encoding="UTF-8" standalone="yes"?>
<Relationships xmlns="http://schemas.openxmlformats.org/package/2006/relationships">
    <Relationship Target="../slides/slide13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19.xml.rels><?xml version="1.0" encoding="UTF-8" standalone="yes"?>
<Relationships xmlns="http://schemas.openxmlformats.org/package/2006/relationships">
    <Relationship Target="../slides/slide13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2.xml.rels><?xml version="1.0" encoding="UTF-8" standalone="yes"?>
<Relationships xmlns="http://schemas.openxmlformats.org/package/2006/relationships">
    <Relationship Target="../slides/slide1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20.xml.rels><?xml version="1.0" encoding="UTF-8" standalone="yes"?>
<Relationships xmlns="http://schemas.openxmlformats.org/package/2006/relationships">
    <Relationship Target="../slides/slide13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21.xml.rels><?xml version="1.0" encoding="UTF-8" standalone="yes"?>
<Relationships xmlns="http://schemas.openxmlformats.org/package/2006/relationships">
    <Relationship Target="../slides/slide13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22.xml.rels><?xml version="1.0" encoding="UTF-8" standalone="yes"?>
<Relationships xmlns="http://schemas.openxmlformats.org/package/2006/relationships">
    <Relationship Target="../slides/slide13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23.xml.rels><?xml version="1.0" encoding="UTF-8" standalone="yes"?>
<Relationships xmlns="http://schemas.openxmlformats.org/package/2006/relationships">
    <Relationship Target="../slides/slide13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24.xml.rels><?xml version="1.0" encoding="UTF-8" standalone="yes"?>
<Relationships xmlns="http://schemas.openxmlformats.org/package/2006/relationships">
    <Relationship Target="../slides/slide13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25.xml.rels><?xml version="1.0" encoding="UTF-8" standalone="yes"?>
<Relationships xmlns="http://schemas.openxmlformats.org/package/2006/relationships">
    <Relationship Target="../slides/slide13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26.xml.rels><?xml version="1.0" encoding="UTF-8" standalone="yes"?>
<Relationships xmlns="http://schemas.openxmlformats.org/package/2006/relationships">
    <Relationship Target="../slides/slide13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27.xml.rels><?xml version="1.0" encoding="UTF-8" standalone="yes"?>
<Relationships xmlns="http://schemas.openxmlformats.org/package/2006/relationships">
    <Relationship Target="../slides/slide140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28.xml.rels><?xml version="1.0" encoding="UTF-8" standalone="yes"?>
<Relationships xmlns="http://schemas.openxmlformats.org/package/2006/relationships">
    <Relationship Target="../slides/slide14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29.xml.rels><?xml version="1.0" encoding="UTF-8" standalone="yes"?>
<Relationships xmlns="http://schemas.openxmlformats.org/package/2006/relationships">
    <Relationship Target="../slides/slide14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3.xml.rels><?xml version="1.0" encoding="UTF-8" standalone="yes"?>
<Relationships xmlns="http://schemas.openxmlformats.org/package/2006/relationships">
    <Relationship Target="../slides/slide1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30.xml.rels><?xml version="1.0" encoding="UTF-8" standalone="yes"?>
<Relationships xmlns="http://schemas.openxmlformats.org/package/2006/relationships">
    <Relationship Target="../slides/slide14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31.xml.rels><?xml version="1.0" encoding="UTF-8" standalone="yes"?>
<Relationships xmlns="http://schemas.openxmlformats.org/package/2006/relationships">
    <Relationship Target="../slides/slide14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32.xml.rels><?xml version="1.0" encoding="UTF-8" standalone="yes"?>
<Relationships xmlns="http://schemas.openxmlformats.org/package/2006/relationships">
    <Relationship Target="../slides/slide14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33.xml.rels><?xml version="1.0" encoding="UTF-8" standalone="yes"?>
<Relationships xmlns="http://schemas.openxmlformats.org/package/2006/relationships">
    <Relationship Target="../slides/slide14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34.xml.rels><?xml version="1.0" encoding="UTF-8" standalone="yes"?>
<Relationships xmlns="http://schemas.openxmlformats.org/package/2006/relationships">
    <Relationship Target="../slides/slide14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35.xml.rels><?xml version="1.0" encoding="UTF-8" standalone="yes"?>
<Relationships xmlns="http://schemas.openxmlformats.org/package/2006/relationships">
    <Relationship Target="../slides/slide14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36.xml.rels><?xml version="1.0" encoding="UTF-8" standalone="yes"?>
<Relationships xmlns="http://schemas.openxmlformats.org/package/2006/relationships">
    <Relationship Target="../slides/slide14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37.xml.rels><?xml version="1.0" encoding="UTF-8" standalone="yes"?>
<Relationships xmlns="http://schemas.openxmlformats.org/package/2006/relationships">
    <Relationship Target="../slides/slide150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38.xml.rels><?xml version="1.0" encoding="UTF-8" standalone="yes"?>
<Relationships xmlns="http://schemas.openxmlformats.org/package/2006/relationships">
    <Relationship Target="../slides/slide15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39.xml.rels><?xml version="1.0" encoding="UTF-8" standalone="yes"?>
<Relationships xmlns="http://schemas.openxmlformats.org/package/2006/relationships">
    <Relationship Target="../slides/slide15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4.xml.rels><?xml version="1.0" encoding="UTF-8" standalone="yes"?>
<Relationships xmlns="http://schemas.openxmlformats.org/package/2006/relationships">
    <Relationship Target="../slides/slide1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40.xml.rels><?xml version="1.0" encoding="UTF-8" standalone="yes"?>
<Relationships xmlns="http://schemas.openxmlformats.org/package/2006/relationships">
    <Relationship Target="../slides/slide15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41.xml.rels><?xml version="1.0" encoding="UTF-8" standalone="yes"?>
<Relationships xmlns="http://schemas.openxmlformats.org/package/2006/relationships">
    <Relationship Target="../slides/slide15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42.xml.rels><?xml version="1.0" encoding="UTF-8" standalone="yes"?>
<Relationships xmlns="http://schemas.openxmlformats.org/package/2006/relationships">
    <Relationship Target="../slides/slide15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43.xml.rels><?xml version="1.0" encoding="UTF-8" standalone="yes"?>
<Relationships xmlns="http://schemas.openxmlformats.org/package/2006/relationships">
    <Relationship Target="../slides/slide15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44.xml.rels><?xml version="1.0" encoding="UTF-8" standalone="yes"?>
<Relationships xmlns="http://schemas.openxmlformats.org/package/2006/relationships">
    <Relationship Target="../slides/slide15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5.xml.rels><?xml version="1.0" encoding="UTF-8" standalone="yes"?>
<Relationships xmlns="http://schemas.openxmlformats.org/package/2006/relationships">
    <Relationship Target="../slides/slide1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6.xml.rels><?xml version="1.0" encoding="UTF-8" standalone="yes"?>
<Relationships xmlns="http://schemas.openxmlformats.org/package/2006/relationships">
    <Relationship Target="../slides/slide1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7.xml.rels><?xml version="1.0" encoding="UTF-8" standalone="yes"?>
<Relationships xmlns="http://schemas.openxmlformats.org/package/2006/relationships">
    <Relationship Target="../slides/slide1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8.xml.rels><?xml version="1.0" encoding="UTF-8" standalone="yes"?>
<Relationships xmlns="http://schemas.openxmlformats.org/package/2006/relationships">
    <Relationship Target="../slides/slide2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9.xml.rels><?xml version="1.0" encoding="UTF-8" standalone="yes"?>
<Relationships xmlns="http://schemas.openxmlformats.org/package/2006/relationships">
    <Relationship Target="../slides/slide2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.xml.rels><?xml version="1.0" encoding="UTF-8" standalone="yes"?>
<Relationships xmlns="http://schemas.openxmlformats.org/package/2006/relationships">
    <Relationship Target="../slides/slide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0.xml.rels><?xml version="1.0" encoding="UTF-8" standalone="yes"?>
<Relationships xmlns="http://schemas.openxmlformats.org/package/2006/relationships">
    <Relationship Target="../slides/slide2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1.xml.rels><?xml version="1.0" encoding="UTF-8" standalone="yes"?>
<Relationships xmlns="http://schemas.openxmlformats.org/package/2006/relationships">
    <Relationship Target="../slides/slide2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2.xml.rels><?xml version="1.0" encoding="UTF-8" standalone="yes"?>
<Relationships xmlns="http://schemas.openxmlformats.org/package/2006/relationships">
    <Relationship Target="../slides/slide2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3.xml.rels><?xml version="1.0" encoding="UTF-8" standalone="yes"?>
<Relationships xmlns="http://schemas.openxmlformats.org/package/2006/relationships">
    <Relationship Target="../slides/slide2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4.xml.rels><?xml version="1.0" encoding="UTF-8" standalone="yes"?>
<Relationships xmlns="http://schemas.openxmlformats.org/package/2006/relationships">
    <Relationship Target="../slides/slide2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5.xml.rels><?xml version="1.0" encoding="UTF-8" standalone="yes"?>
<Relationships xmlns="http://schemas.openxmlformats.org/package/2006/relationships">
    <Relationship Target="../slides/slide30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6.xml.rels><?xml version="1.0" encoding="UTF-8" standalone="yes"?>
<Relationships xmlns="http://schemas.openxmlformats.org/package/2006/relationships">
    <Relationship Target="../slides/slide3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7.xml.rels><?xml version="1.0" encoding="UTF-8" standalone="yes"?>
<Relationships xmlns="http://schemas.openxmlformats.org/package/2006/relationships">
    <Relationship Target="../slides/slide3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8.xml.rels><?xml version="1.0" encoding="UTF-8" standalone="yes"?>
<Relationships xmlns="http://schemas.openxmlformats.org/package/2006/relationships">
    <Relationship Target="../slides/slide3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9.xml.rels><?xml version="1.0" encoding="UTF-8" standalone="yes"?>
<Relationships xmlns="http://schemas.openxmlformats.org/package/2006/relationships">
    <Relationship Target="../slides/slide3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.xml.rels><?xml version="1.0" encoding="UTF-8" standalone="yes"?>
<Relationships xmlns="http://schemas.openxmlformats.org/package/2006/relationships">
    <Relationship Target="../slides/slide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0.xml.rels><?xml version="1.0" encoding="UTF-8" standalone="yes"?>
<Relationships xmlns="http://schemas.openxmlformats.org/package/2006/relationships">
    <Relationship Target="../slides/slide3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1.xml.rels><?xml version="1.0" encoding="UTF-8" standalone="yes"?>
<Relationships xmlns="http://schemas.openxmlformats.org/package/2006/relationships">
    <Relationship Target="../slides/slide3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2.xml.rels><?xml version="1.0" encoding="UTF-8" standalone="yes"?>
<Relationships xmlns="http://schemas.openxmlformats.org/package/2006/relationships">
    <Relationship Target="../slides/slide3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3.xml.rels><?xml version="1.0" encoding="UTF-8" standalone="yes"?>
<Relationships xmlns="http://schemas.openxmlformats.org/package/2006/relationships">
    <Relationship Target="../slides/slide3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4.xml.rels><?xml version="1.0" encoding="UTF-8" standalone="yes"?>
<Relationships xmlns="http://schemas.openxmlformats.org/package/2006/relationships">
    <Relationship Target="../slides/slide40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5.xml.rels><?xml version="1.0" encoding="UTF-8" standalone="yes"?>
<Relationships xmlns="http://schemas.openxmlformats.org/package/2006/relationships">
    <Relationship Target="../slides/slide4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6.xml.rels><?xml version="1.0" encoding="UTF-8" standalone="yes"?>
<Relationships xmlns="http://schemas.openxmlformats.org/package/2006/relationships">
    <Relationship Target="../slides/slide4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7.xml.rels><?xml version="1.0" encoding="UTF-8" standalone="yes"?>
<Relationships xmlns="http://schemas.openxmlformats.org/package/2006/relationships">
    <Relationship Target="../slides/slide4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8.xml.rels><?xml version="1.0" encoding="UTF-8" standalone="yes"?>
<Relationships xmlns="http://schemas.openxmlformats.org/package/2006/relationships">
    <Relationship Target="../slides/slide4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9.xml.rels><?xml version="1.0" encoding="UTF-8" standalone="yes"?>
<Relationships xmlns="http://schemas.openxmlformats.org/package/2006/relationships">
    <Relationship TargetMode="External" Target="https://www.esfcr.cz/documents/21802/21288789/P%C5%99%C3%ADloha+%C4%8D.+6+Podpora+SOHZ+v+otev%C5%99en%C3%BDch+v%C3%BDzv%C3%A1ch+OPZ%2B.pdf/061e9cb5-3f41-4dcc-9f35-d9bec78c2716?t=1742980071523" Type="http://schemas.openxmlformats.org/officeDocument/2006/relationships/hyperlink" Id="rId3"/>
    <Relationship Target="../slides/slide45.xml" Type="http://schemas.openxmlformats.org/officeDocument/2006/relationships/slide" Id="rId2"/>
    <Relationship Target="../notesMasters/notesMaster1.xml" Type="http://schemas.openxmlformats.org/officeDocument/2006/relationships/notesMaster" Id="rId1"/>
    <Relationship TargetMode="External" Target="https://www.esfcr.cz/documents/21802/21288789/P%C5%99%C3%ADloha+%C4%8D.+6_+A+%C3%9Adaje+o+SS_pl%C3%A1n_PAU%C5%A0%C3%81L_OPZ%2B.xlsx/f5312e05-1823-43cb-961f-0cc9b72ab55c?t=1742980078393" Type="http://schemas.openxmlformats.org/officeDocument/2006/relationships/hyperlink" Id="rId4"/>
</Relationships>

</file>

<file path=ppt/notesSlides/_rels/notesSlide4.xml.rels><?xml version="1.0" encoding="UTF-8" standalone="yes"?>
<Relationships xmlns="http://schemas.openxmlformats.org/package/2006/relationships">
    <Relationship Target="../slides/slide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40.xml.rels><?xml version="1.0" encoding="UTF-8" standalone="yes"?>
<Relationships xmlns="http://schemas.openxmlformats.org/package/2006/relationships">
    <Relationship Target="../slides/slide4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41.xml.rels><?xml version="1.0" encoding="UTF-8" standalone="yes"?>
<Relationships xmlns="http://schemas.openxmlformats.org/package/2006/relationships">
    <Relationship Target="../slides/slide4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42.xml.rels><?xml version="1.0" encoding="UTF-8" standalone="yes"?>
<Relationships xmlns="http://schemas.openxmlformats.org/package/2006/relationships">
    <Relationship Target="../slides/slide4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43.xml.rels><?xml version="1.0" encoding="UTF-8" standalone="yes"?>
<Relationships xmlns="http://schemas.openxmlformats.org/package/2006/relationships">
    <Relationship Target="../slides/slide50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44.xml.rels><?xml version="1.0" encoding="UTF-8" standalone="yes"?>
<Relationships xmlns="http://schemas.openxmlformats.org/package/2006/relationships">
    <Relationship Target="../slides/slide5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45.xml.rels><?xml version="1.0" encoding="UTF-8" standalone="yes"?>
<Relationships xmlns="http://schemas.openxmlformats.org/package/2006/relationships">
    <Relationship Target="../slides/slide5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46.xml.rels><?xml version="1.0" encoding="UTF-8" standalone="yes"?>
<Relationships xmlns="http://schemas.openxmlformats.org/package/2006/relationships">
    <Relationship Target="../slides/slide5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47.xml.rels><?xml version="1.0" encoding="UTF-8" standalone="yes"?>
<Relationships xmlns="http://schemas.openxmlformats.org/package/2006/relationships">
    <Relationship Target="../slides/slide5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48.xml.rels><?xml version="1.0" encoding="UTF-8" standalone="yes"?>
<Relationships xmlns="http://schemas.openxmlformats.org/package/2006/relationships">
    <Relationship Target="../slides/slide5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49.xml.rels><?xml version="1.0" encoding="UTF-8" standalone="yes"?>
<Relationships xmlns="http://schemas.openxmlformats.org/package/2006/relationships">
    <Relationship Target="../slides/slide6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5.xml.rels><?xml version="1.0" encoding="UTF-8" standalone="yes"?>
<Relationships xmlns="http://schemas.openxmlformats.org/package/2006/relationships">
    <Relationship Target="../slides/slide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50.xml.rels><?xml version="1.0" encoding="UTF-8" standalone="yes"?>
<Relationships xmlns="http://schemas.openxmlformats.org/package/2006/relationships">
    <Relationship Target="../slides/slide6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51.xml.rels><?xml version="1.0" encoding="UTF-8" standalone="yes"?>
<Relationships xmlns="http://schemas.openxmlformats.org/package/2006/relationships">
    <Relationship Target="../slides/slide6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52.xml.rels><?xml version="1.0" encoding="UTF-8" standalone="yes"?>
<Relationships xmlns="http://schemas.openxmlformats.org/package/2006/relationships">
    <Relationship Target="../slides/slide6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53.xml.rels><?xml version="1.0" encoding="UTF-8" standalone="yes"?>
<Relationships xmlns="http://schemas.openxmlformats.org/package/2006/relationships">
    <Relationship Target="../slides/slide6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54.xml.rels><?xml version="1.0" encoding="UTF-8" standalone="yes"?>
<Relationships xmlns="http://schemas.openxmlformats.org/package/2006/relationships">
    <Relationship Target="../slides/slide6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55.xml.rels><?xml version="1.0" encoding="UTF-8" standalone="yes"?>
<Relationships xmlns="http://schemas.openxmlformats.org/package/2006/relationships">
    <Relationship Target="../slides/slide6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56.xml.rels><?xml version="1.0" encoding="UTF-8" standalone="yes"?>
<Relationships xmlns="http://schemas.openxmlformats.org/package/2006/relationships">
    <Relationship Target="../slides/slide6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57.xml.rels><?xml version="1.0" encoding="UTF-8" standalone="yes"?>
<Relationships xmlns="http://schemas.openxmlformats.org/package/2006/relationships">
    <Relationship TargetMode="External" Target="https://www.mpsv.cz/web/cz/-/povoleni-zprostredkovani-zamestnani" Type="http://schemas.openxmlformats.org/officeDocument/2006/relationships/hyperlink" Id="rId3"/>
    <Relationship Target="../slides/slide70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58.xml.rels><?xml version="1.0" encoding="UTF-8" standalone="yes"?>
<Relationships xmlns="http://schemas.openxmlformats.org/package/2006/relationships">
    <Relationship Target="../slides/slide7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59.xml.rels><?xml version="1.0" encoding="UTF-8" standalone="yes"?>
<Relationships xmlns="http://schemas.openxmlformats.org/package/2006/relationships">
    <Relationship Target="../slides/slide7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6.xml.rels><?xml version="1.0" encoding="UTF-8" standalone="yes"?>
<Relationships xmlns="http://schemas.openxmlformats.org/package/2006/relationships">
    <Relationship Target="../slides/slide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60.xml.rels><?xml version="1.0" encoding="UTF-8" standalone="yes"?>
<Relationships xmlns="http://schemas.openxmlformats.org/package/2006/relationships">
    <Relationship Target="../slides/slide7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61.xml.rels><?xml version="1.0" encoding="UTF-8" standalone="yes"?>
<Relationships xmlns="http://schemas.openxmlformats.org/package/2006/relationships">
    <Relationship Target="../slides/slide7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62.xml.rels><?xml version="1.0" encoding="UTF-8" standalone="yes"?>
<Relationships xmlns="http://schemas.openxmlformats.org/package/2006/relationships">
    <Relationship Target="../slides/slide7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63.xml.rels><?xml version="1.0" encoding="UTF-8" standalone="yes"?>
<Relationships xmlns="http://schemas.openxmlformats.org/package/2006/relationships">
    <Relationship Target="../slides/slide7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64.xml.rels><?xml version="1.0" encoding="UTF-8" standalone="yes"?>
<Relationships xmlns="http://schemas.openxmlformats.org/package/2006/relationships">
    <Relationship Target="../slides/slide7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65.xml.rels><?xml version="1.0" encoding="UTF-8" standalone="yes"?>
<Relationships xmlns="http://schemas.openxmlformats.org/package/2006/relationships">
    <Relationship Target="../slides/slide7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66.xml.rels><?xml version="1.0" encoding="UTF-8" standalone="yes"?>
<Relationships xmlns="http://schemas.openxmlformats.org/package/2006/relationships">
    <Relationship Target="../slides/slide7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67.xml.rels><?xml version="1.0" encoding="UTF-8" standalone="yes"?>
<Relationships xmlns="http://schemas.openxmlformats.org/package/2006/relationships">
    <Relationship Target="../slides/slide80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68.xml.rels><?xml version="1.0" encoding="UTF-8" standalone="yes"?>
<Relationships xmlns="http://schemas.openxmlformats.org/package/2006/relationships">
    <Relationship Target="../slides/slide8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69.xml.rels><?xml version="1.0" encoding="UTF-8" standalone="yes"?>
<Relationships xmlns="http://schemas.openxmlformats.org/package/2006/relationships">
    <Relationship Target="../slides/slide8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7.xml.rels><?xml version="1.0" encoding="UTF-8" standalone="yes"?>
<Relationships xmlns="http://schemas.openxmlformats.org/package/2006/relationships">
    <Relationship Target="../slides/slide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70.xml.rels><?xml version="1.0" encoding="UTF-8" standalone="yes"?>
<Relationships xmlns="http://schemas.openxmlformats.org/package/2006/relationships">
    <Relationship Target="../slides/slide8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71.xml.rels><?xml version="1.0" encoding="UTF-8" standalone="yes"?>
<Relationships xmlns="http://schemas.openxmlformats.org/package/2006/relationships">
    <Relationship Target="../slides/slide8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72.xml.rels><?xml version="1.0" encoding="UTF-8" standalone="yes"?>
<Relationships xmlns="http://schemas.openxmlformats.org/package/2006/relationships">
    <Relationship Target="../slides/slide8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73.xml.rels><?xml version="1.0" encoding="UTF-8" standalone="yes"?>
<Relationships xmlns="http://schemas.openxmlformats.org/package/2006/relationships">
    <Relationship Target="../slides/slide8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74.xml.rels><?xml version="1.0" encoding="UTF-8" standalone="yes"?>
<Relationships xmlns="http://schemas.openxmlformats.org/package/2006/relationships">
    <Relationship Target="../slides/slide8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75.xml.rels><?xml version="1.0" encoding="UTF-8" standalone="yes"?>
<Relationships xmlns="http://schemas.openxmlformats.org/package/2006/relationships">
    <Relationship Target="../slides/slide8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76.xml.rels><?xml version="1.0" encoding="UTF-8" standalone="yes"?>
<Relationships xmlns="http://schemas.openxmlformats.org/package/2006/relationships">
    <Relationship Target="../slides/slide8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77.xml.rels><?xml version="1.0" encoding="UTF-8" standalone="yes"?>
<Relationships xmlns="http://schemas.openxmlformats.org/package/2006/relationships">
    <Relationship Target="../slides/slide90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78.xml.rels><?xml version="1.0" encoding="UTF-8" standalone="yes"?>
<Relationships xmlns="http://schemas.openxmlformats.org/package/2006/relationships">
    <Relationship Target="../slides/slide9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79.xml.rels><?xml version="1.0" encoding="UTF-8" standalone="yes"?>
<Relationships xmlns="http://schemas.openxmlformats.org/package/2006/relationships">
    <Relationship Target="../slides/slide9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8.xml.rels><?xml version="1.0" encoding="UTF-8" standalone="yes"?>
<Relationships xmlns="http://schemas.openxmlformats.org/package/2006/relationships">
    <Relationship Target="../slides/slide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80.xml.rels><?xml version="1.0" encoding="UTF-8" standalone="yes"?>
<Relationships xmlns="http://schemas.openxmlformats.org/package/2006/relationships">
    <Relationship Target="../slides/slide9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81.xml.rels><?xml version="1.0" encoding="UTF-8" standalone="yes"?>
<Relationships xmlns="http://schemas.openxmlformats.org/package/2006/relationships">
    <Relationship Target="../slides/slide9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82.xml.rels><?xml version="1.0" encoding="UTF-8" standalone="yes"?>
<Relationships xmlns="http://schemas.openxmlformats.org/package/2006/relationships">
    <Relationship Target="../slides/slide9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83.xml.rels><?xml version="1.0" encoding="UTF-8" standalone="yes"?>
<Relationships xmlns="http://schemas.openxmlformats.org/package/2006/relationships">
    <Relationship Target="../slides/slide9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84.xml.rels><?xml version="1.0" encoding="UTF-8" standalone="yes"?>
<Relationships xmlns="http://schemas.openxmlformats.org/package/2006/relationships">
    <Relationship Target="../slides/slide9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85.xml.rels><?xml version="1.0" encoding="UTF-8" standalone="yes"?>
<Relationships xmlns="http://schemas.openxmlformats.org/package/2006/relationships">
    <Relationship Target="../slides/slide9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86.xml.rels><?xml version="1.0" encoding="UTF-8" standalone="yes"?>
<Relationships xmlns="http://schemas.openxmlformats.org/package/2006/relationships">
    <Relationship Target="../slides/slide9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87.xml.rels><?xml version="1.0" encoding="UTF-8" standalone="yes"?>
<Relationships xmlns="http://schemas.openxmlformats.org/package/2006/relationships">
    <Relationship Target="../slides/slide100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88.xml.rels><?xml version="1.0" encoding="UTF-8" standalone="yes"?>
<Relationships xmlns="http://schemas.openxmlformats.org/package/2006/relationships">
    <Relationship Target="../slides/slide10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89.xml.rels><?xml version="1.0" encoding="UTF-8" standalone="yes"?>
<Relationships xmlns="http://schemas.openxmlformats.org/package/2006/relationships">
    <Relationship Target="../slides/slide10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9.xml.rels><?xml version="1.0" encoding="UTF-8" standalone="yes"?>
<Relationships xmlns="http://schemas.openxmlformats.org/package/2006/relationships">
    <Relationship Target="../slides/slide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90.xml.rels><?xml version="1.0" encoding="UTF-8" standalone="yes"?>
<Relationships xmlns="http://schemas.openxmlformats.org/package/2006/relationships">
    <Relationship Target="../slides/slide10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91.xml.rels><?xml version="1.0" encoding="UTF-8" standalone="yes"?>
<Relationships xmlns="http://schemas.openxmlformats.org/package/2006/relationships">
    <Relationship Target="../slides/slide10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92.xml.rels><?xml version="1.0" encoding="UTF-8" standalone="yes"?>
<Relationships xmlns="http://schemas.openxmlformats.org/package/2006/relationships">
    <Relationship Target="../slides/slide10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93.xml.rels><?xml version="1.0" encoding="UTF-8" standalone="yes"?>
<Relationships xmlns="http://schemas.openxmlformats.org/package/2006/relationships">
    <Relationship Target="../slides/slide10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94.xml.rels><?xml version="1.0" encoding="UTF-8" standalone="yes"?>
<Relationships xmlns="http://schemas.openxmlformats.org/package/2006/relationships">
    <Relationship Target="../slides/slide10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95.xml.rels><?xml version="1.0" encoding="UTF-8" standalone="yes"?>
<Relationships xmlns="http://schemas.openxmlformats.org/package/2006/relationships">
    <Relationship Target="../slides/slide10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96.xml.rels><?xml version="1.0" encoding="UTF-8" standalone="yes"?>
<Relationships xmlns="http://schemas.openxmlformats.org/package/2006/relationships">
    <Relationship Target="../slides/slide10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97.xml.rels><?xml version="1.0" encoding="UTF-8" standalone="yes"?>
<Relationships xmlns="http://schemas.openxmlformats.org/package/2006/relationships">
    <Relationship TargetMode="External" Target="https://www.esfcr.cz/pravidla-pro-zadatele-a-prijemce-opz-plus/-/dokument/18400695" Type="http://schemas.openxmlformats.org/officeDocument/2006/relationships/hyperlink" Id="rId3"/>
    <Relationship Target="../slides/slide110.xml" Type="http://schemas.openxmlformats.org/officeDocument/2006/relationships/slide" Id="rId2"/>
    <Relationship Target="../notesMasters/notesMaster1.xml" Type="http://schemas.openxmlformats.org/officeDocument/2006/relationships/notesMaster" Id="rId1"/>
    <Relationship TargetMode="External" Target="http://www.esfcr.cz/" Type="http://schemas.openxmlformats.org/officeDocument/2006/relationships/hyperlink" Id="rId4"/>
</Relationships>

</file>

<file path=ppt/notesSlides/_rels/notesSlide98.xml.rels><?xml version="1.0" encoding="UTF-8" standalone="yes"?>
<Relationships xmlns="http://schemas.openxmlformats.org/package/2006/relationships">
    <Relationship Target="../slides/slide11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99.xml.rels><?xml version="1.0" encoding="UTF-8" standalone="yes"?>
<Relationships xmlns="http://schemas.openxmlformats.org/package/2006/relationships">
    <Relationship Target="../slides/slide11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90676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6264079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113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557148901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sz="1200" dirty="false"/>
              <a:t>6. </a:t>
            </a:r>
            <a:r>
              <a:rPr lang="cs-CZ" sz="1200" b="true" dirty="false"/>
              <a:t>Formulář Údaje o sociální službě plán </a:t>
            </a:r>
            <a:r>
              <a:rPr lang="cs-CZ" sz="1200" dirty="false"/>
              <a:t>– v případě projektu zaměřeného na podporu sociálních služeb žadatele nebo partnera s finančním příspěvkem29 (viz příloha č. 4a výzvy)</a:t>
            </a:r>
          </a:p>
          <a:p>
            <a:pPr marL="0" indent="0" algn="just">
              <a:buNone/>
            </a:pPr>
            <a:r>
              <a:rPr lang="cs-CZ" sz="1200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identifikátor služby, název služby, druh služby, forma služby, cílová skupina, místo poskytování služby, počet měsíců poskytování služby v projektu</a:t>
            </a:r>
            <a:endParaRPr lang="cs-CZ" sz="1200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114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300455085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>
                <a:solidFill>
                  <a:prstClr val="black"/>
                </a:solidFill>
              </a:rPr>
              <a:pPr/>
              <a:t>115</a:t>
            </a:fld>
            <a:endParaRPr lang="cs-CZ" dirty="fal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169861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116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706524205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80645">
              <a:spcBef>
                <a:spcPts val="295"/>
              </a:spcBef>
            </a:pP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Kritéria</a:t>
            </a:r>
            <a:r>
              <a:rPr lang="cs-CZ" sz="1000" spc="-65" baseline="0" dirty="false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000" baseline="0" dirty="false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formálních</a:t>
            </a:r>
            <a:r>
              <a:rPr lang="cs-CZ" sz="1000" spc="-55" baseline="0" dirty="false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000" spc="-10" baseline="0" dirty="false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náležitostí</a:t>
            </a:r>
            <a:endParaRPr lang="cs-CZ" sz="1000" baseline="0" dirty="false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0645">
              <a:spcBef>
                <a:spcPts val="295"/>
              </a:spcBef>
            </a:pP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r>
              <a:rPr lang="cs-CZ" sz="1000" spc="-7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Úplnost</a:t>
            </a:r>
            <a:r>
              <a:rPr lang="cs-CZ" sz="1000" spc="-6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cs-CZ" sz="1000" spc="-7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forma </a:t>
            </a:r>
            <a:r>
              <a:rPr lang="cs-CZ" sz="1000" spc="-1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žádosti</a:t>
            </a:r>
            <a:endParaRPr lang="cs-CZ" sz="1000" baseline="0" dirty="false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0010">
              <a:spcBef>
                <a:spcPts val="295"/>
              </a:spcBef>
            </a:pP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Obsahuje</a:t>
            </a:r>
            <a:r>
              <a:rPr lang="cs-CZ" sz="1000" spc="-4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žádost</a:t>
            </a:r>
            <a:r>
              <a:rPr lang="cs-CZ" sz="1000" spc="-4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cs-CZ" sz="1000" spc="-3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podporu</a:t>
            </a:r>
            <a:r>
              <a:rPr lang="cs-CZ" sz="1000" spc="-4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všechny</a:t>
            </a:r>
            <a:r>
              <a:rPr lang="cs-CZ" sz="1000" spc="-4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</a:t>
            </a:r>
          </a:p>
          <a:p>
            <a:pPr marL="365760" indent="-285750">
              <a:spcBef>
                <a:spcPts val="295"/>
              </a:spcBef>
              <a:buFont typeface="Arial" panose="020B0604020202020204" pitchFamily="34" charset="0"/>
              <a:buChar char="•"/>
            </a:pP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povinné</a:t>
            </a:r>
            <a:r>
              <a:rPr lang="cs-CZ" sz="1000" spc="-3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000" spc="-2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údaje </a:t>
            </a: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cs-CZ" sz="1000" spc="-3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 marL="365760" indent="-285750">
              <a:spcBef>
                <a:spcPts val="295"/>
              </a:spcBef>
              <a:buFont typeface="Arial" panose="020B0604020202020204" pitchFamily="34" charset="0"/>
              <a:buChar char="•"/>
            </a:pP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přílohy</a:t>
            </a:r>
            <a:r>
              <a:rPr lang="cs-CZ" sz="1000" spc="-2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dle</a:t>
            </a:r>
            <a:r>
              <a:rPr lang="cs-CZ" sz="1000" spc="-3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textu</a:t>
            </a:r>
            <a:r>
              <a:rPr lang="cs-CZ" sz="1000" spc="-3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výzvy</a:t>
            </a:r>
            <a:r>
              <a:rPr lang="cs-CZ" sz="1000" spc="-2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</a:t>
            </a:r>
            <a:r>
              <a:rPr lang="cs-CZ" sz="1000" spc="-1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předkládání</a:t>
            </a:r>
            <a:r>
              <a:rPr lang="cs-CZ" sz="1000" spc="-3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žádostí</a:t>
            </a:r>
            <a:r>
              <a:rPr lang="cs-CZ" sz="1000" spc="-2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cs-CZ" sz="1000" spc="-3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podporu </a:t>
            </a:r>
          </a:p>
          <a:p>
            <a:pPr marL="365760" indent="-285750">
              <a:spcBef>
                <a:spcPts val="295"/>
              </a:spcBef>
              <a:buFont typeface="Arial" panose="020B0604020202020204" pitchFamily="34" charset="0"/>
              <a:buChar char="•"/>
            </a:pP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povinné přílohy byly předloženy ve formě dle textu výzvy (včetně číslování příloh)?</a:t>
            </a:r>
          </a:p>
          <a:p>
            <a:pPr marL="36195">
              <a:spcBef>
                <a:spcPts val="5"/>
              </a:spcBef>
              <a:spcAft>
                <a:spcPts val="0"/>
              </a:spcAft>
            </a:pP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Určení</a:t>
            </a:r>
            <a:r>
              <a:rPr lang="cs-CZ" sz="1000" spc="-3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hlavního</a:t>
            </a:r>
            <a:r>
              <a:rPr lang="cs-CZ" sz="1000" spc="-3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zdroje</a:t>
            </a:r>
            <a:r>
              <a:rPr lang="cs-CZ" sz="1000" spc="-2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informací</a:t>
            </a:r>
            <a:r>
              <a:rPr lang="cs-CZ" sz="1000" spc="-3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cs-CZ" sz="1000" spc="-2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žádosti</a:t>
            </a:r>
            <a:r>
              <a:rPr lang="cs-CZ" sz="1000" spc="-3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cs-CZ" sz="1000" spc="-2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podporu:</a:t>
            </a:r>
            <a:r>
              <a:rPr lang="cs-CZ" sz="1000" spc="-3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celá žádost, včetně příloh.</a:t>
            </a:r>
          </a:p>
          <a:p>
            <a:pPr marL="36195">
              <a:spcBef>
                <a:spcPts val="5"/>
              </a:spcBef>
              <a:spcAft>
                <a:spcPts val="0"/>
              </a:spcAft>
            </a:pPr>
            <a:endParaRPr lang="cs-CZ" sz="1000" baseline="0" dirty="false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6195">
              <a:spcBef>
                <a:spcPts val="5"/>
              </a:spcBef>
              <a:spcAft>
                <a:spcPts val="0"/>
              </a:spcAft>
            </a:pP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Povinné přílohy dle výzvy  čl. 7.1 jsou:</a:t>
            </a:r>
          </a:p>
          <a:p>
            <a:pPr marL="264795" indent="-228600">
              <a:spcBef>
                <a:spcPts val="5"/>
              </a:spcBef>
              <a:spcAft>
                <a:spcPts val="0"/>
              </a:spcAft>
              <a:buAutoNum type="arabicPeriod"/>
            </a:pPr>
            <a:r>
              <a:rPr lang="cs-CZ" sz="1000" baseline="0" dirty="false"/>
              <a:t>Žadatel o podporu, který je </a:t>
            </a:r>
            <a:r>
              <a:rPr lang="cs-CZ" sz="1000" b="true" baseline="0" dirty="false"/>
              <a:t>zahraniční </a:t>
            </a:r>
            <a:r>
              <a:rPr lang="cs-CZ" sz="1000" baseline="0" dirty="false"/>
              <a:t>právnickou osobou, musí dodat údaje o svém skutečném majiteli - Žadatel o podporu, který je obchodní společností či družstvem a jehož majetek je vložen nebo částečně vložen </a:t>
            </a:r>
            <a:r>
              <a:rPr lang="cs-CZ" sz="1000" b="true" baseline="0" dirty="false"/>
              <a:t>do svěřenského fondu, </a:t>
            </a:r>
            <a:r>
              <a:rPr lang="cs-CZ" sz="1000" baseline="0" dirty="false"/>
              <a:t>je povinen doložit k žádosti o podporu statut tohoto svěřenského fondu. </a:t>
            </a:r>
          </a:p>
          <a:p>
            <a:pPr marL="264795" marR="0" lvl="0" indent="-228600" algn="l" defTabSz="914400" rtl="false" eaLnBrk="true" fontAlgn="auto" latinLnBrk="false" hangingPunct="true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1000" baseline="0" dirty="false"/>
              <a:t>Žadatel a </a:t>
            </a:r>
            <a:r>
              <a:rPr lang="cs-CZ" sz="1000" b="true" baseline="0" dirty="false"/>
              <a:t>partneři v projektu </a:t>
            </a:r>
            <a:r>
              <a:rPr lang="cs-CZ" sz="1000" baseline="0" dirty="false"/>
              <a:t>– vzorový formulář je zveřejněn na adrese: Formuláře a pokyny potřebné v rámci přípravy žádosti o podporu - www.esfcr.cz. Přílohu dokládají žadatelé o podporu, jejichž projekt bude realizován na základě principu </a:t>
            </a:r>
            <a:r>
              <a:rPr lang="cs-CZ" sz="1000" b="true" baseline="0" dirty="false"/>
              <a:t>partnerství s partnerem/y s finančním příspěvkem, POZOR vyčíslit, co jde za partnerem!</a:t>
            </a:r>
          </a:p>
          <a:p>
            <a:pPr marL="264795" indent="-228600">
              <a:spcBef>
                <a:spcPts val="5"/>
              </a:spcBef>
              <a:spcAft>
                <a:spcPts val="0"/>
              </a:spcAft>
              <a:buAutoNum type="arabicPeriod"/>
            </a:pPr>
            <a:endParaRPr lang="cs-CZ" sz="1000" baseline="0" dirty="false"/>
          </a:p>
          <a:p>
            <a:pPr marL="264795" indent="-228600">
              <a:spcBef>
                <a:spcPts val="5"/>
              </a:spcBef>
              <a:spcAft>
                <a:spcPts val="0"/>
              </a:spcAft>
              <a:buAutoNum type="arabicPeriod"/>
            </a:pPr>
            <a:r>
              <a:rPr lang="cs-CZ" sz="1000" i="true" baseline="0" dirty="false">
                <a:solidFill>
                  <a:srgbClr val="FF0000"/>
                </a:solidFill>
                <a:highlight>
                  <a:srgbClr val="FFFF00"/>
                </a:highlight>
              </a:rPr>
              <a:t>Akční plán OPZ+ (</a:t>
            </a:r>
            <a:r>
              <a:rPr lang="cs-CZ" sz="1200" dirty="false"/>
              <a:t>(viz příloha č. 3 výzvy) – relevantní příloha pro žadatele skupiny 2 viz část 3.3. výzvy</a:t>
            </a:r>
          </a:p>
          <a:p>
            <a:pPr marL="36195" indent="0">
              <a:spcBef>
                <a:spcPts val="5"/>
              </a:spcBef>
              <a:spcAft>
                <a:spcPts val="0"/>
              </a:spcAft>
              <a:buNone/>
            </a:pPr>
            <a:r>
              <a:rPr lang="cs-CZ" sz="1200" i="true" baseline="0" dirty="false">
                <a:solidFill>
                  <a:srgbClr val="FF0000"/>
                </a:solidFill>
                <a:highlight>
                  <a:srgbClr val="FFFF00"/>
                </a:highlight>
              </a:rPr>
              <a:t>Nebo </a:t>
            </a:r>
          </a:p>
          <a:p>
            <a:pPr marL="36195" indent="0">
              <a:spcBef>
                <a:spcPts val="5"/>
              </a:spcBef>
              <a:spcAft>
                <a:spcPts val="0"/>
              </a:spcAft>
              <a:buNone/>
            </a:pPr>
            <a:r>
              <a:rPr lang="cs-CZ" dirty="false"/>
              <a:t>4. Vyhodnocení Akčního plánu/realizace 1. projektu MAS (viz příloha č. 4 výzvy – relevantní příloha pro žadatele skupiny 1 viz část 3.3. výzvy) </a:t>
            </a:r>
          </a:p>
          <a:p>
            <a:pPr marL="36195" indent="0">
              <a:spcBef>
                <a:spcPts val="5"/>
              </a:spcBef>
              <a:spcAft>
                <a:spcPts val="0"/>
              </a:spcAft>
              <a:buNone/>
            </a:pPr>
            <a:endParaRPr lang="cs-CZ" sz="1200" i="true" baseline="0" dirty="false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36195" indent="0">
              <a:spcBef>
                <a:spcPts val="5"/>
              </a:spcBef>
              <a:spcAft>
                <a:spcPts val="0"/>
              </a:spcAft>
              <a:buNone/>
            </a:pPr>
            <a:r>
              <a:rPr lang="cs-CZ" sz="1000" i="true" baseline="0" dirty="false">
                <a:solidFill>
                  <a:srgbClr val="FF0000"/>
                </a:solidFill>
                <a:highlight>
                  <a:srgbClr val="FFFF00"/>
                </a:highlight>
              </a:rPr>
              <a:t>5. Průběžný monitoring projektů CLLD (viz příloha č. 3 výzvy), VYPLŇUJE SE POUZE CÍL A CÍLOVÉ HODNOTY!!!!! Další otázky v této příloze jsou návodné pro </a:t>
            </a:r>
            <a:r>
              <a:rPr lang="cs-CZ" sz="1000" i="true" baseline="0" dirty="false" err="true">
                <a:solidFill>
                  <a:srgbClr val="FF0000"/>
                </a:solidFill>
                <a:highlight>
                  <a:srgbClr val="FFFF00"/>
                </a:highlight>
              </a:rPr>
              <a:t>ZoR</a:t>
            </a:r>
            <a:r>
              <a:rPr lang="cs-CZ" sz="1000" i="true" baseline="0" dirty="false">
                <a:solidFill>
                  <a:srgbClr val="FF0000"/>
                </a:solidFill>
                <a:highlight>
                  <a:srgbClr val="FFFF00"/>
                </a:highlight>
              </a:rPr>
              <a:t>!</a:t>
            </a:r>
          </a:p>
          <a:p>
            <a:pPr marL="36195" indent="0">
              <a:spcBef>
                <a:spcPts val="5"/>
              </a:spcBef>
              <a:spcAft>
                <a:spcPts val="0"/>
              </a:spcAft>
              <a:buNone/>
            </a:pPr>
            <a:r>
              <a:rPr lang="cs-CZ" sz="1000" baseline="0" dirty="false"/>
              <a:t>6. Formulář Údaje o </a:t>
            </a:r>
            <a:r>
              <a:rPr lang="cs-CZ" sz="1000" b="true" baseline="0" dirty="false"/>
              <a:t>sociální službě </a:t>
            </a:r>
            <a:r>
              <a:rPr lang="cs-CZ" sz="1000" baseline="0" dirty="false"/>
              <a:t>plán – v případě projektu zaměřeného na podporu sociálních služeb žadatele nebo partnera s finančním příspěvkem29 (viz příloha č. 4a výzvy)</a:t>
            </a:r>
          </a:p>
          <a:p>
            <a:pPr marL="36195" indent="0">
              <a:spcBef>
                <a:spcPts val="5"/>
              </a:spcBef>
              <a:spcAft>
                <a:spcPts val="0"/>
              </a:spcAft>
              <a:buNone/>
            </a:pP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7. </a:t>
            </a:r>
            <a:r>
              <a:rPr lang="cs-CZ" sz="1200" i="true" dirty="false"/>
              <a:t>Písemná dohoda o spolupráci s ORP</a:t>
            </a:r>
            <a:r>
              <a:rPr lang="cs-CZ" sz="1200" dirty="false"/>
              <a:t>, ze které vyplývá potřebnost doplnění/posílení sociální práce na území obcí, kde má sociální pracovník působit a konkrétní zadání, jaké činnosti má vykonávat – v případě projektu zaměřeného na podporu sociální práce na obcích I. typu, jak přímo pro obec či jako poradenství v oblasti bydlení, stejně tak u plánování sociálních služeb na obecní úrovni </a:t>
            </a:r>
            <a:endParaRPr lang="cs-CZ" sz="1000" baseline="0" dirty="false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6195" indent="0">
              <a:spcBef>
                <a:spcPts val="5"/>
              </a:spcBef>
              <a:spcAft>
                <a:spcPts val="0"/>
              </a:spcAft>
              <a:buNone/>
            </a:pPr>
            <a:endParaRPr lang="cs-CZ" sz="1000" baseline="0" dirty="false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0010">
              <a:spcBef>
                <a:spcPts val="295"/>
              </a:spcBef>
            </a:pPr>
            <a:endParaRPr lang="cs-CZ" sz="1000" baseline="0" dirty="false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0645">
              <a:spcBef>
                <a:spcPts val="295"/>
              </a:spcBef>
            </a:pP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r>
              <a:rPr lang="cs-CZ" sz="1000" spc="-3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Podpis</a:t>
            </a:r>
            <a:r>
              <a:rPr lang="cs-CZ" sz="1000" spc="-2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000" spc="-1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žádosti</a:t>
            </a:r>
            <a:endParaRPr lang="cs-CZ" sz="1000" baseline="0" dirty="false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0010">
              <a:spcBef>
                <a:spcPts val="295"/>
              </a:spcBef>
            </a:pP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Je</a:t>
            </a:r>
            <a:r>
              <a:rPr lang="cs-CZ" sz="1000" spc="-4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žádost</a:t>
            </a:r>
            <a:r>
              <a:rPr lang="cs-CZ" sz="1000" spc="-4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cs-CZ" sz="1000" spc="-3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podporu</a:t>
            </a:r>
            <a:r>
              <a:rPr lang="cs-CZ" sz="1000" spc="-3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podepsána</a:t>
            </a:r>
            <a:r>
              <a:rPr lang="cs-CZ" sz="1000" spc="-4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statutárním</a:t>
            </a:r>
            <a:r>
              <a:rPr lang="cs-CZ" sz="1000" spc="-4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zástupcem žadatele (resp. oprávněnou osobou)?</a:t>
            </a:r>
          </a:p>
          <a:p>
            <a:pPr marL="36195">
              <a:spcBef>
                <a:spcPts val="5"/>
              </a:spcBef>
              <a:spcAft>
                <a:spcPts val="0"/>
              </a:spcAft>
            </a:pP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Určení</a:t>
            </a:r>
            <a:r>
              <a:rPr lang="cs-CZ" sz="1000" spc="-4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hlavního</a:t>
            </a:r>
            <a:r>
              <a:rPr lang="cs-CZ" sz="1000" spc="-3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zdroje</a:t>
            </a:r>
            <a:r>
              <a:rPr lang="cs-CZ" sz="1000" spc="-3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informací</a:t>
            </a:r>
            <a:r>
              <a:rPr lang="cs-CZ" sz="1000" spc="-3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cs-CZ" sz="1000" spc="-3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žádosti</a:t>
            </a:r>
            <a:r>
              <a:rPr lang="cs-CZ" sz="1000" spc="-4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cs-CZ" sz="1000" spc="-3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000" spc="-1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podporu: </a:t>
            </a: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„Subjekty</a:t>
            </a:r>
            <a:r>
              <a:rPr lang="cs-CZ" sz="1000" spc="-3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projektu“</a:t>
            </a:r>
            <a:r>
              <a:rPr lang="cs-CZ" sz="1000" spc="-3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cs-CZ" sz="1000" spc="-3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„Žádost</a:t>
            </a:r>
            <a:r>
              <a:rPr lang="cs-CZ" sz="1000" spc="-3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cs-CZ" sz="1000" spc="-4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000" spc="-1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podporu“.</a:t>
            </a:r>
          </a:p>
          <a:p>
            <a:pPr marL="36195">
              <a:spcBef>
                <a:spcPts val="5"/>
              </a:spcBef>
              <a:spcAft>
                <a:spcPts val="0"/>
              </a:spcAft>
            </a:pPr>
            <a:r>
              <a:rPr lang="cs-CZ" sz="1000" spc="-1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Pokud podepisuje někdo jiný než </a:t>
            </a:r>
            <a:r>
              <a:rPr lang="cs-CZ" sz="1000" spc="-10" baseline="0" dirty="false" err="tru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signátář</a:t>
            </a:r>
            <a:r>
              <a:rPr lang="cs-CZ" sz="1000" spc="-1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nutno zadat plnou moc.</a:t>
            </a:r>
          </a:p>
          <a:p>
            <a:pPr marL="36195">
              <a:spcBef>
                <a:spcPts val="5"/>
              </a:spcBef>
              <a:spcAft>
                <a:spcPts val="0"/>
              </a:spcAft>
            </a:pPr>
            <a:r>
              <a:rPr lang="cs-CZ" sz="1000" spc="-1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Plná moc elektronicky (zmocnitel podepsat v systému) nebo tištěná v </a:t>
            </a:r>
            <a:r>
              <a:rPr lang="cs-CZ" sz="1000" spc="-10" baseline="0" dirty="false" err="tru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pdf</a:t>
            </a:r>
            <a:r>
              <a:rPr lang="cs-CZ" sz="1000" spc="-1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(ověřená notářky, podepsaná). Plné moci uložit do záložky PLNÉ MOCI ((Ne dokumenty).</a:t>
            </a:r>
            <a:endParaRPr lang="cs-CZ" sz="1000" baseline="0" dirty="false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0010">
              <a:spcBef>
                <a:spcPts val="295"/>
              </a:spcBef>
            </a:pPr>
            <a:endParaRPr lang="cs-CZ" sz="1000" baseline="0" dirty="false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0645">
              <a:spcBef>
                <a:spcPts val="295"/>
              </a:spcBef>
            </a:pP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3</a:t>
            </a:r>
            <a:r>
              <a:rPr lang="cs-CZ" sz="1000" spc="-7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Úplnost</a:t>
            </a:r>
            <a:r>
              <a:rPr lang="cs-CZ" sz="1000" spc="-6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cs-CZ" sz="1000" spc="-7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forma akčního plánu</a:t>
            </a:r>
          </a:p>
          <a:p>
            <a:pPr marL="80010" marR="106045">
              <a:spcBef>
                <a:spcPts val="295"/>
              </a:spcBef>
              <a:spcAft>
                <a:spcPts val="0"/>
              </a:spcAft>
            </a:pP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Obsahuje akční plán všechny povinné údaje i přílohy dle textu</a:t>
            </a:r>
            <a:r>
              <a:rPr lang="cs-CZ" sz="1000" spc="-3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výzvy</a:t>
            </a:r>
            <a:r>
              <a:rPr lang="cs-CZ" sz="1000" spc="-2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MMR</a:t>
            </a:r>
            <a:r>
              <a:rPr lang="cs-CZ" sz="1000" spc="-3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</a:t>
            </a:r>
            <a:r>
              <a:rPr lang="cs-CZ" sz="1000" spc="-2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předkládání</a:t>
            </a:r>
            <a:r>
              <a:rPr lang="cs-CZ" sz="1000" spc="-2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akčních</a:t>
            </a:r>
            <a:r>
              <a:rPr lang="cs-CZ" sz="1000" spc="-3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plánů</a:t>
            </a:r>
            <a:r>
              <a:rPr lang="cs-CZ" sz="1000" spc="-3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cs-CZ" sz="1000" spc="-2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akční</a:t>
            </a:r>
            <a:r>
              <a:rPr lang="cs-CZ" sz="1000" spc="-2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plán a jeho povinné přílohy byly předloženy ve formě dle textu výzvy MMR k předkládání akčních plánů?</a:t>
            </a:r>
          </a:p>
          <a:p>
            <a:pPr marL="36195">
              <a:spcBef>
                <a:spcPts val="15"/>
              </a:spcBef>
              <a:spcAft>
                <a:spcPts val="0"/>
              </a:spcAft>
            </a:pP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Určení</a:t>
            </a:r>
            <a:r>
              <a:rPr lang="cs-CZ" sz="1000" spc="-3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hlavního</a:t>
            </a:r>
            <a:r>
              <a:rPr lang="cs-CZ" sz="1000" spc="-3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zdroje</a:t>
            </a:r>
            <a:r>
              <a:rPr lang="cs-CZ" sz="1000" spc="-2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informací</a:t>
            </a:r>
            <a:r>
              <a:rPr lang="cs-CZ" sz="1000" spc="-3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cs-CZ" sz="1000" spc="-3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žádosti</a:t>
            </a:r>
            <a:r>
              <a:rPr lang="cs-CZ" sz="1000" spc="-4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cs-CZ" sz="1000" spc="-2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podporu: příloha „Akční plán“.</a:t>
            </a:r>
          </a:p>
          <a:p>
            <a:pPr marL="80010">
              <a:spcBef>
                <a:spcPts val="295"/>
              </a:spcBef>
            </a:pPr>
            <a:endParaRPr lang="cs-CZ" sz="1000" baseline="0" dirty="false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0645">
              <a:spcBef>
                <a:spcPts val="295"/>
              </a:spcBef>
            </a:pP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4</a:t>
            </a:r>
            <a:r>
              <a:rPr lang="cs-CZ" sz="1000" spc="-7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Podpis</a:t>
            </a:r>
            <a:r>
              <a:rPr lang="cs-CZ" sz="1000" spc="-7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akčního </a:t>
            </a:r>
            <a:r>
              <a:rPr lang="cs-CZ" sz="1000" spc="-1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plánu</a:t>
            </a:r>
            <a:endParaRPr lang="cs-CZ" sz="1000" baseline="0" dirty="false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0010">
              <a:spcBef>
                <a:spcPts val="295"/>
              </a:spcBef>
            </a:pP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Je</a:t>
            </a:r>
            <a:r>
              <a:rPr lang="cs-CZ" sz="1000" spc="-3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akční</a:t>
            </a:r>
            <a:r>
              <a:rPr lang="cs-CZ" sz="1000" spc="-4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plán</a:t>
            </a:r>
            <a:r>
              <a:rPr lang="cs-CZ" sz="1000" spc="-3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podepsán</a:t>
            </a:r>
            <a:r>
              <a:rPr lang="cs-CZ" sz="1000" spc="-2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statutárním</a:t>
            </a:r>
            <a:r>
              <a:rPr lang="cs-CZ" sz="1000" spc="-3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zástupcem</a:t>
            </a:r>
            <a:r>
              <a:rPr lang="cs-CZ" sz="1000" spc="-3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MAS</a:t>
            </a:r>
            <a:r>
              <a:rPr lang="cs-CZ" sz="1000" spc="-3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(resp. oprávněnou osobou)?</a:t>
            </a:r>
          </a:p>
          <a:p>
            <a:pPr marL="36195">
              <a:spcBef>
                <a:spcPts val="5"/>
              </a:spcBef>
              <a:spcAft>
                <a:spcPts val="0"/>
              </a:spcAft>
            </a:pP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Určení</a:t>
            </a:r>
            <a:r>
              <a:rPr lang="cs-CZ" sz="1000" spc="-3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hlavního</a:t>
            </a:r>
            <a:r>
              <a:rPr lang="cs-CZ" sz="1000" spc="-3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zdroje</a:t>
            </a:r>
            <a:r>
              <a:rPr lang="cs-CZ" sz="1000" spc="-3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informací</a:t>
            </a:r>
            <a:r>
              <a:rPr lang="cs-CZ" sz="1000" spc="-3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cs-CZ" sz="1000" spc="-3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žádosti</a:t>
            </a:r>
            <a:r>
              <a:rPr lang="cs-CZ" sz="1000" spc="-4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cs-CZ" sz="1000" spc="-3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0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podporu: příloha „Akční plán“.</a:t>
            </a:r>
          </a:p>
          <a:p>
            <a:pPr marL="80010">
              <a:spcBef>
                <a:spcPts val="295"/>
              </a:spcBef>
            </a:pPr>
            <a:endParaRPr lang="cs-CZ" sz="1000" baseline="0" dirty="false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cs-CZ" sz="1000" baseline="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117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821042417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80645">
              <a:spcBef>
                <a:spcPts val="270"/>
              </a:spcBef>
              <a:spcAft>
                <a:spcPts val="0"/>
              </a:spcAft>
            </a:pPr>
            <a:r>
              <a:rPr lang="cs-CZ" sz="1200" b="true" baseline="0" dirty="false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Kritéria</a:t>
            </a:r>
            <a:r>
              <a:rPr lang="cs-CZ" sz="1200" b="true" spc="-70" baseline="0" dirty="false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="true" spc="-10" baseline="0" dirty="false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přijatelnosti</a:t>
            </a:r>
            <a:endParaRPr lang="cs-CZ" sz="1200" baseline="0" dirty="false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0645" marR="240665">
              <a:spcBef>
                <a:spcPts val="295"/>
              </a:spcBef>
              <a:spcAft>
                <a:spcPts val="0"/>
              </a:spcAft>
            </a:pP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r>
              <a:rPr lang="cs-CZ" sz="1200" spc="-7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Oprávněnost </a:t>
            </a:r>
            <a:r>
              <a:rPr lang="cs-CZ" sz="1200" spc="-1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žadatele</a:t>
            </a:r>
            <a:endParaRPr lang="cs-CZ" sz="1200" baseline="0" dirty="false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0010">
              <a:spcBef>
                <a:spcPts val="295"/>
              </a:spcBef>
            </a:pP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Splňuje</a:t>
            </a:r>
            <a:r>
              <a:rPr lang="cs-CZ" sz="1200" spc="-4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žadatel</a:t>
            </a:r>
            <a:r>
              <a:rPr lang="cs-CZ" sz="1200" spc="-5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definici</a:t>
            </a:r>
            <a:r>
              <a:rPr lang="cs-CZ" sz="1200" spc="-4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oprávněného</a:t>
            </a:r>
            <a:r>
              <a:rPr lang="cs-CZ" sz="1200" spc="-3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žadatele</a:t>
            </a:r>
            <a:r>
              <a:rPr lang="cs-CZ" sz="1200" spc="-3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vymezeného ve výzvě k předkládání žádostí o podporu?</a:t>
            </a:r>
          </a:p>
          <a:p>
            <a:pPr marL="36195">
              <a:spcBef>
                <a:spcPts val="5"/>
              </a:spcBef>
              <a:spcAft>
                <a:spcPts val="0"/>
              </a:spcAft>
            </a:pPr>
            <a:r>
              <a:rPr lang="cs-CZ" sz="1200" b="true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Určení</a:t>
            </a:r>
            <a:r>
              <a:rPr lang="cs-CZ" sz="1200" spc="-4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hlavního</a:t>
            </a:r>
            <a:r>
              <a:rPr lang="cs-CZ" sz="1200" spc="-4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zdroje</a:t>
            </a:r>
            <a:r>
              <a:rPr lang="cs-CZ" sz="1200" spc="-3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informací</a:t>
            </a:r>
            <a:r>
              <a:rPr lang="cs-CZ" sz="1200" spc="-4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cs-CZ" sz="1200" spc="-3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žádosti</a:t>
            </a:r>
            <a:r>
              <a:rPr lang="cs-CZ" sz="1200" spc="-4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cs-CZ" sz="1200" spc="-1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podporu:</a:t>
            </a:r>
            <a:r>
              <a:rPr lang="cs-CZ" sz="1200" spc="-4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spc="-2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část 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„Subjekty</a:t>
            </a:r>
            <a:r>
              <a:rPr lang="cs-CZ" sz="1200" spc="-6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spc="-1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projektu“.</a:t>
            </a:r>
            <a:endParaRPr lang="cs-CZ" sz="1200" baseline="0" dirty="false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0645">
              <a:spcBef>
                <a:spcPts val="295"/>
              </a:spcBef>
            </a:pPr>
            <a:endParaRPr lang="cs-CZ" sz="1200" baseline="0" dirty="false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0645">
              <a:spcBef>
                <a:spcPts val="295"/>
              </a:spcBef>
            </a:pP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r>
              <a:rPr lang="cs-CZ" sz="1200" spc="-1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spc="-1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Partnerství</a:t>
            </a:r>
            <a:endParaRPr lang="cs-CZ" sz="1200" baseline="0" dirty="false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0010">
              <a:spcBef>
                <a:spcPts val="295"/>
              </a:spcBef>
            </a:pP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Odpovídá</a:t>
            </a:r>
            <a:r>
              <a:rPr lang="cs-CZ" sz="1200" spc="-3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partnerství</a:t>
            </a:r>
            <a:r>
              <a:rPr lang="cs-CZ" sz="1200" spc="-4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cs-CZ" sz="1200" spc="-2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projektu</a:t>
            </a:r>
            <a:r>
              <a:rPr lang="cs-CZ" sz="1200" spc="-4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pravidlům</a:t>
            </a:r>
            <a:r>
              <a:rPr lang="cs-CZ" sz="1200" spc="-3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OPZ+</a:t>
            </a:r>
            <a:r>
              <a:rPr lang="cs-CZ" sz="1200" spc="-3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cs-CZ" sz="1200" spc="-4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spc="-2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je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cs-CZ" sz="1200" spc="-3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souladu</a:t>
            </a:r>
            <a:r>
              <a:rPr lang="cs-CZ" sz="1200" spc="-3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cs-CZ" sz="1200" spc="-2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textem</a:t>
            </a:r>
            <a:r>
              <a:rPr lang="cs-CZ" sz="1200" spc="-3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výzvy</a:t>
            </a:r>
            <a:r>
              <a:rPr lang="cs-CZ" sz="1200" spc="-3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</a:t>
            </a:r>
            <a:r>
              <a:rPr lang="cs-CZ" sz="1200" spc="-2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předkládání</a:t>
            </a:r>
            <a:r>
              <a:rPr lang="cs-CZ" sz="1200" spc="-3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žádostí</a:t>
            </a:r>
            <a:r>
              <a:rPr lang="cs-CZ" sz="1200" spc="-2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cs-CZ" sz="1200" spc="-4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spc="-1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podporu?</a:t>
            </a:r>
            <a:endParaRPr lang="cs-CZ" sz="1200" baseline="0" dirty="false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6195">
              <a:spcBef>
                <a:spcPts val="295"/>
              </a:spcBef>
              <a:spcAft>
                <a:spcPts val="0"/>
              </a:spcAft>
            </a:pPr>
            <a:r>
              <a:rPr lang="cs-CZ" sz="1200" b="true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Určení</a:t>
            </a:r>
            <a:r>
              <a:rPr lang="cs-CZ" sz="1200" spc="-4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hlavního</a:t>
            </a:r>
            <a:r>
              <a:rPr lang="cs-CZ" sz="1200" spc="-4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zdroje</a:t>
            </a:r>
            <a:r>
              <a:rPr lang="cs-CZ" sz="1200" spc="-3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informací</a:t>
            </a:r>
            <a:r>
              <a:rPr lang="cs-CZ" sz="1200" spc="-4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cs-CZ" sz="1200" spc="-4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žádosti</a:t>
            </a:r>
            <a:r>
              <a:rPr lang="cs-CZ" sz="1200" spc="-4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cs-CZ" sz="1200" spc="-3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podporu:</a:t>
            </a:r>
            <a:r>
              <a:rPr lang="cs-CZ" sz="1200" spc="-4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spc="-2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část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„Subjekty</a:t>
            </a:r>
            <a:r>
              <a:rPr lang="cs-CZ" sz="1200" spc="-6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spc="-1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projektu“.</a:t>
            </a:r>
          </a:p>
          <a:p>
            <a:pPr marL="36195">
              <a:spcBef>
                <a:spcPts val="295"/>
              </a:spcBef>
              <a:spcAft>
                <a:spcPts val="0"/>
              </a:spcAft>
            </a:pPr>
            <a:r>
              <a:rPr lang="cs-CZ" sz="1200" spc="-1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POZOR na podmínku, aby měl partner 3 roky existence. </a:t>
            </a:r>
            <a:endParaRPr lang="cs-CZ" sz="1200" baseline="0" dirty="false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0010">
              <a:spcBef>
                <a:spcPts val="295"/>
              </a:spcBef>
            </a:pPr>
            <a:endParaRPr lang="cs-CZ" sz="1200" baseline="0" dirty="false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0645">
              <a:spcBef>
                <a:spcPts val="295"/>
              </a:spcBef>
            </a:pP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3</a:t>
            </a:r>
            <a:r>
              <a:rPr lang="cs-CZ" sz="1200" spc="-3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Cílové</a:t>
            </a:r>
            <a:r>
              <a:rPr lang="cs-CZ" sz="1200" spc="-2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spc="-1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skupiny</a:t>
            </a:r>
            <a:endParaRPr lang="cs-CZ" sz="1200" baseline="0" dirty="false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0010" marR="319405">
              <a:spcBef>
                <a:spcPts val="295"/>
              </a:spcBef>
              <a:spcAft>
                <a:spcPts val="0"/>
              </a:spcAft>
            </a:pP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Jsou</a:t>
            </a:r>
            <a:r>
              <a:rPr lang="cs-CZ" sz="1200" spc="-3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cílové</a:t>
            </a:r>
            <a:r>
              <a:rPr lang="cs-CZ" sz="1200" spc="-2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skupiny</a:t>
            </a:r>
            <a:r>
              <a:rPr lang="cs-CZ" sz="1200" spc="-2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cs-CZ" sz="1200" spc="-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zásadě</a:t>
            </a:r>
            <a:r>
              <a:rPr lang="cs-CZ" sz="1200" spc="-3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cs-CZ" sz="1200" spc="-2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souladu</a:t>
            </a:r>
            <a:r>
              <a:rPr lang="cs-CZ" sz="1200" spc="-2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cs-CZ" sz="1200" spc="-1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textem</a:t>
            </a:r>
            <a:r>
              <a:rPr lang="cs-CZ" sz="1200" spc="-2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výzvy k předkládání žádostí o podporu?</a:t>
            </a:r>
          </a:p>
          <a:p>
            <a:pPr marL="36195">
              <a:spcBef>
                <a:spcPts val="5"/>
              </a:spcBef>
              <a:spcAft>
                <a:spcPts val="0"/>
              </a:spcAft>
            </a:pPr>
            <a:r>
              <a:rPr lang="cs-CZ" sz="1200" b="true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Vysvětlení výrazu v zásadě: V případě, že není splněna podmínka</a:t>
            </a:r>
            <a:r>
              <a:rPr lang="cs-CZ" sz="1200" spc="-3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souladu</a:t>
            </a:r>
            <a:r>
              <a:rPr lang="cs-CZ" sz="1200" spc="-3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žádosti</a:t>
            </a:r>
            <a:r>
              <a:rPr lang="cs-CZ" sz="1200" spc="-2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cs-CZ" sz="1200" spc="-3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výzvy</a:t>
            </a:r>
            <a:r>
              <a:rPr lang="cs-CZ" sz="1200" spc="-2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</a:t>
            </a:r>
            <a:r>
              <a:rPr lang="cs-CZ" sz="1200" spc="-3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část</a:t>
            </a:r>
            <a:r>
              <a:rPr lang="cs-CZ" sz="1200" spc="-3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cílové</a:t>
            </a:r>
            <a:r>
              <a:rPr lang="cs-CZ" sz="1200" spc="-3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skupiny</a:t>
            </a:r>
            <a:r>
              <a:rPr lang="cs-CZ" sz="1200" spc="-2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tuto situaci je možné ošetřit podmínkou poskytnutí podpory na projekt (tj. podmínkou úpravy žádosti před vydáním právního aktu) tak, že nedojde k zásadní změně projektu, lze toto kritérium vyhodnotit jako splněné.</a:t>
            </a:r>
          </a:p>
          <a:p>
            <a:pPr marL="36195">
              <a:spcBef>
                <a:spcPts val="15"/>
              </a:spcBef>
              <a:spcAft>
                <a:spcPts val="0"/>
              </a:spcAft>
            </a:pPr>
            <a:r>
              <a:rPr lang="cs-CZ" sz="1200" b="true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Určení</a:t>
            </a:r>
            <a:r>
              <a:rPr lang="cs-CZ" sz="1200" spc="-4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hlavního</a:t>
            </a:r>
            <a:r>
              <a:rPr lang="cs-CZ" sz="1200" spc="-4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zdroje</a:t>
            </a:r>
            <a:r>
              <a:rPr lang="cs-CZ" sz="1200" spc="-3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informací</a:t>
            </a:r>
            <a:r>
              <a:rPr lang="cs-CZ" sz="1200" spc="-4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cs-CZ" sz="1200" spc="-4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žádosti</a:t>
            </a:r>
            <a:r>
              <a:rPr lang="cs-CZ" sz="1200" spc="-4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cs-CZ" sz="1200" spc="-3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podporu:</a:t>
            </a:r>
            <a:r>
              <a:rPr lang="cs-CZ" sz="1200" spc="-4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spc="-2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část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„Cílová</a:t>
            </a:r>
            <a:r>
              <a:rPr lang="cs-CZ" sz="1200" spc="-6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spc="-1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skupina“.</a:t>
            </a:r>
            <a:endParaRPr lang="cs-CZ" sz="1200" baseline="0" dirty="false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0645" marR="134620">
              <a:spcBef>
                <a:spcPts val="295"/>
              </a:spcBef>
              <a:spcAft>
                <a:spcPts val="0"/>
              </a:spcAft>
            </a:pPr>
            <a:b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4 Celkové způsobilé</a:t>
            </a:r>
            <a:r>
              <a:rPr lang="cs-CZ" sz="1200" spc="-7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výdaje</a:t>
            </a:r>
          </a:p>
          <a:p>
            <a:pPr marL="80010">
              <a:spcBef>
                <a:spcPts val="295"/>
              </a:spcBef>
            </a:pP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Jsou celkové způsobilé výdaje projektu v rozmezí stanoveném</a:t>
            </a:r>
            <a:r>
              <a:rPr lang="cs-CZ" sz="1200" spc="-3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ve</a:t>
            </a:r>
            <a:r>
              <a:rPr lang="cs-CZ" sz="1200" spc="-3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výzvě</a:t>
            </a:r>
            <a:r>
              <a:rPr lang="cs-CZ" sz="1200" spc="-3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</a:t>
            </a:r>
            <a:r>
              <a:rPr lang="cs-CZ" sz="1200" spc="-2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předkládání</a:t>
            </a:r>
            <a:r>
              <a:rPr lang="cs-CZ" sz="1200" spc="-3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žádostí</a:t>
            </a:r>
            <a:r>
              <a:rPr lang="cs-CZ" sz="1200" spc="-3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cs-CZ" sz="1200" spc="-2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podporu?</a:t>
            </a:r>
          </a:p>
          <a:p>
            <a:pPr marL="36195">
              <a:spcBef>
                <a:spcPts val="5"/>
              </a:spcBef>
              <a:spcAft>
                <a:spcPts val="0"/>
              </a:spcAft>
            </a:pPr>
            <a:r>
              <a:rPr lang="cs-CZ" sz="1200" b="true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Určení</a:t>
            </a:r>
            <a:r>
              <a:rPr lang="cs-CZ" sz="1200" spc="-4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hlavního</a:t>
            </a:r>
            <a:r>
              <a:rPr lang="cs-CZ" sz="1200" spc="-4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zdroje</a:t>
            </a:r>
            <a:r>
              <a:rPr lang="cs-CZ" sz="1200" spc="-3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informací</a:t>
            </a:r>
            <a:r>
              <a:rPr lang="cs-CZ" sz="1200" spc="-4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cs-CZ" sz="1200" spc="-4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žádosti</a:t>
            </a:r>
            <a:r>
              <a:rPr lang="cs-CZ" sz="1200" spc="-4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cs-CZ" sz="1200" spc="-3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podporu:</a:t>
            </a:r>
            <a:r>
              <a:rPr lang="cs-CZ" sz="1200" spc="-4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spc="-2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část</a:t>
            </a:r>
            <a:r>
              <a:rPr lang="cs-CZ" sz="1200" spc="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spc="-1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„Rozpočet</a:t>
            </a:r>
            <a:r>
              <a:rPr lang="cs-CZ" sz="1200" spc="1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spc="-1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projektu“.</a:t>
            </a:r>
            <a:endParaRPr lang="cs-CZ" sz="1200" baseline="0" dirty="false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0645">
              <a:spcBef>
                <a:spcPts val="295"/>
              </a:spcBef>
            </a:pPr>
            <a:endParaRPr lang="cs-CZ" sz="1200" baseline="0" dirty="false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0645">
              <a:spcBef>
                <a:spcPts val="295"/>
              </a:spcBef>
            </a:pP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5</a:t>
            </a:r>
            <a:r>
              <a:rPr lang="cs-CZ" sz="1200" spc="-1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spc="-1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Aktivity</a:t>
            </a:r>
            <a:endParaRPr lang="cs-CZ" sz="1200" baseline="0" dirty="false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0010" marR="489585">
              <a:spcBef>
                <a:spcPts val="295"/>
              </a:spcBef>
              <a:spcAft>
                <a:spcPts val="0"/>
              </a:spcAft>
            </a:pP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Jsou</a:t>
            </a:r>
            <a:r>
              <a:rPr lang="cs-CZ" sz="1200" spc="-3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plánované</a:t>
            </a:r>
            <a:r>
              <a:rPr lang="cs-CZ" sz="1200" spc="-3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aktivity</a:t>
            </a:r>
            <a:r>
              <a:rPr lang="cs-CZ" sz="1200" spc="-2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projektu</a:t>
            </a:r>
            <a:r>
              <a:rPr lang="cs-CZ" sz="1200" spc="-3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cs-CZ" sz="1200" spc="-2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zásadě</a:t>
            </a:r>
            <a:r>
              <a:rPr lang="cs-CZ" sz="1200" spc="-3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cs-CZ" sz="1200" spc="-2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souladu s textem výzvy k předkládání žádostí o podporu?</a:t>
            </a:r>
          </a:p>
          <a:p>
            <a:pPr marL="36195">
              <a:spcBef>
                <a:spcPts val="5"/>
              </a:spcBef>
              <a:spcAft>
                <a:spcPts val="0"/>
              </a:spcAft>
            </a:pPr>
            <a:r>
              <a:rPr lang="cs-CZ" sz="1200" b="true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Vysvětlení výrazu v zásadě: V případě, že není splněna podmínka souladu žádosti a výzvy pro část aktivit a tuto situaci</a:t>
            </a:r>
            <a:r>
              <a:rPr lang="cs-CZ" sz="1200" spc="-4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je</a:t>
            </a:r>
            <a:r>
              <a:rPr lang="cs-CZ" sz="1200" spc="-2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možné</a:t>
            </a:r>
            <a:r>
              <a:rPr lang="cs-CZ" sz="1200" spc="-3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ošetřit</a:t>
            </a:r>
            <a:r>
              <a:rPr lang="cs-CZ" sz="1200" spc="-3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podmínkou</a:t>
            </a:r>
            <a:r>
              <a:rPr lang="cs-CZ" sz="1200" spc="-3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poskytnutí</a:t>
            </a:r>
            <a:r>
              <a:rPr lang="cs-CZ" sz="1200" spc="-2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podpory</a:t>
            </a:r>
            <a:r>
              <a:rPr lang="cs-CZ" sz="1200" spc="-2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na projekt (tj. podmínkou úpravy žádosti před vydáním právního</a:t>
            </a:r>
            <a:r>
              <a:rPr lang="cs-CZ" sz="1200" spc="-1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aktu)</a:t>
            </a:r>
            <a:r>
              <a:rPr lang="cs-CZ" sz="1200" spc="-2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tak,</a:t>
            </a:r>
            <a:r>
              <a:rPr lang="cs-CZ" sz="1200" spc="-2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že</a:t>
            </a:r>
            <a:r>
              <a:rPr lang="cs-CZ" sz="1200" spc="-1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nedojde</a:t>
            </a:r>
            <a:r>
              <a:rPr lang="cs-CZ" sz="1200" spc="-2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 zásadní</a:t>
            </a:r>
            <a:r>
              <a:rPr lang="cs-CZ" sz="1200" spc="-2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změně</a:t>
            </a:r>
            <a:r>
              <a:rPr lang="cs-CZ" sz="1200" spc="-1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projektu, lze toto kritérium vyhodnotit jako splněné.</a:t>
            </a:r>
          </a:p>
          <a:p>
            <a:pPr marL="36195">
              <a:spcBef>
                <a:spcPts val="10"/>
              </a:spcBef>
              <a:spcAft>
                <a:spcPts val="0"/>
              </a:spcAft>
            </a:pPr>
            <a:r>
              <a:rPr lang="cs-CZ" sz="1200" b="true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Určení</a:t>
            </a:r>
            <a:r>
              <a:rPr lang="cs-CZ" sz="1200" spc="-4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hlavního</a:t>
            </a:r>
            <a:r>
              <a:rPr lang="cs-CZ" sz="1200" spc="-4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zdroje</a:t>
            </a:r>
            <a:r>
              <a:rPr lang="cs-CZ" sz="1200" spc="-3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informací</a:t>
            </a:r>
            <a:r>
              <a:rPr lang="cs-CZ" sz="1200" spc="-4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cs-CZ" sz="1200" spc="-4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žádosti</a:t>
            </a:r>
            <a:r>
              <a:rPr lang="cs-CZ" sz="1200" spc="-4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cs-CZ" sz="1200" spc="-3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podporu:</a:t>
            </a:r>
            <a:r>
              <a:rPr lang="cs-CZ" sz="1200" spc="-4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spc="-1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části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„Popis</a:t>
            </a:r>
            <a:r>
              <a:rPr lang="cs-CZ" sz="1200" spc="-5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projektu“,</a:t>
            </a:r>
            <a:r>
              <a:rPr lang="cs-CZ" sz="1200" spc="-5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„Cílová</a:t>
            </a:r>
            <a:r>
              <a:rPr lang="cs-CZ" sz="1200" spc="-5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skupina“,</a:t>
            </a:r>
            <a:r>
              <a:rPr lang="cs-CZ" sz="1200" spc="-5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„Klíčové</a:t>
            </a:r>
            <a:r>
              <a:rPr lang="cs-CZ" sz="1200" spc="-4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spc="-1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aktivity“.</a:t>
            </a:r>
            <a:endParaRPr lang="cs-CZ" sz="1200" baseline="0" dirty="false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0645" marR="290195">
              <a:spcBef>
                <a:spcPts val="295"/>
              </a:spcBef>
              <a:spcAft>
                <a:spcPts val="0"/>
              </a:spcAft>
            </a:pPr>
            <a:endParaRPr lang="cs-CZ" sz="1200" baseline="0" dirty="false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0645" marR="290195">
              <a:spcBef>
                <a:spcPts val="295"/>
              </a:spcBef>
              <a:spcAft>
                <a:spcPts val="0"/>
              </a:spcAft>
            </a:pP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6</a:t>
            </a:r>
            <a:r>
              <a:rPr lang="cs-CZ" sz="1200" spc="-7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Horizontální </a:t>
            </a:r>
            <a:r>
              <a:rPr lang="cs-CZ" sz="1200" spc="-1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principy</a:t>
            </a:r>
            <a:endParaRPr lang="cs-CZ" sz="1200" baseline="0" dirty="false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0010">
              <a:spcBef>
                <a:spcPts val="295"/>
              </a:spcBef>
            </a:pP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Lze</a:t>
            </a:r>
            <a:r>
              <a:rPr lang="cs-CZ" sz="1200" spc="-3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vyloučit</a:t>
            </a:r>
            <a:r>
              <a:rPr lang="cs-CZ" sz="1200" spc="-2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negativní</a:t>
            </a:r>
            <a:r>
              <a:rPr lang="cs-CZ" sz="1200" spc="-3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dopad</a:t>
            </a:r>
            <a:r>
              <a:rPr lang="cs-CZ" sz="1200" spc="-3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na</a:t>
            </a:r>
            <a:r>
              <a:rPr lang="cs-CZ" sz="1200" spc="-2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horizontální</a:t>
            </a:r>
            <a:r>
              <a:rPr lang="cs-CZ" sz="1200" spc="-2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principy</a:t>
            </a:r>
            <a:r>
              <a:rPr lang="cs-CZ" sz="1200" spc="-3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OPZ+ (Rovnost</a:t>
            </a:r>
            <a:r>
              <a:rPr lang="cs-CZ" sz="1200" spc="-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žen a</a:t>
            </a:r>
            <a:r>
              <a:rPr lang="cs-CZ" sz="1200" spc="-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mužů,</a:t>
            </a:r>
            <a:r>
              <a:rPr lang="cs-CZ" sz="1200" spc="-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nediskriminace a</a:t>
            </a:r>
            <a:r>
              <a:rPr lang="cs-CZ" sz="1200" spc="-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udržitelný rozvoj)?</a:t>
            </a:r>
          </a:p>
          <a:p>
            <a:pPr marL="36195">
              <a:spcBef>
                <a:spcPts val="5"/>
              </a:spcBef>
              <a:spcAft>
                <a:spcPts val="0"/>
              </a:spcAft>
            </a:pPr>
            <a:r>
              <a:rPr lang="cs-CZ" sz="1200" b="true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Určení</a:t>
            </a:r>
            <a:r>
              <a:rPr lang="cs-CZ" sz="1200" spc="-4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hlavního</a:t>
            </a:r>
            <a:r>
              <a:rPr lang="cs-CZ" sz="1200" spc="-4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zdroje</a:t>
            </a:r>
            <a:r>
              <a:rPr lang="cs-CZ" sz="1200" spc="-3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informací</a:t>
            </a:r>
            <a:r>
              <a:rPr lang="cs-CZ" sz="1200" spc="-4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cs-CZ" sz="1200" spc="-4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žádosti</a:t>
            </a:r>
            <a:r>
              <a:rPr lang="cs-CZ" sz="1200" spc="-4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cs-CZ" sz="1200" spc="-3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podporu:</a:t>
            </a:r>
            <a:r>
              <a:rPr lang="cs-CZ" sz="1200" spc="-4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spc="-1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části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„Popis</a:t>
            </a:r>
            <a:r>
              <a:rPr lang="cs-CZ" sz="1200" spc="-4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projektu“</a:t>
            </a:r>
            <a:r>
              <a:rPr lang="cs-CZ" sz="1200" spc="-4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cs-CZ" sz="1200" spc="-4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„Klíčové</a:t>
            </a:r>
            <a:r>
              <a:rPr lang="cs-CZ" sz="1200" spc="-3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spc="-1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aktivity“.</a:t>
            </a:r>
            <a:endParaRPr lang="cs-CZ" sz="1200" baseline="0" dirty="false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0645" marR="240665">
              <a:spcBef>
                <a:spcPts val="295"/>
              </a:spcBef>
              <a:spcAft>
                <a:spcPts val="0"/>
              </a:spcAft>
            </a:pPr>
            <a:endParaRPr lang="cs-CZ" sz="1200" baseline="0" dirty="false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0645" marR="240665">
              <a:spcBef>
                <a:spcPts val="295"/>
              </a:spcBef>
              <a:spcAft>
                <a:spcPts val="0"/>
              </a:spcAft>
            </a:pP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7 Trestní </a:t>
            </a:r>
            <a:r>
              <a:rPr lang="cs-CZ" sz="1200" spc="-1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bezúhonnost</a:t>
            </a:r>
            <a:endParaRPr lang="cs-CZ" sz="1200" baseline="0" dirty="false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0010">
              <a:spcBef>
                <a:spcPts val="295"/>
              </a:spcBef>
            </a:pP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Je</a:t>
            </a:r>
            <a:r>
              <a:rPr lang="cs-CZ" sz="1200" spc="-4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statutární</a:t>
            </a:r>
            <a:r>
              <a:rPr lang="cs-CZ" sz="1200" spc="-4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zástupce</a:t>
            </a:r>
            <a:r>
              <a:rPr lang="cs-CZ" sz="1200" spc="-4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žadatele</a:t>
            </a:r>
            <a:r>
              <a:rPr lang="cs-CZ" sz="1200" spc="-3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trestně</a:t>
            </a:r>
            <a:r>
              <a:rPr lang="cs-CZ" sz="1200" spc="-3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spc="-1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bezúhonný?</a:t>
            </a:r>
            <a:r>
              <a:rPr lang="cs-CZ" sz="1200" b="false" spc="-1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="true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(V</a:t>
            </a:r>
            <a:r>
              <a:rPr lang="cs-CZ" sz="1200" spc="-3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případě,</a:t>
            </a:r>
            <a:r>
              <a:rPr lang="cs-CZ" sz="1200" spc="-3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že</a:t>
            </a:r>
            <a:r>
              <a:rPr lang="cs-CZ" sz="1200" spc="-2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žadatel</a:t>
            </a:r>
            <a:r>
              <a:rPr lang="cs-CZ" sz="1200" spc="-2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má</a:t>
            </a:r>
            <a:r>
              <a:rPr lang="cs-CZ" sz="1200" spc="-3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více</a:t>
            </a:r>
            <a:r>
              <a:rPr lang="cs-CZ" sz="1200" spc="-3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statutárních</a:t>
            </a:r>
            <a:r>
              <a:rPr lang="cs-CZ" sz="1200" spc="-3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zástupců,</a:t>
            </a:r>
            <a:r>
              <a:rPr lang="cs-CZ" sz="1200" spc="-3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je podmínka splněna pro všechny z nich)?</a:t>
            </a:r>
          </a:p>
          <a:p>
            <a:pPr marL="36195">
              <a:spcBef>
                <a:spcPts val="15"/>
              </a:spcBef>
              <a:spcAft>
                <a:spcPts val="0"/>
              </a:spcAft>
            </a:pPr>
            <a:r>
              <a:rPr lang="cs-CZ" sz="1200" b="true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Určení</a:t>
            </a:r>
            <a:r>
              <a:rPr lang="cs-CZ" sz="1200" spc="-4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hlavního</a:t>
            </a:r>
            <a:r>
              <a:rPr lang="cs-CZ" sz="1200" spc="-4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zdroje</a:t>
            </a:r>
            <a:r>
              <a:rPr lang="cs-CZ" sz="1200" spc="-3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informací</a:t>
            </a:r>
            <a:r>
              <a:rPr lang="cs-CZ" sz="1200" spc="-4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cs-CZ" sz="1200" spc="-4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žádosti</a:t>
            </a:r>
            <a:r>
              <a:rPr lang="cs-CZ" sz="1200" spc="-4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cs-CZ" sz="1200" spc="-3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podporu:</a:t>
            </a:r>
            <a:r>
              <a:rPr lang="cs-CZ" sz="1200" spc="-4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spc="-2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část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„Subjekty</a:t>
            </a:r>
            <a:r>
              <a:rPr lang="cs-CZ" sz="1200" spc="-3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projektu“</a:t>
            </a:r>
            <a:r>
              <a:rPr lang="cs-CZ" sz="1200" spc="-3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cs-CZ" sz="1200" spc="-3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„Čestné</a:t>
            </a:r>
            <a:r>
              <a:rPr lang="cs-CZ" sz="1200" spc="-4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spc="-1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prohlášení“.</a:t>
            </a:r>
            <a:endParaRPr lang="cs-CZ" sz="1200" baseline="0" dirty="false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0645" marR="55880">
              <a:spcBef>
                <a:spcPts val="295"/>
              </a:spcBef>
              <a:spcAft>
                <a:spcPts val="0"/>
              </a:spcAft>
            </a:pPr>
            <a:endParaRPr lang="cs-CZ" sz="1200" baseline="0" dirty="false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0645" marR="55880">
              <a:spcBef>
                <a:spcPts val="295"/>
              </a:spcBef>
              <a:spcAft>
                <a:spcPts val="0"/>
              </a:spcAft>
            </a:pP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8</a:t>
            </a:r>
            <a:r>
              <a:rPr lang="cs-CZ" sz="1200" spc="-7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Soulad</a:t>
            </a:r>
            <a:r>
              <a:rPr lang="cs-CZ" sz="1200" spc="-7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projektu s CLLD</a:t>
            </a:r>
          </a:p>
          <a:p>
            <a:pPr marL="80010">
              <a:spcBef>
                <a:spcPts val="295"/>
              </a:spcBef>
            </a:pP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Je</a:t>
            </a:r>
            <a:r>
              <a:rPr lang="cs-CZ" sz="1200" spc="-2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cíl</a:t>
            </a:r>
            <a:r>
              <a:rPr lang="cs-CZ" sz="1200" spc="-3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projektu</a:t>
            </a:r>
            <a:r>
              <a:rPr lang="cs-CZ" sz="1200" spc="-2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cs-CZ" sz="1200" spc="-2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souladu</a:t>
            </a:r>
            <a:r>
              <a:rPr lang="cs-CZ" sz="1200" spc="-3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cs-CZ" sz="1200" spc="-1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cíli</a:t>
            </a:r>
            <a:r>
              <a:rPr lang="cs-CZ" sz="1200" spc="-3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akčního</a:t>
            </a:r>
            <a:r>
              <a:rPr lang="cs-CZ" sz="1200" spc="-3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plánu</a:t>
            </a:r>
            <a:r>
              <a:rPr lang="cs-CZ" sz="1200" spc="-3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CLLD</a:t>
            </a:r>
            <a:r>
              <a:rPr lang="cs-CZ" sz="1200" spc="-2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(s</a:t>
            </a:r>
            <a:r>
              <a:rPr lang="cs-CZ" sz="1200" spc="-1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cílem příslušného opatření programového rámce OPZ+)?</a:t>
            </a:r>
          </a:p>
          <a:p>
            <a:pPr marL="36195">
              <a:spcBef>
                <a:spcPts val="35"/>
              </a:spcBef>
              <a:spcAft>
                <a:spcPts val="0"/>
              </a:spcAft>
            </a:pPr>
            <a:r>
              <a:rPr lang="cs-CZ" sz="1200" b="true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Určení</a:t>
            </a:r>
            <a:r>
              <a:rPr lang="cs-CZ" sz="1200" spc="-4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hlavního</a:t>
            </a:r>
            <a:r>
              <a:rPr lang="cs-CZ" sz="1200" spc="-3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zdroje</a:t>
            </a:r>
            <a:r>
              <a:rPr lang="cs-CZ" sz="1200" spc="-3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informací</a:t>
            </a:r>
            <a:r>
              <a:rPr lang="cs-CZ" sz="1200" spc="-3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cs-CZ" sz="1200" spc="-3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žádosti</a:t>
            </a:r>
            <a:r>
              <a:rPr lang="cs-CZ" sz="1200" spc="-4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cs-CZ" sz="1200" spc="-3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spc="-1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podporu: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„Popis</a:t>
            </a:r>
            <a:r>
              <a:rPr lang="cs-CZ" sz="1200" spc="-3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projektu“</a:t>
            </a:r>
            <a:r>
              <a:rPr lang="cs-CZ" sz="1200" spc="-3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cs-CZ" sz="1200" spc="-3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příloha</a:t>
            </a:r>
            <a:r>
              <a:rPr lang="cs-CZ" sz="1200" spc="-4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„Akční</a:t>
            </a:r>
            <a:r>
              <a:rPr lang="cs-CZ" sz="1200" spc="-4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spc="-2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plán“</a:t>
            </a:r>
            <a:endParaRPr lang="cs-CZ" sz="1200" baseline="0" dirty="false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0645" marR="480695">
              <a:spcBef>
                <a:spcPts val="295"/>
              </a:spcBef>
              <a:spcAft>
                <a:spcPts val="0"/>
              </a:spcAft>
            </a:pPr>
            <a:endParaRPr lang="cs-CZ" sz="1200" baseline="0" dirty="false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0645" marR="480695">
              <a:spcBef>
                <a:spcPts val="295"/>
              </a:spcBef>
              <a:spcAft>
                <a:spcPts val="0"/>
              </a:spcAft>
            </a:pP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9</a:t>
            </a:r>
            <a:r>
              <a:rPr lang="cs-CZ" sz="1200" spc="-7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Finanční </a:t>
            </a:r>
            <a:r>
              <a:rPr lang="cs-CZ" sz="1200" spc="-1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alokace – nerelevantní pro CLLD-U.</a:t>
            </a:r>
            <a:endParaRPr lang="cs-CZ" sz="1200" baseline="0" dirty="false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6195">
              <a:spcBef>
                <a:spcPts val="25"/>
              </a:spcBef>
              <a:spcAft>
                <a:spcPts val="0"/>
              </a:spcAft>
            </a:pP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Určení</a:t>
            </a:r>
            <a:r>
              <a:rPr lang="cs-CZ" sz="1200" spc="-4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hlavního</a:t>
            </a:r>
            <a:r>
              <a:rPr lang="cs-CZ" sz="1200" spc="-4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zdroje</a:t>
            </a:r>
            <a:r>
              <a:rPr lang="cs-CZ" sz="1200" spc="-3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informací</a:t>
            </a:r>
            <a:r>
              <a:rPr lang="cs-CZ" sz="1200" spc="-4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cs-CZ" sz="1200" spc="-4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žádosti</a:t>
            </a:r>
            <a:r>
              <a:rPr lang="cs-CZ" sz="1200" spc="-4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cs-CZ" sz="1200" spc="-3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podporu:</a:t>
            </a:r>
            <a:r>
              <a:rPr lang="cs-CZ" sz="1200" spc="-4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spc="-1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části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„Rozpočet</a:t>
            </a:r>
            <a:r>
              <a:rPr lang="cs-CZ" sz="1200" spc="-5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projektu“</a:t>
            </a:r>
            <a:r>
              <a:rPr lang="cs-CZ" sz="1200" spc="-3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cs-CZ" sz="1200" spc="-3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příloha</a:t>
            </a:r>
            <a:r>
              <a:rPr lang="cs-CZ" sz="1200" spc="-4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„Akční</a:t>
            </a:r>
            <a:r>
              <a:rPr lang="cs-CZ" sz="1200" spc="-3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spc="-2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plán“</a:t>
            </a:r>
            <a:endParaRPr lang="cs-CZ" sz="1200" baseline="0" dirty="false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0645" marR="134620">
              <a:spcBef>
                <a:spcPts val="295"/>
              </a:spcBef>
              <a:spcAft>
                <a:spcPts val="0"/>
              </a:spcAft>
            </a:pPr>
            <a:endParaRPr lang="cs-CZ" sz="1200" baseline="0" dirty="false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0645" marR="134620">
              <a:spcBef>
                <a:spcPts val="295"/>
              </a:spcBef>
              <a:spcAft>
                <a:spcPts val="0"/>
              </a:spcAft>
            </a:pP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10 Věcné </a:t>
            </a:r>
            <a:r>
              <a:rPr lang="cs-CZ" sz="1200" spc="-1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zaměření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akčního</a:t>
            </a:r>
            <a:r>
              <a:rPr lang="cs-CZ" sz="1200" spc="-7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plánu</a:t>
            </a:r>
            <a:r>
              <a:rPr lang="cs-CZ" sz="1200" spc="-7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soulad s OPZ+</a:t>
            </a:r>
          </a:p>
          <a:p>
            <a:pPr marL="80010" marR="246380">
              <a:spcBef>
                <a:spcPts val="295"/>
              </a:spcBef>
              <a:spcAft>
                <a:spcPts val="0"/>
              </a:spcAft>
            </a:pP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Odpovídá</a:t>
            </a:r>
            <a:r>
              <a:rPr lang="cs-CZ" sz="1200" spc="-2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zaměření</a:t>
            </a:r>
            <a:r>
              <a:rPr lang="cs-CZ" sz="1200" spc="-4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akčního</a:t>
            </a:r>
            <a:r>
              <a:rPr lang="cs-CZ" sz="1200" spc="-3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plánu</a:t>
            </a:r>
            <a:r>
              <a:rPr lang="cs-CZ" sz="1200" spc="-2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</a:t>
            </a:r>
            <a:r>
              <a:rPr lang="cs-CZ" sz="1200" spc="-3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OPZ+,</a:t>
            </a:r>
            <a:r>
              <a:rPr lang="cs-CZ" sz="1200" spc="-3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plánované intervence a cílové skupiny příslušným prioritám/specifickým cílům programu?</a:t>
            </a:r>
          </a:p>
          <a:p>
            <a:pPr marL="36195">
              <a:spcBef>
                <a:spcPts val="10"/>
              </a:spcBef>
              <a:spcAft>
                <a:spcPts val="0"/>
              </a:spcAft>
            </a:pPr>
            <a:r>
              <a:rPr lang="cs-CZ" sz="1200" b="true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Určení</a:t>
            </a:r>
            <a:r>
              <a:rPr lang="cs-CZ" sz="1200" spc="-3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hlavního</a:t>
            </a:r>
            <a:r>
              <a:rPr lang="cs-CZ" sz="1200" spc="-3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zdroje</a:t>
            </a:r>
            <a:r>
              <a:rPr lang="cs-CZ" sz="1200" spc="-3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informací</a:t>
            </a:r>
            <a:r>
              <a:rPr lang="cs-CZ" sz="1200" spc="-35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cs-CZ" sz="1200" spc="-3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žádosti</a:t>
            </a:r>
            <a:r>
              <a:rPr lang="cs-CZ" sz="1200" spc="-4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cs-CZ" sz="1200" spc="-3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200" baseline="0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podporu: příloha „Akční plán“.</a:t>
            </a:r>
          </a:p>
          <a:p>
            <a:endParaRPr lang="cs-CZ" sz="1200" baseline="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118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062369053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false"/>
              <a:t>Přijatelnost – nelze opravit</a:t>
            </a:r>
          </a:p>
          <a:p>
            <a:r>
              <a:rPr lang="cs-CZ" dirty="false"/>
              <a:t>Formální náležitosti – lze 2x opravit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119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937376420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false"/>
              <a:t>Kap. 9 Příručky pro hodnotitele. 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120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23385064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121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570642727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false"/>
              <a:t>Součástí Výzvy k poskytnutí podkladů je </a:t>
            </a:r>
          </a:p>
          <a:p>
            <a:r>
              <a:rPr lang="cs-CZ" dirty="false"/>
              <a:t>(v případě soc. služeb) dodání </a:t>
            </a:r>
            <a:r>
              <a:rPr lang="cs-CZ" sz="1800" dirty="false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Pověření k zajišťování SOHZ (k poskytování sociální služby uvedené v projektu</a:t>
            </a:r>
          </a:p>
          <a:p>
            <a:r>
              <a:rPr lang="cs-CZ" dirty="false"/>
              <a:t>Identifikace de minimis, </a:t>
            </a:r>
          </a:p>
          <a:p>
            <a:r>
              <a:rPr lang="cs-CZ" dirty="false"/>
              <a:t>příp. podmínky realizace (úprava rozpočtu, MI…) 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122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076232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>
                <a:solidFill>
                  <a:prstClr val="black"/>
                </a:solidFill>
              </a:rPr>
              <a:pPr/>
              <a:t>11</a:t>
            </a:fld>
            <a:endParaRPr lang="cs-CZ" dirty="fal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006751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sz="12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123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535002325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false"/>
              <a:t>Součástí Výzvy k poskytnutí podkladů je </a:t>
            </a:r>
          </a:p>
          <a:p>
            <a:r>
              <a:rPr lang="cs-CZ" dirty="false"/>
              <a:t>(v případě soc. služeb) dodání </a:t>
            </a:r>
            <a:r>
              <a:rPr lang="cs-CZ" sz="1800" dirty="false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Pověření k zajišťování SOHZ (k poskytování sociální služby uvedené v projektu</a:t>
            </a:r>
          </a:p>
          <a:p>
            <a:r>
              <a:rPr lang="cs-CZ" dirty="false"/>
              <a:t>Identifikace de minimis, </a:t>
            </a:r>
          </a:p>
          <a:p>
            <a:r>
              <a:rPr lang="cs-CZ" dirty="false"/>
              <a:t>příp. podmínky realizace (úprava rozpočtu, MI…) 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124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076232911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>
                <a:solidFill>
                  <a:prstClr val="black"/>
                </a:solidFill>
              </a:rPr>
              <a:pPr/>
              <a:t>125</a:t>
            </a:fld>
            <a:endParaRPr lang="cs-CZ" dirty="fal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316963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false"/>
              <a:t>Jde z paušálu, nekontrolujeme. Jen upozornění. 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126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804621829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>
                <a:solidFill>
                  <a:prstClr val="black"/>
                </a:solidFill>
              </a:rPr>
              <a:pPr/>
              <a:t>127</a:t>
            </a:fld>
            <a:endParaRPr lang="cs-CZ" dirty="fal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300900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128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851974997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>
                <a:solidFill>
                  <a:prstClr val="black"/>
                </a:solidFill>
              </a:rPr>
              <a:pPr/>
              <a:t>129</a:t>
            </a:fld>
            <a:endParaRPr lang="cs-CZ" dirty="fal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300900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130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910575090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131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702592939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>
                <a:solidFill>
                  <a:prstClr val="black"/>
                </a:solidFill>
              </a:rPr>
              <a:pPr/>
              <a:t>132</a:t>
            </a:fld>
            <a:endParaRPr lang="cs-CZ" dirty="fal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0229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600" dirty="false"/>
              <a:t>Podporované aktivity musí naplňovat základní znaky komunitně vedeného místního rozvoje (CLLD):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600" dirty="false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false"/>
              <a:t>budou konkrétně zacílené na podporu předem identifikovaných osob žijících v daném území, tj. zpracování projektu bude předcházet detailní zjištění existence cílových skupin a jejich potřeb (mapování, předběžná analýza, místní šetření apod.), Potřeby cílové skupiny musí být v projektu jasně zmapovány, CS musí být jednoznačně vymezena (velikost, struktura, charakter nepříznivé životní situace, území/lokalita)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600" dirty="false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false"/>
              <a:t>budou maximálně využívat místní zdroje, budou mít lokální rozměr a dosah a přímou vazbu na místní veřejné služby, zaměstnavatele a podniky,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600" dirty="false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false"/>
              <a:t>budou mít komunitní rozměr, tj. budou podporovat, posilovat a rozvíjet komunitní principy a komunitní život (vzájemná spolupráce, snaha o budování funkčních partnerství, aktivizace zdrojů k svépomoci, otevřená a transparentní komunikace, realizace neobvyklých/ inovativních způsobů řešení),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600" dirty="false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false"/>
              <a:t>budou se vyznačovat praktičností a pragmatičností svého zaměření a jednoduchostí zvolených postupů a přístupů k řešení daných problémů.</a:t>
            </a:r>
          </a:p>
          <a:p>
            <a:endParaRPr lang="cs-CZ" sz="2000" b="false" kern="1200" dirty="false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628470028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>
                <a:solidFill>
                  <a:prstClr val="black"/>
                </a:solidFill>
              </a:rPr>
              <a:pPr/>
              <a:t>133</a:t>
            </a:fld>
            <a:endParaRPr lang="cs-CZ" dirty="fal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42490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134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967485093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135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505937042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136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91381287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137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923764657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138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912314556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139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446040148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140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63364490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141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630640871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142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0139594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spcAft>
                <a:spcPts val="1100"/>
              </a:spcAft>
              <a:buFont typeface="Symbol" panose="05050102010706020507" pitchFamily="18" charset="2"/>
              <a:buNone/>
            </a:pPr>
            <a:r>
              <a:rPr lang="cs-CZ" sz="1050" dirty="false"/>
              <a:t>Hlavní činnosti jsou následující: ➢ podílí se na aktivitách mapujících cílové skupiny v území a aktivitách zaměřených na výběr účastníků projektu,</a:t>
            </a:r>
          </a:p>
          <a:p>
            <a:pPr marL="0" lvl="0" indent="0" algn="just">
              <a:spcAft>
                <a:spcPts val="1100"/>
              </a:spcAft>
              <a:buFont typeface="Symbol" panose="05050102010706020507" pitchFamily="18" charset="2"/>
              <a:buNone/>
            </a:pPr>
            <a:r>
              <a:rPr lang="cs-CZ" sz="1050" dirty="false"/>
              <a:t>➢ zná zdroje podpory v lokalitě (služby pro cílové skupiny) a podílí se na vytváření partnerství s těmito organizacemi, </a:t>
            </a:r>
          </a:p>
          <a:p>
            <a:pPr marL="0" lvl="0" indent="0" algn="just">
              <a:spcAft>
                <a:spcPts val="1100"/>
              </a:spcAft>
              <a:buFont typeface="Symbol" panose="05050102010706020507" pitchFamily="18" charset="2"/>
              <a:buNone/>
            </a:pPr>
            <a:r>
              <a:rPr lang="cs-CZ" sz="1050" dirty="false"/>
              <a:t>➢ vyjednává a koordinuje sdílení informací mezi relevantními aktéry, </a:t>
            </a:r>
          </a:p>
          <a:p>
            <a:pPr marL="0" lvl="0" indent="0" algn="just">
              <a:spcAft>
                <a:spcPts val="1100"/>
              </a:spcAft>
              <a:buFont typeface="Symbol" panose="05050102010706020507" pitchFamily="18" charset="2"/>
              <a:buNone/>
            </a:pPr>
            <a:r>
              <a:rPr lang="cs-CZ" sz="1050" dirty="false"/>
              <a:t>➢ monitoruje a koordinuje práci projektových partnerů (má-li projekt partnery), </a:t>
            </a:r>
          </a:p>
          <a:p>
            <a:pPr marL="0" lvl="0" indent="0" algn="just">
              <a:spcAft>
                <a:spcPts val="1100"/>
              </a:spcAft>
              <a:buFont typeface="Symbol" panose="05050102010706020507" pitchFamily="18" charset="2"/>
              <a:buNone/>
            </a:pPr>
            <a:r>
              <a:rPr lang="cs-CZ" sz="1050" dirty="false"/>
              <a:t>➢ spolupracuje s MMAS, pravidelně informuje a reportuje o průběhu projektu (pokud je projekt realizován formou veřejné zakázky), </a:t>
            </a:r>
          </a:p>
          <a:p>
            <a:pPr marL="0" lvl="0" indent="0" algn="just">
              <a:spcAft>
                <a:spcPts val="1100"/>
              </a:spcAft>
              <a:buFont typeface="Symbol" panose="05050102010706020507" pitchFamily="18" charset="2"/>
              <a:buNone/>
            </a:pPr>
            <a:r>
              <a:rPr lang="cs-CZ" sz="1050" dirty="false"/>
              <a:t>➢ na základě potřeb pracovníků vytváří (ve spolupráci s metodikem pro práci s cílovou skupinou) podpůrné sítě pro jednotlivé účastníky, monitoruje jejich funkčnost a průběžně vyhodnocuje jejich efektivitu, </a:t>
            </a:r>
          </a:p>
          <a:p>
            <a:pPr marL="0" lvl="0" indent="0" algn="just">
              <a:spcAft>
                <a:spcPts val="1100"/>
              </a:spcAft>
              <a:buFont typeface="Symbol" panose="05050102010706020507" pitchFamily="18" charset="2"/>
              <a:buNone/>
            </a:pPr>
            <a:r>
              <a:rPr lang="cs-CZ" sz="1050" dirty="false"/>
              <a:t>➢ podílí se na organizaci případových setkání aktérů podpůrné sítě, </a:t>
            </a:r>
          </a:p>
          <a:p>
            <a:pPr marL="0" lvl="0" indent="0" algn="just">
              <a:spcAft>
                <a:spcPts val="1100"/>
              </a:spcAft>
              <a:buFont typeface="Symbol" panose="05050102010706020507" pitchFamily="18" charset="2"/>
              <a:buNone/>
            </a:pPr>
            <a:r>
              <a:rPr lang="cs-CZ" sz="1050" dirty="false"/>
              <a:t>➢ ve spolupráci s metodikem pro práci s cílovou skupinou vede spolupráci klíčových pracovníků a další podpory (peer pracovníci, další specialisté), </a:t>
            </a:r>
          </a:p>
          <a:p>
            <a:pPr marL="0" lvl="0" indent="0" algn="just">
              <a:spcAft>
                <a:spcPts val="1100"/>
              </a:spcAft>
              <a:buFont typeface="Symbol" panose="05050102010706020507" pitchFamily="18" charset="2"/>
              <a:buNone/>
            </a:pPr>
            <a:r>
              <a:rPr lang="cs-CZ" sz="1050" dirty="false"/>
              <a:t>➢ ve spolupráci s pracovníky v přímé péči monitoruje rizikové situace konkrétních účastníků projektu a v případě potřeby koordinuje eliminaci faktorů ohrožujících jejich setrvání a další účast v projektu, </a:t>
            </a:r>
          </a:p>
          <a:p>
            <a:pPr marL="0" lvl="0" indent="0" algn="just">
              <a:spcAft>
                <a:spcPts val="1100"/>
              </a:spcAft>
              <a:buFont typeface="Symbol" panose="05050102010706020507" pitchFamily="18" charset="2"/>
              <a:buNone/>
            </a:pPr>
            <a:r>
              <a:rPr lang="cs-CZ" sz="1050" dirty="false"/>
              <a:t>➢ vytváří pomocné nástroje pro evidenci klíčových rizik a pro sdílení informací o nich, vyhodnocuje rizika ohrožující projekt jako celek (případně jeho udržitelnost) a podniká kroky k jejich řízení, </a:t>
            </a:r>
          </a:p>
          <a:p>
            <a:pPr marL="0" lvl="0" indent="0" algn="just">
              <a:spcAft>
                <a:spcPts val="1100"/>
              </a:spcAft>
              <a:buFont typeface="Symbol" panose="05050102010706020507" pitchFamily="18" charset="2"/>
              <a:buNone/>
            </a:pPr>
            <a:r>
              <a:rPr lang="cs-CZ" sz="1050" dirty="false"/>
              <a:t>➢ vytváří strategická partnerství pro zajištění udržitelnosti projektu v území, </a:t>
            </a:r>
          </a:p>
          <a:p>
            <a:pPr marL="0" lvl="0" indent="0" algn="just">
              <a:spcAft>
                <a:spcPts val="1100"/>
              </a:spcAft>
              <a:buFont typeface="Symbol" panose="05050102010706020507" pitchFamily="18" charset="2"/>
              <a:buNone/>
            </a:pPr>
            <a:r>
              <a:rPr lang="cs-CZ" sz="1050" dirty="false"/>
              <a:t>➢ ve spolupráci s pracovníky v přímé péči vyhledává, vyjednává a koordinuje další podporu účastníků projektu dle jejich zjištěných potřeb, </a:t>
            </a:r>
          </a:p>
          <a:p>
            <a:pPr marL="0" lvl="0" indent="0" algn="just">
              <a:spcAft>
                <a:spcPts val="1100"/>
              </a:spcAft>
              <a:buFont typeface="Symbol" panose="05050102010706020507" pitchFamily="18" charset="2"/>
              <a:buNone/>
            </a:pPr>
            <a:r>
              <a:rPr lang="cs-CZ" sz="1050" dirty="false"/>
              <a:t>➢ ve spolupráci s metodikem pro práci s cílovou skupinou navrhuje a organizuje vzdělávací programy pro členy projektového týmu (včetně supervizí), </a:t>
            </a:r>
          </a:p>
          <a:p>
            <a:pPr marL="0" lvl="0" indent="0" algn="just">
              <a:spcAft>
                <a:spcPts val="1100"/>
              </a:spcAft>
              <a:buFont typeface="Symbol" panose="05050102010706020507" pitchFamily="18" charset="2"/>
              <a:buNone/>
            </a:pPr>
            <a:r>
              <a:rPr lang="cs-CZ" sz="1050" dirty="false"/>
              <a:t>➢ řídí porady projektového týmu, </a:t>
            </a:r>
          </a:p>
          <a:p>
            <a:pPr marL="0" lvl="0" indent="0" algn="just">
              <a:spcAft>
                <a:spcPts val="1100"/>
              </a:spcAft>
              <a:buFont typeface="Symbol" panose="05050102010706020507" pitchFamily="18" charset="2"/>
              <a:buNone/>
            </a:pPr>
            <a:r>
              <a:rPr lang="cs-CZ" sz="1050" dirty="false"/>
              <a:t>➢ monitoruje a dohlíží na činnosti vykonávané administrativními pracovníky projektu (zejména projektový a finanční manažer), </a:t>
            </a:r>
          </a:p>
          <a:p>
            <a:pPr marL="0" lvl="0" indent="0" algn="just">
              <a:spcAft>
                <a:spcPts val="1100"/>
              </a:spcAft>
              <a:buFont typeface="Symbol" panose="05050102010706020507" pitchFamily="18" charset="2"/>
              <a:buNone/>
            </a:pPr>
            <a:r>
              <a:rPr lang="cs-CZ" sz="1050" dirty="false"/>
              <a:t>➢ podílí se na aktivitách zajišťujících evaluaci projektu, </a:t>
            </a:r>
          </a:p>
          <a:p>
            <a:pPr marL="0" lvl="0" indent="0" algn="just">
              <a:spcAft>
                <a:spcPts val="1100"/>
              </a:spcAft>
              <a:buFont typeface="Symbol" panose="05050102010706020507" pitchFamily="18" charset="2"/>
              <a:buNone/>
            </a:pPr>
            <a:r>
              <a:rPr lang="cs-CZ" sz="1050" dirty="false"/>
              <a:t>➢ shromažďuje příklady dobré praxe a přenáší je na další úrovně, </a:t>
            </a:r>
          </a:p>
          <a:p>
            <a:pPr marL="0" lvl="0" indent="0" algn="just">
              <a:spcAft>
                <a:spcPts val="1100"/>
              </a:spcAft>
              <a:buFont typeface="Symbol" panose="05050102010706020507" pitchFamily="18" charset="2"/>
              <a:buNone/>
            </a:pPr>
            <a:r>
              <a:rPr lang="cs-CZ" sz="1050" dirty="false"/>
              <a:t>➢ účastní se konferencí, workshopů a dalších vzdělávacích a osvětových akcí, sdílí zkušenosti s realizací projektu </a:t>
            </a:r>
          </a:p>
          <a:p>
            <a:pPr marL="0" lvl="0" indent="0" algn="just">
              <a:spcAft>
                <a:spcPts val="1100"/>
              </a:spcAft>
              <a:buFont typeface="Symbol" panose="05050102010706020507" pitchFamily="18" charset="2"/>
              <a:buNone/>
            </a:pPr>
            <a:r>
              <a:rPr lang="cs-CZ" sz="1050" dirty="false"/>
              <a:t>➢ zapojuje se do komunitního plánování sociálních služeb.</a:t>
            </a:r>
            <a:endParaRPr lang="cs-CZ" sz="800" kern="1200" dirty="false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255224052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143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240712859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144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057379569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145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612697338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146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879929904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147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718220181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148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15358648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149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666392458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150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706958118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151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066945149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152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4147610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spcAft>
                <a:spcPts val="1100"/>
              </a:spcAft>
              <a:buFont typeface="Symbol" panose="05050102010706020507" pitchFamily="18" charset="2"/>
              <a:buNone/>
            </a:pPr>
            <a:endParaRPr lang="cs-CZ" sz="1200" kern="1200" dirty="false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969049771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153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276167931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154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767264998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155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854728317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156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975730861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157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9709535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800" dirty="false"/>
              <a:t>Bude kladen důraz na práci celého společenství, na kterém se podílejí všichni relevantní aktéři z komunity všech věkových kategorií včetně seniorů a dětí za podpory (organizační, vzdělávací, strategické a facilitační) komunitního pracovníka (kompetence KP vymezeny ve výzvě)</a:t>
            </a:r>
          </a:p>
          <a:p>
            <a:endParaRPr lang="cs-CZ" sz="800" dirty="false"/>
          </a:p>
          <a:p>
            <a:pPr marL="0" lvl="0" indent="0" algn="just">
              <a:spcAft>
                <a:spcPts val="1100"/>
              </a:spcAft>
              <a:buFont typeface="Symbol" panose="05050102010706020507" pitchFamily="18" charset="2"/>
              <a:buNone/>
            </a:pPr>
            <a:endParaRPr lang="cs-CZ" sz="800" kern="1200" dirty="false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2771863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false"/>
              <a:t>Doplňkově je možné podpořit: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false"/>
              <a:t>aktivity neformálních skupin veřejnosti a občanských iniciativ vzniklých na základě zplnomocňujících metod práce směřujících k řešení místních problémů (</a:t>
            </a:r>
            <a:r>
              <a:rPr lang="cs-CZ" b="true" dirty="false"/>
              <a:t>občané přináší zastupitelstvu obce náměty na zlepšení kvality života v obci, občansky vedené projekty, rozvoj zájmových skupin a sítí </a:t>
            </a:r>
            <a:r>
              <a:rPr lang="cs-CZ" dirty="false"/>
              <a:t>v sousedstvích přinášející pomoc místním občanům v řešení potřeb a problémů ovlivňujících kvalitu jejich života. </a:t>
            </a:r>
            <a:r>
              <a:rPr lang="cs-CZ" b="true" dirty="false"/>
              <a:t>Cílem je skrze organizované kolektivní jednání pomoc komunitám osvojit si specifické dovednosti</a:t>
            </a:r>
            <a:r>
              <a:rPr lang="cs-CZ" dirty="false"/>
              <a:t>, zvýšit své uvědomění. Komunity jsou podporovány v artikulaci vlastních priorit, mobilizaci svých členů a hledání spojenců a realizaci naplánovaných strategií</a:t>
            </a:r>
          </a:p>
          <a:p>
            <a:endParaRPr lang="cs-CZ" dirty="false"/>
          </a:p>
          <a:p>
            <a:r>
              <a:rPr lang="cs-CZ" dirty="false"/>
              <a:t>• komunitní organizování – vznik komunitních platforem, koordinačních/pracovních skupin apod. pro komunikaci zástupců místních aktérů a organizací, aktivních občanů a mluvčích znevýhodněných osob za účelem zlepšení jejich vztahů a zajištění aktuálních potřeb obyvatel apod</a:t>
            </a:r>
          </a:p>
          <a:p>
            <a:pPr marL="0" lvl="0" indent="0" algn="just">
              <a:spcAft>
                <a:spcPts val="1100"/>
              </a:spcAft>
              <a:buFont typeface="Symbol" panose="05050102010706020507" pitchFamily="18" charset="2"/>
              <a:buNone/>
            </a:pPr>
            <a:endParaRPr lang="cs-CZ" sz="1200" kern="1200" dirty="false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6912049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spcAft>
                <a:spcPts val="1100"/>
              </a:spcAft>
              <a:buFont typeface="Symbol" panose="05050102010706020507" pitchFamily="18" charset="2"/>
              <a:buNone/>
            </a:pPr>
            <a:endParaRPr lang="cs-CZ" sz="1200" kern="1200" dirty="false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850808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1707347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62686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628079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false"/>
              <a:t>Hlavní činnosti komunitního pracovníka při realizaci komunitních aktivit jsou následující: </a:t>
            </a:r>
          </a:p>
          <a:p>
            <a:r>
              <a:rPr lang="cs-CZ" dirty="false"/>
              <a:t>➢ koordinuje komunitní a prorodinné aktivity, </a:t>
            </a:r>
          </a:p>
          <a:p>
            <a:r>
              <a:rPr lang="cs-CZ" dirty="false"/>
              <a:t>➢ podílí se na aktivitách mapujících komunitu, cílové skupiny a jejich potřeby, zdroje, sítě a vazby uvnitř komunity, </a:t>
            </a:r>
          </a:p>
          <a:p>
            <a:r>
              <a:rPr lang="cs-CZ" dirty="false"/>
              <a:t>➢ spolupracuje s komunitním či sociálním pracovníkem a vyjednává a koordinuje sdílení informací mezi relevantními aktéry, </a:t>
            </a:r>
          </a:p>
          <a:p>
            <a:r>
              <a:rPr lang="cs-CZ" dirty="false"/>
              <a:t>➢ podporuje spolupráci uvnitř komunity a zdravé interakce mezi komunitou a dalšími aktéry,</a:t>
            </a:r>
          </a:p>
          <a:p>
            <a:r>
              <a:rPr lang="cs-CZ" dirty="false"/>
              <a:t> ➢ koordinuje dobrovolníky, </a:t>
            </a:r>
          </a:p>
          <a:p>
            <a:r>
              <a:rPr lang="cs-CZ" dirty="false"/>
              <a:t>➢ účastní se pravidelných setkání místních komunit. </a:t>
            </a: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5596651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false"/>
              <a:t>Hlavní činnosti jsou následující: </a:t>
            </a:r>
          </a:p>
          <a:p>
            <a:r>
              <a:rPr lang="cs-CZ" dirty="false"/>
              <a:t>➢ podílí se na aktivitách mapujících komunitu, cílové skupiny a jejich potřeby, zdroje, sítě a vazby uvnitř komunity, </a:t>
            </a:r>
          </a:p>
          <a:p>
            <a:r>
              <a:rPr lang="cs-CZ" dirty="false"/>
              <a:t>➢ spolupracuje s komunitním pracovníkem a garantuje výkon komunitní práce v rámci projektu, </a:t>
            </a:r>
          </a:p>
          <a:p>
            <a:r>
              <a:rPr lang="cs-CZ" dirty="false"/>
              <a:t>➢ podporuje spolupráci uvnitř komunity a zdravé interakce mezi komunitou a dalšími aktéry, </a:t>
            </a:r>
          </a:p>
          <a:p>
            <a:r>
              <a:rPr lang="cs-CZ" dirty="false"/>
              <a:t>➢ účastní se pravidelných setkání místních komunit, </a:t>
            </a:r>
          </a:p>
          <a:p>
            <a:r>
              <a:rPr lang="cs-CZ" dirty="false"/>
              <a:t>➢ podílí se na zajištění intervizí a supervizí projektového týmu.</a:t>
            </a: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5646783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200" b="true" kern="0" dirty="false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Zvýšení dostupnosti sociální práce</a:t>
            </a:r>
            <a:r>
              <a:rPr lang="cs-CZ" sz="1200" kern="0" dirty="false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cs-CZ" sz="1100" kern="1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1200" kern="0" dirty="false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Zajištění kvalitní pomoci tam, kde je to nejvíce potřebné.</a:t>
            </a:r>
            <a:endParaRPr lang="cs-CZ" sz="1100" kern="1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200" b="true" kern="0" dirty="false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Posílení kapacit obcí a komunit</a:t>
            </a:r>
            <a:r>
              <a:rPr lang="cs-CZ" sz="1200" kern="0" dirty="false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cs-CZ" sz="1100" kern="1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1200" kern="0" dirty="false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Posílení kompetencí místních aktérů pro efektivní zajištění sociální pomoci.</a:t>
            </a:r>
            <a:endParaRPr lang="cs-CZ" sz="1100" kern="1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200" b="true" kern="0" dirty="false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Podpora </a:t>
            </a:r>
            <a:r>
              <a:rPr lang="cs-CZ" sz="1200" b="true" kern="0" dirty="false" err="true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bottom</a:t>
            </a:r>
            <a:r>
              <a:rPr lang="cs-CZ" sz="1200" b="true" kern="0" dirty="false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-up přístupu</a:t>
            </a:r>
            <a:r>
              <a:rPr lang="cs-CZ" sz="1200" kern="0" dirty="false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cs-CZ" sz="1100" kern="1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1200" kern="0" dirty="false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Aktivizace místních aktérů a komunit pro efektivní řešení místních problémů a identifikace specifických potřeb.</a:t>
            </a:r>
            <a:endParaRPr lang="cs-CZ" sz="1100" kern="1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spcAft>
                <a:spcPts val="1100"/>
              </a:spcAft>
              <a:buFont typeface="Symbol" panose="05050102010706020507" pitchFamily="18" charset="2"/>
              <a:buNone/>
            </a:pPr>
            <a:endParaRPr lang="cs-CZ" sz="800" kern="1200" dirty="false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8215502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8290787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8861797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9410240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spcAft>
                <a:spcPts val="1100"/>
              </a:spcAft>
              <a:buFont typeface="Symbol" panose="05050102010706020507" pitchFamily="18" charset="2"/>
              <a:buNone/>
            </a:pPr>
            <a:endParaRPr lang="cs-CZ" sz="1200" kern="1200" dirty="false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2938681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false"/>
              <a:t>výdaje na zajištění vzdělávání a supervize realizačního týmu hradí příjemce z paušálu; žadatel je povinen toto vzdělávání realizačního týmu detailně popsat v žádosti o podporu v samostatné klíčové aktivitě a zároveň je povinen nastavit i vzhledem k této aktivitě odpovídající indikátory a jejich hodnoty (viz bod 4.2 výzvy),</a:t>
            </a:r>
            <a:endParaRPr lang="cs-CZ" sz="1600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3847230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4860216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spcAft>
                <a:spcPts val="1100"/>
              </a:spcAft>
              <a:buFont typeface="Symbol" panose="05050102010706020507" pitchFamily="18" charset="2"/>
              <a:buNone/>
            </a:pPr>
            <a:endParaRPr lang="cs-CZ" sz="1200" kern="1200" dirty="false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781665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>
                <a:solidFill>
                  <a:prstClr val="black"/>
                </a:solidFill>
              </a:rPr>
              <a:pPr/>
              <a:t>3</a:t>
            </a:fld>
            <a:endParaRPr lang="cs-CZ" dirty="fal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800" dirty="false"/>
              <a:t>➢vyhledává jedince/ skupiny osob/ komunity ohrožené nepříznivou sociální situací v jejich přirozeném prostředí (zejména seniory, rodiny s dětmi se zdravotním znevýhodněním atd.), </a:t>
            </a:r>
          </a:p>
          <a:p>
            <a:r>
              <a:rPr lang="cs-CZ" sz="800" dirty="false"/>
              <a:t>➢ provádí sociální šetření, mapuje potřeby, vyhodnocuje situaci klienta/ skupiny/ komunity a poskytuje navazující sociální poradenství s ohledem na individuální potřeby klienta/ potřeby skupiny či komunity, </a:t>
            </a:r>
          </a:p>
          <a:p>
            <a:r>
              <a:rPr lang="cs-CZ" sz="800" dirty="false"/>
              <a:t>➢ přímo pracuje s osobami z cílových skupin, popř. se skupinou či komunitou, a využívá přitom metod a technik sociální práce (s cílem podpořit kompetence klienta/ skupiny či komunity nezbytné pro uskutečnění změny), </a:t>
            </a:r>
          </a:p>
          <a:p>
            <a:r>
              <a:rPr lang="cs-CZ" sz="800" dirty="false"/>
              <a:t>➢ doprovází osoby z cílové skupiny při řešení jejich aktuálních potíží v každodenním životě, </a:t>
            </a:r>
          </a:p>
          <a:p>
            <a:r>
              <a:rPr lang="cs-CZ" sz="800" dirty="false"/>
              <a:t>➢ zpracovává plány spolupráce s klientem/ skupinou či komunitou, </a:t>
            </a:r>
          </a:p>
          <a:p>
            <a:r>
              <a:rPr lang="cs-CZ" sz="800" dirty="false"/>
              <a:t>➢ vede klientskou dokumentaci, </a:t>
            </a:r>
          </a:p>
          <a:p>
            <a:r>
              <a:rPr lang="cs-CZ" sz="800" dirty="false"/>
              <a:t>➢ vyhodnocuje realizované intervence ve vztahu k osobám z cílové skupiny/ ve vztahu ke skupině či komunitě, </a:t>
            </a:r>
          </a:p>
          <a:p>
            <a:r>
              <a:rPr lang="cs-CZ" sz="800" dirty="false"/>
              <a:t>➢ konzultuje rizikové situace ve spolupráci s klientem/ skupinou/ komunitou (ve spolupráci s metodikem pro práci s cílovou skupinou, popř. case managerem), </a:t>
            </a:r>
          </a:p>
          <a:p>
            <a:r>
              <a:rPr lang="cs-CZ" sz="800" dirty="false"/>
              <a:t>➢ navrhuje klientovi/ skupině/ komunitě zapojení dalších odborníků pro řešení situace, podílí se na vytváření adekvátní podpůrné sítě (ve spolupráci s metodikem pro práci s cílovou skupinou, popř. case managerem), </a:t>
            </a:r>
          </a:p>
          <a:p>
            <a:r>
              <a:rPr lang="cs-CZ" sz="800" dirty="false"/>
              <a:t>➢ účastní se případových setkání aktérů podpůrné sítě.</a:t>
            </a:r>
          </a:p>
          <a:p>
            <a:endParaRPr lang="cs-CZ" sz="800" kern="1200" dirty="false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6325742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false"/>
              <a:t>Hlavní činnosti jsou následující: </a:t>
            </a:r>
          </a:p>
          <a:p>
            <a:r>
              <a:rPr lang="cs-CZ" dirty="false"/>
              <a:t>➢ podílí se na aktivitách mapujících cílové skupiny v území a aktivitách zaměřených na výběr účastníků projektu, </a:t>
            </a:r>
          </a:p>
          <a:p>
            <a:r>
              <a:rPr lang="cs-CZ" dirty="false"/>
              <a:t>➢ spolupracuje se sociálním pracovníkem a garantuje výkon sociální práce v rámci projektu, </a:t>
            </a:r>
          </a:p>
          <a:p>
            <a:r>
              <a:rPr lang="cs-CZ" dirty="false"/>
              <a:t>➢ podporuje síťování všech zainteresovaných aktérů a jejich zapojení do plánování a komunikace v konkrétních případech, 5 </a:t>
            </a:r>
          </a:p>
          <a:p>
            <a:r>
              <a:rPr lang="cs-CZ" dirty="false"/>
              <a:t>➢ účastní se případových setkání aktérů sítě, ➢ podílí se na zajištění intervizí a supervizí projektového týmu. </a:t>
            </a: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7635216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false"/>
              <a:t>Hlavní činnosti jsou následující: </a:t>
            </a:r>
          </a:p>
          <a:p>
            <a:r>
              <a:rPr lang="cs-CZ" dirty="false"/>
              <a:t>➢ mapuje potřeby, cíle a plány podpory pro osoby z cílové skupiny (ve spolupráci se sociálním pracovníkem), </a:t>
            </a:r>
          </a:p>
          <a:p>
            <a:r>
              <a:rPr lang="cs-CZ" dirty="false"/>
              <a:t>➢ vytváří a koordinuje individuální podpůrné sítě (na základě osobních konzultací s klíčovými pracovníky osob z cílové skupiny a dalšími aktéry podpory a na základě znalosti potřeb cílových skupin),</a:t>
            </a:r>
          </a:p>
          <a:p>
            <a:r>
              <a:rPr lang="cs-CZ" dirty="false"/>
              <a:t> ➢ mapuje dostupné služby včetně jejich aktuální kapacity, </a:t>
            </a:r>
          </a:p>
          <a:p>
            <a:r>
              <a:rPr lang="cs-CZ" dirty="false"/>
              <a:t>➢ komunikuje s poskytovateli sociálních a zdravotních služeb, služeb zaměstnanosti a s dalšími návaznými službami, s praktickými lékaři a s dalšími odborníky s cílem zajištění koordinovaného přístupu k řešení životní situace osob z cílové skupiny, </a:t>
            </a:r>
          </a:p>
          <a:p>
            <a:r>
              <a:rPr lang="cs-CZ" dirty="false"/>
              <a:t>➢ vyhodnocuje adekvátnost sítě, role jednotlivých aktérů a efektivitu jejich spolupráce, navrhuje optimalizace sítě s ohledem na priority stanovené individuálním plánem osob z cílové skupiny. </a:t>
            </a: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198943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false"/>
              <a:t>Hlavní činnosti metodika jsou následující: </a:t>
            </a:r>
          </a:p>
          <a:p>
            <a:r>
              <a:rPr lang="cs-CZ" dirty="false"/>
              <a:t>➢ podílí se na aktivitách mapujících cílové skupiny v území a aktivitách zaměřených na výběr účastníků projektu, </a:t>
            </a:r>
          </a:p>
          <a:p>
            <a:r>
              <a:rPr lang="cs-CZ" dirty="false"/>
              <a:t>➢ metodicky vede tým pracovníků, kteří přímo pracují s osobami z cílové skupiny a další podpory (peer pracovníci, další specialisté), </a:t>
            </a:r>
          </a:p>
          <a:p>
            <a:r>
              <a:rPr lang="cs-CZ" dirty="false"/>
              <a:t>➢ vytváří a koordinuje individuální podpůrné sítě a multidisciplinární týmy na základě znalosti potřeb účastníků, </a:t>
            </a:r>
          </a:p>
          <a:p>
            <a:r>
              <a:rPr lang="cs-CZ" dirty="false"/>
              <a:t>➢ podporuje klíčové pracovníky při tvorbě podpůrné sítě konkrétního klienta, podílí se na nastavování spolupráce s těmito organizacemi, </a:t>
            </a:r>
          </a:p>
          <a:p>
            <a:r>
              <a:rPr lang="cs-CZ" dirty="false"/>
              <a:t>➢ vyhodnocuje efektivitu podpory a podpůrných sítí, efektivitu používaných metod, navrhuje optimalizaci řešení s ohledem na priority stanovené individuálním plánem klienta, </a:t>
            </a:r>
          </a:p>
          <a:p>
            <a:r>
              <a:rPr lang="cs-CZ" dirty="false"/>
              <a:t>➢ ve spolupráci s koordinátorem projektu navrhuje a organizuje vzdělávací programy pro členy projektového týmu (včetně supervizí)</a:t>
            </a: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0277808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2286132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false"/>
              <a:t>podpora paliativní/hospicové péče v přirozeném sociálním prostředí klienta (např. koordinace multidisciplinární domácí hospicové/paliativní péče, koordinace a edukace pro pečující v oblasti dostupných možností péče, pozůstalostní péče ve formě individuální podpory či podpůrných skupin pro pozůstalé); </a:t>
            </a:r>
            <a:r>
              <a:rPr lang="cs-CZ" b="true" dirty="false"/>
              <a:t>jedná se výhradně o činnosti, které nemohou být hrazeny ze zdrojů zdravotních pojišťoven ani v souladu s činnostmi podle zákona o sociálních službách (s výjimkou poradenství pro pečující osoby formou odborného sociálního poradenství dle § 37 odst. 3 zákona o sociálních službách v oblasti paliativní péče, při naplnění obsahu a rozsahu služby dle tohoto zákona) </a:t>
            </a:r>
          </a:p>
          <a:p>
            <a:endParaRPr lang="cs-CZ" sz="1200" kern="1200" dirty="false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501308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false"/>
              <a:t>podpora sdílené péče prostřednictvím systému podpory rodin dětí a dospělých s intelektovým znevýhodněním – </a:t>
            </a:r>
            <a:r>
              <a:rPr lang="cs-CZ" dirty="false" err="true"/>
              <a:t>homesharing</a:t>
            </a:r>
            <a:r>
              <a:rPr lang="cs-CZ" dirty="false"/>
              <a:t>; v rámci aktivity je možné podpořit nábor hostitelů včetně jejich přípravy, přípravu a práci s rodinou a dětmi či dospělými s intelektovým znevýhodněním, podporu adaptačního procesu párování, kontrolu procesu </a:t>
            </a:r>
            <a:r>
              <a:rPr lang="cs-CZ" dirty="false" err="true"/>
              <a:t>homesharingu</a:t>
            </a:r>
            <a:r>
              <a:rPr lang="cs-CZ" dirty="false"/>
              <a:t> apod. </a:t>
            </a:r>
          </a:p>
          <a:p>
            <a:endParaRPr lang="cs-CZ" sz="1200" kern="1200" dirty="false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5744213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false"/>
              <a:t>aktivity zaměřené na neformální a sdílenou péči na úrovni obcí směřující k podpoře spolupráce místní samosprávy a organizací v daném území, které působí v oblasti péče o osobu závislou na péči; </a:t>
            </a:r>
            <a:r>
              <a:rPr lang="cs-CZ" b="true" dirty="false"/>
              <a:t>v této aktivitě musí být obec/DSO/společenství obcí uvedena jako partner projektu </a:t>
            </a: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0157575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false"/>
              <a:t>Veřejná podpora: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false"/>
              <a:t>veřejná podpora bude posuzována individuálně před vydáním PA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false"/>
              <a:t>posuzuje se, zda realizací projektu vzniká nějakému subjektu (příjemci, partnerovi, dalšímu subjektu) výhoda, kterou by bez dotace nezískal, tj. zda je tento subjekt díky tomu zvýhodněn na trhu</a:t>
            </a:r>
          </a:p>
          <a:p>
            <a:pPr marL="171450" marR="0" lvl="0" indent="-17145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dirty="false"/>
              <a:t>VP může jít i za partnerem projektu s </a:t>
            </a:r>
            <a:r>
              <a:rPr lang="cs-CZ" sz="1200" dirty="false" err="true"/>
              <a:t>fin</a:t>
            </a:r>
            <a:r>
              <a:rPr lang="cs-CZ" sz="1200" dirty="false"/>
              <a:t>. příspěvkem nebo za dalším subjektem</a:t>
            </a:r>
          </a:p>
          <a:p>
            <a:pPr marL="171450" marR="0" lvl="0" indent="-17145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dirty="false"/>
              <a:t>vyčíslí se příslušná část přímých nákladů, které zakládají VP plus 40% podíl z paušálu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false"/>
          </a:p>
          <a:p>
            <a:endParaRPr lang="cs-CZ" sz="1200" kern="1200" dirty="false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3011305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false" kern="1200" dirty="false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Příloha č. 6 </a:t>
            </a:r>
            <a:r>
              <a:rPr lang="cs-CZ" sz="2000" b="false" kern="1200" dirty="false">
                <a:solidFill>
                  <a:schemeClr val="tx1"/>
                </a:solidFill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Příloha č. 6 Podpora SOHZ v otevřených výzvách OPZ+</a:t>
            </a:r>
            <a:endParaRPr lang="cs-CZ" sz="2000" b="false" kern="1200" dirty="false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false" kern="1200" dirty="false">
                <a:solidFill>
                  <a:schemeClr val="tx1"/>
                </a:solidFill>
                <a:latin typeface="+mn-lt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Příloha č. 6  A Údaje o </a:t>
            </a:r>
            <a:r>
              <a:rPr lang="cs-CZ" sz="2000" b="false" kern="1200" dirty="false" err="true">
                <a:solidFill>
                  <a:schemeClr val="tx1"/>
                </a:solidFill>
                <a:latin typeface="+mn-lt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SS_plán_PAUŠÁL_OPZ</a:t>
            </a:r>
            <a:r>
              <a:rPr lang="cs-CZ" sz="2000" b="false" kern="1200" dirty="false">
                <a:solidFill>
                  <a:schemeClr val="tx1"/>
                </a:solidFill>
                <a:latin typeface="+mn-lt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+</a:t>
            </a:r>
            <a:endParaRPr lang="cs-CZ" sz="2000" b="false" kern="1200" dirty="false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200" kern="1200" dirty="false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103354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pPr/>
              <a:t>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8097956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false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274829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sz="800" kern="1200" dirty="false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16971133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sz="800" kern="1200" dirty="false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9569941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sz="800" kern="1200" dirty="false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50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11980055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false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51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23771312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false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52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7187474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54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65904585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false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56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32349902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R="17970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cs-CZ" sz="800" dirty="false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cs-CZ" sz="800" i="true" dirty="false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sz="800" dirty="false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cs-CZ" sz="800" i="true" dirty="false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sz="800" dirty="false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800" kern="1200" dirty="false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57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1039082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cs-CZ" sz="8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61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180953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8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00854582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cs-CZ" sz="18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62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59185954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cs-CZ" sz="18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63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28028285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cs-CZ" sz="18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64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06511135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cs-CZ" sz="18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65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57076305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cs-CZ" sz="18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66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99805062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68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342624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Podpora zapojení osob z cílových skupin na lokální trh práce s důrazem na udržitelnost pracovních míst. </a:t>
            </a:r>
            <a:r>
              <a:rPr lang="cs-CZ" sz="1800" dirty="false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Aktivity MAS by neměly nahrazovat činnosti Úřadu práce ČR (dále jen „ÚP ČR“), ale naopak je doplňovat a vhodně rozšiřovat s ohledem na dobrou znalost potřeb místních obyvatel z cílových skupin a zároveň s ohledem na znalost potřeb lokálních zaměstnavatelů. </a:t>
            </a:r>
            <a: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Důraz by měl být kladen na individuální přístup k osobám z cílových skupin a na respektování jejich specifických potřeb, na logickou provázanost aktivit poskytovaných osobám z cílových skupin a na zahrnutí všech relevantních činností potřebných pro úspěšné a udržitelné zapojení osob z cílových skupin na trh práce v jasné vazbě na jejich potřeby a s ohledem na účelnost a hospodárnost vynaložených prostředků (komplexní přístup, např. využití dluhového poradenství a psychosociální podpory, zapojení kouče, prostupnost z tréninkového zaměstnání na otevřený trh práce apod.). </a:t>
            </a:r>
            <a:endParaRPr lang="cs-CZ" sz="1800" dirty="false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cs-CZ" sz="1800" dirty="false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sz="1800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Příklady aktivit (nejedná se o taxativní výčet):</a:t>
            </a:r>
            <a:endParaRPr lang="cs-CZ" sz="1800" dirty="false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1800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podpora prostupného zaměstnávání</a:t>
            </a:r>
            <a: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 důrazem na podporu osob dlouhodobě nezaměstnaných v obci, na území svazku obcí či MAS s vazbou na řešení dalších osobních a rodinných problémů a s důrazem na zapojení veřejně/komunitně prospěšných zaměstnavatelů (obce a jimi zřizované organizace, nestátní neziskové organizace, MAS, dobrovolné svazky obcí) – trénink pracovních dovedností a návyků pod dohledem mentora/kouče a psychosociálního pracovníka a následně udržení se na pracovním místě či zprostředkování zaměstnání  na volném/otevřeném trhu práce – podpůrné aktivity zajistí MAS nebo NNO, které umí pracovat s osobami z cílových skupin, nutná je spolupráce s aktéry v území (tj. komplexnější projekty se zapojením řady subjektů, síť soukromých zaměstnavatelů, NNO, veřejně prospěšní zaměstnavatelé, poskytovatelé rekvalifikací, nezbytné doprovodné služby – např. dluhové poradenství včetně oddlužení nebo poradenství v oblasti dávek, poradenství v oblasti bydlení, poradenství v oblasti energetické chudoby, mentoring, psychosociální podpora apod.). Primárním cílem je celkový rozvoj a zlepšení situace těchto osob, nikoli jen samotné zaměstnání.</a:t>
            </a:r>
            <a:endParaRPr lang="cs-CZ" sz="1800" dirty="false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1800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podpora (sdílených) „pracovních čet“ </a:t>
            </a:r>
            <a: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(pracovní místa zřizovaná za pomocí mzdových příspěvků zejména v oblasti údržby zeleně a veřejných ploch na území členských obcí MAS, kombinace různých aktivit typu tréninkové zaměstnání, rekvalifikace, mentoring/</a:t>
            </a:r>
            <a:r>
              <a:rPr lang="cs-CZ" sz="1800" dirty="false" err="tru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koučing</a:t>
            </a:r>
            <a: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pracovně právní poradenství, hledání návazného zaměstnání, psychosociální podpora, dluhové poradenství, poradenství v oblasti dostupného bydlení, poradenství v souvislosti s energetickou krizí a další podpůrné sociální a doprovodné aktivity s ohledem na znevýhodnění cílové skupiny a začlenění podpořených osob na trh práce a jejich samostatnost),</a:t>
            </a:r>
            <a:endParaRPr lang="cs-CZ" sz="1800" dirty="false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podpora </a:t>
            </a:r>
            <a:r>
              <a:rPr lang="cs-CZ" sz="1800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lokálních aktivizačních tréninkových pracovních míst, stáží, odborných praxí, krátkodobých pracovních příležitostí a pracovních exkurzí u lokálních zaměstnavatelů</a:t>
            </a:r>
            <a: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(např. individualizované motivační a tranzitní pracovní programy pro mladé nízkokvalifikované neaktivní osoby bez praxe, včetně individuálních exkurzí a rekvalifikací, s cílem návratu do vzdělávání či získání pracovních zkušeností </a:t>
            </a:r>
            <a:b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zvýšení jejich šance na následné uplatnění na trhu práce formou zaměstnání či zahájení podnikání včetně následné podpory, mentoring a pracovní asistence pro osoby dlouhodobě nezaměstnané, podpora v adaptaci u zprostředkovaného zaměstnání či tréninku apod.),</a:t>
            </a:r>
            <a:endParaRPr lang="cs-CZ" sz="1800" dirty="false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1800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podpora flexibilních forem zaměstnávání</a:t>
            </a:r>
            <a: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 snazší uplatnění znevýhodněných osob na lokálním trhu práce (zkrácené úvazky, rotace na pracovním místě, sdílení pracovního místa, práce na dálku z domova, doplněné o </a:t>
            </a:r>
            <a:r>
              <a:rPr lang="cs-CZ" sz="1800" dirty="false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poradenství při vstupu na trh práce zohledňující potřeby osob pečující o malé děti</a:t>
            </a:r>
            <a: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vhodné zejména pro rodiče s malými dětmi apod.),</a:t>
            </a:r>
            <a:endParaRPr lang="cs-CZ" sz="1800" dirty="false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1800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podpora pracovního mentoringu, mezigeneračních tandemů na pracovištích</a:t>
            </a:r>
            <a: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(mladí se učí od pracovníků v předdůchodovém věku a naopak, nezkušení od zkušených),</a:t>
            </a:r>
            <a:endParaRPr lang="cs-CZ" sz="1800" dirty="false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1800" b="true" dirty="false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podpora osob z cílových skupin před zahájením i po zahájení samostatně výdělečné činnosti</a:t>
            </a:r>
            <a:r>
              <a:rPr lang="cs-CZ" sz="1800" dirty="false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např. </a:t>
            </a:r>
            <a:r>
              <a:rPr lang="cs-CZ" sz="1800" dirty="false" err="tru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podnikatelsko</a:t>
            </a:r>
            <a: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zaměstnanecká družstva – realizace vlastního podnikatelského záměru s případným finančním příspěvkem družstva, tzv. podnikání na zkoušku (diagnostika, rekvalifikace, vzdělávání, poradenství včetně podpory při vytvoření podnikatelského plánu, koučování, stáže, mzdové příspěvky v případě zaměstnání v družstvu apod.); podpora po zahájení SVČ je podporou de minimis,</a:t>
            </a:r>
            <a:endParaRPr lang="cs-CZ" sz="1800" dirty="false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1800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doplňkově koordinační aktivity a síťování v oblasti zaměstnanosti, osvěta zaměstnavatelů. </a:t>
            </a:r>
            <a:endParaRPr lang="cs-CZ" sz="1800" dirty="false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200" dirty="fals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69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93649800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dirty="false"/>
              <a:t>mzdové příspěvky lze poskytnout pouze na zaměstnance na pracovní smlouvu a DPČ (DPP podpořit mzdových příspěvkem nelze), </a:t>
            </a:r>
            <a:r>
              <a:rPr lang="cs-CZ" sz="1800" kern="0" dirty="false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od 1. 6. 2025 jsou nezpůsobilé mzdové příspěvky doložené pracovněprávní vztahem, který zakládá tzv. zaměstnání malého rozsahu</a:t>
            </a:r>
          </a:p>
          <a:p>
            <a:pPr marL="0" marR="0" lvl="0" indent="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kern="0" dirty="false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dirty="false"/>
              <a:t>Zaměstnáním malého rozsahu (relevantní pro pracovní smlouvy a dohody o pracovní činnosti) je míněno zaměstnání, kde sjednaná částka započitatelného příjmu (rozuměno plat/mzda/odměna z dohody uvedená např. ve smlouvě, platovém či mzdovém výměru, dohodě apod.) je nižší než rozhodný příjem, tj. 4 500 Kč (platí od 1. 1. 2025), anebo příjem nebyl sjednán vůbec</a:t>
            </a:r>
            <a:endParaRPr lang="cs-CZ" sz="1800" dirty="false"/>
          </a:p>
          <a:p>
            <a:pPr marL="0" marR="0" lvl="0" indent="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kern="0" dirty="false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povolení ke zprostředkování zaměstnání dle § 60 odst. 1 zákona č. 435/2004 </a:t>
            </a:r>
            <a:r>
              <a:rPr lang="cs-CZ" sz="1800" kern="0" dirty="false" err="true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Sb</a:t>
            </a:r>
            <a:r>
              <a:rPr lang="cs-CZ" sz="1800" kern="0" dirty="false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cs-CZ" sz="1800" dirty="false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pokud ho žadatel nemá, 1) může o něj požádat (</a:t>
            </a:r>
            <a:r>
              <a:rPr lang="cs-CZ" sz="1800" u="sng" dirty="false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https://www.mpsv.cz/web/</a:t>
            </a:r>
            <a:r>
              <a:rPr lang="cs-CZ" sz="1800" u="sng" dirty="false" err="true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cz</a:t>
            </a:r>
            <a:r>
              <a:rPr lang="cs-CZ" sz="1800" u="sng" dirty="false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/-/povoleni-</a:t>
            </a:r>
            <a:r>
              <a:rPr lang="cs-CZ" sz="1800" u="sng" dirty="false" err="true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zprostredkovani</a:t>
            </a:r>
            <a:r>
              <a:rPr lang="cs-CZ" sz="1800" u="sng" dirty="false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-</a:t>
            </a:r>
            <a:r>
              <a:rPr lang="cs-CZ" sz="1800" u="sng" dirty="false" err="true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zamestnani</a:t>
            </a:r>
            <a:r>
              <a:rPr lang="cs-CZ" sz="1800" dirty="false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a příslušnou aktivitu zahájit až po jeho přidělení (získání tohoto povolení je podmíněno splněním stanovených podmínek ‒ viz odkaz výše); 2) tuto činnost zajistit prostřednictvím dodavatele služeb – agentury práce a její služby nakoupit z paušálu; 3) tuto činnost zajistit prostřednictvím Úřadu práce České republiky (dále jen ÚP ČR) po předchozí dohodě s příslušnou krajskou pobočkou ÚP ČR (jednotlivé kroky spolupráce budou konkrétně popsány v projektu) a zároveň za podmínky, že toto zprostředkování nebude započítáno do výstupů OPZ+ projektů realizovaných ÚP ČR, aby tak bylo vyloučeno duplicitní vykazování výstupů jak v soutěžním projektu, tak v projektu ÚP ČR; tento postup je možný pouze u účastníků projektu, kteří budou zároveň registrováni na ÚP ČR jako uchazeči o zaměstnání, ÚP ČR není povinen na tuto formu spolupráce přistoupit</a:t>
            </a:r>
            <a:endParaRPr lang="cs-CZ" sz="18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dirty="false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 projektu může zajišťovat v projektu zprostředkování zaměstnání pouze v případě, že má povolení k příslušné formě zprostředkování zaměstnání a současně vykonává pro projekt i jiné činnosti, které nelze soutěžit volně na trhu</a:t>
            </a:r>
          </a:p>
          <a:p>
            <a:pPr marL="0" marR="0" lvl="0" indent="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dirty="false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70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9159068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dirty="false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 případě zaměstnání osob z cílových skupin u žadatele/příjemce posoudí ŘO OPZ+ existenci veřejné podpory před podpisem právního aktu o poskytnutí podpory, u dalších zapojených subjektů je posuzována v průběhu realizace projektu – mzdové příspěvky mohou být poskytnuty až po vydání rozhodnutí o přidělení či nepřidělení de minimis)</a:t>
            </a:r>
          </a:p>
          <a:p>
            <a:pPr marL="0" marR="0" lvl="0" indent="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dirty="false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doprovodná a doporučená opatření umožňující začlenění podpořených osob na lokální trh práce je možné hradit z paušálních výdajů (jedná se např. o zajištění dopravy, ubytování a stravování účastníků projektu po dobu jejich účasti na aktivitách projektu, zajištění péče o děti či závislé členy rodiny, zajištění jiných nezbytných nákladů cílové skupiny pro zdárné završení jejich účasti na aktivitách – např. prohlídka zdravotní způsobilosti pro výkon práce, výpis z rejstříku trestů, zakoupení pracovních oděvů či pracovních pomůcek, úpravu pracoviště nebo pořízení kompenzačních pomůcek s ohledem na potřeby účastníka projektu apod.)</a:t>
            </a:r>
            <a:endParaRPr lang="cs-CZ" sz="18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71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33067377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72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138510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800" b="false" i="false" u="none" strike="noStrike" baseline="0" dirty="false">
                <a:solidFill>
                  <a:srgbClr val="000000"/>
                </a:solidFill>
                <a:latin typeface="+mj-lt"/>
              </a:rPr>
              <a:t>Pravidla týkající se využití 40% paušální sazby jsou k dispozici ve Specifické části pravidel pro žadatele a příjemce v rámci OPZ+ pro projekty s přímými a nepřímými náklady a pro projekty financované s využitím paušálních sazeb (konkrétní odkaz na elektronickou verzi tohoto dokumentu viz část 10.2 této výzvy). </a:t>
            </a:r>
          </a:p>
          <a:p>
            <a:endParaRPr lang="cs-CZ" sz="800" b="false" i="false" u="none" strike="noStrike" baseline="0" dirty="false">
              <a:solidFill>
                <a:srgbClr val="000000"/>
              </a:solidFill>
              <a:latin typeface="+mj-lt"/>
            </a:endParaRPr>
          </a:p>
          <a:p>
            <a:pPr marL="0" marR="0" lvl="0" indent="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800" dirty="false">
                <a:latin typeface="+mj-lt"/>
              </a:rPr>
              <a:t>Výdaje financované paušální sazbou příjemce prokazuje dopočtem ze skutečně vynaložených „přímých“ osobních nákladů, a to v rámci ZOR, resp. s ní předložené ŽOP</a:t>
            </a:r>
          </a:p>
          <a:p>
            <a:endParaRPr lang="cs-CZ" sz="800" dirty="false">
              <a:latin typeface="+mj-lt"/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3245526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73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36388210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false"/>
              <a:t>Hlavní činnosti jsou následující: </a:t>
            </a:r>
          </a:p>
          <a:p>
            <a:r>
              <a:rPr lang="cs-CZ" dirty="false"/>
              <a:t>➢ poskytuje základní pracovně-právní poradenství, </a:t>
            </a:r>
          </a:p>
          <a:p>
            <a:r>
              <a:rPr lang="cs-CZ" dirty="false"/>
              <a:t>➢ doprovází osoby z cílové skupiny při řešení jejich individuálních životních okolností a situací spojených s jejich uplatněním na trhu práce (orientace na trhu práce, získávání, obnovení a udržení pracovních a sociálních návyků před i po nástupu na pracovní místo), </a:t>
            </a:r>
          </a:p>
          <a:p>
            <a:r>
              <a:rPr lang="cs-CZ" dirty="false"/>
              <a:t>➢ poskytuje podporu zaměstnavatelům, kteří zaměstnávají osoby z cílových skupin.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74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58515574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false"/>
              <a:t>Hlavní činnosti jsou následující: </a:t>
            </a:r>
          </a:p>
          <a:p>
            <a:r>
              <a:rPr lang="cs-CZ" dirty="false"/>
              <a:t>➢ poskytuje základní kariérní poradenství, pracovní a bilanční diagnostiku, </a:t>
            </a:r>
          </a:p>
          <a:p>
            <a:r>
              <a:rPr lang="cs-CZ" dirty="false"/>
              <a:t>➢ doprovází osoby z cílové skupiny při řešení jejich individuálních životních okolností a situací spojených s volbou jejich vzdělávací a profesní dráhy, s volbou prvního zaměstnání, se změnou zaměstnání, s volbou dalšího vzdělávání (vzdělávání dospělých, celoživotní učení), s návratem do pracovního procesu, se změnou původní kvalifikace a původního povolání. 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75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99025083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false"/>
              <a:t>Hlavní činnosti jsou následující: </a:t>
            </a:r>
          </a:p>
          <a:p>
            <a:r>
              <a:rPr lang="cs-CZ" dirty="false"/>
              <a:t>➢ poskytuje psychosociální podporu osobám z cílové skupiny na pracovišti či mimo ně,</a:t>
            </a:r>
          </a:p>
          <a:p>
            <a:r>
              <a:rPr lang="cs-CZ" dirty="false"/>
              <a:t>➢ doprovází osoby z cílové skupiny při řešení jejich individuálních životních okolností a situací spojených s jejich fungováním v zaměstnání (získávání, obnovení a udržení pracovních a sociálních návyků před i po nástupu na pracovní místo), </a:t>
            </a:r>
          </a:p>
          <a:p>
            <a:r>
              <a:rPr lang="cs-CZ" dirty="false"/>
              <a:t>➢ poskytuje podporu zaměstnavatelům, kteří zaměstnávají osoby z cílových skupin. 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76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2360266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false"/>
              <a:t>Hlavní činnosti jsou následující: </a:t>
            </a:r>
          </a:p>
          <a:p>
            <a:r>
              <a:rPr lang="cs-CZ" dirty="false"/>
              <a:t>➢ předává zkušenosti a znalosti („know-how“) zájemci o mentoring (rozsah mentoringu je nastaven individuálně podle náročnosti zakázky na mentoring), </a:t>
            </a:r>
          </a:p>
          <a:p>
            <a:r>
              <a:rPr lang="cs-CZ" dirty="false"/>
              <a:t>➢ přizpůsobuje podporu individuálním potřebám mentorovaného, </a:t>
            </a:r>
          </a:p>
          <a:p>
            <a:r>
              <a:rPr lang="cs-CZ" dirty="false"/>
              <a:t>➢ vede záznam o spolupráci, </a:t>
            </a:r>
          </a:p>
          <a:p>
            <a:r>
              <a:rPr lang="cs-CZ" dirty="false"/>
              <a:t>➢ účastní se týmových setkání, skupinové intervize a supervize. 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77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27739306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false"/>
              <a:t>Hlavní činnosti jsou následující: </a:t>
            </a:r>
          </a:p>
          <a:p>
            <a:r>
              <a:rPr lang="cs-CZ" dirty="false"/>
              <a:t>➢ doprovází osoby z cílové skupiny, povzbuzuje je k dosažení konkrétního cíle a výsledku (rozsah koučování je nastaven individuálně podle náročnosti zakázky na koučování), </a:t>
            </a:r>
          </a:p>
          <a:p>
            <a:r>
              <a:rPr lang="cs-CZ" dirty="false"/>
              <a:t>➢ přizpůsobuje podporu individuálním potřebám osob z cílové skupiny. 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78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73343876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false"/>
              <a:t>Hlavní činnosti jsou následující: </a:t>
            </a:r>
          </a:p>
          <a:p>
            <a:r>
              <a:rPr lang="cs-CZ" dirty="false"/>
              <a:t>➢ předává osobám z cílové skupiny „know-how“ v oblasti podnikání (pomoc při přípravě podnikatelského plánu apod.), </a:t>
            </a:r>
          </a:p>
          <a:p>
            <a:r>
              <a:rPr lang="cs-CZ" dirty="false"/>
              <a:t>➢ vede osoby z cílové skupiny k získání podnikatelských kompetencí prostřednictvím vzdělávání, koučinku a mentoringu, </a:t>
            </a:r>
          </a:p>
          <a:p>
            <a:r>
              <a:rPr lang="cs-CZ" dirty="false"/>
              <a:t>➢ přizpůsobuje podporu individuálním potřebám osob z cílové skupiny, popř. potřebám skupiny, </a:t>
            </a:r>
          </a:p>
          <a:p>
            <a:r>
              <a:rPr lang="cs-CZ" dirty="false"/>
              <a:t>➢ doprovází osoby z cílové skupiny při řešení jejich individuálních životních okolností a situací spojených s podnikáním. 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79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19766055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800" dirty="false"/>
              <a:t>Hlavní činnosti jsou následující: </a:t>
            </a:r>
          </a:p>
          <a:p>
            <a:r>
              <a:rPr lang="cs-CZ" sz="800" dirty="false"/>
              <a:t>➢ poskytuje expertní činnost a/nebo odborné konzultace pro tým pracovníků projektu nebo pro osoby z cílové skupiny, </a:t>
            </a:r>
          </a:p>
          <a:p>
            <a:r>
              <a:rPr lang="cs-CZ" sz="800" dirty="false"/>
              <a:t>➢ zaměřuje se na specializovaná témata, která nejsou pokryta jinými pozicemi v rámci projektu.</a:t>
            </a:r>
          </a:p>
          <a:p>
            <a:pPr marR="17970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cs-CZ" sz="800" dirty="false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800" kern="1200" dirty="false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80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76728765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81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27503749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800" dirty="false"/>
              <a:t>Výše uvedené aktivity je nutné řešit komplexně včetně přímé práce s cílovou skupinou. </a:t>
            </a:r>
          </a:p>
          <a:p>
            <a:endParaRPr lang="cs-CZ" sz="800" dirty="false"/>
          </a:p>
          <a:p>
            <a:r>
              <a:rPr lang="cs-CZ" sz="800" dirty="false"/>
              <a:t>Zpracování a podávání insolvenčních návrhů/návrhů na oddlužení a proces mapování dluhů lze realizovat pouze v kombinaci s dalšími aktivitami. </a:t>
            </a:r>
          </a:p>
          <a:p>
            <a:endParaRPr lang="cs-CZ" sz="800" dirty="false"/>
          </a:p>
          <a:p>
            <a:r>
              <a:rPr lang="cs-CZ" sz="800" dirty="false"/>
              <a:t>V případě poskytování dluhového poradenství mimo sociální službu odborné sociální poradenství se doporučuje navázat při plánování projektu spolupráci se sociálními pracovníky obecních úřadů II. a III. typu za účelem zajištění komplexního řešení nepříznivé sociální situace klientů.</a:t>
            </a:r>
          </a:p>
          <a:p>
            <a:pPr marL="0" lvl="0" indent="0" algn="just">
              <a:spcAft>
                <a:spcPts val="1100"/>
              </a:spcAft>
              <a:buFont typeface="Symbol" panose="05050102010706020507" pitchFamily="18" charset="2"/>
              <a:buNone/>
            </a:pPr>
            <a:endParaRPr lang="cs-CZ" sz="800" kern="1200" dirty="false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82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31743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false"/>
              <a:t>Standardy MMAS představují soubor požadavků na institucionální a funkční nastavení MMAS definovaných Metodickým stanoviskem ministra pro místní rozvoj č. 4 k Metodickému pokynu pro využití integrovaných nástrojů a regionálních akčních plánů v programovém období 2021-2027 (MP INRAP) a Výzvou k předkládání žádostí o kontrolu dodržování standardů Městských místních akčních skupin (MMAS) pro programové období 2021–2027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pPr/>
              <a:t>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80979563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spcAft>
                <a:spcPts val="1100"/>
              </a:spcAft>
              <a:buFont typeface="Symbol" panose="05050102010706020507" pitchFamily="18" charset="2"/>
              <a:buNone/>
            </a:pPr>
            <a:endParaRPr lang="cs-CZ" sz="800" kern="1200" dirty="false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83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88065165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spcAft>
                <a:spcPts val="1100"/>
              </a:spcAft>
              <a:buFont typeface="Symbol" panose="05050102010706020507" pitchFamily="18" charset="2"/>
              <a:buNone/>
            </a:pPr>
            <a:endParaRPr lang="cs-CZ" sz="800" kern="1200" dirty="false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84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68073631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spcAft>
                <a:spcPts val="1100"/>
              </a:spcAft>
              <a:buFont typeface="Symbol" panose="05050102010706020507" pitchFamily="18" charset="2"/>
              <a:buNone/>
            </a:pPr>
            <a:endParaRPr lang="cs-CZ" sz="800" kern="1200" dirty="false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85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30155699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spcAft>
                <a:spcPts val="1100"/>
              </a:spcAft>
              <a:buFont typeface="Symbol" panose="05050102010706020507" pitchFamily="18" charset="2"/>
              <a:buNone/>
            </a:pPr>
            <a:endParaRPr lang="cs-CZ" sz="800" kern="1200" dirty="false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86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2555643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spcAft>
                <a:spcPts val="1100"/>
              </a:spcAft>
              <a:buFont typeface="Symbol" panose="05050102010706020507" pitchFamily="18" charset="2"/>
              <a:buNone/>
            </a:pPr>
            <a:endParaRPr lang="cs-CZ" sz="1200" kern="1200" dirty="false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87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90887484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false"/>
              <a:t>Hlavní činnosti jsou následující: </a:t>
            </a:r>
          </a:p>
          <a:p>
            <a:r>
              <a:rPr lang="cs-CZ" dirty="false"/>
              <a:t>➢ mapuje dluhy, sestavuje rodinné rozpočty, podporuje finanční plánování a hospodaření v domácnosti, </a:t>
            </a:r>
          </a:p>
          <a:p>
            <a:r>
              <a:rPr lang="cs-CZ" dirty="false"/>
              <a:t>➢ poskytuje poradenství v oblasti dluhové problematiky, </a:t>
            </a:r>
          </a:p>
          <a:p>
            <a:r>
              <a:rPr lang="cs-CZ" dirty="false"/>
              <a:t>➢ pomáhá osobám z cílové skupiny zvyšovat si svoje kompetence v oblasti práce s dluhy, </a:t>
            </a:r>
          </a:p>
          <a:p>
            <a:r>
              <a:rPr lang="cs-CZ" dirty="false"/>
              <a:t>➢ podporuje klienty při podávání insolvenčních návrhů na oddlužení, </a:t>
            </a:r>
          </a:p>
          <a:p>
            <a:r>
              <a:rPr lang="cs-CZ" dirty="false"/>
              <a:t>➢ doprovází klienty při řešení exekucí, </a:t>
            </a:r>
          </a:p>
          <a:p>
            <a:r>
              <a:rPr lang="cs-CZ" dirty="false"/>
              <a:t>➢ podporuje mimosoudní způsob řešení konfliktů, </a:t>
            </a:r>
          </a:p>
          <a:p>
            <a:r>
              <a:rPr lang="cs-CZ" dirty="false"/>
              <a:t>➢ hájí zájmy klienta na úřadech a jejich práva v rámci soudního řešení jejich sporů. </a:t>
            </a:r>
          </a:p>
          <a:p>
            <a:pPr marL="0" lvl="0" indent="0" algn="just">
              <a:spcAft>
                <a:spcPts val="1100"/>
              </a:spcAft>
              <a:buFont typeface="Symbol" panose="05050102010706020507" pitchFamily="18" charset="2"/>
              <a:buNone/>
            </a:pPr>
            <a:endParaRPr lang="cs-CZ" sz="1200" kern="1200" dirty="false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88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59425185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800" dirty="false"/>
              <a:t>Hlavní činnosti jsou následující: </a:t>
            </a:r>
          </a:p>
          <a:p>
            <a:r>
              <a:rPr lang="cs-CZ" sz="800" dirty="false"/>
              <a:t>➢ poskytuje expertní činnost a/nebo odborné konzultace pro tým pracovníků projektu nebo pro osoby z cílové skupiny, </a:t>
            </a:r>
          </a:p>
          <a:p>
            <a:r>
              <a:rPr lang="cs-CZ" sz="800" dirty="false"/>
              <a:t>➢ zaměřuje se na specializovaná témata, která nejsou pokryta jinými pozicemi v rámci projektu.</a:t>
            </a:r>
          </a:p>
          <a:p>
            <a:pPr marR="17970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cs-CZ" sz="800" dirty="false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800" kern="1200" dirty="false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89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6227623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R="17970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cs-CZ" sz="800" dirty="false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800" kern="1200" dirty="false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90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56528273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91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20187045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92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257588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false" i="false" u="none" strike="noStrike" baseline="0" dirty="false">
                <a:solidFill>
                  <a:srgbClr val="002060"/>
                </a:solidFill>
                <a:latin typeface="Arial" panose="020B0604020202020204" pitchFamily="34" charset="0"/>
              </a:rPr>
              <a:t>Podmínky oprávněnosti žadatele jsou posuzovány během hodnocení a výběru projektů.</a:t>
            </a:r>
            <a:endParaRPr lang="cs-CZ" dirty="false"/>
          </a:p>
          <a:p>
            <a:r>
              <a:rPr lang="cs-CZ" dirty="false"/>
              <a:t>K bodu č. 3 (insolvence, dluhy, pokuty apod), se žadatelé vyjadřují v rámci čestného prohlášení v žádosti o podporu, přičemž splnění potvrzují jak za sebe, tak za případné partnery s finančním příspěvkem.</a:t>
            </a:r>
          </a:p>
          <a:p>
            <a:endParaRPr lang="cs-CZ" dirty="false"/>
          </a:p>
          <a:p>
            <a:r>
              <a:rPr lang="cs-CZ" dirty="false"/>
              <a:t>Potenciální žadatelé a jejich partneři s finančním příspěvkem3 nejsou oprávněni účastnit se výzvy nebo získat podporu, pokud: </a:t>
            </a:r>
          </a:p>
          <a:p>
            <a:r>
              <a:rPr lang="cs-CZ" dirty="false"/>
              <a:t> jsou v likvidaci, v úpadku, hrozícím úpadku či je proti nim vedeno insolvenční řízení ve smyslu zákona č. 182/2006 Sb., o úpadku a způsobech jeho řešení (insolvenční zákon); </a:t>
            </a:r>
          </a:p>
          <a:p>
            <a:r>
              <a:rPr lang="cs-CZ" dirty="false"/>
              <a:t> mají v evidenci daní zachyceny daňové nedoplatky nebo mají nedoplatek na pojistném nebo na penále na veřejné zdravotní pojištění nebo na sociálním zabezpečení nebo příspěvku na státní politiku zaměstnanosti4 ; </a:t>
            </a:r>
          </a:p>
          <a:p>
            <a:r>
              <a:rPr lang="cs-CZ" dirty="false"/>
              <a:t> na ně byl vydán inkasní příkaz po předcházejícím rozhodnutí Evropské komise prohlašujícím, že poskytnutá podpora je protiprávní a neslučitelná se společným trhem; </a:t>
            </a:r>
          </a:p>
          <a:p>
            <a:r>
              <a:rPr lang="cs-CZ" dirty="false"/>
              <a:t> jim byla v posledních 3 letech pravomocně uložena pokuta za umožnění výkonu nelegální práce podle § 5 písm. e) zákona č. 435/2004 Sb., o zaměstnanosti, ve znění pozdějších předpisů; </a:t>
            </a:r>
          </a:p>
          <a:p>
            <a:r>
              <a:rPr lang="cs-CZ" dirty="false"/>
              <a:t> jsou obchodní společností, ve které veřejný funkcionář uvedený v § 2 odst. 1 písm. c) zákona č. 159/2006 Sb., o střetu zájmů, nebo jím ovládaná osoba vlastní podíl představující alespoň 25 % účasti společníka v obchodní společnosti, a to i v případě, kdy je obchodní společnost ve svěřenském fondu, jehož zakladatelem, správcem, obmyšleným nebo jinou osobou ve smyslu zákona č. 37/2021 Sb., o evidenci skutečných majitelů, je veřejný funkcionář uvedený v § 2 odst. 1 písm. c) zákona č. 159/2006 Sb., o střetu zájmů 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82881719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93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969992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94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02659924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>
                <a:solidFill>
                  <a:prstClr val="black"/>
                </a:solidFill>
              </a:rPr>
              <a:pPr/>
              <a:t>95</a:t>
            </a:fld>
            <a:endParaRPr lang="cs-CZ" dirty="fal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25618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 žádosti o podporu žadatel uvede cílovou hodnotu (tj. hodnotu, která se chápe jako závazek žadatele, kterého má dosáhnout díky realizaci projektu uvedeného v žádosti o podporu) k následujícím indikátorům:</a:t>
            </a:r>
            <a:endParaRPr lang="cs-CZ" sz="1200" dirty="false">
              <a:effectLst/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96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681282559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dirty="false"/>
              <a:t>Cílové hodnoty je nutné rozepsat do komentáře detailně dle jednotlivých klíčových aktivit, musí být zřejmý jejich výpočet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97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96072367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2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 </a:t>
            </a:r>
            <a:r>
              <a:rPr lang="cs-CZ" sz="1200" dirty="false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případě, že projekt podporu získá, bude mít žadatel povinnost kromě indikátorů se závazkem vykazovat dosažené hodnoty pro:</a:t>
            </a:r>
          </a:p>
          <a:p>
            <a:pPr marL="342900" lvl="0" indent="-342900" algn="just">
              <a:buFont typeface="+mj-lt"/>
              <a:buAutoNum type="alphaLcParenR"/>
            </a:pPr>
            <a:r>
              <a:rPr lang="cs-CZ" sz="1200" dirty="false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všechny indikátory, které se týkají účastníků stanovené v Obecné části pravidel pro žadatele a příjemce v rámci OPZ+ </a:t>
            </a:r>
            <a:endParaRPr lang="cs-CZ" sz="1200" dirty="false">
              <a:effectLst/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100"/>
              </a:spcAft>
              <a:buFont typeface="+mj-lt"/>
              <a:buAutoNum type="alphaLcParenR"/>
            </a:pPr>
            <a:r>
              <a:rPr lang="cs-CZ" sz="1200" dirty="false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indikátory z následující tabulky:</a:t>
            </a:r>
          </a:p>
          <a:p>
            <a:pPr lvl="0"/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98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885733907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dirty="false"/>
              <a:t>Chybí vyplnění popisu výchozí a cílové hodnoty – postup výpočtu cílové hodnoty, vazba na jednotlivé klíčové aktivity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99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30787482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>
                <a:solidFill>
                  <a:prstClr val="black"/>
                </a:solidFill>
              </a:rPr>
              <a:pPr/>
              <a:t>100</a:t>
            </a:fld>
            <a:endParaRPr lang="cs-CZ" dirty="fal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554063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false"/>
              <a:t>Partner projektu (s finančním příspěvkem nebo bez finančního příspěvku) – nejedná se o partnera městské místní akční skupiny ve smyslu člena MMAS. Jde o partnera projektu, který se podílí na realizaci některé/</a:t>
            </a:r>
            <a:r>
              <a:rPr lang="cs-CZ" dirty="false" err="true"/>
              <a:t>ých</a:t>
            </a:r>
            <a:r>
              <a:rPr lang="cs-CZ" dirty="false"/>
              <a:t> klíčových aktivit projektu a zapojuje se do přípravy žádosti o podporu. Zároveň se nejedná ani o odběratelsko-dodavatelské vztahy!</a:t>
            </a:r>
          </a:p>
          <a:p>
            <a:pPr marL="0" marR="0" lvl="0" indent="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false"/>
          </a:p>
          <a:p>
            <a:pPr marL="0" marR="0" lvl="0" indent="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false"/>
              <a:t>Jako partneři projektu nejsou akceptovatelné nově vzniklé subjekty. Podmínkou je 3 letá historie subjektu partnera projektu.</a:t>
            </a:r>
          </a:p>
          <a:p>
            <a:pPr marL="0" marR="0" lvl="0" indent="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false"/>
              <a:t>Při výběru partnera je nutné zohlednit jeden z hlavních principů CLLD, kterým je zaměření na lokální partnerství. Jedno z kritérií pro výběr partnerů s finančním příspěvkem se musí zaměřit na ověření, zda je daný partner z území MAS nebo je na území dané MAS aktivní. </a:t>
            </a:r>
          </a:p>
          <a:p>
            <a:endParaRPr lang="cs-CZ" dirty="false"/>
          </a:p>
          <a:p>
            <a:r>
              <a:rPr lang="cs-CZ" sz="1200" dirty="false"/>
              <a:t>Kritéria výběru:</a:t>
            </a:r>
          </a:p>
          <a:p>
            <a:endParaRPr lang="cs-CZ" sz="1200" dirty="false"/>
          </a:p>
          <a:p>
            <a:r>
              <a:rPr lang="cs-CZ" sz="1200" dirty="false"/>
              <a:t>Dle Obecných pravidel pro žadatele a příjemce povinné kritérium lokálnosti.</a:t>
            </a:r>
          </a:p>
          <a:p>
            <a:r>
              <a:rPr lang="cs-CZ" sz="1200" dirty="false"/>
              <a:t>Další kritéria mohou zohledňovat </a:t>
            </a:r>
            <a:r>
              <a:rPr lang="cs-CZ" sz="1200" dirty="false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prokazatelnou práci a zkušenost s cílovou skupinou v regionu MAS, prokazatelná kvalifikovaná personální kapacita.</a:t>
            </a:r>
          </a:p>
          <a:p>
            <a:endParaRPr lang="cs-CZ" sz="1200" dirty="false">
              <a:effectLst/>
              <a:latin typeface="Calibri" panose="020F0502020204030204" pitchFamily="34" charset="0"/>
            </a:endParaRPr>
          </a:p>
          <a:p>
            <a:r>
              <a:rPr lang="cs-CZ" sz="1200" dirty="false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Lze nazvat: „odborná kvalifikace a kapacita“ partnera pro realizaci projektu.</a:t>
            </a:r>
          </a:p>
          <a:p>
            <a:endParaRPr lang="cs-CZ" sz="1200" dirty="false">
              <a:effectLst/>
              <a:latin typeface="Calibri" panose="020F0502020204030204" pitchFamily="34" charset="0"/>
            </a:endParaRPr>
          </a:p>
          <a:p>
            <a:r>
              <a:rPr lang="cs-CZ" sz="1200" dirty="false">
                <a:effectLst/>
                <a:latin typeface="Calibri" panose="020F0502020204030204" pitchFamily="34" charset="0"/>
              </a:rPr>
              <a:t>Nelze akceptovat kritérium: </a:t>
            </a:r>
            <a:r>
              <a:rPr lang="cs-CZ" sz="1200" dirty="false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zvýhodňující předchozí spolupráci nebo členství v MAS.</a:t>
            </a:r>
          </a:p>
          <a:p>
            <a:endParaRPr lang="cs-CZ" sz="1200" dirty="false">
              <a:effectLst/>
              <a:latin typeface="Calibri" panose="020F0502020204030204" pitchFamily="34" charset="0"/>
            </a:endParaRPr>
          </a:p>
          <a:p>
            <a:endParaRPr lang="cs-CZ" sz="1200" dirty="false">
              <a:effectLst/>
              <a:latin typeface="Calibri" panose="020F0502020204030204" pitchFamily="34" charset="0"/>
            </a:endParaRPr>
          </a:p>
          <a:p>
            <a:r>
              <a:rPr lang="cs-CZ" sz="1200" dirty="false">
                <a:effectLst/>
                <a:latin typeface="Calibri" panose="020F0502020204030204" pitchFamily="34" charset="0"/>
              </a:rPr>
              <a:t>Z výzvy: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 tuto výzvu jsou oprávněnými partnery partneři s finančním příspěvkem i partneři bez finančního příspěvku.</a:t>
            </a:r>
            <a:endParaRPr lang="cs-CZ" sz="1800" dirty="false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cs-CZ" sz="1800" dirty="false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Obecně může dle pravidel Operačního programu Zaměstnanost plus oprávněným </a:t>
            </a:r>
            <a:r>
              <a:rPr lang="cs-CZ" sz="1800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partnerem s finančním příspěvkem</a:t>
            </a:r>
            <a: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být pouze osoba, která nepatří mezi subjekty, které se nemohou výzvy účastnit z důvodů insolvence, pokut, dluhu (viz vymezení v rámci části 3.3 této výzvy).</a:t>
            </a:r>
            <a:endParaRPr lang="cs-CZ" sz="1800" dirty="false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cs-CZ" sz="1800" dirty="false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Příjemce vybírá partnera s finančním příspěvkem </a:t>
            </a:r>
            <a:r>
              <a:rPr lang="cs-CZ" sz="1800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transparentním výběrovým procesem</a:t>
            </a:r>
            <a: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 základě předem stanovených kritérií. Při výběru partnera je nutné zohlednit jeden z hlavních principů CLLD, kterým je </a:t>
            </a:r>
            <a:r>
              <a:rPr lang="cs-CZ" sz="1800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zaměření na lokální partnerství. </a:t>
            </a:r>
            <a:endParaRPr lang="cs-CZ" sz="1800" dirty="false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false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Partnerem s finančním příspěvkem může být subjekt s prokazatelnou dobou trvání své existence </a:t>
            </a:r>
            <a:r>
              <a:rPr lang="cs-CZ" sz="1800" b="true" dirty="false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minimálně 3 roky</a:t>
            </a:r>
            <a:r>
              <a:rPr lang="cs-CZ" sz="1800" dirty="false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před datem vyhlášení výzvy. </a:t>
            </a:r>
            <a:endParaRPr lang="cs-CZ" sz="1800" dirty="false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b="true" dirty="false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Příjemce</a:t>
            </a:r>
            <a:r>
              <a:rPr lang="cs-CZ" sz="1800" dirty="false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 projektu realizovaném v partnerství s partnerem/y s finančním příspěvkem musí vlastními silami zajistit realizaci </a:t>
            </a:r>
            <a:r>
              <a:rPr lang="cs-CZ" sz="1800" b="true" dirty="false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minimálně 30 % přímých nákladů projektu.</a:t>
            </a:r>
            <a:r>
              <a:rPr lang="cs-CZ" sz="1800" dirty="false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cs-CZ" sz="1800" dirty="false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35"/>
              </a:spcAft>
            </a:pPr>
            <a:r>
              <a:rPr lang="cs-CZ" sz="1800" dirty="false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Nad rámec institutu partnerství je v rámci této výzvy umožněno, aby v projektu kromě externích dodavatelů figurovaly také </a:t>
            </a:r>
            <a:r>
              <a:rPr lang="cs-CZ" sz="1800" b="true" dirty="false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další subjekty, </a:t>
            </a:r>
            <a:r>
              <a:rPr lang="cs-CZ" sz="1800" dirty="false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které nejsou ani žadatelem, ani partnerem.  </a:t>
            </a:r>
            <a:endParaRPr lang="cs-CZ" sz="1800" dirty="false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false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cs-CZ" sz="1800" dirty="false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Obecné nastavení partnerství v OPZ+, včetně specifikace dalších zapojených subjektů, je uvedeno v Obecné části pravidel pro žadatele a příjemce v rámci Operačního programu Zaměstnanost plus (konkrétní odkaz na elektronickou verzi tohoto dokumentu viz část 10.2 této výzvy).</a:t>
            </a:r>
            <a:endParaRPr lang="cs-CZ" sz="1800" dirty="false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Jedno z kritérií pro výběr partnerů s finančním příspěvkem se musí zaměřit na ověření, zda je daný partner z území MMAS nebo je na území dané MMAS aktivní.</a:t>
            </a:r>
            <a:endParaRPr lang="cs-CZ" sz="1800" dirty="false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200" dirty="false">
              <a:effectLst/>
              <a:latin typeface="Calibri" panose="020F0502020204030204" pitchFamily="34" charset="0"/>
            </a:endParaRPr>
          </a:p>
          <a:p>
            <a:r>
              <a:rPr lang="cs-CZ" sz="1200" dirty="false">
                <a:effectLst/>
                <a:latin typeface="Calibri" panose="020F0502020204030204" pitchFamily="34" charset="0"/>
              </a:rPr>
              <a:t>S partnery s finančním příspěvkem sepisuje žadatel smlouvu o partnerství (vzor ke stažení na www.esfcr.cz) a tuto smlouvu předkládá společně s první zprávou o realizaci projektu.</a:t>
            </a:r>
          </a:p>
          <a:p>
            <a:endParaRPr lang="cs-CZ" sz="1200" dirty="false"/>
          </a:p>
          <a:p>
            <a:endParaRPr lang="cs-CZ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101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902581868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102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994122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>
                <a:solidFill>
                  <a:prstClr val="black"/>
                </a:solidFill>
              </a:rPr>
              <a:pPr/>
              <a:t>9</a:t>
            </a:fld>
            <a:endParaRPr lang="cs-CZ" dirty="fal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737532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103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565831051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Partnerem bez finančního příspěvku</a:t>
            </a:r>
            <a: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může být právnická osoba se sídlem v EU nebo v rámci zemí, jež jsou členy Evropského sdružení volného obchodu, nebo fyzická osoba působící jako osoba samostatně výdělečně činná (resp. v zahraniční obdobně působící), která má registrované místo podnikání v EU. Fyzická osoba, která není samostatně výdělečně činná, nemůže být do projektu zapojena jako partner. </a:t>
            </a:r>
            <a:endParaRPr lang="cs-CZ" sz="1800" dirty="false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Organizační složky státu, ačkoli nejsou samostatnými právnickými osobami, jsou pro tento účel nahlíženy jako osoby, které mají obdobné postavení jako právnické osoby, a mohou být v pozici partnera bez finančního příspěvku.</a:t>
            </a:r>
            <a:endParaRPr lang="cs-CZ" sz="1800" dirty="false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104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48031335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>
                <a:solidFill>
                  <a:prstClr val="black"/>
                </a:solidFill>
              </a:rPr>
              <a:pPr/>
              <a:t>105</a:t>
            </a:fld>
            <a:endParaRPr lang="cs-CZ" dirty="fal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170005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false">
                <a:latin typeface="Arial" panose="020B0604020202020204" pitchFamily="34" charset="0"/>
                <a:ea typeface="Calibri" panose="020F0502020204030204" pitchFamily="34" charset="0"/>
              </a:rPr>
              <a:t> - p</a:t>
            </a:r>
            <a:r>
              <a:rPr lang="cs-CZ" sz="1200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ravidla, jaké kategorie výdajů jsou způsobilé, jsou k dispozici ve Specifické části pravidel pro žadatele a příjemce v rámci OPZ+ pro projekty s přímými a nepřímými náklady a pro projekty financované s využitím paušálních sazeb</a:t>
            </a:r>
          </a:p>
          <a:p>
            <a:pPr marL="0" marR="0" lvl="0" indent="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false">
                <a:effectLst/>
                <a:latin typeface="Arial" panose="020B0604020202020204" pitchFamily="34" charset="0"/>
              </a:rPr>
              <a:t>- Osobní náklady - </a:t>
            </a:r>
            <a:r>
              <a:rPr lang="cs-CZ" dirty="false"/>
              <a:t>Pracovní smlouvy/služební poměry / DPP, DPČ – jedná se o vyčíslení všech nákladů zaměstnavatele na danou pozici, tj. včetně odvodů zaměstnavatele na sociální a zdravotní pojištění a dalších nákladů, které je zaměstnavatel povinen hradit na základě platných právních předpisů (odvody do fondu kulturních a sociálních potřeb, zákonné pojištění odpovědnosti zaměstnavatele za škodu při pracovním úrazu nebo nemoci z povolání apod.). </a:t>
            </a: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106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533964574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107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858385457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false"/>
              <a:t>V názvu položky rozpočtu chybí uvedení vazby na klíčovou aktivitu, uvedení partnera a výše úvazku v případě pracovních smluv</a:t>
            </a:r>
          </a:p>
          <a:p>
            <a:r>
              <a:rPr lang="cs-CZ" dirty="false"/>
              <a:t>Není uvedena měsíční cena jednotky, není uveden počet měsíců jakožto počtu jednotek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108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648394744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false"/>
              <a:t>V názvu položky chybí uvedení klíčové aktivity, označení partnera s </a:t>
            </a:r>
            <a:r>
              <a:rPr lang="cs-CZ" dirty="false" err="true"/>
              <a:t>fin</a:t>
            </a:r>
            <a:r>
              <a:rPr lang="cs-CZ" dirty="false"/>
              <a:t>. příspěvkem</a:t>
            </a:r>
          </a:p>
          <a:p>
            <a:r>
              <a:rPr lang="cs-CZ" dirty="false"/>
              <a:t>Není uvedena hodinová sazba a v počtu jednotek není uveden počet hodin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109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65022380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000" dirty="false"/>
              <a:t>Koordinátor</a:t>
            </a:r>
          </a:p>
          <a:p>
            <a:r>
              <a:rPr lang="cs-CZ" dirty="false"/>
              <a:t>povinná pozice</a:t>
            </a:r>
          </a:p>
          <a:p>
            <a:r>
              <a:rPr lang="cs-CZ" dirty="false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HPP, pracovněprávní vztah uzavřený výhradně s žadatelem (MAS)</a:t>
            </a:r>
          </a:p>
          <a:p>
            <a:r>
              <a:rPr lang="cs-CZ" dirty="false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úvazek 0,5 – 1,0 podle rozsahu a náročnosti projektu</a:t>
            </a:r>
          </a:p>
          <a:p>
            <a:r>
              <a:rPr lang="cs-CZ" u="sng" dirty="false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Měsíční sazba</a:t>
            </a:r>
            <a:r>
              <a:rPr lang="cs-CZ" dirty="false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viz Obvyklé mzdy/platy – pozice Hlavní manažer/vedoucí projektu/koordinátor </a:t>
            </a:r>
            <a:r>
              <a:rPr lang="it-IT" dirty="false">
                <a:hlinkClick r:id="rId3"/>
              </a:rPr>
              <a:t>Pravidla pro žadatele a příjemce - </a:t>
            </a:r>
            <a:r>
              <a:rPr lang="it-IT" dirty="false">
                <a:hlinkClick r:id="rId4"/>
              </a:rPr>
              <a:t>www.esfcr.cz</a:t>
            </a:r>
            <a:endParaRPr lang="cs-CZ" dirty="false"/>
          </a:p>
          <a:p>
            <a:pPr marL="0" lvl="1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None/>
            </a:pPr>
            <a:r>
              <a:rPr lang="cs-CZ" dirty="false"/>
              <a:t>Další jednotlivé pozice  jsou uvedeny v příloze č. 1 výzvy </a:t>
            </a: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110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816122247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111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008260262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>
                <a:solidFill>
                  <a:prstClr val="black"/>
                </a:solidFill>
              </a:rPr>
              <a:pPr/>
              <a:t>112</a:t>
            </a:fld>
            <a:endParaRPr lang="cs-CZ" dirty="fal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191256"/>
      </p:ext>
    </p:extLst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
    <Relationship Target="../media/image1.pn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10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2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3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4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5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6.xml.rels><?xml version="1.0" encoding="UTF-8" standalone="yes"?>
<Relationships xmlns="http://schemas.openxmlformats.org/package/2006/relationships">
    <Relationship Target="../media/image2.jpe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7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8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9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slideLayout1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zápatí 6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10" name="Obdélník 9"/>
          <p:cNvSpPr/>
          <p:nvPr userDrawn="true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false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false"/>
          </a:p>
        </p:txBody>
      </p:sp>
      <p:sp>
        <p:nvSpPr>
          <p:cNvPr id="13" name="Zástupný symbol pro text 12"/>
          <p:cNvSpPr>
            <a:spLocks noGrp="true"/>
          </p:cNvSpPr>
          <p:nvPr>
            <p:ph type="body" sz="quarter" idx="13" hasCustomPrompt="true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/>
              <a:t>Kliknutím vložíte jméno</a:t>
            </a:r>
          </a:p>
        </p:txBody>
      </p:sp>
      <p:sp>
        <p:nvSpPr>
          <p:cNvPr id="15" name="Zástupný symbol pro text 14"/>
          <p:cNvSpPr>
            <a:spLocks noGrp="true"/>
          </p:cNvSpPr>
          <p:nvPr>
            <p:ph type="body" sz="quarter" idx="14" hasCustomPrompt="true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false"/>
              <a:t>Kliknutím na ikonu přidáte obrázek.</a:t>
            </a:r>
          </a:p>
        </p:txBody>
      </p:sp>
      <p:sp>
        <p:nvSpPr>
          <p:cNvPr id="14" name="Zástupný symbol pro obrázek 4"/>
          <p:cNvSpPr>
            <a:spLocks noGrp="true" noChangeAspect="true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false"/>
              <a:t>Kliknutím na ikonu přidáte obrázek.</a:t>
            </a:r>
          </a:p>
        </p:txBody>
      </p:sp>
      <p:sp>
        <p:nvSpPr>
          <p:cNvPr id="16" name="Zástupný symbol pro obrázek 4"/>
          <p:cNvSpPr>
            <a:spLocks noGrp="true" noChangeAspect="true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false"/>
              <a:t>Kliknutím na ikonu přidáte obrázek.</a:t>
            </a:r>
          </a:p>
        </p:txBody>
      </p:sp>
      <p:sp>
        <p:nvSpPr>
          <p:cNvPr id="20" name="Obdélník 19"/>
          <p:cNvSpPr/>
          <p:nvPr userDrawn="true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pic>
        <p:nvPicPr>
          <p:cNvPr id="2" name="Obrázek 1"/>
          <p:cNvPicPr>
            <a:picLocks noChangeAspect="true"/>
          </p:cNvPicPr>
          <p:nvPr userDrawn="true"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162" y="260648"/>
            <a:ext cx="2649675" cy="792956"/>
          </a:xfrm>
          <a:prstGeom prst="rect">
            <a:avLst/>
          </a:prstGeom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EA794073-6EBC-4E80-BAF9-686DF825B211}"/>
              </a:ext>
            </a:extLst>
          </p:cNvPr>
          <p:cNvSpPr txBox="true">
            <a:spLocks noChangeArrowheads="true"/>
          </p:cNvSpPr>
          <p:nvPr userDrawn="true"/>
        </p:nvSpPr>
        <p:spPr bwMode="auto">
          <a:xfrm>
            <a:off x="4012457" y="595991"/>
            <a:ext cx="4770842" cy="48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algn="ctr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false" compatLnSpc="true">
            <a:prstTxWarp prst="textNoShape">
              <a:avLst/>
            </a:prstTxWarp>
          </a:bodyPr>
          <a:lstStyle/>
          <a:p>
            <a:pPr marL="0" marR="0" lvl="0" indent="0" algn="r" defTabSz="914400" rtl="false" eaLnBrk="false" fontAlgn="base" latinLnBrk="false" hangingPunct="fal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false" lang="cs-CZ" altLang="cs-CZ" sz="1800" b="false" i="false" u="none" strike="noStrike" cap="none" normalizeH="false" baseline="0" dirty="false">
                <a:ln>
                  <a:noFill/>
                </a:ln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Operační program </a:t>
            </a:r>
            <a:r>
              <a:rPr kumimoji="false" lang="cs-CZ" altLang="cs-CZ" sz="1800" b="true" i="false" u="none" strike="noStrike" cap="none" normalizeH="false" baseline="0" dirty="false">
                <a:ln>
                  <a:noFill/>
                </a:ln>
                <a:solidFill>
                  <a:srgbClr val="5FBBF5"/>
                </a:solidFill>
                <a:effectLst/>
                <a:latin typeface="Trebuchet MS" panose="020B0603020202020204" pitchFamily="34" charset="0"/>
              </a:rPr>
              <a:t>Zaměstnanost plus</a:t>
            </a:r>
            <a:endParaRPr kumimoji="false" lang="cs-CZ" altLang="cs-CZ" sz="2400" b="true" i="false" u="none" strike="noStrike" cap="none" normalizeH="false" baseline="0" dirty="false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8" name="Přímá spojnice 17"/>
          <p:cNvCxnSpPr>
            <a:cxnSpLocks/>
          </p:cNvCxnSpPr>
          <p:nvPr userDrawn="true"/>
        </p:nvCxnSpPr>
        <p:spPr>
          <a:xfrm flipV="true">
            <a:off x="378869" y="1129768"/>
            <a:ext cx="8280920" cy="12856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E3BF7380-7E68-4D81-99BF-138B5C97049D}"/>
              </a:ext>
            </a:extLst>
          </p:cNvPr>
          <p:cNvCxnSpPr>
            <a:cxnSpLocks/>
          </p:cNvCxnSpPr>
          <p:nvPr userDrawn="true"/>
        </p:nvCxnSpPr>
        <p:spPr>
          <a:xfrm>
            <a:off x="6774150" y="1119982"/>
            <a:ext cx="195764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818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true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79379370"/>
      </p:ext>
    </p:extLst>
  </p:cSld>
  <p:clrMapOvr>
    <a:masterClrMapping/>
  </p:clrMapOvr>
</p:sldLayout>
</file>

<file path=ppt/slideLayouts/slideLayout2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812855781"/>
      </p:ext>
    </p:extLst>
  </p:cSld>
  <p:clrMapOvr>
    <a:masterClrMapping/>
  </p:clrMapOvr>
</p:sldLayout>
</file>

<file path=ppt/slideLayouts/slideLayout3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13621811"/>
      </p:ext>
    </p:extLst>
  </p:cSld>
  <p:clrMapOvr>
    <a:masterClrMapping/>
  </p:clrMapOvr>
</p:sldLayout>
</file>

<file path=ppt/slideLayouts/slideLayout4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693027651"/>
      </p:ext>
    </p:extLst>
  </p:cSld>
  <p:clrMapOvr>
    <a:masterClrMapping/>
  </p:clrMapOvr>
</p:sldLayout>
</file>

<file path=ppt/slideLayouts/slideLayout5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text 5"/>
          <p:cNvSpPr>
            <a:spLocks noGrp="true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449879914"/>
      </p:ext>
    </p:extLst>
  </p:cSld>
  <p:clrMapOvr>
    <a:masterClrMapping/>
  </p:clrMapOvr>
</p:sldLayout>
</file>

<file path=ppt/slideLayouts/slideLayout6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true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false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false"/>
          </a:p>
        </p:txBody>
      </p:sp>
      <p:sp>
        <p:nvSpPr>
          <p:cNvPr id="9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false"/>
              <a:t>Kliknutím na ikonu přidáte obrázek.</a:t>
            </a:r>
          </a:p>
        </p:txBody>
      </p:sp>
      <p:sp>
        <p:nvSpPr>
          <p:cNvPr id="7" name="Obdélník 6"/>
          <p:cNvSpPr/>
          <p:nvPr userDrawn="true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pic>
        <p:nvPicPr>
          <p:cNvPr id="8" name="Obrázek 7"/>
          <p:cNvPicPr>
            <a:picLocks noChangeAspect="true"/>
          </p:cNvPicPr>
          <p:nvPr userDrawn="true"/>
        </p:nvPicPr>
        <p:blipFill rotWithShape="true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true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253132"/>
      </p:ext>
    </p:extLst>
  </p:cSld>
  <p:clrMapOvr>
    <a:masterClrMapping/>
  </p:clrMapOvr>
</p:sldLayout>
</file>

<file path=ppt/slideLayouts/slideLayout7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53853182"/>
      </p:ext>
    </p:extLst>
  </p:cSld>
  <p:clrMapOvr>
    <a:masterClrMapping/>
  </p:clrMapOvr>
</p:sldLayout>
</file>

<file path=ppt/slideLayouts/slideLayout8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7" name="Zástupný symbol pro obsah 2"/>
          <p:cNvSpPr>
            <a:spLocks noGrp="true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901346852"/>
      </p:ext>
    </p:extLst>
  </p:cSld>
  <p:clrMapOvr>
    <a:masterClrMapping/>
  </p:clrMapOvr>
</p:sldLayout>
</file>

<file path=ppt/slideLayouts/slideLayout9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8" name="Zástupný symbol pro obsah 2"/>
          <p:cNvSpPr>
            <a:spLocks noGrp="true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861415691"/>
      </p:ext>
    </p:extLst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  <Relationship Target="../slideLayouts/slideLayout8.xml" Type="http://schemas.openxmlformats.org/officeDocument/2006/relationships/slideLayout" Id="rId8"/>
    <Relationship Target="../slideLayouts/slideLayout3.xml" Type="http://schemas.openxmlformats.org/officeDocument/2006/relationships/slideLayout" Id="rId3"/>
    <Relationship Target="../slideLayouts/slideLayout7.xml" Type="http://schemas.openxmlformats.org/officeDocument/2006/relationships/slideLayout" Id="rId7"/>
    <Relationship Target="../slideLayouts/slideLayout2.xml" Type="http://schemas.openxmlformats.org/officeDocument/2006/relationships/slideLayout" Id="rId2"/>
    <Relationship Target="../slideLayouts/slideLayout1.xml" Type="http://schemas.openxmlformats.org/officeDocument/2006/relationships/slideLayout" Id="rId1"/>
    <Relationship Target="../slideLayouts/slideLayout6.xml" Type="http://schemas.openxmlformats.org/officeDocument/2006/relationships/slideLayout" Id="rId6"/>
    <Relationship Target="../theme/theme1.xml" Type="http://schemas.openxmlformats.org/officeDocument/2006/relationships/theme" Id="rId11"/>
    <Relationship Target="../slideLayouts/slideLayout5.xml" Type="http://schemas.openxmlformats.org/officeDocument/2006/relationships/slideLayout" Id="rId5"/>
    <Relationship Target="../slideLayouts/slideLayout10.xml" Type="http://schemas.openxmlformats.org/officeDocument/2006/relationships/slideLayout" Id="rId10"/>
    <Relationship Target="../slideLayouts/slideLayout4.xml" Type="http://schemas.openxmlformats.org/officeDocument/2006/relationships/slideLayout" Id="rId4"/>
    <Relationship Target="../slideLayouts/slideLayout9.xml" Type="http://schemas.openxmlformats.org/officeDocument/2006/relationships/slideLayout" Id="rId9"/>
</Relationships>

</file>

<file path=ppt/slideMasters/slideMaster1.xml><?xml version="1.0" encoding="utf-8"?>
<p:sldMaster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sp>
        <p:nvSpPr>
          <p:cNvPr id="2" name="Zástupný symbol pro 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false" anchor="ctr" anchorCtr="false">
            <a:noAutofit/>
          </a:bodyPr>
          <a:lstStyle/>
          <a:p>
            <a:r>
              <a:rPr lang="cs-CZ" dirty="false"/>
              <a:t>Kliknutím lze upravit styl.</a:t>
            </a:r>
          </a:p>
        </p:txBody>
      </p:sp>
      <p:sp>
        <p:nvSpPr>
          <p:cNvPr id="3" name="Zástupný symbol pro text 2"/>
          <p:cNvSpPr>
            <a:spLocks noGrp="true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/>
          <a:p>
            <a:pPr lvl="0"/>
            <a:r>
              <a:rPr lang="cs-CZ" dirty="false"/>
              <a:t>Kliknutím lze upravit styly předlohy textu.</a:t>
            </a:r>
          </a:p>
          <a:p>
            <a:pPr lvl="1"/>
            <a:r>
              <a:rPr lang="cs-CZ" dirty="false"/>
              <a:t>Druhá úroveň</a:t>
            </a:r>
          </a:p>
          <a:p>
            <a:pPr lvl="2"/>
            <a:r>
              <a:rPr lang="cs-CZ" dirty="false"/>
              <a:t>Třetí úroveň</a:t>
            </a:r>
          </a:p>
          <a:p>
            <a:pPr lvl="3"/>
            <a:r>
              <a:rPr lang="cs-CZ" dirty="false"/>
              <a:t>Čtvrtá úroveň</a:t>
            </a:r>
          </a:p>
          <a:p>
            <a:pPr lvl="4"/>
            <a:r>
              <a:rPr lang="cs-CZ" dirty="false"/>
              <a:t>Pátá úroveň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ctr">
              <a:defRPr sz="1050" b="true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25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6" r:id="rId3"/>
    <p:sldLayoutId id="2147483677" r:id="rId4"/>
    <p:sldLayoutId id="2147483678" r:id="rId5"/>
    <p:sldLayoutId id="2147483673" r:id="rId6"/>
    <p:sldLayoutId id="2147483679" r:id="rId7"/>
    <p:sldLayoutId id="2147483680" r:id="rId8"/>
    <p:sldLayoutId id="2147483681" r:id="rId9"/>
    <p:sldLayoutId id="2147483682" r:id="rId10"/>
  </p:sldLayoutIdLst>
  <p:hf hdr="false" ftr="false" dt="false"/>
  <p:txStyles>
    <p:titleStyle>
      <a:lvl1pPr algn="l" defTabSz="914400" rtl="false" eaLnBrk="true" latinLnBrk="false" hangingPunct="true">
        <a:lnSpc>
          <a:spcPct val="100000"/>
        </a:lnSpc>
        <a:spcBef>
          <a:spcPct val="0"/>
        </a:spcBef>
        <a:buNone/>
        <a:defRPr sz="3200" b="true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false" eaLnBrk="true" latinLnBrk="false" hangingPunct="true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false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false" smtClean="false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  <Relationship Target="../media/image3.png" Type="http://schemas.openxmlformats.org/officeDocument/2006/relationships/image" Id="rId3"/>
    <Relationship Target="../notesSlides/notesSlide1.xml" Type="http://schemas.openxmlformats.org/officeDocument/2006/relationships/notesSlide" Id="rId2"/>
    <Relationship Target="../slideLayouts/slideLayout1.xml" Type="http://schemas.openxmlformats.org/officeDocument/2006/relationships/slideLayout" Id="rId1"/>
    <Relationship Target="../media/image5.png" Type="http://schemas.openxmlformats.org/officeDocument/2006/relationships/image" Id="rId5"/>
    <Relationship Target="../media/image4.png" Type="http://schemas.openxmlformats.org/officeDocument/2006/relationships/image" Id="rId4"/>
</Relationships>

</file>

<file path=ppt/slides/_rels/slide10.xml.rels><?xml version="1.0" encoding="UTF-8" standalone="yes"?>
<Relationships xmlns="http://schemas.openxmlformats.org/package/2006/relationships">
    <Relationship TargetMode="External" Target="https://iskp21.mssf.cz/" Type="http://schemas.openxmlformats.org/officeDocument/2006/relationships/hyperlink" Id="rId3"/>
    <Relationship Target="../notesSlides/notesSlide10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Mode="External" Target="https://www.esfcr.cz/formulare-a-pokyny-potrebne-v-ramci-pripravy-zadosti-o-podporu-opz-plus/-/dokument/18398069" Type="http://schemas.openxmlformats.org/officeDocument/2006/relationships/hyperlink" Id="rId5"/>
    <Relationship TargetMode="External" Target="https://www.esfcr.cz/formulare-a-pokyny-potrebne-v-ramci-pripravy-zadosti-o-podporu-opz-plus/-/dokument/18398046" Type="http://schemas.openxmlformats.org/officeDocument/2006/relationships/hyperlink" Id="rId4"/>
</Relationships>

</file>

<file path=ppt/slides/_rels/slide100.xml.rels><?xml version="1.0" encoding="UTF-8" standalone="yes"?>
<Relationships xmlns="http://schemas.openxmlformats.org/package/2006/relationships">
    <Relationship Target="../notesSlides/notesSlide87.xml" Type="http://schemas.openxmlformats.org/officeDocument/2006/relationships/notesSlide" Id="rId2"/>
    <Relationship Target="../slideLayouts/slideLayout1.xml" Type="http://schemas.openxmlformats.org/officeDocument/2006/relationships/slideLayout" Id="rId1"/>
</Relationships>

</file>

<file path=ppt/slides/_rels/slide101.xml.rels><?xml version="1.0" encoding="UTF-8" standalone="yes"?>
<Relationships xmlns="http://schemas.openxmlformats.org/package/2006/relationships">
    <Relationship Target="../notesSlides/notesSlide88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02.xml.rels><?xml version="1.0" encoding="UTF-8" standalone="yes"?>
<Relationships xmlns="http://schemas.openxmlformats.org/package/2006/relationships">
    <Relationship Target="../notesSlides/notesSlide89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03.xml.rels><?xml version="1.0" encoding="UTF-8" standalone="yes"?>
<Relationships xmlns="http://schemas.openxmlformats.org/package/2006/relationships">
    <Relationship Target="../notesSlides/notesSlide90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04.xml.rels><?xml version="1.0" encoding="UTF-8" standalone="yes"?>
<Relationships xmlns="http://schemas.openxmlformats.org/package/2006/relationships">
    <Relationship Target="../notesSlides/notesSlide91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05.xml.rels><?xml version="1.0" encoding="UTF-8" standalone="yes"?>
<Relationships xmlns="http://schemas.openxmlformats.org/package/2006/relationships">
    <Relationship Target="../notesSlides/notesSlide92.xml" Type="http://schemas.openxmlformats.org/officeDocument/2006/relationships/notesSlide" Id="rId2"/>
    <Relationship Target="../slideLayouts/slideLayout1.xml" Type="http://schemas.openxmlformats.org/officeDocument/2006/relationships/slideLayout" Id="rId1"/>
</Relationships>

</file>

<file path=ppt/slides/_rels/slide106.xml.rels><?xml version="1.0" encoding="UTF-8" standalone="yes"?>
<Relationships xmlns="http://schemas.openxmlformats.org/package/2006/relationships">
    <Relationship Target="../notesSlides/notesSlide93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07.xml.rels><?xml version="1.0" encoding="UTF-8" standalone="yes"?>
<Relationships xmlns="http://schemas.openxmlformats.org/package/2006/relationships">
    <Relationship Target="../notesSlides/notesSlide94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08.xml.rels><?xml version="1.0" encoding="UTF-8" standalone="yes"?>
<Relationships xmlns="http://schemas.openxmlformats.org/package/2006/relationships">
    <Relationship Target="../media/image15.png" Type="http://schemas.openxmlformats.org/officeDocument/2006/relationships/image" Id="rId3"/>
    <Relationship Target="../notesSlides/notesSlide95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09.xml.rels><?xml version="1.0" encoding="UTF-8" standalone="yes"?>
<Relationships xmlns="http://schemas.openxmlformats.org/package/2006/relationships">
    <Relationship Target="../media/image16.png" Type="http://schemas.openxmlformats.org/officeDocument/2006/relationships/image" Id="rId3"/>
    <Relationship Target="../notesSlides/notesSlide96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17.png" Type="http://schemas.openxmlformats.org/officeDocument/2006/relationships/image" Id="rId4"/>
</Relationships>

</file>

<file path=ppt/slides/_rels/slide11.xml.rels><?xml version="1.0" encoding="UTF-8" standalone="yes"?>
<Relationships xmlns="http://schemas.openxmlformats.org/package/2006/relationships">
    <Relationship Target="../notesSlides/notesSlide11.xml" Type="http://schemas.openxmlformats.org/officeDocument/2006/relationships/notesSlide" Id="rId3"/>
    <Relationship Target="../slideLayouts/slideLayout1.xml" Type="http://schemas.openxmlformats.org/officeDocument/2006/relationships/slideLayout" Id="rId2"/>
    <Relationship Target="../theme/themeOverride1.xml" Type="http://schemas.openxmlformats.org/officeDocument/2006/relationships/themeOverride" Id="rId1"/>
</Relationships>

</file>

<file path=ppt/slides/_rels/slide110.xml.rels><?xml version="1.0" encoding="UTF-8" standalone="yes"?>
<Relationships xmlns="http://schemas.openxmlformats.org/package/2006/relationships">
    <Relationship TargetMode="External" Target="https://www.esfcr.cz/pravidla-pro-zadatele-a-prijemce-opz-plus/-/dokument/18400695" Type="http://schemas.openxmlformats.org/officeDocument/2006/relationships/hyperlink" Id="rId3"/>
    <Relationship Target="../notesSlides/notesSlide97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Mode="External" Target="http://www.esfcr.cz/" Type="http://schemas.openxmlformats.org/officeDocument/2006/relationships/hyperlink" Id="rId4"/>
</Relationships>

</file>

<file path=ppt/slides/_rels/slide111.xml.rels><?xml version="1.0" encoding="UTF-8" standalone="yes"?>
<Relationships xmlns="http://schemas.openxmlformats.org/package/2006/relationships">
    <Relationship Target="../charts/chart1.xml" Type="http://schemas.openxmlformats.org/officeDocument/2006/relationships/chart" Id="rId3"/>
    <Relationship Target="../notesSlides/notesSlide98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charts/chart2.xml" Type="http://schemas.openxmlformats.org/officeDocument/2006/relationships/chart" Id="rId4"/>
</Relationships>

</file>

<file path=ppt/slides/_rels/slide112.xml.rels><?xml version="1.0" encoding="UTF-8" standalone="yes"?>
<Relationships xmlns="http://schemas.openxmlformats.org/package/2006/relationships">
    <Relationship Target="../notesSlides/notesSlide99.xml" Type="http://schemas.openxmlformats.org/officeDocument/2006/relationships/notesSlide" Id="rId2"/>
    <Relationship Target="../slideLayouts/slideLayout1.xml" Type="http://schemas.openxmlformats.org/officeDocument/2006/relationships/slideLayout" Id="rId1"/>
</Relationships>

</file>

<file path=ppt/slides/_rels/slide113.xml.rels><?xml version="1.0" encoding="UTF-8" standalone="yes"?>
<Relationships xmlns="http://schemas.openxmlformats.org/package/2006/relationships">
    <Relationship TargetMode="External" Target="https://www.esfcr.cz/formulare-a-pokyny-potrebne-v-ramci-pripravy-zadosti-o-podporu-opz-plus" Type="http://schemas.openxmlformats.org/officeDocument/2006/relationships/hyperlink" Id="rId3"/>
    <Relationship Target="../notesSlides/notesSlide100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14.xml.rels><?xml version="1.0" encoding="UTF-8" standalone="yes"?>
<Relationships xmlns="http://schemas.openxmlformats.org/package/2006/relationships">
    <Relationship Target="../notesSlides/notesSlide101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15.xml.rels><?xml version="1.0" encoding="UTF-8" standalone="yes"?>
<Relationships xmlns="http://schemas.openxmlformats.org/package/2006/relationships">
    <Relationship Target="../notesSlides/notesSlide102.xml" Type="http://schemas.openxmlformats.org/officeDocument/2006/relationships/notesSlide" Id="rId2"/>
    <Relationship Target="../slideLayouts/slideLayout1.xml" Type="http://schemas.openxmlformats.org/officeDocument/2006/relationships/slideLayout" Id="rId1"/>
</Relationships>

</file>

<file path=ppt/slides/_rels/slide116.xml.rels><?xml version="1.0" encoding="UTF-8" standalone="yes"?>
<Relationships xmlns="http://schemas.openxmlformats.org/package/2006/relationships">
    <Relationship Target="../notesSlides/notesSlide103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17.xml.rels><?xml version="1.0" encoding="UTF-8" standalone="yes"?>
<Relationships xmlns="http://schemas.openxmlformats.org/package/2006/relationships">
    <Relationship Target="../notesSlides/notesSlide104.xml" Type="http://schemas.openxmlformats.org/officeDocument/2006/relationships/notesSlide" Id="rId2"/>
    <Relationship Target="../slideLayouts/slideLayout4.xml" Type="http://schemas.openxmlformats.org/officeDocument/2006/relationships/slideLayout" Id="rId1"/>
</Relationships>

</file>

<file path=ppt/slides/_rels/slide118.xml.rels><?xml version="1.0" encoding="UTF-8" standalone="yes"?>
<Relationships xmlns="http://schemas.openxmlformats.org/package/2006/relationships">
    <Relationship Target="../diagrams/data1.xml" Type="http://schemas.openxmlformats.org/officeDocument/2006/relationships/diagramData" Id="rId3"/>
    <Relationship Target="../diagrams/drawing1.xml" Type="http://schemas.microsoft.com/office/2007/relationships/diagramDrawing" Id="rId7"/>
    <Relationship Target="../notesSlides/notesSlide105.xml" Type="http://schemas.openxmlformats.org/officeDocument/2006/relationships/notesSlide" Id="rId2"/>
    <Relationship Target="../slideLayouts/slideLayout3.xml" Type="http://schemas.openxmlformats.org/officeDocument/2006/relationships/slideLayout" Id="rId1"/>
    <Relationship Target="../diagrams/colors1.xml" Type="http://schemas.openxmlformats.org/officeDocument/2006/relationships/diagramColors" Id="rId6"/>
    <Relationship Target="../diagrams/quickStyle1.xml" Type="http://schemas.openxmlformats.org/officeDocument/2006/relationships/diagramQuickStyle" Id="rId5"/>
    <Relationship Target="../diagrams/layout1.xml" Type="http://schemas.openxmlformats.org/officeDocument/2006/relationships/diagramLayout" Id="rId4"/>
</Relationships>

</file>

<file path=ppt/slides/_rels/slide119.xml.rels><?xml version="1.0" encoding="UTF-8" standalone="yes"?>
<Relationships xmlns="http://schemas.openxmlformats.org/package/2006/relationships">
    <Relationship Target="../notesSlides/notesSlide106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2.xml.rels><?xml version="1.0" encoding="UTF-8" standalone="yes"?>
<Relationships xmlns="http://schemas.openxmlformats.org/package/2006/relationships">
    <Relationship Target="../notesSlides/notesSlide12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20.xml.rels><?xml version="1.0" encoding="UTF-8" standalone="yes"?>
<Relationships xmlns="http://schemas.openxmlformats.org/package/2006/relationships">
    <Relationship Target="../media/image18.png" Type="http://schemas.openxmlformats.org/officeDocument/2006/relationships/image" Id="rId3"/>
    <Relationship Target="../notesSlides/notesSlide107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21.xml.rels><?xml version="1.0" encoding="UTF-8" standalone="yes"?>
<Relationships xmlns="http://schemas.openxmlformats.org/package/2006/relationships">
    <Relationship TargetMode="External" Target="https://www.esfcr.cz/hodnoceni-a-vyber-projektu-opz-plus" Type="http://schemas.openxmlformats.org/officeDocument/2006/relationships/hyperlink" Id="rId3"/>
    <Relationship Target="../notesSlides/notesSlide108.xml" Type="http://schemas.openxmlformats.org/officeDocument/2006/relationships/notesSlide" Id="rId2"/>
    <Relationship Target="../slideLayouts/slideLayout3.xml" Type="http://schemas.openxmlformats.org/officeDocument/2006/relationships/slideLayout" Id="rId1"/>
</Relationships>

</file>

<file path=ppt/slides/_rels/slide122.xml.rels><?xml version="1.0" encoding="UTF-8" standalone="yes"?>
<Relationships xmlns="http://schemas.openxmlformats.org/package/2006/relationships">
    <Relationship TargetMode="External" Target="https://www.esfcr.cz/formulare-a-pokyny-pro-uzavreni-pravniho-aktu-a-vzory-pravnich-aktu-opz-plus/-/dokument/18360447" Type="http://schemas.openxmlformats.org/officeDocument/2006/relationships/hyperlink" Id="rId3"/>
    <Relationship Target="../notesSlides/notesSlide109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23.xml.rels><?xml version="1.0" encoding="UTF-8" standalone="yes"?>
<Relationships xmlns="http://schemas.openxmlformats.org/package/2006/relationships">
    <Relationship Target="../notesSlides/notesSlide110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24.xml.rels><?xml version="1.0" encoding="UTF-8" standalone="yes"?>
<Relationships xmlns="http://schemas.openxmlformats.org/package/2006/relationships">
    <Relationship TargetMode="External" Target="https://www.esfcr.cz/formulare-a-pokyny-pro-uzavreni-pravniho-aktu-a-vzory-pravnich-aktu-opz-plus/-/dokument/18360447" Type="http://schemas.openxmlformats.org/officeDocument/2006/relationships/hyperlink" Id="rId3"/>
    <Relationship Target="../notesSlides/notesSlide111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25.xml.rels><?xml version="1.0" encoding="UTF-8" standalone="yes"?>
<Relationships xmlns="http://schemas.openxmlformats.org/package/2006/relationships">
    <Relationship Target="../notesSlides/notesSlide112.xml" Type="http://schemas.openxmlformats.org/officeDocument/2006/relationships/notesSlide" Id="rId2"/>
    <Relationship Target="../slideLayouts/slideLayout1.xml" Type="http://schemas.openxmlformats.org/officeDocument/2006/relationships/slideLayout" Id="rId1"/>
</Relationships>

</file>

<file path=ppt/slides/_rels/slide126.xml.rels><?xml version="1.0" encoding="UTF-8" standalone="yes"?>
<Relationships xmlns="http://schemas.openxmlformats.org/package/2006/relationships">
    <Relationship Target="../notesSlides/notesSlide113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27.xml.rels><?xml version="1.0" encoding="UTF-8" standalone="yes"?>
<Relationships xmlns="http://schemas.openxmlformats.org/package/2006/relationships">
    <Relationship Target="../notesSlides/notesSlide114.xml" Type="http://schemas.openxmlformats.org/officeDocument/2006/relationships/notesSlide" Id="rId2"/>
    <Relationship Target="../slideLayouts/slideLayout1.xml" Type="http://schemas.openxmlformats.org/officeDocument/2006/relationships/slideLayout" Id="rId1"/>
</Relationships>

</file>

<file path=ppt/slides/_rels/slide128.xml.rels><?xml version="1.0" encoding="UTF-8" standalone="yes"?>
<Relationships xmlns="http://schemas.openxmlformats.org/package/2006/relationships">
    <Relationship TargetMode="External" Target="https://www.esfcr.cz/informace-pro-mistni-akcni-skupiny-opz" Type="http://schemas.openxmlformats.org/officeDocument/2006/relationships/hyperlink" Id="rId8"/>
    <Relationship TargetMode="External" Target="https://www.esfcr.cz/vyzva-084-opz-plus" Type="http://schemas.openxmlformats.org/officeDocument/2006/relationships/hyperlink" Id="rId3"/>
    <Relationship TargetMode="External" Target="https://www.esfcr.cz/formulare-a-pokyny-potrebne-v-ramci-pripravy-zadosti-o-podporu-opz-plus" Type="http://schemas.openxmlformats.org/officeDocument/2006/relationships/hyperlink" Id="rId7"/>
    <Relationship Target="../notesSlides/notesSlide115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Mode="External" Target="https://www.esfcr.cz/sablony-a-vzory-pro-vizualni-identitu-opz-plus" Type="http://schemas.openxmlformats.org/officeDocument/2006/relationships/hyperlink" Id="rId6"/>
    <Relationship TargetMode="External" Target="https://www.esfcr.cz/pravidla-pro-zadatele-a-prijemce-opz-plus" Type="http://schemas.openxmlformats.org/officeDocument/2006/relationships/hyperlink" Id="rId5"/>
    <Relationship TargetMode="External" Target="http://www.esfcr.cz/" Type="http://schemas.openxmlformats.org/officeDocument/2006/relationships/hyperlink" Id="rId4"/>
</Relationships>

</file>

<file path=ppt/slides/_rels/slide129.xml.rels><?xml version="1.0" encoding="UTF-8" standalone="yes"?>
<Relationships xmlns="http://schemas.openxmlformats.org/package/2006/relationships">
    <Relationship Target="../notesSlides/notesSlide116.xml" Type="http://schemas.openxmlformats.org/officeDocument/2006/relationships/notesSlide" Id="rId2"/>
    <Relationship Target="../slideLayouts/slideLayout1.xml" Type="http://schemas.openxmlformats.org/officeDocument/2006/relationships/slideLayout" Id="rId1"/>
</Relationships>

</file>

<file path=ppt/slides/_rels/slide13.xml.rels><?xml version="1.0" encoding="UTF-8" standalone="yes"?>
<Relationships xmlns="http://schemas.openxmlformats.org/package/2006/relationships">
    <Relationship Target="../notesSlides/notesSlide13.xml" Type="http://schemas.openxmlformats.org/officeDocument/2006/relationships/notesSlide" Id="rId2"/>
    <Relationship Target="../slideLayouts/slideLayout7.xml" Type="http://schemas.openxmlformats.org/officeDocument/2006/relationships/slideLayout" Id="rId1"/>
</Relationships>

</file>

<file path=ppt/slides/_rels/slide130.xml.rels><?xml version="1.0" encoding="UTF-8" standalone="yes"?>
<Relationships xmlns="http://schemas.openxmlformats.org/package/2006/relationships">
    <Relationship Target="../notesSlides/notesSlide117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31.xml.rels><?xml version="1.0" encoding="UTF-8" standalone="yes"?>
<Relationships xmlns="http://schemas.openxmlformats.org/package/2006/relationships">
    <Relationship TargetMode="External" Target="https://www.esfcr.cz/opz-plus-clld-priprava" Type="http://schemas.openxmlformats.org/officeDocument/2006/relationships/hyperlink" Id="rId3"/>
    <Relationship Target="../notesSlides/notesSlide118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Mode="External" Target="http://www.esfcr.cz/" Type="http://schemas.openxmlformats.org/officeDocument/2006/relationships/hyperlink" Id="rId4"/>
</Relationships>

</file>

<file path=ppt/slides/_rels/slide132.xml.rels><?xml version="1.0" encoding="UTF-8" standalone="yes"?>
<Relationships xmlns="http://schemas.openxmlformats.org/package/2006/relationships">
    <Relationship Target="../notesSlides/notesSlide119.xml" Type="http://schemas.openxmlformats.org/officeDocument/2006/relationships/notesSlide" Id="rId2"/>
    <Relationship Target="../slideLayouts/slideLayout1.xml" Type="http://schemas.openxmlformats.org/officeDocument/2006/relationships/slideLayout" Id="rId1"/>
</Relationships>

</file>

<file path=ppt/slides/_rels/slide133.xml.rels><?xml version="1.0" encoding="UTF-8" standalone="yes"?>
<Relationships xmlns="http://schemas.openxmlformats.org/package/2006/relationships">
    <Relationship Target="../notesSlides/notesSlide120.xml" Type="http://schemas.openxmlformats.org/officeDocument/2006/relationships/notesSlide" Id="rId2"/>
    <Relationship Target="../slideLayouts/slideLayout1.xml" Type="http://schemas.openxmlformats.org/officeDocument/2006/relationships/slideLayout" Id="rId1"/>
</Relationships>

</file>

<file path=ppt/slides/_rels/slide134.xml.rels><?xml version="1.0" encoding="UTF-8" standalone="yes"?>
<Relationships xmlns="http://schemas.openxmlformats.org/package/2006/relationships">
    <Relationship Target="../media/image19.png" Type="http://schemas.openxmlformats.org/officeDocument/2006/relationships/image" Id="rId3"/>
    <Relationship Target="../notesSlides/notesSlide121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35.xml.rels><?xml version="1.0" encoding="UTF-8" standalone="yes"?>
<Relationships xmlns="http://schemas.openxmlformats.org/package/2006/relationships">
    <Relationship Target="../media/image20.png" Type="http://schemas.openxmlformats.org/officeDocument/2006/relationships/image" Id="rId3"/>
    <Relationship Target="../notesSlides/notesSlide122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36.xml.rels><?xml version="1.0" encoding="UTF-8" standalone="yes"?>
<Relationships xmlns="http://schemas.openxmlformats.org/package/2006/relationships">
    <Relationship Target="../media/image21.png" Type="http://schemas.openxmlformats.org/officeDocument/2006/relationships/image" Id="rId3"/>
    <Relationship Target="../notesSlides/notesSlide123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37.xml.rels><?xml version="1.0" encoding="UTF-8" standalone="yes"?>
<Relationships xmlns="http://schemas.openxmlformats.org/package/2006/relationships">
    <Relationship Target="../media/image22.png" Type="http://schemas.openxmlformats.org/officeDocument/2006/relationships/image" Id="rId3"/>
    <Relationship Target="../notesSlides/notesSlide124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38.xml.rels><?xml version="1.0" encoding="UTF-8" standalone="yes"?>
<Relationships xmlns="http://schemas.openxmlformats.org/package/2006/relationships">
    <Relationship Target="../media/image23.png" Type="http://schemas.openxmlformats.org/officeDocument/2006/relationships/image" Id="rId3"/>
    <Relationship Target="../notesSlides/notesSlide125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39.xml.rels><?xml version="1.0" encoding="UTF-8" standalone="yes"?>
<Relationships xmlns="http://schemas.openxmlformats.org/package/2006/relationships">
    <Relationship Target="../media/image24.png" Type="http://schemas.openxmlformats.org/officeDocument/2006/relationships/image" Id="rId3"/>
    <Relationship Target="../notesSlides/notesSlide126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4.xml.rels><?xml version="1.0" encoding="UTF-8" standalone="yes"?>
<Relationships xmlns="http://schemas.openxmlformats.org/package/2006/relationships">
    <Relationship Target="../notesSlides/notesSlide14.xml" Type="http://schemas.openxmlformats.org/officeDocument/2006/relationships/notesSlide" Id="rId2"/>
    <Relationship Target="../slideLayouts/slideLayout7.xml" Type="http://schemas.openxmlformats.org/officeDocument/2006/relationships/slideLayout" Id="rId1"/>
</Relationships>

</file>

<file path=ppt/slides/_rels/slide140.xml.rels><?xml version="1.0" encoding="UTF-8" standalone="yes"?>
<Relationships xmlns="http://schemas.openxmlformats.org/package/2006/relationships">
    <Relationship Target="../media/image25.png" Type="http://schemas.openxmlformats.org/officeDocument/2006/relationships/image" Id="rId3"/>
    <Relationship Target="../notesSlides/notesSlide127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41.xml.rels><?xml version="1.0" encoding="UTF-8" standalone="yes"?>
<Relationships xmlns="http://schemas.openxmlformats.org/package/2006/relationships">
    <Relationship Target="../media/image26.png" Type="http://schemas.openxmlformats.org/officeDocument/2006/relationships/image" Id="rId3"/>
    <Relationship Target="../notesSlides/notesSlide128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42.xml.rels><?xml version="1.0" encoding="UTF-8" standalone="yes"?>
<Relationships xmlns="http://schemas.openxmlformats.org/package/2006/relationships">
    <Relationship Target="../media/image27.png" Type="http://schemas.openxmlformats.org/officeDocument/2006/relationships/image" Id="rId3"/>
    <Relationship Target="../notesSlides/notesSlide129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43.xml.rels><?xml version="1.0" encoding="UTF-8" standalone="yes"?>
<Relationships xmlns="http://schemas.openxmlformats.org/package/2006/relationships">
    <Relationship Target="../media/image28.png" Type="http://schemas.openxmlformats.org/officeDocument/2006/relationships/image" Id="rId3"/>
    <Relationship Target="../notesSlides/notesSlide130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44.xml.rels><?xml version="1.0" encoding="UTF-8" standalone="yes"?>
<Relationships xmlns="http://schemas.openxmlformats.org/package/2006/relationships">
    <Relationship Target="../media/image29.png" Type="http://schemas.openxmlformats.org/officeDocument/2006/relationships/image" Id="rId3"/>
    <Relationship Target="../notesSlides/notesSlide131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45.xml.rels><?xml version="1.0" encoding="UTF-8" standalone="yes"?>
<Relationships xmlns="http://schemas.openxmlformats.org/package/2006/relationships">
    <Relationship Target="../media/image30.png" Type="http://schemas.openxmlformats.org/officeDocument/2006/relationships/image" Id="rId3"/>
    <Relationship Target="../notesSlides/notesSlide132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46.xml.rels><?xml version="1.0" encoding="UTF-8" standalone="yes"?>
<Relationships xmlns="http://schemas.openxmlformats.org/package/2006/relationships">
    <Relationship Target="../media/image31.png" Type="http://schemas.openxmlformats.org/officeDocument/2006/relationships/image" Id="rId3"/>
    <Relationship Target="../notesSlides/notesSlide133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47.xml.rels><?xml version="1.0" encoding="UTF-8" standalone="yes"?>
<Relationships xmlns="http://schemas.openxmlformats.org/package/2006/relationships">
    <Relationship Target="../media/image32.png" Type="http://schemas.openxmlformats.org/officeDocument/2006/relationships/image" Id="rId3"/>
    <Relationship Target="../notesSlides/notesSlide134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48.xml.rels><?xml version="1.0" encoding="UTF-8" standalone="yes"?>
<Relationships xmlns="http://schemas.openxmlformats.org/package/2006/relationships">
    <Relationship Target="../media/image33.png" Type="http://schemas.openxmlformats.org/officeDocument/2006/relationships/image" Id="rId3"/>
    <Relationship Target="../notesSlides/notesSlide135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49.xml.rels><?xml version="1.0" encoding="UTF-8" standalone="yes"?>
<Relationships xmlns="http://schemas.openxmlformats.org/package/2006/relationships">
    <Relationship Target="../media/image34.png" Type="http://schemas.openxmlformats.org/officeDocument/2006/relationships/image" Id="rId3"/>
    <Relationship Target="../notesSlides/notesSlide136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5.xml.rels><?xml version="1.0" encoding="UTF-8" standalone="yes"?>
<Relationships xmlns="http://schemas.openxmlformats.org/package/2006/relationships">
    <Relationship Target="../slideLayouts/slideLayout7.xml" Type="http://schemas.openxmlformats.org/officeDocument/2006/relationships/slideLayout" Id="rId1"/>
</Relationships>

</file>

<file path=ppt/slides/_rels/slide150.xml.rels><?xml version="1.0" encoding="UTF-8" standalone="yes"?>
<Relationships xmlns="http://schemas.openxmlformats.org/package/2006/relationships">
    <Relationship Target="../media/image35.png" Type="http://schemas.openxmlformats.org/officeDocument/2006/relationships/image" Id="rId3"/>
    <Relationship Target="../notesSlides/notesSlide137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51.xml.rels><?xml version="1.0" encoding="UTF-8" standalone="yes"?>
<Relationships xmlns="http://schemas.openxmlformats.org/package/2006/relationships">
    <Relationship Target="../media/image36.png" Type="http://schemas.openxmlformats.org/officeDocument/2006/relationships/image" Id="rId3"/>
    <Relationship Target="../notesSlides/notesSlide138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52.xml.rels><?xml version="1.0" encoding="UTF-8" standalone="yes"?>
<Relationships xmlns="http://schemas.openxmlformats.org/package/2006/relationships">
    <Relationship Target="../media/image37.png" Type="http://schemas.openxmlformats.org/officeDocument/2006/relationships/image" Id="rId3"/>
    <Relationship Target="../notesSlides/notesSlide139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53.xml.rels><?xml version="1.0" encoding="UTF-8" standalone="yes"?>
<Relationships xmlns="http://schemas.openxmlformats.org/package/2006/relationships">
    <Relationship Target="../media/image38.png" Type="http://schemas.openxmlformats.org/officeDocument/2006/relationships/image" Id="rId3"/>
    <Relationship Target="../notesSlides/notesSlide140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54.xml.rels><?xml version="1.0" encoding="UTF-8" standalone="yes"?>
<Relationships xmlns="http://schemas.openxmlformats.org/package/2006/relationships">
    <Relationship Target="../media/image39.png" Type="http://schemas.openxmlformats.org/officeDocument/2006/relationships/image" Id="rId3"/>
    <Relationship Target="../notesSlides/notesSlide141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55.xml.rels><?xml version="1.0" encoding="UTF-8" standalone="yes"?>
<Relationships xmlns="http://schemas.openxmlformats.org/package/2006/relationships">
    <Relationship Target="../media/image40.png" Type="http://schemas.openxmlformats.org/officeDocument/2006/relationships/image" Id="rId3"/>
    <Relationship Target="../notesSlides/notesSlide142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56.xml.rels><?xml version="1.0" encoding="UTF-8" standalone="yes"?>
<Relationships xmlns="http://schemas.openxmlformats.org/package/2006/relationships">
    <Relationship Target="../media/image41.png" Type="http://schemas.openxmlformats.org/officeDocument/2006/relationships/image" Id="rId3"/>
    <Relationship Target="../notesSlides/notesSlide143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57.xml.rels><?xml version="1.0" encoding="UTF-8" standalone="yes"?>
<Relationships xmlns="http://schemas.openxmlformats.org/package/2006/relationships">
    <Relationship Target="../media/image42.png" Type="http://schemas.openxmlformats.org/officeDocument/2006/relationships/image" Id="rId3"/>
    <Relationship Target="../notesSlides/notesSlide144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6.xml.rels><?xml version="1.0" encoding="UTF-8" standalone="yes"?>
<Relationships xmlns="http://schemas.openxmlformats.org/package/2006/relationships">
    <Relationship Target="../slideLayouts/slideLayout7.xml" Type="http://schemas.openxmlformats.org/officeDocument/2006/relationships/slideLayout" Id="rId1"/>
</Relationships>

</file>

<file path=ppt/slides/_rels/slide17.xml.rels><?xml version="1.0" encoding="UTF-8" standalone="yes"?>
<Relationships xmlns="http://schemas.openxmlformats.org/package/2006/relationships">
    <Relationship TargetMode="External" Target="https://www.esfcr.cz/seminare-k-clld-" Type="http://schemas.openxmlformats.org/officeDocument/2006/relationships/hyperlink" Id="rId3"/>
    <Relationship Target="../notesSlides/notesSlide15.xml" Type="http://schemas.openxmlformats.org/officeDocument/2006/relationships/notesSlide" Id="rId2"/>
    <Relationship Target="../slideLayouts/slideLayout7.xml" Type="http://schemas.openxmlformats.org/officeDocument/2006/relationships/slideLayout" Id="rId1"/>
</Relationships>

</file>

<file path=ppt/slides/_rels/slide18.xml.rels><?xml version="1.0" encoding="UTF-8" standalone="yes"?>
<Relationships xmlns="http://schemas.openxmlformats.org/package/2006/relationships">
    <Relationship Target="../notesSlides/notesSlide16.xml" Type="http://schemas.openxmlformats.org/officeDocument/2006/relationships/notesSlide" Id="rId2"/>
    <Relationship Target="../slideLayouts/slideLayout7.xml" Type="http://schemas.openxmlformats.org/officeDocument/2006/relationships/slideLayout" Id="rId1"/>
</Relationships>

</file>

<file path=ppt/slides/_rels/slide19.xml.rels><?xml version="1.0" encoding="UTF-8" standalone="yes"?>
<Relationships xmlns="http://schemas.openxmlformats.org/package/2006/relationships">
    <Relationship Target="../notesSlides/notesSlide17.xml" Type="http://schemas.openxmlformats.org/officeDocument/2006/relationships/notesSlide" Id="rId2"/>
    <Relationship Target="../slideLayouts/slideLayout7.xml" Type="http://schemas.openxmlformats.org/officeDocument/2006/relationships/slideLayout" Id="rId1"/>
</Relationships>

</file>

<file path=ppt/slides/_rels/slide2.xml.rels><?xml version="1.0" encoding="UTF-8" standalone="yes"?>
<Relationships xmlns="http://schemas.openxmlformats.org/package/2006/relationships">
    <Relationship Target="../notesSlides/notesSlide2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0.xml.rels><?xml version="1.0" encoding="UTF-8" standalone="yes"?>
<Relationships xmlns="http://schemas.openxmlformats.org/package/2006/relationships">
    <Relationship Target="../slideLayouts/slideLayout7.xml" Type="http://schemas.openxmlformats.org/officeDocument/2006/relationships/slideLayout" Id="rId1"/>
</Relationships>

</file>

<file path=ppt/slides/_rels/slide21.xml.rels><?xml version="1.0" encoding="UTF-8" standalone="yes"?>
<Relationships xmlns="http://schemas.openxmlformats.org/package/2006/relationships">
    <Relationship Target="../notesSlides/notesSlide18.xml" Type="http://schemas.openxmlformats.org/officeDocument/2006/relationships/notesSlide" Id="rId2"/>
    <Relationship Target="../slideLayouts/slideLayout7.xml" Type="http://schemas.openxmlformats.org/officeDocument/2006/relationships/slideLayout" Id="rId1"/>
</Relationships>

</file>

<file path=ppt/slides/_rels/slide22.xml.rels><?xml version="1.0" encoding="UTF-8" standalone="yes"?>
<Relationships xmlns="http://schemas.openxmlformats.org/package/2006/relationships">
    <Relationship Target="../slideLayouts/slideLayout7.xml" Type="http://schemas.openxmlformats.org/officeDocument/2006/relationships/slideLayout" Id="rId1"/>
</Relationships>

</file>

<file path=ppt/slides/_rels/slide23.xml.rels><?xml version="1.0" encoding="UTF-8" standalone="yes"?>
<Relationships xmlns="http://schemas.openxmlformats.org/package/2006/relationships">
    <Relationship Target="../notesSlides/notesSlide19.xml" Type="http://schemas.openxmlformats.org/officeDocument/2006/relationships/notesSlide" Id="rId2"/>
    <Relationship Target="../slideLayouts/slideLayout7.xml" Type="http://schemas.openxmlformats.org/officeDocument/2006/relationships/slideLayout" Id="rId1"/>
</Relationships>

</file>

<file path=ppt/slides/_rels/slide24.xml.rels><?xml version="1.0" encoding="UTF-8" standalone="yes"?>
<Relationships xmlns="http://schemas.openxmlformats.org/package/2006/relationships">
    <Relationship Target="../notesSlides/notesSlide20.xml" Type="http://schemas.openxmlformats.org/officeDocument/2006/relationships/notesSlide" Id="rId2"/>
    <Relationship Target="../slideLayouts/slideLayout7.xml" Type="http://schemas.openxmlformats.org/officeDocument/2006/relationships/slideLayout" Id="rId1"/>
</Relationships>

</file>

<file path=ppt/slides/_rels/slide25.xml.rels><?xml version="1.0" encoding="UTF-8" standalone="yes"?>
<Relationships xmlns="http://schemas.openxmlformats.org/package/2006/relationships">
    <Relationship Target="../notesSlides/notesSlide21.xml" Type="http://schemas.openxmlformats.org/officeDocument/2006/relationships/notesSlide" Id="rId2"/>
    <Relationship Target="../slideLayouts/slideLayout7.xml" Type="http://schemas.openxmlformats.org/officeDocument/2006/relationships/slideLayout" Id="rId1"/>
</Relationships>

</file>

<file path=ppt/slides/_rels/slide26.xml.rels><?xml version="1.0" encoding="UTF-8" standalone="yes"?>
<Relationships xmlns="http://schemas.openxmlformats.org/package/2006/relationships">
    <Relationship Target="../slideLayouts/slideLayout7.xml" Type="http://schemas.openxmlformats.org/officeDocument/2006/relationships/slideLayout" Id="rId1"/>
</Relationships>

</file>

<file path=ppt/slides/_rels/slide27.xml.rels><?xml version="1.0" encoding="UTF-8" standalone="yes"?>
<Relationships xmlns="http://schemas.openxmlformats.org/package/2006/relationships">
    <Relationship Target="../notesSlides/notesSlide22.xml" Type="http://schemas.openxmlformats.org/officeDocument/2006/relationships/notesSlide" Id="rId2"/>
    <Relationship Target="../slideLayouts/slideLayout7.xml" Type="http://schemas.openxmlformats.org/officeDocument/2006/relationships/slideLayout" Id="rId1"/>
</Relationships>

</file>

<file path=ppt/slides/_rels/slide28.xml.rels><?xml version="1.0" encoding="UTF-8" standalone="yes"?>
<Relationships xmlns="http://schemas.openxmlformats.org/package/2006/relationships">
    <Relationship Target="../notesSlides/notesSlide23.xml" Type="http://schemas.openxmlformats.org/officeDocument/2006/relationships/notesSlide" Id="rId2"/>
    <Relationship Target="../slideLayouts/slideLayout7.xml" Type="http://schemas.openxmlformats.org/officeDocument/2006/relationships/slideLayout" Id="rId1"/>
</Relationships>

</file>

<file path=ppt/slides/_rels/slide29.xml.rels><?xml version="1.0" encoding="UTF-8" standalone="yes"?>
<Relationships xmlns="http://schemas.openxmlformats.org/package/2006/relationships">
    <Relationship Target="../notesSlides/notesSlide24.xml" Type="http://schemas.openxmlformats.org/officeDocument/2006/relationships/notesSlide" Id="rId2"/>
    <Relationship Target="../slideLayouts/slideLayout7.xml" Type="http://schemas.openxmlformats.org/officeDocument/2006/relationships/slideLayout" Id="rId1"/>
</Relationships>

</file>

<file path=ppt/slides/_rels/slide3.xml.rels><?xml version="1.0" encoding="UTF-8" standalone="yes"?>
<Relationships xmlns="http://schemas.openxmlformats.org/package/2006/relationships">
    <Relationship Target="../notesSlides/notesSlide3.xml" Type="http://schemas.openxmlformats.org/officeDocument/2006/relationships/notesSlide" Id="rId2"/>
    <Relationship Target="../slideLayouts/slideLayout1.xml" Type="http://schemas.openxmlformats.org/officeDocument/2006/relationships/slideLayout" Id="rId1"/>
</Relationships>

</file>

<file path=ppt/slides/_rels/slide30.xml.rels><?xml version="1.0" encoding="UTF-8" standalone="yes"?>
<Relationships xmlns="http://schemas.openxmlformats.org/package/2006/relationships">
    <Relationship Target="../notesSlides/notesSlide25.xml" Type="http://schemas.openxmlformats.org/officeDocument/2006/relationships/notesSlide" Id="rId2"/>
    <Relationship Target="../slideLayouts/slideLayout7.xml" Type="http://schemas.openxmlformats.org/officeDocument/2006/relationships/slideLayout" Id="rId1"/>
</Relationships>

</file>

<file path=ppt/slides/_rels/slide31.xml.rels><?xml version="1.0" encoding="UTF-8" standalone="yes"?>
<Relationships xmlns="http://schemas.openxmlformats.org/package/2006/relationships">
    <Relationship Target="../slideLayouts/slideLayout7.xml" Type="http://schemas.openxmlformats.org/officeDocument/2006/relationships/slideLayout" Id="rId1"/>
</Relationships>

</file>

<file path=ppt/slides/_rels/slide32.xml.rels><?xml version="1.0" encoding="UTF-8" standalone="yes"?>
<Relationships xmlns="http://schemas.openxmlformats.org/package/2006/relationships">
    <Relationship Target="../notesSlides/notesSlide26.xml" Type="http://schemas.openxmlformats.org/officeDocument/2006/relationships/notesSlide" Id="rId2"/>
    <Relationship Target="../slideLayouts/slideLayout7.xml" Type="http://schemas.openxmlformats.org/officeDocument/2006/relationships/slideLayout" Id="rId1"/>
</Relationships>

</file>

<file path=ppt/slides/_rels/slide33.xml.rels><?xml version="1.0" encoding="UTF-8" standalone="yes"?>
<Relationships xmlns="http://schemas.openxmlformats.org/package/2006/relationships">
    <Relationship Target="../notesSlides/notesSlide27.xml" Type="http://schemas.openxmlformats.org/officeDocument/2006/relationships/notesSlide" Id="rId2"/>
    <Relationship Target="../slideLayouts/slideLayout7.xml" Type="http://schemas.openxmlformats.org/officeDocument/2006/relationships/slideLayout" Id="rId1"/>
</Relationships>

</file>

<file path=ppt/slides/_rels/slide34.xml.rels><?xml version="1.0" encoding="UTF-8" standalone="yes"?>
<Relationships xmlns="http://schemas.openxmlformats.org/package/2006/relationships">
    <Relationship Target="../notesSlides/notesSlide28.xml" Type="http://schemas.openxmlformats.org/officeDocument/2006/relationships/notesSlide" Id="rId2"/>
    <Relationship Target="../slideLayouts/slideLayout7.xml" Type="http://schemas.openxmlformats.org/officeDocument/2006/relationships/slideLayout" Id="rId1"/>
</Relationships>

</file>

<file path=ppt/slides/_rels/slide35.xml.rels><?xml version="1.0" encoding="UTF-8" standalone="yes"?>
<Relationships xmlns="http://schemas.openxmlformats.org/package/2006/relationships">
    <Relationship Target="../notesSlides/notesSlide29.xml" Type="http://schemas.openxmlformats.org/officeDocument/2006/relationships/notesSlide" Id="rId2"/>
    <Relationship Target="../slideLayouts/slideLayout7.xml" Type="http://schemas.openxmlformats.org/officeDocument/2006/relationships/slideLayout" Id="rId1"/>
</Relationships>

</file>

<file path=ppt/slides/_rels/slide36.xml.rels><?xml version="1.0" encoding="UTF-8" standalone="yes"?>
<Relationships xmlns="http://schemas.openxmlformats.org/package/2006/relationships">
    <Relationship Target="../notesSlides/notesSlide30.xml" Type="http://schemas.openxmlformats.org/officeDocument/2006/relationships/notesSlide" Id="rId2"/>
    <Relationship Target="../slideLayouts/slideLayout7.xml" Type="http://schemas.openxmlformats.org/officeDocument/2006/relationships/slideLayout" Id="rId1"/>
</Relationships>

</file>

<file path=ppt/slides/_rels/slide37.xml.rels><?xml version="1.0" encoding="UTF-8" standalone="yes"?>
<Relationships xmlns="http://schemas.openxmlformats.org/package/2006/relationships">
    <Relationship Target="../notesSlides/notesSlide31.xml" Type="http://schemas.openxmlformats.org/officeDocument/2006/relationships/notesSlide" Id="rId2"/>
    <Relationship Target="../slideLayouts/slideLayout7.xml" Type="http://schemas.openxmlformats.org/officeDocument/2006/relationships/slideLayout" Id="rId1"/>
</Relationships>

</file>

<file path=ppt/slides/_rels/slide38.xml.rels><?xml version="1.0" encoding="UTF-8" standalone="yes"?>
<Relationships xmlns="http://schemas.openxmlformats.org/package/2006/relationships">
    <Relationship Target="../notesSlides/notesSlide32.xml" Type="http://schemas.openxmlformats.org/officeDocument/2006/relationships/notesSlide" Id="rId2"/>
    <Relationship Target="../slideLayouts/slideLayout7.xml" Type="http://schemas.openxmlformats.org/officeDocument/2006/relationships/slideLayout" Id="rId1"/>
</Relationships>

</file>

<file path=ppt/slides/_rels/slide39.xml.rels><?xml version="1.0" encoding="UTF-8" standalone="yes"?>
<Relationships xmlns="http://schemas.openxmlformats.org/package/2006/relationships">
    <Relationship Target="../notesSlides/notesSlide33.xml" Type="http://schemas.openxmlformats.org/officeDocument/2006/relationships/notesSlide" Id="rId2"/>
    <Relationship Target="../slideLayouts/slideLayout7.xml" Type="http://schemas.openxmlformats.org/officeDocument/2006/relationships/slideLayout" Id="rId1"/>
</Relationships>

</file>

<file path=ppt/slides/_rels/slide4.xml.rels><?xml version="1.0" encoding="UTF-8" standalone="yes"?>
<Relationships xmlns="http://schemas.openxmlformats.org/package/2006/relationships">
    <Relationship TargetMode="External" Target="https://www.esfcr.cz/vyzva-084-opz-plus" Type="http://schemas.openxmlformats.org/officeDocument/2006/relationships/hyperlink" Id="rId3"/>
    <Relationship Target="../notesSlides/notesSlide4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0.xml.rels><?xml version="1.0" encoding="UTF-8" standalone="yes"?>
<Relationships xmlns="http://schemas.openxmlformats.org/package/2006/relationships">
    <Relationship Target="../notesSlides/notesSlide34.xml" Type="http://schemas.openxmlformats.org/officeDocument/2006/relationships/notesSlide" Id="rId2"/>
    <Relationship Target="../slideLayouts/slideLayout7.xml" Type="http://schemas.openxmlformats.org/officeDocument/2006/relationships/slideLayout" Id="rId1"/>
</Relationships>

</file>

<file path=ppt/slides/_rels/slide41.xml.rels><?xml version="1.0" encoding="UTF-8" standalone="yes"?>
<Relationships xmlns="http://schemas.openxmlformats.org/package/2006/relationships">
    <Relationship Target="../notesSlides/notesSlide35.xml" Type="http://schemas.openxmlformats.org/officeDocument/2006/relationships/notesSlide" Id="rId2"/>
    <Relationship Target="../slideLayouts/slideLayout7.xml" Type="http://schemas.openxmlformats.org/officeDocument/2006/relationships/slideLayout" Id="rId1"/>
</Relationships>

</file>

<file path=ppt/slides/_rels/slide42.xml.rels><?xml version="1.0" encoding="UTF-8" standalone="yes"?>
<Relationships xmlns="http://schemas.openxmlformats.org/package/2006/relationships">
    <Relationship Target="../notesSlides/notesSlide36.xml" Type="http://schemas.openxmlformats.org/officeDocument/2006/relationships/notesSlide" Id="rId2"/>
    <Relationship Target="../slideLayouts/slideLayout7.xml" Type="http://schemas.openxmlformats.org/officeDocument/2006/relationships/slideLayout" Id="rId1"/>
</Relationships>

</file>

<file path=ppt/slides/_rels/slide43.xml.rels><?xml version="1.0" encoding="UTF-8" standalone="yes"?>
<Relationships xmlns="http://schemas.openxmlformats.org/package/2006/relationships">
    <Relationship Target="../notesSlides/notesSlide37.xml" Type="http://schemas.openxmlformats.org/officeDocument/2006/relationships/notesSlide" Id="rId2"/>
    <Relationship Target="../slideLayouts/slideLayout7.xml" Type="http://schemas.openxmlformats.org/officeDocument/2006/relationships/slideLayout" Id="rId1"/>
</Relationships>

</file>

<file path=ppt/slides/_rels/slide44.xml.rels><?xml version="1.0" encoding="UTF-8" standalone="yes"?>
<Relationships xmlns="http://schemas.openxmlformats.org/package/2006/relationships">
    <Relationship Target="../notesSlides/notesSlide38.xml" Type="http://schemas.openxmlformats.org/officeDocument/2006/relationships/notesSlide" Id="rId2"/>
    <Relationship Target="../slideLayouts/slideLayout7.xml" Type="http://schemas.openxmlformats.org/officeDocument/2006/relationships/slideLayout" Id="rId1"/>
</Relationships>

</file>

<file path=ppt/slides/_rels/slide45.xml.rels><?xml version="1.0" encoding="UTF-8" standalone="yes"?>
<Relationships xmlns="http://schemas.openxmlformats.org/package/2006/relationships">
    <Relationship Target="../notesSlides/notesSlide39.xml" Type="http://schemas.openxmlformats.org/officeDocument/2006/relationships/notesSlide" Id="rId2"/>
    <Relationship Target="../slideLayouts/slideLayout7.xml" Type="http://schemas.openxmlformats.org/officeDocument/2006/relationships/slideLayout" Id="rId1"/>
</Relationships>

</file>

<file path=ppt/slides/_rels/slide46.xml.rels><?xml version="1.0" encoding="UTF-8" standalone="yes"?>
<Relationships xmlns="http://schemas.openxmlformats.org/package/2006/relationships">
    <Relationship Target="../notesSlides/notesSlide40.xml" Type="http://schemas.openxmlformats.org/officeDocument/2006/relationships/notesSlide" Id="rId2"/>
    <Relationship Target="../slideLayouts/slideLayout7.xml" Type="http://schemas.openxmlformats.org/officeDocument/2006/relationships/slideLayout" Id="rId1"/>
</Relationships>

</file>

<file path=ppt/slides/_rels/slide47.xml.rels><?xml version="1.0" encoding="UTF-8" standalone="yes"?>
<Relationships xmlns="http://schemas.openxmlformats.org/package/2006/relationships">
    <Relationship Target="../notesSlides/notesSlide41.xml" Type="http://schemas.openxmlformats.org/officeDocument/2006/relationships/notesSlide" Id="rId2"/>
    <Relationship Target="../slideLayouts/slideLayout7.xml" Type="http://schemas.openxmlformats.org/officeDocument/2006/relationships/slideLayout" Id="rId1"/>
</Relationships>

</file>

<file path=ppt/slides/_rels/slide48.xml.rels><?xml version="1.0" encoding="UTF-8" standalone="yes"?>
<Relationships xmlns="http://schemas.openxmlformats.org/package/2006/relationships">
    <Relationship Target="../slideLayouts/slideLayout7.xml" Type="http://schemas.openxmlformats.org/officeDocument/2006/relationships/slideLayout" Id="rId1"/>
</Relationships>

</file>

<file path=ppt/slides/_rels/slide49.xml.rels><?xml version="1.0" encoding="UTF-8" standalone="yes"?>
<Relationships xmlns="http://schemas.openxmlformats.org/package/2006/relationships">
    <Relationship Target="../notesSlides/notesSlide42.xml" Type="http://schemas.openxmlformats.org/officeDocument/2006/relationships/notesSlide" Id="rId2"/>
    <Relationship Target="../slideLayouts/slideLayout7.xml" Type="http://schemas.openxmlformats.org/officeDocument/2006/relationships/slideLayout" Id="rId1"/>
</Relationships>

</file>

<file path=ppt/slides/_rels/slide5.xml.rels><?xml version="1.0" encoding="UTF-8" standalone="yes"?>
<Relationships xmlns="http://schemas.openxmlformats.org/package/2006/relationships">
    <Relationship Target="../media/image6.png" Type="http://schemas.openxmlformats.org/officeDocument/2006/relationships/image" Id="rId3"/>
    <Relationship Target="../notesSlides/notesSlide5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7.svg" Type="http://schemas.openxmlformats.org/officeDocument/2006/relationships/image" Id="rId4"/>
</Relationships>

</file>

<file path=ppt/slides/_rels/slide50.xml.rels><?xml version="1.0" encoding="UTF-8" standalone="yes"?>
<Relationships xmlns="http://schemas.openxmlformats.org/package/2006/relationships">
    <Relationship Target="../notesSlides/notesSlide43.xml" Type="http://schemas.openxmlformats.org/officeDocument/2006/relationships/notesSlide" Id="rId2"/>
    <Relationship Target="../slideLayouts/slideLayout7.xml" Type="http://schemas.openxmlformats.org/officeDocument/2006/relationships/slideLayout" Id="rId1"/>
</Relationships>

</file>

<file path=ppt/slides/_rels/slide51.xml.rels><?xml version="1.0" encoding="UTF-8" standalone="yes"?>
<Relationships xmlns="http://schemas.openxmlformats.org/package/2006/relationships">
    <Relationship Target="../notesSlides/notesSlide44.xml" Type="http://schemas.openxmlformats.org/officeDocument/2006/relationships/notesSlide" Id="rId2"/>
    <Relationship Target="../slideLayouts/slideLayout7.xml" Type="http://schemas.openxmlformats.org/officeDocument/2006/relationships/slideLayout" Id="rId1"/>
</Relationships>

</file>

<file path=ppt/slides/_rels/slide52.xml.rels><?xml version="1.0" encoding="UTF-8" standalone="yes"?>
<Relationships xmlns="http://schemas.openxmlformats.org/package/2006/relationships">
    <Relationship Target="../notesSlides/notesSlide45.xml" Type="http://schemas.openxmlformats.org/officeDocument/2006/relationships/notesSlide" Id="rId2"/>
    <Relationship Target="../slideLayouts/slideLayout7.xml" Type="http://schemas.openxmlformats.org/officeDocument/2006/relationships/slideLayout" Id="rId1"/>
</Relationships>

</file>

<file path=ppt/slides/_rels/slide53.xml.rels><?xml version="1.0" encoding="UTF-8" standalone="yes"?>
<Relationships xmlns="http://schemas.openxmlformats.org/package/2006/relationships">
    <Relationship Target="../slideLayouts/slideLayout7.xml" Type="http://schemas.openxmlformats.org/officeDocument/2006/relationships/slideLayout" Id="rId1"/>
</Relationships>

</file>

<file path=ppt/slides/_rels/slide54.xml.rels><?xml version="1.0" encoding="UTF-8" standalone="yes"?>
<Relationships xmlns="http://schemas.openxmlformats.org/package/2006/relationships">
    <Relationship Target="../notesSlides/notesSlide46.xml" Type="http://schemas.openxmlformats.org/officeDocument/2006/relationships/notesSlide" Id="rId2"/>
    <Relationship Target="../slideLayouts/slideLayout7.xml" Type="http://schemas.openxmlformats.org/officeDocument/2006/relationships/slideLayout" Id="rId1"/>
</Relationships>

</file>

<file path=ppt/slides/_rels/slide55.xml.rels><?xml version="1.0" encoding="UTF-8" standalone="yes"?>
<Relationships xmlns="http://schemas.openxmlformats.org/package/2006/relationships">
    <Relationship Target="../slideLayouts/slideLayout7.xml" Type="http://schemas.openxmlformats.org/officeDocument/2006/relationships/slideLayout" Id="rId1"/>
</Relationships>

</file>

<file path=ppt/slides/_rels/slide56.xml.rels><?xml version="1.0" encoding="UTF-8" standalone="yes"?>
<Relationships xmlns="http://schemas.openxmlformats.org/package/2006/relationships">
    <Relationship Target="../notesSlides/notesSlide47.xml" Type="http://schemas.openxmlformats.org/officeDocument/2006/relationships/notesSlide" Id="rId2"/>
    <Relationship Target="../slideLayouts/slideLayout7.xml" Type="http://schemas.openxmlformats.org/officeDocument/2006/relationships/slideLayout" Id="rId1"/>
</Relationships>

</file>

<file path=ppt/slides/_rels/slide57.xml.rels><?xml version="1.0" encoding="UTF-8" standalone="yes"?>
<Relationships xmlns="http://schemas.openxmlformats.org/package/2006/relationships">
    <Relationship Target="../notesSlides/notesSlide48.xml" Type="http://schemas.openxmlformats.org/officeDocument/2006/relationships/notesSlide" Id="rId2"/>
    <Relationship Target="../slideLayouts/slideLayout7.xml" Type="http://schemas.openxmlformats.org/officeDocument/2006/relationships/slideLayout" Id="rId1"/>
</Relationships>

</file>

<file path=ppt/slides/_rels/slide58.xml.rels><?xml version="1.0" encoding="UTF-8" standalone="yes"?>
<Relationships xmlns="http://schemas.openxmlformats.org/package/2006/relationships">
    <Relationship Target="../slideLayouts/slideLayout7.xml" Type="http://schemas.openxmlformats.org/officeDocument/2006/relationships/slideLayout" Id="rId1"/>
</Relationships>

</file>

<file path=ppt/slides/_rels/slide59.xml.rels><?xml version="1.0" encoding="UTF-8" standalone="yes"?>
<Relationships xmlns="http://schemas.openxmlformats.org/package/2006/relationships">
    <Relationship Target="../slideLayouts/slideLayout7.xml" Type="http://schemas.openxmlformats.org/officeDocument/2006/relationships/slideLayout" Id="rId1"/>
</Relationships>

</file>

<file path=ppt/slides/_rels/slide6.xml.rels><?xml version="1.0" encoding="UTF-8" standalone="yes"?>
<Relationships xmlns="http://schemas.openxmlformats.org/package/2006/relationships">
    <Relationship Target="../media/image8.png" Type="http://schemas.openxmlformats.org/officeDocument/2006/relationships/image" Id="rId3"/>
    <Relationship Target="../notesSlides/notesSlide6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11.svg" Type="http://schemas.openxmlformats.org/officeDocument/2006/relationships/image" Id="rId6"/>
    <Relationship Target="../media/image10.png" Type="http://schemas.openxmlformats.org/officeDocument/2006/relationships/image" Id="rId5"/>
    <Relationship Target="../media/image9.svg" Type="http://schemas.openxmlformats.org/officeDocument/2006/relationships/image" Id="rId4"/>
</Relationships>

</file>

<file path=ppt/slides/_rels/slide60.xml.rels><?xml version="1.0" encoding="UTF-8" standalone="yes"?>
<Relationships xmlns="http://schemas.openxmlformats.org/package/2006/relationships">
    <Relationship Target="../slideLayouts/slideLayout7.xml" Type="http://schemas.openxmlformats.org/officeDocument/2006/relationships/slideLayout" Id="rId1"/>
</Relationships>

</file>

<file path=ppt/slides/_rels/slide61.xml.rels><?xml version="1.0" encoding="UTF-8" standalone="yes"?>
<Relationships xmlns="http://schemas.openxmlformats.org/package/2006/relationships">
    <Relationship Target="../notesSlides/notesSlide49.xml" Type="http://schemas.openxmlformats.org/officeDocument/2006/relationships/notesSlide" Id="rId2"/>
    <Relationship Target="../slideLayouts/slideLayout7.xml" Type="http://schemas.openxmlformats.org/officeDocument/2006/relationships/slideLayout" Id="rId1"/>
</Relationships>

</file>

<file path=ppt/slides/_rels/slide62.xml.rels><?xml version="1.0" encoding="UTF-8" standalone="yes"?>
<Relationships xmlns="http://schemas.openxmlformats.org/package/2006/relationships">
    <Relationship Target="../notesSlides/notesSlide50.xml" Type="http://schemas.openxmlformats.org/officeDocument/2006/relationships/notesSlide" Id="rId2"/>
    <Relationship Target="../slideLayouts/slideLayout7.xml" Type="http://schemas.openxmlformats.org/officeDocument/2006/relationships/slideLayout" Id="rId1"/>
</Relationships>

</file>

<file path=ppt/slides/_rels/slide63.xml.rels><?xml version="1.0" encoding="UTF-8" standalone="yes"?>
<Relationships xmlns="http://schemas.openxmlformats.org/package/2006/relationships">
    <Relationship Target="../notesSlides/notesSlide51.xml" Type="http://schemas.openxmlformats.org/officeDocument/2006/relationships/notesSlide" Id="rId2"/>
    <Relationship Target="../slideLayouts/slideLayout7.xml" Type="http://schemas.openxmlformats.org/officeDocument/2006/relationships/slideLayout" Id="rId1"/>
</Relationships>

</file>

<file path=ppt/slides/_rels/slide64.xml.rels><?xml version="1.0" encoding="UTF-8" standalone="yes"?>
<Relationships xmlns="http://schemas.openxmlformats.org/package/2006/relationships">
    <Relationship Target="../notesSlides/notesSlide52.xml" Type="http://schemas.openxmlformats.org/officeDocument/2006/relationships/notesSlide" Id="rId2"/>
    <Relationship Target="../slideLayouts/slideLayout7.xml" Type="http://schemas.openxmlformats.org/officeDocument/2006/relationships/slideLayout" Id="rId1"/>
</Relationships>

</file>

<file path=ppt/slides/_rels/slide65.xml.rels><?xml version="1.0" encoding="UTF-8" standalone="yes"?>
<Relationships xmlns="http://schemas.openxmlformats.org/package/2006/relationships">
    <Relationship Target="../notesSlides/notesSlide53.xml" Type="http://schemas.openxmlformats.org/officeDocument/2006/relationships/notesSlide" Id="rId2"/>
    <Relationship Target="../slideLayouts/slideLayout7.xml" Type="http://schemas.openxmlformats.org/officeDocument/2006/relationships/slideLayout" Id="rId1"/>
</Relationships>

</file>

<file path=ppt/slides/_rels/slide66.xml.rels><?xml version="1.0" encoding="UTF-8" standalone="yes"?>
<Relationships xmlns="http://schemas.openxmlformats.org/package/2006/relationships">
    <Relationship Target="../notesSlides/notesSlide54.xml" Type="http://schemas.openxmlformats.org/officeDocument/2006/relationships/notesSlide" Id="rId2"/>
    <Relationship Target="../slideLayouts/slideLayout7.xml" Type="http://schemas.openxmlformats.org/officeDocument/2006/relationships/slideLayout" Id="rId1"/>
</Relationships>

</file>

<file path=ppt/slides/_rels/slide67.xml.rels><?xml version="1.0" encoding="UTF-8" standalone="yes"?>
<Relationships xmlns="http://schemas.openxmlformats.org/package/2006/relationships">
    <Relationship Target="../slideLayouts/slideLayout7.xml" Type="http://schemas.openxmlformats.org/officeDocument/2006/relationships/slideLayout" Id="rId1"/>
</Relationships>

</file>

<file path=ppt/slides/_rels/slide68.xml.rels><?xml version="1.0" encoding="UTF-8" standalone="yes"?>
<Relationships xmlns="http://schemas.openxmlformats.org/package/2006/relationships">
    <Relationship Target="../notesSlides/notesSlide55.xml" Type="http://schemas.openxmlformats.org/officeDocument/2006/relationships/notesSlide" Id="rId2"/>
    <Relationship Target="../slideLayouts/slideLayout7.xml" Type="http://schemas.openxmlformats.org/officeDocument/2006/relationships/slideLayout" Id="rId1"/>
</Relationships>

</file>

<file path=ppt/slides/_rels/slide69.xml.rels><?xml version="1.0" encoding="UTF-8" standalone="yes"?>
<Relationships xmlns="http://schemas.openxmlformats.org/package/2006/relationships">
    <Relationship Target="../notesSlides/notesSlide56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7.xml.rels><?xml version="1.0" encoding="UTF-8" standalone="yes"?>
<Relationships xmlns="http://schemas.openxmlformats.org/package/2006/relationships">
    <Relationship Target="../notesSlides/notesSlide7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70.xml.rels><?xml version="1.0" encoding="UTF-8" standalone="yes"?>
<Relationships xmlns="http://schemas.openxmlformats.org/package/2006/relationships">
    <Relationship Target="../notesSlides/notesSlide57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71.xml.rels><?xml version="1.0" encoding="UTF-8" standalone="yes"?>
<Relationships xmlns="http://schemas.openxmlformats.org/package/2006/relationships">
    <Relationship Target="../notesSlides/notesSlide58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72.xml.rels><?xml version="1.0" encoding="UTF-8" standalone="yes"?>
<Relationships xmlns="http://schemas.openxmlformats.org/package/2006/relationships">
    <Relationship Target="../notesSlides/notesSlide59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73.xml.rels><?xml version="1.0" encoding="UTF-8" standalone="yes"?>
<Relationships xmlns="http://schemas.openxmlformats.org/package/2006/relationships">
    <Relationship Target="../notesSlides/notesSlide60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74.xml.rels><?xml version="1.0" encoding="UTF-8" standalone="yes"?>
<Relationships xmlns="http://schemas.openxmlformats.org/package/2006/relationships">
    <Relationship Target="../notesSlides/notesSlide61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75.xml.rels><?xml version="1.0" encoding="UTF-8" standalone="yes"?>
<Relationships xmlns="http://schemas.openxmlformats.org/package/2006/relationships">
    <Relationship Target="../notesSlides/notesSlide62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76.xml.rels><?xml version="1.0" encoding="UTF-8" standalone="yes"?>
<Relationships xmlns="http://schemas.openxmlformats.org/package/2006/relationships">
    <Relationship Target="../notesSlides/notesSlide63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77.xml.rels><?xml version="1.0" encoding="UTF-8" standalone="yes"?>
<Relationships xmlns="http://schemas.openxmlformats.org/package/2006/relationships">
    <Relationship Target="../notesSlides/notesSlide64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78.xml.rels><?xml version="1.0" encoding="UTF-8" standalone="yes"?>
<Relationships xmlns="http://schemas.openxmlformats.org/package/2006/relationships">
    <Relationship Target="../notesSlides/notesSlide65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79.xml.rels><?xml version="1.0" encoding="UTF-8" standalone="yes"?>
<Relationships xmlns="http://schemas.openxmlformats.org/package/2006/relationships">
    <Relationship Target="../notesSlides/notesSlide66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8.xml.rels><?xml version="1.0" encoding="UTF-8" standalone="yes"?>
<Relationships xmlns="http://schemas.openxmlformats.org/package/2006/relationships">
    <Relationship Target="../notesSlides/notesSlide8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80.xml.rels><?xml version="1.0" encoding="UTF-8" standalone="yes"?>
<Relationships xmlns="http://schemas.openxmlformats.org/package/2006/relationships">
    <Relationship Target="../notesSlides/notesSlide67.xml" Type="http://schemas.openxmlformats.org/officeDocument/2006/relationships/notesSlide" Id="rId2"/>
    <Relationship Target="../slideLayouts/slideLayout7.xml" Type="http://schemas.openxmlformats.org/officeDocument/2006/relationships/slideLayout" Id="rId1"/>
</Relationships>

</file>

<file path=ppt/slides/_rels/slide81.xml.rels><?xml version="1.0" encoding="UTF-8" standalone="yes"?>
<Relationships xmlns="http://schemas.openxmlformats.org/package/2006/relationships">
    <Relationship Target="../notesSlides/notesSlide68.xml" Type="http://schemas.openxmlformats.org/officeDocument/2006/relationships/notesSlide" Id="rId2"/>
    <Relationship Target="../slideLayouts/slideLayout7.xml" Type="http://schemas.openxmlformats.org/officeDocument/2006/relationships/slideLayout" Id="rId1"/>
</Relationships>

</file>

<file path=ppt/slides/_rels/slide82.xml.rels><?xml version="1.0" encoding="UTF-8" standalone="yes"?>
<Relationships xmlns="http://schemas.openxmlformats.org/package/2006/relationships">
    <Relationship Target="../notesSlides/notesSlide69.xml" Type="http://schemas.openxmlformats.org/officeDocument/2006/relationships/notesSlide" Id="rId2"/>
    <Relationship Target="../slideLayouts/slideLayout7.xml" Type="http://schemas.openxmlformats.org/officeDocument/2006/relationships/slideLayout" Id="rId1"/>
</Relationships>

</file>

<file path=ppt/slides/_rels/slide83.xml.rels><?xml version="1.0" encoding="UTF-8" standalone="yes"?>
<Relationships xmlns="http://schemas.openxmlformats.org/package/2006/relationships">
    <Relationship Target="../notesSlides/notesSlide70.xml" Type="http://schemas.openxmlformats.org/officeDocument/2006/relationships/notesSlide" Id="rId2"/>
    <Relationship Target="../slideLayouts/slideLayout7.xml" Type="http://schemas.openxmlformats.org/officeDocument/2006/relationships/slideLayout" Id="rId1"/>
</Relationships>

</file>

<file path=ppt/slides/_rels/slide84.xml.rels><?xml version="1.0" encoding="UTF-8" standalone="yes"?>
<Relationships xmlns="http://schemas.openxmlformats.org/package/2006/relationships">
    <Relationship Target="../notesSlides/notesSlide71.xml" Type="http://schemas.openxmlformats.org/officeDocument/2006/relationships/notesSlide" Id="rId2"/>
    <Relationship Target="../slideLayouts/slideLayout7.xml" Type="http://schemas.openxmlformats.org/officeDocument/2006/relationships/slideLayout" Id="rId1"/>
</Relationships>

</file>

<file path=ppt/slides/_rels/slide85.xml.rels><?xml version="1.0" encoding="UTF-8" standalone="yes"?>
<Relationships xmlns="http://schemas.openxmlformats.org/package/2006/relationships">
    <Relationship Target="../notesSlides/notesSlide72.xml" Type="http://schemas.openxmlformats.org/officeDocument/2006/relationships/notesSlide" Id="rId2"/>
    <Relationship Target="../slideLayouts/slideLayout7.xml" Type="http://schemas.openxmlformats.org/officeDocument/2006/relationships/slideLayout" Id="rId1"/>
</Relationships>

</file>

<file path=ppt/slides/_rels/slide86.xml.rels><?xml version="1.0" encoding="UTF-8" standalone="yes"?>
<Relationships xmlns="http://schemas.openxmlformats.org/package/2006/relationships">
    <Relationship Target="../notesSlides/notesSlide73.xml" Type="http://schemas.openxmlformats.org/officeDocument/2006/relationships/notesSlide" Id="rId2"/>
    <Relationship Target="../slideLayouts/slideLayout7.xml" Type="http://schemas.openxmlformats.org/officeDocument/2006/relationships/slideLayout" Id="rId1"/>
</Relationships>

</file>

<file path=ppt/slides/_rels/slide87.xml.rels><?xml version="1.0" encoding="UTF-8" standalone="yes"?>
<Relationships xmlns="http://schemas.openxmlformats.org/package/2006/relationships">
    <Relationship Target="../notesSlides/notesSlide74.xml" Type="http://schemas.openxmlformats.org/officeDocument/2006/relationships/notesSlide" Id="rId2"/>
    <Relationship Target="../slideLayouts/slideLayout7.xml" Type="http://schemas.openxmlformats.org/officeDocument/2006/relationships/slideLayout" Id="rId1"/>
</Relationships>

</file>

<file path=ppt/slides/_rels/slide88.xml.rels><?xml version="1.0" encoding="UTF-8" standalone="yes"?>
<Relationships xmlns="http://schemas.openxmlformats.org/package/2006/relationships">
    <Relationship Target="../notesSlides/notesSlide75.xml" Type="http://schemas.openxmlformats.org/officeDocument/2006/relationships/notesSlide" Id="rId2"/>
    <Relationship Target="../slideLayouts/slideLayout7.xml" Type="http://schemas.openxmlformats.org/officeDocument/2006/relationships/slideLayout" Id="rId1"/>
</Relationships>

</file>

<file path=ppt/slides/_rels/slide89.xml.rels><?xml version="1.0" encoding="UTF-8" standalone="yes"?>
<Relationships xmlns="http://schemas.openxmlformats.org/package/2006/relationships">
    <Relationship Target="../notesSlides/notesSlide76.xml" Type="http://schemas.openxmlformats.org/officeDocument/2006/relationships/notesSlide" Id="rId2"/>
    <Relationship Target="../slideLayouts/slideLayout7.xml" Type="http://schemas.openxmlformats.org/officeDocument/2006/relationships/slideLayout" Id="rId1"/>
</Relationships>

</file>

<file path=ppt/slides/_rels/slide9.xml.rels><?xml version="1.0" encoding="UTF-8" standalone="yes"?>
<Relationships xmlns="http://schemas.openxmlformats.org/package/2006/relationships">
    <Relationship Target="../notesSlides/notesSlide9.xml" Type="http://schemas.openxmlformats.org/officeDocument/2006/relationships/notesSlide" Id="rId2"/>
    <Relationship Target="../slideLayouts/slideLayout1.xml" Type="http://schemas.openxmlformats.org/officeDocument/2006/relationships/slideLayout" Id="rId1"/>
</Relationships>

</file>

<file path=ppt/slides/_rels/slide90.xml.rels><?xml version="1.0" encoding="UTF-8" standalone="yes"?>
<Relationships xmlns="http://schemas.openxmlformats.org/package/2006/relationships">
    <Relationship Target="../media/image12.png" Type="http://schemas.openxmlformats.org/officeDocument/2006/relationships/image" Id="rId3"/>
    <Relationship Target="../notesSlides/notesSlide77.xml" Type="http://schemas.openxmlformats.org/officeDocument/2006/relationships/notesSlide" Id="rId2"/>
    <Relationship Target="../slideLayouts/slideLayout7.xml" Type="http://schemas.openxmlformats.org/officeDocument/2006/relationships/slideLayout" Id="rId1"/>
</Relationships>

</file>

<file path=ppt/slides/_rels/slide91.xml.rels><?xml version="1.0" encoding="UTF-8" standalone="yes"?>
<Relationships xmlns="http://schemas.openxmlformats.org/package/2006/relationships">
    <Relationship Target="../notesSlides/notesSlide78.xml" Type="http://schemas.openxmlformats.org/officeDocument/2006/relationships/notesSlide" Id="rId2"/>
    <Relationship Target="../slideLayouts/slideLayout7.xml" Type="http://schemas.openxmlformats.org/officeDocument/2006/relationships/slideLayout" Id="rId1"/>
</Relationships>

</file>

<file path=ppt/slides/_rels/slide92.xml.rels><?xml version="1.0" encoding="UTF-8" standalone="yes"?>
<Relationships xmlns="http://schemas.openxmlformats.org/package/2006/relationships">
    <Relationship Target="../notesSlides/notesSlide79.xml" Type="http://schemas.openxmlformats.org/officeDocument/2006/relationships/notesSlide" Id="rId2"/>
    <Relationship Target="../slideLayouts/slideLayout7.xml" Type="http://schemas.openxmlformats.org/officeDocument/2006/relationships/slideLayout" Id="rId1"/>
</Relationships>

</file>

<file path=ppt/slides/_rels/slide93.xml.rels><?xml version="1.0" encoding="UTF-8" standalone="yes"?>
<Relationships xmlns="http://schemas.openxmlformats.org/package/2006/relationships">
    <Relationship Target="../notesSlides/notesSlide80.xml" Type="http://schemas.openxmlformats.org/officeDocument/2006/relationships/notesSlide" Id="rId2"/>
    <Relationship Target="../slideLayouts/slideLayout7.xml" Type="http://schemas.openxmlformats.org/officeDocument/2006/relationships/slideLayout" Id="rId1"/>
</Relationships>

</file>

<file path=ppt/slides/_rels/slide94.xml.rels><?xml version="1.0" encoding="UTF-8" standalone="yes"?>
<Relationships xmlns="http://schemas.openxmlformats.org/package/2006/relationships">
    <Relationship Target="../notesSlides/notesSlide81.xml" Type="http://schemas.openxmlformats.org/officeDocument/2006/relationships/notesSlide" Id="rId2"/>
    <Relationship Target="../slideLayouts/slideLayout7.xml" Type="http://schemas.openxmlformats.org/officeDocument/2006/relationships/slideLayout" Id="rId1"/>
</Relationships>

</file>

<file path=ppt/slides/_rels/slide95.xml.rels><?xml version="1.0" encoding="UTF-8" standalone="yes"?>
<Relationships xmlns="http://schemas.openxmlformats.org/package/2006/relationships">
    <Relationship Target="../notesSlides/notesSlide82.xml" Type="http://schemas.openxmlformats.org/officeDocument/2006/relationships/notesSlide" Id="rId2"/>
    <Relationship Target="../slideLayouts/slideLayout1.xml" Type="http://schemas.openxmlformats.org/officeDocument/2006/relationships/slideLayout" Id="rId1"/>
</Relationships>

</file>

<file path=ppt/slides/_rels/slide96.xml.rels><?xml version="1.0" encoding="UTF-8" standalone="yes"?>
<Relationships xmlns="http://schemas.openxmlformats.org/package/2006/relationships">
    <Relationship Target="../notesSlides/notesSlide83.xml" Type="http://schemas.openxmlformats.org/officeDocument/2006/relationships/notesSlide" Id="rId2"/>
    <Relationship Target="../slideLayouts/slideLayout7.xml" Type="http://schemas.openxmlformats.org/officeDocument/2006/relationships/slideLayout" Id="rId1"/>
</Relationships>

</file>

<file path=ppt/slides/_rels/slide97.xml.rels><?xml version="1.0" encoding="UTF-8" standalone="yes"?>
<Relationships xmlns="http://schemas.openxmlformats.org/package/2006/relationships">
    <Relationship Target="../media/image13.png" Type="http://schemas.openxmlformats.org/officeDocument/2006/relationships/image" Id="rId3"/>
    <Relationship Target="../notesSlides/notesSlide84.xml" Type="http://schemas.openxmlformats.org/officeDocument/2006/relationships/notesSlide" Id="rId2"/>
    <Relationship Target="../slideLayouts/slideLayout7.xml" Type="http://schemas.openxmlformats.org/officeDocument/2006/relationships/slideLayout" Id="rId1"/>
</Relationships>

</file>

<file path=ppt/slides/_rels/slide98.xml.rels><?xml version="1.0" encoding="UTF-8" standalone="yes"?>
<Relationships xmlns="http://schemas.openxmlformats.org/package/2006/relationships">
    <Relationship Target="../notesSlides/notesSlide85.xml" Type="http://schemas.openxmlformats.org/officeDocument/2006/relationships/notesSlide" Id="rId2"/>
    <Relationship Target="../slideLayouts/slideLayout7.xml" Type="http://schemas.openxmlformats.org/officeDocument/2006/relationships/slideLayout" Id="rId1"/>
</Relationships>

</file>

<file path=ppt/slides/_rels/slide99.xml.rels><?xml version="1.0" encoding="UTF-8" standalone="yes"?>
<Relationships xmlns="http://schemas.openxmlformats.org/package/2006/relationships">
    <Relationship Target="../media/image14.png" Type="http://schemas.openxmlformats.org/officeDocument/2006/relationships/image" Id="rId3"/>
    <Relationship Target="../notesSlides/notesSlide86.xml" Type="http://schemas.openxmlformats.org/officeDocument/2006/relationships/notesSlide" Id="rId2"/>
    <Relationship Target="../slideLayouts/slideLayout7.xml" Type="http://schemas.openxmlformats.org/officeDocument/2006/relationships/slideLayout" Id="rId1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>
          <a:xfrm>
            <a:off x="1519974" y="1736880"/>
            <a:ext cx="7272000" cy="1224000"/>
          </a:xfrm>
        </p:spPr>
        <p:txBody>
          <a:bodyPr/>
          <a:lstStyle/>
          <a:p>
            <a:r>
              <a:rPr lang="cs-CZ" sz="3200" dirty="false"/>
              <a:t>Seminář pro žadatele výzvy  č. 03_25_084 Podpora komunitně vedeného místního </a:t>
            </a:r>
            <a:br>
              <a:rPr lang="cs-CZ" sz="3200" dirty="false"/>
            </a:br>
            <a:r>
              <a:rPr lang="cs-CZ" sz="3200" dirty="false"/>
              <a:t>rozvoje (2)</a:t>
            </a:r>
            <a:br>
              <a:rPr lang="cs-CZ" sz="3200" dirty="false"/>
            </a:br>
            <a:endParaRPr lang="cs-CZ" sz="3200" dirty="false"/>
          </a:p>
        </p:txBody>
      </p:sp>
      <p:sp>
        <p:nvSpPr>
          <p:cNvPr id="6" name="Zástupný symbol pro text 5"/>
          <p:cNvSpPr>
            <a:spLocks noGrp="true"/>
          </p:cNvSpPr>
          <p:nvPr>
            <p:ph type="body" sz="quarter" idx="13"/>
          </p:nvPr>
        </p:nvSpPr>
        <p:spPr>
          <a:xfrm>
            <a:off x="1475656" y="4509120"/>
            <a:ext cx="7272000" cy="540000"/>
          </a:xfrm>
        </p:spPr>
        <p:txBody>
          <a:bodyPr/>
          <a:lstStyle/>
          <a:p>
            <a:r>
              <a:rPr lang="cs-CZ" dirty="false"/>
              <a:t>Oddělení 875 – Oddělení projektů CLLD a ITI</a:t>
            </a:r>
          </a:p>
          <a:p>
            <a:endParaRPr lang="cs-CZ" dirty="false"/>
          </a:p>
        </p:txBody>
      </p:sp>
      <p:sp>
        <p:nvSpPr>
          <p:cNvPr id="7" name="Zástupný symbol pro text 6"/>
          <p:cNvSpPr>
            <a:spLocks noGrp="true"/>
          </p:cNvSpPr>
          <p:nvPr>
            <p:ph type="body" sz="quarter" idx="14"/>
          </p:nvPr>
        </p:nvSpPr>
        <p:spPr>
          <a:xfrm>
            <a:off x="1543785" y="5405085"/>
            <a:ext cx="7272000" cy="540000"/>
          </a:xfrm>
        </p:spPr>
        <p:txBody>
          <a:bodyPr/>
          <a:lstStyle/>
          <a:p>
            <a:r>
              <a:rPr lang="cs-CZ" dirty="false"/>
              <a:t>15. 5. 2025, online MS TEAMS </a:t>
            </a:r>
          </a:p>
        </p:txBody>
      </p:sp>
      <p:pic>
        <p:nvPicPr>
          <p:cNvPr id="14" name="Zástupný symbol pro obrázek 13"/>
          <p:cNvPicPr>
            <a:picLocks noGrp="true" noChangeAspect="true"/>
          </p:cNvPicPr>
          <p:nvPr>
            <p:ph type="pic" sz="quarter" idx="15"/>
          </p:nvPr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" y="1736880"/>
            <a:ext cx="540000" cy="540000"/>
          </a:xfrm>
        </p:spPr>
      </p:pic>
      <p:pic>
        <p:nvPicPr>
          <p:cNvPr id="15" name="Zástupný symbol pro obrázek 14"/>
          <p:cNvPicPr>
            <a:picLocks noGrp="true" noChangeAspect="true"/>
          </p:cNvPicPr>
          <p:nvPr>
            <p:ph type="pic" sz="quarter" idx="16"/>
          </p:nvPr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78" y="4050242"/>
            <a:ext cx="540000" cy="540000"/>
          </a:xfrm>
        </p:spPr>
      </p:pic>
      <p:pic>
        <p:nvPicPr>
          <p:cNvPr id="16" name="Zástupný symbol pro obrázek 15"/>
          <p:cNvPicPr>
            <a:picLocks noGrp="true" noChangeAspect="true"/>
          </p:cNvPicPr>
          <p:nvPr>
            <p:ph type="pic" sz="quarter" idx="17"/>
          </p:nvPr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" y="5405085"/>
            <a:ext cx="540000" cy="540000"/>
          </a:xfrm>
        </p:spPr>
      </p:pic>
    </p:spTree>
    <p:extLst>
      <p:ext uri="{BB962C8B-B14F-4D97-AF65-F5344CB8AC3E}">
        <p14:creationId xmlns:p14="http://schemas.microsoft.com/office/powerpoint/2010/main" val="337466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282037-236B-4B78-B34A-58DB69078FC7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Přístup do </a:t>
            </a:r>
            <a:r>
              <a:rPr lang="cs-CZ" dirty="false" err="true"/>
              <a:t>is</a:t>
            </a:r>
            <a:r>
              <a:rPr lang="cs-CZ" dirty="false"/>
              <a:t> kp21+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C37A8A-4618-4A74-BED8-01B6BCDAEC41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22000" y="1340768"/>
            <a:ext cx="8100000" cy="4716000"/>
          </a:xfrm>
        </p:spPr>
        <p:txBody>
          <a:bodyPr/>
          <a:lstStyle/>
          <a:p>
            <a:endParaRPr lang="cs-CZ" dirty="false">
              <a:hlinkClick r:id="rId3"/>
            </a:endParaRPr>
          </a:p>
          <a:p>
            <a:r>
              <a:rPr lang="cs-CZ" dirty="false">
                <a:hlinkClick r:id="rId3"/>
              </a:rPr>
              <a:t>ISKP21+ (mssf.cz)</a:t>
            </a:r>
            <a:endParaRPr lang="cs-CZ" dirty="false"/>
          </a:p>
          <a:p>
            <a:pPr marL="0" indent="0">
              <a:buNone/>
            </a:pPr>
            <a:endParaRPr lang="cs-CZ" dirty="false">
              <a:hlinkClick r:id="rId4"/>
            </a:endParaRPr>
          </a:p>
          <a:p>
            <a:r>
              <a:rPr lang="cs-CZ" dirty="false">
                <a:hlinkClick r:id="rId4"/>
              </a:rPr>
              <a:t>Obecné pokyny v ovládání IS KP21+ a ke komunikaci s technickou podporou</a:t>
            </a:r>
            <a:endParaRPr lang="cs-CZ" dirty="false"/>
          </a:p>
          <a:p>
            <a:pPr marL="0" indent="0">
              <a:buNone/>
            </a:pPr>
            <a:endParaRPr lang="cs-CZ" dirty="false"/>
          </a:p>
          <a:p>
            <a:r>
              <a:rPr lang="cs-CZ" dirty="false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Pokyny k vyplnění žádosti o podporu v IS KP21+</a:t>
            </a:r>
            <a:endParaRPr lang="cs-CZ" dirty="false"/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9F0ED60-F57B-4B1A-A83D-0E1CBE35FD2F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13294110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827584" y="2420888"/>
            <a:ext cx="7272808" cy="864096"/>
          </a:xfrm>
        </p:spPr>
        <p:txBody>
          <a:bodyPr/>
          <a:lstStyle/>
          <a:p>
            <a:pPr algn="ctr"/>
            <a:br>
              <a:rPr lang="cs-CZ" dirty="false">
                <a:solidFill>
                  <a:srgbClr val="FF0000"/>
                </a:solidFill>
              </a:rPr>
            </a:br>
            <a:br>
              <a:rPr lang="cs-CZ" dirty="false">
                <a:solidFill>
                  <a:srgbClr val="FF0000"/>
                </a:solidFill>
              </a:rPr>
            </a:br>
            <a:r>
              <a:rPr lang="cs-CZ" dirty="false"/>
              <a:t>Partneři Projektu</a:t>
            </a:r>
            <a:br>
              <a:rPr lang="cs-CZ" dirty="false"/>
            </a:br>
            <a:br>
              <a:rPr lang="cs-CZ" dirty="false"/>
            </a:br>
            <a:br>
              <a:rPr lang="cs-CZ" dirty="false">
                <a:solidFill>
                  <a:srgbClr val="FF0000"/>
                </a:solidFill>
              </a:rPr>
            </a:br>
            <a:endParaRPr lang="cs-CZ" sz="2800" b="false" dirty="false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0472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0BB934-BA69-413D-9989-EC00F52F1A7E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Partnerství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6E704A-A818-425C-A707-5A9F5F302D98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360000" y="1340768"/>
            <a:ext cx="8244000" cy="4779232"/>
          </a:xfrm>
        </p:spPr>
        <p:txBody>
          <a:bodyPr/>
          <a:lstStyle/>
          <a:p>
            <a:pPr algn="just"/>
            <a:r>
              <a:rPr lang="cs-CZ" sz="2000" dirty="false"/>
              <a:t>oprávněnými partnery jsou partneři s finančním příspěvkem i partneři bez finančního příspěvku</a:t>
            </a:r>
          </a:p>
          <a:p>
            <a:pPr algn="just"/>
            <a:r>
              <a:rPr lang="cs-CZ" sz="2000" dirty="false"/>
              <a:t>transparentní výběrový proces příjemcem (předem stanovená kritéria)</a:t>
            </a:r>
          </a:p>
          <a:p>
            <a:pPr algn="just"/>
            <a:r>
              <a:rPr lang="cs-CZ" sz="2000" dirty="false"/>
              <a:t>při výběru </a:t>
            </a:r>
            <a:r>
              <a:rPr lang="cs-CZ" sz="2000" b="true" u="sng" dirty="false"/>
              <a:t>nového</a:t>
            </a:r>
            <a:r>
              <a:rPr lang="cs-CZ" sz="2000" dirty="false"/>
              <a:t> partnera je nutné zohlednit jeden z hlavních principů CLLD, kterým je zaměření na lokální partnerství (jedno z kritérií pro výběr partnerů se musí zaměřit na ověření, zda je daný partner z území MAS nebo je na území dané MAS aktivní) – nutné uvést v žádosti o podporu (vyhodnocení, příloha k partnerům apod.)</a:t>
            </a:r>
          </a:p>
          <a:p>
            <a:pPr algn="just"/>
            <a:r>
              <a:rPr lang="cs-CZ" sz="2000" dirty="false"/>
              <a:t>existence min. 3 roky před datem vyhlášení výzvy</a:t>
            </a:r>
          </a:p>
          <a:p>
            <a:pPr marL="0" indent="0" algn="just">
              <a:buNone/>
            </a:pPr>
            <a:r>
              <a:rPr lang="cs-CZ" sz="2000" dirty="false"/>
              <a:t>Příjemce musí zajistit realizaci min. 30 % přímých osobních nákladů projektu</a:t>
            </a: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5D37013-5D2F-4797-9213-8B59A27FBFF2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101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44051209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15C75A-5B1C-4813-A659-B7CDE73ECCA0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false"/>
              <a:t>Partnerství</a:t>
            </a: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4039B6-B101-41A0-B7E2-387EAC96CAF7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425626" y="1442783"/>
            <a:ext cx="8424000" cy="4652776"/>
          </a:xfrm>
        </p:spPr>
        <p:txBody>
          <a:bodyPr/>
          <a:lstStyle/>
          <a:p>
            <a:pPr marL="0" indent="0" algn="just">
              <a:buNone/>
            </a:pPr>
            <a:r>
              <a:rPr lang="cs-CZ" b="true" dirty="false"/>
              <a:t>Vymezení oprávněných partnerů s finančním příspěvkem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000" dirty="false"/>
              <a:t>nestátní neziskové organizace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000" dirty="false"/>
              <a:t>obce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000" dirty="false"/>
              <a:t>dobrovolné svazky obcí; včetně společenství obcí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000" dirty="false"/>
              <a:t>organizace zřizované kraji nebo obcemi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000" dirty="false"/>
              <a:t>organizace zřízené kraji a obcemi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000" dirty="false"/>
              <a:t>poskytovatelé sociálních služeb zapsaní v registru poskytovatelů sociálních služeb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000" dirty="false"/>
              <a:t>Obchodní korporace, Obchodní společnosti (veřejná obchodní společnost, komanditní společnost, společnost s ručením omezeným, akciová společnost, evropská společnost, evropské hospodářské zájmové sdružení, družstvo, evropská družstevní společnost)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000" dirty="false"/>
              <a:t>OSVČ</a:t>
            </a:r>
          </a:p>
          <a:p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71D371A-FE4A-44D3-81B4-A074A5584963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102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5181528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15C75A-5B1C-4813-A659-B7CDE73ECCA0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false"/>
              <a:t>Partnerství</a:t>
            </a: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4039B6-B101-41A0-B7E2-387EAC96CAF7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76000" y="1412776"/>
            <a:ext cx="8064000" cy="4320000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Podporované aktivity, které mohou být realizovány prostřednictvím partnerů s finančním příspěvkem:</a:t>
            </a:r>
            <a:endParaRPr lang="cs-CZ" dirty="false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cs-CZ" sz="1800" dirty="false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0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 rámci této výzvy může partner s finančním příspěvkem realizovat všechny podporované aktivity.</a:t>
            </a:r>
            <a:endParaRPr lang="cs-CZ" sz="2000" dirty="false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71D371A-FE4A-44D3-81B4-A074A5584963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103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53764246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15C75A-5B1C-4813-A659-B7CDE73ECCA0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false"/>
              <a:t>Partnerství</a:t>
            </a: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4039B6-B101-41A0-B7E2-387EAC96CAF7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340768"/>
            <a:ext cx="8064000" cy="5355232"/>
          </a:xfrm>
        </p:spPr>
        <p:txBody>
          <a:bodyPr/>
          <a:lstStyle/>
          <a:p>
            <a:pPr marL="0" indent="0" algn="just">
              <a:buNone/>
            </a:pPr>
            <a:r>
              <a:rPr lang="cs-CZ" b="true" dirty="false"/>
              <a:t>Právní forma partnera bez finančního příspěvku není omezena. </a:t>
            </a:r>
          </a:p>
          <a:p>
            <a:pPr marL="0" indent="0" algn="just">
              <a:buNone/>
            </a:pPr>
            <a:r>
              <a:rPr lang="cs-CZ" dirty="false"/>
              <a:t>Partnerem bez finančního příspěvku může být právnická osoba se sídlem v EU nebo v rámci zemí, jež jsou členy Evropského sdružení volného obchodu, </a:t>
            </a:r>
          </a:p>
          <a:p>
            <a:pPr marL="0" indent="0" algn="just">
              <a:buNone/>
            </a:pPr>
            <a:r>
              <a:rPr lang="cs-CZ" dirty="false"/>
              <a:t>nebo fyzická osoba působící jako osoba samostatně výdělečně činná (resp. v zahraničí obdobně působící), která má registrované místo podnikání v EU. </a:t>
            </a:r>
          </a:p>
          <a:p>
            <a:pPr marL="0" indent="0" algn="just">
              <a:buNone/>
            </a:pPr>
            <a:r>
              <a:rPr lang="cs-CZ" dirty="false"/>
              <a:t>Fyzická osoba, která není samostatně výdělečně činná, nemůže být do projektu zapojena jako partner.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71D371A-FE4A-44D3-81B4-A074A5584963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104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73943641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935596" y="2852936"/>
            <a:ext cx="7272808" cy="864096"/>
          </a:xfrm>
        </p:spPr>
        <p:txBody>
          <a:bodyPr/>
          <a:lstStyle/>
          <a:p>
            <a:pPr algn="ctr"/>
            <a:r>
              <a:rPr lang="cs-CZ" dirty="false"/>
              <a:t>Rozpočet projektu</a:t>
            </a:r>
            <a:br>
              <a:rPr lang="cs-CZ" dirty="false"/>
            </a:br>
            <a:r>
              <a:rPr lang="cs-CZ" dirty="false"/>
              <a:t> </a:t>
            </a:r>
            <a:br>
              <a:rPr lang="cs-CZ" dirty="false"/>
            </a:br>
            <a:r>
              <a:rPr lang="cs-CZ" dirty="false"/>
              <a:t>a způsobilost výdajů</a:t>
            </a:r>
            <a:endParaRPr lang="cs-CZ" sz="2800" b="false" dirty="false"/>
          </a:p>
        </p:txBody>
      </p:sp>
    </p:spTree>
    <p:extLst>
      <p:ext uri="{BB962C8B-B14F-4D97-AF65-F5344CB8AC3E}">
        <p14:creationId xmlns:p14="http://schemas.microsoft.com/office/powerpoint/2010/main" val="67199904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7B78FA-9E58-6DF6-1AA0-519D049429F8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false"/>
              <a:t>Způsobilost výdajů</a:t>
            </a: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D03A98-8BE5-46DD-F067-B029DFB13C46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386105" y="1219404"/>
            <a:ext cx="8064000" cy="5476596"/>
          </a:xfrm>
        </p:spPr>
        <p:txBody>
          <a:bodyPr/>
          <a:lstStyle/>
          <a:p>
            <a:pPr marL="0" indent="0" algn="just">
              <a:buNone/>
            </a:pPr>
            <a:r>
              <a:rPr lang="cs-CZ" sz="2000" b="true" dirty="false"/>
              <a:t>Způsobilost výdajů</a:t>
            </a:r>
          </a:p>
          <a:p>
            <a:pPr algn="just"/>
            <a:r>
              <a:rPr lang="cs-CZ" sz="2000" dirty="false">
                <a:latin typeface="Arial" panose="020B0604020202020204" pitchFamily="34" charset="0"/>
              </a:rPr>
              <a:t>časově způsobilé jsou náklady vzniklé v době realizace projektu</a:t>
            </a:r>
          </a:p>
          <a:p>
            <a:pPr algn="just"/>
            <a:r>
              <a:rPr lang="cs-CZ" sz="2000" dirty="false">
                <a:latin typeface="Arial" panose="020B0604020202020204" pitchFamily="34" charset="0"/>
              </a:rPr>
              <a:t>datum zahájení realizace projektu nesmí předcházet datu 1.2.2025 (pozor u návazných projektů, že projekty mezi výzvami 03_22_008 a 03_25_084 se nesmí časově překrývat).</a:t>
            </a:r>
          </a:p>
          <a:p>
            <a:pPr algn="just"/>
            <a:r>
              <a:rPr lang="cs-CZ" sz="2000" dirty="false">
                <a:latin typeface="Arial" panose="020B0604020202020204" pitchFamily="34" charset="0"/>
              </a:rPr>
              <a:t>způsobilé jsou pouze </a:t>
            </a:r>
            <a:r>
              <a:rPr lang="cs-CZ" sz="2000" b="true" dirty="false" err="true">
                <a:solidFill>
                  <a:srgbClr val="FF0000"/>
                </a:solidFill>
                <a:latin typeface="Arial" panose="020B0604020202020204" pitchFamily="34" charset="0"/>
              </a:rPr>
              <a:t>neinvestice</a:t>
            </a:r>
            <a:endParaRPr lang="cs-CZ" sz="2000" b="true" dirty="false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/>
            <a:r>
              <a:rPr lang="cs-CZ" sz="2000" dirty="false">
                <a:latin typeface="Arial" panose="020B0604020202020204" pitchFamily="34" charset="0"/>
              </a:rPr>
              <a:t>způsobilé přímé osobní náklady pouze na pozice uvedené v </a:t>
            </a:r>
            <a:r>
              <a:rPr lang="cs-CZ" sz="2000" i="true" dirty="false">
                <a:latin typeface="Arial" panose="020B0604020202020204" pitchFamily="34" charset="0"/>
              </a:rPr>
              <a:t>Příloze č. 2 </a:t>
            </a:r>
            <a:r>
              <a:rPr lang="cs-CZ" sz="2000" b="true" i="true" dirty="false">
                <a:latin typeface="Arial" panose="020B0604020202020204" pitchFamily="34" charset="0"/>
              </a:rPr>
              <a:t>Pomůcka pro stanovení osobních nákladů</a:t>
            </a:r>
          </a:p>
          <a:p>
            <a:pPr algn="just"/>
            <a:r>
              <a:rPr lang="cs-CZ" sz="2000" b="true" dirty="false">
                <a:solidFill>
                  <a:srgbClr val="FF0000"/>
                </a:solidFill>
              </a:rPr>
              <a:t>úvazek</a:t>
            </a:r>
            <a:r>
              <a:rPr lang="cs-CZ" sz="2000" dirty="false"/>
              <a:t> osoby, u které je odměňování i jen částečně hrazeno </a:t>
            </a:r>
            <a:br>
              <a:rPr lang="cs-CZ" sz="2000" dirty="false"/>
            </a:br>
            <a:r>
              <a:rPr lang="cs-CZ" sz="2000" dirty="false"/>
              <a:t>z prostředků projektu OPZ+, může být </a:t>
            </a:r>
            <a:r>
              <a:rPr lang="cs-CZ" sz="2000" b="true" dirty="false">
                <a:solidFill>
                  <a:srgbClr val="FF0000"/>
                </a:solidFill>
              </a:rPr>
              <a:t>maximálně 1,0 </a:t>
            </a:r>
            <a:r>
              <a:rPr lang="cs-CZ" sz="2000" dirty="false"/>
              <a:t>dohromady </a:t>
            </a:r>
            <a:br>
              <a:rPr lang="cs-CZ" sz="2000" dirty="false"/>
            </a:br>
            <a:r>
              <a:rPr lang="cs-CZ" sz="2000" dirty="false"/>
              <a:t>u všech subjektů (příjemce a partneři s/bez FP)</a:t>
            </a:r>
          </a:p>
          <a:p>
            <a:pPr marL="0" indent="0">
              <a:buNone/>
            </a:pPr>
            <a:endParaRPr lang="cs-CZ" sz="2000" b="true" i="true" dirty="false">
              <a:latin typeface="Arial" panose="020B0604020202020204" pitchFamily="34" charset="0"/>
            </a:endParaRPr>
          </a:p>
          <a:p>
            <a:endParaRPr lang="cs-CZ" sz="2000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B929F54-728A-FA75-1DA3-8865CB78EEF1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106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75854820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8A13DF-6927-49A7-A84A-638197CF62AC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Rozpočet projektu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E188A3-A272-4A91-BABF-E18E1C753338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327149" y="1340768"/>
            <a:ext cx="8604000" cy="5355232"/>
          </a:xfrm>
        </p:spPr>
        <p:txBody>
          <a:bodyPr/>
          <a:lstStyle/>
          <a:p>
            <a:pPr marL="0" indent="0">
              <a:buNone/>
            </a:pPr>
            <a:r>
              <a:rPr lang="cs-CZ" sz="2000" b="true" dirty="false"/>
              <a:t>Přímé náklady </a:t>
            </a:r>
            <a:r>
              <a:rPr lang="cs-CZ" sz="2000" dirty="false"/>
              <a:t>– osobní náklady (Příloha č. 2 Výzvy)</a:t>
            </a:r>
          </a:p>
          <a:p>
            <a:pPr marL="0" indent="0">
              <a:buNone/>
            </a:pPr>
            <a:r>
              <a:rPr lang="cs-CZ" sz="2000" u="sng" dirty="false"/>
              <a:t>U pracovních smluv</a:t>
            </a:r>
            <a:r>
              <a:rPr lang="cs-CZ" sz="2000" dirty="false"/>
              <a:t>: </a:t>
            </a:r>
          </a:p>
          <a:p>
            <a:pPr marL="0" indent="0">
              <a:buNone/>
            </a:pPr>
            <a:r>
              <a:rPr lang="cs-CZ" sz="2000" dirty="false"/>
              <a:t>měsíční úvazek, hrubá měsíční mzda/plat vč. zákonných odvodů (Kč) </a:t>
            </a:r>
          </a:p>
          <a:p>
            <a:pPr marL="0" indent="0">
              <a:buNone/>
            </a:pPr>
            <a:r>
              <a:rPr lang="cs-CZ" sz="2000" u="sng" dirty="false"/>
              <a:t>U DPČ, DPP</a:t>
            </a:r>
            <a:r>
              <a:rPr lang="cs-CZ" sz="2000" dirty="false"/>
              <a:t>: </a:t>
            </a:r>
          </a:p>
          <a:p>
            <a:pPr marL="0" indent="0">
              <a:buNone/>
            </a:pPr>
            <a:r>
              <a:rPr lang="cs-CZ" sz="2000" dirty="false"/>
              <a:t>hrubá hodinová mzda/plat/odměna (Kč/hod), počet hodin</a:t>
            </a:r>
          </a:p>
          <a:p>
            <a:pPr marL="0" indent="0" algn="just">
              <a:buNone/>
            </a:pPr>
            <a:r>
              <a:rPr lang="cs-CZ" sz="2000" dirty="false"/>
              <a:t>V případě realizace projektu v partnerství budou jednotlivé položky rozpočtu označeny, zda jdou za žadatelem/příjemcem nebo partnerem (v případě více partnerů, konkrétně za kterým z nich)</a:t>
            </a:r>
          </a:p>
          <a:p>
            <a:pPr marL="0" indent="0" algn="ctr">
              <a:buNone/>
            </a:pPr>
            <a:r>
              <a:rPr lang="cs-CZ" sz="2000" b="true" dirty="false">
                <a:solidFill>
                  <a:srgbClr val="FF0000"/>
                </a:solidFill>
              </a:rPr>
              <a:t>Ohlídejte si soulad v popisem realizačního týmu a vyčíslením nákladů </a:t>
            </a:r>
            <a:br>
              <a:rPr lang="cs-CZ" sz="2000" b="true" dirty="false">
                <a:solidFill>
                  <a:srgbClr val="FF0000"/>
                </a:solidFill>
              </a:rPr>
            </a:br>
            <a:r>
              <a:rPr lang="cs-CZ" sz="2000" b="true" dirty="false">
                <a:solidFill>
                  <a:srgbClr val="FF0000"/>
                </a:solidFill>
              </a:rPr>
              <a:t>u jednotlivých klíčových aktivit projektu!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9DC6DA4-AFF4-4E11-9F0E-B455BD2F2E48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107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2062335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8A13DF-6927-49A7-A84A-638197CF62AC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Rozpočet projektu – </a:t>
            </a:r>
            <a:r>
              <a:rPr lang="cs-CZ" dirty="false">
                <a:solidFill>
                  <a:srgbClr val="FF0000"/>
                </a:solidFill>
              </a:rPr>
              <a:t>takhle ne!!!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9DC6DA4-AFF4-4E11-9F0E-B455BD2F2E48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108</a:t>
            </a:fld>
            <a:endParaRPr lang="cs-CZ" dirty="false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56540118-2E21-E1EE-9236-9784017FCE24}"/>
              </a:ext>
            </a:extLst>
          </p:cNvPr>
          <p:cNvPicPr>
            <a:picLocks noGrp="true" noChangeAspect="true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0000" y="1556792"/>
            <a:ext cx="8086637" cy="4072325"/>
          </a:xfrm>
        </p:spPr>
      </p:pic>
    </p:spTree>
    <p:extLst>
      <p:ext uri="{BB962C8B-B14F-4D97-AF65-F5344CB8AC3E}">
        <p14:creationId xmlns:p14="http://schemas.microsoft.com/office/powerpoint/2010/main" val="248738866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8A13DF-6927-49A7-A84A-638197CF62AC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Rozpočet projektu – </a:t>
            </a:r>
            <a:r>
              <a:rPr lang="cs-CZ" dirty="false">
                <a:solidFill>
                  <a:srgbClr val="FF0000"/>
                </a:solidFill>
              </a:rPr>
              <a:t>takhle ne!!!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9DC6DA4-AFF4-4E11-9F0E-B455BD2F2E48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109</a:t>
            </a:fld>
            <a:endParaRPr lang="cs-CZ" dirty="false"/>
          </a:p>
        </p:txBody>
      </p:sp>
      <p:pic>
        <p:nvPicPr>
          <p:cNvPr id="12" name="Zástupný obsah 11">
            <a:extLst>
              <a:ext uri="{FF2B5EF4-FFF2-40B4-BE49-F238E27FC236}">
                <a16:creationId xmlns:a16="http://schemas.microsoft.com/office/drawing/2014/main" id="{7DA028D4-22C8-9654-0ED0-AEDFDEABBF43}"/>
              </a:ext>
            </a:extLst>
          </p:cNvPr>
          <p:cNvPicPr>
            <a:picLocks noGrp="true" noChangeAspect="true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9512" y="2636912"/>
            <a:ext cx="8784976" cy="3625545"/>
          </a:xfr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EF40FC90-FB07-68FC-2593-6A7552307269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13361"/>
            <a:ext cx="8424000" cy="111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51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827584" y="2420888"/>
            <a:ext cx="7272808" cy="864096"/>
          </a:xfrm>
        </p:spPr>
        <p:txBody>
          <a:bodyPr/>
          <a:lstStyle/>
          <a:p>
            <a:pPr algn="ctr"/>
            <a:r>
              <a:rPr lang="cs-CZ" dirty="false"/>
              <a:t>Podporované aktivity</a:t>
            </a:r>
            <a:br>
              <a:rPr lang="cs-CZ" dirty="false">
                <a:solidFill>
                  <a:srgbClr val="FF0000"/>
                </a:solidFill>
              </a:rPr>
            </a:br>
            <a:br>
              <a:rPr lang="cs-CZ" dirty="false">
                <a:solidFill>
                  <a:srgbClr val="FF0000"/>
                </a:solidFill>
              </a:rPr>
            </a:br>
            <a:endParaRPr lang="cs-CZ" sz="2800" b="false" dirty="false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835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8A13DF-6927-49A7-A84A-638197CF62AC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Rozpočet projektu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E188A3-A272-4A91-BABF-E18E1C753338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327149" y="1340768"/>
            <a:ext cx="8604000" cy="5355232"/>
          </a:xfrm>
        </p:spPr>
        <p:txBody>
          <a:bodyPr/>
          <a:lstStyle/>
          <a:p>
            <a:pPr marL="0" indent="0">
              <a:buNone/>
            </a:pPr>
            <a:r>
              <a:rPr lang="cs-CZ" sz="2000" dirty="false"/>
              <a:t>Výše mzdových nákladů v souladu s tabulkou </a:t>
            </a:r>
            <a:r>
              <a:rPr lang="cs-CZ" sz="2000" b="true" dirty="false"/>
              <a:t>Obvyklých mezd/platů pro OPZ+ </a:t>
            </a:r>
            <a:r>
              <a:rPr lang="cs-CZ" sz="2000" dirty="false"/>
              <a:t>: </a:t>
            </a:r>
            <a:r>
              <a:rPr lang="it-IT" sz="2000" dirty="false">
                <a:hlinkClick r:id="rId3"/>
              </a:rPr>
              <a:t>Pravidla pro žadatele a příjemce - </a:t>
            </a:r>
            <a:r>
              <a:rPr lang="it-IT" sz="2000" dirty="false">
                <a:hlinkClick r:id="rId4"/>
              </a:rPr>
              <a:t>www.esfcr.cz</a:t>
            </a:r>
            <a:endParaRPr lang="cs-CZ" sz="2000" dirty="false"/>
          </a:p>
          <a:p>
            <a:pPr marL="0" indent="0" algn="just">
              <a:buNone/>
            </a:pPr>
            <a:r>
              <a:rPr lang="cs-CZ" sz="2000" b="true" dirty="false">
                <a:solidFill>
                  <a:srgbClr val="FF0000"/>
                </a:solidFill>
              </a:rPr>
              <a:t>Pro ověření, že nedošlo k porušení pravidla o obvyklých mzdách/platech je relevantní charakter vykonávané činnosti, nikoli název pozice. </a:t>
            </a:r>
          </a:p>
          <a:p>
            <a:pPr marL="0" indent="0">
              <a:buNone/>
            </a:pPr>
            <a:endParaRPr lang="cs-CZ" sz="2000" dirty="false"/>
          </a:p>
          <a:p>
            <a:pPr marL="0" indent="0">
              <a:buNone/>
            </a:pPr>
            <a:r>
              <a:rPr lang="cs-CZ" sz="2000" b="true" dirty="false"/>
              <a:t>Paušál (40 %) </a:t>
            </a:r>
            <a:r>
              <a:rPr lang="cs-CZ" sz="2000" dirty="false"/>
              <a:t>z  přímých nákladů projektu: </a:t>
            </a:r>
          </a:p>
          <a:p>
            <a:pPr marL="0" indent="0">
              <a:buNone/>
            </a:pPr>
            <a:r>
              <a:rPr lang="cs-CZ" sz="2000" dirty="false"/>
              <a:t>náklady na vybavení, nákup služeb, projektový a finanční manažer </a:t>
            </a:r>
          </a:p>
          <a:p>
            <a:pPr marL="0" indent="0" algn="ctr">
              <a:buNone/>
            </a:pPr>
            <a:endParaRPr lang="cs-CZ" sz="2000" b="true" dirty="false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cs-CZ" sz="2000" b="true" dirty="false">
                <a:solidFill>
                  <a:srgbClr val="FF0000"/>
                </a:solidFill>
              </a:rPr>
              <a:t>Celkové způsobilé náklady projektu jsou součtem přímých nákladů </a:t>
            </a:r>
            <a:br>
              <a:rPr lang="cs-CZ" sz="2000" b="true" dirty="false">
                <a:solidFill>
                  <a:srgbClr val="FF0000"/>
                </a:solidFill>
              </a:rPr>
            </a:br>
            <a:r>
              <a:rPr lang="cs-CZ" sz="2000" b="true" dirty="false">
                <a:solidFill>
                  <a:srgbClr val="FF0000"/>
                </a:solidFill>
              </a:rPr>
              <a:t>a 40% paušálu + mzdové příspěvky. </a:t>
            </a:r>
          </a:p>
          <a:p>
            <a:pPr marL="0" indent="0">
              <a:buNone/>
            </a:pPr>
            <a:endParaRPr lang="cs-CZ" sz="2000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9DC6DA4-AFF4-4E11-9F0E-B455BD2F2E48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110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90725786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15C75A-5B1C-4813-A659-B7CDE73ECCA0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false"/>
              <a:t>Přehled zdrojů financování</a:t>
            </a: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4039B6-B101-41A0-B7E2-387EAC96CAF7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360000" y="1218072"/>
            <a:ext cx="8172440" cy="5283224"/>
          </a:xfrm>
        </p:spPr>
        <p:txBody>
          <a:bodyPr/>
          <a:lstStyle/>
          <a:p>
            <a:pPr marL="0" indent="0" algn="just">
              <a:buNone/>
            </a:pPr>
            <a:r>
              <a:rPr lang="cs-CZ" b="true" dirty="false"/>
              <a:t>Rozpad zdrojů financování</a:t>
            </a:r>
          </a:p>
          <a:p>
            <a:pPr marL="0" lvl="0" indent="0" algn="just">
              <a:spcBef>
                <a:spcPts val="1100"/>
              </a:spcBef>
              <a:spcAft>
                <a:spcPts val="0"/>
              </a:spcAft>
              <a:buNone/>
            </a:pPr>
            <a:r>
              <a:rPr lang="cs-CZ" sz="20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 76,735 %, </a:t>
            </a:r>
          </a:p>
          <a:p>
            <a:pPr marL="0" lvl="0" indent="0" algn="just">
              <a:spcBef>
                <a:spcPts val="1100"/>
              </a:spcBef>
              <a:spcAft>
                <a:spcPts val="0"/>
              </a:spcAft>
              <a:buNone/>
            </a:pPr>
            <a:r>
              <a:rPr lang="cs-CZ" sz="20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státní rozpočet 18,265 %, </a:t>
            </a:r>
          </a:p>
          <a:p>
            <a:pPr marL="0" lvl="0" indent="0" algn="just">
              <a:spcBef>
                <a:spcPts val="1100"/>
              </a:spcBef>
              <a:spcAft>
                <a:spcPts val="0"/>
              </a:spcAft>
              <a:buNone/>
            </a:pPr>
            <a:r>
              <a:rPr lang="cs-CZ" sz="20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žadatel 5 %</a:t>
            </a:r>
            <a:endParaRPr lang="cs-CZ" sz="2000" dirty="false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1100"/>
              </a:spcBef>
              <a:spcAft>
                <a:spcPts val="0"/>
              </a:spcAft>
              <a:buNone/>
            </a:pPr>
            <a:endParaRPr lang="cs-CZ" sz="2000" dirty="false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1100"/>
              </a:spcBef>
              <a:spcAft>
                <a:spcPts val="0"/>
              </a:spcAft>
              <a:buNone/>
            </a:pPr>
            <a:r>
              <a:rPr lang="cs-CZ" sz="2000" u="sng" dirty="false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Kvůli zpracování žádosti o podporu v elektronickém formuláři </a:t>
            </a:r>
            <a:br>
              <a:rPr lang="cs-CZ" sz="2000" u="sng" dirty="false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u="sng" dirty="false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IS KP21+ je nutné stanovit:</a:t>
            </a:r>
          </a:p>
          <a:p>
            <a:pPr marL="0" lvl="0" indent="0" algn="just">
              <a:spcBef>
                <a:spcPts val="1100"/>
              </a:spcBef>
              <a:spcAft>
                <a:spcPts val="0"/>
              </a:spcAft>
              <a:buNone/>
            </a:pPr>
            <a:r>
              <a:rPr lang="cs-CZ" sz="2000" dirty="false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Podíl žadatele pro část projektu spadající do kategorie 	„méně rozvinutých regionů“ činí 5 %, podíl žadatele pro 	část projektu spadající do kategorie „přechodových 	regionů“ činí 5 %, podíl žadatele pro část projektu 	spadající do kategorie „více rozvinutých regionů“ činí </a:t>
            </a:r>
            <a:br>
              <a:rPr lang="cs-CZ" sz="2000" dirty="false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dirty="false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5 %.</a:t>
            </a:r>
          </a:p>
          <a:p>
            <a:pPr marL="342900" lvl="0" indent="-342900" algn="just">
              <a:spcBef>
                <a:spcPts val="11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8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dirty="false"/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71D371A-FE4A-44D3-81B4-A074A5584963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111</a:t>
            </a:fld>
            <a:endParaRPr lang="cs-CZ" dirty="false"/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1DB00055-F344-E006-9E2B-8E0E58B9B9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764973"/>
              </p:ext>
            </p:extLst>
          </p:nvPr>
        </p:nvGraphicFramePr>
        <p:xfrm>
          <a:off x="3779912" y="980728"/>
          <a:ext cx="5508104" cy="3240360"/>
        </p:xfrm>
        <a:graphic>
          <a:graphicData uri="http://schemas.openxmlformats.org/drawingml/2006/chart">
            <c:chart r:id="rId3"/>
          </a:graphicData>
        </a:graphic>
      </p:graphicFrame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1DB00055-F344-E006-9E2B-8E0E58B9B9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2807165"/>
              </p:ext>
            </p:extLst>
          </p:nvPr>
        </p:nvGraphicFramePr>
        <p:xfrm>
          <a:off x="4410216" y="1218072"/>
          <a:ext cx="4572000" cy="2743200"/>
        </p:xfrm>
        <a:graphic>
          <a:graphicData uri="http://schemas.openxmlformats.org/drawingml/2006/chart">
            <c:chart r:id="rId4"/>
          </a:graphicData>
        </a:graphic>
      </p:graphicFrame>
    </p:spTree>
    <p:extLst>
      <p:ext uri="{BB962C8B-B14F-4D97-AF65-F5344CB8AC3E}">
        <p14:creationId xmlns:p14="http://schemas.microsoft.com/office/powerpoint/2010/main" val="427423491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935596" y="2708920"/>
            <a:ext cx="7272808" cy="2304256"/>
          </a:xfrm>
        </p:spPr>
        <p:txBody>
          <a:bodyPr/>
          <a:lstStyle/>
          <a:p>
            <a:pPr algn="ctr"/>
            <a:r>
              <a:rPr lang="cs-CZ" dirty="false"/>
              <a:t>Přílohy</a:t>
            </a:r>
            <a:br>
              <a:rPr lang="cs-CZ" dirty="false"/>
            </a:br>
            <a:r>
              <a:rPr lang="cs-CZ" dirty="false"/>
              <a:t> </a:t>
            </a:r>
            <a:br>
              <a:rPr lang="cs-CZ" dirty="false"/>
            </a:br>
            <a:r>
              <a:rPr lang="cs-CZ" dirty="false"/>
              <a:t>Žádosti o podporu</a:t>
            </a:r>
            <a:br>
              <a:rPr lang="cs-CZ" dirty="false">
                <a:highlight>
                  <a:srgbClr val="FFFF00"/>
                </a:highlight>
              </a:rPr>
            </a:br>
            <a:endParaRPr lang="cs-CZ" sz="2800" b="false" dirty="false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31846146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E98495-C8D4-422D-A2C0-12CEF7CBE573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br>
              <a:rPr lang="cs-CZ" sz="1800" dirty="false"/>
            </a:br>
            <a:r>
              <a:rPr lang="cs-CZ" dirty="false"/>
              <a:t>Přehled povinných příloh žádosti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333EAC-4629-4044-8158-52CEB50C9090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360000" y="1556792"/>
            <a:ext cx="8064000" cy="4959208"/>
          </a:xfrm>
        </p:spPr>
        <p:txBody>
          <a:bodyPr/>
          <a:lstStyle/>
          <a:p>
            <a:pPr marL="342900" indent="-342900" algn="just">
              <a:buClr>
                <a:schemeClr val="tx1"/>
              </a:buClr>
              <a:buFont typeface="+mj-lt"/>
              <a:buAutoNum type="arabicPeriod"/>
            </a:pPr>
            <a:r>
              <a:rPr lang="cs-CZ" sz="2000" dirty="false"/>
              <a:t>Žadatel o podporu, který je zahraniční právnickou osobou, musí dodat údaje o svém skutečném majiteli</a:t>
            </a:r>
          </a:p>
          <a:p>
            <a:pPr marL="342900" indent="-342900" algn="just">
              <a:buClr>
                <a:schemeClr val="tx1"/>
              </a:buClr>
              <a:buFont typeface="+mj-lt"/>
              <a:buAutoNum type="arabicPeriod"/>
            </a:pPr>
            <a:r>
              <a:rPr lang="cs-CZ" sz="2000" b="true" dirty="false"/>
              <a:t>Žadatel a partneři v projektu </a:t>
            </a:r>
            <a:r>
              <a:rPr lang="cs-CZ" sz="2000" dirty="false"/>
              <a:t>– vzorový formulář je zveřejněn na adrese: </a:t>
            </a:r>
            <a:r>
              <a:rPr lang="cs-CZ" sz="2000" dirty="false">
                <a:hlinkClick r:id="rId3"/>
              </a:rPr>
              <a:t>Formuláře a pokyny potřebné v rámci přípravy žádosti </a:t>
            </a:r>
            <a:br>
              <a:rPr lang="cs-CZ" sz="2000" dirty="false">
                <a:hlinkClick r:id="rId3"/>
              </a:rPr>
            </a:br>
            <a:r>
              <a:rPr lang="cs-CZ" sz="2000" dirty="false">
                <a:hlinkClick r:id="rId3"/>
              </a:rPr>
              <a:t>o podporu - www.esfcr.cz </a:t>
            </a:r>
            <a:r>
              <a:rPr lang="cs-CZ" sz="2000" dirty="false"/>
              <a:t>.</a:t>
            </a:r>
          </a:p>
          <a:p>
            <a:pPr marL="342900" indent="-342900" algn="just">
              <a:buClr>
                <a:schemeClr val="tx1"/>
              </a:buClr>
              <a:buFont typeface="+mj-lt"/>
              <a:buAutoNum type="arabicPeriod"/>
            </a:pPr>
            <a:r>
              <a:rPr lang="cs-CZ" sz="2000" b="true" dirty="false"/>
              <a:t>Akční plán OPZ+ </a:t>
            </a:r>
            <a:r>
              <a:rPr lang="cs-CZ" sz="2000" dirty="false"/>
              <a:t>(viz příloha č. 3 výzvy)</a:t>
            </a:r>
          </a:p>
          <a:p>
            <a:pPr marL="342900" indent="-342900" algn="just">
              <a:buClr>
                <a:schemeClr val="tx1"/>
              </a:buClr>
              <a:buFont typeface="+mj-lt"/>
              <a:buAutoNum type="arabicPeriod"/>
            </a:pPr>
            <a:r>
              <a:rPr lang="cs-CZ" sz="2000" b="true" dirty="false"/>
              <a:t>Vyhodnocení Akčního plánu/realizace 1. projektu MAS </a:t>
            </a:r>
            <a:r>
              <a:rPr lang="cs-CZ" sz="2000" dirty="false"/>
              <a:t>(viz příloha č. 4 výzvy – relevantní jen pro MAS, co projekt už realizují </a:t>
            </a:r>
            <a:br>
              <a:rPr lang="cs-CZ" sz="2000" dirty="false"/>
            </a:br>
            <a:r>
              <a:rPr lang="cs-CZ" sz="2000" dirty="false"/>
              <a:t>z výzvy č. 008).</a:t>
            </a:r>
          </a:p>
          <a:p>
            <a:pPr marL="342900" indent="-342900" algn="just">
              <a:buClr>
                <a:schemeClr val="tx1"/>
              </a:buClr>
              <a:buFont typeface="+mj-lt"/>
              <a:buAutoNum type="arabicPeriod"/>
            </a:pPr>
            <a:endParaRPr lang="cs-CZ" sz="2000" dirty="false"/>
          </a:p>
          <a:p>
            <a:pPr marL="342900" indent="-342900" algn="just">
              <a:buClr>
                <a:schemeClr val="tx1"/>
              </a:buClr>
              <a:buFont typeface="+mj-lt"/>
              <a:buAutoNum type="arabicPeriod"/>
            </a:pPr>
            <a:endParaRPr lang="cs-CZ" sz="2000" dirty="false"/>
          </a:p>
          <a:p>
            <a:pPr marL="342900" indent="-342900" algn="just">
              <a:buClr>
                <a:schemeClr val="tx1"/>
              </a:buClr>
              <a:buFont typeface="+mj-lt"/>
              <a:buAutoNum type="arabicPeriod"/>
            </a:pPr>
            <a:endParaRPr lang="cs-CZ" sz="2000" dirty="false"/>
          </a:p>
          <a:p>
            <a:pPr marL="0" indent="0">
              <a:buNone/>
            </a:pPr>
            <a:endParaRPr lang="cs-CZ" sz="2000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C524BC-0F32-42FB-92CC-A83D24EFA465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113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05978608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E98495-C8D4-422D-A2C0-12CEF7CBE573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br>
              <a:rPr lang="cs-CZ" sz="1800" dirty="false"/>
            </a:br>
            <a:r>
              <a:rPr lang="cs-CZ" dirty="false"/>
              <a:t>Přehled povinných příloh žádosti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333EAC-4629-4044-8158-52CEB50C9090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360000" y="1318396"/>
            <a:ext cx="8064000" cy="4959208"/>
          </a:xfrm>
        </p:spPr>
        <p:txBody>
          <a:bodyPr/>
          <a:lstStyle/>
          <a:p>
            <a:pPr marL="0" indent="0" algn="just">
              <a:buNone/>
            </a:pPr>
            <a:r>
              <a:rPr lang="cs-CZ" sz="2000" dirty="false"/>
              <a:t>5. </a:t>
            </a:r>
            <a:r>
              <a:rPr lang="cs-CZ" sz="2000" b="true" dirty="false"/>
              <a:t>Průběžný monitoring projektů CLLD </a:t>
            </a:r>
            <a:r>
              <a:rPr lang="cs-CZ" sz="2000" dirty="false"/>
              <a:t>(viz příloha č. 5 výzvy)</a:t>
            </a:r>
          </a:p>
          <a:p>
            <a:pPr marL="0" indent="0" algn="just">
              <a:buNone/>
            </a:pPr>
            <a:r>
              <a:rPr lang="cs-CZ" sz="2000" dirty="false"/>
              <a:t>Přílohu dokládají všichni žadatelé – nezbytné mít vyplněné relevantní listy – cíl aktivity vč. výstupů, cílové hodnoty u relevantních ukazatelů </a:t>
            </a:r>
            <a:br>
              <a:rPr lang="cs-CZ" sz="2000" dirty="false"/>
            </a:br>
            <a:r>
              <a:rPr lang="cs-CZ" sz="2000" dirty="false"/>
              <a:t>a konkrétní popis nastavené cílové hodnoty</a:t>
            </a:r>
          </a:p>
          <a:p>
            <a:pPr marL="0" indent="0" algn="just">
              <a:buNone/>
            </a:pPr>
            <a:r>
              <a:rPr lang="cs-CZ" sz="2000" dirty="false"/>
              <a:t>6. </a:t>
            </a:r>
            <a:r>
              <a:rPr lang="cs-CZ" sz="2000" b="true" dirty="false"/>
              <a:t>Formulář Údaje o sociální službě plán </a:t>
            </a:r>
            <a:r>
              <a:rPr lang="cs-CZ" sz="2000" dirty="false"/>
              <a:t>– v případě projektu zaměřeného na podporu sociálních služeb žadatele nebo partnera s finančním příspěvkem29 (viz příloha č. 4a výzvy)</a:t>
            </a:r>
          </a:p>
          <a:p>
            <a:pPr marL="0" indent="0" algn="just">
              <a:buNone/>
            </a:pPr>
            <a:r>
              <a:rPr lang="cs-CZ" sz="2000" dirty="false"/>
              <a:t>7. Písemná dohoda o spolupráci s ORP, ze které vyplývá potřebnost doplnění/posílení sociální práce na území obcí, kde má sociální pracovník působit a konkrétní zadání, jaké činnosti má vykonávat – v případě projektu zaměřeného na podporu sociální práce na obcích I. typu, jak přímo pro obec či jako poradenství v oblasti bydlení, stejně tak u plánování sociálních služeb na obecní úrovní.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C524BC-0F32-42FB-92CC-A83D24EFA465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114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22972699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935596" y="2996952"/>
            <a:ext cx="7272808" cy="864096"/>
          </a:xfrm>
        </p:spPr>
        <p:txBody>
          <a:bodyPr/>
          <a:lstStyle/>
          <a:p>
            <a:pPr algn="ctr"/>
            <a:r>
              <a:rPr lang="pl-PL" dirty="false"/>
              <a:t>Proces hodnocení </a:t>
            </a:r>
            <a:br>
              <a:rPr lang="pl-PL" dirty="false"/>
            </a:br>
            <a:br>
              <a:rPr lang="pl-PL" dirty="false"/>
            </a:br>
            <a:r>
              <a:rPr lang="pl-PL" dirty="false"/>
              <a:t>a výběru projektů</a:t>
            </a:r>
            <a:endParaRPr lang="cs-CZ" sz="2800" b="false" dirty="false"/>
          </a:p>
        </p:txBody>
      </p:sp>
    </p:spTree>
    <p:extLst>
      <p:ext uri="{BB962C8B-B14F-4D97-AF65-F5344CB8AC3E}">
        <p14:creationId xmlns:p14="http://schemas.microsoft.com/office/powerpoint/2010/main" val="71576311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15C75A-5B1C-4813-A659-B7CDE73ECCA0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pl-PL" dirty="false"/>
              <a:t>Proces hodnocení a výběru projektů</a:t>
            </a: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4039B6-B101-41A0-B7E2-387EAC96CAF7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844824"/>
            <a:ext cx="8064000" cy="4320000"/>
          </a:xfrm>
        </p:spPr>
        <p:txBody>
          <a:bodyPr/>
          <a:lstStyle/>
          <a:p>
            <a:pPr marL="0" indent="0" algn="just">
              <a:buNone/>
            </a:pPr>
            <a:r>
              <a:rPr lang="cs-CZ" b="true" dirty="false"/>
              <a:t>Fáze hodnocení a výběru projektu</a:t>
            </a:r>
          </a:p>
          <a:p>
            <a:r>
              <a:rPr lang="cs-CZ" sz="2000" dirty="false"/>
              <a:t>hodnocení přijatelnosti a formálních náležitostí</a:t>
            </a:r>
          </a:p>
          <a:p>
            <a:r>
              <a:rPr lang="cs-CZ" sz="2000" dirty="false"/>
              <a:t>věcné hodnocení</a:t>
            </a:r>
          </a:p>
          <a:p>
            <a:pPr lvl="1"/>
            <a:r>
              <a:rPr lang="cs-CZ" dirty="false"/>
              <a:t>hodnotící komise</a:t>
            </a:r>
          </a:p>
          <a:p>
            <a:pPr lvl="1"/>
            <a:endParaRPr lang="cs-CZ" dirty="false"/>
          </a:p>
          <a:p>
            <a:r>
              <a:rPr lang="cs-CZ" sz="2000" dirty="false"/>
              <a:t>výběrová komise</a:t>
            </a:r>
          </a:p>
          <a:p>
            <a:pPr lvl="1"/>
            <a:r>
              <a:rPr lang="cs-CZ" dirty="false"/>
              <a:t>nebude do procesu zapojena</a:t>
            </a:r>
          </a:p>
          <a:p>
            <a:pPr lvl="1"/>
            <a:endParaRPr lang="cs-CZ" dirty="false"/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false"/>
              <a:t>příprava a vydání právního aktu o poskytnutí podpory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71D371A-FE4A-44D3-81B4-A074A5584963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116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77192754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FB520C-FBA8-48A1-AC04-55C120132A99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 anchor="ctr">
            <a:normAutofit/>
          </a:bodyPr>
          <a:lstStyle/>
          <a:p>
            <a:r>
              <a:rPr kumimoji="false" lang="cs-CZ" altLang="cs-CZ" b="true" i="false" u="none" strike="noStrike" cap="none" normalizeH="false" baseline="0" dirty="false">
                <a:ln>
                  <a:noFill/>
                </a:ln>
                <a:effectLst/>
              </a:rPr>
              <a:t>KRITÉRIA HODNOCENÍ FORMÁLNÍCH NÁLEŽITOSTÍ  PROJEKTŮ CLLD</a:t>
            </a:r>
            <a:endParaRPr lang="cs-CZ" cap="none" dirty="false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829918D-4D75-A2C3-09F9-C9746230ABFD}"/>
              </a:ext>
            </a:extLst>
          </p:cNvPr>
          <p:cNvSpPr>
            <a:spLocks noGrp="true"/>
          </p:cNvSpPr>
          <p:nvPr>
            <p:ph idx="10"/>
          </p:nvPr>
        </p:nvSpPr>
        <p:spPr>
          <a:xfrm>
            <a:off x="5364088" y="1429801"/>
            <a:ext cx="2447824" cy="2088000"/>
          </a:xfrm>
        </p:spPr>
        <p:txBody>
          <a:bodyPr>
            <a:normAutofit/>
          </a:bodyPr>
          <a:lstStyle/>
          <a:p>
            <a:r>
              <a:rPr lang="cs-CZ" sz="2000" dirty="false"/>
              <a:t>Je možné vrátit max 2krát k opravě</a:t>
            </a:r>
          </a:p>
          <a:p>
            <a:r>
              <a:rPr lang="cs-CZ" sz="2000" dirty="false"/>
              <a:t>Hodnotí ŘO OPZ+</a:t>
            </a:r>
            <a:endParaRPr lang="en-US" sz="2000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8F5F3DD-A78C-4032-9507-FFFBB0135EC9}"/>
              </a:ext>
            </a:extLst>
          </p:cNvPr>
          <p:cNvSpPr>
            <a:spLocks noGrp="true"/>
          </p:cNvSpPr>
          <p:nvPr>
            <p:ph type="sldNum" sz="quarter" idx="13"/>
          </p:nvPr>
        </p:nvSpPr>
        <p:spPr>
          <a:xfrm>
            <a:off x="8640000" y="6516000"/>
            <a:ext cx="468000" cy="18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79BF083-4774-43B1-9AB0-5CC1AC5DD8EE}" type="slidenum">
              <a:rPr lang="cs-CZ" smtClean="false"/>
              <a:pPr>
                <a:spcAft>
                  <a:spcPts val="600"/>
                </a:spcAft>
              </a:pPr>
              <a:t>117</a:t>
            </a:fld>
            <a:endParaRPr lang="cs-CZ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95E1E588-B6F8-B646-4C2B-159F1DD4B4EA}"/>
              </a:ext>
            </a:extLst>
          </p:cNvPr>
          <p:cNvGrpSpPr/>
          <p:nvPr/>
        </p:nvGrpSpPr>
        <p:grpSpPr>
          <a:xfrm>
            <a:off x="544315" y="1595437"/>
            <a:ext cx="4387725" cy="4569867"/>
            <a:chOff x="0" y="0"/>
            <a:chExt cx="2371725" cy="3667125"/>
          </a:xfrm>
        </p:grpSpPr>
        <p:sp>
          <p:nvSpPr>
            <p:cNvPr id="5" name="Textové pole 2">
              <a:extLst>
                <a:ext uri="{FF2B5EF4-FFF2-40B4-BE49-F238E27FC236}">
                  <a16:creationId xmlns:a16="http://schemas.microsoft.com/office/drawing/2014/main" id="{F01B51BB-63A8-801C-6B4C-FE20B7C5BEAD}"/>
                </a:ext>
              </a:extLst>
            </p:cNvPr>
            <p:cNvSpPr txBox="true">
              <a:spLocks noChangeArrowheads="true"/>
            </p:cNvSpPr>
            <p:nvPr/>
          </p:nvSpPr>
          <p:spPr bwMode="auto">
            <a:xfrm>
              <a:off x="0" y="0"/>
              <a:ext cx="2324100" cy="7048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false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cs-CZ" sz="2800" kern="100" dirty="false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Úplnost a forma žádostí</a:t>
              </a:r>
              <a:endParaRPr lang="cs-CZ" sz="2800" kern="1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ové pole 2">
              <a:extLst>
                <a:ext uri="{FF2B5EF4-FFF2-40B4-BE49-F238E27FC236}">
                  <a16:creationId xmlns:a16="http://schemas.microsoft.com/office/drawing/2014/main" id="{84A65B07-DA7F-4BA3-EDDB-46B3F023DB16}"/>
                </a:ext>
              </a:extLst>
            </p:cNvPr>
            <p:cNvSpPr txBox="true">
              <a:spLocks noChangeArrowheads="true"/>
            </p:cNvSpPr>
            <p:nvPr/>
          </p:nvSpPr>
          <p:spPr bwMode="auto">
            <a:xfrm>
              <a:off x="28575" y="990600"/>
              <a:ext cx="2324100" cy="7048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false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cs-CZ" sz="2800" kern="100" dirty="false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Podpis žádosti</a:t>
              </a:r>
              <a:endParaRPr lang="cs-CZ" sz="2800" kern="1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ové pole 2">
              <a:extLst>
                <a:ext uri="{FF2B5EF4-FFF2-40B4-BE49-F238E27FC236}">
                  <a16:creationId xmlns:a16="http://schemas.microsoft.com/office/drawing/2014/main" id="{DCF041F6-FF16-44B4-ACEC-D12058B70207}"/>
                </a:ext>
              </a:extLst>
            </p:cNvPr>
            <p:cNvSpPr txBox="true">
              <a:spLocks noChangeArrowheads="true"/>
            </p:cNvSpPr>
            <p:nvPr/>
          </p:nvSpPr>
          <p:spPr bwMode="auto">
            <a:xfrm>
              <a:off x="47625" y="1971675"/>
              <a:ext cx="2314575" cy="7048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false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cs-CZ" sz="2800" kern="100" dirty="false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Úplnost a forma akčního plánu</a:t>
              </a:r>
              <a:endParaRPr lang="cs-CZ" sz="2800" kern="1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ové pole 2">
              <a:extLst>
                <a:ext uri="{FF2B5EF4-FFF2-40B4-BE49-F238E27FC236}">
                  <a16:creationId xmlns:a16="http://schemas.microsoft.com/office/drawing/2014/main" id="{EB330FD6-2024-CF2D-36EC-9006E4842BE2}"/>
                </a:ext>
              </a:extLst>
            </p:cNvPr>
            <p:cNvSpPr txBox="true">
              <a:spLocks noChangeArrowheads="true"/>
            </p:cNvSpPr>
            <p:nvPr/>
          </p:nvSpPr>
          <p:spPr bwMode="auto">
            <a:xfrm>
              <a:off x="28575" y="2962275"/>
              <a:ext cx="2343150" cy="7048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false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cs-CZ" sz="2800" kern="100" dirty="false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Podpis akčního plánu</a:t>
              </a:r>
              <a:endParaRPr lang="cs-CZ" sz="2800" kern="1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F253AD3-2362-439A-5171-89553F39336C}"/>
              </a:ext>
            </a:extLst>
          </p:cNvPr>
          <p:cNvSpPr txBox="true">
            <a:spLocks/>
          </p:cNvSpPr>
          <p:nvPr/>
        </p:nvSpPr>
        <p:spPr>
          <a:xfrm>
            <a:off x="5868144" y="3897710"/>
            <a:ext cx="2447824" cy="2618290"/>
          </a:xfrm>
          <a:prstGeom prst="rect">
            <a:avLst/>
          </a:prstGeom>
        </p:spPr>
        <p:txBody>
          <a:bodyPr vert="horz" lIns="0" tIns="0" rIns="0" bIns="0" rtlCol="false">
            <a:norm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false"/>
              <a:t>AP – pro nové MAS</a:t>
            </a:r>
          </a:p>
          <a:p>
            <a:r>
              <a:rPr lang="cs-CZ" sz="2000" dirty="false"/>
              <a:t>Vyhodnocení AP – pro MAS realizující v 008. výzvě.</a:t>
            </a:r>
          </a:p>
        </p:txBody>
      </p:sp>
    </p:spTree>
    <p:extLst>
      <p:ext uri="{BB962C8B-B14F-4D97-AF65-F5344CB8AC3E}">
        <p14:creationId xmlns:p14="http://schemas.microsoft.com/office/powerpoint/2010/main" val="1314855312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49CF62-D017-4D0C-A349-A70A813B63C5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 anchor="ctr">
            <a:normAutofit/>
          </a:bodyPr>
          <a:lstStyle/>
          <a:p>
            <a:r>
              <a:rPr kumimoji="false" lang="cs-CZ" altLang="cs-CZ" b="true" i="false" u="none" strike="noStrike" cap="none" normalizeH="false" baseline="0" dirty="false">
                <a:ln>
                  <a:noFill/>
                </a:ln>
                <a:effectLst/>
              </a:rPr>
              <a:t>KRITÉRIA HODNOCENÍ PŘIJATELNOSTI PROJEKTŮ CLLD </a:t>
            </a:r>
            <a:endParaRPr lang="cs-CZ" cap="none" dirty="false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B37AF439-76C7-71FC-513E-7B18E49A10F0}"/>
              </a:ext>
            </a:extLst>
          </p:cNvPr>
          <p:cNvSpPr>
            <a:spLocks noGrp="true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>
            <a:normAutofit/>
          </a:bodyPr>
          <a:lstStyle/>
          <a:p>
            <a:r>
              <a:rPr lang="cs-CZ" sz="2000" dirty="false"/>
              <a:t>Jedná se o vylučovací kritéria</a:t>
            </a:r>
          </a:p>
          <a:p>
            <a:r>
              <a:rPr lang="cs-CZ" sz="2000" dirty="false"/>
              <a:t>Není možná oprava</a:t>
            </a:r>
          </a:p>
          <a:p>
            <a:r>
              <a:rPr lang="cs-CZ" sz="2000" dirty="false"/>
              <a:t>Hodnotí ŘO OPZ+</a:t>
            </a:r>
            <a:endParaRPr lang="en-US" sz="2000" dirty="false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DDD2D7D-A0C2-4E4D-B98D-10712282F83E}"/>
              </a:ext>
            </a:extLst>
          </p:cNvPr>
          <p:cNvSpPr>
            <a:spLocks noGrp="true"/>
          </p:cNvSpPr>
          <p:nvPr>
            <p:ph type="sldNum" sz="quarter" idx="13"/>
          </p:nvPr>
        </p:nvSpPr>
        <p:spPr>
          <a:xfrm>
            <a:off x="8640000" y="6516000"/>
            <a:ext cx="468000" cy="18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79BF083-4774-43B1-9AB0-5CC1AC5DD8EE}" type="slidenum">
              <a:rPr lang="cs-CZ" smtClean="false"/>
              <a:pPr>
                <a:spcAft>
                  <a:spcPts val="600"/>
                </a:spcAft>
              </a:pPr>
              <a:t>118</a:t>
            </a:fld>
            <a:endParaRPr lang="cs-CZ"/>
          </a:p>
        </p:txBody>
      </p:sp>
      <p:graphicFrame>
        <p:nvGraphicFramePr>
          <p:cNvPr id="20" name="Zástupný obsah 10">
            <a:extLst>
              <a:ext uri="{FF2B5EF4-FFF2-40B4-BE49-F238E27FC236}">
                <a16:creationId xmlns:a16="http://schemas.microsoft.com/office/drawing/2014/main" id="{49C3E0F2-2F2F-D73E-88F0-FF521C13CBEB}"/>
              </a:ext>
            </a:extLst>
          </p:cNvPr>
          <p:cNvGraphicFramePr>
            <a:graphicFrameLocks noGrp="true"/>
          </p:cNvGraphicFramePr>
          <p:nvPr>
            <p:ph idx="1"/>
          </p:nvPr>
        </p:nvGraphicFramePr>
        <p:xfrm>
          <a:off x="540000" y="1340768"/>
          <a:ext cx="3383928" cy="5256584"/>
        </p:xfrm>
        <a:graphic>
          <a:graphicData uri="http://schemas.openxmlformats.org/drawingml/2006/diagram">
            <dgm:relIds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637549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cap="none" dirty="false"/>
              <a:t>HO</a:t>
            </a:r>
            <a:r>
              <a:rPr kumimoji="false" lang="cs-CZ" altLang="cs-CZ" b="true" i="false" u="none" strike="noStrike" cap="none" normalizeH="false" baseline="0" dirty="false">
                <a:ln>
                  <a:noFill/>
                </a:ln>
                <a:effectLst/>
              </a:rPr>
              <a:t>DNOCENÍ HPFN PROJEKTŮ CLLD - LHŮTY</a:t>
            </a:r>
            <a:endParaRPr lang="cs-CZ" b="false" cap="non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>
                <a:solidFill>
                  <a:srgbClr val="084A8B"/>
                </a:solidFill>
              </a:rPr>
              <a:pPr/>
              <a:t>119</a:t>
            </a:fld>
            <a:endParaRPr lang="cs-CZ" dirty="false">
              <a:solidFill>
                <a:srgbClr val="084A8B"/>
              </a:solidFill>
            </a:endParaRPr>
          </a:p>
        </p:txBody>
      </p:sp>
      <p:sp>
        <p:nvSpPr>
          <p:cNvPr id="8" name="Zástupný symbol pro obsah 2"/>
          <p:cNvSpPr txBox="true">
            <a:spLocks/>
          </p:cNvSpPr>
          <p:nvPr/>
        </p:nvSpPr>
        <p:spPr>
          <a:xfrm>
            <a:off x="467544" y="1340768"/>
            <a:ext cx="7704408" cy="3501208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false"/>
              <a:t>Hodnocení přijatelnosti a formálních náležitostí musí být dokončeno do 30 pracovních dnů od podání žádosti o podporu</a:t>
            </a:r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false"/>
              <a:t>Finálními centrálními stavy kontroly HPFN jsou v systému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dirty="false"/>
              <a:t>Žádost o podporu splnila formální náležitosti a podmínky přijatelnosti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dirty="false"/>
              <a:t>Žádost o podporu nesplnila formální náležitosti a podmínky přijatelnosti</a:t>
            </a:r>
          </a:p>
          <a:p>
            <a:pPr marL="666000" lvl="2" indent="0">
              <a:buNone/>
            </a:pPr>
            <a:r>
              <a:rPr lang="cs-CZ" dirty="false"/>
              <a:t>Pozn. Žádost o podporu vrácena k dopracování není finální stav.</a:t>
            </a:r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dirty="false"/>
          </a:p>
          <a:p>
            <a:pPr lvl="1"/>
            <a:endParaRPr lang="cs-CZ" dirty="false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28099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81F08F-DFA4-3C15-02F6-3C16A2FCAC3A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Věcné zaměření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754AB9-525A-F983-F730-13436243966C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5569" y="1556792"/>
            <a:ext cx="8064000" cy="4851240"/>
          </a:xfrm>
        </p:spPr>
        <p:txBody>
          <a:bodyPr/>
          <a:lstStyle/>
          <a:p>
            <a:pPr algn="just"/>
            <a:r>
              <a:rPr lang="cs-CZ" sz="2000" dirty="false"/>
              <a:t>Důraz je kladen na prevenci sociálního vyloučení, posilování místních zdrojů, komunitních vazeb a udržitelnosti komunit a koordinovaného přístupu při řešení problémů specifických pro území MAS.</a:t>
            </a:r>
          </a:p>
          <a:p>
            <a:pPr algn="just"/>
            <a:r>
              <a:rPr lang="cs-CZ" sz="2000" dirty="false"/>
              <a:t>Jedná se primárně o přímou práci s cílovými skupinami, sekundárně může být podpořena i dílčí koncepční a metodická činnost anebo vzdělávací a osvětové aktivity směřované k cílovým skupinám a k laické i k odborné veřejnosti.</a:t>
            </a:r>
          </a:p>
          <a:p>
            <a:pPr algn="just"/>
            <a:r>
              <a:rPr lang="cs-CZ" sz="2000" dirty="false"/>
              <a:t>Podporované aktivity musí naplňovat základní znaky komunitně vedeného místního rozvoje (CLLD)</a:t>
            </a:r>
          </a:p>
          <a:p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947E233-2723-13AB-9D88-EDD56EC9477E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55228558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2311D8-EF50-4444-B0A0-1739F1037652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Věcné hodnocení - kritéria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1B50F528-8DD8-4604-9432-9B3770527279}"/>
              </a:ext>
            </a:extLst>
          </p:cNvPr>
          <p:cNvPicPr>
            <a:picLocks noGrp="true" noChangeAspect="true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7544" y="1268760"/>
            <a:ext cx="8172456" cy="5427240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7B17352-4AE7-47E7-B1BF-DA4BCF3B6748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120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14208562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D6A136-D46E-4545-9490-41867908C9B7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 anchor="ctr">
            <a:normAutofit/>
          </a:bodyPr>
          <a:lstStyle/>
          <a:p>
            <a:r>
              <a:rPr lang="cs-CZ" dirty="false"/>
              <a:t>Věcné hodnocení – obecné informace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412E29-2E1F-4B1C-84F5-1065B7BC14A9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800000"/>
            <a:ext cx="8100000" cy="4320000"/>
          </a:xfrm>
        </p:spPr>
        <p:txBody>
          <a:bodyPr>
            <a:normAutofit/>
          </a:bodyPr>
          <a:lstStyle/>
          <a:p>
            <a:r>
              <a:rPr lang="cs-CZ" sz="2000" dirty="false"/>
              <a:t>Bude zajištěno s využitím hodnotící komise</a:t>
            </a:r>
          </a:p>
          <a:p>
            <a:r>
              <a:rPr lang="cs-CZ" sz="2000" dirty="false"/>
              <a:t>Musí být provedeno do 80 pracovní dnů od podání projektové žádosti </a:t>
            </a:r>
          </a:p>
          <a:p>
            <a:r>
              <a:rPr lang="cs-CZ" sz="2000" dirty="false"/>
              <a:t>Finálními stavy projektových žádostí v systému: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false"/>
              <a:t>Žádost o podporu splnila podmínky věcného hodnocení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false"/>
              <a:t>Žádost o podporu splnila podmínky věcného hodnocení </a:t>
            </a:r>
            <a:br>
              <a:rPr lang="cs-CZ" dirty="false"/>
            </a:br>
            <a:r>
              <a:rPr lang="cs-CZ" dirty="false"/>
              <a:t>s výhradou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false"/>
              <a:t>Žádost o podporu nesplnila podmínky věcného hodnocení</a:t>
            </a:r>
          </a:p>
          <a:p>
            <a:r>
              <a:rPr lang="cs-CZ" sz="2000" dirty="false"/>
              <a:t>Odkaz na příručku pro hodnotitele, kde jsou i další informace </a:t>
            </a:r>
            <a:br>
              <a:rPr lang="cs-CZ" sz="2000" dirty="false"/>
            </a:br>
            <a:r>
              <a:rPr lang="cs-CZ" sz="2000" dirty="false"/>
              <a:t>k průběhu hodnocení </a:t>
            </a:r>
            <a:r>
              <a:rPr lang="pl-PL" sz="2000" dirty="false">
                <a:hlinkClick r:id="rId3"/>
              </a:rPr>
              <a:t>Hodnocení a výběr projektů - www.esfcr.cz</a:t>
            </a:r>
            <a:endParaRPr lang="cs-CZ" sz="2000" dirty="false"/>
          </a:p>
          <a:p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6C195C7-1161-4138-B476-7551732C1838}"/>
              </a:ext>
            </a:extLst>
          </p:cNvPr>
          <p:cNvSpPr>
            <a:spLocks noGrp="true"/>
          </p:cNvSpPr>
          <p:nvPr>
            <p:ph type="sldNum" sz="quarter" idx="13"/>
          </p:nvPr>
        </p:nvSpPr>
        <p:spPr>
          <a:xfrm>
            <a:off x="8640000" y="6516000"/>
            <a:ext cx="468000" cy="18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79BF083-4774-43B1-9AB0-5CC1AC5DD8EE}" type="slidenum">
              <a:rPr lang="cs-CZ" smtClean="false"/>
              <a:pPr>
                <a:spcAft>
                  <a:spcPts val="600"/>
                </a:spcAft>
              </a:pPr>
              <a:t>121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956092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CD9F3A-4D83-4F74-86BF-D33BD77D1EC4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Příprava a vydání právního aktu o poskytnutí podpory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53AC73-ABE7-42EE-88FE-809DB18BDECC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39552" y="1412776"/>
            <a:ext cx="8064448" cy="4707224"/>
          </a:xfrm>
        </p:spPr>
        <p:txBody>
          <a:bodyPr/>
          <a:lstStyle/>
          <a:p>
            <a:r>
              <a:rPr lang="cs-CZ" sz="2000" dirty="false"/>
              <a:t>Právní akt je vydán zpravidla do 3 měsíců od výběru projektové žádosti hodnotící komisí</a:t>
            </a:r>
          </a:p>
          <a:p>
            <a:r>
              <a:rPr lang="cs-CZ" sz="2000" dirty="false"/>
              <a:t>Výzva k poskytnutí podkladů pro přípravu právního aktu (vyrozumění) – součástí je i identifikace/částka veřejné podpora</a:t>
            </a:r>
          </a:p>
          <a:p>
            <a:r>
              <a:rPr lang="cs-CZ" sz="2000" dirty="false"/>
              <a:t>Čestné prohlášení</a:t>
            </a:r>
          </a:p>
          <a:p>
            <a:r>
              <a:rPr lang="cs-CZ" sz="2000" dirty="false"/>
              <a:t>Příprava návrhu právního aktu</a:t>
            </a:r>
          </a:p>
          <a:p>
            <a:r>
              <a:rPr lang="cs-CZ" sz="2000" dirty="false"/>
              <a:t>Schválení žadatelem</a:t>
            </a:r>
          </a:p>
          <a:p>
            <a:r>
              <a:rPr lang="cs-CZ" sz="2000" dirty="false"/>
              <a:t>Podpis právního aktu</a:t>
            </a:r>
          </a:p>
          <a:p>
            <a:r>
              <a:rPr lang="cs-CZ" sz="2000" dirty="false"/>
              <a:t>Potvrzení přijetí právního aktu příjemcem</a:t>
            </a:r>
          </a:p>
          <a:p>
            <a:r>
              <a:rPr lang="cs-CZ" sz="2000" dirty="false"/>
              <a:t>Znění PA pro seznámení: </a:t>
            </a:r>
            <a:r>
              <a:rPr lang="cs-CZ" sz="2000" dirty="false">
                <a:hlinkClick r:id="rId3"/>
              </a:rPr>
              <a:t>Formuláře a pokyny pro uzavření právního aktu a vzory právních aktů - www.esfcr.cz</a:t>
            </a:r>
            <a:endParaRPr lang="cs-CZ" sz="2000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B70BB81-BDCF-48F3-96F6-AE72184A4839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122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68988891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BD0A2B-E1A6-4E88-B33C-0FA10B8C4693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false"/>
              <a:t>Informování žadatele o výsledku žádosti v jednotlivých fázích hodnocení a výběru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7A5F26-5277-4C23-9D97-26DFF81271F7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000" dirty="false"/>
              <a:t>o každé změně stavu projektu je příjemce informován prostřednictvím systému</a:t>
            </a:r>
          </a:p>
          <a:p>
            <a:pPr algn="just"/>
            <a:r>
              <a:rPr lang="cs-CZ" sz="2000" dirty="false"/>
              <a:t>za informování o výsledku hodnocení dané fáze se považuje </a:t>
            </a:r>
            <a:br>
              <a:rPr lang="cs-CZ" sz="2000" dirty="false"/>
            </a:br>
            <a:r>
              <a:rPr lang="cs-CZ" sz="2000" dirty="false"/>
              <a:t>i změna stavu projektu v systému</a:t>
            </a:r>
          </a:p>
          <a:p>
            <a:pPr algn="just"/>
            <a:r>
              <a:rPr lang="cs-CZ" sz="2000" dirty="false"/>
              <a:t>u negativně hodnocených projektů bude žadateli do 10 pracovních dní od ukončení hodnocení zaslán výsledek obsahující odůvodnění a také možnost podat žádost o přezkum negativního hodnocení projektové žádosti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8144394-E7EE-45DB-B1AA-E6DA04542EA9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123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71048188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CD9F3A-4D83-4F74-86BF-D33BD77D1EC4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Příprava a vydání právního aktu o poskytnutí podpory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53AC73-ABE7-42EE-88FE-809DB18BDECC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39552" y="1412776"/>
            <a:ext cx="8064448" cy="4707224"/>
          </a:xfrm>
        </p:spPr>
        <p:txBody>
          <a:bodyPr/>
          <a:lstStyle/>
          <a:p>
            <a:r>
              <a:rPr lang="cs-CZ" sz="2000" dirty="false"/>
              <a:t>Právní akt je vydán zpravidla do 3 měsíců od výběru projektové žádosti hodnotící komisí</a:t>
            </a:r>
          </a:p>
          <a:p>
            <a:r>
              <a:rPr lang="cs-CZ" sz="2000" dirty="false"/>
              <a:t>Výzva k poskytnutí podkladů pro přípravu právního aktu (vyrozumění) – součástí je i identifikace/částka veřejné podpora</a:t>
            </a:r>
          </a:p>
          <a:p>
            <a:r>
              <a:rPr lang="cs-CZ" sz="2000" dirty="false"/>
              <a:t>Čestné prohlášení</a:t>
            </a:r>
          </a:p>
          <a:p>
            <a:r>
              <a:rPr lang="cs-CZ" sz="2000" dirty="false"/>
              <a:t>Příprava návrhu právního aktu</a:t>
            </a:r>
          </a:p>
          <a:p>
            <a:r>
              <a:rPr lang="cs-CZ" sz="2000" dirty="false"/>
              <a:t>Schválení žadatelem</a:t>
            </a:r>
          </a:p>
          <a:p>
            <a:r>
              <a:rPr lang="cs-CZ" sz="2000" dirty="false"/>
              <a:t>Podpis právního aktu</a:t>
            </a:r>
          </a:p>
          <a:p>
            <a:r>
              <a:rPr lang="cs-CZ" sz="2000" dirty="false"/>
              <a:t>Potvrzení přijetí právního aktu příjemcem</a:t>
            </a:r>
          </a:p>
          <a:p>
            <a:r>
              <a:rPr lang="cs-CZ" sz="2000" dirty="false"/>
              <a:t>Znění PA pro seznámení: </a:t>
            </a:r>
            <a:r>
              <a:rPr lang="cs-CZ" sz="2000" dirty="false">
                <a:hlinkClick r:id="rId3"/>
              </a:rPr>
              <a:t>Formuláře a pokyny pro uzavření právního aktu a vzory právních aktů - www.esfcr.cz</a:t>
            </a:r>
            <a:endParaRPr lang="cs-CZ" sz="2000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B70BB81-BDCF-48F3-96F6-AE72184A4839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124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27010463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935596" y="3402419"/>
            <a:ext cx="7272808" cy="864096"/>
          </a:xfrm>
        </p:spPr>
        <p:txBody>
          <a:bodyPr/>
          <a:lstStyle/>
          <a:p>
            <a:pPr algn="ctr"/>
            <a:r>
              <a:rPr lang="cs-CZ" dirty="false"/>
              <a:t>Veřejné zakázky</a:t>
            </a:r>
            <a:endParaRPr lang="cs-CZ" sz="2800" b="false" dirty="false"/>
          </a:p>
        </p:txBody>
      </p:sp>
    </p:spTree>
    <p:extLst>
      <p:ext uri="{BB962C8B-B14F-4D97-AF65-F5344CB8AC3E}">
        <p14:creationId xmlns:p14="http://schemas.microsoft.com/office/powerpoint/2010/main" val="3911077993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61A94D-CCDC-42B1-BA0B-834BB0B7DF52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Veřejné zakázky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022B94-47A1-4628-BB13-5A137942F9C6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false"/>
              <a:t>kap. 20 Obecné části pravidel pro žadatele a příjemce v rámci OPZ+</a:t>
            </a:r>
          </a:p>
          <a:p>
            <a:r>
              <a:rPr lang="cs-CZ" sz="2000" dirty="false"/>
              <a:t>veškeré nákupy a dodávky služeb</a:t>
            </a:r>
          </a:p>
          <a:p>
            <a:r>
              <a:rPr lang="cs-CZ" sz="2000" b="true" dirty="false"/>
              <a:t>dodržovat zásady zadávání VZ</a:t>
            </a:r>
            <a:r>
              <a:rPr lang="cs-CZ" sz="2000" dirty="false"/>
              <a:t>, aby nedocházelo ke střetu zájmu (viz kap. 20.1 )</a:t>
            </a:r>
          </a:p>
          <a:p>
            <a:r>
              <a:rPr lang="cs-CZ" sz="2000" dirty="false"/>
              <a:t>vztahuje se také na partnery s FP</a:t>
            </a:r>
          </a:p>
          <a:p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C298D23-1B17-4CF7-A300-037308B95E86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126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116550599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935596" y="2780928"/>
            <a:ext cx="7272808" cy="864096"/>
          </a:xfrm>
        </p:spPr>
        <p:txBody>
          <a:bodyPr/>
          <a:lstStyle/>
          <a:p>
            <a:pPr algn="ctr"/>
            <a:r>
              <a:rPr lang="cs-CZ" dirty="false"/>
              <a:t>Dokumenty </a:t>
            </a:r>
            <a:br>
              <a:rPr lang="cs-CZ" dirty="false"/>
            </a:br>
            <a:br>
              <a:rPr lang="cs-CZ" dirty="false"/>
            </a:br>
            <a:r>
              <a:rPr lang="cs-CZ" dirty="false"/>
              <a:t>odkazy na příručky</a:t>
            </a:r>
            <a:endParaRPr lang="cs-CZ" sz="2800" b="false" dirty="false"/>
          </a:p>
        </p:txBody>
      </p:sp>
    </p:spTree>
    <p:extLst>
      <p:ext uri="{BB962C8B-B14F-4D97-AF65-F5344CB8AC3E}">
        <p14:creationId xmlns:p14="http://schemas.microsoft.com/office/powerpoint/2010/main" val="81600966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5E0536-24DF-4E81-9C1C-7C1C58B760BA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Dokumenty, odkazy na příručku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68D244-70D0-4726-82DE-E147BD410057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603281"/>
            <a:ext cx="8064000" cy="4320000"/>
          </a:xfrm>
        </p:spPr>
        <p:txBody>
          <a:bodyPr/>
          <a:lstStyle/>
          <a:p>
            <a:r>
              <a:rPr lang="cs-CZ" dirty="false"/>
              <a:t>Výzva a přílohy: </a:t>
            </a:r>
            <a:r>
              <a:rPr lang="cs-CZ" dirty="false">
                <a:hlinkClick r:id="rId3"/>
              </a:rPr>
              <a:t>Výzva 084 OPZ+ - </a:t>
            </a:r>
            <a:r>
              <a:rPr lang="cs-CZ" dirty="false">
                <a:hlinkClick r:id="rId4"/>
              </a:rPr>
              <a:t>www.esfcr.cz</a:t>
            </a:r>
            <a:endParaRPr lang="cs-CZ" dirty="false"/>
          </a:p>
          <a:p>
            <a:r>
              <a:rPr lang="cs-CZ" dirty="false"/>
              <a:t>Pravidla a Obvyklé ceny a mzdy: </a:t>
            </a:r>
            <a:r>
              <a:rPr lang="it-IT" dirty="false">
                <a:hlinkClick r:id="rId5"/>
              </a:rPr>
              <a:t>Pravidla pro žadatele a příjemce - </a:t>
            </a:r>
            <a:r>
              <a:rPr lang="it-IT" dirty="false">
                <a:hlinkClick r:id="rId4"/>
              </a:rPr>
              <a:t>www.esfcr.cz</a:t>
            </a:r>
            <a:endParaRPr lang="cs-CZ" dirty="false"/>
          </a:p>
          <a:p>
            <a:r>
              <a:rPr lang="cs-CZ" dirty="false"/>
              <a:t>Publicita: </a:t>
            </a:r>
            <a:r>
              <a:rPr lang="cs-CZ" dirty="false">
                <a:hlinkClick r:id="rId6"/>
              </a:rPr>
              <a:t>Šablony a vzory pro vizuální identitu - www.esfcr.cz</a:t>
            </a:r>
            <a:endParaRPr lang="cs-CZ" dirty="false"/>
          </a:p>
          <a:p>
            <a:r>
              <a:rPr lang="cs-CZ" dirty="false"/>
              <a:t>Formuláře pro zakládání žádosti o podporu: </a:t>
            </a:r>
            <a:r>
              <a:rPr lang="cs-CZ" dirty="false">
                <a:hlinkClick r:id="rId7"/>
              </a:rPr>
              <a:t>Formuláře a pokyny potřebné v rámci přípravy žádosti o podporu - </a:t>
            </a:r>
            <a:r>
              <a:rPr lang="cs-CZ" dirty="false">
                <a:hlinkClick r:id="rId4"/>
              </a:rPr>
              <a:t>www.esfcr.cz</a:t>
            </a:r>
            <a:endParaRPr lang="cs-CZ" dirty="false"/>
          </a:p>
          <a:p>
            <a:r>
              <a:rPr lang="cs-CZ" dirty="false"/>
              <a:t>Inspirace: </a:t>
            </a:r>
            <a:r>
              <a:rPr lang="cs-CZ" dirty="false">
                <a:hlinkClick r:id="rId8"/>
              </a:rPr>
              <a:t>Místní akční skupiny - www.esfcr.cz</a:t>
            </a:r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A6EE3A1-F377-4C60-86C5-46A0A05E9CF1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128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914749815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A934029-CC4D-C9DD-9376-2D75E978DAB9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936000" y="2564904"/>
            <a:ext cx="7272000" cy="2160240"/>
          </a:xfrm>
        </p:spPr>
        <p:txBody>
          <a:bodyPr/>
          <a:lstStyle/>
          <a:p>
            <a:pPr algn="ctr"/>
            <a:r>
              <a:rPr lang="cs-CZ" dirty="false"/>
              <a:t>Kontakt na</a:t>
            </a:r>
            <a:br>
              <a:rPr lang="cs-CZ" dirty="false"/>
            </a:br>
            <a:br>
              <a:rPr lang="cs-CZ" dirty="false"/>
            </a:br>
            <a:r>
              <a:rPr lang="cs-CZ" dirty="false"/>
              <a:t> vyhlašovatele výzvy</a:t>
            </a:r>
          </a:p>
        </p:txBody>
      </p:sp>
    </p:spTree>
    <p:extLst>
      <p:ext uri="{BB962C8B-B14F-4D97-AF65-F5344CB8AC3E}">
        <p14:creationId xmlns:p14="http://schemas.microsoft.com/office/powerpoint/2010/main" val="744786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7AAA3C-1383-4F7A-97E9-495F769DEB0F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469758" y="-31271"/>
            <a:ext cx="8424000" cy="1080000"/>
          </a:xfrm>
        </p:spPr>
        <p:txBody>
          <a:bodyPr/>
          <a:lstStyle/>
          <a:p>
            <a:br>
              <a:rPr lang="cs-CZ" sz="2000" dirty="false">
                <a:ea typeface="Calibri" panose="020F0502020204030204" pitchFamily="34" charset="0"/>
              </a:rPr>
            </a:br>
            <a:br>
              <a:rPr lang="cs-CZ" sz="2000" dirty="false">
                <a:ea typeface="Calibri" panose="020F0502020204030204" pitchFamily="34" charset="0"/>
              </a:rPr>
            </a:br>
            <a:r>
              <a:rPr lang="cs-CZ" sz="2400" dirty="false"/>
              <a:t>Povinná</a:t>
            </a:r>
            <a:r>
              <a:rPr lang="cs-CZ" sz="2000" dirty="false">
                <a:ea typeface="Calibri" panose="020F0502020204030204" pitchFamily="34" charset="0"/>
              </a:rPr>
              <a:t> </a:t>
            </a:r>
            <a:r>
              <a:rPr lang="cs-CZ" sz="2400" dirty="false"/>
              <a:t>pracovní pozice z přímých osobních nákladů na projektu </a:t>
            </a:r>
            <a:br>
              <a:rPr lang="cs-CZ" dirty="false">
                <a:ea typeface="Calibri" panose="020F0502020204030204" pitchFamily="34" charset="0"/>
              </a:rPr>
            </a:b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CAA4AD-4F30-40ED-AC31-499B40959EE1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360000" y="1700808"/>
            <a:ext cx="8244000" cy="4815192"/>
          </a:xfrm>
        </p:spPr>
        <p:txBody>
          <a:bodyPr/>
          <a:lstStyle/>
          <a:p>
            <a:pPr marL="0" indent="0">
              <a:buNone/>
            </a:pPr>
            <a:r>
              <a:rPr lang="cs-CZ" b="true" dirty="false"/>
              <a:t>Koordinátor</a:t>
            </a:r>
            <a:r>
              <a:rPr lang="cs-CZ" dirty="false"/>
              <a:t> - povinná projektová pozice</a:t>
            </a:r>
          </a:p>
          <a:p>
            <a:pPr marL="0" indent="0">
              <a:buNone/>
            </a:pPr>
            <a:r>
              <a:rPr lang="cs-CZ" dirty="false"/>
              <a:t>Pracovník na této pozici vede a </a:t>
            </a:r>
            <a:r>
              <a:rPr lang="cs-CZ" b="true" dirty="false"/>
              <a:t>koordinuje součinnost všech projektových aktivit</a:t>
            </a:r>
            <a:r>
              <a:rPr lang="cs-CZ" dirty="false"/>
              <a:t>, provazuje jednotlivé aktéry z území v dané oblasti a podílí se na zajištění komunikace projektu s veřejností.</a:t>
            </a:r>
          </a:p>
          <a:p>
            <a:pPr marL="0" indent="0">
              <a:buNone/>
            </a:pPr>
            <a:endParaRPr lang="cs-CZ" dirty="false"/>
          </a:p>
          <a:p>
            <a:pPr marL="0" indent="0">
              <a:buNone/>
            </a:pPr>
            <a:r>
              <a:rPr lang="cs-CZ" dirty="false"/>
              <a:t>Kvalifikace: organizační schopnosti, dobré komunikační dovednosti, projektová zkušenost výhodou</a:t>
            </a:r>
          </a:p>
          <a:p>
            <a:pPr marL="0" indent="0" algn="just">
              <a:spcAft>
                <a:spcPts val="1100"/>
              </a:spcAft>
              <a:buNone/>
            </a:pPr>
            <a:endParaRPr lang="cs-CZ" sz="2000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0CC8123-7FC6-445D-B551-E511016AB820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098020865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89570A-AD26-205C-A213-840648C3E112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Kontakt na vyhlašovatele výzvy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07E2F9-220F-A015-7AB8-56F04E480989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179756" y="1242000"/>
            <a:ext cx="8784488" cy="5616000"/>
          </a:xfrm>
        </p:spPr>
        <p:txBody>
          <a:bodyPr/>
          <a:lstStyle/>
          <a:p>
            <a:pPr marL="0" indent="0">
              <a:lnSpc>
                <a:spcPct val="110000"/>
              </a:lnSpc>
              <a:spcAft>
                <a:spcPts val="800"/>
              </a:spcAft>
              <a:buNone/>
            </a:pPr>
            <a:r>
              <a:rPr lang="cs-CZ" sz="2000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Vyhlašovatel: </a:t>
            </a:r>
            <a:r>
              <a:rPr lang="cs-CZ" sz="20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Ministerstvo práce a sociálních věcí, </a:t>
            </a:r>
            <a:br>
              <a:rPr lang="cs-CZ" sz="20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20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Odbor realizace programů ESF – sociální začleňování</a:t>
            </a:r>
            <a:endParaRPr lang="cs-CZ" sz="2000" dirty="false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Aft>
                <a:spcPts val="800"/>
              </a:spcAft>
              <a:buNone/>
            </a:pPr>
            <a:r>
              <a:rPr lang="cs-CZ" sz="20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Adresa vyhlašovatele: Na Poříčním právu 1, 120 01 Praha 2</a:t>
            </a:r>
            <a:endParaRPr lang="cs-CZ" sz="2000" dirty="false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0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Kontaktní místo: Kartouzská 4, 150 00 Praha 5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000" b="true" u="sng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Spojení na vyhlašovatele </a:t>
            </a:r>
            <a:r>
              <a:rPr lang="cs-CZ" sz="2000" u="sng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(e-mail, telefon):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cs-CZ" sz="2000" u="sng" dirty="false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000" b="true" dirty="false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Kontaktujte své projektové manažery ŘO OPZ+!!!!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E1DB81F-BFEF-7968-5B07-9CDF9B473CC9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130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507355367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89570A-AD26-205C-A213-840648C3E112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Kontakt na vyhlašovatele výzvy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07E2F9-220F-A015-7AB8-56F04E480989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180000" y="1080000"/>
            <a:ext cx="8424000" cy="5616000"/>
          </a:xfrm>
        </p:spPr>
        <p:txBody>
          <a:bodyPr/>
          <a:lstStyle/>
          <a:p>
            <a:pPr marL="0" indent="0">
              <a:lnSpc>
                <a:spcPct val="110000"/>
              </a:lnSpc>
              <a:spcAft>
                <a:spcPts val="800"/>
              </a:spcAft>
              <a:buNone/>
            </a:pPr>
            <a:endParaRPr lang="cs-CZ" sz="1600" b="true" dirty="false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 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Otázky a odpovědi k této výzvě: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cs-CZ" dirty="false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 rámci ESF Fóra zřízen diskusní klub, který je dostupný na odkazu: </a:t>
            </a:r>
            <a:r>
              <a:rPr lang="en-US" dirty="false">
                <a:hlinkClick r:id="rId3"/>
              </a:rPr>
              <a:t>OPZ PLUS pro CLLD - </a:t>
            </a:r>
            <a:r>
              <a:rPr lang="en-US" dirty="false" err="true">
                <a:hlinkClick r:id="rId3"/>
              </a:rPr>
              <a:t>příprava</a:t>
            </a:r>
            <a:r>
              <a:rPr lang="en-US" dirty="false">
                <a:hlinkClick r:id="rId3"/>
              </a:rPr>
              <a:t> - </a:t>
            </a:r>
            <a:r>
              <a:rPr lang="en-US" dirty="false">
                <a:hlinkClick r:id="rId4"/>
              </a:rPr>
              <a:t>www.esfcr.cz</a:t>
            </a:r>
            <a:endParaRPr lang="cs-CZ" dirty="false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dirty="false"/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dirty="false"/>
              <a:t>Primárně využívejte konzultací u svého projektového manažera, který zná Váš projekt nejlépe.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E1DB81F-BFEF-7968-5B07-9CDF9B473CC9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131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391741161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971600" y="3429000"/>
            <a:ext cx="7272808" cy="864096"/>
          </a:xfrm>
        </p:spPr>
        <p:txBody>
          <a:bodyPr/>
          <a:lstStyle/>
          <a:p>
            <a:pPr algn="ctr"/>
            <a:r>
              <a:rPr lang="cs-CZ" dirty="false"/>
              <a:t>Děkujeme za pozornost</a:t>
            </a:r>
            <a:br>
              <a:rPr lang="cs-CZ" dirty="false"/>
            </a:br>
            <a:br>
              <a:rPr lang="cs-CZ" dirty="false"/>
            </a:br>
            <a:endParaRPr lang="cs-CZ" sz="2800" b="false" dirty="false"/>
          </a:p>
        </p:txBody>
      </p:sp>
    </p:spTree>
    <p:extLst>
      <p:ext uri="{BB962C8B-B14F-4D97-AF65-F5344CB8AC3E}">
        <p14:creationId xmlns:p14="http://schemas.microsoft.com/office/powerpoint/2010/main" val="1867591442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971600" y="3429000"/>
            <a:ext cx="7272808" cy="864096"/>
          </a:xfrm>
        </p:spPr>
        <p:txBody>
          <a:bodyPr/>
          <a:lstStyle/>
          <a:p>
            <a:pPr algn="ctr"/>
            <a:r>
              <a:rPr lang="cs-CZ" dirty="false"/>
              <a:t>ISKP 21+ </a:t>
            </a:r>
            <a:r>
              <a:rPr lang="cs-CZ" dirty="false" err="true"/>
              <a:t>printsceeny</a:t>
            </a:r>
            <a:endParaRPr lang="cs-CZ" sz="2800" b="false" dirty="false"/>
          </a:p>
        </p:txBody>
      </p:sp>
    </p:spTree>
    <p:extLst>
      <p:ext uri="{BB962C8B-B14F-4D97-AF65-F5344CB8AC3E}">
        <p14:creationId xmlns:p14="http://schemas.microsoft.com/office/powerpoint/2010/main" val="807688878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C66591-BE84-6C9A-9845-8FA548E87A86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ISKP 21+ - žádost – založení žádosti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6309B5C4-90E2-6875-6D80-5287865502F1}"/>
              </a:ext>
            </a:extLst>
          </p:cNvPr>
          <p:cNvPicPr>
            <a:picLocks noGrp="true" noChangeAspect="true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0445" y="1340768"/>
            <a:ext cx="8363110" cy="5175232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9C8C0A4-5087-EE24-21D8-629D5B4A99C5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134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440804811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4BD0BF-177F-8CE1-E739-F67572F60B23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ISKP 21+ - žádost – základní údaje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4195A573-8E5A-7AF9-A5CB-A688F6F03F0C}"/>
              </a:ext>
            </a:extLst>
          </p:cNvPr>
          <p:cNvPicPr>
            <a:picLocks noGrp="true" noChangeAspect="true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1768" y="1506144"/>
            <a:ext cx="8300463" cy="5009856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362CBE2-3C8D-5661-E64E-26EF98EC5006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135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385136973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EEDA8C-BBF7-EECB-9AA0-F1C459ED3396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ISKP 21+ - žádost – přístup k projektu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8E6E407-E77E-F070-B672-D42F104BAAC7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136</a:t>
            </a:fld>
            <a:endParaRPr lang="cs-CZ" dirty="false"/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63012598-A3CF-4FE2-C208-D30D188942C7}"/>
              </a:ext>
            </a:extLst>
          </p:cNvPr>
          <p:cNvPicPr>
            <a:picLocks noGrp="true" noChangeAspect="true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2212" y="1306426"/>
            <a:ext cx="7479576" cy="5209574"/>
          </a:xfrm>
        </p:spPr>
      </p:pic>
    </p:spTree>
    <p:extLst>
      <p:ext uri="{BB962C8B-B14F-4D97-AF65-F5344CB8AC3E}">
        <p14:creationId xmlns:p14="http://schemas.microsoft.com/office/powerpoint/2010/main" val="2809341336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67D4B9-2FF9-6DEC-1492-0F1F242852C0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ISKP 21+ - žádost - projekt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34E73D8F-9972-6242-20ED-2FE86A1260B0}"/>
              </a:ext>
            </a:extLst>
          </p:cNvPr>
          <p:cNvPicPr>
            <a:picLocks noGrp="true" noChangeAspect="true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7268" y="1227188"/>
            <a:ext cx="7349463" cy="5141624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0C0C04C-6647-1E17-06D1-8DD6568B9F63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137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523252359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67D4B9-2FF9-6DEC-1492-0F1F242852C0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ISKP 21+ - žádost - popis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5930C627-ACA2-5EAC-D652-2FA1ECFE41C9}"/>
              </a:ext>
            </a:extLst>
          </p:cNvPr>
          <p:cNvPicPr>
            <a:picLocks noGrp="true" noChangeAspect="true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2193" y="1412776"/>
            <a:ext cx="7099614" cy="4934298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0C0C04C-6647-1E17-06D1-8DD6568B9F63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138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116348445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67D4B9-2FF9-6DEC-1492-0F1F242852C0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ISKP 21+ - žádost – specifické cíle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DADD0B8F-5EC7-A69A-A3A4-9BE649C9C86F}"/>
              </a:ext>
            </a:extLst>
          </p:cNvPr>
          <p:cNvPicPr>
            <a:picLocks noGrp="true" noChangeAspect="true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1107" y="1175718"/>
            <a:ext cx="7761786" cy="5340282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0C0C04C-6647-1E17-06D1-8DD6568B9F63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139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431662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7AAA3C-1383-4F7A-97E9-495F769DEB0F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451413" y="-24771"/>
            <a:ext cx="8424000" cy="1080000"/>
          </a:xfrm>
        </p:spPr>
        <p:txBody>
          <a:bodyPr/>
          <a:lstStyle/>
          <a:p>
            <a:br>
              <a:rPr lang="cs-CZ" sz="2000" dirty="false">
                <a:ea typeface="Calibri" panose="020F0502020204030204" pitchFamily="34" charset="0"/>
              </a:rPr>
            </a:br>
            <a:br>
              <a:rPr lang="cs-CZ" sz="2000" dirty="false">
                <a:ea typeface="Calibri" panose="020F0502020204030204" pitchFamily="34" charset="0"/>
              </a:rPr>
            </a:br>
            <a:r>
              <a:rPr lang="cs-CZ" sz="2800" dirty="false"/>
              <a:t>podporované aktivity</a:t>
            </a:r>
            <a:br>
              <a:rPr lang="cs-CZ" dirty="false">
                <a:ea typeface="Calibri" panose="020F0502020204030204" pitchFamily="34" charset="0"/>
              </a:rPr>
            </a:b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CAA4AD-4F30-40ED-AC31-499B40959EE1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1413" y="1709456"/>
            <a:ext cx="8244000" cy="4896544"/>
          </a:xfrm>
        </p:spPr>
        <p:txBody>
          <a:bodyPr/>
          <a:lstStyle/>
          <a:p>
            <a:pPr marL="0" indent="0">
              <a:buNone/>
            </a:pPr>
            <a:r>
              <a:rPr lang="cs-CZ" sz="2400" b="true" dirty="false"/>
              <a:t>Základní oblasti podporovaných aktivit: </a:t>
            </a:r>
          </a:p>
          <a:p>
            <a:pPr algn="just"/>
            <a:r>
              <a:rPr lang="cs-CZ" sz="2400" dirty="false"/>
              <a:t>1. 	Podpora komunitní práce včetně vzniku, fungování a rozvoje komunitních center</a:t>
            </a:r>
          </a:p>
          <a:p>
            <a:pPr algn="just"/>
            <a:r>
              <a:rPr lang="cs-CZ" sz="2400" dirty="false"/>
              <a:t>2.	Podpora sociální práce na území MAS</a:t>
            </a:r>
          </a:p>
          <a:p>
            <a:pPr algn="just"/>
            <a:r>
              <a:rPr lang="cs-CZ" sz="2400" dirty="false"/>
              <a:t>3. Podpora sdílené dlouhodobé péče v přirozeném sociálním prostředí, včetně paliativní a hospicové péče, </a:t>
            </a:r>
            <a:r>
              <a:rPr lang="cs-CZ" sz="2400" dirty="false" err="true"/>
              <a:t>homesharingu</a:t>
            </a:r>
            <a:r>
              <a:rPr lang="cs-CZ" dirty="false"/>
              <a:t> a dalších forem sdílené péče a podpory odborného sociálního poradenství v oblasti sdílené péče</a:t>
            </a:r>
          </a:p>
          <a:p>
            <a:pPr algn="just"/>
            <a:endParaRPr lang="cs-CZ" sz="2400" dirty="false"/>
          </a:p>
          <a:p>
            <a:pPr algn="just">
              <a:buFont typeface="Wingdings" panose="05000000000000000000" pitchFamily="2" charset="2"/>
              <a:buChar char=""/>
            </a:pPr>
            <a:endParaRPr lang="cs-CZ" sz="2000" dirty="false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0CC8123-7FC6-445D-B551-E511016AB820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613983588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67D4B9-2FF9-6DEC-1492-0F1F242852C0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ISKP 21+ - žádost – klíčové aktivity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42E05818-8740-F88A-A947-B9B869C0A114}"/>
              </a:ext>
            </a:extLst>
          </p:cNvPr>
          <p:cNvPicPr>
            <a:picLocks noGrp="true" noChangeAspect="true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49907" y="1226116"/>
            <a:ext cx="7444186" cy="5395833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0C0C04C-6647-1E17-06D1-8DD6568B9F63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140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138459255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67D4B9-2FF9-6DEC-1492-0F1F242852C0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ISKP 21+ - žádost – cílová skupina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6CEC3FE1-93BD-3C2A-820D-2418CDAC0B38}"/>
              </a:ext>
            </a:extLst>
          </p:cNvPr>
          <p:cNvPicPr>
            <a:picLocks noGrp="true" noChangeAspect="true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8961" y="1263127"/>
            <a:ext cx="7206077" cy="5252873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0C0C04C-6647-1E17-06D1-8DD6568B9F63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141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782170863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67D4B9-2FF9-6DEC-1492-0F1F242852C0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ISKP 21+ - žádost - Indikátory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1FEB1197-5CCB-6337-FF9C-CF4446D4A69C}"/>
              </a:ext>
            </a:extLst>
          </p:cNvPr>
          <p:cNvPicPr>
            <a:picLocks noGrp="true" noChangeAspect="true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94868" y="1198290"/>
            <a:ext cx="6354264" cy="5407710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0C0C04C-6647-1E17-06D1-8DD6568B9F63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142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398287687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67D4B9-2FF9-6DEC-1492-0F1F242852C0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ISKP 21+ - žádost – specifické datové položky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3034411F-54B3-1D75-6A4D-B768B02B2137}"/>
              </a:ext>
            </a:extLst>
          </p:cNvPr>
          <p:cNvPicPr>
            <a:picLocks noGrp="true" noChangeAspect="true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7604" y="1255917"/>
            <a:ext cx="7128792" cy="5350083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0C0C04C-6647-1E17-06D1-8DD6568B9F63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143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934544057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67D4B9-2FF9-6DEC-1492-0F1F242852C0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ISKP 21+ - žádost – horizontální principy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B3C1EA21-8816-FB2C-6F6B-ABA9DDB0D446}"/>
              </a:ext>
            </a:extLst>
          </p:cNvPr>
          <p:cNvPicPr>
            <a:picLocks noGrp="true" noChangeAspect="true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6949" y="1530224"/>
            <a:ext cx="8610101" cy="4536504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0C0C04C-6647-1E17-06D1-8DD6568B9F63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144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094041955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67D4B9-2FF9-6DEC-1492-0F1F242852C0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ISKP 21+ - žádost - umístění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EB48AE0D-5966-23ED-360E-E7F32D6A41F5}"/>
              </a:ext>
            </a:extLst>
          </p:cNvPr>
          <p:cNvPicPr>
            <a:picLocks noGrp="true" noChangeAspect="true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3890" y="1382836"/>
            <a:ext cx="7696219" cy="4968552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0C0C04C-6647-1E17-06D1-8DD6568B9F63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145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633089557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67D4B9-2FF9-6DEC-1492-0F1F242852C0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ISKP 21+ - žádost – subjekty projektu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0C0C04C-6647-1E17-06D1-8DD6568B9F63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146</a:t>
            </a:fld>
            <a:endParaRPr lang="cs-CZ" dirty="false"/>
          </a:p>
        </p:txBody>
      </p:sp>
      <p:pic>
        <p:nvPicPr>
          <p:cNvPr id="15" name="Zástupný obsah 14">
            <a:extLst>
              <a:ext uri="{FF2B5EF4-FFF2-40B4-BE49-F238E27FC236}">
                <a16:creationId xmlns:a16="http://schemas.microsoft.com/office/drawing/2014/main" id="{027E27E2-3348-96B4-864D-B664052E1794}"/>
              </a:ext>
            </a:extLst>
          </p:cNvPr>
          <p:cNvPicPr>
            <a:picLocks noGrp="true" noChangeAspect="true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11660" y="1282727"/>
            <a:ext cx="6120680" cy="5233273"/>
          </a:xfrm>
        </p:spPr>
      </p:pic>
    </p:spTree>
    <p:extLst>
      <p:ext uri="{BB962C8B-B14F-4D97-AF65-F5344CB8AC3E}">
        <p14:creationId xmlns:p14="http://schemas.microsoft.com/office/powerpoint/2010/main" val="2119348641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67D4B9-2FF9-6DEC-1492-0F1F242852C0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ISKP 21+ - žádost – Adresy subjektu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84F40B5A-6247-F5CA-83E0-64AA549C06F1}"/>
              </a:ext>
            </a:extLst>
          </p:cNvPr>
          <p:cNvPicPr>
            <a:picLocks noGrp="true" noChangeAspect="true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5636" y="1228092"/>
            <a:ext cx="6552728" cy="5377908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0C0C04C-6647-1E17-06D1-8DD6568B9F63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147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450050633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67D4B9-2FF9-6DEC-1492-0F1F242852C0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ISKP 21+ - žádost – osoby subjektu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B6722B98-FFC8-2EAE-4CD3-2153CC345D25}"/>
              </a:ext>
            </a:extLst>
          </p:cNvPr>
          <p:cNvPicPr>
            <a:picLocks noGrp="true" noChangeAspect="true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9058" y="1242621"/>
            <a:ext cx="7545884" cy="5273379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0C0C04C-6647-1E17-06D1-8DD6568B9F63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148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489703264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67D4B9-2FF9-6DEC-1492-0F1F242852C0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ISKP 21+ - žádost – účty subjektu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934E9F19-C90B-5BEF-92C4-452836F6C639}"/>
              </a:ext>
            </a:extLst>
          </p:cNvPr>
          <p:cNvPicPr>
            <a:picLocks noGrp="true" noChangeAspect="true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0812" y="1628800"/>
            <a:ext cx="8522376" cy="4609233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0C0C04C-6647-1E17-06D1-8DD6568B9F63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149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670133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320560-4F26-1984-C206-F59D9EAAFBAB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false"/>
              <a:t>podporované aktivity</a:t>
            </a: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08B0BC-1048-EC8C-1570-0B441F2F8FED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r>
              <a:rPr lang="cs-CZ" dirty="false"/>
              <a:t>4. 	Podpora aktivit směřujících k rozvoji a posilování 	rodinných a komunitních vazeb </a:t>
            </a:r>
          </a:p>
          <a:p>
            <a:r>
              <a:rPr lang="cs-CZ" dirty="false"/>
              <a:t>5. 	Podpora ohrožených rodin s dětmi</a:t>
            </a:r>
          </a:p>
          <a:p>
            <a:r>
              <a:rPr lang="cs-CZ" dirty="false"/>
              <a:t>6.   Zaměstnanostní programy s cílem přispět ke snížení 	lokální nezaměstnanosti </a:t>
            </a:r>
          </a:p>
          <a:p>
            <a:r>
              <a:rPr lang="cs-CZ" dirty="false"/>
              <a:t>7. 	Podpora řešení dluhové problematiky, včetně 	podpory terénního dluhového poradenství (odborné 	sociální poradenství)</a:t>
            </a: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1C80C0E-EFA7-8C53-C780-42A61F3CD987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435046265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67D4B9-2FF9-6DEC-1492-0F1F242852C0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ISKP 21+ - žádost – rozpočet projektu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08121AE2-F409-4BEA-B714-551540EDBD91}"/>
              </a:ext>
            </a:extLst>
          </p:cNvPr>
          <p:cNvPicPr>
            <a:picLocks noGrp="true" noChangeAspect="true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51720" y="1280508"/>
            <a:ext cx="5040560" cy="5353026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0C0C04C-6647-1E17-06D1-8DD6568B9F63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150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967249053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67D4B9-2FF9-6DEC-1492-0F1F242852C0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ISKP 21+ - žádost – přehled rozpočtů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F3B90EF9-BC8B-2995-C8FD-9ADE0C2F6CAE}"/>
              </a:ext>
            </a:extLst>
          </p:cNvPr>
          <p:cNvPicPr>
            <a:picLocks noGrp="true" noChangeAspect="true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7443" y="1196752"/>
            <a:ext cx="6989114" cy="5499248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0C0C04C-6647-1E17-06D1-8DD6568B9F63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151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703872551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67D4B9-2FF9-6DEC-1492-0F1F242852C0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ISKP 21+ - žádost – přehled zdrojů financování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A582F55E-39B3-D69A-8306-3A3BF4404CBC}"/>
              </a:ext>
            </a:extLst>
          </p:cNvPr>
          <p:cNvPicPr>
            <a:picLocks noGrp="true" noChangeAspect="true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05860" y="1296297"/>
            <a:ext cx="6732280" cy="5219703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0C0C04C-6647-1E17-06D1-8DD6568B9F63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152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320932078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67D4B9-2FF9-6DEC-1492-0F1F242852C0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ISKP 21+ - žádost – finanční plán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914D8F4B-A437-DC71-D5E8-9F47E6A18260}"/>
              </a:ext>
            </a:extLst>
          </p:cNvPr>
          <p:cNvPicPr>
            <a:picLocks noGrp="true" noChangeAspect="true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0848" y="1628800"/>
            <a:ext cx="8488937" cy="4476329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0C0C04C-6647-1E17-06D1-8DD6568B9F63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153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153998343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67D4B9-2FF9-6DEC-1492-0F1F242852C0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ISKP 21+ - žádost – čestná prohlášení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B3A7BE8A-0FDC-DF98-1A69-7A8CEF9F03BE}"/>
              </a:ext>
            </a:extLst>
          </p:cNvPr>
          <p:cNvPicPr>
            <a:picLocks noGrp="true" noChangeAspect="true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354" y="1484784"/>
            <a:ext cx="8423999" cy="4885920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0C0C04C-6647-1E17-06D1-8DD6568B9F63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154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148481710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67D4B9-2FF9-6DEC-1492-0F1F242852C0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ISKP 21+ - žádost - dokumenty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3D40BA84-51D3-4EC0-750E-A3A70288CF7F}"/>
              </a:ext>
            </a:extLst>
          </p:cNvPr>
          <p:cNvPicPr>
            <a:picLocks noGrp="true" noChangeAspect="true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7584" y="1108118"/>
            <a:ext cx="7128792" cy="5429579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0C0C04C-6647-1E17-06D1-8DD6568B9F63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155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78508056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67D4B9-2FF9-6DEC-1492-0F1F242852C0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ISKP 21+ - žádost – kontrola a finalizace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877B5FCC-01C7-12B2-B8D9-6FB7AF664DB7}"/>
              </a:ext>
            </a:extLst>
          </p:cNvPr>
          <p:cNvPicPr>
            <a:picLocks noGrp="true" noChangeAspect="true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4674" y="1412776"/>
            <a:ext cx="7994651" cy="4711515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0C0C04C-6647-1E17-06D1-8DD6568B9F63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156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065559216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67D4B9-2FF9-6DEC-1492-0F1F242852C0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ISKP 21+ - žádost – podpis a podání žádosti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7859DBD3-8DAB-76F4-06C3-AE68E8F2731D}"/>
              </a:ext>
            </a:extLst>
          </p:cNvPr>
          <p:cNvPicPr>
            <a:picLocks noGrp="true" noChangeAspect="true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27684" y="1302350"/>
            <a:ext cx="5688632" cy="5275986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0C0C04C-6647-1E17-06D1-8DD6568B9F63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157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979168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37F5C2-7669-7580-EA85-692395B01F63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KLÍČOVÉ AKTIVITY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058837-D7A8-56AD-D24D-B546F4CF03AF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772816"/>
            <a:ext cx="8064000" cy="244827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cs-CZ" sz="3600" cap="non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cs-CZ" sz="3600" b="true" cap="non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3600" b="true" cap="none" dirty="false">
                <a:latin typeface="Arial" panose="020B0604020202020204" pitchFamily="34" charset="0"/>
                <a:cs typeface="Times New Roman" panose="02020603050405020304" pitchFamily="18" charset="0"/>
              </a:rPr>
              <a:t>PODPORA KOMUNITNÍ PRÁCE VČETNĚ VZNIKU, FUNGOVÁNÍ </a:t>
            </a:r>
            <a:br>
              <a:rPr lang="cs-CZ" sz="3600" b="true" cap="none" dirty="false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cs-CZ" sz="3600" b="true" cap="none" dirty="false">
                <a:latin typeface="Arial" panose="020B0604020202020204" pitchFamily="34" charset="0"/>
                <a:cs typeface="Times New Roman" panose="02020603050405020304" pitchFamily="18" charset="0"/>
              </a:rPr>
              <a:t>A ROZVOJE KOMUNITNÍCH CENTER</a:t>
            </a:r>
            <a:endParaRPr lang="cs-CZ" sz="3600" b="true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9479A73-515D-8F50-A1C1-4560F1303CFC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199694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7AAA3C-1383-4F7A-97E9-495F769DEB0F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br>
              <a:rPr lang="cs-CZ" sz="2000" dirty="false">
                <a:ea typeface="Calibri" panose="020F0502020204030204" pitchFamily="34" charset="0"/>
              </a:rPr>
            </a:br>
            <a:br>
              <a:rPr lang="cs-CZ" sz="2000" dirty="false">
                <a:ea typeface="Calibri" panose="020F0502020204030204" pitchFamily="34" charset="0"/>
              </a:rPr>
            </a:br>
            <a:r>
              <a:rPr lang="cs-CZ" sz="2800" dirty="false"/>
              <a:t>1. PODpora komunitní práce</a:t>
            </a:r>
            <a:br>
              <a:rPr lang="cs-CZ" dirty="false">
                <a:ea typeface="Calibri" panose="020F0502020204030204" pitchFamily="34" charset="0"/>
              </a:rPr>
            </a:b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CAA4AD-4F30-40ED-AC31-499B40959EE1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03544" y="1523392"/>
            <a:ext cx="8136456" cy="5319248"/>
          </a:xfrm>
        </p:spPr>
        <p:txBody>
          <a:bodyPr/>
          <a:lstStyle/>
          <a:p>
            <a:r>
              <a:rPr lang="cs-CZ" sz="2400" dirty="false"/>
              <a:t>Podporován bude proces aktivizace obyvatel metodou komunitní práce (metodika Ostravské univerzity, paní Stanková - </a:t>
            </a:r>
            <a:r>
              <a:rPr lang="cs-CZ" sz="2400" dirty="false">
                <a:hlinkClick r:id="rId3"/>
              </a:rPr>
              <a:t>SEMINÁŘE K CLLD+ - www.esfcr.cz</a:t>
            </a:r>
            <a:r>
              <a:rPr lang="cs-CZ" sz="2400" dirty="false"/>
              <a:t>)</a:t>
            </a:r>
          </a:p>
          <a:p>
            <a:r>
              <a:rPr lang="cs-CZ" sz="2400" b="true" dirty="false"/>
              <a:t>Komunita je expertem na svou situaci, zná svoje zdroje a určuje cíl, priority, proces a postupy práce. </a:t>
            </a:r>
            <a:r>
              <a:rPr lang="cs-CZ" sz="2400" dirty="false"/>
              <a:t>Metoda komunitní práce vede k postupnému zplnomocňování celých komunit v samostatném řešení svých problémů a naplňování potřeb. </a:t>
            </a:r>
          </a:p>
          <a:p>
            <a:r>
              <a:rPr lang="cs-CZ" sz="2400" dirty="false"/>
              <a:t>Komunitní pracovník poskytuje komunitě podporu (organizační, vzdělávací, strategickou a facilitační)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0CC8123-7FC6-445D-B551-E511016AB820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609588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7AAA3C-1383-4F7A-97E9-495F769DEB0F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br>
              <a:rPr lang="cs-CZ" sz="2000" dirty="false">
                <a:ea typeface="Calibri" panose="020F0502020204030204" pitchFamily="34" charset="0"/>
              </a:rPr>
            </a:br>
            <a:br>
              <a:rPr lang="cs-CZ" sz="2000" dirty="false">
                <a:ea typeface="Calibri" panose="020F0502020204030204" pitchFamily="34" charset="0"/>
              </a:rPr>
            </a:br>
            <a:r>
              <a:rPr lang="cs-CZ" sz="2800" dirty="false"/>
              <a:t>1. PODpora komunitní práce</a:t>
            </a:r>
            <a:br>
              <a:rPr lang="cs-CZ" dirty="false">
                <a:ea typeface="Calibri" panose="020F0502020204030204" pitchFamily="34" charset="0"/>
              </a:rPr>
            </a:b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CAA4AD-4F30-40ED-AC31-499B40959EE1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417797" y="1268760"/>
            <a:ext cx="8244000" cy="5427240"/>
          </a:xfrm>
        </p:spPr>
        <p:txBody>
          <a:bodyPr/>
          <a:lstStyle/>
          <a:p>
            <a:pPr marL="0" indent="0">
              <a:buNone/>
            </a:pPr>
            <a:r>
              <a:rPr lang="cs-CZ" sz="2400" b="true" dirty="false"/>
              <a:t>Příklady aktivit: </a:t>
            </a:r>
          </a:p>
          <a:p>
            <a:pPr marL="0" indent="0">
              <a:buNone/>
            </a:pPr>
            <a:r>
              <a:rPr lang="cs-CZ" sz="2400" dirty="false"/>
              <a:t>1. Mapování potřeb komunity (zjišťování a analýza potřeb, vyhledávání témat)</a:t>
            </a:r>
          </a:p>
          <a:p>
            <a:pPr marL="0" indent="0">
              <a:buNone/>
            </a:pPr>
            <a:r>
              <a:rPr lang="cs-CZ" sz="2400" dirty="false"/>
              <a:t>2. Plánování témat (analýza témat, výběr témat, strategie práce na tématech, síťování zdrojů uvnitř a vně komunity) </a:t>
            </a:r>
          </a:p>
          <a:p>
            <a:pPr marL="0" indent="0">
              <a:buNone/>
            </a:pPr>
            <a:r>
              <a:rPr lang="cs-CZ" sz="2400" dirty="false"/>
              <a:t>3. Realizace témat </a:t>
            </a:r>
          </a:p>
          <a:p>
            <a:pPr marL="0" indent="0">
              <a:buNone/>
            </a:pPr>
            <a:r>
              <a:rPr lang="cs-CZ" sz="2400" dirty="false"/>
              <a:t>4. Vyhodnocení (evaluace)</a:t>
            </a:r>
          </a:p>
          <a:p>
            <a:pPr marL="0" indent="0">
              <a:buNone/>
            </a:pPr>
            <a:r>
              <a:rPr lang="cs-CZ" sz="2400" b="true" dirty="false"/>
              <a:t>Doplňkově je možné podpořit:</a:t>
            </a:r>
          </a:p>
          <a:p>
            <a:r>
              <a:rPr lang="cs-CZ" sz="2400" dirty="false"/>
              <a:t>aktivity neformálních skupin veřejnosti a občanských iniciativ</a:t>
            </a:r>
          </a:p>
          <a:p>
            <a:r>
              <a:rPr lang="cs-CZ" sz="2400" dirty="false"/>
              <a:t>komunitní organizování – vznik komunitních platforem, koordinačních/pracovních skupin apod. </a:t>
            </a:r>
          </a:p>
          <a:p>
            <a:pPr algn="just">
              <a:spcAft>
                <a:spcPts val="1100"/>
              </a:spcAft>
            </a:pPr>
            <a:endParaRPr lang="cs-CZ" sz="2000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0CC8123-7FC6-445D-B551-E511016AB820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999317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7AAA3C-1383-4F7A-97E9-495F769DEB0F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br>
              <a:rPr lang="cs-CZ" sz="2000" dirty="false">
                <a:ea typeface="Calibri" panose="020F0502020204030204" pitchFamily="34" charset="0"/>
              </a:rPr>
            </a:br>
            <a:br>
              <a:rPr lang="cs-CZ" sz="2000" dirty="false">
                <a:ea typeface="Calibri" panose="020F0502020204030204" pitchFamily="34" charset="0"/>
              </a:rPr>
            </a:br>
            <a:r>
              <a:rPr lang="cs-CZ" sz="2800" dirty="false"/>
              <a:t>1. PODpora komunitní práce</a:t>
            </a:r>
            <a:br>
              <a:rPr lang="cs-CZ" dirty="false">
                <a:ea typeface="Calibri" panose="020F0502020204030204" pitchFamily="34" charset="0"/>
              </a:rPr>
            </a:b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CAA4AD-4F30-40ED-AC31-499B40959EE1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360000" y="1700808"/>
            <a:ext cx="8100432" cy="4815192"/>
          </a:xfrm>
        </p:spPr>
        <p:txBody>
          <a:bodyPr/>
          <a:lstStyle/>
          <a:p>
            <a:pPr algn="just"/>
            <a:r>
              <a:rPr lang="cs-CZ" dirty="false"/>
              <a:t>V žádosti o podporu musí být popsán proces, jakým bude žadatel s komunitou pracovat, jaké participativní techniky/metody bude využívat, dále musí být uveden odhad, kolik obyvatel komunity plánuje aktivizovat </a:t>
            </a:r>
            <a:br>
              <a:rPr lang="cs-CZ" dirty="false"/>
            </a:br>
            <a:r>
              <a:rPr lang="cs-CZ" dirty="false"/>
              <a:t>a musí být popsán způsob evidence aktivit – jak bude evidovat realizovaná témata a zapojené obyvatele </a:t>
            </a:r>
            <a:br>
              <a:rPr lang="cs-CZ" dirty="false"/>
            </a:br>
            <a:r>
              <a:rPr lang="cs-CZ" dirty="false"/>
              <a:t>a vyhodnocovat míru participace v jednotlivých fázích. </a:t>
            </a:r>
          </a:p>
          <a:p>
            <a:pPr marL="0" indent="0" algn="just">
              <a:spcAft>
                <a:spcPts val="1100"/>
              </a:spcAft>
              <a:buNone/>
            </a:pPr>
            <a:endParaRPr lang="cs-CZ" sz="2000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0CC8123-7FC6-445D-B551-E511016AB820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634116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Program semináře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60000" y="1412776"/>
            <a:ext cx="8243552" cy="5445224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cs-CZ" sz="2800" dirty="false"/>
              <a:t>9:30 – 12:30 Oddělení 875 MPSV </a:t>
            </a:r>
          </a:p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cs-CZ" sz="2800" dirty="false"/>
              <a:t>Představení výzvy</a:t>
            </a:r>
          </a:p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cs-CZ" sz="2800" dirty="false"/>
              <a:t>Žádost o podporu v ISKP 21+</a:t>
            </a:r>
          </a:p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cs-CZ" sz="2800" dirty="false"/>
              <a:t>Klíčové aktivity</a:t>
            </a:r>
          </a:p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cs-CZ" sz="2800" dirty="false"/>
              <a:t>Monitorovací indikátory</a:t>
            </a:r>
          </a:p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cs-CZ" sz="2800" dirty="false"/>
              <a:t>Právní akt</a:t>
            </a:r>
          </a:p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cs-CZ" sz="2800" dirty="false"/>
              <a:t>Dokumenty, odkazy na příručky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cs-CZ" sz="3200" dirty="false"/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cs-CZ" sz="3200" dirty="false"/>
              <a:t>12:30 – 13:00 </a:t>
            </a:r>
          </a:p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cs-CZ" sz="2800" dirty="false"/>
              <a:t>	Přestávka na oběd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cs-CZ" sz="3200" dirty="false"/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cs-CZ" sz="3200" dirty="false"/>
              <a:t>13:00 – 15:00 NS MAS</a:t>
            </a:r>
          </a:p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cs-CZ" sz="2800" dirty="false"/>
              <a:t>Proces hodnocení a výběru projektů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cs-CZ" sz="3200" dirty="false"/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cs-CZ" sz="3200" dirty="false"/>
          </a:p>
          <a:p>
            <a:pPr marL="457200" indent="-457200">
              <a:spcBef>
                <a:spcPts val="0"/>
              </a:spcBef>
              <a:buFont typeface="+mj-lt"/>
              <a:buAutoNum type="arabicParenR"/>
            </a:pPr>
            <a:endParaRPr lang="cs-CZ" dirty="false">
              <a:solidFill>
                <a:srgbClr val="FF0000"/>
              </a:solidFill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arenR"/>
            </a:pPr>
            <a:endParaRPr lang="cs-CZ" dirty="false"/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76094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474A4B-6F9A-7B2B-059F-B2FAA12DA06C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false"/>
              <a:t>1. </a:t>
            </a:r>
            <a:r>
              <a:rPr lang="cs-CZ" sz="3200" dirty="false" err="true"/>
              <a:t>PODpora</a:t>
            </a:r>
            <a:r>
              <a:rPr lang="cs-CZ" sz="3200" dirty="false"/>
              <a:t> komunitní práce</a:t>
            </a: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6A3DFB-66E8-D0BB-F05B-DFC7D1482B08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true" dirty="false"/>
              <a:t>Specifické podmínky pro aktivity v rámci části 1: </a:t>
            </a:r>
          </a:p>
          <a:p>
            <a:pPr algn="just"/>
            <a:r>
              <a:rPr lang="cs-CZ" dirty="false"/>
              <a:t>komunitní aktivity musí vycházet z mapování kontextu komunity a potřeb členů komunity; konkrétní podobu </a:t>
            </a:r>
            <a:br>
              <a:rPr lang="cs-CZ" dirty="false"/>
            </a:br>
            <a:r>
              <a:rPr lang="cs-CZ" dirty="false"/>
              <a:t>a zaměření aktivit utváří cílová skupina podle vlastních potřeb a zájmů s cílem řešit kolektivní problémy/situace/témata </a:t>
            </a:r>
          </a:p>
          <a:p>
            <a:pPr algn="just"/>
            <a:r>
              <a:rPr lang="cs-CZ" dirty="false"/>
              <a:t>komunitní práce musí být v projektu vykonávána komunitním pracovníkem</a:t>
            </a:r>
          </a:p>
          <a:p>
            <a:pPr algn="just"/>
            <a:r>
              <a:rPr lang="cs-CZ" dirty="false"/>
              <a:t>komunitní pracovník musí prokázat, že je vzdělán </a:t>
            </a:r>
            <a:br>
              <a:rPr lang="cs-CZ" dirty="false"/>
            </a:br>
            <a:r>
              <a:rPr lang="cs-CZ" dirty="false"/>
              <a:t>v metodách komunitní práce</a:t>
            </a:r>
            <a:endParaRPr lang="cs-CZ" b="true" dirty="false"/>
          </a:p>
          <a:p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6797782-167F-03CC-D007-EDFE14DFEDD5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937806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8169FA-E295-49DA-9B12-88BD8EB68B0E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false"/>
              <a:t>1. </a:t>
            </a:r>
            <a:r>
              <a:rPr lang="cs-CZ" sz="3200" dirty="false" err="true"/>
              <a:t>PODpora</a:t>
            </a:r>
            <a:r>
              <a:rPr lang="cs-CZ" sz="3200" dirty="false"/>
              <a:t> komunitní práce</a:t>
            </a: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DBAF0E-E70E-4D86-B8F0-ECBE83E5E24D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400" dirty="false"/>
              <a:t>splnění kvalifikace sociálního pracovníka podle zákona č. 108/2006 Sb., o sociálních službách není samo </a:t>
            </a:r>
            <a:br>
              <a:rPr lang="cs-CZ" sz="2400" dirty="false"/>
            </a:br>
            <a:r>
              <a:rPr lang="cs-CZ" sz="2400" dirty="false"/>
              <a:t>o sobě předpokladem pro odbornost v oblasti komunitní práce </a:t>
            </a:r>
          </a:p>
          <a:p>
            <a:pPr algn="just"/>
            <a:r>
              <a:rPr lang="cs-CZ" sz="2400" dirty="false"/>
              <a:t> výdaje na zajištění vzdělávání a supervize členů realizačního týmu mohou být hrazeny z paušálních výdajů</a:t>
            </a:r>
          </a:p>
          <a:p>
            <a:pPr algn="just"/>
            <a:r>
              <a:rPr lang="cs-CZ" sz="2400" dirty="false"/>
              <a:t>na aktivitu se nevztahuje veřejná podpora </a:t>
            </a:r>
          </a:p>
          <a:p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7FB19FF-1C51-4981-9C4F-958348FA043F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215755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81664A-F6ED-FB12-24DC-BD21D5094082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false"/>
              <a:t>1. </a:t>
            </a:r>
            <a:r>
              <a:rPr lang="cs-CZ" sz="3200" dirty="false" err="true"/>
              <a:t>PODpora</a:t>
            </a:r>
            <a:r>
              <a:rPr lang="cs-CZ" sz="3200" dirty="false"/>
              <a:t> komunitní práce</a:t>
            </a: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17F5C4-2421-75DC-C850-D1868E346E56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true" dirty="false">
                <a:solidFill>
                  <a:srgbClr val="FF0000"/>
                </a:solidFill>
              </a:rPr>
              <a:t>V rámci části 1 nebude podporováno:</a:t>
            </a:r>
          </a:p>
          <a:p>
            <a:pPr algn="just"/>
            <a:r>
              <a:rPr lang="cs-CZ" dirty="false"/>
              <a:t>jednotlivé aktivity, pokud nebudou realizovány v souladu s principy komunitní práce </a:t>
            </a:r>
          </a:p>
          <a:p>
            <a:pPr algn="just"/>
            <a:r>
              <a:rPr lang="cs-CZ" dirty="false"/>
              <a:t>poskytování sociální služby podle zákona č. 108/2006 Sb., o sociálních službách a výkon sociální práce </a:t>
            </a:r>
          </a:p>
          <a:p>
            <a:pPr algn="just"/>
            <a:r>
              <a:rPr lang="cs-CZ" dirty="false"/>
              <a:t>dobrovolnictví v sociálních službách, vztahující se </a:t>
            </a:r>
            <a:br>
              <a:rPr lang="cs-CZ" dirty="false"/>
            </a:br>
            <a:r>
              <a:rPr lang="cs-CZ" dirty="false"/>
              <a:t>k základním činnostem poskytovaných sociálních služeb </a:t>
            </a:r>
          </a:p>
          <a:p>
            <a:pPr algn="just"/>
            <a:r>
              <a:rPr lang="cs-CZ" dirty="false"/>
              <a:t>univerzity třetího věku, výchova k občanství (v gesci MŠMT)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9DD4589-13D9-1E29-E7E0-B94D124F03E8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776982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ABD7F1-10FE-E0EE-5DD0-E2BF162712B1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false"/>
              <a:t>1. </a:t>
            </a:r>
            <a:r>
              <a:rPr lang="cs-CZ" sz="3200" dirty="false" err="true"/>
              <a:t>PODpora</a:t>
            </a:r>
            <a:r>
              <a:rPr lang="cs-CZ" sz="3200" dirty="false"/>
              <a:t> komunitní práce</a:t>
            </a: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BCD514-366E-9C9F-0859-CEC95F7BD5DE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b="true" dirty="false">
                <a:solidFill>
                  <a:srgbClr val="FF0000"/>
                </a:solidFill>
              </a:rPr>
              <a:t>V rámci části 1 nebude podporováno:</a:t>
            </a:r>
          </a:p>
          <a:p>
            <a:pPr marL="0" indent="0" algn="just">
              <a:buNone/>
            </a:pPr>
            <a:endParaRPr lang="cs-CZ" sz="2400" dirty="false"/>
          </a:p>
          <a:p>
            <a:pPr algn="just"/>
            <a:r>
              <a:rPr lang="cs-CZ" sz="2400" dirty="false"/>
              <a:t>volnočasové aktivity, zájmové kroužky a činnosti, kulturní a vzdělávací/osvětové aktivity </a:t>
            </a:r>
            <a:r>
              <a:rPr lang="cs-CZ" sz="2400" b="true" dirty="false"/>
              <a:t>komerčního charakteru</a:t>
            </a:r>
            <a:r>
              <a:rPr lang="cs-CZ" sz="2400" dirty="false"/>
              <a:t>, tj. běžně dostupné aktivity realizované profesionály pro širokou veřejnost, bez participace členů komunity</a:t>
            </a:r>
          </a:p>
          <a:p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4B2C6FD-032A-8E28-DCAB-AE0F02FB860C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46745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D6F784-3AB1-B6DA-1D9F-58ABDDBCC831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false"/>
              <a:t>1. </a:t>
            </a:r>
            <a:r>
              <a:rPr lang="cs-CZ" sz="2400" dirty="false" err="true"/>
              <a:t>PODpora</a:t>
            </a:r>
            <a:r>
              <a:rPr lang="cs-CZ" sz="2400" dirty="false"/>
              <a:t> komunitní práce- relevantní pracovní pozice z přímých osobních nákladů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2F1F62-66BD-3204-311E-A0F4D5DBD984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268760"/>
            <a:ext cx="8064000" cy="4851240"/>
          </a:xfrm>
        </p:spPr>
        <p:txBody>
          <a:bodyPr/>
          <a:lstStyle/>
          <a:p>
            <a:pPr marL="0" indent="0">
              <a:buNone/>
            </a:pPr>
            <a:r>
              <a:rPr lang="cs-CZ" sz="2000" b="true" dirty="false"/>
              <a:t>Komunitní pracovník</a:t>
            </a:r>
          </a:p>
          <a:p>
            <a:pPr marL="0" indent="0" algn="just">
              <a:buNone/>
            </a:pPr>
            <a:r>
              <a:rPr lang="cs-CZ" sz="2000" dirty="false"/>
              <a:t>Pracovník na této pozici vykonává komunitní práci v daném území</a:t>
            </a:r>
          </a:p>
          <a:p>
            <a:pPr marL="0" indent="0" algn="just">
              <a:buNone/>
            </a:pPr>
            <a:r>
              <a:rPr lang="cs-CZ" sz="2000" dirty="false"/>
              <a:t>Kvalifikace v případě komunitní práce: </a:t>
            </a:r>
          </a:p>
          <a:p>
            <a:pPr marL="0" indent="0" algn="just">
              <a:buNone/>
            </a:pPr>
            <a:r>
              <a:rPr lang="cs-CZ" sz="2000" dirty="false"/>
              <a:t>Komunitní pracovník musí být vzdělán v metodách komunitní práce, </a:t>
            </a:r>
            <a:br>
              <a:rPr lang="cs-CZ" sz="2000" dirty="false"/>
            </a:br>
            <a:r>
              <a:rPr lang="cs-CZ" sz="2000" dirty="false"/>
              <a:t>a to buď tak, že 1) komunitní pracovník </a:t>
            </a:r>
            <a:r>
              <a:rPr lang="cs-CZ" sz="2000" b="true" dirty="false"/>
              <a:t>absolvoval studium oboru komunitní práce </a:t>
            </a:r>
            <a:r>
              <a:rPr lang="cs-CZ" sz="2000" dirty="false"/>
              <a:t>nebo 2.) komunitní pracovník </a:t>
            </a:r>
            <a:r>
              <a:rPr lang="cs-CZ" sz="2000" b="true" dirty="false"/>
              <a:t>absolvoval v rámci studia předmět komunitní práce</a:t>
            </a:r>
            <a:r>
              <a:rPr lang="cs-CZ" sz="2000" dirty="false"/>
              <a:t> nebo 3.) komunitní pracovník </a:t>
            </a:r>
            <a:r>
              <a:rPr lang="cs-CZ" sz="2000" b="true" dirty="false"/>
              <a:t>absolvoval akreditovaný kurz zaměřený na komunitní práci</a:t>
            </a:r>
            <a:r>
              <a:rPr lang="cs-CZ" sz="2000" dirty="false"/>
              <a:t> nebo 4.) komunitní pracovník </a:t>
            </a:r>
            <a:r>
              <a:rPr lang="cs-CZ" sz="2000" b="true" dirty="false"/>
              <a:t>nejpozději do šesti měsíců od zahájení realizace aktivity zahájí účast na kurzu zaměřeném na komunitní práci, do doby absolvování pracuje pod vedením garanta komunitní práce</a:t>
            </a:r>
            <a:endParaRPr lang="cs-CZ" sz="2000" dirty="false"/>
          </a:p>
          <a:p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B244B78-F1B6-A027-3B33-0E4DB5A0AA07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039922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E5F570-8F68-8E1B-481D-F6C3068D2475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false"/>
              <a:t>1. </a:t>
            </a:r>
            <a:r>
              <a:rPr lang="cs-CZ" sz="2400" dirty="false" err="true"/>
              <a:t>PODpora</a:t>
            </a:r>
            <a:r>
              <a:rPr lang="cs-CZ" sz="2400" dirty="false"/>
              <a:t> komunitní práce- relevantní pracovní pozice z přímých osobních nákladů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E760B3-7140-A166-CE6F-363B282BA4CD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386433" y="1269000"/>
            <a:ext cx="8064000" cy="4320000"/>
          </a:xfrm>
        </p:spPr>
        <p:txBody>
          <a:bodyPr/>
          <a:lstStyle/>
          <a:p>
            <a:pPr marL="0" indent="0">
              <a:buNone/>
            </a:pPr>
            <a:r>
              <a:rPr lang="cs-CZ" b="true" dirty="false"/>
              <a:t>Garant komunitní práce</a:t>
            </a:r>
          </a:p>
          <a:p>
            <a:pPr marL="0" indent="0" algn="just">
              <a:buNone/>
            </a:pPr>
            <a:r>
              <a:rPr lang="cs-CZ" dirty="false"/>
              <a:t>Pracovník na této pozici garantuje výkon komunitní práce </a:t>
            </a:r>
            <a:br>
              <a:rPr lang="cs-CZ" dirty="false"/>
            </a:br>
            <a:r>
              <a:rPr lang="cs-CZ" dirty="false"/>
              <a:t>v daném území.</a:t>
            </a:r>
          </a:p>
          <a:p>
            <a:pPr marL="0" indent="0" algn="just">
              <a:buNone/>
            </a:pPr>
            <a:r>
              <a:rPr lang="cs-CZ" dirty="false"/>
              <a:t>Kvalifikace: Stejné vzdělání jako komunitní pracovník </a:t>
            </a:r>
            <a:br>
              <a:rPr lang="cs-CZ" dirty="false"/>
            </a:br>
            <a:r>
              <a:rPr lang="cs-CZ" dirty="false"/>
              <a:t>a  dále min. 2 roky praxe a zkušeností: - s metodami komunitní práce nebo sociální práce s komunitou, popř. participativními metodami práce v kontextu sociálního začleňování, - se síťováním a facilitací.</a:t>
            </a:r>
          </a:p>
          <a:p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99F4D5E-3B7D-6B1C-C1BE-634EA60D887E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754223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37F5C2-7669-7580-EA85-692395B01F63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KLÍČOVÉ AKTIVITY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058837-D7A8-56AD-D24D-B546F4CF03AF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2564904"/>
            <a:ext cx="8064000" cy="244827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cs-CZ" sz="3200" b="true" kern="0" dirty="false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Times New Roman" panose="02020603050405020304" pitchFamily="18" charset="0"/>
              </a:rPr>
              <a:t>2. PODPORA SOCIÁLNÍ PRÁCE NA ÚZEMÍ MAS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9479A73-515D-8F50-A1C1-4560F1303CFC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2712161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7AAA3C-1383-4F7A-97E9-495F769DEB0F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br>
              <a:rPr lang="cs-CZ" sz="2000" dirty="false">
                <a:highlight>
                  <a:srgbClr val="084A8B"/>
                </a:highlight>
                <a:ea typeface="Calibri" panose="020F0502020204030204" pitchFamily="34" charset="0"/>
              </a:rPr>
            </a:br>
            <a:br>
              <a:rPr lang="cs-CZ" sz="2000" dirty="false">
                <a:highlight>
                  <a:srgbClr val="084A8B"/>
                </a:highlight>
                <a:ea typeface="Calibri" panose="020F0502020204030204" pitchFamily="34" charset="0"/>
              </a:rPr>
            </a:br>
            <a:r>
              <a:rPr lang="cs-CZ" cap="none" dirty="false">
                <a:highlight>
                  <a:srgbClr val="084A8B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cap="none" dirty="false">
                <a:effectLst/>
                <a:highlight>
                  <a:srgbClr val="084A8B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cap="none" dirty="false">
                <a:highlight>
                  <a:srgbClr val="084A8B"/>
                </a:highlight>
                <a:latin typeface="Arial" panose="020B0604020202020204" pitchFamily="34" charset="0"/>
                <a:cs typeface="Times New Roman" panose="02020603050405020304" pitchFamily="18" charset="0"/>
              </a:rPr>
              <a:t>Podpora sociální práce na území MAS</a:t>
            </a:r>
            <a:br>
              <a:rPr lang="cs-CZ" dirty="false">
                <a:highlight>
                  <a:srgbClr val="084A8B"/>
                </a:highlight>
                <a:ea typeface="Calibri" panose="020F0502020204030204" pitchFamily="34" charset="0"/>
              </a:rPr>
            </a:br>
            <a:endParaRPr lang="cs-CZ" dirty="false">
              <a:highlight>
                <a:srgbClr val="084A8B"/>
              </a:highlight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CAA4AD-4F30-40ED-AC31-499B40959EE1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396000" y="1484784"/>
            <a:ext cx="8244000" cy="4437232"/>
          </a:xfrm>
        </p:spPr>
        <p:txBody>
          <a:bodyPr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cs-CZ" sz="2000" dirty="false"/>
          </a:p>
          <a:p>
            <a:pPr algn="just">
              <a:spcAft>
                <a:spcPts val="1100"/>
              </a:spcAft>
            </a:pPr>
            <a:r>
              <a:rPr lang="cs-CZ" dirty="false"/>
              <a:t>zvýšit</a:t>
            </a:r>
            <a:r>
              <a:rPr lang="cs-CZ" sz="2400" dirty="false"/>
              <a:t> dostupnost sociální práce zejména v malých obcích </a:t>
            </a:r>
          </a:p>
          <a:p>
            <a:pPr algn="just">
              <a:spcAft>
                <a:spcPts val="1100"/>
              </a:spcAft>
            </a:pPr>
            <a:r>
              <a:rPr lang="cs-CZ" sz="2400" dirty="false"/>
              <a:t>posílit kompetence obcí při řešení problémů sociálně slabších a znevýhodněných občanů</a:t>
            </a:r>
          </a:p>
          <a:p>
            <a:pPr algn="just">
              <a:spcAft>
                <a:spcPts val="1100"/>
              </a:spcAft>
            </a:pPr>
            <a:r>
              <a:rPr lang="cs-CZ" sz="2400" dirty="false"/>
              <a:t>podpořit efektivní, včasné a udržitelné zajištění pomoci s důrazem na princip </a:t>
            </a:r>
            <a:r>
              <a:rPr lang="cs-CZ" sz="2400" dirty="false" err="true"/>
              <a:t>bottom</a:t>
            </a:r>
            <a:r>
              <a:rPr lang="cs-CZ" sz="2400" dirty="false"/>
              <a:t>-up, aktivizaci místních aktérů a komunit; za účelem řešení místních potřeb a snižování bariér v přístupu k odborné pomoci</a:t>
            </a:r>
          </a:p>
          <a:p>
            <a:pPr marL="0" indent="0" algn="just">
              <a:spcAft>
                <a:spcPts val="1100"/>
              </a:spcAft>
              <a:buNone/>
            </a:pPr>
            <a:endParaRPr lang="cs-CZ" sz="2000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0CC8123-7FC6-445D-B551-E511016AB820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8288213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ECB72F-E922-0164-E726-B422176F11BB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cap="none" dirty="false">
                <a:highlight>
                  <a:srgbClr val="084A8B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sz="3200" cap="none" dirty="false">
                <a:effectLst/>
                <a:highlight>
                  <a:srgbClr val="084A8B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3200" cap="none" dirty="false">
                <a:highlight>
                  <a:srgbClr val="084A8B"/>
                </a:highlight>
                <a:latin typeface="Arial" panose="020B0604020202020204" pitchFamily="34" charset="0"/>
                <a:cs typeface="Times New Roman" panose="02020603050405020304" pitchFamily="18" charset="0"/>
              </a:rPr>
              <a:t>Podpora sociální práce na území MAS</a:t>
            </a:r>
            <a:endParaRPr lang="cs-CZ" dirty="false">
              <a:highlight>
                <a:srgbClr val="084A8B"/>
              </a:highlight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B9ADA3-C14D-8F32-B7A5-ED82B4DDEC67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412776"/>
            <a:ext cx="8064000" cy="4896544"/>
          </a:xfrm>
        </p:spPr>
        <p:txBody>
          <a:bodyPr/>
          <a:lstStyle/>
          <a:p>
            <a:pPr marL="0" indent="0">
              <a:buNone/>
            </a:pPr>
            <a:r>
              <a:rPr lang="cs-CZ" b="true" dirty="false"/>
              <a:t>Příklady aktivit: </a:t>
            </a:r>
          </a:p>
          <a:p>
            <a:pPr algn="just"/>
            <a:r>
              <a:rPr lang="cs-CZ" b="true" dirty="false"/>
              <a:t>Zavedení, optimalizace a posílení výkonu sociální práce v obcích </a:t>
            </a:r>
          </a:p>
          <a:p>
            <a:pPr marL="0" indent="0" algn="just">
              <a:buNone/>
            </a:pPr>
            <a:endParaRPr lang="cs-CZ" b="true" dirty="false"/>
          </a:p>
          <a:p>
            <a:pPr lvl="1" algn="just"/>
            <a:r>
              <a:rPr lang="cs-CZ" sz="2400" dirty="false"/>
              <a:t>Cíl: Řešení sociálních problémů osob se specifickými potřebami: sociální či zdravotní znevýhodnění, věk, nevyhovující bydlení, rodinné nebo finanční problémy.</a:t>
            </a:r>
          </a:p>
          <a:p>
            <a:pPr lvl="1" algn="just"/>
            <a:r>
              <a:rPr lang="cs-CZ" sz="2400" dirty="false"/>
              <a:t>Aktivity:</a:t>
            </a:r>
          </a:p>
          <a:p>
            <a:pPr lvl="2" algn="just"/>
            <a:r>
              <a:rPr lang="cs-CZ" sz="2400" dirty="false"/>
              <a:t>Terénní sociální práce.</a:t>
            </a:r>
          </a:p>
          <a:p>
            <a:pPr lvl="2" algn="just"/>
            <a:r>
              <a:rPr lang="cs-CZ" sz="2400" dirty="false"/>
              <a:t>Depistáž a monitoring.</a:t>
            </a:r>
          </a:p>
          <a:p>
            <a:pPr lvl="2" algn="just"/>
            <a:r>
              <a:rPr lang="cs-CZ" sz="2400" dirty="false"/>
              <a:t>Případová sociální práce (case management) – plánování individuální podpory.</a:t>
            </a:r>
          </a:p>
          <a:p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943844E-9C7E-C0F3-47A7-703B706683FA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8883886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ECB72F-E922-0164-E726-B422176F11BB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cap="none" dirty="false">
                <a:highlight>
                  <a:srgbClr val="084A8B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sz="3200" cap="none" dirty="false">
                <a:effectLst/>
                <a:highlight>
                  <a:srgbClr val="084A8B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3200" cap="none" dirty="false">
                <a:highlight>
                  <a:srgbClr val="084A8B"/>
                </a:highlight>
                <a:latin typeface="Arial" panose="020B0604020202020204" pitchFamily="34" charset="0"/>
                <a:cs typeface="Times New Roman" panose="02020603050405020304" pitchFamily="18" charset="0"/>
              </a:rPr>
              <a:t>Podpora sociální práce na území MAS</a:t>
            </a:r>
            <a:endParaRPr lang="cs-CZ" dirty="false">
              <a:highlight>
                <a:srgbClr val="084A8B"/>
              </a:highlight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B9ADA3-C14D-8F32-B7A5-ED82B4DDEC67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412776"/>
            <a:ext cx="8064000" cy="4968552"/>
          </a:xfrm>
        </p:spPr>
        <p:txBody>
          <a:bodyPr/>
          <a:lstStyle/>
          <a:p>
            <a:pPr marL="0" indent="0">
              <a:buNone/>
            </a:pPr>
            <a:r>
              <a:rPr lang="cs-CZ" b="true" dirty="false"/>
              <a:t>Příklady aktivit: </a:t>
            </a:r>
          </a:p>
          <a:p>
            <a:pPr algn="just"/>
            <a:r>
              <a:rPr lang="cs-CZ" b="true" dirty="false"/>
              <a:t>Síťování a spolupráce v místních podmínkách</a:t>
            </a:r>
          </a:p>
          <a:p>
            <a:pPr marL="0" indent="0" algn="just">
              <a:buNone/>
            </a:pPr>
            <a:endParaRPr lang="cs-CZ" b="true" dirty="false"/>
          </a:p>
          <a:p>
            <a:pPr lvl="1" algn="just"/>
            <a:r>
              <a:rPr lang="cs-CZ" sz="2400" dirty="false"/>
              <a:t>Cíl: Posílení spolupráce mezi obcemi, institucemi a odborníky.</a:t>
            </a:r>
          </a:p>
          <a:p>
            <a:pPr lvl="1" algn="just"/>
            <a:r>
              <a:rPr lang="cs-CZ" sz="2400" dirty="false"/>
              <a:t>Aktivity:</a:t>
            </a:r>
          </a:p>
          <a:p>
            <a:pPr lvl="1" algn="just"/>
            <a:r>
              <a:rPr lang="cs-CZ" sz="2400" dirty="false"/>
              <a:t>Síťování služeb a spolupráce se soc. pracovníky OSPOD, Úřadem práce, poskytovateli sociálních služeb.</a:t>
            </a:r>
          </a:p>
          <a:p>
            <a:pPr lvl="1" algn="just"/>
            <a:r>
              <a:rPr lang="cs-CZ" sz="2400" dirty="false"/>
              <a:t>Multidisciplinární spolupráce s dalšími odborníky a aktéry.</a:t>
            </a:r>
          </a:p>
          <a:p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943844E-9C7E-C0F3-47A7-703B706683FA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320866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971600" y="3429000"/>
            <a:ext cx="7272808" cy="864096"/>
          </a:xfrm>
        </p:spPr>
        <p:txBody>
          <a:bodyPr/>
          <a:lstStyle/>
          <a:p>
            <a:pPr algn="ctr"/>
            <a:r>
              <a:rPr lang="cs-CZ" dirty="false"/>
              <a:t>PŘEDSTAVENÍ VÝZVY</a:t>
            </a:r>
            <a:endParaRPr lang="cs-CZ" sz="2800" b="false" dirty="false"/>
          </a:p>
        </p:txBody>
      </p:sp>
    </p:spTree>
    <p:extLst>
      <p:ext uri="{BB962C8B-B14F-4D97-AF65-F5344CB8AC3E}">
        <p14:creationId xmlns:p14="http://schemas.microsoft.com/office/powerpoint/2010/main" val="31360917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ECB72F-E922-0164-E726-B422176F11BB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cap="none" dirty="false">
                <a:highlight>
                  <a:srgbClr val="084A8B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sz="3200" cap="none" dirty="false">
                <a:effectLst/>
                <a:highlight>
                  <a:srgbClr val="084A8B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3200" cap="none" dirty="false">
                <a:highlight>
                  <a:srgbClr val="084A8B"/>
                </a:highlight>
                <a:latin typeface="Arial" panose="020B0604020202020204" pitchFamily="34" charset="0"/>
                <a:cs typeface="Times New Roman" panose="02020603050405020304" pitchFamily="18" charset="0"/>
              </a:rPr>
              <a:t>Podpora sociální práce na území MAS</a:t>
            </a:r>
            <a:endParaRPr lang="cs-CZ" dirty="false">
              <a:highlight>
                <a:srgbClr val="084A8B"/>
              </a:highlight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B9ADA3-C14D-8F32-B7A5-ED82B4DDEC67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467544" y="1299879"/>
            <a:ext cx="8316456" cy="4577393"/>
          </a:xfrm>
        </p:spPr>
        <p:txBody>
          <a:bodyPr/>
          <a:lstStyle/>
          <a:p>
            <a:pPr marL="0" indent="0">
              <a:buNone/>
            </a:pPr>
            <a:r>
              <a:rPr lang="cs-CZ" b="true" dirty="false"/>
              <a:t>Příklady aktivit: </a:t>
            </a:r>
          </a:p>
          <a:p>
            <a:pPr algn="just"/>
            <a:r>
              <a:rPr lang="cs-CZ" b="true" dirty="false"/>
              <a:t>Podpora spolupráce na území DSO a MAS</a:t>
            </a:r>
          </a:p>
          <a:p>
            <a:pPr lvl="1" algn="just"/>
            <a:r>
              <a:rPr lang="cs-CZ" sz="2400" kern="0" dirty="false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Cíl: Podpora sdílení zdrojů a kapacit mezi obcemi.</a:t>
            </a:r>
            <a:endParaRPr lang="cs-CZ" sz="2400" kern="100" dirty="false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/>
            <a:r>
              <a:rPr lang="cs-CZ" sz="2400" kern="0" dirty="false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Aktivity:</a:t>
            </a:r>
            <a:endParaRPr lang="cs-CZ" sz="2400" kern="100" dirty="false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just"/>
            <a:r>
              <a:rPr lang="cs-CZ" sz="2400" kern="0" dirty="false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Sdílený sociální pracovník pro více obcí.</a:t>
            </a:r>
            <a:endParaRPr lang="cs-CZ" sz="2400" kern="100" dirty="false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just"/>
            <a:r>
              <a:rPr lang="cs-CZ" sz="2400" kern="0" dirty="false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Mobilní týmy pro výpomoc starším a osamělým občanům.</a:t>
            </a:r>
            <a:endParaRPr lang="cs-CZ" sz="2800" dirty="false"/>
          </a:p>
          <a:p>
            <a:pPr lvl="2" algn="just"/>
            <a:endParaRPr lang="cs-CZ" sz="2400" dirty="false"/>
          </a:p>
          <a:p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943844E-9C7E-C0F3-47A7-703B706683FA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5865861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9453C1-552C-061F-B17A-C983636AFA99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cap="none" dirty="false">
                <a:highlight>
                  <a:srgbClr val="084A8B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sz="3200" cap="none" dirty="false">
                <a:effectLst/>
                <a:highlight>
                  <a:srgbClr val="084A8B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3200" cap="none" dirty="false">
                <a:highlight>
                  <a:srgbClr val="084A8B"/>
                </a:highlight>
                <a:latin typeface="Arial" panose="020B0604020202020204" pitchFamily="34" charset="0"/>
                <a:cs typeface="Times New Roman" panose="02020603050405020304" pitchFamily="18" charset="0"/>
              </a:rPr>
              <a:t>Podpora sociální práce na území MAS</a:t>
            </a:r>
            <a:endParaRPr lang="cs-CZ" dirty="false">
              <a:highlight>
                <a:srgbClr val="084A8B"/>
              </a:highlight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A301EA-11BF-9DA7-D5AB-75AE7174535A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268760"/>
            <a:ext cx="8064000" cy="4851240"/>
          </a:xfrm>
        </p:spPr>
        <p:txBody>
          <a:bodyPr/>
          <a:lstStyle/>
          <a:p>
            <a:pPr marL="0" indent="0">
              <a:buNone/>
            </a:pPr>
            <a:r>
              <a:rPr lang="cs-CZ" dirty="false"/>
              <a:t>Doplňkové aktivity:</a:t>
            </a:r>
          </a:p>
          <a:p>
            <a:pPr algn="just"/>
            <a:r>
              <a:rPr lang="cs-CZ" dirty="false"/>
              <a:t>Zvýšení vzájemné spolupráce a účinné komunikace obce s dalšími aktéry/ organizacemi/ službami v území </a:t>
            </a:r>
          </a:p>
          <a:p>
            <a:pPr lvl="1" algn="just"/>
            <a:r>
              <a:rPr lang="cs-CZ" dirty="false"/>
              <a:t>Vytváření pracovních skupin, platforem, </a:t>
            </a:r>
            <a:r>
              <a:rPr lang="cs-CZ" dirty="false" err="true"/>
              <a:t>fokusních</a:t>
            </a:r>
            <a:r>
              <a:rPr lang="cs-CZ" dirty="false"/>
              <a:t> supin, případových konferencí apod.</a:t>
            </a:r>
          </a:p>
          <a:p>
            <a:pPr algn="just"/>
            <a:r>
              <a:rPr lang="cs-CZ" dirty="false"/>
              <a:t>Podpora koncepční, strategické a metodické činnosti obcí v oblasti sociálního začleňování</a:t>
            </a:r>
          </a:p>
          <a:p>
            <a:pPr lvl="1" algn="just"/>
            <a:r>
              <a:rPr lang="cs-CZ" dirty="false"/>
              <a:t>Průzkumy a šetření potřeb v obci, tvorba obecních plánů prevence rizikových sociálních jevů, koordinovaný přístup k řešení problémů na území obce (komunitní plánování sociálních služeb) apod.</a:t>
            </a:r>
          </a:p>
          <a:p>
            <a:pPr lvl="1" algn="just"/>
            <a:endParaRPr lang="cs-CZ" dirty="false"/>
          </a:p>
          <a:p>
            <a:pPr algn="just"/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1F4D845-0F6E-8F56-4A4A-DB8DA1A86111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9027941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7AAA3C-1383-4F7A-97E9-495F769DEB0F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374198" y="0"/>
            <a:ext cx="8424000" cy="1080000"/>
          </a:xfrm>
        </p:spPr>
        <p:txBody>
          <a:bodyPr/>
          <a:lstStyle/>
          <a:p>
            <a:br>
              <a:rPr lang="cs-CZ" sz="2000" dirty="false">
                <a:highlight>
                  <a:srgbClr val="084A8B"/>
                </a:highlight>
                <a:ea typeface="Calibri" panose="020F0502020204030204" pitchFamily="34" charset="0"/>
              </a:rPr>
            </a:br>
            <a:br>
              <a:rPr lang="cs-CZ" sz="2000" dirty="false">
                <a:highlight>
                  <a:srgbClr val="084A8B"/>
                </a:highlight>
                <a:ea typeface="Calibri" panose="020F0502020204030204" pitchFamily="34" charset="0"/>
              </a:rPr>
            </a:br>
            <a:r>
              <a:rPr lang="cs-CZ" cap="none" dirty="false">
                <a:highlight>
                  <a:srgbClr val="084A8B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cap="none" dirty="false">
                <a:effectLst/>
                <a:highlight>
                  <a:srgbClr val="084A8B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cap="none" dirty="false">
                <a:highlight>
                  <a:srgbClr val="084A8B"/>
                </a:highlight>
                <a:latin typeface="Arial" panose="020B0604020202020204" pitchFamily="34" charset="0"/>
                <a:cs typeface="Times New Roman" panose="02020603050405020304" pitchFamily="18" charset="0"/>
              </a:rPr>
              <a:t>Podpora sociální práce na území MAS</a:t>
            </a:r>
            <a:br>
              <a:rPr lang="cs-CZ" dirty="false">
                <a:highlight>
                  <a:srgbClr val="084A8B"/>
                </a:highlight>
                <a:ea typeface="Calibri" panose="020F0502020204030204" pitchFamily="34" charset="0"/>
              </a:rPr>
            </a:br>
            <a:endParaRPr lang="cs-CZ" dirty="false">
              <a:highlight>
                <a:srgbClr val="084A8B"/>
              </a:highlight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CAA4AD-4F30-40ED-AC31-499B40959EE1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380530" y="1268760"/>
            <a:ext cx="8244000" cy="4896544"/>
          </a:xfrm>
        </p:spPr>
        <p:txBody>
          <a:bodyPr/>
          <a:lstStyle/>
          <a:p>
            <a:pPr marL="0" indent="0" algn="just">
              <a:buNone/>
            </a:pPr>
            <a:r>
              <a:rPr lang="cs-CZ" b="true" dirty="false"/>
              <a:t>Typy obcí a specifické požadavky:</a:t>
            </a:r>
          </a:p>
          <a:p>
            <a:pPr algn="just"/>
            <a:r>
              <a:rPr lang="cs-CZ" dirty="false"/>
              <a:t>při výkonu soc. práce na území obce II. a III. typu je nutné zapojení obce jako partnera s finančním příspěvkem (soc. </a:t>
            </a:r>
            <a:r>
              <a:rPr lang="cs-CZ" dirty="false" err="true"/>
              <a:t>prac</a:t>
            </a:r>
            <a:r>
              <a:rPr lang="cs-CZ" dirty="false"/>
              <a:t>. musí být zaměstnancem dané obce)</a:t>
            </a:r>
          </a:p>
          <a:p>
            <a:pPr algn="just"/>
            <a:r>
              <a:rPr lang="cs-CZ" dirty="false"/>
              <a:t>při výkonu sociální práce na území obcí I. typu je nezbytné navázat kontakt s příslušnými ORP a krajskými úřady – metodiky sociální práce</a:t>
            </a:r>
          </a:p>
          <a:p>
            <a:pPr lvl="1" algn="just"/>
            <a:r>
              <a:rPr lang="cs-CZ" sz="2400" dirty="false"/>
              <a:t>žadatel doloží jako povinnou přílohu žádosti písemnou dohodu o spolupráci s ORP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0CC8123-7FC6-445D-B551-E511016AB820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2991543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10D030-F570-57F5-5111-5E4623D8C073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cap="none" dirty="false">
                <a:highlight>
                  <a:srgbClr val="084A8B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sz="3200" cap="none" dirty="false">
                <a:effectLst/>
                <a:highlight>
                  <a:srgbClr val="084A8B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3200" cap="none" dirty="false">
                <a:highlight>
                  <a:srgbClr val="084A8B"/>
                </a:highlight>
                <a:latin typeface="Arial" panose="020B0604020202020204" pitchFamily="34" charset="0"/>
                <a:cs typeface="Times New Roman" panose="02020603050405020304" pitchFamily="18" charset="0"/>
              </a:rPr>
              <a:t>Podpora sociální práce na území MAS</a:t>
            </a:r>
            <a:endParaRPr lang="cs-CZ" dirty="false">
              <a:highlight>
                <a:srgbClr val="084A8B"/>
              </a:highlight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DE056B-2EE7-2A9A-B006-873A0D3B3C46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412776"/>
            <a:ext cx="8064000" cy="4968552"/>
          </a:xfrm>
        </p:spPr>
        <p:txBody>
          <a:bodyPr/>
          <a:lstStyle/>
          <a:p>
            <a:pPr marL="0" indent="0">
              <a:buNone/>
            </a:pPr>
            <a:r>
              <a:rPr lang="cs-CZ" b="true" dirty="false"/>
              <a:t>Kvalifikace sociálních pracovníků:</a:t>
            </a:r>
          </a:p>
          <a:p>
            <a:r>
              <a:rPr lang="cs-CZ" dirty="false"/>
              <a:t>sociální pracovník musí splňovat kvalifikaci podle zákona č. 108/2006 Sb., o sociálních službách, </a:t>
            </a:r>
          </a:p>
          <a:p>
            <a:r>
              <a:rPr lang="cs-CZ" dirty="false"/>
              <a:t>další vzdělávání a supervize: </a:t>
            </a:r>
          </a:p>
          <a:p>
            <a:pPr lvl="1"/>
            <a:r>
              <a:rPr lang="cs-CZ" dirty="false"/>
              <a:t>každý sociální pracovník musí absolvovat povinné vzdělávání v souladu s § 111 zákona č. 108/2006 Sb., o sociálních službách, a to v rozsahu min. 48 hodin za 2 po sobě jdoucí kalendářní roky,</a:t>
            </a:r>
          </a:p>
          <a:p>
            <a:pPr lvl="1"/>
            <a:r>
              <a:rPr lang="cs-CZ" dirty="false"/>
              <a:t>povinnost zaměstnavatele zajistit pro sociální pracovníky supervize (forma skupinová/týmová, individuální); minimální rozsah pro týmovou supervizi je 3x ročně, minimální rozsah pro případovou individuální supervizi je 8 hodin za osobu/rok,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D4973E1-351E-5B98-B8F2-43DDE84452CC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8338388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10D030-F570-57F5-5111-5E4623D8C073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cap="none" dirty="false">
                <a:highlight>
                  <a:srgbClr val="084A8B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sz="3200" cap="none" dirty="false">
                <a:effectLst/>
                <a:highlight>
                  <a:srgbClr val="084A8B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3200" cap="none" dirty="false">
                <a:highlight>
                  <a:srgbClr val="084A8B"/>
                </a:highlight>
                <a:latin typeface="Arial" panose="020B0604020202020204" pitchFamily="34" charset="0"/>
                <a:cs typeface="Times New Roman" panose="02020603050405020304" pitchFamily="18" charset="0"/>
              </a:rPr>
              <a:t>Podpora sociální práce na území MAS</a:t>
            </a:r>
            <a:endParaRPr lang="cs-CZ" dirty="false">
              <a:highlight>
                <a:srgbClr val="084A8B"/>
              </a:highlight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DE056B-2EE7-2A9A-B006-873A0D3B3C46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412776"/>
            <a:ext cx="8064000" cy="4968552"/>
          </a:xfrm>
        </p:spPr>
        <p:txBody>
          <a:bodyPr/>
          <a:lstStyle/>
          <a:p>
            <a:pPr marL="0" indent="0">
              <a:buNone/>
            </a:pPr>
            <a:r>
              <a:rPr lang="cs-CZ" b="true" dirty="false"/>
              <a:t>Monitoring a evaluace projektu:</a:t>
            </a:r>
          </a:p>
          <a:p>
            <a:r>
              <a:rPr lang="cs-CZ" dirty="false"/>
              <a:t>Spolupráce na metodické podpoře: </a:t>
            </a:r>
          </a:p>
          <a:p>
            <a:pPr lvl="1"/>
            <a:r>
              <a:rPr lang="cs-CZ" dirty="false"/>
              <a:t>účast na seminářích/webinářích organizovaných MPSV</a:t>
            </a:r>
          </a:p>
          <a:p>
            <a:pPr lvl="1"/>
            <a:r>
              <a:rPr lang="cs-CZ" dirty="false"/>
              <a:t>pravidelný kontakt s MPSV – pravidelná setkávání (on-line) v případě potřeby</a:t>
            </a:r>
          </a:p>
          <a:p>
            <a:pPr marL="0" indent="0">
              <a:buNone/>
            </a:pPr>
            <a:endParaRPr lang="cs-CZ" dirty="false"/>
          </a:p>
          <a:p>
            <a:r>
              <a:rPr lang="cs-CZ" sz="2400" dirty="false"/>
              <a:t>Součinnost při evaluaci: </a:t>
            </a:r>
          </a:p>
          <a:p>
            <a:pPr lvl="1"/>
            <a:r>
              <a:rPr lang="cs-CZ" dirty="false"/>
              <a:t>Sběr dat a spolupráce na vyhodnocení přínosů posílení sociální práce v daném území.</a:t>
            </a:r>
          </a:p>
          <a:p>
            <a:pPr lvl="1"/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D4973E1-351E-5B98-B8F2-43DDE84452CC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170095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7AAA3C-1383-4F7A-97E9-495F769DEB0F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br>
              <a:rPr lang="cs-CZ" sz="2000" dirty="false">
                <a:highlight>
                  <a:srgbClr val="084A8B"/>
                </a:highlight>
                <a:ea typeface="Calibri" panose="020F0502020204030204" pitchFamily="34" charset="0"/>
              </a:rPr>
            </a:br>
            <a:br>
              <a:rPr lang="cs-CZ" sz="2000" dirty="false">
                <a:highlight>
                  <a:srgbClr val="084A8B"/>
                </a:highlight>
                <a:ea typeface="Calibri" panose="020F0502020204030204" pitchFamily="34" charset="0"/>
              </a:rPr>
            </a:br>
            <a:r>
              <a:rPr lang="cs-CZ" sz="2800" cap="none" dirty="false">
                <a:highlight>
                  <a:srgbClr val="084A8B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sz="2800" cap="none" dirty="false">
                <a:effectLst/>
                <a:highlight>
                  <a:srgbClr val="084A8B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2800" cap="none" dirty="false">
                <a:highlight>
                  <a:srgbClr val="084A8B"/>
                </a:highlight>
                <a:latin typeface="Arial" panose="020B0604020202020204" pitchFamily="34" charset="0"/>
                <a:cs typeface="Times New Roman" panose="02020603050405020304" pitchFamily="18" charset="0"/>
              </a:rPr>
              <a:t>Podpora sociální práce na území MAS</a:t>
            </a:r>
            <a:br>
              <a:rPr lang="cs-CZ" dirty="false">
                <a:highlight>
                  <a:srgbClr val="084A8B"/>
                </a:highlight>
                <a:ea typeface="Calibri" panose="020F0502020204030204" pitchFamily="34" charset="0"/>
              </a:rPr>
            </a:br>
            <a:endParaRPr lang="cs-CZ" dirty="false">
              <a:highlight>
                <a:srgbClr val="084A8B"/>
              </a:highlight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CAA4AD-4F30-40ED-AC31-499B40959EE1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450000" y="2359104"/>
            <a:ext cx="8244000" cy="2139792"/>
          </a:xfrm>
        </p:spPr>
        <p:txBody>
          <a:bodyPr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cs-CZ" sz="2000" dirty="false"/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true" dirty="false">
                <a:solidFill>
                  <a:srgbClr val="FF0000"/>
                </a:solidFill>
              </a:rPr>
              <a:t>V rámci sociální práce na obcích nebude podporováno</a:t>
            </a:r>
          </a:p>
          <a:p>
            <a:r>
              <a:rPr lang="cs-CZ" sz="2400" dirty="false"/>
              <a:t>poskytování sociální služby podle zákona č. 108/2006 Sb., o sociálních službách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0CC8123-7FC6-445D-B551-E511016AB820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2847132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7AAA3C-1383-4F7A-97E9-495F769DEB0F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404308" y="5226"/>
            <a:ext cx="8424000" cy="1080000"/>
          </a:xfrm>
        </p:spPr>
        <p:txBody>
          <a:bodyPr/>
          <a:lstStyle/>
          <a:p>
            <a:br>
              <a:rPr lang="cs-CZ" sz="2000" dirty="false">
                <a:highlight>
                  <a:srgbClr val="084A8B"/>
                </a:highlight>
                <a:ea typeface="Calibri" panose="020F0502020204030204" pitchFamily="34" charset="0"/>
              </a:rPr>
            </a:br>
            <a:br>
              <a:rPr lang="cs-CZ" sz="2000" dirty="false">
                <a:highlight>
                  <a:srgbClr val="084A8B"/>
                </a:highlight>
                <a:ea typeface="Calibri" panose="020F0502020204030204" pitchFamily="34" charset="0"/>
              </a:rPr>
            </a:br>
            <a:r>
              <a:rPr lang="cs-CZ" sz="2800" cap="none" dirty="false">
                <a:highlight>
                  <a:srgbClr val="084A8B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sz="2800" cap="none" dirty="false">
                <a:effectLst/>
                <a:highlight>
                  <a:srgbClr val="084A8B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2800" cap="none" dirty="false">
                <a:highlight>
                  <a:srgbClr val="084A8B"/>
                </a:highlight>
                <a:latin typeface="Arial" panose="020B0604020202020204" pitchFamily="34" charset="0"/>
                <a:cs typeface="Times New Roman" panose="02020603050405020304" pitchFamily="18" charset="0"/>
              </a:rPr>
              <a:t>Podpora sociální práce na území MAS</a:t>
            </a:r>
            <a:br>
              <a:rPr lang="cs-CZ" dirty="false">
                <a:highlight>
                  <a:srgbClr val="084A8B"/>
                </a:highlight>
                <a:ea typeface="Calibri" panose="020F0502020204030204" pitchFamily="34" charset="0"/>
              </a:rPr>
            </a:br>
            <a:endParaRPr lang="cs-CZ" dirty="false">
              <a:highlight>
                <a:srgbClr val="084A8B"/>
              </a:highlight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CAA4AD-4F30-40ED-AC31-499B40959EE1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396000" y="1050296"/>
            <a:ext cx="8244000" cy="5305616"/>
          </a:xfrm>
        </p:spPr>
        <p:txBody>
          <a:bodyPr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cs-CZ" sz="2000" dirty="false"/>
          </a:p>
          <a:p>
            <a:pPr marL="0" indent="0">
              <a:buNone/>
            </a:pPr>
            <a:r>
              <a:rPr lang="cs-CZ" b="true" dirty="false"/>
              <a:t>Sociální pracovník/ terénní sociální pracovník</a:t>
            </a:r>
          </a:p>
          <a:p>
            <a:r>
              <a:rPr lang="cs-CZ" sz="2000" dirty="false"/>
              <a:t>Pracovník na této pozici vykonává sociální práci s jedincem, skupinou či komunitou.</a:t>
            </a:r>
          </a:p>
          <a:p>
            <a:pPr marL="0" indent="0">
              <a:buNone/>
            </a:pPr>
            <a:r>
              <a:rPr lang="cs-CZ" sz="2000" dirty="false"/>
              <a:t>Kvalifikace: sociální pracovník s odbornou způsobilostí dle zákona 108/2006 Sb., o sociálních službách</a:t>
            </a:r>
          </a:p>
          <a:p>
            <a:pPr marL="0" indent="0">
              <a:buNone/>
            </a:pPr>
            <a:endParaRPr lang="cs-CZ" sz="2000" dirty="false"/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cs-CZ" sz="1800" b="true" kern="0" dirty="false">
              <a:solidFill>
                <a:srgbClr val="262626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cs-CZ" sz="1800" b="true" kern="0" dirty="false">
              <a:solidFill>
                <a:srgbClr val="26262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cs-CZ" sz="1800" b="true" kern="0" dirty="false">
              <a:solidFill>
                <a:srgbClr val="262626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cs-CZ" sz="2000" b="true" dirty="false"/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0CC8123-7FC6-445D-B551-E511016AB820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116625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792107-6B2D-1F9C-CA61-8B124F609C4C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cap="none" dirty="false">
                <a:highlight>
                  <a:srgbClr val="084A8B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sz="3200" cap="none" dirty="false">
                <a:effectLst/>
                <a:highlight>
                  <a:srgbClr val="084A8B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3200" cap="none" dirty="false">
                <a:highlight>
                  <a:srgbClr val="084A8B"/>
                </a:highlight>
                <a:latin typeface="Arial" panose="020B0604020202020204" pitchFamily="34" charset="0"/>
                <a:cs typeface="Times New Roman" panose="02020603050405020304" pitchFamily="18" charset="0"/>
              </a:rPr>
              <a:t>Podpora sociální práce na území MAS</a:t>
            </a:r>
            <a:endParaRPr lang="cs-CZ" dirty="false">
              <a:highlight>
                <a:srgbClr val="084A8B"/>
              </a:highlight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6E4C16-480E-EBC7-CC2A-986D1857B5F1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true" dirty="false"/>
              <a:t>Garant sociální práce</a:t>
            </a:r>
          </a:p>
          <a:p>
            <a:r>
              <a:rPr lang="cs-CZ" sz="2000" dirty="false"/>
              <a:t>Pracovník na této pozici garantuje výkon sociální práce v rámci projektu</a:t>
            </a:r>
          </a:p>
          <a:p>
            <a:pPr marL="0" indent="0">
              <a:buNone/>
            </a:pPr>
            <a:r>
              <a:rPr lang="cs-CZ" sz="2000" dirty="false"/>
              <a:t>Kvalifikace: sociální pracovník s odbornou způsobilostí dle zákona 108/2006 Sb., o sociálních službách</a:t>
            </a:r>
          </a:p>
          <a:p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58DCE8E-724E-377C-FBEE-859C8324D8F6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1186377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DA02C3-61B9-405C-A449-096E3D84A2F5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cap="none" dirty="false">
                <a:highlight>
                  <a:srgbClr val="084A8B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sz="3200" cap="none" dirty="false">
                <a:effectLst/>
                <a:highlight>
                  <a:srgbClr val="084A8B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3200" cap="none" dirty="false">
                <a:highlight>
                  <a:srgbClr val="084A8B"/>
                </a:highlight>
                <a:latin typeface="Arial" panose="020B0604020202020204" pitchFamily="34" charset="0"/>
                <a:cs typeface="Times New Roman" panose="02020603050405020304" pitchFamily="18" charset="0"/>
              </a:rPr>
              <a:t>Podpora sociální práce na území MAS</a:t>
            </a:r>
            <a:endParaRPr lang="cs-CZ" dirty="false">
              <a:highlight>
                <a:srgbClr val="084A8B"/>
              </a:highlight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2D7610-4856-A7DE-381C-D441A591B59A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true" dirty="false"/>
              <a:t>Case manager – případový (sociální) pracovník</a:t>
            </a:r>
          </a:p>
          <a:p>
            <a:r>
              <a:rPr lang="cs-CZ" sz="2000" dirty="false"/>
              <a:t>Pracovník na této pozici vykonává případovou (sociální) práci. V oblasti zaměstnanosti zajišťuje zapojení interních a externích aktérů do podpory osobám z cílové skupiny.</a:t>
            </a:r>
          </a:p>
          <a:p>
            <a:pPr marL="0" indent="0">
              <a:buNone/>
            </a:pPr>
            <a:r>
              <a:rPr lang="cs-CZ" sz="2000" dirty="false"/>
              <a:t>Kvalifikace: odpovídající kvalifikace a praxe v poskytování služeb v daném oboru, zkušenost s vytvářením a koordinací sítí podpory a s plánováním a vedením případových konferencí výhodou</a:t>
            </a:r>
          </a:p>
          <a:p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7843232-332C-E00F-B0CC-2DC33DD82C42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6803340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EC3547-B5EC-47A7-9EF5-6115BCF743A4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cap="none" dirty="false">
                <a:highlight>
                  <a:srgbClr val="084A8B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sz="3200" cap="none" dirty="false">
                <a:effectLst/>
                <a:highlight>
                  <a:srgbClr val="084A8B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3200" cap="none" dirty="false">
                <a:highlight>
                  <a:srgbClr val="084A8B"/>
                </a:highlight>
                <a:latin typeface="Arial" panose="020B0604020202020204" pitchFamily="34" charset="0"/>
                <a:cs typeface="Times New Roman" panose="02020603050405020304" pitchFamily="18" charset="0"/>
              </a:rPr>
              <a:t>Podpora sociální práce na území MAS</a:t>
            </a:r>
            <a:endParaRPr lang="cs-CZ" dirty="false">
              <a:highlight>
                <a:srgbClr val="084A8B"/>
              </a:highlight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C37F64-93DE-CAC3-B951-7CE7B5175FA9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true" dirty="false"/>
              <a:t>Metodik pro práci s cílovými skupinami</a:t>
            </a:r>
          </a:p>
          <a:p>
            <a:r>
              <a:rPr lang="cs-CZ" sz="2000" dirty="false"/>
              <a:t>Pracovník na této pozici odpovídá za kvalitu práce pracovníků v přímé péči, za jejich vzdělávání a součinnost s partnery podpůrné sítě.</a:t>
            </a:r>
            <a:endParaRPr lang="pl-PL" sz="2000" dirty="false"/>
          </a:p>
          <a:p>
            <a:pPr marL="0" indent="0">
              <a:buNone/>
            </a:pPr>
            <a:r>
              <a:rPr lang="cs-CZ" sz="2000" dirty="false"/>
              <a:t>Kvalifikace: odpovídající vzdělání s ohledem na zaměření aktivity, zkušenost práce s cílovými skupinami</a:t>
            </a: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FECBC95-2153-FAFF-3F9D-BEF59C48EE1E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062859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fontAlgn="base" hangingPunct="false"/>
            <a:r>
              <a:rPr lang="pl-PL" sz="2800" dirty="false"/>
              <a:t>Představení výzVY</a:t>
            </a:r>
            <a:endParaRPr lang="cs-CZ" sz="2800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31088" y="1312032"/>
            <a:ext cx="8208912" cy="5400600"/>
          </a:xfrm>
        </p:spPr>
        <p:txBody>
          <a:bodyPr/>
          <a:lstStyle/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300" b="true" dirty="false"/>
              <a:t>Podpora komunitně vedeného místního rozvoje</a:t>
            </a:r>
            <a:br>
              <a:rPr lang="cs-CZ" sz="2400" b="true" dirty="false">
                <a:solidFill>
                  <a:schemeClr val="accent3">
                    <a:lumMod val="50000"/>
                  </a:schemeClr>
                </a:solidFill>
              </a:rPr>
            </a:br>
            <a:r>
              <a:rPr lang="cs-CZ" dirty="false"/>
              <a:t>Číslo výzvy: </a:t>
            </a:r>
            <a: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03_25_084</a:t>
            </a:r>
            <a:br>
              <a:rPr lang="cs-CZ" dirty="false"/>
            </a:br>
            <a:r>
              <a:rPr lang="cs-CZ" dirty="false"/>
              <a:t>Alokace: 1 184 144 000 CZK</a:t>
            </a:r>
          </a:p>
          <a:p>
            <a:pPr marL="0" indent="0">
              <a:buNone/>
            </a:pPr>
            <a:r>
              <a:rPr lang="cs-CZ" sz="2000" b="true" dirty="false"/>
              <a:t>Priorita: </a:t>
            </a:r>
            <a:r>
              <a:rPr lang="cs-CZ" sz="2000" dirty="false"/>
              <a:t>Sociální začleňování</a:t>
            </a:r>
          </a:p>
          <a:p>
            <a:pPr marL="0" indent="0">
              <a:buNone/>
            </a:pPr>
            <a:r>
              <a:rPr lang="cs-CZ" sz="2000" b="true" dirty="false"/>
              <a:t>Specifický cíl 2.1 h): </a:t>
            </a:r>
            <a:r>
              <a:rPr lang="cs-CZ" sz="2000" dirty="false"/>
              <a:t>Posilovat aktivní začleňování, a podpořit tak rovné příležitosti, nediskriminaci a aktivní účast a zlepšit zaměstnatelnost, zejména v případě znevýhodněných skupin</a:t>
            </a:r>
          </a:p>
          <a:p>
            <a:pPr marL="0" indent="0">
              <a:buNone/>
            </a:pPr>
            <a:r>
              <a:rPr lang="cs-CZ" sz="2000" b="true" dirty="false"/>
              <a:t>Vyhlašovatel výzvy: </a:t>
            </a:r>
            <a:r>
              <a:rPr lang="cs-CZ" sz="2000" dirty="false"/>
              <a:t>MPSV, Odbor realizace programů ESF - sociální začleňování</a:t>
            </a:r>
          </a:p>
          <a:p>
            <a:pPr marL="0" indent="0">
              <a:buNone/>
            </a:pPr>
            <a:r>
              <a:rPr lang="cs-CZ" sz="2000" dirty="false"/>
              <a:t>Ke stažení zde: </a:t>
            </a:r>
            <a:r>
              <a:rPr lang="cs-CZ" sz="1600" dirty="false">
                <a:hlinkClick r:id="rId3"/>
              </a:rPr>
              <a:t>Výzva 084 OPZ+ - www.esfcr.cz</a:t>
            </a:r>
            <a:endParaRPr lang="cs-CZ" sz="2000" dirty="false"/>
          </a:p>
          <a:p>
            <a:pPr marL="0" indent="0" fontAlgn="base" hangingPunct="false">
              <a:buNone/>
            </a:pPr>
            <a:endParaRPr lang="cs-CZ" sz="2000" dirty="false"/>
          </a:p>
          <a:p>
            <a:pPr marL="0" indent="0" fontAlgn="base" hangingPunct="false">
              <a:buNone/>
            </a:pPr>
            <a:r>
              <a:rPr lang="cs-CZ" sz="2000" dirty="false"/>
              <a:t> </a:t>
            </a:r>
          </a:p>
          <a:p>
            <a:pPr marL="0" indent="0" fontAlgn="base" hangingPunct="false">
              <a:buNone/>
            </a:pPr>
            <a:r>
              <a:rPr lang="cs-CZ" sz="2000" dirty="false"/>
              <a:t> </a:t>
            </a:r>
          </a:p>
          <a:p>
            <a:pPr fontAlgn="base" hangingPunct="false"/>
            <a:endParaRPr lang="cs-CZ" sz="2000" dirty="false"/>
          </a:p>
          <a:p>
            <a:pPr marL="414000" lvl="1" indent="0">
              <a:buNone/>
            </a:pPr>
            <a:r>
              <a:rPr lang="cs-CZ" dirty="false"/>
              <a:t>  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9907912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37F5C2-7669-7580-EA85-692395B01F63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KLÍČOVÉ AKTIVITY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058837-D7A8-56AD-D24D-B546F4CF03AF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916832"/>
            <a:ext cx="8064000" cy="3096344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cs-CZ" sz="3200" b="true" cap="none" dirty="false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cs-CZ" sz="3200" b="true" dirty="false"/>
              <a:t>Podpora sdílené dlouhodobé péče v přirozeném sociálním prostředí, včetně paliativní a hospicové péče, </a:t>
            </a:r>
            <a:r>
              <a:rPr lang="cs-CZ" sz="3200" b="true" dirty="false" err="true"/>
              <a:t>homesharingu</a:t>
            </a:r>
            <a:r>
              <a:rPr lang="cs-CZ" sz="3200" b="true" dirty="false"/>
              <a:t> a dalších forem sdílené péče a podpory odborného sociálního poradenství v oblasti sdílené péče</a:t>
            </a:r>
            <a:endParaRPr lang="cs-CZ" sz="3200" b="true" kern="0" dirty="false">
              <a:solidFill>
                <a:schemeClr val="accent1"/>
              </a:solidFill>
              <a:latin typeface="Arial" panose="020B06040202020202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9479A73-515D-8F50-A1C1-4560F1303CFC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3528177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7AAA3C-1383-4F7A-97E9-495F769DEB0F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br>
              <a:rPr lang="cs-CZ" sz="2000" dirty="false">
                <a:ea typeface="Calibri" panose="020F0502020204030204" pitchFamily="34" charset="0"/>
              </a:rPr>
            </a:br>
            <a:br>
              <a:rPr lang="cs-CZ" sz="2000" dirty="false">
                <a:ea typeface="Calibri" panose="020F0502020204030204" pitchFamily="34" charset="0"/>
              </a:rPr>
            </a:br>
            <a:r>
              <a:rPr lang="cs-CZ" sz="2800" dirty="false"/>
              <a:t>3. podpora sdílené a neformální péče</a:t>
            </a:r>
            <a:br>
              <a:rPr lang="cs-CZ" dirty="false">
                <a:ea typeface="Calibri" panose="020F0502020204030204" pitchFamily="34" charset="0"/>
              </a:rPr>
            </a:b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CAA4AD-4F30-40ED-AC31-499B40959EE1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360000" y="1340768"/>
            <a:ext cx="8252398" cy="5235120"/>
          </a:xfrm>
        </p:spPr>
        <p:txBody>
          <a:bodyPr/>
          <a:lstStyle/>
          <a:p>
            <a:pPr marL="0" indent="0">
              <a:buNone/>
            </a:pPr>
            <a:r>
              <a:rPr lang="cs-CZ" b="true" dirty="false"/>
              <a:t>Příklady aktivit: </a:t>
            </a:r>
          </a:p>
          <a:p>
            <a:r>
              <a:rPr lang="cs-CZ" dirty="false"/>
              <a:t>edukace a nácvik dovedností v oblasti péče o osobu závislou na péči, doprovázení a podpora pečujících osob,  poradenství, terapie, spirituální podpora pro rodinné příslušníky a další blízké a pečující osoby, koordinace při zajištění péče o osobu závislou na péči, vč. </a:t>
            </a:r>
            <a:r>
              <a:rPr lang="cs-CZ"/>
              <a:t>case managementu</a:t>
            </a:r>
            <a:endParaRPr lang="cs-CZ" dirty="false"/>
          </a:p>
          <a:p>
            <a:r>
              <a:rPr lang="cs-CZ" dirty="false"/>
              <a:t>podpora paliativní/hospicové péče v přirozeném sociálním prostředí klienta</a:t>
            </a:r>
          </a:p>
          <a:p>
            <a:r>
              <a:rPr lang="cs-CZ" dirty="false"/>
              <a:t>zapůjčování kompenzačních a </a:t>
            </a:r>
            <a:r>
              <a:rPr lang="cs-CZ" dirty="false" err="true"/>
              <a:t>asistivních</a:t>
            </a:r>
            <a:r>
              <a:rPr lang="cs-CZ" dirty="false"/>
              <a:t> pomůcek usnadňujících péči v domácím prostředí</a:t>
            </a:r>
            <a:endParaRPr lang="cs-CZ" sz="1800" b="true" kern="0" dirty="false">
              <a:solidFill>
                <a:srgbClr val="26262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cs-CZ" sz="1800" b="true" kern="0" dirty="false">
              <a:solidFill>
                <a:srgbClr val="262626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cs-CZ" sz="2000" b="true" dirty="false"/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0CC8123-7FC6-445D-B551-E511016AB820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5225801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7AAA3C-1383-4F7A-97E9-495F769DEB0F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br>
              <a:rPr lang="cs-CZ" sz="2000" dirty="false">
                <a:ea typeface="Calibri" panose="020F0502020204030204" pitchFamily="34" charset="0"/>
              </a:rPr>
            </a:br>
            <a:br>
              <a:rPr lang="cs-CZ" sz="2000" dirty="false">
                <a:ea typeface="Calibri" panose="020F0502020204030204" pitchFamily="34" charset="0"/>
              </a:rPr>
            </a:br>
            <a:r>
              <a:rPr lang="cs-CZ" sz="2800" dirty="false"/>
              <a:t>3. podpora sdílené a neformální péče</a:t>
            </a:r>
            <a:br>
              <a:rPr lang="cs-CZ" dirty="false">
                <a:ea typeface="Calibri" panose="020F0502020204030204" pitchFamily="34" charset="0"/>
              </a:rPr>
            </a:b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CAA4AD-4F30-40ED-AC31-499B40959EE1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360000" y="1628800"/>
            <a:ext cx="8252398" cy="4947088"/>
          </a:xfrm>
        </p:spPr>
        <p:txBody>
          <a:bodyPr/>
          <a:lstStyle/>
          <a:p>
            <a:r>
              <a:rPr lang="cs-CZ" sz="2400" dirty="false"/>
              <a:t>podpora sdílené péče prostřednictvím systému podpory rodin dětí a dospělých s intelektovým znevýhodněním – </a:t>
            </a:r>
            <a:r>
              <a:rPr lang="cs-CZ" sz="2400" dirty="false" err="true"/>
              <a:t>homesharing</a:t>
            </a:r>
            <a:endParaRPr lang="cs-CZ" sz="2400" dirty="false"/>
          </a:p>
          <a:p>
            <a:r>
              <a:rPr lang="cs-CZ" sz="2400" dirty="false"/>
              <a:t>další inovativní formy sdílené péče mimo </a:t>
            </a:r>
            <a:r>
              <a:rPr lang="cs-CZ" sz="2400" dirty="false" err="true"/>
              <a:t>homesharing</a:t>
            </a:r>
            <a:endParaRPr lang="cs-CZ" sz="2400" dirty="false"/>
          </a:p>
          <a:p>
            <a:r>
              <a:rPr lang="cs-CZ" dirty="false"/>
              <a:t>poradenství pro pečující osoby lze podpořit i formou </a:t>
            </a:r>
            <a:r>
              <a:rPr lang="cs-CZ" b="true" dirty="false"/>
              <a:t>odborného sociálního poradenství dle § 37 </a:t>
            </a:r>
            <a:r>
              <a:rPr lang="cs-CZ" dirty="false"/>
              <a:t>odst. 3 zákona o sociálních službách, při naplnění obsahu a rozsahu služby dle tohoto zákona (jedná se o podporu rozvoje a prokazatelné navýšení kapacity poskytované sociální služby, případně vznik nové sociální služby)</a:t>
            </a:r>
            <a:endParaRPr lang="cs-CZ" sz="2000" dirty="false"/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cs-CZ" sz="1800" b="true" kern="0" dirty="false">
              <a:solidFill>
                <a:srgbClr val="262626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cs-CZ" sz="1800" b="true" kern="0" dirty="false">
              <a:solidFill>
                <a:srgbClr val="262626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cs-CZ" sz="1800" b="true" kern="0" dirty="false">
              <a:solidFill>
                <a:srgbClr val="26262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cs-CZ" sz="1800" b="true" kern="0" dirty="false">
              <a:solidFill>
                <a:srgbClr val="262626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cs-CZ" sz="2000" b="true" dirty="false"/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0CC8123-7FC6-445D-B551-E511016AB820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9481174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4798DA-C17B-D771-2CBA-69AF477AFA5E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false"/>
              <a:t>3. podpora sdílené a neformální péče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101623-0710-612C-0E4B-B654D9F3A370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484784"/>
            <a:ext cx="8064000" cy="4635216"/>
          </a:xfrm>
        </p:spPr>
        <p:txBody>
          <a:bodyPr/>
          <a:lstStyle/>
          <a:p>
            <a:r>
              <a:rPr lang="cs-CZ" dirty="false"/>
              <a:t>aktivity zaměřené na neformální a sdílenou péči na úrovni obcí směřující k podpoře spolupráce místní samosprávy a organizací v daném území, které působí v oblasti péče o osobu závislou na péči</a:t>
            </a:r>
          </a:p>
          <a:p>
            <a:r>
              <a:rPr lang="cs-CZ" dirty="false"/>
              <a:t>doplňkově podpora odborných pracovníků poskytovatelů těchto služeb (supervize, vzdělávání, duševní hygiena a prevence vyhoření atd.)</a:t>
            </a:r>
          </a:p>
          <a:p>
            <a:r>
              <a:rPr lang="cs-CZ" dirty="false"/>
              <a:t>doplňkově mezioborová spolupráce, síťování, výměna zkušeností a přenos dobré praxe v oblasti neformální a sdílené péče, osvětové a informační aktivity </a:t>
            </a:r>
          </a:p>
          <a:p>
            <a:r>
              <a:rPr lang="cs-CZ" dirty="false"/>
              <a:t>doplňkově spolupráce na komunitním plánování sociálních služeb </a:t>
            </a:r>
          </a:p>
          <a:p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55FAD2D-94FF-BA42-F036-F6EB1BB5A1A2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5443969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7AAA3C-1383-4F7A-97E9-495F769DEB0F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450000" y="44624"/>
            <a:ext cx="8424000" cy="1080000"/>
          </a:xfrm>
        </p:spPr>
        <p:txBody>
          <a:bodyPr/>
          <a:lstStyle/>
          <a:p>
            <a:br>
              <a:rPr lang="cs-CZ" sz="2000" dirty="false">
                <a:ea typeface="Calibri" panose="020F0502020204030204" pitchFamily="34" charset="0"/>
              </a:rPr>
            </a:br>
            <a:br>
              <a:rPr lang="cs-CZ" sz="2000" dirty="false">
                <a:ea typeface="Calibri" panose="020F0502020204030204" pitchFamily="34" charset="0"/>
              </a:rPr>
            </a:br>
            <a:r>
              <a:rPr lang="cs-CZ" sz="2800" dirty="false">
                <a:ea typeface="Calibri" panose="020F0502020204030204" pitchFamily="34" charset="0"/>
              </a:rPr>
              <a:t>3. podpora sdílené a neformální péče</a:t>
            </a:r>
            <a:br>
              <a:rPr lang="cs-CZ" dirty="false">
                <a:ea typeface="Calibri" panose="020F0502020204030204" pitchFamily="34" charset="0"/>
              </a:rPr>
            </a:b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CAA4AD-4F30-40ED-AC31-499B40959EE1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450000" y="908720"/>
            <a:ext cx="8190000" cy="5483768"/>
          </a:xfrm>
        </p:spPr>
        <p:txBody>
          <a:bodyPr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cs-CZ" sz="2000" dirty="false"/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2000" b="true" dirty="false"/>
              <a:t>Specifické podmínky pro sdílenou a neformální péči</a:t>
            </a:r>
          </a:p>
          <a:p>
            <a:r>
              <a:rPr lang="cs-CZ" sz="2000" dirty="false"/>
              <a:t>součástí zapůjčení kompenzační či </a:t>
            </a:r>
            <a:r>
              <a:rPr lang="cs-CZ" sz="2000" dirty="false" err="true"/>
              <a:t>asistivní</a:t>
            </a:r>
            <a:r>
              <a:rPr lang="cs-CZ" sz="2000" dirty="false"/>
              <a:t> pomůcky musí být zaučení manipulace s pomůckou </a:t>
            </a:r>
          </a:p>
          <a:p>
            <a:r>
              <a:rPr lang="cs-CZ" sz="2000" b="true" dirty="false"/>
              <a:t>na zakoupení kompenzačních a </a:t>
            </a:r>
            <a:r>
              <a:rPr lang="cs-CZ" sz="2000" b="true" dirty="false" err="true"/>
              <a:t>asistivních</a:t>
            </a:r>
            <a:r>
              <a:rPr lang="cs-CZ" sz="2000" b="true" dirty="false"/>
              <a:t> pomůcek se může vztahovat veřejná podpora/podpora de minimis; před vydáním právního aktu je nutné předložit ŘO OPZ+ vyčíslení podpory de minimis</a:t>
            </a:r>
          </a:p>
          <a:p>
            <a:r>
              <a:rPr lang="cs-CZ" sz="2000" dirty="false"/>
              <a:t>subjekty, které chtějí získat finanční podporu stávajícího </a:t>
            </a:r>
            <a:r>
              <a:rPr lang="cs-CZ" sz="2000" dirty="false" err="true"/>
              <a:t>homesharingu</a:t>
            </a:r>
            <a:r>
              <a:rPr lang="cs-CZ" sz="2000" dirty="false"/>
              <a:t> nebo zavádět </a:t>
            </a:r>
            <a:r>
              <a:rPr lang="cs-CZ" sz="2000" dirty="false" err="true"/>
              <a:t>homesharing</a:t>
            </a:r>
            <a:r>
              <a:rPr lang="cs-CZ" sz="2000" dirty="false"/>
              <a:t> nově, musí vždy vycházet z metodiky </a:t>
            </a:r>
            <a:r>
              <a:rPr lang="cs-CZ" sz="2000" dirty="false" err="true"/>
              <a:t>homesharingu</a:t>
            </a:r>
            <a:r>
              <a:rPr lang="cs-CZ" sz="2000" dirty="false"/>
              <a:t> a dodržet základní principy</a:t>
            </a:r>
          </a:p>
          <a:p>
            <a:r>
              <a:rPr lang="cs-CZ" sz="2000" dirty="false"/>
              <a:t>v případě podpory dalších forem sdílené péče mimo </a:t>
            </a:r>
            <a:r>
              <a:rPr lang="cs-CZ" sz="2000" dirty="false" err="true"/>
              <a:t>homesharing</a:t>
            </a:r>
            <a:r>
              <a:rPr lang="cs-CZ" sz="2000" dirty="false"/>
              <a:t> musí být součástí projektu vždy práce s neformálním pečujícím  </a:t>
            </a:r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false"/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cs-CZ" sz="2000" dirty="false"/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cs-CZ" sz="2000" dirty="false"/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cs-CZ" sz="2000" dirty="false"/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cs-CZ" sz="2000" dirty="false"/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0CC8123-7FC6-445D-B551-E511016AB820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7337192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7AAA3C-1383-4F7A-97E9-495F769DEB0F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br>
              <a:rPr lang="cs-CZ" sz="2000" dirty="false">
                <a:ea typeface="Calibri" panose="020F0502020204030204" pitchFamily="34" charset="0"/>
              </a:rPr>
            </a:br>
            <a:br>
              <a:rPr lang="cs-CZ" sz="2000" dirty="false">
                <a:ea typeface="Calibri" panose="020F0502020204030204" pitchFamily="34" charset="0"/>
              </a:rPr>
            </a:br>
            <a:r>
              <a:rPr lang="cs-CZ" sz="2800" dirty="false">
                <a:ea typeface="Calibri" panose="020F0502020204030204" pitchFamily="34" charset="0"/>
              </a:rPr>
              <a:t>3. podpora sdílené a neformální péče</a:t>
            </a:r>
            <a:br>
              <a:rPr lang="cs-CZ" dirty="false">
                <a:ea typeface="Calibri" panose="020F0502020204030204" pitchFamily="34" charset="0"/>
              </a:rPr>
            </a:b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CAA4AD-4F30-40ED-AC31-499B40959EE1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396000" y="980728"/>
            <a:ext cx="8244000" cy="5535272"/>
          </a:xfrm>
        </p:spPr>
        <p:txBody>
          <a:bodyPr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cs-CZ" sz="2000" dirty="false"/>
          </a:p>
          <a:p>
            <a:r>
              <a:rPr lang="cs-CZ" sz="2000" dirty="false"/>
              <a:t>poskytování sociálních služeb se řídí zákonem č. 108/2006 Sb., o sociálních službách, ve znění pozdějších předpisů, nezbytné je zařazení sociální služby do krajské sítě sociálních služeb a předložení Pověření k poskytování sociální služby</a:t>
            </a:r>
          </a:p>
          <a:p>
            <a:r>
              <a:rPr lang="cs-CZ" sz="2000" dirty="false"/>
              <a:t> výdaje na zajištění profesního (odborného/průběžného) vzdělávání a supervize realizačního týmu hradí příjemce z paušálních výdajů</a:t>
            </a:r>
          </a:p>
          <a:p>
            <a:r>
              <a:rPr lang="cs-CZ" sz="2000" dirty="false"/>
              <a:t>v případě, že žadatel plánuje realizovat vzdělávání a supervize pracovníků poskytujících sociální služby dle zákona č. 108/2006 Sb., o sociálních službách, je žadatel povinen toto vzdělávání realizačního týmu detailně popsat v žádosti o podporu v samostatné klíčové aktivitě; </a:t>
            </a:r>
            <a:r>
              <a:rPr lang="cs-CZ" sz="2000" b="true" dirty="false"/>
              <a:t>na toto vzdělávání se může vztahovat veřejná podpora/podpora de minimis/vyrovnávací platba. </a:t>
            </a:r>
          </a:p>
          <a:p>
            <a:endParaRPr lang="cs-CZ" sz="2000" dirty="false"/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cs-CZ" sz="2000" dirty="false"/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cs-CZ" sz="2000" dirty="false"/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cs-CZ" sz="2000" dirty="false"/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cs-CZ" sz="2000" dirty="false"/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0CC8123-7FC6-445D-B551-E511016AB820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0180551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7AAA3C-1383-4F7A-97E9-495F769DEB0F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br>
              <a:rPr lang="cs-CZ" sz="2000" dirty="false">
                <a:ea typeface="Calibri" panose="020F0502020204030204" pitchFamily="34" charset="0"/>
              </a:rPr>
            </a:br>
            <a:br>
              <a:rPr lang="cs-CZ" sz="2000" dirty="false">
                <a:ea typeface="Calibri" panose="020F0502020204030204" pitchFamily="34" charset="0"/>
              </a:rPr>
            </a:br>
            <a:r>
              <a:rPr lang="cs-CZ" sz="2800" dirty="false">
                <a:ea typeface="Calibri" panose="020F0502020204030204" pitchFamily="34" charset="0"/>
              </a:rPr>
              <a:t>3. podpora sdílené a neformální péče</a:t>
            </a:r>
            <a:br>
              <a:rPr lang="cs-CZ" dirty="false">
                <a:ea typeface="Calibri" panose="020F0502020204030204" pitchFamily="34" charset="0"/>
              </a:rPr>
            </a:b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CAA4AD-4F30-40ED-AC31-499B40959EE1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0" y="936486"/>
            <a:ext cx="9108000" cy="5759513"/>
          </a:xfrm>
        </p:spPr>
        <p:txBody>
          <a:bodyPr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cs-CZ" sz="2000" dirty="false"/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1800" b="true" dirty="false">
                <a:solidFill>
                  <a:srgbClr val="FF0000"/>
                </a:solidFill>
              </a:rPr>
              <a:t>V rámci podpory sdílené a neformální péče nebude podporováno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1800" dirty="false"/>
              <a:t>činnosti hrazené zdravotními pojišťovnami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1800" dirty="false"/>
              <a:t>zajištění přímé péče o osobu závislou na péči (s výjimkou péče po dobu, kdy se pečující osoba účastní aktivit projektu, a s výjimkou zajištění odborného sociálního poradenství dle § 37 odst. 3 zákona o sociálních službách pro pečující osoby a v oblasti paliativní péče)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1800" dirty="false"/>
              <a:t>sociální služby podle zákona č. 108/2006 Sb., o sociálních službách, s výjimkou odborného sociálního poradenství dle § 37 odst. 3 zákona o sociálních službách pro pečující osoby a v oblasti paliativní péče,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1800" dirty="false"/>
              <a:t>vzdělávání pracovníků v sociálních službách v rámci zákona č. 108/2006 Sb., o sociálních službách, s výjimkou vzdělávání pracovníků odborného sociálního poradenství dle § 37 odst. 3 zákona o sociálních službách pro pečující osoby a v oblasti paliativní péče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0CC8123-7FC6-445D-B551-E511016AB820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1108096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7AAA3C-1383-4F7A-97E9-495F769DEB0F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br>
              <a:rPr lang="cs-CZ" sz="2800" dirty="false">
                <a:ea typeface="Calibri" panose="020F0502020204030204" pitchFamily="34" charset="0"/>
              </a:rPr>
            </a:br>
            <a:r>
              <a:rPr lang="cs-CZ" sz="2800" dirty="false">
                <a:ea typeface="Calibri" panose="020F0502020204030204" pitchFamily="34" charset="0"/>
              </a:rPr>
              <a:t>3. podpora sdílené a neformální péče</a:t>
            </a:r>
            <a:br>
              <a:rPr lang="cs-CZ" dirty="false">
                <a:ea typeface="Calibri" panose="020F0502020204030204" pitchFamily="34" charset="0"/>
              </a:rPr>
            </a:b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CAA4AD-4F30-40ED-AC31-499B40959EE1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396000" y="1086872"/>
            <a:ext cx="8244000" cy="5305616"/>
          </a:xfrm>
        </p:spPr>
        <p:txBody>
          <a:bodyPr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cs-CZ" sz="2000" dirty="false"/>
          </a:p>
          <a:p>
            <a:pPr marL="0" indent="0">
              <a:buNone/>
            </a:pPr>
            <a:r>
              <a:rPr lang="cs-CZ" b="true" dirty="false"/>
              <a:t>Relevantní pracovní pozice</a:t>
            </a:r>
          </a:p>
          <a:p>
            <a:pPr>
              <a:buFont typeface="Wingdings" panose="05000000000000000000" pitchFamily="2" charset="2"/>
              <a:buChar char=""/>
            </a:pPr>
            <a:r>
              <a:rPr lang="cs-CZ" sz="2000" dirty="false"/>
              <a:t>Sociální pracovník/ terénní sociální pracovník </a:t>
            </a:r>
          </a:p>
          <a:p>
            <a:pPr>
              <a:buFont typeface="Wingdings" panose="05000000000000000000" pitchFamily="2" charset="2"/>
              <a:buChar char=""/>
            </a:pPr>
            <a:r>
              <a:rPr lang="cs-CZ" sz="2000" dirty="false"/>
              <a:t>Pracovník v sociálních službách </a:t>
            </a:r>
          </a:p>
          <a:p>
            <a:pPr>
              <a:buFont typeface="Wingdings" panose="05000000000000000000" pitchFamily="2" charset="2"/>
              <a:buChar char=""/>
            </a:pPr>
            <a:r>
              <a:rPr lang="cs-CZ" sz="2000" dirty="false"/>
              <a:t>Garant sociální práce </a:t>
            </a:r>
          </a:p>
          <a:p>
            <a:pPr>
              <a:buFont typeface="Wingdings" panose="05000000000000000000" pitchFamily="2" charset="2"/>
              <a:buChar char=""/>
            </a:pPr>
            <a:r>
              <a:rPr lang="cs-CZ" sz="2000" dirty="false"/>
              <a:t>Case manager - případový (sociální) pracovník </a:t>
            </a:r>
          </a:p>
          <a:p>
            <a:pPr>
              <a:buFont typeface="Wingdings" panose="05000000000000000000" pitchFamily="2" charset="2"/>
              <a:buChar char=""/>
            </a:pPr>
            <a:r>
              <a:rPr lang="cs-CZ" sz="2000" dirty="false"/>
              <a:t>Metodik pro práci s cílovými skupinami </a:t>
            </a:r>
          </a:p>
          <a:p>
            <a:pPr>
              <a:buFont typeface="Wingdings" panose="05000000000000000000" pitchFamily="2" charset="2"/>
              <a:buChar char=""/>
            </a:pPr>
            <a:r>
              <a:rPr lang="cs-CZ" sz="2000" dirty="false"/>
              <a:t>Expert/ specialista /odborný pracovník/ konzultant</a:t>
            </a:r>
          </a:p>
          <a:p>
            <a:pPr>
              <a:buFont typeface="Wingdings" panose="05000000000000000000" pitchFamily="2" charset="2"/>
              <a:buChar char=""/>
            </a:pPr>
            <a:r>
              <a:rPr lang="cs-CZ" sz="2000" dirty="false"/>
              <a:t>Peer pracovník/ peer asistent/ pomocný pracovník z řad cílové skupiny </a:t>
            </a:r>
          </a:p>
          <a:p>
            <a:pPr marL="0" indent="0">
              <a:buNone/>
            </a:pPr>
            <a:endParaRPr lang="cs-CZ" sz="2000" dirty="false"/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cs-CZ" sz="1800" b="true" kern="0" dirty="false">
              <a:solidFill>
                <a:srgbClr val="262626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cs-CZ" sz="1800" b="true" kern="0" dirty="false">
              <a:solidFill>
                <a:srgbClr val="26262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cs-CZ" sz="1800" b="true" kern="0" dirty="false">
              <a:solidFill>
                <a:srgbClr val="262626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cs-CZ" sz="2000" b="true" dirty="false"/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0CC8123-7FC6-445D-B551-E511016AB820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7751365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37F5C2-7669-7580-EA85-692395B01F63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KLÍČOVÉ AKTIVITY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058837-D7A8-56AD-D24D-B546F4CF03AF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916832"/>
            <a:ext cx="8064000" cy="3096344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cs-CZ" sz="3200" b="true" cap="none" dirty="false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cs-CZ" sz="3200" b="true" cap="none" dirty="false">
                <a:latin typeface="Arial" panose="020B0604020202020204" pitchFamily="34" charset="0"/>
                <a:cs typeface="Times New Roman" panose="02020603050405020304" pitchFamily="18" charset="0"/>
              </a:rPr>
              <a:t>PODPORA AKTIVIT SMĚŘUJÍCÍCH     K ROZVOJI </a:t>
            </a:r>
            <a:br>
              <a:rPr lang="cs-CZ" sz="3200" b="true" cap="none" dirty="false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cs-CZ" sz="3200" b="true" cap="none" dirty="false">
                <a:latin typeface="Arial" panose="020B0604020202020204" pitchFamily="34" charset="0"/>
                <a:cs typeface="Times New Roman" panose="02020603050405020304" pitchFamily="18" charset="0"/>
              </a:rPr>
              <a:t>A POSILOVÁNÍ RODINNÝCH                  A KOMUNITNÍCH VAZEB</a:t>
            </a:r>
            <a:endParaRPr lang="cs-CZ" sz="3200" b="true" kern="0" dirty="false">
              <a:solidFill>
                <a:schemeClr val="accent1"/>
              </a:solidFill>
              <a:latin typeface="Arial" panose="020B06040202020202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9479A73-515D-8F50-A1C1-4560F1303CFC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0886843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7AAA3C-1383-4F7A-97E9-495F769DEB0F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br>
              <a:rPr lang="cs-CZ" sz="2800" dirty="false">
                <a:ea typeface="Calibri" panose="020F0502020204030204" pitchFamily="34" charset="0"/>
              </a:rPr>
            </a:br>
            <a:r>
              <a:rPr lang="cs-CZ" sz="2800" cap="none" dirty="false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cs-CZ" sz="2800" cap="none" dirty="false">
                <a:latin typeface="Arial" panose="020B0604020202020204" pitchFamily="34" charset="0"/>
                <a:cs typeface="Times New Roman" panose="02020603050405020304" pitchFamily="18" charset="0"/>
              </a:rPr>
              <a:t>Podpora aktivit směřujících k rozvoji a posilování rodinných a komunitních vazeb</a:t>
            </a:r>
            <a:br>
              <a:rPr lang="cs-CZ" dirty="false">
                <a:ea typeface="Calibri" panose="020F0502020204030204" pitchFamily="34" charset="0"/>
              </a:rPr>
            </a:b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CAA4AD-4F30-40ED-AC31-499B40959EE1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396000" y="1340768"/>
            <a:ext cx="8244000" cy="4824536"/>
          </a:xfrm>
        </p:spPr>
        <p:txBody>
          <a:bodyPr/>
          <a:lstStyle/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false"/>
          </a:p>
          <a:p>
            <a:pPr algn="just"/>
            <a:r>
              <a:rPr lang="cs-CZ" sz="2400" dirty="false"/>
              <a:t>Důraz je kladen na rozvoj a posilování prvků svépomoci, vzájemné pomoci, sousedské výpomoci, rozvoj dobrovolnictví a mezigenerační výměny a výpomoci na komunitní úrovni. Podporované aktivity působí preventivně proti sociálnímu vyloučení a ohrožení rodin </a:t>
            </a:r>
            <a:br>
              <a:rPr lang="cs-CZ" sz="2400" dirty="false"/>
            </a:br>
            <a:r>
              <a:rPr lang="cs-CZ" sz="2400" dirty="false"/>
              <a:t>a komunit</a:t>
            </a:r>
          </a:p>
          <a:p>
            <a:pPr algn="just"/>
            <a:r>
              <a:rPr lang="cs-CZ" sz="2400" dirty="false"/>
              <a:t>Aktivita může navazovat na komunitní práci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cs-CZ" sz="2000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0CC8123-7FC6-445D-B551-E511016AB820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202774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179512" y="0"/>
            <a:ext cx="8964488" cy="1080000"/>
          </a:xfrm>
        </p:spPr>
        <p:txBody>
          <a:bodyPr/>
          <a:lstStyle/>
          <a:p>
            <a:r>
              <a:rPr lang="pl-PL" sz="2800" dirty="false"/>
              <a:t>Představení výzVY</a:t>
            </a:r>
            <a:endParaRPr lang="cs-CZ" sz="2800" cap="none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179512" y="1196752"/>
            <a:ext cx="8784976" cy="5544616"/>
          </a:xfrm>
        </p:spPr>
        <p:txBody>
          <a:bodyPr/>
          <a:lstStyle/>
          <a:p>
            <a:pPr marL="0" indent="0">
              <a:buNone/>
            </a:pPr>
            <a:endParaRPr lang="cs-CZ" sz="2000" b="true" dirty="false"/>
          </a:p>
          <a:p>
            <a:pPr marL="0" indent="0">
              <a:buNone/>
            </a:pPr>
            <a:r>
              <a:rPr lang="cs-CZ" sz="2000" dirty="false"/>
              <a:t>Vyhlášení výzvy: 1. dubna 2025</a:t>
            </a:r>
          </a:p>
          <a:p>
            <a:pPr marL="0" indent="0">
              <a:buNone/>
            </a:pPr>
            <a:r>
              <a:rPr lang="cs-CZ" sz="2000" b="true" dirty="false"/>
              <a:t>Příjem projektových žádostí od: 15. dubna 2025, 12:00 hodin</a:t>
            </a:r>
          </a:p>
          <a:p>
            <a:pPr marL="0" indent="0">
              <a:buNone/>
            </a:pPr>
            <a:r>
              <a:rPr lang="cs-CZ" sz="2000" b="true" dirty="false"/>
              <a:t>Ukončení příjmu projektových žádostí: 30. září 2025, 12:00 hodin </a:t>
            </a:r>
          </a:p>
          <a:p>
            <a:pPr marL="0" indent="0" fontAlgn="base">
              <a:buNone/>
            </a:pPr>
            <a:r>
              <a:rPr lang="cs-CZ" sz="2000" dirty="false"/>
              <a:t>Maximální délka realizace projektu: </a:t>
            </a:r>
            <a:r>
              <a:rPr lang="cs-CZ" sz="2000" b="true" dirty="false"/>
              <a:t>36 měsíců</a:t>
            </a:r>
          </a:p>
          <a:p>
            <a:pPr marL="0" indent="0" fontAlgn="base">
              <a:buNone/>
            </a:pPr>
            <a:r>
              <a:rPr lang="cs-CZ" sz="2000" dirty="false"/>
              <a:t>Nejzazší datum pro ukončení fyzické realizace projektu:  </a:t>
            </a:r>
            <a:r>
              <a:rPr lang="cs-CZ" sz="2000" b="true" dirty="false"/>
              <a:t>31. prosince 2028</a:t>
            </a:r>
          </a:p>
          <a:p>
            <a:pPr marL="0" indent="0" algn="just">
              <a:buNone/>
            </a:pPr>
            <a:endParaRPr lang="cs-CZ" sz="2000" dirty="false"/>
          </a:p>
          <a:p>
            <a:pPr marL="0" indent="0" algn="just">
              <a:buNone/>
            </a:pPr>
            <a:r>
              <a:rPr lang="cs-CZ" sz="2000" dirty="false"/>
              <a:t>Výzva je průběžná otevřená</a:t>
            </a:r>
          </a:p>
          <a:p>
            <a:pPr marL="0" indent="0" fontAlgn="base">
              <a:buNone/>
            </a:pPr>
            <a:endParaRPr lang="cs-CZ" sz="2000" b="true" dirty="false">
              <a:solidFill>
                <a:srgbClr val="FF0000"/>
              </a:solidFill>
            </a:endParaRPr>
          </a:p>
          <a:p>
            <a:pPr marL="0" indent="0" fontAlgn="base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>
                <a:solidFill>
                  <a:srgbClr val="084A8B"/>
                </a:solidFill>
              </a:rPr>
              <a:pPr/>
              <a:t>5</a:t>
            </a:fld>
            <a:endParaRPr lang="cs-CZ" dirty="false">
              <a:solidFill>
                <a:srgbClr val="084A8B"/>
              </a:solidFill>
            </a:endParaRPr>
          </a:p>
        </p:txBody>
      </p:sp>
      <p:pic>
        <p:nvPicPr>
          <p:cNvPr id="5" name="Grafický objekt 4" descr="Marketing se souvislou výplní">
            <a:extLst>
              <a:ext uri="{FF2B5EF4-FFF2-40B4-BE49-F238E27FC236}">
                <a16:creationId xmlns:a16="http://schemas.microsoft.com/office/drawing/2014/main" id="{6BB8CC21-CA52-ED7E-63DD-E5FE24A1E4C8}"/>
              </a:ext>
            </a:extLst>
          </p:cNvPr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16216" y="4749052"/>
            <a:ext cx="1753344" cy="175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051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7AAA3C-1383-4F7A-97E9-495F769DEB0F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360000" y="-387424"/>
            <a:ext cx="8424000" cy="2232248"/>
          </a:xfrm>
        </p:spPr>
        <p:txBody>
          <a:bodyPr/>
          <a:lstStyle/>
          <a:p>
            <a:r>
              <a:rPr lang="cs-CZ" sz="3200" cap="none" dirty="false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cs-CZ" sz="3200" cap="none" dirty="false">
                <a:latin typeface="Arial" panose="020B0604020202020204" pitchFamily="34" charset="0"/>
                <a:cs typeface="Times New Roman" panose="02020603050405020304" pitchFamily="18" charset="0"/>
              </a:rPr>
              <a:t>Podpora aktivit směřujících k rozvoji a posilování rodinných a komunitních vazeb</a:t>
            </a:r>
            <a:br>
              <a:rPr lang="cs-CZ" dirty="false">
                <a:ea typeface="Calibri" panose="020F0502020204030204" pitchFamily="34" charset="0"/>
              </a:rPr>
            </a:b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CAA4AD-4F30-40ED-AC31-499B40959EE1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383482" y="1602364"/>
            <a:ext cx="8244000" cy="3986876"/>
          </a:xfrm>
        </p:spPr>
        <p:txBody>
          <a:bodyPr/>
          <a:lstStyle/>
          <a:p>
            <a:pPr marL="0" indent="0">
              <a:buNone/>
            </a:pPr>
            <a:r>
              <a:rPr lang="cs-CZ" dirty="false"/>
              <a:t>Příklady aktivit: </a:t>
            </a:r>
          </a:p>
          <a:p>
            <a:pPr algn="just"/>
            <a:r>
              <a:rPr lang="cs-CZ" dirty="false"/>
              <a:t>vrstevnická výpomoc a peer programy </a:t>
            </a:r>
          </a:p>
          <a:p>
            <a:pPr algn="just"/>
            <a:r>
              <a:rPr lang="cs-CZ" dirty="false"/>
              <a:t>komunitní venkovské tábory, komunitní dětské kluby, doprovody do škol, školek a na kroužky</a:t>
            </a:r>
          </a:p>
          <a:p>
            <a:pPr algn="just"/>
            <a:r>
              <a:rPr lang="pt-BR" dirty="false"/>
              <a:t>podpora v aktivním zapojování se seniorů do života </a:t>
            </a:r>
            <a:br>
              <a:rPr lang="cs-CZ" dirty="false"/>
            </a:br>
            <a:r>
              <a:rPr lang="pt-BR" dirty="false"/>
              <a:t>v místní komunitě</a:t>
            </a:r>
            <a:endParaRPr lang="cs-CZ" dirty="false"/>
          </a:p>
          <a:p>
            <a:pPr algn="just"/>
            <a:r>
              <a:rPr lang="cs-CZ" dirty="false"/>
              <a:t>aktivity podporující zapojování cílových skupin do dobrovolnické činnosti a rozvoje komunitní péče</a:t>
            </a:r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0CC8123-7FC6-445D-B551-E511016AB820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6795869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7AAA3C-1383-4F7A-97E9-495F769DEB0F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556792"/>
          </a:xfrm>
        </p:spPr>
        <p:txBody>
          <a:bodyPr/>
          <a:lstStyle/>
          <a:p>
            <a:r>
              <a:rPr lang="cs-CZ" sz="2800" cap="none" dirty="false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cs-CZ" sz="2800" cap="none" dirty="false">
                <a:latin typeface="Arial" panose="020B0604020202020204" pitchFamily="34" charset="0"/>
                <a:cs typeface="Times New Roman" panose="02020603050405020304" pitchFamily="18" charset="0"/>
              </a:rPr>
              <a:t>Podpora aktivit směřujících k rozvoji a posilování rodinných a komunitních vazeb</a:t>
            </a:r>
            <a:br>
              <a:rPr lang="cs-CZ" dirty="false">
                <a:ea typeface="Calibri" panose="020F0502020204030204" pitchFamily="34" charset="0"/>
              </a:rPr>
            </a:b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CAA4AD-4F30-40ED-AC31-499B40959EE1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360000" y="1196752"/>
            <a:ext cx="8280000" cy="5195736"/>
          </a:xfrm>
        </p:spPr>
        <p:txBody>
          <a:bodyPr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cs-CZ" sz="2000" dirty="false"/>
          </a:p>
          <a:p>
            <a:pPr algn="just"/>
            <a:r>
              <a:rPr lang="cs-CZ" dirty="false"/>
              <a:t>komunitní projekty/aktivity propojující lidi s obdobnými problémy</a:t>
            </a:r>
          </a:p>
          <a:p>
            <a:pPr algn="just"/>
            <a:r>
              <a:rPr lang="cs-CZ" dirty="false"/>
              <a:t>kulturní/ multikulturní aktivity realizované komunitou</a:t>
            </a:r>
          </a:p>
          <a:p>
            <a:pPr algn="just"/>
            <a:r>
              <a:rPr lang="cs-CZ" dirty="false"/>
              <a:t>komunitní výchovně/ vzdělávací a edukační aktivity</a:t>
            </a:r>
          </a:p>
          <a:p>
            <a:pPr algn="just"/>
            <a:r>
              <a:rPr lang="cs-CZ" dirty="false"/>
              <a:t>environmentální aktivity</a:t>
            </a:r>
          </a:p>
          <a:p>
            <a:pPr algn="just"/>
            <a:r>
              <a:rPr lang="cs-CZ" dirty="false"/>
              <a:t>doplňkově osvětové akce na podporu rodiny a komunit pro veřejnost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0CC8123-7FC6-445D-B551-E511016AB820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3741569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7AAA3C-1383-4F7A-97E9-495F769DEB0F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556792"/>
          </a:xfrm>
        </p:spPr>
        <p:txBody>
          <a:bodyPr/>
          <a:lstStyle/>
          <a:p>
            <a:r>
              <a:rPr lang="cs-CZ" sz="2800" cap="none" dirty="false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cs-CZ" sz="2800" cap="none" dirty="false">
                <a:latin typeface="Arial" panose="020B0604020202020204" pitchFamily="34" charset="0"/>
                <a:cs typeface="Times New Roman" panose="02020603050405020304" pitchFamily="18" charset="0"/>
              </a:rPr>
              <a:t>Podpora aktivit směřujících k rozvoji a posilování rodinných a komunitních vazeb</a:t>
            </a:r>
            <a:br>
              <a:rPr lang="cs-CZ" dirty="false">
                <a:ea typeface="Calibri" panose="020F0502020204030204" pitchFamily="34" charset="0"/>
              </a:rPr>
            </a:b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CAA4AD-4F30-40ED-AC31-499B40959EE1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360000" y="1196752"/>
            <a:ext cx="8280000" cy="5195736"/>
          </a:xfrm>
        </p:spPr>
        <p:txBody>
          <a:bodyPr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cs-CZ" sz="2000" dirty="false"/>
          </a:p>
          <a:p>
            <a:pPr marL="0" indent="0">
              <a:buNone/>
            </a:pPr>
            <a:r>
              <a:rPr lang="cs-CZ" dirty="false"/>
              <a:t>Specifické podmínky pro aktivity v rámci části 4: </a:t>
            </a:r>
          </a:p>
          <a:p>
            <a:pPr algn="just"/>
            <a:r>
              <a:rPr lang="cs-CZ" dirty="false"/>
              <a:t> výdaje na zajištění vzdělávání a supervize členů realizačního týmu a dobrovolníků, stejně tak jako výdaje na pojištění a dopravu dobrovolníků mohou být hrazeny </a:t>
            </a:r>
            <a:br>
              <a:rPr lang="cs-CZ" dirty="false"/>
            </a:br>
            <a:r>
              <a:rPr lang="cs-CZ" dirty="false"/>
              <a:t>z paušálních výdajů </a:t>
            </a:r>
          </a:p>
          <a:p>
            <a:pPr marL="0" indent="0">
              <a:buNone/>
            </a:pPr>
            <a:endParaRPr lang="cs-CZ" sz="2000" dirty="false"/>
          </a:p>
          <a:p>
            <a:pPr marL="0" lvl="0" indent="0">
              <a:buNone/>
            </a:pPr>
            <a:endParaRPr lang="cs-CZ" sz="2000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0CC8123-7FC6-445D-B551-E511016AB820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0919443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7BE2B0-166D-57F7-F9ED-D3239CA48424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cap="none" dirty="false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cs-CZ" sz="3200" cap="none" dirty="false">
                <a:latin typeface="Arial" panose="020B0604020202020204" pitchFamily="34" charset="0"/>
                <a:cs typeface="Times New Roman" panose="02020603050405020304" pitchFamily="18" charset="0"/>
              </a:rPr>
              <a:t>Podpora aktivit směřujících k rozvoji a posilování rodinných a komunitních vazeb</a:t>
            </a: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2E8162-4F30-8D4D-820A-970835ABBD46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467544" y="1642379"/>
            <a:ext cx="8064000" cy="4320000"/>
          </a:xfrm>
        </p:spPr>
        <p:txBody>
          <a:bodyPr/>
          <a:lstStyle/>
          <a:p>
            <a:pPr marL="0" indent="0">
              <a:buNone/>
            </a:pPr>
            <a:r>
              <a:rPr lang="cs-CZ" dirty="false"/>
              <a:t>Specifické podmínky pro aktivitu komunitní venkovské tábory:</a:t>
            </a:r>
          </a:p>
          <a:p>
            <a:r>
              <a:rPr lang="cs-CZ" sz="1800" dirty="false"/>
              <a:t>realizace aktivity vychází z potřeb členů komunity (vč. místní a časové dostupnosti)</a:t>
            </a:r>
          </a:p>
          <a:p>
            <a:r>
              <a:rPr lang="cs-CZ" sz="1800" dirty="false"/>
              <a:t>cílovou skupinou jsou osoby pečující o malé děti</a:t>
            </a:r>
          </a:p>
          <a:p>
            <a:r>
              <a:rPr lang="cs-CZ" sz="1800" dirty="false"/>
              <a:t>aktivita je určena pro děti od 3 do 15 let věku včetně, kapacita min 10 dětí</a:t>
            </a:r>
          </a:p>
          <a:p>
            <a:r>
              <a:rPr lang="cs-CZ" sz="1800" dirty="false"/>
              <a:t>s rodiči dětí musí příjemce vyplnit podepsanou přihlášku a příjemce musí vést denní evidenci (elektronicky nebo v listinné podobě) přítomných dětí, obsahující čas příchodu a odchodu dítěte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3283FE-5F5F-48B1-E95D-53B46732EBF4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6042960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03AC68-1FA6-37CF-DA03-A275FDA29ADD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cap="none" dirty="false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cs-CZ" sz="3200" cap="none" dirty="false">
                <a:latin typeface="Arial" panose="020B0604020202020204" pitchFamily="34" charset="0"/>
                <a:cs typeface="Times New Roman" panose="02020603050405020304" pitchFamily="18" charset="0"/>
              </a:rPr>
              <a:t>Podpora aktivit směřujících k rozvoji a posilování rodinných a komunitních vazeb</a:t>
            </a: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BFC405-3402-CD1C-203A-B3E3627FE188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196752"/>
            <a:ext cx="8064000" cy="4923248"/>
          </a:xfrm>
        </p:spPr>
        <p:txBody>
          <a:bodyPr/>
          <a:lstStyle/>
          <a:p>
            <a:pPr marL="0" indent="0">
              <a:buNone/>
            </a:pPr>
            <a:r>
              <a:rPr lang="cs-CZ" sz="1400" b="true" dirty="false"/>
              <a:t>U realizace komunitních venkovských táborů musí být splněna min jedna z níže uvedených podmínek: </a:t>
            </a:r>
          </a:p>
          <a:p>
            <a:r>
              <a:rPr lang="cs-CZ" sz="1400" dirty="false"/>
              <a:t>tábor je určen pro děti z předem specifikované komunity za účelem posílení vzájemných vazeb/vztahů, které jsou z nějakého důvodu narušeny, </a:t>
            </a:r>
          </a:p>
          <a:p>
            <a:r>
              <a:rPr lang="cs-CZ" sz="1400" dirty="false"/>
              <a:t>do přípravy a realizace tábora se přímo zapojují (jako dobrovolníci) členové komunity (rodiče, senioři, rodinní příslušníci apod.) za maximálního využití místních zdrojů, </a:t>
            </a:r>
          </a:p>
          <a:p>
            <a:r>
              <a:rPr lang="cs-CZ" sz="1400" dirty="false"/>
              <a:t>tábor prokazatelně navazuje na celoroční práci s dětmi a mládeží, </a:t>
            </a:r>
          </a:p>
          <a:p>
            <a:r>
              <a:rPr lang="cs-CZ" sz="1400" dirty="false"/>
              <a:t>program tábora vždy zahrnuje min. jednu komunitní aktivitu určenou i dalším členům komunity kromě dětí, </a:t>
            </a:r>
          </a:p>
          <a:p>
            <a:r>
              <a:rPr lang="cs-CZ" sz="1400" dirty="false"/>
              <a:t>tábor je určen i pro děti, které by se za běžných podmínek nemohly tábora účastnit (děti hendikepované, děti z nízkopříjmových rodin, ohrožené děti v nepříznivé sociální situaci apod.)</a:t>
            </a:r>
          </a:p>
          <a:p>
            <a:r>
              <a:rPr lang="cs-CZ" sz="1400" dirty="false"/>
              <a:t>tábor navazuje na činnost komunitního centra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11640D-0751-5C25-0D30-74629B681B59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9739781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F6F404-C537-021E-590E-B7F3E3524A96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cap="none" dirty="false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cs-CZ" sz="3200" cap="none" dirty="false">
                <a:latin typeface="Arial" panose="020B0604020202020204" pitchFamily="34" charset="0"/>
                <a:cs typeface="Times New Roman" panose="02020603050405020304" pitchFamily="18" charset="0"/>
              </a:rPr>
              <a:t>Podpora aktivit směřujících k rozvoji a posilování rodinných a komunitních vazeb</a:t>
            </a: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A6B142-B560-DA0C-50FE-076B13C2B3E8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340768"/>
            <a:ext cx="8064000" cy="4779232"/>
          </a:xfrm>
        </p:spPr>
        <p:txBody>
          <a:bodyPr/>
          <a:lstStyle/>
          <a:p>
            <a:pPr marL="0" indent="0">
              <a:buNone/>
            </a:pPr>
            <a:r>
              <a:rPr lang="cs-CZ" dirty="false"/>
              <a:t>Specifické podmínky pro aktivitu dětské komunitní kluby:</a:t>
            </a:r>
          </a:p>
          <a:p>
            <a:r>
              <a:rPr lang="cs-CZ" sz="1600" dirty="false"/>
              <a:t>cílem je zajištění péče o děti v době mimo školní vyučování, kdy jsou rodiče v zaměstnání (nejde o podporu mimoškolních vzdělávacích aktivit, ale o podporu a rozvoj přirozených vazeb v komunitě a prevenci sociálního vyloučení), </a:t>
            </a:r>
          </a:p>
          <a:p>
            <a:r>
              <a:rPr lang="cs-CZ" sz="1600" dirty="false"/>
              <a:t>dětské komunitní kluby doplňují chybějící kapacity stávajících zařízení školních družin a školních klubů</a:t>
            </a:r>
          </a:p>
          <a:p>
            <a:r>
              <a:rPr lang="cs-CZ" sz="1600" dirty="false"/>
              <a:t>jsou určeny pro děti 1. i 2. stupně ZŠ (popř. přípravné třídy ZŠ), nikoli pro děti předškolního věku</a:t>
            </a:r>
          </a:p>
          <a:p>
            <a:r>
              <a:rPr lang="cs-CZ" sz="1600" dirty="false"/>
              <a:t>cílovou skupinou jsou osoby pečující o malé děti</a:t>
            </a:r>
          </a:p>
          <a:p>
            <a:r>
              <a:rPr lang="cs-CZ" sz="1600" dirty="false"/>
              <a:t>s rodiči dětí musí příjemce uzavřít písemnou smlouvu o poskytování služby s aktualizací alespoň na každý školní rok a je třeba vést denní evidenci přítomných dětí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A2865D3-F094-BD58-A2CD-F61A8B4B8548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9074224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7AAA3C-1383-4F7A-97E9-495F769DEB0F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556792"/>
          </a:xfrm>
        </p:spPr>
        <p:txBody>
          <a:bodyPr/>
          <a:lstStyle/>
          <a:p>
            <a:r>
              <a:rPr lang="cs-CZ" sz="2800" cap="none" dirty="false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cs-CZ" sz="2800" cap="none" dirty="false">
                <a:latin typeface="Arial" panose="020B0604020202020204" pitchFamily="34" charset="0"/>
                <a:cs typeface="Times New Roman" panose="02020603050405020304" pitchFamily="18" charset="0"/>
              </a:rPr>
              <a:t>Podpora aktivit směřujících k rozvoji a posilování rodinných a komunitních vazeb</a:t>
            </a:r>
            <a:br>
              <a:rPr lang="cs-CZ" dirty="false">
                <a:ea typeface="Calibri" panose="020F0502020204030204" pitchFamily="34" charset="0"/>
              </a:rPr>
            </a:b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CAA4AD-4F30-40ED-AC31-499B40959EE1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450000" y="1016732"/>
            <a:ext cx="8244000" cy="4824536"/>
          </a:xfrm>
        </p:spPr>
        <p:txBody>
          <a:bodyPr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cs-CZ" dirty="false"/>
          </a:p>
          <a:p>
            <a:pPr marL="0" indent="0">
              <a:buNone/>
            </a:pPr>
            <a:r>
              <a:rPr lang="cs-CZ" b="true" dirty="false">
                <a:solidFill>
                  <a:srgbClr val="FF0000"/>
                </a:solidFill>
              </a:rPr>
              <a:t>V rámci části 4 nebude podporováno: </a:t>
            </a:r>
          </a:p>
          <a:p>
            <a:pPr algn="just"/>
            <a:r>
              <a:rPr lang="cs-CZ" dirty="false"/>
              <a:t>poskytování sociální služby podle zákona č. 108/2006 Sb., o sociálních službách </a:t>
            </a:r>
          </a:p>
          <a:p>
            <a:pPr algn="just"/>
            <a:r>
              <a:rPr lang="cs-CZ" dirty="false"/>
              <a:t>výkon sociální práce </a:t>
            </a:r>
          </a:p>
          <a:p>
            <a:pPr algn="just"/>
            <a:r>
              <a:rPr lang="cs-CZ" dirty="false"/>
              <a:t>volnočasové aktivity, zájmové kroužky a činnosti, kulturní a vzdělávací/osvětové aktivity komerčního charakteru</a:t>
            </a:r>
          </a:p>
          <a:p>
            <a:pPr algn="just"/>
            <a:r>
              <a:rPr lang="cs-CZ" dirty="false"/>
              <a:t>projekt zaměřený pouze na realizaci komunitního venkovského tábora</a:t>
            </a:r>
          </a:p>
          <a:p>
            <a:pPr algn="just"/>
            <a:r>
              <a:rPr lang="cs-CZ" dirty="false"/>
              <a:t>dětské skupiny dle zákona č. 247/2014 Sb., </a:t>
            </a:r>
            <a:br>
              <a:rPr lang="cs-CZ" dirty="false"/>
            </a:br>
            <a:r>
              <a:rPr lang="cs-CZ" dirty="false"/>
              <a:t>o poskytování služby péče o dítě v dětské skupině </a:t>
            </a:r>
          </a:p>
          <a:p>
            <a:pPr marL="0" lvl="0" indent="0" algn="just">
              <a:spcBef>
                <a:spcPts val="300"/>
              </a:spcBef>
              <a:spcAft>
                <a:spcPts val="300"/>
              </a:spcAft>
              <a:buNone/>
            </a:pPr>
            <a:endParaRPr lang="cs-CZ" sz="18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0CC8123-7FC6-445D-B551-E511016AB820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3891832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7AAA3C-1383-4F7A-97E9-495F769DEB0F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836712"/>
          </a:xfrm>
        </p:spPr>
        <p:txBody>
          <a:bodyPr/>
          <a:lstStyle/>
          <a:p>
            <a:br>
              <a:rPr lang="cs-CZ" sz="2000" dirty="false">
                <a:ea typeface="Calibri" panose="020F0502020204030204" pitchFamily="34" charset="0"/>
              </a:rPr>
            </a:br>
            <a:r>
              <a:rPr lang="cs-CZ" sz="2800" cap="none" dirty="false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cs-CZ" sz="2800" cap="none" dirty="false">
                <a:latin typeface="Arial" panose="020B0604020202020204" pitchFamily="34" charset="0"/>
                <a:cs typeface="Times New Roman" panose="02020603050405020304" pitchFamily="18" charset="0"/>
              </a:rPr>
              <a:t>Podpora aktivit směřujících k rozvoji a posilování rodinných a komunitních vazeb</a:t>
            </a:r>
            <a:endParaRPr lang="cs-CZ" sz="2800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CAA4AD-4F30-40ED-AC31-499B40959EE1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396000" y="692696"/>
            <a:ext cx="8244000" cy="5699792"/>
          </a:xfrm>
        </p:spPr>
        <p:txBody>
          <a:bodyPr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cs-CZ" sz="2000" dirty="false"/>
          </a:p>
          <a:p>
            <a:pPr algn="just"/>
            <a:r>
              <a:rPr lang="cs-CZ" sz="2400" dirty="false"/>
              <a:t>pracovní pozice na školách v gesci MŠMT (asistenti pedagoga, speciální pedagogové, apod.)</a:t>
            </a:r>
          </a:p>
          <a:p>
            <a:pPr algn="just"/>
            <a:r>
              <a:rPr lang="cs-CZ" dirty="false"/>
              <a:t>střediska volného času, školní družiny a školní kluby ve smyslu školského zákona28 (v gesci MŠMT),</a:t>
            </a:r>
            <a:endParaRPr lang="cs-CZ" sz="2400" dirty="false"/>
          </a:p>
          <a:p>
            <a:pPr algn="just"/>
            <a:r>
              <a:rPr lang="cs-CZ" sz="2400" dirty="false"/>
              <a:t>polytechnické vzdělávání, neformální vzdělávání, doučování a kroužky na školách (v gesci MŠMT) </a:t>
            </a:r>
          </a:p>
          <a:p>
            <a:pPr algn="just"/>
            <a:r>
              <a:rPr lang="cs-CZ" sz="2400" dirty="false"/>
              <a:t>komerční zpoplatněné služby zaměřené na hlídání </a:t>
            </a:r>
            <a:br>
              <a:rPr lang="cs-CZ" sz="2400" dirty="false"/>
            </a:br>
            <a:r>
              <a:rPr lang="cs-CZ" sz="2400" dirty="false"/>
              <a:t>a vyzvedávání dětí a péči o domácnost</a:t>
            </a:r>
          </a:p>
          <a:p>
            <a:pPr algn="just"/>
            <a:r>
              <a:rPr lang="cs-CZ" sz="2400" dirty="false"/>
              <a:t> aktivity realizované pro žáky na školách, a to včetně doučování a kariérového poradenství na školách (v gesci MŠMT, hrazené z jiného dotačního titulu)</a:t>
            </a:r>
          </a:p>
          <a:p>
            <a:pPr algn="just"/>
            <a:r>
              <a:rPr lang="cs-CZ" sz="2400" dirty="false"/>
              <a:t>univerzity třetího věku, výchova k občanství </a:t>
            </a:r>
            <a:br>
              <a:rPr lang="cs-CZ" sz="2400" dirty="false"/>
            </a:br>
            <a:r>
              <a:rPr lang="cs-CZ" sz="2400" dirty="false"/>
              <a:t>(v gesci MŠMT)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0CC8123-7FC6-445D-B551-E511016AB820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663805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52C52F-EA42-243D-C21F-B51CA4A5593C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cap="none" dirty="false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cs-CZ" sz="2800" cap="none" dirty="false">
                <a:latin typeface="Arial" panose="020B0604020202020204" pitchFamily="34" charset="0"/>
                <a:cs typeface="Times New Roman" panose="02020603050405020304" pitchFamily="18" charset="0"/>
              </a:rPr>
              <a:t>Podpora aktivit směřujících k rozvoji a posilování rodinných a komunitních vazeb</a:t>
            </a:r>
            <a:endParaRPr lang="cs-CZ" sz="2800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79FB05-CC22-0AD8-77B6-AEE685E3BE3A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true" dirty="false"/>
              <a:t>Pečující osoba</a:t>
            </a:r>
          </a:p>
          <a:p>
            <a:pPr algn="just"/>
            <a:r>
              <a:rPr lang="cs-CZ" dirty="false"/>
              <a:t>Pracovník na této pozici zajišťuje péči o děti zejména </a:t>
            </a:r>
            <a:br>
              <a:rPr lang="cs-CZ" dirty="false"/>
            </a:br>
            <a:r>
              <a:rPr lang="cs-CZ" dirty="false"/>
              <a:t>na komunitních táborech a v komunitních klubech. </a:t>
            </a:r>
          </a:p>
          <a:p>
            <a:pPr marL="0" indent="0" algn="just">
              <a:buNone/>
            </a:pPr>
            <a:r>
              <a:rPr lang="cs-CZ" dirty="false"/>
              <a:t>Kvalifikace: zkušenosti s prací s dětmi a/nebo mládeží </a:t>
            </a:r>
            <a:br>
              <a:rPr lang="cs-CZ" dirty="false"/>
            </a:br>
            <a:r>
              <a:rPr lang="cs-CZ" dirty="false"/>
              <a:t>v rámci sociálních služeb a/nebo volnočasových aktivit, komunikační dovednosti, schopnost spolupracovat v týmu </a:t>
            </a:r>
          </a:p>
          <a:p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1FBF9C8-66BD-D80A-6F6A-FEC46076D21E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3417354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9ED5F7-5CC8-8130-CE5C-5F886BF00205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cap="none" dirty="false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cs-CZ" sz="2800" cap="none" dirty="false">
                <a:latin typeface="Arial" panose="020B0604020202020204" pitchFamily="34" charset="0"/>
                <a:cs typeface="Times New Roman" panose="02020603050405020304" pitchFamily="18" charset="0"/>
              </a:rPr>
              <a:t>Podpora aktivit směřujících k rozvoji a posilování rodinných a komunitních vazeb</a:t>
            </a:r>
            <a:endParaRPr lang="cs-CZ" sz="2800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CE72BF-5020-D8EE-85CE-9C60488668A8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true" dirty="false"/>
              <a:t>Komunitní pracovník </a:t>
            </a:r>
          </a:p>
          <a:p>
            <a:pPr algn="just"/>
            <a:r>
              <a:rPr lang="cs-CZ" dirty="false"/>
              <a:t>Pracovník na této pozici zajišťuje realizaci komunitních a prorodinných aktivit anebo je zapojen do realizace obou typů aktivit.</a:t>
            </a:r>
          </a:p>
          <a:p>
            <a:pPr marL="0" indent="0" algn="just">
              <a:buNone/>
            </a:pPr>
            <a:r>
              <a:rPr lang="cs-CZ" dirty="false"/>
              <a:t>Kvalifikace v případě komunitních a prorodinných aktivit: zkušenosti s prací s cílovou skupinou v kontextu sociálního začleňování nebo znalost metod komunitní či sociální práce s komunitou, organizační schopnosti, dobré komunikační dovednosti.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4ECDF8F-6B6C-BB26-B9B5-913DD684018C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56241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15C75A-5B1C-4813-A659-B7CDE73ECCA0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180000" y="0"/>
            <a:ext cx="8424000" cy="1080000"/>
          </a:xfrm>
        </p:spPr>
        <p:txBody>
          <a:bodyPr/>
          <a:lstStyle/>
          <a:p>
            <a:r>
              <a:rPr lang="pl-PL" sz="2800" dirty="false"/>
              <a:t>Představení výzvy</a:t>
            </a:r>
            <a:endParaRPr lang="cs-CZ" sz="2800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4039B6-B101-41A0-B7E2-387EAC96CAF7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412776"/>
            <a:ext cx="8064000" cy="4707224"/>
          </a:xfrm>
        </p:spPr>
        <p:txBody>
          <a:bodyPr/>
          <a:lstStyle/>
          <a:p>
            <a:pPr marL="0" indent="0" algn="just">
              <a:buNone/>
            </a:pPr>
            <a:r>
              <a:rPr lang="cs-CZ" b="true" dirty="false"/>
              <a:t>Výše celkových způsobilých výdajů projektu</a:t>
            </a:r>
          </a:p>
          <a:p>
            <a:pPr algn="just"/>
            <a:r>
              <a:rPr lang="cs-CZ" sz="2000" dirty="false"/>
              <a:t>Minimální výše CZV projektu – 3 000 000 Kč</a:t>
            </a:r>
          </a:p>
          <a:p>
            <a:pPr algn="just"/>
            <a:r>
              <a:rPr lang="cs-CZ" sz="2000" dirty="false"/>
              <a:t>Maximální výše CZV projektu – 11 060 000 Kč</a:t>
            </a:r>
          </a:p>
          <a:p>
            <a:pPr marL="0" indent="0" algn="just">
              <a:buNone/>
            </a:pPr>
            <a:r>
              <a:rPr lang="cs-CZ" sz="2000" dirty="false"/>
              <a:t>		</a:t>
            </a:r>
            <a:r>
              <a:rPr lang="cs-CZ" sz="2000" b="true" dirty="false">
                <a:solidFill>
                  <a:srgbClr val="FF0000"/>
                </a:solidFill>
              </a:rPr>
              <a:t>Částky včetně povinného 5% spolufinancování!!</a:t>
            </a:r>
          </a:p>
          <a:p>
            <a:pPr marL="0" indent="0" algn="just">
              <a:buNone/>
            </a:pPr>
            <a:r>
              <a:rPr lang="cs-CZ" b="true" dirty="false"/>
              <a:t>Forma financování</a:t>
            </a:r>
          </a:p>
          <a:p>
            <a:pPr algn="just"/>
            <a:r>
              <a:rPr lang="cs-CZ" sz="2000" dirty="false"/>
              <a:t>Ex ante (zálohové financování, obvykle ve výši 30 %)</a:t>
            </a:r>
          </a:p>
          <a:p>
            <a:pPr marL="0" indent="0" algn="just">
              <a:buNone/>
            </a:pPr>
            <a:endParaRPr lang="cs-CZ" sz="2000" dirty="false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cs-CZ" b="true" dirty="false"/>
              <a:t>Zjednodušené vykazování</a:t>
            </a:r>
          </a:p>
          <a:p>
            <a:pPr algn="just"/>
            <a:r>
              <a:rPr lang="cs-CZ" sz="2000" dirty="false"/>
              <a:t>ve výzvě uplatněno zjednodušené vykazování - pevný 40% paušál a mzdové příspěvky </a:t>
            </a:r>
          </a:p>
          <a:p>
            <a:pPr algn="just"/>
            <a:endParaRPr lang="cs-CZ" sz="2000" dirty="false"/>
          </a:p>
          <a:p>
            <a:pPr marL="0" indent="0" algn="just">
              <a:buNone/>
            </a:pPr>
            <a:endParaRPr lang="cs-CZ" sz="2000" dirty="false"/>
          </a:p>
          <a:p>
            <a:pPr marL="0" indent="0" algn="just">
              <a:buNone/>
            </a:pPr>
            <a:endParaRPr lang="cs-CZ" sz="2000" dirty="false"/>
          </a:p>
          <a:p>
            <a:pPr algn="just"/>
            <a:endParaRPr lang="cs-CZ" dirty="false"/>
          </a:p>
          <a:p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71D371A-FE4A-44D3-81B4-A074A5584963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</a:t>
            </a:fld>
            <a:endParaRPr lang="cs-CZ" dirty="false"/>
          </a:p>
        </p:txBody>
      </p:sp>
      <p:pic>
        <p:nvPicPr>
          <p:cNvPr id="5" name="Grafický objekt 4" descr="Mince obrys">
            <a:extLst>
              <a:ext uri="{FF2B5EF4-FFF2-40B4-BE49-F238E27FC236}">
                <a16:creationId xmlns:a16="http://schemas.microsoft.com/office/drawing/2014/main" id="{172C2F20-6BD7-6F15-69FD-C18D31E8901C}"/>
              </a:ext>
            </a:extLst>
          </p:cNvPr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00192" y="1988840"/>
            <a:ext cx="914400" cy="914400"/>
          </a:xfrm>
          <a:prstGeom prst="rect">
            <a:avLst/>
          </a:prstGeom>
        </p:spPr>
      </p:pic>
      <p:pic>
        <p:nvPicPr>
          <p:cNvPr id="6" name="Grafický objekt 5" descr="Peníze se souvislou výplní">
            <a:extLst>
              <a:ext uri="{FF2B5EF4-FFF2-40B4-BE49-F238E27FC236}">
                <a16:creationId xmlns:a16="http://schemas.microsoft.com/office/drawing/2014/main" id="{002E0547-3FA2-9F84-4005-B7A106AB96DF}"/>
              </a:ext>
            </a:extLst>
          </p:cNvPr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33456" y="195701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81161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37F5C2-7669-7580-EA85-692395B01F63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KLÍČOVÉ AKTIVITY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058837-D7A8-56AD-D24D-B546F4CF03AF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916832"/>
            <a:ext cx="8064000" cy="3096344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cs-CZ" sz="3200" b="true" dirty="false">
                <a:latin typeface="Arial" panose="020B0604020202020204" pitchFamily="34" charset="0"/>
                <a:cs typeface="Times New Roman" panose="02020603050405020304" pitchFamily="18" charset="0"/>
              </a:rPr>
              <a:t>5. PODPORA OHROŽENÝCH RODIN </a:t>
            </a:r>
            <a:br>
              <a:rPr lang="cs-CZ" sz="3200" b="true" dirty="false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cs-CZ" sz="3200" b="true" dirty="false">
                <a:latin typeface="Arial" panose="020B0604020202020204" pitchFamily="34" charset="0"/>
                <a:cs typeface="Times New Roman" panose="02020603050405020304" pitchFamily="18" charset="0"/>
              </a:rPr>
              <a:t>S DĚTMI</a:t>
            </a:r>
            <a:endParaRPr lang="cs-CZ" sz="3200" b="true" kern="0" dirty="false">
              <a:solidFill>
                <a:schemeClr val="accent1"/>
              </a:solidFill>
              <a:latin typeface="Arial" panose="020B06040202020202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9479A73-515D-8F50-A1C1-4560F1303CFC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2068942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7AAA3C-1383-4F7A-97E9-495F769DEB0F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980728"/>
          </a:xfrm>
        </p:spPr>
        <p:txBody>
          <a:bodyPr/>
          <a:lstStyle/>
          <a:p>
            <a:br>
              <a:rPr lang="cs-CZ" sz="2000" dirty="false">
                <a:ea typeface="Calibri" panose="020F0502020204030204" pitchFamily="34" charset="0"/>
              </a:rPr>
            </a:br>
            <a:br>
              <a:rPr lang="cs-CZ" sz="2000" dirty="false">
                <a:ea typeface="Calibri" panose="020F0502020204030204" pitchFamily="34" charset="0"/>
              </a:rPr>
            </a:br>
            <a:r>
              <a:rPr lang="cs-CZ" sz="2400" dirty="false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cs-CZ" sz="2400" dirty="false">
                <a:latin typeface="Arial" panose="020B0604020202020204" pitchFamily="34" charset="0"/>
                <a:cs typeface="Times New Roman" panose="02020603050405020304" pitchFamily="18" charset="0"/>
              </a:rPr>
              <a:t>Podpora ohrožených rodin s dětmi</a:t>
            </a:r>
            <a:br>
              <a:rPr lang="cs-CZ" sz="2400" dirty="false">
                <a:ea typeface="Calibri" panose="020F0502020204030204" pitchFamily="34" charset="0"/>
              </a:rPr>
            </a:br>
            <a:endParaRPr lang="cs-CZ" sz="2400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CAA4AD-4F30-40ED-AC31-499B40959EE1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360000" y="1484784"/>
            <a:ext cx="8244000" cy="5931296"/>
          </a:xfrm>
        </p:spPr>
        <p:txBody>
          <a:bodyPr/>
          <a:lstStyle/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</a:pPr>
            <a:endParaRPr lang="cs-CZ" sz="2000" b="true" dirty="false"/>
          </a:p>
          <a:p>
            <a:pPr marL="0" indent="0" algn="just">
              <a:buNone/>
            </a:pPr>
            <a:r>
              <a:rPr lang="cs-CZ" sz="2400" b="true" dirty="false"/>
              <a:t>Předmětem zájmu: </a:t>
            </a:r>
          </a:p>
          <a:p>
            <a:pPr algn="just"/>
            <a:r>
              <a:rPr lang="cs-CZ" sz="2400" dirty="false"/>
              <a:t>děti akutně ohrožené psychickým nebo fyzickým týráním nebo zanedbáváním</a:t>
            </a:r>
          </a:p>
          <a:p>
            <a:pPr algn="just"/>
            <a:r>
              <a:rPr lang="cs-CZ" sz="2400" dirty="false"/>
              <a:t>děti potenciálně nebo chronicky ohrožené </a:t>
            </a:r>
          </a:p>
          <a:p>
            <a:pPr algn="just"/>
            <a:r>
              <a:rPr lang="cs-CZ" sz="2400" dirty="false"/>
              <a:t>rodiny, jimž hrozí odebrání dětí nebo jejichž děti byly umístěny do náhradní péče </a:t>
            </a:r>
            <a:endParaRPr lang="cs-CZ" dirty="false"/>
          </a:p>
          <a:p>
            <a:pPr algn="just"/>
            <a:r>
              <a:rPr lang="cs-CZ" sz="2400" dirty="false"/>
              <a:t>mladí lidé procházející změnou péče nebo osamostatněním</a:t>
            </a:r>
          </a:p>
          <a:p>
            <a:endParaRPr lang="cs-CZ" sz="2000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0CC8123-7FC6-445D-B551-E511016AB820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04729015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7AAA3C-1383-4F7A-97E9-495F769DEB0F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br>
              <a:rPr lang="cs-CZ" sz="2000" dirty="false">
                <a:ea typeface="Calibri" panose="020F0502020204030204" pitchFamily="34" charset="0"/>
              </a:rPr>
            </a:br>
            <a:br>
              <a:rPr lang="cs-CZ" sz="2000" dirty="false">
                <a:ea typeface="Calibri" panose="020F0502020204030204" pitchFamily="34" charset="0"/>
              </a:rPr>
            </a:br>
            <a:r>
              <a:rPr lang="cs-CZ" sz="2400" dirty="false">
                <a:ea typeface="Calibri" panose="020F0502020204030204" pitchFamily="34" charset="0"/>
              </a:rPr>
              <a:t>5. Podpora ohrožených rodin s dětmi</a:t>
            </a:r>
            <a:br>
              <a:rPr lang="cs-CZ" dirty="false">
                <a:highlight>
                  <a:srgbClr val="FFFF00"/>
                </a:highlight>
                <a:ea typeface="Calibri" panose="020F0502020204030204" pitchFamily="34" charset="0"/>
              </a:rPr>
            </a:br>
            <a:endParaRPr lang="cs-CZ" dirty="false">
              <a:highlight>
                <a:srgbClr val="FFFF00"/>
              </a:highlight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CAA4AD-4F30-40ED-AC31-499B40959EE1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360000" y="1412776"/>
            <a:ext cx="8244000" cy="4972840"/>
          </a:xfrm>
        </p:spPr>
        <p:txBody>
          <a:bodyPr/>
          <a:lstStyle/>
          <a:p>
            <a:pPr marL="0" indent="0">
              <a:buNone/>
            </a:pPr>
            <a:r>
              <a:rPr lang="cs-CZ" sz="2400" b="true" dirty="false"/>
              <a:t>Příklady aktivit: </a:t>
            </a:r>
          </a:p>
          <a:p>
            <a:pPr algn="just"/>
            <a:r>
              <a:rPr lang="cs-CZ" sz="1800" dirty="false"/>
              <a:t>preventivní programy pro budoucí rodiče a rodiče ohrožené snížením rodičovských kompetencí vedoucí k získání či posilování rodičovských kompetencí</a:t>
            </a:r>
          </a:p>
          <a:p>
            <a:pPr algn="just"/>
            <a:r>
              <a:rPr lang="cs-CZ" sz="1800" dirty="false"/>
              <a:t>depistáž</a:t>
            </a:r>
          </a:p>
          <a:p>
            <a:pPr algn="just"/>
            <a:r>
              <a:rPr lang="cs-CZ" sz="1800" dirty="false"/>
              <a:t>aktivity terapeutické a psychologické podpory</a:t>
            </a:r>
          </a:p>
          <a:p>
            <a:pPr algn="just"/>
            <a:r>
              <a:rPr lang="cs-CZ" sz="1800" dirty="false"/>
              <a:t>podpora využívání multidisciplinární spolupráce, koordinace služeb pro rodinu, koordinátoři/case manageři spolupracující se školou, koordinace případových setkání</a:t>
            </a:r>
          </a:p>
          <a:p>
            <a:pPr algn="just"/>
            <a:r>
              <a:rPr lang="cs-CZ" sz="1800" dirty="false"/>
              <a:t>dobrovolnictví, peer programy</a:t>
            </a:r>
          </a:p>
          <a:p>
            <a:pPr algn="just"/>
            <a:r>
              <a:rPr lang="cs-CZ" sz="1800" dirty="false"/>
              <a:t>doplňkově osvěta a spolupráce na komunitním plánování sociálních služeb</a:t>
            </a:r>
          </a:p>
          <a:p>
            <a:pPr algn="just"/>
            <a:endParaRPr lang="cs-CZ" sz="2400" dirty="false"/>
          </a:p>
          <a:p>
            <a:pPr marL="0" indent="0">
              <a:buNone/>
            </a:pPr>
            <a:endParaRPr lang="cs-CZ" sz="2000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0CC8123-7FC6-445D-B551-E511016AB820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7215780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7AAA3C-1383-4F7A-97E9-495F769DEB0F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br>
              <a:rPr lang="cs-CZ" sz="2000" dirty="false">
                <a:ea typeface="Calibri" panose="020F0502020204030204" pitchFamily="34" charset="0"/>
              </a:rPr>
            </a:br>
            <a:br>
              <a:rPr lang="cs-CZ" sz="2000" dirty="false">
                <a:ea typeface="Calibri" panose="020F0502020204030204" pitchFamily="34" charset="0"/>
              </a:rPr>
            </a:br>
            <a:r>
              <a:rPr lang="cs-CZ" sz="2400" dirty="false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cs-CZ" sz="2400" dirty="false">
                <a:latin typeface="Arial" panose="020B0604020202020204" pitchFamily="34" charset="0"/>
                <a:cs typeface="Times New Roman" panose="02020603050405020304" pitchFamily="18" charset="0"/>
              </a:rPr>
              <a:t>Podpora ohrožených rodin s dětmi</a:t>
            </a:r>
            <a:br>
              <a:rPr lang="cs-CZ" dirty="false">
                <a:ea typeface="Calibri" panose="020F0502020204030204" pitchFamily="34" charset="0"/>
              </a:rPr>
            </a:b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CAA4AD-4F30-40ED-AC31-499B40959EE1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360000" y="1204424"/>
            <a:ext cx="8244000" cy="5116856"/>
          </a:xfrm>
        </p:spPr>
        <p:txBody>
          <a:bodyPr/>
          <a:lstStyle/>
          <a:p>
            <a:pPr marL="0" indent="0">
              <a:buNone/>
            </a:pPr>
            <a:r>
              <a:rPr lang="cs-CZ" sz="2000" b="true" dirty="false"/>
              <a:t>V žádosti o podporu musí být popsáno, jak budou naplňovány následující principy:</a:t>
            </a:r>
          </a:p>
          <a:p>
            <a:pPr algn="just"/>
            <a:r>
              <a:rPr lang="cs-CZ" sz="1800" dirty="false"/>
              <a:t>využívání zdrojů komunity,</a:t>
            </a:r>
          </a:p>
          <a:p>
            <a:pPr algn="just"/>
            <a:r>
              <a:rPr lang="cs-CZ" sz="1800" dirty="false"/>
              <a:t>multidisciplinární spolupráce – propojování aktérů a služeb a jejich koordinace na místní úrovni, síťování služeb (MAS, poskytovatelé sociálních služeb, školy, sociální pracovníci obcí, OSPOD, komunitní pracovníci, dobrovolníci apod.),</a:t>
            </a:r>
          </a:p>
          <a:p>
            <a:pPr algn="just"/>
            <a:r>
              <a:rPr lang="cs-CZ" sz="1800" dirty="false"/>
              <a:t>podpora dítěte, mladého člověka nebo rodiny v přirozeném prostředí, v komunitě,</a:t>
            </a:r>
          </a:p>
          <a:p>
            <a:pPr algn="just"/>
            <a:r>
              <a:rPr lang="cs-CZ" sz="1800" dirty="false"/>
              <a:t>participace dítěte a jeho rodiny, mladého dospělého do rozhodování o vlastní situaci a hledání vhodného řešení, </a:t>
            </a:r>
          </a:p>
          <a:p>
            <a:pPr marL="0" indent="0">
              <a:buNone/>
            </a:pPr>
            <a:endParaRPr lang="cs-CZ" sz="2000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0CC8123-7FC6-445D-B551-E511016AB820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1216741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7AAA3C-1383-4F7A-97E9-495F769DEB0F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br>
              <a:rPr lang="cs-CZ" sz="2000" dirty="false">
                <a:ea typeface="Calibri" panose="020F0502020204030204" pitchFamily="34" charset="0"/>
              </a:rPr>
            </a:br>
            <a:br>
              <a:rPr lang="cs-CZ" sz="2000" dirty="false">
                <a:ea typeface="Calibri" panose="020F0502020204030204" pitchFamily="34" charset="0"/>
              </a:rPr>
            </a:br>
            <a:r>
              <a:rPr lang="cs-CZ" sz="2400" dirty="false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cs-CZ" sz="2400" dirty="false">
                <a:latin typeface="Arial" panose="020B0604020202020204" pitchFamily="34" charset="0"/>
                <a:cs typeface="Times New Roman" panose="02020603050405020304" pitchFamily="18" charset="0"/>
              </a:rPr>
              <a:t>Podpora ohrožených rodin s dětmi</a:t>
            </a:r>
            <a:br>
              <a:rPr lang="cs-CZ" dirty="false">
                <a:ea typeface="Calibri" panose="020F0502020204030204" pitchFamily="34" charset="0"/>
              </a:rPr>
            </a:b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CAA4AD-4F30-40ED-AC31-499B40959EE1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360000" y="1204424"/>
            <a:ext cx="8244000" cy="5116856"/>
          </a:xfrm>
        </p:spPr>
        <p:txBody>
          <a:bodyPr/>
          <a:lstStyle/>
          <a:p>
            <a:pPr algn="just"/>
            <a:endParaRPr lang="cs-CZ" sz="1800" dirty="false"/>
          </a:p>
          <a:p>
            <a:pPr algn="just"/>
            <a:r>
              <a:rPr lang="cs-CZ" sz="1800" dirty="false"/>
              <a:t>včasná identifikace možného ohrožení dítěte nebo rodiny - nastavení identifikačních mechanismů napříč aktéry (škola, OSPOD, poskytovatelé zdravotních a sociálních služeb, poskytovatelé volnočasových aktivit, sociální pracovníci obcí, komunitní pracovníci apod.) se zachováním respektu k integritě rodiny a zákonné mlčenlivosti,</a:t>
            </a:r>
          </a:p>
          <a:p>
            <a:pPr algn="just"/>
            <a:r>
              <a:rPr lang="cs-CZ" sz="1800" dirty="false"/>
              <a:t>zaměření na prevenci vzniku a rozvoje ohrožení dítěte a rodiny se zapojením komunity,</a:t>
            </a:r>
          </a:p>
          <a:p>
            <a:pPr algn="just"/>
            <a:r>
              <a:rPr lang="cs-CZ" sz="1800" dirty="false"/>
              <a:t>plánování aktivit založené na hodnocení potřeb cílových skupin.</a:t>
            </a:r>
          </a:p>
          <a:p>
            <a:pPr marL="711000" indent="0" algn="just"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0CC8123-7FC6-445D-B551-E511016AB820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13984699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7AAA3C-1383-4F7A-97E9-495F769DEB0F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br>
              <a:rPr lang="cs-CZ" sz="2000" dirty="false">
                <a:ea typeface="Calibri" panose="020F0502020204030204" pitchFamily="34" charset="0"/>
              </a:rPr>
            </a:br>
            <a:br>
              <a:rPr lang="cs-CZ" sz="2000" dirty="false">
                <a:ea typeface="Calibri" panose="020F0502020204030204" pitchFamily="34" charset="0"/>
              </a:rPr>
            </a:br>
            <a:r>
              <a:rPr lang="cs-CZ" sz="2400" dirty="false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cs-CZ" sz="2400" dirty="false">
                <a:latin typeface="Arial" panose="020B0604020202020204" pitchFamily="34" charset="0"/>
                <a:cs typeface="Times New Roman" panose="02020603050405020304" pitchFamily="18" charset="0"/>
              </a:rPr>
              <a:t>Podpora ohrožených rodin s dětmi</a:t>
            </a:r>
            <a:br>
              <a:rPr lang="cs-CZ" dirty="false">
                <a:ea typeface="Calibri" panose="020F0502020204030204" pitchFamily="34" charset="0"/>
              </a:rPr>
            </a:b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CAA4AD-4F30-40ED-AC31-499B40959EE1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360000" y="1204424"/>
            <a:ext cx="8244000" cy="5116856"/>
          </a:xfrm>
        </p:spPr>
        <p:txBody>
          <a:bodyPr/>
          <a:lstStyle/>
          <a:p>
            <a:pPr marL="0" indent="0">
              <a:buNone/>
            </a:pPr>
            <a:endParaRPr lang="cs-CZ" sz="2000" dirty="false"/>
          </a:p>
          <a:p>
            <a:pPr marL="0" indent="0">
              <a:buNone/>
            </a:pPr>
            <a:r>
              <a:rPr lang="cs-CZ" sz="2000" b="true" dirty="false"/>
              <a:t>Specifické podmínky pro aktivity v rámci části 5: </a:t>
            </a:r>
          </a:p>
          <a:p>
            <a:pPr marL="0" indent="0">
              <a:buNone/>
            </a:pPr>
            <a:endParaRPr lang="cs-CZ" sz="2000" b="true" dirty="false"/>
          </a:p>
          <a:p>
            <a:pPr algn="just"/>
            <a:r>
              <a:rPr lang="cs-CZ" sz="2000" dirty="false"/>
              <a:t>výdaje na zajištění vzdělávání a supervize členů realizačního týmu mohou být hrazeny z paušálních výdajů </a:t>
            </a:r>
          </a:p>
          <a:p>
            <a:pPr marL="711000" indent="0" algn="just"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0CC8123-7FC6-445D-B551-E511016AB820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51893399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7AAA3C-1383-4F7A-97E9-495F769DEB0F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br>
              <a:rPr lang="cs-CZ" sz="2000" dirty="false">
                <a:ea typeface="Calibri" panose="020F0502020204030204" pitchFamily="34" charset="0"/>
              </a:rPr>
            </a:br>
            <a:br>
              <a:rPr lang="cs-CZ" sz="2000" dirty="false">
                <a:ea typeface="Calibri" panose="020F0502020204030204" pitchFamily="34" charset="0"/>
              </a:rPr>
            </a:br>
            <a:r>
              <a:rPr lang="cs-CZ" sz="2400" dirty="false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cs-CZ" sz="2400" dirty="false">
                <a:latin typeface="Arial" panose="020B0604020202020204" pitchFamily="34" charset="0"/>
                <a:cs typeface="Times New Roman" panose="02020603050405020304" pitchFamily="18" charset="0"/>
              </a:rPr>
              <a:t>Podpora ohrožených rodin s dětmi</a:t>
            </a:r>
            <a:br>
              <a:rPr lang="cs-CZ" dirty="false">
                <a:highlight>
                  <a:srgbClr val="FFFF00"/>
                </a:highlight>
                <a:ea typeface="Calibri" panose="020F0502020204030204" pitchFamily="34" charset="0"/>
              </a:rPr>
            </a:br>
            <a:endParaRPr lang="cs-CZ" dirty="false">
              <a:highlight>
                <a:srgbClr val="FFFF00"/>
              </a:highlight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CAA4AD-4F30-40ED-AC31-499B40959EE1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360000" y="1196752"/>
            <a:ext cx="8244000" cy="5188864"/>
          </a:xfrm>
        </p:spPr>
        <p:txBody>
          <a:bodyPr/>
          <a:lstStyle/>
          <a:p>
            <a:pPr marL="0" indent="0" algn="just">
              <a:buNone/>
            </a:pPr>
            <a:r>
              <a:rPr lang="cs-CZ" sz="2000" b="true" dirty="false">
                <a:solidFill>
                  <a:srgbClr val="FF0000"/>
                </a:solidFill>
              </a:rPr>
              <a:t>V rámci části 5 nebude podporováno: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1800" dirty="false"/>
              <a:t>sociální služby podle zákona č. 108/2006 Sb., o sociálních službách, 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1800" dirty="false"/>
              <a:t>dětské skupiny dle zákona č. 247/2014 Sb., o poskytování služby péče o dítě v dětské skupině,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1800" dirty="false"/>
              <a:t>střediska volného času, školní kluby a školní družiny zřizované školami nebo zřizované jako školská zařízení (v gesci MŠMT),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1800" dirty="false"/>
              <a:t>pracovní pozice na školách v gesci MŠMT (asistenti pedagoga, speciální pedagogové, školní psychologové apod.),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1800" dirty="false"/>
              <a:t>polytechnické vzdělávání, neformální vzdělávání, doučování a kroužky na školách (v gesci MŠMT),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1800" dirty="false"/>
              <a:t>aktivity pro náhradní rodiny v rámci povinného poskytování pomoci a podpory finančně krytého ze státního příspěvku na výkon pěstounské péče.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1800" dirty="false"/>
              <a:t>provoz mateřských a rodinných center, dětských skupin apod., bez přímé návaznosti na ohrožené děti a rodiny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0CC8123-7FC6-445D-B551-E511016AB820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04580256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E4B4F0-37CE-C2D7-1C02-F935AEB43030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360000" y="-315416"/>
            <a:ext cx="8424000" cy="1395416"/>
          </a:xfrm>
        </p:spPr>
        <p:txBody>
          <a:bodyPr/>
          <a:lstStyle/>
          <a:p>
            <a:br>
              <a:rPr lang="cs-CZ" sz="2800" dirty="false">
                <a:ea typeface="Calibri" panose="020F0502020204030204" pitchFamily="34" charset="0"/>
              </a:rPr>
            </a:br>
            <a:r>
              <a:rPr lang="cs-CZ" sz="2400" dirty="false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cs-CZ" sz="2400" dirty="false">
                <a:latin typeface="Arial" panose="020B0604020202020204" pitchFamily="34" charset="0"/>
                <a:cs typeface="Times New Roman" panose="02020603050405020304" pitchFamily="18" charset="0"/>
              </a:rPr>
              <a:t>Podpora ohrožených rodin s dětmi</a:t>
            </a:r>
            <a:endParaRPr lang="cs-CZ" sz="2400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34DAEB-8643-CA09-30AB-B631D08ED12B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true" dirty="false"/>
              <a:t>Relevantní pracovní pozice</a:t>
            </a:r>
          </a:p>
          <a:p>
            <a:pPr>
              <a:buFont typeface="Wingdings" panose="05000000000000000000" pitchFamily="2" charset="2"/>
              <a:buChar char=""/>
            </a:pPr>
            <a:r>
              <a:rPr lang="cs-CZ" sz="2400" dirty="false"/>
              <a:t>Sociální pracovník/ terénní sociální pracovník </a:t>
            </a:r>
          </a:p>
          <a:p>
            <a:pPr>
              <a:buFont typeface="Wingdings" panose="05000000000000000000" pitchFamily="2" charset="2"/>
              <a:buChar char=""/>
            </a:pPr>
            <a:r>
              <a:rPr lang="cs-CZ" sz="2400" dirty="false"/>
              <a:t>Pracovník v sociálních službách </a:t>
            </a:r>
          </a:p>
          <a:p>
            <a:pPr>
              <a:buFont typeface="Wingdings" panose="05000000000000000000" pitchFamily="2" charset="2"/>
              <a:buChar char=""/>
            </a:pPr>
            <a:r>
              <a:rPr lang="cs-CZ" sz="2400" dirty="false"/>
              <a:t>Garant sociální práce </a:t>
            </a:r>
          </a:p>
          <a:p>
            <a:pPr>
              <a:buFont typeface="Wingdings" panose="05000000000000000000" pitchFamily="2" charset="2"/>
              <a:buChar char=""/>
            </a:pPr>
            <a:r>
              <a:rPr lang="cs-CZ" sz="2400" dirty="false"/>
              <a:t>Case manager - případový (sociální) pracovník </a:t>
            </a:r>
          </a:p>
          <a:p>
            <a:pPr>
              <a:buFont typeface="Wingdings" panose="05000000000000000000" pitchFamily="2" charset="2"/>
              <a:buChar char=""/>
            </a:pPr>
            <a:r>
              <a:rPr lang="cs-CZ" sz="2400" dirty="false"/>
              <a:t>Metodik pro práci s cílovými skupinami </a:t>
            </a:r>
          </a:p>
          <a:p>
            <a:pPr>
              <a:buFont typeface="Wingdings" panose="05000000000000000000" pitchFamily="2" charset="2"/>
              <a:buChar char=""/>
            </a:pPr>
            <a:r>
              <a:rPr lang="cs-CZ" sz="2400" dirty="false"/>
              <a:t>Peer pracovník/ peer asistent/ pomocný pracovník z řad cílové skupiny </a:t>
            </a:r>
          </a:p>
          <a:p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6BD24EB-78A7-541F-5F13-7C8E04B3FC15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45552968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37F5C2-7669-7580-EA85-692395B01F63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KLÍČOVÉ AKTIVITY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058837-D7A8-56AD-D24D-B546F4CF03AF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916832"/>
            <a:ext cx="8064000" cy="3096344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cs-CZ" sz="3200" b="true" dirty="false">
                <a:latin typeface="Arial" panose="020B0604020202020204" pitchFamily="34" charset="0"/>
                <a:cs typeface="Times New Roman" panose="02020603050405020304" pitchFamily="18" charset="0"/>
              </a:rPr>
              <a:t>6. ZAMĚSTNANOSTNÍ PROGRAMY S CÍLEM PŘISPĚT KE SNÍŽENÍ LOKÁLNÍ NEZAMĚSTNANOSTI</a:t>
            </a:r>
            <a:endParaRPr lang="cs-CZ" sz="3200" b="true" kern="0" dirty="false">
              <a:solidFill>
                <a:schemeClr val="accent1"/>
              </a:solidFill>
              <a:latin typeface="Arial" panose="020B06040202020202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9479A73-515D-8F50-A1C1-4560F1303CFC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99127085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0246AB-D63F-8BFB-CDA0-06C50131FDD6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6. Zaměstnanostní programy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E3ED65-129C-1542-D837-D2279165DAB7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76000" y="1340768"/>
            <a:ext cx="8064000" cy="48960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false"/>
              <a:t>podpora</a:t>
            </a:r>
            <a:r>
              <a:rPr lang="cs-CZ" sz="2000" b="true" dirty="false"/>
              <a:t> prostupného zaměstnávání </a:t>
            </a:r>
            <a:r>
              <a:rPr lang="cs-CZ" sz="2000" dirty="false"/>
              <a:t>s důrazem na podporu osob dlouhodobě  nezaměstnaných v obci, na území svazku obcí či MAS</a:t>
            </a:r>
          </a:p>
          <a:p>
            <a:pPr>
              <a:lnSpc>
                <a:spcPct val="100000"/>
              </a:lnSpc>
            </a:pPr>
            <a:r>
              <a:rPr lang="cs-CZ" sz="2000" dirty="false"/>
              <a:t>podpora </a:t>
            </a:r>
            <a:r>
              <a:rPr lang="cs-CZ" sz="2000" b="true" dirty="false"/>
              <a:t>sdílených pracovních čet </a:t>
            </a:r>
          </a:p>
          <a:p>
            <a:pPr>
              <a:lnSpc>
                <a:spcPct val="100000"/>
              </a:lnSpc>
            </a:pPr>
            <a:r>
              <a:rPr lang="cs-CZ" sz="2000" dirty="false"/>
              <a:t>podpora </a:t>
            </a:r>
            <a:r>
              <a:rPr lang="cs-CZ" sz="2000" b="true" dirty="false"/>
              <a:t>lokálních aktivizačních tréninkových pracovních míst, stáží, odborných praxí, krátkodobých pracovních příležitostí a pracovních exkurzí u lokálních zaměstnavatelů </a:t>
            </a:r>
          </a:p>
          <a:p>
            <a:pPr>
              <a:lnSpc>
                <a:spcPct val="100000"/>
              </a:lnSpc>
            </a:pPr>
            <a:r>
              <a:rPr lang="cs-CZ" sz="2000" dirty="false"/>
              <a:t>podpora </a:t>
            </a:r>
            <a:r>
              <a:rPr lang="cs-CZ" sz="2000" b="true" dirty="false"/>
              <a:t>flexibilních forem zaměstnávání</a:t>
            </a:r>
          </a:p>
          <a:p>
            <a:pPr>
              <a:lnSpc>
                <a:spcPct val="100000"/>
              </a:lnSpc>
            </a:pPr>
            <a:r>
              <a:rPr lang="cs-CZ" sz="2000" dirty="false"/>
              <a:t>podpora</a:t>
            </a:r>
            <a:r>
              <a:rPr lang="cs-CZ" sz="2000" b="true" dirty="false"/>
              <a:t> pracovního mentoring, mezigeneračních tandemů na pracovištích</a:t>
            </a:r>
          </a:p>
          <a:p>
            <a:pPr>
              <a:lnSpc>
                <a:spcPct val="100000"/>
              </a:lnSpc>
            </a:pPr>
            <a:r>
              <a:rPr lang="cs-CZ" sz="2000" b="true" dirty="false"/>
              <a:t>podpora osob z cílových skupin před zahájením i po zahájení samostatně výdělečné činnosti </a:t>
            </a:r>
          </a:p>
          <a:p>
            <a:pPr>
              <a:lnSpc>
                <a:spcPct val="100000"/>
              </a:lnSpc>
            </a:pPr>
            <a:r>
              <a:rPr lang="cs-CZ" sz="2000" dirty="false"/>
              <a:t>doplňkově koordinační aktivity a síťování v oblasti zaměstnanosti, osvěta zaměstnavatelů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7172726-E0E2-3081-787C-6841B9B5BFFD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651403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fontAlgn="base" hangingPunct="false"/>
            <a:r>
              <a:rPr lang="pl-PL" dirty="false"/>
              <a:t>Oprávnění žadatelé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241591" y="1484784"/>
            <a:ext cx="8424000" cy="5472608"/>
          </a:xfrm>
        </p:spPr>
        <p:txBody>
          <a:bodyPr/>
          <a:lstStyle/>
          <a:p>
            <a:pPr marL="0" lvl="2" indent="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cs-CZ" sz="2400" b="true" dirty="false"/>
              <a:t>Oprávněnými žadateli:</a:t>
            </a:r>
          </a:p>
          <a:p>
            <a:pPr marL="0" lvl="2" indent="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cs-CZ" dirty="false"/>
              <a:t>MAS, které realizují akční plán pro OPZ+, tj. projekt ve výzvě č. 03_22_008. </a:t>
            </a:r>
          </a:p>
          <a:p>
            <a:pPr marL="0" lvl="2" indent="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cs-CZ" dirty="false"/>
              <a:t>MAS, které dosud nerealizují akční plán pro OPZ+, na jejichž území jsou obce s nejvyššími hodnotami sociální zátěže dle Indexu sociálního vyloučení. Jedná se o tyto MAS: </a:t>
            </a:r>
          </a:p>
          <a:p>
            <a:pPr marL="0" lvl="2" indent="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cs-CZ" dirty="false"/>
              <a:t>• Dolní Pojizeří </a:t>
            </a:r>
            <a:r>
              <a:rPr lang="cs-CZ" dirty="false" err="true"/>
              <a:t>z.ú</a:t>
            </a:r>
            <a:r>
              <a:rPr lang="cs-CZ" dirty="false"/>
              <a:t>. • MAS Broumovsko+, z. s. • MAS CÍNOVECKO o. p. s. • MAS </a:t>
            </a:r>
            <a:r>
              <a:rPr lang="cs-CZ" dirty="false" err="true"/>
              <a:t>Horňácko</a:t>
            </a:r>
            <a:r>
              <a:rPr lang="cs-CZ" dirty="false"/>
              <a:t> a </a:t>
            </a:r>
            <a:r>
              <a:rPr lang="cs-CZ" dirty="false" err="true"/>
              <a:t>Ostrožsko</a:t>
            </a:r>
            <a:r>
              <a:rPr lang="cs-CZ" dirty="false"/>
              <a:t> z.s. • MAS Hrubý Jeseník, z.s. • MAS Naděje o.p.s. • MAS Regionu Poodří, z.s. • MAS Vladař o.p.s. • Místní akční skupina Jižní Slovácko, z. s. • Místní akční skupina Království – Jestřebí hory, o.p.s. • Místní akční skupina Mezi Úpou a Metují, z. s. • Rozvoj Krnovska o.p.s. • RÝMAŘOVSKO, o.p.s.</a:t>
            </a:r>
          </a:p>
          <a:p>
            <a:pPr lvl="2"/>
            <a:endParaRPr lang="cs-CZ" dirty="false"/>
          </a:p>
          <a:p>
            <a:pPr lvl="2"/>
            <a:endParaRPr lang="cs-CZ" dirty="false"/>
          </a:p>
          <a:p>
            <a:pPr marL="0" indent="0" fontAlgn="base" hangingPunct="false">
              <a:buNone/>
            </a:pPr>
            <a:endParaRPr lang="cs-CZ" sz="2000" dirty="false"/>
          </a:p>
          <a:p>
            <a:pPr marL="0" indent="0" fontAlgn="base" hangingPunct="false">
              <a:buNone/>
            </a:pPr>
            <a:r>
              <a:rPr lang="cs-CZ" sz="2000" dirty="false"/>
              <a:t> </a:t>
            </a:r>
          </a:p>
          <a:p>
            <a:pPr marL="0" indent="0" fontAlgn="base" hangingPunct="false">
              <a:buNone/>
            </a:pPr>
            <a:r>
              <a:rPr lang="cs-CZ" sz="2000" dirty="false"/>
              <a:t> </a:t>
            </a:r>
          </a:p>
          <a:p>
            <a:pPr fontAlgn="base" hangingPunct="false"/>
            <a:endParaRPr lang="cs-CZ" sz="2000" dirty="false"/>
          </a:p>
          <a:p>
            <a:pPr marL="414000" lvl="1" indent="0">
              <a:buNone/>
            </a:pPr>
            <a:r>
              <a:rPr lang="cs-CZ" dirty="false"/>
              <a:t>  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90306255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1CFC4C-9CC5-5185-B834-41E07D871FD0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6. Zaměstnanostní programy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65DD43-79AB-5DCA-91B8-556AC526EB8D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196752"/>
            <a:ext cx="8064000" cy="5499248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2000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Specifické podmínky pro aktivity v rámci části </a:t>
            </a:r>
            <a:r>
              <a:rPr lang="cs-CZ" sz="2000" b="true" dirty="false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cs-CZ" sz="2000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1600" dirty="false"/>
              <a:t>o realizaci projektů musí MAS informovat příslušná kontaktní pracoviště či krajské pobočky ÚP ČR, důrazně doporučujeme projektové záměry s příslušnými kontaktními pracovišti či krajskými pobočkami ÚP ČR konzultovat z důvodu zajištění návaznosti, koordinovaného přístupu a prevence duplicit</a:t>
            </a:r>
            <a:endParaRPr lang="cs-CZ" sz="16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1600" dirty="false"/>
              <a:t>v projektech realizované aktivity by neměly nahrazovat činnosti ÚP ČR, ale naopak je vhodně doplňovat a rozšiřovat s ohledem na detailní znalost potřeb lokálního trhu práce</a:t>
            </a:r>
          </a:p>
          <a:p>
            <a:pPr marL="342900" lvl="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1600" dirty="false"/>
              <a:t>z nástrojů aktivní politiky zaměstnanosti podle zákona č. 435/2004 Sb., o zaměstnanosti, jsou podporovány pouze rekvalifikace</a:t>
            </a:r>
          </a:p>
          <a:p>
            <a:pPr marL="34290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1600" dirty="false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veškeré formy podpory zapracování osob na zprostředkovaných pracovních pozicích (praxe, tréninky, zaměstnání formou plného či zkráceného úvazku) mohou být podpořeny mzdovým příspěvkem</a:t>
            </a:r>
          </a:p>
          <a:p>
            <a:pPr marL="34290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1600" dirty="false">
                <a:latin typeface="Arial" panose="020B0604020202020204" pitchFamily="34" charset="0"/>
                <a:cs typeface="Times New Roman" panose="02020603050405020304" pitchFamily="18" charset="0"/>
              </a:rPr>
              <a:t>pokud je do projektu zahrnuta poradenská a informační činnost v oblasti pracovních příležitostí, zprostředkování zaměstnání a umístění na pracovních místech u jiných zaměstnavatelů, než  je žadatel či partner, musí žadatel či partner projektu disponovat povolením ke zprostředkování zaměstnání dle § 60 odst. 1 zákona č. 435/2004 Sb. - pokud ho žadatel nemá, 1) může o něj požádat a příslušnou aktivitu zahájit až po jeho přidělení, 2) tuto činnost zajistit prostřednictvím dodavatele služeb – agentury práce a její služby nakoupit z paušálu, 3) tuto činnost zajistit prostřednictvím ÚP ČR  po předchozí dohodě s příslušnou krajskou pobočkou ÚP ČR </a:t>
            </a:r>
          </a:p>
          <a:p>
            <a:pPr marL="342900" lvl="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endParaRPr lang="cs-CZ" sz="2000" dirty="false"/>
          </a:p>
          <a:p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0612D27-CB07-57B5-85A4-F801A3584565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64788904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1CFC4C-9CC5-5185-B834-41E07D871FD0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6. Zaměstnanostní programy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65DD43-79AB-5DCA-91B8-556AC526EB8D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76000" y="1268760"/>
            <a:ext cx="8064000" cy="5427240"/>
          </a:xfrm>
        </p:spPr>
        <p:txBody>
          <a:bodyPr/>
          <a:lstStyle/>
          <a:p>
            <a:pPr marL="342900" lvl="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endParaRPr lang="cs-CZ" sz="1600" dirty="false"/>
          </a:p>
          <a:p>
            <a:pPr marL="342900" lvl="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1800" kern="0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aktivity spojené se zaměstnáváním osob z cílových skupin, vzděláváním osob z cílových skupin po uzavření pracovně právního vztahu nebo vzděláváním a poradenstvím po zahájení samostatně výdělečné činnosti mohou zakládat veřejnou podporu/podporu de minimis</a:t>
            </a:r>
          </a:p>
          <a:p>
            <a:pPr marL="342900" lvl="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1800" kern="0" dirty="false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doprovodná a doporučená opatření umožňující začlenění podpořených osob na lokální trh práce je možné hradit z paušálních výdajů</a:t>
            </a:r>
            <a:endParaRPr lang="cs-CZ" sz="2000" dirty="false"/>
          </a:p>
          <a:p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0612D27-CB07-57B5-85A4-F801A3584565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09793381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60F015-9AFA-BF11-D674-B4C8EA63F823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6. Zaměstnanostní programy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D19ACF-5E08-929E-57E3-44A9989B8547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412776"/>
            <a:ext cx="8064000" cy="5283224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2000" b="true" dirty="false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rámci části 6 nebude podporováno:</a:t>
            </a:r>
            <a:endParaRPr lang="cs-CZ" sz="2000" dirty="false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1400" dirty="false"/>
              <a:t>podpora tvorby pracovních míst bez komplexní podpory a individuální sociální práce/psychosociální podpory s osobami z cílových skupin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1400" dirty="false"/>
              <a:t>nástroje aktivitní politiky zaměstnanosti s výjimkou rekvalifikací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1400" dirty="false"/>
              <a:t>mzdové příspěvky na vytvoření pracovních míst v sociálních službách, které jsou hrazeny z vyrovnávací platby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1400" dirty="false"/>
              <a:t>exkurze a kariérové poradenství na školách (v gesci MŠMT)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1400" dirty="false"/>
              <a:t>tranzitní programy pro žáky a studenty posledních ročníků škol realizované na školách (v gesci MŠMT)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1400" dirty="false"/>
              <a:t>mzdové příspěvky na pracovní pozice na školách v gesci MŠMT (speciální pedagogové, školní psychologové apod.)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1400" dirty="false"/>
              <a:t>mzdové příspěvky pro OSVČ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1400" dirty="false"/>
              <a:t>mzdové příspěvky na DPP, zaměstnání malého rozsahu</a:t>
            </a:r>
          </a:p>
          <a:p>
            <a:pPr marL="0" lv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sz="1600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DADD893-1227-4BFB-996A-FCEF45EE3945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86476092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60F015-9AFA-BF11-D674-B4C8EA63F823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6. Zaměstnanostní programy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D19ACF-5E08-929E-57E3-44A9989B8547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196752"/>
            <a:ext cx="8064000" cy="5499248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2000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rámci části </a:t>
            </a:r>
            <a:r>
              <a:rPr lang="cs-CZ" sz="2000" b="true" dirty="false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</a:t>
            </a:r>
            <a:r>
              <a:rPr lang="cs-CZ" sz="2000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nebude podporováno:</a:t>
            </a:r>
            <a:endParaRPr lang="cs-CZ" sz="20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1400" dirty="false"/>
              <a:t>mzdové příspěvky pro účastníky projektu na pracovní místo u zaměstnavatele/organizace, u nichž daný účastník působí zároveň jako statutární zástupce/zástupkyně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1400" dirty="false"/>
              <a:t>mzdové příspěvky na pracovní místo, na které je současně poskytován příspěvek podle § 78a zákona o zaměstnanosti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1400" dirty="false"/>
              <a:t>mzdové příspěvky na přijetí dřívějších zaměstnanců daného zaměstnavatele, a to ve lhůtě do tří let od ukončení předchozího zaměstnání u tohoto zaměstnavatele (přičemž za předchozí zaměstnání není považován pracovněprávní vztah uzavřený za účelem získání pracovních dovedností financovaný z projektu, ze kterého má být mzdový příspěvek hrazen, např. na praxi uzavřenou u jednoho zaměstnavatele může v rámci projektu navazovat zaměstnání u téhož zaměstnavatele); lhůta se počítá k datu nástupu k zaměstnavateli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1400" dirty="false"/>
              <a:t>mzdové příspěvky na pracovní činnosti spadající do odměňování vyloučeného z přímých osobních nákladů, např. na administrativní, úklidové či údržbové pozice za osoby z cílové skupiny zaměstnané u příjemce anebo partnera s finančním příspěvkem podílejícím se na realizaci projektu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1400" dirty="false"/>
              <a:t>mzdové příspěvky na zaměstnance dětských skupin (hrazeno jednotkami)</a:t>
            </a:r>
            <a:endParaRPr lang="cs-CZ" sz="18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endParaRPr lang="cs-CZ" sz="1600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DADD893-1227-4BFB-996A-FCEF45EE3945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09349853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60F015-9AFA-BF11-D674-B4C8EA63F823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6. Zaměstnanostní programy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D19ACF-5E08-929E-57E3-44A9989B8547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196752"/>
            <a:ext cx="8064000" cy="5499248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Způsobilé pozice:</a:t>
            </a:r>
          </a:p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true" dirty="false"/>
              <a:t>Pracovní poradce/ konzultant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dirty="false"/>
              <a:t>Pracovník na této pozici poskytuje osobám z cílové skupiny individuální či skupinovou podporu v oblasti zaměstnanosti.</a:t>
            </a:r>
          </a:p>
          <a:p>
            <a:pPr marL="0" lv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dirty="false"/>
              <a:t> </a:t>
            </a:r>
          </a:p>
          <a:p>
            <a:pPr marL="0" lv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u="sng" dirty="false"/>
              <a:t>Kvalifikace:</a:t>
            </a:r>
            <a:r>
              <a:rPr lang="cs-CZ" dirty="false"/>
              <a:t> kvalifikace opravňující k výkonu profese pracovního poradce/ konzultanta, zkušenost práce s cílovými skupinami, dobré komunikační dovednosti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DADD893-1227-4BFB-996A-FCEF45EE3945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95059739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60F015-9AFA-BF11-D674-B4C8EA63F823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6. Zaměstnanostní programy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D19ACF-5E08-929E-57E3-44A9989B8547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196752"/>
            <a:ext cx="8064000" cy="5499248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Způsobilé pozice:</a:t>
            </a:r>
          </a:p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true" dirty="false"/>
              <a:t>Kariérní poradce</a:t>
            </a:r>
          </a:p>
          <a:p>
            <a:pPr lvl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dirty="false"/>
              <a:t>Pracovník na této pozici poskytuje osobám z cílové skupiny individuální nebo skupinové poradenství zaměřené na volbu vzdělávací a profesní dráhy. </a:t>
            </a:r>
          </a:p>
          <a:p>
            <a:pPr marL="0" lv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dirty="false"/>
              <a:t> </a:t>
            </a:r>
          </a:p>
          <a:p>
            <a:pPr marL="0" lv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u="sng" dirty="false"/>
              <a:t>Kvalifikace:</a:t>
            </a:r>
            <a:r>
              <a:rPr lang="cs-CZ" dirty="false"/>
              <a:t> kvalifikace opravňující k výkonu profese kariérního poradce, zkušenost práce s cílovými skupinami, dobré komunikační dovednosti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DADD893-1227-4BFB-996A-FCEF45EE3945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5405815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60F015-9AFA-BF11-D674-B4C8EA63F823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6. Zaměstnanostní programy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D19ACF-5E08-929E-57E3-44A9989B8547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196752"/>
            <a:ext cx="8064000" cy="5499248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Způsobilé pozice:</a:t>
            </a:r>
          </a:p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true" dirty="false"/>
              <a:t>Psychosociální pracovník</a:t>
            </a:r>
          </a:p>
          <a:p>
            <a:pPr lvl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dirty="false"/>
              <a:t>Pracovník na této pozici poskytuje osobám z cílové skupiny psychosociální podporu na pracovišti či mimo ně. </a:t>
            </a:r>
          </a:p>
          <a:p>
            <a:pPr marL="0" lv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u="sng" dirty="false"/>
          </a:p>
          <a:p>
            <a:pPr marL="0" lv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u="sng" dirty="false"/>
              <a:t>Kvalifikace:</a:t>
            </a:r>
            <a:r>
              <a:rPr lang="cs-CZ" dirty="false"/>
              <a:t> kvalifikace opravňující k výkonu role psychosociálního pracovníka (zpravidla se jedná o sociálního pracovníka nebo psychologa), zkušenost práce s cílovými skupinami, dobré komunikační dovednosti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DADD893-1227-4BFB-996A-FCEF45EE3945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52826931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60F015-9AFA-BF11-D674-B4C8EA63F823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6. Zaměstnanostní programy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D19ACF-5E08-929E-57E3-44A9989B8547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196752"/>
            <a:ext cx="8064000" cy="5499248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Způsobilé pozice:</a:t>
            </a:r>
          </a:p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true" dirty="false"/>
              <a:t>Mentor</a:t>
            </a:r>
          </a:p>
          <a:p>
            <a:pPr lvl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dirty="false"/>
              <a:t>Pracovník na této pozici poskytuje osobám z cílové skupiny podporu na tréninkovém pracovním místě.</a:t>
            </a:r>
          </a:p>
          <a:p>
            <a:pPr marL="0" lv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u="sng" dirty="false"/>
          </a:p>
          <a:p>
            <a:pPr marL="0" lv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u="sng" dirty="false"/>
              <a:t>Kvalifikace:</a:t>
            </a:r>
            <a:r>
              <a:rPr lang="cs-CZ" dirty="false"/>
              <a:t> kvalifikace opravňující k výkonu role mentora, zkušenost práce s cílovými skupinami a s řízením týmu, dobré komunikační dovednosti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DADD893-1227-4BFB-996A-FCEF45EE3945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05750662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60F015-9AFA-BF11-D674-B4C8EA63F823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6. Zaměstnanostní programy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D19ACF-5E08-929E-57E3-44A9989B8547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196752"/>
            <a:ext cx="8064000" cy="5499248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Způsobilé pozice:</a:t>
            </a:r>
          </a:p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true" dirty="false"/>
              <a:t>Kouč</a:t>
            </a:r>
          </a:p>
          <a:p>
            <a:pPr marL="0" lv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dirty="false"/>
              <a:t>Pracovník na této pozici koučuje osoby z cílové skupiny v oblasti podnikání. </a:t>
            </a:r>
          </a:p>
          <a:p>
            <a:pPr marL="0" lv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u="sng" dirty="false"/>
          </a:p>
          <a:p>
            <a:pPr marL="0" lv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u="sng" dirty="false"/>
              <a:t>Kvalifikace:</a:t>
            </a:r>
            <a:r>
              <a:rPr lang="cs-CZ" dirty="false"/>
              <a:t> kvalifikace opravňující k výkonu role kouče, zkušenost práce s cílovými skupinami v oblasti koučinku, dobré komunikační dovednosti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DADD893-1227-4BFB-996A-FCEF45EE3945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07558452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60F015-9AFA-BF11-D674-B4C8EA63F823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6. Zaměstnanostní programy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D19ACF-5E08-929E-57E3-44A9989B8547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196752"/>
            <a:ext cx="8064000" cy="5499248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Způsobilé pozice:</a:t>
            </a:r>
          </a:p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true" dirty="false"/>
              <a:t>Specialista pro podporu podnikání</a:t>
            </a:r>
          </a:p>
          <a:p>
            <a:pPr marL="0" lv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dirty="false"/>
              <a:t>Pracovník na této pozici poskytuje osobám z cílové skupiny individuální či skupinovou podporu a provázení v oblasti podnikání.</a:t>
            </a:r>
          </a:p>
          <a:p>
            <a:pPr marL="0" lv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u="sng" dirty="false"/>
          </a:p>
          <a:p>
            <a:pPr marL="0" lv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u="sng" dirty="false"/>
              <a:t>Kvalifikace:</a:t>
            </a:r>
            <a:r>
              <a:rPr lang="cs-CZ" dirty="false"/>
              <a:t> kvalifikace opravňující k výkonu role specialisty pro podporu podnikání, zkušenost práce s cílovými skupinami a s řízením týmu, dobré komunikační dovednosti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DADD893-1227-4BFB-996A-FCEF45EE3945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944278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pl-PL" dirty="false"/>
              <a:t>Oprávnění žadatelé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true" dirty="false"/>
              <a:t>Žadatelem</a:t>
            </a:r>
            <a:r>
              <a:rPr lang="cs-CZ" b="true" baseline="0" dirty="false"/>
              <a:t> o podporu z OPZ může být POUZE (Obecná pravidla)</a:t>
            </a:r>
          </a:p>
          <a:p>
            <a:pPr algn="just"/>
            <a:r>
              <a:rPr lang="cs-CZ" dirty="false"/>
              <a:t>osoba (právnická nebo fyzická), která je registrovaným subjektem v ČR, tj. osoba, která má vlastní identifikační číslo (tzv. IČO někdy také IČ)</a:t>
            </a:r>
          </a:p>
          <a:p>
            <a:pPr algn="just"/>
            <a:r>
              <a:rPr lang="cs-CZ" dirty="false"/>
              <a:t>osoba, která má aktivní datovou schránku</a:t>
            </a:r>
          </a:p>
          <a:p>
            <a:pPr algn="just"/>
            <a:r>
              <a:rPr lang="cs-CZ" dirty="false"/>
              <a:t>osoba, která nepatří mezi subjekty, které se nemohou výzvy účastnit z důvodů insolvence, pokut, dluhu aj. </a:t>
            </a:r>
          </a:p>
          <a:p>
            <a:endParaRPr lang="cs-CZ" baseline="0" dirty="false"/>
          </a:p>
          <a:p>
            <a:pPr lvl="6"/>
            <a:endParaRPr lang="cs-CZ" baseline="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37776209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7AAA3C-1383-4F7A-97E9-495F769DEB0F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false">
                <a:latin typeface="Arial" panose="020B0604020202020204" pitchFamily="34" charset="0"/>
                <a:cs typeface="Times New Roman" panose="02020603050405020304" pitchFamily="18" charset="0"/>
              </a:rPr>
              <a:t>6. </a:t>
            </a:r>
            <a:r>
              <a:rPr lang="cs-CZ" sz="2800" dirty="false"/>
              <a:t>Zaměstnanostní programy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CAA4AD-4F30-40ED-AC31-499B40959EE1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396000" y="1412776"/>
            <a:ext cx="8244000" cy="4979712"/>
          </a:xfrm>
        </p:spPr>
        <p:txBody>
          <a:bodyPr/>
          <a:lstStyle/>
          <a:p>
            <a:pPr marL="0" indent="0">
              <a:buNone/>
            </a:pPr>
            <a:r>
              <a:rPr lang="cs-CZ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Způsobilé pozice:</a:t>
            </a:r>
          </a:p>
          <a:p>
            <a:pPr marL="0" indent="0">
              <a:buNone/>
            </a:pPr>
            <a:endParaRPr lang="cs-CZ" b="true" dirty="false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b="true" dirty="false"/>
              <a:t>Expert/ specialista /odborný pracovník/ konzultant </a:t>
            </a:r>
          </a:p>
          <a:p>
            <a:r>
              <a:rPr lang="cs-CZ" dirty="false"/>
              <a:t>Pracovník na této pozici poskytuje expertní podporu či odborné konzultace v příslušném oboru. Specializace experta se řídí potřebami osob cílové skupiny a nastavení jednotlivých aktivit. Jeho pozice a zapojení do projektu musí být řádně zdůvodněno s ohledem na specifika projektu a potřeby cílové skupiny.</a:t>
            </a:r>
          </a:p>
          <a:p>
            <a:pPr marL="0" indent="0">
              <a:buNone/>
            </a:pPr>
            <a:r>
              <a:rPr lang="cs-CZ" u="sng" dirty="false"/>
              <a:t>Kvalifikace:</a:t>
            </a:r>
            <a:r>
              <a:rPr lang="cs-CZ" dirty="false"/>
              <a:t> odpovídající kvalifikace a praxe v poskytování služeb v oboru</a:t>
            </a:r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false"/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cs-CZ" sz="2000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0CC8123-7FC6-445D-B551-E511016AB820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80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65958709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37F5C2-7669-7580-EA85-692395B01F63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KLÍČOVÉ AKTIVITY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058837-D7A8-56AD-D24D-B546F4CF03AF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916832"/>
            <a:ext cx="8064000" cy="3096344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cs-CZ" sz="3200" b="true" dirty="false">
                <a:latin typeface="Arial" panose="020B0604020202020204" pitchFamily="34" charset="0"/>
                <a:cs typeface="Times New Roman" panose="02020603050405020304" pitchFamily="18" charset="0"/>
              </a:rPr>
              <a:t>7. PODPORA ŘEŠENÍ DLUHOVÉ PROBLEMATIKY, včetně podpory terénního dluhového poradenství (odborné sociální poradenství)</a:t>
            </a:r>
            <a:endParaRPr lang="cs-CZ" sz="3200" b="true" kern="0" dirty="false">
              <a:solidFill>
                <a:schemeClr val="accent1"/>
              </a:solidFill>
              <a:latin typeface="Arial" panose="020B06040202020202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9479A73-515D-8F50-A1C1-4560F1303CFC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81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77412453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7AAA3C-1383-4F7A-97E9-495F769DEB0F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412776"/>
          </a:xfrm>
        </p:spPr>
        <p:txBody>
          <a:bodyPr/>
          <a:lstStyle/>
          <a:p>
            <a:r>
              <a:rPr lang="cs-CZ" sz="2800" dirty="false">
                <a:latin typeface="Arial" panose="020B0604020202020204" pitchFamily="34" charset="0"/>
                <a:cs typeface="Times New Roman" panose="02020603050405020304" pitchFamily="18" charset="0"/>
              </a:rPr>
              <a:t>7. Podpora řešení dluhové problematiky</a:t>
            </a:r>
            <a:br>
              <a:rPr lang="cs-CZ" dirty="false">
                <a:ea typeface="Calibri" panose="020F0502020204030204" pitchFamily="34" charset="0"/>
              </a:rPr>
            </a:b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CAA4AD-4F30-40ED-AC31-499B40959EE1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180000" y="1196752"/>
            <a:ext cx="8424000" cy="5499248"/>
          </a:xfrm>
        </p:spPr>
        <p:txBody>
          <a:bodyPr/>
          <a:lstStyle/>
          <a:p>
            <a:pPr marL="0" indent="0">
              <a:buNone/>
            </a:pPr>
            <a:r>
              <a:rPr lang="cs-CZ" sz="2000" b="true" dirty="false"/>
              <a:t>Příklady aktivit:</a:t>
            </a:r>
          </a:p>
          <a:p>
            <a:pPr algn="just"/>
            <a:r>
              <a:rPr lang="cs-CZ" sz="2000" dirty="false"/>
              <a:t>zpracování a podávání insolvenčních návrhů/podání návrhů na oddlužení </a:t>
            </a:r>
          </a:p>
          <a:p>
            <a:pPr algn="just"/>
            <a:r>
              <a:rPr lang="cs-CZ" sz="2000" dirty="false"/>
              <a:t>proces mapování dluhů, sestavení rodinných rozpočtů </a:t>
            </a:r>
          </a:p>
          <a:p>
            <a:pPr algn="just"/>
            <a:r>
              <a:rPr lang="cs-CZ" sz="2000" dirty="false"/>
              <a:t>aktivity vedoucí k řešení exekucí</a:t>
            </a:r>
          </a:p>
          <a:p>
            <a:pPr algn="just"/>
            <a:r>
              <a:rPr lang="cs-CZ" sz="2000" dirty="false"/>
              <a:t>aktivity podporující mimosoudní způsob řešení konfliktů </a:t>
            </a:r>
          </a:p>
          <a:p>
            <a:pPr algn="just"/>
            <a:r>
              <a:rPr lang="cs-CZ" sz="2000" dirty="false"/>
              <a:t>aktivity směřujících k hájení práv klientů v rámci soudního řešení jejich sporů</a:t>
            </a:r>
          </a:p>
          <a:p>
            <a:pPr algn="just"/>
            <a:r>
              <a:rPr lang="cs-CZ" sz="2000" dirty="false"/>
              <a:t>rozvoj terénního dluhového poradenství (pouze sociální služba </a:t>
            </a:r>
            <a:br>
              <a:rPr lang="cs-CZ" sz="2000" dirty="false"/>
            </a:br>
            <a:r>
              <a:rPr lang="cs-CZ" sz="2000" dirty="false"/>
              <a:t>– odborné sociální poradenství)</a:t>
            </a:r>
          </a:p>
          <a:p>
            <a:pPr algn="just"/>
            <a:r>
              <a:rPr lang="cs-CZ" sz="2000" dirty="false"/>
              <a:t>zvyšování kompetencí cílové skupiny v oblasti práce s dluhy, a to formou individuální přímé práce s cílovou skupinou</a:t>
            </a:r>
          </a:p>
          <a:p>
            <a:pPr marL="0" indent="0" algn="just">
              <a:spcAft>
                <a:spcPts val="1100"/>
              </a:spcAft>
              <a:buNone/>
            </a:pPr>
            <a:endParaRPr lang="cs-CZ" sz="2000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0CC8123-7FC6-445D-B551-E511016AB820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82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86872098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7AAA3C-1383-4F7A-97E9-495F769DEB0F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412776"/>
          </a:xfrm>
        </p:spPr>
        <p:txBody>
          <a:bodyPr/>
          <a:lstStyle/>
          <a:p>
            <a:r>
              <a:rPr lang="cs-CZ" sz="2800" dirty="false">
                <a:latin typeface="Arial" panose="020B0604020202020204" pitchFamily="34" charset="0"/>
                <a:cs typeface="Times New Roman" panose="02020603050405020304" pitchFamily="18" charset="0"/>
              </a:rPr>
              <a:t>7. Podpora řešení dluhové problematiky</a:t>
            </a:r>
            <a:br>
              <a:rPr lang="cs-CZ" dirty="false">
                <a:ea typeface="Calibri" panose="020F0502020204030204" pitchFamily="34" charset="0"/>
              </a:rPr>
            </a:b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CAA4AD-4F30-40ED-AC31-499B40959EE1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467544" y="1268760"/>
            <a:ext cx="8136456" cy="5427240"/>
          </a:xfrm>
        </p:spPr>
        <p:txBody>
          <a:bodyPr/>
          <a:lstStyle/>
          <a:p>
            <a:pPr marL="0" indent="0" algn="just">
              <a:buNone/>
            </a:pPr>
            <a:r>
              <a:rPr lang="cs-CZ" sz="2400" b="true" dirty="false"/>
              <a:t>Specifické podmínky pro aktivity v rámci části 5: </a:t>
            </a:r>
          </a:p>
          <a:p>
            <a:pPr algn="just"/>
            <a:endParaRPr lang="cs-CZ" sz="2400" dirty="false"/>
          </a:p>
          <a:p>
            <a:pPr algn="just"/>
            <a:r>
              <a:rPr lang="cs-CZ" sz="2400" dirty="false"/>
              <a:t>aktivity terénní dluhové poradenství, obnova narušené životní stability a obnova narušených partnerských či mezilidských vztahů je možné realizovat jen v rámci sociální služby – odborného sociálního poradenství</a:t>
            </a:r>
          </a:p>
          <a:p>
            <a:pPr algn="just"/>
            <a:r>
              <a:rPr lang="cs-CZ" dirty="false"/>
              <a:t>služby v oblasti oddlužení, zejména zpracování a podávání insolvenčních návrhů/podání návrhů na oddlužení, mohou poskytovat pouze právnické osoby, kterým Ministerstvo spravedlnosti udělilo akreditaci k poskytování služeb v oblasti oddlužení</a:t>
            </a:r>
            <a:endParaRPr lang="cs-CZ" sz="2400" dirty="false"/>
          </a:p>
          <a:p>
            <a:pPr marL="0" indent="0" algn="just">
              <a:spcAft>
                <a:spcPts val="1100"/>
              </a:spcAft>
              <a:buNone/>
            </a:pPr>
            <a:endParaRPr lang="cs-CZ" sz="2000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0CC8123-7FC6-445D-B551-E511016AB820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83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83265975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7AAA3C-1383-4F7A-97E9-495F769DEB0F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br>
              <a:rPr lang="cs-CZ" sz="2000" dirty="false">
                <a:ea typeface="Calibri" panose="020F0502020204030204" pitchFamily="34" charset="0"/>
              </a:rPr>
            </a:br>
            <a:r>
              <a:rPr lang="cs-CZ" sz="2800" dirty="false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cs-CZ" sz="2800" dirty="false">
                <a:latin typeface="Arial" panose="020B0604020202020204" pitchFamily="34" charset="0"/>
                <a:cs typeface="Times New Roman" panose="02020603050405020304" pitchFamily="18" charset="0"/>
              </a:rPr>
              <a:t>. Podpora řešení dluhové problematiky</a:t>
            </a:r>
            <a:br>
              <a:rPr lang="cs-CZ" dirty="false">
                <a:ea typeface="Calibri" panose="020F0502020204030204" pitchFamily="34" charset="0"/>
              </a:rPr>
            </a:b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CAA4AD-4F30-40ED-AC31-499B40959EE1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360000" y="764704"/>
            <a:ext cx="8244000" cy="5620912"/>
          </a:xfrm>
        </p:spPr>
        <p:txBody>
          <a:bodyPr/>
          <a:lstStyle/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</a:pPr>
            <a:endParaRPr lang="cs-CZ" sz="2000" b="true" dirty="false"/>
          </a:p>
          <a:p>
            <a:pPr algn="just"/>
            <a:r>
              <a:rPr lang="cs-CZ" sz="2000" dirty="false"/>
              <a:t>výdaje na zajištění vzdělávání a supervize členů realizačního týmu mohou být hrazeny z paušálních výdajů</a:t>
            </a:r>
          </a:p>
          <a:p>
            <a:pPr algn="just"/>
            <a:r>
              <a:rPr lang="cs-CZ" sz="2000" dirty="false"/>
              <a:t>vzdělávání pracovníků v sociálních službách může být podpořeno pouze nad rámec zákona č. 108/2006 Sb., </a:t>
            </a:r>
            <a:br>
              <a:rPr lang="cs-CZ" sz="2000" dirty="false"/>
            </a:br>
            <a:r>
              <a:rPr lang="cs-CZ" sz="2000" dirty="false"/>
              <a:t>o sociálních službách s výjimkou vzdělávání pracovníků odborného sociálního poradenství dle § 37 odst. 3 zákona o sociálních službách </a:t>
            </a:r>
          </a:p>
          <a:p>
            <a:pPr algn="just"/>
            <a:r>
              <a:rPr lang="cs-CZ" sz="2000" dirty="false"/>
              <a:t>výdaje na zajištění vzdělávání a supervize členů realizačního týmu mohou být hrazeny z paušálních výdajů</a:t>
            </a:r>
          </a:p>
          <a:p>
            <a:pPr algn="just"/>
            <a:r>
              <a:rPr lang="cs-CZ" sz="2000" dirty="false"/>
              <a:t>vzdělávání pracovníků v sociálních službách může být podpořeno pouze nad rámec zákona č. 108/2006 Sb., </a:t>
            </a:r>
            <a:br>
              <a:rPr lang="cs-CZ" sz="2000" dirty="false"/>
            </a:br>
            <a:r>
              <a:rPr lang="cs-CZ" sz="2000" dirty="false"/>
              <a:t>o sociálních službách s výjimkou vzdělávání pracovníků odborného sociálního poradenství dle § 37 odst. 3 zákona o sociálních službách </a:t>
            </a:r>
          </a:p>
          <a:p>
            <a:pPr marL="0" indent="0" algn="just">
              <a:spcAft>
                <a:spcPts val="1100"/>
              </a:spcAft>
              <a:buNone/>
            </a:pPr>
            <a:endParaRPr lang="cs-CZ" sz="2000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0CC8123-7FC6-445D-B551-E511016AB820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84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2578854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7AAA3C-1383-4F7A-97E9-495F769DEB0F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br>
              <a:rPr lang="cs-CZ" sz="2000" dirty="false">
                <a:ea typeface="Calibri" panose="020F0502020204030204" pitchFamily="34" charset="0"/>
              </a:rPr>
            </a:br>
            <a:r>
              <a:rPr lang="cs-CZ" sz="2800" dirty="false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cs-CZ" sz="2800" dirty="false">
                <a:latin typeface="Arial" panose="020B0604020202020204" pitchFamily="34" charset="0"/>
                <a:cs typeface="Times New Roman" panose="02020603050405020304" pitchFamily="18" charset="0"/>
              </a:rPr>
              <a:t>. Podpora řešení dluhové problematiky</a:t>
            </a:r>
            <a:br>
              <a:rPr lang="cs-CZ" dirty="false">
                <a:ea typeface="Calibri" panose="020F0502020204030204" pitchFamily="34" charset="0"/>
              </a:rPr>
            </a:b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CAA4AD-4F30-40ED-AC31-499B40959EE1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360000" y="908720"/>
            <a:ext cx="8244000" cy="5476896"/>
          </a:xfrm>
        </p:spPr>
        <p:txBody>
          <a:bodyPr/>
          <a:lstStyle/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</a:pPr>
            <a:endParaRPr lang="cs-CZ" sz="2000" b="true" dirty="false"/>
          </a:p>
          <a:p>
            <a:pPr algn="just"/>
            <a:r>
              <a:rPr lang="cs-CZ" sz="2400" dirty="false"/>
              <a:t>v případě zajištění profesního (odborného/průběžného) vzdělávání a supervize pracovníků poskytujících sociální služby dle § 37 odst. 3 zákona č. 108/2006 Sb., </a:t>
            </a:r>
            <a:br>
              <a:rPr lang="cs-CZ" sz="2400" dirty="false"/>
            </a:br>
            <a:r>
              <a:rPr lang="cs-CZ" sz="2400" dirty="false"/>
              <a:t>o sociálních službách je žadatel povinen toto vzdělávání realizačního týmu detailně popsat v žádosti o podporu v samostatné klíčové aktivitě; </a:t>
            </a:r>
            <a:r>
              <a:rPr lang="cs-CZ" sz="2400" dirty="false">
                <a:solidFill>
                  <a:srgbClr val="084A8B"/>
                </a:solidFill>
              </a:rPr>
              <a:t>na toto vzdělávání se může vztahovat veřejná podpora/podpora de minimis /vyrovnávací platba </a:t>
            </a:r>
          </a:p>
          <a:p>
            <a:pPr algn="just"/>
            <a:r>
              <a:rPr lang="cs-CZ" sz="2400" dirty="false"/>
              <a:t>poskytování sociálních služeb se řídí zákonem </a:t>
            </a:r>
            <a:br>
              <a:rPr lang="cs-CZ" sz="2400" dirty="false"/>
            </a:br>
            <a:r>
              <a:rPr lang="cs-CZ" sz="2400" dirty="false"/>
              <a:t>č. 108/2006 Sb., o sociálních službách, ve znění pozdějších předpisů, nezbytné je zařazení sociální služby do krajské sítě sociálních služeb a předložení Pověření k poskytování sociální služby</a:t>
            </a:r>
          </a:p>
          <a:p>
            <a:pPr marL="0" indent="0" algn="just">
              <a:spcAft>
                <a:spcPts val="1100"/>
              </a:spcAft>
              <a:buNone/>
            </a:pPr>
            <a:endParaRPr lang="cs-CZ" sz="2000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0CC8123-7FC6-445D-B551-E511016AB820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85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02822453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7AAA3C-1383-4F7A-97E9-495F769DEB0F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br>
              <a:rPr lang="cs-CZ" sz="2000" dirty="false">
                <a:ea typeface="Calibri" panose="020F0502020204030204" pitchFamily="34" charset="0"/>
              </a:rPr>
            </a:br>
            <a:r>
              <a:rPr lang="cs-CZ" sz="2800" dirty="false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cs-CZ" sz="2800" dirty="false">
                <a:latin typeface="Arial" panose="020B0604020202020204" pitchFamily="34" charset="0"/>
                <a:cs typeface="Times New Roman" panose="02020603050405020304" pitchFamily="18" charset="0"/>
              </a:rPr>
              <a:t>. Podpora řešení dluhové problematiky</a:t>
            </a:r>
            <a:br>
              <a:rPr lang="cs-CZ" dirty="false">
                <a:ea typeface="Calibri" panose="020F0502020204030204" pitchFamily="34" charset="0"/>
              </a:rPr>
            </a:b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CAA4AD-4F30-40ED-AC31-499B40959EE1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323528" y="1196752"/>
            <a:ext cx="8244000" cy="4322624"/>
          </a:xfrm>
        </p:spPr>
        <p:txBody>
          <a:bodyPr/>
          <a:lstStyle/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</a:pPr>
            <a:endParaRPr lang="cs-CZ" sz="2000" b="true" dirty="false"/>
          </a:p>
          <a:p>
            <a:pPr algn="just"/>
            <a:r>
              <a:rPr lang="cs-CZ" sz="2400" dirty="false"/>
              <a:t>tvorba metodických materiálů v aktivitě na podporu řešení dluhové problematiky nebude podporována z přímých osobních nákladů projektu </a:t>
            </a:r>
          </a:p>
          <a:p>
            <a:pPr algn="just"/>
            <a:r>
              <a:rPr lang="cs-CZ" sz="2400" dirty="false"/>
              <a:t>v této aktivitě se nesmí jednat o anonymní osoby </a:t>
            </a:r>
          </a:p>
          <a:p>
            <a:pPr algn="just"/>
            <a:r>
              <a:rPr lang="cs-CZ" sz="2400" dirty="false"/>
              <a:t>služby v oblasti oddlužení, zejména zpracování </a:t>
            </a:r>
            <a:br>
              <a:rPr lang="cs-CZ" sz="2400" dirty="false"/>
            </a:br>
            <a:r>
              <a:rPr lang="cs-CZ" sz="2400" dirty="false"/>
              <a:t>a podávání insolvenčních návrhů/podání návrhů na oddlužení, mohou poskytovat pouze právnické osoby, kterým Ministerstvo spravedlnosti udělilo akreditaci </a:t>
            </a:r>
            <a:br>
              <a:rPr lang="cs-CZ" sz="2400" dirty="false"/>
            </a:br>
            <a:r>
              <a:rPr lang="cs-CZ" sz="2400" dirty="false"/>
              <a:t>k poskytování služeb v oblasti oddlužení</a:t>
            </a:r>
          </a:p>
          <a:p>
            <a:pPr algn="just">
              <a:spcAft>
                <a:spcPts val="1100"/>
              </a:spcAft>
            </a:pPr>
            <a:endParaRPr lang="cs-CZ" sz="2000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0CC8123-7FC6-445D-B551-E511016AB820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86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20697076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7AAA3C-1383-4F7A-97E9-495F769DEB0F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br>
              <a:rPr lang="cs-CZ" sz="2000" dirty="false">
                <a:ea typeface="Calibri" panose="020F0502020204030204" pitchFamily="34" charset="0"/>
              </a:rPr>
            </a:br>
            <a:r>
              <a:rPr lang="cs-CZ" sz="2800" dirty="false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cs-CZ" sz="2800" dirty="false">
                <a:latin typeface="Arial" panose="020B0604020202020204" pitchFamily="34" charset="0"/>
                <a:cs typeface="Times New Roman" panose="02020603050405020304" pitchFamily="18" charset="0"/>
              </a:rPr>
              <a:t>. Podpora řešení dluhové problematiky</a:t>
            </a:r>
            <a:br>
              <a:rPr lang="cs-CZ" dirty="false">
                <a:ea typeface="Calibri" panose="020F0502020204030204" pitchFamily="34" charset="0"/>
              </a:rPr>
            </a:b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CAA4AD-4F30-40ED-AC31-499B40959EE1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360000" y="1412776"/>
            <a:ext cx="8244000" cy="3434032"/>
          </a:xfrm>
        </p:spPr>
        <p:txBody>
          <a:bodyPr/>
          <a:lstStyle/>
          <a:p>
            <a:pPr marL="0" indent="0">
              <a:buNone/>
            </a:pPr>
            <a:r>
              <a:rPr lang="cs-CZ" b="true" dirty="false">
                <a:solidFill>
                  <a:srgbClr val="FF0000"/>
                </a:solidFill>
              </a:rPr>
              <a:t>V rámci části 7 nebude podporováno:</a:t>
            </a:r>
          </a:p>
          <a:p>
            <a:r>
              <a:rPr lang="cs-CZ" dirty="false"/>
              <a:t>skupinové workshopy, kurzy, přednášky</a:t>
            </a:r>
          </a:p>
          <a:p>
            <a:r>
              <a:rPr lang="cs-CZ" dirty="false"/>
              <a:t>možná jsou edukační skupinová setkání, a to pouze jako dílčí součást individuálního zvyšování kompetencí v dluhové oblasti; tato edukační setkání by měla sloužit zejména k předání informací o dluhové problematice cílové skupině – exekuce, úvěry, insolvence </a:t>
            </a:r>
          </a:p>
          <a:p>
            <a:pPr algn="just">
              <a:spcAft>
                <a:spcPts val="1100"/>
              </a:spcAft>
            </a:pPr>
            <a:endParaRPr lang="cs-CZ" sz="2000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0CC8123-7FC6-445D-B551-E511016AB820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87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02772655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7AAA3C-1383-4F7A-97E9-495F769DEB0F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br>
              <a:rPr lang="cs-CZ" sz="2000" dirty="false">
                <a:ea typeface="Calibri" panose="020F0502020204030204" pitchFamily="34" charset="0"/>
              </a:rPr>
            </a:br>
            <a:r>
              <a:rPr lang="cs-CZ" sz="2800" dirty="false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cs-CZ" sz="2800" dirty="false">
                <a:latin typeface="Arial" panose="020B0604020202020204" pitchFamily="34" charset="0"/>
                <a:cs typeface="Times New Roman" panose="02020603050405020304" pitchFamily="18" charset="0"/>
              </a:rPr>
              <a:t>. Podpora řešení dluhové problematiky – způsobilé pozice</a:t>
            </a:r>
            <a:br>
              <a:rPr lang="cs-CZ" dirty="false">
                <a:ea typeface="Calibri" panose="020F0502020204030204" pitchFamily="34" charset="0"/>
              </a:rPr>
            </a:b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CAA4AD-4F30-40ED-AC31-499B40959EE1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7567" y="1484784"/>
            <a:ext cx="8244000" cy="2983880"/>
          </a:xfrm>
        </p:spPr>
        <p:txBody>
          <a:bodyPr/>
          <a:lstStyle/>
          <a:p>
            <a:pPr marL="0" indent="0">
              <a:buNone/>
            </a:pPr>
            <a:r>
              <a:rPr lang="cs-CZ" b="true" dirty="false"/>
              <a:t>Dluhový poradce</a:t>
            </a:r>
          </a:p>
          <a:p>
            <a:r>
              <a:rPr lang="cs-CZ" dirty="false"/>
              <a:t> Pracovník na této pozici poskytuje osobám z cílové skupiny individuální či skupinové dluhové poradenství.</a:t>
            </a:r>
          </a:p>
          <a:p>
            <a:pPr marL="0" indent="0">
              <a:buNone/>
            </a:pPr>
            <a:r>
              <a:rPr lang="cs-CZ" dirty="false"/>
              <a:t>Kvalifikace: kvalifikace opravňující k výkonu profese dluhového poradce, zkušenost práce s cílovými skupinami, dobré komunikační dovednosti</a:t>
            </a:r>
          </a:p>
          <a:p>
            <a:pPr algn="just">
              <a:spcAft>
                <a:spcPts val="1100"/>
              </a:spcAft>
            </a:pPr>
            <a:endParaRPr lang="cs-CZ" sz="2000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0CC8123-7FC6-445D-B551-E511016AB820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88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93034716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7AAA3C-1383-4F7A-97E9-495F769DEB0F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false">
                <a:latin typeface="Arial" panose="020B0604020202020204" pitchFamily="34" charset="0"/>
                <a:cs typeface="Times New Roman" panose="02020603050405020304" pitchFamily="18" charset="0"/>
              </a:rPr>
              <a:t>7. Podpora řešení dluhové problematiky – způsobilé pozice</a:t>
            </a:r>
            <a:endParaRPr lang="cs-CZ" sz="2800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CAA4AD-4F30-40ED-AC31-499B40959EE1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396000" y="1772816"/>
            <a:ext cx="8244000" cy="4619672"/>
          </a:xfrm>
        </p:spPr>
        <p:txBody>
          <a:bodyPr/>
          <a:lstStyle/>
          <a:p>
            <a:pPr marL="0" indent="0">
              <a:buNone/>
            </a:pPr>
            <a:r>
              <a:rPr lang="cs-CZ" b="true" dirty="false"/>
              <a:t>Expert/ specialista /odborný pracovník/ konzultant </a:t>
            </a:r>
          </a:p>
          <a:p>
            <a:r>
              <a:rPr lang="cs-CZ" dirty="false"/>
              <a:t>Pracovník na této pozici poskytuje expertní podporu či odborné konzultace v příslušném oboru. Specializace experta se řídí potřebami osob cílové skupiny a nastavení jednotlivých aktivit. Jeho pozice a zapojení do projektu musí být řádně zdůvodněno s ohledem na specifika projektu a potřeby cílové skupiny.</a:t>
            </a:r>
          </a:p>
          <a:p>
            <a:pPr marL="0" indent="0">
              <a:buNone/>
            </a:pPr>
            <a:r>
              <a:rPr lang="cs-CZ" dirty="false"/>
              <a:t>Kvalifikace: odpovídající kvalifikace a praxe v poskytování služeb v oboru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cs-CZ" sz="2000" dirty="false"/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cs-CZ" sz="2000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0CC8123-7FC6-445D-B551-E511016AB820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89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680080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449542" y="2636912"/>
            <a:ext cx="8244916" cy="2520280"/>
          </a:xfrm>
        </p:spPr>
        <p:txBody>
          <a:bodyPr/>
          <a:lstStyle/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cs-CZ" sz="4000" dirty="false"/>
              <a:t>Žádost o podporu v ISKP 21+</a:t>
            </a:r>
          </a:p>
        </p:txBody>
      </p:sp>
    </p:spTree>
    <p:extLst>
      <p:ext uri="{BB962C8B-B14F-4D97-AF65-F5344CB8AC3E}">
        <p14:creationId xmlns:p14="http://schemas.microsoft.com/office/powerpoint/2010/main" val="427335205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7AAA3C-1383-4F7A-97E9-495F769DEB0F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false">
                <a:latin typeface="Arial" panose="020B0604020202020204" pitchFamily="34" charset="0"/>
                <a:cs typeface="Times New Roman" panose="02020603050405020304" pitchFamily="18" charset="0"/>
              </a:rPr>
              <a:t>Klíčové aktivity – </a:t>
            </a:r>
            <a:r>
              <a:rPr lang="cs-CZ" sz="2800" dirty="false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takhle ne!</a:t>
            </a:r>
            <a:endParaRPr lang="cs-CZ" sz="2800" dirty="false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0CC8123-7FC6-445D-B551-E511016AB820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90</a:t>
            </a:fld>
            <a:endParaRPr lang="cs-CZ" dirty="false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315EDEF-3B48-5F68-87B3-5035151B008F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5" y="1852811"/>
            <a:ext cx="9103413" cy="272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1419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5630E5-23E6-2356-8915-2DB38A315689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Cílové skupiny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644E72-CC9A-6723-F022-705A6AA983D4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268760"/>
            <a:ext cx="8064000" cy="4779232"/>
          </a:xfrm>
        </p:spPr>
        <p:txBody>
          <a:bodyPr/>
          <a:lstStyle/>
          <a:p>
            <a:r>
              <a:rPr lang="cs-CZ" dirty="false"/>
              <a:t>Osoby sociálně vyloučené a osoby sociálním vyloučením ohrožené</a:t>
            </a:r>
          </a:p>
          <a:p>
            <a:r>
              <a:rPr lang="cs-CZ" dirty="false"/>
              <a:t>Osoby se zdravotním postižením</a:t>
            </a:r>
          </a:p>
          <a:p>
            <a:r>
              <a:rPr lang="cs-CZ" dirty="false"/>
              <a:t>Rodiče, děti a mladí dospělí v nepříznivé sociální situaci</a:t>
            </a:r>
          </a:p>
          <a:p>
            <a:r>
              <a:rPr lang="cs-CZ" dirty="false"/>
              <a:t>Osoby ohrožené umístěním nebo umístěné v institucionálních zařízeních</a:t>
            </a:r>
          </a:p>
          <a:p>
            <a:r>
              <a:rPr lang="cs-CZ" dirty="false"/>
              <a:t>Osoby do 18 let věku se speciálními vzdělávacími potřebami</a:t>
            </a:r>
          </a:p>
          <a:p>
            <a:r>
              <a:rPr lang="cs-CZ" dirty="false"/>
              <a:t>Osoby ohrožené předlužeností</a:t>
            </a:r>
          </a:p>
          <a:p>
            <a:r>
              <a:rPr lang="cs-CZ" dirty="false"/>
              <a:t>Osoby sociálně vyloučené a osoby sociálním vyloučením ohrožené</a:t>
            </a:r>
          </a:p>
          <a:p>
            <a:r>
              <a:rPr lang="cs-CZ" dirty="false"/>
              <a:t>Osoby se zdravotním postižením</a:t>
            </a:r>
          </a:p>
          <a:p>
            <a:pPr marL="0" indent="0">
              <a:buNone/>
            </a:pPr>
            <a:endParaRPr lang="cs-CZ" dirty="false">
              <a:highlight>
                <a:srgbClr val="FFFF00"/>
              </a:highlight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DDAAD2D-0078-FDAA-4A1E-A8AFD6F5614A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91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21835728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403446-9A20-94C7-5B19-649FE3D683AD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Cílové skupiny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CCECA0-73EE-200E-9557-970F0055CD79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340768"/>
            <a:ext cx="8064000" cy="4779232"/>
          </a:xfrm>
        </p:spPr>
        <p:txBody>
          <a:bodyPr/>
          <a:lstStyle/>
          <a:p>
            <a:r>
              <a:rPr lang="cs-CZ" dirty="false"/>
              <a:t>Osoby ohrožené závislostmi</a:t>
            </a:r>
          </a:p>
          <a:p>
            <a:r>
              <a:rPr lang="pl-PL" dirty="false"/>
              <a:t>Osoby ve nebo po výkonu trestu</a:t>
            </a:r>
          </a:p>
          <a:p>
            <a:r>
              <a:rPr lang="cs-CZ" dirty="false"/>
              <a:t>Senioři</a:t>
            </a:r>
            <a:endParaRPr lang="pl-PL" dirty="false"/>
          </a:p>
          <a:p>
            <a:r>
              <a:rPr lang="cs-CZ" dirty="false"/>
              <a:t>Národnostní menšiny</a:t>
            </a:r>
            <a:endParaRPr lang="pl-PL" dirty="false"/>
          </a:p>
          <a:p>
            <a:r>
              <a:rPr lang="cs-CZ" dirty="false"/>
              <a:t>Cizinci</a:t>
            </a:r>
          </a:p>
          <a:p>
            <a:r>
              <a:rPr lang="cs-CZ" dirty="false"/>
              <a:t>Migranti a azylanti</a:t>
            </a:r>
          </a:p>
          <a:p>
            <a:r>
              <a:rPr lang="cs-CZ" dirty="false"/>
              <a:t>Osoby bez přístřeší nebo osoby žijící v nejistém nebo nevyhovujícím bydlení</a:t>
            </a:r>
          </a:p>
          <a:p>
            <a:r>
              <a:rPr lang="cs-CZ" dirty="false"/>
              <a:t>Oběti trestné činnosti</a:t>
            </a:r>
          </a:p>
          <a:p>
            <a:r>
              <a:rPr lang="cs-CZ" dirty="false"/>
              <a:t>Osoby ohrožené násilím</a:t>
            </a:r>
          </a:p>
          <a:p>
            <a:r>
              <a:rPr lang="cs-CZ" dirty="false"/>
              <a:t>Neformální pečující</a:t>
            </a:r>
          </a:p>
          <a:p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E7A5CD4-5C32-2AD1-6197-E80564098F32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92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54572468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E21DB4-F2E8-1EBD-036B-1A07DE45DB77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Cílové skupiny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264669-BD8B-17CB-FE9E-401C3407A578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340768"/>
            <a:ext cx="8064000" cy="4779232"/>
          </a:xfrm>
        </p:spPr>
        <p:txBody>
          <a:bodyPr/>
          <a:lstStyle/>
          <a:p>
            <a:r>
              <a:rPr lang="cs-CZ" dirty="false"/>
              <a:t>Dobrovolníci působící v oblasti sociálních služeb a sociální integrace</a:t>
            </a:r>
          </a:p>
          <a:p>
            <a:r>
              <a:rPr lang="cs-CZ" dirty="false"/>
              <a:t>Veřejnost</a:t>
            </a:r>
          </a:p>
          <a:p>
            <a:r>
              <a:rPr lang="cs-CZ" dirty="false"/>
              <a:t>Poskytovatelé a zadavatelé sociálních služeb, služeb pro rodiny a děti a dalších služeb na podporu sociálního začleňování</a:t>
            </a:r>
          </a:p>
          <a:p>
            <a:r>
              <a:rPr lang="cs-CZ" dirty="false"/>
              <a:t>Osoby dlouhodobě či opakovaně nezaměstnané</a:t>
            </a:r>
          </a:p>
          <a:p>
            <a:r>
              <a:rPr lang="cs-CZ" dirty="false"/>
              <a:t>Zájemci o zaměstnání</a:t>
            </a:r>
          </a:p>
          <a:p>
            <a:r>
              <a:rPr lang="cs-CZ" dirty="false"/>
              <a:t>Neaktivní osoby</a:t>
            </a:r>
          </a:p>
          <a:p>
            <a:r>
              <a:rPr lang="cs-CZ" dirty="false"/>
              <a:t>Absolventi</a:t>
            </a:r>
          </a:p>
          <a:p>
            <a:r>
              <a:rPr lang="cs-CZ" dirty="false"/>
              <a:t>Osoby s jiným znevýhodněními na trhu práce</a:t>
            </a:r>
          </a:p>
          <a:p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64C57FF-2145-21B4-AE71-DEA93BD8F9BB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93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77715268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D5B49A-B2A3-9F97-8C65-A575D00F3409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Cílové skupiny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2CE4B6-B6F0-B73F-9860-FE23C5606E48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340768"/>
            <a:ext cx="8064000" cy="5175232"/>
          </a:xfrm>
        </p:spPr>
        <p:txBody>
          <a:bodyPr/>
          <a:lstStyle/>
          <a:p>
            <a:r>
              <a:rPr lang="cs-CZ" dirty="false"/>
              <a:t>Osoby s nízkou úrovní kvalifikace</a:t>
            </a:r>
          </a:p>
          <a:p>
            <a:r>
              <a:rPr lang="cs-CZ" dirty="false"/>
              <a:t>Osoby ve věku 55 a více let</a:t>
            </a:r>
          </a:p>
          <a:p>
            <a:r>
              <a:rPr lang="cs-CZ" dirty="false"/>
              <a:t>Osoby s kumulací hendikepů na trhu práce</a:t>
            </a:r>
          </a:p>
          <a:p>
            <a:r>
              <a:rPr lang="cs-CZ" dirty="false"/>
              <a:t>Mladí lidé bez praxe mladší 30 let (tj. do 29 let včetně)</a:t>
            </a:r>
          </a:p>
          <a:p>
            <a:r>
              <a:rPr lang="cs-CZ" dirty="false"/>
              <a:t>Osoby, které nejsou zaměstnané ani se neúčastní vzdělávání nebo odborné přípravy (NEET)</a:t>
            </a:r>
          </a:p>
          <a:p>
            <a:r>
              <a:rPr lang="cs-CZ" dirty="false"/>
              <a:t>Osoby předčasně odcházející ze vzdělávání</a:t>
            </a:r>
          </a:p>
          <a:p>
            <a:r>
              <a:rPr lang="cs-CZ" dirty="false"/>
              <a:t>Zaměstnavatelé</a:t>
            </a:r>
          </a:p>
          <a:p>
            <a:r>
              <a:rPr lang="cs-CZ" dirty="false"/>
              <a:t>Osoby vracející se na trh práce z mateřské/rodičovské dovolené</a:t>
            </a:r>
          </a:p>
          <a:p>
            <a:r>
              <a:rPr lang="pl-PL" dirty="false"/>
              <a:t>Osoby pečující o malé děti</a:t>
            </a:r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56A15F3-5F0E-AB7C-7805-2E0E1A788A13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94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10426208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827584" y="2420888"/>
            <a:ext cx="7272808" cy="864096"/>
          </a:xfrm>
        </p:spPr>
        <p:txBody>
          <a:bodyPr/>
          <a:lstStyle/>
          <a:p>
            <a:pPr algn="ctr"/>
            <a:br>
              <a:rPr lang="cs-CZ" dirty="false">
                <a:solidFill>
                  <a:srgbClr val="FF0000"/>
                </a:solidFill>
              </a:rPr>
            </a:br>
            <a:br>
              <a:rPr lang="cs-CZ" dirty="false">
                <a:solidFill>
                  <a:srgbClr val="FF0000"/>
                </a:solidFill>
              </a:rPr>
            </a:br>
            <a:r>
              <a:rPr lang="cs-CZ" dirty="false"/>
              <a:t>indikátory</a:t>
            </a:r>
            <a:br>
              <a:rPr lang="cs-CZ" dirty="false"/>
            </a:br>
            <a:br>
              <a:rPr lang="cs-CZ" dirty="false">
                <a:solidFill>
                  <a:srgbClr val="FF0000"/>
                </a:solidFill>
              </a:rPr>
            </a:br>
            <a:endParaRPr lang="cs-CZ" sz="2800" b="false" dirty="false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69104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CF006A-E9D8-4E3D-B147-E02D1429BE63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180000" y="-99392"/>
            <a:ext cx="8424000" cy="1080000"/>
          </a:xfrm>
        </p:spPr>
        <p:txBody>
          <a:bodyPr/>
          <a:lstStyle/>
          <a:p>
            <a:r>
              <a:rPr lang="cs-CZ" sz="2800" dirty="false"/>
              <a:t>indikátory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F855CD-C061-40B5-BE82-8B7B9F1E170F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484784"/>
            <a:ext cx="8064000" cy="4608512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 žádosti o podporu žadatel uvede cílovou hodnotu k následujícím indikátorům:</a:t>
            </a:r>
            <a:endParaRPr lang="cs-CZ" sz="1800" dirty="false">
              <a:effectLst/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EB57488-F404-4567-A831-3AFBC3EF05FE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96</a:t>
            </a:fld>
            <a:endParaRPr lang="cs-CZ" dirty="false"/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F3875A6E-731B-427E-8999-EB6B21FBA6D6}"/>
              </a:ext>
            </a:extLst>
          </p:cNvPr>
          <p:cNvGraphicFramePr>
            <a:graphicFrameLocks noGrp="true"/>
          </p:cNvGraphicFramePr>
          <p:nvPr>
            <p:extLst>
              <p:ext uri="{D42A27DB-BD31-4B8C-83A1-F6EECF244321}">
                <p14:modId xmlns:p14="http://schemas.microsoft.com/office/powerpoint/2010/main" val="1238013927"/>
              </p:ext>
            </p:extLst>
          </p:nvPr>
        </p:nvGraphicFramePr>
        <p:xfrm>
          <a:off x="336044" y="2420888"/>
          <a:ext cx="8471912" cy="3957740"/>
        </p:xfrm>
        <a:graphic>
          <a:graphicData uri="http://schemas.openxmlformats.org/drawingml/2006/table">
            <a:tbl>
              <a:tblPr firstRow="true" firstCol="true" bandRow="true">
                <a:tableStyleId>{5C22544A-7EE6-4342-B048-85BDC9FD1C3A}</a:tableStyleId>
              </a:tblPr>
              <a:tblGrid>
                <a:gridCol w="973465">
                  <a:extLst>
                    <a:ext uri="{9D8B030D-6E8A-4147-A177-3AD203B41FA5}">
                      <a16:colId xmlns:a16="http://schemas.microsoft.com/office/drawing/2014/main" val="3899844641"/>
                    </a:ext>
                  </a:extLst>
                </a:gridCol>
                <a:gridCol w="4395709">
                  <a:extLst>
                    <a:ext uri="{9D8B030D-6E8A-4147-A177-3AD203B41FA5}">
                      <a16:colId xmlns:a16="http://schemas.microsoft.com/office/drawing/2014/main" val="3461013045"/>
                    </a:ext>
                  </a:extLst>
                </a:gridCol>
                <a:gridCol w="1681480">
                  <a:extLst>
                    <a:ext uri="{9D8B030D-6E8A-4147-A177-3AD203B41FA5}">
                      <a16:colId xmlns:a16="http://schemas.microsoft.com/office/drawing/2014/main" val="3817037963"/>
                    </a:ext>
                  </a:extLst>
                </a:gridCol>
                <a:gridCol w="1421258">
                  <a:extLst>
                    <a:ext uri="{9D8B030D-6E8A-4147-A177-3AD203B41FA5}">
                      <a16:colId xmlns:a16="http://schemas.microsoft.com/office/drawing/2014/main" val="233991540"/>
                    </a:ext>
                  </a:extLst>
                </a:gridCol>
              </a:tblGrid>
              <a:tr h="681358"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false">
                          <a:effectLst/>
                        </a:rPr>
                        <a:t>Kód</a:t>
                      </a:r>
                      <a:endParaRPr lang="cs-CZ" sz="1600" b="true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false">
                          <a:effectLst/>
                        </a:rPr>
                        <a:t>Název indikátoru</a:t>
                      </a:r>
                      <a:endParaRPr lang="cs-CZ" sz="1600" b="true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false">
                          <a:effectLst/>
                        </a:rPr>
                        <a:t>Měrná jednotka</a:t>
                      </a:r>
                      <a:endParaRPr lang="cs-CZ" sz="1600" b="true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false">
                          <a:effectLst/>
                        </a:rPr>
                        <a:t>Typ indikátoru</a:t>
                      </a:r>
                      <a:endParaRPr lang="cs-CZ" sz="1600" b="true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582821944"/>
                  </a:ext>
                </a:extLst>
              </a:tr>
              <a:tr h="340680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false">
                          <a:effectLst/>
                        </a:rPr>
                        <a:t>600 000</a:t>
                      </a:r>
                      <a:endParaRPr lang="cs-CZ" sz="16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b="true" dirty="false">
                          <a:effectLst/>
                        </a:rPr>
                        <a:t>Celkový počet účastníků</a:t>
                      </a:r>
                      <a:endParaRPr lang="cs-CZ" sz="1600" b="true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false">
                          <a:effectLst/>
                        </a:rPr>
                        <a:t>Účastníci</a:t>
                      </a:r>
                      <a:endParaRPr lang="cs-CZ" sz="16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false">
                          <a:effectLst/>
                        </a:rPr>
                        <a:t>Výstup</a:t>
                      </a:r>
                      <a:endParaRPr lang="cs-CZ" sz="16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2567496402"/>
                  </a:ext>
                </a:extLst>
              </a:tr>
              <a:tr h="340680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false">
                          <a:effectLst/>
                        </a:rPr>
                        <a:t>670 021</a:t>
                      </a:r>
                      <a:endParaRPr lang="cs-CZ" sz="16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false">
                          <a:effectLst/>
                        </a:rPr>
                        <a:t>Kapacita podpořených služeb – místa</a:t>
                      </a:r>
                      <a:endParaRPr lang="cs-CZ" sz="16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false">
                          <a:effectLst/>
                        </a:rPr>
                        <a:t>Místa</a:t>
                      </a:r>
                      <a:endParaRPr lang="cs-CZ" sz="16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false">
                          <a:effectLst/>
                        </a:rPr>
                        <a:t>Výstup</a:t>
                      </a:r>
                      <a:endParaRPr lang="cs-CZ" sz="16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45028637"/>
                  </a:ext>
                </a:extLst>
              </a:tr>
              <a:tr h="550946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false">
                          <a:effectLst/>
                        </a:rPr>
                        <a:t>670 031</a:t>
                      </a:r>
                      <a:endParaRPr lang="cs-CZ" sz="16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false">
                          <a:effectLst/>
                        </a:rPr>
                        <a:t>Kapacita podpořených služeb – úvazky pracovníků</a:t>
                      </a:r>
                      <a:endParaRPr lang="cs-CZ" sz="16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false">
                          <a:effectLst/>
                        </a:rPr>
                        <a:t>Úvazky</a:t>
                      </a:r>
                      <a:endParaRPr lang="cs-CZ" sz="16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false">
                          <a:effectLst/>
                        </a:rPr>
                        <a:t>Výstup</a:t>
                      </a:r>
                      <a:endParaRPr lang="cs-CZ" sz="16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3320726167"/>
                  </a:ext>
                </a:extLst>
              </a:tr>
              <a:tr h="340680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false">
                          <a:effectLst/>
                        </a:rPr>
                        <a:t>551 022</a:t>
                      </a:r>
                      <a:endParaRPr lang="cs-CZ" sz="16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false">
                          <a:effectLst/>
                        </a:rPr>
                        <a:t>Počet podpořených komunitních aktivit</a:t>
                      </a:r>
                      <a:endParaRPr lang="cs-CZ" sz="16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false">
                          <a:effectLst/>
                        </a:rPr>
                        <a:t>Aktivity</a:t>
                      </a:r>
                      <a:endParaRPr lang="cs-CZ" sz="16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false">
                          <a:effectLst/>
                        </a:rPr>
                        <a:t>Výstup</a:t>
                      </a:r>
                      <a:endParaRPr lang="cs-CZ" sz="16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3104981703"/>
                  </a:ext>
                </a:extLst>
              </a:tr>
              <a:tr h="340680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false">
                          <a:effectLst/>
                        </a:rPr>
                        <a:t>670 102</a:t>
                      </a:r>
                      <a:endParaRPr lang="cs-CZ" sz="16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b="true" dirty="false">
                          <a:effectLst/>
                        </a:rPr>
                        <a:t>Využívání podpořených služeb</a:t>
                      </a:r>
                      <a:endParaRPr lang="cs-CZ" sz="1600" b="true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false">
                          <a:effectLst/>
                        </a:rPr>
                        <a:t>Osoby</a:t>
                      </a:r>
                      <a:endParaRPr lang="cs-CZ" sz="16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false">
                          <a:effectLst/>
                        </a:rPr>
                        <a:t>Výsledek</a:t>
                      </a:r>
                      <a:endParaRPr lang="cs-CZ" sz="16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3843096943"/>
                  </a:ext>
                </a:extLst>
              </a:tr>
              <a:tr h="681358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b="true" kern="1200" dirty="false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805 000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ctr" defTabSz="914400" rtl="false" eaLnBrk="true" latinLnBrk="false" hangingPunct="tru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kern="1200" dirty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Počet napsaných a zveřejněných analytických a strategických dokumentů (vč. evaluačních)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ctr" defTabSz="914400" rtl="false" eaLnBrk="true" latinLnBrk="false" hangingPunct="tru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kern="1200" dirty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Dokumenty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ctr" defTabSz="914400" rtl="false" eaLnBrk="true" latinLnBrk="false" hangingPunct="tru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kern="1200" dirty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Výstup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26520129"/>
                  </a:ext>
                </a:extLst>
              </a:tr>
              <a:tr h="681358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b="true" kern="1200" dirty="false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672 001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 defTabSz="914400" rtl="false" eaLnBrk="true" latinLnBrk="false" hangingPunct="tru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kern="1200" dirty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Počet znevýhodněných osob umístěných na pracovních místech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ctr" defTabSz="914400" rtl="false" eaLnBrk="true" latinLnBrk="false" hangingPunct="tru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kern="1200" dirty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Účastníci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ctr" defTabSz="914400" rtl="false" eaLnBrk="true" latinLnBrk="false" hangingPunct="tru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kern="1200" dirty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Výstup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26951746"/>
                  </a:ext>
                </a:extLst>
              </a:tr>
            </a:tbl>
          </a:graphicData>
        </a:graphic>
      </p:graphicFrame>
      <p:sp>
        <p:nvSpPr>
          <p:cNvPr id="11" name="Rectangle 5">
            <a:extLst>
              <a:ext uri="{FF2B5EF4-FFF2-40B4-BE49-F238E27FC236}">
                <a16:creationId xmlns:a16="http://schemas.microsoft.com/office/drawing/2014/main" id="{F9254AB6-3A1F-45C8-B74B-D390D686E5C3}"/>
              </a:ext>
            </a:extLst>
          </p:cNvPr>
          <p:cNvSpPr>
            <a:spLocks noChangeArrowheads="true"/>
          </p:cNvSpPr>
          <p:nvPr/>
        </p:nvSpPr>
        <p:spPr bwMode="auto">
          <a:xfrm>
            <a:off x="1260267" y="26377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false" compatLnSpc="tru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false" eaLnBrk="false" fontAlgn="base" latinLnBrk="false" hangingPunct="fal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false" lang="cs-CZ" altLang="cs-CZ" sz="1800" b="false" i="false" u="none" strike="noStrike" cap="none" normalizeH="false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false" lang="cs-CZ" altLang="cs-CZ" sz="1800" b="false" i="false" u="none" strike="noStrike" cap="none" normalizeH="false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20471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CF006A-E9D8-4E3D-B147-E02D1429BE63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180000" y="-99392"/>
            <a:ext cx="8424000" cy="1080000"/>
          </a:xfrm>
        </p:spPr>
        <p:txBody>
          <a:bodyPr/>
          <a:lstStyle/>
          <a:p>
            <a:r>
              <a:rPr lang="cs-CZ" sz="2800" dirty="false"/>
              <a:t>indikátory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EB57488-F404-4567-A831-3AFBC3EF05FE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97</a:t>
            </a:fld>
            <a:endParaRPr lang="cs-CZ" dirty="false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F9254AB6-3A1F-45C8-B74B-D390D686E5C3}"/>
              </a:ext>
            </a:extLst>
          </p:cNvPr>
          <p:cNvSpPr>
            <a:spLocks noChangeArrowheads="true"/>
          </p:cNvSpPr>
          <p:nvPr/>
        </p:nvSpPr>
        <p:spPr bwMode="auto">
          <a:xfrm>
            <a:off x="1260267" y="26377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false" compatLnSpc="tru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false" eaLnBrk="false" fontAlgn="base" latinLnBrk="false" hangingPunct="fal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false" lang="cs-CZ" altLang="cs-CZ" sz="1800" b="false" i="false" u="none" strike="noStrike" cap="none" normalizeH="false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false" lang="cs-CZ" altLang="cs-CZ" sz="1800" b="false" i="false" u="none" strike="noStrike" cap="none" normalizeH="false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B3DC1F3-448D-AF48-B0EA-E0E8C6755F91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52" y="1196752"/>
            <a:ext cx="8064896" cy="520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93110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CF006A-E9D8-4E3D-B147-E02D1429BE63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180000" y="-99392"/>
            <a:ext cx="8424000" cy="1080000"/>
          </a:xfrm>
        </p:spPr>
        <p:txBody>
          <a:bodyPr/>
          <a:lstStyle/>
          <a:p>
            <a:r>
              <a:rPr lang="cs-CZ" sz="2800" dirty="false"/>
              <a:t>indikátory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EB57488-F404-4567-A831-3AFBC3EF05FE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98</a:t>
            </a:fld>
            <a:endParaRPr lang="cs-CZ" dirty="false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F9254AB6-3A1F-45C8-B74B-D390D686E5C3}"/>
              </a:ext>
            </a:extLst>
          </p:cNvPr>
          <p:cNvSpPr>
            <a:spLocks noChangeArrowheads="true"/>
          </p:cNvSpPr>
          <p:nvPr/>
        </p:nvSpPr>
        <p:spPr bwMode="auto">
          <a:xfrm>
            <a:off x="1260267" y="26377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false" compatLnSpc="tru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false" eaLnBrk="false" fontAlgn="base" latinLnBrk="false" hangingPunct="fal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false" lang="cs-CZ" altLang="cs-CZ" sz="1800" b="false" i="false" u="none" strike="noStrike" cap="none" normalizeH="false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false" lang="cs-CZ" altLang="cs-CZ" sz="1800" b="false" i="false" u="none" strike="noStrike" cap="none" normalizeH="false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6" name="Tabulka 15">
            <a:extLst>
              <a:ext uri="{FF2B5EF4-FFF2-40B4-BE49-F238E27FC236}">
                <a16:creationId xmlns:a16="http://schemas.microsoft.com/office/drawing/2014/main" id="{FDC6B7DD-94CF-DBE5-686A-7A6A92C73B2D}"/>
              </a:ext>
            </a:extLst>
          </p:cNvPr>
          <p:cNvGraphicFramePr>
            <a:graphicFrameLocks noGrp="true"/>
          </p:cNvGraphicFramePr>
          <p:nvPr>
            <p:extLst>
              <p:ext uri="{D42A27DB-BD31-4B8C-83A1-F6EECF244321}">
                <p14:modId xmlns:p14="http://schemas.microsoft.com/office/powerpoint/2010/main" val="1043626935"/>
              </p:ext>
            </p:extLst>
          </p:nvPr>
        </p:nvGraphicFramePr>
        <p:xfrm>
          <a:off x="180001" y="1484784"/>
          <a:ext cx="8492917" cy="4144928"/>
        </p:xfrm>
        <a:graphic>
          <a:graphicData uri="http://schemas.openxmlformats.org/drawingml/2006/table">
            <a:tbl>
              <a:tblPr firstRow="true" firstCol="true" bandRow="true">
                <a:tableStyleId>{5C22544A-7EE6-4342-B048-85BDC9FD1C3A}</a:tableStyleId>
              </a:tblPr>
              <a:tblGrid>
                <a:gridCol w="1024360">
                  <a:extLst>
                    <a:ext uri="{9D8B030D-6E8A-4147-A177-3AD203B41FA5}">
                      <a16:colId xmlns:a16="http://schemas.microsoft.com/office/drawing/2014/main" val="2318580713"/>
                    </a:ext>
                  </a:extLst>
                </a:gridCol>
                <a:gridCol w="4742238">
                  <a:extLst>
                    <a:ext uri="{9D8B030D-6E8A-4147-A177-3AD203B41FA5}">
                      <a16:colId xmlns:a16="http://schemas.microsoft.com/office/drawing/2014/main" val="2074206123"/>
                    </a:ext>
                  </a:extLst>
                </a:gridCol>
                <a:gridCol w="1172439">
                  <a:extLst>
                    <a:ext uri="{9D8B030D-6E8A-4147-A177-3AD203B41FA5}">
                      <a16:colId xmlns:a16="http://schemas.microsoft.com/office/drawing/2014/main" val="1466444864"/>
                    </a:ext>
                  </a:extLst>
                </a:gridCol>
                <a:gridCol w="1553880">
                  <a:extLst>
                    <a:ext uri="{9D8B030D-6E8A-4147-A177-3AD203B41FA5}">
                      <a16:colId xmlns:a16="http://schemas.microsoft.com/office/drawing/2014/main" val="2763958508"/>
                    </a:ext>
                  </a:extLst>
                </a:gridCol>
              </a:tblGrid>
              <a:tr h="534071"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false">
                          <a:effectLst/>
                        </a:rPr>
                        <a:t>Kód</a:t>
                      </a:r>
                      <a:endParaRPr lang="cs-CZ" sz="1600" b="true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false">
                          <a:effectLst/>
                        </a:rPr>
                        <a:t>Název indikátoru</a:t>
                      </a:r>
                      <a:endParaRPr lang="cs-CZ" sz="1600" b="true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false">
                          <a:effectLst/>
                        </a:rPr>
                        <a:t>Měrná jednotka</a:t>
                      </a:r>
                      <a:endParaRPr lang="cs-CZ" sz="1600" b="true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false">
                          <a:effectLst/>
                        </a:rPr>
                        <a:t>Typ indikátoru</a:t>
                      </a:r>
                      <a:endParaRPr lang="cs-CZ" sz="1600" b="true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2473181412"/>
                  </a:ext>
                </a:extLst>
              </a:tr>
              <a:tr h="481448"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false">
                          <a:effectLst/>
                        </a:rPr>
                        <a:t>674 012</a:t>
                      </a:r>
                      <a:endParaRPr lang="cs-CZ" sz="16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36195" marR="36195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false">
                          <a:effectLst/>
                        </a:rPr>
                        <a:t>Nové nebo inovované služby týkající se bydlení</a:t>
                      </a:r>
                      <a:endParaRPr lang="cs-CZ" sz="16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>
                          <a:effectLst/>
                        </a:rPr>
                        <a:t>Služby</a:t>
                      </a:r>
                      <a:endParaRPr lang="cs-CZ" sz="16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false">
                          <a:effectLst/>
                        </a:rPr>
                        <a:t>Výstup</a:t>
                      </a:r>
                      <a:endParaRPr lang="cs-CZ" sz="16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1886102276"/>
                  </a:ext>
                </a:extLst>
              </a:tr>
              <a:tr h="481448"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false">
                          <a:effectLst/>
                        </a:rPr>
                        <a:t>679 001</a:t>
                      </a:r>
                      <a:endParaRPr lang="cs-CZ" sz="16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36195" marR="36195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false">
                          <a:effectLst/>
                        </a:rPr>
                        <a:t>Počet podpořených Romů</a:t>
                      </a:r>
                      <a:endParaRPr lang="cs-CZ" sz="16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>
                          <a:effectLst/>
                        </a:rPr>
                        <a:t>Osoby</a:t>
                      </a:r>
                      <a:endParaRPr lang="cs-CZ" sz="16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false">
                          <a:effectLst/>
                        </a:rPr>
                        <a:t>Výstup</a:t>
                      </a:r>
                      <a:endParaRPr lang="cs-CZ" sz="16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1645115740"/>
                  </a:ext>
                </a:extLst>
              </a:tr>
              <a:tr h="1444343"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false">
                          <a:effectLst/>
                        </a:rPr>
                        <a:t>622 002</a:t>
                      </a:r>
                      <a:endParaRPr lang="cs-CZ" sz="16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36195" marR="36195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false">
                          <a:effectLst/>
                        </a:rPr>
                        <a:t>Počet podporovaných orgánů veřejné správy nebo veřejných služeb na celostátní, regionální a místní úrovni</a:t>
                      </a:r>
                      <a:endParaRPr lang="cs-CZ" sz="16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>
                          <a:effectLst/>
                        </a:rPr>
                        <a:t>Subjekty</a:t>
                      </a:r>
                      <a:endParaRPr lang="cs-CZ" sz="16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false">
                          <a:effectLst/>
                        </a:rPr>
                        <a:t>Výstup</a:t>
                      </a:r>
                      <a:endParaRPr lang="cs-CZ" sz="16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1011041176"/>
                  </a:ext>
                </a:extLst>
              </a:tr>
              <a:tr h="1203618"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false">
                          <a:effectLst/>
                        </a:rPr>
                        <a:t>673 102</a:t>
                      </a:r>
                      <a:endParaRPr lang="cs-CZ" sz="16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36195" marR="36195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false">
                          <a:effectLst/>
                        </a:rPr>
                        <a:t>Účastníci projektů, u nichž intervence formou </a:t>
                      </a:r>
                    </a:p>
                    <a:p>
                      <a:pPr marL="36195" marR="36195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false">
                          <a:effectLst/>
                        </a:rPr>
                        <a:t>sociální práce naplnila svůj účel</a:t>
                      </a:r>
                      <a:endParaRPr lang="cs-CZ" sz="16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false">
                          <a:effectLst/>
                        </a:rPr>
                        <a:t>Osoby</a:t>
                      </a:r>
                      <a:endParaRPr lang="cs-CZ" sz="16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false">
                          <a:effectLst/>
                        </a:rPr>
                        <a:t>Výsledek</a:t>
                      </a:r>
                      <a:endParaRPr lang="cs-CZ" sz="16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3754373038"/>
                  </a:ext>
                </a:extLst>
              </a:tr>
            </a:tbl>
          </a:graphicData>
        </a:graphic>
      </p:graphicFrame>
      <p:sp>
        <p:nvSpPr>
          <p:cNvPr id="17" name="Rectangle 1">
            <a:extLst>
              <a:ext uri="{FF2B5EF4-FFF2-40B4-BE49-F238E27FC236}">
                <a16:creationId xmlns:a16="http://schemas.microsoft.com/office/drawing/2014/main" id="{83EC0C3D-1A54-8B1D-0B59-5109EA197A4D}"/>
              </a:ext>
            </a:extLst>
          </p:cNvPr>
          <p:cNvSpPr>
            <a:spLocks noChangeArrowheads="true"/>
          </p:cNvSpPr>
          <p:nvPr/>
        </p:nvSpPr>
        <p:spPr bwMode="auto">
          <a:xfrm>
            <a:off x="1695450" y="3236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false" compatLnSpc="tru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false" eaLnBrk="false" fontAlgn="base" latinLnBrk="false" hangingPunct="fal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false" lang="cs-CZ" altLang="cs-CZ" sz="1800" b="false" i="false" u="none" strike="noStrike" cap="none" normalizeH="false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false" lang="cs-CZ" altLang="cs-CZ" sz="1800" b="false" i="false" u="none" strike="noStrike" cap="none" normalizeH="false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75677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CF006A-E9D8-4E3D-B147-E02D1429BE63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180000" y="-99392"/>
            <a:ext cx="8424000" cy="1080000"/>
          </a:xfrm>
        </p:spPr>
        <p:txBody>
          <a:bodyPr/>
          <a:lstStyle/>
          <a:p>
            <a:r>
              <a:rPr lang="cs-CZ" sz="2800" dirty="false"/>
              <a:t>Indikátory – </a:t>
            </a:r>
            <a:r>
              <a:rPr lang="cs-CZ" sz="2800" dirty="false">
                <a:solidFill>
                  <a:srgbClr val="FF0000"/>
                </a:solidFill>
              </a:rPr>
              <a:t>takhle ne!!!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EB57488-F404-4567-A831-3AFBC3EF05FE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99</a:t>
            </a:fld>
            <a:endParaRPr lang="cs-CZ" dirty="false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F9254AB6-3A1F-45C8-B74B-D390D686E5C3}"/>
              </a:ext>
            </a:extLst>
          </p:cNvPr>
          <p:cNvSpPr>
            <a:spLocks noChangeArrowheads="true"/>
          </p:cNvSpPr>
          <p:nvPr/>
        </p:nvSpPr>
        <p:spPr bwMode="auto">
          <a:xfrm>
            <a:off x="1260267" y="26377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false" compatLnSpc="tru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false" eaLnBrk="false" fontAlgn="base" latinLnBrk="false" hangingPunct="fal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false" lang="cs-CZ" altLang="cs-CZ" sz="1800" b="false" i="false" u="none" strike="noStrike" cap="none" normalizeH="false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false" lang="cs-CZ" altLang="cs-CZ" sz="1800" b="false" i="false" u="none" strike="noStrike" cap="none" normalizeH="false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83EC0C3D-1A54-8B1D-0B59-5109EA197A4D}"/>
              </a:ext>
            </a:extLst>
          </p:cNvPr>
          <p:cNvSpPr>
            <a:spLocks noChangeArrowheads="true"/>
          </p:cNvSpPr>
          <p:nvPr/>
        </p:nvSpPr>
        <p:spPr bwMode="auto">
          <a:xfrm>
            <a:off x="1695450" y="3236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false" compatLnSpc="tru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false" eaLnBrk="false" fontAlgn="base" latinLnBrk="false" hangingPunct="fal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false" lang="cs-CZ" altLang="cs-CZ" sz="1800" b="false" i="false" u="none" strike="noStrike" cap="none" normalizeH="false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false" lang="cs-CZ" altLang="cs-CZ" sz="1800" b="false" i="false" u="none" strike="noStrike" cap="none" normalizeH="false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1C44A74-9ADF-321C-7F8F-097C459B9177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104" y="1327285"/>
            <a:ext cx="6684860" cy="51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79272"/>
      </p:ext>
    </p:extLst>
  </p:cSld>
  <p:clrMapOvr>
    <a:masterClrMapping/>
  </p:clrMapOvr>
</p:sld>
</file>

<file path=ppt/theme/theme1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>
  <a:clrScheme name="MPSV">
    <a:dk1>
      <a:srgbClr val="084A8B"/>
    </a:dk1>
    <a:lt1>
      <a:srgbClr val="F5F5F5"/>
    </a:lt1>
    <a:dk2>
      <a:srgbClr val="AFDDFA"/>
    </a:dk2>
    <a:lt2>
      <a:srgbClr val="F5F5F5"/>
    </a:lt2>
    <a:accent1>
      <a:srgbClr val="084A8B"/>
    </a:accent1>
    <a:accent2>
      <a:srgbClr val="5FBBF5"/>
    </a:accent2>
    <a:accent3>
      <a:srgbClr val="D7EEFC"/>
    </a:accent3>
    <a:accent4>
      <a:srgbClr val="FFCC00"/>
    </a:accent4>
    <a:accent5>
      <a:srgbClr val="AFDDFA"/>
    </a:accent5>
    <a:accent6>
      <a:srgbClr val="AF0100"/>
    </a:accent6>
    <a:hlink>
      <a:srgbClr val="084A8B"/>
    </a:hlink>
    <a:folHlink>
      <a:srgbClr val="084A8B"/>
    </a:folHlink>
  </a:clrScheme>
</a:themeOverride>
</file>

<file path=customXml/_rels/item1.xml.rels><?xml version="1.0" encoding="UTF-8" standalone="yes"?>
<Relationships xmlns="http://schemas.openxmlformats.org/package/2006/relationships">
    <Relationship Target="itemProps1.xml" Type="http://schemas.openxmlformats.org/officeDocument/2006/relationships/customXmlProps" Id="rId1"/>
</Relationships>

</file>

<file path=customXml/_rels/item2.xml.rels><?xml version="1.0" encoding="UTF-8" standalone="yes"?>
<Relationships xmlns="http://schemas.openxmlformats.org/package/2006/relationships">
    <Relationship Target="itemProps2.xml" Type="http://schemas.openxmlformats.org/officeDocument/2006/relationships/customXmlProps" Id="rId1"/>
</Relationships>

</file>

<file path=customXml/_rels/item3.xml.rels><?xml version="1.0" encoding="UTF-8" standalone="yes"?>
<Relationships xmlns="http://schemas.openxmlformats.org/package/2006/relationships">
    <Relationship Target="itemProps3.xml" Type="http://schemas.openxmlformats.org/officeDocument/2006/relationships/customXmlProps" Id="rId1"/>
</Relationships>
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Description="Vytvoří nový dokument" ma:contentTypeID="0x010100A2FCF9BCABF3854AAB137087829D63AA" ma:contentTypeName="Dokument" ma:contentTypeScope="" ma:contentTypeVersion="7" ma:versionID="f6f03f5b008ce72686bbcf691a7be2e8">
  <xsd:schema xmlns:xsd="http://www.w3.org/2001/XMLSchema" xmlns:ns2="dfed548f-0517-4d39-90e3-3947398480c0" xmlns:p="http://schemas.microsoft.com/office/2006/metadata/properties" xmlns:xs="http://www.w3.org/2001/XMLSchema" ma:fieldsID="a9a9eb159e242e6dec8d2b5b6c497589" ma:root="true" ns2:_="" targetNamespace="http://schemas.microsoft.com/office/2006/metadata/properties">
    <xsd:import namespace="dfed548f-0517-4d39-90e3-3947398480c0"/>
    <xsd:element name="properties">
      <xsd:complexType>
        <xsd:sequence>
          <xsd:element name="documentManagement">
            <xsd:complexType>
              <xsd:all>
                <xsd:element minOccurs="0" ref="ns2:AC_OriginalFileName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xmlns:pc="http://schemas.microsoft.com/office/infopath/2007/PartnerControls" xmlns:xs="http://www.w3.org/2001/XMLSchema" elementFormDefault="qualified" targetNamespace="dfed548f-0517-4d39-90e3-3947398480c0">
    <xsd:import namespace="http://schemas.microsoft.com/office/2006/documentManagement/types"/>
    <xsd:import namespace="http://schemas.microsoft.com/office/infopath/2007/PartnerControls"/>
    <xsd:element ma:displayName="Original File Name" ma:index="8" ma:internalName="AC_OriginalFileName" name="AC_OriginalFileName" nillable="true">
      <xsd:simpleType>
        <xsd:restriction base="dms:Note">
          <xsd:maxLength value="255"/>
        </xsd:restriction>
      </xsd:simpleType>
    </xsd:element>
  </xsd:schema>
  <xsd:schema xmlns:xsd="http://www.w3.org/2001/XMLSchema" xmlns="http://schemas.openxmlformats.org/package/2006/metadata/core-properties" xmlns:dc="http://purl.org/dc/elements/1.1/" xmlns:dcterms="http://purl.org/dc/terms/" xmlns:odoc="http://schemas.microsoft.com/internal/obd" xmlns:xsi="http://www.w3.org/2001/XMLSchema-instance" attributeFormDefault="unqualified" blockDefault="#all" elementFormDefault="qualified" targetNamespace="http://schemas.openxmlformats.org/package/2006/metadata/core-properties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maxOccurs="1" minOccurs="0" ref="dc:creator"/>
        <xsd:element maxOccurs="1" minOccurs="0" ref="dcterms:created"/>
        <xsd:element maxOccurs="1" minOccurs="0" ref="dc:identifier"/>
        <xsd:element ma:displayName="Typ obsahu" ma:index="0" maxOccurs="1" minOccurs="0" name="contentType" type="xsd:string"/>
        <xsd:element ma:displayName="Nadpis" ma:index="4" maxOccurs="1" minOccurs="0" ref="dc:title"/>
        <xsd:element maxOccurs="1" minOccurs="0" ref="dc:subject"/>
        <xsd:element maxOccurs="1" minOccurs="0" ref="dc:description"/>
        <xsd:element maxOccurs="1" minOccurs="0" name="keywords" type="xsd:string"/>
        <xsd:element maxOccurs="1" minOccurs="0" ref="dc:language"/>
        <xsd:element maxOccurs="1" minOccurs="0" name="category" type="xsd:string"/>
        <xsd:element maxOccurs="1" minOccurs="0" name="version" type="xsd:string"/>
        <xsd:element maxOccurs="1" minOccurs="0" name="revision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maxOccurs="1" minOccurs="0" name="lastModifiedBy" type="xsd:string"/>
        <xsd:element maxOccurs="1" minOccurs="0" ref="dcterms:modified"/>
        <xsd:element maxOccurs="1" minOccurs="0" name="contentStatus" type="xsd:string"/>
      </xsd:all>
    </xsd:complexType>
  </xsd:schema>
  <xs:schema xmlns:xs="http://www.w3.org/2001/XMLSchema" xmlns:pc="http://schemas.microsoft.com/office/infopath/2007/PartnerControls" attributeFormDefault="unqualified" elementFormDefault="qualified" targetNamespace="http://schemas.microsoft.com/office/infopath/2007/PartnerControls">
    <xs:element name="Person">
      <xs:complexType>
        <xs:sequence>
          <xs:element minOccurs="0" ref="pc:DisplayName"/>
          <xs:element minOccurs="0" ref="pc:AccountId"/>
          <xs:element minOccurs="0" ref="pc:AccountType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maxOccurs="unbounded" minOccurs="0" ref="pc:BDCEntity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minOccurs="0" ref="pc:EntityDisplayName"/>
          <xs:element minOccurs="0" ref="pc:EntityInstanceReference"/>
          <xs:element minOccurs="0" ref="pc:EntityId1"/>
          <xs:element minOccurs="0" ref="pc:EntityId2"/>
          <xs:element minOccurs="0" ref="pc:EntityId3"/>
          <xs:element minOccurs="0" ref="pc:EntityId4"/>
          <xs:element minOccurs="0" ref="pc:EntityId5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maxOccurs="unbounded" minOccurs="0" ref="pc:TermInfo"/>
        </xs:sequence>
      </xs:complexType>
    </xs:element>
    <xs:element name="TermInfo">
      <xs:complexType>
        <xs:sequence>
          <xs:element minOccurs="0" ref="pc:TermName"/>
          <xs:element minOccurs="0" ref="pc:TermId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pc="http://schemas.microsoft.com/office/infopath/2007/PartnerControls" xmlns:xsi="http://www.w3.org/2001/XMLSchema-instance">
  <documentManagement>
    <AC_OriginalFileName xmlns="dfed548f-0517-4d39-90e3-3947398480c0">W:\PUBLICITA\VIZUÁLNÍ_IDENTITA\sablony_word_ppt\prezentace.pptx</AC_OriginalFileName>
  </documentManagement>
</p:properties>
</file>

<file path=customXml/itemProps1.xml><?xml version="1.0" encoding="utf-8"?>
<ds:datastoreItem xmlns:ds="http://schemas.openxmlformats.org/officeDocument/2006/customXml" ds:itemID="{E6937348-7977-46A8-9818-642FB21DF6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ed548f-0517-4d39-90e3-3947398480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06EF36-2E80-4847-9151-E9C625552D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D88155-0E86-4D14-B6AF-C6806AEE9525}">
  <ds:schemaRefs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elements/1.1/"/>
    <ds:schemaRef ds:uri="dfed548f-0517-4d39-90e3-3947398480c0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:Properties xmlns:properties="http://schemas.openxmlformats.org/officeDocument/2006/extended-properties" xmlns:vt="http://schemas.openxmlformats.org/officeDocument/2006/docPropsVTypes">
  <properties:Template/>
  <properties:Words>14991</properties:Words>
  <properties:PresentationFormat>Předvádění na obrazovce (4:3)</properties:PresentationFormat>
  <properties:Paragraphs>1435</properties:Paragraphs>
  <properties:Slides>157</properties:Slides>
  <properties:Notes>144</properties:Notes>
  <properties:TotalTime>6443</properties:TotalTime>
  <properties:HiddenSlides>0</properties:HiddenSlides>
  <properties:MMClips>0</properties:MMClips>
  <properties:ScaleCrop>false</properties:ScaleCrop>
  <properties:HeadingPairs>
    <vt:vector baseType="variant" size="6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157</vt:i4>
      </vt:variant>
    </vt:vector>
  </properties:HeadingPairs>
  <properties:TitlesOfParts>
    <vt:vector baseType="lpstr" size="167">
      <vt:lpstr>Arial</vt:lpstr>
      <vt:lpstr>Calibri</vt:lpstr>
      <vt:lpstr>Cambria</vt:lpstr>
      <vt:lpstr>Courier New</vt:lpstr>
      <vt:lpstr>Symbol</vt:lpstr>
      <vt:lpstr>Times New Roman</vt:lpstr>
      <vt:lpstr>Trebuchet MS</vt:lpstr>
      <vt:lpstr>Wingdings</vt:lpstr>
      <vt:lpstr>Wingdings 3</vt:lpstr>
      <vt:lpstr>prezentace</vt:lpstr>
      <vt:lpstr>Seminář pro žadatele výzvy  č. 03_25_084 Podpora komunitně vedeného místního  rozvoje (2) </vt:lpstr>
      <vt:lpstr>Program semináře</vt:lpstr>
      <vt:lpstr>PŘEDSTAVENÍ VÝZVY</vt:lpstr>
      <vt:lpstr>Představení výzVY</vt:lpstr>
      <vt:lpstr>Představení výzVY</vt:lpstr>
      <vt:lpstr>Představení výzvy</vt:lpstr>
      <vt:lpstr>Oprávnění žadatelé</vt:lpstr>
      <vt:lpstr>Oprávnění žadatelé</vt:lpstr>
      <vt:lpstr>Žádost o podporu v ISKP 21+</vt:lpstr>
      <vt:lpstr>Přístup do is kp21+</vt:lpstr>
      <vt:lpstr>Podporované aktivity  </vt:lpstr>
      <vt:lpstr>Věcné zaměření</vt:lpstr>
      <vt:lpstr>  Povinná pracovní pozice z přímých osobních nákladů na projektu  </vt:lpstr>
      <vt:lpstr>  podporované aktivity </vt:lpstr>
      <vt:lpstr>podporované aktivity</vt:lpstr>
      <vt:lpstr>KLÍČOVÉ AKTIVITY</vt:lpstr>
      <vt:lpstr>  1. PODpora komunitní práce </vt:lpstr>
      <vt:lpstr>  1. PODpora komunitní práce </vt:lpstr>
      <vt:lpstr>  1. PODpora komunitní práce </vt:lpstr>
      <vt:lpstr>1. PODpora komunitní práce</vt:lpstr>
      <vt:lpstr>1. PODpora komunitní práce</vt:lpstr>
      <vt:lpstr>1. PODpora komunitní práce</vt:lpstr>
      <vt:lpstr>1. PODpora komunitní práce</vt:lpstr>
      <vt:lpstr>1. PODpora komunitní práce- relevantní pracovní pozice z přímých osobních nákladů</vt:lpstr>
      <vt:lpstr>1. PODpora komunitní práce- relevantní pracovní pozice z přímých osobních nákladů</vt:lpstr>
      <vt:lpstr>KLÍČOVÉ AKTIVITY</vt:lpstr>
      <vt:lpstr>  2. Podpora sociální práce na území MAS </vt:lpstr>
      <vt:lpstr>2. Podpora sociální práce na území MAS</vt:lpstr>
      <vt:lpstr>2. Podpora sociální práce na území MAS</vt:lpstr>
      <vt:lpstr>2. Podpora sociální práce na území MAS</vt:lpstr>
      <vt:lpstr>2. Podpora sociální práce na území MAS</vt:lpstr>
      <vt:lpstr>  2. Podpora sociální práce na území MAS </vt:lpstr>
      <vt:lpstr>2. Podpora sociální práce na území MAS</vt:lpstr>
      <vt:lpstr>2. Podpora sociální práce na území MAS</vt:lpstr>
      <vt:lpstr>  2. Podpora sociální práce na území MAS </vt:lpstr>
      <vt:lpstr>  2. Podpora sociální práce na území MAS </vt:lpstr>
      <vt:lpstr>2. Podpora sociální práce na území MAS</vt:lpstr>
      <vt:lpstr>2. Podpora sociální práce na území MAS</vt:lpstr>
      <vt:lpstr>2. Podpora sociální práce na území MAS</vt:lpstr>
      <vt:lpstr>KLÍČOVÉ AKTIVITY</vt:lpstr>
      <vt:lpstr>  3. podpora sdílené a neformální péče </vt:lpstr>
      <vt:lpstr>  3. podpora sdílené a neformální péče </vt:lpstr>
      <vt:lpstr>3. podpora sdílené a neformální péče</vt:lpstr>
      <vt:lpstr>  3. podpora sdílené a neformální péče </vt:lpstr>
      <vt:lpstr>  3. podpora sdílené a neformální péče </vt:lpstr>
      <vt:lpstr>  3. podpora sdílené a neformální péče </vt:lpstr>
      <vt:lpstr> 3. podpora sdílené a neformální péče </vt:lpstr>
      <vt:lpstr>KLÍČOVÉ AKTIVITY</vt:lpstr>
      <vt:lpstr> 4. Podpora aktivit směřujících k rozvoji a posilování rodinných a komunitních vazeb </vt:lpstr>
      <vt:lpstr>4. Podpora aktivit směřujících k rozvoji a posilování rodinných a komunitních vazeb </vt:lpstr>
      <vt:lpstr>4. Podpora aktivit směřujících k rozvoji a posilování rodinných a komunitních vazeb </vt:lpstr>
      <vt:lpstr>4. Podpora aktivit směřujících k rozvoji a posilování rodinných a komunitních vazeb </vt:lpstr>
      <vt:lpstr>4. Podpora aktivit směřujících k rozvoji a posilování rodinných a komunitních vazeb</vt:lpstr>
      <vt:lpstr>4. Podpora aktivit směřujících k rozvoji a posilování rodinných a komunitních vazeb</vt:lpstr>
      <vt:lpstr>4. Podpora aktivit směřujících k rozvoji a posilování rodinných a komunitních vazeb</vt:lpstr>
      <vt:lpstr>4. Podpora aktivit směřujících k rozvoji a posilování rodinných a komunitních vazeb </vt:lpstr>
      <vt:lpstr> 4. Podpora aktivit směřujících k rozvoji a posilování rodinných a komunitních vazeb</vt:lpstr>
      <vt:lpstr>4. Podpora aktivit směřujících k rozvoji a posilování rodinných a komunitních vazeb</vt:lpstr>
      <vt:lpstr>4. Podpora aktivit směřujících k rozvoji a posilování rodinných a komunitních vazeb</vt:lpstr>
      <vt:lpstr>KLÍČOVÉ AKTIVITY</vt:lpstr>
      <vt:lpstr>  5. Podpora ohrožených rodin s dětmi </vt:lpstr>
      <vt:lpstr>  5. Podpora ohrožených rodin s dětmi </vt:lpstr>
      <vt:lpstr>  5. Podpora ohrožených rodin s dětmi </vt:lpstr>
      <vt:lpstr>  5. Podpora ohrožených rodin s dětmi </vt:lpstr>
      <vt:lpstr>  5. Podpora ohrožených rodin s dětmi </vt:lpstr>
      <vt:lpstr>  5. Podpora ohrožených rodin s dětmi </vt:lpstr>
      <vt:lpstr> 5. Podpora ohrožených rodin s dětmi</vt:lpstr>
      <vt:lpstr>KLÍČOVÉ AKTIVITY</vt:lpstr>
      <vt:lpstr>6. Zaměstnanostní programy</vt:lpstr>
      <vt:lpstr>6. Zaměstnanostní programy</vt:lpstr>
      <vt:lpstr>6. Zaměstnanostní programy</vt:lpstr>
      <vt:lpstr>6. Zaměstnanostní programy</vt:lpstr>
      <vt:lpstr>6. Zaměstnanostní programy</vt:lpstr>
      <vt:lpstr>6. Zaměstnanostní programy</vt:lpstr>
      <vt:lpstr>6. Zaměstnanostní programy</vt:lpstr>
      <vt:lpstr>6. Zaměstnanostní programy</vt:lpstr>
      <vt:lpstr>6. Zaměstnanostní programy</vt:lpstr>
      <vt:lpstr>6. Zaměstnanostní programy</vt:lpstr>
      <vt:lpstr>6. Zaměstnanostní programy</vt:lpstr>
      <vt:lpstr>6. Zaměstnanostní programy</vt:lpstr>
      <vt:lpstr>KLÍČOVÉ AKTIVITY</vt:lpstr>
      <vt:lpstr>7. Podpora řešení dluhové problematiky </vt:lpstr>
      <vt:lpstr>7. Podpora řešení dluhové problematiky </vt:lpstr>
      <vt:lpstr> 7. Podpora řešení dluhové problematiky </vt:lpstr>
      <vt:lpstr> 7. Podpora řešení dluhové problematiky </vt:lpstr>
      <vt:lpstr> 7. Podpora řešení dluhové problematiky </vt:lpstr>
      <vt:lpstr> 7. Podpora řešení dluhové problematiky </vt:lpstr>
      <vt:lpstr> 7. Podpora řešení dluhové problematiky – způsobilé pozice </vt:lpstr>
      <vt:lpstr>7. Podpora řešení dluhové problematiky – způsobilé pozice</vt:lpstr>
      <vt:lpstr>Klíčové aktivity – takhle ne!</vt:lpstr>
      <vt:lpstr>Cílové skupiny</vt:lpstr>
      <vt:lpstr>Cílové skupiny</vt:lpstr>
      <vt:lpstr>Cílové skupiny</vt:lpstr>
      <vt:lpstr>Cílové skupiny</vt:lpstr>
      <vt:lpstr>  indikátory  </vt:lpstr>
      <vt:lpstr>indikátory</vt:lpstr>
      <vt:lpstr>indikátory</vt:lpstr>
      <vt:lpstr>indikátory</vt:lpstr>
      <vt:lpstr>Indikátory – takhle ne!!!</vt:lpstr>
      <vt:lpstr>  Partneři Projektu   </vt:lpstr>
      <vt:lpstr>Partnerství</vt:lpstr>
      <vt:lpstr>Partnerství</vt:lpstr>
      <vt:lpstr>Partnerství</vt:lpstr>
      <vt:lpstr>Partnerství</vt:lpstr>
      <vt:lpstr>Rozpočet projektu   a způsobilost výdajů</vt:lpstr>
      <vt:lpstr>Způsobilost výdajů</vt:lpstr>
      <vt:lpstr>Rozpočet projektu</vt:lpstr>
      <vt:lpstr>Rozpočet projektu – takhle ne!!!</vt:lpstr>
      <vt:lpstr>Rozpočet projektu – takhle ne!!!</vt:lpstr>
      <vt:lpstr>Rozpočet projektu</vt:lpstr>
      <vt:lpstr>Přehled zdrojů financování</vt:lpstr>
      <vt:lpstr>Přílohy   Žádosti o podporu </vt:lpstr>
      <vt:lpstr> Přehled povinných příloh žádosti</vt:lpstr>
      <vt:lpstr> Přehled povinných příloh žádosti</vt:lpstr>
      <vt:lpstr>Proces hodnocení   a výběru projektů</vt:lpstr>
      <vt:lpstr>Proces hodnocení a výběru projektů</vt:lpstr>
      <vt:lpstr>KRITÉRIA HODNOCENÍ FORMÁLNÍCH NÁLEŽITOSTÍ  PROJEKTŮ CLLD</vt:lpstr>
      <vt:lpstr>KRITÉRIA HODNOCENÍ PŘIJATELNOSTI PROJEKTŮ CLLD </vt:lpstr>
      <vt:lpstr>HODNOCENÍ HPFN PROJEKTŮ CLLD - LHŮTY</vt:lpstr>
      <vt:lpstr>Věcné hodnocení - kritéria</vt:lpstr>
      <vt:lpstr>Věcné hodnocení – obecné informace</vt:lpstr>
      <vt:lpstr>Příprava a vydání právního aktu o poskytnutí podpory</vt:lpstr>
      <vt:lpstr>Informování žadatele o výsledku žádosti v jednotlivých fázích hodnocení a výběru</vt:lpstr>
      <vt:lpstr>Příprava a vydání právního aktu o poskytnutí podpory</vt:lpstr>
      <vt:lpstr>Veřejné zakázky</vt:lpstr>
      <vt:lpstr>Veřejné zakázky</vt:lpstr>
      <vt:lpstr>Dokumenty   odkazy na příručky</vt:lpstr>
      <vt:lpstr>Dokumenty, odkazy na příručku</vt:lpstr>
      <vt:lpstr>Kontakt na   vyhlašovatele výzvy</vt:lpstr>
      <vt:lpstr>Kontakt na vyhlašovatele výzvy</vt:lpstr>
      <vt:lpstr>Kontakt na vyhlašovatele výzvy</vt:lpstr>
      <vt:lpstr>Děkujeme za pozornost  </vt:lpstr>
      <vt:lpstr>ISKP 21+ printsceeny</vt:lpstr>
      <vt:lpstr>ISKP 21+ - žádost – založení žádosti</vt:lpstr>
      <vt:lpstr>ISKP 21+ - žádost – základní údaje</vt:lpstr>
      <vt:lpstr>ISKP 21+ - žádost – přístup k projektu</vt:lpstr>
      <vt:lpstr>ISKP 21+ - žádost - projekt</vt:lpstr>
      <vt:lpstr>ISKP 21+ - žádost - popis</vt:lpstr>
      <vt:lpstr>ISKP 21+ - žádost – specifické cíle</vt:lpstr>
      <vt:lpstr>ISKP 21+ - žádost – klíčové aktivity</vt:lpstr>
      <vt:lpstr>ISKP 21+ - žádost – cílová skupina</vt:lpstr>
      <vt:lpstr>ISKP 21+ - žádost - Indikátory</vt:lpstr>
      <vt:lpstr>ISKP 21+ - žádost – specifické datové položky</vt:lpstr>
      <vt:lpstr>ISKP 21+ - žádost – horizontální principy</vt:lpstr>
      <vt:lpstr>ISKP 21+ - žádost - umístění</vt:lpstr>
      <vt:lpstr>ISKP 21+ - žádost – subjekty projektu</vt:lpstr>
      <vt:lpstr>ISKP 21+ - žádost – Adresy subjektu</vt:lpstr>
      <vt:lpstr>ISKP 21+ - žádost – osoby subjektu</vt:lpstr>
      <vt:lpstr>ISKP 21+ - žádost – účty subjektu</vt:lpstr>
      <vt:lpstr>ISKP 21+ - žádost – rozpočet projektu</vt:lpstr>
      <vt:lpstr>ISKP 21+ - žádost – přehled rozpočtů</vt:lpstr>
      <vt:lpstr>ISKP 21+ - žádost – přehled zdrojů financování</vt:lpstr>
      <vt:lpstr>ISKP 21+ - žádost – finanční plán</vt:lpstr>
      <vt:lpstr>ISKP 21+ - žádost – čestná prohlášení</vt:lpstr>
      <vt:lpstr>ISKP 21+ - žádost - dokumenty</vt:lpstr>
      <vt:lpstr>ISKP 21+ - žádost – kontrola a finalizace</vt:lpstr>
      <vt:lpstr>ISKP 21+ - žádost – podpis a podání žádosti</vt:lpstr>
    </vt:vector>
  </properties:TitlesOfParts>
  <properties:LinksUpToDate>false</properties:LinksUpToDate>
  <properties:SharedDoc>false</properties:SharedDoc>
  <properties:HyperlinksChanged>false</properties:HyperlinksChanged>
  <properties:Application>Microsoft Office PowerPoint</properties:Application>
  <properties:AppVersion>16.0000</properties:AppVersion>
</properties:Properties>
</file>

<file path=docProps/core.xml><?xml version="1.0" encoding="utf-8"?>
<cp:coreProperties xmlns:cp="http://schemas.openxmlformats.org/package/2006/metadata/core-properties" xmlns:dcterms="http://purl.org/dc/terms/" xmlns:dc="http://purl.org/dc/elements/1.1/">
  <dcterms:created xmlns:xsi="http://www.w3.org/2001/XMLSchema-instance" xsi:type="dcterms:W3CDTF">2015-02-20T08:23:15Z</dcterms:created>
  <dc:creator/>
  <cp:lastModifiedBy/>
  <cp:lastPrinted>2025-05-14T12:56:17Z</cp:lastPrinted>
  <dcterms:modified xmlns:xsi="http://www.w3.org/2001/XMLSchema-instance" xsi:type="dcterms:W3CDTF">2025-05-21T19:19:25Z</dcterms:modified>
  <cp:revision>342</cp:revision>
  <dc:title>Prezentace aplikace PowerPoint</dc:title>
</cp:coreProperties>
</file>

<file path=docProps/custom.xml><?xml version="1.0" encoding="utf-8"?>
<prop:Properties xmlns:vt="http://schemas.openxmlformats.org/officeDocument/2006/docPropsVTypes" xmlns:prop="http://schemas.openxmlformats.org/officeDocument/2006/custom-properties">
  <prop:property fmtid="{D5CDD505-2E9C-101B-9397-08002B2CF9AE}" pid="2" name="ContentTypeId">
    <vt:lpwstr>0x010100A2FCF9BCABF3854AAB137087829D63AA</vt:lpwstr>
  </prop:property>
</prop:Properties>
</file>