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aveSubsetFonts="true">
  <p:sldMasterIdLst>
    <p:sldMasterId id="2147483648" r:id="rId1"/>
  </p:sldMasterIdLst>
  <p:sldIdLst>
    <p:sldId id="256" r:id="rId2"/>
    <p:sldId id="257" r:id="rId3"/>
    <p:sldId id="258" r:id="rId4"/>
    <p:sldId id="259" r:id="rId5"/>
    <p:sldId id="269" r:id="rId6"/>
    <p:sldId id="270" r:id="rId7"/>
    <p:sldId id="260" r:id="rId8"/>
    <p:sldId id="261" r:id="rId9"/>
    <p:sldId id="262" r:id="rId10"/>
    <p:sldId id="263" r:id="rId11"/>
    <p:sldId id="264" r:id="rId12"/>
    <p:sldId id="266" r:id="rId13"/>
    <p:sldId id="268" r:id="rId14"/>
    <p:sldId id="267" r:id="rId15"/>
  </p:sldIdLst>
  <p:sldSz cx="12192000" cy="6858000"/>
  <p:notesSz cx="6858000" cy="9144000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normalViewPr horzBarState="maximized">
    <p:restoredLeft sz="14995" autoAdjust="false"/>
    <p:restoredTop sz="94660"/>
  </p:normalViewPr>
  <p:slideViewPr>
    <p:cSldViewPr snapToGrid="false">
      <p:cViewPr varScale="true">
        <p:scale>
          <a:sx n="68" d="100"/>
          <a:sy n="68" d="100"/>
        </p:scale>
        <p:origin x="61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7.xml" Type="http://schemas.openxmlformats.org/officeDocument/2006/relationships/slide" Id="rId8"/>
    <Relationship Target="slides/slide12.xml" Type="http://schemas.openxmlformats.org/officeDocument/2006/relationships/slide" Id="rId13"/>
    <Relationship Target="theme/theme1.xml" Type="http://schemas.openxmlformats.org/officeDocument/2006/relationships/theme" Id="rId18"/>
    <Relationship Target="slides/slide2.xml" Type="http://schemas.openxmlformats.org/officeDocument/2006/relationships/slide" Id="rId3"/>
    <Relationship Target="slides/slide6.xml" Type="http://schemas.openxmlformats.org/officeDocument/2006/relationships/slide" Id="rId7"/>
    <Relationship Target="slides/slide11.xml" Type="http://schemas.openxmlformats.org/officeDocument/2006/relationships/slide" Id="rId12"/>
    <Relationship Target="viewProps.xml" Type="http://schemas.openxmlformats.org/officeDocument/2006/relationships/viewProps" Id="rId17"/>
    <Relationship Target="slides/slide1.xml" Type="http://schemas.openxmlformats.org/officeDocument/2006/relationships/slide" Id="rId2"/>
    <Relationship Target="presProps.xml" Type="http://schemas.openxmlformats.org/officeDocument/2006/relationships/presProps" Id="rId16"/>
    <Relationship Target="slideMasters/slideMaster1.xml" Type="http://schemas.openxmlformats.org/officeDocument/2006/relationships/slideMaster" Id="rId1"/>
    <Relationship Target="slides/slide5.xml" Type="http://schemas.openxmlformats.org/officeDocument/2006/relationships/slide" Id="rId6"/>
    <Relationship Target="slides/slide10.xml" Type="http://schemas.openxmlformats.org/officeDocument/2006/relationships/slide" Id="rId11"/>
    <Relationship Target="slides/slide4.xml" Type="http://schemas.openxmlformats.org/officeDocument/2006/relationships/slide" Id="rId5"/>
    <Relationship Target="slides/slide14.xml" Type="http://schemas.openxmlformats.org/officeDocument/2006/relationships/slide" Id="rId15"/>
    <Relationship Target="slides/slide9.xml" Type="http://schemas.openxmlformats.org/officeDocument/2006/relationships/slide" Id="rId10"/>
    <Relationship Target="tableStyles.xml" Type="http://schemas.openxmlformats.org/officeDocument/2006/relationships/tableStyles" Id="rId19"/>
    <Relationship Target="slides/slide3.xml" Type="http://schemas.openxmlformats.org/officeDocument/2006/relationships/slide" Id="rId4"/>
    <Relationship Target="slides/slide8.xml" Type="http://schemas.openxmlformats.org/officeDocument/2006/relationships/slide" Id="rId9"/>
    <Relationship Target="slides/slide13.xml" Type="http://schemas.openxmlformats.org/officeDocument/2006/relationships/slide" Id="rId14"/>
</Relationships>

</file>

<file path=ppt/slideLayouts/_rels/slideLayout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itle" preserve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27F175-1D27-44A7-9F8E-9F5051D4E41D}"/>
              </a:ext>
            </a:extLst>
          </p:cNvPr>
          <p:cNvSpPr>
            <a:spLocks noGrp="true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182DED2-FB2A-404D-B23B-15515AE3A399}"/>
              </a:ext>
            </a:extLst>
          </p:cNvPr>
          <p:cNvSpPr>
            <a:spLocks noGrp="true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859BEE-9331-4A77-90E8-48D27C74F559}"/>
              </a:ext>
            </a:extLst>
          </p:cNvPr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C2ED6BC6-965C-43CD-8052-B672EFB6880E}" type="datetimeFigureOut">
              <a:rPr lang="cs-CZ" smtClean="false"/>
              <a:t>15.05.2025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FB76900-47B1-4456-8CE9-5E25406A6107}"/>
              </a:ext>
            </a:extLst>
          </p:cNvPr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2E1F40C-C7EE-48CA-A767-54BC02CF8793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D5BD0EE2-4922-4909-AD9A-B2459CE7C650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7803806"/>
      </p:ext>
    </p:extLst>
  </p:cSld>
  <p:clrMapOvr>
    <a:masterClrMapping/>
  </p:clrMapOvr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vertTx" preserve="true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DBC1A6-F471-4802-AFD9-EE0AE2AAEC4D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0185C81-D14A-449B-9101-E5042A9671E9}"/>
              </a:ext>
            </a:extLst>
          </p:cNvPr>
          <p:cNvSpPr>
            <a:spLocks noGrp="true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5787469-619B-433E-AE31-54C9628B5C07}"/>
              </a:ext>
            </a:extLst>
          </p:cNvPr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C2ED6BC6-965C-43CD-8052-B672EFB6880E}" type="datetimeFigureOut">
              <a:rPr lang="cs-CZ" smtClean="false"/>
              <a:t>15.05.2025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6E6BB22-8E77-4DB6-A96C-5267040BCAA4}"/>
              </a:ext>
            </a:extLst>
          </p:cNvPr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3F5CD73-091D-423A-9922-70F01743684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D5BD0EE2-4922-4909-AD9A-B2459CE7C650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7059594"/>
      </p:ext>
    </p:extLst>
  </p:cSld>
  <p:clrMapOvr>
    <a:masterClrMapping/>
  </p:clrMapOvr>
</p:sldLayout>
</file>

<file path=ppt/slideLayouts/slideLayout1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vertTitleAndTx" preserve="true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7B8A524-7AEA-4708-80F0-50794287EE99}"/>
              </a:ext>
            </a:extLst>
          </p:cNvPr>
          <p:cNvSpPr>
            <a:spLocks noGrp="true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B3D0A14-66FD-4E84-AC54-1F06E325D555}"/>
              </a:ext>
            </a:extLst>
          </p:cNvPr>
          <p:cNvSpPr>
            <a:spLocks noGrp="true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89BCAB5-54CC-4CF9-8A9C-8B2AE45AB5F1}"/>
              </a:ext>
            </a:extLst>
          </p:cNvPr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C2ED6BC6-965C-43CD-8052-B672EFB6880E}" type="datetimeFigureOut">
              <a:rPr lang="cs-CZ" smtClean="false"/>
              <a:t>15.05.2025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4732091-4655-4728-959C-5D1294C0720F}"/>
              </a:ext>
            </a:extLst>
          </p:cNvPr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674C6E4-92D5-44C8-BBD2-EF8C555E9038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D5BD0EE2-4922-4909-AD9A-B2459CE7C650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5458525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6C1F08-02D5-4DE4-8D27-88CAC0564B0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9D14AA8-0B55-40A8-B167-58F40DF9EAE5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5E0B09D-AD3D-4D3D-B9DE-B8ABB6153A49}"/>
              </a:ext>
            </a:extLst>
          </p:cNvPr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C2ED6BC6-965C-43CD-8052-B672EFB6880E}" type="datetimeFigureOut">
              <a:rPr lang="cs-CZ" smtClean="false"/>
              <a:t>15.05.2025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C6EA598-F69D-4F45-A912-03BDA579CA4A}"/>
              </a:ext>
            </a:extLst>
          </p:cNvPr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A521CCE-7714-4B87-849C-0700C904C99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D5BD0EE2-4922-4909-AD9A-B2459CE7C650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7426797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secHead" preserve="true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A7D967-84AB-4E1C-AC8D-AA3477CB9177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DF8E040D-F235-4142-9EA3-D7714D2A9EC3}"/>
              </a:ext>
            </a:extLst>
          </p:cNvPr>
          <p:cNvSpPr>
            <a:spLocks noGrp="true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0DB0B32-AA8E-4DA4-B953-38AE04964B3C}"/>
              </a:ext>
            </a:extLst>
          </p:cNvPr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C2ED6BC6-965C-43CD-8052-B672EFB6880E}" type="datetimeFigureOut">
              <a:rPr lang="cs-CZ" smtClean="false"/>
              <a:t>15.05.2025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7C82A16-921B-4AA0-8774-324A9522AF76}"/>
              </a:ext>
            </a:extLst>
          </p:cNvPr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8F11024-DE29-48BE-B37D-0DCB06929E1F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D5BD0EE2-4922-4909-AD9A-B2459CE7C650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9916420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woObj" preserve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E630C2-2ED3-42A7-B739-9811BAB01C95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369C13E-24D9-4E03-8B42-35972274FAAC}"/>
              </a:ext>
            </a:extLst>
          </p:cNvPr>
          <p:cNvSpPr>
            <a:spLocks noGrp="true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D3ED9E98-E7C1-4C36-BBA2-4B054BD9C625}"/>
              </a:ext>
            </a:extLst>
          </p:cNvPr>
          <p:cNvSpPr>
            <a:spLocks noGrp="true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6888C7B-C707-4C38-9A3B-AC8ADC3E0C05}"/>
              </a:ext>
            </a:extLst>
          </p:cNvPr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C2ED6BC6-965C-43CD-8052-B672EFB6880E}" type="datetimeFigureOut">
              <a:rPr lang="cs-CZ" smtClean="false"/>
              <a:t>15.05.2025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A70DC49-C5AB-4681-AFB8-89E3EC542FDE}"/>
              </a:ext>
            </a:extLst>
          </p:cNvPr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0D4B0B3-0830-4433-A842-92D2086A2197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D5BD0EE2-4922-4909-AD9A-B2459CE7C650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5972661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woTxTwoObj" preserve="true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D0E5B7-CA19-4824-AF09-7A13DA31A988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9D699198-2C7E-4F56-AD6D-3CE351CCE288}"/>
              </a:ext>
            </a:extLst>
          </p:cNvPr>
          <p:cNvSpPr>
            <a:spLocks noGrp="true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true"/>
            </a:lvl1pPr>
            <a:lvl2pPr marL="457200" indent="0">
              <a:buNone/>
              <a:defRPr sz="2000" b="true"/>
            </a:lvl2pPr>
            <a:lvl3pPr marL="914400" indent="0">
              <a:buNone/>
              <a:defRPr sz="1800" b="true"/>
            </a:lvl3pPr>
            <a:lvl4pPr marL="1371600" indent="0">
              <a:buNone/>
              <a:defRPr sz="1600" b="true"/>
            </a:lvl4pPr>
            <a:lvl5pPr marL="1828800" indent="0">
              <a:buNone/>
              <a:defRPr sz="1600" b="true"/>
            </a:lvl5pPr>
            <a:lvl6pPr marL="2286000" indent="0">
              <a:buNone/>
              <a:defRPr sz="1600" b="true"/>
            </a:lvl6pPr>
            <a:lvl7pPr marL="2743200" indent="0">
              <a:buNone/>
              <a:defRPr sz="1600" b="true"/>
            </a:lvl7pPr>
            <a:lvl8pPr marL="3200400" indent="0">
              <a:buNone/>
              <a:defRPr sz="1600" b="true"/>
            </a:lvl8pPr>
            <a:lvl9pPr marL="3657600" indent="0">
              <a:buNone/>
              <a:defRPr sz="1600" b="true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901B0F4B-AE80-4926-A6BB-CB63E4B7D7C5}"/>
              </a:ext>
            </a:extLst>
          </p:cNvPr>
          <p:cNvSpPr>
            <a:spLocks noGrp="true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1998A17D-9D17-46C9-B2F2-BCE4EF3C5DFA}"/>
              </a:ext>
            </a:extLst>
          </p:cNvPr>
          <p:cNvSpPr>
            <a:spLocks noGrp="true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true"/>
            </a:lvl1pPr>
            <a:lvl2pPr marL="457200" indent="0">
              <a:buNone/>
              <a:defRPr sz="2000" b="true"/>
            </a:lvl2pPr>
            <a:lvl3pPr marL="914400" indent="0">
              <a:buNone/>
              <a:defRPr sz="1800" b="true"/>
            </a:lvl3pPr>
            <a:lvl4pPr marL="1371600" indent="0">
              <a:buNone/>
              <a:defRPr sz="1600" b="true"/>
            </a:lvl4pPr>
            <a:lvl5pPr marL="1828800" indent="0">
              <a:buNone/>
              <a:defRPr sz="1600" b="true"/>
            </a:lvl5pPr>
            <a:lvl6pPr marL="2286000" indent="0">
              <a:buNone/>
              <a:defRPr sz="1600" b="true"/>
            </a:lvl6pPr>
            <a:lvl7pPr marL="2743200" indent="0">
              <a:buNone/>
              <a:defRPr sz="1600" b="true"/>
            </a:lvl7pPr>
            <a:lvl8pPr marL="3200400" indent="0">
              <a:buNone/>
              <a:defRPr sz="1600" b="true"/>
            </a:lvl8pPr>
            <a:lvl9pPr marL="3657600" indent="0">
              <a:buNone/>
              <a:defRPr sz="1600" b="true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7023DFED-22E8-497F-9234-A91741A22110}"/>
              </a:ext>
            </a:extLst>
          </p:cNvPr>
          <p:cNvSpPr>
            <a:spLocks noGrp="true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C0E4428F-167C-484D-A609-ECA48CE7892C}"/>
              </a:ext>
            </a:extLst>
          </p:cNvPr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C2ED6BC6-965C-43CD-8052-B672EFB6880E}" type="datetimeFigureOut">
              <a:rPr lang="cs-CZ" smtClean="false"/>
              <a:t>15.05.2025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B8F00A57-4123-4FA5-9480-3735438E6E48}"/>
              </a:ext>
            </a:extLst>
          </p:cNvPr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83AA191E-B884-4D93-B0F6-0A032C4BB20D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D5BD0EE2-4922-4909-AD9A-B2459CE7C650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9022796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itleOnly" preserve="true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BE0654-3B4F-49E0-91BC-721E2AFFFD94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0EAEE61-007D-48C5-94F3-ED334CE80A60}"/>
              </a:ext>
            </a:extLst>
          </p:cNvPr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C2ED6BC6-965C-43CD-8052-B672EFB6880E}" type="datetimeFigureOut">
              <a:rPr lang="cs-CZ" smtClean="false"/>
              <a:t>15.05.2025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77AFA860-1847-4D4E-BAA3-29E57472BB64}"/>
              </a:ext>
            </a:extLst>
          </p:cNvPr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23F27A5-1910-4B48-B2E7-7D6CD0A3D4EE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D5BD0EE2-4922-4909-AD9A-B2459CE7C650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7664436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blank" preserve="true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BCF10499-CB9A-453C-9787-AB66D5E15703}"/>
              </a:ext>
            </a:extLst>
          </p:cNvPr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C2ED6BC6-965C-43CD-8052-B672EFB6880E}" type="datetimeFigureOut">
              <a:rPr lang="cs-CZ" smtClean="false"/>
              <a:t>15.05.2025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5BB66476-DEE7-444F-BB0F-9E3B4A3747A6}"/>
              </a:ext>
            </a:extLst>
          </p:cNvPr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5656356-8D7D-493F-8439-60C9E89A3FA3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D5BD0EE2-4922-4909-AD9A-B2459CE7C650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3824832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Tx" preserve="true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332179-B519-4B79-903D-D5623B761727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073D8DE-EDD6-4E76-8103-CF1763291365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DA9300CD-7AF8-4F69-9701-AD4C50D95DB4}"/>
              </a:ext>
            </a:extLst>
          </p:cNvPr>
          <p:cNvSpPr>
            <a:spLocks noGrp="true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334DC64-214C-433E-B437-4CE1AD22A653}"/>
              </a:ext>
            </a:extLst>
          </p:cNvPr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C2ED6BC6-965C-43CD-8052-B672EFB6880E}" type="datetimeFigureOut">
              <a:rPr lang="cs-CZ" smtClean="false"/>
              <a:t>15.05.2025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FE3BF50-FFA3-4CB2-9A4D-483E291C488A}"/>
              </a:ext>
            </a:extLst>
          </p:cNvPr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F8B779B-8429-498C-A9D8-D86E51C93355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D5BD0EE2-4922-4909-AD9A-B2459CE7C650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0547888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picTx" preserve="true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B82605-124E-4875-A267-7996E14739F3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65D9C10D-448B-45FD-886D-FA628A70480F}"/>
              </a:ext>
            </a:extLst>
          </p:cNvPr>
          <p:cNvSpPr>
            <a:spLocks noGrp="true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2A68F41B-927A-48BB-BA28-8F22CBDB149D}"/>
              </a:ext>
            </a:extLst>
          </p:cNvPr>
          <p:cNvSpPr>
            <a:spLocks noGrp="true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190473A-F499-47FB-8D0C-E2395F1C797A}"/>
              </a:ext>
            </a:extLst>
          </p:cNvPr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C2ED6BC6-965C-43CD-8052-B672EFB6880E}" type="datetimeFigureOut">
              <a:rPr lang="cs-CZ" smtClean="false"/>
              <a:t>15.05.2025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CC2586F-6321-4022-97D7-BCC501777F73}"/>
              </a:ext>
            </a:extLst>
          </p:cNvPr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616F3AD-2E52-45E2-B34B-9EE2BDA0CA0F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D5BD0EE2-4922-4909-AD9A-B2459CE7C650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759235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theme/theme1.xml" Type="http://schemas.openxmlformats.org/officeDocument/2006/relationships/theme" Id="rId12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slideLayouts/slideLayout11.xml" Type="http://schemas.openxmlformats.org/officeDocument/2006/relationships/slideLayout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8BF9D86-E36C-40E6-A9F9-B8482B480088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false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243F3388-D018-43C0-9542-0713334F777A}"/>
              </a:ext>
            </a:extLst>
          </p:cNvPr>
          <p:cNvSpPr>
            <a:spLocks noGrp="true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false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581D149-7B7D-436D-9FD8-E89C7244CFAA}"/>
              </a:ext>
            </a:extLst>
          </p:cNvPr>
          <p:cNvSpPr>
            <a:spLocks noGrp="true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D6BC6-965C-43CD-8052-B672EFB6880E}" type="datetimeFigureOut">
              <a:rPr lang="cs-CZ" smtClean="false"/>
              <a:t>15.05.2025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E15720D-A613-46D3-BCD9-44F16ABA3E92}"/>
              </a:ext>
            </a:extLst>
          </p:cNvPr>
          <p:cNvSpPr>
            <a:spLocks noGrp="true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17067BC-525E-40FA-AB9C-D56F7FBAD361}"/>
              </a:ext>
            </a:extLst>
          </p:cNvPr>
          <p:cNvSpPr>
            <a:spLocks noGrp="true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D0EE2-4922-4909-AD9A-B2459CE7C650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6713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false" eaLnBrk="true" latinLnBrk="false" hangingPunct="true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false" eaLnBrk="true" latinLnBrk="false" hangingPunct="true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slideLayouts/slideLayout1.xml" Type="http://schemas.openxmlformats.org/officeDocument/2006/relationships/slideLayout" Id="rId1"/>
</Relationships>

</file>

<file path=ppt/slides/_rels/slide1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4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media/image1.png" Type="http://schemas.openxmlformats.org/officeDocument/2006/relationships/image" Id="rId3"/>
    <Relationship TargetMode="External" Target="https://www.esfcr.cz/hodnoceni-a-vyber-projektu-opz-plus/-/dokument/18069370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media/image2.pn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media/image3.pn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6A910A-1838-4A8E-98E2-534D59D4217B}"/>
              </a:ext>
            </a:extLst>
          </p:cNvPr>
          <p:cNvSpPr>
            <a:spLocks noGrp="true"/>
          </p:cNvSpPr>
          <p:nvPr>
            <p:ph type="ctrTitle"/>
          </p:nvPr>
        </p:nvSpPr>
        <p:spPr/>
        <p:txBody>
          <a:bodyPr/>
          <a:lstStyle/>
          <a:p>
            <a:r>
              <a:rPr lang="cs-CZ" b="true" dirty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Věcné hodnocení projektů MAS ve výzvě OPZ+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1335714-691E-4A4D-9DF7-339F28BBE71A}"/>
              </a:ext>
            </a:extLst>
          </p:cNvPr>
          <p:cNvSpPr>
            <a:spLocks noGrp="true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false"/>
              <a:t>Markéta Dvořáková</a:t>
            </a:r>
          </a:p>
          <a:p>
            <a:r>
              <a:rPr lang="cs-CZ" dirty="false"/>
              <a:t>Jitka Jirsová</a:t>
            </a:r>
          </a:p>
          <a:p>
            <a:r>
              <a:rPr lang="cs-CZ" dirty="false"/>
              <a:t>Petra Martinů</a:t>
            </a:r>
          </a:p>
        </p:txBody>
      </p:sp>
    </p:spTree>
    <p:extLst>
      <p:ext uri="{BB962C8B-B14F-4D97-AF65-F5344CB8AC3E}">
        <p14:creationId xmlns:p14="http://schemas.microsoft.com/office/powerpoint/2010/main" val="30070959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7667EB-B7A8-4684-AB14-235200FA040D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b="true" dirty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Cíle a konzistentnost – intervenční logika projektu, proveditelnost</a:t>
            </a:r>
            <a:endParaRPr lang="cs-CZ" dirty="false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7B55B36-B440-4170-8514-C7D1270D4D87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b="true" dirty="false"/>
              <a:t>KLÍČOVÉ AKTIVITY</a:t>
            </a:r>
            <a:endParaRPr lang="cs-CZ" dirty="false"/>
          </a:p>
          <a:p>
            <a:pPr lvl="0"/>
            <a:r>
              <a:rPr lang="cs-CZ" dirty="false"/>
              <a:t>Jsou aktivity logicky uspořádané? Tvoří logický celek?</a:t>
            </a:r>
          </a:p>
          <a:p>
            <a:pPr lvl="0"/>
            <a:r>
              <a:rPr lang="cs-CZ" dirty="false"/>
              <a:t>Jsou aktivity návazné? Logicky na sebe navazují?</a:t>
            </a:r>
          </a:p>
          <a:p>
            <a:pPr lvl="0"/>
            <a:r>
              <a:rPr lang="cs-CZ" dirty="false"/>
              <a:t>Je popis aktivit dostatečně konkrétní? Kdo, kdy, co a jak…</a:t>
            </a:r>
          </a:p>
          <a:p>
            <a:pPr lvl="0"/>
            <a:r>
              <a:rPr lang="cs-CZ" dirty="false"/>
              <a:t>Je u klíčové aktivity definován výstup projektu? </a:t>
            </a:r>
          </a:p>
          <a:p>
            <a:pPr lvl="0"/>
            <a:r>
              <a:rPr lang="cs-CZ" dirty="false"/>
              <a:t>Jsou výstupy dostatečně popsány? Rozsahem, četností…..</a:t>
            </a:r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402536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BCCC621-49B8-4177-93A3-4C351E8B5568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b="true" dirty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EFEKTIVNOST A HOSPODÁRNOST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D330AE7-BDB8-443A-8608-83DFBADEBE3E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false"/>
              <a:t>Hodnotí se nastavení výše rozpočtu na plánované aktivity = odpovídá celková výše rozpočtu nastaveným výstupům projektu a délce realizace? </a:t>
            </a:r>
          </a:p>
          <a:p>
            <a:r>
              <a:rPr lang="cs-CZ" dirty="false"/>
              <a:t>Hodnocení vychází z hlavní zdrojů informací: </a:t>
            </a:r>
          </a:p>
          <a:p>
            <a:pPr lvl="1"/>
            <a:r>
              <a:rPr lang="cs-CZ" dirty="false"/>
              <a:t>Popis projektu – popis aktivit projektu a nastavení ověřitelných cílů</a:t>
            </a:r>
          </a:p>
          <a:p>
            <a:pPr lvl="1"/>
            <a:r>
              <a:rPr lang="cs-CZ" dirty="false"/>
              <a:t>Cílové skupiny – popis problémů, potřeb, zapojení CS do KA a kvantifikace CS, ze které vychází nastavení indikátorů.</a:t>
            </a:r>
          </a:p>
          <a:p>
            <a:pPr lvl="1"/>
            <a:r>
              <a:rPr lang="cs-CZ" dirty="false"/>
              <a:t>Klíčové aktivity – nastavené na potřeby/problémy CS, popis činností v rámci každé KA, nastavení realizačního týmu.</a:t>
            </a:r>
          </a:p>
          <a:p>
            <a:pPr lvl="1"/>
            <a:r>
              <a:rPr lang="cs-CZ" dirty="false"/>
              <a:t>Indikátory – za jednotlivé KA a navázané na CS </a:t>
            </a:r>
          </a:p>
          <a:p>
            <a:pPr lvl="1"/>
            <a:r>
              <a:rPr lang="cs-CZ" dirty="false"/>
              <a:t>Rozpočet projektu – velikost RT ve vazbě na KA projektu, výše mezd, rozsah úvazků aj.</a:t>
            </a:r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436494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110D16-5CB5-9DB0-AE0D-173B81A8629B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838200" y="365126"/>
            <a:ext cx="10515600" cy="764428"/>
          </a:xfrm>
        </p:spPr>
        <p:txBody>
          <a:bodyPr/>
          <a:lstStyle/>
          <a:p>
            <a:r>
              <a:rPr lang="cs-CZ" b="true" dirty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Rozpočet projektu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F1B8B09-BA96-6368-1B45-4A8194C93261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838200" y="995082"/>
            <a:ext cx="10515600" cy="5181881"/>
          </a:xfrm>
        </p:spPr>
        <p:txBody>
          <a:bodyPr/>
          <a:lstStyle/>
          <a:p>
            <a:endParaRPr lang="cs-CZ" dirty="false"/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4464B1C9-4B0F-6B5F-A1FC-4E4D3BDA6D38}"/>
              </a:ext>
            </a:extLst>
          </p:cNvPr>
          <p:cNvGraphicFramePr>
            <a:graphicFrameLocks noGrp="true"/>
          </p:cNvGraphicFramePr>
          <p:nvPr>
            <p:extLst/>
          </p:nvPr>
        </p:nvGraphicFramePr>
        <p:xfrm>
          <a:off x="838200" y="995082"/>
          <a:ext cx="10515600" cy="5034280"/>
        </p:xfrm>
        <a:graphic>
          <a:graphicData uri="http://schemas.openxmlformats.org/drawingml/2006/table">
            <a:tbl>
              <a:tblPr firstRow="true" bandRow="true">
                <a:tableStyleId>{5C22544A-7EE6-4342-B048-85BDC9FD1C3A}</a:tableStyleId>
              </a:tblPr>
              <a:tblGrid>
                <a:gridCol w="4334435">
                  <a:extLst>
                    <a:ext uri="{9D8B030D-6E8A-4147-A177-3AD203B41FA5}">
                      <a16:colId xmlns:a16="http://schemas.microsoft.com/office/drawing/2014/main" val="3235735180"/>
                    </a:ext>
                  </a:extLst>
                </a:gridCol>
                <a:gridCol w="6181165">
                  <a:extLst>
                    <a:ext uri="{9D8B030D-6E8A-4147-A177-3AD203B41FA5}">
                      <a16:colId xmlns:a16="http://schemas.microsoft.com/office/drawing/2014/main" val="7509785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false"/>
                        <a:t>Hodnotící otázka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false"/>
                        <a:t>Pomůcka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12835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false" i="false" u="none" strike="noStrike" kern="1200" baseline="0" dirty="false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Množství u jednotlivých položek v rozpočtu je potřebné/nezbytné? </a:t>
                      </a:r>
                    </a:p>
                    <a:p>
                      <a:r>
                        <a:rPr lang="cs-CZ" sz="1800" b="false" i="false" u="none" strike="noStrike" kern="1200" baseline="0" dirty="false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Odpovídá celková výše rozpočtu výstupům projektu a délce realizace? 	</a:t>
                      </a:r>
                    </a:p>
                    <a:p>
                      <a:pPr marL="0" marR="0" lvl="0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false" i="false" u="none" strike="noStrike" kern="1200" baseline="0" dirty="false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Je rozpočet přiměřený rozsahu klíčových aktivit?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false"/>
                        <a:t>Popsat v každé KA – délku realizace a činnosti, které budou čl. RT v KA vykonávat. </a:t>
                      </a:r>
                    </a:p>
                    <a:p>
                      <a:r>
                        <a:rPr lang="cs-CZ" dirty="false"/>
                        <a:t>RT v dobře popsat v povinném poli </a:t>
                      </a:r>
                      <a:r>
                        <a:rPr lang="cs-CZ" dirty="false" err="true"/>
                        <a:t>ŽoD</a:t>
                      </a:r>
                      <a:r>
                        <a:rPr lang="cs-CZ" dirty="false"/>
                        <a:t> v ISKP: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cs-CZ" dirty="false"/>
                        <a:t>Popis realizačního týmu projektu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cs-CZ" dirty="false"/>
                        <a:t>Přehled nákladů u každé KA – popsat náplně činností  a rozsahy úvazků členů RT u každé KA, možné i přiřadit k položce rozpočtu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57232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false" i="false" u="none" strike="noStrike" kern="1200" baseline="0" dirty="false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Je rozpočet dostatečně srozumitelný (tj. co položka obsahuje, o jaký jde náklad)? 	</a:t>
                      </a:r>
                    </a:p>
                    <a:p>
                      <a:pPr marL="0" marR="0" lvl="0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false" i="false" u="none" strike="noStrike" kern="1200" baseline="0" dirty="false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Je možné položky rozpočtu přiřadit k aktivitám?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false"/>
                        <a:t>Každou položku PN přiřadit ke KA projektu – lze ověřit např. dodržení </a:t>
                      </a:r>
                      <a:r>
                        <a:rPr lang="cs-CZ" dirty="false" err="true"/>
                        <a:t>mzd</a:t>
                      </a:r>
                      <a:r>
                        <a:rPr lang="cs-CZ" dirty="false"/>
                        <a:t>. limitu, rozsahu úvazku apod.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34569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false" i="false" u="none" strike="noStrike" kern="1200" baseline="0" dirty="false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Odpovídají ceny v rozpočtu cenám obvyklým (případně doporučeným), je případné překročení těchto obvyklých/doporučených cen odůvodněno? 	</a:t>
                      </a:r>
                    </a:p>
                    <a:p>
                      <a:endParaRPr lang="cs-CZ" dirty="fal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false"/>
                        <a:t>Využít přílohu výzvy </a:t>
                      </a:r>
                      <a:r>
                        <a:rPr lang="cs-CZ" sz="18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Pomůcka stanovení osobních nákladů: </a:t>
                      </a:r>
                    </a:p>
                    <a:p>
                      <a:pPr marL="285750" marR="0" lvl="0" indent="-28575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cs-CZ" sz="18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názvy a náplně činností pracovních pozic uvedených v pomůcce </a:t>
                      </a:r>
                      <a:endParaRPr lang="cs-CZ" dirty="false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cs-CZ" sz="18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 stanovení a ověření </a:t>
                      </a:r>
                      <a:r>
                        <a:rPr lang="cs-CZ" sz="1800" kern="1200" dirty="false" err="tru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mzd</a:t>
                      </a:r>
                      <a:r>
                        <a:rPr lang="cs-CZ" sz="18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limitů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07134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70028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>
          <a:extLst>
            <a:ext uri="{FF2B5EF4-FFF2-40B4-BE49-F238E27FC236}">
              <a16:creationId xmlns:a16="http://schemas.microsoft.com/office/drawing/2014/main" id="{E4F7276A-58FF-7A9D-2185-1EBAF441F5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459891-2A3A-EDCC-0F58-013CD1EAC12C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838200" y="365126"/>
            <a:ext cx="10515600" cy="764428"/>
          </a:xfrm>
        </p:spPr>
        <p:txBody>
          <a:bodyPr/>
          <a:lstStyle/>
          <a:p>
            <a:r>
              <a:rPr lang="cs-CZ" b="true" dirty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Indikátory projektu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EEE8D0B-78DA-0230-35AF-F5E9590EF884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838200" y="995082"/>
            <a:ext cx="10515600" cy="5181881"/>
          </a:xfrm>
        </p:spPr>
        <p:txBody>
          <a:bodyPr/>
          <a:lstStyle/>
          <a:p>
            <a:endParaRPr lang="cs-CZ" dirty="false"/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DE3B482A-2AB1-7833-516A-03C78566A8C7}"/>
              </a:ext>
            </a:extLst>
          </p:cNvPr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3451114941"/>
              </p:ext>
            </p:extLst>
          </p:nvPr>
        </p:nvGraphicFramePr>
        <p:xfrm>
          <a:off x="838200" y="995082"/>
          <a:ext cx="10515600" cy="4001545"/>
        </p:xfrm>
        <a:graphic>
          <a:graphicData uri="http://schemas.openxmlformats.org/drawingml/2006/table">
            <a:tbl>
              <a:tblPr firstRow="true" bandRow="true">
                <a:tableStyleId>{5C22544A-7EE6-4342-B048-85BDC9FD1C3A}</a:tableStyleId>
              </a:tblPr>
              <a:tblGrid>
                <a:gridCol w="4549588">
                  <a:extLst>
                    <a:ext uri="{9D8B030D-6E8A-4147-A177-3AD203B41FA5}">
                      <a16:colId xmlns:a16="http://schemas.microsoft.com/office/drawing/2014/main" val="3235735180"/>
                    </a:ext>
                  </a:extLst>
                </a:gridCol>
                <a:gridCol w="5966012">
                  <a:extLst>
                    <a:ext uri="{9D8B030D-6E8A-4147-A177-3AD203B41FA5}">
                      <a16:colId xmlns:a16="http://schemas.microsoft.com/office/drawing/2014/main" val="750978543"/>
                    </a:ext>
                  </a:extLst>
                </a:gridCol>
              </a:tblGrid>
              <a:tr h="415523">
                <a:tc>
                  <a:txBody>
                    <a:bodyPr/>
                    <a:lstStyle/>
                    <a:p>
                      <a:r>
                        <a:rPr lang="cs-CZ" dirty="false"/>
                        <a:t>Hodnotící otázka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false"/>
                        <a:t>Pomůcka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1283553"/>
                  </a:ext>
                </a:extLst>
              </a:tr>
              <a:tr h="2254071">
                <a:tc>
                  <a:txBody>
                    <a:bodyPr/>
                    <a:lstStyle/>
                    <a:p>
                      <a:pPr marL="0" marR="0" lvl="0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false" i="false" u="none" strike="noStrike" kern="1200" baseline="0" dirty="false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Je z popisu indikátorů zřejmé, jak byla stanovena cílová hodnota? 	</a:t>
                      </a:r>
                    </a:p>
                    <a:p>
                      <a:pPr marL="0" marR="0" lvl="0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false" i="false" u="none" strike="noStrike" kern="1200" baseline="0" dirty="false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Odpovídají údaje uvedené v popisu indikátorů údajům v klíčových aktivitách? </a:t>
                      </a:r>
                    </a:p>
                    <a:p>
                      <a:pPr marL="0" marR="0" lvl="0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false" i="false" u="none" strike="noStrike" kern="1200" baseline="0" dirty="false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Je naplánovaná cílová hodnota nastavena v odpovídajícím poměru ke klíčovým aktivitám?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true" dirty="false"/>
                        <a:t>Indikátory do ISKP se uvádí za celý projekt = agregovaná položka za jednotlivé KA. </a:t>
                      </a:r>
                    </a:p>
                    <a:p>
                      <a:r>
                        <a:rPr lang="cs-CZ"/>
                        <a:t>Využít dostatečně </a:t>
                      </a:r>
                      <a:r>
                        <a:rPr lang="cs-CZ" dirty="false"/>
                        <a:t>pole </a:t>
                      </a:r>
                      <a:r>
                        <a:rPr lang="cs-CZ" dirty="false" err="true"/>
                        <a:t>ŽoD</a:t>
                      </a:r>
                      <a:r>
                        <a:rPr lang="cs-CZ" dirty="false"/>
                        <a:t> v ISKP Popis výchozí a cílové hodnoty: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cs-CZ" dirty="false"/>
                        <a:t>Popis za každou KA – jakou hodnotou naplní celkovou výši daného indikátoru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cs-CZ" dirty="false"/>
                        <a:t>Jaká CS za jakou KA je do indikátoru započítána.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5723200"/>
                  </a:ext>
                </a:extLst>
              </a:tr>
              <a:tr h="1331951">
                <a:tc>
                  <a:txBody>
                    <a:bodyPr/>
                    <a:lstStyle/>
                    <a:p>
                      <a:pPr marL="0" marR="0" lvl="0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false" i="false" u="none" strike="noStrike" kern="1200" baseline="0" dirty="false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Je reálné dosažení naplánované cílové hodnoty? 	</a:t>
                      </a:r>
                    </a:p>
                    <a:p>
                      <a:pPr marL="0" marR="0" lvl="0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false" i="false" u="none" strike="noStrike" kern="1200" baseline="0" dirty="false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0" marR="0" lvl="0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800" b="false" i="false" u="none" strike="noStrike" kern="1200" baseline="0" dirty="false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false"/>
                        <a:t>Vazba na popis CS, jejího výchozího stavu a zapojení, oslovení CS do projektu, konkrétněji do dané KA.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34569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40358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12BBFB-57CF-4872-9102-B431BC0A498A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87388F2-6DAA-45BA-8DA8-B64176C0A1D5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cs-CZ" dirty="false"/>
              <a:t>Děkujeme za pozornost.</a:t>
            </a:r>
          </a:p>
        </p:txBody>
      </p:sp>
    </p:spTree>
    <p:extLst>
      <p:ext uri="{BB962C8B-B14F-4D97-AF65-F5344CB8AC3E}">
        <p14:creationId xmlns:p14="http://schemas.microsoft.com/office/powerpoint/2010/main" val="3653527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24B4D9-C592-4803-B20A-400E091302A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b="true" dirty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Příručka pro hodnotitele verze 5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51286A9-4521-45AC-A14C-3B68A3E5DE2E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838200" y="1272619"/>
            <a:ext cx="10515600" cy="4904344"/>
          </a:xfrm>
        </p:spPr>
        <p:txBody>
          <a:bodyPr/>
          <a:lstStyle/>
          <a:p>
            <a:r>
              <a:rPr lang="cs-CZ" dirty="false">
                <a:hlinkClick r:id="rId2"/>
              </a:rPr>
              <a:t>https://www.esfcr.cz/hodnoceni-a-vyber-projektu-opz-plus/-/dokument/18069370</a:t>
            </a:r>
            <a:endParaRPr lang="cs-CZ" dirty="false"/>
          </a:p>
          <a:p>
            <a:r>
              <a:rPr lang="cs-CZ" dirty="false"/>
              <a:t>Str.46-52</a:t>
            </a:r>
          </a:p>
          <a:p>
            <a:r>
              <a:rPr lang="cs-CZ" dirty="false"/>
              <a:t>Str.49-52</a:t>
            </a:r>
          </a:p>
          <a:p>
            <a:endParaRPr lang="cs-CZ" dirty="false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C962B63-60C5-4B6A-ADFE-698FDF49606F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2661174" y="2302661"/>
            <a:ext cx="8170224" cy="4190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701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EF3466-303A-4C11-B73E-940CD72E92D4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F93AEABE-90A2-4424-9A3C-0F43DC8198BC}"/>
              </a:ext>
            </a:extLst>
          </p:cNvPr>
          <p:cNvPicPr>
            <a:picLocks noGrp="true" noChangeAspect="true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1571" y="-69677"/>
            <a:ext cx="11486310" cy="6461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249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8825D8-6CD8-4D02-B5CF-E79356F8DCA5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6EFEE569-7332-4EE9-A423-7D31BE64A1AB}"/>
              </a:ext>
            </a:extLst>
          </p:cNvPr>
          <p:cNvPicPr>
            <a:picLocks noGrp="true" noChangeAspect="true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6452" y="197375"/>
            <a:ext cx="11604759" cy="6527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395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BD1F95-41BB-47D0-BF6C-02E61E8A491C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b="true" dirty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Potřebnost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52E3C23-530F-4992-8CA3-5FDB2554B4E8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false"/>
              <a:t>Popis řešeného problému/problémů – musí být konkretizován ve vztahu k území (zda plošně nebo jen v části), ve vztahu k cílovým skupinám – kvantifikace, jak jste problém zjistili (výstupy z evaluace, analýzy, rozhovory, ověřené zdroje informací…), jaké jsou potřeby jednotlivých cílových skupin ve vztahu k řešenému problému. Jaký dopad má problém na CS a celkově na situaci v území, na další aktéry, koho všeho se problém dotýká. </a:t>
            </a:r>
          </a:p>
          <a:p>
            <a:r>
              <a:rPr lang="cs-CZ" dirty="false"/>
              <a:t>Jak se řešený problém váže na cíle SCLLD, případně konkrétněji na výstupy z evaluace, vždy musí být vazba na SCLLD.</a:t>
            </a:r>
          </a:p>
          <a:p>
            <a:r>
              <a:rPr lang="cs-CZ" dirty="false"/>
              <a:t>Jaké jsou příčiny problému (popsat u každého z řešených problémů ve vazbě na dotčenou CS). </a:t>
            </a:r>
          </a:p>
        </p:txBody>
      </p:sp>
    </p:spTree>
    <p:extLst>
      <p:ext uri="{BB962C8B-B14F-4D97-AF65-F5344CB8AC3E}">
        <p14:creationId xmlns:p14="http://schemas.microsoft.com/office/powerpoint/2010/main" val="3100795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418DE1-90D9-432E-BA94-838B8B49D632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b="true" dirty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Potřebnost</a:t>
            </a:r>
            <a:endParaRPr lang="cs-CZ" dirty="false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9151860-7D45-4BF8-AB7F-BA6F232EAB16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false"/>
              <a:t>Co se bude dít, pokud problém/y nebude řešen ve vztahu k CS a jaký bude dopad neřešeného problému na komunitu jako celek?</a:t>
            </a:r>
          </a:p>
          <a:p>
            <a:r>
              <a:rPr lang="cs-CZ" dirty="false"/>
              <a:t>Jakým způsobem se projekt řešil dosud, proč to nefungovalo, proč se případně neřešil, nebo popsat v čem je problém nový.</a:t>
            </a:r>
          </a:p>
          <a:p>
            <a:r>
              <a:rPr lang="cs-CZ" dirty="false"/>
              <a:t>Zamyslel se žadatel nad potenciálem CS uplatnit se na trhu práce? (ekonomický rozměr problému).</a:t>
            </a:r>
          </a:p>
          <a:p>
            <a:r>
              <a:rPr lang="cs-CZ" dirty="false"/>
              <a:t>Pokud nedostatek místa v MS, tak do přílohy.</a:t>
            </a:r>
          </a:p>
          <a:p>
            <a:r>
              <a:rPr lang="cs-CZ" dirty="false"/>
              <a:t>V přílohách jakékoliv další podpůrné materiály k uvedeným tvrzením, měly by primárně vycházet z výstupů evaluace.</a:t>
            </a:r>
          </a:p>
          <a:p>
            <a:r>
              <a:rPr lang="cs-CZ" dirty="false"/>
              <a:t>Nutno být konkrétní, každý problém, který bude řešen prostřednictvím KA projektu popsat zvlášť včetně dotčených CS.</a:t>
            </a:r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39704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09FC67-228C-459C-8E9E-F3D3A1F88821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b="true" dirty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Cíle a konzistentnost – intervenční logika projektu, proveditelnost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1FA727F-0196-49F1-99F6-C1194A008554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b="true" u="sng" dirty="false"/>
              <a:t>LOGICKÝ RÁMEC</a:t>
            </a:r>
            <a:endParaRPr lang="cs-CZ" dirty="false"/>
          </a:p>
          <a:p>
            <a:pPr lvl="0"/>
            <a:r>
              <a:rPr lang="cs-CZ" dirty="false"/>
              <a:t>KDO: </a:t>
            </a:r>
          </a:p>
          <a:p>
            <a:r>
              <a:rPr lang="cs-CZ" dirty="false"/>
              <a:t>-organizační struktura projektu</a:t>
            </a:r>
          </a:p>
          <a:p>
            <a:pPr lvl="0"/>
            <a:r>
              <a:rPr lang="cs-CZ" dirty="false"/>
              <a:t>PROČ: </a:t>
            </a:r>
          </a:p>
          <a:p>
            <a:r>
              <a:rPr lang="cs-CZ" dirty="false"/>
              <a:t>-Obecný cíl, celkový cíl, záměr na úrovni programu, strategického cíle</a:t>
            </a:r>
          </a:p>
          <a:p>
            <a:r>
              <a:rPr lang="cs-CZ" dirty="false"/>
              <a:t>-Specifické cíle: potřeby cílové skupiny s výstupy projektu</a:t>
            </a:r>
          </a:p>
          <a:p>
            <a:pPr lvl="0"/>
            <a:r>
              <a:rPr lang="cs-CZ" dirty="false"/>
              <a:t>JAK a KDY: Aktivity</a:t>
            </a:r>
          </a:p>
          <a:p>
            <a:pPr lvl="0"/>
            <a:r>
              <a:rPr lang="cs-CZ" dirty="false"/>
              <a:t>CO: Výstupy – hmatatelné výsledky, produkty, služby</a:t>
            </a:r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913159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3A0D03-2FBE-4D72-A8C6-212CB0E6B48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b="true" dirty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Cíle a konzistentnost – intervenční logika projektu, proveditelnost</a:t>
            </a:r>
            <a:endParaRPr lang="cs-CZ" dirty="false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5E037D0-D22D-4795-80C1-06AA81E7A2CD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b="true" dirty="false"/>
              <a:t>PRÁCE S CÍLOVOU SKUPINOU</a:t>
            </a:r>
            <a:endParaRPr lang="cs-CZ" dirty="false"/>
          </a:p>
          <a:p>
            <a:pPr lvl="0"/>
            <a:r>
              <a:rPr lang="cs-CZ" dirty="false"/>
              <a:t>Jak bude cílová skupina oslovena? Má na ni žadatel kontakt? Projevila cílová skupina o aktivity zájem? Jak byl deklarován? </a:t>
            </a:r>
          </a:p>
          <a:p>
            <a:pPr lvl="0"/>
            <a:r>
              <a:rPr lang="cs-CZ" dirty="false"/>
              <a:t>Jak bude zapojena do aktivit projektu? Je její zapojení odpovídající? Odpovídá jejím potřebám?</a:t>
            </a:r>
          </a:p>
          <a:p>
            <a:pPr lvl="0"/>
            <a:r>
              <a:rPr lang="cs-CZ" dirty="false"/>
              <a:t>Jak se  změní situace cílové skupiny realizací projektu? Jaké změny bude dosaženo?</a:t>
            </a:r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0854677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5654B5-E595-47B9-99A4-1513777EAE87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b="true" dirty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Cíle a konzistentnost – intervenční logika projektu, proveditelnost</a:t>
            </a:r>
            <a:endParaRPr lang="cs-CZ" dirty="false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D662383-5C67-42EC-AB23-22AA5D213FE4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b="true" dirty="false"/>
              <a:t>CÍLE</a:t>
            </a:r>
            <a:endParaRPr lang="cs-CZ" dirty="false"/>
          </a:p>
          <a:p>
            <a:pPr lvl="0"/>
            <a:r>
              <a:rPr lang="cs-CZ" dirty="false"/>
              <a:t>Jsou cíle ověřitelné, měřitelné a konkrétní?  (SMART)</a:t>
            </a:r>
          </a:p>
          <a:p>
            <a:pPr lvl="0"/>
            <a:r>
              <a:rPr lang="cs-CZ" dirty="false"/>
              <a:t>Naplní klíčové aktivity cíle projektu? Jsou vhodně zvolené? </a:t>
            </a:r>
          </a:p>
          <a:p>
            <a:pPr lvl="0"/>
            <a:r>
              <a:rPr lang="cs-CZ" dirty="false"/>
              <a:t>Jak prokáži, že je cíl naplněn?  Definované výstupy….</a:t>
            </a:r>
          </a:p>
          <a:p>
            <a:pPr marL="0" indent="0">
              <a:buNone/>
            </a:pPr>
            <a:endParaRPr lang="cs-CZ" dirty="false"/>
          </a:p>
          <a:p>
            <a:pPr marL="0" indent="0">
              <a:buNone/>
            </a:pP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990793420"/>
      </p:ext>
    </p:extLst>
  </p:cSld>
  <p:clrMapOvr>
    <a:masterClrMapping/>
  </p:clrMapOvr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false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Words>921</properties:Words>
  <properties:PresentationFormat>Širokoúhlá obrazovka</properties:PresentationFormat>
  <properties:Paragraphs>84</properties:Paragraphs>
  <properties:Slides>14</properties:Slides>
  <properties:Notes>0</properties:Notes>
  <properties:TotalTime>51</properties:TotalTime>
  <properties:HiddenSlides>0</properties:HiddenSlides>
  <properties:MMClips>0</properties:MMClips>
  <properties:ScaleCrop>false</properties:ScaleCrop>
  <properties:HeadingPairs>
    <vt:vector baseType="variant" size="6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properties:HeadingPairs>
  <properties:TitlesOfParts>
    <vt:vector baseType="lpstr" size="18">
      <vt:lpstr>Arial</vt:lpstr>
      <vt:lpstr>Calibri</vt:lpstr>
      <vt:lpstr>Calibri Light</vt:lpstr>
      <vt:lpstr>Motiv Office</vt:lpstr>
      <vt:lpstr>Věcné hodnocení projektů MAS ve výzvě OPZ+</vt:lpstr>
      <vt:lpstr>Příručka pro hodnotitele verze 5</vt:lpstr>
      <vt:lpstr>Prezentace aplikace PowerPoint</vt:lpstr>
      <vt:lpstr>Prezentace aplikace PowerPoint</vt:lpstr>
      <vt:lpstr>Potřebnost</vt:lpstr>
      <vt:lpstr>Potřebnost</vt:lpstr>
      <vt:lpstr>Cíle a konzistentnost – intervenční logika projektu, proveditelnost</vt:lpstr>
      <vt:lpstr>Cíle a konzistentnost – intervenční logika projektu, proveditelnost</vt:lpstr>
      <vt:lpstr>Cíle a konzistentnost – intervenční logika projektu, proveditelnost</vt:lpstr>
      <vt:lpstr>Cíle a konzistentnost – intervenční logika projektu, proveditelnost</vt:lpstr>
      <vt:lpstr>EFEKTIVNOST A HOSPODÁRNOST</vt:lpstr>
      <vt:lpstr>Rozpočet projektu</vt:lpstr>
      <vt:lpstr>Indikátory projektu</vt:lpstr>
      <vt:lpstr>Prezentace aplikace PowerPoint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16.0000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2025-05-15T06:47:41Z</dcterms:created>
  <dc:creator/>
  <cp:lastModifiedBy/>
  <dcterms:modified xmlns:xsi="http://www.w3.org/2001/XMLSchema-instance" xsi:type="dcterms:W3CDTF">2025-05-15T07:39:05Z</dcterms:modified>
  <cp:revision>7</cp:revision>
  <dc:title>Věcné hodnocení projektů MAS ve výzvě OPZ+</dc:title>
</cp:coreProperties>
</file>