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41"/>
  </p:notesMasterIdLst>
  <p:sldIdLst>
    <p:sldId id="256" r:id="rId5"/>
    <p:sldId id="328" r:id="rId6"/>
    <p:sldId id="331" r:id="rId7"/>
    <p:sldId id="332" r:id="rId8"/>
    <p:sldId id="339" r:id="rId9"/>
    <p:sldId id="341" r:id="rId10"/>
    <p:sldId id="340" r:id="rId11"/>
    <p:sldId id="343" r:id="rId12"/>
    <p:sldId id="323" r:id="rId13"/>
    <p:sldId id="333" r:id="rId14"/>
    <p:sldId id="334" r:id="rId15"/>
    <p:sldId id="360" r:id="rId16"/>
    <p:sldId id="361" r:id="rId17"/>
    <p:sldId id="353" r:id="rId18"/>
    <p:sldId id="354" r:id="rId19"/>
    <p:sldId id="356" r:id="rId20"/>
    <p:sldId id="355" r:id="rId21"/>
    <p:sldId id="357" r:id="rId22"/>
    <p:sldId id="358" r:id="rId23"/>
    <p:sldId id="359" r:id="rId24"/>
    <p:sldId id="362" r:id="rId25"/>
    <p:sldId id="364" r:id="rId26"/>
    <p:sldId id="371" r:id="rId27"/>
    <p:sldId id="337" r:id="rId28"/>
    <p:sldId id="338" r:id="rId29"/>
    <p:sldId id="336" r:id="rId30"/>
    <p:sldId id="342" r:id="rId31"/>
    <p:sldId id="344" r:id="rId32"/>
    <p:sldId id="346" r:id="rId33"/>
    <p:sldId id="345" r:id="rId34"/>
    <p:sldId id="347" r:id="rId35"/>
    <p:sldId id="372" r:id="rId36"/>
    <p:sldId id="349" r:id="rId37"/>
    <p:sldId id="350" r:id="rId38"/>
    <p:sldId id="351" r:id="rId39"/>
    <p:sldId id="373" r:id="rId40"/>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authors.xml><?xml version="1.0" encoding="utf-8"?>
<p188:authorLst xmlns:p188="http://schemas.microsoft.com/office/powerpoint/2018/8/main" xmlns:a="http://schemas.openxmlformats.org/drawingml/2006/main" xmlns:r="http://schemas.openxmlformats.org/officeDocument/2006/relationships">
  <p188:author id="{4BD89043-BA43-5412-F2B4-9E0A404075A6}" initials="PPI(" name="Píglová Petra Ing. (MPSV)" providerId="AD" userId="S::petra.piglova@mpsv.cz::8fe8830e-8a40-41ae-aa84-d648988757c4"/>
  <p188:author id="{D5CC448D-E005-FD82-F54F-CE1F8AE5BE9A}" initials="JPMD(" name="Janáčová Pavlína Mgr., DiS. (MPSV)" providerId="AD" userId="S::pavlina.janacova@mpsv.cz::6cc5dc73-1ff5-4548-87eb-23fe761ebace"/>
  <p188:author id="{3AE433EA-A238-B301-0D9D-1DF27FE55F19}" initials="ŠLM(" name="Švajgrová Lenka Mgr. (MPSV)" providerId="AD" userId="S::lenka.svajgrova@mpsv.cz::72518786-bca7-4d2b-92d9-3e5c66222374"/>
</p188:authorLst>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Pavlíková Tereza Ing. (MPSV)" initials="PTI(" lastIdx="2" clrIdx="0">
    <p:extLst>
      <p:ext uri="{19B8F6BF-5375-455C-9EA6-DF929625EA0E}">
        <p15:presenceInfo xmlns:p15="http://schemas.microsoft.com/office/powerpoint/2012/main" providerId="AD" userId="S::tereza.pavlikova@mpsv.cz::066bb9b8-f0de-4393-b388-3ea8262cda2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lrMru>
    <a:srgbClr val="FDFDF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normalViewPr horzBarState="maximized">
    <p:restoredLeft sz="18130" autoAdjust="false"/>
    <p:restoredTop sz="96247" autoAdjust="false"/>
  </p:normalViewPr>
  <p:slideViewPr>
    <p:cSldViewPr showGuides="true">
      <p:cViewPr>
        <p:scale>
          <a:sx n="100" d="100"/>
          <a:sy n="100" d="100"/>
        </p:scale>
        <p:origin x="1770" y="318"/>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9.xml" Type="http://schemas.openxmlformats.org/officeDocument/2006/relationships/slide" Id="rId13"/>
    <Relationship Target="slides/slide14.xml" Type="http://schemas.openxmlformats.org/officeDocument/2006/relationships/slide" Id="rId18"/>
    <Relationship Target="slides/slide22.xml" Type="http://schemas.openxmlformats.org/officeDocument/2006/relationships/slide" Id="rId26"/>
    <Relationship Target="slides/slide35.xml" Type="http://schemas.openxmlformats.org/officeDocument/2006/relationships/slide" Id="rId39"/>
    <Relationship Target="slides/slide17.xml" Type="http://schemas.openxmlformats.org/officeDocument/2006/relationships/slide" Id="rId21"/>
    <Relationship Target="slides/slide30.xml" Type="http://schemas.openxmlformats.org/officeDocument/2006/relationships/slide" Id="rId34"/>
    <Relationship Target="commentAuthors.xml" Type="http://schemas.openxmlformats.org/officeDocument/2006/relationships/commentAuthors" Id="rId42"/>
    <Relationship Target="authors.xml" Type="http://schemas.microsoft.com/office/2018/10/relationships/authors" Id="rId47"/>
    <Relationship Target="slides/slide3.xml" Type="http://schemas.openxmlformats.org/officeDocument/2006/relationships/slide" Id="rId7"/>
    <Relationship Target="../customXml/item2.xml" Type="http://schemas.openxmlformats.org/officeDocument/2006/relationships/customXml" Id="rId2"/>
    <Relationship Target="slides/slide12.xml" Type="http://schemas.openxmlformats.org/officeDocument/2006/relationships/slide" Id="rId16"/>
    <Relationship Target="slides/slide25.xml" Type="http://schemas.openxmlformats.org/officeDocument/2006/relationships/slide" Id="rId29"/>
    <Relationship Target="../customXml/item1.xml" Type="http://schemas.openxmlformats.org/officeDocument/2006/relationships/customXml" Id="rId1"/>
    <Relationship Target="slides/slide2.xml" Type="http://schemas.openxmlformats.org/officeDocument/2006/relationships/slide" Id="rId6"/>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theme/theme1.xml" Type="http://schemas.openxmlformats.org/officeDocument/2006/relationships/theme" Id="rId45"/>
    <Relationship Target="slides/slide1.xml" Type="http://schemas.openxmlformats.org/officeDocument/2006/relationships/slide" Id="rId5"/>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6.xml" Type="http://schemas.openxmlformats.org/officeDocument/2006/relationships/slide" Id="rId10"/>
    <Relationship Target="slides/slide15.xml" Type="http://schemas.openxmlformats.org/officeDocument/2006/relationships/slide" Id="rId19"/>
    <Relationship Target="slides/slide27.xml" Type="http://schemas.openxmlformats.org/officeDocument/2006/relationships/slide" Id="rId31"/>
    <Relationship Target="viewProps.xml" Type="http://schemas.openxmlformats.org/officeDocument/2006/relationships/viewProps" Id="rId44"/>
    <Relationship Target="slideMasters/slideMaster1.xml" Type="http://schemas.openxmlformats.org/officeDocument/2006/relationships/slideMaster" Id="rId4"/>
    <Relationship Target="slides/slide5.xml" Type="http://schemas.openxmlformats.org/officeDocument/2006/relationships/slide" Id="rId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presProps.xml" Type="http://schemas.openxmlformats.org/officeDocument/2006/relationships/presProps" Id="rId43"/>
    <Relationship Target="slides/slide4.xml" Type="http://schemas.openxmlformats.org/officeDocument/2006/relationships/slide" Id="rId8"/>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tableStyles.xml" Type="http://schemas.openxmlformats.org/officeDocument/2006/relationships/tableStyles" Id="rId46"/>
    <Relationship Target="slides/slide16.xml" Type="http://schemas.openxmlformats.org/officeDocument/2006/relationships/slide" Id="rId20"/>
    <Relationship Target="notesMasters/notesMaster1.xml" Type="http://schemas.openxmlformats.org/officeDocument/2006/relationships/notesMaster" Id="rId41"/>
</Relationships>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24.09.2025</a:t>
            </a:fld>
            <a:endParaRPr lang="cs-CZ" dirty="false"/>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9</a:t>
            </a:fld>
            <a:endParaRPr lang="cs-CZ"/>
          </a:p>
        </p:txBody>
      </p:sp>
      <p:sp>
        <p:nvSpPr>
          <p:cNvPr id="5" name="Zástupný symbol pro datum 4"/>
          <p:cNvSpPr>
            <a:spLocks noGrp="true"/>
          </p:cNvSpPr>
          <p:nvPr>
            <p:ph type="dt" idx="11"/>
          </p:nvPr>
        </p:nvSpPr>
        <p:spPr/>
        <p:txBody>
          <a:bodyPr/>
          <a:lstStyle/>
          <a:p>
            <a:r>
              <a:rPr lang="cs-CZ"/>
              <a:t>11. 09. 2015</a:t>
            </a:r>
          </a:p>
        </p:txBody>
      </p:sp>
    </p:spTree>
    <p:extLst>
      <p:ext uri="{BB962C8B-B14F-4D97-AF65-F5344CB8AC3E}">
        <p14:creationId xmlns:p14="http://schemas.microsoft.com/office/powerpoint/2010/main" val="136498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24</a:t>
            </a:fld>
            <a:endParaRPr lang="cs-CZ" dirty="false"/>
          </a:p>
        </p:txBody>
      </p:sp>
    </p:spTree>
    <p:extLst>
      <p:ext uri="{BB962C8B-B14F-4D97-AF65-F5344CB8AC3E}">
        <p14:creationId xmlns:p14="http://schemas.microsoft.com/office/powerpoint/2010/main" val="3801123556"/>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60361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fals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false" i="false" u="none" strike="noStrike" cap="none" normalizeH="false" baseline="0" dirty="false">
              <a:ln>
                <a:noFill/>
              </a:ln>
              <a:solidFill>
                <a:schemeClr val="tx1"/>
              </a:solidFill>
              <a:effectLst/>
              <a:latin typeface="Arial" panose="020B0604020202020204" pitchFamily="34" charset="0"/>
            </a:endParaRPr>
          </a:p>
        </p:txBody>
      </p:sp>
      <p:grpSp>
        <p:nvGrpSpPr>
          <p:cNvPr id="25" name="Skupina 24">
            <a:extLst>
              <a:ext uri="{FF2B5EF4-FFF2-40B4-BE49-F238E27FC236}">
                <a16:creationId xmlns:a16="http://schemas.microsoft.com/office/drawing/2014/main" id="{C53207CB-D164-458D-A58D-116869EFD9AC}"/>
              </a:ext>
            </a:extLst>
          </p:cNvPr>
          <p:cNvGrpSpPr/>
          <p:nvPr userDrawn="true"/>
        </p:nvGrpSpPr>
        <p:grpSpPr>
          <a:xfrm>
            <a:off x="378869" y="1119982"/>
            <a:ext cx="8352928" cy="22642"/>
            <a:chOff x="378869" y="1119982"/>
            <a:chExt cx="8352928" cy="22642"/>
          </a:xfrm>
        </p:grpSpPr>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859589" y="1119982"/>
              <a:ext cx="1872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4.png" Type="http://schemas.openxmlformats.org/officeDocument/2006/relationships/image" Id="rId3"/>
    <Relationship Target="../media/image3.png" Type="http://schemas.openxmlformats.org/officeDocument/2006/relationships/image" Id="rId2"/>
    <Relationship Target="../slideLayouts/slideLayout1.xml" Type="http://schemas.openxmlformats.org/officeDocument/2006/relationships/slideLayout" Id="rId1"/>
    <Relationship Target="../media/image5.png" Type="http://schemas.openxmlformats.org/officeDocument/2006/relationships/image" Id="rId4"/>
</Relationships>

</file>

<file path=ppt/slides/_rels/slide10.xml.rels><?xml version="1.0" encoding="UTF-8" standalone="yes"?>
<Relationships xmlns="http://schemas.openxmlformats.org/package/2006/relationships">
    <Relationship Target="../media/image16.png" Type="http://schemas.openxmlformats.org/officeDocument/2006/relationships/image" Id="rId3"/>
    <Relationship Target="../media/image15.png" Type="http://schemas.openxmlformats.org/officeDocument/2006/relationships/imag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media/hdphoto1.wdp" Type="http://schemas.microsoft.com/office/2007/relationships/hdphoto" Id="rId3"/>
    <Relationship Target="../media/image17.png" Type="http://schemas.openxmlformats.org/officeDocument/2006/relationships/imag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media/image18.png" Type="http://schemas.openxmlformats.org/officeDocument/2006/relationships/imag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media/image18.png" Type="http://schemas.openxmlformats.org/officeDocument/2006/relationships/imag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media/hdphoto2.wdp" Type="http://schemas.microsoft.com/office/2007/relationships/hdphoto" Id="rId3"/>
    <Relationship Target="../media/image19.png" Type="http://schemas.openxmlformats.org/officeDocument/2006/relationships/imag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media/image20.png" Type="http://schemas.openxmlformats.org/officeDocument/2006/relationships/image" Id="rId2"/>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media/image21.png" Type="http://schemas.openxmlformats.org/officeDocument/2006/relationships/imag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media/image6.png" Type="http://schemas.openxmlformats.org/officeDocument/2006/relationships/imag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Mode="External" Target="https://www.esfcr.cz/pravidla-pro-zadatele-a-prijemce-opz-plus/-/dokument/18068507" Type="http://schemas.openxmlformats.org/officeDocument/2006/relationships/hyperlink"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media/image22.emf" Type="http://schemas.openxmlformats.org/officeDocument/2006/relationships/image" Id="rId3"/>
    <Relationship Target="../embeddings/Microsoft_Excel_Worksheet.xlsx" Type="http://schemas.openxmlformats.org/officeDocument/2006/relationships/package" Id="rId2"/>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Mode="External" Target="https://www.youtube.com/watch?v=gP_l4Q39B6g" Type="http://schemas.openxmlformats.org/officeDocument/2006/relationships/hyperlink" Id="rId8"/>
    <Relationship Target="../media/image23.png" Type="http://schemas.openxmlformats.org/officeDocument/2006/relationships/image" Id="rId3"/>
    <Relationship TargetMode="External" Target="https://iskp21.mssf.cz/domu.aspx?ShowPage=FAQ" Type="http://schemas.openxmlformats.org/officeDocument/2006/relationships/hyperlink" Id="rId7"/>
    <Relationship Target="../notesSlides/notesSlide2.xml" Type="http://schemas.openxmlformats.org/officeDocument/2006/relationships/notesSlide" Id="rId2"/>
    <Relationship Target="../slideLayouts/slideLayout2.xml" Type="http://schemas.openxmlformats.org/officeDocument/2006/relationships/slideLayout" Id="rId1"/>
    <Relationship TargetMode="External" Target="http://www.esfcr.cz/formulare-a-pokyny-potrebne-v-ramci-pripravy-zadosti-o-podporu-opz-plus/-/dokument/18398069" Type="http://schemas.openxmlformats.org/officeDocument/2006/relationships/hyperlink" Id="rId6"/>
    <Relationship TargetMode="External" Target="https://iskp21.mssf.cz/" Type="http://schemas.openxmlformats.org/officeDocument/2006/relationships/hyperlink" Id="rId5"/>
    <Relationship TargetMode="External" Target="https://www.esfcr.cz/formulare-a-pokyny-potrebne-v-ramci-pripravy-zadosti-o-podporu-opz-plus/-/dokument/18398046" Type="http://schemas.openxmlformats.org/officeDocument/2006/relationships/hyperlink" Id="rId4"/>
</Relationships>

</file>

<file path=ppt/slides/_rels/slide25.xml.rels><?xml version="1.0" encoding="UTF-8" standalone="yes"?>
<Relationships xmlns="http://schemas.openxmlformats.org/package/2006/relationships">
    <Relationship Target="../media/image25.emf" Type="http://schemas.openxmlformats.org/officeDocument/2006/relationships/image" Id="rId3"/>
    <Relationship Target="../media/image24.png" Type="http://schemas.openxmlformats.org/officeDocument/2006/relationships/image" Id="rId2"/>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media/image26.png" Type="http://schemas.openxmlformats.org/officeDocument/2006/relationships/image"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media/image27.png" Type="http://schemas.openxmlformats.org/officeDocument/2006/relationships/image"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media/image28.png" Type="http://schemas.openxmlformats.org/officeDocument/2006/relationships/image" Id="rId2"/>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media/image7.png" Type="http://schemas.openxmlformats.org/officeDocument/2006/relationships/imag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Mode="External" Target="https://www.esfcr.cz/hodnoceni-a-vyber-projektu-opz-plus/-/dokument/18069370" Type="http://schemas.openxmlformats.org/officeDocument/2006/relationships/hyperlink"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media/image29.png" Type="http://schemas.openxmlformats.org/officeDocument/2006/relationships/image" Id="rId2"/>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media/image31.png" Type="http://schemas.openxmlformats.org/officeDocument/2006/relationships/image" Id="rId3"/>
    <Relationship Target="../media/image30.png" Type="http://schemas.openxmlformats.org/officeDocument/2006/relationships/image" Id="rId2"/>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media/image32.png" Type="http://schemas.openxmlformats.org/officeDocument/2006/relationships/image" Id="rId2"/>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6.xml.rels><?xml version="1.0" encoding="UTF-8" standalone="yes"?>
<Relationships xmlns="http://schemas.openxmlformats.org/package/2006/relationships">
    <Relationship TargetMode="External" Target="https://www.esfcr.cz/klub_vyzvy_104_podpora_sluzeb_pro_ohrozene_deti_rodiny_a_mlade-dospele_3" Type="http://schemas.openxmlformats.org/officeDocument/2006/relationships/hyperlink" Id="rId2"/>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media/image7.png" Type="http://schemas.openxmlformats.org/officeDocument/2006/relationships/image" Id="rId3"/>
    <Relationship Target="../media/image8.png" Type="http://schemas.openxmlformats.org/officeDocument/2006/relationships/image" Id="rId2"/>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media/image9.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media/image11.png" Type="http://schemas.openxmlformats.org/officeDocument/2006/relationships/image" Id="rId3"/>
    <Relationship Target="../media/image10.png" Type="http://schemas.openxmlformats.org/officeDocument/2006/relationships/imag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media/image12.png" Type="http://schemas.openxmlformats.org/officeDocument/2006/relationships/image"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Mode="External" Target="http://www.esfcr.cz/pravidla-pro-zadatele-a-prijemce-opz-plus/-/dokument/18068507" Type="http://schemas.openxmlformats.org/officeDocument/2006/relationships/hyperlink" Id="rId3"/>
    <Relationship TargetMode="External" Target="https://www.esfcr.cz/pravidla-pro-zadatele-a-prijemce-opz-plus/-/dokument/18068434" Type="http://schemas.openxmlformats.org/officeDocument/2006/relationships/hyperlink" Id="rId2"/>
    <Relationship Target="../slideLayouts/slideLayout2.xml" Type="http://schemas.openxmlformats.org/officeDocument/2006/relationships/slideLayout" Id="rId1"/>
    <Relationship TargetMode="External" Target="https://www.esfcr.cz/pravidla-pro-zadatele-a-prijemce-opz-plus" Type="http://schemas.openxmlformats.org/officeDocument/2006/relationships/hyperlink" Id="rId6"/>
    <Relationship TargetMode="External" Target="https://www.esfcr.cz/hodnoceni-a-vyber-projektu-opz-plus/-/dokument/18069370" Type="http://schemas.openxmlformats.org/officeDocument/2006/relationships/hyperlink" Id="rId5"/>
    <Relationship TargetMode="External" Target="https://www.esfcr.cz/formulare-a-pokyny-potrebne-v-ramci-pripravy-zadosti-o-podporu-opz-plus" Type="http://schemas.openxmlformats.org/officeDocument/2006/relationships/hyperlink" Id="rId4"/>
</Relationships>

</file>

<file path=ppt/slides/_rels/slide9.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1.xml" Type="http://schemas.openxmlformats.org/officeDocument/2006/relationships/notesSlide" Id="rId2"/>
    <Relationship Target="../slideLayouts/slideLayout8.xml" Type="http://schemas.openxmlformats.org/officeDocument/2006/relationships/slideLayout" Id="rId1"/>
    <Relationship Target="../media/image14.png" Type="http://schemas.openxmlformats.org/officeDocument/2006/relationships/image" Id="rId5"/>
    <Relationship Target="../media/image13.png" Type="http://schemas.openxmlformats.org/officeDocument/2006/relationships/image" Id="rId4"/>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508768" y="1712505"/>
            <a:ext cx="7525197" cy="1848664"/>
          </a:xfrm>
        </p:spPr>
        <p:txBody>
          <a:bodyPr/>
          <a:lstStyle/>
          <a:p>
            <a:pPr>
              <a:spcBef>
                <a:spcPts val="600"/>
              </a:spcBef>
              <a:spcAft>
                <a:spcPts val="1200"/>
              </a:spcAft>
            </a:pPr>
            <a:br>
              <a:rPr lang="cs-CZ" sz="3200" kern="1200" dirty="false">
                <a:latin typeface="+mn-lt"/>
                <a:ea typeface="+mn-ea"/>
                <a:cs typeface="+mn-cs"/>
              </a:rPr>
            </a:br>
            <a:r>
              <a:rPr lang="cs-CZ" sz="3200" kern="1200" dirty="false">
                <a:latin typeface="+mn-lt"/>
                <a:ea typeface="+mn-ea"/>
                <a:cs typeface="+mn-cs"/>
              </a:rPr>
              <a:t>seminář  pro  žadatele  OPZ+</a:t>
            </a:r>
          </a:p>
        </p:txBody>
      </p:sp>
      <p:sp>
        <p:nvSpPr>
          <p:cNvPr id="6" name="Zástupný symbol pro text 5"/>
          <p:cNvSpPr>
            <a:spLocks noGrp="true"/>
          </p:cNvSpPr>
          <p:nvPr>
            <p:ph type="body" sz="quarter" idx="13"/>
          </p:nvPr>
        </p:nvSpPr>
        <p:spPr>
          <a:xfrm>
            <a:off x="1514079" y="3429000"/>
            <a:ext cx="7272000" cy="2160240"/>
          </a:xfrm>
        </p:spPr>
        <p:txBody>
          <a:bodyPr anchor="t"/>
          <a:lstStyle/>
          <a:p>
            <a:r>
              <a:rPr lang="cs-CZ" b="true" dirty="false"/>
              <a:t>Výzva: 03_25_104</a:t>
            </a:r>
            <a:br>
              <a:rPr lang="cs-CZ" b="true" dirty="false">
                <a:solidFill>
                  <a:srgbClr val="FF0000"/>
                </a:solidFill>
              </a:rPr>
            </a:br>
            <a:r>
              <a:rPr lang="cs-CZ" sz="2000" b="true" dirty="false">
                <a:solidFill>
                  <a:srgbClr val="FF0000"/>
                </a:solidFill>
              </a:rPr>
              <a:t>   </a:t>
            </a:r>
            <a:br>
              <a:rPr lang="cs-CZ" b="true" dirty="false">
                <a:solidFill>
                  <a:srgbClr val="FF0000"/>
                </a:solidFill>
              </a:rPr>
            </a:br>
            <a:r>
              <a:rPr lang="cs-CZ" b="true" dirty="false"/>
              <a:t>Podpora služeb pro ohrožené děti, rodiny a mladé dospělé (3)</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tretch>
            <a:fillRect/>
          </a:stretch>
        </p:blipFill>
        <p:spPr>
          <a:xfrm>
            <a:off x="842440" y="2233249"/>
            <a:ext cx="540000" cy="540000"/>
          </a:xfrm>
        </p:spPr>
      </p:pic>
      <p:pic>
        <p:nvPicPr>
          <p:cNvPr id="15" name="Zástupný symbol pro obrázek 14"/>
          <p:cNvPicPr>
            <a:picLocks noGrp="true" noChangeAspect="true"/>
          </p:cNvPicPr>
          <p:nvPr>
            <p:ph type="pic" sz="quarter" idx="16"/>
          </p:nvPr>
        </p:nvPicPr>
        <p:blipFill>
          <a:blip cstate="print" r:embed="rId3">
            <a:extLst>
              <a:ext uri="{28A0092B-C50C-407E-A947-70E740481C1C}">
                <a14:useLocalDpi xmlns:a14="http://schemas.microsoft.com/office/drawing/2010/main" val="0"/>
              </a:ext>
            </a:extLst>
          </a:blip>
          <a:stretch>
            <a:fillRect/>
          </a:stretch>
        </p:blipFill>
        <p:spPr>
          <a:xfrm>
            <a:off x="843079" y="3429000"/>
            <a:ext cx="540000" cy="540000"/>
          </a:xfrm>
        </p:spPr>
      </p:pic>
      <p:sp>
        <p:nvSpPr>
          <p:cNvPr id="7" name="Zástupný symbol pro text 5">
            <a:extLst>
              <a:ext uri="{FF2B5EF4-FFF2-40B4-BE49-F238E27FC236}">
                <a16:creationId xmlns:a16="http://schemas.microsoft.com/office/drawing/2014/main" id="{705ED5C5-F44C-4BD5-9B84-36B68FBC5A49}"/>
              </a:ext>
            </a:extLst>
          </p:cNvPr>
          <p:cNvSpPr txBox="true">
            <a:spLocks/>
          </p:cNvSpPr>
          <p:nvPr/>
        </p:nvSpPr>
        <p:spPr>
          <a:xfrm>
            <a:off x="1494029" y="5661248"/>
            <a:ext cx="7272000"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true" dirty="false"/>
              <a:t>Termín: 30. 9. 2025</a:t>
            </a:r>
          </a:p>
        </p:txBody>
      </p:sp>
      <p:pic>
        <p:nvPicPr>
          <p:cNvPr id="9" name="Zástupný symbol pro obrázek 15">
            <a:extLst>
              <a:ext uri="{FF2B5EF4-FFF2-40B4-BE49-F238E27FC236}">
                <a16:creationId xmlns:a16="http://schemas.microsoft.com/office/drawing/2014/main" id="{D6F3D9D0-2903-4ECB-AC02-7643FF3A2220}"/>
              </a:ext>
            </a:extLst>
          </p:cNvPr>
          <p:cNvPicPr>
            <a:picLocks noGrp="true" noChangeAspect="true"/>
          </p:cNvPicPr>
          <p:nvPr>
            <p:ph type="pic" sz="quarter" idx="17"/>
          </p:nvPr>
        </p:nvPicPr>
        <p:blipFill>
          <a:blip cstate="print" r:embed="rId4">
            <a:extLst>
              <a:ext uri="{28A0092B-C50C-407E-A947-70E740481C1C}">
                <a14:useLocalDpi xmlns:a14="http://schemas.microsoft.com/office/drawing/2010/main" val="0"/>
              </a:ext>
            </a:extLst>
          </a:blip>
          <a:stretch>
            <a:fillRect/>
          </a:stretch>
        </p:blipFill>
        <p:spPr>
          <a:xfrm>
            <a:off x="817413" y="5661248"/>
            <a:ext cx="540000" cy="540000"/>
          </a:xfrm>
        </p:spPr>
      </p:pic>
      <p:sp>
        <p:nvSpPr>
          <p:cNvPr id="2" name="TextovéPole 1">
            <a:extLst>
              <a:ext uri="{FF2B5EF4-FFF2-40B4-BE49-F238E27FC236}">
                <a16:creationId xmlns:a16="http://schemas.microsoft.com/office/drawing/2014/main" id="{CF33EF2E-F7AE-48ED-8A46-E1ADD5DF997E}"/>
              </a:ext>
            </a:extLst>
          </p:cNvPr>
          <p:cNvSpPr txBox="true"/>
          <p:nvPr/>
        </p:nvSpPr>
        <p:spPr>
          <a:xfrm>
            <a:off x="3962824" y="2721458"/>
            <a:ext cx="3672408" cy="461665"/>
          </a:xfrm>
          <a:prstGeom prst="rect">
            <a:avLst/>
          </a:prstGeom>
          <a:noFill/>
        </p:spPr>
        <p:txBody>
          <a:bodyPr wrap="square" rtlCol="false">
            <a:spAutoFit/>
          </a:bodyPr>
          <a:lstStyle/>
          <a:p>
            <a:r>
              <a:rPr lang="cs-CZ" sz="2400" dirty="false"/>
              <a:t>obecná část</a:t>
            </a:r>
          </a:p>
        </p:txBody>
      </p:sp>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A57ACFBB-50FB-4D7D-848C-CD72C48E3011}"/>
              </a:ext>
            </a:extLst>
          </p:cNvPr>
          <p:cNvPicPr>
            <a:picLocks noChangeAspect="true"/>
          </p:cNvPicPr>
          <p:nvPr/>
        </p:nvPicPr>
        <p:blipFill>
          <a:blip r:embed="rId2"/>
          <a:stretch>
            <a:fillRect/>
          </a:stretch>
        </p:blipFill>
        <p:spPr>
          <a:xfrm>
            <a:off x="156518" y="1916832"/>
            <a:ext cx="1007368" cy="958247"/>
          </a:xfrm>
          <a:prstGeom prst="rect">
            <a:avLst/>
          </a:prstGeom>
        </p:spPr>
      </p:pic>
      <p:pic>
        <p:nvPicPr>
          <p:cNvPr id="10" name="Obrázek 9">
            <a:extLst>
              <a:ext uri="{FF2B5EF4-FFF2-40B4-BE49-F238E27FC236}">
                <a16:creationId xmlns:a16="http://schemas.microsoft.com/office/drawing/2014/main" id="{FF719A01-EB55-49C3-A02E-6CEA9DC22D49}"/>
              </a:ext>
            </a:extLst>
          </p:cNvPr>
          <p:cNvPicPr>
            <a:picLocks noChangeAspect="true"/>
          </p:cNvPicPr>
          <p:nvPr/>
        </p:nvPicPr>
        <p:blipFill>
          <a:blip r:embed="rId3"/>
          <a:stretch>
            <a:fillRect/>
          </a:stretch>
        </p:blipFill>
        <p:spPr>
          <a:xfrm>
            <a:off x="6960380" y="5309210"/>
            <a:ext cx="2183620" cy="1548790"/>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Rozlišení projektů a výzev</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340768"/>
            <a:ext cx="8784976" cy="5733256"/>
          </a:xfrm>
        </p:spPr>
        <p:txBody>
          <a:bodyPr/>
          <a:lstStyle/>
          <a:p>
            <a:pPr marL="0" indent="0" algn="just">
              <a:lnSpc>
                <a:spcPct val="100000"/>
              </a:lnSpc>
              <a:buNone/>
            </a:pPr>
            <a:r>
              <a:rPr lang="cs-CZ" sz="1500" b="false" i="false" u="none" strike="noStrike" baseline="0" dirty="false">
                <a:solidFill>
                  <a:schemeClr val="accent1"/>
                </a:solidFill>
                <a:latin typeface="Arial" panose="020B0604020202020204" pitchFamily="34" charset="0"/>
              </a:rPr>
              <a:t>Existují 2 mechanismy distribuce prostředků OPZ+:</a:t>
            </a:r>
          </a:p>
          <a:p>
            <a:pPr marL="806450" lvl="2" indent="-250825" algn="just">
              <a:lnSpc>
                <a:spcPct val="110000"/>
              </a:lnSpc>
              <a:spcAft>
                <a:spcPts val="1200"/>
              </a:spcAft>
              <a:buFont typeface="+mj-lt"/>
              <a:buAutoNum type="arabicPeriod"/>
            </a:pPr>
            <a:r>
              <a:rPr lang="cs-CZ" sz="1500" b="true" i="false" u="none" strike="noStrike" baseline="0" dirty="false">
                <a:solidFill>
                  <a:schemeClr val="accent1"/>
                </a:solidFill>
                <a:latin typeface="Arial" panose="020B0604020202020204" pitchFamily="34" charset="0"/>
              </a:rPr>
              <a:t>  Soutěžní projekty </a:t>
            </a:r>
            <a:r>
              <a:rPr lang="cs-CZ" sz="1500" i="false" u="none" strike="noStrike" baseline="0" dirty="false">
                <a:solidFill>
                  <a:schemeClr val="accent1"/>
                </a:solidFill>
                <a:latin typeface="Arial" panose="020B0604020202020204" pitchFamily="34" charset="0"/>
              </a:rPr>
              <a:t>– otevřené výzvy: oprávnění žadatelé spolu soutěží o alokaci výzvy 	</a:t>
            </a:r>
            <a:r>
              <a:rPr lang="cs-CZ" sz="1500" b="false" i="false" u="none" strike="noStrike" baseline="0" dirty="false">
                <a:solidFill>
                  <a:schemeClr val="accent1"/>
                </a:solidFill>
                <a:latin typeface="Arial" panose="020B0604020202020204" pitchFamily="34" charset="0"/>
              </a:rPr>
              <a:t>(pokud je zájem o výzvu takový, že požadované prostředky převyšují alokaci výzvy).</a:t>
            </a:r>
            <a:endParaRPr lang="cs-CZ" sz="1500" dirty="false">
              <a:solidFill>
                <a:schemeClr val="accent1"/>
              </a:solidFill>
              <a:latin typeface="Arial" panose="020B0604020202020204" pitchFamily="34" charset="0"/>
            </a:endParaRPr>
          </a:p>
          <a:p>
            <a:pPr marL="806450" lvl="2" indent="-250825" algn="just">
              <a:lnSpc>
                <a:spcPct val="110000"/>
              </a:lnSpc>
              <a:spcAft>
                <a:spcPts val="600"/>
              </a:spcAft>
              <a:buFont typeface="+mj-lt"/>
              <a:buAutoNum type="arabicPeriod"/>
            </a:pPr>
            <a:endParaRPr lang="cs-CZ" sz="1400" b="true" i="false" u="none" strike="noStrike" baseline="0" dirty="false">
              <a:solidFill>
                <a:schemeClr val="accent1"/>
              </a:solidFill>
              <a:latin typeface="Arial" panose="020B0604020202020204" pitchFamily="34" charset="0"/>
            </a:endParaRPr>
          </a:p>
          <a:p>
            <a:pPr marL="806450" lvl="2" indent="-250825" algn="just">
              <a:lnSpc>
                <a:spcPct val="110000"/>
              </a:lnSpc>
              <a:spcAft>
                <a:spcPts val="600"/>
              </a:spcAft>
              <a:buFont typeface="+mj-lt"/>
              <a:buAutoNum type="arabicPeriod"/>
            </a:pPr>
            <a:r>
              <a:rPr lang="cs-CZ" sz="1400" b="true" i="false" u="none" strike="noStrike" baseline="0" dirty="false">
                <a:solidFill>
                  <a:schemeClr val="accent1"/>
                </a:solidFill>
                <a:latin typeface="Arial" panose="020B0604020202020204" pitchFamily="34" charset="0"/>
              </a:rPr>
              <a:t>  </a:t>
            </a:r>
            <a:r>
              <a:rPr lang="cs-CZ" sz="1500" b="true" i="false" u="none" strike="noStrike" baseline="0" dirty="false">
                <a:solidFill>
                  <a:schemeClr val="accent1"/>
                </a:solidFill>
                <a:latin typeface="Arial" panose="020B0604020202020204" pitchFamily="34" charset="0"/>
              </a:rPr>
              <a:t>Projekty přímého přidělení </a:t>
            </a:r>
            <a:r>
              <a:rPr lang="cs-CZ" sz="1500" i="false" u="none" strike="noStrike" baseline="0" dirty="false">
                <a:solidFill>
                  <a:schemeClr val="accent1"/>
                </a:solidFill>
                <a:latin typeface="Arial" panose="020B0604020202020204" pitchFamily="34" charset="0"/>
              </a:rPr>
              <a:t>– uzavřené výzvy: </a:t>
            </a:r>
            <a:r>
              <a:rPr lang="cs-CZ" sz="1500" b="false" i="false" u="none" strike="noStrike" baseline="0" dirty="false">
                <a:solidFill>
                  <a:schemeClr val="accent1"/>
                </a:solidFill>
                <a:latin typeface="Arial" panose="020B0604020202020204" pitchFamily="34" charset="0"/>
              </a:rPr>
              <a:t>pro přidělení prostředků na projekty, které                                                                                                       	mohou např. z legislativních důvodů realizovat konkrétní subjekty.</a:t>
            </a:r>
          </a:p>
          <a:p>
            <a:pPr marL="0" indent="0" algn="just">
              <a:lnSpc>
                <a:spcPct val="110000"/>
              </a:lnSpc>
              <a:spcBef>
                <a:spcPts val="1200"/>
              </a:spcBef>
              <a:buNone/>
            </a:pPr>
            <a:r>
              <a:rPr lang="cs-CZ" sz="1600" dirty="false">
                <a:solidFill>
                  <a:schemeClr val="accent1"/>
                </a:solidFill>
                <a:latin typeface="Arial" panose="020B0604020202020204" pitchFamily="34" charset="0"/>
              </a:rPr>
              <a:t>Výzvy rozlišujeme:</a:t>
            </a:r>
          </a:p>
          <a:p>
            <a:pPr marL="806400" lvl="2" algn="just">
              <a:lnSpc>
                <a:spcPct val="110000"/>
              </a:lnSpc>
              <a:spcAft>
                <a:spcPts val="1200"/>
              </a:spcAft>
              <a:buFont typeface="+mj-lt"/>
              <a:buAutoNum type="arabicPeriod"/>
            </a:pPr>
            <a:r>
              <a:rPr lang="cs-CZ" sz="1500" b="true" dirty="false">
                <a:solidFill>
                  <a:schemeClr val="accent1"/>
                </a:solidFill>
                <a:latin typeface="Arial" panose="020B0604020202020204" pitchFamily="34" charset="0"/>
              </a:rPr>
              <a:t>  Kolová výzva</a:t>
            </a:r>
            <a:r>
              <a:rPr lang="cs-CZ" sz="1500" b="true" i="false" u="none" strike="noStrike" baseline="0" dirty="false">
                <a:solidFill>
                  <a:schemeClr val="accent1"/>
                </a:solidFill>
                <a:latin typeface="Arial" panose="020B0604020202020204" pitchFamily="34" charset="0"/>
              </a:rPr>
              <a:t>: </a:t>
            </a:r>
            <a:r>
              <a:rPr lang="cs-CZ" sz="1500" b="false" i="false" u="none" strike="noStrike" baseline="0" dirty="false">
                <a:solidFill>
                  <a:schemeClr val="accent1"/>
                </a:solidFill>
                <a:latin typeface="Arial" panose="020B0604020202020204" pitchFamily="34" charset="0"/>
              </a:rPr>
              <a:t>má pouze jedno kolo příjmu žádostí a po jeho proběhnutí je uzavřena a už do 	ní není možné předložit žádost o podporu. Jejím základním znakem je, že rozhodnutí 	o výběru projektů probíhá nad všemi předloženými žádostmi v rámci dané výzvy (tj. až po 	termínu uzavření příjmu žádostí).</a:t>
            </a:r>
          </a:p>
          <a:p>
            <a:pPr marL="806400" lvl="2" algn="just">
              <a:lnSpc>
                <a:spcPct val="110000"/>
              </a:lnSpc>
              <a:spcAft>
                <a:spcPts val="0"/>
              </a:spcAft>
              <a:buFont typeface="+mj-lt"/>
              <a:buAutoNum type="arabicPeriod"/>
            </a:pPr>
            <a:r>
              <a:rPr lang="cs-CZ" sz="1500" b="true" dirty="false">
                <a:solidFill>
                  <a:schemeClr val="accent1"/>
                </a:solidFill>
                <a:latin typeface="Arial" panose="020B0604020202020204" pitchFamily="34" charset="0"/>
              </a:rPr>
              <a:t>  Průběžná výzva:  </a:t>
            </a:r>
            <a:r>
              <a:rPr lang="cs-CZ" sz="1500" dirty="false">
                <a:solidFill>
                  <a:schemeClr val="accent1"/>
                </a:solidFill>
                <a:latin typeface="Arial" panose="020B0604020202020204" pitchFamily="34" charset="0"/>
              </a:rPr>
              <a:t>posouzení žádostí o podporu probíhá průběžně, a to podle pořadí,                                                                                  	v jakém byly žádosti předloženy.	</a:t>
            </a:r>
            <a:r>
              <a:rPr lang="cs-CZ" sz="1200" b="false" i="false" u="none" strike="noStrike" baseline="0" dirty="false">
                <a:solidFill>
                  <a:schemeClr val="accent1"/>
                </a:solidFill>
                <a:latin typeface="Arial" panose="020B0604020202020204" pitchFamily="34" charset="0"/>
              </a:rPr>
              <a:t>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10</a:t>
            </a:fld>
            <a:endParaRPr lang="cs-CZ" dirty="false"/>
          </a:p>
        </p:txBody>
      </p:sp>
    </p:spTree>
    <p:extLst>
      <p:ext uri="{BB962C8B-B14F-4D97-AF65-F5344CB8AC3E}">
        <p14:creationId xmlns:p14="http://schemas.microsoft.com/office/powerpoint/2010/main" val="386579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Oprávněnost žadatele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indent="0">
              <a:buNone/>
            </a:pPr>
            <a:r>
              <a:rPr lang="cs-CZ" sz="1800" b="true" i="false" u="none" strike="noStrike" baseline="0" dirty="false">
                <a:solidFill>
                  <a:schemeClr val="accent1"/>
                </a:solidFill>
                <a:latin typeface="Arial" panose="020B0604020202020204" pitchFamily="34" charset="0"/>
              </a:rPr>
              <a:t>Oprávněným žadatelem OPZ+ </a:t>
            </a:r>
            <a:r>
              <a:rPr lang="cs-CZ" sz="1800" b="false" i="false" u="none" strike="noStrike" baseline="0" dirty="false">
                <a:solidFill>
                  <a:schemeClr val="accent1"/>
                </a:solidFill>
                <a:latin typeface="Arial" panose="020B0604020202020204" pitchFamily="34" charset="0"/>
              </a:rPr>
              <a:t>může být pouze: </a:t>
            </a:r>
            <a:endParaRPr lang="cs-CZ" sz="1800" dirty="false">
              <a:solidFill>
                <a:schemeClr val="accent1"/>
              </a:solidFill>
              <a:latin typeface="Arial" panose="020B0604020202020204" pitchFamily="34" charset="0"/>
            </a:endParaRPr>
          </a:p>
          <a:p>
            <a:pPr lvl="1" algn="just"/>
            <a:r>
              <a:rPr lang="cs-CZ" sz="1800" b="false" i="false" u="none" strike="noStrike" baseline="0" dirty="false">
                <a:solidFill>
                  <a:schemeClr val="accent1"/>
                </a:solidFill>
                <a:latin typeface="Arial" panose="020B0604020202020204" pitchFamily="34" charset="0"/>
              </a:rPr>
              <a:t>osoba (</a:t>
            </a:r>
            <a:r>
              <a:rPr lang="cs-CZ" sz="1800" b="false" i="false" u="none" strike="noStrike" baseline="0" dirty="false">
                <a:solidFill>
                  <a:schemeClr val="accent1"/>
                </a:solidFill>
                <a:latin typeface="+mj-lt"/>
              </a:rPr>
              <a:t>právnická nebo fyzická), která je registrovaným subjektem v ČR,  </a:t>
            </a:r>
            <a:br>
              <a:rPr lang="cs-CZ" sz="1800" b="false" i="false" u="none" strike="noStrike" baseline="0" dirty="false">
                <a:solidFill>
                  <a:schemeClr val="accent1"/>
                </a:solidFill>
                <a:latin typeface="+mj-lt"/>
              </a:rPr>
            </a:br>
            <a:r>
              <a:rPr lang="cs-CZ" sz="1800" b="false" i="false" u="none" strike="noStrike" baseline="0" dirty="false">
                <a:solidFill>
                  <a:schemeClr val="accent1"/>
                </a:solidFill>
                <a:latin typeface="+mj-lt"/>
              </a:rPr>
              <a:t>tj. </a:t>
            </a:r>
            <a:r>
              <a:rPr lang="cs-CZ" sz="1800" b="true" i="false" u="none" strike="noStrike" baseline="0" dirty="false">
                <a:solidFill>
                  <a:schemeClr val="accent1"/>
                </a:solidFill>
                <a:latin typeface="+mj-lt"/>
              </a:rPr>
              <a:t>osoba, která má vlastní identifikační číslo</a:t>
            </a:r>
            <a:r>
              <a:rPr lang="cs-CZ" sz="1800" b="false" i="false" u="none" strike="noStrike" baseline="0" dirty="false">
                <a:solidFill>
                  <a:schemeClr val="accent1"/>
                </a:solidFill>
                <a:latin typeface="+mj-lt"/>
              </a:rPr>
              <a:t> (tzv. IČO/IČ),</a:t>
            </a:r>
          </a:p>
          <a:p>
            <a:pPr lvl="1" algn="just"/>
            <a:r>
              <a:rPr lang="cs-CZ" sz="1800" b="false" i="false" u="none" strike="noStrike" baseline="0" dirty="false">
                <a:solidFill>
                  <a:schemeClr val="accent1"/>
                </a:solidFill>
                <a:latin typeface="+mj-lt"/>
              </a:rPr>
              <a:t>osoba, která má </a:t>
            </a:r>
            <a:r>
              <a:rPr lang="cs-CZ" sz="1800" b="true" i="false" u="none" strike="noStrike" baseline="0" dirty="false">
                <a:solidFill>
                  <a:schemeClr val="accent1"/>
                </a:solidFill>
                <a:latin typeface="+mj-lt"/>
              </a:rPr>
              <a:t>aktivní datovou schránku</a:t>
            </a:r>
            <a:r>
              <a:rPr lang="cs-CZ" sz="1800" b="false" i="false" u="none" strike="noStrike" baseline="0" dirty="false">
                <a:solidFill>
                  <a:schemeClr val="accent1"/>
                </a:solidFill>
                <a:latin typeface="+mj-lt"/>
              </a:rPr>
              <a:t>,</a:t>
            </a:r>
          </a:p>
          <a:p>
            <a:pPr lvl="1" algn="just"/>
            <a:r>
              <a:rPr lang="cs-CZ" sz="1800" b="false" i="false" u="none" strike="noStrike" baseline="0" dirty="false">
                <a:solidFill>
                  <a:schemeClr val="accent1"/>
                </a:solidFill>
                <a:latin typeface="+mj-lt"/>
              </a:rPr>
              <a:t>osoba, která nepatří mezi subjekty, které se nemohou výzvy účastnit  </a:t>
            </a:r>
            <a:br>
              <a:rPr lang="cs-CZ" sz="1800" b="false" i="false" u="none" strike="noStrike" baseline="0" dirty="false">
                <a:solidFill>
                  <a:schemeClr val="accent1"/>
                </a:solidFill>
                <a:latin typeface="+mj-lt"/>
              </a:rPr>
            </a:br>
            <a:r>
              <a:rPr lang="cs-CZ" sz="1800" b="false" i="false" u="none" strike="noStrike" baseline="0" dirty="false">
                <a:solidFill>
                  <a:schemeClr val="accent1"/>
                </a:solidFill>
                <a:latin typeface="+mj-lt"/>
              </a:rPr>
              <a:t>z důvodů</a:t>
            </a:r>
            <a:r>
              <a:rPr lang="cs-CZ" sz="1800" b="true" i="false" u="none" strike="noStrike" baseline="0" dirty="false">
                <a:solidFill>
                  <a:schemeClr val="accent1"/>
                </a:solidFill>
                <a:latin typeface="+mj-lt"/>
              </a:rPr>
              <a:t> insolvence</a:t>
            </a:r>
            <a:r>
              <a:rPr lang="cs-CZ" sz="1800" b="false" i="false" u="none" strike="noStrike" baseline="0" dirty="false">
                <a:solidFill>
                  <a:schemeClr val="accent1"/>
                </a:solidFill>
                <a:latin typeface="+mj-lt"/>
              </a:rPr>
              <a:t>, pokut, dluhu atp.</a:t>
            </a:r>
          </a:p>
          <a:p>
            <a:pPr lvl="1" algn="just"/>
            <a:endParaRPr lang="cs-CZ" sz="1600" dirty="false">
              <a:solidFill>
                <a:schemeClr val="accent1"/>
              </a:solidFill>
              <a:latin typeface="+mj-lt"/>
            </a:endParaRPr>
          </a:p>
          <a:p>
            <a:pPr algn="just">
              <a:lnSpc>
                <a:spcPct val="110000"/>
              </a:lnSpc>
            </a:pPr>
            <a:r>
              <a:rPr lang="cs-CZ" sz="1800" b="false" i="false" u="none" strike="noStrike" baseline="0" dirty="false">
                <a:solidFill>
                  <a:schemeClr val="accent1"/>
                </a:solidFill>
                <a:latin typeface="Arial" panose="020B0604020202020204" pitchFamily="34" charset="0"/>
              </a:rPr>
              <a:t>Podmínky oprávněnosti žadatele jsou posuzovány během hodnocení a výběru projektů a musí být splněny k datu podání žádosti o podporu.</a:t>
            </a:r>
          </a:p>
          <a:p>
            <a:pPr algn="just">
              <a:lnSpc>
                <a:spcPct val="110000"/>
              </a:lnSpc>
            </a:pPr>
            <a:r>
              <a:rPr lang="cs-CZ" sz="1800" b="false" i="false" u="none" strike="noStrike" baseline="0" dirty="false">
                <a:solidFill>
                  <a:schemeClr val="accent1"/>
                </a:solidFill>
                <a:latin typeface="Arial" panose="020B0604020202020204" pitchFamily="34" charset="0"/>
              </a:rPr>
              <a:t>Nad rámec obecných podmínek pro oprávněnost žadatele uvedených výše </a:t>
            </a:r>
            <a:r>
              <a:rPr lang="cs-CZ" sz="1800" b="true" i="false" u="none" strike="noStrike" baseline="0" dirty="false">
                <a:solidFill>
                  <a:schemeClr val="accent1"/>
                </a:solidFill>
                <a:latin typeface="Arial" panose="020B0604020202020204" pitchFamily="34" charset="0"/>
              </a:rPr>
              <a:t>může výzva stanovit další požadavky </a:t>
            </a:r>
            <a:r>
              <a:rPr lang="cs-CZ" sz="1800" b="false" i="false" u="none" strike="noStrike" baseline="0" dirty="false">
                <a:solidFill>
                  <a:schemeClr val="accent1"/>
                </a:solidFill>
                <a:latin typeface="Arial" panose="020B0604020202020204" pitchFamily="34" charset="0"/>
              </a:rPr>
              <a:t>kladené na subjekt žadatele:</a:t>
            </a:r>
          </a:p>
          <a:p>
            <a:pPr marL="1170000" lvl="4" indent="0" algn="just">
              <a:buNone/>
            </a:pPr>
            <a:r>
              <a:rPr lang="cs-CZ" sz="1600" dirty="false">
                <a:solidFill>
                  <a:schemeClr val="accent1"/>
                </a:solidFill>
                <a:latin typeface="Arial" panose="020B0604020202020204" pitchFamily="34" charset="0"/>
              </a:rPr>
              <a:t>=&gt;</a:t>
            </a:r>
            <a:r>
              <a:rPr lang="cs-CZ" sz="1600" b="false" i="false" u="none" strike="noStrike" baseline="0" dirty="false">
                <a:solidFill>
                  <a:schemeClr val="accent1"/>
                </a:solidFill>
                <a:latin typeface="Arial" panose="020B0604020202020204" pitchFamily="34" charset="0"/>
              </a:rPr>
              <a:t> vždy uvedeno v příslušné výzvě pro předkládání žádostí o podporu včetně specifikace doložení jejich naplnění (uvedením informace do formuláře žádosti </a:t>
            </a:r>
            <a:br>
              <a:rPr lang="cs-CZ" sz="1600" b="false" i="false" u="none" strike="noStrike" baseline="0" dirty="false">
                <a:solidFill>
                  <a:schemeClr val="accent1"/>
                </a:solidFill>
                <a:latin typeface="Arial" panose="020B0604020202020204" pitchFamily="34" charset="0"/>
              </a:rPr>
            </a:br>
            <a:r>
              <a:rPr lang="cs-CZ" sz="1600" b="false" i="false" u="none" strike="noStrike" baseline="0" dirty="false">
                <a:solidFill>
                  <a:schemeClr val="accent1"/>
                </a:solidFill>
                <a:latin typeface="Arial" panose="020B0604020202020204" pitchFamily="34" charset="0"/>
              </a:rPr>
              <a:t>o podporu nebo formou samostatné přílohy žádosti o podporu). </a:t>
            </a:r>
            <a:endParaRPr lang="cs-CZ" sz="1600" b="false" i="false" u="none" strike="noStrike" baseline="0" dirty="false">
              <a:solidFill>
                <a:schemeClr val="accent1"/>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11</a:t>
            </a:fld>
            <a:endParaRPr lang="cs-CZ" dirty="false"/>
          </a:p>
        </p:txBody>
      </p:sp>
      <p:pic>
        <p:nvPicPr>
          <p:cNvPr id="11" name="Obrázek 10">
            <a:extLst>
              <a:ext uri="{FF2B5EF4-FFF2-40B4-BE49-F238E27FC236}">
                <a16:creationId xmlns:a16="http://schemas.microsoft.com/office/drawing/2014/main" id="{4EA7AF03-F646-4E2E-B806-2BC5CA8961E7}"/>
              </a:ext>
            </a:extLst>
          </p:cNvPr>
          <p:cNvPicPr/>
          <p:nvPr/>
        </p:nvPicPr>
        <p:blipFill>
          <a:blip cstate="print" r:embed="rId2">
            <a:extLst>
              <a:ext uri="{BEBA8EAE-BF5A-486C-A8C5-ECC9F3942E4B}">
                <a14:imgProps xmlns:a14="http://schemas.microsoft.com/office/drawing/2010/main">
                  <a14:imgLayer r:embed="rId3">
                    <a14:imgEffect>
                      <a14:backgroundRemoval b="91966" l="9221" r="93005" t="1368">
                        <a14:foregroundMark x1="48649" x2="48649" y1="60513" y2="60513"/>
                        <a14:foregroundMark x1="49603" x2="49603" y1="57949" y2="57949"/>
                        <a14:foregroundMark x1="32750" x2="32750" y1="36923" y2="36923"/>
                        <a14:foregroundMark x1="23211" x2="23211" y1="10769" y2="10769"/>
                        <a14:foregroundMark x1="22576" x2="22576" y1="10769" y2="10769"/>
                        <a14:foregroundMark x1="28299" x2="28299" y1="7521" y2="7521"/>
                        <a14:foregroundMark x1="29889" x2="29889" y1="7179" y2="7179"/>
                        <a14:foregroundMark x1="32432" x2="32432" y1="2564" y2="2564"/>
                        <a14:foregroundMark x1="27027" x2="27027" y1="91966" y2="91966"/>
                        <a14:foregroundMark x1="51192" x2="51192" y1="90256" y2="90256"/>
                        <a14:foregroundMark x1="9221" x2="9221" y1="74872" y2="74872"/>
                        <a14:foregroundMark x1="31320" x2="31320" y1="1709" y2="1709"/>
                        <a14:foregroundMark x1="78537" x2="78537" y1="27009" y2="27009"/>
                        <a14:foregroundMark x1="88712" x2="88712" y1="31795" y2="31795"/>
                        <a14:foregroundMark x1="90779" x2="90779" y1="42564" y2="42564"/>
                        <a14:foregroundMark x1="85374" x2="85374" y1="51966" y2="51966"/>
                        <a14:foregroundMark x1="74563" x2="74563" y1="51111" y2="51111"/>
                        <a14:foregroundMark x1="79173" x2="79173" y1="38291" y2="38291"/>
                        <a14:foregroundMark x1="77583" x2="77583" y1="41026" y2="41026"/>
                        <a14:foregroundMark x1="67409" x2="67409" y1="21709" y2="21709"/>
                        <a14:foregroundMark x1="93005" x2="93005" y1="44615" y2="44615"/>
                      </a14:backgroundRemoval>
                    </a14:imgEffect>
                  </a14:imgLayer>
                </a14:imgProps>
              </a:ext>
              <a:ext uri="{28A0092B-C50C-407E-A947-70E740481C1C}">
                <a14:useLocalDpi xmlns:a14="http://schemas.microsoft.com/office/drawing/2010/main" val="0"/>
              </a:ext>
            </a:extLst>
          </a:blip>
          <a:srcRect/>
          <a:stretch>
            <a:fillRect/>
          </a:stretch>
        </p:blipFill>
        <p:spPr bwMode="auto">
          <a:xfrm flipH="true">
            <a:off x="6394216" y="0"/>
            <a:ext cx="2252474" cy="2012826"/>
          </a:xfrm>
          <a:prstGeom prst="rect">
            <a:avLst/>
          </a:prstGeom>
          <a:noFill/>
          <a:ln>
            <a:noFill/>
          </a:ln>
        </p:spPr>
      </p:pic>
    </p:spTree>
    <p:extLst>
      <p:ext uri="{BB962C8B-B14F-4D97-AF65-F5344CB8AC3E}">
        <p14:creationId xmlns:p14="http://schemas.microsoft.com/office/powerpoint/2010/main" val="66533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539552" y="0"/>
            <a:ext cx="8244447" cy="1080000"/>
          </a:xfrm>
        </p:spPr>
        <p:txBody>
          <a:bodyPr/>
          <a:lstStyle/>
          <a:p>
            <a:r>
              <a:rPr lang="cs-CZ" dirty="false"/>
              <a:t>Partnerství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Partnerství pro realizaci projektu je vztah mezi příjemcem podpory z OPZ+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a veřejnými nebo soukromými subjekty. </a:t>
            </a:r>
            <a:r>
              <a:rPr lang="cs-CZ" sz="1800" b="true" i="false" u="none" strike="noStrike" baseline="0" dirty="false">
                <a:solidFill>
                  <a:schemeClr val="accent1"/>
                </a:solidFill>
                <a:latin typeface="Arial" panose="020B0604020202020204" pitchFamily="34" charset="0"/>
              </a:rPr>
              <a:t>Partneři se společně s příjemcem podílí na realizaci projektových aktivit</a:t>
            </a:r>
            <a:r>
              <a:rPr lang="cs-CZ" sz="1800" b="false" i="false" u="none" strike="noStrike" baseline="0" dirty="false">
                <a:solidFill>
                  <a:schemeClr val="accent1"/>
                </a:solidFill>
                <a:latin typeface="Arial" panose="020B0604020202020204" pitchFamily="34" charset="0"/>
              </a:rPr>
              <a:t>, v naprosté většině případů jsou navíc zapojeni už do zpracování žádosti o podporu. </a:t>
            </a: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Role a míra zapojení partnera musí být popsány žadatelem již v žádosti o podporu. Účast partnerů musí být opodstatněná a nezastupitelná. Přínos jednotlivých partnerů pro tvorbu či realizaci projektu musí spočívat v zajištění aktivit, bez jejichž realizace by nebylo dosaženo cílů projektu a zároveň je nemůže zajistit sám vlastními zdroji a silami jediný subjekt nebo jiný ze zapojených partnerů. </a:t>
            </a:r>
          </a:p>
          <a:p>
            <a:pPr marL="0" indent="0" algn="just">
              <a:lnSpc>
                <a:spcPct val="100000"/>
              </a:lnSpc>
              <a:spcBef>
                <a:spcPts val="0"/>
              </a:spcBef>
              <a:spcAft>
                <a:spcPts val="1200"/>
              </a:spcAft>
              <a:buNone/>
            </a:pPr>
            <a:r>
              <a:rPr lang="cs-CZ" sz="1800" b="true" i="false" u="none" strike="noStrike" baseline="0" dirty="false">
                <a:solidFill>
                  <a:schemeClr val="accent1"/>
                </a:solidFill>
                <a:latin typeface="Arial" panose="020B0604020202020204" pitchFamily="34" charset="0"/>
              </a:rPr>
              <a:t>Partnerství nesmí nahrazovat zabezpečení běžné administrace projektu </a:t>
            </a:r>
            <a:r>
              <a:rPr lang="cs-CZ" sz="1800" b="false" i="false" u="none" strike="noStrike" baseline="0" dirty="false">
                <a:solidFill>
                  <a:schemeClr val="accent1"/>
                </a:solidFill>
                <a:latin typeface="Arial" panose="020B0604020202020204" pitchFamily="34" charset="0"/>
              </a:rPr>
              <a:t>(zejména zpracování zpráv o realizaci projektu, finanční řízení projektu, účetnictví,..), </a:t>
            </a:r>
            <a:r>
              <a:rPr lang="cs-CZ" sz="1800" b="true" i="false" u="none" strike="noStrike" baseline="0" dirty="false">
                <a:solidFill>
                  <a:schemeClr val="accent1"/>
                </a:solidFill>
                <a:latin typeface="Arial" panose="020B0604020202020204" pitchFamily="34" charset="0"/>
              </a:rPr>
              <a:t>poskytování běžných služeb </a:t>
            </a:r>
            <a:r>
              <a:rPr lang="cs-CZ" sz="1800" b="false" i="false" u="none" strike="noStrike" baseline="0" dirty="false">
                <a:solidFill>
                  <a:schemeClr val="accent1"/>
                </a:solidFill>
                <a:latin typeface="Arial" panose="020B0604020202020204" pitchFamily="34" charset="0"/>
              </a:rPr>
              <a:t>(publicita projektu, IT služby, účetní služby apod.) </a:t>
            </a:r>
            <a:r>
              <a:rPr lang="cs-CZ" sz="1800" b="true" i="false" u="none" strike="noStrike" baseline="0" dirty="false">
                <a:solidFill>
                  <a:schemeClr val="accent1"/>
                </a:solidFill>
                <a:latin typeface="Arial" panose="020B0604020202020204" pitchFamily="34" charset="0"/>
              </a:rPr>
              <a:t>nebo dodání zboží. </a:t>
            </a:r>
          </a:p>
          <a:p>
            <a:pPr marL="0" indent="0" algn="just">
              <a:lnSpc>
                <a:spcPct val="100000"/>
              </a:lnSpc>
              <a:spcBef>
                <a:spcPts val="0"/>
              </a:spcBef>
              <a:spcAft>
                <a:spcPts val="1200"/>
              </a:spcAft>
              <a:buNone/>
            </a:pPr>
            <a:r>
              <a:rPr lang="cs-CZ" sz="1800" i="false" u="none" strike="noStrike" baseline="0" dirty="false">
                <a:solidFill>
                  <a:schemeClr val="accent1"/>
                </a:solidFill>
                <a:latin typeface="Arial" panose="020B0604020202020204" pitchFamily="34" charset="0"/>
              </a:rPr>
              <a:t>Partnerství není vztahem, kdy příjemce nebo partner zajišťují v projektu takové aktivity, které mohou být běžně na trhu poskytnuty jako služby dalších subjektů.</a:t>
            </a: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Realizace principu partnerství nesmí být zneužito k obcházení zákona o veřejných zakázkách. </a:t>
            </a:r>
            <a:endParaRPr lang="cs-CZ" sz="1600" b="false" i="false" u="none" strike="noStrike" baseline="0" dirty="false">
              <a:solidFill>
                <a:schemeClr val="accent1"/>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12</a:t>
            </a:fld>
            <a:endParaRPr lang="cs-CZ" dirty="false"/>
          </a:p>
        </p:txBody>
      </p:sp>
      <p:pic>
        <p:nvPicPr>
          <p:cNvPr id="7" name="Obrázek 6">
            <a:extLst>
              <a:ext uri="{FF2B5EF4-FFF2-40B4-BE49-F238E27FC236}">
                <a16:creationId xmlns:a16="http://schemas.microsoft.com/office/drawing/2014/main" id="{EF98695E-BB65-46CA-9728-6E7EB216AEBE}"/>
              </a:ext>
            </a:extLst>
          </p:cNvPr>
          <p:cNvPicPr>
            <a:picLocks noChangeAspect="true"/>
          </p:cNvPicPr>
          <p:nvPr/>
        </p:nvPicPr>
        <p:blipFill>
          <a:blip r:embed="rId2"/>
          <a:stretch>
            <a:fillRect/>
          </a:stretch>
        </p:blipFill>
        <p:spPr>
          <a:xfrm>
            <a:off x="7060200" y="44686"/>
            <a:ext cx="2016224" cy="1035314"/>
          </a:xfrm>
          <a:prstGeom prst="rect">
            <a:avLst/>
          </a:prstGeom>
        </p:spPr>
      </p:pic>
    </p:spTree>
    <p:extLst>
      <p:ext uri="{BB962C8B-B14F-4D97-AF65-F5344CB8AC3E}">
        <p14:creationId xmlns:p14="http://schemas.microsoft.com/office/powerpoint/2010/main" val="360376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43508" y="1266552"/>
            <a:ext cx="8856984" cy="5445224"/>
          </a:xfrm>
        </p:spPr>
        <p:txBody>
          <a:bodyPr/>
          <a:lstStyle/>
          <a:p>
            <a:pPr marL="0" indent="0" algn="just">
              <a:lnSpc>
                <a:spcPct val="100000"/>
              </a:lnSpc>
              <a:spcBef>
                <a:spcPts val="0"/>
              </a:spcBef>
              <a:spcAft>
                <a:spcPts val="1200"/>
              </a:spcAft>
              <a:buNone/>
            </a:pPr>
            <a:r>
              <a:rPr lang="cs-CZ" sz="1800" b="false" i="false" u="none" strike="noStrike" baseline="0" dirty="false">
                <a:solidFill>
                  <a:schemeClr val="accent1"/>
                </a:solidFill>
                <a:latin typeface="+mj-lt"/>
              </a:rPr>
              <a:t>I v případě zapojení partnera do projektu je odpovědnost za realizaci projektu vždy na příjemci. Příjemce vůči ŘO garantuje, že projekt je realizován podle pravidel OPZ+ </a:t>
            </a:r>
            <a:br>
              <a:rPr lang="cs-CZ" sz="1800" b="false" i="false" u="none" strike="noStrike" baseline="0" dirty="false">
                <a:solidFill>
                  <a:schemeClr val="accent1"/>
                </a:solidFill>
                <a:latin typeface="+mj-lt"/>
              </a:rPr>
            </a:br>
            <a:r>
              <a:rPr lang="cs-CZ" sz="1800" b="false" i="false" u="none" strike="noStrike" baseline="0" dirty="false">
                <a:solidFill>
                  <a:schemeClr val="accent1"/>
                </a:solidFill>
                <a:latin typeface="+mj-lt"/>
              </a:rPr>
              <a:t>a v souladu s právním aktem, na jehož základě projekt podporu čerpá.</a:t>
            </a:r>
          </a:p>
          <a:p>
            <a:pPr marL="0" indent="0" algn="just">
              <a:lnSpc>
                <a:spcPct val="100000"/>
              </a:lnSpc>
              <a:spcBef>
                <a:spcPts val="0"/>
              </a:spcBef>
              <a:spcAft>
                <a:spcPts val="1200"/>
              </a:spcAft>
              <a:buNone/>
            </a:pPr>
            <a:r>
              <a:rPr lang="cs-CZ" sz="1800" b="true" i="false" u="sng" strike="noStrike" baseline="0" dirty="false">
                <a:solidFill>
                  <a:schemeClr val="accent1"/>
                </a:solidFill>
                <a:latin typeface="+mj-lt"/>
              </a:rPr>
              <a:t>Rozlišujeme dva typy partnerů: </a:t>
            </a:r>
          </a:p>
          <a:p>
            <a:pPr marL="342900" indent="-342900" algn="just">
              <a:lnSpc>
                <a:spcPct val="100000"/>
              </a:lnSpc>
              <a:spcBef>
                <a:spcPts val="0"/>
              </a:spcBef>
              <a:spcAft>
                <a:spcPts val="1200"/>
              </a:spcAft>
              <a:buAutoNum type="arabicPeriod"/>
            </a:pPr>
            <a:r>
              <a:rPr lang="cs-CZ" sz="1800" b="true" i="false" u="none" strike="noStrike" baseline="0" dirty="false">
                <a:solidFill>
                  <a:schemeClr val="accent1"/>
                </a:solidFill>
                <a:latin typeface="+mj-lt"/>
              </a:rPr>
              <a:t>Partner bez finančního příspěvku:</a:t>
            </a:r>
            <a:r>
              <a:rPr lang="cs-CZ" sz="1800" dirty="false">
                <a:solidFill>
                  <a:schemeClr val="accent1"/>
                </a:solidFill>
                <a:latin typeface="+mj-lt"/>
              </a:rPr>
              <a:t> </a:t>
            </a:r>
            <a:r>
              <a:rPr lang="cs-CZ" sz="1800" b="false" i="false" u="none" strike="noStrike" baseline="0" dirty="false">
                <a:solidFill>
                  <a:schemeClr val="accent1"/>
                </a:solidFill>
                <a:latin typeface="+mj-lt"/>
              </a:rPr>
              <a:t>partner se podílí na realizaci věcných aktivit projektu např. formou konzultací, odborné garance apod., ale na své výdaje spojené s realizací projektu nezískává z OPZ+ žádný finanční příspěvek. </a:t>
            </a:r>
          </a:p>
          <a:p>
            <a:pPr marL="342900" indent="-342900" algn="just">
              <a:lnSpc>
                <a:spcPct val="100000"/>
              </a:lnSpc>
              <a:spcBef>
                <a:spcPts val="0"/>
              </a:spcBef>
              <a:spcAft>
                <a:spcPts val="1200"/>
              </a:spcAft>
              <a:buAutoNum type="arabicPeriod"/>
            </a:pPr>
            <a:r>
              <a:rPr lang="cs-CZ" sz="1800" b="true" i="false" u="none" strike="noStrike" baseline="0" dirty="false">
                <a:solidFill>
                  <a:schemeClr val="accent1"/>
                </a:solidFill>
                <a:latin typeface="+mj-lt"/>
              </a:rPr>
              <a:t>Partner s finančním příspěvkem:</a:t>
            </a:r>
            <a:r>
              <a:rPr lang="cs-CZ" sz="1800" b="false" i="false" u="none" strike="noStrike" baseline="0" dirty="false">
                <a:solidFill>
                  <a:schemeClr val="accent1"/>
                </a:solidFill>
                <a:latin typeface="+mj-lt"/>
              </a:rPr>
              <a:t> partner přijímá prostřednictvím příjemce část podpory z OPZ+ na realizaci věcných projektových aktivit. </a:t>
            </a:r>
          </a:p>
          <a:p>
            <a:pPr marL="952087" lvl="2" indent="-285750" algn="just">
              <a:lnSpc>
                <a:spcPct val="100000"/>
              </a:lnSpc>
              <a:spcBef>
                <a:spcPts val="0"/>
              </a:spcBef>
              <a:spcAft>
                <a:spcPts val="600"/>
              </a:spcAft>
            </a:pPr>
            <a:r>
              <a:rPr lang="cs-CZ" sz="1700" b="false" i="false" u="none" strike="noStrike" baseline="0" dirty="false">
                <a:solidFill>
                  <a:schemeClr val="accent1"/>
                </a:solidFill>
                <a:latin typeface="Arial" panose="020B0604020202020204" pitchFamily="34" charset="0"/>
              </a:rPr>
              <a:t>Vždy jen subjekt s prokazatelnou dobou trvání své existence minimálně 3 roky před datem vyhlášení. </a:t>
            </a:r>
          </a:p>
          <a:p>
            <a:pPr marL="952087" lvl="2" indent="-285750" algn="just">
              <a:lnSpc>
                <a:spcPct val="100000"/>
              </a:lnSpc>
              <a:spcBef>
                <a:spcPts val="0"/>
              </a:spcBef>
              <a:spcAft>
                <a:spcPts val="600"/>
              </a:spcAft>
            </a:pPr>
            <a:r>
              <a:rPr lang="cs-CZ" sz="1700" b="false" i="false" u="none" strike="noStrike" baseline="0" dirty="false">
                <a:solidFill>
                  <a:schemeClr val="accent1"/>
                </a:solidFill>
                <a:latin typeface="Arial" panose="020B0604020202020204" pitchFamily="34" charset="0"/>
              </a:rPr>
              <a:t>Příjemce v projektu realizovaném v partnerství s partnerem s finančním příspěvkem musí vlastními silami zajistit realizaci minimálně 30 % aktivit/rozpočtu projektu. </a:t>
            </a:r>
            <a:endParaRPr lang="cs-CZ" sz="1700" b="false" i="false" u="none" strike="noStrike" baseline="0" dirty="false">
              <a:solidFill>
                <a:schemeClr val="accent1"/>
              </a:solidFill>
              <a:latin typeface="+mj-lt"/>
            </a:endParaRPr>
          </a:p>
          <a:p>
            <a:pPr marL="0" indent="0" algn="just">
              <a:lnSpc>
                <a:spcPct val="100000"/>
              </a:lnSpc>
              <a:spcBef>
                <a:spcPts val="0"/>
              </a:spcBef>
              <a:spcAft>
                <a:spcPts val="1200"/>
              </a:spcAft>
              <a:buNone/>
            </a:pPr>
            <a:r>
              <a:rPr lang="cs-CZ" sz="1750" b="true" i="false" u="none" strike="noStrike" baseline="0" dirty="false">
                <a:solidFill>
                  <a:schemeClr val="accent1"/>
                </a:solidFill>
                <a:latin typeface="+mj-lt"/>
              </a:rPr>
              <a:t>Možnost realizace projektu podpořeného z OPZ+ v partnerství je stanovena výzvou pro předkládání žádostí o podporu. </a:t>
            </a:r>
            <a:r>
              <a:rPr lang="cs-CZ" sz="1750" b="false" i="false" u="none" strike="noStrike" baseline="0" dirty="false">
                <a:solidFill>
                  <a:schemeClr val="accent1"/>
                </a:solidFill>
                <a:latin typeface="+mj-lt"/>
              </a:rPr>
              <a:t>Výzva také vymezuje oprávněné partnery </a:t>
            </a:r>
            <a:r>
              <a:rPr lang="cs-CZ" sz="1750" b="true" dirty="false">
                <a:solidFill>
                  <a:schemeClr val="accent1"/>
                </a:solidFill>
                <a:latin typeface="+mj-lt"/>
              </a:rPr>
              <a:t>projektů a aktivity</a:t>
            </a:r>
            <a:r>
              <a:rPr lang="cs-CZ" sz="1750" dirty="false">
                <a:solidFill>
                  <a:schemeClr val="accent1"/>
                </a:solidFill>
                <a:latin typeface="+mj-lt"/>
              </a:rPr>
              <a:t>, které mohou být v projektu realizovány prostřednictvím partnera.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13</a:t>
            </a:fld>
            <a:endParaRPr lang="cs-CZ" dirty="false"/>
          </a:p>
        </p:txBody>
      </p:sp>
      <p:sp>
        <p:nvSpPr>
          <p:cNvPr id="10" name="Nadpis 1">
            <a:extLst>
              <a:ext uri="{FF2B5EF4-FFF2-40B4-BE49-F238E27FC236}">
                <a16:creationId xmlns:a16="http://schemas.microsoft.com/office/drawing/2014/main" id="{5E0917AA-8185-4BE1-AF2D-6D7E46C13731}"/>
              </a:ext>
            </a:extLst>
          </p:cNvPr>
          <p:cNvSpPr>
            <a:spLocks noGrp="true"/>
          </p:cNvSpPr>
          <p:nvPr>
            <p:ph type="title"/>
          </p:nvPr>
        </p:nvSpPr>
        <p:spPr>
          <a:xfrm>
            <a:off x="539552" y="0"/>
            <a:ext cx="8244447" cy="1080000"/>
          </a:xfrm>
        </p:spPr>
        <p:txBody>
          <a:bodyPr/>
          <a:lstStyle/>
          <a:p>
            <a:r>
              <a:rPr lang="cs-CZ" dirty="false"/>
              <a:t>Partnerství			</a:t>
            </a:r>
            <a:r>
              <a:rPr lang="cs-CZ" sz="2000" dirty="false"/>
              <a:t>(2/2)</a:t>
            </a:r>
          </a:p>
        </p:txBody>
      </p:sp>
      <p:pic>
        <p:nvPicPr>
          <p:cNvPr id="11" name="Obrázek 10">
            <a:extLst>
              <a:ext uri="{FF2B5EF4-FFF2-40B4-BE49-F238E27FC236}">
                <a16:creationId xmlns:a16="http://schemas.microsoft.com/office/drawing/2014/main" id="{9C395539-AEBC-44D2-AFC2-311F848AA372}"/>
              </a:ext>
            </a:extLst>
          </p:cNvPr>
          <p:cNvPicPr>
            <a:picLocks noChangeAspect="true"/>
          </p:cNvPicPr>
          <p:nvPr/>
        </p:nvPicPr>
        <p:blipFill>
          <a:blip r:embed="rId2"/>
          <a:stretch>
            <a:fillRect/>
          </a:stretch>
        </p:blipFill>
        <p:spPr>
          <a:xfrm>
            <a:off x="7060200" y="44686"/>
            <a:ext cx="2016224" cy="1035314"/>
          </a:xfrm>
          <a:prstGeom prst="rect">
            <a:avLst/>
          </a:prstGeom>
        </p:spPr>
      </p:pic>
    </p:spTree>
    <p:extLst>
      <p:ext uri="{BB962C8B-B14F-4D97-AF65-F5344CB8AC3E}">
        <p14:creationId xmlns:p14="http://schemas.microsoft.com/office/powerpoint/2010/main" val="1453363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Cílová skupina (CS)</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340768"/>
            <a:ext cx="8532480" cy="5517232"/>
          </a:xfrm>
        </p:spPr>
        <p:txBody>
          <a:bodyPr/>
          <a:lstStyle/>
          <a:p>
            <a:pPr marL="0" indent="0">
              <a:lnSpc>
                <a:spcPct val="100000"/>
              </a:lnSpc>
              <a:spcBef>
                <a:spcPts val="0"/>
              </a:spcBef>
              <a:spcAft>
                <a:spcPts val="1200"/>
              </a:spcAft>
              <a:buNone/>
            </a:pPr>
            <a:r>
              <a:rPr lang="cs-CZ" sz="1800" b="true" i="false" u="none" strike="noStrike" baseline="0" dirty="false">
                <a:solidFill>
                  <a:schemeClr val="accent1"/>
                </a:solidFill>
                <a:latin typeface="Arial" panose="020B0604020202020204" pitchFamily="34" charset="0"/>
              </a:rPr>
              <a:t>CS = </a:t>
            </a:r>
            <a:r>
              <a:rPr lang="pl-PL" sz="1800" b="false" i="false" u="none" strike="noStrike" baseline="0" dirty="false">
                <a:solidFill>
                  <a:schemeClr val="accent1"/>
                </a:solidFill>
                <a:latin typeface="Arial" panose="020B0604020202020204" pitchFamily="34" charset="0"/>
              </a:rPr>
              <a:t>Skupina subjektů nebo osob, na kterou je projekt   </a:t>
            </a:r>
            <a:br>
              <a:rPr lang="pl-PL" sz="1800" b="false" i="false" u="none" strike="noStrike" baseline="0" dirty="false">
                <a:solidFill>
                  <a:schemeClr val="accent1"/>
                </a:solidFill>
                <a:latin typeface="Arial" panose="020B0604020202020204" pitchFamily="34" charset="0"/>
              </a:rPr>
            </a:br>
            <a:r>
              <a:rPr lang="pl-PL" sz="1800" b="false" i="false" u="none" strike="noStrike" baseline="0" dirty="false">
                <a:solidFill>
                  <a:schemeClr val="accent1"/>
                </a:solidFill>
                <a:latin typeface="Arial" panose="020B0604020202020204" pitchFamily="34" charset="0"/>
              </a:rPr>
              <a:t>       zaměřen a má z něj užitek po dobu jeho realizace. </a:t>
            </a:r>
            <a:r>
              <a:rPr lang="pl-PL" sz="1600" b="false" i="false" u="none" strike="noStrike" baseline="0" dirty="false">
                <a:solidFill>
                  <a:schemeClr val="accent1"/>
                </a:solidFill>
                <a:latin typeface="Arial" panose="020B0604020202020204" pitchFamily="34" charset="0"/>
              </a:rPr>
              <a:t>	</a:t>
            </a:r>
            <a:endParaRPr lang="pl-PL" sz="1600" b="true" i="false" u="none" strike="noStrike" baseline="0" dirty="false">
              <a:solidFill>
                <a:schemeClr val="accent1"/>
              </a:solidFill>
              <a:latin typeface="Arial" panose="020B0604020202020204" pitchFamily="34" charset="0"/>
            </a:endParaRPr>
          </a:p>
          <a:p>
            <a:pPr marL="0" indent="0">
              <a:lnSpc>
                <a:spcPct val="100000"/>
              </a:lnSpc>
              <a:spcBef>
                <a:spcPts val="0"/>
              </a:spcBef>
              <a:spcAft>
                <a:spcPts val="1200"/>
              </a:spcAft>
              <a:buNone/>
            </a:pPr>
            <a:r>
              <a:rPr lang="cs-CZ" sz="1600" b="true" dirty="false">
                <a:solidFill>
                  <a:schemeClr val="accent1"/>
                </a:solidFill>
                <a:latin typeface="Arial" panose="020B0604020202020204" pitchFamily="34" charset="0"/>
              </a:rPr>
              <a:t>Specifický cíl 2.2 OPZ+ (Priorita 2 Sociální začleňování) definuje tyto cílové skupiny:</a:t>
            </a:r>
          </a:p>
          <a:p>
            <a:pPr marL="806450" indent="-431800" algn="just">
              <a:lnSpc>
                <a:spcPct val="100000"/>
              </a:lnSpc>
              <a:spcBef>
                <a:spcPts val="0"/>
              </a:spcBef>
              <a:spcAft>
                <a:spcPts val="1200"/>
              </a:spcAft>
              <a:buFont typeface="Courier New" panose="02070309020205020404" pitchFamily="49" charset="0"/>
              <a:buChar char="o"/>
            </a:pPr>
            <a:r>
              <a:rPr lang="cs-CZ" sz="1600" dirty="false">
                <a:solidFill>
                  <a:schemeClr val="accent1"/>
                </a:solidFill>
                <a:latin typeface="Arial" panose="020B0604020202020204" pitchFamily="34" charset="0"/>
              </a:rPr>
              <a:t>Jedná se zejména o poskytovatele a zadavatele sociálních a zdravotních služeb, služeb pro rodiny a děti a dalších služeb na podporu sociálního začleňování, sociální pracovníky, pracovníky v sociálních a zdravotních službách, zaměstnance veřejné správy, kteří se věnují sociální, rodinné nebo zdravotní problematice, pracovníky </a:t>
            </a:r>
            <a:br>
              <a:rPr lang="cs-CZ" sz="1600" dirty="false">
                <a:solidFill>
                  <a:schemeClr val="accent1"/>
                </a:solidFill>
                <a:latin typeface="Arial" panose="020B0604020202020204" pitchFamily="34" charset="0"/>
              </a:rPr>
            </a:br>
            <a:r>
              <a:rPr lang="cs-CZ" sz="1600" dirty="false">
                <a:solidFill>
                  <a:schemeClr val="accent1"/>
                </a:solidFill>
                <a:latin typeface="Arial" panose="020B0604020202020204" pitchFamily="34" charset="0"/>
              </a:rPr>
              <a:t>v oblasti ochrany a podpory veřejného zdraví a podpory zdraví a prevence nemocí, školy a školská zařízení, neformální pečovatele, rodiny v nepříznivé sociální situaci, ohrožené děti, žadatele o náhradní rodinnou péči, náhradní rodiče, dobrovolníky. </a:t>
            </a:r>
          </a:p>
          <a:p>
            <a:pPr marL="806450" indent="-431800" algn="just">
              <a:lnSpc>
                <a:spcPct val="100000"/>
              </a:lnSpc>
              <a:spcBef>
                <a:spcPts val="0"/>
              </a:spcBef>
              <a:spcAft>
                <a:spcPts val="1200"/>
              </a:spcAft>
              <a:buFont typeface="Courier New" panose="02070309020205020404" pitchFamily="49" charset="0"/>
              <a:buChar char="o"/>
            </a:pPr>
            <a:r>
              <a:rPr lang="cs-CZ" sz="1600" dirty="false">
                <a:solidFill>
                  <a:schemeClr val="accent1"/>
                </a:solidFill>
                <a:latin typeface="Arial" panose="020B0604020202020204" pitchFamily="34" charset="0"/>
              </a:rPr>
              <a:t>Provozovatelé sociálního (dostupného) bydlení a dalších služeb obecného zájmu; soudci a vyšší soudní úředníci, policie; veřejnost.</a:t>
            </a:r>
          </a:p>
          <a:p>
            <a:pPr marL="806450" indent="-431800" algn="just">
              <a:lnSpc>
                <a:spcPct val="100000"/>
              </a:lnSpc>
              <a:spcBef>
                <a:spcPts val="0"/>
              </a:spcBef>
              <a:spcAft>
                <a:spcPts val="1200"/>
              </a:spcAft>
              <a:buFont typeface="Courier New" panose="02070309020205020404" pitchFamily="49" charset="0"/>
              <a:buChar char="o"/>
            </a:pPr>
            <a:r>
              <a:rPr lang="cs-CZ" sz="1600" dirty="false">
                <a:solidFill>
                  <a:schemeClr val="accent1"/>
                </a:solidFill>
                <a:latin typeface="Arial" panose="020B0604020202020204" pitchFamily="34" charset="0"/>
              </a:rPr>
              <a:t>Osoby: sociálně vyloučené či sociálním vyloučením ohrožené; se ztíženým přístupem ke zdravotní péči z důvodu sociálního vyloučení; se zdravotním postižením nebo ohrožené diskriminací v důsledku nepříznivého zdravotního stavu; žijící ve vyloučených lokalitách (zejména Romové) či s nedostatečnými kompetencemi v přístupu ke zdraví.</a:t>
            </a:r>
          </a:p>
          <a:p>
            <a:pPr marL="0" indent="0" algn="just">
              <a:lnSpc>
                <a:spcPct val="100000"/>
              </a:lnSpc>
              <a:spcBef>
                <a:spcPts val="0"/>
              </a:spcBef>
              <a:spcAft>
                <a:spcPts val="1200"/>
              </a:spcAft>
              <a:buNone/>
            </a:pPr>
            <a:r>
              <a:rPr lang="cs-CZ" sz="1800" b="true" dirty="false">
                <a:solidFill>
                  <a:schemeClr val="accent1"/>
                </a:solidFill>
                <a:latin typeface="Arial" panose="020B0604020202020204" pitchFamily="34" charset="0"/>
              </a:rPr>
              <a:t>Konkrétní cílové skupiny jsou stanoveny v textu výzvy.</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14</a:t>
            </a:fld>
            <a:endParaRPr lang="cs-CZ" dirty="false"/>
          </a:p>
        </p:txBody>
      </p:sp>
      <p:pic>
        <p:nvPicPr>
          <p:cNvPr id="14" name="Obrázek 13">
            <a:extLst>
              <a:ext uri="{FF2B5EF4-FFF2-40B4-BE49-F238E27FC236}">
                <a16:creationId xmlns:a16="http://schemas.microsoft.com/office/drawing/2014/main" id="{9A133AA3-9E19-4EB8-968F-69BF4C248040}"/>
              </a:ext>
            </a:extLst>
          </p:cNvPr>
          <p:cNvPicPr>
            <a:picLocks noChangeAspect="true"/>
          </p:cNvPicPr>
          <p:nvPr/>
        </p:nvPicPr>
        <p:blipFill>
          <a:blip r:embed="rId2">
            <a:extLst>
              <a:ext uri="{BEBA8EAE-BF5A-486C-A8C5-ECC9F3942E4B}">
                <a14:imgProps xmlns:a14="http://schemas.microsoft.com/office/drawing/2010/main">
                  <a14:imgLayer r:embed="rId3">
                    <a14:imgEffect>
                      <a14:backgroundRemoval b="96209" l="0" r="94613" t="2370">
                        <a14:foregroundMark x1="32997" x2="32997" y1="9479" y2="9479"/>
                        <a14:foregroundMark x1="32997" x2="32997" y1="9479" y2="9479"/>
                        <a14:foregroundMark x1="60943" x2="60943" y1="7583" y2="7583"/>
                        <a14:foregroundMark x1="64646" x2="64646" y1="6161" y2="6161"/>
                        <a14:foregroundMark x1="34343" x2="34343" y1="7109" y2="7109"/>
                        <a14:foregroundMark x1="34343" x2="34343" y1="7109" y2="7109"/>
                        <a14:foregroundMark x1="34680" x2="34680" y1="7109" y2="7109"/>
                        <a14:foregroundMark x1="35017" x2="35017" y1="6161" y2="6161"/>
                        <a14:foregroundMark x1="63300" x2="63300" y1="3318" y2="3318"/>
                        <a14:foregroundMark x1="63300" x2="63300" y1="2844" y2="2844"/>
                        <a14:foregroundMark x1="58923" x2="58923" y1="5213" y2="5213"/>
                        <a14:foregroundMark x1="58586" x2="58586" y1="8057" y2="8057"/>
                        <a14:foregroundMark x1="91246" x2="91246" y1="59716" y2="59716"/>
                        <a14:foregroundMark x1="92256" x2="92256" y1="63981" y2="63981"/>
                        <a14:foregroundMark x1="92256" x2="92256" y1="71090" y2="71090"/>
                        <a14:foregroundMark x1="92256" x2="92256" y1="71090" y2="71090"/>
                        <a14:foregroundMark x1="92256" x2="92256" y1="71090" y2="71090"/>
                        <a14:foregroundMark x1="92256" x2="92256" y1="71090" y2="71090"/>
                        <a14:foregroundMark x1="92256" x2="92256" y1="71090" y2="71090"/>
                        <a14:foregroundMark x1="92256" x2="92256" y1="71090" y2="71090"/>
                        <a14:foregroundMark x1="89562" x2="89562" y1="78199" y2="78199"/>
                        <a14:foregroundMark x1="89562" x2="89562" y1="79147" y2="79147"/>
                        <a14:foregroundMark x1="89562" x2="89562" y1="80095" y2="80095"/>
                        <a14:foregroundMark x1="88889" x2="88889" y1="80569" y2="80569"/>
                        <a14:foregroundMark x1="84175" x2="84175" y1="74408" y2="74408"/>
                        <a14:foregroundMark x1="84175" x2="84175" y1="74408" y2="74408"/>
                        <a14:foregroundMark x1="84175" x2="84175" y1="74408" y2="74408"/>
                        <a14:foregroundMark x1="84175" x2="84175" y1="70616" y2="70616"/>
                        <a14:foregroundMark x1="87542" x2="87542" y1="61611" y2="61611"/>
                        <a14:foregroundMark x1="87542" x2="87542" y1="61611" y2="61611"/>
                        <a14:foregroundMark x1="87542" x2="87542" y1="65877" y2="65877"/>
                        <a14:foregroundMark x1="87542" x2="87542" y1="67299" y2="67299"/>
                        <a14:foregroundMark x1="87205" x2="87205" y1="69668" y2="69668"/>
                        <a14:foregroundMark x1="71044" x2="71044" y1="81991" y2="81991"/>
                        <a14:foregroundMark x1="71044" x2="71044" y1="83412" y2="83412"/>
                        <a14:foregroundMark x1="68350" x2="68350" y1="86730" y2="86730"/>
                        <a14:foregroundMark x1="63300" x2="63300" y1="86730" y2="86730"/>
                        <a14:foregroundMark x1="51852" x2="51852" y1="85782" y2="85782"/>
                        <a14:foregroundMark x1="33333" x2="33333" y1="85782" y2="85782"/>
                        <a14:foregroundMark x1="27609" x2="27609" y1="77725" y2="77725"/>
                        <a14:foregroundMark x1="23569" x2="23569" y1="84360" y2="84360"/>
                        <a14:foregroundMark x1="23569" x2="23569" y1="84360" y2="84360"/>
                        <a14:foregroundMark x1="23569" x2="23569" y1="84360" y2="84360"/>
                        <a14:foregroundMark x1="30640" x2="30640" y1="85308" y2="85308"/>
                        <a14:foregroundMark x1="32997" x2="36700" y1="85308" y2="86256"/>
                        <a14:foregroundMark x1="39731" x2="39731" y1="86730" y2="86730"/>
                        <a14:foregroundMark x1="44444" x2="44444" y1="83886" y2="83886"/>
                        <a14:foregroundMark x1="44444" x2="44444" y1="83886" y2="83886"/>
                        <a14:foregroundMark x1="44444" x2="44444" y1="83886" y2="83886"/>
                        <a14:foregroundMark x1="44444" x2="44444" y1="83886" y2="83886"/>
                        <a14:foregroundMark x1="39731" x2="39731" y1="83412" y2="83412"/>
                        <a14:foregroundMark x1="36027" x2="35017" y1="83412" y2="82938"/>
                        <a14:foregroundMark x1="48148" x2="48148" y1="81991" y2="81991"/>
                        <a14:foregroundMark x1="50168" x2="50168" y1="84834" y2="84834"/>
                        <a14:foregroundMark x1="65320" x2="65320" y1="83412" y2="83412"/>
                        <a14:foregroundMark x1="65320" x2="65320" y1="80095" y2="80095"/>
                        <a14:foregroundMark x1="65320" x2="65320" y1="80095" y2="80095"/>
                        <a14:foregroundMark x1="63973" x2="63973" y1="67299" y2="67299"/>
                        <a14:foregroundMark x1="63973" x2="63973" y1="67299" y2="67299"/>
                        <a14:foregroundMark x1="64310" x2="64310" y1="67299" y2="67299"/>
                        <a14:foregroundMark x1="64646" x2="64646" y1="65403" y2="65403"/>
                        <a14:foregroundMark x1="64646" x2="64646" y1="65403" y2="65403"/>
                        <a14:foregroundMark x1="41414" x2="41414" y1="64929" y2="64929"/>
                        <a14:foregroundMark x1="41414" x2="41414" y1="64929" y2="64929"/>
                        <a14:foregroundMark x1="41414" x2="41414" y1="64929" y2="64929"/>
                        <a14:foregroundMark x1="31987" x2="32997" y1="65877" y2="65403"/>
                        <a14:foregroundMark x1="35354" x2="35354" y1="63033" y2="63033"/>
                        <a14:foregroundMark x1="43434" x2="43434" y1="58294" y2="58294"/>
                        <a14:foregroundMark x1="47475" x2="47475" y1="66351" y2="66351"/>
                        <a14:foregroundMark x1="42088" x2="42088" y1="51659" y2="51659"/>
                        <a14:foregroundMark x1="41414" x2="41414" y1="47393" y2="47393"/>
                        <a14:foregroundMark x1="41414" x2="41414" y1="47393" y2="47393"/>
                        <a14:foregroundMark x1="42424" x2="42424" y1="54976" y2="54976"/>
                        <a14:foregroundMark x1="69360" x2="69360" y1="52133" y2="52133"/>
                        <a14:foregroundMark x1="91246" x2="91246" y1="59716" y2="59716"/>
                        <a14:foregroundMark x1="88889" x2="88889" y1="58768" y2="58768"/>
                        <a14:foregroundMark x1="95286" x2="95286" y1="68720" y2="68720"/>
                        <a14:foregroundMark x1="92593" x2="92593" y1="70616" y2="70616"/>
                        <a14:foregroundMark x1="85185" x2="85185" y1="84834" y2="84834"/>
                        <a14:foregroundMark x1="76094" x2="76094" y1="91943" y2="91943"/>
                        <a14:foregroundMark x1="64310" x2="64310" y1="92417" y2="92417"/>
                        <a14:foregroundMark x1="34680" x2="34680" y1="97156" y2="97156"/>
                        <a14:foregroundMark x1="0" x2="0" y1="72986" y2="72986"/>
                        <a14:foregroundMark x1="8418" x2="8418" y1="69668" y2="69668"/>
                        <a14:foregroundMark x1="14478" x2="14478" y1="75355" y2="75355"/>
                        <a14:foregroundMark x1="12121" x2="12121" y1="69668" y2="69668"/>
                        <a14:foregroundMark x1="11448" x2="11448" y1="62559" y2="62559"/>
                        <a14:foregroundMark x1="49832" x2="49832" y1="89100" y2="89100"/>
                        <a14:foregroundMark x1="71380" x2="71380" y1="66825" y2="66825"/>
                        <a14:foregroundMark x1="59596" x2="59596" y1="66825" y2="66825"/>
                        <a14:foregroundMark x1="21886" x2="21886" y1="15640" y2="15640"/>
                        <a14:foregroundMark x1="83165" x2="83165" y1="15640" y2="15640"/>
                        <a14:foregroundMark x1="61279" x2="61279" y1="2370" y2="2370"/>
                        <a14:foregroundMark x1="62626" x2="62626" y1="2370" y2="2370"/>
                        <a14:foregroundMark x1="39731" x2="39731" y1="47393" y2="47393"/>
                        <a14:foregroundMark x1="41077" x2="41077" y1="49289" y2="49289"/>
                        <a14:backgroundMark x1="67677" x2="67677" y1="43128" y2="43128"/>
                      </a14:backgroundRemoval>
                    </a14:imgEffect>
                  </a14:imgLayer>
                </a14:imgProps>
              </a:ext>
            </a:extLst>
          </a:blip>
          <a:stretch>
            <a:fillRect/>
          </a:stretch>
        </p:blipFill>
        <p:spPr>
          <a:xfrm>
            <a:off x="5981027" y="84331"/>
            <a:ext cx="2802973" cy="1991338"/>
          </a:xfrm>
          <a:prstGeom prst="rect">
            <a:avLst/>
          </a:prstGeom>
        </p:spPr>
      </p:pic>
    </p:spTree>
    <p:extLst>
      <p:ext uri="{BB962C8B-B14F-4D97-AF65-F5344CB8AC3E}">
        <p14:creationId xmlns:p14="http://schemas.microsoft.com/office/powerpoint/2010/main" val="206834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Indikátory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84784"/>
            <a:ext cx="8532480" cy="5373216"/>
          </a:xfrm>
        </p:spPr>
        <p:txBody>
          <a:bodyPr/>
          <a:lstStyle/>
          <a:p>
            <a:pPr algn="just">
              <a:lnSpc>
                <a:spcPct val="100000"/>
              </a:lnSpc>
              <a:spcBef>
                <a:spcPts val="0"/>
              </a:spcBef>
              <a:spcAft>
                <a:spcPts val="1200"/>
              </a:spcAft>
            </a:pPr>
            <a:r>
              <a:rPr lang="cs-CZ" sz="1600" b="false" i="false" u="none" strike="noStrike" baseline="0" dirty="false">
                <a:solidFill>
                  <a:schemeClr val="accent1"/>
                </a:solidFill>
                <a:latin typeface="Arial" panose="020B0604020202020204" pitchFamily="34" charset="0"/>
              </a:rPr>
              <a:t>Indikátor je nositelem konkrétních informací o věcném plnění plánu, měření cíle, postupu a dosažených efektech implementace fondů EU. 	</a:t>
            </a:r>
          </a:p>
          <a:p>
            <a:pPr algn="just">
              <a:lnSpc>
                <a:spcPct val="100000"/>
              </a:lnSpc>
              <a:spcBef>
                <a:spcPts val="0"/>
              </a:spcBef>
              <a:spcAft>
                <a:spcPts val="1200"/>
              </a:spcAft>
            </a:pPr>
            <a:r>
              <a:rPr lang="cs-CZ" sz="1600" b="false" i="false" u="none" strike="noStrike" baseline="0" dirty="false">
                <a:solidFill>
                  <a:schemeClr val="accent1"/>
                </a:solidFill>
                <a:latin typeface="Arial" panose="020B0604020202020204" pitchFamily="34" charset="0"/>
              </a:rPr>
              <a:t>Pojem „indikátor“ má v prostředí implementace fondů EU stejný význam jako jeho český ekvivalent „ukazatel“. </a:t>
            </a:r>
          </a:p>
          <a:p>
            <a:pPr algn="just">
              <a:lnSpc>
                <a:spcPct val="100000"/>
              </a:lnSpc>
              <a:spcBef>
                <a:spcPts val="0"/>
              </a:spcBef>
              <a:spcAft>
                <a:spcPts val="1200"/>
              </a:spcAft>
            </a:pPr>
            <a:r>
              <a:rPr lang="cs-CZ" sz="1600" b="false" i="false" u="none" strike="noStrike" baseline="0" dirty="false">
                <a:solidFill>
                  <a:schemeClr val="accent1"/>
                </a:solidFill>
                <a:latin typeface="Arial" panose="020B0604020202020204" pitchFamily="34" charset="0"/>
              </a:rPr>
              <a:t>Indikátory musí být definovány tak, aby sloužily pro kvalitní hodnocení výstupů a výsledků intervencí. Každý indikátor je přesně definován – tvoří jej kód, název, jasná definice, měrná jednotka včetně popisu způsobu měření, zdroj údajů, výchozí, </a:t>
            </a:r>
            <a:r>
              <a:rPr lang="cs-CZ" sz="1600" dirty="false">
                <a:solidFill>
                  <a:schemeClr val="accent1"/>
                </a:solidFill>
                <a:latin typeface="Arial" panose="020B0604020202020204" pitchFamily="34" charset="0"/>
              </a:rPr>
              <a:t>cílová a dosažená hodnota. 	</a:t>
            </a:r>
          </a:p>
          <a:p>
            <a:pPr algn="just">
              <a:lnSpc>
                <a:spcPct val="100000"/>
              </a:lnSpc>
              <a:spcBef>
                <a:spcPts val="0"/>
              </a:spcBef>
              <a:spcAft>
                <a:spcPts val="1200"/>
              </a:spcAft>
            </a:pPr>
            <a:r>
              <a:rPr lang="cs-CZ" sz="1600" dirty="false">
                <a:solidFill>
                  <a:schemeClr val="accent1"/>
                </a:solidFill>
                <a:latin typeface="Arial" panose="020B0604020202020204" pitchFamily="34" charset="0"/>
              </a:rPr>
              <a:t>Mezi nejvíce využívané indikátory patří indikátor </a:t>
            </a:r>
            <a:r>
              <a:rPr lang="cs-CZ" sz="1600" b="true" dirty="false">
                <a:solidFill>
                  <a:schemeClr val="accent1"/>
                </a:solidFill>
                <a:latin typeface="Arial" panose="020B0604020202020204" pitchFamily="34" charset="0"/>
              </a:rPr>
              <a:t>600 000 Celkový počet účastníků </a:t>
            </a:r>
            <a:r>
              <a:rPr lang="cs-CZ" sz="1600" dirty="false">
                <a:solidFill>
                  <a:schemeClr val="accent1"/>
                </a:solidFill>
                <a:latin typeface="Arial" panose="020B0604020202020204" pitchFamily="34" charset="0"/>
              </a:rPr>
              <a:t>nebo </a:t>
            </a:r>
            <a:r>
              <a:rPr lang="cs-CZ" sz="1600" b="true" dirty="false">
                <a:solidFill>
                  <a:schemeClr val="accent1"/>
                </a:solidFill>
                <a:latin typeface="Arial" panose="020B0604020202020204" pitchFamily="34" charset="0"/>
              </a:rPr>
              <a:t>805 000 Počet napsaných a zveřejněných analytických a strategických dokumentů</a:t>
            </a:r>
            <a:r>
              <a:rPr lang="cs-CZ" sz="1600" dirty="false">
                <a:solidFill>
                  <a:schemeClr val="accent1"/>
                </a:solidFill>
                <a:latin typeface="Arial" panose="020B0604020202020204" pitchFamily="34" charset="0"/>
              </a:rPr>
              <a:t> vč. evaluačních. Každá </a:t>
            </a:r>
            <a:r>
              <a:rPr lang="cs-CZ" sz="1600" b="true" dirty="false">
                <a:solidFill>
                  <a:schemeClr val="accent1"/>
                </a:solidFill>
                <a:latin typeface="Arial" panose="020B0604020202020204" pitchFamily="34" charset="0"/>
              </a:rPr>
              <a:t>výzva stanoví, které konkrétní indikátory jsou pro ni relevantní.</a:t>
            </a:r>
          </a:p>
          <a:p>
            <a:pPr algn="just">
              <a:lnSpc>
                <a:spcPct val="100000"/>
              </a:lnSpc>
              <a:spcBef>
                <a:spcPts val="0"/>
              </a:spcBef>
              <a:spcAft>
                <a:spcPts val="1200"/>
              </a:spcAft>
            </a:pPr>
            <a:r>
              <a:rPr lang="cs-CZ" sz="1600" b="false" i="false" u="none" strike="noStrike" baseline="0" dirty="false">
                <a:solidFill>
                  <a:schemeClr val="accent1"/>
                </a:solidFill>
                <a:latin typeface="Arial" panose="020B0604020202020204" pitchFamily="34" charset="0"/>
              </a:rPr>
              <a:t>Na základě stanovených cílů projektu žadatel do žádosti o podporu uvádí svůj závazek, tj. určuje </a:t>
            </a:r>
            <a:r>
              <a:rPr lang="cs-CZ" sz="1600" b="true" i="false" u="none" strike="noStrike" baseline="0" dirty="false">
                <a:solidFill>
                  <a:schemeClr val="accent1"/>
                </a:solidFill>
                <a:latin typeface="Arial" panose="020B0604020202020204" pitchFamily="34" charset="0"/>
              </a:rPr>
              <a:t>cílové hodnoty </a:t>
            </a:r>
            <a:r>
              <a:rPr lang="cs-CZ" sz="1600" b="false" i="false" u="none" strike="noStrike" baseline="0" dirty="false">
                <a:solidFill>
                  <a:schemeClr val="accent1"/>
                </a:solidFill>
                <a:latin typeface="Arial" panose="020B0604020202020204" pitchFamily="34" charset="0"/>
              </a:rPr>
              <a:t>několika indikátorů, kterých díky podpoře z OPZ+ plánuje dosáhnout.</a:t>
            </a:r>
          </a:p>
          <a:p>
            <a:pPr algn="just">
              <a:lnSpc>
                <a:spcPct val="100000"/>
              </a:lnSpc>
              <a:spcBef>
                <a:spcPts val="0"/>
              </a:spcBef>
              <a:spcAft>
                <a:spcPts val="1200"/>
              </a:spcAft>
            </a:pPr>
            <a:r>
              <a:rPr lang="cs-CZ" sz="1600" b="false" i="false" u="none" strike="noStrike" baseline="0" dirty="false">
                <a:solidFill>
                  <a:schemeClr val="accent1"/>
                </a:solidFill>
                <a:latin typeface="Arial" panose="020B0604020202020204" pitchFamily="34" charset="0"/>
              </a:rPr>
              <a:t>V žádosti o podporu musí být současně vždy uvedeno, </a:t>
            </a:r>
            <a:r>
              <a:rPr lang="cs-CZ" sz="1600" b="true" i="false" u="none" strike="noStrike" baseline="0" dirty="false">
                <a:solidFill>
                  <a:schemeClr val="accent1"/>
                </a:solidFill>
                <a:latin typeface="Arial" panose="020B0604020202020204" pitchFamily="34" charset="0"/>
              </a:rPr>
              <a:t>jakým způsobem byla cílová hodnota stanovena</a:t>
            </a:r>
            <a:r>
              <a:rPr lang="cs-CZ" sz="1600" b="false" i="false" u="none" strike="noStrike" baseline="0" dirty="false">
                <a:solidFill>
                  <a:schemeClr val="accent1"/>
                </a:solidFill>
                <a:latin typeface="Arial" panose="020B0604020202020204" pitchFamily="34" charset="0"/>
              </a:rPr>
              <a:t>.</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15</a:t>
            </a:fld>
            <a:endParaRPr lang="cs-CZ" dirty="false"/>
          </a:p>
        </p:txBody>
      </p:sp>
    </p:spTree>
    <p:extLst>
      <p:ext uri="{BB962C8B-B14F-4D97-AF65-F5344CB8AC3E}">
        <p14:creationId xmlns:p14="http://schemas.microsoft.com/office/powerpoint/2010/main" val="715038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Indikátory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268760"/>
            <a:ext cx="8532480" cy="5589240"/>
          </a:xfrm>
        </p:spPr>
        <p:txBody>
          <a:bodyPr/>
          <a:lstStyle/>
          <a:p>
            <a:pPr algn="just">
              <a:lnSpc>
                <a:spcPct val="100000"/>
              </a:lnSpc>
              <a:spcBef>
                <a:spcPts val="0"/>
              </a:spcBef>
            </a:pPr>
            <a:r>
              <a:rPr lang="cs-CZ" sz="1800" b="false" i="false" u="none" strike="noStrike" baseline="0" dirty="false">
                <a:solidFill>
                  <a:schemeClr val="accent1"/>
                </a:solidFill>
                <a:latin typeface="Arial" panose="020B0604020202020204" pitchFamily="34" charset="0"/>
              </a:rPr>
              <a:t>Žadatelem stanovené cílové hodnoty indikátorů jsou pro projekty, které jsou doporučeny k financování, přeneseny do právního aktu o poskytnutí podpory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a stávají se závaznými.</a:t>
            </a:r>
          </a:p>
          <a:p>
            <a:pPr lvl="1" algn="just">
              <a:lnSpc>
                <a:spcPct val="100000"/>
              </a:lnSpc>
              <a:spcBef>
                <a:spcPts val="0"/>
              </a:spcBef>
              <a:spcAft>
                <a:spcPts val="1800"/>
              </a:spcAft>
            </a:pPr>
            <a:r>
              <a:rPr lang="cs-CZ" sz="1650" b="false" i="false" u="none" strike="noStrike" baseline="0" dirty="false">
                <a:solidFill>
                  <a:schemeClr val="accent1"/>
                </a:solidFill>
                <a:latin typeface="Arial" panose="020B0604020202020204" pitchFamily="34" charset="0"/>
              </a:rPr>
              <a:t>Jako podmínka poskytnutí podpory na projektu může být v průběhu procesu hodnocení a výběru projektů stanoveno, že do právního aktu o poskytnutí podpory musí být cílová hodnota nějakého indikátoru navýšena; toto je relevantní v případě, když žadatelem stanovená cílová hodnota je neúměrně nízká vzhledem k rozpočtu </a:t>
            </a:r>
            <a:br>
              <a:rPr lang="cs-CZ" sz="1650" b="false" i="false" u="none" strike="noStrike" baseline="0" dirty="false">
                <a:solidFill>
                  <a:schemeClr val="accent1"/>
                </a:solidFill>
                <a:latin typeface="Arial" panose="020B0604020202020204" pitchFamily="34" charset="0"/>
              </a:rPr>
            </a:br>
            <a:r>
              <a:rPr lang="cs-CZ" sz="1650" b="false" i="false" u="none" strike="noStrike" baseline="0" dirty="false">
                <a:solidFill>
                  <a:schemeClr val="accent1"/>
                </a:solidFill>
                <a:latin typeface="Arial" panose="020B0604020202020204" pitchFamily="34" charset="0"/>
              </a:rPr>
              <a:t>a délce trvání projektu. </a:t>
            </a:r>
          </a:p>
          <a:p>
            <a:pPr algn="just">
              <a:lnSpc>
                <a:spcPct val="100000"/>
              </a:lnSpc>
              <a:spcBef>
                <a:spcPts val="0"/>
              </a:spcBef>
              <a:spcAft>
                <a:spcPts val="1800"/>
              </a:spcAft>
            </a:pPr>
            <a:r>
              <a:rPr lang="cs-CZ" sz="1800" b="false" i="false" u="none" strike="noStrike" baseline="0" dirty="false">
                <a:solidFill>
                  <a:schemeClr val="accent1"/>
                </a:solidFill>
                <a:latin typeface="Arial" panose="020B0604020202020204" pitchFamily="34" charset="0"/>
              </a:rPr>
              <a:t>V průběhu realizace projektu musí příjemce naplňování indikátorů průběžně sledovat a </a:t>
            </a:r>
            <a:r>
              <a:rPr lang="cs-CZ" sz="1800" b="true" i="false" u="none" strike="noStrike" baseline="0" dirty="false">
                <a:solidFill>
                  <a:schemeClr val="accent1"/>
                </a:solidFill>
                <a:latin typeface="Arial" panose="020B0604020202020204" pitchFamily="34" charset="0"/>
              </a:rPr>
              <a:t>také průběžně vykazovat dosažené hodnoty v rámci zpráv </a:t>
            </a:r>
            <a:br>
              <a:rPr lang="cs-CZ" sz="1800" b="true" i="false" u="none" strike="noStrike" baseline="0" dirty="false">
                <a:solidFill>
                  <a:schemeClr val="accent1"/>
                </a:solidFill>
                <a:latin typeface="Arial" panose="020B0604020202020204" pitchFamily="34" charset="0"/>
              </a:rPr>
            </a:br>
            <a:r>
              <a:rPr lang="cs-CZ" sz="1800" b="true" i="false" u="none" strike="noStrike" baseline="0" dirty="false">
                <a:solidFill>
                  <a:schemeClr val="accent1"/>
                </a:solidFill>
                <a:latin typeface="Arial" panose="020B0604020202020204" pitchFamily="34" charset="0"/>
              </a:rPr>
              <a:t>o realizaci projektu. </a:t>
            </a:r>
            <a:r>
              <a:rPr lang="cs-CZ" sz="1800" b="false" i="false" u="none" strike="noStrike" baseline="0" dirty="false">
                <a:solidFill>
                  <a:schemeClr val="accent1"/>
                </a:solidFill>
                <a:latin typeface="Arial" panose="020B0604020202020204" pitchFamily="34" charset="0"/>
              </a:rPr>
              <a:t>Důležité je, aby se vykazované hodnoty opíraly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o </a:t>
            </a:r>
            <a:r>
              <a:rPr lang="cs-CZ" sz="1800" b="true" i="false" u="none" strike="noStrike" baseline="0" dirty="false">
                <a:solidFill>
                  <a:schemeClr val="accent1"/>
                </a:solidFill>
                <a:latin typeface="Arial" panose="020B0604020202020204" pitchFamily="34" charset="0"/>
              </a:rPr>
              <a:t>průkaznou evidenci </a:t>
            </a:r>
            <a:r>
              <a:rPr lang="cs-CZ" sz="1800" b="false" i="false" u="none" strike="noStrike" baseline="0" dirty="false">
                <a:solidFill>
                  <a:schemeClr val="accent1"/>
                </a:solidFill>
                <a:latin typeface="Arial" panose="020B0604020202020204" pitchFamily="34" charset="0"/>
              </a:rPr>
              <a:t>vedenou příjemcem (nebo partnerem). Evidencí se myslí např. záznamy o každém klientovi, prezenční listiny kurzů apod., tzn., že vykazované hodnoty musí být prokazatelné a ověřitelné případnou kontrolou. </a:t>
            </a:r>
          </a:p>
          <a:p>
            <a:pPr algn="just">
              <a:lnSpc>
                <a:spcPct val="100000"/>
              </a:lnSpc>
              <a:spcBef>
                <a:spcPts val="0"/>
              </a:spcBef>
            </a:pPr>
            <a:r>
              <a:rPr lang="cs-CZ" sz="1800" b="true" i="false" u="none" strike="noStrike" baseline="0" dirty="false">
                <a:solidFill>
                  <a:schemeClr val="accent1"/>
                </a:solidFill>
                <a:latin typeface="Arial" panose="020B0604020202020204" pitchFamily="34" charset="0"/>
              </a:rPr>
              <a:t>Cílové hodnoty indikátorů </a:t>
            </a:r>
            <a:r>
              <a:rPr lang="cs-CZ" sz="1800" b="false" i="false" u="none" strike="noStrike" baseline="0" dirty="false">
                <a:solidFill>
                  <a:schemeClr val="accent1"/>
                </a:solidFill>
                <a:latin typeface="Arial" panose="020B0604020202020204" pitchFamily="34" charset="0"/>
              </a:rPr>
              <a:t>nastavené v přímé vazbě na aktivity projektu a jeho rozpočet jsou závazné, </a:t>
            </a:r>
            <a:r>
              <a:rPr lang="cs-CZ" sz="1800" b="true" i="false" u="none" strike="noStrike" baseline="0" dirty="false">
                <a:solidFill>
                  <a:schemeClr val="accent1"/>
                </a:solidFill>
                <a:latin typeface="Arial" panose="020B0604020202020204" pitchFamily="34" charset="0"/>
              </a:rPr>
              <a:t>nelze je tedy libovolně měnit</a:t>
            </a:r>
            <a:r>
              <a:rPr lang="cs-CZ" sz="1800" b="false" i="false" u="none" strike="noStrike" baseline="0" dirty="false">
                <a:solidFill>
                  <a:schemeClr val="accent1"/>
                </a:solidFill>
                <a:latin typeface="Arial" panose="020B0604020202020204" pitchFamily="34" charset="0"/>
              </a:rPr>
              <a:t>. Nenaplnění cílových hodnot indikátorů uvedených v právním aktu může mít dopad na výši způsobilých výdajů projektu.</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16</a:t>
            </a:fld>
            <a:endParaRPr lang="cs-CZ" dirty="false"/>
          </a:p>
        </p:txBody>
      </p:sp>
    </p:spTree>
    <p:extLst>
      <p:ext uri="{BB962C8B-B14F-4D97-AF65-F5344CB8AC3E}">
        <p14:creationId xmlns:p14="http://schemas.microsoft.com/office/powerpoint/2010/main" val="3715892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8928992" cy="1080000"/>
          </a:xfrm>
        </p:spPr>
        <p:txBody>
          <a:bodyPr/>
          <a:lstStyle/>
          <a:p>
            <a:r>
              <a:rPr lang="cs-CZ" dirty="false"/>
              <a:t>Podpořené osoby z cílové skupiny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1314064"/>
          </a:xfrm>
        </p:spPr>
        <p:txBody>
          <a:bodyPr/>
          <a:lstStyle/>
          <a:p>
            <a:pPr algn="just">
              <a:lnSpc>
                <a:spcPct val="110000"/>
              </a:lnSpc>
              <a:spcBef>
                <a:spcPts val="0"/>
              </a:spcBef>
              <a:spcAft>
                <a:spcPts val="1200"/>
              </a:spcAft>
            </a:pPr>
            <a:r>
              <a:rPr lang="cs-CZ" sz="1600" b="true" i="false" u="none" strike="noStrike" baseline="0" dirty="false">
                <a:solidFill>
                  <a:schemeClr val="accent1"/>
                </a:solidFill>
                <a:latin typeface="+mj-lt"/>
              </a:rPr>
              <a:t>Za osobu, která má z </a:t>
            </a:r>
            <a:r>
              <a:rPr lang="cs-CZ" sz="1600" b="true" dirty="false">
                <a:solidFill>
                  <a:schemeClr val="accent1"/>
                </a:solidFill>
                <a:latin typeface="+mj-lt"/>
              </a:rPr>
              <a:t>realizace</a:t>
            </a:r>
            <a:r>
              <a:rPr lang="cs-CZ" sz="1600" b="true" i="false" u="none" strike="noStrike" baseline="0" dirty="false">
                <a:solidFill>
                  <a:schemeClr val="accent1"/>
                </a:solidFill>
                <a:latin typeface="+mj-lt"/>
              </a:rPr>
              <a:t> projektu přímý prospěch, je považována pouze osoba, která se účastní činností realizovaných v rámci podpořeného projektu pro cílové skupiny a u níž rozsah jejího zapojení do podpořeného projektu překročí </a:t>
            </a:r>
            <a:r>
              <a:rPr lang="cs-CZ" sz="1600" b="true" i="false" u="sng" strike="noStrike" baseline="0" dirty="false">
                <a:solidFill>
                  <a:schemeClr val="accent1"/>
                </a:solidFill>
                <a:latin typeface="+mj-lt"/>
              </a:rPr>
              <a:t>tzv. bagatelní podporu</a:t>
            </a:r>
            <a:r>
              <a:rPr lang="cs-CZ" sz="1600" b="false" i="false" strike="noStrike" baseline="0" dirty="false">
                <a:solidFill>
                  <a:schemeClr val="accent1"/>
                </a:solidFill>
                <a:latin typeface="+mj-lt"/>
              </a:rPr>
              <a:t>.    </a:t>
            </a:r>
            <a:r>
              <a:rPr lang="cs-CZ" sz="1600" b="true" i="false" strike="noStrike" baseline="0" dirty="false">
                <a:solidFill>
                  <a:schemeClr val="accent1"/>
                </a:solidFill>
                <a:latin typeface="+mj-lt"/>
              </a:rPr>
              <a:t>VAZBA NA INDIKÁTOR 600 000 CELKOVÝ POČET ÚČASTNÍKŮ.</a:t>
            </a:r>
            <a:endParaRPr lang="cs-CZ" sz="1400" b="true" i="false" strike="noStrike" baseline="0" dirty="false">
              <a:solidFill>
                <a:schemeClr val="accent1"/>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17</a:t>
            </a:fld>
            <a:endParaRPr lang="cs-CZ" dirty="false"/>
          </a:p>
        </p:txBody>
      </p:sp>
      <p:sp>
        <p:nvSpPr>
          <p:cNvPr id="6" name="Zástupný obsah 2">
            <a:extLst>
              <a:ext uri="{FF2B5EF4-FFF2-40B4-BE49-F238E27FC236}">
                <a16:creationId xmlns:a16="http://schemas.microsoft.com/office/drawing/2014/main" id="{9D03E6A6-6E1E-40E9-AE47-ECA3BF0318BD}"/>
              </a:ext>
            </a:extLst>
          </p:cNvPr>
          <p:cNvSpPr txBox="true">
            <a:spLocks/>
          </p:cNvSpPr>
          <p:nvPr/>
        </p:nvSpPr>
        <p:spPr>
          <a:xfrm>
            <a:off x="-54992" y="4653136"/>
            <a:ext cx="8928992" cy="204286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1071563" lvl="1" indent="-354013" algn="just">
              <a:lnSpc>
                <a:spcPct val="110000"/>
              </a:lnSpc>
              <a:spcBef>
                <a:spcPts val="0"/>
              </a:spcBef>
              <a:spcAft>
                <a:spcPts val="600"/>
              </a:spcAft>
            </a:pPr>
            <a:r>
              <a:rPr lang="cs-CZ" sz="1600" dirty="false">
                <a:solidFill>
                  <a:schemeClr val="accent1"/>
                </a:solidFill>
                <a:latin typeface="Arial" panose="020B0604020202020204" pitchFamily="34" charset="0"/>
              </a:rPr>
              <a:t>Příjemce vede evidenci o všech osobách, které byly zapojeny do projektu (včetně osob, u nichž podpora zatím nepřekonala/nepřevýšila limit bagatelní podpory, tzn. do 40 hodin), </a:t>
            </a:r>
            <a:r>
              <a:rPr lang="cs-CZ" sz="1600" dirty="false">
                <a:solidFill>
                  <a:schemeClr val="accent1"/>
                </a:solidFill>
              </a:rPr>
              <a:t>nicméně tyto </a:t>
            </a:r>
            <a:r>
              <a:rPr lang="cs-CZ" sz="1600" dirty="false">
                <a:solidFill>
                  <a:schemeClr val="accent1"/>
                </a:solidFill>
                <a:latin typeface="Arial" panose="020B0604020202020204" pitchFamily="34" charset="0"/>
              </a:rPr>
              <a:t>záznamy nejsou při stanovení počtu dosažených indikátorů týkajících se účastníků projektu brány v potaz.</a:t>
            </a:r>
          </a:p>
          <a:p>
            <a:pPr marL="1323563" lvl="2" indent="-354013" algn="just">
              <a:lnSpc>
                <a:spcPct val="100000"/>
              </a:lnSpc>
              <a:spcBef>
                <a:spcPts val="0"/>
              </a:spcBef>
              <a:spcAft>
                <a:spcPts val="1200"/>
              </a:spcAft>
            </a:pPr>
            <a:r>
              <a:rPr lang="cs-CZ" sz="1400" dirty="false">
                <a:solidFill>
                  <a:schemeClr val="accent1"/>
                </a:solidFill>
                <a:latin typeface="Arial" panose="020B0604020202020204" pitchFamily="34" charset="0"/>
              </a:rPr>
              <a:t>U osob, u nichž příjemce ví, že jejich zapojení do projektu zůstane </a:t>
            </a:r>
            <a:br>
              <a:rPr lang="cs-CZ" sz="1400" dirty="false">
                <a:solidFill>
                  <a:schemeClr val="accent1"/>
                </a:solidFill>
                <a:latin typeface="Arial" panose="020B0604020202020204" pitchFamily="34" charset="0"/>
              </a:rPr>
            </a:br>
            <a:r>
              <a:rPr lang="cs-CZ" sz="1400" dirty="false">
                <a:solidFill>
                  <a:schemeClr val="accent1"/>
                </a:solidFill>
                <a:latin typeface="Arial" panose="020B0604020202020204" pitchFamily="34" charset="0"/>
              </a:rPr>
              <a:t>v rozsahu bagatelní podpory (tzn. do 40 hodin), musí i tak mít k dispozici průkazné záznamy o jejich zapojení do projektu. </a:t>
            </a:r>
          </a:p>
          <a:p>
            <a:pPr>
              <a:lnSpc>
                <a:spcPct val="100000"/>
              </a:lnSpc>
              <a:spcBef>
                <a:spcPts val="0"/>
              </a:spcBef>
            </a:pPr>
            <a:endParaRPr lang="cs-CZ" sz="1600" dirty="false">
              <a:solidFill>
                <a:schemeClr val="accent1"/>
              </a:solidFill>
              <a:latin typeface="+mj-lt"/>
            </a:endParaRPr>
          </a:p>
        </p:txBody>
      </p:sp>
      <p:sp>
        <p:nvSpPr>
          <p:cNvPr id="7" name="Zástupný obsah 2">
            <a:extLst>
              <a:ext uri="{FF2B5EF4-FFF2-40B4-BE49-F238E27FC236}">
                <a16:creationId xmlns:a16="http://schemas.microsoft.com/office/drawing/2014/main" id="{33A6EB87-332E-46CA-9C71-261B628DA71B}"/>
              </a:ext>
            </a:extLst>
          </p:cNvPr>
          <p:cNvSpPr txBox="true">
            <a:spLocks/>
          </p:cNvSpPr>
          <p:nvPr/>
        </p:nvSpPr>
        <p:spPr>
          <a:xfrm>
            <a:off x="-68477" y="2958631"/>
            <a:ext cx="6858780" cy="1746296"/>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1071563" lvl="1" indent="-354013" algn="just">
              <a:lnSpc>
                <a:spcPct val="110000"/>
              </a:lnSpc>
              <a:spcBef>
                <a:spcPts val="0"/>
              </a:spcBef>
              <a:spcAft>
                <a:spcPts val="1200"/>
              </a:spcAft>
            </a:pPr>
            <a:r>
              <a:rPr lang="cs-CZ" sz="1600" dirty="false">
                <a:solidFill>
                  <a:schemeClr val="accent1"/>
                </a:solidFill>
                <a:latin typeface="+mj-lt"/>
              </a:rPr>
              <a:t>Je stanoven limit, že účastníkem/podpořenou osobou z hlediska indikátorů je pouze osoba, která získala v daném projektu podporu v rozsahu minimálně 40 hodin (bez ohledu na počet dílčích zapojení do projektu). Pro výpočet limitu bagatelní podpory se rozumí „hodinou“ hodina v délce 60 minut. </a:t>
            </a:r>
          </a:p>
        </p:txBody>
      </p:sp>
      <p:pic>
        <p:nvPicPr>
          <p:cNvPr id="9" name="Obrázek 8">
            <a:extLst>
              <a:ext uri="{FF2B5EF4-FFF2-40B4-BE49-F238E27FC236}">
                <a16:creationId xmlns:a16="http://schemas.microsoft.com/office/drawing/2014/main" id="{D7288DFA-8695-484F-8AFD-19D69E731A16}"/>
              </a:ext>
            </a:extLst>
          </p:cNvPr>
          <p:cNvPicPr>
            <a:picLocks noChangeAspect="true"/>
          </p:cNvPicPr>
          <p:nvPr/>
        </p:nvPicPr>
        <p:blipFill>
          <a:blip r:embed="rId2"/>
          <a:stretch>
            <a:fillRect/>
          </a:stretch>
        </p:blipFill>
        <p:spPr>
          <a:xfrm>
            <a:off x="6819823" y="2564353"/>
            <a:ext cx="1964177" cy="1917779"/>
          </a:xfrm>
          <a:prstGeom prst="rect">
            <a:avLst/>
          </a:prstGeom>
        </p:spPr>
      </p:pic>
      <p:sp>
        <p:nvSpPr>
          <p:cNvPr id="8" name="Šipka: doprava 7">
            <a:extLst>
              <a:ext uri="{FF2B5EF4-FFF2-40B4-BE49-F238E27FC236}">
                <a16:creationId xmlns:a16="http://schemas.microsoft.com/office/drawing/2014/main" id="{2C2D10BD-B56A-5F3D-EBAF-21338A1EA331}"/>
              </a:ext>
            </a:extLst>
          </p:cNvPr>
          <p:cNvSpPr/>
          <p:nvPr/>
        </p:nvSpPr>
        <p:spPr>
          <a:xfrm>
            <a:off x="2843808" y="2276872"/>
            <a:ext cx="288032" cy="1171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048893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8928992" cy="1080000"/>
          </a:xfrm>
        </p:spPr>
        <p:txBody>
          <a:bodyPr/>
          <a:lstStyle/>
          <a:p>
            <a:r>
              <a:rPr lang="cs-CZ" dirty="false"/>
              <a:t>Podpořené osoby z cílové skupiny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lvl="1" indent="0" algn="just">
              <a:lnSpc>
                <a:spcPct val="110000"/>
              </a:lnSpc>
              <a:spcBef>
                <a:spcPts val="0"/>
              </a:spcBef>
              <a:spcAft>
                <a:spcPts val="1200"/>
              </a:spcAft>
              <a:buNone/>
            </a:pPr>
            <a:r>
              <a:rPr lang="cs-CZ" sz="1800" b="false" i="false" u="none" strike="noStrike" baseline="0" dirty="false">
                <a:solidFill>
                  <a:schemeClr val="accent1"/>
                </a:solidFill>
                <a:latin typeface="+mj-lt"/>
              </a:rPr>
              <a:t>Jako podporu účastníka projektu ovšem nikdy </a:t>
            </a:r>
            <a:r>
              <a:rPr lang="cs-CZ" sz="1800" b="true" i="false" u="none" strike="noStrike" baseline="0" dirty="false">
                <a:solidFill>
                  <a:schemeClr val="accent1"/>
                </a:solidFill>
                <a:latin typeface="+mj-lt"/>
              </a:rPr>
              <a:t>nelze označit aktivity</a:t>
            </a:r>
            <a:r>
              <a:rPr lang="cs-CZ" sz="1800" b="false" i="false" u="none" strike="noStrike" baseline="0" dirty="false">
                <a:solidFill>
                  <a:schemeClr val="accent1"/>
                </a:solidFill>
                <a:latin typeface="+mj-lt"/>
              </a:rPr>
              <a:t>, v nichž nejde</a:t>
            </a:r>
            <a:br>
              <a:rPr lang="cs-CZ" sz="1800" b="false" i="false" u="none" strike="noStrike" baseline="0" dirty="false">
                <a:solidFill>
                  <a:schemeClr val="accent1"/>
                </a:solidFill>
                <a:latin typeface="+mj-lt"/>
              </a:rPr>
            </a:br>
            <a:r>
              <a:rPr lang="cs-CZ" sz="1800" b="false" i="false" u="none" strike="noStrike" baseline="0" dirty="false">
                <a:solidFill>
                  <a:schemeClr val="accent1"/>
                </a:solidFill>
                <a:latin typeface="+mj-lt"/>
              </a:rPr>
              <a:t>o zlepšení situace či znalostí/kompetencí dané osoby, ale dochází v nich pouze k: </a:t>
            </a:r>
          </a:p>
          <a:p>
            <a:pPr algn="just">
              <a:lnSpc>
                <a:spcPct val="110000"/>
              </a:lnSpc>
              <a:spcBef>
                <a:spcPts val="0"/>
              </a:spcBef>
              <a:spcAft>
                <a:spcPts val="1200"/>
              </a:spcAft>
            </a:pPr>
            <a:r>
              <a:rPr lang="cs-CZ" sz="1800" b="false" i="false" u="none" strike="noStrike" baseline="0" dirty="false">
                <a:solidFill>
                  <a:schemeClr val="accent1"/>
                </a:solidFill>
                <a:latin typeface="+mj-lt"/>
              </a:rPr>
              <a:t>náboru </a:t>
            </a:r>
            <a:r>
              <a:rPr lang="cs-CZ" sz="1600" b="false" i="false" u="none" strike="noStrike" baseline="0" dirty="false">
                <a:solidFill>
                  <a:schemeClr val="accent1"/>
                </a:solidFill>
                <a:latin typeface="+mj-lt"/>
              </a:rPr>
              <a:t>účastníků projektu, </a:t>
            </a:r>
          </a:p>
          <a:p>
            <a:pPr algn="just">
              <a:lnSpc>
                <a:spcPct val="110000"/>
              </a:lnSpc>
              <a:spcBef>
                <a:spcPts val="0"/>
              </a:spcBef>
              <a:spcAft>
                <a:spcPts val="1200"/>
              </a:spcAft>
            </a:pPr>
            <a:r>
              <a:rPr lang="cs-CZ" sz="1600" b="false" i="false" u="none" strike="noStrike" baseline="0" dirty="false">
                <a:solidFill>
                  <a:schemeClr val="accent1"/>
                </a:solidFill>
                <a:latin typeface="+mj-lt"/>
              </a:rPr>
              <a:t>šíření povědomí o projektu (včetně např. zastoupení projektu na veletrzích a akcích obdobného charakteru), </a:t>
            </a:r>
          </a:p>
          <a:p>
            <a:pPr algn="just">
              <a:lnSpc>
                <a:spcPct val="110000"/>
              </a:lnSpc>
              <a:spcBef>
                <a:spcPts val="0"/>
              </a:spcBef>
              <a:spcAft>
                <a:spcPts val="1200"/>
              </a:spcAft>
            </a:pPr>
            <a:r>
              <a:rPr lang="cs-CZ" sz="1600" b="false" i="false" u="none" strike="noStrike" baseline="0" dirty="false">
                <a:solidFill>
                  <a:schemeClr val="accent1"/>
                </a:solidFill>
                <a:latin typeface="+mj-lt"/>
              </a:rPr>
              <a:t>ke sběru informací o osobách formou anket, dotazníků, průzkumů, formou příspěvků do diskuze na internetových fórech aj., </a:t>
            </a:r>
          </a:p>
          <a:p>
            <a:pPr algn="just">
              <a:lnSpc>
                <a:spcPct val="110000"/>
              </a:lnSpc>
              <a:spcBef>
                <a:spcPts val="0"/>
              </a:spcBef>
              <a:spcAft>
                <a:spcPts val="1200"/>
              </a:spcAft>
            </a:pPr>
            <a:r>
              <a:rPr lang="cs-CZ" sz="1600" b="false" i="false" u="none" strike="noStrike" baseline="0" dirty="false">
                <a:solidFill>
                  <a:schemeClr val="accent1"/>
                </a:solidFill>
                <a:latin typeface="+mj-lt"/>
              </a:rPr>
              <a:t>k šíření publikací, časopisů, bulletinů, newsletterů, brožur, letáků apod., </a:t>
            </a:r>
          </a:p>
          <a:p>
            <a:pPr algn="just">
              <a:lnSpc>
                <a:spcPct val="110000"/>
              </a:lnSpc>
              <a:spcBef>
                <a:spcPts val="0"/>
              </a:spcBef>
              <a:spcAft>
                <a:spcPts val="1200"/>
              </a:spcAft>
            </a:pPr>
            <a:r>
              <a:rPr lang="cs-CZ" sz="1600" b="false" i="false" u="none" strike="noStrike" baseline="0" dirty="false">
                <a:solidFill>
                  <a:schemeClr val="accent1"/>
                </a:solidFill>
                <a:latin typeface="+mj-lt"/>
              </a:rPr>
              <a:t>zapojení osoby do aktivit projektu, které není odůvodněno cílem zlepšit postavení této osoby ve společnosti/na trhu práce, protože osoba se účastní dané aktivity jako reprezentant nějaké organizace, přináší potřebnou odbornost apod. (např. účast na kulatých stolech nebo </a:t>
            </a:r>
            <a:r>
              <a:rPr lang="cs-CZ" sz="1600" b="false" i="false" u="none" strike="noStrike" baseline="0">
                <a:solidFill>
                  <a:schemeClr val="accent1"/>
                </a:solidFill>
                <a:latin typeface="+mj-lt"/>
              </a:rPr>
              <a:t>pracovních skupinách). </a:t>
            </a:r>
            <a:endParaRPr lang="cs-CZ" sz="1600" b="false" i="false" u="none" strike="noStrike" baseline="0" dirty="false">
              <a:solidFill>
                <a:schemeClr val="accent1"/>
              </a:solidFill>
              <a:latin typeface="+mj-lt"/>
            </a:endParaRPr>
          </a:p>
          <a:p>
            <a:pPr>
              <a:lnSpc>
                <a:spcPct val="100000"/>
              </a:lnSpc>
              <a:spcBef>
                <a:spcPts val="0"/>
              </a:spcBef>
            </a:pPr>
            <a:endParaRPr lang="cs-CZ" sz="1600" b="false" i="false" u="none" strike="noStrike" baseline="0" dirty="false">
              <a:solidFill>
                <a:schemeClr val="accent1"/>
              </a:solidFill>
              <a:latin typeface="+mj-lt"/>
            </a:endParaRPr>
          </a:p>
          <a:p>
            <a:pPr marL="0" indent="0" algn="ctr">
              <a:lnSpc>
                <a:spcPct val="100000"/>
              </a:lnSpc>
              <a:spcBef>
                <a:spcPts val="0"/>
              </a:spcBef>
              <a:buNone/>
            </a:pPr>
            <a:r>
              <a:rPr lang="cs-CZ" sz="1800" b="true" i="false" u="none" strike="noStrike" baseline="0" dirty="false">
                <a:solidFill>
                  <a:schemeClr val="accent1"/>
                </a:solidFill>
                <a:latin typeface="+mj-lt"/>
              </a:rPr>
              <a:t>Účast na těchto aktivitách proto nelze započítat do indikátoru 600 000.</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18</a:t>
            </a:fld>
            <a:endParaRPr lang="cs-CZ" dirty="false"/>
          </a:p>
        </p:txBody>
      </p:sp>
    </p:spTree>
    <p:extLst>
      <p:ext uri="{BB962C8B-B14F-4D97-AF65-F5344CB8AC3E}">
        <p14:creationId xmlns:p14="http://schemas.microsoft.com/office/powerpoint/2010/main" val="3303994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95536" y="0"/>
            <a:ext cx="8640960" cy="1080000"/>
          </a:xfrm>
        </p:spPr>
        <p:txBody>
          <a:bodyPr/>
          <a:lstStyle/>
          <a:p>
            <a:r>
              <a:rPr lang="cs-CZ" dirty="false"/>
              <a:t>Nakládání s osobními údaji</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Řídicí orgán je oprávněn zpracovávat osobní údaje podpořených osob.</a:t>
            </a:r>
          </a:p>
          <a:p>
            <a:pPr marL="0" lvl="1" indent="0" algn="just">
              <a:lnSpc>
                <a:spcPct val="100000"/>
              </a:lnSpc>
              <a:spcBef>
                <a:spcPts val="0"/>
              </a:spcBef>
              <a:spcAft>
                <a:spcPts val="1200"/>
              </a:spcAft>
              <a:buNone/>
            </a:pPr>
            <a:r>
              <a:rPr lang="cs-CZ" sz="1800" b="true" i="false" u="none" strike="noStrike" baseline="0" dirty="false">
                <a:solidFill>
                  <a:schemeClr val="accent1"/>
                </a:solidFill>
                <a:latin typeface="Arial" panose="020B0604020202020204" pitchFamily="34" charset="0"/>
              </a:rPr>
              <a:t>ŘO pověřuje příjemce, jakožto zpracovatele, ke zpracování osobních údajů včetně zvláštní kategorie osobních údajů </a:t>
            </a:r>
            <a:r>
              <a:rPr lang="cs-CZ" sz="1800" b="false" i="false" u="none" strike="noStrike" baseline="0" dirty="false">
                <a:solidFill>
                  <a:schemeClr val="accent1"/>
                </a:solidFill>
                <a:latin typeface="Arial" panose="020B0604020202020204" pitchFamily="34" charset="0"/>
              </a:rPr>
              <a:t>(dále jen „osobní údaje“) </a:t>
            </a:r>
            <a:r>
              <a:rPr lang="cs-CZ" sz="1800" b="true" i="false" u="none" strike="noStrike" baseline="0" dirty="false">
                <a:solidFill>
                  <a:schemeClr val="accent1"/>
                </a:solidFill>
                <a:latin typeface="Arial" panose="020B0604020202020204" pitchFamily="34" charset="0"/>
              </a:rPr>
              <a:t>osob podpořených v projektu za účelem prokázání řádného a efektivního nakládání s prostředky ESF</a:t>
            </a:r>
            <a:r>
              <a:rPr lang="cs-CZ" sz="1800" b="false" i="false" u="none" strike="noStrike" baseline="0" dirty="false">
                <a:solidFill>
                  <a:schemeClr val="accent1"/>
                </a:solidFill>
                <a:latin typeface="Arial" panose="020B0604020202020204" pitchFamily="34" charset="0"/>
              </a:rPr>
              <a:t>, které byly na realizaci projektu poskytnuty z OPZ+ právním aktem o poskytnutí podpory. </a:t>
            </a:r>
            <a:endParaRPr lang="cs-CZ" sz="1800" dirty="false">
              <a:solidFill>
                <a:schemeClr val="accent1"/>
              </a:solidFill>
              <a:latin typeface="Arial" panose="020B0604020202020204" pitchFamily="34" charset="0"/>
            </a:endParaRPr>
          </a:p>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Příjemce je oprávněn zpracovávat osobní údaje podpořené osoby v rozsahu vymezeném v dokumentu Obecná část pravidel pro žadatele a příjemce v rámci OPZ+. </a:t>
            </a:r>
          </a:p>
          <a:p>
            <a:pPr marL="0" lvl="1" indent="0" algn="just">
              <a:lnSpc>
                <a:spcPct val="100000"/>
              </a:lnSpc>
              <a:spcBef>
                <a:spcPts val="0"/>
              </a:spcBef>
              <a:spcAft>
                <a:spcPts val="1200"/>
              </a:spcAft>
              <a:buNone/>
            </a:pPr>
            <a:r>
              <a:rPr lang="cs-CZ" sz="1800" b="true" i="false" u="none" strike="noStrike" baseline="0" dirty="false">
                <a:solidFill>
                  <a:schemeClr val="accent1"/>
                </a:solidFill>
                <a:latin typeface="Arial" panose="020B0604020202020204" pitchFamily="34" charset="0"/>
              </a:rPr>
              <a:t>Osobní údaje je příjemce oprávněn zpracovávat výhradně v souvislosti </a:t>
            </a:r>
            <a:br>
              <a:rPr lang="cs-CZ" sz="1800" b="true" i="false" u="none" strike="noStrike" baseline="0" dirty="false">
                <a:solidFill>
                  <a:schemeClr val="accent1"/>
                </a:solidFill>
                <a:latin typeface="Arial" panose="020B0604020202020204" pitchFamily="34" charset="0"/>
              </a:rPr>
            </a:br>
            <a:r>
              <a:rPr lang="cs-CZ" sz="1800" b="true" i="false" u="none" strike="noStrike" baseline="0" dirty="false">
                <a:solidFill>
                  <a:schemeClr val="accent1"/>
                </a:solidFill>
                <a:latin typeface="Arial" panose="020B0604020202020204" pitchFamily="34" charset="0"/>
              </a:rPr>
              <a:t>s realizací projektu, </a:t>
            </a:r>
            <a:r>
              <a:rPr lang="cs-CZ" sz="1800" b="false" i="false" u="none" strike="noStrike" baseline="0" dirty="false">
                <a:solidFill>
                  <a:schemeClr val="accent1"/>
                </a:solidFill>
                <a:latin typeface="Arial" panose="020B0604020202020204" pitchFamily="34" charset="0"/>
              </a:rPr>
              <a:t>zejména pak při přípravě zpráv o realizaci projektu.</a:t>
            </a:r>
          </a:p>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Příjemce je oprávněn </a:t>
            </a:r>
            <a:r>
              <a:rPr lang="cs-CZ" sz="1800" b="true" i="false" u="none" strike="noStrike" baseline="0" dirty="false">
                <a:solidFill>
                  <a:schemeClr val="accent1"/>
                </a:solidFill>
                <a:latin typeface="Arial" panose="020B0604020202020204" pitchFamily="34" charset="0"/>
              </a:rPr>
              <a:t>zpracovávat osobní údaje po dobu deseti let od ukončení realizace projektu</a:t>
            </a:r>
            <a:r>
              <a:rPr lang="cs-CZ" sz="1800" b="false" i="false" u="none" strike="noStrike" baseline="0" dirty="false">
                <a:solidFill>
                  <a:schemeClr val="accent1"/>
                </a:solidFill>
                <a:latin typeface="Arial" panose="020B0604020202020204" pitchFamily="34" charset="0"/>
              </a:rPr>
              <a:t>, přičemž tato lhůta začíná běžet 1. ledna následujícího kalendářního roku poté, kdy byla příjemci vyplacena závěrečná platba, příp. kdy příjemce poukázal přeplatek dotace stanovený na </a:t>
            </a:r>
            <a:r>
              <a:rPr lang="cs-CZ" sz="1800" dirty="false">
                <a:solidFill>
                  <a:schemeClr val="accent1"/>
                </a:solidFill>
                <a:latin typeface="Arial" panose="020B0604020202020204" pitchFamily="34" charset="0"/>
              </a:rPr>
              <a:t>základě schváleného vyúčtování výdajů v závěrečné žádosti o platbu zpět poskytovateli. Bez zbytečného odkladu po uplynutí této doby je příjemce povinen provést likvidaci těchto osobních údajů.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19</a:t>
            </a:fld>
            <a:endParaRPr lang="cs-CZ" dirty="false"/>
          </a:p>
        </p:txBody>
      </p:sp>
      <p:pic>
        <p:nvPicPr>
          <p:cNvPr id="10" name="Obrázek 9">
            <a:extLst>
              <a:ext uri="{FF2B5EF4-FFF2-40B4-BE49-F238E27FC236}">
                <a16:creationId xmlns:a16="http://schemas.microsoft.com/office/drawing/2014/main" id="{E68C0E35-32CE-4C96-A731-B531E54CE472}"/>
              </a:ext>
            </a:extLst>
          </p:cNvPr>
          <p:cNvPicPr>
            <a:picLocks noChangeAspect="true"/>
          </p:cNvPicPr>
          <p:nvPr/>
        </p:nvPicPr>
        <p:blipFill>
          <a:blip r:embed="rId2"/>
          <a:stretch>
            <a:fillRect/>
          </a:stretch>
        </p:blipFill>
        <p:spPr>
          <a:xfrm>
            <a:off x="7308304" y="39937"/>
            <a:ext cx="1000125" cy="1000125"/>
          </a:xfrm>
          <a:prstGeom prst="rect">
            <a:avLst/>
          </a:prstGeom>
        </p:spPr>
      </p:pic>
    </p:spTree>
    <p:extLst>
      <p:ext uri="{BB962C8B-B14F-4D97-AF65-F5344CB8AC3E}">
        <p14:creationId xmlns:p14="http://schemas.microsoft.com/office/powerpoint/2010/main" val="173145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5" name="Picture 14">
            <a:extLst>
              <a:ext uri="{FF2B5EF4-FFF2-40B4-BE49-F238E27FC236}">
                <a16:creationId xmlns:a16="http://schemas.microsoft.com/office/drawing/2014/main" id="{5562F4E4-9BFF-4A94-BF8C-F203BC3E1065}"/>
              </a:ext>
            </a:extLst>
          </p:cNvPr>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6041055" y="3434380"/>
            <a:ext cx="2603921" cy="310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Obsah</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772816"/>
            <a:ext cx="8532480" cy="5102793"/>
          </a:xfrm>
        </p:spPr>
        <p:txBody>
          <a:bodyPr/>
          <a:lstStyle/>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Evropský sociální fond plus a Operační program zaměstnanost plus</a:t>
            </a:r>
          </a:p>
          <a:p>
            <a:pPr marL="342900" indent="-342900">
              <a:lnSpc>
                <a:spcPct val="90000"/>
              </a:lnSpc>
              <a:buFont typeface="Arial" panose="020B0604020202020204" pitchFamily="34" charset="0"/>
              <a:buChar char="•"/>
            </a:pPr>
            <a:r>
              <a:rPr lang="cs-CZ" sz="2000" dirty="false">
                <a:solidFill>
                  <a:schemeClr val="accent1"/>
                </a:solidFill>
              </a:rPr>
              <a:t>Kde čerpat informace: web, systém, příručky, technická podpora</a:t>
            </a:r>
          </a:p>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Rozlišení projektů a výzev, oprávněnost žadatele, partnerství</a:t>
            </a:r>
          </a:p>
          <a:p>
            <a:pPr marL="342900" indent="-342900">
              <a:lnSpc>
                <a:spcPct val="90000"/>
              </a:lnSpc>
              <a:buFont typeface="Arial" panose="020B0604020202020204" pitchFamily="34" charset="0"/>
              <a:buChar char="•"/>
            </a:pPr>
            <a:r>
              <a:rPr lang="cs-CZ" sz="2000" dirty="false">
                <a:solidFill>
                  <a:schemeClr val="accent1"/>
                </a:solidFill>
              </a:rPr>
              <a:t>Cílové skupiny, indikátory, veřejná podpora</a:t>
            </a:r>
          </a:p>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Financování projektu, způsobilé výdaje</a:t>
            </a:r>
          </a:p>
          <a:p>
            <a:pPr marL="342900" indent="-342900">
              <a:lnSpc>
                <a:spcPct val="90000"/>
              </a:lnSpc>
              <a:buFont typeface="Arial" panose="020B0604020202020204" pitchFamily="34" charset="0"/>
              <a:buChar char="•"/>
            </a:pPr>
            <a:r>
              <a:rPr lang="cs-CZ" sz="2000" dirty="false">
                <a:solidFill>
                  <a:schemeClr val="accent1"/>
                </a:solidFill>
              </a:rPr>
              <a:t>Předložení a zpracování žádosti o podporu, plné moci</a:t>
            </a:r>
          </a:p>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Hodnocení a výběr projektů</a:t>
            </a:r>
          </a:p>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Žádost o přezkum</a:t>
            </a:r>
          </a:p>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Příprava právního aktu</a:t>
            </a:r>
          </a:p>
          <a:p>
            <a:pPr marL="0" indent="0">
              <a:buNone/>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a:t>
            </a:fld>
            <a:endParaRPr lang="cs-CZ" dirty="false"/>
          </a:p>
        </p:txBody>
      </p:sp>
    </p:spTree>
    <p:extLst>
      <p:ext uri="{BB962C8B-B14F-4D97-AF65-F5344CB8AC3E}">
        <p14:creationId xmlns:p14="http://schemas.microsoft.com/office/powerpoint/2010/main" val="4142561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8928992" cy="1080000"/>
          </a:xfrm>
        </p:spPr>
        <p:txBody>
          <a:bodyPr/>
          <a:lstStyle/>
          <a:p>
            <a:r>
              <a:rPr lang="cs-CZ" dirty="false"/>
              <a:t>Veřejná podpora, podpora de minimis</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196752"/>
            <a:ext cx="8784976" cy="5687676"/>
          </a:xfrm>
        </p:spPr>
        <p:txBody>
          <a:bodyPr/>
          <a:lstStyle/>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Obsah pojmu </a:t>
            </a:r>
            <a:r>
              <a:rPr lang="cs-CZ" sz="1800" b="true" i="false" u="none" strike="noStrike" baseline="0" dirty="false">
                <a:solidFill>
                  <a:schemeClr val="accent1"/>
                </a:solidFill>
                <a:latin typeface="Arial" panose="020B0604020202020204" pitchFamily="34" charset="0"/>
              </a:rPr>
              <a:t>veřejná podpora </a:t>
            </a:r>
            <a:r>
              <a:rPr lang="cs-CZ" sz="1800" b="false" i="false" u="none" strike="noStrike" baseline="0" dirty="false">
                <a:solidFill>
                  <a:schemeClr val="accent1"/>
                </a:solidFill>
                <a:latin typeface="Arial" panose="020B0604020202020204" pitchFamily="34" charset="0"/>
              </a:rPr>
              <a:t>je definován ve Smlouvě o fungování EU. Jedná se o: </a:t>
            </a:r>
            <a:r>
              <a:rPr lang="cs-CZ" sz="1800" b="false" i="true" u="none" strike="noStrike" baseline="0" dirty="false">
                <a:solidFill>
                  <a:schemeClr val="accent1"/>
                </a:solidFill>
                <a:latin typeface="Arial" panose="020B0604020202020204" pitchFamily="34" charset="0"/>
              </a:rPr>
              <a:t>„Podpory poskytované v jakékoli formě státy nebo ze státních prostředků, které narušují nebo hrozí narušit soutěž tím, že zvýhodňují určité podniky nebo určitá odvětví výroby, a jsou, pokud ovlivňují obchod mezi členskými státy, neslučitelné se společným trhem, nestanoví-li tato smlouva jinak.“</a:t>
            </a:r>
          </a:p>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Podpora poskytovaná podle pravidla </a:t>
            </a:r>
            <a:r>
              <a:rPr lang="cs-CZ" sz="1800" i="false" u="none" strike="noStrike" baseline="0" dirty="false">
                <a:solidFill>
                  <a:schemeClr val="accent1"/>
                </a:solidFill>
                <a:latin typeface="Arial" panose="020B0604020202020204" pitchFamily="34" charset="0"/>
              </a:rPr>
              <a:t>de minimis </a:t>
            </a:r>
            <a:r>
              <a:rPr lang="cs-CZ" sz="1800" b="false" i="false" u="none" strike="noStrike" baseline="0" dirty="false">
                <a:solidFill>
                  <a:schemeClr val="accent1"/>
                </a:solidFill>
                <a:latin typeface="Arial" panose="020B0604020202020204" pitchFamily="34" charset="0"/>
              </a:rPr>
              <a:t>(též podpora malého rozsahu, </a:t>
            </a:r>
            <a:r>
              <a:rPr lang="cs-CZ" sz="1800" b="true" i="false" u="none" strike="noStrike" baseline="0" dirty="false">
                <a:solidFill>
                  <a:schemeClr val="accent1"/>
                </a:solidFill>
                <a:latin typeface="Arial" panose="020B0604020202020204" pitchFamily="34" charset="0"/>
              </a:rPr>
              <a:t>podpora de minimis</a:t>
            </a:r>
            <a:r>
              <a:rPr lang="cs-CZ" sz="1800" b="false" i="false" u="none" strike="noStrike" baseline="0" dirty="false">
                <a:solidFill>
                  <a:schemeClr val="accent1"/>
                </a:solidFill>
                <a:latin typeface="Arial" panose="020B0604020202020204" pitchFamily="34" charset="0"/>
              </a:rPr>
              <a:t>) je podporou, která není de iure veřejnou podporou, neboť vzhledem ke své relativní nízké hodnotě není s to narušit hospodářskou soutěž ani ovlivnit obchod mezi členskými státy EU. </a:t>
            </a:r>
          </a:p>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Při poskytování veřejné podpory a podpory de minimis v rámci projektů OPZ+ jsou konkrétní podmínky jejich čerpání stanoveny právním aktem o poskytnutí podpory.</a:t>
            </a:r>
          </a:p>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Příjemce podpory z OPZ+ je povinen spolupracovat s poskytovatelem na tom, aby poskytnutí veřejné podpory / podpory de minimis proběhlo dle platných právních předpisů. Příjemce podpory z OPZ+ je povinen pro ŘO zajistit veškeré potřebné dokumenty od partnera </a:t>
            </a:r>
            <a:r>
              <a:rPr lang="cs-CZ" sz="1800" dirty="false">
                <a:solidFill>
                  <a:schemeClr val="accent1"/>
                </a:solidFill>
                <a:latin typeface="Arial" panose="020B0604020202020204" pitchFamily="34" charset="0"/>
              </a:rPr>
              <a:t>a </a:t>
            </a:r>
            <a:r>
              <a:rPr lang="cs-CZ" sz="1800" b="false" i="false" u="none" strike="noStrike" baseline="0" dirty="false">
                <a:solidFill>
                  <a:schemeClr val="accent1"/>
                </a:solidFill>
                <a:latin typeface="Arial" panose="020B0604020202020204" pitchFamily="34" charset="0"/>
              </a:rPr>
              <a:t>dalšího subjektu.</a:t>
            </a:r>
          </a:p>
          <a:p>
            <a:pPr marL="0" lvl="1" indent="0" algn="just">
              <a:lnSpc>
                <a:spcPct val="100000"/>
              </a:lnSpc>
              <a:spcBef>
                <a:spcPts val="0"/>
              </a:spcBef>
              <a:spcAft>
                <a:spcPts val="1200"/>
              </a:spcAft>
              <a:buNone/>
            </a:pPr>
            <a:r>
              <a:rPr lang="cs-CZ" sz="1800" b="true" i="false" u="none" strike="noStrike" baseline="0" dirty="false">
                <a:solidFill>
                  <a:schemeClr val="accent1"/>
                </a:solidFill>
                <a:latin typeface="Arial" panose="020B0604020202020204" pitchFamily="34" charset="0"/>
              </a:rPr>
              <a:t>Částky poskytnuté podpory uvedené v právním aktu o poskytnutí podpory není možné překročit</a:t>
            </a:r>
            <a:r>
              <a:rPr lang="cs-CZ" sz="1800" b="false" i="false" u="none" strike="noStrike" baseline="0" dirty="false">
                <a:solidFill>
                  <a:schemeClr val="accent1"/>
                </a:solidFill>
                <a:latin typeface="Arial" panose="020B0604020202020204" pitchFamily="34" charset="0"/>
              </a:rPr>
              <a:t>. Překročení limitu pro podporu má za následek povinnost vrácení poskytnuté podpory.</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20</a:t>
            </a:fld>
            <a:endParaRPr lang="cs-CZ" dirty="false"/>
          </a:p>
        </p:txBody>
      </p:sp>
    </p:spTree>
    <p:extLst>
      <p:ext uri="{BB962C8B-B14F-4D97-AF65-F5344CB8AC3E}">
        <p14:creationId xmlns:p14="http://schemas.microsoft.com/office/powerpoint/2010/main" val="24768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251520" y="44744"/>
            <a:ext cx="8892480" cy="1007992"/>
          </a:xfrm>
        </p:spPr>
        <p:txBody>
          <a:bodyPr/>
          <a:lstStyle/>
          <a:p>
            <a:r>
              <a:rPr lang="cs-CZ" sz="3000" dirty="false"/>
              <a:t>Financování projektu                        </a:t>
            </a:r>
            <a:r>
              <a:rPr lang="cs-CZ" sz="2000" dirty="false"/>
              <a:t>(1/2)</a:t>
            </a:r>
            <a:endParaRPr lang="cs-CZ" sz="3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628800"/>
            <a:ext cx="8784976" cy="5255628"/>
          </a:xfrm>
        </p:spPr>
        <p:txBody>
          <a:bodyPr/>
          <a:lstStyle/>
          <a:p>
            <a:pPr marL="0" indent="0">
              <a:lnSpc>
                <a:spcPct val="100000"/>
              </a:lnSpc>
              <a:spcBef>
                <a:spcPts val="0"/>
              </a:spcBef>
              <a:buNone/>
            </a:pPr>
            <a:r>
              <a:rPr lang="cs-CZ" sz="1800" b="false" i="false" u="none" strike="noStrike" baseline="0" dirty="false">
                <a:solidFill>
                  <a:schemeClr val="accent1"/>
                </a:solidFill>
                <a:latin typeface="Arial" panose="020B0604020202020204" pitchFamily="34" charset="0"/>
              </a:rPr>
              <a:t>Podpora z OPZ+ je určena pouze na způsobilé výdaje. Způsobilý výdaj je takový, který: </a:t>
            </a:r>
          </a:p>
          <a:p>
            <a:pPr marL="1169988" indent="-431800">
              <a:lnSpc>
                <a:spcPct val="100000"/>
              </a:lnSpc>
              <a:spcBef>
                <a:spcPts val="0"/>
              </a:spcBef>
            </a:pPr>
            <a:r>
              <a:rPr lang="cs-CZ" sz="1800" b="false" i="false" u="none" strike="noStrike" baseline="0" dirty="false">
                <a:solidFill>
                  <a:schemeClr val="accent1"/>
                </a:solidFill>
                <a:latin typeface="Arial" panose="020B0604020202020204" pitchFamily="34" charset="0"/>
              </a:rPr>
              <a:t>je v souladu s právními předpisy EU a ČR relevantními pro projekt, </a:t>
            </a:r>
          </a:p>
          <a:p>
            <a:pPr marL="1169988" indent="-431800">
              <a:lnSpc>
                <a:spcPct val="100000"/>
              </a:lnSpc>
              <a:spcBef>
                <a:spcPts val="0"/>
              </a:spcBef>
            </a:pPr>
            <a:r>
              <a:rPr lang="pl-PL" sz="1800" b="false" i="false" u="none" strike="noStrike" baseline="0" dirty="false">
                <a:solidFill>
                  <a:schemeClr val="accent1"/>
                </a:solidFill>
                <a:latin typeface="Arial" panose="020B0604020202020204" pitchFamily="34" charset="0"/>
              </a:rPr>
              <a:t>je v souladu s pravidly a cíli programu a s podmínkami poskytnutí podpory, </a:t>
            </a:r>
          </a:p>
          <a:p>
            <a:pPr marL="1169988" indent="-431800">
              <a:lnSpc>
                <a:spcPct val="100000"/>
              </a:lnSpc>
              <a:spcBef>
                <a:spcPts val="0"/>
              </a:spcBef>
            </a:pPr>
            <a:r>
              <a:rPr lang="cs-CZ" sz="1800" b="false" i="false" u="none" strike="noStrike" baseline="0" dirty="false">
                <a:solidFill>
                  <a:schemeClr val="accent1"/>
                </a:solidFill>
                <a:latin typeface="Arial" panose="020B0604020202020204" pitchFamily="34" charset="0"/>
              </a:rPr>
              <a:t>je přiměřený,</a:t>
            </a:r>
          </a:p>
          <a:p>
            <a:pPr marL="1169988" indent="-431800">
              <a:lnSpc>
                <a:spcPct val="100000"/>
              </a:lnSpc>
              <a:spcBef>
                <a:spcPts val="0"/>
              </a:spcBef>
            </a:pPr>
            <a:r>
              <a:rPr lang="cs-CZ" sz="1800" b="false" i="false" u="none" strike="noStrike" baseline="0" dirty="false">
                <a:solidFill>
                  <a:schemeClr val="accent1"/>
                </a:solidFill>
                <a:latin typeface="Arial" panose="020B0604020202020204" pitchFamily="34" charset="0"/>
              </a:rPr>
              <a:t>vzniknul v době realizace projektu, </a:t>
            </a:r>
          </a:p>
          <a:p>
            <a:pPr marL="1169988" indent="-431800">
              <a:lnSpc>
                <a:spcPct val="100000"/>
              </a:lnSpc>
              <a:spcBef>
                <a:spcPts val="0"/>
              </a:spcBef>
            </a:pPr>
            <a:r>
              <a:rPr lang="cs-CZ" sz="1800" b="false" i="false" u="none" strike="noStrike" baseline="0" dirty="false">
                <a:solidFill>
                  <a:schemeClr val="accent1"/>
                </a:solidFill>
                <a:latin typeface="Arial" panose="020B0604020202020204" pitchFamily="34" charset="0"/>
              </a:rPr>
              <a:t>je řádně identifikovatelný, prokazatelný a doložitelný, </a:t>
            </a:r>
          </a:p>
          <a:p>
            <a:pPr marL="1169988" indent="-431800">
              <a:lnSpc>
                <a:spcPct val="100000"/>
              </a:lnSpc>
              <a:spcBef>
                <a:spcPts val="0"/>
              </a:spcBef>
            </a:pPr>
            <a:r>
              <a:rPr lang="cs-CZ" sz="1800" b="false" i="false" u="none" strike="noStrike" baseline="0" dirty="false">
                <a:solidFill>
                  <a:schemeClr val="accent1"/>
                </a:solidFill>
                <a:latin typeface="Arial" panose="020B0604020202020204" pitchFamily="34" charset="0"/>
              </a:rPr>
              <a:t>je nezbytný pro dosažení cílů projektu. </a:t>
            </a:r>
          </a:p>
          <a:p>
            <a:pPr marL="0" indent="0">
              <a:lnSpc>
                <a:spcPct val="100000"/>
              </a:lnSpc>
              <a:spcBef>
                <a:spcPts val="0"/>
              </a:spcBef>
              <a:buNone/>
            </a:pPr>
            <a:r>
              <a:rPr lang="cs-CZ" sz="1800" b="false" i="false" u="none" strike="noStrike" baseline="0" dirty="false">
                <a:solidFill>
                  <a:schemeClr val="accent1"/>
                </a:solidFill>
                <a:latin typeface="Arial" panose="020B0604020202020204" pitchFamily="34" charset="0"/>
              </a:rPr>
              <a:t>Uvedené podmínky musejí být naplněny všechny zároveň. </a:t>
            </a:r>
          </a:p>
          <a:p>
            <a:pPr marL="0" indent="0">
              <a:lnSpc>
                <a:spcPct val="100000"/>
              </a:lnSpc>
              <a:spcBef>
                <a:spcPts val="0"/>
              </a:spcBef>
              <a:buNone/>
            </a:pPr>
            <a:endParaRPr lang="cs-CZ" sz="1800" b="false" i="false" u="none" strike="noStrike" baseline="0" dirty="false">
              <a:solidFill>
                <a:schemeClr val="accent1"/>
              </a:solidFill>
              <a:latin typeface="Arial" panose="020B0604020202020204" pitchFamily="34" charset="0"/>
            </a:endParaRPr>
          </a:p>
          <a:p>
            <a:pPr marL="0" indent="0" algn="just">
              <a:lnSpc>
                <a:spcPct val="100000"/>
              </a:lnSpc>
              <a:spcBef>
                <a:spcPts val="0"/>
              </a:spcBef>
              <a:buNone/>
            </a:pPr>
            <a:r>
              <a:rPr lang="cs-CZ" sz="1800" b="false" i="false" u="none" strike="noStrike" baseline="0" dirty="false">
                <a:solidFill>
                  <a:schemeClr val="accent1"/>
                </a:solidFill>
                <a:latin typeface="Arial" panose="020B0604020202020204" pitchFamily="34" charset="0"/>
              </a:rPr>
              <a:t>Řídicí orgán je vždy oprávněn si od příjemce vyžádat jakýkoli dokument, který je nezbytný pro ověření způsobilosti výdajů v rámci projektu (a může se jednat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i o dokument, který vznikl v době před zahájením realizace projektu).</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21</a:t>
            </a:fld>
            <a:endParaRPr lang="cs-CZ" dirty="false"/>
          </a:p>
        </p:txBody>
      </p:sp>
    </p:spTree>
    <p:extLst>
      <p:ext uri="{BB962C8B-B14F-4D97-AF65-F5344CB8AC3E}">
        <p14:creationId xmlns:p14="http://schemas.microsoft.com/office/powerpoint/2010/main" val="3127758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287524" y="0"/>
            <a:ext cx="8856476" cy="1080000"/>
          </a:xfrm>
        </p:spPr>
        <p:txBody>
          <a:bodyPr/>
          <a:lstStyle/>
          <a:p>
            <a:r>
              <a:rPr lang="cs-CZ" sz="3000" dirty="false"/>
              <a:t>Financování projektu                        </a:t>
            </a:r>
            <a:r>
              <a:rPr lang="cs-CZ" sz="2000" dirty="false"/>
              <a:t>(2/2)</a:t>
            </a:r>
            <a:endParaRPr lang="cs-CZ" sz="3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87524" y="1628800"/>
            <a:ext cx="8568952" cy="5327636"/>
          </a:xfrm>
        </p:spPr>
        <p:txBody>
          <a:bodyPr/>
          <a:lstStyle/>
          <a:p>
            <a:pPr marL="0" indent="0" algn="just">
              <a:lnSpc>
                <a:spcPct val="100000"/>
              </a:lnSpc>
              <a:spcBef>
                <a:spcPts val="0"/>
              </a:spcBef>
              <a:spcAft>
                <a:spcPts val="1200"/>
              </a:spcAft>
              <a:buNone/>
            </a:pPr>
            <a:r>
              <a:rPr lang="cs-CZ" sz="1800" b="true" dirty="false">
                <a:solidFill>
                  <a:schemeClr val="accent1"/>
                </a:solidFill>
                <a:latin typeface="+mj-lt"/>
              </a:rPr>
              <a:t>Pro žádosti o podporu v této výzvě </a:t>
            </a:r>
            <a:r>
              <a:rPr lang="cs-CZ" sz="1800" i="false" u="none" strike="noStrike" baseline="0" dirty="false">
                <a:solidFill>
                  <a:schemeClr val="accent1"/>
                </a:solidFill>
                <a:latin typeface="+mj-lt"/>
              </a:rPr>
              <a:t>je nastaven režim zjednodušeného vykazování výdajů.</a:t>
            </a: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mj-lt"/>
              </a:rPr>
              <a:t>V rámci zjednodušeného vykazování výdajů je </a:t>
            </a:r>
            <a:r>
              <a:rPr lang="cs-CZ" sz="1800" dirty="false">
                <a:solidFill>
                  <a:schemeClr val="accent1"/>
                </a:solidFill>
                <a:latin typeface="+mj-lt"/>
              </a:rPr>
              <a:t>umožněno</a:t>
            </a:r>
            <a:r>
              <a:rPr lang="cs-CZ" sz="1800" b="false" i="false" u="none" strike="noStrike" baseline="0" dirty="false">
                <a:solidFill>
                  <a:schemeClr val="accent1"/>
                </a:solidFill>
                <a:latin typeface="+mj-lt"/>
              </a:rPr>
              <a:t> financování pevnou sazbou, která se určí za použití procentního podílu. </a:t>
            </a:r>
            <a:r>
              <a:rPr lang="cs-CZ" sz="1800" b="true" dirty="false">
                <a:solidFill>
                  <a:schemeClr val="accent1"/>
                </a:solidFill>
                <a:latin typeface="+mj-lt"/>
              </a:rPr>
              <a:t>Ve výzvě budou veškeré </a:t>
            </a:r>
            <a:r>
              <a:rPr lang="cs-CZ" sz="1800" b="true" i="false" u="none" strike="noStrike" baseline="0" dirty="false">
                <a:solidFill>
                  <a:schemeClr val="accent1"/>
                </a:solidFill>
                <a:latin typeface="+mj-lt"/>
              </a:rPr>
              <a:t>náklady mimo osobních nákladů financované ze 40% paušální sazby. </a:t>
            </a: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U nákladů financovaných ze 40% paušální sazby se má za to, že tyto náklady vznikly a jsou způsobilé ve výši odvozené z podílu paušální sazby na přímých osobních nákladech projektu stanoveného v právním aktu o poskytnutí podpory. Datum vzniku nákladů financovaných ze 40% paušální sazby je navázáno na datum vzniku přímých osobních nákladů.</a:t>
            </a:r>
            <a:endParaRPr lang="cs-CZ" sz="1800" dirty="false">
              <a:solidFill>
                <a:schemeClr val="accent1"/>
              </a:solidFill>
              <a:effectLst/>
              <a:latin typeface="+mj-lt"/>
              <a:ea typeface="Calibri" panose="020F0502020204030204" pitchFamily="34" charset="0"/>
            </a:endParaRP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mj-lt"/>
              </a:rPr>
              <a:t>Podrobnější informace včetně výčtu a popisu </a:t>
            </a:r>
            <a:r>
              <a:rPr lang="cs-CZ" sz="1800" b="true" i="false" u="none" strike="noStrike" baseline="0" dirty="false">
                <a:solidFill>
                  <a:schemeClr val="accent1"/>
                </a:solidFill>
                <a:latin typeface="+mj-lt"/>
              </a:rPr>
              <a:t>kategorií způsobilých výdajů OPZ+ v režimu 40% paušální sazby</a:t>
            </a:r>
            <a:r>
              <a:rPr lang="cs-CZ" sz="1800" b="false" i="false" u="none" strike="noStrike" baseline="0" dirty="false">
                <a:solidFill>
                  <a:schemeClr val="accent1"/>
                </a:solidFill>
                <a:latin typeface="+mj-lt"/>
              </a:rPr>
              <a:t>  naleznete v příručce </a:t>
            </a:r>
            <a:r>
              <a:rPr lang="cs-CZ" sz="1800" i="true" dirty="false">
                <a:solidFill>
                  <a:schemeClr val="accent1"/>
                </a:solidFill>
                <a:effectLst/>
                <a:latin typeface="+mj-lt"/>
                <a:ea typeface="Calibri" panose="020F0502020204030204" pitchFamily="34" charset="0"/>
              </a:rPr>
              <a:t>Specifická část pravidel pro žadatele a příjemce v rámci OPZ+ pro projekty s přímými a nepřímými náklady a pro projekty financované s využitím paušálních sazeb. (</a:t>
            </a:r>
            <a:r>
              <a:rPr lang="it-IT" sz="1600" i="true" dirty="false">
                <a:solidFill>
                  <a:schemeClr val="accent1"/>
                </a:solidFill>
                <a:hlinkClick r:id="rId2">
                  <a:extLst>
                    <a:ext uri="{A12FA001-AC4F-418D-AE19-62706E023703}">
                      <ahyp:hlinkClr xmlns:ahyp="http://schemas.microsoft.com/office/drawing/2018/hyperlinkcolor" val="tx"/>
                    </a:ext>
                  </a:extLst>
                </a:hlinkClick>
              </a:rPr>
              <a:t>Pravidla pro žadatele a příjemce - www.esfcr.cz</a:t>
            </a:r>
            <a:r>
              <a:rPr lang="cs-CZ" sz="1800" i="true" dirty="false">
                <a:solidFill>
                  <a:schemeClr val="accent1"/>
                </a:solidFill>
                <a:effectLst/>
                <a:latin typeface="+mj-lt"/>
                <a:ea typeface="Calibri" panose="020F0502020204030204" pitchFamily="34" charset="0"/>
              </a:rPr>
              <a:t>)</a:t>
            </a:r>
            <a:endParaRPr lang="cs-CZ" sz="1800" b="false" i="true" u="none" strike="noStrike" baseline="0" dirty="false">
              <a:solidFill>
                <a:schemeClr val="accent1"/>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22</a:t>
            </a:fld>
            <a:endParaRPr lang="cs-CZ" dirty="false"/>
          </a:p>
        </p:txBody>
      </p:sp>
    </p:spTree>
    <p:extLst>
      <p:ext uri="{BB962C8B-B14F-4D97-AF65-F5344CB8AC3E}">
        <p14:creationId xmlns:p14="http://schemas.microsoft.com/office/powerpoint/2010/main" val="4231716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xmlns:v="urn:schemas-microsoft-com:vml">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Struktura rozpočtu – paušál 40 %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68760"/>
            <a:ext cx="8856984" cy="5615668"/>
          </a:xfrm>
        </p:spPr>
        <p:txBody>
          <a:bodyPr/>
          <a:lstStyle/>
          <a:p>
            <a:pPr marL="0" indent="0" algn="just">
              <a:lnSpc>
                <a:spcPct val="100000"/>
              </a:lnSpc>
              <a:spcBef>
                <a:spcPts val="0"/>
              </a:spcBef>
              <a:spcAft>
                <a:spcPts val="1200"/>
              </a:spcAft>
              <a:buNone/>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650" b="false"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23</a:t>
            </a:fld>
            <a:endParaRPr lang="cs-CZ" dirty="false"/>
          </a:p>
        </p:txBody>
      </p:sp>
      <p:graphicFrame>
        <p:nvGraphicFramePr>
          <p:cNvPr id="5" name="Objekt 4">
            <a:extLst>
              <a:ext uri="{FF2B5EF4-FFF2-40B4-BE49-F238E27FC236}">
                <a16:creationId xmlns:a16="http://schemas.microsoft.com/office/drawing/2014/main" id="{E3536023-FFF9-4435-8F02-E971C72FDF25}"/>
              </a:ext>
            </a:extLst>
          </p:cNvPr>
          <p:cNvGraphicFramePr>
            <a:graphicFrameLocks noChangeAspect="true"/>
          </p:cNvGraphicFramePr>
          <p:nvPr/>
        </p:nvGraphicFramePr>
        <p:xfrm>
          <a:off x="107504" y="1556792"/>
          <a:ext cx="8871946" cy="3960440"/>
        </p:xfrm>
        <a:graphic>
          <a:graphicData uri="http://schemas.openxmlformats.org/presentationml/2006/ole">
            <mc:AlternateContent>
              <mc:Choice Requires="v">
                <p:oleObj progId="Excel.Sheet.12" name="Worksheet" r:id="rId2" imgW="7033482" imgH="3139616">
                  <p:embed/>
                </p:oleObj>
              </mc:Choice>
              <mc:Fallback>
                <p:oleObj progId="Excel.Sheet.12" name="Worksheet" r:id="rId2" imgW="7033482" imgH="3139616">
                  <p:embed/>
                  <p:pic>
                    <p:nvPicPr>
                      <p:cNvPr id="5" name="Objekt 4">
                        <a:extLst>
                          <a:ext uri="{FF2B5EF4-FFF2-40B4-BE49-F238E27FC236}">
                            <a16:creationId xmlns:a16="http://schemas.microsoft.com/office/drawing/2014/main" id="{E3536023-FFF9-4435-8F02-E971C72FDF25}"/>
                          </a:ext>
                        </a:extLst>
                      </p:cNvPr>
                      <p:cNvPicPr/>
                      <p:nvPr/>
                    </p:nvPicPr>
                    <p:blipFill>
                      <a:blip r:embed="rId3"/>
                      <a:stretch>
                        <a:fillRect/>
                      </a:stretch>
                    </p:blipFill>
                    <p:spPr>
                      <a:xfrm>
                        <a:off x="107504" y="1556792"/>
                        <a:ext cx="8871946" cy="3960440"/>
                      </a:xfrm>
                      <a:prstGeom prst="rect">
                        <a:avLst/>
                      </a:prstGeom>
                    </p:spPr>
                  </p:pic>
                </p:oleObj>
              </mc:Fallback>
            </mc:AlternateContent>
          </a:graphicData>
        </a:graphic>
      </p:graphicFrame>
    </p:spTree>
    <p:extLst>
      <p:ext uri="{BB962C8B-B14F-4D97-AF65-F5344CB8AC3E}">
        <p14:creationId xmlns:p14="http://schemas.microsoft.com/office/powerpoint/2010/main" val="1124640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64C107EE-34E2-4A80-9ACC-4EB06069324C}"/>
              </a:ext>
            </a:extLst>
          </p:cNvPr>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343390" y="4541637"/>
            <a:ext cx="2331965" cy="195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Zpracování žádosti o podporu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2952328"/>
          </a:xfrm>
        </p:spPr>
        <p:txBody>
          <a:bodyPr/>
          <a:lstStyle/>
          <a:p>
            <a:pPr algn="just">
              <a:lnSpc>
                <a:spcPct val="100000"/>
              </a:lnSpc>
            </a:pPr>
            <a:r>
              <a:rPr lang="cs-CZ" sz="1500" b="false" i="false" u="none" strike="noStrike" baseline="0" dirty="false">
                <a:solidFill>
                  <a:schemeClr val="accent1"/>
                </a:solidFill>
                <a:latin typeface="Arial" panose="020B0604020202020204" pitchFamily="34" charset="0"/>
              </a:rPr>
              <a:t>Žádost o podporu z OPZ+ se zpracovává v elektronickém formuláři v IS KP21+. Elektronický formulář se neinstaluje jako aplikace do vlastního počítače, ale prostřednictvím internetového formuláře se data ukládají na vzdálený server. </a:t>
            </a:r>
            <a:r>
              <a:rPr lang="cs-CZ" sz="1500" dirty="false">
                <a:solidFill>
                  <a:schemeClr val="accent1"/>
                </a:solidFill>
                <a:latin typeface="Arial" panose="020B0604020202020204" pitchFamily="34" charset="0"/>
              </a:rPr>
              <a:t>Pro práci v IS KP21+ lze využít Obecné pokyny k ovládání IS KP21+ a ke komunikaci s technickou podporou OPZ+ </a:t>
            </a:r>
            <a:r>
              <a:rPr lang="cs-CZ" sz="1500" i="true" dirty="false">
                <a:solidFill>
                  <a:schemeClr val="accent1"/>
                </a:solidFill>
                <a:latin typeface="Arial" panose="020B0604020202020204" pitchFamily="34" charset="0"/>
              </a:rPr>
              <a:t>(</a:t>
            </a:r>
            <a:r>
              <a:rPr lang="cs-CZ" sz="1500" i="true" dirty="false">
                <a:solidFill>
                  <a:schemeClr val="accent1"/>
                </a:solidFill>
                <a:hlinkClick r:id="rId4">
                  <a:extLst>
                    <a:ext uri="{A12FA001-AC4F-418D-AE19-62706E023703}">
                      <ahyp:hlinkClr xmlns:ahyp="http://schemas.microsoft.com/office/drawing/2018/hyperlinkcolor" val="tx"/>
                    </a:ext>
                  </a:extLst>
                </a:hlinkClick>
              </a:rPr>
              <a:t>Formuláře a pokyny potřebné v rámci přípravy žádosti o podporu - www.esfcr.cz</a:t>
            </a:r>
            <a:r>
              <a:rPr lang="cs-CZ" sz="1500" i="true" dirty="false">
                <a:solidFill>
                  <a:schemeClr val="accent1"/>
                </a:solidFill>
                <a:latin typeface="Arial" panose="020B0604020202020204" pitchFamily="34" charset="0"/>
              </a:rPr>
              <a:t>)</a:t>
            </a:r>
            <a:endParaRPr lang="cs-CZ" sz="1500" b="false" i="true" u="none" strike="noStrike" baseline="0" dirty="false">
              <a:solidFill>
                <a:schemeClr val="accent1"/>
              </a:solidFill>
              <a:latin typeface="Arial" panose="020B0604020202020204" pitchFamily="34" charset="0"/>
            </a:endParaRPr>
          </a:p>
          <a:p>
            <a:pPr algn="just">
              <a:lnSpc>
                <a:spcPct val="100000"/>
              </a:lnSpc>
            </a:pPr>
            <a:r>
              <a:rPr lang="cs-CZ" sz="1500" b="false" i="false" u="none" strike="noStrike" baseline="0" dirty="false">
                <a:solidFill>
                  <a:schemeClr val="accent1"/>
                </a:solidFill>
                <a:latin typeface="Arial" panose="020B0604020202020204" pitchFamily="34" charset="0"/>
              </a:rPr>
              <a:t>Přístup do elektronických formulářů žádostí pro všechny programy v ČR naleznete na adrese </a:t>
            </a:r>
            <a:r>
              <a:rPr lang="cs-CZ" sz="1500" dirty="false">
                <a:solidFill>
                  <a:schemeClr val="accent1"/>
                </a:solidFill>
                <a:hlinkClick r:id="rId5">
                  <a:extLst>
                    <a:ext uri="{A12FA001-AC4F-418D-AE19-62706E023703}">
                      <ahyp:hlinkClr xmlns:ahyp="http://schemas.microsoft.com/office/drawing/2018/hyperlinkcolor" val="tx"/>
                    </a:ext>
                  </a:extLst>
                </a:hlinkClick>
              </a:rPr>
              <a:t>ISKP21+ (mssf.cz)</a:t>
            </a:r>
            <a:r>
              <a:rPr lang="cs-CZ" sz="1500" b="true" i="false" u="none" strike="noStrike" baseline="0" dirty="false">
                <a:solidFill>
                  <a:schemeClr val="accent1"/>
                </a:solidFill>
                <a:latin typeface="Arial" panose="020B0604020202020204" pitchFamily="34" charset="0"/>
              </a:rPr>
              <a:t>. </a:t>
            </a:r>
          </a:p>
          <a:p>
            <a:pPr algn="just">
              <a:lnSpc>
                <a:spcPct val="100000"/>
              </a:lnSpc>
            </a:pPr>
            <a:r>
              <a:rPr lang="cs-CZ" sz="1500" i="false" u="none" strike="noStrike" baseline="0" dirty="false">
                <a:solidFill>
                  <a:schemeClr val="accent1"/>
                </a:solidFill>
                <a:latin typeface="Arial" panose="020B0604020202020204" pitchFamily="34" charset="0"/>
              </a:rPr>
              <a:t>Pomoci se zpracováním žádosti o podporu může příručka </a:t>
            </a:r>
            <a:r>
              <a:rPr lang="cs-CZ" sz="1500" b="true" dirty="false">
                <a:solidFill>
                  <a:schemeClr val="accent1"/>
                </a:solidFill>
                <a:latin typeface="Arial" panose="020B0604020202020204" pitchFamily="34" charset="0"/>
              </a:rPr>
              <a:t>Pokyny k vyplnění žádosti o podporu v IS KP21+ pro projekty s přímými a nepřímými náklady a pro projekty s paušálními sazbami  </a:t>
            </a:r>
            <a:r>
              <a:rPr lang="cs-CZ" sz="1500" i="false" u="none" strike="noStrike" baseline="0" dirty="false">
                <a:solidFill>
                  <a:schemeClr val="accent1"/>
                </a:solidFill>
                <a:latin typeface="Arial" panose="020B0604020202020204" pitchFamily="34" charset="0"/>
              </a:rPr>
              <a:t>dostupná na webové stránce: </a:t>
            </a:r>
            <a:r>
              <a:rPr lang="cs-CZ" sz="1400" i="true" u="none" strike="noStrike" baseline="0" dirty="false">
                <a:solidFill>
                  <a:schemeClr val="accent1"/>
                </a:solidFill>
                <a:latin typeface="Arial" panose="020B0604020202020204" pitchFamily="34" charset="0"/>
                <a:hlinkClick r:id="rId6">
                  <a:extLst>
                    <a:ext uri="{A12FA001-AC4F-418D-AE19-62706E023703}">
                      <ahyp:hlinkClr xmlns:ahyp="http://schemas.microsoft.com/office/drawing/2018/hyperlinkcolor" val="tx"/>
                    </a:ext>
                  </a:extLst>
                </a:hlinkClick>
              </a:rPr>
              <a:t>www.esfcr.cz/formulare-a-pokyny-potrebne-v-ramci-pripravy-zadosti-o-podporu-opz-plus/-/dokument/18398069</a:t>
            </a:r>
            <a:r>
              <a:rPr lang="cs-CZ" sz="1400" i="true" u="none" strike="noStrike" baseline="0" dirty="false">
                <a:solidFill>
                  <a:schemeClr val="accent1"/>
                </a:solidFill>
                <a:latin typeface="Arial" panose="020B0604020202020204" pitchFamily="34" charset="0"/>
              </a:rPr>
              <a:t>  </a:t>
            </a:r>
          </a:p>
          <a:p>
            <a:pPr marL="0" indent="0">
              <a:lnSpc>
                <a:spcPct val="110000"/>
              </a:lnSpc>
              <a:spcAft>
                <a:spcPts val="1200"/>
              </a:spcAft>
              <a:buNone/>
            </a:pPr>
            <a:br>
              <a:rPr lang="cs-CZ" sz="1800" i="false" u="none" strike="noStrike" baseline="0" dirty="false">
                <a:solidFill>
                  <a:schemeClr val="accent1"/>
                </a:solidFill>
                <a:latin typeface="Arial" panose="020B0604020202020204" pitchFamily="34" charset="0"/>
              </a:rPr>
            </a:br>
            <a:endParaRPr lang="cs-CZ" sz="1800" i="false" u="none" strike="noStrike" baseline="0" dirty="false">
              <a:solidFill>
                <a:schemeClr val="accent1"/>
              </a:solidFill>
              <a:latin typeface="Wingdings 2" panose="05020102010507070707" pitchFamily="18" charset="2"/>
            </a:endParaRPr>
          </a:p>
          <a:p>
            <a:endParaRPr lang="cs-CZ" sz="1800" b="false" i="false" u="none" strike="noStrike" baseline="0" dirty="false">
              <a:solidFill>
                <a:schemeClr val="accent1"/>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24</a:t>
            </a:fld>
            <a:endParaRPr lang="cs-CZ" dirty="false"/>
          </a:p>
        </p:txBody>
      </p:sp>
      <p:sp>
        <p:nvSpPr>
          <p:cNvPr id="7" name="TextovéPole 6">
            <a:extLst>
              <a:ext uri="{FF2B5EF4-FFF2-40B4-BE49-F238E27FC236}">
                <a16:creationId xmlns:a16="http://schemas.microsoft.com/office/drawing/2014/main" id="{73EEB809-5DD9-39BB-C3CC-C3891A5AD316}"/>
              </a:ext>
            </a:extLst>
          </p:cNvPr>
          <p:cNvSpPr txBox="true"/>
          <p:nvPr/>
        </p:nvSpPr>
        <p:spPr>
          <a:xfrm>
            <a:off x="360000" y="4578584"/>
            <a:ext cx="5688632" cy="1938992"/>
          </a:xfrm>
          <a:prstGeom prst="rect">
            <a:avLst/>
          </a:prstGeom>
          <a:noFill/>
        </p:spPr>
        <p:txBody>
          <a:bodyPr wrap="square" rtlCol="false">
            <a:spAutoFit/>
          </a:bodyPr>
          <a:lstStyle/>
          <a:p>
            <a:pPr algn="just"/>
            <a:r>
              <a:rPr lang="cs-CZ" sz="1500" dirty="false">
                <a:solidFill>
                  <a:schemeClr val="accent1"/>
                </a:solidFill>
                <a:latin typeface="Arial" panose="020B0604020202020204" pitchFamily="34" charset="0"/>
              </a:rPr>
              <a:t>Ministerstvo</a:t>
            </a:r>
            <a:r>
              <a:rPr lang="cs-CZ" sz="1500" dirty="false">
                <a:solidFill>
                  <a:schemeClr val="accent1"/>
                </a:solidFill>
              </a:rPr>
              <a:t> </a:t>
            </a:r>
            <a:r>
              <a:rPr lang="cs-CZ" sz="1500" dirty="false">
                <a:solidFill>
                  <a:schemeClr val="accent1"/>
                </a:solidFill>
                <a:latin typeface="Arial" panose="020B0604020202020204" pitchFamily="34" charset="0"/>
              </a:rPr>
              <a:t>pro místní rozvoj průběžně připravuje a zveřejňuje </a:t>
            </a:r>
            <a:r>
              <a:rPr lang="cs-CZ" sz="1500" b="true" dirty="false">
                <a:solidFill>
                  <a:schemeClr val="accent1"/>
                </a:solidFill>
                <a:latin typeface="Arial" panose="020B0604020202020204" pitchFamily="34" charset="0"/>
              </a:rPr>
              <a:t>vzdělávací videa </a:t>
            </a:r>
            <a:r>
              <a:rPr lang="cs-CZ" sz="1500" dirty="false">
                <a:solidFill>
                  <a:schemeClr val="accent1"/>
                </a:solidFill>
                <a:latin typeface="Arial" panose="020B0604020202020204" pitchFamily="34" charset="0"/>
              </a:rPr>
              <a:t>(např. na téma práce s plnými mocemi, přípravy žádosti o podporu, žádosti o platbu…)</a:t>
            </a:r>
            <a:r>
              <a:rPr lang="cs-CZ" sz="1500" b="true" dirty="false">
                <a:solidFill>
                  <a:schemeClr val="accent1"/>
                </a:solidFill>
                <a:latin typeface="Arial" panose="020B0604020202020204" pitchFamily="34" charset="0"/>
              </a:rPr>
              <a:t>, která jsou dostupná na </a:t>
            </a:r>
            <a:r>
              <a:rPr lang="cs-CZ" sz="1500" b="true" i="true" dirty="false">
                <a:solidFill>
                  <a:schemeClr val="accent1"/>
                </a:solidFill>
                <a:hlinkClick r:id="rId7">
                  <a:extLst>
                    <a:ext uri="{A12FA001-AC4F-418D-AE19-62706E023703}">
                      <ahyp:hlinkClr xmlns:ahyp="http://schemas.microsoft.com/office/drawing/2018/hyperlinkcolor" val="tx"/>
                    </a:ext>
                  </a:extLst>
                </a:hlinkClick>
              </a:rPr>
              <a:t>ISKP21+ (mssf.cz)</a:t>
            </a:r>
            <a:r>
              <a:rPr lang="cs-CZ" sz="1500" b="true" i="true" dirty="false">
                <a:solidFill>
                  <a:schemeClr val="accent1"/>
                </a:solidFill>
                <a:latin typeface="Arial" panose="020B0604020202020204" pitchFamily="34" charset="0"/>
              </a:rPr>
              <a:t> </a:t>
            </a:r>
            <a:r>
              <a:rPr lang="cs-CZ" sz="1500" b="true" dirty="false">
                <a:solidFill>
                  <a:schemeClr val="accent1"/>
                </a:solidFill>
                <a:latin typeface="Arial" panose="020B0604020202020204" pitchFamily="34" charset="0"/>
              </a:rPr>
              <a:t>pod FAQ 007. </a:t>
            </a:r>
            <a:r>
              <a:rPr lang="cs-CZ" sz="1500" dirty="false">
                <a:solidFill>
                  <a:schemeClr val="accent1"/>
                </a:solidFill>
                <a:latin typeface="Arial" panose="020B0604020202020204" pitchFamily="34" charset="0"/>
              </a:rPr>
              <a:t>Videa jsou obecného charakteru, nezohledňují specifika jednotlivých programů. Konkrétně </a:t>
            </a:r>
            <a:r>
              <a:rPr lang="cs-CZ" sz="1500" b="true" dirty="false">
                <a:solidFill>
                  <a:schemeClr val="accent1"/>
                </a:solidFill>
                <a:latin typeface="Arial" panose="020B0604020202020204" pitchFamily="34" charset="0"/>
              </a:rPr>
              <a:t>video na téma přípravy žádosti o podporu je dostupné zde </a:t>
            </a:r>
            <a:r>
              <a:rPr lang="pl-PL" sz="1500" b="true" i="true" dirty="false">
                <a:hlinkClick r:id="rId8"/>
              </a:rPr>
              <a:t>MS21+_Žádost o podporu (youtube.com)</a:t>
            </a:r>
            <a:r>
              <a:rPr lang="pl-PL" sz="1500" b="true" i="true" dirty="false"/>
              <a:t>.</a:t>
            </a:r>
            <a:endParaRPr lang="cs-CZ" sz="1500" b="true" i="true" dirty="false">
              <a:solidFill>
                <a:schemeClr val="accent1"/>
              </a:solidFill>
              <a:latin typeface="Arial" panose="020B0604020202020204" pitchFamily="34" charset="0"/>
            </a:endParaRPr>
          </a:p>
        </p:txBody>
      </p:sp>
    </p:spTree>
    <p:extLst>
      <p:ext uri="{BB962C8B-B14F-4D97-AF65-F5344CB8AC3E}">
        <p14:creationId xmlns:p14="http://schemas.microsoft.com/office/powerpoint/2010/main" val="454617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Předložení žádosti o podporu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41643"/>
            <a:ext cx="8568488" cy="1661942"/>
          </a:xfrm>
        </p:spPr>
        <p:txBody>
          <a:bodyPr/>
          <a:lstStyle/>
          <a:p>
            <a:pPr algn="just">
              <a:lnSpc>
                <a:spcPct val="100000"/>
              </a:lnSpc>
              <a:spcAft>
                <a:spcPts val="800"/>
              </a:spcAft>
            </a:pPr>
            <a:r>
              <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K vyplňování žádosti o podporu přistupujte s vědomím, že v průběhu procesu hodnocení a výběru projektů se bude vycházet výhradně z informací, které žádost obsahuje. Všechny její části proto vyplňujte konkrétně a srozumitelně. Dbejte, aby všechny části žádosti byly před podáním žádosti spolu v souladu.</a:t>
            </a:r>
          </a:p>
        </p:txBody>
      </p:sp>
      <p:pic>
        <p:nvPicPr>
          <p:cNvPr id="7" name="Obrázek 6">
            <a:extLst>
              <a:ext uri="{FF2B5EF4-FFF2-40B4-BE49-F238E27FC236}">
                <a16:creationId xmlns:a16="http://schemas.microsoft.com/office/drawing/2014/main" id="{C9035AA9-A122-411E-A047-ABC220087B59}"/>
              </a:ext>
            </a:extLst>
          </p:cNvPr>
          <p:cNvPicPr>
            <a:picLocks noChangeAspect="true"/>
          </p:cNvPicPr>
          <p:nvPr/>
        </p:nvPicPr>
        <p:blipFill>
          <a:blip r:embed="rId2"/>
          <a:stretch>
            <a:fillRect/>
          </a:stretch>
        </p:blipFill>
        <p:spPr>
          <a:xfrm>
            <a:off x="808961" y="2827535"/>
            <a:ext cx="7357579" cy="1621703"/>
          </a:xfrm>
          <a:prstGeom prst="rect">
            <a:avLst/>
          </a:prstGeom>
        </p:spPr>
      </p:pic>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25</a:t>
            </a:fld>
            <a:endParaRPr lang="cs-CZ" dirty="false"/>
          </a:p>
        </p:txBody>
      </p:sp>
      <p:sp>
        <p:nvSpPr>
          <p:cNvPr id="8" name="TextovéPole 7">
            <a:extLst>
              <a:ext uri="{FF2B5EF4-FFF2-40B4-BE49-F238E27FC236}">
                <a16:creationId xmlns:a16="http://schemas.microsoft.com/office/drawing/2014/main" id="{9B0B6DED-C1C5-4D8B-B941-92CAAD68B0BD}"/>
              </a:ext>
            </a:extLst>
          </p:cNvPr>
          <p:cNvSpPr txBox="true"/>
          <p:nvPr/>
        </p:nvSpPr>
        <p:spPr>
          <a:xfrm>
            <a:off x="4365781" y="2933387"/>
            <a:ext cx="2647392" cy="338554"/>
          </a:xfrm>
          <a:prstGeom prst="rect">
            <a:avLst/>
          </a:prstGeom>
          <a:noFill/>
        </p:spPr>
        <p:txBody>
          <a:bodyPr wrap="square" rtlCol="false">
            <a:spAutoFit/>
          </a:bodyPr>
          <a:lstStyle/>
          <a:p>
            <a:r>
              <a:rPr lang="cs-CZ" sz="1600" b="true" i="false" u="none" strike="noStrike" baseline="0" dirty="false">
                <a:solidFill>
                  <a:srgbClr val="002060"/>
                </a:solidFill>
                <a:latin typeface="Arial" panose="020B0604020202020204" pitchFamily="34" charset="0"/>
              </a:rPr>
              <a:t>https://iskp21.mssf.cz </a:t>
            </a:r>
          </a:p>
        </p:txBody>
      </p:sp>
      <p:sp>
        <p:nvSpPr>
          <p:cNvPr id="9" name="Zástupný obsah 2">
            <a:extLst>
              <a:ext uri="{FF2B5EF4-FFF2-40B4-BE49-F238E27FC236}">
                <a16:creationId xmlns:a16="http://schemas.microsoft.com/office/drawing/2014/main" id="{AD72F3EE-08DB-4520-BE3D-B58A06203FA6}"/>
              </a:ext>
            </a:extLst>
          </p:cNvPr>
          <p:cNvSpPr txBox="true">
            <a:spLocks/>
          </p:cNvSpPr>
          <p:nvPr/>
        </p:nvSpPr>
        <p:spPr>
          <a:xfrm>
            <a:off x="179512" y="2380308"/>
            <a:ext cx="8604488" cy="4101825"/>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600" b="true"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Žádost o podporu se podává pouze elektronicky a pouze prostřednictvím IS KP21+. Žádné jiné způsoby podání nelze akceptovat.</a:t>
            </a:r>
          </a:p>
          <a:p>
            <a:pPr algn="just">
              <a:lnSpc>
                <a:spcPct val="100000"/>
              </a:lnSpc>
            </a:pPr>
            <a:endParaRPr lang="cs-CZ" sz="1800" dirty="false">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endParaRPr lang="cs-CZ" sz="1800" dirty="false">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endParaRPr lang="cs-CZ" sz="1800" dirty="false">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1800"/>
              </a:spcBef>
            </a:pPr>
            <a:r>
              <a:rPr lang="cs-CZ" sz="16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Podpis musí být k žádosti o dotaci připojen přímo v systému IS KP21+, proto musí být statutární zástupce/osoba oprávněná k podpisu žádosti </a:t>
            </a:r>
            <a:r>
              <a:rPr lang="cs-CZ" sz="1600" b="true"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registrovaným uživatelem této </a:t>
            </a:r>
            <a:r>
              <a:rPr lang="cs-CZ" sz="1600" b="true">
                <a:solidFill>
                  <a:schemeClr val="accent1"/>
                </a:solidFill>
                <a:latin typeface="Arial" panose="020B0604020202020204" pitchFamily="34" charset="0"/>
                <a:ea typeface="Calibri" panose="020F0502020204030204" pitchFamily="34" charset="0"/>
                <a:cs typeface="Times New Roman" panose="02020603050405020304" pitchFamily="18" charset="0"/>
              </a:rPr>
              <a:t>aplikace IS KP21+ </a:t>
            </a:r>
            <a:r>
              <a:rPr lang="cs-CZ" sz="1600" b="true"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a musí disponovat kvalifikovaným elektronickým podpisem</a:t>
            </a:r>
            <a:r>
              <a:rPr lang="cs-CZ" sz="16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a:t>
            </a:r>
            <a:r>
              <a:rPr lang="cs-CZ" sz="18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 </a:t>
            </a:r>
          </a:p>
          <a:p>
            <a:pPr algn="just">
              <a:lnSpc>
                <a:spcPct val="100000"/>
              </a:lnSpc>
            </a:pPr>
            <a:r>
              <a:rPr lang="cs-CZ" sz="1600" b="true"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Po finalizaci a podepsání žádosti signatářem je nutné žádost podat stiskem příslušného tlačítka! V opačném případě nebude žádost o podporu odeslána do systému vyhlašovatele výzvy!</a:t>
            </a:r>
          </a:p>
        </p:txBody>
      </p:sp>
      <p:pic>
        <p:nvPicPr>
          <p:cNvPr id="6" name="Obrázek 5">
            <a:extLst>
              <a:ext uri="{FF2B5EF4-FFF2-40B4-BE49-F238E27FC236}">
                <a16:creationId xmlns:a16="http://schemas.microsoft.com/office/drawing/2014/main" id="{DACE894A-5533-23C4-12CF-4636F31079F1}"/>
              </a:ext>
            </a:extLst>
          </p:cNvPr>
          <p:cNvPicPr>
            <a:picLocks noChangeAspect="true"/>
          </p:cNvPicPr>
          <p:nvPr/>
        </p:nvPicPr>
        <p:blipFill rotWithShape="true">
          <a:blip r:embed="rId3"/>
          <a:srcRect t="271" b="84762"/>
          <a:stretch/>
        </p:blipFill>
        <p:spPr>
          <a:xfrm>
            <a:off x="621805" y="6159029"/>
            <a:ext cx="7731889" cy="570838"/>
          </a:xfrm>
          <a:prstGeom prst="rect">
            <a:avLst/>
          </a:prstGeom>
        </p:spPr>
      </p:pic>
      <p:sp>
        <p:nvSpPr>
          <p:cNvPr id="10" name="Obdélník: se zakulacenými rohy 9">
            <a:extLst>
              <a:ext uri="{FF2B5EF4-FFF2-40B4-BE49-F238E27FC236}">
                <a16:creationId xmlns:a16="http://schemas.microsoft.com/office/drawing/2014/main" id="{60CB19E2-1991-C932-AEF3-07066393DC87}"/>
              </a:ext>
            </a:extLst>
          </p:cNvPr>
          <p:cNvSpPr/>
          <p:nvPr/>
        </p:nvSpPr>
        <p:spPr>
          <a:xfrm>
            <a:off x="5689477" y="6381328"/>
            <a:ext cx="682723" cy="314672"/>
          </a:xfrm>
          <a:prstGeom prst="round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84115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CF28B465-842C-4BF0-AAFF-D65D1B541C88}"/>
              </a:ext>
            </a:extLst>
          </p:cNvPr>
          <p:cNvPicPr>
            <a:picLocks noChangeAspect="true"/>
          </p:cNvPicPr>
          <p:nvPr/>
        </p:nvPicPr>
        <p:blipFill rotWithShape="true">
          <a:blip r:embed="rId2"/>
          <a:srcRect l="13044" t="-1" r="13042" b="6055"/>
          <a:stretch/>
        </p:blipFill>
        <p:spPr>
          <a:xfrm>
            <a:off x="7875128" y="4149080"/>
            <a:ext cx="1008112" cy="920129"/>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Podpisy a plné moci</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60760" y="1282741"/>
            <a:ext cx="8622480" cy="5589240"/>
          </a:xfrm>
        </p:spPr>
        <p:txBody>
          <a:bodyPr/>
          <a:lstStyle/>
          <a:p>
            <a:pPr marL="0" indent="0" algn="just">
              <a:lnSpc>
                <a:spcPct val="100000"/>
              </a:lnSpc>
              <a:spcBef>
                <a:spcPts val="300"/>
              </a:spcBef>
              <a:buNone/>
            </a:pPr>
            <a:r>
              <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Před podáním je nutné žádost opatřit podpisem statutárního zástupce žadatele, případně odpovědnou osobou, kterou k takovému úkonu statutární zástupce zmocnil; v tomto případě </a:t>
            </a: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je nutné založit (resp. poskytnout k dispozici) v IS KP21+ dokument zakládající toto oprávnění, tzv. </a:t>
            </a:r>
            <a:r>
              <a:rPr lang="cs-CZ" sz="1600" b="true"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plnou moc</a:t>
            </a: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a:t>
            </a:r>
            <a:endPar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marL="468000" lvl="1" algn="just">
              <a:lnSpc>
                <a:spcPct val="100000"/>
              </a:lnSpc>
              <a:spcAft>
                <a:spcPts val="600"/>
              </a:spcAft>
              <a:buSzPct val="100000"/>
              <a:buFont typeface="Wingdings" panose="05000000000000000000" pitchFamily="2" charset="2"/>
              <a:buChar char="l"/>
            </a:pPr>
            <a:r>
              <a:rPr lang="cs-CZ" sz="1600" b="true"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elektronická plná moc </a:t>
            </a: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(zmocnitel je registrovaný v IS KP21+) – zmocnitel podepíše plnou moc přímo v aplikaci IS KP21+ a zmocněnec tamtéž svým elektronickým podpisem potvrdí její přijetí. Podpisy se připojují k souboru, který je třeba vložit do IS KP21+ na záznamu plné moci;</a:t>
            </a:r>
            <a:endParaRPr lang="cs-CZ" sz="1600" dirty="false">
              <a:solidFill>
                <a:schemeClr val="accent1"/>
              </a:solidFill>
              <a:latin typeface="Arial" panose="020B0604020202020204" pitchFamily="34" charset="0"/>
              <a:ea typeface="Arial" panose="020B0604020202020204" pitchFamily="34" charset="0"/>
              <a:cs typeface="Times New Roman" panose="02020603050405020304" pitchFamily="18" charset="0"/>
            </a:endParaRPr>
          </a:p>
          <a:p>
            <a:pPr marL="468000" lvl="1" algn="just">
              <a:lnSpc>
                <a:spcPct val="100000"/>
              </a:lnSpc>
              <a:spcAft>
                <a:spcPts val="600"/>
              </a:spcAft>
              <a:buSzPct val="100000"/>
              <a:buFont typeface="Wingdings" panose="05000000000000000000" pitchFamily="2" charset="2"/>
              <a:buChar char="l"/>
            </a:pPr>
            <a:r>
              <a:rPr lang="cs-CZ" sz="1600" b="true"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úředně/notářsky ověřená </a:t>
            </a:r>
            <a:r>
              <a:rPr lang="cs-CZ" sz="1600" b="true" dirty="false">
                <a:solidFill>
                  <a:schemeClr val="accent1"/>
                </a:solidFill>
                <a:latin typeface="Arial" panose="020B0604020202020204" pitchFamily="34" charset="0"/>
                <a:ea typeface="Arial" panose="020B0604020202020204" pitchFamily="34" charset="0"/>
                <a:cs typeface="Times New Roman" panose="02020603050405020304" pitchFamily="18" charset="0"/>
              </a:rPr>
              <a:t>listinná</a:t>
            </a:r>
            <a:r>
              <a:rPr lang="cs-CZ" sz="1600" b="true"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 plná moc </a:t>
            </a: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(zmocnitel není registrovaný v IS KP21+) – naskenovanou listinnou plnou moc s úředně ověřeným podpisem zmocnitele (lze nahradit kvalifikovaným el. podpisem) vloží žadatel do IS KP21+. Připojením elektronického podpisu k vloženému dokumentu zmocněnec potvrdí správnost a přijetí této plné moci. </a:t>
            </a:r>
          </a:p>
          <a:p>
            <a:pPr lvl="2">
              <a:lnSpc>
                <a:spcPct val="100000"/>
              </a:lnSpc>
              <a:spcBef>
                <a:spcPts val="0"/>
              </a:spcBef>
              <a:spcAft>
                <a:spcPts val="0"/>
              </a:spcAft>
              <a:buSzPct val="100000"/>
              <a:buFont typeface="Courier New" panose="02070309020205020404" pitchFamily="49" charset="0"/>
              <a:buChar char="o"/>
            </a:pP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Žadatel musí originál papírové plné moci archivovat a na vyžádání</a:t>
            </a:r>
          </a:p>
          <a:p>
            <a:pPr marL="666000" lvl="2" indent="0">
              <a:lnSpc>
                <a:spcPct val="100000"/>
              </a:lnSpc>
              <a:spcBef>
                <a:spcPts val="0"/>
              </a:spcBef>
              <a:spcAft>
                <a:spcPts val="600"/>
              </a:spcAft>
              <a:buSzPct val="100000"/>
              <a:buNone/>
            </a:pPr>
            <a:r>
              <a:rPr lang="cs-CZ" sz="1600" dirty="false">
                <a:solidFill>
                  <a:schemeClr val="accent1"/>
                </a:solidFill>
                <a:latin typeface="Arial" panose="020B0604020202020204" pitchFamily="34" charset="0"/>
                <a:ea typeface="Arial" panose="020B0604020202020204" pitchFamily="34" charset="0"/>
                <a:cs typeface="Times New Roman" panose="02020603050405020304" pitchFamily="18" charset="0"/>
              </a:rPr>
              <a:t>    </a:t>
            </a: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 jej Řídicímu orgánu (ŘO) poskytnout. </a:t>
            </a:r>
          </a:p>
          <a:p>
            <a:pPr lvl="2" algn="just">
              <a:lnSpc>
                <a:spcPct val="100000"/>
              </a:lnSpc>
              <a:spcAft>
                <a:spcPts val="600"/>
              </a:spcAft>
              <a:buSzPct val="100000"/>
              <a:buFont typeface="Courier New" panose="02070309020205020404" pitchFamily="49" charset="0"/>
              <a:buChar char="o"/>
            </a:pP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Papírovou plnou mocí může být také vnitřní dokument organizace, ze kterého vyplývá, že organizaci je oprávněn zastupovat např. řídicí pracovník na určité pozici (ze strany zmocnitele postačuje podpis na listině, soubor vložený do IS KP21+ podepisuje elektronicky zmocněnec). ŘO vyžaduje autorizovanou konverzi vnitřního dokumentu organizace do podoby souboru, který se přikládá k záznamu plné moci. Záznam plné moci v IS KP21+ podepisuje elektronicky pouze zmocněnec.</a:t>
            </a:r>
            <a:endPar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cs-CZ" sz="1800" i="false" u="none" strike="noStrike" baseline="0" dirty="false">
              <a:solidFill>
                <a:schemeClr val="accent1"/>
              </a:solidFill>
              <a:latin typeface="Wingdings 2" panose="05020102010507070707" pitchFamily="18" charset="2"/>
            </a:endParaRPr>
          </a:p>
          <a:p>
            <a:endParaRPr lang="cs-CZ" sz="1800" b="false" i="false" u="none" strike="noStrike" baseline="0" dirty="false">
              <a:solidFill>
                <a:schemeClr val="accent1"/>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26</a:t>
            </a:fld>
            <a:endParaRPr lang="cs-CZ" dirty="false"/>
          </a:p>
        </p:txBody>
      </p:sp>
    </p:spTree>
    <p:extLst>
      <p:ext uri="{BB962C8B-B14F-4D97-AF65-F5344CB8AC3E}">
        <p14:creationId xmlns:p14="http://schemas.microsoft.com/office/powerpoint/2010/main" val="2307600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14AC7C3B-EBAD-4821-AE70-44E17D3C444A}"/>
              </a:ext>
            </a:extLst>
          </p:cNvPr>
          <p:cNvPicPr>
            <a:picLocks noChangeAspect="true"/>
          </p:cNvPicPr>
          <p:nvPr/>
        </p:nvPicPr>
        <p:blipFill>
          <a:blip r:embed="rId2"/>
          <a:stretch>
            <a:fillRect/>
          </a:stretch>
        </p:blipFill>
        <p:spPr>
          <a:xfrm>
            <a:off x="4860032" y="3429000"/>
            <a:ext cx="3456384" cy="1317339"/>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Hodnocení a výběr projektů</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720032" y="1916832"/>
            <a:ext cx="8280000" cy="2204864"/>
          </a:xfrm>
        </p:spPr>
        <p:txBody>
          <a:bodyPr/>
          <a:lstStyle/>
          <a:p>
            <a:pPr marL="0" indent="0" algn="just">
              <a:lnSpc>
                <a:spcPct val="110000"/>
              </a:lnSpc>
              <a:spcAft>
                <a:spcPts val="800"/>
              </a:spcAft>
              <a:buNone/>
            </a:pPr>
            <a:r>
              <a:rPr lang="cs-CZ" sz="2000" b="true" dirty="false">
                <a:solidFill>
                  <a:schemeClr val="accent1"/>
                </a:solidFill>
                <a:latin typeface="Arial" panose="020B0604020202020204" pitchFamily="34" charset="0"/>
              </a:rPr>
              <a:t>Proces hodnocení a výběru projektů obsahuje tyto fáze:</a:t>
            </a:r>
          </a:p>
          <a:p>
            <a:pPr marL="1071563" indent="-431800" algn="just">
              <a:lnSpc>
                <a:spcPct val="110000"/>
              </a:lnSpc>
              <a:spcAft>
                <a:spcPts val="800"/>
              </a:spcAft>
              <a:buFont typeface="+mj-lt"/>
              <a:buAutoNum type="arabicPeriod"/>
            </a:pPr>
            <a:r>
              <a:rPr lang="cs-CZ" sz="1800" dirty="false">
                <a:solidFill>
                  <a:schemeClr val="accent1"/>
                </a:solidFill>
                <a:latin typeface="Arial" panose="020B0604020202020204" pitchFamily="34" charset="0"/>
              </a:rPr>
              <a:t>Hodnocení přijatelnosti a formálních náležitostí</a:t>
            </a:r>
          </a:p>
          <a:p>
            <a:pPr marL="1071563" indent="-431800" algn="just">
              <a:lnSpc>
                <a:spcPct val="110000"/>
              </a:lnSpc>
              <a:spcAft>
                <a:spcPts val="800"/>
              </a:spcAft>
              <a:buFont typeface="+mj-lt"/>
              <a:buAutoNum type="arabicPeriod"/>
            </a:pPr>
            <a:r>
              <a:rPr lang="cs-CZ" sz="1800" dirty="false">
                <a:solidFill>
                  <a:schemeClr val="accent1"/>
                </a:solidFill>
                <a:latin typeface="Arial" panose="020B0604020202020204" pitchFamily="34" charset="0"/>
              </a:rPr>
              <a:t>Věcné hodnocení</a:t>
            </a:r>
          </a:p>
          <a:p>
            <a:pPr marL="1071563" indent="-431800" algn="just">
              <a:lnSpc>
                <a:spcPct val="110000"/>
              </a:lnSpc>
              <a:spcAft>
                <a:spcPts val="800"/>
              </a:spcAft>
              <a:buFont typeface="+mj-lt"/>
              <a:buAutoNum type="arabicPeriod"/>
            </a:pPr>
            <a:r>
              <a:rPr lang="cs-CZ" sz="1800" dirty="false">
                <a:solidFill>
                  <a:schemeClr val="accent1"/>
                </a:solidFill>
                <a:latin typeface="Arial" panose="020B0604020202020204" pitchFamily="34" charset="0"/>
              </a:rPr>
              <a:t>Výběrová komise</a:t>
            </a:r>
          </a:p>
          <a:p>
            <a:pPr marL="176213" indent="0" algn="just">
              <a:lnSpc>
                <a:spcPct val="110000"/>
              </a:lnSpc>
              <a:spcAft>
                <a:spcPts val="800"/>
              </a:spcAft>
              <a:buNone/>
            </a:pPr>
            <a:endParaRPr lang="cs-CZ" sz="1800" b="false" i="false" u="none" strike="noStrike" baseline="0" dirty="false">
              <a:solidFill>
                <a:schemeClr val="accent1"/>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27</a:t>
            </a:fld>
            <a:endParaRPr lang="cs-CZ" dirty="false"/>
          </a:p>
        </p:txBody>
      </p:sp>
    </p:spTree>
    <p:extLst>
      <p:ext uri="{BB962C8B-B14F-4D97-AF65-F5344CB8AC3E}">
        <p14:creationId xmlns:p14="http://schemas.microsoft.com/office/powerpoint/2010/main" val="307772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1. Hodnocení přijatelnosti a formálních náležitostí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412776"/>
            <a:ext cx="8604488" cy="5445224"/>
          </a:xfrm>
        </p:spPr>
        <p:txBody>
          <a:bodyPr/>
          <a:lstStyle/>
          <a:p>
            <a:pPr algn="just">
              <a:lnSpc>
                <a:spcPct val="110000"/>
              </a:lnSpc>
            </a:pPr>
            <a:r>
              <a:rPr lang="cs-CZ" sz="1800" b="false" i="false" u="none" strike="noStrike" baseline="0" dirty="false">
                <a:solidFill>
                  <a:schemeClr val="accent1"/>
                </a:solidFill>
                <a:latin typeface="Arial" panose="020B0604020202020204" pitchFamily="34" charset="0"/>
              </a:rPr>
              <a:t>Cílem hodnocení přijatelnosti a formálních náležitostí je zejména posouzení základních věcných požadavků kladených na projekt v příslušné výzvě. Oba bloky tohoto hodnocení probíhají současně jako první fáze hodnocení projektů. </a:t>
            </a:r>
          </a:p>
          <a:p>
            <a:pPr algn="just">
              <a:lnSpc>
                <a:spcPct val="110000"/>
              </a:lnSpc>
            </a:pPr>
            <a:r>
              <a:rPr lang="cs-CZ" sz="1800" b="false" i="false" u="none" strike="noStrike" baseline="0" dirty="false">
                <a:solidFill>
                  <a:schemeClr val="accent1"/>
                </a:solidFill>
                <a:latin typeface="Arial" panose="020B0604020202020204" pitchFamily="34" charset="0"/>
              </a:rPr>
              <a:t>Náprava nedostatků identifikovaných v hodnocení přijatelnosti není možná. </a:t>
            </a:r>
          </a:p>
          <a:p>
            <a:pPr algn="just">
              <a:lnSpc>
                <a:spcPct val="110000"/>
              </a:lnSpc>
            </a:pPr>
            <a:r>
              <a:rPr lang="cs-CZ" sz="1800" b="false" i="false" u="none" strike="noStrike" baseline="0" dirty="false">
                <a:solidFill>
                  <a:schemeClr val="accent1"/>
                </a:solidFill>
                <a:latin typeface="Arial" panose="020B0604020202020204" pitchFamily="34" charset="0"/>
              </a:rPr>
              <a:t>Žadatelé, jejichž žádost vyhoví v kritériích v bloku hodnocení přijatelnosti,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ale neuspěje v hodnocení formálních náležitostí, jsou prostřednictvím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IS KP21+ vyzváni k nápravě. </a:t>
            </a:r>
          </a:p>
          <a:p>
            <a:pPr marL="982663" lvl="1" indent="-265113" algn="just">
              <a:lnSpc>
                <a:spcPct val="110000"/>
              </a:lnSpc>
            </a:pPr>
            <a:r>
              <a:rPr lang="cs-CZ" sz="1600" b="false" i="false" u="none" strike="noStrike" baseline="0" dirty="false">
                <a:solidFill>
                  <a:schemeClr val="accent1"/>
                </a:solidFill>
                <a:latin typeface="Arial" panose="020B0604020202020204" pitchFamily="34" charset="0"/>
              </a:rPr>
              <a:t>Součástí výzvy k nápravě je identifikace nedostatku, doporučení, jak nedostatek napravit, a také lhůta, do kdy je třeba opravu provést (zpravidla 5 pracovních dnů).</a:t>
            </a:r>
          </a:p>
          <a:p>
            <a:pPr marL="982663" lvl="1" indent="-265113" algn="just">
              <a:lnSpc>
                <a:spcPct val="110000"/>
              </a:lnSpc>
            </a:pPr>
            <a:r>
              <a:rPr lang="cs-CZ" sz="1600" b="false" i="false" u="none" strike="noStrike" baseline="0" dirty="false">
                <a:solidFill>
                  <a:schemeClr val="accent1"/>
                </a:solidFill>
                <a:latin typeface="Arial" panose="020B0604020202020204" pitchFamily="34" charset="0"/>
              </a:rPr>
              <a:t>Žadatel </a:t>
            </a:r>
            <a:r>
              <a:rPr lang="cs-CZ" sz="1600" dirty="false">
                <a:solidFill>
                  <a:schemeClr val="accent1"/>
                </a:solidFill>
                <a:latin typeface="Arial" panose="020B0604020202020204" pitchFamily="34" charset="0"/>
              </a:rPr>
              <a:t>má </a:t>
            </a:r>
            <a:r>
              <a:rPr lang="cs-CZ" sz="1600" b="false" i="false" u="none" strike="noStrike" baseline="0" dirty="false">
                <a:solidFill>
                  <a:schemeClr val="accent1"/>
                </a:solidFill>
                <a:latin typeface="Arial" panose="020B0604020202020204" pitchFamily="34" charset="0"/>
              </a:rPr>
              <a:t>možnost opravovat formální nedostatky žádosti pouze jednou. </a:t>
            </a:r>
          </a:p>
          <a:p>
            <a:pPr marL="982663" lvl="1" indent="-265113" algn="just">
              <a:lnSpc>
                <a:spcPct val="110000"/>
              </a:lnSpc>
            </a:pPr>
            <a:r>
              <a:rPr lang="cs-CZ" sz="1600" b="false" i="false" u="none" strike="noStrike" baseline="0" dirty="false">
                <a:solidFill>
                  <a:schemeClr val="accent1"/>
                </a:solidFill>
                <a:latin typeface="Arial" panose="020B0604020202020204" pitchFamily="34" charset="0"/>
              </a:rPr>
              <a:t>Nedostatky opravuje podáním vyžádané dokumentace prostřednictvím IS KP21+. </a:t>
            </a:r>
          </a:p>
          <a:p>
            <a:pPr marL="982663" lvl="1" indent="-265113" algn="just">
              <a:lnSpc>
                <a:spcPct val="110000"/>
              </a:lnSpc>
            </a:pPr>
            <a:r>
              <a:rPr lang="cs-CZ" sz="1600" b="false" i="false" u="none" strike="noStrike" baseline="0" dirty="false">
                <a:solidFill>
                  <a:schemeClr val="accent1"/>
                </a:solidFill>
                <a:latin typeface="Arial" panose="020B0604020202020204" pitchFamily="34" charset="0"/>
              </a:rPr>
              <a:t>Nedodá-li žadatel opravu ve stanovené lhůtě anebo v potřebné kvalitě, je žádost </a:t>
            </a:r>
            <a:br>
              <a:rPr lang="cs-CZ" sz="1600" b="false" i="false" u="none" strike="noStrike" baseline="0" dirty="false">
                <a:solidFill>
                  <a:schemeClr val="accent1"/>
                </a:solidFill>
                <a:latin typeface="Arial" panose="020B0604020202020204" pitchFamily="34" charset="0"/>
              </a:rPr>
            </a:br>
            <a:r>
              <a:rPr lang="cs-CZ" sz="1600" b="false" i="false" u="none" strike="noStrike" baseline="0" dirty="false">
                <a:solidFill>
                  <a:schemeClr val="accent1"/>
                </a:solidFill>
                <a:latin typeface="Arial" panose="020B0604020202020204" pitchFamily="34" charset="0"/>
              </a:rPr>
              <a:t>o podporu z dalšího hodnocení vyloučena a ztrácí možnost podporu z OPZ+ získat. </a:t>
            </a:r>
            <a:endParaRPr lang="cs-CZ" sz="1600" dirty="false">
              <a:solidFill>
                <a:schemeClr val="accent1"/>
              </a:solidFill>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28</a:t>
            </a:fld>
            <a:endParaRPr lang="cs-CZ" dirty="false"/>
          </a:p>
        </p:txBody>
      </p:sp>
    </p:spTree>
    <p:extLst>
      <p:ext uri="{BB962C8B-B14F-4D97-AF65-F5344CB8AC3E}">
        <p14:creationId xmlns:p14="http://schemas.microsoft.com/office/powerpoint/2010/main" val="671774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1. Hodnocení přijatelnosti a formálních náležitostí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412776"/>
            <a:ext cx="8604488" cy="5445224"/>
          </a:xfrm>
        </p:spPr>
        <p:txBody>
          <a:bodyPr/>
          <a:lstStyle/>
          <a:p>
            <a:pPr algn="just">
              <a:lnSpc>
                <a:spcPct val="110000"/>
              </a:lnSpc>
            </a:pPr>
            <a:r>
              <a:rPr lang="cs-CZ" sz="1800" b="false" i="false" u="none" strike="noStrike" baseline="0" dirty="false">
                <a:solidFill>
                  <a:schemeClr val="accent1"/>
                </a:solidFill>
                <a:latin typeface="Arial" panose="020B0604020202020204" pitchFamily="34" charset="0"/>
              </a:rPr>
              <a:t>Hodnocení přijatelnosti a formálních náležitostí musí být dokončeno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do 30 pracovních dnů od uzávěrky příjmu žádostí. V případě, že v rámci kolové výzvy bude předloženo více než 250 žádostí o podporu, </a:t>
            </a:r>
            <a:r>
              <a:rPr lang="cs-CZ" sz="1800" dirty="false">
                <a:solidFill>
                  <a:schemeClr val="accent1"/>
                </a:solidFill>
                <a:latin typeface="Arial" panose="020B0604020202020204" pitchFamily="34" charset="0"/>
              </a:rPr>
              <a:t>bude</a:t>
            </a:r>
            <a:r>
              <a:rPr lang="cs-CZ" sz="1800" b="false" i="false" u="none" strike="noStrike" baseline="0" dirty="false">
                <a:solidFill>
                  <a:schemeClr val="accent1"/>
                </a:solidFill>
                <a:latin typeface="Arial" panose="020B0604020202020204" pitchFamily="34" charset="0"/>
              </a:rPr>
              <a:t> lhůta dle předchozí věty prodloužena o 10 pracovních dnů. </a:t>
            </a:r>
          </a:p>
          <a:p>
            <a:pPr algn="just">
              <a:lnSpc>
                <a:spcPct val="110000"/>
              </a:lnSpc>
            </a:pPr>
            <a:r>
              <a:rPr lang="cs-CZ" sz="1800" b="false" i="false" u="none" strike="noStrike" baseline="0" dirty="false">
                <a:solidFill>
                  <a:schemeClr val="accent1"/>
                </a:solidFill>
                <a:latin typeface="Arial" panose="020B0604020202020204" pitchFamily="34" charset="0"/>
              </a:rPr>
              <a:t>Dokončením se rozumí změna stavu žádostí na některý z centrálních stavů žádostí o podporu, vyrozumění neúspěšných žadatelů probíhá po jeho dokončení. </a:t>
            </a:r>
          </a:p>
          <a:p>
            <a:pPr algn="just">
              <a:lnSpc>
                <a:spcPct val="110000"/>
              </a:lnSpc>
            </a:pPr>
            <a:r>
              <a:rPr lang="cs-CZ" sz="1800" b="false" i="false" u="none" strike="noStrike" baseline="0" dirty="false">
                <a:solidFill>
                  <a:schemeClr val="accent1"/>
                </a:solidFill>
                <a:latin typeface="Arial" panose="020B0604020202020204" pitchFamily="34" charset="0"/>
              </a:rPr>
              <a:t>Finálními centrálními stavy se pro fázi hodnocení přijatelnosti a formálních náležitostí rozumí: </a:t>
            </a:r>
          </a:p>
          <a:p>
            <a:pPr marL="982663" lvl="1" indent="-354013">
              <a:lnSpc>
                <a:spcPct val="100000"/>
              </a:lnSpc>
            </a:pPr>
            <a:r>
              <a:rPr lang="cs-CZ" sz="1800" b="false" i="false" u="none" strike="noStrike" baseline="0" dirty="false">
                <a:solidFill>
                  <a:schemeClr val="accent1"/>
                </a:solidFill>
              </a:rPr>
              <a:t>Žádost o podporu splnila formální náležitosti a podmínky přijatelnosti </a:t>
            </a:r>
          </a:p>
          <a:p>
            <a:pPr marL="982663" lvl="1" indent="-354013">
              <a:lnSpc>
                <a:spcPct val="100000"/>
              </a:lnSpc>
            </a:pPr>
            <a:r>
              <a:rPr lang="cs-CZ" sz="1800" b="false" i="false" u="none" strike="noStrike" baseline="0" dirty="false">
                <a:solidFill>
                  <a:schemeClr val="accent1"/>
                </a:solidFill>
              </a:rPr>
              <a:t>Žádost o podporu nesplnila formální náležitosti nebo podmínky přijatelnosti </a:t>
            </a:r>
          </a:p>
          <a:p>
            <a:endParaRPr lang="cs-CZ" sz="1800" b="false" i="false" u="none" strike="noStrike" baseline="0" dirty="false">
              <a:solidFill>
                <a:schemeClr val="accent1"/>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29</a:t>
            </a:fld>
            <a:endParaRPr lang="cs-CZ" dirty="false"/>
          </a:p>
        </p:txBody>
      </p:sp>
      <p:pic>
        <p:nvPicPr>
          <p:cNvPr id="7" name="Obrázek 6">
            <a:extLst>
              <a:ext uri="{FF2B5EF4-FFF2-40B4-BE49-F238E27FC236}">
                <a16:creationId xmlns:a16="http://schemas.microsoft.com/office/drawing/2014/main" id="{68611B03-2E98-4730-A719-FA0C71122E9A}"/>
              </a:ext>
            </a:extLst>
          </p:cNvPr>
          <p:cNvPicPr>
            <a:picLocks noChangeAspect="true"/>
          </p:cNvPicPr>
          <p:nvPr/>
        </p:nvPicPr>
        <p:blipFill>
          <a:blip r:embed="rId2"/>
          <a:stretch>
            <a:fillRect/>
          </a:stretch>
        </p:blipFill>
        <p:spPr>
          <a:xfrm>
            <a:off x="3529012" y="5452884"/>
            <a:ext cx="2085975" cy="1209675"/>
          </a:xfrm>
          <a:prstGeom prst="rect">
            <a:avLst/>
          </a:prstGeom>
        </p:spPr>
      </p:pic>
    </p:spTree>
    <p:extLst>
      <p:ext uri="{BB962C8B-B14F-4D97-AF65-F5344CB8AC3E}">
        <p14:creationId xmlns:p14="http://schemas.microsoft.com/office/powerpoint/2010/main" val="39335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Evropský sociální fond plus</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424000" cy="5517232"/>
          </a:xfrm>
        </p:spPr>
        <p:txBody>
          <a:bodyPr/>
          <a:lstStyle/>
          <a:p>
            <a:pPr>
              <a:lnSpc>
                <a:spcPct val="110000"/>
              </a:lnSpc>
              <a:spcAft>
                <a:spcPts val="1200"/>
              </a:spcAft>
            </a:pPr>
            <a:r>
              <a:rPr lang="cs-CZ" sz="1800" b="false" i="false" u="none" strike="noStrike" baseline="0" dirty="false">
                <a:solidFill>
                  <a:schemeClr val="accent1"/>
                </a:solidFill>
                <a:latin typeface="Arial" panose="020B0604020202020204" pitchFamily="34" charset="0"/>
              </a:rPr>
              <a:t>ESF+ je hlavním evropským nástrojem pro investice do lidí. </a:t>
            </a:r>
          </a:p>
          <a:p>
            <a:pPr algn="just">
              <a:lnSpc>
                <a:spcPct val="110000"/>
              </a:lnSpc>
              <a:spcAft>
                <a:spcPts val="1200"/>
              </a:spcAft>
            </a:pPr>
            <a:r>
              <a:rPr lang="cs-CZ" sz="1800" b="false" i="false" u="none" strike="noStrike" baseline="0" dirty="false">
                <a:solidFill>
                  <a:schemeClr val="accent1"/>
                </a:solidFill>
                <a:latin typeface="Arial" panose="020B0604020202020204" pitchFamily="34" charset="0"/>
              </a:rPr>
              <a:t>ESF+ podporuje a doplňuje politiky členských států a dodává jim přidanou hodnotu, aby byly zajištěny rovné příležitosti, rovný přístup na trh práce, spravedlivé a kvalitní pracovní podmínky, sociální ochrana a začleňování se zaměřením zejména na kvalitní a inkluzivní vzdělávání a odbornou přípravu, celoživotní učení, investice do dětí a mladých lidí a přístup k základním službám. </a:t>
            </a:r>
          </a:p>
          <a:p>
            <a:pPr algn="just">
              <a:lnSpc>
                <a:spcPct val="110000"/>
              </a:lnSpc>
              <a:spcAft>
                <a:spcPts val="1200"/>
              </a:spcAft>
            </a:pPr>
            <a:r>
              <a:rPr lang="cs-CZ" sz="1800" dirty="false">
                <a:solidFill>
                  <a:schemeClr val="accent1"/>
                </a:solidFill>
                <a:latin typeface="Arial" panose="020B0604020202020204" pitchFamily="34" charset="0"/>
              </a:rPr>
              <a:t>ESF+ je v ČR v období mezi lety 2021-2027 využíván v rámci následujících operačních programů: </a:t>
            </a:r>
          </a:p>
          <a:p>
            <a:pPr lvl="1" algn="just">
              <a:lnSpc>
                <a:spcPct val="110000"/>
              </a:lnSpc>
              <a:spcAft>
                <a:spcPts val="1200"/>
              </a:spcAft>
              <a:buFont typeface="+mj-lt"/>
              <a:buAutoNum type="arabicPeriod"/>
            </a:pPr>
            <a:r>
              <a:rPr lang="cs-CZ" sz="1800" b="true" dirty="false">
                <a:solidFill>
                  <a:schemeClr val="accent1"/>
                </a:solidFill>
                <a:latin typeface="Arial" panose="020B0604020202020204" pitchFamily="34" charset="0"/>
              </a:rPr>
              <a:t>Operační program Zaměstnanost plus (OPZ+) </a:t>
            </a:r>
            <a:r>
              <a:rPr lang="cs-CZ" sz="1800" dirty="false">
                <a:solidFill>
                  <a:schemeClr val="accent1"/>
                </a:solidFill>
                <a:latin typeface="Arial" panose="020B0604020202020204" pitchFamily="34" charset="0"/>
              </a:rPr>
              <a:t>- </a:t>
            </a:r>
            <a:r>
              <a:rPr lang="cs-CZ" sz="1600" b="false" i="false" dirty="false">
                <a:solidFill>
                  <a:schemeClr val="accent1"/>
                </a:solidFill>
                <a:effectLst/>
                <a:latin typeface="Trebuchet MS" panose="020B0603020202020204" pitchFamily="34" charset="0"/>
              </a:rPr>
              <a:t> </a:t>
            </a:r>
            <a:r>
              <a:rPr lang="cs-CZ" sz="1800" dirty="false">
                <a:solidFill>
                  <a:schemeClr val="accent1"/>
                </a:solidFill>
                <a:latin typeface="Arial" panose="020B0604020202020204" pitchFamily="34" charset="0"/>
              </a:rPr>
              <a:t>Řídicím orgánem programu je Ministerstvo práce a sociálních věcí ČR (MPSV). </a:t>
            </a:r>
            <a:r>
              <a:rPr lang="cs-CZ" sz="1800" b="true" dirty="false">
                <a:solidFill>
                  <a:schemeClr val="accent1"/>
                </a:solidFill>
                <a:latin typeface="Arial" panose="020B0604020202020204" pitchFamily="34" charset="0"/>
              </a:rPr>
              <a:t>Řídicí orgán (ŘO) </a:t>
            </a:r>
            <a:r>
              <a:rPr lang="cs-CZ" sz="1800" dirty="false">
                <a:solidFill>
                  <a:schemeClr val="accent1"/>
                </a:solidFill>
                <a:latin typeface="Arial" panose="020B0604020202020204" pitchFamily="34" charset="0"/>
              </a:rPr>
              <a:t>je orgán zodpovědný za účelné, efektivní a hospodárné řízení </a:t>
            </a:r>
            <a:br>
              <a:rPr lang="cs-CZ" sz="1800" dirty="false">
                <a:solidFill>
                  <a:schemeClr val="accent1"/>
                </a:solidFill>
                <a:latin typeface="Arial" panose="020B0604020202020204" pitchFamily="34" charset="0"/>
              </a:rPr>
            </a:br>
            <a:r>
              <a:rPr lang="cs-CZ" sz="1800" dirty="false">
                <a:solidFill>
                  <a:schemeClr val="accent1"/>
                </a:solidFill>
                <a:latin typeface="Arial" panose="020B0604020202020204" pitchFamily="34" charset="0"/>
              </a:rPr>
              <a:t>a provádění programu v souladu se zásadami řádného finančního řízení.</a:t>
            </a:r>
          </a:p>
          <a:p>
            <a:pPr lvl="1" algn="just">
              <a:lnSpc>
                <a:spcPct val="110000"/>
              </a:lnSpc>
              <a:spcAft>
                <a:spcPts val="1200"/>
              </a:spcAft>
              <a:buFont typeface="+mj-lt"/>
              <a:buAutoNum type="arabicPeriod"/>
            </a:pPr>
            <a:r>
              <a:rPr lang="cs-CZ" sz="1800" b="true" dirty="false">
                <a:solidFill>
                  <a:schemeClr val="accent1"/>
                </a:solidFill>
                <a:latin typeface="Arial" panose="020B0604020202020204" pitchFamily="34" charset="0"/>
              </a:rPr>
              <a:t>Operační program Jan Amos Komenský (OP JAK) </a:t>
            </a:r>
            <a:r>
              <a:rPr lang="cs-CZ" sz="1800" dirty="false">
                <a:solidFill>
                  <a:schemeClr val="accent1"/>
                </a:solidFill>
                <a:latin typeface="Arial" panose="020B0604020202020204" pitchFamily="34" charset="0"/>
              </a:rPr>
              <a:t>- řídí a informace </a:t>
            </a:r>
            <a:br>
              <a:rPr lang="cs-CZ" sz="1800" dirty="false">
                <a:solidFill>
                  <a:schemeClr val="accent1"/>
                </a:solidFill>
                <a:latin typeface="Arial" panose="020B0604020202020204" pitchFamily="34" charset="0"/>
              </a:rPr>
            </a:br>
            <a:r>
              <a:rPr lang="cs-CZ" sz="1800" dirty="false">
                <a:solidFill>
                  <a:schemeClr val="accent1"/>
                </a:solidFill>
                <a:latin typeface="Arial" panose="020B0604020202020204" pitchFamily="34" charset="0"/>
              </a:rPr>
              <a:t>o něm podává Ministerstvo školství, mládeže a tělovýchovy.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a:t>
            </a:fld>
            <a:endParaRPr lang="cs-CZ" dirty="false"/>
          </a:p>
        </p:txBody>
      </p:sp>
      <p:pic>
        <p:nvPicPr>
          <p:cNvPr id="6" name="Obrázek 5">
            <a:extLst>
              <a:ext uri="{FF2B5EF4-FFF2-40B4-BE49-F238E27FC236}">
                <a16:creationId xmlns:a16="http://schemas.microsoft.com/office/drawing/2014/main" id="{681D3601-9AC4-42FE-91DB-663105882A7C}"/>
              </a:ext>
            </a:extLst>
          </p:cNvPr>
          <p:cNvPicPr>
            <a:picLocks noChangeAspect="true"/>
          </p:cNvPicPr>
          <p:nvPr/>
        </p:nvPicPr>
        <p:blipFill rotWithShape="true">
          <a:blip r:embed="rId2"/>
          <a:srcRect r="66623"/>
          <a:stretch/>
        </p:blipFill>
        <p:spPr>
          <a:xfrm>
            <a:off x="7668126" y="0"/>
            <a:ext cx="1440160" cy="1057275"/>
          </a:xfrm>
          <a:prstGeom prst="rect">
            <a:avLst/>
          </a:prstGeom>
        </p:spPr>
      </p:pic>
    </p:spTree>
    <p:extLst>
      <p:ext uri="{BB962C8B-B14F-4D97-AF65-F5344CB8AC3E}">
        <p14:creationId xmlns:p14="http://schemas.microsoft.com/office/powerpoint/2010/main" val="786370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2. Věcné hodnocení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916832"/>
            <a:ext cx="8280000" cy="4941168"/>
          </a:xfrm>
        </p:spPr>
        <p:txBody>
          <a:bodyPr/>
          <a:lstStyle/>
          <a:p>
            <a:pPr algn="just">
              <a:lnSpc>
                <a:spcPct val="110000"/>
              </a:lnSpc>
            </a:pPr>
            <a:r>
              <a:rPr lang="cs-CZ" sz="1800" b="false" i="false" u="none" strike="noStrike" baseline="0" dirty="false">
                <a:solidFill>
                  <a:schemeClr val="accent1"/>
                </a:solidFill>
                <a:latin typeface="Arial" panose="020B0604020202020204" pitchFamily="34" charset="0"/>
              </a:rPr>
              <a:t>Cílem věcného hodnocení projektů je vyhodnotit kvalitu projektů a umožnit srovnání projektů podle jejich kvality. Žádosti o podporu jsou hodnoceny podle předem stanovených kritérií – podrobnosti naleznete v Příručce pro hodnotitele (</a:t>
            </a:r>
            <a:r>
              <a:rPr lang="pl-PL" sz="1600" i="true" dirty="false">
                <a:solidFill>
                  <a:schemeClr val="accent1"/>
                </a:solidFill>
                <a:hlinkClick r:id="rId2">
                  <a:extLst>
                    <a:ext uri="{A12FA001-AC4F-418D-AE19-62706E023703}">
                      <ahyp:hlinkClr xmlns:ahyp="http://schemas.microsoft.com/office/drawing/2018/hyperlinkcolor" val="tx"/>
                    </a:ext>
                  </a:extLst>
                </a:hlinkClick>
              </a:rPr>
              <a:t>Hodnocení a výběr projektů - www.esfcr.cz</a:t>
            </a:r>
            <a:r>
              <a:rPr lang="cs-CZ" sz="1800" b="false" i="false" u="none" strike="noStrike" baseline="0" dirty="false">
                <a:solidFill>
                  <a:schemeClr val="accent1"/>
                </a:solidFill>
                <a:latin typeface="Arial" panose="020B0604020202020204" pitchFamily="34" charset="0"/>
              </a:rPr>
              <a:t>).</a:t>
            </a:r>
          </a:p>
          <a:p>
            <a:pPr algn="just">
              <a:lnSpc>
                <a:spcPct val="110000"/>
              </a:lnSpc>
            </a:pPr>
            <a:r>
              <a:rPr lang="pl-PL" sz="1800" b="false" i="false" u="none" strike="noStrike" baseline="0" dirty="false">
                <a:solidFill>
                  <a:schemeClr val="accent1"/>
                </a:solidFill>
                <a:latin typeface="Arial" panose="020B0604020202020204" pitchFamily="34" charset="0"/>
              </a:rPr>
              <a:t>Věcné hodnocení </a:t>
            </a:r>
            <a:r>
              <a:rPr lang="pl-PL" sz="1800" dirty="false">
                <a:solidFill>
                  <a:schemeClr val="accent1"/>
                </a:solidFill>
                <a:latin typeface="Arial" panose="020B0604020202020204" pitchFamily="34" charset="0"/>
              </a:rPr>
              <a:t>bude v této výzvě zajištěno </a:t>
            </a:r>
            <a:r>
              <a:rPr lang="cs-CZ" sz="1800" dirty="false">
                <a:solidFill>
                  <a:schemeClr val="accent1"/>
                </a:solidFill>
              </a:rPr>
              <a:t>s využitím minimálně pětičlenné </a:t>
            </a:r>
            <a:r>
              <a:rPr lang="cs-CZ" sz="1800" b="true" dirty="false">
                <a:solidFill>
                  <a:schemeClr val="accent1"/>
                </a:solidFill>
              </a:rPr>
              <a:t>hodnotící komise složené z individuálních hodnotitelů.</a:t>
            </a:r>
          </a:p>
          <a:p>
            <a:pPr algn="just">
              <a:lnSpc>
                <a:spcPct val="110000"/>
              </a:lnSpc>
            </a:pPr>
            <a:r>
              <a:rPr lang="cs-CZ" sz="1800" b="false" i="false" u="none" strike="noStrike" baseline="0" dirty="false">
                <a:solidFill>
                  <a:schemeClr val="accent1"/>
                </a:solidFill>
                <a:latin typeface="Arial" panose="020B0604020202020204" pitchFamily="34" charset="0"/>
              </a:rPr>
              <a:t>Žádost o podporu uspěje ve věcném hodnocení pouze tehdy, pokud v žádném z kritérií nezíská eliminační deskriptor. U soutěžních projektů, u kterých je výsledek věcného hodnocení vyjadřován body, dále platí, že žádost musí ve věcném hodnocení získat minimálně 50 bodů ze 100.</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30</a:t>
            </a:fld>
            <a:endParaRPr lang="cs-CZ" dirty="false"/>
          </a:p>
        </p:txBody>
      </p:sp>
    </p:spTree>
    <p:extLst>
      <p:ext uri="{BB962C8B-B14F-4D97-AF65-F5344CB8AC3E}">
        <p14:creationId xmlns:p14="http://schemas.microsoft.com/office/powerpoint/2010/main" val="400939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2. Věcné hodnocení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556792"/>
            <a:ext cx="8604488" cy="5301208"/>
          </a:xfrm>
        </p:spPr>
        <p:txBody>
          <a:bodyPr/>
          <a:lstStyle/>
          <a:p>
            <a:pPr algn="just">
              <a:lnSpc>
                <a:spcPct val="110000"/>
              </a:lnSpc>
            </a:pPr>
            <a:r>
              <a:rPr lang="cs-CZ" sz="1800" b="false" i="false" u="none" strike="noStrike" baseline="0" dirty="false">
                <a:solidFill>
                  <a:schemeClr val="accent1"/>
                </a:solidFill>
                <a:latin typeface="Arial" panose="020B0604020202020204" pitchFamily="34" charset="0"/>
              </a:rPr>
              <a:t>Věcné hodnocení musí být ukončeno do 80 pracovních dnů od uzávěrky příjmu žádostí v rámci kolové výzvy</a:t>
            </a:r>
            <a:r>
              <a:rPr lang="cs-CZ" sz="1800" dirty="false">
                <a:solidFill>
                  <a:schemeClr val="accent1"/>
                </a:solidFill>
                <a:latin typeface="Arial" panose="020B0604020202020204" pitchFamily="34" charset="0"/>
              </a:rPr>
              <a:t>. V případě, že v rámci kolové výzvy bylo předloženo více než 250 žádostí o podporu, je lhůta dle textu výše prodloužena o 20 pracovních dnů. </a:t>
            </a:r>
          </a:p>
          <a:p>
            <a:pPr algn="just">
              <a:lnSpc>
                <a:spcPct val="110000"/>
              </a:lnSpc>
            </a:pPr>
            <a:r>
              <a:rPr lang="cs-CZ" sz="1800" b="false" i="false" u="none" strike="noStrike" baseline="0" dirty="false">
                <a:solidFill>
                  <a:schemeClr val="accent1"/>
                </a:solidFill>
                <a:latin typeface="Arial" panose="020B0604020202020204" pitchFamily="34" charset="0"/>
              </a:rPr>
              <a:t>Dokončením se rozumí změna stavu žádostí na některý z centrálních stavů žádostí o podporu, vyrozumění neúspěšných žadatelů probíhá po jeho dokončení. </a:t>
            </a:r>
          </a:p>
          <a:p>
            <a:pPr algn="just">
              <a:lnSpc>
                <a:spcPct val="110000"/>
              </a:lnSpc>
            </a:pPr>
            <a:r>
              <a:rPr lang="cs-CZ" sz="1800" b="false" i="false" u="none" strike="noStrike" baseline="0" dirty="false">
                <a:solidFill>
                  <a:schemeClr val="accent1"/>
                </a:solidFill>
                <a:latin typeface="Arial" panose="020B0604020202020204" pitchFamily="34" charset="0"/>
              </a:rPr>
              <a:t>Finálními centrálními stavy se pro fázi věcného hodnocení rozumí:</a:t>
            </a:r>
            <a:endParaRPr lang="cs-CZ" sz="1800" dirty="false">
              <a:solidFill>
                <a:schemeClr val="accent1"/>
              </a:solidFill>
              <a:latin typeface="Arial" panose="020B0604020202020204" pitchFamily="34" charset="0"/>
            </a:endParaRPr>
          </a:p>
          <a:p>
            <a:pPr marL="1169988" lvl="1" indent="-363538">
              <a:lnSpc>
                <a:spcPct val="100000"/>
              </a:lnSpc>
            </a:pPr>
            <a:r>
              <a:rPr lang="cs-CZ" sz="1600" b="false" i="false" u="none" strike="noStrike" baseline="0" dirty="false">
                <a:solidFill>
                  <a:schemeClr val="accent1"/>
                </a:solidFill>
                <a:latin typeface="Arial" panose="020B0604020202020204" pitchFamily="34" charset="0"/>
              </a:rPr>
              <a:t>Žádost o podporu splnila podmínky věcného hodnocení </a:t>
            </a:r>
          </a:p>
          <a:p>
            <a:pPr marL="1169988" lvl="1" indent="-363538">
              <a:lnSpc>
                <a:spcPct val="100000"/>
              </a:lnSpc>
            </a:pPr>
            <a:r>
              <a:rPr lang="cs-CZ" sz="1600" b="false" i="false" u="none" strike="noStrike" baseline="0" dirty="false">
                <a:solidFill>
                  <a:schemeClr val="accent1"/>
                </a:solidFill>
                <a:latin typeface="Arial" panose="020B0604020202020204" pitchFamily="34" charset="0"/>
              </a:rPr>
              <a:t>Žádost o podporu splnila podmínky věcného hodnocení s výhradou</a:t>
            </a:r>
            <a:endParaRPr lang="cs-CZ" sz="1600" b="false" i="false" u="none" strike="noStrike" baseline="0" dirty="false">
              <a:solidFill>
                <a:schemeClr val="accent1"/>
              </a:solidFill>
              <a:latin typeface="Wingdings 2" panose="05020102010507070707" pitchFamily="18" charset="2"/>
            </a:endParaRPr>
          </a:p>
          <a:p>
            <a:pPr marL="1169988" lvl="1" indent="-363538">
              <a:lnSpc>
                <a:spcPct val="100000"/>
              </a:lnSpc>
            </a:pPr>
            <a:r>
              <a:rPr lang="cs-CZ" sz="1600" b="false" i="false" u="none" strike="noStrike" baseline="0" dirty="false">
                <a:solidFill>
                  <a:schemeClr val="accent1"/>
                </a:solidFill>
                <a:latin typeface="Arial" panose="020B0604020202020204" pitchFamily="34" charset="0"/>
              </a:rPr>
              <a:t>Žádost o podporu nesplnila podmínky věcného hodnocení </a:t>
            </a:r>
            <a:endParaRPr lang="cs-CZ" sz="1600" b="false" i="false" u="none" strike="noStrike" baseline="0" dirty="false">
              <a:solidFill>
                <a:schemeClr val="accent1"/>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31</a:t>
            </a:fld>
            <a:endParaRPr lang="cs-CZ" dirty="false"/>
          </a:p>
        </p:txBody>
      </p:sp>
      <p:pic>
        <p:nvPicPr>
          <p:cNvPr id="10" name="Obrázek 9">
            <a:extLst>
              <a:ext uri="{FF2B5EF4-FFF2-40B4-BE49-F238E27FC236}">
                <a16:creationId xmlns:a16="http://schemas.microsoft.com/office/drawing/2014/main" id="{201D1D9E-9ABB-4518-953E-FA89DB8C81EA}"/>
              </a:ext>
            </a:extLst>
          </p:cNvPr>
          <p:cNvPicPr>
            <a:picLocks noChangeAspect="true"/>
          </p:cNvPicPr>
          <p:nvPr/>
        </p:nvPicPr>
        <p:blipFill>
          <a:blip r:embed="rId2"/>
          <a:stretch>
            <a:fillRect/>
          </a:stretch>
        </p:blipFill>
        <p:spPr>
          <a:xfrm>
            <a:off x="2790825" y="5753025"/>
            <a:ext cx="3562350" cy="942975"/>
          </a:xfrm>
          <a:prstGeom prst="rect">
            <a:avLst/>
          </a:prstGeom>
        </p:spPr>
      </p:pic>
    </p:spTree>
    <p:extLst>
      <p:ext uri="{BB962C8B-B14F-4D97-AF65-F5344CB8AC3E}">
        <p14:creationId xmlns:p14="http://schemas.microsoft.com/office/powerpoint/2010/main" val="513513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3. Výběrová komise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340768"/>
            <a:ext cx="8604488" cy="5517232"/>
          </a:xfrm>
        </p:spPr>
        <p:txBody>
          <a:bodyPr/>
          <a:lstStyle/>
          <a:p>
            <a:pPr algn="just">
              <a:lnSpc>
                <a:spcPct val="110000"/>
              </a:lnSpc>
            </a:pPr>
            <a:r>
              <a:rPr lang="cs-CZ" sz="1600" dirty="false">
                <a:solidFill>
                  <a:schemeClr val="accent1"/>
                </a:solidFill>
              </a:rPr>
              <a:t>Výběrová komise je uskupení minimálně pěti osob, které nebyly zapojeny do věcného hodnocení jako hodnotitelé žádostí o podporu, o kterých má výběrová komise jednat. </a:t>
            </a:r>
            <a:r>
              <a:rPr lang="cs-CZ" sz="1600" b="true" dirty="false">
                <a:solidFill>
                  <a:schemeClr val="accent1"/>
                </a:solidFill>
              </a:rPr>
              <a:t>Výběrová komise projednává žádosti o podporu, které uspěly v předchozích fázích hodnocení a výběru, a rozhoduje o tom, zda žádost bude doporučena nebo nedoporučena k financování</a:t>
            </a:r>
            <a:r>
              <a:rPr lang="cs-CZ" sz="1600" dirty="false">
                <a:solidFill>
                  <a:schemeClr val="accent1"/>
                </a:solidFill>
              </a:rPr>
              <a:t>. </a:t>
            </a:r>
          </a:p>
          <a:p>
            <a:pPr algn="just">
              <a:lnSpc>
                <a:spcPct val="110000"/>
              </a:lnSpc>
            </a:pPr>
            <a:endParaRPr lang="cs-CZ" sz="2800" dirty="false">
              <a:solidFill>
                <a:schemeClr val="accent1"/>
              </a:solidFill>
            </a:endParaRPr>
          </a:p>
          <a:p>
            <a:pPr algn="just">
              <a:lnSpc>
                <a:spcPct val="110000"/>
              </a:lnSpc>
            </a:pPr>
            <a:r>
              <a:rPr lang="cs-CZ" sz="1600" b="false" i="false" u="none" strike="noStrike" baseline="0" dirty="false">
                <a:solidFill>
                  <a:schemeClr val="accent1"/>
                </a:solidFill>
                <a:latin typeface="Arial" panose="020B0604020202020204" pitchFamily="34" charset="0"/>
              </a:rPr>
              <a:t>Komise musí zasednout do 20 pracovních dnů od ukončení věcného hodnocení.</a:t>
            </a:r>
            <a:endParaRPr lang="cs-CZ" sz="1600" dirty="false">
              <a:solidFill>
                <a:schemeClr val="accent1"/>
              </a:solidFill>
            </a:endParaRPr>
          </a:p>
          <a:p>
            <a:pPr algn="just">
              <a:lnSpc>
                <a:spcPct val="110000"/>
              </a:lnSpc>
            </a:pPr>
            <a:r>
              <a:rPr lang="cs-CZ" sz="1600" dirty="false">
                <a:solidFill>
                  <a:schemeClr val="accent1"/>
                </a:solidFill>
              </a:rPr>
              <a:t>Na základě výsledku jednání výběrové komise bude žádost o podporu převedena do některého z centrálních stavů žádostí o podporu: </a:t>
            </a:r>
          </a:p>
          <a:p>
            <a:pPr marL="1170000" lvl="1" indent="-363600" algn="just">
              <a:lnSpc>
                <a:spcPct val="110000"/>
              </a:lnSpc>
            </a:pPr>
            <a:r>
              <a:rPr lang="cs-CZ" sz="1400" dirty="false">
                <a:solidFill>
                  <a:schemeClr val="accent1"/>
                </a:solidFill>
              </a:rPr>
              <a:t>Žádost o podporu doporučena k financování</a:t>
            </a:r>
          </a:p>
          <a:p>
            <a:pPr marL="1170000" lvl="1" indent="-363600" algn="just">
              <a:lnSpc>
                <a:spcPct val="110000"/>
              </a:lnSpc>
            </a:pPr>
            <a:r>
              <a:rPr lang="cs-CZ" sz="1400" dirty="false">
                <a:solidFill>
                  <a:schemeClr val="accent1"/>
                </a:solidFill>
              </a:rPr>
              <a:t>Žádost o podporu nedoporučena k financování</a:t>
            </a:r>
          </a:p>
          <a:p>
            <a:pPr marL="1170000" lvl="1" indent="-363600" algn="just">
              <a:lnSpc>
                <a:spcPct val="110000"/>
              </a:lnSpc>
            </a:pPr>
            <a:r>
              <a:rPr lang="cs-CZ" sz="1400" dirty="false">
                <a:solidFill>
                  <a:schemeClr val="accent1"/>
                </a:solidFill>
              </a:rPr>
              <a:t>Žádost o podporu doporučena k financování s výhradou</a:t>
            </a:r>
          </a:p>
          <a:p>
            <a:pPr marL="1170000" lvl="1" indent="-363600" algn="just">
              <a:lnSpc>
                <a:spcPct val="110000"/>
              </a:lnSpc>
            </a:pPr>
            <a:r>
              <a:rPr lang="cs-CZ" sz="1400" dirty="false">
                <a:solidFill>
                  <a:schemeClr val="accent1"/>
                </a:solidFill>
              </a:rPr>
              <a:t>Žádost o podporu zařazena mezi náhradní projekty</a:t>
            </a:r>
            <a:endParaRPr lang="cs-CZ" sz="1200" b="false" i="false" u="none" strike="noStrike" baseline="0" dirty="false">
              <a:solidFill>
                <a:schemeClr val="accent1"/>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32</a:t>
            </a:fld>
            <a:endParaRPr lang="cs-CZ" dirty="false"/>
          </a:p>
        </p:txBody>
      </p:sp>
      <p:pic>
        <p:nvPicPr>
          <p:cNvPr id="5" name="Obrázek 4">
            <a:extLst>
              <a:ext uri="{FF2B5EF4-FFF2-40B4-BE49-F238E27FC236}">
                <a16:creationId xmlns:a16="http://schemas.microsoft.com/office/drawing/2014/main" id="{7952AF95-84E5-C699-960C-013C7F33E34C}"/>
              </a:ext>
            </a:extLst>
          </p:cNvPr>
          <p:cNvPicPr>
            <a:picLocks noChangeAspect="true"/>
          </p:cNvPicPr>
          <p:nvPr/>
        </p:nvPicPr>
        <p:blipFill>
          <a:blip r:embed="rId2"/>
          <a:stretch>
            <a:fillRect/>
          </a:stretch>
        </p:blipFill>
        <p:spPr>
          <a:xfrm>
            <a:off x="6012160" y="2492896"/>
            <a:ext cx="2408477" cy="863416"/>
          </a:xfrm>
          <a:prstGeom prst="rect">
            <a:avLst/>
          </a:prstGeom>
        </p:spPr>
      </p:pic>
      <p:pic>
        <p:nvPicPr>
          <p:cNvPr id="6" name="Obrázek 5">
            <a:extLst>
              <a:ext uri="{FF2B5EF4-FFF2-40B4-BE49-F238E27FC236}">
                <a16:creationId xmlns:a16="http://schemas.microsoft.com/office/drawing/2014/main" id="{437E9E08-1879-B8A8-011F-73DC59C3A3D7}"/>
              </a:ext>
            </a:extLst>
          </p:cNvPr>
          <p:cNvPicPr>
            <a:picLocks noChangeAspect="true"/>
          </p:cNvPicPr>
          <p:nvPr/>
        </p:nvPicPr>
        <p:blipFill rotWithShape="true">
          <a:blip r:embed="rId3"/>
          <a:srcRect t="10216" b="11980"/>
          <a:stretch/>
        </p:blipFill>
        <p:spPr>
          <a:xfrm>
            <a:off x="3209890" y="5905702"/>
            <a:ext cx="2724220" cy="607677"/>
          </a:xfrm>
          <a:prstGeom prst="rect">
            <a:avLst/>
          </a:prstGeom>
        </p:spPr>
      </p:pic>
    </p:spTree>
    <p:extLst>
      <p:ext uri="{BB962C8B-B14F-4D97-AF65-F5344CB8AC3E}">
        <p14:creationId xmlns:p14="http://schemas.microsoft.com/office/powerpoint/2010/main" val="944245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Informování o výsledku hodnocení</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84784"/>
            <a:ext cx="8424000" cy="5373216"/>
          </a:xfrm>
        </p:spPr>
        <p:txBody>
          <a:bodyPr/>
          <a:lstStyle/>
          <a:p>
            <a:pPr algn="just">
              <a:lnSpc>
                <a:spcPct val="110000"/>
              </a:lnSpc>
              <a:spcAft>
                <a:spcPts val="800"/>
              </a:spcAft>
            </a:pPr>
            <a:r>
              <a:rPr lang="cs-CZ" sz="1800" b="false" i="false" u="none" strike="noStrike" baseline="0" dirty="false">
                <a:solidFill>
                  <a:schemeClr val="accent1"/>
                </a:solidFill>
                <a:latin typeface="Arial" panose="020B0604020202020204" pitchFamily="34" charset="0"/>
              </a:rPr>
              <a:t>Žadatel je po provedení každé jednotlivé fáze hodnocení a výběru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(tj. hodnocení přijatelnosti a formálních náležitostí, věcné hodnocení, výběrová komise) vyrozuměn o výsledku, kterého jeho žádost v dané fázi dosáhla.</a:t>
            </a:r>
          </a:p>
          <a:p>
            <a:pPr>
              <a:lnSpc>
                <a:spcPct val="110000"/>
              </a:lnSpc>
              <a:spcAft>
                <a:spcPts val="800"/>
              </a:spcAft>
            </a:pPr>
            <a:endParaRPr lang="cs-CZ" sz="1800" b="false" i="false" u="none" strike="noStrike" baseline="0" dirty="false">
              <a:solidFill>
                <a:schemeClr val="accent1"/>
              </a:solidFill>
              <a:latin typeface="Arial" panose="020B0604020202020204" pitchFamily="34" charset="0"/>
            </a:endParaRPr>
          </a:p>
          <a:p>
            <a:pPr>
              <a:lnSpc>
                <a:spcPct val="110000"/>
              </a:lnSpc>
              <a:spcAft>
                <a:spcPts val="800"/>
              </a:spcAft>
            </a:pPr>
            <a:r>
              <a:rPr lang="cs-CZ" sz="1800" b="false" i="false" u="none" strike="noStrike" baseline="0" dirty="false">
                <a:solidFill>
                  <a:schemeClr val="accent1"/>
                </a:solidFill>
                <a:latin typeface="Arial" panose="020B0604020202020204" pitchFamily="34" charset="0"/>
              </a:rPr>
              <a:t> </a:t>
            </a:r>
            <a:br>
              <a:rPr lang="cs-CZ" sz="1800" b="false" i="false" u="none" strike="noStrike" baseline="0" dirty="false">
                <a:solidFill>
                  <a:schemeClr val="accent1"/>
                </a:solidFill>
                <a:latin typeface="Arial" panose="020B0604020202020204" pitchFamily="34" charset="0"/>
              </a:rPr>
            </a:br>
            <a:endParaRPr lang="cs-CZ" sz="1800" b="false" i="false" u="none" strike="noStrike" baseline="0" dirty="false">
              <a:solidFill>
                <a:schemeClr val="accent1"/>
              </a:solidFill>
              <a:latin typeface="Arial" panose="020B0604020202020204" pitchFamily="34" charset="0"/>
            </a:endParaRPr>
          </a:p>
          <a:p>
            <a:pPr marL="452438" indent="0" algn="just">
              <a:lnSpc>
                <a:spcPct val="110000"/>
              </a:lnSpc>
              <a:spcBef>
                <a:spcPts val="0"/>
              </a:spcBef>
              <a:spcAft>
                <a:spcPts val="0"/>
              </a:spcAft>
              <a:buNone/>
            </a:pPr>
            <a:endParaRPr lang="cs-CZ" sz="1800" dirty="false">
              <a:solidFill>
                <a:schemeClr val="accent1"/>
              </a:solidFill>
              <a:latin typeface="Arial" panose="020B0604020202020204" pitchFamily="34" charset="0"/>
            </a:endParaRPr>
          </a:p>
          <a:p>
            <a:pPr marL="452438" indent="0" algn="just">
              <a:lnSpc>
                <a:spcPct val="110000"/>
              </a:lnSpc>
              <a:spcBef>
                <a:spcPts val="0"/>
              </a:spcBef>
              <a:spcAft>
                <a:spcPts val="1200"/>
              </a:spcAft>
              <a:buNone/>
            </a:pPr>
            <a:endParaRPr lang="cs-CZ" sz="1800" dirty="false">
              <a:solidFill>
                <a:schemeClr val="accent1"/>
              </a:solidFill>
              <a:latin typeface="Arial" panose="020B0604020202020204" pitchFamily="34" charset="0"/>
            </a:endParaRPr>
          </a:p>
          <a:p>
            <a:pPr algn="just">
              <a:lnSpc>
                <a:spcPct val="110000"/>
              </a:lnSpc>
              <a:spcAft>
                <a:spcPts val="800"/>
              </a:spcAft>
            </a:pPr>
            <a:r>
              <a:rPr lang="cs-CZ" sz="1800" b="false" i="false" u="none" strike="noStrike" baseline="0" dirty="false">
                <a:solidFill>
                  <a:schemeClr val="accent1"/>
                </a:solidFill>
                <a:latin typeface="Arial" panose="020B0604020202020204" pitchFamily="34" charset="0"/>
              </a:rPr>
              <a:t>V případě žadatelů, jejichž žádost dosáhla negativního výsledku, žadatel obdrží nejpozději do 10 pracovních dní od ukončení dané fáze hodnocení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a výběru projektů prostřednictvím IS KP21+ oznámení, které kromě výsledku obsahuje také odůvodnění a informaci o možnosti podat žádost o přezkum negativního výsledku z fáze hodnocení a výběru projektů, viz dále.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33</a:t>
            </a:fld>
            <a:endParaRPr lang="cs-CZ" dirty="false"/>
          </a:p>
        </p:txBody>
      </p:sp>
      <p:pic>
        <p:nvPicPr>
          <p:cNvPr id="8" name="Obrázek 7">
            <a:extLst>
              <a:ext uri="{FF2B5EF4-FFF2-40B4-BE49-F238E27FC236}">
                <a16:creationId xmlns:a16="http://schemas.microsoft.com/office/drawing/2014/main" id="{BC27EBAD-D5DB-40A2-A083-2D3B208A7762}"/>
              </a:ext>
            </a:extLst>
          </p:cNvPr>
          <p:cNvPicPr>
            <a:picLocks noChangeAspect="true"/>
          </p:cNvPicPr>
          <p:nvPr/>
        </p:nvPicPr>
        <p:blipFill>
          <a:blip r:embed="rId2"/>
          <a:stretch>
            <a:fillRect/>
          </a:stretch>
        </p:blipFill>
        <p:spPr>
          <a:xfrm>
            <a:off x="6156176" y="2405322"/>
            <a:ext cx="2808312" cy="2004319"/>
          </a:xfrm>
          <a:prstGeom prst="rect">
            <a:avLst/>
          </a:prstGeom>
        </p:spPr>
      </p:pic>
      <p:sp>
        <p:nvSpPr>
          <p:cNvPr id="10" name="TextovéPole 9">
            <a:extLst>
              <a:ext uri="{FF2B5EF4-FFF2-40B4-BE49-F238E27FC236}">
                <a16:creationId xmlns:a16="http://schemas.microsoft.com/office/drawing/2014/main" id="{429723E5-130B-4F62-BCF4-5AE2BF6FFB22}"/>
              </a:ext>
            </a:extLst>
          </p:cNvPr>
          <p:cNvSpPr txBox="true"/>
          <p:nvPr/>
        </p:nvSpPr>
        <p:spPr>
          <a:xfrm>
            <a:off x="737241" y="2901923"/>
            <a:ext cx="5521262" cy="1287532"/>
          </a:xfrm>
          <a:prstGeom prst="rect">
            <a:avLst/>
          </a:prstGeom>
          <a:noFill/>
        </p:spPr>
        <p:txBody>
          <a:bodyPr wrap="square" rtlCol="false">
            <a:spAutoFit/>
          </a:bodyPr>
          <a:lstStyle/>
          <a:p>
            <a:pPr algn="just">
              <a:lnSpc>
                <a:spcPct val="110000"/>
              </a:lnSpc>
              <a:spcBef>
                <a:spcPts val="0"/>
              </a:spcBef>
              <a:spcAft>
                <a:spcPts val="0"/>
              </a:spcAft>
              <a:buClr>
                <a:schemeClr val="accent1">
                  <a:lumMod val="40000"/>
                  <a:lumOff val="60000"/>
                </a:schemeClr>
              </a:buClr>
              <a:buSzPct val="250000"/>
            </a:pPr>
            <a:r>
              <a:rPr lang="cs-CZ" dirty="false">
                <a:solidFill>
                  <a:schemeClr val="accent1"/>
                </a:solidFill>
                <a:latin typeface="Arial" panose="020B0604020202020204" pitchFamily="34" charset="0"/>
              </a:rPr>
              <a:t>Za </a:t>
            </a:r>
            <a:r>
              <a:rPr lang="cs-CZ" b="true" dirty="false">
                <a:solidFill>
                  <a:schemeClr val="accent1"/>
                </a:solidFill>
                <a:latin typeface="Arial" panose="020B0604020202020204" pitchFamily="34" charset="0"/>
              </a:rPr>
              <a:t>informování o výsledku </a:t>
            </a:r>
            <a:r>
              <a:rPr lang="cs-CZ" dirty="false">
                <a:solidFill>
                  <a:schemeClr val="accent1"/>
                </a:solidFill>
                <a:latin typeface="Arial" panose="020B0604020202020204" pitchFamily="34" charset="0"/>
              </a:rPr>
              <a:t>dané fáze hodnocení </a:t>
            </a:r>
            <a:br>
              <a:rPr lang="cs-CZ" dirty="false">
                <a:solidFill>
                  <a:schemeClr val="accent1"/>
                </a:solidFill>
                <a:latin typeface="Arial" panose="020B0604020202020204" pitchFamily="34" charset="0"/>
              </a:rPr>
            </a:br>
            <a:r>
              <a:rPr lang="cs-CZ" dirty="false">
                <a:solidFill>
                  <a:schemeClr val="accent1"/>
                </a:solidFill>
                <a:latin typeface="Arial" panose="020B0604020202020204" pitchFamily="34" charset="0"/>
              </a:rPr>
              <a:t>a výběru se u projektů, které byly ve fázi hodnocení a výběru úspěšné, pokládá i </a:t>
            </a:r>
            <a:r>
              <a:rPr lang="cs-CZ" b="true" dirty="false">
                <a:solidFill>
                  <a:schemeClr val="accent1"/>
                </a:solidFill>
                <a:latin typeface="Arial" panose="020B0604020202020204" pitchFamily="34" charset="0"/>
              </a:rPr>
              <a:t>změna stavu projektu, která </a:t>
            </a:r>
            <a:r>
              <a:rPr lang="cs-CZ" sz="1800" b="true" i="false" u="none" strike="noStrike" baseline="0" dirty="false">
                <a:solidFill>
                  <a:schemeClr val="accent1"/>
                </a:solidFill>
                <a:latin typeface="Arial" panose="020B0604020202020204" pitchFamily="34" charset="0"/>
              </a:rPr>
              <a:t>je patrná v IS KP21+. </a:t>
            </a:r>
          </a:p>
        </p:txBody>
      </p:sp>
    </p:spTree>
    <p:extLst>
      <p:ext uri="{BB962C8B-B14F-4D97-AF65-F5344CB8AC3E}">
        <p14:creationId xmlns:p14="http://schemas.microsoft.com/office/powerpoint/2010/main" val="4035015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60000" y="0"/>
            <a:ext cx="8784000" cy="1080000"/>
          </a:xfrm>
        </p:spPr>
        <p:txBody>
          <a:bodyPr/>
          <a:lstStyle/>
          <a:p>
            <a:r>
              <a:rPr lang="cs-CZ" dirty="false"/>
              <a:t>Žádost o přezkum</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84784"/>
            <a:ext cx="8532480" cy="5373216"/>
          </a:xfrm>
        </p:spPr>
        <p:txBody>
          <a:bodyPr/>
          <a:lstStyle/>
          <a:p>
            <a:pPr algn="just">
              <a:lnSpc>
                <a:spcPct val="110000"/>
              </a:lnSpc>
              <a:spcAft>
                <a:spcPts val="800"/>
              </a:spcAft>
            </a:pPr>
            <a:r>
              <a:rPr lang="cs-CZ" sz="1800" b="false" i="false" u="none" strike="noStrike" baseline="0" dirty="false">
                <a:solidFill>
                  <a:schemeClr val="accent1"/>
                </a:solidFill>
                <a:latin typeface="Arial" panose="020B0604020202020204" pitchFamily="34" charset="0"/>
              </a:rPr>
              <a:t>Žadatel, který má </a:t>
            </a:r>
            <a:r>
              <a:rPr lang="cs-CZ" sz="1800" b="true" i="false" u="none" strike="noStrike" baseline="0" dirty="false">
                <a:solidFill>
                  <a:schemeClr val="accent1"/>
                </a:solidFill>
                <a:latin typeface="Arial" panose="020B0604020202020204" pitchFamily="34" charset="0"/>
              </a:rPr>
              <a:t>důvody nesouhlasit s negativním výsledkem hodnocení </a:t>
            </a:r>
            <a:r>
              <a:rPr lang="cs-CZ" sz="1800" b="false" i="false" u="none" strike="noStrike" baseline="0" dirty="false">
                <a:solidFill>
                  <a:schemeClr val="accent1"/>
                </a:solidFill>
                <a:latin typeface="Arial" panose="020B0604020202020204" pitchFamily="34" charset="0"/>
              </a:rPr>
              <a:t>své žádosti o podporu v některé z fází hodnocení a výběru projektů, má právo </a:t>
            </a:r>
            <a:r>
              <a:rPr lang="cs-CZ" sz="1800" b="true" i="false" u="none" strike="noStrike" baseline="0" dirty="false">
                <a:solidFill>
                  <a:schemeClr val="accent1"/>
                </a:solidFill>
                <a:latin typeface="Arial" panose="020B0604020202020204" pitchFamily="34" charset="0"/>
              </a:rPr>
              <a:t>požádat o přezkum daného negativního výsledku</a:t>
            </a:r>
            <a:r>
              <a:rPr lang="cs-CZ" sz="1800" b="false" i="false" u="none" strike="noStrike" baseline="0" dirty="false">
                <a:solidFill>
                  <a:schemeClr val="accent1"/>
                </a:solidFill>
                <a:latin typeface="Arial" panose="020B0604020202020204" pitchFamily="34" charset="0"/>
              </a:rPr>
              <a:t>, a to nejpozději </a:t>
            </a:r>
            <a:r>
              <a:rPr lang="cs-CZ" sz="1800" b="true" i="false" u="none" strike="noStrike" baseline="0" dirty="false">
                <a:solidFill>
                  <a:schemeClr val="accent1"/>
                </a:solidFill>
                <a:latin typeface="Arial" panose="020B0604020202020204" pitchFamily="34" charset="0"/>
              </a:rPr>
              <a:t>do 15 kalendářních dní </a:t>
            </a:r>
            <a:r>
              <a:rPr lang="cs-CZ" sz="1800" b="false" i="false" u="none" strike="noStrike" baseline="0" dirty="false">
                <a:solidFill>
                  <a:schemeClr val="accent1"/>
                </a:solidFill>
                <a:latin typeface="Arial" panose="020B0604020202020204" pitchFamily="34" charset="0"/>
              </a:rPr>
              <a:t>ode dne doručení oznámení o daném výsledku.</a:t>
            </a:r>
          </a:p>
          <a:p>
            <a:pPr algn="just">
              <a:lnSpc>
                <a:spcPct val="110000"/>
              </a:lnSpc>
              <a:spcAft>
                <a:spcPts val="800"/>
              </a:spcAft>
            </a:pPr>
            <a:r>
              <a:rPr lang="cs-CZ" sz="1800" b="false" i="false" u="none" strike="noStrike" baseline="0" dirty="false">
                <a:solidFill>
                  <a:schemeClr val="accent1"/>
                </a:solidFill>
                <a:latin typeface="Arial" panose="020B0604020202020204" pitchFamily="34" charset="0"/>
              </a:rPr>
              <a:t>Žádost o přezkum se podává </a:t>
            </a:r>
            <a:r>
              <a:rPr lang="cs-CZ" sz="1800" b="true" i="false" u="none" strike="noStrike" baseline="0" dirty="false">
                <a:solidFill>
                  <a:schemeClr val="accent1"/>
                </a:solidFill>
                <a:latin typeface="Arial" panose="020B0604020202020204" pitchFamily="34" charset="0"/>
              </a:rPr>
              <a:t>prostřednictvím IS KP21+. </a:t>
            </a:r>
            <a:r>
              <a:rPr lang="cs-CZ" sz="1800" i="false" u="none" strike="noStrike" baseline="0" dirty="false">
                <a:solidFill>
                  <a:schemeClr val="accent1"/>
                </a:solidFill>
                <a:latin typeface="Arial" panose="020B0604020202020204" pitchFamily="34" charset="0"/>
              </a:rPr>
              <a:t>Do žádosti </a:t>
            </a:r>
            <a:br>
              <a:rPr lang="cs-CZ" sz="1800" i="false" u="none" strike="noStrike" baseline="0" dirty="false">
                <a:solidFill>
                  <a:schemeClr val="accent1"/>
                </a:solidFill>
                <a:latin typeface="Arial" panose="020B0604020202020204" pitchFamily="34" charset="0"/>
              </a:rPr>
            </a:br>
            <a:r>
              <a:rPr lang="cs-CZ" sz="1800" i="false" u="none" strike="noStrike" baseline="0" dirty="false">
                <a:solidFill>
                  <a:schemeClr val="accent1"/>
                </a:solidFill>
                <a:latin typeface="Arial" panose="020B0604020202020204" pitchFamily="34" charset="0"/>
              </a:rPr>
              <a:t>o přezkum výsledků hodnocení je nutné </a:t>
            </a:r>
            <a:r>
              <a:rPr lang="cs-CZ" sz="1800" b="true" i="false" u="none" strike="noStrike" baseline="0" dirty="false">
                <a:solidFill>
                  <a:schemeClr val="accent1"/>
                </a:solidFill>
                <a:latin typeface="Arial" panose="020B0604020202020204" pitchFamily="34" charset="0"/>
              </a:rPr>
              <a:t>uvádět pouze objektivní nesoulad </a:t>
            </a:r>
            <a:r>
              <a:rPr lang="cs-CZ" sz="1800" i="false" u="none" strike="noStrike" baseline="0" dirty="false">
                <a:solidFill>
                  <a:schemeClr val="accent1"/>
                </a:solidFill>
                <a:latin typeface="Arial" panose="020B0604020202020204" pitchFamily="34" charset="0"/>
              </a:rPr>
              <a:t>mezi zdůvodněním negativního výsledku žádosti a obsahem žádosti jako takové, a to vždy konkrétně. </a:t>
            </a:r>
            <a:r>
              <a:rPr lang="cs-CZ" sz="1800" b="true" i="false" u="none" strike="noStrike" baseline="0" dirty="false">
                <a:solidFill>
                  <a:schemeClr val="accent1"/>
                </a:solidFill>
                <a:latin typeface="Arial" panose="020B0604020202020204" pitchFamily="34" charset="0"/>
              </a:rPr>
              <a:t>Na dodatečné informace</a:t>
            </a:r>
            <a:r>
              <a:rPr lang="cs-CZ" sz="1800" b="false" i="false" u="none" strike="noStrike" baseline="0" dirty="false">
                <a:solidFill>
                  <a:schemeClr val="accent1"/>
                </a:solidFill>
                <a:latin typeface="Arial" panose="020B0604020202020204" pitchFamily="34" charset="0"/>
              </a:rPr>
              <a:t>, které nebyly uvedeny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v žádosti o podporu, </a:t>
            </a:r>
            <a:r>
              <a:rPr lang="cs-CZ" sz="1800" b="true" i="false" u="none" strike="noStrike" baseline="0" dirty="false">
                <a:solidFill>
                  <a:schemeClr val="accent1"/>
                </a:solidFill>
                <a:latin typeface="Arial" panose="020B0604020202020204" pitchFamily="34" charset="0"/>
              </a:rPr>
              <a:t>nebude brán zřetel.</a:t>
            </a:r>
          </a:p>
          <a:p>
            <a:pPr algn="just">
              <a:lnSpc>
                <a:spcPct val="110000"/>
              </a:lnSpc>
              <a:spcAft>
                <a:spcPts val="800"/>
              </a:spcAft>
            </a:pPr>
            <a:r>
              <a:rPr lang="cs-CZ" sz="1800" dirty="false">
                <a:solidFill>
                  <a:schemeClr val="accent1"/>
                </a:solidFill>
                <a:latin typeface="Arial" panose="020B0604020202020204" pitchFamily="34" charset="0"/>
              </a:rPr>
              <a:t>Lhůta pro vyřízení žádosti o přezkum je stanovena na 30 pracovních dnů ode dne předložení této žádosti. U složitějších případů může být lhůta prodloužena na 60 pracovních dnů. </a:t>
            </a:r>
          </a:p>
          <a:p>
            <a:pPr algn="just">
              <a:lnSpc>
                <a:spcPct val="110000"/>
              </a:lnSpc>
              <a:spcAft>
                <a:spcPts val="800"/>
              </a:spcAft>
            </a:pPr>
            <a:r>
              <a:rPr lang="cs-CZ" sz="1800" dirty="false">
                <a:solidFill>
                  <a:schemeClr val="accent1"/>
                </a:solidFill>
                <a:latin typeface="Arial" panose="020B0604020202020204" pitchFamily="34" charset="0"/>
              </a:rPr>
              <a:t>Informace o výsledku žádosti o přezkum obsahuje, zda byla žádost shledána důvodnou, částečně důvodnou či nedůvodnou a dále jednoznačné zdůvodnění tohoto závěru.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34</a:t>
            </a:fld>
            <a:endParaRPr lang="cs-CZ" dirty="false"/>
          </a:p>
        </p:txBody>
      </p:sp>
    </p:spTree>
    <p:extLst>
      <p:ext uri="{BB962C8B-B14F-4D97-AF65-F5344CB8AC3E}">
        <p14:creationId xmlns:p14="http://schemas.microsoft.com/office/powerpoint/2010/main" val="3602945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Příprava právního aktu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424000" cy="5517232"/>
          </a:xfrm>
        </p:spPr>
        <p:txBody>
          <a:bodyPr/>
          <a:lstStyle/>
          <a:p>
            <a:pPr algn="just">
              <a:lnSpc>
                <a:spcPct val="110000"/>
              </a:lnSpc>
            </a:pPr>
            <a:r>
              <a:rPr lang="cs-CZ" sz="1600" b="false" i="false" u="none" strike="noStrike" baseline="0" dirty="false">
                <a:solidFill>
                  <a:schemeClr val="accent1"/>
                </a:solidFill>
                <a:latin typeface="Arial" panose="020B0604020202020204" pitchFamily="34" charset="0"/>
              </a:rPr>
              <a:t>V případě, že projekt byl vybrán k podpoře, navrhne ŘO žadateli vydání právního aktu o poskytnutí podpory. Právní akt je vydán zpravidla ve lhůtě do 3 měsíců od výběru příslušné žádosti o podporu. </a:t>
            </a:r>
          </a:p>
          <a:p>
            <a:pPr algn="just">
              <a:lnSpc>
                <a:spcPct val="110000"/>
              </a:lnSpc>
            </a:pPr>
            <a:r>
              <a:rPr lang="cs-CZ" sz="1600" b="false" i="false" u="none" strike="noStrike" baseline="0" dirty="false">
                <a:solidFill>
                  <a:schemeClr val="accent1"/>
                </a:solidFill>
                <a:latin typeface="Arial" panose="020B0604020202020204" pitchFamily="34" charset="0"/>
              </a:rPr>
              <a:t>Žadatelé jsou vyzváni k poskytnutí podkladů nezbytných pro přípravu právního aktu a případně i k úpravě žádosti o podporu dle pokynů výběrové komise. </a:t>
            </a:r>
            <a:r>
              <a:rPr lang="cs-CZ" sz="1600" b="true" i="false" u="none" strike="noStrike" baseline="0" dirty="false">
                <a:solidFill>
                  <a:schemeClr val="accent1"/>
                </a:solidFill>
                <a:latin typeface="Arial" panose="020B0604020202020204" pitchFamily="34" charset="0"/>
              </a:rPr>
              <a:t>Údaje/dokumenty nutné pro vydání právního aktu:</a:t>
            </a:r>
          </a:p>
          <a:p>
            <a:pPr marL="1071563" lvl="1" indent="-481013" algn="just" defTabSz="1347788">
              <a:lnSpc>
                <a:spcPct val="100000"/>
              </a:lnSpc>
            </a:pPr>
            <a:r>
              <a:rPr lang="cs-CZ" sz="1400" dirty="false">
                <a:solidFill>
                  <a:schemeClr val="accent1"/>
                </a:solidFill>
                <a:latin typeface="Arial" panose="020B0604020202020204" pitchFamily="34" charset="0"/>
              </a:rPr>
              <a:t>identifikace bankovního účtu,</a:t>
            </a:r>
          </a:p>
          <a:p>
            <a:pPr marL="1071563" lvl="1" indent="-481013" algn="just" defTabSz="1347788">
              <a:lnSpc>
                <a:spcPct val="100000"/>
              </a:lnSpc>
            </a:pPr>
            <a:r>
              <a:rPr lang="cs-CZ" sz="1400" dirty="false">
                <a:solidFill>
                  <a:schemeClr val="accent1"/>
                </a:solidFill>
              </a:rPr>
              <a:t>d</a:t>
            </a:r>
            <a:r>
              <a:rPr lang="cs-CZ" sz="1400" i="false" u="none" strike="noStrike" baseline="0" dirty="false">
                <a:solidFill>
                  <a:schemeClr val="accent1"/>
                </a:solidFill>
              </a:rPr>
              <a:t>atum zahájení realizace projektu, 	</a:t>
            </a:r>
          </a:p>
          <a:p>
            <a:pPr marL="1071563" lvl="1" indent="-481013" algn="just" defTabSz="1347788">
              <a:lnSpc>
                <a:spcPct val="100000"/>
              </a:lnSpc>
            </a:pPr>
            <a:r>
              <a:rPr lang="cs-CZ" sz="1400" dirty="false">
                <a:solidFill>
                  <a:schemeClr val="accent1"/>
                </a:solidFill>
                <a:latin typeface="Arial" panose="020B0604020202020204" pitchFamily="34" charset="0"/>
              </a:rPr>
              <a:t>p</a:t>
            </a:r>
            <a:r>
              <a:rPr lang="cs-CZ" sz="1400" i="false" u="none" strike="noStrike" baseline="0" dirty="false">
                <a:solidFill>
                  <a:schemeClr val="accent1"/>
                </a:solidFill>
                <a:latin typeface="Arial" panose="020B0604020202020204" pitchFamily="34" charset="0"/>
              </a:rPr>
              <a:t>rohlášení o bezdlužnosti a bezúhonnosti a vylučující dvojí financování projektu, </a:t>
            </a:r>
          </a:p>
          <a:p>
            <a:pPr marL="1071563" lvl="1" indent="-481013" algn="just" defTabSz="1347788">
              <a:lnSpc>
                <a:spcPct val="100000"/>
              </a:lnSpc>
            </a:pPr>
            <a:r>
              <a:rPr lang="cs-CZ" sz="1400" dirty="false">
                <a:solidFill>
                  <a:schemeClr val="accent1"/>
                </a:solidFill>
                <a:latin typeface="Arial" panose="020B0604020202020204" pitchFamily="34" charset="0"/>
              </a:rPr>
              <a:t>d</a:t>
            </a:r>
            <a:r>
              <a:rPr lang="cs-CZ" sz="1400" i="false" u="none" strike="noStrike" baseline="0" dirty="false">
                <a:solidFill>
                  <a:schemeClr val="accent1"/>
                </a:solidFill>
                <a:latin typeface="Arial" panose="020B0604020202020204" pitchFamily="34" charset="0"/>
              </a:rPr>
              <a:t>okumenty k veřejné podpoře/podpoře de minimis, která má být poskytnuta žadateli nebo partnerovi s finančním příspěvkem, 	</a:t>
            </a:r>
          </a:p>
          <a:p>
            <a:pPr marL="1071563" lvl="1" indent="-481013" algn="just" defTabSz="1347788">
              <a:lnSpc>
                <a:spcPct val="100000"/>
              </a:lnSpc>
            </a:pPr>
            <a:r>
              <a:rPr lang="cs-CZ" sz="1400" dirty="false">
                <a:solidFill>
                  <a:schemeClr val="accent1"/>
                </a:solidFill>
              </a:rPr>
              <a:t>i</a:t>
            </a:r>
            <a:r>
              <a:rPr lang="cs-CZ" sz="1400" i="false" u="none" strike="noStrike" baseline="0" dirty="false">
                <a:solidFill>
                  <a:schemeClr val="accent1"/>
                </a:solidFill>
              </a:rPr>
              <a:t>dentifikace žadatele, který je fyzickou osobou,	</a:t>
            </a:r>
          </a:p>
          <a:p>
            <a:pPr marL="1071563" lvl="1" indent="-481013" algn="just" defTabSz="1347788">
              <a:lnSpc>
                <a:spcPct val="100000"/>
              </a:lnSpc>
            </a:pPr>
            <a:r>
              <a:rPr lang="cs-CZ" sz="1400" i="false" u="none" strike="noStrike" baseline="0" dirty="false">
                <a:solidFill>
                  <a:schemeClr val="accent1"/>
                </a:solidFill>
                <a:latin typeface="Arial" panose="020B0604020202020204" pitchFamily="34" charset="0"/>
              </a:rPr>
              <a:t>údaje o skutečném majiteli právnické osoby, který je evidující osobou dle zákona o evidenci skutečných majitelů.</a:t>
            </a:r>
          </a:p>
          <a:p>
            <a:pPr algn="just">
              <a:lnSpc>
                <a:spcPct val="110000"/>
              </a:lnSpc>
            </a:pPr>
            <a:r>
              <a:rPr lang="cs-CZ" sz="1600" b="false" i="false" u="none" strike="noStrike" baseline="0" dirty="false">
                <a:solidFill>
                  <a:schemeClr val="accent1"/>
                </a:solidFill>
                <a:latin typeface="Arial" panose="020B0604020202020204" pitchFamily="34" charset="0"/>
              </a:rPr>
              <a:t>Na předložení potřebných dokladů a na provedení změn v projektu stanovuje ŘO ve výzvě adresované žadateli lhůtu zpravidla do 15 pracovních dnů.</a:t>
            </a:r>
          </a:p>
          <a:p>
            <a:pPr algn="just">
              <a:lnSpc>
                <a:spcPct val="110000"/>
              </a:lnSpc>
            </a:pPr>
            <a:r>
              <a:rPr lang="cs-CZ" sz="1600" b="true" dirty="false">
                <a:solidFill>
                  <a:schemeClr val="accent1"/>
                </a:solidFill>
                <a:latin typeface="Arial" panose="020B0604020202020204" pitchFamily="34" charset="0"/>
              </a:rPr>
              <a:t>Vydáním právního aktu o poskytnutí podpory se žadatel stává příjemcem podpory.</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35</a:t>
            </a:fld>
            <a:endParaRPr lang="cs-CZ" dirty="false"/>
          </a:p>
        </p:txBody>
      </p:sp>
    </p:spTree>
    <p:extLst>
      <p:ext uri="{BB962C8B-B14F-4D97-AF65-F5344CB8AC3E}">
        <p14:creationId xmlns:p14="http://schemas.microsoft.com/office/powerpoint/2010/main" val="2982274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51F8F2-3903-C1C0-2786-F527A43B6E45}"/>
              </a:ext>
            </a:extLst>
          </p:cNvPr>
          <p:cNvSpPr>
            <a:spLocks noGrp="true"/>
          </p:cNvSpPr>
          <p:nvPr>
            <p:ph type="title"/>
          </p:nvPr>
        </p:nvSpPr>
        <p:spPr/>
        <p:txBody>
          <a:bodyPr/>
          <a:lstStyle/>
          <a:p>
            <a:pPr algn="ctr"/>
            <a:r>
              <a:rPr lang="cs-CZ" dirty="false"/>
              <a:t>závěrem</a:t>
            </a:r>
          </a:p>
        </p:txBody>
      </p:sp>
      <p:sp>
        <p:nvSpPr>
          <p:cNvPr id="3" name="Zástupný obsah 2">
            <a:extLst>
              <a:ext uri="{FF2B5EF4-FFF2-40B4-BE49-F238E27FC236}">
                <a16:creationId xmlns:a16="http://schemas.microsoft.com/office/drawing/2014/main" id="{C7B40F4A-33AC-1868-B8A7-6F314C64F05B}"/>
              </a:ext>
            </a:extLst>
          </p:cNvPr>
          <p:cNvSpPr>
            <a:spLocks noGrp="true"/>
          </p:cNvSpPr>
          <p:nvPr>
            <p:ph idx="1"/>
          </p:nvPr>
        </p:nvSpPr>
        <p:spPr>
          <a:xfrm>
            <a:off x="540000" y="1988840"/>
            <a:ext cx="8064000" cy="4419192"/>
          </a:xfrm>
        </p:spPr>
        <p:txBody>
          <a:bodyPr/>
          <a:lstStyle/>
          <a:p>
            <a:pPr marL="0" indent="0" algn="ctr">
              <a:spcAft>
                <a:spcPts val="1800"/>
              </a:spcAft>
              <a:buNone/>
            </a:pPr>
            <a:r>
              <a:rPr lang="cs-CZ" dirty="false">
                <a:solidFill>
                  <a:schemeClr val="accent1"/>
                </a:solidFill>
              </a:rPr>
              <a:t>Můžete využít konzultací na diskusním klubu výzvy (</a:t>
            </a:r>
            <a:r>
              <a:rPr lang="cs-CZ" dirty="false">
                <a:hlinkClick r:id="rId2"/>
              </a:rPr>
              <a:t>03_25_104 Podpora služeb pro ohrožené děti, rodiny a mladé dospělé (3) - www.esfcr.cz</a:t>
            </a:r>
            <a:r>
              <a:rPr lang="cs-CZ" dirty="false">
                <a:solidFill>
                  <a:schemeClr val="accent1"/>
                </a:solidFill>
              </a:rPr>
              <a:t>) nebo zaslat konkrétní dotazy emailem na kontaktní osoby výzvy:</a:t>
            </a:r>
          </a:p>
          <a:p>
            <a:pPr marL="0" indent="0" algn="ctr">
              <a:buNone/>
            </a:pPr>
            <a:endParaRPr lang="cs-CZ" sz="1050" dirty="false">
              <a:solidFill>
                <a:schemeClr val="accent1"/>
              </a:solidFill>
            </a:endParaRPr>
          </a:p>
          <a:p>
            <a:pPr marL="0" indent="0" algn="ctr">
              <a:lnSpc>
                <a:spcPct val="100000"/>
              </a:lnSpc>
              <a:spcBef>
                <a:spcPts val="0"/>
              </a:spcBef>
              <a:spcAft>
                <a:spcPts val="300"/>
              </a:spcAft>
              <a:buNone/>
            </a:pPr>
            <a:r>
              <a:rPr lang="cs-CZ" sz="1800" b="true" dirty="false">
                <a:solidFill>
                  <a:schemeClr val="accent1"/>
                </a:solidFill>
              </a:rPr>
              <a:t>Ing. Petra Píglová, petra.piglova@mpsv.cz</a:t>
            </a:r>
          </a:p>
          <a:p>
            <a:pPr marL="0" indent="0" algn="ctr">
              <a:lnSpc>
                <a:spcPct val="100000"/>
              </a:lnSpc>
              <a:spcBef>
                <a:spcPts val="0"/>
              </a:spcBef>
              <a:spcAft>
                <a:spcPts val="300"/>
              </a:spcAft>
              <a:buNone/>
            </a:pPr>
            <a:r>
              <a:rPr lang="cs-CZ" sz="1800" b="true" dirty="false">
                <a:solidFill>
                  <a:schemeClr val="accent1"/>
                </a:solidFill>
              </a:rPr>
              <a:t>Mgr. Lenka Švajgrová, lenka.svajgrova@mpsv.cz</a:t>
            </a:r>
          </a:p>
          <a:p>
            <a:pPr marL="0" indent="0" algn="ctr">
              <a:buNone/>
            </a:pPr>
            <a:endParaRPr lang="cs-CZ" sz="2000" dirty="false">
              <a:solidFill>
                <a:schemeClr val="accent1"/>
              </a:solidFill>
            </a:endParaRPr>
          </a:p>
        </p:txBody>
      </p:sp>
      <p:sp>
        <p:nvSpPr>
          <p:cNvPr id="4" name="Zástupný symbol pro číslo snímku 3">
            <a:extLst>
              <a:ext uri="{FF2B5EF4-FFF2-40B4-BE49-F238E27FC236}">
                <a16:creationId xmlns:a16="http://schemas.microsoft.com/office/drawing/2014/main" id="{1E5E8612-A3C5-8BAD-C84A-970A421909B4}"/>
              </a:ext>
            </a:extLst>
          </p:cNvPr>
          <p:cNvSpPr>
            <a:spLocks noGrp="true"/>
          </p:cNvSpPr>
          <p:nvPr>
            <p:ph type="sldNum" sz="quarter" idx="12"/>
          </p:nvPr>
        </p:nvSpPr>
        <p:spPr/>
        <p:txBody>
          <a:bodyPr/>
          <a:lstStyle/>
          <a:p>
            <a:fld id="{479BF083-4774-43B1-9AB0-5CC1AC5DD8EE}" type="slidenum">
              <a:rPr lang="cs-CZ" smtClean="false"/>
              <a:pPr/>
              <a:t>36</a:t>
            </a:fld>
            <a:endParaRPr lang="cs-CZ" dirty="false"/>
          </a:p>
        </p:txBody>
      </p:sp>
    </p:spTree>
    <p:extLst>
      <p:ext uri="{BB962C8B-B14F-4D97-AF65-F5344CB8AC3E}">
        <p14:creationId xmlns:p14="http://schemas.microsoft.com/office/powerpoint/2010/main" val="7194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Operační program zaměstnanost +</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527174"/>
            <a:ext cx="8424000" cy="5330825"/>
          </a:xfrm>
        </p:spPr>
        <p:txBody>
          <a:bodyPr/>
          <a:lstStyle/>
          <a:p>
            <a:pPr marL="0" indent="0" algn="just">
              <a:lnSpc>
                <a:spcPct val="110000"/>
              </a:lnSpc>
              <a:spcAft>
                <a:spcPts val="0"/>
              </a:spcAft>
              <a:buNone/>
            </a:pPr>
            <a:r>
              <a:rPr lang="cs-CZ" sz="1800" b="false" i="false" u="none" strike="noStrike" baseline="0" dirty="false">
                <a:solidFill>
                  <a:schemeClr val="accent1"/>
                </a:solidFill>
                <a:latin typeface="Arial" panose="020B0604020202020204" pitchFamily="34" charset="0"/>
              </a:rPr>
              <a:t>OPZ+ je zacílen na zvýšení zaměstnanosti,</a:t>
            </a:r>
          </a:p>
          <a:p>
            <a:pPr marL="0" indent="0" algn="just">
              <a:lnSpc>
                <a:spcPct val="110000"/>
              </a:lnSpc>
              <a:spcBef>
                <a:spcPts val="0"/>
              </a:spcBef>
              <a:buNone/>
            </a:pPr>
            <a:r>
              <a:rPr lang="cs-CZ" sz="1800" b="false" i="false" u="none" strike="noStrike" baseline="0" dirty="false">
                <a:solidFill>
                  <a:schemeClr val="accent1"/>
                </a:solidFill>
                <a:latin typeface="Arial" panose="020B0604020202020204" pitchFamily="34" charset="0"/>
              </a:rPr>
              <a:t>sociální začleňování, sociální inovace a materiální pomoc nejchudším osobám. Vnitřně se člení do 5 priorit, které jsou dále rozděleny do tzv. specifických cílů:</a:t>
            </a:r>
          </a:p>
          <a:p>
            <a:pPr algn="just"/>
            <a:endParaRPr lang="cs-CZ" sz="1800" b="false" i="false" u="none" strike="noStrike" baseline="0" dirty="false">
              <a:solidFill>
                <a:srgbClr val="002060"/>
              </a:solidFill>
              <a:latin typeface="Arial" panose="020B0604020202020204" pitchFamily="34" charset="0"/>
            </a:endParaRPr>
          </a:p>
          <a:p>
            <a:pPr algn="just"/>
            <a:endParaRPr lang="cs-CZ" sz="1800" dirty="false">
              <a:solidFill>
                <a:srgbClr val="002060"/>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a:t>
            </a:fld>
            <a:endParaRPr lang="cs-CZ" dirty="false"/>
          </a:p>
        </p:txBody>
      </p:sp>
      <p:pic>
        <p:nvPicPr>
          <p:cNvPr id="12" name="Obrázek 11">
            <a:extLst>
              <a:ext uri="{FF2B5EF4-FFF2-40B4-BE49-F238E27FC236}">
                <a16:creationId xmlns:a16="http://schemas.microsoft.com/office/drawing/2014/main" id="{260A1C83-DBDB-426E-B906-0ED555E5AF6A}"/>
              </a:ext>
            </a:extLst>
          </p:cNvPr>
          <p:cNvPicPr>
            <a:picLocks noChangeAspect="true"/>
          </p:cNvPicPr>
          <p:nvPr/>
        </p:nvPicPr>
        <p:blipFill>
          <a:blip r:embed="rId2"/>
          <a:stretch>
            <a:fillRect/>
          </a:stretch>
        </p:blipFill>
        <p:spPr>
          <a:xfrm>
            <a:off x="0" y="2607956"/>
            <a:ext cx="9144000" cy="4169044"/>
          </a:xfrm>
          <a:prstGeom prst="rect">
            <a:avLst/>
          </a:prstGeom>
        </p:spPr>
      </p:pic>
      <p:sp>
        <p:nvSpPr>
          <p:cNvPr id="13" name="Obdélník 12">
            <a:extLst>
              <a:ext uri="{FF2B5EF4-FFF2-40B4-BE49-F238E27FC236}">
                <a16:creationId xmlns:a16="http://schemas.microsoft.com/office/drawing/2014/main" id="{C6DA3493-9580-440E-AECD-218DD8FAB3C2}"/>
              </a:ext>
            </a:extLst>
          </p:cNvPr>
          <p:cNvSpPr/>
          <p:nvPr/>
        </p:nvSpPr>
        <p:spPr>
          <a:xfrm>
            <a:off x="360000" y="4221088"/>
            <a:ext cx="1403688" cy="129614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noFill/>
            </a:endParaRPr>
          </a:p>
        </p:txBody>
      </p:sp>
      <p:sp>
        <p:nvSpPr>
          <p:cNvPr id="14" name="TextovéPole 13">
            <a:extLst>
              <a:ext uri="{FF2B5EF4-FFF2-40B4-BE49-F238E27FC236}">
                <a16:creationId xmlns:a16="http://schemas.microsoft.com/office/drawing/2014/main" id="{D18BEF03-3511-4D5C-885E-0888DBC6F9D1}"/>
              </a:ext>
            </a:extLst>
          </p:cNvPr>
          <p:cNvSpPr txBox="true"/>
          <p:nvPr/>
        </p:nvSpPr>
        <p:spPr>
          <a:xfrm>
            <a:off x="360000" y="4869160"/>
            <a:ext cx="1403688" cy="461665"/>
          </a:xfrm>
          <a:prstGeom prst="rect">
            <a:avLst/>
          </a:prstGeom>
          <a:noFill/>
        </p:spPr>
        <p:txBody>
          <a:bodyPr wrap="square" rtlCol="false">
            <a:spAutoFit/>
          </a:bodyPr>
          <a:lstStyle/>
          <a:p>
            <a:pPr algn="ctr"/>
            <a:r>
              <a:rPr lang="cs-CZ" sz="1200" b="true" dirty="false"/>
              <a:t>Výzva vyhlášena v prioritě 2</a:t>
            </a:r>
          </a:p>
        </p:txBody>
      </p:sp>
      <p:pic>
        <p:nvPicPr>
          <p:cNvPr id="6" name="Obrázek 5">
            <a:extLst>
              <a:ext uri="{FF2B5EF4-FFF2-40B4-BE49-F238E27FC236}">
                <a16:creationId xmlns:a16="http://schemas.microsoft.com/office/drawing/2014/main" id="{DFBC9E7C-9C15-4A76-A140-C334BAB62FCF}"/>
              </a:ext>
            </a:extLst>
          </p:cNvPr>
          <p:cNvPicPr>
            <a:picLocks noChangeAspect="true"/>
          </p:cNvPicPr>
          <p:nvPr/>
        </p:nvPicPr>
        <p:blipFill>
          <a:blip r:embed="rId3"/>
          <a:stretch>
            <a:fillRect/>
          </a:stretch>
        </p:blipFill>
        <p:spPr>
          <a:xfrm>
            <a:off x="5292080" y="763978"/>
            <a:ext cx="3851920" cy="936830"/>
          </a:xfrm>
          <a:prstGeom prst="rect">
            <a:avLst/>
          </a:prstGeom>
        </p:spPr>
      </p:pic>
    </p:spTree>
    <p:extLst>
      <p:ext uri="{BB962C8B-B14F-4D97-AF65-F5344CB8AC3E}">
        <p14:creationId xmlns:p14="http://schemas.microsoft.com/office/powerpoint/2010/main" val="307172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Kde čerpat informace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424000" cy="5517232"/>
          </a:xfrm>
        </p:spPr>
        <p:txBody>
          <a:bodyPr/>
          <a:lstStyle/>
          <a:p>
            <a:pPr marL="0" indent="0">
              <a:lnSpc>
                <a:spcPct val="110000"/>
              </a:lnSpc>
              <a:buNone/>
            </a:pPr>
            <a:r>
              <a:rPr lang="cs-CZ" sz="2000" dirty="false">
                <a:solidFill>
                  <a:schemeClr val="accent1"/>
                </a:solidFill>
              </a:rPr>
              <a:t>Web </a:t>
            </a:r>
            <a:r>
              <a:rPr lang="cs-CZ" sz="2000" dirty="false">
                <a:solidFill>
                  <a:schemeClr val="accent1"/>
                </a:solidFill>
                <a:hlinkClick r:id="rId2">
                  <a:extLst>
                    <a:ext uri="{A12FA001-AC4F-418D-AE19-62706E023703}">
                      <ahyp:hlinkClr xmlns:ahyp="http://schemas.microsoft.com/office/drawing/2018/hyperlinkcolor" val="tx"/>
                    </a:ext>
                  </a:extLst>
                </a:hlinkClick>
              </a:rPr>
              <a:t>www.ESFCR.cz</a:t>
            </a:r>
            <a:r>
              <a:rPr lang="cs-CZ" sz="2000" dirty="false">
                <a:solidFill>
                  <a:schemeClr val="accent1"/>
                </a:solidFill>
              </a:rPr>
              <a:t> </a:t>
            </a:r>
            <a:r>
              <a:rPr lang="cs-CZ" sz="1800" dirty="false">
                <a:solidFill>
                  <a:schemeClr val="accent1"/>
                </a:solidFill>
              </a:rPr>
              <a:t>(zkratka: Evropský sociální fond v ČR)</a:t>
            </a:r>
          </a:p>
          <a:p>
            <a:pPr>
              <a:lnSpc>
                <a:spcPct val="110000"/>
              </a:lnSpc>
            </a:pPr>
            <a:endParaRPr lang="cs-CZ" sz="2000" dirty="false">
              <a:solidFill>
                <a:schemeClr val="accent1"/>
              </a:solidFill>
            </a:endParaRP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marL="414000" lvl="1" indent="0">
              <a:lnSpc>
                <a:spcPct val="110000"/>
              </a:lnSpc>
              <a:spcBef>
                <a:spcPts val="3600"/>
              </a:spcBef>
              <a:buNone/>
            </a:pPr>
            <a:endParaRPr lang="cs-CZ" b="true"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5</a:t>
            </a:fld>
            <a:endParaRPr lang="cs-CZ" dirty="false"/>
          </a:p>
        </p:txBody>
      </p:sp>
      <p:pic>
        <p:nvPicPr>
          <p:cNvPr id="7" name="Obrázek 6">
            <a:extLst>
              <a:ext uri="{FF2B5EF4-FFF2-40B4-BE49-F238E27FC236}">
                <a16:creationId xmlns:a16="http://schemas.microsoft.com/office/drawing/2014/main" id="{1ABBDB79-A4C5-98F2-D6E9-81A828C2A232}"/>
              </a:ext>
            </a:extLst>
          </p:cNvPr>
          <p:cNvPicPr>
            <a:picLocks noChangeAspect="true"/>
          </p:cNvPicPr>
          <p:nvPr/>
        </p:nvPicPr>
        <p:blipFill>
          <a:blip r:embed="rId3"/>
          <a:stretch>
            <a:fillRect/>
          </a:stretch>
        </p:blipFill>
        <p:spPr>
          <a:xfrm>
            <a:off x="457448" y="1709457"/>
            <a:ext cx="8139046" cy="4896543"/>
          </a:xfrm>
          <a:prstGeom prst="rect">
            <a:avLst/>
          </a:prstGeom>
        </p:spPr>
      </p:pic>
      <p:sp>
        <p:nvSpPr>
          <p:cNvPr id="9" name="Obdélník: se zakulacenými rohy 8">
            <a:extLst>
              <a:ext uri="{FF2B5EF4-FFF2-40B4-BE49-F238E27FC236}">
                <a16:creationId xmlns:a16="http://schemas.microsoft.com/office/drawing/2014/main" id="{A03AFB48-2CD6-3397-5A51-5FD4CCB30BB1}"/>
              </a:ext>
            </a:extLst>
          </p:cNvPr>
          <p:cNvSpPr/>
          <p:nvPr/>
        </p:nvSpPr>
        <p:spPr>
          <a:xfrm>
            <a:off x="467544" y="5373216"/>
            <a:ext cx="5328592" cy="1224135"/>
          </a:xfrm>
          <a:prstGeom prst="round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0" name="Ovál 9">
            <a:extLst>
              <a:ext uri="{FF2B5EF4-FFF2-40B4-BE49-F238E27FC236}">
                <a16:creationId xmlns:a16="http://schemas.microsoft.com/office/drawing/2014/main" id="{ACA630F0-9FCD-E3C1-2C31-AC8EBB764F2B}"/>
              </a:ext>
            </a:extLst>
          </p:cNvPr>
          <p:cNvSpPr/>
          <p:nvPr/>
        </p:nvSpPr>
        <p:spPr>
          <a:xfrm>
            <a:off x="6732240" y="3212976"/>
            <a:ext cx="1008112" cy="432048"/>
          </a:xfrm>
          <a:prstGeom prst="ellipse">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277635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Esfcr.cz – registrace, přihlášení</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196752"/>
            <a:ext cx="8424000" cy="5661248"/>
          </a:xfrm>
        </p:spPr>
        <p:txBody>
          <a:bodyPr/>
          <a:lstStyle/>
          <a:p>
            <a:pPr marL="0" indent="0" algn="just">
              <a:lnSpc>
                <a:spcPct val="110000"/>
              </a:lnSpc>
              <a:buNone/>
            </a:pPr>
            <a:r>
              <a:rPr lang="cs-CZ" sz="1600" dirty="false">
                <a:solidFill>
                  <a:schemeClr val="accent1"/>
                </a:solidFill>
              </a:rPr>
              <a:t>Pro možnost využívat diskusní kluby k výzvám, technickou podporu, spravovat realizované projekty atd. je potřeba být registrovaným uživatelem.</a:t>
            </a:r>
          </a:p>
          <a:p>
            <a:pPr>
              <a:lnSpc>
                <a:spcPct val="110000"/>
              </a:lnSpc>
            </a:pPr>
            <a:endParaRPr lang="cs-CZ" dirty="false">
              <a:solidFill>
                <a:schemeClr val="accent1"/>
              </a:solidFill>
            </a:endParaRP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6</a:t>
            </a:fld>
            <a:endParaRPr lang="cs-CZ" dirty="false"/>
          </a:p>
        </p:txBody>
      </p:sp>
      <p:sp>
        <p:nvSpPr>
          <p:cNvPr id="10" name="TextovéPole 9">
            <a:extLst>
              <a:ext uri="{FF2B5EF4-FFF2-40B4-BE49-F238E27FC236}">
                <a16:creationId xmlns:a16="http://schemas.microsoft.com/office/drawing/2014/main" id="{CD807E41-0F4D-4BFA-A9C7-9F5448F12078}"/>
              </a:ext>
            </a:extLst>
          </p:cNvPr>
          <p:cNvSpPr txBox="true"/>
          <p:nvPr/>
        </p:nvSpPr>
        <p:spPr>
          <a:xfrm>
            <a:off x="5575894" y="4845059"/>
            <a:ext cx="3528392" cy="1200329"/>
          </a:xfrm>
          <a:prstGeom prst="rect">
            <a:avLst/>
          </a:prstGeom>
          <a:noFill/>
        </p:spPr>
        <p:txBody>
          <a:bodyPr wrap="square" rtlCol="false">
            <a:spAutoFit/>
          </a:bodyPr>
          <a:lstStyle/>
          <a:p>
            <a:pPr algn="ctr"/>
            <a:r>
              <a:rPr lang="cs-CZ" sz="2400" b="true" dirty="false">
                <a:solidFill>
                  <a:schemeClr val="bg1"/>
                </a:solidFill>
              </a:rPr>
              <a:t>Dole na stránce: </a:t>
            </a:r>
            <a:br>
              <a:rPr lang="cs-CZ" sz="2400" b="true" dirty="false">
                <a:solidFill>
                  <a:schemeClr val="bg1"/>
                </a:solidFill>
              </a:rPr>
            </a:br>
            <a:r>
              <a:rPr lang="cs-CZ" sz="2400" b="true" dirty="false">
                <a:solidFill>
                  <a:schemeClr val="bg1"/>
                </a:solidFill>
              </a:rPr>
              <a:t>důležité odkazy </a:t>
            </a:r>
            <a:br>
              <a:rPr lang="cs-CZ" sz="2400" b="true" dirty="false">
                <a:solidFill>
                  <a:schemeClr val="bg1"/>
                </a:solidFill>
              </a:rPr>
            </a:br>
            <a:r>
              <a:rPr lang="cs-CZ" sz="2400" b="true" dirty="false">
                <a:solidFill>
                  <a:schemeClr val="bg1"/>
                </a:solidFill>
              </a:rPr>
              <a:t>a kontakty</a:t>
            </a:r>
          </a:p>
        </p:txBody>
      </p:sp>
      <p:pic>
        <p:nvPicPr>
          <p:cNvPr id="6" name="Obrázek 5">
            <a:extLst>
              <a:ext uri="{FF2B5EF4-FFF2-40B4-BE49-F238E27FC236}">
                <a16:creationId xmlns:a16="http://schemas.microsoft.com/office/drawing/2014/main" id="{EC2F3229-F153-2618-2B9F-E1031167EC0E}"/>
              </a:ext>
            </a:extLst>
          </p:cNvPr>
          <p:cNvPicPr>
            <a:picLocks noChangeAspect="true"/>
          </p:cNvPicPr>
          <p:nvPr/>
        </p:nvPicPr>
        <p:blipFill>
          <a:blip r:embed="rId2"/>
          <a:stretch>
            <a:fillRect/>
          </a:stretch>
        </p:blipFill>
        <p:spPr>
          <a:xfrm>
            <a:off x="891728" y="1807064"/>
            <a:ext cx="7382765" cy="3504478"/>
          </a:xfrm>
          <a:prstGeom prst="rect">
            <a:avLst/>
          </a:prstGeom>
        </p:spPr>
      </p:pic>
      <p:pic>
        <p:nvPicPr>
          <p:cNvPr id="9" name="Obrázek 8">
            <a:extLst>
              <a:ext uri="{FF2B5EF4-FFF2-40B4-BE49-F238E27FC236}">
                <a16:creationId xmlns:a16="http://schemas.microsoft.com/office/drawing/2014/main" id="{34AEA4DA-6D1E-DEF4-D232-400289B13EB7}"/>
              </a:ext>
            </a:extLst>
          </p:cNvPr>
          <p:cNvPicPr>
            <a:picLocks noChangeAspect="true"/>
          </p:cNvPicPr>
          <p:nvPr/>
        </p:nvPicPr>
        <p:blipFill>
          <a:blip r:embed="rId3"/>
          <a:stretch>
            <a:fillRect/>
          </a:stretch>
        </p:blipFill>
        <p:spPr>
          <a:xfrm>
            <a:off x="738029" y="5461234"/>
            <a:ext cx="7667939" cy="1168307"/>
          </a:xfrm>
          <a:prstGeom prst="rect">
            <a:avLst/>
          </a:prstGeom>
        </p:spPr>
      </p:pic>
      <p:sp>
        <p:nvSpPr>
          <p:cNvPr id="15" name="Ovál 14">
            <a:extLst>
              <a:ext uri="{FF2B5EF4-FFF2-40B4-BE49-F238E27FC236}">
                <a16:creationId xmlns:a16="http://schemas.microsoft.com/office/drawing/2014/main" id="{F2C97C47-0829-027F-E505-29198EE18567}"/>
              </a:ext>
            </a:extLst>
          </p:cNvPr>
          <p:cNvSpPr/>
          <p:nvPr/>
        </p:nvSpPr>
        <p:spPr>
          <a:xfrm>
            <a:off x="6995698" y="2440315"/>
            <a:ext cx="1192350" cy="504056"/>
          </a:xfrm>
          <a:prstGeom prst="ellipse">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6" name="Ovál 15">
            <a:extLst>
              <a:ext uri="{FF2B5EF4-FFF2-40B4-BE49-F238E27FC236}">
                <a16:creationId xmlns:a16="http://schemas.microsoft.com/office/drawing/2014/main" id="{B96897B0-5B69-D646-EF81-D314B670C159}"/>
              </a:ext>
            </a:extLst>
          </p:cNvPr>
          <p:cNvSpPr/>
          <p:nvPr/>
        </p:nvSpPr>
        <p:spPr>
          <a:xfrm>
            <a:off x="6386796" y="4970920"/>
            <a:ext cx="866687" cy="274077"/>
          </a:xfrm>
          <a:prstGeom prst="ellipse">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8" name="Obdélník: se zakulacenými rohy 17">
            <a:extLst>
              <a:ext uri="{FF2B5EF4-FFF2-40B4-BE49-F238E27FC236}">
                <a16:creationId xmlns:a16="http://schemas.microsoft.com/office/drawing/2014/main" id="{A9F63315-8065-0133-5A71-4F322603B1C6}"/>
              </a:ext>
            </a:extLst>
          </p:cNvPr>
          <p:cNvSpPr/>
          <p:nvPr/>
        </p:nvSpPr>
        <p:spPr>
          <a:xfrm>
            <a:off x="880617" y="6237312"/>
            <a:ext cx="4051423" cy="458688"/>
          </a:xfrm>
          <a:prstGeom prst="round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9" name="TextovéPole 18">
            <a:extLst>
              <a:ext uri="{FF2B5EF4-FFF2-40B4-BE49-F238E27FC236}">
                <a16:creationId xmlns:a16="http://schemas.microsoft.com/office/drawing/2014/main" id="{E367E73E-B239-7EAB-ABFD-09C657AF2DE4}"/>
              </a:ext>
            </a:extLst>
          </p:cNvPr>
          <p:cNvSpPr txBox="true"/>
          <p:nvPr/>
        </p:nvSpPr>
        <p:spPr>
          <a:xfrm>
            <a:off x="7806988" y="2507677"/>
            <a:ext cx="445284" cy="369332"/>
          </a:xfrm>
          <a:prstGeom prst="rect">
            <a:avLst/>
          </a:prstGeom>
          <a:noFill/>
        </p:spPr>
        <p:txBody>
          <a:bodyPr wrap="square" rtlCol="false">
            <a:spAutoFit/>
          </a:bodyPr>
          <a:lstStyle/>
          <a:p>
            <a:r>
              <a:rPr lang="cs-CZ" b="true" dirty="false">
                <a:solidFill>
                  <a:schemeClr val="accent6">
                    <a:lumMod val="60000"/>
                    <a:lumOff val="40000"/>
                  </a:schemeClr>
                </a:solidFill>
              </a:rPr>
              <a:t>1.</a:t>
            </a:r>
          </a:p>
        </p:txBody>
      </p:sp>
      <p:sp>
        <p:nvSpPr>
          <p:cNvPr id="20" name="TextovéPole 19">
            <a:extLst>
              <a:ext uri="{FF2B5EF4-FFF2-40B4-BE49-F238E27FC236}">
                <a16:creationId xmlns:a16="http://schemas.microsoft.com/office/drawing/2014/main" id="{0CBC65D0-5C38-97F2-7704-5B020BDEC009}"/>
              </a:ext>
            </a:extLst>
          </p:cNvPr>
          <p:cNvSpPr txBox="true"/>
          <p:nvPr/>
        </p:nvSpPr>
        <p:spPr>
          <a:xfrm>
            <a:off x="7329647" y="4907710"/>
            <a:ext cx="616286" cy="369332"/>
          </a:xfrm>
          <a:prstGeom prst="rect">
            <a:avLst/>
          </a:prstGeom>
          <a:noFill/>
        </p:spPr>
        <p:txBody>
          <a:bodyPr wrap="square" rtlCol="false">
            <a:spAutoFit/>
          </a:bodyPr>
          <a:lstStyle/>
          <a:p>
            <a:r>
              <a:rPr lang="cs-CZ" b="true" dirty="false">
                <a:solidFill>
                  <a:schemeClr val="accent6">
                    <a:lumMod val="60000"/>
                    <a:lumOff val="40000"/>
                  </a:schemeClr>
                </a:solidFill>
              </a:rPr>
              <a:t>2.</a:t>
            </a:r>
          </a:p>
        </p:txBody>
      </p:sp>
      <p:sp>
        <p:nvSpPr>
          <p:cNvPr id="21" name="TextovéPole 20">
            <a:extLst>
              <a:ext uri="{FF2B5EF4-FFF2-40B4-BE49-F238E27FC236}">
                <a16:creationId xmlns:a16="http://schemas.microsoft.com/office/drawing/2014/main" id="{BB7F65D3-2CA6-2ADB-F22A-0E038182FEF5}"/>
              </a:ext>
            </a:extLst>
          </p:cNvPr>
          <p:cNvSpPr txBox="true"/>
          <p:nvPr/>
        </p:nvSpPr>
        <p:spPr>
          <a:xfrm>
            <a:off x="5020609" y="6248761"/>
            <a:ext cx="864096" cy="369332"/>
          </a:xfrm>
          <a:prstGeom prst="rect">
            <a:avLst/>
          </a:prstGeom>
          <a:noFill/>
        </p:spPr>
        <p:txBody>
          <a:bodyPr wrap="square" rtlCol="false">
            <a:spAutoFit/>
          </a:bodyPr>
          <a:lstStyle/>
          <a:p>
            <a:r>
              <a:rPr lang="cs-CZ" b="true" dirty="false">
                <a:solidFill>
                  <a:schemeClr val="accent6">
                    <a:lumMod val="60000"/>
                    <a:lumOff val="40000"/>
                  </a:schemeClr>
                </a:solidFill>
              </a:rPr>
              <a:t>3.</a:t>
            </a:r>
          </a:p>
        </p:txBody>
      </p:sp>
    </p:spTree>
    <p:extLst>
      <p:ext uri="{BB962C8B-B14F-4D97-AF65-F5344CB8AC3E}">
        <p14:creationId xmlns:p14="http://schemas.microsoft.com/office/powerpoint/2010/main" val="96262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60000" y="423538"/>
            <a:ext cx="8424000" cy="656462"/>
          </a:xfrm>
        </p:spPr>
        <p:txBody>
          <a:bodyPr/>
          <a:lstStyle/>
          <a:p>
            <a:r>
              <a:rPr lang="cs-CZ" dirty="false"/>
              <a:t>www.esfcr.cz/dokumenty-opz-plus</a:t>
            </a:r>
            <a:br>
              <a:rPr lang="cs-CZ" dirty="false"/>
            </a:br>
            <a:endParaRPr lang="cs-CZ"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589240"/>
          </a:xfrm>
        </p:spPr>
        <p:txBody>
          <a:bodyPr/>
          <a:lstStyle/>
          <a:p>
            <a:pPr marL="0" indent="0" algn="just">
              <a:lnSpc>
                <a:spcPct val="110000"/>
              </a:lnSpc>
              <a:buNone/>
            </a:pPr>
            <a:r>
              <a:rPr lang="cs-CZ" sz="1600" dirty="false">
                <a:solidFill>
                  <a:schemeClr val="accent1"/>
                </a:solidFill>
              </a:rPr>
              <a:t>Sekce dokumentů OPZ+ obsahuje jak pravidla pro žadatele a příjemce, tak i veškeré pokyny a návody potřebné pro přípravu žádosti o podporu a následnou realizaci projektu.</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7</a:t>
            </a:fld>
            <a:endParaRPr lang="cs-CZ" dirty="false"/>
          </a:p>
        </p:txBody>
      </p:sp>
      <p:pic>
        <p:nvPicPr>
          <p:cNvPr id="7" name="Obrázek 6">
            <a:extLst>
              <a:ext uri="{FF2B5EF4-FFF2-40B4-BE49-F238E27FC236}">
                <a16:creationId xmlns:a16="http://schemas.microsoft.com/office/drawing/2014/main" id="{C74E59DD-C600-C396-39A9-5E10DE0B92AD}"/>
              </a:ext>
            </a:extLst>
          </p:cNvPr>
          <p:cNvPicPr>
            <a:picLocks noChangeAspect="true"/>
          </p:cNvPicPr>
          <p:nvPr/>
        </p:nvPicPr>
        <p:blipFill>
          <a:blip r:embed="rId2"/>
          <a:stretch>
            <a:fillRect/>
          </a:stretch>
        </p:blipFill>
        <p:spPr>
          <a:xfrm>
            <a:off x="728908" y="2092705"/>
            <a:ext cx="7686184" cy="4572794"/>
          </a:xfrm>
          <a:prstGeom prst="rect">
            <a:avLst/>
          </a:prstGeom>
        </p:spPr>
      </p:pic>
      <p:sp>
        <p:nvSpPr>
          <p:cNvPr id="8" name="Obdélník 7">
            <a:extLst>
              <a:ext uri="{FF2B5EF4-FFF2-40B4-BE49-F238E27FC236}">
                <a16:creationId xmlns:a16="http://schemas.microsoft.com/office/drawing/2014/main" id="{0AA17CAF-CD38-163C-8B8F-C9BFD17387E8}"/>
              </a:ext>
            </a:extLst>
          </p:cNvPr>
          <p:cNvSpPr/>
          <p:nvPr/>
        </p:nvSpPr>
        <p:spPr>
          <a:xfrm>
            <a:off x="899592" y="4409603"/>
            <a:ext cx="1296144" cy="315541"/>
          </a:xfrm>
          <a:prstGeom prst="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4275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Příručky pro žadatele a příjemce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gn="just">
              <a:lnSpc>
                <a:spcPct val="110000"/>
              </a:lnSpc>
              <a:spcAft>
                <a:spcPts val="1200"/>
              </a:spcAft>
            </a:pPr>
            <a:r>
              <a:rPr lang="cs-CZ" sz="16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Obecná část pravidel</a:t>
            </a: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pro žadatele a příjemce v rámci OPZ+ </a:t>
            </a:r>
            <a:r>
              <a:rPr lang="cs-CZ" sz="1400" i="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www.esfcr.cz/pravidla-pro-</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zadatele</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prijemce</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opz</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-plus/-/dokument/18068434</a:t>
            </a:r>
            <a:r>
              <a:rPr lang="cs-CZ" sz="1400" i="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endParaRPr lang="cs-CZ" sz="1600" i="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1200"/>
              </a:spcAft>
            </a:pPr>
            <a:r>
              <a:rPr lang="cs-CZ" sz="1600" b="true" dirty="false">
                <a:solidFill>
                  <a:schemeClr val="accent1"/>
                </a:solidFill>
                <a:latin typeface="Arial" panose="020B0604020202020204" pitchFamily="34" charset="0"/>
                <a:cs typeface="Arial" panose="020B0604020202020204" pitchFamily="34" charset="0"/>
              </a:rPr>
              <a:t>Specifická část pravidel </a:t>
            </a:r>
            <a:r>
              <a:rPr lang="cs-CZ" sz="1600" dirty="false">
                <a:solidFill>
                  <a:schemeClr val="accent1"/>
                </a:solidFill>
                <a:latin typeface="Arial" panose="020B0604020202020204" pitchFamily="34" charset="0"/>
                <a:cs typeface="Arial" panose="020B0604020202020204" pitchFamily="34" charset="0"/>
              </a:rPr>
              <a:t>pro žadatele a příjemce v rámci OPZ+ pro projekty s přímými a nepřímými náklady a pro projekty financované s využitím paušálních sazeb </a:t>
            </a: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cs-CZ" sz="1400" i="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r>
              <a:rPr lang="cs-CZ" sz="1400" i="true" u="sng"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www.esfcr.cz/pravidla-pro-</a:t>
            </a:r>
            <a:r>
              <a:rPr lang="cs-CZ" sz="1400" i="true" u="sng" dirty="false" err="tru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zadatele</a:t>
            </a:r>
            <a:r>
              <a:rPr lang="cs-CZ" sz="1400" i="true" u="sng"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a:t>
            </a:r>
            <a:r>
              <a:rPr lang="cs-CZ" sz="1400" i="true" u="sng" dirty="false" err="tru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prijemce</a:t>
            </a:r>
            <a:r>
              <a:rPr lang="cs-CZ" sz="1400" i="true" u="sng"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cs-CZ" sz="1400" i="true" u="sng" dirty="false" err="tru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opz</a:t>
            </a:r>
            <a:r>
              <a:rPr lang="cs-CZ" sz="1400" i="true" u="sng"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-plus/-/dokument/18068507</a:t>
            </a:r>
            <a:r>
              <a:rPr lang="cs-CZ" sz="1400" i="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t>
            </a:r>
            <a:endParaRPr lang="cs-CZ" sz="1600" i="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1200"/>
              </a:spcAft>
            </a:pPr>
            <a:r>
              <a:rPr lang="cs-CZ" sz="1600" b="true" dirty="false">
                <a:solidFill>
                  <a:schemeClr val="accent1"/>
                </a:solidFill>
                <a:latin typeface="Arial" panose="020B0604020202020204" pitchFamily="34" charset="0"/>
                <a:cs typeface="Arial" panose="020B0604020202020204" pitchFamily="34" charset="0"/>
              </a:rPr>
              <a:t>Formuláře a pokyny</a:t>
            </a:r>
            <a:r>
              <a:rPr lang="cs-CZ" sz="1600" dirty="false">
                <a:solidFill>
                  <a:schemeClr val="accent1"/>
                </a:solidFill>
                <a:latin typeface="Arial" panose="020B0604020202020204" pitchFamily="34" charset="0"/>
                <a:cs typeface="Arial" panose="020B0604020202020204" pitchFamily="34" charset="0"/>
              </a:rPr>
              <a:t> potřebné v rámci přípravy žádosti o podporu </a:t>
            </a:r>
            <a:r>
              <a:rPr lang="cs-CZ" sz="1400" i="true" dirty="false">
                <a:solidFill>
                  <a:schemeClr val="accent1"/>
                </a:solidFill>
                <a:latin typeface="Arial" panose="020B0604020202020204" pitchFamily="34" charset="0"/>
                <a:cs typeface="Arial" panose="020B0604020202020204" pitchFamily="34" charset="0"/>
              </a:rPr>
              <a:t>(</a:t>
            </a:r>
            <a:r>
              <a:rPr lang="cs-CZ" sz="1400" i="true" dirty="false">
                <a:solidFill>
                  <a:schemeClr val="accent1"/>
                </a:solidFill>
                <a:hlinkClick r:id="rId4">
                  <a:extLst>
                    <a:ext uri="{A12FA001-AC4F-418D-AE19-62706E023703}">
                      <ahyp:hlinkClr xmlns:ahyp="http://schemas.microsoft.com/office/drawing/2018/hyperlinkcolor" val="tx"/>
                    </a:ext>
                  </a:extLst>
                </a:hlinkClick>
              </a:rPr>
              <a:t>Formuláře a pokyny potřebné v rámci přípravy žádosti o podporu - www.esfcr.cz</a:t>
            </a:r>
            <a:r>
              <a:rPr lang="cs-CZ" sz="1400" i="true" dirty="false">
                <a:solidFill>
                  <a:schemeClr val="accent1"/>
                </a:solidFill>
                <a:latin typeface="Arial" panose="020B0604020202020204" pitchFamily="34" charset="0"/>
                <a:cs typeface="Arial" panose="020B0604020202020204" pitchFamily="34" charset="0"/>
              </a:rPr>
              <a:t>),</a:t>
            </a:r>
            <a:endParaRPr lang="cs-CZ" sz="1600" i="true" dirty="false">
              <a:solidFill>
                <a:schemeClr val="accent1"/>
              </a:solidFill>
              <a:latin typeface="Arial" panose="020B0604020202020204" pitchFamily="34" charset="0"/>
              <a:cs typeface="Arial" panose="020B0604020202020204" pitchFamily="34" charset="0"/>
            </a:endParaRPr>
          </a:p>
          <a:p>
            <a:pPr algn="just">
              <a:lnSpc>
                <a:spcPct val="110000"/>
              </a:lnSpc>
              <a:spcAft>
                <a:spcPts val="1200"/>
              </a:spcAft>
            </a:pPr>
            <a:r>
              <a:rPr lang="cs-CZ" sz="1600" dirty="false">
                <a:solidFill>
                  <a:schemeClr val="accent1"/>
                </a:solidFill>
                <a:latin typeface="Arial" panose="020B0604020202020204" pitchFamily="34" charset="0"/>
                <a:cs typeface="Arial" panose="020B0604020202020204" pitchFamily="34" charset="0"/>
              </a:rPr>
              <a:t>Kritéria věcného hodnocení žádostí o podporu jsou v detailním popisu k dispozici v rámci </a:t>
            </a:r>
            <a:r>
              <a:rPr lang="cs-CZ" sz="1600" b="true" dirty="false">
                <a:solidFill>
                  <a:schemeClr val="accent1"/>
                </a:solidFill>
                <a:latin typeface="Arial" panose="020B0604020202020204" pitchFamily="34" charset="0"/>
                <a:cs typeface="Arial" panose="020B0604020202020204" pitchFamily="34" charset="0"/>
              </a:rPr>
              <a:t>Příručky pro hodnotitele zajišťující věcné hodnocení </a:t>
            </a:r>
            <a:r>
              <a:rPr lang="cs-CZ" sz="1600" dirty="false">
                <a:solidFill>
                  <a:schemeClr val="accent1"/>
                </a:solidFill>
                <a:latin typeface="Arial" panose="020B0604020202020204" pitchFamily="34" charset="0"/>
                <a:cs typeface="Arial" panose="020B0604020202020204" pitchFamily="34" charset="0"/>
              </a:rPr>
              <a:t>žádostí o podporu z OPZ+ s přímými náklady a nepřímými náklady nebo s paušálními sazbami </a:t>
            </a:r>
            <a:r>
              <a:rPr lang="cs-CZ" sz="1600" dirty="false">
                <a:solidFill>
                  <a:srgbClr val="FF0000"/>
                </a:solidFill>
                <a:latin typeface="Arial" panose="020B0604020202020204" pitchFamily="34" charset="0"/>
                <a:cs typeface="Times New Roman" panose="02020603050405020304" pitchFamily="18" charset="0"/>
              </a:rPr>
              <a:t>      </a:t>
            </a:r>
            <a:r>
              <a:rPr lang="cs-CZ" sz="1400" i="true" u="sng" dirty="false">
                <a:solidFill>
                  <a:schemeClr val="accent1"/>
                </a:solidFill>
                <a:latin typeface="Arial" panose="020B0604020202020204" pitchFamily="34" charset="0"/>
                <a:cs typeface="Times New Roman" panose="02020603050405020304" pitchFamily="18" charset="0"/>
              </a:rPr>
              <a:t>(</a:t>
            </a:r>
            <a:r>
              <a:rPr lang="cs-CZ" sz="1400" i="true" u="sng" dirty="false">
                <a:solidFill>
                  <a:schemeClr val="accent1"/>
                </a:solidFill>
                <a:latin typeface="Arial" panose="020B06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www.esfcr.cz/hodnoceni-a-vyber-projektu-</a:t>
            </a:r>
            <a:r>
              <a:rPr lang="cs-CZ" sz="1400" i="true" u="sng" dirty="false" err="true">
                <a:solidFill>
                  <a:schemeClr val="accent1"/>
                </a:solidFill>
                <a:latin typeface="Arial" panose="020B06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opz</a:t>
            </a:r>
            <a:r>
              <a:rPr lang="cs-CZ" sz="1400" i="true" u="sng" dirty="false">
                <a:solidFill>
                  <a:schemeClr val="accent1"/>
                </a:solidFill>
                <a:latin typeface="Arial" panose="020B06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-plus/-/dokument/18069370</a:t>
            </a:r>
            <a:r>
              <a:rPr lang="cs-CZ" sz="1400" i="true" u="sng" dirty="false">
                <a:solidFill>
                  <a:schemeClr val="accent1"/>
                </a:solidFill>
                <a:latin typeface="Arial" panose="020B0604020202020204" pitchFamily="34" charset="0"/>
                <a:cs typeface="Times New Roman" panose="02020603050405020304" pitchFamily="18" charset="0"/>
              </a:rPr>
              <a:t>),</a:t>
            </a:r>
          </a:p>
          <a:p>
            <a:pPr algn="just">
              <a:lnSpc>
                <a:spcPct val="110000"/>
              </a:lnSpc>
              <a:spcAft>
                <a:spcPts val="1200"/>
              </a:spcAft>
            </a:pP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Řídicí orgán OPZ+ je oprávněn pravidla v průběhu výzvy i během realizace projektů aktualizovat. Aktuální verze těchto dokumentů jsou vždy k dispozici na: </a:t>
            </a:r>
            <a:r>
              <a:rPr lang="cs-CZ" sz="1600" i="true" dirty="false">
                <a:solidFill>
                  <a:schemeClr val="accent1"/>
                </a:solidFill>
                <a:latin typeface="Arial" panose="020B0604020202020204" pitchFamily="34" charset="0"/>
                <a:ea typeface="Calibri" panose="020F0502020204030204" pitchFamily="34" charset="0"/>
                <a:cs typeface="Arial" panose="020B0604020202020204" pitchFamily="34" charset="0"/>
              </a:rPr>
              <a:t>(</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https://www.esfcr.cz/pravidla-pro-</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zadatele</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prijemce</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opz</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-plus</a:t>
            </a:r>
            <a:r>
              <a:rPr lang="cs-CZ" sz="1400" i="true" u="sng" dirty="false">
                <a:solidFill>
                  <a:schemeClr val="accent1"/>
                </a:solidFill>
                <a:latin typeface="Arial" panose="020B0604020202020204" pitchFamily="34" charset="0"/>
                <a:ea typeface="Calibri" panose="020F0502020204030204" pitchFamily="34" charset="0"/>
                <a:cs typeface="Arial" panose="020B0604020202020204" pitchFamily="34" charset="0"/>
              </a:rPr>
              <a:t>)</a:t>
            </a:r>
            <a:r>
              <a:rPr lang="cs-CZ" sz="16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Aktualizace pravidel není změnou textu výzvy.</a:t>
            </a:r>
            <a:endPar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8</a:t>
            </a:fld>
            <a:endParaRPr lang="cs-CZ" dirty="false"/>
          </a:p>
        </p:txBody>
      </p:sp>
    </p:spTree>
    <p:extLst>
      <p:ext uri="{BB962C8B-B14F-4D97-AF65-F5344CB8AC3E}">
        <p14:creationId xmlns:p14="http://schemas.microsoft.com/office/powerpoint/2010/main" val="302659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r>
              <a:rPr lang="cs-CZ" b="true" kern="0" cap="all" baseline="0" dirty="false">
                <a:latin typeface="+mj-lt"/>
                <a:ea typeface="+mj-ea"/>
                <a:cs typeface="+mj-cs"/>
              </a:rPr>
              <a:t>TECHNICKÁ podpora OPZ+</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a:spcAft>
                <a:spcPts val="600"/>
              </a:spcAft>
            </a:pPr>
            <a:fld id="{479BF083-4774-43B1-9AB0-5CC1AC5DD8EE}" type="slidenum">
              <a:rPr lang="cs-CZ" smtClean="false"/>
              <a:pPr>
                <a:spcAft>
                  <a:spcPts val="600"/>
                </a:spcAft>
              </a:pPr>
              <a:t>9</a:t>
            </a:fld>
            <a:endParaRPr lang="cs-CZ"/>
          </a:p>
        </p:txBody>
      </p:sp>
      <p:sp>
        <p:nvSpPr>
          <p:cNvPr id="4" name="TextovéPole 3"/>
          <p:cNvSpPr txBox="true"/>
          <p:nvPr/>
        </p:nvSpPr>
        <p:spPr>
          <a:xfrm>
            <a:off x="360000" y="1196752"/>
            <a:ext cx="8532480" cy="5499248"/>
          </a:xfrm>
          <a:prstGeom prst="rect">
            <a:avLst/>
          </a:prstGeom>
        </p:spPr>
        <p:txBody>
          <a:bodyPr vert="horz" lIns="0" tIns="0" rIns="0" bIns="0" rtlCol="false">
            <a:normAutofit fontScale="40000" lnSpcReduction="20000"/>
          </a:bodyPr>
          <a:lstStyle/>
          <a:p>
            <a:pPr marL="0" lvl="1" algn="just">
              <a:lnSpc>
                <a:spcPct val="130000"/>
              </a:lnSpc>
              <a:spcAft>
                <a:spcPts val="600"/>
              </a:spcAft>
              <a:buClr>
                <a:schemeClr val="accent2"/>
              </a:buClr>
            </a:pPr>
            <a:r>
              <a:rPr lang="cs-CZ" sz="4000" dirty="false">
                <a:solidFill>
                  <a:schemeClr val="accent1"/>
                </a:solidFill>
                <a:latin typeface="Arial" panose="020B0604020202020204" pitchFamily="34" charset="0"/>
                <a:cs typeface="Arial" panose="020B0604020202020204" pitchFamily="34" charset="0"/>
              </a:rPr>
              <a:t>V případě technických problémů v IS KP21 je poskytována technická podpora přes tzv. hotline na </a:t>
            </a:r>
            <a:r>
              <a:rPr lang="cs-CZ" sz="4000" dirty="fals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www.esfcr.cz</a:t>
            </a:r>
            <a:r>
              <a:rPr lang="cs-CZ" sz="4000" dirty="false">
                <a:solidFill>
                  <a:schemeClr val="accent1"/>
                </a:solidFill>
                <a:latin typeface="Arial" panose="020B0604020202020204" pitchFamily="34" charset="0"/>
                <a:cs typeface="Arial" panose="020B0604020202020204" pitchFamily="34" charset="0"/>
              </a:rPr>
              <a:t>. V provozu je každý všední den od 8:00 do 16:00, dotazy/požadavky jsou v rámci provozní doby vyřizovány do 4 hodin od jejich založení.</a:t>
            </a:r>
          </a:p>
          <a:p>
            <a:pPr marL="0" lvl="1" algn="just">
              <a:lnSpc>
                <a:spcPct val="130000"/>
              </a:lnSpc>
              <a:spcAft>
                <a:spcPts val="1200"/>
              </a:spcAft>
              <a:buClr>
                <a:schemeClr val="accent2"/>
              </a:buClr>
            </a:pPr>
            <a:r>
              <a:rPr lang="cs-CZ" sz="4000" b="true" dirty="false">
                <a:solidFill>
                  <a:schemeClr val="accent1"/>
                </a:solidFill>
                <a:latin typeface="Arial" panose="020B0604020202020204" pitchFamily="34" charset="0"/>
                <a:cs typeface="Arial" panose="020B0604020202020204" pitchFamily="34" charset="0"/>
              </a:rPr>
              <a:t>Hotline je dostupná pouze registrovaným uživatelům na www.esfcr.cz</a:t>
            </a:r>
          </a:p>
          <a:p>
            <a:pPr marL="0" lvl="1" algn="just">
              <a:lnSpc>
                <a:spcPct val="130000"/>
              </a:lnSpc>
              <a:spcAft>
                <a:spcPts val="1200"/>
              </a:spcAft>
              <a:buClr>
                <a:schemeClr val="accent2"/>
              </a:buClr>
            </a:pPr>
            <a:endParaRPr lang="cs-CZ" sz="8000" b="true" dirty="false">
              <a:solidFill>
                <a:schemeClr val="accent1"/>
              </a:solidFill>
              <a:latin typeface="+mj-lt"/>
            </a:endParaRPr>
          </a:p>
          <a:p>
            <a:pPr marL="0" lvl="1" algn="just">
              <a:lnSpc>
                <a:spcPct val="130000"/>
              </a:lnSpc>
              <a:spcAft>
                <a:spcPts val="1200"/>
              </a:spcAft>
              <a:buClr>
                <a:schemeClr val="accent2"/>
              </a:buClr>
            </a:pPr>
            <a:endParaRPr lang="cs-CZ" sz="8000" dirty="false">
              <a:latin typeface="+mj-lt"/>
            </a:endParaRPr>
          </a:p>
          <a:p>
            <a:pPr marL="0" lvl="1" algn="just">
              <a:lnSpc>
                <a:spcPct val="130000"/>
              </a:lnSpc>
              <a:spcAft>
                <a:spcPts val="1200"/>
              </a:spcAft>
              <a:buClr>
                <a:schemeClr val="accent2"/>
              </a:buClr>
            </a:pPr>
            <a:endParaRPr lang="cs-CZ" sz="8000" dirty="false">
              <a:solidFill>
                <a:srgbClr val="002060"/>
              </a:solidFill>
              <a:latin typeface="+mj-lt"/>
            </a:endParaRPr>
          </a:p>
          <a:p>
            <a:pPr marL="0" lvl="1" algn="just">
              <a:lnSpc>
                <a:spcPct val="130000"/>
              </a:lnSpc>
              <a:spcAft>
                <a:spcPts val="1200"/>
              </a:spcAft>
              <a:buClr>
                <a:schemeClr val="accent2"/>
              </a:buClr>
            </a:pPr>
            <a:endParaRPr lang="cs-CZ" sz="8000" u="sng" dirty="false">
              <a:solidFill>
                <a:srgbClr val="002060"/>
              </a:solidFill>
              <a:latin typeface="+mj-lt"/>
            </a:endParaRPr>
          </a:p>
          <a:p>
            <a:pPr marL="0" lvl="1" algn="just">
              <a:lnSpc>
                <a:spcPct val="130000"/>
              </a:lnSpc>
              <a:spcAft>
                <a:spcPts val="1200"/>
              </a:spcAft>
              <a:buClr>
                <a:schemeClr val="accent2"/>
              </a:buClr>
            </a:pPr>
            <a:br>
              <a:rPr lang="cs-CZ" sz="8000" u="sng" dirty="false">
                <a:solidFill>
                  <a:srgbClr val="002060"/>
                </a:solidFill>
                <a:latin typeface="+mj-lt"/>
              </a:rPr>
            </a:br>
            <a:endParaRPr lang="cs-CZ" sz="8000" u="sng" dirty="false">
              <a:solidFill>
                <a:srgbClr val="002060"/>
              </a:solidFill>
              <a:latin typeface="+mj-lt"/>
            </a:endParaRPr>
          </a:p>
          <a:p>
            <a:pPr marL="0" lvl="1" algn="just">
              <a:lnSpc>
                <a:spcPct val="130000"/>
              </a:lnSpc>
              <a:spcBef>
                <a:spcPts val="2400"/>
              </a:spcBef>
              <a:spcAft>
                <a:spcPts val="1200"/>
              </a:spcAft>
              <a:buClr>
                <a:schemeClr val="accent2"/>
              </a:buClr>
            </a:pPr>
            <a:endParaRPr lang="cs-CZ" sz="1000" dirty="false"/>
          </a:p>
        </p:txBody>
      </p:sp>
      <p:pic>
        <p:nvPicPr>
          <p:cNvPr id="3" name="Obrázek 2">
            <a:extLst>
              <a:ext uri="{FF2B5EF4-FFF2-40B4-BE49-F238E27FC236}">
                <a16:creationId xmlns:a16="http://schemas.microsoft.com/office/drawing/2014/main" id="{0A7135D6-7C5D-F5BA-A1BA-493766881A42}"/>
              </a:ext>
            </a:extLst>
          </p:cNvPr>
          <p:cNvPicPr>
            <a:picLocks noChangeAspect="true"/>
          </p:cNvPicPr>
          <p:nvPr/>
        </p:nvPicPr>
        <p:blipFill>
          <a:blip r:embed="rId4"/>
          <a:stretch>
            <a:fillRect/>
          </a:stretch>
        </p:blipFill>
        <p:spPr>
          <a:xfrm>
            <a:off x="4842483" y="2389433"/>
            <a:ext cx="4134709" cy="3050195"/>
          </a:xfrm>
          <a:prstGeom prst="rect">
            <a:avLst/>
          </a:prstGeom>
        </p:spPr>
      </p:pic>
      <p:pic>
        <p:nvPicPr>
          <p:cNvPr id="8" name="Obrázek 7">
            <a:extLst>
              <a:ext uri="{FF2B5EF4-FFF2-40B4-BE49-F238E27FC236}">
                <a16:creationId xmlns:a16="http://schemas.microsoft.com/office/drawing/2014/main" id="{B40895F7-7EDB-70F5-C3FC-ED1B976F746B}"/>
              </a:ext>
            </a:extLst>
          </p:cNvPr>
          <p:cNvPicPr>
            <a:picLocks noChangeAspect="true"/>
          </p:cNvPicPr>
          <p:nvPr/>
        </p:nvPicPr>
        <p:blipFill>
          <a:blip r:embed="rId5"/>
          <a:stretch>
            <a:fillRect/>
          </a:stretch>
        </p:blipFill>
        <p:spPr>
          <a:xfrm>
            <a:off x="105445" y="4551571"/>
            <a:ext cx="4760086" cy="2144429"/>
          </a:xfrm>
          <a:prstGeom prst="rect">
            <a:avLst/>
          </a:prstGeom>
        </p:spPr>
      </p:pic>
      <p:sp>
        <p:nvSpPr>
          <p:cNvPr id="9" name="TextovéPole 8">
            <a:extLst>
              <a:ext uri="{FF2B5EF4-FFF2-40B4-BE49-F238E27FC236}">
                <a16:creationId xmlns:a16="http://schemas.microsoft.com/office/drawing/2014/main" id="{FAE84970-6C54-7976-D534-2D397F38DCF7}"/>
              </a:ext>
            </a:extLst>
          </p:cNvPr>
          <p:cNvSpPr txBox="true"/>
          <p:nvPr/>
        </p:nvSpPr>
        <p:spPr>
          <a:xfrm>
            <a:off x="360000" y="3086716"/>
            <a:ext cx="3582055" cy="584775"/>
          </a:xfrm>
          <a:prstGeom prst="rect">
            <a:avLst/>
          </a:prstGeom>
          <a:noFill/>
        </p:spPr>
        <p:txBody>
          <a:bodyPr wrap="square" rtlCol="false">
            <a:spAutoFit/>
          </a:bodyPr>
          <a:lstStyle/>
          <a:p>
            <a:r>
              <a:rPr lang="cs-CZ" sz="1600" dirty="false">
                <a:solidFill>
                  <a:schemeClr val="accent1"/>
                </a:solidFill>
              </a:rPr>
              <a:t>1. Na úvodní stránce </a:t>
            </a:r>
            <a:r>
              <a:rPr lang="cs-CZ" sz="1600" dirty="false">
                <a:solidFill>
                  <a:schemeClr val="accent1"/>
                </a:solidFill>
                <a:hlinkClick r:id="rId3">
                  <a:extLst>
                    <a:ext uri="{A12FA001-AC4F-418D-AE19-62706E023703}">
                      <ahyp:hlinkClr xmlns:ahyp="http://schemas.microsoft.com/office/drawing/2018/hyperlinkcolor" val="tx"/>
                    </a:ext>
                  </a:extLst>
                </a:hlinkClick>
              </a:rPr>
              <a:t>www.esfcr.cz</a:t>
            </a:r>
            <a:r>
              <a:rPr lang="cs-CZ" sz="1600" dirty="false">
                <a:solidFill>
                  <a:schemeClr val="accent1"/>
                </a:solidFill>
              </a:rPr>
              <a:t> kliknete na žlutý symbol „HOTLINE“</a:t>
            </a:r>
          </a:p>
        </p:txBody>
      </p:sp>
      <p:sp>
        <p:nvSpPr>
          <p:cNvPr id="10" name="TextovéPole 9">
            <a:extLst>
              <a:ext uri="{FF2B5EF4-FFF2-40B4-BE49-F238E27FC236}">
                <a16:creationId xmlns:a16="http://schemas.microsoft.com/office/drawing/2014/main" id="{253D8783-4D20-E2DC-E76F-37E96295F87A}"/>
              </a:ext>
            </a:extLst>
          </p:cNvPr>
          <p:cNvSpPr txBox="true"/>
          <p:nvPr/>
        </p:nvSpPr>
        <p:spPr>
          <a:xfrm>
            <a:off x="5819648" y="5498004"/>
            <a:ext cx="3131896" cy="1107996"/>
          </a:xfrm>
          <a:prstGeom prst="rect">
            <a:avLst/>
          </a:prstGeom>
          <a:noFill/>
        </p:spPr>
        <p:txBody>
          <a:bodyPr wrap="square" rtlCol="false">
            <a:spAutoFit/>
          </a:bodyPr>
          <a:lstStyle/>
          <a:p>
            <a:pPr algn="just"/>
            <a:r>
              <a:rPr lang="cs-CZ" sz="1600" dirty="false">
                <a:solidFill>
                  <a:schemeClr val="accent1"/>
                </a:solidFill>
              </a:rPr>
              <a:t>2.</a:t>
            </a:r>
            <a:r>
              <a:rPr lang="cs-CZ" sz="1600" dirty="false">
                <a:solidFill>
                  <a:schemeClr val="accent1"/>
                </a:solidFill>
                <a:latin typeface="Arial" panose="020B0604020202020204" pitchFamily="34" charset="0"/>
                <a:cs typeface="Arial" panose="020B0604020202020204" pitchFamily="34" charset="0"/>
              </a:rPr>
              <a:t> zvolíte "Technická podpora uživatelům OPZ+" a můžete odeslat svůj dotaz přes tlačítko "Přidat otázku".</a:t>
            </a:r>
            <a:r>
              <a:rPr lang="cs-CZ" sz="1600" dirty="false">
                <a:solidFill>
                  <a:schemeClr val="accent1"/>
                </a:solidFill>
              </a:rPr>
              <a:t> </a:t>
            </a:r>
          </a:p>
        </p:txBody>
      </p:sp>
      <p:sp>
        <p:nvSpPr>
          <p:cNvPr id="11" name="Šipka: doprava 10">
            <a:extLst>
              <a:ext uri="{FF2B5EF4-FFF2-40B4-BE49-F238E27FC236}">
                <a16:creationId xmlns:a16="http://schemas.microsoft.com/office/drawing/2014/main" id="{3ABC463E-B0FA-C9E1-AE67-8D01F8B050FD}"/>
              </a:ext>
            </a:extLst>
          </p:cNvPr>
          <p:cNvSpPr/>
          <p:nvPr/>
        </p:nvSpPr>
        <p:spPr>
          <a:xfrm>
            <a:off x="3851110" y="3199083"/>
            <a:ext cx="86409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2" name="Šipka: doprava 11">
            <a:extLst>
              <a:ext uri="{FF2B5EF4-FFF2-40B4-BE49-F238E27FC236}">
                <a16:creationId xmlns:a16="http://schemas.microsoft.com/office/drawing/2014/main" id="{35E361AD-C0BC-C303-3720-F53122B542ED}"/>
              </a:ext>
            </a:extLst>
          </p:cNvPr>
          <p:cNvSpPr/>
          <p:nvPr/>
        </p:nvSpPr>
        <p:spPr>
          <a:xfrm rot="10800000">
            <a:off x="4980803" y="5794904"/>
            <a:ext cx="691269"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3" name="Obdélník: se zakulacenými rohy 12">
            <a:extLst>
              <a:ext uri="{FF2B5EF4-FFF2-40B4-BE49-F238E27FC236}">
                <a16:creationId xmlns:a16="http://schemas.microsoft.com/office/drawing/2014/main" id="{6352A3A6-941A-C48B-33FE-1C5D47D57E78}"/>
              </a:ext>
            </a:extLst>
          </p:cNvPr>
          <p:cNvSpPr/>
          <p:nvPr/>
        </p:nvSpPr>
        <p:spPr>
          <a:xfrm>
            <a:off x="8119392" y="4541425"/>
            <a:ext cx="851152" cy="888745"/>
          </a:xfrm>
          <a:prstGeom prst="roundRect">
            <a:avLst>
              <a:gd name="adj" fmla="val 17662"/>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4" name="Obdélník: se zakulacenými rohy 13">
            <a:extLst>
              <a:ext uri="{FF2B5EF4-FFF2-40B4-BE49-F238E27FC236}">
                <a16:creationId xmlns:a16="http://schemas.microsoft.com/office/drawing/2014/main" id="{0D7AD1B1-F2BE-B9E5-4FD5-17E187BA7553}"/>
              </a:ext>
            </a:extLst>
          </p:cNvPr>
          <p:cNvSpPr/>
          <p:nvPr/>
        </p:nvSpPr>
        <p:spPr>
          <a:xfrm>
            <a:off x="300936" y="5667606"/>
            <a:ext cx="2110824" cy="288032"/>
          </a:xfrm>
          <a:prstGeom prst="round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876535150"/>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2.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D88155-0E86-4D14-B6AF-C6806AEE9525}">
  <ds:schemaRef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dfed548f-0517-4d39-90e3-3947398480c0"/>
    <ds:schemaRef ds:uri="http://www.w3.org/XML/1998/namespace"/>
    <ds:schemaRef ds:uri="http://purl.org/dc/elements/1.1/"/>
  </ds:schemaRefs>
</ds:datastoreItem>
</file>

<file path=customXml/itemProps2.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06EF36-2E80-4847-9151-E9C625552DBD}">
  <ds:schemaRefs>
    <ds:schemaRef ds:uri="http://schemas.microsoft.com/sharepoint/v3/contenttype/forms"/>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4881</properties:Words>
  <properties:PresentationFormat>Předvádění na obrazovce (4:3)</properties:PresentationFormat>
  <properties:Paragraphs>285</properties:Paragraphs>
  <properties:Slides>36</properties:Slides>
  <properties:Notes>2</properties:Notes>
  <properties:TotalTime>3501</properties:TotalTime>
  <properties:HiddenSlides>0</properties:HiddenSlides>
  <properties:MMClips>0</properties:MMClips>
  <properties:ScaleCrop>false</properties:ScaleCrop>
  <properties:HeadingPairs>
    <vt:vector baseType="variant" size="8">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36</vt:i4>
      </vt:variant>
    </vt:vector>
  </properties:HeadingPairs>
  <properties:TitlesOfParts>
    <vt:vector baseType="lpstr" size="45">
      <vt:lpstr>Arial</vt:lpstr>
      <vt:lpstr>Calibri</vt:lpstr>
      <vt:lpstr>Courier New</vt:lpstr>
      <vt:lpstr>Trebuchet MS</vt:lpstr>
      <vt:lpstr>Wingdings</vt:lpstr>
      <vt:lpstr>Wingdings 2</vt:lpstr>
      <vt:lpstr>Wingdings 3</vt:lpstr>
      <vt:lpstr>prezentace</vt:lpstr>
      <vt:lpstr>Worksheet</vt:lpstr>
      <vt:lpstr> seminář  pro  žadatele  OPZ+</vt:lpstr>
      <vt:lpstr>Obsah</vt:lpstr>
      <vt:lpstr>Evropský sociální fond plus</vt:lpstr>
      <vt:lpstr>Operační program zaměstnanost +</vt:lpstr>
      <vt:lpstr>Kde čerpat informace</vt:lpstr>
      <vt:lpstr>Esfcr.cz – registrace, přihlášení</vt:lpstr>
      <vt:lpstr>www.esfcr.cz/dokumenty-opz-plus </vt:lpstr>
      <vt:lpstr>Příručky pro žadatele a příjemce</vt:lpstr>
      <vt:lpstr>TECHNICKÁ podpora OPZ+</vt:lpstr>
      <vt:lpstr>Rozlišení projektů a výzev</vt:lpstr>
      <vt:lpstr>Oprávněnost žadatele</vt:lpstr>
      <vt:lpstr>Partnerství   (1/2)</vt:lpstr>
      <vt:lpstr>Partnerství   (2/2)</vt:lpstr>
      <vt:lpstr>Cílová skupina (CS)</vt:lpstr>
      <vt:lpstr>Indikátory       (1/2)</vt:lpstr>
      <vt:lpstr>Indikátory       (2/2)</vt:lpstr>
      <vt:lpstr>Podpořené osoby z cílové skupiny (1/2)</vt:lpstr>
      <vt:lpstr>Podpořené osoby z cílové skupiny (2/2)</vt:lpstr>
      <vt:lpstr>Nakládání s osobními údaji</vt:lpstr>
      <vt:lpstr>Veřejná podpora, podpora de minimis</vt:lpstr>
      <vt:lpstr>Financování projektu                        (1/2)</vt:lpstr>
      <vt:lpstr>Financování projektu                        (2/2)</vt:lpstr>
      <vt:lpstr>Struktura rozpočtu – paušál 40 %</vt:lpstr>
      <vt:lpstr>Zpracování žádosti o podporu</vt:lpstr>
      <vt:lpstr>Předložení žádosti o podporu</vt:lpstr>
      <vt:lpstr>Podpisy a plné moci</vt:lpstr>
      <vt:lpstr>Hodnocení a výběr projektů</vt:lpstr>
      <vt:lpstr>1. Hodnocení přijatelnosti a formálních náležitostí                  1/2</vt:lpstr>
      <vt:lpstr>1. Hodnocení přijatelnosti a formálních náležitostí                  2/2</vt:lpstr>
      <vt:lpstr>2. Věcné hodnocení                           1/2</vt:lpstr>
      <vt:lpstr>2. Věcné hodnocení                           2/2</vt:lpstr>
      <vt:lpstr>3. Výběrová komise                           </vt:lpstr>
      <vt:lpstr>Informování o výsledku hodnocení</vt:lpstr>
      <vt:lpstr>Žádost o přezkum</vt:lpstr>
      <vt:lpstr>Příprava právního aktu</vt:lpstr>
      <vt:lpstr>závěrem</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2025-09-24T08:43:56Z</dcterms:modified>
  <cp:revision>319</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