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73" r:id="rId12"/>
  </p:sldMasterIdLst>
  <p:notesMasterIdLst>
    <p:notesMasterId r:id="rId109"/>
  </p:notesMasterIdLst>
  <p:handoutMasterIdLst>
    <p:handoutMasterId r:id="rId110"/>
  </p:handoutMasterIdLst>
  <p:sldIdLst>
    <p:sldId id="1789" r:id="rId13"/>
    <p:sldId id="256" r:id="rId14"/>
    <p:sldId id="1732" r:id="rId15"/>
    <p:sldId id="1785" r:id="rId16"/>
    <p:sldId id="1696" r:id="rId17"/>
    <p:sldId id="1771" r:id="rId18"/>
    <p:sldId id="1773" r:id="rId19"/>
    <p:sldId id="1774" r:id="rId20"/>
    <p:sldId id="1775" r:id="rId21"/>
    <p:sldId id="1737" r:id="rId22"/>
    <p:sldId id="1824" r:id="rId23"/>
    <p:sldId id="1830" r:id="rId24"/>
    <p:sldId id="1736" r:id="rId25"/>
    <p:sldId id="1777" r:id="rId26"/>
    <p:sldId id="1697" r:id="rId27"/>
    <p:sldId id="1766" r:id="rId28"/>
    <p:sldId id="1792" r:id="rId29"/>
    <p:sldId id="1784" r:id="rId30"/>
    <p:sldId id="1695" r:id="rId31"/>
    <p:sldId id="1739" r:id="rId32"/>
    <p:sldId id="1740" r:id="rId33"/>
    <p:sldId id="1826" r:id="rId34"/>
    <p:sldId id="1802" r:id="rId35"/>
    <p:sldId id="1390" r:id="rId36"/>
    <p:sldId id="1780" r:id="rId37"/>
    <p:sldId id="1796" r:id="rId38"/>
    <p:sldId id="1828" r:id="rId39"/>
    <p:sldId id="1797" r:id="rId40"/>
    <p:sldId id="1829" r:id="rId41"/>
    <p:sldId id="1781" r:id="rId42"/>
    <p:sldId id="1793" r:id="rId43"/>
    <p:sldId id="1794" r:id="rId44"/>
    <p:sldId id="1795" r:id="rId45"/>
    <p:sldId id="1800" r:id="rId46"/>
    <p:sldId id="1801" r:id="rId47"/>
    <p:sldId id="1790" r:id="rId48"/>
    <p:sldId id="1804" r:id="rId49"/>
    <p:sldId id="314" r:id="rId50"/>
    <p:sldId id="1805" r:id="rId51"/>
    <p:sldId id="1806" r:id="rId52"/>
    <p:sldId id="1827" r:id="rId53"/>
    <p:sldId id="318" r:id="rId54"/>
    <p:sldId id="320" r:id="rId55"/>
    <p:sldId id="1808" r:id="rId56"/>
    <p:sldId id="298" r:id="rId57"/>
    <p:sldId id="1819" r:id="rId58"/>
    <p:sldId id="1809" r:id="rId59"/>
    <p:sldId id="1810" r:id="rId60"/>
    <p:sldId id="1821" r:id="rId61"/>
    <p:sldId id="1814" r:id="rId62"/>
    <p:sldId id="1815" r:id="rId63"/>
    <p:sldId id="1820" r:id="rId64"/>
    <p:sldId id="1816" r:id="rId65"/>
    <p:sldId id="334" r:id="rId66"/>
    <p:sldId id="1817" r:id="rId67"/>
    <p:sldId id="1709" r:id="rId68"/>
    <p:sldId id="337" r:id="rId69"/>
    <p:sldId id="1786" r:id="rId70"/>
    <p:sldId id="1803" r:id="rId71"/>
    <p:sldId id="1831" r:id="rId72"/>
    <p:sldId id="1832" r:id="rId73"/>
    <p:sldId id="1833" r:id="rId74"/>
    <p:sldId id="1825" r:id="rId75"/>
    <p:sldId id="1834" r:id="rId76"/>
    <p:sldId id="1835" r:id="rId77"/>
    <p:sldId id="1836" r:id="rId78"/>
    <p:sldId id="1865" r:id="rId79"/>
    <p:sldId id="1866" r:id="rId80"/>
    <p:sldId id="1867" r:id="rId81"/>
    <p:sldId id="1868" r:id="rId82"/>
    <p:sldId id="1869" r:id="rId83"/>
    <p:sldId id="1870" r:id="rId84"/>
    <p:sldId id="1837" r:id="rId85"/>
    <p:sldId id="1838" r:id="rId86"/>
    <p:sldId id="1839" r:id="rId87"/>
    <p:sldId id="1841" r:id="rId88"/>
    <p:sldId id="1842" r:id="rId89"/>
    <p:sldId id="1843" r:id="rId90"/>
    <p:sldId id="1871" r:id="rId91"/>
    <p:sldId id="1872" r:id="rId92"/>
    <p:sldId id="1846" r:id="rId93"/>
    <p:sldId id="1847" r:id="rId94"/>
    <p:sldId id="1849" r:id="rId95"/>
    <p:sldId id="1850" r:id="rId96"/>
    <p:sldId id="1853" r:id="rId97"/>
    <p:sldId id="1854" r:id="rId98"/>
    <p:sldId id="1855" r:id="rId99"/>
    <p:sldId id="1852" r:id="rId100"/>
    <p:sldId id="1857" r:id="rId101"/>
    <p:sldId id="1859" r:id="rId102"/>
    <p:sldId id="1860" r:id="rId103"/>
    <p:sldId id="1861" r:id="rId104"/>
    <p:sldId id="1864" r:id="rId105"/>
    <p:sldId id="1873" r:id="rId106"/>
    <p:sldId id="1746" r:id="rId107"/>
    <p:sldId id="1741" r:id="rId10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1789"/>
            <p14:sldId id="256"/>
            <p14:sldId id="1732"/>
            <p14:sldId id="1785"/>
            <p14:sldId id="1696"/>
            <p14:sldId id="1771"/>
            <p14:sldId id="1773"/>
            <p14:sldId id="1774"/>
            <p14:sldId id="1775"/>
            <p14:sldId id="1737"/>
            <p14:sldId id="1824"/>
            <p14:sldId id="1830"/>
            <p14:sldId id="1736"/>
            <p14:sldId id="1777"/>
            <p14:sldId id="1697"/>
            <p14:sldId id="1766"/>
            <p14:sldId id="1792"/>
            <p14:sldId id="1784"/>
            <p14:sldId id="1695"/>
            <p14:sldId id="1739"/>
            <p14:sldId id="1740"/>
            <p14:sldId id="1826"/>
            <p14:sldId id="1802"/>
            <p14:sldId id="1390"/>
            <p14:sldId id="1780"/>
            <p14:sldId id="1796"/>
            <p14:sldId id="1828"/>
            <p14:sldId id="1797"/>
            <p14:sldId id="1829"/>
            <p14:sldId id="1781"/>
            <p14:sldId id="1793"/>
            <p14:sldId id="1794"/>
            <p14:sldId id="1795"/>
            <p14:sldId id="1800"/>
            <p14:sldId id="1801"/>
            <p14:sldId id="1790"/>
            <p14:sldId id="1804"/>
            <p14:sldId id="314"/>
            <p14:sldId id="1805"/>
            <p14:sldId id="1806"/>
            <p14:sldId id="1827"/>
            <p14:sldId id="318"/>
            <p14:sldId id="320"/>
            <p14:sldId id="1808"/>
            <p14:sldId id="298"/>
            <p14:sldId id="1819"/>
            <p14:sldId id="1809"/>
            <p14:sldId id="1810"/>
            <p14:sldId id="1821"/>
            <p14:sldId id="1814"/>
            <p14:sldId id="1815"/>
            <p14:sldId id="1820"/>
            <p14:sldId id="1816"/>
            <p14:sldId id="334"/>
            <p14:sldId id="1817"/>
            <p14:sldId id="1709"/>
            <p14:sldId id="337"/>
            <p14:sldId id="1786"/>
            <p14:sldId id="1803"/>
            <p14:sldId id="1831"/>
            <p14:sldId id="1832"/>
            <p14:sldId id="1833"/>
            <p14:sldId id="1825"/>
            <p14:sldId id="1834"/>
            <p14:sldId id="1835"/>
            <p14:sldId id="1836"/>
            <p14:sldId id="1865"/>
            <p14:sldId id="1866"/>
            <p14:sldId id="1867"/>
            <p14:sldId id="1868"/>
            <p14:sldId id="1869"/>
            <p14:sldId id="1870"/>
            <p14:sldId id="1837"/>
            <p14:sldId id="1838"/>
            <p14:sldId id="1839"/>
            <p14:sldId id="1841"/>
            <p14:sldId id="1842"/>
            <p14:sldId id="1843"/>
            <p14:sldId id="1871"/>
            <p14:sldId id="1872"/>
            <p14:sldId id="1846"/>
            <p14:sldId id="1847"/>
            <p14:sldId id="1849"/>
            <p14:sldId id="1850"/>
            <p14:sldId id="1853"/>
            <p14:sldId id="1854"/>
            <p14:sldId id="1855"/>
            <p14:sldId id="1852"/>
            <p14:sldId id="1857"/>
            <p14:sldId id="1859"/>
            <p14:sldId id="1860"/>
            <p14:sldId id="1861"/>
            <p14:sldId id="1864"/>
            <p14:sldId id="1873"/>
            <p14:sldId id="1746"/>
            <p14:sldId id="17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9EE"/>
    <a:srgbClr val="084A8B"/>
    <a:srgbClr val="164088"/>
    <a:srgbClr val="003399"/>
    <a:srgbClr val="AFDDFA"/>
    <a:srgbClr val="181818"/>
    <a:srgbClr val="E8E8E8"/>
    <a:srgbClr val="CCD0DA"/>
    <a:srgbClr val="FFCC00"/>
    <a:srgbClr val="9FA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87045" autoAdjust="0"/>
  </p:normalViewPr>
  <p:slideViewPr>
    <p:cSldViewPr showGuides="1">
      <p:cViewPr varScale="1">
        <p:scale>
          <a:sx n="96" d="100"/>
          <a:sy n="96" d="100"/>
        </p:scale>
        <p:origin x="2064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presProps" Target="presProps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viewProps" Target="viewProps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14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customXml" Target="../customXml/item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handoutMaster" Target="handoutMasters/handoutMaster1.xml"/><Relationship Id="rId115" Type="http://schemas.openxmlformats.org/officeDocument/2006/relationships/tableStyles" Target="tableStyles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3" Type="http://schemas.openxmlformats.org/officeDocument/2006/relationships/customXml" Target="../customXml/item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microsoft.com/office/2018/10/relationships/authors" Target="author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kumenty-opz-plus" TargetMode="External"/><Relationship Id="rId1" Type="http://schemas.openxmlformats.org/officeDocument/2006/relationships/hyperlink" Target="https://www.esfcr.cz/vyzva-083-opz-plus" TargetMode="Externa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monitorovani-podporenych-osob-opz-plus/-/dokument/20938553" TargetMode="Externa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svg"/><Relationship Id="rId1" Type="http://schemas.openxmlformats.org/officeDocument/2006/relationships/image" Target="../media/image6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yzva-083-opz-plus" TargetMode="External"/><Relationship Id="rId1" Type="http://schemas.openxmlformats.org/officeDocument/2006/relationships/hyperlink" Target="https://www.esfcr.cz/dokumenty-opz-plus" TargetMode="External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monitorovani-podporenych-osob-opz-plus/-/dokument/20938553" TargetMode="External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svg"/><Relationship Id="rId1" Type="http://schemas.openxmlformats.org/officeDocument/2006/relationships/image" Target="../media/image6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 dirty="0"/>
            <a:t>Další profesní vzdělávání zaměstnanců </a:t>
          </a:r>
          <a:r>
            <a:rPr lang="cs-CZ" sz="2000" dirty="0"/>
            <a:t>– realizace vzdělávacích kurzů spojených s rozvíjením znalostí, schopností a dovedností vyžadovaných pro výkon určitého povolání</a:t>
          </a: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000" b="1" dirty="0">
              <a:latin typeface="Arial"/>
              <a:ea typeface="+mn-ea"/>
              <a:cs typeface="+mn-cs"/>
            </a:rPr>
            <a:t>Příklady podporovaných oblastí</a:t>
          </a:r>
          <a:endParaRPr lang="cs-CZ" sz="20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Měkké a manažerské dovednosti</a:t>
          </a:r>
          <a:endParaRPr lang="cs-CZ" sz="2000" dirty="0"/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 dirty="0">
              <a:latin typeface="Arial"/>
              <a:ea typeface="+mn-ea"/>
              <a:cs typeface="+mn-cs"/>
            </a:rPr>
            <a:t>Vyloučeno vzdělávání 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</a:rPr>
            <a:t>Organizované za účelem dodržení závazné vnitrostátní normy vzdělávání (BOZP, PO, řidiči </a:t>
          </a:r>
          <a:r>
            <a:rPr lang="cs-CZ" sz="2000" dirty="0" err="1">
              <a:latin typeface="Arial"/>
            </a:rPr>
            <a:t>ref</a:t>
          </a:r>
          <a:r>
            <a:rPr lang="cs-CZ" sz="2000" dirty="0">
              <a:latin typeface="Arial"/>
            </a:rPr>
            <a:t>.)</a:t>
          </a:r>
          <a:endParaRPr lang="cs-CZ" sz="2000" dirty="0"/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678CFD9C-648C-4081-AEE1-B98990E1676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>
              <a:latin typeface="Arial"/>
              <a:ea typeface="+mn-ea"/>
              <a:cs typeface="+mn-cs"/>
            </a:rPr>
            <a:t>Jazykové vzdělávání</a:t>
          </a:r>
          <a:endParaRPr lang="cs-CZ" sz="2000" dirty="0"/>
        </a:p>
      </dgm:t>
    </dgm:pt>
    <dgm:pt modelId="{4FE204EE-7638-4F96-9F59-BD4992E8E2F2}" type="parTrans" cxnId="{B101C69D-2FDE-4228-ABF5-FB4D4E6C9FC2}">
      <dgm:prSet/>
      <dgm:spPr/>
      <dgm:t>
        <a:bodyPr/>
        <a:lstStyle/>
        <a:p>
          <a:endParaRPr lang="cs-CZ"/>
        </a:p>
      </dgm:t>
    </dgm:pt>
    <dgm:pt modelId="{A455F10E-7C0F-4A2E-B7B2-1B4C0090F138}" type="sibTrans" cxnId="{B101C69D-2FDE-4228-ABF5-FB4D4E6C9FC2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Technické a další odborné vzdělávání</a:t>
          </a:r>
          <a:endParaRPr lang="cs-CZ" sz="2000" dirty="0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25E0F237-7A2E-4159-BA16-3B12A57623F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IT vzdělávání</a:t>
          </a:r>
        </a:p>
      </dgm:t>
    </dgm:pt>
    <dgm:pt modelId="{C5A8056D-8020-4DC7-B41E-D5D0A5AF8E62}" type="parTrans" cxnId="{C85C7E91-B7A0-423E-964F-3059E708B801}">
      <dgm:prSet/>
      <dgm:spPr/>
      <dgm:t>
        <a:bodyPr/>
        <a:lstStyle/>
        <a:p>
          <a:endParaRPr lang="cs-CZ"/>
        </a:p>
      </dgm:t>
    </dgm:pt>
    <dgm:pt modelId="{C9A25CA2-CDB8-44D6-8AE8-C92E374F6CA1}" type="sibTrans" cxnId="{C85C7E91-B7A0-423E-964F-3059E708B801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fesor muž se souvislou výplní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541E940D-64FB-4400-AB0A-4CE2B5C32F91}" type="presOf" srcId="{25E0F237-7A2E-4159-BA16-3B12A57623FA}" destId="{8EE8C6DA-01D9-4463-AA3C-41398B91084A}" srcOrd="1" destOrd="2" presId="urn:microsoft.com/office/officeart/2005/8/layout/vList4"/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46DDA51C-E834-4F59-ADED-11D3420D09B7}" type="presOf" srcId="{678CFD9C-648C-4081-AEE1-B98990E1676B}" destId="{FF477E00-FA04-4ECF-8105-81997CB510FD}" srcOrd="0" destOrd="3" presId="urn:microsoft.com/office/officeart/2005/8/layout/vList4"/>
    <dgm:cxn modelId="{2EF39422-1678-4E4A-B477-81D353B787FB}" type="presOf" srcId="{42B3F5B4-D225-4A0A-99C5-4A147B2FC379}" destId="{FF477E00-FA04-4ECF-8105-81997CB510FD}" srcOrd="0" destOrd="4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0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B8965A6F-8A04-439B-838E-E9D6812E873E}" srcId="{5F144373-5013-41E6-80DD-9441800913F7}" destId="{42B3F5B4-D225-4A0A-99C5-4A147B2FC379}" srcOrd="3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4" presId="urn:microsoft.com/office/officeart/2005/8/layout/vList4"/>
    <dgm:cxn modelId="{A737A272-2B42-4530-9F99-9AECDF862CFC}" type="presOf" srcId="{25E0F237-7A2E-4159-BA16-3B12A57623FA}" destId="{FF477E00-FA04-4ECF-8105-81997CB510FD}" srcOrd="0" destOrd="2" presId="urn:microsoft.com/office/officeart/2005/8/layout/vList4"/>
    <dgm:cxn modelId="{7BF4107A-6423-4B9E-899B-106371AC96BB}" type="presOf" srcId="{03F48AE5-F796-44AB-A352-CE7BF8F1F7B3}" destId="{5BFC6ED7-4654-4BA5-8803-06C4350C7773}" srcOrd="1" destOrd="1" presId="urn:microsoft.com/office/officeart/2005/8/layout/vList4"/>
    <dgm:cxn modelId="{C85C7E91-B7A0-423E-964F-3059E708B801}" srcId="{5F144373-5013-41E6-80DD-9441800913F7}" destId="{25E0F237-7A2E-4159-BA16-3B12A57623FA}" srcOrd="1" destOrd="0" parTransId="{C5A8056D-8020-4DC7-B41E-D5D0A5AF8E62}" sibTransId="{C9A25CA2-CDB8-44D6-8AE8-C92E374F6CA1}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B101C69D-2FDE-4228-ABF5-FB4D4E6C9FC2}" srcId="{5F144373-5013-41E6-80DD-9441800913F7}" destId="{678CFD9C-648C-4081-AEE1-B98990E1676B}" srcOrd="2" destOrd="0" parTransId="{4FE204EE-7638-4F96-9F59-BD4992E8E2F2}" sibTransId="{A455F10E-7C0F-4A2E-B7B2-1B4C0090F138}"/>
    <dgm:cxn modelId="{9E4F5BA2-EE11-477D-8072-C37192EE339F}" type="presOf" srcId="{678CFD9C-648C-4081-AEE1-B98990E1676B}" destId="{8EE8C6DA-01D9-4463-AA3C-41398B91084A}" srcOrd="1" destOrd="3" presId="urn:microsoft.com/office/officeart/2005/8/layout/vList4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74D829B7-8806-45AC-99B7-58441E0AEA6A}" type="presOf" srcId="{03F48AE5-F796-44AB-A352-CE7BF8F1F7B3}" destId="{42EC1661-8580-4399-BB22-26234ADAA6B7}" srcOrd="0" destOrd="1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Rozhodnutí o poskytnutí dotace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Obecná část pravidel pro žadatele a příjemce v rámci OPZ+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Specifická část pravidel pro žadatele a příjemce v rámci OPZ+ pro projekty s jednotkovými náklady zaměřené na další profesní vzdělávání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>
              <a:solidFill>
                <a:schemeClr val="bg1"/>
              </a:solidFill>
            </a:rPr>
            <a:t>Další pomůcky, dokumenty a odkazy uvedené na stránce výzvy </a:t>
          </a:r>
          <a:r>
            <a:rPr lang="cs-CZ" dirty="0">
              <a:solidFill>
                <a:srgbClr val="E7E9EE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https://www.esfcr.cz/vyzva-083-opz-plus</a:t>
          </a:r>
          <a:endParaRPr lang="en-US" dirty="0">
            <a:solidFill>
              <a:srgbClr val="E7E9EE"/>
            </a:solidFill>
          </a:endParaRPr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Pokyny ke zprávám o realizaci, monitorování podpořených osob, žádostem o změnu a </a:t>
          </a:r>
          <a:r>
            <a:rPr lang="cs-CZ" dirty="0">
              <a:solidFill>
                <a:schemeClr val="bg1"/>
              </a:solidFill>
            </a:rPr>
            <a:t>další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https://www.esfcr.cz/dokumenty-opz-plus</a:t>
          </a:r>
          <a:endParaRPr lang="en-US" dirty="0">
            <a:solidFill>
              <a:schemeClr val="bg1"/>
            </a:solidFill>
          </a:endParaRPr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1" dirty="0"/>
            <a:t>Pokyny pro práci v IS ESF </a:t>
          </a:r>
          <a:r>
            <a:rPr lang="cs-CZ" b="0" dirty="0"/>
            <a:t>(především </a:t>
          </a:r>
          <a:r>
            <a:rPr lang="cs-CZ" b="1" dirty="0"/>
            <a:t>kap. 5</a:t>
          </a:r>
          <a:r>
            <a:rPr lang="cs-CZ" b="0" dirty="0"/>
            <a:t>) </a:t>
          </a:r>
          <a:r>
            <a:rPr lang="cs-CZ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Monitorování podpořených osob - www.esfcr.cz</a:t>
          </a:r>
          <a:endParaRPr lang="cs-CZ" b="0" dirty="0">
            <a:solidFill>
              <a:schemeClr val="bg1"/>
            </a:solidFill>
          </a:endParaRP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Obecná část pravidel pro žadatele a příjemce v rámci OPZ+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Specifická část pravidel pro žadatele a příjemce v rámci OPZ+ pro projekty s jednotkovými náklady zaměřené na další profesní vzdělávání (</a:t>
          </a:r>
          <a:r>
            <a:rPr lang="cs-CZ" b="1" dirty="0"/>
            <a:t>5.2.1.2, 5.2.3</a:t>
          </a:r>
          <a:r>
            <a:rPr lang="cs-CZ" dirty="0"/>
            <a:t>)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3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3"/>
      <dgm:spPr/>
    </dgm:pt>
    <dgm:pt modelId="{E8EFE663-E357-467A-86B3-173142CC7A4C}" type="pres">
      <dgm:prSet presAssocID="{120BC7A7-D036-42E3-AD18-6C4056AFF035}" presName="dstNode" presStyleLbl="node1" presStyleIdx="0" presStyleCnt="3"/>
      <dgm:spPr/>
    </dgm:pt>
    <dgm:pt modelId="{A9CF74A0-CAD7-481D-937F-C54DCF4C5AF8}" type="pres">
      <dgm:prSet presAssocID="{C3100D2C-D02A-4D97-9967-47D143EECEEA}" presName="text_1" presStyleLbl="node1" presStyleIdx="0" presStyleCnt="3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3" custLinFactNeighborX="1701" custLinFactNeighborY="-2140"/>
      <dgm:spPr/>
    </dgm:pt>
    <dgm:pt modelId="{2392C4EF-6AE6-4147-9ED5-AC1437309CAD}" type="pres">
      <dgm:prSet presAssocID="{58051D68-E01C-44EB-A25A-29179933922E}" presName="text_2" presStyleLbl="node1" presStyleIdx="1" presStyleCnt="3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3"/>
      <dgm:spPr/>
    </dgm:pt>
    <dgm:pt modelId="{B4A1FC53-8B0D-421C-8E3F-83E31DF5DABA}" type="pres">
      <dgm:prSet presAssocID="{F94AA3EF-AD53-4237-8394-8D1E08918BB2}" presName="text_3" presStyleLbl="node1" presStyleIdx="2" presStyleCnt="3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3" custLinFactNeighborX="-530" custLinFactNeighborY="20558"/>
      <dgm:spPr/>
    </dgm:pt>
  </dgm:ptLst>
  <dgm:cxnLst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7B6B2B-29D7-4324-A1D3-AE46F1EB10ED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FA4098E-2B1A-4EB1-B6B4-D8C0A25E1927}">
      <dgm:prSet phldrT="[Text]" custT="1"/>
      <dgm:spPr/>
      <dgm:t>
        <a:bodyPr/>
        <a:lstStyle/>
        <a:p>
          <a:endParaRPr lang="cs-CZ" sz="1900" dirty="0">
            <a:solidFill>
              <a:schemeClr val="bg1"/>
            </a:solidFill>
          </a:endParaRPr>
        </a:p>
        <a:p>
          <a:r>
            <a:rPr lang="cs-CZ" sz="2400" b="1" dirty="0">
              <a:solidFill>
                <a:schemeClr val="bg1"/>
              </a:solidFill>
            </a:rPr>
            <a:t>Kristýna Bukovská</a:t>
          </a:r>
        </a:p>
        <a:p>
          <a:r>
            <a:rPr lang="cs-CZ" sz="2300" dirty="0">
              <a:solidFill>
                <a:schemeClr val="bg1"/>
              </a:solidFill>
            </a:rPr>
            <a:t>kristyna.bukovska@mpsv.gov.cz</a:t>
          </a:r>
        </a:p>
        <a:p>
          <a:r>
            <a:rPr lang="cs-CZ" sz="2400" dirty="0">
              <a:solidFill>
                <a:schemeClr val="bg1"/>
              </a:solidFill>
            </a:rPr>
            <a:t>+420 778 537 913</a:t>
          </a:r>
        </a:p>
        <a:p>
          <a:endParaRPr lang="cs-CZ" sz="1900" dirty="0"/>
        </a:p>
      </dgm:t>
    </dgm:pt>
    <dgm:pt modelId="{3AD05B00-1116-46AC-97A0-26B416ED6FFD}" type="parTrans" cxnId="{96867B68-C70C-4DF7-B1E8-0470A39C9045}">
      <dgm:prSet/>
      <dgm:spPr/>
      <dgm:t>
        <a:bodyPr/>
        <a:lstStyle/>
        <a:p>
          <a:endParaRPr lang="cs-CZ"/>
        </a:p>
      </dgm:t>
    </dgm:pt>
    <dgm:pt modelId="{121DE1A7-7656-4B3D-ACB4-26F720981B52}" type="sibTrans" cxnId="{96867B68-C70C-4DF7-B1E8-0470A39C9045}">
      <dgm:prSet/>
      <dgm:spPr/>
      <dgm:t>
        <a:bodyPr/>
        <a:lstStyle/>
        <a:p>
          <a:endParaRPr lang="cs-CZ"/>
        </a:p>
      </dgm:t>
    </dgm:pt>
    <dgm:pt modelId="{29D28EF0-741A-47D2-9F87-8ECB478DE611}">
      <dgm:prSet phldrT="[Text]" custT="1"/>
      <dgm:spPr/>
      <dgm:t>
        <a:bodyPr/>
        <a:lstStyle/>
        <a:p>
          <a:r>
            <a:rPr lang="cs-CZ" sz="2400" b="1" dirty="0">
              <a:solidFill>
                <a:schemeClr val="bg1"/>
              </a:solidFill>
            </a:rPr>
            <a:t>Jitka Vránová</a:t>
          </a:r>
        </a:p>
        <a:p>
          <a:r>
            <a:rPr lang="cs-CZ" sz="2300" dirty="0">
              <a:solidFill>
                <a:schemeClr val="bg1"/>
              </a:solidFill>
            </a:rPr>
            <a:t>jitka.vranova@mpsv.gov.cz</a:t>
          </a:r>
        </a:p>
        <a:p>
          <a:r>
            <a:rPr lang="cs-CZ" sz="2400" dirty="0">
              <a:solidFill>
                <a:schemeClr val="bg1"/>
              </a:solidFill>
            </a:rPr>
            <a:t>+420 773 261 543</a:t>
          </a:r>
        </a:p>
      </dgm:t>
    </dgm:pt>
    <dgm:pt modelId="{8989513D-314F-4FEF-88B6-959905B86B6D}" type="parTrans" cxnId="{CE5923C1-393F-49FD-9A6C-A90EA102C94A}">
      <dgm:prSet/>
      <dgm:spPr/>
      <dgm:t>
        <a:bodyPr/>
        <a:lstStyle/>
        <a:p>
          <a:endParaRPr lang="cs-CZ"/>
        </a:p>
      </dgm:t>
    </dgm:pt>
    <dgm:pt modelId="{BB48B635-A6FA-47E5-9384-0CCBD465818B}" type="sibTrans" cxnId="{CE5923C1-393F-49FD-9A6C-A90EA102C94A}">
      <dgm:prSet/>
      <dgm:spPr/>
      <dgm:t>
        <a:bodyPr/>
        <a:lstStyle/>
        <a:p>
          <a:endParaRPr lang="cs-CZ"/>
        </a:p>
      </dgm:t>
    </dgm:pt>
    <dgm:pt modelId="{76B0BA25-4011-42C0-9C77-2A0424922CE0}" type="pres">
      <dgm:prSet presAssocID="{D47B6B2B-29D7-4324-A1D3-AE46F1EB10ED}" presName="Name0" presStyleCnt="0">
        <dgm:presLayoutVars>
          <dgm:dir/>
          <dgm:resizeHandles val="exact"/>
        </dgm:presLayoutVars>
      </dgm:prSet>
      <dgm:spPr/>
    </dgm:pt>
    <dgm:pt modelId="{BF45AA4C-CC82-48C5-B6BB-EE6835D296FF}" type="pres">
      <dgm:prSet presAssocID="{D47B6B2B-29D7-4324-A1D3-AE46F1EB10ED}" presName="fgShape" presStyleLbl="fgShp" presStyleIdx="0" presStyleCnt="1"/>
      <dgm:spPr/>
    </dgm:pt>
    <dgm:pt modelId="{13A27714-BC10-43BE-9635-95A85D97F458}" type="pres">
      <dgm:prSet presAssocID="{D47B6B2B-29D7-4324-A1D3-AE46F1EB10ED}" presName="linComp" presStyleCnt="0"/>
      <dgm:spPr/>
    </dgm:pt>
    <dgm:pt modelId="{C95DF0B1-4F4C-476C-9538-7900C2505E06}" type="pres">
      <dgm:prSet presAssocID="{EFA4098E-2B1A-4EB1-B6B4-D8C0A25E1927}" presName="compNode" presStyleCnt="0"/>
      <dgm:spPr/>
    </dgm:pt>
    <dgm:pt modelId="{5661F376-59A7-4C64-8668-174EE6C29D68}" type="pres">
      <dgm:prSet presAssocID="{EFA4098E-2B1A-4EB1-B6B4-D8C0A25E1927}" presName="bkgdShape" presStyleLbl="node1" presStyleIdx="0" presStyleCnt="2"/>
      <dgm:spPr/>
    </dgm:pt>
    <dgm:pt modelId="{95733792-0DB6-4B04-A4A5-C1D4B777A4F9}" type="pres">
      <dgm:prSet presAssocID="{EFA4098E-2B1A-4EB1-B6B4-D8C0A25E1927}" presName="nodeTx" presStyleLbl="node1" presStyleIdx="0" presStyleCnt="2">
        <dgm:presLayoutVars>
          <dgm:bulletEnabled val="1"/>
        </dgm:presLayoutVars>
      </dgm:prSet>
      <dgm:spPr/>
    </dgm:pt>
    <dgm:pt modelId="{FDDF7611-EA52-4469-B5D9-FB1D58222BA2}" type="pres">
      <dgm:prSet presAssocID="{EFA4098E-2B1A-4EB1-B6B4-D8C0A25E1927}" presName="invisiNode" presStyleLbl="node1" presStyleIdx="0" presStyleCnt="2"/>
      <dgm:spPr/>
    </dgm:pt>
    <dgm:pt modelId="{CF9E27B1-A810-4CED-A56D-E7D4037E2DDE}" type="pres">
      <dgm:prSet presAssocID="{EFA4098E-2B1A-4EB1-B6B4-D8C0A25E1927}" presName="imagNode" presStyleLbl="fgImgPlace1" presStyleIdx="0" presStyleCnt="2"/>
      <dgm:spPr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7978C92-67C2-4D11-B4D4-31A47DE4E2B2}" type="pres">
      <dgm:prSet presAssocID="{121DE1A7-7656-4B3D-ACB4-26F720981B52}" presName="sibTrans" presStyleLbl="sibTrans2D1" presStyleIdx="0" presStyleCnt="0"/>
      <dgm:spPr/>
    </dgm:pt>
    <dgm:pt modelId="{0E2E330C-B8FC-4F7E-A3BF-12963157A656}" type="pres">
      <dgm:prSet presAssocID="{29D28EF0-741A-47D2-9F87-8ECB478DE611}" presName="compNode" presStyleCnt="0"/>
      <dgm:spPr/>
    </dgm:pt>
    <dgm:pt modelId="{4853AE79-150C-47B5-8594-7EC0960EEF3D}" type="pres">
      <dgm:prSet presAssocID="{29D28EF0-741A-47D2-9F87-8ECB478DE611}" presName="bkgdShape" presStyleLbl="node1" presStyleIdx="1" presStyleCnt="2" custLinFactNeighborX="1377" custLinFactNeighborY="2167"/>
      <dgm:spPr/>
    </dgm:pt>
    <dgm:pt modelId="{79894461-B49A-490C-B7CB-C64E32C4E925}" type="pres">
      <dgm:prSet presAssocID="{29D28EF0-741A-47D2-9F87-8ECB478DE611}" presName="nodeTx" presStyleLbl="node1" presStyleIdx="1" presStyleCnt="2">
        <dgm:presLayoutVars>
          <dgm:bulletEnabled val="1"/>
        </dgm:presLayoutVars>
      </dgm:prSet>
      <dgm:spPr/>
    </dgm:pt>
    <dgm:pt modelId="{8131962E-E270-43DB-9C8F-C33E2659B6AE}" type="pres">
      <dgm:prSet presAssocID="{29D28EF0-741A-47D2-9F87-8ECB478DE611}" presName="invisiNode" presStyleLbl="node1" presStyleIdx="1" presStyleCnt="2"/>
      <dgm:spPr/>
    </dgm:pt>
    <dgm:pt modelId="{BB36CB23-3269-4A34-BC3B-BAE2FCB39420}" type="pres">
      <dgm:prSet presAssocID="{29D28EF0-741A-47D2-9F87-8ECB478DE611}" presName="imagNode" presStyleLbl="fgImgPlace1" presStyleIdx="1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Školačka obrys"/>
        </a:ext>
      </dgm:extLst>
    </dgm:pt>
  </dgm:ptLst>
  <dgm:cxnLst>
    <dgm:cxn modelId="{354D371E-AB0F-41E2-B792-680761CEB0AC}" type="presOf" srcId="{D47B6B2B-29D7-4324-A1D3-AE46F1EB10ED}" destId="{76B0BA25-4011-42C0-9C77-2A0424922CE0}" srcOrd="0" destOrd="0" presId="urn:microsoft.com/office/officeart/2005/8/layout/hList7"/>
    <dgm:cxn modelId="{67289938-3D54-4698-996E-7A800B1C1666}" type="presOf" srcId="{EFA4098E-2B1A-4EB1-B6B4-D8C0A25E1927}" destId="{5661F376-59A7-4C64-8668-174EE6C29D68}" srcOrd="0" destOrd="0" presId="urn:microsoft.com/office/officeart/2005/8/layout/hList7"/>
    <dgm:cxn modelId="{96867B68-C70C-4DF7-B1E8-0470A39C9045}" srcId="{D47B6B2B-29D7-4324-A1D3-AE46F1EB10ED}" destId="{EFA4098E-2B1A-4EB1-B6B4-D8C0A25E1927}" srcOrd="0" destOrd="0" parTransId="{3AD05B00-1116-46AC-97A0-26B416ED6FFD}" sibTransId="{121DE1A7-7656-4B3D-ACB4-26F720981B52}"/>
    <dgm:cxn modelId="{5F4C6653-1C61-42CF-9D60-1BF98BEC8090}" type="presOf" srcId="{29D28EF0-741A-47D2-9F87-8ECB478DE611}" destId="{4853AE79-150C-47B5-8594-7EC0960EEF3D}" srcOrd="0" destOrd="0" presId="urn:microsoft.com/office/officeart/2005/8/layout/hList7"/>
    <dgm:cxn modelId="{6C9AD075-858F-4DA6-AB40-6EE9AE10EEF2}" type="presOf" srcId="{29D28EF0-741A-47D2-9F87-8ECB478DE611}" destId="{79894461-B49A-490C-B7CB-C64E32C4E925}" srcOrd="1" destOrd="0" presId="urn:microsoft.com/office/officeart/2005/8/layout/hList7"/>
    <dgm:cxn modelId="{636EB584-671A-4609-AE6A-1635680577BB}" type="presOf" srcId="{121DE1A7-7656-4B3D-ACB4-26F720981B52}" destId="{37978C92-67C2-4D11-B4D4-31A47DE4E2B2}" srcOrd="0" destOrd="0" presId="urn:microsoft.com/office/officeart/2005/8/layout/hList7"/>
    <dgm:cxn modelId="{CE5923C1-393F-49FD-9A6C-A90EA102C94A}" srcId="{D47B6B2B-29D7-4324-A1D3-AE46F1EB10ED}" destId="{29D28EF0-741A-47D2-9F87-8ECB478DE611}" srcOrd="1" destOrd="0" parTransId="{8989513D-314F-4FEF-88B6-959905B86B6D}" sibTransId="{BB48B635-A6FA-47E5-9384-0CCBD465818B}"/>
    <dgm:cxn modelId="{E98CEFC5-72E0-4072-9AA8-9497B4AC8610}" type="presOf" srcId="{EFA4098E-2B1A-4EB1-B6B4-D8C0A25E1927}" destId="{95733792-0DB6-4B04-A4A5-C1D4B777A4F9}" srcOrd="1" destOrd="0" presId="urn:microsoft.com/office/officeart/2005/8/layout/hList7"/>
    <dgm:cxn modelId="{F95E8EF4-31E5-4ADF-AD20-A35BD5C7DB41}" type="presParOf" srcId="{76B0BA25-4011-42C0-9C77-2A0424922CE0}" destId="{BF45AA4C-CC82-48C5-B6BB-EE6835D296FF}" srcOrd="0" destOrd="0" presId="urn:microsoft.com/office/officeart/2005/8/layout/hList7"/>
    <dgm:cxn modelId="{D2E2A5CC-F5FA-445A-9624-E5A3F17E5489}" type="presParOf" srcId="{76B0BA25-4011-42C0-9C77-2A0424922CE0}" destId="{13A27714-BC10-43BE-9635-95A85D97F458}" srcOrd="1" destOrd="0" presId="urn:microsoft.com/office/officeart/2005/8/layout/hList7"/>
    <dgm:cxn modelId="{77A6285D-A0B7-453D-8204-CCCA87C12EDD}" type="presParOf" srcId="{13A27714-BC10-43BE-9635-95A85D97F458}" destId="{C95DF0B1-4F4C-476C-9538-7900C2505E06}" srcOrd="0" destOrd="0" presId="urn:microsoft.com/office/officeart/2005/8/layout/hList7"/>
    <dgm:cxn modelId="{01F6B0A9-A37D-4834-9C05-DF258BA66A99}" type="presParOf" srcId="{C95DF0B1-4F4C-476C-9538-7900C2505E06}" destId="{5661F376-59A7-4C64-8668-174EE6C29D68}" srcOrd="0" destOrd="0" presId="urn:microsoft.com/office/officeart/2005/8/layout/hList7"/>
    <dgm:cxn modelId="{1F8C0C7F-A624-4845-A4FD-CEA2EA934E1F}" type="presParOf" srcId="{C95DF0B1-4F4C-476C-9538-7900C2505E06}" destId="{95733792-0DB6-4B04-A4A5-C1D4B777A4F9}" srcOrd="1" destOrd="0" presId="urn:microsoft.com/office/officeart/2005/8/layout/hList7"/>
    <dgm:cxn modelId="{0054334A-FA39-4F5A-AF99-70E1CC7D085C}" type="presParOf" srcId="{C95DF0B1-4F4C-476C-9538-7900C2505E06}" destId="{FDDF7611-EA52-4469-B5D9-FB1D58222BA2}" srcOrd="2" destOrd="0" presId="urn:microsoft.com/office/officeart/2005/8/layout/hList7"/>
    <dgm:cxn modelId="{2961E1B2-55A9-4F4A-82F2-7167FFAEF9D8}" type="presParOf" srcId="{C95DF0B1-4F4C-476C-9538-7900C2505E06}" destId="{CF9E27B1-A810-4CED-A56D-E7D4037E2DDE}" srcOrd="3" destOrd="0" presId="urn:microsoft.com/office/officeart/2005/8/layout/hList7"/>
    <dgm:cxn modelId="{25BCBCF7-445D-42BC-97AB-8BE7C4B339C8}" type="presParOf" srcId="{13A27714-BC10-43BE-9635-95A85D97F458}" destId="{37978C92-67C2-4D11-B4D4-31A47DE4E2B2}" srcOrd="1" destOrd="0" presId="urn:microsoft.com/office/officeart/2005/8/layout/hList7"/>
    <dgm:cxn modelId="{81CFCE9C-571A-4334-8280-16313AA8A883}" type="presParOf" srcId="{13A27714-BC10-43BE-9635-95A85D97F458}" destId="{0E2E330C-B8FC-4F7E-A3BF-12963157A656}" srcOrd="2" destOrd="0" presId="urn:microsoft.com/office/officeart/2005/8/layout/hList7"/>
    <dgm:cxn modelId="{C2F17231-9EE5-4C9E-B34F-9AC7EB3578E2}" type="presParOf" srcId="{0E2E330C-B8FC-4F7E-A3BF-12963157A656}" destId="{4853AE79-150C-47B5-8594-7EC0960EEF3D}" srcOrd="0" destOrd="0" presId="urn:microsoft.com/office/officeart/2005/8/layout/hList7"/>
    <dgm:cxn modelId="{382F7DBC-AD2D-42D8-A1C7-F168AECB72F7}" type="presParOf" srcId="{0E2E330C-B8FC-4F7E-A3BF-12963157A656}" destId="{79894461-B49A-490C-B7CB-C64E32C4E925}" srcOrd="1" destOrd="0" presId="urn:microsoft.com/office/officeart/2005/8/layout/hList7"/>
    <dgm:cxn modelId="{DD5C47EA-34C0-4786-AAC5-16BE3D0043E7}" type="presParOf" srcId="{0E2E330C-B8FC-4F7E-A3BF-12963157A656}" destId="{8131962E-E270-43DB-9C8F-C33E2659B6AE}" srcOrd="2" destOrd="0" presId="urn:microsoft.com/office/officeart/2005/8/layout/hList7"/>
    <dgm:cxn modelId="{F876EF72-408B-4211-864B-48BDB3F9E4E2}" type="presParOf" srcId="{0E2E330C-B8FC-4F7E-A3BF-12963157A656}" destId="{BB36CB23-3269-4A34-BC3B-BAE2FCB3942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AF95E5-DF70-4914-B840-A21FD10F4C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41EFCAE-6308-4B86-93B1-F23ACBBA415E}">
      <dgm:prSet phldrT="[Text]"/>
      <dgm:spPr/>
      <dgm:t>
        <a:bodyPr/>
        <a:lstStyle/>
        <a:p>
          <a:r>
            <a:rPr lang="cs-CZ" b="1" dirty="0"/>
            <a:t>Podporované vzdělávání </a:t>
          </a:r>
          <a:r>
            <a:rPr lang="cs-CZ" dirty="0"/>
            <a:t>= další profesní vzdělávání realizované prostřednictvím vzdělávacích kurzů s přesně vymezenou dobou výuky (jednoznačně odlišitelnou od běžného výkonu pracovních povinností účastníka kurzu) pod vedením lektora</a:t>
          </a:r>
        </a:p>
      </dgm:t>
    </dgm:pt>
    <dgm:pt modelId="{A8B292AF-D710-4156-8C6F-79CA27D675DC}" type="parTrans" cxnId="{DFBBAC15-288D-48BA-8102-32654FFBF2E7}">
      <dgm:prSet/>
      <dgm:spPr/>
      <dgm:t>
        <a:bodyPr/>
        <a:lstStyle/>
        <a:p>
          <a:endParaRPr lang="cs-CZ"/>
        </a:p>
      </dgm:t>
    </dgm:pt>
    <dgm:pt modelId="{B1159CB8-CAF0-44C2-9D35-E220BAAB9202}" type="sibTrans" cxnId="{DFBBAC15-288D-48BA-8102-32654FFBF2E7}">
      <dgm:prSet/>
      <dgm:spPr/>
      <dgm:t>
        <a:bodyPr/>
        <a:lstStyle/>
        <a:p>
          <a:endParaRPr lang="cs-CZ"/>
        </a:p>
      </dgm:t>
    </dgm:pt>
    <dgm:pt modelId="{A9CB5C06-AE7D-4527-84F2-A7171B9397EC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Prezenční vzdělávání</a:t>
          </a:r>
        </a:p>
      </dgm:t>
    </dgm:pt>
    <dgm:pt modelId="{F4CE1B3C-4823-4A8B-B188-F916365AC460}" type="parTrans" cxnId="{B0669370-A771-4820-A9BA-3AB46C40F7EA}">
      <dgm:prSet/>
      <dgm:spPr/>
      <dgm:t>
        <a:bodyPr/>
        <a:lstStyle/>
        <a:p>
          <a:endParaRPr lang="cs-CZ"/>
        </a:p>
      </dgm:t>
    </dgm:pt>
    <dgm:pt modelId="{25FCD2C3-40A8-4390-8BD5-34195B7B6CEE}" type="sibTrans" cxnId="{B0669370-A771-4820-A9BA-3AB46C40F7EA}">
      <dgm:prSet/>
      <dgm:spPr/>
      <dgm:t>
        <a:bodyPr/>
        <a:lstStyle/>
        <a:p>
          <a:endParaRPr lang="cs-CZ"/>
        </a:p>
      </dgm:t>
    </dgm:pt>
    <dgm:pt modelId="{DF4F6C2B-B1A5-46EF-BDAF-759F89BDA669}">
      <dgm:prSet phldrT="[Text]"/>
      <dgm:spPr>
        <a:solidFill>
          <a:schemeClr val="accent2"/>
        </a:solidFill>
      </dgm:spPr>
      <dgm:t>
        <a:bodyPr/>
        <a:lstStyle/>
        <a:p>
          <a:r>
            <a:rPr lang="cs-CZ" dirty="0"/>
            <a:t>Distanční vzdělávání</a:t>
          </a:r>
        </a:p>
      </dgm:t>
    </dgm:pt>
    <dgm:pt modelId="{FD10E23A-DA39-4E5D-B035-703D40121A18}" type="parTrans" cxnId="{27C181A0-F68B-43A7-9FF5-FD8E709B0689}">
      <dgm:prSet/>
      <dgm:spPr/>
      <dgm:t>
        <a:bodyPr/>
        <a:lstStyle/>
        <a:p>
          <a:endParaRPr lang="cs-CZ"/>
        </a:p>
      </dgm:t>
    </dgm:pt>
    <dgm:pt modelId="{EF161951-E326-405C-9605-FC7CFE64ED9C}" type="sibTrans" cxnId="{27C181A0-F68B-43A7-9FF5-FD8E709B0689}">
      <dgm:prSet/>
      <dgm:spPr/>
      <dgm:t>
        <a:bodyPr/>
        <a:lstStyle/>
        <a:p>
          <a:endParaRPr lang="cs-CZ"/>
        </a:p>
      </dgm:t>
    </dgm:pt>
    <dgm:pt modelId="{32F6A01A-A9D8-410F-893D-505F3279ABD7}">
      <dgm:prSet phldrT="[Text]"/>
      <dgm:spPr/>
      <dgm:t>
        <a:bodyPr/>
        <a:lstStyle/>
        <a:p>
          <a:r>
            <a:rPr lang="cs-CZ" b="1" dirty="0"/>
            <a:t>Nepodporované vzdělávání </a:t>
          </a:r>
          <a:r>
            <a:rPr lang="cs-CZ" dirty="0"/>
            <a:t>= jiné formy vzdělávání či vzdělávání, které nelze odlišit od běžného výkonu pracovních povinností účastníka</a:t>
          </a:r>
        </a:p>
      </dgm:t>
    </dgm:pt>
    <dgm:pt modelId="{1D539754-8F8F-4022-8CD0-3F71751E49DC}" type="parTrans" cxnId="{B2C0C038-69FC-462F-AA51-AF7F3DD35A58}">
      <dgm:prSet/>
      <dgm:spPr/>
      <dgm:t>
        <a:bodyPr/>
        <a:lstStyle/>
        <a:p>
          <a:endParaRPr lang="cs-CZ"/>
        </a:p>
      </dgm:t>
    </dgm:pt>
    <dgm:pt modelId="{C6AF2D8D-16E4-4813-BFFC-2E8F740DD03E}" type="sibTrans" cxnId="{B2C0C038-69FC-462F-AA51-AF7F3DD35A58}">
      <dgm:prSet/>
      <dgm:spPr/>
      <dgm:t>
        <a:bodyPr/>
        <a:lstStyle/>
        <a:p>
          <a:endParaRPr lang="cs-CZ"/>
        </a:p>
      </dgm:t>
    </dgm:pt>
    <dgm:pt modelId="{0D5315C6-2FF0-4635-9703-6F1653D49587}" type="pres">
      <dgm:prSet presAssocID="{42AF95E5-DF70-4914-B840-A21FD10F4C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3986F7-660F-4769-A277-EE2343D691EF}" type="pres">
      <dgm:prSet presAssocID="{541EFCAE-6308-4B86-93B1-F23ACBBA415E}" presName="vertOne" presStyleCnt="0"/>
      <dgm:spPr/>
    </dgm:pt>
    <dgm:pt modelId="{E1934B79-B853-4C90-8E9F-754F781E207D}" type="pres">
      <dgm:prSet presAssocID="{541EFCAE-6308-4B86-93B1-F23ACBBA415E}" presName="txOne" presStyleLbl="node0" presStyleIdx="0" presStyleCnt="2" custScaleY="149580" custLinFactNeighborX="-112" custLinFactNeighborY="73270">
        <dgm:presLayoutVars>
          <dgm:chPref val="3"/>
        </dgm:presLayoutVars>
      </dgm:prSet>
      <dgm:spPr/>
    </dgm:pt>
    <dgm:pt modelId="{A144EEAD-754B-49A2-B1AE-370D9A873420}" type="pres">
      <dgm:prSet presAssocID="{541EFCAE-6308-4B86-93B1-F23ACBBA415E}" presName="parTransOne" presStyleCnt="0"/>
      <dgm:spPr/>
    </dgm:pt>
    <dgm:pt modelId="{D9B99CC1-18D6-4BD4-8EEA-07E945A8D779}" type="pres">
      <dgm:prSet presAssocID="{541EFCAE-6308-4B86-93B1-F23ACBBA415E}" presName="horzOne" presStyleCnt="0"/>
      <dgm:spPr/>
    </dgm:pt>
    <dgm:pt modelId="{7307AEAF-AFA9-46E3-913B-AAEE5358D0A3}" type="pres">
      <dgm:prSet presAssocID="{A9CB5C06-AE7D-4527-84F2-A7171B9397EC}" presName="vertTwo" presStyleCnt="0"/>
      <dgm:spPr/>
    </dgm:pt>
    <dgm:pt modelId="{64DEDD17-EED3-4AE2-94E2-1645C00D1CA2}" type="pres">
      <dgm:prSet presAssocID="{A9CB5C06-AE7D-4527-84F2-A7171B9397EC}" presName="txTwo" presStyleLbl="node2" presStyleIdx="0" presStyleCnt="2" custScaleY="60242" custLinFactNeighborX="-234" custLinFactNeighborY="2026">
        <dgm:presLayoutVars>
          <dgm:chPref val="3"/>
        </dgm:presLayoutVars>
      </dgm:prSet>
      <dgm:spPr/>
    </dgm:pt>
    <dgm:pt modelId="{9E9D1CB1-6810-4D59-BE1B-CCA14837D540}" type="pres">
      <dgm:prSet presAssocID="{A9CB5C06-AE7D-4527-84F2-A7171B9397EC}" presName="horzTwo" presStyleCnt="0"/>
      <dgm:spPr/>
    </dgm:pt>
    <dgm:pt modelId="{175D1FE5-B340-4929-9C81-60C4D1608E91}" type="pres">
      <dgm:prSet presAssocID="{25FCD2C3-40A8-4390-8BD5-34195B7B6CEE}" presName="sibSpaceTwo" presStyleCnt="0"/>
      <dgm:spPr/>
    </dgm:pt>
    <dgm:pt modelId="{63CB75C7-B1A2-459C-891F-048E76A1EF92}" type="pres">
      <dgm:prSet presAssocID="{DF4F6C2B-B1A5-46EF-BDAF-759F89BDA669}" presName="vertTwo" presStyleCnt="0"/>
      <dgm:spPr/>
    </dgm:pt>
    <dgm:pt modelId="{C4FBB5DD-2912-4FBC-AC82-51B03896E2EB}" type="pres">
      <dgm:prSet presAssocID="{DF4F6C2B-B1A5-46EF-BDAF-759F89BDA669}" presName="txTwo" presStyleLbl="node2" presStyleIdx="1" presStyleCnt="2" custScaleY="60242" custLinFactNeighborX="-84" custLinFactNeighborY="36098">
        <dgm:presLayoutVars>
          <dgm:chPref val="3"/>
        </dgm:presLayoutVars>
      </dgm:prSet>
      <dgm:spPr/>
    </dgm:pt>
    <dgm:pt modelId="{453B0782-7860-467E-87C3-12287044B4FB}" type="pres">
      <dgm:prSet presAssocID="{DF4F6C2B-B1A5-46EF-BDAF-759F89BDA669}" presName="horzTwo" presStyleCnt="0"/>
      <dgm:spPr/>
    </dgm:pt>
    <dgm:pt modelId="{7C7F8DE6-CD26-4577-8AD7-69CB72B7CC5A}" type="pres">
      <dgm:prSet presAssocID="{B1159CB8-CAF0-44C2-9D35-E220BAAB9202}" presName="sibSpaceOne" presStyleCnt="0"/>
      <dgm:spPr/>
    </dgm:pt>
    <dgm:pt modelId="{2B907804-45FC-4582-9448-0F058FFDEB8F}" type="pres">
      <dgm:prSet presAssocID="{32F6A01A-A9D8-410F-893D-505F3279ABD7}" presName="vertOne" presStyleCnt="0"/>
      <dgm:spPr/>
    </dgm:pt>
    <dgm:pt modelId="{64A9CF5E-196D-4A12-AA07-EBEB524AFEE7}" type="pres">
      <dgm:prSet presAssocID="{32F6A01A-A9D8-410F-893D-505F3279ABD7}" presName="txOne" presStyleLbl="node0" presStyleIdx="1" presStyleCnt="2" custScaleX="115723" custScaleY="210483" custLinFactNeighborX="-5776" custLinFactNeighborY="6456">
        <dgm:presLayoutVars>
          <dgm:chPref val="3"/>
        </dgm:presLayoutVars>
      </dgm:prSet>
      <dgm:spPr/>
    </dgm:pt>
    <dgm:pt modelId="{C64B4243-00DA-409C-95DA-E836F8C85C49}" type="pres">
      <dgm:prSet presAssocID="{32F6A01A-A9D8-410F-893D-505F3279ABD7}" presName="horzOne" presStyleCnt="0"/>
      <dgm:spPr/>
    </dgm:pt>
  </dgm:ptLst>
  <dgm:cxnLst>
    <dgm:cxn modelId="{DFBBAC15-288D-48BA-8102-32654FFBF2E7}" srcId="{42AF95E5-DF70-4914-B840-A21FD10F4C96}" destId="{541EFCAE-6308-4B86-93B1-F23ACBBA415E}" srcOrd="0" destOrd="0" parTransId="{A8B292AF-D710-4156-8C6F-79CA27D675DC}" sibTransId="{B1159CB8-CAF0-44C2-9D35-E220BAAB9202}"/>
    <dgm:cxn modelId="{B2C0C038-69FC-462F-AA51-AF7F3DD35A58}" srcId="{42AF95E5-DF70-4914-B840-A21FD10F4C96}" destId="{32F6A01A-A9D8-410F-893D-505F3279ABD7}" srcOrd="1" destOrd="0" parTransId="{1D539754-8F8F-4022-8CD0-3F71751E49DC}" sibTransId="{C6AF2D8D-16E4-4813-BFFC-2E8F740DD03E}"/>
    <dgm:cxn modelId="{BC64493A-0F9C-4119-AEB3-255006A32429}" type="presOf" srcId="{32F6A01A-A9D8-410F-893D-505F3279ABD7}" destId="{64A9CF5E-196D-4A12-AA07-EBEB524AFEE7}" srcOrd="0" destOrd="0" presId="urn:microsoft.com/office/officeart/2005/8/layout/hierarchy4"/>
    <dgm:cxn modelId="{4037AC69-3CF0-4214-99C6-254B1DA59A34}" type="presOf" srcId="{42AF95E5-DF70-4914-B840-A21FD10F4C96}" destId="{0D5315C6-2FF0-4635-9703-6F1653D49587}" srcOrd="0" destOrd="0" presId="urn:microsoft.com/office/officeart/2005/8/layout/hierarchy4"/>
    <dgm:cxn modelId="{B0669370-A771-4820-A9BA-3AB46C40F7EA}" srcId="{541EFCAE-6308-4B86-93B1-F23ACBBA415E}" destId="{A9CB5C06-AE7D-4527-84F2-A7171B9397EC}" srcOrd="0" destOrd="0" parTransId="{F4CE1B3C-4823-4A8B-B188-F916365AC460}" sibTransId="{25FCD2C3-40A8-4390-8BD5-34195B7B6CEE}"/>
    <dgm:cxn modelId="{27C181A0-F68B-43A7-9FF5-FD8E709B0689}" srcId="{541EFCAE-6308-4B86-93B1-F23ACBBA415E}" destId="{DF4F6C2B-B1A5-46EF-BDAF-759F89BDA669}" srcOrd="1" destOrd="0" parTransId="{FD10E23A-DA39-4E5D-B035-703D40121A18}" sibTransId="{EF161951-E326-405C-9605-FC7CFE64ED9C}"/>
    <dgm:cxn modelId="{008D08A3-C192-4F20-968C-0FF4A0C2CF36}" type="presOf" srcId="{A9CB5C06-AE7D-4527-84F2-A7171B9397EC}" destId="{64DEDD17-EED3-4AE2-94E2-1645C00D1CA2}" srcOrd="0" destOrd="0" presId="urn:microsoft.com/office/officeart/2005/8/layout/hierarchy4"/>
    <dgm:cxn modelId="{196A14C2-472C-478D-A09B-8DC161D5126C}" type="presOf" srcId="{541EFCAE-6308-4B86-93B1-F23ACBBA415E}" destId="{E1934B79-B853-4C90-8E9F-754F781E207D}" srcOrd="0" destOrd="0" presId="urn:microsoft.com/office/officeart/2005/8/layout/hierarchy4"/>
    <dgm:cxn modelId="{1DE4A8C9-61B0-48C9-995E-9E6CFD2EFB56}" type="presOf" srcId="{DF4F6C2B-B1A5-46EF-BDAF-759F89BDA669}" destId="{C4FBB5DD-2912-4FBC-AC82-51B03896E2EB}" srcOrd="0" destOrd="0" presId="urn:microsoft.com/office/officeart/2005/8/layout/hierarchy4"/>
    <dgm:cxn modelId="{5204F5E5-7BA5-4B4B-B0AE-9387EBE0306D}" type="presParOf" srcId="{0D5315C6-2FF0-4635-9703-6F1653D49587}" destId="{473986F7-660F-4769-A277-EE2343D691EF}" srcOrd="0" destOrd="0" presId="urn:microsoft.com/office/officeart/2005/8/layout/hierarchy4"/>
    <dgm:cxn modelId="{1A185FF5-518A-43A4-8E26-B8FFAC7BD45C}" type="presParOf" srcId="{473986F7-660F-4769-A277-EE2343D691EF}" destId="{E1934B79-B853-4C90-8E9F-754F781E207D}" srcOrd="0" destOrd="0" presId="urn:microsoft.com/office/officeart/2005/8/layout/hierarchy4"/>
    <dgm:cxn modelId="{4C3AD926-F4FB-442B-ACD8-77B81B2D0B7C}" type="presParOf" srcId="{473986F7-660F-4769-A277-EE2343D691EF}" destId="{A144EEAD-754B-49A2-B1AE-370D9A873420}" srcOrd="1" destOrd="0" presId="urn:microsoft.com/office/officeart/2005/8/layout/hierarchy4"/>
    <dgm:cxn modelId="{68DB3E7F-7DF1-4FAA-8C43-E18BFDF3F021}" type="presParOf" srcId="{473986F7-660F-4769-A277-EE2343D691EF}" destId="{D9B99CC1-18D6-4BD4-8EEA-07E945A8D779}" srcOrd="2" destOrd="0" presId="urn:microsoft.com/office/officeart/2005/8/layout/hierarchy4"/>
    <dgm:cxn modelId="{A91CB536-B66F-4746-9B23-4249196B84D8}" type="presParOf" srcId="{D9B99CC1-18D6-4BD4-8EEA-07E945A8D779}" destId="{7307AEAF-AFA9-46E3-913B-AAEE5358D0A3}" srcOrd="0" destOrd="0" presId="urn:microsoft.com/office/officeart/2005/8/layout/hierarchy4"/>
    <dgm:cxn modelId="{576C22C5-27D3-4437-9F70-DBB392DC264E}" type="presParOf" srcId="{7307AEAF-AFA9-46E3-913B-AAEE5358D0A3}" destId="{64DEDD17-EED3-4AE2-94E2-1645C00D1CA2}" srcOrd="0" destOrd="0" presId="urn:microsoft.com/office/officeart/2005/8/layout/hierarchy4"/>
    <dgm:cxn modelId="{E805F056-6EB9-47AE-AF58-03BC42697689}" type="presParOf" srcId="{7307AEAF-AFA9-46E3-913B-AAEE5358D0A3}" destId="{9E9D1CB1-6810-4D59-BE1B-CCA14837D540}" srcOrd="1" destOrd="0" presId="urn:microsoft.com/office/officeart/2005/8/layout/hierarchy4"/>
    <dgm:cxn modelId="{B2F7F29F-E7EF-41BF-B49F-1D5DFFDFC941}" type="presParOf" srcId="{D9B99CC1-18D6-4BD4-8EEA-07E945A8D779}" destId="{175D1FE5-B340-4929-9C81-60C4D1608E91}" srcOrd="1" destOrd="0" presId="urn:microsoft.com/office/officeart/2005/8/layout/hierarchy4"/>
    <dgm:cxn modelId="{163C95C7-FF83-4291-9687-C7CCACD391E7}" type="presParOf" srcId="{D9B99CC1-18D6-4BD4-8EEA-07E945A8D779}" destId="{63CB75C7-B1A2-459C-891F-048E76A1EF92}" srcOrd="2" destOrd="0" presId="urn:microsoft.com/office/officeart/2005/8/layout/hierarchy4"/>
    <dgm:cxn modelId="{AF58137A-5F90-450E-940C-77B543D8C542}" type="presParOf" srcId="{63CB75C7-B1A2-459C-891F-048E76A1EF92}" destId="{C4FBB5DD-2912-4FBC-AC82-51B03896E2EB}" srcOrd="0" destOrd="0" presId="urn:microsoft.com/office/officeart/2005/8/layout/hierarchy4"/>
    <dgm:cxn modelId="{6B8BBBD9-C116-444A-BC81-AB6DEB6545BA}" type="presParOf" srcId="{63CB75C7-B1A2-459C-891F-048E76A1EF92}" destId="{453B0782-7860-467E-87C3-12287044B4FB}" srcOrd="1" destOrd="0" presId="urn:microsoft.com/office/officeart/2005/8/layout/hierarchy4"/>
    <dgm:cxn modelId="{23873E0D-D06B-411D-B55B-7AE2E4FFAFCF}" type="presParOf" srcId="{0D5315C6-2FF0-4635-9703-6F1653D49587}" destId="{7C7F8DE6-CD26-4577-8AD7-69CB72B7CC5A}" srcOrd="1" destOrd="0" presId="urn:microsoft.com/office/officeart/2005/8/layout/hierarchy4"/>
    <dgm:cxn modelId="{39BEE587-4C5B-4D4B-8393-EF6E090FC51E}" type="presParOf" srcId="{0D5315C6-2FF0-4635-9703-6F1653D49587}" destId="{2B907804-45FC-4582-9448-0F058FFDEB8F}" srcOrd="2" destOrd="0" presId="urn:microsoft.com/office/officeart/2005/8/layout/hierarchy4"/>
    <dgm:cxn modelId="{2FE9CF8C-1921-4969-A603-2F1543C3E52A}" type="presParOf" srcId="{2B907804-45FC-4582-9448-0F058FFDEB8F}" destId="{64A9CF5E-196D-4A12-AA07-EBEB524AFEE7}" srcOrd="0" destOrd="0" presId="urn:microsoft.com/office/officeart/2005/8/layout/hierarchy4"/>
    <dgm:cxn modelId="{FF75A5BF-ADC6-4A3E-B2E6-3F297F0343EF}" type="presParOf" srcId="{2B907804-45FC-4582-9448-0F058FFDEB8F}" destId="{C64B4243-00DA-409C-95DA-E836F8C85C4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probíhá výhradně osobně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dirty="0">
              <a:solidFill>
                <a:srgbClr val="164088"/>
              </a:solidFill>
            </a:rPr>
            <a:t> (v učebně či na pracovišti účastníka/účastníků) </a:t>
          </a: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Za pracoviště se nepovažuje domov 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3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F5A67E39-4880-4855-88BC-70B90EE4C81F}" type="pres">
      <dgm:prSet presAssocID="{22E53110-6751-40C2-A69C-4DA514A06B5B}" presName="parentText" presStyleLbl="node1" presStyleIdx="2" presStyleCnt="3" custLinFactNeighborX="2835" custLinFactNeighborY="-20136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2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3919133A-6E72-40D5-AE59-33E8285D4122}" type="presParOf" srcId="{E15C7796-9A82-4B49-93D2-C9F2FAB3AE91}" destId="{F5A67E39-4880-4855-88BC-70B90EE4C81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Ve </a:t>
          </a:r>
          <a:r>
            <a:rPr lang="cs-CZ" b="1" dirty="0">
              <a:solidFill>
                <a:srgbClr val="164088"/>
              </a:solidFill>
            </a:rPr>
            <a:t>výuce je využit videokonferenční přenos</a:t>
          </a:r>
          <a:r>
            <a:rPr lang="cs-CZ" b="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b="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rgbClr val="164088"/>
              </a:solidFill>
            </a:rPr>
            <a:t>V případě více učeben/pracovišť: </a:t>
          </a:r>
          <a:r>
            <a:rPr lang="cs-CZ" dirty="0">
              <a:solidFill>
                <a:srgbClr val="164088"/>
              </a:solidFill>
              <a:latin typeface="Arial"/>
              <a:ea typeface="+mn-ea"/>
              <a:cs typeface="+mn-cs"/>
            </a:rPr>
            <a:t>určení jednoho místa, které bude považováno za místo realizace </a:t>
          </a:r>
          <a:endParaRPr lang="cs-CZ" b="0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22E53110-6751-40C2-A69C-4DA514A06B5B}">
      <dgm:prSet/>
      <dgm:spPr>
        <a:solidFill>
          <a:schemeClr val="tx2"/>
        </a:solidFill>
      </dgm:spPr>
      <dgm:t>
        <a:bodyPr/>
        <a:lstStyle/>
        <a:p>
          <a:r>
            <a:rPr lang="cs-CZ" b="1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b="0" dirty="0">
              <a:solidFill>
                <a:srgbClr val="164088"/>
              </a:solidFill>
            </a:rPr>
            <a:t>účastníka/účastníků</a:t>
          </a:r>
          <a:endParaRPr lang="en-US" b="0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/>
        </a:p>
      </dgm:t>
    </dgm:pt>
    <dgm:pt modelId="{BD966779-13C4-4B40-B690-1C4359BACFA8}">
      <dgm:prSet/>
      <dgm:spPr>
        <a:solidFill>
          <a:schemeClr val="tx2"/>
        </a:solidFill>
      </dgm:spPr>
      <dgm:t>
        <a:bodyPr/>
        <a:lstStyle/>
        <a:p>
          <a:r>
            <a:rPr lang="cs-CZ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gm:t>
    </dgm:pt>
    <dgm:pt modelId="{6A1AB542-C590-4507-809D-D56568457746}" type="parTrans" cxnId="{F88EEAD0-272C-47A2-966A-C508F41316E8}">
      <dgm:prSet/>
      <dgm:spPr/>
      <dgm:t>
        <a:bodyPr/>
        <a:lstStyle/>
        <a:p>
          <a:endParaRPr lang="cs-CZ"/>
        </a:p>
      </dgm:t>
    </dgm:pt>
    <dgm:pt modelId="{ACC18B9B-FDDD-4374-856E-CFCCFBA1D293}" type="sibTrans" cxnId="{F88EEAD0-272C-47A2-966A-C508F41316E8}">
      <dgm:prSet/>
      <dgm:spPr/>
      <dgm:t>
        <a:bodyPr/>
        <a:lstStyle/>
        <a:p>
          <a:endParaRPr lang="cs-CZ"/>
        </a:p>
      </dgm:t>
    </dgm:pt>
    <dgm:pt modelId="{023E5F86-FF51-49E8-A0A1-E79AB2566E7F}">
      <dgm:prSet/>
      <dgm:spPr>
        <a:solidFill>
          <a:schemeClr val="tx2"/>
        </a:solidFill>
      </dgm:spPr>
      <dgm:t>
        <a:bodyPr/>
        <a:lstStyle/>
        <a:p>
          <a:r>
            <a:rPr lang="cs-CZ" b="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gm:t>
    </dgm:pt>
    <dgm:pt modelId="{31D39075-CA02-432F-B21F-217677664260}" type="parTrans" cxnId="{4CDFD68D-B2D8-49E6-B306-8EB8977F6DD9}">
      <dgm:prSet/>
      <dgm:spPr/>
      <dgm:t>
        <a:bodyPr/>
        <a:lstStyle/>
        <a:p>
          <a:endParaRPr lang="cs-CZ"/>
        </a:p>
      </dgm:t>
    </dgm:pt>
    <dgm:pt modelId="{F5883F52-92FB-414A-AC3D-923D6CF6F668}" type="sibTrans" cxnId="{4CDFD68D-B2D8-49E6-B306-8EB8977F6DD9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5" custLinFactY="-8233" custLinFactNeighborX="-4827" custLinFactNeighborY="-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5" custLinFactY="310351" custLinFactNeighborX="626" custLinFactNeighborY="400000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ABDA42E2-B636-4BEA-A2D3-444BA9ADCBD7}" type="pres">
      <dgm:prSet presAssocID="{023E5F86-FF51-49E8-A0A1-E79AB2566E7F}" presName="parentText" presStyleLbl="node1" presStyleIdx="2" presStyleCnt="5" custLinFactY="-103180" custLinFactNeighborX="-290" custLinFactNeighborY="-200000">
        <dgm:presLayoutVars>
          <dgm:chMax val="0"/>
          <dgm:bulletEnabled val="1"/>
        </dgm:presLayoutVars>
      </dgm:prSet>
      <dgm:spPr/>
    </dgm:pt>
    <dgm:pt modelId="{69B9021C-822F-4F27-BF10-826A6EF8B1CD}" type="pres">
      <dgm:prSet presAssocID="{F5883F52-92FB-414A-AC3D-923D6CF6F668}" presName="spacer" presStyleCnt="0"/>
      <dgm:spPr/>
    </dgm:pt>
    <dgm:pt modelId="{B88687D6-F848-45A1-856A-3FC7B4AF841A}" type="pres">
      <dgm:prSet presAssocID="{BD966779-13C4-4B40-B690-1C4359BACFA8}" presName="parentText" presStyleLbl="node1" presStyleIdx="3" presStyleCnt="5" custLinFactY="-99759" custLinFactNeighborX="672" custLinFactNeighborY="-100000">
        <dgm:presLayoutVars>
          <dgm:chMax val="0"/>
          <dgm:bulletEnabled val="1"/>
        </dgm:presLayoutVars>
      </dgm:prSet>
      <dgm:spPr/>
    </dgm:pt>
    <dgm:pt modelId="{4BF44D0D-D239-4232-8E34-7C8A62CB2B7E}" type="pres">
      <dgm:prSet presAssocID="{ACC18B9B-FDDD-4374-856E-CFCCFBA1D293}" presName="spacer" presStyleCnt="0"/>
      <dgm:spPr/>
    </dgm:pt>
    <dgm:pt modelId="{F5A67E39-4880-4855-88BC-70B90EE4C81F}" type="pres">
      <dgm:prSet presAssocID="{22E53110-6751-40C2-A69C-4DA514A06B5B}" presName="parentText" presStyleLbl="node1" presStyleIdx="4" presStyleCnt="5" custLinFactY="-92597" custLinFactNeighborX="641" custLinFactNeighborY="-100000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4CDFD68D-B2D8-49E6-B306-8EB8977F6DD9}" srcId="{14A6B704-7D03-4D8E-9AC6-7E92B08CD320}" destId="{023E5F86-FF51-49E8-A0A1-E79AB2566E7F}" srcOrd="2" destOrd="0" parTransId="{31D39075-CA02-432F-B21F-217677664260}" sibTransId="{F5883F52-92FB-414A-AC3D-923D6CF6F668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25A806A9-F401-4AF2-8D00-EEB168EA0836}" type="presOf" srcId="{BD966779-13C4-4B40-B690-1C4359BACFA8}" destId="{B88687D6-F848-45A1-856A-3FC7B4AF841A}" srcOrd="0" destOrd="0" presId="urn:microsoft.com/office/officeart/2005/8/layout/vList2"/>
    <dgm:cxn modelId="{DFEF69C3-B577-47A0-8475-189ECEE11526}" srcId="{14A6B704-7D03-4D8E-9AC6-7E92B08CD320}" destId="{22E53110-6751-40C2-A69C-4DA514A06B5B}" srcOrd="4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F88EEAD0-272C-47A2-966A-C508F41316E8}" srcId="{14A6B704-7D03-4D8E-9AC6-7E92B08CD320}" destId="{BD966779-13C4-4B40-B690-1C4359BACFA8}" srcOrd="3" destOrd="0" parTransId="{6A1AB542-C590-4507-809D-D56568457746}" sibTransId="{ACC18B9B-FDDD-4374-856E-CFCCFBA1D293}"/>
    <dgm:cxn modelId="{D5D0F0D1-0B8B-4000-844C-C8BD0ECB3A2D}" type="presOf" srcId="{023E5F86-FF51-49E8-A0A1-E79AB2566E7F}" destId="{ABDA42E2-B636-4BEA-A2D3-444BA9ADCBD7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DE144303-3B40-42EB-9945-42139C86792A}" type="presParOf" srcId="{E15C7796-9A82-4B49-93D2-C9F2FAB3AE91}" destId="{ABDA42E2-B636-4BEA-A2D3-444BA9ADCBD7}" srcOrd="4" destOrd="0" presId="urn:microsoft.com/office/officeart/2005/8/layout/vList2"/>
    <dgm:cxn modelId="{AA739690-C5AF-4E2E-A8A2-F05C90CC8EE4}" type="presParOf" srcId="{E15C7796-9A82-4B49-93D2-C9F2FAB3AE91}" destId="{69B9021C-822F-4F27-BF10-826A6EF8B1CD}" srcOrd="5" destOrd="0" presId="urn:microsoft.com/office/officeart/2005/8/layout/vList2"/>
    <dgm:cxn modelId="{89897BD6-99BD-47F8-9B88-24C193FBD0A0}" type="presParOf" srcId="{E15C7796-9A82-4B49-93D2-C9F2FAB3AE91}" destId="{B88687D6-F848-45A1-856A-3FC7B4AF841A}" srcOrd="6" destOrd="0" presId="urn:microsoft.com/office/officeart/2005/8/layout/vList2"/>
    <dgm:cxn modelId="{304715EE-D020-4B55-8F47-1CA33E82788B}" type="presParOf" srcId="{E15C7796-9A82-4B49-93D2-C9F2FAB3AE91}" destId="{4BF44D0D-D239-4232-8E34-7C8A62CB2B7E}" srcOrd="7" destOrd="0" presId="urn:microsoft.com/office/officeart/2005/8/layout/vList2"/>
    <dgm:cxn modelId="{3919133A-6E72-40D5-AE59-33E8285D4122}" type="presParOf" srcId="{E15C7796-9A82-4B49-93D2-C9F2FAB3AE91}" destId="{F5A67E39-4880-4855-88BC-70B90EE4C81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/>
      <dgm:t>
        <a:bodyPr/>
        <a:lstStyle/>
        <a:p>
          <a:r>
            <a:rPr lang="cs-CZ" sz="2000" b="1" dirty="0"/>
            <a:t>Vzdělávání 			  339,81 Kč</a:t>
          </a: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pPr>
            <a:buNone/>
          </a:pPr>
          <a:endParaRPr lang="cs-CZ" sz="1400" b="1" dirty="0">
            <a:latin typeface="+mj-lt"/>
          </a:endParaRPr>
        </a:p>
        <a:p>
          <a:pPr>
            <a:buNone/>
          </a:pPr>
          <a:endParaRPr lang="cs-CZ" sz="2000" b="1" dirty="0">
            <a:latin typeface="+mj-lt"/>
          </a:endParaRPr>
        </a:p>
        <a:p>
          <a:pPr>
            <a:buNone/>
          </a:pPr>
          <a:r>
            <a:rPr lang="cs-CZ" sz="2000" b="1" dirty="0">
              <a:latin typeface="+mj-lt"/>
            </a:rPr>
            <a:t>Mzdový příspěvek 		  	283,41 Kč</a:t>
          </a: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000" b="1" dirty="0">
              <a:latin typeface="Arial"/>
              <a:ea typeface="+mn-ea"/>
              <a:cs typeface="+mn-cs"/>
            </a:rPr>
            <a:t>Dotace</a:t>
          </a:r>
          <a:endParaRPr lang="cs-CZ" sz="20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Pouze veřejné zdroje (EU podíl)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42B3F5B4-D225-4A0A-99C5-4A147B2FC37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000" dirty="0">
            <a:solidFill>
              <a:schemeClr val="accent1"/>
            </a:solidFill>
          </a:endParaRPr>
        </a:p>
      </dgm:t>
    </dgm:pt>
    <dgm:pt modelId="{268D9AE8-1AD3-4511-864D-6A693434CF74}" type="sibTrans" cxnId="{B8965A6F-8A04-439B-838E-E9D6812E873E}">
      <dgm:prSet/>
      <dgm:spPr/>
      <dgm:t>
        <a:bodyPr/>
        <a:lstStyle/>
        <a:p>
          <a:endParaRPr lang="cs-CZ"/>
        </a:p>
      </dgm:t>
    </dgm:pt>
    <dgm:pt modelId="{0CF05F04-B925-4243-937E-CA0EA18D1AA5}" type="parTrans" cxnId="{B8965A6F-8A04-439B-838E-E9D6812E873E}">
      <dgm:prSet/>
      <dgm:spPr/>
      <dgm:t>
        <a:bodyPr/>
        <a:lstStyle/>
        <a:p>
          <a:endParaRPr lang="cs-CZ"/>
        </a:p>
      </dgm:t>
    </dgm:pt>
    <dgm:pt modelId="{48F2038A-A118-4954-BCF5-F1738FECA87A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endParaRPr lang="cs-CZ" sz="2000" dirty="0">
            <a:solidFill>
              <a:schemeClr val="accent1"/>
            </a:solidFill>
            <a:latin typeface="Arial"/>
            <a:ea typeface="+mn-ea"/>
            <a:cs typeface="+mn-cs"/>
          </a:endParaRPr>
        </a:p>
      </dgm:t>
    </dgm:pt>
    <dgm:pt modelId="{944D1C38-0725-4481-9D94-2F1F1BEE41E8}" type="sibTrans" cxnId="{CD7EBD3C-5936-4EFD-8621-419329DF2044}">
      <dgm:prSet/>
      <dgm:spPr/>
      <dgm:t>
        <a:bodyPr/>
        <a:lstStyle/>
        <a:p>
          <a:endParaRPr lang="cs-CZ"/>
        </a:p>
      </dgm:t>
    </dgm:pt>
    <dgm:pt modelId="{76C57563-12F1-4375-BEDE-6E73DEB6BA46}" type="parTrans" cxnId="{CD7EBD3C-5936-4EFD-8621-419329DF2044}">
      <dgm:prSet/>
      <dgm:spPr/>
      <dgm:t>
        <a:bodyPr/>
        <a:lstStyle/>
        <a:p>
          <a:endParaRPr lang="cs-CZ"/>
        </a:p>
      </dgm:t>
    </dgm:pt>
    <dgm:pt modelId="{E542488E-5C9B-4AAF-940A-9BA556DAF69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Standardně 49,88 %</a:t>
          </a:r>
        </a:p>
      </dgm:t>
    </dgm:pt>
    <dgm:pt modelId="{3F472A6E-99E7-49F3-A836-06B150EE9553}" type="parTrans" cxnId="{3589E8C2-62A4-437A-BE02-70F308171832}">
      <dgm:prSet/>
      <dgm:spPr/>
      <dgm:t>
        <a:bodyPr/>
        <a:lstStyle/>
        <a:p>
          <a:endParaRPr lang="cs-CZ"/>
        </a:p>
      </dgm:t>
    </dgm:pt>
    <dgm:pt modelId="{3873437D-DEB2-4274-9FFF-041376AE03A8}" type="sibTrans" cxnId="{3589E8C2-62A4-437A-BE02-70F308171832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 custLinFactNeighborX="434" custLinFactNeighborY="-5383"/>
      <dgm:spPr/>
    </dgm:pt>
    <dgm:pt modelId="{636BEDF8-0FA6-41EA-8B55-702BED91A2FB}" type="pres">
      <dgm:prSet presAssocID="{5F8769CF-C51D-4253-AC36-DB61F288AFA6}" presName="img" presStyleLbl="fgImgPlace1" presStyleIdx="0" presStyleCnt="3" custScaleX="86402" custScaleY="95705" custLinFactNeighborX="-941" custLinFactNeighborY="2777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Mince obrys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 custLinFactNeighborY="-3132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Promoční čepice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263" custLinFactNeighborY="0"/>
      <dgm:spPr/>
    </dgm:pt>
    <dgm:pt modelId="{D2B74058-1736-4DED-8CC4-5AA332E98699}" type="pres">
      <dgm:prSet presAssocID="{970C1885-DA7C-489A-99C4-760A0709F619}" presName="img" presStyleLbl="fgImgPlace1" presStyleIdx="2" presStyleCnt="3" custScaleX="86402" custScaleY="105814"/>
      <dgm:spPr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2EF39422-1678-4E4A-B477-81D353B787FB}" type="presOf" srcId="{42B3F5B4-D225-4A0A-99C5-4A147B2FC379}" destId="{FF477E00-FA04-4ECF-8105-81997CB510FD}" srcOrd="0" destOrd="2" presId="urn:microsoft.com/office/officeart/2005/8/layout/vList4"/>
    <dgm:cxn modelId="{CD7EBD3C-5936-4EFD-8621-419329DF2044}" srcId="{5F144373-5013-41E6-80DD-9441800913F7}" destId="{48F2038A-A118-4954-BCF5-F1738FECA87A}" srcOrd="0" destOrd="0" parTransId="{76C57563-12F1-4375-BEDE-6E73DEB6BA46}" sibTransId="{944D1C38-0725-4481-9D94-2F1F1BEE41E8}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28162A61-0625-43D3-ADDD-64DF8CAAE1FF}" type="presOf" srcId="{48F2038A-A118-4954-BCF5-F1738FECA87A}" destId="{8EE8C6DA-01D9-4463-AA3C-41398B91084A}" srcOrd="1" destOrd="1" presId="urn:microsoft.com/office/officeart/2005/8/layout/vList4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B8965A6F-8A04-439B-838E-E9D6812E873E}" srcId="{5F144373-5013-41E6-80DD-9441800913F7}" destId="{42B3F5B4-D225-4A0A-99C5-4A147B2FC379}" srcOrd="1" destOrd="0" parTransId="{0CF05F04-B925-4243-937E-CA0EA18D1AA5}" sibTransId="{268D9AE8-1AD3-4511-864D-6A693434CF74}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F718972-8605-4CBE-B4F7-39EF70CF5652}" type="presOf" srcId="{42B3F5B4-D225-4A0A-99C5-4A147B2FC379}" destId="{8EE8C6DA-01D9-4463-AA3C-41398B91084A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951FF5BD-596E-4F3D-86C9-3182B9C9CC96}" type="presOf" srcId="{E542488E-5C9B-4AAF-940A-9BA556DAF694}" destId="{5BFC6ED7-4654-4BA5-8803-06C4350C7773}" srcOrd="1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A03F8ABE-C1D1-4D58-80EF-3E319CFBB86E}" type="presOf" srcId="{48F2038A-A118-4954-BCF5-F1738FECA87A}" destId="{FF477E00-FA04-4ECF-8105-81997CB510FD}" srcOrd="0" destOrd="1" presId="urn:microsoft.com/office/officeart/2005/8/layout/vList4"/>
    <dgm:cxn modelId="{3589E8C2-62A4-437A-BE02-70F308171832}" srcId="{970C1885-DA7C-489A-99C4-760A0709F619}" destId="{E542488E-5C9B-4AAF-940A-9BA556DAF694}" srcOrd="1" destOrd="0" parTransId="{3F472A6E-99E7-49F3-A836-06B150EE9553}" sibTransId="{3873437D-DEB2-4274-9FFF-041376AE03A8}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068E98F3-8FA0-4411-A7C0-018C933496E3}" type="presOf" srcId="{E542488E-5C9B-4AAF-940A-9BA556DAF694}" destId="{42EC1661-8580-4399-BB22-26234ADAA6B7}" srcOrd="0" destOrd="2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400" dirty="0">
              <a:solidFill>
                <a:srgbClr val="084A8B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Zaměstnanci příjemce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84A8B"/>
              </a:solidFill>
            </a:rPr>
            <a:t>Osoba příjemce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Osoba samostatně výdělečně činná</a:t>
          </a: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Osoby, které jsou v </a:t>
          </a:r>
          <a:r>
            <a:rPr lang="cs-CZ" sz="1800" b="1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dirty="0">
              <a:solidFill>
                <a:srgbClr val="084A8B"/>
              </a:solidFill>
            </a:rPr>
            <a:t> k příjemci, </a:t>
          </a:r>
          <a:r>
            <a:rPr lang="cs-CZ" sz="1800" b="1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Y="31442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2"/>
      <dgm:spPr/>
    </dgm:pt>
    <dgm:pt modelId="{32724F2D-E38D-48F8-BB61-AEBBF02E7637}" type="pres">
      <dgm:prSet presAssocID="{F82D063E-E85A-4DBF-A82B-E61AFF23A7EE}" presName="connTx" presStyleLbl="parChTrans1D2" presStyleIdx="0" presStyleCnt="2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2" custScaleX="79391" custScaleY="85769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2"/>
      <dgm:spPr/>
    </dgm:pt>
    <dgm:pt modelId="{C88F81EB-3B61-4FDC-A7BF-0BEEDE49A546}" type="pres">
      <dgm:prSet presAssocID="{F671EFAB-BD53-406C-BCEB-47CC9232531C}" presName="connTx" presStyleLbl="parChTrans1D3" presStyleIdx="0" presStyleCnt="2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2" custScaleX="137001" custScaleY="206693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2"/>
      <dgm:spPr/>
    </dgm:pt>
    <dgm:pt modelId="{FBDE349D-4364-40CA-B05C-A9DF376F6216}" type="pres">
      <dgm:prSet presAssocID="{7AF3D0F2-E5C2-44F7-9AB8-8B0CC3B52171}" presName="connTx" presStyleLbl="parChTrans1D2" presStyleIdx="1" presStyleCnt="2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2" custScaleX="79499" custScaleY="93730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1" presStyleCnt="2"/>
      <dgm:spPr/>
    </dgm:pt>
    <dgm:pt modelId="{CE174A70-A22B-4F02-A508-D81262F1A095}" type="pres">
      <dgm:prSet presAssocID="{A79ED8D4-89FB-4E77-930E-E271ED289205}" presName="connTx" presStyleLbl="parChTrans1D3" presStyleIdx="1" presStyleCnt="2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1" presStyleCnt="2" custScaleX="136893" custScaleY="75884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</dgm:ptLst>
  <dgm:cxnLst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20BC7A7-D036-42E3-AD18-6C4056AFF0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100D2C-D02A-4D97-9967-47D143EECEEA}">
      <dgm:prSet phldrT="[Text]"/>
      <dgm:spPr/>
      <dgm:t>
        <a:bodyPr/>
        <a:lstStyle/>
        <a:p>
          <a:r>
            <a:rPr lang="cs-CZ" b="0" dirty="0"/>
            <a:t>Účastník = osoba, která získá v rámci projektu podporu v rozsahu min. 40 hodin</a:t>
          </a:r>
        </a:p>
      </dgm:t>
    </dgm:pt>
    <dgm:pt modelId="{6DA187CA-5BFF-4E86-8A3A-DDAD13B2DC19}" type="sibTrans" cxnId="{0066A474-5DAE-49D9-A8A1-A077A83E7F2D}">
      <dgm:prSet/>
      <dgm:spPr/>
      <dgm:t>
        <a:bodyPr/>
        <a:lstStyle/>
        <a:p>
          <a:endParaRPr lang="cs-CZ"/>
        </a:p>
      </dgm:t>
    </dgm:pt>
    <dgm:pt modelId="{B64167B6-F323-44C8-85F8-AD1034DF46A3}" type="parTrans" cxnId="{0066A474-5DAE-49D9-A8A1-A077A83E7F2D}">
      <dgm:prSet/>
      <dgm:spPr/>
      <dgm:t>
        <a:bodyPr/>
        <a:lstStyle/>
        <a:p>
          <a:endParaRPr lang="cs-CZ"/>
        </a:p>
      </dgm:t>
    </dgm:pt>
    <dgm:pt modelId="{F94AA3EF-AD53-4237-8394-8D1E08918BB2}">
      <dgm:prSet/>
      <dgm:spPr/>
      <dgm:t>
        <a:bodyPr/>
        <a:lstStyle/>
        <a:p>
          <a:r>
            <a:rPr lang="cs-CZ" b="0" dirty="0"/>
            <a:t>Podpora pro vykazování v indikátorech = osobohodiny proplacené v jednotce „Vzdělávání“</a:t>
          </a:r>
          <a:endParaRPr lang="en-US" dirty="0"/>
        </a:p>
      </dgm:t>
    </dgm:pt>
    <dgm:pt modelId="{9B8D5E4C-8EED-491B-9081-DC1625487983}" type="parTrans" cxnId="{BE1CF8EF-664F-4CEE-BBDF-1C3AD38222B5}">
      <dgm:prSet/>
      <dgm:spPr/>
      <dgm:t>
        <a:bodyPr/>
        <a:lstStyle/>
        <a:p>
          <a:endParaRPr lang="cs-CZ"/>
        </a:p>
      </dgm:t>
    </dgm:pt>
    <dgm:pt modelId="{FC326551-ABD9-4779-9EE1-A2FC5D5D8EA5}" type="sibTrans" cxnId="{BE1CF8EF-664F-4CEE-BBDF-1C3AD38222B5}">
      <dgm:prSet/>
      <dgm:spPr/>
      <dgm:t>
        <a:bodyPr/>
        <a:lstStyle/>
        <a:p>
          <a:endParaRPr lang="cs-CZ"/>
        </a:p>
      </dgm:t>
    </dgm:pt>
    <dgm:pt modelId="{58051D68-E01C-44EB-A25A-29179933922E}">
      <dgm:prSet/>
      <dgm:spPr/>
      <dgm:t>
        <a:bodyPr/>
        <a:lstStyle/>
        <a:p>
          <a:r>
            <a:rPr lang="cs-CZ" dirty="0"/>
            <a:t>Účastník ve věku 55 a více let = účastník, kterému je při vstupu do projektu minimálně 55 let</a:t>
          </a:r>
          <a:endParaRPr lang="en-US" b="0" dirty="0"/>
        </a:p>
      </dgm:t>
    </dgm:pt>
    <dgm:pt modelId="{AC3BA50D-677A-42C3-8D4C-4DADEB170A4C}" type="parTrans" cxnId="{1F03B051-92EF-4F0F-AFC8-B94AF98A49E9}">
      <dgm:prSet/>
      <dgm:spPr/>
      <dgm:t>
        <a:bodyPr/>
        <a:lstStyle/>
        <a:p>
          <a:endParaRPr lang="cs-CZ"/>
        </a:p>
      </dgm:t>
    </dgm:pt>
    <dgm:pt modelId="{8C245FCA-B834-49A5-ACEB-8ADDB8DF1CD0}" type="sibTrans" cxnId="{1F03B051-92EF-4F0F-AFC8-B94AF98A49E9}">
      <dgm:prSet/>
      <dgm:spPr/>
      <dgm:t>
        <a:bodyPr/>
        <a:lstStyle/>
        <a:p>
          <a:endParaRPr lang="cs-CZ"/>
        </a:p>
      </dgm:t>
    </dgm:pt>
    <dgm:pt modelId="{BB716A5F-9111-462B-A834-7CE6C079638B}">
      <dgm:prSet/>
      <dgm:spPr/>
      <dgm:t>
        <a:bodyPr/>
        <a:lstStyle/>
        <a:p>
          <a:r>
            <a:rPr lang="cs-CZ" dirty="0"/>
            <a:t>Nevyčerpání rozpočtu = poměrové ponížení cílových hodnot</a:t>
          </a:r>
          <a:endParaRPr lang="en-US" dirty="0"/>
        </a:p>
      </dgm:t>
    </dgm:pt>
    <dgm:pt modelId="{D177ADB1-FEE7-4276-8F94-55492903B79A}" type="parTrans" cxnId="{1AEF2969-2B40-454D-85F8-D4AABE27735C}">
      <dgm:prSet/>
      <dgm:spPr/>
      <dgm:t>
        <a:bodyPr/>
        <a:lstStyle/>
        <a:p>
          <a:endParaRPr lang="cs-CZ"/>
        </a:p>
      </dgm:t>
    </dgm:pt>
    <dgm:pt modelId="{C929311B-BF3D-4A04-AF68-AED9FEA7CE13}" type="sibTrans" cxnId="{1AEF2969-2B40-454D-85F8-D4AABE27735C}">
      <dgm:prSet/>
      <dgm:spPr/>
      <dgm:t>
        <a:bodyPr/>
        <a:lstStyle/>
        <a:p>
          <a:endParaRPr lang="cs-CZ"/>
        </a:p>
      </dgm:t>
    </dgm:pt>
    <dgm:pt modelId="{E8A60B35-46F1-4E57-9920-DF3832AA37F9}">
      <dgm:prSet/>
      <dgm:spPr/>
      <dgm:t>
        <a:bodyPr/>
        <a:lstStyle/>
        <a:p>
          <a:r>
            <a:rPr lang="cs-CZ" dirty="0"/>
            <a:t>Dosažení méně než 85 % cílových hodnot závazkových indikátorů = sankce 15 % - 50 % z vyčerpané dotace</a:t>
          </a:r>
          <a:endParaRPr lang="en-US" dirty="0"/>
        </a:p>
      </dgm:t>
    </dgm:pt>
    <dgm:pt modelId="{37CA8367-00F4-4850-BBC4-EACC84C6EE83}" type="parTrans" cxnId="{D99FAC41-CA8F-4261-9577-DB660323BDB5}">
      <dgm:prSet/>
      <dgm:spPr/>
      <dgm:t>
        <a:bodyPr/>
        <a:lstStyle/>
        <a:p>
          <a:endParaRPr lang="cs-CZ"/>
        </a:p>
      </dgm:t>
    </dgm:pt>
    <dgm:pt modelId="{8E6E7CCA-7554-4B8A-B1DF-4231A838014D}" type="sibTrans" cxnId="{D99FAC41-CA8F-4261-9577-DB660323BDB5}">
      <dgm:prSet/>
      <dgm:spPr/>
      <dgm:t>
        <a:bodyPr/>
        <a:lstStyle/>
        <a:p>
          <a:endParaRPr lang="cs-CZ"/>
        </a:p>
      </dgm:t>
    </dgm:pt>
    <dgm:pt modelId="{AD41FFB1-30D3-4C67-ACC5-81832714216C}" type="pres">
      <dgm:prSet presAssocID="{120BC7A7-D036-42E3-AD18-6C4056AFF035}" presName="Name0" presStyleCnt="0">
        <dgm:presLayoutVars>
          <dgm:chMax val="7"/>
          <dgm:chPref val="7"/>
          <dgm:dir/>
        </dgm:presLayoutVars>
      </dgm:prSet>
      <dgm:spPr/>
    </dgm:pt>
    <dgm:pt modelId="{E468D6C2-372E-4FF1-B6F7-BBFB87C99302}" type="pres">
      <dgm:prSet presAssocID="{120BC7A7-D036-42E3-AD18-6C4056AFF035}" presName="Name1" presStyleCnt="0"/>
      <dgm:spPr/>
    </dgm:pt>
    <dgm:pt modelId="{C8187EC0-E210-4267-847C-2B6DA2E5DC57}" type="pres">
      <dgm:prSet presAssocID="{120BC7A7-D036-42E3-AD18-6C4056AFF035}" presName="cycle" presStyleCnt="0"/>
      <dgm:spPr/>
    </dgm:pt>
    <dgm:pt modelId="{7587910A-A3F2-42FC-BD19-126C5A9C440D}" type="pres">
      <dgm:prSet presAssocID="{120BC7A7-D036-42E3-AD18-6C4056AFF035}" presName="srcNode" presStyleLbl="node1" presStyleIdx="0" presStyleCnt="5"/>
      <dgm:spPr/>
    </dgm:pt>
    <dgm:pt modelId="{A18F0EF2-43B4-4773-8481-232D5D7E886D}" type="pres">
      <dgm:prSet presAssocID="{120BC7A7-D036-42E3-AD18-6C4056AFF035}" presName="conn" presStyleLbl="parChTrans1D2" presStyleIdx="0" presStyleCnt="1"/>
      <dgm:spPr/>
    </dgm:pt>
    <dgm:pt modelId="{8184CD36-5AA8-41E1-A807-FEDA4C009CEF}" type="pres">
      <dgm:prSet presAssocID="{120BC7A7-D036-42E3-AD18-6C4056AFF035}" presName="extraNode" presStyleLbl="node1" presStyleIdx="0" presStyleCnt="5"/>
      <dgm:spPr/>
    </dgm:pt>
    <dgm:pt modelId="{E8EFE663-E357-467A-86B3-173142CC7A4C}" type="pres">
      <dgm:prSet presAssocID="{120BC7A7-D036-42E3-AD18-6C4056AFF035}" presName="dstNode" presStyleLbl="node1" presStyleIdx="0" presStyleCnt="5"/>
      <dgm:spPr/>
    </dgm:pt>
    <dgm:pt modelId="{A9CF74A0-CAD7-481D-937F-C54DCF4C5AF8}" type="pres">
      <dgm:prSet presAssocID="{C3100D2C-D02A-4D97-9967-47D143EECEEA}" presName="text_1" presStyleLbl="node1" presStyleIdx="0" presStyleCnt="5" custScaleY="102612" custLinFactNeighborX="-754" custLinFactNeighborY="4206">
        <dgm:presLayoutVars>
          <dgm:bulletEnabled val="1"/>
        </dgm:presLayoutVars>
      </dgm:prSet>
      <dgm:spPr/>
    </dgm:pt>
    <dgm:pt modelId="{DE9F5718-BCEC-45D1-9F86-3C178DEC288B}" type="pres">
      <dgm:prSet presAssocID="{C3100D2C-D02A-4D97-9967-47D143EECEEA}" presName="accent_1" presStyleCnt="0"/>
      <dgm:spPr/>
    </dgm:pt>
    <dgm:pt modelId="{9E0BB25F-6B2A-426B-9E62-9D9571AE1461}" type="pres">
      <dgm:prSet presAssocID="{C3100D2C-D02A-4D97-9967-47D143EECEEA}" presName="accentRepeatNode" presStyleLbl="solidFgAcc1" presStyleIdx="0" presStyleCnt="5"/>
      <dgm:spPr/>
    </dgm:pt>
    <dgm:pt modelId="{2392C4EF-6AE6-4147-9ED5-AC1437309CAD}" type="pres">
      <dgm:prSet presAssocID="{58051D68-E01C-44EB-A25A-29179933922E}" presName="text_2" presStyleLbl="node1" presStyleIdx="1" presStyleCnt="5">
        <dgm:presLayoutVars>
          <dgm:bulletEnabled val="1"/>
        </dgm:presLayoutVars>
      </dgm:prSet>
      <dgm:spPr/>
    </dgm:pt>
    <dgm:pt modelId="{C4995BCA-8A5A-47FA-B2C6-C1A524EAC637}" type="pres">
      <dgm:prSet presAssocID="{58051D68-E01C-44EB-A25A-29179933922E}" presName="accent_2" presStyleCnt="0"/>
      <dgm:spPr/>
    </dgm:pt>
    <dgm:pt modelId="{906B8063-772F-4F8A-A140-A1E9E1520E43}" type="pres">
      <dgm:prSet presAssocID="{58051D68-E01C-44EB-A25A-29179933922E}" presName="accentRepeatNode" presStyleLbl="solidFgAcc1" presStyleIdx="1" presStyleCnt="5"/>
      <dgm:spPr/>
    </dgm:pt>
    <dgm:pt modelId="{B4A1FC53-8B0D-421C-8E3F-83E31DF5DABA}" type="pres">
      <dgm:prSet presAssocID="{F94AA3EF-AD53-4237-8394-8D1E08918BB2}" presName="text_3" presStyleLbl="node1" presStyleIdx="2" presStyleCnt="5">
        <dgm:presLayoutVars>
          <dgm:bulletEnabled val="1"/>
        </dgm:presLayoutVars>
      </dgm:prSet>
      <dgm:spPr/>
    </dgm:pt>
    <dgm:pt modelId="{5DA5A34F-1641-4266-8860-128F084A6778}" type="pres">
      <dgm:prSet presAssocID="{F94AA3EF-AD53-4237-8394-8D1E08918BB2}" presName="accent_3" presStyleCnt="0"/>
      <dgm:spPr/>
    </dgm:pt>
    <dgm:pt modelId="{AE3DF9EE-0385-429A-8A5E-BCA062EADCE7}" type="pres">
      <dgm:prSet presAssocID="{F94AA3EF-AD53-4237-8394-8D1E08918BB2}" presName="accentRepeatNode" presStyleLbl="solidFgAcc1" presStyleIdx="2" presStyleCnt="5"/>
      <dgm:spPr/>
    </dgm:pt>
    <dgm:pt modelId="{7DB793D3-EEB8-461E-888E-58376C3D3E25}" type="pres">
      <dgm:prSet presAssocID="{E8A60B35-46F1-4E57-9920-DF3832AA37F9}" presName="text_4" presStyleLbl="node1" presStyleIdx="3" presStyleCnt="5" custLinFactNeighborX="405" custLinFactNeighborY="-1999">
        <dgm:presLayoutVars>
          <dgm:bulletEnabled val="1"/>
        </dgm:presLayoutVars>
      </dgm:prSet>
      <dgm:spPr/>
    </dgm:pt>
    <dgm:pt modelId="{682A28B8-A020-4AEA-B979-31E52243EA7F}" type="pres">
      <dgm:prSet presAssocID="{E8A60B35-46F1-4E57-9920-DF3832AA37F9}" presName="accent_4" presStyleCnt="0"/>
      <dgm:spPr/>
    </dgm:pt>
    <dgm:pt modelId="{71E68B9D-18A3-4548-8390-A0F293057BE1}" type="pres">
      <dgm:prSet presAssocID="{E8A60B35-46F1-4E57-9920-DF3832AA37F9}" presName="accentRepeatNode" presStyleLbl="solidFgAcc1" presStyleIdx="3" presStyleCnt="5"/>
      <dgm:spPr/>
    </dgm:pt>
    <dgm:pt modelId="{7767A40A-4CAE-41FF-A5BB-D7266776CBC5}" type="pres">
      <dgm:prSet presAssocID="{BB716A5F-9111-462B-A834-7CE6C079638B}" presName="text_5" presStyleLbl="node1" presStyleIdx="4" presStyleCnt="5">
        <dgm:presLayoutVars>
          <dgm:bulletEnabled val="1"/>
        </dgm:presLayoutVars>
      </dgm:prSet>
      <dgm:spPr/>
    </dgm:pt>
    <dgm:pt modelId="{15779DD2-6C1D-4852-8C03-768585D93197}" type="pres">
      <dgm:prSet presAssocID="{BB716A5F-9111-462B-A834-7CE6C079638B}" presName="accent_5" presStyleCnt="0"/>
      <dgm:spPr/>
    </dgm:pt>
    <dgm:pt modelId="{2D796B99-A36F-4549-AD13-0226F7A69DE5}" type="pres">
      <dgm:prSet presAssocID="{BB716A5F-9111-462B-A834-7CE6C079638B}" presName="accentRepeatNode" presStyleLbl="solidFgAcc1" presStyleIdx="4" presStyleCnt="5"/>
      <dgm:spPr/>
    </dgm:pt>
  </dgm:ptLst>
  <dgm:cxnLst>
    <dgm:cxn modelId="{8126B129-D76B-456F-8B67-D99B906D4461}" type="presOf" srcId="{E8A60B35-46F1-4E57-9920-DF3832AA37F9}" destId="{7DB793D3-EEB8-461E-888E-58376C3D3E25}" srcOrd="0" destOrd="0" presId="urn:microsoft.com/office/officeart/2008/layout/VerticalCurvedList"/>
    <dgm:cxn modelId="{D99FAC41-CA8F-4261-9577-DB660323BDB5}" srcId="{120BC7A7-D036-42E3-AD18-6C4056AFF035}" destId="{E8A60B35-46F1-4E57-9920-DF3832AA37F9}" srcOrd="3" destOrd="0" parTransId="{37CA8367-00F4-4850-BBC4-EACC84C6EE83}" sibTransId="{8E6E7CCA-7554-4B8A-B1DF-4231A838014D}"/>
    <dgm:cxn modelId="{1AEF2969-2B40-454D-85F8-D4AABE27735C}" srcId="{120BC7A7-D036-42E3-AD18-6C4056AFF035}" destId="{BB716A5F-9111-462B-A834-7CE6C079638B}" srcOrd="4" destOrd="0" parTransId="{D177ADB1-FEE7-4276-8F94-55492903B79A}" sibTransId="{C929311B-BF3D-4A04-AF68-AED9FEA7CE13}"/>
    <dgm:cxn modelId="{1F03B051-92EF-4F0F-AFC8-B94AF98A49E9}" srcId="{120BC7A7-D036-42E3-AD18-6C4056AFF035}" destId="{58051D68-E01C-44EB-A25A-29179933922E}" srcOrd="1" destOrd="0" parTransId="{AC3BA50D-677A-42C3-8D4C-4DADEB170A4C}" sibTransId="{8C245FCA-B834-49A5-ACEB-8ADDB8DF1CD0}"/>
    <dgm:cxn modelId="{0066A474-5DAE-49D9-A8A1-A077A83E7F2D}" srcId="{120BC7A7-D036-42E3-AD18-6C4056AFF035}" destId="{C3100D2C-D02A-4D97-9967-47D143EECEEA}" srcOrd="0" destOrd="0" parTransId="{B64167B6-F323-44C8-85F8-AD1034DF46A3}" sibTransId="{6DA187CA-5BFF-4E86-8A3A-DDAD13B2DC19}"/>
    <dgm:cxn modelId="{11E3857D-5F26-4313-81ED-FF2A84278C57}" type="presOf" srcId="{F94AA3EF-AD53-4237-8394-8D1E08918BB2}" destId="{B4A1FC53-8B0D-421C-8E3F-83E31DF5DABA}" srcOrd="0" destOrd="0" presId="urn:microsoft.com/office/officeart/2008/layout/VerticalCurvedList"/>
    <dgm:cxn modelId="{046AB49A-AD69-4D26-BFC8-12926963E6A7}" type="presOf" srcId="{58051D68-E01C-44EB-A25A-29179933922E}" destId="{2392C4EF-6AE6-4147-9ED5-AC1437309CAD}" srcOrd="0" destOrd="0" presId="urn:microsoft.com/office/officeart/2008/layout/VerticalCurvedList"/>
    <dgm:cxn modelId="{1DBF93AD-8308-4FA3-B86C-2A3698A32A0B}" type="presOf" srcId="{6DA187CA-5BFF-4E86-8A3A-DDAD13B2DC19}" destId="{A18F0EF2-43B4-4773-8481-232D5D7E886D}" srcOrd="0" destOrd="0" presId="urn:microsoft.com/office/officeart/2008/layout/VerticalCurvedList"/>
    <dgm:cxn modelId="{7ED36BCD-3410-4474-8D26-4755D5F137FC}" type="presOf" srcId="{C3100D2C-D02A-4D97-9967-47D143EECEEA}" destId="{A9CF74A0-CAD7-481D-937F-C54DCF4C5AF8}" srcOrd="0" destOrd="0" presId="urn:microsoft.com/office/officeart/2008/layout/VerticalCurvedList"/>
    <dgm:cxn modelId="{8E1683E1-39B8-487C-A96A-D06D6711D94E}" type="presOf" srcId="{BB716A5F-9111-462B-A834-7CE6C079638B}" destId="{7767A40A-4CAE-41FF-A5BB-D7266776CBC5}" srcOrd="0" destOrd="0" presId="urn:microsoft.com/office/officeart/2008/layout/VerticalCurvedList"/>
    <dgm:cxn modelId="{3398A2ED-5930-4418-811C-B9C6F922020A}" type="presOf" srcId="{120BC7A7-D036-42E3-AD18-6C4056AFF035}" destId="{AD41FFB1-30D3-4C67-ACC5-81832714216C}" srcOrd="0" destOrd="0" presId="urn:microsoft.com/office/officeart/2008/layout/VerticalCurvedList"/>
    <dgm:cxn modelId="{BE1CF8EF-664F-4CEE-BBDF-1C3AD38222B5}" srcId="{120BC7A7-D036-42E3-AD18-6C4056AFF035}" destId="{F94AA3EF-AD53-4237-8394-8D1E08918BB2}" srcOrd="2" destOrd="0" parTransId="{9B8D5E4C-8EED-491B-9081-DC1625487983}" sibTransId="{FC326551-ABD9-4779-9EE1-A2FC5D5D8EA5}"/>
    <dgm:cxn modelId="{A4ED5629-726B-4947-958E-C44095DBBEC1}" type="presParOf" srcId="{AD41FFB1-30D3-4C67-ACC5-81832714216C}" destId="{E468D6C2-372E-4FF1-B6F7-BBFB87C99302}" srcOrd="0" destOrd="0" presId="urn:microsoft.com/office/officeart/2008/layout/VerticalCurvedList"/>
    <dgm:cxn modelId="{D49E40CB-5589-4375-A48F-37FEBE7AB2C3}" type="presParOf" srcId="{E468D6C2-372E-4FF1-B6F7-BBFB87C99302}" destId="{C8187EC0-E210-4267-847C-2B6DA2E5DC57}" srcOrd="0" destOrd="0" presId="urn:microsoft.com/office/officeart/2008/layout/VerticalCurvedList"/>
    <dgm:cxn modelId="{402CC936-AAB3-4F3B-8026-EBA4D164E191}" type="presParOf" srcId="{C8187EC0-E210-4267-847C-2B6DA2E5DC57}" destId="{7587910A-A3F2-42FC-BD19-126C5A9C440D}" srcOrd="0" destOrd="0" presId="urn:microsoft.com/office/officeart/2008/layout/VerticalCurvedList"/>
    <dgm:cxn modelId="{7DC07E60-4FBA-48DD-8E67-B1C5B85E28E5}" type="presParOf" srcId="{C8187EC0-E210-4267-847C-2B6DA2E5DC57}" destId="{A18F0EF2-43B4-4773-8481-232D5D7E886D}" srcOrd="1" destOrd="0" presId="urn:microsoft.com/office/officeart/2008/layout/VerticalCurvedList"/>
    <dgm:cxn modelId="{21FAA3BC-09DE-4DB3-B189-D9E6F8E084A8}" type="presParOf" srcId="{C8187EC0-E210-4267-847C-2B6DA2E5DC57}" destId="{8184CD36-5AA8-41E1-A807-FEDA4C009CEF}" srcOrd="2" destOrd="0" presId="urn:microsoft.com/office/officeart/2008/layout/VerticalCurvedList"/>
    <dgm:cxn modelId="{59727D61-0EEC-4078-BFB4-0EB59645F99B}" type="presParOf" srcId="{C8187EC0-E210-4267-847C-2B6DA2E5DC57}" destId="{E8EFE663-E357-467A-86B3-173142CC7A4C}" srcOrd="3" destOrd="0" presId="urn:microsoft.com/office/officeart/2008/layout/VerticalCurvedList"/>
    <dgm:cxn modelId="{59FBA78E-5D90-404C-B940-C8F2DA477C08}" type="presParOf" srcId="{E468D6C2-372E-4FF1-B6F7-BBFB87C99302}" destId="{A9CF74A0-CAD7-481D-937F-C54DCF4C5AF8}" srcOrd="1" destOrd="0" presId="urn:microsoft.com/office/officeart/2008/layout/VerticalCurvedList"/>
    <dgm:cxn modelId="{BC7554C5-FC85-4841-AC60-09DCCF44C412}" type="presParOf" srcId="{E468D6C2-372E-4FF1-B6F7-BBFB87C99302}" destId="{DE9F5718-BCEC-45D1-9F86-3C178DEC288B}" srcOrd="2" destOrd="0" presId="urn:microsoft.com/office/officeart/2008/layout/VerticalCurvedList"/>
    <dgm:cxn modelId="{4D9C43E7-2E8F-4416-B40A-97E30BF6409B}" type="presParOf" srcId="{DE9F5718-BCEC-45D1-9F86-3C178DEC288B}" destId="{9E0BB25F-6B2A-426B-9E62-9D9571AE1461}" srcOrd="0" destOrd="0" presId="urn:microsoft.com/office/officeart/2008/layout/VerticalCurvedList"/>
    <dgm:cxn modelId="{A7C6723F-0C1D-4B31-861D-0CE20F62C2BD}" type="presParOf" srcId="{E468D6C2-372E-4FF1-B6F7-BBFB87C99302}" destId="{2392C4EF-6AE6-4147-9ED5-AC1437309CAD}" srcOrd="3" destOrd="0" presId="urn:microsoft.com/office/officeart/2008/layout/VerticalCurvedList"/>
    <dgm:cxn modelId="{B13682CD-A601-413A-9CA7-731B7BDE7AC4}" type="presParOf" srcId="{E468D6C2-372E-4FF1-B6F7-BBFB87C99302}" destId="{C4995BCA-8A5A-47FA-B2C6-C1A524EAC637}" srcOrd="4" destOrd="0" presId="urn:microsoft.com/office/officeart/2008/layout/VerticalCurvedList"/>
    <dgm:cxn modelId="{29FD7D01-F639-41C3-B0B4-344656A7C8D6}" type="presParOf" srcId="{C4995BCA-8A5A-47FA-B2C6-C1A524EAC637}" destId="{906B8063-772F-4F8A-A140-A1E9E1520E43}" srcOrd="0" destOrd="0" presId="urn:microsoft.com/office/officeart/2008/layout/VerticalCurvedList"/>
    <dgm:cxn modelId="{81FBD984-343F-4CAD-856D-FCA1C9D4B940}" type="presParOf" srcId="{E468D6C2-372E-4FF1-B6F7-BBFB87C99302}" destId="{B4A1FC53-8B0D-421C-8E3F-83E31DF5DABA}" srcOrd="5" destOrd="0" presId="urn:microsoft.com/office/officeart/2008/layout/VerticalCurvedList"/>
    <dgm:cxn modelId="{A6C07E0F-2149-4728-932E-B5DDE9A86086}" type="presParOf" srcId="{E468D6C2-372E-4FF1-B6F7-BBFB87C99302}" destId="{5DA5A34F-1641-4266-8860-128F084A6778}" srcOrd="6" destOrd="0" presId="urn:microsoft.com/office/officeart/2008/layout/VerticalCurvedList"/>
    <dgm:cxn modelId="{C45A864E-10B8-4D18-A529-429A34E6E1EE}" type="presParOf" srcId="{5DA5A34F-1641-4266-8860-128F084A6778}" destId="{AE3DF9EE-0385-429A-8A5E-BCA062EADCE7}" srcOrd="0" destOrd="0" presId="urn:microsoft.com/office/officeart/2008/layout/VerticalCurvedList"/>
    <dgm:cxn modelId="{2C009289-F182-4B1F-9532-7DD649BBACFC}" type="presParOf" srcId="{E468D6C2-372E-4FF1-B6F7-BBFB87C99302}" destId="{7DB793D3-EEB8-461E-888E-58376C3D3E25}" srcOrd="7" destOrd="0" presId="urn:microsoft.com/office/officeart/2008/layout/VerticalCurvedList"/>
    <dgm:cxn modelId="{3A5A0253-7E01-475B-9E1B-D8F9FAF43798}" type="presParOf" srcId="{E468D6C2-372E-4FF1-B6F7-BBFB87C99302}" destId="{682A28B8-A020-4AEA-B979-31E52243EA7F}" srcOrd="8" destOrd="0" presId="urn:microsoft.com/office/officeart/2008/layout/VerticalCurvedList"/>
    <dgm:cxn modelId="{B60ED564-96C4-484E-9F85-6C7524FFB96F}" type="presParOf" srcId="{682A28B8-A020-4AEA-B979-31E52243EA7F}" destId="{71E68B9D-18A3-4548-8390-A0F293057BE1}" srcOrd="0" destOrd="0" presId="urn:microsoft.com/office/officeart/2008/layout/VerticalCurvedList"/>
    <dgm:cxn modelId="{28D8EAA8-139D-40F5-AE13-D65DE09035B4}" type="presParOf" srcId="{E468D6C2-372E-4FF1-B6F7-BBFB87C99302}" destId="{7767A40A-4CAE-41FF-A5BB-D7266776CBC5}" srcOrd="9" destOrd="0" presId="urn:microsoft.com/office/officeart/2008/layout/VerticalCurvedList"/>
    <dgm:cxn modelId="{87AF38FA-5FCA-4F92-B9F0-6E08BAE42B7F}" type="presParOf" srcId="{E468D6C2-372E-4FF1-B6F7-BBFB87C99302}" destId="{15779DD2-6C1D-4852-8C03-768585D93197}" srcOrd="10" destOrd="0" presId="urn:microsoft.com/office/officeart/2008/layout/VerticalCurvedList"/>
    <dgm:cxn modelId="{CA692447-3757-421D-B720-535567BA57BC}" type="presParOf" srcId="{15779DD2-6C1D-4852-8C03-768585D93197}" destId="{2D796B99-A36F-4549-AD13-0226F7A69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= místo konání kurzu</a:t>
          </a:r>
          <a:endParaRPr lang="en-US" sz="200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 sz="2000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 sz="2000"/>
        </a:p>
      </dgm:t>
    </dgm:pt>
    <dgm:pt modelId="{60B0062D-0C01-43AE-9501-017798031F7B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= místo provedení případné neohlášené kontroly</a:t>
          </a:r>
          <a:endParaRPr lang="en-US" sz="2000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 sz="2000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 sz="2000"/>
        </a:p>
      </dgm:t>
    </dgm:pt>
    <dgm:pt modelId="{22E53110-6751-40C2-A69C-4DA514A06B5B}">
      <dgm:prSet custT="1"/>
      <dgm:spPr>
        <a:solidFill>
          <a:schemeClr val="tx2"/>
        </a:solidFill>
      </dgm:spPr>
      <dgm:t>
        <a:bodyPr/>
        <a:lstStyle/>
        <a:p>
          <a:r>
            <a:rPr lang="cs-CZ" sz="2000" b="1" dirty="0">
              <a:solidFill>
                <a:srgbClr val="164088"/>
              </a:solidFill>
            </a:rPr>
            <a:t>Celá ČR včetně Prahy</a:t>
          </a:r>
          <a:endParaRPr lang="en-US" sz="2000" b="1" dirty="0">
            <a:solidFill>
              <a:srgbClr val="164088"/>
            </a:solidFill>
          </a:endParaRPr>
        </a:p>
      </dgm:t>
    </dgm:pt>
    <dgm:pt modelId="{0A41A90D-2868-4EEC-A3A7-BEFCFC6FEFC4}" type="parTrans" cxnId="{DFEF69C3-B577-47A0-8475-189ECEE11526}">
      <dgm:prSet/>
      <dgm:spPr/>
      <dgm:t>
        <a:bodyPr/>
        <a:lstStyle/>
        <a:p>
          <a:endParaRPr lang="en-US" sz="2000"/>
        </a:p>
      </dgm:t>
    </dgm:pt>
    <dgm:pt modelId="{919207C0-8903-4D98-B418-2FCE6C9B7935}" type="sibTrans" cxnId="{DFEF69C3-B577-47A0-8475-189ECEE11526}">
      <dgm:prSet/>
      <dgm:spPr/>
      <dgm:t>
        <a:bodyPr/>
        <a:lstStyle/>
        <a:p>
          <a:endParaRPr lang="en-US" sz="2000"/>
        </a:p>
      </dgm:t>
    </dgm:pt>
    <dgm:pt modelId="{CF4DF2CE-183D-49E5-B179-BD3B9B169955}">
      <dgm:prSet custT="1"/>
      <dgm:spPr>
        <a:solidFill>
          <a:srgbClr val="AFDDFA"/>
        </a:solidFill>
        <a:ln w="25400" cap="flat" cmpd="sng" algn="ctr">
          <a:solidFill>
            <a:srgbClr val="F5F5F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72390" tIns="72390" rIns="72390" bIns="72390" numCol="1" spcCol="1270" anchor="ctr" anchorCtr="0"/>
        <a:lstStyle/>
        <a:p>
          <a:r>
            <a:rPr lang="cs-CZ" sz="2000" kern="1200" dirty="0">
              <a:solidFill>
                <a:srgbClr val="164088"/>
              </a:solidFill>
            </a:rPr>
            <a:t>= místo uváděné při </a:t>
          </a:r>
          <a:r>
            <a:rPr lang="cs-CZ" sz="20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hlášení</a:t>
          </a:r>
          <a:r>
            <a:rPr lang="cs-CZ" sz="2000" kern="1200" dirty="0">
              <a:solidFill>
                <a:srgbClr val="164088"/>
              </a:solidFill>
            </a:rPr>
            <a:t> plánovaných aktivit</a:t>
          </a:r>
        </a:p>
      </dgm:t>
    </dgm:pt>
    <dgm:pt modelId="{CBEF3687-7554-466C-8366-8249EDC22DE1}" type="parTrans" cxnId="{72952622-B065-4D91-BEE9-C77B678C7BB2}">
      <dgm:prSet/>
      <dgm:spPr/>
      <dgm:t>
        <a:bodyPr/>
        <a:lstStyle/>
        <a:p>
          <a:endParaRPr lang="cs-CZ" sz="2000"/>
        </a:p>
      </dgm:t>
    </dgm:pt>
    <dgm:pt modelId="{B3B77D3E-633D-47B3-800D-124E1BDBD409}" type="sibTrans" cxnId="{72952622-B065-4D91-BEE9-C77B678C7BB2}">
      <dgm:prSet/>
      <dgm:spPr/>
      <dgm:t>
        <a:bodyPr/>
        <a:lstStyle/>
        <a:p>
          <a:endParaRPr lang="cs-CZ" sz="2000"/>
        </a:p>
      </dgm:t>
    </dgm:pt>
    <dgm:pt modelId="{F604185C-94AE-4EA0-ADA3-E43449FFE153}">
      <dgm:prSet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Distanční vzdělávání: </a:t>
          </a:r>
        </a:p>
        <a:p>
          <a:r>
            <a:rPr lang="cs-CZ" sz="2000" dirty="0">
              <a:solidFill>
                <a:srgbClr val="164088"/>
              </a:solidFill>
            </a:rPr>
            <a:t>- učebna či pracoviště s přítomným účastníkem</a:t>
          </a:r>
        </a:p>
        <a:p>
          <a:r>
            <a:rPr lang="cs-CZ" sz="2000" dirty="0">
              <a:solidFill>
                <a:srgbClr val="164088"/>
              </a:solidFill>
            </a:rPr>
            <a:t>-  v případě více učeben: </a:t>
          </a:r>
          <a:r>
            <a:rPr lang="cs-CZ" sz="2000" dirty="0">
              <a:solidFill>
                <a:srgbClr val="164088"/>
              </a:solidFill>
              <a:latin typeface="Arial"/>
              <a:ea typeface="+mn-ea"/>
              <a:cs typeface="+mn-cs"/>
            </a:rPr>
            <a:t>určení jednoho místa, které bude považováno za místo realizace </a:t>
          </a:r>
          <a:endParaRPr lang="en-US" sz="2000" dirty="0">
            <a:solidFill>
              <a:srgbClr val="164088"/>
            </a:solidFill>
          </a:endParaRPr>
        </a:p>
      </dgm:t>
    </dgm:pt>
    <dgm:pt modelId="{0F17DCFA-E687-4883-8E8F-E51BFD40D3E5}" type="parTrans" cxnId="{E6FD5B59-6E9B-4E0C-BB0A-CCFB2C14CB19}">
      <dgm:prSet/>
      <dgm:spPr/>
      <dgm:t>
        <a:bodyPr/>
        <a:lstStyle/>
        <a:p>
          <a:endParaRPr lang="cs-CZ"/>
        </a:p>
      </dgm:t>
    </dgm:pt>
    <dgm:pt modelId="{49EDB5FC-2ACC-4355-97D5-1E0C05FD593D}" type="sibTrans" cxnId="{E6FD5B59-6E9B-4E0C-BB0A-CCFB2C14CB19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5" custScaleY="68189" custLinFactY="390" custLinFactNeighborX="-533" custLinFactNeighborY="100000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5" custScaleY="64970" custLinFactY="62555" custLinFactNeighborY="100000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177B19F9-2117-450D-9004-7F222E4F59A4}" type="pres">
      <dgm:prSet presAssocID="{CF4DF2CE-183D-49E5-B179-BD3B9B169955}" presName="parentText" presStyleLbl="node1" presStyleIdx="2" presStyleCnt="5" custScaleY="71661" custLinFactY="-72382" custLinFactNeighborY="-100000">
        <dgm:presLayoutVars>
          <dgm:chMax val="0"/>
          <dgm:bulletEnabled val="1"/>
        </dgm:presLayoutVars>
      </dgm:prSet>
      <dgm:spPr>
        <a:xfrm>
          <a:off x="0" y="1626189"/>
          <a:ext cx="5940208" cy="722474"/>
        </a:xfrm>
        <a:prstGeom prst="roundRect">
          <a:avLst/>
        </a:prstGeom>
      </dgm:spPr>
    </dgm:pt>
    <dgm:pt modelId="{1C866DBA-CBFE-42B7-91FC-E2DA10CE37D3}" type="pres">
      <dgm:prSet presAssocID="{B3B77D3E-633D-47B3-800D-124E1BDBD409}" presName="spacer" presStyleCnt="0"/>
      <dgm:spPr/>
    </dgm:pt>
    <dgm:pt modelId="{F5A67E39-4880-4855-88BC-70B90EE4C81F}" type="pres">
      <dgm:prSet presAssocID="{22E53110-6751-40C2-A69C-4DA514A06B5B}" presName="parentText" presStyleLbl="node1" presStyleIdx="3" presStyleCnt="5" custScaleY="60744" custLinFactY="-9484" custLinFactNeighborY="-100000">
        <dgm:presLayoutVars>
          <dgm:chMax val="0"/>
          <dgm:bulletEnabled val="1"/>
        </dgm:presLayoutVars>
      </dgm:prSet>
      <dgm:spPr/>
    </dgm:pt>
    <dgm:pt modelId="{7686DB1F-5F6D-45F8-A6E9-472522513823}" type="pres">
      <dgm:prSet presAssocID="{919207C0-8903-4D98-B418-2FCE6C9B7935}" presName="spacer" presStyleCnt="0"/>
      <dgm:spPr/>
    </dgm:pt>
    <dgm:pt modelId="{B4522F1A-4A97-430D-8BCC-28206DAD0B23}" type="pres">
      <dgm:prSet presAssocID="{F604185C-94AE-4EA0-ADA3-E43449FFE153}" presName="parentText" presStyleLbl="node1" presStyleIdx="4" presStyleCnt="5" custScaleY="117155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9E5BF815-96FE-419A-A415-0F32326B6485}" type="presOf" srcId="{F604185C-94AE-4EA0-ADA3-E43449FFE153}" destId="{B4522F1A-4A97-430D-8BCC-28206DAD0B23}" srcOrd="0" destOrd="0" presId="urn:microsoft.com/office/officeart/2005/8/layout/vList2"/>
    <dgm:cxn modelId="{72952622-B065-4D91-BEE9-C77B678C7BB2}" srcId="{14A6B704-7D03-4D8E-9AC6-7E92B08CD320}" destId="{CF4DF2CE-183D-49E5-B179-BD3B9B169955}" srcOrd="2" destOrd="0" parTransId="{CBEF3687-7554-466C-8366-8249EDC22DE1}" sibTransId="{B3B77D3E-633D-47B3-800D-124E1BDBD409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BF25AF70-1F6A-47A2-AC54-CE652F08CB58}" type="presOf" srcId="{CF4DF2CE-183D-49E5-B179-BD3B9B169955}" destId="{177B19F9-2117-450D-9004-7F222E4F59A4}" srcOrd="0" destOrd="0" presId="urn:microsoft.com/office/officeart/2005/8/layout/vList2"/>
    <dgm:cxn modelId="{E6FD5B59-6E9B-4E0C-BB0A-CCFB2C14CB19}" srcId="{14A6B704-7D03-4D8E-9AC6-7E92B08CD320}" destId="{F604185C-94AE-4EA0-ADA3-E43449FFE153}" srcOrd="4" destOrd="0" parTransId="{0F17DCFA-E687-4883-8E8F-E51BFD40D3E5}" sibTransId="{49EDB5FC-2ACC-4355-97D5-1E0C05FD593D}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DFEF69C3-B577-47A0-8475-189ECEE11526}" srcId="{14A6B704-7D03-4D8E-9AC6-7E92B08CD320}" destId="{22E53110-6751-40C2-A69C-4DA514A06B5B}" srcOrd="3" destOrd="0" parTransId="{0A41A90D-2868-4EEC-A3A7-BEFCFC6FEFC4}" sibTransId="{919207C0-8903-4D98-B418-2FCE6C9B7935}"/>
    <dgm:cxn modelId="{F706CAC9-70E6-4A04-B8D0-E05D755C0305}" type="presOf" srcId="{22E53110-6751-40C2-A69C-4DA514A06B5B}" destId="{F5A67E39-4880-4855-88BC-70B90EE4C81F}" srcOrd="0" destOrd="0" presId="urn:microsoft.com/office/officeart/2005/8/layout/vList2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8E82C485-C5A4-47B7-923A-3097E4112462}" type="presParOf" srcId="{E15C7796-9A82-4B49-93D2-C9F2FAB3AE91}" destId="{177B19F9-2117-450D-9004-7F222E4F59A4}" srcOrd="4" destOrd="0" presId="urn:microsoft.com/office/officeart/2005/8/layout/vList2"/>
    <dgm:cxn modelId="{82516979-8D5A-432F-B26F-6B0BAF37B914}" type="presParOf" srcId="{E15C7796-9A82-4B49-93D2-C9F2FAB3AE91}" destId="{1C866DBA-CBFE-42B7-91FC-E2DA10CE37D3}" srcOrd="5" destOrd="0" presId="urn:microsoft.com/office/officeart/2005/8/layout/vList2"/>
    <dgm:cxn modelId="{3919133A-6E72-40D5-AE59-33E8285D4122}" type="presParOf" srcId="{E15C7796-9A82-4B49-93D2-C9F2FAB3AE91}" destId="{F5A67E39-4880-4855-88BC-70B90EE4C81F}" srcOrd="6" destOrd="0" presId="urn:microsoft.com/office/officeart/2005/8/layout/vList2"/>
    <dgm:cxn modelId="{104A4328-8D26-46D2-8577-DF24B13B0F57}" type="presParOf" srcId="{E15C7796-9A82-4B49-93D2-C9F2FAB3AE91}" destId="{7686DB1F-5F6D-45F8-A6E9-472522513823}" srcOrd="7" destOrd="0" presId="urn:microsoft.com/office/officeart/2005/8/layout/vList2"/>
    <dgm:cxn modelId="{BDD5561F-FA1D-4756-9512-168428536F61}" type="presParOf" srcId="{E15C7796-9A82-4B49-93D2-C9F2FAB3AE91}" destId="{B4522F1A-4A97-430D-8BCC-28206DAD0B2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/>
      <dgm:t>
        <a:bodyPr/>
        <a:lstStyle/>
        <a:p>
          <a:r>
            <a:rPr lang="cs-CZ" sz="2200" b="1" dirty="0">
              <a:latin typeface="Arial"/>
              <a:ea typeface="+mn-ea"/>
              <a:cs typeface="+mn-cs"/>
            </a:rPr>
            <a:t>Nepodstatné</a:t>
          </a:r>
          <a:endParaRPr lang="cs-CZ" sz="2200" dirty="0"/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Změna názvu, sídla, </a:t>
          </a:r>
          <a:r>
            <a:rPr lang="cs-CZ" sz="2000" dirty="0" err="1">
              <a:latin typeface="Arial"/>
              <a:ea typeface="+mn-ea"/>
              <a:cs typeface="+mn-cs"/>
            </a:rPr>
            <a:t>stat</a:t>
          </a:r>
          <a:r>
            <a:rPr lang="cs-CZ" sz="2000" dirty="0">
              <a:latin typeface="Arial"/>
              <a:ea typeface="+mn-ea"/>
              <a:cs typeface="+mn-cs"/>
            </a:rPr>
            <a:t>. orgán, kont. osob příjemce</a:t>
          </a:r>
          <a:endParaRPr lang="cs-CZ" sz="2000" dirty="0"/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/>
      <dgm:t>
        <a:bodyPr/>
        <a:lstStyle/>
        <a:p>
          <a:pPr>
            <a:buNone/>
          </a:pPr>
          <a:r>
            <a:rPr lang="cs-CZ" sz="2200" b="1" dirty="0">
              <a:latin typeface="Arial"/>
              <a:ea typeface="+mn-ea"/>
              <a:cs typeface="+mn-cs"/>
            </a:rPr>
            <a:t>Podstatné se změnou rozhodnutí</a:t>
          </a:r>
          <a:endParaRPr lang="cs-CZ" sz="2200" dirty="0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Změna termínu ukončení realizace projektu</a:t>
          </a:r>
          <a:endParaRPr lang="cs-CZ" sz="2000" dirty="0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2DBE7DFF-1166-4C15-80D9-B5526398DCAB}">
      <dgm:prSet phldrT="[Text]" custT="1"/>
      <dgm:spPr/>
      <dgm:t>
        <a:bodyPr/>
        <a:lstStyle/>
        <a:p>
          <a:r>
            <a:rPr lang="cs-CZ" sz="2200" b="1" dirty="0">
              <a:latin typeface="Arial"/>
              <a:ea typeface="+mn-ea"/>
              <a:cs typeface="+mn-cs"/>
            </a:rPr>
            <a:t>Podstatné bez změny rozhodnutí</a:t>
          </a:r>
          <a:endParaRPr lang="cs-CZ" sz="2200" dirty="0"/>
        </a:p>
      </dgm:t>
    </dgm:pt>
    <dgm:pt modelId="{69E7331B-54D2-4D8B-9EA0-83CE45308059}" type="parTrans" cxnId="{990D1416-8173-4C8B-A73C-8B6901A9A751}">
      <dgm:prSet/>
      <dgm:spPr/>
      <dgm:t>
        <a:bodyPr/>
        <a:lstStyle/>
        <a:p>
          <a:endParaRPr lang="cs-CZ"/>
        </a:p>
      </dgm:t>
    </dgm:pt>
    <dgm:pt modelId="{8292E4B8-46F3-43EF-9A8A-8345AD0A7841}" type="sibTrans" cxnId="{990D1416-8173-4C8B-A73C-8B6901A9A751}">
      <dgm:prSet/>
      <dgm:spPr/>
      <dgm:t>
        <a:bodyPr/>
        <a:lstStyle/>
        <a:p>
          <a:endParaRPr lang="cs-CZ"/>
        </a:p>
      </dgm:t>
    </dgm:pt>
    <dgm:pt modelId="{9F4308BC-70BE-447F-8E49-B48B3B39871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>
              <a:latin typeface="Arial"/>
              <a:ea typeface="+mn-ea"/>
              <a:cs typeface="+mn-cs"/>
            </a:rPr>
            <a:t>Zahrnutí nové cílové skupiny</a:t>
          </a:r>
          <a:endParaRPr lang="cs-CZ" sz="2000" dirty="0"/>
        </a:p>
      </dgm:t>
    </dgm:pt>
    <dgm:pt modelId="{667BB242-F9F0-4497-95F6-1B256AB4C505}" type="parTrans" cxnId="{42F9E84C-6852-471F-B673-69AD6793DA0D}">
      <dgm:prSet/>
      <dgm:spPr/>
      <dgm:t>
        <a:bodyPr/>
        <a:lstStyle/>
        <a:p>
          <a:endParaRPr lang="cs-CZ"/>
        </a:p>
      </dgm:t>
    </dgm:pt>
    <dgm:pt modelId="{89FCA809-8D90-428D-8DEF-6FF12FD13EA9}" type="sibTrans" cxnId="{42F9E84C-6852-471F-B673-69AD6793DA0D}">
      <dgm:prSet/>
      <dgm:spPr/>
      <dgm:t>
        <a:bodyPr/>
        <a:lstStyle/>
        <a:p>
          <a:endParaRPr lang="cs-CZ"/>
        </a:p>
      </dgm:t>
    </dgm:pt>
    <dgm:pt modelId="{DFBFB834-5203-4701-9637-4B36A5CF41A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místa realizace</a:t>
          </a:r>
        </a:p>
      </dgm:t>
    </dgm:pt>
    <dgm:pt modelId="{3264167E-C471-4511-A319-FA7A8C5BA05C}" type="parTrans" cxnId="{61BB1944-F8BA-4ED4-998D-735D907C64A6}">
      <dgm:prSet/>
      <dgm:spPr/>
      <dgm:t>
        <a:bodyPr/>
        <a:lstStyle/>
        <a:p>
          <a:endParaRPr lang="cs-CZ"/>
        </a:p>
      </dgm:t>
    </dgm:pt>
    <dgm:pt modelId="{BA219C73-B022-4B44-A03F-13B77878C549}" type="sibTrans" cxnId="{61BB1944-F8BA-4ED4-998D-735D907C64A6}">
      <dgm:prSet/>
      <dgm:spPr/>
      <dgm:t>
        <a:bodyPr/>
        <a:lstStyle/>
        <a:p>
          <a:endParaRPr lang="cs-CZ"/>
        </a:p>
      </dgm:t>
    </dgm:pt>
    <dgm:pt modelId="{712DF97D-FB75-4A52-AF3F-2B1B308462D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Přesun prostředků mezi jednotkami</a:t>
          </a:r>
        </a:p>
      </dgm:t>
    </dgm:pt>
    <dgm:pt modelId="{EAEC20D6-9867-4CB0-B19B-FA9FD799A90A}" type="parTrans" cxnId="{DFF270C4-DED5-4C84-94C5-B157F364FCA6}">
      <dgm:prSet/>
      <dgm:spPr/>
      <dgm:t>
        <a:bodyPr/>
        <a:lstStyle/>
        <a:p>
          <a:endParaRPr lang="cs-CZ"/>
        </a:p>
      </dgm:t>
    </dgm:pt>
    <dgm:pt modelId="{42CFAFE8-EDB5-4A4A-A909-CA5AE6583729}" type="sibTrans" cxnId="{DFF270C4-DED5-4C84-94C5-B157F364FCA6}">
      <dgm:prSet/>
      <dgm:spPr/>
      <dgm:t>
        <a:bodyPr/>
        <a:lstStyle/>
        <a:p>
          <a:endParaRPr lang="cs-CZ"/>
        </a:p>
      </dgm:t>
    </dgm:pt>
    <dgm:pt modelId="{6C467D3A-4ED7-4714-AC8E-49B88DC0B8BC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bankovního účtu</a:t>
          </a:r>
        </a:p>
      </dgm:t>
    </dgm:pt>
    <dgm:pt modelId="{69E4A2F9-D0FD-42DB-87E5-8A9A8342BF52}" type="parTrans" cxnId="{D9EE1B4B-C43B-4AE6-A77C-BDBD160CD079}">
      <dgm:prSet/>
      <dgm:spPr/>
      <dgm:t>
        <a:bodyPr/>
        <a:lstStyle/>
        <a:p>
          <a:endParaRPr lang="cs-CZ"/>
        </a:p>
      </dgm:t>
    </dgm:pt>
    <dgm:pt modelId="{A68DFA2C-8E27-4B55-971C-0742BF9C3B43}" type="sibTrans" cxnId="{D9EE1B4B-C43B-4AE6-A77C-BDBD160CD079}">
      <dgm:prSet/>
      <dgm:spPr/>
      <dgm:t>
        <a:bodyPr/>
        <a:lstStyle/>
        <a:p>
          <a:endParaRPr lang="cs-CZ"/>
        </a:p>
      </dgm:t>
    </dgm:pt>
    <dgm:pt modelId="{CF30E816-001B-4557-BAD0-1B97FB4E60E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000" dirty="0"/>
            <a:t>Změna ve vymezení sledovaných období</a:t>
          </a:r>
        </a:p>
      </dgm:t>
    </dgm:pt>
    <dgm:pt modelId="{91535C83-065F-460B-B14D-FABD572D9595}" type="parTrans" cxnId="{EBB0CE5D-7929-4F6D-AD9D-3865AAC1E118}">
      <dgm:prSet/>
      <dgm:spPr/>
      <dgm:t>
        <a:bodyPr/>
        <a:lstStyle/>
        <a:p>
          <a:endParaRPr lang="cs-CZ"/>
        </a:p>
      </dgm:t>
    </dgm:pt>
    <dgm:pt modelId="{090508BF-AE8E-41D5-B2F7-FAB39B57F8E3}" type="sibTrans" cxnId="{EBB0CE5D-7929-4F6D-AD9D-3865AAC1E118}">
      <dgm:prSet/>
      <dgm:spPr/>
      <dgm:t>
        <a:bodyPr/>
        <a:lstStyle/>
        <a:p>
          <a:endParaRPr lang="cs-CZ"/>
        </a:p>
      </dgm:t>
    </dgm:pt>
    <dgm:pt modelId="{C2E1BAFE-EB9A-4ED2-A069-344897076692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000" dirty="0"/>
        </a:p>
      </dgm:t>
    </dgm:pt>
    <dgm:pt modelId="{954135C8-6EB5-4EC4-98A4-615DE36F2745}" type="parTrans" cxnId="{7076842E-6F83-4FD5-97D4-37F20B351204}">
      <dgm:prSet/>
      <dgm:spPr/>
      <dgm:t>
        <a:bodyPr/>
        <a:lstStyle/>
        <a:p>
          <a:endParaRPr lang="cs-CZ"/>
        </a:p>
      </dgm:t>
    </dgm:pt>
    <dgm:pt modelId="{9C9CCBB5-4653-4ECA-BD1E-3E6D4D102E23}" type="sibTrans" cxnId="{7076842E-6F83-4FD5-97D4-37F20B351204}">
      <dgm:prSet/>
      <dgm:spPr/>
      <dgm:t>
        <a:bodyPr/>
        <a:lstStyle/>
        <a:p>
          <a:endParaRPr lang="cs-CZ"/>
        </a:p>
      </dgm:t>
    </dgm:pt>
    <dgm:pt modelId="{ED32177E-0247-4761-89C3-8F74364A5FD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2000" dirty="0"/>
        </a:p>
      </dgm:t>
    </dgm:pt>
    <dgm:pt modelId="{27AE6403-F6C2-44EE-834E-D2041CF0C91E}" type="parTrans" cxnId="{8D632D84-8487-44DB-8F2D-E11483533B2F}">
      <dgm:prSet/>
      <dgm:spPr/>
    </dgm:pt>
    <dgm:pt modelId="{B9DE84E5-E989-4893-A6E0-176FCCDF9EE3}" type="sibTrans" cxnId="{8D632D84-8487-44DB-8F2D-E11483533B2F}">
      <dgm:prSet/>
      <dgm:spPr/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0" presStyleCnt="3" custLinFactNeighborX="6556" custLinFactNeighborY="1514"/>
      <dgm:spPr/>
    </dgm:pt>
    <dgm:pt modelId="{E0DE9C04-6C1B-49DB-BF63-C791C8A02B88}" type="pres">
      <dgm:prSet presAssocID="{5F144373-5013-41E6-80DD-9441800913F7}" presName="img" presStyleLbl="fgImgPlace1" presStyleIdx="0" presStyleCnt="3" custScaleX="88284" custScaleY="9798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Zamíchat obrys"/>
        </a:ext>
      </dgm:extLst>
    </dgm:pt>
    <dgm:pt modelId="{8EE8C6DA-01D9-4463-AA3C-41398B91084A}" type="pres">
      <dgm:prSet presAssocID="{5F144373-5013-41E6-80DD-9441800913F7}" presName="text" presStyleLbl="node1" presStyleIdx="0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CD1AFA8D-A278-47A5-97DA-917A02CB520E}" type="pres">
      <dgm:prSet presAssocID="{2DBE7DFF-1166-4C15-80D9-B5526398DCAB}" presName="comp" presStyleCnt="0"/>
      <dgm:spPr/>
    </dgm:pt>
    <dgm:pt modelId="{BB5B923D-D1CD-41CA-A644-027B61FFF491}" type="pres">
      <dgm:prSet presAssocID="{2DBE7DFF-1166-4C15-80D9-B5526398DCAB}" presName="box" presStyleLbl="node1" presStyleIdx="1" presStyleCnt="3" custLinFactNeighborX="6556" custLinFactNeighborY="1514"/>
      <dgm:spPr/>
    </dgm:pt>
    <dgm:pt modelId="{224FA338-5F45-4A87-B2DB-64D61F4F098C}" type="pres">
      <dgm:prSet presAssocID="{2DBE7DFF-1166-4C15-80D9-B5526398DCAB}" presName="img" presStyleLbl="fgImgPlace1" presStyleIdx="1" presStyleCnt="3" custScaleX="8836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Zamíchat se souvislou výplní"/>
        </a:ext>
      </dgm:extLst>
    </dgm:pt>
    <dgm:pt modelId="{F2143D29-54B4-432A-B4B6-681E6E001854}" type="pres">
      <dgm:prSet presAssocID="{2DBE7DFF-1166-4C15-80D9-B5526398DCAB}" presName="text" presStyleLbl="node1" presStyleIdx="1" presStyleCnt="3">
        <dgm:presLayoutVars>
          <dgm:bulletEnabled val="1"/>
        </dgm:presLayoutVars>
      </dgm:prSet>
      <dgm:spPr/>
    </dgm:pt>
    <dgm:pt modelId="{21611EE9-417B-431D-9B39-2D36F54B46AC}" type="pres">
      <dgm:prSet presAssocID="{8292E4B8-46F3-43EF-9A8A-8345AD0A7841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434" custLinFactNeighborY="12082"/>
      <dgm:spPr/>
    </dgm:pt>
    <dgm:pt modelId="{D2B74058-1736-4DED-8CC4-5AA332E98699}" type="pres">
      <dgm:prSet presAssocID="{970C1885-DA7C-489A-99C4-760A0709F619}" presName="img" presStyleLbl="fgImgPlace1" presStyleIdx="2" presStyleCnt="3" custScaleX="97099" custScaleY="1058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</dgm:spPr>
      <dgm:extLst>
        <a:ext uri="{E40237B7-FDA0-4F09-8148-C483321AD2D9}">
          <dgm14:cNvPr xmlns:dgm14="http://schemas.microsoft.com/office/drawing/2010/diagram" id="0" name="" descr="Zamíchat se souvislou výplní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BB67A806-CF62-4A26-B255-6230A6272B35}" type="presOf" srcId="{ED32177E-0247-4761-89C3-8F74364A5FDE}" destId="{FF477E00-FA04-4ECF-8105-81997CB510FD}" srcOrd="0" destOrd="4" presId="urn:microsoft.com/office/officeart/2005/8/layout/vList4"/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990D1416-8173-4C8B-A73C-8B6901A9A751}" srcId="{52378194-F36F-4FA5-BF1F-E8897B79F61F}" destId="{2DBE7DFF-1166-4C15-80D9-B5526398DCAB}" srcOrd="1" destOrd="0" parTransId="{69E7331B-54D2-4D8B-9EA0-83CE45308059}" sibTransId="{8292E4B8-46F3-43EF-9A8A-8345AD0A7841}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010FCB1E-A89E-4119-A4EE-21C71393F5FE}" type="presOf" srcId="{DFBFB834-5203-4701-9637-4B36A5CF41AD}" destId="{FF477E00-FA04-4ECF-8105-81997CB510FD}" srcOrd="0" destOrd="2" presId="urn:microsoft.com/office/officeart/2005/8/layout/vList4"/>
    <dgm:cxn modelId="{7076842E-6F83-4FD5-97D4-37F20B351204}" srcId="{5F144373-5013-41E6-80DD-9441800913F7}" destId="{C2E1BAFE-EB9A-4ED2-A069-344897076692}" srcOrd="4" destOrd="0" parTransId="{954135C8-6EB5-4EC4-98A4-615DE36F2745}" sibTransId="{9C9CCBB5-4653-4ECA-BD1E-3E6D4D102E23}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6A04F73C-08D1-425B-A72C-A7F7FFCA371E}" type="presOf" srcId="{9F4308BC-70BE-447F-8E49-B48B3B398714}" destId="{F2143D29-54B4-432A-B4B6-681E6E001854}" srcOrd="1" destOrd="1" presId="urn:microsoft.com/office/officeart/2005/8/layout/vList4"/>
    <dgm:cxn modelId="{B06A363E-B71C-4603-9C7F-A900BA3D1658}" type="presOf" srcId="{CF30E816-001B-4557-BAD0-1B97FB4E60E7}" destId="{F2143D29-54B4-432A-B4B6-681E6E001854}" srcOrd="1" destOrd="3" presId="urn:microsoft.com/office/officeart/2005/8/layout/vList4"/>
    <dgm:cxn modelId="{EB29CB3E-CD85-4149-9766-53F1FAD85F97}" type="presOf" srcId="{712DF97D-FB75-4A52-AF3F-2B1B308462D0}" destId="{FF477E00-FA04-4ECF-8105-81997CB510FD}" srcOrd="0" destOrd="3" presId="urn:microsoft.com/office/officeart/2005/8/layout/vList4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EBB0CE5D-7929-4F6D-AD9D-3865AAC1E118}" srcId="{2DBE7DFF-1166-4C15-80D9-B5526398DCAB}" destId="{CF30E816-001B-4557-BAD0-1B97FB4E60E7}" srcOrd="2" destOrd="0" parTransId="{91535C83-065F-460B-B14D-FABD572D9595}" sibTransId="{090508BF-AE8E-41D5-B2F7-FAB39B57F8E3}"/>
    <dgm:cxn modelId="{FE625E5E-68F8-4111-94D1-0EA75C237F39}" srcId="{52378194-F36F-4FA5-BF1F-E8897B79F61F}" destId="{5F144373-5013-41E6-80DD-9441800913F7}" srcOrd="0" destOrd="0" parTransId="{CFDA2E06-DC58-4D30-A5E4-7D86EB1E6006}" sibTransId="{36A57EE3-0920-4800-BE69-9A98322D21C8}"/>
    <dgm:cxn modelId="{61BB1944-F8BA-4ED4-998D-735D907C64A6}" srcId="{5F144373-5013-41E6-80DD-9441800913F7}" destId="{DFBFB834-5203-4701-9637-4B36A5CF41AD}" srcOrd="1" destOrd="0" parTransId="{3264167E-C471-4511-A319-FA7A8C5BA05C}" sibTransId="{BA219C73-B022-4B44-A03F-13B77878C549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D9EE1B4B-C43B-4AE6-A77C-BDBD160CD079}" srcId="{2DBE7DFF-1166-4C15-80D9-B5526398DCAB}" destId="{6C467D3A-4ED7-4714-AC8E-49B88DC0B8BC}" srcOrd="1" destOrd="0" parTransId="{69E4A2F9-D0FD-42DB-87E5-8A9A8342BF52}" sibTransId="{A68DFA2C-8E27-4B55-971C-0742BF9C3B43}"/>
    <dgm:cxn modelId="{42F9E84C-6852-471F-B673-69AD6793DA0D}" srcId="{2DBE7DFF-1166-4C15-80D9-B5526398DCAB}" destId="{9F4308BC-70BE-447F-8E49-B48B3B398714}" srcOrd="0" destOrd="0" parTransId="{667BB242-F9F0-4497-95F6-1B256AB4C505}" sibTransId="{89FCA809-8D90-428D-8DEF-6FF12FD13EA9}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89B81B7A-4724-422F-8566-AC7AB07C1E81}" type="presOf" srcId="{712DF97D-FB75-4A52-AF3F-2B1B308462D0}" destId="{8EE8C6DA-01D9-4463-AA3C-41398B91084A}" srcOrd="1" destOrd="3" presId="urn:microsoft.com/office/officeart/2005/8/layout/vList4"/>
    <dgm:cxn modelId="{5A4BAC7B-096B-4933-AD47-5F216C84EF79}" type="presOf" srcId="{2DBE7DFF-1166-4C15-80D9-B5526398DCAB}" destId="{F2143D29-54B4-432A-B4B6-681E6E001854}" srcOrd="1" destOrd="0" presId="urn:microsoft.com/office/officeart/2005/8/layout/vList4"/>
    <dgm:cxn modelId="{8D632D84-8487-44DB-8F2D-E11483533B2F}" srcId="{5F144373-5013-41E6-80DD-9441800913F7}" destId="{ED32177E-0247-4761-89C3-8F74364A5FDE}" srcOrd="3" destOrd="0" parTransId="{27AE6403-F6C2-44EE-834E-D2041CF0C91E}" sibTransId="{B9DE84E5-E989-4893-A6E0-176FCCDF9EE3}"/>
    <dgm:cxn modelId="{8B733B8C-9AF7-415A-8D21-1582FF62574E}" type="presOf" srcId="{DFBFB834-5203-4701-9637-4B36A5CF41AD}" destId="{8EE8C6DA-01D9-4463-AA3C-41398B91084A}" srcOrd="1" destOrd="2" presId="urn:microsoft.com/office/officeart/2005/8/layout/vList4"/>
    <dgm:cxn modelId="{137AB68C-4811-4B1C-BFC1-26407A31BCC5}" type="presOf" srcId="{6C467D3A-4ED7-4714-AC8E-49B88DC0B8BC}" destId="{F2143D29-54B4-432A-B4B6-681E6E001854}" srcOrd="1" destOrd="2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2A1CD19E-AB43-4F10-9E56-DEDD51065F61}" type="presOf" srcId="{C2E1BAFE-EB9A-4ED2-A069-344897076692}" destId="{FF477E00-FA04-4ECF-8105-81997CB510FD}" srcOrd="0" destOrd="5" presId="urn:microsoft.com/office/officeart/2005/8/layout/vList4"/>
    <dgm:cxn modelId="{B4AC6FBA-763F-47D9-A491-94A3F388505D}" type="presOf" srcId="{6C467D3A-4ED7-4714-AC8E-49B88DC0B8BC}" destId="{BB5B923D-D1CD-41CA-A644-027B61FFF491}" srcOrd="0" destOrd="2" presId="urn:microsoft.com/office/officeart/2005/8/layout/vList4"/>
    <dgm:cxn modelId="{CC9860BC-6E68-4318-9F8B-C01A65B6E535}" type="presOf" srcId="{CF30E816-001B-4557-BAD0-1B97FB4E60E7}" destId="{BB5B923D-D1CD-41CA-A644-027B61FFF491}" srcOrd="0" destOrd="3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DFF270C4-DED5-4C84-94C5-B157F364FCA6}" srcId="{5F144373-5013-41E6-80DD-9441800913F7}" destId="{712DF97D-FB75-4A52-AF3F-2B1B308462D0}" srcOrd="2" destOrd="0" parTransId="{EAEC20D6-9867-4CB0-B19B-FA9FD799A90A}" sibTransId="{42CFAFE8-EDB5-4A4A-A909-CA5AE6583729}"/>
    <dgm:cxn modelId="{B2D22CE0-087D-42F2-9921-93396A19533D}" type="presOf" srcId="{ED32177E-0247-4761-89C3-8F74364A5FDE}" destId="{8EE8C6DA-01D9-4463-AA3C-41398B91084A}" srcOrd="1" destOrd="4" presId="urn:microsoft.com/office/officeart/2005/8/layout/vList4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33C186E9-A791-4797-B8F1-06193B848258}" type="presOf" srcId="{C2E1BAFE-EB9A-4ED2-A069-344897076692}" destId="{8EE8C6DA-01D9-4463-AA3C-41398B91084A}" srcOrd="1" destOrd="5" presId="urn:microsoft.com/office/officeart/2005/8/layout/vList4"/>
    <dgm:cxn modelId="{E166A6F2-DCDC-4146-AF95-BC89C21B23DC}" type="presOf" srcId="{9F4308BC-70BE-447F-8E49-B48B3B398714}" destId="{BB5B923D-D1CD-41CA-A644-027B61FFF491}" srcOrd="0" destOrd="1" presId="urn:microsoft.com/office/officeart/2005/8/layout/vList4"/>
    <dgm:cxn modelId="{A50F56F5-52AE-4632-8FD0-06B1A35806C0}" type="presOf" srcId="{2DBE7DFF-1166-4C15-80D9-B5526398DCAB}" destId="{BB5B923D-D1CD-41CA-A644-027B61FFF491}" srcOrd="0" destOrd="0" presId="urn:microsoft.com/office/officeart/2005/8/layout/vList4"/>
    <dgm:cxn modelId="{A6FF3454-5B69-48A5-9E99-405841A9F2B6}" type="presParOf" srcId="{FA2F584A-7630-46C0-B0D8-65498FEB9879}" destId="{C6BE7E4A-8E36-4579-90D5-712A0F23099F}" srcOrd="0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1" destOrd="0" presId="urn:microsoft.com/office/officeart/2005/8/layout/vList4"/>
    <dgm:cxn modelId="{278488F7-FA20-4507-B66D-0AF5CE7957F9}" type="presParOf" srcId="{FA2F584A-7630-46C0-B0D8-65498FEB9879}" destId="{CD1AFA8D-A278-47A5-97DA-917A02CB520E}" srcOrd="2" destOrd="0" presId="urn:microsoft.com/office/officeart/2005/8/layout/vList4"/>
    <dgm:cxn modelId="{5139E93A-8DA2-4DEF-8952-C2BA127C5E33}" type="presParOf" srcId="{CD1AFA8D-A278-47A5-97DA-917A02CB520E}" destId="{BB5B923D-D1CD-41CA-A644-027B61FFF491}" srcOrd="0" destOrd="0" presId="urn:microsoft.com/office/officeart/2005/8/layout/vList4"/>
    <dgm:cxn modelId="{A7EE1EAC-45AA-4EA8-AC58-EF9EB9070B79}" type="presParOf" srcId="{CD1AFA8D-A278-47A5-97DA-917A02CB520E}" destId="{224FA338-5F45-4A87-B2DB-64D61F4F098C}" srcOrd="1" destOrd="0" presId="urn:microsoft.com/office/officeart/2005/8/layout/vList4"/>
    <dgm:cxn modelId="{1784F8F7-3A0E-4DEE-99B1-C115FE7FB8A1}" type="presParOf" srcId="{CD1AFA8D-A278-47A5-97DA-917A02CB520E}" destId="{F2143D29-54B4-432A-B4B6-681E6E001854}" srcOrd="2" destOrd="0" presId="urn:microsoft.com/office/officeart/2005/8/layout/vList4"/>
    <dgm:cxn modelId="{E122F1CC-A139-4696-BE96-E40BD77C2CC8}" type="presParOf" srcId="{FA2F584A-7630-46C0-B0D8-65498FEB9879}" destId="{21611EE9-417B-431D-9B39-2D36F54B46AC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606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Další profesní vzdělávání zaměstnanců </a:t>
          </a:r>
          <a:r>
            <a:rPr lang="cs-CZ" sz="2000" kern="1200" dirty="0"/>
            <a:t>– realizace vzdělávacích kurzů spojených s rozvíjením znalostí, schopností a dovedností vyžadovaných pro výkon určitého povolání</a:t>
          </a:r>
        </a:p>
      </dsp:txBody>
      <dsp:txXfrm>
        <a:off x="1809450" y="0"/>
        <a:ext cx="6434799" cy="1606002"/>
      </dsp:txXfrm>
    </dsp:sp>
    <dsp:sp modelId="{636BEDF8-0FA6-41EA-8B55-702BED91A2FB}">
      <dsp:nvSpPr>
        <dsp:cNvPr id="0" name=""/>
        <dsp:cNvSpPr/>
      </dsp:nvSpPr>
      <dsp:spPr>
        <a:xfrm>
          <a:off x="272705" y="188191"/>
          <a:ext cx="1424639" cy="12296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766602"/>
          <a:ext cx="8244250" cy="1606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/>
              <a:ea typeface="+mn-ea"/>
              <a:cs typeface="+mn-cs"/>
            </a:rPr>
            <a:t>Příklady podporovaných oblastí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Měkké a manažerské dovednosti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IT vzdělávání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>
              <a:latin typeface="Arial"/>
              <a:ea typeface="+mn-ea"/>
              <a:cs typeface="+mn-cs"/>
            </a:rPr>
            <a:t>Jazykové vzdělávání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Technické a další odborné vzdělávání</a:t>
          </a:r>
          <a:endParaRPr lang="cs-CZ" sz="2000" kern="1200" dirty="0"/>
        </a:p>
      </dsp:txBody>
      <dsp:txXfrm>
        <a:off x="1809450" y="1766602"/>
        <a:ext cx="6434799" cy="1606002"/>
      </dsp:txXfrm>
    </dsp:sp>
    <dsp:sp modelId="{E0DE9C04-6C1B-49DB-BF63-C791C8A02B88}">
      <dsp:nvSpPr>
        <dsp:cNvPr id="0" name=""/>
        <dsp:cNvSpPr/>
      </dsp:nvSpPr>
      <dsp:spPr>
        <a:xfrm>
          <a:off x="257189" y="1940160"/>
          <a:ext cx="1455670" cy="125888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533205"/>
          <a:ext cx="8244250" cy="1606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/>
              <a:ea typeface="+mn-ea"/>
              <a:cs typeface="+mn-cs"/>
            </a:rPr>
            <a:t>Vyloučeno vzdělávání 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</a:rPr>
            <a:t>Organizované za účelem dodržení závazné vnitrostátní normy vzdělávání (BOZP, PO, řidiči </a:t>
          </a:r>
          <a:r>
            <a:rPr lang="cs-CZ" sz="2000" kern="1200" dirty="0" err="1">
              <a:latin typeface="Arial"/>
            </a:rPr>
            <a:t>ref</a:t>
          </a:r>
          <a:r>
            <a:rPr lang="cs-CZ" sz="2000" kern="1200" dirty="0">
              <a:latin typeface="Arial"/>
            </a:rPr>
            <a:t>.)</a:t>
          </a:r>
          <a:endParaRPr lang="cs-CZ" sz="2000" kern="1200" dirty="0"/>
        </a:p>
      </dsp:txBody>
      <dsp:txXfrm>
        <a:off x="1809450" y="3533205"/>
        <a:ext cx="6434799" cy="1606002"/>
      </dsp:txXfrm>
    </dsp:sp>
    <dsp:sp modelId="{D2B74058-1736-4DED-8CC4-5AA332E98699}">
      <dsp:nvSpPr>
        <dsp:cNvPr id="0" name=""/>
        <dsp:cNvSpPr/>
      </dsp:nvSpPr>
      <dsp:spPr>
        <a:xfrm>
          <a:off x="272705" y="3656456"/>
          <a:ext cx="1424639" cy="13595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Rozhodnutí o poskytnutí dotace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Specifická část pravidel pro žadatele a příjemce v rámci OPZ+ pro projekty s jednotkovými náklady zaměřené na další profesní vzdělávání</a:t>
          </a:r>
          <a:endParaRPr lang="en-US" sz="17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/>
            <a:t>Obecná část pravidel pro žadatele a příjemce v rámci OPZ+</a:t>
          </a:r>
          <a:endParaRPr lang="en-US" sz="17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Pokyny ke zprávám o realizaci, monitorování podpořených osob, žádostem o změnu a </a:t>
          </a:r>
          <a:r>
            <a:rPr lang="cs-CZ" sz="1700" kern="1200" dirty="0">
              <a:solidFill>
                <a:schemeClr val="bg1"/>
              </a:solidFill>
            </a:rPr>
            <a:t>další </a:t>
          </a:r>
          <a:r>
            <a:rPr lang="cs-CZ" sz="17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https://www.esfcr.cz/dokumenty-opz-plus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bg1"/>
              </a:solidFill>
            </a:rPr>
            <a:t>Další pomůcky, dokumenty a odkazy uvedené na stránce výzvy </a:t>
          </a:r>
          <a:r>
            <a:rPr lang="cs-CZ" sz="1700" kern="1200" dirty="0">
              <a:solidFill>
                <a:srgbClr val="E7E9EE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https://www.esfcr.cz/vyzva-083-opz-plus</a:t>
          </a:r>
          <a:endParaRPr lang="en-US" sz="1700" kern="1200" dirty="0">
            <a:solidFill>
              <a:srgbClr val="E7E9EE"/>
            </a:solidFill>
          </a:endParaRPr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17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612217" y="510435"/>
          <a:ext cx="7616505" cy="9901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Pokyny pro práci v IS ESF </a:t>
          </a:r>
          <a:r>
            <a:rPr lang="cs-CZ" sz="2100" b="0" kern="1200" dirty="0"/>
            <a:t>(především </a:t>
          </a:r>
          <a:r>
            <a:rPr lang="cs-CZ" sz="2100" b="1" kern="1200" dirty="0"/>
            <a:t>kap. 5</a:t>
          </a:r>
          <a:r>
            <a:rPr lang="cs-CZ" sz="2100" b="0" kern="1200" dirty="0"/>
            <a:t>) </a:t>
          </a:r>
          <a:r>
            <a:rPr lang="cs-CZ" sz="21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Monitorování podpořených osob - www.esfcr.cz</a:t>
          </a:r>
          <a:endParaRPr lang="cs-CZ" sz="2100" b="0" kern="1200" dirty="0">
            <a:solidFill>
              <a:schemeClr val="bg1"/>
            </a:solidFill>
          </a:endParaRPr>
        </a:p>
      </dsp:txBody>
      <dsp:txXfrm>
        <a:off x="612217" y="510435"/>
        <a:ext cx="7616505" cy="990110"/>
      </dsp:txXfrm>
    </dsp:sp>
    <dsp:sp modelId="{9E0BB25F-6B2A-426B-9E62-9D9571AE1461}">
      <dsp:nvSpPr>
        <dsp:cNvPr id="0" name=""/>
        <dsp:cNvSpPr/>
      </dsp:nvSpPr>
      <dsp:spPr>
        <a:xfrm>
          <a:off x="87094" y="336028"/>
          <a:ext cx="1206134" cy="1206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1020389" y="1929814"/>
          <a:ext cx="7265762" cy="964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Specifická část pravidel pro žadatele a příjemce v rámci OPZ+ pro projekty s jednotkovými náklady zaměřené na další profesní vzdělávání (</a:t>
          </a:r>
          <a:r>
            <a:rPr lang="cs-CZ" sz="2100" b="1" kern="1200" dirty="0"/>
            <a:t>5.2.1.2, 5.2.3</a:t>
          </a:r>
          <a:r>
            <a:rPr lang="cs-CZ" sz="2100" kern="1200" dirty="0"/>
            <a:t>)</a:t>
          </a:r>
          <a:endParaRPr lang="en-US" sz="2100" b="0" kern="1200" dirty="0"/>
        </a:p>
      </dsp:txBody>
      <dsp:txXfrm>
        <a:off x="1020389" y="1929814"/>
        <a:ext cx="7265762" cy="964907"/>
      </dsp:txXfrm>
    </dsp:sp>
    <dsp:sp modelId="{906B8063-772F-4F8A-A140-A1E9E1520E43}">
      <dsp:nvSpPr>
        <dsp:cNvPr id="0" name=""/>
        <dsp:cNvSpPr/>
      </dsp:nvSpPr>
      <dsp:spPr>
        <a:xfrm>
          <a:off x="417322" y="1809201"/>
          <a:ext cx="1206134" cy="1206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669645" y="3377175"/>
          <a:ext cx="7616505" cy="9649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89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0" kern="1200" dirty="0"/>
            <a:t>Obecná část pravidel pro žadatele a příjemce v rámci OPZ+</a:t>
          </a:r>
          <a:endParaRPr lang="en-US" sz="2100" kern="1200" dirty="0"/>
        </a:p>
      </dsp:txBody>
      <dsp:txXfrm>
        <a:off x="669645" y="3377175"/>
        <a:ext cx="7616505" cy="964907"/>
      </dsp:txXfrm>
    </dsp:sp>
    <dsp:sp modelId="{AE3DF9EE-0385-429A-8A5E-BCA062EADCE7}">
      <dsp:nvSpPr>
        <dsp:cNvPr id="0" name=""/>
        <dsp:cNvSpPr/>
      </dsp:nvSpPr>
      <dsp:spPr>
        <a:xfrm>
          <a:off x="60186" y="3504518"/>
          <a:ext cx="1206134" cy="1206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1F376-59A7-4C64-8668-174EE6C29D68}">
      <dsp:nvSpPr>
        <dsp:cNvPr id="0" name=""/>
        <dsp:cNvSpPr/>
      </dsp:nvSpPr>
      <dsp:spPr>
        <a:xfrm>
          <a:off x="3913" y="0"/>
          <a:ext cx="4482843" cy="5427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>
            <a:solidFill>
              <a:schemeClr val="bg1"/>
            </a:solidFill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Kristýna Bukovská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kristyna.bukovska@mpsv.gov.cz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+420 778 537 913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900" kern="1200" dirty="0"/>
        </a:p>
      </dsp:txBody>
      <dsp:txXfrm>
        <a:off x="3913" y="2170895"/>
        <a:ext cx="4482843" cy="2170896"/>
      </dsp:txXfrm>
    </dsp:sp>
    <dsp:sp modelId="{CF9E27B1-A810-4CED-A56D-E7D4037E2DDE}">
      <dsp:nvSpPr>
        <dsp:cNvPr id="0" name=""/>
        <dsp:cNvSpPr/>
      </dsp:nvSpPr>
      <dsp:spPr>
        <a:xfrm>
          <a:off x="1341700" y="325634"/>
          <a:ext cx="1807270" cy="1807270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AE79-150C-47B5-8594-7EC0960EEF3D}">
      <dsp:nvSpPr>
        <dsp:cNvPr id="0" name=""/>
        <dsp:cNvSpPr/>
      </dsp:nvSpPr>
      <dsp:spPr>
        <a:xfrm>
          <a:off x="4625156" y="0"/>
          <a:ext cx="4482843" cy="5427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bg1"/>
              </a:solidFill>
            </a:rPr>
            <a:t>Jitka Vránová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bg1"/>
              </a:solidFill>
            </a:rPr>
            <a:t>jitka.vranova@mpsv.gov.cz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bg1"/>
              </a:solidFill>
            </a:rPr>
            <a:t>+420 773 261 543</a:t>
          </a:r>
        </a:p>
      </dsp:txBody>
      <dsp:txXfrm>
        <a:off x="4625156" y="2170895"/>
        <a:ext cx="4482843" cy="2170896"/>
      </dsp:txXfrm>
    </dsp:sp>
    <dsp:sp modelId="{BB36CB23-3269-4A34-BC3B-BAE2FCB39420}">
      <dsp:nvSpPr>
        <dsp:cNvPr id="0" name=""/>
        <dsp:cNvSpPr/>
      </dsp:nvSpPr>
      <dsp:spPr>
        <a:xfrm>
          <a:off x="5959029" y="325634"/>
          <a:ext cx="1807270" cy="180727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5AA4C-CC82-48C5-B6BB-EE6835D296FF}">
      <dsp:nvSpPr>
        <dsp:cNvPr id="0" name=""/>
        <dsp:cNvSpPr/>
      </dsp:nvSpPr>
      <dsp:spPr>
        <a:xfrm>
          <a:off x="364319" y="4341792"/>
          <a:ext cx="8379360" cy="81408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34B79-B853-4C90-8E9F-754F781E207D}">
      <dsp:nvSpPr>
        <dsp:cNvPr id="0" name=""/>
        <dsp:cNvSpPr/>
      </dsp:nvSpPr>
      <dsp:spPr>
        <a:xfrm>
          <a:off x="0" y="165501"/>
          <a:ext cx="5407153" cy="3329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Podporované vzdělávání </a:t>
          </a:r>
          <a:r>
            <a:rPr lang="cs-CZ" sz="2600" kern="1200" dirty="0"/>
            <a:t>= další profesní vzdělávání realizované prostřednictvím vzdělávacích kurzů s přesně vymezenou dobou výuky (jednoznačně odlišitelnou od běžného výkonu pracovních povinností účastníka kurzu) pod vedením lektora</a:t>
          </a:r>
        </a:p>
      </dsp:txBody>
      <dsp:txXfrm>
        <a:off x="97519" y="263020"/>
        <a:ext cx="5212115" cy="3134491"/>
      </dsp:txXfrm>
    </dsp:sp>
    <dsp:sp modelId="{64DEDD17-EED3-4AE2-94E2-1645C00D1CA2}">
      <dsp:nvSpPr>
        <dsp:cNvPr id="0" name=""/>
        <dsp:cNvSpPr/>
      </dsp:nvSpPr>
      <dsp:spPr>
        <a:xfrm>
          <a:off x="0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Prezenční vzdělávání</a:t>
          </a:r>
        </a:p>
      </dsp:txBody>
      <dsp:txXfrm>
        <a:off x="39275" y="3594880"/>
        <a:ext cx="2516053" cy="1262388"/>
      </dsp:txXfrm>
    </dsp:sp>
    <dsp:sp modelId="{C4FBB5DD-2912-4FBC-AC82-51B03896E2EB}">
      <dsp:nvSpPr>
        <dsp:cNvPr id="0" name=""/>
        <dsp:cNvSpPr/>
      </dsp:nvSpPr>
      <dsp:spPr>
        <a:xfrm>
          <a:off x="2815693" y="3555605"/>
          <a:ext cx="2594603" cy="1340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Distanční vzdělávání</a:t>
          </a:r>
        </a:p>
      </dsp:txBody>
      <dsp:txXfrm>
        <a:off x="2854968" y="3594880"/>
        <a:ext cx="2516053" cy="1262388"/>
      </dsp:txXfrm>
    </dsp:sp>
    <dsp:sp modelId="{64A9CF5E-196D-4A12-AA07-EBEB524AFEE7}">
      <dsp:nvSpPr>
        <dsp:cNvPr id="0" name=""/>
        <dsp:cNvSpPr/>
      </dsp:nvSpPr>
      <dsp:spPr>
        <a:xfrm>
          <a:off x="5698505" y="144016"/>
          <a:ext cx="3002552" cy="46851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 dirty="0"/>
            <a:t>Nepodporované vzdělávání </a:t>
          </a:r>
          <a:r>
            <a:rPr lang="cs-CZ" sz="2600" kern="1200" dirty="0"/>
            <a:t>= jiné formy vzdělávání či vzdělávání, které nelze odlišit od běžného výkonu pracovních povinností účastníka</a:t>
          </a:r>
        </a:p>
      </dsp:txBody>
      <dsp:txXfrm>
        <a:off x="5786447" y="231958"/>
        <a:ext cx="2826668" cy="45092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114622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Výuka probíhá výhradně osobně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186872"/>
        <a:ext cx="5795708" cy="1335550"/>
      </dsp:txXfrm>
    </dsp:sp>
    <dsp:sp modelId="{E7E0C938-6DB4-4F1A-BA82-F4E71E60491E}">
      <dsp:nvSpPr>
        <dsp:cNvPr id="0" name=""/>
        <dsp:cNvSpPr/>
      </dsp:nvSpPr>
      <dsp:spPr>
        <a:xfrm>
          <a:off x="0" y="1635998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solidFill>
                <a:srgbClr val="164088"/>
              </a:solidFill>
            </a:rPr>
            <a:t>Všichni účastníci kurzu z cílové skupiny projektu a lektor jsou přítomni na jednom místě</a:t>
          </a:r>
          <a:r>
            <a:rPr lang="cs-CZ" sz="2200" kern="1200" dirty="0">
              <a:solidFill>
                <a:srgbClr val="164088"/>
              </a:solidFill>
            </a:rPr>
            <a:t> (v učebně či na pracovišti účastníka/účastníků) </a:t>
          </a:r>
        </a:p>
      </dsp:txBody>
      <dsp:txXfrm>
        <a:off x="72250" y="1708248"/>
        <a:ext cx="5795708" cy="1335550"/>
      </dsp:txXfrm>
    </dsp:sp>
    <dsp:sp modelId="{F5A67E39-4880-4855-88BC-70B90EE4C81F}">
      <dsp:nvSpPr>
        <dsp:cNvPr id="0" name=""/>
        <dsp:cNvSpPr/>
      </dsp:nvSpPr>
      <dsp:spPr>
        <a:xfrm>
          <a:off x="0" y="3166650"/>
          <a:ext cx="5940208" cy="1480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 dirty="0">
              <a:solidFill>
                <a:srgbClr val="164088"/>
              </a:solidFill>
            </a:rPr>
            <a:t>Za pracoviště se nepovažuje domov účastníka/účastníků</a:t>
          </a:r>
          <a:endParaRPr lang="en-US" sz="2200" b="0" kern="1200" dirty="0">
            <a:solidFill>
              <a:srgbClr val="164088"/>
            </a:solidFill>
          </a:endParaRPr>
        </a:p>
      </dsp:txBody>
      <dsp:txXfrm>
        <a:off x="72250" y="3238900"/>
        <a:ext cx="5795708" cy="1335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219421"/>
          <a:ext cx="6588280" cy="895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>
              <a:solidFill>
                <a:srgbClr val="164088"/>
              </a:solidFill>
            </a:rPr>
            <a:t>Ve </a:t>
          </a:r>
          <a:r>
            <a:rPr lang="cs-CZ" sz="1700" b="1" kern="1200" dirty="0">
              <a:solidFill>
                <a:srgbClr val="164088"/>
              </a:solidFill>
            </a:rPr>
            <a:t>výuce je využit videokonferenční přenos</a:t>
          </a:r>
          <a:r>
            <a:rPr lang="cs-CZ" sz="1700" b="0" kern="1200" dirty="0">
              <a:solidFill>
                <a:srgbClr val="164088"/>
              </a:solidFill>
            </a:rPr>
            <a:t>, který umožňuje okamžitou vizuální a akustickou interakci lektora a účastníků kurzu a jejich spolupráci (tj. výuka probíhá v reálném čase)</a:t>
          </a:r>
          <a:endParaRPr lang="en-US" sz="1700" b="0" kern="1200" dirty="0">
            <a:solidFill>
              <a:srgbClr val="164088"/>
            </a:solidFill>
          </a:endParaRPr>
        </a:p>
      </dsp:txBody>
      <dsp:txXfrm>
        <a:off x="43693" y="263114"/>
        <a:ext cx="6500894" cy="807664"/>
      </dsp:txXfrm>
    </dsp:sp>
    <dsp:sp modelId="{E7E0C938-6DB4-4F1A-BA82-F4E71E60491E}">
      <dsp:nvSpPr>
        <dsp:cNvPr id="0" name=""/>
        <dsp:cNvSpPr/>
      </dsp:nvSpPr>
      <dsp:spPr>
        <a:xfrm>
          <a:off x="0" y="4259717"/>
          <a:ext cx="6588280" cy="895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rgbClr val="164088"/>
              </a:solidFill>
            </a:rPr>
            <a:t>V případě více učeben/pracovišť: </a:t>
          </a:r>
          <a:r>
            <a:rPr lang="cs-CZ" sz="17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určení jednoho místa, které bude považováno za místo realizace </a:t>
          </a:r>
          <a:endParaRPr lang="cs-CZ" sz="1700" b="0" kern="1200" dirty="0">
            <a:solidFill>
              <a:srgbClr val="164088"/>
            </a:solidFill>
          </a:endParaRPr>
        </a:p>
      </dsp:txBody>
      <dsp:txXfrm>
        <a:off x="43693" y="4303410"/>
        <a:ext cx="6500894" cy="807664"/>
      </dsp:txXfrm>
    </dsp:sp>
    <dsp:sp modelId="{ABDA42E2-B636-4BEA-A2D3-444BA9ADCBD7}">
      <dsp:nvSpPr>
        <dsp:cNvPr id="0" name=""/>
        <dsp:cNvSpPr/>
      </dsp:nvSpPr>
      <dsp:spPr>
        <a:xfrm>
          <a:off x="0" y="1208658"/>
          <a:ext cx="6588280" cy="895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0" kern="1200" dirty="0">
              <a:solidFill>
                <a:srgbClr val="164088"/>
              </a:solidFill>
            </a:rPr>
            <a:t>Výuka musí probíhat v prostředí softwarového nástroje, který umožní vytvoření audiozáznamu o průběhu aktivity</a:t>
          </a:r>
        </a:p>
      </dsp:txBody>
      <dsp:txXfrm>
        <a:off x="43693" y="1252351"/>
        <a:ext cx="6500894" cy="807664"/>
      </dsp:txXfrm>
    </dsp:sp>
    <dsp:sp modelId="{B88687D6-F848-45A1-856A-3FC7B4AF841A}">
      <dsp:nvSpPr>
        <dsp:cNvPr id="0" name=""/>
        <dsp:cNvSpPr/>
      </dsp:nvSpPr>
      <dsp:spPr>
        <a:xfrm>
          <a:off x="0" y="2232248"/>
          <a:ext cx="6588280" cy="895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accent1"/>
              </a:solidFill>
            </a:rPr>
            <a:t>Lektor / některý účastník / někteří účastníci z cílové skupiny projektu není přítomen / nejsou přítomni v učebně či na pracovišti účastníka/účastníků</a:t>
          </a:r>
        </a:p>
      </dsp:txBody>
      <dsp:txXfrm>
        <a:off x="43693" y="2275941"/>
        <a:ext cx="6500894" cy="807664"/>
      </dsp:txXfrm>
    </dsp:sp>
    <dsp:sp modelId="{F5A67E39-4880-4855-88BC-70B90EE4C81F}">
      <dsp:nvSpPr>
        <dsp:cNvPr id="0" name=""/>
        <dsp:cNvSpPr/>
      </dsp:nvSpPr>
      <dsp:spPr>
        <a:xfrm>
          <a:off x="0" y="3240361"/>
          <a:ext cx="6588280" cy="89505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>
              <a:solidFill>
                <a:srgbClr val="164088"/>
              </a:solidFill>
            </a:rPr>
            <a:t>Alespoň některý z účastníků z cílové skupiny projektu se musí nacházet v učebně či na pracovišti </a:t>
          </a:r>
          <a:r>
            <a:rPr lang="cs-CZ" sz="1700" b="0" kern="1200" dirty="0">
              <a:solidFill>
                <a:srgbClr val="164088"/>
              </a:solidFill>
            </a:rPr>
            <a:t>účastníka/účastníků</a:t>
          </a:r>
          <a:endParaRPr lang="en-US" sz="1700" b="0" kern="1200" dirty="0">
            <a:solidFill>
              <a:srgbClr val="164088"/>
            </a:solidFill>
          </a:endParaRPr>
        </a:p>
      </dsp:txBody>
      <dsp:txXfrm>
        <a:off x="43693" y="3284054"/>
        <a:ext cx="6500894" cy="8076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Vzdělávání 			  339,81 Kč</a:t>
          </a:r>
        </a:p>
      </dsp:txBody>
      <dsp:txXfrm>
        <a:off x="1803825" y="0"/>
        <a:ext cx="6440424" cy="1549752"/>
      </dsp:txXfrm>
    </dsp:sp>
    <dsp:sp modelId="{636BEDF8-0FA6-41EA-8B55-702BED91A2FB}">
      <dsp:nvSpPr>
        <dsp:cNvPr id="0" name=""/>
        <dsp:cNvSpPr/>
      </dsp:nvSpPr>
      <dsp:spPr>
        <a:xfrm>
          <a:off x="251564" y="216029"/>
          <a:ext cx="1424639" cy="118655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656189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 dirty="0">
            <a:latin typeface="+mj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kern="1200" dirty="0">
            <a:latin typeface="+mj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+mj-lt"/>
            </a:rPr>
            <a:t>Mzdový příspěvek 		  	283,41 Kč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cs-CZ" sz="2000" kern="1200" dirty="0">
            <a:solidFill>
              <a:schemeClr val="accent1"/>
            </a:solidFill>
            <a:latin typeface="Arial"/>
            <a:ea typeface="+mn-ea"/>
            <a:cs typeface="+mn-c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000" kern="1200" dirty="0">
            <a:solidFill>
              <a:schemeClr val="accent1"/>
            </a:solidFill>
          </a:endParaRPr>
        </a:p>
      </dsp:txBody>
      <dsp:txXfrm>
        <a:off x="1803825" y="1656189"/>
        <a:ext cx="6440424" cy="1549752"/>
      </dsp:txXfrm>
    </dsp:sp>
    <dsp:sp modelId="{E0DE9C04-6C1B-49DB-BF63-C791C8A02B88}">
      <dsp:nvSpPr>
        <dsp:cNvPr id="0" name=""/>
        <dsp:cNvSpPr/>
      </dsp:nvSpPr>
      <dsp:spPr>
        <a:xfrm>
          <a:off x="251564" y="1872206"/>
          <a:ext cx="1455670" cy="12147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09455"/>
          <a:ext cx="8244250" cy="15497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latin typeface="Arial"/>
              <a:ea typeface="+mn-ea"/>
              <a:cs typeface="+mn-cs"/>
            </a:rPr>
            <a:t>Dotace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Pouze veřejné zdroje (EU podíl)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Standardně 49,88 %</a:t>
          </a:r>
        </a:p>
      </dsp:txBody>
      <dsp:txXfrm>
        <a:off x="1803825" y="3409455"/>
        <a:ext cx="6440424" cy="1549752"/>
      </dsp:txXfrm>
    </dsp:sp>
    <dsp:sp modelId="{D2B74058-1736-4DED-8CC4-5AA332E98699}">
      <dsp:nvSpPr>
        <dsp:cNvPr id="0" name=""/>
        <dsp:cNvSpPr/>
      </dsp:nvSpPr>
      <dsp:spPr>
        <a:xfrm>
          <a:off x="267080" y="3528389"/>
          <a:ext cx="1424639" cy="13118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082F8E-39F7-4181-8911-73044DDFE8E1}">
      <dsp:nvSpPr>
        <dsp:cNvPr id="0" name=""/>
        <dsp:cNvSpPr/>
      </dsp:nvSpPr>
      <dsp:spPr>
        <a:xfrm>
          <a:off x="3962248" y="3302011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40380" y="3333092"/>
        <a:ext cx="29276" cy="29276"/>
      </dsp:txXfrm>
    </dsp:sp>
    <dsp:sp modelId="{D621CFAC-1D28-4B84-B4DD-9D23CD740A6F}">
      <dsp:nvSpPr>
        <dsp:cNvPr id="0" name=""/>
        <dsp:cNvSpPr/>
      </dsp:nvSpPr>
      <dsp:spPr>
        <a:xfrm>
          <a:off x="1049217" y="2623357"/>
          <a:ext cx="585539" cy="724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2769" y="0"/>
              </a:lnTo>
              <a:lnTo>
                <a:pt x="292769" y="724373"/>
              </a:lnTo>
              <a:lnTo>
                <a:pt x="585539" y="7243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701" y="2962258"/>
        <a:ext cx="46571" cy="46571"/>
      </dsp:txXfrm>
    </dsp:sp>
    <dsp:sp modelId="{8EB183FC-4B5E-450C-9AD4-2693647D76D1}">
      <dsp:nvSpPr>
        <dsp:cNvPr id="0" name=""/>
        <dsp:cNvSpPr/>
      </dsp:nvSpPr>
      <dsp:spPr>
        <a:xfrm>
          <a:off x="3959086" y="1817734"/>
          <a:ext cx="585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5539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237218" y="1848816"/>
        <a:ext cx="29276" cy="29276"/>
      </dsp:txXfrm>
    </dsp:sp>
    <dsp:sp modelId="{4EEA727B-1D8D-474F-B184-F35A5C09C2EA}">
      <dsp:nvSpPr>
        <dsp:cNvPr id="0" name=""/>
        <dsp:cNvSpPr/>
      </dsp:nvSpPr>
      <dsp:spPr>
        <a:xfrm>
          <a:off x="1049217" y="1863454"/>
          <a:ext cx="585539" cy="759902"/>
        </a:xfrm>
        <a:custGeom>
          <a:avLst/>
          <a:gdLst/>
          <a:ahLst/>
          <a:cxnLst/>
          <a:rect l="0" t="0" r="0" b="0"/>
          <a:pathLst>
            <a:path>
              <a:moveTo>
                <a:pt x="0" y="759902"/>
              </a:moveTo>
              <a:lnTo>
                <a:pt x="292769" y="759902"/>
              </a:lnTo>
              <a:lnTo>
                <a:pt x="292769" y="0"/>
              </a:lnTo>
              <a:lnTo>
                <a:pt x="58553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1318004" y="2219423"/>
        <a:ext cx="47966" cy="47966"/>
      </dsp:txXfrm>
    </dsp:sp>
    <dsp:sp modelId="{D1960FBE-ADD5-4288-91E7-BBDDE09F9235}">
      <dsp:nvSpPr>
        <dsp:cNvPr id="0" name=""/>
        <dsp:cNvSpPr/>
      </dsp:nvSpPr>
      <dsp:spPr>
        <a:xfrm>
          <a:off x="-135626" y="2177062"/>
          <a:ext cx="1477097" cy="892591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084A8B"/>
              </a:solidFill>
            </a:rPr>
            <a:t>Cílové skupiny</a:t>
          </a:r>
        </a:p>
      </dsp:txBody>
      <dsp:txXfrm>
        <a:off x="-135626" y="2177062"/>
        <a:ext cx="1477097" cy="892591"/>
      </dsp:txXfrm>
    </dsp:sp>
    <dsp:sp modelId="{099050CB-C73E-4F12-BB10-F755F3C94B71}">
      <dsp:nvSpPr>
        <dsp:cNvPr id="0" name=""/>
        <dsp:cNvSpPr/>
      </dsp:nvSpPr>
      <dsp:spPr>
        <a:xfrm>
          <a:off x="1634757" y="1480671"/>
          <a:ext cx="2324329" cy="765566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Zaměstnanci příjemce</a:t>
          </a:r>
        </a:p>
      </dsp:txBody>
      <dsp:txXfrm>
        <a:off x="1634757" y="1480671"/>
        <a:ext cx="2324329" cy="765566"/>
      </dsp:txXfrm>
    </dsp:sp>
    <dsp:sp modelId="{5AA51C9F-38BD-42CA-B39E-6642F8D5BF35}">
      <dsp:nvSpPr>
        <dsp:cNvPr id="0" name=""/>
        <dsp:cNvSpPr/>
      </dsp:nvSpPr>
      <dsp:spPr>
        <a:xfrm>
          <a:off x="4544626" y="940993"/>
          <a:ext cx="4010976" cy="184492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Osoby, které jsou v </a:t>
          </a:r>
          <a:r>
            <a:rPr lang="cs-CZ" sz="1800" b="1" kern="1200" dirty="0">
              <a:solidFill>
                <a:srgbClr val="084A8B"/>
              </a:solidFill>
            </a:rPr>
            <a:t>pracovněprávním nebo obdobném vztahu nebo služebním poměru</a:t>
          </a:r>
          <a:r>
            <a:rPr lang="cs-CZ" sz="1800" kern="1200" dirty="0">
              <a:solidFill>
                <a:srgbClr val="084A8B"/>
              </a:solidFill>
            </a:rPr>
            <a:t> k příjemci, </a:t>
          </a:r>
          <a:r>
            <a:rPr lang="cs-CZ" sz="1800" b="1" kern="1200" dirty="0">
              <a:solidFill>
                <a:srgbClr val="084A8B"/>
              </a:solidFill>
            </a:rPr>
            <a:t>s výjimkou osob pracujících na základě dohod o pracích konaných mimo pracovní poměr</a:t>
          </a:r>
        </a:p>
      </dsp:txBody>
      <dsp:txXfrm>
        <a:off x="4544626" y="940993"/>
        <a:ext cx="4010976" cy="1844923"/>
      </dsp:txXfrm>
    </dsp:sp>
    <dsp:sp modelId="{7EF429D3-34B1-4B7B-A2CA-30587496F140}">
      <dsp:nvSpPr>
        <dsp:cNvPr id="0" name=""/>
        <dsp:cNvSpPr/>
      </dsp:nvSpPr>
      <dsp:spPr>
        <a:xfrm>
          <a:off x="1634757" y="2929418"/>
          <a:ext cx="2327491" cy="836625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84A8B"/>
              </a:solidFill>
            </a:rPr>
            <a:t>Osoba příjemce</a:t>
          </a:r>
        </a:p>
      </dsp:txBody>
      <dsp:txXfrm>
        <a:off x="1634757" y="2929418"/>
        <a:ext cx="2327491" cy="836625"/>
      </dsp:txXfrm>
    </dsp:sp>
    <dsp:sp modelId="{70EDD6AD-2B92-4C17-BEFA-26E8CFB6EE87}">
      <dsp:nvSpPr>
        <dsp:cNvPr id="0" name=""/>
        <dsp:cNvSpPr/>
      </dsp:nvSpPr>
      <dsp:spPr>
        <a:xfrm>
          <a:off x="4547788" y="3009064"/>
          <a:ext cx="4007814" cy="67733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Osoba samostatně výdělečně činná</a:t>
          </a:r>
        </a:p>
      </dsp:txBody>
      <dsp:txXfrm>
        <a:off x="4547788" y="3009064"/>
        <a:ext cx="4007814" cy="6773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F0EF2-43B4-4773-8481-232D5D7E886D}">
      <dsp:nvSpPr>
        <dsp:cNvPr id="0" name=""/>
        <dsp:cNvSpPr/>
      </dsp:nvSpPr>
      <dsp:spPr>
        <a:xfrm>
          <a:off x="-5454792" y="-835220"/>
          <a:ext cx="6494976" cy="649497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F74A0-CAD7-481D-937F-C54DCF4C5AF8}">
      <dsp:nvSpPr>
        <dsp:cNvPr id="0" name=""/>
        <dsp:cNvSpPr/>
      </dsp:nvSpPr>
      <dsp:spPr>
        <a:xfrm>
          <a:off x="395772" y="318931"/>
          <a:ext cx="7830715" cy="6190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Účastník = osoba, která získá v rámci projektu podporu v rozsahu min. 40 hodin</a:t>
          </a:r>
        </a:p>
      </dsp:txBody>
      <dsp:txXfrm>
        <a:off x="395772" y="318931"/>
        <a:ext cx="7830715" cy="619017"/>
      </dsp:txXfrm>
    </dsp:sp>
    <dsp:sp modelId="{9E0BB25F-6B2A-426B-9E62-9D9571AE1461}">
      <dsp:nvSpPr>
        <dsp:cNvPr id="0" name=""/>
        <dsp:cNvSpPr/>
      </dsp:nvSpPr>
      <dsp:spPr>
        <a:xfrm>
          <a:off x="77778" y="226029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2C4EF-6AE6-4147-9ED5-AC1437309CAD}">
      <dsp:nvSpPr>
        <dsp:cNvPr id="0" name=""/>
        <dsp:cNvSpPr/>
      </dsp:nvSpPr>
      <dsp:spPr>
        <a:xfrm>
          <a:off x="887094" y="1206037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Účastník ve věku 55 a více let = účastník, kterému je při vstupu do projektu minimálně 55 let</a:t>
          </a:r>
          <a:endParaRPr lang="en-US" sz="1900" b="0" kern="1200" dirty="0"/>
        </a:p>
      </dsp:txBody>
      <dsp:txXfrm>
        <a:off x="887094" y="1206037"/>
        <a:ext cx="7398436" cy="603259"/>
      </dsp:txXfrm>
    </dsp:sp>
    <dsp:sp modelId="{906B8063-772F-4F8A-A140-A1E9E1520E43}">
      <dsp:nvSpPr>
        <dsp:cNvPr id="0" name=""/>
        <dsp:cNvSpPr/>
      </dsp:nvSpPr>
      <dsp:spPr>
        <a:xfrm>
          <a:off x="510057" y="11306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FC53-8B0D-421C-8E3F-83E31DF5DABA}">
      <dsp:nvSpPr>
        <dsp:cNvPr id="0" name=""/>
        <dsp:cNvSpPr/>
      </dsp:nvSpPr>
      <dsp:spPr>
        <a:xfrm>
          <a:off x="1019769" y="2110638"/>
          <a:ext cx="7265762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Podpora pro vykazování v indikátorech = osobohodiny proplacené v jednotce „Vzdělávání“</a:t>
          </a:r>
          <a:endParaRPr lang="en-US" sz="1900" kern="1200" dirty="0"/>
        </a:p>
      </dsp:txBody>
      <dsp:txXfrm>
        <a:off x="1019769" y="2110638"/>
        <a:ext cx="7265762" cy="603259"/>
      </dsp:txXfrm>
    </dsp:sp>
    <dsp:sp modelId="{AE3DF9EE-0385-429A-8A5E-BCA062EADCE7}">
      <dsp:nvSpPr>
        <dsp:cNvPr id="0" name=""/>
        <dsp:cNvSpPr/>
      </dsp:nvSpPr>
      <dsp:spPr>
        <a:xfrm>
          <a:off x="642732" y="2035230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793D3-EEB8-461E-888E-58376C3D3E25}">
      <dsp:nvSpPr>
        <dsp:cNvPr id="0" name=""/>
        <dsp:cNvSpPr/>
      </dsp:nvSpPr>
      <dsp:spPr>
        <a:xfrm>
          <a:off x="917058" y="3003179"/>
          <a:ext cx="7398436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Dosažení méně než 85 % cílových hodnot závazkových indikátorů = sankce 15 % - 50 % z vyčerpané dotace</a:t>
          </a:r>
          <a:endParaRPr lang="en-US" sz="1900" kern="1200" dirty="0"/>
        </a:p>
      </dsp:txBody>
      <dsp:txXfrm>
        <a:off x="917058" y="3003179"/>
        <a:ext cx="7398436" cy="603259"/>
      </dsp:txXfrm>
    </dsp:sp>
    <dsp:sp modelId="{71E68B9D-18A3-4548-8390-A0F293057BE1}">
      <dsp:nvSpPr>
        <dsp:cNvPr id="0" name=""/>
        <dsp:cNvSpPr/>
      </dsp:nvSpPr>
      <dsp:spPr>
        <a:xfrm>
          <a:off x="510057" y="29398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7A40A-4CAE-41FF-A5BB-D7266776CBC5}">
      <dsp:nvSpPr>
        <dsp:cNvPr id="0" name=""/>
        <dsp:cNvSpPr/>
      </dsp:nvSpPr>
      <dsp:spPr>
        <a:xfrm>
          <a:off x="454816" y="3919839"/>
          <a:ext cx="7830715" cy="6032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8838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Nevyčerpání rozpočtu = poměrové ponížení cílových hodnot</a:t>
          </a:r>
          <a:endParaRPr lang="en-US" sz="1900" kern="1200" dirty="0"/>
        </a:p>
      </dsp:txBody>
      <dsp:txXfrm>
        <a:off x="454816" y="3919839"/>
        <a:ext cx="7830715" cy="603259"/>
      </dsp:txXfrm>
    </dsp:sp>
    <dsp:sp modelId="{2D796B99-A36F-4549-AD13-0226F7A69DE5}">
      <dsp:nvSpPr>
        <dsp:cNvPr id="0" name=""/>
        <dsp:cNvSpPr/>
      </dsp:nvSpPr>
      <dsp:spPr>
        <a:xfrm>
          <a:off x="77778" y="3844431"/>
          <a:ext cx="754074" cy="7540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594798"/>
          <a:ext cx="6480719" cy="75792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konání kurzu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36999" y="631797"/>
        <a:ext cx="6406721" cy="683922"/>
      </dsp:txXfrm>
    </dsp:sp>
    <dsp:sp modelId="{E7E0C938-6DB4-4F1A-BA82-F4E71E60491E}">
      <dsp:nvSpPr>
        <dsp:cNvPr id="0" name=""/>
        <dsp:cNvSpPr/>
      </dsp:nvSpPr>
      <dsp:spPr>
        <a:xfrm>
          <a:off x="0" y="2058082"/>
          <a:ext cx="6480719" cy="72214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provedení případné neohlášené kontroly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35252" y="2093334"/>
        <a:ext cx="6410215" cy="651637"/>
      </dsp:txXfrm>
    </dsp:sp>
    <dsp:sp modelId="{177B19F9-2117-450D-9004-7F222E4F59A4}">
      <dsp:nvSpPr>
        <dsp:cNvPr id="0" name=""/>
        <dsp:cNvSpPr/>
      </dsp:nvSpPr>
      <dsp:spPr>
        <a:xfrm>
          <a:off x="0" y="1265999"/>
          <a:ext cx="6480719" cy="796512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rgbClr val="F5F5F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= místo uváděné při </a:t>
          </a:r>
          <a:r>
            <a:rPr lang="cs-CZ" sz="20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hlášení</a:t>
          </a:r>
          <a:r>
            <a:rPr lang="cs-CZ" sz="2000" kern="1200" dirty="0">
              <a:solidFill>
                <a:srgbClr val="164088"/>
              </a:solidFill>
            </a:rPr>
            <a:t> plánovaných aktivit</a:t>
          </a:r>
        </a:p>
      </dsp:txBody>
      <dsp:txXfrm>
        <a:off x="38883" y="1304882"/>
        <a:ext cx="6402953" cy="718746"/>
      </dsp:txXfrm>
    </dsp:sp>
    <dsp:sp modelId="{F5A67E39-4880-4855-88BC-70B90EE4C81F}">
      <dsp:nvSpPr>
        <dsp:cNvPr id="0" name=""/>
        <dsp:cNvSpPr/>
      </dsp:nvSpPr>
      <dsp:spPr>
        <a:xfrm>
          <a:off x="0" y="2776022"/>
          <a:ext cx="6480719" cy="675169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rgbClr val="164088"/>
              </a:solidFill>
            </a:rPr>
            <a:t>Celá ČR včetně Prahy</a:t>
          </a:r>
          <a:endParaRPr lang="en-US" sz="2000" b="1" kern="1200" dirty="0">
            <a:solidFill>
              <a:srgbClr val="164088"/>
            </a:solidFill>
          </a:endParaRPr>
        </a:p>
      </dsp:txBody>
      <dsp:txXfrm>
        <a:off x="32959" y="2808981"/>
        <a:ext cx="6414801" cy="609251"/>
      </dsp:txXfrm>
    </dsp:sp>
    <dsp:sp modelId="{B4522F1A-4A97-430D-8BCC-28206DAD0B23}">
      <dsp:nvSpPr>
        <dsp:cNvPr id="0" name=""/>
        <dsp:cNvSpPr/>
      </dsp:nvSpPr>
      <dsp:spPr>
        <a:xfrm>
          <a:off x="0" y="3585407"/>
          <a:ext cx="6480719" cy="1302177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Distanční vzdělávání: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- učebna či pracoviště s přítomným účastníkem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-  v případě více učeben: </a:t>
          </a:r>
          <a:r>
            <a:rPr lang="cs-CZ" sz="2000" kern="1200" dirty="0">
              <a:solidFill>
                <a:srgbClr val="164088"/>
              </a:solidFill>
              <a:latin typeface="Arial"/>
              <a:ea typeface="+mn-ea"/>
              <a:cs typeface="+mn-cs"/>
            </a:rPr>
            <a:t>určení jednoho místa, které bude považováno za místo realizace 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63567" y="3648974"/>
        <a:ext cx="6353585" cy="11750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77E00-FA04-4ECF-8105-81997CB510FD}">
      <dsp:nvSpPr>
        <dsp:cNvPr id="0" name=""/>
        <dsp:cNvSpPr/>
      </dsp:nvSpPr>
      <dsp:spPr>
        <a:xfrm>
          <a:off x="0" y="21014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Nepodstatné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Změna názvu, sídla, </a:t>
          </a:r>
          <a:r>
            <a:rPr lang="cs-CZ" sz="2000" kern="1200" dirty="0" err="1">
              <a:latin typeface="Arial"/>
              <a:ea typeface="+mn-ea"/>
              <a:cs typeface="+mn-cs"/>
            </a:rPr>
            <a:t>stat</a:t>
          </a:r>
          <a:r>
            <a:rPr lang="cs-CZ" sz="2000" kern="1200" dirty="0">
              <a:latin typeface="Arial"/>
              <a:ea typeface="+mn-ea"/>
              <a:cs typeface="+mn-cs"/>
            </a:rPr>
            <a:t>. orgán, kont. osob příjemce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místa realizace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Přesun prostředků mezi jednotkami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2000" kern="1200" dirty="0"/>
        </a:p>
      </dsp:txBody>
      <dsp:txXfrm>
        <a:off x="1787648" y="21014"/>
        <a:ext cx="6456601" cy="1387981"/>
      </dsp:txXfrm>
    </dsp:sp>
    <dsp:sp modelId="{E0DE9C04-6C1B-49DB-BF63-C791C8A02B88}">
      <dsp:nvSpPr>
        <dsp:cNvPr id="0" name=""/>
        <dsp:cNvSpPr/>
      </dsp:nvSpPr>
      <dsp:spPr>
        <a:xfrm>
          <a:off x="235387" y="149996"/>
          <a:ext cx="1455670" cy="10879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5B923D-D1CD-41CA-A644-027B61FFF491}">
      <dsp:nvSpPr>
        <dsp:cNvPr id="0" name=""/>
        <dsp:cNvSpPr/>
      </dsp:nvSpPr>
      <dsp:spPr>
        <a:xfrm>
          <a:off x="0" y="1547793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Podstatné bez změny rozhodnutí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Zahrnutí nové cílové skupiny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bankovního účtu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/>
            <a:t>Změna ve vymezení sledovaných období</a:t>
          </a:r>
        </a:p>
      </dsp:txBody>
      <dsp:txXfrm>
        <a:off x="1787648" y="1547793"/>
        <a:ext cx="6456601" cy="1387981"/>
      </dsp:txXfrm>
    </dsp:sp>
    <dsp:sp modelId="{224FA338-5F45-4A87-B2DB-64D61F4F098C}">
      <dsp:nvSpPr>
        <dsp:cNvPr id="0" name=""/>
        <dsp:cNvSpPr/>
      </dsp:nvSpPr>
      <dsp:spPr>
        <a:xfrm>
          <a:off x="234728" y="1665577"/>
          <a:ext cx="1456989" cy="11103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053559"/>
          <a:ext cx="8244250" cy="13879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>
              <a:latin typeface="Arial"/>
              <a:ea typeface="+mn-ea"/>
              <a:cs typeface="+mn-cs"/>
            </a:rPr>
            <a:t>Podstatné se změnou rozhodnutí</a:t>
          </a:r>
          <a:endParaRPr lang="cs-CZ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2000" kern="1200" dirty="0">
              <a:latin typeface="Arial"/>
              <a:ea typeface="+mn-ea"/>
              <a:cs typeface="+mn-cs"/>
            </a:rPr>
            <a:t>Změna termínu ukončení realizace projektu</a:t>
          </a:r>
          <a:endParaRPr lang="cs-CZ" sz="2000" kern="1200" dirty="0"/>
        </a:p>
      </dsp:txBody>
      <dsp:txXfrm>
        <a:off x="1787648" y="3053559"/>
        <a:ext cx="6456601" cy="1387981"/>
      </dsp:txXfrm>
    </dsp:sp>
    <dsp:sp modelId="{D2B74058-1736-4DED-8CC4-5AA332E98699}">
      <dsp:nvSpPr>
        <dsp:cNvPr id="0" name=""/>
        <dsp:cNvSpPr/>
      </dsp:nvSpPr>
      <dsp:spPr>
        <a:xfrm>
          <a:off x="162714" y="3160078"/>
          <a:ext cx="1601016" cy="11749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24.08.2026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24.08.2026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384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267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768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6192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Nepodstatné -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nejpozději 10 pracovních dnů před termínem, kdy má/plánuje předložit zprávu o realizaci projektu za sledované období, ve kterém k nepodstatné změně došlo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Podstatné - nesmí být příjemcem provedeny před jejich schválením ŘO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6945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7050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9223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PL – doklad o docházce</a:t>
            </a:r>
          </a:p>
          <a:p>
            <a:r>
              <a:rPr lang="cs-CZ" dirty="0" err="1"/>
              <a:t>DoA</a:t>
            </a:r>
            <a:r>
              <a:rPr lang="cs-CZ" dirty="0"/>
              <a:t> – úspěšné/řádné ukončení kurzu (ukončení předepsanou formou)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Řádné ukončení vzdělávacího kurzu se prokazuje dokladem o absolvování doplněným prezenčními listinami, případně dalšími doklady dle kap. 5.2.3. Realizaci vzdělávacího kurzu dále dokládá dokumentace k obsahu vzdělávacího kurzu.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719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911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název vzdělávacího kurzu, </a:t>
            </a:r>
          </a:p>
          <a:p>
            <a:r>
              <a:rPr lang="cs-CZ" dirty="0"/>
              <a:t>název vzdělávacího subjektu a IČ vzdělávacího subjektu, </a:t>
            </a:r>
          </a:p>
          <a:p>
            <a:r>
              <a:rPr lang="cs-CZ" dirty="0"/>
              <a:t>obsahová struktura vzdělávacího kurzu, </a:t>
            </a:r>
          </a:p>
          <a:p>
            <a:r>
              <a:rPr lang="cs-CZ" dirty="0"/>
              <a:t>délku kurzu, tj. počet hodin výuky v délce 60 minut, přičemž platí, že do délky kurzu se započítává pouze podporované vzdělávání v daném kurzu, </a:t>
            </a:r>
          </a:p>
          <a:p>
            <a:r>
              <a:rPr lang="cs-CZ" dirty="0"/>
              <a:t>vymezení, jaký podíl docházky musí každý úspěšný absolvent minimálně splnit, pokud je takový podíl stanoven v rozsahu větším než 70 % délky daného kurzu, </a:t>
            </a:r>
          </a:p>
          <a:p>
            <a:r>
              <a:rPr lang="cs-CZ" dirty="0"/>
              <a:t>způsob ukončení kurzu,</a:t>
            </a:r>
          </a:p>
          <a:p>
            <a:r>
              <a:rPr lang="cs-CZ" dirty="0"/>
              <a:t>jméno a příjmení a podpis statutárního zástupce příjemce, resp. osoby oprávněné jednat za příjemce, </a:t>
            </a:r>
          </a:p>
          <a:p>
            <a:r>
              <a:rPr lang="cs-CZ" dirty="0"/>
              <a:t>jméno, příjmení a podpis statutárního zástupce externího vzdělávacího subjektu, resp. osoby oprávněné jednat za tento subjekt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30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508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Každá taková osoba musí mít na sestavě či jiném písemném výstupu ze softwarového nástroje samostatný záznam.</a:t>
            </a:r>
            <a:r>
              <a:rPr lang="cs-CZ" dirty="0">
                <a:effectLst/>
              </a:rPr>
              <a:t> 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Každý vzdáleně připojený účastník musí mít k dispozici technické vybavení potřebné k distanční účasti, nelze tedy k jednomu záznamu o připojení na sestavě či jiném písemném výstupu ze softwarového nástroje přiřadit více než jednoho účastníka.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vytvořit a archivovat </a:t>
            </a: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277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788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719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456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9258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0639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890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3372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945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999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Ukázka v IS ESF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0323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2128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Ukázka prostřednictvím záložky Kurzy – jako doporučeného způsobu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9781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AAC51-5FD7-8728-9CEE-5ABD12F0A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755D3E8-F4AA-DC00-16FA-85515985A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02EBF27-56B1-E9DC-BBEB-2441F718EB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706CE1-4D32-F9EF-B07D-2AD1B14C3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8528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290E3-6FFC-5444-F641-02CC784A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A638C56-F165-A5DD-76DD-6315B9E8F9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25ACEB3-15DC-9B08-CF7E-89C8A4810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5220F9-F637-0411-4173-76343FF8A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0450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1F9B4-6A8F-824D-D6B4-DE669A910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0F11A21-6443-FD04-73CF-C6C007DF0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5C9EC24-984E-C229-A34A-4C1BC4DF0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738135-F876-F589-D1BC-2262447BE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0939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63BCC-3581-3E87-7ED4-591D23AE8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80A321B-D173-0756-0B91-FFC80D5A62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CAEBC3-F9D4-013A-3207-F121E3E22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810F95-D6E7-EFFD-1699-EE5E7CEA52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987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2393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2D37-F13E-D690-71F2-74EDAE87A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37A750-CEE1-F147-8BF7-6D6B6B3E8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63CF75-39B5-D800-7B41-5F9DE253B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Ukázka prostřednictvím záložky Kurzy – jako doporučeného způsobu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DF2B37-8474-4B7E-179C-72B4C26A0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2549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8422F-B335-89FF-C415-21ABFC3FD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C78C140-123F-B230-556E-7C429DEA7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271C8FC-8CE5-29EC-6A67-C28C663DA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Ukázka prostřednictvím záložky Kurzy – jako doporučeného způsobu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1A9D90-FB6C-590C-4EB0-4D20EF40E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298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30B99-9215-4243-A982-BCA5719E7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648230D-1BE5-6D95-C75A-BADAD1413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8198633-48C3-F7F6-A17F-D59E82521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Ukázka prostřednictvím záložky Kurzy – jako doporučeného způsobu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9DD79B-98E8-56AB-B5AA-94F9F064B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3375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0864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65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052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99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305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547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97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830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7024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350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80526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0601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45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7" y="202408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7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567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49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6587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80379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324000" indent="-324000">
              <a:buFont typeface="Wingdings 3" panose="05040102010807070707" pitchFamily="18" charset="2"/>
              <a:buChar char=""/>
              <a:defRPr/>
            </a:lvl1pPr>
            <a:lvl2pPr marL="499500" indent="-189000">
              <a:buFont typeface="Wingdings 3" panose="05040102010807070707" pitchFamily="18" charset="2"/>
              <a:buChar char=""/>
              <a:defRPr/>
            </a:lvl2pPr>
            <a:lvl3pPr marL="688500" indent="-189000">
              <a:buFont typeface="Wingdings 3" panose="05040102010807070707" pitchFamily="18" charset="2"/>
              <a:buChar char=""/>
              <a:defRPr/>
            </a:lvl3pPr>
            <a:lvl4pPr marL="877500" indent="-189000">
              <a:buFont typeface="Wingdings 3" panose="05040102010807070707" pitchFamily="18" charset="2"/>
              <a:buChar char=""/>
              <a:defRPr/>
            </a:lvl4pPr>
            <a:lvl5pPr marL="1066500" indent="-189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5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2256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88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0037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685800" rtl="0" eaLnBrk="1" latinLnBrk="0" hangingPunct="1">
        <a:lnSpc>
          <a:spcPts val="2160"/>
        </a:lnSpc>
        <a:spcBef>
          <a:spcPts val="450"/>
        </a:spcBef>
        <a:spcAft>
          <a:spcPts val="45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99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8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77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15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066500" indent="-189000" algn="l" defTabSz="685800" rtl="0" eaLnBrk="1" latinLnBrk="0" hangingPunct="1">
        <a:lnSpc>
          <a:spcPts val="1800"/>
        </a:lnSpc>
        <a:spcBef>
          <a:spcPts val="225"/>
        </a:spcBef>
        <a:spcAft>
          <a:spcPts val="225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11.sv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24.png"/><Relationship Id="rId10" Type="http://schemas.openxmlformats.org/officeDocument/2006/relationships/image" Target="../media/image21.svg"/><Relationship Id="rId4" Type="http://schemas.openxmlformats.org/officeDocument/2006/relationships/diagramLayout" Target="../diagrams/layout7.xml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9.svg"/><Relationship Id="rId9" Type="http://schemas.microsoft.com/office/2007/relationships/diagramDrawing" Target="../diagrams/drawing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83-opz-plu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83-opz-plu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sablony-a-vzory-pro-vizualni-identitu-opz-plu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esfcr.cz/sablony-a-vzory-pro-vizualni-identitu-opz-plus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png"/><Relationship Id="rId18" Type="http://schemas.openxmlformats.org/officeDocument/2006/relationships/image" Target="../media/image45.sv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openxmlformats.org/officeDocument/2006/relationships/image" Target="../media/image43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10.xml"/><Relationship Id="rId15" Type="http://schemas.openxmlformats.org/officeDocument/2006/relationships/image" Target="../media/image24.png"/><Relationship Id="rId10" Type="http://schemas.openxmlformats.org/officeDocument/2006/relationships/image" Target="../media/image41.svg"/><Relationship Id="rId4" Type="http://schemas.openxmlformats.org/officeDocument/2006/relationships/diagramLayout" Target="../diagrams/layout10.xml"/><Relationship Id="rId9" Type="http://schemas.openxmlformats.org/officeDocument/2006/relationships/image" Target="../media/image40.png"/><Relationship Id="rId14" Type="http://schemas.openxmlformats.org/officeDocument/2006/relationships/image" Target="../media/image13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esf2014.esfcr.cz/" TargetMode="External"/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1.svg"/><Relationship Id="rId9" Type="http://schemas.microsoft.com/office/2007/relationships/diagramDrawing" Target="../diagrams/drawing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3.svg"/><Relationship Id="rId9" Type="http://schemas.microsoft.com/office/2007/relationships/diagramDrawing" Target="../diagrams/drawing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4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openxmlformats.org/officeDocument/2006/relationships/image" Target="../media/image43.sv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41.svg"/><Relationship Id="rId4" Type="http://schemas.openxmlformats.org/officeDocument/2006/relationships/diagramLayout" Target="../diagrams/layout11.xml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928992" cy="5256584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UPOZORNĚNÍ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SLOUŽÍ POUZE JAKO PODPŮRNÝ MATERIÁL K SLOVNÍMU VÝKLADU TÉMAT PROBÍRANÝCH NA SEMINÁŘÍCH PRO příjemce.</a:t>
            </a:r>
            <a:br>
              <a:rPr lang="cs-CZ" sz="2600" dirty="0">
                <a:solidFill>
                  <a:srgbClr val="FF0000"/>
                </a:solidFill>
              </a:rPr>
            </a:br>
            <a:br>
              <a:rPr lang="cs-CZ" sz="2600" dirty="0">
                <a:solidFill>
                  <a:srgbClr val="FF0000"/>
                </a:solidFill>
              </a:rPr>
            </a:br>
            <a:r>
              <a:rPr lang="cs-CZ" sz="2600" dirty="0">
                <a:solidFill>
                  <a:srgbClr val="FF0000"/>
                </a:solidFill>
              </a:rPr>
              <a:t>TATO PREZENTACE NEPŘEDSTAVUJE KOMPLETNÍ VÝČET PODMÍNEK VÝZVY A SOUVISEJÍCÍCH PRAVIDEL, ŘIĎTE SE VŽDY RELEVANTNÍMI DOKUMENTY.</a:t>
            </a:r>
          </a:p>
        </p:txBody>
      </p:sp>
    </p:spTree>
    <p:extLst>
      <p:ext uri="{BB962C8B-B14F-4D97-AF65-F5344CB8AC3E}">
        <p14:creationId xmlns:p14="http://schemas.microsoft.com/office/powerpoint/2010/main" val="216023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6D4F-7237-D733-83F7-DA425A4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4CCE0-E8D2-E755-42E6-62FEBF1C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380" y="1340768"/>
            <a:ext cx="7341784" cy="535523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Vzdělávání pouze v </a:t>
            </a:r>
            <a:r>
              <a:rPr lang="cs-CZ" b="1" dirty="0"/>
              <a:t>pracovní dny 6:00-22:00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Max. </a:t>
            </a:r>
            <a:r>
              <a:rPr lang="cs-CZ" b="1" dirty="0"/>
              <a:t>15 účastníků </a:t>
            </a:r>
            <a:r>
              <a:rPr lang="cs-CZ" dirty="0"/>
              <a:t>z cílové skupiny na jednom běhu kurzu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Podpora max. </a:t>
            </a:r>
            <a:r>
              <a:rPr lang="cs-CZ" b="1" dirty="0"/>
              <a:t>160 hodin </a:t>
            </a:r>
            <a:r>
              <a:rPr lang="cs-CZ" dirty="0"/>
              <a:t>(v jednotce „Vzdělávání“) na osobu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Obsah kurzu ve vazbě na pracovní náplň daného účastníka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Proplacení při řádném ukončení kurzu a splnění docházky</a:t>
            </a:r>
          </a:p>
          <a:p>
            <a:pPr lvl="1"/>
            <a:r>
              <a:rPr lang="cs-CZ" dirty="0"/>
              <a:t>min. 70 % </a:t>
            </a:r>
          </a:p>
          <a:p>
            <a:pPr lvl="1"/>
            <a:r>
              <a:rPr lang="cs-CZ" dirty="0"/>
              <a:t>pokud je v dokumentaci stanoven větší podíl, pak tento podíl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9EDF57-27A5-63FA-7D5B-0965AF6C5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945E12-ED18-3283-62EB-1072B3DE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0000" y="3284984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00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13B35E-7154-B92C-DB85-E7618E8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7C867E-F764-3D8A-94FD-75BCC6FCB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815" y="1340768"/>
            <a:ext cx="6840312" cy="496855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Zákaz dvojího financování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Kurz musí mít délku alespoň 4 hodiny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Omezení počtu lekcí v jednom kurzu na 150 lekcí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Pouze kurzy realizované externím vzdělávacím subjektem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Není možné realizovat kurzy vedené zaměstnancem či členem statutárního orgánu příjemce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B2FB9B-26DA-E9D6-AC85-54551546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8079A5-5B04-7C4B-3530-1B0FD851389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3436" y="3429000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93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70417-6FE0-D4F5-8FE2-2B81A7235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962736-6283-36BC-A0DF-51B343373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realizaci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6BBB2F-1100-4FB6-4FF7-33D6EC45A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892" y="1340768"/>
            <a:ext cx="7557604" cy="496855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Pro účastníky v pracovním/služebním poměru platí:</a:t>
            </a:r>
          </a:p>
          <a:p>
            <a:pPr lvl="1"/>
            <a:r>
              <a:rPr lang="cs-CZ" dirty="0"/>
              <a:t>Podporu je možné poskytnout </a:t>
            </a:r>
            <a:r>
              <a:rPr lang="cs-CZ" b="1" dirty="0"/>
              <a:t>pouze za dobu vzdělávání, za kterou je zaměstnanci vyplacena mzda/plat</a:t>
            </a:r>
            <a:r>
              <a:rPr lang="cs-CZ" dirty="0"/>
              <a:t> či v případě, kdy se jedná o překážky na straně zaměstnance dle § 205 zákoníku práce, je jí vyplacena náhrada mzdy/platu.</a:t>
            </a:r>
          </a:p>
          <a:p>
            <a:pPr lvl="1"/>
            <a:r>
              <a:rPr lang="cs-CZ" dirty="0"/>
              <a:t>Podporu nelze čerpat za osobu s PS, která je podepsána stejnou osobou na jedné straně jakožto zaměstnavatelem a na druhé straně jakožto zaměstnancem</a:t>
            </a:r>
          </a:p>
          <a:p>
            <a:pPr lvl="1"/>
            <a:r>
              <a:rPr lang="cs-CZ" dirty="0"/>
              <a:t>Podporu je možné poskytnout pouze za předpokladu, že v kalendářním měsíci, v němž je vykázána účast zaměstnance na vzdělávání v příslušném projektu, je nejméně 30 % sjednané měsíční pracovní doby zaměstnance pokryto jinými činnostmi vykonávanými zaměstnancem pro zaměstnavatele v rámci sjednaného druhu práce nebo doloženými překážkami v práci na straně zaměstnance</a:t>
            </a:r>
          </a:p>
          <a:p>
            <a:pPr lvl="1"/>
            <a:endParaRPr lang="cs-CZ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FAB18C-A49C-16A9-A8AC-67F59EC3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F4C6AFD-EC00-DF96-F9C9-5CB18B8C08A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512" y="3429000"/>
            <a:ext cx="129937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93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F243A-2126-FDCA-F7B0-A75374D8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89C7F-4460-F309-01E3-1394EB136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84" y="1412776"/>
            <a:ext cx="8064000" cy="4320000"/>
          </a:xfrm>
        </p:spPr>
        <p:txBody>
          <a:bodyPr/>
          <a:lstStyle/>
          <a:p>
            <a:r>
              <a:rPr lang="cs-CZ" dirty="0"/>
              <a:t>Jasně definované jednotky a k nim jednotkové náklady</a:t>
            </a:r>
          </a:p>
          <a:p>
            <a:r>
              <a:rPr lang="cs-CZ" dirty="0"/>
              <a:t>Jednotka = účast jedné osoby na kurzu v délce 60 minut </a:t>
            </a:r>
            <a:br>
              <a:rPr lang="cs-CZ" dirty="0"/>
            </a:br>
            <a:r>
              <a:rPr lang="cs-CZ" dirty="0"/>
              <a:t>(osobohodina)</a:t>
            </a:r>
          </a:p>
          <a:p>
            <a:r>
              <a:rPr lang="cs-CZ" dirty="0"/>
              <a:t>Proplacení vázáno na </a:t>
            </a:r>
            <a:r>
              <a:rPr lang="cs-CZ" b="1" dirty="0"/>
              <a:t>dosažení jednotek</a:t>
            </a:r>
            <a:r>
              <a:rPr lang="cs-CZ" dirty="0"/>
              <a:t>, nikoliv na prostředky reálně vynaložené příjemcem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23A8E-4D3A-76B8-EC4E-6C8952CEE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76D4223-41F9-9DA1-4421-C16551A70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08054"/>
              </p:ext>
            </p:extLst>
          </p:nvPr>
        </p:nvGraphicFramePr>
        <p:xfrm>
          <a:off x="324092" y="3689518"/>
          <a:ext cx="8424000" cy="279426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369714">
                  <a:extLst>
                    <a:ext uri="{9D8B030D-6E8A-4147-A177-3AD203B41FA5}">
                      <a16:colId xmlns:a16="http://schemas.microsoft.com/office/drawing/2014/main" val="1683631959"/>
                    </a:ext>
                  </a:extLst>
                </a:gridCol>
                <a:gridCol w="6054286">
                  <a:extLst>
                    <a:ext uri="{9D8B030D-6E8A-4147-A177-3AD203B41FA5}">
                      <a16:colId xmlns:a16="http://schemas.microsoft.com/office/drawing/2014/main" val="714193501"/>
                    </a:ext>
                  </a:extLst>
                </a:gridCol>
              </a:tblGrid>
              <a:tr h="55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Jednotka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Jednotkový náklad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589934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Vzdělávání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Příspěvek na úhradu nákladů za účast osoby na dalším profesním vzdělávání v délce 60 minut (tj. osobohodina)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723631"/>
                  </a:ext>
                </a:extLst>
              </a:tr>
              <a:tr h="9401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Mzdový příspěvek</a:t>
                      </a:r>
                      <a:endParaRPr lang="cs-CZ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Příspěvek na refundaci osobních nákladů zaměstnavatele za účast osoby (zaměstnance) na dalším profesním vzdělávání v délce 60 minut (tj. osobohodina)</a:t>
                      </a:r>
                      <a:endParaRPr lang="cs-CZ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5467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257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B5F62-1955-4912-1C37-DA1326B58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340768"/>
            <a:ext cx="7200800" cy="5040560"/>
          </a:xfrm>
        </p:spPr>
        <p:txBody>
          <a:bodyPr/>
          <a:lstStyle/>
          <a:p>
            <a:r>
              <a:rPr lang="cs-CZ" dirty="0"/>
              <a:t>Ve zprávě o realizaci: v rámci účasti dané osoby na konkrétním kurzu stejně nebo méně osobohodin než v jednotce „Vzdělávání“</a:t>
            </a:r>
          </a:p>
          <a:p>
            <a:r>
              <a:rPr lang="cs-CZ" dirty="0"/>
              <a:t>Za účast účastníka lze nárokovat podporu v rámci jednotky „Mzdový příspěvek“ pouze v případě, že má sjednaný </a:t>
            </a:r>
            <a:r>
              <a:rPr lang="cs-CZ" b="1" dirty="0"/>
              <a:t>pracovní/služební poměr s příjemcem </a:t>
            </a:r>
            <a:r>
              <a:rPr lang="cs-CZ" dirty="0"/>
              <a:t>a </a:t>
            </a:r>
            <a:r>
              <a:rPr lang="cs-CZ" b="1" dirty="0"/>
              <a:t>za účast na vzdělávání je mu vyplacena mzda/plat</a:t>
            </a:r>
            <a:r>
              <a:rPr lang="cs-CZ" dirty="0"/>
              <a:t> či v případě, kdy se jedná o překážky na straně zaměstnance dle § 205 zákoníku práce, je mu vyplacena náhrada mzdy/platu.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FB34A3-4623-E8F0-00AC-47C4A3677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07B883-E441-C8A6-B554-066E98D2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862" y="3032956"/>
            <a:ext cx="1299379" cy="1656184"/>
          </a:xfrm>
          <a:prstGeom prst="rect">
            <a:avLst/>
          </a:prstGeom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07B40E27-72CF-31D0-7C96-E3AEE395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Jednotka „mzdový příspěvek“</a:t>
            </a:r>
          </a:p>
        </p:txBody>
      </p:sp>
    </p:spTree>
    <p:extLst>
      <p:ext uri="{BB962C8B-B14F-4D97-AF65-F5344CB8AC3E}">
        <p14:creationId xmlns:p14="http://schemas.microsoft.com/office/powerpoint/2010/main" val="4084524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jednotkové náklady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335638"/>
              </p:ext>
            </p:extLst>
          </p:nvPr>
        </p:nvGraphicFramePr>
        <p:xfrm>
          <a:off x="360000" y="1521120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466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E2E5B-56F0-564A-9305-26060529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Jednotkové náklady – příklad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882811-13A3-C09A-9408-16B613110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510322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Kurz „Komunikační dovednosti pro manažery“</a:t>
            </a:r>
          </a:p>
          <a:p>
            <a:r>
              <a:rPr lang="cs-CZ" dirty="0"/>
              <a:t>Délka kurzu </a:t>
            </a:r>
            <a:r>
              <a:rPr lang="cs-CZ" b="1" dirty="0"/>
              <a:t>16 hodin</a:t>
            </a:r>
          </a:p>
          <a:p>
            <a:r>
              <a:rPr lang="cs-CZ" dirty="0"/>
              <a:t>Celkem </a:t>
            </a:r>
            <a:r>
              <a:rPr lang="cs-CZ" b="1" dirty="0"/>
              <a:t>15 účastníků</a:t>
            </a:r>
          </a:p>
          <a:p>
            <a:r>
              <a:rPr lang="cs-CZ" dirty="0"/>
              <a:t>Všichni účastníci absolvovali celých 16 hodin</a:t>
            </a:r>
          </a:p>
          <a:p>
            <a:r>
              <a:rPr lang="cs-CZ" dirty="0"/>
              <a:t>Všichni účastníci jsou v pracovním poměru k žadateli a za všechny je nárokován mzdový příspěvek</a:t>
            </a:r>
          </a:p>
          <a:p>
            <a:endParaRPr lang="cs-CZ" dirty="0"/>
          </a:p>
          <a:p>
            <a:r>
              <a:rPr lang="cs-CZ" dirty="0"/>
              <a:t>Výpočet jednotkových nákladů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Vzdělávání: 16 </a:t>
            </a:r>
            <a:r>
              <a:rPr lang="en-GB" sz="2200" dirty="0"/>
              <a:t>*</a:t>
            </a:r>
            <a:r>
              <a:rPr lang="cs-CZ" sz="2200" dirty="0"/>
              <a:t> 15 </a:t>
            </a:r>
            <a:r>
              <a:rPr lang="en-GB" sz="2200" dirty="0"/>
              <a:t>*</a:t>
            </a:r>
            <a:r>
              <a:rPr lang="cs-CZ" sz="2200" dirty="0"/>
              <a:t> 339,81 = 81 554,40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Mzdový příspěvek: 16 </a:t>
            </a:r>
            <a:r>
              <a:rPr lang="en-GB" sz="2200" dirty="0"/>
              <a:t>*</a:t>
            </a:r>
            <a:r>
              <a:rPr lang="cs-CZ" sz="2200" dirty="0"/>
              <a:t> 15 </a:t>
            </a:r>
            <a:r>
              <a:rPr lang="en-GB" sz="2200" dirty="0"/>
              <a:t>*</a:t>
            </a:r>
            <a:r>
              <a:rPr lang="cs-CZ" sz="2200" dirty="0"/>
              <a:t> 283,41 = 68 018,40 Kč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Celkové způsobilé výdaje kurzu = 149 572,80 Kč </a:t>
            </a:r>
          </a:p>
          <a:p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ŘO si může pro ověření způsobilosti a dodržení pravidel a právních předpisů vyžádat další neuvedené doklady!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2ACCA-BAE0-3EFD-8F51-1E4AC268B2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353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07D2DE-7DAA-5099-25D8-1191602F8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923EE3-0F9E-9A69-88A5-737525FEC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962" y="1484784"/>
            <a:ext cx="8631518" cy="4608512"/>
          </a:xfrm>
        </p:spPr>
        <p:txBody>
          <a:bodyPr/>
          <a:lstStyle/>
          <a:p>
            <a:r>
              <a:rPr lang="cs-CZ" dirty="0"/>
              <a:t>Ex post režim financování = proplacení až po doložení dosažených jednotek ve zprávě o realizaci</a:t>
            </a:r>
          </a:p>
          <a:p>
            <a:r>
              <a:rPr lang="cs-CZ" dirty="0"/>
              <a:t>Není nutné vést oddělené projektové účetnictví</a:t>
            </a:r>
          </a:p>
          <a:p>
            <a:pPr lvl="1"/>
            <a:r>
              <a:rPr lang="cs-CZ" dirty="0"/>
              <a:t>Stále ale platí povinnost dodržovat právní předpisy ČR a EU</a:t>
            </a:r>
          </a:p>
          <a:p>
            <a:r>
              <a:rPr lang="cs-CZ" dirty="0"/>
              <a:t>Není nutný speciální bankovní účet</a:t>
            </a:r>
          </a:p>
          <a:p>
            <a:endParaRPr lang="cs-CZ" dirty="0"/>
          </a:p>
          <a:p>
            <a:r>
              <a:rPr lang="cs-CZ" dirty="0"/>
              <a:t>Časově způsobilé jsou výdaje za akce realizované v době realizace projektu</a:t>
            </a:r>
          </a:p>
          <a:p>
            <a:pPr lvl="1"/>
            <a:r>
              <a:rPr lang="cs-CZ" dirty="0"/>
              <a:t>Nezáleží na datu vystavení objednávky/faktury či datu uhrazení výdaje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F5EEEF-76FF-EB82-F8EC-A1531ECE3F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4673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Cílové skupiny, indikátory, místo realizace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2740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E7D05-DC11-9B25-FB5B-59297B6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9CAB4AC-0452-E237-BFC8-18475C3DAE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6306027"/>
              </p:ext>
            </p:extLst>
          </p:nvPr>
        </p:nvGraphicFramePr>
        <p:xfrm>
          <a:off x="215885" y="1412776"/>
          <a:ext cx="8712230" cy="470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B7417-99BF-AE1D-EE92-D433C6CE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506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15616" y="1988840"/>
            <a:ext cx="7668384" cy="2808311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Výzva 03_25_083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podnikové vzdělávání (2)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87624" y="4885200"/>
            <a:ext cx="7596376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příjemce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D1D2B0-D6D9-ABA9-A7DB-B07E5E677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892C0-9028-3F8B-1D13-5E615C82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D9AF7AE-BF57-8B04-0FFF-B5E66AF5A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416777"/>
              </p:ext>
            </p:extLst>
          </p:nvPr>
        </p:nvGraphicFramePr>
        <p:xfrm>
          <a:off x="233508" y="1484784"/>
          <a:ext cx="8640492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3780">
                  <a:extLst>
                    <a:ext uri="{9D8B030D-6E8A-4147-A177-3AD203B41FA5}">
                      <a16:colId xmlns:a16="http://schemas.microsoft.com/office/drawing/2014/main" val="2843174901"/>
                    </a:ext>
                  </a:extLst>
                </a:gridCol>
                <a:gridCol w="4470577">
                  <a:extLst>
                    <a:ext uri="{9D8B030D-6E8A-4147-A177-3AD203B41FA5}">
                      <a16:colId xmlns:a16="http://schemas.microsoft.com/office/drawing/2014/main" val="2670245261"/>
                    </a:ext>
                  </a:extLst>
                </a:gridCol>
                <a:gridCol w="1541056">
                  <a:extLst>
                    <a:ext uri="{9D8B030D-6E8A-4147-A177-3AD203B41FA5}">
                      <a16:colId xmlns:a16="http://schemas.microsoft.com/office/drawing/2014/main" val="3866075233"/>
                    </a:ext>
                  </a:extLst>
                </a:gridCol>
                <a:gridCol w="1405079">
                  <a:extLst>
                    <a:ext uri="{9D8B030D-6E8A-4147-A177-3AD203B41FA5}">
                      <a16:colId xmlns:a16="http://schemas.microsoft.com/office/drawing/2014/main" val="3741342122"/>
                    </a:ext>
                  </a:extLst>
                </a:gridCol>
              </a:tblGrid>
              <a:tr h="6085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Kód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Závazek</a:t>
                      </a:r>
                      <a:endParaRPr lang="cs-CZ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678567226"/>
                  </a:ext>
                </a:extLst>
              </a:tr>
              <a:tr h="684638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600 000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Celkový počet účastníků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76706287"/>
                  </a:ext>
                </a:extLst>
              </a:tr>
              <a:tr h="760647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607 002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Účastníci ve věku 55 a více let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4807193"/>
                  </a:ext>
                </a:extLst>
              </a:tr>
              <a:tr h="110510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640 001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účastníků, kteří obdrželi podporu v oblasti digitálních dovedností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725657591"/>
                  </a:ext>
                </a:extLst>
              </a:tr>
              <a:tr h="1449610">
                <a:tc>
                  <a:txBody>
                    <a:bodyPr/>
                    <a:lstStyle/>
                    <a:p>
                      <a:pPr marL="0" marR="36195" lvl="0" inden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2000" dirty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101 060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Počet podporovaných mikropodniků, malých a středních podniků (včetně družstevních podniků a sociálních podniků)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4156618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029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indikátory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162310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Euro se souvislou výplní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Třída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682489"/>
            <a:ext cx="595867" cy="595867"/>
          </a:xfrm>
          <a:prstGeom prst="rect">
            <a:avLst/>
          </a:prstGeom>
        </p:spPr>
      </p:pic>
      <p:pic>
        <p:nvPicPr>
          <p:cNvPr id="12" name="Grafický objekt 11" descr="Mince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Diplom stočený do role se souvislou výplní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978488" y="2626631"/>
            <a:ext cx="720860" cy="720860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09C42-92A4-0FC1-679E-9417C4B9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603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46A09-23A2-5BF1-6B15-3D8E45937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 640 001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C4057D-7FE0-03D2-6DEE-1E0471947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dirty="0"/>
              <a:t>Do indikátoru 640 001 se započítávají účastníci, kteří:</a:t>
            </a:r>
          </a:p>
          <a:p>
            <a:pPr lvl="1"/>
            <a:r>
              <a:rPr lang="cs-CZ" dirty="0"/>
              <a:t>obdrželi podporu alespoň v jedné z uvedených oblastí digitálního vzdělávání: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základní IT (např. textový editor, tabulkový procesor, prezentační program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typu specializované IT (např. tvorba webových stránek, grafické programy, databázové nástroje apod.),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/>
              <a:t>kurzy související s oblastí Průmyslu 4.0, robotizací a digitalizací práce a využíváním autonomních systémů a umělé inteligence nebo kurzů, ve kterých není získání digitálních dovedností primárním cílem, ale je jejich nezbytnou součástí (např. účetní programy)</a:t>
            </a:r>
          </a:p>
          <a:p>
            <a:pPr lvl="1"/>
            <a:r>
              <a:rPr lang="cs-CZ" dirty="0"/>
              <a:t>obdrželi v rámci kurzů uvedených výše celkovou podporu ve výši min. 40 hodin v jednotce „Vzdělávání“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0F2A85-F476-0A2F-679E-91FA99DC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0551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3D3C7DBC-D3E3-D565-86D1-5947A67D69DB}"/>
              </a:ext>
            </a:extLst>
          </p:cNvPr>
          <p:cNvSpPr txBox="1"/>
          <p:nvPr/>
        </p:nvSpPr>
        <p:spPr>
          <a:xfrm>
            <a:off x="107504" y="1476553"/>
            <a:ext cx="880139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cs-CZ" sz="2400" dirty="0"/>
              <a:t>Naplnění cílových hodnot posuzováno pouze na indikátorech se závazkem uvedených v příloze č. 1 rozhodnutí o poskytnutí dotace</a:t>
            </a:r>
          </a:p>
          <a:p>
            <a:pPr marL="0" indent="0">
              <a:buNone/>
            </a:pPr>
            <a:r>
              <a:rPr lang="cs-CZ" sz="2000" u="sng" dirty="0"/>
              <a:t>Příklad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Čerpání rozpočtu 80 %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414000" lvl="1" indent="0">
              <a:buNone/>
            </a:pPr>
            <a:endParaRPr lang="cs-CZ" sz="2000" dirty="0"/>
          </a:p>
          <a:p>
            <a:pPr marL="2997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99700" indent="-342900">
              <a:buFont typeface="Arial" panose="020B0604020202020204" pitchFamily="34" charset="0"/>
              <a:buChar char="•"/>
            </a:pPr>
            <a:r>
              <a:rPr lang="cs-CZ" sz="2000" dirty="0"/>
              <a:t>Plnění cílových hodnot</a:t>
            </a:r>
          </a:p>
          <a:p>
            <a:pPr lvl="2"/>
            <a:r>
              <a:rPr lang="cs-CZ" sz="2000" dirty="0"/>
              <a:t>(120 % + 50 % + 100 %) / 3 = </a:t>
            </a:r>
            <a:r>
              <a:rPr lang="cs-CZ" sz="2000" b="1" dirty="0"/>
              <a:t>90 %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58549E-F852-7493-8C65-55862D1E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BAA82075-6D71-1673-4912-AC7AE612D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8347469"/>
              </p:ext>
            </p:extLst>
          </p:nvPr>
        </p:nvGraphicFramePr>
        <p:xfrm>
          <a:off x="539948" y="3396971"/>
          <a:ext cx="8064500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930">
                  <a:extLst>
                    <a:ext uri="{9D8B030D-6E8A-4147-A177-3AD203B41FA5}">
                      <a16:colId xmlns:a16="http://schemas.microsoft.com/office/drawing/2014/main" val="362347604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71155228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97662637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547886197"/>
                    </a:ext>
                  </a:extLst>
                </a:gridCol>
                <a:gridCol w="2448074">
                  <a:extLst>
                    <a:ext uri="{9D8B030D-6E8A-4147-A177-3AD203B41FA5}">
                      <a16:colId xmlns:a16="http://schemas.microsoft.com/office/drawing/2014/main" val="1390453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Cílová hodnota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Upravená cílová hodnota dle čerpání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Dosažená hodnota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Plnění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924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150 % (lze započítat max. 120 %)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126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607 002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769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640 001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9995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ED45DF-922A-AF4C-0FEC-B118E1CB0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5366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Mapa s označeným bodem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696053654"/>
              </p:ext>
            </p:extLst>
          </p:nvPr>
        </p:nvGraphicFramePr>
        <p:xfrm>
          <a:off x="2483768" y="1394352"/>
          <a:ext cx="6480719" cy="5463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871D6938-52A5-08C0-097D-7BA2E82D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Místo realizace</a:t>
            </a:r>
          </a:p>
        </p:txBody>
      </p:sp>
    </p:spTree>
    <p:extLst>
      <p:ext uri="{BB962C8B-B14F-4D97-AF65-F5344CB8AC3E}">
        <p14:creationId xmlns:p14="http://schemas.microsoft.com/office/powerpoint/2010/main" val="3127475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Plánování aktivit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paktů zaměstnanosti,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7243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FA6A0-C35B-21A7-291B-70F987A6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Hlášení plánovaných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484C13-D85E-8078-908D-4AE43A2FB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472608"/>
          </a:xfrm>
        </p:spPr>
        <p:txBody>
          <a:bodyPr/>
          <a:lstStyle/>
          <a:p>
            <a:r>
              <a:rPr lang="cs-CZ" dirty="0"/>
              <a:t>Příjemce hlásí ŘO veškeré plánované aktivity projektu prostřednictvím IS ESF</a:t>
            </a:r>
          </a:p>
          <a:p>
            <a:r>
              <a:rPr lang="cs-CZ" dirty="0"/>
              <a:t>Realizace projektu probíhá v souladu se záznamy o plánovaných lekcích v IS ESF předloženými ŘO</a:t>
            </a:r>
          </a:p>
          <a:p>
            <a:r>
              <a:rPr lang="cs-CZ" b="1" dirty="0"/>
              <a:t>Plánovaná aktivita = plánovaná lekce kurzu</a:t>
            </a:r>
          </a:p>
          <a:p>
            <a:r>
              <a:rPr lang="cs-CZ" dirty="0"/>
              <a:t>Lekce je řádně nahlášena pokud se záznam o plánované lekci nachází ve stavu </a:t>
            </a:r>
            <a:r>
              <a:rPr lang="cs-CZ" b="1" dirty="0"/>
              <a:t>Předložena na ŘO.</a:t>
            </a:r>
          </a:p>
          <a:p>
            <a:r>
              <a:rPr lang="cs-CZ" dirty="0"/>
              <a:t>Lekce, které nebyly předloženy ŘO prostřednictvím IS ESF, nelze zahrnout do </a:t>
            </a:r>
            <a:r>
              <a:rPr lang="cs-CZ" dirty="0" err="1"/>
              <a:t>ZoR</a:t>
            </a:r>
            <a:r>
              <a:rPr lang="cs-CZ" dirty="0"/>
              <a:t>/</a:t>
            </a:r>
            <a:r>
              <a:rPr lang="cs-CZ" dirty="0" err="1"/>
              <a:t>ŽoP</a:t>
            </a:r>
            <a:r>
              <a:rPr lang="cs-CZ" dirty="0"/>
              <a:t> ani je nelze započítat do absolvovaných hodin za účelem splnění povinného podílu docházky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0F6198-DB7A-66CB-0B50-D16AAF7F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4705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220EA-CB3F-0358-1912-279D1C61F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BCF112-EAE7-4471-2EFF-35FF2A05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Hlášení plánovaných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73EE3C-3A75-F4DD-D512-64DD0950E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544616"/>
          </a:xfrm>
        </p:spPr>
        <p:txBody>
          <a:bodyPr/>
          <a:lstStyle/>
          <a:p>
            <a:r>
              <a:rPr lang="cs-CZ" dirty="0"/>
              <a:t>V případě vícedenních kurzů je třeba zadat každý školicí den (tj. každou lekci) jako samostatný záznam </a:t>
            </a:r>
          </a:p>
          <a:p>
            <a:r>
              <a:rPr lang="cs-CZ" dirty="0"/>
              <a:t>Každou lekci je nutno zadat a předložit na ŘO nejpozději 10 kalendářních dnů před datem konání této lekce</a:t>
            </a:r>
          </a:p>
          <a:p>
            <a:pPr lvl="1"/>
            <a:r>
              <a:rPr lang="cs-CZ" dirty="0"/>
              <a:t>mezi datem zadání a datem konání lekce je alespoň 9 kalendářních dnů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Při nahlášení vzdělávací akce nedochází na straně ŘO ke kontrole tematického zaměření akce a jeho souladu s pravidly a výzvou.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Nahlášení akce nepotvrzuje budoucí způsobilost dané akce</a:t>
            </a:r>
          </a:p>
          <a:p>
            <a:r>
              <a:rPr lang="cs-CZ" dirty="0"/>
              <a:t>Nekonání nahlášené akce = sankce 5 – 10 % z celkové částky dotace (první porušení 5 %, druhé porušení 7,5 %, třetí a další porušení 10 %)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011127-3FB2-E66E-941F-8C97F7B6A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057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E4292-D3C9-7E75-73EA-A5EA9D2C9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plánovaných aktivitách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0617C8-207D-2B8F-9E2C-3C3445422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r>
              <a:rPr lang="cs-CZ" dirty="0"/>
              <a:t>Změny v lekcích nahlášených ŘO příjemce hlásí prostřednictvím změny záznamu o plánované lekci v IS ESF </a:t>
            </a:r>
          </a:p>
          <a:p>
            <a:r>
              <a:rPr lang="cs-CZ" dirty="0"/>
              <a:t>Nikdy nelze měnit kód kurzu</a:t>
            </a:r>
          </a:p>
          <a:p>
            <a:r>
              <a:rPr lang="cs-CZ" dirty="0"/>
              <a:t>Nejpozději </a:t>
            </a:r>
            <a:r>
              <a:rPr lang="cs-CZ" b="1" dirty="0"/>
              <a:t>10</a:t>
            </a:r>
            <a:r>
              <a:rPr lang="cs-CZ" dirty="0"/>
              <a:t> kalendářních dnů před datem konání lekce předložené ŘO lze upravit jakýkoli údaj o této lekci </a:t>
            </a:r>
          </a:p>
          <a:p>
            <a:r>
              <a:rPr lang="cs-CZ" dirty="0"/>
              <a:t>Název kurzu lze měnit nejpozději </a:t>
            </a:r>
            <a:r>
              <a:rPr lang="cs-CZ" b="1" dirty="0"/>
              <a:t>3</a:t>
            </a:r>
            <a:r>
              <a:rPr lang="cs-CZ" dirty="0"/>
              <a:t> pracovní dny před datem konání první lekce předložené ŘO</a:t>
            </a:r>
          </a:p>
          <a:p>
            <a:r>
              <a:rPr lang="cs-CZ" dirty="0"/>
              <a:t>V období mezi 9. kalendářním dnem a 3 pracovními dny před datem konání lekce lze upravovat pouze v omezeném rozsahu.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651347-BD79-A5C2-64B5-8E5B60AB1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541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F9E03-4709-C9B8-27DC-B2BD1A294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0A5043-359E-2CA7-FB3F-9CD6AF829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plánovaných aktivitách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E84C4E-DA9E-1664-4127-F51E115CB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r>
              <a:rPr lang="cs-CZ" dirty="0"/>
              <a:t>Nelze upravit (období 9 kal. den až 3 </a:t>
            </a:r>
            <a:r>
              <a:rPr lang="cs-CZ" dirty="0" err="1"/>
              <a:t>prac</a:t>
            </a:r>
            <a:r>
              <a:rPr lang="cs-CZ" dirty="0"/>
              <a:t>. dny před začátkem):</a:t>
            </a:r>
          </a:p>
          <a:p>
            <a:pPr lvl="1"/>
            <a:r>
              <a:rPr lang="cs-CZ" dirty="0"/>
              <a:t>Datum realizace lekce</a:t>
            </a:r>
          </a:p>
          <a:p>
            <a:pPr lvl="1"/>
            <a:r>
              <a:rPr lang="cs-CZ" dirty="0"/>
              <a:t>Obec místa konání (lze měnit pouze v rámci dané obce)</a:t>
            </a:r>
          </a:p>
          <a:p>
            <a:pPr lvl="1"/>
            <a:r>
              <a:rPr lang="cs-CZ" dirty="0"/>
              <a:t>Čas zahájení a čas ukončení vzdělávací lekce o více než 1hodinu</a:t>
            </a:r>
          </a:p>
          <a:p>
            <a:r>
              <a:rPr lang="cs-CZ" dirty="0"/>
              <a:t>Lekci předloženou ŘO lze zrušit, a to nejpozději 3 pracovní dny před datem konání lekce</a:t>
            </a:r>
          </a:p>
          <a:p>
            <a:r>
              <a:rPr lang="cs-CZ" dirty="0"/>
              <a:t>Podrobnější informace o plánovaných aktivitách v Specifické části pravidel kap. 5.2.1.2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D601D5-9568-15CA-9637-CB1BE242B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11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2223021" y="1628800"/>
            <a:ext cx="6884979" cy="5149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Podporované aktivity, jednotkové náklady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Cílové skupiny, indikátory, místo realizace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Plánování aktivit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Změny projektu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Výběr dodavatele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Doklady ke kurzu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Zprávy o realizaci, kontroly na místě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Publicita</a:t>
            </a:r>
          </a:p>
          <a:p>
            <a:pPr>
              <a:lnSpc>
                <a:spcPct val="107000"/>
              </a:lnSpc>
              <a:spcAft>
                <a:spcPts val="600"/>
              </a:spcAft>
              <a:tabLst>
                <a:tab pos="457200" algn="l"/>
              </a:tabLst>
            </a:pPr>
            <a:endParaRPr lang="cs-CZ" sz="2400" b="1" dirty="0">
              <a:solidFill>
                <a:srgbClr val="084A8B"/>
              </a:solidFill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084A8B"/>
                </a:solidFill>
                <a:cs typeface="Times New Roman" panose="02020603050405020304" pitchFamily="18" charset="0"/>
              </a:rPr>
              <a:t>Hlášení lekcí a evidence kurzů v IS ESF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2200" dirty="0">
              <a:solidFill>
                <a:srgbClr val="164088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292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E1D74B80-90BA-7C89-9BD9-901D6581F1F9}"/>
              </a:ext>
            </a:extLst>
          </p:cNvPr>
          <p:cNvSpPr txBox="1">
            <a:spLocks/>
          </p:cNvSpPr>
          <p:nvPr/>
        </p:nvSpPr>
        <p:spPr>
          <a:xfrm>
            <a:off x="539552" y="2708920"/>
            <a:ext cx="8244448" cy="280831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/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Změny </a:t>
            </a:r>
            <a:r>
              <a:rPr lang="cs-CZ" sz="3600" dirty="0" err="1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projektu</a:t>
            </a:r>
            <a:r>
              <a:rPr lang="cs-CZ" sz="36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mstnanosti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, P1, SC 1.1</a:t>
            </a:r>
            <a:br>
              <a:rPr lang="es-ES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3600" dirty="0">
              <a:solidFill>
                <a:srgbClr val="084A8B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3861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Druhy změn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016561"/>
              </p:ext>
            </p:extLst>
          </p:nvPr>
        </p:nvGraphicFramePr>
        <p:xfrm>
          <a:off x="360000" y="1291715"/>
          <a:ext cx="8244250" cy="4441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5117B6B-0A1F-64C1-F6DC-5CE1DE2CBBD5}"/>
              </a:ext>
            </a:extLst>
          </p:cNvPr>
          <p:cNvSpPr txBox="1"/>
          <p:nvPr/>
        </p:nvSpPr>
        <p:spPr>
          <a:xfrm>
            <a:off x="2483768" y="5900945"/>
            <a:ext cx="3756876" cy="510778"/>
          </a:xfrm>
          <a:prstGeom prst="round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+ </a:t>
            </a:r>
            <a:r>
              <a:rPr lang="cs-CZ" sz="2400" dirty="0"/>
              <a:t>změny v osobě příjemce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3836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B617E-FA42-0C7F-7761-4B760BE37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Přesun prostředků mezi jednotkami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77DACC-E046-F38F-D086-48E6E88ED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175232"/>
          </a:xfrm>
        </p:spPr>
        <p:txBody>
          <a:bodyPr/>
          <a:lstStyle/>
          <a:p>
            <a:r>
              <a:rPr lang="cs-CZ" dirty="0"/>
              <a:t>Počet osobohodin v jednotce „Vzdělávání“ &gt;= počet osobohodin v jednotce „Mzdový příspěvek“</a:t>
            </a:r>
          </a:p>
          <a:p>
            <a:r>
              <a:rPr lang="cs-CZ" dirty="0"/>
              <a:t>Vždy stejná výše rozpočtu</a:t>
            </a:r>
          </a:p>
          <a:p>
            <a:r>
              <a:rPr lang="cs-CZ" dirty="0"/>
              <a:t>Možné vytvoření pomocné aktivity „Zůstatek po změnách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C1E999-F6A6-91F5-BECE-2DCFED14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13929713-1B19-5BDD-7E0E-1CD02EDD1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681128"/>
              </p:ext>
            </p:extLst>
          </p:nvPr>
        </p:nvGraphicFramePr>
        <p:xfrm>
          <a:off x="204562" y="3717032"/>
          <a:ext cx="5798350" cy="100076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01291">
                  <a:extLst>
                    <a:ext uri="{9D8B030D-6E8A-4147-A177-3AD203B41FA5}">
                      <a16:colId xmlns:a16="http://schemas.microsoft.com/office/drawing/2014/main" val="530853280"/>
                    </a:ext>
                  </a:extLst>
                </a:gridCol>
                <a:gridCol w="1647001">
                  <a:extLst>
                    <a:ext uri="{9D8B030D-6E8A-4147-A177-3AD203B41FA5}">
                      <a16:colId xmlns:a16="http://schemas.microsoft.com/office/drawing/2014/main" val="1580452970"/>
                    </a:ext>
                  </a:extLst>
                </a:gridCol>
                <a:gridCol w="1850058">
                  <a:extLst>
                    <a:ext uri="{9D8B030D-6E8A-4147-A177-3AD203B41FA5}">
                      <a16:colId xmlns:a16="http://schemas.microsoft.com/office/drawing/2014/main" val="1321009715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Počet jednotek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Částka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073967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Vzdělávání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      5 000,00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1 699 050,00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933823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Mzdový příspěvek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          5 000,00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1 417 050,00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499614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3 116 100,00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98852223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6C5E73F-9E1B-CC74-2E5C-F60B6FABA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834106"/>
              </p:ext>
            </p:extLst>
          </p:nvPr>
        </p:nvGraphicFramePr>
        <p:xfrm>
          <a:off x="2699792" y="4891757"/>
          <a:ext cx="5798352" cy="125095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301291">
                  <a:extLst>
                    <a:ext uri="{9D8B030D-6E8A-4147-A177-3AD203B41FA5}">
                      <a16:colId xmlns:a16="http://schemas.microsoft.com/office/drawing/2014/main" val="2133053608"/>
                    </a:ext>
                  </a:extLst>
                </a:gridCol>
                <a:gridCol w="1647003">
                  <a:extLst>
                    <a:ext uri="{9D8B030D-6E8A-4147-A177-3AD203B41FA5}">
                      <a16:colId xmlns:a16="http://schemas.microsoft.com/office/drawing/2014/main" val="1075987484"/>
                    </a:ext>
                  </a:extLst>
                </a:gridCol>
                <a:gridCol w="1850058">
                  <a:extLst>
                    <a:ext uri="{9D8B030D-6E8A-4147-A177-3AD203B41FA5}">
                      <a16:colId xmlns:a16="http://schemas.microsoft.com/office/drawing/2014/main" val="4182964410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Počet jednotek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Částka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069563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Vzdělávání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      7 000,00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2 378 670,00Kč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5610532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Mzdový příspěvek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      2 601,00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737 149,41Kč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459329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Zůstatek po změnách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   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          280,59 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939275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 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  3 116 100,00Kč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06018752"/>
                  </a:ext>
                </a:extLst>
              </a:tr>
            </a:tbl>
          </a:graphicData>
        </a:graphic>
      </p:graphicFrame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A99A811B-3759-5C17-DFFB-047F00AE2713}"/>
              </a:ext>
            </a:extLst>
          </p:cNvPr>
          <p:cNvCxnSpPr/>
          <p:nvPr/>
        </p:nvCxnSpPr>
        <p:spPr>
          <a:xfrm>
            <a:off x="899592" y="4891757"/>
            <a:ext cx="1440160" cy="6974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107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1E772-387C-6116-0DC7-1655BF11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osobě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A01C7-9D12-7401-5CDF-5B3033378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Konkrétně viz Specifická část pravidel kap. 7.1.3</a:t>
            </a:r>
          </a:p>
          <a:p>
            <a:r>
              <a:rPr lang="cs-CZ" dirty="0"/>
              <a:t>Nejčastěji:</a:t>
            </a:r>
          </a:p>
          <a:p>
            <a:pPr lvl="1"/>
            <a:r>
              <a:rPr lang="cs-CZ" sz="2400" dirty="0"/>
              <a:t>Změna právní formy – nepodstatná změna</a:t>
            </a:r>
          </a:p>
          <a:p>
            <a:pPr lvl="1"/>
            <a:r>
              <a:rPr lang="cs-CZ" sz="2400" dirty="0"/>
              <a:t>Přeměna obchodní společnosti nebo družstva – podstatná změna se zvláštním postupem</a:t>
            </a:r>
          </a:p>
          <a:p>
            <a:pPr lvl="1"/>
            <a:r>
              <a:rPr lang="cs-CZ" sz="2400" dirty="0"/>
              <a:t>Změna skutečného majitele – nepodstatná změna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85C608-154D-86C5-C05B-A5FEF328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3792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E1D74B80-90BA-7C89-9BD9-901D6581F1F9}"/>
              </a:ext>
            </a:extLst>
          </p:cNvPr>
          <p:cNvSpPr txBox="1">
            <a:spLocks/>
          </p:cNvSpPr>
          <p:nvPr/>
        </p:nvSpPr>
        <p:spPr>
          <a:xfrm>
            <a:off x="539552" y="2708920"/>
            <a:ext cx="8244448" cy="280831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/>
            <a:r>
              <a:rPr lang="cs-CZ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Výběr dodavatele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, P1, SC 1.1</a:t>
            </a:r>
            <a:br>
              <a:rPr lang="es-ES" sz="3600" dirty="0">
                <a:solidFill>
                  <a:srgbClr val="164088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cs-CZ" sz="3600" dirty="0">
              <a:solidFill>
                <a:srgbClr val="084A8B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6094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D1E772-387C-6116-0DC7-1655BF11A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 dodavatele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A01C7-9D12-7401-5CDF-5B3033378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0768"/>
            <a:ext cx="8928488" cy="5175232"/>
          </a:xfrm>
        </p:spPr>
        <p:txBody>
          <a:bodyPr/>
          <a:lstStyle/>
          <a:p>
            <a:r>
              <a:rPr lang="cs-CZ" sz="2400" dirty="0"/>
              <a:t>Určení předpokládané hodnoty zakázky</a:t>
            </a:r>
          </a:p>
          <a:p>
            <a:pPr lvl="1"/>
            <a:r>
              <a:rPr lang="cs-CZ" dirty="0"/>
              <a:t>Na základě údajů a informací o zakázkách stejného či podobného předmětu plnění</a:t>
            </a:r>
          </a:p>
          <a:p>
            <a:pPr lvl="1"/>
            <a:r>
              <a:rPr lang="cs-CZ" dirty="0"/>
              <a:t>Na základě informací získaných průzkumem trhu, předběžnými tržními konzultacemi nebo jiným vhodným způsobem</a:t>
            </a:r>
          </a:p>
          <a:p>
            <a:endParaRPr lang="cs-CZ" dirty="0"/>
          </a:p>
          <a:p>
            <a:r>
              <a:rPr lang="cs-CZ" dirty="0"/>
              <a:t>Zvolení správného režimu výběru dodavatele</a:t>
            </a:r>
          </a:p>
          <a:p>
            <a:pPr lvl="1"/>
            <a:r>
              <a:rPr lang="cs-CZ" dirty="0"/>
              <a:t>PH zakázky &lt;= 3 mil. Kč bez DPH = výběr dodavatele napřímo</a:t>
            </a:r>
          </a:p>
          <a:p>
            <a:pPr lvl="1"/>
            <a:r>
              <a:rPr lang="cs-CZ" dirty="0"/>
              <a:t>PH zakázky &gt; 3 mil. Kč bez DPH = výběrové řízení dle zákona o zadávání veřejných zakázek</a:t>
            </a:r>
          </a:p>
          <a:p>
            <a:r>
              <a:rPr lang="cs-CZ" dirty="0"/>
              <a:t>Vždy povinnost dodržení zásad zadávání</a:t>
            </a:r>
          </a:p>
          <a:p>
            <a:pPr lvl="1"/>
            <a:r>
              <a:rPr lang="cs-CZ" dirty="0"/>
              <a:t>§ 6 zákona o zadávání veřejných zakázek</a:t>
            </a:r>
          </a:p>
          <a:p>
            <a:pPr lvl="1"/>
            <a:r>
              <a:rPr lang="cs-CZ" dirty="0"/>
              <a:t>Zákaz střetu zájmů – Obecná část pravidel</a:t>
            </a:r>
          </a:p>
          <a:p>
            <a:pPr lvl="1"/>
            <a:endParaRPr lang="cs-CZ" dirty="0"/>
          </a:p>
          <a:p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85C608-154D-86C5-C05B-A5FEF328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2D83F5AD-7E15-68D4-2D74-C277F6E426FA}"/>
              </a:ext>
            </a:extLst>
          </p:cNvPr>
          <p:cNvSpPr/>
          <p:nvPr/>
        </p:nvSpPr>
        <p:spPr>
          <a:xfrm>
            <a:off x="3779912" y="3140968"/>
            <a:ext cx="576064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3825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Doklady ke kurzu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57955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Doklady ke kurzu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A88E11-9257-1574-6861-BC5A60E39F34}"/>
              </a:ext>
            </a:extLst>
          </p:cNvPr>
          <p:cNvSpPr txBox="1">
            <a:spLocks/>
          </p:cNvSpPr>
          <p:nvPr/>
        </p:nvSpPr>
        <p:spPr>
          <a:xfrm>
            <a:off x="557760" y="1547448"/>
            <a:ext cx="8352480" cy="4968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Dokumentace k obsahu vzdělávacího kurzu</a:t>
            </a:r>
          </a:p>
          <a:p>
            <a:r>
              <a:rPr lang="cs-CZ" dirty="0"/>
              <a:t>Prezenční listina</a:t>
            </a:r>
          </a:p>
          <a:p>
            <a:r>
              <a:rPr lang="cs-CZ" dirty="0"/>
              <a:t>V případě distančního vzdělávání:</a:t>
            </a:r>
          </a:p>
          <a:p>
            <a:pPr lvl="1"/>
            <a:r>
              <a:rPr lang="cs-CZ" dirty="0"/>
              <a:t>Výstupy ze softwarového nástroje</a:t>
            </a:r>
          </a:p>
          <a:p>
            <a:pPr lvl="1"/>
            <a:r>
              <a:rPr lang="cs-CZ" dirty="0"/>
              <a:t>Audiozáznamy</a:t>
            </a:r>
          </a:p>
          <a:p>
            <a:r>
              <a:rPr lang="cs-CZ" dirty="0"/>
              <a:t>Doklady o absolvování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68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 k obsahu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628800"/>
            <a:ext cx="8532480" cy="4896544"/>
          </a:xfrm>
        </p:spPr>
        <p:txBody>
          <a:bodyPr/>
          <a:lstStyle/>
          <a:p>
            <a:r>
              <a:rPr lang="cs-CZ" dirty="0"/>
              <a:t>Dokument obsahující základní informace o kurzu</a:t>
            </a:r>
          </a:p>
          <a:p>
            <a:r>
              <a:rPr lang="cs-CZ" dirty="0"/>
              <a:t>Musí obsahovat všechny náležitosti dle kap. 5.2.2 SP</a:t>
            </a:r>
          </a:p>
          <a:p>
            <a:r>
              <a:rPr lang="cs-CZ" dirty="0"/>
              <a:t>Musí být ke každému realizovanému kurzu </a:t>
            </a:r>
          </a:p>
          <a:p>
            <a:r>
              <a:rPr lang="cs-CZ" dirty="0"/>
              <a:t>U více opakování (běhů) kurzu stačí mít jedenkrát</a:t>
            </a:r>
          </a:p>
          <a:p>
            <a:r>
              <a:rPr lang="cs-CZ" dirty="0"/>
              <a:t>Musí být před zahájením realizace kurzu</a:t>
            </a:r>
          </a:p>
          <a:p>
            <a:r>
              <a:rPr lang="cs-CZ" dirty="0"/>
              <a:t>Neexistence dokumentace či chybějící povinné náležitosti zakládají nezpůsobilé výdaje</a:t>
            </a:r>
          </a:p>
          <a:p>
            <a:r>
              <a:rPr lang="cs-CZ" dirty="0"/>
              <a:t>Existence je ověřována na kontrole na místě, ale PM si ji může vyžádat i při kontrole </a:t>
            </a:r>
            <a:r>
              <a:rPr lang="cs-CZ" dirty="0" err="1"/>
              <a:t>ZoR</a:t>
            </a:r>
            <a:endParaRPr lang="cs-CZ" dirty="0"/>
          </a:p>
          <a:p>
            <a:r>
              <a:rPr lang="cs-CZ" dirty="0"/>
              <a:t>Vzor na: </a:t>
            </a:r>
            <a:r>
              <a:rPr lang="cs-CZ" dirty="0">
                <a:hlinkClick r:id="rId3"/>
              </a:rPr>
              <a:t>https://www.esfcr.cz/vyzva-083-opz-plus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74396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Dokumentace k obsahu kurzu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558E8A-DAF5-4FF3-3C40-72DFB90D51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33201" r="42913" b="13600"/>
          <a:stretch/>
        </p:blipFill>
        <p:spPr>
          <a:xfrm>
            <a:off x="2411760" y="1340768"/>
            <a:ext cx="4104456" cy="537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8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Podporované aktivity, jednotkové náklady</a:t>
            </a:r>
            <a:r>
              <a:rPr kumimoji="0" lang="cs-CZ" sz="3600" b="1" i="0" u="none" strike="noStrike" kern="0" cap="all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</a:t>
            </a:r>
            <a:r>
              <a:rPr lang="cs-CZ" sz="3600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</a:rPr>
              <a:t>P1, SC 1.1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7847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dirty="0"/>
              <a:t>Slouží k dokladování počtu absolvovaných hodin podporovaného vzdělávání (prezenčního i distančního)</a:t>
            </a:r>
          </a:p>
          <a:p>
            <a:r>
              <a:rPr lang="cs-CZ" dirty="0"/>
              <a:t>Dokladuje celou délku kurzu - prokázání splnění docházky (nejen délku k proplacení)</a:t>
            </a:r>
          </a:p>
          <a:p>
            <a:r>
              <a:rPr lang="cs-CZ" dirty="0"/>
              <a:t>Musí obsahovat všechny náležitosti dle kap. 5.2.3 SP</a:t>
            </a:r>
          </a:p>
          <a:p>
            <a:r>
              <a:rPr lang="cs-CZ" dirty="0"/>
              <a:t>Údaje</a:t>
            </a:r>
            <a:r>
              <a:rPr lang="cs-CZ" sz="2400" dirty="0"/>
              <a:t> v PL musí být v souladu s ostatními doklady ke kurzu (dokumentací k obsahu, dokladem o absolvování, výstupy ze SW, s údaji v IS ESF,…)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Vzor na </a:t>
            </a:r>
            <a:r>
              <a:rPr lang="cs-CZ" dirty="0">
                <a:hlinkClick r:id="rId3"/>
              </a:rPr>
              <a:t>https://www.esfcr.cz/vyzva-083-opz-plus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671665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ACD4C-AB11-A6B0-29FB-3F9B287A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392929-7155-7ACB-70DB-46B8A3694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196752"/>
            <a:ext cx="4103968" cy="58326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registrační číslo projektu,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název vzdělávacího kurzu,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kód kurzu,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název vzdělávacího subjektu,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místo realizace,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formu kurzu – prezenční nebo distanční vzdělávání,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délku kurzu,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termín a čas zahájení a ukončení aktivity za každou lekci,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uvedení přestávky/přestávek na jídlo a oddech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jméno a příjmení lektora za každou lekci (školicí den),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BFC983-219E-9D6C-06A1-1204AFF8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C2A48CD9-7DA3-2D27-B251-5BB7E24EDC32}"/>
              </a:ext>
            </a:extLst>
          </p:cNvPr>
          <p:cNvSpPr txBox="1">
            <a:spLocks/>
          </p:cNvSpPr>
          <p:nvPr/>
        </p:nvSpPr>
        <p:spPr>
          <a:xfrm>
            <a:off x="4412656" y="1212059"/>
            <a:ext cx="4623839" cy="58326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podpis lektora za každou lekci (školicí den),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jméno a příjmení účastníků kurzu a počet </a:t>
            </a:r>
            <a:r>
              <a:rPr lang="cs-CZ" sz="2000" dirty="0" err="1"/>
              <a:t>abs</a:t>
            </a:r>
            <a:r>
              <a:rPr lang="cs-CZ" sz="2000" dirty="0"/>
              <a:t>. </a:t>
            </a:r>
            <a:r>
              <a:rPr lang="cs-CZ" sz="2000" dirty="0" err="1"/>
              <a:t>osobohodin</a:t>
            </a:r>
            <a:r>
              <a:rPr lang="cs-CZ" sz="2000" dirty="0"/>
              <a:t> u každého účastníka za každou lekci,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podpisy účastníků kurzu přítomných v místě realizace dle kap. 4.1.1 za každou lekci (školicí den),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jméno, příjmení a podpis statutárního zástupce, resp. osoby oprávněné jednat za příjemce,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jméno, příjmení a podpis statutárního zástupce externího vzdělávacího subjektu, resp. osoby oprávněné jednat za tento subjekt.</a:t>
            </a:r>
          </a:p>
        </p:txBody>
      </p:sp>
    </p:spTree>
    <p:extLst>
      <p:ext uri="{BB962C8B-B14F-4D97-AF65-F5344CB8AC3E}">
        <p14:creationId xmlns:p14="http://schemas.microsoft.com/office/powerpoint/2010/main" val="3235771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PL podepisují:</a:t>
            </a:r>
          </a:p>
          <a:p>
            <a:r>
              <a:rPr lang="cs-CZ" dirty="0"/>
              <a:t>U prezenčního vzdělávání všichni účastníci kurzu</a:t>
            </a:r>
          </a:p>
          <a:p>
            <a:r>
              <a:rPr lang="cs-CZ" dirty="0"/>
              <a:t>U distančního vzdělávání účastníci přítomni v místě realizace (účast ostatních doložena výstupy ze SW) </a:t>
            </a:r>
          </a:p>
          <a:p>
            <a:r>
              <a:rPr lang="cs-CZ" dirty="0"/>
              <a:t>Lektor, resp. všichni lektoři, je-li jich více</a:t>
            </a:r>
          </a:p>
          <a:p>
            <a:r>
              <a:rPr lang="cs-CZ" dirty="0"/>
              <a:t>Statutární zástupce příjemce / osoba zmocněná</a:t>
            </a:r>
          </a:p>
          <a:p>
            <a:r>
              <a:rPr lang="cs-CZ" dirty="0"/>
              <a:t>Statutární zástupce externího vzdělávacího subjektu (dodavatele) / osoba zmocněná </a:t>
            </a:r>
          </a:p>
          <a:p>
            <a:pPr marL="0" indent="0">
              <a:buNone/>
            </a:pPr>
            <a:endParaRPr lang="cs-CZ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 případě, že za příjemce/dodavatele podepisuje zmocněnec, musí mít příjemce k dispozici originál či ověřenou kopii příslušné plné moci.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3514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listina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896544"/>
          </a:xfrm>
        </p:spPr>
        <p:txBody>
          <a:bodyPr/>
          <a:lstStyle/>
          <a:p>
            <a:r>
              <a:rPr lang="cs-CZ" b="1" dirty="0"/>
              <a:t>Má-li prezenční listina více stran</a:t>
            </a:r>
            <a:r>
              <a:rPr lang="cs-CZ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musí být jednotlivé strany očíslované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každá strana musí obsahovat všechny náležitosti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  <a:p>
            <a:r>
              <a:rPr lang="cs-CZ" b="1" dirty="0"/>
              <a:t>Po předložení PL ke kontrole ŘO nelze provádět následující opravy: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měnit čas zahájení, čas ukončení lekce a přestávky u prezenčního vzdělávání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měnit či doplňovat podpisy účastníků kurzu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420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 - 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244000" cy="5211216"/>
          </a:xfrm>
        </p:spPr>
        <p:txBody>
          <a:bodyPr vert="horz" lIns="0" tIns="0" rIns="0" bIns="0" rtlCol="0">
            <a:noAutofit/>
          </a:bodyPr>
          <a:lstStyle/>
          <a:p>
            <a:r>
              <a:rPr lang="cs-CZ" b="1" dirty="0"/>
              <a:t>Sestava či jiný písemný výstup ze SW nástroje</a:t>
            </a:r>
            <a:r>
              <a:rPr lang="cs-CZ" dirty="0"/>
              <a:t>, prostřednictvím kterého se uskutečnil videokonferenční přenos</a:t>
            </a:r>
          </a:p>
          <a:p>
            <a:r>
              <a:rPr lang="cs-CZ" dirty="0"/>
              <a:t>Výstup musí dokládat:</a:t>
            </a:r>
          </a:p>
          <a:p>
            <a:pPr lvl="1"/>
            <a:r>
              <a:rPr lang="cs-CZ" dirty="0"/>
              <a:t>Datum konání a délku výuky</a:t>
            </a:r>
          </a:p>
          <a:p>
            <a:pPr lvl="1"/>
            <a:r>
              <a:rPr lang="cs-CZ" dirty="0"/>
              <a:t>Účastníky školení a rozsah jejich účasti</a:t>
            </a:r>
          </a:p>
          <a:p>
            <a:pPr lvl="1"/>
            <a:r>
              <a:rPr lang="cs-CZ" dirty="0"/>
              <a:t>Lektora a rozsah jeho účasti</a:t>
            </a:r>
          </a:p>
          <a:p>
            <a:r>
              <a:rPr lang="cs-CZ" dirty="0"/>
              <a:t>Na výstup je nezbytné doplnit:</a:t>
            </a:r>
          </a:p>
          <a:p>
            <a:pPr lvl="1"/>
            <a:r>
              <a:rPr lang="cs-CZ" dirty="0" err="1"/>
              <a:t>Reg</a:t>
            </a:r>
            <a:r>
              <a:rPr lang="cs-CZ" dirty="0"/>
              <a:t>. č. projektu, název a kód kurzu, jednoznačnou identifikaci účastníků a lektora</a:t>
            </a:r>
          </a:p>
          <a:p>
            <a:endParaRPr lang="cs-CZ" dirty="0"/>
          </a:p>
          <a:p>
            <a:r>
              <a:rPr lang="cs-CZ" b="1" dirty="0"/>
              <a:t>Audiozáznam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60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 o absolvování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376792"/>
            <a:ext cx="8424000" cy="5319208"/>
          </a:xfrm>
        </p:spPr>
        <p:txBody>
          <a:bodyPr/>
          <a:lstStyle/>
          <a:p>
            <a:r>
              <a:rPr lang="cs-CZ" b="1" dirty="0"/>
              <a:t>Osvědčení </a:t>
            </a:r>
            <a:r>
              <a:rPr lang="cs-CZ" dirty="0"/>
              <a:t>(popř. jiný doklad o absolvování aktivity)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U kurzů akreditovaných či podle zvláštních předpisů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Podmínky nejsou stanoveny, vyplývají z akreditace/předpisu</a:t>
            </a:r>
          </a:p>
          <a:p>
            <a:pPr marL="666000" lvl="2" indent="0">
              <a:buSzPct val="100000"/>
              <a:buNone/>
            </a:pP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Doklad o absolvování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U ostatních kurzů není také stanovena podoba 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Může se jednat o certifikát, osvědčení, potvrzení o absolvování vydaný vzdělávacím subjektem</a:t>
            </a:r>
          </a:p>
          <a:p>
            <a:pPr lvl="2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Povinné náležitosti: 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Název kurzu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Jméno a příjmení účastníka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Termín zahájení a ukončení kurzu</a:t>
            </a:r>
          </a:p>
          <a:p>
            <a:pPr lvl="3"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Prvky vizuální identity (je-li relevantní)</a:t>
            </a:r>
          </a:p>
          <a:p>
            <a:pPr marL="4140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9918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Zprávy o realizaci, kontroly na místě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4740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Zprávy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96" y="1412776"/>
            <a:ext cx="8748000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/>
              <a:t>Prostřednictvím </a:t>
            </a:r>
            <a:r>
              <a:rPr lang="cs-CZ" dirty="0" err="1"/>
              <a:t>ZoR</a:t>
            </a:r>
            <a:r>
              <a:rPr lang="cs-CZ" dirty="0"/>
              <a:t> příjemce informuje o realizaci projektu / nárokuje výdaje</a:t>
            </a:r>
          </a:p>
          <a:p>
            <a:pPr>
              <a:lnSpc>
                <a:spcPct val="100000"/>
              </a:lnSpc>
            </a:pPr>
            <a:r>
              <a:rPr lang="cs-CZ" dirty="0"/>
              <a:t>Předkládá se za sledovaná období vymezená v kap. 2.2 části III Rozhodnutí o poskytnutí dotace (nejčastěji 6 měsíců)</a:t>
            </a:r>
          </a:p>
          <a:p>
            <a:pPr>
              <a:lnSpc>
                <a:spcPct val="100000"/>
              </a:lnSpc>
            </a:pPr>
            <a:r>
              <a:rPr lang="cs-CZ" b="1" dirty="0"/>
              <a:t>Termín předložení:</a:t>
            </a:r>
          </a:p>
          <a:p>
            <a:pPr lvl="1">
              <a:lnSpc>
                <a:spcPct val="100000"/>
              </a:lnSpc>
            </a:pPr>
            <a:r>
              <a:rPr lang="cs-CZ" b="1" dirty="0"/>
              <a:t>Průběžná </a:t>
            </a:r>
            <a:r>
              <a:rPr lang="cs-CZ" b="1" dirty="0" err="1"/>
              <a:t>ZoR</a:t>
            </a:r>
            <a:r>
              <a:rPr lang="cs-CZ" dirty="0"/>
              <a:t> – do konce 1. měsíce po konci sledovaného období. Skončí-li toto období v jiný než poslední den měsíce, pak do 30 dní.</a:t>
            </a:r>
          </a:p>
          <a:p>
            <a:pPr lvl="1">
              <a:lnSpc>
                <a:spcPct val="100000"/>
              </a:lnSpc>
            </a:pPr>
            <a:r>
              <a:rPr lang="cs-CZ" b="1" dirty="0"/>
              <a:t>Závěrečná</a:t>
            </a:r>
            <a:r>
              <a:rPr lang="cs-CZ" dirty="0"/>
              <a:t> – do konce 2. měsíce po konci sledovaného období.</a:t>
            </a:r>
          </a:p>
          <a:p>
            <a:pPr marL="414000" lvl="1" indent="0">
              <a:lnSpc>
                <a:spcPct val="100000"/>
              </a:lnSpc>
              <a:buNone/>
            </a:pPr>
            <a:r>
              <a:rPr lang="cs-CZ" dirty="0"/>
              <a:t>    Skončí-li toto období v jiný než poslední den měsíce, pak do 60 dní.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  <a:p>
            <a:pPr marL="414000" lvl="1" indent="0">
              <a:lnSpc>
                <a:spcPct val="100000"/>
              </a:lnSpc>
              <a:buNone/>
            </a:pPr>
            <a:r>
              <a:rPr lang="cs-CZ" sz="1600" dirty="0"/>
              <a:t>   </a:t>
            </a:r>
            <a:endParaRPr lang="cs-CZ" b="1" dirty="0"/>
          </a:p>
          <a:p>
            <a:pPr marL="414000" lvl="1" indent="0">
              <a:lnSpc>
                <a:spcPct val="100000"/>
              </a:lnSpc>
              <a:buNone/>
            </a:pPr>
            <a:endParaRPr lang="cs-CZ" dirty="0"/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B1A107B4-78E6-BFAB-F16B-29C4130EEF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538188"/>
              </p:ext>
            </p:extLst>
          </p:nvPr>
        </p:nvGraphicFramePr>
        <p:xfrm>
          <a:off x="593784" y="5301208"/>
          <a:ext cx="7956432" cy="110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6432">
                  <a:extLst>
                    <a:ext uri="{9D8B030D-6E8A-4147-A177-3AD203B41FA5}">
                      <a16:colId xmlns:a16="http://schemas.microsoft.com/office/drawing/2014/main" val="1350544306"/>
                    </a:ext>
                  </a:extLst>
                </a:gridCol>
              </a:tblGrid>
              <a:tr h="1073904">
                <a:tc>
                  <a:txBody>
                    <a:bodyPr/>
                    <a:lstStyle/>
                    <a:p>
                      <a:pPr marL="414000" lvl="1" indent="0">
                        <a:lnSpc>
                          <a:spcPct val="100000"/>
                        </a:lnSpc>
                        <a:buNone/>
                      </a:pPr>
                      <a:r>
                        <a:rPr lang="cs-CZ" sz="1800" dirty="0"/>
                        <a:t>Př. 1: </a:t>
                      </a:r>
                      <a:r>
                        <a:rPr lang="cs-CZ" sz="1800" dirty="0" err="1"/>
                        <a:t>ZoR</a:t>
                      </a:r>
                      <a:r>
                        <a:rPr lang="cs-CZ" sz="1800" dirty="0"/>
                        <a:t> č. 1: sledované období 1. 8. – 31. 1., předložení do 28. 2. </a:t>
                      </a:r>
                    </a:p>
                    <a:p>
                      <a:pPr marL="414000" lvl="1" indent="0">
                        <a:lnSpc>
                          <a:spcPct val="100000"/>
                        </a:lnSpc>
                        <a:buNone/>
                      </a:pPr>
                      <a:r>
                        <a:rPr lang="cs-CZ" sz="1800" dirty="0"/>
                        <a:t>	  </a:t>
                      </a:r>
                      <a:r>
                        <a:rPr lang="cs-CZ" sz="1800" dirty="0" err="1"/>
                        <a:t>ZoR</a:t>
                      </a:r>
                      <a:r>
                        <a:rPr lang="cs-CZ" sz="1800" dirty="0"/>
                        <a:t> č. 2: sledované období 1. 2. – 31. 7., předložení do 31. 8.</a:t>
                      </a:r>
                    </a:p>
                    <a:p>
                      <a:pPr marL="414000" lvl="1" indent="0">
                        <a:lnSpc>
                          <a:spcPct val="200000"/>
                        </a:lnSpc>
                        <a:buNone/>
                      </a:pPr>
                      <a:r>
                        <a:rPr lang="cs-CZ" sz="1800" dirty="0"/>
                        <a:t>Př. 2: sledované období 15. 3. – 14. 8., předložení do 13. 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184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0290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496720" cy="5184576"/>
          </a:xfrm>
        </p:spPr>
        <p:txBody>
          <a:bodyPr/>
          <a:lstStyle/>
          <a:p>
            <a:r>
              <a:rPr lang="cs-CZ" sz="2200" dirty="0" err="1"/>
              <a:t>ZoR</a:t>
            </a:r>
            <a:r>
              <a:rPr lang="cs-CZ" sz="2200" dirty="0"/>
              <a:t> se předkládá prostřednictvím IS KP21+ společně s tzv. „</a:t>
            </a:r>
            <a:r>
              <a:rPr lang="cs-CZ" sz="2200"/>
              <a:t>souhrnnou evidencí </a:t>
            </a:r>
            <a:r>
              <a:rPr lang="cs-CZ" sz="2200" dirty="0"/>
              <a:t>kurzů“, která se generuje z IS ESF</a:t>
            </a:r>
            <a:endParaRPr lang="cs-CZ" sz="1800" dirty="0"/>
          </a:p>
          <a:p>
            <a:r>
              <a:rPr lang="cs-CZ" sz="2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Kontrola ŘO zpravidla do 40 pracovních dní od předložení</a:t>
            </a:r>
            <a:endParaRPr lang="cs-CZ" sz="22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Přílohy:</a:t>
            </a:r>
          </a:p>
          <a:p>
            <a:pPr lvl="1"/>
            <a:r>
              <a:rPr lang="cs-CZ" dirty="0"/>
              <a:t>Report z IS ESF „Souhrnná evidence kurzů“</a:t>
            </a:r>
          </a:p>
          <a:p>
            <a:pPr lvl="1"/>
            <a:r>
              <a:rPr lang="cs-CZ" dirty="0"/>
              <a:t>Prezenční listiny (skeny)</a:t>
            </a:r>
          </a:p>
          <a:p>
            <a:pPr lvl="1"/>
            <a:r>
              <a:rPr lang="cs-CZ" dirty="0"/>
              <a:t>Doklady o absolvování (skeny)</a:t>
            </a:r>
          </a:p>
          <a:p>
            <a:pPr lvl="1"/>
            <a:r>
              <a:rPr lang="cs-CZ" dirty="0"/>
              <a:t>Sestavy ze SW (u distančního vzdělávání)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Závěrečný dotazník - pouze u závěrečné </a:t>
            </a:r>
            <a:r>
              <a:rPr lang="cs-CZ" dirty="0" err="1"/>
              <a:t>ZoR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Odkaz pro vyplnění na stránkách výzvy 83 (bude zveřejněn)</a:t>
            </a:r>
            <a:endParaRPr lang="cs-CZ" sz="22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140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744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r>
              <a:rPr lang="cs-CZ" dirty="0"/>
              <a:t>zpráva o realizaci – 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640736" cy="5283224"/>
          </a:xfrm>
        </p:spPr>
        <p:txBody>
          <a:bodyPr/>
          <a:lstStyle/>
          <a:p>
            <a:r>
              <a:rPr lang="cs-CZ" dirty="0"/>
              <a:t>Průběžné vykazování v </a:t>
            </a:r>
            <a:r>
              <a:rPr lang="cs-CZ" dirty="0" err="1"/>
              <a:t>ZoR</a:t>
            </a:r>
            <a:r>
              <a:rPr lang="cs-CZ" dirty="0"/>
              <a:t> osob s podporou ≥ 40 </a:t>
            </a:r>
          </a:p>
          <a:p>
            <a:r>
              <a:rPr lang="cs-CZ" dirty="0"/>
              <a:t>Pro evidenci podpoř. osob slouží systém IS ESF a z něj přenos hodnot do IS KP21+</a:t>
            </a:r>
          </a:p>
          <a:p>
            <a:r>
              <a:rPr lang="cs-CZ" dirty="0"/>
              <a:t>Sběr dat umožní Monitorovací list podpořené osoby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 algn="ctr">
              <a:buNone/>
            </a:pPr>
            <a:r>
              <a:rPr lang="cs-CZ" sz="9600" dirty="0">
                <a:sym typeface="Wingdings" panose="05000000000000000000" pitchFamily="2" charset="2"/>
              </a:rPr>
              <a:t></a:t>
            </a:r>
            <a:endParaRPr lang="cs-CZ" sz="9600" dirty="0"/>
          </a:p>
          <a:p>
            <a:pPr marL="414000" lvl="1" indent="0" algn="ctr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650A17C8-F57C-8FCC-519B-F35E78859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695054"/>
              </p:ext>
            </p:extLst>
          </p:nvPr>
        </p:nvGraphicFramePr>
        <p:xfrm>
          <a:off x="683568" y="3497040"/>
          <a:ext cx="3528392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402847728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r>
                        <a:rPr lang="cs-CZ" dirty="0"/>
                        <a:t>IS ESF </a:t>
                      </a:r>
                    </a:p>
                    <a:p>
                      <a:endParaRPr lang="cs-CZ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- Identifikaci účastníka (jméno, bydliště, datum narození)</a:t>
                      </a:r>
                    </a:p>
                    <a:p>
                      <a:endParaRPr lang="cs-CZ" dirty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dirty="0"/>
                        <a:t>- Charakteristiky (dosažené vzdělání, znevýhodnění…)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cs-CZ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0"/>
                        <a:t>Emailová adresa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34696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B1FF32FA-0497-D8F0-9C72-B437F65D4B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234054"/>
              </p:ext>
            </p:extLst>
          </p:nvPr>
        </p:nvGraphicFramePr>
        <p:xfrm>
          <a:off x="5508104" y="3497040"/>
          <a:ext cx="2592288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4028477282"/>
                    </a:ext>
                  </a:extLst>
                </a:gridCol>
              </a:tblGrid>
              <a:tr h="2808312">
                <a:tc>
                  <a:txBody>
                    <a:bodyPr/>
                    <a:lstStyle/>
                    <a:p>
                      <a:r>
                        <a:rPr lang="cs-CZ" dirty="0"/>
                        <a:t>IS KP21+</a:t>
                      </a:r>
                    </a:p>
                    <a:p>
                      <a:endParaRPr lang="cs-CZ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Počty osob v jednotlivých indikátorech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34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086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Podporované 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109705"/>
              </p:ext>
            </p:extLst>
          </p:nvPr>
        </p:nvGraphicFramePr>
        <p:xfrm>
          <a:off x="360000" y="1556792"/>
          <a:ext cx="8244250" cy="513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420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Kontroly na místě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4968552"/>
          </a:xfrm>
        </p:spPr>
        <p:txBody>
          <a:bodyPr/>
          <a:lstStyle/>
          <a:p>
            <a:r>
              <a:rPr lang="cs-CZ" b="1" dirty="0"/>
              <a:t>Kontrola realizace vzdělávání </a:t>
            </a:r>
          </a:p>
          <a:p>
            <a:pPr lvl="2"/>
            <a:r>
              <a:rPr lang="cs-CZ" dirty="0"/>
              <a:t>Neohlášená kontrola realizace nahlášené vzdělávací akce </a:t>
            </a:r>
          </a:p>
          <a:p>
            <a:pPr lvl="2"/>
            <a:r>
              <a:rPr lang="cs-CZ" dirty="0"/>
              <a:t>Kontrolované doklady - prezenční listina, příp. výukové materiály</a:t>
            </a:r>
          </a:p>
          <a:p>
            <a:pPr lvl="2"/>
            <a:r>
              <a:rPr lang="cs-CZ" dirty="0"/>
              <a:t>Publicita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Kontrola dokumentace</a:t>
            </a:r>
          </a:p>
          <a:p>
            <a:pPr lvl="1"/>
            <a:r>
              <a:rPr lang="cs-CZ" dirty="0"/>
              <a:t>Ohlášená kontrola dokladů související s realizací projektu</a:t>
            </a:r>
          </a:p>
          <a:p>
            <a:pPr lvl="1"/>
            <a:r>
              <a:rPr lang="cs-CZ" dirty="0"/>
              <a:t>Zaslání seznamu dokladů ke kontrole předem</a:t>
            </a:r>
          </a:p>
          <a:p>
            <a:pPr lvl="1"/>
            <a:r>
              <a:rPr lang="cs-CZ" dirty="0"/>
              <a:t>Nutnost archivace 10 let od ukončení projektu, přičemž tato lhůta začíná běžet 1. 1. následujícího kalendářního roku po vyplacení závěrečná platby</a:t>
            </a:r>
          </a:p>
          <a:p>
            <a:pPr marL="414000" lvl="1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49773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C03EF-8FFD-73EF-9D11-352C8C85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ohlášená - doklady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E11264-2FE7-2E81-39CA-2379155D49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417E836B-520B-AAE8-BC60-BD91186C0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60" y="1412776"/>
            <a:ext cx="8352480" cy="5103224"/>
          </a:xfrm>
        </p:spPr>
        <p:txBody>
          <a:bodyPr/>
          <a:lstStyle/>
          <a:p>
            <a:r>
              <a:rPr lang="cs-CZ" dirty="0"/>
              <a:t>Dokumentace k obsahu kurzu (originály)</a:t>
            </a:r>
          </a:p>
          <a:p>
            <a:r>
              <a:rPr lang="cs-CZ" dirty="0"/>
              <a:t>Prezenční listiny (originály)</a:t>
            </a:r>
          </a:p>
          <a:p>
            <a:r>
              <a:rPr lang="cs-CZ" dirty="0"/>
              <a:t>Doklady o absolvování (kopie</a:t>
            </a:r>
            <a:r>
              <a:rPr lang="cs-CZ" baseline="0" dirty="0"/>
              <a:t>/</a:t>
            </a:r>
            <a:r>
              <a:rPr lang="cs-CZ" dirty="0"/>
              <a:t>originály)</a:t>
            </a:r>
          </a:p>
          <a:p>
            <a:r>
              <a:rPr lang="cs-CZ" dirty="0"/>
              <a:t>Sestavy ze SW, audiozáznamy (u distančního vzdělávání)</a:t>
            </a:r>
          </a:p>
          <a:p>
            <a:r>
              <a:rPr lang="cs-CZ" sz="2400" dirty="0"/>
              <a:t>Doklady prokazující zařazení do cílové skupiny (PS…)</a:t>
            </a:r>
          </a:p>
          <a:p>
            <a:r>
              <a:rPr lang="cs-CZ" sz="2400" dirty="0"/>
              <a:t>Monitorovací listy podpořených osob</a:t>
            </a:r>
          </a:p>
          <a:p>
            <a:r>
              <a:rPr lang="cs-CZ" sz="2400" dirty="0"/>
              <a:t>Doklady k vyplacení mzdy/platu za dobu vzdělávání, kdy byla poskytnuta podpora</a:t>
            </a:r>
          </a:p>
          <a:p>
            <a:r>
              <a:rPr lang="cs-CZ" dirty="0"/>
              <a:t>Plné moci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  <a:p>
            <a:endParaRPr lang="cs-CZ" b="1" dirty="0"/>
          </a:p>
          <a:p>
            <a:pPr lvl="1"/>
            <a:r>
              <a:rPr lang="cs-CZ" dirty="0"/>
              <a:t>Ohlášená kontrola dokumentace související s realizací projektu</a:t>
            </a:r>
          </a:p>
          <a:p>
            <a:pPr lvl="1"/>
            <a:r>
              <a:rPr lang="cs-CZ" dirty="0"/>
              <a:t>Zaslání seznamu dokladů ke kontrole</a:t>
            </a:r>
          </a:p>
          <a:p>
            <a:pPr lvl="1"/>
            <a:r>
              <a:rPr lang="cs-CZ" dirty="0"/>
              <a:t>Nutnost archivace 10 let od ukončení projektu, přičemž tato lhůta začíná běžet 1. 1. následujícího kalendářního roku po vyplacení závěrečná platby</a:t>
            </a:r>
          </a:p>
          <a:p>
            <a:pPr marL="414000" lvl="1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09450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publicita</a:t>
            </a: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95998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informování o podpoře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424000" cy="5283224"/>
          </a:xfrm>
        </p:spPr>
        <p:txBody>
          <a:bodyPr/>
          <a:lstStyle/>
          <a:p>
            <a:r>
              <a:rPr lang="cs-CZ" dirty="0"/>
              <a:t>Na </a:t>
            </a:r>
            <a:r>
              <a:rPr lang="cs-CZ" b="1" dirty="0"/>
              <a:t>internetových stránkách příjemce</a:t>
            </a:r>
          </a:p>
          <a:p>
            <a:pPr lvl="1"/>
            <a:r>
              <a:rPr lang="cs-CZ" dirty="0"/>
              <a:t>Při zahájení realizace projektu</a:t>
            </a:r>
          </a:p>
          <a:p>
            <a:pPr lvl="1"/>
            <a:r>
              <a:rPr lang="cs-CZ" dirty="0"/>
              <a:t>Barevný logotyp včetně povinných odkazů (bez nutnosti rolovat dolů)</a:t>
            </a:r>
          </a:p>
          <a:p>
            <a:pPr lvl="1"/>
            <a:r>
              <a:rPr lang="cs-CZ" dirty="0"/>
              <a:t>Stručný popis projektu včetně cílů a výsledků</a:t>
            </a:r>
          </a:p>
          <a:p>
            <a:pPr lvl="1"/>
            <a:r>
              <a:rPr lang="cs-CZ" dirty="0"/>
              <a:t>Informace o poskytnuté finanční podpoře z EU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Na sociální síti příjemce</a:t>
            </a:r>
          </a:p>
          <a:p>
            <a:pPr lvl="1"/>
            <a:r>
              <a:rPr lang="cs-CZ" dirty="0"/>
              <a:t>Uveřejnění min. 1 postu informujícího o podpoře z EU na 1 soc. síti</a:t>
            </a:r>
          </a:p>
          <a:p>
            <a:pPr lvl="1"/>
            <a:r>
              <a:rPr lang="cs-CZ" dirty="0"/>
              <a:t>Stručný popis projektu včetně cílů a výsledků</a:t>
            </a:r>
          </a:p>
          <a:p>
            <a:pPr lvl="1"/>
            <a:r>
              <a:rPr lang="cs-CZ" dirty="0"/>
              <a:t>Informace o poskytnuté finanční podpoře z EU</a:t>
            </a:r>
          </a:p>
          <a:p>
            <a:pPr lvl="1"/>
            <a:r>
              <a:rPr lang="cs-CZ" dirty="0"/>
              <a:t>Printscreen příspěvku, ze kterého bude patrný druh sociální sítě, kdy byla informace zveřejněna a obsah sdělení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50433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informování o podpoře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412776"/>
            <a:ext cx="8424000" cy="5283224"/>
          </a:xfrm>
        </p:spPr>
        <p:txBody>
          <a:bodyPr/>
          <a:lstStyle/>
          <a:p>
            <a:r>
              <a:rPr lang="cs-CZ" b="1" dirty="0"/>
              <a:t>Plakát min. A3 </a:t>
            </a:r>
            <a:r>
              <a:rPr lang="cs-CZ" dirty="0"/>
              <a:t>s informacemi o projektu</a:t>
            </a:r>
          </a:p>
          <a:p>
            <a:pPr lvl="1"/>
            <a:r>
              <a:rPr lang="cs-CZ" dirty="0"/>
              <a:t>Od zahájení do ukončení realizace projektu</a:t>
            </a:r>
          </a:p>
          <a:p>
            <a:pPr lvl="1"/>
            <a:r>
              <a:rPr lang="cs-CZ" dirty="0"/>
              <a:t>Vytvoření plakátu – elektronická šablona na </a:t>
            </a:r>
            <a:r>
              <a:rPr lang="cs-CZ" sz="200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https://www.esfcr.cz/sablony-a-vzory-pro-vizualni-identitu-opz-plus</a:t>
            </a:r>
            <a:endParaRPr lang="cs-CZ" sz="2000" u="sng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cs-CZ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 pole „Hlavní cíl projektu/operace“ doporučeno uvést, že je projekt financován z Operačního programu Zaměstnanost plus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V místě realizace projektu (snadno viditelné)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/>
              <a:t>Realizace na více místech – umístění na všech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/>
              <a:t>Nelze-li v místě realizace – umístění v sídle příjemce</a:t>
            </a:r>
          </a:p>
          <a:p>
            <a:pPr lvl="1"/>
            <a:endParaRPr lang="cs-CZ" dirty="0"/>
          </a:p>
          <a:p>
            <a:r>
              <a:rPr lang="cs-CZ" sz="2800" b="1" dirty="0"/>
              <a:t>Informování cílové skupiny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8057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32488-3911-D2F0-92A7-620ECDD1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8BCA1E-8148-B1BC-5A76-05455AA7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08" y="1388570"/>
            <a:ext cx="4770032" cy="427267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ogo EU povinné: 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plakát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ebové stránky, sociální média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školicí materiály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dokumenty určené pro cílovou skupinu projektu (certifikáty, prezenční listiny apod.)</a:t>
            </a:r>
            <a:endParaRPr lang="cs-CZ" sz="1800" dirty="0">
              <a:effectLst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ertifikáty nemusí obsahovat logo EU, pokud jde o kurzy pro veřejnost, kde je z projektu hrazena pouze účast dané osoby, nikoli organizace samotného kurzu.</a:t>
            </a:r>
          </a:p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A157302-5353-3539-1879-4553C8A3A98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30032" y="1463928"/>
            <a:ext cx="3743968" cy="4707224"/>
          </a:xfrm>
        </p:spPr>
        <p:txBody>
          <a:bodyPr/>
          <a:lstStyle/>
          <a:p>
            <a:pPr marL="414000" lvl="1" indent="0">
              <a:buNone/>
            </a:pPr>
            <a:r>
              <a:rPr lang="cs-CZ" sz="24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Logo EU nepovinné: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pracovní smlouvy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dokumentace k zakázkám 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účetní doklady vztahující se k výdajům projektu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archivační šanony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5E681E-8032-4363-BFFE-B99814ED83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FD54DE90-AD6C-84A2-1FE8-91EE06776D9C}"/>
              </a:ext>
            </a:extLst>
          </p:cNvPr>
          <p:cNvSpPr txBox="1">
            <a:spLocks/>
          </p:cNvSpPr>
          <p:nvPr/>
        </p:nvSpPr>
        <p:spPr>
          <a:xfrm>
            <a:off x="4172061" y="1908099"/>
            <a:ext cx="4770032" cy="42726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4303BDC8-193F-A091-1E68-0A98D77E9785}"/>
              </a:ext>
            </a:extLst>
          </p:cNvPr>
          <p:cNvSpPr txBox="1">
            <a:spLocks/>
          </p:cNvSpPr>
          <p:nvPr/>
        </p:nvSpPr>
        <p:spPr>
          <a:xfrm>
            <a:off x="-396552" y="5877272"/>
            <a:ext cx="10296696" cy="24749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Kompletní výčet je uveden v </a:t>
            </a:r>
            <a:r>
              <a:rPr lang="cs-CZ" sz="24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</a:t>
            </a: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pitole 19 Obecných pravidel.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0432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BDF7-37B9-6EBA-E13E-45D2B9FA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73386AC-FDF2-72CC-9F54-431785B0A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4" y="3384309"/>
            <a:ext cx="2988425" cy="77308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0BCF8-FD1B-CAA0-DABA-7EE5C7D5C5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953078"/>
            <a:ext cx="3960000" cy="4562922"/>
          </a:xfrm>
        </p:spPr>
        <p:txBody>
          <a:bodyPr/>
          <a:lstStyle/>
          <a:p>
            <a:pPr marL="0" indent="0" algn="just">
              <a:spcAft>
                <a:spcPts val="1100"/>
              </a:spcAft>
              <a:buNone/>
            </a:pPr>
            <a:r>
              <a:rPr lang="cs-CZ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Povinné prvky loga EU: </a:t>
            </a:r>
            <a:endParaRPr lang="cs-CZ" sz="1600" dirty="0">
              <a:solidFill>
                <a:schemeClr val="accent1"/>
              </a:solidFill>
              <a:effectLst/>
              <a:latin typeface="EUAlbertina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znak EU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povinný text „Spolufinancováno Evropskou unií.“ </a:t>
            </a:r>
          </a:p>
          <a:p>
            <a:pPr marL="0" indent="0" algn="just">
              <a:buNone/>
            </a:pPr>
            <a:r>
              <a:rPr lang="cs-CZ" sz="16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ext 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„Spolufinancováno Evropskou unií“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8DB69D-0734-2F88-57EB-FE7FFC1757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F5A413D9-2404-9B92-00D6-9E5155BE6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2" y="2120745"/>
            <a:ext cx="2973070" cy="770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46887A9-3C0C-CA77-0C3A-94C469F27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854949"/>
            <a:ext cx="3246120" cy="68072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1C9CF6B-D5F6-6B5A-152C-F10EA41C5B43}"/>
              </a:ext>
            </a:extLst>
          </p:cNvPr>
          <p:cNvSpPr txBox="1"/>
          <p:nvPr/>
        </p:nvSpPr>
        <p:spPr>
          <a:xfrm>
            <a:off x="1264280" y="1583746"/>
            <a:ext cx="568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6"/>
              </a:rPr>
              <a:t>Šablony a vzory pro vizuální identitu - www.esfcr.cz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6249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použití loga 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44448" cy="5031216"/>
          </a:xfrm>
        </p:spPr>
        <p:txBody>
          <a:bodyPr/>
          <a:lstStyle/>
          <a:p>
            <a:r>
              <a:rPr lang="cs-CZ" dirty="0"/>
              <a:t>Používání logotypu EU</a:t>
            </a:r>
          </a:p>
          <a:p>
            <a:pPr lvl="1"/>
            <a:r>
              <a:rPr lang="cs-CZ" dirty="0"/>
              <a:t>zřetelně viditelné umístění</a:t>
            </a:r>
          </a:p>
          <a:p>
            <a:pPr lvl="1"/>
            <a:r>
              <a:rPr lang="cs-CZ" dirty="0"/>
              <a:t>barevná verze kdykoli je to možné</a:t>
            </a:r>
          </a:p>
          <a:p>
            <a:pPr lvl="1"/>
            <a:r>
              <a:rPr lang="cs-CZ" dirty="0"/>
              <a:t>jednobarevná verze v odůvodněných případech (např. tisk na běžných tiskárnách, barevná verze nehospodárná)</a:t>
            </a:r>
          </a:p>
          <a:p>
            <a:pPr lvl="1"/>
            <a:r>
              <a:rPr lang="cs-CZ" dirty="0"/>
              <a:t>černobílá kopie barevného originálu ≠ nedodržení pravidel publicity </a:t>
            </a:r>
          </a:p>
          <a:p>
            <a:pPr lvl="1"/>
            <a:endParaRPr lang="cs-CZ" dirty="0"/>
          </a:p>
          <a:p>
            <a:r>
              <a:rPr lang="cs-CZ" dirty="0"/>
              <a:t>Použití dalších log</a:t>
            </a:r>
          </a:p>
          <a:p>
            <a:pPr lvl="1"/>
            <a:r>
              <a:rPr lang="cs-CZ" dirty="0"/>
              <a:t>logo příjemce, projektu, apod. (vyjma povinného plakátu, dočasné/stálé desky/billboardu – povinné el. šablony)</a:t>
            </a:r>
          </a:p>
          <a:p>
            <a:pPr lvl="1"/>
            <a:r>
              <a:rPr lang="cs-CZ" dirty="0"/>
              <a:t>znak EU – min. stejnou velikost a vždy na 1. místě zleva    (vertikálně na nejvyšší pozici)</a:t>
            </a:r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6035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44448" cy="2808312"/>
          </a:xfrm>
        </p:spPr>
        <p:txBody>
          <a:bodyPr/>
          <a:lstStyle/>
          <a:p>
            <a:pPr marL="228600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Doporučení k realizaci, dokumenty, kontakty a dotazy</a:t>
            </a:r>
            <a:br>
              <a:rPr lang="es-ES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15960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46B18-1ED7-7906-CB5F-E349AF3E4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FA6179-E36A-B0B2-1B87-472142711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Aktuálnost kontaktních osob projektu</a:t>
            </a:r>
          </a:p>
          <a:p>
            <a:r>
              <a:rPr lang="cs-CZ" dirty="0"/>
              <a:t>Platnost plných mocí</a:t>
            </a:r>
          </a:p>
          <a:p>
            <a:pPr lvl="1"/>
            <a:r>
              <a:rPr lang="cs-CZ" dirty="0"/>
              <a:t>Časově i z pohledu oprávněnosti k daným úkonům</a:t>
            </a:r>
          </a:p>
          <a:p>
            <a:r>
              <a:rPr lang="cs-CZ" dirty="0"/>
              <a:t>Nastavení notifikací na depeše</a:t>
            </a:r>
          </a:p>
          <a:p>
            <a:endParaRPr lang="cs-CZ" dirty="0"/>
          </a:p>
          <a:p>
            <a:r>
              <a:rPr lang="cs-CZ" dirty="0"/>
              <a:t>V případě technických potíží – HOTLINE </a:t>
            </a:r>
          </a:p>
          <a:p>
            <a:pPr lvl="1"/>
            <a:r>
              <a:rPr lang="cs-CZ" dirty="0">
                <a:hlinkClick r:id="rId2"/>
              </a:rPr>
              <a:t>www.esfcr.cz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E5F4787-A0B6-B682-9AE8-0725A5717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74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EB385A-FB6F-612B-AE3F-E2969E2D4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– rozdělení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8F0ACDAF-768D-530B-C131-50FD4C09E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049636"/>
              </p:ext>
            </p:extLst>
          </p:nvPr>
        </p:nvGraphicFramePr>
        <p:xfrm>
          <a:off x="180250" y="1412776"/>
          <a:ext cx="885624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AF5B3B-30E8-90C2-7A34-86305144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3239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k pravidlům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20084" y="1700808"/>
            <a:ext cx="595867" cy="595867"/>
          </a:xfrm>
          <a:prstGeom prst="rect">
            <a:avLst/>
          </a:prstGeom>
        </p:spPr>
      </p:pic>
      <p:pic>
        <p:nvPicPr>
          <p:cNvPr id="12" name="Grafický objekt 11" descr="Programátorský žena se souvislou výplní">
            <a:extLst>
              <a:ext uri="{FF2B5EF4-FFF2-40B4-BE49-F238E27FC236}">
                <a16:creationId xmlns:a16="http://schemas.microsoft.com/office/drawing/2014/main" id="{9478AAE3-AE33-4108-831A-B75F7AFF1C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4103" y="4388233"/>
            <a:ext cx="629974" cy="629974"/>
          </a:xfrm>
          <a:prstGeom prst="rect">
            <a:avLst/>
          </a:prstGeom>
        </p:spPr>
      </p:pic>
      <p:pic>
        <p:nvPicPr>
          <p:cNvPr id="16" name="Grafický objekt 15" descr="Zamíchat se souvislou výplní">
            <a:extLst>
              <a:ext uri="{FF2B5EF4-FFF2-40B4-BE49-F238E27FC236}">
                <a16:creationId xmlns:a16="http://schemas.microsoft.com/office/drawing/2014/main" id="{3F673078-C49D-45F6-AE5E-03B408D6BEA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20084" y="5302926"/>
            <a:ext cx="629974" cy="629974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036119" y="2620213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75068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44448" cy="3312368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hlášení lekcí a Evidence kurzů v IS ESF</a:t>
            </a:r>
          </a:p>
        </p:txBody>
      </p:sp>
    </p:spTree>
    <p:extLst>
      <p:ext uri="{BB962C8B-B14F-4D97-AF65-F5344CB8AC3E}">
        <p14:creationId xmlns:p14="http://schemas.microsoft.com/office/powerpoint/2010/main" val="12950635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568" y="3284984"/>
            <a:ext cx="1299379" cy="1656184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A7C5F9-8D8C-4D4A-A659-CB2FBE99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4376C5A-0411-4F8E-85EE-4C424ECA5219}"/>
              </a:ext>
            </a:extLst>
          </p:cNvPr>
          <p:cNvSpPr txBox="1"/>
          <p:nvPr/>
        </p:nvSpPr>
        <p:spPr>
          <a:xfrm>
            <a:off x="2223021" y="1628800"/>
            <a:ext cx="6884979" cy="3763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Evidence kurzů – základní principy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Plánování aktivit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Založení kurzu a vyplnění údajů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Založení a nahlášení lekce</a:t>
            </a:r>
          </a:p>
          <a:p>
            <a:pPr marL="800100" lvl="1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Změny a rušení lekcí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Přiřazení účastníků a vykazování hodin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Souhrnná evidence kurzů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400" b="1" dirty="0">
                <a:solidFill>
                  <a:srgbClr val="164088"/>
                </a:solidFill>
                <a:cs typeface="Times New Roman" panose="02020603050405020304" pitchFamily="18" charset="0"/>
              </a:rPr>
              <a:t>Vazba na indikátory</a:t>
            </a:r>
          </a:p>
        </p:txBody>
      </p:sp>
    </p:spTree>
    <p:extLst>
      <p:ext uri="{BB962C8B-B14F-4D97-AF65-F5344CB8AC3E}">
        <p14:creationId xmlns:p14="http://schemas.microsoft.com/office/powerpoint/2010/main" val="32625384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F9C67-FAD9-C3B8-151E-46ED682A2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785130-CBE5-36EF-E847-913D02D10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kurzů – základní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E1C0AD-90F3-6F10-66B9-B68A630D1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640960" cy="5130268"/>
          </a:xfrm>
        </p:spPr>
        <p:txBody>
          <a:bodyPr/>
          <a:lstStyle/>
          <a:p>
            <a:r>
              <a:rPr lang="cs-CZ" dirty="0"/>
              <a:t>Pro v. 83 je v IS ESF zpřístupněna záložka Evidence kurzů</a:t>
            </a:r>
          </a:p>
          <a:p>
            <a:r>
              <a:rPr lang="cs-CZ" b="1" dirty="0"/>
              <a:t>Prostřednictvím Evidence kurzů příjemce:</a:t>
            </a:r>
          </a:p>
          <a:p>
            <a:pPr lvl="1"/>
            <a:r>
              <a:rPr lang="cs-CZ" dirty="0"/>
              <a:t>Zakládá plánované vzdělávací kurzy </a:t>
            </a:r>
          </a:p>
          <a:p>
            <a:pPr lvl="1"/>
            <a:r>
              <a:rPr lang="cs-CZ" dirty="0"/>
              <a:t>Ke kurzům hlásí plánované lekce</a:t>
            </a:r>
          </a:p>
          <a:p>
            <a:pPr lvl="1"/>
            <a:r>
              <a:rPr lang="cs-CZ" dirty="0"/>
              <a:t>Ke kurzům/lekcím doplňuje účastníky, </a:t>
            </a:r>
            <a:r>
              <a:rPr lang="cs-CZ" dirty="0" err="1"/>
              <a:t>osobohodiny</a:t>
            </a:r>
            <a:r>
              <a:rPr lang="cs-CZ" dirty="0"/>
              <a:t> k proplacení…</a:t>
            </a:r>
          </a:p>
          <a:p>
            <a:r>
              <a:rPr lang="cs-CZ" b="1" dirty="0"/>
              <a:t>Ze zadaných údajů IS ESF:</a:t>
            </a:r>
          </a:p>
          <a:p>
            <a:pPr lvl="1"/>
            <a:r>
              <a:rPr lang="cs-CZ" dirty="0"/>
              <a:t>Počítá hodiny vzdělávání na lekci</a:t>
            </a:r>
          </a:p>
          <a:p>
            <a:pPr lvl="1"/>
            <a:r>
              <a:rPr lang="cs-CZ" dirty="0"/>
              <a:t>Generuje report souhrnné evidence přikládaný k </a:t>
            </a:r>
            <a:r>
              <a:rPr lang="cs-CZ" dirty="0" err="1"/>
              <a:t>ZoR</a:t>
            </a:r>
            <a:endParaRPr lang="cs-CZ" dirty="0"/>
          </a:p>
          <a:p>
            <a:pPr lvl="1"/>
            <a:r>
              <a:rPr lang="cs-CZ" dirty="0"/>
              <a:t>Přenáší hodiny k proplacení v jednotce Vzdělávání ze souhrnné evidence na záložky Podpora a Podpořené osoby pro účely indikátorů</a:t>
            </a:r>
          </a:p>
          <a:p>
            <a:pPr lvl="1"/>
            <a:r>
              <a:rPr lang="cs-CZ" dirty="0"/>
              <a:t>Počítá celkový počet </a:t>
            </a:r>
            <a:r>
              <a:rPr lang="cs-CZ" dirty="0" err="1"/>
              <a:t>osobohodin</a:t>
            </a:r>
            <a:r>
              <a:rPr lang="cs-CZ" dirty="0"/>
              <a:t> v jednotkách Vzdělávání a Mzdový příspěvek zadávaný do zprávy o realizaci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22703D-B074-DAF5-F4DB-8DD5A905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49334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6D22E-B1D0-A478-2988-EE632CF3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90E55-C11A-86F2-0832-F36ADB791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kurzů – základní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151C72-F2F3-3B49-32D9-449ACB278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640960" cy="4824536"/>
          </a:xfrm>
        </p:spPr>
        <p:txBody>
          <a:bodyPr/>
          <a:lstStyle/>
          <a:p>
            <a:r>
              <a:rPr lang="cs-CZ" b="1" dirty="0"/>
              <a:t>Do souhrnné evidence a indikátorů jsou generovány pouze údaje zadané v IS ESF </a:t>
            </a:r>
          </a:p>
          <a:p>
            <a:r>
              <a:rPr lang="cs-CZ" dirty="0"/>
              <a:t>Jiná forma souhrnné evidence nebo ruční doplnění/úprava údajů v generované souhrnné evidenci není možná</a:t>
            </a:r>
          </a:p>
          <a:p>
            <a:r>
              <a:rPr lang="cs-CZ" dirty="0"/>
              <a:t>Není možné ruční zadání/úprava podpory pro účely indikátorů u jednotlivých osob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 případě opravy (pokud je možná) je třeba provést opravu údajů v IS ESF a generovat souhrnnou evidenci znovu, čímž se aktualizují také údaje pro účely indikátorů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8A9082-0339-49F6-EF81-F28DC395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7531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BDBC0-FA39-5585-0138-10E04E7E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267EEB-E35B-984D-7AC6-6D7C4933C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kurzů v IS ESF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84BD7E-209D-E1B4-9520-C87D1670C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Příjemce se do aplikace IS ESF přihlašuje prostřednictvím stránek </a:t>
            </a:r>
            <a:r>
              <a:rPr lang="cs-CZ" dirty="0">
                <a:hlinkClick r:id="rId2"/>
              </a:rPr>
              <a:t>www.esfcr.cz</a:t>
            </a:r>
            <a:r>
              <a:rPr lang="cs-CZ" dirty="0"/>
              <a:t> a záložky Správa dat – IS ESF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Nebo prostřednictvím přímého odkazu </a:t>
            </a:r>
            <a:r>
              <a:rPr lang="cs-CZ" dirty="0">
                <a:hlinkClick r:id="rId3"/>
              </a:rPr>
              <a:t>https://esf2014.esfcr.cz</a:t>
            </a:r>
            <a:endParaRPr lang="cs-CZ" dirty="0"/>
          </a:p>
          <a:p>
            <a:r>
              <a:rPr lang="cs-CZ" dirty="0"/>
              <a:t>Na záložce Projekty v Seznamu mých projektů vybere relevantní projekt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90FE88-1DE4-2E19-C5E3-A344594E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C3A90DC-CA0C-5931-EAD5-470AC3FD14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961" b="40406"/>
          <a:stretch>
            <a:fillRect/>
          </a:stretch>
        </p:blipFill>
        <p:spPr>
          <a:xfrm>
            <a:off x="683568" y="2309282"/>
            <a:ext cx="6768752" cy="216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014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9F811-E16F-C02D-3CFA-1C24FB4E3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E0C9B-FE31-D4B5-9960-EEF8FF2CE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B8BB5-095D-6B15-14D2-D182D0D68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V Detailu projektu se jedná o záložky Evidence kurzů - Kurzy, Plánování lekcí, Souhrnná evidence kurzů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4D8844-BF1E-8AED-8C62-C3011BA5E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21041AB-A480-FBF8-3350-3DB2E653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85" y="2619801"/>
            <a:ext cx="8077215" cy="197067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EBE474C-7723-E0F9-F905-DA412E33E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98" y="4653136"/>
            <a:ext cx="8045302" cy="134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127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0997A-DF8B-D729-2CA7-4AD3C0D66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A0A282-2B8A-6A85-F679-B0DCD298E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A06667-38F0-01F0-7A07-C4E517F7F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571660"/>
          </a:xfrm>
        </p:spPr>
        <p:txBody>
          <a:bodyPr/>
          <a:lstStyle/>
          <a:p>
            <a:r>
              <a:rPr lang="cs-CZ" dirty="0"/>
              <a:t>Je třeba nahlásit všechny plánované aktivity projektu (tj. plánované lekce kurzů), a to se správnými údaji </a:t>
            </a:r>
          </a:p>
          <a:p>
            <a:r>
              <a:rPr lang="cs-CZ" b="1" dirty="0"/>
              <a:t>Lekci je nezbytné nahlásit v kurzu, jehož je součástí</a:t>
            </a:r>
          </a:p>
          <a:p>
            <a:r>
              <a:rPr lang="cs-CZ" dirty="0"/>
              <a:t>V případě kurzů o více lekcích (tj. vícedenních kurzů) je nezbytné nahlásit každou lekci zvlášť </a:t>
            </a:r>
          </a:p>
          <a:p>
            <a:r>
              <a:rPr lang="cs-CZ" dirty="0"/>
              <a:t>Lekce je nahlášena, pokud se záznam nachází ve stavu Předložena na ŘO</a:t>
            </a:r>
          </a:p>
          <a:p>
            <a:r>
              <a:rPr lang="cs-CZ" dirty="0"/>
              <a:t>Nenahlášené lekce nezahrne IS ESF do docházky, hodin k proplacení ani podpory pro účely indikátorů</a:t>
            </a:r>
          </a:p>
          <a:p>
            <a:r>
              <a:rPr lang="cs-CZ" dirty="0"/>
              <a:t>Příjemce je povinen realizovat lekce v projektu v souladu se záznamy o plánovaných lekcích v IS ESF předloženými ŘO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FED0E2-63D1-35D3-808C-3F42D8E61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57691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2B96-7EF3-C630-079A-D6FE8BB5B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8E1B1-8A69-24F1-DE55-40B29A8E3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Založení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5314D-9A1D-DCBD-E202-1A73DCF69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CD869A-0C87-CF19-A636-26388608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756AED1-18E6-8974-DDDA-9F8FA7092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065" y="1323068"/>
            <a:ext cx="8269423" cy="379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098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D43DD-2834-4551-BB97-AD1736815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A407B4-301B-6FB8-FAD4-1E9B91F13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vyplnění údajů ke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54F88E-9EE7-4C58-8102-F0D538A79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b="1" dirty="0"/>
              <a:t>Název kurzu</a:t>
            </a:r>
          </a:p>
          <a:p>
            <a:pPr lvl="1"/>
            <a:r>
              <a:rPr lang="cs-CZ" dirty="0"/>
              <a:t>povinný k vyplnění při založení kurzu</a:t>
            </a:r>
          </a:p>
          <a:p>
            <a:pPr lvl="1"/>
            <a:r>
              <a:rPr lang="cs-CZ" dirty="0"/>
              <a:t>musí být shodný s ostatními doklady ke kurzu (Dokumentací k obsahu kurzu, PL, dokladem o absolvování…)</a:t>
            </a:r>
          </a:p>
          <a:p>
            <a:pPr lvl="1"/>
            <a:r>
              <a:rPr lang="cs-CZ" sz="2000" dirty="0"/>
              <a:t>lze změnit nejpozději 3 pracovní dny před datem konání 1. lekce předložené ŘO realizované v rámci daného kurzu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12A903-E1F5-B303-327D-880E56F77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34C46DC-C90F-28B9-EC6A-2A21A1153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676803"/>
            <a:ext cx="7064599" cy="27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4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Tříd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709452951"/>
              </p:ext>
            </p:extLst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ACC97E92-7730-A078-FEFD-F54003A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19854100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3172-4AF1-B986-5EC6-DC074096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E1AAA-2A34-E918-9E55-D12E2AAF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vyplnění údajů ke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1CB049-FEBA-EE52-FC6B-37A15CA9C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92480" cy="5067604"/>
          </a:xfrm>
        </p:spPr>
        <p:txBody>
          <a:bodyPr/>
          <a:lstStyle/>
          <a:p>
            <a:r>
              <a:rPr lang="cs-CZ" dirty="0"/>
              <a:t>Kód kurzu – doplní systém automaticky po uložení (K_001..)</a:t>
            </a:r>
          </a:p>
          <a:p>
            <a:r>
              <a:rPr lang="cs-CZ" dirty="0"/>
              <a:t>Kromě názvu a kódu lze údaje o kurzu vyplnit hned při založení kurzu či později (nejpozději při přípravě </a:t>
            </a:r>
            <a:r>
              <a:rPr lang="cs-CZ" dirty="0" err="1"/>
              <a:t>ZoR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Lektoři – všichni lektoři, kteří kurz vedli</a:t>
            </a:r>
          </a:p>
          <a:p>
            <a:pPr lvl="1"/>
            <a:r>
              <a:rPr lang="cs-CZ" dirty="0"/>
              <a:t>Zahájení a Ukončení jsou plněna automaticky datem konání první a poslední lekce kurzu nacházející se ve stavu Předložená na ŘO. Po vypnutí automatiky lze ručně upravit.</a:t>
            </a:r>
          </a:p>
          <a:p>
            <a:pPr lvl="1"/>
            <a:r>
              <a:rPr lang="cs-CZ" dirty="0"/>
              <a:t>Délka kurzu – dle Dokumentace k obsahu</a:t>
            </a:r>
          </a:p>
          <a:p>
            <a:pPr lvl="1"/>
            <a:r>
              <a:rPr lang="cs-CZ" dirty="0"/>
              <a:t>Specifikace podpory </a:t>
            </a:r>
          </a:p>
          <a:p>
            <a:pPr lvl="1"/>
            <a:r>
              <a:rPr lang="cs-CZ" dirty="0" err="1"/>
              <a:t>ZoR</a:t>
            </a:r>
            <a:r>
              <a:rPr lang="cs-CZ" dirty="0"/>
              <a:t> – číslo zprávy o realizaci, ve které bude kurz vykazován  </a:t>
            </a:r>
          </a:p>
          <a:p>
            <a:r>
              <a:rPr lang="cs-CZ" dirty="0"/>
              <a:t>Po uložení se zobrazí podzáložky:</a:t>
            </a:r>
          </a:p>
          <a:p>
            <a:pPr lvl="1"/>
            <a:r>
              <a:rPr lang="cs-CZ" dirty="0"/>
              <a:t>Podpořené osoby (lze vyplnit hned / později, nejpozději při přípravě </a:t>
            </a:r>
            <a:r>
              <a:rPr lang="cs-CZ" dirty="0" err="1"/>
              <a:t>ZoR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Lekce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04836E-47C8-83C4-D26B-D9AB0EF48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56815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FD05-DB22-4512-09B5-B80501086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F2D255-1946-E89B-38D6-8ADACD8FF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vyplnění údajů ke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B53FD2-A12A-1F44-5C1D-4A3E8D3B9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Kurz je uložený v seznamu kurzů a lze jej otevřít přes kód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 detailu kurzu lze doplnit chybějící údaje (či údaje upravit). Součástí jsou také záložky Podpořené osoby a Lekce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D634ED-92E5-11DA-D74B-E4E5DEBB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8BD8ED0-59D1-E925-4D8F-A2422C085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844824"/>
            <a:ext cx="6624736" cy="133913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36C25CC-80CB-252A-2971-883FC8123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45" y="4332768"/>
            <a:ext cx="4176464" cy="212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393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8CB99-75A6-5B8A-93A2-1D3B1CB09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B4216-AAFD-71AF-7BD3-1818F18D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Založení lekce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DD371D-FE9B-02B5-46A6-0BEA6405F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Lekci je nezbytné založit/nahlásit ke správnému kurzu (na úrovni kódu kurzu), jehož je součástí!!! </a:t>
            </a:r>
          </a:p>
          <a:p>
            <a:r>
              <a:rPr lang="cs-CZ" dirty="0"/>
              <a:t>Po založení lekce není možné lekci zařadit (resp. přeřadit) do jiného kurzu, tj. do kurzu s jiným kódem. </a:t>
            </a:r>
          </a:p>
          <a:p>
            <a:r>
              <a:rPr lang="cs-CZ" dirty="0"/>
              <a:t>Jedinou možností u lekce nahlášené ke špatnému kurzu je lekci zrušit a založit/nahlásit lekci znovu ke správnému kurzu  (a to nejpozději 10 kalendářních dní před datem konání).</a:t>
            </a:r>
          </a:p>
          <a:p>
            <a:r>
              <a:rPr lang="cs-CZ" dirty="0"/>
              <a:t>Lekce nahlášena/uskutečněna v chybném kurzu se </a:t>
            </a:r>
            <a:r>
              <a:rPr lang="cs-CZ" b="1" dirty="0"/>
              <a:t>nezapočítá do docházky kurzu</a:t>
            </a:r>
            <a:r>
              <a:rPr lang="cs-CZ" dirty="0"/>
              <a:t>, ve kterém nahlášena být měla, ani do docházky kurzu, ve kterém omylem nahlášena byla, a</a:t>
            </a:r>
            <a:r>
              <a:rPr lang="cs-CZ" b="1" dirty="0"/>
              <a:t> výdaje za tuto lekci nebudou způsobilé k proplacení</a:t>
            </a:r>
            <a:r>
              <a:rPr lang="cs-CZ" dirty="0"/>
              <a:t>. </a:t>
            </a:r>
          </a:p>
          <a:p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F85A83-9FAA-F850-29CA-CBAAD6FE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480462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68CDD-2FEE-CA1F-2914-A41DEBF33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F2365-525B-F35E-A0A5-43EEF6F46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Založení a nahlášení lekce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DB9256-30F4-B1F1-15BE-13CED4909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532480" cy="5067604"/>
          </a:xfrm>
        </p:spPr>
        <p:txBody>
          <a:bodyPr/>
          <a:lstStyle/>
          <a:p>
            <a:r>
              <a:rPr lang="cs-CZ" dirty="0"/>
              <a:t>Založení lekce je možné 3 způsoby:</a:t>
            </a:r>
          </a:p>
          <a:p>
            <a:pPr lvl="1"/>
            <a:r>
              <a:rPr lang="cs-CZ" dirty="0"/>
              <a:t>Prostřednictvím záložky Kurzy</a:t>
            </a:r>
          </a:p>
          <a:p>
            <a:pPr lvl="1"/>
            <a:r>
              <a:rPr lang="cs-CZ" dirty="0"/>
              <a:t>Prostřednictvím záložky Plánování lekcí</a:t>
            </a:r>
          </a:p>
          <a:p>
            <a:pPr lvl="1"/>
            <a:r>
              <a:rPr lang="cs-CZ" dirty="0"/>
              <a:t>Prostřednictvím CSV šablony</a:t>
            </a:r>
            <a:endParaRPr lang="cs-CZ" b="1" dirty="0">
              <a:solidFill>
                <a:srgbClr val="FF0000"/>
              </a:solidFill>
            </a:endParaRPr>
          </a:p>
          <a:p>
            <a:r>
              <a:rPr lang="cs-CZ" dirty="0"/>
              <a:t>Vyplnění údajů </a:t>
            </a:r>
          </a:p>
          <a:p>
            <a:r>
              <a:rPr lang="cs-CZ" dirty="0"/>
              <a:t>Nejpozději 10 dní před datem konání je třeba lekci nahlásit, tj. změnit stav Rozpracována na Předložena na ŘO.</a:t>
            </a:r>
          </a:p>
          <a:p>
            <a:r>
              <a:rPr lang="cs-CZ" dirty="0"/>
              <a:t>Změna stavu je možná 2 způsoby:</a:t>
            </a:r>
          </a:p>
          <a:p>
            <a:pPr lvl="1"/>
            <a:r>
              <a:rPr lang="cs-CZ" dirty="0"/>
              <a:t>Na detailu/záložce dané lekce</a:t>
            </a:r>
          </a:p>
          <a:p>
            <a:pPr lvl="1"/>
            <a:r>
              <a:rPr lang="cs-CZ" dirty="0"/>
              <a:t>Na záložce Plánování lekcí</a:t>
            </a:r>
          </a:p>
          <a:p>
            <a:r>
              <a:rPr lang="cs-CZ" dirty="0"/>
              <a:t>Kontrola nahlášených lekcí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DF9B11-02FC-8EA8-F5B4-BF325EA6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04690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1FAAF-4491-ABDB-C3A3-F03003660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6A64AD-88D8-FAE6-3748-23E9FE089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založení a nahlášení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62245-E397-7BAC-017F-AB50F4C00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70140"/>
            <a:ext cx="8856480" cy="50676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Výběr příslušného kurzu, jehož má být lekce součástí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15344E-EC50-162E-D110-97695AAA7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FBCC93D-7FC5-B3C5-7768-65F18FF0B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80" y="2164902"/>
            <a:ext cx="8067768" cy="290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687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CD32E-9DE4-E970-299D-51F405C23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A53AE7-78E4-6D50-50B3-58505A727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založení a nahlášení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3F82C8-A0F4-FB52-3D7A-8E0B5E1A3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060848"/>
            <a:ext cx="8856480" cy="439248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1BF5EA-EBE7-7E8B-75FA-FCE5DFCE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14707EC-7835-2088-6C72-A2D8E12583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344"/>
          <a:stretch>
            <a:fillRect/>
          </a:stretch>
        </p:blipFill>
        <p:spPr>
          <a:xfrm>
            <a:off x="656746" y="2060848"/>
            <a:ext cx="7830508" cy="404003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B53D49B9-1149-F358-C0C0-BCC29D794BF6}"/>
              </a:ext>
            </a:extLst>
          </p:cNvPr>
          <p:cNvSpPr txBox="1"/>
          <p:nvPr/>
        </p:nvSpPr>
        <p:spPr>
          <a:xfrm>
            <a:off x="575556" y="1412854"/>
            <a:ext cx="8316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400" dirty="0"/>
              <a:t>Na záložce Lekce kurzu tlačítko Přidat plánovanou lekci</a:t>
            </a:r>
          </a:p>
        </p:txBody>
      </p:sp>
    </p:spTree>
    <p:extLst>
      <p:ext uri="{BB962C8B-B14F-4D97-AF65-F5344CB8AC3E}">
        <p14:creationId xmlns:p14="http://schemas.microsoft.com/office/powerpoint/2010/main" val="23612245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5D0CB-845B-CA7A-085E-C1316EA62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17E401-3CD5-8E7A-FAC5-332963114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založení a nahlášení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A91F21-408A-D28A-5AC2-F8057169B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060848"/>
            <a:ext cx="8856480" cy="439248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4BB285-D8E3-ED87-A0D3-7D147DCE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FD9DDB5-2C29-C53F-EE1F-534D1FBF6DC2}"/>
              </a:ext>
            </a:extLst>
          </p:cNvPr>
          <p:cNvSpPr txBox="1"/>
          <p:nvPr/>
        </p:nvSpPr>
        <p:spPr>
          <a:xfrm>
            <a:off x="575556" y="1412854"/>
            <a:ext cx="8316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400" dirty="0"/>
              <a:t>Vyplnění údajů o lekci a uložení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4B68ED4-E53D-83CB-1CF1-B67F91D99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060848"/>
            <a:ext cx="793853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579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6CF85-ED6F-46CE-DCFA-237DD1277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D41AF9-5FDB-670A-017E-54AD43552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založení a nahlášení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C7A8E0-A9B9-D534-58F0-86A9DA80E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060848"/>
            <a:ext cx="8856480" cy="439248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9F2681-DFA4-F259-56AA-950F7095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B8C5C3C-4011-E885-F15E-2D3D9C6A951B}"/>
              </a:ext>
            </a:extLst>
          </p:cNvPr>
          <p:cNvSpPr txBox="1"/>
          <p:nvPr/>
        </p:nvSpPr>
        <p:spPr>
          <a:xfrm>
            <a:off x="575556" y="1412854"/>
            <a:ext cx="8316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400" dirty="0"/>
              <a:t>Nahlášení lekce na ŘO prostřednictvím změny stavu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7FEE765-A85A-4F0E-03F4-92872C6AC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6" y="2195553"/>
            <a:ext cx="7670099" cy="308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37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EAC9D-DE26-524E-997B-877294670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0B3BC7-DFEC-38DF-65F1-DD1C219C5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nahlášené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F80EE6-C1AD-EAD3-7901-D8A883ED5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Pro kontrolu lze využít filtrování na záložce Plánování lekcí, která obsahuje všechny lekce všech kurzů ve všech stavech</a:t>
            </a:r>
          </a:p>
          <a:p>
            <a:r>
              <a:rPr lang="cs-CZ" dirty="0"/>
              <a:t>Lekce lze exportovat do .</a:t>
            </a:r>
            <a:r>
              <a:rPr lang="cs-CZ" dirty="0" err="1"/>
              <a:t>xlsx</a:t>
            </a:r>
            <a:r>
              <a:rPr lang="cs-CZ" dirty="0"/>
              <a:t> přes Export plánovaných lekcí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5A9437-DD9E-EB1E-706A-D79274ADD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F301D9C-D536-055E-FA55-71306376E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9" y="2817832"/>
            <a:ext cx="7985943" cy="3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797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E68B-2CE3-E7D5-8769-403C9CF1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1BFF9A-DFB0-E37B-295D-E35F8F9C9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u nahlášených lekcí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2CF545-3E15-1110-F4C1-EED86D731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928992" cy="5067604"/>
          </a:xfrm>
        </p:spPr>
        <p:txBody>
          <a:bodyPr/>
          <a:lstStyle/>
          <a:p>
            <a:r>
              <a:rPr lang="cs-CZ" dirty="0"/>
              <a:t>U nahlášených lekcí se změny po uložení přímo přenáší ŘO</a:t>
            </a:r>
          </a:p>
          <a:p>
            <a:r>
              <a:rPr lang="cs-CZ" dirty="0"/>
              <a:t>Povolené změny jsou stanoveny specifickou částí pravidel 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59C12F-52AF-51A1-CCE9-E0F59DA7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38679E3-B6A8-75F3-C687-8D8EDDC8A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564904"/>
            <a:ext cx="6480720" cy="374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4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obsah 18" descr="Programátorský žena se souvislou výplní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3784" y="2996952"/>
            <a:ext cx="1368152" cy="1368152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050" b="1" i="0" u="none" strike="noStrike" kern="1200" cap="none" spc="0" normalizeH="0" baseline="0" noProof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077097050"/>
              </p:ext>
            </p:extLst>
          </p:nvPr>
        </p:nvGraphicFramePr>
        <p:xfrm>
          <a:off x="2225721" y="1340768"/>
          <a:ext cx="6588280" cy="5355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44009F0D-4994-6030-0878-270E0FBA9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Distanční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6874900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B12DA-E3A8-5A6E-AEFA-52A758A9D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44E032-2030-56A0-3973-D0261DF98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Zrušení lekce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5A9D3A-E09B-86D2-8F1D-6C898DEAE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Lekce se ruší změnou stavu na Zrušena (jedná se o změnu nevratnou)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E57EC5-622C-DCC1-FF1B-9BD2B2F4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EE7AFC1-10E2-3BF6-DB8B-6210FA1F8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03" y="2405511"/>
            <a:ext cx="7949921" cy="302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8639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058C5-EAFF-DE4F-0CDD-F4A8DEE63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8F04E-1EEA-FDAC-BE2C-3370E0AE5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Přiřazení podpořených osob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2F025B-CEC9-1C7D-B012-63D0E9AD5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Uvádí se pouze osoby, za které budou nárokovány </a:t>
            </a:r>
            <a:r>
              <a:rPr lang="cs-CZ" dirty="0" err="1"/>
              <a:t>osobohodiny</a:t>
            </a:r>
            <a:r>
              <a:rPr lang="cs-CZ" dirty="0"/>
              <a:t> k proplacení</a:t>
            </a:r>
          </a:p>
          <a:p>
            <a:r>
              <a:rPr lang="cs-CZ" dirty="0"/>
              <a:t>Všechny osoby musí být uvedeny na záložce Podpořené osoby (z této vybírá příjemce osoby do kurzu)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U osob musí být nejpozději při přípravě </a:t>
            </a:r>
            <a:r>
              <a:rPr lang="cs-CZ" dirty="0" err="1"/>
              <a:t>ZoR</a:t>
            </a:r>
            <a:r>
              <a:rPr lang="cs-CZ" dirty="0"/>
              <a:t> provedeno ztotožnění s ROB nebo ruční potvrzení identity</a:t>
            </a:r>
            <a:endParaRPr lang="cs-CZ" b="1" dirty="0">
              <a:solidFill>
                <a:srgbClr val="FF0000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C217F2-5B91-ABA3-7D2C-7B34C7BE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52D97D5-57BD-7A42-7075-652F5654F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068960"/>
            <a:ext cx="7632848" cy="164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979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855A6-7C7C-B065-B0E6-690C88747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42858A-E5E8-933A-0B63-B539CABA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Přiřazení podpořených osob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85C20-2C01-03DD-8315-BA1D5E879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dirty="0"/>
              <a:t>Na detailu kurzu – záložka Podpořené osoby – Připojit osoby ke kurzu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Osoby lze přidávat i odebírat do doby vykázání v </a:t>
            </a:r>
            <a:r>
              <a:rPr lang="cs-CZ" dirty="0" err="1"/>
              <a:t>ZoR</a:t>
            </a:r>
            <a:r>
              <a:rPr lang="cs-CZ" dirty="0"/>
              <a:t>, přičemž změny se projeví ve všech lekcích kurzu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4129117-5977-15E4-4E63-5E53DFB1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582DBC0-17A4-2F71-A0DC-67E45767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204864"/>
            <a:ext cx="5904656" cy="287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22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0236F-81EF-A248-0D0B-0A225C66D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AD6F7C-BD36-85F0-9D31-3DFD94D6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hodin za osobu a kurz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77A1D2-B71A-A40A-98BB-3F8F14F46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endParaRPr lang="cs-CZ" b="1" dirty="0"/>
          </a:p>
          <a:p>
            <a:r>
              <a:rPr lang="cs-CZ" b="1" dirty="0"/>
              <a:t>Počet skutečně absolvovaných </a:t>
            </a:r>
            <a:r>
              <a:rPr lang="cs-CZ" b="1" dirty="0" err="1"/>
              <a:t>osobohodin</a:t>
            </a:r>
            <a:endParaRPr lang="cs-CZ" sz="2400" dirty="0"/>
          </a:p>
          <a:p>
            <a:pPr lvl="1"/>
            <a:r>
              <a:rPr lang="cs-CZ" sz="2400" dirty="0"/>
              <a:t>Počítá/doplňuje IS ESF z časů zahájení/ukončení lekcí kurzu předložených na ŘO po odečtení přestávek </a:t>
            </a:r>
          </a:p>
          <a:p>
            <a:pPr lvl="1"/>
            <a:r>
              <a:rPr lang="cs-CZ" sz="2400" dirty="0"/>
              <a:t>Hodnotu doplňuje systém automaticky po uskutečnění lekce</a:t>
            </a:r>
          </a:p>
          <a:p>
            <a:pPr lvl="1"/>
            <a:r>
              <a:rPr lang="cs-CZ" sz="2400" dirty="0"/>
              <a:t>Doplněny jsou hodiny pro docházku 100 %, při absolvování méně hodin je nutné ručně údaj u příslušní lekce upravit</a:t>
            </a:r>
          </a:p>
          <a:p>
            <a:pPr lvl="1"/>
            <a:r>
              <a:rPr lang="cs-CZ" sz="2400" dirty="0"/>
              <a:t>Pokud nebude za osobu nárokována v kurzu žádná hodina, osoba se do kurzu neuvádí (z kurzu se odstraní)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6F8E10-F497-5757-1345-4163B598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007893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2C13F-71BF-D566-E1C2-32D2ECAF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A58C5-37A7-729A-0D0C-2DB57D70F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747125" cy="1079500"/>
          </a:xfrm>
        </p:spPr>
        <p:txBody>
          <a:bodyPr/>
          <a:lstStyle/>
          <a:p>
            <a:r>
              <a:rPr lang="cs-CZ" dirty="0"/>
              <a:t>úprava absolvovaných </a:t>
            </a:r>
            <a:r>
              <a:rPr lang="cs-CZ" dirty="0" err="1"/>
              <a:t>osobohodin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1E2E3-5333-9B46-8B32-B1D532F3C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385732"/>
            <a:ext cx="8496440" cy="5067604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Na detailu Kurzu projektu je třeba vybrat lekci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CB255C-084B-B933-470A-C8ABEAFD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6C7F824-5799-BD72-4453-9E69F53A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88840"/>
            <a:ext cx="771778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6007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5CA9C-B00B-130E-F05D-FDA0D3638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663D6-C41B-2623-0088-30D94360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676133" cy="1079500"/>
          </a:xfrm>
        </p:spPr>
        <p:txBody>
          <a:bodyPr/>
          <a:lstStyle/>
          <a:p>
            <a:r>
              <a:rPr lang="cs-CZ" dirty="0"/>
              <a:t>úprava absolvovaných </a:t>
            </a:r>
            <a:r>
              <a:rPr lang="cs-CZ" dirty="0" err="1"/>
              <a:t>osobohodin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C263E5-682A-BA33-0B55-D4D392879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06" y="1385732"/>
            <a:ext cx="8556993" cy="50676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U podpořené osoby je třeba vypnout automatický výpočet a počet hodin ručně upravit</a:t>
            </a:r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50381A-82C4-395E-1BC1-2E032F2C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106E42C-F587-23E7-2E00-EFB0C4939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08" y="2348880"/>
            <a:ext cx="7737010" cy="365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3768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5D51-C7EF-28E0-446C-35D1BAEEA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DF11BD-5F01-1669-332E-2679C8C9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Doplnění hodin k osobám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639BDC-642D-6953-CBAD-F4A171A61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724" y="1385732"/>
            <a:ext cx="8423276" cy="50676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Úprava hodin v lekci se promítne do součtu </a:t>
            </a:r>
            <a:r>
              <a:rPr lang="cs-CZ" dirty="0" err="1"/>
              <a:t>osobohodin</a:t>
            </a:r>
            <a:r>
              <a:rPr lang="cs-CZ" dirty="0"/>
              <a:t> za kurz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BFCE92-B773-D1F8-BFFD-6D3BE238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D104099-2A8E-E69D-63D5-EDE29391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348880"/>
            <a:ext cx="6912768" cy="288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5747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D9C4A-B00B-398C-13E9-28DD35977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E9CD7F-4739-42D7-7629-8BE4A4A6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hodin za osobu a kurz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C24A34-A467-5DAE-CE1A-F8BF98FF3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b="1" dirty="0"/>
              <a:t>Počet </a:t>
            </a:r>
            <a:r>
              <a:rPr lang="cs-CZ" b="1" dirty="0" err="1"/>
              <a:t>osobohodin</a:t>
            </a:r>
            <a:r>
              <a:rPr lang="cs-CZ" b="1" dirty="0"/>
              <a:t> „Vzdělávání“ a Počet </a:t>
            </a:r>
            <a:r>
              <a:rPr lang="cs-CZ" b="1" dirty="0" err="1"/>
              <a:t>osobohodin</a:t>
            </a:r>
            <a:r>
              <a:rPr lang="cs-CZ" b="1" dirty="0"/>
              <a:t> „Mzdový příspěvek“</a:t>
            </a:r>
          </a:p>
          <a:p>
            <a:pPr lvl="1"/>
            <a:r>
              <a:rPr lang="cs-CZ" dirty="0"/>
              <a:t>Jedná se o počet </a:t>
            </a:r>
            <a:r>
              <a:rPr lang="cs-CZ" dirty="0" err="1"/>
              <a:t>osobohodin</a:t>
            </a:r>
            <a:r>
              <a:rPr lang="cs-CZ" dirty="0"/>
              <a:t> nárokovaných k proplacení</a:t>
            </a:r>
          </a:p>
          <a:p>
            <a:pPr lvl="1"/>
            <a:r>
              <a:rPr lang="cs-CZ" dirty="0"/>
              <a:t>Doplňuje uživatel pokynem k automatickému vyplnění u všech osob (a případnou následnou úpravou), nebo ručním vepsáním</a:t>
            </a:r>
          </a:p>
          <a:p>
            <a:pPr marL="414338" lvl="1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Poté doplnění skutečně absolvovaných </a:t>
            </a:r>
            <a:r>
              <a:rPr lang="cs-CZ" b="1" dirty="0" err="1"/>
              <a:t>osobohodin</a:t>
            </a:r>
            <a:r>
              <a:rPr lang="cs-CZ" b="1" dirty="0"/>
              <a:t> lze doplnit hodiny v jednotkách „Vzdělávání“ a „Mzdovém příspěvku“ 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3E51C-8333-A9A6-1A68-214EFE0E2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F29774-9804-3C12-CC71-BBA5E9A4C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328442"/>
            <a:ext cx="7344816" cy="309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5465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9AD83-A3F8-706A-0D17-4B3BB229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E6761-FE6B-628E-7F5D-1B3B87500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Počty hodin za osobu a kurz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DBC0F0-837B-C811-E448-EB9955F7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56792"/>
            <a:ext cx="8856480" cy="4896544"/>
          </a:xfrm>
        </p:spPr>
        <p:txBody>
          <a:bodyPr/>
          <a:lstStyle/>
          <a:p>
            <a:r>
              <a:rPr lang="cs-CZ" b="1" dirty="0"/>
              <a:t>IS ESF hlídá následující podmínky:</a:t>
            </a:r>
          </a:p>
          <a:p>
            <a:pPr lvl="1"/>
            <a:r>
              <a:rPr lang="cs-CZ" b="1" dirty="0"/>
              <a:t>Počet </a:t>
            </a:r>
            <a:r>
              <a:rPr lang="cs-CZ" b="1" dirty="0" err="1"/>
              <a:t>osobohodin</a:t>
            </a:r>
            <a:r>
              <a:rPr lang="cs-CZ" b="1" dirty="0"/>
              <a:t> „Vzdělávání“ </a:t>
            </a:r>
            <a:r>
              <a:rPr lang="cs-CZ" dirty="0"/>
              <a:t>nesmí být vyšší než délka kurzu a než Počet skutečně absolvovaných </a:t>
            </a:r>
            <a:r>
              <a:rPr lang="cs-CZ" dirty="0" err="1"/>
              <a:t>osobohodin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Počet </a:t>
            </a:r>
            <a:r>
              <a:rPr lang="cs-CZ" b="1" dirty="0" err="1"/>
              <a:t>osobohodin</a:t>
            </a:r>
            <a:r>
              <a:rPr lang="cs-CZ" b="1" dirty="0"/>
              <a:t> „Mzdový příspěvek“ </a:t>
            </a:r>
            <a:r>
              <a:rPr lang="cs-CZ" dirty="0"/>
              <a:t>nesmí být vyšší než hodnota ve sloupci Počet </a:t>
            </a:r>
            <a:r>
              <a:rPr lang="cs-CZ" dirty="0" err="1"/>
              <a:t>osobohodin</a:t>
            </a:r>
            <a:r>
              <a:rPr lang="cs-CZ" dirty="0"/>
              <a:t> „Vzdělávání“. </a:t>
            </a:r>
          </a:p>
          <a:p>
            <a:endParaRPr lang="cs-CZ" b="1" dirty="0"/>
          </a:p>
          <a:p>
            <a:r>
              <a:rPr lang="cs-CZ" b="1" dirty="0"/>
              <a:t>Doporučený zjednodušený postup:</a:t>
            </a:r>
            <a:endParaRPr lang="cs-CZ" dirty="0"/>
          </a:p>
          <a:p>
            <a:pPr lvl="1"/>
            <a:r>
              <a:rPr lang="cs-CZ" dirty="0"/>
              <a:t>Doplnit/zkontrolovat/upravit základní údaje ke kurzu (délka kurzu…) </a:t>
            </a:r>
          </a:p>
          <a:p>
            <a:pPr lvl="1"/>
            <a:r>
              <a:rPr lang="cs-CZ" dirty="0"/>
              <a:t>Doplnit/zkontrolovat podpořené osoby </a:t>
            </a:r>
          </a:p>
          <a:p>
            <a:pPr lvl="1"/>
            <a:r>
              <a:rPr lang="cs-CZ" dirty="0"/>
              <a:t>Zkontrolovat dle PL skutečně absolvované </a:t>
            </a:r>
            <a:r>
              <a:rPr lang="cs-CZ" dirty="0" err="1"/>
              <a:t>osobohodiny</a:t>
            </a:r>
            <a:r>
              <a:rPr lang="cs-CZ" dirty="0"/>
              <a:t> (popř. upravit)</a:t>
            </a:r>
          </a:p>
          <a:p>
            <a:pPr lvl="1"/>
            <a:r>
              <a:rPr lang="cs-CZ" dirty="0"/>
              <a:t>Doplnit </a:t>
            </a:r>
            <a:r>
              <a:rPr lang="cs-CZ" dirty="0" err="1"/>
              <a:t>osobohodiny</a:t>
            </a:r>
            <a:r>
              <a:rPr lang="cs-CZ" dirty="0"/>
              <a:t> nárokované v jednotce „Vzdělávání“ </a:t>
            </a:r>
          </a:p>
          <a:p>
            <a:pPr lvl="1"/>
            <a:r>
              <a:rPr lang="cs-CZ" dirty="0"/>
              <a:t>Doplnit </a:t>
            </a:r>
            <a:r>
              <a:rPr lang="cs-CZ" dirty="0" err="1"/>
              <a:t>osobohodiny</a:t>
            </a:r>
            <a:r>
              <a:rPr lang="cs-CZ" dirty="0"/>
              <a:t> nárokované v jednotce „Mzdový příspěvek“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ACA465-BFE6-EAFD-4793-0EB5D907E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6970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5393D-6D45-48D6-0ED3-3FB5AB96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15AC6D-C5BC-089B-451B-F7B5E4AD0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AF9503-B882-4175-E131-EDE411956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Evidence kurzů – Souhrnná evidence kurzů – výběr </a:t>
            </a:r>
            <a:r>
              <a:rPr lang="cs-CZ" dirty="0" err="1"/>
              <a:t>ZoR</a:t>
            </a: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15A2F1-2EC1-C18D-3772-10B1E06F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D48486D-9E10-60A6-F012-2752AEB5E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84" y="1975318"/>
            <a:ext cx="797967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12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02DC-AEFA-1146-685B-1DBDC5D4B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Nepodporované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92B6ED-C5E2-28F9-127C-5EEE881AC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Samostudium</a:t>
            </a:r>
          </a:p>
          <a:p>
            <a:r>
              <a:rPr lang="cs-CZ" dirty="0"/>
              <a:t>Stáž</a:t>
            </a:r>
          </a:p>
          <a:p>
            <a:r>
              <a:rPr lang="cs-CZ" dirty="0"/>
              <a:t>Panelová diskuze</a:t>
            </a:r>
          </a:p>
          <a:p>
            <a:r>
              <a:rPr lang="cs-CZ" dirty="0"/>
              <a:t>Vzdělávání v rámci školského systému</a:t>
            </a:r>
          </a:p>
          <a:p>
            <a:r>
              <a:rPr lang="cs-CZ" dirty="0"/>
              <a:t>Zájmové vzdělávání</a:t>
            </a:r>
          </a:p>
          <a:p>
            <a:r>
              <a:rPr lang="cs-CZ" dirty="0"/>
              <a:t>Vzdělávání neodlišitelné od běžného výkonu práce</a:t>
            </a:r>
          </a:p>
          <a:p>
            <a:r>
              <a:rPr lang="cs-CZ" dirty="0"/>
              <a:t>Vstupní školení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C9DE1CD-AE5E-EDB6-CB51-68F880F29FF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716000"/>
          </a:xfrm>
        </p:spPr>
        <p:txBody>
          <a:bodyPr/>
          <a:lstStyle/>
          <a:p>
            <a:r>
              <a:rPr lang="cs-CZ" dirty="0"/>
              <a:t>Koučink, mentoring</a:t>
            </a:r>
          </a:p>
          <a:p>
            <a:r>
              <a:rPr lang="cs-CZ" dirty="0"/>
              <a:t>Dlouhodobé vedení zaměstnanců</a:t>
            </a:r>
          </a:p>
          <a:p>
            <a:r>
              <a:rPr lang="cs-CZ" dirty="0"/>
              <a:t>Hodnocení zaměstnanců</a:t>
            </a:r>
          </a:p>
          <a:p>
            <a:r>
              <a:rPr lang="cs-CZ" dirty="0"/>
              <a:t>Dohled nad vykonávanou prací</a:t>
            </a:r>
          </a:p>
          <a:p>
            <a:r>
              <a:rPr lang="cs-CZ" dirty="0"/>
              <a:t>Firemní porady, předávání provozních informací zaměstnancům</a:t>
            </a:r>
          </a:p>
          <a:p>
            <a:r>
              <a:rPr lang="cs-CZ" dirty="0"/>
              <a:t>Konference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3B608A-F00A-B7D3-FF83-5AB2C06F82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68790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8FA28-9D59-518B-1957-FA8CC4F88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F757B-0AA7-A122-BF7C-113680085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0806AB-2B87-8426-D05C-923E215FD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Zobrazují se:</a:t>
            </a:r>
          </a:p>
          <a:p>
            <a:r>
              <a:rPr lang="cs-CZ" dirty="0"/>
              <a:t>Kurzy zařazené do příslušné </a:t>
            </a:r>
            <a:r>
              <a:rPr lang="cs-CZ" dirty="0" err="1"/>
              <a:t>ZoR</a:t>
            </a:r>
            <a:endParaRPr lang="cs-CZ" dirty="0"/>
          </a:p>
          <a:p>
            <a:r>
              <a:rPr lang="cs-CZ" dirty="0"/>
              <a:t>Lekce ve stavu Předložena na ŘO</a:t>
            </a:r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CA08E8-3C2E-5388-DBC6-72B3D8F5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5C50A4-5226-62C9-8580-B40737C67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924944"/>
            <a:ext cx="6408712" cy="33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5678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1D92F-D300-0DBB-EF9E-5A30BDAC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2B83ED-3EDD-D8B4-4FA7-8E2BB905E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42D5BE-65EB-060D-99EA-912086CE2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389243" cy="4968552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47A937-AEE0-CEF9-92F0-82F78D2E3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C4F0CC-285F-5EF6-551F-67C4D76B8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64" y="1484784"/>
            <a:ext cx="8606983" cy="4523590"/>
          </a:xfrm>
          <a:prstGeom prst="rect">
            <a:avLst/>
          </a:prstGeom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7221911D-576A-46C9-C35C-EBB91528CAFE}"/>
              </a:ext>
            </a:extLst>
          </p:cNvPr>
          <p:cNvCxnSpPr/>
          <p:nvPr/>
        </p:nvCxnSpPr>
        <p:spPr>
          <a:xfrm flipV="1">
            <a:off x="3203848" y="1484784"/>
            <a:ext cx="244827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>
            <a:extLst>
              <a:ext uri="{FF2B5EF4-FFF2-40B4-BE49-F238E27FC236}">
                <a16:creationId xmlns:a16="http://schemas.microsoft.com/office/drawing/2014/main" id="{4D80DB0E-3228-F413-A7C9-C1C9E37013B1}"/>
              </a:ext>
            </a:extLst>
          </p:cNvPr>
          <p:cNvSpPr/>
          <p:nvPr/>
        </p:nvSpPr>
        <p:spPr>
          <a:xfrm>
            <a:off x="5796136" y="1268760"/>
            <a:ext cx="2808312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Budou nárokovány k proplacení – v souhrnné evidenci na listu „Záznamy splňující podmínky“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760031E-71FB-6D47-F4AB-4FA733F893C0}"/>
              </a:ext>
            </a:extLst>
          </p:cNvPr>
          <p:cNvSpPr/>
          <p:nvPr/>
        </p:nvSpPr>
        <p:spPr>
          <a:xfrm>
            <a:off x="3995936" y="2970188"/>
            <a:ext cx="3312368" cy="13949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Nebudou nárokovány k proplacení – v souhrnné evidenci na listu „Záznamy nesplňující podmínky“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35DAEFF9-B5A7-75E3-EEEE-D39C067C5647}"/>
              </a:ext>
            </a:extLst>
          </p:cNvPr>
          <p:cNvCxnSpPr>
            <a:cxnSpLocks/>
          </p:cNvCxnSpPr>
          <p:nvPr/>
        </p:nvCxnSpPr>
        <p:spPr>
          <a:xfrm flipV="1">
            <a:off x="3347864" y="3861048"/>
            <a:ext cx="576064" cy="25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4777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65BE2-E6D5-5E29-0144-B2B6A3AD3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3749F6-728D-6591-C961-B9448E4F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25B12F-7EEB-08B3-F452-A32FCC337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85732"/>
            <a:ext cx="8856480" cy="5067604"/>
          </a:xfrm>
        </p:spPr>
        <p:txBody>
          <a:bodyPr/>
          <a:lstStyle/>
          <a:p>
            <a:r>
              <a:rPr lang="cs-CZ" b="1" dirty="0"/>
              <a:t>Záznamy nesplňující podmínky</a:t>
            </a:r>
          </a:p>
          <a:p>
            <a:pPr lvl="1"/>
            <a:r>
              <a:rPr lang="cs-CZ" dirty="0"/>
              <a:t>Nedostatky jsou podbarveny červeně</a:t>
            </a:r>
          </a:p>
          <a:p>
            <a:pPr lvl="1"/>
            <a:r>
              <a:rPr lang="cs-CZ" dirty="0"/>
              <a:t>Je nutné všechny opravitelné nedostatky opravit (na příslušné záložce Kurzy či Podpořené osoby) a generovat souhrnnou evidenci znovu</a:t>
            </a:r>
          </a:p>
          <a:p>
            <a:pPr lvl="1"/>
            <a:endParaRPr lang="cs-CZ" b="1" dirty="0"/>
          </a:p>
          <a:p>
            <a:pPr marL="414338" lvl="1" indent="0">
              <a:buNone/>
            </a:pPr>
            <a:r>
              <a:rPr lang="cs-CZ" b="1" dirty="0"/>
              <a:t>Pozor: </a:t>
            </a:r>
            <a:r>
              <a:rPr lang="cs-CZ" dirty="0"/>
              <a:t>V </a:t>
            </a:r>
            <a:r>
              <a:rPr lang="cs-CZ" dirty="0" err="1"/>
              <a:t>ZoR</a:t>
            </a:r>
            <a:r>
              <a:rPr lang="cs-CZ" dirty="0"/>
              <a:t> schválené záznamy nesplňující podmínky jsou definitivně        nezpůsobilé - nelze je nárokovat v dalších </a:t>
            </a:r>
            <a:r>
              <a:rPr lang="cs-CZ" dirty="0" err="1"/>
              <a:t>ZoR</a:t>
            </a:r>
            <a:r>
              <a:rPr lang="cs-CZ" dirty="0"/>
              <a:t> ani započítat do indikátorů!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58188A0-3FEF-9186-50D9-D0B54146F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2331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49A1A-19CC-486F-4449-730976C08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D0758A-BF31-8F19-1F34-1565291F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D94DF6-B825-FD5B-121F-013455AE7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0" y="1268760"/>
            <a:ext cx="8819968" cy="5130956"/>
          </a:xfrm>
        </p:spPr>
        <p:txBody>
          <a:bodyPr/>
          <a:lstStyle/>
          <a:p>
            <a:r>
              <a:rPr lang="cs-CZ" dirty="0"/>
              <a:t>Vygenerovaný report souhrnné evidence s finálními údaji se  přikládá jako příloha do Dokumentů </a:t>
            </a:r>
            <a:r>
              <a:rPr lang="cs-CZ" dirty="0" err="1"/>
              <a:t>ZoR</a:t>
            </a:r>
            <a:r>
              <a:rPr lang="cs-CZ" dirty="0"/>
              <a:t> v IS KP21+</a:t>
            </a:r>
          </a:p>
          <a:p>
            <a:r>
              <a:rPr lang="cs-CZ" dirty="0"/>
              <a:t>Report obsahuje elektronický podpis systému IS ESF:</a:t>
            </a:r>
          </a:p>
          <a:p>
            <a:pPr lvl="1"/>
            <a:r>
              <a:rPr lang="cs-CZ" dirty="0"/>
              <a:t>není možné jej ručně jakkoli upravovat/doplňovat</a:t>
            </a:r>
          </a:p>
          <a:p>
            <a:pPr lvl="1"/>
            <a:r>
              <a:rPr lang="cs-CZ" dirty="0"/>
              <a:t>změny je třeba udělat v IS ESF a souhrnnou evidenci generovat znovu </a:t>
            </a:r>
          </a:p>
          <a:p>
            <a:r>
              <a:rPr lang="cs-CZ" dirty="0"/>
              <a:t>Po vygenerování finální souhrnné evidence přikládané do </a:t>
            </a:r>
            <a:r>
              <a:rPr lang="cs-CZ" dirty="0" err="1"/>
              <a:t>ZoR</a:t>
            </a:r>
            <a:r>
              <a:rPr lang="cs-CZ" dirty="0"/>
              <a:t> nelze dělat v IS ESF žádné změny zahrnutých údajů: </a:t>
            </a:r>
          </a:p>
          <a:p>
            <a:pPr lvl="1"/>
            <a:r>
              <a:rPr lang="cs-CZ" dirty="0"/>
              <a:t>a to ani pokud je technicky možné záznamy editovat (tj. do doby uzamknutí), v IS ESF je datum poslední manipulace se záznamem</a:t>
            </a:r>
          </a:p>
          <a:p>
            <a:pPr lvl="1"/>
            <a:r>
              <a:rPr lang="cs-CZ" dirty="0"/>
              <a:t>po podání </a:t>
            </a:r>
            <a:r>
              <a:rPr lang="cs-CZ" dirty="0" err="1"/>
              <a:t>ZoR</a:t>
            </a:r>
            <a:r>
              <a:rPr lang="cs-CZ" dirty="0"/>
              <a:t> v IS KP21+ dochází (přes noc) v IS ESF k uzamknutí údajů pro editaci navázaných na danou zprávu o realizaci</a:t>
            </a:r>
          </a:p>
          <a:p>
            <a:r>
              <a:rPr lang="cs-CZ" dirty="0"/>
              <a:t>Údaje zařazené do </a:t>
            </a:r>
            <a:r>
              <a:rPr lang="cs-CZ" dirty="0" err="1"/>
              <a:t>ZoR</a:t>
            </a:r>
            <a:r>
              <a:rPr lang="cs-CZ" dirty="0"/>
              <a:t> lze editovat po vrácení </a:t>
            </a:r>
            <a:r>
              <a:rPr lang="cs-CZ" dirty="0" err="1"/>
              <a:t>ZoR</a:t>
            </a:r>
            <a:r>
              <a:rPr lang="cs-CZ" dirty="0"/>
              <a:t> k opravě </a:t>
            </a:r>
          </a:p>
          <a:p>
            <a:r>
              <a:rPr lang="cs-CZ" dirty="0"/>
              <a:t>Po schválení </a:t>
            </a:r>
            <a:r>
              <a:rPr lang="cs-CZ" dirty="0" err="1"/>
              <a:t>ZoR</a:t>
            </a:r>
            <a:r>
              <a:rPr lang="cs-CZ" dirty="0"/>
              <a:t> jsou údaje dané </a:t>
            </a:r>
            <a:r>
              <a:rPr lang="cs-CZ" dirty="0" err="1"/>
              <a:t>ZoR</a:t>
            </a:r>
            <a:r>
              <a:rPr lang="cs-CZ" dirty="0"/>
              <a:t> trvale zafixovány</a:t>
            </a:r>
          </a:p>
          <a:p>
            <a:pPr marL="414338" lvl="1" indent="0">
              <a:buNone/>
            </a:pPr>
            <a:endParaRPr lang="cs-CZ" dirty="0"/>
          </a:p>
          <a:p>
            <a:endParaRPr lang="cs-CZ" sz="24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1E9670-C1BA-DF24-4278-7D33EBD8A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25339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90670-2CEF-7CAC-B2E9-EB462A9B2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63B865-D461-5730-ECFC-D9F948E6F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Souhrnná evidence kurzů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32CAD9-7849-83BA-6D2E-CD02FDB5A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0" y="1565119"/>
            <a:ext cx="8856480" cy="5130956"/>
          </a:xfrm>
        </p:spPr>
        <p:txBody>
          <a:bodyPr/>
          <a:lstStyle/>
          <a:p>
            <a:r>
              <a:rPr lang="cs-CZ" dirty="0"/>
              <a:t>Současně s generováním souhrnné evidence se z této počet </a:t>
            </a:r>
            <a:r>
              <a:rPr lang="cs-CZ" dirty="0" err="1"/>
              <a:t>osobohodin</a:t>
            </a:r>
            <a:r>
              <a:rPr lang="cs-CZ" dirty="0"/>
              <a:t> nárokovaných v jednotce „Vzdělávání“ přenáší na záložky Podpora a Podpořené osoby pro účely indikátorů</a:t>
            </a:r>
          </a:p>
          <a:p>
            <a:pPr lvl="1"/>
            <a:r>
              <a:rPr lang="cs-CZ" dirty="0"/>
              <a:t>Počet hodin pro účely indikátorů nelze ručně upravovat</a:t>
            </a:r>
          </a:p>
          <a:p>
            <a:pPr marL="414338" lvl="1" indent="0">
              <a:buNone/>
            </a:pPr>
            <a:endParaRPr lang="cs-CZ" dirty="0"/>
          </a:p>
          <a:p>
            <a:r>
              <a:rPr lang="cs-CZ" sz="2400" dirty="0"/>
              <a:t>Na záložce Souhrnná evidence kurzů je uvedený celkový počet </a:t>
            </a:r>
            <a:r>
              <a:rPr lang="cs-CZ" sz="2400" dirty="0" err="1"/>
              <a:t>osobohodin</a:t>
            </a:r>
            <a:r>
              <a:rPr lang="cs-CZ" sz="2400" dirty="0"/>
              <a:t>, které splňují podmínky</a:t>
            </a:r>
          </a:p>
          <a:p>
            <a:pPr lvl="1"/>
            <a:r>
              <a:rPr lang="cs-CZ" dirty="0"/>
              <a:t>Počet hodin (zaokrouhlený na celé jednotky dolu) se uvádí do </a:t>
            </a:r>
            <a:r>
              <a:rPr lang="cs-CZ" dirty="0" err="1"/>
              <a:t>ZoR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80B2A1-3F84-F507-045D-3E2BC9A1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5F9866-0E6C-A8DD-5CCC-EAB8F293E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902917"/>
            <a:ext cx="6498442" cy="160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784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AA63-015D-4FAF-86D2-AED9B2A0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DDFA"/>
                </a:solidFill>
              </a:rPr>
              <a:t>Relevantní dokumenty k IS ESF</a:t>
            </a:r>
            <a:endParaRPr lang="cs-CZ" dirty="0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E798179-B84F-4AD1-A5FA-8B30A9B5C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141258"/>
              </p:ext>
            </p:extLst>
          </p:nvPr>
        </p:nvGraphicFramePr>
        <p:xfrm>
          <a:off x="468480" y="1403538"/>
          <a:ext cx="835273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D2F3B2E9-02FF-421A-8DEA-8F1D3C710A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36" y="3292250"/>
            <a:ext cx="1005502" cy="1281609"/>
          </a:xfrm>
          <a:prstGeom prst="rect">
            <a:avLst/>
          </a:prstGeom>
        </p:spPr>
      </p:pic>
      <p:pic>
        <p:nvPicPr>
          <p:cNvPr id="6" name="Grafický objekt 5" descr="Otevřená kniha obrys">
            <a:extLst>
              <a:ext uri="{FF2B5EF4-FFF2-40B4-BE49-F238E27FC236}">
                <a16:creationId xmlns:a16="http://schemas.microsoft.com/office/drawing/2014/main" id="{D1C1AAB2-4BFB-43A8-B049-F75DB49B50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31735" y="3505964"/>
            <a:ext cx="629975" cy="629975"/>
          </a:xfrm>
          <a:prstGeom prst="rect">
            <a:avLst/>
          </a:prstGeom>
        </p:spPr>
      </p:pic>
      <p:pic>
        <p:nvPicPr>
          <p:cNvPr id="10" name="Grafický objekt 9" descr="Dokument se souvislou výplní">
            <a:extLst>
              <a:ext uri="{FF2B5EF4-FFF2-40B4-BE49-F238E27FC236}">
                <a16:creationId xmlns:a16="http://schemas.microsoft.com/office/drawing/2014/main" id="{10E8FEDB-6479-4A95-AFFA-C1267DFC85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33801" y="2003282"/>
            <a:ext cx="595867" cy="595867"/>
          </a:xfrm>
          <a:prstGeom prst="rect">
            <a:avLst/>
          </a:prstGeom>
        </p:spPr>
      </p:pic>
      <p:pic>
        <p:nvPicPr>
          <p:cNvPr id="3" name="Grafický objekt 2" descr="Zavřená kniha obrys">
            <a:extLst>
              <a:ext uri="{FF2B5EF4-FFF2-40B4-BE49-F238E27FC236}">
                <a16:creationId xmlns:a16="http://schemas.microsoft.com/office/drawing/2014/main" id="{0355F360-1D28-E9E4-0DC8-C46FE3A0C9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50855" y="5182740"/>
            <a:ext cx="595867" cy="595867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297BA6-358E-30F7-4022-2D7928A8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05442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209C3-898A-DB90-7896-9A68C897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69BE201E-9035-F656-BEB4-94C2561C7F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763860"/>
              </p:ext>
            </p:extLst>
          </p:nvPr>
        </p:nvGraphicFramePr>
        <p:xfrm>
          <a:off x="36000" y="1268760"/>
          <a:ext cx="9108000" cy="54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C2A9E1-E343-16FE-D76F-9D22945482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3AF41E8-C66C-D974-18CB-0DD0FF822DBA}"/>
              </a:ext>
            </a:extLst>
          </p:cNvPr>
          <p:cNvSpPr txBox="1"/>
          <p:nvPr/>
        </p:nvSpPr>
        <p:spPr>
          <a:xfrm>
            <a:off x="3275856" y="573325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www.esfcr.cz</a:t>
            </a:r>
          </a:p>
        </p:txBody>
      </p:sp>
    </p:spTree>
    <p:extLst>
      <p:ext uri="{BB962C8B-B14F-4D97-AF65-F5344CB8AC3E}">
        <p14:creationId xmlns:p14="http://schemas.microsoft.com/office/powerpoint/2010/main" val="97943957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581EA-A1D1-46FA-95C0-756AE194780C}">
  <ds:schemaRefs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7c48c8a8-2045-474d-b0fb-3ee17ecadba0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5734</Words>
  <Application>Microsoft Office PowerPoint</Application>
  <PresentationFormat>Předvádění na obrazovce (4:3)</PresentationFormat>
  <Paragraphs>939</Paragraphs>
  <Slides>96</Slides>
  <Notes>44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96</vt:i4>
      </vt:variant>
    </vt:vector>
  </HeadingPairs>
  <TitlesOfParts>
    <vt:vector size="114" baseType="lpstr">
      <vt:lpstr>Arial</vt:lpstr>
      <vt:lpstr>Calibri</vt:lpstr>
      <vt:lpstr>Courier New</vt:lpstr>
      <vt:lpstr>EUAlbertina</vt:lpstr>
      <vt:lpstr>Symbol</vt:lpstr>
      <vt:lpstr>Times New Roman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9_prezentace</vt:lpstr>
      <vt:lpstr>UPOZORNĚNÍ  TATO PREZENTACE SLOUŽÍ POUZE JAKO PODPŮRNÝ MATERIÁL K SLOVNÍMU VÝKLADU TÉMAT PROBÍRANÝCH NA SEMINÁŘÍCH PRO příjemce.  TATO PREZENTACE NEPŘEDSTAVUJE KOMPLETNÍ VÝČET PODMÍNEK VÝZVY A SOUVISEJÍCÍCH PRAVIDEL, ŘIĎTE SE VŽDY RELEVANTNÍMI DOKUMENTY.</vt:lpstr>
      <vt:lpstr>Výzva 03_25_083  podnikové vzdělávání (2)</vt:lpstr>
      <vt:lpstr>PROGRAM</vt:lpstr>
      <vt:lpstr>Podporované aktivity, jednotkové náklady, P1, SC 1.1  </vt:lpstr>
      <vt:lpstr>Podporované aktivity</vt:lpstr>
      <vt:lpstr>Aktivity – rozdělení</vt:lpstr>
      <vt:lpstr>Prezenční vzdělávání</vt:lpstr>
      <vt:lpstr>Distanční vzdělávání</vt:lpstr>
      <vt:lpstr>Nepodporované vzdělávání</vt:lpstr>
      <vt:lpstr>Pravidla pro realizaci</vt:lpstr>
      <vt:lpstr>Pravidla pro realizaci</vt:lpstr>
      <vt:lpstr>Pravidla pro realizaci</vt:lpstr>
      <vt:lpstr>jednotkové náklady</vt:lpstr>
      <vt:lpstr>Jednotka „mzdový příspěvek“</vt:lpstr>
      <vt:lpstr>jednotkové náklady</vt:lpstr>
      <vt:lpstr>Jednotkové náklady – příklad</vt:lpstr>
      <vt:lpstr>Finanční řízení</vt:lpstr>
      <vt:lpstr>Cílové skupiny, indikátory, místo realizace</vt:lpstr>
      <vt:lpstr>cílové skupiny</vt:lpstr>
      <vt:lpstr>indikátory</vt:lpstr>
      <vt:lpstr>indikátory</vt:lpstr>
      <vt:lpstr>Indikátor 640 001</vt:lpstr>
      <vt:lpstr>indikátory</vt:lpstr>
      <vt:lpstr>Místo realizace</vt:lpstr>
      <vt:lpstr>Plánování aktivitpaktů zaměstnanosti, P1, SC 1.1  </vt:lpstr>
      <vt:lpstr>Hlášení plánovaných aktivit</vt:lpstr>
      <vt:lpstr>Hlášení plánovaných aktivit</vt:lpstr>
      <vt:lpstr>Změny v plánovaných aktivitách</vt:lpstr>
      <vt:lpstr>Změny v plánovaných aktivitách</vt:lpstr>
      <vt:lpstr>Prezentace aplikace PowerPoint</vt:lpstr>
      <vt:lpstr>Druhy změn</vt:lpstr>
      <vt:lpstr>Přesun prostředků mezi jednotkami</vt:lpstr>
      <vt:lpstr>Změny v osobě příjemce</vt:lpstr>
      <vt:lpstr>Prezentace aplikace PowerPoint</vt:lpstr>
      <vt:lpstr>Výběr dodavatele</vt:lpstr>
      <vt:lpstr>Doklady ke kurzu, P1, SC 1.1  </vt:lpstr>
      <vt:lpstr>Doklady ke kurzu</vt:lpstr>
      <vt:lpstr>Dokumentace k obsahu kurzu</vt:lpstr>
      <vt:lpstr>Dokumentace k obsahu kurzu</vt:lpstr>
      <vt:lpstr>Prezenční listina</vt:lpstr>
      <vt:lpstr>Prezenční listina</vt:lpstr>
      <vt:lpstr>Prezenční listina</vt:lpstr>
      <vt:lpstr>Prezenční listina </vt:lpstr>
      <vt:lpstr>Distanční vzdělávání - výstupy</vt:lpstr>
      <vt:lpstr>Doklad o absolvování</vt:lpstr>
      <vt:lpstr>Zprávy o realizaci, kontroly na místě</vt:lpstr>
      <vt:lpstr>Zprávy o realizaci</vt:lpstr>
      <vt:lpstr>zpráva o realizaci</vt:lpstr>
      <vt:lpstr>zpráva o realizaci – indikátory</vt:lpstr>
      <vt:lpstr>Kontroly na místě</vt:lpstr>
      <vt:lpstr>Kontrola ohlášená - doklady</vt:lpstr>
      <vt:lpstr>publicita</vt:lpstr>
      <vt:lpstr>Publicita – informování o podpoře</vt:lpstr>
      <vt:lpstr>Publicita – informování o podpoře</vt:lpstr>
      <vt:lpstr>Publicita – vizuální identita</vt:lpstr>
      <vt:lpstr>Publicita – vizuální identita</vt:lpstr>
      <vt:lpstr>Publicita – použití loga EU</vt:lpstr>
      <vt:lpstr>Doporučení k realizaci, dokumenty, kontakty a dotazy  </vt:lpstr>
      <vt:lpstr>Obecná doporučení</vt:lpstr>
      <vt:lpstr>Relevantní dokumenty k pravidlům</vt:lpstr>
      <vt:lpstr>hlášení lekcí a Evidence kurzů v IS ESF</vt:lpstr>
      <vt:lpstr>PROGRAM</vt:lpstr>
      <vt:lpstr>Evidence kurzů – základní principy</vt:lpstr>
      <vt:lpstr>Evidence kurzů – základní principy</vt:lpstr>
      <vt:lpstr>Evidence kurzů v IS ESF</vt:lpstr>
      <vt:lpstr>Evidence kurzů</vt:lpstr>
      <vt:lpstr>Plánování aktivit projektu</vt:lpstr>
      <vt:lpstr>Založení kurzu</vt:lpstr>
      <vt:lpstr>vyplnění údajů ke kurzu</vt:lpstr>
      <vt:lpstr>vyplnění údajů ke kurzu</vt:lpstr>
      <vt:lpstr>vyplnění údajů ke kurzu</vt:lpstr>
      <vt:lpstr>Založení lekce kurzu</vt:lpstr>
      <vt:lpstr>Založení a nahlášení lekce kurzu</vt:lpstr>
      <vt:lpstr>Příklad založení a nahlášení lekce</vt:lpstr>
      <vt:lpstr>Příklad založení a nahlášení lekce</vt:lpstr>
      <vt:lpstr>Příklad založení a nahlášení lekce</vt:lpstr>
      <vt:lpstr>Příklad založení a nahlášení lekce</vt:lpstr>
      <vt:lpstr>Kontrola nahlášené lekce</vt:lpstr>
      <vt:lpstr>Změny u nahlášených lekcí</vt:lpstr>
      <vt:lpstr>Zrušení lekce</vt:lpstr>
      <vt:lpstr>Přiřazení podpořených osob</vt:lpstr>
      <vt:lpstr>Přiřazení podpořených osob</vt:lpstr>
      <vt:lpstr>Počty hodin za osobu a kurz</vt:lpstr>
      <vt:lpstr>úprava absolvovaných osobohodin</vt:lpstr>
      <vt:lpstr>úprava absolvovaných osobohodin</vt:lpstr>
      <vt:lpstr>Doplnění hodin k osobám</vt:lpstr>
      <vt:lpstr>Počty hodin za osobu a kurz</vt:lpstr>
      <vt:lpstr>Počty hodin za osobu a kurz</vt:lpstr>
      <vt:lpstr>Souhrnná evidence kurzů</vt:lpstr>
      <vt:lpstr>Souhrnná evidence kurzů</vt:lpstr>
      <vt:lpstr>Souhrnná evidence kurzů</vt:lpstr>
      <vt:lpstr>Souhrnná evidence kurzů</vt:lpstr>
      <vt:lpstr>Souhrnná evidence kurzů</vt:lpstr>
      <vt:lpstr>Souhrnná evidence kurzů</vt:lpstr>
      <vt:lpstr>Relevantní dokumenty k IS ESF</vt:lpstr>
      <vt:lpstr>KONTAKTY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2026-08-24T09:44:08Z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