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1" r:id="rId4"/>
  </p:sldMasterIdLst>
  <p:notesMasterIdLst>
    <p:notesMasterId r:id="rId86"/>
  </p:notesMasterIdLst>
  <p:sldIdLst>
    <p:sldId id="256" r:id="rId5"/>
    <p:sldId id="439" r:id="rId6"/>
    <p:sldId id="321" r:id="rId7"/>
    <p:sldId id="440" r:id="rId8"/>
    <p:sldId id="444" r:id="rId9"/>
    <p:sldId id="723" r:id="rId10"/>
    <p:sldId id="762" r:id="rId11"/>
    <p:sldId id="724" r:id="rId12"/>
    <p:sldId id="665" r:id="rId13"/>
    <p:sldId id="735" r:id="rId14"/>
    <p:sldId id="756" r:id="rId15"/>
    <p:sldId id="736" r:id="rId16"/>
    <p:sldId id="737" r:id="rId17"/>
    <p:sldId id="738" r:id="rId18"/>
    <p:sldId id="707" r:id="rId19"/>
    <p:sldId id="739" r:id="rId20"/>
    <p:sldId id="741" r:id="rId21"/>
    <p:sldId id="742" r:id="rId22"/>
    <p:sldId id="744" r:id="rId23"/>
    <p:sldId id="745" r:id="rId24"/>
    <p:sldId id="746" r:id="rId25"/>
    <p:sldId id="747" r:id="rId26"/>
    <p:sldId id="748" r:id="rId27"/>
    <p:sldId id="749" r:id="rId28"/>
    <p:sldId id="726" r:id="rId29"/>
    <p:sldId id="750" r:id="rId30"/>
    <p:sldId id="751" r:id="rId31"/>
    <p:sldId id="752" r:id="rId32"/>
    <p:sldId id="647" r:id="rId33"/>
    <p:sldId id="753" r:id="rId34"/>
    <p:sldId id="670" r:id="rId35"/>
    <p:sldId id="754" r:id="rId36"/>
    <p:sldId id="755" r:id="rId37"/>
    <p:sldId id="689" r:id="rId38"/>
    <p:sldId id="449" r:id="rId39"/>
    <p:sldId id="473" r:id="rId40"/>
    <p:sldId id="474" r:id="rId41"/>
    <p:sldId id="696" r:id="rId42"/>
    <p:sldId id="697" r:id="rId43"/>
    <p:sldId id="757" r:id="rId44"/>
    <p:sldId id="758" r:id="rId45"/>
    <p:sldId id="759" r:id="rId46"/>
    <p:sldId id="760" r:id="rId47"/>
    <p:sldId id="761" r:id="rId48"/>
    <p:sldId id="700" r:id="rId49"/>
    <p:sldId id="364" r:id="rId50"/>
    <p:sldId id="690" r:id="rId51"/>
    <p:sldId id="619" r:id="rId52"/>
    <p:sldId id="715" r:id="rId53"/>
    <p:sldId id="620" r:id="rId54"/>
    <p:sldId id="627" r:id="rId55"/>
    <p:sldId id="621" r:id="rId56"/>
    <p:sldId id="716" r:id="rId57"/>
    <p:sldId id="624" r:id="rId58"/>
    <p:sldId id="625" r:id="rId59"/>
    <p:sldId id="636" r:id="rId60"/>
    <p:sldId id="638" r:id="rId61"/>
    <p:sldId id="521" r:id="rId62"/>
    <p:sldId id="727" r:id="rId63"/>
    <p:sldId id="728" r:id="rId64"/>
    <p:sldId id="729" r:id="rId65"/>
    <p:sldId id="730" r:id="rId66"/>
    <p:sldId id="733" r:id="rId67"/>
    <p:sldId id="732" r:id="rId68"/>
    <p:sldId id="734" r:id="rId69"/>
    <p:sldId id="534" r:id="rId70"/>
    <p:sldId id="536" r:id="rId71"/>
    <p:sldId id="530" r:id="rId72"/>
    <p:sldId id="532" r:id="rId73"/>
    <p:sldId id="662" r:id="rId74"/>
    <p:sldId id="664" r:id="rId75"/>
    <p:sldId id="663" r:id="rId76"/>
    <p:sldId id="326" r:id="rId77"/>
    <p:sldId id="458" r:id="rId78"/>
    <p:sldId id="660" r:id="rId79"/>
    <p:sldId id="652" r:id="rId80"/>
    <p:sldId id="687" r:id="rId81"/>
    <p:sldId id="676" r:id="rId82"/>
    <p:sldId id="672" r:id="rId83"/>
    <p:sldId id="677" r:id="rId84"/>
    <p:sldId id="653" r:id="rId8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ácha Pocová Zuzana Mgr. (MPSV)" initials="HPZM(" lastIdx="2" clrIdx="0">
    <p:extLst>
      <p:ext uri="{19B8F6BF-5375-455C-9EA6-DF929625EA0E}">
        <p15:presenceInfo xmlns:p15="http://schemas.microsoft.com/office/powerpoint/2012/main" userId="S::zuzana.hacha@mpsv.cz::703a2079-b707-43ff-a0ed-aa5299c0a858" providerId="AD"/>
      </p:ext>
    </p:extLst>
  </p:cmAuthor>
  <p:cmAuthor id="2" name="Koníková Barbora Mgr. (MPSV)" initials="KBM(" lastIdx="4" clrIdx="1">
    <p:extLst>
      <p:ext uri="{19B8F6BF-5375-455C-9EA6-DF929625EA0E}">
        <p15:presenceInfo xmlns:p15="http://schemas.microsoft.com/office/powerpoint/2012/main" userId="S::barbora.konikova@mpsv.cz::45b6318f-2b03-4916-8464-3a740678f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9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553" autoAdjust="0"/>
  </p:normalViewPr>
  <p:slideViewPr>
    <p:cSldViewPr showGuides="1">
      <p:cViewPr varScale="1">
        <p:scale>
          <a:sx n="93" d="100"/>
          <a:sy n="93" d="100"/>
        </p:scale>
        <p:origin x="1986" y="9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6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1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C57AF-44CE-80B3-4409-77E26636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0912F4-FC7A-EEFC-26CA-EEDAB6A0F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6FE6A5-60C6-95E0-CF2C-0A58B0A1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28853-269A-6FD3-B804-555C7FF43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14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D105B-5639-401B-96B0-C13AB3C6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65DBFE-8D75-70A6-D8A4-759CBA3D9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A6B5438-4BD1-3C8E-83D0-B0D64259C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325998-2B2D-B2E5-5E03-A546CBECE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8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2D61B-1266-967A-0D14-B31342238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54E5CA-7DCD-CFA8-C637-95E3DE075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5FD1A0-EBDA-C6B7-1B47-95179C11D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0436F8-11B2-C41F-C816-A8E44E3AA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39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55A9-B338-8F0E-75F8-2FAB1B67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B9B36C-9954-77FE-D3A4-F8C764C50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D9BF3A-56CC-4917-8E17-05E57E3AD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C3FD0-FCE0-D0A3-EA6F-E09F1C8E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2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F0C4-EADA-DFE1-4736-781F0882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8CD79E-0215-9F9C-A6B8-7D4289D3C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2F8E37-1D31-5C38-D84F-7E49B7B1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4B187E-7F4D-B28E-1F2B-4C66F22C5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952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4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10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53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8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9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79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983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554B-EEBD-03D8-FE69-6B671E81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669A9CF-2A6B-6139-18B9-4FC1866F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470079-CA0A-E268-ABB9-D0611E44C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C8C21E-26CD-4141-96CF-7834FEF5B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39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754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03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ukázkou stránek esfcr.cz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265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1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26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83CCF-7587-E5D6-ECC8-4F112654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E405F0-A8BD-5EF5-0589-FC26C170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1DEADCB-74AA-727F-9BEC-8A8290B8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DD7F8C-E4E0-9D02-B209-855C09D3F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4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0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56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2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1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esfcr.cz/pravidla-pro-zadatele-a-prijemce-opz-plus/-/dokument/18400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" TargetMode="External"/><Relationship Id="rId5" Type="http://schemas.openxmlformats.org/officeDocument/2006/relationships/hyperlink" Target="https://www.esfcr.cz/pravidla-pro-zadatele-a-prijemce-opz-plus/-/dokument/18068434" TargetMode="External"/><Relationship Id="rId4" Type="http://schemas.openxmlformats.org/officeDocument/2006/relationships/hyperlink" Target="https://www.esfcr.cz/hodnoceni-a-vyber-projektu-opz-plus/-/dokument/18069370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hodnoceni-a-vyber-projektu-opz-pl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82-opz-plu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kp21.mssf.cz/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fcr.cz/hodnoceni-a-vyber-projektu-opz-plus/-/dokument/18069370" TargetMode="External"/><Relationship Id="rId3" Type="http://schemas.openxmlformats.org/officeDocument/2006/relationships/hyperlink" Target="esfcr.cz" TargetMode="External"/><Relationship Id="rId7" Type="http://schemas.openxmlformats.org/officeDocument/2006/relationships/hyperlink" Target="https://www.esfcr.cz/pravidla-pro-zadatele-a-prijemce-opz-plus/-/dokument/1806850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sfcr.cz/pravidla-pro-zadatele-a-prijemce-opz-plus/-/dokument/18068434" TargetMode="External"/><Relationship Id="rId5" Type="http://schemas.openxmlformats.org/officeDocument/2006/relationships/hyperlink" Target="https://www.esfcr.cz/formulare-a-pokyny-potrebne-v-ramci-pripravy-zadosti-o-podporu-opz-plus/-/dokument/18398046" TargetMode="External"/><Relationship Id="rId4" Type="http://schemas.openxmlformats.org/officeDocument/2006/relationships/hyperlink" Target="https://www.esfcr.cz/formulare-a-pokyny-potrebne-v-ramci-pripravy-zadosti-o-podporu-opz-plus/-/dokument/18398069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-plu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aniel.foch@mpsv.cz" TargetMode="External"/><Relationship Id="rId4" Type="http://schemas.openxmlformats.org/officeDocument/2006/relationships/image" Target="../media/image29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fcr.cz/vyzva-082-opz-plus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59092" y="1700748"/>
            <a:ext cx="7164456" cy="2232248"/>
          </a:xfrm>
        </p:spPr>
        <p:txBody>
          <a:bodyPr/>
          <a:lstStyle/>
          <a:p>
            <a:r>
              <a:rPr lang="cs-CZ" sz="4400" dirty="0"/>
              <a:t>Podpora sdílené péče o děti a další závislé osoby </a:t>
            </a:r>
            <a:br>
              <a:rPr lang="cs-CZ" dirty="0"/>
            </a:br>
            <a:r>
              <a:rPr lang="cs-CZ" sz="1000" dirty="0"/>
              <a:t> </a:t>
            </a:r>
            <a:br>
              <a:rPr lang="cs-CZ" dirty="0"/>
            </a:br>
            <a:r>
              <a:rPr lang="cs-CZ" cap="none" dirty="0">
                <a:solidFill>
                  <a:schemeClr val="bg2"/>
                </a:solidFill>
              </a:rPr>
              <a:t>Seminář pro žadatele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512000" y="4549259"/>
            <a:ext cx="7093149" cy="540000"/>
          </a:xfrm>
        </p:spPr>
        <p:txBody>
          <a:bodyPr/>
          <a:lstStyle/>
          <a:p>
            <a:r>
              <a:rPr lang="cs-CZ" sz="2800" dirty="0"/>
              <a:t>Odd. projektů rovnosti žen a mužů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512000" y="5373216"/>
            <a:ext cx="7452488" cy="540000"/>
          </a:xfrm>
        </p:spPr>
        <p:txBody>
          <a:bodyPr/>
          <a:lstStyle/>
          <a:p>
            <a:r>
              <a:rPr lang="cs-CZ" sz="2400" dirty="0"/>
              <a:t>13. 11. 2025</a:t>
            </a:r>
            <a:endParaRPr lang="cs-CZ" sz="2800" dirty="0"/>
          </a:p>
        </p:txBody>
      </p:sp>
      <p:pic>
        <p:nvPicPr>
          <p:cNvPr id="17" name="Zástupný symbol pro obrázek 13">
            <a:extLst>
              <a:ext uri="{FF2B5EF4-FFF2-40B4-BE49-F238E27FC236}">
                <a16:creationId xmlns:a16="http://schemas.microsoft.com/office/drawing/2014/main" id="{53A65761-0BF4-C3D7-BE72-F5AC52CD0A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0584"/>
            <a:ext cx="540000" cy="540000"/>
          </a:xfrm>
        </p:spPr>
      </p:pic>
      <p:pic>
        <p:nvPicPr>
          <p:cNvPr id="18" name="Zástupný symbol pro obrázek 14">
            <a:extLst>
              <a:ext uri="{FF2B5EF4-FFF2-40B4-BE49-F238E27FC236}">
                <a16:creationId xmlns:a16="http://schemas.microsoft.com/office/drawing/2014/main" id="{DB9BB8F2-543F-99B0-807F-D864AFFAB2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1098"/>
            <a:ext cx="540000" cy="540000"/>
          </a:xfrm>
        </p:spPr>
      </p:pic>
      <p:pic>
        <p:nvPicPr>
          <p:cNvPr id="19" name="Zástupný symbol pro obrázek 15">
            <a:extLst>
              <a:ext uri="{FF2B5EF4-FFF2-40B4-BE49-F238E27FC236}">
                <a16:creationId xmlns:a16="http://schemas.microsoft.com/office/drawing/2014/main" id="{E3A51D05-1909-FE98-CCA3-AC604B14D8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73216"/>
            <a:ext cx="540000" cy="540000"/>
          </a:xfrm>
        </p:spPr>
      </p:pic>
      <p:pic>
        <p:nvPicPr>
          <p:cNvPr id="20" name="Obrázek 19" descr="Obsah obrázku text&#10;&#10;Popis byl vytvořen automaticky">
            <a:extLst>
              <a:ext uri="{FF2B5EF4-FFF2-40B4-BE49-F238E27FC236}">
                <a16:creationId xmlns:a16="http://schemas.microsoft.com/office/drawing/2014/main" id="{172E7035-60A2-1F0F-B1F0-A75A907A8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8672-1697-314A-EF99-4DD6D62F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ADAD5-7E83-7502-F4E9-0D1194A2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Specifikace podporovaných </a:t>
            </a:r>
            <a:br>
              <a:rPr lang="cs-CZ" dirty="0"/>
            </a:br>
            <a:r>
              <a:rPr lang="cs-CZ" dirty="0"/>
              <a:t>aktivit: Cíl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FC983-B5B1-14C6-7475-4CA38065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7801370" cy="5175232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Cílem výzvy je zvýšit podíl mužů na péči o děti a závislé osoby. Ve výzvě budou podpořeni realizátoři, kteří chtějí změnit stereotypní vnímání a zároveň reálné chování v oblasti péče udržitelným způsobem.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Výzva cílí na inovace a zásadní proměny přístupů v oblasti péče, včetně hledání řešení, jak rovnoměrněji rozdělit péči mezi ženy a muže a jak motivovat muže k vyšší participaci na péči.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Výzvou budou podpořeny komplexní projekty zaměřené na odstraňování stereotypního vnímání zajištění péče jako typicky ženské role, které přispějí ke zvýšení podílu mužů v péči (o malé děti i závislé osoby) a posílení vnímání péče jako sdílené společenské odpovědnosti. 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FDD60C-377F-A36E-E3DB-50B54E93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5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5CC2-FCC4-B172-FD41-65F9E657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EF64F-E258-10EC-CCB6-2A61BD2A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Specifikace podporovaných </a:t>
            </a:r>
            <a:br>
              <a:rPr lang="cs-CZ" dirty="0"/>
            </a:br>
            <a:r>
              <a:rPr lang="cs-CZ" dirty="0"/>
              <a:t>aktivit: Teorie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9D06B-BB10-3FC1-5047-8C074920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7801370" cy="5427240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Povinná příloha projektové žádosti </a:t>
            </a:r>
            <a:r>
              <a:rPr lang="cs-CZ" dirty="0"/>
              <a:t>– Teorie změny a odborné kapacity žadatele – příloha  výzvy č. 4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 dokumentu přesvědčivě popište, jak vámi zamýšlené klíčové aktivity přispějí k naplnění cílů výzvy (tedy zvýšení podílu mužů na péči o děti a závislé osoby), a zdůvodněte, proč by vámi navržený přístup měl fungovat.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Dále popište udržitelnost efektu intervencí na cílovou skupinu a udržitelnost intervence jako takové po skončení projektu včetně škálování/šíření vašich zkušeností na další instituce.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Zároveň popište zkušenosti žadatele či partnera v oblasti odbourávání genderových stereotypů a práce se zvolenou cílovou skupinou (skupinami).</a:t>
            </a: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8C7775-16FC-F60F-3A81-E4103E1B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8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6798-B6AD-3C6A-93E5-9C0E2CED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BA7F2-2D4D-34A8-FF84-FCB24C85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Podporované aktivity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5E9FC-03E5-D9AB-9B33-DEF0D398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17523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Výzkumné aktivity zaměřené zejména na zjišťování postojů a potřeb cílové skupiny a relevantních aktérů 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Edukační, motivační a sebezkušenostní programy proti stereotypnímu vnímání zajištění péče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Podpůrné programy pro pečující; včetně vzdělávání, rozvoje kompetencí, mentoringu a podpory sdílené péče 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Komunitní a peer podpora zejména pro muže zaměřená např. na sdílení péče v rodinách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Mediace zaměřené na sdílení péče a partnerskou komunikaci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821FEC-6577-38A0-E4AB-D1A71BD0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31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B5D2-5602-C5E3-3F73-132DD106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9F31E-89F2-5BE3-5710-065CF64A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Podporované aktivity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62F4D-B1E1-0686-7F7B-58B88DB4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17523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Zapojení ambasadorů/rek z cílové skupiny (např. aktivních otců, vstřícných zaměstnavatelů) do veřejných debat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Aktivity směřující ke zlepšení způsobu, jakým média mluví o otcích a pečujících mužích </a:t>
            </a:r>
            <a:endParaRPr lang="cs-CZ" sz="26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Aktivity snižující stigmatizaci pečujících mužů na pracovištích a aktivity zaměřené na oslabení stereotypů o roli mužů v péči </a:t>
            </a:r>
            <a:endParaRPr lang="cs-CZ" sz="26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Aktivity podporující „pečující firemní kulturu“ (např. viditelná podpora otcovské/rodičovské, sítě otců, interní kampaně)</a:t>
            </a:r>
            <a:endParaRPr lang="cs-CZ" sz="26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C2FEC9-EA69-2F5B-4DE8-B126B60D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63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E20F-6C9F-15AD-6DBD-82044AEB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6C87E-B620-CCF9-DDE1-126059A1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Podporované aktivity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418A9-0D08-9108-5708-B11FED66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17523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Aktivity směřující na mládež, pracující s normami a vztahem k péči dříve, než se stereotypně zafixují 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Aktivity snižující izolaci pečujících mužů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Podpora „</a:t>
            </a:r>
            <a:r>
              <a:rPr lang="cs-CZ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father</a:t>
            </a: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/man </a:t>
            </a:r>
            <a:r>
              <a:rPr lang="cs-CZ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inclusive</a:t>
            </a: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praxe ve zdravotnictví a sociálních službách</a:t>
            </a:r>
            <a:endParaRPr lang="cs-CZ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Adaptace / tvorba programů pracujících s normami maskulinity a péčí a programů snižujících radikalizaci mladých mužů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b="1" dirty="0"/>
              <a:t>Povinná klíčová aktivita: Evaluace</a:t>
            </a: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3D31D0-9506-1DF5-FD46-1569D1A7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3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564904"/>
            <a:ext cx="6405368" cy="1584176"/>
          </a:xfrm>
        </p:spPr>
        <p:txBody>
          <a:bodyPr/>
          <a:lstStyle/>
          <a:p>
            <a:r>
              <a:rPr lang="cs-CZ" sz="4800" dirty="0"/>
              <a:t>Evaluace</a:t>
            </a:r>
            <a:br>
              <a:rPr lang="cs-CZ" sz="4800" dirty="0"/>
            </a:br>
            <a:r>
              <a:rPr lang="cs-CZ" sz="4800" dirty="0"/>
              <a:t>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B84FE-FF53-E424-630E-F828312C9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30876-CDE2-699C-FB95-E21E384A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Evaluace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9C9CD-2755-5A28-435B-34576BD2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17523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 každém projektu je povinnou klíčovou aktivitou evaluace, která ověří dopady projektu na postoje a chování cílové skupiny, především směrem k vnímání péče jako sdílené odpovědnosti mužů a žen.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Evaluace musí sledovat celou realizaci projektu a poskytnout podklady pro posouzení efektivity a přenositelnosti navržených opatření.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Projekty budou ověřovat intervence, které by měly vést k požadovanému cíli. V rámci projektů je potřeba ověřit a prokázat, zda intervence funguje či nikoliv, případně za jakých podmínek.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5A15CF-508F-10F0-16F4-DFB2111D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47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AC8B-7B97-ECCB-CF3F-095CA6D9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CAB36-30D6-A78E-1552-D6C6E845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D5F8F6-F523-8D1E-E98A-44C7DF2C6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916832"/>
            <a:ext cx="8124954" cy="3816424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Příloha výzvy č. 5 - Podmínky evaluace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Popisuje povinné evaluační výstupy a </a:t>
            </a:r>
            <a:r>
              <a:rPr lang="cs-CZ" b="1" dirty="0">
                <a:solidFill>
                  <a:srgbClr val="FF0000"/>
                </a:solidFill>
              </a:rPr>
              <a:t>obsahuje vzory povinných formulářů (A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>
                <a:solidFill>
                  <a:srgbClr val="FF0000"/>
                </a:solidFill>
              </a:rPr>
              <a:t> B) k vyplnění a předložení společně s žádostí o podporu.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Obsahuje pomůcku pro nastavení evaluace, která má žadatelům pomoci vytvořit si představu o podobě evaluace a jejím účelu v rámci přípravy a realizace projektu.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DCAA93-92F0-0A4B-776D-B198B1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79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1F19-FEA4-5B33-D9A3-4843DA5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4AA20-DD02-2D94-35E0-EC93F0FD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D5F92-1D40-A21F-5991-CA95F049E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412776"/>
            <a:ext cx="8124954" cy="5103224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Veškeré činnosti spojené s evaluací projektu musí být zahrnuty v samostatné klíčové aktivitě s názvem Evaluace.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 případě, že je předmětem evaluace změna u cílové skupiny intervence, je požadavkem na zpracování evaluace zachycení stavu zástupců cílové skupiny před intervencí (pravděpodobně v začátku realizace projektu) a následně po intervenci (pravděpodobně v závěrečných fázích realizace projektu).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je povinen prokázat kvalifikaci evaluátora  předložením </a:t>
            </a:r>
            <a:r>
              <a:rPr lang="cs-CZ" b="1" dirty="0"/>
              <a:t>Formuláře A.</a:t>
            </a: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46D9FF-FA6D-E5A3-0167-418C4C8F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01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C7BCD-F059-D8FD-7295-3FC0E62D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414B-1E76-2131-925B-63BD0E12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A9AA6-5C8A-643E-0425-1E4EDDFD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439248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je povinen v žádosti prokázat kvalifikaci evaluátora v realizačním týmu předložením </a:t>
            </a:r>
            <a:r>
              <a:rPr lang="cs-CZ" b="1" dirty="0">
                <a:solidFill>
                  <a:srgbClr val="FF0000"/>
                </a:solidFill>
              </a:rPr>
              <a:t>Formuláře A</a:t>
            </a:r>
            <a:r>
              <a:rPr lang="cs-CZ" b="1" dirty="0"/>
              <a:t>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Evaluátor projektu musí splňovat podmínky alespoň jednoho ze dvou kritérií: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/>
              <a:t>Praktické zkušenosti/odborné praxe evaluátora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/>
              <a:t>Odborného vzdělání evaluátora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Přílohou Žádosti o podporu projektu bude zároveň čestné prohlášení evaluátora o souhlasu se svým zapojením, opatřené vlastnoručním, případně elektronickým podpisem.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D30898-B186-F1A6-9FC3-AB26B151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30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A73E1-B48D-42CC-8273-99474F13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3D519-14B7-4DE3-AF86-3BA071CB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60851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/>
              <a:t>Představení výzvy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Základní informace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Specifikace podporovaných aktivit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Evaluace</a:t>
            </a:r>
            <a:endParaRPr lang="cs-CZ" sz="2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dirty="0"/>
              <a:t>Podmínky podpory v rámci OPZ+</a:t>
            </a:r>
            <a:endParaRPr lang="cs-CZ" dirty="0"/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Partnerství v projektech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Veřejná podpora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691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Rozpočet projektů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b="1" dirty="0"/>
              <a:t>Hodnocení a výběr projektů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b="1" baseline="0" dirty="0"/>
              <a:t>Podání projektové žádosti</a:t>
            </a:r>
            <a:endParaRPr lang="cs-CZ" sz="2400" b="1" baseline="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84938F-0A24-4B13-8D99-08973A94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94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40379-CE3E-1C79-5E8A-B54F5CC9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4743F-5AB8-3893-219E-A9830401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91702-5E1C-1D99-36C6-B6BCDA87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355232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/>
              <a:t>Praktické zkušenosti/odborné praxe evaluátora</a:t>
            </a:r>
          </a:p>
          <a:p>
            <a:pPr marL="342900" indent="-342900" algn="just">
              <a:lnSpc>
                <a:spcPct val="12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Zkušenost evaluátora v oblasti evaluací a výzkumných studií, a to doložením minimálně dvou realizovaných evaluací, na nichž se evaluátor podílel. Doložené evaluace se musí zaměřovat minimálně na jednu z následujících oblastí: rozvoj lidských zdrojů; rovné příležitostí; zvyšování zaměstnanosti; sociální integrace; sociální služby; rozvoj veřejné správy. Pokud výstupy (evaluační zprávy) nejsou veřejně elektronicky přístupné (např. v Databázi produktů ESF), musí je Žadatel o podporu projektu doložit v elektronické podobě v rámci projektové žádosti.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cs-CZ" b="1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93A22-5E88-403D-3952-8BF8D0D3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6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DAC2D-43A3-F745-6802-3930A3075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184B-E19F-AE2C-5E53-FE69E6BC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94DE1-283E-B387-51AD-AAB049F0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439248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cs-CZ" b="1" dirty="0"/>
              <a:t>Odborného vzdělání evaluátora</a:t>
            </a: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Vzdělání doložené životopisem evaluátora projektu. Požadováno je vzdělání v oblasti sociologie a přidružených věd (např. veřejná a sociální politika, antropologie, studium současných společností, historická sociologie, demografie aj.) a to minimálně na úrovni úspěšně ukončeného bakalářského studia.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645D54-DD87-0598-0504-5135B380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2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5203-F68E-3E1B-AA51-150BF25D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64965-1E03-CFCE-0F77-0D778A2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56ABE-12F2-8E07-AD77-75D15C2A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439248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/>
              <a:t>Realizátor je povinen v rámci evaluace postupovat v souladu s Evaluačním plánem (příp. Evaluačním designem). Evaluační plán je žadatel povinen předložit v rámci Žádosti o podporu projektu, a to prostřednictvím vyplnění </a:t>
            </a:r>
            <a:r>
              <a:rPr lang="cs-CZ" sz="2600" b="1" dirty="0">
                <a:solidFill>
                  <a:srgbClr val="FF0000"/>
                </a:solidFill>
              </a:rPr>
              <a:t>Formuláře B</a:t>
            </a:r>
            <a:r>
              <a:rPr lang="cs-CZ" sz="2600" dirty="0"/>
              <a:t>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600" dirty="0"/>
              <a:t>Zpracovaný Evaluační plán bude součástí hodnocení Žádosti o podporu projektu, a bude závazným východiskem pro evaluační aktivity realizované v rámci projektu. Případné změny Evaluačního plánu v průběhu realizace budou podléhat schválení ze strany poskytovatele dotace (oddělení evaluací MPSV).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66654B-3393-CAEB-02E0-711F0F4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0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57695-63CD-F5FD-7D23-47B4848B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79CBB-EAE3-37E1-019D-BB2417E4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3CC2F-81BA-FC2D-761E-C7EAD06F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8124954" cy="504056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Během realizace projektu a evaluace bude mít příjemce povinnost průběžné součinnosti a komunikace s poskytovatelem dotace. 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Nejpozději do 2 měsíců od začátku realizace projektu bude příjemce povinen kontaktovat poskytovatele dotace s žádostí o konzultaci nastavení evaluace a evaluačního plánu. 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 návaznosti na proběhlé konzultace musí realizátor zpracovat a do nejbližší zprávy o realizaci předložit Vstupní evaluační zprávu, která bude povinným výstupem projektu a bude uvedena v cílové hodnotě indikátoru 805 000.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D4681F-8C42-C237-1237-98D2C5E7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27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4C126-9930-F7AF-9E2A-23530C1D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3A854-305E-DFAD-4A2A-BB952E68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Podmínky evaluace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5CCFE-FE22-9B6B-67F9-93432757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2204864"/>
            <a:ext cx="8124954" cy="36004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Kromě vlastní evaluace jednotlivých projektů žadateli bude probíhat i evaluace zastřešující celou výzvu realizovaná poskytovatelem dotace.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Pro projekty vybrané poskytovatelem dotace do této evaluace, bude vyžadována součinnost mezi realizátorem projektu a poskytovatelem dotace.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DC4A04-2F2D-9A4C-99FB-15E096A4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6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48" y="2925582"/>
            <a:ext cx="6444376" cy="965200"/>
          </a:xfrm>
        </p:spPr>
        <p:txBody>
          <a:bodyPr/>
          <a:lstStyle/>
          <a:p>
            <a:r>
              <a:rPr lang="cs-CZ" sz="4800" dirty="0"/>
              <a:t>Partnerství</a:t>
            </a:r>
            <a:br>
              <a:rPr lang="cs-CZ" sz="4800" dirty="0"/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CB101-B20D-9175-9892-5D4706F96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6B426-2738-76D6-AE1B-C3A224FF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14BF8-5670-47F0-6E8D-3B662389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8124954" cy="524724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Partnerství pro realizaci projektu je vztah mezi příjemcem podpory z OPZ+ a veřejnými nebo soukromými subjekty.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b="1" dirty="0"/>
              <a:t>Partner s finančním příspěvkem </a:t>
            </a:r>
            <a:r>
              <a:rPr lang="cs-CZ" dirty="0"/>
              <a:t>– tento typ partnera přijímá prostřednictvím příjemce část podpory z OPZ+ na realizaci věcných projektových aktivit.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b="1" dirty="0"/>
              <a:t>Partner bez finančního příspěvku </a:t>
            </a:r>
            <a:r>
              <a:rPr lang="cs-CZ" dirty="0"/>
              <a:t>– tento typ partnera se podílí na realizaci věcných aktivit projektu např. formou konzultací, odborné garance apod., ale na své výdaje spojené s realizací projektu nezískává z OPZ+ žádný finanční příspěvek.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Partneři se společně s příjemcem podílí na realizaci projektových aktivit, často již od zpracování žádosti o podporu. Role a míra zapojení partnera musí být popsány žadatelem již v žádosti o podporu.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4ED02F-8248-ADEB-FA05-0065AA13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62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63A2E-5986-DEA4-1102-53AC1DEB7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0AFCE-B747-9CC1-31F7-DB55B4F6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529FC-B4D5-E2D3-2B1D-F9E95A451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8124954" cy="542724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Účast partnerů musí být opodstatněná a nezastupitelná. Přínos jednotlivých partnerů pro tvorbu či realizaci projektu musí spočívat v zajištění aktivit, bez jejichž realizace by nebylo dosaženo cílů projektu a zároveň je nemůže zajistit sám vlastními zdroji a silami jediný subjekt nebo jiný ze zapojených partnerů. 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Příjemce v projektu realizovaném v partnerství s partnerem/y s finančním příspěvkem musí vlastními silami zajistit realizaci minimálně 30 % aktivit/rozpočtu projektu 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Vymezení rolí žadatele a partnera/ů v projektu a popis zapojení žadatele a partnerů do realizace aktivit včetně podílu na rozpočtu projektu uvádí žadatel do přílohy k žádosti o podporu.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03C620-914C-7681-A211-D3217C19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22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7C0EB-69E6-2437-AF0A-D2F3489E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00B2D-7765-33DC-D93F-AE23669D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Partnerství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15D1A-F3E2-C8FD-A534-D69F429C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8124954" cy="542724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Partnerství nesmí nahrazovat zabezpečení běžné administrace projektu a poskytování běžných služeb nebo dodání zboží. Partnerství není vztahem, kdy příjemce nebo partner zajišťují v projektu takové aktivity, které mohou být běžně na trhu poskytnuty jako služby dalších subjektů.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I v případě zapojení partnera do projektu je odpovědnost za realizaci projektu vždy na příjemci. Příjemce vůči ŘO garantuje, že projekt je realizován podle pravidel OPZ+ a v souladu s právním aktem, na jehož základě projekt podporu čerpá. V případě pochybení na straně partnera, které má za následek nezpůsobilé výdaje, se případný nárok na vrácení chybně vynaložených prostředků OPZ+ vždy uplatňuje vůči příjemci.</a:t>
            </a:r>
          </a:p>
          <a:p>
            <a:pPr marL="342900" lvl="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F8DACE-8419-2E13-1907-EF7189C6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660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33264" y="2738016"/>
            <a:ext cx="7236820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Veřejná </a:t>
            </a:r>
            <a:br>
              <a:rPr lang="cs-CZ" sz="4800" dirty="0"/>
            </a:br>
            <a:r>
              <a:rPr lang="cs-CZ" sz="4800" dirty="0"/>
              <a:t>podpora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AC1B566-C7B5-4FF6-A462-E3B7A92EC67A}"/>
              </a:ext>
            </a:extLst>
          </p:cNvPr>
          <p:cNvSpPr txBox="1">
            <a:spLocks/>
          </p:cNvSpPr>
          <p:nvPr/>
        </p:nvSpPr>
        <p:spPr>
          <a:xfrm>
            <a:off x="2411760" y="1988840"/>
            <a:ext cx="6120232" cy="2376264"/>
          </a:xfrm>
          <a:prstGeom prst="rect">
            <a:avLst/>
          </a:prstGeom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5400" b="1" dirty="0"/>
          </a:p>
          <a:p>
            <a:pPr algn="ctr"/>
            <a:endParaRPr lang="cs-CZ" sz="48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PŘEDSTAVENÍ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4800" b="1" dirty="0"/>
              <a:t>VÝZVY</a:t>
            </a:r>
          </a:p>
          <a:p>
            <a:endParaRPr lang="cs-CZ" dirty="0"/>
          </a:p>
        </p:txBody>
      </p:sp>
      <p:pic>
        <p:nvPicPr>
          <p:cNvPr id="9" name="Grafický objekt 8" descr="Kontrolní seznam obrys">
            <a:extLst>
              <a:ext uri="{FF2B5EF4-FFF2-40B4-BE49-F238E27FC236}">
                <a16:creationId xmlns:a16="http://schemas.microsoft.com/office/drawing/2014/main" id="{E50F6A4C-5A88-4E0C-AF7B-6A4B7458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600924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A6A1-35E7-3BEB-C43F-1CD3E507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272AB-9EE2-08BD-F91B-619F4A71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Veřejná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CF410-6AD3-8508-B5D6-1D4952EE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8124954" cy="542724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Poskytnutá podpora, která zvýhodňuje určitý podnik při jeho podnikání, pokud umožní příjemci této podpory snížit náklady na realizaci záměru, který by jinak musel být hrazen z prostředků příjemce podpory.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Podpora, která naplňuje znaky veřejné podpory, se poskytuje v režimu de minimis. U projektů, u nichž bude poskytnutí podpory z OPZ+ zakládat podporu de minimis, budou aplikovány předpisy EU stanovující horní hranici financování takového projektu z veřejných zdrojů. 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Jsou-li aktivity výzvy, které zakládají veřejnou podporu či podporu de minimis, realizovány ve spolupráci s partnery projektu, bude na ně příslušná část veřejné podpory přenesena.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dirty="0"/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13B8B2-2CED-DEFF-C8D6-69D28DC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96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44" y="2564904"/>
            <a:ext cx="6444376" cy="965200"/>
          </a:xfrm>
        </p:spPr>
        <p:txBody>
          <a:bodyPr/>
          <a:lstStyle/>
          <a:p>
            <a:r>
              <a:rPr lang="cs-CZ" sz="4800" dirty="0"/>
              <a:t>Povinné přílohy</a:t>
            </a:r>
            <a:br>
              <a:rPr lang="cs-CZ" sz="4800" dirty="0"/>
            </a:br>
            <a:r>
              <a:rPr lang="cs-CZ" sz="4400" dirty="0"/>
              <a:t>žádosti o podporu</a:t>
            </a:r>
            <a:br>
              <a:rPr lang="cs-CZ" sz="4800" dirty="0"/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7BCA-F8A5-770A-DD94-CE0BB9B8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01ABB-1830-BA9B-CF41-6002637A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Povinné přílohy žádosti o podporu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8062B-9834-E492-A497-E72286F4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268760"/>
            <a:ext cx="8124954" cy="542724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o podporu, který je zahraniční právnickou osobou, musí dodat údaje o svém skutečném majiteli.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o podporu, který je obchodní společností či družstvem a jehož majetek je vložen nebo částečně vložen do svěřenského fondu, je povinen doložit k žádosti o podporu statut tohoto svěřenského fondu.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dirty="0"/>
              <a:t>Žadatel a partneři v projektu – vzorový formulář je zveřejněn na adrese: Formuláře a pokyny potřebné v rámci přípravy žádosti o podporu - www.esfcr.cz. Přílohu dokládají žadatelé o podporu, jejichž projekt bude realizován na základě principu partnerství s partnerem/y s finančním příspěvkem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708C9-C01B-6396-C8A4-C5BE8FF7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0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028C9-F0BF-BE73-FB5A-600BE395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63B0E-9BA1-DDDC-5B92-2A920003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Povinné přílohy žádosti o podporu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0DB38-B11E-5187-544E-CEABB48C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23" y="1844824"/>
            <a:ext cx="8124954" cy="456314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3200" dirty="0"/>
              <a:t>Teorie změny a odborné kapacity žadatele</a:t>
            </a:r>
            <a:br>
              <a:rPr lang="cs-CZ" sz="3200" dirty="0"/>
            </a:br>
            <a:r>
              <a:rPr lang="cs-CZ" sz="3200" dirty="0"/>
              <a:t>dle přílohy č. 4 výzvy.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3200" dirty="0"/>
              <a:t>Formulář A „Kvalifikace evaluátora“ a </a:t>
            </a:r>
            <a:br>
              <a:rPr lang="cs-CZ" sz="3200" dirty="0"/>
            </a:br>
            <a:r>
              <a:rPr lang="cs-CZ" sz="3200" dirty="0"/>
              <a:t>formulář B „Evaluační plán projektu“ dle přílohy č. 5 výzvy Podmínky evaluace.</a:t>
            </a:r>
          </a:p>
          <a:p>
            <a:pPr marL="342900" indent="-342900" algn="just">
              <a:lnSpc>
                <a:spcPct val="9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3200" dirty="0"/>
              <a:t>Čestné prohlášení evaluátora o souhlasu se zapojením do projektu dle přílohy č. 6 výzvy.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4C5AD3-E346-2771-B5FD-32D0F8BC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386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72819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084A8B"/>
                </a:solidFill>
                <a:latin typeface="Arial"/>
              </a:rPr>
              <a:t> </a:t>
            </a:r>
            <a:br>
              <a:rPr lang="cs-CZ" sz="4800" dirty="0">
                <a:solidFill>
                  <a:srgbClr val="084A8B"/>
                </a:solidFill>
                <a:latin typeface="Arial"/>
              </a:rPr>
            </a:br>
            <a:r>
              <a:rPr lang="cs-CZ" sz="4800" dirty="0">
                <a:solidFill>
                  <a:srgbClr val="084A8B"/>
                </a:solidFill>
                <a:latin typeface="Arial"/>
              </a:rPr>
              <a:t>indikátory</a:t>
            </a:r>
            <a:endParaRPr kumimoji="0" lang="cs-CZ" sz="48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vert="horz" lIns="36000" tIns="0" rIns="36000" bIns="0" rtlCol="0" anchor="ctr" anchorCtr="0">
            <a:normAutofit/>
          </a:bodyPr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27F5EC-1D55-4057-B5DB-C219BE18F913}"/>
              </a:ext>
            </a:extLst>
          </p:cNvPr>
          <p:cNvSpPr txBox="1"/>
          <p:nvPr/>
        </p:nvSpPr>
        <p:spPr>
          <a:xfrm>
            <a:off x="360000" y="1556792"/>
            <a:ext cx="8280000" cy="40324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cs-CZ" sz="2400" b="1" dirty="0"/>
              <a:t>Indikátor = nástroj pro měření efektů projektu </a:t>
            </a:r>
            <a:br>
              <a:rPr lang="cs-CZ" sz="2400" b="1" dirty="0"/>
            </a:br>
            <a:r>
              <a:rPr lang="cs-CZ" sz="2400" b="1" dirty="0"/>
              <a:t>v rámci OPZ+.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se závazkem </a:t>
            </a:r>
            <a:r>
              <a:rPr lang="cs-CZ" sz="2400" dirty="0"/>
              <a:t>→ hodnota, která se chápe jako závazek žadatele, kterého má dosáhnout díky realizaci projektu.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Indikátor bez závazku </a:t>
            </a:r>
            <a:r>
              <a:rPr lang="cs-CZ" sz="2400" dirty="0"/>
              <a:t>→ hodnota, která nepředstavuje závazek žadatele, ale které ji nutné sledovat.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968579-39BB-4571-A2F7-098A42F7AD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35</a:t>
            </a:fld>
            <a:endParaRPr lang="cs-CZ"/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BD9CB517-9746-4976-8052-9A3FA5E0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216" y="4370591"/>
            <a:ext cx="1944216" cy="1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6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27064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634366" y="1353589"/>
            <a:ext cx="8064000" cy="5398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se závazkem </a:t>
            </a:r>
            <a:r>
              <a:rPr lang="cs-CZ" dirty="0"/>
              <a:t>(je třeba vyplnit v </a:t>
            </a:r>
            <a:r>
              <a:rPr lang="cs-CZ" dirty="0">
                <a:hlinkClick r:id="rId3"/>
              </a:rPr>
              <a:t>IS KP21+) 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8EF3B0B-0786-495D-9B56-CAA9C0D8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49929"/>
              </p:ext>
            </p:extLst>
          </p:nvPr>
        </p:nvGraphicFramePr>
        <p:xfrm>
          <a:off x="234096" y="1893407"/>
          <a:ext cx="8712968" cy="42193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90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Celkový počet účastníků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626 000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Účastníci, kteří získali kvalifikaci po ukončení své účasti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501 300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osob pracujících v rámci flexibilních forem práce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073070"/>
                  </a:ext>
                </a:extLst>
              </a:tr>
              <a:tr h="67167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501 050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zaměstnavatelů, kteří podporují flexibilní formy práce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Podniky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071448"/>
                  </a:ext>
                </a:extLst>
              </a:tr>
              <a:tr h="62446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805 000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Dokumenty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+mn-lt"/>
                        </a:rPr>
                        <a:t>Výstup</a:t>
                      </a:r>
                      <a:endParaRPr lang="cs-CZ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61598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00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57213" y="1737052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399703" y="1484784"/>
            <a:ext cx="8100160" cy="3599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Indikátory bez závazku </a:t>
            </a:r>
            <a:r>
              <a:rPr lang="cs-CZ" dirty="0"/>
              <a:t>(v </a:t>
            </a:r>
            <a:r>
              <a:rPr lang="cs-CZ" dirty="0">
                <a:hlinkClick r:id="rId3"/>
              </a:rPr>
              <a:t>IS KP21+</a:t>
            </a:r>
            <a:r>
              <a:rPr lang="cs-CZ" dirty="0"/>
              <a:t> je možné vyplnit 0)</a:t>
            </a:r>
          </a:p>
          <a:p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068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4BCEA63A-B4D4-414F-9814-DE34C4B0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74112"/>
              </p:ext>
            </p:extLst>
          </p:nvPr>
        </p:nvGraphicFramePr>
        <p:xfrm>
          <a:off x="357212" y="2070440"/>
          <a:ext cx="8535266" cy="12064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0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Název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Měrná jednotka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Typ indikátoru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93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</a:rPr>
                        <a:t>679 001</a:t>
                      </a: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Počet podpořených Romů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Osoby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Výstup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5D51249-745D-C20D-E760-0A517A85AE9B}"/>
              </a:ext>
            </a:extLst>
          </p:cNvPr>
          <p:cNvSpPr txBox="1"/>
          <p:nvPr/>
        </p:nvSpPr>
        <p:spPr>
          <a:xfrm>
            <a:off x="399703" y="3716637"/>
            <a:ext cx="8492775" cy="266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400" dirty="0"/>
              <a:t>Hodnota je zjišťována odhadem příjemce. Tento odhad provede příjemce na základě jemu dostupných informací. Při sběru monitorovacích dat bude důsledně respektována ochrana osobních údajů. Údaje o tom, která konkrétní osoba byla započítána, nebude příjemce nikam předávat, vykazovat bude pouze zápisem souhrnného údaje za projekt do zprávy o realizaci projektu. </a:t>
            </a:r>
          </a:p>
        </p:txBody>
      </p:sp>
    </p:spTree>
    <p:extLst>
      <p:ext uri="{BB962C8B-B14F-4D97-AF65-F5344CB8AC3E}">
        <p14:creationId xmlns:p14="http://schemas.microsoft.com/office/powerpoint/2010/main" val="1298217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844829"/>
            <a:ext cx="8064000" cy="3456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600 000 </a:t>
            </a:r>
            <a:r>
              <a:rPr lang="cs-CZ" sz="2400" b="1" u="sng" dirty="0">
                <a:effectLst/>
              </a:rPr>
              <a:t>Celkový počet účastníků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Každá podpořená osoba se v rámci projektu započítává pouze jednou.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cs-CZ" b="1" dirty="0"/>
              <a:t>Podpořená osoba </a:t>
            </a:r>
            <a:r>
              <a:rPr lang="cs-CZ" dirty="0"/>
              <a:t>= osoba identifikovatelná podle jména </a:t>
            </a:r>
            <a:br>
              <a:rPr lang="cs-CZ" dirty="0"/>
            </a:br>
            <a:r>
              <a:rPr lang="cs-CZ" dirty="0"/>
              <a:t>a příjmení, bydliště, data narození.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2400" dirty="0"/>
              <a:t>Pro možnost započtení podpořené osoby </a:t>
            </a:r>
            <a:br>
              <a:rPr lang="cs-CZ" sz="2400" dirty="0"/>
            </a:br>
            <a:r>
              <a:rPr lang="cs-CZ" sz="2400" dirty="0"/>
              <a:t>do indikátorů, musí poskytnutá </a:t>
            </a:r>
            <a:r>
              <a:rPr lang="cs-CZ" sz="2400" b="1" dirty="0"/>
              <a:t>podpora dosáhnout minimální hranice 40 hodin (bagatelní podpora).</a:t>
            </a:r>
          </a:p>
          <a:p>
            <a:pPr marL="0" indent="0">
              <a:buNone/>
            </a:pP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0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IV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540000" y="1556792"/>
            <a:ext cx="8064000" cy="3562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626 000 </a:t>
            </a:r>
            <a:r>
              <a:rPr lang="cs-CZ" sz="2400" b="1" u="sng" dirty="0">
                <a:effectLst/>
              </a:rPr>
              <a:t>Účastníci, kteří získali kvalifikaci po ukončení své účasti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Počet osob, které v rámci projektu získaly kvalifikaci na základě absolvování aktivit projektu.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Potvrzení o kvalifikaci je udíleno na základě formálního prověření znalostí, které ukázalo, že účastník získal kvalifikaci dle předem nastavených standardů.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Účastník je v indikátoru započítán pouze jednou bez ohledu na počet získaných kvalifikací. </a:t>
            </a:r>
            <a:endParaRPr lang="cs-CZ" sz="2400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57ED0-8A70-48FE-B034-58EB486E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br>
              <a:rPr lang="cs-CZ" dirty="0"/>
            </a:br>
            <a:r>
              <a:rPr lang="cs-CZ" cap="none" dirty="0"/>
              <a:t>ZÁKLADNÍ INFORMACE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D8588-7D6C-4A4F-99CD-1889F57D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4" y="1403724"/>
            <a:ext cx="8280472" cy="49776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Priorita 1: </a:t>
            </a:r>
            <a:r>
              <a:rPr lang="cs-CZ" dirty="0"/>
              <a:t>Budoucnost práce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b="1" dirty="0"/>
              <a:t>Specifický cíl 1.2 - </a:t>
            </a:r>
            <a:r>
              <a:rPr lang="cs-CZ" dirty="0"/>
              <a:t>prosazovat genderově vyváženou účast na trhu práce, rovné pracovní podmínky a lepší rovnováhu mezi prací a osobním životem, mimo jiné prostřednictvím přístupu k cenově dostupné péči o děti a péči o závislé osoby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Vyhlašovatel výzvy: </a:t>
            </a:r>
            <a:r>
              <a:rPr lang="cs-CZ" dirty="0"/>
              <a:t>MPSV, odbor realizace programů ESF – veřejná správa, sociální inovace a rovné příležitosti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Číslo výzvy</a:t>
            </a:r>
            <a:r>
              <a:rPr lang="cs-CZ" dirty="0"/>
              <a:t>: 03_25_082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Alokace: </a:t>
            </a:r>
            <a:r>
              <a:rPr lang="cs-CZ" dirty="0"/>
              <a:t>100 mil.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Vyhlášení výzvy: </a:t>
            </a:r>
            <a:r>
              <a:rPr lang="cs-CZ" dirty="0"/>
              <a:t>31. 10. 2025 (žádosti od 5. 11. 2025)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Ukončení příjmu žádostí</a:t>
            </a:r>
            <a:r>
              <a:rPr lang="cs-CZ" dirty="0"/>
              <a:t>: </a:t>
            </a:r>
            <a:r>
              <a:rPr lang="cs-CZ" b="1" u="sng" dirty="0">
                <a:solidFill>
                  <a:srgbClr val="FF0000"/>
                </a:solidFill>
              </a:rPr>
              <a:t>21. 1. 2026 12:00</a:t>
            </a:r>
          </a:p>
          <a:p>
            <a:pPr lvl="1"/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9EAFB-F3CF-4854-9A98-7BEB0E79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3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D7D6-7442-F9FE-D527-CA52DC89E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5E76B-B9C2-F282-344E-E4415817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F3F4CB53-FDED-4607-B386-87852FB3DB5E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752BC24-B137-6C23-106B-B76CF5188EE7}"/>
              </a:ext>
            </a:extLst>
          </p:cNvPr>
          <p:cNvSpPr txBox="1">
            <a:spLocks/>
          </p:cNvSpPr>
          <p:nvPr/>
        </p:nvSpPr>
        <p:spPr>
          <a:xfrm>
            <a:off x="380110" y="1484785"/>
            <a:ext cx="8424001" cy="52112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601 300 </a:t>
            </a:r>
            <a:r>
              <a:rPr lang="cs-CZ" b="1" u="sng" dirty="0">
                <a:effectLst/>
              </a:rPr>
              <a:t>Počet osob pracujících v rámci flexibilních forem práce</a:t>
            </a:r>
          </a:p>
          <a:p>
            <a:pPr marL="0" indent="0">
              <a:buNone/>
            </a:pPr>
            <a:r>
              <a:rPr lang="pl-PL" dirty="0"/>
              <a:t>Osoba pracující na jednu z těchto forem práce: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práce konaná alespoň z 50 % fondu pracovní doby doma, resp. mimo stálou provozovnu,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zkrácený pracovní úvazek s plnou přítomností na pracovišti nebo kombinující práci z domova s prací v zaměstnání, jedná se o a) pravidelný (např. 5x týdně 4 hodiny) nebo b) flexibilní (20 hodin týdně) výkon práce,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stlačený pracovní týden (např. 20–40 hodin týdně ve 3–4 dnech v průběhu týdne),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71D8B71A-2CF0-4EBB-7D18-0552DE71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11B70C1-DE54-F1B7-3C9D-C8F47FDB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15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0090-5ADB-25A6-0E0C-CF5F4284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6BA87-D9A4-E41A-5202-589050C8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03363BE-47A3-242C-7A51-68D05734226C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3855FE9-CFD5-8923-D906-9ADAAA6DCD83}"/>
              </a:ext>
            </a:extLst>
          </p:cNvPr>
          <p:cNvSpPr txBox="1">
            <a:spLocks/>
          </p:cNvSpPr>
          <p:nvPr/>
        </p:nvSpPr>
        <p:spPr>
          <a:xfrm>
            <a:off x="380111" y="1448762"/>
            <a:ext cx="8403890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601 300 </a:t>
            </a:r>
            <a:r>
              <a:rPr lang="cs-CZ" b="1" u="sng" dirty="0">
                <a:effectLst/>
              </a:rPr>
              <a:t>Počet osob pracujících v rámci flexibilních forem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sdílené pracovní místo (částečný úvazek a sdílení pracovního místa s další osobou),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práce na dohodu o pracovní činnosti nebo na dohodu o provedení práce s docházkou do zaměstnání dle dohody se zaměstnavatelem (na pracovišti, kde tato forma doposud nebyla zavedena).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Osoba se započítává pouze tehdy, byla-li před vstupem do projektu nezaměstnaná, neaktivní, nebo měla nižší úvazek.</a:t>
            </a:r>
            <a:endParaRPr lang="cs-CZ" b="1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7ECD0A39-7003-641C-3C5F-B57C9CA1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B96305A-7FAA-2FDA-ECD7-43CB7E9B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16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4E7E-707B-10F9-EC2F-4117EA76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87336-4B00-EF18-D3B1-8BCE9587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6B2B1EB-2B6A-70B6-094D-78E0C0C30109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D5834A8-763D-0B8C-4872-690327774B92}"/>
              </a:ext>
            </a:extLst>
          </p:cNvPr>
          <p:cNvSpPr txBox="1">
            <a:spLocks/>
          </p:cNvSpPr>
          <p:nvPr/>
        </p:nvSpPr>
        <p:spPr>
          <a:xfrm>
            <a:off x="251520" y="1448762"/>
            <a:ext cx="8640959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501 050 </a:t>
            </a:r>
            <a:r>
              <a:rPr lang="cs-CZ" b="1" u="sng" dirty="0">
                <a:effectLst/>
              </a:rPr>
              <a:t>Počet zaměstnavatelů, kteří podporují flexibilní formy práce</a:t>
            </a:r>
          </a:p>
          <a:p>
            <a:pPr marL="0" indent="0">
              <a:buNone/>
            </a:pPr>
            <a:r>
              <a:rPr lang="cs-CZ" dirty="0"/>
              <a:t>Zaměstnavatelé nabízející alespoň jednu z těchto forem práce: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práce konaná alespoň z 50 % fondu pracovní doby doma, resp. mimo stálou provozovnu,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zkrácený pracovní úvazek s plnou přítomností na pracovišti nebo kombinující práci z domova s prací v zaměstnání, jedná se o a) pravidelný (např. 5x týdně 4 hodiny), nebo o b) flexibilní (20 hodin týdně) výkon práce,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stlačený pracovní týden (např. 20–40 hodin týdně ve 3–4 dnech v průběhu týdne),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9180197B-EE1A-2E40-0D5B-D530E5E2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EE1FA92-21D7-2C1A-5E5B-FBD23B85C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2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FE863-8996-52BE-8C87-7615B42C4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744CF-BEFA-0CBC-79D6-74B01615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VIII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D24A023-5194-C69A-03A3-51545899A4F2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4D5903B-742B-E639-31C0-E71F38A30606}"/>
              </a:ext>
            </a:extLst>
          </p:cNvPr>
          <p:cNvSpPr txBox="1">
            <a:spLocks/>
          </p:cNvSpPr>
          <p:nvPr/>
        </p:nvSpPr>
        <p:spPr>
          <a:xfrm>
            <a:off x="380111" y="1448762"/>
            <a:ext cx="8403890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501 050 </a:t>
            </a:r>
            <a:r>
              <a:rPr lang="cs-CZ" b="1" u="sng" dirty="0">
                <a:effectLst/>
              </a:rPr>
              <a:t>Počet zaměstnavatelů, kteří podporují flexibilní formy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sdílené pracovní místo (částečný úvazek a sdílení pracovního místa s další osobou),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práce na dohodu o pracovní činnosti nebo na dohodu o provedení práce s docházkou do zaměstnání dle dohody se zaměstnavatelem (na pracovišti, kde tato forma doposud nebyla zavedena).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Zaměstnavatel se počítá pouze tehdy, pokud alespoň jednu z forem práce před zahájením projektu nevyužíval.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38825B77-8165-E410-2A8B-69E3717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A0B46CB-AAF7-988A-5082-876BBEA7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5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2710-6E9A-2E81-3CC1-D725F4DC7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B9092-B104-40C5-6F3F-BA4ABD4E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 IX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116E6B1-1867-0D2F-22C8-4666FE38B307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9716158-0DBA-62E8-449C-6EB3C0313595}"/>
              </a:ext>
            </a:extLst>
          </p:cNvPr>
          <p:cNvSpPr txBox="1">
            <a:spLocks/>
          </p:cNvSpPr>
          <p:nvPr/>
        </p:nvSpPr>
        <p:spPr>
          <a:xfrm>
            <a:off x="380111" y="1448762"/>
            <a:ext cx="8403890" cy="469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805 000 </a:t>
            </a:r>
            <a:r>
              <a:rPr lang="cs-CZ" b="1" u="sng" dirty="0">
                <a:effectLst/>
              </a:rPr>
              <a:t>Počet napsaných a zveřejněných analytických a strategických dokumentů (vč. evaluačních)</a:t>
            </a:r>
          </a:p>
          <a:p>
            <a:pPr marL="0" indent="0">
              <a:buNone/>
            </a:pPr>
            <a:r>
              <a:rPr lang="cs-CZ" dirty="0"/>
              <a:t>Počet napsaných a zveřejněných analýz, evaluací (interních i externích), koncepcí, strategií, studií, závěrečných zpráv z výzkumů a obdobných dokumentů, které byly vytvořeny za finanční podpory fondů EU. </a:t>
            </a:r>
          </a:p>
          <a:p>
            <a:pPr marL="0" indent="0">
              <a:buNone/>
            </a:pPr>
            <a:r>
              <a:rPr lang="cs-CZ" dirty="0"/>
              <a:t>K tomu, aby byl dokument započítán do indikátoru jako jedna jednotka, je třeba, aby byl jak napsaný, tak zveřejněný. V případě více samostatných výstupů je možno započítat každý výstup samostatně. Započítávají se dokumenty vytvořené interně i externě.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3FF3DB2D-D8B3-0DE7-0537-DBC572C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E77471-988E-DD72-11AD-AEDA5623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5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8742C-9928-48B9-B255-10890317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0" cap="all" baseline="0" dirty="0">
                <a:latin typeface="+mj-lt"/>
                <a:ea typeface="+mj-ea"/>
                <a:cs typeface="+mj-cs"/>
              </a:rPr>
              <a:t>Nastavení indikátorů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E27D596-812A-4DEB-9F62-184AD69BF1EA}"/>
              </a:ext>
            </a:extLst>
          </p:cNvPr>
          <p:cNvSpPr txBox="1">
            <a:spLocks/>
          </p:cNvSpPr>
          <p:nvPr/>
        </p:nvSpPr>
        <p:spPr>
          <a:xfrm>
            <a:off x="380111" y="2007937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E9B04D7-C058-4B62-B4CB-7AC4F6082BC8}"/>
              </a:ext>
            </a:extLst>
          </p:cNvPr>
          <p:cNvSpPr txBox="1">
            <a:spLocks/>
          </p:cNvSpPr>
          <p:nvPr/>
        </p:nvSpPr>
        <p:spPr>
          <a:xfrm>
            <a:off x="460097" y="1556792"/>
            <a:ext cx="7856319" cy="4139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6195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effectLst/>
              </a:rPr>
              <a:t>Minimální míra splnění indikátorů: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indikátor výstupu min. 85 %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Indikátor výsledku min. 75 %</a:t>
            </a:r>
          </a:p>
          <a:p>
            <a:pPr marL="0" indent="0" algn="just">
              <a:buNone/>
            </a:pPr>
            <a:r>
              <a:rPr lang="cs-CZ" b="1" dirty="0"/>
              <a:t>Hodnota dosažených indikátorů se posuzuje dle výše skutečného čerpání rozpočtu.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EAA20150-2875-4DFC-BE18-51D9B1D8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E81492-6A8B-4B92-9592-625089EF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cký objekt 3" descr="Kontrolní seznam se souvislou výplní">
            <a:extLst>
              <a:ext uri="{FF2B5EF4-FFF2-40B4-BE49-F238E27FC236}">
                <a16:creationId xmlns:a16="http://schemas.microsoft.com/office/drawing/2014/main" id="{0A4929D7-426D-4DEB-8558-EA6DFFC3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2040" y="3060084"/>
            <a:ext cx="5626743" cy="5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2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568000" cy="432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Pravidla volby závazných indikátorů a jejich sledování: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uvádí se </a:t>
            </a:r>
            <a:r>
              <a:rPr lang="cs-CZ" b="1" dirty="0"/>
              <a:t>kumulativní odhad </a:t>
            </a:r>
            <a:r>
              <a:rPr lang="cs-CZ" dirty="0"/>
              <a:t>za celé období realizace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uvést </a:t>
            </a:r>
            <a:r>
              <a:rPr lang="cs-CZ" b="1" dirty="0"/>
              <a:t>podrobný popis výpočtu </a:t>
            </a:r>
            <a:r>
              <a:rPr lang="cs-CZ" dirty="0"/>
              <a:t>výše indikátoru.</a:t>
            </a:r>
          </a:p>
        </p:txBody>
      </p:sp>
      <p:pic>
        <p:nvPicPr>
          <p:cNvPr id="5" name="Grafický objekt 4" descr="Žárovka a ozubené kolečko se souvislou výplní">
            <a:extLst>
              <a:ext uri="{FF2B5EF4-FFF2-40B4-BE49-F238E27FC236}">
                <a16:creationId xmlns:a16="http://schemas.microsoft.com/office/drawing/2014/main" id="{13AAAD1C-C7EC-4101-9028-F4924BE5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690" y="3817356"/>
            <a:ext cx="2671339" cy="267133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46</a:t>
            </a:fld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C6A198A-48DE-4493-9890-9D9F51E99DE2}"/>
              </a:ext>
            </a:extLst>
          </p:cNvPr>
          <p:cNvSpPr txBox="1">
            <a:spLocks/>
          </p:cNvSpPr>
          <p:nvPr/>
        </p:nvSpPr>
        <p:spPr>
          <a:xfrm>
            <a:off x="2922952" y="2860848"/>
            <a:ext cx="5033424" cy="1432248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0" cap="all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způsobilé výdaje</a:t>
            </a:r>
          </a:p>
        </p:txBody>
      </p:sp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8891957-5AD3-48D3-A168-54FA3C23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60" y="2612010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7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u="sng" dirty="0"/>
              <a:t>Všechny výdaje musejí splňovat podmínku</a:t>
            </a:r>
            <a:r>
              <a:rPr lang="cs-CZ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Hospodárnosti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Efektivnosti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Účelnosti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Vznikly v době realizace projektu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ŘO je oprávněn si od příjemce vyžádat </a:t>
            </a:r>
            <a:r>
              <a:rPr lang="cs-CZ" sz="2000" b="1" dirty="0"/>
              <a:t>jakýkoli dokument, který je nezbytný pro ověření způsobilosti výdajů </a:t>
            </a:r>
            <a:r>
              <a:rPr lang="cs-CZ" sz="2000" dirty="0"/>
              <a:t>v rámci projektu (může se jednati o dokument, který vznikl v době před zahájením realizace projektu).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Režim financování projektu</a:t>
            </a:r>
            <a:r>
              <a:rPr lang="cs-CZ" sz="2000" dirty="0"/>
              <a:t>:</a:t>
            </a:r>
            <a:br>
              <a:rPr lang="cs-CZ" sz="2000" dirty="0"/>
            </a:br>
            <a:r>
              <a:rPr lang="cs-CZ" sz="2000" b="1" dirty="0"/>
              <a:t>40% paušální sazba </a:t>
            </a:r>
            <a:r>
              <a:rPr lang="cs-CZ" sz="2000" dirty="0"/>
              <a:t>(osobní náklady + paušál 40 % z osobních nákladů)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4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1F188-C246-43D8-9354-2C296D18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7" y="44739"/>
            <a:ext cx="7452360" cy="1080000"/>
          </a:xfrm>
        </p:spPr>
        <p:txBody>
          <a:bodyPr/>
          <a:lstStyle/>
          <a:p>
            <a:r>
              <a:rPr lang="cs-CZ" dirty="0"/>
              <a:t>40% paušální sazba v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68ECC-83CD-4E6F-9D35-221D100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65979"/>
            <a:ext cx="8424936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Osobní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Přesně stanovené pozice.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Příloha č. 3 výzvy – pomůcka pro stanovení osobních nákladů.</a:t>
            </a:r>
          </a:p>
          <a:p>
            <a:pPr algn="just"/>
            <a:endParaRPr lang="cs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Ostatní výdaje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Veškeré ostatní výdaje projektu patří do výdajů prokazovaných zjednodušeně 40% paušální sazbou.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Nejsou samostatně uváděny do rozpočtu projektu.</a:t>
            </a:r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870DED-CD2C-45D9-9625-1AA52C7E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za 4">
            <a:extLst>
              <a:ext uri="{FF2B5EF4-FFF2-40B4-BE49-F238E27FC236}">
                <a16:creationId xmlns:a16="http://schemas.microsoft.com/office/drawing/2014/main" id="{C7C8631D-C4E1-4338-A131-93E5C094D37A}"/>
              </a:ext>
            </a:extLst>
          </p:cNvPr>
          <p:cNvSpPr/>
          <p:nvPr/>
        </p:nvSpPr>
        <p:spPr>
          <a:xfrm>
            <a:off x="7668344" y="29631"/>
            <a:ext cx="1475656" cy="143634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Příloha č. 3 výzvy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2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6B8E-2C40-4876-8FFC-9992E3A9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60472" cy="1080000"/>
          </a:xfrm>
        </p:spPr>
        <p:txBody>
          <a:bodyPr/>
          <a:lstStyle/>
          <a:p>
            <a:r>
              <a:rPr lang="cs-CZ" cap="none" dirty="0"/>
              <a:t>ALOKACE A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EF731-1A37-40A2-9BD2-DB4130F7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/>
              <a:t>Min. výše celkových uznatelných nákladů na projekt: </a:t>
            </a:r>
            <a:r>
              <a:rPr lang="cs-CZ" sz="2800" b="1" dirty="0"/>
              <a:t>1 000 000 Kč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Max. výše celkových uznatelných nákladů na projekt: </a:t>
            </a:r>
            <a:r>
              <a:rPr lang="cs-CZ" sz="2800" b="1" dirty="0"/>
              <a:t>5 000 000 Kč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Max. délka trvání projektu: </a:t>
            </a:r>
            <a:r>
              <a:rPr lang="cs-CZ" sz="2800" b="1" dirty="0"/>
              <a:t>24 měsíců</a:t>
            </a:r>
          </a:p>
          <a:p>
            <a:pPr marL="0" indent="0">
              <a:buNone/>
            </a:pPr>
            <a:r>
              <a:rPr lang="cs-CZ" sz="2800" dirty="0"/>
              <a:t>Nejzazší termín ukončení projektu: </a:t>
            </a:r>
            <a:r>
              <a:rPr lang="cs-CZ" sz="2800" b="1" dirty="0"/>
              <a:t>30. 6. 2028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F2E72E-24E6-46AE-97FA-3A7ECDA8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Grafický objekt 5" descr="Šipka dolů se souvislou výplní">
            <a:extLst>
              <a:ext uri="{FF2B5EF4-FFF2-40B4-BE49-F238E27FC236}">
                <a16:creationId xmlns:a16="http://schemas.microsoft.com/office/drawing/2014/main" id="{4C1AA782-5BFB-4FEC-A787-9EC01AA89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7608" y="1800000"/>
            <a:ext cx="795144" cy="795144"/>
          </a:xfrm>
          <a:prstGeom prst="rect">
            <a:avLst/>
          </a:prstGeom>
        </p:spPr>
      </p:pic>
      <p:pic>
        <p:nvPicPr>
          <p:cNvPr id="8" name="Grafický objekt 7" descr="Šipka nahoru se souvislou výplní">
            <a:extLst>
              <a:ext uri="{FF2B5EF4-FFF2-40B4-BE49-F238E27FC236}">
                <a16:creationId xmlns:a16="http://schemas.microsoft.com/office/drawing/2014/main" id="{92AD83B2-2E39-417F-978C-5744AD2E7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7608" y="3181098"/>
            <a:ext cx="795144" cy="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8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100000" cy="4896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Osobní náklady - </a:t>
            </a:r>
            <a:r>
              <a:rPr lang="cs-CZ" sz="2200" b="1" dirty="0"/>
              <a:t>mzdy a platy členů realizačního týmu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Pracovní smlouvy (PS)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Dohoda o pracovní činnosti (DPČ)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cs-CZ" sz="1800" dirty="0"/>
              <a:t>Týdenní rozsah nesmí v průměru překračovat 20 hodin, </a:t>
            </a:r>
            <a:br>
              <a:rPr lang="cs-CZ" sz="1800" dirty="0"/>
            </a:br>
            <a:r>
              <a:rPr lang="cs-CZ" sz="1800" dirty="0"/>
              <a:t>a to maximálně za dobu 52 týdnů. Do částky 4 500 Kč za měsíc zaměstnanec ani zaměstnavatel zdravotní a sociální pojištění neplatí. </a:t>
            </a:r>
            <a:r>
              <a:rPr lang="cs-CZ" sz="1800" b="1" dirty="0"/>
              <a:t>Nad částku 4 500 Kč </a:t>
            </a:r>
            <a:r>
              <a:rPr lang="cs-CZ" sz="1800" dirty="0"/>
              <a:t>za měsíc vzniká povinnost platby zdravotního </a:t>
            </a:r>
            <a:br>
              <a:rPr lang="cs-CZ" sz="1800" dirty="0"/>
            </a:br>
            <a:r>
              <a:rPr lang="cs-CZ" sz="1800" dirty="0"/>
              <a:t>a sociálního pojištění.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b="1" dirty="0"/>
              <a:t>V rozpočtu se PS a DPČ vykazují jako </a:t>
            </a:r>
            <a:r>
              <a:rPr lang="cs-CZ" sz="1800" b="1" u="sng" dirty="0"/>
              <a:t>superhrubá mzda/plat</a:t>
            </a:r>
            <a:r>
              <a:rPr lang="cs-CZ" sz="1800" b="1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Dohoda o provedení práce (DPP)</a:t>
            </a:r>
            <a:endParaRPr lang="cs-CZ" sz="24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cs-CZ" sz="1800" dirty="0"/>
              <a:t>R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ozsah práce</a:t>
            </a:r>
            <a:r>
              <a:rPr lang="cs-CZ" sz="1800" b="0" i="0" u="none" strike="noStrike" kern="1200" dirty="0">
                <a:solidFill>
                  <a:schemeClr val="tx1"/>
                </a:solidFill>
              </a:rPr>
              <a:t> 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nesmí překročit </a:t>
            </a:r>
            <a:r>
              <a:rPr lang="cs-CZ" sz="1800" b="1" i="0" u="none" strike="noStrike" kern="1200" baseline="0" dirty="0">
                <a:solidFill>
                  <a:schemeClr val="tx1"/>
                </a:solidFill>
              </a:rPr>
              <a:t>300 hodin v kalendářním roce </a:t>
            </a:r>
            <a:br>
              <a:rPr lang="cs-CZ" sz="1800" b="0" i="0" u="none" strike="noStrike" kern="1200" baseline="0" dirty="0">
                <a:solidFill>
                  <a:schemeClr val="tx1"/>
                </a:solidFill>
              </a:rPr>
            </a:b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u jednoho zaměstnavatele. Zdravotní a sociální pojištění se platní </a:t>
            </a:r>
            <a:br>
              <a:rPr lang="cs-CZ" sz="1800" b="0" i="0" u="none" strike="noStrike" kern="1200" baseline="0" dirty="0">
                <a:solidFill>
                  <a:schemeClr val="tx1"/>
                </a:solidFill>
              </a:rPr>
            </a:b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jen pokud odměna přesáhne 11 </a:t>
            </a:r>
            <a:r>
              <a:rPr lang="cs-CZ" sz="1800" dirty="0"/>
              <a:t>5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</a:rPr>
              <a:t>00 Kč (včetně).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75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29418"/>
            <a:ext cx="8064000" cy="4320000"/>
          </a:xfrm>
        </p:spPr>
        <p:txBody>
          <a:bodyPr/>
          <a:lstStyle/>
          <a:p>
            <a:r>
              <a:rPr lang="cs-CZ" b="1" dirty="0"/>
              <a:t>Podporované osobní náklady: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Hlavní manažer / vedoucí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gestor / garant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pracovník / asistent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Odborný konzultant / poradce / expert / specialista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Mentor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Lektor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Metodik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PR Manažer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Právník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Psycholog, Psychoterapeut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Mediátor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Evaluátor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za 5">
            <a:extLst>
              <a:ext uri="{FF2B5EF4-FFF2-40B4-BE49-F238E27FC236}">
                <a16:creationId xmlns:a16="http://schemas.microsoft.com/office/drawing/2014/main" id="{1E08A5D5-89A8-4CFA-9CB8-12685330FC30}"/>
              </a:ext>
            </a:extLst>
          </p:cNvPr>
          <p:cNvSpPr/>
          <p:nvPr/>
        </p:nvSpPr>
        <p:spPr>
          <a:xfrm>
            <a:off x="7632344" y="25955"/>
            <a:ext cx="1475656" cy="1436348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Příloha č. 3 výzvy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5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80392"/>
            <a:ext cx="8244000" cy="46352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Ostatní osobní náklady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případné odvody z DPP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rok.)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prostředky na úhradu výdajů, které překračují jednotkovou cenu rozpočtu z důvodu čerpání dovolené (průměr pro výpočet dovolené může být vyšší, a to ovlivní celkovou výši náhrady)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Při převodu z DPP na DPČ je třeba počítat s odvody na soc. </a:t>
            </a:r>
            <a:br>
              <a:rPr lang="cs-CZ" dirty="0"/>
            </a:br>
            <a:r>
              <a:rPr lang="cs-CZ" dirty="0"/>
              <a:t>a zdravotní pojištění ve výši 33,8 % z odměny z dohody.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44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0" y="1083486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Stanovení výše osobních nákladů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dle „</a:t>
            </a:r>
            <a:r>
              <a:rPr lang="cs-CZ" dirty="0">
                <a:hlinkClick r:id="rId2"/>
              </a:rPr>
              <a:t>Tabulky obvyklých cen, mezd a platů“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Obrázek 6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11405CD9-A211-DA75-004E-C5227F896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916832"/>
            <a:ext cx="7962900" cy="39941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E0936A-FAE4-2A72-E08A-8789D8E0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" y="5863972"/>
            <a:ext cx="794385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8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340768"/>
            <a:ext cx="8316456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Stanovení výše hodinové sazby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Při stanovení výše hodinové sazby za práci pro projekt u osob, které vykonávají stejnou či obdobnou práci i mimo realizaci projektu, je příjemce povinen brát v úvahu výši sazeb těchto zaměstnanců za činnosti mimo projekt.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Pokud zaměstnanec zajišťuje v projektu stejnou či obdobnou činnost, jakou vykonává mimo projekt, pak se výše sazby za práci pro projekt a za stejnou či obdobnou práci bez vazby na projekt </a:t>
            </a:r>
            <a:r>
              <a:rPr lang="cs-CZ" b="1" dirty="0"/>
              <a:t>nemohou lišit.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Vyšší 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62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a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98" y="1484784"/>
            <a:ext cx="8295302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Výše úvazku – maximálně 1,0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Pracovní úvazky zaměstnance se nesmí překrývat a není možné, aby byl placen za stejnou práci vícekrát.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Úvazek osoby, u které je odměňování i jen částečně hrazeno z prostředků projektu OPZ+,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</a:t>
            </a:r>
            <a:r>
              <a:rPr lang="cs-CZ" b="1" dirty="0"/>
              <a:t>po celou dobu zapojení daného pracovníka do realizace projektu OPZ+.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99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způsob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00" y="1556792"/>
            <a:ext cx="80640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Forma financování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ex ante (se zálohovými platbami)</a:t>
            </a:r>
          </a:p>
          <a:p>
            <a:pPr marL="414000" lvl="1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Zálohové platby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b="1" dirty="0"/>
              <a:t>1. zálohová platba ve výši 40 %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Další zálohové platby jsou dle harmonogramu projektu a výsledku kontroly zpráv o realizaci.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Závěrečná platba / vratka bude stanovena dle vyúčtování zálohových plateb a skutečně prokázaných výdajů.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60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2463800"/>
            <a:ext cx="5868312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4800" baseline="0" dirty="0"/>
              <a:t>Hodnocení </a:t>
            </a:r>
            <a:br>
              <a:rPr lang="cs-CZ" sz="4800" baseline="0" dirty="0"/>
            </a:br>
            <a:r>
              <a:rPr lang="cs-CZ" sz="4800" baseline="0" dirty="0"/>
              <a:t>a výběr projektů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0436F351-2CB5-4984-A12C-2061EF63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62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5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73104" cy="1080000"/>
          </a:xfrm>
        </p:spPr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000" cy="4320000"/>
          </a:xfrm>
        </p:spPr>
        <p:txBody>
          <a:bodyPr/>
          <a:lstStyle/>
          <a:p>
            <a:pPr marL="576900" lvl="1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Problematika hodnocení přijatelnosti a formálních náležitostí, věcného hodnocení a výběrové komise</a:t>
            </a:r>
          </a:p>
          <a:p>
            <a:pPr marL="486000" lvl="2" indent="0" algn="just">
              <a:buNone/>
            </a:pPr>
            <a:r>
              <a:rPr lang="cs-CZ" sz="1800" i="1" dirty="0">
                <a:hlinkClick r:id="rId3"/>
              </a:rPr>
              <a:t>Specifická část pravidel pro žadatele a příjemce z OPZ+ pro projekty s přímými a nepřímými náklady nebo projekty financované s využitím paušálních sazeb</a:t>
            </a:r>
            <a:endParaRPr lang="cs-CZ" sz="1800" i="1" dirty="0"/>
          </a:p>
          <a:p>
            <a:pPr marL="486000" lvl="2" indent="0" algn="just">
              <a:buNone/>
            </a:pPr>
            <a:r>
              <a:rPr lang="cs-CZ" sz="1800" i="1" dirty="0">
                <a:hlinkClick r:id="rId4"/>
              </a:rPr>
              <a:t>Příručka pro hodnotitele</a:t>
            </a:r>
            <a:endParaRPr lang="cs-CZ" sz="1800" i="1" dirty="0"/>
          </a:p>
          <a:p>
            <a:pPr marL="486000" lvl="2" indent="0" algn="just">
              <a:buNone/>
            </a:pPr>
            <a:endParaRPr lang="cs-CZ" sz="2400" dirty="0"/>
          </a:p>
          <a:p>
            <a:pPr marL="576900" lvl="1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Příprava a vydání právního aktu o poskytnutí podpory </a:t>
            </a:r>
            <a:br>
              <a:rPr lang="cs-CZ" sz="2400" dirty="0"/>
            </a:br>
            <a:r>
              <a:rPr lang="cs-CZ" sz="1800" i="1" dirty="0">
                <a:hlinkClick r:id="rId5"/>
              </a:rPr>
              <a:t>Obecná část pravidel pro žadatele a příjemce</a:t>
            </a:r>
            <a:endParaRPr lang="cs-CZ" sz="1800" dirty="0"/>
          </a:p>
          <a:p>
            <a:pPr marL="414000" lvl="1" indent="0" algn="just">
              <a:buNone/>
            </a:pPr>
            <a:endParaRPr lang="cs-CZ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400" dirty="0"/>
              <a:t>Dokumenty ke stažení na </a:t>
            </a:r>
            <a:r>
              <a:rPr lang="cs-CZ" sz="2400" dirty="0">
                <a:hlinkClick r:id="rId6"/>
              </a:rPr>
              <a:t>www.esfcr.cz</a:t>
            </a:r>
            <a:endParaRPr lang="cs-CZ" sz="2400" dirty="0"/>
          </a:p>
          <a:p>
            <a:pPr marL="414000" lvl="1" indent="0" algn="just">
              <a:buNone/>
            </a:pPr>
            <a:r>
              <a:rPr lang="cs-CZ" sz="2400" dirty="0"/>
              <a:t>	→ Programy → OPZ+ → </a:t>
            </a:r>
            <a:r>
              <a:rPr lang="cs-CZ" sz="2400" b="1" dirty="0"/>
              <a:t>Dokumenty</a:t>
            </a:r>
          </a:p>
          <a:p>
            <a:pPr marL="414000" lvl="1" indent="0" algn="just">
              <a:buNone/>
            </a:pPr>
            <a:endParaRPr lang="cs-CZ" sz="2400" b="1" dirty="0"/>
          </a:p>
          <a:p>
            <a:pPr marL="414000" lvl="1" indent="0" algn="just">
              <a:buNone/>
            </a:pPr>
            <a:r>
              <a:rPr lang="cs-CZ" sz="2400" dirty="0"/>
              <a:t>Proces hodnocení a výběru projektů zajišťuje ŘO.</a:t>
            </a:r>
            <a:endParaRPr lang="cs-CZ" sz="2400" b="1" dirty="0"/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389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52646" y="2744926"/>
            <a:ext cx="1548000" cy="93610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PODÁNÍ ŽÁDOSTI </a:t>
            </a:r>
            <a:b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cs-CZ" sz="1600" b="1" dirty="0">
                <a:solidFill>
                  <a:schemeClr val="accent3">
                    <a:lumMod val="25000"/>
                  </a:schemeClr>
                </a:solidFill>
              </a:rPr>
              <a:t>O PODPORU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829180" y="2728544"/>
            <a:ext cx="1908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/ PŘIJATELNOST  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834841" y="2733106"/>
            <a:ext cx="1620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HODNOCENÍ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549099" y="2744926"/>
            <a:ext cx="1584000" cy="90009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VÝBĚROVÁ KOMISE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222190" y="2719674"/>
            <a:ext cx="1656000" cy="88355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UZAVŘENÝ PRÁVNÍ AKT</a:t>
            </a:r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>
          <a:xfrm>
            <a:off x="1907704" y="4055467"/>
            <a:ext cx="16989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553197" y="4134168"/>
            <a:ext cx="2407973" cy="43310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cs-CZ" dirty="0"/>
              <a:t>  Do 30 pracovních dní</a:t>
            </a:r>
          </a:p>
        </p:txBody>
      </p:sp>
      <p:cxnSp>
        <p:nvCxnSpPr>
          <p:cNvPr id="14" name="Přímá spojnice se šipkou 13"/>
          <p:cNvCxnSpPr>
            <a:cxnSpLocks/>
          </p:cNvCxnSpPr>
          <p:nvPr/>
        </p:nvCxnSpPr>
        <p:spPr>
          <a:xfrm flipV="1">
            <a:off x="1806665" y="4567271"/>
            <a:ext cx="3688006" cy="1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137099" y="4640295"/>
            <a:ext cx="2412000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80 pracovních dní</a:t>
            </a:r>
          </a:p>
        </p:txBody>
      </p:sp>
      <p:sp>
        <p:nvSpPr>
          <p:cNvPr id="18" name="Pravá složená závorka 17"/>
          <p:cNvSpPr/>
          <p:nvPr/>
        </p:nvSpPr>
        <p:spPr>
          <a:xfrm rot="16200000">
            <a:off x="4123681" y="-1720904"/>
            <a:ext cx="805396" cy="874746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629180" y="1758446"/>
            <a:ext cx="1865491" cy="463224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cs-CZ" sz="2000" b="1" dirty="0"/>
              <a:t>cca 7 měsíců</a:t>
            </a: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>
            <a:off x="5265214" y="4581128"/>
            <a:ext cx="18678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681407" y="4673686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dirty="0"/>
              <a:t>Do 50 dní</a:t>
            </a:r>
          </a:p>
        </p:txBody>
      </p:sp>
      <p:cxnSp>
        <p:nvCxnSpPr>
          <p:cNvPr id="27" name="Přímá spojnice se šipkou 26"/>
          <p:cNvCxnSpPr>
            <a:cxnSpLocks/>
          </p:cNvCxnSpPr>
          <p:nvPr/>
        </p:nvCxnSpPr>
        <p:spPr>
          <a:xfrm>
            <a:off x="6934831" y="4581128"/>
            <a:ext cx="1957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265582" y="4673686"/>
            <a:ext cx="1482881" cy="8435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cs-CZ" dirty="0"/>
              <a:t>Zpravidla do 3 měsíců</a:t>
            </a:r>
          </a:p>
        </p:txBody>
      </p:sp>
      <p:cxnSp>
        <p:nvCxnSpPr>
          <p:cNvPr id="31" name="Přímá spojnice 30"/>
          <p:cNvCxnSpPr>
            <a:cxnSpLocks/>
          </p:cNvCxnSpPr>
          <p:nvPr/>
        </p:nvCxnSpPr>
        <p:spPr>
          <a:xfrm>
            <a:off x="1806665" y="3299250"/>
            <a:ext cx="0" cy="1357622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cxnSpLocks/>
          </p:cNvCxnSpPr>
          <p:nvPr/>
        </p:nvCxnSpPr>
        <p:spPr>
          <a:xfrm>
            <a:off x="3779912" y="3161451"/>
            <a:ext cx="0" cy="902781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494671" y="3347991"/>
            <a:ext cx="0" cy="1206134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7164288" y="3299250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8900108" y="3320988"/>
            <a:ext cx="0" cy="126014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6790815" y="4581128"/>
            <a:ext cx="373473" cy="936104"/>
          </a:xfrm>
          <a:prstGeom prst="straightConnector1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760480" y="5559028"/>
            <a:ext cx="3132000" cy="8640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Vyjádření žadateli do 10 pracovních dní od schválení zápisu z výběrové komise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46548255-EE1E-4533-A136-25583F558E36}"/>
              </a:ext>
            </a:extLst>
          </p:cNvPr>
          <p:cNvSpPr/>
          <p:nvPr/>
        </p:nvSpPr>
        <p:spPr>
          <a:xfrm>
            <a:off x="251520" y="5242563"/>
            <a:ext cx="4536504" cy="13187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1600" b="1" dirty="0">
                <a:solidFill>
                  <a:schemeClr val="accent1"/>
                </a:solidFill>
              </a:rPr>
              <a:t>Žádosti předložené jiným způsobem a v jiném termínu, než umožňuje výzva, nejsou akceptovány </a:t>
            </a:r>
            <a:r>
              <a:rPr lang="cs-CZ" sz="1600" dirty="0">
                <a:solidFill>
                  <a:schemeClr val="accent1"/>
                </a:solidFill>
              </a:rPr>
              <a:t>(žádosti se podávají pouze elektronicky, stvrzené el. podpisem, nutnost mít datovou schránku).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083A14-3FB5-4E46-87CC-1187EC74E22D}"/>
              </a:ext>
            </a:extLst>
          </p:cNvPr>
          <p:cNvSpPr txBox="1"/>
          <p:nvPr/>
        </p:nvSpPr>
        <p:spPr>
          <a:xfrm>
            <a:off x="4788024" y="5242563"/>
            <a:ext cx="26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197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2BDA-CF74-47B1-8DD5-8E320DD4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Oprávnění žadatelé a Partneři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AB933-924A-4801-ADCE-B088B392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6505226" cy="5175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Obchodní korporace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OSVČ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Státní podnik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Nestátní neziskové organizace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Profesní a podnikatelská sdružení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Poradenské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Vzdělávací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Kraje, Obce, dobrovolné svazky obcí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Veřejné výzkumné instituce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Příspěvkové organizace zřízené kraji a obcemi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B96FF-7501-4817-80B1-A197036E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  <p:pic>
        <p:nvPicPr>
          <p:cNvPr id="6" name="Grafický objekt 5" descr="Cyklus s lidmi obrys">
            <a:extLst>
              <a:ext uri="{FF2B5EF4-FFF2-40B4-BE49-F238E27FC236}">
                <a16:creationId xmlns:a16="http://schemas.microsoft.com/office/drawing/2014/main" id="{EEC55F02-2B1E-470A-8ADA-05199307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2896" y="1819928"/>
            <a:ext cx="3447104" cy="34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3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952" y="1484784"/>
            <a:ext cx="8280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Fáze hodnocení projektů </a:t>
            </a:r>
            <a:br>
              <a:rPr lang="cs-CZ" b="1" dirty="0"/>
            </a:br>
            <a:r>
              <a:rPr lang="cs-CZ" b="1" dirty="0"/>
              <a:t>→ hodnocení přijatelnosti a formálních náležitostí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Posouzení základních věcných požadavků, </a:t>
            </a:r>
            <a:r>
              <a:rPr lang="cs-CZ" dirty="0" err="1"/>
              <a:t>hodnotitelnosti</a:t>
            </a:r>
            <a:r>
              <a:rPr lang="cs-CZ" dirty="0"/>
              <a:t> žádosti o podporu a naplnění administrativních požadavků.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Náprava nedostatků v hodnocení přijatelnosti není možná.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Náprava formálních náležitostí je možná </a:t>
            </a:r>
            <a:r>
              <a:rPr lang="cs-CZ" b="1" dirty="0"/>
              <a:t>pouze 1x - </a:t>
            </a:r>
            <a:r>
              <a:rPr lang="cs-CZ" dirty="0"/>
              <a:t>pouze pokud žádost vyhoví v hodnocení přijatelnosti (v IS KP21+ výzva k nápravě - podrobný popis ve Specifických pravidlech v kapitole 4.2).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Dokončeno do </a:t>
            </a:r>
            <a:r>
              <a:rPr lang="cs-CZ" b="1" dirty="0"/>
              <a:t>30 pracovních dnů</a:t>
            </a:r>
            <a:r>
              <a:rPr lang="cs-CZ" dirty="0"/>
              <a:t> od uzávěrky příjmu žádostí.</a:t>
            </a:r>
          </a:p>
          <a:p>
            <a:pPr marL="414000" lvl="1" indent="0" algn="just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62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84784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přijatelnosti: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oprávněnost žadatele,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partnerství,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cílové skupiny,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celkové způsobilé výdaje,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aktivity v souladu s textem výzvy,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horizontální principy,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trestní bezúhonnost statutárního zástupce.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formálních náležitostí: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úplnost a forma žádosti,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podpis žádosti oprávněnou osobou.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769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48" y="1370584"/>
            <a:ext cx="845145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Fáze hodnocení projektů </a:t>
            </a:r>
            <a:r>
              <a:rPr lang="cs-CZ" b="1" dirty="0"/>
              <a:t>→ věcné hodnocení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Hodnocení kvality → ohled na naplňování věcných cílů programu.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Hodnoceny pouze žádosti o podporu, které uspěly v 1. fázi hodnocení.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Věcná hodnocení zajišťuje </a:t>
            </a:r>
            <a:r>
              <a:rPr lang="cs-CZ" b="1" dirty="0"/>
              <a:t>hodnoticí komise.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Hodnocení dle kritérií-&gt; přidělení slovního deskriptoru- škála slovních deskriptorů s body.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Žádost o podporu uspěje, pokud v žádném z kritérií neobdrží eliminační deskriptor a získá minimálně 50 bodů.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Dokončeno do </a:t>
            </a:r>
            <a:r>
              <a:rPr lang="cs-CZ" b="1" dirty="0"/>
              <a:t>80 pracovních dnů</a:t>
            </a:r>
            <a:r>
              <a:rPr lang="cs-CZ" dirty="0"/>
              <a:t> od uzávěrky příjmu žádostí.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Podrobné informace: </a:t>
            </a:r>
            <a:r>
              <a:rPr lang="cs-CZ" dirty="0">
                <a:hlinkClick r:id="rId3"/>
              </a:rPr>
              <a:t>Příručka pro hodnotitele OPZ+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215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7493-7512-1060-F1C9-4B2E8176A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4A781-9541-0ECC-B29A-97CB21F5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ECC3A-E2B3-2CA7-6A80-8EC65C50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48" y="1370584"/>
            <a:ext cx="8451452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Věcné hodnocení- hodnoticí komise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Minimálně 5 členů – hodnotitelů z databáze hodnotitelů.</a:t>
            </a:r>
          </a:p>
          <a:p>
            <a:pPr marL="414000" lvl="1" indent="0" algn="just">
              <a:buNone/>
            </a:pP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Každý projekt před jednáním hodnoticí komise jako celku hodnotí alespoň dva její členové = tato hodnocení jsou pracovním podkladem pro jednání komise. Podkladová hodnocení nejsou zveřejňována.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Na </a:t>
            </a:r>
            <a:r>
              <a:rPr lang="cs-CZ"/>
              <a:t>svém jednání komise </a:t>
            </a:r>
            <a:r>
              <a:rPr lang="cs-CZ" dirty="0"/>
              <a:t>vypracovává věcné hodnocení jako celek, které je jediné platné věcné hodnocení daného projektu </a:t>
            </a:r>
            <a:r>
              <a:rPr lang="cs-CZ"/>
              <a:t>= </a:t>
            </a:r>
            <a:br>
              <a:rPr lang="cs-CZ"/>
            </a:br>
            <a:r>
              <a:rPr lang="cs-CZ" b="1"/>
              <a:t>výsledné </a:t>
            </a:r>
            <a:r>
              <a:rPr lang="cs-CZ" b="1" dirty="0"/>
              <a:t>hodnocení</a:t>
            </a:r>
            <a:r>
              <a:rPr lang="cs-CZ" dirty="0"/>
              <a:t>.</a:t>
            </a:r>
          </a:p>
          <a:p>
            <a:pPr marL="414000" lvl="1" indent="0" algn="just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6BAE21-C4FA-CDAB-14C0-A0EDC0A4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12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3. Fáze hodnocení projektů </a:t>
            </a:r>
            <a:r>
              <a:rPr lang="cs-CZ" b="1" dirty="0"/>
              <a:t>→ Výběrová komise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Minimálně 5 osob, které nebyly zapojeny do věcného hodnocení.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Projednání žádostí o podporu, které uspěly v předchozích fázích hodnocení.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Komise rozhoduje o tom, zda žádost bude doporučena nebo nedoporučena k financování, popř. zařazena do zásobníku.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Žádosti mohou být doporučeny k financování s výhradou → udělení podmínky realizace.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Zahájena do </a:t>
            </a:r>
            <a:r>
              <a:rPr lang="cs-CZ" b="1" dirty="0"/>
              <a:t>20 pracovních dnů </a:t>
            </a:r>
            <a:r>
              <a:rPr lang="cs-CZ" dirty="0"/>
              <a:t>od ukončení věcného hodnocení všech žádostí o podporu.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Ukončena do </a:t>
            </a:r>
            <a:r>
              <a:rPr lang="pl-PL" b="1" dirty="0"/>
              <a:t>30 pracovních dnů </a:t>
            </a:r>
            <a:r>
              <a:rPr lang="pl-PL" dirty="0"/>
              <a:t>od svého prvního jednání.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2840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056784" cy="10311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Důvody pro nedoporučení projektu k podpoře: </a:t>
            </a:r>
          </a:p>
          <a:p>
            <a:pPr marL="4140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pic>
        <p:nvPicPr>
          <p:cNvPr id="6" name="Grafický objekt 5" descr="Varování obrys">
            <a:extLst>
              <a:ext uri="{FF2B5EF4-FFF2-40B4-BE49-F238E27FC236}">
                <a16:creationId xmlns:a16="http://schemas.microsoft.com/office/drawing/2014/main" id="{C3993FA3-55A3-4630-87F9-4636D7E0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368" y="1251054"/>
            <a:ext cx="914400" cy="9144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F2CA901-C3BE-4320-96F2-2E81A4DFB9B3}"/>
              </a:ext>
            </a:extLst>
          </p:cNvPr>
          <p:cNvSpPr txBox="1">
            <a:spLocks/>
          </p:cNvSpPr>
          <p:nvPr/>
        </p:nvSpPr>
        <p:spPr>
          <a:xfrm>
            <a:off x="107504" y="2336508"/>
            <a:ext cx="8424000" cy="2922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překryv projektu s jiným již běžícím projektem,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žadatel prokazatelně opakovaně neplnil své povinnosti v jiném projektu financovaném z veřejných prostředků,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disponibilní prostředky ve výzvě neumožní projekt podpořit v dostatečném rozsahu,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limity dané výzvou.</a:t>
            </a:r>
          </a:p>
          <a:p>
            <a:pPr marL="414000" lvl="1" indent="0">
              <a:buFont typeface="Wingdings" panose="05000000000000000000" pitchFamily="2" charset="2"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379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776" y="1484784"/>
            <a:ext cx="7875632" cy="357321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Informování žadatele o výsledku žádosti </a:t>
            </a:r>
            <a:br>
              <a:rPr lang="cs-CZ" sz="2800" b="1" dirty="0"/>
            </a:br>
            <a:r>
              <a:rPr lang="cs-CZ" sz="2800" b="1" dirty="0"/>
              <a:t>v jednotlivých fázích hodnocení a výběru</a:t>
            </a:r>
            <a:endParaRPr lang="cs-CZ" sz="2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Vyrozumění o výsledku žádosti vždy po dokončení dané fáze hodnocení a výběru.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Změna stavu projektu v IS KP21+.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Neúspěšní žadatelé v IS KP21+ - oznámení (odůvodnění a informace o opravných prostředních)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Výsledky hodnocení k dispozici v IS KP 21+.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Zápisy z komisí na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www.esfcr.cz- výzva č. 03_25_082</a:t>
            </a:r>
            <a:endParaRPr lang="cs-CZ" dirty="0"/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14000" lvl="1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66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780" y="1552400"/>
            <a:ext cx="7992440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Vydání právního aktu o poskytnutí podpory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V případě, že žádost o podporu uspěla v hodnocení a výběru.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u="sng" dirty="0"/>
              <a:t>Výzva k poskytnutí podkladů pro přípravu právního aktu</a:t>
            </a:r>
            <a:r>
              <a:rPr lang="cs-CZ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Neposkytnutí součinnosti v procesu přípravy právního aktu - podpora na projekt poskytnuta nebude.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dirty="0"/>
              <a:t>ŘO připravuje návrh právního aktu na základě doložených podkladů.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dirty="0"/>
              <a:t>Akceptováním textu právního aktu se žadatel stává příjemcem podpory.</a:t>
            </a:r>
          </a:p>
          <a:p>
            <a:pPr marL="414000" lvl="1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8552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</a:t>
            </a:r>
            <a:br>
              <a:rPr lang="cs-CZ" dirty="0"/>
            </a:br>
            <a:r>
              <a:rPr lang="cs-CZ" dirty="0"/>
              <a:t>a výběru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628800"/>
            <a:ext cx="8064448" cy="44912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Kritéria věcného hodnocení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BC7AB1-BD2A-4F9E-B78C-7C278874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2191729"/>
            <a:ext cx="8639368" cy="30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9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Potřebnost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5024"/>
            <a:ext cx="8275064" cy="38879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Vymezení problému 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Problém věrohodný a konkrétní.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CS – všichni, kterých se problém dotýká.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Popis příčin problému a dopad na 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Dosavadní způsoby řešení, jejich výsledky.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Popis CS, velikost, struktura zmapování potřeb.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97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83750-95E5-2655-7F8F-117758881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B5E45-93AA-9D7A-CA01-26C9F59F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F0EB4-E5B8-A6E1-823C-2BD3B0EE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6" y="1340768"/>
            <a:ext cx="6505226" cy="2448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rodiče s malými dětmi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osoby pečující o jiné závislé osoby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zaměstnanci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neaktivní osoby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/>
              <a:t>zaměstnavatelé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92B0E1-350E-7CCC-C856-19B0D55C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/>
          </a:p>
        </p:txBody>
      </p:sp>
      <p:pic>
        <p:nvPicPr>
          <p:cNvPr id="6" name="Grafický objekt 5" descr="Cyklus s lidmi obrys">
            <a:extLst>
              <a:ext uri="{FF2B5EF4-FFF2-40B4-BE49-F238E27FC236}">
                <a16:creationId xmlns:a16="http://schemas.microsoft.com/office/drawing/2014/main" id="{8D2F23EE-F449-FFC9-3857-F2EF75E4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2896" y="1819928"/>
            <a:ext cx="3447104" cy="3447104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5BDE68B-772F-596E-B371-C9AC240CC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26139"/>
              </p:ext>
            </p:extLst>
          </p:nvPr>
        </p:nvGraphicFramePr>
        <p:xfrm>
          <a:off x="251754" y="4149080"/>
          <a:ext cx="8640492" cy="2014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82">
                  <a:extLst>
                    <a:ext uri="{9D8B030D-6E8A-4147-A177-3AD203B41FA5}">
                      <a16:colId xmlns:a16="http://schemas.microsoft.com/office/drawing/2014/main" val="301877517"/>
                    </a:ext>
                  </a:extLst>
                </a:gridCol>
                <a:gridCol w="7200410">
                  <a:extLst>
                    <a:ext uri="{9D8B030D-6E8A-4147-A177-3AD203B41FA5}">
                      <a16:colId xmlns:a16="http://schemas.microsoft.com/office/drawing/2014/main" val="1534351107"/>
                    </a:ext>
                  </a:extLst>
                </a:gridCol>
              </a:tblGrid>
              <a:tr h="215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Kategorie CS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>
                          <a:effectLst/>
                        </a:rPr>
                        <a:t>Definice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339325"/>
                  </a:ext>
                </a:extLst>
              </a:tr>
              <a:tr h="4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Rodiče s malými dětmi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Rodiče s dětmi mladšími 15 let, včetně osob, které mají děti mladší 15 let svěřeny ve své péči (např. pěstouni)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224363"/>
                  </a:ext>
                </a:extLst>
              </a:tr>
              <a:tr h="447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Osoby pečující o jiné závislé osoby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Osoby pečující o osobu mladší 10 let, závislou na péči druhé osoby v I. stupni závislosti nebo pečující o osobu jakéhokoliv věku, která je závislá na péči druhé osoby ve II., III. nebo IV. stupni závislosti.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007289"/>
                  </a:ext>
                </a:extLst>
              </a:tr>
              <a:tr h="257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>
                          <a:effectLst/>
                        </a:rPr>
                        <a:t>Zaměstnanci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Osoby, které jsou v pracovněprávním nebo obdobném vztahu nebo služebním poměru k organizaci.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0146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Neaktivní osoby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Osoby v produktivním věku, které nejsou ani zaměstnané (zaměstnání se pro tuto definici rozumí i výkon samostatně výdělečné) ani nezaměstnané (tj. evidované Úřadem práce ČR jako uchazeč o zaměstnání).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38430"/>
                  </a:ext>
                </a:extLst>
              </a:tr>
              <a:tr h="215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>
                          <a:effectLst/>
                        </a:rPr>
                        <a:t>Zaměstnavatelé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dirty="0">
                          <a:effectLst/>
                        </a:rPr>
                        <a:t>Právnické či fyzické osoby, které zaměstnávají alespoň jednoho zaměstnance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68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988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účelnost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Cíle a konzistentnost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Měřitelný a kvantifikovatelný cíl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Aktivity musí vést k dosažení cíle.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Vnitřní konzistentnost a logika projektu (vazby mezi záměrem, aktivitami, výstupy a cílem projektu).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Vzájemná provázanost dílčích cílů.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Vhodně zvolené aktivity – musí opravdu řešit problém CS.</a:t>
            </a:r>
          </a:p>
          <a:p>
            <a:pPr marL="0" indent="0">
              <a:buNone/>
            </a:pPr>
            <a:r>
              <a:rPr lang="cs-CZ" b="1" dirty="0"/>
              <a:t>Způsob ověření cíle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Vhodný způsob ověření výsledků projektu (výběr kritérií, doložení rozdílu před a po realizaci projektu).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13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efektivnost a hospodárnost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Efektivita projektu, rozpočet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Výše rozpočtu odpovídající výstupům a délce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Provázanost s klíčovými aktivitami a výstupy.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Položky rozpočtu přiřadit jednoznačně </a:t>
            </a:r>
            <a:r>
              <a:rPr lang="cs-CZ"/>
              <a:t>k aktivitám.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Potřebnost, obvyklé ceny, příp. zdůvodnění vyšších.</a:t>
            </a:r>
          </a:p>
          <a:p>
            <a:pPr marL="0" indent="0">
              <a:buNone/>
            </a:pPr>
            <a:r>
              <a:rPr lang="cs-CZ" sz="2400" b="1" dirty="0"/>
              <a:t>Adekvátnost indikátorů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Adekvátnost vůči aktivitám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Přesný popis logiky nastavení </a:t>
            </a:r>
            <a:r>
              <a:rPr lang="pl-PL" dirty="0"/>
              <a:t>cílové hodnoty indikátorů.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Hodnoty indikátorů, kterých lze skutečně dosáhnout.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609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-22302"/>
            <a:ext cx="8424000" cy="1080000"/>
          </a:xfrm>
        </p:spPr>
        <p:txBody>
          <a:bodyPr/>
          <a:lstStyle/>
          <a:p>
            <a:r>
              <a:rPr lang="cs-CZ" dirty="0"/>
              <a:t>Proces hodnocení</a:t>
            </a:r>
            <a:br>
              <a:rPr lang="cs-CZ" dirty="0"/>
            </a:br>
            <a:r>
              <a:rPr lang="cs-CZ" dirty="0">
                <a:solidFill>
                  <a:schemeClr val="accent4"/>
                </a:solidFill>
              </a:rPr>
              <a:t>proveditelnost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36" y="1484784"/>
            <a:ext cx="8275064" cy="4320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Způsob zapojení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Míra zapojení CS v průběhu celého projektu.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Smysluplnost a účelnost práce s 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Zájem a motivace CS, její výběr.</a:t>
            </a:r>
          </a:p>
          <a:p>
            <a:pPr marL="0" indent="0">
              <a:buNone/>
            </a:pPr>
            <a:r>
              <a:rPr lang="cs-CZ" sz="2400" b="1" dirty="0"/>
              <a:t>Způsob realizace aktivit a jejich návaznost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Srozumitelný popis plánované aktivity.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Vlastní výstup pro každou aktivitu.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Časová náročnost aktivit, harmonogram.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9259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76" y="0"/>
            <a:ext cx="6444248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Co je důležité?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000" y="1480404"/>
            <a:ext cx="8334000" cy="4815192"/>
          </a:xfrm>
        </p:spPr>
        <p:txBody>
          <a:bodyPr vert="horz" lIns="0" tIns="0" rIns="0" bIns="0" rtlCol="0" anchor="t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Sledujte svou vlastní či místní situaci, pozici / své  možnosti, neohlížejte se na situaci v celé ČR.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Ptejte se „proč?“ a hledejte svou vlastní odpověď.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SMART cíl nemusí být jen jeden.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Žádost formulujte jasně, srozumitelně a jednoduše, uvádějte pravdivé  a konkrétní údaje.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OPZ+ je Váš partner, ne protivník. Nebojte se s námi konzultovat.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73</a:t>
            </a:fld>
            <a:endParaRPr lang="cs-CZ"/>
          </a:p>
        </p:txBody>
      </p:sp>
      <p:pic>
        <p:nvPicPr>
          <p:cNvPr id="8" name="Grafický objekt 7" descr="Komentář důležité se souvislou výplní">
            <a:extLst>
              <a:ext uri="{FF2B5EF4-FFF2-40B4-BE49-F238E27FC236}">
                <a16:creationId xmlns:a16="http://schemas.microsoft.com/office/drawing/2014/main" id="{85C6E018-2239-43A2-B68D-134797EC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6" y="-159798"/>
            <a:ext cx="1480404" cy="14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4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038" y="2636912"/>
            <a:ext cx="5814458" cy="965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Podání </a:t>
            </a:r>
            <a:br>
              <a:rPr lang="cs-CZ" baseline="0" dirty="0"/>
            </a:br>
            <a:r>
              <a:rPr lang="cs-CZ" baseline="0" dirty="0"/>
              <a:t>projektové žádosti v IS KP21+</a:t>
            </a:r>
            <a:endParaRPr lang="cs-CZ" sz="4000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ntrolní seznam obrys">
            <a:extLst>
              <a:ext uri="{FF2B5EF4-FFF2-40B4-BE49-F238E27FC236}">
                <a16:creationId xmlns:a16="http://schemas.microsoft.com/office/drawing/2014/main" id="{DF06572D-C730-44BC-A199-1B78CDF4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3648" y="2609736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9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baseline="0" dirty="0"/>
              <a:t>Před Podáním projektové žádosti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20" y="1484784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75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64A411-06B1-4624-956B-DB609174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6" b="2781"/>
          <a:stretch/>
        </p:blipFill>
        <p:spPr>
          <a:xfrm>
            <a:off x="1331640" y="1331425"/>
            <a:ext cx="3888432" cy="518457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89D441-7AA2-4092-943E-1AEEB22F7948}"/>
              </a:ext>
            </a:extLst>
          </p:cNvPr>
          <p:cNvCxnSpPr/>
          <p:nvPr/>
        </p:nvCxnSpPr>
        <p:spPr>
          <a:xfrm>
            <a:off x="4824028" y="261259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86DC9F4-57AC-4155-A9CC-4114B0F1B886}"/>
              </a:ext>
            </a:extLst>
          </p:cNvPr>
          <p:cNvSpPr/>
          <p:nvPr/>
        </p:nvSpPr>
        <p:spPr>
          <a:xfrm>
            <a:off x="5705520" y="2300426"/>
            <a:ext cx="2791114" cy="504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4"/>
              </a:rPr>
              <a:t>https://iskp21.mssf.cz/</a:t>
            </a:r>
            <a:r>
              <a:rPr lang="cs-CZ" dirty="0"/>
              <a:t>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464B66D-27B9-4A9F-ABCF-D1923A936130}"/>
              </a:ext>
            </a:extLst>
          </p:cNvPr>
          <p:cNvCxnSpPr/>
          <p:nvPr/>
        </p:nvCxnSpPr>
        <p:spPr>
          <a:xfrm flipH="1">
            <a:off x="3923928" y="2622102"/>
            <a:ext cx="57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48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FD509-7ED2-4FAC-9857-AF44A181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 anchor="ctr">
            <a:normAutofit/>
          </a:bodyPr>
          <a:lstStyle/>
          <a:p>
            <a:r>
              <a:rPr lang="cs-CZ" baseline="0" dirty="0"/>
              <a:t>Pomůcky na </a:t>
            </a:r>
            <a:r>
              <a:rPr lang="cs-CZ" dirty="0">
                <a:solidFill>
                  <a:schemeClr val="accent4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esfcr.cz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69905-477B-4DF1-94D0-B6371C91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20" y="1484784"/>
            <a:ext cx="8064000" cy="2088000"/>
          </a:xfrm>
        </p:spPr>
        <p:txBody>
          <a:bodyPr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73AB09-04E3-4E3E-B99C-1BABAACF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dirty="0"/>
              <a:t>Podrobný návod k podání žádosti </a:t>
            </a:r>
            <a:r>
              <a:rPr lang="cs-CZ" dirty="0"/>
              <a:t>→ </a:t>
            </a:r>
            <a:r>
              <a:rPr lang="cs-CZ" dirty="0">
                <a:hlinkClick r:id="rId4"/>
              </a:rPr>
              <a:t>Pokyny k vyplnění žádosti o podporu v IS KP21+ pro projekty s přímými a nepřímými náklady a pro projekty s paušálními sazbami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Obecné pokyny k ovládání IS KP21+ a ke komunikaci s technickou podporou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Obecná část pravidel pro žadatele a příjemce z OPZ+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3399"/>
                </a:solidFill>
                <a:effectLst/>
                <a:latin typeface="Trebuchet MS" panose="020B0603020202020204" pitchFamily="34" charset="0"/>
                <a:hlinkClick r:id="rId7"/>
              </a:rPr>
              <a:t>Specifická část pravidel pro žadatele a příjemce z OPZ+ pro projekty s přímými a nepřímými náklady nebo projekty financované s využitím paušálních sazeb (verze 9)</a:t>
            </a:r>
            <a:endParaRPr lang="cs-CZ" b="0" i="0" u="none" strike="noStrike" dirty="0">
              <a:solidFill>
                <a:srgbClr val="003399"/>
              </a:solidFill>
              <a:effectLst/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3399"/>
                </a:solidFill>
                <a:latin typeface="Trebuchet MS" panose="020B0603020202020204" pitchFamily="34" charset="0"/>
                <a:hlinkClick r:id="rId8"/>
              </a:rPr>
              <a:t>Příručka pro hodnotitele OPZ+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4C8A-BB0C-4D24-91CE-DFE3F03F79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7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B936-F4A2-4897-91FF-A97D6B0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POMŮCKÁM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7A204A-AB14-4669-966A-1BCB9C82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48" y="1484784"/>
            <a:ext cx="8240052" cy="463502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412DA5-138E-4580-B783-792D0B7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90517FA-D91D-4011-941C-97E2AA7AAD1A}"/>
              </a:ext>
            </a:extLst>
          </p:cNvPr>
          <p:cNvSpPr/>
          <p:nvPr/>
        </p:nvSpPr>
        <p:spPr>
          <a:xfrm>
            <a:off x="1331640" y="1340768"/>
            <a:ext cx="2088232" cy="86409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090045D-FA47-4525-A425-0005111B9CE3}"/>
              </a:ext>
            </a:extLst>
          </p:cNvPr>
          <p:cNvSpPr/>
          <p:nvPr/>
        </p:nvSpPr>
        <p:spPr>
          <a:xfrm>
            <a:off x="3635896" y="1335336"/>
            <a:ext cx="4608512" cy="86409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https://www.esfcr.cz/dokumenty-opz-plus</a:t>
            </a:r>
            <a:r>
              <a:rPr lang="cs-CZ" dirty="0"/>
              <a:t> </a:t>
            </a:r>
          </a:p>
        </p:txBody>
      </p:sp>
      <p:pic>
        <p:nvPicPr>
          <p:cNvPr id="8" name="Grafický objekt 7" descr="Ruka s ukazováčkem ukazujícím doprava se souvislou výplní">
            <a:extLst>
              <a:ext uri="{FF2B5EF4-FFF2-40B4-BE49-F238E27FC236}">
                <a16:creationId xmlns:a16="http://schemas.microsoft.com/office/drawing/2014/main" id="{48904D5E-D746-424D-89A5-1F1448F0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560" y="2609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23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66" y="4040635"/>
            <a:ext cx="7174286" cy="138872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dirty="0"/>
              <a:t>Domluvte si s námi konzultaci: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C8D9DCA-A0AB-4A79-B2E0-073D24FD274F}"/>
              </a:ext>
            </a:extLst>
          </p:cNvPr>
          <p:cNvSpPr/>
          <p:nvPr/>
        </p:nvSpPr>
        <p:spPr>
          <a:xfrm>
            <a:off x="405823" y="1709321"/>
            <a:ext cx="4598225" cy="1791687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571" b="1" dirty="0"/>
              <a:t>Potřebujete pomoci s projektovým záměrem nebo něco více vysvětlit? </a:t>
            </a:r>
            <a:endParaRPr lang="cs-CZ" sz="2571" dirty="0"/>
          </a:p>
        </p:txBody>
      </p:sp>
      <p:pic>
        <p:nvPicPr>
          <p:cNvPr id="5" name="Grafický objekt 4" descr="Zasedací místnost se souvislou výplní">
            <a:extLst>
              <a:ext uri="{FF2B5EF4-FFF2-40B4-BE49-F238E27FC236}">
                <a16:creationId xmlns:a16="http://schemas.microsoft.com/office/drawing/2014/main" id="{045EA1CB-5AFD-4DAB-A3B9-2F4FB2157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200" y="2276872"/>
            <a:ext cx="1980000" cy="198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4B7289-368D-48AB-9F8D-5EBE7C767FE9}"/>
              </a:ext>
            </a:extLst>
          </p:cNvPr>
          <p:cNvSpPr txBox="1"/>
          <p:nvPr/>
        </p:nvSpPr>
        <p:spPr>
          <a:xfrm>
            <a:off x="920166" y="5373216"/>
            <a:ext cx="7540266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Daniel.foch@mpsv.cz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76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414" y="3055187"/>
            <a:ext cx="7020440" cy="13372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aseline="0" dirty="0"/>
              <a:t>Sledujte stránky výzvy: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4" name="Grafický objekt 3" descr="Komentář, lajk obrys">
            <a:extLst>
              <a:ext uri="{FF2B5EF4-FFF2-40B4-BE49-F238E27FC236}">
                <a16:creationId xmlns:a16="http://schemas.microsoft.com/office/drawing/2014/main" id="{91D06185-9C7C-41B3-B8AC-83529299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870" y="1340768"/>
            <a:ext cx="1980000" cy="198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527CF8-644B-44D7-A0AF-DAD780010DDE}"/>
              </a:ext>
            </a:extLst>
          </p:cNvPr>
          <p:cNvSpPr txBox="1"/>
          <p:nvPr/>
        </p:nvSpPr>
        <p:spPr>
          <a:xfrm>
            <a:off x="3995936" y="3723832"/>
            <a:ext cx="2931429" cy="5320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57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Výzva č. 082</a:t>
            </a:r>
            <a:endParaRPr lang="cs-CZ" sz="285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82BDA-CF74-47B1-8DD5-8E320DD4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Spolufinancování v projektech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62CA8F3F-1D2E-4A59-A657-0B7CD2676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577859"/>
              </p:ext>
            </p:extLst>
          </p:nvPr>
        </p:nvGraphicFramePr>
        <p:xfrm>
          <a:off x="179512" y="1556793"/>
          <a:ext cx="8784976" cy="48671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05249">
                  <a:extLst>
                    <a:ext uri="{9D8B030D-6E8A-4147-A177-3AD203B41FA5}">
                      <a16:colId xmlns:a16="http://schemas.microsoft.com/office/drawing/2014/main" val="4089218047"/>
                    </a:ext>
                  </a:extLst>
                </a:gridCol>
                <a:gridCol w="2779727">
                  <a:extLst>
                    <a:ext uri="{9D8B030D-6E8A-4147-A177-3AD203B41FA5}">
                      <a16:colId xmlns:a16="http://schemas.microsoft.com/office/drawing/2014/main" val="1135651169"/>
                    </a:ext>
                  </a:extLst>
                </a:gridCol>
              </a:tblGrid>
              <a:tr h="418845">
                <a:tc>
                  <a:txBody>
                    <a:bodyPr/>
                    <a:lstStyle/>
                    <a:p>
                      <a:r>
                        <a:rPr lang="cs-CZ" dirty="0"/>
                        <a:t>Typ organizace: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Míra spolufinancování: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6194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cs-CZ" dirty="0"/>
                        <a:t>Nestátní neziskové 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33878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Hospodářská komora; Agrární komora; Svazy; asociace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23,265 %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92368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Obchodní společnosti; Družstva; OSVČ; Profesní komory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23,265 %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50243"/>
                  </a:ext>
                </a:extLst>
              </a:tr>
              <a:tr h="63922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Organizační složky státu a obdobné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Státní vysoké školy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86013"/>
                  </a:ext>
                </a:extLst>
              </a:tr>
              <a:tr h="636867">
                <a:tc>
                  <a:txBody>
                    <a:bodyPr/>
                    <a:lstStyle/>
                    <a:p>
                      <a:r>
                        <a:rPr lang="cs-CZ" dirty="0"/>
                        <a:t>Kraje a jejich organizace</a:t>
                      </a:r>
                    </a:p>
                    <a:p>
                      <a:r>
                        <a:rPr lang="pl-PL" dirty="0"/>
                        <a:t>Obce, svazky obcí nad 3000 obyvatel a jejich organizace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6328"/>
                  </a:ext>
                </a:extLst>
              </a:tr>
              <a:tr h="722938">
                <a:tc>
                  <a:txBody>
                    <a:bodyPr/>
                    <a:lstStyle/>
                    <a:p>
                      <a:r>
                        <a:rPr lang="cs-CZ" dirty="0"/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1509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cs-CZ" dirty="0"/>
                        <a:t>Veřejné vysoké školy a výzkumné organizace </a:t>
                      </a:r>
                    </a:p>
                    <a:p>
                      <a:r>
                        <a:rPr lang="cs-CZ" dirty="0"/>
                        <a:t>Obce, svazky obcí do 3000 obyvatel včetně a jejich organizace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80952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4B96FF-7501-4817-80B1-A197036E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4868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1772816"/>
            <a:ext cx="7020440" cy="200593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Ukončení příjmu projektových žádostí: </a:t>
            </a:r>
            <a:r>
              <a:rPr lang="cs-CZ" dirty="0">
                <a:solidFill>
                  <a:srgbClr val="FF0000"/>
                </a:solidFill>
              </a:rPr>
              <a:t>21</a:t>
            </a:r>
            <a:r>
              <a:rPr lang="cs-CZ" baseline="0" dirty="0">
                <a:solidFill>
                  <a:srgbClr val="FF0000"/>
                </a:solidFill>
              </a:rPr>
              <a:t>. 1. 202</a:t>
            </a:r>
            <a:r>
              <a:rPr lang="cs-CZ" dirty="0">
                <a:solidFill>
                  <a:srgbClr val="FF0000"/>
                </a:solidFill>
              </a:rPr>
              <a:t>6</a:t>
            </a:r>
            <a:r>
              <a:rPr lang="cs-CZ" baseline="0" dirty="0">
                <a:solidFill>
                  <a:srgbClr val="FF0000"/>
                </a:solidFill>
              </a:rPr>
              <a:t> 12:00 </a:t>
            </a:r>
            <a:br>
              <a:rPr lang="cs-CZ" baseline="0" dirty="0"/>
            </a:br>
            <a:endParaRPr lang="cs-CZ" baseline="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38FE1D61-B574-4AA9-A4FB-00EBF67A4F6D}"/>
              </a:ext>
            </a:extLst>
          </p:cNvPr>
          <p:cNvSpPr/>
          <p:nvPr/>
        </p:nvSpPr>
        <p:spPr>
          <a:xfrm>
            <a:off x="2264367" y="4653136"/>
            <a:ext cx="6493354" cy="1803848"/>
          </a:xfrm>
          <a:prstGeom prst="wedgeRoundRectCallout">
            <a:avLst>
              <a:gd name="adj1" fmla="val -20971"/>
              <a:gd name="adj2" fmla="val -9159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Žádosti předložené jiným způsobem a v jiném termínu, než umožňuje výzva, nejsou akceptovány </a:t>
            </a:r>
            <a:r>
              <a:rPr lang="cs-CZ" sz="2000" dirty="0">
                <a:solidFill>
                  <a:schemeClr val="tx1"/>
                </a:solidFill>
              </a:rPr>
              <a:t>(žádosti se podávají pouze elektronicky, stvrzené el. podpisem, nutnost mít datovou schránku).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1D3492-8F51-4DA3-A3B0-FA0820BD8DD5}"/>
              </a:ext>
            </a:extLst>
          </p:cNvPr>
          <p:cNvSpPr txBox="1"/>
          <p:nvPr/>
        </p:nvSpPr>
        <p:spPr>
          <a:xfrm>
            <a:off x="1547664" y="4633313"/>
            <a:ext cx="1028686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715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352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0" y="2946400"/>
            <a:ext cx="7020440" cy="9652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baseline="0" dirty="0"/>
              <a:t>Děkujeme za vaši pozornost !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1582-99F4-4E19-A5B3-24CCE060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04" y="2463800"/>
            <a:ext cx="6444376" cy="965200"/>
          </a:xfrm>
        </p:spPr>
        <p:txBody>
          <a:bodyPr/>
          <a:lstStyle/>
          <a:p>
            <a:r>
              <a:rPr lang="cs-CZ" sz="4800" dirty="0"/>
              <a:t>Specifikace podporovaných </a:t>
            </a:r>
            <a:br>
              <a:rPr lang="cs-CZ" sz="4800" dirty="0"/>
            </a:br>
            <a:r>
              <a:rPr lang="cs-CZ" sz="4800" dirty="0"/>
              <a:t>aktivit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2EDAB34-B7C9-E634-1153-5F324233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11"/>
            <a:ext cx="4076700" cy="965200"/>
          </a:xfrm>
          <a:prstGeom prst="rect">
            <a:avLst/>
          </a:prstGeom>
        </p:spPr>
      </p:pic>
      <p:pic>
        <p:nvPicPr>
          <p:cNvPr id="5" name="Grafický objekt 4" descr="Kontrolní seznam obrys">
            <a:extLst>
              <a:ext uri="{FF2B5EF4-FFF2-40B4-BE49-F238E27FC236}">
                <a16:creationId xmlns:a16="http://schemas.microsoft.com/office/drawing/2014/main" id="{C74F3974-EADC-44A3-9F61-28D6B850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00" y="2418080"/>
            <a:ext cx="1980204" cy="1980204"/>
          </a:xfrm>
          <a:prstGeom prst="rect">
            <a:avLst/>
          </a:prstGeom>
        </p:spPr>
      </p:pic>
      <p:pic>
        <p:nvPicPr>
          <p:cNvPr id="7" name="Grafický objekt 6" descr="Kontrolní seznam obrys">
            <a:extLst>
              <a:ext uri="{FF2B5EF4-FFF2-40B4-BE49-F238E27FC236}">
                <a16:creationId xmlns:a16="http://schemas.microsoft.com/office/drawing/2014/main" id="{4444232F-1BD1-4A4A-833A-2898312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2438898"/>
            <a:ext cx="1980204" cy="1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19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CF9BCABF3854AAB137087829D63AA" ma:contentTypeVersion="7" ma:contentTypeDescription="Vytvoří nový dokument" ma:contentTypeScope="" ma:versionID="f6f03f5b008ce72686bbcf691a7be2e8">
  <xsd:schema xmlns:xsd="http://www.w3.org/2001/XMLSchema" xmlns:xs="http://www.w3.org/2001/XMLSchema" xmlns:p="http://schemas.microsoft.com/office/2006/metadata/properties" xmlns:ns2="dfed548f-0517-4d39-90e3-3947398480c0" targetNamespace="http://schemas.microsoft.com/office/2006/metadata/properties" ma:root="true" ma:fieldsID="a9a9eb159e242e6dec8d2b5b6c497589" ns2:_="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d548f-0517-4d39-90e3-3947398480c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dfed548f-0517-4d39-90e3-3947398480c0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15366</TotalTime>
  <Words>5131</Words>
  <Application>Microsoft Office PowerPoint</Application>
  <PresentationFormat>Předvádění na obrazovce (4:3)</PresentationFormat>
  <Paragraphs>628</Paragraphs>
  <Slides>81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Podpora sdílené péče o děti a další závislé osoby    Seminář pro žadatele</vt:lpstr>
      <vt:lpstr>Program semináře</vt:lpstr>
      <vt:lpstr>Prezentace aplikace PowerPoint</vt:lpstr>
      <vt:lpstr> ZÁKLADNÍ INFORMACE </vt:lpstr>
      <vt:lpstr>ALOKACE A TERMÍNY</vt:lpstr>
      <vt:lpstr>Oprávnění žadatelé a Partneři</vt:lpstr>
      <vt:lpstr>Cílové skupiny</vt:lpstr>
      <vt:lpstr>Spolufinancování v projektech</vt:lpstr>
      <vt:lpstr>Specifikace podporovaných  aktivit</vt:lpstr>
      <vt:lpstr>Specifikace podporovaných  aktivit: Cíl výzvy</vt:lpstr>
      <vt:lpstr>Specifikace podporovaných  aktivit: Teorie změny</vt:lpstr>
      <vt:lpstr>Podporované aktivity I</vt:lpstr>
      <vt:lpstr>Podporované aktivity II</vt:lpstr>
      <vt:lpstr>Podporované aktivity III</vt:lpstr>
      <vt:lpstr>Evaluace Projektů</vt:lpstr>
      <vt:lpstr>Evaluace Projektů</vt:lpstr>
      <vt:lpstr>Podmínky evaluace</vt:lpstr>
      <vt:lpstr>Podmínky evaluace I</vt:lpstr>
      <vt:lpstr>Podmínky evaluace II </vt:lpstr>
      <vt:lpstr>Podmínky evaluace III</vt:lpstr>
      <vt:lpstr>Podmínky evaluace IV</vt:lpstr>
      <vt:lpstr>Podmínky evaluace IV</vt:lpstr>
      <vt:lpstr>Podmínky evaluace IV</vt:lpstr>
      <vt:lpstr>Podmínky evaluace IV</vt:lpstr>
      <vt:lpstr>Partnerství  </vt:lpstr>
      <vt:lpstr>Partnerství I</vt:lpstr>
      <vt:lpstr>Partnerství II</vt:lpstr>
      <vt:lpstr>Partnerství III</vt:lpstr>
      <vt:lpstr>Prezentace aplikace PowerPoint</vt:lpstr>
      <vt:lpstr>Veřejná Podpora</vt:lpstr>
      <vt:lpstr>Povinné přílohy žádosti o podporu  </vt:lpstr>
      <vt:lpstr>Povinné přílohy žádosti o podporu I</vt:lpstr>
      <vt:lpstr>Povinné přílohy žádosti o podporu II</vt:lpstr>
      <vt:lpstr>Prezentace aplikace PowerPoint</vt:lpstr>
      <vt:lpstr>Nastavení indikátorů</vt:lpstr>
      <vt:lpstr>Nastavení indikátorů I</vt:lpstr>
      <vt:lpstr>Nastavení indikátorů II</vt:lpstr>
      <vt:lpstr>Nastavení indikátorů III</vt:lpstr>
      <vt:lpstr>Nastavení indikátorů IV</vt:lpstr>
      <vt:lpstr>Nastavení indikátorů V</vt:lpstr>
      <vt:lpstr>Nastavení indikátorů VI</vt:lpstr>
      <vt:lpstr>Nastavení indikátorů VII</vt:lpstr>
      <vt:lpstr>Nastavení indikátorů VIII</vt:lpstr>
      <vt:lpstr>Nastavení indikátorů IX</vt:lpstr>
      <vt:lpstr>Nastavení indikátorů</vt:lpstr>
      <vt:lpstr>INDIKÁTORY</vt:lpstr>
      <vt:lpstr>Prezentace aplikace PowerPoint</vt:lpstr>
      <vt:lpstr>Způsobilé výdaje a rozpočet</vt:lpstr>
      <vt:lpstr>40% paušální sazba v rozpočtu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Rozpočet a způsob financování</vt:lpstr>
      <vt:lpstr>Hodnocení  a výběr projektů</vt:lpstr>
      <vt:lpstr>Proces hodnocení  a výběr projektů</vt:lpstr>
      <vt:lpstr>Proces hodnocení  a výběru projektů</vt:lpstr>
      <vt:lpstr>Proces hodnocení  a výběru projektů</vt:lpstr>
      <vt:lpstr>Proces hodnocení  a výběru projektů</vt:lpstr>
      <vt:lpstr>Proces hodnocení  a výběru projektů</vt:lpstr>
      <vt:lpstr>Proces hodnocení  a výběru projektů</vt:lpstr>
      <vt:lpstr>Proces hodnocení a výběru projektů</vt:lpstr>
      <vt:lpstr>Proces hodnocení  a výběru projektů</vt:lpstr>
      <vt:lpstr>Proces hodnocení  a výběru projektů</vt:lpstr>
      <vt:lpstr>Proces hodnocení  a výběru projektů</vt:lpstr>
      <vt:lpstr>Proces hodnocení  a výběru projektů</vt:lpstr>
      <vt:lpstr>Proces hodnocení Potřebnost</vt:lpstr>
      <vt:lpstr>Proces hodnocení účelnost</vt:lpstr>
      <vt:lpstr>Proces hodnocení efektivnost a hospodárnost</vt:lpstr>
      <vt:lpstr>Proces hodnocení proveditelnost</vt:lpstr>
      <vt:lpstr>Co je důležité?</vt:lpstr>
      <vt:lpstr>Podání  projektové žádosti v IS KP21+</vt:lpstr>
      <vt:lpstr>Před Podáním projektové žádosti</vt:lpstr>
      <vt:lpstr>Pomůcky na esfcr.cz</vt:lpstr>
      <vt:lpstr>CESTA K POMŮCKÁM </vt:lpstr>
      <vt:lpstr>Domluvte si s námi konzultaci:</vt:lpstr>
      <vt:lpstr>Sledujte stránky výzvy:</vt:lpstr>
      <vt:lpstr>Ukončení příjmu projektových žádostí: 21. 1. 2026 12:00  </vt:lpstr>
      <vt:lpstr>Děkujeme za vaši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Bendová Šárka Mgr. (MPSV)</dc:creator>
  <cp:lastModifiedBy>Foch Daniel Mgr. (MPSV)</cp:lastModifiedBy>
  <cp:revision>473</cp:revision>
  <cp:lastPrinted>2022-09-19T08:53:52Z</cp:lastPrinted>
  <dcterms:created xsi:type="dcterms:W3CDTF">2015-02-20T08:23:15Z</dcterms:created>
  <dcterms:modified xsi:type="dcterms:W3CDTF">2025-11-13T14:01:18Z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0x010100A2FCF9BCABF3854AAB137087829D63AA</vt:lpwstr>
  </property>
</Properties>
</file>