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71" r:id="rId4"/>
    <p:sldMasterId id="2147483683" r:id="rId5"/>
  </p:sldMasterIdLst>
  <p:notesMasterIdLst>
    <p:notesMasterId r:id="rId87"/>
  </p:notesMasterIdLst>
  <p:sldIdLst>
    <p:sldId id="256" r:id="rId6"/>
    <p:sldId id="439" r:id="rId7"/>
    <p:sldId id="321" r:id="rId8"/>
    <p:sldId id="440" r:id="rId9"/>
    <p:sldId id="444" r:id="rId10"/>
    <p:sldId id="441" r:id="rId11"/>
    <p:sldId id="824" r:id="rId12"/>
    <p:sldId id="717" r:id="rId13"/>
    <p:sldId id="718" r:id="rId14"/>
    <p:sldId id="849" r:id="rId15"/>
    <p:sldId id="854" r:id="rId16"/>
    <p:sldId id="271" r:id="rId17"/>
    <p:sldId id="276" r:id="rId18"/>
    <p:sldId id="257" r:id="rId19"/>
    <p:sldId id="263" r:id="rId20"/>
    <p:sldId id="279" r:id="rId21"/>
    <p:sldId id="264" r:id="rId22"/>
    <p:sldId id="260" r:id="rId23"/>
    <p:sldId id="850" r:id="rId24"/>
    <p:sldId id="851" r:id="rId25"/>
    <p:sldId id="852" r:id="rId26"/>
    <p:sldId id="853" r:id="rId27"/>
    <p:sldId id="791" r:id="rId28"/>
    <p:sldId id="838" r:id="rId29"/>
    <p:sldId id="291" r:id="rId30"/>
    <p:sldId id="753" r:id="rId31"/>
    <p:sldId id="752" r:id="rId32"/>
    <p:sldId id="754" r:id="rId33"/>
    <p:sldId id="755" r:id="rId34"/>
    <p:sldId id="774" r:id="rId35"/>
    <p:sldId id="775" r:id="rId36"/>
    <p:sldId id="776" r:id="rId37"/>
    <p:sldId id="777" r:id="rId38"/>
    <p:sldId id="778" r:id="rId39"/>
    <p:sldId id="690" r:id="rId40"/>
    <p:sldId id="762" r:id="rId41"/>
    <p:sldId id="695" r:id="rId42"/>
    <p:sldId id="761" r:id="rId43"/>
    <p:sldId id="760" r:id="rId44"/>
    <p:sldId id="356" r:id="rId45"/>
    <p:sldId id="763" r:id="rId46"/>
    <p:sldId id="751" r:id="rId47"/>
    <p:sldId id="790" r:id="rId48"/>
    <p:sldId id="826" r:id="rId49"/>
    <p:sldId id="726" r:id="rId50"/>
    <p:sldId id="449" r:id="rId51"/>
    <p:sldId id="473" r:id="rId52"/>
    <p:sldId id="474" r:id="rId53"/>
    <p:sldId id="731" r:id="rId54"/>
    <p:sldId id="696" r:id="rId55"/>
    <p:sldId id="697" r:id="rId56"/>
    <p:sldId id="845" r:id="rId57"/>
    <p:sldId id="846" r:id="rId58"/>
    <p:sldId id="847" r:id="rId59"/>
    <p:sldId id="848" r:id="rId60"/>
    <p:sldId id="827" r:id="rId61"/>
    <p:sldId id="830" r:id="rId62"/>
    <p:sldId id="700" r:id="rId63"/>
    <p:sldId id="732" r:id="rId64"/>
    <p:sldId id="821" r:id="rId65"/>
    <p:sldId id="831" r:id="rId66"/>
    <p:sldId id="733" r:id="rId67"/>
    <p:sldId id="808" r:id="rId68"/>
    <p:sldId id="832" r:id="rId69"/>
    <p:sldId id="844" r:id="rId70"/>
    <p:sldId id="737" r:id="rId71"/>
    <p:sldId id="548" r:id="rId72"/>
    <p:sldId id="804" r:id="rId73"/>
    <p:sldId id="834" r:id="rId74"/>
    <p:sldId id="805" r:id="rId75"/>
    <p:sldId id="531" r:id="rId76"/>
    <p:sldId id="296" r:id="rId77"/>
    <p:sldId id="806" r:id="rId78"/>
    <p:sldId id="807" r:id="rId79"/>
    <p:sldId id="835" r:id="rId80"/>
    <p:sldId id="282" r:id="rId81"/>
    <p:sldId id="287" r:id="rId82"/>
    <p:sldId id="285" r:id="rId83"/>
    <p:sldId id="288" r:id="rId84"/>
    <p:sldId id="837" r:id="rId85"/>
    <p:sldId id="810" r:id="rId86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>
          <p15:clr>
            <a:srgbClr val="A4A3A4"/>
          </p15:clr>
        </p15:guide>
        <p15:guide id="2" orient="horz" pos="3884">
          <p15:clr>
            <a:srgbClr val="A4A3A4"/>
          </p15:clr>
        </p15:guide>
        <p15:guide id="3" pos="5420">
          <p15:clr>
            <a:srgbClr val="A4A3A4"/>
          </p15:clr>
        </p15:guide>
        <p15:guide id="4" pos="3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2F70DBC-3B2D-3894-866C-5A527427B9D0}" name="Hasenöhrlová Veronika Mgr. (MPSV)" initials="HVM(" userId="S::veronika.hasenohrlov@mpsv.cz::1e61399f-890d-442e-a255-4fff53df1077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ácha Pocová Zuzana Mgr. (MPSV)" initials="HPZM(" lastIdx="2" clrIdx="0">
    <p:extLst>
      <p:ext uri="{19B8F6BF-5375-455C-9EA6-DF929625EA0E}">
        <p15:presenceInfo xmlns:p15="http://schemas.microsoft.com/office/powerpoint/2012/main" userId="S::zuzana.hacha@mpsv.cz::703a2079-b707-43ff-a0ed-aa5299c0a858" providerId="AD"/>
      </p:ext>
    </p:extLst>
  </p:cmAuthor>
  <p:cmAuthor id="2" name="Koníková Barbora Mgr. (MPSV)" initials="KBM(" lastIdx="4" clrIdx="1">
    <p:extLst>
      <p:ext uri="{19B8F6BF-5375-455C-9EA6-DF929625EA0E}">
        <p15:presenceInfo xmlns:p15="http://schemas.microsoft.com/office/powerpoint/2012/main" userId="S::barbora.konikova@mpsv.cz::45b6318f-2b03-4916-8464-3a740678fdc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B900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Tmavý styl 1 – zvýraznění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CAF9ED-07DC-4A11-8D7F-57B35C25682E}" styleName="Střední styl 1 – zvýraznění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Styl s motivem 1 – zvýraznění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952" autoAdjust="0"/>
    <p:restoredTop sz="84553" autoAdjust="0"/>
  </p:normalViewPr>
  <p:slideViewPr>
    <p:cSldViewPr showGuides="1">
      <p:cViewPr varScale="1">
        <p:scale>
          <a:sx n="62" d="100"/>
          <a:sy n="62" d="100"/>
        </p:scale>
        <p:origin x="852" y="56"/>
      </p:cViewPr>
      <p:guideLst>
        <p:guide orient="horz" pos="913"/>
        <p:guide orient="horz" pos="3884"/>
        <p:guide pos="5420"/>
        <p:guide pos="3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presProps" Target="presProps.xml"/><Relationship Id="rId16" Type="http://schemas.openxmlformats.org/officeDocument/2006/relationships/slide" Target="slides/slide11.xml"/><Relationship Id="rId11" Type="http://schemas.openxmlformats.org/officeDocument/2006/relationships/slide" Target="slides/slide6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5" Type="http://schemas.openxmlformats.org/officeDocument/2006/relationships/slideMaster" Target="slideMasters/slideMaster2.xml"/><Relationship Id="rId90" Type="http://schemas.openxmlformats.org/officeDocument/2006/relationships/viewProps" Target="viewProps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microsoft.com/office/2018/10/relationships/authors" Target="author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commentAuthors" Target="commentAuthors.xml"/><Relationship Id="rId9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tableStyles" Target="tableStyles.xml"/><Relationship Id="rId2" Type="http://schemas.openxmlformats.org/officeDocument/2006/relationships/customXml" Target="../customXml/item2.xml"/><Relationship Id="rId29" Type="http://schemas.openxmlformats.org/officeDocument/2006/relationships/slide" Target="slides/slide24.xml"/><Relationship Id="rId24" Type="http://schemas.openxmlformats.org/officeDocument/2006/relationships/slide" Target="slides/slide19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66" Type="http://schemas.openxmlformats.org/officeDocument/2006/relationships/slide" Target="slides/slide61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56" Type="http://schemas.openxmlformats.org/officeDocument/2006/relationships/slide" Target="slides/slide51.xml"/><Relationship Id="rId77" Type="http://schemas.openxmlformats.org/officeDocument/2006/relationships/slide" Target="slides/slide7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4C4FA8-342C-4F6C-8B32-5269EAC4862A}" type="doc">
      <dgm:prSet loTypeId="urn:microsoft.com/office/officeart/2005/8/layout/hierarchy1#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2FD16077-F533-4583-9492-CD4DD20DF173}">
      <dgm:prSet phldrT="[Text]"/>
      <dgm:spPr/>
      <dgm:t>
        <a:bodyPr/>
        <a:lstStyle/>
        <a:p>
          <a:r>
            <a:rPr lang="cs-CZ" dirty="0"/>
            <a:t>změna</a:t>
          </a:r>
        </a:p>
      </dgm:t>
    </dgm:pt>
    <dgm:pt modelId="{C59A9944-805A-4D2D-B3E2-95264FE5FAB2}" type="parTrans" cxnId="{88A622D1-DCC6-48A3-BA3F-6ADE4EEBED28}">
      <dgm:prSet/>
      <dgm:spPr/>
      <dgm:t>
        <a:bodyPr/>
        <a:lstStyle/>
        <a:p>
          <a:endParaRPr lang="cs-CZ"/>
        </a:p>
      </dgm:t>
    </dgm:pt>
    <dgm:pt modelId="{D7619BB3-8B7D-4E5D-B493-9BE3947239D1}" type="sibTrans" cxnId="{88A622D1-DCC6-48A3-BA3F-6ADE4EEBED28}">
      <dgm:prSet/>
      <dgm:spPr/>
      <dgm:t>
        <a:bodyPr/>
        <a:lstStyle/>
        <a:p>
          <a:endParaRPr lang="cs-CZ"/>
        </a:p>
      </dgm:t>
    </dgm:pt>
    <dgm:pt modelId="{272B1AEC-B744-4D24-91CA-5F5075C3AA26}">
      <dgm:prSet phldrT="[Text]"/>
      <dgm:spPr/>
      <dgm:t>
        <a:bodyPr/>
        <a:lstStyle/>
        <a:p>
          <a:r>
            <a:rPr lang="cs-CZ" dirty="0"/>
            <a:t>nepodstatná</a:t>
          </a:r>
        </a:p>
      </dgm:t>
    </dgm:pt>
    <dgm:pt modelId="{4C2052B0-EC9D-4080-92FB-F04679AB4877}" type="parTrans" cxnId="{598FA02F-17E1-4632-B95B-06273EFBCE9F}">
      <dgm:prSet/>
      <dgm:spPr/>
      <dgm:t>
        <a:bodyPr/>
        <a:lstStyle/>
        <a:p>
          <a:endParaRPr lang="cs-CZ"/>
        </a:p>
      </dgm:t>
    </dgm:pt>
    <dgm:pt modelId="{4E90C29A-10FF-4399-B959-B450FA8C554E}" type="sibTrans" cxnId="{598FA02F-17E1-4632-B95B-06273EFBCE9F}">
      <dgm:prSet/>
      <dgm:spPr/>
      <dgm:t>
        <a:bodyPr/>
        <a:lstStyle/>
        <a:p>
          <a:endParaRPr lang="cs-CZ"/>
        </a:p>
      </dgm:t>
    </dgm:pt>
    <dgm:pt modelId="{7E93F150-708D-4ED4-9BE1-A85D439DB5B0}">
      <dgm:prSet phldrT="[Text]"/>
      <dgm:spPr/>
      <dgm:t>
        <a:bodyPr/>
        <a:lstStyle/>
        <a:p>
          <a:r>
            <a:rPr lang="cs-CZ" dirty="0"/>
            <a:t>neprodlené oznámení</a:t>
          </a:r>
        </a:p>
      </dgm:t>
    </dgm:pt>
    <dgm:pt modelId="{7C6B14B1-C039-4B52-8102-30CCC5EADA91}" type="parTrans" cxnId="{77C932B1-EFBA-48C4-9410-A09D6D9B9EC4}">
      <dgm:prSet/>
      <dgm:spPr/>
      <dgm:t>
        <a:bodyPr/>
        <a:lstStyle/>
        <a:p>
          <a:endParaRPr lang="cs-CZ"/>
        </a:p>
      </dgm:t>
    </dgm:pt>
    <dgm:pt modelId="{16CBEB82-0BE2-475C-A6C1-05E356A74C50}" type="sibTrans" cxnId="{77C932B1-EFBA-48C4-9410-A09D6D9B9EC4}">
      <dgm:prSet/>
      <dgm:spPr/>
      <dgm:t>
        <a:bodyPr/>
        <a:lstStyle/>
        <a:p>
          <a:endParaRPr lang="cs-CZ"/>
        </a:p>
      </dgm:t>
    </dgm:pt>
    <dgm:pt modelId="{2CFE6007-14A7-4916-8479-6BA275507795}">
      <dgm:prSet phldrT="[Text]"/>
      <dgm:spPr/>
      <dgm:t>
        <a:bodyPr/>
        <a:lstStyle/>
        <a:p>
          <a:r>
            <a:rPr lang="cs-CZ" dirty="0"/>
            <a:t>oznámení spolu se </a:t>
          </a:r>
          <a:r>
            <a:rPr lang="cs-CZ" dirty="0" err="1"/>
            <a:t>ZoR</a:t>
          </a:r>
          <a:endParaRPr lang="cs-CZ" dirty="0"/>
        </a:p>
      </dgm:t>
    </dgm:pt>
    <dgm:pt modelId="{6A2D7788-4233-475D-BABC-A420A9953AFD}" type="parTrans" cxnId="{64A7CFFF-D357-433B-860F-6F014BF1D45C}">
      <dgm:prSet/>
      <dgm:spPr/>
      <dgm:t>
        <a:bodyPr/>
        <a:lstStyle/>
        <a:p>
          <a:endParaRPr lang="cs-CZ"/>
        </a:p>
      </dgm:t>
    </dgm:pt>
    <dgm:pt modelId="{2C40770A-9FED-4CA5-9D02-FACBDA602F18}" type="sibTrans" cxnId="{64A7CFFF-D357-433B-860F-6F014BF1D45C}">
      <dgm:prSet/>
      <dgm:spPr/>
      <dgm:t>
        <a:bodyPr/>
        <a:lstStyle/>
        <a:p>
          <a:endParaRPr lang="cs-CZ"/>
        </a:p>
      </dgm:t>
    </dgm:pt>
    <dgm:pt modelId="{F6999510-03DF-4CBF-8D6A-6734196CABA4}">
      <dgm:prSet phldrT="[Text]"/>
      <dgm:spPr/>
      <dgm:t>
        <a:bodyPr/>
        <a:lstStyle/>
        <a:p>
          <a:r>
            <a:rPr lang="cs-CZ" dirty="0"/>
            <a:t>podstatná</a:t>
          </a:r>
        </a:p>
      </dgm:t>
    </dgm:pt>
    <dgm:pt modelId="{B6F5A02B-9C19-4FA2-8435-8477A804C8DF}" type="parTrans" cxnId="{07F5ED7B-9461-4B80-A9A9-74B82A5E9F9E}">
      <dgm:prSet/>
      <dgm:spPr/>
      <dgm:t>
        <a:bodyPr/>
        <a:lstStyle/>
        <a:p>
          <a:endParaRPr lang="cs-CZ"/>
        </a:p>
      </dgm:t>
    </dgm:pt>
    <dgm:pt modelId="{C1119B84-1EE9-4CBE-89DD-C3745DD18523}" type="sibTrans" cxnId="{07F5ED7B-9461-4B80-A9A9-74B82A5E9F9E}">
      <dgm:prSet/>
      <dgm:spPr/>
      <dgm:t>
        <a:bodyPr/>
        <a:lstStyle/>
        <a:p>
          <a:endParaRPr lang="cs-CZ"/>
        </a:p>
      </dgm:t>
    </dgm:pt>
    <dgm:pt modelId="{DB02CAE2-113E-4E3E-804E-BD56FB17AFA0}">
      <dgm:prSet phldrT="[Text]"/>
      <dgm:spPr/>
      <dgm:t>
        <a:bodyPr/>
        <a:lstStyle/>
        <a:p>
          <a:r>
            <a:rPr lang="cs-CZ" dirty="0"/>
            <a:t>vyžaduje změnu PA</a:t>
          </a:r>
        </a:p>
      </dgm:t>
    </dgm:pt>
    <dgm:pt modelId="{4A3C598F-762A-48A9-ACF3-3CF4A87F7E80}" type="parTrans" cxnId="{39574F7E-D059-402D-8A23-06E3F3AE8DC5}">
      <dgm:prSet/>
      <dgm:spPr/>
      <dgm:t>
        <a:bodyPr/>
        <a:lstStyle/>
        <a:p>
          <a:endParaRPr lang="cs-CZ"/>
        </a:p>
      </dgm:t>
    </dgm:pt>
    <dgm:pt modelId="{1CB45C44-C763-4269-9406-1F4F8F1D77DC}" type="sibTrans" cxnId="{39574F7E-D059-402D-8A23-06E3F3AE8DC5}">
      <dgm:prSet/>
      <dgm:spPr/>
      <dgm:t>
        <a:bodyPr/>
        <a:lstStyle/>
        <a:p>
          <a:endParaRPr lang="cs-CZ"/>
        </a:p>
      </dgm:t>
    </dgm:pt>
    <dgm:pt modelId="{9B77E21C-6561-4FD3-ABFD-0198F99C3E4F}">
      <dgm:prSet phldrT="[Text]"/>
      <dgm:spPr/>
      <dgm:t>
        <a:bodyPr/>
        <a:lstStyle/>
        <a:p>
          <a:r>
            <a:rPr lang="cs-CZ" dirty="0"/>
            <a:t>oznámení nejpozději 10 dní před </a:t>
          </a:r>
          <a:r>
            <a:rPr lang="cs-CZ" dirty="0" err="1"/>
            <a:t>ZoR</a:t>
          </a:r>
          <a:endParaRPr lang="cs-CZ" dirty="0"/>
        </a:p>
      </dgm:t>
    </dgm:pt>
    <dgm:pt modelId="{0F1907CA-5FFB-4FE0-80D4-3ECFE1BCCE28}" type="parTrans" cxnId="{8B6F634F-A62E-48CD-8DEE-6A482D3928E5}">
      <dgm:prSet/>
      <dgm:spPr/>
      <dgm:t>
        <a:bodyPr/>
        <a:lstStyle/>
        <a:p>
          <a:endParaRPr lang="cs-CZ"/>
        </a:p>
      </dgm:t>
    </dgm:pt>
    <dgm:pt modelId="{3EA3EF80-BFB4-42AC-8864-A7391927F4AD}" type="sibTrans" cxnId="{8B6F634F-A62E-48CD-8DEE-6A482D3928E5}">
      <dgm:prSet/>
      <dgm:spPr/>
      <dgm:t>
        <a:bodyPr/>
        <a:lstStyle/>
        <a:p>
          <a:endParaRPr lang="cs-CZ"/>
        </a:p>
      </dgm:t>
    </dgm:pt>
    <dgm:pt modelId="{67B26093-2354-498D-84BF-ABE5CA5E2190}">
      <dgm:prSet phldrT="[Text]"/>
      <dgm:spPr/>
      <dgm:t>
        <a:bodyPr/>
        <a:lstStyle/>
        <a:p>
          <a:r>
            <a:rPr lang="cs-CZ" dirty="0"/>
            <a:t>nevyžaduje změnu PA</a:t>
          </a:r>
        </a:p>
      </dgm:t>
    </dgm:pt>
    <dgm:pt modelId="{2B5D929B-BC9F-4A17-BD8B-B8413E846752}" type="parTrans" cxnId="{3C710E28-97ED-4907-92B4-94120B4D7850}">
      <dgm:prSet/>
      <dgm:spPr/>
      <dgm:t>
        <a:bodyPr/>
        <a:lstStyle/>
        <a:p>
          <a:endParaRPr lang="cs-CZ"/>
        </a:p>
      </dgm:t>
    </dgm:pt>
    <dgm:pt modelId="{7BFE07D3-9997-4041-9E0B-0A82B525CB33}" type="sibTrans" cxnId="{3C710E28-97ED-4907-92B4-94120B4D7850}">
      <dgm:prSet/>
      <dgm:spPr/>
      <dgm:t>
        <a:bodyPr/>
        <a:lstStyle/>
        <a:p>
          <a:endParaRPr lang="cs-CZ"/>
        </a:p>
      </dgm:t>
    </dgm:pt>
    <dgm:pt modelId="{5D183DE9-47F8-4268-AE80-44F04879DFDA}" type="pres">
      <dgm:prSet presAssocID="{F54C4FA8-342C-4F6C-8B32-5269EAC4862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4681159A-6421-49EC-9DE8-E10804FCCA8C}" type="pres">
      <dgm:prSet presAssocID="{2FD16077-F533-4583-9492-CD4DD20DF173}" presName="hierRoot1" presStyleCnt="0"/>
      <dgm:spPr/>
    </dgm:pt>
    <dgm:pt modelId="{7C220B6C-69E1-4856-9305-82E223C1A406}" type="pres">
      <dgm:prSet presAssocID="{2FD16077-F533-4583-9492-CD4DD20DF173}" presName="composite" presStyleCnt="0"/>
      <dgm:spPr/>
    </dgm:pt>
    <dgm:pt modelId="{8145F1FC-9A84-453C-A254-8C41806FB2EA}" type="pres">
      <dgm:prSet presAssocID="{2FD16077-F533-4583-9492-CD4DD20DF173}" presName="background" presStyleLbl="node0" presStyleIdx="0" presStyleCnt="1"/>
      <dgm:spPr/>
    </dgm:pt>
    <dgm:pt modelId="{6B1EF571-7AE7-4E46-89CC-F4B5459F9FAA}" type="pres">
      <dgm:prSet presAssocID="{2FD16077-F533-4583-9492-CD4DD20DF173}" presName="text" presStyleLbl="fgAcc0" presStyleIdx="0" presStyleCnt="1" custScaleX="100140" custScaleY="88820">
        <dgm:presLayoutVars>
          <dgm:chPref val="3"/>
        </dgm:presLayoutVars>
      </dgm:prSet>
      <dgm:spPr/>
    </dgm:pt>
    <dgm:pt modelId="{DAD20EC4-BC7E-4BBE-A043-5F1122079EE0}" type="pres">
      <dgm:prSet presAssocID="{2FD16077-F533-4583-9492-CD4DD20DF173}" presName="hierChild2" presStyleCnt="0"/>
      <dgm:spPr/>
    </dgm:pt>
    <dgm:pt modelId="{0522B667-0D20-4011-99F8-74CAC78DDCF0}" type="pres">
      <dgm:prSet presAssocID="{4C2052B0-EC9D-4080-92FB-F04679AB4877}" presName="Name10" presStyleLbl="parChTrans1D2" presStyleIdx="0" presStyleCnt="2"/>
      <dgm:spPr/>
    </dgm:pt>
    <dgm:pt modelId="{FC3DCAEC-5C04-4905-8332-DA82E3C02C43}" type="pres">
      <dgm:prSet presAssocID="{272B1AEC-B744-4D24-91CA-5F5075C3AA26}" presName="hierRoot2" presStyleCnt="0"/>
      <dgm:spPr/>
    </dgm:pt>
    <dgm:pt modelId="{8B3A694F-BED7-4DD9-A38D-A177DC26C36F}" type="pres">
      <dgm:prSet presAssocID="{272B1AEC-B744-4D24-91CA-5F5075C3AA26}" presName="composite2" presStyleCnt="0"/>
      <dgm:spPr/>
    </dgm:pt>
    <dgm:pt modelId="{455635BB-0ED8-427C-ADE9-FD6E4E31BCD0}" type="pres">
      <dgm:prSet presAssocID="{272B1AEC-B744-4D24-91CA-5F5075C3AA26}" presName="background2" presStyleLbl="node2" presStyleIdx="0" presStyleCnt="2"/>
      <dgm:spPr/>
    </dgm:pt>
    <dgm:pt modelId="{E825839F-234D-4A90-B2B1-13F4A35F0BF0}" type="pres">
      <dgm:prSet presAssocID="{272B1AEC-B744-4D24-91CA-5F5075C3AA26}" presName="text2" presStyleLbl="fgAcc2" presStyleIdx="0" presStyleCnt="2">
        <dgm:presLayoutVars>
          <dgm:chPref val="3"/>
        </dgm:presLayoutVars>
      </dgm:prSet>
      <dgm:spPr/>
    </dgm:pt>
    <dgm:pt modelId="{C5563EB9-F734-4C87-86C9-C87AB0C208FB}" type="pres">
      <dgm:prSet presAssocID="{272B1AEC-B744-4D24-91CA-5F5075C3AA26}" presName="hierChild3" presStyleCnt="0"/>
      <dgm:spPr/>
    </dgm:pt>
    <dgm:pt modelId="{180E0A72-109B-40F2-A9ED-06866C6B47FD}" type="pres">
      <dgm:prSet presAssocID="{7C6B14B1-C039-4B52-8102-30CCC5EADA91}" presName="Name17" presStyleLbl="parChTrans1D3" presStyleIdx="0" presStyleCnt="5"/>
      <dgm:spPr/>
    </dgm:pt>
    <dgm:pt modelId="{0D840909-76E8-4C20-AAE6-2031C00752EB}" type="pres">
      <dgm:prSet presAssocID="{7E93F150-708D-4ED4-9BE1-A85D439DB5B0}" presName="hierRoot3" presStyleCnt="0"/>
      <dgm:spPr/>
    </dgm:pt>
    <dgm:pt modelId="{8E393715-2238-438D-80E5-41A846D03158}" type="pres">
      <dgm:prSet presAssocID="{7E93F150-708D-4ED4-9BE1-A85D439DB5B0}" presName="composite3" presStyleCnt="0"/>
      <dgm:spPr/>
    </dgm:pt>
    <dgm:pt modelId="{BFFA7DAC-A963-495C-98A2-5E3D87050E5D}" type="pres">
      <dgm:prSet presAssocID="{7E93F150-708D-4ED4-9BE1-A85D439DB5B0}" presName="background3" presStyleLbl="node3" presStyleIdx="0" presStyleCnt="5"/>
      <dgm:spPr/>
    </dgm:pt>
    <dgm:pt modelId="{EFBF7F63-5B39-4287-B99F-1552ECBDF06D}" type="pres">
      <dgm:prSet presAssocID="{7E93F150-708D-4ED4-9BE1-A85D439DB5B0}" presName="text3" presStyleLbl="fgAcc3" presStyleIdx="0" presStyleCnt="5">
        <dgm:presLayoutVars>
          <dgm:chPref val="3"/>
        </dgm:presLayoutVars>
      </dgm:prSet>
      <dgm:spPr/>
    </dgm:pt>
    <dgm:pt modelId="{090C26A3-E992-4117-B886-54F0885638FA}" type="pres">
      <dgm:prSet presAssocID="{7E93F150-708D-4ED4-9BE1-A85D439DB5B0}" presName="hierChild4" presStyleCnt="0"/>
      <dgm:spPr/>
    </dgm:pt>
    <dgm:pt modelId="{78BF9682-62AA-4C2B-A0A5-639EC494FF46}" type="pres">
      <dgm:prSet presAssocID="{0F1907CA-5FFB-4FE0-80D4-3ECFE1BCCE28}" presName="Name17" presStyleLbl="parChTrans1D3" presStyleIdx="1" presStyleCnt="5"/>
      <dgm:spPr/>
    </dgm:pt>
    <dgm:pt modelId="{232F29C6-917B-44E4-A006-42B87859FF08}" type="pres">
      <dgm:prSet presAssocID="{9B77E21C-6561-4FD3-ABFD-0198F99C3E4F}" presName="hierRoot3" presStyleCnt="0"/>
      <dgm:spPr/>
    </dgm:pt>
    <dgm:pt modelId="{3D3AE2AF-8634-4CC5-8007-6FB5938FFC58}" type="pres">
      <dgm:prSet presAssocID="{9B77E21C-6561-4FD3-ABFD-0198F99C3E4F}" presName="composite3" presStyleCnt="0"/>
      <dgm:spPr/>
    </dgm:pt>
    <dgm:pt modelId="{A30ACC11-984C-4E00-A97F-442E199894A5}" type="pres">
      <dgm:prSet presAssocID="{9B77E21C-6561-4FD3-ABFD-0198F99C3E4F}" presName="background3" presStyleLbl="node3" presStyleIdx="1" presStyleCnt="5"/>
      <dgm:spPr/>
    </dgm:pt>
    <dgm:pt modelId="{2665A3BC-1C32-44AB-ADA2-FB6F41E3E46D}" type="pres">
      <dgm:prSet presAssocID="{9B77E21C-6561-4FD3-ABFD-0198F99C3E4F}" presName="text3" presStyleLbl="fgAcc3" presStyleIdx="1" presStyleCnt="5">
        <dgm:presLayoutVars>
          <dgm:chPref val="3"/>
        </dgm:presLayoutVars>
      </dgm:prSet>
      <dgm:spPr/>
    </dgm:pt>
    <dgm:pt modelId="{25EECC1B-76AB-4C23-AB98-F4EFC43CD0A1}" type="pres">
      <dgm:prSet presAssocID="{9B77E21C-6561-4FD3-ABFD-0198F99C3E4F}" presName="hierChild4" presStyleCnt="0"/>
      <dgm:spPr/>
    </dgm:pt>
    <dgm:pt modelId="{E30DA224-6AD0-4E78-85A5-3C657F2EDA5C}" type="pres">
      <dgm:prSet presAssocID="{6A2D7788-4233-475D-BABC-A420A9953AFD}" presName="Name17" presStyleLbl="parChTrans1D3" presStyleIdx="2" presStyleCnt="5"/>
      <dgm:spPr/>
    </dgm:pt>
    <dgm:pt modelId="{668C5F93-8F9C-4B13-BF93-43250E271805}" type="pres">
      <dgm:prSet presAssocID="{2CFE6007-14A7-4916-8479-6BA275507795}" presName="hierRoot3" presStyleCnt="0"/>
      <dgm:spPr/>
    </dgm:pt>
    <dgm:pt modelId="{9AB62198-5833-4FFF-93AA-1993D72B52BB}" type="pres">
      <dgm:prSet presAssocID="{2CFE6007-14A7-4916-8479-6BA275507795}" presName="composite3" presStyleCnt="0"/>
      <dgm:spPr/>
    </dgm:pt>
    <dgm:pt modelId="{FDE48088-25F1-4205-85F9-34F914C54C36}" type="pres">
      <dgm:prSet presAssocID="{2CFE6007-14A7-4916-8479-6BA275507795}" presName="background3" presStyleLbl="node3" presStyleIdx="2" presStyleCnt="5"/>
      <dgm:spPr/>
    </dgm:pt>
    <dgm:pt modelId="{B7AEF872-F8D3-4CA7-BFFC-8B7D82189BC0}" type="pres">
      <dgm:prSet presAssocID="{2CFE6007-14A7-4916-8479-6BA275507795}" presName="text3" presStyleLbl="fgAcc3" presStyleIdx="2" presStyleCnt="5">
        <dgm:presLayoutVars>
          <dgm:chPref val="3"/>
        </dgm:presLayoutVars>
      </dgm:prSet>
      <dgm:spPr/>
    </dgm:pt>
    <dgm:pt modelId="{C0606D8A-149D-4FD6-B71A-DAFC0D7B2CA3}" type="pres">
      <dgm:prSet presAssocID="{2CFE6007-14A7-4916-8479-6BA275507795}" presName="hierChild4" presStyleCnt="0"/>
      <dgm:spPr/>
    </dgm:pt>
    <dgm:pt modelId="{DC2C69D7-CF8F-4517-BF86-BE46A979E87B}" type="pres">
      <dgm:prSet presAssocID="{B6F5A02B-9C19-4FA2-8435-8477A804C8DF}" presName="Name10" presStyleLbl="parChTrans1D2" presStyleIdx="1" presStyleCnt="2"/>
      <dgm:spPr/>
    </dgm:pt>
    <dgm:pt modelId="{46B76D3A-CC1B-4C15-8F6D-F6854F281717}" type="pres">
      <dgm:prSet presAssocID="{F6999510-03DF-4CBF-8D6A-6734196CABA4}" presName="hierRoot2" presStyleCnt="0"/>
      <dgm:spPr/>
    </dgm:pt>
    <dgm:pt modelId="{767E0C03-C08F-40E0-A741-33F333B8EF8E}" type="pres">
      <dgm:prSet presAssocID="{F6999510-03DF-4CBF-8D6A-6734196CABA4}" presName="composite2" presStyleCnt="0"/>
      <dgm:spPr/>
    </dgm:pt>
    <dgm:pt modelId="{792C28CA-1DB6-48EE-84CC-48B9BF61AB99}" type="pres">
      <dgm:prSet presAssocID="{F6999510-03DF-4CBF-8D6A-6734196CABA4}" presName="background2" presStyleLbl="node2" presStyleIdx="1" presStyleCnt="2"/>
      <dgm:spPr/>
    </dgm:pt>
    <dgm:pt modelId="{904B80CC-D842-487B-A9F5-1471FDAF92A5}" type="pres">
      <dgm:prSet presAssocID="{F6999510-03DF-4CBF-8D6A-6734196CABA4}" presName="text2" presStyleLbl="fgAcc2" presStyleIdx="1" presStyleCnt="2">
        <dgm:presLayoutVars>
          <dgm:chPref val="3"/>
        </dgm:presLayoutVars>
      </dgm:prSet>
      <dgm:spPr/>
    </dgm:pt>
    <dgm:pt modelId="{A332DC15-617E-4B2D-9909-91ED54A94CF7}" type="pres">
      <dgm:prSet presAssocID="{F6999510-03DF-4CBF-8D6A-6734196CABA4}" presName="hierChild3" presStyleCnt="0"/>
      <dgm:spPr/>
    </dgm:pt>
    <dgm:pt modelId="{C78C2829-A805-4851-880F-3F8329CA699F}" type="pres">
      <dgm:prSet presAssocID="{4A3C598F-762A-48A9-ACF3-3CF4A87F7E80}" presName="Name17" presStyleLbl="parChTrans1D3" presStyleIdx="3" presStyleCnt="5"/>
      <dgm:spPr/>
    </dgm:pt>
    <dgm:pt modelId="{D43F8A87-16DF-4FA7-B61F-A27BB7BA7274}" type="pres">
      <dgm:prSet presAssocID="{DB02CAE2-113E-4E3E-804E-BD56FB17AFA0}" presName="hierRoot3" presStyleCnt="0"/>
      <dgm:spPr/>
    </dgm:pt>
    <dgm:pt modelId="{CEF281A1-A931-4C8D-9348-BBB4DDF56362}" type="pres">
      <dgm:prSet presAssocID="{DB02CAE2-113E-4E3E-804E-BD56FB17AFA0}" presName="composite3" presStyleCnt="0"/>
      <dgm:spPr/>
    </dgm:pt>
    <dgm:pt modelId="{556BA387-3EE9-4690-AC5C-0C00C05AD42B}" type="pres">
      <dgm:prSet presAssocID="{DB02CAE2-113E-4E3E-804E-BD56FB17AFA0}" presName="background3" presStyleLbl="node3" presStyleIdx="3" presStyleCnt="5"/>
      <dgm:spPr/>
    </dgm:pt>
    <dgm:pt modelId="{4694D36B-3BE6-48C5-9E80-571DCBCAA38B}" type="pres">
      <dgm:prSet presAssocID="{DB02CAE2-113E-4E3E-804E-BD56FB17AFA0}" presName="text3" presStyleLbl="fgAcc3" presStyleIdx="3" presStyleCnt="5">
        <dgm:presLayoutVars>
          <dgm:chPref val="3"/>
        </dgm:presLayoutVars>
      </dgm:prSet>
      <dgm:spPr/>
    </dgm:pt>
    <dgm:pt modelId="{5FA3A1D6-E26F-4980-9E9F-D78F3E605EB0}" type="pres">
      <dgm:prSet presAssocID="{DB02CAE2-113E-4E3E-804E-BD56FB17AFA0}" presName="hierChild4" presStyleCnt="0"/>
      <dgm:spPr/>
    </dgm:pt>
    <dgm:pt modelId="{762495B3-13EF-4D90-A45A-7EAEC230B284}" type="pres">
      <dgm:prSet presAssocID="{2B5D929B-BC9F-4A17-BD8B-B8413E846752}" presName="Name17" presStyleLbl="parChTrans1D3" presStyleIdx="4" presStyleCnt="5"/>
      <dgm:spPr/>
    </dgm:pt>
    <dgm:pt modelId="{C080CEC1-7699-4822-AA28-C15B6B95B76F}" type="pres">
      <dgm:prSet presAssocID="{67B26093-2354-498D-84BF-ABE5CA5E2190}" presName="hierRoot3" presStyleCnt="0"/>
      <dgm:spPr/>
    </dgm:pt>
    <dgm:pt modelId="{34588185-8A06-4C69-8DBC-22B0FBCFB0E3}" type="pres">
      <dgm:prSet presAssocID="{67B26093-2354-498D-84BF-ABE5CA5E2190}" presName="composite3" presStyleCnt="0"/>
      <dgm:spPr/>
    </dgm:pt>
    <dgm:pt modelId="{A2A91916-FB0D-4CB1-8F68-B8A2B42BFAAB}" type="pres">
      <dgm:prSet presAssocID="{67B26093-2354-498D-84BF-ABE5CA5E2190}" presName="background3" presStyleLbl="node3" presStyleIdx="4" presStyleCnt="5"/>
      <dgm:spPr/>
    </dgm:pt>
    <dgm:pt modelId="{181DC7EB-0FE8-4E97-9B79-B68D0E1292CA}" type="pres">
      <dgm:prSet presAssocID="{67B26093-2354-498D-84BF-ABE5CA5E2190}" presName="text3" presStyleLbl="fgAcc3" presStyleIdx="4" presStyleCnt="5">
        <dgm:presLayoutVars>
          <dgm:chPref val="3"/>
        </dgm:presLayoutVars>
      </dgm:prSet>
      <dgm:spPr/>
    </dgm:pt>
    <dgm:pt modelId="{9F64B666-C58D-47D8-92E2-67D2D2426599}" type="pres">
      <dgm:prSet presAssocID="{67B26093-2354-498D-84BF-ABE5CA5E2190}" presName="hierChild4" presStyleCnt="0"/>
      <dgm:spPr/>
    </dgm:pt>
  </dgm:ptLst>
  <dgm:cxnLst>
    <dgm:cxn modelId="{C37D1403-5091-4F22-8364-B5392252744C}" type="presOf" srcId="{7C6B14B1-C039-4B52-8102-30CCC5EADA91}" destId="{180E0A72-109B-40F2-A9ED-06866C6B47FD}" srcOrd="0" destOrd="0" presId="urn:microsoft.com/office/officeart/2005/8/layout/hierarchy1#1"/>
    <dgm:cxn modelId="{1550471C-3B21-4530-830F-9B00FAD879D9}" type="presOf" srcId="{F54C4FA8-342C-4F6C-8B32-5269EAC4862A}" destId="{5D183DE9-47F8-4268-AE80-44F04879DFDA}" srcOrd="0" destOrd="0" presId="urn:microsoft.com/office/officeart/2005/8/layout/hierarchy1#1"/>
    <dgm:cxn modelId="{3C710E28-97ED-4907-92B4-94120B4D7850}" srcId="{F6999510-03DF-4CBF-8D6A-6734196CABA4}" destId="{67B26093-2354-498D-84BF-ABE5CA5E2190}" srcOrd="1" destOrd="0" parTransId="{2B5D929B-BC9F-4A17-BD8B-B8413E846752}" sibTransId="{7BFE07D3-9997-4041-9E0B-0A82B525CB33}"/>
    <dgm:cxn modelId="{A3377C28-768D-41BF-A501-9B87CECC45A8}" type="presOf" srcId="{4C2052B0-EC9D-4080-92FB-F04679AB4877}" destId="{0522B667-0D20-4011-99F8-74CAC78DDCF0}" srcOrd="0" destOrd="0" presId="urn:microsoft.com/office/officeart/2005/8/layout/hierarchy1#1"/>
    <dgm:cxn modelId="{598FA02F-17E1-4632-B95B-06273EFBCE9F}" srcId="{2FD16077-F533-4583-9492-CD4DD20DF173}" destId="{272B1AEC-B744-4D24-91CA-5F5075C3AA26}" srcOrd="0" destOrd="0" parTransId="{4C2052B0-EC9D-4080-92FB-F04679AB4877}" sibTransId="{4E90C29A-10FF-4399-B959-B450FA8C554E}"/>
    <dgm:cxn modelId="{D3E49135-5AAE-4435-AEAB-743F596F3135}" type="presOf" srcId="{B6F5A02B-9C19-4FA2-8435-8477A804C8DF}" destId="{DC2C69D7-CF8F-4517-BF86-BE46A979E87B}" srcOrd="0" destOrd="0" presId="urn:microsoft.com/office/officeart/2005/8/layout/hierarchy1#1"/>
    <dgm:cxn modelId="{5B4EA33E-99F6-4075-9CBE-DA88D5AF0096}" type="presOf" srcId="{272B1AEC-B744-4D24-91CA-5F5075C3AA26}" destId="{E825839F-234D-4A90-B2B1-13F4A35F0BF0}" srcOrd="0" destOrd="0" presId="urn:microsoft.com/office/officeart/2005/8/layout/hierarchy1#1"/>
    <dgm:cxn modelId="{CA89F841-6244-4553-AED0-0CE2DDD5A3D6}" type="presOf" srcId="{4A3C598F-762A-48A9-ACF3-3CF4A87F7E80}" destId="{C78C2829-A805-4851-880F-3F8329CA699F}" srcOrd="0" destOrd="0" presId="urn:microsoft.com/office/officeart/2005/8/layout/hierarchy1#1"/>
    <dgm:cxn modelId="{1230AE4D-EDCD-4462-AAF1-C81047582ED2}" type="presOf" srcId="{67B26093-2354-498D-84BF-ABE5CA5E2190}" destId="{181DC7EB-0FE8-4E97-9B79-B68D0E1292CA}" srcOrd="0" destOrd="0" presId="urn:microsoft.com/office/officeart/2005/8/layout/hierarchy1#1"/>
    <dgm:cxn modelId="{8B6F634F-A62E-48CD-8DEE-6A482D3928E5}" srcId="{272B1AEC-B744-4D24-91CA-5F5075C3AA26}" destId="{9B77E21C-6561-4FD3-ABFD-0198F99C3E4F}" srcOrd="1" destOrd="0" parTransId="{0F1907CA-5FFB-4FE0-80D4-3ECFE1BCCE28}" sibTransId="{3EA3EF80-BFB4-42AC-8864-A7391927F4AD}"/>
    <dgm:cxn modelId="{07F5ED7B-9461-4B80-A9A9-74B82A5E9F9E}" srcId="{2FD16077-F533-4583-9492-CD4DD20DF173}" destId="{F6999510-03DF-4CBF-8D6A-6734196CABA4}" srcOrd="1" destOrd="0" parTransId="{B6F5A02B-9C19-4FA2-8435-8477A804C8DF}" sibTransId="{C1119B84-1EE9-4CBE-89DD-C3745DD18523}"/>
    <dgm:cxn modelId="{39574F7E-D059-402D-8A23-06E3F3AE8DC5}" srcId="{F6999510-03DF-4CBF-8D6A-6734196CABA4}" destId="{DB02CAE2-113E-4E3E-804E-BD56FB17AFA0}" srcOrd="0" destOrd="0" parTransId="{4A3C598F-762A-48A9-ACF3-3CF4A87F7E80}" sibTransId="{1CB45C44-C763-4269-9406-1F4F8F1D77DC}"/>
    <dgm:cxn modelId="{3B20C2A1-3DB9-4519-8D6C-30116BDBD531}" type="presOf" srcId="{6A2D7788-4233-475D-BABC-A420A9953AFD}" destId="{E30DA224-6AD0-4E78-85A5-3C657F2EDA5C}" srcOrd="0" destOrd="0" presId="urn:microsoft.com/office/officeart/2005/8/layout/hierarchy1#1"/>
    <dgm:cxn modelId="{1AFCFAB0-8675-4F05-AC92-E4DB791C84F5}" type="presOf" srcId="{9B77E21C-6561-4FD3-ABFD-0198F99C3E4F}" destId="{2665A3BC-1C32-44AB-ADA2-FB6F41E3E46D}" srcOrd="0" destOrd="0" presId="urn:microsoft.com/office/officeart/2005/8/layout/hierarchy1#1"/>
    <dgm:cxn modelId="{77C932B1-EFBA-48C4-9410-A09D6D9B9EC4}" srcId="{272B1AEC-B744-4D24-91CA-5F5075C3AA26}" destId="{7E93F150-708D-4ED4-9BE1-A85D439DB5B0}" srcOrd="0" destOrd="0" parTransId="{7C6B14B1-C039-4B52-8102-30CCC5EADA91}" sibTransId="{16CBEB82-0BE2-475C-A6C1-05E356A74C50}"/>
    <dgm:cxn modelId="{4EB6B2BF-9E50-40CB-9A5B-B1C445C908D6}" type="presOf" srcId="{DB02CAE2-113E-4E3E-804E-BD56FB17AFA0}" destId="{4694D36B-3BE6-48C5-9E80-571DCBCAA38B}" srcOrd="0" destOrd="0" presId="urn:microsoft.com/office/officeart/2005/8/layout/hierarchy1#1"/>
    <dgm:cxn modelId="{840678C3-8ADA-4403-9CFF-BB0125675CD0}" type="presOf" srcId="{F6999510-03DF-4CBF-8D6A-6734196CABA4}" destId="{904B80CC-D842-487B-A9F5-1471FDAF92A5}" srcOrd="0" destOrd="0" presId="urn:microsoft.com/office/officeart/2005/8/layout/hierarchy1#1"/>
    <dgm:cxn modelId="{88A622D1-DCC6-48A3-BA3F-6ADE4EEBED28}" srcId="{F54C4FA8-342C-4F6C-8B32-5269EAC4862A}" destId="{2FD16077-F533-4583-9492-CD4DD20DF173}" srcOrd="0" destOrd="0" parTransId="{C59A9944-805A-4D2D-B3E2-95264FE5FAB2}" sibTransId="{D7619BB3-8B7D-4E5D-B493-9BE3947239D1}"/>
    <dgm:cxn modelId="{357EFEDF-1D26-440C-974C-DA852AE5D217}" type="presOf" srcId="{7E93F150-708D-4ED4-9BE1-A85D439DB5B0}" destId="{EFBF7F63-5B39-4287-B99F-1552ECBDF06D}" srcOrd="0" destOrd="0" presId="urn:microsoft.com/office/officeart/2005/8/layout/hierarchy1#1"/>
    <dgm:cxn modelId="{E824FEE0-3F05-4E62-ADE9-5336C35386BB}" type="presOf" srcId="{0F1907CA-5FFB-4FE0-80D4-3ECFE1BCCE28}" destId="{78BF9682-62AA-4C2B-A0A5-639EC494FF46}" srcOrd="0" destOrd="0" presId="urn:microsoft.com/office/officeart/2005/8/layout/hierarchy1#1"/>
    <dgm:cxn modelId="{F55CB1E9-9DF3-4EA3-9D76-245F270E8AA7}" type="presOf" srcId="{2B5D929B-BC9F-4A17-BD8B-B8413E846752}" destId="{762495B3-13EF-4D90-A45A-7EAEC230B284}" srcOrd="0" destOrd="0" presId="urn:microsoft.com/office/officeart/2005/8/layout/hierarchy1#1"/>
    <dgm:cxn modelId="{D4AB0AEC-AA73-4D2B-B5C4-4FB6334C9875}" type="presOf" srcId="{2CFE6007-14A7-4916-8479-6BA275507795}" destId="{B7AEF872-F8D3-4CA7-BFFC-8B7D82189BC0}" srcOrd="0" destOrd="0" presId="urn:microsoft.com/office/officeart/2005/8/layout/hierarchy1#1"/>
    <dgm:cxn modelId="{51F496F3-AB99-4F8A-BBB4-231F8DEC804F}" type="presOf" srcId="{2FD16077-F533-4583-9492-CD4DD20DF173}" destId="{6B1EF571-7AE7-4E46-89CC-F4B5459F9FAA}" srcOrd="0" destOrd="0" presId="urn:microsoft.com/office/officeart/2005/8/layout/hierarchy1#1"/>
    <dgm:cxn modelId="{64A7CFFF-D357-433B-860F-6F014BF1D45C}" srcId="{272B1AEC-B744-4D24-91CA-5F5075C3AA26}" destId="{2CFE6007-14A7-4916-8479-6BA275507795}" srcOrd="2" destOrd="0" parTransId="{6A2D7788-4233-475D-BABC-A420A9953AFD}" sibTransId="{2C40770A-9FED-4CA5-9D02-FACBDA602F18}"/>
    <dgm:cxn modelId="{13184BB0-1B7B-41F6-B10F-E5B9925ED01B}" type="presParOf" srcId="{5D183DE9-47F8-4268-AE80-44F04879DFDA}" destId="{4681159A-6421-49EC-9DE8-E10804FCCA8C}" srcOrd="0" destOrd="0" presId="urn:microsoft.com/office/officeart/2005/8/layout/hierarchy1#1"/>
    <dgm:cxn modelId="{550BDB28-F5E5-4BE6-804B-DA210D42F091}" type="presParOf" srcId="{4681159A-6421-49EC-9DE8-E10804FCCA8C}" destId="{7C220B6C-69E1-4856-9305-82E223C1A406}" srcOrd="0" destOrd="0" presId="urn:microsoft.com/office/officeart/2005/8/layout/hierarchy1#1"/>
    <dgm:cxn modelId="{C726315A-A24E-429F-BA73-62FDE424D00E}" type="presParOf" srcId="{7C220B6C-69E1-4856-9305-82E223C1A406}" destId="{8145F1FC-9A84-453C-A254-8C41806FB2EA}" srcOrd="0" destOrd="0" presId="urn:microsoft.com/office/officeart/2005/8/layout/hierarchy1#1"/>
    <dgm:cxn modelId="{F95AA55D-529D-4110-8A95-555AC52214D2}" type="presParOf" srcId="{7C220B6C-69E1-4856-9305-82E223C1A406}" destId="{6B1EF571-7AE7-4E46-89CC-F4B5459F9FAA}" srcOrd="1" destOrd="0" presId="urn:microsoft.com/office/officeart/2005/8/layout/hierarchy1#1"/>
    <dgm:cxn modelId="{1CF21828-984B-4DA6-A3FF-97AB9501A677}" type="presParOf" srcId="{4681159A-6421-49EC-9DE8-E10804FCCA8C}" destId="{DAD20EC4-BC7E-4BBE-A043-5F1122079EE0}" srcOrd="1" destOrd="0" presId="urn:microsoft.com/office/officeart/2005/8/layout/hierarchy1#1"/>
    <dgm:cxn modelId="{D8607D8F-3D18-4F06-B339-CCBEB407A648}" type="presParOf" srcId="{DAD20EC4-BC7E-4BBE-A043-5F1122079EE0}" destId="{0522B667-0D20-4011-99F8-74CAC78DDCF0}" srcOrd="0" destOrd="0" presId="urn:microsoft.com/office/officeart/2005/8/layout/hierarchy1#1"/>
    <dgm:cxn modelId="{AB849AF6-FEFF-4AA1-9B3A-A73CEBA275AB}" type="presParOf" srcId="{DAD20EC4-BC7E-4BBE-A043-5F1122079EE0}" destId="{FC3DCAEC-5C04-4905-8332-DA82E3C02C43}" srcOrd="1" destOrd="0" presId="urn:microsoft.com/office/officeart/2005/8/layout/hierarchy1#1"/>
    <dgm:cxn modelId="{7BBEF955-CD35-4286-BA94-B5388F36BE9A}" type="presParOf" srcId="{FC3DCAEC-5C04-4905-8332-DA82E3C02C43}" destId="{8B3A694F-BED7-4DD9-A38D-A177DC26C36F}" srcOrd="0" destOrd="0" presId="urn:microsoft.com/office/officeart/2005/8/layout/hierarchy1#1"/>
    <dgm:cxn modelId="{DAA7CCA7-CFE6-4C45-B4C7-2A350F9C8318}" type="presParOf" srcId="{8B3A694F-BED7-4DD9-A38D-A177DC26C36F}" destId="{455635BB-0ED8-427C-ADE9-FD6E4E31BCD0}" srcOrd="0" destOrd="0" presId="urn:microsoft.com/office/officeart/2005/8/layout/hierarchy1#1"/>
    <dgm:cxn modelId="{4460EBD2-8E82-40AC-AF7C-54DBB2CF32AF}" type="presParOf" srcId="{8B3A694F-BED7-4DD9-A38D-A177DC26C36F}" destId="{E825839F-234D-4A90-B2B1-13F4A35F0BF0}" srcOrd="1" destOrd="0" presId="urn:microsoft.com/office/officeart/2005/8/layout/hierarchy1#1"/>
    <dgm:cxn modelId="{F841BBF6-C95C-40D6-884A-F516E1F4F75B}" type="presParOf" srcId="{FC3DCAEC-5C04-4905-8332-DA82E3C02C43}" destId="{C5563EB9-F734-4C87-86C9-C87AB0C208FB}" srcOrd="1" destOrd="0" presId="urn:microsoft.com/office/officeart/2005/8/layout/hierarchy1#1"/>
    <dgm:cxn modelId="{1288413E-46F6-4B9C-B803-317EF457923C}" type="presParOf" srcId="{C5563EB9-F734-4C87-86C9-C87AB0C208FB}" destId="{180E0A72-109B-40F2-A9ED-06866C6B47FD}" srcOrd="0" destOrd="0" presId="urn:microsoft.com/office/officeart/2005/8/layout/hierarchy1#1"/>
    <dgm:cxn modelId="{F20C42F3-9B2C-4C35-B581-7CB858F5362C}" type="presParOf" srcId="{C5563EB9-F734-4C87-86C9-C87AB0C208FB}" destId="{0D840909-76E8-4C20-AAE6-2031C00752EB}" srcOrd="1" destOrd="0" presId="urn:microsoft.com/office/officeart/2005/8/layout/hierarchy1#1"/>
    <dgm:cxn modelId="{33E3FEC6-1252-41DC-BC7B-0E3CFE420776}" type="presParOf" srcId="{0D840909-76E8-4C20-AAE6-2031C00752EB}" destId="{8E393715-2238-438D-80E5-41A846D03158}" srcOrd="0" destOrd="0" presId="urn:microsoft.com/office/officeart/2005/8/layout/hierarchy1#1"/>
    <dgm:cxn modelId="{B1C0F29B-8109-493D-9FED-C7A3B10946B9}" type="presParOf" srcId="{8E393715-2238-438D-80E5-41A846D03158}" destId="{BFFA7DAC-A963-495C-98A2-5E3D87050E5D}" srcOrd="0" destOrd="0" presId="urn:microsoft.com/office/officeart/2005/8/layout/hierarchy1#1"/>
    <dgm:cxn modelId="{6B89713B-22C8-4D1A-BB12-36D18207059C}" type="presParOf" srcId="{8E393715-2238-438D-80E5-41A846D03158}" destId="{EFBF7F63-5B39-4287-B99F-1552ECBDF06D}" srcOrd="1" destOrd="0" presId="urn:microsoft.com/office/officeart/2005/8/layout/hierarchy1#1"/>
    <dgm:cxn modelId="{055EB12A-9F63-426D-B3B4-1CD3FE87ED3E}" type="presParOf" srcId="{0D840909-76E8-4C20-AAE6-2031C00752EB}" destId="{090C26A3-E992-4117-B886-54F0885638FA}" srcOrd="1" destOrd="0" presId="urn:microsoft.com/office/officeart/2005/8/layout/hierarchy1#1"/>
    <dgm:cxn modelId="{D4790FD4-30DE-42DC-9462-DE469FA991D4}" type="presParOf" srcId="{C5563EB9-F734-4C87-86C9-C87AB0C208FB}" destId="{78BF9682-62AA-4C2B-A0A5-639EC494FF46}" srcOrd="2" destOrd="0" presId="urn:microsoft.com/office/officeart/2005/8/layout/hierarchy1#1"/>
    <dgm:cxn modelId="{A28C56D8-59B5-4C91-B55F-F9C84E8A21BA}" type="presParOf" srcId="{C5563EB9-F734-4C87-86C9-C87AB0C208FB}" destId="{232F29C6-917B-44E4-A006-42B87859FF08}" srcOrd="3" destOrd="0" presId="urn:microsoft.com/office/officeart/2005/8/layout/hierarchy1#1"/>
    <dgm:cxn modelId="{C0C2AFA8-1EEE-45E3-A671-75D62E92DD76}" type="presParOf" srcId="{232F29C6-917B-44E4-A006-42B87859FF08}" destId="{3D3AE2AF-8634-4CC5-8007-6FB5938FFC58}" srcOrd="0" destOrd="0" presId="urn:microsoft.com/office/officeart/2005/8/layout/hierarchy1#1"/>
    <dgm:cxn modelId="{24D72E2E-DA6A-4E5D-9404-48C51C900A4C}" type="presParOf" srcId="{3D3AE2AF-8634-4CC5-8007-6FB5938FFC58}" destId="{A30ACC11-984C-4E00-A97F-442E199894A5}" srcOrd="0" destOrd="0" presId="urn:microsoft.com/office/officeart/2005/8/layout/hierarchy1#1"/>
    <dgm:cxn modelId="{5773185E-EB4D-4000-B441-54863D76729F}" type="presParOf" srcId="{3D3AE2AF-8634-4CC5-8007-6FB5938FFC58}" destId="{2665A3BC-1C32-44AB-ADA2-FB6F41E3E46D}" srcOrd="1" destOrd="0" presId="urn:microsoft.com/office/officeart/2005/8/layout/hierarchy1#1"/>
    <dgm:cxn modelId="{519C21E2-D258-4A4F-BC34-493C3C390EB0}" type="presParOf" srcId="{232F29C6-917B-44E4-A006-42B87859FF08}" destId="{25EECC1B-76AB-4C23-AB98-F4EFC43CD0A1}" srcOrd="1" destOrd="0" presId="urn:microsoft.com/office/officeart/2005/8/layout/hierarchy1#1"/>
    <dgm:cxn modelId="{98477F44-0049-4645-8757-F01B7FA22FF8}" type="presParOf" srcId="{C5563EB9-F734-4C87-86C9-C87AB0C208FB}" destId="{E30DA224-6AD0-4E78-85A5-3C657F2EDA5C}" srcOrd="4" destOrd="0" presId="urn:microsoft.com/office/officeart/2005/8/layout/hierarchy1#1"/>
    <dgm:cxn modelId="{6D6DD103-E2AE-4615-BE93-E351E1611086}" type="presParOf" srcId="{C5563EB9-F734-4C87-86C9-C87AB0C208FB}" destId="{668C5F93-8F9C-4B13-BF93-43250E271805}" srcOrd="5" destOrd="0" presId="urn:microsoft.com/office/officeart/2005/8/layout/hierarchy1#1"/>
    <dgm:cxn modelId="{5DCD3333-3027-45F8-BC3F-E48B940C454D}" type="presParOf" srcId="{668C5F93-8F9C-4B13-BF93-43250E271805}" destId="{9AB62198-5833-4FFF-93AA-1993D72B52BB}" srcOrd="0" destOrd="0" presId="urn:microsoft.com/office/officeart/2005/8/layout/hierarchy1#1"/>
    <dgm:cxn modelId="{E380F4CC-A896-41CC-9F5F-95C37B8B4F9B}" type="presParOf" srcId="{9AB62198-5833-4FFF-93AA-1993D72B52BB}" destId="{FDE48088-25F1-4205-85F9-34F914C54C36}" srcOrd="0" destOrd="0" presId="urn:microsoft.com/office/officeart/2005/8/layout/hierarchy1#1"/>
    <dgm:cxn modelId="{03A0F036-A6E8-43F2-A825-F651FEFD0190}" type="presParOf" srcId="{9AB62198-5833-4FFF-93AA-1993D72B52BB}" destId="{B7AEF872-F8D3-4CA7-BFFC-8B7D82189BC0}" srcOrd="1" destOrd="0" presId="urn:microsoft.com/office/officeart/2005/8/layout/hierarchy1#1"/>
    <dgm:cxn modelId="{77C14384-45B1-4DAB-A0A5-DE748BCA048E}" type="presParOf" srcId="{668C5F93-8F9C-4B13-BF93-43250E271805}" destId="{C0606D8A-149D-4FD6-B71A-DAFC0D7B2CA3}" srcOrd="1" destOrd="0" presId="urn:microsoft.com/office/officeart/2005/8/layout/hierarchy1#1"/>
    <dgm:cxn modelId="{B26AD703-4230-43AE-8F47-6BC440B3AC66}" type="presParOf" srcId="{DAD20EC4-BC7E-4BBE-A043-5F1122079EE0}" destId="{DC2C69D7-CF8F-4517-BF86-BE46A979E87B}" srcOrd="2" destOrd="0" presId="urn:microsoft.com/office/officeart/2005/8/layout/hierarchy1#1"/>
    <dgm:cxn modelId="{FDC6A2FD-A6D7-43FB-BFE5-BB81F5467D75}" type="presParOf" srcId="{DAD20EC4-BC7E-4BBE-A043-5F1122079EE0}" destId="{46B76D3A-CC1B-4C15-8F6D-F6854F281717}" srcOrd="3" destOrd="0" presId="urn:microsoft.com/office/officeart/2005/8/layout/hierarchy1#1"/>
    <dgm:cxn modelId="{142F205D-8E2C-427B-B52D-D68213CA70BF}" type="presParOf" srcId="{46B76D3A-CC1B-4C15-8F6D-F6854F281717}" destId="{767E0C03-C08F-40E0-A741-33F333B8EF8E}" srcOrd="0" destOrd="0" presId="urn:microsoft.com/office/officeart/2005/8/layout/hierarchy1#1"/>
    <dgm:cxn modelId="{DADC5635-FA70-4A58-A32D-63211375704D}" type="presParOf" srcId="{767E0C03-C08F-40E0-A741-33F333B8EF8E}" destId="{792C28CA-1DB6-48EE-84CC-48B9BF61AB99}" srcOrd="0" destOrd="0" presId="urn:microsoft.com/office/officeart/2005/8/layout/hierarchy1#1"/>
    <dgm:cxn modelId="{5D2D9DAD-3957-4C9E-B3D4-31BFE7B839BD}" type="presParOf" srcId="{767E0C03-C08F-40E0-A741-33F333B8EF8E}" destId="{904B80CC-D842-487B-A9F5-1471FDAF92A5}" srcOrd="1" destOrd="0" presId="urn:microsoft.com/office/officeart/2005/8/layout/hierarchy1#1"/>
    <dgm:cxn modelId="{F18D46AA-1782-404B-AB5D-D09CE20B0333}" type="presParOf" srcId="{46B76D3A-CC1B-4C15-8F6D-F6854F281717}" destId="{A332DC15-617E-4B2D-9909-91ED54A94CF7}" srcOrd="1" destOrd="0" presId="urn:microsoft.com/office/officeart/2005/8/layout/hierarchy1#1"/>
    <dgm:cxn modelId="{12E9E803-BC27-4A9A-B589-BBD1EE43A506}" type="presParOf" srcId="{A332DC15-617E-4B2D-9909-91ED54A94CF7}" destId="{C78C2829-A805-4851-880F-3F8329CA699F}" srcOrd="0" destOrd="0" presId="urn:microsoft.com/office/officeart/2005/8/layout/hierarchy1#1"/>
    <dgm:cxn modelId="{D2D44E8B-E4F6-4784-8457-3CEBC4EF7368}" type="presParOf" srcId="{A332DC15-617E-4B2D-9909-91ED54A94CF7}" destId="{D43F8A87-16DF-4FA7-B61F-A27BB7BA7274}" srcOrd="1" destOrd="0" presId="urn:microsoft.com/office/officeart/2005/8/layout/hierarchy1#1"/>
    <dgm:cxn modelId="{7A3E4F83-AFF0-41B5-8C16-7808DD1D97C4}" type="presParOf" srcId="{D43F8A87-16DF-4FA7-B61F-A27BB7BA7274}" destId="{CEF281A1-A931-4C8D-9348-BBB4DDF56362}" srcOrd="0" destOrd="0" presId="urn:microsoft.com/office/officeart/2005/8/layout/hierarchy1#1"/>
    <dgm:cxn modelId="{B31E8BDA-F4E1-441F-8808-8A890E638174}" type="presParOf" srcId="{CEF281A1-A931-4C8D-9348-BBB4DDF56362}" destId="{556BA387-3EE9-4690-AC5C-0C00C05AD42B}" srcOrd="0" destOrd="0" presId="urn:microsoft.com/office/officeart/2005/8/layout/hierarchy1#1"/>
    <dgm:cxn modelId="{FC1BFA61-68E3-43CE-A1FA-74D3FD5500FB}" type="presParOf" srcId="{CEF281A1-A931-4C8D-9348-BBB4DDF56362}" destId="{4694D36B-3BE6-48C5-9E80-571DCBCAA38B}" srcOrd="1" destOrd="0" presId="urn:microsoft.com/office/officeart/2005/8/layout/hierarchy1#1"/>
    <dgm:cxn modelId="{5CCC952D-471A-4743-B54E-EF3D9C859E6D}" type="presParOf" srcId="{D43F8A87-16DF-4FA7-B61F-A27BB7BA7274}" destId="{5FA3A1D6-E26F-4980-9E9F-D78F3E605EB0}" srcOrd="1" destOrd="0" presId="urn:microsoft.com/office/officeart/2005/8/layout/hierarchy1#1"/>
    <dgm:cxn modelId="{0B29C6C1-5909-4F7E-9499-C361AA793FA1}" type="presParOf" srcId="{A332DC15-617E-4B2D-9909-91ED54A94CF7}" destId="{762495B3-13EF-4D90-A45A-7EAEC230B284}" srcOrd="2" destOrd="0" presId="urn:microsoft.com/office/officeart/2005/8/layout/hierarchy1#1"/>
    <dgm:cxn modelId="{303ABC00-3C70-47B9-AB89-F32940F800D6}" type="presParOf" srcId="{A332DC15-617E-4B2D-9909-91ED54A94CF7}" destId="{C080CEC1-7699-4822-AA28-C15B6B95B76F}" srcOrd="3" destOrd="0" presId="urn:microsoft.com/office/officeart/2005/8/layout/hierarchy1#1"/>
    <dgm:cxn modelId="{DE76892C-E67C-4B3B-AD80-7F137B725280}" type="presParOf" srcId="{C080CEC1-7699-4822-AA28-C15B6B95B76F}" destId="{34588185-8A06-4C69-8DBC-22B0FBCFB0E3}" srcOrd="0" destOrd="0" presId="urn:microsoft.com/office/officeart/2005/8/layout/hierarchy1#1"/>
    <dgm:cxn modelId="{9D75BEE1-6DA8-432D-8741-CE2C4AD1F19E}" type="presParOf" srcId="{34588185-8A06-4C69-8DBC-22B0FBCFB0E3}" destId="{A2A91916-FB0D-4CB1-8F68-B8A2B42BFAAB}" srcOrd="0" destOrd="0" presId="urn:microsoft.com/office/officeart/2005/8/layout/hierarchy1#1"/>
    <dgm:cxn modelId="{79842938-6C22-46B6-9B8D-A01929989F43}" type="presParOf" srcId="{34588185-8A06-4C69-8DBC-22B0FBCFB0E3}" destId="{181DC7EB-0FE8-4E97-9B79-B68D0E1292CA}" srcOrd="1" destOrd="0" presId="urn:microsoft.com/office/officeart/2005/8/layout/hierarchy1#1"/>
    <dgm:cxn modelId="{B990DC6A-A51B-4E3E-93C4-585F9AF057AE}" type="presParOf" srcId="{C080CEC1-7699-4822-AA28-C15B6B95B76F}" destId="{9F64B666-C58D-47D8-92E2-67D2D2426599}" srcOrd="1" destOrd="0" presId="urn:microsoft.com/office/officeart/2005/8/layout/hierarchy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AE96A4-6F3C-4C51-8647-424D3E8F8AAC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465CE79-D852-419D-9C03-61D697D737A9}">
      <dgm:prSet phldrT="[Text]"/>
      <dgm:spPr/>
      <dgm:t>
        <a:bodyPr/>
        <a:lstStyle/>
        <a:p>
          <a:r>
            <a:rPr lang="cs-CZ" b="1" dirty="0"/>
            <a:t>indikátory</a:t>
          </a:r>
        </a:p>
      </dgm:t>
    </dgm:pt>
    <dgm:pt modelId="{C29845E3-750D-4976-AF56-D42D7DCE1D05}" type="parTrans" cxnId="{5C068B06-6E80-480E-B283-1C9E0DD4850B}">
      <dgm:prSet/>
      <dgm:spPr/>
      <dgm:t>
        <a:bodyPr/>
        <a:lstStyle/>
        <a:p>
          <a:endParaRPr lang="cs-CZ"/>
        </a:p>
      </dgm:t>
    </dgm:pt>
    <dgm:pt modelId="{C796A018-E945-4269-A8FB-BB1F4F7B4867}" type="sibTrans" cxnId="{5C068B06-6E80-480E-B283-1C9E0DD4850B}">
      <dgm:prSet/>
      <dgm:spPr>
        <a:solidFill>
          <a:schemeClr val="accent4">
            <a:alpha val="90000"/>
          </a:schemeClr>
        </a:solidFill>
        <a:ln>
          <a:solidFill>
            <a:schemeClr val="accent4">
              <a:alpha val="90000"/>
            </a:schemeClr>
          </a:solidFill>
        </a:ln>
      </dgm:spPr>
      <dgm:t>
        <a:bodyPr/>
        <a:lstStyle/>
        <a:p>
          <a:endParaRPr lang="cs-CZ" dirty="0"/>
        </a:p>
      </dgm:t>
    </dgm:pt>
    <dgm:pt modelId="{F7049AE0-D090-40F7-8E95-426878F1F81C}">
      <dgm:prSet phldrT="[Text]"/>
      <dgm:spPr/>
      <dgm:t>
        <a:bodyPr/>
        <a:lstStyle/>
        <a:p>
          <a:r>
            <a:rPr lang="cs-CZ" b="1" dirty="0"/>
            <a:t>vybrat příslušný indikátor </a:t>
          </a:r>
        </a:p>
      </dgm:t>
    </dgm:pt>
    <dgm:pt modelId="{D80FBC8F-B665-4CBD-A4FB-EB01691D90B6}" type="parTrans" cxnId="{CB5F1D24-D9F3-4409-AE25-312659509E3D}">
      <dgm:prSet/>
      <dgm:spPr/>
      <dgm:t>
        <a:bodyPr/>
        <a:lstStyle/>
        <a:p>
          <a:endParaRPr lang="cs-CZ"/>
        </a:p>
      </dgm:t>
    </dgm:pt>
    <dgm:pt modelId="{37BEC047-EDCF-49A3-9B1D-CBD849087847}" type="sibTrans" cxnId="{CB5F1D24-D9F3-4409-AE25-312659509E3D}">
      <dgm:prSet/>
      <dgm:spPr>
        <a:solidFill>
          <a:schemeClr val="accent4">
            <a:alpha val="90000"/>
          </a:schemeClr>
        </a:solidFill>
        <a:ln>
          <a:solidFill>
            <a:schemeClr val="accent4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92154833-80F4-4D1D-81E2-2138D44B5D33}">
      <dgm:prSet phldrT="[Text]"/>
      <dgm:spPr/>
      <dgm:t>
        <a:bodyPr/>
        <a:lstStyle/>
        <a:p>
          <a:r>
            <a:rPr lang="cs-CZ" b="1" dirty="0"/>
            <a:t>vykázat změnu / přírůstek </a:t>
          </a:r>
        </a:p>
      </dgm:t>
    </dgm:pt>
    <dgm:pt modelId="{4CC6A784-681A-481A-8F31-B668E956D6B2}" type="parTrans" cxnId="{50D0A81A-E486-4AE7-B02A-D9E1F2523F37}">
      <dgm:prSet/>
      <dgm:spPr/>
      <dgm:t>
        <a:bodyPr/>
        <a:lstStyle/>
        <a:p>
          <a:endParaRPr lang="cs-CZ"/>
        </a:p>
      </dgm:t>
    </dgm:pt>
    <dgm:pt modelId="{9632F33D-DFA5-4FB8-B596-D78215DD42AC}" type="sibTrans" cxnId="{50D0A81A-E486-4AE7-B02A-D9E1F2523F37}">
      <dgm:prSet/>
      <dgm:spPr>
        <a:solidFill>
          <a:schemeClr val="accent4">
            <a:alpha val="90000"/>
          </a:schemeClr>
        </a:solidFill>
        <a:ln>
          <a:solidFill>
            <a:schemeClr val="accent4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0F29CA4F-488A-49A8-B8EF-6F3C845CDCEF}">
      <dgm:prSet phldrT="[Text]"/>
      <dgm:spPr/>
      <dgm:t>
        <a:bodyPr/>
        <a:lstStyle/>
        <a:p>
          <a:r>
            <a:rPr lang="cs-CZ" b="1" dirty="0"/>
            <a:t>vyplnit přírůstkovou hodnotu, datum přírůstkové hodnoty a komentář</a:t>
          </a:r>
        </a:p>
      </dgm:t>
    </dgm:pt>
    <dgm:pt modelId="{0342D161-EFC9-4E28-B66C-E537F30F2285}" type="parTrans" cxnId="{38A1B521-C235-458E-A083-295298BEB0AC}">
      <dgm:prSet/>
      <dgm:spPr/>
      <dgm:t>
        <a:bodyPr/>
        <a:lstStyle/>
        <a:p>
          <a:endParaRPr lang="cs-CZ"/>
        </a:p>
      </dgm:t>
    </dgm:pt>
    <dgm:pt modelId="{9ABF3283-58F2-43C9-AE98-9E171D2171AC}" type="sibTrans" cxnId="{38A1B521-C235-458E-A083-295298BEB0AC}">
      <dgm:prSet/>
      <dgm:spPr>
        <a:solidFill>
          <a:schemeClr val="accent4">
            <a:alpha val="90000"/>
          </a:schemeClr>
        </a:solidFill>
        <a:ln>
          <a:solidFill>
            <a:schemeClr val="accent4">
              <a:alpha val="90000"/>
            </a:schemeClr>
          </a:solidFill>
        </a:ln>
      </dgm:spPr>
      <dgm:t>
        <a:bodyPr/>
        <a:lstStyle/>
        <a:p>
          <a:endParaRPr lang="cs-CZ"/>
        </a:p>
      </dgm:t>
    </dgm:pt>
    <dgm:pt modelId="{80A01EF5-C0A3-4F7B-AB4C-AEC79B276CED}">
      <dgm:prSet phldrT="[Text]"/>
      <dgm:spPr/>
      <dgm:t>
        <a:bodyPr/>
        <a:lstStyle/>
        <a:p>
          <a:r>
            <a:rPr lang="cs-CZ" b="1" dirty="0"/>
            <a:t>uložit</a:t>
          </a:r>
        </a:p>
      </dgm:t>
    </dgm:pt>
    <dgm:pt modelId="{45430BFE-CD04-45B7-80F5-9AA92A698E05}" type="parTrans" cxnId="{0514AC3A-B537-45DA-9535-9FF5503C75CE}">
      <dgm:prSet/>
      <dgm:spPr/>
      <dgm:t>
        <a:bodyPr/>
        <a:lstStyle/>
        <a:p>
          <a:endParaRPr lang="cs-CZ"/>
        </a:p>
      </dgm:t>
    </dgm:pt>
    <dgm:pt modelId="{DF80AAE7-1844-4DF4-A053-9EC7CBAB461D}" type="sibTrans" cxnId="{0514AC3A-B537-45DA-9535-9FF5503C75CE}">
      <dgm:prSet/>
      <dgm:spPr/>
      <dgm:t>
        <a:bodyPr/>
        <a:lstStyle/>
        <a:p>
          <a:endParaRPr lang="cs-CZ"/>
        </a:p>
      </dgm:t>
    </dgm:pt>
    <dgm:pt modelId="{100F9E54-48AD-42D0-83FF-E2914403BCE8}" type="pres">
      <dgm:prSet presAssocID="{44AE96A4-6F3C-4C51-8647-424D3E8F8AAC}" presName="outerComposite" presStyleCnt="0">
        <dgm:presLayoutVars>
          <dgm:chMax val="5"/>
          <dgm:dir/>
          <dgm:resizeHandles val="exact"/>
        </dgm:presLayoutVars>
      </dgm:prSet>
      <dgm:spPr/>
    </dgm:pt>
    <dgm:pt modelId="{ACBF3320-B504-4A35-B7B8-A49A9837F087}" type="pres">
      <dgm:prSet presAssocID="{44AE96A4-6F3C-4C51-8647-424D3E8F8AAC}" presName="dummyMaxCanvas" presStyleCnt="0">
        <dgm:presLayoutVars/>
      </dgm:prSet>
      <dgm:spPr/>
    </dgm:pt>
    <dgm:pt modelId="{649BF209-F403-4748-AA59-F1073108741C}" type="pres">
      <dgm:prSet presAssocID="{44AE96A4-6F3C-4C51-8647-424D3E8F8AAC}" presName="FiveNodes_1" presStyleLbl="node1" presStyleIdx="0" presStyleCnt="5">
        <dgm:presLayoutVars>
          <dgm:bulletEnabled val="1"/>
        </dgm:presLayoutVars>
      </dgm:prSet>
      <dgm:spPr/>
    </dgm:pt>
    <dgm:pt modelId="{1505F8FF-17CE-46F1-A4F3-4E4E23E90B64}" type="pres">
      <dgm:prSet presAssocID="{44AE96A4-6F3C-4C51-8647-424D3E8F8AAC}" presName="FiveNodes_2" presStyleLbl="node1" presStyleIdx="1" presStyleCnt="5">
        <dgm:presLayoutVars>
          <dgm:bulletEnabled val="1"/>
        </dgm:presLayoutVars>
      </dgm:prSet>
      <dgm:spPr/>
    </dgm:pt>
    <dgm:pt modelId="{59A75A27-2861-4CF7-A91B-A4459ECC267F}" type="pres">
      <dgm:prSet presAssocID="{44AE96A4-6F3C-4C51-8647-424D3E8F8AAC}" presName="FiveNodes_3" presStyleLbl="node1" presStyleIdx="2" presStyleCnt="5">
        <dgm:presLayoutVars>
          <dgm:bulletEnabled val="1"/>
        </dgm:presLayoutVars>
      </dgm:prSet>
      <dgm:spPr/>
    </dgm:pt>
    <dgm:pt modelId="{43753AF7-98F7-414B-B4B9-9A05997F2CF0}" type="pres">
      <dgm:prSet presAssocID="{44AE96A4-6F3C-4C51-8647-424D3E8F8AAC}" presName="FiveNodes_4" presStyleLbl="node1" presStyleIdx="3" presStyleCnt="5">
        <dgm:presLayoutVars>
          <dgm:bulletEnabled val="1"/>
        </dgm:presLayoutVars>
      </dgm:prSet>
      <dgm:spPr/>
    </dgm:pt>
    <dgm:pt modelId="{FCE68818-CF7E-4FDE-A7E0-2EF52D8DA8CC}" type="pres">
      <dgm:prSet presAssocID="{44AE96A4-6F3C-4C51-8647-424D3E8F8AAC}" presName="FiveNodes_5" presStyleLbl="node1" presStyleIdx="4" presStyleCnt="5">
        <dgm:presLayoutVars>
          <dgm:bulletEnabled val="1"/>
        </dgm:presLayoutVars>
      </dgm:prSet>
      <dgm:spPr/>
    </dgm:pt>
    <dgm:pt modelId="{3D804607-5DD9-477B-BC88-DE8848DDB523}" type="pres">
      <dgm:prSet presAssocID="{44AE96A4-6F3C-4C51-8647-424D3E8F8AAC}" presName="FiveConn_1-2" presStyleLbl="fgAccFollowNode1" presStyleIdx="0" presStyleCnt="4">
        <dgm:presLayoutVars>
          <dgm:bulletEnabled val="1"/>
        </dgm:presLayoutVars>
      </dgm:prSet>
      <dgm:spPr/>
    </dgm:pt>
    <dgm:pt modelId="{4483CFAF-0DFF-4A26-B842-BBDC3A9D6010}" type="pres">
      <dgm:prSet presAssocID="{44AE96A4-6F3C-4C51-8647-424D3E8F8AAC}" presName="FiveConn_2-3" presStyleLbl="fgAccFollowNode1" presStyleIdx="1" presStyleCnt="4">
        <dgm:presLayoutVars>
          <dgm:bulletEnabled val="1"/>
        </dgm:presLayoutVars>
      </dgm:prSet>
      <dgm:spPr/>
    </dgm:pt>
    <dgm:pt modelId="{180995C0-9FD8-4489-B395-932AF4CBE7AD}" type="pres">
      <dgm:prSet presAssocID="{44AE96A4-6F3C-4C51-8647-424D3E8F8AAC}" presName="FiveConn_3-4" presStyleLbl="fgAccFollowNode1" presStyleIdx="2" presStyleCnt="4">
        <dgm:presLayoutVars>
          <dgm:bulletEnabled val="1"/>
        </dgm:presLayoutVars>
      </dgm:prSet>
      <dgm:spPr/>
    </dgm:pt>
    <dgm:pt modelId="{9F8243E0-F6FC-4A8B-9CFB-51CFCFFCF74B}" type="pres">
      <dgm:prSet presAssocID="{44AE96A4-6F3C-4C51-8647-424D3E8F8AAC}" presName="FiveConn_4-5" presStyleLbl="fgAccFollowNode1" presStyleIdx="3" presStyleCnt="4">
        <dgm:presLayoutVars>
          <dgm:bulletEnabled val="1"/>
        </dgm:presLayoutVars>
      </dgm:prSet>
      <dgm:spPr/>
    </dgm:pt>
    <dgm:pt modelId="{E8FE07AB-F091-41ED-ADE1-46EDB8ED89A0}" type="pres">
      <dgm:prSet presAssocID="{44AE96A4-6F3C-4C51-8647-424D3E8F8AAC}" presName="FiveNodes_1_text" presStyleLbl="node1" presStyleIdx="4" presStyleCnt="5">
        <dgm:presLayoutVars>
          <dgm:bulletEnabled val="1"/>
        </dgm:presLayoutVars>
      </dgm:prSet>
      <dgm:spPr/>
    </dgm:pt>
    <dgm:pt modelId="{BF5395D0-692D-4920-B024-40CDF9AD8D6F}" type="pres">
      <dgm:prSet presAssocID="{44AE96A4-6F3C-4C51-8647-424D3E8F8AAC}" presName="FiveNodes_2_text" presStyleLbl="node1" presStyleIdx="4" presStyleCnt="5">
        <dgm:presLayoutVars>
          <dgm:bulletEnabled val="1"/>
        </dgm:presLayoutVars>
      </dgm:prSet>
      <dgm:spPr/>
    </dgm:pt>
    <dgm:pt modelId="{916B93B3-9964-4D80-9529-814D5264D63C}" type="pres">
      <dgm:prSet presAssocID="{44AE96A4-6F3C-4C51-8647-424D3E8F8AAC}" presName="FiveNodes_3_text" presStyleLbl="node1" presStyleIdx="4" presStyleCnt="5">
        <dgm:presLayoutVars>
          <dgm:bulletEnabled val="1"/>
        </dgm:presLayoutVars>
      </dgm:prSet>
      <dgm:spPr/>
    </dgm:pt>
    <dgm:pt modelId="{5F05A920-21F8-446E-8B32-CBBF57FF3E0F}" type="pres">
      <dgm:prSet presAssocID="{44AE96A4-6F3C-4C51-8647-424D3E8F8AAC}" presName="FiveNodes_4_text" presStyleLbl="node1" presStyleIdx="4" presStyleCnt="5">
        <dgm:presLayoutVars>
          <dgm:bulletEnabled val="1"/>
        </dgm:presLayoutVars>
      </dgm:prSet>
      <dgm:spPr/>
    </dgm:pt>
    <dgm:pt modelId="{72BB2CB7-18A3-4127-B164-38251E91D8C9}" type="pres">
      <dgm:prSet presAssocID="{44AE96A4-6F3C-4C51-8647-424D3E8F8AAC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5C068B06-6E80-480E-B283-1C9E0DD4850B}" srcId="{44AE96A4-6F3C-4C51-8647-424D3E8F8AAC}" destId="{C465CE79-D852-419D-9C03-61D697D737A9}" srcOrd="0" destOrd="0" parTransId="{C29845E3-750D-4976-AF56-D42D7DCE1D05}" sibTransId="{C796A018-E945-4269-A8FB-BB1F4F7B4867}"/>
    <dgm:cxn modelId="{50D0A81A-E486-4AE7-B02A-D9E1F2523F37}" srcId="{44AE96A4-6F3C-4C51-8647-424D3E8F8AAC}" destId="{92154833-80F4-4D1D-81E2-2138D44B5D33}" srcOrd="2" destOrd="0" parTransId="{4CC6A784-681A-481A-8F31-B668E956D6B2}" sibTransId="{9632F33D-DFA5-4FB8-B596-D78215DD42AC}"/>
    <dgm:cxn modelId="{38A1B521-C235-458E-A083-295298BEB0AC}" srcId="{44AE96A4-6F3C-4C51-8647-424D3E8F8AAC}" destId="{0F29CA4F-488A-49A8-B8EF-6F3C845CDCEF}" srcOrd="3" destOrd="0" parTransId="{0342D161-EFC9-4E28-B66C-E537F30F2285}" sibTransId="{9ABF3283-58F2-43C9-AE98-9E171D2171AC}"/>
    <dgm:cxn modelId="{CB5F1D24-D9F3-4409-AE25-312659509E3D}" srcId="{44AE96A4-6F3C-4C51-8647-424D3E8F8AAC}" destId="{F7049AE0-D090-40F7-8E95-426878F1F81C}" srcOrd="1" destOrd="0" parTransId="{D80FBC8F-B665-4CBD-A4FB-EB01691D90B6}" sibTransId="{37BEC047-EDCF-49A3-9B1D-CBD849087847}"/>
    <dgm:cxn modelId="{C83ED32F-68BA-4EC3-A3F0-4A955F64A1C0}" type="presOf" srcId="{F7049AE0-D090-40F7-8E95-426878F1F81C}" destId="{1505F8FF-17CE-46F1-A4F3-4E4E23E90B64}" srcOrd="0" destOrd="0" presId="urn:microsoft.com/office/officeart/2005/8/layout/vProcess5"/>
    <dgm:cxn modelId="{0514AC3A-B537-45DA-9535-9FF5503C75CE}" srcId="{44AE96A4-6F3C-4C51-8647-424D3E8F8AAC}" destId="{80A01EF5-C0A3-4F7B-AB4C-AEC79B276CED}" srcOrd="4" destOrd="0" parTransId="{45430BFE-CD04-45B7-80F5-9AA92A698E05}" sibTransId="{DF80AAE7-1844-4DF4-A053-9EC7CBAB461D}"/>
    <dgm:cxn modelId="{79A9C36E-C037-4799-B2C6-B57BCE3A84E6}" type="presOf" srcId="{9ABF3283-58F2-43C9-AE98-9E171D2171AC}" destId="{9F8243E0-F6FC-4A8B-9CFB-51CFCFFCF74B}" srcOrd="0" destOrd="0" presId="urn:microsoft.com/office/officeart/2005/8/layout/vProcess5"/>
    <dgm:cxn modelId="{7CA5AB71-DB0A-4EA6-B633-AEC7CA46498D}" type="presOf" srcId="{92154833-80F4-4D1D-81E2-2138D44B5D33}" destId="{916B93B3-9964-4D80-9529-814D5264D63C}" srcOrd="1" destOrd="0" presId="urn:microsoft.com/office/officeart/2005/8/layout/vProcess5"/>
    <dgm:cxn modelId="{D8678182-9797-45E1-83BC-DA6E88A32732}" type="presOf" srcId="{F7049AE0-D090-40F7-8E95-426878F1F81C}" destId="{BF5395D0-692D-4920-B024-40CDF9AD8D6F}" srcOrd="1" destOrd="0" presId="urn:microsoft.com/office/officeart/2005/8/layout/vProcess5"/>
    <dgm:cxn modelId="{7B45629E-9898-44DC-8C81-6549151382C9}" type="presOf" srcId="{80A01EF5-C0A3-4F7B-AB4C-AEC79B276CED}" destId="{FCE68818-CF7E-4FDE-A7E0-2EF52D8DA8CC}" srcOrd="0" destOrd="0" presId="urn:microsoft.com/office/officeart/2005/8/layout/vProcess5"/>
    <dgm:cxn modelId="{A348B99E-C4D9-4E86-BC91-C87C139923BE}" type="presOf" srcId="{0F29CA4F-488A-49A8-B8EF-6F3C845CDCEF}" destId="{43753AF7-98F7-414B-B4B9-9A05997F2CF0}" srcOrd="0" destOrd="0" presId="urn:microsoft.com/office/officeart/2005/8/layout/vProcess5"/>
    <dgm:cxn modelId="{966B979F-CC31-4CC5-B3DD-DA4BC83E1FE1}" type="presOf" srcId="{0F29CA4F-488A-49A8-B8EF-6F3C845CDCEF}" destId="{5F05A920-21F8-446E-8B32-CBBF57FF3E0F}" srcOrd="1" destOrd="0" presId="urn:microsoft.com/office/officeart/2005/8/layout/vProcess5"/>
    <dgm:cxn modelId="{C648B2AE-1B20-44C6-800E-28D7D1ABD062}" type="presOf" srcId="{80A01EF5-C0A3-4F7B-AB4C-AEC79B276CED}" destId="{72BB2CB7-18A3-4127-B164-38251E91D8C9}" srcOrd="1" destOrd="0" presId="urn:microsoft.com/office/officeart/2005/8/layout/vProcess5"/>
    <dgm:cxn modelId="{D5D935B3-89F7-430A-9D4F-269A774697C2}" type="presOf" srcId="{37BEC047-EDCF-49A3-9B1D-CBD849087847}" destId="{4483CFAF-0DFF-4A26-B842-BBDC3A9D6010}" srcOrd="0" destOrd="0" presId="urn:microsoft.com/office/officeart/2005/8/layout/vProcess5"/>
    <dgm:cxn modelId="{A430A7B7-42C3-46F3-B73D-52DB50608CBA}" type="presOf" srcId="{92154833-80F4-4D1D-81E2-2138D44B5D33}" destId="{59A75A27-2861-4CF7-A91B-A4459ECC267F}" srcOrd="0" destOrd="0" presId="urn:microsoft.com/office/officeart/2005/8/layout/vProcess5"/>
    <dgm:cxn modelId="{FD9590C0-C806-4B47-8E0E-C6F991B335E6}" type="presOf" srcId="{C796A018-E945-4269-A8FB-BB1F4F7B4867}" destId="{3D804607-5DD9-477B-BC88-DE8848DDB523}" srcOrd="0" destOrd="0" presId="urn:microsoft.com/office/officeart/2005/8/layout/vProcess5"/>
    <dgm:cxn modelId="{C21A96C5-A4D8-4AA0-A2F2-083FB2ECF5E1}" type="presOf" srcId="{C465CE79-D852-419D-9C03-61D697D737A9}" destId="{649BF209-F403-4748-AA59-F1073108741C}" srcOrd="0" destOrd="0" presId="urn:microsoft.com/office/officeart/2005/8/layout/vProcess5"/>
    <dgm:cxn modelId="{888C38D4-17BC-4ABB-A721-B158C9C02B7B}" type="presOf" srcId="{9632F33D-DFA5-4FB8-B596-D78215DD42AC}" destId="{180995C0-9FD8-4489-B395-932AF4CBE7AD}" srcOrd="0" destOrd="0" presId="urn:microsoft.com/office/officeart/2005/8/layout/vProcess5"/>
    <dgm:cxn modelId="{838B22E9-F89E-469E-A507-664CD18E6D17}" type="presOf" srcId="{44AE96A4-6F3C-4C51-8647-424D3E8F8AAC}" destId="{100F9E54-48AD-42D0-83FF-E2914403BCE8}" srcOrd="0" destOrd="0" presId="urn:microsoft.com/office/officeart/2005/8/layout/vProcess5"/>
    <dgm:cxn modelId="{66DB8FF3-711B-467A-952F-6F841BD1035F}" type="presOf" srcId="{C465CE79-D852-419D-9C03-61D697D737A9}" destId="{E8FE07AB-F091-41ED-ADE1-46EDB8ED89A0}" srcOrd="1" destOrd="0" presId="urn:microsoft.com/office/officeart/2005/8/layout/vProcess5"/>
    <dgm:cxn modelId="{0EF5A258-473C-4F1D-BC9E-6AB051B407FC}" type="presParOf" srcId="{100F9E54-48AD-42D0-83FF-E2914403BCE8}" destId="{ACBF3320-B504-4A35-B7B8-A49A9837F087}" srcOrd="0" destOrd="0" presId="urn:microsoft.com/office/officeart/2005/8/layout/vProcess5"/>
    <dgm:cxn modelId="{23C17F95-EA73-49D4-A0AD-82DF9910D042}" type="presParOf" srcId="{100F9E54-48AD-42D0-83FF-E2914403BCE8}" destId="{649BF209-F403-4748-AA59-F1073108741C}" srcOrd="1" destOrd="0" presId="urn:microsoft.com/office/officeart/2005/8/layout/vProcess5"/>
    <dgm:cxn modelId="{49334A3F-4C48-4087-8439-DC41E9D554B6}" type="presParOf" srcId="{100F9E54-48AD-42D0-83FF-E2914403BCE8}" destId="{1505F8FF-17CE-46F1-A4F3-4E4E23E90B64}" srcOrd="2" destOrd="0" presId="urn:microsoft.com/office/officeart/2005/8/layout/vProcess5"/>
    <dgm:cxn modelId="{F53187E5-8BF2-45D2-AE4B-80270EFE54DE}" type="presParOf" srcId="{100F9E54-48AD-42D0-83FF-E2914403BCE8}" destId="{59A75A27-2861-4CF7-A91B-A4459ECC267F}" srcOrd="3" destOrd="0" presId="urn:microsoft.com/office/officeart/2005/8/layout/vProcess5"/>
    <dgm:cxn modelId="{89E85244-B314-491D-98AF-28EAE2C62D2B}" type="presParOf" srcId="{100F9E54-48AD-42D0-83FF-E2914403BCE8}" destId="{43753AF7-98F7-414B-B4B9-9A05997F2CF0}" srcOrd="4" destOrd="0" presId="urn:microsoft.com/office/officeart/2005/8/layout/vProcess5"/>
    <dgm:cxn modelId="{8AABDC26-83CB-47C9-930E-3A78BE67DCE7}" type="presParOf" srcId="{100F9E54-48AD-42D0-83FF-E2914403BCE8}" destId="{FCE68818-CF7E-4FDE-A7E0-2EF52D8DA8CC}" srcOrd="5" destOrd="0" presId="urn:microsoft.com/office/officeart/2005/8/layout/vProcess5"/>
    <dgm:cxn modelId="{3210BD8F-0715-481C-9AAB-A8D3CA41C255}" type="presParOf" srcId="{100F9E54-48AD-42D0-83FF-E2914403BCE8}" destId="{3D804607-5DD9-477B-BC88-DE8848DDB523}" srcOrd="6" destOrd="0" presId="urn:microsoft.com/office/officeart/2005/8/layout/vProcess5"/>
    <dgm:cxn modelId="{61DC5001-C1FF-4DCA-A63C-C6427A0B5FF0}" type="presParOf" srcId="{100F9E54-48AD-42D0-83FF-E2914403BCE8}" destId="{4483CFAF-0DFF-4A26-B842-BBDC3A9D6010}" srcOrd="7" destOrd="0" presId="urn:microsoft.com/office/officeart/2005/8/layout/vProcess5"/>
    <dgm:cxn modelId="{42246907-4690-4967-AFFB-B76904FAAB27}" type="presParOf" srcId="{100F9E54-48AD-42D0-83FF-E2914403BCE8}" destId="{180995C0-9FD8-4489-B395-932AF4CBE7AD}" srcOrd="8" destOrd="0" presId="urn:microsoft.com/office/officeart/2005/8/layout/vProcess5"/>
    <dgm:cxn modelId="{8ED8F3D1-6796-4BA8-A881-45B2742FCD42}" type="presParOf" srcId="{100F9E54-48AD-42D0-83FF-E2914403BCE8}" destId="{9F8243E0-F6FC-4A8B-9CFB-51CFCFFCF74B}" srcOrd="9" destOrd="0" presId="urn:microsoft.com/office/officeart/2005/8/layout/vProcess5"/>
    <dgm:cxn modelId="{18FB23C2-7CD5-4FF1-8144-FA30C05C82F0}" type="presParOf" srcId="{100F9E54-48AD-42D0-83FF-E2914403BCE8}" destId="{E8FE07AB-F091-41ED-ADE1-46EDB8ED89A0}" srcOrd="10" destOrd="0" presId="urn:microsoft.com/office/officeart/2005/8/layout/vProcess5"/>
    <dgm:cxn modelId="{2D2703F1-2858-4BDB-9F8F-2A7B481C21C4}" type="presParOf" srcId="{100F9E54-48AD-42D0-83FF-E2914403BCE8}" destId="{BF5395D0-692D-4920-B024-40CDF9AD8D6F}" srcOrd="11" destOrd="0" presId="urn:microsoft.com/office/officeart/2005/8/layout/vProcess5"/>
    <dgm:cxn modelId="{D7264CBE-E56C-4358-B233-93E860DD69AB}" type="presParOf" srcId="{100F9E54-48AD-42D0-83FF-E2914403BCE8}" destId="{916B93B3-9964-4D80-9529-814D5264D63C}" srcOrd="12" destOrd="0" presId="urn:microsoft.com/office/officeart/2005/8/layout/vProcess5"/>
    <dgm:cxn modelId="{587A0EB6-C740-4D3F-852D-70F3382FCEF1}" type="presParOf" srcId="{100F9E54-48AD-42D0-83FF-E2914403BCE8}" destId="{5F05A920-21F8-446E-8B32-CBBF57FF3E0F}" srcOrd="13" destOrd="0" presId="urn:microsoft.com/office/officeart/2005/8/layout/vProcess5"/>
    <dgm:cxn modelId="{736EFB93-4138-49A9-9011-4AC7CE97BB4F}" type="presParOf" srcId="{100F9E54-48AD-42D0-83FF-E2914403BCE8}" destId="{72BB2CB7-18A3-4127-B164-38251E91D8C9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2495B3-13EF-4D90-A45A-7EAEC230B284}">
      <dsp:nvSpPr>
        <dsp:cNvPr id="0" name=""/>
        <dsp:cNvSpPr/>
      </dsp:nvSpPr>
      <dsp:spPr>
        <a:xfrm>
          <a:off x="6420098" y="2468127"/>
          <a:ext cx="820822" cy="390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207"/>
              </a:lnTo>
              <a:lnTo>
                <a:pt x="820822" y="266207"/>
              </a:lnTo>
              <a:lnTo>
                <a:pt x="820822" y="3906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8C2829-A805-4851-880F-3F8329CA699F}">
      <dsp:nvSpPr>
        <dsp:cNvPr id="0" name=""/>
        <dsp:cNvSpPr/>
      </dsp:nvSpPr>
      <dsp:spPr>
        <a:xfrm>
          <a:off x="5599275" y="2468127"/>
          <a:ext cx="820822" cy="390637"/>
        </a:xfrm>
        <a:custGeom>
          <a:avLst/>
          <a:gdLst/>
          <a:ahLst/>
          <a:cxnLst/>
          <a:rect l="0" t="0" r="0" b="0"/>
          <a:pathLst>
            <a:path>
              <a:moveTo>
                <a:pt x="820822" y="0"/>
              </a:moveTo>
              <a:lnTo>
                <a:pt x="820822" y="266207"/>
              </a:lnTo>
              <a:lnTo>
                <a:pt x="0" y="266207"/>
              </a:lnTo>
              <a:lnTo>
                <a:pt x="0" y="3906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2C69D7-CF8F-4517-BF86-BE46A979E87B}">
      <dsp:nvSpPr>
        <dsp:cNvPr id="0" name=""/>
        <dsp:cNvSpPr/>
      </dsp:nvSpPr>
      <dsp:spPr>
        <a:xfrm>
          <a:off x="4368041" y="1224581"/>
          <a:ext cx="2052056" cy="390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207"/>
              </a:lnTo>
              <a:lnTo>
                <a:pt x="2052056" y="266207"/>
              </a:lnTo>
              <a:lnTo>
                <a:pt x="2052056" y="3906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0DA224-6AD0-4E78-85A5-3C657F2EDA5C}">
      <dsp:nvSpPr>
        <dsp:cNvPr id="0" name=""/>
        <dsp:cNvSpPr/>
      </dsp:nvSpPr>
      <dsp:spPr>
        <a:xfrm>
          <a:off x="2315984" y="2468127"/>
          <a:ext cx="1641645" cy="39063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6207"/>
              </a:lnTo>
              <a:lnTo>
                <a:pt x="1641645" y="266207"/>
              </a:lnTo>
              <a:lnTo>
                <a:pt x="1641645" y="3906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BF9682-62AA-4C2B-A0A5-639EC494FF46}">
      <dsp:nvSpPr>
        <dsp:cNvPr id="0" name=""/>
        <dsp:cNvSpPr/>
      </dsp:nvSpPr>
      <dsp:spPr>
        <a:xfrm>
          <a:off x="2270264" y="2468127"/>
          <a:ext cx="91440" cy="39063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06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0E0A72-109B-40F2-A9ED-06866C6B47FD}">
      <dsp:nvSpPr>
        <dsp:cNvPr id="0" name=""/>
        <dsp:cNvSpPr/>
      </dsp:nvSpPr>
      <dsp:spPr>
        <a:xfrm>
          <a:off x="674338" y="2468127"/>
          <a:ext cx="1641645" cy="390637"/>
        </a:xfrm>
        <a:custGeom>
          <a:avLst/>
          <a:gdLst/>
          <a:ahLst/>
          <a:cxnLst/>
          <a:rect l="0" t="0" r="0" b="0"/>
          <a:pathLst>
            <a:path>
              <a:moveTo>
                <a:pt x="1641645" y="0"/>
              </a:moveTo>
              <a:lnTo>
                <a:pt x="1641645" y="266207"/>
              </a:lnTo>
              <a:lnTo>
                <a:pt x="0" y="266207"/>
              </a:lnTo>
              <a:lnTo>
                <a:pt x="0" y="39063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22B667-0D20-4011-99F8-74CAC78DDCF0}">
      <dsp:nvSpPr>
        <dsp:cNvPr id="0" name=""/>
        <dsp:cNvSpPr/>
      </dsp:nvSpPr>
      <dsp:spPr>
        <a:xfrm>
          <a:off x="2315984" y="1224581"/>
          <a:ext cx="2052056" cy="390637"/>
        </a:xfrm>
        <a:custGeom>
          <a:avLst/>
          <a:gdLst/>
          <a:ahLst/>
          <a:cxnLst/>
          <a:rect l="0" t="0" r="0" b="0"/>
          <a:pathLst>
            <a:path>
              <a:moveTo>
                <a:pt x="2052056" y="0"/>
              </a:moveTo>
              <a:lnTo>
                <a:pt x="2052056" y="266207"/>
              </a:lnTo>
              <a:lnTo>
                <a:pt x="0" y="266207"/>
              </a:lnTo>
              <a:lnTo>
                <a:pt x="0" y="39063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45F1FC-9A84-453C-A254-8C41806FB2EA}">
      <dsp:nvSpPr>
        <dsp:cNvPr id="0" name=""/>
        <dsp:cNvSpPr/>
      </dsp:nvSpPr>
      <dsp:spPr>
        <a:xfrm>
          <a:off x="3695518" y="467027"/>
          <a:ext cx="1345044" cy="75755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1EF571-7AE7-4E46-89CC-F4B5459F9FAA}">
      <dsp:nvSpPr>
        <dsp:cNvPr id="0" name=""/>
        <dsp:cNvSpPr/>
      </dsp:nvSpPr>
      <dsp:spPr>
        <a:xfrm>
          <a:off x="3844759" y="608805"/>
          <a:ext cx="1345044" cy="7575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změna</a:t>
          </a:r>
        </a:p>
      </dsp:txBody>
      <dsp:txXfrm>
        <a:off x="3866947" y="630993"/>
        <a:ext cx="1300668" cy="713178"/>
      </dsp:txXfrm>
    </dsp:sp>
    <dsp:sp modelId="{455635BB-0ED8-427C-ADE9-FD6E4E31BCD0}">
      <dsp:nvSpPr>
        <dsp:cNvPr id="0" name=""/>
        <dsp:cNvSpPr/>
      </dsp:nvSpPr>
      <dsp:spPr>
        <a:xfrm>
          <a:off x="1644401" y="1615218"/>
          <a:ext cx="1343164" cy="852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25839F-234D-4A90-B2B1-13F4A35F0BF0}">
      <dsp:nvSpPr>
        <dsp:cNvPr id="0" name=""/>
        <dsp:cNvSpPr/>
      </dsp:nvSpPr>
      <dsp:spPr>
        <a:xfrm>
          <a:off x="1793642" y="1756996"/>
          <a:ext cx="1343164" cy="852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nepodstatná</a:t>
          </a:r>
        </a:p>
      </dsp:txBody>
      <dsp:txXfrm>
        <a:off x="1818623" y="1781977"/>
        <a:ext cx="1293202" cy="802947"/>
      </dsp:txXfrm>
    </dsp:sp>
    <dsp:sp modelId="{BFFA7DAC-A963-495C-98A2-5E3D87050E5D}">
      <dsp:nvSpPr>
        <dsp:cNvPr id="0" name=""/>
        <dsp:cNvSpPr/>
      </dsp:nvSpPr>
      <dsp:spPr>
        <a:xfrm>
          <a:off x="2756" y="2858764"/>
          <a:ext cx="1343164" cy="852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BF7F63-5B39-4287-B99F-1552ECBDF06D}">
      <dsp:nvSpPr>
        <dsp:cNvPr id="0" name=""/>
        <dsp:cNvSpPr/>
      </dsp:nvSpPr>
      <dsp:spPr>
        <a:xfrm>
          <a:off x="151996" y="3000543"/>
          <a:ext cx="1343164" cy="852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neprodlené oznámení</a:t>
          </a:r>
        </a:p>
      </dsp:txBody>
      <dsp:txXfrm>
        <a:off x="176977" y="3025524"/>
        <a:ext cx="1293202" cy="802947"/>
      </dsp:txXfrm>
    </dsp:sp>
    <dsp:sp modelId="{A30ACC11-984C-4E00-A97F-442E199894A5}">
      <dsp:nvSpPr>
        <dsp:cNvPr id="0" name=""/>
        <dsp:cNvSpPr/>
      </dsp:nvSpPr>
      <dsp:spPr>
        <a:xfrm>
          <a:off x="1644401" y="2858764"/>
          <a:ext cx="1343164" cy="852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65A3BC-1C32-44AB-ADA2-FB6F41E3E46D}">
      <dsp:nvSpPr>
        <dsp:cNvPr id="0" name=""/>
        <dsp:cNvSpPr/>
      </dsp:nvSpPr>
      <dsp:spPr>
        <a:xfrm>
          <a:off x="1793642" y="3000543"/>
          <a:ext cx="1343164" cy="852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oznámení nejpozději 10 dní před </a:t>
          </a:r>
          <a:r>
            <a:rPr lang="cs-CZ" sz="1500" kern="1200" dirty="0" err="1"/>
            <a:t>ZoR</a:t>
          </a:r>
          <a:endParaRPr lang="cs-CZ" sz="1500" kern="1200" dirty="0"/>
        </a:p>
      </dsp:txBody>
      <dsp:txXfrm>
        <a:off x="1818623" y="3025524"/>
        <a:ext cx="1293202" cy="802947"/>
      </dsp:txXfrm>
    </dsp:sp>
    <dsp:sp modelId="{FDE48088-25F1-4205-85F9-34F914C54C36}">
      <dsp:nvSpPr>
        <dsp:cNvPr id="0" name=""/>
        <dsp:cNvSpPr/>
      </dsp:nvSpPr>
      <dsp:spPr>
        <a:xfrm>
          <a:off x="3286047" y="2858764"/>
          <a:ext cx="1343164" cy="852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AEF872-F8D3-4CA7-BFFC-8B7D82189BC0}">
      <dsp:nvSpPr>
        <dsp:cNvPr id="0" name=""/>
        <dsp:cNvSpPr/>
      </dsp:nvSpPr>
      <dsp:spPr>
        <a:xfrm>
          <a:off x="3435287" y="3000543"/>
          <a:ext cx="1343164" cy="852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oznámení spolu se </a:t>
          </a:r>
          <a:r>
            <a:rPr lang="cs-CZ" sz="1500" kern="1200" dirty="0" err="1"/>
            <a:t>ZoR</a:t>
          </a:r>
          <a:endParaRPr lang="cs-CZ" sz="1500" kern="1200" dirty="0"/>
        </a:p>
      </dsp:txBody>
      <dsp:txXfrm>
        <a:off x="3460268" y="3025524"/>
        <a:ext cx="1293202" cy="802947"/>
      </dsp:txXfrm>
    </dsp:sp>
    <dsp:sp modelId="{792C28CA-1DB6-48EE-84CC-48B9BF61AB99}">
      <dsp:nvSpPr>
        <dsp:cNvPr id="0" name=""/>
        <dsp:cNvSpPr/>
      </dsp:nvSpPr>
      <dsp:spPr>
        <a:xfrm>
          <a:off x="5748515" y="1615218"/>
          <a:ext cx="1343164" cy="852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B80CC-D842-487B-A9F5-1471FDAF92A5}">
      <dsp:nvSpPr>
        <dsp:cNvPr id="0" name=""/>
        <dsp:cNvSpPr/>
      </dsp:nvSpPr>
      <dsp:spPr>
        <a:xfrm>
          <a:off x="5897756" y="1756996"/>
          <a:ext cx="1343164" cy="852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podstatná</a:t>
          </a:r>
        </a:p>
      </dsp:txBody>
      <dsp:txXfrm>
        <a:off x="5922737" y="1781977"/>
        <a:ext cx="1293202" cy="802947"/>
      </dsp:txXfrm>
    </dsp:sp>
    <dsp:sp modelId="{556BA387-3EE9-4690-AC5C-0C00C05AD42B}">
      <dsp:nvSpPr>
        <dsp:cNvPr id="0" name=""/>
        <dsp:cNvSpPr/>
      </dsp:nvSpPr>
      <dsp:spPr>
        <a:xfrm>
          <a:off x="4927693" y="2858764"/>
          <a:ext cx="1343164" cy="852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94D36B-3BE6-48C5-9E80-571DCBCAA38B}">
      <dsp:nvSpPr>
        <dsp:cNvPr id="0" name=""/>
        <dsp:cNvSpPr/>
      </dsp:nvSpPr>
      <dsp:spPr>
        <a:xfrm>
          <a:off x="5076933" y="3000543"/>
          <a:ext cx="1343164" cy="852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vyžaduje změnu PA</a:t>
          </a:r>
        </a:p>
      </dsp:txBody>
      <dsp:txXfrm>
        <a:off x="5101914" y="3025524"/>
        <a:ext cx="1293202" cy="802947"/>
      </dsp:txXfrm>
    </dsp:sp>
    <dsp:sp modelId="{A2A91916-FB0D-4CB1-8F68-B8A2B42BFAAB}">
      <dsp:nvSpPr>
        <dsp:cNvPr id="0" name=""/>
        <dsp:cNvSpPr/>
      </dsp:nvSpPr>
      <dsp:spPr>
        <a:xfrm>
          <a:off x="6569338" y="2858764"/>
          <a:ext cx="1343164" cy="85290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1DC7EB-0FE8-4E97-9B79-B68D0E1292CA}">
      <dsp:nvSpPr>
        <dsp:cNvPr id="0" name=""/>
        <dsp:cNvSpPr/>
      </dsp:nvSpPr>
      <dsp:spPr>
        <a:xfrm>
          <a:off x="6718579" y="3000543"/>
          <a:ext cx="1343164" cy="85290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nevyžaduje změnu PA</a:t>
          </a:r>
        </a:p>
      </dsp:txBody>
      <dsp:txXfrm>
        <a:off x="6743560" y="3025524"/>
        <a:ext cx="1293202" cy="8029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9BF209-F403-4748-AA59-F1073108741C}">
      <dsp:nvSpPr>
        <dsp:cNvPr id="0" name=""/>
        <dsp:cNvSpPr/>
      </dsp:nvSpPr>
      <dsp:spPr>
        <a:xfrm>
          <a:off x="0" y="0"/>
          <a:ext cx="6625455" cy="816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1" kern="1200" dirty="0"/>
            <a:t>indikátory</a:t>
          </a:r>
        </a:p>
      </dsp:txBody>
      <dsp:txXfrm>
        <a:off x="23917" y="23917"/>
        <a:ext cx="5648772" cy="768736"/>
      </dsp:txXfrm>
    </dsp:sp>
    <dsp:sp modelId="{1505F8FF-17CE-46F1-A4F3-4E4E23E90B64}">
      <dsp:nvSpPr>
        <dsp:cNvPr id="0" name=""/>
        <dsp:cNvSpPr/>
      </dsp:nvSpPr>
      <dsp:spPr>
        <a:xfrm>
          <a:off x="494758" y="929983"/>
          <a:ext cx="6625455" cy="816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1" kern="1200" dirty="0"/>
            <a:t>vybrat příslušný indikátor </a:t>
          </a:r>
        </a:p>
      </dsp:txBody>
      <dsp:txXfrm>
        <a:off x="518675" y="953900"/>
        <a:ext cx="5552092" cy="768736"/>
      </dsp:txXfrm>
    </dsp:sp>
    <dsp:sp modelId="{59A75A27-2861-4CF7-A91B-A4459ECC267F}">
      <dsp:nvSpPr>
        <dsp:cNvPr id="0" name=""/>
        <dsp:cNvSpPr/>
      </dsp:nvSpPr>
      <dsp:spPr>
        <a:xfrm>
          <a:off x="989516" y="1859966"/>
          <a:ext cx="6625455" cy="816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1" kern="1200" dirty="0"/>
            <a:t>vykázat změnu / přírůstek </a:t>
          </a:r>
        </a:p>
      </dsp:txBody>
      <dsp:txXfrm>
        <a:off x="1013433" y="1883883"/>
        <a:ext cx="5552092" cy="768736"/>
      </dsp:txXfrm>
    </dsp:sp>
    <dsp:sp modelId="{43753AF7-98F7-414B-B4B9-9A05997F2CF0}">
      <dsp:nvSpPr>
        <dsp:cNvPr id="0" name=""/>
        <dsp:cNvSpPr/>
      </dsp:nvSpPr>
      <dsp:spPr>
        <a:xfrm>
          <a:off x="1484274" y="2789949"/>
          <a:ext cx="6625455" cy="816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1" kern="1200" dirty="0"/>
            <a:t>vyplnit přírůstkovou hodnotu, datum přírůstkové hodnoty a komentář</a:t>
          </a:r>
        </a:p>
      </dsp:txBody>
      <dsp:txXfrm>
        <a:off x="1508191" y="2813866"/>
        <a:ext cx="5552092" cy="768736"/>
      </dsp:txXfrm>
    </dsp:sp>
    <dsp:sp modelId="{FCE68818-CF7E-4FDE-A7E0-2EF52D8DA8CC}">
      <dsp:nvSpPr>
        <dsp:cNvPr id="0" name=""/>
        <dsp:cNvSpPr/>
      </dsp:nvSpPr>
      <dsp:spPr>
        <a:xfrm>
          <a:off x="1979032" y="3719933"/>
          <a:ext cx="6625455" cy="8165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200" b="1" kern="1200" dirty="0"/>
            <a:t>uložit</a:t>
          </a:r>
        </a:p>
      </dsp:txBody>
      <dsp:txXfrm>
        <a:off x="2002949" y="3743850"/>
        <a:ext cx="5552092" cy="768736"/>
      </dsp:txXfrm>
    </dsp:sp>
    <dsp:sp modelId="{3D804607-5DD9-477B-BC88-DE8848DDB523}">
      <dsp:nvSpPr>
        <dsp:cNvPr id="0" name=""/>
        <dsp:cNvSpPr/>
      </dsp:nvSpPr>
      <dsp:spPr>
        <a:xfrm>
          <a:off x="6094684" y="596550"/>
          <a:ext cx="530770" cy="530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</a:schemeClr>
        </a:solidFill>
        <a:ln w="25400" cap="flat" cmpd="sng" algn="ctr">
          <a:solidFill>
            <a:schemeClr val="accent4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500" kern="1200" dirty="0"/>
        </a:p>
      </dsp:txBody>
      <dsp:txXfrm>
        <a:off x="6214107" y="596550"/>
        <a:ext cx="291924" cy="399404"/>
      </dsp:txXfrm>
    </dsp:sp>
    <dsp:sp modelId="{4483CFAF-0DFF-4A26-B842-BBDC3A9D6010}">
      <dsp:nvSpPr>
        <dsp:cNvPr id="0" name=""/>
        <dsp:cNvSpPr/>
      </dsp:nvSpPr>
      <dsp:spPr>
        <a:xfrm>
          <a:off x="6589442" y="1526533"/>
          <a:ext cx="530770" cy="530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</a:schemeClr>
        </a:solidFill>
        <a:ln w="25400" cap="flat" cmpd="sng" algn="ctr">
          <a:solidFill>
            <a:schemeClr val="accent4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500" kern="1200"/>
        </a:p>
      </dsp:txBody>
      <dsp:txXfrm>
        <a:off x="6708865" y="1526533"/>
        <a:ext cx="291924" cy="399404"/>
      </dsp:txXfrm>
    </dsp:sp>
    <dsp:sp modelId="{180995C0-9FD8-4489-B395-932AF4CBE7AD}">
      <dsp:nvSpPr>
        <dsp:cNvPr id="0" name=""/>
        <dsp:cNvSpPr/>
      </dsp:nvSpPr>
      <dsp:spPr>
        <a:xfrm>
          <a:off x="7084200" y="2442907"/>
          <a:ext cx="530770" cy="530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</a:schemeClr>
        </a:solidFill>
        <a:ln w="25400" cap="flat" cmpd="sng" algn="ctr">
          <a:solidFill>
            <a:schemeClr val="accent4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500" kern="1200"/>
        </a:p>
      </dsp:txBody>
      <dsp:txXfrm>
        <a:off x="7203623" y="2442907"/>
        <a:ext cx="291924" cy="399404"/>
      </dsp:txXfrm>
    </dsp:sp>
    <dsp:sp modelId="{9F8243E0-F6FC-4A8B-9CFB-51CFCFFCF74B}">
      <dsp:nvSpPr>
        <dsp:cNvPr id="0" name=""/>
        <dsp:cNvSpPr/>
      </dsp:nvSpPr>
      <dsp:spPr>
        <a:xfrm>
          <a:off x="7578958" y="3381963"/>
          <a:ext cx="530770" cy="53077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alpha val="90000"/>
          </a:schemeClr>
        </a:solidFill>
        <a:ln w="25400" cap="flat" cmpd="sng" algn="ctr">
          <a:solidFill>
            <a:schemeClr val="accent4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500" kern="1200"/>
        </a:p>
      </dsp:txBody>
      <dsp:txXfrm>
        <a:off x="7698381" y="3381963"/>
        <a:ext cx="291924" cy="3994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#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axis="" ptType="" hideLastTrans="" st="" cnt="" step="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 axis="" ptType="" hideLastTrans="" st="" cnt="" step=""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 ptType="" hideLastTrans="" st="" cnt="" step="">
      <dgm:forEach name="Name4" axis="self" ptType="node" hideLastTrans="" st="" cnt="" step="">
        <dgm:layoutNode name="hierRoot1">
          <dgm:alg type="hierRoot"/>
          <dgm:shape xmlns:r="http://schemas.openxmlformats.org/officeDocument/2006/relationships" r:blip="">
            <dgm:adjLst/>
          </dgm:shape>
          <dgm:presOf axis="" ptType="" hideLastTrans="" st="" cnt="" step=""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 axis="" ptType="" hideLastTrans="" st="" cnt="" step=""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" ptType="" hideLastTrans="" st="" cnt="" step=""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" hideLastTrans="" st="" cnt="" step="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axis="" ptType="" hideLastTrans="" st="" cnt="" step="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 axis="" ptType="" hideLastTrans="" st="" cnt="" step=""/>
            <dgm:constrLst/>
            <dgm:ruleLst/>
            <dgm:forEach name="Name8" axis="ch" ptType="" hideLastTrans="" st="" cnt="" step="">
              <dgm:forEach name="Name9" axis="self" ptType="parTrans" hideLastTrans="" st="" cnt="1" step="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 ptType="" hideLastTrans="" st="" cnt="" step="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 hideLastTrans="" st="" cnt="" step="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 axis="" ptType="" hideLastTrans="" st="" cnt="" step=""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 axis="" ptType="" hideLastTrans="" st="" cnt="" step=""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" ptType="" hideLastTrans="" st="" cnt="" step=""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 ptType="" hideLastTrans="" st="" cnt="" step="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axis="" ptType="" hideLastTrans="" st="" cnt="" step="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 axis="" ptType="" hideLastTrans="" st="" cnt="" step=""/>
                    <dgm:constrLst/>
                    <dgm:ruleLst/>
                    <dgm:forEach name="Name15" axis="ch" ptType="" hideLastTrans="" st="" cnt="" step="">
                      <dgm:forEach name="Name16" axis="self" ptType="parTrans" hideLastTrans="" st="" cnt="1" step="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 ptType="" hideLastTrans="" st="" cnt="" step="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 hideLastTrans="" st="" cnt="" step="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 axis="" ptType="" hideLastTrans="" st="" cnt="" step=""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 axis="" ptType="" hideLastTrans="" st="" cnt="" step=""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" ptType="" hideLastTrans="" st="" cnt="" step=""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 ptType="" hideLastTrans="" st="" cnt="" step="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axis="" ptType="" hideLastTrans="" st="" cnt="" step="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 axis="" ptType="" hideLastTrans="" st="" cnt="" step=""/>
                            <dgm:constrLst/>
                            <dgm:ruleLst/>
                            <dgm:forEach name="repeat" axis="ch" ptType="" hideLastTrans="" st="" cnt="" step="">
                              <dgm:forEach name="Name22" axis="self" ptType="parTrans" hideLastTrans="" st="" cnt="1" step="">
                                <dgm:layoutNode name="Name23">
                                  <dgm:choose name="Name24">
                                    <dgm:if name="Name25" axis="self" ptType="" hideLastTrans="" st="" cnt="" step="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 ptType="" hideLastTrans="" st="" cnt="" step="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 hideLastTrans="" st="" cnt="" step="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 axis="" ptType="" hideLastTrans="" st="" cnt="" step=""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 axis="" ptType="" hideLastTrans="" st="" cnt="" step=""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" ptType="" hideLastTrans="" st="" cnt="" step=""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 ptType="" hideLastTrans="" st="" cnt="" step="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axis="" ptType="" hideLastTrans="" st="" cnt="" step="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 axis="" ptType="" hideLastTrans="" st="" cnt="" step=""/>
                                    <dgm:constrLst/>
                                    <dgm:ruleLst/>
                                    <dgm:forEach name="Name31" ref="repeat" axis="" ptType="" hideLastTrans="" st="" cnt="" step="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3916EA-B297-4F0B-851D-BD5704B201B7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FB31FA-E905-4016-9D4B-970DF0C7EE0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1834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7661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8094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3bbb6e15e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3bbb6e15e6_0_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13be8491744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13be8491744_0_33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13c2006fb7b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13c2006fb7b_1_5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cs-CZ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13bb83d9c52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13bb83d9c52_0_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cs-CZ" dirty="0"/>
          </a:p>
          <a:p>
            <a:pPr marL="158750" lvl="0" indent="0">
              <a:buNone/>
            </a:pPr>
            <a:r>
              <a:rPr lang="cs-CZ" dirty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3be8491744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080C1051-41F8-4745-4C02-2B7646C496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13c2006fb7b_3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A68E58EE-7C2E-C512-D058-0741921698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13be8491744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D7824D1-AE0F-59F5-8AA1-01E1899429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3bb83d9c52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1D95D21-CB89-69AD-8BBE-B63C9EA2B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B31FA-E905-4016-9D4B-970DF0C7EE08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437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4E478-E7CD-E71C-C654-3D7E4EEF8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DA3B043-D12A-F810-E548-5C8E60DFBC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CFE11BC-EDCD-1E11-50F4-09BEABA8F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5C51C07-2933-E964-660B-58BF2D9B70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B31FA-E905-4016-9D4B-970DF0C7EE08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96150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Pracovník ŘO má povinnost provést kontrolu, že navrhovaná změna má parametry nepodstatné změny a nemá povinnost přezkoumávat věcný obsah změny!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92251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cs-CZ" dirty="0"/>
              <a:t>přesun prostředků mezi jednotlivými kapitolami rozpočtu vyšší než 25 % celkových přímých nákladů projektu je již podstatná změna</a:t>
            </a:r>
          </a:p>
          <a:p>
            <a:pPr marL="171450" indent="-171450">
              <a:buFontTx/>
              <a:buChar char="-"/>
            </a:pPr>
            <a:r>
              <a:rPr lang="cs-CZ" dirty="0"/>
              <a:t>Výše CZV musí zůstat stejná, nesmí se snížit ani zvýšit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95604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-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32309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cs-CZ" dirty="0"/>
              <a:t>Řeší kap. 5.1.3 Podstatné a nepodstatné změny v rámci změn v osobě příjemce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11187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26066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Formy financování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b="1" dirty="0"/>
              <a:t>Ex-post → </a:t>
            </a:r>
            <a:r>
              <a:rPr lang="cs-CZ" dirty="0"/>
              <a:t>bez zálohových plateb, vždy OSS a příspěvkové </a:t>
            </a:r>
            <a:r>
              <a:rPr lang="cs-CZ" dirty="0" err="1"/>
              <a:t>org</a:t>
            </a:r>
            <a:r>
              <a:rPr lang="cs-CZ" dirty="0"/>
              <a:t>. OSS, ostatní subjekty dle vlastní volby.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b="1" dirty="0"/>
              <a:t>Ex-ante</a:t>
            </a:r>
            <a:r>
              <a:rPr lang="cs-CZ" dirty="0"/>
              <a:t> </a:t>
            </a:r>
            <a:r>
              <a:rPr lang="cs-CZ" b="1" dirty="0"/>
              <a:t>→ </a:t>
            </a:r>
            <a:r>
              <a:rPr lang="cs-CZ" dirty="0"/>
              <a:t>se zálohovými platbami.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1. zálohová platba je poskytnuta do 20 pracovních dnů od akceptace vydaného právního aktu ze strany příjemce, případně – pokud se jedná o projekt, který bude zahájen později než 1 měsíc od akceptace vydaného právního aktu – nejpozději k datu zahájení projektu, a to bez žádosti o platbu, na základě právního aktu.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Další zálohové platby poskytnuty v návaznosti na schválení příslušné zprávy o realizaci projektu, resp. žádosti o platbu, spolu s dokumenty dokládajícími vzniklé výdaje (a případné příjmy) projektu. Převod prostředků probíhá zpravidla do 10 pracovních dní od schválení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ŘO provádí kontrolu zpráv o realizaci projektu do 40 pracovních dní. </a:t>
            </a:r>
            <a:r>
              <a:rPr lang="cs-CZ" sz="2800" b="0" i="0" dirty="0">
                <a:solidFill>
                  <a:srgbClr val="333333"/>
                </a:solidFill>
                <a:effectLst/>
                <a:latin typeface="Trebuchet MS" panose="020B0603020202020204" pitchFamily="34" charset="0"/>
              </a:rPr>
              <a:t>Celková lhůta pro administraci ZOR je 90 kalendářních dnů</a:t>
            </a:r>
            <a:endParaRPr lang="cs-CZ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59682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4245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323680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Poradenské organizace, které  mají více projektů a musí mít také max úvazek 1,0 v součtu u všech projektů (pokud je více žádostí, musí být pravidlo dodrženo)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39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18245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u="sng" dirty="0"/>
          </a:p>
          <a:p>
            <a:r>
              <a:rPr lang="cs-CZ" u="sng" dirty="0"/>
              <a:t>Na základě doložení a vyúčtování dokladů je poskytnuta další zálohová platba.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83046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62636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754511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48936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715288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95605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48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76204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71104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671166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85BCAF-C387-8DF9-2A4E-96BC1C45F0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62F7A6C-8705-7B5B-861C-C119D5E1BB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1CD452D-5737-C22F-3559-7B48D109B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69880F1-F0C0-0517-0761-B31C3AFEC5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076440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09A95-4BE2-955E-433F-F24E68E54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CD3A1CB-28DF-B253-490A-6B3370034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CDF318C-6DB3-35A5-E163-663757D59E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1AE6555-BF79-CC68-B6CF-FFA63995F7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169564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06339-6327-A282-4EB5-4E8DFAF04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D555668-003C-A91C-45F1-AC1A9C980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0543B59-D24A-27CE-C519-CF0EE08DF7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9572FE0-27C8-E2E6-4367-B3C01B67D7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85989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9BC36-E9E0-F321-720D-B0186E32B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EE13B33-FA8A-821D-D007-3A4741964A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90A06F3-B745-9690-9215-9C598B262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EF9BEFF-FEAB-4A80-3A9D-B713ED7E63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672630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58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794459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62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92627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63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889353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aseline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66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794485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68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468272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A5A3-5608-A179-AB95-A407D98B3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6E200CB-F453-C1F2-E2FA-35A273DBEA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958BA64-ECF7-EA9C-B74E-117A6CD821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773C3FF-34B9-BA80-2777-95AE7A1133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69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970582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70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58414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71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133473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B31FA-E905-4016-9D4B-970DF0C7EE08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39140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74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6843630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D36C7-A4F2-812B-2EA7-287F43942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BF90CB1-942D-F885-D1E5-7E031A7339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977E852E-0C12-6FFE-0673-429091597B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906FC39-4C0E-EAA2-84A5-B98DD09256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B31FA-E905-4016-9D4B-970DF0C7EE08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060312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B31FA-E905-4016-9D4B-970DF0C7EE08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81040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B31FA-E905-4016-9D4B-970DF0C7EE08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628761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FB31FA-E905-4016-9D4B-970DF0C7EE08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656204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FB31FA-E905-4016-9D4B-970DF0C7EE08}" type="slidenum">
              <a:rPr lang="cs-CZ" smtClean="0"/>
              <a:t>79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394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0" name="Obdélník 9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1512000" y="2610000"/>
            <a:ext cx="7272000" cy="1224000"/>
          </a:xfrm>
        </p:spPr>
        <p:txBody>
          <a:bodyPr anchor="t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sz="quarter" idx="13" hasCustomPrompt="1"/>
          </p:nvPr>
        </p:nvSpPr>
        <p:spPr>
          <a:xfrm>
            <a:off x="1511299" y="4089600"/>
            <a:ext cx="7272000" cy="540000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0"/>
              <a:t>Kliknutím vložíte jméno</a:t>
            </a:r>
          </a:p>
        </p:txBody>
      </p:sp>
      <p:sp>
        <p:nvSpPr>
          <p:cNvPr id="15" name="Zástupný symbol pro text 14"/>
          <p:cNvSpPr>
            <a:spLocks noGrp="1"/>
          </p:cNvSpPr>
          <p:nvPr>
            <p:ph type="body" sz="quarter" idx="14" hasCustomPrompt="1"/>
          </p:nvPr>
        </p:nvSpPr>
        <p:spPr>
          <a:xfrm>
            <a:off x="1512000" y="4885200"/>
            <a:ext cx="7272000" cy="540000"/>
          </a:xfrm>
        </p:spPr>
        <p:txBody>
          <a:bodyPr lIns="36000" tIns="0" rIns="36000" bIns="0" anchor="ctr" anchorCtr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3200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 dirty="0"/>
              <a:t>Kliknutím vložíte datum a místo</a:t>
            </a:r>
          </a:p>
        </p:txBody>
      </p:sp>
      <p:sp>
        <p:nvSpPr>
          <p:cNvPr id="5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4" name="Zástupný symbol pro obrázek 4"/>
          <p:cNvSpPr>
            <a:spLocks noGrp="1" noChangeAspect="1"/>
          </p:cNvSpPr>
          <p:nvPr>
            <p:ph type="pic" sz="quarter" idx="16"/>
          </p:nvPr>
        </p:nvSpPr>
        <p:spPr>
          <a:xfrm>
            <a:off x="846000" y="4089600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6" name="Zástupný symbol pro obrázek 4"/>
          <p:cNvSpPr>
            <a:spLocks noGrp="1" noChangeAspect="1"/>
          </p:cNvSpPr>
          <p:nvPr>
            <p:ph type="pic" sz="quarter" idx="17"/>
          </p:nvPr>
        </p:nvSpPr>
        <p:spPr>
          <a:xfrm>
            <a:off x="846000" y="4885200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20" name="Obdélník 19"/>
          <p:cNvSpPr/>
          <p:nvPr userDrawn="1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" name="Obrázek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1162" y="260648"/>
            <a:ext cx="2649675" cy="792956"/>
          </a:xfrm>
          <a:prstGeom prst="rect">
            <a:avLst/>
          </a:prstGeom>
        </p:spPr>
      </p:pic>
      <p:sp>
        <p:nvSpPr>
          <p:cNvPr id="9" name="Text Box 2">
            <a:extLst>
              <a:ext uri="{FF2B5EF4-FFF2-40B4-BE49-F238E27FC236}">
                <a16:creationId xmlns:a16="http://schemas.microsoft.com/office/drawing/2014/main" id="{EA794073-6EBC-4E80-BAF9-686DF825B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12457" y="595991"/>
            <a:ext cx="4770842" cy="481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800" b="0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Operační program </a:t>
            </a:r>
            <a:r>
              <a:rPr kumimoji="0" lang="cs-CZ" altLang="cs-CZ" sz="1800" b="1" i="0" u="none" strike="noStrike" cap="none" normalizeH="0" baseline="0" dirty="0">
                <a:ln>
                  <a:noFill/>
                </a:ln>
                <a:solidFill>
                  <a:srgbClr val="5FBBF5"/>
                </a:solidFill>
                <a:effectLst/>
                <a:latin typeface="Trebuchet MS" panose="020B0603020202020204" pitchFamily="34" charset="0"/>
              </a:rPr>
              <a:t>Zaměstnanost plus</a:t>
            </a:r>
            <a:endParaRPr kumimoji="0" lang="cs-CZ" altLang="cs-CZ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cxnSp>
        <p:nvCxnSpPr>
          <p:cNvPr id="18" name="Přímá spojnice 17"/>
          <p:cNvCxnSpPr>
            <a:cxnSpLocks/>
          </p:cNvCxnSpPr>
          <p:nvPr userDrawn="1"/>
        </p:nvCxnSpPr>
        <p:spPr>
          <a:xfrm flipV="1">
            <a:off x="378869" y="1129768"/>
            <a:ext cx="8280920" cy="12856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18">
            <a:extLst>
              <a:ext uri="{FF2B5EF4-FFF2-40B4-BE49-F238E27FC236}">
                <a16:creationId xmlns:a16="http://schemas.microsoft.com/office/drawing/2014/main" id="{E3BF7380-7E68-4D81-99BF-138B5C97049D}"/>
              </a:ext>
            </a:extLst>
          </p:cNvPr>
          <p:cNvCxnSpPr>
            <a:cxnSpLocks/>
          </p:cNvCxnSpPr>
          <p:nvPr userDrawn="1"/>
        </p:nvCxnSpPr>
        <p:spPr>
          <a:xfrm>
            <a:off x="6774150" y="1119982"/>
            <a:ext cx="195764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8818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2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12855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4644000" y="1800000"/>
            <a:ext cx="3960000" cy="4320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13621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540000" y="4032000"/>
            <a:ext cx="8064000" cy="2088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93027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4" name="Zástupný symbol pro obsah 2"/>
          <p:cNvSpPr>
            <a:spLocks noGrp="1"/>
          </p:cNvSpPr>
          <p:nvPr>
            <p:ph idx="10"/>
          </p:nvPr>
        </p:nvSpPr>
        <p:spPr>
          <a:xfrm>
            <a:off x="540000" y="2412000"/>
            <a:ext cx="8064000" cy="37440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1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2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49879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0" y="0"/>
            <a:ext cx="9144000" cy="67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10"/>
          <p:cNvSpPr>
            <a:spLocks noGrp="1"/>
          </p:cNvSpPr>
          <p:nvPr>
            <p:ph type="title"/>
          </p:nvPr>
        </p:nvSpPr>
        <p:spPr>
          <a:xfrm>
            <a:off x="1512000" y="2610000"/>
            <a:ext cx="7272000" cy="3240000"/>
          </a:xfrm>
        </p:spPr>
        <p:txBody>
          <a:bodyPr anchor="t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symbol pro obrázek 4"/>
          <p:cNvSpPr>
            <a:spLocks noGrp="1" noChangeAspect="1"/>
          </p:cNvSpPr>
          <p:nvPr>
            <p:ph type="pic" sz="quarter" idx="15"/>
          </p:nvPr>
        </p:nvSpPr>
        <p:spPr>
          <a:xfrm>
            <a:off x="846000" y="2636837"/>
            <a:ext cx="540000" cy="540000"/>
          </a:xfrm>
        </p:spPr>
        <p:txBody>
          <a:bodyPr wrap="none" anchor="ctr" anchorCtr="1"/>
          <a:lstStyle>
            <a:lvl1pPr marL="0" indent="0">
              <a:buFontTx/>
              <a:buNone/>
              <a:defRPr sz="600"/>
            </a:lvl1pPr>
          </a:lstStyle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7" name="Obdélník 6"/>
          <p:cNvSpPr/>
          <p:nvPr userDrawn="1"/>
        </p:nvSpPr>
        <p:spPr>
          <a:xfrm>
            <a:off x="0" y="0"/>
            <a:ext cx="9144000" cy="1335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8" name="Obrázek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02406"/>
            <a:ext cx="3952627" cy="792957"/>
          </a:xfrm>
          <a:prstGeom prst="rect">
            <a:avLst/>
          </a:prstGeom>
        </p:spPr>
      </p:pic>
      <p:cxnSp>
        <p:nvCxnSpPr>
          <p:cNvPr id="12" name="Přímá spojnice 11"/>
          <p:cNvCxnSpPr/>
          <p:nvPr userDrawn="1"/>
        </p:nvCxnSpPr>
        <p:spPr>
          <a:xfrm>
            <a:off x="395536" y="1137600"/>
            <a:ext cx="835292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253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eden obsah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3853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obsah 2"/>
          <p:cNvSpPr>
            <a:spLocks noGrp="1"/>
          </p:cNvSpPr>
          <p:nvPr>
            <p:ph idx="13"/>
          </p:nvPr>
        </p:nvSpPr>
        <p:spPr>
          <a:xfrm>
            <a:off x="4644000" y="1800000"/>
            <a:ext cx="3960000" cy="4320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01346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 nad sebou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800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Zástupný symbol pro obsah 2"/>
          <p:cNvSpPr>
            <a:spLocks noGrp="1"/>
          </p:cNvSpPr>
          <p:nvPr>
            <p:ph idx="13"/>
          </p:nvPr>
        </p:nvSpPr>
        <p:spPr>
          <a:xfrm>
            <a:off x="540000" y="4032000"/>
            <a:ext cx="8064000" cy="2088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6141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nebo graf (trojúh. odrážk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2412000"/>
            <a:ext cx="8064000" cy="3744000"/>
          </a:xfrm>
        </p:spPr>
        <p:txBody>
          <a:bodyPr/>
          <a:lstStyle>
            <a:lvl1pPr marL="432000" indent="-432000">
              <a:buFont typeface="Wingdings 3" panose="05040102010807070707" pitchFamily="18" charset="2"/>
              <a:buChar char=""/>
              <a:defRPr/>
            </a:lvl1pPr>
            <a:lvl2pPr marL="666000" indent="-252000">
              <a:buFont typeface="Wingdings 3" panose="05040102010807070707" pitchFamily="18" charset="2"/>
              <a:buChar char=""/>
              <a:defRPr/>
            </a:lvl2pPr>
            <a:lvl3pPr marL="918000" indent="-252000">
              <a:buFont typeface="Wingdings 3" panose="05040102010807070707" pitchFamily="18" charset="2"/>
              <a:buChar char=""/>
              <a:defRPr/>
            </a:lvl3pPr>
            <a:lvl4pPr marL="1170000" indent="-252000">
              <a:buFont typeface="Wingdings 3" panose="05040102010807070707" pitchFamily="18" charset="2"/>
              <a:buChar char=""/>
              <a:defRPr/>
            </a:lvl4pPr>
            <a:lvl5pPr marL="1422000" indent="-252000">
              <a:buFont typeface="Wingdings 3" panose="05040102010807070707" pitchFamily="18" charset="2"/>
              <a:buChar char=""/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7" name="Zástupný symbol pro text 5"/>
          <p:cNvSpPr>
            <a:spLocks noGrp="1"/>
          </p:cNvSpPr>
          <p:nvPr>
            <p:ph type="body" sz="quarter" idx="13"/>
          </p:nvPr>
        </p:nvSpPr>
        <p:spPr>
          <a:xfrm>
            <a:off x="540000" y="1440000"/>
            <a:ext cx="8064000" cy="360000"/>
          </a:xfrm>
        </p:spPr>
        <p:txBody>
          <a:bodyPr/>
          <a:lstStyle>
            <a:lvl1pPr marL="0" indent="0">
              <a:buFontTx/>
              <a:buNone/>
              <a:defRPr b="1">
                <a:solidFill>
                  <a:schemeClr val="accent2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8" name="Zástupný symbol pro text 5"/>
          <p:cNvSpPr>
            <a:spLocks noGrp="1"/>
          </p:cNvSpPr>
          <p:nvPr>
            <p:ph type="body" sz="quarter" idx="14"/>
          </p:nvPr>
        </p:nvSpPr>
        <p:spPr>
          <a:xfrm>
            <a:off x="540000" y="1836000"/>
            <a:ext cx="8064000" cy="432000"/>
          </a:xfrm>
        </p:spPr>
        <p:txBody>
          <a:bodyPr/>
          <a:lstStyle>
            <a:lvl1pPr marL="0" indent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400">
                <a:solidFill>
                  <a:schemeClr val="accent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1479379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dk2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3225" y="1506567"/>
            <a:ext cx="7717500" cy="329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00">
                <a:solidFill>
                  <a:srgbClr val="212529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392500" y="4805433"/>
            <a:ext cx="43590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600">
                <a:latin typeface="Catamaran"/>
                <a:ea typeface="Catamaran"/>
                <a:cs typeface="Catamaran"/>
                <a:sym typeface="Catamaran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565100" y="-616667"/>
            <a:ext cx="5909100" cy="1336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2" name="Google Shape;12;p2"/>
          <p:cNvSpPr/>
          <p:nvPr/>
        </p:nvSpPr>
        <p:spPr>
          <a:xfrm>
            <a:off x="3799950" y="6144767"/>
            <a:ext cx="5909100" cy="1336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418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>
            <a:spLocks noGrp="1"/>
          </p:cNvSpPr>
          <p:nvPr>
            <p:ph type="title"/>
          </p:nvPr>
        </p:nvSpPr>
        <p:spPr>
          <a:xfrm>
            <a:off x="720000" y="719333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/>
          <p:nvPr/>
        </p:nvSpPr>
        <p:spPr>
          <a:xfrm rot="5400000">
            <a:off x="6350000" y="-112067"/>
            <a:ext cx="31460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  <p:sp>
        <p:nvSpPr>
          <p:cNvPr id="35" name="Google Shape;35;p6"/>
          <p:cNvSpPr/>
          <p:nvPr/>
        </p:nvSpPr>
        <p:spPr>
          <a:xfrm>
            <a:off x="-1335600" y="6178700"/>
            <a:ext cx="2359500" cy="1336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029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1296581" y="2083767"/>
            <a:ext cx="6550800" cy="11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1296619" y="3150633"/>
            <a:ext cx="6550800" cy="16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/>
          <p:nvPr/>
        </p:nvSpPr>
        <p:spPr>
          <a:xfrm>
            <a:off x="5176050" y="560784"/>
            <a:ext cx="3155400" cy="10724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  <p:sp>
        <p:nvSpPr>
          <p:cNvPr id="49" name="Google Shape;49;p9"/>
          <p:cNvSpPr/>
          <p:nvPr/>
        </p:nvSpPr>
        <p:spPr>
          <a:xfrm>
            <a:off x="812550" y="5224817"/>
            <a:ext cx="3155400" cy="10724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514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69270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1354375" y="2381633"/>
            <a:ext cx="2732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subTitle" idx="1"/>
          </p:nvPr>
        </p:nvSpPr>
        <p:spPr>
          <a:xfrm>
            <a:off x="1354375" y="2858867"/>
            <a:ext cx="2732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title" idx="2"/>
          </p:nvPr>
        </p:nvSpPr>
        <p:spPr>
          <a:xfrm>
            <a:off x="5057233" y="2381633"/>
            <a:ext cx="2732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subTitle" idx="3"/>
          </p:nvPr>
        </p:nvSpPr>
        <p:spPr>
          <a:xfrm>
            <a:off x="5057233" y="2858867"/>
            <a:ext cx="2732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title" idx="4"/>
          </p:nvPr>
        </p:nvSpPr>
        <p:spPr>
          <a:xfrm>
            <a:off x="1354375" y="4292833"/>
            <a:ext cx="2732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subTitle" idx="5"/>
          </p:nvPr>
        </p:nvSpPr>
        <p:spPr>
          <a:xfrm>
            <a:off x="1354375" y="4770067"/>
            <a:ext cx="2732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title" idx="6"/>
          </p:nvPr>
        </p:nvSpPr>
        <p:spPr>
          <a:xfrm>
            <a:off x="5057233" y="4292833"/>
            <a:ext cx="2732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subTitle" idx="7"/>
          </p:nvPr>
        </p:nvSpPr>
        <p:spPr>
          <a:xfrm>
            <a:off x="5057233" y="4770067"/>
            <a:ext cx="2732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title" idx="8"/>
          </p:nvPr>
        </p:nvSpPr>
        <p:spPr>
          <a:xfrm>
            <a:off x="720000" y="719333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1"/>
          <p:cNvSpPr/>
          <p:nvPr/>
        </p:nvSpPr>
        <p:spPr>
          <a:xfrm>
            <a:off x="-738475" y="719333"/>
            <a:ext cx="2903400" cy="1336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  <p:sp>
        <p:nvSpPr>
          <p:cNvPr id="127" name="Google Shape;127;p21"/>
          <p:cNvSpPr/>
          <p:nvPr/>
        </p:nvSpPr>
        <p:spPr>
          <a:xfrm>
            <a:off x="6979075" y="719333"/>
            <a:ext cx="2903400" cy="1336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70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/>
          <p:nvPr/>
        </p:nvSpPr>
        <p:spPr>
          <a:xfrm>
            <a:off x="-565100" y="-616667"/>
            <a:ext cx="5909100" cy="1336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67" name="Google Shape;167;p25"/>
          <p:cNvSpPr/>
          <p:nvPr/>
        </p:nvSpPr>
        <p:spPr>
          <a:xfrm>
            <a:off x="3799950" y="6144767"/>
            <a:ext cx="5909100" cy="1336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1679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/>
          <p:nvPr/>
        </p:nvSpPr>
        <p:spPr>
          <a:xfrm>
            <a:off x="-808800" y="719333"/>
            <a:ext cx="3037500" cy="1480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  <p:sp>
        <p:nvSpPr>
          <p:cNvPr id="170" name="Google Shape;170;p26"/>
          <p:cNvSpPr/>
          <p:nvPr/>
        </p:nvSpPr>
        <p:spPr>
          <a:xfrm>
            <a:off x="6912025" y="4664767"/>
            <a:ext cx="3037500" cy="1480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723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 hasCustomPrompt="1"/>
          </p:nvPr>
        </p:nvSpPr>
        <p:spPr>
          <a:xfrm>
            <a:off x="1151614" y="1918533"/>
            <a:ext cx="2138100" cy="6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6" name="Google Shape;146;p23"/>
          <p:cNvSpPr txBox="1">
            <a:spLocks noGrp="1"/>
          </p:cNvSpPr>
          <p:nvPr>
            <p:ph type="subTitle" idx="1"/>
          </p:nvPr>
        </p:nvSpPr>
        <p:spPr>
          <a:xfrm>
            <a:off x="1151400" y="2358803"/>
            <a:ext cx="2138100" cy="5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title" idx="2" hasCustomPrompt="1"/>
          </p:nvPr>
        </p:nvSpPr>
        <p:spPr>
          <a:xfrm>
            <a:off x="5854575" y="2581300"/>
            <a:ext cx="2138100" cy="6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48" name="Google Shape;148;p23"/>
          <p:cNvSpPr txBox="1">
            <a:spLocks noGrp="1"/>
          </p:cNvSpPr>
          <p:nvPr>
            <p:ph type="subTitle" idx="3"/>
          </p:nvPr>
        </p:nvSpPr>
        <p:spPr>
          <a:xfrm>
            <a:off x="5854575" y="3021556"/>
            <a:ext cx="2138100" cy="5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title" idx="4" hasCustomPrompt="1"/>
          </p:nvPr>
        </p:nvSpPr>
        <p:spPr>
          <a:xfrm>
            <a:off x="5854619" y="3906832"/>
            <a:ext cx="2138100" cy="6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0" name="Google Shape;150;p23"/>
          <p:cNvSpPr txBox="1">
            <a:spLocks noGrp="1"/>
          </p:cNvSpPr>
          <p:nvPr>
            <p:ph type="subTitle" idx="5"/>
          </p:nvPr>
        </p:nvSpPr>
        <p:spPr>
          <a:xfrm>
            <a:off x="5854616" y="4347067"/>
            <a:ext cx="2138100" cy="5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title" idx="6" hasCustomPrompt="1"/>
          </p:nvPr>
        </p:nvSpPr>
        <p:spPr>
          <a:xfrm>
            <a:off x="1151504" y="3244072"/>
            <a:ext cx="2138100" cy="6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2" name="Google Shape;152;p23"/>
          <p:cNvSpPr txBox="1">
            <a:spLocks noGrp="1"/>
          </p:cNvSpPr>
          <p:nvPr>
            <p:ph type="subTitle" idx="7"/>
          </p:nvPr>
        </p:nvSpPr>
        <p:spPr>
          <a:xfrm>
            <a:off x="1151400" y="3684317"/>
            <a:ext cx="2138100" cy="5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title" idx="8"/>
          </p:nvPr>
        </p:nvSpPr>
        <p:spPr>
          <a:xfrm>
            <a:off x="720000" y="719333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3"/>
          <p:cNvSpPr/>
          <p:nvPr/>
        </p:nvSpPr>
        <p:spPr>
          <a:xfrm>
            <a:off x="-458062" y="-282716"/>
            <a:ext cx="2903400" cy="1336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  <p:sp>
        <p:nvSpPr>
          <p:cNvPr id="155" name="Google Shape;155;p23"/>
          <p:cNvSpPr/>
          <p:nvPr/>
        </p:nvSpPr>
        <p:spPr>
          <a:xfrm>
            <a:off x="6698638" y="5804717"/>
            <a:ext cx="2903400" cy="1336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  <p:sp>
        <p:nvSpPr>
          <p:cNvPr id="156" name="Google Shape;156;p23"/>
          <p:cNvSpPr txBox="1">
            <a:spLocks noGrp="1"/>
          </p:cNvSpPr>
          <p:nvPr>
            <p:ph type="title" idx="9" hasCustomPrompt="1"/>
          </p:nvPr>
        </p:nvSpPr>
        <p:spPr>
          <a:xfrm>
            <a:off x="1151454" y="4569605"/>
            <a:ext cx="2138100" cy="69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2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7" name="Google Shape;157;p23"/>
          <p:cNvSpPr txBox="1">
            <a:spLocks noGrp="1"/>
          </p:cNvSpPr>
          <p:nvPr>
            <p:ph type="subTitle" idx="13"/>
          </p:nvPr>
        </p:nvSpPr>
        <p:spPr>
          <a:xfrm>
            <a:off x="1151350" y="5009851"/>
            <a:ext cx="2138100" cy="5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20623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720000" y="719333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2194800" y="1943033"/>
            <a:ext cx="4754400" cy="39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4"/>
          <p:cNvSpPr/>
          <p:nvPr/>
        </p:nvSpPr>
        <p:spPr>
          <a:xfrm rot="5400000">
            <a:off x="-613650" y="6036127"/>
            <a:ext cx="34068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" name="Google Shape;23;p4"/>
          <p:cNvSpPr/>
          <p:nvPr/>
        </p:nvSpPr>
        <p:spPr>
          <a:xfrm rot="5400000">
            <a:off x="6350875" y="6036127"/>
            <a:ext cx="34068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41080991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4"/>
          <p:cNvSpPr txBox="1">
            <a:spLocks noGrp="1"/>
          </p:cNvSpPr>
          <p:nvPr>
            <p:ph type="title"/>
          </p:nvPr>
        </p:nvSpPr>
        <p:spPr>
          <a:xfrm>
            <a:off x="720000" y="719333"/>
            <a:ext cx="7704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/>
          <p:nvPr/>
        </p:nvSpPr>
        <p:spPr>
          <a:xfrm>
            <a:off x="-796275" y="-616667"/>
            <a:ext cx="2202600" cy="1336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  <p:sp>
        <p:nvSpPr>
          <p:cNvPr id="79" name="Google Shape;79;p14"/>
          <p:cNvSpPr/>
          <p:nvPr/>
        </p:nvSpPr>
        <p:spPr>
          <a:xfrm rot="5400000">
            <a:off x="7463600" y="-449667"/>
            <a:ext cx="2936800" cy="10020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679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délník 14"/>
          <p:cNvSpPr/>
          <p:nvPr/>
        </p:nvSpPr>
        <p:spPr>
          <a:xfrm>
            <a:off x="0" y="1080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>
              <a:solidFill>
                <a:schemeClr val="tx2"/>
              </a:solidFill>
            </a:endParaRPr>
          </a:p>
        </p:txBody>
      </p:sp>
      <p:sp>
        <p:nvSpPr>
          <p:cNvPr id="7" name="Obdélník 6"/>
          <p:cNvSpPr/>
          <p:nvPr/>
        </p:nvSpPr>
        <p:spPr>
          <a:xfrm>
            <a:off x="0" y="0"/>
            <a:ext cx="9144000" cy="108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  <a:prstGeom prst="rect">
            <a:avLst/>
          </a:prstGeom>
        </p:spPr>
        <p:txBody>
          <a:bodyPr vert="horz" lIns="36000" tIns="0" rIns="36000" bIns="0" rtlCol="0" anchor="ctr" anchorCtr="0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40000" y="1800000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540000" y="6516000"/>
            <a:ext cx="1116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1692000" y="6516000"/>
            <a:ext cx="6912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40000" y="6516000"/>
            <a:ext cx="468000" cy="180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50" b="1">
                <a:solidFill>
                  <a:schemeClr val="tx1"/>
                </a:solidFill>
              </a:defRPr>
            </a:lvl1pPr>
          </a:lstStyle>
          <a:p>
            <a:fld id="{479BF083-4774-43B1-9AB0-5CC1AC5DD8E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8" name="Obdélník 17"/>
          <p:cNvSpPr/>
          <p:nvPr/>
        </p:nvSpPr>
        <p:spPr>
          <a:xfrm>
            <a:off x="0" y="6732000"/>
            <a:ext cx="9144000" cy="126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5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5" r:id="rId2"/>
    <p:sldLayoutId id="2147483676" r:id="rId3"/>
    <p:sldLayoutId id="2147483677" r:id="rId4"/>
    <p:sldLayoutId id="2147483678" r:id="rId5"/>
    <p:sldLayoutId id="2147483673" r:id="rId6"/>
    <p:sldLayoutId id="2147483679" r:id="rId7"/>
    <p:sldLayoutId id="2147483680" r:id="rId8"/>
    <p:sldLayoutId id="2147483681" r:id="rId9"/>
    <p:sldLayoutId id="2147483682" r:id="rId10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0" cap="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914400" rtl="0" eaLnBrk="1" latinLnBrk="0" hangingPunct="1">
        <a:lnSpc>
          <a:spcPts val="2880"/>
        </a:lnSpc>
        <a:spcBef>
          <a:spcPts val="600"/>
        </a:spcBef>
        <a:spcAft>
          <a:spcPts val="600"/>
        </a:spcAft>
        <a:buClr>
          <a:schemeClr val="accent2"/>
        </a:buClr>
        <a:buSzPct val="100000"/>
        <a:buFont typeface="Wingdings" panose="05000000000000000000" pitchFamily="2" charset="2"/>
        <a:buChar char=""/>
        <a:defRPr sz="24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66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8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170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lang="cs-CZ" sz="20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422000" indent="-252000" algn="l" defTabSz="914400" rtl="0" eaLnBrk="1" latinLnBrk="0" hangingPunct="1">
        <a:lnSpc>
          <a:spcPts val="2400"/>
        </a:lnSpc>
        <a:spcBef>
          <a:spcPts val="300"/>
        </a:spcBef>
        <a:spcAft>
          <a:spcPts val="300"/>
        </a:spcAft>
        <a:buClr>
          <a:schemeClr val="accent2"/>
        </a:buClr>
        <a:buSzPct val="80000"/>
        <a:buFont typeface="Wingdings" panose="05000000000000000000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719333"/>
            <a:ext cx="7717500" cy="6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536633"/>
            <a:ext cx="76824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●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Char char="○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tamaran"/>
              <a:buChar char="■"/>
              <a:defRPr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074387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pravidla-pro-zadatele-a-prijemce-opz-plus?p_p_id=DocumentDetailPortlet_WAR_esfportalportletapplication&amp;p_p_lifecycle=2&amp;p_p_state=normal&amp;p_p_mode=view&amp;p_p_resource_id=downloadRevision&amp;p_p_cacheability=cacheLevelPage&amp;p_p_col_id=column-2&amp;p_p_col_pos=2&amp;p_p_col_count=3&amp;_DocumentDetailPortlet_WAR_esfportalportletapplication_revisionId=22432993" TargetMode="External"/><Relationship Id="rId2" Type="http://schemas.openxmlformats.org/officeDocument/2006/relationships/hyperlink" Target="https://www.esfcr.cz/pravidla-pro-zadatele-a-prijemce-opz-plus?p_p_id=DocumentDetailPortlet_WAR_esfportalportletapplication&amp;p_p_lifecycle=2&amp;p_p_state=normal&amp;p_p_mode=view&amp;p_p_resource_id=downloadRevision&amp;p_p_cacheability=cacheLevelPage&amp;p_p_col_id=column-2&amp;p_p_col_pos=2&amp;p_p_col_count=3&amp;_DocumentDetailPortlet_WAR_esfportalportletapplication_revisionId=2225741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sfcr.cz/formulare-a-pokyny-ke-zprave-o-realizaci-projektu-zadosti-o-platbu-a-zadosti-o-zmenu-opz-plus/-/dokument/19489509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photo/front-view-people-having-meeting-office_12065575.htm/?utm_source=slidesgo_template&amp;utm_medium=referral-link&amp;utm_campaign=sg_resources&amp;utm_content=freepi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www.freepik.com/free-photo/young-business-woman-working-her-desk-with-laptop_21076003.htm/?utm_source=slidesgo_template&amp;utm_medium=referral-link&amp;utm_campaign=sg_resources&amp;utm_content=freepik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formulare-z-oblasti-verejne-podpory-a-podpory-de-minimis-opz-plus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pravidla-pro-zadatele-a-prijemce-opz-plus/-/dokument/18068507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pravidla-pro-zadatele-a-prijemce-opz-plus/-/dokument/18068507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documents/21802/21863195/P%C5%99%C3%ADloha+%C4%8D.+3+-+Pom%C5%AFcka+pro+stanoven%C3%AD+osobn%C3%ADch+n%C3%A1klad%C5%AF.pdf/e380a75a-397c-4baa-99e6-53597330ce44?t=1761913680647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pravidla-pro-zadatele-a-prijemce-opz-plus/-/dokument/18400695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pravidla-pro-zadatele-a-prijemce-opz-plus/-/dokument/18068507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pravidla-pro-zadatele-a-prijemce-opz-plus/-/dokument/18479961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iskp21.mssf.cz/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iskp21.mssf.cz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sv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fcr.cz/" TargetMode="External"/><Relationship Id="rId2" Type="http://schemas.openxmlformats.org/officeDocument/2006/relationships/hyperlink" Target="https://www.esfcr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sfcr.cz/monitorovani-podporenych-osob-opz-plus" TargetMode="Externa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sfcr.cz/" TargetMode="Externa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monitorovani-podporenych-osob-opz-plus/-/dokument/18069669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formulare-a-pokyny-ke-zprave-o-realizaci-projektu-zadosti-o-platbu-a-zadosti-o-zmenu-opz-plus/-/dokument/19489509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formulare-a-pokyny-potrebne-v-ramci-pripravy-zadosti-o-podporu-opz-plus/-/dokument/18398046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sfcr.cz/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7.sv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sfcr.cz/pravidla-pro-zadatele-a-prijemce-opz-plus/-/dokument/18068434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ublicita.dotaceeu.cz/gen/krok1" TargetMode="External"/><Relationship Id="rId4" Type="http://schemas.openxmlformats.org/officeDocument/2006/relationships/hyperlink" Target="https://www.esfcr.cz/sablony-a-vzory-pro-vizualni-identitu-opz-plus" TargetMode="Externa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ita.dotaceeu.cz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tomas.hauzirek@mpsv.gov.cz" TargetMode="External"/><Relationship Id="rId4" Type="http://schemas.openxmlformats.org/officeDocument/2006/relationships/hyperlink" Target="mailto:daniel.foch@mpsv.gov.cz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459092" y="1924794"/>
            <a:ext cx="7164456" cy="2800350"/>
          </a:xfrm>
        </p:spPr>
        <p:txBody>
          <a:bodyPr/>
          <a:lstStyle/>
          <a:p>
            <a:r>
              <a:rPr lang="cs-CZ" b="0" dirty="0"/>
              <a:t>Podpora sdílené péče </a:t>
            </a:r>
            <a:br>
              <a:rPr lang="cs-CZ" b="0" dirty="0"/>
            </a:br>
            <a:r>
              <a:rPr lang="cs-CZ" b="0" dirty="0"/>
              <a:t>o děti a další závislé osoby</a:t>
            </a:r>
            <a:br>
              <a:rPr lang="cs-CZ" b="0" dirty="0"/>
            </a:br>
            <a:r>
              <a:rPr lang="cs-CZ" sz="1000" dirty="0"/>
              <a:t> </a:t>
            </a:r>
            <a:br>
              <a:rPr lang="cs-CZ" sz="1000" dirty="0"/>
            </a:br>
            <a:r>
              <a:rPr lang="cs-CZ" cap="none" dirty="0">
                <a:solidFill>
                  <a:schemeClr val="bg2"/>
                </a:solidFill>
              </a:rPr>
              <a:t>Seminář pro příjemce</a:t>
            </a:r>
            <a:endParaRPr lang="cs-CZ" dirty="0">
              <a:solidFill>
                <a:schemeClr val="bg2"/>
              </a:solidFill>
            </a:endParaRP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3"/>
          </p:nvPr>
        </p:nvSpPr>
        <p:spPr>
          <a:xfrm>
            <a:off x="1494745" y="5229200"/>
            <a:ext cx="7093149" cy="540000"/>
          </a:xfrm>
        </p:spPr>
        <p:txBody>
          <a:bodyPr/>
          <a:lstStyle/>
          <a:p>
            <a:r>
              <a:rPr lang="cs-CZ" sz="2800" dirty="0"/>
              <a:t>Odd. projektů rovnosti žen a mužů </a:t>
            </a:r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14"/>
          </p:nvPr>
        </p:nvSpPr>
        <p:spPr>
          <a:xfrm>
            <a:off x="1537930" y="5904204"/>
            <a:ext cx="7452488" cy="540000"/>
          </a:xfrm>
        </p:spPr>
        <p:txBody>
          <a:bodyPr/>
          <a:lstStyle/>
          <a:p>
            <a:r>
              <a:rPr lang="cs-CZ" sz="2400" dirty="0"/>
              <a:t>Září 2026</a:t>
            </a:r>
            <a:endParaRPr lang="cs-CZ" sz="2800" dirty="0"/>
          </a:p>
        </p:txBody>
      </p:sp>
      <p:pic>
        <p:nvPicPr>
          <p:cNvPr id="17" name="Zástupný symbol pro obrázek 13">
            <a:extLst>
              <a:ext uri="{FF2B5EF4-FFF2-40B4-BE49-F238E27FC236}">
                <a16:creationId xmlns:a16="http://schemas.microsoft.com/office/drawing/2014/main" id="{53A65761-0BF4-C3D7-BE72-F5AC52CD0AD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060848"/>
            <a:ext cx="540000" cy="540000"/>
          </a:xfrm>
        </p:spPr>
      </p:pic>
      <p:pic>
        <p:nvPicPr>
          <p:cNvPr id="18" name="Zástupný symbol pro obrázek 14">
            <a:extLst>
              <a:ext uri="{FF2B5EF4-FFF2-40B4-BE49-F238E27FC236}">
                <a16:creationId xmlns:a16="http://schemas.microsoft.com/office/drawing/2014/main" id="{DB9BB8F2-543F-99B0-807F-D864AFFAB29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5229200"/>
            <a:ext cx="540000" cy="540000"/>
          </a:xfrm>
        </p:spPr>
      </p:pic>
      <p:pic>
        <p:nvPicPr>
          <p:cNvPr id="19" name="Zástupný symbol pro obrázek 15">
            <a:extLst>
              <a:ext uri="{FF2B5EF4-FFF2-40B4-BE49-F238E27FC236}">
                <a16:creationId xmlns:a16="http://schemas.microsoft.com/office/drawing/2014/main" id="{E3A51D05-1909-FE98-CCA3-AC604B14D8E1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904204"/>
            <a:ext cx="540000" cy="540000"/>
          </a:xfrm>
        </p:spPr>
      </p:pic>
      <p:pic>
        <p:nvPicPr>
          <p:cNvPr id="20" name="Obrázek 19" descr="Obsah obrázku text&#10;&#10;Popis byl vytvořen automaticky">
            <a:extLst>
              <a:ext uri="{FF2B5EF4-FFF2-40B4-BE49-F238E27FC236}">
                <a16:creationId xmlns:a16="http://schemas.microsoft.com/office/drawing/2014/main" id="{172E7035-60A2-1F0F-B1F0-A75A907A8D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66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2A73E1-B48D-42CC-8273-99474F135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Program semináře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423D519-14B7-4DE3-AF86-3BA071CBA8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556792"/>
            <a:ext cx="8064000" cy="4608512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b="1" baseline="0" dirty="0"/>
              <a:t>Realizace projektu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b="1" baseline="0" dirty="0"/>
              <a:t>Evaluace projektů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b="1" dirty="0"/>
              <a:t>Veřejná podpora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b="1" dirty="0"/>
              <a:t>Změny v projektu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2400" b="1" baseline="0" dirty="0"/>
              <a:t>Způsobilé výdaje</a:t>
            </a:r>
            <a:endParaRPr lang="cs-CZ" b="1" dirty="0"/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2400" b="1" dirty="0"/>
              <a:t>Indikátory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b="1" dirty="0"/>
              <a:t>IS ESF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sz="2400" b="1" baseline="0" dirty="0"/>
              <a:t>IS KP21+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cs-CZ" b="1" dirty="0"/>
              <a:t>Publicita</a:t>
            </a:r>
            <a:endParaRPr lang="cs-CZ" sz="2400" b="1" baseline="0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784938F-0A24-4B13-8D99-08973A941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70942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sp>
        <p:nvSpPr>
          <p:cNvPr id="8" name="Zástupný obsah 2">
            <a:extLst>
              <a:ext uri="{FF2B5EF4-FFF2-40B4-BE49-F238E27FC236}">
                <a16:creationId xmlns:a16="http://schemas.microsoft.com/office/drawing/2014/main" id="{1AC1B566-C7B5-4FF6-A462-E3B7A92EC67A}"/>
              </a:ext>
            </a:extLst>
          </p:cNvPr>
          <p:cNvSpPr txBox="1">
            <a:spLocks/>
          </p:cNvSpPr>
          <p:nvPr/>
        </p:nvSpPr>
        <p:spPr>
          <a:xfrm>
            <a:off x="2411760" y="1988840"/>
            <a:ext cx="6120232" cy="2592288"/>
          </a:xfrm>
          <a:prstGeom prst="rect">
            <a:avLst/>
          </a:prstGeom>
        </p:spPr>
        <p:txBody>
          <a:bodyPr/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cs-CZ" sz="5400" b="1" dirty="0"/>
          </a:p>
          <a:p>
            <a:pPr algn="ctr"/>
            <a:endParaRPr lang="cs-CZ" sz="4800" b="1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cs-CZ" sz="4800" b="1" dirty="0"/>
              <a:t>REALIZACE</a:t>
            </a:r>
            <a:br>
              <a:rPr lang="cs-CZ" sz="4800" b="1" dirty="0"/>
            </a:br>
            <a:endParaRPr lang="cs-CZ" sz="4800" b="1" dirty="0"/>
          </a:p>
          <a:p>
            <a:pPr marL="0" indent="0">
              <a:buFont typeface="Wingdings" panose="05000000000000000000" pitchFamily="2" charset="2"/>
              <a:buNone/>
            </a:pPr>
            <a:r>
              <a:rPr lang="cs-CZ" sz="4800" b="1" dirty="0"/>
              <a:t>PROJEKTU</a:t>
            </a:r>
          </a:p>
          <a:p>
            <a:endParaRPr lang="cs-CZ" dirty="0"/>
          </a:p>
        </p:txBody>
      </p:sp>
      <p:pic>
        <p:nvPicPr>
          <p:cNvPr id="9" name="Grafický objekt 8" descr="Kontrolní seznam obrys">
            <a:extLst>
              <a:ext uri="{FF2B5EF4-FFF2-40B4-BE49-F238E27FC236}">
                <a16:creationId xmlns:a16="http://schemas.microsoft.com/office/drawing/2014/main" id="{E50F6A4C-5A88-4E0C-AF7B-6A4B74583C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900" y="2600924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371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357ED0-8A70-48FE-B034-58EB486ED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748000" cy="1080000"/>
          </a:xfrm>
        </p:spPr>
        <p:txBody>
          <a:bodyPr/>
          <a:lstStyle/>
          <a:p>
            <a:br>
              <a:rPr lang="cs-CZ" dirty="0"/>
            </a:br>
            <a:r>
              <a:rPr lang="cs-CZ" dirty="0"/>
              <a:t>Právní akt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0D8588-7D6C-4A4F-99CD-1889F57D6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1764" y="1403724"/>
            <a:ext cx="8280472" cy="4977604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200" dirty="0"/>
              <a:t>Akceptováním právního aktu o poskytnutí podpory (Rozhodnutí o poskytnutí dotace) po předchozím podpisu ŘO se žadatel stává příjemcem podpory.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200" dirty="0"/>
              <a:t>1. záloha do 20 pracovních dnů od podpisu právního aktu, pokud již uplynulo datum zahájení nebo měsíc před zahájením realizace.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200" dirty="0"/>
              <a:t>Doporučení důkladně se seznámit s textem právního aktu: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podmínky realizace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účel dotace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monitorovací období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indikátory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sankce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součinnost při evaluaci</a:t>
            </a:r>
          </a:p>
          <a:p>
            <a:pPr lvl="1"/>
            <a:endParaRPr lang="cs-CZ" sz="18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969EAFB-F3CF-4854-9A98-7BEB0E79F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24832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586B8E-2C40-4876-8FFC-9992E3A93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60472" cy="1080000"/>
          </a:xfrm>
        </p:spPr>
        <p:txBody>
          <a:bodyPr/>
          <a:lstStyle/>
          <a:p>
            <a:r>
              <a:rPr lang="cs-CZ" cap="none" dirty="0"/>
              <a:t>REALIZACE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6EF731-1A37-40A2-9BD2-DB4130F72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475" y="1259728"/>
            <a:ext cx="8293611" cy="5346272"/>
          </a:xfrm>
        </p:spPr>
        <p:txBody>
          <a:bodyPr/>
          <a:lstStyle/>
          <a:p>
            <a:pPr marL="0" indent="0">
              <a:buNone/>
            </a:pPr>
            <a:r>
              <a:rPr lang="cs-CZ" sz="2200" b="1" dirty="0"/>
              <a:t>Komunikace: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b="1" dirty="0"/>
              <a:t>Interní depeše v IS → </a:t>
            </a:r>
            <a:r>
              <a:rPr lang="cs-CZ" sz="2000" dirty="0"/>
              <a:t>každý projekt má přidělenou </a:t>
            </a:r>
            <a:r>
              <a:rPr lang="cs-CZ" sz="2000" b="1" dirty="0"/>
              <a:t>kontaktní osobu</a:t>
            </a:r>
            <a:r>
              <a:rPr lang="cs-CZ" sz="2000" dirty="0"/>
              <a:t>. Kontaktní údaje obdržíte v depeši. Poskytne vám potřebné informace, rady a odpovědi na vaše dotazy.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Komunikace s kontaktní osobou: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IS KP21+ (ve všech případech vyžadujících zachování auditní stopy, depeše z projektu nikoli z účtu);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E-mail, telefon.</a:t>
            </a:r>
          </a:p>
          <a:p>
            <a:pPr marL="0" indent="0">
              <a:buNone/>
            </a:pPr>
            <a:r>
              <a:rPr lang="cs-CZ" sz="2000" b="1" dirty="0"/>
              <a:t>Základní metodická pravidla: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hlinkClick r:id="rId2"/>
              </a:rPr>
              <a:t>Obecná část pravidel pro žadatele a příjemce</a:t>
            </a:r>
            <a:r>
              <a:rPr lang="cs-CZ" sz="2000" dirty="0"/>
              <a:t>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2000" dirty="0">
                <a:hlinkClick r:id="rId3"/>
              </a:rPr>
              <a:t>Specifická část pravidel pro žadatele a příjemce v rámci OPZ+ pro projekty s přímými a nepřímými náklady a pro projekty financované </a:t>
            </a:r>
            <a:br>
              <a:rPr lang="cs-CZ" sz="2000" dirty="0">
                <a:hlinkClick r:id="rId3"/>
              </a:rPr>
            </a:br>
            <a:r>
              <a:rPr lang="cs-CZ" sz="2000" dirty="0">
                <a:hlinkClick r:id="rId3"/>
              </a:rPr>
              <a:t>s využitím paušálních sazeb.</a:t>
            </a:r>
            <a:endParaRPr lang="cs-CZ" sz="2000" dirty="0"/>
          </a:p>
          <a:p>
            <a:pPr marL="0" indent="0">
              <a:buNone/>
            </a:pPr>
            <a:endParaRPr lang="cs-CZ" sz="2800" b="1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0F2E72E-24E6-46AE-97FA-3A7ECDA8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68085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586B8E-2C40-4876-8FFC-9992E3A93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none" dirty="0"/>
              <a:t>REALIZACE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6EF731-1A37-40A2-9BD2-DB4130F72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484784"/>
            <a:ext cx="8424000" cy="5112568"/>
          </a:xfrm>
        </p:spPr>
        <p:txBody>
          <a:bodyPr/>
          <a:lstStyle/>
          <a:p>
            <a:pPr marL="0" indent="0" algn="just">
              <a:buNone/>
            </a:pPr>
            <a:r>
              <a:rPr lang="cs-CZ" b="1" dirty="0"/>
              <a:t>Sledování průběhu realizace ze strany ŘO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u="sng" dirty="0"/>
              <a:t>Administrativní ověření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Kontrola zprávy o realizaci a žádosti o platbu (</a:t>
            </a:r>
            <a:r>
              <a:rPr lang="cs-CZ" dirty="0" err="1"/>
              <a:t>ZoR</a:t>
            </a:r>
            <a:r>
              <a:rPr lang="cs-CZ" dirty="0"/>
              <a:t>/</a:t>
            </a:r>
            <a:r>
              <a:rPr lang="cs-CZ" dirty="0" err="1"/>
              <a:t>ŽoP</a:t>
            </a:r>
            <a:r>
              <a:rPr lang="cs-CZ" dirty="0"/>
              <a:t>) podané elektronicky skrze IS KP21+ </a:t>
            </a:r>
            <a:r>
              <a:rPr lang="cs-CZ" b="1" dirty="0"/>
              <a:t>v termínech dle právního aktu/finančního plánu </a:t>
            </a:r>
            <a:r>
              <a:rPr lang="cs-CZ" dirty="0"/>
              <a:t>-</a:t>
            </a:r>
            <a:r>
              <a:rPr lang="cs-CZ" b="1" dirty="0"/>
              <a:t> </a:t>
            </a:r>
            <a:r>
              <a:rPr lang="cs-CZ" dirty="0">
                <a:hlinkClick r:id="rId2"/>
              </a:rPr>
              <a:t>příručka Pokyny pro vyplnění </a:t>
            </a:r>
            <a:r>
              <a:rPr lang="cs-CZ" dirty="0" err="1">
                <a:hlinkClick r:id="rId2"/>
              </a:rPr>
              <a:t>ZoR</a:t>
            </a:r>
            <a:r>
              <a:rPr lang="cs-CZ" dirty="0">
                <a:hlinkClick r:id="rId2"/>
              </a:rPr>
              <a:t>/</a:t>
            </a:r>
            <a:r>
              <a:rPr lang="cs-CZ" dirty="0" err="1">
                <a:hlinkClick r:id="rId2"/>
              </a:rPr>
              <a:t>ŽoP</a:t>
            </a:r>
            <a:r>
              <a:rPr lang="cs-CZ" dirty="0">
                <a:hlinkClick r:id="rId2"/>
              </a:rPr>
              <a:t> </a:t>
            </a:r>
            <a:r>
              <a:rPr lang="cs-CZ" dirty="0"/>
              <a:t>(zjednodušení -  detailní kontrola jen u 1. a poslední </a:t>
            </a:r>
            <a:r>
              <a:rPr lang="cs-CZ" dirty="0" err="1"/>
              <a:t>ZoR</a:t>
            </a:r>
            <a:r>
              <a:rPr lang="cs-CZ" dirty="0"/>
              <a:t>).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Zpráva o realizaci se dokládá do 1 měsíce po skončení monitorovaného období, na zpracování závěrečné zprávy 2 měsíce.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Pozdní dodání </a:t>
            </a:r>
            <a:r>
              <a:rPr lang="cs-CZ" dirty="0" err="1"/>
              <a:t>ZoR</a:t>
            </a:r>
            <a:r>
              <a:rPr lang="cs-CZ" dirty="0"/>
              <a:t>/</a:t>
            </a:r>
            <a:r>
              <a:rPr lang="cs-CZ" dirty="0" err="1"/>
              <a:t>ŽoP</a:t>
            </a:r>
            <a:r>
              <a:rPr lang="cs-CZ" dirty="0"/>
              <a:t> → sankce</a:t>
            </a:r>
            <a:r>
              <a:rPr lang="cs-CZ" sz="1600" b="1" dirty="0"/>
              <a:t> (posun možný na žádost v depeši).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u="sng" dirty="0"/>
              <a:t>Sledování věcného obsahu projektů</a:t>
            </a:r>
            <a:endParaRPr lang="cs-CZ" dirty="0"/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Monitorovací návštěvy (např. školení obecnějšího charakteru) 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Evaluace (dotazníkové šetření)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0F2E72E-24E6-46AE-97FA-3A7ECDA8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50121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19E654-E2C1-8C3F-52F2-5408D21E9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none" dirty="0"/>
              <a:t>REALIZACE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1C5EC22-3D30-A17B-C147-1B4400E4D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484784"/>
            <a:ext cx="8064000" cy="4320000"/>
          </a:xfrm>
        </p:spPr>
        <p:txBody>
          <a:bodyPr/>
          <a:lstStyle/>
          <a:p>
            <a:pPr marL="0" indent="0" algn="just">
              <a:buNone/>
            </a:pPr>
            <a:r>
              <a:rPr lang="cs-CZ" b="1" dirty="0"/>
              <a:t>Zpráva o realizaci a žádost o platbu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u="sng" dirty="0"/>
              <a:t>Zpráva o realizaci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Obsahuje popis pokroku v realizaci během sledovaného období, popis pro každou KA by měl obsahovat, co se podařilo, co se zdrželo, kdo se na tom podílel z realizačního týmu.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V </a:t>
            </a:r>
            <a:r>
              <a:rPr lang="cs-CZ" dirty="0" err="1"/>
              <a:t>ZoR</a:t>
            </a:r>
            <a:r>
              <a:rPr lang="cs-CZ" dirty="0"/>
              <a:t> průběžně sledujete indikátory, uvádíte popis případných problémů a jejich řešení, ukládáte</a:t>
            </a:r>
            <a:r>
              <a:rPr lang="cs-CZ" dirty="0">
                <a:highlight>
                  <a:srgbClr val="F5F5F5"/>
                </a:highlight>
              </a:rPr>
              <a:t> povinné výstupy projektu do záložky dokumenty </a:t>
            </a:r>
            <a:r>
              <a:rPr lang="cs-CZ" dirty="0" err="1">
                <a:highlight>
                  <a:srgbClr val="F5F5F5"/>
                </a:highlight>
              </a:rPr>
              <a:t>ZoR</a:t>
            </a:r>
            <a:r>
              <a:rPr lang="cs-CZ" dirty="0">
                <a:highlight>
                  <a:srgbClr val="F5F5F5"/>
                </a:highlight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u="sng" dirty="0"/>
              <a:t>Žádost o platbu</a:t>
            </a:r>
            <a:endParaRPr lang="cs-CZ" dirty="0"/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Výdaje, které vznikly v době realizace projektu a byly </a:t>
            </a:r>
            <a:r>
              <a:rPr lang="cs-CZ" b="1" dirty="0"/>
              <a:t>v daném období uhrazeny</a:t>
            </a:r>
            <a:r>
              <a:rPr lang="cs-CZ" dirty="0"/>
              <a:t> (lze vykázat i v pozdějších </a:t>
            </a:r>
            <a:r>
              <a:rPr lang="cs-CZ" dirty="0" err="1"/>
              <a:t>ŽoP</a:t>
            </a:r>
            <a:r>
              <a:rPr lang="cs-CZ" dirty="0"/>
              <a:t>, ne však dříve).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266CEA8-13AB-5C0F-64DD-D37F51C17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55748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586B8E-2C40-4876-8FFC-9992E3A93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none" dirty="0"/>
              <a:t>REALIZACE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6EF731-1A37-40A2-9BD2-DB4130F72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628800"/>
            <a:ext cx="8280000" cy="485294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u="sng" dirty="0"/>
              <a:t>Kontrola na místě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Může proběhnout jedna nebo více kontrol na místě, tj. u příjemce dotace.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Kontrola originálů dokladů, projektového účetnictví, apod.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Povinnost vést oddělené, nebo jasně označené projektové účetnictví.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2000" dirty="0"/>
              <a:t>Příjemce je povinen umožnit ověření skutečností, které popisuje </a:t>
            </a:r>
            <a:br>
              <a:rPr lang="cs-CZ" sz="2000" dirty="0"/>
            </a:br>
            <a:r>
              <a:rPr lang="cs-CZ" sz="2000" dirty="0"/>
              <a:t>v žádosti o podporu a zprávách o realizaci projektu či dalších dokumentech.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2000" dirty="0"/>
              <a:t>Informace o připravované kontrole na místě jsou oznámeny předem, včetn</a:t>
            </a:r>
            <a:r>
              <a:rPr lang="cs-CZ" dirty="0"/>
              <a:t>ě seznamu po</a:t>
            </a:r>
            <a:r>
              <a:rPr lang="cs-CZ" sz="2000" dirty="0"/>
              <a:t>třebné dokumentace a časového harmonogramu kontroly</a:t>
            </a:r>
            <a:r>
              <a:rPr lang="cs-CZ" dirty="0"/>
              <a:t>.</a:t>
            </a:r>
            <a:endParaRPr lang="cs-CZ" sz="2000" dirty="0"/>
          </a:p>
          <a:p>
            <a:pPr marL="918000" lvl="3" indent="0">
              <a:buNone/>
            </a:pPr>
            <a:endParaRPr lang="cs-CZ" dirty="0"/>
          </a:p>
          <a:p>
            <a:pPr marL="0" indent="0" algn="just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0F2E72E-24E6-46AE-97FA-3A7ECDA8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9802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586B8E-2C40-4876-8FFC-9992E3A93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cap="none" dirty="0"/>
              <a:t>REALIZACE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96EF731-1A37-40A2-9BD2-DB4130F720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628800"/>
            <a:ext cx="8280000" cy="485294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u="sng" dirty="0"/>
              <a:t>Kontrola na místě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2000" dirty="0"/>
              <a:t>Příjemce musí umožnit vstup kontrolou pověřeným osobám, včetně přístupu k veškeré dokumentaci týkající se projektu, a to během realizace projektu, ale také po celou dobu, po kterou je povinen uchovávat dokumentaci projektu.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2000" dirty="0"/>
              <a:t>K provádění kontrol na místě / k provádění auditů jsou oprávněny také Ministerstvo financí, orgány finanční správy, Evropská komise nebo Evropský účetní dvůr a Nejvyšší kontrolní úřad, popř. je mohou doprovázet další přizvané osoby. 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0F2E72E-24E6-46AE-97FA-3A7ECDA85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95154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3E1D6B6-4B73-5A4E-3FB6-DC857B999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Aktivity projektu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8DDF83-D47C-E37F-458E-DF77DA90A5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/>
              <a:t>Odstraňování stereotypního vnímání zajištění péče jako typicky ženské role, </a:t>
            </a:r>
            <a:r>
              <a:rPr lang="cs-CZ" b="1" dirty="0"/>
              <a:t>přispění ke zvýšení podílu mužů v péči (o malé děti i závislé osoby) </a:t>
            </a:r>
            <a:r>
              <a:rPr lang="cs-CZ" dirty="0"/>
              <a:t>a posílení vnímání péče jako sdílené společenské odpovědnosti.</a:t>
            </a:r>
          </a:p>
          <a:p>
            <a:pPr marL="0" indent="0" algn="just">
              <a:buNone/>
            </a:pPr>
            <a:endParaRPr lang="cs-CZ" dirty="0"/>
          </a:p>
          <a:p>
            <a:pPr algn="just"/>
            <a:r>
              <a:rPr lang="cs-CZ" dirty="0"/>
              <a:t>Sledování reálné </a:t>
            </a:r>
            <a:r>
              <a:rPr lang="cs-CZ" b="1" dirty="0"/>
              <a:t>změny chování v rodinách, institucích, nebo komunitách.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075F027-AEEF-47E2-BCD9-9850D27C2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602131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6D5443A1-3DE9-E9C1-0232-E481E38CD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93" y="3347605"/>
            <a:ext cx="1720878" cy="2064650"/>
          </a:xfrm>
          <a:prstGeom prst="rect">
            <a:avLst/>
          </a:prstGeom>
        </p:spPr>
      </p:pic>
      <p:sp>
        <p:nvSpPr>
          <p:cNvPr id="181" name="Google Shape;181;p30"/>
          <p:cNvSpPr txBox="1">
            <a:spLocks noGrp="1"/>
          </p:cNvSpPr>
          <p:nvPr>
            <p:ph type="ctrTitle"/>
          </p:nvPr>
        </p:nvSpPr>
        <p:spPr>
          <a:xfrm>
            <a:off x="713225" y="1987176"/>
            <a:ext cx="7728646" cy="165409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cs-CZ" b="1" dirty="0"/>
              <a:t>Evaluace</a:t>
            </a:r>
          </a:p>
        </p:txBody>
      </p:sp>
      <p:sp>
        <p:nvSpPr>
          <p:cNvPr id="182" name="Google Shape;182;p30"/>
          <p:cNvSpPr txBox="1">
            <a:spLocks noGrp="1"/>
          </p:cNvSpPr>
          <p:nvPr>
            <p:ph type="subTitle" idx="1"/>
          </p:nvPr>
        </p:nvSpPr>
        <p:spPr>
          <a:xfrm>
            <a:off x="2392500" y="3747655"/>
            <a:ext cx="4359000" cy="409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cs-CZ" dirty="0"/>
              <a:t>Výzva č. 82 - Podpora sdílené péče o děti a další závislé osoby</a:t>
            </a:r>
            <a:endParaRPr dirty="0"/>
          </a:p>
        </p:txBody>
      </p:sp>
      <p:cxnSp>
        <p:nvCxnSpPr>
          <p:cNvPr id="183" name="Google Shape;183;p30"/>
          <p:cNvCxnSpPr/>
          <p:nvPr/>
        </p:nvCxnSpPr>
        <p:spPr>
          <a:xfrm>
            <a:off x="3017400" y="3641270"/>
            <a:ext cx="3109200" cy="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5"/>
          <p:cNvSpPr txBox="1">
            <a:spLocks noGrp="1"/>
          </p:cNvSpPr>
          <p:nvPr>
            <p:ph type="title"/>
          </p:nvPr>
        </p:nvSpPr>
        <p:spPr>
          <a:xfrm>
            <a:off x="720000" y="13967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cs-CZ" dirty="0"/>
              <a:t>Podmínky evaluace</a:t>
            </a:r>
            <a:endParaRPr b="1" dirty="0"/>
          </a:p>
        </p:txBody>
      </p:sp>
      <p:cxnSp>
        <p:nvCxnSpPr>
          <p:cNvPr id="436" name="Google Shape;436;p45"/>
          <p:cNvCxnSpPr/>
          <p:nvPr/>
        </p:nvCxnSpPr>
        <p:spPr>
          <a:xfrm>
            <a:off x="4013115" y="2079534"/>
            <a:ext cx="267450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6" name="Google Shape;242;p35">
            <a:extLst>
              <a:ext uri="{FF2B5EF4-FFF2-40B4-BE49-F238E27FC236}">
                <a16:creationId xmlns:a16="http://schemas.microsoft.com/office/drawing/2014/main" id="{6863D881-1D98-94A0-AA16-98F55403A06D}"/>
              </a:ext>
            </a:extLst>
          </p:cNvPr>
          <p:cNvSpPr/>
          <p:nvPr/>
        </p:nvSpPr>
        <p:spPr>
          <a:xfrm>
            <a:off x="2707316" y="2452948"/>
            <a:ext cx="1368600" cy="8133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F9CFD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87" name="Google Shape;243;p35">
            <a:extLst>
              <a:ext uri="{FF2B5EF4-FFF2-40B4-BE49-F238E27FC236}">
                <a16:creationId xmlns:a16="http://schemas.microsoft.com/office/drawing/2014/main" id="{C85DB881-9E5F-9775-FCF2-2C4E34614C62}"/>
              </a:ext>
            </a:extLst>
          </p:cNvPr>
          <p:cNvSpPr/>
          <p:nvPr/>
        </p:nvSpPr>
        <p:spPr>
          <a:xfrm>
            <a:off x="516341" y="2452947"/>
            <a:ext cx="1368600" cy="8133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F9CFD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88" name="Google Shape;244;p35">
            <a:extLst>
              <a:ext uri="{FF2B5EF4-FFF2-40B4-BE49-F238E27FC236}">
                <a16:creationId xmlns:a16="http://schemas.microsoft.com/office/drawing/2014/main" id="{40B7B184-ACAA-55F8-D15F-3D4543828AE5}"/>
              </a:ext>
            </a:extLst>
          </p:cNvPr>
          <p:cNvSpPr/>
          <p:nvPr/>
        </p:nvSpPr>
        <p:spPr>
          <a:xfrm>
            <a:off x="4898291" y="2452947"/>
            <a:ext cx="1368600" cy="8133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F9CFD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89" name="Google Shape;249;p35">
            <a:extLst>
              <a:ext uri="{FF2B5EF4-FFF2-40B4-BE49-F238E27FC236}">
                <a16:creationId xmlns:a16="http://schemas.microsoft.com/office/drawing/2014/main" id="{963EA6E0-5453-22D9-E1FE-D64437838C90}"/>
              </a:ext>
            </a:extLst>
          </p:cNvPr>
          <p:cNvGrpSpPr/>
          <p:nvPr/>
        </p:nvGrpSpPr>
        <p:grpSpPr>
          <a:xfrm>
            <a:off x="5415624" y="2641528"/>
            <a:ext cx="334639" cy="438937"/>
            <a:chOff x="1805901" y="1960358"/>
            <a:chExt cx="284847" cy="373627"/>
          </a:xfrm>
        </p:grpSpPr>
        <p:sp>
          <p:nvSpPr>
            <p:cNvPr id="390" name="Google Shape;250;p35">
              <a:extLst>
                <a:ext uri="{FF2B5EF4-FFF2-40B4-BE49-F238E27FC236}">
                  <a16:creationId xmlns:a16="http://schemas.microsoft.com/office/drawing/2014/main" id="{EB17BACD-D4EE-9200-60A6-5A0B4F5D6508}"/>
                </a:ext>
              </a:extLst>
            </p:cNvPr>
            <p:cNvSpPr/>
            <p:nvPr/>
          </p:nvSpPr>
          <p:spPr>
            <a:xfrm>
              <a:off x="1805901" y="1960358"/>
              <a:ext cx="284847" cy="373627"/>
            </a:xfrm>
            <a:custGeom>
              <a:avLst/>
              <a:gdLst/>
              <a:ahLst/>
              <a:cxnLst/>
              <a:rect l="l" t="t" r="r" b="b"/>
              <a:pathLst>
                <a:path w="8942" h="11729" extrusionOk="0">
                  <a:moveTo>
                    <a:pt x="8525" y="9395"/>
                  </a:moveTo>
                  <a:lnTo>
                    <a:pt x="8525" y="9764"/>
                  </a:lnTo>
                  <a:lnTo>
                    <a:pt x="3358" y="9764"/>
                  </a:lnTo>
                  <a:cubicBezTo>
                    <a:pt x="3239" y="9764"/>
                    <a:pt x="3155" y="9859"/>
                    <a:pt x="3155" y="9978"/>
                  </a:cubicBezTo>
                  <a:cubicBezTo>
                    <a:pt x="3155" y="10097"/>
                    <a:pt x="3239" y="10180"/>
                    <a:pt x="3358" y="10180"/>
                  </a:cubicBezTo>
                  <a:lnTo>
                    <a:pt x="8525" y="10180"/>
                  </a:lnTo>
                  <a:lnTo>
                    <a:pt x="8525" y="10490"/>
                  </a:lnTo>
                  <a:lnTo>
                    <a:pt x="6775" y="10490"/>
                  </a:lnTo>
                  <a:cubicBezTo>
                    <a:pt x="6656" y="10490"/>
                    <a:pt x="6561" y="10585"/>
                    <a:pt x="6561" y="10704"/>
                  </a:cubicBezTo>
                  <a:cubicBezTo>
                    <a:pt x="6561" y="10823"/>
                    <a:pt x="6656" y="10907"/>
                    <a:pt x="6775" y="10907"/>
                  </a:cubicBezTo>
                  <a:lnTo>
                    <a:pt x="8525" y="10907"/>
                  </a:lnTo>
                  <a:lnTo>
                    <a:pt x="8525" y="11264"/>
                  </a:lnTo>
                  <a:lnTo>
                    <a:pt x="1381" y="11264"/>
                  </a:lnTo>
                  <a:cubicBezTo>
                    <a:pt x="857" y="11264"/>
                    <a:pt x="441" y="10847"/>
                    <a:pt x="441" y="10335"/>
                  </a:cubicBezTo>
                  <a:cubicBezTo>
                    <a:pt x="441" y="10073"/>
                    <a:pt x="548" y="9835"/>
                    <a:pt x="715" y="9657"/>
                  </a:cubicBezTo>
                  <a:cubicBezTo>
                    <a:pt x="893" y="9478"/>
                    <a:pt x="1131" y="9395"/>
                    <a:pt x="1381" y="9395"/>
                  </a:cubicBezTo>
                  <a:close/>
                  <a:moveTo>
                    <a:pt x="1369" y="1"/>
                  </a:moveTo>
                  <a:cubicBezTo>
                    <a:pt x="619" y="1"/>
                    <a:pt x="0" y="620"/>
                    <a:pt x="0" y="1370"/>
                  </a:cubicBezTo>
                  <a:lnTo>
                    <a:pt x="0" y="10359"/>
                  </a:lnTo>
                  <a:cubicBezTo>
                    <a:pt x="0" y="11109"/>
                    <a:pt x="607" y="11728"/>
                    <a:pt x="1369" y="11728"/>
                  </a:cubicBezTo>
                  <a:lnTo>
                    <a:pt x="8739" y="11728"/>
                  </a:lnTo>
                  <a:cubicBezTo>
                    <a:pt x="8858" y="11728"/>
                    <a:pt x="8942" y="11645"/>
                    <a:pt x="8942" y="11526"/>
                  </a:cubicBezTo>
                  <a:lnTo>
                    <a:pt x="8942" y="2191"/>
                  </a:lnTo>
                  <a:cubicBezTo>
                    <a:pt x="8942" y="2072"/>
                    <a:pt x="8858" y="1989"/>
                    <a:pt x="8739" y="1989"/>
                  </a:cubicBezTo>
                  <a:cubicBezTo>
                    <a:pt x="8620" y="1989"/>
                    <a:pt x="8525" y="2072"/>
                    <a:pt x="8525" y="2191"/>
                  </a:cubicBezTo>
                  <a:lnTo>
                    <a:pt x="8525" y="8990"/>
                  </a:lnTo>
                  <a:lnTo>
                    <a:pt x="1596" y="8990"/>
                  </a:lnTo>
                  <a:lnTo>
                    <a:pt x="1596" y="7787"/>
                  </a:lnTo>
                  <a:cubicBezTo>
                    <a:pt x="1596" y="7668"/>
                    <a:pt x="1500" y="7585"/>
                    <a:pt x="1381" y="7585"/>
                  </a:cubicBezTo>
                  <a:cubicBezTo>
                    <a:pt x="1262" y="7585"/>
                    <a:pt x="1179" y="7668"/>
                    <a:pt x="1179" y="7787"/>
                  </a:cubicBezTo>
                  <a:lnTo>
                    <a:pt x="1179" y="9002"/>
                  </a:lnTo>
                  <a:cubicBezTo>
                    <a:pt x="905" y="9049"/>
                    <a:pt x="655" y="9168"/>
                    <a:pt x="441" y="9359"/>
                  </a:cubicBezTo>
                  <a:lnTo>
                    <a:pt x="441" y="1370"/>
                  </a:lnTo>
                  <a:cubicBezTo>
                    <a:pt x="441" y="929"/>
                    <a:pt x="762" y="548"/>
                    <a:pt x="1179" y="465"/>
                  </a:cubicBezTo>
                  <a:lnTo>
                    <a:pt x="1179" y="7109"/>
                  </a:lnTo>
                  <a:cubicBezTo>
                    <a:pt x="1179" y="7228"/>
                    <a:pt x="1262" y="7311"/>
                    <a:pt x="1381" y="7311"/>
                  </a:cubicBezTo>
                  <a:cubicBezTo>
                    <a:pt x="1500" y="7311"/>
                    <a:pt x="1596" y="7216"/>
                    <a:pt x="1596" y="7109"/>
                  </a:cubicBezTo>
                  <a:lnTo>
                    <a:pt x="1596" y="441"/>
                  </a:lnTo>
                  <a:lnTo>
                    <a:pt x="8525" y="441"/>
                  </a:lnTo>
                  <a:lnTo>
                    <a:pt x="8525" y="1489"/>
                  </a:lnTo>
                  <a:cubicBezTo>
                    <a:pt x="8525" y="1608"/>
                    <a:pt x="8620" y="1703"/>
                    <a:pt x="8739" y="1703"/>
                  </a:cubicBezTo>
                  <a:cubicBezTo>
                    <a:pt x="8847" y="1703"/>
                    <a:pt x="8942" y="1608"/>
                    <a:pt x="8942" y="1489"/>
                  </a:cubicBezTo>
                  <a:lnTo>
                    <a:pt x="8942" y="215"/>
                  </a:lnTo>
                  <a:cubicBezTo>
                    <a:pt x="8942" y="96"/>
                    <a:pt x="8847" y="1"/>
                    <a:pt x="873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1" name="Google Shape;251;p35">
              <a:extLst>
                <a:ext uri="{FF2B5EF4-FFF2-40B4-BE49-F238E27FC236}">
                  <a16:creationId xmlns:a16="http://schemas.microsoft.com/office/drawing/2014/main" id="{BBCD780D-08DC-BC5A-E5BD-8C0A1D60A49E}"/>
                </a:ext>
              </a:extLst>
            </p:cNvPr>
            <p:cNvSpPr/>
            <p:nvPr/>
          </p:nvSpPr>
          <p:spPr>
            <a:xfrm>
              <a:off x="1841929" y="2295249"/>
              <a:ext cx="165773" cy="13315"/>
            </a:xfrm>
            <a:custGeom>
              <a:avLst/>
              <a:gdLst/>
              <a:ahLst/>
              <a:cxnLst/>
              <a:rect l="l" t="t" r="r" b="b"/>
              <a:pathLst>
                <a:path w="5204" h="418" extrusionOk="0">
                  <a:moveTo>
                    <a:pt x="203" y="1"/>
                  </a:moveTo>
                  <a:cubicBezTo>
                    <a:pt x="84" y="1"/>
                    <a:pt x="0" y="84"/>
                    <a:pt x="0" y="203"/>
                  </a:cubicBezTo>
                  <a:cubicBezTo>
                    <a:pt x="0" y="322"/>
                    <a:pt x="84" y="418"/>
                    <a:pt x="203" y="418"/>
                  </a:cubicBezTo>
                  <a:lnTo>
                    <a:pt x="5001" y="418"/>
                  </a:lnTo>
                  <a:cubicBezTo>
                    <a:pt x="5120" y="418"/>
                    <a:pt x="5203" y="322"/>
                    <a:pt x="5203" y="203"/>
                  </a:cubicBezTo>
                  <a:cubicBezTo>
                    <a:pt x="5203" y="84"/>
                    <a:pt x="5120" y="1"/>
                    <a:pt x="50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392" name="Google Shape;252;p35">
            <a:extLst>
              <a:ext uri="{FF2B5EF4-FFF2-40B4-BE49-F238E27FC236}">
                <a16:creationId xmlns:a16="http://schemas.microsoft.com/office/drawing/2014/main" id="{D65D8412-8423-4BB4-55FD-C8FA4D881304}"/>
              </a:ext>
            </a:extLst>
          </p:cNvPr>
          <p:cNvGrpSpPr/>
          <p:nvPr/>
        </p:nvGrpSpPr>
        <p:grpSpPr>
          <a:xfrm>
            <a:off x="3200786" y="2682831"/>
            <a:ext cx="403273" cy="402375"/>
            <a:chOff x="1745217" y="1515471"/>
            <a:chExt cx="343269" cy="342505"/>
          </a:xfrm>
        </p:grpSpPr>
        <p:sp>
          <p:nvSpPr>
            <p:cNvPr id="393" name="Google Shape;253;p35">
              <a:extLst>
                <a:ext uri="{FF2B5EF4-FFF2-40B4-BE49-F238E27FC236}">
                  <a16:creationId xmlns:a16="http://schemas.microsoft.com/office/drawing/2014/main" id="{8E21AF09-7B92-B8A3-5E44-E88A9B637521}"/>
                </a:ext>
              </a:extLst>
            </p:cNvPr>
            <p:cNvSpPr/>
            <p:nvPr/>
          </p:nvSpPr>
          <p:spPr>
            <a:xfrm>
              <a:off x="1854448" y="1647096"/>
              <a:ext cx="22012" cy="21630"/>
            </a:xfrm>
            <a:custGeom>
              <a:avLst/>
              <a:gdLst/>
              <a:ahLst/>
              <a:cxnLst/>
              <a:rect l="l" t="t" r="r" b="b"/>
              <a:pathLst>
                <a:path w="691" h="679" extrusionOk="0">
                  <a:moveTo>
                    <a:pt x="346" y="0"/>
                  </a:moveTo>
                  <a:cubicBezTo>
                    <a:pt x="155" y="0"/>
                    <a:pt x="0" y="155"/>
                    <a:pt x="0" y="345"/>
                  </a:cubicBezTo>
                  <a:cubicBezTo>
                    <a:pt x="0" y="536"/>
                    <a:pt x="155" y="679"/>
                    <a:pt x="346" y="679"/>
                  </a:cubicBezTo>
                  <a:cubicBezTo>
                    <a:pt x="536" y="679"/>
                    <a:pt x="691" y="536"/>
                    <a:pt x="691" y="345"/>
                  </a:cubicBezTo>
                  <a:cubicBezTo>
                    <a:pt x="691" y="155"/>
                    <a:pt x="536" y="0"/>
                    <a:pt x="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4" name="Google Shape;254;p35">
              <a:extLst>
                <a:ext uri="{FF2B5EF4-FFF2-40B4-BE49-F238E27FC236}">
                  <a16:creationId xmlns:a16="http://schemas.microsoft.com/office/drawing/2014/main" id="{01B655B0-0885-2D1E-18C7-669B461F06D9}"/>
                </a:ext>
              </a:extLst>
            </p:cNvPr>
            <p:cNvSpPr/>
            <p:nvPr/>
          </p:nvSpPr>
          <p:spPr>
            <a:xfrm>
              <a:off x="1906021" y="1647096"/>
              <a:ext cx="21661" cy="21630"/>
            </a:xfrm>
            <a:custGeom>
              <a:avLst/>
              <a:gdLst/>
              <a:ahLst/>
              <a:cxnLst/>
              <a:rect l="l" t="t" r="r" b="b"/>
              <a:pathLst>
                <a:path w="680" h="679" extrusionOk="0">
                  <a:moveTo>
                    <a:pt x="334" y="0"/>
                  </a:moveTo>
                  <a:cubicBezTo>
                    <a:pt x="143" y="0"/>
                    <a:pt x="0" y="155"/>
                    <a:pt x="0" y="345"/>
                  </a:cubicBezTo>
                  <a:cubicBezTo>
                    <a:pt x="0" y="536"/>
                    <a:pt x="143" y="679"/>
                    <a:pt x="334" y="679"/>
                  </a:cubicBezTo>
                  <a:cubicBezTo>
                    <a:pt x="524" y="679"/>
                    <a:pt x="679" y="536"/>
                    <a:pt x="679" y="345"/>
                  </a:cubicBezTo>
                  <a:cubicBezTo>
                    <a:pt x="679" y="155"/>
                    <a:pt x="524" y="0"/>
                    <a:pt x="3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5" name="Google Shape;255;p35">
              <a:extLst>
                <a:ext uri="{FF2B5EF4-FFF2-40B4-BE49-F238E27FC236}">
                  <a16:creationId xmlns:a16="http://schemas.microsoft.com/office/drawing/2014/main" id="{9EF81ADC-E9C8-C6D7-A60E-C577B1BC1DFF}"/>
                </a:ext>
              </a:extLst>
            </p:cNvPr>
            <p:cNvSpPr/>
            <p:nvPr/>
          </p:nvSpPr>
          <p:spPr>
            <a:xfrm>
              <a:off x="1956830" y="1647096"/>
              <a:ext cx="22044" cy="21630"/>
            </a:xfrm>
            <a:custGeom>
              <a:avLst/>
              <a:gdLst/>
              <a:ahLst/>
              <a:cxnLst/>
              <a:rect l="l" t="t" r="r" b="b"/>
              <a:pathLst>
                <a:path w="692" h="679" extrusionOk="0">
                  <a:moveTo>
                    <a:pt x="346" y="0"/>
                  </a:moveTo>
                  <a:cubicBezTo>
                    <a:pt x="156" y="0"/>
                    <a:pt x="1" y="155"/>
                    <a:pt x="1" y="345"/>
                  </a:cubicBezTo>
                  <a:cubicBezTo>
                    <a:pt x="1" y="536"/>
                    <a:pt x="156" y="679"/>
                    <a:pt x="346" y="679"/>
                  </a:cubicBezTo>
                  <a:cubicBezTo>
                    <a:pt x="537" y="679"/>
                    <a:pt x="691" y="536"/>
                    <a:pt x="691" y="345"/>
                  </a:cubicBezTo>
                  <a:cubicBezTo>
                    <a:pt x="691" y="155"/>
                    <a:pt x="537" y="0"/>
                    <a:pt x="3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96" name="Google Shape;256;p35">
              <a:extLst>
                <a:ext uri="{FF2B5EF4-FFF2-40B4-BE49-F238E27FC236}">
                  <a16:creationId xmlns:a16="http://schemas.microsoft.com/office/drawing/2014/main" id="{6C3C6B8D-B9BF-2079-618B-5FA7F3CF8BB0}"/>
                </a:ext>
              </a:extLst>
            </p:cNvPr>
            <p:cNvSpPr/>
            <p:nvPr/>
          </p:nvSpPr>
          <p:spPr>
            <a:xfrm>
              <a:off x="1745217" y="1515471"/>
              <a:ext cx="343269" cy="342505"/>
            </a:xfrm>
            <a:custGeom>
              <a:avLst/>
              <a:gdLst/>
              <a:ahLst/>
              <a:cxnLst/>
              <a:rect l="l" t="t" r="r" b="b"/>
              <a:pathLst>
                <a:path w="10776" h="10752" extrusionOk="0">
                  <a:moveTo>
                    <a:pt x="5382" y="1"/>
                  </a:moveTo>
                  <a:cubicBezTo>
                    <a:pt x="3953" y="1"/>
                    <a:pt x="2608" y="453"/>
                    <a:pt x="1596" y="1286"/>
                  </a:cubicBezTo>
                  <a:cubicBezTo>
                    <a:pt x="560" y="2144"/>
                    <a:pt x="0" y="3251"/>
                    <a:pt x="0" y="4465"/>
                  </a:cubicBezTo>
                  <a:cubicBezTo>
                    <a:pt x="0" y="5513"/>
                    <a:pt x="465" y="6561"/>
                    <a:pt x="1274" y="7359"/>
                  </a:cubicBezTo>
                  <a:cubicBezTo>
                    <a:pt x="2072" y="8121"/>
                    <a:pt x="3120" y="8645"/>
                    <a:pt x="4298" y="8835"/>
                  </a:cubicBezTo>
                  <a:cubicBezTo>
                    <a:pt x="4310" y="9442"/>
                    <a:pt x="4108" y="10014"/>
                    <a:pt x="3703" y="10478"/>
                  </a:cubicBezTo>
                  <a:cubicBezTo>
                    <a:pt x="3655" y="10514"/>
                    <a:pt x="3644" y="10597"/>
                    <a:pt x="3679" y="10657"/>
                  </a:cubicBezTo>
                  <a:cubicBezTo>
                    <a:pt x="3703" y="10704"/>
                    <a:pt x="3763" y="10752"/>
                    <a:pt x="3834" y="10752"/>
                  </a:cubicBezTo>
                  <a:cubicBezTo>
                    <a:pt x="5025" y="10752"/>
                    <a:pt x="6084" y="9966"/>
                    <a:pt x="6442" y="8835"/>
                  </a:cubicBezTo>
                  <a:cubicBezTo>
                    <a:pt x="7406" y="8668"/>
                    <a:pt x="8287" y="8299"/>
                    <a:pt x="9013" y="7752"/>
                  </a:cubicBezTo>
                  <a:cubicBezTo>
                    <a:pt x="9097" y="7692"/>
                    <a:pt x="9109" y="7585"/>
                    <a:pt x="9049" y="7513"/>
                  </a:cubicBezTo>
                  <a:cubicBezTo>
                    <a:pt x="9014" y="7465"/>
                    <a:pt x="8963" y="7441"/>
                    <a:pt x="8913" y="7441"/>
                  </a:cubicBezTo>
                  <a:cubicBezTo>
                    <a:pt x="8877" y="7441"/>
                    <a:pt x="8841" y="7453"/>
                    <a:pt x="8811" y="7478"/>
                  </a:cubicBezTo>
                  <a:cubicBezTo>
                    <a:pt x="8096" y="8014"/>
                    <a:pt x="7215" y="8371"/>
                    <a:pt x="6275" y="8502"/>
                  </a:cubicBezTo>
                  <a:cubicBezTo>
                    <a:pt x="6203" y="8525"/>
                    <a:pt x="6156" y="8561"/>
                    <a:pt x="6132" y="8621"/>
                  </a:cubicBezTo>
                  <a:cubicBezTo>
                    <a:pt x="5894" y="9549"/>
                    <a:pt x="5120" y="10216"/>
                    <a:pt x="4215" y="10371"/>
                  </a:cubicBezTo>
                  <a:cubicBezTo>
                    <a:pt x="4537" y="9859"/>
                    <a:pt x="4703" y="9264"/>
                    <a:pt x="4644" y="8656"/>
                  </a:cubicBezTo>
                  <a:cubicBezTo>
                    <a:pt x="4644" y="8585"/>
                    <a:pt x="4572" y="8502"/>
                    <a:pt x="4489" y="8490"/>
                  </a:cubicBezTo>
                  <a:cubicBezTo>
                    <a:pt x="2084" y="8144"/>
                    <a:pt x="346" y="6442"/>
                    <a:pt x="346" y="4430"/>
                  </a:cubicBezTo>
                  <a:cubicBezTo>
                    <a:pt x="346" y="2156"/>
                    <a:pt x="2608" y="310"/>
                    <a:pt x="5382" y="310"/>
                  </a:cubicBezTo>
                  <a:cubicBezTo>
                    <a:pt x="8168" y="310"/>
                    <a:pt x="10430" y="2156"/>
                    <a:pt x="10430" y="4430"/>
                  </a:cubicBezTo>
                  <a:cubicBezTo>
                    <a:pt x="10430" y="5370"/>
                    <a:pt x="10025" y="6287"/>
                    <a:pt x="9311" y="7013"/>
                  </a:cubicBezTo>
                  <a:cubicBezTo>
                    <a:pt x="9251" y="7097"/>
                    <a:pt x="9251" y="7192"/>
                    <a:pt x="9311" y="7252"/>
                  </a:cubicBezTo>
                  <a:cubicBezTo>
                    <a:pt x="9353" y="7281"/>
                    <a:pt x="9397" y="7296"/>
                    <a:pt x="9439" y="7296"/>
                  </a:cubicBezTo>
                  <a:cubicBezTo>
                    <a:pt x="9481" y="7296"/>
                    <a:pt x="9519" y="7281"/>
                    <a:pt x="9549" y="7252"/>
                  </a:cubicBezTo>
                  <a:cubicBezTo>
                    <a:pt x="10347" y="6466"/>
                    <a:pt x="10775" y="5454"/>
                    <a:pt x="10775" y="4430"/>
                  </a:cubicBezTo>
                  <a:cubicBezTo>
                    <a:pt x="10775" y="3263"/>
                    <a:pt x="10204" y="2144"/>
                    <a:pt x="9180" y="1286"/>
                  </a:cubicBezTo>
                  <a:cubicBezTo>
                    <a:pt x="8168" y="453"/>
                    <a:pt x="6811" y="1"/>
                    <a:pt x="53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97" name="Google Shape;244;p35">
            <a:extLst>
              <a:ext uri="{FF2B5EF4-FFF2-40B4-BE49-F238E27FC236}">
                <a16:creationId xmlns:a16="http://schemas.microsoft.com/office/drawing/2014/main" id="{E28662F7-8FD9-BC22-BA20-EE90AB16CEF7}"/>
              </a:ext>
            </a:extLst>
          </p:cNvPr>
          <p:cNvSpPr/>
          <p:nvPr/>
        </p:nvSpPr>
        <p:spPr>
          <a:xfrm>
            <a:off x="7163605" y="2443518"/>
            <a:ext cx="1368600" cy="8133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F9CFD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98" name="Google Shape;245;p35">
            <a:extLst>
              <a:ext uri="{FF2B5EF4-FFF2-40B4-BE49-F238E27FC236}">
                <a16:creationId xmlns:a16="http://schemas.microsoft.com/office/drawing/2014/main" id="{F8483769-8A1E-2512-4C90-57FE7C4AC0AF}"/>
              </a:ext>
            </a:extLst>
          </p:cNvPr>
          <p:cNvGrpSpPr/>
          <p:nvPr/>
        </p:nvGrpSpPr>
        <p:grpSpPr>
          <a:xfrm>
            <a:off x="7617143" y="2657439"/>
            <a:ext cx="469699" cy="360049"/>
            <a:chOff x="2567841" y="1994124"/>
            <a:chExt cx="399812" cy="306477"/>
          </a:xfrm>
        </p:grpSpPr>
        <p:sp>
          <p:nvSpPr>
            <p:cNvPr id="399" name="Google Shape;246;p35">
              <a:extLst>
                <a:ext uri="{FF2B5EF4-FFF2-40B4-BE49-F238E27FC236}">
                  <a16:creationId xmlns:a16="http://schemas.microsoft.com/office/drawing/2014/main" id="{40974442-45EC-669C-B785-FF5C39B20EAA}"/>
                </a:ext>
              </a:extLst>
            </p:cNvPr>
            <p:cNvSpPr/>
            <p:nvPr/>
          </p:nvSpPr>
          <p:spPr>
            <a:xfrm>
              <a:off x="2567841" y="1994124"/>
              <a:ext cx="399812" cy="306477"/>
            </a:xfrm>
            <a:custGeom>
              <a:avLst/>
              <a:gdLst/>
              <a:ahLst/>
              <a:cxnLst/>
              <a:rect l="l" t="t" r="r" b="b"/>
              <a:pathLst>
                <a:path w="12551" h="9621" extrusionOk="0">
                  <a:moveTo>
                    <a:pt x="11157" y="346"/>
                  </a:moveTo>
                  <a:lnTo>
                    <a:pt x="11157" y="6584"/>
                  </a:lnTo>
                  <a:lnTo>
                    <a:pt x="1334" y="6584"/>
                  </a:lnTo>
                  <a:lnTo>
                    <a:pt x="1334" y="346"/>
                  </a:lnTo>
                  <a:close/>
                  <a:moveTo>
                    <a:pt x="7442" y="7930"/>
                  </a:moveTo>
                  <a:lnTo>
                    <a:pt x="7621" y="8561"/>
                  </a:lnTo>
                  <a:lnTo>
                    <a:pt x="4859" y="8561"/>
                  </a:lnTo>
                  <a:lnTo>
                    <a:pt x="5037" y="7930"/>
                  </a:lnTo>
                  <a:close/>
                  <a:moveTo>
                    <a:pt x="11217" y="6954"/>
                  </a:moveTo>
                  <a:lnTo>
                    <a:pt x="12038" y="8561"/>
                  </a:lnTo>
                  <a:lnTo>
                    <a:pt x="7990" y="8561"/>
                  </a:lnTo>
                  <a:lnTo>
                    <a:pt x="7776" y="7835"/>
                  </a:lnTo>
                  <a:cubicBezTo>
                    <a:pt x="7740" y="7680"/>
                    <a:pt x="7597" y="7573"/>
                    <a:pt x="7454" y="7573"/>
                  </a:cubicBezTo>
                  <a:lnTo>
                    <a:pt x="5013" y="7573"/>
                  </a:lnTo>
                  <a:cubicBezTo>
                    <a:pt x="4859" y="7573"/>
                    <a:pt x="4716" y="7680"/>
                    <a:pt x="4680" y="7835"/>
                  </a:cubicBezTo>
                  <a:lnTo>
                    <a:pt x="4478" y="8561"/>
                  </a:lnTo>
                  <a:lnTo>
                    <a:pt x="430" y="8561"/>
                  </a:lnTo>
                  <a:lnTo>
                    <a:pt x="1263" y="6954"/>
                  </a:lnTo>
                  <a:close/>
                  <a:moveTo>
                    <a:pt x="12157" y="8930"/>
                  </a:moveTo>
                  <a:lnTo>
                    <a:pt x="12157" y="9216"/>
                  </a:lnTo>
                  <a:lnTo>
                    <a:pt x="12169" y="9216"/>
                  </a:lnTo>
                  <a:cubicBezTo>
                    <a:pt x="12169" y="9239"/>
                    <a:pt x="12145" y="9275"/>
                    <a:pt x="12110" y="9275"/>
                  </a:cubicBezTo>
                  <a:lnTo>
                    <a:pt x="382" y="9275"/>
                  </a:lnTo>
                  <a:cubicBezTo>
                    <a:pt x="346" y="9275"/>
                    <a:pt x="322" y="9239"/>
                    <a:pt x="322" y="9216"/>
                  </a:cubicBezTo>
                  <a:lnTo>
                    <a:pt x="322" y="8930"/>
                  </a:lnTo>
                  <a:close/>
                  <a:moveTo>
                    <a:pt x="1334" y="0"/>
                  </a:moveTo>
                  <a:cubicBezTo>
                    <a:pt x="1144" y="0"/>
                    <a:pt x="977" y="167"/>
                    <a:pt x="977" y="357"/>
                  </a:cubicBezTo>
                  <a:lnTo>
                    <a:pt x="977" y="6739"/>
                  </a:lnTo>
                  <a:lnTo>
                    <a:pt x="1" y="8680"/>
                  </a:lnTo>
                  <a:lnTo>
                    <a:pt x="1" y="8692"/>
                  </a:lnTo>
                  <a:lnTo>
                    <a:pt x="1" y="8704"/>
                  </a:lnTo>
                  <a:lnTo>
                    <a:pt x="1" y="8728"/>
                  </a:lnTo>
                  <a:lnTo>
                    <a:pt x="1" y="8739"/>
                  </a:lnTo>
                  <a:lnTo>
                    <a:pt x="1" y="9204"/>
                  </a:lnTo>
                  <a:cubicBezTo>
                    <a:pt x="1" y="9442"/>
                    <a:pt x="191" y="9620"/>
                    <a:pt x="406" y="9620"/>
                  </a:cubicBezTo>
                  <a:lnTo>
                    <a:pt x="12133" y="9620"/>
                  </a:lnTo>
                  <a:cubicBezTo>
                    <a:pt x="12371" y="9620"/>
                    <a:pt x="12550" y="9418"/>
                    <a:pt x="12550" y="9204"/>
                  </a:cubicBezTo>
                  <a:lnTo>
                    <a:pt x="12526" y="8739"/>
                  </a:lnTo>
                  <a:lnTo>
                    <a:pt x="12526" y="8704"/>
                  </a:lnTo>
                  <a:lnTo>
                    <a:pt x="12526" y="8692"/>
                  </a:lnTo>
                  <a:lnTo>
                    <a:pt x="12526" y="8680"/>
                  </a:lnTo>
                  <a:lnTo>
                    <a:pt x="11550" y="6739"/>
                  </a:lnTo>
                  <a:lnTo>
                    <a:pt x="11550" y="357"/>
                  </a:lnTo>
                  <a:cubicBezTo>
                    <a:pt x="11550" y="167"/>
                    <a:pt x="11383" y="0"/>
                    <a:pt x="111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0" name="Google Shape;247;p35">
              <a:extLst>
                <a:ext uri="{FF2B5EF4-FFF2-40B4-BE49-F238E27FC236}">
                  <a16:creationId xmlns:a16="http://schemas.microsoft.com/office/drawing/2014/main" id="{86D6F82C-B655-CFED-CD1F-797D978A6271}"/>
                </a:ext>
              </a:extLst>
            </p:cNvPr>
            <p:cNvSpPr/>
            <p:nvPr/>
          </p:nvSpPr>
          <p:spPr>
            <a:xfrm>
              <a:off x="2623237" y="2113963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179" y="1"/>
                  </a:moveTo>
                  <a:cubicBezTo>
                    <a:pt x="72" y="1"/>
                    <a:pt x="0" y="96"/>
                    <a:pt x="0" y="179"/>
                  </a:cubicBezTo>
                  <a:lnTo>
                    <a:pt x="0" y="2132"/>
                  </a:lnTo>
                  <a:cubicBezTo>
                    <a:pt x="0" y="2299"/>
                    <a:pt x="131" y="2418"/>
                    <a:pt x="274" y="2418"/>
                  </a:cubicBezTo>
                  <a:lnTo>
                    <a:pt x="8727" y="2418"/>
                  </a:lnTo>
                  <a:cubicBezTo>
                    <a:pt x="8894" y="2418"/>
                    <a:pt x="9013" y="2287"/>
                    <a:pt x="9013" y="2132"/>
                  </a:cubicBezTo>
                  <a:lnTo>
                    <a:pt x="9013" y="179"/>
                  </a:lnTo>
                  <a:cubicBezTo>
                    <a:pt x="9025" y="96"/>
                    <a:pt x="8942" y="1"/>
                    <a:pt x="8835" y="1"/>
                  </a:cubicBezTo>
                  <a:cubicBezTo>
                    <a:pt x="8727" y="1"/>
                    <a:pt x="8656" y="96"/>
                    <a:pt x="8656" y="179"/>
                  </a:cubicBezTo>
                  <a:lnTo>
                    <a:pt x="8656" y="2049"/>
                  </a:lnTo>
                  <a:lnTo>
                    <a:pt x="357" y="2049"/>
                  </a:lnTo>
                  <a:lnTo>
                    <a:pt x="357" y="179"/>
                  </a:lnTo>
                  <a:cubicBezTo>
                    <a:pt x="357" y="84"/>
                    <a:pt x="262" y="1"/>
                    <a:pt x="17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1" name="Google Shape;248;p35">
              <a:extLst>
                <a:ext uri="{FF2B5EF4-FFF2-40B4-BE49-F238E27FC236}">
                  <a16:creationId xmlns:a16="http://schemas.microsoft.com/office/drawing/2014/main" id="{F5EAF22C-C80F-93B3-9847-15AF507B25CE}"/>
                </a:ext>
              </a:extLst>
            </p:cNvPr>
            <p:cNvSpPr/>
            <p:nvPr/>
          </p:nvSpPr>
          <p:spPr>
            <a:xfrm>
              <a:off x="2623237" y="2017251"/>
              <a:ext cx="287523" cy="77025"/>
            </a:xfrm>
            <a:custGeom>
              <a:avLst/>
              <a:gdLst/>
              <a:ahLst/>
              <a:cxnLst/>
              <a:rect l="l" t="t" r="r" b="b"/>
              <a:pathLst>
                <a:path w="9026" h="2418" extrusionOk="0">
                  <a:moveTo>
                    <a:pt x="286" y="1"/>
                  </a:moveTo>
                  <a:cubicBezTo>
                    <a:pt x="119" y="1"/>
                    <a:pt x="0" y="143"/>
                    <a:pt x="0" y="286"/>
                  </a:cubicBezTo>
                  <a:lnTo>
                    <a:pt x="0" y="2239"/>
                  </a:lnTo>
                  <a:cubicBezTo>
                    <a:pt x="0" y="2346"/>
                    <a:pt x="84" y="2418"/>
                    <a:pt x="179" y="2418"/>
                  </a:cubicBezTo>
                  <a:cubicBezTo>
                    <a:pt x="286" y="2418"/>
                    <a:pt x="357" y="2322"/>
                    <a:pt x="357" y="2239"/>
                  </a:cubicBezTo>
                  <a:lnTo>
                    <a:pt x="357" y="382"/>
                  </a:lnTo>
                  <a:lnTo>
                    <a:pt x="8656" y="382"/>
                  </a:lnTo>
                  <a:lnTo>
                    <a:pt x="8656" y="2239"/>
                  </a:lnTo>
                  <a:cubicBezTo>
                    <a:pt x="8656" y="2346"/>
                    <a:pt x="8751" y="2418"/>
                    <a:pt x="8835" y="2418"/>
                  </a:cubicBezTo>
                  <a:cubicBezTo>
                    <a:pt x="8942" y="2418"/>
                    <a:pt x="9013" y="2322"/>
                    <a:pt x="9013" y="2239"/>
                  </a:cubicBezTo>
                  <a:lnTo>
                    <a:pt x="9013" y="286"/>
                  </a:lnTo>
                  <a:cubicBezTo>
                    <a:pt x="9025" y="143"/>
                    <a:pt x="8894" y="1"/>
                    <a:pt x="87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02" name="Google Shape;8891;p66">
            <a:extLst>
              <a:ext uri="{FF2B5EF4-FFF2-40B4-BE49-F238E27FC236}">
                <a16:creationId xmlns:a16="http://schemas.microsoft.com/office/drawing/2014/main" id="{240221EB-283D-121F-A4B3-EA9ECC006B28}"/>
              </a:ext>
            </a:extLst>
          </p:cNvPr>
          <p:cNvSpPr/>
          <p:nvPr/>
        </p:nvSpPr>
        <p:spPr>
          <a:xfrm>
            <a:off x="1028212" y="2678149"/>
            <a:ext cx="358464" cy="356808"/>
          </a:xfrm>
          <a:custGeom>
            <a:avLst/>
            <a:gdLst/>
            <a:ahLst/>
            <a:cxnLst/>
            <a:rect l="l" t="t" r="r" b="b"/>
            <a:pathLst>
              <a:path w="11253" h="11201" extrusionOk="0">
                <a:moveTo>
                  <a:pt x="9133" y="0"/>
                </a:moveTo>
                <a:cubicBezTo>
                  <a:pt x="8990" y="0"/>
                  <a:pt x="8847" y="60"/>
                  <a:pt x="8740" y="167"/>
                </a:cubicBezTo>
                <a:lnTo>
                  <a:pt x="322" y="8584"/>
                </a:lnTo>
                <a:cubicBezTo>
                  <a:pt x="1" y="8894"/>
                  <a:pt x="1" y="9263"/>
                  <a:pt x="215" y="9465"/>
                </a:cubicBezTo>
                <a:lnTo>
                  <a:pt x="1787" y="11049"/>
                </a:lnTo>
                <a:cubicBezTo>
                  <a:pt x="1894" y="11150"/>
                  <a:pt x="2037" y="11201"/>
                  <a:pt x="2178" y="11201"/>
                </a:cubicBezTo>
                <a:cubicBezTo>
                  <a:pt x="2320" y="11201"/>
                  <a:pt x="2460" y="11150"/>
                  <a:pt x="2561" y="11049"/>
                </a:cubicBezTo>
                <a:lnTo>
                  <a:pt x="9371" y="4239"/>
                </a:lnTo>
                <a:cubicBezTo>
                  <a:pt x="9431" y="4179"/>
                  <a:pt x="9431" y="4084"/>
                  <a:pt x="9371" y="4001"/>
                </a:cubicBezTo>
                <a:cubicBezTo>
                  <a:pt x="9341" y="3971"/>
                  <a:pt x="9300" y="3956"/>
                  <a:pt x="9257" y="3956"/>
                </a:cubicBezTo>
                <a:cubicBezTo>
                  <a:pt x="9213" y="3956"/>
                  <a:pt x="9169" y="3971"/>
                  <a:pt x="9133" y="4001"/>
                </a:cubicBezTo>
                <a:lnTo>
                  <a:pt x="2323" y="10811"/>
                </a:lnTo>
                <a:cubicBezTo>
                  <a:pt x="2281" y="10853"/>
                  <a:pt x="2227" y="10873"/>
                  <a:pt x="2172" y="10873"/>
                </a:cubicBezTo>
                <a:cubicBezTo>
                  <a:pt x="2117" y="10873"/>
                  <a:pt x="2061" y="10853"/>
                  <a:pt x="2013" y="10811"/>
                </a:cubicBezTo>
                <a:lnTo>
                  <a:pt x="453" y="9227"/>
                </a:lnTo>
                <a:cubicBezTo>
                  <a:pt x="358" y="9144"/>
                  <a:pt x="358" y="9001"/>
                  <a:pt x="453" y="8918"/>
                </a:cubicBezTo>
                <a:lnTo>
                  <a:pt x="703" y="8656"/>
                </a:lnTo>
                <a:lnTo>
                  <a:pt x="1096" y="9049"/>
                </a:lnTo>
                <a:cubicBezTo>
                  <a:pt x="1126" y="9079"/>
                  <a:pt x="1165" y="9093"/>
                  <a:pt x="1206" y="9093"/>
                </a:cubicBezTo>
                <a:cubicBezTo>
                  <a:pt x="1248" y="9093"/>
                  <a:pt x="1293" y="9079"/>
                  <a:pt x="1334" y="9049"/>
                </a:cubicBezTo>
                <a:cubicBezTo>
                  <a:pt x="1394" y="8989"/>
                  <a:pt x="1394" y="8882"/>
                  <a:pt x="1334" y="8811"/>
                </a:cubicBezTo>
                <a:lnTo>
                  <a:pt x="942" y="8418"/>
                </a:lnTo>
                <a:lnTo>
                  <a:pt x="1477" y="7882"/>
                </a:lnTo>
                <a:lnTo>
                  <a:pt x="1870" y="8275"/>
                </a:lnTo>
                <a:cubicBezTo>
                  <a:pt x="1900" y="8305"/>
                  <a:pt x="1939" y="8319"/>
                  <a:pt x="1980" y="8319"/>
                </a:cubicBezTo>
                <a:cubicBezTo>
                  <a:pt x="2022" y="8319"/>
                  <a:pt x="2067" y="8305"/>
                  <a:pt x="2108" y="8275"/>
                </a:cubicBezTo>
                <a:cubicBezTo>
                  <a:pt x="2168" y="8215"/>
                  <a:pt x="2168" y="8108"/>
                  <a:pt x="2108" y="8037"/>
                </a:cubicBezTo>
                <a:lnTo>
                  <a:pt x="1715" y="7644"/>
                </a:lnTo>
                <a:lnTo>
                  <a:pt x="2251" y="7108"/>
                </a:lnTo>
                <a:lnTo>
                  <a:pt x="2858" y="7727"/>
                </a:lnTo>
                <a:cubicBezTo>
                  <a:pt x="2888" y="7757"/>
                  <a:pt x="2930" y="7772"/>
                  <a:pt x="2973" y="7772"/>
                </a:cubicBezTo>
                <a:cubicBezTo>
                  <a:pt x="3016" y="7772"/>
                  <a:pt x="3061" y="7757"/>
                  <a:pt x="3097" y="7727"/>
                </a:cubicBezTo>
                <a:cubicBezTo>
                  <a:pt x="3156" y="7668"/>
                  <a:pt x="3156" y="7560"/>
                  <a:pt x="3097" y="7489"/>
                </a:cubicBezTo>
                <a:lnTo>
                  <a:pt x="2489" y="6870"/>
                </a:lnTo>
                <a:lnTo>
                  <a:pt x="3025" y="6334"/>
                </a:lnTo>
                <a:lnTo>
                  <a:pt x="3418" y="6727"/>
                </a:lnTo>
                <a:cubicBezTo>
                  <a:pt x="3448" y="6757"/>
                  <a:pt x="3487" y="6772"/>
                  <a:pt x="3528" y="6772"/>
                </a:cubicBezTo>
                <a:cubicBezTo>
                  <a:pt x="3570" y="6772"/>
                  <a:pt x="3614" y="6757"/>
                  <a:pt x="3656" y="6727"/>
                </a:cubicBezTo>
                <a:cubicBezTo>
                  <a:pt x="3716" y="6668"/>
                  <a:pt x="3716" y="6560"/>
                  <a:pt x="3656" y="6489"/>
                </a:cubicBezTo>
                <a:lnTo>
                  <a:pt x="3263" y="6096"/>
                </a:lnTo>
                <a:lnTo>
                  <a:pt x="3799" y="5560"/>
                </a:lnTo>
                <a:lnTo>
                  <a:pt x="4192" y="5953"/>
                </a:lnTo>
                <a:cubicBezTo>
                  <a:pt x="4222" y="5983"/>
                  <a:pt x="4260" y="5998"/>
                  <a:pt x="4302" y="5998"/>
                </a:cubicBezTo>
                <a:cubicBezTo>
                  <a:pt x="4344" y="5998"/>
                  <a:pt x="4388" y="5983"/>
                  <a:pt x="4430" y="5953"/>
                </a:cubicBezTo>
                <a:cubicBezTo>
                  <a:pt x="4490" y="5894"/>
                  <a:pt x="4490" y="5786"/>
                  <a:pt x="4430" y="5715"/>
                </a:cubicBezTo>
                <a:lnTo>
                  <a:pt x="4037" y="5322"/>
                </a:lnTo>
                <a:lnTo>
                  <a:pt x="4573" y="4786"/>
                </a:lnTo>
                <a:lnTo>
                  <a:pt x="4966" y="5179"/>
                </a:lnTo>
                <a:cubicBezTo>
                  <a:pt x="4996" y="5209"/>
                  <a:pt x="5034" y="5224"/>
                  <a:pt x="5076" y="5224"/>
                </a:cubicBezTo>
                <a:cubicBezTo>
                  <a:pt x="5118" y="5224"/>
                  <a:pt x="5162" y="5209"/>
                  <a:pt x="5204" y="5179"/>
                </a:cubicBezTo>
                <a:cubicBezTo>
                  <a:pt x="5264" y="5120"/>
                  <a:pt x="5264" y="5013"/>
                  <a:pt x="5204" y="4941"/>
                </a:cubicBezTo>
                <a:lnTo>
                  <a:pt x="4811" y="4548"/>
                </a:lnTo>
                <a:lnTo>
                  <a:pt x="5347" y="4012"/>
                </a:lnTo>
                <a:lnTo>
                  <a:pt x="5954" y="4632"/>
                </a:lnTo>
                <a:cubicBezTo>
                  <a:pt x="5984" y="4661"/>
                  <a:pt x="6026" y="4676"/>
                  <a:pt x="6069" y="4676"/>
                </a:cubicBezTo>
                <a:cubicBezTo>
                  <a:pt x="6112" y="4676"/>
                  <a:pt x="6156" y="4661"/>
                  <a:pt x="6192" y="4632"/>
                </a:cubicBezTo>
                <a:cubicBezTo>
                  <a:pt x="6252" y="4572"/>
                  <a:pt x="6252" y="4465"/>
                  <a:pt x="6192" y="4393"/>
                </a:cubicBezTo>
                <a:lnTo>
                  <a:pt x="5585" y="3774"/>
                </a:lnTo>
                <a:lnTo>
                  <a:pt x="6121" y="3239"/>
                </a:lnTo>
                <a:lnTo>
                  <a:pt x="6514" y="3631"/>
                </a:lnTo>
                <a:cubicBezTo>
                  <a:pt x="6543" y="3661"/>
                  <a:pt x="6582" y="3676"/>
                  <a:pt x="6624" y="3676"/>
                </a:cubicBezTo>
                <a:cubicBezTo>
                  <a:pt x="6665" y="3676"/>
                  <a:pt x="6710" y="3661"/>
                  <a:pt x="6752" y="3631"/>
                </a:cubicBezTo>
                <a:cubicBezTo>
                  <a:pt x="6811" y="3572"/>
                  <a:pt x="6811" y="3465"/>
                  <a:pt x="6752" y="3393"/>
                </a:cubicBezTo>
                <a:lnTo>
                  <a:pt x="6359" y="3000"/>
                </a:lnTo>
                <a:lnTo>
                  <a:pt x="6895" y="2465"/>
                </a:lnTo>
                <a:lnTo>
                  <a:pt x="7288" y="2858"/>
                </a:lnTo>
                <a:cubicBezTo>
                  <a:pt x="7317" y="2887"/>
                  <a:pt x="7356" y="2902"/>
                  <a:pt x="7398" y="2902"/>
                </a:cubicBezTo>
                <a:cubicBezTo>
                  <a:pt x="7439" y="2902"/>
                  <a:pt x="7484" y="2887"/>
                  <a:pt x="7526" y="2858"/>
                </a:cubicBezTo>
                <a:cubicBezTo>
                  <a:pt x="7585" y="2798"/>
                  <a:pt x="7585" y="2691"/>
                  <a:pt x="7526" y="2619"/>
                </a:cubicBezTo>
                <a:lnTo>
                  <a:pt x="7133" y="2226"/>
                </a:lnTo>
                <a:lnTo>
                  <a:pt x="7669" y="1691"/>
                </a:lnTo>
                <a:lnTo>
                  <a:pt x="8061" y="2084"/>
                </a:lnTo>
                <a:cubicBezTo>
                  <a:pt x="8091" y="2113"/>
                  <a:pt x="8130" y="2128"/>
                  <a:pt x="8172" y="2128"/>
                </a:cubicBezTo>
                <a:cubicBezTo>
                  <a:pt x="8213" y="2128"/>
                  <a:pt x="8258" y="2113"/>
                  <a:pt x="8300" y="2084"/>
                </a:cubicBezTo>
                <a:cubicBezTo>
                  <a:pt x="8359" y="2024"/>
                  <a:pt x="8359" y="1917"/>
                  <a:pt x="8300" y="1845"/>
                </a:cubicBezTo>
                <a:lnTo>
                  <a:pt x="7907" y="1453"/>
                </a:lnTo>
                <a:lnTo>
                  <a:pt x="8442" y="917"/>
                </a:lnTo>
                <a:lnTo>
                  <a:pt x="9050" y="1536"/>
                </a:lnTo>
                <a:cubicBezTo>
                  <a:pt x="9079" y="1566"/>
                  <a:pt x="9121" y="1581"/>
                  <a:pt x="9164" y="1581"/>
                </a:cubicBezTo>
                <a:cubicBezTo>
                  <a:pt x="9207" y="1581"/>
                  <a:pt x="9252" y="1566"/>
                  <a:pt x="9288" y="1536"/>
                </a:cubicBezTo>
                <a:cubicBezTo>
                  <a:pt x="9371" y="1476"/>
                  <a:pt x="9347" y="1369"/>
                  <a:pt x="9288" y="1298"/>
                </a:cubicBezTo>
                <a:lnTo>
                  <a:pt x="8681" y="679"/>
                </a:lnTo>
                <a:lnTo>
                  <a:pt x="8966" y="405"/>
                </a:lnTo>
                <a:cubicBezTo>
                  <a:pt x="9008" y="357"/>
                  <a:pt x="9065" y="333"/>
                  <a:pt x="9121" y="333"/>
                </a:cubicBezTo>
                <a:cubicBezTo>
                  <a:pt x="9178" y="333"/>
                  <a:pt x="9234" y="357"/>
                  <a:pt x="9276" y="405"/>
                </a:cubicBezTo>
                <a:lnTo>
                  <a:pt x="10859" y="1976"/>
                </a:lnTo>
                <a:cubicBezTo>
                  <a:pt x="10895" y="2024"/>
                  <a:pt x="10919" y="2072"/>
                  <a:pt x="10919" y="2131"/>
                </a:cubicBezTo>
                <a:cubicBezTo>
                  <a:pt x="10919" y="2191"/>
                  <a:pt x="10883" y="2250"/>
                  <a:pt x="10859" y="2274"/>
                </a:cubicBezTo>
                <a:lnTo>
                  <a:pt x="9705" y="3417"/>
                </a:lnTo>
                <a:cubicBezTo>
                  <a:pt x="9645" y="3477"/>
                  <a:pt x="9645" y="3584"/>
                  <a:pt x="9705" y="3655"/>
                </a:cubicBezTo>
                <a:cubicBezTo>
                  <a:pt x="9734" y="3685"/>
                  <a:pt x="9776" y="3700"/>
                  <a:pt x="9819" y="3700"/>
                </a:cubicBezTo>
                <a:cubicBezTo>
                  <a:pt x="9862" y="3700"/>
                  <a:pt x="9907" y="3685"/>
                  <a:pt x="9943" y="3655"/>
                </a:cubicBezTo>
                <a:lnTo>
                  <a:pt x="11098" y="2512"/>
                </a:lnTo>
                <a:cubicBezTo>
                  <a:pt x="11193" y="2405"/>
                  <a:pt x="11252" y="2274"/>
                  <a:pt x="11252" y="2131"/>
                </a:cubicBezTo>
                <a:cubicBezTo>
                  <a:pt x="11252" y="1976"/>
                  <a:pt x="11193" y="1845"/>
                  <a:pt x="11098" y="1738"/>
                </a:cubicBezTo>
                <a:lnTo>
                  <a:pt x="9514" y="167"/>
                </a:lnTo>
                <a:cubicBezTo>
                  <a:pt x="9407" y="60"/>
                  <a:pt x="9264" y="0"/>
                  <a:pt x="913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03" name="Google Shape;236;p35">
            <a:extLst>
              <a:ext uri="{FF2B5EF4-FFF2-40B4-BE49-F238E27FC236}">
                <a16:creationId xmlns:a16="http://schemas.microsoft.com/office/drawing/2014/main" id="{DA8ACB37-1C89-C8DB-264F-630FF9485432}"/>
              </a:ext>
            </a:extLst>
          </p:cNvPr>
          <p:cNvSpPr txBox="1">
            <a:spLocks/>
          </p:cNvSpPr>
          <p:nvPr/>
        </p:nvSpPr>
        <p:spPr>
          <a:xfrm>
            <a:off x="32441" y="3655991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exend Deca"/>
              <a:buNone/>
              <a:defRPr sz="3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 algn="ctr">
              <a:buClr>
                <a:srgbClr val="191919"/>
              </a:buClr>
            </a:pPr>
            <a:r>
              <a:rPr lang="cs-CZ" sz="2500" kern="0" dirty="0" err="1">
                <a:solidFill>
                  <a:srgbClr val="191919"/>
                </a:solidFill>
                <a:latin typeface="Lexend Deca" panose="020B0604020202020204" charset="-18"/>
              </a:rPr>
              <a:t>Pre</a:t>
            </a:r>
            <a:r>
              <a:rPr lang="cs-CZ" sz="2500" kern="0" dirty="0">
                <a:solidFill>
                  <a:srgbClr val="191919"/>
                </a:solidFill>
                <a:latin typeface="Lexend Deca" panose="020B0604020202020204" charset="-18"/>
              </a:rPr>
              <a:t>-post měření</a:t>
            </a:r>
          </a:p>
        </p:txBody>
      </p:sp>
      <p:sp>
        <p:nvSpPr>
          <p:cNvPr id="404" name="Google Shape;238;p35">
            <a:extLst>
              <a:ext uri="{FF2B5EF4-FFF2-40B4-BE49-F238E27FC236}">
                <a16:creationId xmlns:a16="http://schemas.microsoft.com/office/drawing/2014/main" id="{872B5FAC-205B-C7E6-A62D-82AF3C1206DD}"/>
              </a:ext>
            </a:extLst>
          </p:cNvPr>
          <p:cNvSpPr txBox="1">
            <a:spLocks/>
          </p:cNvSpPr>
          <p:nvPr/>
        </p:nvSpPr>
        <p:spPr>
          <a:xfrm>
            <a:off x="2248196" y="3655991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cs-CZ" sz="2500" kern="0" dirty="0">
                <a:latin typeface="Lexend Deca" panose="020B0604020202020204" charset="-18"/>
              </a:rPr>
              <a:t>Úvodní konzultace</a:t>
            </a:r>
          </a:p>
        </p:txBody>
      </p:sp>
      <p:sp>
        <p:nvSpPr>
          <p:cNvPr id="405" name="Google Shape;240;p35">
            <a:extLst>
              <a:ext uri="{FF2B5EF4-FFF2-40B4-BE49-F238E27FC236}">
                <a16:creationId xmlns:a16="http://schemas.microsoft.com/office/drawing/2014/main" id="{B88BBE71-B490-7B32-918A-B53D1ECF5248}"/>
              </a:ext>
            </a:extLst>
          </p:cNvPr>
          <p:cNvSpPr txBox="1">
            <a:spLocks/>
          </p:cNvSpPr>
          <p:nvPr/>
        </p:nvSpPr>
        <p:spPr>
          <a:xfrm>
            <a:off x="4463951" y="3655991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cs-CZ" sz="2500" kern="0" dirty="0">
                <a:latin typeface="Lexend Deca" panose="020B0604020202020204" charset="-18"/>
              </a:rPr>
              <a:t>Vstupní</a:t>
            </a:r>
            <a:r>
              <a:rPr lang="cs-CZ" sz="2500" b="1" kern="0" dirty="0">
                <a:latin typeface="Lexend Deca" panose="020B0604020202020204" charset="-18"/>
              </a:rPr>
              <a:t> </a:t>
            </a:r>
            <a:r>
              <a:rPr lang="cs-CZ" sz="2500" kern="0" dirty="0">
                <a:latin typeface="Lexend Deca" panose="020B0604020202020204" charset="-18"/>
              </a:rPr>
              <a:t>zpráva</a:t>
            </a:r>
          </a:p>
        </p:txBody>
      </p:sp>
      <p:sp>
        <p:nvSpPr>
          <p:cNvPr id="406" name="Google Shape;240;p35">
            <a:extLst>
              <a:ext uri="{FF2B5EF4-FFF2-40B4-BE49-F238E27FC236}">
                <a16:creationId xmlns:a16="http://schemas.microsoft.com/office/drawing/2014/main" id="{7C994860-4E2C-C2D8-0A1D-C3BB81891AD5}"/>
              </a:ext>
            </a:extLst>
          </p:cNvPr>
          <p:cNvSpPr txBox="1">
            <a:spLocks/>
          </p:cNvSpPr>
          <p:nvPr/>
        </p:nvSpPr>
        <p:spPr>
          <a:xfrm>
            <a:off x="6679705" y="3655991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exend Deca"/>
              <a:buNone/>
              <a:defRPr sz="2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exend Deca"/>
              <a:buNone/>
              <a:defRPr sz="2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exend Deca"/>
              <a:buNone/>
              <a:defRPr sz="2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exend Deca"/>
              <a:buNone/>
              <a:defRPr sz="2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exend Deca"/>
              <a:buNone/>
              <a:defRPr sz="2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exend Deca"/>
              <a:buNone/>
              <a:defRPr sz="2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exend Deca"/>
              <a:buNone/>
              <a:defRPr sz="2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exend Deca"/>
              <a:buNone/>
              <a:defRPr sz="2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Lexend Deca"/>
              <a:buNone/>
              <a:defRPr sz="2500" b="0" i="0" u="none" strike="noStrike" cap="none" spc="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defRPr>
            </a:lvl9pPr>
          </a:lstStyle>
          <a:p>
            <a:pPr>
              <a:buClr>
                <a:srgbClr val="191919"/>
              </a:buClr>
            </a:pPr>
            <a:r>
              <a:rPr lang="cs-CZ" kern="0" dirty="0">
                <a:solidFill>
                  <a:srgbClr val="191919"/>
                </a:solidFill>
                <a:latin typeface="Lexend Deca" panose="020B0604020202020204" charset="-18"/>
              </a:rPr>
              <a:t>Závěrečná zpráva</a:t>
            </a:r>
          </a:p>
        </p:txBody>
      </p:sp>
      <p:sp>
        <p:nvSpPr>
          <p:cNvPr id="407" name="Google Shape;237;p35">
            <a:extLst>
              <a:ext uri="{FF2B5EF4-FFF2-40B4-BE49-F238E27FC236}">
                <a16:creationId xmlns:a16="http://schemas.microsoft.com/office/drawing/2014/main" id="{DB5258AB-D709-5AC1-60F8-7511DBDE4F56}"/>
              </a:ext>
            </a:extLst>
          </p:cNvPr>
          <p:cNvSpPr txBox="1">
            <a:spLocks/>
          </p:cNvSpPr>
          <p:nvPr/>
        </p:nvSpPr>
        <p:spPr>
          <a:xfrm>
            <a:off x="32441" y="4142879"/>
            <a:ext cx="2336400" cy="81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cs-CZ" kern="0" dirty="0">
                <a:latin typeface="Catamaran" panose="020B0604020202020204" charset="-18"/>
                <a:cs typeface="Catamaran" panose="020B0604020202020204" charset="-18"/>
              </a:rPr>
              <a:t>Povinnost měření „před-po“</a:t>
            </a:r>
          </a:p>
        </p:txBody>
      </p:sp>
      <p:sp>
        <p:nvSpPr>
          <p:cNvPr id="408" name="Google Shape;239;p35">
            <a:extLst>
              <a:ext uri="{FF2B5EF4-FFF2-40B4-BE49-F238E27FC236}">
                <a16:creationId xmlns:a16="http://schemas.microsoft.com/office/drawing/2014/main" id="{E175C4A8-41A1-17EA-B790-074E516511E7}"/>
              </a:ext>
            </a:extLst>
          </p:cNvPr>
          <p:cNvSpPr txBox="1">
            <a:spLocks/>
          </p:cNvSpPr>
          <p:nvPr/>
        </p:nvSpPr>
        <p:spPr>
          <a:xfrm>
            <a:off x="2248196" y="4142879"/>
            <a:ext cx="2336400" cy="121203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cs-CZ" kern="0" dirty="0">
                <a:latin typeface="Catamaran" panose="020B0604020202020204" charset="-18"/>
                <a:cs typeface="Catamaran" panose="020B0604020202020204" charset="-18"/>
              </a:rPr>
              <a:t>Oddělení evaluací Vás kontaktuje s žádostí o domluvení úvodní konzultace</a:t>
            </a:r>
          </a:p>
        </p:txBody>
      </p:sp>
      <p:sp>
        <p:nvSpPr>
          <p:cNvPr id="409" name="Google Shape;241;p35">
            <a:extLst>
              <a:ext uri="{FF2B5EF4-FFF2-40B4-BE49-F238E27FC236}">
                <a16:creationId xmlns:a16="http://schemas.microsoft.com/office/drawing/2014/main" id="{3FFC3507-2E2F-AAE4-A0B3-21D2D021BB7A}"/>
              </a:ext>
            </a:extLst>
          </p:cNvPr>
          <p:cNvSpPr txBox="1">
            <a:spLocks/>
          </p:cNvSpPr>
          <p:nvPr/>
        </p:nvSpPr>
        <p:spPr>
          <a:xfrm>
            <a:off x="4463951" y="4142879"/>
            <a:ext cx="2336400" cy="11149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 spc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cs-CZ" kern="0" dirty="0">
                <a:latin typeface="Catamaran" panose="020B0604020202020204" charset="-18"/>
                <a:cs typeface="Catamaran" panose="020B0604020202020204" charset="-18"/>
              </a:rPr>
              <a:t>Vstupní evaluační zprávu je nutné předložit v rámci </a:t>
            </a:r>
          </a:p>
          <a:p>
            <a:pPr algn="ctr"/>
            <a:r>
              <a:rPr lang="cs-CZ" kern="0" dirty="0">
                <a:latin typeface="Catamaran" panose="020B0604020202020204" charset="-18"/>
                <a:cs typeface="Catamaran" panose="020B0604020202020204" charset="-18"/>
              </a:rPr>
              <a:t>1. </a:t>
            </a:r>
            <a:r>
              <a:rPr lang="cs-CZ" kern="0" dirty="0" err="1">
                <a:latin typeface="Catamaran" panose="020B0604020202020204" charset="-18"/>
                <a:cs typeface="Catamaran" panose="020B0604020202020204" charset="-18"/>
              </a:rPr>
              <a:t>ZoR</a:t>
            </a:r>
            <a:endParaRPr lang="cs-CZ" kern="0" dirty="0">
              <a:latin typeface="Catamaran" panose="020B0604020202020204" charset="-18"/>
              <a:cs typeface="Catamaran" panose="020B0604020202020204" charset="-18"/>
            </a:endParaRPr>
          </a:p>
          <a:p>
            <a:r>
              <a:rPr lang="cs-CZ" kern="0" dirty="0">
                <a:latin typeface="Catamaran" panose="020B0604020202020204" charset="-18"/>
                <a:cs typeface="Catamaran" panose="020B0604020202020204" charset="-18"/>
              </a:rPr>
              <a:t>(předem zaslat odd. evaluací)</a:t>
            </a:r>
          </a:p>
        </p:txBody>
      </p:sp>
      <p:sp>
        <p:nvSpPr>
          <p:cNvPr id="410" name="Google Shape;241;p35">
            <a:extLst>
              <a:ext uri="{FF2B5EF4-FFF2-40B4-BE49-F238E27FC236}">
                <a16:creationId xmlns:a16="http://schemas.microsoft.com/office/drawing/2014/main" id="{A7FEEEE4-0221-9A67-A8F2-BA59E38B4C4F}"/>
              </a:ext>
            </a:extLst>
          </p:cNvPr>
          <p:cNvSpPr txBox="1">
            <a:spLocks/>
          </p:cNvSpPr>
          <p:nvPr/>
        </p:nvSpPr>
        <p:spPr>
          <a:xfrm>
            <a:off x="6679705" y="4142879"/>
            <a:ext cx="2336400" cy="172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>
              <a:buClr>
                <a:srgbClr val="191919"/>
              </a:buClr>
            </a:pPr>
            <a:r>
              <a:rPr lang="cs-CZ" kern="0" dirty="0">
                <a:solidFill>
                  <a:srgbClr val="191919"/>
                </a:solidFill>
                <a:latin typeface="Catamaran" panose="020B0604020202020204" charset="-18"/>
                <a:cs typeface="Catamaran" panose="020B0604020202020204" charset="-18"/>
              </a:rPr>
              <a:t>Závěrečnou evaluační zprávu je nutné předložit v rámci </a:t>
            </a:r>
            <a:r>
              <a:rPr lang="cs-CZ" kern="0" dirty="0" err="1">
                <a:solidFill>
                  <a:srgbClr val="191919"/>
                </a:solidFill>
                <a:latin typeface="Catamaran" panose="020B0604020202020204" charset="-18"/>
                <a:cs typeface="Catamaran" panose="020B0604020202020204" charset="-18"/>
              </a:rPr>
              <a:t>ZZoR</a:t>
            </a:r>
            <a:r>
              <a:rPr lang="cs-CZ" kern="0" dirty="0">
                <a:solidFill>
                  <a:srgbClr val="191919"/>
                </a:solidFill>
                <a:latin typeface="Catamaran" panose="020B0604020202020204" charset="-18"/>
                <a:cs typeface="Catamaran" panose="020B0604020202020204" charset="-18"/>
              </a:rPr>
              <a:t> </a:t>
            </a:r>
          </a:p>
          <a:p>
            <a:pPr marL="0" indent="0">
              <a:buClr>
                <a:srgbClr val="191919"/>
              </a:buClr>
            </a:pPr>
            <a:r>
              <a:rPr lang="cs-CZ" kern="0" dirty="0">
                <a:solidFill>
                  <a:srgbClr val="191919"/>
                </a:solidFill>
                <a:latin typeface="Catamaran" panose="020B0604020202020204" charset="-18"/>
                <a:cs typeface="Catamaran" panose="020B0604020202020204" charset="-18"/>
              </a:rPr>
              <a:t>(min. měsíc před ukončením projektu zaslat odd. evaluací a prezentovat ji zástupcům MPSV)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50"/>
          <p:cNvSpPr txBox="1">
            <a:spLocks noGrp="1"/>
          </p:cNvSpPr>
          <p:nvPr>
            <p:ph type="subTitle" idx="1"/>
          </p:nvPr>
        </p:nvSpPr>
        <p:spPr>
          <a:xfrm>
            <a:off x="1814975" y="2128984"/>
            <a:ext cx="2138100" cy="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cs-CZ" dirty="0"/>
              <a:t>Zahájení projektu</a:t>
            </a:r>
            <a:endParaRPr dirty="0"/>
          </a:p>
        </p:txBody>
      </p:sp>
      <p:sp>
        <p:nvSpPr>
          <p:cNvPr id="550" name="Google Shape;550;p50"/>
          <p:cNvSpPr txBox="1">
            <a:spLocks noGrp="1"/>
          </p:cNvSpPr>
          <p:nvPr>
            <p:ph type="subTitle" idx="3"/>
          </p:nvPr>
        </p:nvSpPr>
        <p:spPr>
          <a:xfrm>
            <a:off x="338251" y="2670488"/>
            <a:ext cx="3679355" cy="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r"/>
            <a:r>
              <a:rPr lang="cs-CZ" dirty="0"/>
              <a:t>Domluvit individuální schůzku ke konzultaci vašeho evaluačního designu </a:t>
            </a:r>
            <a:r>
              <a:rPr lang="cs-CZ" b="1" dirty="0"/>
              <a:t>do 2 měsíců od zahájení projektu</a:t>
            </a:r>
            <a:endParaRPr b="1" dirty="0"/>
          </a:p>
        </p:txBody>
      </p:sp>
      <p:sp>
        <p:nvSpPr>
          <p:cNvPr id="551" name="Google Shape;551;p50"/>
          <p:cNvSpPr txBox="1">
            <a:spLocks noGrp="1"/>
          </p:cNvSpPr>
          <p:nvPr>
            <p:ph type="subTitle" idx="5"/>
          </p:nvPr>
        </p:nvSpPr>
        <p:spPr>
          <a:xfrm>
            <a:off x="1599776" y="3616872"/>
            <a:ext cx="2471966" cy="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hlink"/>
              </a:buClr>
              <a:buSzPts val="1100"/>
            </a:pPr>
            <a:r>
              <a:rPr lang="cs-CZ" dirty="0"/>
              <a:t>Schválenou vstupní evaluační zprávu předložte v rámci 1. </a:t>
            </a:r>
            <a:r>
              <a:rPr lang="cs-CZ" dirty="0" err="1"/>
              <a:t>ZoR</a:t>
            </a:r>
            <a:endParaRPr dirty="0"/>
          </a:p>
        </p:txBody>
      </p:sp>
      <p:sp>
        <p:nvSpPr>
          <p:cNvPr id="554" name="Google Shape;554;p50"/>
          <p:cNvSpPr txBox="1">
            <a:spLocks noGrp="1"/>
          </p:cNvSpPr>
          <p:nvPr>
            <p:ph type="subTitle" idx="7"/>
          </p:nvPr>
        </p:nvSpPr>
        <p:spPr>
          <a:xfrm>
            <a:off x="4484164" y="3175667"/>
            <a:ext cx="2561347" cy="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buClr>
                <a:schemeClr val="hlink"/>
              </a:buClr>
              <a:buSzPts val="1100"/>
            </a:pPr>
            <a:r>
              <a:rPr lang="cs-CZ" dirty="0"/>
              <a:t>Zašlete nám ke schválení vstupní evaluační zprávu</a:t>
            </a:r>
            <a:endParaRPr dirty="0"/>
          </a:p>
        </p:txBody>
      </p:sp>
      <p:cxnSp>
        <p:nvCxnSpPr>
          <p:cNvPr id="555" name="Google Shape;555;p50"/>
          <p:cNvCxnSpPr>
            <a:stCxn id="556" idx="4"/>
            <a:endCxn id="557" idx="0"/>
          </p:cNvCxnSpPr>
          <p:nvPr/>
        </p:nvCxnSpPr>
        <p:spPr>
          <a:xfrm rot="16200000" flipH="1">
            <a:off x="4433955" y="2107992"/>
            <a:ext cx="100416" cy="758327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8" name="Google Shape;558;p50"/>
          <p:cNvCxnSpPr>
            <a:stCxn id="557" idx="4"/>
            <a:endCxn id="559" idx="0"/>
          </p:cNvCxnSpPr>
          <p:nvPr/>
        </p:nvCxnSpPr>
        <p:spPr>
          <a:xfrm rot="5400000">
            <a:off x="4424460" y="2501309"/>
            <a:ext cx="155615" cy="722122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60" name="Google Shape;560;p50"/>
          <p:cNvCxnSpPr>
            <a:stCxn id="559" idx="4"/>
            <a:endCxn id="561" idx="0"/>
          </p:cNvCxnSpPr>
          <p:nvPr/>
        </p:nvCxnSpPr>
        <p:spPr>
          <a:xfrm rot="16200000" flipH="1">
            <a:off x="4449966" y="2878618"/>
            <a:ext cx="128119" cy="745638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6" name="Google Shape;556;p50"/>
          <p:cNvSpPr/>
          <p:nvPr/>
        </p:nvSpPr>
        <p:spPr>
          <a:xfrm>
            <a:off x="3981400" y="2189747"/>
            <a:ext cx="247200" cy="247200"/>
          </a:xfrm>
          <a:prstGeom prst="ellipse">
            <a:avLst/>
          </a:prstGeom>
          <a:solidFill>
            <a:schemeClr val="dk2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57" name="Google Shape;557;p50"/>
          <p:cNvSpPr/>
          <p:nvPr/>
        </p:nvSpPr>
        <p:spPr>
          <a:xfrm>
            <a:off x="4739727" y="2537363"/>
            <a:ext cx="247200" cy="247200"/>
          </a:xfrm>
          <a:prstGeom prst="ellipse">
            <a:avLst/>
          </a:prstGeom>
          <a:solidFill>
            <a:schemeClr val="dk2"/>
          </a:solidFill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59" name="Google Shape;559;p50"/>
          <p:cNvSpPr/>
          <p:nvPr/>
        </p:nvSpPr>
        <p:spPr>
          <a:xfrm>
            <a:off x="4017605" y="2940178"/>
            <a:ext cx="247200" cy="247200"/>
          </a:xfrm>
          <a:prstGeom prst="ellipse">
            <a:avLst/>
          </a:prstGeom>
          <a:solidFill>
            <a:schemeClr val="dk2"/>
          </a:solidFill>
          <a:ln w="38100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1" name="Google Shape;561;p50"/>
          <p:cNvSpPr/>
          <p:nvPr/>
        </p:nvSpPr>
        <p:spPr>
          <a:xfrm>
            <a:off x="4763243" y="3315497"/>
            <a:ext cx="247200" cy="247200"/>
          </a:xfrm>
          <a:prstGeom prst="ellipse">
            <a:avLst/>
          </a:prstGeom>
          <a:solidFill>
            <a:schemeClr val="dk2"/>
          </a:solidFill>
          <a:ln w="38100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62" name="Google Shape;562;p50"/>
          <p:cNvSpPr txBox="1">
            <a:spLocks noGrp="1"/>
          </p:cNvSpPr>
          <p:nvPr>
            <p:ph type="title" idx="8"/>
          </p:nvPr>
        </p:nvSpPr>
        <p:spPr>
          <a:xfrm>
            <a:off x="1353015" y="1396750"/>
            <a:ext cx="7070985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cs-CZ" dirty="0"/>
              <a:t>Harmonogram evaluace</a:t>
            </a:r>
            <a:endParaRPr dirty="0"/>
          </a:p>
        </p:txBody>
      </p:sp>
      <p:cxnSp>
        <p:nvCxnSpPr>
          <p:cNvPr id="563" name="Google Shape;563;p50"/>
          <p:cNvCxnSpPr/>
          <p:nvPr/>
        </p:nvCxnSpPr>
        <p:spPr>
          <a:xfrm>
            <a:off x="5262789" y="2059322"/>
            <a:ext cx="2413800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4" name="Google Shape;564;p50"/>
          <p:cNvSpPr/>
          <p:nvPr/>
        </p:nvSpPr>
        <p:spPr>
          <a:xfrm>
            <a:off x="4024511" y="3756972"/>
            <a:ext cx="247200" cy="247200"/>
          </a:xfrm>
          <a:prstGeom prst="ellipse">
            <a:avLst/>
          </a:prstGeom>
          <a:solidFill>
            <a:schemeClr val="dk2"/>
          </a:solidFill>
          <a:ln w="38100" cap="flat" cmpd="sng">
            <a:solidFill>
              <a:schemeClr val="tx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65" name="Google Shape;565;p50"/>
          <p:cNvCxnSpPr>
            <a:stCxn id="561" idx="4"/>
            <a:endCxn id="564" idx="0"/>
          </p:cNvCxnSpPr>
          <p:nvPr/>
        </p:nvCxnSpPr>
        <p:spPr>
          <a:xfrm rot="5400000">
            <a:off x="4420341" y="3290468"/>
            <a:ext cx="194275" cy="738732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67" name="Google Shape;567;p50"/>
          <p:cNvSpPr txBox="1">
            <a:spLocks noGrp="1"/>
          </p:cNvSpPr>
          <p:nvPr>
            <p:ph type="subTitle" idx="13"/>
          </p:nvPr>
        </p:nvSpPr>
        <p:spPr>
          <a:xfrm>
            <a:off x="5067275" y="4032096"/>
            <a:ext cx="4071436" cy="38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l">
              <a:buClr>
                <a:schemeClr val="hlink"/>
              </a:buClr>
              <a:buSzPts val="1100"/>
            </a:pPr>
            <a:r>
              <a:rPr lang="cs-CZ" dirty="0"/>
              <a:t>Kdykoliv si s něčím nebudete v průběhu vědět rady, ozvěte se </a:t>
            </a:r>
            <a:endParaRPr dirty="0"/>
          </a:p>
        </p:txBody>
      </p:sp>
      <p:sp>
        <p:nvSpPr>
          <p:cNvPr id="3" name="Google Shape;564;p50">
            <a:extLst>
              <a:ext uri="{FF2B5EF4-FFF2-40B4-BE49-F238E27FC236}">
                <a16:creationId xmlns:a16="http://schemas.microsoft.com/office/drawing/2014/main" id="{F5B1839F-FCAB-1F7C-BAB4-88BB0D9A6402}"/>
              </a:ext>
            </a:extLst>
          </p:cNvPr>
          <p:cNvSpPr/>
          <p:nvPr/>
        </p:nvSpPr>
        <p:spPr>
          <a:xfrm>
            <a:off x="4821884" y="4164200"/>
            <a:ext cx="247200" cy="247200"/>
          </a:xfrm>
          <a:prstGeom prst="ellipse">
            <a:avLst/>
          </a:prstGeom>
          <a:solidFill>
            <a:schemeClr val="dk2"/>
          </a:solidFill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21A3AAB-A1F1-D1DE-59F5-D91406C1E522}"/>
              </a:ext>
            </a:extLst>
          </p:cNvPr>
          <p:cNvSpPr txBox="1"/>
          <p:nvPr/>
        </p:nvSpPr>
        <p:spPr>
          <a:xfrm>
            <a:off x="5015251" y="2507075"/>
            <a:ext cx="31820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</a:pPr>
            <a:r>
              <a:rPr lang="cs-CZ" sz="1400" kern="0" dirty="0">
                <a:solidFill>
                  <a:srgbClr val="000000"/>
                </a:solidFill>
                <a:latin typeface="Catamaran" panose="020B0604020202020204" charset="-18"/>
                <a:cs typeface="Catamaran" panose="020B0604020202020204" charset="-18"/>
                <a:sym typeface="Arial"/>
              </a:rPr>
              <a:t>Příprava návrhu designu evaluace</a:t>
            </a:r>
          </a:p>
        </p:txBody>
      </p:sp>
      <p:sp>
        <p:nvSpPr>
          <p:cNvPr id="7" name="Google Shape;564;p50">
            <a:extLst>
              <a:ext uri="{FF2B5EF4-FFF2-40B4-BE49-F238E27FC236}">
                <a16:creationId xmlns:a16="http://schemas.microsoft.com/office/drawing/2014/main" id="{BC1836AB-2896-C25C-68E7-52A4779175E5}"/>
              </a:ext>
            </a:extLst>
          </p:cNvPr>
          <p:cNvSpPr/>
          <p:nvPr/>
        </p:nvSpPr>
        <p:spPr>
          <a:xfrm>
            <a:off x="4079405" y="4622899"/>
            <a:ext cx="247200" cy="247200"/>
          </a:xfrm>
          <a:prstGeom prst="ellipse">
            <a:avLst/>
          </a:prstGeom>
          <a:solidFill>
            <a:schemeClr val="dk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" name="Google Shape;551;p50">
            <a:extLst>
              <a:ext uri="{FF2B5EF4-FFF2-40B4-BE49-F238E27FC236}">
                <a16:creationId xmlns:a16="http://schemas.microsoft.com/office/drawing/2014/main" id="{EF72EABE-A413-C4F3-99D1-04795F3F271F}"/>
              </a:ext>
            </a:extLst>
          </p:cNvPr>
          <p:cNvSpPr txBox="1">
            <a:spLocks/>
          </p:cNvSpPr>
          <p:nvPr/>
        </p:nvSpPr>
        <p:spPr>
          <a:xfrm>
            <a:off x="392388" y="4373756"/>
            <a:ext cx="3679354" cy="7295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 algn="r">
              <a:buClr>
                <a:srgbClr val="000000"/>
              </a:buClr>
              <a:buSzPts val="1100"/>
            </a:pPr>
            <a:r>
              <a:rPr lang="cs-CZ" kern="0" dirty="0">
                <a:solidFill>
                  <a:srgbClr val="191919"/>
                </a:solidFill>
              </a:rPr>
              <a:t>Pošlete nám závěrečnou zprávu </a:t>
            </a:r>
            <a:r>
              <a:rPr lang="cs-CZ" b="1" kern="0" dirty="0">
                <a:solidFill>
                  <a:srgbClr val="191919"/>
                </a:solidFill>
              </a:rPr>
              <a:t>nejpozději</a:t>
            </a:r>
            <a:r>
              <a:rPr lang="cs-CZ" kern="0" dirty="0">
                <a:solidFill>
                  <a:srgbClr val="191919"/>
                </a:solidFill>
              </a:rPr>
              <a:t> </a:t>
            </a:r>
            <a:r>
              <a:rPr lang="cs-CZ" b="1" kern="0" dirty="0">
                <a:solidFill>
                  <a:srgbClr val="191919"/>
                </a:solidFill>
              </a:rPr>
              <a:t>1 měsíc </a:t>
            </a:r>
            <a:r>
              <a:rPr lang="cs-CZ" kern="0" dirty="0">
                <a:solidFill>
                  <a:srgbClr val="191919"/>
                </a:solidFill>
              </a:rPr>
              <a:t>před koncem realizace projektu ke schválení </a:t>
            </a:r>
          </a:p>
        </p:txBody>
      </p:sp>
      <p:sp>
        <p:nvSpPr>
          <p:cNvPr id="21" name="Google Shape;564;p50">
            <a:extLst>
              <a:ext uri="{FF2B5EF4-FFF2-40B4-BE49-F238E27FC236}">
                <a16:creationId xmlns:a16="http://schemas.microsoft.com/office/drawing/2014/main" id="{F3B2B5D7-BF23-700B-6CB9-AE413E3B8845}"/>
              </a:ext>
            </a:extLst>
          </p:cNvPr>
          <p:cNvSpPr/>
          <p:nvPr/>
        </p:nvSpPr>
        <p:spPr>
          <a:xfrm>
            <a:off x="4878679" y="5016221"/>
            <a:ext cx="247200" cy="247200"/>
          </a:xfrm>
          <a:prstGeom prst="ellipse">
            <a:avLst/>
          </a:prstGeom>
          <a:solidFill>
            <a:schemeClr val="dk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4" name="Google Shape;560;p50">
            <a:extLst>
              <a:ext uri="{FF2B5EF4-FFF2-40B4-BE49-F238E27FC236}">
                <a16:creationId xmlns:a16="http://schemas.microsoft.com/office/drawing/2014/main" id="{7DB9CF19-3FA9-6179-AB9F-19666B9CC5E2}"/>
              </a:ext>
            </a:extLst>
          </p:cNvPr>
          <p:cNvCxnSpPr/>
          <p:nvPr/>
        </p:nvCxnSpPr>
        <p:spPr>
          <a:xfrm rot="16200000" flipH="1">
            <a:off x="4443037" y="3710156"/>
            <a:ext cx="128119" cy="745638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5" name="Google Shape;565;p50">
            <a:extLst>
              <a:ext uri="{FF2B5EF4-FFF2-40B4-BE49-F238E27FC236}">
                <a16:creationId xmlns:a16="http://schemas.microsoft.com/office/drawing/2014/main" id="{AC350D03-A2B1-0F46-5A89-8FCE903EB71E}"/>
              </a:ext>
            </a:extLst>
          </p:cNvPr>
          <p:cNvCxnSpPr/>
          <p:nvPr/>
        </p:nvCxnSpPr>
        <p:spPr>
          <a:xfrm rot="5400000">
            <a:off x="4478981" y="4156395"/>
            <a:ext cx="194275" cy="738732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6" name="Google Shape;560;p50">
            <a:extLst>
              <a:ext uri="{FF2B5EF4-FFF2-40B4-BE49-F238E27FC236}">
                <a16:creationId xmlns:a16="http://schemas.microsoft.com/office/drawing/2014/main" id="{55BF71B9-71DD-1EE6-5BE4-727789440368}"/>
              </a:ext>
            </a:extLst>
          </p:cNvPr>
          <p:cNvCxnSpPr/>
          <p:nvPr/>
        </p:nvCxnSpPr>
        <p:spPr>
          <a:xfrm rot="16200000" flipH="1">
            <a:off x="4511766" y="4578505"/>
            <a:ext cx="128119" cy="745638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" name="Google Shape;567;p50">
            <a:extLst>
              <a:ext uri="{FF2B5EF4-FFF2-40B4-BE49-F238E27FC236}">
                <a16:creationId xmlns:a16="http://schemas.microsoft.com/office/drawing/2014/main" id="{B1186AA7-3BF5-E5E1-60A6-A3BC667BA570}"/>
              </a:ext>
            </a:extLst>
          </p:cNvPr>
          <p:cNvSpPr txBox="1">
            <a:spLocks/>
          </p:cNvSpPr>
          <p:nvPr/>
        </p:nvSpPr>
        <p:spPr>
          <a:xfrm>
            <a:off x="5134043" y="4909670"/>
            <a:ext cx="4071436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 algn="l">
              <a:buClr>
                <a:srgbClr val="000000"/>
              </a:buClr>
              <a:buSzPts val="1100"/>
            </a:pPr>
            <a:r>
              <a:rPr lang="cs-CZ" kern="0" dirty="0">
                <a:solidFill>
                  <a:srgbClr val="191919"/>
                </a:solidFill>
              </a:rPr>
              <a:t>Závěrečné setkání s prezentací výsledků</a:t>
            </a:r>
          </a:p>
        </p:txBody>
      </p:sp>
      <p:sp>
        <p:nvSpPr>
          <p:cNvPr id="38" name="Google Shape;564;p50">
            <a:extLst>
              <a:ext uri="{FF2B5EF4-FFF2-40B4-BE49-F238E27FC236}">
                <a16:creationId xmlns:a16="http://schemas.microsoft.com/office/drawing/2014/main" id="{48D9F6AC-B9E0-6609-58C4-12398C74E420}"/>
              </a:ext>
            </a:extLst>
          </p:cNvPr>
          <p:cNvSpPr/>
          <p:nvPr/>
        </p:nvSpPr>
        <p:spPr>
          <a:xfrm>
            <a:off x="4125316" y="5475274"/>
            <a:ext cx="247200" cy="247200"/>
          </a:xfrm>
          <a:prstGeom prst="ellipse">
            <a:avLst/>
          </a:prstGeom>
          <a:solidFill>
            <a:schemeClr val="dk2"/>
          </a:solidFill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9" name="Google Shape;565;p50">
            <a:extLst>
              <a:ext uri="{FF2B5EF4-FFF2-40B4-BE49-F238E27FC236}">
                <a16:creationId xmlns:a16="http://schemas.microsoft.com/office/drawing/2014/main" id="{CE401D6B-2684-0F08-5003-35E77DB85170}"/>
              </a:ext>
            </a:extLst>
          </p:cNvPr>
          <p:cNvCxnSpPr/>
          <p:nvPr/>
        </p:nvCxnSpPr>
        <p:spPr>
          <a:xfrm rot="5400000">
            <a:off x="4548147" y="5010007"/>
            <a:ext cx="194275" cy="738732"/>
          </a:xfrm>
          <a:prstGeom prst="curvedConnector3">
            <a:avLst>
              <a:gd name="adj1" fmla="val 50000"/>
            </a:avLst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1" name="Google Shape;551;p50">
            <a:extLst>
              <a:ext uri="{FF2B5EF4-FFF2-40B4-BE49-F238E27FC236}">
                <a16:creationId xmlns:a16="http://schemas.microsoft.com/office/drawing/2014/main" id="{A6237197-9987-CC18-33B5-27217A3AE360}"/>
              </a:ext>
            </a:extLst>
          </p:cNvPr>
          <p:cNvSpPr txBox="1">
            <a:spLocks/>
          </p:cNvSpPr>
          <p:nvPr/>
        </p:nvSpPr>
        <p:spPr>
          <a:xfrm>
            <a:off x="824725" y="5296584"/>
            <a:ext cx="3483005" cy="38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tamaran"/>
              <a:buNone/>
              <a:defRPr sz="1400" b="0" i="0" u="none" strike="noStrike" cap="none" spc="0">
                <a:solidFill>
                  <a:schemeClr val="dk1"/>
                </a:solidFill>
                <a:latin typeface="Catamaran"/>
                <a:ea typeface="Catamaran"/>
                <a:cs typeface="Catamaran"/>
                <a:sym typeface="Catamaran"/>
              </a:defRPr>
            </a:lvl9pPr>
          </a:lstStyle>
          <a:p>
            <a:pPr marL="0" indent="0">
              <a:buClr>
                <a:srgbClr val="000000"/>
              </a:buClr>
              <a:buSzPts val="1100"/>
            </a:pPr>
            <a:r>
              <a:rPr lang="cs-CZ" kern="0" dirty="0">
                <a:solidFill>
                  <a:srgbClr val="191919"/>
                </a:solidFill>
              </a:rPr>
              <a:t>Závěrečnou evaluační zprávu odevzdáváte společně se Závěrečnou zprávou o realizaci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1"/>
          <p:cNvSpPr txBox="1">
            <a:spLocks noGrp="1"/>
          </p:cNvSpPr>
          <p:nvPr>
            <p:ph type="title"/>
          </p:nvPr>
        </p:nvSpPr>
        <p:spPr>
          <a:xfrm>
            <a:off x="720000" y="13967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cs-CZ" dirty="0"/>
              <a:t>Zastřešující evaluace</a:t>
            </a:r>
            <a:endParaRPr b="1" dirty="0"/>
          </a:p>
        </p:txBody>
      </p:sp>
      <p:graphicFrame>
        <p:nvGraphicFramePr>
          <p:cNvPr id="192" name="Google Shape;192;p31"/>
          <p:cNvGraphicFramePr/>
          <p:nvPr/>
        </p:nvGraphicFramePr>
        <p:xfrm>
          <a:off x="720000" y="2548275"/>
          <a:ext cx="7704000" cy="211821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619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4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300" b="1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O co jde</a:t>
                      </a:r>
                      <a:endParaRPr sz="13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cs-CZ" sz="1000" b="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Nad rámec povinné </a:t>
                      </a:r>
                      <a:r>
                        <a:rPr lang="cs-CZ" sz="1000" b="0" dirty="0" err="1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sebeevaluace</a:t>
                      </a:r>
                      <a:r>
                        <a:rPr lang="cs-CZ" sz="1000" b="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projektu, cílem je získat srovnatelná data napříč projekty</a:t>
                      </a: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300" b="1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Pro koho je určena</a:t>
                      </a:r>
                      <a:endParaRPr sz="13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cs-CZ" sz="1000" b="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Projekty zaměřené na cílovou skupinu </a:t>
                      </a:r>
                      <a:r>
                        <a:rPr lang="cs-CZ" sz="1000" b="1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otců s malými dětmi (15 z 23 projektů)</a:t>
                      </a:r>
                      <a:endParaRPr sz="1000" b="1" dirty="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300" b="1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Metoda</a:t>
                      </a:r>
                      <a:endParaRPr sz="13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cs-CZ" sz="100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Dotazník (</a:t>
                      </a:r>
                      <a:r>
                        <a:rPr lang="cs-CZ" sz="1000" dirty="0" err="1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pre</a:t>
                      </a:r>
                      <a:r>
                        <a:rPr lang="cs-CZ" sz="100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-post design)</a:t>
                      </a:r>
                      <a:endParaRPr sz="1000" dirty="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300" b="1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Možnosti využití dotazníku</a:t>
                      </a:r>
                      <a:endParaRPr sz="13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cs-CZ" sz="100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Začlenění otázek do vašeho dotazníku / Zařazení dotazníku jako další evaluační metody</a:t>
                      </a:r>
                      <a:endParaRPr sz="1000" dirty="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300" b="1" dirty="0">
                          <a:solidFill>
                            <a:schemeClr val="dk1"/>
                          </a:solidFill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Možnosti sběru dat</a:t>
                      </a:r>
                      <a:endParaRPr sz="1300" b="1" dirty="0">
                        <a:solidFill>
                          <a:schemeClr val="dk1"/>
                        </a:solidFill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00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Vlastní nástroj realizátora / Dotazník připravený v </a:t>
                      </a:r>
                      <a:r>
                        <a:rPr lang="cs-CZ" sz="1000" dirty="0" err="1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LimeSurvey</a:t>
                      </a:r>
                      <a:r>
                        <a:rPr lang="cs-CZ" sz="1000" dirty="0">
                          <a:solidFill>
                            <a:schemeClr val="dk1"/>
                          </a:solidFill>
                          <a:latin typeface="Catamaran"/>
                          <a:ea typeface="Catamaran"/>
                          <a:cs typeface="Catamaran"/>
                          <a:sym typeface="Catamaran"/>
                        </a:rPr>
                        <a:t> k distribuci realizátorem</a:t>
                      </a:r>
                      <a:endParaRPr sz="1000" dirty="0">
                        <a:solidFill>
                          <a:schemeClr val="dk1"/>
                        </a:solidFill>
                        <a:latin typeface="Catamaran"/>
                        <a:ea typeface="Catamaran"/>
                        <a:cs typeface="Catamaran"/>
                        <a:sym typeface="Catamaran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93" name="Google Shape;193;p31"/>
          <p:cNvCxnSpPr/>
          <p:nvPr/>
        </p:nvCxnSpPr>
        <p:spPr>
          <a:xfrm>
            <a:off x="3167900" y="2059825"/>
            <a:ext cx="3109200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7"/>
          <p:cNvSpPr txBox="1">
            <a:spLocks noGrp="1"/>
          </p:cNvSpPr>
          <p:nvPr>
            <p:ph type="title" idx="8"/>
          </p:nvPr>
        </p:nvSpPr>
        <p:spPr>
          <a:xfrm>
            <a:off x="2195945" y="979758"/>
            <a:ext cx="4779819" cy="166485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cs-CZ" dirty="0"/>
              <a:t>Co si připravit na individuální konzultaci?</a:t>
            </a:r>
            <a:endParaRPr b="1" dirty="0"/>
          </a:p>
        </p:txBody>
      </p:sp>
      <p:sp>
        <p:nvSpPr>
          <p:cNvPr id="270" name="Google Shape;270;p37"/>
          <p:cNvSpPr txBox="1">
            <a:spLocks noGrp="1"/>
          </p:cNvSpPr>
          <p:nvPr>
            <p:ph type="title" idx="4"/>
          </p:nvPr>
        </p:nvSpPr>
        <p:spPr>
          <a:xfrm>
            <a:off x="2863663" y="4381660"/>
            <a:ext cx="3444382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cs-CZ" dirty="0"/>
              <a:t>Výběr respondentů</a:t>
            </a:r>
            <a:endParaRPr dirty="0"/>
          </a:p>
        </p:txBody>
      </p:sp>
      <p:sp>
        <p:nvSpPr>
          <p:cNvPr id="271" name="Google Shape;271;p37"/>
          <p:cNvSpPr txBox="1">
            <a:spLocks noGrp="1"/>
          </p:cNvSpPr>
          <p:nvPr>
            <p:ph type="subTitle" idx="5"/>
          </p:nvPr>
        </p:nvSpPr>
        <p:spPr>
          <a:xfrm>
            <a:off x="3219654" y="4781147"/>
            <a:ext cx="2732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cs-CZ" dirty="0"/>
              <a:t>Předběžný návrh, kdo bude zahrnut do zastřešující evaluace podle míry zapojení cílové skupiny do aktivit projektu.</a:t>
            </a:r>
          </a:p>
        </p:txBody>
      </p:sp>
      <p:sp>
        <p:nvSpPr>
          <p:cNvPr id="273" name="Google Shape;273;p37"/>
          <p:cNvSpPr txBox="1">
            <a:spLocks noGrp="1"/>
          </p:cNvSpPr>
          <p:nvPr>
            <p:ph type="title"/>
          </p:nvPr>
        </p:nvSpPr>
        <p:spPr>
          <a:xfrm>
            <a:off x="1087577" y="2844358"/>
            <a:ext cx="3137739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cs-CZ" dirty="0"/>
              <a:t>Rozsah intervence</a:t>
            </a:r>
            <a:endParaRPr dirty="0"/>
          </a:p>
        </p:txBody>
      </p:sp>
      <p:sp>
        <p:nvSpPr>
          <p:cNvPr id="274" name="Google Shape;274;p37"/>
          <p:cNvSpPr txBox="1">
            <a:spLocks noGrp="1"/>
          </p:cNvSpPr>
          <p:nvPr>
            <p:ph type="subTitle" idx="1"/>
          </p:nvPr>
        </p:nvSpPr>
        <p:spPr>
          <a:xfrm>
            <a:off x="1354375" y="3243845"/>
            <a:ext cx="2732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600"/>
              </a:spcAft>
            </a:pPr>
            <a:r>
              <a:rPr lang="cs-CZ" dirty="0"/>
              <a:t>Základní informace o aktivitách projektu, jejich délce a intenzitě.</a:t>
            </a:r>
          </a:p>
        </p:txBody>
      </p:sp>
      <p:sp>
        <p:nvSpPr>
          <p:cNvPr id="275" name="Google Shape;275;p37"/>
          <p:cNvSpPr txBox="1">
            <a:spLocks noGrp="1"/>
          </p:cNvSpPr>
          <p:nvPr>
            <p:ph type="title" idx="2"/>
          </p:nvPr>
        </p:nvSpPr>
        <p:spPr>
          <a:xfrm>
            <a:off x="4835237" y="2844358"/>
            <a:ext cx="3061855" cy="52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cs-CZ" dirty="0"/>
              <a:t>Evaluační design</a:t>
            </a:r>
            <a:endParaRPr dirty="0"/>
          </a:p>
        </p:txBody>
      </p:sp>
      <p:sp>
        <p:nvSpPr>
          <p:cNvPr id="276" name="Google Shape;276;p37"/>
          <p:cNvSpPr txBox="1">
            <a:spLocks noGrp="1"/>
          </p:cNvSpPr>
          <p:nvPr>
            <p:ph type="subTitle" idx="3"/>
          </p:nvPr>
        </p:nvSpPr>
        <p:spPr>
          <a:xfrm>
            <a:off x="5057233" y="3243845"/>
            <a:ext cx="2732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cs-CZ" dirty="0">
                <a:solidFill>
                  <a:schemeClr val="tx1"/>
                </a:solidFill>
              </a:rPr>
              <a:t>U projektů zařazených do zastřešující evaluace také zvážit způsob začlenění dotazníku zastřešující evaluace do vlastního evaluačního designu.</a:t>
            </a:r>
          </a:p>
        </p:txBody>
      </p:sp>
      <p:cxnSp>
        <p:nvCxnSpPr>
          <p:cNvPr id="278" name="Google Shape;278;p37"/>
          <p:cNvCxnSpPr/>
          <p:nvPr/>
        </p:nvCxnSpPr>
        <p:spPr>
          <a:xfrm>
            <a:off x="5057233" y="2732912"/>
            <a:ext cx="1066800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53"/>
          <p:cNvSpPr txBox="1">
            <a:spLocks noGrp="1"/>
          </p:cNvSpPr>
          <p:nvPr>
            <p:ph type="title"/>
          </p:nvPr>
        </p:nvSpPr>
        <p:spPr>
          <a:xfrm>
            <a:off x="720000" y="13967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cs-CZ" dirty="0"/>
              <a:t>Jak bude probíhat individuální konzultace?</a:t>
            </a:r>
            <a:endParaRPr b="1" dirty="0"/>
          </a:p>
        </p:txBody>
      </p:sp>
      <p:sp>
        <p:nvSpPr>
          <p:cNvPr id="606" name="Google Shape;606;p53"/>
          <p:cNvSpPr txBox="1">
            <a:spLocks noGrp="1"/>
          </p:cNvSpPr>
          <p:nvPr>
            <p:ph type="body" idx="1"/>
          </p:nvPr>
        </p:nvSpPr>
        <p:spPr>
          <a:xfrm>
            <a:off x="2194800" y="2314525"/>
            <a:ext cx="4754400" cy="29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</a:pPr>
            <a:endParaRPr lang="cs-CZ" dirty="0">
              <a:solidFill>
                <a:schemeClr val="hlink"/>
              </a:solidFill>
              <a:uFill>
                <a:noFill/>
              </a:uFill>
              <a:hlinkClick r:id="rId3"/>
            </a:endParaRPr>
          </a:p>
          <a:p>
            <a:pPr>
              <a:spcBef>
                <a:spcPts val="1600"/>
              </a:spcBef>
            </a:pPr>
            <a:r>
              <a:rPr lang="cs-CZ" dirty="0">
                <a:solidFill>
                  <a:schemeClr val="hlink"/>
                </a:solidFill>
                <a:uFill>
                  <a:noFill/>
                </a:uFill>
                <a:hlinkClick r:id="rId4"/>
              </a:rPr>
              <a:t>Budeme rádi, když se schůzky zúčastní evaluátor i zástupce realizačního týmu</a:t>
            </a:r>
            <a:endParaRPr dirty="0">
              <a:solidFill>
                <a:srgbClr val="374957"/>
              </a:solidFill>
            </a:endParaRPr>
          </a:p>
          <a:p>
            <a:r>
              <a:rPr lang="cs-CZ" dirty="0">
                <a:solidFill>
                  <a:schemeClr val="hlink"/>
                </a:solidFill>
                <a:uFill>
                  <a:noFill/>
                </a:uFill>
              </a:rPr>
              <a:t>Na úvod Vás poprosíme o stručné představení projektu</a:t>
            </a:r>
            <a:endParaRPr dirty="0">
              <a:solidFill>
                <a:srgbClr val="374957"/>
              </a:solidFill>
            </a:endParaRPr>
          </a:p>
          <a:p>
            <a:r>
              <a:rPr lang="cs-CZ" dirty="0">
                <a:solidFill>
                  <a:schemeClr val="hlink"/>
                </a:solidFill>
                <a:uFill>
                  <a:noFill/>
                </a:uFill>
              </a:rPr>
              <a:t>Společně si projdeme evaluační design a prodiskutujeme jeho nastavení</a:t>
            </a:r>
          </a:p>
          <a:p>
            <a:r>
              <a:rPr lang="cs-CZ" dirty="0">
                <a:solidFill>
                  <a:schemeClr val="hlink"/>
                </a:solidFill>
                <a:uFill>
                  <a:noFill/>
                </a:uFill>
              </a:rPr>
              <a:t>Společně se pobavíme o tom, jak začlenit dotazník v rámci zastřešující evaluace do vašeho evaluačního designu</a:t>
            </a:r>
          </a:p>
          <a:p>
            <a:r>
              <a:rPr lang="cs-CZ" dirty="0">
                <a:solidFill>
                  <a:schemeClr val="hlink"/>
                </a:solidFill>
                <a:uFill>
                  <a:noFill/>
                </a:uFill>
              </a:rPr>
              <a:t>Dále probereme vše, co v souvislosti s evaluací aktuálně řešíte nebo potřebujete konzultovat</a:t>
            </a:r>
          </a:p>
          <a:p>
            <a:endParaRPr dirty="0">
              <a:solidFill>
                <a:srgbClr val="374957"/>
              </a:solidFill>
            </a:endParaRPr>
          </a:p>
          <a:p>
            <a:pPr marL="0" indent="0">
              <a:spcBef>
                <a:spcPts val="800"/>
              </a:spcBef>
              <a:buClr>
                <a:schemeClr val="hlink"/>
              </a:buClr>
              <a:buSzPts val="1100"/>
              <a:buNone/>
            </a:pPr>
            <a:endParaRPr sz="1350" b="1" dirty="0">
              <a:solidFill>
                <a:srgbClr val="374957"/>
              </a:solidFill>
              <a:latin typeface="Proxima Nova"/>
              <a:ea typeface="Proxima Nova"/>
              <a:cs typeface="Proxima Nova"/>
              <a:sym typeface="Proxima Nova"/>
            </a:endParaRPr>
          </a:p>
          <a:p>
            <a:pPr marL="0" indent="0">
              <a:spcAft>
                <a:spcPts val="160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cxnSp>
        <p:nvCxnSpPr>
          <p:cNvPr id="607" name="Google Shape;607;p53"/>
          <p:cNvCxnSpPr/>
          <p:nvPr/>
        </p:nvCxnSpPr>
        <p:spPr>
          <a:xfrm>
            <a:off x="3444900" y="2612427"/>
            <a:ext cx="2254200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8"/>
          <p:cNvSpPr txBox="1">
            <a:spLocks noGrp="1"/>
          </p:cNvSpPr>
          <p:nvPr>
            <p:ph type="title"/>
          </p:nvPr>
        </p:nvSpPr>
        <p:spPr>
          <a:xfrm>
            <a:off x="720000" y="139675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cs-CZ" dirty="0"/>
              <a:t>Doporučení</a:t>
            </a:r>
            <a:endParaRPr b="1" dirty="0"/>
          </a:p>
        </p:txBody>
      </p:sp>
      <p:cxnSp>
        <p:nvCxnSpPr>
          <p:cNvPr id="299" name="Google Shape;299;p38"/>
          <p:cNvCxnSpPr/>
          <p:nvPr/>
        </p:nvCxnSpPr>
        <p:spPr>
          <a:xfrm>
            <a:off x="4141775" y="2072100"/>
            <a:ext cx="1632600" cy="0"/>
          </a:xfrm>
          <a:prstGeom prst="straightConnector1">
            <a:avLst/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2" name="Google Shape;302;p38"/>
          <p:cNvSpPr txBox="1"/>
          <p:nvPr/>
        </p:nvSpPr>
        <p:spPr>
          <a:xfrm>
            <a:off x="2020387" y="2537069"/>
            <a:ext cx="6452125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cs-CZ" sz="1400" b="1" kern="0" dirty="0">
                <a:solidFill>
                  <a:srgbClr val="191919"/>
                </a:solidFill>
                <a:latin typeface="Catamaran"/>
                <a:ea typeface="Catamaran"/>
                <a:cs typeface="Catamaran"/>
                <a:sym typeface="Catamaran"/>
              </a:rPr>
              <a:t>Investujte čas do kvalitní komunikace mezi realizačním týmem a evaluátorem</a:t>
            </a:r>
            <a:r>
              <a:rPr lang="cs-CZ" sz="1400" kern="0" dirty="0">
                <a:solidFill>
                  <a:srgbClr val="191919"/>
                </a:solidFill>
                <a:latin typeface="Catamaran"/>
                <a:ea typeface="Catamaran"/>
                <a:cs typeface="Catamaran"/>
                <a:sym typeface="Catamaran"/>
              </a:rPr>
              <a:t>. Pokud nenajdete společnou řeč, stane se z evaluace trápení pro obě strany a její závěry pravděpodobně nepadnou na úrodnou půdu. </a:t>
            </a:r>
            <a:endParaRPr sz="1400" kern="0" dirty="0">
              <a:solidFill>
                <a:srgbClr val="191919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03" name="Google Shape;303;p38"/>
          <p:cNvSpPr txBox="1"/>
          <p:nvPr/>
        </p:nvSpPr>
        <p:spPr>
          <a:xfrm>
            <a:off x="2020387" y="3471451"/>
            <a:ext cx="6265921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cs-CZ" sz="1400" b="1" kern="0" dirty="0">
                <a:solidFill>
                  <a:srgbClr val="191919"/>
                </a:solidFill>
                <a:latin typeface="Catamaran"/>
                <a:ea typeface="Catamaran"/>
                <a:cs typeface="Catamaran"/>
                <a:sym typeface="Catamaran"/>
              </a:rPr>
              <a:t>Držte se evaluačního plánu (designu). </a:t>
            </a:r>
            <a:r>
              <a:rPr lang="cs-CZ" sz="1400" kern="0" dirty="0">
                <a:solidFill>
                  <a:srgbClr val="191919"/>
                </a:solidFill>
                <a:latin typeface="Catamaran"/>
                <a:ea typeface="Catamaran"/>
                <a:cs typeface="Catamaran"/>
                <a:sym typeface="Catamaran"/>
              </a:rPr>
              <a:t>Měl by to být hlavní strategický materiál Vašeho vyhodnocení, který zaručí, že na konci dostanete to, co chcete. Měl by Vám pomáhat, měl by Vás usměrňovat</a:t>
            </a:r>
            <a:endParaRPr sz="1400" kern="0" dirty="0">
              <a:solidFill>
                <a:srgbClr val="191919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304" name="Google Shape;304;p38"/>
          <p:cNvSpPr txBox="1"/>
          <p:nvPr/>
        </p:nvSpPr>
        <p:spPr>
          <a:xfrm>
            <a:off x="2020387" y="4405832"/>
            <a:ext cx="6117065" cy="3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000000"/>
              </a:buClr>
              <a:buSzPts val="1100"/>
            </a:pPr>
            <a:r>
              <a:rPr lang="cs-CZ" sz="1400" b="1" kern="0" dirty="0">
                <a:solidFill>
                  <a:srgbClr val="191919"/>
                </a:solidFill>
                <a:latin typeface="Catamaran"/>
                <a:ea typeface="Catamaran"/>
                <a:cs typeface="Catamaran"/>
                <a:sym typeface="Catamaran"/>
              </a:rPr>
              <a:t>Odhadněte realisticky své možnosti. </a:t>
            </a:r>
            <a:r>
              <a:rPr lang="cs-CZ" sz="1400" kern="0" dirty="0">
                <a:solidFill>
                  <a:srgbClr val="191919"/>
                </a:solidFill>
                <a:latin typeface="Catamaran"/>
                <a:ea typeface="Catamaran"/>
                <a:cs typeface="Catamaran"/>
                <a:sym typeface="Catamaran"/>
              </a:rPr>
              <a:t>Menší a jednodušší vyhodnocení Vám může přinést výrazně víc než nezvládnutý robustní design.</a:t>
            </a:r>
            <a:endParaRPr lang="cs-CZ" sz="1400" b="1" kern="0" dirty="0">
              <a:solidFill>
                <a:srgbClr val="191919"/>
              </a:solidFill>
              <a:latin typeface="Catamaran"/>
              <a:ea typeface="Catamaran"/>
              <a:cs typeface="Catamaran"/>
              <a:sym typeface="Catamaran"/>
            </a:endParaRPr>
          </a:p>
        </p:txBody>
      </p:sp>
      <p:sp>
        <p:nvSpPr>
          <p:cNvPr id="2" name="Google Shape;198;p32">
            <a:extLst>
              <a:ext uri="{FF2B5EF4-FFF2-40B4-BE49-F238E27FC236}">
                <a16:creationId xmlns:a16="http://schemas.microsoft.com/office/drawing/2014/main" id="{C43D2EAD-DCD7-C2EB-AC8E-892929DFDA6E}"/>
              </a:ext>
            </a:extLst>
          </p:cNvPr>
          <p:cNvSpPr/>
          <p:nvPr/>
        </p:nvSpPr>
        <p:spPr>
          <a:xfrm>
            <a:off x="950826" y="2581843"/>
            <a:ext cx="998400" cy="5934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F9CFD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4" name="Google Shape;9242;p67">
            <a:extLst>
              <a:ext uri="{FF2B5EF4-FFF2-40B4-BE49-F238E27FC236}">
                <a16:creationId xmlns:a16="http://schemas.microsoft.com/office/drawing/2014/main" id="{6FE675EF-7B9C-A131-D1A8-5B61DE49AFDD}"/>
              </a:ext>
            </a:extLst>
          </p:cNvPr>
          <p:cNvGrpSpPr/>
          <p:nvPr/>
        </p:nvGrpSpPr>
        <p:grpSpPr>
          <a:xfrm>
            <a:off x="1287368" y="2703269"/>
            <a:ext cx="350198" cy="350548"/>
            <a:chOff x="3094217" y="1976585"/>
            <a:chExt cx="350198" cy="350548"/>
          </a:xfrm>
        </p:grpSpPr>
        <p:sp>
          <p:nvSpPr>
            <p:cNvPr id="5" name="Google Shape;9243;p67">
              <a:extLst>
                <a:ext uri="{FF2B5EF4-FFF2-40B4-BE49-F238E27FC236}">
                  <a16:creationId xmlns:a16="http://schemas.microsoft.com/office/drawing/2014/main" id="{B1C801EA-A58F-315C-2EAB-BE3A3E0273B7}"/>
                </a:ext>
              </a:extLst>
            </p:cNvPr>
            <p:cNvSpPr/>
            <p:nvPr/>
          </p:nvSpPr>
          <p:spPr>
            <a:xfrm>
              <a:off x="3094217" y="2129039"/>
              <a:ext cx="131543" cy="197362"/>
            </a:xfrm>
            <a:custGeom>
              <a:avLst/>
              <a:gdLst/>
              <a:ahLst/>
              <a:cxnLst/>
              <a:rect l="l" t="t" r="r" b="b"/>
              <a:pathLst>
                <a:path w="4133" h="6201" extrusionOk="0">
                  <a:moveTo>
                    <a:pt x="2072" y="345"/>
                  </a:moveTo>
                  <a:cubicBezTo>
                    <a:pt x="2117" y="345"/>
                    <a:pt x="2162" y="348"/>
                    <a:pt x="2203" y="354"/>
                  </a:cubicBezTo>
                  <a:cubicBezTo>
                    <a:pt x="2906" y="414"/>
                    <a:pt x="3454" y="1045"/>
                    <a:pt x="3454" y="1759"/>
                  </a:cubicBezTo>
                  <a:cubicBezTo>
                    <a:pt x="3454" y="2438"/>
                    <a:pt x="3620" y="3069"/>
                    <a:pt x="3751" y="3402"/>
                  </a:cubicBezTo>
                  <a:lnTo>
                    <a:pt x="3751" y="3426"/>
                  </a:lnTo>
                  <a:cubicBezTo>
                    <a:pt x="3608" y="3509"/>
                    <a:pt x="3299" y="3688"/>
                    <a:pt x="2763" y="3807"/>
                  </a:cubicBezTo>
                  <a:lnTo>
                    <a:pt x="2763" y="3759"/>
                  </a:lnTo>
                  <a:lnTo>
                    <a:pt x="2763" y="3438"/>
                  </a:lnTo>
                  <a:cubicBezTo>
                    <a:pt x="2965" y="3319"/>
                    <a:pt x="3144" y="3140"/>
                    <a:pt x="3263" y="2926"/>
                  </a:cubicBezTo>
                  <a:cubicBezTo>
                    <a:pt x="3489" y="2533"/>
                    <a:pt x="3418" y="2021"/>
                    <a:pt x="3073" y="1712"/>
                  </a:cubicBezTo>
                  <a:cubicBezTo>
                    <a:pt x="2834" y="1485"/>
                    <a:pt x="2418" y="1235"/>
                    <a:pt x="1727" y="1235"/>
                  </a:cubicBezTo>
                  <a:cubicBezTo>
                    <a:pt x="1691" y="1235"/>
                    <a:pt x="1644" y="1247"/>
                    <a:pt x="1608" y="1283"/>
                  </a:cubicBezTo>
                  <a:lnTo>
                    <a:pt x="1275" y="1616"/>
                  </a:lnTo>
                  <a:cubicBezTo>
                    <a:pt x="1215" y="1676"/>
                    <a:pt x="1215" y="1783"/>
                    <a:pt x="1275" y="1843"/>
                  </a:cubicBezTo>
                  <a:cubicBezTo>
                    <a:pt x="1304" y="1872"/>
                    <a:pt x="1343" y="1887"/>
                    <a:pt x="1382" y="1887"/>
                  </a:cubicBezTo>
                  <a:cubicBezTo>
                    <a:pt x="1421" y="1887"/>
                    <a:pt x="1459" y="1872"/>
                    <a:pt x="1489" y="1843"/>
                  </a:cubicBezTo>
                  <a:lnTo>
                    <a:pt x="1787" y="1545"/>
                  </a:lnTo>
                  <a:cubicBezTo>
                    <a:pt x="2227" y="1557"/>
                    <a:pt x="2584" y="1700"/>
                    <a:pt x="2846" y="1938"/>
                  </a:cubicBezTo>
                  <a:cubicBezTo>
                    <a:pt x="3073" y="2140"/>
                    <a:pt x="3132" y="2485"/>
                    <a:pt x="2977" y="2747"/>
                  </a:cubicBezTo>
                  <a:cubicBezTo>
                    <a:pt x="2799" y="3081"/>
                    <a:pt x="2441" y="3283"/>
                    <a:pt x="2072" y="3283"/>
                  </a:cubicBezTo>
                  <a:cubicBezTo>
                    <a:pt x="1489" y="3283"/>
                    <a:pt x="1037" y="2831"/>
                    <a:pt x="1037" y="2247"/>
                  </a:cubicBezTo>
                  <a:cubicBezTo>
                    <a:pt x="1037" y="2152"/>
                    <a:pt x="953" y="2081"/>
                    <a:pt x="870" y="2081"/>
                  </a:cubicBezTo>
                  <a:cubicBezTo>
                    <a:pt x="775" y="2081"/>
                    <a:pt x="703" y="2152"/>
                    <a:pt x="703" y="2247"/>
                  </a:cubicBezTo>
                  <a:cubicBezTo>
                    <a:pt x="703" y="2747"/>
                    <a:pt x="989" y="3200"/>
                    <a:pt x="1394" y="3438"/>
                  </a:cubicBezTo>
                  <a:lnTo>
                    <a:pt x="1394" y="3759"/>
                  </a:lnTo>
                  <a:lnTo>
                    <a:pt x="1394" y="3807"/>
                  </a:lnTo>
                  <a:cubicBezTo>
                    <a:pt x="858" y="3688"/>
                    <a:pt x="525" y="3509"/>
                    <a:pt x="394" y="3426"/>
                  </a:cubicBezTo>
                  <a:cubicBezTo>
                    <a:pt x="394" y="3426"/>
                    <a:pt x="382" y="3426"/>
                    <a:pt x="394" y="3402"/>
                  </a:cubicBezTo>
                  <a:cubicBezTo>
                    <a:pt x="525" y="3081"/>
                    <a:pt x="691" y="2438"/>
                    <a:pt x="691" y="1759"/>
                  </a:cubicBezTo>
                  <a:cubicBezTo>
                    <a:pt x="691" y="1045"/>
                    <a:pt x="1239" y="414"/>
                    <a:pt x="1941" y="354"/>
                  </a:cubicBezTo>
                  <a:cubicBezTo>
                    <a:pt x="1983" y="348"/>
                    <a:pt x="2028" y="345"/>
                    <a:pt x="2072" y="345"/>
                  </a:cubicBezTo>
                  <a:close/>
                  <a:moveTo>
                    <a:pt x="2430" y="3581"/>
                  </a:moveTo>
                  <a:lnTo>
                    <a:pt x="2430" y="3783"/>
                  </a:lnTo>
                  <a:cubicBezTo>
                    <a:pt x="2430" y="3974"/>
                    <a:pt x="2537" y="4152"/>
                    <a:pt x="2715" y="4224"/>
                  </a:cubicBezTo>
                  <a:lnTo>
                    <a:pt x="2822" y="4271"/>
                  </a:lnTo>
                  <a:cubicBezTo>
                    <a:pt x="2656" y="4509"/>
                    <a:pt x="2370" y="4676"/>
                    <a:pt x="2072" y="4676"/>
                  </a:cubicBezTo>
                  <a:cubicBezTo>
                    <a:pt x="1775" y="4676"/>
                    <a:pt x="1489" y="4509"/>
                    <a:pt x="1334" y="4271"/>
                  </a:cubicBezTo>
                  <a:lnTo>
                    <a:pt x="1429" y="4224"/>
                  </a:lnTo>
                  <a:cubicBezTo>
                    <a:pt x="1608" y="4140"/>
                    <a:pt x="1715" y="3974"/>
                    <a:pt x="1715" y="3783"/>
                  </a:cubicBezTo>
                  <a:lnTo>
                    <a:pt x="1715" y="3581"/>
                  </a:lnTo>
                  <a:cubicBezTo>
                    <a:pt x="1834" y="3617"/>
                    <a:pt x="1953" y="3628"/>
                    <a:pt x="2072" y="3628"/>
                  </a:cubicBezTo>
                  <a:cubicBezTo>
                    <a:pt x="2191" y="3628"/>
                    <a:pt x="2311" y="3617"/>
                    <a:pt x="2430" y="3581"/>
                  </a:cubicBezTo>
                  <a:close/>
                  <a:moveTo>
                    <a:pt x="2065" y="0"/>
                  </a:moveTo>
                  <a:cubicBezTo>
                    <a:pt x="2010" y="0"/>
                    <a:pt x="1953" y="3"/>
                    <a:pt x="1894" y="9"/>
                  </a:cubicBezTo>
                  <a:cubicBezTo>
                    <a:pt x="1037" y="92"/>
                    <a:pt x="346" y="842"/>
                    <a:pt x="346" y="1735"/>
                  </a:cubicBezTo>
                  <a:cubicBezTo>
                    <a:pt x="346" y="2378"/>
                    <a:pt x="203" y="2962"/>
                    <a:pt x="60" y="3271"/>
                  </a:cubicBezTo>
                  <a:cubicBezTo>
                    <a:pt x="1" y="3426"/>
                    <a:pt x="48" y="3581"/>
                    <a:pt x="179" y="3676"/>
                  </a:cubicBezTo>
                  <a:cubicBezTo>
                    <a:pt x="310" y="3759"/>
                    <a:pt x="584" y="3926"/>
                    <a:pt x="1013" y="4045"/>
                  </a:cubicBezTo>
                  <a:lnTo>
                    <a:pt x="382" y="4379"/>
                  </a:lnTo>
                  <a:cubicBezTo>
                    <a:pt x="144" y="4498"/>
                    <a:pt x="1" y="4712"/>
                    <a:pt x="1" y="4986"/>
                  </a:cubicBezTo>
                  <a:lnTo>
                    <a:pt x="1" y="6045"/>
                  </a:lnTo>
                  <a:cubicBezTo>
                    <a:pt x="1" y="6129"/>
                    <a:pt x="84" y="6200"/>
                    <a:pt x="167" y="6200"/>
                  </a:cubicBezTo>
                  <a:cubicBezTo>
                    <a:pt x="263" y="6200"/>
                    <a:pt x="334" y="6129"/>
                    <a:pt x="334" y="6045"/>
                  </a:cubicBezTo>
                  <a:lnTo>
                    <a:pt x="334" y="4974"/>
                  </a:lnTo>
                  <a:cubicBezTo>
                    <a:pt x="334" y="4831"/>
                    <a:pt x="406" y="4712"/>
                    <a:pt x="525" y="4652"/>
                  </a:cubicBezTo>
                  <a:lnTo>
                    <a:pt x="1037" y="4402"/>
                  </a:lnTo>
                  <a:cubicBezTo>
                    <a:pt x="1239" y="4760"/>
                    <a:pt x="1644" y="4986"/>
                    <a:pt x="2060" y="4986"/>
                  </a:cubicBezTo>
                  <a:cubicBezTo>
                    <a:pt x="2489" y="4986"/>
                    <a:pt x="2882" y="4760"/>
                    <a:pt x="3084" y="4402"/>
                  </a:cubicBezTo>
                  <a:lnTo>
                    <a:pt x="3596" y="4652"/>
                  </a:lnTo>
                  <a:cubicBezTo>
                    <a:pt x="3704" y="4712"/>
                    <a:pt x="3787" y="4831"/>
                    <a:pt x="3787" y="4974"/>
                  </a:cubicBezTo>
                  <a:lnTo>
                    <a:pt x="3787" y="6022"/>
                  </a:lnTo>
                  <a:cubicBezTo>
                    <a:pt x="3787" y="6117"/>
                    <a:pt x="3858" y="6188"/>
                    <a:pt x="3954" y="6188"/>
                  </a:cubicBezTo>
                  <a:cubicBezTo>
                    <a:pt x="4037" y="6188"/>
                    <a:pt x="4108" y="6117"/>
                    <a:pt x="4108" y="6022"/>
                  </a:cubicBezTo>
                  <a:lnTo>
                    <a:pt x="4108" y="4974"/>
                  </a:lnTo>
                  <a:cubicBezTo>
                    <a:pt x="4132" y="4712"/>
                    <a:pt x="3977" y="4474"/>
                    <a:pt x="3739" y="4379"/>
                  </a:cubicBezTo>
                  <a:lnTo>
                    <a:pt x="3096" y="4045"/>
                  </a:lnTo>
                  <a:cubicBezTo>
                    <a:pt x="3537" y="3926"/>
                    <a:pt x="3799" y="3759"/>
                    <a:pt x="3930" y="3676"/>
                  </a:cubicBezTo>
                  <a:cubicBezTo>
                    <a:pt x="4073" y="3581"/>
                    <a:pt x="4108" y="3426"/>
                    <a:pt x="4049" y="3271"/>
                  </a:cubicBezTo>
                  <a:cubicBezTo>
                    <a:pt x="3918" y="2962"/>
                    <a:pt x="3775" y="2378"/>
                    <a:pt x="3775" y="1735"/>
                  </a:cubicBezTo>
                  <a:cubicBezTo>
                    <a:pt x="3775" y="866"/>
                    <a:pt x="3084" y="104"/>
                    <a:pt x="2227" y="9"/>
                  </a:cubicBezTo>
                  <a:cubicBezTo>
                    <a:pt x="2174" y="3"/>
                    <a:pt x="2120" y="0"/>
                    <a:pt x="2065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19191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9244;p67">
              <a:extLst>
                <a:ext uri="{FF2B5EF4-FFF2-40B4-BE49-F238E27FC236}">
                  <a16:creationId xmlns:a16="http://schemas.microsoft.com/office/drawing/2014/main" id="{DAB08B9C-8583-EB21-FB84-CBF416094718}"/>
                </a:ext>
              </a:extLst>
            </p:cNvPr>
            <p:cNvSpPr/>
            <p:nvPr/>
          </p:nvSpPr>
          <p:spPr>
            <a:xfrm>
              <a:off x="3116592" y="2293778"/>
              <a:ext cx="10630" cy="32241"/>
            </a:xfrm>
            <a:custGeom>
              <a:avLst/>
              <a:gdLst/>
              <a:ahLst/>
              <a:cxnLst/>
              <a:rect l="l" t="t" r="r" b="b"/>
              <a:pathLst>
                <a:path w="334" h="1013" extrusionOk="0">
                  <a:moveTo>
                    <a:pt x="167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67" y="1012"/>
                  </a:cubicBezTo>
                  <a:cubicBezTo>
                    <a:pt x="250" y="1012"/>
                    <a:pt x="334" y="941"/>
                    <a:pt x="334" y="846"/>
                  </a:cubicBezTo>
                  <a:lnTo>
                    <a:pt x="334" y="167"/>
                  </a:lnTo>
                  <a:cubicBezTo>
                    <a:pt x="310" y="72"/>
                    <a:pt x="250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19191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9245;p67">
              <a:extLst>
                <a:ext uri="{FF2B5EF4-FFF2-40B4-BE49-F238E27FC236}">
                  <a16:creationId xmlns:a16="http://schemas.microsoft.com/office/drawing/2014/main" id="{701CFC05-A0A0-0932-0F6F-8D2575A957B2}"/>
                </a:ext>
              </a:extLst>
            </p:cNvPr>
            <p:cNvSpPr/>
            <p:nvPr/>
          </p:nvSpPr>
          <p:spPr>
            <a:xfrm>
              <a:off x="3193519" y="2293778"/>
              <a:ext cx="10248" cy="32241"/>
            </a:xfrm>
            <a:custGeom>
              <a:avLst/>
              <a:gdLst/>
              <a:ahLst/>
              <a:cxnLst/>
              <a:rect l="l" t="t" r="r" b="b"/>
              <a:pathLst>
                <a:path w="322" h="1013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lnTo>
                    <a:pt x="0" y="846"/>
                  </a:lnTo>
                  <a:cubicBezTo>
                    <a:pt x="0" y="941"/>
                    <a:pt x="72" y="1012"/>
                    <a:pt x="155" y="1012"/>
                  </a:cubicBezTo>
                  <a:cubicBezTo>
                    <a:pt x="250" y="1012"/>
                    <a:pt x="322" y="941"/>
                    <a:pt x="322" y="846"/>
                  </a:cubicBezTo>
                  <a:lnTo>
                    <a:pt x="322" y="167"/>
                  </a:lnTo>
                  <a:cubicBezTo>
                    <a:pt x="310" y="72"/>
                    <a:pt x="250" y="0"/>
                    <a:pt x="155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19191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9246;p67">
              <a:extLst>
                <a:ext uri="{FF2B5EF4-FFF2-40B4-BE49-F238E27FC236}">
                  <a16:creationId xmlns:a16="http://schemas.microsoft.com/office/drawing/2014/main" id="{795DC4B0-7DCD-6A18-F190-9EBCF06EA2D7}"/>
                </a:ext>
              </a:extLst>
            </p:cNvPr>
            <p:cNvSpPr/>
            <p:nvPr/>
          </p:nvSpPr>
          <p:spPr>
            <a:xfrm>
              <a:off x="3346227" y="2166755"/>
              <a:ext cx="54966" cy="18301"/>
            </a:xfrm>
            <a:custGeom>
              <a:avLst/>
              <a:gdLst/>
              <a:ahLst/>
              <a:cxnLst/>
              <a:rect l="l" t="t" r="r" b="b"/>
              <a:pathLst>
                <a:path w="1727" h="575" extrusionOk="0">
                  <a:moveTo>
                    <a:pt x="646" y="0"/>
                  </a:moveTo>
                  <a:cubicBezTo>
                    <a:pt x="494" y="0"/>
                    <a:pt x="326" y="15"/>
                    <a:pt x="143" y="50"/>
                  </a:cubicBezTo>
                  <a:cubicBezTo>
                    <a:pt x="60" y="62"/>
                    <a:pt x="0" y="122"/>
                    <a:pt x="0" y="217"/>
                  </a:cubicBezTo>
                  <a:lnTo>
                    <a:pt x="0" y="396"/>
                  </a:lnTo>
                  <a:cubicBezTo>
                    <a:pt x="0" y="479"/>
                    <a:pt x="84" y="550"/>
                    <a:pt x="167" y="550"/>
                  </a:cubicBezTo>
                  <a:cubicBezTo>
                    <a:pt x="262" y="550"/>
                    <a:pt x="334" y="479"/>
                    <a:pt x="334" y="396"/>
                  </a:cubicBezTo>
                  <a:lnTo>
                    <a:pt x="334" y="360"/>
                  </a:lnTo>
                  <a:cubicBezTo>
                    <a:pt x="445" y="344"/>
                    <a:pt x="549" y="338"/>
                    <a:pt x="645" y="338"/>
                  </a:cubicBezTo>
                  <a:cubicBezTo>
                    <a:pt x="845" y="338"/>
                    <a:pt x="1007" y="367"/>
                    <a:pt x="1120" y="407"/>
                  </a:cubicBezTo>
                  <a:cubicBezTo>
                    <a:pt x="1334" y="467"/>
                    <a:pt x="1453" y="538"/>
                    <a:pt x="1453" y="538"/>
                  </a:cubicBezTo>
                  <a:cubicBezTo>
                    <a:pt x="1477" y="550"/>
                    <a:pt x="1512" y="574"/>
                    <a:pt x="1536" y="574"/>
                  </a:cubicBezTo>
                  <a:cubicBezTo>
                    <a:pt x="1584" y="574"/>
                    <a:pt x="1643" y="538"/>
                    <a:pt x="1667" y="491"/>
                  </a:cubicBezTo>
                  <a:cubicBezTo>
                    <a:pt x="1727" y="396"/>
                    <a:pt x="1715" y="288"/>
                    <a:pt x="1643" y="241"/>
                  </a:cubicBezTo>
                  <a:cubicBezTo>
                    <a:pt x="1615" y="231"/>
                    <a:pt x="1258" y="0"/>
                    <a:pt x="646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19191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9247;p67">
              <a:extLst>
                <a:ext uri="{FF2B5EF4-FFF2-40B4-BE49-F238E27FC236}">
                  <a16:creationId xmlns:a16="http://schemas.microsoft.com/office/drawing/2014/main" id="{0132EDE2-0B97-614A-57B8-201B031BC907}"/>
                </a:ext>
              </a:extLst>
            </p:cNvPr>
            <p:cNvSpPr/>
            <p:nvPr/>
          </p:nvSpPr>
          <p:spPr>
            <a:xfrm>
              <a:off x="3302655" y="2134991"/>
              <a:ext cx="141760" cy="192143"/>
            </a:xfrm>
            <a:custGeom>
              <a:avLst/>
              <a:gdLst/>
              <a:ahLst/>
              <a:cxnLst/>
              <a:rect l="l" t="t" r="r" b="b"/>
              <a:pathLst>
                <a:path w="4454" h="6037" extrusionOk="0">
                  <a:moveTo>
                    <a:pt x="3453" y="334"/>
                  </a:moveTo>
                  <a:lnTo>
                    <a:pt x="3453" y="1132"/>
                  </a:lnTo>
                  <a:cubicBezTo>
                    <a:pt x="3453" y="1263"/>
                    <a:pt x="3429" y="1405"/>
                    <a:pt x="3370" y="1525"/>
                  </a:cubicBezTo>
                  <a:lnTo>
                    <a:pt x="3310" y="1644"/>
                  </a:lnTo>
                  <a:cubicBezTo>
                    <a:pt x="3298" y="1667"/>
                    <a:pt x="3298" y="1691"/>
                    <a:pt x="3298" y="1715"/>
                  </a:cubicBezTo>
                  <a:lnTo>
                    <a:pt x="3298" y="2060"/>
                  </a:lnTo>
                  <a:cubicBezTo>
                    <a:pt x="3274" y="2346"/>
                    <a:pt x="3155" y="2608"/>
                    <a:pt x="2953" y="2799"/>
                  </a:cubicBezTo>
                  <a:cubicBezTo>
                    <a:pt x="2739" y="3001"/>
                    <a:pt x="2477" y="3096"/>
                    <a:pt x="2191" y="3096"/>
                  </a:cubicBezTo>
                  <a:cubicBezTo>
                    <a:pt x="1643" y="3084"/>
                    <a:pt x="1179" y="2596"/>
                    <a:pt x="1179" y="2013"/>
                  </a:cubicBezTo>
                  <a:lnTo>
                    <a:pt x="1179" y="1715"/>
                  </a:lnTo>
                  <a:cubicBezTo>
                    <a:pt x="1179" y="1691"/>
                    <a:pt x="1179" y="1667"/>
                    <a:pt x="1167" y="1644"/>
                  </a:cubicBezTo>
                  <a:lnTo>
                    <a:pt x="1107" y="1525"/>
                  </a:lnTo>
                  <a:cubicBezTo>
                    <a:pt x="1048" y="1405"/>
                    <a:pt x="1012" y="1275"/>
                    <a:pt x="1012" y="1132"/>
                  </a:cubicBezTo>
                  <a:cubicBezTo>
                    <a:pt x="1012" y="691"/>
                    <a:pt x="1369" y="334"/>
                    <a:pt x="1822" y="334"/>
                  </a:cubicBezTo>
                  <a:close/>
                  <a:moveTo>
                    <a:pt x="2762" y="3310"/>
                  </a:moveTo>
                  <a:lnTo>
                    <a:pt x="2762" y="3537"/>
                  </a:lnTo>
                  <a:cubicBezTo>
                    <a:pt x="2762" y="3572"/>
                    <a:pt x="2774" y="3620"/>
                    <a:pt x="2774" y="3680"/>
                  </a:cubicBezTo>
                  <a:lnTo>
                    <a:pt x="2239" y="4096"/>
                  </a:lnTo>
                  <a:lnTo>
                    <a:pt x="1691" y="3680"/>
                  </a:lnTo>
                  <a:cubicBezTo>
                    <a:pt x="1703" y="3632"/>
                    <a:pt x="1703" y="3584"/>
                    <a:pt x="1703" y="3537"/>
                  </a:cubicBezTo>
                  <a:lnTo>
                    <a:pt x="1703" y="3310"/>
                  </a:lnTo>
                  <a:cubicBezTo>
                    <a:pt x="1846" y="3370"/>
                    <a:pt x="2012" y="3406"/>
                    <a:pt x="2191" y="3406"/>
                  </a:cubicBezTo>
                  <a:lnTo>
                    <a:pt x="2239" y="3406"/>
                  </a:lnTo>
                  <a:cubicBezTo>
                    <a:pt x="2417" y="3406"/>
                    <a:pt x="2596" y="3382"/>
                    <a:pt x="2762" y="3310"/>
                  </a:cubicBezTo>
                  <a:close/>
                  <a:moveTo>
                    <a:pt x="1822" y="1"/>
                  </a:moveTo>
                  <a:cubicBezTo>
                    <a:pt x="1191" y="1"/>
                    <a:pt x="703" y="513"/>
                    <a:pt x="703" y="1120"/>
                  </a:cubicBezTo>
                  <a:cubicBezTo>
                    <a:pt x="703" y="1298"/>
                    <a:pt x="750" y="1489"/>
                    <a:pt x="822" y="1656"/>
                  </a:cubicBezTo>
                  <a:lnTo>
                    <a:pt x="869" y="1751"/>
                  </a:lnTo>
                  <a:lnTo>
                    <a:pt x="869" y="2001"/>
                  </a:lnTo>
                  <a:cubicBezTo>
                    <a:pt x="869" y="2441"/>
                    <a:pt x="1072" y="2846"/>
                    <a:pt x="1381" y="3096"/>
                  </a:cubicBezTo>
                  <a:lnTo>
                    <a:pt x="1381" y="3537"/>
                  </a:lnTo>
                  <a:cubicBezTo>
                    <a:pt x="1381" y="3608"/>
                    <a:pt x="1346" y="3680"/>
                    <a:pt x="1274" y="3703"/>
                  </a:cubicBezTo>
                  <a:lnTo>
                    <a:pt x="453" y="4025"/>
                  </a:lnTo>
                  <a:cubicBezTo>
                    <a:pt x="179" y="4132"/>
                    <a:pt x="0" y="4382"/>
                    <a:pt x="0" y="4668"/>
                  </a:cubicBezTo>
                  <a:lnTo>
                    <a:pt x="0" y="5858"/>
                  </a:lnTo>
                  <a:cubicBezTo>
                    <a:pt x="0" y="5942"/>
                    <a:pt x="83" y="6013"/>
                    <a:pt x="167" y="6013"/>
                  </a:cubicBezTo>
                  <a:cubicBezTo>
                    <a:pt x="262" y="6013"/>
                    <a:pt x="334" y="5942"/>
                    <a:pt x="334" y="5858"/>
                  </a:cubicBezTo>
                  <a:lnTo>
                    <a:pt x="334" y="4668"/>
                  </a:lnTo>
                  <a:cubicBezTo>
                    <a:pt x="334" y="4513"/>
                    <a:pt x="417" y="4382"/>
                    <a:pt x="560" y="4334"/>
                  </a:cubicBezTo>
                  <a:lnTo>
                    <a:pt x="1369" y="4025"/>
                  </a:lnTo>
                  <a:cubicBezTo>
                    <a:pt x="1417" y="4001"/>
                    <a:pt x="1465" y="3977"/>
                    <a:pt x="1488" y="3965"/>
                  </a:cubicBezTo>
                  <a:lnTo>
                    <a:pt x="2060" y="4394"/>
                  </a:lnTo>
                  <a:lnTo>
                    <a:pt x="2060" y="5870"/>
                  </a:lnTo>
                  <a:cubicBezTo>
                    <a:pt x="2060" y="5954"/>
                    <a:pt x="2131" y="6037"/>
                    <a:pt x="2215" y="6037"/>
                  </a:cubicBezTo>
                  <a:cubicBezTo>
                    <a:pt x="2310" y="6037"/>
                    <a:pt x="2381" y="5954"/>
                    <a:pt x="2381" y="5870"/>
                  </a:cubicBezTo>
                  <a:lnTo>
                    <a:pt x="2381" y="4394"/>
                  </a:lnTo>
                  <a:lnTo>
                    <a:pt x="2953" y="3965"/>
                  </a:lnTo>
                  <a:cubicBezTo>
                    <a:pt x="2977" y="3989"/>
                    <a:pt x="3024" y="4013"/>
                    <a:pt x="3072" y="4025"/>
                  </a:cubicBezTo>
                  <a:lnTo>
                    <a:pt x="3882" y="4334"/>
                  </a:lnTo>
                  <a:cubicBezTo>
                    <a:pt x="4024" y="4382"/>
                    <a:pt x="4108" y="4513"/>
                    <a:pt x="4108" y="4668"/>
                  </a:cubicBezTo>
                  <a:lnTo>
                    <a:pt x="4108" y="5858"/>
                  </a:lnTo>
                  <a:cubicBezTo>
                    <a:pt x="4108" y="5942"/>
                    <a:pt x="4179" y="6013"/>
                    <a:pt x="4274" y="6013"/>
                  </a:cubicBezTo>
                  <a:cubicBezTo>
                    <a:pt x="4358" y="6013"/>
                    <a:pt x="4441" y="5942"/>
                    <a:pt x="4441" y="5858"/>
                  </a:cubicBezTo>
                  <a:lnTo>
                    <a:pt x="4441" y="4668"/>
                  </a:lnTo>
                  <a:cubicBezTo>
                    <a:pt x="4453" y="4382"/>
                    <a:pt x="4274" y="4108"/>
                    <a:pt x="4024" y="4025"/>
                  </a:cubicBezTo>
                  <a:lnTo>
                    <a:pt x="3203" y="3703"/>
                  </a:lnTo>
                  <a:cubicBezTo>
                    <a:pt x="3131" y="3680"/>
                    <a:pt x="3084" y="3620"/>
                    <a:pt x="3084" y="3537"/>
                  </a:cubicBezTo>
                  <a:lnTo>
                    <a:pt x="3084" y="3108"/>
                  </a:lnTo>
                  <a:cubicBezTo>
                    <a:pt x="3120" y="3084"/>
                    <a:pt x="3155" y="3060"/>
                    <a:pt x="3191" y="3025"/>
                  </a:cubicBezTo>
                  <a:cubicBezTo>
                    <a:pt x="3453" y="2775"/>
                    <a:pt x="3608" y="2418"/>
                    <a:pt x="3608" y="2037"/>
                  </a:cubicBezTo>
                  <a:lnTo>
                    <a:pt x="3608" y="1727"/>
                  </a:lnTo>
                  <a:lnTo>
                    <a:pt x="3655" y="1644"/>
                  </a:lnTo>
                  <a:cubicBezTo>
                    <a:pt x="3739" y="1477"/>
                    <a:pt x="3774" y="1298"/>
                    <a:pt x="3774" y="1108"/>
                  </a:cubicBezTo>
                  <a:lnTo>
                    <a:pt x="3774" y="167"/>
                  </a:lnTo>
                  <a:cubicBezTo>
                    <a:pt x="3774" y="84"/>
                    <a:pt x="3691" y="1"/>
                    <a:pt x="3608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19191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0" name="Google Shape;9248;p67">
              <a:extLst>
                <a:ext uri="{FF2B5EF4-FFF2-40B4-BE49-F238E27FC236}">
                  <a16:creationId xmlns:a16="http://schemas.microsoft.com/office/drawing/2014/main" id="{77571000-73BA-973B-F8E2-9A9D6410D4D5}"/>
                </a:ext>
              </a:extLst>
            </p:cNvPr>
            <p:cNvSpPr/>
            <p:nvPr/>
          </p:nvSpPr>
          <p:spPr>
            <a:xfrm>
              <a:off x="3330313" y="2288463"/>
              <a:ext cx="10248" cy="37938"/>
            </a:xfrm>
            <a:custGeom>
              <a:avLst/>
              <a:gdLst/>
              <a:ahLst/>
              <a:cxnLst/>
              <a:rect l="l" t="t" r="r" b="b"/>
              <a:pathLst>
                <a:path w="322" h="1192" extrusionOk="0">
                  <a:moveTo>
                    <a:pt x="167" y="1"/>
                  </a:moveTo>
                  <a:cubicBezTo>
                    <a:pt x="72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72" y="1191"/>
                    <a:pt x="167" y="1191"/>
                  </a:cubicBezTo>
                  <a:cubicBezTo>
                    <a:pt x="250" y="1191"/>
                    <a:pt x="322" y="1120"/>
                    <a:pt x="322" y="1036"/>
                  </a:cubicBezTo>
                  <a:lnTo>
                    <a:pt x="322" y="167"/>
                  </a:lnTo>
                  <a:cubicBezTo>
                    <a:pt x="310" y="84"/>
                    <a:pt x="250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19191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1" name="Google Shape;9249;p67">
              <a:extLst>
                <a:ext uri="{FF2B5EF4-FFF2-40B4-BE49-F238E27FC236}">
                  <a16:creationId xmlns:a16="http://schemas.microsoft.com/office/drawing/2014/main" id="{E238F7CF-B8FE-E702-B269-18B99E04D9FA}"/>
                </a:ext>
              </a:extLst>
            </p:cNvPr>
            <p:cNvSpPr/>
            <p:nvPr/>
          </p:nvSpPr>
          <p:spPr>
            <a:xfrm>
              <a:off x="3406859" y="2288463"/>
              <a:ext cx="10630" cy="37938"/>
            </a:xfrm>
            <a:custGeom>
              <a:avLst/>
              <a:gdLst/>
              <a:ahLst/>
              <a:cxnLst/>
              <a:rect l="l" t="t" r="r" b="b"/>
              <a:pathLst>
                <a:path w="334" h="1192" extrusionOk="0">
                  <a:moveTo>
                    <a:pt x="167" y="1"/>
                  </a:moveTo>
                  <a:cubicBezTo>
                    <a:pt x="84" y="1"/>
                    <a:pt x="0" y="84"/>
                    <a:pt x="0" y="167"/>
                  </a:cubicBezTo>
                  <a:lnTo>
                    <a:pt x="0" y="1036"/>
                  </a:lnTo>
                  <a:cubicBezTo>
                    <a:pt x="0" y="1120"/>
                    <a:pt x="84" y="1191"/>
                    <a:pt x="167" y="1191"/>
                  </a:cubicBezTo>
                  <a:cubicBezTo>
                    <a:pt x="262" y="1191"/>
                    <a:pt x="334" y="1120"/>
                    <a:pt x="334" y="1036"/>
                  </a:cubicBezTo>
                  <a:lnTo>
                    <a:pt x="334" y="167"/>
                  </a:lnTo>
                  <a:cubicBezTo>
                    <a:pt x="322" y="84"/>
                    <a:pt x="262" y="1"/>
                    <a:pt x="16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19191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2" name="Google Shape;9250;p67">
              <a:extLst>
                <a:ext uri="{FF2B5EF4-FFF2-40B4-BE49-F238E27FC236}">
                  <a16:creationId xmlns:a16="http://schemas.microsoft.com/office/drawing/2014/main" id="{22835933-3B5D-29F1-B1EF-FB52DB258D5E}"/>
                </a:ext>
              </a:extLst>
            </p:cNvPr>
            <p:cNvSpPr/>
            <p:nvPr/>
          </p:nvSpPr>
          <p:spPr>
            <a:xfrm>
              <a:off x="3149183" y="1976585"/>
              <a:ext cx="219419" cy="183072"/>
            </a:xfrm>
            <a:custGeom>
              <a:avLst/>
              <a:gdLst/>
              <a:ahLst/>
              <a:cxnLst/>
              <a:rect l="l" t="t" r="r" b="b"/>
              <a:pathLst>
                <a:path w="6894" h="5752" extrusionOk="0">
                  <a:moveTo>
                    <a:pt x="2369" y="4108"/>
                  </a:moveTo>
                  <a:lnTo>
                    <a:pt x="2286" y="4466"/>
                  </a:lnTo>
                  <a:lnTo>
                    <a:pt x="2060" y="4466"/>
                  </a:lnTo>
                  <a:cubicBezTo>
                    <a:pt x="1869" y="4466"/>
                    <a:pt x="1703" y="4299"/>
                    <a:pt x="1703" y="4108"/>
                  </a:cubicBezTo>
                  <a:close/>
                  <a:moveTo>
                    <a:pt x="5513" y="310"/>
                  </a:moveTo>
                  <a:cubicBezTo>
                    <a:pt x="5703" y="310"/>
                    <a:pt x="5870" y="477"/>
                    <a:pt x="5870" y="667"/>
                  </a:cubicBezTo>
                  <a:lnTo>
                    <a:pt x="5870" y="3418"/>
                  </a:lnTo>
                  <a:cubicBezTo>
                    <a:pt x="5870" y="3608"/>
                    <a:pt x="5703" y="3775"/>
                    <a:pt x="5513" y="3775"/>
                  </a:cubicBezTo>
                  <a:lnTo>
                    <a:pt x="4132" y="3775"/>
                  </a:lnTo>
                  <a:cubicBezTo>
                    <a:pt x="4096" y="3775"/>
                    <a:pt x="4048" y="3787"/>
                    <a:pt x="4036" y="3811"/>
                  </a:cubicBezTo>
                  <a:lnTo>
                    <a:pt x="2500" y="4918"/>
                  </a:lnTo>
                  <a:lnTo>
                    <a:pt x="2739" y="3966"/>
                  </a:lnTo>
                  <a:cubicBezTo>
                    <a:pt x="2762" y="3930"/>
                    <a:pt x="2739" y="3870"/>
                    <a:pt x="2715" y="3835"/>
                  </a:cubicBezTo>
                  <a:cubicBezTo>
                    <a:pt x="2679" y="3787"/>
                    <a:pt x="2643" y="3775"/>
                    <a:pt x="2584" y="3775"/>
                  </a:cubicBezTo>
                  <a:lnTo>
                    <a:pt x="691" y="3775"/>
                  </a:lnTo>
                  <a:cubicBezTo>
                    <a:pt x="500" y="3775"/>
                    <a:pt x="333" y="3608"/>
                    <a:pt x="333" y="3418"/>
                  </a:cubicBezTo>
                  <a:lnTo>
                    <a:pt x="333" y="667"/>
                  </a:lnTo>
                  <a:cubicBezTo>
                    <a:pt x="333" y="477"/>
                    <a:pt x="500" y="310"/>
                    <a:pt x="691" y="310"/>
                  </a:cubicBezTo>
                  <a:close/>
                  <a:moveTo>
                    <a:pt x="6215" y="989"/>
                  </a:moveTo>
                  <a:cubicBezTo>
                    <a:pt x="6406" y="989"/>
                    <a:pt x="6572" y="1156"/>
                    <a:pt x="6572" y="1346"/>
                  </a:cubicBezTo>
                  <a:lnTo>
                    <a:pt x="6572" y="4108"/>
                  </a:lnTo>
                  <a:lnTo>
                    <a:pt x="6549" y="4108"/>
                  </a:lnTo>
                  <a:cubicBezTo>
                    <a:pt x="6549" y="4299"/>
                    <a:pt x="6394" y="4466"/>
                    <a:pt x="6191" y="4466"/>
                  </a:cubicBezTo>
                  <a:lnTo>
                    <a:pt x="4810" y="4466"/>
                  </a:lnTo>
                  <a:cubicBezTo>
                    <a:pt x="4763" y="4466"/>
                    <a:pt x="4727" y="4477"/>
                    <a:pt x="4691" y="4513"/>
                  </a:cubicBezTo>
                  <a:cubicBezTo>
                    <a:pt x="4667" y="4549"/>
                    <a:pt x="4644" y="4608"/>
                    <a:pt x="4667" y="4656"/>
                  </a:cubicBezTo>
                  <a:lnTo>
                    <a:pt x="4763" y="5323"/>
                  </a:lnTo>
                  <a:lnTo>
                    <a:pt x="3596" y="4537"/>
                  </a:lnTo>
                  <a:lnTo>
                    <a:pt x="4191" y="4096"/>
                  </a:lnTo>
                  <a:lnTo>
                    <a:pt x="5513" y="4096"/>
                  </a:lnTo>
                  <a:cubicBezTo>
                    <a:pt x="5882" y="4096"/>
                    <a:pt x="6191" y="3799"/>
                    <a:pt x="6191" y="3418"/>
                  </a:cubicBezTo>
                  <a:lnTo>
                    <a:pt x="6191" y="989"/>
                  </a:lnTo>
                  <a:close/>
                  <a:moveTo>
                    <a:pt x="691" y="1"/>
                  </a:moveTo>
                  <a:cubicBezTo>
                    <a:pt x="322" y="1"/>
                    <a:pt x="0" y="298"/>
                    <a:pt x="0" y="679"/>
                  </a:cubicBezTo>
                  <a:lnTo>
                    <a:pt x="0" y="3430"/>
                  </a:lnTo>
                  <a:cubicBezTo>
                    <a:pt x="0" y="3811"/>
                    <a:pt x="298" y="4120"/>
                    <a:pt x="691" y="4120"/>
                  </a:cubicBezTo>
                  <a:lnTo>
                    <a:pt x="1393" y="4120"/>
                  </a:lnTo>
                  <a:lnTo>
                    <a:pt x="1393" y="4132"/>
                  </a:lnTo>
                  <a:cubicBezTo>
                    <a:pt x="1393" y="4501"/>
                    <a:pt x="1691" y="4823"/>
                    <a:pt x="2072" y="4823"/>
                  </a:cubicBezTo>
                  <a:lnTo>
                    <a:pt x="2203" y="4823"/>
                  </a:lnTo>
                  <a:lnTo>
                    <a:pt x="2143" y="5073"/>
                  </a:lnTo>
                  <a:cubicBezTo>
                    <a:pt x="2119" y="5180"/>
                    <a:pt x="2167" y="5275"/>
                    <a:pt x="2250" y="5335"/>
                  </a:cubicBezTo>
                  <a:cubicBezTo>
                    <a:pt x="2298" y="5370"/>
                    <a:pt x="2346" y="5382"/>
                    <a:pt x="2381" y="5382"/>
                  </a:cubicBezTo>
                  <a:cubicBezTo>
                    <a:pt x="2429" y="5382"/>
                    <a:pt x="2489" y="5370"/>
                    <a:pt x="2536" y="5335"/>
                  </a:cubicBezTo>
                  <a:lnTo>
                    <a:pt x="3251" y="4823"/>
                  </a:lnTo>
                  <a:lnTo>
                    <a:pt x="3417" y="4823"/>
                  </a:lnTo>
                  <a:lnTo>
                    <a:pt x="4751" y="5716"/>
                  </a:lnTo>
                  <a:cubicBezTo>
                    <a:pt x="4798" y="5740"/>
                    <a:pt x="4846" y="5751"/>
                    <a:pt x="4882" y="5751"/>
                  </a:cubicBezTo>
                  <a:cubicBezTo>
                    <a:pt x="4929" y="5751"/>
                    <a:pt x="4977" y="5740"/>
                    <a:pt x="5025" y="5716"/>
                  </a:cubicBezTo>
                  <a:cubicBezTo>
                    <a:pt x="5108" y="5656"/>
                    <a:pt x="5144" y="5561"/>
                    <a:pt x="5120" y="5454"/>
                  </a:cubicBezTo>
                  <a:lnTo>
                    <a:pt x="5025" y="4799"/>
                  </a:lnTo>
                  <a:lnTo>
                    <a:pt x="6215" y="4799"/>
                  </a:lnTo>
                  <a:cubicBezTo>
                    <a:pt x="6584" y="4799"/>
                    <a:pt x="6894" y="4501"/>
                    <a:pt x="6894" y="4120"/>
                  </a:cubicBezTo>
                  <a:lnTo>
                    <a:pt x="6894" y="1370"/>
                  </a:lnTo>
                  <a:cubicBezTo>
                    <a:pt x="6870" y="977"/>
                    <a:pt x="6572" y="679"/>
                    <a:pt x="6191" y="679"/>
                  </a:cubicBezTo>
                  <a:cubicBezTo>
                    <a:pt x="6179" y="298"/>
                    <a:pt x="5882" y="1"/>
                    <a:pt x="5513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19191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3" name="Google Shape;9251;p67">
              <a:extLst>
                <a:ext uri="{FF2B5EF4-FFF2-40B4-BE49-F238E27FC236}">
                  <a16:creationId xmlns:a16="http://schemas.microsoft.com/office/drawing/2014/main" id="{4B2C0963-E332-0A96-CDB4-C07467185AD4}"/>
                </a:ext>
              </a:extLst>
            </p:cNvPr>
            <p:cNvSpPr/>
            <p:nvPr/>
          </p:nvSpPr>
          <p:spPr>
            <a:xfrm>
              <a:off x="3187822" y="2009177"/>
              <a:ext cx="26926" cy="10280"/>
            </a:xfrm>
            <a:custGeom>
              <a:avLst/>
              <a:gdLst/>
              <a:ahLst/>
              <a:cxnLst/>
              <a:rect l="l" t="t" r="r" b="b"/>
              <a:pathLst>
                <a:path w="846" h="323" extrusionOk="0">
                  <a:moveTo>
                    <a:pt x="155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1"/>
                    <a:pt x="846" y="167"/>
                  </a:cubicBezTo>
                  <a:cubicBezTo>
                    <a:pt x="846" y="72"/>
                    <a:pt x="774" y="1"/>
                    <a:pt x="67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19191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4" name="Google Shape;9252;p67">
              <a:extLst>
                <a:ext uri="{FF2B5EF4-FFF2-40B4-BE49-F238E27FC236}">
                  <a16:creationId xmlns:a16="http://schemas.microsoft.com/office/drawing/2014/main" id="{42E4CA36-F7C0-8FEF-4E97-ACD0B7EDA1B1}"/>
                </a:ext>
              </a:extLst>
            </p:cNvPr>
            <p:cNvSpPr/>
            <p:nvPr/>
          </p:nvSpPr>
          <p:spPr>
            <a:xfrm>
              <a:off x="3226110" y="2009177"/>
              <a:ext cx="81478" cy="10280"/>
            </a:xfrm>
            <a:custGeom>
              <a:avLst/>
              <a:gdLst/>
              <a:ahLst/>
              <a:cxnLst/>
              <a:rect l="l" t="t" r="r" b="b"/>
              <a:pathLst>
                <a:path w="2560" h="323" extrusionOk="0">
                  <a:moveTo>
                    <a:pt x="167" y="1"/>
                  </a:moveTo>
                  <a:cubicBezTo>
                    <a:pt x="72" y="1"/>
                    <a:pt x="0" y="72"/>
                    <a:pt x="0" y="167"/>
                  </a:cubicBezTo>
                  <a:cubicBezTo>
                    <a:pt x="0" y="251"/>
                    <a:pt x="72" y="322"/>
                    <a:pt x="167" y="322"/>
                  </a:cubicBezTo>
                  <a:lnTo>
                    <a:pt x="2393" y="322"/>
                  </a:lnTo>
                  <a:cubicBezTo>
                    <a:pt x="2488" y="322"/>
                    <a:pt x="2560" y="251"/>
                    <a:pt x="2560" y="167"/>
                  </a:cubicBezTo>
                  <a:cubicBezTo>
                    <a:pt x="2560" y="72"/>
                    <a:pt x="2488" y="1"/>
                    <a:pt x="239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19191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5" name="Google Shape;9253;p67">
              <a:extLst>
                <a:ext uri="{FF2B5EF4-FFF2-40B4-BE49-F238E27FC236}">
                  <a16:creationId xmlns:a16="http://schemas.microsoft.com/office/drawing/2014/main" id="{7EF4FDC9-A5FA-BA4C-44BD-64725B11FD93}"/>
                </a:ext>
              </a:extLst>
            </p:cNvPr>
            <p:cNvSpPr/>
            <p:nvPr/>
          </p:nvSpPr>
          <p:spPr>
            <a:xfrm>
              <a:off x="3187822" y="2036453"/>
              <a:ext cx="119767" cy="10662"/>
            </a:xfrm>
            <a:custGeom>
              <a:avLst/>
              <a:gdLst/>
              <a:ahLst/>
              <a:cxnLst/>
              <a:rect l="l" t="t" r="r" b="b"/>
              <a:pathLst>
                <a:path w="3763" h="335" extrusionOk="0">
                  <a:moveTo>
                    <a:pt x="155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55" y="334"/>
                  </a:cubicBezTo>
                  <a:lnTo>
                    <a:pt x="3596" y="334"/>
                  </a:lnTo>
                  <a:cubicBezTo>
                    <a:pt x="3691" y="334"/>
                    <a:pt x="3763" y="263"/>
                    <a:pt x="3763" y="168"/>
                  </a:cubicBezTo>
                  <a:cubicBezTo>
                    <a:pt x="3763" y="84"/>
                    <a:pt x="3691" y="1"/>
                    <a:pt x="3596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 dirty="0">
                <a:solidFill>
                  <a:srgbClr val="19191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6" name="Google Shape;9254;p67">
              <a:extLst>
                <a:ext uri="{FF2B5EF4-FFF2-40B4-BE49-F238E27FC236}">
                  <a16:creationId xmlns:a16="http://schemas.microsoft.com/office/drawing/2014/main" id="{CA183A8F-98FF-3399-DB51-23CA07F8C0A7}"/>
                </a:ext>
              </a:extLst>
            </p:cNvPr>
            <p:cNvSpPr/>
            <p:nvPr/>
          </p:nvSpPr>
          <p:spPr>
            <a:xfrm>
              <a:off x="3187822" y="2064143"/>
              <a:ext cx="81510" cy="10248"/>
            </a:xfrm>
            <a:custGeom>
              <a:avLst/>
              <a:gdLst/>
              <a:ahLst/>
              <a:cxnLst/>
              <a:rect l="l" t="t" r="r" b="b"/>
              <a:pathLst>
                <a:path w="2561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2394" y="322"/>
                  </a:lnTo>
                  <a:cubicBezTo>
                    <a:pt x="2477" y="322"/>
                    <a:pt x="2560" y="250"/>
                    <a:pt x="2560" y="167"/>
                  </a:cubicBezTo>
                  <a:cubicBezTo>
                    <a:pt x="2560" y="72"/>
                    <a:pt x="2477" y="0"/>
                    <a:pt x="239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191919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7" name="Google Shape;9255;p67">
              <a:extLst>
                <a:ext uri="{FF2B5EF4-FFF2-40B4-BE49-F238E27FC236}">
                  <a16:creationId xmlns:a16="http://schemas.microsoft.com/office/drawing/2014/main" id="{A5F4532A-79F0-CCFC-BA14-2B33C0EA865B}"/>
                </a:ext>
              </a:extLst>
            </p:cNvPr>
            <p:cNvSpPr/>
            <p:nvPr/>
          </p:nvSpPr>
          <p:spPr>
            <a:xfrm>
              <a:off x="3280663" y="2064143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55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5" y="322"/>
                  </a:cubicBezTo>
                  <a:lnTo>
                    <a:pt x="679" y="322"/>
                  </a:lnTo>
                  <a:cubicBezTo>
                    <a:pt x="774" y="322"/>
                    <a:pt x="846" y="250"/>
                    <a:pt x="846" y="167"/>
                  </a:cubicBezTo>
                  <a:cubicBezTo>
                    <a:pt x="846" y="72"/>
                    <a:pt x="774" y="0"/>
                    <a:pt x="67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191919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9" name="Google Shape;198;p32">
            <a:extLst>
              <a:ext uri="{FF2B5EF4-FFF2-40B4-BE49-F238E27FC236}">
                <a16:creationId xmlns:a16="http://schemas.microsoft.com/office/drawing/2014/main" id="{5341FF7B-108B-4B8B-120D-3781FE5F0F04}"/>
              </a:ext>
            </a:extLst>
          </p:cNvPr>
          <p:cNvSpPr/>
          <p:nvPr/>
        </p:nvSpPr>
        <p:spPr>
          <a:xfrm>
            <a:off x="950826" y="3507984"/>
            <a:ext cx="998400" cy="5934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F9CFD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20" name="Google Shape;9176;p67">
            <a:extLst>
              <a:ext uri="{FF2B5EF4-FFF2-40B4-BE49-F238E27FC236}">
                <a16:creationId xmlns:a16="http://schemas.microsoft.com/office/drawing/2014/main" id="{303FF4B2-0728-6CAD-E5F2-1AD951842E24}"/>
              </a:ext>
            </a:extLst>
          </p:cNvPr>
          <p:cNvGrpSpPr/>
          <p:nvPr/>
        </p:nvGrpSpPr>
        <p:grpSpPr>
          <a:xfrm>
            <a:off x="1333790" y="3638485"/>
            <a:ext cx="257357" cy="356627"/>
            <a:chOff x="5377363" y="1516169"/>
            <a:chExt cx="257357" cy="356627"/>
          </a:xfrm>
        </p:grpSpPr>
        <p:sp>
          <p:nvSpPr>
            <p:cNvPr id="21" name="Google Shape;9177;p67">
              <a:extLst>
                <a:ext uri="{FF2B5EF4-FFF2-40B4-BE49-F238E27FC236}">
                  <a16:creationId xmlns:a16="http://schemas.microsoft.com/office/drawing/2014/main" id="{74C23426-CB5F-4401-9A80-491A74B135B4}"/>
                </a:ext>
              </a:extLst>
            </p:cNvPr>
            <p:cNvSpPr/>
            <p:nvPr/>
          </p:nvSpPr>
          <p:spPr>
            <a:xfrm>
              <a:off x="5377363" y="1516169"/>
              <a:ext cx="257357" cy="356627"/>
            </a:xfrm>
            <a:custGeom>
              <a:avLst/>
              <a:gdLst/>
              <a:ahLst/>
              <a:cxnLst/>
              <a:rect l="l" t="t" r="r" b="b"/>
              <a:pathLst>
                <a:path w="8086" h="11205" extrusionOk="0">
                  <a:moveTo>
                    <a:pt x="4073" y="334"/>
                  </a:moveTo>
                  <a:cubicBezTo>
                    <a:pt x="4263" y="334"/>
                    <a:pt x="4430" y="441"/>
                    <a:pt x="4525" y="608"/>
                  </a:cubicBezTo>
                  <a:cubicBezTo>
                    <a:pt x="4561" y="656"/>
                    <a:pt x="4620" y="679"/>
                    <a:pt x="4680" y="679"/>
                  </a:cubicBezTo>
                  <a:lnTo>
                    <a:pt x="5299" y="679"/>
                  </a:lnTo>
                  <a:cubicBezTo>
                    <a:pt x="5406" y="679"/>
                    <a:pt x="5490" y="775"/>
                    <a:pt x="5490" y="870"/>
                  </a:cubicBezTo>
                  <a:lnTo>
                    <a:pt x="5490" y="1406"/>
                  </a:lnTo>
                  <a:lnTo>
                    <a:pt x="2668" y="1406"/>
                  </a:lnTo>
                  <a:lnTo>
                    <a:pt x="2668" y="870"/>
                  </a:lnTo>
                  <a:lnTo>
                    <a:pt x="2644" y="870"/>
                  </a:lnTo>
                  <a:cubicBezTo>
                    <a:pt x="2644" y="775"/>
                    <a:pt x="2727" y="679"/>
                    <a:pt x="2835" y="679"/>
                  </a:cubicBezTo>
                  <a:lnTo>
                    <a:pt x="3454" y="679"/>
                  </a:lnTo>
                  <a:cubicBezTo>
                    <a:pt x="3513" y="679"/>
                    <a:pt x="3573" y="656"/>
                    <a:pt x="3608" y="608"/>
                  </a:cubicBezTo>
                  <a:cubicBezTo>
                    <a:pt x="3716" y="441"/>
                    <a:pt x="3870" y="334"/>
                    <a:pt x="4073" y="334"/>
                  </a:cubicBezTo>
                  <a:close/>
                  <a:moveTo>
                    <a:pt x="7395" y="1037"/>
                  </a:moveTo>
                  <a:cubicBezTo>
                    <a:pt x="7597" y="1037"/>
                    <a:pt x="7764" y="1203"/>
                    <a:pt x="7764" y="1394"/>
                  </a:cubicBezTo>
                  <a:lnTo>
                    <a:pt x="7764" y="10514"/>
                  </a:lnTo>
                  <a:cubicBezTo>
                    <a:pt x="7764" y="10716"/>
                    <a:pt x="7597" y="10871"/>
                    <a:pt x="7395" y="10871"/>
                  </a:cubicBezTo>
                  <a:lnTo>
                    <a:pt x="727" y="10871"/>
                  </a:lnTo>
                  <a:cubicBezTo>
                    <a:pt x="537" y="10871"/>
                    <a:pt x="370" y="10704"/>
                    <a:pt x="370" y="10514"/>
                  </a:cubicBezTo>
                  <a:lnTo>
                    <a:pt x="370" y="1394"/>
                  </a:lnTo>
                  <a:cubicBezTo>
                    <a:pt x="370" y="1203"/>
                    <a:pt x="537" y="1037"/>
                    <a:pt x="727" y="1037"/>
                  </a:cubicBezTo>
                  <a:lnTo>
                    <a:pt x="2323" y="1037"/>
                  </a:lnTo>
                  <a:lnTo>
                    <a:pt x="2323" y="1572"/>
                  </a:lnTo>
                  <a:cubicBezTo>
                    <a:pt x="2323" y="1668"/>
                    <a:pt x="2406" y="1739"/>
                    <a:pt x="2489" y="1739"/>
                  </a:cubicBezTo>
                  <a:lnTo>
                    <a:pt x="5644" y="1739"/>
                  </a:lnTo>
                  <a:cubicBezTo>
                    <a:pt x="5728" y="1739"/>
                    <a:pt x="5811" y="1668"/>
                    <a:pt x="5811" y="1572"/>
                  </a:cubicBezTo>
                  <a:lnTo>
                    <a:pt x="5811" y="1037"/>
                  </a:lnTo>
                  <a:close/>
                  <a:moveTo>
                    <a:pt x="4037" y="1"/>
                  </a:moveTo>
                  <a:cubicBezTo>
                    <a:pt x="3751" y="1"/>
                    <a:pt x="3501" y="132"/>
                    <a:pt x="3335" y="358"/>
                  </a:cubicBezTo>
                  <a:lnTo>
                    <a:pt x="2799" y="358"/>
                  </a:lnTo>
                  <a:cubicBezTo>
                    <a:pt x="2585" y="358"/>
                    <a:pt x="2382" y="501"/>
                    <a:pt x="2311" y="715"/>
                  </a:cubicBezTo>
                  <a:lnTo>
                    <a:pt x="691" y="715"/>
                  </a:lnTo>
                  <a:cubicBezTo>
                    <a:pt x="299" y="715"/>
                    <a:pt x="1" y="1025"/>
                    <a:pt x="1" y="1394"/>
                  </a:cubicBezTo>
                  <a:lnTo>
                    <a:pt x="1" y="10514"/>
                  </a:lnTo>
                  <a:cubicBezTo>
                    <a:pt x="1" y="10907"/>
                    <a:pt x="322" y="11204"/>
                    <a:pt x="691" y="11204"/>
                  </a:cubicBezTo>
                  <a:lnTo>
                    <a:pt x="7359" y="11204"/>
                  </a:lnTo>
                  <a:cubicBezTo>
                    <a:pt x="7740" y="11204"/>
                    <a:pt x="8038" y="10895"/>
                    <a:pt x="8038" y="10514"/>
                  </a:cubicBezTo>
                  <a:lnTo>
                    <a:pt x="8038" y="1394"/>
                  </a:lnTo>
                  <a:cubicBezTo>
                    <a:pt x="8085" y="1025"/>
                    <a:pt x="7776" y="715"/>
                    <a:pt x="7383" y="715"/>
                  </a:cubicBezTo>
                  <a:lnTo>
                    <a:pt x="5763" y="715"/>
                  </a:lnTo>
                  <a:cubicBezTo>
                    <a:pt x="5692" y="501"/>
                    <a:pt x="5490" y="358"/>
                    <a:pt x="5275" y="358"/>
                  </a:cubicBezTo>
                  <a:lnTo>
                    <a:pt x="4740" y="358"/>
                  </a:lnTo>
                  <a:cubicBezTo>
                    <a:pt x="4573" y="132"/>
                    <a:pt x="4323" y="1"/>
                    <a:pt x="4037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2" name="Google Shape;9178;p67">
              <a:extLst>
                <a:ext uri="{FF2B5EF4-FFF2-40B4-BE49-F238E27FC236}">
                  <a16:creationId xmlns:a16="http://schemas.microsoft.com/office/drawing/2014/main" id="{627177E1-674B-D829-C8D5-15CC0E79BD9D}"/>
                </a:ext>
              </a:extLst>
            </p:cNvPr>
            <p:cNvSpPr/>
            <p:nvPr/>
          </p:nvSpPr>
          <p:spPr>
            <a:xfrm>
              <a:off x="5501681" y="1538925"/>
              <a:ext cx="10248" cy="10248"/>
            </a:xfrm>
            <a:custGeom>
              <a:avLst/>
              <a:gdLst/>
              <a:ahLst/>
              <a:cxnLst/>
              <a:rect l="l" t="t" r="r" b="b"/>
              <a:pathLst>
                <a:path w="322" h="322" extrusionOk="0">
                  <a:moveTo>
                    <a:pt x="167" y="0"/>
                  </a:moveTo>
                  <a:cubicBezTo>
                    <a:pt x="72" y="0"/>
                    <a:pt x="0" y="71"/>
                    <a:pt x="0" y="155"/>
                  </a:cubicBezTo>
                  <a:cubicBezTo>
                    <a:pt x="0" y="250"/>
                    <a:pt x="72" y="322"/>
                    <a:pt x="167" y="322"/>
                  </a:cubicBezTo>
                  <a:cubicBezTo>
                    <a:pt x="250" y="322"/>
                    <a:pt x="322" y="250"/>
                    <a:pt x="322" y="155"/>
                  </a:cubicBezTo>
                  <a:cubicBezTo>
                    <a:pt x="322" y="71"/>
                    <a:pt x="250" y="0"/>
                    <a:pt x="16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9179;p67">
              <a:extLst>
                <a:ext uri="{FF2B5EF4-FFF2-40B4-BE49-F238E27FC236}">
                  <a16:creationId xmlns:a16="http://schemas.microsoft.com/office/drawing/2014/main" id="{9347EA1F-BBA0-6374-7170-93A61414D350}"/>
                </a:ext>
              </a:extLst>
            </p:cNvPr>
            <p:cNvSpPr/>
            <p:nvPr/>
          </p:nvSpPr>
          <p:spPr>
            <a:xfrm>
              <a:off x="5401233" y="1560886"/>
              <a:ext cx="211112" cy="278554"/>
            </a:xfrm>
            <a:custGeom>
              <a:avLst/>
              <a:gdLst/>
              <a:ahLst/>
              <a:cxnLst/>
              <a:rect l="l" t="t" r="r" b="b"/>
              <a:pathLst>
                <a:path w="6633" h="8752" extrusionOk="0">
                  <a:moveTo>
                    <a:pt x="156" y="1"/>
                  </a:moveTo>
                  <a:cubicBezTo>
                    <a:pt x="72" y="1"/>
                    <a:pt x="1" y="84"/>
                    <a:pt x="1" y="167"/>
                  </a:cubicBezTo>
                  <a:lnTo>
                    <a:pt x="1" y="8597"/>
                  </a:lnTo>
                  <a:cubicBezTo>
                    <a:pt x="1" y="8680"/>
                    <a:pt x="72" y="8752"/>
                    <a:pt x="156" y="8752"/>
                  </a:cubicBezTo>
                  <a:lnTo>
                    <a:pt x="6466" y="8752"/>
                  </a:lnTo>
                  <a:cubicBezTo>
                    <a:pt x="6561" y="8752"/>
                    <a:pt x="6633" y="8680"/>
                    <a:pt x="6633" y="8597"/>
                  </a:cubicBezTo>
                  <a:lnTo>
                    <a:pt x="6633" y="167"/>
                  </a:lnTo>
                  <a:cubicBezTo>
                    <a:pt x="6633" y="84"/>
                    <a:pt x="6561" y="1"/>
                    <a:pt x="6478" y="1"/>
                  </a:cubicBezTo>
                  <a:lnTo>
                    <a:pt x="5597" y="1"/>
                  </a:lnTo>
                  <a:cubicBezTo>
                    <a:pt x="5502" y="1"/>
                    <a:pt x="5430" y="84"/>
                    <a:pt x="5430" y="167"/>
                  </a:cubicBezTo>
                  <a:cubicBezTo>
                    <a:pt x="5430" y="263"/>
                    <a:pt x="5502" y="334"/>
                    <a:pt x="5597" y="334"/>
                  </a:cubicBezTo>
                  <a:lnTo>
                    <a:pt x="6311" y="334"/>
                  </a:lnTo>
                  <a:lnTo>
                    <a:pt x="6311" y="8430"/>
                  </a:lnTo>
                  <a:lnTo>
                    <a:pt x="322" y="8430"/>
                  </a:lnTo>
                  <a:lnTo>
                    <a:pt x="322" y="334"/>
                  </a:lnTo>
                  <a:lnTo>
                    <a:pt x="1037" y="334"/>
                  </a:lnTo>
                  <a:cubicBezTo>
                    <a:pt x="1132" y="334"/>
                    <a:pt x="1203" y="263"/>
                    <a:pt x="1203" y="167"/>
                  </a:cubicBezTo>
                  <a:cubicBezTo>
                    <a:pt x="1203" y="84"/>
                    <a:pt x="1132" y="1"/>
                    <a:pt x="1037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4" name="Google Shape;9180;p67">
              <a:extLst>
                <a:ext uri="{FF2B5EF4-FFF2-40B4-BE49-F238E27FC236}">
                  <a16:creationId xmlns:a16="http://schemas.microsoft.com/office/drawing/2014/main" id="{04F277C4-4869-A57C-7450-68686F148B75}"/>
                </a:ext>
              </a:extLst>
            </p:cNvPr>
            <p:cNvSpPr/>
            <p:nvPr/>
          </p:nvSpPr>
          <p:spPr>
            <a:xfrm>
              <a:off x="5434207" y="1672664"/>
              <a:ext cx="33387" cy="33387"/>
            </a:xfrm>
            <a:custGeom>
              <a:avLst/>
              <a:gdLst/>
              <a:ahLst/>
              <a:cxnLst/>
              <a:rect l="l" t="t" r="r" b="b"/>
              <a:pathLst>
                <a:path w="1049" h="1049" extrusionOk="0">
                  <a:moveTo>
                    <a:pt x="525" y="311"/>
                  </a:moveTo>
                  <a:cubicBezTo>
                    <a:pt x="632" y="311"/>
                    <a:pt x="715" y="406"/>
                    <a:pt x="715" y="513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13"/>
                  </a:cubicBezTo>
                  <a:cubicBezTo>
                    <a:pt x="334" y="406"/>
                    <a:pt x="418" y="311"/>
                    <a:pt x="525" y="311"/>
                  </a:cubicBezTo>
                  <a:close/>
                  <a:moveTo>
                    <a:pt x="525" y="1"/>
                  </a:moveTo>
                  <a:cubicBezTo>
                    <a:pt x="239" y="1"/>
                    <a:pt x="1" y="239"/>
                    <a:pt x="1" y="525"/>
                  </a:cubicBezTo>
                  <a:cubicBezTo>
                    <a:pt x="1" y="811"/>
                    <a:pt x="239" y="1049"/>
                    <a:pt x="525" y="1049"/>
                  </a:cubicBezTo>
                  <a:cubicBezTo>
                    <a:pt x="810" y="1049"/>
                    <a:pt x="1049" y="811"/>
                    <a:pt x="1049" y="525"/>
                  </a:cubicBezTo>
                  <a:cubicBezTo>
                    <a:pt x="1049" y="239"/>
                    <a:pt x="810" y="1"/>
                    <a:pt x="525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" name="Google Shape;9181;p67">
              <a:extLst>
                <a:ext uri="{FF2B5EF4-FFF2-40B4-BE49-F238E27FC236}">
                  <a16:creationId xmlns:a16="http://schemas.microsoft.com/office/drawing/2014/main" id="{BCC69159-8EA7-485B-05D4-E8A009BCDB5E}"/>
                </a:ext>
              </a:extLst>
            </p:cNvPr>
            <p:cNvSpPr/>
            <p:nvPr/>
          </p:nvSpPr>
          <p:spPr>
            <a:xfrm>
              <a:off x="5434207" y="1723079"/>
              <a:ext cx="33387" cy="33005"/>
            </a:xfrm>
            <a:custGeom>
              <a:avLst/>
              <a:gdLst/>
              <a:ahLst/>
              <a:cxnLst/>
              <a:rect l="l" t="t" r="r" b="b"/>
              <a:pathLst>
                <a:path w="1049" h="1037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01"/>
                  </a:cubicBezTo>
                  <a:cubicBezTo>
                    <a:pt x="703" y="608"/>
                    <a:pt x="632" y="703"/>
                    <a:pt x="525" y="703"/>
                  </a:cubicBezTo>
                  <a:cubicBezTo>
                    <a:pt x="418" y="703"/>
                    <a:pt x="334" y="608"/>
                    <a:pt x="334" y="501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9"/>
                    <a:pt x="1" y="512"/>
                  </a:cubicBezTo>
                  <a:cubicBezTo>
                    <a:pt x="1" y="798"/>
                    <a:pt x="239" y="1036"/>
                    <a:pt x="525" y="1036"/>
                  </a:cubicBezTo>
                  <a:cubicBezTo>
                    <a:pt x="810" y="1036"/>
                    <a:pt x="1049" y="798"/>
                    <a:pt x="1049" y="512"/>
                  </a:cubicBezTo>
                  <a:cubicBezTo>
                    <a:pt x="1049" y="239"/>
                    <a:pt x="810" y="0"/>
                    <a:pt x="525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" name="Google Shape;9182;p67">
              <a:extLst>
                <a:ext uri="{FF2B5EF4-FFF2-40B4-BE49-F238E27FC236}">
                  <a16:creationId xmlns:a16="http://schemas.microsoft.com/office/drawing/2014/main" id="{24D62AFD-187A-5CAE-DD07-878619C40856}"/>
                </a:ext>
              </a:extLst>
            </p:cNvPr>
            <p:cNvSpPr/>
            <p:nvPr/>
          </p:nvSpPr>
          <p:spPr>
            <a:xfrm>
              <a:off x="5434207" y="1773112"/>
              <a:ext cx="33387" cy="33355"/>
            </a:xfrm>
            <a:custGeom>
              <a:avLst/>
              <a:gdLst/>
              <a:ahLst/>
              <a:cxnLst/>
              <a:rect l="l" t="t" r="r" b="b"/>
              <a:pathLst>
                <a:path w="1049" h="1048" extrusionOk="0">
                  <a:moveTo>
                    <a:pt x="525" y="310"/>
                  </a:moveTo>
                  <a:cubicBezTo>
                    <a:pt x="632" y="310"/>
                    <a:pt x="715" y="405"/>
                    <a:pt x="715" y="512"/>
                  </a:cubicBezTo>
                  <a:cubicBezTo>
                    <a:pt x="703" y="619"/>
                    <a:pt x="632" y="703"/>
                    <a:pt x="525" y="703"/>
                  </a:cubicBezTo>
                  <a:cubicBezTo>
                    <a:pt x="418" y="703"/>
                    <a:pt x="334" y="607"/>
                    <a:pt x="334" y="512"/>
                  </a:cubicBezTo>
                  <a:cubicBezTo>
                    <a:pt x="334" y="405"/>
                    <a:pt x="418" y="310"/>
                    <a:pt x="525" y="310"/>
                  </a:cubicBezTo>
                  <a:close/>
                  <a:moveTo>
                    <a:pt x="525" y="0"/>
                  </a:moveTo>
                  <a:cubicBezTo>
                    <a:pt x="239" y="0"/>
                    <a:pt x="1" y="238"/>
                    <a:pt x="1" y="524"/>
                  </a:cubicBezTo>
                  <a:cubicBezTo>
                    <a:pt x="1" y="810"/>
                    <a:pt x="239" y="1048"/>
                    <a:pt x="525" y="1048"/>
                  </a:cubicBezTo>
                  <a:cubicBezTo>
                    <a:pt x="810" y="1048"/>
                    <a:pt x="1049" y="810"/>
                    <a:pt x="1049" y="524"/>
                  </a:cubicBezTo>
                  <a:cubicBezTo>
                    <a:pt x="1025" y="226"/>
                    <a:pt x="810" y="0"/>
                    <a:pt x="525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7" name="Google Shape;9183;p67">
              <a:extLst>
                <a:ext uri="{FF2B5EF4-FFF2-40B4-BE49-F238E27FC236}">
                  <a16:creationId xmlns:a16="http://schemas.microsoft.com/office/drawing/2014/main" id="{2CA30445-6DC0-4EC3-EE34-A326AEDF0FF3}"/>
                </a:ext>
              </a:extLst>
            </p:cNvPr>
            <p:cNvSpPr/>
            <p:nvPr/>
          </p:nvSpPr>
          <p:spPr>
            <a:xfrm>
              <a:off x="5478924" y="1672664"/>
              <a:ext cx="60663" cy="10662"/>
            </a:xfrm>
            <a:custGeom>
              <a:avLst/>
              <a:gdLst/>
              <a:ahLst/>
              <a:cxnLst/>
              <a:rect l="l" t="t" r="r" b="b"/>
              <a:pathLst>
                <a:path w="1906" h="335" extrusionOk="0">
                  <a:moveTo>
                    <a:pt x="167" y="1"/>
                  </a:moveTo>
                  <a:cubicBezTo>
                    <a:pt x="72" y="1"/>
                    <a:pt x="1" y="84"/>
                    <a:pt x="1" y="168"/>
                  </a:cubicBezTo>
                  <a:cubicBezTo>
                    <a:pt x="1" y="263"/>
                    <a:pt x="72" y="334"/>
                    <a:pt x="167" y="334"/>
                  </a:cubicBezTo>
                  <a:lnTo>
                    <a:pt x="1739" y="334"/>
                  </a:lnTo>
                  <a:cubicBezTo>
                    <a:pt x="1822" y="334"/>
                    <a:pt x="1906" y="263"/>
                    <a:pt x="1906" y="168"/>
                  </a:cubicBezTo>
                  <a:cubicBezTo>
                    <a:pt x="1906" y="84"/>
                    <a:pt x="1846" y="1"/>
                    <a:pt x="173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8" name="Google Shape;9184;p67">
              <a:extLst>
                <a:ext uri="{FF2B5EF4-FFF2-40B4-BE49-F238E27FC236}">
                  <a16:creationId xmlns:a16="http://schemas.microsoft.com/office/drawing/2014/main" id="{95DC4311-D196-CCFC-5E71-E23A8182B7A3}"/>
                </a:ext>
              </a:extLst>
            </p:cNvPr>
            <p:cNvSpPr/>
            <p:nvPr/>
          </p:nvSpPr>
          <p:spPr>
            <a:xfrm>
              <a:off x="5478924" y="1695039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0"/>
                    <a:pt x="3132" y="167"/>
                  </a:cubicBezTo>
                  <a:cubicBezTo>
                    <a:pt x="3132" y="72"/>
                    <a:pt x="3061" y="0"/>
                    <a:pt x="2977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Google Shape;9185;p67">
              <a:extLst>
                <a:ext uri="{FF2B5EF4-FFF2-40B4-BE49-F238E27FC236}">
                  <a16:creationId xmlns:a16="http://schemas.microsoft.com/office/drawing/2014/main" id="{BC39D681-7FE9-2406-1E04-A6430FDC5D90}"/>
                </a:ext>
              </a:extLst>
            </p:cNvPr>
            <p:cNvSpPr/>
            <p:nvPr/>
          </p:nvSpPr>
          <p:spPr>
            <a:xfrm>
              <a:off x="5478924" y="1723079"/>
              <a:ext cx="60663" cy="10248"/>
            </a:xfrm>
            <a:custGeom>
              <a:avLst/>
              <a:gdLst/>
              <a:ahLst/>
              <a:cxnLst/>
              <a:rect l="l" t="t" r="r" b="b"/>
              <a:pathLst>
                <a:path w="190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1"/>
                    <a:pt x="72" y="322"/>
                    <a:pt x="167" y="322"/>
                  </a:cubicBezTo>
                  <a:lnTo>
                    <a:pt x="1739" y="322"/>
                  </a:lnTo>
                  <a:cubicBezTo>
                    <a:pt x="1822" y="322"/>
                    <a:pt x="1906" y="251"/>
                    <a:pt x="1906" y="167"/>
                  </a:cubicBezTo>
                  <a:cubicBezTo>
                    <a:pt x="1906" y="72"/>
                    <a:pt x="1846" y="0"/>
                    <a:pt x="1739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0" name="Google Shape;9186;p67">
              <a:extLst>
                <a:ext uri="{FF2B5EF4-FFF2-40B4-BE49-F238E27FC236}">
                  <a16:creationId xmlns:a16="http://schemas.microsoft.com/office/drawing/2014/main" id="{046DDCA5-7CFD-C504-9472-CD8274990BAC}"/>
                </a:ext>
              </a:extLst>
            </p:cNvPr>
            <p:cNvSpPr/>
            <p:nvPr/>
          </p:nvSpPr>
          <p:spPr>
            <a:xfrm>
              <a:off x="5478924" y="1745422"/>
              <a:ext cx="99716" cy="10280"/>
            </a:xfrm>
            <a:custGeom>
              <a:avLst/>
              <a:gdLst/>
              <a:ahLst/>
              <a:cxnLst/>
              <a:rect l="l" t="t" r="r" b="b"/>
              <a:pathLst>
                <a:path w="3133" h="323" extrusionOk="0">
                  <a:moveTo>
                    <a:pt x="156" y="1"/>
                  </a:moveTo>
                  <a:cubicBezTo>
                    <a:pt x="72" y="1"/>
                    <a:pt x="1" y="72"/>
                    <a:pt x="1" y="156"/>
                  </a:cubicBezTo>
                  <a:cubicBezTo>
                    <a:pt x="1" y="251"/>
                    <a:pt x="72" y="322"/>
                    <a:pt x="156" y="322"/>
                  </a:cubicBezTo>
                  <a:lnTo>
                    <a:pt x="2977" y="322"/>
                  </a:lnTo>
                  <a:cubicBezTo>
                    <a:pt x="3061" y="322"/>
                    <a:pt x="3132" y="251"/>
                    <a:pt x="3132" y="156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1" name="Google Shape;9187;p67">
              <a:extLst>
                <a:ext uri="{FF2B5EF4-FFF2-40B4-BE49-F238E27FC236}">
                  <a16:creationId xmlns:a16="http://schemas.microsoft.com/office/drawing/2014/main" id="{8C88498B-3E40-7E04-7FA2-338745EA28D0}"/>
                </a:ext>
              </a:extLst>
            </p:cNvPr>
            <p:cNvSpPr/>
            <p:nvPr/>
          </p:nvSpPr>
          <p:spPr>
            <a:xfrm>
              <a:off x="5478924" y="1773112"/>
              <a:ext cx="60663" cy="10630"/>
            </a:xfrm>
            <a:custGeom>
              <a:avLst/>
              <a:gdLst/>
              <a:ahLst/>
              <a:cxnLst/>
              <a:rect l="l" t="t" r="r" b="b"/>
              <a:pathLst>
                <a:path w="1906" h="334" extrusionOk="0">
                  <a:moveTo>
                    <a:pt x="167" y="0"/>
                  </a:moveTo>
                  <a:cubicBezTo>
                    <a:pt x="72" y="0"/>
                    <a:pt x="1" y="83"/>
                    <a:pt x="1" y="167"/>
                  </a:cubicBezTo>
                  <a:cubicBezTo>
                    <a:pt x="1" y="262"/>
                    <a:pt x="72" y="333"/>
                    <a:pt x="167" y="333"/>
                  </a:cubicBezTo>
                  <a:lnTo>
                    <a:pt x="1739" y="333"/>
                  </a:lnTo>
                  <a:cubicBezTo>
                    <a:pt x="1822" y="333"/>
                    <a:pt x="1906" y="262"/>
                    <a:pt x="1906" y="167"/>
                  </a:cubicBezTo>
                  <a:cubicBezTo>
                    <a:pt x="1906" y="83"/>
                    <a:pt x="1846" y="0"/>
                    <a:pt x="1739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2" name="Google Shape;9188;p67">
              <a:extLst>
                <a:ext uri="{FF2B5EF4-FFF2-40B4-BE49-F238E27FC236}">
                  <a16:creationId xmlns:a16="http://schemas.microsoft.com/office/drawing/2014/main" id="{0710B38E-C89F-6162-705F-AE5CF2C6FB41}"/>
                </a:ext>
              </a:extLst>
            </p:cNvPr>
            <p:cNvSpPr/>
            <p:nvPr/>
          </p:nvSpPr>
          <p:spPr>
            <a:xfrm>
              <a:off x="5478924" y="1795455"/>
              <a:ext cx="99716" cy="10630"/>
            </a:xfrm>
            <a:custGeom>
              <a:avLst/>
              <a:gdLst/>
              <a:ahLst/>
              <a:cxnLst/>
              <a:rect l="l" t="t" r="r" b="b"/>
              <a:pathLst>
                <a:path w="3133" h="334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3" name="Google Shape;9189;p67">
              <a:extLst>
                <a:ext uri="{FF2B5EF4-FFF2-40B4-BE49-F238E27FC236}">
                  <a16:creationId xmlns:a16="http://schemas.microsoft.com/office/drawing/2014/main" id="{D0E6FB10-E942-AD5F-EE33-38D869AD0947}"/>
                </a:ext>
              </a:extLst>
            </p:cNvPr>
            <p:cNvSpPr/>
            <p:nvPr/>
          </p:nvSpPr>
          <p:spPr>
            <a:xfrm>
              <a:off x="5478924" y="1588926"/>
              <a:ext cx="99716" cy="10662"/>
            </a:xfrm>
            <a:custGeom>
              <a:avLst/>
              <a:gdLst/>
              <a:ahLst/>
              <a:cxnLst/>
              <a:rect l="l" t="t" r="r" b="b"/>
              <a:pathLst>
                <a:path w="3133" h="335" extrusionOk="0">
                  <a:moveTo>
                    <a:pt x="156" y="1"/>
                  </a:moveTo>
                  <a:cubicBezTo>
                    <a:pt x="72" y="1"/>
                    <a:pt x="1" y="72"/>
                    <a:pt x="1" y="167"/>
                  </a:cubicBezTo>
                  <a:cubicBezTo>
                    <a:pt x="1" y="251"/>
                    <a:pt x="72" y="334"/>
                    <a:pt x="156" y="334"/>
                  </a:cubicBezTo>
                  <a:lnTo>
                    <a:pt x="2977" y="334"/>
                  </a:lnTo>
                  <a:cubicBezTo>
                    <a:pt x="3061" y="334"/>
                    <a:pt x="3132" y="251"/>
                    <a:pt x="3132" y="167"/>
                  </a:cubicBezTo>
                  <a:cubicBezTo>
                    <a:pt x="3132" y="72"/>
                    <a:pt x="3061" y="1"/>
                    <a:pt x="297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4" name="Google Shape;9190;p67">
              <a:extLst>
                <a:ext uri="{FF2B5EF4-FFF2-40B4-BE49-F238E27FC236}">
                  <a16:creationId xmlns:a16="http://schemas.microsoft.com/office/drawing/2014/main" id="{F6CEDE8F-8088-4A8A-21B1-9F91B0973CF4}"/>
                </a:ext>
              </a:extLst>
            </p:cNvPr>
            <p:cNvSpPr/>
            <p:nvPr/>
          </p:nvSpPr>
          <p:spPr>
            <a:xfrm>
              <a:off x="5434207" y="1639341"/>
              <a:ext cx="144783" cy="10248"/>
            </a:xfrm>
            <a:custGeom>
              <a:avLst/>
              <a:gdLst/>
              <a:ahLst/>
              <a:cxnLst/>
              <a:rect l="l" t="t" r="r" b="b"/>
              <a:pathLst>
                <a:path w="4549" h="322" extrusionOk="0">
                  <a:moveTo>
                    <a:pt x="167" y="0"/>
                  </a:moveTo>
                  <a:cubicBezTo>
                    <a:pt x="84" y="0"/>
                    <a:pt x="1" y="72"/>
                    <a:pt x="1" y="155"/>
                  </a:cubicBezTo>
                  <a:cubicBezTo>
                    <a:pt x="1" y="250"/>
                    <a:pt x="84" y="322"/>
                    <a:pt x="167" y="322"/>
                  </a:cubicBezTo>
                  <a:lnTo>
                    <a:pt x="4382" y="322"/>
                  </a:lnTo>
                  <a:cubicBezTo>
                    <a:pt x="4466" y="322"/>
                    <a:pt x="4537" y="250"/>
                    <a:pt x="4537" y="155"/>
                  </a:cubicBezTo>
                  <a:cubicBezTo>
                    <a:pt x="4549" y="72"/>
                    <a:pt x="4466" y="0"/>
                    <a:pt x="4382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5" name="Google Shape;9191;p67">
              <a:extLst>
                <a:ext uri="{FF2B5EF4-FFF2-40B4-BE49-F238E27FC236}">
                  <a16:creationId xmlns:a16="http://schemas.microsoft.com/office/drawing/2014/main" id="{A92268B6-20B8-7078-2D77-A27E05AFB12E}"/>
                </a:ext>
              </a:extLst>
            </p:cNvPr>
            <p:cNvSpPr/>
            <p:nvPr/>
          </p:nvSpPr>
          <p:spPr>
            <a:xfrm>
              <a:off x="5479306" y="1611301"/>
              <a:ext cx="26926" cy="10248"/>
            </a:xfrm>
            <a:custGeom>
              <a:avLst/>
              <a:gdLst/>
              <a:ahLst/>
              <a:cxnLst/>
              <a:rect l="l" t="t" r="r" b="b"/>
              <a:pathLst>
                <a:path w="846" h="322" extrusionOk="0">
                  <a:moveTo>
                    <a:pt x="167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67" y="322"/>
                  </a:cubicBezTo>
                  <a:lnTo>
                    <a:pt x="691" y="322"/>
                  </a:lnTo>
                  <a:cubicBezTo>
                    <a:pt x="775" y="322"/>
                    <a:pt x="846" y="250"/>
                    <a:pt x="846" y="167"/>
                  </a:cubicBezTo>
                  <a:cubicBezTo>
                    <a:pt x="846" y="72"/>
                    <a:pt x="775" y="0"/>
                    <a:pt x="691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6" name="Google Shape;9192;p67">
              <a:extLst>
                <a:ext uri="{FF2B5EF4-FFF2-40B4-BE49-F238E27FC236}">
                  <a16:creationId xmlns:a16="http://schemas.microsoft.com/office/drawing/2014/main" id="{F1CFA6B5-F8E9-FC90-7FD8-3AF8EE5FAE71}"/>
                </a:ext>
              </a:extLst>
            </p:cNvPr>
            <p:cNvSpPr/>
            <p:nvPr/>
          </p:nvSpPr>
          <p:spPr>
            <a:xfrm>
              <a:off x="5518327" y="1611301"/>
              <a:ext cx="26958" cy="10248"/>
            </a:xfrm>
            <a:custGeom>
              <a:avLst/>
              <a:gdLst/>
              <a:ahLst/>
              <a:cxnLst/>
              <a:rect l="l" t="t" r="r" b="b"/>
              <a:pathLst>
                <a:path w="847" h="322" extrusionOk="0">
                  <a:moveTo>
                    <a:pt x="156" y="0"/>
                  </a:moveTo>
                  <a:cubicBezTo>
                    <a:pt x="72" y="0"/>
                    <a:pt x="1" y="72"/>
                    <a:pt x="1" y="167"/>
                  </a:cubicBezTo>
                  <a:cubicBezTo>
                    <a:pt x="1" y="250"/>
                    <a:pt x="72" y="322"/>
                    <a:pt x="156" y="322"/>
                  </a:cubicBezTo>
                  <a:lnTo>
                    <a:pt x="680" y="322"/>
                  </a:lnTo>
                  <a:cubicBezTo>
                    <a:pt x="763" y="322"/>
                    <a:pt x="846" y="250"/>
                    <a:pt x="846" y="167"/>
                  </a:cubicBezTo>
                  <a:cubicBezTo>
                    <a:pt x="846" y="72"/>
                    <a:pt x="763" y="0"/>
                    <a:pt x="680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37" name="Google Shape;9193;p67">
              <a:extLst>
                <a:ext uri="{FF2B5EF4-FFF2-40B4-BE49-F238E27FC236}">
                  <a16:creationId xmlns:a16="http://schemas.microsoft.com/office/drawing/2014/main" id="{E6C06B88-A32A-8A7C-9DC8-10E7B1669106}"/>
                </a:ext>
              </a:extLst>
            </p:cNvPr>
            <p:cNvSpPr/>
            <p:nvPr/>
          </p:nvSpPr>
          <p:spPr>
            <a:xfrm>
              <a:off x="5434207" y="1588926"/>
              <a:ext cx="32623" cy="32623"/>
            </a:xfrm>
            <a:custGeom>
              <a:avLst/>
              <a:gdLst/>
              <a:ahLst/>
              <a:cxnLst/>
              <a:rect l="l" t="t" r="r" b="b"/>
              <a:pathLst>
                <a:path w="1025" h="1025" extrusionOk="0">
                  <a:moveTo>
                    <a:pt x="703" y="334"/>
                  </a:moveTo>
                  <a:lnTo>
                    <a:pt x="703" y="703"/>
                  </a:lnTo>
                  <a:lnTo>
                    <a:pt x="334" y="703"/>
                  </a:lnTo>
                  <a:lnTo>
                    <a:pt x="334" y="334"/>
                  </a:lnTo>
                  <a:close/>
                  <a:moveTo>
                    <a:pt x="167" y="1"/>
                  </a:moveTo>
                  <a:cubicBezTo>
                    <a:pt x="84" y="1"/>
                    <a:pt x="1" y="72"/>
                    <a:pt x="1" y="167"/>
                  </a:cubicBezTo>
                  <a:lnTo>
                    <a:pt x="1" y="870"/>
                  </a:lnTo>
                  <a:cubicBezTo>
                    <a:pt x="1" y="953"/>
                    <a:pt x="84" y="1025"/>
                    <a:pt x="167" y="1025"/>
                  </a:cubicBezTo>
                  <a:lnTo>
                    <a:pt x="870" y="1025"/>
                  </a:lnTo>
                  <a:cubicBezTo>
                    <a:pt x="953" y="1025"/>
                    <a:pt x="1025" y="953"/>
                    <a:pt x="1025" y="870"/>
                  </a:cubicBezTo>
                  <a:lnTo>
                    <a:pt x="1025" y="167"/>
                  </a:lnTo>
                  <a:cubicBezTo>
                    <a:pt x="1025" y="72"/>
                    <a:pt x="953" y="1"/>
                    <a:pt x="870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38" name="Google Shape;198;p32">
            <a:extLst>
              <a:ext uri="{FF2B5EF4-FFF2-40B4-BE49-F238E27FC236}">
                <a16:creationId xmlns:a16="http://schemas.microsoft.com/office/drawing/2014/main" id="{68830BA6-124D-A852-FA20-354DF673EFD4}"/>
              </a:ext>
            </a:extLst>
          </p:cNvPr>
          <p:cNvSpPr/>
          <p:nvPr/>
        </p:nvSpPr>
        <p:spPr>
          <a:xfrm>
            <a:off x="950826" y="4434125"/>
            <a:ext cx="998400" cy="593400"/>
          </a:xfrm>
          <a:prstGeom prst="roundRect">
            <a:avLst>
              <a:gd name="adj" fmla="val 50000"/>
            </a:avLst>
          </a:prstGeom>
          <a:noFill/>
          <a:ln w="381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</a:pPr>
            <a:endParaRPr sz="1400" kern="0">
              <a:solidFill>
                <a:srgbClr val="F9CFD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57" name="Google Shape;9215;p67">
            <a:extLst>
              <a:ext uri="{FF2B5EF4-FFF2-40B4-BE49-F238E27FC236}">
                <a16:creationId xmlns:a16="http://schemas.microsoft.com/office/drawing/2014/main" id="{4D2EC682-84C5-2085-FE31-4CBA7D5701CE}"/>
              </a:ext>
            </a:extLst>
          </p:cNvPr>
          <p:cNvGrpSpPr/>
          <p:nvPr/>
        </p:nvGrpSpPr>
        <p:grpSpPr>
          <a:xfrm>
            <a:off x="1281649" y="4568188"/>
            <a:ext cx="361636" cy="362183"/>
            <a:chOff x="6259175" y="1559008"/>
            <a:chExt cx="271743" cy="272093"/>
          </a:xfrm>
        </p:grpSpPr>
        <p:sp>
          <p:nvSpPr>
            <p:cNvPr id="58" name="Google Shape;9216;p67">
              <a:extLst>
                <a:ext uri="{FF2B5EF4-FFF2-40B4-BE49-F238E27FC236}">
                  <a16:creationId xmlns:a16="http://schemas.microsoft.com/office/drawing/2014/main" id="{963BC43C-8A59-735A-1F58-0FC8D98FAAE3}"/>
                </a:ext>
              </a:extLst>
            </p:cNvPr>
            <p:cNvSpPr/>
            <p:nvPr/>
          </p:nvSpPr>
          <p:spPr>
            <a:xfrm>
              <a:off x="6259175" y="1559008"/>
              <a:ext cx="271743" cy="272093"/>
            </a:xfrm>
            <a:custGeom>
              <a:avLst/>
              <a:gdLst/>
              <a:ahLst/>
              <a:cxnLst/>
              <a:rect l="l" t="t" r="r" b="b"/>
              <a:pathLst>
                <a:path w="8538" h="8549" extrusionOk="0">
                  <a:moveTo>
                    <a:pt x="4263" y="0"/>
                  </a:moveTo>
                  <a:cubicBezTo>
                    <a:pt x="3120" y="0"/>
                    <a:pt x="2049" y="453"/>
                    <a:pt x="1251" y="1250"/>
                  </a:cubicBezTo>
                  <a:cubicBezTo>
                    <a:pt x="441" y="2060"/>
                    <a:pt x="1" y="3131"/>
                    <a:pt x="1" y="4274"/>
                  </a:cubicBezTo>
                  <a:cubicBezTo>
                    <a:pt x="1" y="5417"/>
                    <a:pt x="441" y="6489"/>
                    <a:pt x="1251" y="7299"/>
                  </a:cubicBezTo>
                  <a:cubicBezTo>
                    <a:pt x="2049" y="8096"/>
                    <a:pt x="3120" y="8549"/>
                    <a:pt x="4263" y="8549"/>
                  </a:cubicBezTo>
                  <a:cubicBezTo>
                    <a:pt x="5418" y="8549"/>
                    <a:pt x="6490" y="8096"/>
                    <a:pt x="7287" y="7299"/>
                  </a:cubicBezTo>
                  <a:cubicBezTo>
                    <a:pt x="8097" y="6489"/>
                    <a:pt x="8537" y="5417"/>
                    <a:pt x="8537" y="4274"/>
                  </a:cubicBezTo>
                  <a:cubicBezTo>
                    <a:pt x="8526" y="4179"/>
                    <a:pt x="8526" y="4108"/>
                    <a:pt x="8526" y="4036"/>
                  </a:cubicBezTo>
                  <a:cubicBezTo>
                    <a:pt x="8526" y="3965"/>
                    <a:pt x="8466" y="3917"/>
                    <a:pt x="8383" y="3917"/>
                  </a:cubicBezTo>
                  <a:cubicBezTo>
                    <a:pt x="8311" y="3917"/>
                    <a:pt x="8276" y="3977"/>
                    <a:pt x="8276" y="4048"/>
                  </a:cubicBezTo>
                  <a:lnTo>
                    <a:pt x="8276" y="4274"/>
                  </a:lnTo>
                  <a:cubicBezTo>
                    <a:pt x="8276" y="5346"/>
                    <a:pt x="7859" y="6358"/>
                    <a:pt x="7097" y="7120"/>
                  </a:cubicBezTo>
                  <a:cubicBezTo>
                    <a:pt x="6335" y="7882"/>
                    <a:pt x="5323" y="8287"/>
                    <a:pt x="4251" y="8287"/>
                  </a:cubicBezTo>
                  <a:cubicBezTo>
                    <a:pt x="3180" y="8287"/>
                    <a:pt x="2168" y="7870"/>
                    <a:pt x="1406" y="7120"/>
                  </a:cubicBezTo>
                  <a:cubicBezTo>
                    <a:pt x="656" y="6358"/>
                    <a:pt x="239" y="5346"/>
                    <a:pt x="239" y="4274"/>
                  </a:cubicBezTo>
                  <a:cubicBezTo>
                    <a:pt x="239" y="3203"/>
                    <a:pt x="644" y="2191"/>
                    <a:pt x="1406" y="1429"/>
                  </a:cubicBezTo>
                  <a:cubicBezTo>
                    <a:pt x="2168" y="667"/>
                    <a:pt x="3180" y="250"/>
                    <a:pt x="4251" y="250"/>
                  </a:cubicBezTo>
                  <a:cubicBezTo>
                    <a:pt x="5204" y="250"/>
                    <a:pt x="6121" y="595"/>
                    <a:pt x="6847" y="1203"/>
                  </a:cubicBezTo>
                  <a:cubicBezTo>
                    <a:pt x="7561" y="1822"/>
                    <a:pt x="8049" y="2655"/>
                    <a:pt x="8216" y="3560"/>
                  </a:cubicBezTo>
                  <a:cubicBezTo>
                    <a:pt x="8227" y="3624"/>
                    <a:pt x="8276" y="3669"/>
                    <a:pt x="8337" y="3669"/>
                  </a:cubicBezTo>
                  <a:cubicBezTo>
                    <a:pt x="8344" y="3669"/>
                    <a:pt x="8352" y="3668"/>
                    <a:pt x="8359" y="3667"/>
                  </a:cubicBezTo>
                  <a:cubicBezTo>
                    <a:pt x="8430" y="3643"/>
                    <a:pt x="8478" y="3584"/>
                    <a:pt x="8466" y="3512"/>
                  </a:cubicBezTo>
                  <a:cubicBezTo>
                    <a:pt x="8287" y="2548"/>
                    <a:pt x="7775" y="1655"/>
                    <a:pt x="7025" y="1012"/>
                  </a:cubicBezTo>
                  <a:cubicBezTo>
                    <a:pt x="6251" y="357"/>
                    <a:pt x="5275" y="0"/>
                    <a:pt x="426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59" name="Google Shape;9217;p67">
              <a:extLst>
                <a:ext uri="{FF2B5EF4-FFF2-40B4-BE49-F238E27FC236}">
                  <a16:creationId xmlns:a16="http://schemas.microsoft.com/office/drawing/2014/main" id="{30CB0EEC-7D60-E00F-23A9-44CE3F228192}"/>
                </a:ext>
              </a:extLst>
            </p:cNvPr>
            <p:cNvSpPr/>
            <p:nvPr/>
          </p:nvSpPr>
          <p:spPr>
            <a:xfrm>
              <a:off x="6278145" y="1577946"/>
              <a:ext cx="231927" cy="232309"/>
            </a:xfrm>
            <a:custGeom>
              <a:avLst/>
              <a:gdLst/>
              <a:ahLst/>
              <a:cxnLst/>
              <a:rect l="l" t="t" r="r" b="b"/>
              <a:pathLst>
                <a:path w="7287" h="7299" extrusionOk="0">
                  <a:moveTo>
                    <a:pt x="3643" y="0"/>
                  </a:moveTo>
                  <a:cubicBezTo>
                    <a:pt x="3119" y="0"/>
                    <a:pt x="2631" y="108"/>
                    <a:pt x="2155" y="322"/>
                  </a:cubicBezTo>
                  <a:cubicBezTo>
                    <a:pt x="1703" y="524"/>
                    <a:pt x="1310" y="810"/>
                    <a:pt x="964" y="1179"/>
                  </a:cubicBezTo>
                  <a:cubicBezTo>
                    <a:pt x="917" y="1227"/>
                    <a:pt x="917" y="1310"/>
                    <a:pt x="964" y="1358"/>
                  </a:cubicBezTo>
                  <a:cubicBezTo>
                    <a:pt x="988" y="1382"/>
                    <a:pt x="1021" y="1393"/>
                    <a:pt x="1054" y="1393"/>
                  </a:cubicBezTo>
                  <a:cubicBezTo>
                    <a:pt x="1086" y="1393"/>
                    <a:pt x="1119" y="1382"/>
                    <a:pt x="1143" y="1358"/>
                  </a:cubicBezTo>
                  <a:cubicBezTo>
                    <a:pt x="1453" y="1012"/>
                    <a:pt x="1822" y="750"/>
                    <a:pt x="2262" y="560"/>
                  </a:cubicBezTo>
                  <a:cubicBezTo>
                    <a:pt x="2691" y="358"/>
                    <a:pt x="3167" y="262"/>
                    <a:pt x="3643" y="262"/>
                  </a:cubicBezTo>
                  <a:cubicBezTo>
                    <a:pt x="5513" y="262"/>
                    <a:pt x="7037" y="1774"/>
                    <a:pt x="7037" y="3656"/>
                  </a:cubicBezTo>
                  <a:cubicBezTo>
                    <a:pt x="7037" y="5525"/>
                    <a:pt x="5513" y="7049"/>
                    <a:pt x="3643" y="7049"/>
                  </a:cubicBezTo>
                  <a:cubicBezTo>
                    <a:pt x="1762" y="7049"/>
                    <a:pt x="250" y="5525"/>
                    <a:pt x="250" y="3656"/>
                  </a:cubicBezTo>
                  <a:cubicBezTo>
                    <a:pt x="250" y="2977"/>
                    <a:pt x="441" y="2322"/>
                    <a:pt x="810" y="1774"/>
                  </a:cubicBezTo>
                  <a:cubicBezTo>
                    <a:pt x="857" y="1727"/>
                    <a:pt x="845" y="1655"/>
                    <a:pt x="786" y="1608"/>
                  </a:cubicBezTo>
                  <a:cubicBezTo>
                    <a:pt x="766" y="1596"/>
                    <a:pt x="743" y="1591"/>
                    <a:pt x="721" y="1591"/>
                  </a:cubicBezTo>
                  <a:cubicBezTo>
                    <a:pt x="676" y="1591"/>
                    <a:pt x="631" y="1612"/>
                    <a:pt x="607" y="1643"/>
                  </a:cubicBezTo>
                  <a:cubicBezTo>
                    <a:pt x="202" y="2239"/>
                    <a:pt x="0" y="2941"/>
                    <a:pt x="0" y="3656"/>
                  </a:cubicBezTo>
                  <a:cubicBezTo>
                    <a:pt x="0" y="4632"/>
                    <a:pt x="381" y="5537"/>
                    <a:pt x="1072" y="6227"/>
                  </a:cubicBezTo>
                  <a:cubicBezTo>
                    <a:pt x="1750" y="6906"/>
                    <a:pt x="2679" y="7299"/>
                    <a:pt x="3643" y="7299"/>
                  </a:cubicBezTo>
                  <a:cubicBezTo>
                    <a:pt x="4620" y="7299"/>
                    <a:pt x="5536" y="6906"/>
                    <a:pt x="6215" y="6227"/>
                  </a:cubicBezTo>
                  <a:cubicBezTo>
                    <a:pt x="6894" y="5537"/>
                    <a:pt x="7287" y="4620"/>
                    <a:pt x="7287" y="3656"/>
                  </a:cubicBezTo>
                  <a:cubicBezTo>
                    <a:pt x="7287" y="2679"/>
                    <a:pt x="6906" y="1763"/>
                    <a:pt x="6215" y="1072"/>
                  </a:cubicBezTo>
                  <a:cubicBezTo>
                    <a:pt x="5536" y="393"/>
                    <a:pt x="4608" y="0"/>
                    <a:pt x="3643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0" name="Google Shape;9218;p67">
              <a:extLst>
                <a:ext uri="{FF2B5EF4-FFF2-40B4-BE49-F238E27FC236}">
                  <a16:creationId xmlns:a16="http://schemas.microsoft.com/office/drawing/2014/main" id="{093B697D-A6DA-E9C5-6B51-DE58ADCC3EFA}"/>
                </a:ext>
              </a:extLst>
            </p:cNvPr>
            <p:cNvSpPr/>
            <p:nvPr/>
          </p:nvSpPr>
          <p:spPr>
            <a:xfrm>
              <a:off x="6297846" y="1690870"/>
              <a:ext cx="13272" cy="7607"/>
            </a:xfrm>
            <a:custGeom>
              <a:avLst/>
              <a:gdLst/>
              <a:ahLst/>
              <a:cxnLst/>
              <a:rect l="l" t="t" r="r" b="b"/>
              <a:pathLst>
                <a:path w="417" h="239" extrusionOk="0">
                  <a:moveTo>
                    <a:pt x="119" y="0"/>
                  </a:moveTo>
                  <a:cubicBezTo>
                    <a:pt x="48" y="0"/>
                    <a:pt x="0" y="36"/>
                    <a:pt x="0" y="120"/>
                  </a:cubicBezTo>
                  <a:cubicBezTo>
                    <a:pt x="0" y="191"/>
                    <a:pt x="60" y="239"/>
                    <a:pt x="119" y="239"/>
                  </a:cubicBezTo>
                  <a:lnTo>
                    <a:pt x="298" y="239"/>
                  </a:lnTo>
                  <a:cubicBezTo>
                    <a:pt x="369" y="239"/>
                    <a:pt x="417" y="179"/>
                    <a:pt x="417" y="120"/>
                  </a:cubicBezTo>
                  <a:cubicBezTo>
                    <a:pt x="417" y="60"/>
                    <a:pt x="357" y="0"/>
                    <a:pt x="29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1" name="Google Shape;9219;p67">
              <a:extLst>
                <a:ext uri="{FF2B5EF4-FFF2-40B4-BE49-F238E27FC236}">
                  <a16:creationId xmlns:a16="http://schemas.microsoft.com/office/drawing/2014/main" id="{4655B4D1-643D-9F09-6080-435D60155932}"/>
                </a:ext>
              </a:extLst>
            </p:cNvPr>
            <p:cNvSpPr/>
            <p:nvPr/>
          </p:nvSpPr>
          <p:spPr>
            <a:xfrm>
              <a:off x="6390687" y="1598029"/>
              <a:ext cx="100448" cy="100448"/>
            </a:xfrm>
            <a:custGeom>
              <a:avLst/>
              <a:gdLst/>
              <a:ahLst/>
              <a:cxnLst/>
              <a:rect l="l" t="t" r="r" b="b"/>
              <a:pathLst>
                <a:path w="3156" h="3156" extrusionOk="0">
                  <a:moveTo>
                    <a:pt x="119" y="0"/>
                  </a:moveTo>
                  <a:cubicBezTo>
                    <a:pt x="60" y="0"/>
                    <a:pt x="0" y="60"/>
                    <a:pt x="0" y="119"/>
                  </a:cubicBezTo>
                  <a:lnTo>
                    <a:pt x="0" y="3037"/>
                  </a:lnTo>
                  <a:cubicBezTo>
                    <a:pt x="0" y="3108"/>
                    <a:pt x="60" y="3156"/>
                    <a:pt x="119" y="3156"/>
                  </a:cubicBezTo>
                  <a:lnTo>
                    <a:pt x="3036" y="3156"/>
                  </a:lnTo>
                  <a:cubicBezTo>
                    <a:pt x="3108" y="3156"/>
                    <a:pt x="3155" y="3096"/>
                    <a:pt x="3155" y="3037"/>
                  </a:cubicBezTo>
                  <a:cubicBezTo>
                    <a:pt x="3155" y="2977"/>
                    <a:pt x="3096" y="2917"/>
                    <a:pt x="3036" y="2917"/>
                  </a:cubicBezTo>
                  <a:lnTo>
                    <a:pt x="250" y="2917"/>
                  </a:lnTo>
                  <a:lnTo>
                    <a:pt x="250" y="119"/>
                  </a:lnTo>
                  <a:lnTo>
                    <a:pt x="238" y="119"/>
                  </a:lnTo>
                  <a:cubicBezTo>
                    <a:pt x="238" y="48"/>
                    <a:pt x="179" y="0"/>
                    <a:pt x="119" y="0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2" name="Google Shape;9220;p67">
              <a:extLst>
                <a:ext uri="{FF2B5EF4-FFF2-40B4-BE49-F238E27FC236}">
                  <a16:creationId xmlns:a16="http://schemas.microsoft.com/office/drawing/2014/main" id="{3290B1CF-91B2-FACB-6BA6-D8757706ED7B}"/>
                </a:ext>
              </a:extLst>
            </p:cNvPr>
            <p:cNvSpPr/>
            <p:nvPr/>
          </p:nvSpPr>
          <p:spPr>
            <a:xfrm>
              <a:off x="6390305" y="1778013"/>
              <a:ext cx="7607" cy="13304"/>
            </a:xfrm>
            <a:custGeom>
              <a:avLst/>
              <a:gdLst/>
              <a:ahLst/>
              <a:cxnLst/>
              <a:rect l="l" t="t" r="r" b="b"/>
              <a:pathLst>
                <a:path w="239" h="418" extrusionOk="0">
                  <a:moveTo>
                    <a:pt x="119" y="1"/>
                  </a:moveTo>
                  <a:cubicBezTo>
                    <a:pt x="60" y="1"/>
                    <a:pt x="0" y="60"/>
                    <a:pt x="0" y="120"/>
                  </a:cubicBezTo>
                  <a:lnTo>
                    <a:pt x="0" y="299"/>
                  </a:lnTo>
                  <a:cubicBezTo>
                    <a:pt x="0" y="370"/>
                    <a:pt x="60" y="418"/>
                    <a:pt x="119" y="418"/>
                  </a:cubicBezTo>
                  <a:cubicBezTo>
                    <a:pt x="179" y="418"/>
                    <a:pt x="238" y="358"/>
                    <a:pt x="238" y="299"/>
                  </a:cubicBezTo>
                  <a:lnTo>
                    <a:pt x="238" y="120"/>
                  </a:lnTo>
                  <a:cubicBezTo>
                    <a:pt x="238" y="49"/>
                    <a:pt x="179" y="1"/>
                    <a:pt x="119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" name="Google Shape;9221;p67">
              <a:extLst>
                <a:ext uri="{FF2B5EF4-FFF2-40B4-BE49-F238E27FC236}">
                  <a16:creationId xmlns:a16="http://schemas.microsoft.com/office/drawing/2014/main" id="{D794089E-EC28-1DE4-F1B7-CBC89D31CB5B}"/>
                </a:ext>
              </a:extLst>
            </p:cNvPr>
            <p:cNvSpPr/>
            <p:nvPr/>
          </p:nvSpPr>
          <p:spPr>
            <a:xfrm>
              <a:off x="6324358" y="1624923"/>
              <a:ext cx="12922" cy="11776"/>
            </a:xfrm>
            <a:custGeom>
              <a:avLst/>
              <a:gdLst/>
              <a:ahLst/>
              <a:cxnLst/>
              <a:rect l="l" t="t" r="r" b="b"/>
              <a:pathLst>
                <a:path w="406" h="370" extrusionOk="0">
                  <a:moveTo>
                    <a:pt x="133" y="1"/>
                  </a:moveTo>
                  <a:cubicBezTo>
                    <a:pt x="99" y="1"/>
                    <a:pt x="66" y="13"/>
                    <a:pt x="48" y="36"/>
                  </a:cubicBezTo>
                  <a:cubicBezTo>
                    <a:pt x="1" y="72"/>
                    <a:pt x="1" y="167"/>
                    <a:pt x="48" y="215"/>
                  </a:cubicBezTo>
                  <a:lnTo>
                    <a:pt x="179" y="346"/>
                  </a:lnTo>
                  <a:cubicBezTo>
                    <a:pt x="215" y="370"/>
                    <a:pt x="239" y="370"/>
                    <a:pt x="274" y="370"/>
                  </a:cubicBezTo>
                  <a:cubicBezTo>
                    <a:pt x="298" y="370"/>
                    <a:pt x="334" y="358"/>
                    <a:pt x="358" y="346"/>
                  </a:cubicBezTo>
                  <a:cubicBezTo>
                    <a:pt x="405" y="298"/>
                    <a:pt x="405" y="215"/>
                    <a:pt x="358" y="167"/>
                  </a:cubicBezTo>
                  <a:lnTo>
                    <a:pt x="227" y="36"/>
                  </a:lnTo>
                  <a:cubicBezTo>
                    <a:pt x="203" y="13"/>
                    <a:pt x="167" y="1"/>
                    <a:pt x="133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6" name="Google Shape;9222;p67">
              <a:extLst>
                <a:ext uri="{FF2B5EF4-FFF2-40B4-BE49-F238E27FC236}">
                  <a16:creationId xmlns:a16="http://schemas.microsoft.com/office/drawing/2014/main" id="{C1020731-B3E6-707C-6300-AC373123A640}"/>
                </a:ext>
              </a:extLst>
            </p:cNvPr>
            <p:cNvSpPr/>
            <p:nvPr/>
          </p:nvSpPr>
          <p:spPr>
            <a:xfrm>
              <a:off x="6451700" y="1752265"/>
              <a:ext cx="12890" cy="11776"/>
            </a:xfrm>
            <a:custGeom>
              <a:avLst/>
              <a:gdLst/>
              <a:ahLst/>
              <a:cxnLst/>
              <a:rect l="l" t="t" r="r" b="b"/>
              <a:pathLst>
                <a:path w="405" h="370" extrusionOk="0">
                  <a:moveTo>
                    <a:pt x="133" y="0"/>
                  </a:moveTo>
                  <a:cubicBezTo>
                    <a:pt x="101" y="0"/>
                    <a:pt x="72" y="12"/>
                    <a:pt x="48" y="36"/>
                  </a:cubicBezTo>
                  <a:cubicBezTo>
                    <a:pt x="0" y="84"/>
                    <a:pt x="0" y="167"/>
                    <a:pt x="48" y="215"/>
                  </a:cubicBezTo>
                  <a:lnTo>
                    <a:pt x="179" y="346"/>
                  </a:lnTo>
                  <a:cubicBezTo>
                    <a:pt x="214" y="369"/>
                    <a:pt x="238" y="369"/>
                    <a:pt x="274" y="369"/>
                  </a:cubicBezTo>
                  <a:cubicBezTo>
                    <a:pt x="298" y="369"/>
                    <a:pt x="333" y="357"/>
                    <a:pt x="357" y="346"/>
                  </a:cubicBezTo>
                  <a:cubicBezTo>
                    <a:pt x="405" y="298"/>
                    <a:pt x="405" y="215"/>
                    <a:pt x="357" y="167"/>
                  </a:cubicBezTo>
                  <a:lnTo>
                    <a:pt x="226" y="36"/>
                  </a:lnTo>
                  <a:cubicBezTo>
                    <a:pt x="197" y="12"/>
                    <a:pt x="164" y="0"/>
                    <a:pt x="13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7" name="Google Shape;9223;p67">
              <a:extLst>
                <a:ext uri="{FF2B5EF4-FFF2-40B4-BE49-F238E27FC236}">
                  <a16:creationId xmlns:a16="http://schemas.microsoft.com/office/drawing/2014/main" id="{C1A4B25A-F74C-41BF-BC4D-1CE330E231EA}"/>
                </a:ext>
              </a:extLst>
            </p:cNvPr>
            <p:cNvSpPr/>
            <p:nvPr/>
          </p:nvSpPr>
          <p:spPr>
            <a:xfrm>
              <a:off x="6451700" y="1624923"/>
              <a:ext cx="12890" cy="11776"/>
            </a:xfrm>
            <a:custGeom>
              <a:avLst/>
              <a:gdLst/>
              <a:ahLst/>
              <a:cxnLst/>
              <a:rect l="l" t="t" r="r" b="b"/>
              <a:pathLst>
                <a:path w="405" h="370" extrusionOk="0">
                  <a:moveTo>
                    <a:pt x="272" y="1"/>
                  </a:moveTo>
                  <a:cubicBezTo>
                    <a:pt x="238" y="1"/>
                    <a:pt x="202" y="13"/>
                    <a:pt x="179" y="36"/>
                  </a:cubicBezTo>
                  <a:lnTo>
                    <a:pt x="48" y="167"/>
                  </a:lnTo>
                  <a:cubicBezTo>
                    <a:pt x="0" y="215"/>
                    <a:pt x="0" y="298"/>
                    <a:pt x="48" y="346"/>
                  </a:cubicBezTo>
                  <a:cubicBezTo>
                    <a:pt x="83" y="370"/>
                    <a:pt x="107" y="370"/>
                    <a:pt x="143" y="370"/>
                  </a:cubicBezTo>
                  <a:cubicBezTo>
                    <a:pt x="167" y="370"/>
                    <a:pt x="202" y="370"/>
                    <a:pt x="226" y="346"/>
                  </a:cubicBezTo>
                  <a:lnTo>
                    <a:pt x="357" y="215"/>
                  </a:lnTo>
                  <a:cubicBezTo>
                    <a:pt x="405" y="167"/>
                    <a:pt x="405" y="72"/>
                    <a:pt x="357" y="36"/>
                  </a:cubicBezTo>
                  <a:cubicBezTo>
                    <a:pt x="339" y="13"/>
                    <a:pt x="307" y="1"/>
                    <a:pt x="272" y="1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8" name="Google Shape;9224;p67">
              <a:extLst>
                <a:ext uri="{FF2B5EF4-FFF2-40B4-BE49-F238E27FC236}">
                  <a16:creationId xmlns:a16="http://schemas.microsoft.com/office/drawing/2014/main" id="{BB77EC86-FDFC-084F-579F-5990802354FB}"/>
                </a:ext>
              </a:extLst>
            </p:cNvPr>
            <p:cNvSpPr/>
            <p:nvPr/>
          </p:nvSpPr>
          <p:spPr>
            <a:xfrm>
              <a:off x="6324358" y="1751883"/>
              <a:ext cx="12922" cy="11776"/>
            </a:xfrm>
            <a:custGeom>
              <a:avLst/>
              <a:gdLst/>
              <a:ahLst/>
              <a:cxnLst/>
              <a:rect l="l" t="t" r="r" b="b"/>
              <a:pathLst>
                <a:path w="406" h="370" extrusionOk="0">
                  <a:moveTo>
                    <a:pt x="268" y="0"/>
                  </a:moveTo>
                  <a:cubicBezTo>
                    <a:pt x="236" y="0"/>
                    <a:pt x="203" y="12"/>
                    <a:pt x="179" y="36"/>
                  </a:cubicBezTo>
                  <a:lnTo>
                    <a:pt x="48" y="167"/>
                  </a:lnTo>
                  <a:cubicBezTo>
                    <a:pt x="1" y="227"/>
                    <a:pt x="1" y="298"/>
                    <a:pt x="48" y="346"/>
                  </a:cubicBezTo>
                  <a:cubicBezTo>
                    <a:pt x="72" y="369"/>
                    <a:pt x="108" y="369"/>
                    <a:pt x="132" y="369"/>
                  </a:cubicBezTo>
                  <a:cubicBezTo>
                    <a:pt x="167" y="369"/>
                    <a:pt x="191" y="358"/>
                    <a:pt x="227" y="346"/>
                  </a:cubicBezTo>
                  <a:lnTo>
                    <a:pt x="358" y="215"/>
                  </a:lnTo>
                  <a:cubicBezTo>
                    <a:pt x="405" y="167"/>
                    <a:pt x="405" y="72"/>
                    <a:pt x="358" y="36"/>
                  </a:cubicBezTo>
                  <a:cubicBezTo>
                    <a:pt x="334" y="12"/>
                    <a:pt x="301" y="0"/>
                    <a:pt x="268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59" name="Google Shape;9225;p67">
              <a:extLst>
                <a:ext uri="{FF2B5EF4-FFF2-40B4-BE49-F238E27FC236}">
                  <a16:creationId xmlns:a16="http://schemas.microsoft.com/office/drawing/2014/main" id="{2D301190-BA51-8120-69A9-1D0C251DADAE}"/>
                </a:ext>
              </a:extLst>
            </p:cNvPr>
            <p:cNvSpPr/>
            <p:nvPr/>
          </p:nvSpPr>
          <p:spPr>
            <a:xfrm>
              <a:off x="6304657" y="1653823"/>
              <a:ext cx="14036" cy="10567"/>
            </a:xfrm>
            <a:custGeom>
              <a:avLst/>
              <a:gdLst/>
              <a:ahLst/>
              <a:cxnLst/>
              <a:rect l="l" t="t" r="r" b="b"/>
              <a:pathLst>
                <a:path w="441" h="332" extrusionOk="0">
                  <a:moveTo>
                    <a:pt x="143" y="0"/>
                  </a:moveTo>
                  <a:cubicBezTo>
                    <a:pt x="97" y="0"/>
                    <a:pt x="51" y="25"/>
                    <a:pt x="24" y="69"/>
                  </a:cubicBezTo>
                  <a:cubicBezTo>
                    <a:pt x="0" y="129"/>
                    <a:pt x="24" y="212"/>
                    <a:pt x="84" y="236"/>
                  </a:cubicBezTo>
                  <a:lnTo>
                    <a:pt x="250" y="307"/>
                  </a:lnTo>
                  <a:cubicBezTo>
                    <a:pt x="262" y="307"/>
                    <a:pt x="274" y="331"/>
                    <a:pt x="298" y="331"/>
                  </a:cubicBezTo>
                  <a:cubicBezTo>
                    <a:pt x="334" y="331"/>
                    <a:pt x="381" y="295"/>
                    <a:pt x="417" y="260"/>
                  </a:cubicBezTo>
                  <a:cubicBezTo>
                    <a:pt x="441" y="200"/>
                    <a:pt x="417" y="117"/>
                    <a:pt x="358" y="93"/>
                  </a:cubicBezTo>
                  <a:lnTo>
                    <a:pt x="191" y="10"/>
                  </a:lnTo>
                  <a:cubicBezTo>
                    <a:pt x="176" y="3"/>
                    <a:pt x="159" y="0"/>
                    <a:pt x="14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0" name="Google Shape;9226;p67">
              <a:extLst>
                <a:ext uri="{FF2B5EF4-FFF2-40B4-BE49-F238E27FC236}">
                  <a16:creationId xmlns:a16="http://schemas.microsoft.com/office/drawing/2014/main" id="{EA843604-B6FE-2ECD-00F6-DBB26AA10DD8}"/>
                </a:ext>
              </a:extLst>
            </p:cNvPr>
            <p:cNvSpPr/>
            <p:nvPr/>
          </p:nvSpPr>
          <p:spPr>
            <a:xfrm>
              <a:off x="6469874" y="1724511"/>
              <a:ext cx="14068" cy="10344"/>
            </a:xfrm>
            <a:custGeom>
              <a:avLst/>
              <a:gdLst/>
              <a:ahLst/>
              <a:cxnLst/>
              <a:rect l="l" t="t" r="r" b="b"/>
              <a:pathLst>
                <a:path w="442" h="325" extrusionOk="0">
                  <a:moveTo>
                    <a:pt x="140" y="1"/>
                  </a:moveTo>
                  <a:cubicBezTo>
                    <a:pt x="95" y="1"/>
                    <a:pt x="50" y="31"/>
                    <a:pt x="24" y="75"/>
                  </a:cubicBezTo>
                  <a:cubicBezTo>
                    <a:pt x="1" y="134"/>
                    <a:pt x="24" y="206"/>
                    <a:pt x="84" y="241"/>
                  </a:cubicBezTo>
                  <a:lnTo>
                    <a:pt x="251" y="313"/>
                  </a:lnTo>
                  <a:cubicBezTo>
                    <a:pt x="263" y="313"/>
                    <a:pt x="286" y="325"/>
                    <a:pt x="298" y="325"/>
                  </a:cubicBezTo>
                  <a:cubicBezTo>
                    <a:pt x="346" y="325"/>
                    <a:pt x="382" y="301"/>
                    <a:pt x="417" y="253"/>
                  </a:cubicBezTo>
                  <a:cubicBezTo>
                    <a:pt x="441" y="194"/>
                    <a:pt x="417" y="122"/>
                    <a:pt x="358" y="86"/>
                  </a:cubicBezTo>
                  <a:lnTo>
                    <a:pt x="191" y="15"/>
                  </a:lnTo>
                  <a:cubicBezTo>
                    <a:pt x="175" y="5"/>
                    <a:pt x="157" y="1"/>
                    <a:pt x="140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1" name="Google Shape;9227;p67">
              <a:extLst>
                <a:ext uri="{FF2B5EF4-FFF2-40B4-BE49-F238E27FC236}">
                  <a16:creationId xmlns:a16="http://schemas.microsoft.com/office/drawing/2014/main" id="{B2EF64F8-BC41-F070-BBB9-33BA9573A192}"/>
                </a:ext>
              </a:extLst>
            </p:cNvPr>
            <p:cNvSpPr/>
            <p:nvPr/>
          </p:nvSpPr>
          <p:spPr>
            <a:xfrm>
              <a:off x="6424392" y="1605158"/>
              <a:ext cx="11394" cy="13368"/>
            </a:xfrm>
            <a:custGeom>
              <a:avLst/>
              <a:gdLst/>
              <a:ahLst/>
              <a:cxnLst/>
              <a:rect l="l" t="t" r="r" b="b"/>
              <a:pathLst>
                <a:path w="358" h="420" extrusionOk="0">
                  <a:moveTo>
                    <a:pt x="212" y="0"/>
                  </a:moveTo>
                  <a:cubicBezTo>
                    <a:pt x="168" y="0"/>
                    <a:pt x="125" y="31"/>
                    <a:pt x="108" y="74"/>
                  </a:cubicBezTo>
                  <a:lnTo>
                    <a:pt x="25" y="229"/>
                  </a:lnTo>
                  <a:cubicBezTo>
                    <a:pt x="1" y="288"/>
                    <a:pt x="25" y="372"/>
                    <a:pt x="84" y="396"/>
                  </a:cubicBezTo>
                  <a:cubicBezTo>
                    <a:pt x="108" y="419"/>
                    <a:pt x="120" y="419"/>
                    <a:pt x="132" y="419"/>
                  </a:cubicBezTo>
                  <a:cubicBezTo>
                    <a:pt x="179" y="419"/>
                    <a:pt x="215" y="384"/>
                    <a:pt x="251" y="336"/>
                  </a:cubicBezTo>
                  <a:lnTo>
                    <a:pt x="322" y="181"/>
                  </a:lnTo>
                  <a:cubicBezTo>
                    <a:pt x="358" y="122"/>
                    <a:pt x="322" y="38"/>
                    <a:pt x="263" y="15"/>
                  </a:cubicBezTo>
                  <a:cubicBezTo>
                    <a:pt x="246" y="5"/>
                    <a:pt x="229" y="0"/>
                    <a:pt x="212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2" name="Google Shape;9228;p67">
              <a:extLst>
                <a:ext uri="{FF2B5EF4-FFF2-40B4-BE49-F238E27FC236}">
                  <a16:creationId xmlns:a16="http://schemas.microsoft.com/office/drawing/2014/main" id="{823ABBFB-03D5-47F4-1789-666B8323B32C}"/>
                </a:ext>
              </a:extLst>
            </p:cNvPr>
            <p:cNvSpPr/>
            <p:nvPr/>
          </p:nvSpPr>
          <p:spPr>
            <a:xfrm>
              <a:off x="6353926" y="1770916"/>
              <a:ext cx="11394" cy="13208"/>
            </a:xfrm>
            <a:custGeom>
              <a:avLst/>
              <a:gdLst/>
              <a:ahLst/>
              <a:cxnLst/>
              <a:rect l="l" t="t" r="r" b="b"/>
              <a:pathLst>
                <a:path w="358" h="415" extrusionOk="0">
                  <a:moveTo>
                    <a:pt x="214" y="0"/>
                  </a:moveTo>
                  <a:cubicBezTo>
                    <a:pt x="168" y="0"/>
                    <a:pt x="122" y="25"/>
                    <a:pt x="96" y="69"/>
                  </a:cubicBezTo>
                  <a:lnTo>
                    <a:pt x="24" y="236"/>
                  </a:lnTo>
                  <a:cubicBezTo>
                    <a:pt x="0" y="295"/>
                    <a:pt x="24" y="367"/>
                    <a:pt x="84" y="402"/>
                  </a:cubicBezTo>
                  <a:cubicBezTo>
                    <a:pt x="96" y="402"/>
                    <a:pt x="119" y="414"/>
                    <a:pt x="131" y="414"/>
                  </a:cubicBezTo>
                  <a:cubicBezTo>
                    <a:pt x="179" y="414"/>
                    <a:pt x="215" y="391"/>
                    <a:pt x="250" y="343"/>
                  </a:cubicBezTo>
                  <a:lnTo>
                    <a:pt x="322" y="176"/>
                  </a:lnTo>
                  <a:cubicBezTo>
                    <a:pt x="357" y="117"/>
                    <a:pt x="322" y="45"/>
                    <a:pt x="262" y="10"/>
                  </a:cubicBezTo>
                  <a:cubicBezTo>
                    <a:pt x="247" y="3"/>
                    <a:pt x="231" y="0"/>
                    <a:pt x="214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3" name="Google Shape;9229;p67">
              <a:extLst>
                <a:ext uri="{FF2B5EF4-FFF2-40B4-BE49-F238E27FC236}">
                  <a16:creationId xmlns:a16="http://schemas.microsoft.com/office/drawing/2014/main" id="{A3C95E35-13BB-AC70-CF28-07F76AAE7B2B}"/>
                </a:ext>
              </a:extLst>
            </p:cNvPr>
            <p:cNvSpPr/>
            <p:nvPr/>
          </p:nvSpPr>
          <p:spPr>
            <a:xfrm>
              <a:off x="6355040" y="1604363"/>
              <a:ext cx="11044" cy="13399"/>
            </a:xfrm>
            <a:custGeom>
              <a:avLst/>
              <a:gdLst/>
              <a:ahLst/>
              <a:cxnLst/>
              <a:rect l="l" t="t" r="r" b="b"/>
              <a:pathLst>
                <a:path w="347" h="421" extrusionOk="0">
                  <a:moveTo>
                    <a:pt x="127" y="1"/>
                  </a:moveTo>
                  <a:cubicBezTo>
                    <a:pt x="116" y="1"/>
                    <a:pt x="106" y="2"/>
                    <a:pt x="96" y="4"/>
                  </a:cubicBezTo>
                  <a:cubicBezTo>
                    <a:pt x="37" y="40"/>
                    <a:pt x="1" y="111"/>
                    <a:pt x="25" y="171"/>
                  </a:cubicBezTo>
                  <a:lnTo>
                    <a:pt x="96" y="337"/>
                  </a:lnTo>
                  <a:cubicBezTo>
                    <a:pt x="120" y="397"/>
                    <a:pt x="168" y="421"/>
                    <a:pt x="215" y="421"/>
                  </a:cubicBezTo>
                  <a:cubicBezTo>
                    <a:pt x="227" y="421"/>
                    <a:pt x="239" y="421"/>
                    <a:pt x="263" y="409"/>
                  </a:cubicBezTo>
                  <a:cubicBezTo>
                    <a:pt x="322" y="373"/>
                    <a:pt x="346" y="301"/>
                    <a:pt x="334" y="242"/>
                  </a:cubicBezTo>
                  <a:lnTo>
                    <a:pt x="263" y="75"/>
                  </a:lnTo>
                  <a:cubicBezTo>
                    <a:pt x="233" y="26"/>
                    <a:pt x="179" y="1"/>
                    <a:pt x="127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4" name="Google Shape;9230;p67">
              <a:extLst>
                <a:ext uri="{FF2B5EF4-FFF2-40B4-BE49-F238E27FC236}">
                  <a16:creationId xmlns:a16="http://schemas.microsoft.com/office/drawing/2014/main" id="{3BB392DF-CE53-A14F-BDAB-A24A760111B4}"/>
                </a:ext>
              </a:extLst>
            </p:cNvPr>
            <p:cNvSpPr/>
            <p:nvPr/>
          </p:nvSpPr>
          <p:spPr>
            <a:xfrm>
              <a:off x="6422514" y="1771489"/>
              <a:ext cx="11012" cy="13017"/>
            </a:xfrm>
            <a:custGeom>
              <a:avLst/>
              <a:gdLst/>
              <a:ahLst/>
              <a:cxnLst/>
              <a:rect l="l" t="t" r="r" b="b"/>
              <a:pathLst>
                <a:path w="346" h="409" extrusionOk="0">
                  <a:moveTo>
                    <a:pt x="151" y="1"/>
                  </a:moveTo>
                  <a:cubicBezTo>
                    <a:pt x="130" y="1"/>
                    <a:pt x="107" y="5"/>
                    <a:pt x="84" y="15"/>
                  </a:cubicBezTo>
                  <a:cubicBezTo>
                    <a:pt x="24" y="39"/>
                    <a:pt x="0" y="111"/>
                    <a:pt x="12" y="170"/>
                  </a:cubicBezTo>
                  <a:lnTo>
                    <a:pt x="84" y="337"/>
                  </a:lnTo>
                  <a:cubicBezTo>
                    <a:pt x="107" y="384"/>
                    <a:pt x="143" y="408"/>
                    <a:pt x="203" y="408"/>
                  </a:cubicBezTo>
                  <a:cubicBezTo>
                    <a:pt x="227" y="408"/>
                    <a:pt x="238" y="408"/>
                    <a:pt x="250" y="396"/>
                  </a:cubicBezTo>
                  <a:cubicBezTo>
                    <a:pt x="310" y="373"/>
                    <a:pt x="346" y="289"/>
                    <a:pt x="322" y="230"/>
                  </a:cubicBezTo>
                  <a:lnTo>
                    <a:pt x="250" y="63"/>
                  </a:lnTo>
                  <a:cubicBezTo>
                    <a:pt x="242" y="29"/>
                    <a:pt x="203" y="1"/>
                    <a:pt x="151" y="1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5" name="Google Shape;9231;p67">
              <a:extLst>
                <a:ext uri="{FF2B5EF4-FFF2-40B4-BE49-F238E27FC236}">
                  <a16:creationId xmlns:a16="http://schemas.microsoft.com/office/drawing/2014/main" id="{C2783387-DB52-B0AA-1D64-6B257EDE9005}"/>
                </a:ext>
              </a:extLst>
            </p:cNvPr>
            <p:cNvSpPr/>
            <p:nvPr/>
          </p:nvSpPr>
          <p:spPr>
            <a:xfrm>
              <a:off x="6470637" y="1655541"/>
              <a:ext cx="14036" cy="10726"/>
            </a:xfrm>
            <a:custGeom>
              <a:avLst/>
              <a:gdLst/>
              <a:ahLst/>
              <a:cxnLst/>
              <a:rect l="l" t="t" r="r" b="b"/>
              <a:pathLst>
                <a:path w="441" h="337" extrusionOk="0">
                  <a:moveTo>
                    <a:pt x="293" y="0"/>
                  </a:moveTo>
                  <a:cubicBezTo>
                    <a:pt x="282" y="0"/>
                    <a:pt x="272" y="1"/>
                    <a:pt x="262" y="3"/>
                  </a:cubicBezTo>
                  <a:lnTo>
                    <a:pt x="96" y="75"/>
                  </a:lnTo>
                  <a:cubicBezTo>
                    <a:pt x="36" y="110"/>
                    <a:pt x="0" y="182"/>
                    <a:pt x="24" y="241"/>
                  </a:cubicBezTo>
                  <a:cubicBezTo>
                    <a:pt x="48" y="301"/>
                    <a:pt x="96" y="337"/>
                    <a:pt x="143" y="337"/>
                  </a:cubicBezTo>
                  <a:cubicBezTo>
                    <a:pt x="155" y="337"/>
                    <a:pt x="167" y="337"/>
                    <a:pt x="179" y="313"/>
                  </a:cubicBezTo>
                  <a:lnTo>
                    <a:pt x="346" y="241"/>
                  </a:lnTo>
                  <a:cubicBezTo>
                    <a:pt x="405" y="217"/>
                    <a:pt x="441" y="134"/>
                    <a:pt x="417" y="75"/>
                  </a:cubicBezTo>
                  <a:cubicBezTo>
                    <a:pt x="397" y="25"/>
                    <a:pt x="344" y="0"/>
                    <a:pt x="293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66" name="Google Shape;9232;p67">
              <a:extLst>
                <a:ext uri="{FF2B5EF4-FFF2-40B4-BE49-F238E27FC236}">
                  <a16:creationId xmlns:a16="http://schemas.microsoft.com/office/drawing/2014/main" id="{06C02851-79A0-8CB4-ECA6-220FB2A9E46A}"/>
                </a:ext>
              </a:extLst>
            </p:cNvPr>
            <p:cNvSpPr/>
            <p:nvPr/>
          </p:nvSpPr>
          <p:spPr>
            <a:xfrm>
              <a:off x="6303893" y="1723175"/>
              <a:ext cx="13686" cy="10153"/>
            </a:xfrm>
            <a:custGeom>
              <a:avLst/>
              <a:gdLst/>
              <a:ahLst/>
              <a:cxnLst/>
              <a:rect l="l" t="t" r="r" b="b"/>
              <a:pathLst>
                <a:path w="430" h="319" extrusionOk="0">
                  <a:moveTo>
                    <a:pt x="317" y="0"/>
                  </a:moveTo>
                  <a:cubicBezTo>
                    <a:pt x="299" y="0"/>
                    <a:pt x="281" y="3"/>
                    <a:pt x="263" y="9"/>
                  </a:cubicBezTo>
                  <a:lnTo>
                    <a:pt x="96" y="81"/>
                  </a:lnTo>
                  <a:cubicBezTo>
                    <a:pt x="36" y="117"/>
                    <a:pt x="1" y="188"/>
                    <a:pt x="24" y="248"/>
                  </a:cubicBezTo>
                  <a:cubicBezTo>
                    <a:pt x="36" y="295"/>
                    <a:pt x="84" y="319"/>
                    <a:pt x="144" y="319"/>
                  </a:cubicBezTo>
                  <a:cubicBezTo>
                    <a:pt x="155" y="319"/>
                    <a:pt x="167" y="319"/>
                    <a:pt x="179" y="307"/>
                  </a:cubicBezTo>
                  <a:lnTo>
                    <a:pt x="346" y="236"/>
                  </a:lnTo>
                  <a:cubicBezTo>
                    <a:pt x="405" y="200"/>
                    <a:pt x="429" y="128"/>
                    <a:pt x="417" y="69"/>
                  </a:cubicBezTo>
                  <a:cubicBezTo>
                    <a:pt x="409" y="25"/>
                    <a:pt x="367" y="0"/>
                    <a:pt x="317" y="0"/>
                  </a:cubicBezTo>
                  <a:close/>
                </a:path>
              </a:pathLst>
            </a:custGeom>
            <a:solidFill>
              <a:srgbClr val="657E9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>
            <a:spLocks noGrp="1"/>
          </p:cNvSpPr>
          <p:nvPr>
            <p:ph type="title"/>
          </p:nvPr>
        </p:nvSpPr>
        <p:spPr>
          <a:xfrm>
            <a:off x="1296581" y="2403152"/>
            <a:ext cx="65508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cs-CZ" dirty="0"/>
              <a:t>Máte nějaké otázky?</a:t>
            </a:r>
            <a:endParaRPr dirty="0"/>
          </a:p>
        </p:txBody>
      </p:sp>
      <p:sp>
        <p:nvSpPr>
          <p:cNvPr id="230" name="Google Shape;230;p34"/>
          <p:cNvSpPr txBox="1">
            <a:spLocks noGrp="1"/>
          </p:cNvSpPr>
          <p:nvPr>
            <p:ph type="subTitle" idx="1"/>
          </p:nvPr>
        </p:nvSpPr>
        <p:spPr>
          <a:xfrm>
            <a:off x="1296600" y="3380509"/>
            <a:ext cx="6550800" cy="10607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>
              <a:spcAft>
                <a:spcPts val="1600"/>
              </a:spcAft>
            </a:pPr>
            <a:r>
              <a:rPr lang="cs-CZ" b="1" dirty="0"/>
              <a:t>Kontakt</a:t>
            </a:r>
          </a:p>
          <a:p>
            <a:pPr marL="0" indent="0">
              <a:spcAft>
                <a:spcPts val="1600"/>
              </a:spcAft>
            </a:pPr>
            <a:r>
              <a:rPr lang="cs-CZ" dirty="0"/>
              <a:t>marie.ulehlova@mpsv.gov.cz</a:t>
            </a:r>
          </a:p>
          <a:p>
            <a:pPr marL="0" indent="0">
              <a:spcAft>
                <a:spcPts val="1600"/>
              </a:spcAft>
            </a:pPr>
            <a:r>
              <a:rPr lang="cs-CZ" dirty="0"/>
              <a:t>evaluace@mpsv.gov.cz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7C7CE-BD8E-2360-AAB1-3D753B7B1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693197-5855-E238-9B27-269B82BF8B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5104" y="2564904"/>
            <a:ext cx="6405368" cy="1656184"/>
          </a:xfrm>
        </p:spPr>
        <p:txBody>
          <a:bodyPr/>
          <a:lstStyle/>
          <a:p>
            <a:r>
              <a:rPr lang="cs-CZ" dirty="0"/>
              <a:t>VEŘEJNÁ PODPORA</a:t>
            </a:r>
            <a:endParaRPr lang="cs-CZ" sz="4800" dirty="0"/>
          </a:p>
        </p:txBody>
      </p:sp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EB019AE9-4D03-913A-AF88-8C0B43FB0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pic>
        <p:nvPicPr>
          <p:cNvPr id="5" name="Grafický objekt 4" descr="Kontrolní seznam obrys">
            <a:extLst>
              <a:ext uri="{FF2B5EF4-FFF2-40B4-BE49-F238E27FC236}">
                <a16:creationId xmlns:a16="http://schemas.microsoft.com/office/drawing/2014/main" id="{8D270F89-EEAB-6911-9AEE-AC550B6297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4900" y="2418080"/>
            <a:ext cx="1980204" cy="1980204"/>
          </a:xfrm>
          <a:prstGeom prst="rect">
            <a:avLst/>
          </a:prstGeom>
        </p:spPr>
      </p:pic>
      <p:pic>
        <p:nvPicPr>
          <p:cNvPr id="7" name="Grafický objekt 6" descr="Kontrolní seznam obrys">
            <a:extLst>
              <a:ext uri="{FF2B5EF4-FFF2-40B4-BE49-F238E27FC236}">
                <a16:creationId xmlns:a16="http://schemas.microsoft.com/office/drawing/2014/main" id="{555AB7DA-6495-4068-4DB5-42C5CD2F44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7544" y="2438898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705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F753BA-4BC0-FAC7-B23A-50E2C6234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VEŘEJNÁ PODPORA A PODPORA DE MINIMIS VE VÝZVĚ 82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32D949E-2E22-E36A-31FF-2B78C97CE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Pokud je v rámci výzvy 82 identifikována veřejná podpora, jedná vždy o podporu de minimis.</a:t>
            </a:r>
          </a:p>
          <a:p>
            <a:r>
              <a:rPr lang="cs-CZ" b="1" dirty="0"/>
              <a:t>Obecně mimo režim veřejné podpory: </a:t>
            </a:r>
            <a:r>
              <a:rPr lang="cs-CZ" dirty="0"/>
              <a:t>Pokud jsou aktivity koncipovány k </a:t>
            </a:r>
            <a:r>
              <a:rPr lang="cs-CZ" b="1" dirty="0"/>
              <a:t>širokému využití veřejnosti</a:t>
            </a:r>
            <a:r>
              <a:rPr lang="cs-CZ" dirty="0"/>
              <a:t>, obecně pak nezakládají veřejnou podporu.</a:t>
            </a:r>
          </a:p>
          <a:p>
            <a:r>
              <a:rPr lang="cs-CZ" b="1" dirty="0"/>
              <a:t>Žadatelé se v rámci depeše</a:t>
            </a:r>
            <a:r>
              <a:rPr lang="cs-CZ" dirty="0"/>
              <a:t>, vyjádří k důvodům nezakládajícím veřejnou podporu v projektu.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11479CA-0C51-27C7-B818-D1384586E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9951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DD51D4-CA3D-AC16-276D-97C567C2F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VEŘEJNÁ PODPORA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D50C60-B080-D173-3AF2-21CA9970B3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Příjemci je podpora přidělena již v právním aktu</a:t>
            </a:r>
            <a:r>
              <a:rPr lang="cs-CZ" b="1" dirty="0"/>
              <a:t>.</a:t>
            </a:r>
          </a:p>
          <a:p>
            <a:r>
              <a:rPr lang="cs-CZ" dirty="0"/>
              <a:t>Zapojeným subjektům se vydávají Rozhodnutí o poskytnutí na základě žádosti příjemce.</a:t>
            </a:r>
          </a:p>
          <a:p>
            <a:r>
              <a:rPr lang="cs-CZ" b="1" dirty="0"/>
              <a:t>Podpora musí být přidělena před jejím čerpáním.</a:t>
            </a:r>
          </a:p>
          <a:p>
            <a:r>
              <a:rPr lang="cs-CZ" dirty="0"/>
              <a:t>Veřejná podpora je příjemci (či zapojenému subjektu) poskytnuta dnem vzniku právního nároku na veřejnou podporu, tedy v OPZ+ </a:t>
            </a:r>
            <a:r>
              <a:rPr lang="cs-CZ" b="1" dirty="0"/>
              <a:t>dnem odeslání interní depeše </a:t>
            </a:r>
            <a:r>
              <a:rPr lang="cs-CZ" dirty="0"/>
              <a:t>obsahující informaci o schválení, platnosti a zpřístupnění rozhodnutí o poskytnutí veřejné podpory.</a:t>
            </a:r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3A53B33-4268-BDBD-9537-3C9C37338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324364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411EED-E6D3-4DF8-5E2B-33BEC9B72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VEŘEJNÁ PODPORA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C46F98A-AC86-9001-D685-5A9D2CEEC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Veřejná podpora bude přidělena každému zapojenému subjektu.</a:t>
            </a:r>
          </a:p>
          <a:p>
            <a:r>
              <a:rPr lang="cs-CZ" dirty="0"/>
              <a:t>Přidělenou podporu nelze navyšovat zpětně.</a:t>
            </a:r>
          </a:p>
          <a:p>
            <a:r>
              <a:rPr lang="cs-CZ" dirty="0"/>
              <a:t>Podpora bude rozdělena mezi všechny zapojené subjekty rovnoměrně, nebo dle skutečného čerpání.</a:t>
            </a:r>
          </a:p>
          <a:p>
            <a:r>
              <a:rPr lang="cs-CZ" dirty="0"/>
              <a:t>Přidělenou podporu je možné na konci projektu snížit dle skutečného čerpání. (Příjemce musí o snížení požádat.)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78D62DC-C32D-801F-CEF9-18F0F546B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395122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8742C-9928-48B9-B255-10890317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Veřejná podpora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F2336822-3A5D-474E-96B4-97BC81CD0B80}"/>
              </a:ext>
            </a:extLst>
          </p:cNvPr>
          <p:cNvSpPr txBox="1"/>
          <p:nvPr/>
        </p:nvSpPr>
        <p:spPr>
          <a:xfrm>
            <a:off x="473766" y="1340688"/>
            <a:ext cx="831023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KROKY PRO PŘIDĚLENÍ PODPORY DE MINIMIS ZAPOJENÉMU SUBJEKTU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 typeface="+mj-lt"/>
              <a:buAutoNum type="arabicPeriod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Depeše projektovému manažerovi obsahující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Formulář 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žádosti o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posou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z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en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í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a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poskytnutí veřejné podpory </a:t>
            </a:r>
            <a:b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de minimis 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(s připojeným elektronickým podpisem statutárního zástupce příjemce, lze podepsat i v IS KP21+).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Čestné prohlášení žadatele o podporu de minimis dle nařízení </a:t>
            </a:r>
            <a:b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</a:b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č. 2023/2831.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cs-CZ" sz="2000" dirty="0">
                <a:solidFill>
                  <a:srgbClr val="084A8B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</a:t>
            </a:r>
            <a:r>
              <a:rPr kumimoji="0" lang="cs-CZ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patřené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úředně / notářsky ověřeným podpisem statutárního zástupce, je možné podepsat i elektronickým podpisem.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Tabulka s rozdělením veřejné podpory mezi všechny zapojené subjekty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ve formátu dle vlastního uvážení příjemce.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Tx/>
              <a:buNone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Tx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  <a:hlinkClick r:id="rId3"/>
              </a:rPr>
              <a:t>Formuláře z oblasti veřejné podpory a podpory de minimis www.esfcr.cz</a:t>
            </a: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Tx/>
              <a:buNone/>
              <a:tabLst/>
              <a:defRPr/>
            </a:pPr>
            <a:r>
              <a:rPr kumimoji="0" lang="cs-CZ" sz="2400" b="0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 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2111E950-38C4-48F1-9511-2331BF827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Grafický objekt 4" descr="Varování se souvislou výplní">
            <a:extLst>
              <a:ext uri="{FF2B5EF4-FFF2-40B4-BE49-F238E27FC236}">
                <a16:creationId xmlns:a16="http://schemas.microsoft.com/office/drawing/2014/main" id="{9A7F7690-1052-EC0E-5C7B-313F7A140D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3740" y="10237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2667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C1C78-C64A-1C3A-0529-6B1A27D57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5BD36D-3035-2099-EC66-AC46309E4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Veřejná podpora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DA097BC-8364-F86E-CBEE-7D340FD51779}"/>
              </a:ext>
            </a:extLst>
          </p:cNvPr>
          <p:cNvSpPr txBox="1"/>
          <p:nvPr/>
        </p:nvSpPr>
        <p:spPr>
          <a:xfrm>
            <a:off x="432000" y="1230310"/>
            <a:ext cx="82800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cs-CZ" sz="2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Tx/>
              <a:buNone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2. Depeše od projektového manažera obsahující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Tx/>
              <a:buNone/>
              <a:tabLst/>
              <a:defRPr/>
            </a:pP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+mn-cs"/>
            </a:endParaRP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Rozhodnutí o poskytnutí podpory de minimis → 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příjemci zašle projektový manažer prostřednictvím depeše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Datum odeslání depeše 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= datum přidělení podpory de minimis.</a:t>
            </a:r>
          </a:p>
          <a:p>
            <a:pPr marL="800100" marR="0" lvl="1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FBBF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Teprve poté je možné zapojení </a:t>
            </a:r>
            <a:r>
              <a:rPr lang="cs-CZ" sz="2000" dirty="0">
                <a:solidFill>
                  <a:srgbClr val="084A8B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subjektu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 do projektu.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99F428BB-7430-B025-1771-435D0D03B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5" name="Grafický objekt 4" descr="Varování se souvislou výplní">
            <a:extLst>
              <a:ext uri="{FF2B5EF4-FFF2-40B4-BE49-F238E27FC236}">
                <a16:creationId xmlns:a16="http://schemas.microsoft.com/office/drawing/2014/main" id="{AFDC4EDB-1DF5-46E3-F61C-80AA9131E4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03740" y="10237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039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2933264" y="2924944"/>
            <a:ext cx="5850736" cy="2088232"/>
          </a:xfrm>
        </p:spPr>
        <p:txBody>
          <a:bodyPr/>
          <a:lstStyle/>
          <a:p>
            <a:r>
              <a:rPr lang="cs-CZ" sz="4800" dirty="0"/>
              <a:t>Změny </a:t>
            </a:r>
            <a:br>
              <a:rPr lang="cs-CZ" sz="4800" dirty="0"/>
            </a:br>
            <a:r>
              <a:rPr lang="cs-CZ" sz="4800" dirty="0"/>
              <a:t>v projektu</a:t>
            </a:r>
          </a:p>
        </p:txBody>
      </p:sp>
      <p:pic>
        <p:nvPicPr>
          <p:cNvPr id="4" name="Grafický objekt 3" descr="Kontrolní seznam obrys">
            <a:extLst>
              <a:ext uri="{FF2B5EF4-FFF2-40B4-BE49-F238E27FC236}">
                <a16:creationId xmlns:a16="http://schemas.microsoft.com/office/drawing/2014/main" id="{201D4A9B-0EBF-F2A6-5790-8DC06E2EC3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2098" y="2612010"/>
            <a:ext cx="2401166" cy="2401166"/>
          </a:xfrm>
          <a:prstGeom prst="rect">
            <a:avLst/>
          </a:prstGeom>
        </p:spPr>
      </p:pic>
      <p:pic>
        <p:nvPicPr>
          <p:cNvPr id="10" name="Obrázek 9" descr="Obsah obrázku text&#10;&#10;Popis byl vytvořen automaticky">
            <a:extLst>
              <a:ext uri="{FF2B5EF4-FFF2-40B4-BE49-F238E27FC236}">
                <a16:creationId xmlns:a16="http://schemas.microsoft.com/office/drawing/2014/main" id="{42AFFFE2-2A99-4D1C-88E1-401357E41A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6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7B4373-1A05-6B63-339B-E55611836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Změny v projektu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DDDA24-1839-1E14-3235-1348591FC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443295"/>
            <a:ext cx="8064000" cy="3357192"/>
          </a:xfrm>
        </p:spPr>
        <p:txBody>
          <a:bodyPr/>
          <a:lstStyle/>
          <a:p>
            <a:pPr marL="0" indent="0" algn="just">
              <a:buNone/>
            </a:pPr>
            <a:r>
              <a:rPr lang="cs-CZ" b="1" dirty="0"/>
              <a:t>Specifická část pravidel </a:t>
            </a:r>
            <a:r>
              <a:rPr lang="cs-CZ" dirty="0"/>
              <a:t>(viz </a:t>
            </a:r>
            <a:r>
              <a:rPr lang="cs-CZ" dirty="0">
                <a:hlinkClick r:id="rId3"/>
              </a:rPr>
              <a:t>https://www.esfcr.cz/pravidla-pro-</a:t>
            </a:r>
            <a:r>
              <a:rPr lang="cs-CZ" dirty="0" err="1">
                <a:hlinkClick r:id="rId3"/>
              </a:rPr>
              <a:t>zadatele</a:t>
            </a:r>
            <a:r>
              <a:rPr lang="cs-CZ" dirty="0">
                <a:hlinkClick r:id="rId3"/>
              </a:rPr>
              <a:t>-a-</a:t>
            </a:r>
            <a:r>
              <a:rPr lang="cs-CZ" dirty="0" err="1">
                <a:hlinkClick r:id="rId3"/>
              </a:rPr>
              <a:t>prijemce</a:t>
            </a:r>
            <a:r>
              <a:rPr lang="cs-CZ" dirty="0">
                <a:hlinkClick r:id="rId3"/>
              </a:rPr>
              <a:t>-</a:t>
            </a:r>
            <a:r>
              <a:rPr lang="cs-CZ" dirty="0" err="1">
                <a:hlinkClick r:id="rId3"/>
              </a:rPr>
              <a:t>opz</a:t>
            </a:r>
            <a:r>
              <a:rPr lang="cs-CZ" dirty="0">
                <a:hlinkClick r:id="rId3"/>
              </a:rPr>
              <a:t>-plus/-/dokument/18068507</a:t>
            </a:r>
            <a:r>
              <a:rPr lang="cs-CZ" dirty="0"/>
              <a:t>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b="1" dirty="0"/>
              <a:t>Nepodstatné změny: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nepodléhají předchozímu souhlasu ŘO</a:t>
            </a:r>
          </a:p>
          <a:p>
            <a:pPr marL="342900" lvl="1" indent="-342900" algn="just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cs-CZ" sz="2400" b="1" dirty="0"/>
              <a:t>Podstatné změny: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před jejich provedením nezbytný souhlas ŘO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mají vliv na charakter projektu, na splnění cílů projektu či dobu realizace projektu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3FD7087-75A3-88A4-87FC-EDA7B781A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26</a:t>
            </a:fld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FCD3AF2-A8C1-CC10-5315-F4FF9031ED2D}"/>
              </a:ext>
            </a:extLst>
          </p:cNvPr>
          <p:cNvSpPr txBox="1"/>
          <p:nvPr/>
        </p:nvSpPr>
        <p:spPr>
          <a:xfrm>
            <a:off x="540000" y="5157192"/>
            <a:ext cx="806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14000" lvl="1" indent="0" algn="just">
              <a:buNone/>
            </a:pPr>
            <a:r>
              <a:rPr lang="cs-CZ" sz="2000" b="1" dirty="0">
                <a:solidFill>
                  <a:srgbClr val="FF0000"/>
                </a:solidFill>
              </a:rPr>
              <a:t>POZOR: </a:t>
            </a:r>
            <a:r>
              <a:rPr lang="cs-CZ" sz="2000" dirty="0">
                <a:solidFill>
                  <a:srgbClr val="FF0000"/>
                </a:solidFill>
              </a:rPr>
              <a:t>To, že nepodstatná změna nevyžaduje schválení ŘO, neznamená, že je automaticky správně.</a:t>
            </a:r>
          </a:p>
        </p:txBody>
      </p:sp>
    </p:spTree>
    <p:extLst>
      <p:ext uri="{BB962C8B-B14F-4D97-AF65-F5344CB8AC3E}">
        <p14:creationId xmlns:p14="http://schemas.microsoft.com/office/powerpoint/2010/main" val="13031469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C55A05-1F42-9993-01C6-E50F95A52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Změny v projektu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A167930-FD64-8C36-E68F-12A79D57E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27</a:t>
            </a:fld>
            <a:endParaRPr lang="cs-CZ" dirty="0"/>
          </a:p>
        </p:txBody>
      </p:sp>
      <p:graphicFrame>
        <p:nvGraphicFramePr>
          <p:cNvPr id="5" name="Zástupný symbol pro obsah 7">
            <a:extLst>
              <a:ext uri="{FF2B5EF4-FFF2-40B4-BE49-F238E27FC236}">
                <a16:creationId xmlns:a16="http://schemas.microsoft.com/office/drawing/2014/main" id="{E6E93EBF-3F84-72B5-40F1-1BCFAAAA12F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39750" y="1340769"/>
          <a:ext cx="806450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ovéPole 6">
            <a:extLst>
              <a:ext uri="{FF2B5EF4-FFF2-40B4-BE49-F238E27FC236}">
                <a16:creationId xmlns:a16="http://schemas.microsoft.com/office/drawing/2014/main" id="{B5DA6F1F-6C37-34FA-C787-F1EBD98B5269}"/>
              </a:ext>
            </a:extLst>
          </p:cNvPr>
          <p:cNvSpPr txBox="1"/>
          <p:nvPr/>
        </p:nvSpPr>
        <p:spPr>
          <a:xfrm>
            <a:off x="971600" y="5661249"/>
            <a:ext cx="7632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/>
              <a:t>Druh změny nikde neuvádíte, identifikuje ji Váš projektový manažer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16986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E29CDA-0F2D-E4A0-D9A7-A89C43C32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Nepodstatné změny 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162AC8D-71B1-4B42-D148-19F3EC73DA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602564"/>
            <a:ext cx="8064000" cy="4320000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Nepodléhají předchozímu souhlasu, informace o změně se podává </a:t>
            </a:r>
            <a:r>
              <a:rPr lang="cs-CZ" b="1" dirty="0"/>
              <a:t>neprodleně v následujících situacích</a:t>
            </a:r>
            <a:r>
              <a:rPr lang="cs-CZ" dirty="0"/>
              <a:t>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změna kontaktní osoby projektu (včetně změny kontaktních údajů – telefon, e-mail) či adresy pro doručení písemností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změna sídla příjemce podpory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změna názvu příjemce (nejedná se o změnu příjemce)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změna v osobách vykonávajících funkci statutárního orgánu příjemce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74B2C23-A62D-F173-D89B-1ECC00A0B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55626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F1593B-4B23-7C35-97B6-9BCDC9E51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Nepodstatné změny II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580D24-E6F5-19F8-1777-27EF0D859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474" y="1628800"/>
            <a:ext cx="8064000" cy="4680519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Nepodléhají předchozímu souhlasu, informace o změně se podává </a:t>
            </a:r>
            <a:r>
              <a:rPr lang="cs-CZ" sz="2000" b="1" dirty="0"/>
              <a:t>nejpozději 10 pracovních dní před termínem podání nejbližší </a:t>
            </a:r>
            <a:r>
              <a:rPr lang="cs-CZ" sz="2000" b="1" dirty="0" err="1"/>
              <a:t>ZoR</a:t>
            </a:r>
            <a:r>
              <a:rPr lang="cs-CZ" sz="2000" b="1" dirty="0"/>
              <a:t> (příp. spolu se zprávou).</a:t>
            </a:r>
            <a:endParaRPr lang="cs-CZ" sz="2000" dirty="0"/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změna </a:t>
            </a:r>
            <a:r>
              <a:rPr lang="cs-CZ" b="1" dirty="0"/>
              <a:t>rozpočtu projektu </a:t>
            </a:r>
            <a:r>
              <a:rPr lang="cs-CZ" dirty="0"/>
              <a:t>(přesun prostředků mezi položkami, vytváření nových položek) v rámci jedné kapitoly rozpočtu </a:t>
            </a:r>
            <a:br>
              <a:rPr lang="cs-CZ" dirty="0"/>
            </a:br>
            <a:r>
              <a:rPr lang="cs-CZ" dirty="0"/>
              <a:t>(s ohledem na podmínky výzvy a způsobilost výdajů).</a:t>
            </a:r>
          </a:p>
          <a:p>
            <a:pPr lvl="3" algn="just">
              <a:buFont typeface="Courier New" panose="02070309020205020404" pitchFamily="49" charset="0"/>
              <a:buChar char="o"/>
            </a:pPr>
            <a:r>
              <a:rPr lang="cs-CZ" dirty="0"/>
              <a:t>Při úpravách mezd je stále nutné dodržovat maxima </a:t>
            </a:r>
            <a:br>
              <a:rPr lang="cs-CZ" dirty="0"/>
            </a:br>
            <a:r>
              <a:rPr lang="cs-CZ" dirty="0"/>
              <a:t>z tabulky obvyklých mezd a cen a jejich případné navýšení odůvodnit.</a:t>
            </a:r>
          </a:p>
          <a:p>
            <a:pPr lvl="3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cs-CZ" dirty="0"/>
              <a:t>Při úpravách rozpočtu projektu je důležité ověřit, jestli </a:t>
            </a:r>
          </a:p>
          <a:p>
            <a:pPr lvl="3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cs-CZ" dirty="0"/>
              <a:t>   daná změna svým charakterem již není změnou podstatnou.</a:t>
            </a:r>
          </a:p>
          <a:p>
            <a:pPr marL="918000" lvl="3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dirty="0"/>
          </a:p>
          <a:p>
            <a:pPr marL="918000" lvl="3"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dirty="0"/>
          </a:p>
          <a:p>
            <a:pPr marL="918000" lvl="3" indent="0">
              <a:lnSpc>
                <a:spcPct val="100000"/>
              </a:lnSpc>
              <a:buNone/>
            </a:pPr>
            <a:endParaRPr lang="cs-CZ" dirty="0"/>
          </a:p>
          <a:p>
            <a:pPr lvl="3"/>
            <a:endParaRPr lang="cs-CZ" dirty="0"/>
          </a:p>
          <a:p>
            <a:pPr lvl="3"/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2E26564-E899-1A36-7B28-FF3F8CF45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29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0937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472AC0F-AB60-8A00-30D5-3ACEE0B5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Nepodstatné změny III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96BD1C6-6A3C-9836-C672-AC03E560D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484784"/>
            <a:ext cx="8064000" cy="5616624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Nepodléhají předchozímu souhlasu, informace o změně se podává </a:t>
            </a:r>
            <a:r>
              <a:rPr lang="cs-CZ" sz="2000" b="1" dirty="0"/>
              <a:t>nejpozději s nejbližší ZoR</a:t>
            </a:r>
            <a:r>
              <a:rPr lang="cs-CZ" sz="2000" dirty="0"/>
              <a:t>:</a:t>
            </a:r>
          </a:p>
          <a:p>
            <a:pPr lvl="3" algn="just">
              <a:buFont typeface="Courier New" panose="02070309020205020404" pitchFamily="49" charset="0"/>
              <a:buChar char="o"/>
            </a:pPr>
            <a:r>
              <a:rPr lang="cs-CZ" sz="1800" dirty="0">
                <a:solidFill>
                  <a:srgbClr val="FF0000"/>
                </a:solidFill>
              </a:rPr>
              <a:t>POZOR: </a:t>
            </a:r>
            <a:r>
              <a:rPr lang="cs-CZ" sz="1800" dirty="0" err="1"/>
              <a:t>ŽoZ</a:t>
            </a:r>
            <a:r>
              <a:rPr lang="cs-CZ" sz="1800" dirty="0"/>
              <a:t> podat v IS KP21+ před ZoR (nejpozději v týž den).</a:t>
            </a:r>
          </a:p>
          <a:p>
            <a:pPr lvl="3" algn="just">
              <a:buFont typeface="Courier New" panose="02070309020205020404" pitchFamily="49" charset="0"/>
              <a:buChar char="o"/>
            </a:pPr>
            <a:r>
              <a:rPr lang="cs-CZ" sz="1800" dirty="0">
                <a:solidFill>
                  <a:srgbClr val="FF0000"/>
                </a:solidFill>
              </a:rPr>
              <a:t>POZOR: </a:t>
            </a:r>
            <a:r>
              <a:rPr lang="cs-CZ" sz="1800" dirty="0"/>
              <a:t>v ZoR nepopisovat žádné změny, všechny změny mají být oznámeny pomocí </a:t>
            </a:r>
            <a:r>
              <a:rPr lang="cs-CZ" sz="1800" dirty="0" err="1"/>
              <a:t>ŽoZ</a:t>
            </a:r>
            <a:r>
              <a:rPr lang="cs-CZ" sz="1800" dirty="0"/>
              <a:t>. </a:t>
            </a:r>
          </a:p>
          <a:p>
            <a:pPr lvl="3" algn="just">
              <a:buFont typeface="Courier New" panose="02070309020205020404" pitchFamily="49" charset="0"/>
              <a:buChar char="o"/>
            </a:pPr>
            <a:r>
              <a:rPr lang="cs-CZ" sz="1800" dirty="0"/>
              <a:t>Datum účinnosti změny je možné doplnit, pokud není vyplněno, doplní jej pracovník ŘO (zpravidla to bývá datum schválení změny či začátek monitorovacího období).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dirty="0"/>
              <a:t>Změna ve </a:t>
            </a:r>
            <a:r>
              <a:rPr lang="cs-CZ" sz="1800" b="1" dirty="0"/>
              <a:t>způsobu provádění klíčových aktivit</a:t>
            </a:r>
            <a:r>
              <a:rPr lang="cs-CZ" sz="1800" dirty="0"/>
              <a:t>, která nemá negativní dopad na plnění cílů projektu (s </a:t>
            </a:r>
            <a:r>
              <a:rPr lang="cs-CZ" sz="1800" dirty="0" err="1"/>
              <a:t>ŽoZ</a:t>
            </a:r>
            <a:r>
              <a:rPr lang="cs-CZ" sz="1800" dirty="0"/>
              <a:t> uvést navrhované znění aktivit),  např. změny harmonogramu, délky a frekvence školení.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b="1" dirty="0"/>
              <a:t>Navýšení počtu osob z cílové skupiny</a:t>
            </a:r>
            <a:r>
              <a:rPr lang="cs-CZ" sz="1800" dirty="0"/>
              <a:t>, které jsou do projektu zapojeny.</a:t>
            </a:r>
          </a:p>
          <a:p>
            <a:pPr lvl="1" algn="just"/>
            <a:r>
              <a:rPr lang="cs-CZ" sz="1800" dirty="0"/>
              <a:t>Změny finančního plánu, vypuštění partnera z realizace projektu, pokud tato změna nevyžaduje navýšení částky veřejné podpory aj.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51AEE0E-DD6C-E7D5-0C77-AD8BDB339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5896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F194D9C-A329-5DB8-965D-3A145163A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Podstatné změny 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4588592-167E-61D9-5544-77C65950A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638000"/>
            <a:ext cx="8064000" cy="4320000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000" b="1" dirty="0"/>
              <a:t>Podléhají předchozímu souhlasu ŘO</a:t>
            </a:r>
            <a:r>
              <a:rPr lang="cs-CZ" sz="2000" dirty="0"/>
              <a:t>, nevyžadují vydání změnového právního aktu: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Změny v klíčových aktivitách, kdy se nejedná o technické aspekty spadající do nepodstatných změn.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Změna </a:t>
            </a:r>
            <a:r>
              <a:rPr lang="cs-CZ" b="1" dirty="0"/>
              <a:t>bankovního účtu projektu</a:t>
            </a:r>
            <a:r>
              <a:rPr lang="cs-CZ" dirty="0"/>
              <a:t>, prostřednictvím kterého dochází k poskytování podpory.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Změna ve </a:t>
            </a:r>
            <a:r>
              <a:rPr lang="cs-CZ" b="1" dirty="0"/>
              <a:t>vymezení monitorovacích období</a:t>
            </a:r>
            <a:r>
              <a:rPr lang="cs-CZ" dirty="0"/>
              <a:t> (pokud se nemění termín ukončení realizace projektu).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A9A779-7A68-BFBE-1D17-1C7CA5952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048539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122B8B-E45E-32B2-12BE-84EE98A2D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Podstatné změny II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F7F74D3-893F-3ECD-C9B4-3115F8E20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000" b="1" dirty="0"/>
              <a:t>Podléhají předchozímu souhlasu ŘO</a:t>
            </a:r>
            <a:r>
              <a:rPr lang="cs-CZ" sz="2000" dirty="0"/>
              <a:t>, </a:t>
            </a:r>
            <a:r>
              <a:rPr lang="cs-CZ" sz="2000" b="1" dirty="0"/>
              <a:t>vyžadují vydání změnového právního aktu: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Změna </a:t>
            </a:r>
            <a:r>
              <a:rPr lang="cs-CZ" b="1" dirty="0"/>
              <a:t>plánovaných výstupů a výsledků projektu </a:t>
            </a:r>
            <a:r>
              <a:rPr lang="cs-CZ" dirty="0"/>
              <a:t>(tj. cílových hodnot indikátorů).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Změna </a:t>
            </a:r>
            <a:r>
              <a:rPr lang="cs-CZ" b="1" dirty="0"/>
              <a:t>termínu ukončení </a:t>
            </a:r>
            <a:r>
              <a:rPr lang="cs-CZ" dirty="0"/>
              <a:t>realizace projektu.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Změna týkající se </a:t>
            </a:r>
            <a:r>
              <a:rPr lang="cs-CZ" b="1" dirty="0"/>
              <a:t>veřejné podpory </a:t>
            </a:r>
            <a:r>
              <a:rPr lang="cs-CZ" dirty="0"/>
              <a:t>(i jejího snížení).</a:t>
            </a:r>
          </a:p>
          <a:p>
            <a:pPr lvl="1" algn="just"/>
            <a:endParaRPr lang="cs-CZ" dirty="0"/>
          </a:p>
          <a:p>
            <a:pPr marL="414000" lvl="1" indent="0" algn="just">
              <a:buNone/>
            </a:pPr>
            <a:r>
              <a:rPr lang="cs-CZ" dirty="0">
                <a:solidFill>
                  <a:srgbClr val="FF0000"/>
                </a:solidFill>
              </a:rPr>
              <a:t>Změny v osobě příjemce </a:t>
            </a:r>
            <a:r>
              <a:rPr lang="cs-CZ" dirty="0"/>
              <a:t>– řešeno podrobně ve specifických pravidlech – může se jednat jak o podstatnou, tak nepodstatnou změnu. Doporučujeme kontaktovat projektového manažera.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3B959C7-3FA8-FAC5-B19A-C0945AB62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65842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20C97D-A167-8241-A4DF-F413EA49E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Změny projektu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BC25B64-D33C-44A2-DF81-AF9D82D9DA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00000"/>
            <a:ext cx="8244000" cy="4320000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Veškeré změny projektu jsou administrovány v IS KP21+.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ŘO může žádost o změnu: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dirty="0"/>
              <a:t>V případě žádostí o nepodstatnou změnu potvrdit (vzít na vědomí) nebo vrátit k přepracování.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dirty="0"/>
              <a:t>V případě žádostí o podstatnou změnu schválit, zamítnout nebo vrátit </a:t>
            </a:r>
            <a:br>
              <a:rPr lang="cs-CZ" sz="1800" dirty="0"/>
            </a:br>
            <a:r>
              <a:rPr lang="cs-CZ" sz="1800" dirty="0"/>
              <a:t>k přepracování.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dirty="0"/>
              <a:t>ŘO má na posouzení podstatné změny </a:t>
            </a:r>
            <a:r>
              <a:rPr lang="cs-CZ" sz="1800" b="1" dirty="0"/>
              <a:t>20 pracovních dnů </a:t>
            </a:r>
            <a:r>
              <a:rPr lang="cs-CZ" sz="1800" dirty="0"/>
              <a:t>(od předložení žádosti o změnu). Změny nepodstatné by měly být vráceny k dopracování, nebo akceptovány do </a:t>
            </a:r>
            <a:r>
              <a:rPr lang="cs-CZ" sz="1800" b="1" dirty="0"/>
              <a:t>5 pracovních dní</a:t>
            </a:r>
            <a:r>
              <a:rPr lang="cs-CZ" sz="1800" dirty="0"/>
              <a:t>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dirty="0">
                <a:solidFill>
                  <a:srgbClr val="FF0000"/>
                </a:solidFill>
              </a:rPr>
              <a:t>Schválení žádosti o změnu rozpočtu projektu nelze považovat za souhlas se všemi výdaji, které příjemce následně zahrne do nově vytvořených či navýšených rozpočtových položek.</a:t>
            </a:r>
          </a:p>
          <a:p>
            <a:pPr lvl="1" algn="just"/>
            <a:endParaRPr lang="cs-CZ" sz="1800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A7F483A-EBD1-B238-2E8B-D4E7C3B44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36570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6DA1A1-AB08-4F46-1370-999D8004B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Změny projektu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04F18DC-7519-E835-1D55-1995FEC3F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dirty="0"/>
              <a:t>Změnová řízení týkající se: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b="1" dirty="0"/>
              <a:t>rozpočtu nebo finančního plánu; 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b="1" dirty="0"/>
              <a:t>jakékoli podstatné změny </a:t>
            </a:r>
            <a:r>
              <a:rPr lang="cs-CZ" dirty="0"/>
              <a:t>projektu, u níž datum platnosti spadá do monitorovacího období, za které by měla být podána zpráva </a:t>
            </a:r>
            <a:br>
              <a:rPr lang="cs-CZ" dirty="0"/>
            </a:br>
            <a:r>
              <a:rPr lang="cs-CZ" dirty="0"/>
              <a:t>o realizaci projektu či žádost o platbu, </a:t>
            </a:r>
          </a:p>
          <a:p>
            <a:pPr marL="414000" lvl="1" indent="0" algn="just">
              <a:buNone/>
            </a:pPr>
            <a:endParaRPr lang="cs-CZ" dirty="0"/>
          </a:p>
          <a:p>
            <a:pPr marL="414000" lvl="1" indent="0" algn="just">
              <a:buNone/>
            </a:pPr>
            <a:r>
              <a:rPr lang="cs-CZ" sz="2400" b="1" dirty="0"/>
              <a:t>je nutné ukončit před podáním Zprávy o realizaci.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Nelze rozpracovat více žádostí o změnu týkající se stejných obrazovek.</a:t>
            </a:r>
          </a:p>
          <a:p>
            <a:pPr marL="414000" lvl="1" indent="0" algn="just">
              <a:buNone/>
            </a:pPr>
            <a:endParaRPr lang="cs-CZ" dirty="0"/>
          </a:p>
          <a:p>
            <a:pPr marL="414000" lvl="1" indent="0" algn="just">
              <a:buNone/>
            </a:pPr>
            <a:endParaRPr lang="cs-CZ" sz="2400" dirty="0"/>
          </a:p>
          <a:p>
            <a:pPr marL="414000" lvl="1" indent="0" algn="just">
              <a:buNone/>
            </a:pPr>
            <a:endParaRPr lang="cs-CZ" sz="2800" dirty="0"/>
          </a:p>
          <a:p>
            <a:pPr marL="414000" lvl="1" indent="0" algn="just">
              <a:buNone/>
            </a:pPr>
            <a:endParaRPr lang="cs-CZ" sz="2400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BAFA4BB9-CB05-FF26-4D86-1EDEE72B2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34</a:t>
            </a:fld>
            <a:endParaRPr lang="cs-CZ" dirty="0"/>
          </a:p>
        </p:txBody>
      </p:sp>
      <p:pic>
        <p:nvPicPr>
          <p:cNvPr id="5" name="Grafický objekt 4" descr="Žárovka a ozubené kolečko se souvislou výplní">
            <a:extLst>
              <a:ext uri="{FF2B5EF4-FFF2-40B4-BE49-F238E27FC236}">
                <a16:creationId xmlns:a16="http://schemas.microsoft.com/office/drawing/2014/main" id="{4CD63F6A-8812-ACF3-8FF4-6CBD87DB22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28184" y="4813701"/>
            <a:ext cx="1872208" cy="179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9891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9C6A198A-48DE-4493-9890-9D9F51E99DE2}"/>
              </a:ext>
            </a:extLst>
          </p:cNvPr>
          <p:cNvSpPr txBox="1">
            <a:spLocks/>
          </p:cNvSpPr>
          <p:nvPr/>
        </p:nvSpPr>
        <p:spPr>
          <a:xfrm>
            <a:off x="2922952" y="2860848"/>
            <a:ext cx="5033424" cy="1432248"/>
          </a:xfrm>
          <a:prstGeom prst="rect">
            <a:avLst/>
          </a:prstGeom>
        </p:spPr>
        <p:txBody>
          <a:bodyPr vert="horz" lIns="36000" tIns="0" rIns="36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all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způsobilé výdaje </a:t>
            </a:r>
          </a:p>
        </p:txBody>
      </p:sp>
      <p:pic>
        <p:nvPicPr>
          <p:cNvPr id="2" name="Grafický objekt 1" descr="Mince se souvislou výplní">
            <a:extLst>
              <a:ext uri="{FF2B5EF4-FFF2-40B4-BE49-F238E27FC236}">
                <a16:creationId xmlns:a16="http://schemas.microsoft.com/office/drawing/2014/main" id="{190D7A1D-1D77-63D8-042A-940D58E1F5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05460" y="2764410"/>
            <a:ext cx="1666340" cy="166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9674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způsob financování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3832" y="1340768"/>
            <a:ext cx="8678648" cy="5355232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000" b="1" dirty="0"/>
              <a:t>Zálohové platby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dirty="0"/>
              <a:t>1. zálohová platba zpravidla ve výši 40 %. 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dirty="0"/>
              <a:t>Další zálohové platby dle vyúčtování.</a:t>
            </a:r>
          </a:p>
          <a:p>
            <a:pPr lvl="1" algn="just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cs-CZ" dirty="0"/>
              <a:t>Závěrečná platba / vratka dle vyúčtování zálohových plateb </a:t>
            </a:r>
            <a:br>
              <a:rPr lang="cs-CZ" dirty="0"/>
            </a:br>
            <a:r>
              <a:rPr lang="cs-CZ" dirty="0"/>
              <a:t>a skutečně prokázaných výdajů.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V </a:t>
            </a:r>
            <a:r>
              <a:rPr lang="cs-CZ" sz="2000" dirty="0" err="1"/>
              <a:t>ŽoP</a:t>
            </a:r>
            <a:r>
              <a:rPr lang="cs-CZ" sz="2000" dirty="0"/>
              <a:t> se vyúčtovávají veškeré přímé náklady, nutné dokládat skeny dokladů pro výdaje z projektu přesahující </a:t>
            </a:r>
            <a:r>
              <a:rPr lang="cs-CZ" sz="2000" b="1" dirty="0">
                <a:solidFill>
                  <a:srgbClr val="FF0000"/>
                </a:solidFill>
              </a:rPr>
              <a:t>20 000 Kč.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Paušální výdaje se nevyúčtovávají – nárok vzniká na základě přímých nákladů.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ŘO provádí kontrolu zpráv o realizaci projektu </a:t>
            </a:r>
            <a:r>
              <a:rPr lang="cs-CZ" sz="2000" b="1" dirty="0"/>
              <a:t>do 40 pracovních dní</a:t>
            </a:r>
            <a:r>
              <a:rPr lang="cs-CZ" sz="2000" dirty="0"/>
              <a:t>. Celková lhůta pro administraci </a:t>
            </a:r>
            <a:r>
              <a:rPr lang="cs-CZ" sz="2000" dirty="0" err="1"/>
              <a:t>ZoR</a:t>
            </a:r>
            <a:r>
              <a:rPr lang="cs-CZ" sz="2000" dirty="0"/>
              <a:t> je 80 kalendářních dnů</a:t>
            </a:r>
          </a:p>
          <a:p>
            <a:pPr algn="just"/>
            <a:endParaRPr lang="cs-CZ" sz="2100" dirty="0"/>
          </a:p>
          <a:p>
            <a:pPr marL="0" indent="0">
              <a:buNone/>
            </a:pPr>
            <a:endParaRPr lang="cs-CZ" sz="2100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684808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8E62B7-0756-4F8E-924C-E9B3D8E2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Způsobilé výdaje - rozdělení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C42F271-9611-4535-9DFD-661CEFC05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679" y="1363312"/>
            <a:ext cx="8575801" cy="5499248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b="1" dirty="0"/>
              <a:t>Přímé náklady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Náklady při práci přímo s cílovou skupinou.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Náklady na zajištění výstupu určenému k přímému využití CS.</a:t>
            </a:r>
          </a:p>
          <a:p>
            <a:pPr lvl="1" algn="just"/>
            <a:endParaRPr lang="cs-CZ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cs-CZ" b="1" dirty="0"/>
              <a:t>Ostatní paušální výdaje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40 % sumy přímých nákladů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Veškeré ostatní výdaje projektu patří do výdajů prokazovaných zjednodušeně 40% paušální sazbou.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Nejsou samostatně uváděny do rozpočtu projektu.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Administrativa, finanční řízení, personalistika, občerstvení, opravy </a:t>
            </a:r>
            <a:br>
              <a:rPr lang="cs-CZ" dirty="0"/>
            </a:br>
            <a:r>
              <a:rPr lang="cs-CZ" dirty="0"/>
              <a:t>a údržba, ostraha.</a:t>
            </a:r>
          </a:p>
          <a:p>
            <a:pPr marL="414000" lvl="1" indent="0" algn="just">
              <a:buNone/>
            </a:pPr>
            <a:r>
              <a:rPr lang="cs-CZ" sz="1800" dirty="0"/>
              <a:t>Přesný výčet položek - příručka „</a:t>
            </a:r>
            <a:r>
              <a:rPr lang="cs-CZ" sz="1800" u="sng" dirty="0">
                <a:hlinkClick r:id="rId3"/>
              </a:rPr>
              <a:t>Specifická část pravidel pro žadatele </a:t>
            </a:r>
            <a:br>
              <a:rPr lang="cs-CZ" sz="1800" u="sng" dirty="0">
                <a:hlinkClick r:id="rId3"/>
              </a:rPr>
            </a:br>
            <a:r>
              <a:rPr lang="cs-CZ" sz="1800" u="sng" dirty="0">
                <a:hlinkClick r:id="rId3"/>
              </a:rPr>
              <a:t>a příjemce OPZ</a:t>
            </a:r>
            <a:r>
              <a:rPr lang="cs-CZ" sz="1800" i="0" u="sng" dirty="0">
                <a:solidFill>
                  <a:srgbClr val="4D5156"/>
                </a:solidFill>
                <a:effectLst/>
              </a:rPr>
              <a:t>+</a:t>
            </a:r>
            <a:r>
              <a:rPr lang="cs-CZ" sz="1800" u="sng" dirty="0">
                <a:hlinkClick r:id="rId3"/>
              </a:rPr>
              <a:t> pro projekty </a:t>
            </a:r>
            <a:r>
              <a:rPr lang="cs-CZ" sz="1800" u="sng" dirty="0"/>
              <a:t>s přímými a nepřímými náklady nebo projekty financované s využitím paušálních sazeb“. </a:t>
            </a:r>
            <a:endParaRPr lang="cs-CZ" sz="1800" dirty="0"/>
          </a:p>
          <a:p>
            <a:pPr marL="414000" lvl="1" indent="0" algn="just">
              <a:buNone/>
            </a:pPr>
            <a:endParaRPr lang="pl-PL" dirty="0"/>
          </a:p>
          <a:p>
            <a:pPr lvl="1"/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CE9515D-ED28-437B-AECB-B512D4A0C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222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Způsobilé výdaje a rozpočet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8440" y="1484784"/>
            <a:ext cx="8064000" cy="4320000"/>
          </a:xfrm>
        </p:spPr>
        <p:txBody>
          <a:bodyPr/>
          <a:lstStyle/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2000" dirty="0"/>
              <a:t>Pracovní pozice hrazené z </a:t>
            </a:r>
            <a:r>
              <a:rPr lang="cs-CZ" sz="2000" b="1" dirty="0"/>
              <a:t>paušální sazby:</a:t>
            </a:r>
          </a:p>
          <a:p>
            <a:pPr lvl="1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cs-CZ" dirty="0"/>
              <a:t>Pozice hrazené z NN se do rozpočtu projektu neuvádějí.</a:t>
            </a:r>
          </a:p>
          <a:p>
            <a:pPr lvl="1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cs-CZ" b="1" dirty="0"/>
          </a:p>
          <a:p>
            <a:pPr lvl="1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cs-CZ" dirty="0"/>
              <a:t>Všechny pozice mimo pozic uvedených v </a:t>
            </a:r>
            <a:r>
              <a:rPr lang="cs-CZ" b="1" dirty="0">
                <a:hlinkClick r:id="rId3"/>
              </a:rPr>
              <a:t>příloze č. 3 </a:t>
            </a:r>
            <a:r>
              <a:rPr lang="cs-CZ" b="1" dirty="0"/>
              <a:t>výzvy.</a:t>
            </a:r>
          </a:p>
          <a:p>
            <a:pPr lvl="1" algn="just">
              <a:lnSpc>
                <a:spcPct val="100000"/>
              </a:lnSpc>
              <a:buFont typeface="Courier New" panose="02070309020205020404" pitchFamily="49" charset="0"/>
              <a:buChar char="o"/>
            </a:pPr>
            <a:endParaRPr lang="cs-CZ" dirty="0"/>
          </a:p>
          <a:p>
            <a:pPr marL="666000" lvl="2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38</a:t>
            </a:fld>
            <a:endParaRPr lang="cs-CZ" dirty="0"/>
          </a:p>
        </p:txBody>
      </p:sp>
      <p:pic>
        <p:nvPicPr>
          <p:cNvPr id="5" name="Grafický objekt 4" descr="Žárovka a ozubené kolečko se souvislou výplní">
            <a:extLst>
              <a:ext uri="{FF2B5EF4-FFF2-40B4-BE49-F238E27FC236}">
                <a16:creationId xmlns:a16="http://schemas.microsoft.com/office/drawing/2014/main" id="{4829F823-D04A-9C4A-91FD-EF95A574EA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1712" y="4005029"/>
            <a:ext cx="2592288" cy="248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9537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Způsobilé výdaje a rozpočet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3944" y="1484784"/>
            <a:ext cx="8420056" cy="4320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000" b="1" dirty="0"/>
              <a:t>Výše úvazku – maximálně 1,0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Pracovní úvazky zaměstnance se nesmí překrývat a není možné, aby byl placen za stejnou práci vícekrát. Úvazek osoby, u které je odměňování i jen částečně hrazeno z prostředků projektu OPZ+, může být </a:t>
            </a:r>
            <a:r>
              <a:rPr lang="cs-CZ" b="1" dirty="0">
                <a:solidFill>
                  <a:srgbClr val="FF0000"/>
                </a:solidFill>
              </a:rPr>
              <a:t>maximálně 1,0 dohromady u všech subjektů </a:t>
            </a:r>
            <a:r>
              <a:rPr lang="cs-CZ" dirty="0"/>
              <a:t>zapojených do daného projektu (tj. součet veškerých úvazků zaměstnance u zaměstnavatele/ů včetně případných DPP a DPČ nesmí překročit jeden pracovní úvazek), a to </a:t>
            </a:r>
            <a:r>
              <a:rPr lang="cs-CZ" b="1" dirty="0"/>
              <a:t>po celou dobu zapojení daného pracovníka do realizace projektu OPZ+. </a:t>
            </a:r>
          </a:p>
          <a:p>
            <a:pPr lvl="1" algn="just">
              <a:buFont typeface="Courier New" panose="02070309020205020404" pitchFamily="49" charset="0"/>
              <a:buChar char="o"/>
            </a:pPr>
            <a:endParaRPr lang="cs-CZ" dirty="0"/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b="1" dirty="0">
                <a:hlinkClick r:id="rId3"/>
              </a:rPr>
              <a:t>Tabulky obvyklých cen, mezd a platů</a:t>
            </a:r>
            <a:r>
              <a:rPr lang="cs-CZ" b="1" dirty="0"/>
              <a:t> </a:t>
            </a:r>
            <a:r>
              <a:rPr lang="cs-CZ" dirty="0"/>
              <a:t>- stanovení výše osobních nákladů.</a:t>
            </a:r>
          </a:p>
          <a:p>
            <a:pPr lvl="1" algn="just">
              <a:buFont typeface="Courier New" panose="02070309020205020404" pitchFamily="49" charset="0"/>
              <a:buChar char="o"/>
            </a:pPr>
            <a:endParaRPr lang="cs-CZ" dirty="0"/>
          </a:p>
          <a:p>
            <a:pPr lvl="1" algn="just">
              <a:buFont typeface="Courier New" panose="02070309020205020404" pitchFamily="49" charset="0"/>
              <a:buChar char="o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39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67662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Dokladování výdajů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60000" y="1310858"/>
            <a:ext cx="8424000" cy="5319248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Kopie (příp. skeny) musí být </a:t>
            </a:r>
            <a:r>
              <a:rPr lang="cs-CZ" sz="2000" b="1" dirty="0"/>
              <a:t>k dispozici ŘO</a:t>
            </a:r>
            <a:r>
              <a:rPr lang="cs-CZ" sz="2000" dirty="0"/>
              <a:t>, přičemž </a:t>
            </a:r>
            <a:r>
              <a:rPr lang="cs-CZ" sz="2000" b="1" dirty="0"/>
              <a:t>některé je třeba přiložit</a:t>
            </a:r>
            <a:r>
              <a:rPr lang="cs-CZ" sz="2000" dirty="0"/>
              <a:t> přímo </a:t>
            </a:r>
            <a:r>
              <a:rPr lang="cs-CZ" sz="2000" b="1" dirty="0"/>
              <a:t>k </a:t>
            </a:r>
            <a:r>
              <a:rPr lang="cs-CZ" sz="2000" b="1" dirty="0" err="1"/>
              <a:t>ŽoP</a:t>
            </a:r>
            <a:r>
              <a:rPr lang="cs-CZ" sz="2000" dirty="0"/>
              <a:t>, jiné doloží příjemce v případě kontroly projektu na místě.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Do </a:t>
            </a:r>
            <a:r>
              <a:rPr lang="cs-CZ" sz="2000" dirty="0" err="1"/>
              <a:t>ŽoP</a:t>
            </a:r>
            <a:r>
              <a:rPr lang="cs-CZ" sz="2000" dirty="0"/>
              <a:t> příjemce zahrnuje zejména výdaje vzniklé během monitorovacího/sledovaného období, za které je </a:t>
            </a:r>
            <a:r>
              <a:rPr lang="cs-CZ" sz="2000" dirty="0" err="1"/>
              <a:t>ŽoP</a:t>
            </a:r>
            <a:r>
              <a:rPr lang="cs-CZ" sz="2000" dirty="0"/>
              <a:t> předkládána. </a:t>
            </a:r>
            <a:br>
              <a:rPr lang="cs-CZ" sz="2000" dirty="0"/>
            </a:br>
            <a:r>
              <a:rPr lang="cs-CZ" sz="2000" dirty="0"/>
              <a:t>Je možné zařadit i výdaj vzniklý v některém z předchozích monitorovacích/sledovacích období, </a:t>
            </a:r>
            <a:r>
              <a:rPr lang="cs-CZ" sz="2000" b="1" dirty="0"/>
              <a:t>který nebyl v žádné </a:t>
            </a:r>
            <a:br>
              <a:rPr lang="cs-CZ" sz="2000" b="1" dirty="0"/>
            </a:br>
            <a:r>
              <a:rPr lang="cs-CZ" sz="2000" b="1" dirty="0"/>
              <a:t>z předchozích </a:t>
            </a:r>
            <a:r>
              <a:rPr lang="cs-CZ" sz="2000" b="1" dirty="0" err="1"/>
              <a:t>ŽoP</a:t>
            </a:r>
            <a:r>
              <a:rPr lang="cs-CZ" sz="2000" b="1" dirty="0"/>
              <a:t> schválen.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Rozdělení, které doklady dodáváte do </a:t>
            </a:r>
            <a:r>
              <a:rPr lang="cs-CZ" sz="2000" dirty="0" err="1"/>
              <a:t>ŽoP</a:t>
            </a:r>
            <a:r>
              <a:rPr lang="cs-CZ" sz="2000" dirty="0"/>
              <a:t>, a které musí být k dispozici při </a:t>
            </a:r>
            <a:r>
              <a:rPr lang="cs-CZ" sz="2000" dirty="0" err="1"/>
              <a:t>KnM</a:t>
            </a:r>
            <a:r>
              <a:rPr lang="cs-CZ" sz="2000" dirty="0"/>
              <a:t> najdete v kapitole 6.4 Dokladování výdajů ve </a:t>
            </a:r>
            <a:r>
              <a:rPr lang="cs-CZ" sz="2000" u="sng" dirty="0">
                <a:hlinkClick r:id="rId3"/>
              </a:rPr>
              <a:t>Specifické části pravidel pro žadatele a příjemce OPZ</a:t>
            </a:r>
            <a:r>
              <a:rPr lang="cs-CZ" sz="2000" b="0" i="0" u="sng" dirty="0"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+</a:t>
            </a:r>
            <a:r>
              <a:rPr lang="cs-CZ" sz="2000" u="sng" dirty="0">
                <a:hlinkClick r:id="rId3"/>
              </a:rPr>
              <a:t> pro projekty </a:t>
            </a:r>
            <a:r>
              <a:rPr lang="cs-CZ" sz="2000" u="sng" dirty="0"/>
              <a:t>s přímými </a:t>
            </a:r>
            <a:br>
              <a:rPr lang="cs-CZ" sz="2000" u="sng" dirty="0"/>
            </a:br>
            <a:r>
              <a:rPr lang="cs-CZ" sz="2000" u="sng" dirty="0"/>
              <a:t>a nepřímými náklady nebo projekty financované s využitím paušálních sazeb. </a:t>
            </a:r>
          </a:p>
          <a:p>
            <a:pPr algn="just"/>
            <a:endParaRPr lang="cs-CZ" sz="2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001660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DDC639E-240D-4430-9ECC-371D2C9CA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Osobní náklady - dokladování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4BA90F7-C7F2-456C-A4DF-517750B15B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196752"/>
            <a:ext cx="8424000" cy="5499248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Doložit doklady, kde část osobních nákladů v projektu </a:t>
            </a:r>
            <a:r>
              <a:rPr lang="cs-CZ" sz="18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převyšuje 20 000 Kč.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b="1" dirty="0"/>
              <a:t>sken dokladu o zaplacení mzdy zaměstnanci </a:t>
            </a:r>
            <a:r>
              <a:rPr lang="cs-CZ" sz="1800" dirty="0"/>
              <a:t>(výpis z BÚ organizace, výdajové pokladní doklady)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dirty="0"/>
              <a:t>sken dokladu o zaplacení zákonných odvodů a odvodu FÚ (výpis z BÚ)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dirty="0"/>
              <a:t>skeny pracovních výkazů (viz pravidla pro výkazy)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dirty="0"/>
              <a:t>pracovní smlouvy/dohody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dirty="0"/>
              <a:t>mzdové listy/výplatnice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800" b="1" dirty="0"/>
              <a:t>Mzdový náklad za zaměstnance </a:t>
            </a:r>
            <a:r>
              <a:rPr lang="cs-CZ" sz="1800" dirty="0"/>
              <a:t>= hrubá mzda + odvody zaměstnavatele </a:t>
            </a:r>
            <a:br>
              <a:rPr lang="cs-CZ" sz="1800" dirty="0"/>
            </a:br>
            <a:r>
              <a:rPr lang="cs-CZ" sz="1800" dirty="0"/>
              <a:t>na SZP (do systému IS KP21+ se zadává mzda a odvody zvlášť).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800" dirty="0"/>
              <a:t>Odměny jsou způsobilé, když jsou řádně zdůvodněné, max. 25% ročního úhrnu mzdy.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800" dirty="0"/>
              <a:t>Nárok na dovolenou – pouze v rozsahu, v jakém odpovídají míře zapojení zaměstnance do realizace projektu v měsíci, v němž je dovolená čerpána.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1800" dirty="0"/>
              <a:t>Osobní náklady jsou vykazovány v Soupisce lidských zdrojů SD-2.</a:t>
            </a:r>
          </a:p>
          <a:p>
            <a:pPr>
              <a:lnSpc>
                <a:spcPct val="100000"/>
              </a:lnSpc>
            </a:pPr>
            <a:endParaRPr lang="cs-CZ" sz="2000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6259930-732A-4CDE-B23C-A63C5BE7E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526762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Pracovní smlouvy a dohody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16000" y="1484784"/>
            <a:ext cx="8424000" cy="489654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Pracovní smlouvy a dohody o pracích konaných mimo pracovní poměr musí být uzavřeny v souladu se zákoníkem práce.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u="sng" dirty="0"/>
              <a:t>Pracovní smlouvy by měly obsahovat:</a:t>
            </a:r>
          </a:p>
          <a:p>
            <a:pPr lvl="1" algn="just">
              <a:spcBef>
                <a:spcPts val="8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dirty="0"/>
              <a:t>popis pracovní činnosti</a:t>
            </a:r>
          </a:p>
          <a:p>
            <a:pPr lvl="1" algn="just">
              <a:spcBef>
                <a:spcPts val="8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dirty="0"/>
              <a:t>identifikaci projektu (název či registrační číslo)</a:t>
            </a:r>
          </a:p>
          <a:p>
            <a:pPr lvl="1" algn="just">
              <a:spcBef>
                <a:spcPts val="8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dirty="0"/>
              <a:t>rozsah činnosti, tzn. úvazek či počet hodin za časovou jednotku (měsíc, rok apod.) pro projekt</a:t>
            </a:r>
          </a:p>
          <a:p>
            <a:pPr lvl="1" algn="just">
              <a:spcBef>
                <a:spcPts val="800"/>
              </a:spcBef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cs-CZ" dirty="0"/>
              <a:t>výši odměny</a:t>
            </a:r>
          </a:p>
          <a:p>
            <a:pPr marL="414000" lvl="1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967548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0971539-A6C0-D407-A9A5-BCED8F3B0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Výkazy práce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8750FA-B49E-88E1-1A84-E0A819DF45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12" y="1412776"/>
            <a:ext cx="8784488" cy="5283224"/>
          </a:xfrm>
        </p:spPr>
        <p:txBody>
          <a:bodyPr/>
          <a:lstStyle/>
          <a:p>
            <a:pPr algn="just">
              <a:lnSpc>
                <a:spcPct val="100000"/>
              </a:lnSpc>
              <a:buSzTx/>
              <a:buFont typeface="Arial" panose="020B0604020202020204" pitchFamily="34" charset="0"/>
              <a:buChar char="•"/>
              <a:defRPr/>
            </a:pPr>
            <a:r>
              <a:rPr lang="cs-CZ" sz="2000" dirty="0"/>
              <a:t>Pro pracovníka, který v rámci daného pracovněprávního vztahu </a:t>
            </a:r>
            <a:r>
              <a:rPr lang="cs-CZ" sz="2000" b="1" dirty="0"/>
              <a:t>vykonává činnosti pro projekt i mimo projekt, </a:t>
            </a:r>
          </a:p>
          <a:p>
            <a:pPr algn="just">
              <a:lnSpc>
                <a:spcPct val="100000"/>
              </a:lnSpc>
              <a:buSzTx/>
              <a:buFont typeface="Arial" panose="020B0604020202020204" pitchFamily="34" charset="0"/>
              <a:buChar char="•"/>
              <a:defRPr/>
            </a:pPr>
            <a:r>
              <a:rPr lang="cs-CZ" sz="2000" dirty="0"/>
              <a:t>nebo v rámci daného pracovněprávního vztahu </a:t>
            </a:r>
            <a:r>
              <a:rPr lang="cs-CZ" sz="2000" b="1" dirty="0"/>
              <a:t>vykonává činnosti pouze pro projekt, nicméně tyto činnosti spadají </a:t>
            </a:r>
            <a:br>
              <a:rPr lang="cs-CZ" sz="2000" b="1" dirty="0"/>
            </a:br>
            <a:r>
              <a:rPr lang="cs-CZ" sz="2000" b="1" dirty="0"/>
              <a:t>do vymezení více pracovních pozic a práce v rámci těchto pozic je odlišně odměňována</a:t>
            </a:r>
            <a:r>
              <a:rPr lang="cs-CZ" sz="2000" dirty="0"/>
              <a:t>,</a:t>
            </a:r>
          </a:p>
          <a:p>
            <a:pPr algn="jus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cs-CZ" sz="2000" dirty="0"/>
              <a:t>nebo popis pracovní činnosti u dané pracovní pozice obsahuje </a:t>
            </a:r>
            <a:r>
              <a:rPr lang="cs-CZ" sz="2000" b="1" dirty="0"/>
              <a:t>činnosti spadající jak do přímých, tak do nepřímých nákladů, resp. do výčtu činností vyloučených z přímých osobních nákladů</a:t>
            </a:r>
            <a:r>
              <a:rPr lang="cs-CZ" sz="2000" dirty="0"/>
              <a:t> (tzn. je zde riziko dvojího financování).</a:t>
            </a:r>
            <a:endParaRPr lang="cs-CZ" sz="2000" dirty="0">
              <a:solidFill>
                <a:srgbClr val="FF0000"/>
              </a:solidFill>
            </a:endParaRPr>
          </a:p>
          <a:p>
            <a:pPr algn="just">
              <a:lnSpc>
                <a:spcPct val="100000"/>
              </a:lnSpc>
              <a:buSzTx/>
              <a:buFont typeface="Arial" panose="020B0604020202020204" pitchFamily="34" charset="0"/>
              <a:buChar char="•"/>
              <a:defRPr/>
            </a:pPr>
            <a:r>
              <a:rPr lang="cs-CZ" sz="2000" dirty="0"/>
              <a:t>Zpracovávají se za každý kalendářní měsíc.</a:t>
            </a:r>
          </a:p>
          <a:p>
            <a:pPr algn="just">
              <a:lnSpc>
                <a:spcPct val="100000"/>
              </a:lnSpc>
              <a:buSzTx/>
              <a:buFont typeface="Arial" panose="020B0604020202020204" pitchFamily="34" charset="0"/>
              <a:buChar char="•"/>
              <a:defRPr/>
            </a:pPr>
            <a:r>
              <a:rPr lang="cs-CZ" sz="2000" dirty="0"/>
              <a:t>vzor pro OPZ+:  </a:t>
            </a:r>
            <a:r>
              <a:rPr lang="cs-CZ" sz="2000" dirty="0">
                <a:hlinkClick r:id="rId3"/>
              </a:rPr>
              <a:t>https://www.esfcr.cz/pravidla-pro-zadatele-a-prijemce-opz-plus/-/dokument/18479961</a:t>
            </a:r>
            <a:r>
              <a:rPr lang="cs-CZ" sz="2000" dirty="0"/>
              <a:t>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cs-CZ" sz="2400" dirty="0"/>
          </a:p>
          <a:p>
            <a: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cs-CZ" sz="24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cs-CZ" sz="24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2400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50DD4E4-8A40-D69A-66BB-A0A064A74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694478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C894CB-6A5D-01F8-3340-BD370EF4B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Nejčastější chyby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21D760-E08A-F8EB-3141-DE2E6B67A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484784"/>
            <a:ext cx="8064000" cy="4320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Na výpisech z bankovního účtu nejsou uvedeny osoby, kterým je zasílána mzda.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Nejsou průběžně dokládány jakékoliv změny </a:t>
            </a:r>
            <a:br>
              <a:rPr lang="cs-CZ" sz="2000" dirty="0"/>
            </a:br>
            <a:r>
              <a:rPr lang="cs-CZ" sz="2000" dirty="0"/>
              <a:t>v pracovněprávních vztazích.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Nejsou doloženy výplatní pásky / mzdové listy.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Překročení úvazků maximálně 1,0.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V případě smluv zahrnujících práci pro projekt i mimo něj není vyčleněna velikost úvazku a činnost pro projekt.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Více smluv / dohod u zaměstnavatele na stejnou činnost (pozor na lektorskou činnost!).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Nesplnění podmínek pro nárokování odměn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F9E53FA-217E-6443-C38E-44571C728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44</a:t>
            </a:fld>
            <a:endParaRPr lang="cs-CZ" dirty="0"/>
          </a:p>
        </p:txBody>
      </p:sp>
      <p:pic>
        <p:nvPicPr>
          <p:cNvPr id="6" name="Grafický objekt 5" descr="Varování se souvislou výplní">
            <a:extLst>
              <a:ext uri="{FF2B5EF4-FFF2-40B4-BE49-F238E27FC236}">
                <a16:creationId xmlns:a16="http://schemas.microsoft.com/office/drawing/2014/main" id="{0542D2F0-83A4-0461-79DE-AD47627830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25600" y="82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7069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9C6A198A-48DE-4493-9890-9D9F51E99DE2}"/>
              </a:ext>
            </a:extLst>
          </p:cNvPr>
          <p:cNvSpPr txBox="1">
            <a:spLocks/>
          </p:cNvSpPr>
          <p:nvPr/>
        </p:nvSpPr>
        <p:spPr>
          <a:xfrm>
            <a:off x="2922952" y="2860848"/>
            <a:ext cx="5033424" cy="1728192"/>
          </a:xfrm>
          <a:prstGeom prst="rect">
            <a:avLst/>
          </a:prstGeom>
        </p:spPr>
        <p:txBody>
          <a:bodyPr vert="horz" lIns="36000" tIns="0" rIns="36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400" dirty="0">
                <a:solidFill>
                  <a:srgbClr val="084A8B"/>
                </a:solidFill>
                <a:latin typeface="Arial"/>
              </a:rPr>
              <a:t> </a:t>
            </a:r>
            <a:br>
              <a:rPr lang="cs-CZ" sz="4800" dirty="0">
                <a:solidFill>
                  <a:srgbClr val="084A8B"/>
                </a:solidFill>
                <a:latin typeface="Arial"/>
              </a:rPr>
            </a:br>
            <a:r>
              <a:rPr lang="cs-CZ" sz="4800" dirty="0">
                <a:solidFill>
                  <a:srgbClr val="084A8B"/>
                </a:solidFill>
                <a:latin typeface="Arial"/>
              </a:rPr>
              <a:t>indikátory</a:t>
            </a:r>
            <a:endParaRPr kumimoji="0" lang="cs-CZ" sz="4800" b="1" i="0" u="none" strike="noStrike" kern="0" cap="all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5" name="Grafický objekt 4" descr="Kontrolní seznam obrys">
            <a:extLst>
              <a:ext uri="{FF2B5EF4-FFF2-40B4-BE49-F238E27FC236}">
                <a16:creationId xmlns:a16="http://schemas.microsoft.com/office/drawing/2014/main" id="{C8891957-5AD3-48D3-A168-54FA3C2381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3060" y="2612010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8099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8742C-9928-48B9-B255-108903173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vert="horz" lIns="36000" tIns="0" rIns="36000" bIns="0" rtlCol="0" anchor="ctr" anchorCtr="0">
            <a:normAutofit/>
          </a:bodyPr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indikátory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827F5EC-1D55-4057-B5DB-C219BE18F913}"/>
              </a:ext>
            </a:extLst>
          </p:cNvPr>
          <p:cNvSpPr txBox="1"/>
          <p:nvPr/>
        </p:nvSpPr>
        <p:spPr>
          <a:xfrm>
            <a:off x="360000" y="1556792"/>
            <a:ext cx="8424000" cy="403244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  <a:buClr>
                <a:schemeClr val="accent2"/>
              </a:buClr>
            </a:pPr>
            <a:r>
              <a:rPr lang="cs-CZ" sz="2000" b="1" dirty="0"/>
              <a:t>Indikátor = nástroj pro měření efektů projektu v rámci OPZ+.</a:t>
            </a:r>
          </a:p>
          <a:p>
            <a:pPr marL="342900" indent="-342900" algn="just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sz="2000" b="1" dirty="0"/>
              <a:t>Indikátor se závazkem </a:t>
            </a:r>
            <a:r>
              <a:rPr lang="cs-CZ" sz="2000" dirty="0"/>
              <a:t>→ hodnota, která se chápe jako závazek žadatele, kterého má dosáhnout díky realizaci projektu.</a:t>
            </a:r>
          </a:p>
          <a:p>
            <a:pPr marL="342900" indent="-342900" algn="just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342900" indent="-342900" algn="just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sz="2000" b="1" dirty="0"/>
              <a:t>Indikátor bez závazku </a:t>
            </a:r>
            <a:r>
              <a:rPr lang="cs-CZ" sz="2000" dirty="0"/>
              <a:t>→ hodnota, která nepředstavuje závazek žadatele, ale kterou je nutné sledovat.</a:t>
            </a:r>
          </a:p>
          <a:p>
            <a:pPr marL="342900" indent="-342900" algn="just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342900" indent="-342900" algn="just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cs-CZ" sz="2000" dirty="0"/>
              <a:t>Charakteristika indikátorů je uvedena v Obecné části pravidel pro žadatele a příjemce. </a:t>
            </a:r>
          </a:p>
          <a:p>
            <a:pPr marL="342900" indent="-342900" algn="just"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cs-CZ" sz="2400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1968579-39BB-4571-A2F7-098A42F7AD84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640000" y="6516000"/>
            <a:ext cx="468000" cy="180000"/>
          </a:xfrm>
        </p:spPr>
        <p:txBody>
          <a:bodyPr vert="horz" lIns="0" tIns="0" rIns="0" bIns="0" rtlCol="0"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46</a:t>
            </a:fld>
            <a:endParaRPr lang="cs-CZ"/>
          </a:p>
        </p:txBody>
      </p:sp>
      <p:pic>
        <p:nvPicPr>
          <p:cNvPr id="5" name="Grafický objekt 4" descr="Žárovka a ozubené kolečko se souvislou výplní">
            <a:extLst>
              <a:ext uri="{FF2B5EF4-FFF2-40B4-BE49-F238E27FC236}">
                <a16:creationId xmlns:a16="http://schemas.microsoft.com/office/drawing/2014/main" id="{BD9CB517-9746-4976-8052-9A3FA5E05D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16216" y="4736119"/>
            <a:ext cx="1944216" cy="186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48628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8742C-9928-48B9-B255-10890317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Indikátory se závazkem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8E27D596-812A-4DEB-9F62-184AD69BF1EA}"/>
              </a:ext>
            </a:extLst>
          </p:cNvPr>
          <p:cNvSpPr txBox="1">
            <a:spLocks/>
          </p:cNvSpPr>
          <p:nvPr/>
        </p:nvSpPr>
        <p:spPr>
          <a:xfrm>
            <a:off x="327064" y="1737052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7E9B04D7-C058-4B62-B4CB-7AC4F6082BC8}"/>
              </a:ext>
            </a:extLst>
          </p:cNvPr>
          <p:cNvSpPr txBox="1">
            <a:spLocks/>
          </p:cNvSpPr>
          <p:nvPr/>
        </p:nvSpPr>
        <p:spPr>
          <a:xfrm>
            <a:off x="353104" y="1379350"/>
            <a:ext cx="8064000" cy="38159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Indikátory se závazkem </a:t>
            </a:r>
            <a:r>
              <a:rPr lang="cs-CZ" dirty="0"/>
              <a:t>(je třeba vyplnit v </a:t>
            </a:r>
            <a:r>
              <a:rPr lang="cs-CZ" dirty="0">
                <a:hlinkClick r:id="rId3"/>
              </a:rPr>
              <a:t>IS KP21+) </a:t>
            </a:r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EAA20150-2875-4DFC-BE18-51D9B1D8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47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7E81492-6A8B-4B92-9592-625089EFC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Zástupný obsah 4">
            <a:extLst>
              <a:ext uri="{FF2B5EF4-FFF2-40B4-BE49-F238E27FC236}">
                <a16:creationId xmlns:a16="http://schemas.microsoft.com/office/drawing/2014/main" id="{3EB12E02-E519-F7E4-95E5-4D1EF237CB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1089821"/>
              </p:ext>
            </p:extLst>
          </p:nvPr>
        </p:nvGraphicFramePr>
        <p:xfrm>
          <a:off x="503548" y="1797102"/>
          <a:ext cx="8136904" cy="4925992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034226">
                  <a:extLst>
                    <a:ext uri="{9D8B030D-6E8A-4147-A177-3AD203B41FA5}">
                      <a16:colId xmlns:a16="http://schemas.microsoft.com/office/drawing/2014/main" val="1177064601"/>
                    </a:ext>
                  </a:extLst>
                </a:gridCol>
                <a:gridCol w="3294366">
                  <a:extLst>
                    <a:ext uri="{9D8B030D-6E8A-4147-A177-3AD203B41FA5}">
                      <a16:colId xmlns:a16="http://schemas.microsoft.com/office/drawing/2014/main" val="2385724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1905444025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427778706"/>
                    </a:ext>
                  </a:extLst>
                </a:gridCol>
              </a:tblGrid>
              <a:tr h="531078"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Kód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Název indikátoru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Měrná jednotka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 indikátoru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5487732"/>
                  </a:ext>
                </a:extLst>
              </a:tr>
              <a:tr h="406712"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600 000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Celkový počet účastníků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Účastníci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Výstup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9130665"/>
                  </a:ext>
                </a:extLst>
              </a:tr>
              <a:tr h="813426"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626 000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</a:rPr>
                        <a:t>Účastníci, kteří </a:t>
                      </a: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získali</a:t>
                      </a:r>
                      <a:r>
                        <a:rPr lang="cs-CZ" sz="1800" dirty="0">
                          <a:effectLst/>
                          <a:latin typeface="+mn-lt"/>
                        </a:rPr>
                        <a:t> kvalifikaci po ukončení své účasti</a:t>
                      </a:r>
                      <a:endParaRPr lang="cs-CZ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Účastníci</a:t>
                      </a:r>
                      <a:endParaRPr lang="cs-CZ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Výsledek</a:t>
                      </a:r>
                      <a:endParaRPr lang="cs-CZ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64107134"/>
                  </a:ext>
                </a:extLst>
              </a:tr>
              <a:tr h="881211"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501 300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dirty="0"/>
                        <a:t>Počet osob pracujících v rámci flexibilních forem práce</a:t>
                      </a:r>
                      <a:endParaRPr lang="cs-CZ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Osoby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dirty="0"/>
                        <a:t>Výsledek </a:t>
                      </a:r>
                      <a:endParaRPr lang="cs-CZ" sz="18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124193"/>
                  </a:ext>
                </a:extLst>
              </a:tr>
              <a:tr h="1084567"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501 050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Počet zaměstnavatelů, kteří podporují flexibilní formy práce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Podniky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Výstup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61030"/>
                  </a:ext>
                </a:extLst>
              </a:tr>
              <a:tr h="1181902"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805 000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Počet napsaných </a:t>
                      </a:r>
                      <a:b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zveřejněných analytických </a:t>
                      </a:r>
                      <a:b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strategických dokumentů (vč. evaluačních)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Dokumenty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Výstup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9168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550062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8742C-9928-48B9-B255-10890317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Indikátory bez závazku 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8E27D596-812A-4DEB-9F62-184AD69BF1EA}"/>
              </a:ext>
            </a:extLst>
          </p:cNvPr>
          <p:cNvSpPr txBox="1">
            <a:spLocks/>
          </p:cNvSpPr>
          <p:nvPr/>
        </p:nvSpPr>
        <p:spPr>
          <a:xfrm>
            <a:off x="357213" y="1737052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7E9B04D7-C058-4B62-B4CB-7AC4F6082BC8}"/>
              </a:ext>
            </a:extLst>
          </p:cNvPr>
          <p:cNvSpPr txBox="1">
            <a:spLocks/>
          </p:cNvSpPr>
          <p:nvPr/>
        </p:nvSpPr>
        <p:spPr>
          <a:xfrm>
            <a:off x="399703" y="1484784"/>
            <a:ext cx="8100160" cy="35999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cs-CZ" b="1" dirty="0"/>
              <a:t>Indikátory bez závazku </a:t>
            </a:r>
            <a:r>
              <a:rPr lang="cs-CZ" dirty="0"/>
              <a:t>(v </a:t>
            </a:r>
            <a:r>
              <a:rPr lang="cs-CZ" dirty="0">
                <a:hlinkClick r:id="rId3"/>
              </a:rPr>
              <a:t>IS KP21+</a:t>
            </a:r>
            <a:r>
              <a:rPr lang="cs-CZ" dirty="0"/>
              <a:t> je možné vyplnit 0)</a:t>
            </a:r>
          </a:p>
          <a:p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EAA20150-2875-4DFC-BE18-51D9B1D8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48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7E81492-6A8B-4B92-9592-625089EFC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1680" y="306896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Zástupný obsah 4">
            <a:extLst>
              <a:ext uri="{FF2B5EF4-FFF2-40B4-BE49-F238E27FC236}">
                <a16:creationId xmlns:a16="http://schemas.microsoft.com/office/drawing/2014/main" id="{37F1045C-CD06-702D-A901-816A4D866C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63091869"/>
              </p:ext>
            </p:extLst>
          </p:nvPr>
        </p:nvGraphicFramePr>
        <p:xfrm>
          <a:off x="539750" y="2276872"/>
          <a:ext cx="8064500" cy="184480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016125">
                  <a:extLst>
                    <a:ext uri="{9D8B030D-6E8A-4147-A177-3AD203B41FA5}">
                      <a16:colId xmlns:a16="http://schemas.microsoft.com/office/drawing/2014/main" val="2608720148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4181247899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1943622764"/>
                    </a:ext>
                  </a:extLst>
                </a:gridCol>
                <a:gridCol w="2016125">
                  <a:extLst>
                    <a:ext uri="{9D8B030D-6E8A-4147-A177-3AD203B41FA5}">
                      <a16:colId xmlns:a16="http://schemas.microsoft.com/office/drawing/2014/main" val="536736228"/>
                    </a:ext>
                  </a:extLst>
                </a:gridCol>
              </a:tblGrid>
              <a:tr h="737920"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Kód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Název indikátoru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Měrná jednotka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 indikátoru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2489949"/>
                  </a:ext>
                </a:extLst>
              </a:tr>
              <a:tr h="1106880">
                <a:tc>
                  <a:txBody>
                    <a:bodyPr/>
                    <a:lstStyle/>
                    <a:p>
                      <a:pPr marL="36195" marR="36195" algn="l" defTabSz="914400" rtl="0" eaLnBrk="1" latinLnBrk="0" hangingPunct="1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b="1" kern="1200">
                          <a:solidFill>
                            <a:schemeClr val="tx1"/>
                          </a:solidFill>
                          <a:effectLst/>
                        </a:rPr>
                        <a:t>679 001</a:t>
                      </a:r>
                      <a:endParaRPr lang="cs-CZ" sz="1800" b="1" kern="120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</a:rPr>
                        <a:t>Počet podpořených Romů</a:t>
                      </a:r>
                      <a:endParaRPr lang="cs-CZ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kern="1200">
                          <a:solidFill>
                            <a:schemeClr val="dk1"/>
                          </a:solidFill>
                          <a:effectLst/>
                        </a:rPr>
                        <a:t>Osoby</a:t>
                      </a:r>
                      <a:endParaRPr lang="cs-CZ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6195" marR="36195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cs-CZ" sz="1800" kern="1200" dirty="0">
                          <a:solidFill>
                            <a:schemeClr val="dk1"/>
                          </a:solidFill>
                          <a:effectLst/>
                        </a:rPr>
                        <a:t>Výstup</a:t>
                      </a:r>
                      <a:endParaRPr lang="cs-CZ" sz="18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89615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821779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Indikátory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554091"/>
            <a:ext cx="8064000" cy="4968552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Indikátory jsou standardně vykazovány v rámci každé zprávy </a:t>
            </a:r>
            <a:br>
              <a:rPr lang="cs-CZ" sz="2000" dirty="0"/>
            </a:br>
            <a:r>
              <a:rPr lang="cs-CZ" sz="2000" dirty="0"/>
              <a:t>o realizaci a prostřednictvím systému IS ESF (osoby).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V IS KP21+ je u indikátorů příznak, zda se MI vykazuje prostřednictvím IS ESF, nebo editací hodnoty přímo v </a:t>
            </a:r>
            <a:r>
              <a:rPr lang="cs-CZ" sz="2000" dirty="0" err="1"/>
              <a:t>ZoR</a:t>
            </a:r>
            <a:r>
              <a:rPr lang="cs-CZ" sz="2000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Dosažení indikátorů se opírá </a:t>
            </a:r>
            <a:r>
              <a:rPr lang="cs-CZ" sz="2000" b="1" dirty="0"/>
              <a:t>o průkaznou evidenci </a:t>
            </a:r>
            <a:r>
              <a:rPr lang="cs-CZ" sz="2000" dirty="0"/>
              <a:t>(např. záznamy o každé podpořené osobě, prezenční listiny aktivit apod.) Vykazované hodnoty musí být prokazatelné  a ověřitelné případnou kontrolou.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Ke každému účastníkovi projektu musí příjemce disponovat údaji </a:t>
            </a:r>
            <a:br>
              <a:rPr lang="cs-CZ" sz="2000" dirty="0"/>
            </a:br>
            <a:r>
              <a:rPr lang="cs-CZ" sz="2000" dirty="0"/>
              <a:t>v rozsahu daném </a:t>
            </a:r>
            <a:r>
              <a:rPr lang="cs-CZ" sz="2000" b="1" dirty="0"/>
              <a:t>monitorovacím listem</a:t>
            </a:r>
            <a:r>
              <a:rPr lang="cs-CZ" sz="2000" dirty="0"/>
              <a:t>.</a:t>
            </a:r>
          </a:p>
          <a:p>
            <a:endParaRPr lang="cs-CZ" sz="2200" dirty="0"/>
          </a:p>
          <a:p>
            <a:endParaRPr lang="cs-CZ" sz="2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49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69956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8742C-9928-48B9-B255-10890317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b="1" kern="0" cap="all" baseline="0" dirty="0">
                <a:latin typeface="+mj-lt"/>
                <a:ea typeface="+mj-ea"/>
                <a:cs typeface="+mj-cs"/>
              </a:rPr>
              <a:t>600 000 Celkový počet účastníků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8E27D596-812A-4DEB-9F62-184AD69BF1EA}"/>
              </a:ext>
            </a:extLst>
          </p:cNvPr>
          <p:cNvSpPr txBox="1">
            <a:spLocks/>
          </p:cNvSpPr>
          <p:nvPr/>
        </p:nvSpPr>
        <p:spPr>
          <a:xfrm>
            <a:off x="380111" y="2007937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7E9B04D7-C058-4B62-B4CB-7AC4F6082BC8}"/>
              </a:ext>
            </a:extLst>
          </p:cNvPr>
          <p:cNvSpPr txBox="1">
            <a:spLocks/>
          </p:cNvSpPr>
          <p:nvPr/>
        </p:nvSpPr>
        <p:spPr>
          <a:xfrm>
            <a:off x="540000" y="1484784"/>
            <a:ext cx="8064000" cy="41759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Počet osob, které v rámci projektu získaly jakoukoliv formu podpory.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Každá podpořená osoba se v rámci projektu započítává pouze jednou.</a:t>
            </a:r>
            <a:endParaRPr lang="cs-CZ" sz="2000" b="1" dirty="0">
              <a:latin typeface="Calibri"/>
              <a:ea typeface="Calibri"/>
              <a:cs typeface="Times New Roman"/>
            </a:endParaRPr>
          </a:p>
          <a:p>
            <a:pPr marL="0" indent="0" algn="just">
              <a:buNone/>
            </a:pPr>
            <a:r>
              <a:rPr lang="cs-CZ" sz="2000" b="1" dirty="0"/>
              <a:t>Podpořená osoba </a:t>
            </a:r>
            <a:r>
              <a:rPr lang="cs-CZ" sz="2000" dirty="0"/>
              <a:t>= osoba identifikovatelná podle jména </a:t>
            </a:r>
            <a:br>
              <a:rPr lang="cs-CZ" sz="2000" dirty="0"/>
            </a:br>
            <a:r>
              <a:rPr lang="cs-CZ" sz="2000" dirty="0"/>
              <a:t>a příjmení, bydliště a data narození.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Pro možnost započtení podpořené osoby do indikátorů musí poskytnutá podpora </a:t>
            </a:r>
            <a:r>
              <a:rPr lang="cs-CZ" sz="2000" b="1" dirty="0"/>
              <a:t>dosáhnout minimální hranice 40 hodin. </a:t>
            </a:r>
            <a:r>
              <a:rPr lang="cs-CZ" sz="2000" dirty="0"/>
              <a:t>(Eviduje se veškerá podpora, pokud je výsledný součet podpor nižší něž 40 hodin, osoba se nezapočte do MI.)</a:t>
            </a:r>
          </a:p>
          <a:p>
            <a:pPr marL="0" indent="0">
              <a:buNone/>
            </a:pPr>
            <a:endParaRPr lang="cs-CZ" sz="2400" b="1" dirty="0">
              <a:effectLst/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EAA20150-2875-4DFC-BE18-51D9B1D8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50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7E81492-6A8B-4B92-9592-625089EFC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4091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8742C-9928-48B9-B255-10890317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626 000 Účastníci, kteří získali kvalifikaci po ukončení své účasti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8E27D596-812A-4DEB-9F62-184AD69BF1EA}"/>
              </a:ext>
            </a:extLst>
          </p:cNvPr>
          <p:cNvSpPr txBox="1">
            <a:spLocks/>
          </p:cNvSpPr>
          <p:nvPr/>
        </p:nvSpPr>
        <p:spPr>
          <a:xfrm>
            <a:off x="331841" y="1988840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7E9B04D7-C058-4B62-B4CB-7AC4F6082BC8}"/>
              </a:ext>
            </a:extLst>
          </p:cNvPr>
          <p:cNvSpPr txBox="1">
            <a:spLocks/>
          </p:cNvSpPr>
          <p:nvPr/>
        </p:nvSpPr>
        <p:spPr>
          <a:xfrm>
            <a:off x="463835" y="1349815"/>
            <a:ext cx="8216329" cy="47711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Počet osob, které v rámci projektu získaly kvalifikaci  na základě absolvování aktivit projektu.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Potvrzení o kvalifikaci je udíleno na základě formálního prověření znalostí, které ukázalo, že účastník získal kvalifikaci dle předem nastavených standardů.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Účastník je v indikátoru započítán pouze jednou bez ohledu </a:t>
            </a:r>
            <a:br>
              <a:rPr lang="cs-CZ" sz="2000" dirty="0"/>
            </a:br>
            <a:r>
              <a:rPr lang="cs-CZ" sz="2000" dirty="0"/>
              <a:t>na počet získaných kvalifikací.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Pro započtení toho indikátoru je nutné naplnit MI 600 000 (poskytnout účastnici podporu ve výši 40 a více hodin), MI 626 000 </a:t>
            </a:r>
            <a:br>
              <a:rPr lang="cs-CZ" sz="2000" dirty="0"/>
            </a:br>
            <a:r>
              <a:rPr lang="cs-CZ" sz="2000" dirty="0"/>
              <a:t>je pak započten již od jedné hodiny podpory vedoucí ke zvýšení kvalifikace.</a:t>
            </a:r>
            <a:endParaRPr lang="cs-CZ" sz="2000" b="1" dirty="0">
              <a:effectLst/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EAA20150-2875-4DFC-BE18-51D9B1D8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51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7E81492-6A8B-4B92-9592-625089EFC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BBC167AA-E4B5-B7B1-7ABB-79A044951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2036965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294C3-1065-9147-DBAA-4D0619D8B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435FA48-C8B9-9D17-ED22-BE9283D6A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501 300 počet osob pracujících v rámci flexibilních forem práce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1DCA6269-068F-4935-586B-B5B6C123AEB4}"/>
              </a:ext>
            </a:extLst>
          </p:cNvPr>
          <p:cNvSpPr txBox="1">
            <a:spLocks/>
          </p:cNvSpPr>
          <p:nvPr/>
        </p:nvSpPr>
        <p:spPr>
          <a:xfrm>
            <a:off x="331841" y="1988840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B32540FE-4119-1CCE-34FA-EAA0E3A83DCA}"/>
              </a:ext>
            </a:extLst>
          </p:cNvPr>
          <p:cNvSpPr txBox="1">
            <a:spLocks/>
          </p:cNvSpPr>
          <p:nvPr/>
        </p:nvSpPr>
        <p:spPr>
          <a:xfrm>
            <a:off x="463835" y="1349815"/>
            <a:ext cx="8216329" cy="47711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000" b="1" u="sng" dirty="0"/>
              <a:t>Osoba pracující na jednu z těchto forem práce</a:t>
            </a:r>
            <a:endParaRPr lang="cs-CZ" sz="2000" b="1" u="sng" dirty="0">
              <a:effectLst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35B90255-105E-F364-7D0B-87C7AF841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52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349F008D-BA91-5CA6-0519-35492A022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469610BE-3A01-8AA6-3E52-FD4B98D67B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práce konaná alespoň z 50 % fondu pracovní doby doma, resp. mimo stálou provozovnu, </a:t>
            </a:r>
          </a:p>
          <a:p>
            <a:r>
              <a:rPr lang="cs-CZ" dirty="0"/>
              <a:t>zkrácený pracovní úvazek s plnou přítomností na pracovišti nebo kombinující práci z domova s prací v zaměstnání, jedná se o a) pravidelný (např. 5x týdně 4 hodiny) nebo b) flexibilní (20 hodin týdně) výkon práce,</a:t>
            </a:r>
          </a:p>
          <a:p>
            <a:r>
              <a:rPr lang="cs-CZ" dirty="0"/>
              <a:t>stlačený pracovní týden (např. 20–40 hodin týdně ve 3–4 dnech v průběhu týdne), </a:t>
            </a:r>
          </a:p>
          <a:p>
            <a:r>
              <a:rPr lang="cs-CZ" dirty="0"/>
              <a:t>sdílené pracovní místo (částečný úvazek a sdílení pracovního místa s další osobou), </a:t>
            </a:r>
          </a:p>
        </p:txBody>
      </p:sp>
    </p:spTree>
    <p:extLst>
      <p:ext uri="{BB962C8B-B14F-4D97-AF65-F5344CB8AC3E}">
        <p14:creationId xmlns:p14="http://schemas.microsoft.com/office/powerpoint/2010/main" val="764402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87149-4F95-B004-EFFD-94E582045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0F8262-275E-B4BE-DBCC-831B47CC0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501 300 počet osob pracujících v rámci flexibilních forem práce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6C511D2D-87A2-7916-28D6-8F2F644A7DED}"/>
              </a:ext>
            </a:extLst>
          </p:cNvPr>
          <p:cNvSpPr txBox="1">
            <a:spLocks/>
          </p:cNvSpPr>
          <p:nvPr/>
        </p:nvSpPr>
        <p:spPr>
          <a:xfrm>
            <a:off x="331841" y="1988840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3D19EA5C-353B-CA8F-BF12-5373424747B1}"/>
              </a:ext>
            </a:extLst>
          </p:cNvPr>
          <p:cNvSpPr txBox="1">
            <a:spLocks/>
          </p:cNvSpPr>
          <p:nvPr/>
        </p:nvSpPr>
        <p:spPr>
          <a:xfrm>
            <a:off x="463835" y="1349815"/>
            <a:ext cx="8216329" cy="47711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532DB2E3-10F8-AE6F-9107-853224C7B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53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C286C55E-0DF4-622F-9E61-A2126CFF7B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F7F08A03-8311-32B2-5635-2C7FF4D3C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/>
              <a:t>Práce na dohodu o pracovní činnosti nebo na dohodu </a:t>
            </a:r>
            <a:br>
              <a:rPr lang="cs-CZ" dirty="0"/>
            </a:br>
            <a:r>
              <a:rPr lang="cs-CZ" dirty="0"/>
              <a:t>o provedení práce s docházkou do zaměstnání dle dohody se zaměstnavatelem (na pracovišti, kde tato forma doposud nebyla zavedena). </a:t>
            </a:r>
          </a:p>
          <a:p>
            <a:pPr algn="just"/>
            <a:endParaRPr lang="cs-CZ" dirty="0"/>
          </a:p>
          <a:p>
            <a:pPr marL="414000" lvl="1" indent="0" algn="just">
              <a:buNone/>
            </a:pPr>
            <a:r>
              <a:rPr lang="cs-CZ" sz="2400" dirty="0"/>
              <a:t>Osoba se započítává pouze tehdy, byla-li před vstupem do projektu nezaměstnaná, neaktivní, nebo měla nižší úvazek.</a:t>
            </a:r>
          </a:p>
        </p:txBody>
      </p:sp>
    </p:spTree>
    <p:extLst>
      <p:ext uri="{BB962C8B-B14F-4D97-AF65-F5344CB8AC3E}">
        <p14:creationId xmlns:p14="http://schemas.microsoft.com/office/powerpoint/2010/main" val="6642876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9BE1C-1549-D4BD-F14C-9D99AE6C1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03669D0-A71F-277C-BB31-5D8354E27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501 050 počet zaměstnavatelů, kteří podporují flexibilní formy práce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D6BC39C3-F573-018D-03B7-BAB306B716D5}"/>
              </a:ext>
            </a:extLst>
          </p:cNvPr>
          <p:cNvSpPr txBox="1">
            <a:spLocks/>
          </p:cNvSpPr>
          <p:nvPr/>
        </p:nvSpPr>
        <p:spPr>
          <a:xfrm>
            <a:off x="331841" y="1988840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CAFE030F-212F-3EA5-A14F-1926346C11F5}"/>
              </a:ext>
            </a:extLst>
          </p:cNvPr>
          <p:cNvSpPr txBox="1">
            <a:spLocks/>
          </p:cNvSpPr>
          <p:nvPr/>
        </p:nvSpPr>
        <p:spPr>
          <a:xfrm>
            <a:off x="463835" y="1349815"/>
            <a:ext cx="8216329" cy="47711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000" b="1" u="sng" dirty="0"/>
              <a:t>Zaměstnavatelé nabízející alespoň jednu z těch forem práce</a:t>
            </a:r>
            <a:endParaRPr lang="cs-CZ" sz="2000" b="1" u="sng" dirty="0">
              <a:effectLst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C6858CDC-8E97-6602-6552-564E27243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54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F75AC9C-5354-361A-B9D1-49F29C1CD6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DB3F426E-7A0D-C05C-7159-5A5D49EFB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cs-CZ" dirty="0"/>
              <a:t>práce konaná alespoň z 50 % fondu pracovní doby doma, resp. mimo stálou provozovnu, </a:t>
            </a:r>
          </a:p>
          <a:p>
            <a:pPr algn="just"/>
            <a:r>
              <a:rPr lang="cs-CZ" dirty="0"/>
              <a:t>zkrácený pracovní úvazek s plnou přítomností na pracovišti nebo kombinující práci z domova s prací </a:t>
            </a:r>
            <a:br>
              <a:rPr lang="cs-CZ" dirty="0"/>
            </a:br>
            <a:r>
              <a:rPr lang="cs-CZ" dirty="0"/>
              <a:t>v zaměstnání, jedná se o a) pravidelný (např. 5x týdně 4 hodiny), nebo o b) flexibilní (20 hodin týdně) výkon práce, </a:t>
            </a:r>
          </a:p>
          <a:p>
            <a:pPr algn="just"/>
            <a:r>
              <a:rPr lang="cs-CZ" dirty="0"/>
              <a:t>stlačený pracovní týden (např. 20–40 hodin týdně ve 3–4 dnech v průběhu týdne), - sdílené pracovní místo (částečný úvazek a sdílení pracovního místa s další osobou), </a:t>
            </a:r>
          </a:p>
        </p:txBody>
      </p:sp>
    </p:spTree>
    <p:extLst>
      <p:ext uri="{BB962C8B-B14F-4D97-AF65-F5344CB8AC3E}">
        <p14:creationId xmlns:p14="http://schemas.microsoft.com/office/powerpoint/2010/main" val="16509746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E003E-0DE8-3BE0-8779-6C5953150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657A2E-AF87-FECF-2B23-2FF7A7B6C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800" dirty="0"/>
              <a:t>501 050 počet zaměstnavatelů, kteří podporují flexibilní formy práce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7F44C988-6C77-28DE-1345-6C50E89A6B78}"/>
              </a:ext>
            </a:extLst>
          </p:cNvPr>
          <p:cNvSpPr txBox="1">
            <a:spLocks/>
          </p:cNvSpPr>
          <p:nvPr/>
        </p:nvSpPr>
        <p:spPr>
          <a:xfrm>
            <a:off x="331841" y="1988840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4EDF4EBF-CA98-FA1F-4D24-44BC502BE71D}"/>
              </a:ext>
            </a:extLst>
          </p:cNvPr>
          <p:cNvSpPr txBox="1">
            <a:spLocks/>
          </p:cNvSpPr>
          <p:nvPr/>
        </p:nvSpPr>
        <p:spPr>
          <a:xfrm>
            <a:off x="463835" y="1349815"/>
            <a:ext cx="8216329" cy="477114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000" b="1" u="sng" dirty="0"/>
              <a:t>Zaměstnavatelé nabízející alespoň jednu z těch forem práce</a:t>
            </a:r>
            <a:endParaRPr lang="cs-CZ" sz="2000" b="1" u="sng" dirty="0">
              <a:effectLst/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488EC3A2-7BFB-EF11-1BA9-D30FAFC5A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55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A952CE77-A719-B894-F47F-5365B59DD1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B9AA4A42-B69D-A747-F07A-1C4E08D78B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práce na dohodu o pracovní činnosti nebo na dohodu o provedení práce s docházkou do zaměstnání dle dohody se zaměstnavatelem (na pracovišti, kde tato forma doposud nebyla zavedena).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Zaměstnavatel se počítá pouze tehdy, pokud alespoň jednu z forem práce před zahájením projektu nevyužíval.</a:t>
            </a:r>
          </a:p>
        </p:txBody>
      </p:sp>
    </p:spTree>
    <p:extLst>
      <p:ext uri="{BB962C8B-B14F-4D97-AF65-F5344CB8AC3E}">
        <p14:creationId xmlns:p14="http://schemas.microsoft.com/office/powerpoint/2010/main" val="282629184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AD4079-D421-8859-8677-ACD237C46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805 000 Počet napsaných </a:t>
            </a:r>
            <a:br>
              <a:rPr lang="cs-CZ" dirty="0"/>
            </a:br>
            <a:r>
              <a:rPr lang="cs-CZ" dirty="0"/>
              <a:t>a zveřejněných dokumentů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D4380FD-FFA9-D509-8EC0-642B6A022F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412776"/>
            <a:ext cx="8064000" cy="4320000"/>
          </a:xfrm>
        </p:spPr>
        <p:txBody>
          <a:bodyPr/>
          <a:lstStyle/>
          <a:p>
            <a:pPr marL="0" indent="0">
              <a:buNone/>
            </a:pPr>
            <a:r>
              <a:rPr lang="cs-CZ" sz="2000" b="1" u="sng" dirty="0"/>
              <a:t>805 000 Počet napsaných a zveřejněných analytických </a:t>
            </a:r>
            <a:br>
              <a:rPr lang="cs-CZ" sz="2000" b="1" u="sng" dirty="0"/>
            </a:br>
            <a:r>
              <a:rPr lang="cs-CZ" sz="2000" b="1" u="sng" dirty="0"/>
              <a:t>a strategických dokumentů (vč. evaluačních)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Zahrnuje </a:t>
            </a:r>
            <a:r>
              <a:rPr lang="cs-CZ" sz="2000" b="1" dirty="0"/>
              <a:t>vstupní a závěrečná evaluační zprávu, případně jiný dokument, který je v rámci PA zanesen do hodnoty indikátoru. 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Dokument zařazený do 805 000 musí být oficiálně zveřejněný </a:t>
            </a:r>
            <a:br>
              <a:rPr lang="cs-CZ" sz="2000" dirty="0"/>
            </a:br>
            <a:r>
              <a:rPr lang="cs-CZ" sz="2000" dirty="0"/>
              <a:t>(na webu příjemce).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Dokument zařazený do kategorie 805 000 podléhá schválení </a:t>
            </a:r>
            <a:br>
              <a:rPr lang="cs-CZ" sz="2000" dirty="0"/>
            </a:br>
            <a:r>
              <a:rPr lang="cs-CZ" sz="2000" dirty="0"/>
              <a:t>ze strany ŘO, který může příjemce podpory z OPZ vyzvat k jeho přepracování, případně jej v krajním případě neschválit</a:t>
            </a:r>
            <a:r>
              <a:rPr lang="cs-CZ" sz="22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cs-CZ" b="1" u="sng" dirty="0"/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62D5D0B-559F-9D69-EE61-3545E28AA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06474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48428E-CF63-82C0-1230-77F96F0C7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Vykázání indikátorů sledovaných mimo IS ESF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B10624E-B34E-50D6-B2BA-98CE253CC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57</a:t>
            </a:fld>
            <a:endParaRPr lang="cs-CZ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FCA063C-0300-77C0-E62F-E1DF6799FD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6805007"/>
              </p:ext>
            </p:extLst>
          </p:nvPr>
        </p:nvGraphicFramePr>
        <p:xfrm>
          <a:off x="345373" y="1529748"/>
          <a:ext cx="860448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666058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8742C-9928-48B9-B255-108903173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kern="0" cap="all" baseline="0" dirty="0">
                <a:latin typeface="+mj-lt"/>
                <a:ea typeface="+mj-ea"/>
                <a:cs typeface="+mj-cs"/>
              </a:rPr>
              <a:t>Indikátory: vyhodnocení </a:t>
            </a:r>
            <a:r>
              <a:rPr lang="cs-CZ" b="1" kern="0" cap="all" baseline="0" dirty="0" err="1">
                <a:latin typeface="+mj-lt"/>
                <a:ea typeface="+mj-ea"/>
                <a:cs typeface="+mj-cs"/>
              </a:rPr>
              <a:t>ZZoR</a:t>
            </a:r>
            <a:endParaRPr lang="cs-CZ" dirty="0"/>
          </a:p>
        </p:txBody>
      </p:sp>
      <p:sp>
        <p:nvSpPr>
          <p:cNvPr id="6" name="Zástupný symbol pro obsah 2">
            <a:extLst>
              <a:ext uri="{FF2B5EF4-FFF2-40B4-BE49-F238E27FC236}">
                <a16:creationId xmlns:a16="http://schemas.microsoft.com/office/drawing/2014/main" id="{8E27D596-812A-4DEB-9F62-184AD69BF1EA}"/>
              </a:ext>
            </a:extLst>
          </p:cNvPr>
          <p:cNvSpPr txBox="1">
            <a:spLocks/>
          </p:cNvSpPr>
          <p:nvPr/>
        </p:nvSpPr>
        <p:spPr>
          <a:xfrm>
            <a:off x="380111" y="2007937"/>
            <a:ext cx="8064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sp>
        <p:nvSpPr>
          <p:cNvPr id="8" name="Zástupný symbol pro obsah 2">
            <a:extLst>
              <a:ext uri="{FF2B5EF4-FFF2-40B4-BE49-F238E27FC236}">
                <a16:creationId xmlns:a16="http://schemas.microsoft.com/office/drawing/2014/main" id="{7E9B04D7-C058-4B62-B4CB-7AC4F6082BC8}"/>
              </a:ext>
            </a:extLst>
          </p:cNvPr>
          <p:cNvSpPr txBox="1">
            <a:spLocks/>
          </p:cNvSpPr>
          <p:nvPr/>
        </p:nvSpPr>
        <p:spPr>
          <a:xfrm>
            <a:off x="460097" y="1556792"/>
            <a:ext cx="8323903" cy="41399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432000" indent="-432000" algn="l" defTabSz="914400" rtl="0" eaLnBrk="1" latinLnBrk="0" hangingPunct="1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  <a:buFont typeface="Wingdings" panose="05000000000000000000" pitchFamily="2" charset="2"/>
              <a:buChar char="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6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8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70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lang="cs-CZ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000" indent="-252000" algn="l" defTabSz="914400" rtl="0" eaLnBrk="1" latinLnBrk="0" hangingPunct="1">
              <a:lnSpc>
                <a:spcPts val="2400"/>
              </a:lnSpc>
              <a:spcBef>
                <a:spcPts val="300"/>
              </a:spcBef>
              <a:spcAft>
                <a:spcPts val="300"/>
              </a:spcAft>
              <a:buClr>
                <a:schemeClr val="accent2"/>
              </a:buClr>
              <a:buSzPct val="80000"/>
              <a:buFont typeface="Wingdings" panose="05000000000000000000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36195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cs-CZ" sz="2000" b="1" dirty="0">
                <a:effectLst/>
              </a:rPr>
              <a:t>Minimální míra splnění indikátorů: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indikátor výstupu min. 85 %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indikátor výsledku min. 75 %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překročení indikátorů – při výpočtu míry naplnění cílových hodnot překročení započítáno maximálně ve výši 120 % (hodnotí se průměr pro každý typ indikátoru)</a:t>
            </a:r>
          </a:p>
          <a:p>
            <a:pPr marL="0" indent="0" algn="just">
              <a:buNone/>
            </a:pPr>
            <a:r>
              <a:rPr lang="cs-CZ" sz="2000" b="1" dirty="0"/>
              <a:t>Hodnota dosažených indikátorů se posuzuje dle výše skutečného čerpání rozpočtu.</a:t>
            </a:r>
          </a:p>
        </p:txBody>
      </p:sp>
      <p:sp>
        <p:nvSpPr>
          <p:cNvPr id="9" name="Zástupný symbol pro číslo snímku 3">
            <a:extLst>
              <a:ext uri="{FF2B5EF4-FFF2-40B4-BE49-F238E27FC236}">
                <a16:creationId xmlns:a16="http://schemas.microsoft.com/office/drawing/2014/main" id="{EAA20150-2875-4DFC-BE18-51D9B1D82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0000" y="6516000"/>
            <a:ext cx="468000" cy="180000"/>
          </a:xfrm>
        </p:spPr>
        <p:txBody>
          <a:bodyPr/>
          <a:lstStyle/>
          <a:p>
            <a:fld id="{479BF083-4774-43B1-9AB0-5CC1AC5DD8EE}" type="slidenum">
              <a:rPr lang="cs-CZ" smtClean="0"/>
              <a:pPr/>
              <a:t>58</a:t>
            </a:fld>
            <a:endParaRPr lang="cs-CZ" dirty="0"/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7E81492-6A8B-4B92-9592-625089EFC6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5763" y="31226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cs-CZ" altLang="cs-CZ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cs-CZ" altLang="cs-CZ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8229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0000" y="0"/>
            <a:ext cx="8424000" cy="1080000"/>
          </a:xfrm>
        </p:spPr>
        <p:txBody>
          <a:bodyPr anchor="ctr">
            <a:normAutofit/>
          </a:bodyPr>
          <a:lstStyle/>
          <a:p>
            <a:r>
              <a:rPr lang="cs-CZ" dirty="0"/>
              <a:t>Sankce při nesplnění závazků týkajících se indikátorů výstupů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412776"/>
            <a:ext cx="8100000" cy="432000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Započítává se MI 501 050, 600 000 a 805 000.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1BC02D79-B244-6A52-70C0-5C54BA2DD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249" y="2121985"/>
            <a:ext cx="6336704" cy="4374449"/>
          </a:xfrm>
          <a:prstGeom prst="rect">
            <a:avLst/>
          </a:prstGeom>
          <a:noFill/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3"/>
          </p:nvPr>
        </p:nvSpPr>
        <p:spPr>
          <a:xfrm>
            <a:off x="8640000" y="6516000"/>
            <a:ext cx="468000" cy="18000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479BF083-4774-43B1-9AB0-5CC1AC5DD8EE}" type="slidenum">
              <a:rPr lang="cs-CZ" smtClean="0"/>
              <a:pPr>
                <a:spcAft>
                  <a:spcPts val="600"/>
                </a:spcAft>
              </a:pPr>
              <a:t>59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980010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Sankce při nesplnění závazků týkajících se indikátorů výsledků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1610" y="1484784"/>
            <a:ext cx="8064000" cy="4320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Započítává se MI 501 300 a 626 000.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60</a:t>
            </a:fld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FEE73F5-49D9-7791-8B43-04EE3FF17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677" y="2324388"/>
            <a:ext cx="6097329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9901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A69645-3801-977F-55BB-89F0F323C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2CE964-A491-63F7-1B7E-448C69B7F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Nejčastější chyby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BC460A-6EB3-5A89-5661-13365CB53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666237"/>
            <a:ext cx="8064000" cy="4320000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accent1"/>
                </a:solidFill>
              </a:rPr>
              <a:t>Nevykázání hodnot monitorovacích indikátorů bez závazku </a:t>
            </a:r>
            <a:br>
              <a:rPr lang="cs-CZ" sz="2000" dirty="0">
                <a:solidFill>
                  <a:schemeClr val="accent1"/>
                </a:solidFill>
              </a:rPr>
            </a:br>
            <a:r>
              <a:rPr lang="cs-CZ" sz="2000" dirty="0">
                <a:solidFill>
                  <a:schemeClr val="accent1"/>
                </a:solidFill>
              </a:rPr>
              <a:t>v závěrečné </a:t>
            </a:r>
            <a:r>
              <a:rPr lang="cs-CZ" sz="2000" dirty="0" err="1">
                <a:solidFill>
                  <a:schemeClr val="accent1"/>
                </a:solidFill>
              </a:rPr>
              <a:t>ZoR</a:t>
            </a:r>
            <a:r>
              <a:rPr lang="cs-CZ" sz="2000" dirty="0">
                <a:solidFill>
                  <a:schemeClr val="accent1"/>
                </a:solidFill>
              </a:rPr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accent1"/>
                </a:solidFill>
              </a:rPr>
              <a:t>Nedoplnění komentářů u všech vykázaných monitorovacích indikátorů.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cs-CZ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1F64A4E-D3C4-FFBA-D715-471718EF4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61</a:t>
            </a:fld>
            <a:endParaRPr lang="cs-CZ" dirty="0"/>
          </a:p>
        </p:txBody>
      </p:sp>
      <p:pic>
        <p:nvPicPr>
          <p:cNvPr id="6" name="Grafický objekt 5" descr="Varování se souvislou výplní">
            <a:extLst>
              <a:ext uri="{FF2B5EF4-FFF2-40B4-BE49-F238E27FC236}">
                <a16:creationId xmlns:a16="http://schemas.microsoft.com/office/drawing/2014/main" id="{75DFF973-1A53-B128-2E5C-3A3F3405B6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25600" y="82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9192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&#10;&#10;Popis byl vytvořen automaticky">
            <a:extLst>
              <a:ext uri="{FF2B5EF4-FFF2-40B4-BE49-F238E27FC236}">
                <a16:creationId xmlns:a16="http://schemas.microsoft.com/office/drawing/2014/main" id="{82EDAB34-B7C9-E634-1153-5F324233A0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9C6A198A-48DE-4493-9890-9D9F51E99DE2}"/>
              </a:ext>
            </a:extLst>
          </p:cNvPr>
          <p:cNvSpPr txBox="1">
            <a:spLocks/>
          </p:cNvSpPr>
          <p:nvPr/>
        </p:nvSpPr>
        <p:spPr>
          <a:xfrm>
            <a:off x="3337407" y="2564904"/>
            <a:ext cx="5033424" cy="1728192"/>
          </a:xfrm>
          <a:prstGeom prst="rect">
            <a:avLst/>
          </a:prstGeom>
        </p:spPr>
        <p:txBody>
          <a:bodyPr vert="horz" lIns="36000" tIns="0" rIns="3600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1" kern="0" cap="all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2000" dirty="0">
              <a:solidFill>
                <a:srgbClr val="084A8B"/>
              </a:solidFill>
              <a:latin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800" b="1" i="0" u="none" strike="noStrike" kern="0" cap="all" spc="0" normalizeH="0" baseline="0" noProof="0" dirty="0" err="1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Is</a:t>
            </a:r>
            <a:r>
              <a:rPr kumimoji="0" lang="cs-CZ" sz="4800" b="1" i="0" u="none" strike="noStrike" kern="0" cap="all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cs-CZ" sz="4800" b="1" i="0" u="none" strike="noStrike" kern="0" cap="all" spc="0" normalizeH="0" baseline="0" noProof="0" dirty="0" err="1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esf</a:t>
            </a:r>
            <a:endParaRPr kumimoji="0" lang="cs-CZ" sz="4800" b="1" i="0" u="none" strike="noStrike" kern="0" cap="all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6" name="Grafický objekt 5" descr="Počítač obrys">
            <a:extLst>
              <a:ext uri="{FF2B5EF4-FFF2-40B4-BE49-F238E27FC236}">
                <a16:creationId xmlns:a16="http://schemas.microsoft.com/office/drawing/2014/main" id="{0CC786C2-7566-4F98-D730-4029E32634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338118" y="3573016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46886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IS ESF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9790" y="1503235"/>
            <a:ext cx="8542689" cy="5040560"/>
          </a:xfrm>
        </p:spPr>
        <p:txBody>
          <a:bodyPr/>
          <a:lstStyle/>
          <a:p>
            <a:pPr marL="0" indent="0">
              <a:buNone/>
            </a:pPr>
            <a:r>
              <a:rPr lang="cs-CZ" b="1" dirty="0"/>
              <a:t>Indikátory sledované v IS ESF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200" dirty="0"/>
              <a:t>Indikátory, které se týkají účastníků a účastnic projektu (600 000 a 626 000).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200" dirty="0"/>
              <a:t>Nutné mít vyplněné příslušné údaje o podpoře v systému IS ESF.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200" dirty="0"/>
              <a:t>Vykázání hodnoty v IS KP21+: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2100" dirty="0"/>
              <a:t>Automaticky připravené v části pro vykázání změny.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2100" dirty="0"/>
              <a:t>Kliknout na tlačítko </a:t>
            </a:r>
            <a:r>
              <a:rPr lang="cs-CZ" sz="2100" b="1" dirty="0"/>
              <a:t>Aktualizace z IS ESF </a:t>
            </a:r>
            <a:r>
              <a:rPr lang="cs-CZ" sz="2100" dirty="0"/>
              <a:t>u libovolného indikátoru.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2100" dirty="0"/>
              <a:t>Dojde k automatickému dotažení hodnot do IS KP21+ pro všechny indikátory s příznakem IS ESF.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2100" dirty="0"/>
              <a:t>Doplnit komentář k dosažené hodnotě v IS KP21+.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033673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003B60D-7348-47A6-8C54-AC6650E74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IS ESF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111C82F-AF98-1432-FDCF-4CA29CBB9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412776"/>
            <a:ext cx="8064000" cy="4320000"/>
          </a:xfrm>
        </p:spPr>
        <p:txBody>
          <a:bodyPr/>
          <a:lstStyle/>
          <a:p>
            <a:pPr marL="0" indent="0">
              <a:buNone/>
            </a:pPr>
            <a:r>
              <a:rPr lang="cs-CZ" sz="2000" b="1" dirty="0"/>
              <a:t>Provoz a systémové požadavky</a:t>
            </a:r>
          </a:p>
          <a:p>
            <a:pPr marL="0" indent="0">
              <a:buNone/>
            </a:pPr>
            <a:r>
              <a:rPr lang="cs-CZ" sz="2000" dirty="0"/>
              <a:t>Přístup on-line přes portál ESF </a:t>
            </a:r>
            <a:r>
              <a:rPr lang="cs-CZ" sz="2000" u="sng" dirty="0">
                <a:hlinkClick r:id="rId2"/>
              </a:rPr>
              <a:t>https://www.esfcr.cz/</a:t>
            </a:r>
            <a:r>
              <a:rPr lang="cs-CZ" sz="2000" u="sng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Bezproblémové fungování aplikace v prohlížečích Microsoft </a:t>
            </a:r>
            <a:r>
              <a:rPr lang="cs-CZ" sz="2000" dirty="0" err="1"/>
              <a:t>Edge</a:t>
            </a:r>
            <a:r>
              <a:rPr lang="cs-CZ" sz="2000" dirty="0"/>
              <a:t>, Google Chrome, Mozilla Firefox a Safari, a to vždy v aktuální verzi nebo nejbližší předchozí verzi.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Žádné speciální hardwarové požadavky pro uživatele stanoveny nejsou.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Návod na práci v IS ESF: </a:t>
            </a:r>
            <a:r>
              <a:rPr lang="en-US" sz="2000" dirty="0" err="1">
                <a:hlinkClick r:id="rId3"/>
              </a:rPr>
              <a:t>Pokyny</a:t>
            </a:r>
            <a:r>
              <a:rPr lang="en-US" sz="2000" dirty="0">
                <a:hlinkClick r:id="rId3"/>
              </a:rPr>
              <a:t> pro </a:t>
            </a:r>
            <a:r>
              <a:rPr lang="en-US" sz="2000" dirty="0" err="1">
                <a:hlinkClick r:id="rId3"/>
              </a:rPr>
              <a:t>práci</a:t>
            </a:r>
            <a:r>
              <a:rPr lang="en-US" sz="2000" dirty="0">
                <a:hlinkClick r:id="rId3"/>
              </a:rPr>
              <a:t> v IS ESF www.esfcr.cz</a:t>
            </a:r>
            <a:r>
              <a:rPr lang="cs-CZ" sz="2000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Návod pro OPZ+: </a:t>
            </a:r>
            <a:r>
              <a:rPr lang="cs-CZ" sz="2000" dirty="0">
                <a:hlinkClick r:id="rId4"/>
              </a:rPr>
              <a:t>Monitorování podpořených osob - www.esfcr.cz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4A3403D-3D44-BFB2-78BE-592B42F12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73124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A4F6123-5D56-7CC0-84ED-79403701E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IS ESF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C0FE294-F727-71A5-2EDE-EECE184CF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412776"/>
            <a:ext cx="8064000" cy="4320000"/>
          </a:xfrm>
        </p:spPr>
        <p:txBody>
          <a:bodyPr/>
          <a:lstStyle/>
          <a:p>
            <a:pPr marL="0" indent="0" algn="just">
              <a:buNone/>
            </a:pPr>
            <a:r>
              <a:rPr lang="cs-CZ" b="1" dirty="0"/>
              <a:t>Registrace</a:t>
            </a:r>
            <a:r>
              <a:rPr lang="cs-CZ" sz="2000" b="1" dirty="0"/>
              <a:t> do systému</a:t>
            </a:r>
          </a:p>
          <a:p>
            <a:pPr marL="0" indent="0" algn="just">
              <a:buNone/>
            </a:pPr>
            <a:endParaRPr lang="cs-CZ" sz="2000" b="1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Registrace probíhá přes portál </a:t>
            </a:r>
            <a:r>
              <a:rPr lang="cs-CZ" sz="2000" dirty="0">
                <a:hlinkClick r:id="rId2"/>
              </a:rPr>
              <a:t>www.esfcr.cz</a:t>
            </a:r>
            <a:r>
              <a:rPr lang="cs-CZ" sz="2000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Každý uživatel musí být v systému zaregistrován prostřednictvím </a:t>
            </a:r>
            <a:r>
              <a:rPr lang="cs-CZ" sz="2000" b="1" dirty="0"/>
              <a:t>Identity občana.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IS ESF přejímá z IS KP21+ informace o rolích uživatelů.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Správa přístupů k projektu je řízena jednotně z úrovně IS KP21+.</a:t>
            </a:r>
          </a:p>
          <a:p>
            <a:pPr marL="0" indent="0" algn="just">
              <a:buNone/>
            </a:pPr>
            <a:r>
              <a:rPr lang="cs-CZ" sz="2000" dirty="0"/>
              <a:t> 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C227B4F-864B-A891-82A7-7AE00A03D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162669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IS ESF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556792"/>
            <a:ext cx="7704408" cy="4347184"/>
          </a:xfrm>
        </p:spPr>
        <p:txBody>
          <a:bodyPr/>
          <a:lstStyle/>
          <a:p>
            <a:pPr marL="0" lvl="1" indent="0" algn="just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None/>
            </a:pPr>
            <a:r>
              <a:rPr lang="cs-CZ" b="1" dirty="0"/>
              <a:t>Záznam vedený pro každého účastníka</a:t>
            </a:r>
            <a:endParaRPr lang="cs-CZ" dirty="0"/>
          </a:p>
          <a:p>
            <a:pPr marL="432000" lvl="1" indent="-432000" algn="just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cs-CZ" dirty="0"/>
              <a:t>Rozsah sledovaných údajů (viz Obecná pravidla pro žadatele a</a:t>
            </a:r>
            <a:br>
              <a:rPr lang="cs-CZ" dirty="0"/>
            </a:br>
            <a:r>
              <a:rPr lang="cs-CZ" dirty="0"/>
              <a:t>příjemce a </a:t>
            </a:r>
            <a:r>
              <a:rPr lang="cs-CZ" dirty="0">
                <a:hlinkClick r:id="rId3"/>
              </a:rPr>
              <a:t>https://www.esfcr.cz/</a:t>
            </a:r>
            <a:r>
              <a:rPr lang="cs-CZ" dirty="0" err="1">
                <a:hlinkClick r:id="rId3"/>
              </a:rPr>
              <a:t>monitorovani</a:t>
            </a:r>
            <a:r>
              <a:rPr lang="cs-CZ" dirty="0">
                <a:hlinkClick r:id="rId3"/>
              </a:rPr>
              <a:t>-</a:t>
            </a:r>
            <a:r>
              <a:rPr lang="cs-CZ" dirty="0" err="1">
                <a:hlinkClick r:id="rId3"/>
              </a:rPr>
              <a:t>podporenych</a:t>
            </a:r>
            <a:r>
              <a:rPr lang="cs-CZ" dirty="0">
                <a:hlinkClick r:id="rId3"/>
              </a:rPr>
              <a:t>-osob-</a:t>
            </a:r>
            <a:r>
              <a:rPr lang="cs-CZ" dirty="0" err="1">
                <a:hlinkClick r:id="rId3"/>
              </a:rPr>
              <a:t>opz</a:t>
            </a:r>
            <a:r>
              <a:rPr lang="cs-CZ" dirty="0">
                <a:hlinkClick r:id="rId3"/>
              </a:rPr>
              <a:t>-plus/-/dokument/18069669</a:t>
            </a:r>
            <a:r>
              <a:rPr lang="cs-CZ" dirty="0"/>
              <a:t>).</a:t>
            </a:r>
          </a:p>
          <a:p>
            <a:pPr marL="432000" lvl="1" indent="-432000" algn="just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cs-CZ" dirty="0"/>
              <a:t>Evidence poskytnutých podpor (typ podpory a rozsah podpory → k dispozici výběr z číselníku - zveřejněn na webu OPZ+).</a:t>
            </a:r>
          </a:p>
          <a:p>
            <a:pPr marL="342900" lvl="1" indent="-342900" algn="just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cs-CZ" dirty="0"/>
              <a:t>IS automaticky hlídá u jednotlivých osob limit bagatelní podpory.</a:t>
            </a:r>
          </a:p>
          <a:p>
            <a:pPr marL="342900" lvl="1" indent="-342900" algn="just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cs-CZ" dirty="0"/>
              <a:t>IS z vyplněných údajů generuje hodnoty pro všechny indikátory týkající se účastníků a účastnic a přenáší hodnoty do IS KP21+.</a:t>
            </a:r>
          </a:p>
          <a:p>
            <a:endParaRPr lang="cs-CZ" sz="2400" dirty="0"/>
          </a:p>
          <a:p>
            <a:endParaRPr lang="cs-CZ" dirty="0"/>
          </a:p>
          <a:p>
            <a:pPr marL="342900" lvl="1" indent="-3429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endParaRPr lang="cs-CZ" sz="2200" dirty="0"/>
          </a:p>
          <a:p>
            <a:pPr marL="342900" lvl="1" indent="-3429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</a:pPr>
            <a:endParaRPr lang="cs-CZ" sz="2200" dirty="0"/>
          </a:p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endParaRPr lang="cs-CZ" sz="2400" dirty="0"/>
          </a:p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endParaRPr lang="cs-CZ" sz="2400" dirty="0"/>
          </a:p>
          <a:p>
            <a:pPr marL="432000" lvl="1" indent="-432000">
              <a:lnSpc>
                <a:spcPts val="2880"/>
              </a:lnSpc>
              <a:spcBef>
                <a:spcPts val="600"/>
              </a:spcBef>
              <a:spcAft>
                <a:spcPts val="600"/>
              </a:spcAft>
              <a:buSzPct val="100000"/>
              <a:buFont typeface="Wingdings" panose="05000000000000000000" pitchFamily="2" charset="2"/>
              <a:buChar char=""/>
            </a:pPr>
            <a:endParaRPr lang="cs-CZ" sz="2400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9185964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2843808" y="2785642"/>
            <a:ext cx="5940192" cy="639058"/>
          </a:xfrm>
        </p:spPr>
        <p:txBody>
          <a:bodyPr/>
          <a:lstStyle/>
          <a:p>
            <a:r>
              <a:rPr lang="cs-CZ" sz="4800" dirty="0"/>
              <a:t> </a:t>
            </a:r>
            <a:r>
              <a:rPr lang="cs-CZ" sz="4800" dirty="0" err="1"/>
              <a:t>is</a:t>
            </a:r>
            <a:r>
              <a:rPr lang="cs-CZ" sz="4800" dirty="0"/>
              <a:t> kp21+</a:t>
            </a:r>
          </a:p>
        </p:txBody>
      </p:sp>
      <p:pic>
        <p:nvPicPr>
          <p:cNvPr id="6" name="Obrázek 5" descr="Obsah obrázku text&#10;&#10;Popis byl vytvořen automaticky">
            <a:extLst>
              <a:ext uri="{FF2B5EF4-FFF2-40B4-BE49-F238E27FC236}">
                <a16:creationId xmlns:a16="http://schemas.microsoft.com/office/drawing/2014/main" id="{F5ECD39A-64FC-4019-BC53-890A6FC55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pic>
        <p:nvPicPr>
          <p:cNvPr id="3" name="Grafický objekt 2" descr="Počítač obrys">
            <a:extLst>
              <a:ext uri="{FF2B5EF4-FFF2-40B4-BE49-F238E27FC236}">
                <a16:creationId xmlns:a16="http://schemas.microsoft.com/office/drawing/2014/main" id="{3A0E64E5-B636-1966-E5E7-EE09257EBD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338118" y="3450429"/>
            <a:ext cx="1980204" cy="1980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7718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IS KP21+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412776"/>
            <a:ext cx="7992440" cy="510322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Příjemce předkládá zprávy o realizaci projektu prostřednictvím IS KP21+.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Součástí zprávy o realizaci projektu je ve formátu žádosti o platbu vždy vyúčtování výdajů spojených s realizací projektu.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dirty="0"/>
              <a:t>Pokyny pro vyplnění v IS KP21+: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hlinkClick r:id="rId3"/>
              </a:rPr>
              <a:t>https://www.esfcr.cz/formulare-a-pokyny-ke-zprave-o-realizaci-projektu-zadosti-o-platbu-a-zadosti-o-zmenu-opz-plus/-/dokument/19489509</a:t>
            </a:r>
            <a:r>
              <a:rPr lang="cs-CZ" dirty="0"/>
              <a:t>.</a:t>
            </a: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674069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A1C3A-1B7D-8504-E7FB-5A382EBEC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96A142-4FD0-8BF6-C455-1014E974B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IS KP21+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BB49378-5239-4B91-A440-F88828EC69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412776"/>
            <a:ext cx="8244000" cy="510322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000" b="1" dirty="0"/>
              <a:t>Pokyny k IS KP21+ a ke komunikaci s technickou podporou: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https://www.esfcr.cz/formulare-a-pokyny-potrebne-v-ramci-pripravy-zadosti-o-podporu-opz-plus/-/dokument/18398046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sz="2000" b="1" dirty="0"/>
              <a:t>Upozornění: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Komunikovat primárně depešemi (archivují se, vazba na projekt)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Depeši </a:t>
            </a:r>
            <a:r>
              <a:rPr lang="cs-CZ" b="1" dirty="0"/>
              <a:t>odesílat z projektu </a:t>
            </a:r>
            <a:r>
              <a:rPr lang="cs-CZ" dirty="0"/>
              <a:t>(Nástěnka </a:t>
            </a:r>
            <a:r>
              <a:rPr lang="cs-CZ" dirty="0">
                <a:sym typeface="Wingdings" panose="05000000000000000000" pitchFamily="2" charset="2"/>
              </a:rPr>
              <a:t> </a:t>
            </a:r>
            <a:r>
              <a:rPr lang="cs-CZ" dirty="0"/>
              <a:t>Žadatel </a:t>
            </a:r>
            <a:r>
              <a:rPr lang="cs-CZ" dirty="0">
                <a:sym typeface="Wingdings" panose="05000000000000000000" pitchFamily="2" charset="2"/>
              </a:rPr>
              <a:t> </a:t>
            </a:r>
            <a:r>
              <a:rPr lang="cs-CZ" dirty="0"/>
              <a:t>“projekt“ </a:t>
            </a:r>
            <a:r>
              <a:rPr lang="cs-CZ" dirty="0">
                <a:sym typeface="Wingdings" panose="05000000000000000000" pitchFamily="2" charset="2"/>
              </a:rPr>
              <a:t> </a:t>
            </a:r>
            <a:r>
              <a:rPr lang="cs-CZ" dirty="0"/>
              <a:t>Profil objektu </a:t>
            </a:r>
            <a:r>
              <a:rPr lang="cs-CZ" dirty="0">
                <a:sym typeface="Wingdings" panose="05000000000000000000" pitchFamily="2" charset="2"/>
              </a:rPr>
              <a:t> </a:t>
            </a:r>
            <a:r>
              <a:rPr lang="cs-CZ" dirty="0"/>
              <a:t>Nová depeše a koncepty) </a:t>
            </a:r>
            <a:r>
              <a:rPr lang="cs-CZ" b="1" dirty="0"/>
              <a:t>projektovému manažerovi.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b="1" dirty="0"/>
              <a:t>Je možné dostávat automatická upozornění na příchozí depeše.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cs-CZ" dirty="0"/>
              <a:t>IS KP21+</a:t>
            </a:r>
            <a:r>
              <a:rPr lang="cs-CZ" dirty="0">
                <a:sym typeface="Wingdings" panose="05000000000000000000" pitchFamily="2" charset="2"/>
              </a:rPr>
              <a:t> </a:t>
            </a:r>
            <a:r>
              <a:rPr lang="cs-CZ" dirty="0"/>
              <a:t>Profil uživatele </a:t>
            </a:r>
            <a:r>
              <a:rPr lang="cs-CZ" dirty="0">
                <a:sym typeface="Wingdings" panose="05000000000000000000" pitchFamily="2" charset="2"/>
              </a:rPr>
              <a:t> </a:t>
            </a:r>
            <a:r>
              <a:rPr lang="cs-CZ" dirty="0"/>
              <a:t>Kontaktní údaje - nastavit komunikační kanál pro notifikaci (SMS, email).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6C1BD00-3522-78EE-265A-8C3964108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69</a:t>
            </a:fld>
            <a:endParaRPr lang="cs-CZ" dirty="0"/>
          </a:p>
        </p:txBody>
      </p:sp>
      <p:pic>
        <p:nvPicPr>
          <p:cNvPr id="5" name="Grafický objekt 4" descr="Varování se souvislou výplní">
            <a:extLst>
              <a:ext uri="{FF2B5EF4-FFF2-40B4-BE49-F238E27FC236}">
                <a16:creationId xmlns:a16="http://schemas.microsoft.com/office/drawing/2014/main" id="{9590BC03-5785-A30A-A24D-7AB1946718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6296" y="544340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102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IS KP21+ a přístupy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626986"/>
            <a:ext cx="8064000" cy="4320000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000" b="1" dirty="0"/>
              <a:t>Přístup k projektu na záložce projektu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Přidávání účtů k projektu a změny kompetencí.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>
                <a:solidFill>
                  <a:schemeClr val="accent1"/>
                </a:solidFill>
              </a:rPr>
              <a:t>POZOR </a:t>
            </a:r>
            <a:r>
              <a:rPr lang="cs-CZ" dirty="0"/>
              <a:t>na </a:t>
            </a:r>
            <a:r>
              <a:rPr lang="cs-CZ" b="1" dirty="0"/>
              <a:t>předávání kompetencí </a:t>
            </a:r>
            <a:r>
              <a:rPr lang="cs-CZ" dirty="0"/>
              <a:t>při změně zaměstnanců.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b="1" dirty="0"/>
              <a:t>Role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Editor, signatář, čtenář, správce přístupů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sz="2000" b="1" dirty="0"/>
              <a:t>Signatáři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Na záložce Subjekty x Osoby x Správa přístupů.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Subjekty – validují se z obchodního rejstříku.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Osoby – upravují se žádostí o změnu, signatáři k projektu.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Správa přístupů – příjemcem jednostranně editované role.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Záložka plné moci</a:t>
            </a:r>
            <a:r>
              <a:rPr lang="cs-CZ" sz="2200" dirty="0"/>
              <a:t>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70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569840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F5FFB7-F06F-2A77-D1C4-766039E25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Technická podpora IS KP21+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645275-7D8B-8148-7CE4-02909E438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412776"/>
            <a:ext cx="8424000" cy="4707224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000" dirty="0">
                <a:hlinkClick r:id="rId3"/>
              </a:rPr>
              <a:t>www.esfcr.cz</a:t>
            </a:r>
            <a:r>
              <a:rPr lang="cs-CZ" sz="2000" dirty="0"/>
              <a:t> </a:t>
            </a:r>
            <a:r>
              <a:rPr lang="cs-CZ" sz="2000" dirty="0">
                <a:sym typeface="Wingdings" panose="05000000000000000000" pitchFamily="2" charset="2"/>
              </a:rPr>
              <a:t> „HOTLINE“  </a:t>
            </a:r>
            <a:r>
              <a:rPr lang="cs-CZ" sz="2000" b="1" dirty="0">
                <a:sym typeface="Wingdings" panose="05000000000000000000" pitchFamily="2" charset="2"/>
              </a:rPr>
              <a:t>Technická podpora uživatelům OPZ+</a:t>
            </a: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BC67E10-57EB-EF2F-16E0-2B0337ACF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387174-8D40-4054-881C-B76C46C353C4}" type="slidenum">
              <a:rPr lang="cs-CZ" altLang="cs-CZ" smtClean="0"/>
              <a:pPr>
                <a:defRPr/>
              </a:pPr>
              <a:t>71</a:t>
            </a:fld>
            <a:endParaRPr lang="cs-CZ" altLang="cs-CZ"/>
          </a:p>
        </p:txBody>
      </p:sp>
      <p:pic>
        <p:nvPicPr>
          <p:cNvPr id="5" name="Grafický objekt 4" descr="Varování se souvislou výplní">
            <a:extLst>
              <a:ext uri="{FF2B5EF4-FFF2-40B4-BE49-F238E27FC236}">
                <a16:creationId xmlns:a16="http://schemas.microsoft.com/office/drawing/2014/main" id="{F84AEA5B-5BA0-B69C-BD0B-18B1F9BDF71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3740" y="102376"/>
            <a:ext cx="914400" cy="914400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3A25EA1-6F44-1657-EB4D-5EA8A8AF1E8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282" t="2823" r="7597" b="-1"/>
          <a:stretch>
            <a:fillRect/>
          </a:stretch>
        </p:blipFill>
        <p:spPr>
          <a:xfrm>
            <a:off x="1475636" y="1875610"/>
            <a:ext cx="6552728" cy="479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559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2843808" y="3284984"/>
            <a:ext cx="5940192" cy="1008112"/>
          </a:xfrm>
        </p:spPr>
        <p:txBody>
          <a:bodyPr/>
          <a:lstStyle/>
          <a:p>
            <a:r>
              <a:rPr lang="cs-CZ" sz="4800" dirty="0"/>
              <a:t>PUBLICITA v OPZ+</a:t>
            </a:r>
          </a:p>
        </p:txBody>
      </p:sp>
      <p:pic>
        <p:nvPicPr>
          <p:cNvPr id="6" name="Obrázek 5" descr="Obsah obrázku text&#10;&#10;Popis byl vytvořen automaticky">
            <a:extLst>
              <a:ext uri="{FF2B5EF4-FFF2-40B4-BE49-F238E27FC236}">
                <a16:creationId xmlns:a16="http://schemas.microsoft.com/office/drawing/2014/main" id="{3A64C6EC-4FD2-48C4-9758-FF3054589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pic>
        <p:nvPicPr>
          <p:cNvPr id="2" name="Grafický objekt 1" descr="Noviny se souvislou výplní">
            <a:extLst>
              <a:ext uri="{FF2B5EF4-FFF2-40B4-BE49-F238E27FC236}">
                <a16:creationId xmlns:a16="http://schemas.microsoft.com/office/drawing/2014/main" id="{597AC9F4-147A-85FF-A310-EA2FF13D3A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76114" y="2612010"/>
            <a:ext cx="2257150" cy="225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0202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Kde najdu pravidla publicity?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638000"/>
            <a:ext cx="8064000" cy="4320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000" b="1" dirty="0"/>
              <a:t>Obecná část pravidel pro žadatele a příjemce v rámci OPZ+</a:t>
            </a:r>
          </a:p>
          <a:p>
            <a:pPr marL="414000" lvl="1" indent="0">
              <a:buNone/>
            </a:pPr>
            <a:r>
              <a:rPr lang="cs-CZ" dirty="0"/>
              <a:t>→ kapitola 19 - Pravidla pro informování a komunikaci OPZ+</a:t>
            </a:r>
            <a:br>
              <a:rPr lang="cs-CZ" dirty="0"/>
            </a:br>
            <a:r>
              <a:rPr lang="cs-CZ" dirty="0"/>
              <a:t>a užívání loga EU</a:t>
            </a:r>
          </a:p>
          <a:p>
            <a:pPr marL="414000" lvl="1" indent="0">
              <a:buNone/>
            </a:pPr>
            <a:r>
              <a:rPr lang="cs-CZ" dirty="0">
                <a:hlinkClick r:id="rId3"/>
              </a:rPr>
              <a:t>Pravidla pro žadatele a příjemce - www.esfcr.cz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sz="2000" b="1" dirty="0"/>
              <a:t>Šablony a vzory pro vizuální identitu (logo)</a:t>
            </a:r>
            <a:br>
              <a:rPr lang="cs-CZ" sz="2000" b="1" dirty="0"/>
            </a:br>
            <a:r>
              <a:rPr lang="cs-CZ" sz="2000" b="1" dirty="0"/>
              <a:t>→ </a:t>
            </a:r>
            <a:r>
              <a:rPr lang="cs-CZ" sz="2000" dirty="0"/>
              <a:t>barevná schémata, varianty zobrazení, šablony, vzory</a:t>
            </a:r>
          </a:p>
          <a:p>
            <a:pPr marL="414000" lvl="1" indent="0">
              <a:buNone/>
            </a:pPr>
            <a:r>
              <a:rPr lang="cs-CZ" dirty="0">
                <a:hlinkClick r:id="rId4"/>
              </a:rPr>
              <a:t>Šablony a vzory pro vizuální identitu - www.esfcr.cz </a:t>
            </a:r>
            <a:endParaRPr lang="cs-CZ" dirty="0"/>
          </a:p>
          <a:p>
            <a:pPr>
              <a:buFont typeface="Arial" panose="020B0604020202020204" pitchFamily="34" charset="0"/>
              <a:buChar char="•"/>
            </a:pPr>
            <a:r>
              <a:rPr lang="cs-CZ" sz="2000" b="1" dirty="0"/>
              <a:t>Online generátor nástrojů povinné publicity</a:t>
            </a:r>
            <a:br>
              <a:rPr lang="cs-CZ" sz="2000" b="1" dirty="0"/>
            </a:br>
            <a:r>
              <a:rPr lang="cs-CZ" sz="2000" dirty="0">
                <a:hlinkClick r:id="rId5"/>
              </a:rPr>
              <a:t>publicita.dotaceeu.cz</a:t>
            </a:r>
            <a:r>
              <a:rPr lang="cs-CZ" sz="2000" dirty="0"/>
              <a:t> </a:t>
            </a:r>
          </a:p>
          <a:p>
            <a:pPr marL="414000" lvl="1" indent="0" algn="just">
              <a:buNone/>
            </a:pPr>
            <a:endParaRPr lang="cs-CZ" sz="16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68410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POVINNOSTI PŘÍJEMCŮ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340768"/>
            <a:ext cx="8064000" cy="551723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000" b="1" dirty="0"/>
              <a:t>Vložit na web příjemce a sociální síť (je-li využívána) informace o projektu </a:t>
            </a:r>
            <a:r>
              <a:rPr lang="cs-CZ" sz="2000" dirty="0"/>
              <a:t>včetně informace o poskytnutí finanční podpory EU.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Logo musí být barevné a viditelné bez nutnosti rolovat dolů.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cs-CZ" dirty="0"/>
              <a:t>V případě sociální sítě jde o uveřejnění jednoho postu.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b="1" dirty="0"/>
              <a:t>Vyvěšení povinného plakátu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Informovat účastníky projektu o financování  z ESF / OPZ+ (vizuální identita, příp. ústní informace).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Součinnost při realizaci komunikačních aktivit ŘO.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BF083-4774-43B1-9AB0-5CC1AC5DD8EE}" type="slidenum">
              <a:rPr lang="cs-CZ" smtClean="0"/>
              <a:pPr/>
              <a:t>74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8245199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36A21-2E1A-2D1B-EA0F-05B4A4A8A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82DBEA-F074-9227-8C56-65079D4EAE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Vizuální identita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7D5118F-A37A-7D02-7D30-8B4C730F1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484784"/>
            <a:ext cx="8064000" cy="4752528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000" b="1" dirty="0"/>
              <a:t>Barevnost loga EU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Na webových stránkách příjemce povinně barevné logo.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V ostatních případech se barevné provedení použije, kdykoli je to možné.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Jednobarevnou verzi lze použít v odůvodněných případech (tisk na běžných tiskárnách a další případy, kdy je barevná verze nehospodárná, neekologická či neestetická).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Pořízení černobílé kopie barevného originálu se nepovažuje </a:t>
            </a:r>
            <a:br>
              <a:rPr lang="cs-CZ" dirty="0"/>
            </a:br>
            <a:r>
              <a:rPr lang="cs-CZ" dirty="0"/>
              <a:t>za nedodržení pravidel publicity.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b="1" dirty="0"/>
              <a:t>Velikost loga EU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Logo EU musí být vždy umístěno tak, aby bylo zřetelně viditelné. Jeho umístění a velikost musí být úměrné rozměrům použitého materiálu nebo dokumentu.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6D97D4B-22DC-BF6A-D5A9-6B11F3385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8712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Vizuální identita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80000" y="1196752"/>
            <a:ext cx="8928000" cy="531924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000" b="1" dirty="0"/>
              <a:t>Základní zobrazení loga a povinných odkazů:</a:t>
            </a:r>
          </a:p>
          <a:p>
            <a:pPr lvl="1"/>
            <a:endParaRPr lang="cs-CZ" sz="1600" b="1" dirty="0"/>
          </a:p>
          <a:p>
            <a:pPr lvl="1"/>
            <a:endParaRPr lang="cs-CZ" sz="1600" b="1" dirty="0"/>
          </a:p>
          <a:p>
            <a:pPr lvl="1"/>
            <a:endParaRPr lang="cs-CZ" sz="1600" b="1" dirty="0"/>
          </a:p>
          <a:p>
            <a:pPr lvl="1"/>
            <a:endParaRPr lang="cs-CZ" sz="1600" b="1" dirty="0"/>
          </a:p>
          <a:p>
            <a:pPr lvl="1"/>
            <a:endParaRPr lang="cs-CZ" sz="1600" b="1" dirty="0"/>
          </a:p>
          <a:p>
            <a:pPr lvl="1"/>
            <a:endParaRPr lang="cs-CZ" sz="1600" b="1" dirty="0"/>
          </a:p>
          <a:p>
            <a:pPr lvl="1"/>
            <a:endParaRPr lang="cs-CZ" sz="1600" b="1" dirty="0"/>
          </a:p>
          <a:p>
            <a:pPr lvl="1"/>
            <a:endParaRPr lang="cs-CZ" sz="1600" b="1" dirty="0"/>
          </a:p>
          <a:p>
            <a:pPr marL="414000" lvl="1" indent="0">
              <a:buNone/>
            </a:pPr>
            <a:endParaRPr lang="cs-CZ" sz="1600" b="1" dirty="0"/>
          </a:p>
          <a:p>
            <a:pPr lvl="1"/>
            <a:r>
              <a:rPr lang="cs-CZ" sz="1800" dirty="0"/>
              <a:t>Povinné prvky loga EU:</a:t>
            </a:r>
          </a:p>
          <a:p>
            <a:pPr marL="414000" lvl="1" indent="0">
              <a:buNone/>
            </a:pPr>
            <a:r>
              <a:rPr lang="cs-CZ" sz="1800" dirty="0"/>
              <a:t>a) znak EU; </a:t>
            </a:r>
          </a:p>
          <a:p>
            <a:pPr marL="414000" lvl="1" indent="0">
              <a:buNone/>
            </a:pPr>
            <a:r>
              <a:rPr lang="cs-CZ" sz="1800" dirty="0"/>
              <a:t>b) povinný text „Financováno Evropskou unií“ nebo „Spolufinancováno Evropskou unií.“</a:t>
            </a:r>
            <a:endParaRPr lang="cs-CZ" sz="1800" b="1" dirty="0"/>
          </a:p>
          <a:p>
            <a:pPr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56C2C764-5FB8-1C95-1466-E3348E6CF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640" y="1772816"/>
            <a:ext cx="5400600" cy="3144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4779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Povinný plakát 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340768"/>
            <a:ext cx="8064000" cy="4779232"/>
          </a:xfrm>
        </p:spPr>
        <p:txBody>
          <a:bodyPr/>
          <a:lstStyle/>
          <a:p>
            <a:pPr algn="just">
              <a:buFont typeface="Arial" panose="020B0604020202020204" pitchFamily="34" charset="0"/>
              <a:buChar char="•"/>
            </a:pPr>
            <a:r>
              <a:rPr lang="cs-CZ" sz="2000" dirty="0"/>
              <a:t>Pro vytvoření plakátu je třeba využít elektronickou šablonu, která je na webu: </a:t>
            </a:r>
            <a:r>
              <a:rPr lang="cs-CZ" sz="2000" b="1" dirty="0">
                <a:hlinkClick r:id="rId3"/>
              </a:rPr>
              <a:t>Generátor nástrojů povinné publicity (dotaceeu.cz)</a:t>
            </a:r>
            <a:endParaRPr lang="cs-CZ" sz="2000" b="1" u="sng" dirty="0">
              <a:solidFill>
                <a:srgbClr val="FF0000"/>
              </a:solidFill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b="1" dirty="0"/>
              <a:t>Alespoň jeden povinný plakát min. velikosti A3 s informacemi o projektu.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b="1" dirty="0"/>
              <a:t>Po celou dobu realizace projektu.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cs-CZ" sz="2000" b="1" dirty="0"/>
              <a:t>V místě realizace projektu na snadno viditelném místě pro veřejnost (např. vstupní prostory budovy).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dirty="0"/>
              <a:t>Pokud je projekt realizován na více místech, bude umístěn na všech těchto místech.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dirty="0"/>
              <a:t>Pokud nelze umístit plakát v místě realizace projektu, bude umístěn </a:t>
            </a:r>
            <a:br>
              <a:rPr lang="cs-CZ" sz="1800" dirty="0"/>
            </a:br>
            <a:r>
              <a:rPr lang="cs-CZ" sz="1800" dirty="0"/>
              <a:t>v sídle příjemce.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1800" dirty="0"/>
              <a:t>Pokud příjemce realizuje více projektů OPZ+ na jednom místě, je možné pro všechny tyto projekty umístit pouze jeden plakát.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45732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VIZUÁLNÍ IDENTITA - použití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200" dirty="0"/>
              <a:t>plakát, billboard, permanentní billboard nebo stálá pamětní deska;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200" dirty="0"/>
              <a:t>webové stránky, microsity, sociální média informující o projektu;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200" dirty="0"/>
              <a:t>propagační tiskoviny (brožury, letáky, plakáty, publikace, školicí materiály) a propagační předměty;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200" dirty="0"/>
              <a:t>propagační audiovizuální materiály (reklamní spoty, </a:t>
            </a:r>
            <a:r>
              <a:rPr lang="cs-CZ" sz="1200" dirty="0" err="1"/>
              <a:t>product</a:t>
            </a:r>
            <a:r>
              <a:rPr lang="cs-CZ" sz="1200" dirty="0"/>
              <a:t> </a:t>
            </a:r>
            <a:r>
              <a:rPr lang="cs-CZ" sz="1200" dirty="0" err="1"/>
              <a:t>placement</a:t>
            </a:r>
            <a:r>
              <a:rPr lang="cs-CZ" sz="1200" dirty="0"/>
              <a:t>, sponzorské vzkazy, reportáže, pořady);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200" dirty="0"/>
              <a:t>inzerce (internet, tisk, </a:t>
            </a:r>
            <a:r>
              <a:rPr lang="cs-CZ" sz="1200" dirty="0" err="1"/>
              <a:t>outdoor</a:t>
            </a:r>
            <a:r>
              <a:rPr lang="cs-CZ" sz="1200" dirty="0"/>
              <a:t>);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200" dirty="0"/>
              <a:t>soutěže (s výjimkou cen do soutěží);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200" dirty="0"/>
              <a:t>komunikační akce (semináře, workshopy, konference, tiskové konference, výstavy, veletrhy);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200" dirty="0"/>
              <a:t>PR výstupy při jejich distribuci (tiskové zprávy, informace pro média);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200" dirty="0"/>
              <a:t>dokumenty určené pro veřejnost či cílové skupiny projektu (vstupní, výstupní/závěrečné z</a:t>
            </a:r>
            <a:r>
              <a:rPr lang="cs-CZ" sz="1050" dirty="0"/>
              <a:t>právy, analýzy, certifikáty, prezenční listiny apod.).</a:t>
            </a:r>
            <a:endParaRPr lang="cs-CZ" sz="12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interní dokumenty;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archivační šanony;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elektronická i listinná komunikace;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pracovní smlouvy;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dokumentace k zakázkám;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veškeré smlouvy s dodavateli;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smlouvy mezi příjemcem či partnerem a dalším subjektem (nikoli dodavatelem), jejichž předmětem je zapojení cílové skupiny do projektu, kdy žádná ze smluvních stran není cílovou skupinou;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účetní doklady vztahující se k výdajům projektu;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vybavení pořízené z prostředků projektu (s výjimkou propagačních předmětů);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neplacené PR články a převzaté PR výstupy (např. médii); 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ceny do soutěží;</a:t>
            </a:r>
          </a:p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cs-CZ" sz="1100" dirty="0"/>
              <a:t>výstupy, kde to není technicky možné (např. strojově generované objednávky, faktury).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467544" y="1372126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POVINNÉ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4529708" y="1372126"/>
            <a:ext cx="19865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NEPOVINNÉ</a:t>
            </a:r>
          </a:p>
        </p:txBody>
      </p:sp>
    </p:spTree>
    <p:extLst>
      <p:ext uri="{BB962C8B-B14F-4D97-AF65-F5344CB8AC3E}">
        <p14:creationId xmlns:p14="http://schemas.microsoft.com/office/powerpoint/2010/main" val="429207181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sankce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40000" y="1638000"/>
            <a:ext cx="8064000" cy="432000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cs-CZ" sz="2000" b="1" dirty="0"/>
              <a:t>Při nedodržení pravidel publicity na povinných i nepovinných nástrojích mohou být uděleny sankce.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Pochybení musí být viditelné / rozpoznatelné pouhým okem (nedostatky, které nejsou pouhým okem rozpoznatelné, nejsou sankcionovány).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Vždy je stanovena přiměřená lhůta k nápravě.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Sankce je vyměřena procentem z celkové částky podpory.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dirty="0"/>
              <a:t>Veškerá dokumentace (výzvy k nápravě, sdělení pochybení apod.) je zajišťována prostřednictvím IS KP21+.</a:t>
            </a:r>
          </a:p>
          <a:p>
            <a:pPr lvl="1"/>
            <a:endParaRPr lang="cs-CZ" dirty="0"/>
          </a:p>
          <a:p>
            <a:pPr marL="0" indent="0">
              <a:buNone/>
            </a:pPr>
            <a:endParaRPr lang="cs-CZ" sz="2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79BF083-4774-43B1-9AB0-5CC1AC5DD8EE}" type="slidenum">
              <a:rPr kumimoji="0" lang="cs-CZ" sz="1050" b="1" i="0" u="none" strike="noStrike" kern="1200" cap="none" spc="0" normalizeH="0" baseline="0" noProof="0" smtClean="0">
                <a:ln>
                  <a:noFill/>
                </a:ln>
                <a:solidFill>
                  <a:srgbClr val="084A8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cs-CZ" sz="1050" b="1" i="0" u="none" strike="noStrike" kern="1200" cap="none" spc="0" normalizeH="0" baseline="0" noProof="0" dirty="0">
              <a:ln>
                <a:noFill/>
              </a:ln>
              <a:solidFill>
                <a:srgbClr val="084A8B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242429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109F9-2402-59F1-046C-18A0BF644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CA2C621F-197B-B589-CA9E-1243235DD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9772" y="2028825"/>
            <a:ext cx="7164456" cy="2800350"/>
          </a:xfrm>
        </p:spPr>
        <p:txBody>
          <a:bodyPr/>
          <a:lstStyle/>
          <a:p>
            <a:pPr algn="ctr"/>
            <a:br>
              <a:rPr lang="cs-CZ" sz="4400" dirty="0"/>
            </a:br>
            <a:br>
              <a:rPr lang="cs-CZ" sz="4400" dirty="0"/>
            </a:br>
            <a:r>
              <a:rPr lang="cs-CZ" sz="3600" dirty="0"/>
              <a:t>Děkujeme za pozornost!</a:t>
            </a:r>
            <a:br>
              <a:rPr lang="cs-CZ" dirty="0"/>
            </a:br>
            <a:r>
              <a:rPr lang="cs-CZ" sz="1000" dirty="0"/>
              <a:t> </a:t>
            </a:r>
            <a:br>
              <a:rPr lang="cs-CZ" dirty="0"/>
            </a:br>
            <a:endParaRPr lang="cs-CZ" dirty="0">
              <a:solidFill>
                <a:schemeClr val="bg2"/>
              </a:solidFill>
            </a:endParaRPr>
          </a:p>
        </p:txBody>
      </p:sp>
      <p:pic>
        <p:nvPicPr>
          <p:cNvPr id="20" name="Obrázek 19" descr="Obsah obrázku text&#10;&#10;Popis byl vytvořen automaticky">
            <a:extLst>
              <a:ext uri="{FF2B5EF4-FFF2-40B4-BE49-F238E27FC236}">
                <a16:creationId xmlns:a16="http://schemas.microsoft.com/office/drawing/2014/main" id="{9025A4BC-BEA9-FAE4-C14B-83C2F790E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01572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989772" y="2028825"/>
            <a:ext cx="7164456" cy="2800350"/>
          </a:xfrm>
        </p:spPr>
        <p:txBody>
          <a:bodyPr/>
          <a:lstStyle/>
          <a:p>
            <a:pPr algn="ctr"/>
            <a:br>
              <a:rPr lang="cs-CZ" sz="4400" dirty="0"/>
            </a:br>
            <a:br>
              <a:rPr lang="cs-CZ" sz="4400" dirty="0"/>
            </a:br>
            <a:r>
              <a:rPr lang="cs-CZ" sz="3600" dirty="0"/>
              <a:t>Dotazy</a:t>
            </a:r>
            <a:br>
              <a:rPr lang="cs-CZ" dirty="0"/>
            </a:br>
            <a:r>
              <a:rPr lang="cs-CZ" sz="1000" dirty="0"/>
              <a:t> </a:t>
            </a:r>
            <a:br>
              <a:rPr lang="cs-CZ" dirty="0"/>
            </a:br>
            <a:endParaRPr lang="cs-CZ" dirty="0">
              <a:solidFill>
                <a:schemeClr val="bg2"/>
              </a:solidFill>
            </a:endParaRPr>
          </a:p>
        </p:txBody>
      </p:sp>
      <p:pic>
        <p:nvPicPr>
          <p:cNvPr id="20" name="Obrázek 19" descr="Obsah obrázku text&#10;&#10;Popis byl vytvořen automaticky">
            <a:extLst>
              <a:ext uri="{FF2B5EF4-FFF2-40B4-BE49-F238E27FC236}">
                <a16:creationId xmlns:a16="http://schemas.microsoft.com/office/drawing/2014/main" id="{172E7035-60A2-1F0F-B1F0-A75A907A8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04211"/>
            <a:ext cx="4076700" cy="965200"/>
          </a:xfrm>
          <a:prstGeom prst="rect">
            <a:avLst/>
          </a:prstGeom>
        </p:spPr>
      </p:pic>
      <p:pic>
        <p:nvPicPr>
          <p:cNvPr id="2" name="Grafický objekt 1" descr="Otázky se souvislou výplní">
            <a:extLst>
              <a:ext uri="{FF2B5EF4-FFF2-40B4-BE49-F238E27FC236}">
                <a16:creationId xmlns:a16="http://schemas.microsoft.com/office/drawing/2014/main" id="{38A21DDB-1F89-EA97-D069-D2A88CFCDF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35696" y="3043809"/>
            <a:ext cx="1490464" cy="1490464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894C2316-62F5-5FF9-ADBA-96676D4235ED}"/>
              </a:ext>
            </a:extLst>
          </p:cNvPr>
          <p:cNvSpPr txBox="1"/>
          <p:nvPr/>
        </p:nvSpPr>
        <p:spPr>
          <a:xfrm>
            <a:off x="2915816" y="4928847"/>
            <a:ext cx="385192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cs-CZ" sz="1800" b="0" dirty="0"/>
              <a:t>V případě dotazů k výzvě č. 082 </a:t>
            </a:r>
            <a:br>
              <a:rPr lang="cs-CZ" sz="1800" b="0" dirty="0"/>
            </a:br>
            <a:r>
              <a:rPr lang="cs-CZ" sz="1800" b="0" dirty="0"/>
              <a:t>se nás můžete kdykoliv obrátit: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r>
              <a:rPr lang="cs-CZ" b="1" dirty="0">
                <a:hlinkClick r:id="rId4"/>
              </a:rPr>
              <a:t>daniel.foch</a:t>
            </a:r>
            <a:r>
              <a:rPr lang="cs-CZ" sz="1800" b="1" dirty="0">
                <a:hlinkClick r:id="rId4"/>
              </a:rPr>
              <a:t>@mpsv.gov.cz</a:t>
            </a:r>
            <a:r>
              <a:rPr lang="cs-CZ" sz="1800" b="1" dirty="0"/>
              <a:t>, nebo </a:t>
            </a:r>
            <a:r>
              <a:rPr lang="cs-CZ" sz="1800" b="1" dirty="0">
                <a:hlinkClick r:id="rId5"/>
              </a:rPr>
              <a:t>tomas.hauzirek@mpsv.gov.cz</a:t>
            </a:r>
            <a:endParaRPr lang="cs-CZ" sz="1800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cs-CZ" sz="1800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cs-CZ" b="1" dirty="0"/>
          </a:p>
          <a:p>
            <a:pPr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SzPct val="100000"/>
            </a:pPr>
            <a:endParaRPr lang="cs-CZ" sz="1800" b="1" dirty="0"/>
          </a:p>
        </p:txBody>
      </p:sp>
    </p:spTree>
    <p:extLst>
      <p:ext uri="{BB962C8B-B14F-4D97-AF65-F5344CB8AC3E}">
        <p14:creationId xmlns:p14="http://schemas.microsoft.com/office/powerpoint/2010/main" val="879913949"/>
      </p:ext>
    </p:extLst>
  </p:cSld>
  <p:clrMapOvr>
    <a:masterClrMapping/>
  </p:clrMapOvr>
</p:sld>
</file>

<file path=ppt/theme/theme1.xml><?xml version="1.0" encoding="utf-8"?>
<a:theme xmlns:a="http://schemas.openxmlformats.org/drawingml/2006/main" name="prezentace">
  <a:themeElements>
    <a:clrScheme name="MPSV">
      <a:dk1>
        <a:srgbClr val="084A8B"/>
      </a:dk1>
      <a:lt1>
        <a:srgbClr val="F5F5F5"/>
      </a:lt1>
      <a:dk2>
        <a:srgbClr val="AFDDFA"/>
      </a:dk2>
      <a:lt2>
        <a:srgbClr val="F5F5F5"/>
      </a:lt2>
      <a:accent1>
        <a:srgbClr val="084A8B"/>
      </a:accent1>
      <a:accent2>
        <a:srgbClr val="5FBBF5"/>
      </a:accent2>
      <a:accent3>
        <a:srgbClr val="D7EEFC"/>
      </a:accent3>
      <a:accent4>
        <a:srgbClr val="FFCC00"/>
      </a:accent4>
      <a:accent5>
        <a:srgbClr val="AFDDFA"/>
      </a:accent5>
      <a:accent6>
        <a:srgbClr val="AF0100"/>
      </a:accent6>
      <a:hlink>
        <a:srgbClr val="084A8B"/>
      </a:hlink>
      <a:folHlink>
        <a:srgbClr val="084A8B"/>
      </a:folHlink>
    </a:clrScheme>
    <a:fontScheme name="Office – klasické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stel Minimalist Elegant Lines Portfolio by Slidesgo">
  <a:themeElements>
    <a:clrScheme name="Simple Light">
      <a:dk1>
        <a:srgbClr val="191919"/>
      </a:dk1>
      <a:lt1>
        <a:srgbClr val="E7E4F1"/>
      </a:lt1>
      <a:dk2>
        <a:srgbClr val="F5F3ED"/>
      </a:dk2>
      <a:lt2>
        <a:srgbClr val="FFE0A7"/>
      </a:lt2>
      <a:accent1>
        <a:srgbClr val="F9CFD0"/>
      </a:accent1>
      <a:accent2>
        <a:srgbClr val="D9CFDE"/>
      </a:accent2>
      <a:accent3>
        <a:srgbClr val="D2DAE9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FCF9BCABF3854AAB137087829D63AA" ma:contentTypeVersion="7" ma:contentTypeDescription="Vytvoří nový dokument" ma:contentTypeScope="" ma:versionID="f6f03f5b008ce72686bbcf691a7be2e8">
  <xsd:schema xmlns:xsd="http://www.w3.org/2001/XMLSchema" xmlns:xs="http://www.w3.org/2001/XMLSchema" xmlns:p="http://schemas.microsoft.com/office/2006/metadata/properties" xmlns:ns2="dfed548f-0517-4d39-90e3-3947398480c0" targetNamespace="http://schemas.microsoft.com/office/2006/metadata/properties" ma:root="true" ma:fieldsID="a9a9eb159e242e6dec8d2b5b6c497589" ns2:_="">
    <xsd:import namespace="dfed548f-0517-4d39-90e3-3947398480c0"/>
    <xsd:element name="properties">
      <xsd:complexType>
        <xsd:sequence>
          <xsd:element name="documentManagement">
            <xsd:complexType>
              <xsd:all>
                <xsd:element ref="ns2:AC_OriginalFile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ed548f-0517-4d39-90e3-3947398480c0" elementFormDefault="qualified">
    <xsd:import namespace="http://schemas.microsoft.com/office/2006/documentManagement/types"/>
    <xsd:import namespace="http://schemas.microsoft.com/office/infopath/2007/PartnerControls"/>
    <xsd:element name="AC_OriginalFileName" ma:index="8" nillable="true" ma:displayName="Original File Name" ma:internalName="AC_OriginalFileNam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_OriginalFileName xmlns="dfed548f-0517-4d39-90e3-3947398480c0">W:\PUBLICITA\VIZUÁLNÍ_IDENTITA\sablony_word_ppt\prezentace.pptx</AC_OriginalFileName>
  </documentManagement>
</p:properties>
</file>

<file path=customXml/itemProps1.xml><?xml version="1.0" encoding="utf-8"?>
<ds:datastoreItem xmlns:ds="http://schemas.openxmlformats.org/officeDocument/2006/customXml" ds:itemID="{5806EF36-2E80-4847-9151-E9C625552D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6937348-7977-46A8-9818-642FB21DF6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fed548f-0517-4d39-90e3-3947398480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3D88155-0E86-4D14-B6AF-C6806AEE9525}">
  <ds:schemaRefs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dfed548f-0517-4d39-90e3-3947398480c0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28350</TotalTime>
  <Words>5713</Words>
  <Application>Microsoft Office PowerPoint</Application>
  <PresentationFormat>Předvádění na obrazovce (4:3)</PresentationFormat>
  <Paragraphs>680</Paragraphs>
  <Slides>81</Slides>
  <Notes>49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81</vt:i4>
      </vt:variant>
    </vt:vector>
  </HeadingPairs>
  <TitlesOfParts>
    <vt:vector size="93" baseType="lpstr">
      <vt:lpstr>Arial</vt:lpstr>
      <vt:lpstr>Arial</vt:lpstr>
      <vt:lpstr>Calibri</vt:lpstr>
      <vt:lpstr>Catamaran</vt:lpstr>
      <vt:lpstr>Courier New</vt:lpstr>
      <vt:lpstr>Lexend Deca</vt:lpstr>
      <vt:lpstr>Proxima Nova</vt:lpstr>
      <vt:lpstr>Trebuchet MS</vt:lpstr>
      <vt:lpstr>Wingdings</vt:lpstr>
      <vt:lpstr>Wingdings 3</vt:lpstr>
      <vt:lpstr>prezentace</vt:lpstr>
      <vt:lpstr>Pastel Minimalist Elegant Lines Portfolio by Slidesgo</vt:lpstr>
      <vt:lpstr>Podpora sdílené péče  o děti a další závislé osoby   Seminář pro příjemce</vt:lpstr>
      <vt:lpstr>Program semináře</vt:lpstr>
      <vt:lpstr>Prezentace aplikace PowerPoint</vt:lpstr>
      <vt:lpstr> Právní akt </vt:lpstr>
      <vt:lpstr>REALIZACE</vt:lpstr>
      <vt:lpstr>REALIZACE</vt:lpstr>
      <vt:lpstr>REALIZACE</vt:lpstr>
      <vt:lpstr>REALIZACE</vt:lpstr>
      <vt:lpstr>REALIZACE</vt:lpstr>
      <vt:lpstr>Aktivity projektu</vt:lpstr>
      <vt:lpstr>Evaluace</vt:lpstr>
      <vt:lpstr>Podmínky evaluace</vt:lpstr>
      <vt:lpstr>Harmonogram evaluace</vt:lpstr>
      <vt:lpstr>Zastřešující evaluace</vt:lpstr>
      <vt:lpstr>Co si připravit na individuální konzultaci?</vt:lpstr>
      <vt:lpstr>Jak bude probíhat individuální konzultace?</vt:lpstr>
      <vt:lpstr>Doporučení</vt:lpstr>
      <vt:lpstr>Máte nějaké otázky?</vt:lpstr>
      <vt:lpstr>VEŘEJNÁ PODPORA</vt:lpstr>
      <vt:lpstr>VEŘEJNÁ PODPORA A PODPORA DE MINIMIS VE VÝZVĚ 82</vt:lpstr>
      <vt:lpstr>VEŘEJNÁ PODPORA</vt:lpstr>
      <vt:lpstr>VEŘEJNÁ PODPORA</vt:lpstr>
      <vt:lpstr>Veřejná podpora</vt:lpstr>
      <vt:lpstr>Veřejná podpora</vt:lpstr>
      <vt:lpstr>Změny  v projektu</vt:lpstr>
      <vt:lpstr>Změny v projektu</vt:lpstr>
      <vt:lpstr>Změny v projektu</vt:lpstr>
      <vt:lpstr>Nepodstatné změny I</vt:lpstr>
      <vt:lpstr>Nepodstatné změny II</vt:lpstr>
      <vt:lpstr>Nepodstatné změny III</vt:lpstr>
      <vt:lpstr>Podstatné změny I</vt:lpstr>
      <vt:lpstr>Podstatné změny II</vt:lpstr>
      <vt:lpstr>Změny projektu</vt:lpstr>
      <vt:lpstr>Změny projektu</vt:lpstr>
      <vt:lpstr>Prezentace aplikace PowerPoint</vt:lpstr>
      <vt:lpstr>způsob financování</vt:lpstr>
      <vt:lpstr>Způsobilé výdaje - rozdělení</vt:lpstr>
      <vt:lpstr>Způsobilé výdaje a rozpočet</vt:lpstr>
      <vt:lpstr>Způsobilé výdaje a rozpočet</vt:lpstr>
      <vt:lpstr>Dokladování výdajů </vt:lpstr>
      <vt:lpstr>Osobní náklady - dokladování</vt:lpstr>
      <vt:lpstr>Pracovní smlouvy a dohody</vt:lpstr>
      <vt:lpstr>Výkazy práce</vt:lpstr>
      <vt:lpstr>Nejčastější chyby </vt:lpstr>
      <vt:lpstr>Prezentace aplikace PowerPoint</vt:lpstr>
      <vt:lpstr>indikátory</vt:lpstr>
      <vt:lpstr>Indikátory se závazkem</vt:lpstr>
      <vt:lpstr>Indikátory bez závazku </vt:lpstr>
      <vt:lpstr>Indikátory</vt:lpstr>
      <vt:lpstr>600 000 Celkový počet účastníků</vt:lpstr>
      <vt:lpstr>626 000 Účastníci, kteří získali kvalifikaci po ukončení své účasti</vt:lpstr>
      <vt:lpstr>501 300 počet osob pracujících v rámci flexibilních forem práce</vt:lpstr>
      <vt:lpstr>501 300 počet osob pracujících v rámci flexibilních forem práce</vt:lpstr>
      <vt:lpstr>501 050 počet zaměstnavatelů, kteří podporují flexibilní formy práce</vt:lpstr>
      <vt:lpstr>501 050 počet zaměstnavatelů, kteří podporují flexibilní formy práce</vt:lpstr>
      <vt:lpstr>805 000 Počet napsaných  a zveřejněných dokumentů</vt:lpstr>
      <vt:lpstr>Vykázání indikátorů sledovaných mimo IS ESF</vt:lpstr>
      <vt:lpstr>Indikátory: vyhodnocení ZZoR</vt:lpstr>
      <vt:lpstr>Sankce při nesplnění závazků týkajících se indikátorů výstupů</vt:lpstr>
      <vt:lpstr>Sankce při nesplnění závazků týkajících se indikátorů výsledků</vt:lpstr>
      <vt:lpstr>Nejčastější chyby </vt:lpstr>
      <vt:lpstr>Prezentace aplikace PowerPoint</vt:lpstr>
      <vt:lpstr>IS ESF</vt:lpstr>
      <vt:lpstr>IS ESF</vt:lpstr>
      <vt:lpstr>IS ESF</vt:lpstr>
      <vt:lpstr>IS ESF</vt:lpstr>
      <vt:lpstr> is kp21+</vt:lpstr>
      <vt:lpstr>IS KP21+</vt:lpstr>
      <vt:lpstr>IS KP21+</vt:lpstr>
      <vt:lpstr>IS KP21+ a přístupy</vt:lpstr>
      <vt:lpstr>Technická podpora IS KP21+</vt:lpstr>
      <vt:lpstr>PUBLICITA v OPZ+</vt:lpstr>
      <vt:lpstr>Kde najdu pravidla publicity?</vt:lpstr>
      <vt:lpstr>POVINNOSTI PŘÍJEMCŮ</vt:lpstr>
      <vt:lpstr>Vizuální identita</vt:lpstr>
      <vt:lpstr>Vizuální identita</vt:lpstr>
      <vt:lpstr>Povinný plakát </vt:lpstr>
      <vt:lpstr>VIZUÁLNÍ IDENTITA - použití</vt:lpstr>
      <vt:lpstr>sankce</vt:lpstr>
      <vt:lpstr>  Děkujeme za pozornost!   </vt:lpstr>
      <vt:lpstr>  Dotazy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Bendová Šárka Mgr. (MPSV)</dc:creator>
  <cp:lastModifiedBy>Foch Daniel Mgr. (MPSV)</cp:lastModifiedBy>
  <cp:revision>656</cp:revision>
  <cp:lastPrinted>2022-09-19T08:53:52Z</cp:lastPrinted>
  <dcterms:created xsi:type="dcterms:W3CDTF">2015-02-20T08:23:15Z</dcterms:created>
  <dcterms:modified xsi:type="dcterms:W3CDTF">2026-09-09T06:07:51Z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0x010100A2FCF9BCABF3854AAB137087829D63AA</vt:lpwstr>
  </property>
</Properties>
</file>