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58"/>
  </p:notesMasterIdLst>
  <p:sldIdLst>
    <p:sldId id="256" r:id="rId5"/>
    <p:sldId id="382" r:id="rId6"/>
    <p:sldId id="470" r:id="rId7"/>
    <p:sldId id="1364" r:id="rId8"/>
    <p:sldId id="504" r:id="rId9"/>
    <p:sldId id="387" r:id="rId10"/>
    <p:sldId id="388" r:id="rId11"/>
    <p:sldId id="389" r:id="rId12"/>
    <p:sldId id="391" r:id="rId13"/>
    <p:sldId id="505" r:id="rId14"/>
    <p:sldId id="1292" r:id="rId15"/>
    <p:sldId id="1365" r:id="rId16"/>
    <p:sldId id="1349" r:id="rId17"/>
    <p:sldId id="1350" r:id="rId18"/>
    <p:sldId id="1307" r:id="rId19"/>
    <p:sldId id="1337" r:id="rId20"/>
    <p:sldId id="1309" r:id="rId21"/>
    <p:sldId id="1352" r:id="rId22"/>
    <p:sldId id="1331" r:id="rId23"/>
    <p:sldId id="353" r:id="rId24"/>
    <p:sldId id="1342" r:id="rId25"/>
    <p:sldId id="578" r:id="rId26"/>
    <p:sldId id="1367" r:id="rId27"/>
    <p:sldId id="1343" r:id="rId28"/>
    <p:sldId id="579" r:id="rId29"/>
    <p:sldId id="1195" r:id="rId30"/>
    <p:sldId id="1368" r:id="rId31"/>
    <p:sldId id="1250" r:id="rId32"/>
    <p:sldId id="1359" r:id="rId33"/>
    <p:sldId id="1348" r:id="rId34"/>
    <p:sldId id="1355" r:id="rId35"/>
    <p:sldId id="1356" r:id="rId36"/>
    <p:sldId id="1357" r:id="rId37"/>
    <p:sldId id="1366" r:id="rId38"/>
    <p:sldId id="371" r:id="rId39"/>
    <p:sldId id="1296" r:id="rId40"/>
    <p:sldId id="1363" r:id="rId41"/>
    <p:sldId id="419" r:id="rId42"/>
    <p:sldId id="1301" r:id="rId43"/>
    <p:sldId id="421" r:id="rId44"/>
    <p:sldId id="1302" r:id="rId45"/>
    <p:sldId id="369" r:id="rId46"/>
    <p:sldId id="501" r:id="rId47"/>
    <p:sldId id="1311" r:id="rId48"/>
    <p:sldId id="1312" r:id="rId49"/>
    <p:sldId id="1294" r:id="rId50"/>
    <p:sldId id="339" r:id="rId51"/>
    <p:sldId id="341" r:id="rId52"/>
    <p:sldId id="485" r:id="rId53"/>
    <p:sldId id="372" r:id="rId54"/>
    <p:sldId id="1285" r:id="rId55"/>
    <p:sldId id="478" r:id="rId56"/>
    <p:sldId id="381" r:id="rId57"/>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3B9AE30F-BE44-2F8A-1A63-39945A062753}" initials="ŠH" name="Hylmarová Šárka Ing. (MPSV)" providerId="AD" userId="S::sarka.hylmarova@mpsv.cz::1a3ea25f-d081-4e3b-85be-075ed69d7fb5"/>
  <p188:author id="{35D63D3F-171B-E5BC-6392-F98534478086}" initials="ULI(" name="Uhlířová Ludmila Ing. (MPSV)" providerId="AD" userId="S::ludmila.uhlirova@mpsv.cz::8fd9c8ef-8073-48b1-9f64-d39c1a1a2532"/>
  <p188:author id="{4BD89043-BA43-5412-F2B4-9E0A404075A6}" initials="PP" name="Píglová Petra Ing. (MPSV)" providerId="AD" userId="S::petra.piglova@mpsv.cz::8fe8830e-8a40-41ae-aa84-d648988757c4"/>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CCD0DA"/>
    <a:srgbClr val="E7E9EE"/>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27551" autoAdjust="false"/>
    <p:restoredTop sz="84254" autoAdjust="false"/>
  </p:normalViewPr>
  <p:slideViewPr>
    <p:cSldViewPr showGuides="true">
      <p:cViewPr varScale="true">
        <p:scale>
          <a:sx n="69" d="100"/>
          <a:sy n="69" d="100"/>
        </p:scale>
        <p:origin x="1310" y="7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slides/slide51.xml" Type="http://schemas.openxmlformats.org/officeDocument/2006/relationships/slide" Id="rId55"/>
    <Relationship Target="tableStyles.xml" Type="http://schemas.openxmlformats.org/officeDocument/2006/relationships/tableStyles" Id="rId63"/>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notesMasters/notesMaster1.xml" Type="http://schemas.openxmlformats.org/officeDocument/2006/relationships/notesMaster" Id="rId58"/>
    <Relationship Target="slides/slide1.xml" Type="http://schemas.openxmlformats.org/officeDocument/2006/relationships/slide" Id="rId5"/>
    <Relationship Target="viewProps.xml" Type="http://schemas.openxmlformats.org/officeDocument/2006/relationships/viewProps"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authors.xml" Type="http://schemas.microsoft.com/office/2018/10/relationships/authors" Id="rId64"/>
    <Relationship Target="slides/slide4.xml" Type="http://schemas.openxmlformats.org/officeDocument/2006/relationships/slide" Id="rId8"/>
    <Relationship Target="slides/slide47.xml" Type="http://schemas.openxmlformats.org/officeDocument/2006/relationships/slide"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commentAuthors.xml" Type="http://schemas.openxmlformats.org/officeDocument/2006/relationships/commentAuthors" Id="rId59"/>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theme/theme1.xml" Type="http://schemas.openxmlformats.org/officeDocument/2006/relationships/theme" Id="rId62"/>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presProps.xml" Type="http://schemas.openxmlformats.org/officeDocument/2006/relationships/presProps" Id="rId60"/>
    <Relationship Target="slideMasters/slideMaster1.xml" Type="http://schemas.openxmlformats.org/officeDocument/2006/relationships/slideMaster" Id="rId4"/>
    <Relationship Target="slides/slide5.xml" Type="http://schemas.openxmlformats.org/officeDocument/2006/relationships/slide" Id="rId9"/>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03.12.2025</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342672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108639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a:p>
        </p:txBody>
      </p:sp>
    </p:spTree>
    <p:extLst>
      <p:ext uri="{BB962C8B-B14F-4D97-AF65-F5344CB8AC3E}">
        <p14:creationId xmlns:p14="http://schemas.microsoft.com/office/powerpoint/2010/main" val="103505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311802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107990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33878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338551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2711082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sz="90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21</a:t>
            </a:fld>
            <a:endParaRPr lang="cs-CZ"/>
          </a:p>
        </p:txBody>
      </p:sp>
    </p:spTree>
    <p:extLst>
      <p:ext uri="{BB962C8B-B14F-4D97-AF65-F5344CB8AC3E}">
        <p14:creationId xmlns:p14="http://schemas.microsoft.com/office/powerpoint/2010/main" val="275093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153975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485575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dirty="false"/>
          </a:p>
        </p:txBody>
      </p:sp>
    </p:spTree>
    <p:extLst>
      <p:ext uri="{BB962C8B-B14F-4D97-AF65-F5344CB8AC3E}">
        <p14:creationId xmlns:p14="http://schemas.microsoft.com/office/powerpoint/2010/main" val="220589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252000" lvl="2" indent="0">
              <a:lnSpc>
                <a:spcPct val="150000"/>
              </a:lnSpc>
              <a:spcBef>
                <a:spcPts val="0"/>
              </a:spcBef>
              <a:spcAft>
                <a:spcPts val="0"/>
              </a:spcAft>
              <a:buClr>
                <a:schemeClr val="tx1"/>
              </a:buClr>
              <a:buSzPct val="100000"/>
              <a:buFontTx/>
              <a:buNone/>
            </a:pPr>
            <a:endParaRPr lang="pl-PL" sz="1200" i="false" dirty="false">
              <a:effectLst/>
              <a:latin typeface="Roboto" panose="02000000000000000000" pitchFamily="2" charset="0"/>
            </a:endParaRPr>
          </a:p>
          <a:p>
            <a:pPr marL="0" indent="0">
              <a:buFont typeface="Arial" panose="020B0604020202020204" pitchFamily="34" charset="0"/>
              <a:buNone/>
            </a:pPr>
            <a:endParaRPr lang="cs-CZ" sz="90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26</a:t>
            </a:fld>
            <a:endParaRPr lang="cs-CZ"/>
          </a:p>
        </p:txBody>
      </p:sp>
    </p:spTree>
    <p:extLst>
      <p:ext uri="{BB962C8B-B14F-4D97-AF65-F5344CB8AC3E}">
        <p14:creationId xmlns:p14="http://schemas.microsoft.com/office/powerpoint/2010/main" val="156273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694254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147591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1834098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433065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2985347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1495640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325477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4211175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dirty="false"/>
          </a:p>
        </p:txBody>
      </p:sp>
    </p:spTree>
    <p:extLst>
      <p:ext uri="{BB962C8B-B14F-4D97-AF65-F5344CB8AC3E}">
        <p14:creationId xmlns:p14="http://schemas.microsoft.com/office/powerpoint/2010/main" val="2435769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3583477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1028312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a:p>
        </p:txBody>
      </p:sp>
    </p:spTree>
    <p:extLst>
      <p:ext uri="{BB962C8B-B14F-4D97-AF65-F5344CB8AC3E}">
        <p14:creationId xmlns:p14="http://schemas.microsoft.com/office/powerpoint/2010/main" val="2777807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43</a:t>
            </a:fld>
            <a:endParaRPr lang="cs-CZ"/>
          </a:p>
        </p:txBody>
      </p:sp>
    </p:spTree>
    <p:extLst>
      <p:ext uri="{BB962C8B-B14F-4D97-AF65-F5344CB8AC3E}">
        <p14:creationId xmlns:p14="http://schemas.microsoft.com/office/powerpoint/2010/main" val="3990428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44</a:t>
            </a:fld>
            <a:endParaRPr lang="cs-CZ"/>
          </a:p>
        </p:txBody>
      </p:sp>
    </p:spTree>
    <p:extLst>
      <p:ext uri="{BB962C8B-B14F-4D97-AF65-F5344CB8AC3E}">
        <p14:creationId xmlns:p14="http://schemas.microsoft.com/office/powerpoint/2010/main" val="1605086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50</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3654270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51</a:t>
            </a:fld>
            <a:endParaRPr lang="cs-CZ"/>
          </a:p>
        </p:txBody>
      </p:sp>
    </p:spTree>
    <p:extLst>
      <p:ext uri="{BB962C8B-B14F-4D97-AF65-F5344CB8AC3E}">
        <p14:creationId xmlns:p14="http://schemas.microsoft.com/office/powerpoint/2010/main" val="279179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49022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b="tru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125037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384454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a:t>
            </a:fld>
            <a:endParaRPr lang="cs-CZ"/>
          </a:p>
        </p:txBody>
      </p:sp>
    </p:spTree>
    <p:extLst>
      <p:ext uri="{BB962C8B-B14F-4D97-AF65-F5344CB8AC3E}">
        <p14:creationId xmlns:p14="http://schemas.microsoft.com/office/powerpoint/2010/main" val="98050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382936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a:t>
            </a:fld>
            <a:endParaRPr lang="cs-CZ"/>
          </a:p>
        </p:txBody>
      </p:sp>
    </p:spTree>
    <p:extLst>
      <p:ext uri="{BB962C8B-B14F-4D97-AF65-F5344CB8AC3E}">
        <p14:creationId xmlns:p14="http://schemas.microsoft.com/office/powerpoint/2010/main" val="422582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125730967"/>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1.png" Type="http://schemas.openxmlformats.org/officeDocument/2006/relationships/image" Id="rId3"/>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2.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4.jpeg" Type="http://schemas.openxmlformats.org/officeDocument/2006/relationships/image" Id="rId3"/>
    <Relationship Target="../media/image13.png" Type="http://schemas.openxmlformats.org/officeDocument/2006/relationships/image" Id="rId2"/>
    <Relationship Target="../slideLayouts/slideLayout1.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5.emf"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 TargetMode="External" Target="http://www.esfcr.cz/" Type="http://schemas.openxmlformats.org/officeDocument/2006/relationships/hyperlink" Id="rId5"/>
    <Relationship Target="../media/image16.emf" Type="http://schemas.openxmlformats.org/officeDocument/2006/relationships/image" Id="rId4"/>
</Relationships>

</file>

<file path=ppt/slides/_rels/slide17.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3.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17.png" Type="http://schemas.openxmlformats.org/officeDocument/2006/relationships/image" Id="rId3"/>
    <Relationship Target="../notesSlides/notesSlide17.xml" Type="http://schemas.openxmlformats.org/officeDocument/2006/relationships/notesSlide" Id="rId2"/>
    <Relationship Target="../slideLayouts/slideLayout1.xml" Type="http://schemas.openxmlformats.org/officeDocument/2006/relationships/slideLayout" Id="rId1"/>
    <Relationship Target="../media/image13.png" Type="http://schemas.openxmlformats.org/officeDocument/2006/relationships/image" Id="rId4"/>
</Relationships>

</file>

<file path=ppt/slides/_rels/slide2.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hdphoto2.wdp" Type="http://schemas.microsoft.com/office/2007/relationships/hdphoto" Id="rId3"/>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19.png" Type="http://schemas.openxmlformats.org/officeDocument/2006/relationships/image" Id="rId3"/>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20.png" Type="http://schemas.openxmlformats.org/officeDocument/2006/relationships/image" Id="rId3"/>
    <Relationship Target="../notesSlides/notesSlide21.xml" Type="http://schemas.openxmlformats.org/officeDocument/2006/relationships/notesSlide" Id="rId2"/>
    <Relationship Target="../slideLayouts/slideLayout2.xml" Type="http://schemas.openxmlformats.org/officeDocument/2006/relationships/slideLayout" Id="rId1"/>
    <Relationship Target="../media/hdphoto4.wdp" Type="http://schemas.microsoft.com/office/2007/relationships/hdphoto" Id="rId6"/>
    <Relationship Target="../media/image21.png" Type="http://schemas.openxmlformats.org/officeDocument/2006/relationships/image" Id="rId5"/>
    <Relationship Target="../media/hdphoto3.wdp" Type="http://schemas.microsoft.com/office/2007/relationships/hdphoto" Id="rId4"/>
</Relationships>

</file>

<file path=ppt/slides/_rels/slide26.xml.rels><?xml version="1.0" encoding="UTF-8" standalone="yes"?>
<Relationships xmlns="http://schemas.openxmlformats.org/package/2006/relationships">
    <Relationship Target="../media/image22.png" Type="http://schemas.openxmlformats.org/officeDocument/2006/relationships/image" Id="rId3"/>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23.png" Type="http://schemas.openxmlformats.org/officeDocument/2006/relationships/image" Id="rId3"/>
    <Relationship Target="../media/image13.png" Type="http://schemas.openxmlformats.org/officeDocument/2006/relationships/image" Id="rId2"/>
    <Relationship Target="../slideLayouts/slideLayout1.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24.png" Type="http://schemas.openxmlformats.org/officeDocument/2006/relationships/image" Id="rId3"/>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25.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4.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 Target="../media/image5.png" Type="http://schemas.openxmlformats.org/officeDocument/2006/relationships/image" Id="rId4"/>
</Relationships>

</file>

<file path=ppt/slides/_rels/slide40.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27.png" Type="http://schemas.openxmlformats.org/officeDocument/2006/relationships/image" Id="rId3"/>
    <Relationship Target="../media/image26.png" Type="http://schemas.openxmlformats.org/officeDocument/2006/relationships/image" Id="rId2"/>
    <Relationship Target="../slideLayouts/slideLayout2.xml" Type="http://schemas.openxmlformats.org/officeDocument/2006/relationships/slideLayout" Id="rId1"/>
    <Relationship Target="../media/hdphoto5.wdp" Type="http://schemas.microsoft.com/office/2007/relationships/hdphoto" Id="rId5"/>
    <Relationship Target="../media/image28.png" Type="http://schemas.openxmlformats.org/officeDocument/2006/relationships/image" Id="rId4"/>
</Relationships>

</file>

<file path=ppt/slides/_rels/slide43.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7.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29.png" Type="http://schemas.openxmlformats.org/officeDocument/2006/relationships/image" Id="rId2"/>
    <Relationship Target="../slideLayouts/slideLayout8.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13.png" Type="http://schemas.openxmlformats.org/officeDocument/2006/relationships/image" Id="rId2"/>
    <Relationship Target="../slideLayouts/slideLayout1.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30.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31.png" Type="http://schemas.openxmlformats.org/officeDocument/2006/relationships/image" Id="rId2"/>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edia/image32.png" Type="http://schemas.openxmlformats.org/officeDocument/2006/relationships/imag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6.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50.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6.xml" Type="http://schemas.openxmlformats.org/officeDocument/2006/relationships/notesSlide" Id="rId2"/>
    <Relationship Target="../slideLayouts/slideLayout8.xml" Type="http://schemas.openxmlformats.org/officeDocument/2006/relationships/slideLayout" Id="rId1"/>
    <Relationship Target="../media/image33.png" Type="http://schemas.openxmlformats.org/officeDocument/2006/relationships/image" Id="rId5"/>
    <Relationship TargetMode="External" Target="http://www.esfcr.cz/technicka_podpora_opzplus" Type="http://schemas.openxmlformats.org/officeDocument/2006/relationships/hyperlink" Id="rId4"/>
</Relationships>

</file>

<file path=ppt/slides/_rels/slide51.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34.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38.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6.wdp" Type="http://schemas.microsoft.com/office/2007/relationships/hdphoto" Id="rId9"/>
</Relationships>

</file>

<file path=ppt/slides/_rels/slide53.xml.rels><?xml version="1.0" encoding="UTF-8" standalone="yes"?>
<Relationships xmlns="http://schemas.openxmlformats.org/package/2006/relationships">
    <Relationship Target="../media/image35.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7.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8.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9.png" Type="http://schemas.openxmlformats.org/officeDocument/2006/relationships/image" Id="rId3"/>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10.png" Type="http://schemas.openxmlformats.org/officeDocument/2006/relationships/image" Id="rId3"/>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3864888"/>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OPZ+: </a:t>
            </a:r>
            <a:br>
              <a:rPr lang="cs-CZ" sz="3200" kern="1200" dirty="false">
                <a:latin typeface="+mn-lt"/>
                <a:ea typeface="+mn-ea"/>
                <a:cs typeface="+mn-cs"/>
              </a:rPr>
            </a:br>
            <a:br>
              <a:rPr lang="cs-CZ" sz="3200" kern="1200" dirty="false">
                <a:latin typeface="+mn-lt"/>
                <a:ea typeface="+mn-ea"/>
                <a:cs typeface="+mn-cs"/>
              </a:rPr>
            </a:br>
            <a:r>
              <a:rPr lang="cs-CZ" sz="4400" u="sng" dirty="false">
                <a:solidFill>
                  <a:srgbClr val="FF0000"/>
                </a:solidFill>
              </a:rPr>
              <a:t>podmínky  a  </a:t>
            </a:r>
            <a:r>
              <a:rPr lang="cs-CZ" sz="4400" u="sng">
                <a:solidFill>
                  <a:srgbClr val="FF0000"/>
                </a:solidFill>
              </a:rPr>
              <a:t>pravidla  realizace</a:t>
            </a:r>
            <a:br>
              <a:rPr lang="cs-CZ" sz="3200" u="sng" dirty="false"/>
            </a:br>
            <a:endParaRPr lang="cs-CZ" sz="3200" kern="1200" dirty="false">
              <a:latin typeface="+mn-lt"/>
              <a:ea typeface="+mn-ea"/>
              <a:cs typeface="+mn-cs"/>
            </a:endParaRP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35914" y="584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78820" y="1286721"/>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Podstatné změny II.</a:t>
            </a:r>
          </a:p>
        </p:txBody>
      </p:sp>
      <p:sp>
        <p:nvSpPr>
          <p:cNvPr id="3" name="Zástupný symbol pro obsah 2"/>
          <p:cNvSpPr>
            <a:spLocks noGrp="true"/>
          </p:cNvSpPr>
          <p:nvPr>
            <p:ph idx="1"/>
          </p:nvPr>
        </p:nvSpPr>
        <p:spPr>
          <a:xfrm>
            <a:off x="179512" y="1556792"/>
            <a:ext cx="8208912" cy="4824536"/>
          </a:xfrm>
          <a:ln>
            <a:noFill/>
          </a:ln>
        </p:spPr>
        <p:txBody>
          <a:bodyPr/>
          <a:lstStyle/>
          <a:p>
            <a:pPr marL="457200" indent="-457200">
              <a:buFont typeface="+mj-lt"/>
              <a:buAutoNum type="arabicPeriod" startAt="2"/>
            </a:pPr>
            <a:r>
              <a:rPr lang="cs-CZ" dirty="false"/>
              <a:t>Změny </a:t>
            </a:r>
            <a:r>
              <a:rPr lang="cs-CZ" b="true" dirty="false"/>
              <a:t>nevyžadující vydání změnového           právního aktu</a:t>
            </a:r>
            <a:br>
              <a:rPr lang="cs-CZ" b="true" dirty="false"/>
            </a:br>
            <a:endParaRPr lang="cs-CZ" b="true" dirty="false"/>
          </a:p>
          <a:p>
            <a:pPr marL="540000" lvl="1">
              <a:spcBef>
                <a:spcPts val="600"/>
              </a:spcBef>
              <a:spcAft>
                <a:spcPts val="600"/>
              </a:spcAft>
            </a:pPr>
            <a:r>
              <a:rPr lang="cs-CZ" dirty="false"/>
              <a:t>změny v klíčových aktivitách, kdy se nejedná </a:t>
            </a:r>
            <a:br>
              <a:rPr lang="cs-CZ" dirty="false"/>
            </a:br>
            <a:r>
              <a:rPr lang="cs-CZ" dirty="false"/>
              <a:t>o technické aspekty spadající do nepodstatných</a:t>
            </a:r>
            <a:br>
              <a:rPr lang="cs-CZ" dirty="false"/>
            </a:br>
            <a:r>
              <a:rPr lang="cs-CZ" dirty="false"/>
              <a:t>změn; mezi podstatné změny kromě jiného vždy </a:t>
            </a:r>
            <a:br>
              <a:rPr lang="cs-CZ" dirty="false"/>
            </a:br>
            <a:r>
              <a:rPr lang="cs-CZ" dirty="false"/>
              <a:t>patří </a:t>
            </a:r>
            <a:r>
              <a:rPr lang="cs-CZ" b="true" dirty="false"/>
              <a:t>zrušení klíčové aktivity nebo přidání zcela nové klíčové aktivity,</a:t>
            </a:r>
          </a:p>
          <a:p>
            <a:pPr marL="540000" lvl="1" algn="just">
              <a:spcBef>
                <a:spcPts val="600"/>
              </a:spcBef>
              <a:spcAft>
                <a:spcPts val="600"/>
              </a:spcAft>
            </a:pPr>
            <a:r>
              <a:rPr lang="cs-CZ" b="true" dirty="false"/>
              <a:t>zahrnutí nové cílové skupiny</a:t>
            </a:r>
            <a:r>
              <a:rPr lang="cs-CZ" dirty="false"/>
              <a:t>, tj. rozšíření projektu i na osoby, na které projekt původně zaměřen nebyl,</a:t>
            </a:r>
          </a:p>
          <a:p>
            <a:pPr marL="540000" lvl="1" algn="just">
              <a:spcBef>
                <a:spcPts val="600"/>
              </a:spcBef>
              <a:spcAft>
                <a:spcPts val="600"/>
              </a:spcAft>
            </a:pPr>
            <a:r>
              <a:rPr lang="cs-CZ" dirty="false"/>
              <a:t>změna bankovního účtu projektu doložená dokladem/potvrzením </a:t>
            </a:r>
            <a:br>
              <a:rPr lang="cs-CZ" dirty="false"/>
            </a:br>
            <a:r>
              <a:rPr lang="cs-CZ" dirty="false"/>
              <a:t>o vlastnictví účtu,</a:t>
            </a:r>
          </a:p>
          <a:p>
            <a:pPr marL="540000" lvl="1" algn="just">
              <a:spcBef>
                <a:spcPts val="600"/>
              </a:spcBef>
              <a:spcAft>
                <a:spcPts val="600"/>
              </a:spcAft>
            </a:pPr>
            <a:r>
              <a:rPr lang="cs-CZ" dirty="false"/>
              <a:t>a další, viz příručka Specifická část pravidel, kap. 5.1.2.</a:t>
            </a:r>
          </a:p>
          <a:p>
            <a:pPr marL="540000" lvl="1" algn="just">
              <a:lnSpc>
                <a:spcPct val="100000"/>
              </a:lnSpc>
              <a:spcBef>
                <a:spcPts val="0"/>
              </a:spcBef>
              <a:spcAft>
                <a:spcPts val="600"/>
              </a:spcAft>
            </a:pPr>
            <a:endParaRPr lang="cs-CZ" sz="1800" dirty="false"/>
          </a:p>
          <a:p>
            <a:pPr marL="540000" lvl="1" algn="just">
              <a:lnSpc>
                <a:spcPct val="100000"/>
              </a:lnSpc>
              <a:spcBef>
                <a:spcPts val="0"/>
              </a:spcBef>
              <a:spcAft>
                <a:spcPts val="600"/>
              </a:spcAft>
            </a:pPr>
            <a:endParaRPr lang="cs-CZ" sz="1800" dirty="false"/>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12814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80000" y="0"/>
            <a:ext cx="8424000"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administrace změn projektu v IS KP21+</a:t>
            </a:r>
            <a:br>
              <a:rPr lang="cs-CZ" dirty="false"/>
            </a:br>
            <a:endParaRPr lang="cs-CZ" dirty="false"/>
          </a:p>
        </p:txBody>
      </p:sp>
      <p:sp>
        <p:nvSpPr>
          <p:cNvPr id="3" name="Zástupný obsah 2">
            <a:extLst>
              <a:ext uri="{FF2B5EF4-FFF2-40B4-BE49-F238E27FC236}">
                <a16:creationId xmlns:a16="http://schemas.microsoft.com/office/drawing/2014/main" id="{B59C3AE4-893F-8D24-839C-8D9D1417CC4D}"/>
              </a:ext>
            </a:extLst>
          </p:cNvPr>
          <p:cNvSpPr>
            <a:spLocks noGrp="true"/>
          </p:cNvSpPr>
          <p:nvPr>
            <p:ph idx="1"/>
          </p:nvPr>
        </p:nvSpPr>
        <p:spPr>
          <a:xfrm>
            <a:off x="540000" y="1371600"/>
            <a:ext cx="8064000" cy="5225752"/>
          </a:xfrm>
        </p:spPr>
        <p:txBody>
          <a:bodyPr/>
          <a:lstStyle/>
          <a:p>
            <a:r>
              <a:rPr lang="cs-CZ" sz="2200" dirty="false"/>
              <a:t>Příjemce zpracuje Žádost o změnu (</a:t>
            </a:r>
            <a:r>
              <a:rPr lang="cs-CZ" sz="2200" dirty="false" err="true"/>
              <a:t>ŽoZ</a:t>
            </a:r>
            <a:r>
              <a:rPr lang="cs-CZ" sz="2200" dirty="false"/>
              <a:t>) v IS KP21+:</a:t>
            </a:r>
          </a:p>
          <a:p>
            <a:pPr lvl="1"/>
            <a:r>
              <a:rPr lang="cs-CZ" sz="1800" dirty="false" err="true"/>
              <a:t>ŽoZ</a:t>
            </a:r>
            <a:r>
              <a:rPr lang="cs-CZ" sz="1800" dirty="false"/>
              <a:t> musí být vždy </a:t>
            </a:r>
            <a:r>
              <a:rPr lang="cs-CZ" sz="1800" dirty="false">
                <a:solidFill>
                  <a:srgbClr val="FF0000"/>
                </a:solidFill>
              </a:rPr>
              <a:t>řádně odůvodněna - musí být uvedeny důvody, které k této změně vedly,</a:t>
            </a:r>
          </a:p>
          <a:p>
            <a:pPr lvl="1"/>
            <a:r>
              <a:rPr lang="cs-CZ" sz="1800" dirty="false" err="true"/>
              <a:t>ŽoZ</a:t>
            </a:r>
            <a:r>
              <a:rPr lang="cs-CZ" sz="1800" dirty="false"/>
              <a:t> musí být </a:t>
            </a:r>
            <a:r>
              <a:rPr lang="cs-CZ" sz="1800" dirty="false">
                <a:solidFill>
                  <a:srgbClr val="FF0000"/>
                </a:solidFill>
              </a:rPr>
              <a:t>podepsána</a:t>
            </a:r>
            <a:r>
              <a:rPr lang="cs-CZ" sz="1800" dirty="false"/>
              <a:t> signatářem (osobou oprávněnou k podpisu).</a:t>
            </a:r>
          </a:p>
          <a:p>
            <a:pPr lvl="1"/>
            <a:endParaRPr lang="cs-CZ" sz="1200" dirty="false"/>
          </a:p>
          <a:p>
            <a:r>
              <a:rPr lang="cs-CZ" sz="2200" dirty="false"/>
              <a:t>Řídicí orgán:</a:t>
            </a:r>
          </a:p>
          <a:p>
            <a:pPr lvl="1"/>
            <a:r>
              <a:rPr lang="cs-CZ" sz="1800" dirty="false"/>
              <a:t>určí, zda se jedná o podstatnou nebo nepodstatnou </a:t>
            </a:r>
            <a:r>
              <a:rPr lang="cs-CZ" sz="1800" dirty="false" err="true"/>
              <a:t>ŽoZ</a:t>
            </a:r>
            <a:r>
              <a:rPr lang="cs-CZ" sz="1800" dirty="false"/>
              <a:t>,</a:t>
            </a:r>
          </a:p>
          <a:p>
            <a:pPr lvl="1"/>
            <a:r>
              <a:rPr lang="cs-CZ" sz="1800" dirty="false" err="true"/>
              <a:t>ŽoZ</a:t>
            </a:r>
            <a:r>
              <a:rPr lang="cs-CZ" sz="1800" dirty="false"/>
              <a:t> schválí/vrátí k doplnění/zamítne,</a:t>
            </a:r>
          </a:p>
          <a:p>
            <a:pPr lvl="1"/>
            <a:r>
              <a:rPr lang="cs-CZ" sz="1800" i="true" dirty="false">
                <a:latin typeface="Arial" panose="020B0604020202020204" pitchFamily="34" charset="0"/>
              </a:rPr>
              <a:t>projektový manažer Vašeho projektu vždy rád poradí, jak a kdy plánovanou změnu předložit.</a:t>
            </a:r>
            <a:endParaRPr lang="cs-CZ" sz="1800" dirty="false"/>
          </a:p>
          <a:p>
            <a:pPr>
              <a:lnSpc>
                <a:spcPct val="100000"/>
              </a:lnSpc>
            </a:pPr>
            <a:endParaRPr lang="cs-CZ" sz="1100" dirty="false"/>
          </a:p>
          <a:p>
            <a:r>
              <a:rPr lang="cs-CZ" sz="1800" dirty="false"/>
              <a:t>Pokyny ke zpracování žádosti o změnu – </a:t>
            </a:r>
            <a:r>
              <a:rPr lang="cs-CZ" sz="1800" dirty="false">
                <a:hlinkClick r:id="rId3"/>
              </a:rPr>
              <a:t>www.esfcr.cz</a:t>
            </a:r>
            <a:r>
              <a:rPr lang="cs-CZ" sz="1800" dirty="false"/>
              <a:t> (Dokumenty OPZ+)</a:t>
            </a:r>
          </a:p>
          <a:p>
            <a:r>
              <a:rPr lang="cs-CZ" sz="1800" dirty="false"/>
              <a:t>Specifická část pravidel: kapitola 5 Změny projektu</a:t>
            </a:r>
          </a:p>
          <a:p>
            <a:pPr marL="0" indent="0">
              <a:buNone/>
            </a:pPr>
            <a:endParaRPr lang="cs-CZ" sz="1800" b="false" i="true" u="none" strike="noStrike" baseline="0" dirty="false">
              <a:latin typeface="Arial" panose="020B0604020202020204" pitchFamily="34" charset="0"/>
            </a:endParaRPr>
          </a:p>
          <a:p>
            <a:pPr marL="0" indent="0">
              <a:buNone/>
            </a:pPr>
            <a:endParaRPr lang="cs-CZ" sz="1800" b="false" i="true" u="none" strike="noStrike" baseline="0" dirty="false">
              <a:latin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11</a:t>
            </a:fld>
            <a:endParaRPr lang="cs-CZ"/>
          </a:p>
        </p:txBody>
      </p:sp>
    </p:spTree>
    <p:extLst>
      <p:ext uri="{BB962C8B-B14F-4D97-AF65-F5344CB8AC3E}">
        <p14:creationId xmlns:p14="http://schemas.microsoft.com/office/powerpoint/2010/main" val="334796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80000" y="0"/>
            <a:ext cx="8424000"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časté chyby při zpracování </a:t>
            </a:r>
            <a:r>
              <a:rPr lang="cs-CZ" sz="2800" dirty="false" err="true"/>
              <a:t>žOz</a:t>
            </a:r>
            <a:br>
              <a:rPr lang="cs-CZ" dirty="false"/>
            </a:br>
            <a:endParaRPr lang="cs-CZ" dirty="false"/>
          </a:p>
        </p:txBody>
      </p:sp>
      <p:pic>
        <p:nvPicPr>
          <p:cNvPr id="6" name="Zástupný obsah 5" descr="Obsah obrázku text, snímek obrazovky, Písmo, design&#10;&#10;Obsah vygenerovaný umělou inteligencí může být nesprávný.">
            <a:extLst>
              <a:ext uri="{FF2B5EF4-FFF2-40B4-BE49-F238E27FC236}">
                <a16:creationId xmlns:a16="http://schemas.microsoft.com/office/drawing/2014/main" id="{F554FE88-39C4-6D5B-6B73-D35C70CD5693}"/>
              </a:ext>
            </a:extLst>
          </p:cNvPr>
          <p:cNvPicPr>
            <a:picLocks noGrp="true" noChangeAspect="true"/>
          </p:cNvPicPr>
          <p:nvPr>
            <p:ph idx="1"/>
          </p:nvPr>
        </p:nvPicPr>
        <p:blipFill>
          <a:blip r:embed="rId3">
            <a:extLst>
              <a:ext uri="{28A0092B-C50C-407E-A947-70E740481C1C}">
                <a14:useLocalDpi xmlns:a14="http://schemas.microsoft.com/office/drawing/2010/main" val="0"/>
              </a:ext>
            </a:extLst>
          </a:blip>
          <a:stretch>
            <a:fillRect/>
          </a:stretch>
        </p:blipFill>
        <p:spPr>
          <a:xfrm>
            <a:off x="971600" y="1194225"/>
            <a:ext cx="6946744" cy="5510032"/>
          </a:xfrm>
        </p:spPr>
      </p:pic>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12</a:t>
            </a:fld>
            <a:endParaRPr lang="cs-CZ"/>
          </a:p>
        </p:txBody>
      </p:sp>
    </p:spTree>
    <p:extLst>
      <p:ext uri="{BB962C8B-B14F-4D97-AF65-F5344CB8AC3E}">
        <p14:creationId xmlns:p14="http://schemas.microsoft.com/office/powerpoint/2010/main" val="252802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619672" y="1952837"/>
            <a:ext cx="7272000" cy="1224000"/>
          </a:xfrm>
        </p:spPr>
        <p:txBody>
          <a:bodyPr/>
          <a:lstStyle/>
          <a:p>
            <a:r>
              <a:rPr lang="cs-CZ" dirty="false"/>
              <a:t>Publicita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1952837"/>
            <a:ext cx="540000" cy="540000"/>
          </a:xfrm>
        </p:spPr>
      </p:pic>
      <p:pic>
        <p:nvPicPr>
          <p:cNvPr id="1026" name="Picture 2" descr="Thumbnail Image jednoduchý obrázek bez textu, témata plakát na viditelném místě, tiskoviny, propagační předměty se znakem EU, PR výstupy - vše se znakem EU">
            <a:extLst>
              <a:ext uri="{FF2B5EF4-FFF2-40B4-BE49-F238E27FC236}">
                <a16:creationId xmlns:a16="http://schemas.microsoft.com/office/drawing/2014/main" id="{DF157806-4FD3-4FB8-2118-7DB3EC02A67E}"/>
              </a:ext>
            </a:extLst>
          </p:cNvPr>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663788" y="2780928"/>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4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 I.</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176940" y="1484784"/>
            <a:ext cx="8697060" cy="4559044"/>
          </a:xfrm>
        </p:spPr>
        <p:txBody>
          <a:bodyPr/>
          <a:lstStyle/>
          <a:p>
            <a:r>
              <a:rPr lang="cs-CZ" dirty="false"/>
              <a:t>Obecná část pravidel, kap. 19 </a:t>
            </a:r>
          </a:p>
          <a:p>
            <a:pPr marL="738188" lvl="3" indent="-285750">
              <a:buFont typeface="Wingdings" panose="05000000000000000000" pitchFamily="2" charset="2"/>
              <a:buChar char="à"/>
            </a:pPr>
            <a:r>
              <a:rPr lang="cs-CZ" sz="1800" dirty="false">
                <a:solidFill>
                  <a:srgbClr val="FF0000"/>
                </a:solidFill>
              </a:rPr>
              <a:t>Nedodržení povinností podléhá finančním opravám</a:t>
            </a:r>
            <a:r>
              <a:rPr lang="cs-CZ" sz="1800" dirty="false"/>
              <a:t>.</a:t>
            </a:r>
          </a:p>
          <a:p>
            <a:pPr marL="452438" lvl="3" indent="0">
              <a:buNone/>
            </a:pPr>
            <a:endParaRPr lang="cs-CZ" sz="1800" dirty="false"/>
          </a:p>
          <a:p>
            <a:pPr marL="0" indent="0">
              <a:buNone/>
            </a:pPr>
            <a:r>
              <a:rPr lang="cs-CZ" u="sng" dirty="false"/>
              <a:t>1) Popis projektu na </a:t>
            </a:r>
            <a:r>
              <a:rPr lang="cs-CZ" b="true" u="sng" dirty="false">
                <a:solidFill>
                  <a:srgbClr val="FF0000"/>
                </a:solidFill>
              </a:rPr>
              <a:t>internetové stránce a sociální síti</a:t>
            </a:r>
            <a:r>
              <a:rPr lang="cs-CZ" u="sng" dirty="false">
                <a:solidFill>
                  <a:srgbClr val="FF0000"/>
                </a:solidFill>
              </a:rPr>
              <a:t>:</a:t>
            </a:r>
          </a:p>
          <a:p>
            <a:pPr lvl="1">
              <a:lnSpc>
                <a:spcPct val="100000"/>
              </a:lnSpc>
              <a:spcBef>
                <a:spcPts val="0"/>
              </a:spcBef>
              <a:spcAft>
                <a:spcPts val="600"/>
              </a:spcAft>
            </a:pPr>
            <a:r>
              <a:rPr lang="cs-CZ" dirty="false">
                <a:solidFill>
                  <a:srgbClr val="FF0000"/>
                </a:solidFill>
              </a:rPr>
              <a:t>stručný popis projektu včetně jeho cílů a výsledků, </a:t>
            </a:r>
          </a:p>
          <a:p>
            <a:pPr lvl="1">
              <a:lnSpc>
                <a:spcPct val="100000"/>
              </a:lnSpc>
              <a:spcBef>
                <a:spcPts val="0"/>
              </a:spcBef>
              <a:spcAft>
                <a:spcPts val="600"/>
              </a:spcAft>
            </a:pPr>
            <a:r>
              <a:rPr lang="cs-CZ" dirty="false"/>
              <a:t>informace, že na daný projekt je poskytována </a:t>
            </a:r>
            <a:r>
              <a:rPr lang="cs-CZ" dirty="false">
                <a:solidFill>
                  <a:srgbClr val="FF0000"/>
                </a:solidFill>
              </a:rPr>
              <a:t>finanční podpora EU,</a:t>
            </a:r>
          </a:p>
          <a:p>
            <a:pPr lvl="1">
              <a:lnSpc>
                <a:spcPct val="100000"/>
              </a:lnSpc>
              <a:spcBef>
                <a:spcPts val="0"/>
              </a:spcBef>
              <a:spcAft>
                <a:spcPts val="1200"/>
              </a:spcAft>
            </a:pPr>
            <a:r>
              <a:rPr lang="cs-CZ" dirty="false">
                <a:solidFill>
                  <a:srgbClr val="FF0000"/>
                </a:solidFill>
              </a:rPr>
              <a:t>povinné prvky loga EU dle kap. 19.4 Obecné části pravidel.</a:t>
            </a:r>
          </a:p>
          <a:p>
            <a:pPr marL="414000" lvl="1" indent="0">
              <a:lnSpc>
                <a:spcPct val="100000"/>
              </a:lnSpc>
              <a:spcBef>
                <a:spcPts val="0"/>
              </a:spcBef>
              <a:spcAft>
                <a:spcPts val="1200"/>
              </a:spcAft>
              <a:buNone/>
            </a:pPr>
            <a:endParaRPr lang="cs-CZ" dirty="false"/>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zveřejnit </a:t>
            </a:r>
            <a:r>
              <a:rPr lang="cs-CZ" dirty="false">
                <a:solidFill>
                  <a:srgbClr val="FF0000"/>
                </a:solidFill>
              </a:rPr>
              <a:t>při zahájení realizace projektu</a:t>
            </a:r>
            <a:r>
              <a:rPr lang="cs-CZ" dirty="false"/>
              <a:t>, nejpozději však do doby schválení 1. </a:t>
            </a:r>
            <a:r>
              <a:rPr lang="cs-CZ" dirty="false" err="true"/>
              <a:t>ZoR</a:t>
            </a:r>
            <a:r>
              <a:rPr lang="cs-CZ" dirty="false"/>
              <a:t>!</a:t>
            </a:r>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dle potřeby aktualizovat.</a:t>
            </a:r>
          </a:p>
          <a:p>
            <a:pPr marL="414000" lvl="1" indent="0">
              <a:lnSpc>
                <a:spcPct val="100000"/>
              </a:lnSpc>
              <a:spcBef>
                <a:spcPts val="0"/>
              </a:spcBef>
              <a:spcAft>
                <a:spcPts val="600"/>
              </a:spcAft>
              <a:buNone/>
            </a:pPr>
            <a:r>
              <a:rPr lang="cs-CZ" dirty="false">
                <a:sym typeface="Wingdings" panose="05000000000000000000" pitchFamily="2" charset="2"/>
              </a:rPr>
              <a:t> M</a:t>
            </a:r>
            <a:r>
              <a:rPr lang="cs-CZ" dirty="false"/>
              <a:t>inimálně do konce realizace projektu.</a:t>
            </a:r>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14</a:t>
            </a:fld>
            <a:endParaRPr lang="cs-CZ"/>
          </a:p>
        </p:txBody>
      </p:sp>
    </p:spTree>
    <p:extLst>
      <p:ext uri="{BB962C8B-B14F-4D97-AF65-F5344CB8AC3E}">
        <p14:creationId xmlns:p14="http://schemas.microsoft.com/office/powerpoint/2010/main" val="169653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 II.</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540000" y="1484783"/>
            <a:ext cx="8064000" cy="5031217"/>
          </a:xfrm>
        </p:spPr>
        <p:txBody>
          <a:bodyPr/>
          <a:lstStyle/>
          <a:p>
            <a:pPr marL="0" lvl="1" indent="0">
              <a:buNone/>
            </a:pPr>
            <a:r>
              <a:rPr lang="cs-CZ" sz="2400" dirty="false"/>
              <a:t>2) </a:t>
            </a:r>
            <a:r>
              <a:rPr lang="cs-CZ" sz="2400" dirty="false">
                <a:solidFill>
                  <a:srgbClr val="FF0000"/>
                </a:solidFill>
              </a:rPr>
              <a:t>Správa prezentace </a:t>
            </a:r>
            <a:r>
              <a:rPr lang="cs-CZ" sz="2400" dirty="false"/>
              <a:t>na portálu </a:t>
            </a:r>
            <a:r>
              <a:rPr lang="cs-CZ" sz="2400" dirty="false">
                <a:hlinkClick r:id="rId3"/>
              </a:rPr>
              <a:t>www.esfcr.cz</a:t>
            </a:r>
            <a:endParaRPr lang="cs-CZ" sz="2400" dirty="false"/>
          </a:p>
          <a:p>
            <a:pPr lvl="2"/>
            <a:r>
              <a:rPr lang="cs-CZ" sz="1800" dirty="false"/>
              <a:t>základní obsah prezentace (tj. popis projektu) je na portál přenesen </a:t>
            </a:r>
            <a:br>
              <a:rPr lang="cs-CZ" sz="1800" dirty="false"/>
            </a:br>
            <a:r>
              <a:rPr lang="cs-CZ" sz="1800" dirty="false"/>
              <a:t>z obsahu žádosti o podporu, příjemce prezentaci průběžně aktualizuje.</a:t>
            </a:r>
          </a:p>
          <a:p>
            <a:pPr marL="0" lvl="1" indent="0">
              <a:buNone/>
            </a:pPr>
            <a:endParaRPr lang="cs-CZ" sz="1800" dirty="false"/>
          </a:p>
          <a:p>
            <a:pPr marL="0" lvl="1" indent="0">
              <a:buNone/>
            </a:pPr>
            <a:r>
              <a:rPr lang="cs-CZ" sz="2400" dirty="false"/>
              <a:t>3) </a:t>
            </a:r>
            <a:r>
              <a:rPr lang="cs-CZ" sz="2400" dirty="false">
                <a:solidFill>
                  <a:srgbClr val="FF0000"/>
                </a:solidFill>
              </a:rPr>
              <a:t>Plakát A3 </a:t>
            </a:r>
            <a:r>
              <a:rPr lang="cs-CZ" sz="2400" b="true" dirty="false"/>
              <a:t>v místě realizace projektu </a:t>
            </a:r>
          </a:p>
          <a:p>
            <a:pPr lvl="2"/>
            <a:r>
              <a:rPr lang="cs-CZ" sz="1800" dirty="false"/>
              <a:t>na snadno viditelném místě pro veřejnost, </a:t>
            </a:r>
          </a:p>
          <a:p>
            <a:pPr lvl="2"/>
            <a:r>
              <a:rPr lang="cs-CZ" sz="1800" dirty="false"/>
              <a:t>v návaznosti na </a:t>
            </a:r>
            <a:r>
              <a:rPr lang="cs-CZ" sz="1800" dirty="false">
                <a:solidFill>
                  <a:srgbClr val="FF0000"/>
                </a:solidFill>
              </a:rPr>
              <a:t>zahájení realizace projektu, nejpozději do doby schválení 1. </a:t>
            </a:r>
            <a:r>
              <a:rPr lang="cs-CZ" sz="1800" dirty="false" err="true">
                <a:solidFill>
                  <a:srgbClr val="FF0000"/>
                </a:solidFill>
              </a:rPr>
              <a:t>ZoR</a:t>
            </a:r>
            <a:r>
              <a:rPr lang="cs-CZ" sz="1800" dirty="false">
                <a:solidFill>
                  <a:srgbClr val="FF0000"/>
                </a:solidFill>
              </a:rPr>
              <a:t> </a:t>
            </a:r>
            <a:r>
              <a:rPr lang="cs-CZ" sz="1800" dirty="false"/>
              <a:t>až do doby dokončení realizace projektu.</a:t>
            </a:r>
          </a:p>
          <a:p>
            <a:pPr lvl="2"/>
            <a:r>
              <a:rPr lang="cs-CZ" sz="1800" dirty="false"/>
              <a:t>Příjemce je povinen využít elektronické šablony: </a:t>
            </a:r>
            <a:r>
              <a:rPr lang="cs-CZ" sz="1800" dirty="false">
                <a:hlinkClick r:id="rId3"/>
              </a:rPr>
              <a:t>www.esfcr.cz</a:t>
            </a:r>
            <a:endParaRPr lang="cs-CZ" sz="1800" dirty="false"/>
          </a:p>
          <a:p>
            <a:pPr lvl="2"/>
            <a:endParaRPr lang="cs-CZ" sz="1800" dirty="false"/>
          </a:p>
          <a:p>
            <a:pPr marL="357188" lvl="2" indent="-357188" algn="just">
              <a:buNone/>
            </a:pPr>
            <a:r>
              <a:rPr lang="cs-CZ" sz="2400" dirty="false"/>
              <a:t>4) V rámci všech informačních a komunikačních aktivit a na výstupech týkajících se projektu určených veřejnosti použije příjemce </a:t>
            </a:r>
            <a:r>
              <a:rPr lang="cs-CZ" sz="2400" dirty="false">
                <a:solidFill>
                  <a:srgbClr val="FF0000"/>
                </a:solidFill>
              </a:rPr>
              <a:t>logo EU.</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15</a:t>
            </a:fld>
            <a:endParaRPr lang="cs-CZ"/>
          </a:p>
        </p:txBody>
      </p:sp>
    </p:spTree>
    <p:extLst>
      <p:ext uri="{BB962C8B-B14F-4D97-AF65-F5344CB8AC3E}">
        <p14:creationId xmlns:p14="http://schemas.microsoft.com/office/powerpoint/2010/main" val="302685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Povinné prvky loga EU</a:t>
            </a:r>
            <a:br>
              <a:rPr lang="cs-CZ" dirty="false"/>
            </a:br>
            <a:endParaRPr lang="cs-CZ" dirty="false"/>
          </a:p>
        </p:txBody>
      </p:sp>
      <p:pic>
        <p:nvPicPr>
          <p:cNvPr id="12" name="Zástupný obsah 11">
            <a:extLst>
              <a:ext uri="{FF2B5EF4-FFF2-40B4-BE49-F238E27FC236}">
                <a16:creationId xmlns:a16="http://schemas.microsoft.com/office/drawing/2014/main" id="{8C457C1F-C2AB-E5F2-2596-C0C3773F9EBC}"/>
              </a:ext>
            </a:extLst>
          </p:cNvPr>
          <p:cNvPicPr>
            <a:picLocks noGrp="true" noChangeAspect="true"/>
          </p:cNvPicPr>
          <p:nvPr>
            <p:ph idx="1"/>
          </p:nvPr>
        </p:nvPicPr>
        <p:blipFill>
          <a:blip r:embed="rId3"/>
          <a:stretch>
            <a:fillRect/>
          </a:stretch>
        </p:blipFill>
        <p:spPr>
          <a:xfrm>
            <a:off x="92237" y="4717308"/>
            <a:ext cx="4351986" cy="1302824"/>
          </a:xfrm>
        </p:spPr>
      </p:pic>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16</a:t>
            </a:fld>
            <a:endParaRPr lang="cs-CZ"/>
          </a:p>
        </p:txBody>
      </p:sp>
      <p:pic>
        <p:nvPicPr>
          <p:cNvPr id="15" name="Obrázek 14">
            <a:extLst>
              <a:ext uri="{FF2B5EF4-FFF2-40B4-BE49-F238E27FC236}">
                <a16:creationId xmlns:a16="http://schemas.microsoft.com/office/drawing/2014/main" id="{48D53D0D-32E0-C71E-BFA9-0B45165C80D6}"/>
              </a:ext>
            </a:extLst>
          </p:cNvPr>
          <p:cNvPicPr>
            <a:picLocks noChangeAspect="true"/>
          </p:cNvPicPr>
          <p:nvPr/>
        </p:nvPicPr>
        <p:blipFill>
          <a:blip r:embed="rId4"/>
          <a:stretch>
            <a:fillRect/>
          </a:stretch>
        </p:blipFill>
        <p:spPr>
          <a:xfrm>
            <a:off x="4723613" y="4705111"/>
            <a:ext cx="4351987" cy="1302733"/>
          </a:xfrm>
          <a:prstGeom prst="rect">
            <a:avLst/>
          </a:prstGeom>
        </p:spPr>
      </p:pic>
      <p:sp>
        <p:nvSpPr>
          <p:cNvPr id="3" name="TextovéPole 2">
            <a:extLst>
              <a:ext uri="{FF2B5EF4-FFF2-40B4-BE49-F238E27FC236}">
                <a16:creationId xmlns:a16="http://schemas.microsoft.com/office/drawing/2014/main" id="{14EF0524-106B-7D81-0F1C-7D19D9B0C600}"/>
              </a:ext>
            </a:extLst>
          </p:cNvPr>
          <p:cNvSpPr txBox="true"/>
          <p:nvPr/>
        </p:nvSpPr>
        <p:spPr>
          <a:xfrm>
            <a:off x="383095" y="1393321"/>
            <a:ext cx="8172440" cy="3323987"/>
          </a:xfrm>
          <a:prstGeom prst="rect">
            <a:avLst/>
          </a:prstGeom>
          <a:noFill/>
        </p:spPr>
        <p:txBody>
          <a:bodyPr wrap="square" rtlCol="false">
            <a:spAutoFit/>
          </a:bodyPr>
          <a:lstStyle/>
          <a:p>
            <a:r>
              <a:rPr lang="cs-CZ" dirty="false"/>
              <a:t> </a:t>
            </a:r>
            <a:endParaRPr lang="cs-CZ" sz="2400" dirty="false"/>
          </a:p>
          <a:p>
            <a:pPr marL="342900" indent="-342900">
              <a:buFont typeface="+mj-lt"/>
              <a:buAutoNum type="arabicParenR"/>
            </a:pPr>
            <a:r>
              <a:rPr lang="cs-CZ" sz="2400" dirty="false"/>
              <a:t>Znak EU;</a:t>
            </a:r>
          </a:p>
          <a:p>
            <a:pPr marL="342900" indent="-342900">
              <a:buAutoNum type="arabicParenR"/>
            </a:pPr>
            <a:endParaRPr lang="cs-CZ" sz="2400" dirty="false"/>
          </a:p>
          <a:p>
            <a:pPr marL="342900" indent="-342900">
              <a:buFont typeface="+mj-lt"/>
              <a:buAutoNum type="arabicParenR"/>
            </a:pPr>
            <a:r>
              <a:rPr lang="cs-CZ" sz="2400" dirty="false"/>
              <a:t>povinný text: „Financováno Evropskou unií“ nebo „Spolufinancováno Evropskou unií.“</a:t>
            </a:r>
          </a:p>
          <a:p>
            <a:pPr marL="342900" indent="-342900">
              <a:buFont typeface="+mj-lt"/>
              <a:buAutoNum type="arabicParenR"/>
            </a:pPr>
            <a:endParaRPr lang="cs-CZ" sz="2400" dirty="false"/>
          </a:p>
          <a:p>
            <a:pPr algn="just"/>
            <a:r>
              <a:rPr lang="cs-CZ" sz="2400" dirty="false"/>
              <a:t>Varianty zobrazení znaku EU a povinných odkazů lze nalézt na </a:t>
            </a:r>
            <a:r>
              <a:rPr lang="cs-CZ" sz="2400" dirty="false">
                <a:hlinkClick r:id="rId5"/>
              </a:rPr>
              <a:t>www.esfcr.cz</a:t>
            </a:r>
            <a:r>
              <a:rPr lang="cs-CZ" sz="2400" dirty="false"/>
              <a:t>.</a:t>
            </a:r>
          </a:p>
          <a:p>
            <a:endParaRPr lang="cs-CZ" sz="2400" dirty="false"/>
          </a:p>
        </p:txBody>
      </p:sp>
    </p:spTree>
    <p:extLst>
      <p:ext uri="{BB962C8B-B14F-4D97-AF65-F5344CB8AC3E}">
        <p14:creationId xmlns:p14="http://schemas.microsoft.com/office/powerpoint/2010/main" val="3529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Povinnost užívání loga EU</a:t>
            </a:r>
            <a:br>
              <a:rPr lang="cs-CZ" dirty="false"/>
            </a:br>
            <a:endParaRPr lang="cs-CZ" dirty="false"/>
          </a:p>
        </p:txBody>
      </p:sp>
      <p:sp>
        <p:nvSpPr>
          <p:cNvPr id="3" name="Zástupný obsah 2">
            <a:extLst>
              <a:ext uri="{FF2B5EF4-FFF2-40B4-BE49-F238E27FC236}">
                <a16:creationId xmlns:a16="http://schemas.microsoft.com/office/drawing/2014/main" id="{A6EAB300-29AE-08FF-692D-ADE7E8078274}"/>
              </a:ext>
            </a:extLst>
          </p:cNvPr>
          <p:cNvSpPr>
            <a:spLocks noGrp="true"/>
          </p:cNvSpPr>
          <p:nvPr>
            <p:ph idx="1"/>
          </p:nvPr>
        </p:nvSpPr>
        <p:spPr>
          <a:xfrm>
            <a:off x="440920" y="1412776"/>
            <a:ext cx="4032000" cy="4320000"/>
          </a:xfrm>
        </p:spPr>
        <p:txBody>
          <a:bodyPr/>
          <a:lstStyle/>
          <a:p>
            <a:r>
              <a:rPr lang="cs-CZ" dirty="false"/>
              <a:t>ANO</a:t>
            </a:r>
          </a:p>
          <a:p>
            <a:pPr lvl="1"/>
            <a:r>
              <a:rPr lang="cs-CZ" dirty="false"/>
              <a:t>plakát, billboard</a:t>
            </a:r>
          </a:p>
          <a:p>
            <a:pPr lvl="1"/>
            <a:r>
              <a:rPr lang="cs-CZ" dirty="false"/>
              <a:t>webové stránky, sociální média</a:t>
            </a:r>
          </a:p>
          <a:p>
            <a:pPr lvl="1"/>
            <a:r>
              <a:rPr lang="cs-CZ" dirty="false"/>
              <a:t>propagační tiskoviny předměty, audiovizuální materiály</a:t>
            </a:r>
          </a:p>
          <a:p>
            <a:pPr lvl="1"/>
            <a:r>
              <a:rPr lang="cs-CZ" dirty="false"/>
              <a:t>inzerce, soutěže</a:t>
            </a:r>
          </a:p>
          <a:p>
            <a:pPr lvl="1"/>
            <a:r>
              <a:rPr lang="cs-CZ" dirty="false"/>
              <a:t>komunikační akce (semináře, workshopy, konference);</a:t>
            </a:r>
          </a:p>
          <a:p>
            <a:pPr lvl="1"/>
            <a:r>
              <a:rPr lang="cs-CZ" dirty="false"/>
              <a:t>dokumenty určené pro veřejnost</a:t>
            </a:r>
          </a:p>
          <a:p>
            <a:pPr lvl="1"/>
            <a:r>
              <a:rPr lang="cs-CZ" dirty="false"/>
              <a:t>PR výstupy</a:t>
            </a:r>
          </a:p>
          <a:p>
            <a:pPr lvl="1"/>
            <a:endParaRPr lang="cs-CZ" dirty="false"/>
          </a:p>
        </p:txBody>
      </p:sp>
      <p:sp>
        <p:nvSpPr>
          <p:cNvPr id="4" name="Zástupný obsah 3">
            <a:extLst>
              <a:ext uri="{FF2B5EF4-FFF2-40B4-BE49-F238E27FC236}">
                <a16:creationId xmlns:a16="http://schemas.microsoft.com/office/drawing/2014/main" id="{78B64334-7CC9-904B-F30E-B49DBF6F896B}"/>
              </a:ext>
            </a:extLst>
          </p:cNvPr>
          <p:cNvSpPr>
            <a:spLocks noGrp="true"/>
          </p:cNvSpPr>
          <p:nvPr>
            <p:ph idx="10"/>
          </p:nvPr>
        </p:nvSpPr>
        <p:spPr>
          <a:xfrm>
            <a:off x="4631485" y="1412776"/>
            <a:ext cx="4464000" cy="4320000"/>
          </a:xfrm>
        </p:spPr>
        <p:txBody>
          <a:bodyPr/>
          <a:lstStyle/>
          <a:p>
            <a:r>
              <a:rPr lang="cs-CZ" dirty="false"/>
              <a:t>NE</a:t>
            </a:r>
          </a:p>
          <a:p>
            <a:pPr lvl="1"/>
            <a:r>
              <a:rPr lang="cs-CZ" dirty="false"/>
              <a:t>interní dokumenty</a:t>
            </a:r>
          </a:p>
          <a:p>
            <a:pPr lvl="1"/>
            <a:r>
              <a:rPr lang="cs-CZ" dirty="false"/>
              <a:t>veškeré smlouvy s dodavateli</a:t>
            </a:r>
          </a:p>
          <a:p>
            <a:pPr lvl="1"/>
            <a:r>
              <a:rPr lang="cs-CZ" dirty="false"/>
              <a:t>účetní doklady</a:t>
            </a:r>
          </a:p>
          <a:p>
            <a:pPr lvl="1"/>
            <a:r>
              <a:rPr lang="cs-CZ" dirty="false"/>
              <a:t>vybavení pořízené z finančních prostředků projektu</a:t>
            </a:r>
          </a:p>
          <a:p>
            <a:pPr lvl="1"/>
            <a:r>
              <a:rPr lang="cs-CZ" dirty="false"/>
              <a:t>pracovní smlouvy</a:t>
            </a:r>
          </a:p>
          <a:p>
            <a:pPr lvl="1"/>
            <a:r>
              <a:rPr lang="cs-CZ" dirty="false"/>
              <a:t>dokumentace k zakázkám</a:t>
            </a:r>
          </a:p>
          <a:p>
            <a:pPr lvl="1"/>
            <a:r>
              <a:rPr lang="cs-CZ" dirty="false"/>
              <a:t>neplacené PR články a převzaté PR výstupy</a:t>
            </a:r>
          </a:p>
          <a:p>
            <a:pPr lvl="1"/>
            <a:r>
              <a:rPr lang="cs-CZ" dirty="false"/>
              <a:t>vybavení pořízené z prostředků projektu (s výjimkou propagačních předmětů)</a:t>
            </a:r>
          </a:p>
          <a:p>
            <a:pPr lvl="1"/>
            <a:endParaRPr lang="cs-CZ" dirty="false"/>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3"/>
          </p:nvPr>
        </p:nvSpPr>
        <p:spPr/>
        <p:txBody>
          <a:bodyPr/>
          <a:lstStyle/>
          <a:p>
            <a:fld id="{479BF083-4774-43B1-9AB0-5CC1AC5DD8EE}" type="slidenum">
              <a:rPr lang="cs-CZ" smtClean="false"/>
              <a:pPr/>
              <a:t>17</a:t>
            </a:fld>
            <a:endParaRPr lang="cs-CZ"/>
          </a:p>
        </p:txBody>
      </p:sp>
    </p:spTree>
    <p:extLst>
      <p:ext uri="{BB962C8B-B14F-4D97-AF65-F5344CB8AC3E}">
        <p14:creationId xmlns:p14="http://schemas.microsoft.com/office/powerpoint/2010/main" val="376169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r>
              <a:rPr lang="cs-CZ" dirty="false"/>
              <a:t>Používání log</a:t>
            </a:r>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18</a:t>
            </a:fld>
            <a:endParaRPr lang="cs-CZ"/>
          </a:p>
        </p:txBody>
      </p:sp>
      <p:sp>
        <p:nvSpPr>
          <p:cNvPr id="7" name="Zástupný obsah 6">
            <a:extLst>
              <a:ext uri="{FF2B5EF4-FFF2-40B4-BE49-F238E27FC236}">
                <a16:creationId xmlns:a16="http://schemas.microsoft.com/office/drawing/2014/main" id="{0DD40A0E-1A12-D3BB-0DA4-ED3319A79C99}"/>
              </a:ext>
            </a:extLst>
          </p:cNvPr>
          <p:cNvSpPr>
            <a:spLocks noGrp="true"/>
          </p:cNvSpPr>
          <p:nvPr>
            <p:ph idx="1"/>
          </p:nvPr>
        </p:nvSpPr>
        <p:spPr>
          <a:xfrm>
            <a:off x="362886" y="1484784"/>
            <a:ext cx="8421114" cy="4320000"/>
          </a:xfrm>
        </p:spPr>
        <p:txBody>
          <a:bodyPr/>
          <a:lstStyle/>
          <a:p>
            <a:pPr algn="just">
              <a:lnSpc>
                <a:spcPct val="100000"/>
              </a:lnSpc>
            </a:pPr>
            <a:r>
              <a:rPr lang="cs-CZ" sz="2000" dirty="false"/>
              <a:t>Logo EU musí být umístěno tak, aby bylo </a:t>
            </a:r>
            <a:r>
              <a:rPr lang="cs-CZ" sz="2000" dirty="false">
                <a:solidFill>
                  <a:srgbClr val="FF0000"/>
                </a:solidFill>
              </a:rPr>
              <a:t>zřetelně viditelné</a:t>
            </a:r>
            <a:r>
              <a:rPr lang="cs-CZ" sz="2000" dirty="false"/>
              <a:t>, jeho umístění a velikost musí být úměrné, musí být viditelné při otevření stránky na digitálním zařízení </a:t>
            </a:r>
            <a:r>
              <a:rPr lang="cs-CZ" sz="2000" dirty="false">
                <a:solidFill>
                  <a:srgbClr val="FF0000"/>
                </a:solidFill>
              </a:rPr>
              <a:t>bez nutnosti přesunu na spodní část stránky (tj. bez nutnosti </a:t>
            </a:r>
            <a:r>
              <a:rPr lang="cs-CZ" sz="2000">
                <a:solidFill>
                  <a:srgbClr val="FF0000"/>
                </a:solidFill>
              </a:rPr>
              <a:t>„rolovat“)</a:t>
            </a:r>
            <a:r>
              <a:rPr lang="cs-CZ" sz="2000"/>
              <a:t>.</a:t>
            </a:r>
            <a:endParaRPr lang="cs-CZ" sz="2000" dirty="false"/>
          </a:p>
          <a:p>
            <a:pPr algn="just">
              <a:lnSpc>
                <a:spcPct val="100000"/>
              </a:lnSpc>
            </a:pPr>
            <a:r>
              <a:rPr lang="cs-CZ" sz="2000" dirty="false"/>
              <a:t>Zobrazení v </a:t>
            </a:r>
            <a:r>
              <a:rPr lang="cs-CZ" sz="2000" dirty="false">
                <a:solidFill>
                  <a:srgbClr val="FF0000"/>
                </a:solidFill>
              </a:rPr>
              <a:t>barevném provedení</a:t>
            </a:r>
            <a:r>
              <a:rPr lang="cs-CZ" sz="2000" dirty="false"/>
              <a:t>. Jednobarevné vyobrazení pouze ve specifických případech.</a:t>
            </a:r>
          </a:p>
          <a:p>
            <a:pPr algn="just">
              <a:lnSpc>
                <a:spcPct val="100000"/>
              </a:lnSpc>
            </a:pPr>
            <a:r>
              <a:rPr lang="cs-CZ" sz="2000" dirty="false"/>
              <a:t>Jsou-li kromě loga EU zobrazena další loga, </a:t>
            </a:r>
            <a:r>
              <a:rPr lang="cs-CZ" sz="2000" dirty="false">
                <a:solidFill>
                  <a:srgbClr val="FF0000"/>
                </a:solidFill>
              </a:rPr>
              <a:t>musí mít znak EU nejméně stejnou velikost </a:t>
            </a:r>
            <a:r>
              <a:rPr lang="cs-CZ" sz="2000" dirty="false"/>
              <a:t>(měřeno na výšku) jako největší z těchto dalších použitých log.</a:t>
            </a:r>
          </a:p>
          <a:p>
            <a:pPr algn="just">
              <a:lnSpc>
                <a:spcPct val="100000"/>
              </a:lnSpc>
            </a:pPr>
            <a:r>
              <a:rPr lang="cs-CZ" sz="2000" dirty="false"/>
              <a:t>V případě použití dalších log se doporučuje umisťovat logo EU </a:t>
            </a:r>
            <a:br>
              <a:rPr lang="cs-CZ" sz="2000" dirty="false"/>
            </a:br>
            <a:r>
              <a:rPr lang="cs-CZ" sz="2000" dirty="false"/>
              <a:t>v horizontálním řazení vždy na první pozici zleva a ve vertikálním řazení na nejvyšší pozici. </a:t>
            </a:r>
          </a:p>
          <a:p>
            <a:pPr algn="just">
              <a:lnSpc>
                <a:spcPct val="100000"/>
              </a:lnSpc>
            </a:pPr>
            <a:r>
              <a:rPr lang="cs-CZ" sz="2000" dirty="false"/>
              <a:t>Při řazení několika log za sebou je nutné dodržovat ochranné zóny jednotlivých log.</a:t>
            </a:r>
          </a:p>
          <a:p>
            <a:endParaRPr lang="cs-CZ" dirty="false"/>
          </a:p>
        </p:txBody>
      </p:sp>
    </p:spTree>
    <p:extLst>
      <p:ext uri="{BB962C8B-B14F-4D97-AF65-F5344CB8AC3E}">
        <p14:creationId xmlns:p14="http://schemas.microsoft.com/office/powerpoint/2010/main" val="313360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24544" y="1604207"/>
            <a:ext cx="8452306" cy="1224000"/>
          </a:xfrm>
        </p:spPr>
        <p:txBody>
          <a:bodyPr/>
          <a:lstStyle/>
          <a:p>
            <a:pPr algn="ctr"/>
            <a:r>
              <a:rPr lang="cs-CZ" kern="1200" cap="none" dirty="false">
                <a:latin typeface="+mn-lt"/>
                <a:ea typeface="+mn-ea"/>
                <a:cs typeface="+mn-cs"/>
              </a:rPr>
              <a:t>INDIKÁTORY</a:t>
            </a:r>
          </a:p>
        </p:txBody>
      </p:sp>
      <p:pic>
        <p:nvPicPr>
          <p:cNvPr id="2" name="Obrázek 1">
            <a:extLst>
              <a:ext uri="{FF2B5EF4-FFF2-40B4-BE49-F238E27FC236}">
                <a16:creationId xmlns:a16="http://schemas.microsoft.com/office/drawing/2014/main" id="{A9966CAB-C24F-2087-AEEC-F39DAEE9C405}"/>
              </a:ext>
            </a:extLst>
          </p:cNvPr>
          <p:cNvPicPr>
            <a:picLocks noChangeAspect="true"/>
          </p:cNvPicPr>
          <p:nvPr/>
        </p:nvPicPr>
        <p:blipFill rotWithShape="true">
          <a:blip r:embed="rId3"/>
          <a:srcRect l="4060" t="16259" r="4377" b="2761"/>
          <a:stretch/>
        </p:blipFill>
        <p:spPr>
          <a:xfrm>
            <a:off x="1813061" y="2492896"/>
            <a:ext cx="5517878" cy="3618024"/>
          </a:xfrm>
          <a:prstGeom prst="rect">
            <a:avLst/>
          </a:prstGeom>
        </p:spPr>
      </p:pic>
      <p:pic>
        <p:nvPicPr>
          <p:cNvPr id="3" name="Zástupný symbol pro obrázek 13">
            <a:extLst>
              <a:ext uri="{FF2B5EF4-FFF2-40B4-BE49-F238E27FC236}">
                <a16:creationId xmlns:a16="http://schemas.microsoft.com/office/drawing/2014/main" id="{75506065-73BD-25B7-9D1A-4BA1324EF4D1}"/>
              </a:ext>
            </a:extLst>
          </p:cNvPr>
          <p:cNvPicPr>
            <a:picLocks noGrp="true" noChangeAspect="true"/>
          </p:cNvPicPr>
          <p:nvPr>
            <p:ph type="pic" sz="quarter" idx="15"/>
          </p:nvPr>
        </p:nvPicPr>
        <p:blipFill>
          <a:blip cstate="print" r:embed="rId4">
            <a:extLst>
              <a:ext uri="{28A0092B-C50C-407E-A947-70E740481C1C}">
                <a14:useLocalDpi xmlns:a14="http://schemas.microsoft.com/office/drawing/2010/main" val="0"/>
              </a:ext>
            </a:extLst>
          </a:blip>
          <a:srcRect/>
          <a:stretch>
            <a:fillRect/>
          </a:stretch>
        </p:blipFill>
        <p:spPr>
          <a:xfrm>
            <a:off x="1343950" y="1628800"/>
            <a:ext cx="540000" cy="540000"/>
          </a:xfrm>
        </p:spPr>
      </p:pic>
    </p:spTree>
    <p:extLst>
      <p:ext uri="{BB962C8B-B14F-4D97-AF65-F5344CB8AC3E}">
        <p14:creationId xmlns:p14="http://schemas.microsoft.com/office/powerpoint/2010/main" val="256151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Obsah prezentace</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468560" y="1308097"/>
            <a:ext cx="9252560"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952275" indent="-285750">
              <a:lnSpc>
                <a:spcPct val="120000"/>
              </a:lnSpc>
              <a:spcBef>
                <a:spcPts val="0"/>
              </a:spcBef>
              <a:spcAft>
                <a:spcPts val="1800"/>
              </a:spcAft>
              <a:defRPr/>
            </a:pPr>
            <a:r>
              <a:rPr lang="cs-CZ" sz="2200" b="true" dirty="false"/>
              <a:t>Právní akt</a:t>
            </a:r>
          </a:p>
          <a:p>
            <a:pPr marL="952275" indent="-285750">
              <a:lnSpc>
                <a:spcPct val="120000"/>
              </a:lnSpc>
              <a:spcBef>
                <a:spcPts val="0"/>
              </a:spcBef>
              <a:spcAft>
                <a:spcPts val="1800"/>
              </a:spcAft>
              <a:defRPr/>
            </a:pPr>
            <a:r>
              <a:rPr lang="cs-CZ" sz="2200" b="true" dirty="false"/>
              <a:t>Změny v projektu</a:t>
            </a:r>
          </a:p>
          <a:p>
            <a:pPr marL="952275" indent="-285750">
              <a:lnSpc>
                <a:spcPct val="120000"/>
              </a:lnSpc>
              <a:spcBef>
                <a:spcPts val="0"/>
              </a:spcBef>
              <a:spcAft>
                <a:spcPts val="1800"/>
              </a:spcAft>
              <a:defRPr/>
            </a:pPr>
            <a:r>
              <a:rPr lang="cs-CZ" sz="2200" b="true" dirty="false"/>
              <a:t>Publicita projektu</a:t>
            </a:r>
          </a:p>
          <a:p>
            <a:pPr marL="952275" indent="-285750">
              <a:lnSpc>
                <a:spcPct val="120000"/>
              </a:lnSpc>
              <a:spcBef>
                <a:spcPts val="0"/>
              </a:spcBef>
              <a:spcAft>
                <a:spcPts val="1800"/>
              </a:spcAft>
              <a:defRPr/>
            </a:pPr>
            <a:r>
              <a:rPr lang="cs-CZ" sz="2200" b="true" dirty="false"/>
              <a:t>Indikátory</a:t>
            </a:r>
          </a:p>
          <a:p>
            <a:pPr marL="952275" indent="-285750">
              <a:lnSpc>
                <a:spcPct val="120000"/>
              </a:lnSpc>
              <a:spcBef>
                <a:spcPts val="0"/>
              </a:spcBef>
              <a:spcAft>
                <a:spcPts val="1800"/>
              </a:spcAft>
              <a:defRPr/>
            </a:pPr>
            <a:r>
              <a:rPr lang="cs-CZ" sz="2200" b="true" dirty="false"/>
              <a:t>Finanční řízení projektu</a:t>
            </a:r>
          </a:p>
          <a:p>
            <a:pPr marL="952275" indent="-285750">
              <a:lnSpc>
                <a:spcPct val="120000"/>
              </a:lnSpc>
              <a:spcBef>
                <a:spcPts val="0"/>
              </a:spcBef>
              <a:spcAft>
                <a:spcPts val="1800"/>
              </a:spcAft>
              <a:defRPr/>
            </a:pPr>
            <a:r>
              <a:rPr lang="cs-CZ" sz="2200" b="true" dirty="false"/>
              <a:t>Kontroly a uchování dokumentů</a:t>
            </a:r>
          </a:p>
          <a:p>
            <a:pPr marL="952275" indent="-285750">
              <a:lnSpc>
                <a:spcPct val="120000"/>
              </a:lnSpc>
              <a:spcBef>
                <a:spcPts val="0"/>
              </a:spcBef>
              <a:spcAft>
                <a:spcPts val="1800"/>
              </a:spcAft>
              <a:defRPr/>
            </a:pPr>
            <a:r>
              <a:rPr lang="cs-CZ" sz="2200" b="true" dirty="false"/>
              <a:t>Zdroje informací, informační systémy</a:t>
            </a:r>
          </a:p>
          <a:p>
            <a:pPr marL="952275" lvl="1" indent="-285750">
              <a:lnSpc>
                <a:spcPct val="120000"/>
              </a:lnSpc>
              <a:spcBef>
                <a:spcPts val="0"/>
              </a:spcBef>
              <a:spcAft>
                <a:spcPts val="1800"/>
              </a:spcAft>
              <a:buSzPct val="100000"/>
              <a:buFont typeface="Wingdings" panose="05000000000000000000" pitchFamily="2" charset="2"/>
              <a:buChar char=""/>
              <a:defRPr/>
            </a:pPr>
            <a:r>
              <a:rPr lang="cs-CZ" altLang="cs-CZ" sz="2200" b="true" dirty="false">
                <a:solidFill>
                  <a:srgbClr val="14407E"/>
                </a:solidFill>
              </a:rPr>
              <a:t>Prostor pro Vaše dotazy – průběžně i na konci semináře</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7057404" y="1237169"/>
            <a:ext cx="1907084" cy="25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sz="2800" dirty="false"/>
              <a:t>Cílová skupina (CS), indikátory</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628800"/>
            <a:ext cx="8532480" cy="5229200"/>
          </a:xfrm>
        </p:spPr>
        <p:txBody>
          <a:bodyPr/>
          <a:lstStyle/>
          <a:p>
            <a:pPr marL="0" indent="0">
              <a:lnSpc>
                <a:spcPct val="100000"/>
              </a:lnSpc>
              <a:spcBef>
                <a:spcPts val="0"/>
              </a:spcBef>
              <a:buNone/>
            </a:pPr>
            <a:r>
              <a:rPr lang="cs-CZ" sz="1800" b="true" i="false" u="none" strike="noStrike" baseline="0" dirty="false">
                <a:latin typeface="Arial" panose="020B0604020202020204" pitchFamily="34" charset="0"/>
              </a:rPr>
              <a:t>CS = </a:t>
            </a:r>
            <a:r>
              <a:rPr lang="pl-PL" sz="1800" b="false" i="false" u="none" strike="noStrike" baseline="0" dirty="false">
                <a:latin typeface="Arial" panose="020B0604020202020204" pitchFamily="34" charset="0"/>
              </a:rPr>
              <a:t>Skupina subjektů nebo osob, na kterou je projekt   </a:t>
            </a:r>
            <a:br>
              <a:rPr lang="pl-PL" sz="1800" b="false" i="false" u="none" strike="noStrike" baseline="0" dirty="false">
                <a:latin typeface="Arial" panose="020B0604020202020204" pitchFamily="34" charset="0"/>
              </a:rPr>
            </a:br>
            <a:r>
              <a:rPr lang="pl-PL" sz="1800" b="false" i="false" u="none" strike="noStrike" baseline="0" dirty="false">
                <a:latin typeface="Arial" panose="020B0604020202020204" pitchFamily="34" charset="0"/>
              </a:rPr>
              <a:t>       zaměřen a má z něj užitek po dobu jeho realizace.</a:t>
            </a:r>
          </a:p>
          <a:p>
            <a:pPr marL="0" indent="0">
              <a:lnSpc>
                <a:spcPct val="100000"/>
              </a:lnSpc>
              <a:spcBef>
                <a:spcPts val="0"/>
              </a:spcBef>
              <a:spcAft>
                <a:spcPts val="0"/>
              </a:spcAft>
              <a:buNone/>
            </a:pPr>
            <a:r>
              <a:rPr lang="pl-PL" sz="1800" dirty="false">
                <a:latin typeface="Arial" panose="020B0604020202020204" pitchFamily="34" charset="0"/>
              </a:rPr>
              <a:t>CS jsou vyjmenovány a popsány v žádosti o dotaci, dále </a:t>
            </a:r>
          </a:p>
          <a:p>
            <a:pPr marL="0" indent="0">
              <a:lnSpc>
                <a:spcPct val="100000"/>
              </a:lnSpc>
              <a:spcBef>
                <a:spcPts val="0"/>
              </a:spcBef>
              <a:spcAft>
                <a:spcPts val="0"/>
              </a:spcAft>
              <a:buNone/>
            </a:pPr>
            <a:r>
              <a:rPr lang="pl-PL" sz="1800" dirty="false">
                <a:latin typeface="Arial" panose="020B0604020202020204" pitchFamily="34" charset="0"/>
              </a:rPr>
              <a:t>v právním aktu v příloze č. 1 Informace o projektu.</a:t>
            </a:r>
            <a:r>
              <a:rPr lang="pl-PL" sz="1800" b="false" i="false" u="none" strike="noStrike" baseline="0" dirty="false">
                <a:latin typeface="Arial" panose="020B0604020202020204" pitchFamily="34" charset="0"/>
              </a:rPr>
              <a:t> </a:t>
            </a:r>
          </a:p>
          <a:p>
            <a:pPr marL="0" indent="0">
              <a:lnSpc>
                <a:spcPct val="100000"/>
              </a:lnSpc>
              <a:spcBef>
                <a:spcPts val="0"/>
              </a:spcBef>
              <a:spcAft>
                <a:spcPts val="0"/>
              </a:spcAft>
              <a:buNone/>
            </a:pPr>
            <a:endParaRPr lang="pl-PL" sz="1800" b="false"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latin typeface="Arial" panose="020B0604020202020204" pitchFamily="34" charset="0"/>
              </a:rPr>
              <a:t>Žadatel do žádosti o podporu uvedl svůj závazek, tj. určil </a:t>
            </a:r>
            <a:r>
              <a:rPr lang="cs-CZ" sz="1800" b="true" i="false" u="none" strike="noStrike" baseline="0" dirty="false">
                <a:latin typeface="Arial" panose="020B0604020202020204" pitchFamily="34" charset="0"/>
              </a:rPr>
              <a:t>cílové hodnoty </a:t>
            </a:r>
            <a:r>
              <a:rPr lang="cs-CZ" sz="1800" b="false" i="false" u="none" strike="noStrike" baseline="0" dirty="false">
                <a:latin typeface="Arial" panose="020B0604020202020204" pitchFamily="34" charset="0"/>
              </a:rPr>
              <a:t>indikátorů, kterých plánuje dosáhnout. Cílové hodnoty jsou zaznamenány                 v Rozhodnutí a </a:t>
            </a:r>
            <a:r>
              <a:rPr lang="cs-CZ" sz="1800" b="true" dirty="false">
                <a:latin typeface="Arial" panose="020B0604020202020204" pitchFamily="34" charset="0"/>
              </a:rPr>
              <a:t>nelze je libovolně měnit. </a:t>
            </a:r>
            <a:endParaRPr lang="cs-CZ" sz="1800" dirty="false">
              <a:latin typeface="Arial" panose="020B0604020202020204" pitchFamily="34" charset="0"/>
            </a:endParaRPr>
          </a:p>
          <a:p>
            <a:pPr algn="just">
              <a:lnSpc>
                <a:spcPct val="100000"/>
              </a:lnSpc>
              <a:spcBef>
                <a:spcPts val="0"/>
              </a:spcBef>
            </a:pPr>
            <a:r>
              <a:rPr lang="cs-CZ" sz="1800" b="false" i="false" u="none" strike="noStrike" baseline="0" dirty="false">
                <a:latin typeface="Arial" panose="020B0604020202020204" pitchFamily="34" charset="0"/>
              </a:rPr>
              <a:t>V průběhu realizace projektu musí příjemce naplňování indikátorů průběžně sledovat a </a:t>
            </a:r>
            <a:r>
              <a:rPr lang="cs-CZ" sz="1800" b="true" i="false" u="none" strike="noStrike" baseline="0" dirty="false">
                <a:latin typeface="Arial" panose="020B0604020202020204" pitchFamily="34" charset="0"/>
              </a:rPr>
              <a:t>také průběžně vykazovat dosažené hodnoty v rámci zpráv </a:t>
            </a:r>
            <a:br>
              <a:rPr lang="cs-CZ" sz="1800" b="true" i="false" u="none" strike="noStrike" baseline="0" dirty="false">
                <a:latin typeface="Arial" panose="020B0604020202020204" pitchFamily="34" charset="0"/>
              </a:rPr>
            </a:br>
            <a:r>
              <a:rPr lang="cs-CZ" sz="1800" b="true" i="false" u="none" strike="noStrike" baseline="0" dirty="false">
                <a:latin typeface="Arial" panose="020B0604020202020204" pitchFamily="34" charset="0"/>
              </a:rPr>
              <a:t>o realizaci projektu. </a:t>
            </a:r>
          </a:p>
          <a:p>
            <a:pPr algn="just">
              <a:lnSpc>
                <a:spcPct val="100000"/>
              </a:lnSpc>
              <a:spcBef>
                <a:spcPts val="0"/>
              </a:spcBef>
              <a:spcAft>
                <a:spcPts val="1800"/>
              </a:spcAft>
            </a:pPr>
            <a:r>
              <a:rPr lang="cs-CZ" sz="1800" b="false" i="false" u="none" strike="noStrike" baseline="0" dirty="false">
                <a:latin typeface="Arial" panose="020B0604020202020204" pitchFamily="34" charset="0"/>
              </a:rPr>
              <a:t>Důležité je, aby se vykazované hodnoty opíraly o </a:t>
            </a:r>
            <a:r>
              <a:rPr lang="cs-CZ" sz="1800" b="true" i="false" u="none" strike="noStrike" baseline="0" dirty="false">
                <a:latin typeface="Arial" panose="020B0604020202020204" pitchFamily="34" charset="0"/>
              </a:rPr>
              <a:t>průkaznou evidenci </a:t>
            </a:r>
            <a:r>
              <a:rPr lang="cs-CZ" sz="1800" b="false" i="false" u="none" strike="noStrike" baseline="0" dirty="false">
                <a:latin typeface="Arial" panose="020B0604020202020204" pitchFamily="34" charset="0"/>
              </a:rPr>
              <a:t>vedenou příjemcem nebo partnerem. Evidencí se myslí např. záznamy o každém klientovi, prezenční listiny kurzů apod. To znamená, že vykazované hodnoty musí být prokazatelné a ověřitelné. </a:t>
            </a:r>
          </a:p>
          <a:p>
            <a:pPr algn="just">
              <a:lnSpc>
                <a:spcPct val="100000"/>
              </a:lnSpc>
              <a:spcBef>
                <a:spcPts val="0"/>
              </a:spcBef>
              <a:spcAft>
                <a:spcPts val="1800"/>
              </a:spcAft>
            </a:pPr>
            <a:endParaRPr lang="cs-CZ" sz="1600" b="false" i="false" u="none" strike="noStrike" baseline="0" dirty="false">
              <a:latin typeface="Arial" panose="020B0604020202020204" pitchFamily="34" charset="0"/>
            </a:endParaRPr>
          </a:p>
          <a:p>
            <a:pPr marL="0" indent="0">
              <a:lnSpc>
                <a:spcPct val="100000"/>
              </a:lnSpc>
              <a:spcBef>
                <a:spcPts val="0"/>
              </a:spcBef>
              <a:spcAft>
                <a:spcPts val="1200"/>
              </a:spcAft>
              <a:buNone/>
            </a:pPr>
            <a:r>
              <a:rPr lang="pl-PL" sz="1600" b="false" i="false" u="none" strike="noStrike" baseline="0" dirty="false">
                <a:latin typeface="Arial" panose="020B0604020202020204" pitchFamily="34" charset="0"/>
              </a:rPr>
              <a:t>	</a:t>
            </a:r>
            <a:endParaRPr lang="pl-PL" sz="1600" b="true" i="false" u="none" strike="noStrike" baseline="0" dirty="false">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pic>
        <p:nvPicPr>
          <p:cNvPr id="14" name="Obrázek 13">
            <a:extLst>
              <a:ext uri="{FF2B5EF4-FFF2-40B4-BE49-F238E27FC236}">
                <a16:creationId xmlns:a16="http://schemas.microsoft.com/office/drawing/2014/main" id="{9A133AA3-9E19-4EB8-968F-69BF4C248040}"/>
              </a:ext>
            </a:extLst>
          </p:cNvPr>
          <p:cNvPicPr>
            <a:picLocks noChangeAspect="true"/>
          </p:cNvPicPr>
          <p:nvPr/>
        </p:nvPicPr>
        <p:blipFill>
          <a:blip r:embed="rId2">
            <a:extLst>
              <a:ext uri="{BEBA8EAE-BF5A-486C-A8C5-ECC9F3942E4B}">
                <a14:imgProps xmlns:a14="http://schemas.microsoft.com/office/drawing/2010/main">
                  <a14:imgLayer r:embed="rId3">
                    <a14:imgEffect>
                      <a14:backgroundRemoval b="96209" l="0" r="94613" t="2370">
                        <a14:foregroundMark x1="32997" x2="32997" y1="9479" y2="9479"/>
                        <a14:foregroundMark x1="32997" x2="32997" y1="9479" y2="9479"/>
                        <a14:foregroundMark x1="60943" x2="60943" y1="7583" y2="7583"/>
                        <a14:foregroundMark x1="64646" x2="64646" y1="6161" y2="6161"/>
                        <a14:foregroundMark x1="34343" x2="34343" y1="7109" y2="7109"/>
                        <a14:foregroundMark x1="34343" x2="34343" y1="7109" y2="7109"/>
                        <a14:foregroundMark x1="34680" x2="34680" y1="7109" y2="7109"/>
                        <a14:foregroundMark x1="35017" x2="35017" y1="6161" y2="6161"/>
                        <a14:foregroundMark x1="63300" x2="63300" y1="3318" y2="3318"/>
                        <a14:foregroundMark x1="63300" x2="63300" y1="2844" y2="2844"/>
                        <a14:foregroundMark x1="58923" x2="58923" y1="5213" y2="5213"/>
                        <a14:foregroundMark x1="58586" x2="58586" y1="8057" y2="8057"/>
                        <a14:foregroundMark x1="91246" x2="91246" y1="59716" y2="59716"/>
                        <a14:foregroundMark x1="92256" x2="92256" y1="63981" y2="63981"/>
                        <a14:foregroundMark x1="92256" x2="92256" y1="71090" y2="71090"/>
                        <a14:foregroundMark x1="92256" x2="92256" y1="71090" y2="71090"/>
                        <a14:foregroundMark x1="92256" x2="92256" y1="71090" y2="71090"/>
                        <a14:foregroundMark x1="92256" x2="92256" y1="71090" y2="71090"/>
                        <a14:foregroundMark x1="92256" x2="92256" y1="71090" y2="71090"/>
                        <a14:foregroundMark x1="92256" x2="92256" y1="71090" y2="71090"/>
                        <a14:foregroundMark x1="89562" x2="89562" y1="78199" y2="78199"/>
                        <a14:foregroundMark x1="89562" x2="89562" y1="79147" y2="79147"/>
                        <a14:foregroundMark x1="89562" x2="89562" y1="80095" y2="80095"/>
                        <a14:foregroundMark x1="88889" x2="88889" y1="80569" y2="80569"/>
                        <a14:foregroundMark x1="84175" x2="84175" y1="74408" y2="74408"/>
                        <a14:foregroundMark x1="84175" x2="84175" y1="74408" y2="74408"/>
                        <a14:foregroundMark x1="84175" x2="84175" y1="74408" y2="74408"/>
                        <a14:foregroundMark x1="84175" x2="84175" y1="70616" y2="70616"/>
                        <a14:foregroundMark x1="87542" x2="87542" y1="61611" y2="61611"/>
                        <a14:foregroundMark x1="87542" x2="87542" y1="61611" y2="61611"/>
                        <a14:foregroundMark x1="87542" x2="87542" y1="65877" y2="65877"/>
                        <a14:foregroundMark x1="87542" x2="87542" y1="67299" y2="67299"/>
                        <a14:foregroundMark x1="87205" x2="87205" y1="69668" y2="69668"/>
                        <a14:foregroundMark x1="71044" x2="71044" y1="81991" y2="81991"/>
                        <a14:foregroundMark x1="71044" x2="71044" y1="83412" y2="83412"/>
                        <a14:foregroundMark x1="68350" x2="68350" y1="86730" y2="86730"/>
                        <a14:foregroundMark x1="63300" x2="63300" y1="86730" y2="86730"/>
                        <a14:foregroundMark x1="51852" x2="51852" y1="85782" y2="85782"/>
                        <a14:foregroundMark x1="33333" x2="33333" y1="85782" y2="85782"/>
                        <a14:foregroundMark x1="27609" x2="27609" y1="77725" y2="77725"/>
                        <a14:foregroundMark x1="23569" x2="23569" y1="84360" y2="84360"/>
                        <a14:foregroundMark x1="23569" x2="23569" y1="84360" y2="84360"/>
                        <a14:foregroundMark x1="23569" x2="23569" y1="84360" y2="84360"/>
                        <a14:foregroundMark x1="30640" x2="30640" y1="85308" y2="85308"/>
                        <a14:foregroundMark x1="32997" x2="36700" y1="85308" y2="86256"/>
                        <a14:foregroundMark x1="39731" x2="39731" y1="86730" y2="86730"/>
                        <a14:foregroundMark x1="44444" x2="44444" y1="83886" y2="83886"/>
                        <a14:foregroundMark x1="44444" x2="44444" y1="83886" y2="83886"/>
                        <a14:foregroundMark x1="44444" x2="44444" y1="83886" y2="83886"/>
                        <a14:foregroundMark x1="44444" x2="44444" y1="83886" y2="83886"/>
                        <a14:foregroundMark x1="39731" x2="39731" y1="83412" y2="83412"/>
                        <a14:foregroundMark x1="36027" x2="35017" y1="83412" y2="82938"/>
                        <a14:foregroundMark x1="48148" x2="48148" y1="81991" y2="81991"/>
                        <a14:foregroundMark x1="50168" x2="50168" y1="84834" y2="84834"/>
                        <a14:foregroundMark x1="65320" x2="65320" y1="83412" y2="83412"/>
                        <a14:foregroundMark x1="65320" x2="65320" y1="80095" y2="80095"/>
                        <a14:foregroundMark x1="65320" x2="65320" y1="80095" y2="80095"/>
                        <a14:foregroundMark x1="63973" x2="63973" y1="67299" y2="67299"/>
                        <a14:foregroundMark x1="63973" x2="63973" y1="67299" y2="67299"/>
                        <a14:foregroundMark x1="64310" x2="64310" y1="67299" y2="67299"/>
                        <a14:foregroundMark x1="64646" x2="64646" y1="65403" y2="65403"/>
                        <a14:foregroundMark x1="64646" x2="64646" y1="65403" y2="65403"/>
                        <a14:foregroundMark x1="41414" x2="41414" y1="64929" y2="64929"/>
                        <a14:foregroundMark x1="41414" x2="41414" y1="64929" y2="64929"/>
                        <a14:foregroundMark x1="41414" x2="41414" y1="64929" y2="64929"/>
                        <a14:foregroundMark x1="31987" x2="32997" y1="65877" y2="65403"/>
                        <a14:foregroundMark x1="35354" x2="35354" y1="63033" y2="63033"/>
                        <a14:foregroundMark x1="43434" x2="43434" y1="58294" y2="58294"/>
                        <a14:foregroundMark x1="47475" x2="47475" y1="66351" y2="66351"/>
                        <a14:foregroundMark x1="42088" x2="42088" y1="51659" y2="51659"/>
                        <a14:foregroundMark x1="41414" x2="41414" y1="47393" y2="47393"/>
                        <a14:foregroundMark x1="41414" x2="41414" y1="47393" y2="47393"/>
                        <a14:foregroundMark x1="42424" x2="42424" y1="54976" y2="54976"/>
                        <a14:foregroundMark x1="69360" x2="69360" y1="52133" y2="52133"/>
                        <a14:foregroundMark x1="91246" x2="91246" y1="59716" y2="59716"/>
                        <a14:foregroundMark x1="88889" x2="88889" y1="58768" y2="58768"/>
                        <a14:foregroundMark x1="95286" x2="95286" y1="68720" y2="68720"/>
                        <a14:foregroundMark x1="92593" x2="92593" y1="70616" y2="70616"/>
                        <a14:foregroundMark x1="85185" x2="85185" y1="84834" y2="84834"/>
                        <a14:foregroundMark x1="76094" x2="76094" y1="91943" y2="91943"/>
                        <a14:foregroundMark x1="64310" x2="64310" y1="92417" y2="92417"/>
                        <a14:foregroundMark x1="34680" x2="34680" y1="97156" y2="97156"/>
                        <a14:foregroundMark x1="0" x2="0" y1="72986" y2="72986"/>
                        <a14:foregroundMark x1="8418" x2="8418" y1="69668" y2="69668"/>
                        <a14:foregroundMark x1="14478" x2="14478" y1="75355" y2="75355"/>
                        <a14:foregroundMark x1="12121" x2="12121" y1="69668" y2="69668"/>
                        <a14:foregroundMark x1="11448" x2="11448" y1="62559" y2="62559"/>
                        <a14:foregroundMark x1="49832" x2="49832" y1="89100" y2="89100"/>
                        <a14:foregroundMark x1="71380" x2="71380" y1="66825" y2="66825"/>
                        <a14:foregroundMark x1="59596" x2="59596" y1="66825" y2="66825"/>
                        <a14:foregroundMark x1="21886" x2="21886" y1="15640" y2="15640"/>
                        <a14:foregroundMark x1="83165" x2="83165" y1="15640" y2="15640"/>
                        <a14:foregroundMark x1="61279" x2="61279" y1="2370" y2="2370"/>
                        <a14:foregroundMark x1="62626" x2="62626" y1="2370" y2="2370"/>
                        <a14:foregroundMark x1="39731" x2="39731" y1="47393" y2="47393"/>
                        <a14:foregroundMark x1="41077" x2="41077" y1="49289" y2="49289"/>
                        <a14:backgroundMark x1="67677" x2="67677" y1="43128" y2="43128"/>
                      </a14:backgroundRemoval>
                    </a14:imgEffect>
                  </a14:imgLayer>
                </a14:imgProps>
              </a:ext>
            </a:extLst>
          </a:blip>
          <a:stretch>
            <a:fillRect/>
          </a:stretch>
        </p:blipFill>
        <p:spPr>
          <a:xfrm>
            <a:off x="6143027" y="810993"/>
            <a:ext cx="2802973" cy="1991338"/>
          </a:xfrm>
          <a:prstGeom prst="rect">
            <a:avLst/>
          </a:prstGeom>
        </p:spPr>
      </p:pic>
    </p:spTree>
    <p:extLst>
      <p:ext uri="{BB962C8B-B14F-4D97-AF65-F5344CB8AC3E}">
        <p14:creationId xmlns:p14="http://schemas.microsoft.com/office/powerpoint/2010/main" val="333899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se závazkem </a:t>
            </a:r>
          </a:p>
        </p:txBody>
      </p:sp>
      <p:sp>
        <p:nvSpPr>
          <p:cNvPr id="3" name="Zástupný symbol pro obsah 2"/>
          <p:cNvSpPr>
            <a:spLocks noGrp="true"/>
          </p:cNvSpPr>
          <p:nvPr>
            <p:ph idx="1"/>
          </p:nvPr>
        </p:nvSpPr>
        <p:spPr>
          <a:xfrm>
            <a:off x="540000" y="1412776"/>
            <a:ext cx="8064000" cy="4707224"/>
          </a:xfrm>
        </p:spPr>
        <p:txBody>
          <a:bodyPr/>
          <a:lstStyle/>
          <a:p>
            <a:pPr algn="just">
              <a:lnSpc>
                <a:spcPct val="100000"/>
              </a:lnSpc>
              <a:spcBef>
                <a:spcPts val="300"/>
              </a:spcBef>
              <a:spcAft>
                <a:spcPts val="300"/>
              </a:spcAft>
            </a:pPr>
            <a:r>
              <a:rPr lang="cs-CZ" sz="1800" dirty="false"/>
              <a:t>Závazná cílová hodnota stanovena v </a:t>
            </a:r>
            <a:r>
              <a:rPr lang="cs-CZ" sz="1800" dirty="false" err="true"/>
              <a:t>RoD</a:t>
            </a:r>
            <a:r>
              <a:rPr lang="cs-CZ" sz="1800" dirty="false"/>
              <a:t>.</a:t>
            </a:r>
          </a:p>
          <a:p>
            <a:pPr algn="just">
              <a:lnSpc>
                <a:spcPct val="100000"/>
              </a:lnSpc>
              <a:spcBef>
                <a:spcPts val="300"/>
              </a:spcBef>
              <a:spcAft>
                <a:spcPts val="300"/>
              </a:spcAft>
            </a:pPr>
            <a:r>
              <a:rPr lang="cs-CZ" sz="1800" dirty="false"/>
              <a:t>Průběžné vykazování v </a:t>
            </a:r>
            <a:r>
              <a:rPr lang="cs-CZ" sz="1800" dirty="false" err="true"/>
              <a:t>ZoR</a:t>
            </a:r>
            <a:r>
              <a:rPr lang="cs-CZ" sz="1800" dirty="false"/>
              <a:t>.</a:t>
            </a:r>
          </a:p>
          <a:p>
            <a:pPr algn="just">
              <a:lnSpc>
                <a:spcPct val="100000"/>
              </a:lnSpc>
              <a:spcBef>
                <a:spcPts val="300"/>
              </a:spcBef>
              <a:spcAft>
                <a:spcPts val="300"/>
              </a:spcAft>
            </a:pPr>
            <a:r>
              <a:rPr lang="cs-CZ" sz="1800" dirty="false"/>
              <a:t>Cílové hodnoty indikátorů jsou závazné, protože byly nastaveny v přímé vazbě na aktivity projektu a jeho rozpočet, nelze je libovolně měnit. Pokud důvodně hrozí, že se nepodaří dosáhnout cílových hodnot, doporučujeme kontaktovat pracovníky ŘO a dojednat další postup.</a:t>
            </a:r>
          </a:p>
          <a:p>
            <a:pPr algn="just">
              <a:lnSpc>
                <a:spcPct val="100000"/>
              </a:lnSpc>
              <a:spcBef>
                <a:spcPts val="300"/>
              </a:spcBef>
              <a:spcAft>
                <a:spcPts val="300"/>
              </a:spcAft>
            </a:pPr>
            <a:r>
              <a:rPr lang="cs-CZ" sz="1800" dirty="false"/>
              <a:t>Nenaplnění cílových hodnot indikátorů uvedených v právním aktu může mít dopad na výši způsobilých výdajů projektu.</a:t>
            </a:r>
          </a:p>
          <a:p>
            <a:pPr marL="0" indent="0" algn="just">
              <a:lnSpc>
                <a:spcPct val="100000"/>
              </a:lnSpc>
              <a:buNone/>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0" indent="0" algn="just">
              <a:lnSpc>
                <a:spcPct val="100000"/>
              </a:lnSpc>
              <a:buNone/>
            </a:pPr>
            <a:endParaRPr lang="cs-CZ" sz="1400" b="true" dirty="false"/>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47AC2A6C-E4C9-DDA6-3257-331C2CB1D062}"/>
              </a:ext>
            </a:extLst>
          </p:cNvPr>
          <p:cNvPicPr>
            <a:picLocks noChangeAspect="true"/>
          </p:cNvPicPr>
          <p:nvPr/>
        </p:nvPicPr>
        <p:blipFill>
          <a:blip r:embed="rId3"/>
          <a:stretch>
            <a:fillRect/>
          </a:stretch>
        </p:blipFill>
        <p:spPr>
          <a:xfrm>
            <a:off x="540000" y="4038921"/>
            <a:ext cx="8100000" cy="2451084"/>
          </a:xfrm>
          <a:prstGeom prst="rect">
            <a:avLst/>
          </a:prstGeom>
        </p:spPr>
      </p:pic>
    </p:spTree>
    <p:extLst>
      <p:ext uri="{BB962C8B-B14F-4D97-AF65-F5344CB8AC3E}">
        <p14:creationId xmlns:p14="http://schemas.microsoft.com/office/powerpoint/2010/main" val="1125915791"/>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96472" y="0"/>
            <a:ext cx="8424000" cy="1080000"/>
          </a:xfrm>
        </p:spPr>
        <p:txBody>
          <a:bodyPr/>
          <a:lstStyle/>
          <a:p>
            <a:pPr algn="ctr"/>
            <a:r>
              <a:rPr lang="cs-CZ" sz="2800" dirty="false"/>
              <a:t>Indikátory – 600 000 </a:t>
            </a:r>
            <a:r>
              <a:rPr lang="cs-CZ" sz="2800" cap="none" dirty="false"/>
              <a:t>a</a:t>
            </a:r>
            <a:r>
              <a:rPr lang="cs-CZ" sz="2800" dirty="false"/>
              <a:t> 670 102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7"/>
            <a:ext cx="8472237" cy="5616622"/>
          </a:xfrm>
        </p:spPr>
        <p:txBody>
          <a:bodyPr/>
          <a:lstStyle/>
          <a:p>
            <a:pPr algn="just">
              <a:lnSpc>
                <a:spcPct val="100000"/>
              </a:lnSpc>
              <a:spcBef>
                <a:spcPts val="0"/>
              </a:spcBef>
            </a:pPr>
            <a:r>
              <a:rPr lang="cs-CZ" sz="1800" b="true" dirty="false">
                <a:latin typeface="Arial" panose="020B0604020202020204" pitchFamily="34" charset="0"/>
                <a:ea typeface="Calibri" panose="020F0502020204030204" pitchFamily="34" charset="0"/>
                <a:cs typeface="Arial" panose="020B0604020202020204" pitchFamily="34" charset="0"/>
              </a:rPr>
              <a:t>600 000 =&gt; podpora nad 40 hodin (tj. nebagatelní podpora)</a:t>
            </a:r>
          </a:p>
          <a:p>
            <a:pPr marL="1166813" lvl="1" indent="-271463" algn="just">
              <a:lnSpc>
                <a:spcPct val="100000"/>
              </a:lnSpc>
              <a:spcBef>
                <a:spcPts val="0"/>
              </a:spcBef>
              <a:spcAft>
                <a:spcPts val="600"/>
              </a:spcAft>
            </a:pPr>
            <a:r>
              <a:rPr lang="cs-CZ" sz="1600" dirty="false">
                <a:latin typeface="Arial" panose="020B0604020202020204" pitchFamily="34" charset="0"/>
                <a:ea typeface="Calibri" panose="020F0502020204030204" pitchFamily="34" charset="0"/>
              </a:rPr>
              <a:t>osoby, které mají z podpořeného projektu přímý prospěch, účastní se aktivit </a:t>
            </a:r>
            <a:br>
              <a:rPr lang="cs-CZ" sz="1600" dirty="false">
                <a:latin typeface="Arial" panose="020B0604020202020204" pitchFamily="34" charset="0"/>
                <a:ea typeface="Calibri" panose="020F0502020204030204" pitchFamily="34" charset="0"/>
              </a:rPr>
            </a:br>
            <a:r>
              <a:rPr lang="cs-CZ" sz="1600" dirty="false">
                <a:latin typeface="Arial" panose="020B0604020202020204" pitchFamily="34" charset="0"/>
                <a:ea typeface="Calibri" panose="020F0502020204030204" pitchFamily="34" charset="0"/>
              </a:rPr>
              <a:t>pro CS a jejich zapojení v projektu překročilo 40 h </a:t>
            </a:r>
            <a:r>
              <a:rPr lang="cs-CZ" sz="1600" dirty="false">
                <a:solidFill>
                  <a:srgbClr val="FF0000"/>
                </a:solidFill>
                <a:latin typeface="Arial" panose="020B0604020202020204" pitchFamily="34" charset="0"/>
                <a:ea typeface="Calibri" panose="020F0502020204030204" pitchFamily="34" charset="0"/>
              </a:rPr>
              <a:t>(</a:t>
            </a:r>
            <a:r>
              <a:rPr lang="cs-CZ" sz="1600" dirty="false">
                <a:solidFill>
                  <a:srgbClr val="FF0000"/>
                </a:solidFill>
              </a:rPr>
              <a:t>hodina v délce 60 minut)</a:t>
            </a:r>
            <a:r>
              <a:rPr lang="cs-CZ" sz="1600" dirty="false">
                <a:latin typeface="Arial" panose="020B0604020202020204" pitchFamily="34" charset="0"/>
                <a:ea typeface="Calibri" panose="020F0502020204030204" pitchFamily="34" charset="0"/>
              </a:rPr>
              <a:t>,</a:t>
            </a:r>
          </a:p>
          <a:p>
            <a:pPr marL="1166813" lvl="1" indent="-271463" algn="just">
              <a:lnSpc>
                <a:spcPct val="100000"/>
              </a:lnSpc>
              <a:spcBef>
                <a:spcPts val="0"/>
              </a:spcBef>
              <a:spcAft>
                <a:spcPts val="600"/>
              </a:spcAft>
            </a:pPr>
            <a:r>
              <a:rPr lang="cs-CZ" sz="1600" dirty="false">
                <a:latin typeface="Arial" panose="020B0604020202020204" pitchFamily="34" charset="0"/>
                <a:ea typeface="Calibri" panose="020F0502020204030204" pitchFamily="34" charset="0"/>
              </a:rPr>
              <a:t>tyto osoby nejsou započítány v indikátoru 670 102,</a:t>
            </a:r>
          </a:p>
          <a:p>
            <a:pPr marL="1166813" lvl="1" indent="-271463" algn="just">
              <a:lnSpc>
                <a:spcPct val="100000"/>
              </a:lnSpc>
              <a:spcBef>
                <a:spcPts val="0"/>
              </a:spcBef>
              <a:spcAft>
                <a:spcPts val="600"/>
              </a:spcAft>
            </a:pPr>
            <a:r>
              <a:rPr lang="cs-CZ" sz="1600" dirty="false">
                <a:latin typeface="Arial" panose="020B0604020202020204" pitchFamily="34" charset="0"/>
                <a:ea typeface="Calibri" panose="020F0502020204030204" pitchFamily="34" charset="0"/>
              </a:rPr>
              <a:t>evidence – monitorovací list, </a:t>
            </a:r>
            <a:r>
              <a:rPr lang="cs-CZ" sz="1600" dirty="false"/>
              <a:t>monitorování podpořených osob v IS ESF+.</a:t>
            </a:r>
            <a:endParaRPr lang="cs-CZ" sz="1600"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b="true" dirty="false">
                <a:latin typeface="Arial" panose="020B0604020202020204" pitchFamily="34" charset="0"/>
                <a:ea typeface="Calibri" panose="020F0502020204030204" pitchFamily="34" charset="0"/>
                <a:cs typeface="Arial" panose="020B0604020202020204" pitchFamily="34" charset="0"/>
              </a:rPr>
              <a:t>670 102 =&gt; podpora do 40 hodin (tj. bagatelní podpora)</a:t>
            </a:r>
          </a:p>
          <a:p>
            <a:pPr lvl="3" algn="just">
              <a:lnSpc>
                <a:spcPct val="100000"/>
              </a:lnSpc>
              <a:spcBef>
                <a:spcPts val="0"/>
              </a:spcBef>
              <a:spcAft>
                <a:spcPts val="600"/>
              </a:spcAft>
            </a:pPr>
            <a:r>
              <a:rPr lang="cs-CZ" sz="1600" dirty="false">
                <a:effectLst/>
                <a:latin typeface="Arial" panose="020B0604020202020204" pitchFamily="34" charset="0"/>
                <a:ea typeface="Calibri" panose="020F0502020204030204" pitchFamily="34" charset="0"/>
              </a:rPr>
              <a:t>osoby,</a:t>
            </a:r>
            <a:r>
              <a:rPr lang="cs-CZ" sz="1600" dirty="false">
                <a:latin typeface="Arial" panose="020B0604020202020204" pitchFamily="34" charset="0"/>
                <a:ea typeface="Calibri" panose="020F0502020204030204" pitchFamily="34" charset="0"/>
              </a:rPr>
              <a:t> které mají z podpořeného projektu přímý prospěch, účastní se aktivit </a:t>
            </a:r>
            <a:br>
              <a:rPr lang="cs-CZ" sz="1600" dirty="false">
                <a:latin typeface="Arial" panose="020B0604020202020204" pitchFamily="34" charset="0"/>
                <a:ea typeface="Calibri" panose="020F0502020204030204" pitchFamily="34" charset="0"/>
              </a:rPr>
            </a:br>
            <a:r>
              <a:rPr lang="cs-CZ" sz="1600" dirty="false">
                <a:latin typeface="Arial" panose="020B0604020202020204" pitchFamily="34" charset="0"/>
                <a:ea typeface="Calibri" panose="020F0502020204030204" pitchFamily="34" charset="0"/>
              </a:rPr>
              <a:t>pro CS a</a:t>
            </a:r>
            <a:r>
              <a:rPr lang="cs-CZ" sz="1600" dirty="false">
                <a:effectLst/>
                <a:latin typeface="Arial" panose="020B0604020202020204" pitchFamily="34" charset="0"/>
                <a:ea typeface="Calibri" panose="020F0502020204030204" pitchFamily="34" charset="0"/>
              </a:rPr>
              <a:t> jejichž zapojení do projektu nepřekročilo 40 h, </a:t>
            </a:r>
          </a:p>
          <a:p>
            <a:pPr lvl="3" algn="just">
              <a:lnSpc>
                <a:spcPct val="100000"/>
              </a:lnSpc>
              <a:spcBef>
                <a:spcPts val="0"/>
              </a:spcBef>
              <a:spcAft>
                <a:spcPts val="600"/>
              </a:spcAft>
            </a:pPr>
            <a:r>
              <a:rPr lang="cs-CZ" sz="1600" dirty="false">
                <a:latin typeface="Arial" panose="020B0604020202020204" pitchFamily="34" charset="0"/>
                <a:ea typeface="Calibri" panose="020F0502020204030204" pitchFamily="34" charset="0"/>
              </a:rPr>
              <a:t>d</a:t>
            </a:r>
            <a:r>
              <a:rPr lang="cs-CZ" sz="1600" dirty="false">
                <a:effectLst/>
                <a:latin typeface="Arial" panose="020B0604020202020204" pitchFamily="34" charset="0"/>
                <a:ea typeface="Calibri" panose="020F0502020204030204" pitchFamily="34" charset="0"/>
              </a:rPr>
              <a:t>o tohoto indikátoru lze započítávat pouze osoby v nepříznivé sociální nebo zdravotní situaci, které splňují další vymezení v definici indikátoru,</a:t>
            </a:r>
          </a:p>
          <a:p>
            <a:pPr lvl="3" algn="just">
              <a:lnSpc>
                <a:spcPct val="100000"/>
              </a:lnSpc>
              <a:spcBef>
                <a:spcPts val="0"/>
              </a:spcBef>
              <a:spcAft>
                <a:spcPts val="600"/>
              </a:spcAft>
            </a:pPr>
            <a:r>
              <a:rPr lang="cs-CZ" sz="1600" dirty="false">
                <a:latin typeface="Arial" panose="020B0604020202020204" pitchFamily="34" charset="0"/>
                <a:cs typeface="Arial" panose="020B0604020202020204" pitchFamily="34" charset="0"/>
              </a:rPr>
              <a:t>v odůvodněných případech je možné v tomto indikátoru vykazovat i anonymní klienty (nebude vyplněný monitorovací list); stále ale platí, že i podpora těchto klientů musí být doložitelná,</a:t>
            </a:r>
          </a:p>
          <a:p>
            <a:pPr lvl="3" algn="just">
              <a:lnSpc>
                <a:spcPct val="100000"/>
              </a:lnSpc>
              <a:spcBef>
                <a:spcPts val="0"/>
              </a:spcBef>
              <a:spcAft>
                <a:spcPts val="600"/>
              </a:spcAft>
            </a:pPr>
            <a:r>
              <a:rPr lang="cs-CZ" sz="1600" dirty="false">
                <a:latin typeface="Arial" panose="020B0604020202020204" pitchFamily="34" charset="0"/>
                <a:cs typeface="Arial" panose="020B0604020202020204" pitchFamily="34" charset="0"/>
              </a:rPr>
              <a:t>jedná se tedy o indikátor pro klienty služeb, nikoliv pro zaměstnance příjemce, partnera nebo dobrovolníky,</a:t>
            </a:r>
          </a:p>
          <a:p>
            <a:pPr lvl="3" algn="just">
              <a:lnSpc>
                <a:spcPct val="100000"/>
              </a:lnSpc>
              <a:spcBef>
                <a:spcPts val="0"/>
              </a:spcBef>
              <a:spcAft>
                <a:spcPts val="600"/>
              </a:spcAft>
            </a:pPr>
            <a:r>
              <a:rPr lang="cs-CZ" sz="1600" dirty="false">
                <a:latin typeface="Arial" panose="020B0604020202020204" pitchFamily="34" charset="0"/>
                <a:cs typeface="Arial" panose="020B0604020202020204" pitchFamily="34" charset="0"/>
              </a:rPr>
              <a:t>evidence – není nutné vyplnění monitorovacího listu, ani monitorování podpořených osob v </a:t>
            </a:r>
            <a:r>
              <a:rPr lang="cs-CZ" sz="1600" dirty="false"/>
              <a:t>IS ESF+, je ale nutná průkazná evidence o zapojení do projektu</a:t>
            </a:r>
            <a:endParaRPr lang="cs-CZ" sz="1600" dirty="false">
              <a:latin typeface="Arial" panose="020B0604020202020204" pitchFamily="34" charset="0"/>
              <a:cs typeface="Arial" panose="020B0604020202020204" pitchFamily="34" charset="0"/>
            </a:endParaRPr>
          </a:p>
          <a:p>
            <a:pPr marL="0" indent="0" algn="just">
              <a:lnSpc>
                <a:spcPct val="100000"/>
              </a:lnSpc>
              <a:spcBef>
                <a:spcPts val="0"/>
              </a:spcBef>
              <a:spcAft>
                <a:spcPts val="1200"/>
              </a:spcAft>
              <a:buNone/>
            </a:pPr>
            <a:r>
              <a:rPr lang="cs-CZ" sz="1600" dirty="false">
                <a:solidFill>
                  <a:srgbClr val="FF0000"/>
                </a:solidFill>
                <a:latin typeface="+mj-lt"/>
              </a:rPr>
              <a:t>                    </a:t>
            </a:r>
          </a:p>
          <a:p>
            <a:pPr marL="0" indent="0" algn="just">
              <a:lnSpc>
                <a:spcPct val="100000"/>
              </a:lnSpc>
              <a:spcBef>
                <a:spcPts val="0"/>
              </a:spcBef>
              <a:spcAft>
                <a:spcPts val="1200"/>
              </a:spcAft>
              <a:buNone/>
            </a:pPr>
            <a:endParaRPr lang="cs-CZ" sz="1800" dirty="false">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1800"/>
              </a:spcBef>
              <a:spcAft>
                <a:spcPts val="1200"/>
              </a:spcAft>
              <a:buNone/>
            </a:pPr>
            <a:endParaRPr lang="cs-CZ" sz="1800" dirty="false">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600" dirty="false">
              <a:latin typeface="Arial" panose="020B0604020202020204" pitchFamily="34" charset="0"/>
              <a:cs typeface="Arial" panose="020B0604020202020204" pitchFamily="34" charset="0"/>
            </a:endParaRPr>
          </a:p>
          <a:p>
            <a:pPr marL="0" indent="0" algn="just">
              <a:lnSpc>
                <a:spcPct val="100000"/>
              </a:lnSpc>
              <a:spcBef>
                <a:spcPts val="0"/>
              </a:spcBef>
              <a:spcAft>
                <a:spcPts val="1200"/>
              </a:spcAft>
              <a:buNone/>
            </a:pPr>
            <a:endParaRPr lang="cs-CZ" sz="1600" dirty="false"/>
          </a:p>
        </p:txBody>
      </p:sp>
      <p:sp>
        <p:nvSpPr>
          <p:cNvPr id="6" name="Rectangle 1">
            <a:extLst>
              <a:ext uri="{FF2B5EF4-FFF2-40B4-BE49-F238E27FC236}">
                <a16:creationId xmlns:a16="http://schemas.microsoft.com/office/drawing/2014/main" id="{A3E4E662-7A86-4819-8015-D251FF19D4C1}"/>
              </a:ext>
            </a:extLst>
          </p:cNvPr>
          <p:cNvSpPr>
            <a:spLocks noChangeArrowheads="true"/>
          </p:cNvSpPr>
          <p:nvPr/>
        </p:nvSpPr>
        <p:spPr bwMode="auto">
          <a:xfrm>
            <a:off x="1695450" y="321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6571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AD2DE2-208E-FDD2-C7AE-B6A46E824204}"/>
              </a:ext>
            </a:extLst>
          </p:cNvPr>
          <p:cNvSpPr>
            <a:spLocks noGrp="true"/>
          </p:cNvSpPr>
          <p:nvPr>
            <p:ph type="title"/>
          </p:nvPr>
        </p:nvSpPr>
        <p:spPr/>
        <p:txBody>
          <a:bodyPr/>
          <a:lstStyle/>
          <a:p>
            <a:pPr algn="ctr"/>
            <a:r>
              <a:rPr lang="cs-CZ" sz="2800" dirty="false"/>
              <a:t>Podpořené osoby z cílové skupiny </a:t>
            </a:r>
          </a:p>
        </p:txBody>
      </p:sp>
      <p:sp>
        <p:nvSpPr>
          <p:cNvPr id="3" name="Zástupný obsah 2">
            <a:extLst>
              <a:ext uri="{FF2B5EF4-FFF2-40B4-BE49-F238E27FC236}">
                <a16:creationId xmlns:a16="http://schemas.microsoft.com/office/drawing/2014/main" id="{EA016D8A-EB57-4F23-858B-D9F5A0D612D9}"/>
              </a:ext>
            </a:extLst>
          </p:cNvPr>
          <p:cNvSpPr>
            <a:spLocks noGrp="true"/>
          </p:cNvSpPr>
          <p:nvPr>
            <p:ph idx="1"/>
          </p:nvPr>
        </p:nvSpPr>
        <p:spPr>
          <a:xfrm>
            <a:off x="540000" y="1484784"/>
            <a:ext cx="8064000" cy="4635216"/>
          </a:xfrm>
        </p:spPr>
        <p:txBody>
          <a:bodyPr/>
          <a:lstStyle/>
          <a:p>
            <a:pPr marL="0" lvl="1" indent="0" algn="just">
              <a:lnSpc>
                <a:spcPct val="110000"/>
              </a:lnSpc>
              <a:spcBef>
                <a:spcPts val="0"/>
              </a:spcBef>
              <a:spcAft>
                <a:spcPts val="1200"/>
              </a:spcAft>
              <a:buNone/>
            </a:pPr>
            <a:r>
              <a:rPr lang="cs-CZ" sz="1800" dirty="false"/>
              <a:t>Jako podporu účastníka projektu ovšem nikdy </a:t>
            </a:r>
            <a:r>
              <a:rPr lang="cs-CZ" sz="1800" b="true" dirty="false"/>
              <a:t>nelze označit aktivity</a:t>
            </a:r>
            <a:r>
              <a:rPr lang="cs-CZ" sz="1800" dirty="false"/>
              <a:t>, v nichž nejde o zlepšení situace či znalostí/kompetencí dané osoby, ale dochází v nich pouze: </a:t>
            </a:r>
          </a:p>
          <a:p>
            <a:pPr algn="just">
              <a:lnSpc>
                <a:spcPct val="110000"/>
              </a:lnSpc>
              <a:spcBef>
                <a:spcPts val="0"/>
              </a:spcBef>
              <a:spcAft>
                <a:spcPts val="1200"/>
              </a:spcAft>
            </a:pPr>
            <a:r>
              <a:rPr lang="cs-CZ" sz="1800" dirty="false"/>
              <a:t>k náboru účastníků projektu, </a:t>
            </a:r>
          </a:p>
          <a:p>
            <a:pPr algn="just">
              <a:lnSpc>
                <a:spcPct val="110000"/>
              </a:lnSpc>
              <a:spcBef>
                <a:spcPts val="0"/>
              </a:spcBef>
              <a:spcAft>
                <a:spcPts val="1200"/>
              </a:spcAft>
            </a:pPr>
            <a:r>
              <a:rPr lang="cs-CZ" sz="1800" dirty="false"/>
              <a:t>ke sběru informací o osobách z CS formou anket, dotazníků, průzkumů, formou příspěvků do diskuze na internetových fórech aj., </a:t>
            </a:r>
          </a:p>
          <a:p>
            <a:pPr algn="just">
              <a:lnSpc>
                <a:spcPct val="110000"/>
              </a:lnSpc>
              <a:spcBef>
                <a:spcPts val="0"/>
              </a:spcBef>
              <a:spcAft>
                <a:spcPts val="1200"/>
              </a:spcAft>
            </a:pPr>
            <a:r>
              <a:rPr lang="cs-CZ" sz="1800" dirty="false"/>
              <a:t>k šíření publikací, brožur, letáků, časopisů, apod., </a:t>
            </a:r>
          </a:p>
          <a:p>
            <a:pPr algn="just">
              <a:lnSpc>
                <a:spcPct val="110000"/>
              </a:lnSpc>
              <a:spcBef>
                <a:spcPts val="0"/>
              </a:spcBef>
              <a:spcAft>
                <a:spcPts val="1200"/>
              </a:spcAft>
            </a:pPr>
            <a:r>
              <a:rPr lang="cs-CZ" sz="1800" dirty="false"/>
              <a:t>k zapojení osoby do aktivit projektu, které není odůvodněno cílem zlepšit postavení této osoby ve společnosti nebo na trhu práce, protože osoba se účastní dané aktivity jako reprezentant nějaké organizace, která přináší potřebnou odbornost apod. (např. účast na kulatých stolech nebo pracovních skupinách). </a:t>
            </a:r>
          </a:p>
          <a:p>
            <a:endParaRPr lang="cs-CZ" dirty="false"/>
          </a:p>
        </p:txBody>
      </p:sp>
      <p:sp>
        <p:nvSpPr>
          <p:cNvPr id="4" name="Zástupný symbol pro číslo snímku 3">
            <a:extLst>
              <a:ext uri="{FF2B5EF4-FFF2-40B4-BE49-F238E27FC236}">
                <a16:creationId xmlns:a16="http://schemas.microsoft.com/office/drawing/2014/main" id="{71AC969C-80B5-6DAE-E862-B9AB4E2E522E}"/>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51412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AEA3A-2DA0-3ED7-CF8F-8E9602145116}"/>
              </a:ext>
            </a:extLst>
          </p:cNvPr>
          <p:cNvSpPr>
            <a:spLocks noGrp="true"/>
          </p:cNvSpPr>
          <p:nvPr>
            <p:ph type="title"/>
          </p:nvPr>
        </p:nvSpPr>
        <p:spPr/>
        <p:txBody>
          <a:bodyPr/>
          <a:lstStyle/>
          <a:p>
            <a:pPr algn="ctr"/>
            <a:r>
              <a:rPr lang="cs-CZ" dirty="false"/>
              <a:t>EVIDENCE PODPORY</a:t>
            </a:r>
          </a:p>
        </p:txBody>
      </p:sp>
      <p:sp>
        <p:nvSpPr>
          <p:cNvPr id="3" name="Zástupný obsah 2">
            <a:extLst>
              <a:ext uri="{FF2B5EF4-FFF2-40B4-BE49-F238E27FC236}">
                <a16:creationId xmlns:a16="http://schemas.microsoft.com/office/drawing/2014/main" id="{154DBBC5-E3BB-9084-7DCE-26F2D4B130A4}"/>
              </a:ext>
            </a:extLst>
          </p:cNvPr>
          <p:cNvSpPr>
            <a:spLocks noGrp="true"/>
          </p:cNvSpPr>
          <p:nvPr>
            <p:ph idx="1"/>
          </p:nvPr>
        </p:nvSpPr>
        <p:spPr>
          <a:xfrm>
            <a:off x="360000" y="1271752"/>
            <a:ext cx="8244000" cy="4848248"/>
          </a:xfrm>
        </p:spPr>
        <p:txBody>
          <a:bodyPr/>
          <a:lstStyle/>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4B4DDD89-3708-9ED0-2327-DD713E79331B}"/>
              </a:ext>
            </a:extLst>
          </p:cNvPr>
          <p:cNvSpPr>
            <a:spLocks noGrp="true"/>
          </p:cNvSpPr>
          <p:nvPr>
            <p:ph type="sldNum" sz="quarter" idx="12"/>
          </p:nvPr>
        </p:nvSpPr>
        <p:spPr/>
        <p:txBody>
          <a:bodyPr/>
          <a:lstStyle/>
          <a:p>
            <a:fld id="{479BF083-4774-43B1-9AB0-5CC1AC5DD8EE}" type="slidenum">
              <a:rPr lang="cs-CZ" smtClean="false"/>
              <a:pPr/>
              <a:t>24</a:t>
            </a:fld>
            <a:endParaRPr lang="cs-CZ"/>
          </a:p>
        </p:txBody>
      </p:sp>
      <p:sp>
        <p:nvSpPr>
          <p:cNvPr id="9" name="TextovéPole 8">
            <a:extLst>
              <a:ext uri="{FF2B5EF4-FFF2-40B4-BE49-F238E27FC236}">
                <a16:creationId xmlns:a16="http://schemas.microsoft.com/office/drawing/2014/main" id="{D7649794-9297-A69C-2DE2-E4505FAEF7FC}"/>
              </a:ext>
            </a:extLst>
          </p:cNvPr>
          <p:cNvSpPr txBox="true"/>
          <p:nvPr/>
        </p:nvSpPr>
        <p:spPr>
          <a:xfrm>
            <a:off x="360000" y="1390262"/>
            <a:ext cx="8280000" cy="8628196"/>
          </a:xfrm>
          <a:prstGeom prst="rect">
            <a:avLst/>
          </a:prstGeom>
          <a:noFill/>
        </p:spPr>
        <p:txBody>
          <a:bodyPr wrap="square">
            <a:spAutoFit/>
          </a:bodyPr>
          <a:lstStyle/>
          <a:p>
            <a:pPr marL="285750" indent="-285750" algn="just">
              <a:lnSpc>
                <a:spcPct val="107000"/>
              </a:lnSpc>
              <a:spcAft>
                <a:spcPts val="800"/>
              </a:spcAft>
              <a:buClr>
                <a:schemeClr val="accent2"/>
              </a:buClr>
              <a:buFont typeface="Wingdings" panose="05000000000000000000" pitchFamily="2" charset="2"/>
              <a:buChar char="l"/>
            </a:pPr>
            <a:r>
              <a:rPr lang="cs-CZ" dirty="false"/>
              <a:t>Důležité je, aby se vykazované hodnoty opíraly o </a:t>
            </a:r>
            <a:r>
              <a:rPr lang="cs-CZ" dirty="false">
                <a:solidFill>
                  <a:srgbClr val="FF0000"/>
                </a:solidFill>
              </a:rPr>
              <a:t>průkaznou evidenci</a:t>
            </a:r>
            <a:r>
              <a:rPr lang="cs-CZ" dirty="false"/>
              <a:t>.</a:t>
            </a:r>
          </a:p>
          <a:p>
            <a:pPr marL="285750" indent="-285750" algn="just">
              <a:lnSpc>
                <a:spcPct val="107000"/>
              </a:lnSpc>
              <a:spcAft>
                <a:spcPts val="800"/>
              </a:spcAft>
              <a:buClr>
                <a:schemeClr val="accent2"/>
              </a:buClr>
              <a:buFont typeface="Wingdings" panose="05000000000000000000" pitchFamily="2" charset="2"/>
              <a:buChar char="l"/>
            </a:pPr>
            <a:r>
              <a:rPr lang="cs-CZ" dirty="false"/>
              <a:t>Dosažené hodnoty u indikátorů týkajících se podpořených osob se do zprávy o realizaci projektu vyplňované v IS KP21+ dostanou prostřednictvím informačního systému IS ESF. </a:t>
            </a:r>
            <a:endParaRPr lang="cs-CZ" dirty="false">
              <a:solidFill>
                <a:srgbClr val="92D05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2"/>
              </a:buClr>
              <a:buFont typeface="Wingdings" panose="05000000000000000000" pitchFamily="2" charset="2"/>
              <a:buChar char="l"/>
            </a:pPr>
            <a:r>
              <a:rPr lang="cs-CZ" dirty="false"/>
              <a:t>Každý účastník projektu (podpořená osoba) se do systému IS ESF zapisuje s využitím jména, příjmení, bydliště a data narození (osoby, které nejsou identifikovány do této míry detailu, nemohou být započteny mezi podpořené účastníky).</a:t>
            </a:r>
          </a:p>
          <a:p>
            <a:pPr marL="285750" indent="-285750" algn="just">
              <a:lnSpc>
                <a:spcPct val="107000"/>
              </a:lnSpc>
              <a:spcAft>
                <a:spcPts val="800"/>
              </a:spcAft>
              <a:buClr>
                <a:schemeClr val="accent2"/>
              </a:buClr>
              <a:buFont typeface="Wingdings" panose="05000000000000000000" pitchFamily="2" charset="2"/>
              <a:buChar char="l"/>
            </a:pPr>
            <a:r>
              <a:rPr lang="cs-CZ" dirty="false"/>
              <a:t>Ke každé osobě se zapisuje, jakých podpor v rámci projektu využila                  a v jakém rozsahu (v počtu hodin, příp. dnů apod., jednotka se liší podle kategorie využité podpory). U podpor se dále rozlišuje, zda byla poskytnuta         v prezenční nebo distanční formě.</a:t>
            </a:r>
            <a:endParaRPr lang="cs-CZ" sz="1800" dirty="false">
              <a:solidFill>
                <a:srgbClr val="92D05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14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sz="2800" dirty="false"/>
              <a:t>Indikátory – 670 021, 670 031, 805 000</a:t>
            </a:r>
          </a:p>
        </p:txBody>
      </p:sp>
      <p:sp>
        <p:nvSpPr>
          <p:cNvPr id="6" name="Rectangle 1">
            <a:extLst>
              <a:ext uri="{FF2B5EF4-FFF2-40B4-BE49-F238E27FC236}">
                <a16:creationId xmlns:a16="http://schemas.microsoft.com/office/drawing/2014/main" id="{A3E4E662-7A86-4819-8015-D251FF19D4C1}"/>
              </a:ext>
            </a:extLst>
          </p:cNvPr>
          <p:cNvSpPr>
            <a:spLocks noChangeArrowheads="true"/>
          </p:cNvSpPr>
          <p:nvPr/>
        </p:nvSpPr>
        <p:spPr bwMode="auto">
          <a:xfrm>
            <a:off x="1695450" y="321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pic>
        <p:nvPicPr>
          <p:cNvPr id="9" name="Obrázek 8">
            <a:extLst>
              <a:ext uri="{FF2B5EF4-FFF2-40B4-BE49-F238E27FC236}">
                <a16:creationId xmlns:a16="http://schemas.microsoft.com/office/drawing/2014/main" id="{2C40518B-CC7F-0381-DBAF-9D2F5F2242A4}"/>
              </a:ext>
            </a:extLst>
          </p:cNvPr>
          <p:cNvPicPr>
            <a:picLocks noChangeAspect="true"/>
          </p:cNvPicPr>
          <p:nvPr/>
        </p:nvPicPr>
        <p:blipFill>
          <a:blip r:embed="rId3">
            <a:extLst>
              <a:ext uri="{BEBA8EAE-BF5A-486C-A8C5-ECC9F3942E4B}">
                <a14:imgProps xmlns:a14="http://schemas.microsoft.com/office/drawing/2010/main">
                  <a14:imgLayer r:embed="rId4">
                    <a14:imgEffect>
                      <a14:backgroundRemoval b="90000" l="10000" r="94483" t="10000">
                        <a14:foregroundMark x1="22414" x2="22414" y1="12174" y2="12174"/>
                        <a14:foregroundMark x1="54483" x2="54483" y1="13043" y2="13043"/>
                        <a14:foregroundMark x1="83793" x2="83793" y1="13043" y2="13043"/>
                        <a14:foregroundMark x1="94483" x2="94483" y1="35217" y2="35217"/>
                        <a14:foregroundMark x1="92069" x2="92069" y1="35217" y2="35217"/>
                        <a14:foregroundMark x1="90345" x2="90345" y1="45652" y2="45652"/>
                        <a14:foregroundMark x1="86897" x2="86897" y1="68696" y2="68696"/>
                        <a14:foregroundMark x1="79655" x2="79655" y1="71739" y2="71739"/>
                        <a14:foregroundMark x1="13103" x2="13103" y1="33913" y2="33913"/>
                        <a14:foregroundMark x1="25517" x2="25517" y1="78696" y2="78696"/>
                        <a14:foregroundMark x1="17241" x2="17241" y1="76957" y2="76957"/>
                        <a14:foregroundMark x1="48966" x2="48966" y1="73478" y2="73478"/>
                        <a14:foregroundMark x1="53793" x2="53793" y1="70435" y2="70435"/>
                      </a14:backgroundRemoval>
                    </a14:imgEffect>
                  </a14:imgLayer>
                </a14:imgProps>
              </a:ext>
            </a:extLst>
          </a:blip>
          <a:stretch>
            <a:fillRect/>
          </a:stretch>
        </p:blipFill>
        <p:spPr>
          <a:xfrm>
            <a:off x="7308304" y="3068961"/>
            <a:ext cx="1152128" cy="987534"/>
          </a:xfrm>
          <a:prstGeom prst="rect">
            <a:avLst/>
          </a:prstGeom>
        </p:spPr>
      </p:pic>
      <p:sp>
        <p:nvSpPr>
          <p:cNvPr id="10" name="Zástupný obsah 2">
            <a:extLst>
              <a:ext uri="{FF2B5EF4-FFF2-40B4-BE49-F238E27FC236}">
                <a16:creationId xmlns:a16="http://schemas.microsoft.com/office/drawing/2014/main" id="{7171035D-7921-2556-B29D-D14B098D5623}"/>
              </a:ext>
            </a:extLst>
          </p:cNvPr>
          <p:cNvSpPr txBox="true">
            <a:spLocks/>
          </p:cNvSpPr>
          <p:nvPr/>
        </p:nvSpPr>
        <p:spPr>
          <a:xfrm>
            <a:off x="352697" y="1628800"/>
            <a:ext cx="6595567" cy="5040559"/>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endParaRPr lang="cs-CZ" sz="1800" b="true" dirty="false">
              <a:latin typeface="+mj-lt"/>
              <a:ea typeface="Calibri" panose="020F0502020204030204" pitchFamily="34" charset="0"/>
            </a:endParaRPr>
          </a:p>
          <a:p>
            <a:pPr algn="just">
              <a:lnSpc>
                <a:spcPct val="100000"/>
              </a:lnSpc>
              <a:spcAft>
                <a:spcPts val="1800"/>
              </a:spcAft>
            </a:pPr>
            <a:r>
              <a:rPr lang="cs-CZ" sz="1800" b="true" dirty="false">
                <a:ea typeface="Calibri" panose="020F0502020204030204" pitchFamily="34" charset="0"/>
                <a:cs typeface="Times New Roman" panose="02020603050405020304" pitchFamily="18" charset="0"/>
              </a:rPr>
              <a:t>670 021 „MÍSTA“ </a:t>
            </a:r>
            <a:r>
              <a:rPr lang="cs-CZ" sz="1800" dirty="false">
                <a:ea typeface="Calibri" panose="020F0502020204030204" pitchFamily="34" charset="0"/>
                <a:cs typeface="Times New Roman" panose="02020603050405020304" pitchFamily="18" charset="0"/>
              </a:rPr>
              <a:t>– týká se pobytových služeb; počet lůžek </a:t>
            </a:r>
            <a:br>
              <a:rPr lang="cs-CZ" sz="1800" dirty="false">
                <a:ea typeface="Calibri" panose="020F0502020204030204" pitchFamily="34" charset="0"/>
                <a:cs typeface="Times New Roman" panose="02020603050405020304" pitchFamily="18" charset="0"/>
              </a:rPr>
            </a:br>
            <a:r>
              <a:rPr lang="cs-CZ" sz="1800" dirty="false">
                <a:ea typeface="Calibri" panose="020F0502020204030204" pitchFamily="34" charset="0"/>
                <a:cs typeface="Times New Roman" panose="02020603050405020304" pitchFamily="18" charset="0"/>
              </a:rPr>
              <a:t>- vždy ve vztahu k projektu, nikoliv počet lůžek v celé službě.</a:t>
            </a:r>
          </a:p>
          <a:p>
            <a:pPr algn="just">
              <a:lnSpc>
                <a:spcPct val="100000"/>
              </a:lnSpc>
              <a:spcAft>
                <a:spcPts val="1800"/>
              </a:spcAft>
            </a:pPr>
            <a:r>
              <a:rPr lang="cs-CZ" sz="1800" b="true" dirty="false">
                <a:latin typeface="+mj-lt"/>
                <a:ea typeface="Calibri" panose="020F0502020204030204" pitchFamily="34" charset="0"/>
              </a:rPr>
              <a:t>670 031  „ÚVAZKY“ </a:t>
            </a:r>
            <a:r>
              <a:rPr lang="cs-CZ" sz="1800" dirty="false">
                <a:latin typeface="+mj-lt"/>
                <a:ea typeface="Calibri" panose="020F0502020204030204" pitchFamily="34" charset="0"/>
              </a:rPr>
              <a:t>– </a:t>
            </a:r>
            <a:r>
              <a:rPr lang="cs-CZ" sz="1800" dirty="false">
                <a:latin typeface="+mj-lt"/>
                <a:ea typeface="Calibri" panose="020F0502020204030204" pitchFamily="34" charset="0"/>
                <a:cs typeface="Times New Roman" panose="02020603050405020304" pitchFamily="18" charset="0"/>
              </a:rPr>
              <a:t>úvazky odborných pracovníků pracujících přímo s cílovou skupinou hrazené z projektu (terénní či ambulantní služby).</a:t>
            </a:r>
          </a:p>
          <a:p>
            <a:pPr algn="just">
              <a:lnSpc>
                <a:spcPct val="100000"/>
              </a:lnSpc>
            </a:pPr>
            <a:r>
              <a:rPr lang="cs-CZ" sz="1800" b="true" dirty="false">
                <a:latin typeface="+mj-lt"/>
                <a:ea typeface="Calibri" panose="020F0502020204030204" pitchFamily="34" charset="0"/>
              </a:rPr>
              <a:t>805 000 Počet napsaných a zveřejněných analytických </a:t>
            </a:r>
            <a:br>
              <a:rPr lang="cs-CZ" sz="1800" b="true" dirty="false">
                <a:latin typeface="+mj-lt"/>
                <a:ea typeface="Calibri" panose="020F0502020204030204" pitchFamily="34" charset="0"/>
              </a:rPr>
            </a:br>
            <a:r>
              <a:rPr lang="cs-CZ" sz="1800" b="true" dirty="false">
                <a:latin typeface="+mj-lt"/>
                <a:ea typeface="Calibri" panose="020F0502020204030204" pitchFamily="34" charset="0"/>
              </a:rPr>
              <a:t>a strategických dokumentů vč. evaluačních </a:t>
            </a:r>
            <a:r>
              <a:rPr lang="cs-CZ" sz="1800" dirty="false">
                <a:latin typeface="+mj-lt"/>
                <a:ea typeface="Calibri" panose="020F0502020204030204" pitchFamily="34" charset="0"/>
              </a:rPr>
              <a:t>- </a:t>
            </a:r>
            <a:r>
              <a:rPr lang="sv-SE" sz="1800" dirty="false">
                <a:latin typeface="+mj-lt"/>
                <a:ea typeface="Calibri" panose="020F0502020204030204" pitchFamily="34" charset="0"/>
              </a:rPr>
              <a:t>metodické, strategické, analytické dokumenty vytvořené v projektu</a:t>
            </a:r>
            <a:r>
              <a:rPr lang="cs-CZ" sz="1800" dirty="false">
                <a:latin typeface="+mj-lt"/>
                <a:ea typeface="Calibri" panose="020F0502020204030204" pitchFamily="34" charset="0"/>
              </a:rPr>
              <a:t> – nejpozději v závěru projektu musí být načtené v indikátoru </a:t>
            </a:r>
            <a:br>
              <a:rPr lang="cs-CZ" sz="1800" dirty="false">
                <a:latin typeface="+mj-lt"/>
                <a:ea typeface="Calibri" panose="020F0502020204030204" pitchFamily="34" charset="0"/>
              </a:rPr>
            </a:br>
            <a:r>
              <a:rPr lang="cs-CZ" sz="1800" dirty="false">
                <a:latin typeface="+mj-lt"/>
                <a:ea typeface="Calibri" panose="020F0502020204030204" pitchFamily="34" charset="0"/>
              </a:rPr>
              <a:t>a zveřejněné; vstupní evaluační zpráva bude načtena v první </a:t>
            </a:r>
            <a:r>
              <a:rPr lang="cs-CZ" sz="1800" dirty="false" err="true">
                <a:latin typeface="+mj-lt"/>
                <a:ea typeface="Calibri" panose="020F0502020204030204" pitchFamily="34" charset="0"/>
              </a:rPr>
              <a:t>ZoR</a:t>
            </a:r>
            <a:r>
              <a:rPr lang="cs-CZ" sz="1800" dirty="false">
                <a:latin typeface="+mj-lt"/>
                <a:ea typeface="Calibri" panose="020F0502020204030204" pitchFamily="34" charset="0"/>
              </a:rPr>
              <a:t>.</a:t>
            </a:r>
          </a:p>
          <a:p>
            <a:pPr algn="just">
              <a:lnSpc>
                <a:spcPct val="100000"/>
              </a:lnSpc>
              <a:spcAft>
                <a:spcPts val="1200"/>
              </a:spcAft>
            </a:pPr>
            <a:endParaRPr lang="cs-CZ" sz="1800" dirty="false">
              <a:latin typeface="+mj-lt"/>
              <a:ea typeface="Calibri" panose="020F0502020204030204" pitchFamily="34" charset="0"/>
            </a:endParaRPr>
          </a:p>
        </p:txBody>
      </p:sp>
      <p:pic>
        <p:nvPicPr>
          <p:cNvPr id="3" name="Obrázek 2">
            <a:extLst>
              <a:ext uri="{FF2B5EF4-FFF2-40B4-BE49-F238E27FC236}">
                <a16:creationId xmlns:a16="http://schemas.microsoft.com/office/drawing/2014/main" id="{E2263893-3D77-92B5-BD49-90323E68B0DC}"/>
              </a:ext>
            </a:extLst>
          </p:cNvPr>
          <p:cNvPicPr>
            <a:picLocks noChangeAspect="true"/>
          </p:cNvPicPr>
          <p:nvPr/>
        </p:nvPicPr>
        <p:blipFill>
          <a:blip r:embed="rId5">
            <a:extLst>
              <a:ext uri="{BEBA8EAE-BF5A-486C-A8C5-ECC9F3942E4B}">
                <a14:imgProps xmlns:a14="http://schemas.microsoft.com/office/drawing/2010/main">
                  <a14:imgLayer r:embed="rId6">
                    <a14:imgEffect>
                      <a14:backgroundRemoval b="90000" l="5341" r="89911" t="10000">
                        <a14:foregroundMark x1="34718" x2="34718" y1="22273" y2="22273"/>
                        <a14:foregroundMark x1="33234" x2="33234" y1="37273" y2="37273"/>
                        <a14:foregroundMark x1="17211" x2="17211" y1="30455" y2="30455"/>
                        <a14:foregroundMark x1="15727" x2="15727" y1="21364" y2="21364"/>
                        <a14:foregroundMark x1="5341" x2="5341" y1="18636" y2="18636"/>
                        <a14:foregroundMark x1="52819" x2="52819" y1="17273" y2="17273"/>
                        <a14:foregroundMark x1="61128" x2="61128" y1="18636" y2="18636"/>
                        <a14:foregroundMark x1="65282" x2="65282" y1="25455" y2="25455"/>
                        <a14:foregroundMark x1="76558" x2="76558" y1="21364" y2="21364"/>
                        <a14:foregroundMark x1="73887" x2="73887" y1="73182" y2="73182"/>
                        <a14:foregroundMark x1="75668" x2="75668" y1="82727" y2="82727"/>
                        <a14:foregroundMark x1="64392" x2="64392" y1="64091" y2="64091"/>
                        <a14:foregroundMark x1="62315" x2="62315" y1="65000" y2="65000"/>
                        <a14:foregroundMark x1="66766" x2="66766" y1="72727" y2="72727"/>
                        <a14:foregroundMark x1="37685" x2="37685" y1="74545" y2="74545"/>
                        <a14:foregroundMark x1="18398" x2="18398" y1="74545" y2="74545"/>
                        <a14:foregroundMark x1="13353" x2="13353" y1="65455" y2="65455"/>
                        <a14:foregroundMark x1="8012" x2="8012" y1="65000" y2="65000"/>
                      </a14:backgroundRemoval>
                    </a14:imgEffect>
                  </a14:imgLayer>
                </a14:imgProps>
              </a:ext>
            </a:extLst>
          </a:blip>
          <a:stretch>
            <a:fillRect/>
          </a:stretch>
        </p:blipFill>
        <p:spPr>
          <a:xfrm>
            <a:off x="7308305" y="1628801"/>
            <a:ext cx="1296144" cy="958107"/>
          </a:xfrm>
          <a:prstGeom prst="rect">
            <a:avLst/>
          </a:prstGeom>
        </p:spPr>
      </p:pic>
    </p:spTree>
    <p:extLst>
      <p:ext uri="{BB962C8B-B14F-4D97-AF65-F5344CB8AC3E}">
        <p14:creationId xmlns:p14="http://schemas.microsoft.com/office/powerpoint/2010/main" val="12939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bez závazku</a:t>
            </a:r>
          </a:p>
        </p:txBody>
      </p:sp>
      <p:sp>
        <p:nvSpPr>
          <p:cNvPr id="3" name="Zástupný symbol pro obsah 2"/>
          <p:cNvSpPr>
            <a:spLocks noGrp="true"/>
          </p:cNvSpPr>
          <p:nvPr>
            <p:ph idx="1"/>
          </p:nvPr>
        </p:nvSpPr>
        <p:spPr>
          <a:xfrm>
            <a:off x="540000" y="1412776"/>
            <a:ext cx="8064000" cy="4707224"/>
          </a:xfrm>
        </p:spPr>
        <p:txBody>
          <a:bodyPr/>
          <a:lstStyle/>
          <a:p>
            <a:pPr marL="0" indent="0" algn="just">
              <a:lnSpc>
                <a:spcPct val="100000"/>
              </a:lnSpc>
              <a:buNone/>
            </a:pPr>
            <a:endParaRPr lang="cs-CZ" sz="1400" dirty="false"/>
          </a:p>
          <a:p>
            <a:pPr algn="just">
              <a:lnSpc>
                <a:spcPct val="100000"/>
              </a:lnSpc>
            </a:pPr>
            <a:r>
              <a:rPr lang="cs-CZ" sz="1800" dirty="false"/>
              <a:t>Indikátory </a:t>
            </a:r>
            <a:r>
              <a:rPr lang="cs-CZ" sz="1800" b="true" dirty="false"/>
              <a:t>vykazované v průběhu realizace </a:t>
            </a:r>
            <a:r>
              <a:rPr lang="cs-CZ" sz="1800" dirty="false"/>
              <a:t>(cílová hodnota není dopředu stanovena):</a:t>
            </a:r>
          </a:p>
          <a:p>
            <a:pPr marL="0" indent="0" algn="just">
              <a:lnSpc>
                <a:spcPct val="100000"/>
              </a:lnSpc>
              <a:buNone/>
            </a:pPr>
            <a:endParaRPr lang="cs-CZ" sz="1600" dirty="false"/>
          </a:p>
          <a:p>
            <a:pPr algn="just">
              <a:lnSpc>
                <a:spcPct val="100000"/>
              </a:lnSpc>
            </a:pPr>
            <a:endParaRPr lang="cs-CZ" sz="16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algn="just">
              <a:lnSpc>
                <a:spcPct val="100000"/>
              </a:lnSpc>
            </a:pPr>
            <a:r>
              <a:rPr lang="cs-CZ" sz="1800" b="true" dirty="false"/>
              <a:t>Indikátor 679 001 Počet podpořených Romů </a:t>
            </a:r>
            <a:r>
              <a:rPr lang="cs-CZ" sz="1800" dirty="false"/>
              <a:t>– </a:t>
            </a:r>
            <a:r>
              <a:rPr lang="pl-PL" sz="1800" dirty="false"/>
              <a:t>odhadovaný počet, údaje o tom, která osoba byla započítána, nebude příjemce dokládat ani předávat, vykazuje se pouze souhrnný údaj za projekt.</a:t>
            </a:r>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1299902B-0FDE-ABA1-8387-0A067CDC5266}"/>
              </a:ext>
            </a:extLst>
          </p:cNvPr>
          <p:cNvPicPr>
            <a:picLocks noChangeAspect="true"/>
          </p:cNvPicPr>
          <p:nvPr/>
        </p:nvPicPr>
        <p:blipFill>
          <a:blip r:embed="rId3"/>
          <a:stretch>
            <a:fillRect/>
          </a:stretch>
        </p:blipFill>
        <p:spPr>
          <a:xfrm>
            <a:off x="576000" y="2577409"/>
            <a:ext cx="8064000" cy="2377958"/>
          </a:xfrm>
          <a:prstGeom prst="rect">
            <a:avLst/>
          </a:prstGeom>
        </p:spPr>
      </p:pic>
    </p:spTree>
    <p:extLst>
      <p:ext uri="{BB962C8B-B14F-4D97-AF65-F5344CB8AC3E}">
        <p14:creationId xmlns:p14="http://schemas.microsoft.com/office/powerpoint/2010/main" val="3777199336"/>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A24B10-9052-4113-6BE0-FC303E726259}"/>
              </a:ext>
            </a:extLst>
          </p:cNvPr>
          <p:cNvSpPr>
            <a:spLocks noGrp="true"/>
          </p:cNvSpPr>
          <p:nvPr>
            <p:ph type="title"/>
          </p:nvPr>
        </p:nvSpPr>
        <p:spPr/>
        <p:txBody>
          <a:bodyPr/>
          <a:lstStyle/>
          <a:p>
            <a:pPr algn="ctr"/>
            <a:r>
              <a:rPr lang="cs-CZ" sz="2800" dirty="false"/>
              <a:t>Indikátory – 622 002, 679 001 </a:t>
            </a:r>
          </a:p>
        </p:txBody>
      </p:sp>
      <p:sp>
        <p:nvSpPr>
          <p:cNvPr id="3" name="Zástupný obsah 2">
            <a:extLst>
              <a:ext uri="{FF2B5EF4-FFF2-40B4-BE49-F238E27FC236}">
                <a16:creationId xmlns:a16="http://schemas.microsoft.com/office/drawing/2014/main" id="{73CF1BD3-8DF8-31BE-1DEF-988A41E101DC}"/>
              </a:ext>
            </a:extLst>
          </p:cNvPr>
          <p:cNvSpPr>
            <a:spLocks noGrp="true"/>
          </p:cNvSpPr>
          <p:nvPr>
            <p:ph idx="1"/>
          </p:nvPr>
        </p:nvSpPr>
        <p:spPr/>
        <p:txBody>
          <a:bodyPr/>
          <a:lstStyle/>
          <a:p>
            <a:pPr algn="just">
              <a:lnSpc>
                <a:spcPct val="100000"/>
              </a:lnSpc>
            </a:pPr>
            <a:r>
              <a:rPr lang="cs-CZ" sz="2000" dirty="false"/>
              <a:t>Jedná se o indikátory, u kterých v žádosti o podporu byla stanovena nulová hodnota a příjemce je sleduje a započítává v průběhu realizace projektu.</a:t>
            </a:r>
          </a:p>
          <a:p>
            <a:pPr algn="just">
              <a:lnSpc>
                <a:spcPct val="100000"/>
              </a:lnSpc>
              <a:spcAft>
                <a:spcPts val="1800"/>
              </a:spcAft>
            </a:pPr>
            <a:r>
              <a:rPr lang="cs-CZ" sz="2000" b="true" dirty="false"/>
              <a:t>Indikátor 622 002 Počet podporovaných orgánů veřejné správy nebo veřejných služeb na celostátní, regionální a místní úrovni </a:t>
            </a:r>
            <a:r>
              <a:rPr lang="cs-CZ" sz="2000" dirty="false"/>
              <a:t>– přehled škol (MŠ, ZŠ, SŠ) případně obecního úřadu, které budou mít prospěch z vytvořené povinné metodiky multidisciplinárního týmu k prevenci a řešení předčasných odchodů ze vzdělávání.</a:t>
            </a:r>
            <a:endParaRPr lang="cs-CZ" sz="2000" dirty="false">
              <a:ea typeface="Calibri" panose="020F0502020204030204" pitchFamily="34" charset="0"/>
            </a:endParaRPr>
          </a:p>
          <a:p>
            <a:pPr algn="just">
              <a:lnSpc>
                <a:spcPct val="100000"/>
              </a:lnSpc>
              <a:spcAft>
                <a:spcPts val="1200"/>
              </a:spcAft>
            </a:pPr>
            <a:r>
              <a:rPr lang="cs-CZ" sz="2000" b="true" dirty="false"/>
              <a:t>Indikátor 679 001 Počet podpořených Romů </a:t>
            </a:r>
            <a:r>
              <a:rPr lang="cs-CZ" sz="2000" dirty="false"/>
              <a:t>– </a:t>
            </a:r>
            <a:r>
              <a:rPr lang="pl-PL" sz="2000" dirty="false"/>
              <a:t>odhadovaný počet, údaje o tom, která osoba byla započítána, nebude příjemce dokládat ani předávat, vykazuje se pouze souhrnný údaj za projekt.</a:t>
            </a:r>
          </a:p>
          <a:p>
            <a:endParaRPr lang="cs-CZ" dirty="false"/>
          </a:p>
        </p:txBody>
      </p:sp>
      <p:sp>
        <p:nvSpPr>
          <p:cNvPr id="4" name="Zástupný symbol pro číslo snímku 3">
            <a:extLst>
              <a:ext uri="{FF2B5EF4-FFF2-40B4-BE49-F238E27FC236}">
                <a16:creationId xmlns:a16="http://schemas.microsoft.com/office/drawing/2014/main" id="{53D3033D-2046-BFAB-C094-A9085B77ECE6}"/>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2435121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A8EB-9A0F-713D-96AF-E92FD3B59C4E}"/>
              </a:ext>
            </a:extLst>
          </p:cNvPr>
          <p:cNvSpPr>
            <a:spLocks noGrp="true"/>
          </p:cNvSpPr>
          <p:nvPr>
            <p:ph type="title"/>
          </p:nvPr>
        </p:nvSpPr>
        <p:spPr/>
        <p:txBody>
          <a:bodyPr/>
          <a:lstStyle/>
          <a:p>
            <a:pPr algn="ctr"/>
            <a:r>
              <a:rPr lang="cs-CZ" dirty="false">
                <a:cs typeface="Arial"/>
              </a:rPr>
              <a:t>Specifické datové položky</a:t>
            </a:r>
            <a:endParaRPr lang="en-US" dirty="false"/>
          </a:p>
        </p:txBody>
      </p:sp>
      <p:sp>
        <p:nvSpPr>
          <p:cNvPr id="3" name="Content Placeholder 2">
            <a:extLst>
              <a:ext uri="{FF2B5EF4-FFF2-40B4-BE49-F238E27FC236}">
                <a16:creationId xmlns:a16="http://schemas.microsoft.com/office/drawing/2014/main" id="{37B72808-4F57-3913-F7FF-0C5E07B48880}"/>
              </a:ext>
            </a:extLst>
          </p:cNvPr>
          <p:cNvSpPr>
            <a:spLocks noGrp="true"/>
          </p:cNvSpPr>
          <p:nvPr>
            <p:ph idx="1"/>
          </p:nvPr>
        </p:nvSpPr>
        <p:spPr>
          <a:xfrm>
            <a:off x="396000" y="1593272"/>
            <a:ext cx="8244000" cy="4820226"/>
          </a:xfrm>
        </p:spPr>
        <p:txBody>
          <a:bodyPr vert="horz" lIns="0" tIns="0" rIns="0" bIns="0" rtlCol="false" anchor="t">
            <a:noAutofit/>
          </a:bodyPr>
          <a:lstStyle/>
          <a:p>
            <a:pPr marL="252000" lvl="2" indent="0" algn="just">
              <a:lnSpc>
                <a:spcPct val="150000"/>
              </a:lnSpc>
              <a:spcBef>
                <a:spcPts val="0"/>
              </a:spcBef>
              <a:spcAft>
                <a:spcPts val="0"/>
              </a:spcAft>
              <a:buSzPct val="100000"/>
              <a:buNone/>
            </a:pPr>
            <a:r>
              <a:rPr lang="pl-PL" sz="2400" b="true" i="false" dirty="false">
                <a:effectLst/>
              </a:rPr>
              <a:t>Počet podpořených osob původem z Ukrajiny</a:t>
            </a:r>
          </a:p>
          <a:p>
            <a:pPr marL="594900" lvl="2" indent="-342900" algn="just">
              <a:lnSpc>
                <a:spcPct val="150000"/>
              </a:lnSpc>
              <a:spcBef>
                <a:spcPts val="0"/>
              </a:spcBef>
              <a:spcAft>
                <a:spcPts val="0"/>
              </a:spcAft>
              <a:buClr>
                <a:schemeClr val="tx1"/>
              </a:buClr>
              <a:buSzPct val="100000"/>
              <a:buFontTx/>
              <a:buChar char="-"/>
            </a:pPr>
            <a:r>
              <a:rPr lang="pl-PL" dirty="false"/>
              <a:t>odhadovaný počet podpořených osob původem z Ukrajiny,</a:t>
            </a:r>
          </a:p>
          <a:p>
            <a:pPr marL="594900" lvl="2" indent="-342900" algn="just">
              <a:lnSpc>
                <a:spcPct val="100000"/>
              </a:lnSpc>
              <a:spcBef>
                <a:spcPts val="0"/>
              </a:spcBef>
              <a:spcAft>
                <a:spcPts val="0"/>
              </a:spcAft>
              <a:buClr>
                <a:schemeClr val="tx1"/>
              </a:buClr>
              <a:buSzPct val="100000"/>
              <a:buFontTx/>
              <a:buChar char="-"/>
            </a:pPr>
            <a:r>
              <a:rPr lang="pl-PL" dirty="false"/>
              <a:t>údaje o tom, která osoba byla započítána, nebude příjemce dokládat ani předávat, vykazovat bude pouze souhrnný údaj </a:t>
            </a:r>
            <a:br>
              <a:rPr lang="pl-PL" dirty="false"/>
            </a:br>
            <a:r>
              <a:rPr lang="pl-PL" dirty="false"/>
              <a:t>za projekt.</a:t>
            </a:r>
            <a:endParaRPr lang="pl-PL" i="false" dirty="false">
              <a:effectLst/>
            </a:endParaRPr>
          </a:p>
          <a:p>
            <a:pPr marL="252000" lvl="2" indent="0" algn="just">
              <a:lnSpc>
                <a:spcPct val="150000"/>
              </a:lnSpc>
              <a:spcBef>
                <a:spcPts val="0"/>
              </a:spcBef>
              <a:spcAft>
                <a:spcPts val="0"/>
              </a:spcAft>
              <a:buClr>
                <a:schemeClr val="tx1"/>
              </a:buClr>
              <a:buSzPct val="100000"/>
              <a:buNone/>
            </a:pPr>
            <a:endParaRPr lang="pl-PL" b="true" i="false" dirty="false">
              <a:effectLst/>
            </a:endParaRPr>
          </a:p>
          <a:p>
            <a:pPr marL="252000" lvl="2" indent="0" algn="just">
              <a:lnSpc>
                <a:spcPct val="150000"/>
              </a:lnSpc>
              <a:spcBef>
                <a:spcPts val="0"/>
              </a:spcBef>
              <a:spcAft>
                <a:spcPts val="0"/>
              </a:spcAft>
              <a:buSzPct val="100000"/>
              <a:buNone/>
            </a:pPr>
            <a:r>
              <a:rPr lang="cs-CZ" sz="2400" b="true" dirty="false"/>
              <a:t>Celkový počet podpořených osob </a:t>
            </a:r>
          </a:p>
          <a:p>
            <a:pPr marL="594900" lvl="2" indent="-342900" algn="just">
              <a:lnSpc>
                <a:spcPct val="100000"/>
              </a:lnSpc>
              <a:spcBef>
                <a:spcPts val="0"/>
              </a:spcBef>
              <a:spcAft>
                <a:spcPts val="0"/>
              </a:spcAft>
              <a:buClr>
                <a:schemeClr val="tx1"/>
              </a:buClr>
              <a:buSzPct val="100000"/>
              <a:buFontTx/>
              <a:buChar char="-"/>
            </a:pPr>
            <a:r>
              <a:rPr lang="cs-CZ" dirty="false"/>
              <a:t>hodnota se rovná součtu hodnot indikátorů 600 000 Celkový počet účastníků a 670 102 Využívání podpořených služeb.</a:t>
            </a:r>
          </a:p>
        </p:txBody>
      </p:sp>
      <p:sp>
        <p:nvSpPr>
          <p:cNvPr id="4" name="Slide Number Placeholder 3">
            <a:extLst>
              <a:ext uri="{FF2B5EF4-FFF2-40B4-BE49-F238E27FC236}">
                <a16:creationId xmlns:a16="http://schemas.microsoft.com/office/drawing/2014/main" id="{12F05404-E5E3-10C0-726E-2FE416A5B2B2}"/>
              </a:ext>
            </a:extLst>
          </p:cNvPr>
          <p:cNvSpPr>
            <a:spLocks noGrp="true"/>
          </p:cNvSpPr>
          <p:nvPr>
            <p:ph type="sldNum" sz="quarter" idx="12"/>
          </p:nvPr>
        </p:nvSpPr>
        <p:spPr/>
        <p:txBody>
          <a:bodyPr/>
          <a:lstStyle/>
          <a:p>
            <a:fld id="{479BF083-4774-43B1-9AB0-5CC1AC5DD8EE}" type="slidenum">
              <a:rPr lang="cs-CZ" smtClean="false"/>
              <a:pPr/>
              <a:t>28</a:t>
            </a:fld>
            <a:endParaRPr lang="cs-CZ"/>
          </a:p>
        </p:txBody>
      </p:sp>
    </p:spTree>
    <p:extLst>
      <p:ext uri="{BB962C8B-B14F-4D97-AF65-F5344CB8AC3E}">
        <p14:creationId xmlns:p14="http://schemas.microsoft.com/office/powerpoint/2010/main" val="73693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59632" y="1556792"/>
            <a:ext cx="7272000" cy="1224000"/>
          </a:xfrm>
        </p:spPr>
        <p:txBody>
          <a:bodyPr/>
          <a:lstStyle/>
          <a:p>
            <a:r>
              <a:rPr lang="cs-CZ" dirty="false"/>
              <a:t>Finanční řízení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595996" y="1628792"/>
            <a:ext cx="540000" cy="540000"/>
          </a:xfrm>
        </p:spPr>
      </p:pic>
      <p:pic>
        <p:nvPicPr>
          <p:cNvPr id="2" name="Obrázek 1">
            <a:extLst>
              <a:ext uri="{FF2B5EF4-FFF2-40B4-BE49-F238E27FC236}">
                <a16:creationId xmlns:a16="http://schemas.microsoft.com/office/drawing/2014/main" id="{FF768A4C-3B44-8D83-A55B-6432F538D174}"/>
              </a:ext>
            </a:extLst>
          </p:cNvPr>
          <p:cNvPicPr>
            <a:picLocks noChangeAspect="true"/>
          </p:cNvPicPr>
          <p:nvPr/>
        </p:nvPicPr>
        <p:blipFill>
          <a:blip r:embed="rId3"/>
          <a:stretch>
            <a:fillRect/>
          </a:stretch>
        </p:blipFill>
        <p:spPr>
          <a:xfrm>
            <a:off x="2195736" y="2276872"/>
            <a:ext cx="4393688" cy="4393688"/>
          </a:xfrm>
          <a:prstGeom prst="rect">
            <a:avLst/>
          </a:prstGeom>
        </p:spPr>
      </p:pic>
    </p:spTree>
    <p:extLst>
      <p:ext uri="{BB962C8B-B14F-4D97-AF65-F5344CB8AC3E}">
        <p14:creationId xmlns:p14="http://schemas.microsoft.com/office/powerpoint/2010/main" val="300165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8604488" cy="752360"/>
          </a:xfrm>
        </p:spPr>
        <p:txBody>
          <a:bodyPr/>
          <a:lstStyle/>
          <a:p>
            <a:pPr algn="just">
              <a:lnSpc>
                <a:spcPct val="100000"/>
              </a:lnSpc>
              <a:spcAft>
                <a:spcPts val="1200"/>
              </a:spcAft>
            </a:pPr>
            <a:r>
              <a:rPr lang="cs-CZ" sz="1900" dirty="false"/>
              <a:t>Každý žadatel byl depeší v systému ISKP21+ informován o tom, že má          k dispozici platný právní akt – Rozhodnutí o poskytnutí dotace (</a:t>
            </a:r>
            <a:r>
              <a:rPr lang="cs-CZ" sz="1900" dirty="false" err="true"/>
              <a:t>RoD</a:t>
            </a:r>
            <a:r>
              <a:rPr lang="cs-CZ" sz="1900" dirty="false"/>
              <a:t>).</a:t>
            </a:r>
          </a:p>
          <a:p>
            <a:pPr marL="0" indent="0" algn="just">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6" name="Zástupný symbol pro obsah 2"/>
          <p:cNvSpPr txBox="true">
            <a:spLocks/>
          </p:cNvSpPr>
          <p:nvPr/>
        </p:nvSpPr>
        <p:spPr>
          <a:xfrm>
            <a:off x="296491" y="2420888"/>
            <a:ext cx="8604488" cy="381642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b="true" dirty="false" err="true"/>
              <a:t>RoD</a:t>
            </a:r>
            <a:r>
              <a:rPr lang="cs-CZ" sz="1900" b="true" dirty="false"/>
              <a:t> obsahuje zejména</a:t>
            </a:r>
            <a:r>
              <a:rPr lang="cs-CZ" sz="1900" dirty="false"/>
              <a:t>: </a:t>
            </a:r>
          </a:p>
          <a:p>
            <a:pPr lvl="1" algn="just">
              <a:lnSpc>
                <a:spcPct val="100000"/>
              </a:lnSpc>
              <a:spcAft>
                <a:spcPts val="1200"/>
              </a:spcAft>
            </a:pPr>
            <a:r>
              <a:rPr lang="cs-CZ" dirty="false"/>
              <a:t>Účel dotace, datum zahájení a ukončení realizace, termíny pro předkládání zpráv o realizaci, finanční rámec a platební podmínky, povinnosti příjemce, finanční opravy.</a:t>
            </a:r>
          </a:p>
          <a:p>
            <a:pPr lvl="1" algn="just">
              <a:lnSpc>
                <a:spcPct val="100000"/>
              </a:lnSpc>
              <a:spcAft>
                <a:spcPts val="1200"/>
              </a:spcAft>
            </a:pPr>
            <a:r>
              <a:rPr lang="cs-CZ" dirty="false"/>
              <a:t>Příloha č. 1 „Informace o projektu“ </a:t>
            </a:r>
            <a:r>
              <a:rPr lang="cs-CZ" sz="1900" dirty="false"/>
              <a:t>obsahuje závazné znění klíčových aktivit, závazné cílové hodnoty indikátorů, přehled cílových skupin, podobu schváleného rozpočtu a finanční plán projektu, případně i údaje o partnerovi.</a:t>
            </a:r>
          </a:p>
          <a:p>
            <a:pPr lvl="1" algn="just">
              <a:lnSpc>
                <a:spcPct val="100000"/>
              </a:lnSpc>
              <a:spcAft>
                <a:spcPts val="1200"/>
              </a:spcAft>
            </a:pPr>
            <a:r>
              <a:rPr lang="cs-CZ" sz="1900" dirty="false"/>
              <a:t>Projekt musí být realizován v souladu s vydaným právním aktem (včetně přílohy č. 1), příp. v souladu s podstatnou změnou projektu, která byla schválena Řídicím orgánem, či nepodstatnou změnou, které byla/bude ŘO oznámena prostřednictvím IS KP21+ tzv. změnovým řízením.</a:t>
            </a:r>
          </a:p>
          <a:p>
            <a:pPr lvl="1" algn="just">
              <a:lnSpc>
                <a:spcPct val="100000"/>
              </a:lnSpc>
              <a:spcAft>
                <a:spcPts val="1200"/>
              </a:spcAft>
            </a:pPr>
            <a:endParaRPr lang="cs-CZ" sz="1900" dirty="false"/>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spTree>
    <p:extLst>
      <p:ext uri="{BB962C8B-B14F-4D97-AF65-F5344CB8AC3E}">
        <p14:creationId xmlns:p14="http://schemas.microsoft.com/office/powerpoint/2010/main" val="230239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způsobilé výdaje</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2704"/>
            <a:ext cx="8424000" cy="5033296"/>
          </a:xfrm>
        </p:spPr>
        <p:txBody>
          <a:bodyPr/>
          <a:lstStyle/>
          <a:p>
            <a:pPr marL="0" indent="0">
              <a:lnSpc>
                <a:spcPct val="100000"/>
              </a:lnSpc>
              <a:buNone/>
            </a:pPr>
            <a:r>
              <a:rPr lang="cs-CZ" sz="2000" dirty="false"/>
              <a:t>Podpora z OPZ+ je určena pouze na způsobilé výdaje. </a:t>
            </a:r>
            <a:br>
              <a:rPr lang="cs-CZ" sz="2000" dirty="false"/>
            </a:br>
            <a:endParaRPr lang="cs-CZ" sz="2000" dirty="false"/>
          </a:p>
          <a:p>
            <a:pPr marL="0" indent="0">
              <a:lnSpc>
                <a:spcPct val="100000"/>
              </a:lnSpc>
              <a:buNone/>
            </a:pPr>
            <a:r>
              <a:rPr lang="cs-CZ" sz="2000" b="true" dirty="false"/>
              <a:t>Způsobilý výdaj </a:t>
            </a:r>
            <a:r>
              <a:rPr lang="cs-CZ" sz="2000" dirty="false"/>
              <a:t>je takový, který: </a:t>
            </a:r>
          </a:p>
          <a:p>
            <a:pPr lvl="1">
              <a:lnSpc>
                <a:spcPct val="100000"/>
              </a:lnSpc>
            </a:pPr>
            <a:r>
              <a:rPr lang="cs-CZ" dirty="false"/>
              <a:t>je v souladu s právními předpisy EU a ČR relevantními pro projekt, </a:t>
            </a:r>
          </a:p>
          <a:p>
            <a:pPr lvl="1">
              <a:lnSpc>
                <a:spcPct val="100000"/>
              </a:lnSpc>
            </a:pPr>
            <a:r>
              <a:rPr lang="cs-CZ" dirty="false"/>
              <a:t>je v souladu s pravidly a cíli programu a s podmínkami poskytnutí podpory, </a:t>
            </a:r>
          </a:p>
          <a:p>
            <a:pPr lvl="1">
              <a:lnSpc>
                <a:spcPct val="100000"/>
              </a:lnSpc>
            </a:pPr>
            <a:r>
              <a:rPr lang="cs-CZ" dirty="false"/>
              <a:t>je přiměřený (viz dále),</a:t>
            </a:r>
          </a:p>
          <a:p>
            <a:pPr lvl="1">
              <a:lnSpc>
                <a:spcPct val="100000"/>
              </a:lnSpc>
            </a:pPr>
            <a:r>
              <a:rPr lang="cs-CZ" dirty="false"/>
              <a:t>vzniknul v době realizace projektu, </a:t>
            </a:r>
          </a:p>
          <a:p>
            <a:pPr lvl="1">
              <a:lnSpc>
                <a:spcPct val="100000"/>
              </a:lnSpc>
            </a:pPr>
            <a:r>
              <a:rPr lang="cs-CZ" dirty="false"/>
              <a:t>je řádně identifikovatelný, prokazatelný a doložitelný </a:t>
            </a:r>
          </a:p>
          <a:p>
            <a:pPr lvl="1">
              <a:lnSpc>
                <a:spcPct val="100000"/>
              </a:lnSpc>
            </a:pPr>
            <a:r>
              <a:rPr lang="cs-CZ" dirty="false"/>
              <a:t>je nezbytný pro dosažení cílů projektu. </a:t>
            </a:r>
          </a:p>
          <a:p>
            <a:pPr marL="0" indent="0">
              <a:lnSpc>
                <a:spcPct val="100000"/>
              </a:lnSpc>
              <a:buNone/>
            </a:pPr>
            <a:endParaRPr lang="cs-CZ" sz="2000" dirty="false"/>
          </a:p>
          <a:p>
            <a:pPr marL="0" indent="0">
              <a:lnSpc>
                <a:spcPct val="100000"/>
              </a:lnSpc>
              <a:buNone/>
            </a:pPr>
            <a:r>
              <a:rPr lang="cs-CZ" sz="2000" dirty="false"/>
              <a:t>Uvedené podmínky musejí být naplněny </a:t>
            </a:r>
            <a:r>
              <a:rPr lang="cs-CZ" sz="2000" dirty="false">
                <a:solidFill>
                  <a:srgbClr val="FF0000"/>
                </a:solidFill>
              </a:rPr>
              <a:t>všechny zároveň</a:t>
            </a:r>
            <a:r>
              <a:rPr lang="cs-CZ" sz="2000" dirty="false"/>
              <a:t>.</a:t>
            </a:r>
          </a:p>
          <a:p>
            <a:pPr marL="0" indent="0">
              <a:lnSpc>
                <a:spcPct val="100000"/>
              </a:lnSpc>
              <a:buNone/>
            </a:pPr>
            <a:endParaRPr lang="cs-CZ" sz="20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30</a:t>
            </a:fld>
            <a:endParaRPr lang="cs-CZ"/>
          </a:p>
        </p:txBody>
      </p:sp>
    </p:spTree>
    <p:extLst>
      <p:ext uri="{BB962C8B-B14F-4D97-AF65-F5344CB8AC3E}">
        <p14:creationId xmlns:p14="http://schemas.microsoft.com/office/powerpoint/2010/main" val="1061956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5900"/>
            <a:ext cx="8424000" cy="5030100"/>
          </a:xfrm>
        </p:spPr>
        <p:txBody>
          <a:bodyPr/>
          <a:lstStyle/>
          <a:p>
            <a:pPr marL="0" indent="0" algn="just">
              <a:lnSpc>
                <a:spcPct val="100000"/>
              </a:lnSpc>
              <a:buNone/>
            </a:pPr>
            <a:r>
              <a:rPr lang="cs-CZ" sz="2000" b="true" u="sng" dirty="false"/>
              <a:t>Přiměřenost výdaje </a:t>
            </a:r>
            <a:r>
              <a:rPr lang="cs-CZ" sz="2000" dirty="false"/>
              <a:t>znamená dosažení optimálního vztahu mezi:</a:t>
            </a:r>
          </a:p>
          <a:p>
            <a:pPr algn="just">
              <a:lnSpc>
                <a:spcPct val="100000"/>
              </a:lnSpc>
            </a:pPr>
            <a:r>
              <a:rPr lang="cs-CZ" sz="2000" b="true" dirty="false"/>
              <a:t>Hospodárností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minimalizace výdajů nutných k dosažení cílů projektu při dodržení odpovídající kvality stanoveného cíle,</a:t>
            </a:r>
            <a:endParaRPr lang="cs-CZ" sz="2000" dirty="false"/>
          </a:p>
          <a:p>
            <a:pPr algn="just">
              <a:lnSpc>
                <a:spcPct val="100000"/>
              </a:lnSpc>
            </a:pPr>
            <a:r>
              <a:rPr lang="cs-CZ" sz="2000" b="true" dirty="false"/>
              <a:t>Účelností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přímá vazba na cíle projektu a nezbytnost pro jeho realizaci,</a:t>
            </a:r>
            <a:endParaRPr lang="cs-CZ" sz="2000" dirty="false"/>
          </a:p>
          <a:p>
            <a:pPr algn="just">
              <a:lnSpc>
                <a:spcPct val="100000"/>
              </a:lnSpc>
            </a:pPr>
            <a:r>
              <a:rPr lang="cs-CZ" sz="2000" b="true" dirty="false"/>
              <a:t>Efektivností</a:t>
            </a:r>
            <a:r>
              <a:rPr lang="cs-CZ" sz="2000" dirty="false"/>
              <a:t>, tj. vynaložením veřejných prostředků tak, aby se ve srovnání s jejich objemem dosáhlo maximálního rozsahu, kvality </a:t>
            </a:r>
            <a:br>
              <a:rPr lang="cs-CZ" sz="2000" dirty="false"/>
            </a:br>
            <a:r>
              <a:rPr lang="cs-CZ" sz="2000" dirty="false"/>
              <a:t>a přínosu.</a:t>
            </a:r>
          </a:p>
          <a:p>
            <a:pPr marL="0" indent="0" algn="just">
              <a:lnSpc>
                <a:spcPct val="100000"/>
              </a:lnSpc>
              <a:buNone/>
            </a:pPr>
            <a:endParaRPr lang="cs-CZ" sz="2000" dirty="false"/>
          </a:p>
          <a:p>
            <a:pPr marL="0" indent="0" algn="just">
              <a:lnSpc>
                <a:spcPct val="100000"/>
              </a:lnSpc>
              <a:buNone/>
            </a:pPr>
            <a:r>
              <a:rPr lang="cs-CZ" sz="2000" i="true" dirty="false"/>
              <a:t>Pokud výdaje vykazované příjemcem nejsou přiměřené, ŘO je oprávněn výdaj jako způsobilý </a:t>
            </a:r>
            <a:r>
              <a:rPr lang="cs-CZ" sz="2000" i="true" dirty="false">
                <a:solidFill>
                  <a:srgbClr val="FF0000"/>
                </a:solidFill>
              </a:rPr>
              <a:t>neschválit</a:t>
            </a:r>
            <a:r>
              <a:rPr lang="cs-CZ" sz="2000" i="true" dirty="false"/>
              <a:t>, nebo jej schválit </a:t>
            </a:r>
            <a:r>
              <a:rPr lang="cs-CZ" sz="2000" i="true" dirty="false">
                <a:solidFill>
                  <a:srgbClr val="FF0000"/>
                </a:solidFill>
              </a:rPr>
              <a:t>pouze do určité výše.</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31</a:t>
            </a:fld>
            <a:endParaRPr lang="cs-CZ"/>
          </a:p>
        </p:txBody>
      </p:sp>
    </p:spTree>
    <p:extLst>
      <p:ext uri="{BB962C8B-B14F-4D97-AF65-F5344CB8AC3E}">
        <p14:creationId xmlns:p14="http://schemas.microsoft.com/office/powerpoint/2010/main" val="319507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13164"/>
            <a:ext cx="8424000" cy="5444836"/>
          </a:xfrm>
        </p:spPr>
        <p:txBody>
          <a:bodyPr/>
          <a:lstStyle/>
          <a:p>
            <a:pPr marL="0" indent="0">
              <a:lnSpc>
                <a:spcPct val="100000"/>
              </a:lnSpc>
              <a:buNone/>
            </a:pPr>
            <a:r>
              <a:rPr lang="cs-CZ" sz="2000" b="true" u="sng" dirty="false"/>
              <a:t>Časová způsobilost výdaje</a:t>
            </a:r>
          </a:p>
          <a:p>
            <a:pPr algn="just">
              <a:lnSpc>
                <a:spcPct val="100000"/>
              </a:lnSpc>
            </a:pPr>
            <a:r>
              <a:rPr lang="cs-CZ" sz="2000" dirty="false"/>
              <a:t>výdaj vznikl v době realizace projektu. U osobních nákladů se jedná </a:t>
            </a:r>
            <a:br>
              <a:rPr lang="cs-CZ" sz="2000" dirty="false"/>
            </a:br>
            <a:r>
              <a:rPr lang="cs-CZ" sz="2000" dirty="false"/>
              <a:t>o identifikaci měsíce, ke kterému se osobní náklad vztahuje. Tato podmínka musí být ověřitelná - např. výplatními páskami nebo mzdovými listy, datem vzniku nákladu na příslušném účetním dokladu.</a:t>
            </a:r>
          </a:p>
          <a:p>
            <a:pPr algn="just">
              <a:lnSpc>
                <a:spcPct val="100000"/>
              </a:lnSpc>
            </a:pPr>
            <a:endParaRPr lang="cs-CZ" sz="1800" dirty="false"/>
          </a:p>
          <a:p>
            <a:pPr marL="0" indent="0" algn="just">
              <a:lnSpc>
                <a:spcPct val="100000"/>
              </a:lnSpc>
              <a:buNone/>
            </a:pPr>
            <a:r>
              <a:rPr lang="cs-CZ" sz="2000" b="true" u="sng" dirty="false"/>
              <a:t>Úhrada výdaje</a:t>
            </a:r>
          </a:p>
          <a:p>
            <a:pPr algn="just">
              <a:lnSpc>
                <a:spcPct val="100000"/>
              </a:lnSpc>
            </a:pPr>
            <a:r>
              <a:rPr lang="cs-CZ" sz="2000" dirty="false"/>
              <a:t>podmínkou způsobilosti je, že výdaj musí být skutečně zaplacen, </a:t>
            </a:r>
            <a:br>
              <a:rPr lang="cs-CZ" sz="2000" dirty="false"/>
            </a:br>
            <a:r>
              <a:rPr lang="cs-CZ" sz="2000" dirty="false"/>
              <a:t>tj. úhrada musí být doložena bankovními výpisy či výdajovými pokladními doklady.</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32</a:t>
            </a:fld>
            <a:endParaRPr lang="cs-CZ"/>
          </a:p>
        </p:txBody>
      </p:sp>
      <p:pic>
        <p:nvPicPr>
          <p:cNvPr id="5" name="Obrázek 4">
            <a:extLst>
              <a:ext uri="{FF2B5EF4-FFF2-40B4-BE49-F238E27FC236}">
                <a16:creationId xmlns:a16="http://schemas.microsoft.com/office/drawing/2014/main" id="{933B44A6-407A-E630-A71D-E5CBBF2A57FF}"/>
              </a:ext>
            </a:extLst>
          </p:cNvPr>
          <p:cNvPicPr>
            <a:picLocks noChangeAspect="true"/>
          </p:cNvPicPr>
          <p:nvPr/>
        </p:nvPicPr>
        <p:blipFill>
          <a:blip r:embed="rId3"/>
          <a:stretch>
            <a:fillRect/>
          </a:stretch>
        </p:blipFill>
        <p:spPr>
          <a:xfrm>
            <a:off x="3491880" y="4529342"/>
            <a:ext cx="1657911" cy="1813183"/>
          </a:xfrm>
          <a:prstGeom prst="rect">
            <a:avLst/>
          </a:prstGeom>
        </p:spPr>
      </p:pic>
    </p:spTree>
    <p:extLst>
      <p:ext uri="{BB962C8B-B14F-4D97-AF65-F5344CB8AC3E}">
        <p14:creationId xmlns:p14="http://schemas.microsoft.com/office/powerpoint/2010/main" val="2964959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95099-C3EF-88E8-5A65-8B37BADB1628}"/>
              </a:ext>
            </a:extLst>
          </p:cNvPr>
          <p:cNvSpPr>
            <a:spLocks noGrp="true"/>
          </p:cNvSpPr>
          <p:nvPr>
            <p:ph type="title"/>
          </p:nvPr>
        </p:nvSpPr>
        <p:spPr/>
        <p:txBody>
          <a:bodyPr/>
          <a:lstStyle/>
          <a:p>
            <a:pPr algn="ctr"/>
            <a:r>
              <a:rPr lang="cs-CZ" dirty="false"/>
              <a:t>Rozdělení nákladů I.</a:t>
            </a:r>
          </a:p>
        </p:txBody>
      </p:sp>
      <p:sp>
        <p:nvSpPr>
          <p:cNvPr id="3" name="Zástupný obsah 2">
            <a:extLst>
              <a:ext uri="{FF2B5EF4-FFF2-40B4-BE49-F238E27FC236}">
                <a16:creationId xmlns:a16="http://schemas.microsoft.com/office/drawing/2014/main" id="{68AF0763-6657-31D8-4237-9C276802BA65}"/>
              </a:ext>
            </a:extLst>
          </p:cNvPr>
          <p:cNvSpPr>
            <a:spLocks noGrp="true"/>
          </p:cNvSpPr>
          <p:nvPr>
            <p:ph idx="1"/>
          </p:nvPr>
        </p:nvSpPr>
        <p:spPr>
          <a:xfrm>
            <a:off x="360000" y="1484784"/>
            <a:ext cx="8532480" cy="5211216"/>
          </a:xfrm>
        </p:spPr>
        <p:txBody>
          <a:bodyPr/>
          <a:lstStyle/>
          <a:p>
            <a:pPr marL="457200" indent="-457200" algn="just">
              <a:buAutoNum type="alphaLcParenR"/>
            </a:pPr>
            <a:r>
              <a:rPr lang="cs-CZ" sz="2000" b="true" dirty="false"/>
              <a:t>Projekty s přímými a nepřímými náklady</a:t>
            </a:r>
          </a:p>
          <a:p>
            <a:pPr marL="691200" lvl="1" indent="-457200" algn="just">
              <a:lnSpc>
                <a:spcPct val="100000"/>
              </a:lnSpc>
              <a:spcAft>
                <a:spcPts val="600"/>
              </a:spcAft>
            </a:pPr>
            <a:r>
              <a:rPr lang="cs-CZ" sz="1800" dirty="false"/>
              <a:t>Určitá část výdajů je financována v režimu skutečně vzniklých nákladů </a:t>
            </a:r>
            <a:br>
              <a:rPr lang="cs-CZ" sz="1800" dirty="false"/>
            </a:br>
            <a:r>
              <a:rPr lang="cs-CZ" sz="1800" dirty="false"/>
              <a:t>(tzv. přímé náklady) a část výdajů v režimu nepřímých nákladů. </a:t>
            </a:r>
          </a:p>
          <a:p>
            <a:pPr marL="691200" lvl="1" indent="-457200" algn="just">
              <a:lnSpc>
                <a:spcPct val="100000"/>
              </a:lnSpc>
              <a:spcAft>
                <a:spcPts val="600"/>
              </a:spcAft>
            </a:pPr>
            <a:r>
              <a:rPr lang="cs-CZ" sz="1800" dirty="false"/>
              <a:t>Ke stanovení výše způsobilých výdajů projektu dochází na základě vykázání skutečně vzniklých a uhrazených výdajů prostřednictvím jejich doložení účetním, daňovým či jiným dokladem. Nepřímé náklady se vyjadřují </a:t>
            </a:r>
            <a:br>
              <a:rPr lang="cs-CZ" sz="1800" dirty="false"/>
            </a:br>
            <a:r>
              <a:rPr lang="cs-CZ" sz="1800" dirty="false"/>
              <a:t>v jednotkách procent vzhledem ke způsobilým přímým nákladům. </a:t>
            </a:r>
          </a:p>
          <a:p>
            <a:pPr marL="457200" indent="-457200" algn="just">
              <a:buFont typeface="Wingdings" panose="05000000000000000000" pitchFamily="2" charset="2"/>
              <a:buAutoNum type="alphaLcParenR"/>
            </a:pPr>
            <a:r>
              <a:rPr lang="cs-CZ" sz="2000" b="true" dirty="false"/>
              <a:t>Projekty s využitím paušálních sazeb</a:t>
            </a:r>
          </a:p>
          <a:p>
            <a:pPr marL="691200" lvl="1" indent="-457200" algn="just">
              <a:lnSpc>
                <a:spcPct val="100000"/>
              </a:lnSpc>
              <a:spcAft>
                <a:spcPts val="600"/>
              </a:spcAft>
            </a:pPr>
            <a:r>
              <a:rPr lang="cs-CZ" sz="1800" dirty="false"/>
              <a:t>Podpora se po poskytuje na náklady, které jsou hrazeny v režimu skutečně vzniklých výdajů, a na další výdaje financované z paušálu. V OPZ+ je možné využít tyto paušální sazby, v případě našich výzev:</a:t>
            </a:r>
          </a:p>
          <a:p>
            <a:pPr marL="943200" lvl="2" indent="-457200" algn="just">
              <a:lnSpc>
                <a:spcPct val="100000"/>
              </a:lnSpc>
              <a:spcAft>
                <a:spcPts val="600"/>
              </a:spcAft>
            </a:pPr>
            <a:r>
              <a:rPr lang="cs-CZ" sz="1800" dirty="false"/>
              <a:t>40% paušální sazba: výdaje v rámci kapitoly „Osobní náklady“ patří do kategorie skutečně prokazovaných výdajů (tzv. přímé osobní náklady), veškeré ostatní výdaje projektu patří do výdajů prokazovaných v rámci 40% paušální sazby. </a:t>
            </a:r>
          </a:p>
          <a:p>
            <a:pPr marL="943200" lvl="2" indent="-457200" algn="just">
              <a:lnSpc>
                <a:spcPct val="100000"/>
              </a:lnSpc>
              <a:spcAft>
                <a:spcPts val="600"/>
              </a:spcAft>
            </a:pPr>
            <a:endParaRPr lang="cs-CZ" sz="1800" dirty="false"/>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6F854661-AE93-57F3-A8D8-6CE4B0B0A507}"/>
              </a:ext>
            </a:extLst>
          </p:cNvPr>
          <p:cNvSpPr>
            <a:spLocks noGrp="true"/>
          </p:cNvSpPr>
          <p:nvPr>
            <p:ph type="sldNum" sz="quarter" idx="12"/>
          </p:nvPr>
        </p:nvSpPr>
        <p:spPr/>
        <p:txBody>
          <a:bodyPr/>
          <a:lstStyle/>
          <a:p>
            <a:fld id="{479BF083-4774-43B1-9AB0-5CC1AC5DD8EE}" type="slidenum">
              <a:rPr lang="cs-CZ" smtClean="false"/>
              <a:pPr/>
              <a:t>33</a:t>
            </a:fld>
            <a:endParaRPr lang="cs-CZ"/>
          </a:p>
        </p:txBody>
      </p:sp>
    </p:spTree>
    <p:extLst>
      <p:ext uri="{BB962C8B-B14F-4D97-AF65-F5344CB8AC3E}">
        <p14:creationId xmlns:p14="http://schemas.microsoft.com/office/powerpoint/2010/main" val="208735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95099-C3EF-88E8-5A65-8B37BADB1628}"/>
              </a:ext>
            </a:extLst>
          </p:cNvPr>
          <p:cNvSpPr>
            <a:spLocks noGrp="true"/>
          </p:cNvSpPr>
          <p:nvPr>
            <p:ph type="title"/>
          </p:nvPr>
        </p:nvSpPr>
        <p:spPr/>
        <p:txBody>
          <a:bodyPr/>
          <a:lstStyle/>
          <a:p>
            <a:pPr algn="ctr"/>
            <a:r>
              <a:rPr lang="cs-CZ" dirty="false"/>
              <a:t>Rozdělení nákladů II.</a:t>
            </a:r>
          </a:p>
        </p:txBody>
      </p:sp>
      <p:sp>
        <p:nvSpPr>
          <p:cNvPr id="3" name="Zástupný obsah 2">
            <a:extLst>
              <a:ext uri="{FF2B5EF4-FFF2-40B4-BE49-F238E27FC236}">
                <a16:creationId xmlns:a16="http://schemas.microsoft.com/office/drawing/2014/main" id="{68AF0763-6657-31D8-4237-9C276802BA65}"/>
              </a:ext>
            </a:extLst>
          </p:cNvPr>
          <p:cNvSpPr>
            <a:spLocks noGrp="true"/>
          </p:cNvSpPr>
          <p:nvPr>
            <p:ph idx="1"/>
          </p:nvPr>
        </p:nvSpPr>
        <p:spPr>
          <a:xfrm>
            <a:off x="360000" y="1484784"/>
            <a:ext cx="8280000" cy="5211216"/>
          </a:xfrm>
        </p:spPr>
        <p:txBody>
          <a:bodyPr/>
          <a:lstStyle/>
          <a:p>
            <a:pPr algn="just">
              <a:spcAft>
                <a:spcPts val="1200"/>
              </a:spcAft>
            </a:pPr>
            <a:r>
              <a:rPr lang="cs-CZ" sz="2000" dirty="false"/>
              <a:t>Nepřímé/paušální náklady jsou odvozeny procentem od přímých (osobních) nákladů,</a:t>
            </a:r>
          </a:p>
          <a:p>
            <a:pPr algn="just">
              <a:spcAft>
                <a:spcPts val="1200"/>
              </a:spcAft>
            </a:pPr>
            <a:r>
              <a:rPr lang="cs-CZ" sz="2000" dirty="false"/>
              <a:t>Prostředky na nepřímé/paušální náklady projektu jsou poskytovány průběžně, vždy spolu s prostředky na přímé náklady projektu. Každá platba příjemci tak v sobě zahrnuje prostředky na přímé i na nepřímé/paušální náklady</a:t>
            </a:r>
          </a:p>
          <a:p>
            <a:pPr algn="just">
              <a:spcAft>
                <a:spcPts val="1200"/>
              </a:spcAft>
            </a:pPr>
            <a:r>
              <a:rPr lang="cs-CZ" sz="2000" dirty="false"/>
              <a:t>V celkových způsobilých nákladech projektu je obsaženo </a:t>
            </a:r>
            <a:br>
              <a:rPr lang="cs-CZ" sz="2000" dirty="false"/>
            </a:br>
            <a:r>
              <a:rPr lang="cs-CZ" sz="2000" dirty="false"/>
              <a:t>i spolufinancování žadatele.</a:t>
            </a:r>
          </a:p>
          <a:p>
            <a:pPr lvl="1"/>
            <a:endParaRPr lang="cs-CZ" sz="2000" dirty="false"/>
          </a:p>
          <a:p>
            <a:pPr lvl="1"/>
            <a:endParaRPr lang="cs-CZ" b="true" dirty="false"/>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6F854661-AE93-57F3-A8D8-6CE4B0B0A507}"/>
              </a:ext>
            </a:extLst>
          </p:cNvPr>
          <p:cNvSpPr>
            <a:spLocks noGrp="true"/>
          </p:cNvSpPr>
          <p:nvPr>
            <p:ph type="sldNum" sz="quarter" idx="12"/>
          </p:nvPr>
        </p:nvSpPr>
        <p:spPr/>
        <p:txBody>
          <a:bodyPr/>
          <a:lstStyle/>
          <a:p>
            <a:fld id="{479BF083-4774-43B1-9AB0-5CC1AC5DD8EE}" type="slidenum">
              <a:rPr lang="cs-CZ" smtClean="false"/>
              <a:pPr/>
              <a:t>34</a:t>
            </a:fld>
            <a:endParaRPr lang="cs-CZ"/>
          </a:p>
        </p:txBody>
      </p:sp>
    </p:spTree>
    <p:extLst>
      <p:ext uri="{BB962C8B-B14F-4D97-AF65-F5344CB8AC3E}">
        <p14:creationId xmlns:p14="http://schemas.microsoft.com/office/powerpoint/2010/main" val="1316341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nvGraphicFramePr>
        <p:xfrm>
          <a:off x="107504" y="1556792"/>
          <a:ext cx="8871946" cy="3960440"/>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107504" y="1556792"/>
                        <a:ext cx="8871946" cy="3960440"/>
                      </a:xfrm>
                      <a:prstGeom prst="rect">
                        <a:avLst/>
                      </a:prstGeom>
                    </p:spPr>
                  </p:pic>
                </p:oleObj>
              </mc:Fallback>
            </mc:AlternateContent>
          </a:graphicData>
        </a:graphic>
      </p:graphicFrame>
    </p:spTree>
    <p:extLst>
      <p:ext uri="{BB962C8B-B14F-4D97-AF65-F5344CB8AC3E}">
        <p14:creationId xmlns:p14="http://schemas.microsoft.com/office/powerpoint/2010/main" val="112464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dirty="false"/>
              <a:t>Hlavní zásady financování</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95540" y="1318623"/>
            <a:ext cx="8388459" cy="4898214"/>
          </a:xfrm>
        </p:spPr>
        <p:txBody>
          <a:bodyPr/>
          <a:lstStyle/>
          <a:p>
            <a:pPr marL="0" indent="0">
              <a:lnSpc>
                <a:spcPct val="100000"/>
              </a:lnSpc>
              <a:buNone/>
            </a:pPr>
            <a:r>
              <a:rPr lang="cs-CZ" sz="2000" b="true" dirty="false"/>
              <a:t>Finanční toky</a:t>
            </a:r>
          </a:p>
          <a:p>
            <a:pPr>
              <a:lnSpc>
                <a:spcPct val="100000"/>
              </a:lnSpc>
            </a:pPr>
            <a:r>
              <a:rPr lang="cs-CZ" sz="1800" dirty="false"/>
              <a:t>Zálohové platby (režim ex-ante), zpětné vykazování výdajů příjemcem (ŽoP)</a:t>
            </a:r>
          </a:p>
          <a:p>
            <a:pPr>
              <a:lnSpc>
                <a:spcPct val="100000"/>
              </a:lnSpc>
            </a:pPr>
            <a:r>
              <a:rPr lang="cs-CZ" sz="1800" dirty="false"/>
              <a:t>Harmonogram poskytování finančních prostředků (finanční plán)</a:t>
            </a:r>
          </a:p>
          <a:p>
            <a:pPr marL="0" indent="0">
              <a:lnSpc>
                <a:spcPct val="100000"/>
              </a:lnSpc>
              <a:buNone/>
            </a:pPr>
            <a:endParaRPr lang="cs-CZ" sz="700" b="true" dirty="false"/>
          </a:p>
          <a:p>
            <a:pPr marL="0" indent="0">
              <a:lnSpc>
                <a:spcPct val="100000"/>
              </a:lnSpc>
              <a:buNone/>
            </a:pPr>
            <a:r>
              <a:rPr lang="cs-CZ" sz="2000" b="true" dirty="false"/>
              <a:t>Spolufinancování (podíl EU = 76,735 %)</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36</a:t>
            </a:fld>
            <a:endParaRPr lang="cs-CZ"/>
          </a:p>
        </p:txBody>
      </p:sp>
      <p:graphicFrame>
        <p:nvGraphicFramePr>
          <p:cNvPr id="5" name="Tabulka 4">
            <a:extLst>
              <a:ext uri="{FF2B5EF4-FFF2-40B4-BE49-F238E27FC236}">
                <a16:creationId xmlns:a16="http://schemas.microsoft.com/office/drawing/2014/main" id="{3684AEE4-9CED-D085-18B8-AFBAF545D40A}"/>
              </a:ext>
            </a:extLst>
          </p:cNvPr>
          <p:cNvGraphicFramePr>
            <a:graphicFrameLocks noGrp="true"/>
          </p:cNvGraphicFramePr>
          <p:nvPr>
            <p:extLst>
              <p:ext uri="{D42A27DB-BD31-4B8C-83A1-F6EECF244321}">
                <p14:modId xmlns:p14="http://schemas.microsoft.com/office/powerpoint/2010/main" val="3844220523"/>
              </p:ext>
            </p:extLst>
          </p:nvPr>
        </p:nvGraphicFramePr>
        <p:xfrm>
          <a:off x="395540" y="3223310"/>
          <a:ext cx="7992888" cy="2993527"/>
        </p:xfrm>
        <a:graphic>
          <a:graphicData uri="http://schemas.openxmlformats.org/drawingml/2006/table">
            <a:tbl>
              <a:tblPr firstRow="true" bandRow="true">
                <a:tableStyleId>{5C22544A-7EE6-4342-B048-85BDC9FD1C3A}</a:tableStyleId>
              </a:tblPr>
              <a:tblGrid>
                <a:gridCol w="3216232">
                  <a:extLst>
                    <a:ext uri="{9D8B030D-6E8A-4147-A177-3AD203B41FA5}">
                      <a16:colId xmlns:a16="http://schemas.microsoft.com/office/drawing/2014/main" val="2036350410"/>
                    </a:ext>
                  </a:extLst>
                </a:gridCol>
                <a:gridCol w="2168170">
                  <a:extLst>
                    <a:ext uri="{9D8B030D-6E8A-4147-A177-3AD203B41FA5}">
                      <a16:colId xmlns:a16="http://schemas.microsoft.com/office/drawing/2014/main" val="1391729835"/>
                    </a:ext>
                  </a:extLst>
                </a:gridCol>
                <a:gridCol w="2608486">
                  <a:extLst>
                    <a:ext uri="{9D8B030D-6E8A-4147-A177-3AD203B41FA5}">
                      <a16:colId xmlns:a16="http://schemas.microsoft.com/office/drawing/2014/main" val="1405279433"/>
                    </a:ext>
                  </a:extLst>
                </a:gridCol>
              </a:tblGrid>
              <a:tr h="397647">
                <a:tc>
                  <a:txBody>
                    <a:bodyPr/>
                    <a:lstStyle/>
                    <a:p>
                      <a:pPr marL="0" algn="l" defTabSz="914400" rtl="false" eaLnBrk="true" latinLnBrk="false" hangingPunct="true"/>
                      <a:r>
                        <a:rPr lang="cs-CZ" sz="1400" b="true" kern="1200" dirty="false">
                          <a:solidFill>
                            <a:schemeClr val="bg1"/>
                          </a:solidFill>
                          <a:latin typeface="+mn-lt"/>
                          <a:ea typeface="+mn-ea"/>
                          <a:cs typeface="+mn-cs"/>
                        </a:rPr>
                        <a:t>Typ žadatele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marL="0" algn="ctr" defTabSz="914400" rtl="false" eaLnBrk="true" latinLnBrk="false" hangingPunct="true"/>
                      <a:r>
                        <a:rPr lang="cs-CZ" sz="1400" b="true" kern="1200" dirty="false">
                          <a:solidFill>
                            <a:schemeClr val="bg1"/>
                          </a:solidFill>
                          <a:latin typeface="+mn-lt"/>
                          <a:ea typeface="+mn-ea"/>
                          <a:cs typeface="+mn-cs"/>
                        </a:rPr>
                        <a:t>Státní rozpočet</a:t>
                      </a:r>
                    </a:p>
                  </a:txBody>
                  <a:tcPr anchor="ctr">
                    <a:lnL w="12700" cmpd="sng">
                      <a:noFill/>
                    </a:lnL>
                    <a:lnT w="12700" cap="flat" cmpd="sng" algn="ctr">
                      <a:solidFill>
                        <a:schemeClr val="tx1"/>
                      </a:solidFill>
                      <a:prstDash val="solid"/>
                      <a:round/>
                      <a:headEnd type="none" w="med" len="med"/>
                      <a:tailEnd type="none" w="med" len="med"/>
                    </a:lnT>
                    <a:solidFill>
                      <a:schemeClr val="tx1"/>
                    </a:solidFill>
                  </a:tcPr>
                </a:tc>
                <a:tc>
                  <a:txBody>
                    <a:bodyPr/>
                    <a:lstStyle/>
                    <a:p>
                      <a:pPr marL="0" algn="ctr" defTabSz="914400" rtl="false" eaLnBrk="true" latinLnBrk="false" hangingPunct="true"/>
                      <a:r>
                        <a:rPr lang="cs-CZ" sz="1400" b="true" kern="1200" dirty="false">
                          <a:solidFill>
                            <a:schemeClr val="bg1"/>
                          </a:solidFill>
                          <a:latin typeface="+mn-lt"/>
                          <a:ea typeface="+mn-ea"/>
                          <a:cs typeface="+mn-cs"/>
                        </a:rPr>
                        <a:t>Spolufinancování žadatele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005522568"/>
                  </a:ext>
                </a:extLst>
              </a:tr>
              <a:tr h="370840">
                <a:tc>
                  <a:txBody>
                    <a:bodyPr/>
                    <a:lstStyle/>
                    <a:p>
                      <a:pPr marL="0" algn="l" defTabSz="914400" rtl="false" eaLnBrk="true" latinLnBrk="false" hangingPunct="true"/>
                      <a:r>
                        <a:rPr lang="cs-CZ" sz="1400" b="false" kern="1200" dirty="false">
                          <a:solidFill>
                            <a:schemeClr val="dk1"/>
                          </a:solidFill>
                          <a:latin typeface="+mn-lt"/>
                          <a:ea typeface="+mn-ea"/>
                          <a:cs typeface="+mn-cs"/>
                        </a:rPr>
                        <a:t>NNO</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CD0DA"/>
                    </a:solidFill>
                  </a:tcPr>
                </a:tc>
                <a:tc>
                  <a:txBody>
                    <a:bodyPr/>
                    <a:lstStyle/>
                    <a:p>
                      <a:pPr marL="0" algn="ctr" defTabSz="914400" rtl="false" eaLnBrk="true" latinLnBrk="false" hangingPunct="true"/>
                      <a:r>
                        <a:rPr lang="cs-CZ" sz="1400" b="false" kern="1200" dirty="false">
                          <a:solidFill>
                            <a:schemeClr val="dk1"/>
                          </a:solidFill>
                          <a:latin typeface="+mn-lt"/>
                          <a:ea typeface="+mn-ea"/>
                          <a:cs typeface="+mn-cs"/>
                        </a:rPr>
                        <a:t>18,265 %</a:t>
                      </a:r>
                    </a:p>
                  </a:txBody>
                  <a:tcPr anchor="ctr">
                    <a:lnL w="12700" cmpd="sng">
                      <a:noFill/>
                    </a:lnL>
                    <a:solidFill>
                      <a:srgbClr val="CCD0DA"/>
                    </a:solidFill>
                  </a:tcPr>
                </a:tc>
                <a:tc>
                  <a:txBody>
                    <a:bodyPr/>
                    <a:lstStyle/>
                    <a:p>
                      <a:pPr marL="0" algn="ctr" defTabSz="914400" rtl="false" eaLnBrk="true" latinLnBrk="false" hangingPunct="true"/>
                      <a:r>
                        <a:rPr lang="cs-CZ" sz="1400" b="false" kern="1200" dirty="false">
                          <a:solidFill>
                            <a:schemeClr val="dk1"/>
                          </a:solidFill>
                          <a:latin typeface="+mn-lt"/>
                          <a:ea typeface="+mn-ea"/>
                          <a:cs typeface="+mn-cs"/>
                        </a:rPr>
                        <a:t>5 %</a:t>
                      </a:r>
                    </a:p>
                  </a:txBody>
                  <a:tcPr anchor="ctr">
                    <a:lnR w="12700" cap="flat" cmpd="sng" algn="ctr">
                      <a:solidFill>
                        <a:schemeClr val="tx1"/>
                      </a:solidFill>
                      <a:prstDash val="solid"/>
                      <a:round/>
                      <a:headEnd type="none" w="med" len="med"/>
                      <a:tailEnd type="none" w="med" len="med"/>
                    </a:lnR>
                    <a:solidFill>
                      <a:srgbClr val="CCD0DA"/>
                    </a:solidFill>
                  </a:tcPr>
                </a:tc>
                <a:extLst>
                  <a:ext uri="{0D108BD9-81ED-4DB2-BD59-A6C34878D82A}">
                    <a16:rowId xmlns:a16="http://schemas.microsoft.com/office/drawing/2014/main" val="968573677"/>
                  </a:ext>
                </a:extLst>
              </a:tr>
              <a:tr h="370840">
                <a:tc>
                  <a:txBody>
                    <a:bodyPr/>
                    <a:lstStyle/>
                    <a:p>
                      <a:r>
                        <a:rPr lang="cs-CZ" sz="1400" b="false" dirty="false"/>
                        <a:t>Obce do 3 000 obyv.</a:t>
                      </a:r>
                    </a:p>
                  </a:txBody>
                  <a:tcPr>
                    <a:lnL w="12700" cap="flat" cmpd="sng" algn="ctr">
                      <a:solidFill>
                        <a:schemeClr val="tx1"/>
                      </a:solidFill>
                      <a:prstDash val="solid"/>
                      <a:round/>
                      <a:headEnd type="none" w="med" len="med"/>
                      <a:tailEnd type="none" w="med" len="med"/>
                    </a:lnL>
                    <a:lnT w="38100" cmpd="sng">
                      <a:noFill/>
                    </a:lnT>
                  </a:tcPr>
                </a:tc>
                <a:tc>
                  <a:txBody>
                    <a:bodyPr/>
                    <a:lstStyle/>
                    <a:p>
                      <a:pPr algn="ctr"/>
                      <a:r>
                        <a:rPr lang="cs-CZ" sz="1400" b="false" dirty="false"/>
                        <a:t>13,265 %</a:t>
                      </a:r>
                    </a:p>
                  </a:txBody>
                  <a:tcPr anchor="ctr"/>
                </a:tc>
                <a:tc>
                  <a:txBody>
                    <a:bodyPr/>
                    <a:lstStyle/>
                    <a:p>
                      <a:pPr algn="ctr"/>
                      <a:r>
                        <a:rPr lang="cs-CZ" sz="1400" b="false" dirty="false"/>
                        <a:t>10 %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3067899"/>
                  </a:ext>
                </a:extLst>
              </a:tr>
              <a:tr h="370840">
                <a:tc>
                  <a:txBody>
                    <a:bodyPr/>
                    <a:lstStyle/>
                    <a:p>
                      <a:r>
                        <a:rPr lang="cs-CZ" sz="1400" b="false" dirty="false"/>
                        <a:t>Obce nad 3 tis. Obyv.</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8,265 %,</a:t>
                      </a:r>
                    </a:p>
                  </a:txBody>
                  <a:tcPr anchor="ctr"/>
                </a:tc>
                <a:tc>
                  <a:txBody>
                    <a:bodyPr/>
                    <a:lstStyle/>
                    <a:p>
                      <a:pPr algn="ctr"/>
                      <a:r>
                        <a:rPr lang="cs-CZ" sz="1400" b="false" dirty="false"/>
                        <a:t>15 %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6566162"/>
                  </a:ext>
                </a:extLst>
              </a:tr>
              <a:tr h="370840">
                <a:tc>
                  <a:txBody>
                    <a:bodyPr/>
                    <a:lstStyle/>
                    <a:p>
                      <a:r>
                        <a:rPr lang="cs-CZ" sz="1400" b="false" dirty="false"/>
                        <a:t>Organizace zřizované kraji</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8,265 %,</a:t>
                      </a:r>
                    </a:p>
                  </a:txBody>
                  <a:tcPr anchor="ctr"/>
                </a:tc>
                <a:tc>
                  <a:txBody>
                    <a:bodyPr/>
                    <a:lstStyle/>
                    <a:p>
                      <a:pPr algn="ctr"/>
                      <a:r>
                        <a:rPr lang="cs-CZ" sz="1400" b="false" dirty="false"/>
                        <a:t>15 %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965256"/>
                  </a:ext>
                </a:extLst>
              </a:tr>
              <a:tr h="370840">
                <a:tc>
                  <a:txBody>
                    <a:bodyPr/>
                    <a:lstStyle/>
                    <a:p>
                      <a:r>
                        <a:rPr lang="cs-CZ" sz="1400" b="false" dirty="false"/>
                        <a:t>Městské části HMP</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0,00 %</a:t>
                      </a:r>
                    </a:p>
                  </a:txBody>
                  <a:tcPr anchor="ctr"/>
                </a:tc>
                <a:tc>
                  <a:txBody>
                    <a:bodyPr/>
                    <a:lstStyle/>
                    <a:p>
                      <a:pPr algn="ctr"/>
                      <a:r>
                        <a:rPr lang="cs-CZ" sz="1400" b="false" dirty="false"/>
                        <a:t>23,265 %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8892624"/>
                  </a:ext>
                </a:extLst>
              </a:tr>
              <a:tr h="370840">
                <a:tc>
                  <a:txBody>
                    <a:bodyPr/>
                    <a:lstStyle/>
                    <a:p>
                      <a:r>
                        <a:rPr lang="cs-CZ" sz="1400" b="false" dirty="false"/>
                        <a:t>Příspěvkové organizace zřízené OSS</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23,265 %</a:t>
                      </a:r>
                    </a:p>
                  </a:txBody>
                  <a:tcPr anchor="ctr"/>
                </a:tc>
                <a:tc>
                  <a:txBody>
                    <a:bodyPr/>
                    <a:lstStyle/>
                    <a:p>
                      <a:pPr algn="ctr"/>
                      <a:r>
                        <a:rPr lang="cs-CZ" sz="1400" b="false" dirty="false"/>
                        <a:t>0,00 %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0897723"/>
                  </a:ext>
                </a:extLst>
              </a:tr>
              <a:tr h="370840">
                <a:tc>
                  <a:txBody>
                    <a:bodyPr/>
                    <a:lstStyle/>
                    <a:p>
                      <a:r>
                        <a:rPr lang="cs-CZ" sz="1400" dirty="false"/>
                        <a:t>Podnikající subjekty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false" dirty="false"/>
                        <a:t>0,00 %</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lang="cs-CZ" sz="1400" b="false" dirty="false"/>
                        <a:t>23,265 %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263879"/>
                  </a:ext>
                </a:extLst>
              </a:tr>
            </a:tbl>
          </a:graphicData>
        </a:graphic>
      </p:graphicFrame>
    </p:spTree>
    <p:extLst>
      <p:ext uri="{BB962C8B-B14F-4D97-AF65-F5344CB8AC3E}">
        <p14:creationId xmlns:p14="http://schemas.microsoft.com/office/powerpoint/2010/main" val="115333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83189-842A-33C7-C5FD-75B7EDD08029}"/>
              </a:ext>
            </a:extLst>
          </p:cNvPr>
          <p:cNvSpPr>
            <a:spLocks noGrp="true"/>
          </p:cNvSpPr>
          <p:nvPr>
            <p:ph type="title"/>
          </p:nvPr>
        </p:nvSpPr>
        <p:spPr/>
        <p:txBody>
          <a:bodyPr/>
          <a:lstStyle/>
          <a:p>
            <a:pPr algn="ctr"/>
            <a:r>
              <a:rPr lang="cs-CZ" dirty="false"/>
              <a:t>Pracovní pozice</a:t>
            </a:r>
          </a:p>
        </p:txBody>
      </p:sp>
      <p:sp>
        <p:nvSpPr>
          <p:cNvPr id="3" name="Zástupný obsah 2">
            <a:extLst>
              <a:ext uri="{FF2B5EF4-FFF2-40B4-BE49-F238E27FC236}">
                <a16:creationId xmlns:a16="http://schemas.microsoft.com/office/drawing/2014/main" id="{1C6AC1D0-89EB-EBD7-5F0F-92CDFD00F0B1}"/>
              </a:ext>
            </a:extLst>
          </p:cNvPr>
          <p:cNvSpPr>
            <a:spLocks noGrp="true"/>
          </p:cNvSpPr>
          <p:nvPr>
            <p:ph idx="1"/>
          </p:nvPr>
        </p:nvSpPr>
        <p:spPr/>
        <p:txBody>
          <a:bodyPr/>
          <a:lstStyle/>
          <a:p>
            <a:r>
              <a:rPr lang="cs-CZ" dirty="false"/>
              <a:t>Způsobilé přímé osobní náklady jsou tyto pozice:</a:t>
            </a:r>
          </a:p>
          <a:p>
            <a:endParaRPr lang="cs-CZ" dirty="false"/>
          </a:p>
          <a:p>
            <a:endParaRPr lang="cs-CZ" dirty="false"/>
          </a:p>
          <a:p>
            <a:endParaRPr lang="cs-CZ" dirty="false"/>
          </a:p>
          <a:p>
            <a:endParaRPr lang="cs-CZ" dirty="false"/>
          </a:p>
          <a:p>
            <a:endParaRPr lang="cs-CZ" dirty="false"/>
          </a:p>
        </p:txBody>
      </p:sp>
      <p:sp>
        <p:nvSpPr>
          <p:cNvPr id="4" name="Zástupný symbol pro číslo snímku 3">
            <a:extLst>
              <a:ext uri="{FF2B5EF4-FFF2-40B4-BE49-F238E27FC236}">
                <a16:creationId xmlns:a16="http://schemas.microsoft.com/office/drawing/2014/main" id="{746CA7CF-D738-CEDB-3B2F-E84E2C7D41E2}"/>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graphicFrame>
        <p:nvGraphicFramePr>
          <p:cNvPr id="5" name="Tabulka 4">
            <a:extLst>
              <a:ext uri="{FF2B5EF4-FFF2-40B4-BE49-F238E27FC236}">
                <a16:creationId xmlns:a16="http://schemas.microsoft.com/office/drawing/2014/main" id="{8C01C83E-EE14-167D-E52E-50D61B21FC7C}"/>
              </a:ext>
            </a:extLst>
          </p:cNvPr>
          <p:cNvGraphicFramePr>
            <a:graphicFrameLocks noGrp="true"/>
          </p:cNvGraphicFramePr>
          <p:nvPr>
            <p:extLst>
              <p:ext uri="{D42A27DB-BD31-4B8C-83A1-F6EECF244321}">
                <p14:modId xmlns:p14="http://schemas.microsoft.com/office/powerpoint/2010/main" val="967784707"/>
              </p:ext>
            </p:extLst>
          </p:nvPr>
        </p:nvGraphicFramePr>
        <p:xfrm>
          <a:off x="540000" y="2492896"/>
          <a:ext cx="7632400" cy="3657600"/>
        </p:xfrm>
        <a:graphic>
          <a:graphicData uri="http://schemas.openxmlformats.org/drawingml/2006/table">
            <a:tbl>
              <a:tblPr firstRow="true" bandRow="true">
                <a:tableStyleId>{5C22544A-7EE6-4342-B048-85BDC9FD1C3A}</a:tableStyleId>
              </a:tblPr>
              <a:tblGrid>
                <a:gridCol w="7632400">
                  <a:extLst>
                    <a:ext uri="{9D8B030D-6E8A-4147-A177-3AD203B41FA5}">
                      <a16:colId xmlns:a16="http://schemas.microsoft.com/office/drawing/2014/main" val="1379342938"/>
                    </a:ext>
                  </a:extLst>
                </a:gridCol>
              </a:tblGrid>
              <a:tr h="2448272">
                <a:tc>
                  <a:txBody>
                    <a:bodyPr/>
                    <a:lstStyle/>
                    <a:p>
                      <a:endParaRPr lang="cs-CZ" dirty="false"/>
                    </a:p>
                    <a:p>
                      <a:pPr marL="342900" indent="-342900">
                        <a:buAutoNum type="arabicParenR"/>
                      </a:pPr>
                      <a:r>
                        <a:rPr lang="cs-CZ" dirty="false"/>
                        <a:t>Koordinátor</a:t>
                      </a:r>
                    </a:p>
                    <a:p>
                      <a:pPr marL="342900" indent="-342900">
                        <a:buAutoNum type="arabicParenR"/>
                      </a:pPr>
                      <a:r>
                        <a:rPr kumimoji="false" lang="cs-CZ" sz="1800" b="true" i="false" u="none" strike="noStrike" kern="1200" cap="none" spc="0" normalizeH="false" baseline="0" noProof="false" dirty="false">
                          <a:ln>
                            <a:noFill/>
                          </a:ln>
                          <a:solidFill>
                            <a:srgbClr val="F5F5F5"/>
                          </a:solidFill>
                          <a:effectLst/>
                          <a:uLnTx/>
                          <a:uFillTx/>
                          <a:latin typeface="+mn-lt"/>
                          <a:ea typeface="+mn-ea"/>
                          <a:cs typeface="+mn-cs"/>
                        </a:rPr>
                        <a:t>Case manager</a:t>
                      </a:r>
                    </a:p>
                    <a:p>
                      <a:pPr marL="342900" indent="-342900">
                        <a:buAutoNum type="arabicParenR"/>
                      </a:pPr>
                      <a:r>
                        <a:rPr kumimoji="false" lang="cs-CZ" sz="1800" b="true" i="false" u="none" strike="noStrike" kern="1200" cap="none" spc="0" normalizeH="false" baseline="0" noProof="false" dirty="false">
                          <a:ln>
                            <a:noFill/>
                          </a:ln>
                          <a:solidFill>
                            <a:srgbClr val="F5F5F5"/>
                          </a:solidFill>
                          <a:effectLst/>
                          <a:uLnTx/>
                          <a:uFillTx/>
                          <a:latin typeface="+mn-lt"/>
                          <a:ea typeface="+mn-ea"/>
                          <a:cs typeface="+mn-cs"/>
                        </a:rPr>
                        <a:t>Metodik</a:t>
                      </a:r>
                    </a:p>
                    <a:p>
                      <a:pPr marL="342900" indent="-342900">
                        <a:buAutoNum type="arabicParenR"/>
                      </a:pPr>
                      <a:r>
                        <a:rPr kumimoji="false" lang="cs-CZ" sz="1800" b="true" i="false" u="none" strike="noStrike" kern="1200" cap="none" spc="0" normalizeH="false" baseline="0" noProof="false" dirty="false">
                          <a:ln>
                            <a:noFill/>
                          </a:ln>
                          <a:solidFill>
                            <a:srgbClr val="F5F5F5"/>
                          </a:solidFill>
                          <a:effectLst/>
                          <a:uLnTx/>
                          <a:uFillTx/>
                          <a:latin typeface="+mn-lt"/>
                          <a:ea typeface="+mn-ea"/>
                          <a:cs typeface="+mn-cs"/>
                        </a:rPr>
                        <a:t>Odborný garant</a:t>
                      </a:r>
                    </a:p>
                    <a:p>
                      <a:pPr marL="342900" indent="-342900">
                        <a:buAutoNum type="arabicParenR"/>
                      </a:pPr>
                      <a:r>
                        <a:rPr kumimoji="false" lang="cs-CZ" sz="1800" b="true" i="false" u="none" strike="noStrike" kern="1200" cap="none" spc="0" normalizeH="false" baseline="0" noProof="false" dirty="false">
                          <a:ln>
                            <a:noFill/>
                          </a:ln>
                          <a:solidFill>
                            <a:srgbClr val="F5F5F5"/>
                          </a:solidFill>
                          <a:effectLst/>
                          <a:uLnTx/>
                          <a:uFillTx/>
                          <a:latin typeface="+mn-lt"/>
                          <a:ea typeface="+mn-ea"/>
                          <a:cs typeface="+mn-cs"/>
                        </a:rPr>
                        <a:t>Sociální pracovník/Terénní pracovník</a:t>
                      </a:r>
                    </a:p>
                    <a:p>
                      <a:pPr marL="342900" indent="-342900">
                        <a:buAutoNum type="arabicParenR"/>
                      </a:pPr>
                      <a:r>
                        <a:rPr lang="cs-CZ" dirty="false"/>
                        <a:t>Odborný konzultant</a:t>
                      </a:r>
                    </a:p>
                    <a:p>
                      <a:pPr marL="342900" indent="-342900">
                        <a:buAutoNum type="arabicParenR"/>
                      </a:pPr>
                      <a:r>
                        <a:rPr lang="cs-CZ" dirty="false"/>
                        <a:t>Pedagogický pracovník/Speciální pedagog</a:t>
                      </a:r>
                    </a:p>
                    <a:p>
                      <a:pPr marL="342900" indent="-342900">
                        <a:buAutoNum type="arabicParenR"/>
                      </a:pPr>
                      <a:r>
                        <a:rPr lang="cs-CZ" dirty="false"/>
                        <a:t>Psycholog</a:t>
                      </a:r>
                    </a:p>
                    <a:p>
                      <a:pPr marL="342900" indent="-342900">
                        <a:buAutoNum type="arabicParenR"/>
                      </a:pPr>
                      <a:r>
                        <a:rPr lang="cs-CZ" dirty="false"/>
                        <a:t>Lektor</a:t>
                      </a:r>
                    </a:p>
                    <a:p>
                      <a:pPr marL="342900" indent="-342900">
                        <a:buAutoNum type="arabicParenR"/>
                      </a:pPr>
                      <a:r>
                        <a:rPr lang="cs-CZ" dirty="false"/>
                        <a:t> Člen multidisciplinárního týmu </a:t>
                      </a:r>
                    </a:p>
                    <a:p>
                      <a:endParaRPr lang="cs-CZ" dirty="false"/>
                    </a:p>
                    <a:p>
                      <a:endParaRPr lang="cs-CZ" dirty="false"/>
                    </a:p>
                  </a:txBody>
                  <a:tcPr/>
                </a:tc>
                <a:extLst>
                  <a:ext uri="{0D108BD9-81ED-4DB2-BD59-A6C34878D82A}">
                    <a16:rowId xmlns:a16="http://schemas.microsoft.com/office/drawing/2014/main" val="1388312085"/>
                  </a:ext>
                </a:extLst>
              </a:tr>
            </a:tbl>
          </a:graphicData>
        </a:graphic>
      </p:graphicFrame>
    </p:spTree>
    <p:extLst>
      <p:ext uri="{BB962C8B-B14F-4D97-AF65-F5344CB8AC3E}">
        <p14:creationId xmlns:p14="http://schemas.microsoft.com/office/powerpoint/2010/main" val="961326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a:t>
            </a:r>
            <a:r>
              <a:rPr lang="cs-CZ" sz="2000" b="true" dirty="false"/>
              <a:t>odvodů na sociální a zdravotní pojištění </a:t>
            </a:r>
            <a:r>
              <a:rPr lang="cs-CZ" sz="2000" dirty="false"/>
              <a:t>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gn="just">
              <a:lnSpc>
                <a:spcPct val="100000"/>
              </a:lnSpc>
              <a:buNone/>
              <a:defRPr/>
            </a:pPr>
            <a:r>
              <a:rPr lang="cs-CZ" altLang="cs-CZ"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2614020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BF816-E356-40E4-FC96-82B0A7BEBD1D}"/>
              </a:ext>
            </a:extLst>
          </p:cNvPr>
          <p:cNvSpPr>
            <a:spLocks noGrp="true"/>
          </p:cNvSpPr>
          <p:nvPr>
            <p:ph type="title"/>
          </p:nvPr>
        </p:nvSpPr>
        <p:spPr/>
        <p:txBody>
          <a:bodyPr/>
          <a:lstStyle/>
          <a:p>
            <a:pPr algn="ctr"/>
            <a:r>
              <a:rPr lang="cs-CZ" sz="2800" dirty="false"/>
              <a:t>Způsobilé výdaje - osobní náklady II.</a:t>
            </a:r>
          </a:p>
        </p:txBody>
      </p:sp>
      <p:sp>
        <p:nvSpPr>
          <p:cNvPr id="3" name="Zástupný obsah 2">
            <a:extLst>
              <a:ext uri="{FF2B5EF4-FFF2-40B4-BE49-F238E27FC236}">
                <a16:creationId xmlns:a16="http://schemas.microsoft.com/office/drawing/2014/main" id="{D07351D4-4C24-CA14-642A-7D5FA92B662E}"/>
              </a:ext>
            </a:extLst>
          </p:cNvPr>
          <p:cNvSpPr>
            <a:spLocks noGrp="true"/>
          </p:cNvSpPr>
          <p:nvPr>
            <p:ph idx="1"/>
          </p:nvPr>
        </p:nvSpPr>
        <p:spPr>
          <a:xfrm>
            <a:off x="540000" y="1704108"/>
            <a:ext cx="8064000" cy="4415891"/>
          </a:xfrm>
        </p:spPr>
        <p:txBody>
          <a:bodyPr/>
          <a:lstStyle/>
          <a:p>
            <a:pPr marL="0" indent="0">
              <a:buNone/>
            </a:pPr>
            <a:r>
              <a:rPr lang="cs-CZ" b="true" dirty="false"/>
              <a:t>Způsobilé osobní náklady jsou:</a:t>
            </a:r>
          </a:p>
          <a:p>
            <a:pPr lvl="1"/>
            <a:r>
              <a:rPr lang="cs-CZ" dirty="false"/>
              <a:t>hrubá mzda/plat,</a:t>
            </a:r>
          </a:p>
          <a:p>
            <a:pPr lvl="1"/>
            <a:r>
              <a:rPr lang="cs-CZ" dirty="false"/>
              <a:t>odvody zaměstnavatele na sociální a zdravotní pojištění,</a:t>
            </a:r>
          </a:p>
          <a:p>
            <a:pPr lvl="1"/>
            <a:r>
              <a:rPr lang="cs-CZ" dirty="false"/>
              <a:t>prémie a odměny,</a:t>
            </a:r>
          </a:p>
          <a:p>
            <a:pPr lvl="1"/>
            <a:r>
              <a:rPr lang="cs-CZ" dirty="false"/>
              <a:t>náhrada za dovolenou,</a:t>
            </a:r>
          </a:p>
          <a:p>
            <a:pPr lvl="1" algn="just"/>
            <a:r>
              <a:rPr lang="cs-CZ" dirty="false"/>
              <a:t>náhrada mzdy nebo odměny z dohody (resp. poměrná část) za dny dočasné pracovní neschopnosti nebo karantény,</a:t>
            </a:r>
          </a:p>
          <a:p>
            <a:pPr lvl="1"/>
            <a:r>
              <a:rPr lang="cs-CZ" dirty="false"/>
              <a:t>úhrada odstupného pouze do zákonem uvedené minimální výše,</a:t>
            </a:r>
          </a:p>
          <a:p>
            <a:pPr lvl="1" algn="just"/>
            <a:r>
              <a:rPr lang="cs-CZ" dirty="false"/>
              <a:t>náhrada mzdy nebo odměny z dohody (resp. poměrná část) v případě dalších překážek v práci,</a:t>
            </a:r>
          </a:p>
          <a:p>
            <a:pPr lvl="1"/>
            <a:r>
              <a:rPr lang="cs-CZ" dirty="false"/>
              <a:t>zákonné pojištění odpovědnosti zaměstnavatele.</a:t>
            </a:r>
          </a:p>
          <a:p>
            <a:pPr lvl="1"/>
            <a:endParaRPr lang="cs-CZ" dirty="false"/>
          </a:p>
        </p:txBody>
      </p:sp>
      <p:sp>
        <p:nvSpPr>
          <p:cNvPr id="4" name="Zástupný symbol pro číslo snímku 3">
            <a:extLst>
              <a:ext uri="{FF2B5EF4-FFF2-40B4-BE49-F238E27FC236}">
                <a16:creationId xmlns:a16="http://schemas.microsoft.com/office/drawing/2014/main" id="{56FC8402-A548-9B17-E681-FC2F7BE4C2DB}"/>
              </a:ext>
            </a:extLst>
          </p:cNvPr>
          <p:cNvSpPr>
            <a:spLocks noGrp="true"/>
          </p:cNvSpPr>
          <p:nvPr>
            <p:ph type="sldNum" sz="quarter" idx="12"/>
          </p:nvPr>
        </p:nvSpPr>
        <p:spPr/>
        <p:txBody>
          <a:bodyPr/>
          <a:lstStyle/>
          <a:p>
            <a:fld id="{479BF083-4774-43B1-9AB0-5CC1AC5DD8EE}" type="slidenum">
              <a:rPr lang="cs-CZ" smtClean="false"/>
              <a:pPr/>
              <a:t>39</a:t>
            </a:fld>
            <a:endParaRPr lang="cs-CZ"/>
          </a:p>
        </p:txBody>
      </p:sp>
    </p:spTree>
    <p:extLst>
      <p:ext uri="{BB962C8B-B14F-4D97-AF65-F5344CB8AC3E}">
        <p14:creationId xmlns:p14="http://schemas.microsoft.com/office/powerpoint/2010/main" val="32003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835696" y="0"/>
            <a:ext cx="6948304" cy="1080000"/>
          </a:xfrm>
        </p:spPr>
        <p:txBody>
          <a:bodyPr/>
          <a:lstStyle/>
          <a:p>
            <a:r>
              <a:rPr lang="cs-CZ" dirty="false"/>
              <a:t>Změny projektu</a:t>
            </a:r>
          </a:p>
        </p:txBody>
      </p:sp>
      <p:sp>
        <p:nvSpPr>
          <p:cNvPr id="3" name="Zástupný symbol pro obsah 2"/>
          <p:cNvSpPr>
            <a:spLocks noGrp="true"/>
          </p:cNvSpPr>
          <p:nvPr>
            <p:ph idx="1"/>
          </p:nvPr>
        </p:nvSpPr>
        <p:spPr>
          <a:xfrm>
            <a:off x="199039" y="1502768"/>
            <a:ext cx="8620446" cy="5355232"/>
          </a:xfrm>
        </p:spPr>
        <p:txBody>
          <a:bodyPr>
            <a:noAutofit/>
          </a:bodyPr>
          <a:lstStyle/>
          <a:p>
            <a:endParaRPr lang="cs-CZ" sz="1800" b="false" i="false" u="none" strike="noStrike" baseline="0" dirty="false">
              <a:latin typeface="Arial" panose="020B0604020202020204" pitchFamily="34" charset="0"/>
            </a:endParaRPr>
          </a:p>
          <a:p>
            <a:pPr algn="just"/>
            <a:r>
              <a:rPr lang="cs-CZ" sz="2000" b="false" i="false" u="none" strike="noStrike" baseline="0" dirty="false">
                <a:latin typeface="Arial" panose="020B0604020202020204" pitchFamily="34" charset="0"/>
              </a:rPr>
              <a:t>Výčet podstatných a nepodstatných změn je uveden v kapitole 5 Specifických pravidel pro žadatele a příjemce (viz dále). Při posuzování, zda se jedná o podstatnou či nepodstatnou změnu, je ovšem nutno vzít v úvahu též ustanovení </a:t>
            </a:r>
            <a:r>
              <a:rPr lang="cs-CZ" sz="2000" b="false" i="false" u="none" strike="noStrike" baseline="0" dirty="false" err="true">
                <a:latin typeface="Arial" panose="020B0604020202020204" pitchFamily="34" charset="0"/>
              </a:rPr>
              <a:t>RoD</a:t>
            </a:r>
            <a:r>
              <a:rPr lang="cs-CZ" sz="2000" b="false" i="false" u="none" strike="noStrike" baseline="0" dirty="false">
                <a:latin typeface="Arial" panose="020B0604020202020204" pitchFamily="34" charset="0"/>
              </a:rPr>
              <a:t> a přílohy č. 1 </a:t>
            </a:r>
            <a:r>
              <a:rPr lang="cs-CZ" sz="2000" b="false" i="false" u="none" strike="noStrike" baseline="0" dirty="false" err="true">
                <a:latin typeface="Arial" panose="020B0604020202020204" pitchFamily="34" charset="0"/>
              </a:rPr>
              <a:t>RoD</a:t>
            </a:r>
            <a:r>
              <a:rPr lang="cs-CZ" sz="2000" b="false" i="false" u="none" strike="noStrike" baseline="0" dirty="false">
                <a:latin typeface="Arial" panose="020B0604020202020204" pitchFamily="34" charset="0"/>
              </a:rPr>
              <a:t>.</a:t>
            </a:r>
          </a:p>
          <a:p>
            <a:pPr algn="just"/>
            <a:r>
              <a:rPr lang="cs-CZ" sz="2000" b="false" i="false" u="none" strike="noStrike" baseline="0" dirty="false">
                <a:latin typeface="Arial" panose="020B0604020202020204" pitchFamily="34" charset="0"/>
              </a:rPr>
              <a:t>V případě, že si nebudete jisti, o jaký druh změny se jedná, doporučujeme ji konzultovat předem s Vaší kontaktní osobou. </a:t>
            </a:r>
          </a:p>
          <a:p>
            <a:endParaRPr lang="cs-CZ" sz="1800" b="false" i="false" u="none" strike="noStrike" baseline="0" dirty="false">
              <a:latin typeface="Arial" panose="020B0604020202020204" pitchFamily="34" charset="0"/>
            </a:endParaRPr>
          </a:p>
          <a:p>
            <a:pPr marL="0" indent="0" algn="just">
              <a:lnSpc>
                <a:spcPct val="120000"/>
              </a:lnSpc>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5" name="Obrázek 4">
            <a:extLst>
              <a:ext uri="{FF2B5EF4-FFF2-40B4-BE49-F238E27FC236}">
                <a16:creationId xmlns:a16="http://schemas.microsoft.com/office/drawing/2014/main" id="{93095146-6DCD-5294-AF74-FEDA5E0DBCBB}"/>
              </a:ext>
            </a:extLst>
          </p:cNvPr>
          <p:cNvPicPr>
            <a:picLocks noChangeAspect="true"/>
          </p:cNvPicPr>
          <p:nvPr/>
        </p:nvPicPr>
        <p:blipFill>
          <a:blip r:embed="rId3"/>
          <a:stretch>
            <a:fillRect/>
          </a:stretch>
        </p:blipFill>
        <p:spPr>
          <a:xfrm>
            <a:off x="5508104" y="18637"/>
            <a:ext cx="3839321" cy="2188451"/>
          </a:xfrm>
          <a:prstGeom prst="rect">
            <a:avLst/>
          </a:prstGeom>
        </p:spPr>
      </p:pic>
      <p:pic>
        <p:nvPicPr>
          <p:cNvPr id="8" name="Obrázek 7">
            <a:extLst>
              <a:ext uri="{FF2B5EF4-FFF2-40B4-BE49-F238E27FC236}">
                <a16:creationId xmlns:a16="http://schemas.microsoft.com/office/drawing/2014/main" id="{355F28FC-75BA-379D-AD20-5661BBC2C966}"/>
              </a:ext>
            </a:extLst>
          </p:cNvPr>
          <p:cNvPicPr>
            <a:picLocks noChangeAspect="true"/>
          </p:cNvPicPr>
          <p:nvPr/>
        </p:nvPicPr>
        <p:blipFill>
          <a:blip r:embed="rId4"/>
          <a:stretch>
            <a:fillRect/>
          </a:stretch>
        </p:blipFill>
        <p:spPr>
          <a:xfrm>
            <a:off x="324516" y="4784760"/>
            <a:ext cx="8707065" cy="1714739"/>
          </a:xfrm>
          <a:prstGeom prst="rect">
            <a:avLst/>
          </a:prstGeom>
        </p:spPr>
      </p:pic>
    </p:spTree>
    <p:extLst>
      <p:ext uri="{BB962C8B-B14F-4D97-AF65-F5344CB8AC3E}">
        <p14:creationId xmlns:p14="http://schemas.microsoft.com/office/powerpoint/2010/main" val="26165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 pro projekt,</a:t>
            </a:r>
          </a:p>
          <a:p>
            <a:pPr algn="just">
              <a:lnSpc>
                <a:spcPct val="100000"/>
              </a:lnSpc>
            </a:pPr>
            <a:r>
              <a:rPr lang="cs-CZ" sz="2000" dirty="false"/>
              <a:t>další zákonem stanovené náležitosti.</a:t>
            </a:r>
            <a:endParaRPr lang="cs-CZ" sz="2000" dirty="false">
              <a:solidFill>
                <a:srgbClr val="92D05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408260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C148C-612E-79DD-29E1-F73F7C37788D}"/>
              </a:ext>
            </a:extLst>
          </p:cNvPr>
          <p:cNvSpPr>
            <a:spLocks noGrp="true"/>
          </p:cNvSpPr>
          <p:nvPr>
            <p:ph type="title"/>
          </p:nvPr>
        </p:nvSpPr>
        <p:spPr/>
        <p:txBody>
          <a:bodyPr/>
          <a:lstStyle/>
          <a:p>
            <a:pPr marL="0" indent="0" algn="ctr">
              <a:buNone/>
            </a:pPr>
            <a:r>
              <a:rPr lang="cs-CZ" sz="2400" b="true" dirty="false"/>
              <a:t>Pravidla způsobilosti osobních nákladů</a:t>
            </a:r>
          </a:p>
        </p:txBody>
      </p:sp>
      <p:sp>
        <p:nvSpPr>
          <p:cNvPr id="3" name="Zástupný obsah 2">
            <a:extLst>
              <a:ext uri="{FF2B5EF4-FFF2-40B4-BE49-F238E27FC236}">
                <a16:creationId xmlns:a16="http://schemas.microsoft.com/office/drawing/2014/main" id="{58B4C296-5871-888A-BDBA-737C03FF7190}"/>
              </a:ext>
            </a:extLst>
          </p:cNvPr>
          <p:cNvSpPr>
            <a:spLocks noGrp="true"/>
          </p:cNvSpPr>
          <p:nvPr>
            <p:ph idx="1"/>
          </p:nvPr>
        </p:nvSpPr>
        <p:spPr>
          <a:xfrm>
            <a:off x="360000" y="1548244"/>
            <a:ext cx="8064000" cy="4758287"/>
          </a:xfrm>
        </p:spPr>
        <p:txBody>
          <a:bodyPr/>
          <a:lstStyle/>
          <a:p>
            <a:pPr lvl="1" algn="just"/>
            <a:r>
              <a:rPr lang="cs-CZ" b="true" dirty="false"/>
              <a:t>Max. úvazek 1,0 </a:t>
            </a:r>
            <a:r>
              <a:rPr lang="cs-CZ" dirty="false"/>
              <a:t>u subjektů podílejících se na realizaci projektu (příjemce + partneři).</a:t>
            </a:r>
          </a:p>
          <a:p>
            <a:pPr lvl="1" algn="just"/>
            <a:r>
              <a:rPr lang="cs-CZ" dirty="false"/>
              <a:t>Sazba/hodinová odměna pro projekt a mimo projekt musí být stejná.</a:t>
            </a:r>
          </a:p>
          <a:p>
            <a:pPr lvl="1" algn="just"/>
            <a:r>
              <a:rPr lang="cs-CZ"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lvl="1" algn="just"/>
            <a:r>
              <a:rPr lang="cs-CZ"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musí být náležitě </a:t>
            </a:r>
            <a:r>
              <a:rPr lang="cs-CZ"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odůvodněny pro každého zaměstnance zvlášť</a:t>
            </a:r>
            <a:r>
              <a:rPr lang="cs-CZ" dirty="false">
                <a:latin typeface="Arial" panose="020B0604020202020204" pitchFamily="34" charset="0"/>
                <a:ea typeface="Arial" panose="020B0604020202020204" pitchFamily="34" charset="0"/>
                <a:cs typeface="Times New Roman" panose="02020603050405020304" pitchFamily="18" charset="0"/>
              </a:rPr>
              <a:t>, v daném kalendářním roce </a:t>
            </a:r>
            <a:r>
              <a:rPr lang="cs-CZ" dirty="false">
                <a:solidFill>
                  <a:srgbClr val="FF0000"/>
                </a:solidFill>
                <a:latin typeface="Arial" panose="020B0604020202020204" pitchFamily="34" charset="0"/>
                <a:ea typeface="Arial" panose="020B0604020202020204" pitchFamily="34" charset="0"/>
                <a:cs typeface="Times New Roman" panose="02020603050405020304" pitchFamily="18" charset="0"/>
              </a:rPr>
              <a:t>nepřekročí 25 % </a:t>
            </a:r>
            <a:r>
              <a:rPr lang="cs-CZ" dirty="false">
                <a:latin typeface="Arial" panose="020B0604020202020204" pitchFamily="34" charset="0"/>
                <a:ea typeface="Arial" panose="020B0604020202020204" pitchFamily="34" charset="0"/>
                <a:cs typeface="Times New Roman" panose="02020603050405020304" pitchFamily="18" charset="0"/>
              </a:rPr>
              <a:t>roční mzdy/odměny z dohody.</a:t>
            </a:r>
          </a:p>
          <a:p>
            <a:pPr lvl="1" algn="just"/>
            <a:r>
              <a:rPr lang="cs-CZ" b="false" i="false" u="none" strike="noStrike" baseline="0" dirty="false">
                <a:latin typeface="Arial" panose="020B0604020202020204" pitchFamily="34" charset="0"/>
              </a:rPr>
              <a:t>Pracovní smlouva/DPČ/DPP </a:t>
            </a:r>
            <a:r>
              <a:rPr lang="cs-CZ" b="true" i="false" u="none" strike="noStrike" baseline="0" dirty="false">
                <a:latin typeface="Arial" panose="020B0604020202020204" pitchFamily="34" charset="0"/>
              </a:rPr>
              <a:t>nesmí být podepsána stejnou osobou na straně zaměstnavatele i na straně zaměstnance</a:t>
            </a:r>
            <a:r>
              <a:rPr lang="cs-CZ" b="false" i="false" u="none" strike="noStrike" baseline="0" dirty="false">
                <a:latin typeface="Arial" panose="020B0604020202020204" pitchFamily="34" charset="0"/>
              </a:rPr>
              <a:t>!</a:t>
            </a:r>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5EB2EEF0-A622-D870-998D-27301D91AA19}"/>
              </a:ext>
            </a:extLst>
          </p:cNvPr>
          <p:cNvSpPr>
            <a:spLocks noGrp="true"/>
          </p:cNvSpPr>
          <p:nvPr>
            <p:ph type="sldNum" sz="quarter" idx="12"/>
          </p:nvPr>
        </p:nvSpPr>
        <p:spPr/>
        <p:txBody>
          <a:bodyPr/>
          <a:lstStyle/>
          <a:p>
            <a:fld id="{479BF083-4774-43B1-9AB0-5CC1AC5DD8EE}" type="slidenum">
              <a:rPr lang="cs-CZ" smtClean="false"/>
              <a:pPr/>
              <a:t>41</a:t>
            </a:fld>
            <a:endParaRPr lang="cs-CZ"/>
          </a:p>
        </p:txBody>
      </p:sp>
    </p:spTree>
    <p:extLst>
      <p:ext uri="{BB962C8B-B14F-4D97-AF65-F5344CB8AC3E}">
        <p14:creationId xmlns:p14="http://schemas.microsoft.com/office/powerpoint/2010/main" val="723713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pPr algn="ctr"/>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484784"/>
            <a:ext cx="7884876" cy="5373216"/>
          </a:xfrm>
        </p:spPr>
        <p:txBody>
          <a:bodyPr/>
          <a:lstStyle/>
          <a:p>
            <a:pPr algn="just">
              <a:lnSpc>
                <a:spcPct val="100000"/>
              </a:lnSpc>
              <a:spcBef>
                <a:spcPts val="0"/>
              </a:spcBef>
            </a:pPr>
            <a:r>
              <a:rPr lang="cs-CZ" sz="2000" b="false" i="false" u="none" strike="noStrike" baseline="0" dirty="false">
                <a:latin typeface="Arial" panose="020B0604020202020204" pitchFamily="34" charset="0"/>
              </a:rPr>
              <a:t>Všechny způsobilé přímé výdaje projektu</a:t>
            </a:r>
            <a:r>
              <a:rPr lang="cs-CZ" sz="2000" dirty="false">
                <a:latin typeface="Arial" panose="020B0604020202020204" pitchFamily="34" charset="0"/>
              </a:rPr>
              <a:t> </a:t>
            </a:r>
            <a:r>
              <a:rPr lang="cs-CZ" sz="2000" b="true" i="false" u="none" strike="noStrike" baseline="0" dirty="false">
                <a:latin typeface="Arial" panose="020B0604020202020204" pitchFamily="34" charset="0"/>
              </a:rPr>
              <a:t>musí být příjemce schopen doložit. </a:t>
            </a:r>
            <a:r>
              <a:rPr lang="cs-CZ" sz="2000" b="false" i="false" u="none" strike="noStrike" baseline="0" dirty="false">
                <a:latin typeface="Arial" panose="020B0604020202020204" pitchFamily="34" charset="0"/>
              </a:rPr>
              <a:t>Originály dokladů jsou archivovány u toho subjektu, u kterého výdaje vznikly. Kopie/skeny musí být </a:t>
            </a:r>
            <a:br>
              <a:rPr lang="cs-CZ" sz="2000" b="false" i="false" u="none" strike="noStrike" baseline="0" dirty="false">
                <a:latin typeface="Arial" panose="020B0604020202020204" pitchFamily="34" charset="0"/>
              </a:rPr>
            </a:br>
            <a:r>
              <a:rPr lang="cs-CZ" sz="2000" b="false" i="false" u="none" strike="noStrike" baseline="0" dirty="false">
                <a:latin typeface="Arial" panose="020B0604020202020204" pitchFamily="34" charset="0"/>
              </a:rPr>
              <a:t>k dispozici ŘO, přičemž některé je třeba přiložit k žádosti o platbu, jiné předloží příjemce v případě kontroly projektu na místě. </a:t>
            </a:r>
          </a:p>
          <a:p>
            <a:pPr algn="just">
              <a:lnSpc>
                <a:spcPct val="100000"/>
              </a:lnSpc>
              <a:spcBef>
                <a:spcPts val="0"/>
              </a:spcBef>
            </a:pPr>
            <a:endParaRPr lang="cs-CZ" sz="2000" b="false" i="false" u="none" strike="noStrike" baseline="0" dirty="false">
              <a:latin typeface="Arial" panose="020B0604020202020204" pitchFamily="34" charset="0"/>
            </a:endParaRPr>
          </a:p>
          <a:p>
            <a:pPr algn="just">
              <a:lnSpc>
                <a:spcPct val="100000"/>
              </a:lnSpc>
              <a:spcBef>
                <a:spcPts val="0"/>
              </a:spcBef>
            </a:pPr>
            <a:r>
              <a:rPr lang="cs-CZ" sz="2000" b="false" i="false" u="none" strike="noStrike" baseline="0" dirty="false">
                <a:latin typeface="Arial" panose="020B0604020202020204" pitchFamily="34" charset="0"/>
              </a:rPr>
              <a:t>Za účelem zabránění dvojímu financování je příjemce </a:t>
            </a:r>
            <a:r>
              <a:rPr lang="cs-CZ" sz="20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p>
          <a:p>
            <a:pPr algn="just">
              <a:lnSpc>
                <a:spcPct val="100000"/>
              </a:lnSpc>
              <a:spcBef>
                <a:spcPts val="0"/>
              </a:spcBef>
            </a:pPr>
            <a:endParaRPr lang="cs-CZ" sz="2000" dirty="false">
              <a:latin typeface="Arial" panose="020B0604020202020204" pitchFamily="34" charset="0"/>
            </a:endParaRPr>
          </a:p>
          <a:p>
            <a:pPr algn="just">
              <a:lnSpc>
                <a:spcPct val="100000"/>
              </a:lnSpc>
              <a:spcBef>
                <a:spcPts val="0"/>
              </a:spcBef>
            </a:pPr>
            <a:r>
              <a:rPr lang="cs-CZ" sz="2000" b="true" i="false" u="none" strike="noStrike" baseline="0" dirty="false">
                <a:latin typeface="Arial" panose="020B0604020202020204" pitchFamily="34" charset="0"/>
              </a:rPr>
              <a:t>K žádosti o platbu je nutné do IS KP21+ naskenovat účetní doklad, pokud částka, která je z něj nárokována jako výdaj projektu, přesahuje 20 000 Kč.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42</a:t>
            </a:fld>
            <a:endParaRPr lang="cs-CZ" dirty="false"/>
          </a:p>
        </p:txBody>
      </p:sp>
      <p:pic>
        <p:nvPicPr>
          <p:cNvPr id="10242" name="Picture 2" descr="Panacek-knihy-notebook - Jirka Mazur blog">
            <a:extLst>
              <a:ext uri="{FF2B5EF4-FFF2-40B4-BE49-F238E27FC236}">
                <a16:creationId xmlns:a16="http://schemas.microsoft.com/office/drawing/2014/main" id="{B516E483-429F-09A9-DE5D-76DC25211B0F}"/>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7962300" y="1556792"/>
            <a:ext cx="1221988" cy="12584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is počítačů a notebooků - AB SOLUTIONS s.r.o.">
            <a:extLst>
              <a:ext uri="{FF2B5EF4-FFF2-40B4-BE49-F238E27FC236}">
                <a16:creationId xmlns:a16="http://schemas.microsoft.com/office/drawing/2014/main" id="{4AA72D40-3086-9C41-0F96-22505FB9EB04}"/>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l="18759" r="7222"/>
          <a:stretch/>
        </p:blipFill>
        <p:spPr bwMode="auto">
          <a:xfrm>
            <a:off x="8101033" y="5013176"/>
            <a:ext cx="990916" cy="1338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zva: Zasílejte připomínky k Záchrannému plánu cestovního ruchu ČR Covid  2020! – Česká unie cestovního ruchu">
            <a:extLst>
              <a:ext uri="{FF2B5EF4-FFF2-40B4-BE49-F238E27FC236}">
                <a16:creationId xmlns:a16="http://schemas.microsoft.com/office/drawing/2014/main" id="{63071169-D779-708E-824E-992BCBE0AE3A}"/>
              </a:ext>
            </a:extLst>
          </p:cNvPr>
          <p:cNvPicPr>
            <a:picLocks noChangeAspect="true" noChangeArrowheads="true"/>
          </p:cNvPicPr>
          <p:nvPr/>
        </p:nvPicPr>
        <p:blipFill rotWithShape="true">
          <a:blip cstate="print" r:embed="rId4">
            <a:extLst>
              <a:ext uri="{BEBA8EAE-BF5A-486C-A8C5-ECC9F3942E4B}">
                <a14:imgProps xmlns:a14="http://schemas.microsoft.com/office/drawing/2010/main">
                  <a14:imgLayer r:embed="rId5">
                    <a14:imgEffect>
                      <a14:backgroundRemoval b="95104" l="23750" r="70000" t="4479">
                        <a14:foregroundMark x1="50521" x2="46771" y1="7187" y2="30521"/>
                        <a14:foregroundMark x1="25625" x2="25625" y1="87708" y2="87708"/>
                        <a14:foregroundMark x1="27708" x2="27708" y1="89375" y2="95208"/>
                        <a14:foregroundMark x1="46771" x2="51042" y1="4479" y2="7187"/>
                        <a14:foregroundMark x1="52083" x2="67500" y1="81875" y2="62292"/>
                        <a14:foregroundMark x1="44688" x2="69063" y1="73958" y2="71354"/>
                      </a14:backgroundRemoval>
                    </a14:imgEffect>
                  </a14:imgLayer>
                </a14:imgProps>
              </a:ext>
              <a:ext uri="{28A0092B-C50C-407E-A947-70E740481C1C}">
                <a14:useLocalDpi xmlns:a14="http://schemas.microsoft.com/office/drawing/2010/main" val="0"/>
              </a:ext>
            </a:extLst>
          </a:blip>
          <a:srcRect l="18103" r="23967"/>
          <a:stretch/>
        </p:blipFill>
        <p:spPr bwMode="auto">
          <a:xfrm>
            <a:off x="8144929" y="3070191"/>
            <a:ext cx="990916" cy="17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90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412776"/>
            <a:ext cx="8604000" cy="4968552"/>
          </a:xfrm>
        </p:spPr>
        <p:txBody>
          <a:bodyPr/>
          <a:lstStyle/>
          <a:p>
            <a:pPr marL="0" indent="0" algn="just">
              <a:lnSpc>
                <a:spcPct val="100000"/>
              </a:lnSpc>
              <a:buNone/>
            </a:pPr>
            <a:r>
              <a:rPr lang="cs-CZ" sz="2000" b="true" dirty="false">
                <a:solidFill>
                  <a:srgbClr val="FF0000"/>
                </a:solidFill>
                <a:latin typeface="+mj-lt"/>
              </a:rPr>
              <a:t>Pozor na střet zájmů</a:t>
            </a:r>
          </a:p>
          <a:p>
            <a:pPr marL="0" indent="0" algn="just">
              <a:lnSpc>
                <a:spcPct val="100000"/>
              </a:lnSpc>
              <a:buNone/>
            </a:pPr>
            <a:r>
              <a:rPr lang="cs-CZ" sz="2000" dirty="false">
                <a:latin typeface="+mj-lt"/>
              </a:rPr>
              <a:t>Mějte prosím na paměti, že pro posouzení střetu zájmu postačí pouze možnost (ohrožení) mít vliv na výsledek výběrového/zadávacího řízení, případně když je ohrožena nestrannost nebo nezávislost v souvislosti </a:t>
            </a:r>
            <a:br>
              <a:rPr lang="cs-CZ" sz="2000" dirty="false">
                <a:latin typeface="+mj-lt"/>
              </a:rPr>
            </a:br>
            <a:r>
              <a:rPr lang="cs-CZ" sz="2000" dirty="false">
                <a:latin typeface="+mj-lt"/>
              </a:rPr>
              <a:t>s výběrovým řízením. </a:t>
            </a:r>
          </a:p>
          <a:p>
            <a:pPr algn="just">
              <a:lnSpc>
                <a:spcPct val="100000"/>
              </a:lnSpc>
            </a:pPr>
            <a:r>
              <a:rPr lang="cs-CZ" sz="2000" dirty="false">
                <a:latin typeface="+mj-lt"/>
              </a:rPr>
              <a:t>Střet zájmů se vztahuje nejen na členy realizačního týmu, ale na všechny zaměstnance zadavatele, tj. zaměstnance příjemce </a:t>
            </a:r>
            <a:r>
              <a:rPr lang="cs-CZ" sz="2000" dirty="false">
                <a:latin typeface="+mj-lt"/>
                <a:sym typeface="Wingdings" panose="05000000000000000000" pitchFamily="2" charset="2"/>
              </a:rPr>
              <a:t> </a:t>
            </a:r>
            <a:r>
              <a:rPr lang="cs-CZ" sz="2000" b="true" u="sng" dirty="false">
                <a:solidFill>
                  <a:srgbClr val="FF0000"/>
                </a:solidFill>
                <a:latin typeface="+mj-lt"/>
                <a:sym typeface="Wingdings" panose="05000000000000000000" pitchFamily="2" charset="2"/>
              </a:rPr>
              <a:t>ž</a:t>
            </a:r>
            <a:r>
              <a:rPr lang="cs-CZ" sz="2000" b="true" u="sng" dirty="false">
                <a:solidFill>
                  <a:srgbClr val="FF0000"/>
                </a:solidFill>
                <a:latin typeface="+mj-lt"/>
              </a:rPr>
              <a:t>ádný zaměstnanec příjemce nesmí být jeho dodavatelem</a:t>
            </a:r>
            <a:r>
              <a:rPr lang="cs-CZ" sz="2000" u="sng" dirty="false">
                <a:solidFill>
                  <a:srgbClr val="FF0000"/>
                </a:solidFill>
                <a:latin typeface="+mj-lt"/>
              </a:rPr>
              <a:t>.</a:t>
            </a:r>
          </a:p>
          <a:p>
            <a:pPr algn="just">
              <a:lnSpc>
                <a:spcPct val="100000"/>
              </a:lnSpc>
            </a:pPr>
            <a:r>
              <a:rPr lang="cs-CZ" sz="2000" dirty="false">
                <a:latin typeface="+mj-lt"/>
              </a:rPr>
              <a:t>Ve střetu zájmu jsou také členové statutárního orgánu zadavatele, osoby, které se podílely na zpracování žádosti o podporu, osoby, které se ve prospěch zadavatele podílely na přípravě nebo zadávání předmětné zakázky apod.</a:t>
            </a:r>
          </a:p>
          <a:p>
            <a:pPr algn="just">
              <a:lnSpc>
                <a:spcPct val="100000"/>
              </a:lnSpc>
            </a:pPr>
            <a:r>
              <a:rPr lang="cs-CZ" sz="2000" dirty="false">
                <a:latin typeface="+mj-lt"/>
              </a:rPr>
              <a:t>Více viz kap. 20.1 Obecné části pravidel OPZ+. </a:t>
            </a:r>
          </a:p>
          <a:p>
            <a:pPr algn="just">
              <a:lnSpc>
                <a:spcPct val="100000"/>
              </a:lnSpc>
            </a:pPr>
            <a:endParaRPr lang="cs-CZ" sz="1800" dirty="false">
              <a:latin typeface="+mj-lt"/>
            </a:endParaRP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4049951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068AE-69CA-7C54-44D6-EA16CE5A7DE5}"/>
              </a:ext>
            </a:extLst>
          </p:cNvPr>
          <p:cNvSpPr>
            <a:spLocks noGrp="true"/>
          </p:cNvSpPr>
          <p:nvPr>
            <p:ph type="title"/>
          </p:nvPr>
        </p:nvSpPr>
        <p:spPr/>
        <p:txBody>
          <a:bodyPr/>
          <a:lstStyle/>
          <a:p>
            <a:pPr algn="ctr"/>
            <a:r>
              <a:rPr lang="cs-CZ" dirty="false"/>
              <a:t>kontroly na místě</a:t>
            </a:r>
          </a:p>
        </p:txBody>
      </p:sp>
      <p:sp>
        <p:nvSpPr>
          <p:cNvPr id="3" name="Zástupný obsah 2">
            <a:extLst>
              <a:ext uri="{FF2B5EF4-FFF2-40B4-BE49-F238E27FC236}">
                <a16:creationId xmlns:a16="http://schemas.microsoft.com/office/drawing/2014/main" id="{07EEE334-D255-64BE-2A6A-0DE6076F49B2}"/>
              </a:ext>
            </a:extLst>
          </p:cNvPr>
          <p:cNvSpPr>
            <a:spLocks noGrp="true"/>
          </p:cNvSpPr>
          <p:nvPr>
            <p:ph idx="1"/>
          </p:nvPr>
        </p:nvSpPr>
        <p:spPr>
          <a:xfrm>
            <a:off x="323772" y="1468869"/>
            <a:ext cx="8460228" cy="5227131"/>
          </a:xfrm>
        </p:spPr>
        <p:txBody>
          <a:bodyPr/>
          <a:lstStyle/>
          <a:p>
            <a:pPr marL="0" indent="0" algn="just">
              <a:buNone/>
            </a:pPr>
            <a:endParaRPr lang="cs-CZ" sz="1800" dirty="false">
              <a:latin typeface="Arial" panose="020B0604020202020204" pitchFamily="34" charset="0"/>
            </a:endParaRPr>
          </a:p>
          <a:p>
            <a:pPr marL="0" indent="0" algn="just">
              <a:buNone/>
            </a:pPr>
            <a:endParaRPr lang="cs-CZ" sz="1800" b="false" i="false" u="none" strike="noStrike" baseline="0" dirty="false">
              <a:latin typeface="Arial" panose="020B0604020202020204" pitchFamily="34" charset="0"/>
            </a:endParaRPr>
          </a:p>
          <a:p>
            <a:pPr marL="0" indent="0" algn="just">
              <a:buNone/>
            </a:pPr>
            <a:endParaRPr lang="cs-CZ" sz="1800" dirty="false">
              <a:latin typeface="Arial" panose="020B0604020202020204" pitchFamily="34" charset="0"/>
            </a:endParaRPr>
          </a:p>
          <a:p>
            <a:pPr marL="0" indent="0" algn="just">
              <a:buNone/>
            </a:pPr>
            <a:endParaRPr lang="cs-CZ" sz="1800" dirty="false">
              <a:latin typeface="Arial" panose="020B0604020202020204" pitchFamily="34" charset="0"/>
            </a:endParaRPr>
          </a:p>
          <a:p>
            <a:pPr algn="just">
              <a:lnSpc>
                <a:spcPct val="100000"/>
              </a:lnSpc>
            </a:pPr>
            <a:endParaRPr lang="cs-CZ" sz="1800" b="true" i="false" u="none" strike="noStrike" baseline="0" dirty="false">
              <a:latin typeface="Arial" panose="020B0604020202020204" pitchFamily="34" charset="0"/>
            </a:endParaRPr>
          </a:p>
          <a:p>
            <a:pPr algn="just">
              <a:lnSpc>
                <a:spcPct val="100000"/>
              </a:lnSpc>
            </a:pPr>
            <a:r>
              <a:rPr lang="cs-CZ" sz="1900" b="true" i="false" u="none" strike="noStrike" baseline="0" dirty="false">
                <a:latin typeface="Arial" panose="020B0604020202020204" pitchFamily="34" charset="0"/>
              </a:rPr>
              <a:t>Příjemce musí umožnit </a:t>
            </a:r>
            <a:r>
              <a:rPr lang="cs-CZ" sz="1900" i="false" u="none" strike="noStrike" baseline="0" dirty="false">
                <a:latin typeface="Arial" panose="020B0604020202020204" pitchFamily="34" charset="0"/>
              </a:rPr>
              <a:t>vstup</a:t>
            </a:r>
            <a:r>
              <a:rPr lang="cs-CZ" sz="1900" b="true" i="false" u="none" strike="noStrike" baseline="0" dirty="false">
                <a:latin typeface="Arial" panose="020B0604020202020204" pitchFamily="34" charset="0"/>
              </a:rPr>
              <a:t> </a:t>
            </a:r>
            <a:r>
              <a:rPr lang="cs-CZ" sz="1900" b="false" i="false" u="none" strike="noStrike" baseline="0" dirty="false">
                <a:latin typeface="Arial" panose="020B0604020202020204" pitchFamily="34" charset="0"/>
              </a:rPr>
              <a:t>kontrolou pověřeným osobám, přístup                 k dokumentaci projektu (během realizace projektu, ale také po celou dobu, po kterou je povinen uchovávat dokumentaci projektu).</a:t>
            </a:r>
          </a:p>
          <a:p>
            <a:pPr algn="just">
              <a:lnSpc>
                <a:spcPct val="100000"/>
              </a:lnSpc>
            </a:pPr>
            <a:r>
              <a:rPr lang="cs-CZ" sz="1900" b="false" i="false" u="none" strike="noStrike" baseline="0" dirty="false">
                <a:latin typeface="Arial" panose="020B0604020202020204" pitchFamily="34" charset="0"/>
              </a:rPr>
              <a:t>K provádění kontrol či auditů je oprávněno také Ministerstvo financí, orgány finanční správy, Evropská komise nebo Evropský účetní dvůr a Nejvyšší kontrolní úřad, popř. je mohou doprovázet další přizvané osoby.</a:t>
            </a:r>
          </a:p>
          <a:p>
            <a:pPr marL="0" indent="0" algn="just">
              <a:lnSpc>
                <a:spcPct val="100000"/>
              </a:lnSpc>
              <a:buNone/>
            </a:pPr>
            <a:endParaRPr lang="cs-CZ" sz="1600" b="false" i="false" u="none" strike="noStrike" baseline="0" dirty="false">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70B5A061-2E46-B730-6488-6823AF443025}"/>
              </a:ext>
            </a:extLst>
          </p:cNvPr>
          <p:cNvSpPr>
            <a:spLocks noGrp="true"/>
          </p:cNvSpPr>
          <p:nvPr>
            <p:ph type="sldNum" sz="quarter" idx="12"/>
          </p:nvPr>
        </p:nvSpPr>
        <p:spPr/>
        <p:txBody>
          <a:bodyPr/>
          <a:lstStyle/>
          <a:p>
            <a:fld id="{479BF083-4774-43B1-9AB0-5CC1AC5DD8EE}" type="slidenum">
              <a:rPr lang="cs-CZ" smtClean="false"/>
              <a:pPr/>
              <a:t>44</a:t>
            </a:fld>
            <a:endParaRPr lang="cs-CZ"/>
          </a:p>
        </p:txBody>
      </p:sp>
      <p:graphicFrame>
        <p:nvGraphicFramePr>
          <p:cNvPr id="7" name="Tabulka 6">
            <a:extLst>
              <a:ext uri="{FF2B5EF4-FFF2-40B4-BE49-F238E27FC236}">
                <a16:creationId xmlns:a16="http://schemas.microsoft.com/office/drawing/2014/main" id="{C4F90628-F04A-2F06-B1ED-8A1547D3CCA7}"/>
              </a:ext>
            </a:extLst>
          </p:cNvPr>
          <p:cNvGraphicFramePr>
            <a:graphicFrameLocks noGrp="true"/>
          </p:cNvGraphicFramePr>
          <p:nvPr>
            <p:extLst>
              <p:ext uri="{D42A27DB-BD31-4B8C-83A1-F6EECF244321}">
                <p14:modId xmlns:p14="http://schemas.microsoft.com/office/powerpoint/2010/main" val="1416599480"/>
              </p:ext>
            </p:extLst>
          </p:nvPr>
        </p:nvGraphicFramePr>
        <p:xfrm>
          <a:off x="503772" y="1288869"/>
          <a:ext cx="8316456" cy="2422334"/>
        </p:xfrm>
        <a:graphic>
          <a:graphicData uri="http://schemas.openxmlformats.org/drawingml/2006/table">
            <a:tbl>
              <a:tblPr firstRow="true" bandRow="true">
                <a:tableStyleId>{5C22544A-7EE6-4342-B048-85BDC9FD1C3A}</a:tableStyleId>
              </a:tblPr>
              <a:tblGrid>
                <a:gridCol w="2480347">
                  <a:extLst>
                    <a:ext uri="{9D8B030D-6E8A-4147-A177-3AD203B41FA5}">
                      <a16:colId xmlns:a16="http://schemas.microsoft.com/office/drawing/2014/main" val="3328558398"/>
                    </a:ext>
                  </a:extLst>
                </a:gridCol>
                <a:gridCol w="5836109">
                  <a:extLst>
                    <a:ext uri="{9D8B030D-6E8A-4147-A177-3AD203B41FA5}">
                      <a16:colId xmlns:a16="http://schemas.microsoft.com/office/drawing/2014/main" val="1009184824"/>
                    </a:ext>
                  </a:extLst>
                </a:gridCol>
              </a:tblGrid>
              <a:tr h="1721294">
                <a:tc>
                  <a:txBody>
                    <a:bodyPr/>
                    <a:lstStyle/>
                    <a:p>
                      <a:r>
                        <a:rPr lang="cs-CZ" sz="2000" b="true" i="false" u="none" strike="noStrike" baseline="0" dirty="false">
                          <a:latin typeface="Arial" panose="020B0604020202020204" pitchFamily="34" charset="0"/>
                        </a:rPr>
                        <a:t>Ohlášená kontrola </a:t>
                      </a:r>
                      <a:endParaRPr lang="cs-CZ" sz="2000" dirty="false"/>
                    </a:p>
                  </a:txBody>
                  <a:tcPr anchor="ct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kern="1200" baseline="0" dirty="false">
                          <a:solidFill>
                            <a:schemeClr val="tx1"/>
                          </a:solidFill>
                          <a:latin typeface="Arial" panose="020B0604020202020204" pitchFamily="34" charset="0"/>
                          <a:ea typeface="+mn-ea"/>
                          <a:cs typeface="+mn-cs"/>
                        </a:rPr>
                        <a:t>příjemce je o kontrole dopředu informován,</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baseline="0" dirty="false">
                          <a:solidFill>
                            <a:schemeClr val="tx1"/>
                          </a:solidFill>
                          <a:latin typeface="Arial" panose="020B0604020202020204" pitchFamily="34" charset="0"/>
                        </a:rPr>
                        <a:t>je mu poskytnut seznam</a:t>
                      </a:r>
                      <a:r>
                        <a:rPr lang="cs-CZ" sz="2000" dirty="false">
                          <a:solidFill>
                            <a:schemeClr val="tx1"/>
                          </a:solidFill>
                          <a:latin typeface="Arial" panose="020B0604020202020204" pitchFamily="34" charset="0"/>
                        </a:rPr>
                        <a:t> </a:t>
                      </a:r>
                      <a:r>
                        <a:rPr lang="cs-CZ" sz="2000" b="false" i="false" u="none" strike="noStrike" baseline="0" dirty="false">
                          <a:solidFill>
                            <a:schemeClr val="tx1"/>
                          </a:solidFill>
                          <a:latin typeface="Arial" panose="020B0604020202020204" pitchFamily="34" charset="0"/>
                        </a:rPr>
                        <a:t>potřebné dokumentace a časový harmonogram kontroly, </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baseline="0" dirty="false">
                          <a:solidFill>
                            <a:schemeClr val="tx1"/>
                          </a:solidFill>
                          <a:latin typeface="Arial" panose="020B0604020202020204" pitchFamily="34" charset="0"/>
                        </a:rPr>
                        <a:t>kontrolu provádí pracovníci oddělení kontrol na místě, tzn. u příjemce.</a:t>
                      </a:r>
                      <a:endParaRPr lang="cs-CZ" sz="2000" dirty="false"/>
                    </a:p>
                  </a:txBody>
                  <a:tcPr anchor="ctr">
                    <a:solidFill>
                      <a:schemeClr val="bg1">
                        <a:lumMod val="90000"/>
                      </a:schemeClr>
                    </a:solidFill>
                  </a:tcPr>
                </a:tc>
                <a:extLst>
                  <a:ext uri="{0D108BD9-81ED-4DB2-BD59-A6C34878D82A}">
                    <a16:rowId xmlns:a16="http://schemas.microsoft.com/office/drawing/2014/main" val="512668271"/>
                  </a:ext>
                </a:extLst>
              </a:tr>
              <a:tr h="544387">
                <a:tc>
                  <a: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2000" b="true" i="false" u="none" strike="noStrike" kern="1200" baseline="0" dirty="false">
                          <a:solidFill>
                            <a:schemeClr val="bg1"/>
                          </a:solidFill>
                          <a:latin typeface="Arial" panose="020B0604020202020204" pitchFamily="34" charset="0"/>
                          <a:ea typeface="+mn-ea"/>
                          <a:cs typeface="+mn-cs"/>
                        </a:rPr>
                        <a:t>Neohlášená kontrola </a:t>
                      </a:r>
                    </a:p>
                  </a:txBody>
                  <a:tcPr anchor="ctr">
                    <a:solidFill>
                      <a:schemeClr val="tx1"/>
                    </a:solidFill>
                  </a:tcP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kern="1200" baseline="0" dirty="false">
                          <a:solidFill>
                            <a:schemeClr val="tx1"/>
                          </a:solidFill>
                          <a:latin typeface="Arial" panose="020B0604020202020204" pitchFamily="34" charset="0"/>
                          <a:ea typeface="+mn-ea"/>
                          <a:cs typeface="+mn-cs"/>
                        </a:rPr>
                        <a:t>zejména při ověřování aktivit projektu.</a:t>
                      </a:r>
                    </a:p>
                  </a:txBody>
                  <a:tcPr anchor="ctr">
                    <a:solidFill>
                      <a:schemeClr val="bg1">
                        <a:lumMod val="90000"/>
                      </a:schemeClr>
                    </a:solidFill>
                  </a:tcPr>
                </a:tc>
                <a:extLst>
                  <a:ext uri="{0D108BD9-81ED-4DB2-BD59-A6C34878D82A}">
                    <a16:rowId xmlns:a16="http://schemas.microsoft.com/office/drawing/2014/main" val="3776577689"/>
                  </a:ext>
                </a:extLst>
              </a:tr>
            </a:tbl>
          </a:graphicData>
        </a:graphic>
      </p:graphicFrame>
    </p:spTree>
    <p:extLst>
      <p:ext uri="{BB962C8B-B14F-4D97-AF65-F5344CB8AC3E}">
        <p14:creationId xmlns:p14="http://schemas.microsoft.com/office/powerpoint/2010/main" val="2080337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a:xfrm>
            <a:off x="360000" y="0"/>
            <a:ext cx="8424000" cy="1080000"/>
          </a:xfrm>
        </p:spPr>
        <p:txBody>
          <a:bodyPr anchor="ctr">
            <a:normAutofit/>
          </a:bodyPr>
          <a:lstStyle/>
          <a:p>
            <a:pPr algn="ctr"/>
            <a:r>
              <a:rPr lang="cs-CZ" dirty="false"/>
              <a:t>Uchování dokumentů</a:t>
            </a:r>
          </a:p>
        </p:txBody>
      </p:sp>
      <p:sp>
        <p:nvSpPr>
          <p:cNvPr id="3" name="Zástupný obsah 2">
            <a:extLst>
              <a:ext uri="{FF2B5EF4-FFF2-40B4-BE49-F238E27FC236}">
                <a16:creationId xmlns:a16="http://schemas.microsoft.com/office/drawing/2014/main" id="{59CA5009-9F84-AB62-B030-158788D84091}"/>
              </a:ext>
            </a:extLst>
          </p:cNvPr>
          <p:cNvSpPr>
            <a:spLocks noGrp="true"/>
          </p:cNvSpPr>
          <p:nvPr>
            <p:ph idx="1"/>
          </p:nvPr>
        </p:nvSpPr>
        <p:spPr>
          <a:xfrm>
            <a:off x="540000" y="1800000"/>
            <a:ext cx="3960000" cy="4320000"/>
          </a:xfrm>
        </p:spPr>
        <p:txBody>
          <a:bodyPr>
            <a:noAutofit/>
          </a:bodyPr>
          <a:lstStyle/>
          <a:p>
            <a:pPr marL="0" indent="0" algn="just">
              <a:lnSpc>
                <a:spcPct val="100000"/>
              </a:lnSpc>
              <a:buNone/>
            </a:pPr>
            <a:r>
              <a:rPr lang="cs-CZ" sz="1900" dirty="false">
                <a:effectLst/>
              </a:rPr>
              <a:t>Povinnost uchovávat veškeré dokumenty související s realizací projektu po dobu </a:t>
            </a:r>
            <a:r>
              <a:rPr lang="cs-CZ" sz="1900" b="true" dirty="false">
                <a:effectLst/>
              </a:rPr>
              <a:t>10 let od ukončení projektu</a:t>
            </a:r>
            <a:r>
              <a:rPr lang="cs-CZ" sz="1900" b="true" dirty="false"/>
              <a:t> </a:t>
            </a:r>
            <a:r>
              <a:rPr lang="cs-CZ" sz="1900" dirty="false"/>
              <a:t>(</a:t>
            </a:r>
            <a:r>
              <a:rPr lang="cs-CZ" sz="1900" dirty="false">
                <a:effectLst/>
              </a:rPr>
              <a:t>lhůta začíná běžet 1. ledna následujícího kalendářního roku poté, kdy byla příjemci vyplacena závěrečná platba, příp. kdy příjemce poukázal přeplatek dotace stanovený na základě schváleného vyúčtování výdajů v závěrečné žádosti o platbu zpět ŘO).</a:t>
            </a:r>
          </a:p>
          <a:p>
            <a:pPr marL="0" indent="0" algn="just">
              <a:lnSpc>
                <a:spcPct val="100000"/>
              </a:lnSpc>
              <a:buNone/>
            </a:pPr>
            <a:r>
              <a:rPr lang="cs-CZ" sz="1900" dirty="false"/>
              <a:t>Více viz </a:t>
            </a:r>
            <a:r>
              <a:rPr lang="cs-CZ" sz="1900" b="true" dirty="false"/>
              <a:t>Obecná část pravidel, kap. 28 Uchovávání dokumentů.</a:t>
            </a:r>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45</a:t>
            </a:fld>
            <a:endParaRPr lang="cs-CZ"/>
          </a:p>
        </p:txBody>
      </p:sp>
      <p:pic>
        <p:nvPicPr>
          <p:cNvPr id="5" name="Obrázek 4" descr="Obsah obrázku oblečení, nábytek, muž, osoba&#10;&#10;Obsah vygenerovaný umělou inteligencí může být nesprávný.">
            <a:extLst>
              <a:ext uri="{FF2B5EF4-FFF2-40B4-BE49-F238E27FC236}">
                <a16:creationId xmlns:a16="http://schemas.microsoft.com/office/drawing/2014/main" id="{49B48978-0B57-2C68-E11E-6D86790E0AFD}"/>
              </a:ext>
            </a:extLst>
          </p:cNvPr>
          <p:cNvPicPr>
            <a:picLocks noChangeAspect="true"/>
          </p:cNvPicPr>
          <p:nvPr/>
        </p:nvPicPr>
        <p:blipFill>
          <a:blip r:embed="rId2"/>
          <a:srcRect l="8333"/>
          <a:stretch/>
        </p:blipFill>
        <p:spPr>
          <a:xfrm>
            <a:off x="4644000" y="1800000"/>
            <a:ext cx="3960000" cy="4320000"/>
          </a:xfrm>
          <a:prstGeom prst="rect">
            <a:avLst/>
          </a:prstGeom>
          <a:noFill/>
        </p:spPr>
      </p:pic>
    </p:spTree>
    <p:extLst>
      <p:ext uri="{BB962C8B-B14F-4D97-AF65-F5344CB8AC3E}">
        <p14:creationId xmlns:p14="http://schemas.microsoft.com/office/powerpoint/2010/main" val="3010962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Zdroje informací, systémy pro žadatele a příjemce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97332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 rozcestník např. do IS ESF</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3126979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48</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6" name="Zástupný obsah 5">
            <a:extLst>
              <a:ext uri="{FF2B5EF4-FFF2-40B4-BE49-F238E27FC236}">
                <a16:creationId xmlns:a16="http://schemas.microsoft.com/office/drawing/2014/main" id="{174B0EF3-AB7C-C790-721C-717974137D38}"/>
              </a:ext>
            </a:extLst>
          </p:cNvPr>
          <p:cNvSpPr>
            <a:spLocks noGrp="true"/>
          </p:cNvSpPr>
          <p:nvPr>
            <p:ph idx="1"/>
          </p:nvPr>
        </p:nvSpPr>
        <p:spPr/>
        <p:txBody>
          <a:bodyPr/>
          <a:lstStyle/>
          <a:p>
            <a:endParaRPr lang="cs-CZ"/>
          </a:p>
        </p:txBody>
      </p:sp>
      <p:pic>
        <p:nvPicPr>
          <p:cNvPr id="9" name="Obrázek 8">
            <a:extLst>
              <a:ext uri="{FF2B5EF4-FFF2-40B4-BE49-F238E27FC236}">
                <a16:creationId xmlns:a16="http://schemas.microsoft.com/office/drawing/2014/main" id="{945C5CBD-383C-52F1-46DB-08AF722792B8}"/>
              </a:ext>
            </a:extLst>
          </p:cNvPr>
          <p:cNvPicPr>
            <a:picLocks noChangeAspect="true"/>
          </p:cNvPicPr>
          <p:nvPr/>
        </p:nvPicPr>
        <p:blipFill>
          <a:blip r:embed="rId2"/>
          <a:stretch>
            <a:fillRect/>
          </a:stretch>
        </p:blipFill>
        <p:spPr>
          <a:xfrm>
            <a:off x="39714" y="812612"/>
            <a:ext cx="9104286" cy="6072541"/>
          </a:xfrm>
          <a:prstGeom prst="rect">
            <a:avLst/>
          </a:prstGeom>
        </p:spPr>
      </p:pic>
    </p:spTree>
    <p:extLst>
      <p:ext uri="{BB962C8B-B14F-4D97-AF65-F5344CB8AC3E}">
        <p14:creationId xmlns:p14="http://schemas.microsoft.com/office/powerpoint/2010/main" val="3953846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r>
              <a:rPr lang="cs-CZ" sz="1800" b="true" dirty="false"/>
              <a:t>https://iskp21.mssf.cz/)</a:t>
            </a:r>
          </a:p>
          <a:p>
            <a:pPr lvl="3">
              <a:lnSpc>
                <a:spcPct val="100000"/>
              </a:lnSpc>
            </a:pPr>
            <a:r>
              <a:rPr lang="cs-CZ" sz="1700" dirty="false"/>
              <a:t>Informační systém 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Žádosti o platbu, Zprávy o realizaci, Žádosti o změnu.</a:t>
            </a:r>
            <a:endParaRPr lang="cs-CZ" sz="1600" dirty="false"/>
          </a:p>
          <a:p>
            <a:pPr>
              <a:lnSpc>
                <a:spcPct val="100000"/>
              </a:lnSpc>
            </a:pPr>
            <a:r>
              <a:rPr lang="cs-CZ" sz="2200" b="true" dirty="false"/>
              <a:t>IS ESF </a:t>
            </a:r>
            <a:r>
              <a:rPr lang="cs-CZ" sz="1800" b="true" dirty="false"/>
              <a:t>(www.esfcr.cz) </a:t>
            </a:r>
          </a:p>
          <a:p>
            <a:pPr lvl="3">
              <a:lnSpc>
                <a:spcPct val="100000"/>
              </a:lnSpc>
            </a:pPr>
            <a:r>
              <a:rPr lang="cs-CZ" sz="1700" dirty="false"/>
              <a:t>Dokumenty, formuláře a pravidla pro žadatele a příjemce.</a:t>
            </a:r>
          </a:p>
          <a:p>
            <a:pPr lvl="3">
              <a:lnSpc>
                <a:spcPct val="100000"/>
              </a:lnSpc>
            </a:pPr>
            <a:r>
              <a:rPr lang="cs-CZ" sz="1700" dirty="false"/>
              <a:t>Monitorování podpořených osob</a:t>
            </a:r>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pic>
        <p:nvPicPr>
          <p:cNvPr id="6" name="Obrázek 5">
            <a:extLst>
              <a:ext uri="{FF2B5EF4-FFF2-40B4-BE49-F238E27FC236}">
                <a16:creationId xmlns:a16="http://schemas.microsoft.com/office/drawing/2014/main" id="{0E6E8110-196B-02E2-5E0D-1B9ADF9CBBE9}"/>
              </a:ext>
            </a:extLst>
          </p:cNvPr>
          <p:cNvPicPr>
            <a:picLocks noChangeAspect="true"/>
          </p:cNvPicPr>
          <p:nvPr/>
        </p:nvPicPr>
        <p:blipFill rotWithShape="true">
          <a:blip r:embed="rId2"/>
          <a:srcRect l="-3044" t="-2" r="3044" b="36254"/>
          <a:stretch/>
        </p:blipFill>
        <p:spPr>
          <a:xfrm>
            <a:off x="768770" y="4011687"/>
            <a:ext cx="7318428" cy="2504313"/>
          </a:xfrm>
          <a:prstGeom prst="rect">
            <a:avLst/>
          </a:prstGeom>
        </p:spPr>
      </p:pic>
    </p:spTree>
    <p:extLst>
      <p:ext uri="{BB962C8B-B14F-4D97-AF65-F5344CB8AC3E}">
        <p14:creationId xmlns:p14="http://schemas.microsoft.com/office/powerpoint/2010/main" val="151076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a:t>
            </a:r>
          </a:p>
        </p:txBody>
      </p:sp>
      <p:sp>
        <p:nvSpPr>
          <p:cNvPr id="3" name="Zástupný symbol pro obsah 2"/>
          <p:cNvSpPr>
            <a:spLocks noGrp="true"/>
          </p:cNvSpPr>
          <p:nvPr>
            <p:ph idx="1"/>
          </p:nvPr>
        </p:nvSpPr>
        <p:spPr>
          <a:xfrm>
            <a:off x="215516" y="1268760"/>
            <a:ext cx="8712968" cy="5103224"/>
          </a:xfrm>
        </p:spPr>
        <p:txBody>
          <a:bodyPr>
            <a:noAutofit/>
          </a:bodyPr>
          <a:lstStyle/>
          <a:p>
            <a:pPr marL="0" indent="0" algn="just">
              <a:lnSpc>
                <a:spcPct val="120000"/>
              </a:lnSpc>
              <a:buNone/>
            </a:pPr>
            <a:r>
              <a:rPr lang="cs-CZ" sz="1800" dirty="false">
                <a:latin typeface="+mj-lt"/>
              </a:rPr>
              <a:t>Všechny změny projektu se zapisují do IS KP21+ v podobě tzv. žádosti o změnu (</a:t>
            </a:r>
            <a:r>
              <a:rPr lang="cs-CZ" sz="1800" dirty="false" err="true">
                <a:latin typeface="+mj-lt"/>
              </a:rPr>
              <a:t>ŽoZ</a:t>
            </a:r>
            <a:r>
              <a:rPr lang="cs-CZ" sz="1800" dirty="false">
                <a:latin typeface="+mj-lt"/>
              </a:rPr>
              <a:t>).</a:t>
            </a:r>
            <a:endParaRPr lang="cs-CZ" sz="100" dirty="false">
              <a:latin typeface="+mj-lt"/>
            </a:endParaRPr>
          </a:p>
          <a:p>
            <a:r>
              <a:rPr lang="cs-CZ" sz="2000" b="true" u="sng" dirty="false"/>
              <a:t>Nepodstatné změny </a:t>
            </a:r>
            <a:r>
              <a:rPr lang="cs-CZ" sz="2000" b="true" dirty="false"/>
              <a:t>– bez </a:t>
            </a:r>
            <a:r>
              <a:rPr lang="cs-CZ" sz="2000" b="true" dirty="false">
                <a:solidFill>
                  <a:srgbClr val="FF0000"/>
                </a:solidFill>
              </a:rPr>
              <a:t>předchozího</a:t>
            </a:r>
            <a:r>
              <a:rPr lang="cs-CZ" sz="2000" b="true" dirty="false"/>
              <a:t> souhlasu ŘO</a:t>
            </a:r>
            <a:endParaRPr lang="cs-CZ" sz="100" dirty="false">
              <a:solidFill>
                <a:srgbClr val="FF0000"/>
              </a:solidFill>
            </a:endParaRPr>
          </a:p>
          <a:p>
            <a:pPr algn="just">
              <a:lnSpc>
                <a:spcPct val="100000"/>
              </a:lnSpc>
            </a:pPr>
            <a:r>
              <a:rPr lang="cs-CZ" sz="2000" b="true" u="sng" dirty="false"/>
              <a:t>Podstatné změny </a:t>
            </a:r>
            <a:r>
              <a:rPr lang="cs-CZ" sz="2000" b="true" dirty="false"/>
              <a:t>– </a:t>
            </a:r>
            <a:r>
              <a:rPr lang="cs-CZ" sz="2000" b="true" dirty="false">
                <a:solidFill>
                  <a:srgbClr val="FF0000"/>
                </a:solidFill>
              </a:rPr>
              <a:t>před</a:t>
            </a:r>
            <a:r>
              <a:rPr lang="cs-CZ" sz="2000" b="true" dirty="false"/>
              <a:t> jejich provedením je </a:t>
            </a:r>
            <a:r>
              <a:rPr lang="cs-CZ" sz="2000" b="true" dirty="false">
                <a:solidFill>
                  <a:srgbClr val="FF0000"/>
                </a:solidFill>
              </a:rPr>
              <a:t>nutný souhlas ŘO </a:t>
            </a:r>
            <a:r>
              <a:rPr lang="cs-CZ" sz="2000" dirty="false"/>
              <a:t>a v některých případech i vydání změnového Rozhodnutí o poskytnutí dotace</a:t>
            </a:r>
          </a:p>
          <a:p>
            <a:pPr marL="0" indent="0">
              <a:lnSpc>
                <a:spcPct val="100000"/>
              </a:lnSpc>
              <a:spcBef>
                <a:spcPts val="0"/>
              </a:spcBef>
              <a:spcAft>
                <a:spcPts val="0"/>
              </a:spcAft>
              <a:buNone/>
            </a:pPr>
            <a:endParaRPr lang="cs-CZ" sz="1600" dirty="false"/>
          </a:p>
          <a:p>
            <a:pPr>
              <a:lnSpc>
                <a:spcPct val="100000"/>
              </a:lnSpc>
              <a:spcBef>
                <a:spcPts val="0"/>
              </a:spcBef>
              <a:spcAft>
                <a:spcPts val="0"/>
              </a:spcAft>
              <a:buFont typeface="Wingdings" panose="05000000000000000000" pitchFamily="2" charset="2"/>
              <a:buChar char="Ø"/>
            </a:pPr>
            <a:r>
              <a:rPr lang="cs-CZ" sz="1600" b="true" dirty="false"/>
              <a:t>ŘO může schválit pouze takovou změnu, která respektuje obsah                           </a:t>
            </a:r>
            <a:r>
              <a:rPr lang="cs-CZ" sz="1600" b="true" dirty="false">
                <a:solidFill>
                  <a:srgbClr val="FF0000"/>
                </a:solidFill>
              </a:rPr>
              <a:t>výzvy k předkládání žádostí o podporu</a:t>
            </a:r>
            <a:r>
              <a:rPr lang="cs-CZ" sz="1600" b="true" dirty="false"/>
              <a:t>.</a:t>
            </a:r>
          </a:p>
          <a:p>
            <a:pPr>
              <a:lnSpc>
                <a:spcPct val="100000"/>
              </a:lnSpc>
              <a:spcBef>
                <a:spcPts val="0"/>
              </a:spcBef>
              <a:spcAft>
                <a:spcPts val="0"/>
              </a:spcAft>
              <a:buFont typeface="Wingdings" panose="05000000000000000000" pitchFamily="2" charset="2"/>
              <a:buChar char="Ø"/>
            </a:pPr>
            <a:endParaRPr lang="cs-CZ" sz="1050" b="true" dirty="false">
              <a:solidFill>
                <a:srgbClr val="FF0000"/>
              </a:solidFill>
            </a:endParaRPr>
          </a:p>
          <a:p>
            <a:pPr>
              <a:lnSpc>
                <a:spcPct val="100000"/>
              </a:lnSpc>
              <a:spcBef>
                <a:spcPts val="0"/>
              </a:spcBef>
              <a:spcAft>
                <a:spcPts val="0"/>
              </a:spcAft>
              <a:buFont typeface="Wingdings" panose="05000000000000000000" pitchFamily="2" charset="2"/>
              <a:buChar char="Ø"/>
            </a:pPr>
            <a:r>
              <a:rPr lang="cs-CZ" sz="1600" b="true" dirty="false"/>
              <a:t>Všechny prováděné změny musí být pro realizaci projektu </a:t>
            </a:r>
            <a:r>
              <a:rPr lang="cs-CZ" sz="1600" b="true" dirty="false">
                <a:solidFill>
                  <a:srgbClr val="FF0000"/>
                </a:solidFill>
              </a:rPr>
              <a:t>nezbytné                               a v souladu se zásadou efektivního nakládání s prostředky. </a:t>
            </a:r>
          </a:p>
          <a:p>
            <a:pPr>
              <a:lnSpc>
                <a:spcPct val="100000"/>
              </a:lnSpc>
              <a:spcBef>
                <a:spcPts val="0"/>
              </a:spcBef>
              <a:spcAft>
                <a:spcPts val="0"/>
              </a:spcAft>
              <a:buFont typeface="Wingdings" panose="05000000000000000000" pitchFamily="2" charset="2"/>
              <a:buChar char="Ø"/>
            </a:pPr>
            <a:endParaRPr lang="cs-CZ" sz="1600" b="true" dirty="false"/>
          </a:p>
          <a:p>
            <a:pPr>
              <a:lnSpc>
                <a:spcPct val="100000"/>
              </a:lnSpc>
              <a:spcBef>
                <a:spcPts val="0"/>
              </a:spcBef>
              <a:spcAft>
                <a:spcPts val="0"/>
              </a:spcAft>
              <a:buFont typeface="Wingdings" panose="05000000000000000000" pitchFamily="2" charset="2"/>
              <a:buChar char="Ø"/>
            </a:pPr>
            <a:r>
              <a:rPr lang="cs-CZ" sz="1600" b="true" dirty="false"/>
              <a:t>NIKDY </a:t>
            </a:r>
            <a:r>
              <a:rPr lang="cs-CZ" sz="1600" b="true" dirty="false">
                <a:solidFill>
                  <a:srgbClr val="FF0000"/>
                </a:solidFill>
              </a:rPr>
              <a:t>NELZE MĚNIT ÚČEL DOTACE.</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r>
              <a:rPr lang="cs-CZ" sz="1800" dirty="false"/>
              <a:t>Rozlišení, zda se jedná o podstatnou či nepodstatnou změnu, může být někdy </a:t>
            </a:r>
          </a:p>
          <a:p>
            <a:pPr marL="0" indent="0">
              <a:lnSpc>
                <a:spcPct val="100000"/>
              </a:lnSpc>
              <a:spcBef>
                <a:spcPts val="0"/>
              </a:spcBef>
              <a:spcAft>
                <a:spcPts val="0"/>
              </a:spcAft>
              <a:buNone/>
            </a:pPr>
            <a:r>
              <a:rPr lang="cs-CZ" sz="1800" dirty="false"/>
              <a:t>problematické. </a:t>
            </a:r>
            <a:r>
              <a:rPr lang="cs-CZ" sz="1800" dirty="false">
                <a:sym typeface="Wingdings" panose="05000000000000000000" pitchFamily="2" charset="2"/>
              </a:rPr>
              <a:t>D</a:t>
            </a:r>
            <a:r>
              <a:rPr lang="cs-CZ" sz="1800" dirty="false"/>
              <a:t>oporučujeme proto </a:t>
            </a:r>
            <a:r>
              <a:rPr lang="cs-CZ" sz="1800" dirty="false">
                <a:solidFill>
                  <a:srgbClr val="FF0000"/>
                </a:solidFill>
              </a:rPr>
              <a:t>konzultovat plánovanou změnu </a:t>
            </a:r>
            <a:r>
              <a:rPr lang="cs-CZ" sz="1800" dirty="false"/>
              <a:t>v dostatečném </a:t>
            </a:r>
          </a:p>
          <a:p>
            <a:pPr marL="0" indent="0">
              <a:lnSpc>
                <a:spcPct val="100000"/>
              </a:lnSpc>
              <a:spcBef>
                <a:spcPts val="0"/>
              </a:spcBef>
              <a:spcAft>
                <a:spcPts val="0"/>
              </a:spcAft>
              <a:buNone/>
            </a:pPr>
            <a:r>
              <a:rPr lang="cs-CZ" sz="1800" dirty="false"/>
              <a:t>časovém předstihu s projektovým manažerem projektu.</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6" name="Obrázek 5">
            <a:extLst>
              <a:ext uri="{FF2B5EF4-FFF2-40B4-BE49-F238E27FC236}">
                <a16:creationId xmlns:a16="http://schemas.microsoft.com/office/drawing/2014/main" id="{117FF1B7-89D9-8EAC-F8C7-E37D27974FBD}"/>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839784" y="3429000"/>
            <a:ext cx="1944216" cy="1944216"/>
          </a:xfrm>
          <a:prstGeom prst="rect">
            <a:avLst/>
          </a:prstGeom>
        </p:spPr>
      </p:pic>
    </p:spTree>
    <p:extLst>
      <p:ext uri="{BB962C8B-B14F-4D97-AF65-F5344CB8AC3E}">
        <p14:creationId xmlns:p14="http://schemas.microsoft.com/office/powerpoint/2010/main" val="1329697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pPr algn="ctr"/>
            <a:r>
              <a:rPr lang="cs-CZ" b="true" kern="0" cap="all" baseline="0" dirty="false">
                <a:latin typeface="+mj-lt"/>
                <a:ea typeface="+mj-ea"/>
                <a:cs typeface="+mj-cs"/>
              </a:rPr>
              <a:t>TECHNICKÁ podpora ISKP21+</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50</a:t>
            </a:fld>
            <a:endParaRPr lang="cs-CZ"/>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technických problémů v aplikacích IS ESF, IS KP21+, databáze produktů, fóra či portálu esfcr.cz u projektů </a:t>
            </a:r>
            <a:r>
              <a:rPr lang="cs-CZ" sz="7600" b="true" i="false" dirty="false">
                <a:solidFill>
                  <a:schemeClr val="accent1">
                    <a:lumMod val="75000"/>
                  </a:schemeClr>
                </a:solidFill>
                <a:effectLst/>
                <a:latin typeface="+mj-lt"/>
              </a:rPr>
              <a:t>OPZ+ je využívána </a:t>
            </a:r>
            <a:r>
              <a:rPr lang="cs-CZ" sz="7600" dirty="false">
                <a:solidFill>
                  <a:schemeClr val="accent1">
                    <a:lumMod val="75000"/>
                  </a:schemeClr>
                </a:solidFill>
                <a:latin typeface="+mj-lt"/>
              </a:rPr>
              <a:t>technická podpora </a:t>
            </a:r>
            <a:r>
              <a:rPr lang="cs-CZ" sz="7600" b="true" dirty="false">
                <a:solidFill>
                  <a:schemeClr val="accent1">
                    <a:lumMod val="75000"/>
                  </a:schemeClr>
                </a:solidFill>
                <a:latin typeface="+mj-lt"/>
              </a:rPr>
              <a:t>na webu </a:t>
            </a:r>
            <a:r>
              <a:rPr lang="cs-CZ" sz="7600" b="true" dirty="false">
                <a:solidFill>
                  <a:schemeClr val="accent1">
                    <a:lumMod val="75000"/>
                  </a:schemeClr>
                </a:solidFill>
                <a:latin typeface="+mj-lt"/>
                <a:hlinkClick r:id="rId3"/>
              </a:rPr>
              <a:t>www.ESFCR.cz</a:t>
            </a:r>
            <a:r>
              <a:rPr lang="cs-CZ" sz="7600" b="true" dirty="false">
                <a:solidFill>
                  <a:schemeClr val="accent1">
                    <a:lumMod val="75000"/>
                  </a:schemeClr>
                </a:solidFill>
                <a:latin typeface="+mj-lt"/>
              </a:rPr>
              <a:t>: kontakty </a:t>
            </a:r>
            <a:r>
              <a:rPr lang="cs-CZ" sz="7600" b="true" dirty="false">
                <a:solidFill>
                  <a:schemeClr val="accent1">
                    <a:lumMod val="75000"/>
                  </a:schemeClr>
                </a:solidFill>
                <a:latin typeface="+mj-lt"/>
                <a:sym typeface="Wingdings" panose="05000000000000000000" pitchFamily="2" charset="2"/>
              </a:rPr>
              <a:t> HOTLINE.</a:t>
            </a:r>
            <a:r>
              <a:rPr lang="cs-CZ" sz="7600" b="true" dirty="false">
                <a:solidFill>
                  <a:schemeClr val="accent1">
                    <a:lumMod val="75000"/>
                  </a:schemeClr>
                </a:solidFill>
                <a:latin typeface="+mj-lt"/>
              </a:rPr>
              <a:t>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4">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4"/>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703C1301-9389-F11D-21DD-503D708A362D}"/>
              </a:ext>
            </a:extLst>
          </p:cNvPr>
          <p:cNvPicPr>
            <a:picLocks noChangeAspect="true"/>
          </p:cNvPicPr>
          <p:nvPr/>
        </p:nvPicPr>
        <p:blipFill rotWithShape="true">
          <a:blip r:embed="rId5"/>
          <a:srcRect l="-808" t="7001" r="808" b="205"/>
          <a:stretch/>
        </p:blipFill>
        <p:spPr>
          <a:xfrm>
            <a:off x="640778" y="4019681"/>
            <a:ext cx="8071429" cy="2577671"/>
          </a:xfrm>
          <a:prstGeom prst="rect">
            <a:avLst/>
          </a:prstGeom>
        </p:spPr>
      </p:pic>
    </p:spTree>
    <p:extLst>
      <p:ext uri="{BB962C8B-B14F-4D97-AF65-F5344CB8AC3E}">
        <p14:creationId xmlns:p14="http://schemas.microsoft.com/office/powerpoint/2010/main" val="1183596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9A90F-C85A-CF45-0013-45571058DF8C}"/>
              </a:ext>
            </a:extLst>
          </p:cNvPr>
          <p:cNvSpPr>
            <a:spLocks noGrp="true"/>
          </p:cNvSpPr>
          <p:nvPr>
            <p:ph type="title"/>
          </p:nvPr>
        </p:nvSpPr>
        <p:spPr/>
        <p:txBody>
          <a:bodyPr/>
          <a:lstStyle/>
          <a:p>
            <a:pPr algn="ctr"/>
            <a:r>
              <a:rPr lang="cs-CZ" dirty="false"/>
              <a:t>Pravidla pro žadatele a příjemce</a:t>
            </a:r>
          </a:p>
        </p:txBody>
      </p:sp>
      <p:sp>
        <p:nvSpPr>
          <p:cNvPr id="3" name="Zástupný obsah 2">
            <a:extLst>
              <a:ext uri="{FF2B5EF4-FFF2-40B4-BE49-F238E27FC236}">
                <a16:creationId xmlns:a16="http://schemas.microsoft.com/office/drawing/2014/main" id="{2A88044B-00E8-C165-3CE1-289B53D29FAD}"/>
              </a:ext>
            </a:extLst>
          </p:cNvPr>
          <p:cNvSpPr>
            <a:spLocks noGrp="true"/>
          </p:cNvSpPr>
          <p:nvPr>
            <p:ph idx="1"/>
          </p:nvPr>
        </p:nvSpPr>
        <p:spPr>
          <a:xfrm>
            <a:off x="540000" y="1844824"/>
            <a:ext cx="8064000" cy="4275176"/>
          </a:xfrm>
        </p:spPr>
        <p:txBody>
          <a:bodyPr/>
          <a:lstStyle/>
          <a:p>
            <a:pPr algn="just">
              <a:lnSpc>
                <a:spcPct val="100000"/>
              </a:lnSpc>
            </a:pPr>
            <a:r>
              <a:rPr lang="cs-CZ" sz="2000" b="true" dirty="false"/>
              <a:t>Obecná část pravidel </a:t>
            </a:r>
            <a:r>
              <a:rPr lang="cs-CZ" sz="2000" dirty="false"/>
              <a:t>pro žadatele a příjemce z OPZ+</a:t>
            </a:r>
          </a:p>
          <a:p>
            <a:pPr marL="486000" lvl="2" indent="0" algn="just">
              <a:lnSpc>
                <a:spcPct val="100000"/>
              </a:lnSpc>
              <a:buNone/>
            </a:pPr>
            <a:r>
              <a:rPr lang="cs-CZ" sz="1800" dirty="false"/>
              <a:t>- obsahuje např. informace o indikátorech, publicitě, ukončení realizace projektu, …</a:t>
            </a:r>
          </a:p>
          <a:p>
            <a:pPr algn="just">
              <a:lnSpc>
                <a:spcPct val="100000"/>
              </a:lnSpc>
            </a:pPr>
            <a:r>
              <a:rPr lang="cs-CZ" sz="2000" b="true" dirty="false"/>
              <a:t>Specifická část pravidel </a:t>
            </a:r>
            <a:r>
              <a:rPr lang="cs-CZ" sz="2000" dirty="false"/>
              <a:t>pro žadatele a příjemce z OPZ+ pro projekty s přímými a nepřímými náklady nebo projekty </a:t>
            </a:r>
            <a:r>
              <a:rPr lang="cs-CZ" sz="2000" b="true" dirty="false"/>
              <a:t>financované s využitím paušálních sazeb </a:t>
            </a:r>
          </a:p>
          <a:p>
            <a:pPr marL="414000" lvl="1" indent="0" algn="just">
              <a:lnSpc>
                <a:spcPct val="100000"/>
              </a:lnSpc>
              <a:buNone/>
            </a:pPr>
            <a:r>
              <a:rPr lang="cs-CZ" sz="1800" dirty="false"/>
              <a:t>- obsahuje informace o změnách projektu, způsobilosti výdajů                          vč. dokladování, finanční řízení projektu, …</a:t>
            </a:r>
          </a:p>
          <a:p>
            <a:pPr algn="just">
              <a:lnSpc>
                <a:spcPct val="100000"/>
              </a:lnSpc>
            </a:pPr>
            <a:r>
              <a:rPr lang="cs-CZ" sz="1800" i="true" dirty="false">
                <a:solidFill>
                  <a:srgbClr val="FF0000"/>
                </a:solidFill>
              </a:rPr>
              <a:t>Pravidla se průběžně aktualizují, prosíme o sledování aktuálních dokumentů na stránkách www.esfcr.cz </a:t>
            </a:r>
            <a:r>
              <a:rPr lang="cs-CZ" sz="1800" i="true" dirty="false"/>
              <a:t>(o aktualizacích jsou příjemci informováni depeší).</a:t>
            </a:r>
          </a:p>
          <a:p>
            <a:pPr lvl="1"/>
            <a:endParaRPr lang="cs-CZ" dirty="false"/>
          </a:p>
          <a:p>
            <a:pPr lvl="1"/>
            <a:endParaRPr lang="cs-CZ" sz="1400" dirty="false">
              <a:solidFill>
                <a:srgbClr val="FF0000"/>
              </a:solidFill>
            </a:endParaRPr>
          </a:p>
        </p:txBody>
      </p:sp>
      <p:sp>
        <p:nvSpPr>
          <p:cNvPr id="4" name="Zástupný symbol pro číslo snímku 3">
            <a:extLst>
              <a:ext uri="{FF2B5EF4-FFF2-40B4-BE49-F238E27FC236}">
                <a16:creationId xmlns:a16="http://schemas.microsoft.com/office/drawing/2014/main" id="{7BB70770-3F22-E5A0-9CCD-A7F8CF181133}"/>
              </a:ext>
            </a:extLst>
          </p:cNvPr>
          <p:cNvSpPr>
            <a:spLocks noGrp="true"/>
          </p:cNvSpPr>
          <p:nvPr>
            <p:ph type="sldNum" sz="quarter" idx="12"/>
          </p:nvPr>
        </p:nvSpPr>
        <p:spPr/>
        <p:txBody>
          <a:bodyPr/>
          <a:lstStyle/>
          <a:p>
            <a:fld id="{479BF083-4774-43B1-9AB0-5CC1AC5DD8EE}" type="slidenum">
              <a:rPr lang="cs-CZ" smtClean="false"/>
              <a:pPr/>
              <a:t>51</a:t>
            </a:fld>
            <a:endParaRPr lang="cs-CZ"/>
          </a:p>
        </p:txBody>
      </p:sp>
    </p:spTree>
    <p:extLst>
      <p:ext uri="{BB962C8B-B14F-4D97-AF65-F5344CB8AC3E}">
        <p14:creationId xmlns:p14="http://schemas.microsoft.com/office/powerpoint/2010/main" val="48373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568643" y="1334480"/>
            <a:ext cx="146785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26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179512" y="1556792"/>
            <a:ext cx="4968104" cy="3168352"/>
          </a:xfrm>
        </p:spPr>
        <p:txBody>
          <a:bodyPr/>
          <a:lstStyle/>
          <a:p>
            <a:pPr marL="0" indent="0" algn="ctr">
              <a:lnSpc>
                <a:spcPct val="100000"/>
              </a:lnSpc>
              <a:buNone/>
            </a:pPr>
            <a:r>
              <a:rPr lang="cs-CZ" sz="4000" b="true" kern="0"/>
              <a:t>Návazná prezentace:</a:t>
            </a:r>
            <a:br>
              <a:rPr lang="cs-CZ" sz="4000" b="true" kern="0" dirty="false"/>
            </a:br>
            <a:endParaRPr lang="cs-CZ" sz="4000" b="true" kern="0" dirty="false"/>
          </a:p>
          <a:p>
            <a:pPr marL="0" indent="0" algn="ctr">
              <a:lnSpc>
                <a:spcPct val="100000"/>
              </a:lnSpc>
              <a:buNone/>
            </a:pPr>
            <a:r>
              <a:rPr lang="cs-CZ" sz="4000" b="true" kern="0" dirty="false"/>
              <a:t>Zpráva o realizaci </a:t>
            </a:r>
            <a:br>
              <a:rPr lang="cs-CZ" sz="4000" b="true" kern="0" dirty="false"/>
            </a:br>
            <a:r>
              <a:rPr lang="cs-CZ" sz="4000" b="true" kern="0" dirty="false"/>
              <a:t>a Žádost o platbu</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pic>
        <p:nvPicPr>
          <p:cNvPr id="6"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04508" y="1844824"/>
            <a:ext cx="36004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03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1979712" y="1150992"/>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a:t>
            </a:r>
          </a:p>
        </p:txBody>
      </p:sp>
      <p:sp>
        <p:nvSpPr>
          <p:cNvPr id="3" name="Zástupný symbol pro obsah 2"/>
          <p:cNvSpPr>
            <a:spLocks noGrp="true"/>
          </p:cNvSpPr>
          <p:nvPr>
            <p:ph idx="1"/>
          </p:nvPr>
        </p:nvSpPr>
        <p:spPr>
          <a:xfrm>
            <a:off x="215516" y="3533468"/>
            <a:ext cx="8712968" cy="3575188"/>
          </a:xfrm>
        </p:spPr>
        <p:txBody>
          <a:bodyPr/>
          <a:lstStyle/>
          <a:p>
            <a:pPr marL="0" indent="0">
              <a:buNone/>
            </a:pPr>
            <a:r>
              <a:rPr lang="cs-CZ" dirty="false"/>
              <a:t>1. Změny, které se hlásí </a:t>
            </a:r>
            <a:r>
              <a:rPr lang="cs-CZ" b="true" dirty="false"/>
              <a:t>neprodleně</a:t>
            </a:r>
            <a:r>
              <a:rPr lang="cs-CZ" dirty="false"/>
              <a:t>:</a:t>
            </a:r>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(při dodržení podmínek v kap. 5.1.3 Specifických pravidel).</a:t>
            </a:r>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184094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1907704" y="1204563"/>
            <a:ext cx="4824536" cy="22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II.</a:t>
            </a:r>
          </a:p>
        </p:txBody>
      </p:sp>
      <p:sp>
        <p:nvSpPr>
          <p:cNvPr id="3" name="Zástupný symbol pro obsah 2"/>
          <p:cNvSpPr>
            <a:spLocks noGrp="true"/>
          </p:cNvSpPr>
          <p:nvPr>
            <p:ph idx="1"/>
          </p:nvPr>
        </p:nvSpPr>
        <p:spPr>
          <a:xfrm>
            <a:off x="305760" y="3850365"/>
            <a:ext cx="8532480" cy="2755635"/>
          </a:xfrm>
        </p:spPr>
        <p:txBody>
          <a:bodyPr/>
          <a:lstStyle/>
          <a:p>
            <a:pPr marL="0" indent="0">
              <a:spcBef>
                <a:spcPts val="0"/>
              </a:spcBef>
              <a:spcAft>
                <a:spcPts val="0"/>
              </a:spcAft>
              <a:buNone/>
            </a:pPr>
            <a:r>
              <a:rPr lang="cs-CZ" dirty="false"/>
              <a:t>2. Změny, které se hlásí </a:t>
            </a:r>
            <a:r>
              <a:rPr lang="cs-CZ" b="true" dirty="false"/>
              <a:t>nejpozději 10 pracovních dní před termínem podání nejbližší Zprávy o realizaci: </a:t>
            </a:r>
          </a:p>
          <a:p>
            <a:pPr marL="0" indent="0">
              <a:spcBef>
                <a:spcPts val="0"/>
              </a:spcBef>
              <a:spcAft>
                <a:spcPts val="0"/>
              </a:spcAft>
              <a:buNone/>
            </a:pPr>
            <a:endParaRPr lang="cs-CZ" sz="1000" dirty="false">
              <a:solidFill>
                <a:srgbClr val="FF0000"/>
              </a:solidFill>
            </a:endParaRPr>
          </a:p>
          <a:p>
            <a:pPr>
              <a:spcBef>
                <a:spcPts val="0"/>
              </a:spcBef>
              <a:spcAft>
                <a:spcPts val="0"/>
              </a:spcAft>
            </a:pPr>
            <a:r>
              <a:rPr lang="cs-CZ" sz="2000" dirty="false"/>
              <a:t>změny rozpočtu projektu (přesun prostředků mezi položkami, vytváření nových položek) v rámci jedné kapitoly rozpočtu,</a:t>
            </a:r>
          </a:p>
          <a:p>
            <a:pPr marR="0" lvl="0" fontAlgn="auto">
              <a:spcBef>
                <a:spcPts val="0"/>
              </a:spcBef>
              <a:spcAft>
                <a:spcPts val="0"/>
              </a:spcAft>
              <a:tabLst/>
              <a:defRPr/>
            </a:pPr>
            <a:r>
              <a:rPr lang="cs-CZ" sz="2000" dirty="false"/>
              <a:t>schválení není možné chápat jako souhlas s výdaji, které příjemce bude nárokovat. </a:t>
            </a:r>
          </a:p>
          <a:p>
            <a:endParaRPr lang="cs-CZ" sz="1100" dirty="false"/>
          </a:p>
          <a:p>
            <a:pPr>
              <a:spcBef>
                <a:spcPts val="0"/>
              </a:spcBef>
              <a:spcAft>
                <a:spcPts val="0"/>
              </a:spcAft>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319565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Nepodstatné změny III.</a:t>
            </a:r>
          </a:p>
        </p:txBody>
      </p:sp>
      <p:sp>
        <p:nvSpPr>
          <p:cNvPr id="3" name="Zástupný symbol pro obsah 2"/>
          <p:cNvSpPr>
            <a:spLocks noGrp="true"/>
          </p:cNvSpPr>
          <p:nvPr>
            <p:ph idx="1"/>
          </p:nvPr>
        </p:nvSpPr>
        <p:spPr>
          <a:xfrm>
            <a:off x="323528" y="1268760"/>
            <a:ext cx="8496944" cy="5688632"/>
          </a:xfrm>
        </p:spPr>
        <p:txBody>
          <a:bodyPr/>
          <a:lstStyle/>
          <a:p>
            <a:pPr marL="0" indent="0">
              <a:lnSpc>
                <a:spcPct val="100000"/>
              </a:lnSpc>
              <a:spcBef>
                <a:spcPts val="0"/>
              </a:spcBef>
              <a:spcAft>
                <a:spcPts val="0"/>
              </a:spcAft>
              <a:buNone/>
            </a:pPr>
            <a:r>
              <a:rPr lang="cs-CZ" dirty="false"/>
              <a:t>3. Změny, které se hlásí </a:t>
            </a:r>
          </a:p>
          <a:p>
            <a:pPr marL="0" indent="0">
              <a:lnSpc>
                <a:spcPct val="100000"/>
              </a:lnSpc>
              <a:spcBef>
                <a:spcPts val="0"/>
              </a:spcBef>
              <a:spcAft>
                <a:spcPts val="0"/>
              </a:spcAft>
              <a:buNone/>
            </a:pPr>
            <a:r>
              <a:rPr lang="cs-CZ" b="true" dirty="false"/>
              <a:t>spolu s nejbližší ZoR:</a:t>
            </a:r>
            <a:endParaRPr lang="cs-CZ" dirty="false"/>
          </a:p>
          <a:p>
            <a:pPr marL="814388" lvl="1" indent="-306388">
              <a:spcBef>
                <a:spcPts val="600"/>
              </a:spcBef>
            </a:pPr>
            <a:endParaRPr lang="cs-CZ" sz="1900" dirty="false"/>
          </a:p>
          <a:p>
            <a:pPr marL="363538" lvl="1" indent="-363538">
              <a:spcBef>
                <a:spcPts val="600"/>
              </a:spcBef>
            </a:pPr>
            <a:r>
              <a:rPr lang="cs-CZ" sz="1900" dirty="false"/>
              <a:t>změna místa realizace,</a:t>
            </a:r>
          </a:p>
          <a:p>
            <a:pPr marL="363538" lvl="1" indent="-363538">
              <a:spcBef>
                <a:spcPts val="600"/>
              </a:spcBef>
            </a:pPr>
            <a:r>
              <a:rPr lang="cs-CZ" sz="1900" dirty="false"/>
              <a:t>změny smluv o partnerství,</a:t>
            </a:r>
          </a:p>
          <a:p>
            <a:pPr marL="363538" lvl="1" indent="-363538">
              <a:spcBef>
                <a:spcPts val="600"/>
              </a:spcBef>
            </a:pPr>
            <a:r>
              <a:rPr lang="cs-CZ" sz="1900" dirty="false"/>
              <a:t>navýšení počtu osob z cílové skupiny,</a:t>
            </a:r>
          </a:p>
          <a:p>
            <a:pPr marL="363538" lvl="1" indent="-363538" algn="just"/>
            <a:r>
              <a:rPr lang="cs-CZ" sz="1900" dirty="false"/>
              <a:t>vypuštění partnera z realizace projektu (pokud tato změna nevyžaduje navýšení částky veřejné podpory),</a:t>
            </a:r>
          </a:p>
          <a:p>
            <a:pPr marL="363538" lvl="1" indent="-363538" algn="just"/>
            <a:r>
              <a:rPr lang="cs-CZ" sz="1900" dirty="false"/>
              <a:t>změna týkající se plátcovství DPH příjemce či partnera s finančním příspěvkem,</a:t>
            </a:r>
          </a:p>
          <a:p>
            <a:pPr marL="363538" lvl="1" indent="-363538" algn="just"/>
            <a:r>
              <a:rPr lang="cs-CZ" sz="1900" dirty="false"/>
              <a:t>změna ve způsobu provádění klíčových aktivit, která nemá negativní dopad na plnění cílů projektu</a:t>
            </a:r>
            <a:r>
              <a:rPr lang="cs-CZ" sz="1900" b="true" dirty="false"/>
              <a:t>. </a:t>
            </a:r>
            <a:r>
              <a:rPr lang="cs-CZ" sz="1900" dirty="false"/>
              <a:t>Je vhodné přiložit dokument </a:t>
            </a:r>
            <a:br>
              <a:rPr lang="cs-CZ" sz="1900" dirty="false"/>
            </a:br>
            <a:r>
              <a:rPr lang="cs-CZ" sz="19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179214" y="1268760"/>
            <a:ext cx="467560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90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Podstatné změny I.</a:t>
            </a:r>
          </a:p>
        </p:txBody>
      </p:sp>
      <p:sp>
        <p:nvSpPr>
          <p:cNvPr id="3" name="Zástupný symbol pro obsah 2"/>
          <p:cNvSpPr>
            <a:spLocks noGrp="true"/>
          </p:cNvSpPr>
          <p:nvPr>
            <p:ph idx="1"/>
          </p:nvPr>
        </p:nvSpPr>
        <p:spPr>
          <a:xfrm>
            <a:off x="319288" y="1772816"/>
            <a:ext cx="8064000" cy="4692095"/>
          </a:xfrm>
        </p:spPr>
        <p:txBody>
          <a:bodyPr/>
          <a:lstStyle/>
          <a:p>
            <a:pPr marL="457200" indent="-457200">
              <a:buAutoNum type="arabicPeriod"/>
            </a:pPr>
            <a:r>
              <a:rPr lang="cs-CZ" dirty="false"/>
              <a:t>Změny </a:t>
            </a:r>
            <a:r>
              <a:rPr lang="cs-CZ" b="true" dirty="false"/>
              <a:t>vyžadující</a:t>
            </a:r>
            <a:r>
              <a:rPr lang="cs-CZ" dirty="false"/>
              <a:t> </a:t>
            </a:r>
            <a:r>
              <a:rPr lang="cs-CZ" b="true" dirty="false"/>
              <a:t>vydání                                  změnového právního aktu:</a:t>
            </a:r>
          </a:p>
          <a:p>
            <a:pPr marL="0" indent="0">
              <a:buNone/>
            </a:pPr>
            <a:endParaRPr lang="cs-CZ" dirty="false"/>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lvl="1">
              <a:spcBef>
                <a:spcPts val="600"/>
              </a:spcBef>
              <a:spcAft>
                <a:spcPts val="600"/>
              </a:spcAft>
            </a:pPr>
            <a:r>
              <a:rPr lang="cs-CZ" dirty="false"/>
              <a:t>navýšení částky veřejné podpory nebo podpory de minimis,</a:t>
            </a:r>
          </a:p>
          <a:p>
            <a:pPr lvl="1">
              <a:spcBef>
                <a:spcPts val="600"/>
              </a:spcBef>
              <a:spcAft>
                <a:spcPts val="600"/>
              </a:spcAft>
            </a:pPr>
            <a:r>
              <a:rPr lang="cs-CZ" dirty="false"/>
              <a:t>a další, viz Specifická část pravidel, kap. 5.1.2.</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692318" y="1461676"/>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endParaRPr lang="cs-CZ" sz="1600" dirty="false"/>
          </a:p>
        </p:txBody>
      </p:sp>
    </p:spTree>
    <p:extLst>
      <p:ext uri="{BB962C8B-B14F-4D97-AF65-F5344CB8AC3E}">
        <p14:creationId xmlns:p14="http://schemas.microsoft.com/office/powerpoint/2010/main" val="321367547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2.xml><?xml version="1.0" encoding="utf-8"?>
<ds:datastoreItem xmlns:ds="http://schemas.openxmlformats.org/officeDocument/2006/customXml" ds:itemID="{93D88155-0E86-4D14-B6AF-C6806AEE9525}">
  <ds:schemaRef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purl.org/dc/terms/"/>
    <ds:schemaRef ds:uri="dfed548f-0517-4d39-90e3-3947398480c0"/>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4306</properties:Words>
  <properties:PresentationFormat>Předvádění na obrazovce (4:3)</properties:PresentationFormat>
  <properties:Paragraphs>517</properties:Paragraphs>
  <properties:Slides>53</properties:Slides>
  <properties:Notes>38</properties:Notes>
  <properties:TotalTime>5132</properties:TotalTime>
  <properties:HiddenSlides>0</properties:HiddenSlides>
  <properties:MMClips>0</properties:MMClips>
  <properties:ScaleCrop>false</properties:ScaleCrop>
  <properties:HeadingPairs>
    <vt:vector baseType="variant" size="8">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53</vt:i4>
      </vt:variant>
    </vt:vector>
  </properties:HeadingPairs>
  <properties:TitlesOfParts>
    <vt:vector baseType="lpstr" size="61">
      <vt:lpstr>Arial</vt:lpstr>
      <vt:lpstr>Calibri</vt:lpstr>
      <vt:lpstr>Roboto</vt:lpstr>
      <vt:lpstr>Trebuchet MS</vt:lpstr>
      <vt:lpstr>Wingdings</vt:lpstr>
      <vt:lpstr>Wingdings 3</vt:lpstr>
      <vt:lpstr>prezentace</vt:lpstr>
      <vt:lpstr>Worksheet</vt:lpstr>
      <vt:lpstr> seminář  pro příjemce OPZ+:   podmínky  a  pravidla  realizace </vt:lpstr>
      <vt:lpstr>Obsah prezentace</vt:lpstr>
      <vt:lpstr>ROZHODNUTÍ O POSKYTNUTÍ DOTACE</vt:lpstr>
      <vt:lpstr>Změny projektu</vt:lpstr>
      <vt:lpstr>Změny projektu</vt:lpstr>
      <vt:lpstr>Nepodstatné změny I.</vt:lpstr>
      <vt:lpstr>Nepodstatné změny II.</vt:lpstr>
      <vt:lpstr>Nepodstatné změny III.</vt:lpstr>
      <vt:lpstr>Podstatné změny I.</vt:lpstr>
      <vt:lpstr>Podstatné změny II.</vt:lpstr>
      <vt:lpstr> administrace změn projektu v IS KP21+ </vt:lpstr>
      <vt:lpstr> časté chyby při zpracování žOz </vt:lpstr>
      <vt:lpstr>Publicita projektu</vt:lpstr>
      <vt:lpstr>Povinnost informovat veřejnost I.</vt:lpstr>
      <vt:lpstr>Povinnost informovat veřejnost II.</vt:lpstr>
      <vt:lpstr> Povinné prvky loga EU </vt:lpstr>
      <vt:lpstr> Povinnost užívání loga EU </vt:lpstr>
      <vt:lpstr>Používání log</vt:lpstr>
      <vt:lpstr>INDIKÁTORY</vt:lpstr>
      <vt:lpstr>Cílová skupina (CS), indikátory</vt:lpstr>
      <vt:lpstr>Indikátory se závazkem </vt:lpstr>
      <vt:lpstr>Indikátory – 600 000 a 670 102</vt:lpstr>
      <vt:lpstr>Podpořené osoby z cílové skupiny </vt:lpstr>
      <vt:lpstr>EVIDENCE PODPORY</vt:lpstr>
      <vt:lpstr>Indikátory – 670 021, 670 031, 805 000</vt:lpstr>
      <vt:lpstr>Indikátory bez závazku</vt:lpstr>
      <vt:lpstr>Indikátory – 622 002, 679 001 </vt:lpstr>
      <vt:lpstr>Specifické datové položky</vt:lpstr>
      <vt:lpstr>Finanční řízení projektu</vt:lpstr>
      <vt:lpstr>způsobilé výdaje</vt:lpstr>
      <vt:lpstr>Charakteristika způsobilého výdaje I.</vt:lpstr>
      <vt:lpstr>Charakteristika způsobilého výdaje II.</vt:lpstr>
      <vt:lpstr>Rozdělení nákladů I.</vt:lpstr>
      <vt:lpstr>Rozdělení nákladů II.</vt:lpstr>
      <vt:lpstr>Struktura rozpočtu – paušál 40 %</vt:lpstr>
      <vt:lpstr>Hlavní zásady financování</vt:lpstr>
      <vt:lpstr>Pracovní pozice</vt:lpstr>
      <vt:lpstr>Způsobilé výdaje – osobní náklady I.</vt:lpstr>
      <vt:lpstr>Způsobilé výdaje - osobní náklady II.</vt:lpstr>
      <vt:lpstr>Způsobilé výdaje – osobní náklady III.</vt:lpstr>
      <vt:lpstr>Pravidla způsobilosti osobních nákladů</vt:lpstr>
      <vt:lpstr>Dokladování výdajů</vt:lpstr>
      <vt:lpstr>Zaměstnanec  x  dodavatel</vt:lpstr>
      <vt:lpstr>kontroly na místě</vt:lpstr>
      <vt:lpstr>Uchování dokumentů</vt:lpstr>
      <vt:lpstr>Zdroje informací, systémy pro žadatele a příjemce</vt:lpstr>
      <vt:lpstr>Kde čerpat informace</vt:lpstr>
      <vt:lpstr>Esfcr.cz – registrace, přihlášení</vt:lpstr>
      <vt:lpstr>V JAKÝCH SYSTÉMECH PRACUJE ŽADATEL</vt:lpstr>
      <vt:lpstr>TECHNICKÁ podpora ISKP21+</vt:lpstr>
      <vt:lpstr>Pravidla pro žadatele a příjemce</vt:lpstr>
      <vt:lpstr>další příručky na webu esfcr.cz</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2025-12-03T09:11:36Z</dcterms:modified>
  <cp:revision>406</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