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2">
  <p:sldMasterIdLst>
    <p:sldMasterId id="2147483671" r:id="rId4"/>
  </p:sldMasterIdLst>
  <p:notesMasterIdLst>
    <p:notesMasterId r:id="rId49"/>
  </p:notesMasterIdLst>
  <p:sldIdLst>
    <p:sldId id="256" r:id="rId5"/>
    <p:sldId id="547" r:id="rId6"/>
    <p:sldId id="583" r:id="rId7"/>
    <p:sldId id="584" r:id="rId8"/>
    <p:sldId id="1360" r:id="rId9"/>
    <p:sldId id="1361" r:id="rId10"/>
    <p:sldId id="456" r:id="rId11"/>
    <p:sldId id="565" r:id="rId12"/>
    <p:sldId id="566" r:id="rId13"/>
    <p:sldId id="567" r:id="rId14"/>
    <p:sldId id="1363" r:id="rId15"/>
    <p:sldId id="1364" r:id="rId16"/>
    <p:sldId id="1367" r:id="rId17"/>
    <p:sldId id="585" r:id="rId18"/>
    <p:sldId id="1368" r:id="rId19"/>
    <p:sldId id="582" r:id="rId20"/>
    <p:sldId id="499" r:id="rId21"/>
    <p:sldId id="540" r:id="rId22"/>
    <p:sldId id="1358" r:id="rId23"/>
    <p:sldId id="546" r:id="rId24"/>
    <p:sldId id="1359" r:id="rId25"/>
    <p:sldId id="478" r:id="rId26"/>
    <p:sldId id="1356" r:id="rId27"/>
    <p:sldId id="526" r:id="rId28"/>
    <p:sldId id="564" r:id="rId29"/>
    <p:sldId id="482" r:id="rId30"/>
    <p:sldId id="541" r:id="rId31"/>
    <p:sldId id="543" r:id="rId32"/>
    <p:sldId id="1355" r:id="rId33"/>
    <p:sldId id="532" r:id="rId34"/>
    <p:sldId id="494" r:id="rId35"/>
    <p:sldId id="575" r:id="rId36"/>
    <p:sldId id="576" r:id="rId37"/>
    <p:sldId id="577" r:id="rId38"/>
    <p:sldId id="495" r:id="rId39"/>
    <p:sldId id="570" r:id="rId40"/>
    <p:sldId id="562" r:id="rId41"/>
    <p:sldId id="1257" r:id="rId42"/>
    <p:sldId id="1369" r:id="rId43"/>
    <p:sldId id="1370" r:id="rId44"/>
    <p:sldId id="500" r:id="rId45"/>
    <p:sldId id="501" r:id="rId46"/>
    <p:sldId id="1357" r:id="rId47"/>
    <p:sldId id="553" r:id="rId48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3B9AE30F-BE44-2F8A-1A63-39945A062753}" initials="ŠH" name="Hylmarová Šárka Ing. (MPSV)" providerId="AD" userId="S::sarka.hylmarova@mpsv.cz::1a3ea25f-d081-4e3b-85be-075ed69d7fb5"/>
  <p188:author id="{4BD89043-BA43-5412-F2B4-9E0A404075A6}" initials="PP" name="Píglová Petra Ing. (MPSV)" providerId="AD" userId="S::petra.piglova@mpsv.cz::8fe8830e-8a40-41ae-aa84-d648988757c4"/>
  <p188:author id="{B90363FD-03E0-E307-C3C6-6855CFA59C28}" initials="MIM(" name="Marcinová Iveta Mgr. (MPSV)" providerId="AD" userId="S::iveta.marcinova@mpsv.cz::56aea18f-81e1-44cc-9be5-3a589aea286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Pavlíková Tereza Ing. (MPSV)" initials="PTI(" lastIdx="2" clrIdx="0">
    <p:extLst>
      <p:ext uri="{19B8F6BF-5375-455C-9EA6-DF929625EA0E}">
        <p15:presenceInfo xmlns:p15="http://schemas.microsoft.com/office/powerpoint/2012/main" providerId="AD" userId="S::tereza.pavlikova@mpsv.cz::066bb9b8-f0de-4393-b388-3ea8262cda2e"/>
      </p:ext>
    </p:extLst>
  </p:cmAuthor>
  <p:cmAuthor id="2" name="Janáčová Pavlína Mgr., DiS. (MPSV)" initials="JPMD(" lastIdx="1" clrIdx="1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AFDDFA"/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33830" autoAdjust="false"/>
    <p:restoredTop sz="88019" autoAdjust="false"/>
  </p:normalViewPr>
  <p:slideViewPr>
    <p:cSldViewPr showGuides="true">
      <p:cViewPr varScale="true">
        <p:scale>
          <a:sx n="83" d="100"/>
          <a:sy n="83" d="100"/>
        </p:scale>
        <p:origin x="108" y="25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-17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commentAuthors.xml" Type="http://schemas.openxmlformats.org/officeDocument/2006/relationships/commentAuthors" Id="rId50"/>
    <Relationship Target="authors.xml" Type="http://schemas.microsoft.com/office/2018/10/relationships/authors" Id="rId55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theme/theme1.xml" Type="http://schemas.openxmlformats.org/officeDocument/2006/relationships/theme" Id="rId53"/>
    <Relationship Target="slides/slide1.xml" Type="http://schemas.openxmlformats.org/officeDocument/2006/relationships/slide" Id="rId5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viewProps.xml" Type="http://schemas.openxmlformats.org/officeDocument/2006/relationships/viewProps" Id="rId52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4.xml" Type="http://schemas.openxmlformats.org/officeDocument/2006/relationships/slide" Id="rId8"/>
    <Relationship Target="presProps.xml" Type="http://schemas.openxmlformats.org/officeDocument/2006/relationships/presProps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tableStyles.xml" Type="http://schemas.openxmlformats.org/officeDocument/2006/relationships/tableStyles" Id="rId54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notesMasters/notesMaster1.xml" Type="http://schemas.openxmlformats.org/officeDocument/2006/relationships/notesMaster" Id="rId49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08.12.2025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560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0332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27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91826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778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32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40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5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false" baseline="0" dirty="false"/>
              <a:t>.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658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8028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548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14353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6846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967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60361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53207CB-D164-458D-A58D-116869EFD9AC}"/>
              </a:ext>
            </a:extLst>
          </p:cNvPr>
          <p:cNvGrpSpPr/>
          <p:nvPr userDrawn="true"/>
        </p:nvGrpSpPr>
        <p:grpSpPr>
          <a:xfrm>
            <a:off x="378869" y="1119982"/>
            <a:ext cx="8352928" cy="22642"/>
            <a:chOff x="378869" y="1119982"/>
            <a:chExt cx="8352928" cy="22642"/>
          </a:xfrm>
        </p:grpSpPr>
        <p:cxnSp>
          <p:nvCxnSpPr>
            <p:cNvPr id="18" name="Přímá spojnice 17"/>
            <p:cNvCxnSpPr>
              <a:cxnSpLocks/>
            </p:cNvCxnSpPr>
            <p:nvPr userDrawn="true"/>
          </p:nvCxnSpPr>
          <p:spPr>
            <a:xfrm flipV="true">
              <a:off x="378869" y="1129768"/>
              <a:ext cx="8280920" cy="128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BF7380-7E68-4D81-99BF-138B5C97049D}"/>
                </a:ext>
              </a:extLst>
            </p:cNvPr>
            <p:cNvCxnSpPr>
              <a:cxnSpLocks/>
            </p:cNvCxnSpPr>
            <p:nvPr userDrawn="true"/>
          </p:nvCxnSpPr>
          <p:spPr>
            <a:xfrm>
              <a:off x="6859589" y="1119982"/>
              <a:ext cx="187220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4.emf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Mode="External" Target="https://www.esfcr.cz/monitorovani-podporenych-osob-opz-plus/-/dokument/20938553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Mode="External" Target="https://www.esfcr.cz/formulare-pro-uzavreni-pravniho-aktu-a-vzory-pravnich-aktu-o-poskytnuti-podpory-na-projekt-opz/-/dokument/3749438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828" Type="http://schemas.openxmlformats.org/officeDocument/2006/relationships/hyperlink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5"/>
    <Relationship Target="../media/image19.png" Type="http://schemas.openxmlformats.org/officeDocument/2006/relationships/image" Id="rId4"/>
</Relationships>

</file>

<file path=ppt/slides/_rels/slide2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3.png" Type="http://schemas.openxmlformats.org/officeDocument/2006/relationships/image" Id="rId4"/>
</Relationships>

</file>

<file path=ppt/slides/_rels/slide27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3.png" Type="http://schemas.openxmlformats.org/officeDocument/2006/relationships/image" Id="rId4"/>
</Relationships>

</file>

<file path=ppt/slides/_rels/slide36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Mode="External" Target="https://www.esfcr.cz/pravidla-pro-zadatele-a-prijemce-opz-plus/-/dokument/18479961" Type="http://schemas.openxmlformats.org/officeDocument/2006/relationships/hyperlink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5.png" Type="http://schemas.openxmlformats.org/officeDocument/2006/relationships/image" Id="rId4"/>
</Relationships>

</file>

<file path=ppt/slides/_rels/slide38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media/image36.emf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.png" Type="http://schemas.openxmlformats.org/officeDocument/2006/relationships/image" Id="rId5"/>
    <Relationship TargetMode="External" Target="https://www.esfcr.cz/pokyny-k-vyplneni-zpravy-o-realizaci-zadosti-o-platbu-a-zadosti-o-zmenu-opz/-/dokument/809712" Type="http://schemas.openxmlformats.org/officeDocument/2006/relationships/hyperlink" Id="rId4"/>
</Relationships>

</file>

<file path=ppt/slides/_rels/slide40.xml.rels><?xml version="1.0" encoding="UTF-8" standalone="yes"?>
<Relationships xmlns="http://schemas.openxmlformats.org/package/2006/relationships">
    <Relationship Target="../media/image37.emf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3"/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1.png" Type="http://schemas.openxmlformats.org/officeDocument/2006/relationships/image" Id="rId5"/>
    <Relationship Target="../media/image40.png" Type="http://schemas.openxmlformats.org/officeDocument/2006/relationships/image" Id="rId4"/>
</Relationships>

</file>

<file path=ppt/slides/_rels/slide42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8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431540" y="1580336"/>
            <a:ext cx="8496944" cy="364886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kern="1200" dirty="false">
                <a:latin typeface="+mn-lt"/>
                <a:ea typeface="+mn-ea"/>
                <a:cs typeface="+mn-cs"/>
              </a:rPr>
              <a:t>seminář  pro příjemce OPZ+:</a:t>
            </a: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4400" u="sng" dirty="false">
                <a:solidFill>
                  <a:srgbClr val="FF0000"/>
                </a:solidFill>
              </a:rPr>
              <a:t> ZPRÁVA O REALIZACI </a:t>
            </a:r>
            <a:br>
              <a:rPr lang="cs-CZ" sz="4400" u="sng" dirty="false">
                <a:solidFill>
                  <a:srgbClr val="FF0000"/>
                </a:solidFill>
              </a:rPr>
            </a:br>
            <a:r>
              <a:rPr lang="cs-CZ" sz="4400" u="sng" dirty="false">
                <a:solidFill>
                  <a:srgbClr val="FF0000"/>
                </a:solidFill>
              </a:rPr>
              <a:t>A ŽÁDOST O PLATBU</a:t>
            </a:r>
            <a:br>
              <a:rPr lang="cs-CZ" sz="4400" u="sng" dirty="false"/>
            </a:br>
            <a:r>
              <a:rPr lang="cs-CZ" sz="4400" u="sng" dirty="false"/>
              <a:t> </a:t>
            </a:r>
            <a:endParaRPr lang="cs-CZ" sz="3200" kern="1200" dirty="false"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4D86F0B2-2C2E-D1A7-927A-440A272C5809}"/>
              </a:ext>
            </a:extLst>
          </p:cNvPr>
          <p:cNvSpPr txBox="true">
            <a:spLocks/>
          </p:cNvSpPr>
          <p:nvPr/>
        </p:nvSpPr>
        <p:spPr>
          <a:xfrm>
            <a:off x="5846673" y="6165304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Oddělení 874 MPSV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07504" y="0"/>
            <a:ext cx="8856984" cy="1080000"/>
          </a:xfrm>
        </p:spPr>
        <p:txBody>
          <a:bodyPr/>
          <a:lstStyle/>
          <a:p>
            <a:pPr algn="ctr"/>
            <a:r>
              <a:rPr lang="cs-CZ" sz="2800" dirty="false"/>
              <a:t>Zor – Založení IV.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4190BB-0BF9-E335-0A10-0BBE0CC0FC13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b="10892"/>
          <a:stretch/>
        </p:blipFill>
        <p:spPr>
          <a:xfrm>
            <a:off x="745439" y="1286166"/>
            <a:ext cx="7927280" cy="54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D9467-06DD-9D8C-E2D1-2647A70F315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– ZÁLOŽKY 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D41CF8-F1DB-CD0A-D7EA-546D57AD00F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1B5B09-060E-7ECC-44D3-1CE03CB3EC8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771800" y="1988840"/>
            <a:ext cx="5868200" cy="417646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b="true" kern="500" dirty="false"/>
              <a:t>Základní informace</a:t>
            </a:r>
            <a:r>
              <a:rPr lang="cs-CZ" sz="1600" kern="500" dirty="false"/>
              <a:t>: příjemce vyplní nebo upraví datum zahájení a ukončení sledovaného období, skutečné datum zahájení a ukončení realizace projektu a kontaktní údaje zpracovatele zprávy.</a:t>
            </a:r>
          </a:p>
          <a:p>
            <a:pPr algn="just">
              <a:lnSpc>
                <a:spcPct val="100000"/>
              </a:lnSpc>
            </a:pPr>
            <a:r>
              <a:rPr lang="cs-CZ" sz="1600" b="true" dirty="false"/>
              <a:t>Popis realizace: </a:t>
            </a:r>
            <a:r>
              <a:rPr lang="cs-CZ" sz="1600" kern="500" dirty="false"/>
              <a:t>příjemce uvede </a:t>
            </a:r>
            <a:r>
              <a:rPr lang="cs-CZ" sz="1600" dirty="false"/>
              <a:t>souhrnný popis pokroku </a:t>
            </a:r>
            <a:br>
              <a:rPr lang="cs-CZ" sz="1600" dirty="false"/>
            </a:br>
            <a:r>
              <a:rPr lang="cs-CZ" sz="1600" dirty="false"/>
              <a:t>v realizaci projektu za sledované období, včetně případných problémů, naplňování indikátorů a shrnutí aktivit.</a:t>
            </a:r>
          </a:p>
          <a:p>
            <a:pPr algn="just">
              <a:lnSpc>
                <a:spcPct val="100000"/>
              </a:lnSpc>
            </a:pPr>
            <a:r>
              <a:rPr lang="cs-CZ" sz="1600" b="true" dirty="false"/>
              <a:t>Klíčové aktivity </a:t>
            </a:r>
            <a:r>
              <a:rPr lang="cs-CZ" sz="1600" dirty="false"/>
              <a:t>- </a:t>
            </a:r>
            <a:r>
              <a:rPr lang="pl-PL" sz="1600" dirty="false"/>
              <a:t>popis pokroku v realizaci jednotlivých klíčových aktivit za sledované období včetně uvedených  názvů akcí, jejich termínů a počtu účastníků (max. 2000 znaků) + možnost přílohy.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l-PL" sz="1600" b="true" dirty="false"/>
              <a:t>Indikátory a Specifické datové položky</a:t>
            </a:r>
            <a:r>
              <a:rPr lang="pl-PL" sz="1600" dirty="false"/>
              <a:t> – podrobněji na dalších snímcích.</a:t>
            </a:r>
            <a:endParaRPr lang="pl-PL" sz="1600" b="true" dirty="false"/>
          </a:p>
          <a:p>
            <a:endParaRPr lang="cs-CZ" sz="1600" dirty="false"/>
          </a:p>
          <a:p>
            <a:endParaRPr lang="cs-CZ" sz="1600" dirty="false"/>
          </a:p>
          <a:p>
            <a:endParaRPr lang="cs-CZ" sz="1600" dirty="false">
              <a:solidFill>
                <a:srgbClr val="FF0000"/>
              </a:solidFill>
            </a:endParaRPr>
          </a:p>
          <a:p>
            <a:endParaRPr lang="cs-CZ" sz="1600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27EFE9B-EBEF-6C74-6E42-0CE9D6CBDC5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196752"/>
            <a:ext cx="223383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B726B-6E11-E78A-E266-0A4F2265BA5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215516" y="-17755"/>
            <a:ext cx="8712968" cy="1080000"/>
          </a:xfrm>
        </p:spPr>
        <p:txBody>
          <a:bodyPr/>
          <a:lstStyle/>
          <a:p>
            <a:pPr algn="ctr"/>
            <a:r>
              <a:rPr lang="cs-CZ" sz="2800" dirty="false"/>
              <a:t> Zor – ZÁLOŽKY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F00F8-2A89-471E-F430-3C815E9C3FEB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915816" y="1628800"/>
            <a:ext cx="5904656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1600" b="true" dirty="false"/>
              <a:t>Horizontální principy </a:t>
            </a:r>
            <a:r>
              <a:rPr lang="cs-CZ" sz="1600" dirty="false"/>
              <a:t>– povinně vyplnit, pokud bylo </a:t>
            </a:r>
            <a:br>
              <a:rPr lang="cs-CZ" sz="1600" dirty="false"/>
            </a:br>
            <a:r>
              <a:rPr lang="cs-CZ" sz="1600" dirty="false"/>
              <a:t>v žádosti zaškrtnuto „Cílené zaměření“ nebo „Pozitivní vliv“.</a:t>
            </a:r>
          </a:p>
          <a:p>
            <a:pPr algn="just">
              <a:lnSpc>
                <a:spcPct val="100000"/>
              </a:lnSpc>
            </a:pPr>
            <a:r>
              <a:rPr lang="cs-CZ" sz="1600" b="true" dirty="false"/>
              <a:t>Publicita</a:t>
            </a:r>
            <a:r>
              <a:rPr lang="cs-CZ" sz="1600" dirty="false"/>
              <a:t> – uvést povinný nástroj publicity (plakát) a povinné prvky publicity (publicita na webu, publicita na soc. sítích).     </a:t>
            </a:r>
            <a:br>
              <a:rPr lang="cs-CZ" sz="1600" dirty="false"/>
            </a:br>
            <a:r>
              <a:rPr lang="cs-CZ" sz="1600" dirty="false"/>
              <a:t>V komentáři uvádět odkazy na informaci o projektu, na články atd. Už v 1. </a:t>
            </a:r>
            <a:r>
              <a:rPr lang="cs-CZ" sz="1600" dirty="false" err="true"/>
              <a:t>ZoR</a:t>
            </a:r>
            <a:r>
              <a:rPr lang="cs-CZ" sz="1600" dirty="false"/>
              <a:t> v poli Plnění publicitní činnosti vyplnit ANO, případně NEVZTAHUJE SE, pokud příjemce webové stránky nebo soc. sítě nepoužívá. </a:t>
            </a:r>
            <a:r>
              <a:rPr lang="cs-CZ" sz="1400" i="true" dirty="false"/>
              <a:t>V části Publicita na projektu se stále může objevovat také prvek „POPIS PROJEKTU“. Příjemce by jej však neměl vybírat a uvádět u něj plnění publicitní činnosti, neboť již není relevantní.</a:t>
            </a:r>
            <a:endParaRPr lang="cs-CZ" sz="1400" dirty="false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1600" b="true" dirty="false"/>
              <a:t>Identifikace problému </a:t>
            </a:r>
            <a:r>
              <a:rPr lang="cs-CZ" sz="1600" dirty="false"/>
              <a:t>– vyplnit případné problémy: jejich identifikaci, popis a řešení.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1600" b="true" dirty="false"/>
              <a:t>Příjmy projektu </a:t>
            </a:r>
            <a:r>
              <a:rPr lang="cs-CZ" sz="1600" dirty="false"/>
              <a:t>– ve výzvě 067 má většina projektů nulové příjmy.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true" dirty="false"/>
              <a:t>Čestná prohlášení </a:t>
            </a:r>
            <a:r>
              <a:rPr lang="cs-CZ" sz="1600" dirty="false"/>
              <a:t>– zaškrtnout souhlas.</a:t>
            </a:r>
          </a:p>
          <a:p>
            <a:pPr algn="just"/>
            <a:r>
              <a:rPr lang="cs-CZ" sz="1600" b="true" dirty="false"/>
              <a:t>Dokumenty zprávy </a:t>
            </a:r>
            <a:r>
              <a:rPr lang="cs-CZ" sz="1600" dirty="false"/>
              <a:t>– </a:t>
            </a:r>
            <a:r>
              <a:rPr lang="pl-PL" sz="1600" dirty="false"/>
              <a:t>podrobněji dále.</a:t>
            </a:r>
            <a:endParaRPr lang="cs-CZ" sz="1600" b="true" dirty="false"/>
          </a:p>
          <a:p>
            <a:endParaRPr lang="cs-CZ" sz="1600" dirty="false"/>
          </a:p>
          <a:p>
            <a:endParaRPr lang="cs-CZ" sz="1600" dirty="false"/>
          </a:p>
          <a:p>
            <a:endParaRPr lang="cs-CZ" sz="16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4DC35-C62E-8FA8-9A7C-D3897099EBE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2B780F-9867-0BFD-31F6-C4BB99A18D8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237626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BB684-5875-B821-97B4-052B40A37B5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- Indikátory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4F044-E174-9DB0-9798-791755BECAB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959208"/>
          </a:xfrm>
        </p:spPr>
        <p:txBody>
          <a:bodyPr/>
          <a:lstStyle/>
          <a:p>
            <a:r>
              <a:rPr lang="cs-CZ" sz="2000" dirty="false"/>
              <a:t>Obrazovka Indikátory se standardně skládá ze dvou tabulek: </a:t>
            </a:r>
          </a:p>
          <a:p>
            <a:r>
              <a:rPr lang="pl-PL" sz="2000" b="true" dirty="false"/>
              <a:t>Indikátory na projektu </a:t>
            </a:r>
            <a:r>
              <a:rPr lang="pl-PL" sz="2000" dirty="false"/>
              <a:t>(horní tabulka)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Obsahuje indikátory a hodnoty indikátorů, které jsou na projektu </a:t>
            </a:r>
            <a:br>
              <a:rPr lang="cs-CZ" sz="1800" dirty="false"/>
            </a:br>
            <a:r>
              <a:rPr lang="cs-CZ" sz="1800" dirty="false"/>
              <a:t>v okamžiku založení </a:t>
            </a:r>
            <a:r>
              <a:rPr lang="cs-CZ" sz="1800" dirty="false" err="true"/>
              <a:t>ZoR</a:t>
            </a:r>
            <a:r>
              <a:rPr lang="cs-CZ" sz="1800" dirty="false"/>
              <a:t>. Během vyplňování aktuální </a:t>
            </a:r>
            <a:r>
              <a:rPr lang="cs-CZ" sz="1800" dirty="false" err="true"/>
              <a:t>ZoR</a:t>
            </a:r>
            <a:r>
              <a:rPr lang="cs-CZ" sz="1800" dirty="false"/>
              <a:t> se hodnoty </a:t>
            </a:r>
            <a:br>
              <a:rPr lang="cs-CZ" sz="1800" dirty="false"/>
            </a:br>
            <a:r>
              <a:rPr lang="cs-CZ" sz="1800" dirty="false"/>
              <a:t>v této tabulce nemění. </a:t>
            </a:r>
          </a:p>
          <a:p>
            <a:pPr algn="just">
              <a:lnSpc>
                <a:spcPct val="100000"/>
              </a:lnSpc>
            </a:pPr>
            <a:r>
              <a:rPr lang="cs-CZ" sz="2000" b="true" dirty="false"/>
              <a:t>Indikátory, u kterých je vykazována změna/přírůstek za aktuální sledované období </a:t>
            </a:r>
            <a:r>
              <a:rPr lang="cs-CZ" sz="2000" dirty="false"/>
              <a:t>(spodní tabulka)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Tato tabulka je určena k vykazování dosažených hodnot indikátorů za sledované období, včetně dat dosažení hodnoty indikátoru a komentáře </a:t>
            </a:r>
            <a:br>
              <a:rPr lang="cs-CZ" sz="1800" dirty="false"/>
            </a:br>
            <a:r>
              <a:rPr lang="cs-CZ" sz="1800" dirty="false"/>
              <a:t>k dosažení hodnoty. Tato tabulka sleduje pokrok, jaký byl v hodnotách indikátorů dosažen. Do horní tabulky (Indikátory na projektu) se změny přenášejí až po schválení příslušné zprávy o realizaci projektu.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C6DB04-B8C1-1262-5D32-70D94C783B8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7151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Zor – Indikátory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5999" y="1322998"/>
            <a:ext cx="8219839" cy="294992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ESF+ nebo editací hodnoty přímo ve Zprávě o realizaci, kterou příjemce zpracovává                v IS KP21+.</a:t>
            </a: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3068960"/>
            <a:ext cx="8219839" cy="446449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endParaRPr lang="cs-CZ" sz="1800" dirty="false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endParaRPr lang="cs-CZ" sz="1800" dirty="false"/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Indikátory sledované mimo IS ESF+ </a:t>
            </a:r>
          </a:p>
          <a:p>
            <a:pPr>
              <a:lnSpc>
                <a:spcPct val="100000"/>
              </a:lnSpc>
            </a:pPr>
            <a:r>
              <a:rPr lang="cs-CZ" sz="1600" dirty="false"/>
              <a:t>Na obrazovce se zobrazí seznam indikátorů relevantních pro projekt. Pokud příjemce bude pro některý z indikátorů vykazovat změnu hodnot, klikne na konkrétní indikátor (název indikátoru změní barvu z černé na zelenou). </a:t>
            </a:r>
            <a:br>
              <a:rPr lang="cs-CZ" sz="1600" dirty="false"/>
            </a:br>
            <a:r>
              <a:rPr lang="cs-CZ" sz="1600" dirty="false"/>
              <a:t>Příjemce klikne na tlačítko VYKÁZATZMĚNU / PŘÍRŮSTEK. </a:t>
            </a:r>
            <a:br>
              <a:rPr lang="cs-CZ" sz="1600" dirty="false"/>
            </a:br>
            <a:r>
              <a:rPr lang="cs-CZ" sz="1600" b="true" dirty="false"/>
              <a:t>Plnění indikátoru se vykazuje pouze v případě, že došlo ve sledovaném období ke změně. </a:t>
            </a:r>
            <a:endParaRPr lang="cs-CZ" dirty="false"/>
          </a:p>
          <a:p>
            <a:pPr algn="just">
              <a:lnSpc>
                <a:spcPct val="100000"/>
              </a:lnSpc>
            </a:pPr>
            <a:r>
              <a:rPr lang="cs-CZ" sz="1600" dirty="false"/>
              <a:t>KOMENTÁŘ DOSAŽENÉ HODNOTY– uveďte podrobnosti k vykazované dosažené hodnotě indikátoru ve sledovaném období. </a:t>
            </a:r>
            <a:r>
              <a:rPr lang="cs-CZ" sz="1600" b="true" dirty="false"/>
              <a:t>Vyplnění tohoto pole je povinné! 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Ø"/>
            </a:pPr>
            <a:endParaRPr lang="cs-CZ" sz="1600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B87B2A-FED5-A885-EAB3-2366476B92D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88" y="2420888"/>
            <a:ext cx="8030189" cy="14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8BC1A-2B4B-F289-4529-AA2CCB9D2A6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– Indikátory III.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F4B92-214E-AF36-D863-075C6A317BE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328592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Indikátory sledované prostřednictvím IS ESF+ 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Pro indikátory týkající se účastníků vykazované z IS ESF je postup vykazování odlišný. Není nutné jednotlivé indikátory označovat a vybírat je jako indikátory, </a:t>
            </a:r>
            <a:br>
              <a:rPr lang="cs-CZ" sz="1600" dirty="false"/>
            </a:br>
            <a:r>
              <a:rPr lang="cs-CZ" sz="1600" dirty="false"/>
              <a:t>u kterých je vykazována změna/přírůstek, ale jsou již předvyplněné automaticky ve spodní tabulce k vykázání. 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Plnění pro indikátory sledované v IS ESF+ se vykazuje v každé zprávě o realizaci projektu, a to i v případě, že se hodnota plnění indikátoru nezměnila oproti předchozímu sledovanému období. Systém pak automaticky doplní a vykáže nulovou přírůstkovou hodnotu. 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U indikátoru 600 000, který sleduje účastníky projektu, dochází k automatickému natažení hodnot ze systému IS ESF+ do zprávy o realizaci po překročení bagatelní podpory.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Postup pro vykázání účastníků projektů a následný přenos automatizovaně spočtených indikátorů jsou popsány v samostatném dokumentu pro příjemce, kterým jsou  </a:t>
            </a:r>
            <a:r>
              <a:rPr lang="cs-CZ" sz="1600" b="true" dirty="false">
                <a:hlinkClick r:id="rId2"/>
              </a:rPr>
              <a:t>Pokyny pro práci v IS ESF</a:t>
            </a:r>
            <a:r>
              <a:rPr lang="cs-CZ" sz="1600" b="true" dirty="false"/>
              <a:t> </a:t>
            </a:r>
            <a:r>
              <a:rPr lang="cs-CZ" sz="1600" dirty="false"/>
              <a:t>dostupné na portálu www.esfcr.cz. 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Dosažené hodnoty indikátorů se v </a:t>
            </a:r>
            <a:r>
              <a:rPr lang="cs-CZ" sz="1600" dirty="false" err="true"/>
              <a:t>ZoR</a:t>
            </a:r>
            <a:r>
              <a:rPr lang="cs-CZ" sz="1600" dirty="false"/>
              <a:t> uvádějí kumulativně za období od začátku realizace do konce daného sledovaného období.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Přírůstky hodnot všech indikátorů v projektu doporučujeme zaznamenávat v </a:t>
            </a:r>
            <a:r>
              <a:rPr lang="cs-CZ" sz="1600" dirty="false" err="true"/>
              <a:t>ZoR</a:t>
            </a:r>
            <a:r>
              <a:rPr lang="cs-CZ" sz="1600" dirty="false"/>
              <a:t> průběžně.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829F91-56F1-799C-A20A-4DD3F7AF258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8260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datové položky (SDP)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40064" cy="54006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jsou u obou SDP nuly. </a:t>
            </a: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Sledování SDP je povinné ve všech výzvách OPZ+.</a:t>
            </a:r>
          </a:p>
          <a:p>
            <a:pPr algn="just">
              <a:lnSpc>
                <a:spcPct val="100000"/>
              </a:lnSpc>
            </a:pP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Celkový počet podpořených osob: </a:t>
            </a:r>
            <a:r>
              <a:rPr lang="cs-CZ" sz="1800" i="false" u="none" strike="noStrike" baseline="0" dirty="false">
                <a:latin typeface="Arial" panose="020B0604020202020204" pitchFamily="34" charset="0"/>
              </a:rPr>
              <a:t>hodnota se rovná součtu hodnot indikátorů 600 000 a 670 102.</a:t>
            </a:r>
          </a:p>
          <a:p>
            <a:pPr algn="just">
              <a:lnSpc>
                <a:spcPct val="100000"/>
              </a:lnSpc>
            </a:pP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Počet podpořených osob původem z Ukrajiny: </a:t>
            </a:r>
            <a:r>
              <a:rPr lang="pl-PL" sz="1800" i="false" u="none" strike="noStrike" baseline="0" dirty="false">
                <a:latin typeface="Arial" panose="020B0604020202020204" pitchFamily="34" charset="0"/>
              </a:rPr>
              <a:t>nemůže být vyšší než hodnota uváděná ve specifické datové položce Celkový počet podpořených osob .</a:t>
            </a:r>
            <a:endParaRPr lang="cs-CZ" sz="1800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66DC47-6013-49EB-E23B-E3A4B3F3E6D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b="24171"/>
          <a:stretch/>
        </p:blipFill>
        <p:spPr>
          <a:xfrm>
            <a:off x="539552" y="1646798"/>
            <a:ext cx="6156136" cy="27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sz="2800" dirty="false"/>
              <a:t>Čestná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0E668C-3993-2E56-1C6F-E2D86572BC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" y="1277845"/>
            <a:ext cx="8914863" cy="52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– dokumenty zprávy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053152"/>
            <a:ext cx="7488384" cy="4066848"/>
          </a:xfrm>
        </p:spPr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Dokument o velikosti max. 100 MB.</a:t>
            </a:r>
          </a:p>
          <a:p>
            <a:r>
              <a:rPr lang="cs-CZ" sz="2000" dirty="false"/>
              <a:t>Možnost samostatného elektronického podpisu. (Není nutné).</a:t>
            </a:r>
          </a:p>
          <a:p>
            <a:r>
              <a:rPr lang="cs-CZ" sz="2000" dirty="false"/>
              <a:t>V případě vrácení </a:t>
            </a:r>
            <a:r>
              <a:rPr lang="cs-CZ" sz="2000" dirty="false" err="true"/>
              <a:t>ZoR</a:t>
            </a:r>
            <a:r>
              <a:rPr lang="cs-CZ" sz="2000" dirty="false"/>
              <a:t> k opravě – vložte na záložku Dokumenty zprávy „</a:t>
            </a:r>
            <a:r>
              <a:rPr lang="cs-CZ" sz="2000" b="true" dirty="false"/>
              <a:t>Průvodní dopis</a:t>
            </a:r>
            <a:r>
              <a:rPr lang="cs-CZ" sz="2000" dirty="false"/>
              <a:t>“ s popisem provedených úprav k jednotlivým bodům ve Výzvě k nápravě nedostatků.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3161" y="2752197"/>
            <a:ext cx="1924725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30D0E-894D-E398-1ADC-10E263B3731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První 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989AD-8DE9-54D7-14D2-A972F1968D2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772816"/>
            <a:ext cx="8424000" cy="4743184"/>
          </a:xfrm>
        </p:spPr>
        <p:txBody>
          <a:bodyPr/>
          <a:lstStyle/>
          <a:p>
            <a:pPr algn="just"/>
            <a:r>
              <a:rPr lang="cs-CZ" sz="2000" dirty="false"/>
              <a:t>Pokud je do realizace projektu zapojen partner nebo partneři </a:t>
            </a:r>
            <a:br>
              <a:rPr lang="cs-CZ" sz="2000" dirty="false"/>
            </a:br>
            <a:r>
              <a:rPr lang="cs-CZ" sz="2000" dirty="false"/>
              <a:t>s finančním příspěvkem je povinnou přílohou první </a:t>
            </a:r>
            <a:r>
              <a:rPr lang="cs-CZ" sz="2000" dirty="false" err="true"/>
              <a:t>ZoR</a:t>
            </a:r>
            <a:r>
              <a:rPr lang="cs-CZ" sz="2000" dirty="false"/>
              <a:t> smlouva </a:t>
            </a:r>
            <a:br>
              <a:rPr lang="cs-CZ" sz="2000" dirty="false"/>
            </a:br>
            <a:r>
              <a:rPr lang="cs-CZ" sz="2000" dirty="false"/>
              <a:t>o partnerství.</a:t>
            </a:r>
          </a:p>
          <a:p>
            <a:pPr algn="just"/>
            <a:r>
              <a:rPr lang="cs-CZ" sz="2000" dirty="false"/>
              <a:t>Při přípravě této smlouvy je možné se inspirovat formulářem smlouvy </a:t>
            </a:r>
            <a:br>
              <a:rPr lang="cs-CZ" sz="2000" dirty="false"/>
            </a:br>
            <a:r>
              <a:rPr lang="cs-CZ" sz="2000" dirty="false"/>
              <a:t>z OPZ, který najdete na odkazu: </a:t>
            </a:r>
            <a:r>
              <a:rPr lang="cs-CZ" sz="2000" dirty="false">
                <a:hlinkClick r:id="rId2"/>
              </a:rPr>
              <a:t>Formuláře pro uzavření právního aktu a vzory právních aktů o poskytnutí podpory na projekt - </a:t>
            </a:r>
            <a:r>
              <a:rPr lang="cs-CZ" sz="2000" dirty="false">
                <a:hlinkClick r:id="rId3"/>
              </a:rPr>
              <a:t>www.esfcr.cz</a:t>
            </a:r>
            <a:endParaRPr lang="cs-CZ" sz="2000" dirty="false"/>
          </a:p>
          <a:p>
            <a:pPr algn="just"/>
            <a:r>
              <a:rPr lang="cs-CZ" sz="2000" dirty="false"/>
              <a:t>Pokud má příjemce v rámci klíčových aktivit nastavenou evaluaci projektu a v rámci indikátoru 805 000 je mezi produkty projektu uvedena vstupní evaluační práva, je tato zpráva rovněž povinnou přílohou v první </a:t>
            </a:r>
            <a:r>
              <a:rPr lang="cs-CZ" sz="2000" dirty="false" err="true"/>
              <a:t>ZoR</a:t>
            </a:r>
            <a:r>
              <a:rPr lang="cs-CZ" sz="2000" dirty="false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E0A598-593C-565A-2FD6-950F523BB96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050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této prezentace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43943" y="1412776"/>
            <a:ext cx="4908177" cy="5283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600" b="true" dirty="false"/>
              <a:t>Zpráva o realizaci (</a:t>
            </a:r>
            <a:r>
              <a:rPr lang="cs-CZ" altLang="cs-CZ" sz="1600" b="true" dirty="false" err="true"/>
              <a:t>ZoR</a:t>
            </a:r>
            <a:r>
              <a:rPr lang="cs-CZ" altLang="cs-CZ" sz="1600" b="true" dirty="false"/>
              <a:t>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Úvod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Založení </a:t>
            </a:r>
            <a:r>
              <a:rPr lang="cs-CZ" altLang="cs-CZ" sz="1400" dirty="false" err="true"/>
              <a:t>ZoR</a:t>
            </a:r>
            <a:r>
              <a:rPr lang="cs-CZ" altLang="cs-CZ" sz="1400" dirty="false"/>
              <a:t>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Záložky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Indikátory</a:t>
            </a:r>
          </a:p>
          <a:p>
            <a:pPr lvl="1">
              <a:lnSpc>
                <a:spcPct val="100000"/>
              </a:lnSpc>
            </a:pPr>
            <a:r>
              <a:rPr lang="cs-CZ" sz="1400" dirty="false"/>
              <a:t>Dokumenty</a:t>
            </a:r>
          </a:p>
          <a:p>
            <a:pPr lvl="1">
              <a:lnSpc>
                <a:spcPct val="100000"/>
              </a:lnSpc>
            </a:pPr>
            <a:r>
              <a:rPr lang="cs-CZ" sz="1400" dirty="false"/>
              <a:t>Finalizace </a:t>
            </a:r>
            <a:r>
              <a:rPr lang="cs-CZ" sz="1400" dirty="false" err="true"/>
              <a:t>ZoR</a:t>
            </a:r>
            <a:endParaRPr lang="cs-CZ" sz="1400" dirty="false"/>
          </a:p>
          <a:p>
            <a:pPr lvl="1">
              <a:lnSpc>
                <a:spcPct val="100000"/>
              </a:lnSpc>
            </a:pPr>
            <a:r>
              <a:rPr lang="cs-CZ" sz="1400" dirty="false"/>
              <a:t>Nejčastější chyby v </a:t>
            </a:r>
            <a:r>
              <a:rPr lang="cs-CZ" sz="1400" dirty="false" err="true"/>
              <a:t>ZoR</a:t>
            </a:r>
            <a:endParaRPr lang="cs-CZ" sz="1400" dirty="false"/>
          </a:p>
          <a:p>
            <a:pPr>
              <a:lnSpc>
                <a:spcPct val="100000"/>
              </a:lnSpc>
            </a:pPr>
            <a:r>
              <a:rPr lang="cs-CZ" altLang="cs-CZ" sz="1600" b="true" dirty="false"/>
              <a:t>Žádost o platbu (</a:t>
            </a:r>
            <a:r>
              <a:rPr lang="cs-CZ" altLang="cs-CZ" sz="1600" b="true" dirty="false" err="true"/>
              <a:t>ŽoP</a:t>
            </a:r>
            <a:r>
              <a:rPr lang="cs-CZ" altLang="cs-CZ" sz="1600" b="true" dirty="false"/>
              <a:t>)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Založení </a:t>
            </a:r>
            <a:r>
              <a:rPr lang="cs-CZ" altLang="cs-CZ" sz="1400" dirty="false" err="true"/>
              <a:t>ŽoP</a:t>
            </a:r>
            <a:r>
              <a:rPr lang="cs-CZ" altLang="cs-CZ" sz="1400" dirty="false"/>
              <a:t>, Záložky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Soupiska SD-2 Lidské zdroje, Souhrnná soupiska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Částka na krytí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Dokumenty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Pracovní výkazy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Finalizace </a:t>
            </a:r>
            <a:r>
              <a:rPr lang="cs-CZ" altLang="cs-CZ" sz="1400" dirty="false" err="true"/>
              <a:t>ŽoP</a:t>
            </a:r>
            <a:endParaRPr lang="cs-CZ" altLang="cs-CZ" sz="1400" dirty="false"/>
          </a:p>
          <a:p>
            <a:pPr lvl="1">
              <a:lnSpc>
                <a:spcPct val="100000"/>
              </a:lnSpc>
            </a:pPr>
            <a:r>
              <a:rPr lang="cs-CZ" altLang="cs-CZ" sz="1400" dirty="false"/>
              <a:t>Nejčastější chyby v </a:t>
            </a:r>
            <a:r>
              <a:rPr lang="cs-CZ" altLang="cs-CZ" sz="1400" dirty="false" err="true"/>
              <a:t>ŽoP</a:t>
            </a:r>
            <a:endParaRPr lang="cs-CZ" altLang="cs-CZ" sz="1400" dirty="false"/>
          </a:p>
          <a:p>
            <a:pPr marL="414000" lvl="1" indent="0">
              <a:lnSpc>
                <a:spcPct val="100000"/>
              </a:lnSpc>
              <a:buNone/>
            </a:pPr>
            <a:r>
              <a:rPr lang="cs-CZ" altLang="cs-CZ" sz="1600" b="true" dirty="false"/>
              <a:t>Prostor pro dotazy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cs-CZ" sz="1400" dirty="false"/>
          </a:p>
          <a:p>
            <a:pPr lvl="1">
              <a:lnSpc>
                <a:spcPct val="100000"/>
              </a:lnSpc>
            </a:pPr>
            <a:endParaRPr lang="cs-CZ" altLang="cs-CZ" sz="1400" dirty="false"/>
          </a:p>
          <a:p>
            <a:pPr lvl="1">
              <a:lnSpc>
                <a:spcPct val="100000"/>
              </a:lnSpc>
            </a:pPr>
            <a:endParaRPr lang="cs-CZ" altLang="cs-CZ" sz="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45A55BF-D5BB-47E2-6E0F-8102EAD5C594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603921" cy="31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zor 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44723" y="1628800"/>
            <a:ext cx="8424936" cy="459916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Povinnou přílohou závěrečné </a:t>
            </a:r>
            <a:r>
              <a:rPr lang="cs-CZ" sz="2000" dirty="false" err="true"/>
              <a:t>ZoR</a:t>
            </a:r>
            <a:r>
              <a:rPr lang="cs-CZ" sz="2000" dirty="false"/>
              <a:t> je vyplněný </a:t>
            </a:r>
            <a:r>
              <a:rPr lang="cs-CZ" sz="2000" dirty="false">
                <a:solidFill>
                  <a:schemeClr val="accent1"/>
                </a:solidFill>
              </a:rPr>
              <a:t>dotazník zaměřený na výsledky projektu </a:t>
            </a:r>
            <a:r>
              <a:rPr lang="cs-CZ" sz="2000" dirty="false"/>
              <a:t>(nad rámec indikátorů) a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dirty="false"/>
              <a:t>realizace.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Tento dotazník sestavuje ŘO, přičemž k získání údajů od příjemce využívá </a:t>
            </a:r>
            <a:r>
              <a:rPr lang="cs-CZ" sz="2000" b="true" dirty="false"/>
              <a:t>aplikaci umožňující vyplnění údajů prostřednictvím internetového prohlížeče: </a:t>
            </a:r>
            <a:r>
              <a:rPr lang="cs-CZ" sz="2000" dirty="false">
                <a:hlinkClick r:id="rId3"/>
              </a:rPr>
              <a:t>https://www.esfcr.cz/formulare-a-pokyny-ke-zprave-o-realizaci-projektu-zadosti-o-platbu-a-zadosti-o-zmenu-opz-plus/-/dokument/19197828</a:t>
            </a:r>
            <a:endParaRPr lang="cs-CZ" sz="2000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Příjemce po zpracování dotazníku vygeneruje v elektronické podobě sestavu ve formátu *.</a:t>
            </a:r>
            <a:r>
              <a:rPr lang="cs-CZ" sz="2000" dirty="false" err="true"/>
              <a:t>pdf</a:t>
            </a:r>
            <a:r>
              <a:rPr lang="cs-CZ" sz="2000" dirty="false"/>
              <a:t>, a tu pak přiloží do závěrečné ZoR.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06AF2-3CCE-805E-085D-4E0486811EA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zor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F09C9-D4C7-85C5-73A8-0A1EEFB28DE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844824"/>
            <a:ext cx="8172456" cy="4275176"/>
          </a:xfrm>
        </p:spPr>
        <p:txBody>
          <a:bodyPr/>
          <a:lstStyle/>
          <a:p>
            <a:pPr algn="just"/>
            <a:r>
              <a:rPr lang="cs-CZ" sz="2000" dirty="false"/>
              <a:t>V závěrečné </a:t>
            </a:r>
            <a:r>
              <a:rPr lang="cs-CZ" sz="2000" dirty="false" err="true"/>
              <a:t>ZoR</a:t>
            </a:r>
            <a:r>
              <a:rPr lang="cs-CZ" sz="2000" dirty="false"/>
              <a:t> je potřeba vyplnit hodnoty a komentáře všech indikátorů, a to jak závazkových (600 000,  670 031,  670 102, </a:t>
            </a:r>
            <a:br>
              <a:rPr lang="cs-CZ" sz="2000" dirty="false"/>
            </a:br>
            <a:r>
              <a:rPr lang="cs-CZ" sz="2000" dirty="false"/>
              <a:t>805 000), tak těch, které jste sledovali v průběhu realizace projektu (622 002 a 679 001).</a:t>
            </a:r>
          </a:p>
          <a:p>
            <a:pPr algn="just"/>
            <a:r>
              <a:rPr lang="cs-CZ" sz="2000" dirty="false"/>
              <a:t>K vytvořenému produktu/vytvořeným produktům připojit licenci </a:t>
            </a:r>
            <a:r>
              <a:rPr lang="cs-CZ" sz="2000" dirty="false" err="true"/>
              <a:t>Creative</a:t>
            </a:r>
            <a:r>
              <a:rPr lang="cs-CZ" sz="2000" dirty="false"/>
              <a:t> </a:t>
            </a:r>
            <a:r>
              <a:rPr lang="cs-CZ" sz="2000" dirty="false" err="true"/>
              <a:t>Commons</a:t>
            </a:r>
            <a:r>
              <a:rPr lang="cs-CZ" sz="2000" dirty="false"/>
              <a:t> 4.0 ve variantě BY nebo BY-SA, jak je uvedeno v Rozhodnutí o poskytnutí dotace.  </a:t>
            </a:r>
          </a:p>
          <a:p>
            <a:pPr algn="just"/>
            <a:r>
              <a:rPr lang="cs-CZ" sz="2000" dirty="false"/>
              <a:t>Na záložce Fyzická realizace projektu by mělo být uvedeno skutečné datum zahájení a ukončení projektu.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74483E-B693-2DD6-A86F-D61255BAAED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5095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1A861D7-F0A9-CC57-E4FB-56AA7CAF52E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908" y="1229369"/>
            <a:ext cx="5479571" cy="3208395"/>
          </a:xfrm>
          <a:prstGeom prst="rect">
            <a:avLst/>
          </a:prstGeo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err="true"/>
              <a:t>ZoR</a:t>
            </a:r>
            <a:r>
              <a:rPr lang="cs-CZ" sz="2800" dirty="false"/>
              <a:t>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229369"/>
            <a:ext cx="8352480" cy="5466631"/>
          </a:xfrm>
        </p:spPr>
        <p:txBody>
          <a:bodyPr/>
          <a:lstStyle/>
          <a:p>
            <a:endParaRPr lang="cs-CZ" dirty="false"/>
          </a:p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endParaRPr lang="cs-CZ" sz="2000" b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true" dirty="false">
                <a:solidFill>
                  <a:srgbClr val="FF0000"/>
                </a:solidFill>
              </a:rPr>
              <a:t>Po finalizováni zprávy již nelze promítnout  žádné změny.</a:t>
            </a:r>
          </a:p>
          <a:p>
            <a:r>
              <a:rPr lang="cs-CZ" sz="2000" dirty="false"/>
              <a:t>Vrácení </a:t>
            </a:r>
            <a:r>
              <a:rPr lang="cs-CZ" sz="2000" dirty="false" err="true"/>
              <a:t>ZoR</a:t>
            </a:r>
            <a:r>
              <a:rPr lang="cs-CZ" sz="2000" dirty="false"/>
              <a:t> k opravě (vrací se spolu s </a:t>
            </a:r>
            <a:r>
              <a:rPr lang="cs-CZ" sz="2000" dirty="false" err="true"/>
              <a:t>ŽoP</a:t>
            </a:r>
            <a:r>
              <a:rPr lang="cs-CZ" sz="2000" dirty="false"/>
              <a:t>) – informaci příjemce obdrží depeší, vrací se buď celá </a:t>
            </a:r>
            <a:r>
              <a:rPr lang="cs-CZ" sz="2000" dirty="false" err="true"/>
              <a:t>ZoR</a:t>
            </a:r>
            <a:r>
              <a:rPr lang="cs-CZ" sz="2000" dirty="false"/>
              <a:t> nebo konkrétní obrazovky.</a:t>
            </a:r>
          </a:p>
          <a:p>
            <a:r>
              <a:rPr lang="cs-CZ" sz="2000" b="true" dirty="false"/>
              <a:t>Lhůty:</a:t>
            </a:r>
            <a:r>
              <a:rPr lang="cs-CZ" sz="2000" dirty="false"/>
              <a:t> nedoručení </a:t>
            </a:r>
            <a:r>
              <a:rPr lang="cs-CZ" sz="2000" dirty="false" err="true"/>
              <a:t>ZoR</a:t>
            </a:r>
            <a:r>
              <a:rPr lang="cs-CZ" sz="2000" dirty="false"/>
              <a:t> nebo její opravy v termínu =&gt; finanční oprava dle </a:t>
            </a:r>
            <a:r>
              <a:rPr lang="cs-CZ" sz="2000" dirty="false" err="true"/>
              <a:t>RoD</a:t>
            </a:r>
            <a:r>
              <a:rPr lang="cs-CZ" sz="2000" dirty="false"/>
              <a:t>.</a:t>
            </a:r>
          </a:p>
          <a:p>
            <a:endParaRPr lang="cs-CZ" sz="2000" dirty="false"/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078699-E22F-0671-2829-8004F2086BB2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3289" l="8246" r="92281" t="2685">
                        <a14:foregroundMark x1="8596" x2="8596" y1="55928" y2="55928"/>
                        <a14:foregroundMark x1="51404" x2="51404" y1="93736" y2="93736"/>
                        <a14:foregroundMark x1="92456" x2="92456" y1="17002" y2="17002"/>
                        <a14:foregroundMark x1="57895" x2="57895" y1="12081" y2="12081"/>
                        <a14:foregroundMark x1="58596" x2="56316" y1="10738" y2="36465"/>
                        <a14:foregroundMark x1="56316" x2="43860" y1="36465" y2="55705"/>
                        <a14:foregroundMark x1="43860" x2="24800" y1="55705" y2="22750"/>
                        <a14:foregroundMark x1="57018" x2="63509" y1="9396" y2="46980"/>
                        <a14:foregroundMark x1="63509" x2="47544" y1="46980" y2="62192"/>
                        <a14:foregroundMark x1="47544" x2="27719" y1="62192" y2="55034"/>
                        <a14:foregroundMark x1="27719" x2="21256" y1="55034" y2="37284"/>
                        <a14:foregroundMark x1="22282" x2="37544" y1="28759" y2="23714"/>
                        <a14:foregroundMark x1="62281" x2="73333" y1="2685" y2="22819"/>
                        <a14:foregroundMark x1="73333" x2="72456" y1="22819" y2="25503"/>
                        <a14:backgroundMark x1="18772" x2="18772" y1="31767" y2="31767"/>
                        <a14:backgroundMark x1="20526" x2="20526" y1="29978" y2="29978"/>
                        <a14:backgroundMark x1="21053" x2="17544" y1="27964" y2="36018"/>
                        <a14:backgroundMark x1="23684" x2="24035" y1="16555" y2="2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690" y="2833566"/>
            <a:ext cx="156097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Nejčastější chyby Zor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619338"/>
            <a:ext cx="8352480" cy="4320000"/>
          </a:xfrm>
        </p:spPr>
        <p:txBody>
          <a:bodyPr/>
          <a:lstStyle/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C2C70E-F015-44F9-ED5A-D66140B26730}"/>
              </a:ext>
            </a:extLst>
          </p:cNvPr>
          <p:cNvSpPr txBox="true">
            <a:spLocks/>
          </p:cNvSpPr>
          <p:nvPr/>
        </p:nvSpPr>
        <p:spPr>
          <a:xfrm>
            <a:off x="540000" y="1412776"/>
            <a:ext cx="8172480" cy="54006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true" dirty="false"/>
              <a:t>Indikátory:</a:t>
            </a:r>
            <a:r>
              <a:rPr lang="cs-CZ" sz="2000" dirty="false"/>
              <a:t> chybně vyplněné hodnoty, nevyplněný komentář.</a:t>
            </a:r>
          </a:p>
          <a:p>
            <a:pPr algn="just">
              <a:lnSpc>
                <a:spcPct val="100000"/>
              </a:lnSpc>
            </a:pPr>
            <a:r>
              <a:rPr lang="cs-CZ" sz="2000" b="true" dirty="false"/>
              <a:t>Specifické datové položky: </a:t>
            </a:r>
            <a:r>
              <a:rPr lang="cs-CZ" sz="2000" dirty="false"/>
              <a:t>chybná hodnota, nevyplněný počet osob původem z Ukrajiny, i když je jejich počet nulový. </a:t>
            </a:r>
          </a:p>
          <a:p>
            <a:pPr algn="just">
              <a:lnSpc>
                <a:spcPct val="100000"/>
              </a:lnSpc>
            </a:pPr>
            <a:r>
              <a:rPr lang="cs-CZ" sz="2000" b="true" dirty="false"/>
              <a:t>Publicita:</a:t>
            </a:r>
            <a:r>
              <a:rPr lang="cs-CZ" sz="2000" dirty="false"/>
              <a:t> nesprávná velikost nebo umístění loga EU nebo jeho absence.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b="true" dirty="false"/>
              <a:t>Problémy při realizaci projektu:</a:t>
            </a:r>
            <a:r>
              <a:rPr lang="cs-CZ" sz="2000" dirty="false"/>
              <a:t> nevyplněná záložka, přestože se během realizace projektu problémy vyskytly.</a:t>
            </a:r>
          </a:p>
          <a:p>
            <a:pPr algn="just">
              <a:lnSpc>
                <a:spcPct val="100000"/>
              </a:lnSpc>
            </a:pPr>
            <a:r>
              <a:rPr lang="cs-CZ" sz="2000" b="true" dirty="false"/>
              <a:t>Horizontální principy: </a:t>
            </a:r>
            <a:r>
              <a:rPr lang="cs-CZ" sz="2000" dirty="false"/>
              <a:t>nevyplnění nebo </a:t>
            </a:r>
            <a:r>
              <a:rPr lang="cs-CZ" sz="2000" dirty="false" err="true"/>
              <a:t>neaktualizace</a:t>
            </a:r>
            <a:r>
              <a:rPr lang="cs-CZ" sz="2000" dirty="false"/>
              <a:t> popisu </a:t>
            </a:r>
            <a:br>
              <a:rPr lang="cs-CZ" sz="2000" dirty="false"/>
            </a:br>
            <a:r>
              <a:rPr lang="cs-CZ" sz="2000" dirty="false"/>
              <a:t>(cíleně zaměřené na HP nebo s pozitivním vlivem na HP)</a:t>
            </a:r>
          </a:p>
          <a:p>
            <a:pPr algn="just"/>
            <a:r>
              <a:rPr lang="cs-CZ" sz="2000" b="true" dirty="false"/>
              <a:t>Nedodání povinných příloh </a:t>
            </a:r>
            <a:r>
              <a:rPr lang="cs-CZ" sz="2000" dirty="false"/>
              <a:t>(1. </a:t>
            </a:r>
            <a:r>
              <a:rPr lang="cs-CZ" sz="2000" dirty="false" err="true"/>
              <a:t>ZoR</a:t>
            </a:r>
            <a:r>
              <a:rPr lang="cs-CZ" sz="2000" dirty="false"/>
              <a:t>, závěrečná </a:t>
            </a:r>
            <a:r>
              <a:rPr lang="cs-CZ" sz="2000" dirty="false" err="true"/>
              <a:t>ZoR</a:t>
            </a:r>
            <a:r>
              <a:rPr lang="cs-CZ" sz="2000" dirty="false"/>
              <a:t>)</a:t>
            </a:r>
          </a:p>
          <a:p>
            <a:pPr algn="just">
              <a:spcAft>
                <a:spcPts val="0"/>
              </a:spcAft>
            </a:pPr>
            <a:r>
              <a:rPr lang="cs-CZ" sz="2000" b="true" dirty="false"/>
              <a:t>Klíčové aktivity projektu: </a:t>
            </a:r>
          </a:p>
          <a:p>
            <a:pPr lvl="1" algn="just">
              <a:spcAft>
                <a:spcPts val="0"/>
              </a:spcAft>
            </a:pPr>
            <a:r>
              <a:rPr lang="cs-CZ" sz="1600" dirty="false"/>
              <a:t>odchylky od právního aktu, které nejsou zdůvodněné,</a:t>
            </a:r>
          </a:p>
          <a:p>
            <a:pPr lvl="1" algn="just"/>
            <a:r>
              <a:rPr lang="cs-CZ" sz="1600" dirty="false"/>
              <a:t>nedostatečně popsané činnosti.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09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143000" y="1700808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Žádost o platbu (Ž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P)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E5B3DE-028D-3B5C-004F-A23D328612C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48" y="2420888"/>
            <a:ext cx="4126768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ŽÁDOST O PLATBU (</a:t>
            </a:r>
            <a:r>
              <a:rPr lang="cs-CZ" sz="2800" dirty="false" err="true"/>
              <a:t>ŽoP</a:t>
            </a:r>
            <a:r>
              <a:rPr lang="cs-CZ" sz="2800" dirty="false"/>
              <a:t>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5" y="2204864"/>
            <a:ext cx="5760639" cy="324036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(</a:t>
            </a:r>
            <a:r>
              <a:rPr lang="cs-CZ" sz="2000" dirty="false" err="true"/>
              <a:t>ŽoP</a:t>
            </a:r>
            <a:r>
              <a:rPr lang="cs-CZ" sz="2000" dirty="false"/>
              <a:t>) se předkládaná spolu </a:t>
            </a:r>
            <a:br>
              <a:rPr lang="cs-CZ" sz="2000" dirty="false"/>
            </a:br>
            <a:r>
              <a:rPr lang="cs-CZ" sz="2000" dirty="false"/>
              <a:t>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Příjemce klikne na záložku </a:t>
            </a:r>
            <a:r>
              <a:rPr lang="cs-CZ" sz="2000" b="true" dirty="false"/>
              <a:t>Žádost o platbu</a:t>
            </a:r>
            <a:r>
              <a:rPr lang="cs-CZ" sz="2000" dirty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 umístěných v části Žádost </a:t>
            </a:r>
            <a:br>
              <a:rPr lang="cs-CZ" sz="2000" dirty="false"/>
            </a:br>
            <a:r>
              <a:rPr lang="cs-CZ" sz="2000"/>
              <a:t>o platbu/Datová </a:t>
            </a:r>
            <a:r>
              <a:rPr lang="cs-CZ" sz="2000" dirty="false"/>
              <a:t>oblast žádosti.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772816"/>
            <a:ext cx="248411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4193824"/>
            <a:ext cx="5472608" cy="108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err="true"/>
              <a:t>ŽoP</a:t>
            </a:r>
            <a:r>
              <a:rPr lang="cs-CZ" sz="2800" dirty="false"/>
              <a:t> - Záložky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účet příjemce (není nutné mít samostatný účet pro projekt), popřípadě partnera s finančním příspěvkem, u průtokové dotace i účet zřizovatele.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SD-1 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b="true" dirty="false"/>
              <a:t>Záložka SD-2 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5317029" y="4303452"/>
            <a:ext cx="555578" cy="192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64" y="110277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9C1DC2-3BA5-4B7E-A344-01A40D62DE92}"/>
              </a:ext>
            </a:extLst>
          </p:cNvPr>
          <p:cNvCxnSpPr>
            <a:cxnSpLocks/>
          </p:cNvCxnSpPr>
          <p:nvPr/>
        </p:nvCxnSpPr>
        <p:spPr>
          <a:xfrm>
            <a:off x="4731594" y="4378824"/>
            <a:ext cx="1197118" cy="365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4763508-5FF0-4158-A5B6-F0089C79A37A}"/>
              </a:ext>
            </a:extLst>
          </p:cNvPr>
          <p:cNvCxnSpPr>
            <a:cxnSpLocks/>
          </p:cNvCxnSpPr>
          <p:nvPr/>
        </p:nvCxnSpPr>
        <p:spPr>
          <a:xfrm>
            <a:off x="5031066" y="4820162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D0C7EBB-CD87-495B-B2E0-DB880483C231}"/>
              </a:ext>
            </a:extLst>
          </p:cNvPr>
          <p:cNvCxnSpPr>
            <a:cxnSpLocks/>
          </p:cNvCxnSpPr>
          <p:nvPr/>
        </p:nvCxnSpPr>
        <p:spPr>
          <a:xfrm>
            <a:off x="4909931" y="5058156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2123728" y="2780928"/>
            <a:ext cx="6660272" cy="1506205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700" dirty="false"/>
              <a:t>Pro označení Evidenčního čísla soupisky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600" dirty="false"/>
              <a:t>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Záložka Souhrnná soupiska se naplní finančními daty po vyplnění dílčí soupisky SD-2 Lidské zdroje (relevantní pro výzvu č. 67).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174FAA5-7981-E9C1-4A1F-E57A458F59C4}"/>
              </a:ext>
            </a:extLst>
          </p:cNvPr>
          <p:cNvSpPr txBox="true"/>
          <p:nvPr/>
        </p:nvSpPr>
        <p:spPr>
          <a:xfrm>
            <a:off x="251520" y="4365104"/>
            <a:ext cx="8532480" cy="181588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600" dirty="false"/>
              <a:t>Návod pro import souborů je popsán v dokumentu </a:t>
            </a:r>
            <a:r>
              <a:rPr lang="cs-CZ" sz="1600" b="true" dirty="false"/>
              <a:t>Import XML soupisky dokladů v IS KP21+</a:t>
            </a:r>
            <a:r>
              <a:rPr lang="cs-CZ" sz="1600" dirty="false"/>
              <a:t>: </a:t>
            </a:r>
            <a:r>
              <a:rPr lang="cs-CZ" sz="16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>
                <a:solidFill>
                  <a:srgbClr val="AFDDFA"/>
                </a:solidFill>
              </a:rPr>
              <a:t>SD-2</a:t>
            </a:r>
            <a:r>
              <a:rPr lang="cs-CZ" sz="2800" dirty="false"/>
              <a:t>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Do soupisky lze zařadit pouze mzdy UHRAZENÉ do konce sledovaného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Mzdový náklad za zaměstnance = hrubá mzda + odvody zaměstnavatele.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Max.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b="true" u="sng" dirty="false"/>
              <a:t>K výdajům přesahujícím částku 20 000 Kč nutno doložit</a:t>
            </a:r>
            <a:r>
              <a:rPr lang="cs-CZ" sz="16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kopie výpisu z bankovního účtu, z něhož byly mzdy vyplaceny, s označením konkrétního pracovníka + označit odvody na sociální a zdravotní pojištění, vč. odvodů finančnímu úřadu (souhrnná částka za organizaci),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6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false"/>
              <a:t>SD-2 LIDSKÉ ZDROJE II.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7E058F-9BE6-7251-25E1-1F492F4E28AA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484784"/>
            <a:ext cx="8001046" cy="503121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69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187624" y="1772816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Zpráva o realizaci (Z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r)</a:t>
            </a:r>
          </a:p>
        </p:txBody>
      </p:sp>
      <p:pic>
        <p:nvPicPr>
          <p:cNvPr id="1026" name="Picture 2" descr="Thumbnail Image jednoduchý obrázek tématu realizace projektu, modrá barva">
            <a:extLst>
              <a:ext uri="{FF2B5EF4-FFF2-40B4-BE49-F238E27FC236}">
                <a16:creationId xmlns:a16="http://schemas.microsoft.com/office/drawing/2014/main" id="{16BFDEF8-FEB7-3611-69C3-D30FE3D90E10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3716896" cy="37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9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SD-2 LIDSKÉ ZDROJE III.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sz="1800" dirty="false"/>
              <a:t>Vzory vyplnění jsou uvedené v příručce Pokyny pro vyplnění ZoR/</a:t>
            </a:r>
            <a:r>
              <a:rPr lang="cs-CZ" sz="1800" dirty="false" err="true"/>
              <a:t>ŽoP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4" y="2204864"/>
            <a:ext cx="891693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Záložka SOUPISKA PŘÍJMŮ bude pro naprostou většinu projektů nerelevantní. Vyplňuje se pouze v případě, že příjemce vykazuje ve sledovaném období čisté příjmy (předpokládané i nepředpokládané). V soupisce se zadává pouze jeden řádek zaznamenávající souhrnnou hodnotu čistých příjmů dosažených ve sledovaném období. </a:t>
            </a:r>
            <a:endParaRPr lang="cs-CZ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Příjmem projektu nejsou např. úroky na bankovních účtech, platby, které příjemce obdrží ze smluvních pokut v důsledku porušení smlouvy,…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3600" b="true" dirty="false"/>
          </a:p>
          <a:p>
            <a:pPr marL="0" indent="0">
              <a:buNone/>
            </a:pPr>
            <a:endParaRPr lang="cs-CZ" sz="28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5" y="4797152"/>
            <a:ext cx="7887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86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743AD-3A3A-AFED-8836-B87BFB4651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7061140" cy="53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Obrazovka žádost o platbu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37E90E-A801-DCB3-0C63-251BC1CFD65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080000"/>
            <a:ext cx="7085075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Částka na krytí výdajů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67A5D-FC55-BD18-9647-27CEA1A8BB2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8760"/>
            <a:ext cx="8604488" cy="4851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Výše poskytovaných záloh se odvíjí od vzniklých a vyúčtovaných způsobilých výdajů projektu očištěných o čisté příjmy, které jsou zařazeny do žádostí o platbu. V součtu však vyplacené zálohy nesmí překročit celkovou částku způsobilých výdajů stanovenou v právním aktu.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false"/>
              <a:t>Hodnota v poli obvykle odpovídá částce prokazovaných/vyúčtovaných výdajů projektu v dané žádosti o platbu.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85D3C-7382-CD1B-DCB9-55BDC7FB35F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780864"/>
            <a:ext cx="7883612" cy="3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Na záložce DOKUMENTY je možnost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      vkládat přílohy  k </a:t>
            </a:r>
            <a:r>
              <a:rPr lang="cs-CZ" sz="2000" dirty="false" err="true"/>
              <a:t>ŽoP</a:t>
            </a:r>
            <a:r>
              <a:rPr lang="cs-CZ" sz="2000" dirty="false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Jedná se o přílohy, které nejsou zařazené jako přílohy </a:t>
            </a:r>
            <a:br>
              <a:rPr lang="cs-CZ" sz="2000" dirty="false"/>
            </a:br>
            <a:r>
              <a:rPr lang="cs-CZ" sz="2000" dirty="false"/>
              <a:t>k výdajům v dílčích soupiskách. Např. bankovní výpisy, pokladní doklady, faktury apod.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Do ISKP21+ lze vložit dokument o velikosti maximálně </a:t>
            </a:r>
            <a:br>
              <a:rPr lang="cs-CZ" sz="2000" dirty="false"/>
            </a:br>
            <a:r>
              <a:rPr lang="cs-CZ" sz="2000" dirty="false"/>
              <a:t>100 MB.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8276"/>
            <a:ext cx="9108001" cy="15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7148583" y="1361292"/>
            <a:ext cx="1529220" cy="5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pracovní výkazy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2520205"/>
            <a:ext cx="6804288" cy="41044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false"/>
              <a:t>jedná se o pracovníka, který </a:t>
            </a:r>
            <a:r>
              <a:rPr lang="cs-CZ" sz="1800" b="true" dirty="false"/>
              <a:t>v rámci daného pracovněprávního vztahu vykonává činnosti pro projekt </a:t>
            </a:r>
            <a:br>
              <a:rPr lang="cs-CZ" sz="1800" b="true" dirty="false"/>
            </a:br>
            <a:r>
              <a:rPr lang="cs-CZ" sz="1800" b="true" dirty="false"/>
              <a:t>i mimo projekt,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false"/>
              <a:t>jedná se o pracovníka, který </a:t>
            </a:r>
            <a:r>
              <a:rPr lang="cs-CZ" sz="1800" b="true" dirty="false"/>
              <a:t>v rámci daného pracovněprávního vztahu vykonává činnosti pouze pro projekt, nicméně tyto činnosti spadají do vymezení více pracovních pozic a práce v rámci těchto pozic je odlišně odměňována,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b="true" dirty="false"/>
              <a:t>popis pracovní činnosti u dané pracovní pozice obsahuje činnosti spadající jak do přímých nákladů, tak do paušálních nákladů </a:t>
            </a:r>
            <a:r>
              <a:rPr lang="cs-CZ" sz="1800" dirty="false"/>
              <a:t>(tedy je zde riziko dvojího financování).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7497C53-4E85-EB01-A13B-D001D8A6FB74}"/>
              </a:ext>
            </a:extLst>
          </p:cNvPr>
          <p:cNvSpPr txBox="true">
            <a:spLocks/>
          </p:cNvSpPr>
          <p:nvPr/>
        </p:nvSpPr>
        <p:spPr>
          <a:xfrm>
            <a:off x="540000" y="1232816"/>
            <a:ext cx="8244000" cy="108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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cs-CZ" sz="2000" dirty="false"/>
              <a:t>Pracovní výkazy jsou u zaměstnance příjemce nebo partnera </a:t>
            </a:r>
            <a:br>
              <a:rPr lang="cs-CZ" sz="2000" dirty="false"/>
            </a:br>
            <a:r>
              <a:rPr lang="cs-CZ" sz="2000" dirty="false"/>
              <a:t>s finančním příspěvkem vyžadovány jen </a:t>
            </a:r>
            <a:r>
              <a:rPr lang="cs-CZ" sz="2000" b="true" dirty="false"/>
              <a:t>při výskytu alespoň jedné </a:t>
            </a:r>
            <a:br>
              <a:rPr lang="cs-CZ" sz="2000" b="true" dirty="false"/>
            </a:br>
            <a:r>
              <a:rPr lang="cs-CZ" sz="2000" b="true" dirty="false"/>
              <a:t>z následujících 3 okolností: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1328E0F-91ED-7F7B-37BE-BBC0DDFEF639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t="-1312" r="1" b="1"/>
          <a:stretch/>
        </p:blipFill>
        <p:spPr bwMode="auto">
          <a:xfrm>
            <a:off x="7309342" y="3861048"/>
            <a:ext cx="1834658" cy="19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8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1" y="23732"/>
            <a:ext cx="8424000" cy="1080000"/>
          </a:xfrm>
        </p:spPr>
        <p:txBody>
          <a:bodyPr/>
          <a:lstStyle/>
          <a:p>
            <a:pPr algn="ctr"/>
            <a:r>
              <a:rPr lang="cs-CZ" altLang="cs-CZ" sz="2800" dirty="false"/>
              <a:t>pracovní výkazy II.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1" y="1916832"/>
            <a:ext cx="4339925" cy="46085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1800" dirty="false"/>
              <a:t>Zpracovávají se </a:t>
            </a:r>
            <a:r>
              <a:rPr lang="cs-CZ" altLang="cs-CZ" sz="1800" b="true" dirty="false"/>
              <a:t>měsíčně, k ŽoP </a:t>
            </a:r>
            <a:r>
              <a:rPr lang="cs-CZ" altLang="cs-CZ" sz="1800" dirty="false"/>
              <a:t>se dokládají pracovní výkazy pouze </a:t>
            </a:r>
            <a:br>
              <a:rPr lang="cs-CZ" altLang="cs-CZ" sz="1800" dirty="false"/>
            </a:br>
            <a:r>
              <a:rPr lang="cs-CZ" altLang="cs-CZ" sz="1800" dirty="false"/>
              <a:t>u těch mezd, kde částka nárokovaná </a:t>
            </a:r>
            <a:br>
              <a:rPr lang="cs-CZ" altLang="cs-CZ" sz="1800" dirty="false"/>
            </a:br>
            <a:r>
              <a:rPr lang="cs-CZ" altLang="cs-CZ" sz="1800" dirty="false"/>
              <a:t>z projektu převyšuje </a:t>
            </a:r>
            <a:r>
              <a:rPr lang="cs-CZ" altLang="cs-CZ" sz="1800" b="true" dirty="false"/>
              <a:t>20 tisíc Kč.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sz="1800" dirty="false"/>
              <a:t>Zaměstnanec ve výkazu uvádí několik </a:t>
            </a:r>
            <a:r>
              <a:rPr lang="cs-CZ" sz="1800" b="true" dirty="false"/>
              <a:t>odrážek skupin činností</a:t>
            </a:r>
            <a:r>
              <a:rPr lang="cs-CZ" sz="1800" dirty="false"/>
              <a:t>, které za daný měsíc vykonával, a u každé takto vymezené skupiny činností uvede, kolik času na ní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1800" b="true" dirty="false"/>
              <a:t>Pracovní výkaz ke stažení zde: </a:t>
            </a:r>
            <a:r>
              <a:rPr lang="it-IT" sz="1800" dirty="false">
                <a:hlinkClick r:id="rId3"/>
              </a:rPr>
              <a:t>Pravidla pro žadatele a příjemce - www.esfcr.cz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11D3C4-42E5-09B2-87EA-2274B66C246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64" y="1192556"/>
            <a:ext cx="4163193" cy="55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9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1A75-4F57-8D68-3E0B-412B5F3B5D0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Pracovní výkazy – na co si dát pozor</a:t>
            </a:r>
            <a:endParaRPr lang="en-US" sz="2800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64F7-99BD-752D-73FA-BC74D7840E8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8" y="1412776"/>
            <a:ext cx="8424000" cy="5184576"/>
          </a:xfrm>
        </p:spPr>
        <p:txBody>
          <a:bodyPr vert="horz" lIns="0" tIns="0" rIns="0" bIns="0" rtlCol="false" anchor="t">
            <a:noAutofit/>
          </a:bodyPr>
          <a:lstStyle/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sz="1800" dirty="false"/>
              <a:t>Údaje v pracovním výkazu (PV) musí odpovídat údajům v právním aktu, </a:t>
            </a:r>
            <a:br>
              <a:rPr lang="cs-CZ" sz="1800" dirty="false"/>
            </a:br>
            <a:r>
              <a:rPr lang="cs-CZ" sz="1800" dirty="false"/>
              <a:t>v platném rozpočtu a v SD2 - zejména název pozice, kód položky rozpočtu </a:t>
            </a:r>
            <a:br>
              <a:rPr lang="cs-CZ" sz="1800" dirty="false"/>
            </a:br>
            <a:r>
              <a:rPr lang="cs-CZ" sz="1800" dirty="false"/>
              <a:t>a výše úvazku v projektu.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sz="1800" dirty="false"/>
              <a:t>Popis vykonávané práce musí být dostatečný a v souladu s popisem příslušné pozice v realizačním týmu v žádosti o podporu a také v souladu s popsanými aktivitami v ZoR. 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sz="1800" dirty="false"/>
              <a:t>V PV </a:t>
            </a:r>
            <a:r>
              <a:rPr lang="cs-CZ" sz="1800" b="true" dirty="false"/>
              <a:t>nesmí být vykazovány činnosti spadající do výdajů hrazených v rámci 40% paušální sazby </a:t>
            </a:r>
            <a:r>
              <a:rPr lang="cs-CZ" sz="1800" dirty="false"/>
              <a:t>(viz kap. 6.2.14.1 </a:t>
            </a:r>
            <a:r>
              <a:rPr lang="cs-CZ" sz="1800" dirty="false">
                <a:solidFill>
                  <a:srgbClr val="084A8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Odměňování vyloučené z přímých osobních nákladů, Specifická část pravidel).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sz="1800" dirty="false"/>
              <a:t>PV se přikládají k </a:t>
            </a:r>
            <a:r>
              <a:rPr lang="cs-CZ" sz="1800" dirty="false" err="true"/>
              <a:t>ŽoP</a:t>
            </a:r>
            <a:r>
              <a:rPr lang="cs-CZ" sz="1800" dirty="false"/>
              <a:t> naskenované včetně podpisů v PDF formátu, nikoliv </a:t>
            </a:r>
            <a:br>
              <a:rPr lang="cs-CZ" sz="1800" dirty="false"/>
            </a:br>
            <a:r>
              <a:rPr lang="cs-CZ" sz="1800" dirty="false"/>
              <a:t>v excelu. 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sz="1800" dirty="false"/>
              <a:t>Případné opravy se provádí stejně, jako opravy v účetních dokladech, tj. na originálech – doplnit datum opravy a jméno osoby provádějící opravu. </a:t>
            </a:r>
            <a:br>
              <a:rPr lang="cs-CZ" sz="1800" dirty="false"/>
            </a:br>
            <a:r>
              <a:rPr lang="cs-CZ" sz="1800" dirty="false"/>
              <a:t>Není přípustné doložit nový opravený originál PV.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cs-CZ" sz="2000" dirty="false">
              <a:solidFill>
                <a:srgbClr val="084A8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310A-E9DA-BC13-5371-AB5ED051D11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453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FE6A1-9A60-B560-01A0-B9C12720C6F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Čestná prohlášení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F9120-770D-380A-4113-53530495143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00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1600" dirty="false"/>
              <a:t>Příjemce stiskne v levém menu obrazovku ČESTNÁ PROHLÁŠENÍ. </a:t>
            </a:r>
          </a:p>
          <a:p>
            <a:pPr>
              <a:lnSpc>
                <a:spcPct val="100000"/>
              </a:lnSpc>
            </a:pPr>
            <a:r>
              <a:rPr lang="cs-CZ" sz="1600" dirty="false"/>
              <a:t>Na obrazovce ČESTNÁ PROHLÁŠENÍ musí příjemce povinně vybrat jedno ze dvou předdefinovaných čestných prohlášení. Nabídka čestných prohlášení se zobrazí po stisku ikony SEZNAMU</a:t>
            </a:r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400" dirty="false"/>
          </a:p>
          <a:p>
            <a:pPr>
              <a:lnSpc>
                <a:spcPct val="100000"/>
              </a:lnSpc>
            </a:pP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dirty="false"/>
              <a:t>Příjemce stiskne řádek s relevantním čestným prohlášením. Systém zobrazí text čestného prohlášení.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EE0909-E4F0-6D7E-BB1E-6B6D0059FE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339B9E-9E9F-8C61-B93F-BF340C988E7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92896"/>
            <a:ext cx="69127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(Z</a:t>
            </a:r>
            <a:r>
              <a:rPr lang="cs-CZ" sz="2800" cap="none" dirty="false"/>
              <a:t>o</a:t>
            </a:r>
            <a:r>
              <a:rPr lang="cs-CZ" sz="2800" dirty="false"/>
              <a:t>R)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84784"/>
            <a:ext cx="8568952" cy="489654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dirty="false"/>
              <a:t>Zpráva o realizaci projektu (</a:t>
            </a:r>
            <a:r>
              <a:rPr lang="cs-CZ" sz="1600" dirty="false" err="true"/>
              <a:t>ZoR</a:t>
            </a:r>
            <a:r>
              <a:rPr lang="cs-CZ" sz="1600" dirty="false"/>
              <a:t>) včetně žádosti o platbu (</a:t>
            </a:r>
            <a:r>
              <a:rPr lang="cs-CZ" sz="1600" dirty="false" err="true"/>
              <a:t>ŽoP</a:t>
            </a:r>
            <a:r>
              <a:rPr lang="cs-CZ" sz="1600" dirty="false"/>
              <a:t>) se předkládá v IS KP21+.</a:t>
            </a:r>
          </a:p>
          <a:p>
            <a:pPr algn="just">
              <a:lnSpc>
                <a:spcPct val="100000"/>
              </a:lnSpc>
            </a:pPr>
            <a:r>
              <a:rPr lang="cs-CZ" sz="1600" dirty="false"/>
              <a:t>Pokyn pro vyplnění zprávy o realizaci projektu a žádosti o platbu v IS KP21+: </a:t>
            </a:r>
            <a:r>
              <a:rPr lang="cs-CZ" sz="16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600" dirty="false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1600" dirty="false">
                <a:solidFill>
                  <a:schemeClr val="accent1"/>
                </a:solidFill>
              </a:rPr>
              <a:t>Termíny sledovaných období jsou v Rozhodnutí o poskytnutí dotace, Část III, bod 2.2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chemeClr val="accent1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cs-CZ" sz="1600" b="true" dirty="false">
              <a:solidFill>
                <a:srgbClr val="0070C0"/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cs-CZ" sz="1600" dirty="false"/>
              <a:t>Sledované období je zpravidla 6 měsíců. </a:t>
            </a:r>
          </a:p>
          <a:p>
            <a:pPr lvl="1" algn="just">
              <a:lnSpc>
                <a:spcPct val="100000"/>
              </a:lnSpc>
            </a:pPr>
            <a:r>
              <a:rPr lang="cs-CZ" sz="1600" dirty="false" err="true"/>
              <a:t>ZoR</a:t>
            </a:r>
            <a:r>
              <a:rPr lang="cs-CZ" sz="1600" dirty="false"/>
              <a:t> se odevzdává </a:t>
            </a:r>
            <a:r>
              <a:rPr lang="cs-CZ" sz="1600" b="true" dirty="false"/>
              <a:t>nejpozději poslední den měsíce, který následuje po ukončení sledovaného období. </a:t>
            </a:r>
            <a:r>
              <a:rPr lang="cs-CZ" sz="1600" dirty="false"/>
              <a:t>V případě </a:t>
            </a:r>
            <a:r>
              <a:rPr lang="cs-CZ" sz="1600" b="true" dirty="false"/>
              <a:t>závěrečné </a:t>
            </a:r>
            <a:r>
              <a:rPr lang="cs-CZ" sz="1600" b="true" dirty="false" err="true"/>
              <a:t>ZoR</a:t>
            </a:r>
            <a:r>
              <a:rPr lang="cs-CZ" sz="1600" b="true" dirty="false"/>
              <a:t> </a:t>
            </a:r>
            <a:r>
              <a:rPr lang="cs-CZ" sz="1600" dirty="false"/>
              <a:t>je stanovena </a:t>
            </a:r>
            <a:r>
              <a:rPr lang="cs-CZ" sz="1600" b="true" dirty="false"/>
              <a:t>dvouměsíční lhůta</a:t>
            </a:r>
            <a:r>
              <a:rPr lang="cs-CZ" sz="1600" dirty="false"/>
              <a:t>.</a:t>
            </a:r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4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F92876-258F-1F37-A112-AEA5ACC9F138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212976"/>
            <a:ext cx="4392488" cy="19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6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DFF3B-C2D6-3F64-C53A-16D551694E2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Čestná prohlášení II.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C0666F-60F9-BB6F-A46C-C07AA93BFFE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AD38E413-B25E-275B-DBA9-737C9259BDD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false"/>
              <a:t>Po přečtení čestného prohlášení potvrdí příjemce pravdivost zatržením fajfky v poli SOUHLASÍM S ČESTNÝM PROHLÁŠENÍM a stiskne tlačítko ULOŽIT.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B381196-144C-E9E8-BA90-B93C4181227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59045"/>
            <a:ext cx="7272808" cy="42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26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sz="2800" dirty="false"/>
              <a:t>Finalizace </a:t>
            </a:r>
            <a:r>
              <a:rPr lang="cs-CZ" sz="2800" dirty="false" err="true"/>
              <a:t>žop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716398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</a:t>
            </a:r>
            <a:r>
              <a:rPr lang="cs-CZ" sz="1900" dirty="false" err="true"/>
              <a:t>ŽoP</a:t>
            </a:r>
            <a:r>
              <a:rPr lang="cs-CZ" sz="1900" dirty="false"/>
              <a:t> zvolit volbu „Kontrola“ </a:t>
            </a:r>
            <a:br>
              <a:rPr lang="cs-CZ" sz="1900" dirty="false"/>
            </a:br>
            <a:r>
              <a:rPr lang="cs-CZ" sz="1900" dirty="false"/>
              <a:t>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</a:t>
            </a:r>
            <a:r>
              <a:rPr lang="cs-CZ" sz="1900" dirty="false" err="true"/>
              <a:t>ŽoP</a:t>
            </a:r>
            <a:r>
              <a:rPr lang="cs-CZ" sz="1900" dirty="false"/>
              <a:t>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649754"/>
            <a:ext cx="5716398" cy="235361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 err="true">
                <a:solidFill>
                  <a:srgbClr val="FF0000"/>
                </a:solidFill>
              </a:rPr>
              <a:t>ŽoP</a:t>
            </a:r>
            <a:r>
              <a:rPr lang="cs-CZ" sz="1900" dirty="false">
                <a:solidFill>
                  <a:srgbClr val="FF0000"/>
                </a:solidFill>
              </a:rPr>
              <a:t> musí být </a:t>
            </a:r>
            <a:r>
              <a:rPr lang="cs-CZ" sz="1900" dirty="false" err="true">
                <a:solidFill>
                  <a:srgbClr val="FF0000"/>
                </a:solidFill>
              </a:rPr>
              <a:t>finalizovaná</a:t>
            </a:r>
            <a:r>
              <a:rPr lang="cs-CZ" sz="1900" dirty="false">
                <a:solidFill>
                  <a:srgbClr val="FF0000"/>
                </a:solidFill>
              </a:rPr>
              <a:t> a podepsaná před finalizací </a:t>
            </a:r>
            <a:r>
              <a:rPr lang="cs-CZ" sz="1900" dirty="false" err="true">
                <a:solidFill>
                  <a:srgbClr val="FF0000"/>
                </a:solidFill>
              </a:rPr>
              <a:t>ZoR</a:t>
            </a:r>
            <a:r>
              <a:rPr lang="cs-CZ" sz="1900" dirty="false">
                <a:solidFill>
                  <a:srgbClr val="FF0000"/>
                </a:solidFill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</a:t>
            </a:r>
            <a:r>
              <a:rPr lang="cs-CZ" sz="1900" dirty="false" err="true"/>
              <a:t>ZoR</a:t>
            </a:r>
            <a:r>
              <a:rPr lang="cs-CZ" sz="1900" dirty="false"/>
              <a:t> podepsaná, </a:t>
            </a:r>
            <a:r>
              <a:rPr lang="cs-CZ" sz="1900" dirty="false" err="true"/>
              <a:t>ŽoP</a:t>
            </a:r>
            <a:r>
              <a:rPr lang="cs-CZ" sz="1900" dirty="false"/>
              <a:t>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vrácení </a:t>
            </a:r>
            <a:r>
              <a:rPr lang="cs-CZ" sz="2800" dirty="false" err="true"/>
              <a:t>ŽoP</a:t>
            </a:r>
            <a:r>
              <a:rPr lang="cs-CZ" sz="2800" dirty="false"/>
              <a:t>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700808"/>
            <a:ext cx="8460472" cy="47525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Pokud ŘO zjistí při kontrole </a:t>
            </a:r>
            <a:r>
              <a:rPr lang="cs-CZ" sz="1800" dirty="false" err="true"/>
              <a:t>ŽoP</a:t>
            </a:r>
            <a:r>
              <a:rPr lang="cs-CZ" sz="1800" dirty="false"/>
              <a:t> nedostatky, které lze v rámci administrace </a:t>
            </a:r>
            <a:r>
              <a:rPr lang="cs-CZ" sz="1800" dirty="false" err="true"/>
              <a:t>ŽoP</a:t>
            </a:r>
            <a:r>
              <a:rPr lang="cs-CZ" sz="1800" dirty="false"/>
              <a:t> odstranit, provede vrácení </a:t>
            </a:r>
            <a:r>
              <a:rPr lang="cs-CZ" sz="1800" dirty="false" err="true"/>
              <a:t>ŽoP</a:t>
            </a:r>
            <a:r>
              <a:rPr lang="cs-CZ" sz="1800" dirty="false"/>
              <a:t> příjemci k dopracování. </a:t>
            </a:r>
          </a:p>
          <a:p>
            <a:pPr algn="just">
              <a:lnSpc>
                <a:spcPct val="100000"/>
              </a:lnSpc>
            </a:pPr>
            <a:r>
              <a:rPr lang="cs-CZ" sz="1800" dirty="false" err="true"/>
              <a:t>ŽoP</a:t>
            </a:r>
            <a:r>
              <a:rPr lang="cs-CZ" sz="1800" dirty="false"/>
              <a:t> se vrací příjemci k opravě vždy se </a:t>
            </a:r>
            <a:r>
              <a:rPr lang="cs-CZ" sz="1800" dirty="false" err="true"/>
              <a:t>ZoR</a:t>
            </a:r>
            <a:r>
              <a:rPr lang="cs-CZ" sz="1800" dirty="false"/>
              <a:t>, a to i v případě, že oprava </a:t>
            </a:r>
            <a:r>
              <a:rPr lang="cs-CZ" sz="1800" dirty="false" err="true"/>
              <a:t>ZoR</a:t>
            </a:r>
            <a:r>
              <a:rPr lang="cs-CZ" sz="1800" dirty="false"/>
              <a:t> není nutná. Platí to i obráceně.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Výzvu k nápravě identifikovaných nedostatků zasílá ŘO depeší.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Zpřístupnění </a:t>
            </a:r>
            <a:r>
              <a:rPr lang="cs-CZ" sz="1800" dirty="false" err="true"/>
              <a:t>ŽoP</a:t>
            </a:r>
            <a:r>
              <a:rPr lang="cs-CZ" sz="1800" dirty="false"/>
              <a:t> k editaci v ISKP21+ je pomocí funkce „Zpřístupnit k editaci“.  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Při editaci vrácené </a:t>
            </a:r>
            <a:r>
              <a:rPr lang="cs-CZ" sz="1800" dirty="false" err="true"/>
              <a:t>ŽoP</a:t>
            </a:r>
            <a:r>
              <a:rPr lang="cs-CZ" sz="1800" dirty="false"/>
              <a:t> se postupuje obdobně, jako při prvním zadání </a:t>
            </a:r>
            <a:r>
              <a:rPr lang="cs-CZ" sz="1800" dirty="false" err="true"/>
              <a:t>ŽoP</a:t>
            </a:r>
            <a:r>
              <a:rPr lang="cs-CZ" sz="1800" dirty="false"/>
              <a:t> do ISKP21+.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Pokud dojde k úpravě částek nárokovaných v soupisce lidských zdrojů – nutné </a:t>
            </a:r>
            <a:r>
              <a:rPr lang="cs-CZ" sz="1800" b="true" dirty="false"/>
              <a:t>aktualizovat částku na krytí!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Průvodní dopis s vyjádřením ke každému bodu Výzvy k nápravě – uložit do Dokumentů (pokud není v dokumentech k </a:t>
            </a:r>
            <a:r>
              <a:rPr lang="cs-CZ" sz="1800" dirty="false" err="true"/>
              <a:t>ZoR</a:t>
            </a:r>
            <a:r>
              <a:rPr lang="cs-CZ" sz="1800" dirty="false"/>
              <a:t>).</a:t>
            </a:r>
          </a:p>
          <a:p>
            <a:pPr algn="just">
              <a:spcAft>
                <a:spcPts val="1200"/>
              </a:spcAft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Nejčastější chyby </a:t>
            </a:r>
            <a:r>
              <a:rPr lang="cs-CZ" sz="2800" dirty="false" err="true"/>
              <a:t>ŽoP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619338"/>
            <a:ext cx="8352480" cy="4320000"/>
          </a:xfrm>
        </p:spPr>
        <p:txBody>
          <a:bodyPr/>
          <a:lstStyle/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3FF1E95-9C54-7E91-3C87-4C98D46CFB46}"/>
              </a:ext>
            </a:extLst>
          </p:cNvPr>
          <p:cNvSpPr txBox="true">
            <a:spLocks/>
          </p:cNvSpPr>
          <p:nvPr/>
        </p:nvSpPr>
        <p:spPr>
          <a:xfrm>
            <a:off x="540000" y="1800000"/>
            <a:ext cx="817248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false"/>
              <a:t>Chybné údaje v pracovních výkazech (hodinové součty, chybný název položky, opomenuté podpisy),</a:t>
            </a:r>
          </a:p>
          <a:p>
            <a:r>
              <a:rPr lang="cs-CZ" dirty="false"/>
              <a:t>nedoložené bankovní výpisy, datum úhrady mzdových výdajů neodpovídá v soupisce datu v bankovnímu výpisu,</a:t>
            </a:r>
          </a:p>
          <a:p>
            <a:r>
              <a:rPr lang="cs-CZ" dirty="false"/>
              <a:t>nesoulad počtu odpracovaných hodin s fondem pracovní doby a sjednanou výší úvazku,</a:t>
            </a:r>
          </a:p>
          <a:p>
            <a:r>
              <a:rPr lang="cs-CZ" dirty="false"/>
              <a:t>nevyplnění nebo chybné vyplnění částky na krytí výdajů.</a:t>
            </a:r>
          </a:p>
        </p:txBody>
      </p:sp>
    </p:spTree>
    <p:extLst>
      <p:ext uri="{BB962C8B-B14F-4D97-AF65-F5344CB8AC3E}">
        <p14:creationId xmlns:p14="http://schemas.microsoft.com/office/powerpoint/2010/main" val="1630841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6551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BE9EB-7199-1466-81B2-F629E7C4551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– Úvod 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8CF46-B097-C2D7-CDAA-5FE2DD7FDA8B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772816"/>
            <a:ext cx="6984776" cy="453650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Příjemce má v odůvodněných případech možnost požádat </a:t>
            </a:r>
            <a:br>
              <a:rPr lang="cs-CZ" sz="1800" dirty="false"/>
            </a:br>
            <a:r>
              <a:rPr lang="cs-CZ" sz="1800" dirty="false"/>
              <a:t>o prodloužení lhůty pro předložení </a:t>
            </a:r>
            <a:r>
              <a:rPr lang="cs-CZ" sz="1800" dirty="false" err="true"/>
              <a:t>ZoR</a:t>
            </a:r>
            <a:r>
              <a:rPr lang="cs-CZ" sz="1800" dirty="false"/>
              <a:t>. Žádost se zdůvodněním zasílá depeší prostřednictvím IS KP21+ a musí být předložena před uplynutím lhůty pro předložení zprávy, které se odložení termínu týká.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Nedodržení termínu pro předložení </a:t>
            </a:r>
            <a:r>
              <a:rPr lang="cs-CZ" sz="1800" dirty="false" err="true"/>
              <a:t>ZoR</a:t>
            </a:r>
            <a:r>
              <a:rPr lang="cs-CZ" sz="1800" dirty="false"/>
              <a:t> je sankcionováno, viz finanční opravy dle Rozhodnutí o poskytnutí dotace. O</a:t>
            </a:r>
            <a:r>
              <a:rPr lang="cs-CZ" sz="1800" dirty="false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dvod za porušení rozpočtové kázně je vyměřen ve výši 0,5 % z celkové částky dotace.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zpravidla do 40 pracovních</a:t>
            </a:r>
            <a:r>
              <a:rPr lang="cs-CZ" sz="1800" b="true" dirty="false"/>
              <a:t> </a:t>
            </a:r>
            <a:r>
              <a:rPr lang="cs-CZ" sz="1800" dirty="false"/>
              <a:t>dní.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identifikovaných chyb je </a:t>
            </a:r>
            <a:r>
              <a:rPr lang="cs-CZ" sz="1800" dirty="false" err="true"/>
              <a:t>ZoR</a:t>
            </a:r>
            <a:r>
              <a:rPr lang="cs-CZ" sz="1800" dirty="false"/>
              <a:t> vrácena k opravě.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</a:t>
            </a:r>
            <a:r>
              <a:rPr lang="cs-CZ" sz="1800" dirty="false" err="true"/>
              <a:t>ZoR</a:t>
            </a:r>
            <a:r>
              <a:rPr lang="cs-CZ" sz="1800" dirty="false"/>
              <a:t> je následující zpráva předkládána </a:t>
            </a:r>
            <a:br>
              <a:rPr lang="cs-CZ" sz="1800" dirty="false"/>
            </a:br>
            <a:r>
              <a:rPr lang="cs-CZ" sz="1800" dirty="false"/>
              <a:t>i za období neschválené zprávy, tj. celkem za 12 měsíců.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cs-CZ" sz="14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29096F-6087-9F7D-C6B9-88A22B1DD0D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859C1F-FE43-EB15-D959-D0F90369E82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61" y="1340768"/>
            <a:ext cx="111566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E531A-DF76-FA45-2FB4-D6CEA58A667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– Úvod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29567-A0F6-6BC4-B31C-E3D8BD949AC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700808"/>
            <a:ext cx="8244000" cy="468052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b="true" dirty="false"/>
              <a:t>V ISKP21+ lze </a:t>
            </a:r>
            <a:r>
              <a:rPr lang="cs-CZ" sz="1800" b="true" dirty="false" err="true"/>
              <a:t>ZoR</a:t>
            </a:r>
            <a:r>
              <a:rPr lang="cs-CZ" sz="1800" b="true" dirty="false"/>
              <a:t> a </a:t>
            </a:r>
            <a:r>
              <a:rPr lang="cs-CZ" sz="1800" b="true" dirty="false" err="true"/>
              <a:t>ŽoP</a:t>
            </a:r>
            <a:r>
              <a:rPr lang="cs-CZ" sz="18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je ukončena administrace všech dříve podaných zpráv o realizaci projektu </a:t>
            </a:r>
            <a:br>
              <a:rPr lang="cs-CZ" sz="1800" b="true" dirty="false"/>
            </a:br>
            <a:r>
              <a:rPr lang="cs-CZ" sz="1800" dirty="false"/>
              <a:t>a žádostí o platbu</a:t>
            </a:r>
            <a:r>
              <a:rPr lang="cs-CZ" sz="1800" b="true" dirty="false"/>
              <a:t>,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je ukončena administrace všech zahájených změnových řízení (tj. žádostí </a:t>
            </a:r>
            <a:br>
              <a:rPr lang="cs-CZ" sz="1800" dirty="false"/>
            </a:br>
            <a:r>
              <a:rPr lang="cs-CZ" sz="1800" dirty="false"/>
              <a:t>o změnu) týkajících se rozpočtu nebo finančního plánu a jakékoli podstatné změny projektu, u kterých datum změny platnosti spadá do monitorovacího období, za které by měla být podána zpráva o realizaci projektu či žádost </a:t>
            </a:r>
            <a:br>
              <a:rPr lang="cs-CZ" sz="1800" dirty="false"/>
            </a:br>
            <a:r>
              <a:rPr lang="cs-CZ" sz="1800" dirty="false"/>
              <a:t>o platbu,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false"/>
              <a:t>V situaci, kdy příjemce rozpracuje </a:t>
            </a:r>
            <a:r>
              <a:rPr lang="cs-CZ" sz="1800" dirty="false" err="true"/>
              <a:t>ZoR</a:t>
            </a:r>
            <a:r>
              <a:rPr lang="cs-CZ" sz="1800" dirty="false"/>
              <a:t> a teprve následně je schválená žádost </a:t>
            </a:r>
            <a:br>
              <a:rPr lang="cs-CZ" sz="1800" dirty="false"/>
            </a:br>
            <a:r>
              <a:rPr lang="cs-CZ" sz="1800" dirty="false"/>
              <a:t>o změnu, jejíž platnost spadá do monitorovacího období, ke kterému se zpracovaná </a:t>
            </a:r>
            <a:r>
              <a:rPr lang="cs-CZ" sz="1800" dirty="false" err="true"/>
              <a:t>ZoR</a:t>
            </a:r>
            <a:r>
              <a:rPr lang="cs-CZ" sz="1800" dirty="false"/>
              <a:t> a </a:t>
            </a:r>
            <a:r>
              <a:rPr lang="cs-CZ" sz="1800" dirty="false" err="true"/>
              <a:t>ŽoP</a:t>
            </a:r>
            <a:r>
              <a:rPr lang="cs-CZ" sz="1800" dirty="false"/>
              <a:t> vztahují, musí příjemce provést aktualizaci dat </a:t>
            </a:r>
            <a:br>
              <a:rPr lang="cs-CZ" sz="1800" dirty="false"/>
            </a:br>
            <a:r>
              <a:rPr lang="cs-CZ" sz="1800" dirty="false"/>
              <a:t>v rozpracované </a:t>
            </a:r>
            <a:r>
              <a:rPr lang="cs-CZ" sz="1800" dirty="false" err="true"/>
              <a:t>ZoR</a:t>
            </a:r>
            <a:r>
              <a:rPr lang="cs-CZ" sz="1800" dirty="false"/>
              <a:t> a </a:t>
            </a:r>
            <a:r>
              <a:rPr lang="cs-CZ" sz="1800" dirty="false" err="true"/>
              <a:t>ŽoP</a:t>
            </a:r>
            <a:r>
              <a:rPr lang="cs-CZ" sz="1800" dirty="false"/>
              <a:t>.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BB425D-B7D7-481E-F4D3-A63CE70C093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1385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Zor – Založení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778"/>
          <a:stretch/>
        </p:blipFill>
        <p:spPr bwMode="auto">
          <a:xfrm>
            <a:off x="264350" y="1556792"/>
            <a:ext cx="83756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37D532-30EC-9765-02AE-490161A1993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735"/>
            <a:ext cx="9144000" cy="4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519650" cy="1080000"/>
          </a:xfrm>
        </p:spPr>
        <p:txBody>
          <a:bodyPr/>
          <a:lstStyle/>
          <a:p>
            <a:pPr algn="ctr"/>
            <a:r>
              <a:rPr lang="cs-CZ" sz="2800" dirty="false"/>
              <a:t>Zor – Založení 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2F175F-B176-96F1-B02C-662E11B2F4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2" y="1268760"/>
            <a:ext cx="7884368" cy="5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772146" cy="1080000"/>
          </a:xfrm>
        </p:spPr>
        <p:txBody>
          <a:bodyPr/>
          <a:lstStyle/>
          <a:p>
            <a:pPr algn="ctr"/>
            <a:r>
              <a:rPr lang="cs-CZ" sz="2800" dirty="false"/>
              <a:t>Zor – Založení III.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5B3851-B680-204E-9297-441AE0B13F6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1212681"/>
            <a:ext cx="8100392" cy="56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7263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88155-0E86-4D14-B6AF-C6806AEE9525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dfed548f-0517-4d39-90e3-3947398480c0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3099</properties:Words>
  <properties:PresentationFormat>Předvádění na obrazovce (4:3)</properties:PresentationFormat>
  <properties:Paragraphs>317</properties:Paragraphs>
  <properties:Slides>44</properties:Slides>
  <properties:Notes>20</properties:Notes>
  <properties:TotalTime>5371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properties:HeadingPairs>
  <properties:TitlesOfParts>
    <vt:vector baseType="lpstr" size="51">
      <vt:lpstr>Arial</vt:lpstr>
      <vt:lpstr>Calibri</vt:lpstr>
      <vt:lpstr>Courier New</vt:lpstr>
      <vt:lpstr>Trebuchet MS</vt:lpstr>
      <vt:lpstr>Wingdings</vt:lpstr>
      <vt:lpstr>Wingdings 3</vt:lpstr>
      <vt:lpstr>prezentace</vt:lpstr>
      <vt:lpstr> seminář  pro příjemce OPZ+:   ZPRÁVA O REALIZACI  A ŽÁDOST O PLATBU  </vt:lpstr>
      <vt:lpstr>Obsah této prezentace</vt:lpstr>
      <vt:lpstr>Zpráva o realizaci (Zor)</vt:lpstr>
      <vt:lpstr>ZPRÁVA O REALIZACI PROJEKTU (ZoR)   </vt:lpstr>
      <vt:lpstr>ZOR – Úvod I. </vt:lpstr>
      <vt:lpstr>ZOR – Úvod II. </vt:lpstr>
      <vt:lpstr>Zor – Založení I. </vt:lpstr>
      <vt:lpstr>Zor – Založení II. </vt:lpstr>
      <vt:lpstr>Zor – Založení III. </vt:lpstr>
      <vt:lpstr>Zor – Založení IV.  </vt:lpstr>
      <vt:lpstr>Zor – ZÁLOŽKY I.</vt:lpstr>
      <vt:lpstr> Zor – ZÁLOŽKY II.</vt:lpstr>
      <vt:lpstr>Zor - Indikátory I.</vt:lpstr>
      <vt:lpstr>Zor – Indikátory II. </vt:lpstr>
      <vt:lpstr>Zor – Indikátory III. </vt:lpstr>
      <vt:lpstr>Specifické datové položky (SDP)</vt:lpstr>
      <vt:lpstr>Čestná prohlášení</vt:lpstr>
      <vt:lpstr>Zor – dokumenty zprávy</vt:lpstr>
      <vt:lpstr>První zor</vt:lpstr>
      <vt:lpstr>Závěrečná zor I. </vt:lpstr>
      <vt:lpstr>Závěrečná zor II. </vt:lpstr>
      <vt:lpstr>ZoR – dokončení   </vt:lpstr>
      <vt:lpstr>Nejčastější chyby Zor</vt:lpstr>
      <vt:lpstr>Žádost o platbu (ŽoP)</vt:lpstr>
      <vt:lpstr>ŽÁDOST O PLATBU (ŽoP)</vt:lpstr>
      <vt:lpstr>ŽoP - Záložky</vt:lpstr>
      <vt:lpstr>Souhrnná soupiska</vt:lpstr>
      <vt:lpstr>SD-2 LIDSKÉ ZDROJE I.</vt:lpstr>
      <vt:lpstr>SD-2 LIDSKÉ ZDROJE II.</vt:lpstr>
      <vt:lpstr>SD-2 LIDSKÉ ZDROJE III.</vt:lpstr>
      <vt:lpstr>záložka SOUPISKA PŘÍJMŮ</vt:lpstr>
      <vt:lpstr>Záložka Souhrnná soupiska</vt:lpstr>
      <vt:lpstr>Obrazovka žádost o platbu</vt:lpstr>
      <vt:lpstr>Částka na krytí výdajů</vt:lpstr>
      <vt:lpstr>záložka  Dokumenty</vt:lpstr>
      <vt:lpstr>pracovní výkazy I.</vt:lpstr>
      <vt:lpstr>pracovní výkazy II.</vt:lpstr>
      <vt:lpstr>Pracovní výkazy – na co si dát pozor</vt:lpstr>
      <vt:lpstr>Čestná prohlášení I.</vt:lpstr>
      <vt:lpstr>Čestná prohlášení II.</vt:lpstr>
      <vt:lpstr>Finalizace žop</vt:lpstr>
      <vt:lpstr>vrácení ŽoP k přepracování </vt:lpstr>
      <vt:lpstr>Nejčastější chyby ŽoP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2025-12-03T05:32:57Z</cp:lastPrinted>
  <dcterms:modified xmlns:xsi="http://www.w3.org/2001/XMLSchema-instance" xsi:type="dcterms:W3CDTF">2025-12-08T11:00:06Z</dcterms:modified>
  <cp:revision>385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