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1" r:id="rId4"/>
  </p:sldMasterIdLst>
  <p:notesMasterIdLst>
    <p:notesMasterId r:id="rId79"/>
  </p:notesMasterIdLst>
  <p:sldIdLst>
    <p:sldId id="256" r:id="rId5"/>
    <p:sldId id="439" r:id="rId6"/>
    <p:sldId id="321" r:id="rId7"/>
    <p:sldId id="440" r:id="rId8"/>
    <p:sldId id="444" r:id="rId9"/>
    <p:sldId id="441" r:id="rId10"/>
    <p:sldId id="725" r:id="rId11"/>
    <p:sldId id="718" r:id="rId12"/>
    <p:sldId id="719" r:id="rId13"/>
    <p:sldId id="723" r:id="rId14"/>
    <p:sldId id="733" r:id="rId15"/>
    <p:sldId id="665" r:id="rId16"/>
    <p:sldId id="466" r:id="rId17"/>
    <p:sldId id="729" r:id="rId18"/>
    <p:sldId id="720" r:id="rId19"/>
    <p:sldId id="728" r:id="rId20"/>
    <p:sldId id="721" r:id="rId21"/>
    <p:sldId id="722" r:id="rId22"/>
    <p:sldId id="730" r:id="rId23"/>
    <p:sldId id="773" r:id="rId24"/>
    <p:sldId id="732" r:id="rId25"/>
    <p:sldId id="707" r:id="rId26"/>
    <p:sldId id="706" r:id="rId27"/>
    <p:sldId id="645" r:id="rId28"/>
    <p:sldId id="726" r:id="rId29"/>
    <p:sldId id="647" r:id="rId30"/>
    <p:sldId id="469" r:id="rId31"/>
    <p:sldId id="472" r:id="rId32"/>
    <p:sldId id="731" r:id="rId33"/>
    <p:sldId id="670" r:id="rId34"/>
    <p:sldId id="754" r:id="rId35"/>
    <p:sldId id="689" r:id="rId36"/>
    <p:sldId id="449" r:id="rId37"/>
    <p:sldId id="755" r:id="rId38"/>
    <p:sldId id="696" r:id="rId39"/>
    <p:sldId id="697" r:id="rId40"/>
    <p:sldId id="761" r:id="rId41"/>
    <p:sldId id="763" r:id="rId42"/>
    <p:sldId id="762" r:id="rId43"/>
    <p:sldId id="474" r:id="rId44"/>
    <p:sldId id="690" r:id="rId45"/>
    <p:sldId id="764" r:id="rId46"/>
    <p:sldId id="765" r:id="rId47"/>
    <p:sldId id="766" r:id="rId48"/>
    <p:sldId id="767" r:id="rId49"/>
    <p:sldId id="768" r:id="rId50"/>
    <p:sldId id="769" r:id="rId51"/>
    <p:sldId id="770" r:id="rId52"/>
    <p:sldId id="771" r:id="rId53"/>
    <p:sldId id="772" r:id="rId54"/>
    <p:sldId id="638" r:id="rId55"/>
    <p:sldId id="521" r:id="rId56"/>
    <p:sldId id="522" r:id="rId57"/>
    <p:sldId id="525" r:id="rId58"/>
    <p:sldId id="526" r:id="rId59"/>
    <p:sldId id="529" r:id="rId60"/>
    <p:sldId id="661" r:id="rId61"/>
    <p:sldId id="533" r:id="rId62"/>
    <p:sldId id="534" r:id="rId63"/>
    <p:sldId id="536" r:id="rId64"/>
    <p:sldId id="530" r:id="rId65"/>
    <p:sldId id="532" r:id="rId66"/>
    <p:sldId id="662" r:id="rId67"/>
    <p:sldId id="664" r:id="rId68"/>
    <p:sldId id="663" r:id="rId69"/>
    <p:sldId id="451" r:id="rId70"/>
    <p:sldId id="326" r:id="rId71"/>
    <p:sldId id="458" r:id="rId72"/>
    <p:sldId id="652" r:id="rId73"/>
    <p:sldId id="687" r:id="rId74"/>
    <p:sldId id="676" r:id="rId75"/>
    <p:sldId id="672" r:id="rId76"/>
    <p:sldId id="677" r:id="rId77"/>
    <p:sldId id="653" r:id="rId7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ácha Pocová Zuzana Mgr. (MPSV)" initials="HPZM(" lastIdx="2" clrIdx="0">
    <p:extLst>
      <p:ext uri="{19B8F6BF-5375-455C-9EA6-DF929625EA0E}">
        <p15:presenceInfo xmlns:p15="http://schemas.microsoft.com/office/powerpoint/2012/main" userId="S::zuzana.hacha@mpsv.cz::703a2079-b707-43ff-a0ed-aa5299c0a858" providerId="AD"/>
      </p:ext>
    </p:extLst>
  </p:cmAuthor>
  <p:cmAuthor id="2" name="Koníková Barbora Mgr. (MPSV)" initials="KBM(" lastIdx="4" clrIdx="1">
    <p:extLst>
      <p:ext uri="{19B8F6BF-5375-455C-9EA6-DF929625EA0E}">
        <p15:presenceInfo xmlns:p15="http://schemas.microsoft.com/office/powerpoint/2012/main" userId="S::barbora.konikova@mpsv.cz::45b6318f-2b03-4916-8464-3a740678fd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9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4553" autoAdjust="0"/>
  </p:normalViewPr>
  <p:slideViewPr>
    <p:cSldViewPr showGuides="1">
      <p:cViewPr varScale="1">
        <p:scale>
          <a:sx n="53" d="100"/>
          <a:sy n="53" d="100"/>
        </p:scale>
        <p:origin x="1568" y="72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1A1B2-7D50-41CA-AB25-8C56D2441952}" type="doc">
      <dgm:prSet loTypeId="urn:microsoft.com/office/officeart/2005/8/layout/cycle3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cs-CZ"/>
        </a:p>
      </dgm:t>
    </dgm:pt>
    <dgm:pt modelId="{36A781EF-C0E0-4721-8267-10B367312059}">
      <dgm:prSet phldrT="[Text]" custT="1"/>
      <dgm:spPr/>
      <dgm:t>
        <a:bodyPr/>
        <a:lstStyle/>
        <a:p>
          <a:r>
            <a:rPr lang="cs-CZ" sz="1400" b="1" dirty="0"/>
            <a:t>odborné vzdělávání</a:t>
          </a:r>
        </a:p>
      </dgm:t>
    </dgm:pt>
    <dgm:pt modelId="{05C81A06-3E38-4D27-9C7A-FAB3B1C15073}" type="parTrans" cxnId="{F21714AF-3A79-4F0B-A223-883ED5BA1016}">
      <dgm:prSet/>
      <dgm:spPr/>
      <dgm:t>
        <a:bodyPr/>
        <a:lstStyle/>
        <a:p>
          <a:endParaRPr lang="cs-CZ"/>
        </a:p>
      </dgm:t>
    </dgm:pt>
    <dgm:pt modelId="{57E331D8-4A78-4C35-B175-AF686599714D}" type="sibTrans" cxnId="{F21714AF-3A79-4F0B-A223-883ED5BA1016}">
      <dgm:prSet/>
      <dgm:spPr/>
      <dgm:t>
        <a:bodyPr/>
        <a:lstStyle/>
        <a:p>
          <a:endParaRPr lang="cs-CZ"/>
        </a:p>
      </dgm:t>
    </dgm:pt>
    <dgm:pt modelId="{CC9C9935-8024-49B6-BF4B-37AD8CDC02C1}">
      <dgm:prSet phldrT="[Text]" custT="1"/>
      <dgm:spPr/>
      <dgm:t>
        <a:bodyPr/>
        <a:lstStyle/>
        <a:p>
          <a:r>
            <a:rPr lang="cs-CZ" sz="1400" b="1" dirty="0"/>
            <a:t>workshopy</a:t>
          </a:r>
        </a:p>
      </dgm:t>
    </dgm:pt>
    <dgm:pt modelId="{DBD4A0D3-FD78-4D1A-94E4-61ED930471E0}" type="parTrans" cxnId="{9702E4F3-BB16-4E50-B07D-372DC40EA1FE}">
      <dgm:prSet/>
      <dgm:spPr/>
      <dgm:t>
        <a:bodyPr/>
        <a:lstStyle/>
        <a:p>
          <a:endParaRPr lang="cs-CZ"/>
        </a:p>
      </dgm:t>
    </dgm:pt>
    <dgm:pt modelId="{31BFD96A-7E17-4FDC-B263-FA45C9BD19C3}" type="sibTrans" cxnId="{9702E4F3-BB16-4E50-B07D-372DC40EA1FE}">
      <dgm:prSet/>
      <dgm:spPr/>
      <dgm:t>
        <a:bodyPr/>
        <a:lstStyle/>
        <a:p>
          <a:endParaRPr lang="cs-CZ"/>
        </a:p>
      </dgm:t>
    </dgm:pt>
    <dgm:pt modelId="{625334EA-5CFF-4F64-9FAE-B31E93527147}">
      <dgm:prSet phldrT="[Text]" custT="1"/>
      <dgm:spPr/>
      <dgm:t>
        <a:bodyPr/>
        <a:lstStyle/>
        <a:p>
          <a:r>
            <a:rPr lang="cs-CZ" sz="1400" b="1" dirty="0"/>
            <a:t>sdílení</a:t>
          </a:r>
          <a:r>
            <a:rPr lang="cs-CZ" sz="1300" b="1" dirty="0"/>
            <a:t> </a:t>
          </a:r>
          <a:r>
            <a:rPr lang="cs-CZ" sz="1400" b="1" dirty="0"/>
            <a:t>zkušeností</a:t>
          </a:r>
          <a:endParaRPr lang="cs-CZ" sz="1300" b="1" dirty="0"/>
        </a:p>
      </dgm:t>
    </dgm:pt>
    <dgm:pt modelId="{1B3C1E8E-CBF8-4442-8226-2A765CC7B42E}" type="parTrans" cxnId="{EF6D366D-2A3A-4F49-94FE-AD2ABAC305F7}">
      <dgm:prSet/>
      <dgm:spPr/>
      <dgm:t>
        <a:bodyPr/>
        <a:lstStyle/>
        <a:p>
          <a:endParaRPr lang="cs-CZ"/>
        </a:p>
      </dgm:t>
    </dgm:pt>
    <dgm:pt modelId="{D55054E3-8AE1-4DE5-B69F-6B3838A16602}" type="sibTrans" cxnId="{EF6D366D-2A3A-4F49-94FE-AD2ABAC305F7}">
      <dgm:prSet/>
      <dgm:spPr/>
      <dgm:t>
        <a:bodyPr/>
        <a:lstStyle/>
        <a:p>
          <a:endParaRPr lang="cs-CZ"/>
        </a:p>
      </dgm:t>
    </dgm:pt>
    <dgm:pt modelId="{E21DF9DF-CB38-4CCB-B4E8-51AF3AB0D3F8}">
      <dgm:prSet phldrT="[Text]" custT="1"/>
      <dgm:spPr/>
      <dgm:t>
        <a:bodyPr/>
        <a:lstStyle/>
        <a:p>
          <a:r>
            <a:rPr lang="cs-CZ" sz="1400" b="1" dirty="0"/>
            <a:t>koučink</a:t>
          </a:r>
        </a:p>
      </dgm:t>
    </dgm:pt>
    <dgm:pt modelId="{82A5AEC0-E663-4BEA-8C06-3C29E3280E86}" type="parTrans" cxnId="{AA10BB14-6E65-4256-956E-9FD758D56E9B}">
      <dgm:prSet/>
      <dgm:spPr/>
      <dgm:t>
        <a:bodyPr/>
        <a:lstStyle/>
        <a:p>
          <a:endParaRPr lang="cs-CZ"/>
        </a:p>
      </dgm:t>
    </dgm:pt>
    <dgm:pt modelId="{146C3113-FEDE-4DB6-AB4A-D3FD6FD3B094}" type="sibTrans" cxnId="{AA10BB14-6E65-4256-956E-9FD758D56E9B}">
      <dgm:prSet/>
      <dgm:spPr/>
      <dgm:t>
        <a:bodyPr/>
        <a:lstStyle/>
        <a:p>
          <a:endParaRPr lang="cs-CZ"/>
        </a:p>
      </dgm:t>
    </dgm:pt>
    <dgm:pt modelId="{2386F1A0-712E-473A-89B2-2894032BBA95}">
      <dgm:prSet custT="1"/>
      <dgm:spPr/>
      <dgm:t>
        <a:bodyPr/>
        <a:lstStyle/>
        <a:p>
          <a:r>
            <a:rPr lang="cs-CZ" sz="1400" b="1" dirty="0"/>
            <a:t>skupinové kurzy</a:t>
          </a:r>
        </a:p>
      </dgm:t>
    </dgm:pt>
    <dgm:pt modelId="{05FE66AB-7F25-4753-AC02-E6551591D03B}" type="parTrans" cxnId="{5DB2D39A-EC52-4C03-8A8F-8E3E1E422301}">
      <dgm:prSet/>
      <dgm:spPr/>
      <dgm:t>
        <a:bodyPr/>
        <a:lstStyle/>
        <a:p>
          <a:endParaRPr lang="cs-CZ"/>
        </a:p>
      </dgm:t>
    </dgm:pt>
    <dgm:pt modelId="{E9DB76F4-D4CE-40F6-B86F-687A3420813B}" type="sibTrans" cxnId="{5DB2D39A-EC52-4C03-8A8F-8E3E1E422301}">
      <dgm:prSet/>
      <dgm:spPr/>
      <dgm:t>
        <a:bodyPr/>
        <a:lstStyle/>
        <a:p>
          <a:endParaRPr lang="cs-CZ"/>
        </a:p>
      </dgm:t>
    </dgm:pt>
    <dgm:pt modelId="{4F3EE1EF-9EF0-487B-BC2D-3C43A25BE706}">
      <dgm:prSet custT="1"/>
      <dgm:spPr/>
      <dgm:t>
        <a:bodyPr/>
        <a:lstStyle/>
        <a:p>
          <a:r>
            <a:rPr lang="cs-CZ" sz="1400" b="1" dirty="0"/>
            <a:t>individuální poradenství</a:t>
          </a:r>
        </a:p>
      </dgm:t>
    </dgm:pt>
    <dgm:pt modelId="{4923C114-A50F-4468-A97A-26112089CB24}" type="parTrans" cxnId="{EF84EFB3-A04D-4AC6-8DE3-469CF6EAE674}">
      <dgm:prSet/>
      <dgm:spPr/>
      <dgm:t>
        <a:bodyPr/>
        <a:lstStyle/>
        <a:p>
          <a:endParaRPr lang="cs-CZ"/>
        </a:p>
      </dgm:t>
    </dgm:pt>
    <dgm:pt modelId="{0A11B36B-6B87-4033-A695-A0E2FFF95D80}" type="sibTrans" cxnId="{EF84EFB3-A04D-4AC6-8DE3-469CF6EAE674}">
      <dgm:prSet/>
      <dgm:spPr/>
      <dgm:t>
        <a:bodyPr/>
        <a:lstStyle/>
        <a:p>
          <a:endParaRPr lang="cs-CZ"/>
        </a:p>
      </dgm:t>
    </dgm:pt>
    <dgm:pt modelId="{732F25F3-3397-4C2F-8403-93385A08C85A}" type="pres">
      <dgm:prSet presAssocID="{6B41A1B2-7D50-41CA-AB25-8C56D2441952}" presName="Name0" presStyleCnt="0">
        <dgm:presLayoutVars>
          <dgm:dir/>
          <dgm:resizeHandles val="exact"/>
        </dgm:presLayoutVars>
      </dgm:prSet>
      <dgm:spPr/>
    </dgm:pt>
    <dgm:pt modelId="{638E573C-990F-4D71-9F9C-8CBA0042FA05}" type="pres">
      <dgm:prSet presAssocID="{6B41A1B2-7D50-41CA-AB25-8C56D2441952}" presName="cycle" presStyleCnt="0"/>
      <dgm:spPr/>
    </dgm:pt>
    <dgm:pt modelId="{47AEC357-B47D-434B-A11C-67B7630E558F}" type="pres">
      <dgm:prSet presAssocID="{36A781EF-C0E0-4721-8267-10B367312059}" presName="nodeFirstNode" presStyleLbl="node1" presStyleIdx="0" presStyleCnt="6" custScaleX="138064" custScaleY="109254" custRadScaleRad="99639" custRadScaleInc="-2275">
        <dgm:presLayoutVars>
          <dgm:bulletEnabled val="1"/>
        </dgm:presLayoutVars>
      </dgm:prSet>
      <dgm:spPr/>
    </dgm:pt>
    <dgm:pt modelId="{53E35CDF-31B3-43B1-834F-1D7BB85F17FB}" type="pres">
      <dgm:prSet presAssocID="{57E331D8-4A78-4C35-B175-AF686599714D}" presName="sibTransFirstNode" presStyleLbl="bgShp" presStyleIdx="0" presStyleCnt="1"/>
      <dgm:spPr/>
    </dgm:pt>
    <dgm:pt modelId="{EA5ABC35-10C7-420D-8D60-676187590DCF}" type="pres">
      <dgm:prSet presAssocID="{4F3EE1EF-9EF0-487B-BC2D-3C43A25BE706}" presName="nodeFollowingNodes" presStyleLbl="node1" presStyleIdx="1" presStyleCnt="6" custScaleX="147301" custScaleY="100486" custRadScaleRad="131749" custRadScaleInc="27334">
        <dgm:presLayoutVars>
          <dgm:bulletEnabled val="1"/>
        </dgm:presLayoutVars>
      </dgm:prSet>
      <dgm:spPr/>
    </dgm:pt>
    <dgm:pt modelId="{8EE65330-12BB-4284-B5E7-7436265310AE}" type="pres">
      <dgm:prSet presAssocID="{CC9C9935-8024-49B6-BF4B-37AD8CDC02C1}" presName="nodeFollowingNodes" presStyleLbl="node1" presStyleIdx="2" presStyleCnt="6" custScaleX="120705" custScaleY="115063" custRadScaleRad="110095" custRadScaleInc="-21315">
        <dgm:presLayoutVars>
          <dgm:bulletEnabled val="1"/>
        </dgm:presLayoutVars>
      </dgm:prSet>
      <dgm:spPr/>
    </dgm:pt>
    <dgm:pt modelId="{2F94C2E3-6905-4A65-B3FD-C08CE92886BF}" type="pres">
      <dgm:prSet presAssocID="{625334EA-5CFF-4F64-9FAE-B31E93527147}" presName="nodeFollowingNodes" presStyleLbl="node1" presStyleIdx="3" presStyleCnt="6" custScaleX="138064" custScaleY="105046" custRadScaleRad="100020" custRadScaleInc="2267">
        <dgm:presLayoutVars>
          <dgm:bulletEnabled val="1"/>
        </dgm:presLayoutVars>
      </dgm:prSet>
      <dgm:spPr/>
    </dgm:pt>
    <dgm:pt modelId="{7972381D-2874-40FE-A61D-F938B8C1567F}" type="pres">
      <dgm:prSet presAssocID="{E21DF9DF-CB38-4CCB-B4E8-51AF3AB0D3F8}" presName="nodeFollowingNodes" presStyleLbl="node1" presStyleIdx="4" presStyleCnt="6" custScaleX="128332" custScaleY="108962" custRadScaleRad="133989" custRadScaleInc="21370">
        <dgm:presLayoutVars>
          <dgm:bulletEnabled val="1"/>
        </dgm:presLayoutVars>
      </dgm:prSet>
      <dgm:spPr/>
    </dgm:pt>
    <dgm:pt modelId="{89A6D856-1506-46B6-ACFD-019CDF2998FB}" type="pres">
      <dgm:prSet presAssocID="{2386F1A0-712E-473A-89B2-2894032BBA95}" presName="nodeFollowingNodes" presStyleLbl="node1" presStyleIdx="5" presStyleCnt="6" custScaleX="128084" custScaleY="95516" custRadScaleRad="121796" custRadScaleInc="-18604">
        <dgm:presLayoutVars>
          <dgm:bulletEnabled val="1"/>
        </dgm:presLayoutVars>
      </dgm:prSet>
      <dgm:spPr/>
    </dgm:pt>
  </dgm:ptLst>
  <dgm:cxnLst>
    <dgm:cxn modelId="{AA10BB14-6E65-4256-956E-9FD758D56E9B}" srcId="{6B41A1B2-7D50-41CA-AB25-8C56D2441952}" destId="{E21DF9DF-CB38-4CCB-B4E8-51AF3AB0D3F8}" srcOrd="4" destOrd="0" parTransId="{82A5AEC0-E663-4BEA-8C06-3C29E3280E86}" sibTransId="{146C3113-FEDE-4DB6-AB4A-D3FD6FD3B094}"/>
    <dgm:cxn modelId="{956F813C-AACB-4A45-9CC3-ACF1C74BE29C}" type="presOf" srcId="{4F3EE1EF-9EF0-487B-BC2D-3C43A25BE706}" destId="{EA5ABC35-10C7-420D-8D60-676187590DCF}" srcOrd="0" destOrd="0" presId="urn:microsoft.com/office/officeart/2005/8/layout/cycle3"/>
    <dgm:cxn modelId="{2F3CDF60-7421-43C3-8B75-83328D4B9E1A}" type="presOf" srcId="{36A781EF-C0E0-4721-8267-10B367312059}" destId="{47AEC357-B47D-434B-A11C-67B7630E558F}" srcOrd="0" destOrd="0" presId="urn:microsoft.com/office/officeart/2005/8/layout/cycle3"/>
    <dgm:cxn modelId="{EF6D366D-2A3A-4F49-94FE-AD2ABAC305F7}" srcId="{6B41A1B2-7D50-41CA-AB25-8C56D2441952}" destId="{625334EA-5CFF-4F64-9FAE-B31E93527147}" srcOrd="3" destOrd="0" parTransId="{1B3C1E8E-CBF8-4442-8226-2A765CC7B42E}" sibTransId="{D55054E3-8AE1-4DE5-B69F-6B3838A16602}"/>
    <dgm:cxn modelId="{90E73671-0F91-4DD8-A38B-79B17DBD64D0}" type="presOf" srcId="{625334EA-5CFF-4F64-9FAE-B31E93527147}" destId="{2F94C2E3-6905-4A65-B3FD-C08CE92886BF}" srcOrd="0" destOrd="0" presId="urn:microsoft.com/office/officeart/2005/8/layout/cycle3"/>
    <dgm:cxn modelId="{A160B479-1A3C-48F9-8345-C972F3417BD3}" type="presOf" srcId="{E21DF9DF-CB38-4CCB-B4E8-51AF3AB0D3F8}" destId="{7972381D-2874-40FE-A61D-F938B8C1567F}" srcOrd="0" destOrd="0" presId="urn:microsoft.com/office/officeart/2005/8/layout/cycle3"/>
    <dgm:cxn modelId="{4DA04194-5068-4748-8A93-D584AE3E8C98}" type="presOf" srcId="{2386F1A0-712E-473A-89B2-2894032BBA95}" destId="{89A6D856-1506-46B6-ACFD-019CDF2998FB}" srcOrd="0" destOrd="0" presId="urn:microsoft.com/office/officeart/2005/8/layout/cycle3"/>
    <dgm:cxn modelId="{5DB2D39A-EC52-4C03-8A8F-8E3E1E422301}" srcId="{6B41A1B2-7D50-41CA-AB25-8C56D2441952}" destId="{2386F1A0-712E-473A-89B2-2894032BBA95}" srcOrd="5" destOrd="0" parTransId="{05FE66AB-7F25-4753-AC02-E6551591D03B}" sibTransId="{E9DB76F4-D4CE-40F6-B86F-687A3420813B}"/>
    <dgm:cxn modelId="{F21714AF-3A79-4F0B-A223-883ED5BA1016}" srcId="{6B41A1B2-7D50-41CA-AB25-8C56D2441952}" destId="{36A781EF-C0E0-4721-8267-10B367312059}" srcOrd="0" destOrd="0" parTransId="{05C81A06-3E38-4D27-9C7A-FAB3B1C15073}" sibTransId="{57E331D8-4A78-4C35-B175-AF686599714D}"/>
    <dgm:cxn modelId="{EF84EFB3-A04D-4AC6-8DE3-469CF6EAE674}" srcId="{6B41A1B2-7D50-41CA-AB25-8C56D2441952}" destId="{4F3EE1EF-9EF0-487B-BC2D-3C43A25BE706}" srcOrd="1" destOrd="0" parTransId="{4923C114-A50F-4468-A97A-26112089CB24}" sibTransId="{0A11B36B-6B87-4033-A695-A0E2FFF95D80}"/>
    <dgm:cxn modelId="{20C287BA-1BE7-4370-808C-C4121BEAB9F4}" type="presOf" srcId="{6B41A1B2-7D50-41CA-AB25-8C56D2441952}" destId="{732F25F3-3397-4C2F-8403-93385A08C85A}" srcOrd="0" destOrd="0" presId="urn:microsoft.com/office/officeart/2005/8/layout/cycle3"/>
    <dgm:cxn modelId="{159687E6-1DC5-4417-9EC5-3A82D34CE596}" type="presOf" srcId="{CC9C9935-8024-49B6-BF4B-37AD8CDC02C1}" destId="{8EE65330-12BB-4284-B5E7-7436265310AE}" srcOrd="0" destOrd="0" presId="urn:microsoft.com/office/officeart/2005/8/layout/cycle3"/>
    <dgm:cxn modelId="{9702E4F3-BB16-4E50-B07D-372DC40EA1FE}" srcId="{6B41A1B2-7D50-41CA-AB25-8C56D2441952}" destId="{CC9C9935-8024-49B6-BF4B-37AD8CDC02C1}" srcOrd="2" destOrd="0" parTransId="{DBD4A0D3-FD78-4D1A-94E4-61ED930471E0}" sibTransId="{31BFD96A-7E17-4FDC-B263-FA45C9BD19C3}"/>
    <dgm:cxn modelId="{8446E6FA-1EF1-4C41-AB7C-91C14181A70B}" type="presOf" srcId="{57E331D8-4A78-4C35-B175-AF686599714D}" destId="{53E35CDF-31B3-43B1-834F-1D7BB85F17FB}" srcOrd="0" destOrd="0" presId="urn:microsoft.com/office/officeart/2005/8/layout/cycle3"/>
    <dgm:cxn modelId="{24FA223C-F024-41B0-A429-7F35D9C815DC}" type="presParOf" srcId="{732F25F3-3397-4C2F-8403-93385A08C85A}" destId="{638E573C-990F-4D71-9F9C-8CBA0042FA05}" srcOrd="0" destOrd="0" presId="urn:microsoft.com/office/officeart/2005/8/layout/cycle3"/>
    <dgm:cxn modelId="{A4F97B36-0487-44FB-A185-D8F67E3EA6F5}" type="presParOf" srcId="{638E573C-990F-4D71-9F9C-8CBA0042FA05}" destId="{47AEC357-B47D-434B-A11C-67B7630E558F}" srcOrd="0" destOrd="0" presId="urn:microsoft.com/office/officeart/2005/8/layout/cycle3"/>
    <dgm:cxn modelId="{05D7FE4A-1906-431C-B7EC-06E24F0C6388}" type="presParOf" srcId="{638E573C-990F-4D71-9F9C-8CBA0042FA05}" destId="{53E35CDF-31B3-43B1-834F-1D7BB85F17FB}" srcOrd="1" destOrd="0" presId="urn:microsoft.com/office/officeart/2005/8/layout/cycle3"/>
    <dgm:cxn modelId="{FE8D9CFD-6038-4E54-AB3E-516B49273E29}" type="presParOf" srcId="{638E573C-990F-4D71-9F9C-8CBA0042FA05}" destId="{EA5ABC35-10C7-420D-8D60-676187590DCF}" srcOrd="2" destOrd="0" presId="urn:microsoft.com/office/officeart/2005/8/layout/cycle3"/>
    <dgm:cxn modelId="{001799BA-6F33-4583-A48F-E1E637EDE2B5}" type="presParOf" srcId="{638E573C-990F-4D71-9F9C-8CBA0042FA05}" destId="{8EE65330-12BB-4284-B5E7-7436265310AE}" srcOrd="3" destOrd="0" presId="urn:microsoft.com/office/officeart/2005/8/layout/cycle3"/>
    <dgm:cxn modelId="{CDF34F30-3D90-4A50-8BED-34B99A640B23}" type="presParOf" srcId="{638E573C-990F-4D71-9F9C-8CBA0042FA05}" destId="{2F94C2E3-6905-4A65-B3FD-C08CE92886BF}" srcOrd="4" destOrd="0" presId="urn:microsoft.com/office/officeart/2005/8/layout/cycle3"/>
    <dgm:cxn modelId="{96F7A685-6D96-4A3C-A8C8-8B6EACA85B14}" type="presParOf" srcId="{638E573C-990F-4D71-9F9C-8CBA0042FA05}" destId="{7972381D-2874-40FE-A61D-F938B8C1567F}" srcOrd="5" destOrd="0" presId="urn:microsoft.com/office/officeart/2005/8/layout/cycle3"/>
    <dgm:cxn modelId="{10B0049B-821C-4CB0-AFB8-3CBD8265A733}" type="presParOf" srcId="{638E573C-990F-4D71-9F9C-8CBA0042FA05}" destId="{89A6D856-1506-46B6-ACFD-019CDF2998F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1A1B2-7D50-41CA-AB25-8C56D2441952}" type="doc">
      <dgm:prSet loTypeId="urn:microsoft.com/office/officeart/2005/8/layout/cycle3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cs-CZ"/>
        </a:p>
      </dgm:t>
    </dgm:pt>
    <dgm:pt modelId="{36A781EF-C0E0-4721-8267-10B367312059}">
      <dgm:prSet phldrT="[Text]" custT="1"/>
      <dgm:spPr/>
      <dgm:t>
        <a:bodyPr/>
        <a:lstStyle/>
        <a:p>
          <a:r>
            <a:rPr lang="cs-CZ" sz="1400" b="1" dirty="0"/>
            <a:t>odborné vzdělávání</a:t>
          </a:r>
        </a:p>
      </dgm:t>
    </dgm:pt>
    <dgm:pt modelId="{05C81A06-3E38-4D27-9C7A-FAB3B1C15073}" type="parTrans" cxnId="{F21714AF-3A79-4F0B-A223-883ED5BA1016}">
      <dgm:prSet/>
      <dgm:spPr/>
      <dgm:t>
        <a:bodyPr/>
        <a:lstStyle/>
        <a:p>
          <a:endParaRPr lang="cs-CZ"/>
        </a:p>
      </dgm:t>
    </dgm:pt>
    <dgm:pt modelId="{57E331D8-4A78-4C35-B175-AF686599714D}" type="sibTrans" cxnId="{F21714AF-3A79-4F0B-A223-883ED5BA1016}">
      <dgm:prSet/>
      <dgm:spPr/>
      <dgm:t>
        <a:bodyPr/>
        <a:lstStyle/>
        <a:p>
          <a:endParaRPr lang="cs-CZ"/>
        </a:p>
      </dgm:t>
    </dgm:pt>
    <dgm:pt modelId="{CC9C9935-8024-49B6-BF4B-37AD8CDC02C1}">
      <dgm:prSet phldrT="[Text]" custT="1"/>
      <dgm:spPr/>
      <dgm:t>
        <a:bodyPr/>
        <a:lstStyle/>
        <a:p>
          <a:r>
            <a:rPr lang="cs-CZ" sz="1400" b="1" dirty="0"/>
            <a:t>workshopy</a:t>
          </a:r>
        </a:p>
      </dgm:t>
    </dgm:pt>
    <dgm:pt modelId="{DBD4A0D3-FD78-4D1A-94E4-61ED930471E0}" type="parTrans" cxnId="{9702E4F3-BB16-4E50-B07D-372DC40EA1FE}">
      <dgm:prSet/>
      <dgm:spPr/>
      <dgm:t>
        <a:bodyPr/>
        <a:lstStyle/>
        <a:p>
          <a:endParaRPr lang="cs-CZ"/>
        </a:p>
      </dgm:t>
    </dgm:pt>
    <dgm:pt modelId="{31BFD96A-7E17-4FDC-B263-FA45C9BD19C3}" type="sibTrans" cxnId="{9702E4F3-BB16-4E50-B07D-372DC40EA1FE}">
      <dgm:prSet/>
      <dgm:spPr/>
      <dgm:t>
        <a:bodyPr/>
        <a:lstStyle/>
        <a:p>
          <a:endParaRPr lang="cs-CZ"/>
        </a:p>
      </dgm:t>
    </dgm:pt>
    <dgm:pt modelId="{625334EA-5CFF-4F64-9FAE-B31E93527147}">
      <dgm:prSet phldrT="[Text]" custT="1"/>
      <dgm:spPr/>
      <dgm:t>
        <a:bodyPr/>
        <a:lstStyle/>
        <a:p>
          <a:r>
            <a:rPr lang="cs-CZ" sz="1400" b="1" dirty="0"/>
            <a:t>sdílení</a:t>
          </a:r>
          <a:r>
            <a:rPr lang="cs-CZ" sz="1300" b="1" dirty="0"/>
            <a:t> </a:t>
          </a:r>
          <a:r>
            <a:rPr lang="cs-CZ" sz="1400" b="1" dirty="0"/>
            <a:t>zkušeností a síťování</a:t>
          </a:r>
          <a:endParaRPr lang="cs-CZ" sz="1300" b="1" dirty="0"/>
        </a:p>
      </dgm:t>
    </dgm:pt>
    <dgm:pt modelId="{1B3C1E8E-CBF8-4442-8226-2A765CC7B42E}" type="parTrans" cxnId="{EF6D366D-2A3A-4F49-94FE-AD2ABAC305F7}">
      <dgm:prSet/>
      <dgm:spPr/>
      <dgm:t>
        <a:bodyPr/>
        <a:lstStyle/>
        <a:p>
          <a:endParaRPr lang="cs-CZ"/>
        </a:p>
      </dgm:t>
    </dgm:pt>
    <dgm:pt modelId="{D55054E3-8AE1-4DE5-B69F-6B3838A16602}" type="sibTrans" cxnId="{EF6D366D-2A3A-4F49-94FE-AD2ABAC305F7}">
      <dgm:prSet/>
      <dgm:spPr/>
      <dgm:t>
        <a:bodyPr/>
        <a:lstStyle/>
        <a:p>
          <a:endParaRPr lang="cs-CZ"/>
        </a:p>
      </dgm:t>
    </dgm:pt>
    <dgm:pt modelId="{E21DF9DF-CB38-4CCB-B4E8-51AF3AB0D3F8}">
      <dgm:prSet phldrT="[Text]" custT="1"/>
      <dgm:spPr/>
      <dgm:t>
        <a:bodyPr/>
        <a:lstStyle/>
        <a:p>
          <a:r>
            <a:rPr lang="cs-CZ" sz="1400" b="1" dirty="0"/>
            <a:t>koučink</a:t>
          </a:r>
        </a:p>
      </dgm:t>
    </dgm:pt>
    <dgm:pt modelId="{82A5AEC0-E663-4BEA-8C06-3C29E3280E86}" type="parTrans" cxnId="{AA10BB14-6E65-4256-956E-9FD758D56E9B}">
      <dgm:prSet/>
      <dgm:spPr/>
      <dgm:t>
        <a:bodyPr/>
        <a:lstStyle/>
        <a:p>
          <a:endParaRPr lang="cs-CZ"/>
        </a:p>
      </dgm:t>
    </dgm:pt>
    <dgm:pt modelId="{146C3113-FEDE-4DB6-AB4A-D3FD6FD3B094}" type="sibTrans" cxnId="{AA10BB14-6E65-4256-956E-9FD758D56E9B}">
      <dgm:prSet/>
      <dgm:spPr/>
      <dgm:t>
        <a:bodyPr/>
        <a:lstStyle/>
        <a:p>
          <a:endParaRPr lang="cs-CZ"/>
        </a:p>
      </dgm:t>
    </dgm:pt>
    <dgm:pt modelId="{2386F1A0-712E-473A-89B2-2894032BBA95}">
      <dgm:prSet custT="1"/>
      <dgm:spPr/>
      <dgm:t>
        <a:bodyPr/>
        <a:lstStyle/>
        <a:p>
          <a:r>
            <a:rPr lang="cs-CZ" sz="1400" b="1" dirty="0"/>
            <a:t>skupinové kurzy</a:t>
          </a:r>
        </a:p>
      </dgm:t>
    </dgm:pt>
    <dgm:pt modelId="{05FE66AB-7F25-4753-AC02-E6551591D03B}" type="parTrans" cxnId="{5DB2D39A-EC52-4C03-8A8F-8E3E1E422301}">
      <dgm:prSet/>
      <dgm:spPr/>
      <dgm:t>
        <a:bodyPr/>
        <a:lstStyle/>
        <a:p>
          <a:endParaRPr lang="cs-CZ"/>
        </a:p>
      </dgm:t>
    </dgm:pt>
    <dgm:pt modelId="{E9DB76F4-D4CE-40F6-B86F-687A3420813B}" type="sibTrans" cxnId="{5DB2D39A-EC52-4C03-8A8F-8E3E1E422301}">
      <dgm:prSet/>
      <dgm:spPr/>
      <dgm:t>
        <a:bodyPr/>
        <a:lstStyle/>
        <a:p>
          <a:endParaRPr lang="cs-CZ"/>
        </a:p>
      </dgm:t>
    </dgm:pt>
    <dgm:pt modelId="{4F3EE1EF-9EF0-487B-BC2D-3C43A25BE706}">
      <dgm:prSet custT="1"/>
      <dgm:spPr/>
      <dgm:t>
        <a:bodyPr/>
        <a:lstStyle/>
        <a:p>
          <a:r>
            <a:rPr lang="cs-CZ" sz="1400" b="1" dirty="0"/>
            <a:t>individuální poradenství</a:t>
          </a:r>
        </a:p>
      </dgm:t>
    </dgm:pt>
    <dgm:pt modelId="{4923C114-A50F-4468-A97A-26112089CB24}" type="parTrans" cxnId="{EF84EFB3-A04D-4AC6-8DE3-469CF6EAE674}">
      <dgm:prSet/>
      <dgm:spPr/>
      <dgm:t>
        <a:bodyPr/>
        <a:lstStyle/>
        <a:p>
          <a:endParaRPr lang="cs-CZ"/>
        </a:p>
      </dgm:t>
    </dgm:pt>
    <dgm:pt modelId="{0A11B36B-6B87-4033-A695-A0E2FFF95D80}" type="sibTrans" cxnId="{EF84EFB3-A04D-4AC6-8DE3-469CF6EAE674}">
      <dgm:prSet/>
      <dgm:spPr/>
      <dgm:t>
        <a:bodyPr/>
        <a:lstStyle/>
        <a:p>
          <a:endParaRPr lang="cs-CZ"/>
        </a:p>
      </dgm:t>
    </dgm:pt>
    <dgm:pt modelId="{032C47F9-49F7-435C-A7A1-2987C677EDA8}">
      <dgm:prSet custT="1"/>
      <dgm:spPr/>
      <dgm:t>
        <a:bodyPr/>
        <a:lstStyle/>
        <a:p>
          <a:r>
            <a:rPr lang="cs-CZ" sz="1400" b="1" dirty="0"/>
            <a:t>mentoring</a:t>
          </a:r>
          <a:endParaRPr lang="cs-CZ" sz="1200" b="1" dirty="0"/>
        </a:p>
      </dgm:t>
    </dgm:pt>
    <dgm:pt modelId="{B2ECAE68-C40D-40A4-887D-703A92B24109}" type="parTrans" cxnId="{4EB6FF38-9DD1-4ED5-BDE8-A5D59D9EB4E9}">
      <dgm:prSet/>
      <dgm:spPr/>
      <dgm:t>
        <a:bodyPr/>
        <a:lstStyle/>
        <a:p>
          <a:endParaRPr lang="cs-CZ"/>
        </a:p>
      </dgm:t>
    </dgm:pt>
    <dgm:pt modelId="{7309B18E-1D8C-43F2-9DAC-6CF5A2E90F1E}" type="sibTrans" cxnId="{4EB6FF38-9DD1-4ED5-BDE8-A5D59D9EB4E9}">
      <dgm:prSet/>
      <dgm:spPr/>
      <dgm:t>
        <a:bodyPr/>
        <a:lstStyle/>
        <a:p>
          <a:endParaRPr lang="cs-CZ"/>
        </a:p>
      </dgm:t>
    </dgm:pt>
    <dgm:pt modelId="{B7D27625-9F0A-4B6C-B5CC-F61233EE01FE}">
      <dgm:prSet custT="1"/>
      <dgm:spPr/>
      <dgm:t>
        <a:bodyPr/>
        <a:lstStyle/>
        <a:p>
          <a:r>
            <a:rPr lang="cs-CZ" sz="1400" b="1" dirty="0"/>
            <a:t>simulační hry</a:t>
          </a:r>
        </a:p>
      </dgm:t>
    </dgm:pt>
    <dgm:pt modelId="{246D3370-6A6D-4CD5-B0C1-9E944D19CF01}" type="parTrans" cxnId="{0D5BA6E3-C389-4557-A204-CD74A9438918}">
      <dgm:prSet/>
      <dgm:spPr/>
      <dgm:t>
        <a:bodyPr/>
        <a:lstStyle/>
        <a:p>
          <a:endParaRPr lang="cs-CZ"/>
        </a:p>
      </dgm:t>
    </dgm:pt>
    <dgm:pt modelId="{01131A54-4BAA-4A6F-B5EB-0D97FBBEF090}" type="sibTrans" cxnId="{0D5BA6E3-C389-4557-A204-CD74A9438918}">
      <dgm:prSet/>
      <dgm:spPr/>
      <dgm:t>
        <a:bodyPr/>
        <a:lstStyle/>
        <a:p>
          <a:endParaRPr lang="cs-CZ"/>
        </a:p>
      </dgm:t>
    </dgm:pt>
    <dgm:pt modelId="{732F25F3-3397-4C2F-8403-93385A08C85A}" type="pres">
      <dgm:prSet presAssocID="{6B41A1B2-7D50-41CA-AB25-8C56D2441952}" presName="Name0" presStyleCnt="0">
        <dgm:presLayoutVars>
          <dgm:dir/>
          <dgm:resizeHandles val="exact"/>
        </dgm:presLayoutVars>
      </dgm:prSet>
      <dgm:spPr/>
    </dgm:pt>
    <dgm:pt modelId="{638E573C-990F-4D71-9F9C-8CBA0042FA05}" type="pres">
      <dgm:prSet presAssocID="{6B41A1B2-7D50-41CA-AB25-8C56D2441952}" presName="cycle" presStyleCnt="0"/>
      <dgm:spPr/>
    </dgm:pt>
    <dgm:pt modelId="{47AEC357-B47D-434B-A11C-67B7630E558F}" type="pres">
      <dgm:prSet presAssocID="{36A781EF-C0E0-4721-8267-10B367312059}" presName="nodeFirstNode" presStyleLbl="node1" presStyleIdx="0" presStyleCnt="8" custScaleX="138064" custScaleY="173610" custRadScaleRad="99639" custRadScaleInc="-2275">
        <dgm:presLayoutVars>
          <dgm:bulletEnabled val="1"/>
        </dgm:presLayoutVars>
      </dgm:prSet>
      <dgm:spPr/>
    </dgm:pt>
    <dgm:pt modelId="{53E35CDF-31B3-43B1-834F-1D7BB85F17FB}" type="pres">
      <dgm:prSet presAssocID="{57E331D8-4A78-4C35-B175-AF686599714D}" presName="sibTransFirstNode" presStyleLbl="bgShp" presStyleIdx="0" presStyleCnt="1"/>
      <dgm:spPr/>
    </dgm:pt>
    <dgm:pt modelId="{7498DAD6-6F48-48BA-9068-F7A9F128F7D9}" type="pres">
      <dgm:prSet presAssocID="{B7D27625-9F0A-4B6C-B5CC-F61233EE01FE}" presName="nodeFollowingNodes" presStyleLbl="node1" presStyleIdx="1" presStyleCnt="8" custScaleX="215379" custScaleY="117639" custRadScaleRad="122695" custRadScaleInc="52434">
        <dgm:presLayoutVars>
          <dgm:bulletEnabled val="1"/>
        </dgm:presLayoutVars>
      </dgm:prSet>
      <dgm:spPr/>
    </dgm:pt>
    <dgm:pt modelId="{EA5ABC35-10C7-420D-8D60-676187590DCF}" type="pres">
      <dgm:prSet presAssocID="{4F3EE1EF-9EF0-487B-BC2D-3C43A25BE706}" presName="nodeFollowingNodes" presStyleLbl="node1" presStyleIdx="2" presStyleCnt="8" custScaleX="225270" custScaleY="118927" custRadScaleRad="127474" custRadScaleInc="7876">
        <dgm:presLayoutVars>
          <dgm:bulletEnabled val="1"/>
        </dgm:presLayoutVars>
      </dgm:prSet>
      <dgm:spPr/>
    </dgm:pt>
    <dgm:pt modelId="{8EE65330-12BB-4284-B5E7-7436265310AE}" type="pres">
      <dgm:prSet presAssocID="{CC9C9935-8024-49B6-BF4B-37AD8CDC02C1}" presName="nodeFollowingNodes" presStyleLbl="node1" presStyleIdx="3" presStyleCnt="8" custScaleX="150585" custScaleY="115063" custRadScaleRad="122999" custRadScaleInc="-43244">
        <dgm:presLayoutVars>
          <dgm:bulletEnabled val="1"/>
        </dgm:presLayoutVars>
      </dgm:prSet>
      <dgm:spPr/>
    </dgm:pt>
    <dgm:pt modelId="{2F94C2E3-6905-4A65-B3FD-C08CE92886BF}" type="pres">
      <dgm:prSet presAssocID="{625334EA-5CFF-4F64-9FAE-B31E93527147}" presName="nodeFollowingNodes" presStyleLbl="node1" presStyleIdx="4" presStyleCnt="8" custScaleX="187923" custScaleY="157062" custRadScaleRad="100020" custRadScaleInc="2267">
        <dgm:presLayoutVars>
          <dgm:bulletEnabled val="1"/>
        </dgm:presLayoutVars>
      </dgm:prSet>
      <dgm:spPr/>
    </dgm:pt>
    <dgm:pt modelId="{7972381D-2874-40FE-A61D-F938B8C1567F}" type="pres">
      <dgm:prSet presAssocID="{E21DF9DF-CB38-4CCB-B4E8-51AF3AB0D3F8}" presName="nodeFollowingNodes" presStyleLbl="node1" presStyleIdx="5" presStyleCnt="8" custScaleX="128332" custScaleY="108962" custRadScaleRad="111884" custRadScaleInc="52375">
        <dgm:presLayoutVars>
          <dgm:bulletEnabled val="1"/>
        </dgm:presLayoutVars>
      </dgm:prSet>
      <dgm:spPr/>
    </dgm:pt>
    <dgm:pt modelId="{89A6D856-1506-46B6-ACFD-019CDF2998FB}" type="pres">
      <dgm:prSet presAssocID="{2386F1A0-712E-473A-89B2-2894032BBA95}" presName="nodeFollowingNodes" presStyleLbl="node1" presStyleIdx="6" presStyleCnt="8" custScaleX="189714" custScaleY="118466" custRadScaleRad="118381" custRadScaleInc="9809">
        <dgm:presLayoutVars>
          <dgm:bulletEnabled val="1"/>
        </dgm:presLayoutVars>
      </dgm:prSet>
      <dgm:spPr/>
    </dgm:pt>
    <dgm:pt modelId="{375BE7A0-AF12-45EE-938E-6714A81D479C}" type="pres">
      <dgm:prSet presAssocID="{032C47F9-49F7-435C-A7A1-2987C677EDA8}" presName="nodeFollowingNodes" presStyleLbl="node1" presStyleIdx="7" presStyleCnt="8" custScaleX="131931" custScaleY="93437" custRadScaleRad="120315" custRadScaleInc="-30203">
        <dgm:presLayoutVars>
          <dgm:bulletEnabled val="1"/>
        </dgm:presLayoutVars>
      </dgm:prSet>
      <dgm:spPr/>
    </dgm:pt>
  </dgm:ptLst>
  <dgm:cxnLst>
    <dgm:cxn modelId="{14D26906-FB63-415E-B976-3DE426535E51}" type="presOf" srcId="{032C47F9-49F7-435C-A7A1-2987C677EDA8}" destId="{375BE7A0-AF12-45EE-938E-6714A81D479C}" srcOrd="0" destOrd="0" presId="urn:microsoft.com/office/officeart/2005/8/layout/cycle3"/>
    <dgm:cxn modelId="{AA10BB14-6E65-4256-956E-9FD758D56E9B}" srcId="{6B41A1B2-7D50-41CA-AB25-8C56D2441952}" destId="{E21DF9DF-CB38-4CCB-B4E8-51AF3AB0D3F8}" srcOrd="5" destOrd="0" parTransId="{82A5AEC0-E663-4BEA-8C06-3C29E3280E86}" sibTransId="{146C3113-FEDE-4DB6-AB4A-D3FD6FD3B094}"/>
    <dgm:cxn modelId="{4EB6FF38-9DD1-4ED5-BDE8-A5D59D9EB4E9}" srcId="{6B41A1B2-7D50-41CA-AB25-8C56D2441952}" destId="{032C47F9-49F7-435C-A7A1-2987C677EDA8}" srcOrd="7" destOrd="0" parTransId="{B2ECAE68-C40D-40A4-887D-703A92B24109}" sibTransId="{7309B18E-1D8C-43F2-9DAC-6CF5A2E90F1E}"/>
    <dgm:cxn modelId="{956F813C-AACB-4A45-9CC3-ACF1C74BE29C}" type="presOf" srcId="{4F3EE1EF-9EF0-487B-BC2D-3C43A25BE706}" destId="{EA5ABC35-10C7-420D-8D60-676187590DCF}" srcOrd="0" destOrd="0" presId="urn:microsoft.com/office/officeart/2005/8/layout/cycle3"/>
    <dgm:cxn modelId="{1FE70840-AC27-4F8B-B909-8E7AB6AA0A96}" type="presOf" srcId="{B7D27625-9F0A-4B6C-B5CC-F61233EE01FE}" destId="{7498DAD6-6F48-48BA-9068-F7A9F128F7D9}" srcOrd="0" destOrd="0" presId="urn:microsoft.com/office/officeart/2005/8/layout/cycle3"/>
    <dgm:cxn modelId="{2F3CDF60-7421-43C3-8B75-83328D4B9E1A}" type="presOf" srcId="{36A781EF-C0E0-4721-8267-10B367312059}" destId="{47AEC357-B47D-434B-A11C-67B7630E558F}" srcOrd="0" destOrd="0" presId="urn:microsoft.com/office/officeart/2005/8/layout/cycle3"/>
    <dgm:cxn modelId="{EF6D366D-2A3A-4F49-94FE-AD2ABAC305F7}" srcId="{6B41A1B2-7D50-41CA-AB25-8C56D2441952}" destId="{625334EA-5CFF-4F64-9FAE-B31E93527147}" srcOrd="4" destOrd="0" parTransId="{1B3C1E8E-CBF8-4442-8226-2A765CC7B42E}" sibTransId="{D55054E3-8AE1-4DE5-B69F-6B3838A16602}"/>
    <dgm:cxn modelId="{90E73671-0F91-4DD8-A38B-79B17DBD64D0}" type="presOf" srcId="{625334EA-5CFF-4F64-9FAE-B31E93527147}" destId="{2F94C2E3-6905-4A65-B3FD-C08CE92886BF}" srcOrd="0" destOrd="0" presId="urn:microsoft.com/office/officeart/2005/8/layout/cycle3"/>
    <dgm:cxn modelId="{A160B479-1A3C-48F9-8345-C972F3417BD3}" type="presOf" srcId="{E21DF9DF-CB38-4CCB-B4E8-51AF3AB0D3F8}" destId="{7972381D-2874-40FE-A61D-F938B8C1567F}" srcOrd="0" destOrd="0" presId="urn:microsoft.com/office/officeart/2005/8/layout/cycle3"/>
    <dgm:cxn modelId="{4DA04194-5068-4748-8A93-D584AE3E8C98}" type="presOf" srcId="{2386F1A0-712E-473A-89B2-2894032BBA95}" destId="{89A6D856-1506-46B6-ACFD-019CDF2998FB}" srcOrd="0" destOrd="0" presId="urn:microsoft.com/office/officeart/2005/8/layout/cycle3"/>
    <dgm:cxn modelId="{5DB2D39A-EC52-4C03-8A8F-8E3E1E422301}" srcId="{6B41A1B2-7D50-41CA-AB25-8C56D2441952}" destId="{2386F1A0-712E-473A-89B2-2894032BBA95}" srcOrd="6" destOrd="0" parTransId="{05FE66AB-7F25-4753-AC02-E6551591D03B}" sibTransId="{E9DB76F4-D4CE-40F6-B86F-687A3420813B}"/>
    <dgm:cxn modelId="{F21714AF-3A79-4F0B-A223-883ED5BA1016}" srcId="{6B41A1B2-7D50-41CA-AB25-8C56D2441952}" destId="{36A781EF-C0E0-4721-8267-10B367312059}" srcOrd="0" destOrd="0" parTransId="{05C81A06-3E38-4D27-9C7A-FAB3B1C15073}" sibTransId="{57E331D8-4A78-4C35-B175-AF686599714D}"/>
    <dgm:cxn modelId="{EF84EFB3-A04D-4AC6-8DE3-469CF6EAE674}" srcId="{6B41A1B2-7D50-41CA-AB25-8C56D2441952}" destId="{4F3EE1EF-9EF0-487B-BC2D-3C43A25BE706}" srcOrd="2" destOrd="0" parTransId="{4923C114-A50F-4468-A97A-26112089CB24}" sibTransId="{0A11B36B-6B87-4033-A695-A0E2FFF95D80}"/>
    <dgm:cxn modelId="{20C287BA-1BE7-4370-808C-C4121BEAB9F4}" type="presOf" srcId="{6B41A1B2-7D50-41CA-AB25-8C56D2441952}" destId="{732F25F3-3397-4C2F-8403-93385A08C85A}" srcOrd="0" destOrd="0" presId="urn:microsoft.com/office/officeart/2005/8/layout/cycle3"/>
    <dgm:cxn modelId="{0D5BA6E3-C389-4557-A204-CD74A9438918}" srcId="{6B41A1B2-7D50-41CA-AB25-8C56D2441952}" destId="{B7D27625-9F0A-4B6C-B5CC-F61233EE01FE}" srcOrd="1" destOrd="0" parTransId="{246D3370-6A6D-4CD5-B0C1-9E944D19CF01}" sibTransId="{01131A54-4BAA-4A6F-B5EB-0D97FBBEF090}"/>
    <dgm:cxn modelId="{159687E6-1DC5-4417-9EC5-3A82D34CE596}" type="presOf" srcId="{CC9C9935-8024-49B6-BF4B-37AD8CDC02C1}" destId="{8EE65330-12BB-4284-B5E7-7436265310AE}" srcOrd="0" destOrd="0" presId="urn:microsoft.com/office/officeart/2005/8/layout/cycle3"/>
    <dgm:cxn modelId="{9702E4F3-BB16-4E50-B07D-372DC40EA1FE}" srcId="{6B41A1B2-7D50-41CA-AB25-8C56D2441952}" destId="{CC9C9935-8024-49B6-BF4B-37AD8CDC02C1}" srcOrd="3" destOrd="0" parTransId="{DBD4A0D3-FD78-4D1A-94E4-61ED930471E0}" sibTransId="{31BFD96A-7E17-4FDC-B263-FA45C9BD19C3}"/>
    <dgm:cxn modelId="{8446E6FA-1EF1-4C41-AB7C-91C14181A70B}" type="presOf" srcId="{57E331D8-4A78-4C35-B175-AF686599714D}" destId="{53E35CDF-31B3-43B1-834F-1D7BB85F17FB}" srcOrd="0" destOrd="0" presId="urn:microsoft.com/office/officeart/2005/8/layout/cycle3"/>
    <dgm:cxn modelId="{24FA223C-F024-41B0-A429-7F35D9C815DC}" type="presParOf" srcId="{732F25F3-3397-4C2F-8403-93385A08C85A}" destId="{638E573C-990F-4D71-9F9C-8CBA0042FA05}" srcOrd="0" destOrd="0" presId="urn:microsoft.com/office/officeart/2005/8/layout/cycle3"/>
    <dgm:cxn modelId="{A4F97B36-0487-44FB-A185-D8F67E3EA6F5}" type="presParOf" srcId="{638E573C-990F-4D71-9F9C-8CBA0042FA05}" destId="{47AEC357-B47D-434B-A11C-67B7630E558F}" srcOrd="0" destOrd="0" presId="urn:microsoft.com/office/officeart/2005/8/layout/cycle3"/>
    <dgm:cxn modelId="{05D7FE4A-1906-431C-B7EC-06E24F0C6388}" type="presParOf" srcId="{638E573C-990F-4D71-9F9C-8CBA0042FA05}" destId="{53E35CDF-31B3-43B1-834F-1D7BB85F17FB}" srcOrd="1" destOrd="0" presId="urn:microsoft.com/office/officeart/2005/8/layout/cycle3"/>
    <dgm:cxn modelId="{16DF076E-E658-4F98-BDEC-C940E05DC2F2}" type="presParOf" srcId="{638E573C-990F-4D71-9F9C-8CBA0042FA05}" destId="{7498DAD6-6F48-48BA-9068-F7A9F128F7D9}" srcOrd="2" destOrd="0" presId="urn:microsoft.com/office/officeart/2005/8/layout/cycle3"/>
    <dgm:cxn modelId="{FE8D9CFD-6038-4E54-AB3E-516B49273E29}" type="presParOf" srcId="{638E573C-990F-4D71-9F9C-8CBA0042FA05}" destId="{EA5ABC35-10C7-420D-8D60-676187590DCF}" srcOrd="3" destOrd="0" presId="urn:microsoft.com/office/officeart/2005/8/layout/cycle3"/>
    <dgm:cxn modelId="{001799BA-6F33-4583-A48F-E1E637EDE2B5}" type="presParOf" srcId="{638E573C-990F-4D71-9F9C-8CBA0042FA05}" destId="{8EE65330-12BB-4284-B5E7-7436265310AE}" srcOrd="4" destOrd="0" presId="urn:microsoft.com/office/officeart/2005/8/layout/cycle3"/>
    <dgm:cxn modelId="{CDF34F30-3D90-4A50-8BED-34B99A640B23}" type="presParOf" srcId="{638E573C-990F-4D71-9F9C-8CBA0042FA05}" destId="{2F94C2E3-6905-4A65-B3FD-C08CE92886BF}" srcOrd="5" destOrd="0" presId="urn:microsoft.com/office/officeart/2005/8/layout/cycle3"/>
    <dgm:cxn modelId="{96F7A685-6D96-4A3C-A8C8-8B6EACA85B14}" type="presParOf" srcId="{638E573C-990F-4D71-9F9C-8CBA0042FA05}" destId="{7972381D-2874-40FE-A61D-F938B8C1567F}" srcOrd="6" destOrd="0" presId="urn:microsoft.com/office/officeart/2005/8/layout/cycle3"/>
    <dgm:cxn modelId="{10B0049B-821C-4CB0-AFB8-3CBD8265A733}" type="presParOf" srcId="{638E573C-990F-4D71-9F9C-8CBA0042FA05}" destId="{89A6D856-1506-46B6-ACFD-019CDF2998FB}" srcOrd="7" destOrd="0" presId="urn:microsoft.com/office/officeart/2005/8/layout/cycle3"/>
    <dgm:cxn modelId="{9E33B97C-1DE2-4C18-8F79-7A73775D3C27}" type="presParOf" srcId="{638E573C-990F-4D71-9F9C-8CBA0042FA05}" destId="{375BE7A0-AF12-45EE-938E-6714A81D479C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35CDF-31B3-43B1-834F-1D7BB85F17FB}">
      <dsp:nvSpPr>
        <dsp:cNvPr id="0" name=""/>
        <dsp:cNvSpPr/>
      </dsp:nvSpPr>
      <dsp:spPr>
        <a:xfrm>
          <a:off x="1549909" y="-107181"/>
          <a:ext cx="2803550" cy="2803550"/>
        </a:xfrm>
        <a:prstGeom prst="circularArrow">
          <a:avLst>
            <a:gd name="adj1" fmla="val 5274"/>
            <a:gd name="adj2" fmla="val 312630"/>
            <a:gd name="adj3" fmla="val 13578792"/>
            <a:gd name="adj4" fmla="val 17518362"/>
            <a:gd name="adj5" fmla="val 547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EC357-B47D-434B-A11C-67B7630E558F}">
      <dsp:nvSpPr>
        <dsp:cNvPr id="0" name=""/>
        <dsp:cNvSpPr/>
      </dsp:nvSpPr>
      <dsp:spPr>
        <a:xfrm>
          <a:off x="2230959" y="-13190"/>
          <a:ext cx="1441451" cy="5703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odborné vzdělávání</a:t>
          </a:r>
        </a:p>
      </dsp:txBody>
      <dsp:txXfrm>
        <a:off x="2258800" y="14651"/>
        <a:ext cx="1385769" cy="514648"/>
      </dsp:txXfrm>
    </dsp:sp>
    <dsp:sp modelId="{EA5ABC35-10C7-420D-8D60-676187590DCF}">
      <dsp:nvSpPr>
        <dsp:cNvPr id="0" name=""/>
        <dsp:cNvSpPr/>
      </dsp:nvSpPr>
      <dsp:spPr>
        <a:xfrm>
          <a:off x="3646684" y="731115"/>
          <a:ext cx="1537889" cy="5245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individuální poradenství</a:t>
          </a:r>
        </a:p>
      </dsp:txBody>
      <dsp:txXfrm>
        <a:off x="3672291" y="756722"/>
        <a:ext cx="1486675" cy="473345"/>
      </dsp:txXfrm>
    </dsp:sp>
    <dsp:sp modelId="{8EE65330-12BB-4284-B5E7-7436265310AE}">
      <dsp:nvSpPr>
        <dsp:cNvPr id="0" name=""/>
        <dsp:cNvSpPr/>
      </dsp:nvSpPr>
      <dsp:spPr>
        <a:xfrm>
          <a:off x="3528385" y="1513095"/>
          <a:ext cx="1260215" cy="600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workshopy</a:t>
          </a:r>
        </a:p>
      </dsp:txBody>
      <dsp:txXfrm>
        <a:off x="3557707" y="1542417"/>
        <a:ext cx="1201571" cy="542011"/>
      </dsp:txXfrm>
    </dsp:sp>
    <dsp:sp modelId="{2F94C2E3-6905-4A65-B3FD-C08CE92886BF}">
      <dsp:nvSpPr>
        <dsp:cNvPr id="0" name=""/>
        <dsp:cNvSpPr/>
      </dsp:nvSpPr>
      <dsp:spPr>
        <a:xfrm>
          <a:off x="2230952" y="2268128"/>
          <a:ext cx="1441451" cy="548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sdílení</a:t>
          </a:r>
          <a:r>
            <a:rPr lang="cs-CZ" sz="1300" b="1" kern="1200" dirty="0"/>
            <a:t> </a:t>
          </a:r>
          <a:r>
            <a:rPr lang="cs-CZ" sz="1400" b="1" kern="1200" dirty="0"/>
            <a:t>zkušeností</a:t>
          </a:r>
          <a:endParaRPr lang="cs-CZ" sz="1300" b="1" kern="1200" dirty="0"/>
        </a:p>
      </dsp:txBody>
      <dsp:txXfrm>
        <a:off x="2257721" y="2294897"/>
        <a:ext cx="1387913" cy="494826"/>
      </dsp:txXfrm>
    </dsp:sp>
    <dsp:sp modelId="{7972381D-2874-40FE-A61D-F938B8C1567F}">
      <dsp:nvSpPr>
        <dsp:cNvPr id="0" name=""/>
        <dsp:cNvSpPr/>
      </dsp:nvSpPr>
      <dsp:spPr>
        <a:xfrm>
          <a:off x="864096" y="1616954"/>
          <a:ext cx="1339844" cy="5688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koučink</a:t>
          </a:r>
        </a:p>
      </dsp:txBody>
      <dsp:txXfrm>
        <a:off x="891863" y="1644721"/>
        <a:ext cx="1284310" cy="513272"/>
      </dsp:txXfrm>
    </dsp:sp>
    <dsp:sp modelId="{89A6D856-1506-46B6-ACFD-019CDF2998FB}">
      <dsp:nvSpPr>
        <dsp:cNvPr id="0" name=""/>
        <dsp:cNvSpPr/>
      </dsp:nvSpPr>
      <dsp:spPr>
        <a:xfrm>
          <a:off x="1008109" y="672082"/>
          <a:ext cx="1337255" cy="4986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skupinové kurzy</a:t>
          </a:r>
        </a:p>
      </dsp:txBody>
      <dsp:txXfrm>
        <a:off x="1032449" y="696422"/>
        <a:ext cx="1288575" cy="449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35CDF-31B3-43B1-834F-1D7BB85F17FB}">
      <dsp:nvSpPr>
        <dsp:cNvPr id="0" name=""/>
        <dsp:cNvSpPr/>
      </dsp:nvSpPr>
      <dsp:spPr>
        <a:xfrm>
          <a:off x="1527147" y="-63596"/>
          <a:ext cx="2816953" cy="2816953"/>
        </a:xfrm>
        <a:prstGeom prst="circularArrow">
          <a:avLst>
            <a:gd name="adj1" fmla="val 5544"/>
            <a:gd name="adj2" fmla="val 330680"/>
            <a:gd name="adj3" fmla="val 14179789"/>
            <a:gd name="adj4" fmla="val 17144766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EC357-B47D-434B-A11C-67B7630E558F}">
      <dsp:nvSpPr>
        <dsp:cNvPr id="0" name=""/>
        <dsp:cNvSpPr/>
      </dsp:nvSpPr>
      <dsp:spPr>
        <a:xfrm>
          <a:off x="2394315" y="-121405"/>
          <a:ext cx="1082617" cy="6806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odborné vzdělávání</a:t>
          </a:r>
        </a:p>
      </dsp:txBody>
      <dsp:txXfrm>
        <a:off x="2427543" y="-88177"/>
        <a:ext cx="1016161" cy="614218"/>
      </dsp:txXfrm>
    </dsp:sp>
    <dsp:sp modelId="{7498DAD6-6F48-48BA-9068-F7A9F128F7D9}">
      <dsp:nvSpPr>
        <dsp:cNvPr id="0" name=""/>
        <dsp:cNvSpPr/>
      </dsp:nvSpPr>
      <dsp:spPr>
        <a:xfrm>
          <a:off x="3456380" y="584986"/>
          <a:ext cx="1688876" cy="4612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simulační hry</a:t>
          </a:r>
        </a:p>
      </dsp:txBody>
      <dsp:txXfrm>
        <a:off x="3478895" y="607501"/>
        <a:ext cx="1643846" cy="416198"/>
      </dsp:txXfrm>
    </dsp:sp>
    <dsp:sp modelId="{EA5ABC35-10C7-420D-8D60-676187590DCF}">
      <dsp:nvSpPr>
        <dsp:cNvPr id="0" name=""/>
        <dsp:cNvSpPr/>
      </dsp:nvSpPr>
      <dsp:spPr>
        <a:xfrm>
          <a:off x="3600394" y="1266720"/>
          <a:ext cx="1766436" cy="4662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individuální poradenství</a:t>
          </a:r>
        </a:p>
      </dsp:txBody>
      <dsp:txXfrm>
        <a:off x="3623156" y="1289482"/>
        <a:ext cx="1720912" cy="420754"/>
      </dsp:txXfrm>
    </dsp:sp>
    <dsp:sp modelId="{8EE65330-12BB-4284-B5E7-7436265310AE}">
      <dsp:nvSpPr>
        <dsp:cNvPr id="0" name=""/>
        <dsp:cNvSpPr/>
      </dsp:nvSpPr>
      <dsp:spPr>
        <a:xfrm>
          <a:off x="3672406" y="1877015"/>
          <a:ext cx="1180799" cy="451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workshopy</a:t>
          </a:r>
        </a:p>
      </dsp:txBody>
      <dsp:txXfrm>
        <a:off x="3694428" y="1899037"/>
        <a:ext cx="1136755" cy="407084"/>
      </dsp:txXfrm>
    </dsp:sp>
    <dsp:sp modelId="{2F94C2E3-6905-4A65-B3FD-C08CE92886BF}">
      <dsp:nvSpPr>
        <dsp:cNvPr id="0" name=""/>
        <dsp:cNvSpPr/>
      </dsp:nvSpPr>
      <dsp:spPr>
        <a:xfrm>
          <a:off x="2198827" y="2309066"/>
          <a:ext cx="1473582" cy="6157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sdílení</a:t>
          </a:r>
          <a:r>
            <a:rPr lang="cs-CZ" sz="1300" b="1" kern="1200" dirty="0"/>
            <a:t> </a:t>
          </a:r>
          <a:r>
            <a:rPr lang="cs-CZ" sz="1400" b="1" kern="1200" dirty="0"/>
            <a:t>zkušeností a síťování</a:t>
          </a:r>
          <a:endParaRPr lang="cs-CZ" sz="1300" b="1" kern="1200" dirty="0"/>
        </a:p>
      </dsp:txBody>
      <dsp:txXfrm>
        <a:off x="2228888" y="2339127"/>
        <a:ext cx="1413460" cy="555672"/>
      </dsp:txXfrm>
    </dsp:sp>
    <dsp:sp modelId="{7972381D-2874-40FE-A61D-F938B8C1567F}">
      <dsp:nvSpPr>
        <dsp:cNvPr id="0" name=""/>
        <dsp:cNvSpPr/>
      </dsp:nvSpPr>
      <dsp:spPr>
        <a:xfrm>
          <a:off x="1224137" y="1749832"/>
          <a:ext cx="1006304" cy="4272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koučink</a:t>
          </a:r>
        </a:p>
      </dsp:txBody>
      <dsp:txXfrm>
        <a:off x="1244992" y="1770687"/>
        <a:ext cx="964594" cy="385498"/>
      </dsp:txXfrm>
    </dsp:sp>
    <dsp:sp modelId="{89A6D856-1506-46B6-ACFD-019CDF2998FB}">
      <dsp:nvSpPr>
        <dsp:cNvPr id="0" name=""/>
        <dsp:cNvSpPr/>
      </dsp:nvSpPr>
      <dsp:spPr>
        <a:xfrm>
          <a:off x="792090" y="1086162"/>
          <a:ext cx="1487626" cy="4644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skupinové kurzy</a:t>
          </a:r>
        </a:p>
      </dsp:txBody>
      <dsp:txXfrm>
        <a:off x="814764" y="1108836"/>
        <a:ext cx="1442278" cy="419122"/>
      </dsp:txXfrm>
    </dsp:sp>
    <dsp:sp modelId="{375BE7A0-AF12-45EE-938E-6714A81D479C}">
      <dsp:nvSpPr>
        <dsp:cNvPr id="0" name=""/>
        <dsp:cNvSpPr/>
      </dsp:nvSpPr>
      <dsp:spPr>
        <a:xfrm>
          <a:off x="1224129" y="447088"/>
          <a:ext cx="1034526" cy="3663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mentoring</a:t>
          </a:r>
          <a:endParaRPr lang="cs-CZ" sz="1200" b="1" kern="1200" dirty="0"/>
        </a:p>
      </dsp:txBody>
      <dsp:txXfrm>
        <a:off x="1242012" y="464971"/>
        <a:ext cx="998760" cy="330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66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548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478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39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9F54F-E931-AD69-AE6F-F0839EEA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3C571E3-2CD3-A7F9-5A7B-4488AB9AC6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80CE30D-91D5-9251-E0F7-493826B2B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CD51DC-0440-2BCD-1DC2-FF65CF5D2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463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24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739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746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884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427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52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09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560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110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711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FF0C4-EADA-DFE1-4736-781F08825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C8CD79E-0215-9F9C-A6B8-7D4289D3C7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42F8E37-1D31-5C38-D84F-7E49B7B10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4B187E-7F4D-B28E-1F2B-4C66F22C5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952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445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620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109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983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612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92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0650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754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 ukázkou stránek esfcr.cz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2656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615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6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971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123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723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924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24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12457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1"/>
        </p:nvCxnSpPr>
        <p:spPr>
          <a:xfrm flipV="1">
            <a:off x="378869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1"/>
        </p:nvCxnSpPr>
        <p:spPr>
          <a:xfrm>
            <a:off x="6774150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skp21.mssf.cz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iskp21.mssf.cz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esfcr.cz/pravidla-pro-zadatele-a-prijemce-opz-plus/-/dokument/1840069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pravidla-pro-zadatele-a-prijemce-opz-plus/-/dokument/18068507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fcr.cz/" TargetMode="External"/><Relationship Id="rId5" Type="http://schemas.openxmlformats.org/officeDocument/2006/relationships/hyperlink" Target="https://www.esfcr.cz/pravidla-pro-zadatele-a-prijemce-opz-plus/-/dokument/18068434" TargetMode="External"/><Relationship Id="rId4" Type="http://schemas.openxmlformats.org/officeDocument/2006/relationships/hyperlink" Target="https://www.esfcr.cz/hodnoceni-a-vyber-projektu-opz-plus/-/dokument/18069370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sv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sfcr.cz/hodnoceni-a-vyber-projektu-opz-plus/-/dokument/18069370" TargetMode="External"/><Relationship Id="rId3" Type="http://schemas.openxmlformats.org/officeDocument/2006/relationships/hyperlink" Target="esfcr.cz" TargetMode="External"/><Relationship Id="rId7" Type="http://schemas.openxmlformats.org/officeDocument/2006/relationships/hyperlink" Target="https://www.esfcr.cz/pravidla-pro-zadatele-a-prijemce-opz-plus/-/dokument/18068507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sfcr.cz/pravidla-pro-zadatele-a-prijemce-opz-plus/-/dokument/18068434" TargetMode="External"/><Relationship Id="rId5" Type="http://schemas.openxmlformats.org/officeDocument/2006/relationships/hyperlink" Target="https://www.esfcr.cz/formulare-a-pokyny-potrebne-v-ramci-pripravy-zadosti-o-podporu-opz-plus/-/dokument/18398046" TargetMode="External"/><Relationship Id="rId4" Type="http://schemas.openxmlformats.org/officeDocument/2006/relationships/hyperlink" Target="https://www.esfcr.cz/formulare-a-pokyny-potrebne-v-ramci-pripravy-zadosti-o-podporu-opz-plus/-/dokument/1839806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dokumenty-opz-plu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helena.vojtaskova@mpsv.cz" TargetMode="External"/><Relationship Id="rId4" Type="http://schemas.openxmlformats.org/officeDocument/2006/relationships/image" Target="../media/image29.sv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459092" y="1700748"/>
            <a:ext cx="7164456" cy="2232248"/>
          </a:xfrm>
        </p:spPr>
        <p:txBody>
          <a:bodyPr/>
          <a:lstStyle/>
          <a:p>
            <a:r>
              <a:rPr lang="cs-CZ" sz="4400" dirty="0"/>
              <a:t>Posílení kompetencí </a:t>
            </a:r>
            <a:r>
              <a:rPr lang="cs-CZ" sz="3200" dirty="0"/>
              <a:t>žen znevýhodněných na trhu práce a v podnikání (2)</a:t>
            </a:r>
            <a:br>
              <a:rPr lang="cs-CZ" dirty="0"/>
            </a:br>
            <a:r>
              <a:rPr lang="cs-CZ" sz="1000" dirty="0"/>
              <a:t> </a:t>
            </a:r>
            <a:br>
              <a:rPr lang="cs-CZ" dirty="0"/>
            </a:br>
            <a:r>
              <a:rPr lang="cs-CZ" cap="none" dirty="0">
                <a:solidFill>
                  <a:schemeClr val="bg2"/>
                </a:solidFill>
              </a:rPr>
              <a:t>Seminář pro žadatele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1512000" y="4549259"/>
            <a:ext cx="7093149" cy="540000"/>
          </a:xfrm>
        </p:spPr>
        <p:txBody>
          <a:bodyPr/>
          <a:lstStyle/>
          <a:p>
            <a:r>
              <a:rPr lang="cs-CZ" sz="2800" dirty="0"/>
              <a:t>Odd. projektů rovnosti žen a mužů 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512000" y="5373216"/>
            <a:ext cx="7452488" cy="540000"/>
          </a:xfrm>
        </p:spPr>
        <p:txBody>
          <a:bodyPr/>
          <a:lstStyle/>
          <a:p>
            <a:r>
              <a:rPr lang="cs-CZ" sz="2400" dirty="0"/>
              <a:t>6. 1. 2026, Praha (MPSV, Klub)</a:t>
            </a:r>
            <a:endParaRPr lang="cs-CZ" sz="2800" dirty="0"/>
          </a:p>
        </p:txBody>
      </p:sp>
      <p:pic>
        <p:nvPicPr>
          <p:cNvPr id="17" name="Zástupný symbol pro obrázek 13">
            <a:extLst>
              <a:ext uri="{FF2B5EF4-FFF2-40B4-BE49-F238E27FC236}">
                <a16:creationId xmlns:a16="http://schemas.microsoft.com/office/drawing/2014/main" id="{53A65761-0BF4-C3D7-BE72-F5AC52CD0AD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50584"/>
            <a:ext cx="540000" cy="540000"/>
          </a:xfrm>
        </p:spPr>
      </p:pic>
      <p:pic>
        <p:nvPicPr>
          <p:cNvPr id="18" name="Zástupný symbol pro obrázek 14">
            <a:extLst>
              <a:ext uri="{FF2B5EF4-FFF2-40B4-BE49-F238E27FC236}">
                <a16:creationId xmlns:a16="http://schemas.microsoft.com/office/drawing/2014/main" id="{DB9BB8F2-543F-99B0-807F-D864AFFAB29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01098"/>
            <a:ext cx="540000" cy="540000"/>
          </a:xfrm>
        </p:spPr>
      </p:pic>
      <p:pic>
        <p:nvPicPr>
          <p:cNvPr id="19" name="Zástupný symbol pro obrázek 15">
            <a:extLst>
              <a:ext uri="{FF2B5EF4-FFF2-40B4-BE49-F238E27FC236}">
                <a16:creationId xmlns:a16="http://schemas.microsoft.com/office/drawing/2014/main" id="{E3A51D05-1909-FE98-CCA3-AC604B14D8E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373216"/>
            <a:ext cx="540000" cy="540000"/>
          </a:xfrm>
        </p:spPr>
      </p:pic>
      <p:pic>
        <p:nvPicPr>
          <p:cNvPr id="20" name="Obrázek 19" descr="Obsah obrázku text&#10;&#10;Popis byl vytvořen automaticky">
            <a:extLst>
              <a:ext uri="{FF2B5EF4-FFF2-40B4-BE49-F238E27FC236}">
                <a16:creationId xmlns:a16="http://schemas.microsoft.com/office/drawing/2014/main" id="{172E7035-60A2-1F0F-B1F0-A75A907A8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82BDA-CF74-47B1-8DD5-8E320DD4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Oprávnění žadatelé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DAB933-924A-4801-ADCE-B088B3928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484784"/>
            <a:ext cx="6217193" cy="50312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Obchodní korporace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OSVČ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Nestátní neziskové organizace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Profesní a podnikatelská sdružení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Poradenské instituce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Vzdělávací instituce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Veřejné výzkumné instituce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Příspěvkové </a:t>
            </a:r>
            <a:r>
              <a:rPr lang="cs-CZ" sz="2200" dirty="0" err="1"/>
              <a:t>org</a:t>
            </a:r>
            <a:r>
              <a:rPr lang="cs-CZ" sz="2200" dirty="0"/>
              <a:t>. zřízené kraji a obcemi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Místní akční skupina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200" dirty="0"/>
          </a:p>
          <a:p>
            <a:pPr>
              <a:buFont typeface="Arial" panose="020B0604020202020204" pitchFamily="34" charset="0"/>
              <a:buChar char="•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4B96FF-7501-4817-80B1-A197036E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10</a:t>
            </a:fld>
            <a:endParaRPr lang="cs-CZ"/>
          </a:p>
        </p:txBody>
      </p:sp>
      <p:pic>
        <p:nvPicPr>
          <p:cNvPr id="6" name="Grafický objekt 5" descr="Cyklus s lidmi obrys">
            <a:extLst>
              <a:ext uri="{FF2B5EF4-FFF2-40B4-BE49-F238E27FC236}">
                <a16:creationId xmlns:a16="http://schemas.microsoft.com/office/drawing/2014/main" id="{EEC55F02-2B1E-470A-8ADA-05199307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2896" y="1819928"/>
            <a:ext cx="3447104" cy="34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4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02E6C4-841A-A1E1-6929-91748EE5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Spolufinancování v projektech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C25AF65B-76D7-0B17-B73F-990175519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179669"/>
              </p:ext>
            </p:extLst>
          </p:nvPr>
        </p:nvGraphicFramePr>
        <p:xfrm>
          <a:off x="179512" y="1628800"/>
          <a:ext cx="8784976" cy="446607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05249">
                  <a:extLst>
                    <a:ext uri="{9D8B030D-6E8A-4147-A177-3AD203B41FA5}">
                      <a16:colId xmlns:a16="http://schemas.microsoft.com/office/drawing/2014/main" val="3018969000"/>
                    </a:ext>
                  </a:extLst>
                </a:gridCol>
                <a:gridCol w="2779727">
                  <a:extLst>
                    <a:ext uri="{9D8B030D-6E8A-4147-A177-3AD203B41FA5}">
                      <a16:colId xmlns:a16="http://schemas.microsoft.com/office/drawing/2014/main" val="2942265134"/>
                    </a:ext>
                  </a:extLst>
                </a:gridCol>
              </a:tblGrid>
              <a:tr h="503290">
                <a:tc>
                  <a:txBody>
                    <a:bodyPr/>
                    <a:lstStyle/>
                    <a:p>
                      <a:r>
                        <a:rPr lang="cs-CZ" dirty="0"/>
                        <a:t>Typ organizace: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Míra spolufinancování: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87464"/>
                  </a:ext>
                </a:extLst>
              </a:tr>
              <a:tr h="503290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Soukromoprávní subjekty vykonávající veřejně prospěšnou činnost (NNO, církve, MAS, Hospodářské a agrární komory, svazy, asociace)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143922"/>
                  </a:ext>
                </a:extLst>
              </a:tr>
              <a:tr h="503290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Veřejné VŠ, výzkumné organizace,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obce do 3000 obyv. a jimi zřizované organizace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474381"/>
                  </a:ext>
                </a:extLst>
              </a:tr>
              <a:tr h="503290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Obchodní společnosti; Družstva; OSVČ; Profesní komory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23,265 %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338596"/>
                  </a:ext>
                </a:extLst>
              </a:tr>
              <a:tr h="503290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Kraje a jimi zřizované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org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., </a:t>
                      </a:r>
                      <a:b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obce nad 3000 obyv. a jimi zřizované organizace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181231"/>
                  </a:ext>
                </a:extLst>
              </a:tr>
              <a:tr h="868693">
                <a:tc>
                  <a:txBody>
                    <a:bodyPr/>
                    <a:lstStyle/>
                    <a:p>
                      <a:r>
                        <a:rPr lang="cs-CZ" dirty="0"/>
                        <a:t>Právnické osoby vykonávající činnost škol a školských zařízení (zapsané ve školském rejstříku)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743488"/>
                  </a:ext>
                </a:extLst>
              </a:tr>
              <a:tr h="19957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023492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376481-848F-1B10-2014-169C283D0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780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104" y="2463800"/>
            <a:ext cx="6444376" cy="965200"/>
          </a:xfrm>
        </p:spPr>
        <p:txBody>
          <a:bodyPr/>
          <a:lstStyle/>
          <a:p>
            <a:r>
              <a:rPr lang="cs-CZ" sz="4800" dirty="0"/>
              <a:t>Specifikace podporovaných </a:t>
            </a:r>
            <a:br>
              <a:rPr lang="cs-CZ" sz="4800" dirty="0"/>
            </a:br>
            <a:r>
              <a:rPr lang="cs-CZ" sz="4800" dirty="0"/>
              <a:t>aktivit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74F3974-EADC-44A3-9F61-28D6B850F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00" y="2418080"/>
            <a:ext cx="1980204" cy="1980204"/>
          </a:xfrm>
          <a:prstGeom prst="rect">
            <a:avLst/>
          </a:prstGeom>
        </p:spPr>
      </p:pic>
      <p:pic>
        <p:nvPicPr>
          <p:cNvPr id="7" name="Grafický objekt 6" descr="Kontrolní seznam obrys">
            <a:extLst>
              <a:ext uri="{FF2B5EF4-FFF2-40B4-BE49-F238E27FC236}">
                <a16:creationId xmlns:a16="http://schemas.microsoft.com/office/drawing/2014/main" id="{4444232F-1BD1-4A4A-833A-289831213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4" y="2438898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81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-44605"/>
            <a:ext cx="8424000" cy="1080000"/>
          </a:xfrm>
        </p:spPr>
        <p:txBody>
          <a:bodyPr/>
          <a:lstStyle/>
          <a:p>
            <a:r>
              <a:rPr lang="cs-CZ" dirty="0"/>
              <a:t>Podporované aktivity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C04FB2-6263-4CCD-8AE8-320ABED0D043}"/>
              </a:ext>
            </a:extLst>
          </p:cNvPr>
          <p:cNvSpPr txBox="1"/>
          <p:nvPr/>
        </p:nvSpPr>
        <p:spPr>
          <a:xfrm>
            <a:off x="251520" y="2132856"/>
            <a:ext cx="7942871" cy="335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Projekty mohou být realizovány </a:t>
            </a:r>
            <a:r>
              <a:rPr lang="cs-CZ" sz="2400" b="1" u="sng" dirty="0">
                <a:solidFill>
                  <a:srgbClr val="FF0000"/>
                </a:solidFill>
              </a:rPr>
              <a:t>pouze v oblasti A nebo B, oblasti nelze kombinovat. 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V systému IS KP21+ žadatel </a:t>
            </a:r>
            <a:r>
              <a:rPr lang="cs-CZ" sz="2400" b="1" dirty="0"/>
              <a:t>do stručné anotace projektu na záložce Projekt povinně uvede, které oblasti podporovaných </a:t>
            </a:r>
            <a:r>
              <a:rPr lang="cs-CZ" sz="2400" dirty="0"/>
              <a:t>aktivit („oblast A“ nebo „oblast B“) se projekt týká.</a:t>
            </a:r>
          </a:p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400" b="1" dirty="0">
                <a:solidFill>
                  <a:srgbClr val="FF0000"/>
                </a:solidFill>
              </a:rPr>
              <a:t>    Bez tohoto údaje nebude žádost považována </a:t>
            </a:r>
            <a:br>
              <a:rPr lang="cs-CZ" sz="2400" b="1" dirty="0">
                <a:solidFill>
                  <a:srgbClr val="FF0000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    za úplnou.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241F10-7E5A-4674-B32A-5BB00530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7" name="Slza 6">
            <a:extLst>
              <a:ext uri="{FF2B5EF4-FFF2-40B4-BE49-F238E27FC236}">
                <a16:creationId xmlns:a16="http://schemas.microsoft.com/office/drawing/2014/main" id="{8588ACA9-21F3-4115-82A4-0719DD309D24}"/>
              </a:ext>
            </a:extLst>
          </p:cNvPr>
          <p:cNvSpPr/>
          <p:nvPr/>
        </p:nvSpPr>
        <p:spPr>
          <a:xfrm>
            <a:off x="7849311" y="0"/>
            <a:ext cx="1258689" cy="1299712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>
                <a:solidFill>
                  <a:schemeClr val="tx1"/>
                </a:solidFill>
              </a:rPr>
              <a:t>!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03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C04FB2-6263-4CCD-8AE8-320ABED0D043}"/>
              </a:ext>
            </a:extLst>
          </p:cNvPr>
          <p:cNvSpPr txBox="1"/>
          <p:nvPr/>
        </p:nvSpPr>
        <p:spPr>
          <a:xfrm>
            <a:off x="326195" y="1833708"/>
            <a:ext cx="7942871" cy="3506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2400" b="1" dirty="0"/>
              <a:t>Dlouhodobá práce </a:t>
            </a:r>
            <a:r>
              <a:rPr lang="pl-PL" sz="2400" dirty="0"/>
              <a:t>s cílovou skupinou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l-PL" sz="2400" b="1" dirty="0"/>
              <a:t>prohloubení a udržení</a:t>
            </a:r>
            <a:r>
              <a:rPr lang="pl-PL" sz="2400" dirty="0"/>
              <a:t> nově získaných znalostí/dovedností.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2400" dirty="0"/>
              <a:t>Aktivity realizovány tak, aby byla zajištěna </a:t>
            </a:r>
            <a:r>
              <a:rPr lang="pl-PL" sz="2400" b="1" dirty="0"/>
              <a:t>kontinuita a maximální přínos pro cílovou skupinu</a:t>
            </a:r>
            <a:r>
              <a:rPr lang="pl-PL" sz="2400" dirty="0"/>
              <a:t>.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2400" b="1" dirty="0"/>
              <a:t>Forma a rychlost výuky</a:t>
            </a:r>
            <a:r>
              <a:rPr lang="pl-PL" sz="2400" dirty="0"/>
              <a:t> musí být přizpůsobena </a:t>
            </a:r>
            <a:r>
              <a:rPr lang="pl-PL" sz="2400" b="1" dirty="0"/>
              <a:t>specifickým potřebám cílové skupiny</a:t>
            </a:r>
            <a:r>
              <a:rPr lang="pl-PL" sz="2400" dirty="0"/>
              <a:t>. 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2400" dirty="0"/>
              <a:t>Teoretická část vzdělávacích aktivit propojena </a:t>
            </a:r>
            <a:br>
              <a:rPr lang="pl-PL" sz="2400" dirty="0"/>
            </a:br>
            <a:r>
              <a:rPr lang="pl-PL" sz="2400" dirty="0"/>
              <a:t>s </a:t>
            </a:r>
            <a:r>
              <a:rPr lang="pl-PL" sz="2400" b="1" dirty="0"/>
              <a:t>praktickými aktivitami a příklady</a:t>
            </a:r>
            <a:r>
              <a:rPr lang="pl-PL" sz="2400" dirty="0"/>
              <a:t>.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241F10-7E5A-4674-B32A-5BB00530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6" name="Grafický objekt 5" descr="Žárovka a ozubené kolečko se souvislou výplní">
            <a:extLst>
              <a:ext uri="{FF2B5EF4-FFF2-40B4-BE49-F238E27FC236}">
                <a16:creationId xmlns:a16="http://schemas.microsoft.com/office/drawing/2014/main" id="{F1CF4343-FFAE-429B-855B-0744D5424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4890" y="5089440"/>
            <a:ext cx="1584176" cy="1516560"/>
          </a:xfrm>
          <a:prstGeom prst="rect">
            <a:avLst/>
          </a:prstGeom>
        </p:spPr>
      </p:pic>
      <p:sp>
        <p:nvSpPr>
          <p:cNvPr id="7" name="Slza 6">
            <a:extLst>
              <a:ext uri="{FF2B5EF4-FFF2-40B4-BE49-F238E27FC236}">
                <a16:creationId xmlns:a16="http://schemas.microsoft.com/office/drawing/2014/main" id="{8588ACA9-21F3-4115-82A4-0719DD309D24}"/>
              </a:ext>
            </a:extLst>
          </p:cNvPr>
          <p:cNvSpPr/>
          <p:nvPr/>
        </p:nvSpPr>
        <p:spPr>
          <a:xfrm>
            <a:off x="7452320" y="74235"/>
            <a:ext cx="1584176" cy="1374545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Příloha č. 1 výzvy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99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aktivity: </a:t>
            </a:r>
            <a:r>
              <a:rPr lang="cs-CZ" dirty="0">
                <a:solidFill>
                  <a:schemeClr val="accent4"/>
                </a:solidFill>
              </a:rPr>
              <a:t>Oblast 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C04FB2-6263-4CCD-8AE8-320ABED0D043}"/>
              </a:ext>
            </a:extLst>
          </p:cNvPr>
          <p:cNvSpPr txBox="1"/>
          <p:nvPr/>
        </p:nvSpPr>
        <p:spPr>
          <a:xfrm>
            <a:off x="0" y="1268760"/>
            <a:ext cx="9036888" cy="5225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2400" b="1" dirty="0"/>
              <a:t>K</a:t>
            </a:r>
            <a:r>
              <a:rPr lang="cs-CZ" sz="2400" b="1" dirty="0"/>
              <a:t>omplexní vzdělávací programy podporující postavení žen ve věku 50 a více let na trhu práce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400" dirty="0"/>
              <a:t>aktivity musí rozvíjet znalosti a dovednosti cílové skupiny v následujících směrech: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endParaRPr lang="cs-CZ" dirty="0"/>
          </a:p>
          <a:p>
            <a:pPr marL="800100" lvl="1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b="1" dirty="0"/>
              <a:t>Vstupní diagnostika a motivační poradenství</a:t>
            </a:r>
          </a:p>
          <a:p>
            <a:pPr marL="800100" lvl="1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dirty="0"/>
              <a:t>Aktivity zaměřené na </a:t>
            </a:r>
            <a:r>
              <a:rPr lang="pl-PL" b="1" dirty="0"/>
              <a:t>zvládání nároků spojených </a:t>
            </a:r>
            <a:br>
              <a:rPr lang="pl-PL" b="1" dirty="0"/>
            </a:br>
            <a:r>
              <a:rPr lang="pl-PL" b="1" dirty="0"/>
              <a:t>s technologickým pokrokem a digitalizací</a:t>
            </a:r>
          </a:p>
          <a:p>
            <a:pPr marL="800100" lvl="1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/>
              <a:t>Vzdělávací aktivity v oblasti </a:t>
            </a:r>
            <a:r>
              <a:rPr lang="cs-CZ" b="1" dirty="0"/>
              <a:t>zdraví</a:t>
            </a:r>
            <a:endParaRPr lang="pl-PL" b="1" dirty="0"/>
          </a:p>
          <a:p>
            <a:pPr marL="800100" lvl="1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/>
              <a:t>Kurzy měkkých dovedností</a:t>
            </a:r>
            <a:r>
              <a:rPr lang="pl-PL" b="1" dirty="0"/>
              <a:t> </a:t>
            </a:r>
            <a:r>
              <a:rPr lang="pl-PL" dirty="0"/>
              <a:t>(</a:t>
            </a:r>
            <a:r>
              <a:rPr lang="cs-CZ" dirty="0"/>
              <a:t>max. 20 hodin pro jednu osobu</a:t>
            </a:r>
            <a:r>
              <a:rPr lang="pl-PL" dirty="0"/>
              <a:t>)</a:t>
            </a:r>
          </a:p>
          <a:p>
            <a:pPr marL="800100" lvl="1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/>
              <a:t>Vzdělávací a poradenské aktivity v oblasti </a:t>
            </a:r>
            <a:r>
              <a:rPr lang="cs-CZ" b="1" dirty="0"/>
              <a:t>pracovněprávní</a:t>
            </a:r>
            <a:r>
              <a:rPr lang="cs-CZ" dirty="0"/>
              <a:t> </a:t>
            </a:r>
            <a:endParaRPr lang="pl-PL" b="1" dirty="0"/>
          </a:p>
          <a:p>
            <a:pPr marL="800100" lvl="1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/>
              <a:t>Vzdělávací aktivity a poradentství v oblasti </a:t>
            </a:r>
            <a:r>
              <a:rPr lang="cs-CZ" b="1" dirty="0"/>
              <a:t>finanční gramotnosti</a:t>
            </a:r>
            <a:endParaRPr lang="pl-PL" b="1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241F10-7E5A-4674-B32A-5BB00530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15A6C97-D3EC-48BF-AEA5-CD472D4118EB}"/>
              </a:ext>
            </a:extLst>
          </p:cNvPr>
          <p:cNvSpPr txBox="1"/>
          <p:nvPr/>
        </p:nvSpPr>
        <p:spPr>
          <a:xfrm>
            <a:off x="107112" y="2564904"/>
            <a:ext cx="3888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Povinné aktivity projektu:</a:t>
            </a:r>
          </a:p>
        </p:txBody>
      </p:sp>
    </p:spTree>
    <p:extLst>
      <p:ext uri="{BB962C8B-B14F-4D97-AF65-F5344CB8AC3E}">
        <p14:creationId xmlns:p14="http://schemas.microsoft.com/office/powerpoint/2010/main" val="3896962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aktivity: </a:t>
            </a:r>
            <a:r>
              <a:rPr lang="cs-CZ" dirty="0">
                <a:solidFill>
                  <a:schemeClr val="accent4"/>
                </a:solidFill>
              </a:rPr>
              <a:t>Oblast 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C04FB2-6263-4CCD-8AE8-320ABED0D043}"/>
              </a:ext>
            </a:extLst>
          </p:cNvPr>
          <p:cNvSpPr txBox="1"/>
          <p:nvPr/>
        </p:nvSpPr>
        <p:spPr>
          <a:xfrm>
            <a:off x="360000" y="1701015"/>
            <a:ext cx="8280000" cy="1853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dirty="0"/>
              <a:t>Sdílení dobré praxe a zkušeností aktivních a úspěšných žen ve věku 50 a více let</a:t>
            </a:r>
          </a:p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200" u="sng" dirty="0"/>
              <a:t>Projekty mohou vhodně kombinovat tyto nástroje</a:t>
            </a:r>
            <a:r>
              <a:rPr lang="cs-CZ" sz="2200" dirty="0"/>
              <a:t>: </a:t>
            </a:r>
          </a:p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000" dirty="0"/>
              <a:t> </a:t>
            </a:r>
            <a:endParaRPr lang="pl-PL" sz="2000" b="1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241F10-7E5A-4674-B32A-5BB00530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D7B70E7-DF2B-474E-B352-AA19DFEAB804}"/>
              </a:ext>
            </a:extLst>
          </p:cNvPr>
          <p:cNvSpPr txBox="1"/>
          <p:nvPr/>
        </p:nvSpPr>
        <p:spPr>
          <a:xfrm>
            <a:off x="179512" y="1300905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Volitelná oblast projektových aktivit: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1B4F9E7-F768-47B4-9900-ED1B234D2D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9668677"/>
              </p:ext>
            </p:extLst>
          </p:nvPr>
        </p:nvGraphicFramePr>
        <p:xfrm>
          <a:off x="1331640" y="3429000"/>
          <a:ext cx="6048672" cy="279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9572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NE</a:t>
            </a:r>
            <a:r>
              <a:rPr lang="cs-CZ" dirty="0" err="1"/>
              <a:t>Podporované</a:t>
            </a:r>
            <a:r>
              <a:rPr lang="cs-CZ" dirty="0"/>
              <a:t> aktivity: </a:t>
            </a:r>
            <a:r>
              <a:rPr lang="cs-CZ" dirty="0">
                <a:solidFill>
                  <a:schemeClr val="accent4"/>
                </a:solidFill>
              </a:rPr>
              <a:t>Oblast 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C04FB2-6263-4CCD-8AE8-320ABED0D043}"/>
              </a:ext>
            </a:extLst>
          </p:cNvPr>
          <p:cNvSpPr txBox="1"/>
          <p:nvPr/>
        </p:nvSpPr>
        <p:spPr>
          <a:xfrm>
            <a:off x="349552" y="1529389"/>
            <a:ext cx="8280000" cy="5147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2400" b="1" u="sng" dirty="0">
                <a:solidFill>
                  <a:srgbClr val="FF0000"/>
                </a:solidFill>
              </a:rPr>
              <a:t>Nelze</a:t>
            </a:r>
            <a:r>
              <a:rPr lang="pl-PL" sz="2400" dirty="0"/>
              <a:t> podporovat aktivity zaměřené na podnikové vzdělávání na míru / dle potřeb jednoho či více zaměstnavatelů. 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2400" b="1" u="sng" dirty="0">
                <a:solidFill>
                  <a:srgbClr val="FF0000"/>
                </a:solidFill>
              </a:rPr>
              <a:t>Nelze</a:t>
            </a:r>
            <a:r>
              <a:rPr lang="pl-PL" sz="2400" dirty="0"/>
              <a:t> realizovat nábor cílové skupiny skrz zaměstnavatele. 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2400" b="1" u="sng" dirty="0">
                <a:solidFill>
                  <a:srgbClr val="FF0000"/>
                </a:solidFill>
              </a:rPr>
              <a:t>Nelze</a:t>
            </a:r>
            <a:r>
              <a:rPr lang="pl-PL" sz="2400" dirty="0">
                <a:solidFill>
                  <a:srgbClr val="FF0000"/>
                </a:solidFill>
              </a:rPr>
              <a:t>, </a:t>
            </a:r>
            <a:r>
              <a:rPr lang="pl-PL" sz="2400" dirty="0"/>
              <a:t>aby zaměstnavatel proplácel podpořeným osobám čas, který stráví projektovými aktivitami. Projektové aktivity by měly probíhat ve volném čase cílové skupiny. </a:t>
            </a:r>
          </a:p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pl-PL" sz="2400" dirty="0">
                <a:solidFill>
                  <a:srgbClr val="FF0000"/>
                </a:solidFill>
              </a:rPr>
              <a:t>= v případě, že k této situaci dojde bude se jednat </a:t>
            </a:r>
            <a:br>
              <a:rPr lang="pl-PL" sz="2400" dirty="0">
                <a:solidFill>
                  <a:srgbClr val="FF0000"/>
                </a:solidFill>
              </a:rPr>
            </a:br>
            <a:r>
              <a:rPr lang="pl-PL" sz="2400" dirty="0">
                <a:solidFill>
                  <a:srgbClr val="FF0000"/>
                </a:solidFill>
              </a:rPr>
              <a:t>o nezpůsobilé výdaje projektu !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241F10-7E5A-4674-B32A-5BB00530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189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aktivity: </a:t>
            </a:r>
            <a:r>
              <a:rPr lang="cs-CZ" dirty="0">
                <a:solidFill>
                  <a:schemeClr val="accent4"/>
                </a:solidFill>
              </a:rPr>
              <a:t>Oblast B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C04FB2-6263-4CCD-8AE8-320ABED0D043}"/>
              </a:ext>
            </a:extLst>
          </p:cNvPr>
          <p:cNvSpPr txBox="1"/>
          <p:nvPr/>
        </p:nvSpPr>
        <p:spPr>
          <a:xfrm>
            <a:off x="326195" y="1448780"/>
            <a:ext cx="8280000" cy="4929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b="1" dirty="0"/>
              <a:t>Komplexní programy podporující rozvoj podnikatelských aktivit žen ve věku 50 a více let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400" dirty="0"/>
              <a:t>aktivity musí rozvíjet znalosti a dovednosti cílové skupiny v následujících směrech:</a:t>
            </a:r>
            <a:r>
              <a:rPr lang="pl-PL" sz="2400" dirty="0"/>
              <a:t> 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800100" lvl="1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b="1" dirty="0"/>
              <a:t>Vstupní diagnostika</a:t>
            </a:r>
          </a:p>
          <a:p>
            <a:pPr marL="800100" lvl="1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b="1" dirty="0"/>
              <a:t>Finanční gramotnost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Projekty </a:t>
            </a:r>
            <a:r>
              <a:rPr lang="cs-CZ" sz="2400" b="1" dirty="0"/>
              <a:t>nesmí obsahovat pouze povinné aktivity</a:t>
            </a:r>
            <a:r>
              <a:rPr lang="cs-CZ" sz="2400" dirty="0"/>
              <a:t>, ale z volitelných oblastí projektových aktivit budou vybrány další relevantní s ohledem na potřeby cílové skupiny. </a:t>
            </a:r>
            <a:endParaRPr lang="pl-PL" sz="2400" b="1" dirty="0"/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endParaRPr lang="pl-PL" sz="2400" b="1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241F10-7E5A-4674-B32A-5BB00530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0A76CD6-B576-4486-8807-37ACEB85692E}"/>
              </a:ext>
            </a:extLst>
          </p:cNvPr>
          <p:cNvSpPr txBox="1"/>
          <p:nvPr/>
        </p:nvSpPr>
        <p:spPr>
          <a:xfrm>
            <a:off x="360000" y="3028890"/>
            <a:ext cx="3707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FF0000"/>
                </a:solidFill>
              </a:rPr>
              <a:t>Povinné aktivity projektu:</a:t>
            </a:r>
          </a:p>
        </p:txBody>
      </p:sp>
    </p:spTree>
    <p:extLst>
      <p:ext uri="{BB962C8B-B14F-4D97-AF65-F5344CB8AC3E}">
        <p14:creationId xmlns:p14="http://schemas.microsoft.com/office/powerpoint/2010/main" val="2894604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aktivity: </a:t>
            </a:r>
            <a:r>
              <a:rPr lang="cs-CZ" dirty="0">
                <a:solidFill>
                  <a:schemeClr val="accent4"/>
                </a:solidFill>
              </a:rPr>
              <a:t>Oblast B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241F10-7E5A-4674-B32A-5BB00530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0A76CD6-B576-4486-8807-37ACEB85692E}"/>
              </a:ext>
            </a:extLst>
          </p:cNvPr>
          <p:cNvSpPr txBox="1"/>
          <p:nvPr/>
        </p:nvSpPr>
        <p:spPr>
          <a:xfrm>
            <a:off x="179512" y="1368091"/>
            <a:ext cx="486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Volitelné oblasti projektových aktivity: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40803CA-94A4-4FEA-B22E-2A83E99C1962}"/>
              </a:ext>
            </a:extLst>
          </p:cNvPr>
          <p:cNvSpPr txBox="1"/>
          <p:nvPr/>
        </p:nvSpPr>
        <p:spPr>
          <a:xfrm>
            <a:off x="373120" y="1761124"/>
            <a:ext cx="8280000" cy="448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b="1" dirty="0"/>
              <a:t>Využívání nových IT nástrojů a technologií v podnikání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b="1" dirty="0"/>
              <a:t>Přístup ke kapitálu a úvěrům a finance v podnikání 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b="1" dirty="0"/>
              <a:t>Právní oblast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b="1" dirty="0"/>
              <a:t>Marketing a PR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b="1" dirty="0"/>
              <a:t>Slaďování pracovního a rodinného života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b="1" dirty="0"/>
              <a:t>Personalistika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b="1" dirty="0"/>
              <a:t>Kurzy měkkých dovedností </a:t>
            </a:r>
            <a:r>
              <a:rPr lang="pl-PL" sz="1600" dirty="0"/>
              <a:t>(max. 20 hodin pro jednu osobu)</a:t>
            </a:r>
            <a:endParaRPr lang="cs-CZ" sz="1600" dirty="0"/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000" b="1" dirty="0"/>
              <a:t>Síťování a sdílení dobré praxe </a:t>
            </a:r>
            <a:r>
              <a:rPr lang="cs-CZ" sz="2000" dirty="0"/>
              <a:t>a zkušeností žen ve věku 50 a více let a žen zapojených do realizovaných programů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19948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A73E1-B48D-42CC-8273-99474F13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semináře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23D519-14B7-4DE3-AF86-3BA071CBA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60851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b="1" dirty="0"/>
              <a:t>Představení výzvy</a:t>
            </a:r>
          </a:p>
          <a:p>
            <a:pPr marL="691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Základní informace</a:t>
            </a:r>
          </a:p>
          <a:p>
            <a:pPr marL="691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Specifikace podporovaných aktivit</a:t>
            </a:r>
          </a:p>
          <a:p>
            <a:pPr marL="691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Evaluace</a:t>
            </a:r>
            <a:br>
              <a:rPr lang="cs-CZ" dirty="0"/>
            </a:br>
            <a:r>
              <a:rPr lang="cs-CZ" sz="1000" dirty="0"/>
              <a:t> </a:t>
            </a:r>
            <a:endParaRPr lang="cs-CZ" sz="10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b="1" dirty="0"/>
              <a:t>Podmínky podpory v rámci OPZ+</a:t>
            </a:r>
            <a:endParaRPr lang="cs-CZ" dirty="0"/>
          </a:p>
          <a:p>
            <a:pPr marL="691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Veřejná podpora</a:t>
            </a:r>
          </a:p>
          <a:p>
            <a:pPr marL="691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Indikátory</a:t>
            </a:r>
          </a:p>
          <a:p>
            <a:pPr marL="691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Partnerství v projektech</a:t>
            </a:r>
          </a:p>
          <a:p>
            <a:pPr marL="691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Rozpočet projektů</a:t>
            </a:r>
            <a:br>
              <a:rPr lang="cs-CZ" dirty="0"/>
            </a:br>
            <a:r>
              <a:rPr lang="cs-CZ" sz="1000" dirty="0"/>
              <a:t> </a:t>
            </a:r>
            <a:endParaRPr lang="cs-CZ" sz="10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cs-CZ" sz="2400" b="1" dirty="0"/>
              <a:t>Hodnocení a výběr projektů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b="1" baseline="0" dirty="0"/>
              <a:t>Základní principy </a:t>
            </a:r>
            <a:r>
              <a:rPr lang="cs-CZ" b="1" dirty="0"/>
              <a:t>pro sestavení žádosti</a:t>
            </a:r>
            <a:endParaRPr lang="cs-CZ" sz="2400" b="1" baseline="0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84938F-0A24-4B13-8D99-08973A94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942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3915F-C276-4FF6-BDA7-F7A479CA7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BB355D-93A1-AE0B-EFF6-7AD70855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aktivity: </a:t>
            </a:r>
            <a:r>
              <a:rPr lang="cs-CZ" dirty="0">
                <a:solidFill>
                  <a:schemeClr val="accent4"/>
                </a:solidFill>
              </a:rPr>
              <a:t>Oblast B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35A1F48-7BFE-C8F3-0832-42D06A2936E1}"/>
              </a:ext>
            </a:extLst>
          </p:cNvPr>
          <p:cNvSpPr txBox="1"/>
          <p:nvPr/>
        </p:nvSpPr>
        <p:spPr>
          <a:xfrm>
            <a:off x="360000" y="1340768"/>
            <a:ext cx="8280000" cy="2596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000" dirty="0"/>
              <a:t>V rámci rozvoje kompetencí by měl být kladen důraz </a:t>
            </a:r>
            <a:br>
              <a:rPr lang="cs-CZ" sz="2000" dirty="0"/>
            </a:br>
            <a:r>
              <a:rPr lang="cs-CZ" sz="2000" dirty="0"/>
              <a:t>na </a:t>
            </a:r>
            <a:r>
              <a:rPr lang="cs-CZ" sz="2000" b="1" dirty="0"/>
              <a:t>učení se vzorců, které cílová skupina bude moci využít ve svém podnikání</a:t>
            </a:r>
            <a:r>
              <a:rPr lang="cs-CZ" sz="2000" dirty="0"/>
              <a:t>. Projekty by měly vést k prohloubení a udržení nově získaných znalostí/dovedností.</a:t>
            </a:r>
            <a:endParaRPr lang="cs-CZ" sz="2000" u="sng" dirty="0"/>
          </a:p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200" u="sng" dirty="0"/>
              <a:t>Projekty mohou vhodně kombinovat tyto nástroje</a:t>
            </a:r>
            <a:r>
              <a:rPr lang="cs-CZ" sz="2200" dirty="0"/>
              <a:t>: </a:t>
            </a:r>
          </a:p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000" dirty="0"/>
              <a:t> </a:t>
            </a:r>
            <a:endParaRPr lang="pl-PL" sz="2000" b="1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CB317D-AFBE-3EF5-FE5D-5103818A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20</a:t>
            </a:fld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0A56082-E4DC-53D1-047F-D6933988D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6287632"/>
              </p:ext>
            </p:extLst>
          </p:nvPr>
        </p:nvGraphicFramePr>
        <p:xfrm>
          <a:off x="1331640" y="3573016"/>
          <a:ext cx="6048672" cy="279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2581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aktivity: </a:t>
            </a:r>
            <a:r>
              <a:rPr lang="cs-CZ" dirty="0">
                <a:solidFill>
                  <a:schemeClr val="accent4"/>
                </a:solidFill>
              </a:rPr>
              <a:t>Oblast A I B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C04FB2-6263-4CCD-8AE8-320ABED0D043}"/>
              </a:ext>
            </a:extLst>
          </p:cNvPr>
          <p:cNvSpPr txBox="1"/>
          <p:nvPr/>
        </p:nvSpPr>
        <p:spPr>
          <a:xfrm>
            <a:off x="337207" y="1268760"/>
            <a:ext cx="8280000" cy="5452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400" b="1" dirty="0"/>
              <a:t>Zajištění udržitelnosti - </a:t>
            </a:r>
            <a:r>
              <a:rPr lang="cs-CZ" sz="2400" b="1" dirty="0">
                <a:solidFill>
                  <a:srgbClr val="C00000"/>
                </a:solidFill>
              </a:rPr>
              <a:t>dostupnost výstupů projektu  </a:t>
            </a:r>
            <a:br>
              <a:rPr lang="cs-CZ" sz="2400" b="1" dirty="0">
                <a:solidFill>
                  <a:srgbClr val="C00000"/>
                </a:solidFill>
              </a:rPr>
            </a:br>
            <a:r>
              <a:rPr lang="cs-CZ" sz="2400" b="1" dirty="0">
                <a:solidFill>
                  <a:srgbClr val="C00000"/>
                </a:solidFill>
              </a:rPr>
              <a:t>i po jeho skončení.</a:t>
            </a:r>
          </a:p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400" b="1" dirty="0"/>
              <a:t>Příklady: </a:t>
            </a:r>
            <a:r>
              <a:rPr lang="cs-CZ" sz="2400" dirty="0"/>
              <a:t>e-learningové kurzy, online knihovny zdrojů, zavedení komunitního mentoringu nebo </a:t>
            </a:r>
            <a:r>
              <a:rPr lang="cs-CZ" sz="2400" dirty="0" err="1"/>
              <a:t>mastermind</a:t>
            </a:r>
            <a:r>
              <a:rPr lang="cs-CZ" sz="2400" dirty="0"/>
              <a:t> skupin, platformy pro sdílení zkušeností a kontaktů atd.</a:t>
            </a:r>
          </a:p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400" b="1" dirty="0"/>
              <a:t>Výstup: strategický plán </a:t>
            </a:r>
            <a:r>
              <a:rPr lang="cs-CZ" sz="2400" dirty="0"/>
              <a:t>udržitelnosti vzdělávacích </a:t>
            </a:r>
            <a:br>
              <a:rPr lang="cs-CZ" sz="2400" dirty="0"/>
            </a:br>
            <a:r>
              <a:rPr lang="cs-CZ" sz="2400" dirty="0"/>
              <a:t>a podpůrných aktivit na období následujících dvou let, jeho obsahem budou: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100" dirty="0"/>
              <a:t>konkrétní kroky, jak budou výstupy projektu začleněny do běžné činnosti organizace,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100" dirty="0"/>
              <a:t>zajištění dostupnosti pro CS,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100" dirty="0"/>
              <a:t>popis způsobu monitorování a vyhodnocování dopadů těchto aktivit.</a:t>
            </a:r>
            <a:endParaRPr lang="pl-PL" sz="2100" b="1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241F10-7E5A-4674-B32A-5BB00530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397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104" y="2564904"/>
            <a:ext cx="6405368" cy="1584176"/>
          </a:xfrm>
        </p:spPr>
        <p:txBody>
          <a:bodyPr/>
          <a:lstStyle/>
          <a:p>
            <a:r>
              <a:rPr lang="cs-CZ" sz="4800" dirty="0"/>
              <a:t>Evaluace</a:t>
            </a:r>
            <a:br>
              <a:rPr lang="cs-CZ" sz="4800" dirty="0"/>
            </a:br>
            <a:r>
              <a:rPr lang="cs-CZ" sz="4800" dirty="0"/>
              <a:t>Projektů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74F3974-EADC-44A3-9F61-28D6B850F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00" y="2418080"/>
            <a:ext cx="1980204" cy="1980204"/>
          </a:xfrm>
          <a:prstGeom prst="rect">
            <a:avLst/>
          </a:prstGeom>
        </p:spPr>
      </p:pic>
      <p:pic>
        <p:nvPicPr>
          <p:cNvPr id="7" name="Grafický objekt 6" descr="Kontrolní seznam obrys">
            <a:extLst>
              <a:ext uri="{FF2B5EF4-FFF2-40B4-BE49-F238E27FC236}">
                <a16:creationId xmlns:a16="http://schemas.microsoft.com/office/drawing/2014/main" id="{4444232F-1BD1-4A4A-833A-289831213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4" y="2438898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07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Evaluace projektů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C04FB2-6263-4CCD-8AE8-320ABED0D043}"/>
              </a:ext>
            </a:extLst>
          </p:cNvPr>
          <p:cNvSpPr txBox="1"/>
          <p:nvPr/>
        </p:nvSpPr>
        <p:spPr>
          <a:xfrm>
            <a:off x="297570" y="1412776"/>
            <a:ext cx="8548859" cy="4032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Evaluace projektů bude realizována ze strany vyhlašovatele výzvy = řídící orgán MPSV (ŘO).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V průběhu realizace projektu bude </a:t>
            </a:r>
            <a:r>
              <a:rPr lang="cs-CZ" sz="2400" b="1" dirty="0"/>
              <a:t>vyžadována součinnost příjemce při evaluaci výzvy.</a:t>
            </a:r>
          </a:p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400" u="sng" dirty="0"/>
              <a:t>Spolupráce bude spočívat v: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 distribuci dotazníků cílové skupině na konci realizace projektu, </a:t>
            </a: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participaci na </a:t>
            </a:r>
            <a:r>
              <a:rPr lang="cs-CZ" sz="2400" dirty="0" err="1"/>
              <a:t>fokusních</a:t>
            </a:r>
            <a:r>
              <a:rPr lang="cs-CZ" sz="2400" dirty="0"/>
              <a:t> skupinách k zajištění udržitelnosti výstupů.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E3A3C6-836E-4A9A-A82A-A3275AB0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8655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104" y="2564904"/>
            <a:ext cx="6444376" cy="864096"/>
          </a:xfrm>
        </p:spPr>
        <p:txBody>
          <a:bodyPr/>
          <a:lstStyle/>
          <a:p>
            <a:r>
              <a:rPr lang="cs-CZ" sz="4800" dirty="0"/>
              <a:t>Podmínky podpory v OPZ+</a:t>
            </a:r>
            <a:br>
              <a:rPr lang="cs-CZ" sz="4800" dirty="0"/>
            </a:br>
            <a:r>
              <a:rPr lang="cs-CZ" sz="3200" dirty="0"/>
              <a:t> </a:t>
            </a:r>
            <a:br>
              <a:rPr lang="cs-CZ" sz="4800" dirty="0"/>
            </a:br>
            <a:r>
              <a:rPr lang="cs-CZ" sz="2800" dirty="0"/>
              <a:t>čím se řídí žadatel </a:t>
            </a:r>
            <a:br>
              <a:rPr lang="cs-CZ" sz="2800" dirty="0"/>
            </a:br>
            <a:r>
              <a:rPr lang="cs-CZ" sz="2800" dirty="0"/>
              <a:t>o podporu a později příjemce</a:t>
            </a:r>
            <a:endParaRPr lang="cs-CZ" sz="3200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74F3974-EADC-44A3-9F61-28D6B850F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00" y="2418080"/>
            <a:ext cx="1980204" cy="1980204"/>
          </a:xfrm>
          <a:prstGeom prst="rect">
            <a:avLst/>
          </a:prstGeom>
        </p:spPr>
      </p:pic>
      <p:pic>
        <p:nvPicPr>
          <p:cNvPr id="7" name="Grafický objekt 6" descr="Kontrolní seznam obrys">
            <a:extLst>
              <a:ext uri="{FF2B5EF4-FFF2-40B4-BE49-F238E27FC236}">
                <a16:creationId xmlns:a16="http://schemas.microsoft.com/office/drawing/2014/main" id="{4444232F-1BD1-4A4A-833A-289831213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4" y="2438898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45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748" y="2925582"/>
            <a:ext cx="6444376" cy="965200"/>
          </a:xfrm>
        </p:spPr>
        <p:txBody>
          <a:bodyPr/>
          <a:lstStyle/>
          <a:p>
            <a:r>
              <a:rPr lang="cs-CZ" sz="4800" dirty="0"/>
              <a:t>Partnerství</a:t>
            </a:r>
            <a:br>
              <a:rPr lang="cs-CZ" sz="4800" dirty="0"/>
            </a:b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tuto výzvu </a:t>
            </a:r>
            <a:r>
              <a:rPr lang="cs-CZ" sz="2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není relevantní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74F3974-EADC-44A3-9F61-28D6B850F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00" y="2418080"/>
            <a:ext cx="1980204" cy="1980204"/>
          </a:xfrm>
          <a:prstGeom prst="rect">
            <a:avLst/>
          </a:prstGeom>
        </p:spPr>
      </p:pic>
      <p:pic>
        <p:nvPicPr>
          <p:cNvPr id="7" name="Grafický objekt 6" descr="Kontrolní seznam obrys">
            <a:extLst>
              <a:ext uri="{FF2B5EF4-FFF2-40B4-BE49-F238E27FC236}">
                <a16:creationId xmlns:a16="http://schemas.microsoft.com/office/drawing/2014/main" id="{4444232F-1BD1-4A4A-833A-289831213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4" y="2438898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67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9C6A198A-48DE-4493-9890-9D9F51E99DE2}"/>
              </a:ext>
            </a:extLst>
          </p:cNvPr>
          <p:cNvSpPr txBox="1">
            <a:spLocks/>
          </p:cNvSpPr>
          <p:nvPr/>
        </p:nvSpPr>
        <p:spPr>
          <a:xfrm>
            <a:off x="2933264" y="2738016"/>
            <a:ext cx="7236820" cy="1728192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dirty="0"/>
              <a:t>Veřejná </a:t>
            </a:r>
            <a:br>
              <a:rPr lang="cs-CZ" sz="4800" dirty="0"/>
            </a:br>
            <a:r>
              <a:rPr lang="cs-CZ" sz="4800" dirty="0"/>
              <a:t>podpora</a:t>
            </a:r>
          </a:p>
        </p:txBody>
      </p:sp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8891957-5AD3-48D3-A168-54FA3C238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060" y="2612010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38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– de minimis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2336822-3A5D-474E-96B4-97BC81CD0B80}"/>
              </a:ext>
            </a:extLst>
          </p:cNvPr>
          <p:cNvSpPr txBox="1"/>
          <p:nvPr/>
        </p:nvSpPr>
        <p:spPr>
          <a:xfrm>
            <a:off x="216000" y="1466592"/>
            <a:ext cx="84240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400" dirty="0"/>
              <a:t>Každá podpora poskytnutá v jakékoli formě státem nebo </a:t>
            </a:r>
            <a:br>
              <a:rPr lang="cs-CZ" sz="2400" dirty="0"/>
            </a:br>
            <a:r>
              <a:rPr lang="cs-CZ" sz="2400" dirty="0"/>
              <a:t>ze státních prostředků → narušuje nebo může narušit hospodářskou soutěž tím, že zvýhodňuje určité podniky nebo odvětví výroby.</a:t>
            </a:r>
          </a:p>
          <a:p>
            <a:pPr algn="just"/>
            <a:endParaRPr lang="cs-CZ" sz="2400" dirty="0"/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Výzva nestanoví žádná specifická pravidla týkající se veřejné podpory. </a:t>
            </a:r>
          </a:p>
          <a:p>
            <a:pPr algn="just">
              <a:buClr>
                <a:schemeClr val="accent2"/>
              </a:buClr>
            </a:pPr>
            <a:endParaRPr lang="cs-CZ" sz="2400" dirty="0"/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Podpora bude </a:t>
            </a:r>
            <a:r>
              <a:rPr lang="cs-CZ" sz="2400" b="1" dirty="0"/>
              <a:t>v závislosti na popisovaných klíčových aktivitách poskytnuta buď mimo režim veřejné podpory, nebo v režimu podpory de minimis.</a:t>
            </a:r>
          </a:p>
          <a:p>
            <a:pPr marL="800100" lvl="1" indent="-342900" algn="just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cs-CZ" sz="2400" dirty="0"/>
              <a:t>Konkrétní podoba rozsahu podpory de minimis bude řešena před uzavřením právního aktu. </a:t>
            </a:r>
          </a:p>
          <a:p>
            <a:r>
              <a:rPr lang="cs-CZ" dirty="0"/>
              <a:t>.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08A501-76F2-4C77-92E3-12E5317F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913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</a:t>
            </a:r>
            <a:r>
              <a:rPr lang="cs-CZ" dirty="0">
                <a:solidFill>
                  <a:schemeClr val="accent4"/>
                </a:solidFill>
              </a:rPr>
              <a:t>Oblast A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2336822-3A5D-474E-96B4-97BC81CD0B80}"/>
              </a:ext>
            </a:extLst>
          </p:cNvPr>
          <p:cNvSpPr txBox="1"/>
          <p:nvPr/>
        </p:nvSpPr>
        <p:spPr>
          <a:xfrm>
            <a:off x="216000" y="1844824"/>
            <a:ext cx="8424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 režimu de minimis: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Všechny činnosti související s přípravou / vývojem 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programů a jednotlivých kurzů. </a:t>
            </a:r>
          </a:p>
          <a:p>
            <a:pPr marL="1257300" lvl="2" indent="-342900" algn="just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cs-CZ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Nutn</a:t>
            </a:r>
            <a:r>
              <a:rPr lang="cs-CZ" sz="2000" u="sng" dirty="0">
                <a:latin typeface="Arial" panose="020B0604020202020204" pitchFamily="34" charset="0"/>
                <a:ea typeface="Calibri" panose="020F0502020204030204" pitchFamily="34" charset="0"/>
              </a:rPr>
              <a:t>é oddělit náklady již v projektové žádosti. </a:t>
            </a:r>
            <a:endParaRPr lang="cs-CZ" sz="2000" u="sng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buClr>
                <a:schemeClr val="accent2"/>
              </a:buClr>
            </a:pP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Mimo režim 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podpory de minimis:</a:t>
            </a: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Samotná vzdělávací činnost cílové skupiny = odborné vzdělávání, workshopy, skupinové kurzy.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Individuální poradenství, mentoring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, sdílení zkušeností. 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11E950-38C4-48F1-9511-2331BF82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6265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</a:t>
            </a:r>
            <a:r>
              <a:rPr lang="cs-CZ" dirty="0">
                <a:solidFill>
                  <a:schemeClr val="accent4"/>
                </a:solidFill>
              </a:rPr>
              <a:t>Oblast B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2336822-3A5D-474E-96B4-97BC81CD0B80}"/>
              </a:ext>
            </a:extLst>
          </p:cNvPr>
          <p:cNvSpPr txBox="1"/>
          <p:nvPr/>
        </p:nvSpPr>
        <p:spPr>
          <a:xfrm>
            <a:off x="360000" y="1628800"/>
            <a:ext cx="842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 režimu de minimis 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– veškeré náklady projektu. </a:t>
            </a:r>
          </a:p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Veřejná podpora bude přidělena každému podpořenému mikropodniku.  </a:t>
            </a:r>
          </a:p>
          <a:p>
            <a:pPr algn="just">
              <a:buClr>
                <a:schemeClr val="accent2"/>
              </a:buClr>
            </a:pP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11E950-38C4-48F1-9511-2331BF82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57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1AC1B566-C7B5-4FF6-A462-E3B7A92EC67A}"/>
              </a:ext>
            </a:extLst>
          </p:cNvPr>
          <p:cNvSpPr txBox="1">
            <a:spLocks/>
          </p:cNvSpPr>
          <p:nvPr/>
        </p:nvSpPr>
        <p:spPr>
          <a:xfrm>
            <a:off x="2411760" y="1988840"/>
            <a:ext cx="6120232" cy="2376264"/>
          </a:xfrm>
          <a:prstGeom prst="rect">
            <a:avLst/>
          </a:prstGeom>
        </p:spPr>
        <p:txBody>
          <a:bodyPr/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5400" b="1" dirty="0"/>
          </a:p>
          <a:p>
            <a:pPr algn="ctr"/>
            <a:endParaRPr lang="cs-CZ" sz="48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sz="4800" b="1" dirty="0"/>
              <a:t>PŘEDSTAVENÍ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sz="4800" b="1" dirty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sz="4800" b="1" dirty="0"/>
              <a:t>VÝZVY</a:t>
            </a:r>
          </a:p>
          <a:p>
            <a:endParaRPr lang="cs-CZ" dirty="0"/>
          </a:p>
        </p:txBody>
      </p:sp>
      <p:pic>
        <p:nvPicPr>
          <p:cNvPr id="9" name="Grafický objekt 8" descr="Kontrolní seznam obrys">
            <a:extLst>
              <a:ext uri="{FF2B5EF4-FFF2-40B4-BE49-F238E27FC236}">
                <a16:creationId xmlns:a16="http://schemas.microsoft.com/office/drawing/2014/main" id="{E50F6A4C-5A88-4E0C-AF7B-6A4B74583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00" y="2600924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71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44" y="2564904"/>
            <a:ext cx="6444376" cy="965200"/>
          </a:xfrm>
        </p:spPr>
        <p:txBody>
          <a:bodyPr/>
          <a:lstStyle/>
          <a:p>
            <a:r>
              <a:rPr lang="cs-CZ" sz="4800" dirty="0"/>
              <a:t>Povinné přílohy</a:t>
            </a:r>
            <a:br>
              <a:rPr lang="cs-CZ" sz="4800" dirty="0"/>
            </a:br>
            <a:r>
              <a:rPr lang="cs-CZ" sz="4400" dirty="0"/>
              <a:t>žádosti o podporu</a:t>
            </a:r>
            <a:br>
              <a:rPr lang="cs-CZ" sz="4800" dirty="0"/>
            </a:br>
            <a:b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74F3974-EADC-44A3-9F61-28D6B850F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00" y="2418080"/>
            <a:ext cx="1980204" cy="1980204"/>
          </a:xfrm>
          <a:prstGeom prst="rect">
            <a:avLst/>
          </a:prstGeom>
        </p:spPr>
      </p:pic>
      <p:pic>
        <p:nvPicPr>
          <p:cNvPr id="7" name="Grafický objekt 6" descr="Kontrolní seznam obrys">
            <a:extLst>
              <a:ext uri="{FF2B5EF4-FFF2-40B4-BE49-F238E27FC236}">
                <a16:creationId xmlns:a16="http://schemas.microsoft.com/office/drawing/2014/main" id="{4444232F-1BD1-4A4A-833A-289831213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4" y="2438898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9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F7BCA-F8A5-770A-DD94-CE0BB9B8B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01ABB-1830-BA9B-CF41-6002637A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sz="2800" dirty="0"/>
              <a:t>Povinné přílohy žádosti o podporu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E8062B-9834-E492-A497-E72286F4E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18" y="2042836"/>
            <a:ext cx="8124954" cy="2772328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Žadatel o podporu, který je zahraniční právnickou osobou, musí dodat údaje o svém skutečném majiteli.</a:t>
            </a:r>
          </a:p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Žadatel o podporu, který je obchodní společností či družstvem a jehož majetek je vložen nebo částečně vložen do svěřenského fondu, je povinen doložit </a:t>
            </a:r>
            <a:br>
              <a:rPr lang="cs-CZ" dirty="0"/>
            </a:br>
            <a:r>
              <a:rPr lang="cs-CZ" dirty="0"/>
              <a:t>k žádosti o podporu statut tohoto svěřenského fondu.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B708C9-C01B-6396-C8A4-C5BE8FF7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701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9C6A198A-48DE-4493-9890-9D9F51E99DE2}"/>
              </a:ext>
            </a:extLst>
          </p:cNvPr>
          <p:cNvSpPr txBox="1">
            <a:spLocks/>
          </p:cNvSpPr>
          <p:nvPr/>
        </p:nvSpPr>
        <p:spPr>
          <a:xfrm>
            <a:off x="2922952" y="2860848"/>
            <a:ext cx="5033424" cy="1728192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solidFill>
                  <a:srgbClr val="084A8B"/>
                </a:solidFill>
                <a:latin typeface="Arial"/>
              </a:rPr>
              <a:t> </a:t>
            </a:r>
            <a:br>
              <a:rPr lang="cs-CZ" sz="4800" dirty="0">
                <a:solidFill>
                  <a:srgbClr val="084A8B"/>
                </a:solidFill>
                <a:latin typeface="Arial"/>
              </a:rPr>
            </a:br>
            <a:r>
              <a:rPr lang="cs-CZ" sz="4800" dirty="0">
                <a:solidFill>
                  <a:srgbClr val="084A8B"/>
                </a:solidFill>
                <a:latin typeface="Arial"/>
              </a:rPr>
              <a:t>indikátory</a:t>
            </a:r>
            <a:endParaRPr kumimoji="0" lang="cs-CZ" sz="48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8891957-5AD3-48D3-A168-54FA3C238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060" y="2612010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1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vert="horz" lIns="36000" tIns="0" rIns="36000" bIns="0" rtlCol="0" anchor="ctr" anchorCtr="0">
            <a:normAutofit/>
          </a:bodyPr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827F5EC-1D55-4057-B5DB-C219BE18F913}"/>
              </a:ext>
            </a:extLst>
          </p:cNvPr>
          <p:cNvSpPr txBox="1"/>
          <p:nvPr/>
        </p:nvSpPr>
        <p:spPr>
          <a:xfrm>
            <a:off x="360000" y="1556792"/>
            <a:ext cx="8280000" cy="40324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cs-CZ" sz="2400" b="1" dirty="0"/>
              <a:t>Indikátor = nástroj pro měření efektů projektu </a:t>
            </a:r>
            <a:br>
              <a:rPr lang="cs-CZ" sz="2400" b="1" dirty="0"/>
            </a:br>
            <a:r>
              <a:rPr lang="cs-CZ" sz="2400" b="1" dirty="0"/>
              <a:t>v rámci OPZ+.</a:t>
            </a:r>
          </a:p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Indikátor se závazkem </a:t>
            </a:r>
            <a:r>
              <a:rPr lang="cs-CZ" sz="2400" dirty="0"/>
              <a:t>→ hodnota, která se chápe jako závazek žadatele, kterého má dosáhnout díky realizaci projektu.</a:t>
            </a:r>
          </a:p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Indikátor bez závazku </a:t>
            </a:r>
            <a:r>
              <a:rPr lang="cs-CZ" sz="2400" dirty="0"/>
              <a:t>→ hodnota, která nepředstavuje závazek žadatele, ale které ji nutné sledovat.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968579-39BB-4571-A2F7-098A42F7AD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33</a:t>
            </a:fld>
            <a:endParaRPr lang="cs-CZ"/>
          </a:p>
        </p:txBody>
      </p:sp>
      <p:pic>
        <p:nvPicPr>
          <p:cNvPr id="5" name="Grafický objekt 4" descr="Žárovka a ozubené kolečko se souvislou výplní">
            <a:extLst>
              <a:ext uri="{FF2B5EF4-FFF2-40B4-BE49-F238E27FC236}">
                <a16:creationId xmlns:a16="http://schemas.microsoft.com/office/drawing/2014/main" id="{BD9CB517-9746-4976-8052-9A3FA5E05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216" y="4370591"/>
            <a:ext cx="1944216" cy="18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86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 I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E27D596-812A-4DEB-9F62-184AD69BF1EA}"/>
              </a:ext>
            </a:extLst>
          </p:cNvPr>
          <p:cNvSpPr txBox="1">
            <a:spLocks/>
          </p:cNvSpPr>
          <p:nvPr/>
        </p:nvSpPr>
        <p:spPr>
          <a:xfrm>
            <a:off x="327064" y="1737052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E9B04D7-C058-4B62-B4CB-7AC4F6082BC8}"/>
              </a:ext>
            </a:extLst>
          </p:cNvPr>
          <p:cNvSpPr txBox="1">
            <a:spLocks/>
          </p:cNvSpPr>
          <p:nvPr/>
        </p:nvSpPr>
        <p:spPr>
          <a:xfrm>
            <a:off x="685539" y="1498028"/>
            <a:ext cx="8064000" cy="5398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Indikátory se závazkem </a:t>
            </a:r>
            <a:r>
              <a:rPr lang="cs-CZ" dirty="0"/>
              <a:t>(je třeba vyplnit v </a:t>
            </a:r>
            <a:r>
              <a:rPr lang="cs-CZ" dirty="0">
                <a:hlinkClick r:id="rId3"/>
              </a:rPr>
              <a:t>IS KP21+) </a:t>
            </a:r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EAA20150-2875-4DFC-BE18-51D9B1D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34</a:t>
            </a:fld>
            <a:endParaRPr lang="cs-CZ" dirty="0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A8EF3B0B-0786-495D-9B56-CAA9C0D80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044194"/>
              </p:ext>
            </p:extLst>
          </p:nvPr>
        </p:nvGraphicFramePr>
        <p:xfrm>
          <a:off x="215516" y="2269288"/>
          <a:ext cx="8712968" cy="318101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36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1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779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Kód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Název indikátoru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Měrná jednotka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Typ indikátoru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6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600 000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</a:rPr>
                        <a:t>Celkový počet účastníků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</a:rPr>
                        <a:t>Účastníci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</a:rPr>
                        <a:t>Výstup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765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626 000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</a:rPr>
                        <a:t>Účastníci, kteří získali kvalifikaci po ukončení své účasti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Účastníci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1686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805 000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Počet napsaných a zveřejněných analytických a strategických dokumentů (vč. evaluačních)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Dokumenty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+mn-lt"/>
                        </a:rPr>
                        <a:t>Výstup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0073070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27E81492-6A8B-4B92-9592-625089EF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63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E27D596-812A-4DEB-9F62-184AD69BF1EA}"/>
              </a:ext>
            </a:extLst>
          </p:cNvPr>
          <p:cNvSpPr txBox="1">
            <a:spLocks/>
          </p:cNvSpPr>
          <p:nvPr/>
        </p:nvSpPr>
        <p:spPr>
          <a:xfrm>
            <a:off x="380111" y="2007937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E9B04D7-C058-4B62-B4CB-7AC4F6082BC8}"/>
              </a:ext>
            </a:extLst>
          </p:cNvPr>
          <p:cNvSpPr txBox="1">
            <a:spLocks/>
          </p:cNvSpPr>
          <p:nvPr/>
        </p:nvSpPr>
        <p:spPr>
          <a:xfrm>
            <a:off x="540000" y="1484784"/>
            <a:ext cx="8064000" cy="41759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>
                <a:solidFill>
                  <a:schemeClr val="accent1"/>
                </a:solidFill>
              </a:rPr>
              <a:t>600 000 </a:t>
            </a:r>
            <a:r>
              <a:rPr lang="cs-CZ" sz="2400" b="1" u="sng" dirty="0">
                <a:effectLst/>
              </a:rPr>
              <a:t>Celkový počet účastníků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Počet osob, které v rámci projektu získaly jakoukoliv formu podpory.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Každá podpořená osoba se v rámci projektu započítává pouze jednou.</a:t>
            </a:r>
            <a:endParaRPr lang="cs-CZ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cs-CZ" b="1" dirty="0"/>
              <a:t>Podpořená osoba </a:t>
            </a:r>
            <a:r>
              <a:rPr lang="cs-CZ" dirty="0"/>
              <a:t>= osoba identifikovatelná podle jména </a:t>
            </a:r>
            <a:br>
              <a:rPr lang="cs-CZ" dirty="0"/>
            </a:br>
            <a:r>
              <a:rPr lang="cs-CZ" dirty="0"/>
              <a:t>a příjmení, bydliště, data narození.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2400" dirty="0"/>
              <a:t>Pro možnost započtení podpořené osoby </a:t>
            </a:r>
            <a:br>
              <a:rPr lang="cs-CZ" sz="2400" dirty="0"/>
            </a:br>
            <a:r>
              <a:rPr lang="cs-CZ" sz="2400" dirty="0"/>
              <a:t>do indikátorů, musí poskytnutá </a:t>
            </a:r>
            <a:r>
              <a:rPr lang="cs-CZ" sz="2400" b="1" dirty="0"/>
              <a:t>podpora dosáhnout minimální hranice 40 hodin (bagatelní podpora).</a:t>
            </a:r>
          </a:p>
          <a:p>
            <a:pPr marL="0" indent="0">
              <a:buNone/>
            </a:pPr>
            <a:endParaRPr lang="cs-CZ" sz="2400" b="1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EAA20150-2875-4DFC-BE18-51D9B1D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35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E81492-6A8B-4B92-9592-625089EF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09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E27D596-812A-4DEB-9F62-184AD69BF1EA}"/>
              </a:ext>
            </a:extLst>
          </p:cNvPr>
          <p:cNvSpPr txBox="1">
            <a:spLocks/>
          </p:cNvSpPr>
          <p:nvPr/>
        </p:nvSpPr>
        <p:spPr>
          <a:xfrm>
            <a:off x="380111" y="2007937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E9B04D7-C058-4B62-B4CB-7AC4F6082BC8}"/>
              </a:ext>
            </a:extLst>
          </p:cNvPr>
          <p:cNvSpPr txBox="1">
            <a:spLocks/>
          </p:cNvSpPr>
          <p:nvPr/>
        </p:nvSpPr>
        <p:spPr>
          <a:xfrm>
            <a:off x="540000" y="1556792"/>
            <a:ext cx="8064000" cy="35622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/>
              <a:t>626 000 </a:t>
            </a:r>
            <a:r>
              <a:rPr lang="cs-CZ" sz="2400" b="1" u="sng" dirty="0">
                <a:effectLst/>
              </a:rPr>
              <a:t>Účastníci, kteří získali kvalifikaci po ukončení své účasti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Počet osob, které v rámci projektu získaly kvalifikaci na základě absolvování aktivit projektu.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Potvrzení o kvalifikaci je udíleno na základě formálního prověření znalostí, které ukázalo, že účastník získal kvalifikaci dle předem nastavených standardů.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Účastník je v indikátoru započítán pouze jednou bez ohledu na počet získaných kvalifikací.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Započte se až po překročení hranice bagatelní podpory (40 hod.) v MI 600 000.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EAA20150-2875-4DFC-BE18-51D9B1D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36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E81492-6A8B-4B92-9592-625089EF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69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C2710-6E9A-2E81-3CC1-D725F4DC7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B9092-B104-40C5-6F3F-BA4ABD4E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 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116E6B1-1867-0D2F-22C8-4666FE38B307}"/>
              </a:ext>
            </a:extLst>
          </p:cNvPr>
          <p:cNvSpPr txBox="1">
            <a:spLocks/>
          </p:cNvSpPr>
          <p:nvPr/>
        </p:nvSpPr>
        <p:spPr>
          <a:xfrm>
            <a:off x="380111" y="2007937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9716158-0DBA-62E8-449C-6EB3C0313595}"/>
              </a:ext>
            </a:extLst>
          </p:cNvPr>
          <p:cNvSpPr txBox="1">
            <a:spLocks/>
          </p:cNvSpPr>
          <p:nvPr/>
        </p:nvSpPr>
        <p:spPr>
          <a:xfrm>
            <a:off x="380111" y="1448762"/>
            <a:ext cx="8403890" cy="4699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/>
              <a:t>805 000 </a:t>
            </a:r>
            <a:r>
              <a:rPr lang="cs-CZ" b="1" u="sng" dirty="0">
                <a:effectLst/>
              </a:rPr>
              <a:t>Počet napsaných a zveřejněných analytických </a:t>
            </a:r>
            <a:br>
              <a:rPr lang="cs-CZ" b="1" u="sng" dirty="0">
                <a:effectLst/>
              </a:rPr>
            </a:br>
            <a:r>
              <a:rPr lang="cs-CZ" b="1" u="sng" dirty="0">
                <a:effectLst/>
              </a:rPr>
              <a:t>a strategických dokumentů (vč. evaluačních)</a:t>
            </a:r>
          </a:p>
          <a:p>
            <a:pPr marL="0" indent="0">
              <a:buNone/>
            </a:pPr>
            <a:r>
              <a:rPr lang="cs-CZ" dirty="0"/>
              <a:t>Počet napsaných a zveřejněných analýz, evaluací (interních i externích), koncepcí, strategií, studií, závěrečných zpráv z výzkumů a obdobných dokumentů, které byly vytvořeny za finanční podpory fondů EU. </a:t>
            </a:r>
          </a:p>
          <a:p>
            <a:pPr marL="0" indent="0">
              <a:buNone/>
            </a:pPr>
            <a:r>
              <a:rPr lang="cs-CZ" dirty="0"/>
              <a:t>K tomu, aby byl dokument započítán do indikátoru jako jedna jednotka, je třeba, aby byl jak napsaný, tak zveřejněný. V případě více samostatných výstupů je možno započítat každý výstup samostatně. Započítávají se dokumenty vytvořené interně i externě.</a:t>
            </a:r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3FF3DB2D-D8B3-0DE7-0537-DBC572CA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37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DE77471-988E-DD72-11AD-AEDA56230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35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4F4F3-AB42-2570-F1A0-7A3787DBE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02AA96-DF3E-6EF2-F771-D8FECD3A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INDIKÁTORY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B063DB-77AB-3DB3-BC57-DDE014831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84784"/>
            <a:ext cx="8568000" cy="432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Pravidla volby závazných indikátorů a jejich sledování: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uvádí se </a:t>
            </a:r>
            <a:r>
              <a:rPr lang="cs-CZ" b="1" dirty="0"/>
              <a:t>kumulativní odhad </a:t>
            </a:r>
            <a:r>
              <a:rPr lang="cs-CZ" dirty="0"/>
              <a:t>za celé období realizace projektu;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uvést </a:t>
            </a:r>
            <a:r>
              <a:rPr lang="cs-CZ" b="1" dirty="0"/>
              <a:t>podrobný popis výpočtu </a:t>
            </a:r>
            <a:r>
              <a:rPr lang="cs-CZ" dirty="0"/>
              <a:t>výše indikátoru.</a:t>
            </a:r>
          </a:p>
        </p:txBody>
      </p:sp>
      <p:pic>
        <p:nvPicPr>
          <p:cNvPr id="5" name="Grafický objekt 4" descr="Žárovka a ozubené kolečko se souvislou výplní">
            <a:extLst>
              <a:ext uri="{FF2B5EF4-FFF2-40B4-BE49-F238E27FC236}">
                <a16:creationId xmlns:a16="http://schemas.microsoft.com/office/drawing/2014/main" id="{64054389-557F-C451-FEEF-117F38928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0690" y="3817356"/>
            <a:ext cx="2671339" cy="2671339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F970B1-A8D0-46EE-E0C9-869B7F069C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628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E27D596-812A-4DEB-9F62-184AD69BF1EA}"/>
              </a:ext>
            </a:extLst>
          </p:cNvPr>
          <p:cNvSpPr txBox="1">
            <a:spLocks/>
          </p:cNvSpPr>
          <p:nvPr/>
        </p:nvSpPr>
        <p:spPr>
          <a:xfrm>
            <a:off x="380111" y="2007937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E9B04D7-C058-4B62-B4CB-7AC4F6082BC8}"/>
              </a:ext>
            </a:extLst>
          </p:cNvPr>
          <p:cNvSpPr txBox="1">
            <a:spLocks/>
          </p:cNvSpPr>
          <p:nvPr/>
        </p:nvSpPr>
        <p:spPr>
          <a:xfrm>
            <a:off x="460097" y="1556792"/>
            <a:ext cx="7856319" cy="4139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36195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400" b="1" dirty="0">
                <a:effectLst/>
              </a:rPr>
              <a:t>Minimální míra splnění indikátorů: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indikátor výstupu min. 85 %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Indikátor výsledku min. 75 %</a:t>
            </a:r>
          </a:p>
          <a:p>
            <a:pPr marL="0" indent="0" algn="just">
              <a:buNone/>
            </a:pPr>
            <a:r>
              <a:rPr lang="cs-CZ" b="1" dirty="0"/>
              <a:t>Hodnota dosažených indikátorů se posuzuje dle výše skutečného čerpání rozpočtu.</a:t>
            </a:r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EAA20150-2875-4DFC-BE18-51D9B1D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E81492-6A8B-4B92-9592-625089EF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cký objekt 3" descr="Kontrolní seznam se souvislou výplní">
            <a:extLst>
              <a:ext uri="{FF2B5EF4-FFF2-40B4-BE49-F238E27FC236}">
                <a16:creationId xmlns:a16="http://schemas.microsoft.com/office/drawing/2014/main" id="{0A4929D7-426D-4DEB-8558-EA6DFFC37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6136" y="3387477"/>
            <a:ext cx="3406323" cy="34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57ED0-8A70-48FE-B034-58EB486E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748000" cy="1080000"/>
          </a:xfrm>
        </p:spPr>
        <p:txBody>
          <a:bodyPr/>
          <a:lstStyle/>
          <a:p>
            <a:br>
              <a:rPr lang="cs-CZ" dirty="0"/>
            </a:br>
            <a:r>
              <a:rPr lang="cs-CZ" cap="none" dirty="0"/>
              <a:t>ZÁKLADNÍ INFORMACE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0D8588-7D6C-4A4F-99CD-1889F57D6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64" y="1403724"/>
            <a:ext cx="8280472" cy="52922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Priorita 1: </a:t>
            </a:r>
            <a:r>
              <a:rPr lang="cs-CZ" dirty="0"/>
              <a:t>Budoucnost práce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b="1" dirty="0"/>
              <a:t>Specifický cíl 1.2 - </a:t>
            </a:r>
            <a:r>
              <a:rPr lang="cs-CZ" dirty="0"/>
              <a:t>prosazovat genderově vyváženou účast na trhu práce, rovné pracovní podmínky a lepší rovnováhu mezi prací a osobním životem, mimo jiné prostřednictvím přístupu k cenově dostupné péči o děti a péči o závislé osoby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Vyhlašovatel výzvy: </a:t>
            </a:r>
            <a:r>
              <a:rPr lang="cs-CZ" dirty="0"/>
              <a:t>MPSV, odbor realizace programů fondů EU – sociální inovace a rovné příležitosti.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Číslo výzvy</a:t>
            </a:r>
            <a:r>
              <a:rPr lang="cs-CZ" dirty="0"/>
              <a:t>: 03_22_088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Alokace: </a:t>
            </a:r>
            <a:r>
              <a:rPr lang="cs-CZ" dirty="0"/>
              <a:t>160 mil. Kč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Vyhlášení výzvy: </a:t>
            </a:r>
            <a:r>
              <a:rPr lang="cs-CZ" dirty="0"/>
              <a:t>15. 12. 2025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Ukončení příjmu projektových žádostí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>
                <a:solidFill>
                  <a:srgbClr val="FF0000"/>
                </a:solidFill>
              </a:rPr>
              <a:t>20. 2. 2026 ve 12:00 hod.</a:t>
            </a:r>
          </a:p>
          <a:p>
            <a:pPr lvl="1"/>
            <a:endParaRPr lang="cs-CZ" sz="1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69EAFB-F3CF-4854-9A98-7BEB0E79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4832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E27D596-812A-4DEB-9F62-184AD69BF1EA}"/>
              </a:ext>
            </a:extLst>
          </p:cNvPr>
          <p:cNvSpPr txBox="1">
            <a:spLocks/>
          </p:cNvSpPr>
          <p:nvPr/>
        </p:nvSpPr>
        <p:spPr>
          <a:xfrm>
            <a:off x="357213" y="1737052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E9B04D7-C058-4B62-B4CB-7AC4F6082BC8}"/>
              </a:ext>
            </a:extLst>
          </p:cNvPr>
          <p:cNvSpPr txBox="1">
            <a:spLocks/>
          </p:cNvSpPr>
          <p:nvPr/>
        </p:nvSpPr>
        <p:spPr>
          <a:xfrm>
            <a:off x="399703" y="1505036"/>
            <a:ext cx="8100160" cy="35796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Indikátory bez závazku </a:t>
            </a:r>
            <a:r>
              <a:rPr lang="cs-CZ" dirty="0"/>
              <a:t>(v </a:t>
            </a:r>
            <a:r>
              <a:rPr lang="cs-CZ" dirty="0">
                <a:hlinkClick r:id="rId3"/>
              </a:rPr>
              <a:t>IS KP21+</a:t>
            </a:r>
            <a:r>
              <a:rPr lang="cs-CZ" dirty="0"/>
              <a:t> je možné vyplnit 0)</a:t>
            </a:r>
          </a:p>
          <a:p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EAA20150-2875-4DFC-BE18-51D9B1D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E81492-6A8B-4B92-9592-625089EF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30689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74568FA-256E-734A-8900-0F4A1AB47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536452"/>
              </p:ext>
            </p:extLst>
          </p:nvPr>
        </p:nvGraphicFramePr>
        <p:xfrm>
          <a:off x="215516" y="2204864"/>
          <a:ext cx="8712968" cy="394018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36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1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131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Kód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Název indikátoru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Měrná jednotka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Typ indikátoru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0515"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101 060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657225" algn="l"/>
                        </a:tabLst>
                      </a:pPr>
                      <a:r>
                        <a:rPr lang="cs-CZ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Počet podporovaných mikropodniků, malých a středních podniků (včetně družstevních podniků a sociálních podniků)	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Podniky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Výstup</a:t>
                      </a: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718"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679 001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Počet podpořených Romů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Osoby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Výstup</a:t>
                      </a: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718"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640 001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Počet účastníků, kteří obdrželi podporu v oblasti digitálních dovedností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Účastníci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Výstup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0073070"/>
                  </a:ext>
                </a:extLst>
              </a:tr>
              <a:tr h="688927"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607 002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Účastníci ve věku 55 a více let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Účastníci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Výstup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2071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217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9C6A198A-48DE-4493-9890-9D9F51E99DE2}"/>
              </a:ext>
            </a:extLst>
          </p:cNvPr>
          <p:cNvSpPr txBox="1">
            <a:spLocks/>
          </p:cNvSpPr>
          <p:nvPr/>
        </p:nvSpPr>
        <p:spPr>
          <a:xfrm>
            <a:off x="2922952" y="2860848"/>
            <a:ext cx="5033424" cy="1432248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all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způsobilé výdaje</a:t>
            </a:r>
          </a:p>
        </p:txBody>
      </p:sp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8891957-5AD3-48D3-A168-54FA3C238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060" y="2612010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67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32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u="sng" dirty="0"/>
              <a:t>Všechny výdaje musejí splňovat podmínku</a:t>
            </a:r>
            <a:r>
              <a:rPr lang="cs-CZ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Hospodárnosti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Efektivnosti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Účelnosti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Vznikly v době realizace projektu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ŘO je oprávněn si od příjemce vyžádat </a:t>
            </a:r>
            <a:r>
              <a:rPr lang="cs-CZ" sz="2000" b="1" dirty="0"/>
              <a:t>jakýkoli dokument, který je nezbytný pro ověření způsobilosti výdajů </a:t>
            </a:r>
            <a:r>
              <a:rPr lang="cs-CZ" sz="2000" dirty="0"/>
              <a:t>v rámci projektu (může se jednati o dokument, který vznikl v době před zahájením realizace projektu).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Režim financování projektu</a:t>
            </a:r>
            <a:r>
              <a:rPr lang="cs-CZ" sz="2000" dirty="0"/>
              <a:t>:</a:t>
            </a:r>
            <a:br>
              <a:rPr lang="cs-CZ" sz="2000" dirty="0"/>
            </a:br>
            <a:r>
              <a:rPr lang="cs-CZ" sz="2000" b="1" dirty="0"/>
              <a:t>40% paušální sazba </a:t>
            </a:r>
            <a:r>
              <a:rPr lang="cs-CZ" sz="2000" dirty="0"/>
              <a:t>(osobní náklady + paušál 40 % z osobních nákladů)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040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A1F188-C246-43D8-9354-2C296D18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87" y="44739"/>
            <a:ext cx="7452360" cy="1080000"/>
          </a:xfrm>
        </p:spPr>
        <p:txBody>
          <a:bodyPr/>
          <a:lstStyle/>
          <a:p>
            <a:r>
              <a:rPr lang="cs-CZ" dirty="0"/>
              <a:t>40% paušální sazba v rozpočtu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68ECC-83CD-4E6F-9D35-221D1009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71" y="1628800"/>
            <a:ext cx="8424936" cy="432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Osobní náklady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2200" dirty="0"/>
              <a:t>Přesně stanovené pozice.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2200" dirty="0"/>
              <a:t>Příloha č. 2 výzvy – pomůcka pro stanovení osobních nákladů.</a:t>
            </a:r>
          </a:p>
          <a:p>
            <a:pPr algn="just"/>
            <a:endParaRPr lang="cs-CZ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Ostatní výdaje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2200" dirty="0"/>
              <a:t>Veškeré ostatní výdaje projektu patří do výdajů prokazovaných zjednodušeně 40% paušální sazbou.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2200" dirty="0"/>
              <a:t>Nejsou samostatně uváděny do rozpočtu projektu.</a:t>
            </a:r>
          </a:p>
          <a:p>
            <a:pPr marL="4140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870DED-CD2C-45D9-9625-1AA52C7E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za 4">
            <a:extLst>
              <a:ext uri="{FF2B5EF4-FFF2-40B4-BE49-F238E27FC236}">
                <a16:creationId xmlns:a16="http://schemas.microsoft.com/office/drawing/2014/main" id="{C7C8631D-C4E1-4338-A131-93E5C094D37A}"/>
              </a:ext>
            </a:extLst>
          </p:cNvPr>
          <p:cNvSpPr/>
          <p:nvPr/>
        </p:nvSpPr>
        <p:spPr>
          <a:xfrm>
            <a:off x="7668344" y="29631"/>
            <a:ext cx="1475656" cy="143634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Příloha č. 2 výzvy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62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100000" cy="489654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Osobní náklady - </a:t>
            </a:r>
            <a:r>
              <a:rPr lang="cs-CZ" sz="2200" b="1" dirty="0"/>
              <a:t>mzdy a platy členů realizačního týmu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Pracovní smlouvy (PS)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Dohoda o pracovní činnosti (DPČ)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cs-CZ" sz="1800" dirty="0"/>
              <a:t>Týdenní rozsah nesmí v průměru překračovat 20 hodin, </a:t>
            </a:r>
            <a:br>
              <a:rPr lang="cs-CZ" sz="1800" dirty="0"/>
            </a:br>
            <a:r>
              <a:rPr lang="cs-CZ" sz="1800" dirty="0"/>
              <a:t>a to maximálně za dobu 52 týdnů. Do částky 4 499 Kč za měsíc zaměstnanec ani zaměstnavatel zdravotní a sociální pojištění neplatí. </a:t>
            </a:r>
            <a:r>
              <a:rPr lang="cs-CZ" sz="1800" b="1" dirty="0"/>
              <a:t>Od částky 4 500 Kč </a:t>
            </a:r>
            <a:r>
              <a:rPr lang="cs-CZ" sz="1800" dirty="0"/>
              <a:t>za měsíc vzniká povinnost platby zdravotního </a:t>
            </a:r>
            <a:br>
              <a:rPr lang="cs-CZ" sz="1800" dirty="0"/>
            </a:br>
            <a:r>
              <a:rPr lang="cs-CZ" sz="1800" dirty="0"/>
              <a:t>a sociálního pojištění.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/>
              <a:t>V rozpočtu se PS a DPČ vykazují jako </a:t>
            </a:r>
            <a:r>
              <a:rPr lang="cs-CZ" sz="1800" b="1" u="sng" dirty="0"/>
              <a:t>superhrubá mzda/plat</a:t>
            </a:r>
            <a:r>
              <a:rPr lang="cs-CZ" sz="1800" b="1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Dohoda o provedení práce (DPP)</a:t>
            </a:r>
            <a:endParaRPr lang="cs-CZ" sz="2400" dirty="0"/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cs-CZ" sz="1800" dirty="0"/>
              <a:t>R</a:t>
            </a:r>
            <a:r>
              <a:rPr lang="cs-CZ" sz="1800" b="0" i="0" u="none" strike="noStrike" kern="1200" baseline="0" dirty="0">
                <a:solidFill>
                  <a:schemeClr val="tx1"/>
                </a:solidFill>
              </a:rPr>
              <a:t>ozsah práce</a:t>
            </a:r>
            <a:r>
              <a:rPr lang="cs-CZ" sz="1800" b="0" i="0" u="none" strike="noStrike" kern="1200" dirty="0">
                <a:solidFill>
                  <a:schemeClr val="tx1"/>
                </a:solidFill>
              </a:rPr>
              <a:t> </a:t>
            </a:r>
            <a:r>
              <a:rPr lang="cs-CZ" sz="1800" b="0" i="0" u="none" strike="noStrike" kern="1200" baseline="0" dirty="0">
                <a:solidFill>
                  <a:schemeClr val="tx1"/>
                </a:solidFill>
              </a:rPr>
              <a:t>nesmí překročit </a:t>
            </a:r>
            <a:r>
              <a:rPr lang="cs-CZ" sz="1800" b="1" i="0" u="none" strike="noStrike" kern="1200" baseline="0" dirty="0">
                <a:solidFill>
                  <a:schemeClr val="tx1"/>
                </a:solidFill>
              </a:rPr>
              <a:t>300 hodin v kalendářním roce </a:t>
            </a:r>
            <a:br>
              <a:rPr lang="cs-CZ" sz="1800" b="0" i="0" u="none" strike="noStrike" kern="1200" baseline="0" dirty="0">
                <a:solidFill>
                  <a:schemeClr val="tx1"/>
                </a:solidFill>
              </a:rPr>
            </a:br>
            <a:r>
              <a:rPr lang="cs-CZ" sz="1800" b="0" i="0" u="none" strike="noStrike" kern="1200" baseline="0" dirty="0">
                <a:solidFill>
                  <a:schemeClr val="tx1"/>
                </a:solidFill>
              </a:rPr>
              <a:t>u jednoho zaměstnavatele. Zdravotní a sociální pojištění se platí </a:t>
            </a:r>
            <a:br>
              <a:rPr lang="cs-CZ" sz="1800" b="0" i="0" u="none" strike="noStrike" kern="1200" baseline="0" dirty="0">
                <a:solidFill>
                  <a:schemeClr val="tx1"/>
                </a:solidFill>
              </a:rPr>
            </a:br>
            <a:r>
              <a:rPr lang="cs-CZ" sz="1800" b="0" i="0" u="none" strike="noStrike" kern="1200" baseline="0" dirty="0">
                <a:solidFill>
                  <a:schemeClr val="tx1"/>
                </a:solidFill>
              </a:rPr>
              <a:t>jen pokud je odměna </a:t>
            </a:r>
            <a:r>
              <a:rPr lang="cs-CZ" sz="1800" b="1" dirty="0"/>
              <a:t>12</a:t>
            </a:r>
            <a:r>
              <a:rPr lang="cs-CZ" sz="1800" b="1" i="0" u="none" strike="noStrike" kern="1200" baseline="0" dirty="0">
                <a:solidFill>
                  <a:schemeClr val="tx1"/>
                </a:solidFill>
              </a:rPr>
              <a:t> 000 Kč </a:t>
            </a:r>
            <a:r>
              <a:rPr lang="cs-CZ" sz="1800" b="0" i="0" u="none" strike="noStrike" kern="1200" baseline="0" dirty="0">
                <a:solidFill>
                  <a:schemeClr val="tx1"/>
                </a:solidFill>
              </a:rPr>
              <a:t>(včetně) a více. 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629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29418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Podporované osobní náklady: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Hlavní manažer projektu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Odborný gestor / garant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Odborný pracovník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Odborný poradce / expert / specialista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Mentor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Lektor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Kouč / poradce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Metodik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Právník / právní poradce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Manažer pro nábor cílové skupiny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za 5">
            <a:extLst>
              <a:ext uri="{FF2B5EF4-FFF2-40B4-BE49-F238E27FC236}">
                <a16:creationId xmlns:a16="http://schemas.microsoft.com/office/drawing/2014/main" id="{1E08A5D5-89A8-4CFA-9CB8-12685330FC30}"/>
              </a:ext>
            </a:extLst>
          </p:cNvPr>
          <p:cNvSpPr/>
          <p:nvPr/>
        </p:nvSpPr>
        <p:spPr>
          <a:xfrm>
            <a:off x="7632344" y="25955"/>
            <a:ext cx="1475656" cy="143634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Příloha č. 3 výzvy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400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480392"/>
            <a:ext cx="8244000" cy="463521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Ostatní osobní náklady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prostředky na případné odvody z DPP,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prostředky na vyplácení odměn (Odměny jsou způsobilým výdajem za podmínky, že jsou odměnou za splnění mimořádného nebo zvlášť významného úkolu. Součet poskytnutých odměn člena realizačního týmu v daném kalendářním roce však nesmí překročit 25 % jeho mzdy nebo platu za rok.),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prostředky na úhradu výdajů, které překračují jednotkovou cenu rozpočtu z důvodu čerpání dovolené (průměr pro výpočet dovolené může být vyšší, a to ovlivní celkovou výši náhrady),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Při převodu z DPP na DPČ je třeba počítat s odvody na soc. </a:t>
            </a:r>
            <a:br>
              <a:rPr lang="cs-CZ" dirty="0"/>
            </a:br>
            <a:r>
              <a:rPr lang="cs-CZ" dirty="0"/>
              <a:t>a zdravotní pojištění ve výši 33,8 % z odměny z dohody.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8182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320" y="1083486"/>
            <a:ext cx="8064000" cy="432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Stanovení výše osobních nákladů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dle „</a:t>
            </a:r>
            <a:r>
              <a:rPr lang="cs-CZ" dirty="0">
                <a:hlinkClick r:id="rId2"/>
              </a:rPr>
              <a:t>Tabulky obvyklých cen, mezd a platů“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Obrázek 6" descr="Obsah obrázku text, snímek obrazovky, číslo, Písmo&#10;&#10;Obsah vygenerovaný umělou inteligencí může být nesprávný.">
            <a:extLst>
              <a:ext uri="{FF2B5EF4-FFF2-40B4-BE49-F238E27FC236}">
                <a16:creationId xmlns:a16="http://schemas.microsoft.com/office/drawing/2014/main" id="{11405CD9-A211-DA75-004E-C5227F896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916832"/>
            <a:ext cx="7962900" cy="39941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7E0936A-FAE4-2A72-E08A-8789D8E02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5" y="5863972"/>
            <a:ext cx="794385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904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607349"/>
            <a:ext cx="8316456" cy="4320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Stanovení výše hodinové sazby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Při stanovení výše hodinové sazby za práci pro projekt u osob, které vykonávají stejnou či obdobnou práci i mimo realizaci projektu, je příjemce povinen brát v úvahu výši sazeb těchto zaměstnanců za činnosti mimo projekt.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Pokud zaměstnanec zajišťuje v projektu stejnou či obdobnou činnost, jakou vykonává mimo projekt, pak se výše sazby za práci pro projekt a za stejnou či obdobnou práci bez vazby na projekt </a:t>
            </a:r>
            <a:r>
              <a:rPr lang="cs-CZ" b="1" dirty="0"/>
              <a:t>nemohou lišit.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Vyšší hodinová sazba za práci pro projekt může být stanovena pouze v odůvodněných případech a s ohledem na charakter vykonávané činnosti s projektem nesouvisející.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362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772816"/>
            <a:ext cx="8295302" cy="4320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Výše úvazku – maximálně 1,0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Pracovní úvazky zaměstnance se nesmí překrývat a není možné, aby byl placen za stejnou práci vícekrát.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Úvazek osoby, u které je odměňování i jen částečně hrazeno z prostředků projektu OPZ+, může být </a:t>
            </a:r>
            <a:r>
              <a:rPr lang="cs-CZ" b="1" dirty="0"/>
              <a:t>maximálně 1,0 dohromady u všech subjektů </a:t>
            </a:r>
            <a:r>
              <a:rPr lang="cs-CZ" dirty="0"/>
              <a:t>(příjemce a partneři) zapojených do daného projektu (tj. součet veškerých úvazků zaměstnance u zaměstnavatele/ů včetně případných DPP a DPČ nesmí překročit jeden pracovní úvazek), a to </a:t>
            </a:r>
            <a:r>
              <a:rPr lang="cs-CZ" b="1" dirty="0"/>
              <a:t>po celou dobu zapojení daného pracovníka do realizace projektu OPZ+.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17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86B8E-2C40-4876-8FFC-9992E3A9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60472" cy="1080000"/>
          </a:xfrm>
        </p:spPr>
        <p:txBody>
          <a:bodyPr/>
          <a:lstStyle/>
          <a:p>
            <a:r>
              <a:rPr lang="cs-CZ" cap="none" dirty="0"/>
              <a:t>ALOKACE A TERMÍNY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6EF731-1A37-40A2-9BD2-DB4130F7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36" y="1800000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/>
              <a:t>Min. výše celkových uznatelných nákladů </a:t>
            </a:r>
            <a:br>
              <a:rPr lang="cs-CZ" sz="2800" dirty="0"/>
            </a:br>
            <a:r>
              <a:rPr lang="cs-CZ" sz="2800" dirty="0"/>
              <a:t>na projekt: </a:t>
            </a:r>
            <a:r>
              <a:rPr lang="cs-CZ" sz="2800" b="1" dirty="0"/>
              <a:t>1 500 000 Kč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</a:p>
          <a:p>
            <a:pPr marL="0" indent="0">
              <a:buNone/>
            </a:pPr>
            <a:r>
              <a:rPr lang="cs-CZ" sz="2800" dirty="0"/>
              <a:t>Max. výše celkových uznatelných nákladů </a:t>
            </a:r>
            <a:br>
              <a:rPr lang="cs-CZ" sz="2800" dirty="0"/>
            </a:br>
            <a:r>
              <a:rPr lang="cs-CZ" sz="2800" dirty="0"/>
              <a:t>na projekt: </a:t>
            </a:r>
            <a:r>
              <a:rPr lang="cs-CZ" sz="2800" b="1" dirty="0"/>
              <a:t>4 500 000 Kč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</a:p>
          <a:p>
            <a:pPr marL="0" indent="0">
              <a:buNone/>
            </a:pPr>
            <a:r>
              <a:rPr lang="cs-CZ" sz="2800" dirty="0"/>
              <a:t>Max. délka trvání projektu: </a:t>
            </a:r>
            <a:r>
              <a:rPr lang="cs-CZ" sz="2800" b="1" dirty="0"/>
              <a:t>24 měsíců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dirty="0"/>
              <a:t>Nejzazší termín ukončení projektu: </a:t>
            </a:r>
            <a:r>
              <a:rPr lang="cs-CZ" sz="2800" b="1" dirty="0"/>
              <a:t>30. 06. 2028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F2E72E-24E6-46AE-97FA-3A7ECDA8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6" name="Grafický objekt 5" descr="Šipka dolů se souvislou výplní">
            <a:extLst>
              <a:ext uri="{FF2B5EF4-FFF2-40B4-BE49-F238E27FC236}">
                <a16:creationId xmlns:a16="http://schemas.microsoft.com/office/drawing/2014/main" id="{4C1AA782-5BFB-4FEC-A787-9EC01AA89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7608" y="1800000"/>
            <a:ext cx="795144" cy="795144"/>
          </a:xfrm>
          <a:prstGeom prst="rect">
            <a:avLst/>
          </a:prstGeom>
        </p:spPr>
      </p:pic>
      <p:pic>
        <p:nvPicPr>
          <p:cNvPr id="8" name="Grafický objekt 7" descr="Šipka nahoru se souvislou výplní">
            <a:extLst>
              <a:ext uri="{FF2B5EF4-FFF2-40B4-BE49-F238E27FC236}">
                <a16:creationId xmlns:a16="http://schemas.microsoft.com/office/drawing/2014/main" id="{92AD83B2-2E39-417F-978C-5744AD2E7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87608" y="3181098"/>
            <a:ext cx="795144" cy="8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08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a způsob 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6000" y="1556792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Forma financování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ex ante (se zálohovými platbami)</a:t>
            </a:r>
          </a:p>
          <a:p>
            <a:pPr marL="4140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Zálohové platby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b="1" dirty="0"/>
              <a:t>1. zálohová platba ve výši 40 %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Další zálohové platby jsou dle harmonogramu projektu a výsledku kontroly zpráv o realizaci.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Závěrečná platba / vratka bude stanovena dle vyúčtování zálohových plateb a skutečně prokázaných výdajů.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29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2463800"/>
            <a:ext cx="5868312" cy="965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4800" baseline="0" dirty="0"/>
              <a:t>Hodnocení </a:t>
            </a:r>
            <a:br>
              <a:rPr lang="cs-CZ" sz="4800" baseline="0" dirty="0"/>
            </a:br>
            <a:r>
              <a:rPr lang="cs-CZ" sz="4800" baseline="0" dirty="0"/>
              <a:t>a výběr projektů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4" name="Grafický objekt 3" descr="Kontrolní seznam obrys">
            <a:extLst>
              <a:ext uri="{FF2B5EF4-FFF2-40B4-BE49-F238E27FC236}">
                <a16:creationId xmlns:a16="http://schemas.microsoft.com/office/drawing/2014/main" id="{0436F351-2CB5-4984-A12C-2061EF632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7624" y="2438898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753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73104" cy="1080000"/>
          </a:xfrm>
        </p:spPr>
        <p:txBody>
          <a:bodyPr/>
          <a:lstStyle/>
          <a:p>
            <a:r>
              <a:rPr lang="cs-CZ" dirty="0"/>
              <a:t>Proces hodnocení </a:t>
            </a:r>
            <a:br>
              <a:rPr lang="cs-CZ" dirty="0"/>
            </a:br>
            <a:r>
              <a:rPr lang="cs-CZ" dirty="0"/>
              <a:t>a výběr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568000" cy="4320000"/>
          </a:xfrm>
        </p:spPr>
        <p:txBody>
          <a:bodyPr/>
          <a:lstStyle/>
          <a:p>
            <a:pPr marL="234000" lvl="1" indent="0" algn="just">
              <a:buNone/>
            </a:pPr>
            <a:r>
              <a:rPr lang="cs-CZ" sz="2400" dirty="0"/>
              <a:t>Problematika hodnocení přijatelnosti a formálních náležitostí, věcného hodnocení a výběrové komise</a:t>
            </a:r>
          </a:p>
          <a:p>
            <a:pPr marL="486000" lvl="2" indent="0" algn="just">
              <a:buNone/>
            </a:pPr>
            <a:r>
              <a:rPr lang="cs-CZ" sz="1800" i="1" dirty="0">
                <a:hlinkClick r:id="rId3"/>
              </a:rPr>
              <a:t>Specifická část pravidel pro žadatele a příjemce z OPZ+ pro projekty s přímými a nepřímými náklady nebo projekty financované s využitím paušálních sazeb</a:t>
            </a:r>
            <a:endParaRPr lang="cs-CZ" sz="1800" i="1" dirty="0"/>
          </a:p>
          <a:p>
            <a:pPr marL="486000" lvl="2" indent="0" algn="just">
              <a:buNone/>
            </a:pPr>
            <a:r>
              <a:rPr lang="cs-CZ" sz="1800" i="1" dirty="0">
                <a:hlinkClick r:id="rId4"/>
              </a:rPr>
              <a:t>Příručka pro hodnotitele</a:t>
            </a:r>
            <a:endParaRPr lang="cs-CZ" sz="1800" i="1" dirty="0"/>
          </a:p>
          <a:p>
            <a:pPr marL="486000" lvl="2" indent="0" algn="just">
              <a:buNone/>
            </a:pPr>
            <a:endParaRPr lang="cs-CZ" sz="2400" dirty="0"/>
          </a:p>
          <a:p>
            <a:pPr marL="234000" lvl="1" indent="0" algn="just">
              <a:buNone/>
            </a:pPr>
            <a:r>
              <a:rPr lang="cs-CZ" sz="2400" dirty="0"/>
              <a:t>Příprava a vydání právního aktu o poskytnutí podpory </a:t>
            </a:r>
            <a:br>
              <a:rPr lang="cs-CZ" sz="2400" dirty="0"/>
            </a:br>
            <a:r>
              <a:rPr lang="cs-CZ" sz="1800" i="1" dirty="0">
                <a:hlinkClick r:id="rId5"/>
              </a:rPr>
              <a:t>Obecná část pravidel pro žadatele a příjemce</a:t>
            </a:r>
            <a:endParaRPr lang="cs-CZ" sz="1800" dirty="0"/>
          </a:p>
          <a:p>
            <a:pPr marL="414000" lvl="1" indent="0" algn="just">
              <a:buNone/>
            </a:pPr>
            <a:endParaRPr lang="cs-CZ" sz="2400" dirty="0"/>
          </a:p>
          <a:p>
            <a:pPr marL="414000" lvl="1" indent="0" algn="just">
              <a:buNone/>
            </a:pPr>
            <a:r>
              <a:rPr lang="cs-CZ" sz="2400" dirty="0"/>
              <a:t>Dokumenty ke stažení na </a:t>
            </a:r>
            <a:r>
              <a:rPr lang="cs-CZ" sz="2400" dirty="0">
                <a:hlinkClick r:id="rId6"/>
              </a:rPr>
              <a:t>www.esfcr.cz</a:t>
            </a:r>
            <a:endParaRPr lang="cs-CZ" sz="2400" dirty="0"/>
          </a:p>
          <a:p>
            <a:pPr marL="414000" lvl="1" indent="0" algn="just">
              <a:buNone/>
            </a:pPr>
            <a:r>
              <a:rPr lang="cs-CZ" sz="2400" dirty="0"/>
              <a:t>	→ Programy → OPZ+ → </a:t>
            </a:r>
            <a:r>
              <a:rPr lang="cs-CZ" sz="2400" b="1" dirty="0"/>
              <a:t>Dokumenty</a:t>
            </a:r>
          </a:p>
          <a:p>
            <a:pPr marL="414000" lvl="1" indent="0" algn="just">
              <a:buNone/>
            </a:pPr>
            <a:endParaRPr lang="cs-CZ" sz="2400" b="1" dirty="0"/>
          </a:p>
          <a:p>
            <a:pPr marL="414000" lvl="1" indent="0" algn="just">
              <a:buNone/>
            </a:pPr>
            <a:r>
              <a:rPr lang="cs-CZ" sz="2400" dirty="0"/>
              <a:t>Proces hodnocení a výběru projektů zajišťuje ŘO.</a:t>
            </a:r>
            <a:endParaRPr lang="cs-CZ" sz="2400" b="1" dirty="0"/>
          </a:p>
          <a:p>
            <a:pPr marL="414000" lvl="1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3891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152646" y="2744926"/>
            <a:ext cx="1548000" cy="93610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3">
                    <a:lumMod val="25000"/>
                  </a:schemeClr>
                </a:solidFill>
              </a:rPr>
              <a:t>PODÁNÍ ŽÁDOSTI </a:t>
            </a:r>
            <a:br>
              <a:rPr lang="cs-CZ" sz="1600" b="1" dirty="0">
                <a:solidFill>
                  <a:schemeClr val="accent3">
                    <a:lumMod val="25000"/>
                  </a:schemeClr>
                </a:solidFill>
              </a:rPr>
            </a:br>
            <a:r>
              <a:rPr lang="cs-CZ" sz="1600" b="1" dirty="0">
                <a:solidFill>
                  <a:schemeClr val="accent3">
                    <a:lumMod val="25000"/>
                  </a:schemeClr>
                </a:solidFill>
              </a:rPr>
              <a:t>O PODPORU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1829180" y="2728544"/>
            <a:ext cx="1908000" cy="900098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FORMÁLNÍ / PŘIJATELNOST   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834841" y="2733106"/>
            <a:ext cx="1620000" cy="900098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VĚCNÉ HODNOCENÍ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549099" y="2744926"/>
            <a:ext cx="1584000" cy="900098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VÝBĚROVÁ KOMISE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7222190" y="2719674"/>
            <a:ext cx="1656000" cy="883555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UZAVŘENÝ PRÁVNÍ AKT</a:t>
            </a:r>
          </a:p>
        </p:txBody>
      </p:sp>
      <p:cxnSp>
        <p:nvCxnSpPr>
          <p:cNvPr id="11" name="Přímá spojnice se šipkou 10"/>
          <p:cNvCxnSpPr>
            <a:cxnSpLocks/>
          </p:cNvCxnSpPr>
          <p:nvPr/>
        </p:nvCxnSpPr>
        <p:spPr>
          <a:xfrm>
            <a:off x="1907704" y="4055467"/>
            <a:ext cx="16989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553197" y="4134168"/>
            <a:ext cx="2407973" cy="433103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cs-CZ" dirty="0"/>
              <a:t>  Do 30 pracovních dní</a:t>
            </a:r>
          </a:p>
        </p:txBody>
      </p:sp>
      <p:cxnSp>
        <p:nvCxnSpPr>
          <p:cNvPr id="14" name="Přímá spojnice se šipkou 13"/>
          <p:cNvCxnSpPr>
            <a:cxnSpLocks/>
          </p:cNvCxnSpPr>
          <p:nvPr/>
        </p:nvCxnSpPr>
        <p:spPr>
          <a:xfrm flipV="1">
            <a:off x="1806665" y="4567271"/>
            <a:ext cx="3688006" cy="13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137099" y="4640295"/>
            <a:ext cx="2412000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dirty="0"/>
              <a:t>Do 80 pracovních dní</a:t>
            </a:r>
          </a:p>
        </p:txBody>
      </p:sp>
      <p:sp>
        <p:nvSpPr>
          <p:cNvPr id="18" name="Pravá složená závorka 17"/>
          <p:cNvSpPr/>
          <p:nvPr/>
        </p:nvSpPr>
        <p:spPr>
          <a:xfrm rot="16200000">
            <a:off x="4123681" y="-1720904"/>
            <a:ext cx="805396" cy="8747464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3629180" y="1758446"/>
            <a:ext cx="1865491" cy="463224"/>
          </a:xfrm>
          <a:prstGeom prst="roundRect">
            <a:avLst/>
          </a:prstGeom>
          <a:solidFill>
            <a:schemeClr val="accent4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cs-CZ" sz="2000" b="1" dirty="0"/>
              <a:t>cca 7 měsíců</a:t>
            </a:r>
          </a:p>
        </p:txBody>
      </p:sp>
      <p:cxnSp>
        <p:nvCxnSpPr>
          <p:cNvPr id="20" name="Přímá spojnice se šipkou 19"/>
          <p:cNvCxnSpPr>
            <a:cxnSpLocks/>
          </p:cNvCxnSpPr>
          <p:nvPr/>
        </p:nvCxnSpPr>
        <p:spPr>
          <a:xfrm>
            <a:off x="5265214" y="4581128"/>
            <a:ext cx="18678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681407" y="4673686"/>
            <a:ext cx="1296144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dirty="0"/>
              <a:t>Do 50 dní</a:t>
            </a:r>
          </a:p>
        </p:txBody>
      </p:sp>
      <p:cxnSp>
        <p:nvCxnSpPr>
          <p:cNvPr id="27" name="Přímá spojnice se šipkou 26"/>
          <p:cNvCxnSpPr>
            <a:cxnSpLocks/>
          </p:cNvCxnSpPr>
          <p:nvPr/>
        </p:nvCxnSpPr>
        <p:spPr>
          <a:xfrm>
            <a:off x="6934831" y="4581128"/>
            <a:ext cx="19576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7265582" y="4673686"/>
            <a:ext cx="1482881" cy="84354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cs-CZ" dirty="0"/>
              <a:t>Zpravidla do 3 měsíců</a:t>
            </a:r>
          </a:p>
        </p:txBody>
      </p:sp>
      <p:cxnSp>
        <p:nvCxnSpPr>
          <p:cNvPr id="31" name="Přímá spojnice 30"/>
          <p:cNvCxnSpPr>
            <a:cxnSpLocks/>
          </p:cNvCxnSpPr>
          <p:nvPr/>
        </p:nvCxnSpPr>
        <p:spPr>
          <a:xfrm>
            <a:off x="1806665" y="3299250"/>
            <a:ext cx="0" cy="1357622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>
            <a:cxnSpLocks/>
          </p:cNvCxnSpPr>
          <p:nvPr/>
        </p:nvCxnSpPr>
        <p:spPr>
          <a:xfrm>
            <a:off x="3779912" y="3161451"/>
            <a:ext cx="0" cy="902781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5494671" y="3347991"/>
            <a:ext cx="0" cy="1206134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7164288" y="3299250"/>
            <a:ext cx="0" cy="126014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8900108" y="3320988"/>
            <a:ext cx="0" cy="126014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V="1">
            <a:off x="6790815" y="4581128"/>
            <a:ext cx="373473" cy="936104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5760480" y="5559028"/>
            <a:ext cx="3132000" cy="864096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Vyjádření žadateli do 10 pracovních dní od schválení zápisu z výběrové komise</a:t>
            </a:r>
          </a:p>
        </p:txBody>
      </p:sp>
      <p:sp>
        <p:nvSpPr>
          <p:cNvPr id="28" name="Obdélník: se zakulacenými rohy 27">
            <a:extLst>
              <a:ext uri="{FF2B5EF4-FFF2-40B4-BE49-F238E27FC236}">
                <a16:creationId xmlns:a16="http://schemas.microsoft.com/office/drawing/2014/main" id="{46548255-EE1E-4533-A136-25583F558E36}"/>
              </a:ext>
            </a:extLst>
          </p:cNvPr>
          <p:cNvSpPr/>
          <p:nvPr/>
        </p:nvSpPr>
        <p:spPr>
          <a:xfrm>
            <a:off x="251520" y="5242563"/>
            <a:ext cx="4536504" cy="131875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cs-CZ" sz="1600" b="1" dirty="0">
                <a:solidFill>
                  <a:schemeClr val="accent1"/>
                </a:solidFill>
              </a:rPr>
              <a:t>Žádosti předložené jiným způsobem a v jiném termínu, než umožňuje výzva, nejsou akceptovány </a:t>
            </a:r>
            <a:r>
              <a:rPr lang="cs-CZ" sz="1600" dirty="0">
                <a:solidFill>
                  <a:schemeClr val="accent1"/>
                </a:solidFill>
              </a:rPr>
              <a:t>(žádosti se podávají pouze elektronicky, stvrzené el. podpisem, nutnost mít datovou schránku).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4083A14-3FB5-4E46-87CC-1187EC74E22D}"/>
              </a:ext>
            </a:extLst>
          </p:cNvPr>
          <p:cNvSpPr txBox="1"/>
          <p:nvPr/>
        </p:nvSpPr>
        <p:spPr>
          <a:xfrm>
            <a:off x="4788024" y="5242563"/>
            <a:ext cx="266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91333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67144"/>
            <a:ext cx="8280000" cy="432000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1. Fáze hodnocení projektů </a:t>
            </a:r>
            <a:br>
              <a:rPr lang="cs-CZ" b="1" dirty="0"/>
            </a:br>
            <a:r>
              <a:rPr lang="cs-CZ" b="1" dirty="0"/>
              <a:t>     hodnocení přijatelnosti a formálních náležitostí</a:t>
            </a: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dirty="0"/>
              <a:t>Posouzení základních věcných požadavků, </a:t>
            </a:r>
            <a:r>
              <a:rPr lang="cs-CZ" sz="2200" dirty="0" err="1"/>
              <a:t>hodnotitelnosti</a:t>
            </a:r>
            <a:r>
              <a:rPr lang="cs-CZ" sz="2200" dirty="0"/>
              <a:t> žádosti o podporu a naplnění administrativních požadavků.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dirty="0"/>
              <a:t>Max. </a:t>
            </a:r>
            <a:r>
              <a:rPr lang="cs-CZ" sz="2200" b="1" dirty="0"/>
              <a:t>30 pracovních dnů</a:t>
            </a:r>
            <a:r>
              <a:rPr lang="cs-CZ" sz="2200" dirty="0"/>
              <a:t> od podání žádosti o podporu.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b="1" dirty="0"/>
              <a:t>Náprava nedostatků v hodnocení přijatelnosti není možná.</a:t>
            </a:r>
            <a:endParaRPr lang="cs-CZ" sz="22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dirty="0"/>
              <a:t>Náprava formálních náležitostí </a:t>
            </a:r>
            <a:r>
              <a:rPr lang="cs-CZ" sz="2200" b="1" dirty="0"/>
              <a:t>pouze 1x - </a:t>
            </a:r>
            <a:r>
              <a:rPr lang="cs-CZ" sz="2200" dirty="0"/>
              <a:t>pouze pokud žádost vyhoví v hodnocení přijatelnosti (v IS KP21+ výzva k nápravě - podrobný popis ve Specifických pravidlech v kapitole 4.2).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27663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484784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Kritéria hodnocení přijatelnosti: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oprávněnost žadatele,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partnerství,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cílové skupiny,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celkové způsobilé výdaje,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aktivity v souladu s textem výzvy,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horizontální principy,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trestní bezúhonnost statutárního zástupce.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Kritéria formálních náležitostí: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úplnost a forma žádosti,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podpis žádosti oprávněnou osobou.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8491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670" y="1595256"/>
            <a:ext cx="8451452" cy="5010744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2. Fáze hodnocení projektů -</a:t>
            </a:r>
            <a:r>
              <a:rPr lang="cs-CZ" b="1" dirty="0"/>
              <a:t> věcné hodnocení</a:t>
            </a: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dirty="0"/>
              <a:t>Hodnocení kvality → ohled na naplňování věcných cílů programu.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dirty="0"/>
              <a:t>Hodnoceny pouze žádosti o podporu, které uspěly v 1. fázi hodnocení.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dirty="0"/>
              <a:t>Hodnotí 2 externí nezávislí hodnotitelé, </a:t>
            </a:r>
            <a:r>
              <a:rPr lang="cs-CZ" sz="2200" b="1" dirty="0"/>
              <a:t>výsledný počet bodů je průměrem bodů přidělených v těchto hodnoceních</a:t>
            </a:r>
            <a:r>
              <a:rPr lang="cs-CZ" sz="2200" dirty="0"/>
              <a:t>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dirty="0"/>
              <a:t>Arbitrážní hodnocení →  pokud jeden z hodnotitelů označí některou část projektu za nedostatečnou nebo je velký bodový rozdíl.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b="1" dirty="0"/>
              <a:t>Žádost o podporu uspěje, pokud v žádném z kritérií neobdrží eliminační deskriptor a získá minimálně 50 bodů.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dirty="0"/>
              <a:t>Věcné hodnocení musí být dokončeno do 80 pracovních dnů od podání žádosti o podporu.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3051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936" y="1484784"/>
            <a:ext cx="8275064" cy="432000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3. Fáze hodnocení projektů -</a:t>
            </a:r>
            <a:r>
              <a:rPr lang="cs-CZ" b="1" dirty="0"/>
              <a:t> Výběrová komise</a:t>
            </a: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dirty="0"/>
              <a:t>Minimálně 5 osob, které nebyly zapojeny do věcného hodnocení.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dirty="0"/>
              <a:t>Projednává žádosti o podporu, které uspěly v předchozích fázích hodnocení a výběru, a rozhoduje o tom, zda žádost bude doporučena nebo nedoporučena k financování.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dirty="0"/>
              <a:t>Žádosti mohou být doporučeny k financování s výhradou → udělení podmínky realizace.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dirty="0"/>
              <a:t>Jednání výběrové komise do 20 pracovních dnů od ukončení věcného hodnocení žádosti o podporu.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2200" dirty="0"/>
              <a:t>Uzavřena do 30 dnů od prvního jednání.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3331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412776"/>
            <a:ext cx="7056784" cy="1031152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Časté důvody pro nedoporučení projektu k podpoře: </a:t>
            </a:r>
          </a:p>
          <a:p>
            <a:pPr marL="414000" lvl="1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58</a:t>
            </a:fld>
            <a:endParaRPr lang="cs-CZ" dirty="0"/>
          </a:p>
        </p:txBody>
      </p:sp>
      <p:pic>
        <p:nvPicPr>
          <p:cNvPr id="6" name="Grafický objekt 5" descr="Varování obrys">
            <a:extLst>
              <a:ext uri="{FF2B5EF4-FFF2-40B4-BE49-F238E27FC236}">
                <a16:creationId xmlns:a16="http://schemas.microsoft.com/office/drawing/2014/main" id="{C3993FA3-55A3-4630-87F9-4636D7E0E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368" y="1251054"/>
            <a:ext cx="914400" cy="91440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F2CA901-C3BE-4320-96F2-2E81A4DFB9B3}"/>
              </a:ext>
            </a:extLst>
          </p:cNvPr>
          <p:cNvSpPr txBox="1">
            <a:spLocks/>
          </p:cNvSpPr>
          <p:nvPr/>
        </p:nvSpPr>
        <p:spPr>
          <a:xfrm>
            <a:off x="26059" y="2549025"/>
            <a:ext cx="8424000" cy="29229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dirty="0"/>
              <a:t>překryv projektu s jiným již běžícím projektem,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dirty="0"/>
              <a:t>žadatel prokazatelně opakovaně neplnil své povinnosti v jiném projektu financovaném z veřejných prostředků,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dirty="0"/>
              <a:t>disponibilní prostředky ve výzvě neumožní projekt podpořit </a:t>
            </a:r>
            <a:br>
              <a:rPr lang="cs-CZ" sz="2200" dirty="0"/>
            </a:br>
            <a:r>
              <a:rPr lang="cs-CZ" sz="2200" dirty="0"/>
              <a:t>v dostatečném rozsahu,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dirty="0"/>
              <a:t>limity dané výzvou.</a:t>
            </a:r>
          </a:p>
          <a:p>
            <a:pPr marL="414000" lvl="1" indent="0">
              <a:buFont typeface="Wingdings" panose="05000000000000000000" pitchFamily="2" charset="2"/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3997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776" y="1484784"/>
            <a:ext cx="7875632" cy="3573216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Informování žadatele o výsledku žádosti </a:t>
            </a:r>
            <a:br>
              <a:rPr lang="cs-CZ" sz="2800" b="1" dirty="0"/>
            </a:br>
            <a:r>
              <a:rPr lang="cs-CZ" sz="2800" b="1" dirty="0"/>
              <a:t>v jednotlivých fázích hodnocení a výběru</a:t>
            </a:r>
            <a:endParaRPr lang="cs-CZ" sz="28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dirty="0"/>
              <a:t>Vyrozumění o výsledku žádosti vždy po dokončení dané fáze hodnocení a výběru.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dirty="0"/>
              <a:t>Změna stavu projektu v IS KP21+.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dirty="0"/>
              <a:t>Výsledky hodnocení k dispozici v IS KP 21+.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200" dirty="0"/>
              <a:t>Neúspěšní žadatelé v IS KP21+ - oznámení (odůvodnění a informace o opravných prostředních), rozhodnutí.</a:t>
            </a:r>
          </a:p>
          <a:p>
            <a:pPr marL="414000" lvl="1" indent="0">
              <a:buNone/>
            </a:pPr>
            <a:r>
              <a:rPr lang="cs-CZ" sz="2200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5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86B8E-2C40-4876-8FFC-9992E3A9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ZAMĚŘENÍ VÝZVY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F2E72E-24E6-46AE-97FA-3A7ECDA8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37F778C7-89E3-45E5-A487-50B8657346F3}"/>
              </a:ext>
            </a:extLst>
          </p:cNvPr>
          <p:cNvSpPr/>
          <p:nvPr/>
        </p:nvSpPr>
        <p:spPr>
          <a:xfrm>
            <a:off x="233760" y="1314496"/>
            <a:ext cx="8676480" cy="1572070"/>
          </a:xfrm>
          <a:prstGeom prst="roundRect">
            <a:avLst/>
          </a:prstGeom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>
                <a:solidFill>
                  <a:schemeClr val="tx1"/>
                </a:solidFill>
              </a:rPr>
              <a:t>Oblast A: 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Posílení postavení žen ve věku 50 a více let na trhu práce.  </a:t>
            </a:r>
            <a:r>
              <a:rPr lang="cs-CZ" sz="2400" i="1" dirty="0">
                <a:solidFill>
                  <a:schemeClr val="tx1"/>
                </a:solidFill>
              </a:rPr>
              <a:t>(Cíl - zvýšení počtu žen, které prošly komplexním vzdělávacím programem.)</a:t>
            </a:r>
            <a:r>
              <a:rPr lang="cs-CZ" sz="2400" i="1" dirty="0"/>
              <a:t> </a:t>
            </a:r>
            <a:endParaRPr lang="cs-CZ" sz="2400" i="1" dirty="0">
              <a:solidFill>
                <a:schemeClr val="tx1"/>
              </a:solidFill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5D47C9F-A64E-4567-A687-DFDABDE90F85}"/>
              </a:ext>
            </a:extLst>
          </p:cNvPr>
          <p:cNvSpPr/>
          <p:nvPr/>
        </p:nvSpPr>
        <p:spPr>
          <a:xfrm>
            <a:off x="165846" y="3066565"/>
            <a:ext cx="8676480" cy="1700376"/>
          </a:xfrm>
          <a:prstGeom prst="roundRect">
            <a:avLst/>
          </a:prstGeom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>
                <a:solidFill>
                  <a:schemeClr val="tx1"/>
                </a:solidFill>
              </a:rPr>
              <a:t>Oblast B: 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Stabilizace a rozvoj podnikatelských aktivit žen ve věku 50 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a více let. </a:t>
            </a:r>
            <a:r>
              <a:rPr lang="cs-CZ" sz="2400" i="1" dirty="0">
                <a:solidFill>
                  <a:schemeClr val="tx1"/>
                </a:solidFill>
              </a:rPr>
              <a:t>(Cíl - zvýšení počtu žen, které prošly komplexním vzdělávacím programem.)</a:t>
            </a:r>
            <a:r>
              <a:rPr lang="cs-CZ" sz="2400" i="1" dirty="0"/>
              <a:t> 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B45ADB3F-EB32-29BE-ED07-FB0C153AE19A}"/>
              </a:ext>
            </a:extLst>
          </p:cNvPr>
          <p:cNvSpPr/>
          <p:nvPr/>
        </p:nvSpPr>
        <p:spPr>
          <a:xfrm>
            <a:off x="154903" y="4815625"/>
            <a:ext cx="8676480" cy="1700376"/>
          </a:xfrm>
          <a:prstGeom prst="roundRect">
            <a:avLst/>
          </a:prstGeom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1"/>
                </a:solidFill>
              </a:rPr>
              <a:t>Oblast A i B:</a:t>
            </a:r>
            <a:br>
              <a:rPr lang="cs-CZ" sz="2400" b="1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Zajištění udržitelnosti vzdělávacích a podpůrných aktivit 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v organizaci</a:t>
            </a:r>
          </a:p>
        </p:txBody>
      </p:sp>
    </p:spTree>
    <p:extLst>
      <p:ext uri="{BB962C8B-B14F-4D97-AF65-F5344CB8AC3E}">
        <p14:creationId xmlns:p14="http://schemas.microsoft.com/office/powerpoint/2010/main" val="32501215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5780" y="1552400"/>
            <a:ext cx="7992440" cy="449120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Vydání právního aktu o poskytnutí podpory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V případě, že žádost o podporu uspěla v hodnocení a výběru.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u="sng" dirty="0"/>
              <a:t>Výzva k poskytnutí podkladů pro přípravu právního aktu</a:t>
            </a:r>
            <a:r>
              <a:rPr lang="cs-CZ" dirty="0"/>
              <a:t>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Neposkytnutí součinnosti v procesu přípravy právního aktu - podpora na projekt poskytnuta nebude.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ŘO připravuje návrh právního aktu na základě doložených podkladů.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b="1" dirty="0"/>
              <a:t>Akceptováním textu právního aktu se žadatel stává příjemcem podpory.</a:t>
            </a:r>
          </a:p>
          <a:p>
            <a:pPr marL="414000" lvl="1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8552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628800"/>
            <a:ext cx="8064448" cy="449120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Kritéria věcného hodnocení</a:t>
            </a:r>
            <a:endParaRPr lang="cs-CZ" sz="28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BC7AB1-BD2A-4F9E-B78C-7C278874A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" y="2191729"/>
            <a:ext cx="8639368" cy="30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395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</a:t>
            </a:r>
            <a:br>
              <a:rPr lang="cs-CZ" dirty="0"/>
            </a:br>
            <a:r>
              <a:rPr lang="cs-CZ" dirty="0">
                <a:solidFill>
                  <a:schemeClr val="accent4"/>
                </a:solidFill>
              </a:rPr>
              <a:t>Potřebnost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936" y="1485024"/>
            <a:ext cx="8275064" cy="3887952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Vymezení problému a cílové skupiny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Popis příčin problému a dopad na 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Popis CS, velikost, struktura zmapování potřeb.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CS – všichni, kterých se problém dotýká.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Problém věrohodný a konkrétní </a:t>
            </a:r>
            <a:r>
              <a:rPr lang="pl-PL" dirty="0"/>
              <a:t>– popisující místní (mikro)prostředí, s jeho </a:t>
            </a:r>
            <a:r>
              <a:rPr lang="pl-PL" b="1" dirty="0"/>
              <a:t>specifiky.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Neuvádět jen obecné statistiky a analýzy, ty sloužily odůvodnění výzvy, je potřeba se věnovat konkrétnímu prostředí v němž bude projekt relizován.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Dosavadní způsoby řešení, jejich výsledky.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19772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</a:t>
            </a:r>
            <a:br>
              <a:rPr lang="cs-CZ" dirty="0"/>
            </a:br>
            <a:r>
              <a:rPr lang="cs-CZ" dirty="0">
                <a:solidFill>
                  <a:schemeClr val="accent4"/>
                </a:solidFill>
              </a:rPr>
              <a:t>účelnost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0388" y="1282392"/>
            <a:ext cx="8275064" cy="5031216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Cíle a konzistentnost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Měřitelný a kvantifikovatelný cíl projektu.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Vnitřní konzistentnost a logika projektu (vazby mezi záměrem, aktivitami, výstupy a cílem projektu).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Vzájemná provázanost dílčích cílů.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Aktivity musí vést k dosažení cíle - </a:t>
            </a:r>
            <a:r>
              <a:rPr lang="cs-CZ" sz="2200" b="1" dirty="0"/>
              <a:t>vhodně zvolené aktivity </a:t>
            </a:r>
            <a:r>
              <a:rPr lang="cs-CZ" sz="2200" dirty="0"/>
              <a:t>– musí opravdu řešit problém 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C00000"/>
                </a:solidFill>
              </a:rPr>
              <a:t>V projektech budou stejné cíle, dle nastavení výzvy (závazné)!</a:t>
            </a:r>
          </a:p>
          <a:p>
            <a:pPr marL="0" indent="0">
              <a:buNone/>
            </a:pPr>
            <a:r>
              <a:rPr lang="cs-CZ" b="1" dirty="0"/>
              <a:t>Způsob ověření cíle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Vhodný způsob ověření výsledků projektu (výběr kritérií, doložení rozdílu před a po realizaci projektu) – </a:t>
            </a:r>
            <a:r>
              <a:rPr lang="cs-CZ" sz="2200" dirty="0">
                <a:solidFill>
                  <a:srgbClr val="C00000"/>
                </a:solidFill>
              </a:rPr>
              <a:t>v zásadě určen výzvou.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5135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</a:t>
            </a:r>
            <a:br>
              <a:rPr lang="cs-CZ" dirty="0"/>
            </a:br>
            <a:r>
              <a:rPr lang="cs-CZ" dirty="0">
                <a:solidFill>
                  <a:schemeClr val="accent4"/>
                </a:solidFill>
              </a:rPr>
              <a:t>efektivnost a hospodárnost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936" y="1484784"/>
            <a:ext cx="8275064" cy="432000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Efektivita projektu, rozpočet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Výše rozpočtu odpovídající výstupům a délce projektu.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Provázanost s klíčovými aktivitami a výstupy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Položky rozpočtu přiřadit jednoznačně k aktivitám.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Potřebnost, obvyklé ceny, příp. zdůvodnění vyšších.</a:t>
            </a:r>
          </a:p>
          <a:p>
            <a:pPr marL="0" indent="0">
              <a:buNone/>
            </a:pPr>
            <a:r>
              <a:rPr lang="cs-CZ" sz="2400" b="1" dirty="0"/>
              <a:t>Adekvátnost indikátorů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Adekvátnost vůči aktivitám projektu.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Přesný popis logiky nastavení </a:t>
            </a:r>
            <a:r>
              <a:rPr lang="pl-PL" dirty="0"/>
              <a:t>cílové hodnoty indikátorů.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Hodnoty indikátorů, kterých lze skutečně dosáhnout.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6091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-22302"/>
            <a:ext cx="8424000" cy="1080000"/>
          </a:xfrm>
        </p:spPr>
        <p:txBody>
          <a:bodyPr/>
          <a:lstStyle/>
          <a:p>
            <a:r>
              <a:rPr lang="cs-CZ" dirty="0"/>
              <a:t>Proces hodnocení</a:t>
            </a:r>
            <a:br>
              <a:rPr lang="cs-CZ" dirty="0"/>
            </a:br>
            <a:r>
              <a:rPr lang="cs-CZ" dirty="0">
                <a:solidFill>
                  <a:schemeClr val="accent4"/>
                </a:solidFill>
              </a:rPr>
              <a:t>proveditelnost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936" y="1484784"/>
            <a:ext cx="8275064" cy="4320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Způsob zapojení cílové skupiny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Míra zapojení CS v průběhu celého projektu.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Smysluplnost a účelnost práce s 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Zájem a motivace CS, její výběr, popis náboru.</a:t>
            </a:r>
          </a:p>
          <a:p>
            <a:pPr marL="0" indent="0">
              <a:buNone/>
            </a:pPr>
            <a:r>
              <a:rPr lang="cs-CZ" sz="2400" b="1" dirty="0"/>
              <a:t>Způsob realizace aktivit a jejich návaznost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Srozumitelný popis plánované aktivity.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Vlastní výstup pro každou aktivitu.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Časová náročnost aktivit, harmonogram.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Přidaná hodnota pro hodnocení bude právě v KA.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Znění KA závazné.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9259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2708920"/>
            <a:ext cx="5868312" cy="965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baseline="0" dirty="0"/>
              <a:t>Základní principy </a:t>
            </a:r>
            <a:r>
              <a:rPr lang="cs-CZ" dirty="0"/>
              <a:t>pro sestavení žádosti o podporu</a:t>
            </a:r>
            <a:endParaRPr lang="cs-CZ" sz="4000" baseline="0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4" name="Grafický objekt 3" descr="Kontrolní seznam obrys">
            <a:extLst>
              <a:ext uri="{FF2B5EF4-FFF2-40B4-BE49-F238E27FC236}">
                <a16:creationId xmlns:a16="http://schemas.microsoft.com/office/drawing/2014/main" id="{C57E37B5-D531-43A1-9AAC-6F0F0E09E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592" y="2639080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655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FD509-7ED2-4FAC-9857-AF44A181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876" y="0"/>
            <a:ext cx="6444248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Co je důležité?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669905-477B-4DF1-94D0-B6371C91C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>
            <a:normAutofit/>
          </a:bodyPr>
          <a:lstStyle/>
          <a:p>
            <a:endParaRPr lang="cs-CZ"/>
          </a:p>
          <a:p>
            <a:endParaRPr lang="cs-CZ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273AB09-04E3-4E3E-B99C-1BABAACFD5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000" y="1480404"/>
            <a:ext cx="8334000" cy="4815192"/>
          </a:xfrm>
        </p:spPr>
        <p:txBody>
          <a:bodyPr vert="horz" lIns="0" tIns="0" rIns="0" bIns="0" rtlCol="0" anchor="t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Sledujte svou vlastní či místní situaci, pozici/své  možnosti, popisujte zkušenosti, z nichž vycházíte.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Žádost formulujte jasně, srozumitelně a jednoduše, uvádějte pravdivé  a konkrétní údaje.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Nebojte se s námi konzultovat.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Výzva je velmi úzce zaměřená, proto projekty budou spojovat stejné cíle (formulovány výzvou).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Kvalita žádostí o podporu se odrazí v popisu cílové skupiny, v obsahu KA, velikosti závazku ve vztahu </a:t>
            </a:r>
            <a:br>
              <a:rPr lang="cs-CZ" dirty="0"/>
            </a:br>
            <a:r>
              <a:rPr lang="cs-CZ" dirty="0"/>
              <a:t>k nákladům.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404C8A-BB0C-4D24-91CE-DFE3F03F79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67</a:t>
            </a:fld>
            <a:endParaRPr lang="cs-CZ"/>
          </a:p>
        </p:txBody>
      </p:sp>
      <p:pic>
        <p:nvPicPr>
          <p:cNvPr id="8" name="Grafický objekt 7" descr="Komentář důležité se souvislou výplní">
            <a:extLst>
              <a:ext uri="{FF2B5EF4-FFF2-40B4-BE49-F238E27FC236}">
                <a16:creationId xmlns:a16="http://schemas.microsoft.com/office/drawing/2014/main" id="{85C6E018-2239-43A2-B68D-134797ECB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46" y="-159798"/>
            <a:ext cx="1480404" cy="148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642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038" y="2636912"/>
            <a:ext cx="5814458" cy="965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baseline="0" dirty="0"/>
              <a:t>Podání </a:t>
            </a:r>
            <a:br>
              <a:rPr lang="cs-CZ" baseline="0" dirty="0"/>
            </a:br>
            <a:r>
              <a:rPr lang="cs-CZ" baseline="0" dirty="0"/>
              <a:t>projektové žádosti v IS KP21+</a:t>
            </a:r>
            <a:endParaRPr lang="cs-CZ" sz="4000" baseline="0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4" name="Grafický objekt 3" descr="Kontrolní seznam obrys">
            <a:extLst>
              <a:ext uri="{FF2B5EF4-FFF2-40B4-BE49-F238E27FC236}">
                <a16:creationId xmlns:a16="http://schemas.microsoft.com/office/drawing/2014/main" id="{DF06572D-C730-44BC-A199-1B78CDF42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3648" y="2609736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997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FD509-7ED2-4FAC-9857-AF44A181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80000"/>
          </a:xfrm>
        </p:spPr>
        <p:txBody>
          <a:bodyPr anchor="ctr">
            <a:normAutofit/>
          </a:bodyPr>
          <a:lstStyle/>
          <a:p>
            <a:r>
              <a:rPr lang="cs-CZ" baseline="0" dirty="0"/>
              <a:t>Pomůcky na </a:t>
            </a:r>
            <a:r>
              <a:rPr lang="cs-CZ" dirty="0">
                <a:solidFill>
                  <a:schemeClr val="accent4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esfcr.cz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669905-477B-4DF1-94D0-B6371C91C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20" y="1484784"/>
            <a:ext cx="8064000" cy="2088000"/>
          </a:xfrm>
        </p:spPr>
        <p:txBody>
          <a:bodyPr>
            <a:normAutofit/>
          </a:bodyPr>
          <a:lstStyle/>
          <a:p>
            <a:endParaRPr lang="cs-CZ"/>
          </a:p>
          <a:p>
            <a:endParaRPr lang="cs-CZ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273AB09-04E3-4E3E-B99C-1BABAACFD5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0000" y="1556792"/>
            <a:ext cx="8064000" cy="43200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Podrobný návod k podání žádosti </a:t>
            </a:r>
            <a:r>
              <a:rPr lang="cs-CZ" dirty="0"/>
              <a:t>→ </a:t>
            </a:r>
            <a:r>
              <a:rPr lang="cs-CZ" dirty="0">
                <a:hlinkClick r:id="rId4"/>
              </a:rPr>
              <a:t>Pokyny k vyplnění žádosti o podporu v IS KP21+ pro projekty s přímými a nepřímými náklady a pro projekty s paušálními sazbami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5"/>
              </a:rPr>
              <a:t>Obecné pokyny k ovládání IS KP21+ a ke komunikaci s technickou podporou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6"/>
              </a:rPr>
              <a:t>Obecná část pravidel pro žadatele a příjemce z OPZ+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3399"/>
                </a:solidFill>
                <a:effectLst/>
                <a:latin typeface="Trebuchet MS" panose="020B0603020202020204" pitchFamily="34" charset="0"/>
                <a:hlinkClick r:id="rId7"/>
              </a:rPr>
              <a:t>Specifická část pravidel pro žadatele a příjemce z OPZ+ pro projekty s přímými a nepřímými náklady nebo projekty financované s využitím paušálních sazeb (verze 2)</a:t>
            </a:r>
            <a:endParaRPr lang="cs-CZ" b="0" i="0" u="none" strike="noStrike" dirty="0">
              <a:solidFill>
                <a:srgbClr val="003399"/>
              </a:solidFill>
              <a:effectLst/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3399"/>
                </a:solidFill>
                <a:latin typeface="Trebuchet MS" panose="020B0603020202020204" pitchFamily="34" charset="0"/>
                <a:hlinkClick r:id="rId8"/>
              </a:rPr>
              <a:t>Příručka pro hodnotitele OPZ+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404C8A-BB0C-4D24-91CE-DFE3F03F79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9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86B8E-2C40-4876-8FFC-9992E3A9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DÍLČÍ ALOKACE VÝZVY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F2E72E-24E6-46AE-97FA-3A7ECDA8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37F778C7-89E3-45E5-A487-50B8657346F3}"/>
              </a:ext>
            </a:extLst>
          </p:cNvPr>
          <p:cNvSpPr/>
          <p:nvPr/>
        </p:nvSpPr>
        <p:spPr>
          <a:xfrm>
            <a:off x="179512" y="2128638"/>
            <a:ext cx="4196883" cy="1079999"/>
          </a:xfrm>
          <a:prstGeom prst="roundRect">
            <a:avLst/>
          </a:prstGeom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>
                <a:solidFill>
                  <a:schemeClr val="tx1"/>
                </a:solidFill>
              </a:rPr>
              <a:t>Oblast A: 80 mil. Kč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5D47C9F-A64E-4567-A687-DFDABDE90F85}"/>
              </a:ext>
            </a:extLst>
          </p:cNvPr>
          <p:cNvSpPr/>
          <p:nvPr/>
        </p:nvSpPr>
        <p:spPr>
          <a:xfrm>
            <a:off x="4598190" y="2146609"/>
            <a:ext cx="4248456" cy="1044056"/>
          </a:xfrm>
          <a:prstGeom prst="roundRect">
            <a:avLst/>
          </a:prstGeom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>
                <a:solidFill>
                  <a:schemeClr val="tx1"/>
                </a:solidFill>
              </a:rPr>
              <a:t>Oblast B: 80 mil. Kč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BB4ECE1E-7A33-4356-8A29-A232387B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92" y="3653862"/>
            <a:ext cx="8424000" cy="3195056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Případná nevyužitá dílčí alokace bude přidělena na druhou dílčí alokaci, v níž bude převis žádostí o podporu. </a:t>
            </a:r>
            <a:endParaRPr lang="cs-CZ" b="1" dirty="0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F0036CF0-7E38-4808-BEDE-D39B257CCC1D}"/>
              </a:ext>
            </a:extLst>
          </p:cNvPr>
          <p:cNvSpPr/>
          <p:nvPr/>
        </p:nvSpPr>
        <p:spPr>
          <a:xfrm rot="16200000">
            <a:off x="4281858" y="19674"/>
            <a:ext cx="580283" cy="3600399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3701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BB936-F4A2-4897-91FF-A97D6B01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K POMŮCKÁM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F7A204A-AB14-4669-966A-1BCB9C826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948" y="1484784"/>
            <a:ext cx="8240052" cy="463502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412DA5-138E-4580-B783-792D0B75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70</a:t>
            </a:fld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290517FA-D91D-4011-941C-97E2AA7AAD1A}"/>
              </a:ext>
            </a:extLst>
          </p:cNvPr>
          <p:cNvSpPr/>
          <p:nvPr/>
        </p:nvSpPr>
        <p:spPr>
          <a:xfrm>
            <a:off x="1331640" y="1340768"/>
            <a:ext cx="2088232" cy="864097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090045D-FA47-4525-A425-0005111B9CE3}"/>
              </a:ext>
            </a:extLst>
          </p:cNvPr>
          <p:cNvSpPr/>
          <p:nvPr/>
        </p:nvSpPr>
        <p:spPr>
          <a:xfrm>
            <a:off x="3635896" y="1335336"/>
            <a:ext cx="4608512" cy="86409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hlinkClick r:id="rId3"/>
              </a:rPr>
              <a:t>https://www.esfcr.cz/dokumenty-opz-plus</a:t>
            </a:r>
            <a:r>
              <a:rPr lang="cs-CZ" dirty="0"/>
              <a:t> </a:t>
            </a:r>
          </a:p>
        </p:txBody>
      </p:sp>
      <p:pic>
        <p:nvPicPr>
          <p:cNvPr id="8" name="Grafický objekt 7" descr="Ruka s ukazováčkem ukazujícím doprava se souvislou výplní">
            <a:extLst>
              <a:ext uri="{FF2B5EF4-FFF2-40B4-BE49-F238E27FC236}">
                <a16:creationId xmlns:a16="http://schemas.microsoft.com/office/drawing/2014/main" id="{48904D5E-D746-424D-89A5-1F1448F01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26096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823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66" y="4040635"/>
            <a:ext cx="7174286" cy="138872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cs-CZ" dirty="0"/>
              <a:t>Domluvte si s námi konzultaci: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EC8D9DCA-A0AB-4A79-B2E0-073D24FD274F}"/>
              </a:ext>
            </a:extLst>
          </p:cNvPr>
          <p:cNvSpPr/>
          <p:nvPr/>
        </p:nvSpPr>
        <p:spPr>
          <a:xfrm>
            <a:off x="405823" y="1709321"/>
            <a:ext cx="4598225" cy="1791687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571" b="1" dirty="0"/>
              <a:t>Potřebujete pomoci s projektovým záměrem nebo něco více vysvětlit? </a:t>
            </a:r>
            <a:endParaRPr lang="cs-CZ" sz="2571" dirty="0"/>
          </a:p>
        </p:txBody>
      </p:sp>
      <p:pic>
        <p:nvPicPr>
          <p:cNvPr id="5" name="Grafický objekt 4" descr="Zasedací místnost se souvislou výplní">
            <a:extLst>
              <a:ext uri="{FF2B5EF4-FFF2-40B4-BE49-F238E27FC236}">
                <a16:creationId xmlns:a16="http://schemas.microsoft.com/office/drawing/2014/main" id="{045EA1CB-5AFD-4DAB-A3B9-2F4FB2157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2200" y="2276872"/>
            <a:ext cx="1980000" cy="1980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B4B7289-368D-48AB-9F8D-5EBE7C767FE9}"/>
              </a:ext>
            </a:extLst>
          </p:cNvPr>
          <p:cNvSpPr txBox="1"/>
          <p:nvPr/>
        </p:nvSpPr>
        <p:spPr>
          <a:xfrm>
            <a:off x="920166" y="5373216"/>
            <a:ext cx="7540266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helena.vojtaskova@mpsv.cz</a:t>
            </a:r>
            <a:endParaRPr lang="cs-CZ" sz="4000" dirty="0">
              <a:solidFill>
                <a:schemeClr val="bg1"/>
              </a:solidFill>
            </a:endParaRPr>
          </a:p>
          <a:p>
            <a:pPr algn="ctr"/>
            <a:r>
              <a:rPr lang="cs-CZ" sz="4000" u="sng" dirty="0">
                <a:solidFill>
                  <a:schemeClr val="bg1"/>
                </a:solidFill>
              </a:rPr>
              <a:t>tomas.hauzirek@mpsv.cz </a:t>
            </a:r>
          </a:p>
        </p:txBody>
      </p:sp>
    </p:spTree>
    <p:extLst>
      <p:ext uri="{BB962C8B-B14F-4D97-AF65-F5344CB8AC3E}">
        <p14:creationId xmlns:p14="http://schemas.microsoft.com/office/powerpoint/2010/main" val="11740767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414" y="3055187"/>
            <a:ext cx="7020440" cy="133729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baseline="0" dirty="0"/>
              <a:t>Sledujte stránky výzvy: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4" name="Grafický objekt 3" descr="Komentář, lajk obrys">
            <a:extLst>
              <a:ext uri="{FF2B5EF4-FFF2-40B4-BE49-F238E27FC236}">
                <a16:creationId xmlns:a16="http://schemas.microsoft.com/office/drawing/2014/main" id="{91D06185-9C7C-41B3-B8AC-835292999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9870" y="1340768"/>
            <a:ext cx="1980000" cy="1980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527CF8-644B-44D7-A0AF-DAD780010DDE}"/>
              </a:ext>
            </a:extLst>
          </p:cNvPr>
          <p:cNvSpPr txBox="1"/>
          <p:nvPr/>
        </p:nvSpPr>
        <p:spPr>
          <a:xfrm>
            <a:off x="3851920" y="3723833"/>
            <a:ext cx="2931429" cy="53200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cs-CZ" sz="2857" dirty="0">
                <a:solidFill>
                  <a:schemeClr val="bg1"/>
                </a:solidFill>
              </a:rPr>
              <a:t>Výzva č. 088</a:t>
            </a:r>
          </a:p>
        </p:txBody>
      </p:sp>
    </p:spTree>
    <p:extLst>
      <p:ext uri="{BB962C8B-B14F-4D97-AF65-F5344CB8AC3E}">
        <p14:creationId xmlns:p14="http://schemas.microsoft.com/office/powerpoint/2010/main" val="14570726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80" y="1772816"/>
            <a:ext cx="7020440" cy="2005937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cs-CZ" baseline="0" dirty="0"/>
              <a:t>Ukončení příjmu projektových žádostí: </a:t>
            </a:r>
            <a:r>
              <a:rPr lang="cs-CZ" dirty="0">
                <a:solidFill>
                  <a:srgbClr val="FF0000"/>
                </a:solidFill>
              </a:rPr>
              <a:t>20</a:t>
            </a:r>
            <a:r>
              <a:rPr lang="cs-CZ" baseline="0" dirty="0">
                <a:solidFill>
                  <a:srgbClr val="FF0000"/>
                </a:solidFill>
              </a:rPr>
              <a:t>. </a:t>
            </a:r>
            <a:r>
              <a:rPr lang="cs-CZ" dirty="0">
                <a:solidFill>
                  <a:srgbClr val="FF0000"/>
                </a:solidFill>
              </a:rPr>
              <a:t>2</a:t>
            </a:r>
            <a:r>
              <a:rPr lang="cs-CZ" baseline="0" dirty="0">
                <a:solidFill>
                  <a:srgbClr val="FF0000"/>
                </a:solidFill>
              </a:rPr>
              <a:t>. 2026 12:00 </a:t>
            </a:r>
            <a:br>
              <a:rPr lang="cs-CZ" baseline="0" dirty="0"/>
            </a:br>
            <a:endParaRPr lang="cs-CZ" baseline="0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38FE1D61-B574-4AA9-A4FB-00EBF67A4F6D}"/>
              </a:ext>
            </a:extLst>
          </p:cNvPr>
          <p:cNvSpPr/>
          <p:nvPr/>
        </p:nvSpPr>
        <p:spPr>
          <a:xfrm>
            <a:off x="2264367" y="4653136"/>
            <a:ext cx="6493354" cy="1803848"/>
          </a:xfrm>
          <a:prstGeom prst="wedgeRoundRectCallout">
            <a:avLst>
              <a:gd name="adj1" fmla="val -20971"/>
              <a:gd name="adj2" fmla="val -91597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cs-CZ" sz="2000" b="1" dirty="0">
                <a:solidFill>
                  <a:schemeClr val="tx1"/>
                </a:solidFill>
              </a:rPr>
              <a:t>Žádosti předložené jiným způsobem a v jiném termínu, než umožňuje výzva, nejsou akceptovány </a:t>
            </a:r>
            <a:r>
              <a:rPr lang="cs-CZ" sz="2000" dirty="0">
                <a:solidFill>
                  <a:schemeClr val="tx1"/>
                </a:solidFill>
              </a:rPr>
              <a:t>(žádosti se podávají pouze elektronicky, stvrzené el. podpisem, nutnost mít datovou schránku).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11D3492-8F51-4DA3-A3B0-FA0820BD8DD5}"/>
              </a:ext>
            </a:extLst>
          </p:cNvPr>
          <p:cNvSpPr txBox="1"/>
          <p:nvPr/>
        </p:nvSpPr>
        <p:spPr>
          <a:xfrm>
            <a:off x="1547664" y="4633313"/>
            <a:ext cx="1028686" cy="1741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715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93521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80" y="2946400"/>
            <a:ext cx="7020440" cy="9652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cs-CZ" baseline="0" dirty="0"/>
              <a:t>Děkujeme za vaši pozornost !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2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ECF01-B5EC-4FF7-B199-7B76A9CA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CÍLOVÁ SKUPINA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B410EC-27AA-4993-928C-8F2D7E4F0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05" y="2960240"/>
            <a:ext cx="4245686" cy="3642872"/>
          </a:xfrm>
        </p:spPr>
        <p:txBody>
          <a:bodyPr/>
          <a:lstStyle/>
          <a:p>
            <a:r>
              <a:rPr lang="cs-CZ" b="1" dirty="0"/>
              <a:t>Oblast A: </a:t>
            </a:r>
          </a:p>
          <a:p>
            <a:pPr marL="0" indent="0">
              <a:buNone/>
            </a:pPr>
            <a:r>
              <a:rPr lang="cs-CZ" sz="2000" dirty="0"/>
              <a:t>Ženy ve věku 50 let+, které: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2000" b="1" dirty="0"/>
              <a:t>jsou aktivní na trhu práce</a:t>
            </a:r>
            <a:r>
              <a:rPr lang="cs-CZ" sz="2000" b="1" u="sng" dirty="0"/>
              <a:t> </a:t>
            </a:r>
            <a:r>
              <a:rPr lang="cs-CZ" sz="1800" dirty="0"/>
              <a:t>(Aktivitu podpořené osoby na trhu práce ověřuje příjemce, doporučujeme potvrzení zaměstnavatele, nedoporučujeme čestné prohlášení.)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9159FC-E9C2-42A0-A533-11268A3C55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01512" y="2230433"/>
            <a:ext cx="4375885" cy="4320000"/>
          </a:xfrm>
        </p:spPr>
        <p:txBody>
          <a:bodyPr/>
          <a:lstStyle/>
          <a:p>
            <a:r>
              <a:rPr lang="cs-CZ" b="1" dirty="0"/>
              <a:t>Oblast B: </a:t>
            </a:r>
          </a:p>
          <a:p>
            <a:pPr marL="0" indent="0">
              <a:buNone/>
            </a:pPr>
            <a:r>
              <a:rPr lang="cs-CZ" sz="2000" dirty="0"/>
              <a:t>Ženy podnikatelky ve věku 50 let+, které zároveň budou splňovat tato kritéria:</a:t>
            </a:r>
          </a:p>
          <a:p>
            <a:pPr marL="576900" lvl="1" indent="-342900">
              <a:buFont typeface="Wingdings" panose="05000000000000000000" pitchFamily="2" charset="2"/>
              <a:buChar char="ü"/>
            </a:pPr>
            <a:r>
              <a:rPr lang="cs-CZ" b="1" dirty="0"/>
              <a:t>podnikání bylo založeno před rokem 2024 a trvá bez přerušení min. od 2024</a:t>
            </a:r>
            <a:endParaRPr lang="cs-CZ" dirty="0"/>
          </a:p>
          <a:p>
            <a:pPr marL="576900" lvl="1" indent="-342900">
              <a:buFont typeface="Wingdings" panose="05000000000000000000" pitchFamily="2" charset="2"/>
              <a:buChar char="ü"/>
            </a:pPr>
            <a:r>
              <a:rPr lang="cs-CZ" b="1" dirty="0" err="1"/>
              <a:t>mikropodnikatelky</a:t>
            </a:r>
            <a:br>
              <a:rPr lang="cs-CZ" b="1" dirty="0"/>
            </a:br>
            <a:r>
              <a:rPr lang="cs-CZ" dirty="0"/>
              <a:t>(</a:t>
            </a:r>
            <a:r>
              <a:rPr lang="cs-CZ" sz="1800" dirty="0"/>
              <a:t>Ověřuje příjemce, doporučujeme výpis z Evidence skutečných majitelů + čestné prohlášení o splnění kritéria mikropodniku.)</a:t>
            </a:r>
            <a:endParaRPr lang="cs-CZ" dirty="0"/>
          </a:p>
          <a:p>
            <a:pPr marL="234000" lvl="1" indent="0">
              <a:buNone/>
            </a:pPr>
            <a:endParaRPr lang="cs-CZ" dirty="0"/>
          </a:p>
          <a:p>
            <a:pPr marL="234000" lvl="1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559EAB-B19B-4AB6-9EC2-3086A9FBC0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4C33560-8F89-422F-8DBF-858A91049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486556"/>
              </p:ext>
            </p:extLst>
          </p:nvPr>
        </p:nvGraphicFramePr>
        <p:xfrm>
          <a:off x="551622" y="1261721"/>
          <a:ext cx="8040755" cy="50405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8040755">
                  <a:extLst>
                    <a:ext uri="{9D8B030D-6E8A-4147-A177-3AD203B41FA5}">
                      <a16:colId xmlns:a16="http://schemas.microsoft.com/office/drawing/2014/main" val="160926348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Znevýhodněné ženy → </a:t>
                      </a: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</a:rPr>
                        <a:t>Ženy ve věku 50 a více let</a:t>
                      </a:r>
                      <a:endParaRPr lang="cs-CZ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08202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7729363C-0C76-4DD5-BE70-88351444FC7B}"/>
              </a:ext>
            </a:extLst>
          </p:cNvPr>
          <p:cNvSpPr txBox="1"/>
          <p:nvPr/>
        </p:nvSpPr>
        <p:spPr>
          <a:xfrm>
            <a:off x="340611" y="176577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 žádosti o podporu uvádějte na </a:t>
            </a:r>
            <a:r>
              <a:rPr lang="cs-CZ" b="1" u="sng" dirty="0">
                <a:solidFill>
                  <a:srgbClr val="FF0000"/>
                </a:solidFill>
              </a:rPr>
              <a:t>záložce cílová skupina</a:t>
            </a:r>
            <a:r>
              <a:rPr lang="cs-CZ" dirty="0">
                <a:solidFill>
                  <a:srgbClr val="FF0000"/>
                </a:solidFill>
              </a:rPr>
              <a:t>, jak bude probíhat nábor cílové skupiny do projektu. </a:t>
            </a:r>
          </a:p>
        </p:txBody>
      </p:sp>
    </p:spTree>
    <p:extLst>
      <p:ext uri="{BB962C8B-B14F-4D97-AF65-F5344CB8AC3E}">
        <p14:creationId xmlns:p14="http://schemas.microsoft.com/office/powerpoint/2010/main" val="164073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31849-439A-4BCA-B8AA-7F6A63EE4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cap="none" dirty="0"/>
              <a:t>CÍLOVÁ SKUPINA – </a:t>
            </a:r>
            <a:r>
              <a:rPr lang="cs-CZ" cap="none" dirty="0">
                <a:solidFill>
                  <a:schemeClr val="accent4"/>
                </a:solidFill>
              </a:rPr>
              <a:t>OBLAST B</a:t>
            </a:r>
            <a:endParaRPr lang="cs-CZ" dirty="0">
              <a:solidFill>
                <a:schemeClr val="accent4"/>
              </a:solidFill>
            </a:endParaRP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440A556-3928-41D8-9100-F0A191E52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746" r="16961"/>
          <a:stretch/>
        </p:blipFill>
        <p:spPr>
          <a:xfrm>
            <a:off x="1043608" y="1922408"/>
            <a:ext cx="6696744" cy="3827879"/>
          </a:xfrm>
          <a:prstGeom prst="rect">
            <a:avLst/>
          </a:prstGeom>
          <a:noFill/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77EBE2-9A6D-412A-ADA2-1369FA11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9</a:t>
            </a:fld>
            <a:endParaRPr lang="cs-CZ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0D65BFF-CFDB-A2B2-2E12-CFEB2AF92A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vychází z definice Evropské komise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0CE112C4-326E-46F0-9B09-AF14158F8E51}"/>
              </a:ext>
            </a:extLst>
          </p:cNvPr>
          <p:cNvSpPr/>
          <p:nvPr/>
        </p:nvSpPr>
        <p:spPr>
          <a:xfrm>
            <a:off x="1403647" y="4581128"/>
            <a:ext cx="1417611" cy="6710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810BE47B-A5B2-4B5E-887C-BDD3536EAA54}"/>
              </a:ext>
            </a:extLst>
          </p:cNvPr>
          <p:cNvSpPr/>
          <p:nvPr/>
        </p:nvSpPr>
        <p:spPr>
          <a:xfrm>
            <a:off x="5787230" y="4574872"/>
            <a:ext cx="1394155" cy="6710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24E7522-97F1-4A8E-8783-9D7801E287E6}"/>
              </a:ext>
            </a:extLst>
          </p:cNvPr>
          <p:cNvSpPr/>
          <p:nvPr/>
        </p:nvSpPr>
        <p:spPr>
          <a:xfrm>
            <a:off x="2897814" y="4581128"/>
            <a:ext cx="1368152" cy="6648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FED5B400-C88C-43AC-A004-FB7AB26E5742}"/>
              </a:ext>
            </a:extLst>
          </p:cNvPr>
          <p:cNvSpPr/>
          <p:nvPr/>
        </p:nvSpPr>
        <p:spPr>
          <a:xfrm>
            <a:off x="4342522" y="4581128"/>
            <a:ext cx="1368152" cy="6648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34429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dfed548f-0517-4d39-90e3-3947398480c0">W:\PUBLICITA\VIZUÁLNÍ_IDENTITA\sablony_word_ppt\prezentace.pptx</AC_OriginalFileNam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FCF9BCABF3854AAB137087829D63AA" ma:contentTypeVersion="7" ma:contentTypeDescription="Vytvoří nový dokument" ma:contentTypeScope="" ma:versionID="f6f03f5b008ce72686bbcf691a7be2e8">
  <xsd:schema xmlns:xsd="http://www.w3.org/2001/XMLSchema" xmlns:xs="http://www.w3.org/2001/XMLSchema" xmlns:p="http://schemas.microsoft.com/office/2006/metadata/properties" xmlns:ns2="dfed548f-0517-4d39-90e3-3947398480c0" targetNamespace="http://schemas.microsoft.com/office/2006/metadata/properties" ma:root="true" ma:fieldsID="a9a9eb159e242e6dec8d2b5b6c497589" ns2:_="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d548f-0517-4d39-90e3-3947398480c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D88155-0E86-4D14-B6AF-C6806AEE9525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dfed548f-0517-4d39-90e3-3947398480c0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937348-7977-46A8-9818-642FB21DF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15833</TotalTime>
  <Words>4099</Words>
  <Application>Microsoft Office PowerPoint</Application>
  <PresentationFormat>Předvádění na obrazovce (4:3)</PresentationFormat>
  <Paragraphs>575</Paragraphs>
  <Slides>74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74</vt:i4>
      </vt:variant>
    </vt:vector>
  </HeadingPairs>
  <TitlesOfParts>
    <vt:vector size="81" baseType="lpstr">
      <vt:lpstr>Arial</vt:lpstr>
      <vt:lpstr>Calibri</vt:lpstr>
      <vt:lpstr>Courier New</vt:lpstr>
      <vt:lpstr>Trebuchet MS</vt:lpstr>
      <vt:lpstr>Wingdings</vt:lpstr>
      <vt:lpstr>Wingdings 3</vt:lpstr>
      <vt:lpstr>prezentace</vt:lpstr>
      <vt:lpstr>Posílení kompetencí žen znevýhodněných na trhu práce a v podnikání (2)   Seminář pro žadatele</vt:lpstr>
      <vt:lpstr>Program semináře</vt:lpstr>
      <vt:lpstr>Prezentace aplikace PowerPoint</vt:lpstr>
      <vt:lpstr> ZÁKLADNÍ INFORMACE </vt:lpstr>
      <vt:lpstr>ALOKACE A TERMÍNY</vt:lpstr>
      <vt:lpstr>ZAMĚŘENÍ VÝZVY</vt:lpstr>
      <vt:lpstr>DÍLČÍ ALOKACE VÝZVY</vt:lpstr>
      <vt:lpstr>CÍLOVÁ SKUPINA</vt:lpstr>
      <vt:lpstr>CÍLOVÁ SKUPINA – OBLAST B</vt:lpstr>
      <vt:lpstr>Oprávnění žadatelé</vt:lpstr>
      <vt:lpstr>Spolufinancování v projektech</vt:lpstr>
      <vt:lpstr>Specifikace podporovaných  aktivit</vt:lpstr>
      <vt:lpstr>Podporované aktivity</vt:lpstr>
      <vt:lpstr>Podporované aktivity</vt:lpstr>
      <vt:lpstr>Podporované aktivity: Oblast A</vt:lpstr>
      <vt:lpstr>Podporované aktivity: Oblast A</vt:lpstr>
      <vt:lpstr>NEPodporované aktivity: Oblast A</vt:lpstr>
      <vt:lpstr>Podporované aktivity: Oblast B</vt:lpstr>
      <vt:lpstr>Podporované aktivity: Oblast B</vt:lpstr>
      <vt:lpstr>Podporované aktivity: Oblast B</vt:lpstr>
      <vt:lpstr>Podporované aktivity: Oblast A I B</vt:lpstr>
      <vt:lpstr>Evaluace Projektů</vt:lpstr>
      <vt:lpstr>Evaluace projektů</vt:lpstr>
      <vt:lpstr>Podmínky podpory v OPZ+   čím se řídí žadatel  o podporu a později příjemce</vt:lpstr>
      <vt:lpstr>Partnerství Pro tuto výzvu není relevantní. </vt:lpstr>
      <vt:lpstr>Prezentace aplikace PowerPoint</vt:lpstr>
      <vt:lpstr>Veřejná podpora – de minimis</vt:lpstr>
      <vt:lpstr>Veřejná podpora Oblast A</vt:lpstr>
      <vt:lpstr>Veřejná podpora Oblast B</vt:lpstr>
      <vt:lpstr>Povinné přílohy žádosti o podporu  </vt:lpstr>
      <vt:lpstr>Povinné přílohy žádosti o podporu I</vt:lpstr>
      <vt:lpstr>Prezentace aplikace PowerPoint</vt:lpstr>
      <vt:lpstr>Nastavení indikátorů</vt:lpstr>
      <vt:lpstr>Nastavení indikátorů I</vt:lpstr>
      <vt:lpstr>Nastavení indikátorů</vt:lpstr>
      <vt:lpstr>Nastavení indikátorů</vt:lpstr>
      <vt:lpstr>Nastavení indikátorů </vt:lpstr>
      <vt:lpstr>INDIKÁTORY</vt:lpstr>
      <vt:lpstr>Nastavení indikátorů</vt:lpstr>
      <vt:lpstr>Nastavení indikátorů</vt:lpstr>
      <vt:lpstr>Prezentace aplikace PowerPoint</vt:lpstr>
      <vt:lpstr>Způsobilé výdaje a rozpočet</vt:lpstr>
      <vt:lpstr>40% paušální sazba v rozpočtu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Rozpočet a způsob financování</vt:lpstr>
      <vt:lpstr>Hodnocení  a výběr projektů</vt:lpstr>
      <vt:lpstr>Proces hodnocení  a výběr projektů</vt:lpstr>
      <vt:lpstr>Proces hodnocení  a výběru projektů</vt:lpstr>
      <vt:lpstr>Proces hodnocení  a výběru projektů</vt:lpstr>
      <vt:lpstr>Proces hodnocení  a výběru projektů</vt:lpstr>
      <vt:lpstr>Proces hodnocení  a výběru projektů</vt:lpstr>
      <vt:lpstr>Proces hodnocení a výběru projektů</vt:lpstr>
      <vt:lpstr>Proces hodnocení  a výběru projektů</vt:lpstr>
      <vt:lpstr>Proces hodnocení  a výběru projektů</vt:lpstr>
      <vt:lpstr>Proces hodnocení  a výběru projektů</vt:lpstr>
      <vt:lpstr>Proces hodnocení  a výběru projektů</vt:lpstr>
      <vt:lpstr>Proces hodnocení Potřebnost</vt:lpstr>
      <vt:lpstr>Proces hodnocení účelnost</vt:lpstr>
      <vt:lpstr>Proces hodnocení efektivnost a hospodárnost</vt:lpstr>
      <vt:lpstr>Proces hodnocení proveditelnost</vt:lpstr>
      <vt:lpstr>Základní principy pro sestavení žádosti o podporu</vt:lpstr>
      <vt:lpstr>Co je důležité?</vt:lpstr>
      <vt:lpstr>Podání  projektové žádosti v IS KP21+</vt:lpstr>
      <vt:lpstr>Pomůcky na esfcr.cz</vt:lpstr>
      <vt:lpstr>CESTA K POMŮCKÁM </vt:lpstr>
      <vt:lpstr>Domluvte si s námi konzultaci:</vt:lpstr>
      <vt:lpstr>Sledujte stránky výzvy:</vt:lpstr>
      <vt:lpstr>Ukončení příjmu projektových žádostí: 20. 2. 2026 12:00  </vt:lpstr>
      <vt:lpstr>Děkujeme za vaši pozornost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Bendová Šárka Mgr. (MPSV)</dc:creator>
  <cp:lastModifiedBy>Vojtášková Helena Mgr. (MPSV)</cp:lastModifiedBy>
  <cp:revision>460</cp:revision>
  <cp:lastPrinted>2022-09-19T08:53:52Z</cp:lastPrinted>
  <dcterms:created xsi:type="dcterms:W3CDTF">2015-02-20T08:23:15Z</dcterms:created>
  <dcterms:modified xsi:type="dcterms:W3CDTF">2026-01-05T22:47:58Z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0x010100A2FCF9BCABF3854AAB137087829D63AA</vt:lpwstr>
  </property>
</Properties>
</file>