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ms-office.classificationlabels+xml" PartName="/docMetadata/LabelInfo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Metadata/LabelInfo.xml" Type="http://schemas.microsoft.com/office/2020/02/relationships/classificationlabel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6" r:id="rId3"/>
    <p:sldId id="549" r:id="rId4"/>
    <p:sldId id="550" r:id="rId5"/>
    <p:sldId id="551" r:id="rId6"/>
    <p:sldId id="552" r:id="rId7"/>
    <p:sldId id="553" r:id="rId8"/>
    <p:sldId id="369" r:id="rId9"/>
    <p:sldId id="554" r:id="rId10"/>
    <p:sldId id="555" r:id="rId11"/>
    <p:sldId id="556" r:id="rId12"/>
    <p:sldId id="557" r:id="rId13"/>
    <p:sldId id="558" r:id="rId14"/>
    <p:sldId id="472" r:id="rId15"/>
    <p:sldId id="520" r:id="rId16"/>
    <p:sldId id="362" r:id="rId17"/>
    <p:sldId id="276" r:id="rId18"/>
    <p:sldId id="277" r:id="rId19"/>
    <p:sldId id="278" r:id="rId20"/>
    <p:sldId id="544" r:id="rId21"/>
    <p:sldId id="546" r:id="rId22"/>
    <p:sldId id="547" r:id="rId23"/>
  </p:sldIdLst>
  <p:sldSz cx="12192000" cy="6858000"/>
  <p:notesSz cx="7315200" cy="96012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horzBarState="maximized">
    <p:restoredLeft sz="14763" autoAdjust="false"/>
    <p:restoredTop sz="94660"/>
  </p:normalViewPr>
  <p:slideViewPr>
    <p:cSldViewPr snapToGrid="false" showGuides="true">
      <p:cViewPr varScale="true">
        <p:scale>
          <a:sx n="63" d="100"/>
          <a:sy n="63" d="100"/>
        </p:scale>
        <p:origin x="81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7.xml" Type="http://schemas.openxmlformats.org/officeDocument/2006/relationships/slide" Id="rId8"/>
    <Relationship Target="slides/slide12.xml" Type="http://schemas.openxmlformats.org/officeDocument/2006/relationships/slide" Id="rId13"/>
    <Relationship Target="slides/slide17.xml" Type="http://schemas.openxmlformats.org/officeDocument/2006/relationships/slide" Id="rId18"/>
    <Relationship Target="presProps.xml" Type="http://schemas.openxmlformats.org/officeDocument/2006/relationships/presProps" Id="rId26"/>
    <Relationship Target="slides/slide2.xml" Type="http://schemas.openxmlformats.org/officeDocument/2006/relationships/slide" Id="rId3"/>
    <Relationship Target="slides/slide20.xml" Type="http://schemas.openxmlformats.org/officeDocument/2006/relationships/slide" Id="rId21"/>
    <Relationship Target="slides/slide6.xml" Type="http://schemas.openxmlformats.org/officeDocument/2006/relationships/slide" Id="rId7"/>
    <Relationship Target="slides/slide11.xml" Type="http://schemas.openxmlformats.org/officeDocument/2006/relationships/slide" Id="rId12"/>
    <Relationship Target="slides/slide16.xml" Type="http://schemas.openxmlformats.org/officeDocument/2006/relationships/slide" Id="rId17"/>
    <Relationship Target="handoutMasters/handoutMaster1.xml" Type="http://schemas.openxmlformats.org/officeDocument/2006/relationships/handoutMaster" Id="rId25"/>
    <Relationship Target="slides/slide1.xml" Type="http://schemas.openxmlformats.org/officeDocument/2006/relationships/slide" Id="rId2"/>
    <Relationship Target="slides/slide15.xml" Type="http://schemas.openxmlformats.org/officeDocument/2006/relationships/slide" Id="rId16"/>
    <Relationship Target="slides/slide19.xml" Type="http://schemas.openxmlformats.org/officeDocument/2006/relationships/slide" Id="rId20"/>
    <Relationship Target="tableStyles.xml" Type="http://schemas.openxmlformats.org/officeDocument/2006/relationships/tableStyles" Id="rId29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notesMasters/notesMaster1.xml" Type="http://schemas.openxmlformats.org/officeDocument/2006/relationships/notesMaster" Id="rId24"/>
    <Relationship Target="slides/slide4.xml" Type="http://schemas.openxmlformats.org/officeDocument/2006/relationships/slide" Id="rId5"/>
    <Relationship Target="slides/slide14.xml" Type="http://schemas.openxmlformats.org/officeDocument/2006/relationships/slide" Id="rId15"/>
    <Relationship Target="slides/slide22.xml" Type="http://schemas.openxmlformats.org/officeDocument/2006/relationships/slide" Id="rId23"/>
    <Relationship Target="theme/theme1.xml" Type="http://schemas.openxmlformats.org/officeDocument/2006/relationships/theme" Id="rId28"/>
    <Relationship Target="slides/slide9.xml" Type="http://schemas.openxmlformats.org/officeDocument/2006/relationships/slide" Id="rId10"/>
    <Relationship Target="slides/slide18.xml" Type="http://schemas.openxmlformats.org/officeDocument/2006/relationships/slide" Id="rId19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slides/slide13.xml" Type="http://schemas.openxmlformats.org/officeDocument/2006/relationships/slide" Id="rId14"/>
    <Relationship Target="slides/slide21.xml" Type="http://schemas.openxmlformats.org/officeDocument/2006/relationships/slide" Id="rId22"/>
    <Relationship Target="viewProps.xml" Type="http://schemas.openxmlformats.org/officeDocument/2006/relationships/viewProps" Id="rId27"/>
</Relationships>
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6EB865BF-7B89-4F8A-A3A1-B30E74564893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true"/>
      <dgm:spPr/>
      <dgm:t>
        <a:bodyPr/>
        <a:lstStyle/>
        <a:p>
          <a:endParaRPr lang="en-US"/>
        </a:p>
      </dgm:t>
    </dgm:pt>
    <dgm:pt modelId="{A8E6AADD-C3A8-4C78-B797-22CBD1B69232}">
      <dgm:prSet/>
      <dgm:spPr/>
      <dgm:t>
        <a:bodyPr/>
        <a:lstStyle/>
        <a:p>
          <a:r>
            <a:rPr lang="cs-CZ" dirty="false"/>
            <a:t>Stejná práce, práce stejné hodnoty </a:t>
          </a:r>
          <a:endParaRPr lang="en-US" dirty="false"/>
        </a:p>
      </dgm:t>
    </dgm:pt>
    <dgm:pt modelId="{C1435B11-5344-44E0-8BB7-012FE71B2815}" type="parTrans" cxnId="{813545AD-D2EA-4CE8-9D19-5FF0C5E2783D}">
      <dgm:prSet/>
      <dgm:spPr/>
      <dgm:t>
        <a:bodyPr/>
        <a:lstStyle/>
        <a:p>
          <a:endParaRPr lang="en-US"/>
        </a:p>
      </dgm:t>
    </dgm:pt>
    <dgm:pt modelId="{BC21C70F-F490-4F57-B7FC-CB4F4759B5E2}" type="sibTrans" cxnId="{813545AD-D2EA-4CE8-9D19-5FF0C5E2783D}">
      <dgm:prSet/>
      <dgm:spPr/>
      <dgm:t>
        <a:bodyPr/>
        <a:lstStyle/>
        <a:p>
          <a:endParaRPr lang="en-US"/>
        </a:p>
      </dgm:t>
    </dgm:pt>
    <dgm:pt modelId="{CCE0EA3C-F78E-494B-BC39-7451F77CE94A}">
      <dgm:prSet/>
      <dgm:spPr/>
      <dgm:t>
        <a:bodyPr/>
        <a:lstStyle/>
        <a:p>
          <a:r>
            <a:rPr lang="cs-CZ"/>
            <a:t>Kategorie zaměstnanců (čl. 4) </a:t>
          </a:r>
          <a:endParaRPr lang="en-US"/>
        </a:p>
      </dgm:t>
    </dgm:pt>
    <dgm:pt modelId="{3B665B67-E4E0-4C0C-BCE9-0CA30525EE08}" type="parTrans" cxnId="{5AA0E483-8DF1-40A8-9FB1-4EF6E34F97DE}">
      <dgm:prSet/>
      <dgm:spPr/>
      <dgm:t>
        <a:bodyPr/>
        <a:lstStyle/>
        <a:p>
          <a:endParaRPr lang="en-US"/>
        </a:p>
      </dgm:t>
    </dgm:pt>
    <dgm:pt modelId="{07C1F27E-9F6A-4AA0-AF6D-BB7340A717E0}" type="sibTrans" cxnId="{5AA0E483-8DF1-40A8-9FB1-4EF6E34F97DE}">
      <dgm:prSet/>
      <dgm:spPr/>
      <dgm:t>
        <a:bodyPr/>
        <a:lstStyle/>
        <a:p>
          <a:endParaRPr lang="en-US"/>
        </a:p>
      </dgm:t>
    </dgm:pt>
    <dgm:pt modelId="{31354802-8FEF-461B-BA7E-F1FD4F992A8C}">
      <dgm:prSet/>
      <dgm:spPr/>
      <dgm:t>
        <a:bodyPr/>
        <a:lstStyle/>
        <a:p>
          <a:r>
            <a:rPr lang="cs-CZ" dirty="false"/>
            <a:t>Systémy odměňování (čl. 4) </a:t>
          </a:r>
          <a:endParaRPr lang="en-US" dirty="false"/>
        </a:p>
      </dgm:t>
    </dgm:pt>
    <dgm:pt modelId="{8B8D5B27-AE28-40FE-9C37-7CC2180B3872}" type="parTrans" cxnId="{338075F3-9F38-48A7-8704-6C64F67268E3}">
      <dgm:prSet/>
      <dgm:spPr/>
      <dgm:t>
        <a:bodyPr/>
        <a:lstStyle/>
        <a:p>
          <a:endParaRPr lang="en-US"/>
        </a:p>
      </dgm:t>
    </dgm:pt>
    <dgm:pt modelId="{712B5C06-73EA-4402-88DE-7F037D632436}" type="sibTrans" cxnId="{338075F3-9F38-48A7-8704-6C64F67268E3}">
      <dgm:prSet/>
      <dgm:spPr/>
      <dgm:t>
        <a:bodyPr/>
        <a:lstStyle/>
        <a:p>
          <a:endParaRPr lang="en-US"/>
        </a:p>
      </dgm:t>
    </dgm:pt>
    <dgm:pt modelId="{9D76F467-02F2-46D2-A581-190C72E3FB59}">
      <dgm:prSet/>
      <dgm:spPr/>
      <dgm:t>
        <a:bodyPr/>
        <a:lstStyle/>
        <a:p>
          <a:r>
            <a:rPr lang="cs-CZ" dirty="false"/>
            <a:t>Poskytování informací uchazečům a zaměstnancům (čl. 5 a 7) </a:t>
          </a:r>
          <a:endParaRPr lang="en-US" dirty="false"/>
        </a:p>
      </dgm:t>
    </dgm:pt>
    <dgm:pt modelId="{6516AC35-B2C7-4F64-A352-01A6B7CDD047}" type="parTrans" cxnId="{E3E15383-D2E5-4A52-BF33-C5D5787818AA}">
      <dgm:prSet/>
      <dgm:spPr/>
      <dgm:t>
        <a:bodyPr/>
        <a:lstStyle/>
        <a:p>
          <a:endParaRPr lang="en-US"/>
        </a:p>
      </dgm:t>
    </dgm:pt>
    <dgm:pt modelId="{07774A00-BB48-4F91-8846-B2F9253F9D5B}" type="sibTrans" cxnId="{E3E15383-D2E5-4A52-BF33-C5D5787818AA}">
      <dgm:prSet/>
      <dgm:spPr/>
      <dgm:t>
        <a:bodyPr/>
        <a:lstStyle/>
        <a:p>
          <a:endParaRPr lang="en-US"/>
        </a:p>
      </dgm:t>
    </dgm:pt>
    <dgm:pt modelId="{C1D9A88D-E316-4A4C-981D-ED66F1282F24}">
      <dgm:prSet/>
      <dgm:spPr/>
      <dgm:t>
        <a:bodyPr/>
        <a:lstStyle/>
        <a:p>
          <a:r>
            <a:rPr lang="cs-CZ"/>
            <a:t>Zprávy o rozdílech v odměňování (čl. 9) </a:t>
          </a:r>
          <a:endParaRPr lang="en-US"/>
        </a:p>
      </dgm:t>
    </dgm:pt>
    <dgm:pt modelId="{6C0FD7E9-7B3C-4BAB-BD0A-DB0E2CE8D0AE}" type="parTrans" cxnId="{15D287E6-F3D5-48F5-A995-D89E61E15CD0}">
      <dgm:prSet/>
      <dgm:spPr/>
      <dgm:t>
        <a:bodyPr/>
        <a:lstStyle/>
        <a:p>
          <a:endParaRPr lang="en-US"/>
        </a:p>
      </dgm:t>
    </dgm:pt>
    <dgm:pt modelId="{7D73FBDC-098B-407C-888E-17910E869F46}" type="sibTrans" cxnId="{15D287E6-F3D5-48F5-A995-D89E61E15CD0}">
      <dgm:prSet/>
      <dgm:spPr/>
      <dgm:t>
        <a:bodyPr/>
        <a:lstStyle/>
        <a:p>
          <a:endParaRPr lang="en-US"/>
        </a:p>
      </dgm:t>
    </dgm:pt>
    <dgm:pt modelId="{FD200828-A573-40A6-9EC6-D6A9A12B745F}" type="pres">
      <dgm:prSet presAssocID="{6EB865BF-7B89-4F8A-A3A1-B30E74564893}" presName="outerComposite" presStyleCnt="0">
        <dgm:presLayoutVars>
          <dgm:chMax val="5"/>
          <dgm:dir/>
          <dgm:resizeHandles val="exact"/>
        </dgm:presLayoutVars>
      </dgm:prSet>
      <dgm:spPr/>
    </dgm:pt>
    <dgm:pt modelId="{876C59CC-8C3F-403B-A4BD-DB8F2E628715}" type="pres">
      <dgm:prSet presAssocID="{6EB865BF-7B89-4F8A-A3A1-B30E74564893}" presName="dummyMaxCanvas" presStyleCnt="0">
        <dgm:presLayoutVars/>
      </dgm:prSet>
      <dgm:spPr/>
    </dgm:pt>
    <dgm:pt modelId="{27671594-DF4D-46DE-9179-5398D4304D17}" type="pres">
      <dgm:prSet presAssocID="{6EB865BF-7B89-4F8A-A3A1-B30E74564893}" presName="FiveNodes_1" presStyleLbl="node1" presStyleIdx="0" presStyleCnt="5">
        <dgm:presLayoutVars>
          <dgm:bulletEnabled val="true"/>
        </dgm:presLayoutVars>
      </dgm:prSet>
      <dgm:spPr/>
    </dgm:pt>
    <dgm:pt modelId="{DCEBEBA4-06BE-44DB-8907-420988034EE3}" type="pres">
      <dgm:prSet presAssocID="{6EB865BF-7B89-4F8A-A3A1-B30E74564893}" presName="FiveNodes_2" presStyleLbl="node1" presStyleIdx="1" presStyleCnt="5">
        <dgm:presLayoutVars>
          <dgm:bulletEnabled val="true"/>
        </dgm:presLayoutVars>
      </dgm:prSet>
      <dgm:spPr/>
    </dgm:pt>
    <dgm:pt modelId="{1668D1D7-41A7-4773-9638-05383F767EA0}" type="pres">
      <dgm:prSet presAssocID="{6EB865BF-7B89-4F8A-A3A1-B30E74564893}" presName="FiveNodes_3" presStyleLbl="node1" presStyleIdx="2" presStyleCnt="5">
        <dgm:presLayoutVars>
          <dgm:bulletEnabled val="true"/>
        </dgm:presLayoutVars>
      </dgm:prSet>
      <dgm:spPr/>
    </dgm:pt>
    <dgm:pt modelId="{2A21F47B-D921-4CE2-8827-F6954CDC7BBB}" type="pres">
      <dgm:prSet presAssocID="{6EB865BF-7B89-4F8A-A3A1-B30E74564893}" presName="FiveNodes_4" presStyleLbl="node1" presStyleIdx="3" presStyleCnt="5">
        <dgm:presLayoutVars>
          <dgm:bulletEnabled val="true"/>
        </dgm:presLayoutVars>
      </dgm:prSet>
      <dgm:spPr/>
    </dgm:pt>
    <dgm:pt modelId="{2A6C4924-57E0-40BF-90E1-FDAF40F4DD86}" type="pres">
      <dgm:prSet presAssocID="{6EB865BF-7B89-4F8A-A3A1-B30E74564893}" presName="FiveNodes_5" presStyleLbl="node1" presStyleIdx="4" presStyleCnt="5">
        <dgm:presLayoutVars>
          <dgm:bulletEnabled val="true"/>
        </dgm:presLayoutVars>
      </dgm:prSet>
      <dgm:spPr/>
    </dgm:pt>
    <dgm:pt modelId="{01CC9C0E-10D1-4CAF-8D0E-B45C7F3ECDF2}" type="pres">
      <dgm:prSet presAssocID="{6EB865BF-7B89-4F8A-A3A1-B30E74564893}" presName="FiveConn_1-2" presStyleLbl="fgAccFollowNode1" presStyleIdx="0" presStyleCnt="4">
        <dgm:presLayoutVars>
          <dgm:bulletEnabled val="true"/>
        </dgm:presLayoutVars>
      </dgm:prSet>
      <dgm:spPr/>
    </dgm:pt>
    <dgm:pt modelId="{7937F049-A7E8-4508-A663-0E5E310AA631}" type="pres">
      <dgm:prSet presAssocID="{6EB865BF-7B89-4F8A-A3A1-B30E74564893}" presName="FiveConn_2-3" presStyleLbl="fgAccFollowNode1" presStyleIdx="1" presStyleCnt="4">
        <dgm:presLayoutVars>
          <dgm:bulletEnabled val="true"/>
        </dgm:presLayoutVars>
      </dgm:prSet>
      <dgm:spPr/>
    </dgm:pt>
    <dgm:pt modelId="{51C613A0-92EE-412F-8762-585A17437A1D}" type="pres">
      <dgm:prSet presAssocID="{6EB865BF-7B89-4F8A-A3A1-B30E74564893}" presName="FiveConn_3-4" presStyleLbl="fgAccFollowNode1" presStyleIdx="2" presStyleCnt="4">
        <dgm:presLayoutVars>
          <dgm:bulletEnabled val="true"/>
        </dgm:presLayoutVars>
      </dgm:prSet>
      <dgm:spPr/>
    </dgm:pt>
    <dgm:pt modelId="{A33DDD4A-30C7-4232-942B-36DDD5A4E48A}" type="pres">
      <dgm:prSet presAssocID="{6EB865BF-7B89-4F8A-A3A1-B30E74564893}" presName="FiveConn_4-5" presStyleLbl="fgAccFollowNode1" presStyleIdx="3" presStyleCnt="4">
        <dgm:presLayoutVars>
          <dgm:bulletEnabled val="true"/>
        </dgm:presLayoutVars>
      </dgm:prSet>
      <dgm:spPr/>
    </dgm:pt>
    <dgm:pt modelId="{57E71432-0504-4586-AFE2-DFC440BC4FDA}" type="pres">
      <dgm:prSet presAssocID="{6EB865BF-7B89-4F8A-A3A1-B30E74564893}" presName="FiveNodes_1_text" presStyleLbl="node1" presStyleIdx="4" presStyleCnt="5">
        <dgm:presLayoutVars>
          <dgm:bulletEnabled val="true"/>
        </dgm:presLayoutVars>
      </dgm:prSet>
      <dgm:spPr/>
    </dgm:pt>
    <dgm:pt modelId="{96777E3E-9304-4DAF-99DA-900783AC1D8A}" type="pres">
      <dgm:prSet presAssocID="{6EB865BF-7B89-4F8A-A3A1-B30E74564893}" presName="FiveNodes_2_text" presStyleLbl="node1" presStyleIdx="4" presStyleCnt="5">
        <dgm:presLayoutVars>
          <dgm:bulletEnabled val="true"/>
        </dgm:presLayoutVars>
      </dgm:prSet>
      <dgm:spPr/>
    </dgm:pt>
    <dgm:pt modelId="{3CE00E7B-DEDF-4CE8-9694-46E745A31648}" type="pres">
      <dgm:prSet presAssocID="{6EB865BF-7B89-4F8A-A3A1-B30E74564893}" presName="FiveNodes_3_text" presStyleLbl="node1" presStyleIdx="4" presStyleCnt="5">
        <dgm:presLayoutVars>
          <dgm:bulletEnabled val="true"/>
        </dgm:presLayoutVars>
      </dgm:prSet>
      <dgm:spPr/>
    </dgm:pt>
    <dgm:pt modelId="{88394571-3382-4FB3-8E8D-CF3F00CE22CB}" type="pres">
      <dgm:prSet presAssocID="{6EB865BF-7B89-4F8A-A3A1-B30E74564893}" presName="FiveNodes_4_text" presStyleLbl="node1" presStyleIdx="4" presStyleCnt="5">
        <dgm:presLayoutVars>
          <dgm:bulletEnabled val="true"/>
        </dgm:presLayoutVars>
      </dgm:prSet>
      <dgm:spPr/>
    </dgm:pt>
    <dgm:pt modelId="{199F9C98-4A8B-44CB-8A38-54633153CAED}" type="pres">
      <dgm:prSet presAssocID="{6EB865BF-7B89-4F8A-A3A1-B30E74564893}" presName="FiveNodes_5_text" presStyleLbl="node1" presStyleIdx="4" presStyleCnt="5">
        <dgm:presLayoutVars>
          <dgm:bulletEnabled val="true"/>
        </dgm:presLayoutVars>
      </dgm:prSet>
      <dgm:spPr/>
    </dgm:pt>
  </dgm:ptLst>
  <dgm:cxnLst>
    <dgm:cxn modelId="{F2402B07-A69B-4B37-A5BF-95CB345C7231}" type="presOf" srcId="{31354802-8FEF-461B-BA7E-F1FD4F992A8C}" destId="{1668D1D7-41A7-4773-9638-05383F767EA0}" srcOrd="0" destOrd="0" presId="urn:microsoft.com/office/officeart/2005/8/layout/vProcess5"/>
    <dgm:cxn modelId="{04AD3E19-663F-40BB-BC3C-4CB1CAD27C41}" type="presOf" srcId="{9D76F467-02F2-46D2-A581-190C72E3FB59}" destId="{88394571-3382-4FB3-8E8D-CF3F00CE22CB}" srcOrd="1" destOrd="0" presId="urn:microsoft.com/office/officeart/2005/8/layout/vProcess5"/>
    <dgm:cxn modelId="{81FCAF23-FC35-460B-8D31-61EC1C3F5F55}" type="presOf" srcId="{BC21C70F-F490-4F57-B7FC-CB4F4759B5E2}" destId="{01CC9C0E-10D1-4CAF-8D0E-B45C7F3ECDF2}" srcOrd="0" destOrd="0" presId="urn:microsoft.com/office/officeart/2005/8/layout/vProcess5"/>
    <dgm:cxn modelId="{F9D16A49-341A-4D50-8FF8-F58183312877}" type="presOf" srcId="{07C1F27E-9F6A-4AA0-AF6D-BB7340A717E0}" destId="{7937F049-A7E8-4508-A663-0E5E310AA631}" srcOrd="0" destOrd="0" presId="urn:microsoft.com/office/officeart/2005/8/layout/vProcess5"/>
    <dgm:cxn modelId="{CCA91852-2D6E-459C-A222-E58AD1FDF441}" type="presOf" srcId="{C1D9A88D-E316-4A4C-981D-ED66F1282F24}" destId="{199F9C98-4A8B-44CB-8A38-54633153CAED}" srcOrd="1" destOrd="0" presId="urn:microsoft.com/office/officeart/2005/8/layout/vProcess5"/>
    <dgm:cxn modelId="{E3E15383-D2E5-4A52-BF33-C5D5787818AA}" srcId="{6EB865BF-7B89-4F8A-A3A1-B30E74564893}" destId="{9D76F467-02F2-46D2-A581-190C72E3FB59}" srcOrd="3" destOrd="0" parTransId="{6516AC35-B2C7-4F64-A352-01A6B7CDD047}" sibTransId="{07774A00-BB48-4F91-8846-B2F9253F9D5B}"/>
    <dgm:cxn modelId="{5AA0E483-8DF1-40A8-9FB1-4EF6E34F97DE}" srcId="{6EB865BF-7B89-4F8A-A3A1-B30E74564893}" destId="{CCE0EA3C-F78E-494B-BC39-7451F77CE94A}" srcOrd="1" destOrd="0" parTransId="{3B665B67-E4E0-4C0C-BCE9-0CA30525EE08}" sibTransId="{07C1F27E-9F6A-4AA0-AF6D-BB7340A717E0}"/>
    <dgm:cxn modelId="{7A79A591-DDEB-45CC-B624-27E0F4E20E3E}" type="presOf" srcId="{07774A00-BB48-4F91-8846-B2F9253F9D5B}" destId="{A33DDD4A-30C7-4232-942B-36DDD5A4E48A}" srcOrd="0" destOrd="0" presId="urn:microsoft.com/office/officeart/2005/8/layout/vProcess5"/>
    <dgm:cxn modelId="{F061E79E-6D78-403F-9A0C-A85C39834A4D}" type="presOf" srcId="{6EB865BF-7B89-4F8A-A3A1-B30E74564893}" destId="{FD200828-A573-40A6-9EC6-D6A9A12B745F}" srcOrd="0" destOrd="0" presId="urn:microsoft.com/office/officeart/2005/8/layout/vProcess5"/>
    <dgm:cxn modelId="{25766AA6-F97B-475D-85A9-845028FDDCAF}" type="presOf" srcId="{C1D9A88D-E316-4A4C-981D-ED66F1282F24}" destId="{2A6C4924-57E0-40BF-90E1-FDAF40F4DD86}" srcOrd="0" destOrd="0" presId="urn:microsoft.com/office/officeart/2005/8/layout/vProcess5"/>
    <dgm:cxn modelId="{813545AD-D2EA-4CE8-9D19-5FF0C5E2783D}" srcId="{6EB865BF-7B89-4F8A-A3A1-B30E74564893}" destId="{A8E6AADD-C3A8-4C78-B797-22CBD1B69232}" srcOrd="0" destOrd="0" parTransId="{C1435B11-5344-44E0-8BB7-012FE71B2815}" sibTransId="{BC21C70F-F490-4F57-B7FC-CB4F4759B5E2}"/>
    <dgm:cxn modelId="{2CE560AF-2BF9-48A6-8E75-295F7B919979}" type="presOf" srcId="{A8E6AADD-C3A8-4C78-B797-22CBD1B69232}" destId="{57E71432-0504-4586-AFE2-DFC440BC4FDA}" srcOrd="1" destOrd="0" presId="urn:microsoft.com/office/officeart/2005/8/layout/vProcess5"/>
    <dgm:cxn modelId="{0D2DFBAF-0D42-4ACA-94DA-090882D25710}" type="presOf" srcId="{CCE0EA3C-F78E-494B-BC39-7451F77CE94A}" destId="{DCEBEBA4-06BE-44DB-8907-420988034EE3}" srcOrd="0" destOrd="0" presId="urn:microsoft.com/office/officeart/2005/8/layout/vProcess5"/>
    <dgm:cxn modelId="{C954E9B6-0685-4A74-8E90-8148F60B55B4}" type="presOf" srcId="{A8E6AADD-C3A8-4C78-B797-22CBD1B69232}" destId="{27671594-DF4D-46DE-9179-5398D4304D17}" srcOrd="0" destOrd="0" presId="urn:microsoft.com/office/officeart/2005/8/layout/vProcess5"/>
    <dgm:cxn modelId="{0D2205BF-5241-498C-9B82-42BE463DE1E5}" type="presOf" srcId="{31354802-8FEF-461B-BA7E-F1FD4F992A8C}" destId="{3CE00E7B-DEDF-4CE8-9694-46E745A31648}" srcOrd="1" destOrd="0" presId="urn:microsoft.com/office/officeart/2005/8/layout/vProcess5"/>
    <dgm:cxn modelId="{7F3686C1-2AE6-49DC-ABAC-B18D7B85DBA0}" type="presOf" srcId="{712B5C06-73EA-4402-88DE-7F037D632436}" destId="{51C613A0-92EE-412F-8762-585A17437A1D}" srcOrd="0" destOrd="0" presId="urn:microsoft.com/office/officeart/2005/8/layout/vProcess5"/>
    <dgm:cxn modelId="{15D287E6-F3D5-48F5-A995-D89E61E15CD0}" srcId="{6EB865BF-7B89-4F8A-A3A1-B30E74564893}" destId="{C1D9A88D-E316-4A4C-981D-ED66F1282F24}" srcOrd="4" destOrd="0" parTransId="{6C0FD7E9-7B3C-4BAB-BD0A-DB0E2CE8D0AE}" sibTransId="{7D73FBDC-098B-407C-888E-17910E869F46}"/>
    <dgm:cxn modelId="{5057C2EA-49AD-4D8E-A37A-BAAE35E9DA25}" type="presOf" srcId="{9D76F467-02F2-46D2-A581-190C72E3FB59}" destId="{2A21F47B-D921-4CE2-8827-F6954CDC7BBB}" srcOrd="0" destOrd="0" presId="urn:microsoft.com/office/officeart/2005/8/layout/vProcess5"/>
    <dgm:cxn modelId="{DF5B1CEB-5F85-4ACE-BC7A-21737C3930A4}" type="presOf" srcId="{CCE0EA3C-F78E-494B-BC39-7451F77CE94A}" destId="{96777E3E-9304-4DAF-99DA-900783AC1D8A}" srcOrd="1" destOrd="0" presId="urn:microsoft.com/office/officeart/2005/8/layout/vProcess5"/>
    <dgm:cxn modelId="{338075F3-9F38-48A7-8704-6C64F67268E3}" srcId="{6EB865BF-7B89-4F8A-A3A1-B30E74564893}" destId="{31354802-8FEF-461B-BA7E-F1FD4F992A8C}" srcOrd="2" destOrd="0" parTransId="{8B8D5B27-AE28-40FE-9C37-7CC2180B3872}" sibTransId="{712B5C06-73EA-4402-88DE-7F037D632436}"/>
    <dgm:cxn modelId="{6AC8881B-E41C-4415-A163-31EA35AE94AC}" type="presParOf" srcId="{FD200828-A573-40A6-9EC6-D6A9A12B745F}" destId="{876C59CC-8C3F-403B-A4BD-DB8F2E628715}" srcOrd="0" destOrd="0" presId="urn:microsoft.com/office/officeart/2005/8/layout/vProcess5"/>
    <dgm:cxn modelId="{0D30EA37-9190-4DDB-B58A-DF31564CFCC4}" type="presParOf" srcId="{FD200828-A573-40A6-9EC6-D6A9A12B745F}" destId="{27671594-DF4D-46DE-9179-5398D4304D17}" srcOrd="1" destOrd="0" presId="urn:microsoft.com/office/officeart/2005/8/layout/vProcess5"/>
    <dgm:cxn modelId="{7762D339-D066-4BDA-8A09-5AF3EA8D6462}" type="presParOf" srcId="{FD200828-A573-40A6-9EC6-D6A9A12B745F}" destId="{DCEBEBA4-06BE-44DB-8907-420988034EE3}" srcOrd="2" destOrd="0" presId="urn:microsoft.com/office/officeart/2005/8/layout/vProcess5"/>
    <dgm:cxn modelId="{F65C34EF-5EA7-4112-8A92-E9F061CCC234}" type="presParOf" srcId="{FD200828-A573-40A6-9EC6-D6A9A12B745F}" destId="{1668D1D7-41A7-4773-9638-05383F767EA0}" srcOrd="3" destOrd="0" presId="urn:microsoft.com/office/officeart/2005/8/layout/vProcess5"/>
    <dgm:cxn modelId="{544788E8-B2C5-436A-8F25-AC61E464DD7C}" type="presParOf" srcId="{FD200828-A573-40A6-9EC6-D6A9A12B745F}" destId="{2A21F47B-D921-4CE2-8827-F6954CDC7BBB}" srcOrd="4" destOrd="0" presId="urn:microsoft.com/office/officeart/2005/8/layout/vProcess5"/>
    <dgm:cxn modelId="{EBF4185C-578D-44A3-A130-E875D59213BF}" type="presParOf" srcId="{FD200828-A573-40A6-9EC6-D6A9A12B745F}" destId="{2A6C4924-57E0-40BF-90E1-FDAF40F4DD86}" srcOrd="5" destOrd="0" presId="urn:microsoft.com/office/officeart/2005/8/layout/vProcess5"/>
    <dgm:cxn modelId="{49D0ABFD-CE33-4C2F-836A-ACBD6379861A}" type="presParOf" srcId="{FD200828-A573-40A6-9EC6-D6A9A12B745F}" destId="{01CC9C0E-10D1-4CAF-8D0E-B45C7F3ECDF2}" srcOrd="6" destOrd="0" presId="urn:microsoft.com/office/officeart/2005/8/layout/vProcess5"/>
    <dgm:cxn modelId="{9D310EDE-48FA-4D2F-B705-6E0979534395}" type="presParOf" srcId="{FD200828-A573-40A6-9EC6-D6A9A12B745F}" destId="{7937F049-A7E8-4508-A663-0E5E310AA631}" srcOrd="7" destOrd="0" presId="urn:microsoft.com/office/officeart/2005/8/layout/vProcess5"/>
    <dgm:cxn modelId="{1B03F346-0F17-4827-889A-6FB288ED87D3}" type="presParOf" srcId="{FD200828-A573-40A6-9EC6-D6A9A12B745F}" destId="{51C613A0-92EE-412F-8762-585A17437A1D}" srcOrd="8" destOrd="0" presId="urn:microsoft.com/office/officeart/2005/8/layout/vProcess5"/>
    <dgm:cxn modelId="{F6E383A1-E85C-47D6-99D7-B03967DE95F5}" type="presParOf" srcId="{FD200828-A573-40A6-9EC6-D6A9A12B745F}" destId="{A33DDD4A-30C7-4232-942B-36DDD5A4E48A}" srcOrd="9" destOrd="0" presId="urn:microsoft.com/office/officeart/2005/8/layout/vProcess5"/>
    <dgm:cxn modelId="{71FCE04A-95E6-4F26-9DBA-C4FE81D084BC}" type="presParOf" srcId="{FD200828-A573-40A6-9EC6-D6A9A12B745F}" destId="{57E71432-0504-4586-AFE2-DFC440BC4FDA}" srcOrd="10" destOrd="0" presId="urn:microsoft.com/office/officeart/2005/8/layout/vProcess5"/>
    <dgm:cxn modelId="{DB7D48C1-A8E3-4FBC-AA58-38CACEDDF93F}" type="presParOf" srcId="{FD200828-A573-40A6-9EC6-D6A9A12B745F}" destId="{96777E3E-9304-4DAF-99DA-900783AC1D8A}" srcOrd="11" destOrd="0" presId="urn:microsoft.com/office/officeart/2005/8/layout/vProcess5"/>
    <dgm:cxn modelId="{2D83F371-7D43-4E27-8B24-06D9DC4C5967}" type="presParOf" srcId="{FD200828-A573-40A6-9EC6-D6A9A12B745F}" destId="{3CE00E7B-DEDF-4CE8-9694-46E745A31648}" srcOrd="12" destOrd="0" presId="urn:microsoft.com/office/officeart/2005/8/layout/vProcess5"/>
    <dgm:cxn modelId="{B4BF851A-AD63-435A-839E-C23D3DD25285}" type="presParOf" srcId="{FD200828-A573-40A6-9EC6-D6A9A12B745F}" destId="{88394571-3382-4FB3-8E8D-CF3F00CE22CB}" srcOrd="13" destOrd="0" presId="urn:microsoft.com/office/officeart/2005/8/layout/vProcess5"/>
    <dgm:cxn modelId="{7D2FAFA4-C6B3-4583-B6B0-3372FDAC7A0E}" type="presParOf" srcId="{FD200828-A573-40A6-9EC6-D6A9A12B745F}" destId="{199F9C98-4A8B-44CB-8A38-54633153CAED}" srcOrd="14" destOrd="0" presId="urn:microsoft.com/office/officeart/2005/8/layout/vProcess5"/>
  </dgm:cxnLst>
  <dgm:bg/>
  <dgm:whole/>
  <dgm:extLst>
    <a:ext uri="http://schemas.microsoft.com/office/drawing/2008/diagram">
      <dsp:dataModelExt relId="rId6" minVer="http://schemas.openxmlformats.org/drawingml/2006/diagram"/>
    </a:ext>
  </dgm:extLst>
</dgm:dataModel>
</file>

<file path=ppt/diagrams/data2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5E4B7560-B30E-4139-9BDF-121DC30BAFD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true"/>
      <dgm:spPr/>
      <dgm:t>
        <a:bodyPr/>
        <a:lstStyle/>
        <a:p>
          <a:endParaRPr lang="en-US"/>
        </a:p>
      </dgm:t>
    </dgm:pt>
    <dgm:pt modelId="{B0CA67B4-DBF2-429B-AB5D-80128A70E045}">
      <dgm:prSet/>
      <dgm:spPr/>
      <dgm:t>
        <a:bodyPr/>
        <a:lstStyle/>
        <a:p>
          <a:r>
            <a:rPr lang="cs-CZ" b="false" i="false" dirty="false"/>
            <a:t>Zda jde o stejné nebo srovnatelné </a:t>
          </a:r>
          <a:r>
            <a:rPr lang="cs-CZ" b="true" i="false" dirty="false"/>
            <a:t>pracovní podmínky</a:t>
          </a:r>
          <a:r>
            <a:rPr lang="cs-CZ" b="false" i="false" dirty="false"/>
            <a:t>, se posuzuje podle obtížnosti pracovních režimů a specificky podle následujících kritérií:</a:t>
          </a:r>
          <a:endParaRPr lang="en-US" dirty="false"/>
        </a:p>
      </dgm:t>
    </dgm:pt>
    <dgm:pt modelId="{9FABA75E-8484-4AEB-AB6A-5A3B2EB3A4C0}" type="parTrans" cxnId="{DCAABF90-85B3-4CAF-B691-BE10FE507884}">
      <dgm:prSet/>
      <dgm:spPr/>
      <dgm:t>
        <a:bodyPr/>
        <a:lstStyle/>
        <a:p>
          <a:endParaRPr lang="en-US"/>
        </a:p>
      </dgm:t>
    </dgm:pt>
    <dgm:pt modelId="{CE47536F-25F5-4D7E-946A-4FE20D0EA425}" type="sibTrans" cxnId="{DCAABF90-85B3-4CAF-B691-BE10FE507884}">
      <dgm:prSet/>
      <dgm:spPr/>
      <dgm:t>
        <a:bodyPr/>
        <a:lstStyle/>
        <a:p>
          <a:endParaRPr lang="en-US"/>
        </a:p>
      </dgm:t>
    </dgm:pt>
    <dgm:pt modelId="{D7FF9933-B216-4EFB-9832-1F057B6C22E9}">
      <dgm:prSet/>
      <dgm:spPr/>
      <dgm:t>
        <a:bodyPr/>
        <a:lstStyle/>
        <a:p>
          <a:r>
            <a:rPr lang="cs-CZ" b="false" i="false"/>
            <a:t>rozvržení pracovní doby, například do směn, dnů pracovního klidu,</a:t>
          </a:r>
          <a:endParaRPr lang="en-US"/>
        </a:p>
      </dgm:t>
    </dgm:pt>
    <dgm:pt modelId="{EA0BB77E-1BAE-4166-A937-14B31C668542}" type="parTrans" cxnId="{FB6ABF7E-F7F8-46C8-BB40-75F669868708}">
      <dgm:prSet/>
      <dgm:spPr/>
      <dgm:t>
        <a:bodyPr/>
        <a:lstStyle/>
        <a:p>
          <a:endParaRPr lang="en-US"/>
        </a:p>
      </dgm:t>
    </dgm:pt>
    <dgm:pt modelId="{C25EBF07-D375-438D-BF65-BEA46F444068}" type="sibTrans" cxnId="{FB6ABF7E-F7F8-46C8-BB40-75F669868708}">
      <dgm:prSet/>
      <dgm:spPr/>
      <dgm:t>
        <a:bodyPr/>
        <a:lstStyle/>
        <a:p>
          <a:endParaRPr lang="en-US"/>
        </a:p>
      </dgm:t>
    </dgm:pt>
    <dgm:pt modelId="{B3FBC84A-B919-4E21-9201-0649AC60F2EE}">
      <dgm:prSet/>
      <dgm:spPr/>
      <dgm:t>
        <a:bodyPr/>
        <a:lstStyle/>
        <a:p>
          <a:r>
            <a:rPr lang="cs-CZ" b="false" i="false"/>
            <a:t>práce v noci,</a:t>
          </a:r>
          <a:endParaRPr lang="en-US"/>
        </a:p>
      </dgm:t>
    </dgm:pt>
    <dgm:pt modelId="{02B7D642-C3CD-4727-B1B4-940ED0B34CEA}" type="parTrans" cxnId="{1F4FD120-620A-4FA7-AD07-B162BF3F9D17}">
      <dgm:prSet/>
      <dgm:spPr/>
      <dgm:t>
        <a:bodyPr/>
        <a:lstStyle/>
        <a:p>
          <a:endParaRPr lang="en-US"/>
        </a:p>
      </dgm:t>
    </dgm:pt>
    <dgm:pt modelId="{E6D86EC4-57FE-4E4B-9250-87E7171CB1EB}" type="sibTrans" cxnId="{1F4FD120-620A-4FA7-AD07-B162BF3F9D17}">
      <dgm:prSet/>
      <dgm:spPr/>
      <dgm:t>
        <a:bodyPr/>
        <a:lstStyle/>
        <a:p>
          <a:endParaRPr lang="en-US"/>
        </a:p>
      </dgm:t>
    </dgm:pt>
    <dgm:pt modelId="{CC1BDBC7-47B8-4249-8AD9-7C7B3EF47033}">
      <dgm:prSet/>
      <dgm:spPr/>
      <dgm:t>
        <a:bodyPr/>
        <a:lstStyle/>
        <a:p>
          <a:r>
            <a:rPr lang="cs-CZ" b="false" i="false"/>
            <a:t>práce přesčas,</a:t>
          </a:r>
          <a:endParaRPr lang="en-US"/>
        </a:p>
      </dgm:t>
    </dgm:pt>
    <dgm:pt modelId="{62454B5F-4A78-4B1B-B937-AF38B8075D03}" type="parTrans" cxnId="{03B24D19-6B24-477D-9DE2-C3C1B3D6DD10}">
      <dgm:prSet/>
      <dgm:spPr/>
      <dgm:t>
        <a:bodyPr/>
        <a:lstStyle/>
        <a:p>
          <a:endParaRPr lang="en-US"/>
        </a:p>
      </dgm:t>
    </dgm:pt>
    <dgm:pt modelId="{6533633E-5F3D-4718-A221-31AB7B6C783F}" type="sibTrans" cxnId="{03B24D19-6B24-477D-9DE2-C3C1B3D6DD10}">
      <dgm:prSet/>
      <dgm:spPr/>
      <dgm:t>
        <a:bodyPr/>
        <a:lstStyle/>
        <a:p>
          <a:endParaRPr lang="en-US"/>
        </a:p>
      </dgm:t>
    </dgm:pt>
    <dgm:pt modelId="{929DB94E-C30F-4E12-977E-7101EEEEAD92}">
      <dgm:prSet/>
      <dgm:spPr/>
      <dgm:t>
        <a:bodyPr/>
        <a:lstStyle/>
        <a:p>
          <a:r>
            <a:rPr lang="cs-CZ" b="false" i="false"/>
            <a:t>škodlivost nebo obtížnost daná působením jiných negativních vlivů pracovního prostředí,</a:t>
          </a:r>
          <a:endParaRPr lang="en-US"/>
        </a:p>
      </dgm:t>
    </dgm:pt>
    <dgm:pt modelId="{A81E37F7-3BCA-4C40-B7F3-EF47D8EBCF49}" type="parTrans" cxnId="{66024A17-7991-4E10-9A5B-1380A37D85D1}">
      <dgm:prSet/>
      <dgm:spPr/>
      <dgm:t>
        <a:bodyPr/>
        <a:lstStyle/>
        <a:p>
          <a:endParaRPr lang="en-US"/>
        </a:p>
      </dgm:t>
    </dgm:pt>
    <dgm:pt modelId="{ACBCABBE-DA8D-4470-BB35-696A2B52FFD7}" type="sibTrans" cxnId="{66024A17-7991-4E10-9A5B-1380A37D85D1}">
      <dgm:prSet/>
      <dgm:spPr/>
      <dgm:t>
        <a:bodyPr/>
        <a:lstStyle/>
        <a:p>
          <a:endParaRPr lang="en-US"/>
        </a:p>
      </dgm:t>
    </dgm:pt>
    <dgm:pt modelId="{CB7FA652-98FB-43B0-849F-3CD01697C0F1}">
      <dgm:prSet/>
      <dgm:spPr/>
      <dgm:t>
        <a:bodyPr/>
        <a:lstStyle/>
        <a:p>
          <a:r>
            <a:rPr lang="cs-CZ" b="false" i="false"/>
            <a:t>rizikovost pracovního prostředí.</a:t>
          </a:r>
          <a:endParaRPr lang="en-US"/>
        </a:p>
      </dgm:t>
    </dgm:pt>
    <dgm:pt modelId="{6CF6B92B-699E-49F5-95E2-B12BCE059676}" type="parTrans" cxnId="{4CAAC68C-C837-4093-A3D9-DC49CC472B1E}">
      <dgm:prSet/>
      <dgm:spPr/>
      <dgm:t>
        <a:bodyPr/>
        <a:lstStyle/>
        <a:p>
          <a:endParaRPr lang="en-US"/>
        </a:p>
      </dgm:t>
    </dgm:pt>
    <dgm:pt modelId="{EE180005-DB6C-44FC-9765-45E69FA278C2}" type="sibTrans" cxnId="{4CAAC68C-C837-4093-A3D9-DC49CC472B1E}">
      <dgm:prSet/>
      <dgm:spPr/>
      <dgm:t>
        <a:bodyPr/>
        <a:lstStyle/>
        <a:p>
          <a:endParaRPr lang="en-US"/>
        </a:p>
      </dgm:t>
    </dgm:pt>
    <dgm:pt modelId="{8AE6062A-23AA-4737-9FBC-D0CEC57C7D33}" type="pres">
      <dgm:prSet presAssocID="{5E4B7560-B30E-4139-9BDF-121DC30BAFDB}" presName="vert0" presStyleCnt="0">
        <dgm:presLayoutVars>
          <dgm:dir/>
          <dgm:animOne val="branch"/>
          <dgm:animLvl val="lvl"/>
        </dgm:presLayoutVars>
      </dgm:prSet>
      <dgm:spPr/>
    </dgm:pt>
    <dgm:pt modelId="{0B0642C3-5B2A-422E-94D9-358D49CC76FA}" type="pres">
      <dgm:prSet presAssocID="{B0CA67B4-DBF2-429B-AB5D-80128A70E045}" presName="thickLine" presStyleLbl="alignNode1" presStyleIdx="0" presStyleCnt="6"/>
      <dgm:spPr/>
    </dgm:pt>
    <dgm:pt modelId="{96BB345B-F9A8-4AF5-9919-4F380A683ABA}" type="pres">
      <dgm:prSet presAssocID="{B0CA67B4-DBF2-429B-AB5D-80128A70E045}" presName="horz1" presStyleCnt="0"/>
      <dgm:spPr/>
    </dgm:pt>
    <dgm:pt modelId="{C58B33ED-DCFD-491C-87B8-9E491B3EE025}" type="pres">
      <dgm:prSet presAssocID="{B0CA67B4-DBF2-429B-AB5D-80128A70E045}" presName="tx1" presStyleLbl="revTx" presStyleIdx="0" presStyleCnt="6"/>
      <dgm:spPr/>
    </dgm:pt>
    <dgm:pt modelId="{4DC60CCA-5225-4A72-B773-6CBE74F9837D}" type="pres">
      <dgm:prSet presAssocID="{B0CA67B4-DBF2-429B-AB5D-80128A70E045}" presName="vert1" presStyleCnt="0"/>
      <dgm:spPr/>
    </dgm:pt>
    <dgm:pt modelId="{BAD60180-3A9A-4FD6-80F1-416EB9BD2C39}" type="pres">
      <dgm:prSet presAssocID="{D7FF9933-B216-4EFB-9832-1F057B6C22E9}" presName="thickLine" presStyleLbl="alignNode1" presStyleIdx="1" presStyleCnt="6"/>
      <dgm:spPr/>
    </dgm:pt>
    <dgm:pt modelId="{349A0D6E-DF66-4955-965C-038E78DD2F13}" type="pres">
      <dgm:prSet presAssocID="{D7FF9933-B216-4EFB-9832-1F057B6C22E9}" presName="horz1" presStyleCnt="0"/>
      <dgm:spPr/>
    </dgm:pt>
    <dgm:pt modelId="{B862FAAC-B0CA-47EF-8DD0-9A6F9129CE45}" type="pres">
      <dgm:prSet presAssocID="{D7FF9933-B216-4EFB-9832-1F057B6C22E9}" presName="tx1" presStyleLbl="revTx" presStyleIdx="1" presStyleCnt="6"/>
      <dgm:spPr/>
    </dgm:pt>
    <dgm:pt modelId="{15DE2E90-3C6B-41FD-AF8C-547337072529}" type="pres">
      <dgm:prSet presAssocID="{D7FF9933-B216-4EFB-9832-1F057B6C22E9}" presName="vert1" presStyleCnt="0"/>
      <dgm:spPr/>
    </dgm:pt>
    <dgm:pt modelId="{7322366F-E481-4345-9407-0E90AD9F1704}" type="pres">
      <dgm:prSet presAssocID="{B3FBC84A-B919-4E21-9201-0649AC60F2EE}" presName="thickLine" presStyleLbl="alignNode1" presStyleIdx="2" presStyleCnt="6"/>
      <dgm:spPr/>
    </dgm:pt>
    <dgm:pt modelId="{63329830-54C7-42AD-B87E-665338B53759}" type="pres">
      <dgm:prSet presAssocID="{B3FBC84A-B919-4E21-9201-0649AC60F2EE}" presName="horz1" presStyleCnt="0"/>
      <dgm:spPr/>
    </dgm:pt>
    <dgm:pt modelId="{6F0D3EE1-13A4-47B4-AC27-5EBD10FBC889}" type="pres">
      <dgm:prSet presAssocID="{B3FBC84A-B919-4E21-9201-0649AC60F2EE}" presName="tx1" presStyleLbl="revTx" presStyleIdx="2" presStyleCnt="6"/>
      <dgm:spPr/>
    </dgm:pt>
    <dgm:pt modelId="{4579F6FE-1923-435E-90E0-76740F0743B1}" type="pres">
      <dgm:prSet presAssocID="{B3FBC84A-B919-4E21-9201-0649AC60F2EE}" presName="vert1" presStyleCnt="0"/>
      <dgm:spPr/>
    </dgm:pt>
    <dgm:pt modelId="{F74B6BA2-1624-418A-A116-96BA80664446}" type="pres">
      <dgm:prSet presAssocID="{CC1BDBC7-47B8-4249-8AD9-7C7B3EF47033}" presName="thickLine" presStyleLbl="alignNode1" presStyleIdx="3" presStyleCnt="6"/>
      <dgm:spPr/>
    </dgm:pt>
    <dgm:pt modelId="{7E7C0453-9BC7-4A53-A2F8-62555CA01323}" type="pres">
      <dgm:prSet presAssocID="{CC1BDBC7-47B8-4249-8AD9-7C7B3EF47033}" presName="horz1" presStyleCnt="0"/>
      <dgm:spPr/>
    </dgm:pt>
    <dgm:pt modelId="{BE89E32E-548C-40DF-99BF-43C0AEA2C890}" type="pres">
      <dgm:prSet presAssocID="{CC1BDBC7-47B8-4249-8AD9-7C7B3EF47033}" presName="tx1" presStyleLbl="revTx" presStyleIdx="3" presStyleCnt="6"/>
      <dgm:spPr/>
    </dgm:pt>
    <dgm:pt modelId="{C24869F1-1B1E-4AF2-A476-4FFB8CD68A1B}" type="pres">
      <dgm:prSet presAssocID="{CC1BDBC7-47B8-4249-8AD9-7C7B3EF47033}" presName="vert1" presStyleCnt="0"/>
      <dgm:spPr/>
    </dgm:pt>
    <dgm:pt modelId="{0568F0E9-9380-438D-91AC-BBDE03C6D9A8}" type="pres">
      <dgm:prSet presAssocID="{929DB94E-C30F-4E12-977E-7101EEEEAD92}" presName="thickLine" presStyleLbl="alignNode1" presStyleIdx="4" presStyleCnt="6"/>
      <dgm:spPr/>
    </dgm:pt>
    <dgm:pt modelId="{488CFD43-F31B-41AA-8236-9E1BA64C3BEE}" type="pres">
      <dgm:prSet presAssocID="{929DB94E-C30F-4E12-977E-7101EEEEAD92}" presName="horz1" presStyleCnt="0"/>
      <dgm:spPr/>
    </dgm:pt>
    <dgm:pt modelId="{4A46EEBD-927F-49AB-B6DB-94915E1C180E}" type="pres">
      <dgm:prSet presAssocID="{929DB94E-C30F-4E12-977E-7101EEEEAD92}" presName="tx1" presStyleLbl="revTx" presStyleIdx="4" presStyleCnt="6"/>
      <dgm:spPr/>
    </dgm:pt>
    <dgm:pt modelId="{FC24FC58-0B0B-4863-B555-FED4C8FFF197}" type="pres">
      <dgm:prSet presAssocID="{929DB94E-C30F-4E12-977E-7101EEEEAD92}" presName="vert1" presStyleCnt="0"/>
      <dgm:spPr/>
    </dgm:pt>
    <dgm:pt modelId="{E65731BC-7ED1-479C-B515-5E81C140572E}" type="pres">
      <dgm:prSet presAssocID="{CB7FA652-98FB-43B0-849F-3CD01697C0F1}" presName="thickLine" presStyleLbl="alignNode1" presStyleIdx="5" presStyleCnt="6"/>
      <dgm:spPr/>
    </dgm:pt>
    <dgm:pt modelId="{364195C1-51D9-4BAF-A832-BC03C9663766}" type="pres">
      <dgm:prSet presAssocID="{CB7FA652-98FB-43B0-849F-3CD01697C0F1}" presName="horz1" presStyleCnt="0"/>
      <dgm:spPr/>
    </dgm:pt>
    <dgm:pt modelId="{629DB6EE-5B04-4A1F-9E32-E36F0BA72AB1}" type="pres">
      <dgm:prSet presAssocID="{CB7FA652-98FB-43B0-849F-3CD01697C0F1}" presName="tx1" presStyleLbl="revTx" presStyleIdx="5" presStyleCnt="6"/>
      <dgm:spPr/>
    </dgm:pt>
    <dgm:pt modelId="{B9063F47-C1D3-4A88-9902-8E2EDA61C1CF}" type="pres">
      <dgm:prSet presAssocID="{CB7FA652-98FB-43B0-849F-3CD01697C0F1}" presName="vert1" presStyleCnt="0"/>
      <dgm:spPr/>
    </dgm:pt>
  </dgm:ptLst>
  <dgm:cxnLst>
    <dgm:cxn modelId="{66024A17-7991-4E10-9A5B-1380A37D85D1}" srcId="{5E4B7560-B30E-4139-9BDF-121DC30BAFDB}" destId="{929DB94E-C30F-4E12-977E-7101EEEEAD92}" srcOrd="4" destOrd="0" parTransId="{A81E37F7-3BCA-4C40-B7F3-EF47D8EBCF49}" sibTransId="{ACBCABBE-DA8D-4470-BB35-696A2B52FFD7}"/>
    <dgm:cxn modelId="{03B24D19-6B24-477D-9DE2-C3C1B3D6DD10}" srcId="{5E4B7560-B30E-4139-9BDF-121DC30BAFDB}" destId="{CC1BDBC7-47B8-4249-8AD9-7C7B3EF47033}" srcOrd="3" destOrd="0" parTransId="{62454B5F-4A78-4B1B-B937-AF38B8075D03}" sibTransId="{6533633E-5F3D-4718-A221-31AB7B6C783F}"/>
    <dgm:cxn modelId="{1F4FD120-620A-4FA7-AD07-B162BF3F9D17}" srcId="{5E4B7560-B30E-4139-9BDF-121DC30BAFDB}" destId="{B3FBC84A-B919-4E21-9201-0649AC60F2EE}" srcOrd="2" destOrd="0" parTransId="{02B7D642-C3CD-4727-B1B4-940ED0B34CEA}" sibTransId="{E6D86EC4-57FE-4E4B-9250-87E7171CB1EB}"/>
    <dgm:cxn modelId="{D49CB267-0C84-478A-A57A-DF6CE220B195}" type="presOf" srcId="{5E4B7560-B30E-4139-9BDF-121DC30BAFDB}" destId="{8AE6062A-23AA-4737-9FBC-D0CEC57C7D33}" srcOrd="0" destOrd="0" presId="urn:microsoft.com/office/officeart/2008/layout/LinedList"/>
    <dgm:cxn modelId="{55244756-54B0-4A15-A63F-2EADA8231BAA}" type="presOf" srcId="{B3FBC84A-B919-4E21-9201-0649AC60F2EE}" destId="{6F0D3EE1-13A4-47B4-AC27-5EBD10FBC889}" srcOrd="0" destOrd="0" presId="urn:microsoft.com/office/officeart/2008/layout/LinedList"/>
    <dgm:cxn modelId="{FB6ABF7E-F7F8-46C8-BB40-75F669868708}" srcId="{5E4B7560-B30E-4139-9BDF-121DC30BAFDB}" destId="{D7FF9933-B216-4EFB-9832-1F057B6C22E9}" srcOrd="1" destOrd="0" parTransId="{EA0BB77E-1BAE-4166-A937-14B31C668542}" sibTransId="{C25EBF07-D375-438D-BF65-BEA46F444068}"/>
    <dgm:cxn modelId="{4CAAC68C-C837-4093-A3D9-DC49CC472B1E}" srcId="{5E4B7560-B30E-4139-9BDF-121DC30BAFDB}" destId="{CB7FA652-98FB-43B0-849F-3CD01697C0F1}" srcOrd="5" destOrd="0" parTransId="{6CF6B92B-699E-49F5-95E2-B12BCE059676}" sibTransId="{EE180005-DB6C-44FC-9765-45E69FA278C2}"/>
    <dgm:cxn modelId="{DCAABF90-85B3-4CAF-B691-BE10FE507884}" srcId="{5E4B7560-B30E-4139-9BDF-121DC30BAFDB}" destId="{B0CA67B4-DBF2-429B-AB5D-80128A70E045}" srcOrd="0" destOrd="0" parTransId="{9FABA75E-8484-4AEB-AB6A-5A3B2EB3A4C0}" sibTransId="{CE47536F-25F5-4D7E-946A-4FE20D0EA425}"/>
    <dgm:cxn modelId="{51C9ED92-BC7A-4595-B4A8-D5C0BA2A719C}" type="presOf" srcId="{D7FF9933-B216-4EFB-9832-1F057B6C22E9}" destId="{B862FAAC-B0CA-47EF-8DD0-9A6F9129CE45}" srcOrd="0" destOrd="0" presId="urn:microsoft.com/office/officeart/2008/layout/LinedList"/>
    <dgm:cxn modelId="{26A3A794-1C94-4249-834E-E4A7BC7C1596}" type="presOf" srcId="{CC1BDBC7-47B8-4249-8AD9-7C7B3EF47033}" destId="{BE89E32E-548C-40DF-99BF-43C0AEA2C890}" srcOrd="0" destOrd="0" presId="urn:microsoft.com/office/officeart/2008/layout/LinedList"/>
    <dgm:cxn modelId="{D1B0B4A7-802B-44CC-844C-18F44A2F9BD8}" type="presOf" srcId="{CB7FA652-98FB-43B0-849F-3CD01697C0F1}" destId="{629DB6EE-5B04-4A1F-9E32-E36F0BA72AB1}" srcOrd="0" destOrd="0" presId="urn:microsoft.com/office/officeart/2008/layout/LinedList"/>
    <dgm:cxn modelId="{DC033CCC-F596-4B8C-8AA3-C9F55E22BE0A}" type="presOf" srcId="{B0CA67B4-DBF2-429B-AB5D-80128A70E045}" destId="{C58B33ED-DCFD-491C-87B8-9E491B3EE025}" srcOrd="0" destOrd="0" presId="urn:microsoft.com/office/officeart/2008/layout/LinedList"/>
    <dgm:cxn modelId="{9856F4D5-4375-46DB-853E-6EB8BF16F96E}" type="presOf" srcId="{929DB94E-C30F-4E12-977E-7101EEEEAD92}" destId="{4A46EEBD-927F-49AB-B6DB-94915E1C180E}" srcOrd="0" destOrd="0" presId="urn:microsoft.com/office/officeart/2008/layout/LinedList"/>
    <dgm:cxn modelId="{17C2133D-D1AF-46F2-92BF-68B967664DF1}" type="presParOf" srcId="{8AE6062A-23AA-4737-9FBC-D0CEC57C7D33}" destId="{0B0642C3-5B2A-422E-94D9-358D49CC76FA}" srcOrd="0" destOrd="0" presId="urn:microsoft.com/office/officeart/2008/layout/LinedList"/>
    <dgm:cxn modelId="{D7DC4F59-267F-496C-B4EA-7BD3DD6F0CB3}" type="presParOf" srcId="{8AE6062A-23AA-4737-9FBC-D0CEC57C7D33}" destId="{96BB345B-F9A8-4AF5-9919-4F380A683ABA}" srcOrd="1" destOrd="0" presId="urn:microsoft.com/office/officeart/2008/layout/LinedList"/>
    <dgm:cxn modelId="{C942BF3E-41DF-4AE8-B26F-1BAEFF429ED3}" type="presParOf" srcId="{96BB345B-F9A8-4AF5-9919-4F380A683ABA}" destId="{C58B33ED-DCFD-491C-87B8-9E491B3EE025}" srcOrd="0" destOrd="0" presId="urn:microsoft.com/office/officeart/2008/layout/LinedList"/>
    <dgm:cxn modelId="{49E2525F-81B3-467F-93BD-4A6ECEE48883}" type="presParOf" srcId="{96BB345B-F9A8-4AF5-9919-4F380A683ABA}" destId="{4DC60CCA-5225-4A72-B773-6CBE74F9837D}" srcOrd="1" destOrd="0" presId="urn:microsoft.com/office/officeart/2008/layout/LinedList"/>
    <dgm:cxn modelId="{7FE8C256-B743-466A-98A1-354429EAED6E}" type="presParOf" srcId="{8AE6062A-23AA-4737-9FBC-D0CEC57C7D33}" destId="{BAD60180-3A9A-4FD6-80F1-416EB9BD2C39}" srcOrd="2" destOrd="0" presId="urn:microsoft.com/office/officeart/2008/layout/LinedList"/>
    <dgm:cxn modelId="{D8E77275-40E8-4597-8392-EAF61DD95EC5}" type="presParOf" srcId="{8AE6062A-23AA-4737-9FBC-D0CEC57C7D33}" destId="{349A0D6E-DF66-4955-965C-038E78DD2F13}" srcOrd="3" destOrd="0" presId="urn:microsoft.com/office/officeart/2008/layout/LinedList"/>
    <dgm:cxn modelId="{BC7A6324-579E-45AE-B0A6-05B438FF01E9}" type="presParOf" srcId="{349A0D6E-DF66-4955-965C-038E78DD2F13}" destId="{B862FAAC-B0CA-47EF-8DD0-9A6F9129CE45}" srcOrd="0" destOrd="0" presId="urn:microsoft.com/office/officeart/2008/layout/LinedList"/>
    <dgm:cxn modelId="{78F2DAA2-EAD4-4CB7-96F4-D637D723D128}" type="presParOf" srcId="{349A0D6E-DF66-4955-965C-038E78DD2F13}" destId="{15DE2E90-3C6B-41FD-AF8C-547337072529}" srcOrd="1" destOrd="0" presId="urn:microsoft.com/office/officeart/2008/layout/LinedList"/>
    <dgm:cxn modelId="{DEBC26CC-D8B3-4D14-AA3C-E718A5C29E72}" type="presParOf" srcId="{8AE6062A-23AA-4737-9FBC-D0CEC57C7D33}" destId="{7322366F-E481-4345-9407-0E90AD9F1704}" srcOrd="4" destOrd="0" presId="urn:microsoft.com/office/officeart/2008/layout/LinedList"/>
    <dgm:cxn modelId="{725F8CCA-1025-4591-96FD-28842B5EE56F}" type="presParOf" srcId="{8AE6062A-23AA-4737-9FBC-D0CEC57C7D33}" destId="{63329830-54C7-42AD-B87E-665338B53759}" srcOrd="5" destOrd="0" presId="urn:microsoft.com/office/officeart/2008/layout/LinedList"/>
    <dgm:cxn modelId="{20676EEE-9CCD-4821-9F44-2BD60D5C3549}" type="presParOf" srcId="{63329830-54C7-42AD-B87E-665338B53759}" destId="{6F0D3EE1-13A4-47B4-AC27-5EBD10FBC889}" srcOrd="0" destOrd="0" presId="urn:microsoft.com/office/officeart/2008/layout/LinedList"/>
    <dgm:cxn modelId="{71595952-8B0A-43EE-85AD-864051838E77}" type="presParOf" srcId="{63329830-54C7-42AD-B87E-665338B53759}" destId="{4579F6FE-1923-435E-90E0-76740F0743B1}" srcOrd="1" destOrd="0" presId="urn:microsoft.com/office/officeart/2008/layout/LinedList"/>
    <dgm:cxn modelId="{AC9B04CD-D6BB-4952-B072-3CA1315520FB}" type="presParOf" srcId="{8AE6062A-23AA-4737-9FBC-D0CEC57C7D33}" destId="{F74B6BA2-1624-418A-A116-96BA80664446}" srcOrd="6" destOrd="0" presId="urn:microsoft.com/office/officeart/2008/layout/LinedList"/>
    <dgm:cxn modelId="{71505F27-91AF-480B-96AD-4491A9265F76}" type="presParOf" srcId="{8AE6062A-23AA-4737-9FBC-D0CEC57C7D33}" destId="{7E7C0453-9BC7-4A53-A2F8-62555CA01323}" srcOrd="7" destOrd="0" presId="urn:microsoft.com/office/officeart/2008/layout/LinedList"/>
    <dgm:cxn modelId="{627D96AD-7242-4EA4-8C78-5621AD142A6E}" type="presParOf" srcId="{7E7C0453-9BC7-4A53-A2F8-62555CA01323}" destId="{BE89E32E-548C-40DF-99BF-43C0AEA2C890}" srcOrd="0" destOrd="0" presId="urn:microsoft.com/office/officeart/2008/layout/LinedList"/>
    <dgm:cxn modelId="{E9170BF9-4E30-48BB-991B-296512CCEEFC}" type="presParOf" srcId="{7E7C0453-9BC7-4A53-A2F8-62555CA01323}" destId="{C24869F1-1B1E-4AF2-A476-4FFB8CD68A1B}" srcOrd="1" destOrd="0" presId="urn:microsoft.com/office/officeart/2008/layout/LinedList"/>
    <dgm:cxn modelId="{2E9F1287-17A4-48EB-96A5-C14A3F1CCF24}" type="presParOf" srcId="{8AE6062A-23AA-4737-9FBC-D0CEC57C7D33}" destId="{0568F0E9-9380-438D-91AC-BBDE03C6D9A8}" srcOrd="8" destOrd="0" presId="urn:microsoft.com/office/officeart/2008/layout/LinedList"/>
    <dgm:cxn modelId="{C2D6CAB0-7794-4645-928A-DA8096E548BC}" type="presParOf" srcId="{8AE6062A-23AA-4737-9FBC-D0CEC57C7D33}" destId="{488CFD43-F31B-41AA-8236-9E1BA64C3BEE}" srcOrd="9" destOrd="0" presId="urn:microsoft.com/office/officeart/2008/layout/LinedList"/>
    <dgm:cxn modelId="{9BB791E6-618C-4883-9668-942DAC229EED}" type="presParOf" srcId="{488CFD43-F31B-41AA-8236-9E1BA64C3BEE}" destId="{4A46EEBD-927F-49AB-B6DB-94915E1C180E}" srcOrd="0" destOrd="0" presId="urn:microsoft.com/office/officeart/2008/layout/LinedList"/>
    <dgm:cxn modelId="{009D4E95-08B9-4C65-B9DD-2FC2FF7D885A}" type="presParOf" srcId="{488CFD43-F31B-41AA-8236-9E1BA64C3BEE}" destId="{FC24FC58-0B0B-4863-B555-FED4C8FFF197}" srcOrd="1" destOrd="0" presId="urn:microsoft.com/office/officeart/2008/layout/LinedList"/>
    <dgm:cxn modelId="{95A029E0-F1BD-4F24-919B-F948613A7A35}" type="presParOf" srcId="{8AE6062A-23AA-4737-9FBC-D0CEC57C7D33}" destId="{E65731BC-7ED1-479C-B515-5E81C140572E}" srcOrd="10" destOrd="0" presId="urn:microsoft.com/office/officeart/2008/layout/LinedList"/>
    <dgm:cxn modelId="{E1F50B69-D20B-4230-9130-6D9EF0343D3E}" type="presParOf" srcId="{8AE6062A-23AA-4737-9FBC-D0CEC57C7D33}" destId="{364195C1-51D9-4BAF-A832-BC03C9663766}" srcOrd="11" destOrd="0" presId="urn:microsoft.com/office/officeart/2008/layout/LinedList"/>
    <dgm:cxn modelId="{25F07047-2003-4102-8D87-0787EFFBA981}" type="presParOf" srcId="{364195C1-51D9-4BAF-A832-BC03C9663766}" destId="{629DB6EE-5B04-4A1F-9E32-E36F0BA72AB1}" srcOrd="0" destOrd="0" presId="urn:microsoft.com/office/officeart/2008/layout/LinedList"/>
    <dgm:cxn modelId="{9241CD18-5D4C-4793-9ACB-7CD4681F6729}" type="presParOf" srcId="{364195C1-51D9-4BAF-A832-BC03C9663766}" destId="{B9063F47-C1D3-4A88-9902-8E2EDA61C1CF}" srcOrd="1" destOrd="0" presId="urn:microsoft.com/office/officeart/2008/layout/LinedList"/>
  </dgm:cxnLst>
  <dgm:bg/>
  <dgm:whole/>
  <dgm:extLst>
    <a:ext uri="http://schemas.microsoft.com/office/drawing/2008/diagram">
      <dsp:dataModelExt relId="rId6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27671594-DF4D-46DE-9179-5398D4304D17}">
      <dsp:nvSpPr>
        <dsp:cNvPr id="0" name=""/>
        <dsp:cNvSpPr/>
      </dsp:nvSpPr>
      <dsp:spPr>
        <a:xfrm>
          <a:off x="0" y="0"/>
          <a:ext cx="6072759" cy="4982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false"/>
            <a:t>Stejná práce, práce stejné hodnoty </a:t>
          </a:r>
          <a:endParaRPr lang="en-US" sz="1600" kern="1200" dirty="false"/>
        </a:p>
      </dsp:txBody>
      <dsp:txXfrm>
        <a:off x="14594" y="14594"/>
        <a:ext cx="5476782" cy="469088"/>
      </dsp:txXfrm>
    </dsp:sp>
    <dsp:sp modelId="{DCEBEBA4-06BE-44DB-8907-420988034EE3}">
      <dsp:nvSpPr>
        <dsp:cNvPr id="0" name=""/>
        <dsp:cNvSpPr/>
      </dsp:nvSpPr>
      <dsp:spPr>
        <a:xfrm>
          <a:off x="453485" y="567481"/>
          <a:ext cx="6072759" cy="4982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Kategorie zaměstnanců (čl. 4) </a:t>
          </a:r>
          <a:endParaRPr lang="en-US" sz="1600" kern="1200"/>
        </a:p>
      </dsp:txBody>
      <dsp:txXfrm>
        <a:off x="468079" y="582075"/>
        <a:ext cx="5266206" cy="469088"/>
      </dsp:txXfrm>
    </dsp:sp>
    <dsp:sp modelId="{1668D1D7-41A7-4773-9638-05383F767EA0}">
      <dsp:nvSpPr>
        <dsp:cNvPr id="0" name=""/>
        <dsp:cNvSpPr/>
      </dsp:nvSpPr>
      <dsp:spPr>
        <a:xfrm>
          <a:off x="906970" y="1134962"/>
          <a:ext cx="6072759" cy="4982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false"/>
            <a:t>Systémy odměňování (čl. 4) </a:t>
          </a:r>
          <a:endParaRPr lang="en-US" sz="1600" kern="1200" dirty="false"/>
        </a:p>
      </dsp:txBody>
      <dsp:txXfrm>
        <a:off x="921564" y="1149556"/>
        <a:ext cx="5266206" cy="469088"/>
      </dsp:txXfrm>
    </dsp:sp>
    <dsp:sp modelId="{2A21F47B-D921-4CE2-8827-F6954CDC7BBB}">
      <dsp:nvSpPr>
        <dsp:cNvPr id="0" name=""/>
        <dsp:cNvSpPr/>
      </dsp:nvSpPr>
      <dsp:spPr>
        <a:xfrm>
          <a:off x="1360455" y="1702443"/>
          <a:ext cx="6072759" cy="4982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false"/>
            <a:t>Poskytování informací uchazečům a zaměstnancům (čl. 5 a 7) </a:t>
          </a:r>
          <a:endParaRPr lang="en-US" sz="1600" kern="1200" dirty="false"/>
        </a:p>
      </dsp:txBody>
      <dsp:txXfrm>
        <a:off x="1375049" y="1717037"/>
        <a:ext cx="5266206" cy="469087"/>
      </dsp:txXfrm>
    </dsp:sp>
    <dsp:sp modelId="{2A6C4924-57E0-40BF-90E1-FDAF40F4DD86}">
      <dsp:nvSpPr>
        <dsp:cNvPr id="0" name=""/>
        <dsp:cNvSpPr/>
      </dsp:nvSpPr>
      <dsp:spPr>
        <a:xfrm>
          <a:off x="1813940" y="2269924"/>
          <a:ext cx="6072759" cy="4982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Zprávy o rozdílech v odměňování (čl. 9) </a:t>
          </a:r>
          <a:endParaRPr lang="en-US" sz="1600" kern="1200"/>
        </a:p>
      </dsp:txBody>
      <dsp:txXfrm>
        <a:off x="1828534" y="2284518"/>
        <a:ext cx="5266206" cy="469088"/>
      </dsp:txXfrm>
    </dsp:sp>
    <dsp:sp modelId="{01CC9C0E-10D1-4CAF-8D0E-B45C7F3ECDF2}">
      <dsp:nvSpPr>
        <dsp:cNvPr id="0" name=""/>
        <dsp:cNvSpPr/>
      </dsp:nvSpPr>
      <dsp:spPr>
        <a:xfrm>
          <a:off x="5748879" y="364018"/>
          <a:ext cx="323879" cy="323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17780" tIns="17780" rIns="17780" bIns="17780" numCol="1" spcCol="1270" anchor="ctr" anchorCtr="false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821752" y="364018"/>
        <a:ext cx="178133" cy="243719"/>
      </dsp:txXfrm>
    </dsp:sp>
    <dsp:sp modelId="{7937F049-A7E8-4508-A663-0E5E310AA631}">
      <dsp:nvSpPr>
        <dsp:cNvPr id="0" name=""/>
        <dsp:cNvSpPr/>
      </dsp:nvSpPr>
      <dsp:spPr>
        <a:xfrm>
          <a:off x="6202364" y="931499"/>
          <a:ext cx="323879" cy="323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17780" tIns="17780" rIns="17780" bIns="17780" numCol="1" spcCol="1270" anchor="ctr" anchorCtr="false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275237" y="931499"/>
        <a:ext cx="178133" cy="243719"/>
      </dsp:txXfrm>
    </dsp:sp>
    <dsp:sp modelId="{51C613A0-92EE-412F-8762-585A17437A1D}">
      <dsp:nvSpPr>
        <dsp:cNvPr id="0" name=""/>
        <dsp:cNvSpPr/>
      </dsp:nvSpPr>
      <dsp:spPr>
        <a:xfrm>
          <a:off x="6655850" y="1490675"/>
          <a:ext cx="323879" cy="323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17780" tIns="17780" rIns="17780" bIns="17780" numCol="1" spcCol="1270" anchor="ctr" anchorCtr="false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28723" y="1490675"/>
        <a:ext cx="178133" cy="243719"/>
      </dsp:txXfrm>
    </dsp:sp>
    <dsp:sp modelId="{A33DDD4A-30C7-4232-942B-36DDD5A4E48A}">
      <dsp:nvSpPr>
        <dsp:cNvPr id="0" name=""/>
        <dsp:cNvSpPr/>
      </dsp:nvSpPr>
      <dsp:spPr>
        <a:xfrm>
          <a:off x="7109335" y="2063693"/>
          <a:ext cx="323879" cy="323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17780" tIns="17780" rIns="17780" bIns="17780" numCol="1" spcCol="1270" anchor="ctr" anchorCtr="false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182208" y="2063693"/>
        <a:ext cx="178133" cy="243719"/>
      </dsp:txXfrm>
    </dsp:sp>
  </dsp:spTree>
</dsp:drawing>
</file>

<file path=ppt/diagrams/drawing2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0B0642C3-5B2A-422E-94D9-358D49CC76FA}">
      <dsp:nvSpPr>
        <dsp:cNvPr id="0" name=""/>
        <dsp:cNvSpPr/>
      </dsp:nvSpPr>
      <dsp:spPr>
        <a:xfrm>
          <a:off x="0" y="237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B33ED-DCFD-491C-87B8-9E491B3EE025}">
      <dsp:nvSpPr>
        <dsp:cNvPr id="0" name=""/>
        <dsp:cNvSpPr/>
      </dsp:nvSpPr>
      <dsp:spPr>
        <a:xfrm>
          <a:off x="0" y="2379"/>
          <a:ext cx="6172199" cy="81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60960" tIns="60960" rIns="60960" bIns="60960" numCol="1" spcCol="1270" anchor="t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false" i="false" kern="1200" dirty="false"/>
            <a:t>Zda jde o stejné nebo srovnatelné </a:t>
          </a:r>
          <a:r>
            <a:rPr lang="cs-CZ" sz="1600" b="true" i="false" kern="1200" dirty="false"/>
            <a:t>pracovní podmínky</a:t>
          </a:r>
          <a:r>
            <a:rPr lang="cs-CZ" sz="1600" b="false" i="false" kern="1200" dirty="false"/>
            <a:t>, se posuzuje podle obtížnosti pracovních režimů a specificky podle následujících kritérií:</a:t>
          </a:r>
          <a:endParaRPr lang="en-US" sz="1600" kern="1200" dirty="false"/>
        </a:p>
      </dsp:txBody>
      <dsp:txXfrm>
        <a:off x="0" y="2379"/>
        <a:ext cx="6172199" cy="811477"/>
      </dsp:txXfrm>
    </dsp:sp>
    <dsp:sp modelId="{BAD60180-3A9A-4FD6-80F1-416EB9BD2C39}">
      <dsp:nvSpPr>
        <dsp:cNvPr id="0" name=""/>
        <dsp:cNvSpPr/>
      </dsp:nvSpPr>
      <dsp:spPr>
        <a:xfrm>
          <a:off x="0" y="813857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2FAAC-B0CA-47EF-8DD0-9A6F9129CE45}">
      <dsp:nvSpPr>
        <dsp:cNvPr id="0" name=""/>
        <dsp:cNvSpPr/>
      </dsp:nvSpPr>
      <dsp:spPr>
        <a:xfrm>
          <a:off x="0" y="813857"/>
          <a:ext cx="6172199" cy="81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60960" tIns="60960" rIns="60960" bIns="60960" numCol="1" spcCol="1270" anchor="t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false" i="false" kern="1200"/>
            <a:t>rozvržení pracovní doby, například do směn, dnů pracovního klidu,</a:t>
          </a:r>
          <a:endParaRPr lang="en-US" sz="1600" kern="1200"/>
        </a:p>
      </dsp:txBody>
      <dsp:txXfrm>
        <a:off x="0" y="813857"/>
        <a:ext cx="6172199" cy="811477"/>
      </dsp:txXfrm>
    </dsp:sp>
    <dsp:sp modelId="{7322366F-E481-4345-9407-0E90AD9F1704}">
      <dsp:nvSpPr>
        <dsp:cNvPr id="0" name=""/>
        <dsp:cNvSpPr/>
      </dsp:nvSpPr>
      <dsp:spPr>
        <a:xfrm>
          <a:off x="0" y="1625334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D3EE1-13A4-47B4-AC27-5EBD10FBC889}">
      <dsp:nvSpPr>
        <dsp:cNvPr id="0" name=""/>
        <dsp:cNvSpPr/>
      </dsp:nvSpPr>
      <dsp:spPr>
        <a:xfrm>
          <a:off x="0" y="1625334"/>
          <a:ext cx="6172199" cy="81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60960" tIns="60960" rIns="60960" bIns="60960" numCol="1" spcCol="1270" anchor="t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false" i="false" kern="1200"/>
            <a:t>práce v noci,</a:t>
          </a:r>
          <a:endParaRPr lang="en-US" sz="1600" kern="1200"/>
        </a:p>
      </dsp:txBody>
      <dsp:txXfrm>
        <a:off x="0" y="1625334"/>
        <a:ext cx="6172199" cy="811477"/>
      </dsp:txXfrm>
    </dsp:sp>
    <dsp:sp modelId="{F74B6BA2-1624-418A-A116-96BA80664446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9E32E-548C-40DF-99BF-43C0AEA2C890}">
      <dsp:nvSpPr>
        <dsp:cNvPr id="0" name=""/>
        <dsp:cNvSpPr/>
      </dsp:nvSpPr>
      <dsp:spPr>
        <a:xfrm>
          <a:off x="0" y="2436812"/>
          <a:ext cx="6172199" cy="81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60960" tIns="60960" rIns="60960" bIns="60960" numCol="1" spcCol="1270" anchor="t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false" i="false" kern="1200"/>
            <a:t>práce přesčas,</a:t>
          </a:r>
          <a:endParaRPr lang="en-US" sz="1600" kern="1200"/>
        </a:p>
      </dsp:txBody>
      <dsp:txXfrm>
        <a:off x="0" y="2436812"/>
        <a:ext cx="6172199" cy="811477"/>
      </dsp:txXfrm>
    </dsp:sp>
    <dsp:sp modelId="{0568F0E9-9380-438D-91AC-BBDE03C6D9A8}">
      <dsp:nvSpPr>
        <dsp:cNvPr id="0" name=""/>
        <dsp:cNvSpPr/>
      </dsp:nvSpPr>
      <dsp:spPr>
        <a:xfrm>
          <a:off x="0" y="324829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6EEBD-927F-49AB-B6DB-94915E1C180E}">
      <dsp:nvSpPr>
        <dsp:cNvPr id="0" name=""/>
        <dsp:cNvSpPr/>
      </dsp:nvSpPr>
      <dsp:spPr>
        <a:xfrm>
          <a:off x="0" y="3248290"/>
          <a:ext cx="6172199" cy="81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60960" tIns="60960" rIns="60960" bIns="60960" numCol="1" spcCol="1270" anchor="t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false" i="false" kern="1200"/>
            <a:t>škodlivost nebo obtížnost daná působením jiných negativních vlivů pracovního prostředí,</a:t>
          </a:r>
          <a:endParaRPr lang="en-US" sz="1600" kern="1200"/>
        </a:p>
      </dsp:txBody>
      <dsp:txXfrm>
        <a:off x="0" y="3248290"/>
        <a:ext cx="6172199" cy="811477"/>
      </dsp:txXfrm>
    </dsp:sp>
    <dsp:sp modelId="{E65731BC-7ED1-479C-B515-5E81C140572E}">
      <dsp:nvSpPr>
        <dsp:cNvPr id="0" name=""/>
        <dsp:cNvSpPr/>
      </dsp:nvSpPr>
      <dsp:spPr>
        <a:xfrm>
          <a:off x="0" y="4059767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DB6EE-5B04-4A1F-9E32-E36F0BA72AB1}">
      <dsp:nvSpPr>
        <dsp:cNvPr id="0" name=""/>
        <dsp:cNvSpPr/>
      </dsp:nvSpPr>
      <dsp:spPr>
        <a:xfrm>
          <a:off x="0" y="4059767"/>
          <a:ext cx="6172199" cy="81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60960" tIns="60960" rIns="60960" bIns="60960" numCol="1" spcCol="1270" anchor="t" anchorCtr="false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false" i="false" kern="1200"/>
            <a:t>rizikovost pracovního prostředí.</a:t>
          </a:r>
          <a:endParaRPr lang="en-US" sz="1600" kern="1200"/>
        </a:p>
      </dsp:txBody>
      <dsp:txXfrm>
        <a:off x="0" y="4059767"/>
        <a:ext cx="6172199" cy="811477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r:blip="">
      <dgm:adjLst/>
    </dgm:shape>
    <dgm:presOf axis="" ptType="" hideLastTrans="" st="" cnt="" step=""/>
    <dgm:choose name="Name0">
      <dgm:if name="Name1" func="var" arg="dir" op="equ" val="norm" axis="" ptType="" hideLastTrans="" st="" cnt="" step="">
        <dgm:constrLst>
          <dgm:constr op="equ" val="65.0" type="primFontSz" for="ch" ptType="node"/>
          <dgm:constr type="w" for="ch" forName="dummyMaxCanvas" refType="w"/>
          <dgm:constr type="h" for="ch" forName="dummyMaxCanvas" refType="h"/>
          <dgm:constr type="w" for="ch" forName="OneNode_1" refType="w"/>
          <dgm:constr fact="0.5" type="h" for="ch" forName="OneNode_1" refType="h"/>
          <dgm:constr fact="0.5" type="ctrY" for="ch" forName="OneNode_1" refType="h"/>
          <dgm:constr fact="0.85" type="w" for="ch" forName="TwoNodes_1" refType="w"/>
          <dgm:constr fact="0.45" type="h" for="ch" forName="TwoNodes_1" refType="h"/>
          <dgm:constr type="t" for="ch" forName="TwoNodes_1"/>
          <dgm:constr type="l" for="ch" forName="TwoNodes_1"/>
          <dgm:constr fact="0.85" type="w" for="ch" forName="TwoNodes_2" refType="w"/>
          <dgm:constr fact="0.45" type="h" for="ch" forName="TwoNodes_2" refType="h"/>
          <dgm:constr type="b" for="ch" forName="TwoNodes_2" refType="h"/>
          <dgm:constr type="r" for="ch" forName="TwoNodes_2" refType="w"/>
          <dgm:constr fact="0.65" type="w" for="ch" forName="TwoConn_1-2" refType="h" refFor="ch" refForName="TwoNodes_1"/>
          <dgm:constr fact="0.65" type="h" for="ch" forName="TwoConn_1-2" refType="h" refFor="ch" refForName="TwoNodes_1"/>
          <dgm:constr fact="0.5" type="ctrY" for="ch" forName="TwoConn_1-2" refType="h"/>
          <dgm:constr type="r" for="ch" forName="TwoConn_1-2" refType="r" refFor="ch" refForName="TwoNodes_1"/>
          <dgm:constr type="r" for="ch" forName="TwoNodes_1_text" refType="l" refFor="ch" refForName="TwoConn_1-2"/>
          <dgm:constr fact="-0.5" type="rOff" for="ch" forName="TwoNodes_1_text" refType="w" refFor="ch" refForName="TwoConn_1-2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fact="0.85" type="w" for="ch" forName="ThreeNodes_1" refType="w"/>
          <dgm:constr fact="0.3" type="h" for="ch" forName="ThreeNodes_1" refType="h"/>
          <dgm:constr type="t" for="ch" forName="ThreeNodes_1"/>
          <dgm:constr type="l" for="ch" forName="ThreeNodes_1"/>
          <dgm:constr fact="0.85" type="w" for="ch" forName="ThreeNodes_2" refType="w"/>
          <dgm:constr fact="0.3" type="h" for="ch" forName="ThreeNodes_2" refType="h"/>
          <dgm:constr fact="0.5" type="ctrY" for="ch" forName="ThreeNodes_2" refType="h"/>
          <dgm:constr fact="0.5" type="ctrX" for="ch" forName="ThreeNodes_2" refType="w"/>
          <dgm:constr fact="0.85" type="w" for="ch" forName="ThreeNodes_3" refType="w"/>
          <dgm:constr fact="0.3" type="h" for="ch" forName="ThreeNodes_3" refType="h"/>
          <dgm:constr type="b" for="ch" forName="ThreeNodes_3" refType="h"/>
          <dgm:constr type="r" for="ch" forName="ThreeNodes_3" refType="w"/>
          <dgm:constr fact="0.65" type="w" for="ch" forName="ThreeConn_1-2" refType="h" refFor="ch" refForName="ThreeNodes_1"/>
          <dgm:constr fact="0.65" type="h" for="ch" forName="ThreeConn_1-2" refType="h" refFor="ch" refForName="ThreeNodes_1"/>
          <dgm:constr fact="0.325" type="ctrY" for="ch" forName="ThreeConn_1-2" refType="h"/>
          <dgm:constr type="r" for="ch" forName="ThreeConn_1-2" refType="r" refFor="ch" refForName="ThreeNodes_1"/>
          <dgm:constr fact="0.65" type="w" for="ch" forName="ThreeConn_2-3" refType="h" refFor="ch" refForName="ThreeNodes_2"/>
          <dgm:constr fact="0.65" type="h" for="ch" forName="ThreeConn_2-3" refType="h" refFor="ch" refForName="ThreeNodes_2"/>
          <dgm:constr fact="0.673" type="ctrY" for="ch" forName="ThreeConn_2-3" refType="h"/>
          <dgm:constr type="r" for="ch" forName="ThreeConn_2-3" refType="r" refFor="ch" refForName="ThreeNodes_2"/>
          <dgm:constr type="r" for="ch" forName="ThreeNodes_1_text" refType="l" refFor="ch" refForName="ThreeConn_1-2"/>
          <dgm:constr fact="-0.57" type="rOff" for="ch" forName="ThreeNodes_1_text" refType="w" refFor="ch" refForName="ThreeConn_1-2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fact="0.8" type="w" for="ch" forName="FourNodes_1" refType="w"/>
          <dgm:constr fact="0.22" type="h" for="ch" forName="FourNodes_1" refType="h"/>
          <dgm:constr type="t" for="ch" forName="FourNodes_1"/>
          <dgm:constr type="l" for="ch" forName="FourNodes_1"/>
          <dgm:constr fact="0.8" type="w" for="ch" forName="FourNodes_2" refType="w"/>
          <dgm:constr fact="0.22" type="h" for="ch" forName="FourNodes_2" refType="h"/>
          <dgm:constr fact="0.37" type="ctrY" for="ch" forName="FourNodes_2" refType="h"/>
          <dgm:constr fact="0.467" type="ctrX" for="ch" forName="FourNodes_2" refType="w"/>
          <dgm:constr fact="0.8" type="w" for="ch" forName="FourNodes_3" refType="w"/>
          <dgm:constr fact="0.22" type="h" for="ch" forName="FourNodes_3" refType="h"/>
          <dgm:constr fact="0.63" type="ctrY" for="ch" forName="FourNodes_3" refType="h"/>
          <dgm:constr fact="0.533" type="ctrX" for="ch" forName="FourNodes_3" refType="w"/>
          <dgm:constr fact="0.8" type="w" for="ch" forName="FourNodes_4" refType="w"/>
          <dgm:constr fact="0.22" type="h" for="ch" forName="FourNodes_4" refType="h"/>
          <dgm:constr type="b" for="ch" forName="FourNodes_4" refType="h"/>
          <dgm:constr type="r" for="ch" forName="FourNodes_4" refType="w"/>
          <dgm:constr fact="0.65" type="w" for="ch" forName="FourConn_1-2" refType="h" refFor="ch" refForName="FourNodes_1"/>
          <dgm:constr fact="0.65" type="h" for="ch" forName="FourConn_1-2" refType="h" refFor="ch" refForName="FourNodes_1"/>
          <dgm:constr fact="0.24" type="ctrY" for="ch" forName="FourConn_1-2" refType="h"/>
          <dgm:constr type="r" for="ch" forName="FourConn_1-2" refType="r" refFor="ch" refForName="FourNodes_1"/>
          <dgm:constr fact="0.65" type="w" for="ch" forName="FourConn_2-3" refType="h" refFor="ch" refForName="FourNodes_2"/>
          <dgm:constr fact="0.65" type="h" for="ch" forName="FourConn_2-3" refType="h" refFor="ch" refForName="FourNodes_2"/>
          <dgm:constr fact="0.5" type="ctrY" for="ch" forName="FourConn_2-3" refType="h"/>
          <dgm:constr type="r" for="ch" forName="FourConn_2-3" refType="r" refFor="ch" refForName="FourNodes_2"/>
          <dgm:constr fact="0.65" type="w" for="ch" forName="FourConn_3-4" refType="h" refFor="ch" refForName="FourNodes_3"/>
          <dgm:constr fact="0.65" type="h" for="ch" forName="FourConn_3-4" refType="h" refFor="ch" refForName="FourNodes_3"/>
          <dgm:constr fact="0.76" type="ctrY" for="ch" forName="FourConn_3-4" refType="h"/>
          <dgm:constr type="r" for="ch" forName="FourConn_3-4" refType="r" refFor="ch" refForName="FourNodes_3"/>
          <dgm:constr type="r" for="ch" forName="FourNodes_1_text" refType="l" refFor="ch" refForName="FourConn_1-2"/>
          <dgm:constr fact="-0.7" type="rOff" for="ch" forName="FourNodes_1_text" refType="w" refFor="ch" refForName="FourConn_1-2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fact="0.77" type="w" for="ch" forName="FiveNodes_1" refType="w"/>
          <dgm:constr fact="0.18" type="h" for="ch" forName="FiveNodes_1" refType="h"/>
          <dgm:constr type="t" for="ch" forName="FiveNodes_1"/>
          <dgm:constr type="l" for="ch" forName="FiveNodes_1"/>
          <dgm:constr fact="0.77" type="w" for="ch" forName="FiveNodes_2" refType="w"/>
          <dgm:constr fact="0.18" type="h" for="ch" forName="FiveNodes_2" refType="h"/>
          <dgm:constr fact="0.295" type="ctrY" for="ch" forName="FiveNodes_2" refType="h"/>
          <dgm:constr fact="0.4425" type="ctrX" for="ch" forName="FiveNodes_2" refType="w"/>
          <dgm:constr fact="0.77" type="w" for="ch" forName="FiveNodes_3" refType="w"/>
          <dgm:constr fact="0.18" type="h" for="ch" forName="FiveNodes_3" refType="h"/>
          <dgm:constr fact="0.5" type="ctrY" for="ch" forName="FiveNodes_3" refType="h"/>
          <dgm:constr fact="0.5" type="ctrX" for="ch" forName="FiveNodes_3" refType="w"/>
          <dgm:constr fact="0.77" type="w" for="ch" forName="FiveNodes_4" refType="w"/>
          <dgm:constr fact="0.18" type="h" for="ch" forName="FiveNodes_4" refType="h"/>
          <dgm:constr fact="0.705" type="ctrY" for="ch" forName="FiveNodes_4" refType="h"/>
          <dgm:constr fact="0.5575" type="ctrX" for="ch" forName="FiveNodes_4" refType="w"/>
          <dgm:constr fact="0.77" type="w" for="ch" forName="FiveNodes_5" refType="w"/>
          <dgm:constr fact="0.18" type="h" for="ch" forName="FiveNodes_5" refType="h"/>
          <dgm:constr type="b" for="ch" forName="FiveNodes_5" refType="h"/>
          <dgm:constr type="r" for="ch" forName="FiveNodes_5" refType="w"/>
          <dgm:constr fact="0.65" type="w" for="ch" forName="FiveConn_1-2" refType="h" refFor="ch" refForName="FiveNodes_1"/>
          <dgm:constr fact="0.65" type="h" for="ch" forName="FiveConn_1-2" refType="h" refFor="ch" refForName="FiveNodes_1"/>
          <dgm:constr fact="0.19" type="ctrY" for="ch" forName="FiveConn_1-2" refType="h"/>
          <dgm:constr type="r" for="ch" forName="FiveConn_1-2" refType="r" refFor="ch" refForName="FiveNodes_1"/>
          <dgm:constr fact="0.65" type="w" for="ch" forName="FiveConn_2-3" refType="h" refFor="ch" refForName="FiveNodes_2"/>
          <dgm:constr fact="0.65" type="h" for="ch" forName="FiveConn_2-3" refType="h" refFor="ch" refForName="FiveNodes_2"/>
          <dgm:constr fact="0.395" type="ctrY" for="ch" forName="FiveConn_2-3" refType="h"/>
          <dgm:constr type="r" for="ch" forName="FiveConn_2-3" refType="r" refFor="ch" refForName="FiveNodes_2"/>
          <dgm:constr fact="0.65" type="w" for="ch" forName="FiveConn_3-4" refType="h" refFor="ch" refForName="FiveNodes_3"/>
          <dgm:constr fact="0.65" type="h" for="ch" forName="FiveConn_3-4" refType="h" refFor="ch" refForName="FiveNodes_3"/>
          <dgm:constr fact="0.597" type="ctrY" for="ch" forName="FiveConn_3-4" refType="h"/>
          <dgm:constr type="r" for="ch" forName="FiveConn_3-4" refType="r" refFor="ch" refForName="FiveNodes_3"/>
          <dgm:constr fact="0.65" type="w" for="ch" forName="FiveConn_4-5" refType="h" refFor="ch" refForName="FiveNodes_4"/>
          <dgm:constr fact="0.65" type="h" for="ch" forName="FiveConn_4-5" refType="h" refFor="ch" refForName="FiveNodes_4"/>
          <dgm:constr fact="0.804" type="ctrY" for="ch" forName="FiveConn_4-5" refType="h"/>
          <dgm:constr type="r" for="ch" forName="FiveConn_4-5" refType="r" refFor="ch" refForName="FiveNodes_4"/>
          <dgm:constr type="r" for="ch" forName="FiveNodes_1_text" refType="l" refFor="ch" refForName="FiveConn_1-2"/>
          <dgm:constr fact="-0.75" type="rOff" for="ch" forName="FiveNodes_1_text" refType="w" refFor="ch" refForName="FiveConn_1-2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op="equ" val="65.0" type="primFontSz" for="ch" ptType="node"/>
          <dgm:constr type="w" for="ch" forName="dummyMaxCanvas" refType="w"/>
          <dgm:constr type="h" for="ch" forName="dummyMaxCanvas" refType="h"/>
          <dgm:constr type="w" for="ch" forName="OneNode_1" refType="w"/>
          <dgm:constr fact="0.5" type="h" for="ch" forName="OneNode_1" refType="h"/>
          <dgm:constr fact="0.5" type="ctrY" for="ch" forName="OneNode_1" refType="h"/>
          <dgm:constr fact="0.85" type="w" for="ch" forName="TwoNodes_1" refType="w"/>
          <dgm:constr fact="0.45" type="h" for="ch" forName="TwoNodes_1" refType="h"/>
          <dgm:constr type="t" for="ch" forName="TwoNodes_1"/>
          <dgm:constr type="r" for="ch" forName="TwoNodes_1" refType="w"/>
          <dgm:constr fact="0.85" type="w" for="ch" forName="TwoNodes_2" refType="w"/>
          <dgm:constr fact="0.45" type="h" for="ch" forName="TwoNodes_2" refType="h"/>
          <dgm:constr type="b" for="ch" forName="TwoNodes_2" refType="h"/>
          <dgm:constr type="l" for="ch" forName="TwoNodes_2"/>
          <dgm:constr fact="0.65" type="w" for="ch" forName="TwoConn_1-2" refType="h" refFor="ch" refForName="TwoNodes_1"/>
          <dgm:constr fact="0.65" type="h" for="ch" forName="TwoConn_1-2" refType="h" refFor="ch" refForName="TwoNodes_1"/>
          <dgm:constr fact="0.5" type="ctrY" for="ch" forName="TwoConn_1-2" refType="h"/>
          <dgm:constr type="l" for="ch" forName="TwoConn_1-2" refType="l" refFor="ch" refForName="TwoNodes_1"/>
          <dgm:constr type="l" for="ch" forName="TwoNodes_1_text" refType="r" refFor="ch" refForName="TwoConn_1-2"/>
          <dgm:constr fact="0.5" type="lOff" for="ch" forName="TwoNodes_1_text" refType="w" refFor="ch" refForName="TwoConn_1-2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fact="0.85" type="w" for="ch" forName="ThreeNodes_1" refType="w"/>
          <dgm:constr fact="0.3" type="h" for="ch" forName="ThreeNodes_1" refType="h"/>
          <dgm:constr type="t" for="ch" forName="ThreeNodes_1"/>
          <dgm:constr type="r" for="ch" forName="ThreeNodes_1" refType="w"/>
          <dgm:constr fact="0.85" type="w" for="ch" forName="ThreeNodes_2" refType="w"/>
          <dgm:constr fact="0.3" type="h" for="ch" forName="ThreeNodes_2" refType="h"/>
          <dgm:constr fact="0.5" type="ctrY" for="ch" forName="ThreeNodes_2" refType="h"/>
          <dgm:constr fact="0.5" type="ctrX" for="ch" forName="ThreeNodes_2" refType="w"/>
          <dgm:constr fact="0.85" type="w" for="ch" forName="ThreeNodes_3" refType="w"/>
          <dgm:constr fact="0.3" type="h" for="ch" forName="ThreeNodes_3" refType="h"/>
          <dgm:constr type="b" for="ch" forName="ThreeNodes_3" refType="h"/>
          <dgm:constr type="l" for="ch" forName="ThreeNodes_3"/>
          <dgm:constr fact="0.65" type="w" for="ch" forName="ThreeConn_1-2" refType="h" refFor="ch" refForName="ThreeNodes_1"/>
          <dgm:constr fact="0.65" type="h" for="ch" forName="ThreeConn_1-2" refType="h" refFor="ch" refForName="ThreeNodes_1"/>
          <dgm:constr fact="0.325" type="ctrY" for="ch" forName="ThreeConn_1-2" refType="h"/>
          <dgm:constr type="l" for="ch" forName="ThreeConn_1-2" refType="l" refFor="ch" refForName="ThreeNodes_1"/>
          <dgm:constr fact="0.65" type="w" for="ch" forName="ThreeConn_2-3" refType="h" refFor="ch" refForName="ThreeNodes_2"/>
          <dgm:constr fact="0.65" type="h" for="ch" forName="ThreeConn_2-3" refType="h" refFor="ch" refForName="ThreeNodes_2"/>
          <dgm:constr fact="0.673" type="ctrY" for="ch" forName="ThreeConn_2-3" refType="h"/>
          <dgm:constr type="l" for="ch" forName="ThreeConn_2-3" refType="l" refFor="ch" refForName="ThreeNodes_2"/>
          <dgm:constr type="l" for="ch" forName="ThreeNodes_1_text" refType="r" refFor="ch" refForName="ThreeConn_1-2"/>
          <dgm:constr fact="0.55" type="lOff" for="ch" forName="ThreeNodes_1_text" refType="w" refFor="ch" refForName="ThreeConn_1-2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fact="0.8" type="w" for="ch" forName="FourNodes_1" refType="w"/>
          <dgm:constr fact="0.22" type="h" for="ch" forName="FourNodes_1" refType="h"/>
          <dgm:constr type="t" for="ch" forName="FourNodes_1"/>
          <dgm:constr type="r" for="ch" forName="FourNodes_1" refType="w"/>
          <dgm:constr fact="0.8" type="w" for="ch" forName="FourNodes_2" refType="w"/>
          <dgm:constr fact="0.22" type="h" for="ch" forName="FourNodes_2" refType="h"/>
          <dgm:constr fact="0.37" type="ctrY" for="ch" forName="FourNodes_2" refType="h"/>
          <dgm:constr fact="0.533" type="ctrX" for="ch" forName="FourNodes_2" refType="w"/>
          <dgm:constr fact="0.8" type="w" for="ch" forName="FourNodes_3" refType="w"/>
          <dgm:constr fact="0.22" type="h" for="ch" forName="FourNodes_3" refType="h"/>
          <dgm:constr fact="0.63" type="ctrY" for="ch" forName="FourNodes_3" refType="h"/>
          <dgm:constr fact="0.467" type="ctrX" for="ch" forName="FourNodes_3" refType="w"/>
          <dgm:constr fact="0.8" type="w" for="ch" forName="FourNodes_4" refType="w"/>
          <dgm:constr fact="0.22" type="h" for="ch" forName="FourNodes_4" refType="h"/>
          <dgm:constr type="b" for="ch" forName="FourNodes_4" refType="h"/>
          <dgm:constr type="l" for="ch" forName="FourNodes_4"/>
          <dgm:constr fact="0.65" type="w" for="ch" forName="FourConn_1-2" refType="h" refFor="ch" refForName="FourNodes_1"/>
          <dgm:constr fact="0.65" type="h" for="ch" forName="FourConn_1-2" refType="h" refFor="ch" refForName="FourNodes_1"/>
          <dgm:constr fact="0.24" type="ctrY" for="ch" forName="FourConn_1-2" refType="h"/>
          <dgm:constr type="l" for="ch" forName="FourConn_1-2" refType="l" refFor="ch" refForName="FourNodes_1"/>
          <dgm:constr fact="0.65" type="w" for="ch" forName="FourConn_2-3" refType="h" refFor="ch" refForName="FourNodes_2"/>
          <dgm:constr fact="0.65" type="h" for="ch" forName="FourConn_2-3" refType="h" refFor="ch" refForName="FourNodes_2"/>
          <dgm:constr fact="0.5" type="ctrY" for="ch" forName="FourConn_2-3" refType="h"/>
          <dgm:constr type="l" for="ch" forName="FourConn_2-3" refType="l" refFor="ch" refForName="FourNodes_2"/>
          <dgm:constr fact="0.65" type="w" for="ch" forName="FourConn_3-4" refType="h" refFor="ch" refForName="FourNodes_3"/>
          <dgm:constr fact="0.65" type="h" for="ch" forName="FourConn_3-4" refType="h" refFor="ch" refForName="FourNodes_3"/>
          <dgm:constr fact="0.76" type="ctrY" for="ch" forName="FourConn_3-4" refType="h"/>
          <dgm:constr type="l" for="ch" forName="FourConn_3-4" refType="l" refFor="ch" refForName="FourNodes_3"/>
          <dgm:constr type="l" for="ch" forName="FourNodes_1_text" refType="r" refFor="ch" refForName="FourConn_1-2"/>
          <dgm:constr fact="0.69" type="lOff" for="ch" forName="FourNodes_1_text" refType="w" refFor="ch" refForName="FourConn_1-2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fact="0.77" type="w" for="ch" forName="FiveNodes_1" refType="w"/>
          <dgm:constr fact="0.18" type="h" for="ch" forName="FiveNodes_1" refType="h"/>
          <dgm:constr type="t" for="ch" forName="FiveNodes_1"/>
          <dgm:constr type="r" for="ch" forName="FiveNodes_1" refType="w"/>
          <dgm:constr fact="0.77" type="w" for="ch" forName="FiveNodes_2" refType="w"/>
          <dgm:constr fact="0.18" type="h" for="ch" forName="FiveNodes_2" refType="h"/>
          <dgm:constr fact="0.295" type="ctrY" for="ch" forName="FiveNodes_2" refType="h"/>
          <dgm:constr fact="0.5575" type="ctrX" for="ch" forName="FiveNodes_2" refType="w"/>
          <dgm:constr fact="0.77" type="w" for="ch" forName="FiveNodes_3" refType="w"/>
          <dgm:constr fact="0.18" type="h" for="ch" forName="FiveNodes_3" refType="h"/>
          <dgm:constr fact="0.5" type="ctrY" for="ch" forName="FiveNodes_3" refType="h"/>
          <dgm:constr fact="0.5" type="ctrX" for="ch" forName="FiveNodes_3" refType="w"/>
          <dgm:constr fact="0.77" type="w" for="ch" forName="FiveNodes_4" refType="w"/>
          <dgm:constr fact="0.18" type="h" for="ch" forName="FiveNodes_4" refType="h"/>
          <dgm:constr fact="0.705" type="ctrY" for="ch" forName="FiveNodes_4" refType="h"/>
          <dgm:constr fact="0.4425" type="ctrX" for="ch" forName="FiveNodes_4" refType="w"/>
          <dgm:constr fact="0.77" type="w" for="ch" forName="FiveNodes_5" refType="w"/>
          <dgm:constr fact="0.18" type="h" for="ch" forName="FiveNodes_5" refType="h"/>
          <dgm:constr type="b" for="ch" forName="FiveNodes_5" refType="h"/>
          <dgm:constr type="l" for="ch" forName="FiveNodes_5"/>
          <dgm:constr fact="0.65" type="w" for="ch" forName="FiveConn_1-2" refType="h" refFor="ch" refForName="FiveNodes_1"/>
          <dgm:constr fact="0.65" type="h" for="ch" forName="FiveConn_1-2" refType="h" refFor="ch" refForName="FiveNodes_1"/>
          <dgm:constr fact="0.19" type="ctrY" for="ch" forName="FiveConn_1-2" refType="h"/>
          <dgm:constr type="l" for="ch" forName="FiveConn_1-2" refType="l" refFor="ch" refForName="FiveNodes_1"/>
          <dgm:constr fact="0.65" type="w" for="ch" forName="FiveConn_2-3" refType="h" refFor="ch" refForName="FiveNodes_2"/>
          <dgm:constr fact="0.65" type="h" for="ch" forName="FiveConn_2-3" refType="h" refFor="ch" refForName="FiveNodes_2"/>
          <dgm:constr fact="0.395" type="ctrY" for="ch" forName="FiveConn_2-3" refType="h"/>
          <dgm:constr type="l" for="ch" forName="FiveConn_2-3" refType="l" refFor="ch" refForName="FiveNodes_2"/>
          <dgm:constr fact="0.65" type="w" for="ch" forName="FiveConn_3-4" refType="h" refFor="ch" refForName="FiveNodes_3"/>
          <dgm:constr fact="0.65" type="h" for="ch" forName="FiveConn_3-4" refType="h" refFor="ch" refForName="FiveNodes_3"/>
          <dgm:constr fact="0.597" type="ctrY" for="ch" forName="FiveConn_3-4" refType="h"/>
          <dgm:constr type="l" for="ch" forName="FiveConn_3-4" refType="l" refFor="ch" refForName="FiveNodes_3"/>
          <dgm:constr fact="0.65" type="w" for="ch" forName="FiveConn_4-5" refType="h" refFor="ch" refForName="FiveNodes_4"/>
          <dgm:constr fact="0.65" type="h" for="ch" forName="FiveConn_4-5" refType="h" refFor="ch" refForName="FiveNodes_4"/>
          <dgm:constr fact="0.804" type="ctrY" for="ch" forName="FiveConn_4-5" refType="h"/>
          <dgm:constr type="l" for="ch" forName="FiveConn_4-5" refType="l" refFor="ch" refForName="FiveNodes_4"/>
          <dgm:constr type="l" for="ch" forName="FiveNodes_1_text" refType="r" refFor="ch" refForName="FiveConn_1-2"/>
          <dgm:constr fact="0.73" type="lOff" for="ch" forName="FiveNodes_1_text" refType="w" refFor="ch" refForName="FiveConn_1-2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r:blip="">
        <dgm:adjLst/>
      </dgm:shape>
      <dgm:presOf axis="" ptType="" hideLastTrans="" st="" cnt="" step=""/>
      <dgm:constrLst/>
      <dgm:ruleLst/>
    </dgm:layoutNode>
    <dgm:choose name="Name3">
      <dgm:if name="Name4" func="cnt" op="equ" val="1" axis="ch" ptType="node" hideLastTrans="" st="" cnt="" step="">
        <dgm:layoutNode name="OneNode_1">
          <dgm:varLst>
            <dgm:bulletEnabled val="true"/>
          </dgm:varLst>
          <dgm:alg type="tx"/>
          <dgm:shape type="roundRect" r:blip="">
            <dgm:adjLst>
              <dgm:adj idx="1" val="0.1"/>
            </dgm:adjLst>
          </dgm:shape>
          <dgm:presOf axis="ch desOrSelf" ptType="node node" hideLastTrans="" st="1 1" cnt="1 0" step=""/>
          <dgm:constrLst>
            <dgm:constr fact="0.3" type="lMarg" refType="primFontSz"/>
            <dgm:constr fact="0.3" type="rMarg" refType="primFontSz"/>
            <dgm:constr fact="0.3" type="tMarg" refType="primFontSz"/>
            <dgm:constr fact="0.3" type="bMarg" refType="primFontSz"/>
          </dgm:constrLst>
          <dgm:ruleLst>
            <dgm:rule val="5.0" fact="NaN" max="NaN" type="primFontSz"/>
          </dgm:ruleLst>
        </dgm:layoutNode>
      </dgm:if>
      <dgm:else name="Name5">
        <dgm:choose name="Name6">
          <dgm:if name="Name7" func="cnt" op="equ" val="2" axis="ch" ptType="node" hideLastTrans="" st="" cnt="" step="">
            <dgm:layoutNode name="TwoNodes_1">
              <dgm:varLst>
                <dgm:bulletEnabled val="true"/>
              </dgm:varLst>
              <dgm:alg type="sp"/>
              <dgm:shape type="roundRect" r:blip="">
                <dgm:adjLst>
                  <dgm:adj idx="1" val="0.1"/>
                </dgm:adjLst>
              </dgm:shape>
              <dgm:presOf axis="ch desOrSelf" ptType="node node" hideLastTrans="" st="1 1" cnt="1 0" step=""/>
              <dgm:constrLst/>
              <dgm:ruleLst/>
            </dgm:layoutNode>
            <dgm:layoutNode name="TwoNodes_2">
              <dgm:varLst>
                <dgm:bulletEnabled val="true"/>
              </dgm:varLst>
              <dgm:alg type="sp"/>
              <dgm:shape type="roundRect" r:blip="">
                <dgm:adjLst>
                  <dgm:adj idx="1" val="0.1"/>
                </dgm:adjLst>
              </dgm:shape>
              <dgm:presOf axis="ch desOrSelf" ptType="node node" hideLastTrans="" st="2 1" cnt="1 0" step=""/>
              <dgm:constrLst/>
              <dgm:ruleLst/>
            </dgm:layoutNode>
            <dgm:layoutNode name="TwoConn_1-2" styleLbl="fgAccFollowNode1">
              <dgm:varLst>
                <dgm:bulletEnabled val="true"/>
              </dgm:varLst>
              <dgm:alg type="tx"/>
              <dgm:shape type="downArrow" r:blip="">
                <dgm:adjLst>
                  <dgm:adj idx="1" val="0.55"/>
                  <dgm:adj idx="2" val="0.45"/>
                </dgm:adjLst>
              </dgm:shape>
              <dgm:presOf axis="ch" ptType="sibTrans" hideLastTrans="" st="" cnt="1" step=""/>
              <dgm:constrLst>
                <dgm:constr fact="0.1" type="lMarg" refType="primFontSz"/>
                <dgm:constr fact="0.1" type="rMarg" refType="primFontSz"/>
                <dgm:constr fact="0.1" type="tMarg" refType="primFontSz"/>
                <dgm:constr fact="0.1" type="bMarg" refType="primFontSz"/>
              </dgm:constrLst>
              <dgm:ruleLst>
                <dgm:rule val="5.0" fact="NaN" max="NaN" type="primFontSz"/>
              </dgm:ruleLst>
            </dgm:layoutNode>
            <dgm:layoutNode name="TwoNodes_1_text">
              <dgm:varLst>
                <dgm:bulletEnabled val="true"/>
              </dgm:varLst>
              <dgm:alg type="tx">
                <dgm:param type="parTxLTRAlign" val="l"/>
                <dgm:param type="txAnchorVertCh" val="mid"/>
              </dgm:alg>
              <dgm:shape type="roundRect" r:blip="" hideGeom="true">
                <dgm:adjLst>
                  <dgm:adj idx="1" val="0.1"/>
                </dgm:adjLst>
              </dgm:shape>
              <dgm:presOf axis="ch desOrSelf" ptType="node node" hideLastTrans="" st="1 1" cnt="1 0" step=""/>
              <dgm:constrLst>
                <dgm:constr fact="0.3" type="lMarg" refType="primFontSz"/>
                <dgm:constr fact="0.3" type="rMarg" refType="primFontSz"/>
                <dgm:constr fact="0.3" type="tMarg" refType="primFontSz"/>
                <dgm:constr fact="0.3" type="bMarg" refType="primFontSz"/>
              </dgm:constrLst>
              <dgm:ruleLst>
                <dgm:rule val="5.0" fact="NaN" max="NaN" type="primFontSz"/>
              </dgm:ruleLst>
            </dgm:layoutNode>
            <dgm:layoutNode name="TwoNodes_2_text">
              <dgm:varLst>
                <dgm:bulletEnabled val="true"/>
              </dgm:varLst>
              <dgm:alg type="tx">
                <dgm:param type="parTxLTRAlign" val="l"/>
                <dgm:param type="txAnchorVertCh" val="mid"/>
              </dgm:alg>
              <dgm:shape type="roundRect" r:blip="" hideGeom="true">
                <dgm:adjLst>
                  <dgm:adj idx="1" val="0.1"/>
                </dgm:adjLst>
              </dgm:shape>
              <dgm:presOf axis="ch desOrSelf" ptType="node node" hideLastTrans="" st="2 1" cnt="1 0" step=""/>
              <dgm:constrLst>
                <dgm:constr fact="0.3" type="lMarg" refType="primFontSz"/>
                <dgm:constr fact="0.3" type="rMarg" refType="primFontSz"/>
                <dgm:constr fact="0.3" type="tMarg" refType="primFontSz"/>
                <dgm:constr fact="0.3" type="bMarg" refType="primFontSz"/>
              </dgm:constrLst>
              <dgm:ruleLst>
                <dgm:rule val="5.0" fact="NaN" max="NaN" type="primFontSz"/>
              </dgm:ruleLst>
            </dgm:layoutNode>
          </dgm:if>
          <dgm:else name="Name8">
            <dgm:choose name="Name9">
              <dgm:if name="Name10" func="cnt" op="equ" val="3" axis="ch" ptType="node" hideLastTrans="" st="" cnt="" step="">
                <dgm:layoutNode name="ThreeNodes_1">
                  <dgm:varLst>
                    <dgm:bulletEnabled val="true"/>
                  </dgm:varLst>
                  <dgm:alg type="sp"/>
                  <dgm:shape type="roundRect" r:blip="">
                    <dgm:adjLst>
                      <dgm:adj idx="1" val="0.1"/>
                    </dgm:adjLst>
                  </dgm:shape>
                  <dgm:presOf axis="ch desOrSelf" ptType="node node" hideLastTrans="" st="1 1" cnt="1 0" step=""/>
                  <dgm:constrLst/>
                  <dgm:ruleLst/>
                </dgm:layoutNode>
                <dgm:layoutNode name="ThreeNodes_2">
                  <dgm:varLst>
                    <dgm:bulletEnabled val="true"/>
                  </dgm:varLst>
                  <dgm:alg type="sp"/>
                  <dgm:shape type="roundRect" r:blip="">
                    <dgm:adjLst>
                      <dgm:adj idx="1" val="0.1"/>
                    </dgm:adjLst>
                  </dgm:shape>
                  <dgm:presOf axis="ch desOrSelf" ptType="node node" hideLastTrans="" st="2 1" cnt="1 0" step=""/>
                  <dgm:constrLst/>
                  <dgm:ruleLst/>
                </dgm:layoutNode>
                <dgm:layoutNode name="ThreeNodes_3">
                  <dgm:varLst>
                    <dgm:bulletEnabled val="true"/>
                  </dgm:varLst>
                  <dgm:alg type="sp"/>
                  <dgm:shape type="roundRect" r:blip="">
                    <dgm:adjLst>
                      <dgm:adj idx="1" val="0.1"/>
                    </dgm:adjLst>
                  </dgm:shape>
                  <dgm:presOf axis="ch desOrSelf" ptType="node node" hideLastTrans="" st="3 1" cnt="1 0" step=""/>
                  <dgm:constrLst/>
                  <dgm:ruleLst/>
                </dgm:layoutNode>
                <dgm:layoutNode name="ThreeConn_1-2" styleLbl="fgAccFollowNode1">
                  <dgm:varLst>
                    <dgm:bulletEnabled val="true"/>
                  </dgm:varLst>
                  <dgm:alg type="tx"/>
                  <dgm:shape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hideLastTrans="" st="" cnt="1" step=""/>
                  <dgm:constrLst>
                    <dgm:constr fact="0.1" type="lMarg" refType="primFontSz"/>
                    <dgm:constr fact="0.1" type="rMarg" refType="primFontSz"/>
                    <dgm:constr fact="0.1" type="tMarg" refType="primFontSz"/>
                    <dgm:constr fact="0.1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Conn_2-3" styleLbl="fgAccFollowNode1">
                  <dgm:varLst>
                    <dgm:bulletEnabled val="true"/>
                  </dgm:varLst>
                  <dgm:alg type="tx"/>
                  <dgm:shape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hideLastTrans="" st="2" cnt="1" step=""/>
                  <dgm:constrLst>
                    <dgm:constr fact="0.1" type="lMarg" refType="primFontSz"/>
                    <dgm:constr fact="0.1" type="rMarg" refType="primFontSz"/>
                    <dgm:constr fact="0.1" type="tMarg" refType="primFontSz"/>
                    <dgm:constr fact="0.1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Nodes_1_text">
                  <dgm:varLst>
                    <dgm:bulletEnabled val="true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true">
                    <dgm:adjLst>
                      <dgm:adj idx="1" val="0.1"/>
                    </dgm:adjLst>
                  </dgm:shape>
                  <dgm:presOf axis="ch desOrSelf" ptType="node node" hideLastTrans="" st="1 1" cnt="1 0" step=""/>
                  <dgm:constrLst>
                    <dgm:constr fact="0.3" type="lMarg" refType="primFontSz"/>
                    <dgm:constr fact="0.3" type="rMarg" refType="primFontSz"/>
                    <dgm:constr fact="0.3" type="tMarg" refType="primFontSz"/>
                    <dgm:constr fact="0.3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Nodes_2_text">
                  <dgm:varLst>
                    <dgm:bulletEnabled val="true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true">
                    <dgm:adjLst>
                      <dgm:adj idx="1" val="0.1"/>
                    </dgm:adjLst>
                  </dgm:shape>
                  <dgm:presOf axis="ch desOrSelf" ptType="node node" hideLastTrans="" st="2 1" cnt="1 0" step=""/>
                  <dgm:constrLst>
                    <dgm:constr fact="0.3" type="lMarg" refType="primFontSz"/>
                    <dgm:constr fact="0.3" type="rMarg" refType="primFontSz"/>
                    <dgm:constr fact="0.3" type="tMarg" refType="primFontSz"/>
                    <dgm:constr fact="0.3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Nodes_3_text">
                  <dgm:varLst>
                    <dgm:bulletEnabled val="true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true">
                    <dgm:adjLst>
                      <dgm:adj idx="1" val="0.1"/>
                    </dgm:adjLst>
                  </dgm:shape>
                  <dgm:presOf axis="ch desOrSelf" ptType="node node" hideLastTrans="" st="3 1" cnt="1 0" step=""/>
                  <dgm:constrLst>
                    <dgm:constr fact="0.3" type="lMarg" refType="primFontSz"/>
                    <dgm:constr fact="0.3" type="rMarg" refType="primFontSz"/>
                    <dgm:constr fact="0.3" type="tMarg" refType="primFontSz"/>
                    <dgm:constr fact="0.3" type="bMarg" refType="primFontSz"/>
                  </dgm:constrLst>
                  <dgm:ruleLst>
                    <dgm:rule val="5.0" fact="NaN" max="NaN" type="primFontSz"/>
                  </dgm:ruleLst>
                </dgm:layoutNode>
              </dgm:if>
              <dgm:else name="Name11">
                <dgm:choose name="Name12">
                  <dgm:if name="Name13" func="cnt" op="equ" val="4" axis="ch" ptType="node" hideLastTrans="" st="" cnt="" step="">
                    <dgm:layoutNode name="FourNodes_1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1 1" cnt="1 0" step=""/>
                      <dgm:constrLst/>
                      <dgm:ruleLst/>
                    </dgm:layoutNode>
                    <dgm:layoutNode name="FourNodes_2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2 1" cnt="1 0" step=""/>
                      <dgm:constrLst/>
                      <dgm:ruleLst/>
                    </dgm:layoutNode>
                    <dgm:layoutNode name="FourNodes_3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3 1" cnt="1 0" step=""/>
                      <dgm:constrLst/>
                      <dgm:ruleLst/>
                    </dgm:layoutNode>
                    <dgm:layoutNode name="FourNodes_4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4 1" cnt="1 0" step="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true"/>
                      </dgm:varLst>
                      <dgm:alg type="tx"/>
                      <dgm:shape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hideLastTrans="" st="" cnt="1" step=""/>
                      <dgm:constrLst>
                        <dgm:constr fact="0.1" type="lMarg" refType="primFontSz"/>
                        <dgm:constr fact="0.1" type="rMarg" refType="primFontSz"/>
                        <dgm:constr fact="0.1" type="tMarg" refType="primFontSz"/>
                        <dgm:constr fact="0.1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Conn_2-3" styleLbl="fgAccFollowNode1">
                      <dgm:varLst>
                        <dgm:bulletEnabled val="true"/>
                      </dgm:varLst>
                      <dgm:alg type="tx"/>
                      <dgm:shape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hideLastTrans="" st="2" cnt="1" step=""/>
                      <dgm:constrLst>
                        <dgm:constr fact="0.1" type="lMarg" refType="primFontSz"/>
                        <dgm:constr fact="0.1" type="rMarg" refType="primFontSz"/>
                        <dgm:constr fact="0.1" type="tMarg" refType="primFontSz"/>
                        <dgm:constr fact="0.1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Conn_3-4" styleLbl="fgAccFollowNode1">
                      <dgm:varLst>
                        <dgm:bulletEnabled val="true"/>
                      </dgm:varLst>
                      <dgm:alg type="tx"/>
                      <dgm:shape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hideLastTrans="" st="3" cnt="1" step=""/>
                      <dgm:constrLst>
                        <dgm:constr fact="0.1" type="lMarg" refType="primFontSz"/>
                        <dgm:constr fact="0.1" type="rMarg" refType="primFontSz"/>
                        <dgm:constr fact="0.1" type="tMarg" refType="primFontSz"/>
                        <dgm:constr fact="0.1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1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1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2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2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3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3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4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4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</dgm:if>
                  <dgm:else name="Name14">
                    <dgm:choose name="Name15">
                      <dgm:if name="Name16" func="cnt" op="gte" val="5" axis="ch" ptType="node" hideLastTrans="" st="" cnt="" step="">
                        <dgm:layoutNode name="FiveNodes_1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1 1" cnt="1 0" step="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2 1" cnt="1 0" step="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3 1" cnt="1 0" step="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4 1" cnt="1 0" step="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5 1" cnt="1 0" step="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Conn_2-3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2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Conn_3-4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3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Conn_4-5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4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1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1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2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2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3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3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4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4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5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5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12">
          <dgm:prSet phldr="true"/>
        </dgm:pt>
        <dgm:pt modelId="13">
          <dgm:prSet phldr="true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true"/>
        </dgm:pt>
        <dgm:pt modelId="11">
          <dgm:prSet phldr="true"/>
        </dgm:pt>
        <dgm:pt modelId="12">
          <dgm:prSet phldr="true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true"/>
        </dgm:pt>
        <dgm:pt modelId="11">
          <dgm:prSet phldr="true"/>
        </dgm:pt>
        <dgm:pt modelId="12">
          <dgm:prSet phldr="true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 axis="" ptType="" hideLastTrans="" st="" cnt="" step="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r:blip="">
      <dgm:adjLst/>
    </dgm:shape>
    <dgm:presOf axis="" ptType="" hideLastTrans="" st="" cnt="" step=""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op="equ" val="65.0" type="primFontSz" for="des" forName="tx1"/>
      <dgm:constr op="equ" val="65.0" type="primFontSz" for="des" forName="tx2"/>
      <dgm:constr op="equ" val="65.0" type="primFontSz" for="des" forName="tx3"/>
      <dgm:constr op="equ" val="65.0" type="primFontSz" for="des" forName="tx4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fact="0.05" type="h" for="des" forName="vertSpace2a" refType="h"/>
      <dgm:constr type="h" for="des" forName="vertSpace2b" refType="h" refFor="des" refForName="vertSpace2a"/>
    </dgm:constrLst>
    <dgm:forEach name="Name3" axis="ch" ptType="node" hideLastTrans="" st="" cnt="" step="">
      <dgm:layoutNode name="thickLine" styleLbl="alignNode1">
        <dgm:alg type="sp"/>
        <dgm:shape type="line" r:blip="">
          <dgm:adjLst/>
        </dgm:shape>
        <dgm:presOf axis="" ptType="" hideLastTrans="" st="" cnt="" step=""/>
      </dgm:layoutNode>
      <dgm:layoutNode name="horz1">
        <dgm:choose name="Name4">
          <dgm:if name="Name5" func="var" arg="dir" op="equ" val="norm" axis="" ptType="" hideLastTrans="" st="" cnt="" step="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r:blip="">
          <dgm:adjLst/>
        </dgm:shape>
        <dgm:presOf axis="" ptType="" hideLastTrans="" st="" cnt="" step=""/>
        <dgm:choose name="Name7">
          <dgm:if name="Name8" func="maxDepth" op="equ" val="1" axis="root des" ptType="" hideLastTrans="" st="" cnt="" step="">
            <dgm:constrLst>
              <dgm:constr type="w" for="ch" forName="tx1" refType="w"/>
            </dgm:constrLst>
          </dgm:if>
          <dgm:if name="Name9" func="maxDepth" op="equ" val="2" axis="root des" ptType="" hideLastTrans="" st="" cnt="" step="">
            <dgm:constrLst>
              <dgm:constr fact="0.2" type="w" for="ch" forName="tx1" refType="w"/>
              <dgm:constr fact="0.785" type="w" for="des" forName="tx2" refType="w"/>
              <dgm:constr fact="0.015" type="w" for="des" forName="horzSpace2" refType="w"/>
              <dgm:constr fact="0.8" type="w" for="des" forName="thinLine2b" refType="w"/>
            </dgm:constrLst>
          </dgm:if>
          <dgm:if name="Name10" func="maxDepth" op="equ" val="3" axis="root des" ptType="" hideLastTrans="" st="" cnt="" step="">
            <dgm:constrLst>
              <dgm:constr fact="0.2" type="w" for="ch" forName="tx1" refType="w"/>
              <dgm:constr fact="0.385" type="w" for="des" forName="tx2" refType="w"/>
              <dgm:constr fact="0.385" type="w" for="des" forName="tx3" refType="w"/>
              <dgm:constr fact="0.015" type="w" for="des" forName="horzSpace2" refType="w"/>
              <dgm:constr fact="0.015" type="w" for="des" forName="horzSpace3" refType="w"/>
              <dgm:constr fact="0.8" type="w" for="des" forName="thinLine2b" refType="w"/>
              <dgm:constr fact="0.385" type="w" for="des" forName="thinLine3" refType="w"/>
            </dgm:constrLst>
          </dgm:if>
          <dgm:if name="Name11" func="maxDepth" op="gte" val="4" axis="root des" ptType="" hideLastTrans="" st="" cnt="" step="">
            <dgm:constrLst>
              <dgm:constr fact="0.2" type="w" for="ch" forName="tx1" refType="w"/>
              <dgm:constr fact="0.2516" type="w" for="des" forName="tx2" refType="w"/>
              <dgm:constr fact="0.2516" type="w" for="des" forName="tx3" refType="w"/>
              <dgm:constr fact="0.2516" type="w" for="des" forName="tx4" refType="w"/>
              <dgm:constr fact="0.015" type="w" for="des" forName="horzSpace2" refType="w"/>
              <dgm:constr fact="0.015" type="w" for="des" forName="horzSpace3" refType="w"/>
              <dgm:constr fact="0.015" type="w" for="des" forName="horzSpace4" refType="w"/>
              <dgm:constr fact="0.8" type="w" for="des" forName="thinLine2b" refType="w"/>
              <dgm:constr fact="0.5332" type="w" for="des" forName="thinLine3" refType="w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type="rect" r:blip="">
            <dgm:adjLst/>
          </dgm:shape>
          <dgm:presOf axis="self" ptType="" hideLastTrans="" st="" cnt="" step=""/>
          <dgm:constrLst>
            <dgm:constr fact="0.3" type="tMarg" refType="primFontSz"/>
            <dgm:constr fact="0.3" type="bMarg" refType="primFontSz"/>
            <dgm:constr fact="0.3" type="lMarg" refType="primFontSz"/>
            <dgm:constr fact="0.3" type="rMarg" refType="primFontSz"/>
          </dgm:constrLst>
          <dgm:ruleLst>
            <dgm:rule val="5.0" fact="NaN" max="NaN" type="primFontSz"/>
          </dgm:ruleLst>
        </dgm:layoutNode>
        <dgm:layoutNode name="vert1">
          <dgm:choose name="Name13">
            <dgm:if name="Name14" func="var" arg="dir" op="equ" val="norm" axis="" ptType="" hideLastTrans="" st="" cnt="" step="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r:blip="">
            <dgm:adjLst/>
          </dgm:shape>
          <dgm:presOf axis="" ptType="" hideLastTrans="" st="" cnt="" step=""/>
          <dgm:forEach name="Name16" axis="ch" ptType="node" hideLastTrans="" st="" cnt="" step="">
            <dgm:choose name="Name17">
              <dgm:if name="Name18" func="pos" op="equ" val="1" axis="self" ptType="node" hideLastTrans="" st="" cnt="" step="">
                <dgm:layoutNode name="vertSpace2a">
                  <dgm:alg type="sp"/>
                  <dgm:shape r:blip="">
                    <dgm:adjLst/>
                  </dgm:shape>
                  <dgm:presOf axis="" ptType="" hideLastTrans="" st="" cnt="" step=""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 axis="" ptType="" hideLastTrans="" st="" cnt="" step="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r:blip="">
                <dgm:adjLst/>
              </dgm:shape>
              <dgm:presOf axis="" ptType="" hideLastTrans="" st="" cnt="" step=""/>
              <dgm:layoutNode name="horzSpace2">
                <dgm:alg type="sp"/>
                <dgm:shape r:blip="">
                  <dgm:adjLst/>
                </dgm:shape>
                <dgm:presOf axis="" ptType="" hideLastTrans="" st="" cnt="" step=""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type="rect" r:blip="">
                  <dgm:adjLst/>
                </dgm:shape>
                <dgm:presOf axis="self" ptType="" hideLastTrans="" st="" cnt="" step=""/>
                <dgm:constrLst>
                  <dgm:constr fact="0.3" type="tMarg" refType="primFontSz"/>
                  <dgm:constr fact="0.3" type="bMarg" refType="primFontSz"/>
                  <dgm:constr fact="0.3" type="lMarg" refType="primFontSz"/>
                  <dgm:constr fact="0.3" type="rMarg" refType="primFontSz"/>
                </dgm:constrLst>
                <dgm:ruleLst>
                  <dgm:rule val="5.0" fact="NaN" max="NaN" type="primFontSz"/>
                </dgm:ruleLst>
              </dgm:layoutNode>
              <dgm:layoutNode name="vert2">
                <dgm:choose name="Name23">
                  <dgm:if name="Name24" func="var" arg="dir" op="equ" val="norm" axis="" ptType="" hideLastTrans="" st="" cnt="" step="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r:blip="">
                  <dgm:adjLst/>
                </dgm:shape>
                <dgm:presOf axis="" ptType="" hideLastTrans="" st="" cnt="" step=""/>
                <dgm:forEach name="Name26" axis="ch" ptType="node" hideLastTrans="" st="" cnt="" step="">
                  <dgm:layoutNode name="horz3">
                    <dgm:choose name="Name27">
                      <dgm:if name="Name28" func="var" arg="dir" op="equ" val="norm" axis="" ptType="" hideLastTrans="" st="" cnt="" step="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r:blip="">
                      <dgm:adjLst/>
                    </dgm:shape>
                    <dgm:presOf axis="" ptType="" hideLastTrans="" st="" cnt="" step=""/>
                    <dgm:layoutNode name="horzSpace3">
                      <dgm:alg type="sp"/>
                      <dgm:shape r:blip="">
                        <dgm:adjLst/>
                      </dgm:shape>
                      <dgm:presOf axis="" ptType="" hideLastTrans="" st="" cnt="" step=""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type="rect" r:blip="">
                        <dgm:adjLst/>
                      </dgm:shape>
                      <dgm:presOf axis="self" ptType="" hideLastTrans="" st="" cnt="" step=""/>
                      <dgm:constrLst>
                        <dgm:constr fact="0.3" type="tMarg" refType="primFontSz"/>
                        <dgm:constr fact="0.3" type="bMarg" refType="primFontSz"/>
                        <dgm:constr fact="0.3" type="lMarg" refType="primFontSz"/>
                        <dgm:constr fact="0.3" type="r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vert3">
                      <dgm:choose name="Name30">
                        <dgm:if name="Name31" func="var" arg="dir" op="equ" val="norm" axis="" ptType="" hideLastTrans="" st="" cnt="" step="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r:blip="">
                        <dgm:adjLst/>
                      </dgm:shape>
                      <dgm:presOf axis="" ptType="" hideLastTrans="" st="" cnt="" step=""/>
                      <dgm:forEach name="Name33" axis="ch" ptType="node" hideLastTrans="" st="" cnt="" step="">
                        <dgm:layoutNode name="horz4">
                          <dgm:choose name="Name34">
                            <dgm:if name="Name35" func="var" arg="dir" op="equ" val="norm" axis="" ptType="" hideLastTrans="" st="" cnt="" step="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r:blip="">
                            <dgm:adjLst/>
                          </dgm:shape>
                          <dgm:presOf axis="" ptType="" hideLastTrans="" st="" cnt="" step=""/>
                          <dgm:layoutNode name="horzSpace4">
                            <dgm:alg type="sp"/>
                            <dgm:shape r:blip="">
                              <dgm:adjLst/>
                            </dgm:shape>
                            <dgm:presOf axis="" ptType="" hideLastTrans="" st="" cnt="" step=""/>
                          </dgm:layoutNode>
                          <dgm:layoutNode name="tx4" styleLbl="revTx">
                            <dgm:varLst>
                              <dgm:bulletEnabled val="true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type="rect" r:blip="">
                              <dgm:adjLst/>
                            </dgm:shape>
                            <dgm:presOf axis="desOrSelf" ptType="node" hideLastTrans="" st="" cnt="" step=""/>
                            <dgm:constrLst>
                              <dgm:constr fact="0.3" type="tMarg" refType="primFontSz"/>
                              <dgm:constr fact="0.3" type="bMarg" refType="primFontSz"/>
                              <dgm:constr fact="0.3" type="lMarg" refType="primFontSz"/>
                              <dgm:constr fact="0.3" type="rMarg" refType="primFontSz"/>
                            </dgm:constrLst>
                            <dgm:ruleLst>
                              <dgm:rule val="5.0" fact="NaN" max="NaN" type="primFontSz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hideLastTrans="" st="" cnt="1" step="">
                    <dgm:layoutNode name="thinLine3" styleLbl="callout">
                      <dgm:alg type="sp"/>
                      <dgm:shape type="line" r:blip="">
                        <dgm:adjLst/>
                      </dgm:shape>
                      <dgm:presOf axis="" ptType="" hideLastTrans="" st="" cnt="" step=""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type="line" r:blip="">
                <dgm:adjLst/>
              </dgm:shape>
              <dgm:presOf axis="" ptType="" hideLastTrans="" st="" cnt="" step=""/>
            </dgm:layoutNode>
            <dgm:layoutNode name="vertSpace2b">
              <dgm:alg type="sp"/>
              <dgm:shape r:blip="">
                <dgm:adjLst/>
              </dgm:shape>
              <dgm:presOf axis="" ptType="" hideLastTrans="" st="" cnt="" step=""/>
            </dgm:layoutNode>
          </dgm:forEach>
        </dgm:layoutNode>
      </dgm:layoutNode>
    </dgm:forEach>
  </dgm:layoutNode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1DE8AB-283E-AC78-B2F5-5C16B269CF24}"/>
              </a:ext>
            </a:extLst>
          </p:cNvPr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A0486-3848-C2B5-8944-A0E9D3A8C69D}"/>
              </a:ext>
            </a:extLst>
          </p:cNvPr>
          <p:cNvSpPr>
            <a:spLocks noGrp="true"/>
          </p:cNvSpPr>
          <p:nvPr>
            <p:ph type="dt" sz="quarter" idx="1"/>
          </p:nvPr>
        </p:nvSpPr>
        <p:spPr>
          <a:xfrm>
            <a:off x="4143987" y="0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E955D85B-6ED0-4C8E-B1AC-0E822FB4D16C}" type="datetimeFigureOut">
              <a:rPr lang="en-US" smtClean="false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454FB-BD2C-224C-2B88-548669823AC0}"/>
              </a:ext>
            </a:extLst>
          </p:cNvPr>
          <p:cNvSpPr>
            <a:spLocks noGrp="true"/>
          </p:cNvSpPr>
          <p:nvPr>
            <p:ph type="ftr" sz="quarter" idx="2"/>
          </p:nvPr>
        </p:nvSpPr>
        <p:spPr>
          <a:xfrm>
            <a:off x="0" y="9120455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5E022-D6F0-B2F1-DEFB-C9CD52C2BEE8}"/>
              </a:ext>
            </a:extLst>
          </p:cNvPr>
          <p:cNvSpPr>
            <a:spLocks noGrp="true"/>
          </p:cNvSpPr>
          <p:nvPr>
            <p:ph type="sldNum" sz="quarter" idx="3"/>
          </p:nvPr>
        </p:nvSpPr>
        <p:spPr>
          <a:xfrm>
            <a:off x="4143987" y="9120455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3525858A-5DD1-4B09-B154-3AC7A202B02A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91862"/>
      </p:ext>
    </p:extLst>
  </p:cSld>
  <p:clrMap bg1="lt1" tx1="dk1" bg2="lt2" tx2="dk2" accent1="accent1" accent2="accent2" accent3="accent3" accent4="accent4" accent5="accent5" accent6="accent6" hlink="hlink" folHlink="folHlink"/>
  <p:hf dt="false"/>
</p:handoutMaster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4143987" y="0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2C62F6F-5F03-48CF-AEA7-551B2CF8C1FA}" type="datetimeFigureOut">
              <a:rPr lang="en-US" smtClean="false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731689" y="4620322"/>
            <a:ext cx="5851823" cy="3780538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0" y="9120455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4143987" y="9120455"/>
            <a:ext cx="3169526" cy="48074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71C7619B-CE6B-435D-A8B3-363BE0EDBD33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58140"/>
      </p:ext>
    </p:extLst>
  </p:cSld>
  <p:clrMap bg1="lt1" tx1="dk1" bg2="lt2" tx2="dk2" accent1="accent1" accent2="accent2" accent3="accent3" accent4="accent4" accent5="accent5" accent6="accent6" hlink="hlink" folHlink="folHlink"/>
  <p:hf dt="false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TextEdit="true" noGrp="true" noRot="true" noChangeAspect="true" noChangeArrowheads="true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true" noChangeArrowheads="true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02171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media/image3.jp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itle" preserve="true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  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true"/>
          </p:cNvPicPr>
          <p:nvPr userDrawn="true"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true"/>
          <p:nvPr userDrawn="true"/>
        </p:nvSpPr>
        <p:spPr>
          <a:xfrm>
            <a:off x="3101068" y="5939877"/>
            <a:ext cx="8655504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false">
            <a:noAutofit/>
          </a:bodyPr>
          <a:lstStyle/>
          <a:p>
            <a:r>
              <a:rPr lang="cs-CZ" sz="2000" b="true" dirty="false">
                <a:solidFill>
                  <a:schemeClr val="tx1"/>
                </a:solidFill>
                <a:latin typeface="Gill Sans MT" panose="020B0502020104020203" pitchFamily="34" charset="-18"/>
              </a:rPr>
              <a:t>Předmět pracovního práva, jeho prameny a postavení v systému práva</a:t>
            </a:r>
          </a:p>
          <a:p>
            <a:r>
              <a:rPr lang="cs-CZ" sz="1600" i="true" dirty="false">
                <a:solidFill>
                  <a:schemeClr val="tx1"/>
                </a:solidFill>
                <a:latin typeface="Gill Sans MT" panose="020B0502020104020203" pitchFamily="34" charset="-18"/>
              </a:rPr>
              <a:t>prof. JUDr. Věra </a:t>
            </a:r>
            <a:r>
              <a:rPr lang="cs-CZ" sz="1600" i="true" dirty="false" err="true">
                <a:solidFill>
                  <a:schemeClr val="tx1"/>
                </a:solidFill>
                <a:latin typeface="Gill Sans MT" panose="020B0502020104020203" pitchFamily="34" charset="-18"/>
              </a:rPr>
              <a:t>Štangová</a:t>
            </a:r>
            <a:r>
              <a:rPr lang="cs-CZ" sz="1600" i="true" dirty="false">
                <a:solidFill>
                  <a:schemeClr val="tx1"/>
                </a:solidFill>
                <a:latin typeface="Gill Sans MT" panose="020B0502020104020203" pitchFamily="34" charset="-18"/>
              </a:rPr>
              <a:t>, CSc.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true"/>
        </p:nvCxnSpPr>
        <p:spPr>
          <a:xfrm>
            <a:off x="2953096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4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secHead" preserve="true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itleOnly" preserve="true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theme/theme1.xml" Type="http://schemas.openxmlformats.org/officeDocument/2006/relationships/theme" Id="rId13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12.xml" Type="http://schemas.openxmlformats.org/officeDocument/2006/relationships/slideLayout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media/image2.svg" Type="http://schemas.openxmlformats.org/officeDocument/2006/relationships/image" Id="rId1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    <Relationship Target="../media/image1.png" Type="http://schemas.openxmlformats.org/officeDocument/2006/relationships/image" Id="rId14"/>
</Relationships>

</file>

<file path=ppt/slideMasters/slideMaster1.xml><?xml version="1.0" encoding="utf-8"?>
<p:sldMaster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 dirty="false"/>
              <a:t>Po kliknutí můžete upravovat styly textu v předloze.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true"/>
        </p:nvSpPr>
        <p:spPr>
          <a:xfrm flipV="true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true"/>
          </p:cNvPicPr>
          <p:nvPr userDrawn="true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4400" b="true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4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4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diagrams/layout2.xml" Type="http://schemas.openxmlformats.org/officeDocument/2006/relationships/diagramLayout" Id="rId3"/>
    <Relationship Target="../diagrams/data2.xml" Type="http://schemas.openxmlformats.org/officeDocument/2006/relationships/diagramData" Id="rId2"/>
    <Relationship Target="../slideLayouts/slideLayout9.xml" Type="http://schemas.openxmlformats.org/officeDocument/2006/relationships/slideLayout" Id="rId1"/>
    <Relationship Target="../diagrams/drawing2.xml" Type="http://schemas.microsoft.com/office/2007/relationships/diagramDrawing" Id="rId6"/>
    <Relationship Target="../diagrams/colors2.xml" Type="http://schemas.openxmlformats.org/officeDocument/2006/relationships/diagramColors" Id="rId5"/>
    <Relationship Target="../diagrams/quickStyle2.xml" Type="http://schemas.openxmlformats.org/officeDocument/2006/relationships/diagramQuickStyle" Id="rId4"/>
</Relationships>

</file>

<file path=ppt/slides/_rels/slide19.xml.rels><?xml version="1.0" encoding="UTF-8" standalone="yes"?>
<Relationships xmlns="http://schemas.openxmlformats.org/package/2006/relationships">
    <Relationship Target="../slideLayouts/slideLayout6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Mode="External" Target="https://rovnaodmena.cz/wp-content/uploads/2022/06/1_Za-stejnou-praci-stejny-vydelek_Jak-na-tol_168x240_nahled-jednostrany_13062022.pdf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diagrams/layout1.xml" Type="http://schemas.openxmlformats.org/officeDocument/2006/relationships/diagramLayout" Id="rId3"/>
    <Relationship Target="../diagrams/data1.xml" Type="http://schemas.openxmlformats.org/officeDocument/2006/relationships/diagramData" Id="rId2"/>
    <Relationship Target="../slideLayouts/slideLayout2.xml" Type="http://schemas.openxmlformats.org/officeDocument/2006/relationships/slideLayout" Id="rId1"/>
    <Relationship Target="../diagrams/drawing1.xml" Type="http://schemas.microsoft.com/office/2007/relationships/diagramDrawing" Id="rId6"/>
    <Relationship Target="../diagrams/colors1.xml" Type="http://schemas.openxmlformats.org/officeDocument/2006/relationships/diagramColors" Id="rId5"/>
    <Relationship Target="../diagrams/quickStyle1.xml" Type="http://schemas.openxmlformats.org/officeDocument/2006/relationships/diagramQuickStyle" Id="rId4"/>
</Relationships>

</file>

<file path=ppt/slides/_rels/slide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dirty="false"/>
              <a:t>HODNOTA PRÁCE A ROVNÉ ODMĚŇOVÁNÍ </a:t>
            </a:r>
          </a:p>
        </p:txBody>
      </p:sp>
      <p:sp>
        <p:nvSpPr>
          <p:cNvPr id="13314" name="Podnadpis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/>
          <a:p>
            <a:r>
              <a:rPr lang="cs-CZ" dirty="false"/>
              <a:t>doc. JUDr. Jakub Tomšej,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build="p"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0FB3-7E9F-10EC-3FA9-DEAC72181E9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Systém odměňování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904C6-FC53-05B2-FD01-99C2AF0C2230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en-US" b="true" dirty="false" err="true"/>
              <a:t>Příklad</a:t>
            </a:r>
            <a:r>
              <a:rPr lang="en-US" b="true" dirty="false"/>
              <a:t> </a:t>
            </a:r>
            <a:r>
              <a:rPr lang="cs-CZ" b="true" dirty="false"/>
              <a:t>– váha kritérií: </a:t>
            </a:r>
            <a:endParaRPr lang="en-US" dirty="false"/>
          </a:p>
          <a:p>
            <a:r>
              <a:rPr lang="en-US" dirty="false" err="true"/>
              <a:t>Vzdělání</a:t>
            </a:r>
            <a:r>
              <a:rPr lang="en-US" dirty="false"/>
              <a:t> a </a:t>
            </a:r>
            <a:r>
              <a:rPr lang="en-US" dirty="false" err="true"/>
              <a:t>kvalifikace</a:t>
            </a:r>
            <a:r>
              <a:rPr lang="en-US" dirty="false"/>
              <a:t> (20%)</a:t>
            </a:r>
          </a:p>
          <a:p>
            <a:r>
              <a:rPr lang="en-US" dirty="false" err="true"/>
              <a:t>Odpovědnost</a:t>
            </a:r>
            <a:r>
              <a:rPr lang="en-US" dirty="false"/>
              <a:t> (25%) – za </a:t>
            </a:r>
            <a:r>
              <a:rPr lang="en-US" dirty="false" err="true"/>
              <a:t>rozpočet</a:t>
            </a:r>
            <a:r>
              <a:rPr lang="en-US" dirty="false"/>
              <a:t>, </a:t>
            </a:r>
            <a:r>
              <a:rPr lang="en-US" dirty="false" err="true"/>
              <a:t>tým</a:t>
            </a:r>
            <a:r>
              <a:rPr lang="en-US" dirty="false"/>
              <a:t>, </a:t>
            </a:r>
            <a:r>
              <a:rPr lang="en-US" dirty="false" err="true"/>
              <a:t>klienty</a:t>
            </a:r>
            <a:endParaRPr lang="en-US" dirty="false"/>
          </a:p>
          <a:p>
            <a:r>
              <a:rPr lang="en-US" dirty="false" err="true"/>
              <a:t>Složitost</a:t>
            </a:r>
            <a:r>
              <a:rPr lang="en-US" dirty="false"/>
              <a:t> </a:t>
            </a:r>
            <a:r>
              <a:rPr lang="en-US" dirty="false" err="true"/>
              <a:t>práce</a:t>
            </a:r>
            <a:r>
              <a:rPr lang="en-US" dirty="false"/>
              <a:t> (20%) – </a:t>
            </a:r>
            <a:r>
              <a:rPr lang="en-US" dirty="false" err="true"/>
              <a:t>rutina</a:t>
            </a:r>
            <a:r>
              <a:rPr lang="en-US" dirty="false"/>
              <a:t> vs. </a:t>
            </a:r>
            <a:r>
              <a:rPr lang="en-US" dirty="false" err="true"/>
              <a:t>koncepce</a:t>
            </a:r>
            <a:endParaRPr lang="en-US" dirty="false"/>
          </a:p>
          <a:p>
            <a:r>
              <a:rPr lang="en-US" dirty="false" err="true"/>
              <a:t>Pracovní</a:t>
            </a:r>
            <a:r>
              <a:rPr lang="en-US" dirty="false"/>
              <a:t> </a:t>
            </a:r>
            <a:r>
              <a:rPr lang="en-US" dirty="false" err="true"/>
              <a:t>podmínky</a:t>
            </a:r>
            <a:r>
              <a:rPr lang="en-US" dirty="false"/>
              <a:t> (15%) – </a:t>
            </a:r>
            <a:r>
              <a:rPr lang="en-US" dirty="false" err="true"/>
              <a:t>tlak</a:t>
            </a:r>
            <a:r>
              <a:rPr lang="en-US" dirty="false"/>
              <a:t>, </a:t>
            </a:r>
            <a:r>
              <a:rPr lang="en-US" dirty="false" err="true"/>
              <a:t>cestování</a:t>
            </a:r>
            <a:endParaRPr lang="en-US" dirty="false"/>
          </a:p>
          <a:p>
            <a:r>
              <a:rPr lang="en-US" dirty="false" err="true"/>
              <a:t>Zkušenosti</a:t>
            </a:r>
            <a:r>
              <a:rPr lang="en-US" dirty="false"/>
              <a:t> (20%) – </a:t>
            </a:r>
            <a:r>
              <a:rPr lang="en-US" dirty="false" err="true"/>
              <a:t>délka</a:t>
            </a:r>
            <a:r>
              <a:rPr lang="en-US" dirty="false"/>
              <a:t> </a:t>
            </a:r>
            <a:r>
              <a:rPr lang="en-US" dirty="false" err="true"/>
              <a:t>praxe</a:t>
            </a:r>
            <a:r>
              <a:rPr lang="en-US" dirty="false"/>
              <a:t>, </a:t>
            </a:r>
            <a:r>
              <a:rPr lang="en-US" dirty="false" err="true"/>
              <a:t>úspěchy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63F97-3EB4-E82A-9FB4-96986F0D5D9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10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397882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E9A3-4BDF-B722-E702-851C517260F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Systém odměňování a měkké dovednosti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EB95-4930-C3C0-CC23-AA53C759CCB4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true" dirty="false" err="true"/>
              <a:t>Příklady</a:t>
            </a:r>
            <a:r>
              <a:rPr lang="en-US" b="true" dirty="false"/>
              <a:t> </a:t>
            </a:r>
            <a:r>
              <a:rPr lang="en-US" b="true" dirty="false" err="true"/>
              <a:t>měkkých</a:t>
            </a:r>
            <a:r>
              <a:rPr lang="en-US" b="true" dirty="false"/>
              <a:t> </a:t>
            </a:r>
            <a:r>
              <a:rPr lang="en-US" b="true" dirty="false" err="true"/>
              <a:t>dovedností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Empatie</a:t>
            </a:r>
            <a:endParaRPr lang="en-US" dirty="false"/>
          </a:p>
          <a:p>
            <a:r>
              <a:rPr lang="en-US" dirty="false" err="true"/>
              <a:t>Komunikační</a:t>
            </a:r>
            <a:r>
              <a:rPr lang="en-US" dirty="false"/>
              <a:t> </a:t>
            </a:r>
            <a:r>
              <a:rPr lang="en-US" dirty="false" err="true"/>
              <a:t>schopnosti</a:t>
            </a:r>
            <a:endParaRPr lang="en-US" dirty="false"/>
          </a:p>
          <a:p>
            <a:r>
              <a:rPr lang="en-US" dirty="false" err="true"/>
              <a:t>Schopnost</a:t>
            </a:r>
            <a:r>
              <a:rPr lang="en-US" dirty="false"/>
              <a:t> </a:t>
            </a:r>
            <a:r>
              <a:rPr lang="en-US" dirty="false" err="true"/>
              <a:t>pracovat</a:t>
            </a:r>
            <a:r>
              <a:rPr lang="en-US" dirty="false"/>
              <a:t> v </a:t>
            </a:r>
            <a:r>
              <a:rPr lang="en-US" dirty="false" err="true"/>
              <a:t>týmu</a:t>
            </a:r>
            <a:endParaRPr lang="en-US" dirty="false"/>
          </a:p>
          <a:p>
            <a:r>
              <a:rPr lang="en-US" dirty="false" err="true"/>
              <a:t>Emoční</a:t>
            </a:r>
            <a:r>
              <a:rPr lang="en-US" dirty="false"/>
              <a:t> </a:t>
            </a:r>
            <a:r>
              <a:rPr lang="en-US" dirty="false" err="true"/>
              <a:t>inteligence</a:t>
            </a:r>
            <a:endParaRPr lang="en-US" dirty="false"/>
          </a:p>
          <a:p>
            <a:r>
              <a:rPr lang="en-US" dirty="false" err="true"/>
              <a:t>Zvládání</a:t>
            </a:r>
            <a:r>
              <a:rPr lang="en-US" dirty="false"/>
              <a:t> </a:t>
            </a:r>
            <a:r>
              <a:rPr lang="en-US" dirty="false" err="true"/>
              <a:t>stresu</a:t>
            </a:r>
            <a:endParaRPr lang="en-US" dirty="false"/>
          </a:p>
          <a:p>
            <a:pPr marL="0" indent="0">
              <a:buNone/>
            </a:pPr>
            <a:r>
              <a:rPr lang="en-US" b="true" dirty="false"/>
              <a:t>Jak je </a:t>
            </a:r>
            <a:r>
              <a:rPr lang="en-US" b="true" dirty="false" err="true"/>
              <a:t>hodnotit</a:t>
            </a:r>
            <a:r>
              <a:rPr lang="en-US" b="true" dirty="false"/>
              <a:t>?</a:t>
            </a:r>
            <a:endParaRPr lang="en-US" dirty="false"/>
          </a:p>
          <a:p>
            <a:r>
              <a:rPr lang="en-US" dirty="false" err="true"/>
              <a:t>Práce</a:t>
            </a:r>
            <a:r>
              <a:rPr lang="en-US" dirty="false"/>
              <a:t> s </a:t>
            </a:r>
            <a:r>
              <a:rPr lang="en-US" dirty="false" err="true"/>
              <a:t>klienty</a:t>
            </a:r>
            <a:endParaRPr lang="en-US" dirty="false"/>
          </a:p>
          <a:p>
            <a:r>
              <a:rPr lang="en-US" dirty="false" err="true"/>
              <a:t>Řešení</a:t>
            </a:r>
            <a:r>
              <a:rPr lang="en-US" dirty="false"/>
              <a:t> </a:t>
            </a:r>
            <a:r>
              <a:rPr lang="en-US" dirty="false" err="true"/>
              <a:t>stížností</a:t>
            </a:r>
            <a:endParaRPr lang="en-US" dirty="false"/>
          </a:p>
          <a:p>
            <a:r>
              <a:rPr lang="en-US" dirty="false" err="true"/>
              <a:t>Vedení</a:t>
            </a:r>
            <a:r>
              <a:rPr lang="en-US" dirty="false"/>
              <a:t> </a:t>
            </a:r>
            <a:r>
              <a:rPr lang="en-US" dirty="false" err="true"/>
              <a:t>týmu</a:t>
            </a:r>
            <a:endParaRPr lang="en-US" dirty="false"/>
          </a:p>
          <a:p>
            <a:r>
              <a:rPr lang="en-US" dirty="false" err="true"/>
              <a:t>Zvládání</a:t>
            </a:r>
            <a:r>
              <a:rPr lang="en-US" dirty="false"/>
              <a:t> </a:t>
            </a:r>
            <a:r>
              <a:rPr lang="en-US" dirty="false" err="true"/>
              <a:t>krizových</a:t>
            </a:r>
            <a:r>
              <a:rPr lang="en-US" dirty="false"/>
              <a:t> </a:t>
            </a:r>
            <a:r>
              <a:rPr lang="en-US" dirty="false" err="true"/>
              <a:t>situací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3CB-18FC-5EC5-5B05-35BBB2AC7E1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11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218066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4F89-6B12-77ED-C4D7-9E87866CCCB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Co systém musí obsahovat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EA326-B699-7EB3-F533-E847FBE7F98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874774" y="1906905"/>
            <a:ext cx="4107426" cy="369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true" dirty="false"/>
              <a:t>3</a:t>
            </a:r>
            <a:r>
              <a:rPr lang="en-US" b="true" dirty="false"/>
              <a:t>. </a:t>
            </a:r>
            <a:r>
              <a:rPr lang="en-US" b="true" dirty="false" err="true"/>
              <a:t>Kritéria</a:t>
            </a:r>
            <a:r>
              <a:rPr lang="en-US" b="true" dirty="false"/>
              <a:t> </a:t>
            </a:r>
            <a:r>
              <a:rPr lang="en-US" b="true" dirty="false" err="true"/>
              <a:t>hodnocení</a:t>
            </a:r>
            <a:r>
              <a:rPr lang="en-US" b="true" dirty="false"/>
              <a:t> </a:t>
            </a:r>
            <a:r>
              <a:rPr lang="en-US" b="true" dirty="false" err="true"/>
              <a:t>práce</a:t>
            </a:r>
            <a:r>
              <a:rPr lang="en-US" b="true" dirty="false"/>
              <a:t> a </a:t>
            </a:r>
            <a:r>
              <a:rPr lang="en-US" b="true" dirty="false" err="true"/>
              <a:t>jejich</a:t>
            </a:r>
            <a:r>
              <a:rPr lang="en-US" b="true" dirty="false"/>
              <a:t> </a:t>
            </a:r>
            <a:r>
              <a:rPr lang="en-US" b="true" dirty="false" err="true"/>
              <a:t>váhy</a:t>
            </a:r>
            <a:r>
              <a:rPr lang="cs-CZ" b="true" dirty="false"/>
              <a:t> </a:t>
            </a:r>
            <a:endParaRPr lang="en-US" dirty="false"/>
          </a:p>
          <a:p>
            <a:r>
              <a:rPr lang="cs-CZ" dirty="false"/>
              <a:t>Nesporně u dalších peněžitých plnění a plnění peněžité hodnoty</a:t>
            </a:r>
          </a:p>
          <a:p>
            <a:r>
              <a:rPr lang="cs-CZ" dirty="false"/>
              <a:t>Sporné u mzdy a platu – vyplývá ze zákona, ale není jasná váha 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496A5-412B-94DD-6FD1-A9CA1FC37FB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12</a:t>
            </a:fld>
            <a:endParaRPr lang="en-US" dirty="fals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5A9CB3-2930-E2EA-0CA3-3B6D0DE2ADE7}"/>
              </a:ext>
            </a:extLst>
          </p:cNvPr>
          <p:cNvSpPr txBox="true">
            <a:spLocks/>
          </p:cNvSpPr>
          <p:nvPr/>
        </p:nvSpPr>
        <p:spPr>
          <a:xfrm>
            <a:off x="838200" y="1906904"/>
            <a:ext cx="4107426" cy="3690933"/>
          </a:xfrm>
          <a:prstGeom prst="rect">
            <a:avLst/>
          </a:prstGeom>
        </p:spPr>
        <p:txBody>
          <a:bodyPr vert="horz" lIns="91440" tIns="45720" rIns="91440" bIns="45720" rtlCol="false">
            <a:normAutofit fontScale="77500" lnSpcReduction="20000"/>
          </a:bodyPr>
          <a:lstStyle>
            <a:lvl1pPr marL="228600" indent="-228600" algn="l" defTabSz="914400" rtl="false" eaLnBrk="true" latinLnBrk="false" hangingPunct="true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true" dirty="false"/>
              <a:t>1.</a:t>
            </a:r>
            <a:r>
              <a:rPr lang="en-US" b="true" dirty="false"/>
              <a:t> </a:t>
            </a:r>
            <a:r>
              <a:rPr lang="en-US" b="true" dirty="false" err="true"/>
              <a:t>Kategorie</a:t>
            </a:r>
            <a:r>
              <a:rPr lang="en-US" b="true" dirty="false"/>
              <a:t> </a:t>
            </a:r>
            <a:r>
              <a:rPr lang="en-US" b="true" dirty="false" err="true"/>
              <a:t>zaměstnanců</a:t>
            </a:r>
            <a:endParaRPr lang="en-US" dirty="false"/>
          </a:p>
          <a:p>
            <a:r>
              <a:rPr lang="en-US" dirty="false" err="true"/>
              <a:t>Definice</a:t>
            </a:r>
            <a:r>
              <a:rPr lang="en-US" dirty="false"/>
              <a:t> </a:t>
            </a:r>
            <a:r>
              <a:rPr lang="en-US" dirty="false" err="true"/>
              <a:t>jednotlivých</a:t>
            </a:r>
            <a:r>
              <a:rPr lang="en-US" dirty="false"/>
              <a:t> </a:t>
            </a:r>
            <a:r>
              <a:rPr lang="en-US" dirty="false" err="true"/>
              <a:t>kategorií</a:t>
            </a:r>
            <a:endParaRPr lang="en-US" dirty="false"/>
          </a:p>
          <a:p>
            <a:r>
              <a:rPr lang="en-US" dirty="false" err="true"/>
              <a:t>Přiřazení</a:t>
            </a:r>
            <a:r>
              <a:rPr lang="en-US" dirty="false"/>
              <a:t> </a:t>
            </a:r>
            <a:r>
              <a:rPr lang="en-US" dirty="false" err="true"/>
              <a:t>pozic</a:t>
            </a:r>
            <a:r>
              <a:rPr lang="en-US" dirty="false"/>
              <a:t> </a:t>
            </a:r>
            <a:r>
              <a:rPr lang="en-US" dirty="false" err="true"/>
              <a:t>ke</a:t>
            </a:r>
            <a:r>
              <a:rPr lang="en-US" dirty="false"/>
              <a:t> </a:t>
            </a:r>
            <a:r>
              <a:rPr lang="en-US" dirty="false" err="true"/>
              <a:t>kategoriám</a:t>
            </a:r>
            <a:endParaRPr lang="en-US" dirty="false"/>
          </a:p>
          <a:p>
            <a:r>
              <a:rPr lang="en-US" dirty="false" err="true"/>
              <a:t>Postupy</a:t>
            </a:r>
            <a:r>
              <a:rPr lang="en-US" dirty="false"/>
              <a:t> pro </a:t>
            </a:r>
            <a:r>
              <a:rPr lang="en-US" dirty="false" err="true"/>
              <a:t>zařazení</a:t>
            </a:r>
            <a:r>
              <a:rPr lang="en-US" dirty="false"/>
              <a:t> </a:t>
            </a:r>
            <a:r>
              <a:rPr lang="en-US" dirty="false" err="true"/>
              <a:t>nových</a:t>
            </a:r>
            <a:r>
              <a:rPr lang="en-US" dirty="false"/>
              <a:t> </a:t>
            </a:r>
            <a:r>
              <a:rPr lang="en-US" dirty="false" err="true"/>
              <a:t>pozic</a:t>
            </a:r>
            <a:endParaRPr lang="en-US" dirty="false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true" dirty="false"/>
              <a:t>2</a:t>
            </a:r>
            <a:r>
              <a:rPr lang="en-US" b="true" dirty="false"/>
              <a:t>. </a:t>
            </a:r>
            <a:r>
              <a:rPr lang="en-US" b="true" dirty="false" err="true"/>
              <a:t>Postupy</a:t>
            </a:r>
            <a:r>
              <a:rPr lang="en-US" b="true" dirty="false"/>
              <a:t> </a:t>
            </a:r>
            <a:r>
              <a:rPr lang="en-US" b="true" dirty="false" err="true"/>
              <a:t>stanovení</a:t>
            </a:r>
            <a:r>
              <a:rPr lang="en-US" b="true" dirty="false"/>
              <a:t> </a:t>
            </a:r>
            <a:r>
              <a:rPr lang="en-US" b="true" dirty="false" err="true"/>
              <a:t>odměn</a:t>
            </a:r>
            <a:endParaRPr lang="en-US" dirty="false"/>
          </a:p>
          <a:p>
            <a:r>
              <a:rPr lang="cs-CZ" dirty="false"/>
              <a:t>Formy, složky, způsob odstupňování mzdy a platu </a:t>
            </a:r>
          </a:p>
          <a:p>
            <a:r>
              <a:rPr lang="cs-CZ" dirty="false"/>
              <a:t>Přehled dalších peněžitých plnění a plnění peněžité hodnoty </a:t>
            </a:r>
            <a:endParaRPr lang="en-US" dirty="false"/>
          </a:p>
          <a:p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126608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3F89-C00F-F101-5629-F8B3B261814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Mzdová pásma v systému odměňování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FF21-9D80-AECC-93B1-3C62914676C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true" dirty="false"/>
              <a:t>Co </a:t>
            </a:r>
            <a:r>
              <a:rPr lang="en-US" b="true" dirty="false" err="true"/>
              <a:t>zaměstnavatel</a:t>
            </a:r>
            <a:r>
              <a:rPr lang="en-US" b="true" dirty="false"/>
              <a:t> </a:t>
            </a:r>
            <a:r>
              <a:rPr lang="en-US" b="true" dirty="false" err="true"/>
              <a:t>potřebuje</a:t>
            </a:r>
            <a:r>
              <a:rPr lang="en-US" b="true" dirty="false"/>
              <a:t> </a:t>
            </a:r>
            <a:r>
              <a:rPr lang="en-US" b="true" dirty="false" err="true"/>
              <a:t>vědět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Konkrétní</a:t>
            </a:r>
            <a:r>
              <a:rPr lang="en-US" dirty="false"/>
              <a:t> </a:t>
            </a:r>
            <a:r>
              <a:rPr lang="en-US" dirty="false" err="true"/>
              <a:t>rozpětí</a:t>
            </a:r>
            <a:r>
              <a:rPr lang="en-US" dirty="false"/>
              <a:t> </a:t>
            </a:r>
            <a:r>
              <a:rPr lang="en-US" dirty="false" err="true"/>
              <a:t>odměn</a:t>
            </a:r>
            <a:r>
              <a:rPr lang="en-US" dirty="false"/>
              <a:t> pro </a:t>
            </a:r>
            <a:r>
              <a:rPr lang="en-US" dirty="false" err="true"/>
              <a:t>každou</a:t>
            </a:r>
            <a:r>
              <a:rPr lang="en-US" dirty="false"/>
              <a:t> </a:t>
            </a:r>
            <a:r>
              <a:rPr lang="en-US" dirty="false" err="true"/>
              <a:t>kategorii</a:t>
            </a:r>
            <a:endParaRPr lang="en-US" dirty="false"/>
          </a:p>
          <a:p>
            <a:r>
              <a:rPr lang="en-US" dirty="false" err="true"/>
              <a:t>Schvalovací</a:t>
            </a:r>
            <a:r>
              <a:rPr lang="en-US" dirty="false"/>
              <a:t> </a:t>
            </a:r>
            <a:r>
              <a:rPr lang="en-US" dirty="false" err="true"/>
              <a:t>procesy</a:t>
            </a:r>
            <a:r>
              <a:rPr lang="en-US" dirty="false"/>
              <a:t> pro </a:t>
            </a:r>
            <a:r>
              <a:rPr lang="en-US" dirty="false" err="true"/>
              <a:t>výjimky</a:t>
            </a:r>
            <a:endParaRPr lang="en-US" dirty="false"/>
          </a:p>
          <a:p>
            <a:r>
              <a:rPr lang="en-US" b="true" dirty="false"/>
              <a:t>Co </a:t>
            </a:r>
            <a:r>
              <a:rPr lang="en-US" b="true" dirty="false" err="true"/>
              <a:t>musí</a:t>
            </a:r>
            <a:r>
              <a:rPr lang="en-US" b="true" dirty="false"/>
              <a:t> </a:t>
            </a:r>
            <a:r>
              <a:rPr lang="en-US" b="true" dirty="false" err="true"/>
              <a:t>zveřejnit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/>
              <a:t>Z </a:t>
            </a:r>
            <a:r>
              <a:rPr lang="en-US" dirty="false" err="true"/>
              <a:t>žádného</a:t>
            </a:r>
            <a:r>
              <a:rPr lang="en-US" dirty="false"/>
              <a:t> </a:t>
            </a:r>
            <a:r>
              <a:rPr lang="en-US" dirty="false" err="true"/>
              <a:t>předpisu</a:t>
            </a:r>
            <a:r>
              <a:rPr lang="en-US" dirty="false"/>
              <a:t> </a:t>
            </a:r>
            <a:r>
              <a:rPr lang="en-US" dirty="false" err="true"/>
              <a:t>nevyplývá</a:t>
            </a:r>
            <a:r>
              <a:rPr lang="en-US" dirty="false"/>
              <a:t> </a:t>
            </a:r>
            <a:r>
              <a:rPr lang="en-US" dirty="false" err="true"/>
              <a:t>povinnost</a:t>
            </a:r>
            <a:r>
              <a:rPr lang="en-US" dirty="false"/>
              <a:t> </a:t>
            </a:r>
            <a:r>
              <a:rPr lang="en-US" dirty="false" err="true"/>
              <a:t>zveřejnit</a:t>
            </a:r>
            <a:r>
              <a:rPr lang="en-US" dirty="false"/>
              <a:t> </a:t>
            </a:r>
            <a:r>
              <a:rPr lang="en-US" dirty="false" err="true"/>
              <a:t>konkrétní</a:t>
            </a:r>
            <a:r>
              <a:rPr lang="en-US" dirty="false"/>
              <a:t> </a:t>
            </a:r>
            <a:r>
              <a:rPr lang="cs-CZ" dirty="false"/>
              <a:t>rozpětí</a:t>
            </a:r>
            <a:endParaRPr lang="en-US" dirty="false"/>
          </a:p>
          <a:p>
            <a:r>
              <a:rPr lang="en-US" dirty="false" err="true"/>
              <a:t>Systém</a:t>
            </a:r>
            <a:r>
              <a:rPr lang="en-US" dirty="false"/>
              <a:t> </a:t>
            </a:r>
            <a:r>
              <a:rPr lang="en-US" dirty="false" err="true"/>
              <a:t>odměňování</a:t>
            </a:r>
            <a:r>
              <a:rPr lang="en-US" dirty="false"/>
              <a:t> </a:t>
            </a:r>
            <a:r>
              <a:rPr lang="en-US" dirty="false" err="true"/>
              <a:t>ano</a:t>
            </a:r>
            <a:r>
              <a:rPr lang="en-US" dirty="false"/>
              <a:t>, </a:t>
            </a:r>
            <a:r>
              <a:rPr lang="en-US" dirty="false" err="true"/>
              <a:t>mzdová</a:t>
            </a:r>
            <a:r>
              <a:rPr lang="en-US" dirty="false"/>
              <a:t> </a:t>
            </a:r>
            <a:r>
              <a:rPr lang="en-US" dirty="false" err="true"/>
              <a:t>pásma</a:t>
            </a:r>
            <a:r>
              <a:rPr lang="en-US" dirty="false"/>
              <a:t> ne</a:t>
            </a:r>
          </a:p>
          <a:p>
            <a:r>
              <a:rPr lang="en-US" b="true" dirty="false" err="true"/>
              <a:t>Praktický</a:t>
            </a:r>
            <a:r>
              <a:rPr lang="en-US" b="true" dirty="false"/>
              <a:t> </a:t>
            </a:r>
            <a:r>
              <a:rPr lang="en-US" b="true" dirty="false" err="true"/>
              <a:t>důsledek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Vzniká</a:t>
            </a:r>
            <a:r>
              <a:rPr lang="en-US" dirty="false"/>
              <a:t> "</a:t>
            </a:r>
            <a:r>
              <a:rPr lang="en-US" dirty="false" err="true"/>
              <a:t>veřejná</a:t>
            </a:r>
            <a:r>
              <a:rPr lang="en-US" dirty="false"/>
              <a:t> </a:t>
            </a:r>
            <a:r>
              <a:rPr lang="en-US" dirty="false" err="true"/>
              <a:t>část</a:t>
            </a:r>
            <a:r>
              <a:rPr lang="en-US" dirty="false"/>
              <a:t>" </a:t>
            </a:r>
            <a:r>
              <a:rPr lang="en-US" dirty="false" err="true"/>
              <a:t>systému</a:t>
            </a:r>
            <a:r>
              <a:rPr lang="en-US" dirty="false"/>
              <a:t> (</a:t>
            </a:r>
            <a:r>
              <a:rPr lang="en-US" dirty="false" err="true"/>
              <a:t>kritéria</a:t>
            </a:r>
            <a:r>
              <a:rPr lang="en-US" dirty="false"/>
              <a:t>, </a:t>
            </a:r>
            <a:r>
              <a:rPr lang="en-US" dirty="false" err="true"/>
              <a:t>kategorie</a:t>
            </a:r>
            <a:r>
              <a:rPr lang="en-US" dirty="false"/>
              <a:t>, </a:t>
            </a:r>
            <a:r>
              <a:rPr lang="en-US" dirty="false" err="true"/>
              <a:t>postupy</a:t>
            </a:r>
            <a:r>
              <a:rPr lang="en-US" dirty="false"/>
              <a:t>)</a:t>
            </a:r>
          </a:p>
          <a:p>
            <a:r>
              <a:rPr lang="en-US" dirty="false"/>
              <a:t>A "</a:t>
            </a:r>
            <a:r>
              <a:rPr lang="en-US" dirty="false" err="true"/>
              <a:t>neveřejná</a:t>
            </a:r>
            <a:r>
              <a:rPr lang="en-US" dirty="false"/>
              <a:t> </a:t>
            </a:r>
            <a:r>
              <a:rPr lang="en-US" dirty="false" err="true"/>
              <a:t>část</a:t>
            </a:r>
            <a:r>
              <a:rPr lang="en-US" dirty="false"/>
              <a:t>" (</a:t>
            </a:r>
            <a:r>
              <a:rPr lang="en-US" dirty="false" err="true"/>
              <a:t>konkrétní</a:t>
            </a:r>
            <a:r>
              <a:rPr lang="en-US" dirty="false"/>
              <a:t> </a:t>
            </a:r>
            <a:r>
              <a:rPr lang="en-US" dirty="false" err="true"/>
              <a:t>částky</a:t>
            </a:r>
            <a:r>
              <a:rPr lang="en-US" dirty="false"/>
              <a:t> pro HR a </a:t>
            </a:r>
            <a:r>
              <a:rPr lang="en-US" dirty="false" err="true"/>
              <a:t>vedení</a:t>
            </a:r>
            <a:r>
              <a:rPr lang="en-US" dirty="false"/>
              <a:t>)</a:t>
            </a:r>
          </a:p>
          <a:p>
            <a:r>
              <a:rPr lang="en-US" dirty="false" err="true"/>
              <a:t>Zaměstnanci</a:t>
            </a:r>
            <a:r>
              <a:rPr lang="en-US" dirty="false"/>
              <a:t>, </a:t>
            </a:r>
            <a:r>
              <a:rPr lang="en-US" dirty="false" err="true"/>
              <a:t>odbory</a:t>
            </a:r>
            <a:r>
              <a:rPr lang="en-US" dirty="false"/>
              <a:t> ani </a:t>
            </a:r>
            <a:r>
              <a:rPr lang="en-US" dirty="false" err="true"/>
              <a:t>státní</a:t>
            </a:r>
            <a:r>
              <a:rPr lang="en-US" dirty="false"/>
              <a:t> </a:t>
            </a:r>
            <a:r>
              <a:rPr lang="en-US" dirty="false" err="true"/>
              <a:t>orgány</a:t>
            </a:r>
            <a:r>
              <a:rPr lang="en-US" dirty="false"/>
              <a:t> k </a:t>
            </a:r>
            <a:r>
              <a:rPr lang="en-US" dirty="false" err="true"/>
              <a:t>částkám</a:t>
            </a:r>
            <a:r>
              <a:rPr lang="en-US" dirty="false"/>
              <a:t> </a:t>
            </a:r>
            <a:r>
              <a:rPr lang="en-US" dirty="false" err="true"/>
              <a:t>přístup</a:t>
            </a:r>
            <a:r>
              <a:rPr lang="en-US" dirty="false"/>
              <a:t> </a:t>
            </a:r>
            <a:r>
              <a:rPr lang="en-US" dirty="false" err="true"/>
              <a:t>nemají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79AE7-EA26-2100-C576-9CB0DBC4685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13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95266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20CF3-2BBF-4394-B963-9F0F6CDA441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602226" y="-362462"/>
            <a:ext cx="10515600" cy="1325563"/>
          </a:xfrm>
        </p:spPr>
        <p:txBody>
          <a:bodyPr anchor="b">
            <a:normAutofit/>
          </a:bodyPr>
          <a:lstStyle/>
          <a:p>
            <a:r>
              <a:rPr lang="cs-CZ" dirty="false"/>
              <a:t>Jediný zdroj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02B941-A4F3-43FE-A502-776CBB0765F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602226" y="1071256"/>
            <a:ext cx="10704871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300" b="true" dirty="false"/>
              <a:t>Článek 19 (1) Směrnice: </a:t>
            </a:r>
            <a:r>
              <a:rPr lang="en-US" sz="2300" dirty="false" err="true"/>
              <a:t>Při</a:t>
            </a:r>
            <a:r>
              <a:rPr lang="en-US" sz="2300" dirty="false"/>
              <a:t> </a:t>
            </a:r>
            <a:r>
              <a:rPr lang="en-US" sz="2300" dirty="false" err="true"/>
              <a:t>posuzování</a:t>
            </a:r>
            <a:r>
              <a:rPr lang="en-US" sz="2300" dirty="false"/>
              <a:t> toho, </a:t>
            </a:r>
            <a:r>
              <a:rPr lang="en-US" sz="2300" dirty="false" err="true"/>
              <a:t>zda</a:t>
            </a:r>
            <a:r>
              <a:rPr lang="en-US" sz="2300" dirty="false"/>
              <a:t> </a:t>
            </a:r>
            <a:r>
              <a:rPr lang="en-US" sz="2300" dirty="false" err="true"/>
              <a:t>ženy</a:t>
            </a:r>
            <a:r>
              <a:rPr lang="en-US" sz="2300" dirty="false"/>
              <a:t> a </a:t>
            </a:r>
            <a:r>
              <a:rPr lang="en-US" sz="2300" dirty="false" err="true"/>
              <a:t>muži</a:t>
            </a:r>
            <a:r>
              <a:rPr lang="en-US" sz="2300" dirty="false"/>
              <a:t> </a:t>
            </a:r>
            <a:r>
              <a:rPr lang="en-US" sz="2300" dirty="false" err="true"/>
              <a:t>vykonávají</a:t>
            </a:r>
            <a:r>
              <a:rPr lang="en-US" sz="2300" dirty="false"/>
              <a:t> </a:t>
            </a:r>
            <a:r>
              <a:rPr lang="en-US" sz="2300" dirty="false" err="true"/>
              <a:t>stejnou</a:t>
            </a:r>
            <a:r>
              <a:rPr lang="en-US" sz="2300" dirty="false"/>
              <a:t> </a:t>
            </a:r>
            <a:r>
              <a:rPr lang="en-US" sz="2300" dirty="false" err="true"/>
              <a:t>práci</a:t>
            </a:r>
            <a:r>
              <a:rPr lang="en-US" sz="2300" dirty="false"/>
              <a:t> </a:t>
            </a:r>
            <a:r>
              <a:rPr lang="en-US" sz="2300" dirty="false" err="true"/>
              <a:t>nebo</a:t>
            </a:r>
            <a:r>
              <a:rPr lang="en-US" sz="2300" dirty="false"/>
              <a:t> </a:t>
            </a:r>
            <a:r>
              <a:rPr lang="en-US" sz="2300" dirty="false" err="true"/>
              <a:t>práci</a:t>
            </a:r>
            <a:r>
              <a:rPr lang="en-US" sz="2300" dirty="false"/>
              <a:t> </a:t>
            </a:r>
            <a:r>
              <a:rPr lang="en-US" sz="2300" dirty="false" err="true"/>
              <a:t>stejné</a:t>
            </a:r>
            <a:r>
              <a:rPr lang="en-US" sz="2300" dirty="false"/>
              <a:t> </a:t>
            </a:r>
            <a:r>
              <a:rPr lang="en-US" sz="2300" dirty="false" err="true"/>
              <a:t>hodnoty</a:t>
            </a:r>
            <a:r>
              <a:rPr lang="en-US" sz="2300" dirty="false"/>
              <a:t>, se </a:t>
            </a:r>
            <a:r>
              <a:rPr lang="en-US" sz="2300" dirty="false" err="true"/>
              <a:t>posouzení</a:t>
            </a:r>
            <a:r>
              <a:rPr lang="en-US" sz="2300" dirty="false"/>
              <a:t> toho, </a:t>
            </a:r>
            <a:r>
              <a:rPr lang="en-US" sz="2300" dirty="false" err="true"/>
              <a:t>zda</a:t>
            </a:r>
            <a:r>
              <a:rPr lang="en-US" sz="2300" dirty="false"/>
              <a:t> </a:t>
            </a:r>
            <a:r>
              <a:rPr lang="en-US" sz="2300" dirty="false" err="true"/>
              <a:t>jsou</a:t>
            </a:r>
            <a:r>
              <a:rPr lang="en-US" sz="2300" dirty="false"/>
              <a:t> </a:t>
            </a:r>
            <a:r>
              <a:rPr lang="en-US" sz="2300" dirty="false" err="true"/>
              <a:t>pracovníci</a:t>
            </a:r>
            <a:r>
              <a:rPr lang="en-US" sz="2300" dirty="false"/>
              <a:t> </a:t>
            </a:r>
            <a:r>
              <a:rPr lang="en-US" sz="2300" dirty="false" err="true"/>
              <a:t>ve</a:t>
            </a:r>
            <a:r>
              <a:rPr lang="en-US" sz="2300" dirty="false"/>
              <a:t> </a:t>
            </a:r>
            <a:r>
              <a:rPr lang="en-US" sz="2300" dirty="false" err="true"/>
              <a:t>srovnatelné</a:t>
            </a:r>
            <a:r>
              <a:rPr lang="en-US" sz="2300" dirty="false"/>
              <a:t> </a:t>
            </a:r>
            <a:r>
              <a:rPr lang="en-US" sz="2300" dirty="false" err="true"/>
              <a:t>situaci</a:t>
            </a:r>
            <a:r>
              <a:rPr lang="en-US" sz="2300" dirty="false"/>
              <a:t>, </a:t>
            </a:r>
            <a:r>
              <a:rPr lang="en-US" sz="2300" dirty="false" err="true"/>
              <a:t>neomezuje</a:t>
            </a:r>
            <a:r>
              <a:rPr lang="en-US" sz="2300" dirty="false"/>
              <a:t> </a:t>
            </a:r>
            <a:r>
              <a:rPr lang="en-US" sz="2300" dirty="false" err="true"/>
              <a:t>na</a:t>
            </a:r>
            <a:r>
              <a:rPr lang="en-US" sz="2300" dirty="false"/>
              <a:t> </a:t>
            </a:r>
            <a:r>
              <a:rPr lang="en-US" sz="2300" dirty="false" err="true"/>
              <a:t>situace</a:t>
            </a:r>
            <a:r>
              <a:rPr lang="en-US" sz="2300" dirty="false"/>
              <a:t>, </a:t>
            </a:r>
            <a:r>
              <a:rPr lang="en-US" sz="2300" dirty="false" err="true"/>
              <a:t>kdy</a:t>
            </a:r>
            <a:r>
              <a:rPr lang="en-US" sz="2300" dirty="false"/>
              <a:t> </a:t>
            </a:r>
            <a:r>
              <a:rPr lang="en-US" sz="2300" dirty="false" err="true"/>
              <a:t>ženy</a:t>
            </a:r>
            <a:r>
              <a:rPr lang="en-US" sz="2300" dirty="false"/>
              <a:t> a </a:t>
            </a:r>
            <a:r>
              <a:rPr lang="en-US" sz="2300" dirty="false" err="true"/>
              <a:t>muži</a:t>
            </a:r>
            <a:r>
              <a:rPr lang="en-US" sz="2300" dirty="false"/>
              <a:t> </a:t>
            </a:r>
            <a:r>
              <a:rPr lang="en-US" sz="2300" dirty="false" err="true"/>
              <a:t>pracují</a:t>
            </a:r>
            <a:r>
              <a:rPr lang="en-US" sz="2300" dirty="false"/>
              <a:t> pro </a:t>
            </a:r>
            <a:r>
              <a:rPr lang="en-US" sz="2300" dirty="false" err="true"/>
              <a:t>stejného</a:t>
            </a:r>
            <a:r>
              <a:rPr lang="en-US" sz="2300" dirty="false"/>
              <a:t> zaměstnavatele, ale je </a:t>
            </a:r>
            <a:r>
              <a:rPr lang="en-US" sz="2300" dirty="false" err="true"/>
              <a:t>rozšířeno</a:t>
            </a:r>
            <a:r>
              <a:rPr lang="en-US" sz="2300" dirty="false"/>
              <a:t> </a:t>
            </a:r>
            <a:r>
              <a:rPr lang="en-US" sz="2300" dirty="false" err="true"/>
              <a:t>na</a:t>
            </a:r>
            <a:r>
              <a:rPr lang="en-US" sz="2300" dirty="false"/>
              <a:t> </a:t>
            </a:r>
            <a:r>
              <a:rPr lang="en-US" sz="2300" b="true" dirty="false" err="true"/>
              <a:t>jediný</a:t>
            </a:r>
            <a:r>
              <a:rPr lang="en-US" sz="2300" b="true" dirty="false"/>
              <a:t> </a:t>
            </a:r>
            <a:r>
              <a:rPr lang="en-US" sz="2300" b="true" dirty="false" err="true"/>
              <a:t>zdroj</a:t>
            </a:r>
            <a:r>
              <a:rPr lang="en-US" sz="2300" b="true" dirty="false"/>
              <a:t>, </a:t>
            </a:r>
            <a:r>
              <a:rPr lang="en-US" sz="2300" b="true" dirty="false" err="true"/>
              <a:t>který</a:t>
            </a:r>
            <a:r>
              <a:rPr lang="en-US" sz="2300" b="true" dirty="false"/>
              <a:t> </a:t>
            </a:r>
            <a:r>
              <a:rPr lang="en-US" sz="2300" b="true" dirty="false" err="true"/>
              <a:t>stanoví</a:t>
            </a:r>
            <a:r>
              <a:rPr lang="en-US" sz="2300" b="true" dirty="false"/>
              <a:t> </a:t>
            </a:r>
            <a:r>
              <a:rPr lang="en-US" sz="2300" b="true" dirty="false" err="true"/>
              <a:t>podmínky</a:t>
            </a:r>
            <a:r>
              <a:rPr lang="en-US" sz="2300" b="true" dirty="false"/>
              <a:t> </a:t>
            </a:r>
            <a:r>
              <a:rPr lang="en-US" sz="2300" b="true" dirty="false" err="true"/>
              <a:t>odměňování</a:t>
            </a:r>
            <a:r>
              <a:rPr lang="en-US" sz="2300" dirty="false"/>
              <a:t>. </a:t>
            </a:r>
            <a:r>
              <a:rPr lang="en-US" sz="2300" dirty="false" err="true"/>
              <a:t>Jediný</a:t>
            </a:r>
            <a:r>
              <a:rPr lang="en-US" sz="2300" dirty="false"/>
              <a:t> </a:t>
            </a:r>
            <a:r>
              <a:rPr lang="en-US" sz="2300" dirty="false" err="true"/>
              <a:t>zdroj</a:t>
            </a:r>
            <a:r>
              <a:rPr lang="en-US" sz="2300" dirty="false"/>
              <a:t> </a:t>
            </a:r>
            <a:r>
              <a:rPr lang="en-US" sz="2300" dirty="false" err="true"/>
              <a:t>existuje</a:t>
            </a:r>
            <a:r>
              <a:rPr lang="en-US" sz="2300" dirty="false"/>
              <a:t>, </a:t>
            </a:r>
            <a:r>
              <a:rPr lang="en-US" sz="2300" dirty="false" err="true"/>
              <a:t>pokud</a:t>
            </a:r>
            <a:r>
              <a:rPr lang="en-US" sz="2300" dirty="false"/>
              <a:t> </a:t>
            </a:r>
            <a:r>
              <a:rPr lang="en-US" sz="2300" dirty="false" err="true"/>
              <a:t>stanovuje</a:t>
            </a:r>
            <a:r>
              <a:rPr lang="en-US" sz="2300" dirty="false"/>
              <a:t> </a:t>
            </a:r>
            <a:r>
              <a:rPr lang="en-US" sz="2300" dirty="false" err="true"/>
              <a:t>složky</a:t>
            </a:r>
            <a:r>
              <a:rPr lang="en-US" sz="2300" dirty="false"/>
              <a:t> </a:t>
            </a:r>
            <a:r>
              <a:rPr lang="en-US" sz="2300" dirty="false" err="true"/>
              <a:t>odměny</a:t>
            </a:r>
            <a:r>
              <a:rPr lang="en-US" sz="2300" dirty="false"/>
              <a:t>, </a:t>
            </a:r>
            <a:r>
              <a:rPr lang="en-US" sz="2300" dirty="false" err="true"/>
              <a:t>které</a:t>
            </a:r>
            <a:r>
              <a:rPr lang="en-US" sz="2300" dirty="false"/>
              <a:t> </a:t>
            </a:r>
            <a:r>
              <a:rPr lang="en-US" sz="2300" dirty="false" err="true"/>
              <a:t>jsou</a:t>
            </a:r>
            <a:r>
              <a:rPr lang="en-US" sz="2300" dirty="false"/>
              <a:t> </a:t>
            </a:r>
            <a:r>
              <a:rPr lang="en-US" sz="2300" dirty="false" err="true"/>
              <a:t>relevantní</a:t>
            </a:r>
            <a:r>
              <a:rPr lang="en-US" sz="2300" dirty="false"/>
              <a:t> pro </a:t>
            </a:r>
            <a:r>
              <a:rPr lang="en-US" sz="2300" dirty="false" err="true"/>
              <a:t>srovnání</a:t>
            </a:r>
            <a:r>
              <a:rPr lang="en-US" sz="2300" dirty="false"/>
              <a:t> </a:t>
            </a:r>
            <a:r>
              <a:rPr lang="en-US" sz="2300" dirty="false" err="true"/>
              <a:t>pracovníků</a:t>
            </a:r>
            <a:r>
              <a:rPr lang="en-US" sz="2300" dirty="false"/>
              <a:t>.</a:t>
            </a:r>
            <a:endParaRPr lang="cs-CZ" sz="2300" dirty="false"/>
          </a:p>
          <a:p>
            <a:pPr>
              <a:lnSpc>
                <a:spcPct val="90000"/>
              </a:lnSpc>
            </a:pPr>
            <a:endParaRPr lang="cs-CZ" sz="2300" dirty="false"/>
          </a:p>
          <a:p>
            <a:pPr marL="0" indent="0">
              <a:buNone/>
            </a:pPr>
            <a:r>
              <a:rPr lang="en-US" sz="2400" b="true" dirty="false"/>
              <a:t>Co je </a:t>
            </a:r>
            <a:r>
              <a:rPr lang="en-US" sz="2400" b="true" dirty="false" err="true"/>
              <a:t>jediný</a:t>
            </a:r>
            <a:r>
              <a:rPr lang="en-US" sz="2400" b="true" dirty="false"/>
              <a:t> </a:t>
            </a:r>
            <a:r>
              <a:rPr lang="en-US" sz="2400" b="true" dirty="false" err="true"/>
              <a:t>zdroj</a:t>
            </a:r>
            <a:r>
              <a:rPr lang="en-US" sz="2400" b="true" dirty="false"/>
              <a:t>:</a:t>
            </a:r>
            <a:r>
              <a:rPr lang="en-US" sz="2400" dirty="false"/>
              <a:t> </a:t>
            </a:r>
            <a:r>
              <a:rPr lang="en-US" sz="2400" dirty="false" err="true"/>
              <a:t>Podmínky</a:t>
            </a:r>
            <a:r>
              <a:rPr lang="en-US" sz="2400" dirty="false"/>
              <a:t> </a:t>
            </a:r>
            <a:r>
              <a:rPr lang="en-US" sz="2400" dirty="false" err="true"/>
              <a:t>odměňování</a:t>
            </a:r>
            <a:r>
              <a:rPr lang="en-US" sz="2400" dirty="false"/>
              <a:t> pro </a:t>
            </a:r>
            <a:r>
              <a:rPr lang="en-US" sz="2400" dirty="false" err="true"/>
              <a:t>více</a:t>
            </a:r>
            <a:r>
              <a:rPr lang="en-US" sz="2400" dirty="false"/>
              <a:t> </a:t>
            </a:r>
            <a:r>
              <a:rPr lang="en-US" sz="2400" dirty="false" err="true"/>
              <a:t>zaměstnavatelů</a:t>
            </a:r>
            <a:r>
              <a:rPr lang="en-US" sz="2400" dirty="false"/>
              <a:t> </a:t>
            </a:r>
            <a:r>
              <a:rPr lang="en-US" sz="2400" dirty="false" err="true"/>
              <a:t>stanovuje</a:t>
            </a:r>
            <a:r>
              <a:rPr lang="en-US" sz="2400" dirty="false"/>
              <a:t> </a:t>
            </a:r>
            <a:r>
              <a:rPr lang="en-US" sz="2400" dirty="false" err="true"/>
              <a:t>buď</a:t>
            </a:r>
            <a:r>
              <a:rPr lang="en-US" sz="2400" dirty="false"/>
              <a:t>:</a:t>
            </a:r>
          </a:p>
          <a:p>
            <a:r>
              <a:rPr lang="en-US" sz="2400" dirty="false" err="true"/>
              <a:t>Jediný</a:t>
            </a:r>
            <a:r>
              <a:rPr lang="en-US" sz="2400" dirty="false"/>
              <a:t> </a:t>
            </a:r>
            <a:r>
              <a:rPr lang="en-US" sz="2400" dirty="false" err="true"/>
              <a:t>subjekt</a:t>
            </a:r>
            <a:r>
              <a:rPr lang="en-US" sz="2400" dirty="false"/>
              <a:t> (</a:t>
            </a:r>
            <a:r>
              <a:rPr lang="cs-CZ" sz="2400" dirty="false"/>
              <a:t>holding u dceřiných společností, uživatel u agentury práce</a:t>
            </a:r>
            <a:r>
              <a:rPr lang="en-US" sz="2400" dirty="false"/>
              <a:t>)</a:t>
            </a:r>
          </a:p>
          <a:p>
            <a:r>
              <a:rPr lang="en-US" sz="2400" dirty="false" err="true"/>
              <a:t>Jediný</a:t>
            </a:r>
            <a:r>
              <a:rPr lang="en-US" sz="2400" dirty="false"/>
              <a:t> </a:t>
            </a:r>
            <a:r>
              <a:rPr lang="en-US" sz="2400" dirty="false" err="true"/>
              <a:t>normativní</a:t>
            </a:r>
            <a:r>
              <a:rPr lang="en-US" sz="2400" dirty="false"/>
              <a:t> </a:t>
            </a:r>
            <a:r>
              <a:rPr lang="en-US" sz="2400" dirty="false" err="true"/>
              <a:t>zdroj</a:t>
            </a:r>
            <a:r>
              <a:rPr lang="en-US" sz="2400" dirty="false"/>
              <a:t> (</a:t>
            </a:r>
            <a:r>
              <a:rPr lang="en-US" sz="2400" dirty="false" err="true"/>
              <a:t>platové</a:t>
            </a:r>
            <a:r>
              <a:rPr lang="en-US" sz="2400" dirty="false"/>
              <a:t> </a:t>
            </a:r>
            <a:r>
              <a:rPr lang="en-US" sz="2400" dirty="false" err="true"/>
              <a:t>předpisy</a:t>
            </a:r>
            <a:r>
              <a:rPr lang="en-US" sz="2400" dirty="false"/>
              <a:t>, </a:t>
            </a:r>
            <a:r>
              <a:rPr lang="en-US" sz="2400" dirty="false" err="true"/>
              <a:t>kolektivní</a:t>
            </a:r>
            <a:r>
              <a:rPr lang="en-US" sz="2400" dirty="false"/>
              <a:t> </a:t>
            </a:r>
            <a:r>
              <a:rPr lang="en-US" sz="2400" dirty="false" err="true"/>
              <a:t>smlouva</a:t>
            </a:r>
            <a:r>
              <a:rPr lang="en-US" sz="2400" dirty="false"/>
              <a:t> </a:t>
            </a:r>
            <a:r>
              <a:rPr lang="en-US" sz="2400" dirty="false" err="true"/>
              <a:t>vyššího</a:t>
            </a:r>
            <a:r>
              <a:rPr lang="en-US" sz="2400" dirty="false"/>
              <a:t> </a:t>
            </a:r>
            <a:r>
              <a:rPr lang="en-US" sz="2400" dirty="false" err="true"/>
              <a:t>stupně</a:t>
            </a:r>
            <a:r>
              <a:rPr lang="en-US" sz="2400" dirty="false"/>
              <a:t>)</a:t>
            </a:r>
          </a:p>
          <a:p>
            <a:r>
              <a:rPr lang="en-US" sz="2400" b="true" dirty="false" err="true"/>
              <a:t>Praktický</a:t>
            </a:r>
            <a:r>
              <a:rPr lang="en-US" sz="2400" b="true" dirty="false"/>
              <a:t> </a:t>
            </a:r>
            <a:r>
              <a:rPr lang="en-US" sz="2400" b="true" dirty="false" err="true"/>
              <a:t>dopad</a:t>
            </a:r>
            <a:r>
              <a:rPr lang="en-US" sz="2400" b="true" dirty="false"/>
              <a:t>:</a:t>
            </a:r>
            <a:r>
              <a:rPr lang="en-US" sz="2400" dirty="false"/>
              <a:t> </a:t>
            </a:r>
            <a:r>
              <a:rPr lang="en-US" sz="2400" dirty="false" err="true"/>
              <a:t>Zaměstnanec</a:t>
            </a:r>
            <a:r>
              <a:rPr lang="en-US" sz="2400" dirty="false"/>
              <a:t> se </a:t>
            </a:r>
            <a:r>
              <a:rPr lang="en-US" sz="2400" dirty="false" err="true"/>
              <a:t>může</a:t>
            </a:r>
            <a:r>
              <a:rPr lang="en-US" sz="2400" dirty="false"/>
              <a:t> </a:t>
            </a:r>
            <a:r>
              <a:rPr lang="en-US" sz="2400" dirty="false" err="true"/>
              <a:t>při</a:t>
            </a:r>
            <a:r>
              <a:rPr lang="en-US" sz="2400" dirty="false"/>
              <a:t> </a:t>
            </a:r>
            <a:r>
              <a:rPr lang="en-US" sz="2400" dirty="false" err="true"/>
              <a:t>soudním</a:t>
            </a:r>
            <a:r>
              <a:rPr lang="en-US" sz="2400" dirty="false"/>
              <a:t> </a:t>
            </a:r>
            <a:r>
              <a:rPr lang="en-US" sz="2400" dirty="false" err="true"/>
              <a:t>sporu</a:t>
            </a:r>
            <a:r>
              <a:rPr lang="en-US" sz="2400" dirty="false"/>
              <a:t> o </a:t>
            </a:r>
            <a:r>
              <a:rPr lang="en-US" sz="2400" dirty="false" err="true"/>
              <a:t>diskriminaci</a:t>
            </a:r>
            <a:r>
              <a:rPr lang="en-US" sz="2400" dirty="false"/>
              <a:t> </a:t>
            </a:r>
            <a:r>
              <a:rPr lang="en-US" sz="2400" dirty="false" err="true"/>
              <a:t>srovnávat</a:t>
            </a:r>
            <a:r>
              <a:rPr lang="en-US" sz="2400" dirty="false"/>
              <a:t> </a:t>
            </a:r>
            <a:r>
              <a:rPr lang="en-US" sz="2400" dirty="false" err="true"/>
              <a:t>nejen</a:t>
            </a:r>
            <a:r>
              <a:rPr lang="en-US" sz="2400" dirty="false"/>
              <a:t> s </a:t>
            </a:r>
            <a:r>
              <a:rPr lang="en-US" sz="2400" dirty="false" err="true"/>
              <a:t>kolegy</a:t>
            </a:r>
            <a:r>
              <a:rPr lang="en-US" sz="2400" dirty="false"/>
              <a:t> u </a:t>
            </a:r>
            <a:r>
              <a:rPr lang="en-US" sz="2400" dirty="false" err="true"/>
              <a:t>svého</a:t>
            </a:r>
            <a:r>
              <a:rPr lang="en-US" sz="2400" dirty="false"/>
              <a:t> zaměstnavatele, ale i se </a:t>
            </a:r>
            <a:r>
              <a:rPr lang="en-US" sz="2400" dirty="false" err="true"/>
              <a:t>zaměstnanci</a:t>
            </a:r>
            <a:r>
              <a:rPr lang="en-US" sz="2400" dirty="false"/>
              <a:t> </a:t>
            </a:r>
            <a:r>
              <a:rPr lang="en-US" sz="2400" dirty="false" err="true"/>
              <a:t>jiných</a:t>
            </a:r>
            <a:r>
              <a:rPr lang="en-US" sz="2400" dirty="false"/>
              <a:t> </a:t>
            </a:r>
            <a:r>
              <a:rPr lang="en-US" sz="2400" dirty="false" err="true"/>
              <a:t>zaměstnavatelů</a:t>
            </a:r>
            <a:r>
              <a:rPr lang="en-US" sz="2400" dirty="false"/>
              <a:t> </a:t>
            </a:r>
            <a:r>
              <a:rPr lang="en-US" sz="2400" dirty="false" err="true"/>
              <a:t>podléhajících</a:t>
            </a:r>
            <a:r>
              <a:rPr lang="en-US" sz="2400" dirty="false"/>
              <a:t> </a:t>
            </a:r>
            <a:r>
              <a:rPr lang="en-US" sz="2400" dirty="false" err="true"/>
              <a:t>stejnému</a:t>
            </a:r>
            <a:r>
              <a:rPr lang="en-US" sz="2400" dirty="false"/>
              <a:t> </a:t>
            </a:r>
            <a:r>
              <a:rPr lang="en-US" sz="2400" dirty="false" err="true"/>
              <a:t>zdroji</a:t>
            </a:r>
            <a:r>
              <a:rPr lang="en-US" sz="2400" dirty="false"/>
              <a:t> </a:t>
            </a:r>
            <a:r>
              <a:rPr lang="en-US" sz="2400" dirty="false" err="true"/>
              <a:t>odměňování</a:t>
            </a:r>
            <a:r>
              <a:rPr lang="en-US" sz="2400" dirty="false"/>
              <a:t>.</a:t>
            </a:r>
          </a:p>
          <a:p>
            <a:r>
              <a:rPr lang="cs-CZ" sz="2400" b="true" dirty="false"/>
              <a:t>Omezení: </a:t>
            </a:r>
            <a:r>
              <a:rPr lang="cs-CZ" sz="2400" dirty="false"/>
              <a:t>týká se jen uplatňování nároků v souvislosti s nerovným odměňováním, ne dalších institutů (informační povinnosti, zprávy o rozdílech v odměňování) </a:t>
            </a:r>
            <a:endParaRPr lang="en-US" sz="2400" dirty="false"/>
          </a:p>
          <a:p>
            <a:pPr>
              <a:lnSpc>
                <a:spcPct val="90000"/>
              </a:lnSpc>
            </a:pPr>
            <a:endParaRPr lang="en-US" sz="1400" dirty="false"/>
          </a:p>
          <a:p>
            <a:pPr>
              <a:lnSpc>
                <a:spcPct val="90000"/>
              </a:lnSpc>
            </a:pPr>
            <a:endParaRPr lang="en-US" sz="1400" dirty="false"/>
          </a:p>
          <a:p>
            <a:pPr marL="214313" indent="-214313"/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9714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D14A-99B9-2A86-A3C9-CECEB382D21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/>
              <a:t>Faktory u odměňování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88D07-BC7D-F0FA-A067-D4814670C03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838200" y="1825625"/>
            <a:ext cx="10515600" cy="3690933"/>
          </a:xfrm>
        </p:spPr>
        <p:txBody>
          <a:bodyPr>
            <a:normAutofit/>
          </a:bodyPr>
          <a:lstStyle/>
          <a:p>
            <a:r>
              <a:rPr lang="cs-CZ" dirty="false"/>
              <a:t>§ 109 odst. 4 ZP: </a:t>
            </a:r>
            <a:r>
              <a:rPr lang="en-US" dirty="false" err="true"/>
              <a:t>Mzda</a:t>
            </a:r>
            <a:r>
              <a:rPr lang="en-US" dirty="false"/>
              <a:t> a plat se </a:t>
            </a:r>
            <a:r>
              <a:rPr lang="en-US" dirty="false" err="true"/>
              <a:t>poskytují</a:t>
            </a:r>
            <a:r>
              <a:rPr lang="en-US" dirty="false"/>
              <a:t> </a:t>
            </a:r>
            <a:r>
              <a:rPr lang="en-US" dirty="false" err="true"/>
              <a:t>podle</a:t>
            </a:r>
            <a:r>
              <a:rPr lang="en-US" dirty="false"/>
              <a:t> </a:t>
            </a:r>
            <a:r>
              <a:rPr lang="en-US" dirty="false" err="true"/>
              <a:t>složitosti</a:t>
            </a:r>
            <a:r>
              <a:rPr lang="en-US" dirty="false"/>
              <a:t>, </a:t>
            </a:r>
            <a:r>
              <a:rPr lang="en-US" dirty="false" err="true"/>
              <a:t>odpovědnosti</a:t>
            </a:r>
            <a:r>
              <a:rPr lang="en-US" dirty="false"/>
              <a:t> a </a:t>
            </a:r>
            <a:r>
              <a:rPr lang="en-US" dirty="false" err="true"/>
              <a:t>namáhavosti</a:t>
            </a:r>
            <a:r>
              <a:rPr lang="en-US" dirty="false"/>
              <a:t> </a:t>
            </a:r>
            <a:r>
              <a:rPr lang="en-US" dirty="false" err="true"/>
              <a:t>práce</a:t>
            </a:r>
            <a:r>
              <a:rPr lang="en-US" dirty="false"/>
              <a:t>, </a:t>
            </a:r>
            <a:r>
              <a:rPr lang="en-US" dirty="false" err="true"/>
              <a:t>podle</a:t>
            </a:r>
            <a:r>
              <a:rPr lang="en-US" dirty="false"/>
              <a:t> </a:t>
            </a:r>
            <a:r>
              <a:rPr lang="en-US" dirty="false" err="true"/>
              <a:t>obtížnosti</a:t>
            </a:r>
            <a:r>
              <a:rPr lang="en-US" dirty="false"/>
              <a:t> </a:t>
            </a:r>
            <a:r>
              <a:rPr lang="en-US" dirty="false" err="true"/>
              <a:t>pracovních</a:t>
            </a:r>
            <a:r>
              <a:rPr lang="en-US" dirty="false"/>
              <a:t> </a:t>
            </a:r>
            <a:r>
              <a:rPr lang="en-US" dirty="false" err="true"/>
              <a:t>podmínek</a:t>
            </a:r>
            <a:r>
              <a:rPr lang="en-US" dirty="false"/>
              <a:t>, </a:t>
            </a:r>
            <a:r>
              <a:rPr lang="en-US" dirty="false" err="true"/>
              <a:t>podle</a:t>
            </a:r>
            <a:r>
              <a:rPr lang="en-US" dirty="false"/>
              <a:t> </a:t>
            </a:r>
            <a:r>
              <a:rPr lang="en-US" dirty="false" err="true"/>
              <a:t>pracovní</a:t>
            </a:r>
            <a:r>
              <a:rPr lang="en-US" dirty="false"/>
              <a:t> </a:t>
            </a:r>
            <a:r>
              <a:rPr lang="en-US" dirty="false" err="true"/>
              <a:t>výkonnosti</a:t>
            </a:r>
            <a:r>
              <a:rPr lang="en-US" dirty="false"/>
              <a:t> a </a:t>
            </a:r>
            <a:r>
              <a:rPr lang="en-US" dirty="false" err="true"/>
              <a:t>dosahovaných</a:t>
            </a:r>
            <a:r>
              <a:rPr lang="en-US" dirty="false"/>
              <a:t> </a:t>
            </a:r>
            <a:r>
              <a:rPr lang="en-US" dirty="false" err="true"/>
              <a:t>pracovních</a:t>
            </a:r>
            <a:r>
              <a:rPr lang="en-US" dirty="false"/>
              <a:t> </a:t>
            </a:r>
            <a:r>
              <a:rPr lang="en-US" dirty="false" err="true"/>
              <a:t>výsledků</a:t>
            </a:r>
            <a:r>
              <a:rPr lang="en-US" dirty="false"/>
              <a:t>.</a:t>
            </a:r>
            <a:endParaRPr lang="cs-CZ" dirty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916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0387E-1535-4E67-B9AA-EBF33F45E9D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sz="3700" dirty="false"/>
              <a:t>Rovné odměňování – § 110 ZP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53D731-490A-44C4-A6E6-A336B6CF1113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true" dirty="false"/>
              <a:t>(1)</a:t>
            </a:r>
            <a:r>
              <a:rPr lang="en-US" sz="1400" dirty="false"/>
              <a:t> Za </a:t>
            </a:r>
            <a:r>
              <a:rPr lang="en-US" sz="1400" dirty="false" err="true"/>
              <a:t>stejnou</a:t>
            </a:r>
            <a:r>
              <a:rPr lang="en-US" sz="1400" dirty="false"/>
              <a:t> </a:t>
            </a:r>
            <a:r>
              <a:rPr lang="en-US" sz="1400" dirty="false" err="true"/>
              <a:t>práci</a:t>
            </a:r>
            <a:r>
              <a:rPr lang="en-US" sz="1400" dirty="false"/>
              <a:t> </a:t>
            </a:r>
            <a:r>
              <a:rPr lang="en-US" sz="1400" dirty="false" err="true"/>
              <a:t>nebo</a:t>
            </a:r>
            <a:r>
              <a:rPr lang="en-US" sz="1400" dirty="false"/>
              <a:t> za </a:t>
            </a:r>
            <a:r>
              <a:rPr lang="en-US" sz="1400" dirty="false" err="true"/>
              <a:t>práci</a:t>
            </a:r>
            <a:r>
              <a:rPr lang="en-US" sz="1400" dirty="false"/>
              <a:t> </a:t>
            </a:r>
            <a:r>
              <a:rPr lang="en-US" sz="1400" dirty="false" err="true"/>
              <a:t>stejné</a:t>
            </a:r>
            <a:r>
              <a:rPr lang="en-US" sz="1400" dirty="false"/>
              <a:t> </a:t>
            </a:r>
            <a:r>
              <a:rPr lang="en-US" sz="1400" dirty="false" err="true"/>
              <a:t>hodnoty</a:t>
            </a:r>
            <a:r>
              <a:rPr lang="en-US" sz="1400" dirty="false"/>
              <a:t> </a:t>
            </a:r>
            <a:r>
              <a:rPr lang="en-US" sz="1400" dirty="false" err="true"/>
              <a:t>přísluší</a:t>
            </a:r>
            <a:r>
              <a:rPr lang="en-US" sz="1400" dirty="false"/>
              <a:t> </a:t>
            </a:r>
            <a:r>
              <a:rPr lang="en-US" sz="1400" dirty="false" err="true"/>
              <a:t>všem</a:t>
            </a:r>
            <a:r>
              <a:rPr lang="en-US" sz="1400" dirty="false"/>
              <a:t> zaměstnancům u zaměstnavatele </a:t>
            </a:r>
            <a:r>
              <a:rPr lang="en-US" sz="1400" dirty="false" err="true"/>
              <a:t>stejná</a:t>
            </a:r>
            <a:r>
              <a:rPr lang="en-US" sz="1400" dirty="false"/>
              <a:t> </a:t>
            </a:r>
            <a:r>
              <a:rPr lang="en-US" sz="1400" dirty="false" err="true"/>
              <a:t>mzda</a:t>
            </a:r>
            <a:r>
              <a:rPr lang="en-US" sz="1400" dirty="false"/>
              <a:t>, plat </a:t>
            </a:r>
            <a:r>
              <a:rPr lang="en-US" sz="1400" dirty="false" err="true"/>
              <a:t>nebo</a:t>
            </a:r>
            <a:r>
              <a:rPr lang="en-US" sz="1400" dirty="false"/>
              <a:t> </a:t>
            </a:r>
            <a:r>
              <a:rPr lang="en-US" sz="1400" dirty="false" err="true"/>
              <a:t>odměna</a:t>
            </a:r>
            <a:r>
              <a:rPr lang="en-US" sz="1400" dirty="false"/>
              <a:t> z </a:t>
            </a:r>
            <a:r>
              <a:rPr lang="en-US" sz="1400" dirty="false" err="true"/>
              <a:t>dohody</a:t>
            </a:r>
            <a:r>
              <a:rPr lang="en-US" sz="1400" dirty="false"/>
              <a:t>.</a:t>
            </a:r>
          </a:p>
          <a:p>
            <a:pPr>
              <a:lnSpc>
                <a:spcPct val="90000"/>
              </a:lnSpc>
            </a:pPr>
            <a:r>
              <a:rPr lang="en-US" sz="1400" b="true" dirty="false"/>
              <a:t>(2)</a:t>
            </a:r>
            <a:r>
              <a:rPr lang="en-US" sz="1400" dirty="false"/>
              <a:t> </a:t>
            </a:r>
            <a:r>
              <a:rPr lang="en-US" sz="1400" dirty="false" err="true"/>
              <a:t>Stejnou</a:t>
            </a:r>
            <a:r>
              <a:rPr lang="en-US" sz="1400" dirty="false"/>
              <a:t> </a:t>
            </a:r>
            <a:r>
              <a:rPr lang="en-US" sz="1400" dirty="false" err="true"/>
              <a:t>prací</a:t>
            </a:r>
            <a:r>
              <a:rPr lang="en-US" sz="1400" dirty="false"/>
              <a:t> </a:t>
            </a:r>
            <a:r>
              <a:rPr lang="en-US" sz="1400" dirty="false" err="true"/>
              <a:t>nebo</a:t>
            </a:r>
            <a:r>
              <a:rPr lang="en-US" sz="1400" dirty="false"/>
              <a:t> </a:t>
            </a:r>
            <a:r>
              <a:rPr lang="en-US" sz="1400" dirty="false" err="true"/>
              <a:t>prací</a:t>
            </a:r>
            <a:r>
              <a:rPr lang="en-US" sz="1400" dirty="false"/>
              <a:t> </a:t>
            </a:r>
            <a:r>
              <a:rPr lang="en-US" sz="1400" dirty="false" err="true"/>
              <a:t>stejné</a:t>
            </a:r>
            <a:r>
              <a:rPr lang="en-US" sz="1400" dirty="false"/>
              <a:t> </a:t>
            </a:r>
            <a:r>
              <a:rPr lang="en-US" sz="1400" dirty="false" err="true"/>
              <a:t>hodnoty</a:t>
            </a:r>
            <a:r>
              <a:rPr lang="en-US" sz="1400" dirty="false"/>
              <a:t> se </a:t>
            </a:r>
            <a:r>
              <a:rPr lang="en-US" sz="1400" dirty="false" err="true"/>
              <a:t>rozumí</a:t>
            </a:r>
            <a:r>
              <a:rPr lang="en-US" sz="1400" dirty="false"/>
              <a:t> </a:t>
            </a:r>
            <a:r>
              <a:rPr lang="en-US" sz="1400" dirty="false" err="true"/>
              <a:t>práce</a:t>
            </a:r>
            <a:r>
              <a:rPr lang="en-US" sz="1400" dirty="false"/>
              <a:t> </a:t>
            </a:r>
            <a:r>
              <a:rPr lang="en-US" sz="1400" dirty="false" err="true"/>
              <a:t>stejné</a:t>
            </a:r>
            <a:r>
              <a:rPr lang="en-US" sz="1400" dirty="false"/>
              <a:t> </a:t>
            </a:r>
            <a:r>
              <a:rPr lang="en-US" sz="1400" dirty="false" err="true"/>
              <a:t>nebo</a:t>
            </a:r>
            <a:r>
              <a:rPr lang="en-US" sz="1400" dirty="false"/>
              <a:t> </a:t>
            </a:r>
            <a:r>
              <a:rPr lang="en-US" sz="1400" dirty="false" err="true"/>
              <a:t>srovnatelné</a:t>
            </a:r>
            <a:r>
              <a:rPr lang="en-US" sz="1400" dirty="false"/>
              <a:t> </a:t>
            </a:r>
            <a:r>
              <a:rPr lang="en-US" sz="1400" dirty="false" err="true"/>
              <a:t>složitosti</a:t>
            </a:r>
            <a:r>
              <a:rPr lang="en-US" sz="1400" dirty="false"/>
              <a:t>, </a:t>
            </a:r>
            <a:r>
              <a:rPr lang="en-US" sz="1400" dirty="false" err="true"/>
              <a:t>odpovědnosti</a:t>
            </a:r>
            <a:r>
              <a:rPr lang="en-US" sz="1400" dirty="false"/>
              <a:t> a </a:t>
            </a:r>
            <a:r>
              <a:rPr lang="en-US" sz="1400" dirty="false" err="true"/>
              <a:t>namáhavosti</a:t>
            </a:r>
            <a:r>
              <a:rPr lang="en-US" sz="1400" dirty="false"/>
              <a:t>, </a:t>
            </a:r>
            <a:r>
              <a:rPr lang="en-US" sz="1400" dirty="false" err="true"/>
              <a:t>která</a:t>
            </a:r>
            <a:r>
              <a:rPr lang="en-US" sz="1400" dirty="false"/>
              <a:t> se </a:t>
            </a:r>
            <a:r>
              <a:rPr lang="en-US" sz="1400" dirty="false" err="true"/>
              <a:t>koná</a:t>
            </a:r>
            <a:r>
              <a:rPr lang="en-US" sz="1400" dirty="false"/>
              <a:t> </a:t>
            </a:r>
            <a:r>
              <a:rPr lang="en-US" sz="1400" dirty="false" err="true"/>
              <a:t>ve</a:t>
            </a:r>
            <a:r>
              <a:rPr lang="en-US" sz="1400" dirty="false"/>
              <a:t> </a:t>
            </a:r>
            <a:r>
              <a:rPr lang="en-US" sz="1400" dirty="false" err="true"/>
              <a:t>stejných</a:t>
            </a:r>
            <a:r>
              <a:rPr lang="en-US" sz="1400" dirty="false"/>
              <a:t> </a:t>
            </a:r>
            <a:r>
              <a:rPr lang="en-US" sz="1400" dirty="false" err="true"/>
              <a:t>nebo</a:t>
            </a:r>
            <a:r>
              <a:rPr lang="en-US" sz="1400" dirty="false"/>
              <a:t> </a:t>
            </a:r>
            <a:r>
              <a:rPr lang="en-US" sz="1400" dirty="false" err="true"/>
              <a:t>srovnatelných</a:t>
            </a:r>
            <a:r>
              <a:rPr lang="en-US" sz="1400" dirty="false"/>
              <a:t> </a:t>
            </a:r>
            <a:r>
              <a:rPr lang="en-US" sz="1400" dirty="false" err="true"/>
              <a:t>pracovních</a:t>
            </a:r>
            <a:r>
              <a:rPr lang="en-US" sz="1400" dirty="false"/>
              <a:t> </a:t>
            </a:r>
            <a:r>
              <a:rPr lang="en-US" sz="1400" dirty="false" err="true"/>
              <a:t>podmínkách</a:t>
            </a:r>
            <a:r>
              <a:rPr lang="en-US" sz="1400" dirty="false"/>
              <a:t>, </a:t>
            </a:r>
            <a:r>
              <a:rPr lang="en-US" sz="1400" dirty="false" err="true"/>
              <a:t>při</a:t>
            </a:r>
            <a:r>
              <a:rPr lang="en-US" sz="1400" dirty="false"/>
              <a:t> </a:t>
            </a:r>
            <a:r>
              <a:rPr lang="en-US" sz="1400" dirty="false" err="true"/>
              <a:t>stejné</a:t>
            </a:r>
            <a:r>
              <a:rPr lang="en-US" sz="1400" dirty="false"/>
              <a:t> </a:t>
            </a:r>
            <a:r>
              <a:rPr lang="en-US" sz="1400" dirty="false" err="true"/>
              <a:t>nebo</a:t>
            </a:r>
            <a:r>
              <a:rPr lang="en-US" sz="1400" dirty="false"/>
              <a:t> </a:t>
            </a:r>
            <a:r>
              <a:rPr lang="en-US" sz="1400" dirty="false" err="true"/>
              <a:t>srovnatelné</a:t>
            </a:r>
            <a:r>
              <a:rPr lang="en-US" sz="1400" dirty="false"/>
              <a:t> </a:t>
            </a:r>
            <a:r>
              <a:rPr lang="en-US" sz="1400" dirty="false" err="true"/>
              <a:t>pracovní</a:t>
            </a:r>
            <a:r>
              <a:rPr lang="en-US" sz="1400" dirty="false"/>
              <a:t> </a:t>
            </a:r>
            <a:r>
              <a:rPr lang="en-US" sz="1400" dirty="false" err="true"/>
              <a:t>výkonnosti</a:t>
            </a:r>
            <a:r>
              <a:rPr lang="en-US" sz="1400" dirty="false"/>
              <a:t> a </a:t>
            </a:r>
            <a:r>
              <a:rPr lang="en-US" sz="1400" dirty="false" err="true"/>
              <a:t>výsledcích</a:t>
            </a:r>
            <a:r>
              <a:rPr lang="en-US" sz="1400" dirty="false"/>
              <a:t> </a:t>
            </a:r>
            <a:r>
              <a:rPr lang="en-US" sz="1400" dirty="false" err="true"/>
              <a:t>práce</a:t>
            </a:r>
            <a:r>
              <a:rPr lang="en-US" sz="1400" dirty="false"/>
              <a:t>.</a:t>
            </a:r>
          </a:p>
          <a:p>
            <a:pPr>
              <a:lnSpc>
                <a:spcPct val="90000"/>
              </a:lnSpc>
            </a:pPr>
            <a:r>
              <a:rPr lang="en-US" sz="1400" b="true" dirty="false"/>
              <a:t>(3)</a:t>
            </a:r>
            <a:r>
              <a:rPr lang="en-US" sz="1400" dirty="false"/>
              <a:t> </a:t>
            </a:r>
            <a:r>
              <a:rPr lang="en-US" sz="1400" dirty="false" err="true"/>
              <a:t>Složitost</a:t>
            </a:r>
            <a:r>
              <a:rPr lang="en-US" sz="1400" dirty="false"/>
              <a:t>, </a:t>
            </a:r>
            <a:r>
              <a:rPr lang="en-US" sz="1400" dirty="false" err="true"/>
              <a:t>odpovědnost</a:t>
            </a:r>
            <a:r>
              <a:rPr lang="en-US" sz="1400" dirty="false"/>
              <a:t> a </a:t>
            </a:r>
            <a:r>
              <a:rPr lang="en-US" sz="1400" dirty="false" err="true"/>
              <a:t>namáhavost</a:t>
            </a:r>
            <a:r>
              <a:rPr lang="en-US" sz="1400" dirty="false"/>
              <a:t> </a:t>
            </a:r>
            <a:r>
              <a:rPr lang="en-US" sz="1400" dirty="false" err="true"/>
              <a:t>práce</a:t>
            </a:r>
            <a:r>
              <a:rPr lang="en-US" sz="1400" dirty="false"/>
              <a:t> se </a:t>
            </a:r>
            <a:r>
              <a:rPr lang="en-US" sz="1400" dirty="false" err="true"/>
              <a:t>posuzuje</a:t>
            </a:r>
            <a:r>
              <a:rPr lang="en-US" sz="1400" dirty="false"/>
              <a:t>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vzdělání</a:t>
            </a:r>
            <a:r>
              <a:rPr lang="en-US" sz="1400" dirty="false"/>
              <a:t> a </a:t>
            </a:r>
            <a:r>
              <a:rPr lang="en-US" sz="1400" dirty="false" err="true"/>
              <a:t>praktických</a:t>
            </a:r>
            <a:r>
              <a:rPr lang="en-US" sz="1400" dirty="false"/>
              <a:t> </a:t>
            </a:r>
            <a:r>
              <a:rPr lang="en-US" sz="1400" dirty="false" err="true"/>
              <a:t>znalostí</a:t>
            </a:r>
            <a:r>
              <a:rPr lang="en-US" sz="1400" dirty="false"/>
              <a:t> a </a:t>
            </a:r>
            <a:r>
              <a:rPr lang="en-US" sz="1400" dirty="false" err="true"/>
              <a:t>dovedností</a:t>
            </a:r>
            <a:r>
              <a:rPr lang="en-US" sz="1400" dirty="false"/>
              <a:t> </a:t>
            </a:r>
            <a:r>
              <a:rPr lang="en-US" sz="1400" dirty="false" err="true"/>
              <a:t>potřebných</a:t>
            </a:r>
            <a:r>
              <a:rPr lang="en-US" sz="1400" dirty="false"/>
              <a:t> pro </a:t>
            </a:r>
            <a:r>
              <a:rPr lang="en-US" sz="1400" dirty="false" err="true"/>
              <a:t>výkon</a:t>
            </a:r>
            <a:r>
              <a:rPr lang="en-US" sz="1400" dirty="false"/>
              <a:t> </a:t>
            </a:r>
            <a:r>
              <a:rPr lang="en-US" sz="1400" dirty="false" err="true"/>
              <a:t>této</a:t>
            </a:r>
            <a:r>
              <a:rPr lang="en-US" sz="1400" dirty="false"/>
              <a:t> </a:t>
            </a:r>
            <a:r>
              <a:rPr lang="en-US" sz="1400" dirty="false" err="true"/>
              <a:t>práce</a:t>
            </a:r>
            <a:r>
              <a:rPr lang="en-US" sz="1400" dirty="false"/>
              <a:t>,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složitosti</a:t>
            </a:r>
            <a:r>
              <a:rPr lang="en-US" sz="1400" dirty="false"/>
              <a:t> </a:t>
            </a:r>
            <a:r>
              <a:rPr lang="en-US" sz="1400" dirty="false" err="true"/>
              <a:t>předmětu</a:t>
            </a:r>
            <a:r>
              <a:rPr lang="en-US" sz="1400" dirty="false"/>
              <a:t> </a:t>
            </a:r>
            <a:r>
              <a:rPr lang="en-US" sz="1400" dirty="false" err="true"/>
              <a:t>práce</a:t>
            </a:r>
            <a:r>
              <a:rPr lang="en-US" sz="1400" dirty="false"/>
              <a:t> a </a:t>
            </a:r>
            <a:r>
              <a:rPr lang="en-US" sz="1400" dirty="false" err="true"/>
              <a:t>pracovní</a:t>
            </a:r>
            <a:r>
              <a:rPr lang="en-US" sz="1400" dirty="false"/>
              <a:t> </a:t>
            </a:r>
            <a:r>
              <a:rPr lang="en-US" sz="1400" dirty="false" err="true"/>
              <a:t>činnosti</a:t>
            </a:r>
            <a:r>
              <a:rPr lang="en-US" sz="1400" dirty="false"/>
              <a:t>,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organizační</a:t>
            </a:r>
            <a:r>
              <a:rPr lang="en-US" sz="1400" dirty="false"/>
              <a:t> a </a:t>
            </a:r>
            <a:r>
              <a:rPr lang="en-US" sz="1400" dirty="false" err="true"/>
              <a:t>řídící</a:t>
            </a:r>
            <a:r>
              <a:rPr lang="en-US" sz="1400" dirty="false"/>
              <a:t> </a:t>
            </a:r>
            <a:r>
              <a:rPr lang="en-US" sz="1400" dirty="false" err="true"/>
              <a:t>náročnosti</a:t>
            </a:r>
            <a:r>
              <a:rPr lang="en-US" sz="1400" dirty="false"/>
              <a:t>,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míry</a:t>
            </a:r>
            <a:r>
              <a:rPr lang="en-US" sz="1400" dirty="false"/>
              <a:t> </a:t>
            </a:r>
            <a:r>
              <a:rPr lang="en-US" sz="1400" dirty="false" err="true"/>
              <a:t>odpovědnosti</a:t>
            </a:r>
            <a:r>
              <a:rPr lang="en-US" sz="1400" dirty="false"/>
              <a:t> za </a:t>
            </a:r>
            <a:r>
              <a:rPr lang="en-US" sz="1400" dirty="false" err="true"/>
              <a:t>škody</a:t>
            </a:r>
            <a:r>
              <a:rPr lang="en-US" sz="1400" dirty="false"/>
              <a:t>, </a:t>
            </a:r>
            <a:r>
              <a:rPr lang="en-US" sz="1400" dirty="false" err="true"/>
              <a:t>zdraví</a:t>
            </a:r>
            <a:r>
              <a:rPr lang="en-US" sz="1400" dirty="false"/>
              <a:t> a </a:t>
            </a:r>
            <a:r>
              <a:rPr lang="en-US" sz="1400" dirty="false" err="true"/>
              <a:t>bezpečnost</a:t>
            </a:r>
            <a:r>
              <a:rPr lang="en-US" sz="1400" dirty="false"/>
              <a:t>,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fyzické</a:t>
            </a:r>
            <a:r>
              <a:rPr lang="en-US" sz="1400" dirty="false"/>
              <a:t>, </a:t>
            </a:r>
            <a:r>
              <a:rPr lang="en-US" sz="1400" dirty="false" err="true"/>
              <a:t>smyslové</a:t>
            </a:r>
            <a:r>
              <a:rPr lang="en-US" sz="1400" dirty="false"/>
              <a:t> a </a:t>
            </a:r>
            <a:r>
              <a:rPr lang="en-US" sz="1400" dirty="false" err="true"/>
              <a:t>duševní</a:t>
            </a:r>
            <a:r>
              <a:rPr lang="en-US" sz="1400" dirty="false"/>
              <a:t> </a:t>
            </a:r>
            <a:r>
              <a:rPr lang="en-US" sz="1400" dirty="false" err="true"/>
              <a:t>zátěže</a:t>
            </a:r>
            <a:r>
              <a:rPr lang="en-US" sz="1400" dirty="false"/>
              <a:t> a </a:t>
            </a:r>
            <a:r>
              <a:rPr lang="en-US" sz="1400" dirty="false" err="true"/>
              <a:t>působení</a:t>
            </a:r>
            <a:r>
              <a:rPr lang="en-US" sz="1400" dirty="false"/>
              <a:t> </a:t>
            </a:r>
            <a:r>
              <a:rPr lang="en-US" sz="1400" dirty="false" err="true"/>
              <a:t>negativních</a:t>
            </a:r>
            <a:r>
              <a:rPr lang="en-US" sz="1400" dirty="false"/>
              <a:t> </a:t>
            </a:r>
            <a:r>
              <a:rPr lang="en-US" sz="1400" dirty="false" err="true"/>
              <a:t>vlivů</a:t>
            </a:r>
            <a:r>
              <a:rPr lang="en-US" sz="1400" dirty="false"/>
              <a:t> </a:t>
            </a:r>
            <a:r>
              <a:rPr lang="en-US" sz="1400" dirty="false" err="true"/>
              <a:t>práce</a:t>
            </a:r>
            <a:r>
              <a:rPr lang="en-US" sz="1400" dirty="false"/>
              <a:t>.</a:t>
            </a:r>
          </a:p>
          <a:p>
            <a:pPr>
              <a:lnSpc>
                <a:spcPct val="90000"/>
              </a:lnSpc>
            </a:pPr>
            <a:r>
              <a:rPr lang="en-US" sz="1400" b="true" dirty="false"/>
              <a:t>(4)</a:t>
            </a:r>
            <a:r>
              <a:rPr lang="en-US" sz="1400" dirty="false"/>
              <a:t> </a:t>
            </a:r>
            <a:r>
              <a:rPr lang="en-US" sz="1400" dirty="false" err="true"/>
              <a:t>Pracovní</a:t>
            </a:r>
            <a:r>
              <a:rPr lang="en-US" sz="1400" dirty="false"/>
              <a:t> </a:t>
            </a:r>
            <a:r>
              <a:rPr lang="en-US" sz="1400" dirty="false" err="true"/>
              <a:t>podmínky</a:t>
            </a:r>
            <a:r>
              <a:rPr lang="en-US" sz="1400" dirty="false"/>
              <a:t> se </a:t>
            </a:r>
            <a:r>
              <a:rPr lang="en-US" sz="1400" dirty="false" err="true"/>
              <a:t>posuzují</a:t>
            </a:r>
            <a:r>
              <a:rPr lang="en-US" sz="1400" dirty="false"/>
              <a:t>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obtížnosti</a:t>
            </a:r>
            <a:r>
              <a:rPr lang="en-US" sz="1400" dirty="false"/>
              <a:t> </a:t>
            </a:r>
            <a:r>
              <a:rPr lang="en-US" sz="1400" dirty="false" err="true"/>
              <a:t>pracovních</a:t>
            </a:r>
            <a:r>
              <a:rPr lang="en-US" sz="1400" dirty="false"/>
              <a:t> </a:t>
            </a:r>
            <a:r>
              <a:rPr lang="en-US" sz="1400" dirty="false" err="true"/>
              <a:t>režimů</a:t>
            </a:r>
            <a:r>
              <a:rPr lang="en-US" sz="1400" dirty="false"/>
              <a:t> </a:t>
            </a:r>
            <a:r>
              <a:rPr lang="en-US" sz="1400" dirty="false" err="true"/>
              <a:t>vyplývajících</a:t>
            </a:r>
            <a:r>
              <a:rPr lang="en-US" sz="1400" dirty="false"/>
              <a:t> z </a:t>
            </a:r>
            <a:r>
              <a:rPr lang="en-US" sz="1400" dirty="false" err="true"/>
              <a:t>rozvržení</a:t>
            </a:r>
            <a:r>
              <a:rPr lang="en-US" sz="1400" dirty="false"/>
              <a:t> </a:t>
            </a:r>
            <a:r>
              <a:rPr lang="en-US" sz="1400" dirty="false" err="true"/>
              <a:t>pracovní</a:t>
            </a:r>
            <a:r>
              <a:rPr lang="en-US" sz="1400" dirty="false"/>
              <a:t> </a:t>
            </a:r>
            <a:r>
              <a:rPr lang="en-US" sz="1400" dirty="false" err="true"/>
              <a:t>doby</a:t>
            </a:r>
            <a:r>
              <a:rPr lang="en-US" sz="1400" dirty="false"/>
              <a:t>, </a:t>
            </a:r>
            <a:r>
              <a:rPr lang="en-US" sz="1400" dirty="false" err="true"/>
              <a:t>například</a:t>
            </a:r>
            <a:r>
              <a:rPr lang="en-US" sz="1400" dirty="false"/>
              <a:t> do </a:t>
            </a:r>
            <a:r>
              <a:rPr lang="en-US" sz="1400" dirty="false" err="true"/>
              <a:t>směn</a:t>
            </a:r>
            <a:r>
              <a:rPr lang="en-US" sz="1400" dirty="false"/>
              <a:t>, </a:t>
            </a:r>
            <a:r>
              <a:rPr lang="en-US" sz="1400" dirty="false" err="true"/>
              <a:t>dnů</a:t>
            </a:r>
            <a:r>
              <a:rPr lang="en-US" sz="1400" dirty="false"/>
              <a:t> </a:t>
            </a:r>
            <a:r>
              <a:rPr lang="en-US" sz="1400" dirty="false" err="true"/>
              <a:t>pracovního</a:t>
            </a:r>
            <a:r>
              <a:rPr lang="en-US" sz="1400" dirty="false"/>
              <a:t> </a:t>
            </a:r>
            <a:r>
              <a:rPr lang="en-US" sz="1400" dirty="false" err="true"/>
              <a:t>klidu</a:t>
            </a:r>
            <a:r>
              <a:rPr lang="en-US" sz="1400" dirty="false"/>
              <a:t>, </a:t>
            </a:r>
            <a:r>
              <a:rPr lang="en-US" sz="1400" dirty="false" err="true"/>
              <a:t>na</a:t>
            </a:r>
            <a:r>
              <a:rPr lang="en-US" sz="1400" dirty="false"/>
              <a:t> </a:t>
            </a:r>
            <a:r>
              <a:rPr lang="en-US" sz="1400" dirty="false" err="true"/>
              <a:t>práci</a:t>
            </a:r>
            <a:r>
              <a:rPr lang="en-US" sz="1400" dirty="false"/>
              <a:t> v </a:t>
            </a:r>
            <a:r>
              <a:rPr lang="en-US" sz="1400" dirty="false" err="true"/>
              <a:t>noci</a:t>
            </a:r>
            <a:r>
              <a:rPr lang="en-US" sz="1400" dirty="false"/>
              <a:t> </a:t>
            </a:r>
            <a:r>
              <a:rPr lang="en-US" sz="1400" dirty="false" err="true"/>
              <a:t>nebo</a:t>
            </a:r>
            <a:r>
              <a:rPr lang="en-US" sz="1400" dirty="false"/>
              <a:t> </a:t>
            </a:r>
            <a:r>
              <a:rPr lang="en-US" sz="1400" dirty="false" err="true"/>
              <a:t>práci</a:t>
            </a:r>
            <a:r>
              <a:rPr lang="en-US" sz="1400" dirty="false"/>
              <a:t> </a:t>
            </a:r>
            <a:r>
              <a:rPr lang="en-US" sz="1400" dirty="false" err="true"/>
              <a:t>přesčas</a:t>
            </a:r>
            <a:r>
              <a:rPr lang="en-US" sz="1400" dirty="false"/>
              <a:t>,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škodlivosti</a:t>
            </a:r>
            <a:r>
              <a:rPr lang="en-US" sz="1400" dirty="false"/>
              <a:t> </a:t>
            </a:r>
            <a:r>
              <a:rPr lang="en-US" sz="1400" dirty="false" err="true"/>
              <a:t>nebo</a:t>
            </a:r>
            <a:r>
              <a:rPr lang="en-US" sz="1400" dirty="false"/>
              <a:t> </a:t>
            </a:r>
            <a:r>
              <a:rPr lang="en-US" sz="1400" dirty="false" err="true"/>
              <a:t>obtížnosti</a:t>
            </a:r>
            <a:r>
              <a:rPr lang="en-US" sz="1400" dirty="false"/>
              <a:t> </a:t>
            </a:r>
            <a:r>
              <a:rPr lang="en-US" sz="1400" dirty="false" err="true"/>
              <a:t>dané</a:t>
            </a:r>
            <a:r>
              <a:rPr lang="en-US" sz="1400" dirty="false"/>
              <a:t> </a:t>
            </a:r>
            <a:r>
              <a:rPr lang="en-US" sz="1400" dirty="false" err="true"/>
              <a:t>působením</a:t>
            </a:r>
            <a:r>
              <a:rPr lang="en-US" sz="1400" dirty="false"/>
              <a:t> </a:t>
            </a:r>
            <a:r>
              <a:rPr lang="en-US" sz="1400" dirty="false" err="true"/>
              <a:t>jiných</a:t>
            </a:r>
            <a:r>
              <a:rPr lang="en-US" sz="1400" dirty="false"/>
              <a:t> </a:t>
            </a:r>
            <a:r>
              <a:rPr lang="en-US" sz="1400" dirty="false" err="true"/>
              <a:t>negativních</a:t>
            </a:r>
            <a:r>
              <a:rPr lang="en-US" sz="1400" dirty="false"/>
              <a:t> </a:t>
            </a:r>
            <a:r>
              <a:rPr lang="en-US" sz="1400" dirty="false" err="true"/>
              <a:t>vlivů</a:t>
            </a:r>
            <a:r>
              <a:rPr lang="en-US" sz="1400" dirty="false"/>
              <a:t> </a:t>
            </a:r>
            <a:r>
              <a:rPr lang="en-US" sz="1400" dirty="false" err="true"/>
              <a:t>pracovního</a:t>
            </a:r>
            <a:r>
              <a:rPr lang="en-US" sz="1400" dirty="false"/>
              <a:t> </a:t>
            </a:r>
            <a:r>
              <a:rPr lang="en-US" sz="1400" dirty="false" err="true"/>
              <a:t>prostředí</a:t>
            </a:r>
            <a:r>
              <a:rPr lang="en-US" sz="1400" dirty="false"/>
              <a:t> a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rizikovosti</a:t>
            </a:r>
            <a:r>
              <a:rPr lang="en-US" sz="1400" dirty="false"/>
              <a:t> </a:t>
            </a:r>
            <a:r>
              <a:rPr lang="en-US" sz="1400" dirty="false" err="true"/>
              <a:t>pracovního</a:t>
            </a:r>
            <a:r>
              <a:rPr lang="en-US" sz="1400" dirty="false"/>
              <a:t> </a:t>
            </a:r>
            <a:r>
              <a:rPr lang="en-US" sz="1400" dirty="false" err="true"/>
              <a:t>prostředí</a:t>
            </a:r>
            <a:r>
              <a:rPr lang="en-US" sz="1400" dirty="false"/>
              <a:t>.</a:t>
            </a:r>
          </a:p>
          <a:p>
            <a:pPr>
              <a:lnSpc>
                <a:spcPct val="90000"/>
              </a:lnSpc>
            </a:pPr>
            <a:r>
              <a:rPr lang="en-US" sz="1400" b="true" dirty="false"/>
              <a:t>(5)</a:t>
            </a:r>
            <a:r>
              <a:rPr lang="en-US" sz="1400" dirty="false"/>
              <a:t> </a:t>
            </a:r>
            <a:r>
              <a:rPr lang="en-US" sz="1400" dirty="false" err="true"/>
              <a:t>Pracovní</a:t>
            </a:r>
            <a:r>
              <a:rPr lang="en-US" sz="1400" dirty="false"/>
              <a:t> </a:t>
            </a:r>
            <a:r>
              <a:rPr lang="en-US" sz="1400" dirty="false" err="true"/>
              <a:t>výkonnost</a:t>
            </a:r>
            <a:r>
              <a:rPr lang="en-US" sz="1400" dirty="false"/>
              <a:t> se </a:t>
            </a:r>
            <a:r>
              <a:rPr lang="en-US" sz="1400" dirty="false" err="true"/>
              <a:t>posuzuje</a:t>
            </a:r>
            <a:r>
              <a:rPr lang="en-US" sz="1400" dirty="false"/>
              <a:t>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intenzity</a:t>
            </a:r>
            <a:r>
              <a:rPr lang="en-US" sz="1400" dirty="false"/>
              <a:t> a </a:t>
            </a:r>
            <a:r>
              <a:rPr lang="en-US" sz="1400" dirty="false" err="true"/>
              <a:t>kvality</a:t>
            </a:r>
            <a:r>
              <a:rPr lang="en-US" sz="1400" dirty="false"/>
              <a:t> </a:t>
            </a:r>
            <a:r>
              <a:rPr lang="en-US" sz="1400" dirty="false" err="true"/>
              <a:t>prováděných</a:t>
            </a:r>
            <a:r>
              <a:rPr lang="en-US" sz="1400" dirty="false"/>
              <a:t> </a:t>
            </a:r>
            <a:r>
              <a:rPr lang="en-US" sz="1400" dirty="false" err="true"/>
              <a:t>prací</a:t>
            </a:r>
            <a:r>
              <a:rPr lang="en-US" sz="1400" dirty="false"/>
              <a:t>, </a:t>
            </a:r>
            <a:r>
              <a:rPr lang="en-US" sz="1400" dirty="false" err="true"/>
              <a:t>pracovních</a:t>
            </a:r>
            <a:r>
              <a:rPr lang="en-US" sz="1400" dirty="false"/>
              <a:t> </a:t>
            </a:r>
            <a:r>
              <a:rPr lang="en-US" sz="1400" dirty="false" err="true"/>
              <a:t>schopností</a:t>
            </a:r>
            <a:r>
              <a:rPr lang="en-US" sz="1400" dirty="false"/>
              <a:t> a </a:t>
            </a:r>
            <a:r>
              <a:rPr lang="en-US" sz="1400" dirty="false" err="true"/>
              <a:t>pracovní</a:t>
            </a:r>
            <a:r>
              <a:rPr lang="en-US" sz="1400" dirty="false"/>
              <a:t> </a:t>
            </a:r>
            <a:r>
              <a:rPr lang="en-US" sz="1400" dirty="false" err="true"/>
              <a:t>způsobilosti</a:t>
            </a:r>
            <a:r>
              <a:rPr lang="en-US" sz="1400" dirty="false"/>
              <a:t> a </a:t>
            </a:r>
            <a:r>
              <a:rPr lang="en-US" sz="1400" dirty="false" err="true"/>
              <a:t>výsledky</a:t>
            </a:r>
            <a:r>
              <a:rPr lang="en-US" sz="1400" dirty="false"/>
              <a:t> </a:t>
            </a:r>
            <a:r>
              <a:rPr lang="en-US" sz="1400" dirty="false" err="true"/>
              <a:t>práce</a:t>
            </a:r>
            <a:r>
              <a:rPr lang="en-US" sz="1400" dirty="false"/>
              <a:t> se </a:t>
            </a:r>
            <a:r>
              <a:rPr lang="en-US" sz="1400" dirty="false" err="true"/>
              <a:t>posuzují</a:t>
            </a:r>
            <a:r>
              <a:rPr lang="en-US" sz="1400" dirty="false"/>
              <a:t> </a:t>
            </a:r>
            <a:r>
              <a:rPr lang="en-US" sz="1400" dirty="false" err="true"/>
              <a:t>podle</a:t>
            </a:r>
            <a:r>
              <a:rPr lang="en-US" sz="1400" dirty="false"/>
              <a:t> </a:t>
            </a:r>
            <a:r>
              <a:rPr lang="en-US" sz="1400" dirty="false" err="true"/>
              <a:t>množství</a:t>
            </a:r>
            <a:r>
              <a:rPr lang="en-US" sz="1400" dirty="false"/>
              <a:t> a </a:t>
            </a:r>
            <a:r>
              <a:rPr lang="en-US" sz="1400" dirty="false" err="true"/>
              <a:t>kvality</a:t>
            </a:r>
            <a:r>
              <a:rPr lang="en-US" sz="1400" dirty="false"/>
              <a:t>.</a:t>
            </a:r>
          </a:p>
          <a:p>
            <a:pPr>
              <a:lnSpc>
                <a:spcPct val="90000"/>
              </a:lnSpc>
            </a:pPr>
            <a:endParaRPr lang="en-US" sz="1400" dirty="false"/>
          </a:p>
          <a:p>
            <a:pPr>
              <a:lnSpc>
                <a:spcPct val="90000"/>
              </a:lnSpc>
            </a:pPr>
            <a:endParaRPr lang="cs-CZ" sz="1400" dirty="false"/>
          </a:p>
          <a:p>
            <a:pPr>
              <a:lnSpc>
                <a:spcPct val="90000"/>
              </a:lnSpc>
            </a:pP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256211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041FD-E6B7-469F-9671-9BCD81D17E6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991544" y="-18189"/>
            <a:ext cx="6840760" cy="964620"/>
          </a:xfrm>
        </p:spPr>
        <p:txBody>
          <a:bodyPr anchor="b">
            <a:normAutofit/>
          </a:bodyPr>
          <a:lstStyle/>
          <a:p>
            <a:r>
              <a:rPr lang="cs-CZ" sz="3075" dirty="false"/>
              <a:t>Složitost, odpovědnost, namáhavost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593C8-358D-4213-B4B6-699E02CF92A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218577" y="1253856"/>
            <a:ext cx="5187262" cy="435028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cs-CZ" sz="2000" dirty="false">
                <a:latin typeface="Times New Roman" panose="02020603050405020304" pitchFamily="18" charset="0"/>
              </a:rPr>
              <a:t>vzdělání,</a:t>
            </a:r>
            <a:endParaRPr lang="cs-CZ" sz="2000" dirty="false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cs-CZ" sz="2000" dirty="false">
                <a:latin typeface="Times New Roman" panose="02020603050405020304" pitchFamily="18" charset="0"/>
              </a:rPr>
              <a:t>praktické znalosti a dovednosti potřebné pro výkon práce,</a:t>
            </a:r>
            <a:endParaRPr lang="cs-CZ" sz="2000" dirty="false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cs-CZ" sz="2000" dirty="false">
                <a:latin typeface="Times New Roman" panose="02020603050405020304" pitchFamily="18" charset="0"/>
              </a:rPr>
              <a:t>složitost předmětu práce a pracovní činnosti,</a:t>
            </a:r>
            <a:endParaRPr lang="cs-CZ" sz="2000" dirty="false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cs-CZ" sz="2000" dirty="false">
                <a:latin typeface="Times New Roman" panose="02020603050405020304" pitchFamily="18" charset="0"/>
              </a:rPr>
              <a:t>organizační a řídící náročnost práce,</a:t>
            </a:r>
            <a:endParaRPr lang="cs-CZ" sz="2000" dirty="false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cs-CZ" sz="2000" dirty="false">
                <a:latin typeface="Times New Roman" panose="02020603050405020304" pitchFamily="18" charset="0"/>
              </a:rPr>
              <a:t>míra odpovědnosti za škody, zdraví a bezpečnost,</a:t>
            </a:r>
            <a:endParaRPr lang="cs-CZ" sz="2000" dirty="false"/>
          </a:p>
          <a:p>
            <a:r>
              <a:rPr lang="cs-CZ" sz="2000" dirty="false">
                <a:latin typeface="Times New Roman" panose="02020603050405020304" pitchFamily="18" charset="0"/>
              </a:rPr>
              <a:t>fyzická, smyslová a duševní zátěž a působení negativních vlivů práce</a:t>
            </a:r>
            <a:r>
              <a:rPr lang="cs-CZ" sz="2000" dirty="false">
                <a:latin typeface="Roboto" panose="02000000000000000000" pitchFamily="2" charset="0"/>
              </a:rPr>
              <a:t>.</a:t>
            </a:r>
            <a:endParaRPr lang="cs-CZ" sz="2000" dirty="false"/>
          </a:p>
        </p:txBody>
      </p:sp>
      <p:pic>
        <p:nvPicPr>
          <p:cNvPr id="5" name="Picture 4" descr="Skupina barevných dřevěných figurek">
            <a:extLst>
              <a:ext uri="{FF2B5EF4-FFF2-40B4-BE49-F238E27FC236}">
                <a16:creationId xmlns:a16="http://schemas.microsoft.com/office/drawing/2014/main" id="{70EC723F-DB16-8D3A-B5DD-40722ED967FA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l="19530" r="33661"/>
          <a:stretch/>
        </p:blipFill>
        <p:spPr>
          <a:xfrm>
            <a:off x="1524000" y="990601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238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AB2B4-D071-4894-BD2A-A73ACF281E1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cs-CZ" dirty="false"/>
              <a:t>Pracovní podmínky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187D949-5F4B-FBE8-F17E-73D4490281CA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883D18D-6795-09F7-0AA6-90D07A5EB3D5}"/>
              </a:ext>
            </a:extLst>
          </p:cNvPr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336653986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96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EC52B-1322-442C-B16A-E8D3824A8D6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91440" rtlCol="false" anchor="ctr" anchorCtr="false">
            <a:normAutofit/>
          </a:bodyPr>
          <a:lstStyle/>
          <a:p>
            <a:r>
              <a:rPr lang="cs-CZ"/>
              <a:t>Výkon a výsledky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F26B15-1C03-FD55-A13E-9B0BED3C5BA4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E7DF42-2389-FE0D-2FB6-7F49E9673E09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false"/>
              <a:t>Výkon</a:t>
            </a:r>
          </a:p>
          <a:p>
            <a:r>
              <a:rPr lang="cs-CZ" dirty="false"/>
              <a:t>Intenzita a kvalita prováděných prací</a:t>
            </a:r>
          </a:p>
          <a:p>
            <a:r>
              <a:rPr lang="cs-CZ" dirty="false"/>
              <a:t>Pracovní schopnosti</a:t>
            </a:r>
          </a:p>
          <a:p>
            <a:r>
              <a:rPr lang="cs-CZ" dirty="false"/>
              <a:t>Pracovní způsobilost  </a:t>
            </a:r>
          </a:p>
          <a:p>
            <a:endParaRPr lang="en-US" dirty="false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293695-25D1-C932-7045-78F37AFE825D}"/>
              </a:ext>
            </a:extLst>
          </p:cNvPr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AC830-02B8-9178-1EDD-581134235E53}"/>
              </a:ext>
            </a:extLst>
          </p:cNvPr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29518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false"/>
              <a:t>Výsledky</a:t>
            </a:r>
          </a:p>
          <a:p>
            <a:r>
              <a:rPr lang="cs-CZ" dirty="false"/>
              <a:t>Množství </a:t>
            </a:r>
          </a:p>
          <a:p>
            <a:r>
              <a:rPr lang="cs-CZ" dirty="false"/>
              <a:t>Kvalita</a:t>
            </a:r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r>
              <a:rPr lang="cs-CZ" dirty="false"/>
              <a:t>Co výsledky vyjednávání??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2875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5E08-AD9B-CDE0-950F-6C269D6B2BF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/>
              <a:t>Rovné odměňování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AE5B-955D-AFDE-996A-40AA91023F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838200" y="1825625"/>
            <a:ext cx="10515600" cy="369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false">
                <a:hlinkClick r:id="rId2"/>
              </a:rPr>
              <a:t>Za stejnou práci stejný výdělek? Jak na to </a:t>
            </a:r>
          </a:p>
          <a:p>
            <a:pPr marL="0" indent="0">
              <a:buNone/>
            </a:pPr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138462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BDC5-6E4B-44DC-81B9-2F2DF1F8DBF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Stejná práce a práce stejné hodnoty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BA3B7-4DA0-7372-D919-5A8B74035669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true" dirty="false" err="true"/>
              <a:t>Stejná</a:t>
            </a:r>
            <a:r>
              <a:rPr lang="en-US" b="true" dirty="false"/>
              <a:t> </a:t>
            </a:r>
            <a:r>
              <a:rPr lang="en-US" b="true" dirty="false" err="true"/>
              <a:t>práce</a:t>
            </a:r>
            <a:endParaRPr lang="en-US" dirty="false"/>
          </a:p>
          <a:p>
            <a:r>
              <a:rPr lang="en-US" dirty="false" err="true"/>
              <a:t>Práce</a:t>
            </a:r>
            <a:r>
              <a:rPr lang="en-US" dirty="false"/>
              <a:t> </a:t>
            </a:r>
            <a:r>
              <a:rPr lang="en-US" dirty="false" err="true"/>
              <a:t>stejné</a:t>
            </a:r>
            <a:r>
              <a:rPr lang="en-US" dirty="false"/>
              <a:t> </a:t>
            </a:r>
            <a:r>
              <a:rPr lang="en-US" dirty="false" err="true"/>
              <a:t>složitosti</a:t>
            </a:r>
            <a:r>
              <a:rPr lang="en-US" dirty="false"/>
              <a:t>, </a:t>
            </a:r>
            <a:r>
              <a:rPr lang="en-US" dirty="false" err="true"/>
              <a:t>odpovědnosti</a:t>
            </a:r>
            <a:r>
              <a:rPr lang="en-US" dirty="false"/>
              <a:t> a </a:t>
            </a:r>
            <a:r>
              <a:rPr lang="en-US" dirty="false" err="true"/>
              <a:t>namáhavosti</a:t>
            </a:r>
            <a:endParaRPr lang="en-US" dirty="false"/>
          </a:p>
          <a:p>
            <a:r>
              <a:rPr lang="en-US" dirty="false" err="true"/>
              <a:t>Vykonávaná</a:t>
            </a:r>
            <a:r>
              <a:rPr lang="en-US" dirty="false"/>
              <a:t> </a:t>
            </a:r>
            <a:r>
              <a:rPr lang="en-US" dirty="false" err="true"/>
              <a:t>ve</a:t>
            </a:r>
            <a:r>
              <a:rPr lang="en-US" dirty="false"/>
              <a:t> </a:t>
            </a:r>
            <a:r>
              <a:rPr lang="en-US" dirty="false" err="true"/>
              <a:t>stejných</a:t>
            </a:r>
            <a:r>
              <a:rPr lang="en-US" dirty="false"/>
              <a:t>/</a:t>
            </a:r>
            <a:r>
              <a:rPr lang="en-US" dirty="false" err="true"/>
              <a:t>srovnatelných</a:t>
            </a:r>
            <a:r>
              <a:rPr lang="en-US" dirty="false"/>
              <a:t> </a:t>
            </a:r>
            <a:r>
              <a:rPr lang="en-US" dirty="false" err="true"/>
              <a:t>podmínkách</a:t>
            </a:r>
            <a:endParaRPr lang="en-US" dirty="false"/>
          </a:p>
          <a:p>
            <a:r>
              <a:rPr lang="en-US" dirty="false" err="true"/>
              <a:t>Vedoucí</a:t>
            </a:r>
            <a:r>
              <a:rPr lang="en-US" dirty="false"/>
              <a:t> </a:t>
            </a:r>
            <a:r>
              <a:rPr lang="en-US" dirty="false" err="true"/>
              <a:t>ke</a:t>
            </a:r>
            <a:r>
              <a:rPr lang="en-US" dirty="false"/>
              <a:t> </a:t>
            </a:r>
            <a:r>
              <a:rPr lang="en-US" dirty="false" err="true"/>
              <a:t>stejným</a:t>
            </a:r>
            <a:r>
              <a:rPr lang="en-US" dirty="false"/>
              <a:t>/</a:t>
            </a:r>
            <a:r>
              <a:rPr lang="en-US" dirty="false" err="true"/>
              <a:t>srovnatelným</a:t>
            </a:r>
            <a:r>
              <a:rPr lang="en-US" dirty="false"/>
              <a:t> </a:t>
            </a:r>
            <a:r>
              <a:rPr lang="en-US" dirty="false" err="true"/>
              <a:t>výsledkům</a:t>
            </a:r>
            <a:endParaRPr lang="en-US" dirty="false"/>
          </a:p>
          <a:p>
            <a:r>
              <a:rPr lang="en-US" dirty="false" err="true"/>
              <a:t>Rozhodující</a:t>
            </a:r>
            <a:r>
              <a:rPr lang="en-US" dirty="false"/>
              <a:t>: </a:t>
            </a:r>
            <a:r>
              <a:rPr lang="en-US" dirty="false" err="true"/>
              <a:t>celkové</a:t>
            </a:r>
            <a:r>
              <a:rPr lang="en-US" dirty="false"/>
              <a:t> </a:t>
            </a:r>
            <a:r>
              <a:rPr lang="en-US" dirty="false" err="true"/>
              <a:t>hodnocení</a:t>
            </a:r>
            <a:r>
              <a:rPr lang="en-US" dirty="false"/>
              <a:t> </a:t>
            </a:r>
            <a:r>
              <a:rPr lang="en-US" dirty="false" err="true"/>
              <a:t>všech</a:t>
            </a:r>
            <a:r>
              <a:rPr lang="en-US" dirty="false"/>
              <a:t> </a:t>
            </a:r>
            <a:r>
              <a:rPr lang="en-US" dirty="false" err="true"/>
              <a:t>relevantních</a:t>
            </a:r>
            <a:r>
              <a:rPr lang="en-US" dirty="false"/>
              <a:t> </a:t>
            </a:r>
            <a:r>
              <a:rPr lang="en-US" dirty="false" err="true"/>
              <a:t>faktorů</a:t>
            </a:r>
            <a:endParaRPr lang="en-US" dirty="false"/>
          </a:p>
          <a:p>
            <a:pPr marL="0" indent="0">
              <a:buNone/>
            </a:pPr>
            <a:r>
              <a:rPr lang="en-US" b="true" dirty="false" err="true"/>
              <a:t>Práce</a:t>
            </a:r>
            <a:r>
              <a:rPr lang="en-US" b="true" dirty="false"/>
              <a:t> </a:t>
            </a:r>
            <a:r>
              <a:rPr lang="en-US" b="true" dirty="false" err="true"/>
              <a:t>stejné</a:t>
            </a:r>
            <a:r>
              <a:rPr lang="en-US" b="true" dirty="false"/>
              <a:t> </a:t>
            </a:r>
            <a:r>
              <a:rPr lang="en-US" b="true" dirty="false" err="true"/>
              <a:t>hodnoty</a:t>
            </a:r>
            <a:endParaRPr lang="en-US" dirty="false"/>
          </a:p>
          <a:p>
            <a:r>
              <a:rPr lang="en-US" dirty="false" err="true"/>
              <a:t>Obsahově</a:t>
            </a:r>
            <a:r>
              <a:rPr lang="en-US" dirty="false"/>
              <a:t> </a:t>
            </a:r>
            <a:r>
              <a:rPr lang="en-US" dirty="false" err="true"/>
              <a:t>odlišná</a:t>
            </a:r>
            <a:r>
              <a:rPr lang="en-US" dirty="false"/>
              <a:t> </a:t>
            </a:r>
            <a:r>
              <a:rPr lang="en-US" dirty="false" err="true"/>
              <a:t>práce</a:t>
            </a:r>
            <a:r>
              <a:rPr lang="en-US" dirty="false"/>
              <a:t> se </a:t>
            </a:r>
            <a:r>
              <a:rPr lang="en-US" dirty="false" err="true"/>
              <a:t>srovnatelnou</a:t>
            </a:r>
            <a:r>
              <a:rPr lang="en-US" dirty="false"/>
              <a:t> </a:t>
            </a:r>
            <a:r>
              <a:rPr lang="en-US" dirty="false" err="true"/>
              <a:t>hodnotou</a:t>
            </a:r>
            <a:endParaRPr lang="en-US" dirty="false"/>
          </a:p>
          <a:p>
            <a:r>
              <a:rPr lang="en-US" dirty="false" err="true"/>
              <a:t>Podobná</a:t>
            </a:r>
            <a:r>
              <a:rPr lang="en-US" dirty="false"/>
              <a:t> </a:t>
            </a:r>
            <a:r>
              <a:rPr lang="en-US" dirty="false" err="true"/>
              <a:t>složitost</a:t>
            </a:r>
            <a:r>
              <a:rPr lang="en-US" dirty="false"/>
              <a:t>, </a:t>
            </a:r>
            <a:r>
              <a:rPr lang="en-US" dirty="false" err="true"/>
              <a:t>odpovědnost</a:t>
            </a:r>
            <a:r>
              <a:rPr lang="en-US" dirty="false"/>
              <a:t>, </a:t>
            </a:r>
            <a:r>
              <a:rPr lang="en-US" dirty="false" err="true"/>
              <a:t>namáhavost</a:t>
            </a:r>
            <a:endParaRPr lang="en-US" dirty="false"/>
          </a:p>
          <a:p>
            <a:r>
              <a:rPr lang="en-US" dirty="false" err="true"/>
              <a:t>Stejné</a:t>
            </a:r>
            <a:r>
              <a:rPr lang="en-US" dirty="false"/>
              <a:t>/</a:t>
            </a:r>
            <a:r>
              <a:rPr lang="en-US" dirty="false" err="true"/>
              <a:t>srovnatelné</a:t>
            </a:r>
            <a:r>
              <a:rPr lang="en-US" dirty="false"/>
              <a:t> </a:t>
            </a:r>
            <a:r>
              <a:rPr lang="en-US" dirty="false" err="true"/>
              <a:t>podmínky</a:t>
            </a:r>
            <a:r>
              <a:rPr lang="en-US" dirty="false"/>
              <a:t> a </a:t>
            </a:r>
            <a:r>
              <a:rPr lang="en-US" dirty="false" err="true"/>
              <a:t>výsledky</a:t>
            </a:r>
            <a:endParaRPr lang="en-US" dirty="false"/>
          </a:p>
          <a:p>
            <a:r>
              <a:rPr lang="en-US" dirty="false" err="true"/>
              <a:t>Hodnocení</a:t>
            </a:r>
            <a:r>
              <a:rPr lang="en-US" dirty="false"/>
              <a:t> </a:t>
            </a:r>
            <a:r>
              <a:rPr lang="en-US" dirty="false" err="true"/>
              <a:t>podle</a:t>
            </a:r>
            <a:r>
              <a:rPr lang="en-US" dirty="false"/>
              <a:t> </a:t>
            </a:r>
            <a:r>
              <a:rPr lang="en-US" dirty="false" err="true"/>
              <a:t>objektivních</a:t>
            </a:r>
            <a:r>
              <a:rPr lang="en-US" dirty="false"/>
              <a:t> </a:t>
            </a:r>
            <a:r>
              <a:rPr lang="en-US" dirty="false" err="true"/>
              <a:t>zákonných</a:t>
            </a:r>
            <a:r>
              <a:rPr lang="en-US" dirty="false"/>
              <a:t> </a:t>
            </a:r>
            <a:r>
              <a:rPr lang="en-US" dirty="false" err="true"/>
              <a:t>kritérií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33B46-E085-5F62-5764-6485A089ED2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20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364306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D438-255B-8D49-A269-031A346343A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Paradox „práce stejné hodnoty“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9EC2-C0EC-065B-C07A-D258DD6661D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true" dirty="false" err="true"/>
              <a:t>Problém</a:t>
            </a:r>
            <a:r>
              <a:rPr lang="en-US" b="true" dirty="false"/>
              <a:t> </a:t>
            </a:r>
            <a:r>
              <a:rPr lang="en-US" b="true" dirty="false" err="true"/>
              <a:t>neurčitosti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Zákon</a:t>
            </a:r>
            <a:r>
              <a:rPr lang="en-US" dirty="false"/>
              <a:t> </a:t>
            </a:r>
            <a:r>
              <a:rPr lang="en-US" dirty="false" err="true"/>
              <a:t>nabízí</a:t>
            </a:r>
            <a:r>
              <a:rPr lang="en-US" dirty="false"/>
              <a:t> </a:t>
            </a:r>
            <a:r>
              <a:rPr lang="en-US" dirty="false" err="true"/>
              <a:t>pět</a:t>
            </a:r>
            <a:r>
              <a:rPr lang="en-US" dirty="false"/>
              <a:t> </a:t>
            </a:r>
            <a:r>
              <a:rPr lang="en-US" dirty="false" err="true"/>
              <a:t>komplexních</a:t>
            </a:r>
            <a:r>
              <a:rPr lang="en-US" dirty="false"/>
              <a:t> </a:t>
            </a:r>
            <a:r>
              <a:rPr lang="en-US" dirty="false" err="true"/>
              <a:t>oblastí</a:t>
            </a:r>
            <a:r>
              <a:rPr lang="en-US" dirty="false"/>
              <a:t> s </a:t>
            </a:r>
            <a:r>
              <a:rPr lang="en-US" dirty="false" err="true"/>
              <a:t>desítkami</a:t>
            </a:r>
            <a:r>
              <a:rPr lang="en-US" dirty="false"/>
              <a:t> </a:t>
            </a:r>
            <a:r>
              <a:rPr lang="en-US" dirty="false" err="true"/>
              <a:t>dílčích</a:t>
            </a:r>
            <a:r>
              <a:rPr lang="en-US" dirty="false"/>
              <a:t> </a:t>
            </a:r>
            <a:r>
              <a:rPr lang="en-US" dirty="false" err="true"/>
              <a:t>kritérií</a:t>
            </a:r>
            <a:r>
              <a:rPr lang="en-US" dirty="false"/>
              <a:t> (</a:t>
            </a:r>
            <a:r>
              <a:rPr lang="en-US" dirty="false" err="true"/>
              <a:t>znalosti</a:t>
            </a:r>
            <a:r>
              <a:rPr lang="en-US" dirty="false"/>
              <a:t>, </a:t>
            </a:r>
            <a:r>
              <a:rPr lang="en-US" dirty="false" err="true"/>
              <a:t>dovednosti</a:t>
            </a:r>
            <a:r>
              <a:rPr lang="en-US" dirty="false"/>
              <a:t>, </a:t>
            </a:r>
            <a:r>
              <a:rPr lang="en-US" dirty="false" err="true"/>
              <a:t>složitost</a:t>
            </a:r>
            <a:r>
              <a:rPr lang="en-US" dirty="false"/>
              <a:t>, </a:t>
            </a:r>
            <a:r>
              <a:rPr lang="en-US" dirty="false" err="true"/>
              <a:t>odpovědnost</a:t>
            </a:r>
            <a:r>
              <a:rPr lang="en-US" dirty="false"/>
              <a:t>, </a:t>
            </a:r>
            <a:r>
              <a:rPr lang="en-US" dirty="false" err="true"/>
              <a:t>podmínky</a:t>
            </a:r>
            <a:r>
              <a:rPr lang="en-US" dirty="false"/>
              <a:t>, </a:t>
            </a:r>
            <a:r>
              <a:rPr lang="en-US" dirty="false" err="true"/>
              <a:t>výkonnost</a:t>
            </a:r>
            <a:r>
              <a:rPr lang="en-US" dirty="false"/>
              <a:t>). Neexistuje </a:t>
            </a:r>
            <a:r>
              <a:rPr lang="en-US" dirty="false" err="true"/>
              <a:t>však</a:t>
            </a:r>
            <a:r>
              <a:rPr lang="en-US" dirty="false"/>
              <a:t> </a:t>
            </a:r>
            <a:r>
              <a:rPr lang="en-US" dirty="false" err="true"/>
              <a:t>jasná</a:t>
            </a:r>
            <a:r>
              <a:rPr lang="en-US" dirty="false"/>
              <a:t> </a:t>
            </a:r>
            <a:r>
              <a:rPr lang="en-US" dirty="false" err="true"/>
              <a:t>metodika</a:t>
            </a:r>
            <a:r>
              <a:rPr lang="en-US" dirty="false"/>
              <a:t>, jak </a:t>
            </a:r>
            <a:r>
              <a:rPr lang="en-US" dirty="false" err="true"/>
              <a:t>tato</a:t>
            </a:r>
            <a:r>
              <a:rPr lang="en-US" dirty="false"/>
              <a:t> </a:t>
            </a:r>
            <a:r>
              <a:rPr lang="en-US" dirty="false" err="true"/>
              <a:t>kritéria</a:t>
            </a:r>
            <a:r>
              <a:rPr lang="en-US" dirty="false"/>
              <a:t> </a:t>
            </a:r>
            <a:r>
              <a:rPr lang="en-US" dirty="false" err="true"/>
              <a:t>vážit</a:t>
            </a:r>
            <a:r>
              <a:rPr lang="en-US" dirty="false"/>
              <a:t> a </a:t>
            </a:r>
            <a:r>
              <a:rPr lang="en-US" dirty="false" err="true"/>
              <a:t>porovnávat</a:t>
            </a:r>
            <a:r>
              <a:rPr lang="en-US" dirty="false"/>
              <a:t> </a:t>
            </a:r>
            <a:r>
              <a:rPr lang="en-US" dirty="false" err="true"/>
              <a:t>mezi</a:t>
            </a:r>
            <a:r>
              <a:rPr lang="en-US" dirty="false"/>
              <a:t> </a:t>
            </a:r>
            <a:r>
              <a:rPr lang="en-US" dirty="false" err="true"/>
              <a:t>sebou</a:t>
            </a:r>
            <a:r>
              <a:rPr lang="en-US" dirty="false"/>
              <a:t>.</a:t>
            </a:r>
          </a:p>
          <a:p>
            <a:pPr marL="0" indent="0">
              <a:buNone/>
            </a:pPr>
            <a:r>
              <a:rPr lang="en-US" b="true" dirty="false" err="true"/>
              <a:t>Praktické</a:t>
            </a:r>
            <a:r>
              <a:rPr lang="en-US" b="true" dirty="false"/>
              <a:t> </a:t>
            </a:r>
            <a:r>
              <a:rPr lang="en-US" b="true" dirty="false" err="true"/>
              <a:t>obtíže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/>
              <a:t>Jak </a:t>
            </a:r>
            <a:r>
              <a:rPr lang="en-US" dirty="false" err="true"/>
              <a:t>objektivně</a:t>
            </a:r>
            <a:r>
              <a:rPr lang="en-US" dirty="false"/>
              <a:t> </a:t>
            </a:r>
            <a:r>
              <a:rPr lang="en-US" dirty="false" err="true"/>
              <a:t>porovnat</a:t>
            </a:r>
            <a:r>
              <a:rPr lang="en-US" dirty="false"/>
              <a:t> </a:t>
            </a:r>
            <a:r>
              <a:rPr lang="en-US" dirty="false" err="true"/>
              <a:t>emoční</a:t>
            </a:r>
            <a:r>
              <a:rPr lang="en-US" dirty="false"/>
              <a:t> </a:t>
            </a:r>
            <a:r>
              <a:rPr lang="en-US" dirty="false" err="true"/>
              <a:t>náročnost</a:t>
            </a:r>
            <a:r>
              <a:rPr lang="en-US" dirty="false"/>
              <a:t> </a:t>
            </a:r>
            <a:r>
              <a:rPr lang="cs-CZ" dirty="false"/>
              <a:t>prodavače</a:t>
            </a:r>
            <a:r>
              <a:rPr lang="en-US" dirty="false"/>
              <a:t> s </a:t>
            </a:r>
            <a:r>
              <a:rPr lang="en-US" dirty="false" err="true"/>
              <a:t>fyzickou</a:t>
            </a:r>
            <a:r>
              <a:rPr lang="en-US" dirty="false"/>
              <a:t> </a:t>
            </a:r>
            <a:r>
              <a:rPr lang="en-US" dirty="false" err="true"/>
              <a:t>náročností</a:t>
            </a:r>
            <a:r>
              <a:rPr lang="en-US" dirty="false"/>
              <a:t> </a:t>
            </a:r>
            <a:r>
              <a:rPr lang="en-US" dirty="false" err="true"/>
              <a:t>skladníka</a:t>
            </a:r>
            <a:r>
              <a:rPr lang="en-US" dirty="false"/>
              <a:t>?</a:t>
            </a:r>
          </a:p>
          <a:p>
            <a:r>
              <a:rPr lang="en-US" dirty="false" err="true"/>
              <a:t>Jaký</a:t>
            </a:r>
            <a:r>
              <a:rPr lang="en-US" dirty="false"/>
              <a:t> </a:t>
            </a:r>
            <a:r>
              <a:rPr lang="en-US" dirty="false" err="true"/>
              <a:t>váhový</a:t>
            </a:r>
            <a:r>
              <a:rPr lang="en-US" dirty="false"/>
              <a:t> </a:t>
            </a:r>
            <a:r>
              <a:rPr lang="en-US" dirty="false" err="true"/>
              <a:t>koeficient</a:t>
            </a:r>
            <a:r>
              <a:rPr lang="en-US" dirty="false"/>
              <a:t> </a:t>
            </a:r>
            <a:r>
              <a:rPr lang="en-US" dirty="false" err="true"/>
              <a:t>přiřadit</a:t>
            </a:r>
            <a:r>
              <a:rPr lang="en-US" dirty="false"/>
              <a:t> </a:t>
            </a:r>
            <a:r>
              <a:rPr lang="en-US" dirty="false" err="true"/>
              <a:t>odpovědnosti</a:t>
            </a:r>
            <a:r>
              <a:rPr lang="en-US" dirty="false"/>
              <a:t> za </a:t>
            </a:r>
            <a:r>
              <a:rPr lang="cs-CZ" dirty="false"/>
              <a:t>hotovost v pokladně</a:t>
            </a:r>
            <a:r>
              <a:rPr lang="en-US" dirty="false"/>
              <a:t> vs. </a:t>
            </a:r>
            <a:r>
              <a:rPr lang="en-US" dirty="false" err="true"/>
              <a:t>odpovědnosti</a:t>
            </a:r>
            <a:r>
              <a:rPr lang="en-US" dirty="false"/>
              <a:t> za </a:t>
            </a:r>
            <a:r>
              <a:rPr lang="en-US" dirty="false" err="true"/>
              <a:t>bezpečnost</a:t>
            </a:r>
            <a:r>
              <a:rPr lang="en-US" dirty="false"/>
              <a:t>?</a:t>
            </a:r>
          </a:p>
          <a:p>
            <a:r>
              <a:rPr lang="en-US" dirty="false" err="true"/>
              <a:t>Může</a:t>
            </a:r>
            <a:r>
              <a:rPr lang="en-US" dirty="false"/>
              <a:t> </a:t>
            </a:r>
            <a:r>
              <a:rPr lang="en-US" dirty="false" err="true"/>
              <a:t>být</a:t>
            </a:r>
            <a:r>
              <a:rPr lang="en-US" dirty="false"/>
              <a:t> </a:t>
            </a:r>
            <a:r>
              <a:rPr lang="en-US" dirty="false" err="true"/>
              <a:t>komunikační</a:t>
            </a:r>
            <a:r>
              <a:rPr lang="en-US" dirty="false"/>
              <a:t> </a:t>
            </a:r>
            <a:r>
              <a:rPr lang="en-US" dirty="false" err="true"/>
              <a:t>schopnost</a:t>
            </a:r>
            <a:r>
              <a:rPr lang="en-US" dirty="false"/>
              <a:t> </a:t>
            </a:r>
            <a:r>
              <a:rPr lang="en-US" dirty="false" err="true"/>
              <a:t>ekvivalentní</a:t>
            </a:r>
            <a:r>
              <a:rPr lang="en-US" dirty="false"/>
              <a:t> </a:t>
            </a:r>
            <a:r>
              <a:rPr lang="en-US" dirty="false" err="true"/>
              <a:t>technické</a:t>
            </a:r>
            <a:r>
              <a:rPr lang="en-US" dirty="false"/>
              <a:t> </a:t>
            </a:r>
            <a:r>
              <a:rPr lang="en-US" dirty="false" err="true"/>
              <a:t>znalosti</a:t>
            </a:r>
            <a:r>
              <a:rPr lang="en-US" dirty="false"/>
              <a:t>?</a:t>
            </a:r>
          </a:p>
          <a:p>
            <a:r>
              <a:rPr lang="en-US" dirty="false" err="true"/>
              <a:t>Kdo</a:t>
            </a:r>
            <a:r>
              <a:rPr lang="en-US" dirty="false"/>
              <a:t> a </a:t>
            </a:r>
            <a:r>
              <a:rPr lang="en-US" dirty="false" err="true"/>
              <a:t>jakým</a:t>
            </a:r>
            <a:r>
              <a:rPr lang="en-US" dirty="false"/>
              <a:t> </a:t>
            </a:r>
            <a:r>
              <a:rPr lang="en-US" dirty="false" err="true"/>
              <a:t>způsobem</a:t>
            </a:r>
            <a:r>
              <a:rPr lang="en-US" dirty="false"/>
              <a:t> </a:t>
            </a:r>
            <a:r>
              <a:rPr lang="en-US" dirty="false" err="true"/>
              <a:t>má</a:t>
            </a:r>
            <a:r>
              <a:rPr lang="en-US" dirty="false"/>
              <a:t> toto </a:t>
            </a:r>
            <a:r>
              <a:rPr lang="en-US" dirty="false" err="true"/>
              <a:t>hodnocení</a:t>
            </a:r>
            <a:r>
              <a:rPr lang="en-US" dirty="false"/>
              <a:t> </a:t>
            </a:r>
            <a:r>
              <a:rPr lang="en-US" dirty="false" err="true"/>
              <a:t>provádět</a:t>
            </a:r>
            <a:r>
              <a:rPr lang="en-US" dirty="false"/>
              <a:t>?</a:t>
            </a:r>
          </a:p>
          <a:p>
            <a:pPr marL="0" indent="0">
              <a:buNone/>
            </a:pPr>
            <a:r>
              <a:rPr lang="en-US" b="true" dirty="false" err="true"/>
              <a:t>Důsledek</a:t>
            </a:r>
            <a:r>
              <a:rPr lang="en-US" b="true" dirty="false"/>
              <a:t>:</a:t>
            </a:r>
            <a:r>
              <a:rPr lang="en-US" dirty="false"/>
              <a:t> </a:t>
            </a:r>
            <a:r>
              <a:rPr lang="en-US" dirty="false" err="true"/>
              <a:t>Koncept</a:t>
            </a:r>
            <a:r>
              <a:rPr lang="en-US" dirty="false"/>
              <a:t> je </a:t>
            </a:r>
            <a:r>
              <a:rPr lang="en-US" dirty="false" err="true"/>
              <a:t>tak</a:t>
            </a:r>
            <a:r>
              <a:rPr lang="en-US" dirty="false"/>
              <a:t> </a:t>
            </a:r>
            <a:r>
              <a:rPr lang="en-US" dirty="false" err="true"/>
              <a:t>široký</a:t>
            </a:r>
            <a:r>
              <a:rPr lang="en-US" dirty="false"/>
              <a:t> a </a:t>
            </a:r>
            <a:r>
              <a:rPr lang="en-US" dirty="false" err="true"/>
              <a:t>multifaktoriální</a:t>
            </a:r>
            <a:r>
              <a:rPr lang="en-US" dirty="false"/>
              <a:t>, </a:t>
            </a:r>
            <a:r>
              <a:rPr lang="en-US" dirty="false" err="true"/>
              <a:t>že</a:t>
            </a:r>
            <a:r>
              <a:rPr lang="en-US" dirty="false"/>
              <a:t> </a:t>
            </a:r>
            <a:r>
              <a:rPr lang="en-US" dirty="false" err="true"/>
              <a:t>zaměstnavatelé</a:t>
            </a:r>
            <a:r>
              <a:rPr lang="en-US" dirty="false"/>
              <a:t> </a:t>
            </a:r>
            <a:r>
              <a:rPr lang="en-US" dirty="false" err="true"/>
              <a:t>často</a:t>
            </a:r>
            <a:r>
              <a:rPr lang="en-US" dirty="false"/>
              <a:t> </a:t>
            </a:r>
            <a:r>
              <a:rPr lang="en-US" dirty="false" err="true"/>
              <a:t>nevědí</a:t>
            </a:r>
            <a:r>
              <a:rPr lang="en-US" dirty="false"/>
              <a:t>, jak </a:t>
            </a:r>
            <a:r>
              <a:rPr lang="en-US" dirty="false" err="true"/>
              <a:t>jej</a:t>
            </a:r>
            <a:r>
              <a:rPr lang="en-US" dirty="false"/>
              <a:t> </a:t>
            </a:r>
            <a:r>
              <a:rPr lang="en-US" dirty="false" err="true"/>
              <a:t>aplikovat</a:t>
            </a:r>
            <a:r>
              <a:rPr lang="en-US" dirty="false"/>
              <a:t>, a </a:t>
            </a:r>
            <a:r>
              <a:rPr lang="en-US" dirty="false" err="true"/>
              <a:t>soudům</a:t>
            </a:r>
            <a:r>
              <a:rPr lang="en-US" dirty="false"/>
              <a:t> </a:t>
            </a:r>
            <a:r>
              <a:rPr lang="en-US" dirty="false" err="true"/>
              <a:t>chybí</a:t>
            </a:r>
            <a:r>
              <a:rPr lang="en-US" dirty="false"/>
              <a:t> </a:t>
            </a:r>
            <a:r>
              <a:rPr lang="en-US" dirty="false" err="true"/>
              <a:t>jasné</a:t>
            </a:r>
            <a:r>
              <a:rPr lang="en-US" dirty="false"/>
              <a:t> </a:t>
            </a:r>
            <a:r>
              <a:rPr lang="en-US" dirty="false" err="true"/>
              <a:t>vodítko</a:t>
            </a:r>
            <a:r>
              <a:rPr lang="en-US" dirty="false"/>
              <a:t> pro </a:t>
            </a:r>
            <a:r>
              <a:rPr lang="en-US" dirty="false" err="true"/>
              <a:t>rozhodování</a:t>
            </a:r>
            <a:r>
              <a:rPr lang="en-US" dirty="false"/>
              <a:t>. </a:t>
            </a:r>
            <a:r>
              <a:rPr lang="en-US" dirty="false" err="true"/>
              <a:t>Každé</a:t>
            </a:r>
            <a:r>
              <a:rPr lang="en-US" dirty="false"/>
              <a:t> </a:t>
            </a:r>
            <a:r>
              <a:rPr lang="en-US" dirty="false" err="true"/>
              <a:t>srovnání</a:t>
            </a:r>
            <a:r>
              <a:rPr lang="en-US" dirty="false"/>
              <a:t> se </a:t>
            </a:r>
            <a:r>
              <a:rPr lang="en-US" dirty="false" err="true"/>
              <a:t>stává</a:t>
            </a:r>
            <a:r>
              <a:rPr lang="en-US" dirty="false"/>
              <a:t> </a:t>
            </a:r>
            <a:r>
              <a:rPr lang="en-US" dirty="false" err="true"/>
              <a:t>předmětem</a:t>
            </a:r>
            <a:r>
              <a:rPr lang="en-US" dirty="false"/>
              <a:t> </a:t>
            </a:r>
            <a:r>
              <a:rPr lang="en-US" dirty="false" err="true"/>
              <a:t>subjektivního</a:t>
            </a:r>
            <a:r>
              <a:rPr lang="en-US" dirty="false"/>
              <a:t> </a:t>
            </a:r>
            <a:r>
              <a:rPr lang="en-US" dirty="false" err="true"/>
              <a:t>uvážení</a:t>
            </a:r>
            <a:r>
              <a:rPr lang="en-US" dirty="false"/>
              <a:t>.</a:t>
            </a:r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30CD2-5AD5-3E27-7854-84C1CAAA4AE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21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399438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C676-B095-CE20-7B84-70113EA0AB1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Kritéria hodnocení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E849-B5ED-F601-C2A7-DEB4A8AFE1BB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true" dirty="false" err="true"/>
              <a:t>Pět</a:t>
            </a:r>
            <a:r>
              <a:rPr lang="en-US" b="true" dirty="false"/>
              <a:t> </a:t>
            </a:r>
            <a:r>
              <a:rPr lang="en-US" b="true" dirty="false" err="true"/>
              <a:t>hlavních</a:t>
            </a:r>
            <a:r>
              <a:rPr lang="en-US" b="true" dirty="false"/>
              <a:t> </a:t>
            </a:r>
            <a:r>
              <a:rPr lang="en-US" b="true" dirty="false" err="true"/>
              <a:t>oblastí</a:t>
            </a:r>
            <a:r>
              <a:rPr lang="en-US" b="true" dirty="false"/>
              <a:t> </a:t>
            </a:r>
            <a:r>
              <a:rPr lang="en-US" b="true" dirty="false" err="true"/>
              <a:t>hodnocení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Znalosti</a:t>
            </a:r>
            <a:r>
              <a:rPr lang="en-US" dirty="false"/>
              <a:t> a </a:t>
            </a:r>
            <a:r>
              <a:rPr lang="en-US" dirty="false" err="true"/>
              <a:t>dovednosti</a:t>
            </a:r>
            <a:r>
              <a:rPr lang="en-US" dirty="false"/>
              <a:t> (</a:t>
            </a:r>
            <a:r>
              <a:rPr lang="en-US" dirty="false" err="true"/>
              <a:t>vzdělání</a:t>
            </a:r>
            <a:r>
              <a:rPr lang="en-US" dirty="false"/>
              <a:t>, </a:t>
            </a:r>
            <a:r>
              <a:rPr lang="en-US" dirty="false" err="true"/>
              <a:t>praxe</a:t>
            </a:r>
            <a:r>
              <a:rPr lang="en-US" dirty="false"/>
              <a:t>, </a:t>
            </a:r>
            <a:r>
              <a:rPr lang="en-US" dirty="false" err="true"/>
              <a:t>certifikace</a:t>
            </a:r>
            <a:r>
              <a:rPr lang="en-US" dirty="false"/>
              <a:t>, </a:t>
            </a:r>
            <a:r>
              <a:rPr lang="en-US" dirty="false" err="true"/>
              <a:t>digitální</a:t>
            </a:r>
            <a:r>
              <a:rPr lang="en-US" dirty="false"/>
              <a:t>/</a:t>
            </a:r>
            <a:r>
              <a:rPr lang="en-US" dirty="false" err="true"/>
              <a:t>jazykové</a:t>
            </a:r>
            <a:r>
              <a:rPr lang="en-US" dirty="false"/>
              <a:t>/</a:t>
            </a:r>
            <a:r>
              <a:rPr lang="en-US" dirty="false" err="true"/>
              <a:t>sociální</a:t>
            </a:r>
            <a:r>
              <a:rPr lang="en-US" dirty="false"/>
              <a:t> </a:t>
            </a:r>
            <a:r>
              <a:rPr lang="en-US" dirty="false" err="true"/>
              <a:t>kompetence</a:t>
            </a:r>
            <a:r>
              <a:rPr lang="en-US" dirty="false"/>
              <a:t>)</a:t>
            </a:r>
          </a:p>
          <a:p>
            <a:r>
              <a:rPr lang="en-US" dirty="false" err="true"/>
              <a:t>Složitost</a:t>
            </a:r>
            <a:r>
              <a:rPr lang="en-US" dirty="false"/>
              <a:t> a </a:t>
            </a:r>
            <a:r>
              <a:rPr lang="en-US" dirty="false" err="true"/>
              <a:t>namáhavost</a:t>
            </a:r>
            <a:r>
              <a:rPr lang="en-US" dirty="false"/>
              <a:t> (</a:t>
            </a:r>
            <a:r>
              <a:rPr lang="en-US" dirty="false" err="true"/>
              <a:t>fyzická</a:t>
            </a:r>
            <a:r>
              <a:rPr lang="en-US" dirty="false"/>
              <a:t>, </a:t>
            </a:r>
            <a:r>
              <a:rPr lang="en-US" dirty="false" err="true"/>
              <a:t>intelektuální</a:t>
            </a:r>
            <a:r>
              <a:rPr lang="en-US" dirty="false"/>
              <a:t>, </a:t>
            </a:r>
            <a:r>
              <a:rPr lang="en-US" dirty="false" err="true"/>
              <a:t>emocionální</a:t>
            </a:r>
            <a:r>
              <a:rPr lang="en-US" dirty="false"/>
              <a:t> </a:t>
            </a:r>
            <a:r>
              <a:rPr lang="en-US" dirty="false" err="true"/>
              <a:t>zátěž</a:t>
            </a:r>
            <a:r>
              <a:rPr lang="en-US" dirty="false"/>
              <a:t>, </a:t>
            </a:r>
            <a:r>
              <a:rPr lang="en-US" dirty="false" err="true"/>
              <a:t>míra</a:t>
            </a:r>
            <a:r>
              <a:rPr lang="en-US" dirty="false"/>
              <a:t> </a:t>
            </a:r>
            <a:r>
              <a:rPr lang="en-US" dirty="false" err="true"/>
              <a:t>autonomie</a:t>
            </a:r>
            <a:r>
              <a:rPr lang="en-US" dirty="false"/>
              <a:t>)</a:t>
            </a:r>
          </a:p>
          <a:p>
            <a:r>
              <a:rPr lang="en-US" dirty="false" err="true"/>
              <a:t>Odpovědnost</a:t>
            </a:r>
            <a:r>
              <a:rPr lang="en-US" dirty="false"/>
              <a:t> (za </a:t>
            </a:r>
            <a:r>
              <a:rPr lang="en-US" dirty="false" err="true"/>
              <a:t>lidi</a:t>
            </a:r>
            <a:r>
              <a:rPr lang="en-US" dirty="false"/>
              <a:t>, finance, </a:t>
            </a:r>
            <a:r>
              <a:rPr lang="en-US" dirty="false" err="true"/>
              <a:t>procesy</a:t>
            </a:r>
            <a:r>
              <a:rPr lang="en-US" dirty="false"/>
              <a:t>, </a:t>
            </a:r>
            <a:r>
              <a:rPr lang="en-US" dirty="false" err="true"/>
              <a:t>materiál</a:t>
            </a:r>
            <a:r>
              <a:rPr lang="en-US" dirty="false"/>
              <a:t>, </a:t>
            </a:r>
            <a:r>
              <a:rPr lang="en-US" dirty="false" err="true"/>
              <a:t>bezpečnost</a:t>
            </a:r>
            <a:r>
              <a:rPr lang="en-US" dirty="false"/>
              <a:t>)</a:t>
            </a:r>
          </a:p>
          <a:p>
            <a:r>
              <a:rPr lang="en-US" dirty="false" err="true"/>
              <a:t>Pracovní</a:t>
            </a:r>
            <a:r>
              <a:rPr lang="en-US" dirty="false"/>
              <a:t> </a:t>
            </a:r>
            <a:r>
              <a:rPr lang="en-US" dirty="false" err="true"/>
              <a:t>podmínky</a:t>
            </a:r>
            <a:r>
              <a:rPr lang="en-US" dirty="false"/>
              <a:t> (</a:t>
            </a:r>
            <a:r>
              <a:rPr lang="en-US" dirty="false" err="true"/>
              <a:t>fyzické</a:t>
            </a:r>
            <a:r>
              <a:rPr lang="en-US" dirty="false"/>
              <a:t> </a:t>
            </a:r>
            <a:r>
              <a:rPr lang="en-US" dirty="false" err="true"/>
              <a:t>vlivy</a:t>
            </a:r>
            <a:r>
              <a:rPr lang="en-US" dirty="false"/>
              <a:t>, </a:t>
            </a:r>
            <a:r>
              <a:rPr lang="en-US" dirty="false" err="true"/>
              <a:t>psychosociální</a:t>
            </a:r>
            <a:r>
              <a:rPr lang="en-US" dirty="false"/>
              <a:t> </a:t>
            </a:r>
            <a:r>
              <a:rPr lang="en-US" dirty="false" err="true"/>
              <a:t>faktory</a:t>
            </a:r>
            <a:r>
              <a:rPr lang="en-US" dirty="false"/>
              <a:t>, </a:t>
            </a:r>
            <a:r>
              <a:rPr lang="en-US" dirty="false" err="true"/>
              <a:t>organizace</a:t>
            </a:r>
            <a:r>
              <a:rPr lang="en-US" dirty="false"/>
              <a:t> </a:t>
            </a:r>
            <a:r>
              <a:rPr lang="en-US" dirty="false" err="true"/>
              <a:t>práce</a:t>
            </a:r>
            <a:r>
              <a:rPr lang="en-US" dirty="false"/>
              <a:t>)</a:t>
            </a:r>
          </a:p>
          <a:p>
            <a:r>
              <a:rPr lang="en-US" dirty="false" err="true"/>
              <a:t>Výkonnost</a:t>
            </a:r>
            <a:r>
              <a:rPr lang="en-US" dirty="false"/>
              <a:t> a </a:t>
            </a:r>
            <a:r>
              <a:rPr lang="en-US" dirty="false" err="true"/>
              <a:t>výsledky</a:t>
            </a:r>
            <a:r>
              <a:rPr lang="en-US" dirty="false"/>
              <a:t> (</a:t>
            </a:r>
            <a:r>
              <a:rPr lang="en-US" dirty="false" err="true"/>
              <a:t>kvantita</a:t>
            </a:r>
            <a:r>
              <a:rPr lang="en-US" dirty="false"/>
              <a:t>, </a:t>
            </a:r>
            <a:r>
              <a:rPr lang="en-US" dirty="false" err="true"/>
              <a:t>kvalita</a:t>
            </a:r>
            <a:r>
              <a:rPr lang="en-US" dirty="false"/>
              <a:t>, </a:t>
            </a:r>
            <a:r>
              <a:rPr lang="en-US" dirty="false" err="true"/>
              <a:t>měřitelné</a:t>
            </a:r>
            <a:r>
              <a:rPr lang="en-US" dirty="false"/>
              <a:t> </a:t>
            </a:r>
            <a:r>
              <a:rPr lang="en-US" dirty="false" err="true"/>
              <a:t>ukazatele</a:t>
            </a:r>
            <a:r>
              <a:rPr lang="en-US" dirty="false"/>
              <a:t>)</a:t>
            </a:r>
          </a:p>
          <a:p>
            <a:pPr marL="0" indent="0">
              <a:buNone/>
            </a:pPr>
            <a:r>
              <a:rPr lang="en-US" b="true" dirty="false" err="true"/>
              <a:t>Problematické</a:t>
            </a:r>
            <a:r>
              <a:rPr lang="en-US" b="true" dirty="false"/>
              <a:t> </a:t>
            </a:r>
            <a:r>
              <a:rPr lang="en-US" b="true" dirty="false" err="true"/>
              <a:t>aspekty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Měkké</a:t>
            </a:r>
            <a:r>
              <a:rPr lang="en-US" dirty="false"/>
              <a:t> </a:t>
            </a:r>
            <a:r>
              <a:rPr lang="en-US" dirty="false" err="true"/>
              <a:t>dovednosti</a:t>
            </a:r>
            <a:r>
              <a:rPr lang="en-US" dirty="false"/>
              <a:t> (</a:t>
            </a:r>
            <a:r>
              <a:rPr lang="en-US" dirty="false" err="true"/>
              <a:t>empatie</a:t>
            </a:r>
            <a:r>
              <a:rPr lang="en-US" dirty="false"/>
              <a:t>, </a:t>
            </a:r>
            <a:r>
              <a:rPr lang="en-US" dirty="false" err="true"/>
              <a:t>komunikace</a:t>
            </a:r>
            <a:r>
              <a:rPr lang="en-US" dirty="false"/>
              <a:t>) </a:t>
            </a:r>
            <a:r>
              <a:rPr lang="en-US" dirty="false" err="true"/>
              <a:t>jsou</a:t>
            </a:r>
            <a:r>
              <a:rPr lang="en-US" dirty="false"/>
              <a:t> </a:t>
            </a:r>
            <a:r>
              <a:rPr lang="en-US" dirty="false" err="true"/>
              <a:t>těžko</a:t>
            </a:r>
            <a:r>
              <a:rPr lang="en-US" dirty="false"/>
              <a:t> </a:t>
            </a:r>
            <a:r>
              <a:rPr lang="en-US" dirty="false" err="true"/>
              <a:t>kvantifikovatelné</a:t>
            </a:r>
            <a:r>
              <a:rPr lang="en-US" dirty="false"/>
              <a:t>, ale </a:t>
            </a:r>
            <a:r>
              <a:rPr lang="en-US" dirty="false" err="true"/>
              <a:t>zákon</a:t>
            </a:r>
            <a:r>
              <a:rPr lang="en-US" dirty="false"/>
              <a:t> je </a:t>
            </a:r>
            <a:r>
              <a:rPr lang="en-US" dirty="false" err="true"/>
              <a:t>vyžaduje</a:t>
            </a:r>
            <a:r>
              <a:rPr lang="en-US" dirty="false"/>
              <a:t> </a:t>
            </a:r>
            <a:r>
              <a:rPr lang="en-US" dirty="false" err="true"/>
              <a:t>zohlednit</a:t>
            </a:r>
            <a:endParaRPr lang="en-US" dirty="false"/>
          </a:p>
          <a:p>
            <a:r>
              <a:rPr lang="en-US" dirty="false" err="true"/>
              <a:t>Není</a:t>
            </a:r>
            <a:r>
              <a:rPr lang="en-US" dirty="false"/>
              <a:t> </a:t>
            </a:r>
            <a:r>
              <a:rPr lang="en-US" dirty="false" err="true"/>
              <a:t>stanoveno</a:t>
            </a:r>
            <a:r>
              <a:rPr lang="en-US" dirty="false"/>
              <a:t>, jak </a:t>
            </a:r>
            <a:r>
              <a:rPr lang="en-US" dirty="false" err="true"/>
              <a:t>jednotlivá</a:t>
            </a:r>
            <a:r>
              <a:rPr lang="en-US" dirty="false"/>
              <a:t> </a:t>
            </a:r>
            <a:r>
              <a:rPr lang="en-US" dirty="false" err="true"/>
              <a:t>kritéria</a:t>
            </a:r>
            <a:r>
              <a:rPr lang="en-US" dirty="false"/>
              <a:t> </a:t>
            </a:r>
            <a:r>
              <a:rPr lang="en-US" dirty="false" err="true"/>
              <a:t>vážit</a:t>
            </a:r>
            <a:r>
              <a:rPr lang="en-US" dirty="false"/>
              <a:t> </a:t>
            </a:r>
            <a:r>
              <a:rPr lang="en-US" dirty="false" err="true"/>
              <a:t>proti</a:t>
            </a:r>
            <a:r>
              <a:rPr lang="en-US" dirty="false"/>
              <a:t> </a:t>
            </a:r>
            <a:r>
              <a:rPr lang="en-US" dirty="false" err="true"/>
              <a:t>sobě</a:t>
            </a:r>
            <a:endParaRPr lang="en-US" dirty="false"/>
          </a:p>
          <a:p>
            <a:r>
              <a:rPr lang="en-US" dirty="false" err="true"/>
              <a:t>Chybí</a:t>
            </a:r>
            <a:r>
              <a:rPr lang="en-US" dirty="false"/>
              <a:t> </a:t>
            </a:r>
            <a:r>
              <a:rPr lang="en-US" dirty="false" err="true"/>
              <a:t>standardizované</a:t>
            </a:r>
            <a:r>
              <a:rPr lang="en-US" dirty="false"/>
              <a:t> </a:t>
            </a:r>
            <a:r>
              <a:rPr lang="en-US" dirty="false" err="true"/>
              <a:t>nástroje</a:t>
            </a:r>
            <a:r>
              <a:rPr lang="en-US" dirty="false"/>
              <a:t> </a:t>
            </a:r>
            <a:r>
              <a:rPr lang="en-US" dirty="false" err="true"/>
              <a:t>hodnocení</a:t>
            </a:r>
            <a:endParaRPr lang="en-US" dirty="false"/>
          </a:p>
          <a:p>
            <a:r>
              <a:rPr lang="en-US" dirty="false" err="true"/>
              <a:t>Porovnání</a:t>
            </a:r>
            <a:r>
              <a:rPr lang="en-US" dirty="false"/>
              <a:t> </a:t>
            </a:r>
            <a:r>
              <a:rPr lang="en-US" dirty="false" err="true"/>
              <a:t>napříč</a:t>
            </a:r>
            <a:r>
              <a:rPr lang="en-US" dirty="false"/>
              <a:t> </a:t>
            </a:r>
            <a:r>
              <a:rPr lang="en-US" dirty="false" err="true"/>
              <a:t>profesemi</a:t>
            </a:r>
            <a:r>
              <a:rPr lang="en-US" dirty="false"/>
              <a:t> </a:t>
            </a:r>
            <a:r>
              <a:rPr lang="en-US" dirty="false" err="true"/>
              <a:t>hraničí</a:t>
            </a:r>
            <a:r>
              <a:rPr lang="en-US" dirty="false"/>
              <a:t> s </a:t>
            </a:r>
            <a:r>
              <a:rPr lang="en-US" dirty="false" err="true"/>
              <a:t>nemožností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6C042-4F6E-B1E8-8879-CFEFCDD7F62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22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34852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FE13-F249-630E-B51E-B3634D489A0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2152650" y="1131094"/>
            <a:ext cx="7886700" cy="994172"/>
          </a:xfrm>
        </p:spPr>
        <p:txBody>
          <a:bodyPr anchor="ctr">
            <a:normAutofit/>
          </a:bodyPr>
          <a:lstStyle/>
          <a:p>
            <a:r>
              <a:rPr lang="cs-CZ" dirty="false"/>
              <a:t>Základní instituty směrnice </a:t>
            </a:r>
            <a:endParaRPr lang="en-US" dirty="fals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576CB6-2D6D-4C12-076E-7BD7ECC8115F}"/>
              </a:ext>
            </a:extLst>
          </p:cNvPr>
          <p:cNvGraphicFramePr>
            <a:graphicFrameLocks noGrp="true"/>
          </p:cNvGraphicFramePr>
          <p:nvPr>
            <p:ph idx="1"/>
          </p:nvPr>
        </p:nvGraphicFramePr>
        <p:xfrm>
          <a:off x="2152650" y="2226469"/>
          <a:ext cx="7886700" cy="2768200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64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0069-F882-624E-1234-B267E470C43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Kategorie zaměstnanců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4669-90F6-E868-AFA5-3DC9EA1AA804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false"/>
          </a:p>
          <a:p>
            <a:endParaRPr lang="en-US" dirty="false"/>
          </a:p>
          <a:p>
            <a:endParaRPr lang="en-US" dirty="false"/>
          </a:p>
          <a:p>
            <a:r>
              <a:rPr lang="en-US" dirty="false"/>
              <a:t>„</a:t>
            </a:r>
            <a:r>
              <a:rPr lang="en-US" dirty="false" err="true"/>
              <a:t>kategorií</a:t>
            </a:r>
            <a:r>
              <a:rPr lang="en-US" dirty="false"/>
              <a:t> </a:t>
            </a:r>
            <a:r>
              <a:rPr lang="en-US" dirty="false" err="true"/>
              <a:t>pracovníků</a:t>
            </a:r>
            <a:r>
              <a:rPr lang="en-US" dirty="false"/>
              <a:t>“ </a:t>
            </a:r>
            <a:r>
              <a:rPr lang="cs-CZ" dirty="false"/>
              <a:t>se rozumí </a:t>
            </a:r>
            <a:r>
              <a:rPr lang="en-US" dirty="false" err="true"/>
              <a:t>pracovníci</a:t>
            </a:r>
            <a:r>
              <a:rPr lang="en-US" dirty="false"/>
              <a:t> </a:t>
            </a:r>
            <a:r>
              <a:rPr lang="en-US" dirty="false" err="true"/>
              <a:t>vykonávající</a:t>
            </a:r>
            <a:r>
              <a:rPr lang="en-US" dirty="false"/>
              <a:t> </a:t>
            </a:r>
            <a:r>
              <a:rPr lang="en-US" dirty="false" err="true"/>
              <a:t>stejnou</a:t>
            </a:r>
            <a:r>
              <a:rPr lang="en-US" dirty="false"/>
              <a:t> </a:t>
            </a:r>
            <a:r>
              <a:rPr lang="en-US" dirty="false" err="true"/>
              <a:t>práci</a:t>
            </a:r>
            <a:r>
              <a:rPr lang="en-US" dirty="false"/>
              <a:t> </a:t>
            </a:r>
            <a:r>
              <a:rPr lang="en-US" dirty="false" err="true"/>
              <a:t>nebo</a:t>
            </a:r>
            <a:r>
              <a:rPr lang="en-US" dirty="false"/>
              <a:t> </a:t>
            </a:r>
            <a:r>
              <a:rPr lang="en-US" dirty="false" err="true"/>
              <a:t>práci</a:t>
            </a:r>
            <a:r>
              <a:rPr lang="en-US" dirty="false"/>
              <a:t> </a:t>
            </a:r>
            <a:r>
              <a:rPr lang="en-US" dirty="false" err="true"/>
              <a:t>stejné</a:t>
            </a:r>
            <a:r>
              <a:rPr lang="en-US" dirty="false"/>
              <a:t> </a:t>
            </a:r>
            <a:r>
              <a:rPr lang="en-US" dirty="false" err="true"/>
              <a:t>hodnoty</a:t>
            </a:r>
            <a:r>
              <a:rPr lang="en-US" dirty="false"/>
              <a:t> </a:t>
            </a:r>
            <a:r>
              <a:rPr lang="en-US" dirty="false" err="true"/>
              <a:t>seskupení</a:t>
            </a:r>
            <a:r>
              <a:rPr lang="en-US" dirty="false"/>
              <a:t> </a:t>
            </a:r>
            <a:r>
              <a:rPr lang="en-US" dirty="false" err="true">
                <a:solidFill>
                  <a:srgbClr val="FF0000"/>
                </a:solidFill>
              </a:rPr>
              <a:t>nesvévolným</a:t>
            </a:r>
            <a:r>
              <a:rPr lang="en-US" dirty="false">
                <a:solidFill>
                  <a:srgbClr val="FF0000"/>
                </a:solidFill>
              </a:rPr>
              <a:t> </a:t>
            </a:r>
            <a:r>
              <a:rPr lang="en-US" dirty="false" err="true">
                <a:solidFill>
                  <a:srgbClr val="FF0000"/>
                </a:solidFill>
              </a:rPr>
              <a:t>způsobem</a:t>
            </a:r>
            <a:r>
              <a:rPr lang="en-US" dirty="false"/>
              <a:t> </a:t>
            </a:r>
            <a:r>
              <a:rPr lang="en-US" dirty="false" err="true"/>
              <a:t>na</a:t>
            </a:r>
            <a:r>
              <a:rPr lang="en-US" dirty="false"/>
              <a:t> </a:t>
            </a:r>
            <a:r>
              <a:rPr lang="en-US" dirty="false" err="true"/>
              <a:t>základě</a:t>
            </a:r>
            <a:r>
              <a:rPr lang="en-US" dirty="false"/>
              <a:t> </a:t>
            </a:r>
            <a:r>
              <a:rPr lang="en-US" dirty="false" err="true"/>
              <a:t>nediskriminačních</a:t>
            </a:r>
            <a:r>
              <a:rPr lang="en-US" dirty="false"/>
              <a:t> a </a:t>
            </a:r>
            <a:r>
              <a:rPr lang="en-US" dirty="false" err="true"/>
              <a:t>objektivních</a:t>
            </a:r>
            <a:r>
              <a:rPr lang="en-US" dirty="false"/>
              <a:t> </a:t>
            </a:r>
            <a:r>
              <a:rPr lang="en-US" dirty="false" err="true"/>
              <a:t>genderově</a:t>
            </a:r>
            <a:r>
              <a:rPr lang="en-US" dirty="false"/>
              <a:t> </a:t>
            </a:r>
            <a:r>
              <a:rPr lang="en-US" dirty="false" err="true"/>
              <a:t>neutrálních</a:t>
            </a:r>
            <a:r>
              <a:rPr lang="en-US" dirty="false"/>
              <a:t> </a:t>
            </a:r>
            <a:r>
              <a:rPr lang="en-US" dirty="false" err="true"/>
              <a:t>kritérií</a:t>
            </a:r>
            <a:r>
              <a:rPr lang="en-US" dirty="false"/>
              <a:t> </a:t>
            </a:r>
            <a:r>
              <a:rPr lang="en-US" dirty="false" err="true"/>
              <a:t>uvedených</a:t>
            </a:r>
            <a:r>
              <a:rPr lang="en-US" dirty="false"/>
              <a:t> v </a:t>
            </a:r>
            <a:r>
              <a:rPr lang="en-US" dirty="false" err="true"/>
              <a:t>čl</a:t>
            </a:r>
            <a:r>
              <a:rPr lang="en-US" dirty="false"/>
              <a:t>. 4 </a:t>
            </a:r>
            <a:r>
              <a:rPr lang="en-US" dirty="false" err="true"/>
              <a:t>odst</a:t>
            </a:r>
            <a:r>
              <a:rPr lang="en-US" dirty="false"/>
              <a:t>. 4 </a:t>
            </a:r>
            <a:r>
              <a:rPr lang="en-US" dirty="false" err="true"/>
              <a:t>zaměstnavatelem</a:t>
            </a:r>
            <a:r>
              <a:rPr lang="en-US" dirty="false"/>
              <a:t> </a:t>
            </a:r>
            <a:r>
              <a:rPr lang="en-US" dirty="false" err="true"/>
              <a:t>pracovníků</a:t>
            </a:r>
            <a:r>
              <a:rPr lang="en-US" dirty="false"/>
              <a:t> a </a:t>
            </a:r>
            <a:r>
              <a:rPr lang="en-US" dirty="false" err="true"/>
              <a:t>případně</a:t>
            </a:r>
            <a:r>
              <a:rPr lang="en-US" dirty="false"/>
              <a:t> </a:t>
            </a:r>
            <a:r>
              <a:rPr lang="en-US" dirty="false" err="true"/>
              <a:t>ve</a:t>
            </a:r>
            <a:r>
              <a:rPr lang="en-US" dirty="false"/>
              <a:t> </a:t>
            </a:r>
            <a:r>
              <a:rPr lang="en-US" dirty="false" err="true"/>
              <a:t>spolupráci</a:t>
            </a:r>
            <a:r>
              <a:rPr lang="en-US" dirty="false"/>
              <a:t> se </a:t>
            </a:r>
            <a:r>
              <a:rPr lang="en-US" dirty="false" err="true"/>
              <a:t>zástupci</a:t>
            </a:r>
            <a:r>
              <a:rPr lang="en-US" dirty="false"/>
              <a:t> </a:t>
            </a:r>
            <a:r>
              <a:rPr lang="en-US" dirty="false" err="true"/>
              <a:t>zaměstnanců</a:t>
            </a:r>
            <a:r>
              <a:rPr lang="en-US" dirty="false"/>
              <a:t> v </a:t>
            </a:r>
            <a:r>
              <a:rPr lang="en-US" dirty="false" err="true"/>
              <a:t>souladu</a:t>
            </a:r>
            <a:r>
              <a:rPr lang="en-US" dirty="false"/>
              <a:t> s </a:t>
            </a:r>
            <a:r>
              <a:rPr lang="en-US" dirty="false" err="true"/>
              <a:t>vnitrostátními</a:t>
            </a:r>
            <a:r>
              <a:rPr lang="en-US" dirty="false"/>
              <a:t> </a:t>
            </a:r>
            <a:r>
              <a:rPr lang="en-US" dirty="false" err="true"/>
              <a:t>právními</a:t>
            </a:r>
            <a:r>
              <a:rPr lang="en-US" dirty="false"/>
              <a:t> </a:t>
            </a:r>
            <a:r>
              <a:rPr lang="en-US" dirty="false" err="true"/>
              <a:t>předpisy</a:t>
            </a:r>
            <a:r>
              <a:rPr lang="en-US" dirty="false"/>
              <a:t> </a:t>
            </a:r>
            <a:r>
              <a:rPr lang="en-US" dirty="false" err="true"/>
              <a:t>nebo</a:t>
            </a:r>
            <a:r>
              <a:rPr lang="en-US" dirty="false"/>
              <a:t> </a:t>
            </a:r>
            <a:r>
              <a:rPr lang="en-US" dirty="false" err="true"/>
              <a:t>zvyklostmi</a:t>
            </a:r>
            <a:r>
              <a:rPr lang="en-US" dirty="false"/>
              <a:t>;</a:t>
            </a:r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19BB8-7DED-F9F1-4E45-6F6213F1A8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4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316519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E59E-0052-B671-0B05-1E80CC53F51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Kategorie zaměstnanců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6B6C-A331-87AE-4DFA-F662F9B4A484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true" dirty="false" err="true"/>
              <a:t>Definice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Skupiny</a:t>
            </a:r>
            <a:r>
              <a:rPr lang="en-US" dirty="false"/>
              <a:t> </a:t>
            </a:r>
            <a:r>
              <a:rPr lang="en-US" dirty="false" err="true"/>
              <a:t>pozic</a:t>
            </a:r>
            <a:r>
              <a:rPr lang="en-US" dirty="false"/>
              <a:t> se </a:t>
            </a:r>
            <a:r>
              <a:rPr lang="en-US" dirty="false" err="true"/>
              <a:t>stejnou</a:t>
            </a:r>
            <a:r>
              <a:rPr lang="en-US" dirty="false"/>
              <a:t> </a:t>
            </a:r>
            <a:r>
              <a:rPr lang="en-US" dirty="false" err="true"/>
              <a:t>prací</a:t>
            </a:r>
            <a:r>
              <a:rPr lang="en-US" dirty="false"/>
              <a:t> </a:t>
            </a:r>
            <a:r>
              <a:rPr lang="en-US" dirty="false" err="true"/>
              <a:t>nebo</a:t>
            </a:r>
            <a:r>
              <a:rPr lang="en-US" dirty="false"/>
              <a:t> </a:t>
            </a:r>
            <a:r>
              <a:rPr lang="en-US" dirty="false" err="true"/>
              <a:t>prací</a:t>
            </a:r>
            <a:r>
              <a:rPr lang="en-US" dirty="false"/>
              <a:t> </a:t>
            </a:r>
            <a:r>
              <a:rPr lang="en-US" dirty="false" err="true"/>
              <a:t>stejné</a:t>
            </a:r>
            <a:r>
              <a:rPr lang="en-US" dirty="false"/>
              <a:t> </a:t>
            </a:r>
            <a:r>
              <a:rPr lang="en-US" dirty="false" err="true"/>
              <a:t>hodnoty</a:t>
            </a:r>
            <a:endParaRPr lang="en-US" dirty="false"/>
          </a:p>
          <a:p>
            <a:r>
              <a:rPr lang="en-US" dirty="false" err="true"/>
              <a:t>Klíčový</a:t>
            </a:r>
            <a:r>
              <a:rPr lang="en-US" dirty="false"/>
              <a:t> </a:t>
            </a:r>
            <a:r>
              <a:rPr lang="en-US" dirty="false" err="true"/>
              <a:t>nástroj</a:t>
            </a:r>
            <a:r>
              <a:rPr lang="en-US" dirty="false"/>
              <a:t> pro </a:t>
            </a:r>
            <a:r>
              <a:rPr lang="en-US" dirty="false" err="true"/>
              <a:t>systematické</a:t>
            </a:r>
            <a:r>
              <a:rPr lang="en-US" dirty="false"/>
              <a:t> </a:t>
            </a:r>
            <a:r>
              <a:rPr lang="en-US" dirty="false" err="true"/>
              <a:t>srovnávání</a:t>
            </a:r>
            <a:r>
              <a:rPr lang="en-US" dirty="false"/>
              <a:t> </a:t>
            </a:r>
            <a:r>
              <a:rPr lang="en-US" dirty="false" err="true"/>
              <a:t>odměn</a:t>
            </a:r>
            <a:endParaRPr lang="en-US" dirty="false"/>
          </a:p>
          <a:p>
            <a:pPr marL="0" indent="0">
              <a:buNone/>
            </a:pPr>
            <a:r>
              <a:rPr lang="en-US" b="true" dirty="false" err="true"/>
              <a:t>Základní</a:t>
            </a:r>
            <a:r>
              <a:rPr lang="en-US" b="true" dirty="false"/>
              <a:t> </a:t>
            </a:r>
            <a:r>
              <a:rPr lang="en-US" b="true" dirty="false" err="true"/>
              <a:t>pravidla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Definice</a:t>
            </a:r>
            <a:r>
              <a:rPr lang="en-US" dirty="false"/>
              <a:t> </a:t>
            </a:r>
            <a:r>
              <a:rPr lang="en-US" dirty="false" err="true"/>
              <a:t>podle</a:t>
            </a:r>
            <a:r>
              <a:rPr lang="en-US" dirty="false"/>
              <a:t> </a:t>
            </a:r>
            <a:r>
              <a:rPr lang="en-US" dirty="false" err="true"/>
              <a:t>objektivních</a:t>
            </a:r>
            <a:r>
              <a:rPr lang="en-US" dirty="false"/>
              <a:t> </a:t>
            </a:r>
            <a:r>
              <a:rPr lang="en-US" dirty="false" err="true"/>
              <a:t>kritérií</a:t>
            </a:r>
            <a:r>
              <a:rPr lang="en-US" dirty="false"/>
              <a:t>, ne </a:t>
            </a:r>
            <a:r>
              <a:rPr lang="en-US" dirty="false" err="true"/>
              <a:t>podle</a:t>
            </a:r>
            <a:r>
              <a:rPr lang="en-US" dirty="false"/>
              <a:t> </a:t>
            </a:r>
            <a:r>
              <a:rPr lang="en-US" dirty="false" err="true"/>
              <a:t>názvů</a:t>
            </a:r>
            <a:r>
              <a:rPr lang="en-US" dirty="false"/>
              <a:t> </a:t>
            </a:r>
            <a:r>
              <a:rPr lang="en-US" dirty="false" err="true"/>
              <a:t>pozic</a:t>
            </a:r>
            <a:endParaRPr lang="en-US" dirty="false"/>
          </a:p>
          <a:p>
            <a:r>
              <a:rPr lang="en-US" dirty="false" err="true"/>
              <a:t>Každá</a:t>
            </a:r>
            <a:r>
              <a:rPr lang="en-US" dirty="false"/>
              <a:t> </a:t>
            </a:r>
            <a:r>
              <a:rPr lang="en-US" dirty="false" err="true"/>
              <a:t>kategorie</a:t>
            </a:r>
            <a:r>
              <a:rPr lang="en-US" dirty="false"/>
              <a:t> </a:t>
            </a:r>
            <a:r>
              <a:rPr lang="en-US" dirty="false" err="true"/>
              <a:t>musí</a:t>
            </a:r>
            <a:r>
              <a:rPr lang="en-US" dirty="false"/>
              <a:t> </a:t>
            </a:r>
            <a:r>
              <a:rPr lang="en-US" dirty="false" err="true"/>
              <a:t>být</a:t>
            </a:r>
            <a:r>
              <a:rPr lang="en-US" dirty="false"/>
              <a:t> </a:t>
            </a:r>
            <a:r>
              <a:rPr lang="en-US" dirty="false" err="true"/>
              <a:t>jasně</a:t>
            </a:r>
            <a:r>
              <a:rPr lang="en-US" dirty="false"/>
              <a:t> </a:t>
            </a:r>
            <a:r>
              <a:rPr lang="en-US" dirty="false" err="true"/>
              <a:t>vymezena</a:t>
            </a:r>
            <a:endParaRPr lang="en-US" dirty="false"/>
          </a:p>
          <a:p>
            <a:r>
              <a:rPr lang="en-US" dirty="false" err="true"/>
              <a:t>Vztahuje</a:t>
            </a:r>
            <a:r>
              <a:rPr lang="en-US" dirty="false"/>
              <a:t> se i </a:t>
            </a:r>
            <a:r>
              <a:rPr lang="en-US" dirty="false" err="true"/>
              <a:t>na</a:t>
            </a:r>
            <a:r>
              <a:rPr lang="en-US" dirty="false"/>
              <a:t> DPČ a DPP</a:t>
            </a:r>
          </a:p>
          <a:p>
            <a:pPr marL="0" indent="0">
              <a:buNone/>
            </a:pPr>
            <a:r>
              <a:rPr lang="en-US" b="true" dirty="false" err="true"/>
              <a:t>Účel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Identifikace</a:t>
            </a:r>
            <a:r>
              <a:rPr lang="en-US" dirty="false"/>
              <a:t> </a:t>
            </a:r>
            <a:r>
              <a:rPr lang="en-US" dirty="false" err="true"/>
              <a:t>neodůvodněných</a:t>
            </a:r>
            <a:r>
              <a:rPr lang="en-US" dirty="false"/>
              <a:t> </a:t>
            </a:r>
            <a:r>
              <a:rPr lang="en-US" dirty="false" err="true"/>
              <a:t>rozdílů</a:t>
            </a:r>
            <a:r>
              <a:rPr lang="en-US" dirty="false"/>
              <a:t> v </a:t>
            </a:r>
            <a:r>
              <a:rPr lang="en-US" dirty="false" err="true"/>
              <a:t>odměňování</a:t>
            </a:r>
            <a:endParaRPr lang="en-US" dirty="false"/>
          </a:p>
          <a:p>
            <a:r>
              <a:rPr lang="en-US" dirty="false" err="true"/>
              <a:t>Transparentní</a:t>
            </a:r>
            <a:r>
              <a:rPr lang="en-US" dirty="false"/>
              <a:t> </a:t>
            </a:r>
            <a:r>
              <a:rPr lang="en-US" dirty="false" err="true"/>
              <a:t>pravidla</a:t>
            </a:r>
            <a:r>
              <a:rPr lang="en-US" dirty="false"/>
              <a:t> pro </a:t>
            </a:r>
            <a:r>
              <a:rPr lang="en-US" dirty="false" err="true"/>
              <a:t>zaměstnance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0341-F8D4-436E-AE94-5B78008CD23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5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184395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9FA8-1E71-EFB8-5290-F07A0577B84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Kategorie zaměstnanců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D1E4B-B730-F403-8D99-1E36533B9636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true" dirty="false" err="true"/>
              <a:t>Praktický</a:t>
            </a:r>
            <a:r>
              <a:rPr lang="en-US" b="true" dirty="false"/>
              <a:t> </a:t>
            </a:r>
            <a:r>
              <a:rPr lang="en-US" b="true" dirty="false" err="true"/>
              <a:t>příklad</a:t>
            </a:r>
            <a:r>
              <a:rPr lang="en-US" b="true" dirty="false"/>
              <a:t> – </a:t>
            </a:r>
            <a:r>
              <a:rPr lang="en-US" b="true" dirty="false" err="true"/>
              <a:t>výrobní</a:t>
            </a:r>
            <a:r>
              <a:rPr lang="en-US" b="true" dirty="false"/>
              <a:t> </a:t>
            </a:r>
            <a:r>
              <a:rPr lang="en-US" b="true" dirty="false" err="true"/>
              <a:t>společnost</a:t>
            </a:r>
            <a:endParaRPr lang="en-US" b="true" dirty="false"/>
          </a:p>
          <a:p>
            <a:pPr marL="0" indent="0">
              <a:buNone/>
            </a:pPr>
            <a:r>
              <a:rPr lang="en-US" b="true" dirty="false" err="true"/>
              <a:t>Výchozí</a:t>
            </a:r>
            <a:r>
              <a:rPr lang="en-US" b="true" dirty="false"/>
              <a:t> </a:t>
            </a:r>
            <a:r>
              <a:rPr lang="en-US" b="true" dirty="false" err="true"/>
              <a:t>pozice</a:t>
            </a:r>
            <a:r>
              <a:rPr lang="en-US" b="true" dirty="false"/>
              <a:t>:</a:t>
            </a:r>
            <a:r>
              <a:rPr lang="en-US" dirty="false"/>
              <a:t> </a:t>
            </a:r>
            <a:r>
              <a:rPr lang="en-US" dirty="false" err="true"/>
              <a:t>Dělníci</a:t>
            </a:r>
            <a:r>
              <a:rPr lang="en-US" dirty="false"/>
              <a:t>, </a:t>
            </a:r>
            <a:r>
              <a:rPr lang="en-US" dirty="false" err="true"/>
              <a:t>seřizovači</a:t>
            </a:r>
            <a:r>
              <a:rPr lang="en-US" dirty="false"/>
              <a:t>, </a:t>
            </a:r>
            <a:r>
              <a:rPr lang="en-US" dirty="false" err="true"/>
              <a:t>mistři</a:t>
            </a:r>
            <a:r>
              <a:rPr lang="en-US" dirty="false"/>
              <a:t>, </a:t>
            </a:r>
            <a:r>
              <a:rPr lang="en-US" dirty="false" err="true"/>
              <a:t>technologové</a:t>
            </a:r>
            <a:r>
              <a:rPr lang="en-US" dirty="false"/>
              <a:t>, </a:t>
            </a:r>
            <a:r>
              <a:rPr lang="en-US" dirty="false" err="true"/>
              <a:t>účetní</a:t>
            </a:r>
            <a:r>
              <a:rPr lang="en-US" dirty="false"/>
              <a:t>, HR </a:t>
            </a:r>
            <a:r>
              <a:rPr lang="en-US" dirty="false" err="true"/>
              <a:t>specialisté</a:t>
            </a:r>
            <a:r>
              <a:rPr lang="en-US" dirty="false"/>
              <a:t>, </a:t>
            </a:r>
            <a:r>
              <a:rPr lang="en-US" dirty="false" err="true"/>
              <a:t>vedoucí</a:t>
            </a:r>
            <a:endParaRPr lang="en-US" dirty="false"/>
          </a:p>
          <a:p>
            <a:pPr marL="0" indent="0">
              <a:buNone/>
            </a:pPr>
            <a:r>
              <a:rPr lang="en-US" b="true" dirty="false" err="true"/>
              <a:t>Vytvořené</a:t>
            </a:r>
            <a:r>
              <a:rPr lang="en-US" b="true" dirty="false"/>
              <a:t> </a:t>
            </a:r>
            <a:r>
              <a:rPr lang="en-US" b="true" dirty="false" err="true"/>
              <a:t>kategorie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b="true" dirty="false" err="true"/>
              <a:t>Kategorie</a:t>
            </a:r>
            <a:r>
              <a:rPr lang="en-US" b="true" dirty="false"/>
              <a:t> 1:</a:t>
            </a:r>
            <a:r>
              <a:rPr lang="en-US" dirty="false"/>
              <a:t> </a:t>
            </a:r>
            <a:r>
              <a:rPr lang="en-US" dirty="false" err="true"/>
              <a:t>Základní</a:t>
            </a:r>
            <a:r>
              <a:rPr lang="en-US" dirty="false"/>
              <a:t> </a:t>
            </a:r>
            <a:r>
              <a:rPr lang="en-US" dirty="false" err="true"/>
              <a:t>vzdělání</a:t>
            </a:r>
            <a:r>
              <a:rPr lang="en-US" dirty="false"/>
              <a:t>, </a:t>
            </a:r>
            <a:r>
              <a:rPr lang="en-US" dirty="false" err="true"/>
              <a:t>rutinní</a:t>
            </a:r>
            <a:r>
              <a:rPr lang="en-US" dirty="false"/>
              <a:t> </a:t>
            </a:r>
            <a:r>
              <a:rPr lang="en-US" dirty="false" err="true"/>
              <a:t>práce</a:t>
            </a:r>
            <a:r>
              <a:rPr lang="en-US" dirty="false"/>
              <a:t> (</a:t>
            </a:r>
            <a:r>
              <a:rPr lang="en-US" dirty="false" err="true"/>
              <a:t>dělníci</a:t>
            </a:r>
            <a:r>
              <a:rPr lang="en-US" dirty="false"/>
              <a:t>)</a:t>
            </a:r>
          </a:p>
          <a:p>
            <a:r>
              <a:rPr lang="en-US" b="true" dirty="false" err="true"/>
              <a:t>Kategorie</a:t>
            </a:r>
            <a:r>
              <a:rPr lang="en-US" b="true" dirty="false"/>
              <a:t> 2:</a:t>
            </a:r>
            <a:r>
              <a:rPr lang="en-US" dirty="false"/>
              <a:t> SŠ </a:t>
            </a:r>
            <a:r>
              <a:rPr lang="en-US" dirty="false" err="true"/>
              <a:t>vzdělání</a:t>
            </a:r>
            <a:r>
              <a:rPr lang="en-US" dirty="false"/>
              <a:t>, </a:t>
            </a:r>
            <a:r>
              <a:rPr lang="en-US" dirty="false" err="true"/>
              <a:t>specializace</a:t>
            </a:r>
            <a:r>
              <a:rPr lang="en-US" dirty="false"/>
              <a:t> (</a:t>
            </a:r>
            <a:r>
              <a:rPr lang="en-US" dirty="false" err="true"/>
              <a:t>seřizovači</a:t>
            </a:r>
            <a:r>
              <a:rPr lang="en-US" dirty="false"/>
              <a:t>)</a:t>
            </a:r>
          </a:p>
          <a:p>
            <a:r>
              <a:rPr lang="en-US" b="true" dirty="false" err="true"/>
              <a:t>Kategorie</a:t>
            </a:r>
            <a:r>
              <a:rPr lang="en-US" b="true" dirty="false"/>
              <a:t> 3:</a:t>
            </a:r>
            <a:r>
              <a:rPr lang="en-US" dirty="false"/>
              <a:t> VŠ </a:t>
            </a:r>
            <a:r>
              <a:rPr lang="en-US" dirty="false" err="true"/>
              <a:t>vzdělání</a:t>
            </a:r>
            <a:r>
              <a:rPr lang="en-US" dirty="false"/>
              <a:t>, </a:t>
            </a:r>
            <a:r>
              <a:rPr lang="en-US" dirty="false" err="true"/>
              <a:t>koncepční</a:t>
            </a:r>
            <a:r>
              <a:rPr lang="en-US" dirty="false"/>
              <a:t> </a:t>
            </a:r>
            <a:r>
              <a:rPr lang="en-US" dirty="false" err="true"/>
              <a:t>práce</a:t>
            </a:r>
            <a:r>
              <a:rPr lang="en-US" dirty="false"/>
              <a:t> (</a:t>
            </a:r>
            <a:r>
              <a:rPr lang="en-US" dirty="false" err="true"/>
              <a:t>technologové</a:t>
            </a:r>
            <a:r>
              <a:rPr lang="en-US" dirty="false"/>
              <a:t> + HR)</a:t>
            </a:r>
          </a:p>
          <a:p>
            <a:r>
              <a:rPr lang="en-US" b="true" dirty="false" err="true"/>
              <a:t>Kategorie</a:t>
            </a:r>
            <a:r>
              <a:rPr lang="en-US" b="true" dirty="false"/>
              <a:t> 4:</a:t>
            </a:r>
            <a:r>
              <a:rPr lang="en-US" dirty="false"/>
              <a:t> </a:t>
            </a:r>
            <a:r>
              <a:rPr lang="en-US" dirty="false" err="true"/>
              <a:t>Řídící</a:t>
            </a:r>
            <a:r>
              <a:rPr lang="en-US" dirty="false"/>
              <a:t> </a:t>
            </a:r>
            <a:r>
              <a:rPr lang="en-US" dirty="false" err="true"/>
              <a:t>pozice</a:t>
            </a:r>
            <a:r>
              <a:rPr lang="en-US" dirty="false"/>
              <a:t> (</a:t>
            </a:r>
            <a:r>
              <a:rPr lang="en-US" dirty="false" err="true"/>
              <a:t>mistři</a:t>
            </a:r>
            <a:r>
              <a:rPr lang="en-US" dirty="false"/>
              <a:t> + </a:t>
            </a:r>
            <a:r>
              <a:rPr lang="en-US" dirty="false" err="true"/>
              <a:t>vedoucí</a:t>
            </a:r>
            <a:r>
              <a:rPr lang="en-US" dirty="false"/>
              <a:t> </a:t>
            </a:r>
            <a:r>
              <a:rPr lang="en-US" dirty="false" err="true"/>
              <a:t>úseků</a:t>
            </a:r>
            <a:r>
              <a:rPr lang="en-US" dirty="false"/>
              <a:t>)</a:t>
            </a:r>
            <a:endParaRPr lang="cs-CZ" dirty="false"/>
          </a:p>
          <a:p>
            <a:endParaRPr lang="cs-CZ" dirty="false"/>
          </a:p>
          <a:p>
            <a:pPr marL="0" indent="0">
              <a:buNone/>
            </a:pPr>
            <a:r>
              <a:rPr lang="cs-CZ" dirty="false"/>
              <a:t>Problematické otázky: jde opravdu o práci stejné hodnoty? (</a:t>
            </a:r>
            <a:r>
              <a:rPr lang="cs-CZ" dirty="false" err="true"/>
              <a:t>job</a:t>
            </a:r>
            <a:r>
              <a:rPr lang="cs-CZ" dirty="false"/>
              <a:t> </a:t>
            </a:r>
            <a:r>
              <a:rPr lang="cs-CZ" dirty="false" err="true"/>
              <a:t>levels</a:t>
            </a:r>
            <a:r>
              <a:rPr lang="cs-CZ" dirty="false"/>
              <a:t>, data z trhu) </a:t>
            </a:r>
            <a:endParaRPr lang="en-US" dirty="false"/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9A69F-8349-9799-5218-9EB2F1E5E24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6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235785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6B63-D77F-C413-2BD5-7BAD5134D20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Individualita v rámci kategorií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A48C4-B069-00CF-DC1F-490434EDDBE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true" dirty="false" err="true"/>
              <a:t>Častá</a:t>
            </a:r>
            <a:r>
              <a:rPr lang="en-US" b="true" dirty="false"/>
              <a:t> </a:t>
            </a:r>
            <a:r>
              <a:rPr lang="en-US" b="true" dirty="false" err="true"/>
              <a:t>obava</a:t>
            </a:r>
            <a:r>
              <a:rPr lang="en-US" b="true" dirty="false"/>
              <a:t>:</a:t>
            </a:r>
            <a:r>
              <a:rPr lang="en-US" dirty="false"/>
              <a:t> </a:t>
            </a:r>
            <a:r>
              <a:rPr lang="en-US" dirty="false" err="true"/>
              <a:t>Kategorie</a:t>
            </a:r>
            <a:r>
              <a:rPr lang="en-US" dirty="false"/>
              <a:t> = </a:t>
            </a:r>
            <a:r>
              <a:rPr lang="en-US" dirty="false" err="true"/>
              <a:t>všichni</a:t>
            </a:r>
            <a:r>
              <a:rPr lang="en-US" dirty="false"/>
              <a:t> </a:t>
            </a:r>
            <a:r>
              <a:rPr lang="en-US" dirty="false" err="true"/>
              <a:t>stejn</a:t>
            </a:r>
            <a:r>
              <a:rPr lang="cs-CZ" dirty="false"/>
              <a:t>á mzda</a:t>
            </a:r>
            <a:r>
              <a:rPr lang="en-US" dirty="false"/>
              <a:t>?</a:t>
            </a:r>
          </a:p>
          <a:p>
            <a:r>
              <a:rPr lang="en-US" b="true" dirty="false" err="true"/>
              <a:t>Realita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/>
              <a:t>✗ </a:t>
            </a:r>
            <a:r>
              <a:rPr lang="en-US" dirty="false" err="true"/>
              <a:t>Zákon</a:t>
            </a:r>
            <a:r>
              <a:rPr lang="en-US" dirty="false"/>
              <a:t> </a:t>
            </a:r>
            <a:r>
              <a:rPr lang="en-US" dirty="false" err="true"/>
              <a:t>nevyžaduje</a:t>
            </a:r>
            <a:r>
              <a:rPr lang="en-US" dirty="false"/>
              <a:t> </a:t>
            </a:r>
            <a:r>
              <a:rPr lang="en-US" dirty="false" err="true"/>
              <a:t>uniformitu</a:t>
            </a:r>
            <a:endParaRPr lang="en-US" dirty="false"/>
          </a:p>
          <a:p>
            <a:r>
              <a:rPr lang="en-US" dirty="false"/>
              <a:t>✓ </a:t>
            </a:r>
            <a:r>
              <a:rPr lang="en-US" dirty="false" err="true"/>
              <a:t>Prostor</a:t>
            </a:r>
            <a:r>
              <a:rPr lang="en-US" dirty="false"/>
              <a:t> pro </a:t>
            </a:r>
            <a:r>
              <a:rPr lang="en-US" dirty="false" err="true"/>
              <a:t>diferenciaci</a:t>
            </a:r>
            <a:r>
              <a:rPr lang="en-US" dirty="false"/>
              <a:t> </a:t>
            </a:r>
            <a:r>
              <a:rPr lang="en-US" dirty="false" err="true"/>
              <a:t>podle</a:t>
            </a:r>
            <a:r>
              <a:rPr lang="en-US" dirty="false"/>
              <a:t>: </a:t>
            </a:r>
            <a:endParaRPr lang="cs-CZ" dirty="false"/>
          </a:p>
          <a:p>
            <a:pPr lvl="1"/>
            <a:r>
              <a:rPr lang="en-US" dirty="false" err="true"/>
              <a:t>Délky</a:t>
            </a:r>
            <a:r>
              <a:rPr lang="en-US" dirty="false"/>
              <a:t> </a:t>
            </a:r>
            <a:r>
              <a:rPr lang="en-US" dirty="false" err="true"/>
              <a:t>praxe</a:t>
            </a:r>
            <a:endParaRPr lang="en-US" dirty="false"/>
          </a:p>
          <a:p>
            <a:pPr lvl="1"/>
            <a:r>
              <a:rPr lang="en-US" dirty="false" err="true"/>
              <a:t>Výkonu</a:t>
            </a:r>
            <a:endParaRPr lang="en-US" dirty="false"/>
          </a:p>
          <a:p>
            <a:pPr lvl="1"/>
            <a:r>
              <a:rPr lang="en-US" dirty="false" err="true"/>
              <a:t>Individuálních</a:t>
            </a:r>
            <a:r>
              <a:rPr lang="en-US" dirty="false"/>
              <a:t> </a:t>
            </a:r>
            <a:r>
              <a:rPr lang="en-US" dirty="false" err="true"/>
              <a:t>schopností</a:t>
            </a:r>
            <a:endParaRPr lang="en-US" dirty="false"/>
          </a:p>
          <a:p>
            <a:r>
              <a:rPr lang="en-US" b="true" dirty="false"/>
              <a:t>ALE:</a:t>
            </a:r>
            <a:endParaRPr lang="en-US" dirty="false"/>
          </a:p>
          <a:p>
            <a:r>
              <a:rPr lang="en-US" dirty="false" err="true"/>
              <a:t>Odměny</a:t>
            </a:r>
            <a:r>
              <a:rPr lang="en-US" dirty="false"/>
              <a:t> </a:t>
            </a:r>
            <a:r>
              <a:rPr lang="en-US" dirty="false" err="true"/>
              <a:t>nesmí</a:t>
            </a:r>
            <a:r>
              <a:rPr lang="en-US" dirty="false"/>
              <a:t> </a:t>
            </a:r>
            <a:r>
              <a:rPr lang="en-US" dirty="false" err="true"/>
              <a:t>být</a:t>
            </a:r>
            <a:r>
              <a:rPr lang="en-US" dirty="false"/>
              <a:t> </a:t>
            </a:r>
            <a:r>
              <a:rPr lang="cs-CZ" dirty="false"/>
              <a:t>„</a:t>
            </a:r>
            <a:r>
              <a:rPr lang="en-US" dirty="false" err="true"/>
              <a:t>zásadně</a:t>
            </a:r>
            <a:r>
              <a:rPr lang="en-US" dirty="false"/>
              <a:t> </a:t>
            </a:r>
            <a:r>
              <a:rPr lang="en-US" dirty="false" err="true"/>
              <a:t>odlišné</a:t>
            </a:r>
            <a:r>
              <a:rPr lang="cs-CZ" dirty="false"/>
              <a:t>“</a:t>
            </a:r>
          </a:p>
          <a:p>
            <a:r>
              <a:rPr lang="cs-CZ" dirty="false"/>
              <a:t>Nelze použít argument, že jedna pozice je jiná než druhá (je to přece práce stejné hodnoty) </a:t>
            </a:r>
            <a:endParaRPr lang="en-US" dirty="false"/>
          </a:p>
          <a:p>
            <a:r>
              <a:rPr lang="en-US" dirty="false"/>
              <a:t>Jak </a:t>
            </a:r>
            <a:r>
              <a:rPr lang="en-US" dirty="false" err="true"/>
              <a:t>velký</a:t>
            </a:r>
            <a:r>
              <a:rPr lang="en-US" dirty="false"/>
              <a:t> </a:t>
            </a:r>
            <a:r>
              <a:rPr lang="en-US" dirty="false" err="true"/>
              <a:t>rozdíl</a:t>
            </a:r>
            <a:r>
              <a:rPr lang="en-US" dirty="false"/>
              <a:t> je </a:t>
            </a:r>
            <a:r>
              <a:rPr lang="en-US" dirty="false" err="true"/>
              <a:t>ještě</a:t>
            </a:r>
            <a:r>
              <a:rPr lang="en-US" dirty="false"/>
              <a:t> </a:t>
            </a:r>
            <a:r>
              <a:rPr lang="en-US" dirty="false" err="true"/>
              <a:t>přípustný</a:t>
            </a:r>
            <a:r>
              <a:rPr lang="en-US" dirty="false"/>
              <a:t>?</a:t>
            </a:r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A9825-7D0D-6ACF-F750-DEE46B78558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7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43404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20CF3-2BBF-4394-B963-9F0F6CDA44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cs-CZ" dirty="false"/>
              <a:t>Systémy odměňování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02B941-A4F3-43FE-A502-776CBB0765F6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b="true" err="true"/>
              <a:t>Recital</a:t>
            </a:r>
            <a:r>
              <a:rPr lang="cs-CZ" sz="1400" b="true"/>
              <a:t> 26 Směrnice: </a:t>
            </a:r>
            <a:r>
              <a:rPr lang="en-US" sz="1400"/>
              <a:t>Aby </a:t>
            </a:r>
            <a:r>
              <a:rPr lang="en-US" sz="1400" err="true"/>
              <a:t>bylo</a:t>
            </a:r>
            <a:r>
              <a:rPr lang="en-US" sz="1400"/>
              <a:t> </a:t>
            </a:r>
            <a:r>
              <a:rPr lang="en-US" sz="1400" err="true"/>
              <a:t>respektováno</a:t>
            </a:r>
            <a:r>
              <a:rPr lang="en-US" sz="1400"/>
              <a:t> </a:t>
            </a:r>
            <a:r>
              <a:rPr lang="en-US" sz="1400" err="true"/>
              <a:t>právo</a:t>
            </a:r>
            <a:r>
              <a:rPr lang="en-US" sz="1400"/>
              <a:t> </a:t>
            </a:r>
            <a:r>
              <a:rPr lang="en-US" sz="1400" err="true"/>
              <a:t>na</a:t>
            </a:r>
            <a:r>
              <a:rPr lang="en-US" sz="1400"/>
              <a:t> </a:t>
            </a:r>
            <a:r>
              <a:rPr lang="en-US" sz="1400" err="true"/>
              <a:t>stejnou</a:t>
            </a:r>
            <a:r>
              <a:rPr lang="en-US" sz="1400"/>
              <a:t> </a:t>
            </a:r>
            <a:r>
              <a:rPr lang="en-US" sz="1400" err="true"/>
              <a:t>odměnu</a:t>
            </a:r>
            <a:r>
              <a:rPr lang="en-US" sz="1400"/>
              <a:t>, </a:t>
            </a:r>
            <a:r>
              <a:rPr lang="en-US" sz="1400" err="true"/>
              <a:t>musí</a:t>
            </a:r>
            <a:r>
              <a:rPr lang="en-US" sz="1400"/>
              <a:t> </a:t>
            </a:r>
            <a:r>
              <a:rPr lang="en-US" sz="1400" err="true"/>
              <a:t>mít</a:t>
            </a:r>
            <a:r>
              <a:rPr lang="en-US" sz="1400"/>
              <a:t> </a:t>
            </a:r>
            <a:r>
              <a:rPr lang="en-US" sz="1400" err="true"/>
              <a:t>zaměstnavatelé</a:t>
            </a:r>
            <a:r>
              <a:rPr lang="en-US" sz="1400"/>
              <a:t> </a:t>
            </a:r>
            <a:r>
              <a:rPr lang="en-US" sz="1400" err="true"/>
              <a:t>zavedeny</a:t>
            </a:r>
            <a:r>
              <a:rPr lang="en-US" sz="1400"/>
              <a:t> </a:t>
            </a:r>
            <a:r>
              <a:rPr lang="en-US" sz="1400" err="true"/>
              <a:t>systémy</a:t>
            </a:r>
            <a:r>
              <a:rPr lang="en-US" sz="1400"/>
              <a:t> </a:t>
            </a:r>
            <a:r>
              <a:rPr lang="en-US" sz="1400" err="true"/>
              <a:t>odměňování</a:t>
            </a:r>
            <a:r>
              <a:rPr lang="en-US" sz="1400"/>
              <a:t> , </a:t>
            </a:r>
            <a:r>
              <a:rPr lang="en-US" sz="1400" err="true"/>
              <a:t>které</a:t>
            </a:r>
            <a:r>
              <a:rPr lang="en-US" sz="1400"/>
              <a:t> </a:t>
            </a:r>
            <a:r>
              <a:rPr lang="en-US" sz="1400" err="true"/>
              <a:t>zajistí</a:t>
            </a:r>
            <a:r>
              <a:rPr lang="en-US" sz="1400"/>
              <a:t>, aby </a:t>
            </a:r>
            <a:r>
              <a:rPr lang="en-US" sz="1400" err="true"/>
              <a:t>mezi</a:t>
            </a:r>
            <a:r>
              <a:rPr lang="en-US" sz="1400"/>
              <a:t> </a:t>
            </a:r>
            <a:r>
              <a:rPr lang="en-US" sz="1400" err="true"/>
              <a:t>pracovníky</a:t>
            </a:r>
            <a:r>
              <a:rPr lang="en-US" sz="1400"/>
              <a:t> </a:t>
            </a:r>
            <a:r>
              <a:rPr lang="en-US" sz="1400" err="true"/>
              <a:t>vykonávajícími</a:t>
            </a:r>
            <a:r>
              <a:rPr lang="en-US" sz="1400"/>
              <a:t> </a:t>
            </a:r>
            <a:r>
              <a:rPr lang="en-US" sz="1400" err="true"/>
              <a:t>stejnou</a:t>
            </a:r>
            <a:r>
              <a:rPr lang="en-US" sz="1400"/>
              <a:t> </a:t>
            </a:r>
            <a:r>
              <a:rPr lang="en-US" sz="1400" err="true"/>
              <a:t>práci</a:t>
            </a:r>
            <a:r>
              <a:rPr lang="en-US" sz="1400"/>
              <a:t> </a:t>
            </a:r>
            <a:r>
              <a:rPr lang="en-US" sz="1400" err="true"/>
              <a:t>nebo</a:t>
            </a:r>
            <a:r>
              <a:rPr lang="en-US" sz="1400"/>
              <a:t> </a:t>
            </a:r>
            <a:r>
              <a:rPr lang="en-US" sz="1400" err="true"/>
              <a:t>práci</a:t>
            </a:r>
            <a:r>
              <a:rPr lang="en-US" sz="1400"/>
              <a:t> </a:t>
            </a:r>
            <a:r>
              <a:rPr lang="en-US" sz="1400" err="true"/>
              <a:t>stejné</a:t>
            </a:r>
            <a:r>
              <a:rPr lang="en-US" sz="1400"/>
              <a:t> </a:t>
            </a:r>
            <a:r>
              <a:rPr lang="en-US" sz="1400" err="true"/>
              <a:t>hodnoty</a:t>
            </a:r>
            <a:r>
              <a:rPr lang="en-US" sz="1400"/>
              <a:t> </a:t>
            </a:r>
            <a:r>
              <a:rPr lang="en-US" sz="1400" err="true"/>
              <a:t>neexistovaly</a:t>
            </a:r>
            <a:r>
              <a:rPr lang="en-US" sz="1400"/>
              <a:t> </a:t>
            </a:r>
            <a:r>
              <a:rPr lang="en-US" sz="1400" err="true"/>
              <a:t>rozdíly</a:t>
            </a:r>
            <a:r>
              <a:rPr lang="en-US" sz="1400"/>
              <a:t> v </a:t>
            </a:r>
            <a:r>
              <a:rPr lang="en-US" sz="1400" err="true"/>
              <a:t>odměňování</a:t>
            </a:r>
            <a:r>
              <a:rPr lang="en-US" sz="1400"/>
              <a:t> </a:t>
            </a:r>
            <a:r>
              <a:rPr lang="en-US" sz="1400" err="true"/>
              <a:t>žen</a:t>
            </a:r>
            <a:r>
              <a:rPr lang="en-US" sz="1400"/>
              <a:t> a </a:t>
            </a:r>
            <a:r>
              <a:rPr lang="en-US" sz="1400" err="true"/>
              <a:t>mužů</a:t>
            </a:r>
            <a:r>
              <a:rPr lang="en-US" sz="1400"/>
              <a:t>, </a:t>
            </a:r>
            <a:r>
              <a:rPr lang="en-US" sz="1400" err="true"/>
              <a:t>které</a:t>
            </a:r>
            <a:r>
              <a:rPr lang="en-US" sz="1400"/>
              <a:t> </a:t>
            </a:r>
            <a:r>
              <a:rPr lang="en-US" sz="1400" err="true"/>
              <a:t>nejsou</a:t>
            </a:r>
            <a:r>
              <a:rPr lang="en-US" sz="1400"/>
              <a:t> </a:t>
            </a:r>
            <a:r>
              <a:rPr lang="en-US" sz="1400" err="true"/>
              <a:t>odůvodněny</a:t>
            </a:r>
            <a:r>
              <a:rPr lang="en-US" sz="1400"/>
              <a:t> </a:t>
            </a:r>
            <a:r>
              <a:rPr lang="en-US" sz="1400" err="true"/>
              <a:t>objektivními</a:t>
            </a:r>
            <a:r>
              <a:rPr lang="en-US" sz="1400"/>
              <a:t> a </a:t>
            </a:r>
            <a:r>
              <a:rPr lang="en-US" sz="1400" err="true"/>
              <a:t>genderově</a:t>
            </a:r>
            <a:r>
              <a:rPr lang="en-US" sz="1400"/>
              <a:t> </a:t>
            </a:r>
            <a:r>
              <a:rPr lang="en-US" sz="1400" err="true"/>
              <a:t>neutrálními</a:t>
            </a:r>
            <a:r>
              <a:rPr lang="en-US" sz="1400"/>
              <a:t> </a:t>
            </a:r>
            <a:r>
              <a:rPr lang="en-US" sz="1400" err="true"/>
              <a:t>kritérii</a:t>
            </a:r>
            <a:r>
              <a:rPr lang="en-US" sz="1400" b="true"/>
              <a:t>. Tyto </a:t>
            </a:r>
            <a:r>
              <a:rPr lang="en-US" sz="1400" b="true" err="true"/>
              <a:t>systémy</a:t>
            </a:r>
            <a:r>
              <a:rPr lang="en-US" sz="1400" b="true"/>
              <a:t> </a:t>
            </a:r>
            <a:r>
              <a:rPr lang="en-US" sz="1400" b="true" err="true"/>
              <a:t>odměňování</a:t>
            </a:r>
            <a:r>
              <a:rPr lang="en-US" sz="1400" b="true"/>
              <a:t> by </a:t>
            </a:r>
            <a:r>
              <a:rPr lang="en-US" sz="1400" b="true" err="true"/>
              <a:t>měly</a:t>
            </a:r>
            <a:r>
              <a:rPr lang="en-US" sz="1400" b="true"/>
              <a:t> </a:t>
            </a:r>
            <a:r>
              <a:rPr lang="en-US" sz="1400" b="true" err="true"/>
              <a:t>umožňovat</a:t>
            </a:r>
            <a:r>
              <a:rPr lang="en-US" sz="1400" b="true"/>
              <a:t> </a:t>
            </a:r>
            <a:r>
              <a:rPr lang="en-US" sz="1400" b="true" err="true"/>
              <a:t>srovnání</a:t>
            </a:r>
            <a:r>
              <a:rPr lang="en-US" sz="1400" b="true"/>
              <a:t> </a:t>
            </a:r>
            <a:r>
              <a:rPr lang="en-US" sz="1400" b="true" err="true"/>
              <a:t>hodnoty</a:t>
            </a:r>
            <a:r>
              <a:rPr lang="en-US" sz="1400" b="true"/>
              <a:t> </a:t>
            </a:r>
            <a:r>
              <a:rPr lang="en-US" sz="1400" b="true" err="true"/>
              <a:t>různých</a:t>
            </a:r>
            <a:r>
              <a:rPr lang="en-US" sz="1400" b="true"/>
              <a:t> </a:t>
            </a:r>
            <a:r>
              <a:rPr lang="en-US" sz="1400" b="true" err="true"/>
              <a:t>pracovních</a:t>
            </a:r>
            <a:r>
              <a:rPr lang="en-US" sz="1400" b="true"/>
              <a:t> </a:t>
            </a:r>
            <a:r>
              <a:rPr lang="en-US" sz="1400" b="true" err="true"/>
              <a:t>míst</a:t>
            </a:r>
            <a:r>
              <a:rPr lang="en-US" sz="1400" b="true"/>
              <a:t> v </a:t>
            </a:r>
            <a:r>
              <a:rPr lang="en-US" sz="1400" b="true" err="true"/>
              <a:t>rámci</a:t>
            </a:r>
            <a:r>
              <a:rPr lang="en-US" sz="1400" b="true"/>
              <a:t> </a:t>
            </a:r>
            <a:r>
              <a:rPr lang="en-US" sz="1400" b="true" err="true"/>
              <a:t>stejné</a:t>
            </a:r>
            <a:r>
              <a:rPr lang="en-US" sz="1400" b="true"/>
              <a:t> </a:t>
            </a:r>
            <a:r>
              <a:rPr lang="en-US" sz="1400" b="true" err="true"/>
              <a:t>organizační</a:t>
            </a:r>
            <a:r>
              <a:rPr lang="en-US" sz="1400" b="true"/>
              <a:t> </a:t>
            </a:r>
            <a:r>
              <a:rPr lang="en-US" sz="1400" b="true" err="true"/>
              <a:t>struktury</a:t>
            </a:r>
            <a:r>
              <a:rPr lang="en-US" sz="1400" b="true"/>
              <a:t>. </a:t>
            </a:r>
            <a:r>
              <a:rPr lang="cs-CZ" sz="1400"/>
              <a:t>(…) </a:t>
            </a:r>
            <a:r>
              <a:rPr lang="en-US" sz="1400"/>
              <a:t>V </a:t>
            </a:r>
            <a:r>
              <a:rPr lang="en-US" sz="1400" err="true"/>
              <a:t>souladu</a:t>
            </a:r>
            <a:r>
              <a:rPr lang="en-US" sz="1400"/>
              <a:t> s </a:t>
            </a:r>
            <a:r>
              <a:rPr lang="en-US" sz="1400" err="true"/>
              <a:t>judikaturou</a:t>
            </a:r>
            <a:r>
              <a:rPr lang="en-US" sz="1400"/>
              <a:t> </a:t>
            </a:r>
            <a:r>
              <a:rPr lang="en-US" sz="1400" err="true"/>
              <a:t>Soudního</a:t>
            </a:r>
            <a:r>
              <a:rPr lang="en-US" sz="1400"/>
              <a:t> </a:t>
            </a:r>
            <a:r>
              <a:rPr lang="en-US" sz="1400" err="true"/>
              <a:t>dvora</a:t>
            </a:r>
            <a:r>
              <a:rPr lang="en-US" sz="1400"/>
              <a:t> by </a:t>
            </a:r>
            <a:r>
              <a:rPr lang="en-US" sz="1400" err="true"/>
              <a:t>hodnota</a:t>
            </a:r>
            <a:r>
              <a:rPr lang="en-US" sz="1400"/>
              <a:t> </a:t>
            </a:r>
            <a:r>
              <a:rPr lang="en-US" sz="1400" err="true"/>
              <a:t>práce</a:t>
            </a:r>
            <a:r>
              <a:rPr lang="en-US" sz="1400"/>
              <a:t> </a:t>
            </a:r>
            <a:r>
              <a:rPr lang="en-US" sz="1400" err="true"/>
              <a:t>měla</a:t>
            </a:r>
            <a:r>
              <a:rPr lang="en-US" sz="1400"/>
              <a:t> </a:t>
            </a:r>
            <a:r>
              <a:rPr lang="en-US" sz="1400" err="true"/>
              <a:t>být</a:t>
            </a:r>
            <a:r>
              <a:rPr lang="en-US" sz="1400"/>
              <a:t> </a:t>
            </a:r>
            <a:r>
              <a:rPr lang="en-US" sz="1400" err="true"/>
              <a:t>posuzována</a:t>
            </a:r>
            <a:r>
              <a:rPr lang="en-US" sz="1400"/>
              <a:t> a </a:t>
            </a:r>
            <a:r>
              <a:rPr lang="en-US" sz="1400" err="true"/>
              <a:t>srovnávána</a:t>
            </a:r>
            <a:r>
              <a:rPr lang="en-US" sz="1400"/>
              <a:t> </a:t>
            </a:r>
            <a:r>
              <a:rPr lang="en-US" sz="1400" err="true"/>
              <a:t>na</a:t>
            </a:r>
            <a:r>
              <a:rPr lang="en-US" sz="1400"/>
              <a:t> </a:t>
            </a:r>
            <a:r>
              <a:rPr lang="en-US" sz="1400" err="true"/>
              <a:t>základě</a:t>
            </a:r>
            <a:r>
              <a:rPr lang="en-US" sz="1400"/>
              <a:t> </a:t>
            </a:r>
            <a:r>
              <a:rPr lang="en-US" sz="1400" err="true"/>
              <a:t>objektivních</a:t>
            </a:r>
            <a:r>
              <a:rPr lang="en-US" sz="1400"/>
              <a:t> </a:t>
            </a:r>
            <a:r>
              <a:rPr lang="en-US" sz="1400" err="true"/>
              <a:t>kritérií</a:t>
            </a:r>
            <a:r>
              <a:rPr lang="en-US" sz="1400"/>
              <a:t>, </a:t>
            </a:r>
            <a:r>
              <a:rPr lang="en-US" sz="1400" err="true"/>
              <a:t>včetně</a:t>
            </a:r>
            <a:r>
              <a:rPr lang="en-US" sz="1400"/>
              <a:t> </a:t>
            </a:r>
            <a:r>
              <a:rPr lang="en-US" sz="1400" err="true"/>
              <a:t>odborné</a:t>
            </a:r>
            <a:r>
              <a:rPr lang="en-US" sz="1400"/>
              <a:t> </a:t>
            </a:r>
            <a:r>
              <a:rPr lang="en-US" sz="1400" err="true"/>
              <a:t>kvalifikace</a:t>
            </a:r>
            <a:r>
              <a:rPr lang="en-US" sz="1400"/>
              <a:t>, </a:t>
            </a:r>
            <a:r>
              <a:rPr lang="en-US" sz="1400" err="true"/>
              <a:t>požadavků</a:t>
            </a:r>
            <a:r>
              <a:rPr lang="en-US" sz="1400"/>
              <a:t> </a:t>
            </a:r>
            <a:r>
              <a:rPr lang="en-US" sz="1400" err="true"/>
              <a:t>na</a:t>
            </a:r>
            <a:r>
              <a:rPr lang="en-US" sz="1400"/>
              <a:t> </a:t>
            </a:r>
            <a:r>
              <a:rPr lang="en-US" sz="1400" err="true"/>
              <a:t>vzdělání</a:t>
            </a:r>
            <a:r>
              <a:rPr lang="en-US" sz="1400"/>
              <a:t> a </a:t>
            </a:r>
            <a:r>
              <a:rPr lang="en-US" sz="1400" err="true"/>
              <a:t>odbornou</a:t>
            </a:r>
            <a:r>
              <a:rPr lang="en-US" sz="1400"/>
              <a:t> </a:t>
            </a:r>
            <a:r>
              <a:rPr lang="en-US" sz="1400" err="true"/>
              <a:t>přípravu</a:t>
            </a:r>
            <a:r>
              <a:rPr lang="en-US" sz="1400"/>
              <a:t>, </a:t>
            </a:r>
            <a:r>
              <a:rPr lang="en-US" sz="1400" err="true"/>
              <a:t>dovedností</a:t>
            </a:r>
            <a:r>
              <a:rPr lang="en-US" sz="1400"/>
              <a:t>, </a:t>
            </a:r>
            <a:r>
              <a:rPr lang="en-US" sz="1400" err="true"/>
              <a:t>úsilí</a:t>
            </a:r>
            <a:r>
              <a:rPr lang="en-US" sz="1400"/>
              <a:t>, </a:t>
            </a:r>
            <a:r>
              <a:rPr lang="en-US" sz="1400" err="true"/>
              <a:t>odpovědnosti</a:t>
            </a:r>
            <a:r>
              <a:rPr lang="en-US" sz="1400"/>
              <a:t> a </a:t>
            </a:r>
            <a:r>
              <a:rPr lang="en-US" sz="1400" err="true"/>
              <a:t>pracovních</a:t>
            </a:r>
            <a:r>
              <a:rPr lang="en-US" sz="1400"/>
              <a:t> </a:t>
            </a:r>
            <a:r>
              <a:rPr lang="en-US" sz="1400" err="true"/>
              <a:t>podmínek</a:t>
            </a:r>
            <a:r>
              <a:rPr lang="en-US" sz="1400"/>
              <a:t>, bez </a:t>
            </a:r>
            <a:r>
              <a:rPr lang="en-US" sz="1400" err="true"/>
              <a:t>ohledu</a:t>
            </a:r>
            <a:r>
              <a:rPr lang="en-US" sz="1400"/>
              <a:t> </a:t>
            </a:r>
            <a:r>
              <a:rPr lang="en-US" sz="1400" err="true"/>
              <a:t>na</a:t>
            </a:r>
            <a:r>
              <a:rPr lang="en-US" sz="1400"/>
              <a:t> </a:t>
            </a:r>
            <a:r>
              <a:rPr lang="en-US" sz="1400" err="true"/>
              <a:t>rozdíly</a:t>
            </a:r>
            <a:r>
              <a:rPr lang="en-US" sz="1400"/>
              <a:t> v </a:t>
            </a:r>
            <a:r>
              <a:rPr lang="en-US" sz="1400" err="true"/>
              <a:t>pracovním</a:t>
            </a:r>
            <a:r>
              <a:rPr lang="en-US" sz="1400"/>
              <a:t> </a:t>
            </a:r>
            <a:r>
              <a:rPr lang="en-US" sz="1400" err="true"/>
              <a:t>režimu</a:t>
            </a:r>
            <a:r>
              <a:rPr lang="en-US" sz="1400"/>
              <a:t>. S </a:t>
            </a:r>
            <a:r>
              <a:rPr lang="en-US" sz="1400" err="true"/>
              <a:t>cílem</a:t>
            </a:r>
            <a:r>
              <a:rPr lang="en-US" sz="1400"/>
              <a:t> </a:t>
            </a:r>
            <a:r>
              <a:rPr lang="en-US" sz="1400" err="true"/>
              <a:t>usnadnit</a:t>
            </a:r>
            <a:r>
              <a:rPr lang="en-US" sz="1400"/>
              <a:t> </a:t>
            </a:r>
            <a:r>
              <a:rPr lang="en-US" sz="1400" err="true"/>
              <a:t>uplatňování</a:t>
            </a:r>
            <a:r>
              <a:rPr lang="en-US" sz="1400"/>
              <a:t> </a:t>
            </a:r>
            <a:r>
              <a:rPr lang="en-US" sz="1400" err="true"/>
              <a:t>pojmu</a:t>
            </a:r>
            <a:r>
              <a:rPr lang="en-US" sz="1400"/>
              <a:t> </a:t>
            </a:r>
            <a:r>
              <a:rPr lang="en-US" sz="1400" err="true"/>
              <a:t>práce</a:t>
            </a:r>
            <a:r>
              <a:rPr lang="en-US" sz="1400"/>
              <a:t> </a:t>
            </a:r>
            <a:r>
              <a:rPr lang="en-US" sz="1400" err="true"/>
              <a:t>stejné</a:t>
            </a:r>
            <a:r>
              <a:rPr lang="en-US" sz="1400"/>
              <a:t> </a:t>
            </a:r>
            <a:r>
              <a:rPr lang="en-US" sz="1400" err="true"/>
              <a:t>hodnoty</a:t>
            </a:r>
            <a:r>
              <a:rPr lang="en-US" sz="1400"/>
              <a:t>, </a:t>
            </a:r>
            <a:r>
              <a:rPr lang="en-US" sz="1400" err="true"/>
              <a:t>zejména</a:t>
            </a:r>
            <a:r>
              <a:rPr lang="en-US" sz="1400"/>
              <a:t> u </a:t>
            </a:r>
            <a:r>
              <a:rPr lang="en-US" sz="1400" err="true"/>
              <a:t>mikropodniků</a:t>
            </a:r>
            <a:r>
              <a:rPr lang="en-US" sz="1400"/>
              <a:t> a </a:t>
            </a:r>
            <a:r>
              <a:rPr lang="en-US" sz="1400" err="true"/>
              <a:t>malých</a:t>
            </a:r>
            <a:r>
              <a:rPr lang="en-US" sz="1400"/>
              <a:t> a </a:t>
            </a:r>
            <a:r>
              <a:rPr lang="en-US" sz="1400" err="true"/>
              <a:t>středních</a:t>
            </a:r>
            <a:r>
              <a:rPr lang="en-US" sz="1400"/>
              <a:t> </a:t>
            </a:r>
            <a:r>
              <a:rPr lang="en-US" sz="1400" err="true"/>
              <a:t>podniků</a:t>
            </a:r>
            <a:r>
              <a:rPr lang="en-US" sz="1400"/>
              <a:t>, by </a:t>
            </a:r>
            <a:r>
              <a:rPr lang="en-US" sz="1400" err="true"/>
              <a:t>měla</a:t>
            </a:r>
            <a:r>
              <a:rPr lang="en-US" sz="1400"/>
              <a:t> </a:t>
            </a:r>
            <a:r>
              <a:rPr lang="en-US" sz="1400" err="true"/>
              <a:t>používaná</a:t>
            </a:r>
            <a:r>
              <a:rPr lang="en-US" sz="1400"/>
              <a:t> </a:t>
            </a:r>
            <a:r>
              <a:rPr lang="en-US" sz="1400" err="true"/>
              <a:t>objektivní</a:t>
            </a:r>
            <a:r>
              <a:rPr lang="en-US" sz="1400"/>
              <a:t> </a:t>
            </a:r>
            <a:r>
              <a:rPr lang="en-US" sz="1400" err="true"/>
              <a:t>kritéria</a:t>
            </a:r>
            <a:r>
              <a:rPr lang="en-US" sz="1400"/>
              <a:t> </a:t>
            </a:r>
            <a:r>
              <a:rPr lang="en-US" sz="1400" err="true"/>
              <a:t>zahrnovat</a:t>
            </a:r>
            <a:r>
              <a:rPr lang="en-US" sz="1400"/>
              <a:t> </a:t>
            </a:r>
            <a:r>
              <a:rPr lang="en-US" sz="1400" err="true"/>
              <a:t>čtyři</a:t>
            </a:r>
            <a:r>
              <a:rPr lang="en-US" sz="1400"/>
              <a:t> </a:t>
            </a:r>
            <a:r>
              <a:rPr lang="en-US" sz="1400" err="true"/>
              <a:t>faktory</a:t>
            </a:r>
            <a:r>
              <a:rPr lang="en-US" sz="1400"/>
              <a:t>: </a:t>
            </a:r>
            <a:r>
              <a:rPr lang="en-US" sz="1400" err="true"/>
              <a:t>dovednosti</a:t>
            </a:r>
            <a:r>
              <a:rPr lang="en-US" sz="1400"/>
              <a:t>, </a:t>
            </a:r>
            <a:r>
              <a:rPr lang="en-US" sz="1400" err="true"/>
              <a:t>úsilí</a:t>
            </a:r>
            <a:r>
              <a:rPr lang="en-US" sz="1400"/>
              <a:t>, </a:t>
            </a:r>
            <a:r>
              <a:rPr lang="en-US" sz="1400" err="true"/>
              <a:t>odpovědnost</a:t>
            </a:r>
            <a:r>
              <a:rPr lang="en-US" sz="1400"/>
              <a:t> a </a:t>
            </a:r>
            <a:r>
              <a:rPr lang="en-US" sz="1400" err="true"/>
              <a:t>pracovní</a:t>
            </a:r>
            <a:r>
              <a:rPr lang="en-US" sz="1400"/>
              <a:t> </a:t>
            </a:r>
            <a:r>
              <a:rPr lang="en-US" sz="1400" err="true"/>
              <a:t>podmínky</a:t>
            </a:r>
            <a:r>
              <a:rPr lang="en-US" sz="1400"/>
              <a:t>. </a:t>
            </a:r>
            <a:r>
              <a:rPr lang="cs-CZ" sz="1400"/>
              <a:t>(…) 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 err="true"/>
              <a:t>Vzhledem</a:t>
            </a:r>
            <a:r>
              <a:rPr lang="en-US" sz="1400"/>
              <a:t> k </a:t>
            </a:r>
            <a:r>
              <a:rPr lang="en-US" sz="1400" err="true"/>
              <a:t>tomu</a:t>
            </a:r>
            <a:r>
              <a:rPr lang="en-US" sz="1400"/>
              <a:t>, </a:t>
            </a:r>
            <a:r>
              <a:rPr lang="en-US" sz="1400" err="true"/>
              <a:t>že</a:t>
            </a:r>
            <a:r>
              <a:rPr lang="en-US" sz="1400"/>
              <a:t> </a:t>
            </a:r>
            <a:r>
              <a:rPr lang="en-US" sz="1400" b="true" err="true"/>
              <a:t>všechny</a:t>
            </a:r>
            <a:r>
              <a:rPr lang="en-US" sz="1400" b="true"/>
              <a:t> </a:t>
            </a:r>
            <a:r>
              <a:rPr lang="en-US" sz="1400" b="true" err="true"/>
              <a:t>faktory</a:t>
            </a:r>
            <a:r>
              <a:rPr lang="en-US" sz="1400" b="true"/>
              <a:t> </a:t>
            </a:r>
            <a:r>
              <a:rPr lang="en-US" sz="1400" b="true" err="true"/>
              <a:t>nejsou</a:t>
            </a:r>
            <a:r>
              <a:rPr lang="en-US" sz="1400" b="true"/>
              <a:t> pro </a:t>
            </a:r>
            <a:r>
              <a:rPr lang="en-US" sz="1400" b="true" err="true"/>
              <a:t>konkrétní</a:t>
            </a:r>
            <a:r>
              <a:rPr lang="en-US" sz="1400" b="true"/>
              <a:t> </a:t>
            </a:r>
            <a:r>
              <a:rPr lang="en-US" sz="1400" b="true" err="true"/>
              <a:t>pozici</a:t>
            </a:r>
            <a:r>
              <a:rPr lang="en-US" sz="1400" b="true"/>
              <a:t> </a:t>
            </a:r>
            <a:r>
              <a:rPr lang="en-US" sz="1400" b="true" err="true"/>
              <a:t>stejně</a:t>
            </a:r>
            <a:r>
              <a:rPr lang="en-US" sz="1400" b="true"/>
              <a:t> </a:t>
            </a:r>
            <a:r>
              <a:rPr lang="en-US" sz="1400" b="true" err="true"/>
              <a:t>relevantní</a:t>
            </a:r>
            <a:r>
              <a:rPr lang="en-US" sz="1400"/>
              <a:t>, </a:t>
            </a:r>
            <a:r>
              <a:rPr lang="en-US" sz="1400" err="true"/>
              <a:t>měl</a:t>
            </a:r>
            <a:r>
              <a:rPr lang="en-US" sz="1400"/>
              <a:t> by </a:t>
            </a:r>
            <a:r>
              <a:rPr lang="en-US" sz="1400" err="true"/>
              <a:t>zaměstnavatel</a:t>
            </a:r>
            <a:r>
              <a:rPr lang="en-US" sz="1400"/>
              <a:t> </a:t>
            </a:r>
            <a:r>
              <a:rPr lang="en-US" sz="1400" err="true"/>
              <a:t>zvážit</a:t>
            </a:r>
            <a:r>
              <a:rPr lang="en-US" sz="1400"/>
              <a:t> </a:t>
            </a:r>
            <a:r>
              <a:rPr lang="en-US" sz="1400" err="true"/>
              <a:t>každý</a:t>
            </a:r>
            <a:r>
              <a:rPr lang="en-US" sz="1400"/>
              <a:t> z </a:t>
            </a:r>
            <a:r>
              <a:rPr lang="en-US" sz="1400" err="true"/>
              <a:t>uvedených</a:t>
            </a:r>
            <a:r>
              <a:rPr lang="en-US" sz="1400"/>
              <a:t> </a:t>
            </a:r>
            <a:r>
              <a:rPr lang="en-US" sz="1400" err="true"/>
              <a:t>čtyř</a:t>
            </a:r>
            <a:r>
              <a:rPr lang="en-US" sz="1400"/>
              <a:t> </a:t>
            </a:r>
            <a:r>
              <a:rPr lang="en-US" sz="1400" err="true"/>
              <a:t>faktorů</a:t>
            </a:r>
            <a:r>
              <a:rPr lang="en-US" sz="1400"/>
              <a:t> v </a:t>
            </a:r>
            <a:r>
              <a:rPr lang="en-US" sz="1400" err="true"/>
              <a:t>závislosti</a:t>
            </a:r>
            <a:r>
              <a:rPr lang="en-US" sz="1400"/>
              <a:t> </a:t>
            </a:r>
            <a:r>
              <a:rPr lang="en-US" sz="1400" err="true"/>
              <a:t>na</a:t>
            </a:r>
            <a:r>
              <a:rPr lang="en-US" sz="1400"/>
              <a:t> </a:t>
            </a:r>
            <a:r>
              <a:rPr lang="en-US" sz="1400" err="true"/>
              <a:t>významu</a:t>
            </a:r>
            <a:r>
              <a:rPr lang="en-US" sz="1400"/>
              <a:t> </a:t>
            </a:r>
            <a:r>
              <a:rPr lang="en-US" sz="1400" err="true"/>
              <a:t>uvedených</a:t>
            </a:r>
            <a:r>
              <a:rPr lang="en-US" sz="1400"/>
              <a:t> </a:t>
            </a:r>
            <a:r>
              <a:rPr lang="en-US" sz="1400" err="true"/>
              <a:t>kritérií</a:t>
            </a:r>
            <a:r>
              <a:rPr lang="en-US" sz="1400"/>
              <a:t> pro </a:t>
            </a:r>
            <a:r>
              <a:rPr lang="en-US" sz="1400" err="true"/>
              <a:t>konkrétní</a:t>
            </a:r>
            <a:r>
              <a:rPr lang="en-US" sz="1400"/>
              <a:t> </a:t>
            </a:r>
            <a:r>
              <a:rPr lang="en-US" sz="1400" err="true"/>
              <a:t>pracovní</a:t>
            </a:r>
            <a:r>
              <a:rPr lang="en-US" sz="1400"/>
              <a:t> </a:t>
            </a:r>
            <a:r>
              <a:rPr lang="en-US" sz="1400" err="true"/>
              <a:t>místo</a:t>
            </a:r>
            <a:r>
              <a:rPr lang="en-US" sz="1400"/>
              <a:t> </a:t>
            </a:r>
            <a:r>
              <a:rPr lang="en-US" sz="1400" err="true"/>
              <a:t>nebo</a:t>
            </a:r>
            <a:r>
              <a:rPr lang="en-US" sz="1400"/>
              <a:t> </a:t>
            </a:r>
            <a:r>
              <a:rPr lang="en-US" sz="1400" err="true"/>
              <a:t>pozici</a:t>
            </a:r>
            <a:r>
              <a:rPr lang="en-US" sz="1400"/>
              <a:t>. </a:t>
            </a:r>
            <a:r>
              <a:rPr lang="en-US" sz="1400" err="true"/>
              <a:t>Mělo</a:t>
            </a:r>
            <a:r>
              <a:rPr lang="en-US" sz="1400"/>
              <a:t> by </a:t>
            </a:r>
            <a:r>
              <a:rPr lang="en-US" sz="1400" err="true"/>
              <a:t>být</a:t>
            </a:r>
            <a:r>
              <a:rPr lang="en-US" sz="1400"/>
              <a:t> </a:t>
            </a:r>
            <a:r>
              <a:rPr lang="en-US" sz="1400" err="true"/>
              <a:t>rovněž</a:t>
            </a:r>
            <a:r>
              <a:rPr lang="en-US" sz="1400"/>
              <a:t> </a:t>
            </a:r>
            <a:r>
              <a:rPr lang="en-US" sz="1400" err="true"/>
              <a:t>možné</a:t>
            </a:r>
            <a:r>
              <a:rPr lang="en-US" sz="1400"/>
              <a:t> </a:t>
            </a:r>
            <a:r>
              <a:rPr lang="en-US" sz="1400" err="true"/>
              <a:t>zohlednit</a:t>
            </a:r>
            <a:r>
              <a:rPr lang="en-US" sz="1400"/>
              <a:t> </a:t>
            </a:r>
            <a:r>
              <a:rPr lang="en-US" sz="1400" err="true"/>
              <a:t>dodatečná</a:t>
            </a:r>
            <a:r>
              <a:rPr lang="en-US" sz="1400"/>
              <a:t> </a:t>
            </a:r>
            <a:r>
              <a:rPr lang="en-US" sz="1400" err="true"/>
              <a:t>kritéria</a:t>
            </a:r>
            <a:r>
              <a:rPr lang="en-US" sz="1400"/>
              <a:t>, </a:t>
            </a:r>
            <a:r>
              <a:rPr lang="en-US" sz="1400" err="true"/>
              <a:t>jsou</a:t>
            </a:r>
            <a:r>
              <a:rPr lang="en-US" sz="1400"/>
              <a:t>-li </a:t>
            </a:r>
            <a:r>
              <a:rPr lang="en-US" sz="1400" err="true"/>
              <a:t>relevantní</a:t>
            </a:r>
            <a:r>
              <a:rPr lang="en-US" sz="1400"/>
              <a:t> a </a:t>
            </a:r>
            <a:r>
              <a:rPr lang="en-US" sz="1400" err="true"/>
              <a:t>odůvodněná</a:t>
            </a:r>
            <a:r>
              <a:rPr lang="en-US" sz="1400"/>
              <a:t>. </a:t>
            </a:r>
            <a:r>
              <a:rPr lang="cs-CZ" sz="1400"/>
              <a:t>(…) </a:t>
            </a:r>
            <a:endParaRPr lang="en-US" sz="1400"/>
          </a:p>
          <a:p>
            <a:pPr marL="214313" indent="-214313"/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95944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54D8-B7C9-9348-BFDE-A24D9D19371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Systémy odměňování 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E6E0-F8DE-0DF4-874B-ADD02A4B4D5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true" dirty="false" err="true"/>
              <a:t>Definice</a:t>
            </a:r>
            <a:r>
              <a:rPr lang="en-US" b="true" dirty="false"/>
              <a:t>:</a:t>
            </a:r>
            <a:r>
              <a:rPr lang="en-US" dirty="false"/>
              <a:t> </a:t>
            </a:r>
            <a:r>
              <a:rPr lang="en-US" dirty="false" err="true"/>
              <a:t>Komplexní</a:t>
            </a:r>
            <a:r>
              <a:rPr lang="en-US" dirty="false"/>
              <a:t> </a:t>
            </a:r>
            <a:r>
              <a:rPr lang="en-US" dirty="false" err="true"/>
              <a:t>soubor</a:t>
            </a:r>
            <a:r>
              <a:rPr lang="en-US" dirty="false"/>
              <a:t> </a:t>
            </a:r>
            <a:r>
              <a:rPr lang="en-US" dirty="false" err="true"/>
              <a:t>pravidel</a:t>
            </a:r>
            <a:r>
              <a:rPr lang="en-US" dirty="false"/>
              <a:t>, </a:t>
            </a:r>
            <a:r>
              <a:rPr lang="en-US" dirty="false" err="true"/>
              <a:t>postupů</a:t>
            </a:r>
            <a:r>
              <a:rPr lang="en-US" dirty="false"/>
              <a:t> a </a:t>
            </a:r>
            <a:r>
              <a:rPr lang="en-US" dirty="false" err="true"/>
              <a:t>kritérií</a:t>
            </a:r>
            <a:r>
              <a:rPr lang="en-US" dirty="false"/>
              <a:t> pro </a:t>
            </a:r>
            <a:r>
              <a:rPr lang="en-US" dirty="false" err="true"/>
              <a:t>stanovení</a:t>
            </a:r>
            <a:r>
              <a:rPr lang="en-US" dirty="false"/>
              <a:t>, </a:t>
            </a:r>
            <a:r>
              <a:rPr lang="en-US" dirty="false" err="true"/>
              <a:t>sjednávání</a:t>
            </a:r>
            <a:r>
              <a:rPr lang="en-US" dirty="false"/>
              <a:t> a </a:t>
            </a:r>
            <a:r>
              <a:rPr lang="en-US" dirty="false" err="true"/>
              <a:t>poskytování</a:t>
            </a:r>
            <a:r>
              <a:rPr lang="en-US" dirty="false"/>
              <a:t> </a:t>
            </a:r>
            <a:r>
              <a:rPr lang="en-US" dirty="false" err="true"/>
              <a:t>odměn</a:t>
            </a:r>
            <a:r>
              <a:rPr lang="en-US" dirty="false"/>
              <a:t> zaměstnancům.</a:t>
            </a:r>
          </a:p>
          <a:p>
            <a:pPr marL="0" indent="0">
              <a:buNone/>
            </a:pPr>
            <a:r>
              <a:rPr lang="en-US" b="true" dirty="false" err="true"/>
              <a:t>Hlavní</a:t>
            </a:r>
            <a:r>
              <a:rPr lang="en-US" b="true" dirty="false"/>
              <a:t> </a:t>
            </a:r>
            <a:r>
              <a:rPr lang="en-US" b="true" dirty="false" err="true"/>
              <a:t>účel</a:t>
            </a:r>
            <a:r>
              <a:rPr lang="en-US" b="true" dirty="false"/>
              <a:t>:</a:t>
            </a:r>
            <a:r>
              <a:rPr lang="en-US" dirty="false"/>
              <a:t> </a:t>
            </a:r>
            <a:r>
              <a:rPr lang="en-US" dirty="false" err="true"/>
              <a:t>Zajistit</a:t>
            </a:r>
            <a:r>
              <a:rPr lang="en-US" dirty="false"/>
              <a:t>, aby </a:t>
            </a:r>
            <a:r>
              <a:rPr lang="en-US" dirty="false" err="true"/>
              <a:t>zaměstnanci</a:t>
            </a:r>
            <a:r>
              <a:rPr lang="en-US" dirty="false"/>
              <a:t> </a:t>
            </a:r>
            <a:r>
              <a:rPr lang="en-US" dirty="false" err="true"/>
              <a:t>vykonávající</a:t>
            </a:r>
            <a:r>
              <a:rPr lang="en-US" dirty="false"/>
              <a:t> </a:t>
            </a:r>
            <a:r>
              <a:rPr lang="en-US" dirty="false" err="true"/>
              <a:t>stejnou</a:t>
            </a:r>
            <a:r>
              <a:rPr lang="en-US" dirty="false"/>
              <a:t> </a:t>
            </a:r>
            <a:r>
              <a:rPr lang="en-US" dirty="false" err="true"/>
              <a:t>práci</a:t>
            </a:r>
            <a:r>
              <a:rPr lang="en-US" dirty="false"/>
              <a:t> </a:t>
            </a:r>
            <a:r>
              <a:rPr lang="en-US" dirty="false" err="true"/>
              <a:t>nebo</a:t>
            </a:r>
            <a:r>
              <a:rPr lang="en-US" dirty="false"/>
              <a:t> </a:t>
            </a:r>
            <a:r>
              <a:rPr lang="en-US" dirty="false" err="true"/>
              <a:t>práci</a:t>
            </a:r>
            <a:r>
              <a:rPr lang="en-US" dirty="false"/>
              <a:t> </a:t>
            </a:r>
            <a:r>
              <a:rPr lang="en-US" dirty="false" err="true"/>
              <a:t>stejné</a:t>
            </a:r>
            <a:r>
              <a:rPr lang="en-US" dirty="false"/>
              <a:t> </a:t>
            </a:r>
            <a:r>
              <a:rPr lang="en-US" dirty="false" err="true"/>
              <a:t>hodnoty</a:t>
            </a:r>
            <a:r>
              <a:rPr lang="en-US" dirty="false"/>
              <a:t> </a:t>
            </a:r>
            <a:r>
              <a:rPr lang="en-US" dirty="false" err="true"/>
              <a:t>obdrželi</a:t>
            </a:r>
            <a:r>
              <a:rPr lang="en-US" dirty="false"/>
              <a:t> </a:t>
            </a:r>
            <a:r>
              <a:rPr lang="en-US" dirty="false" err="true"/>
              <a:t>stejnou</a:t>
            </a:r>
            <a:r>
              <a:rPr lang="en-US" dirty="false"/>
              <a:t> </a:t>
            </a:r>
            <a:r>
              <a:rPr lang="en-US" dirty="false" err="true"/>
              <a:t>odměnu</a:t>
            </a:r>
            <a:r>
              <a:rPr lang="en-US" dirty="false"/>
              <a:t> a </a:t>
            </a:r>
            <a:r>
              <a:rPr lang="en-US" dirty="false" err="true"/>
              <a:t>předejít</a:t>
            </a:r>
            <a:r>
              <a:rPr lang="en-US" dirty="false"/>
              <a:t> </a:t>
            </a:r>
            <a:r>
              <a:rPr lang="en-US" dirty="false" err="true"/>
              <a:t>neodůvodněným</a:t>
            </a:r>
            <a:r>
              <a:rPr lang="en-US" dirty="false"/>
              <a:t> </a:t>
            </a:r>
            <a:r>
              <a:rPr lang="en-US" dirty="false" err="true"/>
              <a:t>rozdílům</a:t>
            </a:r>
            <a:r>
              <a:rPr lang="en-US" dirty="false"/>
              <a:t> </a:t>
            </a:r>
            <a:r>
              <a:rPr lang="en-US" dirty="false" err="true"/>
              <a:t>mezi</a:t>
            </a:r>
            <a:r>
              <a:rPr lang="en-US" dirty="false"/>
              <a:t> </a:t>
            </a:r>
            <a:r>
              <a:rPr lang="en-US" dirty="false" err="true"/>
              <a:t>muži</a:t>
            </a:r>
            <a:r>
              <a:rPr lang="en-US" dirty="false"/>
              <a:t> a </a:t>
            </a:r>
            <a:r>
              <a:rPr lang="en-US" dirty="false" err="true"/>
              <a:t>ženami</a:t>
            </a:r>
            <a:r>
              <a:rPr lang="en-US" dirty="false"/>
              <a:t>.</a:t>
            </a:r>
          </a:p>
          <a:p>
            <a:pPr marL="0" indent="0">
              <a:buNone/>
            </a:pPr>
            <a:r>
              <a:rPr lang="en-US" b="true" dirty="false" err="true"/>
              <a:t>Základní</a:t>
            </a:r>
            <a:r>
              <a:rPr lang="en-US" b="true" dirty="false"/>
              <a:t> </a:t>
            </a:r>
            <a:r>
              <a:rPr lang="en-US" b="true" dirty="false" err="true"/>
              <a:t>požadavky</a:t>
            </a:r>
            <a:r>
              <a:rPr lang="en-US" b="true" dirty="false"/>
              <a:t>:</a:t>
            </a:r>
            <a:endParaRPr lang="en-US" dirty="false"/>
          </a:p>
          <a:p>
            <a:r>
              <a:rPr lang="en-US" dirty="false" err="true"/>
              <a:t>Vyloučení</a:t>
            </a:r>
            <a:r>
              <a:rPr lang="en-US" dirty="false"/>
              <a:t> </a:t>
            </a:r>
            <a:r>
              <a:rPr lang="en-US" dirty="false" err="true"/>
              <a:t>přímé</a:t>
            </a:r>
            <a:r>
              <a:rPr lang="en-US" dirty="false"/>
              <a:t> i </a:t>
            </a:r>
            <a:r>
              <a:rPr lang="en-US" dirty="false" err="true"/>
              <a:t>nepřímé</a:t>
            </a:r>
            <a:r>
              <a:rPr lang="en-US" dirty="false"/>
              <a:t> </a:t>
            </a:r>
            <a:r>
              <a:rPr lang="en-US" dirty="false" err="true"/>
              <a:t>diskriminace</a:t>
            </a:r>
            <a:endParaRPr lang="en-US" dirty="false"/>
          </a:p>
          <a:p>
            <a:r>
              <a:rPr lang="en-US" dirty="false" err="true"/>
              <a:t>Musí</a:t>
            </a:r>
            <a:r>
              <a:rPr lang="en-US" dirty="false"/>
              <a:t> </a:t>
            </a:r>
            <a:r>
              <a:rPr lang="en-US" dirty="false" err="true"/>
              <a:t>umožnit</a:t>
            </a:r>
            <a:r>
              <a:rPr lang="en-US" dirty="false"/>
              <a:t> </a:t>
            </a:r>
            <a:r>
              <a:rPr lang="en-US" dirty="false" err="true"/>
              <a:t>posouzení</a:t>
            </a:r>
            <a:r>
              <a:rPr lang="en-US" dirty="false"/>
              <a:t>, </a:t>
            </a:r>
            <a:r>
              <a:rPr lang="en-US" dirty="false" err="true"/>
              <a:t>zda</a:t>
            </a:r>
            <a:r>
              <a:rPr lang="en-US" dirty="false"/>
              <a:t> </a:t>
            </a:r>
            <a:r>
              <a:rPr lang="en-US" dirty="false" err="true"/>
              <a:t>jsou</a:t>
            </a:r>
            <a:r>
              <a:rPr lang="en-US" dirty="false"/>
              <a:t> </a:t>
            </a:r>
            <a:r>
              <a:rPr lang="en-US" dirty="false" err="true"/>
              <a:t>zaměstnanci</a:t>
            </a:r>
            <a:r>
              <a:rPr lang="en-US" dirty="false"/>
              <a:t> </a:t>
            </a:r>
            <a:r>
              <a:rPr lang="en-US" dirty="false" err="true"/>
              <a:t>ve</a:t>
            </a:r>
            <a:r>
              <a:rPr lang="en-US" dirty="false"/>
              <a:t> </a:t>
            </a:r>
            <a:r>
              <a:rPr lang="en-US" dirty="false" err="true"/>
              <a:t>srovnatelné</a:t>
            </a:r>
            <a:r>
              <a:rPr lang="en-US" dirty="false"/>
              <a:t> </a:t>
            </a:r>
            <a:r>
              <a:rPr lang="en-US" dirty="false" err="true"/>
              <a:t>situaci</a:t>
            </a:r>
            <a:endParaRPr lang="cs-CZ" dirty="false"/>
          </a:p>
          <a:p>
            <a:r>
              <a:rPr lang="cs-CZ" dirty="false"/>
              <a:t>Vyjasnění, co je a co není stejná práce / práce stejné hodnoty – dá se pomocí seznamu pozic nebo pomocí kritérií </a:t>
            </a:r>
            <a:endParaRPr lang="en-US" dirty="false"/>
          </a:p>
          <a:p>
            <a:r>
              <a:rPr lang="en-US" dirty="false" err="true"/>
              <a:t>Systém</a:t>
            </a:r>
            <a:r>
              <a:rPr lang="en-US" dirty="false"/>
              <a:t> </a:t>
            </a:r>
            <a:r>
              <a:rPr lang="en-US" dirty="false" err="true"/>
              <a:t>musí</a:t>
            </a:r>
            <a:r>
              <a:rPr lang="en-US" dirty="false"/>
              <a:t> </a:t>
            </a:r>
            <a:r>
              <a:rPr lang="en-US" dirty="false" err="true"/>
              <a:t>být</a:t>
            </a:r>
            <a:r>
              <a:rPr lang="en-US" dirty="false"/>
              <a:t> </a:t>
            </a:r>
            <a:r>
              <a:rPr lang="en-US" dirty="false" err="true"/>
              <a:t>aplikován</a:t>
            </a:r>
            <a:r>
              <a:rPr lang="en-US" dirty="false"/>
              <a:t> </a:t>
            </a:r>
            <a:r>
              <a:rPr lang="en-US" dirty="false" err="true"/>
              <a:t>objektivně</a:t>
            </a:r>
            <a:r>
              <a:rPr lang="en-US" dirty="false"/>
              <a:t> a </a:t>
            </a:r>
            <a:r>
              <a:rPr lang="en-US" dirty="false" err="true"/>
              <a:t>nezavrhovat</a:t>
            </a:r>
            <a:r>
              <a:rPr lang="en-US" dirty="false"/>
              <a:t> "</a:t>
            </a:r>
            <a:r>
              <a:rPr lang="en-US" dirty="false" err="true"/>
              <a:t>měkké</a:t>
            </a:r>
            <a:r>
              <a:rPr lang="en-US" dirty="false"/>
              <a:t>" </a:t>
            </a:r>
            <a:r>
              <a:rPr lang="en-US" dirty="false" err="true"/>
              <a:t>dovednosti</a:t>
            </a:r>
            <a:r>
              <a:rPr lang="en-US" dirty="false"/>
              <a:t> </a:t>
            </a:r>
            <a:r>
              <a:rPr lang="en-US" dirty="false" err="true"/>
              <a:t>často</a:t>
            </a:r>
            <a:r>
              <a:rPr lang="en-US" dirty="false"/>
              <a:t> </a:t>
            </a:r>
            <a:r>
              <a:rPr lang="en-US" dirty="false" err="true"/>
              <a:t>spojované</a:t>
            </a:r>
            <a:r>
              <a:rPr lang="en-US" dirty="false"/>
              <a:t> se </a:t>
            </a:r>
            <a:r>
              <a:rPr lang="en-US" dirty="false" err="true"/>
              <a:t>ženami</a:t>
            </a:r>
            <a:r>
              <a:rPr lang="en-US" dirty="false"/>
              <a:t> (</a:t>
            </a:r>
            <a:r>
              <a:rPr lang="en-US" dirty="false" err="true"/>
              <a:t>empatie</a:t>
            </a:r>
            <a:r>
              <a:rPr lang="en-US" dirty="false"/>
              <a:t>, </a:t>
            </a:r>
            <a:r>
              <a:rPr lang="en-US" dirty="false" err="true"/>
              <a:t>komunikace</a:t>
            </a:r>
            <a:r>
              <a:rPr lang="en-US" dirty="false"/>
              <a:t>, </a:t>
            </a:r>
            <a:r>
              <a:rPr lang="en-US" dirty="false" err="true"/>
              <a:t>emoční</a:t>
            </a:r>
            <a:r>
              <a:rPr lang="en-US" dirty="false"/>
              <a:t> </a:t>
            </a:r>
            <a:r>
              <a:rPr lang="en-US" dirty="false" err="true"/>
              <a:t>inteligence</a:t>
            </a:r>
            <a:r>
              <a:rPr lang="en-US" dirty="false"/>
              <a:t>).</a:t>
            </a:r>
          </a:p>
          <a:p>
            <a:endParaRPr lang="en-US" dirty="fal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B1EAE-023E-449C-58B2-925BF296593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false"/>
              <a:pPr/>
              <a:t>9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476381410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7A269987-504B-4087-B03C-5EB8DE11DB40}" name="pfuk.pptx" vid="{E084D833-96DC-4325-9498-D5556D39F6DC}"/>
    </a:ext>
  </a:extLst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id="{2E142A2C-CD16-42D6-873A-C26D2A0506FA}" name="Office Theme" vid="{1BDDFF52-6CD6-40A5-AB3C-68EB2F1E4D0A}"/>
    </a:ext>
  </a:extLst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id="{2E142A2C-CD16-42D6-873A-C26D2A0506FA}" name="Office Theme" vid="{1BDDFF52-6CD6-40A5-AB3C-68EB2F1E4D0A}"/>
    </a:ext>
  </a:extLst>
</a:theme>
</file>

<file path=docMetadata/LabelInfo.xml><?xml version="1.0" encoding="utf-8"?>
<clbl:labelList xmlns:clbl="http://schemas.microsoft.com/office/2020/mipLabelMetadata">
  <clbl:label contentBits="0" enabled="1" id="{d546e5e1-5d42-4630-bacd-c69bfdcbd5e8}" method="Standard" removed="0" siteId="{96ece526-9c7d-48b0-8daf-8b93c90a5d18}"/>
</clbl:labelList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PF UK 2019 s foto</properties:Template>
  <properties:Words>1741</properties:Words>
  <properties:PresentationFormat>Widescreen</properties:PresentationFormat>
  <properties:Paragraphs>189</properties:Paragraphs>
  <properties:Slides>22</properties:Slides>
  <properties:Notes>1</properties:Notes>
  <properties:TotalTime>12244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properties:HeadingPairs>
  <properties:TitlesOfParts>
    <vt:vector baseType="lpstr" size="29">
      <vt:lpstr>Aptos</vt:lpstr>
      <vt:lpstr>Arial</vt:lpstr>
      <vt:lpstr>Calibri</vt:lpstr>
      <vt:lpstr>Gill Sans MT</vt:lpstr>
      <vt:lpstr>Roboto</vt:lpstr>
      <vt:lpstr>Times New Roman</vt:lpstr>
      <vt:lpstr>Motiv Office</vt:lpstr>
      <vt:lpstr>HODNOTA PRÁCE A ROVNÉ ODMĚŇOVÁNÍ </vt:lpstr>
      <vt:lpstr>Rovné odměňování</vt:lpstr>
      <vt:lpstr>Základní instituty směrnice </vt:lpstr>
      <vt:lpstr>Kategorie zaměstnanců</vt:lpstr>
      <vt:lpstr>Kategorie zaměstnanců </vt:lpstr>
      <vt:lpstr>Kategorie zaměstnanců </vt:lpstr>
      <vt:lpstr>Individualita v rámci kategorií </vt:lpstr>
      <vt:lpstr>Systémy odměňování</vt:lpstr>
      <vt:lpstr>Systémy odměňování </vt:lpstr>
      <vt:lpstr>Systém odměňování </vt:lpstr>
      <vt:lpstr>Systém odměňování a měkké dovednosti </vt:lpstr>
      <vt:lpstr>Co systém musí obsahovat </vt:lpstr>
      <vt:lpstr>Mzdová pásma v systému odměňování </vt:lpstr>
      <vt:lpstr>Jediný zdroj </vt:lpstr>
      <vt:lpstr>Faktory u odměňování </vt:lpstr>
      <vt:lpstr>Rovné odměňování – § 110 ZP</vt:lpstr>
      <vt:lpstr>Složitost, odpovědnost, namáhavost</vt:lpstr>
      <vt:lpstr>Pracovní podmínky</vt:lpstr>
      <vt:lpstr>Výkon a výsledky</vt:lpstr>
      <vt:lpstr>Stejná práce a práce stejné hodnoty </vt:lpstr>
      <vt:lpstr>Paradox „práce stejné hodnoty“ </vt:lpstr>
      <vt:lpstr>Kritéria hodnocení 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2022-05-02T12:10:28Z</dcterms:created>
  <dc:creator/>
  <cp:lastModifiedBy/>
  <cp:lastPrinted>2022-05-02T12:40:57Z</cp:lastPrinted>
  <dcterms:modified xmlns:xsi="http://www.w3.org/2001/XMLSchema-instance" xsi:type="dcterms:W3CDTF">2026-01-13T09:28:19Z</dcterms:modified>
  <cp:revision>35</cp:revision>
  <dc:title>Prezentace aplikace PowerPoint</dc:title>
</cp:coreProperties>
</file>