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72" r:id="rId1"/>
  </p:sldMasterIdLst>
  <p:notesMasterIdLst>
    <p:notesMasterId r:id="rId14"/>
  </p:notesMasterIdLst>
  <p:sldIdLst>
    <p:sldId id="256" r:id="rId2"/>
    <p:sldId id="298" r:id="rId3"/>
    <p:sldId id="302" r:id="rId4"/>
    <p:sldId id="299" r:id="rId5"/>
    <p:sldId id="300" r:id="rId6"/>
    <p:sldId id="295" r:id="rId7"/>
    <p:sldId id="301" r:id="rId8"/>
    <p:sldId id="303" r:id="rId9"/>
    <p:sldId id="277" r:id="rId10"/>
    <p:sldId id="296" r:id="rId11"/>
    <p:sldId id="297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 useTimings="fals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099"/>
    <a:srgbClr val="73CABF"/>
    <a:srgbClr val="FFCB00"/>
    <a:srgbClr val="FC5959"/>
    <a:srgbClr val="F42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horzBarState="maximized">
    <p:restoredLeft sz="15987" autoAdjust="false"/>
    <p:restoredTop sz="94660"/>
  </p:normalViewPr>
  <p:slideViewPr>
    <p:cSldViewPr snapToGrid="false">
      <p:cViewPr varScale="true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false">
      <p:cViewPr varScale="true">
        <p:scale>
          <a:sx n="73" d="100"/>
          <a:sy n="73" d="100"/>
        </p:scale>
        <p:origin x="2208" y="84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tableStyles.xml" Type="http://schemas.openxmlformats.org/officeDocument/2006/relationships/tableStyles" Id="rId18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theme/theme1.xml" Type="http://schemas.openxmlformats.org/officeDocument/2006/relationships/theme" Id="rId17"/>
    <Relationship Target="slides/slide1.xml" Type="http://schemas.openxmlformats.org/officeDocument/2006/relationships/slide" Id="rId2"/>
    <Relationship Target="viewProps.xml" Type="http://schemas.openxmlformats.org/officeDocument/2006/relationships/viewProp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4.xml" Type="http://schemas.openxmlformats.org/officeDocument/2006/relationships/slide" Id="rId5"/>
    <Relationship Target="presProps.xml" Type="http://schemas.openxmlformats.org/officeDocument/2006/relationships/presProps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notesMasters/notesMaster1.xml" Type="http://schemas.openxmlformats.org/officeDocument/2006/relationships/notesMaster" Id="rId1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F50A7F5A-3CED-42DD-A287-2F85124EAF7A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33DC42B2-8D44-4C97-A4E6-5378267762ED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1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    <Relationship Target="../media/image4.png" Type="http://schemas.openxmlformats.org/officeDocument/2006/relationships/image" Id="rId5"/>
    <Relationship Target="../media/hdphoto1.wdp" Type="http://schemas.microsoft.com/office/2007/relationships/hdphoto" Id="rId4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2"/>
    <Relationship Target="../theme/themeOverride1.xml" Type="http://schemas.openxmlformats.org/officeDocument/2006/relationships/themeOverride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media/image10.png" Type="http://schemas.openxmlformats.org/officeDocument/2006/relationships/image" Id="rId8"/>
    <Relationship Target="../media/image5.png" Type="http://schemas.openxmlformats.org/officeDocument/2006/relationships/image" Id="rId3"/>
    <Relationship Target="../media/image9.png" Type="http://schemas.openxmlformats.org/officeDocument/2006/relationships/image" Id="rId7"/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    <Relationship Target="../media/image8.png" Type="http://schemas.openxmlformats.org/officeDocument/2006/relationships/image" Id="rId6"/>
    <Relationship Target="../media/image7.png" Type="http://schemas.openxmlformats.org/officeDocument/2006/relationships/image" Id="rId5"/>
    <Relationship Target="../media/image6.png" Type="http://schemas.openxmlformats.org/officeDocument/2006/relationships/image" Id="rId4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Úvodní snímek">
    <p:bg>
      <p:bgPr>
        <a:gradFill flip="none" rotWithShape="true">
          <a:gsLst>
            <a:gs pos="75000">
              <a:srgbClr val="73CABF"/>
            </a:gs>
            <a:gs pos="0">
              <a:srgbClr val="FFCB00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5688694C-B602-4439-A22D-FA8C87E689CA}"/>
              </a:ext>
            </a:extLst>
          </p:cNvPr>
          <p:cNvPicPr>
            <a:picLocks noChangeAspect="true"/>
          </p:cNvPicPr>
          <p:nvPr userDrawn="true"/>
        </p:nvPicPr>
        <p:blipFill rotWithShape="true">
          <a:blip r:embed="rId2">
            <a:alphaModFix amt="20000"/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r="72433" b="15649"/>
          <a:stretch/>
        </p:blipFill>
        <p:spPr>
          <a:xfrm>
            <a:off x="0" y="757268"/>
            <a:ext cx="5982511" cy="6100732"/>
          </a:xfrm>
          <a:prstGeom prst="rect">
            <a:avLst/>
          </a:prstGeom>
        </p:spPr>
      </p:pic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true">
                <a:solidFill>
                  <a:srgbClr val="593099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CF0ED-E64C-4E48-A980-269662010100}" type="datetimeFigureOut">
              <a:rPr lang="cs-CZ" smtClean="false"/>
              <a:pPr/>
              <a:t>12.01.2026</a:t>
            </a:fld>
            <a:endParaRPr lang="cs-CZ" dirty="false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362200" cy="365125"/>
          </a:xfrm>
        </p:spPr>
        <p:txBody>
          <a:bodyPr/>
          <a:lstStyle/>
          <a:p>
            <a:endParaRPr lang="cs-CZ" dirty="false"/>
          </a:p>
        </p:txBody>
      </p:sp>
      <p:pic>
        <p:nvPicPr>
          <p:cNvPr id="7" name="Obrázek 6" descr="Obsah obrázku text, podepsat, noční obloha  Popis byl vytvořen automaticky">
            <a:extLst>
              <a:ext uri="{FF2B5EF4-FFF2-40B4-BE49-F238E27FC236}">
                <a16:creationId xmlns:a16="http://schemas.microsoft.com/office/drawing/2014/main" id="{EF1E4AA1-03E9-4B7F-9A3B-55D9B548EB0A}"/>
              </a:ext>
            </a:extLst>
          </p:cNvPr>
          <p:cNvPicPr>
            <a:picLocks noChangeAspect="true"/>
          </p:cNvPicPr>
          <p:nvPr userDrawn="true"/>
        </p:nvPicPr>
        <p:blipFill>
          <a:blip cstate="hqprint"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78" y="350861"/>
            <a:ext cx="1920122" cy="574627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A5693D13-8161-43FA-AE04-A309C0A6CD7F}"/>
              </a:ext>
            </a:extLst>
          </p:cNvPr>
          <p:cNvPicPr>
            <a:picLocks noChangeAspect="true"/>
          </p:cNvPicPr>
          <p:nvPr userDrawn="true"/>
        </p:nvPicPr>
        <p:blipFill rotWithShape="true"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5"/>
          <a:stretch/>
        </p:blipFill>
        <p:spPr>
          <a:xfrm>
            <a:off x="2565400" y="286303"/>
            <a:ext cx="4391503" cy="7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180115"/>
      </p:ext>
    </p:extLst>
  </p:cSld>
  <p:clrMapOvr>
    <a:masterClrMapping/>
  </p:clrMapOvr>
</p:sldLayout>
</file>

<file path=ppt/slideLayouts/slideLayout1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03ACBC62-8DE2-42D2-A64C-4E799B60E0B5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518DAA-58D9-49BD-8BD0-4CDDA7B06075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495897"/>
      </p:ext>
    </p:extLst>
  </p:cSld>
  <p:clrMapOvr>
    <a:masterClrMapping/>
  </p:clrMapOvr>
</p:sldLayout>
</file>

<file path=ppt/slideLayouts/slideLayout1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976033"/>
      </p:ext>
    </p:extLst>
  </p:cSld>
  <p:clrMapOvr>
    <a:masterClrMapping/>
  </p:clrMapOvr>
</p:sldLayout>
</file>

<file path=ppt/slideLayouts/slideLayout1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685745"/>
      </p:ext>
    </p:extLst>
  </p:cSld>
  <p:clrMapOvr>
    <a:masterClrMapping/>
  </p:clrMapOvr>
</p:sldLayout>
</file>

<file path=ppt/slideLayouts/slideLayout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3099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593FCFAE-74F3-4C31-9393-2560DA35E1AF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371AC1F-A674-4DF6-B94F-236B1CB977A1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333465"/>
      </p:ext>
    </p:extLst>
  </p:cSld>
  <p:clrMapOvr>
    <a:masterClrMapping/>
  </p:clrMapOvr>
</p:sldLayout>
</file>

<file path=ppt/slideLayouts/slideLayout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secHead" preserve="true">
  <p:cSld name="Záhlaví oddílu">
    <p:bg>
      <p:bgPr>
        <a:gradFill flip="none" rotWithShape="true">
          <a:gsLst>
            <a:gs pos="75000">
              <a:srgbClr val="73CABF"/>
            </a:gs>
            <a:gs pos="0">
              <a:srgbClr val="FFCB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6811C22-F0AC-499A-942A-A6B59D613782}"/>
              </a:ext>
            </a:extLst>
          </p:cNvPr>
          <p:cNvPicPr>
            <a:picLocks noChangeAspect="true"/>
          </p:cNvPicPr>
          <p:nvPr userDrawn="true"/>
        </p:nvPicPr>
        <p:blipFill rotWithShape="true">
          <a:blip r:embed="rId2">
            <a:alphaModFix amt="20000"/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r="72433" b="15649"/>
          <a:stretch/>
        </p:blipFill>
        <p:spPr>
          <a:xfrm>
            <a:off x="0" y="757268"/>
            <a:ext cx="5982511" cy="6100732"/>
          </a:xfrm>
          <a:prstGeom prst="rect">
            <a:avLst/>
          </a:prstGeom>
        </p:spPr>
      </p:pic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true">
                <a:solidFill>
                  <a:srgbClr val="593099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831850" y="6223000"/>
            <a:ext cx="8966200" cy="501649"/>
          </a:xfrm>
        </p:spPr>
        <p:txBody>
          <a:bodyPr/>
          <a:lstStyle>
            <a:lvl1pPr>
              <a:defRPr sz="900" b="false">
                <a:solidFill>
                  <a:schemeClr val="bg1"/>
                </a:solidFill>
              </a:defRPr>
            </a:lvl1pPr>
          </a:lstStyle>
          <a:p>
            <a:r>
              <a:rPr lang="cs-CZ" dirty="false">
                <a:latin typeface="-apple-system"/>
              </a:rPr>
              <a:t>Projekt Rovnost žen a mužů na trhu práce se zaměřením na (ne)rovné odměňování žen a mužů (registrační číslo CZ.03.1.51/0.0/0.0./15_009/0003702) financovaného z Evropského strukturálního fondu v rámci Operačního programu Zaměstnanost a státního rozpočtu ČR.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53033392"/>
      </p:ext>
    </p:extLst>
  </p:cSld>
  <p:clrMapOvr>
    <a:masterClrMapping/>
  </p:clrMapOvr>
</p:sldLayout>
</file>

<file path=ppt/slideLayouts/slideLayout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3099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7B7F268C-1F82-45EB-9366-1FD5776452ED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536911"/>
      </p:ext>
    </p:extLst>
  </p:cSld>
  <p:clrMapOvr>
    <a:masterClrMapping/>
  </p:clrMapOvr>
</p:sldLayout>
</file>

<file path=ppt/slideLayouts/slideLayout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woTxTwoObj" preserve="true">
  <p:cSld name="Porovnání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99D9C70-DAB0-4604-AB3C-1887694D354C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F7C0D8-22B4-4240-A3B8-4759C0A7751A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46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 lang="cs-CZ" sz="4400" kern="1200" dirty="false" smtClean="false">
                <a:solidFill>
                  <a:srgbClr val="5930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D745F00-36B7-40C4-A876-387EDC273D3C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6B13F7-A162-419B-BD7E-34BC6AD5D43F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016019"/>
      </p:ext>
    </p:extLst>
  </p:cSld>
  <p:clrMapOvr>
    <a:masterClrMapping/>
  </p:clrMapOvr>
</p:sldLayout>
</file>

<file path=ppt/slideLayouts/slideLayout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CD321DB-AB31-4533-9D8C-B32B988B3AB4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E65E3-D711-4C90-9A82-77DDB7C2BF99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337416"/>
      </p:ext>
    </p:extLst>
  </p:cSld>
  <p:clrMapOvr>
    <a:masterClrMapping/>
  </p:clrMapOvr>
</p:sldLayout>
</file>

<file path=ppt/slideLayouts/slideLayout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1_Záhlaví oddílu">
    <p:bg>
      <p:bgPr>
        <a:gradFill flip="none" rotWithShape="true">
          <a:gsLst>
            <a:gs pos="72000">
              <a:srgbClr val="73CABF"/>
            </a:gs>
            <a:gs pos="0">
              <a:srgbClr val="FFCB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6811C22-F0AC-499A-942A-A6B59D613782}"/>
              </a:ext>
            </a:extLst>
          </p:cNvPr>
          <p:cNvPicPr>
            <a:picLocks noChangeAspect="true"/>
          </p:cNvPicPr>
          <p:nvPr userDrawn="true"/>
        </p:nvPicPr>
        <p:blipFill rotWithShape="true">
          <a:blip r:embed="rId2">
            <a:alphaModFix amt="20000"/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r="72433" b="15649"/>
          <a:stretch/>
        </p:blipFill>
        <p:spPr>
          <a:xfrm>
            <a:off x="0" y="757268"/>
            <a:ext cx="5982511" cy="6100732"/>
          </a:xfrm>
          <a:prstGeom prst="rect">
            <a:avLst/>
          </a:prstGeom>
        </p:spPr>
      </p:pic>
      <p:sp>
        <p:nvSpPr>
          <p:cNvPr id="2" name="Title 1"/>
          <p:cNvSpPr>
            <a:spLocks noGrp="true"/>
          </p:cNvSpPr>
          <p:nvPr>
            <p:ph type="title" hasCustomPrompt="true"/>
          </p:nvPr>
        </p:nvSpPr>
        <p:spPr>
          <a:xfrm>
            <a:off x="831850" y="2019299"/>
            <a:ext cx="10515600" cy="1917701"/>
          </a:xfrm>
        </p:spPr>
        <p:txBody>
          <a:bodyPr anchor="b"/>
          <a:lstStyle>
            <a:lvl1pPr algn="ctr">
              <a:defRPr sz="6000" b="true">
                <a:solidFill>
                  <a:srgbClr val="593099"/>
                </a:solidFill>
              </a:defRPr>
            </a:lvl1pPr>
          </a:lstStyle>
          <a:p>
            <a:r>
              <a:rPr lang="cs-CZ" dirty="false"/>
              <a:t>Poslední </a:t>
            </a:r>
            <a:r>
              <a:rPr lang="cs-CZ" dirty="false" err="true"/>
              <a:t>slaid</a:t>
            </a:r>
            <a:br>
              <a:rPr lang="cs-CZ" dirty="false"/>
            </a:br>
            <a:br>
              <a:rPr lang="cs-CZ" dirty="false"/>
            </a:b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831850" y="6223000"/>
            <a:ext cx="8966200" cy="501649"/>
          </a:xfrm>
        </p:spPr>
        <p:txBody>
          <a:bodyPr/>
          <a:lstStyle>
            <a:lvl1pPr>
              <a:defRPr sz="900" b="false">
                <a:solidFill>
                  <a:schemeClr val="bg1"/>
                </a:solidFill>
              </a:defRPr>
            </a:lvl1pPr>
          </a:lstStyle>
          <a:p>
            <a:r>
              <a:rPr lang="cs-CZ" dirty="false">
                <a:latin typeface="-apple-system"/>
              </a:rPr>
              <a:t>Projekt Rovnost žen a mužů na trhu práce se zaměřením na (ne)rovné odměňování žen a mužů (registrační číslo CZ.03.1.51/0.0/0.0./15_009/0003702) financovaného z Evropského strukturálního fondu v rámci Operačního programu Zaměstnanost a státního rozpočtu ČR.</a:t>
            </a:r>
            <a:endParaRPr lang="cs-CZ" dirty="false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2267BCC-FADD-402E-AA37-F609BE774CA8}"/>
              </a:ext>
            </a:extLst>
          </p:cNvPr>
          <p:cNvPicPr>
            <a:picLocks noChangeAspect="true"/>
          </p:cNvPicPr>
          <p:nvPr userDrawn="true"/>
        </p:nvPicPr>
        <p:blipFill>
          <a:blip r:embed="rId3"/>
          <a:stretch>
            <a:fillRect/>
          </a:stretch>
        </p:blipFill>
        <p:spPr>
          <a:xfrm>
            <a:off x="4987300" y="4831743"/>
            <a:ext cx="1969179" cy="475529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86DC0C33-C992-4F2D-B77C-BA3B69E249EF}"/>
              </a:ext>
            </a:extLst>
          </p:cNvPr>
          <p:cNvPicPr>
            <a:picLocks noChangeAspect="true"/>
          </p:cNvPicPr>
          <p:nvPr userDrawn="true"/>
        </p:nvPicPr>
        <p:blipFill>
          <a:blip r:embed="rId4"/>
          <a:stretch>
            <a:fillRect/>
          </a:stretch>
        </p:blipFill>
        <p:spPr>
          <a:xfrm>
            <a:off x="4797299" y="4939293"/>
            <a:ext cx="237765" cy="21947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0426AECD-1F6C-410A-8B5B-07DC1923AE16}"/>
              </a:ext>
            </a:extLst>
          </p:cNvPr>
          <p:cNvPicPr>
            <a:picLocks noChangeAspect="true"/>
          </p:cNvPicPr>
          <p:nvPr userDrawn="true"/>
        </p:nvPicPr>
        <p:blipFill>
          <a:blip r:embed="rId5"/>
          <a:stretch>
            <a:fillRect/>
          </a:stretch>
        </p:blipFill>
        <p:spPr>
          <a:xfrm>
            <a:off x="7144775" y="4840753"/>
            <a:ext cx="2895851" cy="603556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59C4352A-636C-4B8A-B3C5-ACFAE193CAA1}"/>
              </a:ext>
            </a:extLst>
          </p:cNvPr>
          <p:cNvPicPr>
            <a:picLocks noChangeAspect="true"/>
          </p:cNvPicPr>
          <p:nvPr userDrawn="true"/>
        </p:nvPicPr>
        <p:blipFill>
          <a:blip r:embed="rId6"/>
          <a:stretch>
            <a:fillRect/>
          </a:stretch>
        </p:blipFill>
        <p:spPr>
          <a:xfrm>
            <a:off x="6998092" y="4929199"/>
            <a:ext cx="213378" cy="20728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D563243D-1FF2-4B20-9F51-EAD93418240B}"/>
              </a:ext>
            </a:extLst>
          </p:cNvPr>
          <p:cNvPicPr>
            <a:picLocks noChangeAspect="true"/>
          </p:cNvPicPr>
          <p:nvPr userDrawn="true"/>
        </p:nvPicPr>
        <p:blipFill>
          <a:blip r:embed="rId7"/>
          <a:stretch>
            <a:fillRect/>
          </a:stretch>
        </p:blipFill>
        <p:spPr>
          <a:xfrm>
            <a:off x="1568324" y="4737565"/>
            <a:ext cx="3228975" cy="590550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63D6BCA5-2042-4DD6-9E45-B8CABEFAEDED}"/>
              </a:ext>
            </a:extLst>
          </p:cNvPr>
          <p:cNvPicPr>
            <a:picLocks noChangeAspect="true"/>
          </p:cNvPicPr>
          <p:nvPr userDrawn="true"/>
        </p:nvPicPr>
        <p:blipFill>
          <a:blip r:embed="rId8"/>
          <a:stretch>
            <a:fillRect/>
          </a:stretch>
        </p:blipFill>
        <p:spPr>
          <a:xfrm>
            <a:off x="3499659" y="5196490"/>
            <a:ext cx="5237018" cy="65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98232"/>
      </p:ext>
    </p:extLst>
  </p:cSld>
  <p:clrMapOvr>
    <a:masterClrMapping/>
  </p:clrMapOvr>
</p:sldLayout>
</file>

<file path=ppt/slideLayouts/slideLayout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1D1A6735-D002-4E80-AC08-B8CEFEAF8264}"/>
              </a:ext>
            </a:extLst>
          </p:cNvPr>
          <p:cNvSpPr/>
          <p:nvPr userDrawn="true"/>
        </p:nvSpPr>
        <p:spPr>
          <a:xfrm>
            <a:off x="11091863" y="0"/>
            <a:ext cx="685800" cy="1143000"/>
          </a:xfrm>
          <a:prstGeom prst="rect">
            <a:avLst/>
          </a:prstGeom>
          <a:solidFill>
            <a:srgbClr val="73CA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578BA6D-7A74-471F-98F3-51554DD28179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C735012-B3D2-4C2B-85D9-AF11D8808595}" type="slidenum">
              <a:rPr lang="en-US" sz="3200" b="true" smtClean="false">
                <a:solidFill>
                  <a:schemeClr val="bg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32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10048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theme/theme1.xml" Type="http://schemas.openxmlformats.org/officeDocument/2006/relationships/them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media/image2.png" Type="http://schemas.openxmlformats.org/officeDocument/2006/relationships/image" Id="rId1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1.png" Type="http://schemas.openxmlformats.org/officeDocument/2006/relationships/image" Id="rId14"/>
</Relationships>

</file>

<file path=ppt/slideMasters/slideMaster1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dirty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dirty="false"/>
              <a:t>Po kliknutí můžete upravovat styly textu v předloze.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F0ED-E64C-4E48-A980-269662010100}" type="datetimeFigureOut">
              <a:rPr lang="cs-CZ" smtClean="false"/>
              <a:t>12.01.2026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49B7-6203-49BE-A173-790DA654B85B}" type="slidenum">
              <a:rPr lang="cs-CZ" smtClean="false"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13FF337-C83B-4417-90E9-8EEA2724C029}"/>
              </a:ext>
            </a:extLst>
          </p:cNvPr>
          <p:cNvPicPr>
            <a:picLocks noChangeAspect="true"/>
          </p:cNvPicPr>
          <p:nvPr userDrawn="true"/>
        </p:nvPicPr>
        <p:blipFill rotWithShape="true">
          <a:blip r:embed="rId14">
            <a:duotone>
              <a:prstClr val="black"/>
              <a:srgbClr val="673AB2">
                <a:tint val="45000"/>
                <a:satMod val="400000"/>
              </a:srgbClr>
            </a:duotone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r="72433" b="15649"/>
          <a:stretch/>
        </p:blipFill>
        <p:spPr>
          <a:xfrm>
            <a:off x="0" y="757268"/>
            <a:ext cx="5982511" cy="6100732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50A07F-ED95-405C-A26B-CFD8C919DEA1}"/>
              </a:ext>
            </a:extLst>
          </p:cNvPr>
          <p:cNvSpPr txBox="true">
            <a:spLocks/>
          </p:cNvSpPr>
          <p:nvPr userDrawn="true"/>
        </p:nvSpPr>
        <p:spPr>
          <a:xfrm>
            <a:off x="11006138" y="295275"/>
            <a:ext cx="838200" cy="768350"/>
          </a:xfrm>
          <a:prstGeom prst="rect">
            <a:avLst/>
          </a:prstGeom>
        </p:spPr>
        <p:txBody>
          <a:bodyPr anchor="ctr"/>
          <a:lstStyle>
            <a:defPPr>
              <a:defRPr lang="cs-CZ"/>
            </a:defPPr>
            <a:lvl1pPr marL="0" algn="r" defTabSz="914400" rtl="false" eaLnBrk="true" latinLnBrk="false" hangingPunct="true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true" dirty="false">
              <a:solidFill>
                <a:schemeClr val="bg1"/>
              </a:solidFill>
            </a:endParaRPr>
          </a:p>
        </p:txBody>
      </p:sp>
      <p:pic>
        <p:nvPicPr>
          <p:cNvPr id="11" name="Grafický objekt 6">
            <a:extLst>
              <a:ext uri="{FF2B5EF4-FFF2-40B4-BE49-F238E27FC236}">
                <a16:creationId xmlns:a16="http://schemas.microsoft.com/office/drawing/2014/main" id="{5EC34583-B7CD-47C4-869F-955EFBBBA544}"/>
              </a:ext>
            </a:extLst>
          </p:cNvPr>
          <p:cNvPicPr>
            <a:picLocks noChangeAspect="true" noChangeArrowheads="true"/>
          </p:cNvPicPr>
          <p:nvPr userDrawn="true"/>
        </p:nvPicPr>
        <p:blipFill>
          <a:blip cstate="hqprint"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1225" y="5957888"/>
            <a:ext cx="70802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68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4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rgbClr val="5930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Mode="External" Target="https://www.esfcr.cz/vyzva-030-opz-plus" Type="http://schemas.openxmlformats.org/officeDocument/2006/relationships/hyperlink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media/image1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media/image16.png" Type="http://schemas.openxmlformats.org/officeDocument/2006/relationships/image" Id="rId3"/>
    <Relationship Target="../media/image15.png" Type="http://schemas.openxmlformats.org/officeDocument/2006/relationships/image" Id="rId2"/>
    <Relationship Target="../slideLayouts/slideLayout4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Mode="External" Target="https://email.seznam.cz/#compose?to=michaela.paral%40mpsv.cz" Type="http://schemas.openxmlformats.org/officeDocument/2006/relationships/hyperlink" Id="rId3"/>
    <Relationship TargetMode="External" Target="mailto:kristyna.pospisilov1@mpsv.cz" Type="http://schemas.openxmlformats.org/officeDocument/2006/relationships/hyperlink" Id="rId2"/>
    <Relationship Target="../slideLayouts/slideLayout8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4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4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4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4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Mode="External" Target="https://email.seznam.cz/#compose?to=michaela.paral%40mpsv.cz" Type="http://schemas.openxmlformats.org/officeDocument/2006/relationships/hyperlink" Id="rId3"/>
    <Relationship Target="../media/image11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12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1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BD2F38-1C9D-4D9F-8FAE-0AA9684F0A25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956289" y="1529862"/>
            <a:ext cx="8524142" cy="2808873"/>
          </a:xfrm>
        </p:spPr>
        <p:txBody>
          <a:bodyPr>
            <a:normAutofit/>
          </a:bodyPr>
          <a:lstStyle/>
          <a:p>
            <a:r>
              <a:rPr lang="cs-CZ" sz="4400" dirty="false"/>
              <a:t>Představení nástroje na genderově neutrální posouzení hodnoty práce</a:t>
            </a:r>
            <a:br>
              <a:rPr lang="cs-CZ" sz="4400" dirty="false"/>
            </a:br>
            <a:br>
              <a:rPr lang="cs-CZ" sz="4400" dirty="false"/>
            </a:br>
            <a:r>
              <a:rPr lang="cs-CZ" sz="2800" dirty="false"/>
              <a:t>Kalkulačka hodnoty práce - KAHOP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F728638-ECF2-B613-B656-52FD54A6F717}"/>
              </a:ext>
            </a:extLst>
          </p:cNvPr>
          <p:cNvSpPr txBox="true"/>
          <p:nvPr/>
        </p:nvSpPr>
        <p:spPr>
          <a:xfrm>
            <a:off x="2145988" y="4936331"/>
            <a:ext cx="8200725" cy="120032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ctr"/>
            <a:r>
              <a:rPr lang="cs-CZ" dirty="false"/>
              <a:t>12.1.2026</a:t>
            </a:r>
          </a:p>
          <a:p>
            <a:pPr algn="ctr"/>
            <a:r>
              <a:rPr lang="cs-CZ" dirty="false"/>
              <a:t>školení žadatelů v rámci </a:t>
            </a:r>
            <a:r>
              <a:rPr lang="cs-CZ" dirty="false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výzvy 030</a:t>
            </a:r>
            <a:endParaRPr lang="cs-CZ" dirty="false"/>
          </a:p>
          <a:p>
            <a:pPr algn="ctr"/>
            <a:r>
              <a:rPr lang="cs-CZ" dirty="false"/>
              <a:t>Mgr. Kristýna Pospíšilová </a:t>
            </a:r>
          </a:p>
          <a:p>
            <a:pPr algn="ctr"/>
            <a:r>
              <a:rPr lang="cs-CZ" dirty="fal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6116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Zástupný obsah 13" descr="Obsah obrázku text, snímek obrazovky, displej, číslo&#10;&#10;Obsah generovaný pomocí AI může být nesprávný.">
            <a:extLst>
              <a:ext uri="{FF2B5EF4-FFF2-40B4-BE49-F238E27FC236}">
                <a16:creationId xmlns:a16="http://schemas.microsoft.com/office/drawing/2014/main" id="{D2EFFD2A-F5D5-B115-CBA1-ED4B4A321E07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46" y="335280"/>
            <a:ext cx="11269169" cy="6106160"/>
          </a:xfrm>
        </p:spPr>
      </p:pic>
    </p:spTree>
    <p:extLst>
      <p:ext uri="{BB962C8B-B14F-4D97-AF65-F5344CB8AC3E}">
        <p14:creationId xmlns:p14="http://schemas.microsoft.com/office/powerpoint/2010/main" val="313512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obsah 5" descr="Obsah obrázku text, číslo, řada/pruh, Vykreslený graf&#10;&#10;Obsah generovaný pomocí AI může být nesprávný.">
            <a:extLst>
              <a:ext uri="{FF2B5EF4-FFF2-40B4-BE49-F238E27FC236}">
                <a16:creationId xmlns:a16="http://schemas.microsoft.com/office/drawing/2014/main" id="{4AE03D5F-B8E1-70B2-3D6E-B6ED2B34C290}"/>
              </a:ext>
            </a:extLst>
          </p:cNvPr>
          <p:cNvPicPr>
            <a:picLocks noGrp="true" noChangeAspect="true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7" y="274320"/>
            <a:ext cx="11611271" cy="4535849"/>
          </a:xfrm>
        </p:spPr>
      </p:pic>
      <p:pic>
        <p:nvPicPr>
          <p:cNvPr id="10" name="Obrázek 9" descr="Obsah obrázku text, snímek obrazovky, číslo, Písmo&#10;&#10;Obsah generovaný pomocí AI může být nesprávný.">
            <a:extLst>
              <a:ext uri="{FF2B5EF4-FFF2-40B4-BE49-F238E27FC236}">
                <a16:creationId xmlns:a16="http://schemas.microsoft.com/office/drawing/2014/main" id="{E24E9790-7A7D-FB67-18C6-4D070273149C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283" y="4305207"/>
            <a:ext cx="8466554" cy="21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1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4C065-0D1B-415D-847E-684C8883210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1850" y="2019299"/>
            <a:ext cx="10515600" cy="2431403"/>
          </a:xfrm>
        </p:spPr>
        <p:txBody>
          <a:bodyPr>
            <a:normAutofit/>
          </a:bodyPr>
          <a:lstStyle/>
          <a:p>
            <a:r>
              <a:rPr lang="cs-CZ" dirty="false"/>
              <a:t>Děkuji za pozornost</a:t>
            </a:r>
            <a:br>
              <a:rPr lang="cs-CZ" dirty="false"/>
            </a:br>
            <a:r>
              <a:rPr lang="cs-CZ" sz="3600" dirty="false">
                <a:hlinkClick r:id="rId2"/>
              </a:rPr>
              <a:t>kristyna.pospisilov1@mpsv.cz</a:t>
            </a:r>
            <a:br>
              <a:rPr lang="cs-CZ" sz="3600" dirty="false"/>
            </a:br>
            <a:r>
              <a:rPr lang="cs-CZ" sz="3600" dirty="false"/>
              <a:t>při zájmu o KAHOP kontaktujte: </a:t>
            </a:r>
            <a:br>
              <a:rPr lang="cs-CZ" sz="3600" dirty="false"/>
            </a:br>
            <a:r>
              <a:rPr lang="cs-CZ" sz="3600" dirty="false">
                <a:hlinkClick r:id="rId3"/>
              </a:rPr>
              <a:t>michaela.paral@mpsv.cz</a:t>
            </a:r>
            <a:endParaRPr lang="cs-CZ" sz="3600" dirty="false"/>
          </a:p>
        </p:txBody>
      </p:sp>
    </p:spTree>
    <p:extLst>
      <p:ext uri="{BB962C8B-B14F-4D97-AF65-F5344CB8AC3E}">
        <p14:creationId xmlns:p14="http://schemas.microsoft.com/office/powerpoint/2010/main" val="458366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8FF4B90D-E58A-9A5E-451B-ACB05B6AE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DE740A22-0509-2393-9157-5A625C1E838E}"/>
              </a:ext>
            </a:extLst>
          </p:cNvPr>
          <p:cNvSpPr txBox="true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false"/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CD42625E-442C-4D6C-1F7B-FB292507D1EA}"/>
              </a:ext>
            </a:extLst>
          </p:cNvPr>
          <p:cNvGrpSpPr/>
          <p:nvPr/>
        </p:nvGrpSpPr>
        <p:grpSpPr>
          <a:xfrm>
            <a:off x="952499" y="533154"/>
            <a:ext cx="6381361" cy="835684"/>
            <a:chOff x="0" y="0"/>
            <a:chExt cx="4921758" cy="835684"/>
          </a:xfrm>
        </p:grpSpPr>
        <p:sp>
          <p:nvSpPr>
            <p:cNvPr id="16" name="Zaoblený obdélník 15">
              <a:extLst>
                <a:ext uri="{FF2B5EF4-FFF2-40B4-BE49-F238E27FC236}">
                  <a16:creationId xmlns:a16="http://schemas.microsoft.com/office/drawing/2014/main" id="{40CD0E43-228F-CD5C-1F71-900EF6D2A738}"/>
                </a:ext>
              </a:extLst>
            </p:cNvPr>
            <p:cNvSpPr/>
            <p:nvPr/>
          </p:nvSpPr>
          <p:spPr>
            <a:xfrm>
              <a:off x="0" y="0"/>
              <a:ext cx="4921758" cy="83568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Zaoblený obdélník 4">
              <a:extLst>
                <a:ext uri="{FF2B5EF4-FFF2-40B4-BE49-F238E27FC236}">
                  <a16:creationId xmlns:a16="http://schemas.microsoft.com/office/drawing/2014/main" id="{F3C418AC-E963-973E-68A9-B37C60472D8C}"/>
                </a:ext>
              </a:extLst>
            </p:cNvPr>
            <p:cNvSpPr txBox="true"/>
            <p:nvPr/>
          </p:nvSpPr>
          <p:spPr>
            <a:xfrm>
              <a:off x="40795" y="40795"/>
              <a:ext cx="4840168" cy="754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false" vert="horz" wrap="square" lIns="106680" tIns="106680" rIns="106680" bIns="106680" numCol="1" spcCol="1270" anchor="ctr" anchorCtr="false">
              <a:noAutofit/>
            </a:bodyPr>
            <a:lstStyle/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800" dirty="false"/>
                <a:t>Aktivita B: </a:t>
              </a:r>
              <a:r>
                <a:rPr lang="cs-CZ" sz="2800" b="true" dirty="false"/>
                <a:t>Posouzení hodnoty práce</a:t>
              </a:r>
              <a:endParaRPr lang="en-US" sz="2800" b="false" kern="1200" dirty="false"/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185F1625-4D8A-A8D6-B3F2-06DB076AF0A1}"/>
              </a:ext>
            </a:extLst>
          </p:cNvPr>
          <p:cNvGrpSpPr/>
          <p:nvPr/>
        </p:nvGrpSpPr>
        <p:grpSpPr>
          <a:xfrm>
            <a:off x="952500" y="1538655"/>
            <a:ext cx="10240108" cy="4742487"/>
            <a:chOff x="-3533187" y="2225577"/>
            <a:chExt cx="4921758" cy="3331854"/>
          </a:xfrm>
        </p:grpSpPr>
        <p:sp>
          <p:nvSpPr>
            <p:cNvPr id="19" name="Obdélník 18">
              <a:extLst>
                <a:ext uri="{FF2B5EF4-FFF2-40B4-BE49-F238E27FC236}">
                  <a16:creationId xmlns:a16="http://schemas.microsoft.com/office/drawing/2014/main" id="{E4B72362-062B-706A-C348-2167BBADE2DD}"/>
                </a:ext>
              </a:extLst>
            </p:cNvPr>
            <p:cNvSpPr/>
            <p:nvPr/>
          </p:nvSpPr>
          <p:spPr>
            <a:xfrm>
              <a:off x="-3533187" y="2225577"/>
              <a:ext cx="4921758" cy="3291058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A8D81C35-D6F8-C893-93DE-62F80FB43868}"/>
                </a:ext>
              </a:extLst>
            </p:cNvPr>
            <p:cNvSpPr txBox="true"/>
            <p:nvPr/>
          </p:nvSpPr>
          <p:spPr>
            <a:xfrm>
              <a:off x="-3533187" y="2225578"/>
              <a:ext cx="4880963" cy="3331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false" vert="horz" wrap="square" lIns="253902" tIns="253902" rIns="253902" bIns="507803" numCol="1" spcCol="1270" anchor="t" anchorCtr="false">
              <a:noAutofit/>
            </a:bodyPr>
            <a:lstStyle/>
            <a:p>
              <a:r>
                <a:rPr lang="cs-CZ" sz="2000" dirty="false"/>
                <a:t>Posouzení hodnoty práce je systematický proces, jehož cílem je objektivně určit relativní </a:t>
              </a:r>
            </a:p>
            <a:p>
              <a:r>
                <a:rPr lang="cs-CZ" sz="2000" dirty="false"/>
                <a:t>hodnotu jednotlivých pracovních pozic v organizaci. Každá práce má svou hodnotu danou tím, </a:t>
              </a:r>
            </a:p>
            <a:p>
              <a:r>
                <a:rPr lang="cs-CZ" sz="2000" dirty="false"/>
                <a:t>jak je složitá, jakou vyžaduje odpovědnost, jak je fyzicky či psychicky namáhavá a v jakých </a:t>
              </a:r>
            </a:p>
            <a:p>
              <a:r>
                <a:rPr lang="cs-CZ" sz="2000" dirty="false"/>
                <a:t>pracovních podmínkách se vykonává. Aby bylo posouzení skutečně spravedlivé a srovnatelné, </a:t>
              </a:r>
            </a:p>
            <a:p>
              <a:r>
                <a:rPr lang="cs-CZ" sz="2000" dirty="false"/>
                <a:t>je důležité nejen každé kritérium popsat a ohodnotit, ale také určit jeho váhu, tedy jakou míru </a:t>
              </a:r>
            </a:p>
            <a:p>
              <a:r>
                <a:rPr lang="cs-CZ" sz="2000" dirty="false"/>
                <a:t>významu má dané kritérium v rámci celkového hodnocení práce. Váha kritéria určuje, do jaké </a:t>
              </a:r>
            </a:p>
            <a:p>
              <a:r>
                <a:rPr lang="cs-CZ" sz="2000" dirty="false"/>
                <a:t>míry se daný faktor podílí na celkové hodnotě práce. </a:t>
              </a:r>
            </a:p>
            <a:p>
              <a:r>
                <a:rPr lang="cs-CZ" sz="2000" dirty="false"/>
                <a:t>Je potřeba:</a:t>
              </a:r>
            </a:p>
            <a:p>
              <a:r>
                <a:rPr lang="cs-CZ" sz="2000" dirty="false"/>
                <a:t>• stanovit jednotná kritéria pro všechny pracovní pozice (např. složitost, odpovědnost, </a:t>
              </a:r>
            </a:p>
            <a:p>
              <a:r>
                <a:rPr lang="cs-CZ" sz="2000" dirty="false"/>
                <a:t>namáhavost, pracovní podmínky),</a:t>
              </a:r>
            </a:p>
            <a:p>
              <a:r>
                <a:rPr lang="cs-CZ" sz="2000" dirty="false"/>
                <a:t>• určit způsob hodnocení, váhu, bodová rozmezí</a:t>
              </a:r>
            </a:p>
            <a:p>
              <a:r>
                <a:rPr lang="cs-CZ" sz="2000" dirty="false"/>
                <a:t>• zdokumentovat způsob hodnocení, prokázat, že hodnocení není ovlivněno</a:t>
              </a:r>
            </a:p>
            <a:p>
              <a:r>
                <a:rPr lang="cs-CZ" sz="2000" dirty="false"/>
                <a:t>subjektivními nebo genderově stereotypními představami o hodnotě práce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002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24A1F851-CE5C-E29A-E57F-E31DBF43E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A986EAFC-04B1-5545-A2DB-F042AE67AEF4}"/>
              </a:ext>
            </a:extLst>
          </p:cNvPr>
          <p:cNvSpPr txBox="true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false"/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6139BD30-750C-E8BE-2100-D3C5CBDDD419}"/>
              </a:ext>
            </a:extLst>
          </p:cNvPr>
          <p:cNvGrpSpPr/>
          <p:nvPr/>
        </p:nvGrpSpPr>
        <p:grpSpPr>
          <a:xfrm>
            <a:off x="952499" y="533154"/>
            <a:ext cx="6381361" cy="835684"/>
            <a:chOff x="0" y="0"/>
            <a:chExt cx="4921758" cy="835684"/>
          </a:xfrm>
        </p:grpSpPr>
        <p:sp>
          <p:nvSpPr>
            <p:cNvPr id="16" name="Zaoblený obdélník 15">
              <a:extLst>
                <a:ext uri="{FF2B5EF4-FFF2-40B4-BE49-F238E27FC236}">
                  <a16:creationId xmlns:a16="http://schemas.microsoft.com/office/drawing/2014/main" id="{6BAFB983-A72E-1287-6C06-48D64CD36A2E}"/>
                </a:ext>
              </a:extLst>
            </p:cNvPr>
            <p:cNvSpPr/>
            <p:nvPr/>
          </p:nvSpPr>
          <p:spPr>
            <a:xfrm>
              <a:off x="0" y="0"/>
              <a:ext cx="4921758" cy="83568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Zaoblený obdélník 4">
              <a:extLst>
                <a:ext uri="{FF2B5EF4-FFF2-40B4-BE49-F238E27FC236}">
                  <a16:creationId xmlns:a16="http://schemas.microsoft.com/office/drawing/2014/main" id="{39C4B05C-D3A4-7A6B-FB0C-844E017DB18C}"/>
                </a:ext>
              </a:extLst>
            </p:cNvPr>
            <p:cNvSpPr txBox="true"/>
            <p:nvPr/>
          </p:nvSpPr>
          <p:spPr>
            <a:xfrm>
              <a:off x="40795" y="40795"/>
              <a:ext cx="4840168" cy="754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false" vert="horz" wrap="square" lIns="106680" tIns="106680" rIns="106680" bIns="106680" numCol="1" spcCol="1270" anchor="ctr" anchorCtr="false">
              <a:noAutofit/>
            </a:bodyPr>
            <a:lstStyle/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800" dirty="false"/>
                <a:t>Aktivita B: </a:t>
              </a:r>
              <a:r>
                <a:rPr lang="cs-CZ" sz="2800" b="true" dirty="false"/>
                <a:t>Posouzení hodnoty práce</a:t>
              </a:r>
              <a:endParaRPr lang="en-US" sz="2800" b="false" kern="1200" dirty="false"/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6BB1946E-CEF2-A9C7-A2BD-67D2304ACF95}"/>
              </a:ext>
            </a:extLst>
          </p:cNvPr>
          <p:cNvGrpSpPr/>
          <p:nvPr/>
        </p:nvGrpSpPr>
        <p:grpSpPr>
          <a:xfrm>
            <a:off x="952500" y="1538655"/>
            <a:ext cx="10240108" cy="4742487"/>
            <a:chOff x="-3533187" y="2225577"/>
            <a:chExt cx="4921758" cy="3331854"/>
          </a:xfrm>
        </p:grpSpPr>
        <p:sp>
          <p:nvSpPr>
            <p:cNvPr id="19" name="Obdélník 18">
              <a:extLst>
                <a:ext uri="{FF2B5EF4-FFF2-40B4-BE49-F238E27FC236}">
                  <a16:creationId xmlns:a16="http://schemas.microsoft.com/office/drawing/2014/main" id="{37C14FAB-B414-0F42-2701-383BBEF2698B}"/>
                </a:ext>
              </a:extLst>
            </p:cNvPr>
            <p:cNvSpPr/>
            <p:nvPr/>
          </p:nvSpPr>
          <p:spPr>
            <a:xfrm>
              <a:off x="-3533187" y="2225577"/>
              <a:ext cx="4921758" cy="3291058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6FFC326B-9B4F-966F-69A2-FCD4E64AE4A3}"/>
                </a:ext>
              </a:extLst>
            </p:cNvPr>
            <p:cNvSpPr txBox="true"/>
            <p:nvPr/>
          </p:nvSpPr>
          <p:spPr>
            <a:xfrm>
              <a:off x="-3533187" y="2225578"/>
              <a:ext cx="4880963" cy="3331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false" vert="horz" wrap="square" lIns="253902" tIns="253902" rIns="253902" bIns="507803" numCol="1" spcCol="1270" anchor="t" anchorCtr="false">
              <a:noAutofit/>
            </a:bodyPr>
            <a:lstStyle/>
            <a:p>
              <a:pPr marL="342900" indent="-342900">
                <a:buFontTx/>
                <a:buChar char="-"/>
              </a:pPr>
              <a:r>
                <a:rPr lang="cs-CZ" sz="2000" dirty="false"/>
                <a:t>posouzení hodnoty práce ve firmách a organizacích</a:t>
              </a:r>
            </a:p>
            <a:p>
              <a:pPr marL="342900" indent="-342900">
                <a:buFontTx/>
                <a:buChar char="-"/>
              </a:pPr>
              <a:r>
                <a:rPr lang="cs-CZ" sz="2000" dirty="false"/>
                <a:t>zpracování katalogu pracovních pozic</a:t>
              </a:r>
            </a:p>
            <a:p>
              <a:pPr marL="342900" indent="-342900">
                <a:buFontTx/>
                <a:buChar char="-"/>
              </a:pPr>
              <a:r>
                <a:rPr lang="cs-CZ" sz="2000" dirty="false"/>
                <a:t>výpočty rozdílů v odměňování žen a mužů u skupin prací stejné hodnoty</a:t>
              </a:r>
            </a:p>
            <a:p>
              <a:pPr marL="342900" indent="-342900">
                <a:buFontTx/>
                <a:buChar char="-"/>
              </a:pPr>
              <a:r>
                <a:rPr lang="cs-CZ" sz="2000" dirty="false"/>
                <a:t>návrh opatření k nápravě</a:t>
              </a:r>
            </a:p>
            <a:p>
              <a:pPr marL="342900" indent="-342900">
                <a:buFontTx/>
                <a:buChar char="-"/>
              </a:pPr>
              <a:endParaRPr lang="cs-CZ" sz="2400" b="true" dirty="false"/>
            </a:p>
            <a:p>
              <a:r>
                <a:rPr lang="cs-CZ" sz="2000" b="true" dirty="false"/>
                <a:t>Prvním krokem musí být posouzení hodnoty práce jednotlivých pracovních pozic</a:t>
              </a:r>
            </a:p>
            <a:p>
              <a:r>
                <a:rPr lang="cs-CZ" sz="2000" dirty="false"/>
                <a:t>V českém </a:t>
              </a:r>
              <a:r>
                <a:rPr lang="cs-CZ" sz="2000" b="true" dirty="false"/>
                <a:t>zákoníku práce</a:t>
              </a:r>
              <a:r>
                <a:rPr lang="cs-CZ" sz="2000" dirty="false"/>
                <a:t> je pojem </a:t>
              </a:r>
              <a:r>
                <a:rPr lang="cs-CZ" sz="2000" b="true" dirty="false"/>
                <a:t>„práce stejné hodnoty“</a:t>
              </a:r>
              <a:r>
                <a:rPr lang="cs-CZ" sz="2000" dirty="false"/>
                <a:t> definován v </a:t>
              </a:r>
              <a:r>
                <a:rPr lang="cs-CZ" sz="2000" b="true" dirty="false"/>
                <a:t>§ 110 odst. 2 zákona č. 262/2006 Sb., zákoník práce</a:t>
              </a:r>
              <a:r>
                <a:rPr lang="cs-CZ" sz="2000" dirty="false"/>
                <a:t>.</a:t>
              </a:r>
            </a:p>
            <a:p>
              <a:endParaRPr lang="cs-CZ" sz="2000" dirty="false"/>
            </a:p>
            <a:p>
              <a:r>
                <a:rPr lang="cs-CZ" sz="2000" b="true" i="true" dirty="false"/>
                <a:t>Stejnou prací nebo prací stejné hodnoty</a:t>
              </a:r>
              <a:r>
                <a:rPr lang="cs-CZ" sz="2000" i="true" dirty="false"/>
                <a:t> se rozumí práce </a:t>
              </a:r>
              <a:r>
                <a:rPr lang="cs-CZ" sz="2000" b="true" i="true" dirty="false"/>
                <a:t>stejné nebo srovnatelné složitosti</a:t>
              </a:r>
              <a:r>
                <a:rPr lang="cs-CZ" sz="2000" i="true" dirty="false"/>
                <a:t>, </a:t>
              </a:r>
              <a:r>
                <a:rPr lang="cs-CZ" sz="2000" b="true" i="true" dirty="false"/>
                <a:t>odpovědnosti a namáhavosti</a:t>
              </a:r>
              <a:r>
                <a:rPr lang="cs-CZ" sz="2000" i="true" dirty="false"/>
                <a:t>, která se koná ve stejných nebo srovnatelných </a:t>
              </a:r>
              <a:r>
                <a:rPr lang="cs-CZ" sz="2000" b="true" i="true" dirty="false"/>
                <a:t>pracovních podmínkách</a:t>
              </a:r>
              <a:r>
                <a:rPr lang="cs-CZ" sz="2000" i="true" dirty="false"/>
                <a:t>, při stejné nebo srovnatelné </a:t>
              </a:r>
              <a:r>
                <a:rPr lang="cs-CZ" sz="2000" b="true" i="true" dirty="false"/>
                <a:t>pracovní výkonnosti </a:t>
              </a:r>
              <a:r>
                <a:rPr lang="cs-CZ" sz="2000" i="true" dirty="false"/>
                <a:t>a </a:t>
              </a:r>
              <a:r>
                <a:rPr lang="cs-CZ" sz="2000" b="true" i="true" dirty="false"/>
                <a:t>výsledcích práce</a:t>
              </a:r>
              <a:r>
                <a:rPr lang="cs-CZ" sz="2000" i="true" dirty="false"/>
                <a:t>.</a:t>
              </a:r>
              <a:r>
                <a:rPr lang="cs-CZ" sz="2000" dirty="false"/>
                <a:t> </a:t>
              </a:r>
              <a:endParaRPr lang="cs-CZ" sz="2400" b="true" dirty="false"/>
            </a:p>
          </p:txBody>
        </p:sp>
      </p:grpSp>
    </p:spTree>
    <p:extLst>
      <p:ext uri="{BB962C8B-B14F-4D97-AF65-F5344CB8AC3E}">
        <p14:creationId xmlns:p14="http://schemas.microsoft.com/office/powerpoint/2010/main" val="258991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133753A8-D91E-E116-F0D1-06D86C8EF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36E236A6-CFF2-C624-CED8-4BAD9693B572}"/>
              </a:ext>
            </a:extLst>
          </p:cNvPr>
          <p:cNvSpPr txBox="true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false"/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0F9A654E-3B17-9CDA-5CEB-29BD835CF6D6}"/>
              </a:ext>
            </a:extLst>
          </p:cNvPr>
          <p:cNvGrpSpPr/>
          <p:nvPr/>
        </p:nvGrpSpPr>
        <p:grpSpPr>
          <a:xfrm>
            <a:off x="952500" y="533154"/>
            <a:ext cx="6026798" cy="835684"/>
            <a:chOff x="0" y="0"/>
            <a:chExt cx="4921758" cy="835684"/>
          </a:xfrm>
        </p:grpSpPr>
        <p:sp>
          <p:nvSpPr>
            <p:cNvPr id="16" name="Zaoblený obdélník 15">
              <a:extLst>
                <a:ext uri="{FF2B5EF4-FFF2-40B4-BE49-F238E27FC236}">
                  <a16:creationId xmlns:a16="http://schemas.microsoft.com/office/drawing/2014/main" id="{2F62514B-4548-5F52-CB82-10469B75AEAF}"/>
                </a:ext>
              </a:extLst>
            </p:cNvPr>
            <p:cNvSpPr/>
            <p:nvPr/>
          </p:nvSpPr>
          <p:spPr>
            <a:xfrm>
              <a:off x="0" y="0"/>
              <a:ext cx="4921758" cy="83568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Zaoblený obdélník 4">
              <a:extLst>
                <a:ext uri="{FF2B5EF4-FFF2-40B4-BE49-F238E27FC236}">
                  <a16:creationId xmlns:a16="http://schemas.microsoft.com/office/drawing/2014/main" id="{8735D9DC-E61E-2E8D-FA38-3A7028985AE2}"/>
                </a:ext>
              </a:extLst>
            </p:cNvPr>
            <p:cNvSpPr txBox="true"/>
            <p:nvPr/>
          </p:nvSpPr>
          <p:spPr>
            <a:xfrm>
              <a:off x="40795" y="40795"/>
              <a:ext cx="4840168" cy="754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false" vert="horz" wrap="square" lIns="106680" tIns="106680" rIns="106680" bIns="106680" numCol="1" spcCol="1270" anchor="ctr" anchorCtr="false">
              <a:noAutofit/>
            </a:bodyPr>
            <a:lstStyle/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800" dirty="false"/>
                <a:t>Důležité části ZP, § 110, body 1 - 5:</a:t>
              </a:r>
              <a:endParaRPr lang="en-US" sz="2800" dirty="false"/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75E042E4-ACA2-F0A1-66BE-231F63DEDF90}"/>
              </a:ext>
            </a:extLst>
          </p:cNvPr>
          <p:cNvGrpSpPr/>
          <p:nvPr/>
        </p:nvGrpSpPr>
        <p:grpSpPr>
          <a:xfrm>
            <a:off x="952500" y="1538655"/>
            <a:ext cx="10240108" cy="4742487"/>
            <a:chOff x="-3533187" y="2225577"/>
            <a:chExt cx="4921758" cy="3331854"/>
          </a:xfrm>
        </p:grpSpPr>
        <p:sp>
          <p:nvSpPr>
            <p:cNvPr id="19" name="Obdélník 18">
              <a:extLst>
                <a:ext uri="{FF2B5EF4-FFF2-40B4-BE49-F238E27FC236}">
                  <a16:creationId xmlns:a16="http://schemas.microsoft.com/office/drawing/2014/main" id="{31501653-D706-B5FD-5828-C23AA9E3A305}"/>
                </a:ext>
              </a:extLst>
            </p:cNvPr>
            <p:cNvSpPr/>
            <p:nvPr/>
          </p:nvSpPr>
          <p:spPr>
            <a:xfrm>
              <a:off x="-3533187" y="2225577"/>
              <a:ext cx="4921758" cy="3291058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12C04938-977F-76BF-4A57-6A01855FB853}"/>
                </a:ext>
              </a:extLst>
            </p:cNvPr>
            <p:cNvSpPr txBox="true"/>
            <p:nvPr/>
          </p:nvSpPr>
          <p:spPr>
            <a:xfrm>
              <a:off x="-3533187" y="2225578"/>
              <a:ext cx="4880963" cy="3331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false" vert="horz" wrap="square" lIns="253902" tIns="253902" rIns="253902" bIns="507803" numCol="1" spcCol="1270" anchor="t" anchorCtr="false">
              <a:noAutofit/>
            </a:bodyPr>
            <a:lstStyle/>
            <a:p>
              <a:r>
                <a:rPr lang="cs-CZ" sz="2000" dirty="false"/>
                <a:t>(1) Za stejnou práci nebo za práci stejné hodnoty přísluší všem zaměstnancům u zaměstnavatele stejná mzda, plat nebo odměna z dohody.</a:t>
              </a:r>
            </a:p>
            <a:p>
              <a:r>
                <a:rPr lang="cs-CZ" sz="2000" dirty="false"/>
                <a:t>(2) Stejnou prací nebo prací stejné hodnoty se rozumí ….</a:t>
              </a:r>
            </a:p>
            <a:p>
              <a:r>
                <a:rPr lang="cs-CZ" sz="2000" dirty="false"/>
                <a:t>(3) Složitost, odpovědnost a namáhavost práce se posuzuje podle vzdělání a praktických znalostí a dovedností potřebných pro výkon této práce, podle složitosti předmětu práce a pracovní činnosti, podle organizační a řídící náročnosti, podle míry odpovědnosti za škody, zdraví a bezpečnost, podle fyzické, smyslové a duševní zátěže a působení negativních vlivů práce.</a:t>
              </a:r>
            </a:p>
            <a:p>
              <a:r>
                <a:rPr lang="cs-CZ" sz="2000" dirty="false"/>
                <a:t>(4) Pracovní podmínky se posuzují podle obtížnosti pracovních režimů vyplývajících z rozvržení pracovní doby, například do směn, dnů pracovního klidu, na práci v noci nebo práci přesčas, podle škodlivosti nebo obtížnosti dané působením jiných negativních vlivů pracovního prostředí a podle rizikovosti pracovního prostředí.</a:t>
              </a:r>
            </a:p>
            <a:p>
              <a:r>
                <a:rPr lang="cs-CZ" sz="2000" dirty="false"/>
                <a:t>(5) Pracovní výkonnost se posuzuje podle intenzity a kvality prováděných prací, pracovních schopností a pracovní způsobilosti a výsledky práce se posuzují podle množství a kvality.</a:t>
              </a:r>
            </a:p>
            <a:p>
              <a:pPr marL="457200" indent="-457200">
                <a:buAutoNum type="arabicParenBoth"/>
              </a:pPr>
              <a:endParaRPr lang="cs-CZ" sz="2000" b="true" dirty="false"/>
            </a:p>
          </p:txBody>
        </p:sp>
      </p:grpSp>
    </p:spTree>
    <p:extLst>
      <p:ext uri="{BB962C8B-B14F-4D97-AF65-F5344CB8AC3E}">
        <p14:creationId xmlns:p14="http://schemas.microsoft.com/office/powerpoint/2010/main" val="271668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49A5F87F-A636-9F54-B9B5-C1B90552C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0330E44A-CE4F-53D4-0207-5AE108923FD5}"/>
              </a:ext>
            </a:extLst>
          </p:cNvPr>
          <p:cNvSpPr txBox="true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false"/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3C32F536-CA66-7583-3FDE-29203F8326E2}"/>
              </a:ext>
            </a:extLst>
          </p:cNvPr>
          <p:cNvGrpSpPr/>
          <p:nvPr/>
        </p:nvGrpSpPr>
        <p:grpSpPr>
          <a:xfrm>
            <a:off x="952500" y="533154"/>
            <a:ext cx="5718888" cy="835684"/>
            <a:chOff x="0" y="0"/>
            <a:chExt cx="4921758" cy="835684"/>
          </a:xfrm>
        </p:grpSpPr>
        <p:sp>
          <p:nvSpPr>
            <p:cNvPr id="16" name="Zaoblený obdélník 15">
              <a:extLst>
                <a:ext uri="{FF2B5EF4-FFF2-40B4-BE49-F238E27FC236}">
                  <a16:creationId xmlns:a16="http://schemas.microsoft.com/office/drawing/2014/main" id="{22D6983B-57EA-89EC-989E-009140FACCD3}"/>
                </a:ext>
              </a:extLst>
            </p:cNvPr>
            <p:cNvSpPr/>
            <p:nvPr/>
          </p:nvSpPr>
          <p:spPr>
            <a:xfrm>
              <a:off x="0" y="0"/>
              <a:ext cx="4921758" cy="83568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Zaoblený obdélník 4">
              <a:extLst>
                <a:ext uri="{FF2B5EF4-FFF2-40B4-BE49-F238E27FC236}">
                  <a16:creationId xmlns:a16="http://schemas.microsoft.com/office/drawing/2014/main" id="{CA04E2C3-0718-3D97-CDF9-61B4FBC75B71}"/>
                </a:ext>
              </a:extLst>
            </p:cNvPr>
            <p:cNvSpPr txBox="true"/>
            <p:nvPr/>
          </p:nvSpPr>
          <p:spPr>
            <a:xfrm>
              <a:off x="40795" y="40795"/>
              <a:ext cx="4840168" cy="7540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false" vert="horz" wrap="square" lIns="106680" tIns="106680" rIns="106680" bIns="106680" numCol="1" spcCol="1270" anchor="ctr" anchorCtr="false">
              <a:noAutofit/>
            </a:bodyPr>
            <a:lstStyle/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800" b="false" kern="1200" dirty="false"/>
                <a:t>Kritéria v praxi:</a:t>
              </a:r>
              <a:endParaRPr lang="en-US" sz="2800" b="false" kern="1200" dirty="false"/>
            </a:p>
          </p:txBody>
        </p:sp>
      </p:grp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9628C4A9-7A92-9905-874B-B20C934FE200}"/>
              </a:ext>
            </a:extLst>
          </p:cNvPr>
          <p:cNvGrpSpPr/>
          <p:nvPr/>
        </p:nvGrpSpPr>
        <p:grpSpPr>
          <a:xfrm>
            <a:off x="952500" y="1538655"/>
            <a:ext cx="10240108" cy="4742486"/>
            <a:chOff x="-3533187" y="2225577"/>
            <a:chExt cx="4921758" cy="3331853"/>
          </a:xfrm>
        </p:grpSpPr>
        <p:sp>
          <p:nvSpPr>
            <p:cNvPr id="19" name="Obdélník 18">
              <a:extLst>
                <a:ext uri="{FF2B5EF4-FFF2-40B4-BE49-F238E27FC236}">
                  <a16:creationId xmlns:a16="http://schemas.microsoft.com/office/drawing/2014/main" id="{D2B01B7B-E731-D60F-94F8-C1506A5DA537}"/>
                </a:ext>
              </a:extLst>
            </p:cNvPr>
            <p:cNvSpPr/>
            <p:nvPr/>
          </p:nvSpPr>
          <p:spPr>
            <a:xfrm>
              <a:off x="-3533187" y="2225577"/>
              <a:ext cx="4921758" cy="3291058"/>
            </a:xfrm>
            <a:prstGeom prst="rect">
              <a:avLst/>
            </a:prstGeom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A1F28A3A-842E-A831-1D1A-A80FE83DB689}"/>
                </a:ext>
              </a:extLst>
            </p:cNvPr>
            <p:cNvSpPr txBox="true"/>
            <p:nvPr/>
          </p:nvSpPr>
          <p:spPr>
            <a:xfrm>
              <a:off x="-3533187" y="2225577"/>
              <a:ext cx="4880963" cy="3331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false" vert="horz" wrap="square" lIns="253902" tIns="253902" rIns="253902" bIns="507803" numCol="1" spcCol="1270" anchor="t" anchorCtr="false">
              <a:noAutofit/>
            </a:bodyPr>
            <a:lstStyle/>
            <a:p>
              <a:r>
                <a:rPr lang="cs-CZ" sz="2000" dirty="false"/>
                <a:t>Zákon výslovně uvádí tato </a:t>
              </a:r>
              <a:r>
                <a:rPr lang="cs-CZ" sz="2000" b="true" dirty="false"/>
                <a:t>hodnoticí kritéria</a:t>
              </a:r>
              <a:r>
                <a:rPr lang="cs-CZ" sz="2000" dirty="false"/>
                <a:t>:</a:t>
              </a:r>
            </a:p>
            <a:p>
              <a:endParaRPr lang="cs-CZ" sz="2000" dirty="false"/>
            </a:p>
            <a:p>
              <a:r>
                <a:rPr lang="cs-CZ" sz="2000" b="true" dirty="false"/>
                <a:t>- složitost práce</a:t>
              </a:r>
              <a:r>
                <a:rPr lang="cs-CZ" sz="2000" dirty="false"/>
                <a:t> (vzdělání a praktické znalosti a dovednosti, složitost předmětu práce a pracovní činnosti),</a:t>
              </a:r>
            </a:p>
            <a:p>
              <a:r>
                <a:rPr lang="cs-CZ" sz="2000" b="true" dirty="false"/>
                <a:t>- odpovědnost</a:t>
              </a:r>
              <a:r>
                <a:rPr lang="cs-CZ" sz="2000" dirty="false"/>
                <a:t> (za osoby, majetek, rozhodování / organizační a řídící náročnost),</a:t>
              </a:r>
            </a:p>
            <a:p>
              <a:r>
                <a:rPr lang="cs-CZ" sz="2000" b="true" dirty="false"/>
                <a:t>- namáhavost</a:t>
              </a:r>
              <a:r>
                <a:rPr lang="cs-CZ" sz="2000" dirty="false"/>
                <a:t> (podle fyzické, smyslové a duševní zátěže),</a:t>
              </a:r>
            </a:p>
            <a:p>
              <a:r>
                <a:rPr lang="cs-CZ" sz="2000" b="true" dirty="false"/>
                <a:t>- pracovní podmínky</a:t>
              </a:r>
              <a:r>
                <a:rPr lang="cs-CZ" sz="2000" dirty="false"/>
                <a:t> (rizika, a působení negativních vlivů práce),</a:t>
              </a:r>
            </a:p>
            <a:p>
              <a:r>
                <a:rPr lang="cs-CZ" sz="2000" b="true" dirty="false"/>
                <a:t>- výkonnost a výsledky práce</a:t>
              </a:r>
            </a:p>
            <a:p>
              <a:endParaRPr lang="cs-CZ" sz="2000" b="true" dirty="false"/>
            </a:p>
            <a:p>
              <a:r>
                <a:rPr lang="cs-CZ" sz="2000" b="true" dirty="false"/>
                <a:t>Výkonnost a výsledky práce = </a:t>
              </a:r>
              <a:r>
                <a:rPr lang="cs-CZ" sz="2000" dirty="false"/>
                <a:t>nejsou vázané na pracovní pozici, ale jsou vlastností konkrétní osoby, která pozici vykonává. Do hodnocení hodnoty práce pracovní pozice tedy toto kritérium </a:t>
              </a:r>
              <a:r>
                <a:rPr lang="cs-CZ" sz="2000" b="true" dirty="false"/>
                <a:t>NEVSTUPUJE!!! </a:t>
              </a:r>
              <a:endParaRPr lang="cs-CZ" sz="2000" dirty="false"/>
            </a:p>
            <a:p>
              <a:endParaRPr lang="cs-CZ" sz="2400" b="true" dirty="false"/>
            </a:p>
            <a:p>
              <a:endParaRPr lang="cs-CZ" sz="2000" b="true" dirty="false"/>
            </a:p>
          </p:txBody>
        </p:sp>
      </p:grpSp>
    </p:spTree>
    <p:extLst>
      <p:ext uri="{BB962C8B-B14F-4D97-AF65-F5344CB8AC3E}">
        <p14:creationId xmlns:p14="http://schemas.microsoft.com/office/powerpoint/2010/main" val="324047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true"/>
          </p:cNvGraphicFramePr>
          <p:nvPr>
            <p:ph idx="1"/>
          </p:nvPr>
        </p:nvGraphicFramePr>
        <p:xfrm>
          <a:off x="325314" y="87924"/>
          <a:ext cx="11526717" cy="65909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4737">
                  <a:extLst>
                    <a:ext uri="{9D8B030D-6E8A-4147-A177-3AD203B41FA5}">
                      <a16:colId xmlns:a16="http://schemas.microsoft.com/office/drawing/2014/main" val="3764734239"/>
                    </a:ext>
                  </a:extLst>
                </a:gridCol>
                <a:gridCol w="1434344">
                  <a:extLst>
                    <a:ext uri="{9D8B030D-6E8A-4147-A177-3AD203B41FA5}">
                      <a16:colId xmlns:a16="http://schemas.microsoft.com/office/drawing/2014/main" val="2196048277"/>
                    </a:ext>
                  </a:extLst>
                </a:gridCol>
                <a:gridCol w="1226468">
                  <a:extLst>
                    <a:ext uri="{9D8B030D-6E8A-4147-A177-3AD203B41FA5}">
                      <a16:colId xmlns:a16="http://schemas.microsoft.com/office/drawing/2014/main" val="340949568"/>
                    </a:ext>
                  </a:extLst>
                </a:gridCol>
                <a:gridCol w="1226468">
                  <a:extLst>
                    <a:ext uri="{9D8B030D-6E8A-4147-A177-3AD203B41FA5}">
                      <a16:colId xmlns:a16="http://schemas.microsoft.com/office/drawing/2014/main" val="1099721723"/>
                    </a:ext>
                  </a:extLst>
                </a:gridCol>
                <a:gridCol w="1122529">
                  <a:extLst>
                    <a:ext uri="{9D8B030D-6E8A-4147-A177-3AD203B41FA5}">
                      <a16:colId xmlns:a16="http://schemas.microsoft.com/office/drawing/2014/main" val="2075980034"/>
                    </a:ext>
                  </a:extLst>
                </a:gridCol>
                <a:gridCol w="1122529">
                  <a:extLst>
                    <a:ext uri="{9D8B030D-6E8A-4147-A177-3AD203B41FA5}">
                      <a16:colId xmlns:a16="http://schemas.microsoft.com/office/drawing/2014/main" val="2449158356"/>
                    </a:ext>
                  </a:extLst>
                </a:gridCol>
                <a:gridCol w="1195286">
                  <a:extLst>
                    <a:ext uri="{9D8B030D-6E8A-4147-A177-3AD203B41FA5}">
                      <a16:colId xmlns:a16="http://schemas.microsoft.com/office/drawing/2014/main" val="2347981271"/>
                    </a:ext>
                  </a:extLst>
                </a:gridCol>
                <a:gridCol w="1403163">
                  <a:extLst>
                    <a:ext uri="{9D8B030D-6E8A-4147-A177-3AD203B41FA5}">
                      <a16:colId xmlns:a16="http://schemas.microsoft.com/office/drawing/2014/main" val="2047772177"/>
                    </a:ext>
                  </a:extLst>
                </a:gridCol>
                <a:gridCol w="1351193">
                  <a:extLst>
                    <a:ext uri="{9D8B030D-6E8A-4147-A177-3AD203B41FA5}">
                      <a16:colId xmlns:a16="http://schemas.microsoft.com/office/drawing/2014/main" val="3890113741"/>
                    </a:ext>
                  </a:extLst>
                </a:gridCol>
              </a:tblGrid>
              <a:tr h="82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KRITÉRIA HODNOTÍCÍ METODIKY 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VÚPSV /CZ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HR drive </a:t>
                      </a:r>
                      <a:r>
                        <a:rPr lang="cs-CZ" sz="1400" b="true" u="none" strike="noStrike" dirty="false" err="true">
                          <a:solidFill>
                            <a:schemeClr val="bg1"/>
                          </a:solidFill>
                          <a:effectLst/>
                        </a:rPr>
                        <a:t>Trexima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ŠPANĚLSKO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ILO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KANADA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Národní soustava povolání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Švýcarsko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true" u="none" strike="noStrike" dirty="false">
                          <a:solidFill>
                            <a:schemeClr val="bg1"/>
                          </a:solidFill>
                          <a:effectLst/>
                        </a:rPr>
                        <a:t>Zákoník práce</a:t>
                      </a:r>
                      <a:endParaRPr lang="cs-CZ" sz="1400" b="true" i="false" u="none" strike="noStrike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595026"/>
                  </a:ext>
                </a:extLst>
              </a:tr>
              <a:tr h="127160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false">
                          <a:effectLst/>
                        </a:rPr>
                        <a:t>Autor metody a název </a:t>
                      </a:r>
                      <a:endParaRPr lang="cs-CZ" sz="1200" b="false" i="false" u="none" strike="noStrike" dirty="fals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>
                          <a:effectLst/>
                        </a:rPr>
                        <a:t>Farkačová, Orstein: METODIKA HODNOCENÍ SLOŽITOSTI, ODPOVĚDNOSTI A NAMÁHAVOSTI PRACÍ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HR drive Trexima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false">
                          <a:effectLst/>
                        </a:rPr>
                        <a:t>Ministry of Equality / JOB</a:t>
                      </a:r>
                      <a:br>
                        <a:rPr lang="en-US" sz="1200" u="none" strike="noStrike" dirty="false">
                          <a:effectLst/>
                        </a:rPr>
                      </a:br>
                      <a:r>
                        <a:rPr lang="en-US" sz="1200" u="none" strike="noStrike" dirty="false">
                          <a:effectLst/>
                        </a:rPr>
                        <a:t>EVALUATION TOOL</a:t>
                      </a:r>
                      <a:endParaRPr lang="en-US" sz="1200" b="false" i="false" u="none" strike="noStrike" dirty="fals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International Labour Organization / GENDER-NEUTRAL JOB EVALUATION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FOR EQUAL PAY</a:t>
                      </a:r>
                      <a:endParaRPr lang="en-US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THE PAY EQUITY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OFFICE/PAY EQUITY IN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ONTARIO methodology</a:t>
                      </a:r>
                      <a:endParaRPr lang="en-US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Fond dalšího vzdělávání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FOGE - Federal Office for Gender Equality</a:t>
                      </a:r>
                      <a:endParaRPr lang="en-US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Ministerstvo práce a sociálních věcí ČR</a:t>
                      </a:r>
                      <a:endParaRPr lang="pt-BR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extLst>
                  <a:ext uri="{0D108BD9-81ED-4DB2-BD59-A6C34878D82A}">
                    <a16:rowId xmlns:a16="http://schemas.microsoft.com/office/drawing/2014/main" val="2015068447"/>
                  </a:ext>
                </a:extLst>
              </a:tr>
              <a:tr h="10907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false">
                          <a:effectLst/>
                        </a:rPr>
                        <a:t>Ucelená metodika k hodnocení prací</a:t>
                      </a:r>
                      <a:endParaRPr lang="cs-CZ" sz="1200" b="false" i="false" u="none" strike="noStrike" dirty="fals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ANO  (Pouze pro státní zaměstnance)</a:t>
                      </a:r>
                      <a:endParaRPr lang="pt-BR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 pouze v placeném systému   (orientace na podnikovou sféru)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Jedná se o databázi popisu povolání - řeší aktuální požadavky a potřeby trhu práce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je to nástroj pro tvorbu systému odměňování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Ne, zákonný rámec pro pracovní trh</a:t>
                      </a:r>
                      <a:endParaRPr lang="it-IT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extLst>
                  <a:ext uri="{0D108BD9-81ED-4DB2-BD59-A6C34878D82A}">
                    <a16:rowId xmlns:a16="http://schemas.microsoft.com/office/drawing/2014/main" val="690484979"/>
                  </a:ext>
                </a:extLst>
              </a:tr>
              <a:tr h="92709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Počet hlavních hodnotících kritérií pracovních míst viz tabulka níže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12 hlavních oblastí 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14 hlavních oblastí kritérií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4 hlavní kritéria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4 hlavní kritéria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4 hlavní kritéria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4 hlavní kritéria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6 hlavních 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Obsahuje teoretické koncepty a nedělí je do kritérií.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extLst>
                  <a:ext uri="{0D108BD9-81ED-4DB2-BD59-A6C34878D82A}">
                    <a16:rowId xmlns:a16="http://schemas.microsoft.com/office/drawing/2014/main" val="2961339758"/>
                  </a:ext>
                </a:extLst>
              </a:tr>
              <a:tr h="1161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Používání podkritérií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ANO, ale pouze  u některých kritérií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NE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 (3 kritéria obsahují podkritéria, 1 kritérium (vzdělání) neobsahuje podkritérium)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ANO, u všech  4 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ANO, u všech 4 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Ano, u některých kritérií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NE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NE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extLst>
                  <a:ext uri="{0D108BD9-81ED-4DB2-BD59-A6C34878D82A}">
                    <a16:rowId xmlns:a16="http://schemas.microsoft.com/office/drawing/2014/main" val="2315437205"/>
                  </a:ext>
                </a:extLst>
              </a:tr>
              <a:tr h="127160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Používání bodové hodnotící škály - BODY KRITÉRIA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Body u jednotlivých kritérií rostou v rámci stupnice aritmetickou řadou např. o 20 bodů (ne u všech kritérií lineárním způsobem)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>
                          <a:effectLst/>
                        </a:rPr>
                        <a:t>Body u jednotlivých kritérií rostou v rámci stupnice nelineárně a hodnotí se odlištně THP zaměstnanci a dělnické pozice 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bodovací metoda/ výsledné body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bodovací metoda /body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bodovací metoda /body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ANO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bodovací metoda - od 1-5</a:t>
                      </a:r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false">
                          <a:effectLst/>
                        </a:rPr>
                        <a:t>Ne pouze teoretické koncepty bez bodového vymezení</a:t>
                      </a:r>
                      <a:endParaRPr lang="cs-CZ" sz="1200" b="false" i="false" u="none" strike="noStrike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9" marR="5689" marT="5689" marB="0" anchor="ctr"/>
                </a:tc>
                <a:extLst>
                  <a:ext uri="{0D108BD9-81ED-4DB2-BD59-A6C34878D82A}">
                    <a16:rowId xmlns:a16="http://schemas.microsoft.com/office/drawing/2014/main" val="1011963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2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 descr="Obsah obrázku text, snímek obrazovky, Písmo, dokument&#10;&#10;Obsah generovaný pomocí AI může být nesprávný.">
            <a:extLst>
              <a:ext uri="{FF2B5EF4-FFF2-40B4-BE49-F238E27FC236}">
                <a16:creationId xmlns:a16="http://schemas.microsoft.com/office/drawing/2014/main" id="{5CC09969-7146-5463-BD13-34D1B0554939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11" y="1473200"/>
            <a:ext cx="11764304" cy="5171123"/>
          </a:xfr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5B0A66C2-86D4-58EF-883D-F0E90303657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731520" y="540855"/>
            <a:ext cx="10322560" cy="708825"/>
          </a:xfrm>
        </p:spPr>
        <p:txBody>
          <a:bodyPr vert="horz" lIns="91440" tIns="45720" rIns="91440" bIns="45720" rtlCol="false" anchor="ctr">
            <a:noAutofit/>
          </a:bodyPr>
          <a:lstStyle/>
          <a:p>
            <a:r>
              <a:rPr lang="cs-CZ" sz="3600" b="true" dirty="false"/>
              <a:t>Kalkulačka na posouzení hodnoty práce MPSV – KAHOP</a:t>
            </a:r>
            <a:br>
              <a:rPr lang="cs-CZ" sz="3600" b="true" dirty="false"/>
            </a:br>
            <a:r>
              <a:rPr lang="cs-CZ" sz="2400" b="true" dirty="false"/>
              <a:t>možnost zažádat o nástroj v pilotním režimu: </a:t>
            </a:r>
            <a:r>
              <a:rPr lang="cs-CZ" sz="2400" dirty="false">
                <a:hlinkClick r:id="rId3"/>
              </a:rPr>
              <a:t>michaela.paral@</a:t>
            </a:r>
            <a:r>
              <a:rPr lang="cs-CZ" sz="2400" b="true" dirty="false">
                <a:hlinkClick r:id="rId3"/>
              </a:rPr>
              <a:t>mpsv.cz</a:t>
            </a:r>
            <a:r>
              <a:rPr lang="cs-CZ" sz="2400" b="true" dirty="false"/>
              <a:t> </a:t>
            </a:r>
            <a:endParaRPr lang="cs-CZ" sz="2400" dirty="false"/>
          </a:p>
        </p:txBody>
      </p:sp>
    </p:spTree>
    <p:extLst>
      <p:ext uri="{BB962C8B-B14F-4D97-AF65-F5344CB8AC3E}">
        <p14:creationId xmlns:p14="http://schemas.microsoft.com/office/powerpoint/2010/main" val="3120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snímek obrazovky, Písmo, číslo&#10;&#10;Obsah generovaný pomocí AI může být nesprávný.">
            <a:extLst>
              <a:ext uri="{FF2B5EF4-FFF2-40B4-BE49-F238E27FC236}">
                <a16:creationId xmlns:a16="http://schemas.microsoft.com/office/drawing/2014/main" id="{1CB2D713-5697-E346-18A5-C4034242D08C}"/>
              </a:ext>
            </a:extLst>
          </p:cNvPr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26" y="1106076"/>
            <a:ext cx="11435308" cy="464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93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00C62B13-9071-A6E1-E4AA-204FBF59911A}"/>
              </a:ext>
            </a:extLst>
          </p:cNvPr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97" y="878086"/>
            <a:ext cx="11979218" cy="5196144"/>
          </a:xfrm>
          <a:prstGeom prst="rect">
            <a:avLst/>
          </a:prstGeom>
        </p:spPr>
      </p:pic>
      <p:sp>
        <p:nvSpPr>
          <p:cNvPr id="8" name="Zaoblený obdélníkový bublinový popisek 2"/>
          <p:cNvSpPr/>
          <p:nvPr/>
        </p:nvSpPr>
        <p:spPr>
          <a:xfrm>
            <a:off x="7383547" y="255163"/>
            <a:ext cx="3314700" cy="1831975"/>
          </a:xfrm>
          <a:prstGeom prst="wedgeRoundRectCallout">
            <a:avLst>
              <a:gd name="adj1" fmla="val -117257"/>
              <a:gd name="adj2" fmla="val 759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2000" dirty="false"/>
              <a:t>Pro stanovení hodnoty práce postačí vyplnit označení pracovní pozice, pro výpočet GPG pak celá vstupní data</a:t>
            </a:r>
          </a:p>
        </p:txBody>
      </p:sp>
    </p:spTree>
    <p:extLst>
      <p:ext uri="{BB962C8B-B14F-4D97-AF65-F5344CB8AC3E}">
        <p14:creationId xmlns:p14="http://schemas.microsoft.com/office/powerpoint/2010/main" val="24539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true" spid="8" grpId="0"/>
    </p:bld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A749BCCF-3A31-43AF-A341-0F5D47F823FE}" name="Prezentace4" vid="{D8DA9F5F-64A0-4E59-A83B-0599F524B023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Override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Fialová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RO_sablona_II_green</properties:Template>
  <properties:Company>MPSV ČR</properties:Company>
  <properties:Words>957</properties:Words>
  <properties:PresentationFormat>Širokoúhlá obrazovka</properties:PresentationFormat>
  <properties:Paragraphs>102</properties:Paragraphs>
  <properties:Slides>12</properties:Slides>
  <properties:Notes>0</properties:Notes>
  <properties:TotalTime>6791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properties:HeadingPairs>
  <properties:TitlesOfParts>
    <vt:vector baseType="lpstr" size="18">
      <vt:lpstr>-apple-system</vt:lpstr>
      <vt:lpstr>Aptos Narrow</vt:lpstr>
      <vt:lpstr>Arial</vt:lpstr>
      <vt:lpstr>Calibri</vt:lpstr>
      <vt:lpstr>Calibri Light</vt:lpstr>
      <vt:lpstr>Motiv Office</vt:lpstr>
      <vt:lpstr>Představení nástroje na genderově neutrální posouzení hodnoty práce  Kalkulačka hodnoty práce - KAHOP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Kalkulačka na posouzení hodnoty práce MPSV – KAHOP možnost zažádat o nástroj v pilotním režimu: michaela.paral@mpsv.cz 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kristyna.pospisilov1@mpsv.cz při zájmu o KAHOP kontaktujte:  michaela.paral@mpsv.cz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2023-03-08T10:51:06Z</dcterms:created>
  <dc:creator/>
  <cp:lastModifiedBy/>
  <dcterms:modified xmlns:xsi="http://www.w3.org/2001/XMLSchema-instance" xsi:type="dcterms:W3CDTF">2026-01-12T14:25:11Z</dcterms:modified>
  <cp:revision>61</cp:revision>
  <dc:title>Prezentace aplikace PowerPoint</dc:title>
</cp:coreProperties>
</file>