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1" r:id="rId4"/>
  </p:sldMasterIdLst>
  <p:notesMasterIdLst>
    <p:notesMasterId r:id="rId92"/>
  </p:notesMasterIdLst>
  <p:sldIdLst>
    <p:sldId id="256" r:id="rId5"/>
    <p:sldId id="439" r:id="rId6"/>
    <p:sldId id="321" r:id="rId7"/>
    <p:sldId id="440" r:id="rId8"/>
    <p:sldId id="444" r:id="rId9"/>
    <p:sldId id="723" r:id="rId10"/>
    <p:sldId id="763" r:id="rId11"/>
    <p:sldId id="762" r:id="rId12"/>
    <p:sldId id="724" r:id="rId13"/>
    <p:sldId id="665" r:id="rId14"/>
    <p:sldId id="781" r:id="rId15"/>
    <p:sldId id="320" r:id="rId16"/>
    <p:sldId id="494" r:id="rId17"/>
    <p:sldId id="770" r:id="rId18"/>
    <p:sldId id="496" r:id="rId19"/>
    <p:sldId id="771" r:id="rId20"/>
    <p:sldId id="772" r:id="rId21"/>
    <p:sldId id="773" r:id="rId22"/>
    <p:sldId id="707" r:id="rId23"/>
    <p:sldId id="749" r:id="rId24"/>
    <p:sldId id="726" r:id="rId25"/>
    <p:sldId id="750" r:id="rId26"/>
    <p:sldId id="774" r:id="rId27"/>
    <p:sldId id="778" r:id="rId28"/>
    <p:sldId id="777" r:id="rId29"/>
    <p:sldId id="775" r:id="rId30"/>
    <p:sldId id="670" r:id="rId31"/>
    <p:sldId id="754" r:id="rId32"/>
    <p:sldId id="765" r:id="rId33"/>
    <p:sldId id="647" r:id="rId34"/>
    <p:sldId id="753" r:id="rId35"/>
    <p:sldId id="689" r:id="rId36"/>
    <p:sldId id="449" r:id="rId37"/>
    <p:sldId id="473" r:id="rId38"/>
    <p:sldId id="474" r:id="rId39"/>
    <p:sldId id="696" r:id="rId40"/>
    <p:sldId id="697" r:id="rId41"/>
    <p:sldId id="761" r:id="rId42"/>
    <p:sldId id="700" r:id="rId43"/>
    <p:sldId id="364" r:id="rId44"/>
    <p:sldId id="779" r:id="rId45"/>
    <p:sldId id="769" r:id="rId46"/>
    <p:sldId id="497" r:id="rId47"/>
    <p:sldId id="690" r:id="rId48"/>
    <p:sldId id="619" r:id="rId49"/>
    <p:sldId id="695" r:id="rId50"/>
    <p:sldId id="739" r:id="rId51"/>
    <p:sldId id="620" r:id="rId52"/>
    <p:sldId id="621" r:id="rId53"/>
    <p:sldId id="623" r:id="rId54"/>
    <p:sldId id="624" r:id="rId55"/>
    <p:sldId id="625" r:id="rId56"/>
    <p:sldId id="766" r:id="rId57"/>
    <p:sldId id="627" r:id="rId58"/>
    <p:sldId id="628" r:id="rId59"/>
    <p:sldId id="629" r:id="rId60"/>
    <p:sldId id="767" r:id="rId61"/>
    <p:sldId id="630" r:id="rId62"/>
    <p:sldId id="631" r:id="rId63"/>
    <p:sldId id="632" r:id="rId64"/>
    <p:sldId id="634" r:id="rId65"/>
    <p:sldId id="635" r:id="rId66"/>
    <p:sldId id="636" r:id="rId67"/>
    <p:sldId id="776" r:id="rId68"/>
    <p:sldId id="521" r:id="rId69"/>
    <p:sldId id="727" r:id="rId70"/>
    <p:sldId id="728" r:id="rId71"/>
    <p:sldId id="729" r:id="rId72"/>
    <p:sldId id="730" r:id="rId73"/>
    <p:sldId id="733" r:id="rId74"/>
    <p:sldId id="734" r:id="rId75"/>
    <p:sldId id="534" r:id="rId76"/>
    <p:sldId id="536" r:id="rId77"/>
    <p:sldId id="530" r:id="rId78"/>
    <p:sldId id="780" r:id="rId79"/>
    <p:sldId id="662" r:id="rId80"/>
    <p:sldId id="664" r:id="rId81"/>
    <p:sldId id="663" r:id="rId82"/>
    <p:sldId id="326" r:id="rId83"/>
    <p:sldId id="458" r:id="rId84"/>
    <p:sldId id="660" r:id="rId85"/>
    <p:sldId id="652" r:id="rId86"/>
    <p:sldId id="687" r:id="rId87"/>
    <p:sldId id="676" r:id="rId88"/>
    <p:sldId id="672" r:id="rId89"/>
    <p:sldId id="677" r:id="rId90"/>
    <p:sldId id="653" r:id="rId9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04E410-339D-E792-11A9-C513D1A64977}" name="Zmrzlá Šikulová Michaela Mgr. (MPSV)" initials="MZ" userId="S::michaela.zmrzla@mpsv.cz::a5b9be41-2435-476d-83f7-de1a4b03711b" providerId="AD"/>
  <p188:author id="{012F7F14-DCA8-39B6-573E-E7304CBC2F4B}" name="Rychetská Benyovszká Natálie Mgr. (MPSV)" initials="NR" userId="S::natalie.rychetska@mpsv.cz::394fbc36-1b26-4f2b-8a47-b55c797d96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ácha Pocová Zuzana Mgr. (MPSV)" initials="HPZM(" lastIdx="2" clrIdx="0">
    <p:extLst>
      <p:ext uri="{19B8F6BF-5375-455C-9EA6-DF929625EA0E}">
        <p15:presenceInfo xmlns:p15="http://schemas.microsoft.com/office/powerpoint/2012/main" userId="S::zuzana.hacha@mpsv.cz::703a2079-b707-43ff-a0ed-aa5299c0a858" providerId="AD"/>
      </p:ext>
    </p:extLst>
  </p:cmAuthor>
  <p:cmAuthor id="2" name="Koníková Barbora Mgr. (MPSV)" initials="KBM(" lastIdx="4" clrIdx="1">
    <p:extLst>
      <p:ext uri="{19B8F6BF-5375-455C-9EA6-DF929625EA0E}">
        <p15:presenceInfo xmlns:p15="http://schemas.microsoft.com/office/powerpoint/2012/main" userId="S::barbora.konikova@mpsv.cz::45b6318f-2b03-4916-8464-3a740678fd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AD744"/>
    <a:srgbClr val="E7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553" autoAdjust="0"/>
  </p:normalViewPr>
  <p:slideViewPr>
    <p:cSldViewPr showGuides="1">
      <p:cViewPr varScale="1">
        <p:scale>
          <a:sx n="53" d="100"/>
          <a:sy n="53" d="100"/>
        </p:scale>
        <p:origin x="1568" y="7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commentAuthors" Target="commentAuthors.xml"/><Relationship Id="rId98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t>12.01.2026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549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49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964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06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882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528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560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620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110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711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FF0C4-EADA-DFE1-4736-781F0882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C8CD79E-0215-9F9C-A6B8-7D4289D3C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42F8E37-1D31-5C38-D84F-7E49B7B10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4B187E-7F4D-B28E-1F2B-4C66F22C5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95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661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445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D4F29-FF42-3490-052E-34BBB7136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E591C7C-42B8-92E6-8760-BAC0C37AD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82CEC4A-3CC1-69C9-36CB-CC069425E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A65E57-3C52-DE81-2DEE-33FB59DAE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391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E81DC-5294-C659-27B9-759AA5BCA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526C48F-8E3F-A1F1-EA1D-58B8DE52A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F842C59-327D-E56F-1820-6D18272CD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FEB76B-B76A-2F05-2480-C2022AEB1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493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569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se u DPP předpokládá, že by mohla být překročena nad 10 000 Kč v některých např. měsících, je možné si zvlášť vytvořit položku na odvody za sociální a zdravotní pojištění, ze které bude čerpáno právě v případě, že odměna za DPP bude přesahovat 10 000 Kč a bude nutné odvádět SP a ZP.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336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899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1017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394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444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39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9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109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2533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980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279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9835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7554B-EEBD-03D8-FE69-6B671E813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669A9CF-2A6B-6139-18B9-4FC1866FC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C470079-CA0A-E268-ABB9-D0611E44C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C8C21E-26CD-4141-96CF-7834FEF5B0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3948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525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6546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754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40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4570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 ukázkou stránek esfcr.cz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2656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30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61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14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44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DA5B8-B85A-13A2-25F5-F053E419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40CE595-AF52-0AF1-7E7C-31FFD6A9D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4D70F55-FFE1-DF14-C3A8-44FBA0CD5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2DCDBA-37EC-37FB-35E6-B68FAE0FB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63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Uvedený obsah jednotlivých modulů je povinnou součástí školení, žádný modul nebo jeho část nelze vypustit. Školení zajistí příjemce pro HR pracovníky/pracovníky do jejichž náplně práce spadá oblast personalistiky a manažery partnerských organizací.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577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93950-D408-320F-B5E8-156C24238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387F526-DCE4-ADAA-840F-DCEBAE1AE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CFFACD-2D3A-9A07-A811-10B2F327E1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Posouzení hodnoty práce zpracují HR pracovníci/pracovníci do jejichž náplně práce spadá oblast personalistiky zaměstnavatelů ve spolupráci s odbornými konzultanty zajištěnými příjemcem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994120-8ABA-A589-77D5-989AC5436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5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1"/>
        </p:nvCxnSpPr>
        <p:spPr>
          <a:xfrm flipV="1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1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skp21.mssf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skp21.mssf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esfcr.cz/pravidla-pro-zadatele-a-prijemce-opz-plus/-/dokument/184006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avidla-pro-zadatele-a-prijemce-opz-plus/-/dokument/1840069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avidla-pro-zadatele-a-prijemce-opz-plus/-/dokument/18068507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hyperlink" Target="http://www.esfcr.cz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www.esfcr.cz/pravidla-pro-zadatele-a-prijemce-opz-plus/-/dokument/18068434" TargetMode="External"/><Relationship Id="rId5" Type="http://schemas.openxmlformats.org/officeDocument/2006/relationships/hyperlink" Target="https://www.esfcr.cz/hodnoceni-a-vyber-projektu-opz-plus/-/dokument/18069370" TargetMode="External"/><Relationship Id="rId4" Type="http://schemas.openxmlformats.org/officeDocument/2006/relationships/hyperlink" Target="https://www.esfcr.cz/pravidla-pro-zadatele-a-prijemce-opz-plus/-/dokument/18068507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hodnoceni-a-vyber-projektu-opz-plu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vyzva-030-opz-plus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sv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iskp21.mssf.cz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sfcr.cz/hodnoceni-a-vyber-projektu-opz-plus/-/dokument/18069370" TargetMode="External"/><Relationship Id="rId3" Type="http://schemas.openxmlformats.org/officeDocument/2006/relationships/hyperlink" Target="esfcr.cz" TargetMode="External"/><Relationship Id="rId7" Type="http://schemas.openxmlformats.org/officeDocument/2006/relationships/hyperlink" Target="https://www.esfcr.cz/pravidla-pro-zadatele-a-prijemce-opz-plus/-/dokument/18068507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sfcr.cz/pravidla-pro-zadatele-a-prijemce-opz-plus/-/dokument/18068434" TargetMode="External"/><Relationship Id="rId5" Type="http://schemas.openxmlformats.org/officeDocument/2006/relationships/hyperlink" Target="https://www.esfcr.cz/formulare-a-pokyny-potrebne-v-ramci-pripravy-zadosti-o-podporu-opz-plus/-/dokument/18398046" TargetMode="External"/><Relationship Id="rId4" Type="http://schemas.openxmlformats.org/officeDocument/2006/relationships/hyperlink" Target="https://www.esfcr.cz/formulare-a-pokyny-potrebne-v-ramci-pripravy-zadosti-o-podporu-opz-plus/-/dokument/18398069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okumenty-opz-plus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irtable.com/app0VpCtU7R3Z3Wz2/shrB5D0pNqrTKCbRd" TargetMode="Externa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sfcr.cz/vyzva-030-opz-plus" TargetMode="Externa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0775" y="1700748"/>
            <a:ext cx="8343225" cy="2232248"/>
          </a:xfrm>
        </p:spPr>
        <p:txBody>
          <a:bodyPr/>
          <a:lstStyle/>
          <a:p>
            <a:r>
              <a:rPr lang="cs-CZ" sz="3600" dirty="0"/>
              <a:t>Podpora zaměstnavatelů při implementaci spravedlivého a transparentního odměňování</a:t>
            </a:r>
            <a:br>
              <a:rPr lang="cs-CZ" dirty="0"/>
            </a:br>
            <a:r>
              <a:rPr lang="cs-CZ" sz="1000" dirty="0"/>
              <a:t> </a:t>
            </a:r>
            <a:br>
              <a:rPr lang="cs-CZ" dirty="0"/>
            </a:br>
            <a:r>
              <a:rPr lang="cs-CZ" cap="none" dirty="0">
                <a:solidFill>
                  <a:schemeClr val="bg2"/>
                </a:solidFill>
              </a:rPr>
              <a:t>Seminář pro žadatele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820973" y="4422163"/>
            <a:ext cx="7093149" cy="540000"/>
          </a:xfrm>
        </p:spPr>
        <p:txBody>
          <a:bodyPr/>
          <a:lstStyle/>
          <a:p>
            <a:r>
              <a:rPr lang="cs-CZ" sz="2800" dirty="0"/>
              <a:t>Odd. projektů rovnosti žen a mužů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845756" y="5667303"/>
            <a:ext cx="7452488" cy="540000"/>
          </a:xfrm>
        </p:spPr>
        <p:txBody>
          <a:bodyPr/>
          <a:lstStyle/>
          <a:p>
            <a:r>
              <a:rPr lang="cs-CZ" sz="2400" dirty="0"/>
              <a:t>12. 1. 2026</a:t>
            </a:r>
            <a:endParaRPr lang="cs-CZ" sz="2800" dirty="0"/>
          </a:p>
        </p:txBody>
      </p:sp>
      <p:pic>
        <p:nvPicPr>
          <p:cNvPr id="17" name="Zástupný symbol pro obrázek 13">
            <a:extLst>
              <a:ext uri="{FF2B5EF4-FFF2-40B4-BE49-F238E27FC236}">
                <a16:creationId xmlns:a16="http://schemas.microsoft.com/office/drawing/2014/main" id="{53A65761-0BF4-C3D7-BE72-F5AC52CD0AD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0" y="1689292"/>
            <a:ext cx="540000" cy="540000"/>
          </a:xfrm>
        </p:spPr>
      </p:pic>
      <p:pic>
        <p:nvPicPr>
          <p:cNvPr id="18" name="Zástupný symbol pro obrázek 14">
            <a:extLst>
              <a:ext uri="{FF2B5EF4-FFF2-40B4-BE49-F238E27FC236}">
                <a16:creationId xmlns:a16="http://schemas.microsoft.com/office/drawing/2014/main" id="{DB9BB8F2-543F-99B0-807F-D864AFFAB29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0" y="4430908"/>
            <a:ext cx="540000" cy="540000"/>
          </a:xfrm>
        </p:spPr>
      </p:pic>
      <p:pic>
        <p:nvPicPr>
          <p:cNvPr id="19" name="Zástupný symbol pro obrázek 15">
            <a:extLst>
              <a:ext uri="{FF2B5EF4-FFF2-40B4-BE49-F238E27FC236}">
                <a16:creationId xmlns:a16="http://schemas.microsoft.com/office/drawing/2014/main" id="{E3A51D05-1909-FE98-CCA3-AC604B14D8E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0" y="5667303"/>
            <a:ext cx="540000" cy="540000"/>
          </a:xfrm>
        </p:spPr>
      </p:pic>
      <p:pic>
        <p:nvPicPr>
          <p:cNvPr id="20" name="Obrázek 19" descr="Obsah obrázku text&#10;&#10;Popis byl vytvořen automaticky">
            <a:extLst>
              <a:ext uri="{FF2B5EF4-FFF2-40B4-BE49-F238E27FC236}">
                <a16:creationId xmlns:a16="http://schemas.microsoft.com/office/drawing/2014/main" id="{172E7035-60A2-1F0F-B1F0-A75A907A8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60848"/>
            <a:ext cx="8607960" cy="4248472"/>
          </a:xfrm>
        </p:spPr>
        <p:txBody>
          <a:bodyPr/>
          <a:lstStyle/>
          <a:p>
            <a:pPr algn="ctr"/>
            <a:r>
              <a:rPr lang="cs-CZ" dirty="0"/>
              <a:t>Představení tématu </a:t>
            </a:r>
            <a:br>
              <a:rPr lang="cs-CZ" dirty="0"/>
            </a:br>
            <a:r>
              <a:rPr lang="cs-CZ" dirty="0"/>
              <a:t>a Specifikace podporovaných </a:t>
            </a:r>
            <a:br>
              <a:rPr lang="cs-CZ" dirty="0"/>
            </a:br>
            <a:r>
              <a:rPr lang="cs-CZ" dirty="0"/>
              <a:t>aktivit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317" y="3573016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8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A67E4-7388-55AF-138B-98587677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výzvy, Potřebnost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038662-EAAD-B4C3-E8AB-E6477DCE6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zaměstnavatelů při zavádění principů spravedlivého a transparentního odměňování (poskytnutí nástrojů, </a:t>
            </a:r>
            <a:r>
              <a:rPr lang="cs-CZ" dirty="0" err="1"/>
              <a:t>know</a:t>
            </a:r>
            <a:r>
              <a:rPr lang="cs-CZ" dirty="0"/>
              <a:t> – </a:t>
            </a:r>
            <a:r>
              <a:rPr lang="cs-CZ" dirty="0" err="1"/>
              <a:t>how</a:t>
            </a:r>
            <a:r>
              <a:rPr lang="cs-CZ" dirty="0"/>
              <a:t> a poradenství).</a:t>
            </a:r>
          </a:p>
          <a:p>
            <a:endParaRPr lang="cs-CZ" dirty="0"/>
          </a:p>
          <a:p>
            <a:r>
              <a:rPr lang="cs-CZ" dirty="0"/>
              <a:t>Projekty provedou partnerské zaměstnavatele danou problematikou poskytnutím odpovídajícího teoretického zázemí a praktickou pomocí formou poradenství.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EB0545-7CBD-C769-DA7C-AE217A13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80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výzvy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5ED2A15-E524-4EF9-AFC1-163364F73290}"/>
              </a:ext>
            </a:extLst>
          </p:cNvPr>
          <p:cNvSpPr txBox="1"/>
          <p:nvPr/>
        </p:nvSpPr>
        <p:spPr>
          <a:xfrm>
            <a:off x="360000" y="1196752"/>
            <a:ext cx="793554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2000" indent="-432000" algn="just"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Zvýšit počet zaměstnavatelů, kteří absolvovali vzdělávání ve stěžejních tématech spravedlivého </a:t>
            </a:r>
            <a:br>
              <a:rPr lang="cs-CZ" sz="2400" dirty="0"/>
            </a:br>
            <a:r>
              <a:rPr lang="cs-CZ" sz="2400" dirty="0"/>
              <a:t>a transparentního odměňování.</a:t>
            </a:r>
          </a:p>
          <a:p>
            <a:pPr marL="432000" indent="-432000" algn="just"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indent="-432000" algn="just"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Zvýšit počet zaměstnavatelů, kteří realizovali základní opatření vedoucí k naplňování principů spravedlivého </a:t>
            </a:r>
            <a:br>
              <a:rPr lang="cs-CZ" sz="2400" dirty="0"/>
            </a:br>
            <a:r>
              <a:rPr lang="cs-CZ" sz="2400" dirty="0"/>
              <a:t>a transparentního odměňování (stanovení hodnoty práce, výpočet rozdílů v odměňování mužů a žen, návrhy opatření ke snížení těchto rozdílů). </a:t>
            </a:r>
          </a:p>
          <a:p>
            <a:pPr marL="432000" indent="-432000" algn="just"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indent="-432000" algn="just"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Budování a rozvoj komunikačních a informačních platforem pro šíření zkušeností a informací z oblasti spravedlivého a transparentního odměňování mezi další zaměstnavatele.</a:t>
            </a:r>
          </a:p>
          <a:p>
            <a:pPr algn="just"/>
            <a:endParaRPr lang="cs-CZ" sz="2400" dirty="0"/>
          </a:p>
          <a:p>
            <a:br>
              <a:rPr lang="cs-CZ" sz="2400" dirty="0">
                <a:highlight>
                  <a:srgbClr val="FFFF00"/>
                </a:highlight>
              </a:rPr>
            </a:br>
            <a:endParaRPr lang="cs-CZ" sz="2400" dirty="0">
              <a:highlight>
                <a:srgbClr val="FFFF00"/>
              </a:highlight>
            </a:endParaRPr>
          </a:p>
          <a:p>
            <a:endParaRPr lang="cs-CZ" sz="2000" dirty="0">
              <a:highlight>
                <a:srgbClr val="FFFF00"/>
              </a:highlight>
            </a:endParaRPr>
          </a:p>
          <a:p>
            <a:r>
              <a:rPr lang="cs-CZ" sz="2000" dirty="0"/>
              <a:t>.</a:t>
            </a:r>
            <a:endParaRPr lang="pl-PL" sz="20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266647-6949-4CE9-A444-8B76629B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988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D9B54-DCEF-C286-ABCF-E3E95EEEE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2F7C0-D8E1-DE87-9832-3D9033F4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A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22EED9-7B9E-FB18-6698-A523A6C8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D31D0A-AB71-B1F7-84CC-2E6B6C06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56" y="1772816"/>
            <a:ext cx="8244000" cy="439248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Aktivita A: Školení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Proškolení relevantních pracovníků všech zaměstnavatelů v roli partnera v oblasti gender </a:t>
            </a:r>
            <a:r>
              <a:rPr lang="cs-CZ" dirty="0" err="1"/>
              <a:t>pay</a:t>
            </a:r>
            <a:r>
              <a:rPr lang="cs-CZ" dirty="0"/>
              <a:t> gap </a:t>
            </a:r>
            <a:br>
              <a:rPr lang="cs-CZ" dirty="0"/>
            </a:br>
            <a:r>
              <a:rPr lang="cs-CZ" dirty="0"/>
              <a:t>a spravedlivého a transparentního odměňování.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Školení ve všech 3 modulech absolvují za každého zaměstnavatele minimálně 2 osoby, přičemž alespoň jeden bude pracovník HR/pracovník do jehož náplně práce spadá oblast personalistiky.</a:t>
            </a:r>
          </a:p>
          <a:p>
            <a:pPr marL="0" indent="0" algn="just">
              <a:buNone/>
            </a:pPr>
            <a:endParaRPr 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A2D597-96B1-6437-C5D2-42DDA347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72" y="400395"/>
            <a:ext cx="170702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5D06C-6C46-5248-DA18-6F55BADED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486496-D432-7CB7-43E9-8CAC22D83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Modul 1: Seznámení s fenoménem gender </a:t>
            </a:r>
            <a:r>
              <a:rPr lang="cs-CZ" sz="2000" dirty="0" err="1"/>
              <a:t>pay</a:t>
            </a:r>
            <a:r>
              <a:rPr lang="cs-CZ" sz="2000" dirty="0"/>
              <a:t> gap a jeho příčinami – přímá diskriminace, nepřímá diskriminace, horizontální segregace trhu práce, vertikální segregace trhu práce, genderové stereotypy.</a:t>
            </a:r>
          </a:p>
          <a:p>
            <a:pPr algn="just"/>
            <a:r>
              <a:rPr lang="cs-CZ" sz="2000" dirty="0"/>
              <a:t>Modul 2: Ukotvení spravedlivého a transparentního odměňování </a:t>
            </a:r>
            <a:br>
              <a:rPr lang="cs-CZ" sz="2000" dirty="0"/>
            </a:br>
            <a:r>
              <a:rPr lang="cs-CZ" sz="2000" dirty="0"/>
              <a:t>v legislativě, pojem stejná práce a práce stejné hodnoty, spravedlivé a transparentní odměňování v judikatuře, zahraniční příklady dobré praxe.</a:t>
            </a:r>
          </a:p>
          <a:p>
            <a:pPr algn="just"/>
            <a:r>
              <a:rPr lang="cs-CZ" sz="2000" dirty="0"/>
              <a:t>Modul 3: Jak nastavit spravedlivé a transparentní odměňování </a:t>
            </a:r>
            <a:br>
              <a:rPr lang="cs-CZ" sz="2000" dirty="0"/>
            </a:br>
            <a:r>
              <a:rPr lang="cs-CZ" sz="2000" dirty="0"/>
              <a:t>z pozice zaměstnavatele, nastavení procesů a transparentních pravidel, možnosti, jak zanalyzovat současný stav odměňování, metody a možnosti kategorizace prací, monitoringu a reportingu spravedlivého a transparentního odměňování. </a:t>
            </a:r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39EB82-F0FE-8F27-39F4-5F618D19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066DB5-1868-6E9C-DED7-3B9D8B0C6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60017"/>
            <a:ext cx="170702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9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CFB3C-EBEB-A8AB-ABED-4B831CF55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F7AE6-01BE-14E6-3983-634E29E4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AktivitA</a:t>
            </a:r>
            <a:r>
              <a:rPr lang="cs-CZ" dirty="0"/>
              <a:t> B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CE4EE5-476E-1ACE-5AE9-A3EDA6C8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3A9835-5DB3-60CC-5AFF-9931F8797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12" y="1700808"/>
            <a:ext cx="8244000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Aktivita B: Posouzení hodnoty práce:</a:t>
            </a:r>
          </a:p>
          <a:p>
            <a:pPr marL="0" indent="0" algn="just">
              <a:buNone/>
            </a:pPr>
            <a:r>
              <a:rPr lang="cs-CZ" sz="2000" dirty="0"/>
              <a:t>Zaměstnavatel posoudí hodnotu práce:</a:t>
            </a:r>
          </a:p>
          <a:p>
            <a:pPr algn="just"/>
            <a:r>
              <a:rPr lang="cs-CZ" sz="2000" dirty="0"/>
              <a:t>Stanoví jednotná kritéria pro všechny pracovní pozice (např. složitost, odpovědnost, namáhavost, pracovní podmínky).</a:t>
            </a:r>
          </a:p>
          <a:p>
            <a:pPr algn="just"/>
            <a:r>
              <a:rPr lang="cs-CZ" sz="2000" dirty="0"/>
              <a:t>Určí pro každé kritérium váhu (např. v procentech nebo bodovém rozsahu) podle významu pro daný typ práce.</a:t>
            </a:r>
          </a:p>
          <a:p>
            <a:pPr algn="just"/>
            <a:r>
              <a:rPr lang="cs-CZ" sz="2000" dirty="0"/>
              <a:t>Zdokumentuje způsob, jakým váhy stanovil (aby bylo zřejmé, že nejsou ovlivněny subjektivními nebo genderově stereotypními představami o hodnotě práce).</a:t>
            </a:r>
          </a:p>
          <a:p>
            <a:pPr marL="0" indent="0" algn="just">
              <a:buNone/>
            </a:pPr>
            <a:r>
              <a:rPr lang="cs-CZ" b="1" dirty="0"/>
              <a:t>Výstup aktivity</a:t>
            </a:r>
            <a:r>
              <a:rPr lang="cs-CZ" dirty="0"/>
              <a:t>: Katalog pracovních pozic.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/>
              <a:t>Výstup aktivity</a:t>
            </a:r>
            <a:r>
              <a:rPr lang="cs-CZ" dirty="0"/>
              <a:t>: vytvoření katalogu pracovních pozic s objektivními kritérii u všech zaměstnavatelů v roli partnera.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0BA92C-9CF7-63EA-3BD4-9172505FA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698" y="257780"/>
            <a:ext cx="170702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8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3D3FB-5619-49B4-73DC-C906251D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CAF1D-1EFB-92F4-EA55-C1E8307BA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/>
              <a:t>Aktivita C:</a:t>
            </a:r>
            <a:r>
              <a:rPr lang="cs-CZ" dirty="0"/>
              <a:t> </a:t>
            </a:r>
            <a:r>
              <a:rPr lang="cs-CZ" b="1" dirty="0"/>
              <a:t>Výpočet rozdílů v odměňování mužů </a:t>
            </a:r>
            <a:br>
              <a:rPr lang="cs-CZ" b="1" dirty="0"/>
            </a:br>
            <a:r>
              <a:rPr lang="cs-CZ" b="1" dirty="0"/>
              <a:t>a žen:</a:t>
            </a:r>
          </a:p>
          <a:p>
            <a:pPr algn="just"/>
            <a:r>
              <a:rPr lang="cs-CZ" dirty="0"/>
              <a:t>U všech zaměstnavatelů v roli partnera dojde ke zjištění rozdílů v odměňování mužů a žen v jednotlivých kategoriích pracovních pozic zaměstnanců (tedy mezi osobami, které vykonávají stejnou práci a/či práci stejné hodnoty).</a:t>
            </a:r>
          </a:p>
          <a:p>
            <a:pPr marL="0" indent="0" algn="just">
              <a:buNone/>
            </a:pPr>
            <a:r>
              <a:rPr lang="cs-CZ" b="1" dirty="0"/>
              <a:t>Výstup aktivity</a:t>
            </a:r>
            <a:r>
              <a:rPr lang="cs-CZ" dirty="0"/>
              <a:t>: Tabulkový přehled rozdílů v odměňování mužů a žen.</a:t>
            </a:r>
          </a:p>
          <a:p>
            <a:endParaRPr lang="cs-CZ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C744CA-29C4-A615-3031-CFA90D75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E345DA-C5C1-B9E3-68D2-5D0722002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60017"/>
            <a:ext cx="170702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6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3FE54-4D99-A7E4-1278-9777E3BE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B0B16-EF3D-BB6D-B1E3-EADB32813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44824"/>
            <a:ext cx="8064000" cy="4320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Aktivita D: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Pro každého zaměstnavatele v roli partnera bude zpracován návrh </a:t>
            </a:r>
            <a:r>
              <a:rPr lang="cs-CZ" dirty="0">
                <a:highlight>
                  <a:srgbClr val="F5F5F5"/>
                </a:highlight>
              </a:rPr>
              <a:t>opatření směřujících k zajištění principů transparentního a spravedlivého odměňování </a:t>
            </a:r>
            <a:br>
              <a:rPr lang="cs-CZ" dirty="0">
                <a:highlight>
                  <a:srgbClr val="F5F5F5"/>
                </a:highlight>
              </a:rPr>
            </a:br>
            <a:r>
              <a:rPr lang="cs-CZ" dirty="0">
                <a:highlight>
                  <a:srgbClr val="F5F5F5"/>
                </a:highlight>
              </a:rPr>
              <a:t>a systému jeho monitoringu. </a:t>
            </a:r>
            <a:endParaRPr lang="cs-CZ" b="1" dirty="0">
              <a:highlight>
                <a:srgbClr val="F5F5F5"/>
              </a:highlight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b="1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Výstup aktivity: </a:t>
            </a:r>
            <a:r>
              <a:rPr lang="cs-CZ" dirty="0"/>
              <a:t>Návrh opatření (implementační tabulka)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Aktivity A, B, C a D musí proběhnout minimálně </a:t>
            </a:r>
            <a:br>
              <a:rPr lang="cs-CZ" b="1" dirty="0"/>
            </a:br>
            <a:r>
              <a:rPr lang="cs-CZ" b="1" dirty="0"/>
              <a:t>u 5 zaměstnavatelů v roli partnera.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CD1D56-577F-19A7-7CB4-19B230BE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37A46C-DBD2-A204-2C5D-9C2D755F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72" y="260017"/>
            <a:ext cx="170702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9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1F584-2DEA-BD5D-6DD8-5DE7CCE2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E + 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30377-7BFB-ADA5-2628-953FF26B2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Aktivita E: Zhodnocení realizace projektu: </a:t>
            </a:r>
          </a:p>
          <a:p>
            <a:pPr algn="just"/>
            <a:r>
              <a:rPr lang="cs-CZ" dirty="0"/>
              <a:t>Příjemce zpracuje a zveřejní dokument o průběhu realizace projektu. Shrnutí celkového postupu </a:t>
            </a:r>
            <a:br>
              <a:rPr lang="cs-CZ" dirty="0"/>
            </a:br>
            <a:r>
              <a:rPr lang="cs-CZ" dirty="0"/>
              <a:t>v projektu, použitých metod, nástrojů a postupů.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Aktivita F: Sdílení a přenos informací a dobré praxe:</a:t>
            </a:r>
          </a:p>
          <a:p>
            <a:pPr algn="just"/>
            <a:r>
              <a:rPr lang="cs-CZ" dirty="0"/>
              <a:t>Příjemce vytvoří online komunikační platformu, která musí být funkční už po 6 měsících (metodiky, studie, články, diskuzní fórum, poradenství). </a:t>
            </a:r>
            <a:br>
              <a:rPr lang="cs-CZ" dirty="0"/>
            </a:br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30FD6B-F153-0851-43F7-B18ABCA6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50F9B1-7794-EB5B-07F6-235F95F85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72" y="260017"/>
            <a:ext cx="170702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92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04" y="2564904"/>
            <a:ext cx="6405368" cy="1584176"/>
          </a:xfrm>
        </p:spPr>
        <p:txBody>
          <a:bodyPr/>
          <a:lstStyle/>
          <a:p>
            <a:r>
              <a:rPr lang="cs-CZ" sz="4800" dirty="0"/>
              <a:t>Evaluace</a:t>
            </a:r>
            <a:br>
              <a:rPr lang="cs-CZ" sz="4800" dirty="0"/>
            </a:br>
            <a:r>
              <a:rPr lang="cs-CZ" sz="4800" dirty="0"/>
              <a:t>Projektů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A73E1-B48D-42CC-8273-99474F13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3D519-14B7-4DE3-AF86-3BA071CBA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608512"/>
          </a:xfrm>
        </p:spPr>
        <p:txBody>
          <a:bodyPr/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/>
              <a:t>Představení výzvy</a:t>
            </a:r>
          </a:p>
          <a:p>
            <a:pPr marL="6912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Základní informace</a:t>
            </a:r>
          </a:p>
          <a:p>
            <a:pPr marL="6912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Představení tématu a specifikace podporovaných aktivit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dirty="0"/>
              <a:t>Podmínky podpory v rámci OPZ+</a:t>
            </a:r>
            <a:endParaRPr lang="cs-CZ" dirty="0"/>
          </a:p>
          <a:p>
            <a:pPr marL="6912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Evaluace</a:t>
            </a:r>
          </a:p>
          <a:p>
            <a:pPr marL="6912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Partnerství v projektech</a:t>
            </a:r>
          </a:p>
          <a:p>
            <a:pPr marL="6912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Veřejná podpora</a:t>
            </a:r>
          </a:p>
          <a:p>
            <a:pPr marL="6912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Indikátory</a:t>
            </a:r>
          </a:p>
          <a:p>
            <a:pPr marL="6912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Rozpočet projektů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sz="2400" b="1" dirty="0"/>
              <a:t>Hodnocení a výběr projektů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baseline="0" dirty="0"/>
              <a:t>Podání projektové žádosti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dirty="0"/>
              <a:t>Teoretická část - představení témat spravedlivého </a:t>
            </a:r>
            <a:br>
              <a:rPr lang="cs-CZ" b="1" dirty="0"/>
            </a:br>
            <a:r>
              <a:rPr lang="cs-CZ" b="1" dirty="0"/>
              <a:t>a transparentního odměňování a hodnoty práce</a:t>
            </a:r>
            <a:endParaRPr lang="cs-CZ" b="1" baseline="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cs-CZ" b="1" baseline="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cs-CZ" sz="2400" b="1" baseline="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84938F-0A24-4B13-8D99-08973A94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94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4C126-9930-F7AF-9E2A-23530C1DA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3A854-305E-DFAD-4A2A-BB952E68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Podmínky evaluace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5CCFE-FE22-9B6B-67F9-934327572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1556792"/>
            <a:ext cx="8424000" cy="45365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V průběhu realizace projektu bude vyžadována součinnost příjemce při evaluaci výzvy, která bude zajištěna ze strany vyhlašovatele výzvy. Spolupráce bude spočívat v distribuci dotazníků cílové skupině po aktivitě A.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Konzultace při tvorbě závěrečných zpráv.</a:t>
            </a:r>
          </a:p>
          <a:p>
            <a:pPr marL="0" lvl="0" indent="0" algn="just">
              <a:lnSpc>
                <a:spcPct val="95000"/>
              </a:lnSpc>
              <a:spcAft>
                <a:spcPts val="1000"/>
              </a:spcAft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DC4A04-2F2D-9A4C-99FB-15E096A4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20</a:t>
            </a:fld>
            <a:endParaRPr lang="cs-CZ"/>
          </a:p>
        </p:txBody>
      </p:sp>
      <p:pic>
        <p:nvPicPr>
          <p:cNvPr id="5" name="Grafický objekt 4" descr="Potřesení rukou obrys">
            <a:extLst>
              <a:ext uri="{FF2B5EF4-FFF2-40B4-BE49-F238E27FC236}">
                <a16:creationId xmlns:a16="http://schemas.microsoft.com/office/drawing/2014/main" id="{A0023272-4490-51B8-95F5-5047BDD15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27900" y="4005064"/>
            <a:ext cx="2268236" cy="22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63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748" y="2925582"/>
            <a:ext cx="6444376" cy="965200"/>
          </a:xfrm>
        </p:spPr>
        <p:txBody>
          <a:bodyPr/>
          <a:lstStyle/>
          <a:p>
            <a:r>
              <a:rPr lang="cs-CZ" sz="4800" dirty="0"/>
              <a:t>Partnerství</a:t>
            </a:r>
            <a:br>
              <a:rPr lang="cs-CZ" sz="4800" dirty="0"/>
            </a:b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67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CB101-B20D-9175-9892-5D4706F96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6B426-2738-76D6-AE1B-C3A224FF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Partnerství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14BF8-5670-47F0-6E8D-3B662389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6592"/>
            <a:ext cx="8603552" cy="5069408"/>
          </a:xfrm>
        </p:spPr>
        <p:txBody>
          <a:bodyPr>
            <a:normAutofit fontScale="92500"/>
          </a:bodyPr>
          <a:lstStyle/>
          <a:p>
            <a:pPr lvl="0" algn="just">
              <a:buFont typeface="Wingdings" panose="05000000000000000000" pitchFamily="2" charset="2"/>
              <a:buChar char=""/>
            </a:pPr>
            <a:r>
              <a:rPr lang="cs-CZ" dirty="0"/>
              <a:t>Partneři se společně s příjemcem podílí na realizaci projektových aktivit, zpravidla již od zpracování žádosti o podporu. </a:t>
            </a:r>
          </a:p>
          <a:p>
            <a:pPr lvl="0" algn="just">
              <a:buFont typeface="Wingdings" panose="05000000000000000000" pitchFamily="2" charset="2"/>
              <a:buChar char=""/>
            </a:pPr>
            <a:r>
              <a:rPr lang="cs-CZ" dirty="0"/>
              <a:t>Role a míra zapojení partnera musí být popsány žadatelem již </a:t>
            </a:r>
            <a:br>
              <a:rPr lang="cs-CZ" dirty="0"/>
            </a:br>
            <a:r>
              <a:rPr lang="cs-CZ" dirty="0"/>
              <a:t>v žádosti o podporu.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Partnerství je založeno na sdílené odpovědnosti za projekt - společné rozhodování partnerů odlišuje projektové partnerství </a:t>
            </a:r>
            <a:br>
              <a:rPr lang="cs-CZ" dirty="0"/>
            </a:br>
            <a:r>
              <a:rPr lang="cs-CZ" dirty="0"/>
              <a:t>od služeb a dodávek.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Účast partnerů musí být opodstatněná a nezastupitelná – partneři zajišťují aktivity, bez nichž realizace by nebylo dosaženo cílů projektu a zároveň je nemůže zajistit sám vlastními zdroji a silami jediný subjekt nebo jiný ze zapojených partnerů.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4ED02F-8248-ADEB-FA05-0065AA13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22</a:t>
            </a:fld>
            <a:endParaRPr lang="cs-CZ"/>
          </a:p>
        </p:txBody>
      </p:sp>
      <p:sp>
        <p:nvSpPr>
          <p:cNvPr id="6" name="Slza 5">
            <a:extLst>
              <a:ext uri="{FF2B5EF4-FFF2-40B4-BE49-F238E27FC236}">
                <a16:creationId xmlns:a16="http://schemas.microsoft.com/office/drawing/2014/main" id="{140053DF-1FF0-9535-D558-126B9A472776}"/>
              </a:ext>
            </a:extLst>
          </p:cNvPr>
          <p:cNvSpPr/>
          <p:nvPr/>
        </p:nvSpPr>
        <p:spPr>
          <a:xfrm>
            <a:off x="7400454" y="260648"/>
            <a:ext cx="1475680" cy="1365944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Obecná č. pravidel Kap. 13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C1162-1DB8-FBF9-8191-5C9D146E7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5A87B-65F4-64D7-7866-9BBBCC05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Partnerství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4AEA1-A550-DB71-B410-E151D97C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23" y="1565752"/>
            <a:ext cx="8124954" cy="44644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5000"/>
              </a:lnSpc>
              <a:spcAft>
                <a:spcPts val="1000"/>
              </a:spcAft>
              <a:buNone/>
            </a:pPr>
            <a:endParaRPr lang="cs-CZ" sz="2000" dirty="0"/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2200" dirty="0"/>
              <a:t>Příjemce v projektu realizovaném v partnerství </a:t>
            </a:r>
            <a:br>
              <a:rPr lang="cs-CZ" sz="2200" dirty="0"/>
            </a:br>
            <a:r>
              <a:rPr lang="cs-CZ" sz="2200" dirty="0"/>
              <a:t>s partnerem/y s finančním příspěvkem musí vlastními silami zajistit realizaci minimálně 30 % aktivit/rozpočtu projektu.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2200" dirty="0"/>
              <a:t>Odpovědnost za realizaci projektu vůči OPZ+ vždy </a:t>
            </a:r>
            <a:br>
              <a:rPr lang="cs-CZ" sz="2200" dirty="0"/>
            </a:br>
            <a:r>
              <a:rPr lang="cs-CZ" sz="2200" dirty="0"/>
              <a:t>na příjemci!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2200" dirty="0"/>
              <a:t>Konkrétní partneři jsou uvedeni v žádosti o podporu </a:t>
            </a:r>
            <a:br>
              <a:rPr lang="cs-CZ" sz="2200" dirty="0"/>
            </a:br>
            <a:r>
              <a:rPr lang="cs-CZ" sz="2200" dirty="0"/>
              <a:t>a následně v právním aktu, změny jsou možné pouze formou podstatné změny.</a:t>
            </a:r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BD64B2-AC4B-53DC-AEEE-FF4873F8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23</a:t>
            </a:fld>
            <a:endParaRPr lang="cs-CZ"/>
          </a:p>
        </p:txBody>
      </p:sp>
      <p:sp>
        <p:nvSpPr>
          <p:cNvPr id="5" name="Slza 4">
            <a:extLst>
              <a:ext uri="{FF2B5EF4-FFF2-40B4-BE49-F238E27FC236}">
                <a16:creationId xmlns:a16="http://schemas.microsoft.com/office/drawing/2014/main" id="{487921FE-D1A0-569D-2484-1751D3081564}"/>
              </a:ext>
            </a:extLst>
          </p:cNvPr>
          <p:cNvSpPr/>
          <p:nvPr/>
        </p:nvSpPr>
        <p:spPr>
          <a:xfrm>
            <a:off x="7413306" y="224328"/>
            <a:ext cx="1475680" cy="1365944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Obecná č. pravidel Kap. 13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99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5EBC4-E2F9-73E6-70B4-8BC96DC9E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F0B81-D077-9D94-7441-C19507D1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Partnerství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88CE3-93A8-DAD0-1EE6-3A92CC47D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67352"/>
            <a:ext cx="8124954" cy="481519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0E6BC6-1157-1A89-ED75-EB31C1A4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24</a:t>
            </a:fld>
            <a:endParaRPr lang="cs-CZ"/>
          </a:p>
        </p:txBody>
      </p:sp>
      <p:sp>
        <p:nvSpPr>
          <p:cNvPr id="5" name="Slza 4">
            <a:extLst>
              <a:ext uri="{FF2B5EF4-FFF2-40B4-BE49-F238E27FC236}">
                <a16:creationId xmlns:a16="http://schemas.microsoft.com/office/drawing/2014/main" id="{5C5FA8F9-B571-8921-F6EC-E6BF45DD47B0}"/>
              </a:ext>
            </a:extLst>
          </p:cNvPr>
          <p:cNvSpPr/>
          <p:nvPr/>
        </p:nvSpPr>
        <p:spPr>
          <a:xfrm>
            <a:off x="7452320" y="219115"/>
            <a:ext cx="1475680" cy="1365944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Text výzvy, kap. 3.4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8E89D5-183C-9DC8-E75A-0EA3A9809FF8}"/>
              </a:ext>
            </a:extLst>
          </p:cNvPr>
          <p:cNvSpPr txBox="1"/>
          <p:nvPr/>
        </p:nvSpPr>
        <p:spPr>
          <a:xfrm>
            <a:off x="487377" y="2492896"/>
            <a:ext cx="2813448" cy="2123658"/>
          </a:xfrm>
          <a:prstGeom prst="rect">
            <a:avLst/>
          </a:prstGeom>
          <a:solidFill>
            <a:srgbClr val="FAD744"/>
          </a:solidFill>
          <a:ln w="15875">
            <a:solidFill>
              <a:schemeClr val="accent3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5">
                    <a:lumMod val="25000"/>
                  </a:schemeClr>
                </a:solidFill>
              </a:rPr>
              <a:t>PŘÍJEMCE</a:t>
            </a:r>
            <a:br>
              <a:rPr lang="cs-CZ" b="1" dirty="0">
                <a:solidFill>
                  <a:schemeClr val="accent5">
                    <a:lumMod val="25000"/>
                  </a:schemeClr>
                </a:solidFill>
              </a:rPr>
            </a:br>
            <a:endParaRPr lang="cs-CZ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5">
                    <a:lumMod val="25000"/>
                  </a:schemeClr>
                </a:solidFill>
              </a:rPr>
              <a:t>Školení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5">
                    <a:lumMod val="25000"/>
                  </a:schemeClr>
                </a:solidFill>
              </a:rPr>
              <a:t>Poradenství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5">
                    <a:lumMod val="25000"/>
                  </a:schemeClr>
                </a:solidFill>
              </a:rPr>
              <a:t>Komunikační platforma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5">
                    <a:lumMod val="25000"/>
                  </a:schemeClr>
                </a:solidFill>
              </a:rPr>
              <a:t>Shrnující zpráva</a:t>
            </a:r>
            <a:br>
              <a:rPr lang="cs-CZ" dirty="0">
                <a:solidFill>
                  <a:schemeClr val="accent5">
                    <a:lumMod val="25000"/>
                  </a:schemeClr>
                </a:solidFill>
              </a:rPr>
            </a:br>
            <a:endParaRPr lang="cs-CZ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982800D-2349-8063-FDF9-13A843E4E80D}"/>
              </a:ext>
            </a:extLst>
          </p:cNvPr>
          <p:cNvSpPr/>
          <p:nvPr/>
        </p:nvSpPr>
        <p:spPr>
          <a:xfrm>
            <a:off x="1858626" y="1103720"/>
            <a:ext cx="2406995" cy="11343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5F5F5"/>
                </a:solidFill>
              </a:rPr>
              <a:t>PARTNER</a:t>
            </a:r>
            <a:br>
              <a:rPr lang="cs-CZ" dirty="0">
                <a:solidFill>
                  <a:srgbClr val="F5F5F5"/>
                </a:solidFill>
              </a:rPr>
            </a:br>
            <a:r>
              <a:rPr lang="cs-CZ" dirty="0">
                <a:solidFill>
                  <a:srgbClr val="F5F5F5"/>
                </a:solidFill>
              </a:rPr>
              <a:t>zaměstnavatel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307FDF3-57CB-64FC-D30E-E4444887C53D}"/>
              </a:ext>
            </a:extLst>
          </p:cNvPr>
          <p:cNvSpPr/>
          <p:nvPr/>
        </p:nvSpPr>
        <p:spPr>
          <a:xfrm>
            <a:off x="3929013" y="1451370"/>
            <a:ext cx="2851074" cy="108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5F5F5"/>
                </a:solidFill>
              </a:rPr>
              <a:t>PARTNER</a:t>
            </a:r>
            <a:br>
              <a:rPr lang="cs-CZ" dirty="0">
                <a:solidFill>
                  <a:srgbClr val="F5F5F5"/>
                </a:solidFill>
              </a:rPr>
            </a:br>
            <a:r>
              <a:rPr lang="cs-CZ" dirty="0">
                <a:solidFill>
                  <a:srgbClr val="F5F5F5"/>
                </a:solidFill>
              </a:rPr>
              <a:t>zaměstnavatel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86101CE2-D239-3D58-3D27-C504E5FB263D}"/>
              </a:ext>
            </a:extLst>
          </p:cNvPr>
          <p:cNvSpPr/>
          <p:nvPr/>
        </p:nvSpPr>
        <p:spPr>
          <a:xfrm>
            <a:off x="5490811" y="2080236"/>
            <a:ext cx="3168352" cy="12241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5F5F5"/>
                </a:solidFill>
              </a:rPr>
              <a:t>PARTNER</a:t>
            </a:r>
            <a:br>
              <a:rPr lang="cs-CZ" dirty="0">
                <a:solidFill>
                  <a:srgbClr val="F5F5F5"/>
                </a:solidFill>
              </a:rPr>
            </a:br>
            <a:r>
              <a:rPr lang="cs-CZ" dirty="0">
                <a:solidFill>
                  <a:srgbClr val="F5F5F5"/>
                </a:solidFill>
              </a:rPr>
              <a:t>zaměstnavatel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D6F687-9A36-29F1-CAB5-60D2DF10389A}"/>
              </a:ext>
            </a:extLst>
          </p:cNvPr>
          <p:cNvSpPr txBox="1"/>
          <p:nvPr/>
        </p:nvSpPr>
        <p:spPr>
          <a:xfrm>
            <a:off x="5191754" y="3465653"/>
            <a:ext cx="375165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accent5">
                    <a:lumMod val="25000"/>
                  </a:schemeClr>
                </a:solidFill>
              </a:rPr>
              <a:t>Aplikace znalostí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accent5">
                    <a:lumMod val="25000"/>
                  </a:schemeClr>
                </a:solidFill>
              </a:rPr>
              <a:t>Katalog pracovních pozic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accent5">
                    <a:lumMod val="25000"/>
                  </a:schemeClr>
                </a:solidFill>
              </a:rPr>
              <a:t>Výpočet rozdílů v odměňování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accent5">
                    <a:lumMod val="25000"/>
                  </a:schemeClr>
                </a:solidFill>
              </a:rPr>
              <a:t>Návrh opatření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accent5">
                    <a:lumMod val="25000"/>
                  </a:schemeClr>
                </a:solidFill>
              </a:rPr>
              <a:t>Spolupráce na vyhodnocení</a:t>
            </a:r>
          </a:p>
          <a:p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CCACB45-3DFC-464E-EA13-AAB44C350E76}"/>
              </a:ext>
            </a:extLst>
          </p:cNvPr>
          <p:cNvSpPr/>
          <p:nvPr/>
        </p:nvSpPr>
        <p:spPr>
          <a:xfrm>
            <a:off x="3881166" y="5128411"/>
            <a:ext cx="2851074" cy="9777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5F5F5"/>
                </a:solidFill>
              </a:rPr>
              <a:t>PARTNER</a:t>
            </a:r>
            <a:br>
              <a:rPr lang="cs-CZ" dirty="0">
                <a:solidFill>
                  <a:srgbClr val="F5F5F5"/>
                </a:solidFill>
              </a:rPr>
            </a:br>
            <a:r>
              <a:rPr lang="cs-CZ" dirty="0">
                <a:solidFill>
                  <a:srgbClr val="F5F5F5"/>
                </a:solidFill>
              </a:rPr>
              <a:t>zaměstnavatel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1ADBF97-2604-96CC-EB84-D0290937B015}"/>
              </a:ext>
            </a:extLst>
          </p:cNvPr>
          <p:cNvSpPr/>
          <p:nvPr/>
        </p:nvSpPr>
        <p:spPr>
          <a:xfrm>
            <a:off x="818456" y="5570721"/>
            <a:ext cx="2851074" cy="9452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5F5F5"/>
                </a:solidFill>
              </a:rPr>
              <a:t>PARTNER</a:t>
            </a:r>
            <a:br>
              <a:rPr lang="cs-CZ" dirty="0">
                <a:solidFill>
                  <a:srgbClr val="F5F5F5"/>
                </a:solidFill>
              </a:rPr>
            </a:br>
            <a:r>
              <a:rPr lang="cs-CZ" dirty="0">
                <a:solidFill>
                  <a:srgbClr val="F5F5F5"/>
                </a:solidFill>
              </a:rPr>
              <a:t>zaměstnavatel</a:t>
            </a: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77E67B7C-E44B-382D-C97B-DDDCBC64F7E2}"/>
              </a:ext>
            </a:extLst>
          </p:cNvPr>
          <p:cNvSpPr/>
          <p:nvPr/>
        </p:nvSpPr>
        <p:spPr>
          <a:xfrm rot="13075979" flipH="1">
            <a:off x="1731411" y="1963341"/>
            <a:ext cx="197398" cy="5242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rgbClr val="F5F5F5"/>
              </a:solidFill>
            </a:endParaRP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6459DD59-812D-47B6-22C8-43AFF4812A19}"/>
              </a:ext>
            </a:extLst>
          </p:cNvPr>
          <p:cNvSpPr/>
          <p:nvPr/>
        </p:nvSpPr>
        <p:spPr>
          <a:xfrm rot="14519816" flipH="1">
            <a:off x="4072228" y="2146174"/>
            <a:ext cx="218570" cy="16424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rgbClr val="F5F5F5"/>
              </a:solidFill>
            </a:endParaRPr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37AC0031-A4B8-023D-3E90-B22390C08F92}"/>
              </a:ext>
            </a:extLst>
          </p:cNvPr>
          <p:cNvSpPr/>
          <p:nvPr/>
        </p:nvSpPr>
        <p:spPr>
          <a:xfrm rot="15380416" flipH="1">
            <a:off x="4433048" y="2333507"/>
            <a:ext cx="223594" cy="21961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rgbClr val="F5F5F5"/>
              </a:solidFill>
            </a:endParaRPr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6184D8EE-AE21-5BD1-3A27-AC8DD7E6D52F}"/>
              </a:ext>
            </a:extLst>
          </p:cNvPr>
          <p:cNvSpPr/>
          <p:nvPr/>
        </p:nvSpPr>
        <p:spPr>
          <a:xfrm rot="18845530">
            <a:off x="3752181" y="4288526"/>
            <a:ext cx="208710" cy="10802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rgbClr val="F5F5F5"/>
              </a:solidFill>
            </a:endParaRPr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CB6C1427-B2FE-091E-021E-B2DB7872B551}"/>
              </a:ext>
            </a:extLst>
          </p:cNvPr>
          <p:cNvSpPr/>
          <p:nvPr/>
        </p:nvSpPr>
        <p:spPr>
          <a:xfrm rot="638216" flipH="1">
            <a:off x="2118597" y="4731091"/>
            <a:ext cx="218032" cy="7946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61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A0BFB-809A-8AC6-5258-D8C81EE2C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121F24-F681-B73A-5FB7-A9F043E6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Partnerství 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8CF1B-546E-5256-83CC-9FCFE82A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698600"/>
            <a:ext cx="8268954" cy="5112568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95000"/>
              </a:lnSpc>
              <a:spcAft>
                <a:spcPts val="1000"/>
              </a:spcAft>
              <a:buNone/>
            </a:pPr>
            <a:r>
              <a:rPr lang="cs-CZ" sz="2600" b="1" dirty="0"/>
              <a:t>PODMÍNKY VÝZVY 030 PRO PARTNERSTVÍ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2600" dirty="0"/>
              <a:t>Partnerem může být pouze zaměstnavatel, který </a:t>
            </a:r>
            <a:r>
              <a:rPr lang="cs-CZ" sz="2600" b="1" dirty="0"/>
              <a:t>zaměstnává 50 – 500 </a:t>
            </a:r>
            <a:r>
              <a:rPr lang="cs-CZ" sz="2600" dirty="0"/>
              <a:t>(včetně) zaměstnanců, velikost určuje průměrný přepočtený počet zaměstnanců uvedený v příloze účetní uzávěrky.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2600" b="1" dirty="0"/>
              <a:t>Minimální počet partnerů, </a:t>
            </a:r>
            <a:r>
              <a:rPr lang="cs-CZ" sz="2600" dirty="0"/>
              <a:t>kteří vstoupí do projektu je </a:t>
            </a:r>
            <a:r>
              <a:rPr lang="cs-CZ" sz="2600" b="1" dirty="0"/>
              <a:t>5.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2600" dirty="0"/>
              <a:t>Při podání je v žádosti o podporu potřeba uvést min. </a:t>
            </a:r>
            <a:r>
              <a:rPr lang="cs-CZ" sz="2600" b="1" dirty="0"/>
              <a:t>60% partnerských organizací</a:t>
            </a:r>
            <a:r>
              <a:rPr lang="cs-CZ" sz="2600" dirty="0"/>
              <a:t> (matematicky zaokrouhleno).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2600" dirty="0"/>
              <a:t>Další partnery je možno </a:t>
            </a:r>
            <a:r>
              <a:rPr lang="cs-CZ" sz="2600" b="1" dirty="0"/>
              <a:t>přidávat v průběhu </a:t>
            </a:r>
            <a:r>
              <a:rPr lang="cs-CZ" sz="2600" dirty="0"/>
              <a:t>realizace (formou </a:t>
            </a:r>
            <a:r>
              <a:rPr lang="cs-CZ" sz="2600" b="1" dirty="0"/>
              <a:t>podstatné změny </a:t>
            </a:r>
            <a:r>
              <a:rPr lang="cs-CZ" sz="2600" dirty="0"/>
              <a:t>se změnou právního aktu).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2F9BCC-02B7-E745-EA45-0DFF3E6A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25</a:t>
            </a:fld>
            <a:endParaRPr lang="cs-CZ"/>
          </a:p>
        </p:txBody>
      </p:sp>
      <p:sp>
        <p:nvSpPr>
          <p:cNvPr id="5" name="Slza 4">
            <a:extLst>
              <a:ext uri="{FF2B5EF4-FFF2-40B4-BE49-F238E27FC236}">
                <a16:creationId xmlns:a16="http://schemas.microsoft.com/office/drawing/2014/main" id="{9211BB95-6A48-5042-AD4E-67200BB86466}"/>
              </a:ext>
            </a:extLst>
          </p:cNvPr>
          <p:cNvSpPr/>
          <p:nvPr/>
        </p:nvSpPr>
        <p:spPr>
          <a:xfrm>
            <a:off x="7310371" y="332656"/>
            <a:ext cx="1475680" cy="1365944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Text výzvy, kap. 3.4</a:t>
            </a:r>
          </a:p>
        </p:txBody>
      </p:sp>
    </p:spTree>
    <p:extLst>
      <p:ext uri="{BB962C8B-B14F-4D97-AF65-F5344CB8AC3E}">
        <p14:creationId xmlns:p14="http://schemas.microsoft.com/office/powerpoint/2010/main" val="2785035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54BAE656-9A0A-0E81-60E4-854C1C4AE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121A7-F452-B34E-AA64-B09312AC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/>
              <a:t>Partnerství V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69B829-D501-246C-2331-D1F8FF9A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26</a:t>
            </a:fld>
            <a:endParaRPr lang="cs-CZ"/>
          </a:p>
        </p:txBody>
      </p:sp>
      <p:sp>
        <p:nvSpPr>
          <p:cNvPr id="5" name="Slza 4">
            <a:extLst>
              <a:ext uri="{FF2B5EF4-FFF2-40B4-BE49-F238E27FC236}">
                <a16:creationId xmlns:a16="http://schemas.microsoft.com/office/drawing/2014/main" id="{78E32E42-1B36-EFEB-67D7-4A7D4A2F8E73}"/>
              </a:ext>
            </a:extLst>
          </p:cNvPr>
          <p:cNvSpPr/>
          <p:nvPr/>
        </p:nvSpPr>
        <p:spPr>
          <a:xfrm>
            <a:off x="7452320" y="219115"/>
            <a:ext cx="1475680" cy="1365944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Obecná část pravidel, kap. 13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B8CAF3-809D-3845-BC68-2B34934F7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68" y="1305017"/>
            <a:ext cx="8244000" cy="4860287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Partner s finančním příspěvkem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Přijímá prostřednictvím příjemce část podpory z OPZ+ </a:t>
            </a:r>
            <a:br>
              <a:rPr lang="cs-CZ" dirty="0"/>
            </a:br>
            <a:r>
              <a:rPr lang="cs-CZ" dirty="0"/>
              <a:t>na realizaci věcných projektových aktivit.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Umožňuje uhradit náklady na práci personalistů partnerských organizací.</a:t>
            </a:r>
          </a:p>
          <a:p>
            <a:pPr marL="234000" lvl="1" indent="0">
              <a:buNone/>
            </a:pPr>
            <a:r>
              <a:rPr lang="cs-CZ" i="1" dirty="0"/>
              <a:t>Příloha: </a:t>
            </a:r>
            <a:br>
              <a:rPr lang="cs-CZ" i="1" dirty="0"/>
            </a:br>
            <a:r>
              <a:rPr lang="cs-CZ" i="1" dirty="0"/>
              <a:t>Žadatel a partneři s finančním příspěvkem</a:t>
            </a:r>
            <a:br>
              <a:rPr lang="cs-CZ" i="1" dirty="0"/>
            </a:br>
            <a:r>
              <a:rPr lang="cs-CZ" i="1" dirty="0"/>
              <a:t>Potvrzení zájmu o spolupráci</a:t>
            </a:r>
          </a:p>
          <a:p>
            <a:pPr marL="0" indent="0" algn="just">
              <a:buNone/>
            </a:pPr>
            <a:r>
              <a:rPr lang="cs-CZ" b="1" dirty="0"/>
              <a:t>Partner bez finančního příspěvku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Podílí se na realizaci věcných aktivit projektu, ale na své výdaje spojené s realizací projektu nezískává z OPZ+ žádný finanční příspěvek.</a:t>
            </a:r>
          </a:p>
          <a:p>
            <a:pPr marL="234000" lvl="1" indent="0">
              <a:buNone/>
            </a:pPr>
            <a:r>
              <a:rPr lang="cs-CZ" i="1" dirty="0"/>
              <a:t>Příloha: Potvrzení zájmu o spolupráci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605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44" y="2564904"/>
            <a:ext cx="6444376" cy="965200"/>
          </a:xfrm>
        </p:spPr>
        <p:txBody>
          <a:bodyPr/>
          <a:lstStyle/>
          <a:p>
            <a:r>
              <a:rPr lang="cs-CZ" sz="4800" dirty="0"/>
              <a:t>Povinné přílohy</a:t>
            </a:r>
            <a:br>
              <a:rPr lang="cs-CZ" sz="4800" dirty="0"/>
            </a:br>
            <a:r>
              <a:rPr lang="cs-CZ" sz="4400" dirty="0"/>
              <a:t>žádosti o podporu</a:t>
            </a:r>
            <a:br>
              <a:rPr lang="cs-CZ" sz="4800" dirty="0"/>
            </a:b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F7BCA-F8A5-770A-DD94-CE0BB9B8B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01ABB-1830-BA9B-CF41-6002637A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sz="2800" dirty="0"/>
              <a:t>Povinné přílohy žádosti o podporu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E8062B-9834-E492-A497-E72286F4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37" y="1412656"/>
            <a:ext cx="8604000" cy="48267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sz="2000" dirty="0"/>
              <a:t>Potvrzení o účasti na konzultaci před podáním žádosti </a:t>
            </a:r>
            <a:br>
              <a:rPr lang="cs-CZ" sz="2000" dirty="0"/>
            </a:br>
            <a:r>
              <a:rPr lang="cs-CZ" sz="2000" dirty="0"/>
              <a:t>o podporu (příloha č. 3 výzvy) – bude předáno žadateli vyhlašovatelem výzvy na základě absolvování osobní konzultace.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2000" dirty="0"/>
              <a:t>Příloha účetní uzávěrky za poslední uzavřené účetní období doplněná podpisem statutárního zástupce organizace (dokládá se pro každého partnera).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2000" dirty="0"/>
              <a:t>Potvrzení zájmu o spolupráci identifikující smluvní strany, předmět dohody vč. názvu projektu, datum a podpis příjemce i partnera, včetně deklarace účasti na aktivitách A-E (dokládá se pro každého známého partnera v době podání žádosti).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2000" dirty="0"/>
              <a:t>Žadatel a partneři v projektu – vzorový formulář je zveřejněn </a:t>
            </a:r>
            <a:br>
              <a:rPr lang="cs-CZ" sz="2000" dirty="0"/>
            </a:br>
            <a:r>
              <a:rPr lang="cs-CZ" sz="2000" dirty="0"/>
              <a:t>na adrese: Formuláře a pokyny potřebné v rámci přípravy žádosti </a:t>
            </a:r>
            <a:br>
              <a:rPr lang="cs-CZ" sz="2000" dirty="0"/>
            </a:br>
            <a:r>
              <a:rPr lang="cs-CZ" sz="2000" dirty="0"/>
              <a:t>o podporu - www.esfcr.cz. (v případě partnerství s </a:t>
            </a:r>
            <a:r>
              <a:rPr lang="cs-CZ" sz="2000" dirty="0" err="1"/>
              <a:t>fin</a:t>
            </a:r>
            <a:r>
              <a:rPr lang="cs-CZ" sz="2000" dirty="0"/>
              <a:t>. příspěvkem)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B708C9-C01B-6396-C8A4-C5BE8FF7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28</a:t>
            </a:fld>
            <a:endParaRPr lang="cs-CZ"/>
          </a:p>
        </p:txBody>
      </p:sp>
      <p:sp>
        <p:nvSpPr>
          <p:cNvPr id="7" name="Slza 6">
            <a:extLst>
              <a:ext uri="{FF2B5EF4-FFF2-40B4-BE49-F238E27FC236}">
                <a16:creationId xmlns:a16="http://schemas.microsoft.com/office/drawing/2014/main" id="{409A71B6-9931-AB78-2E1F-D2027E163C75}"/>
              </a:ext>
            </a:extLst>
          </p:cNvPr>
          <p:cNvSpPr/>
          <p:nvPr/>
        </p:nvSpPr>
        <p:spPr>
          <a:xfrm>
            <a:off x="7398320" y="332656"/>
            <a:ext cx="1475680" cy="1365944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Text výzvy, kap. 7.1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01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71147-2275-83D0-86CD-DBCE9040B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6C56B-140D-D264-98C3-1C955BF7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sz="2800" dirty="0"/>
              <a:t>Povinné přílohy žádosti o podporu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55A58-51AD-17D8-EFE3-ABBFB7AB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2031256"/>
            <a:ext cx="8124954" cy="466474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Žadatel o podporu, který je zahraniční právnickou osobou, musí dodat údaje o svém skutečném majiteli.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Žadatel o podporu, který je obchodní společností či družstvem a jehož majetek je vložen nebo částečně vložen do svěřenského fondu, je povinen doložit </a:t>
            </a:r>
            <a:br>
              <a:rPr lang="cs-CZ" dirty="0"/>
            </a:br>
            <a:r>
              <a:rPr lang="cs-CZ" dirty="0"/>
              <a:t>k žádosti o podporu statut tohoto svěřenského fondu.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FF0389-19D5-D6E0-9705-9DD9A2F8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29</a:t>
            </a:fld>
            <a:endParaRPr lang="cs-CZ"/>
          </a:p>
        </p:txBody>
      </p:sp>
      <p:sp>
        <p:nvSpPr>
          <p:cNvPr id="5" name="Slza 4">
            <a:extLst>
              <a:ext uri="{FF2B5EF4-FFF2-40B4-BE49-F238E27FC236}">
                <a16:creationId xmlns:a16="http://schemas.microsoft.com/office/drawing/2014/main" id="{DAE47EBB-79C8-B165-9A7A-E26AAC52CFC6}"/>
              </a:ext>
            </a:extLst>
          </p:cNvPr>
          <p:cNvSpPr/>
          <p:nvPr/>
        </p:nvSpPr>
        <p:spPr>
          <a:xfrm>
            <a:off x="7423402" y="332656"/>
            <a:ext cx="1475680" cy="1365944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Text výzvy, kap. 7.1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5846BB-1268-6832-0765-2F165B37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470" y="4467566"/>
            <a:ext cx="2054530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AC1B566-C7B5-4FF6-A462-E3B7A92EC67A}"/>
              </a:ext>
            </a:extLst>
          </p:cNvPr>
          <p:cNvSpPr txBox="1">
            <a:spLocks/>
          </p:cNvSpPr>
          <p:nvPr/>
        </p:nvSpPr>
        <p:spPr>
          <a:xfrm>
            <a:off x="2411760" y="1988840"/>
            <a:ext cx="6120232" cy="2376264"/>
          </a:xfrm>
          <a:prstGeom prst="rect">
            <a:avLst/>
          </a:prstGeom>
        </p:spPr>
        <p:txBody>
          <a:bodyPr/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5400" b="1" dirty="0"/>
          </a:p>
          <a:p>
            <a:pPr algn="ctr"/>
            <a:endParaRPr lang="cs-CZ" sz="48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4800" b="1" dirty="0"/>
              <a:t>PŘEDSTAVENÍ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4800" b="1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4800" b="1" dirty="0"/>
              <a:t>VÝZVY</a:t>
            </a:r>
          </a:p>
          <a:p>
            <a:endParaRPr lang="cs-CZ" dirty="0"/>
          </a:p>
        </p:txBody>
      </p:sp>
      <p:pic>
        <p:nvPicPr>
          <p:cNvPr id="9" name="Grafický objekt 8" descr="Kontrolní seznam obrys">
            <a:extLst>
              <a:ext uri="{FF2B5EF4-FFF2-40B4-BE49-F238E27FC236}">
                <a16:creationId xmlns:a16="http://schemas.microsoft.com/office/drawing/2014/main" id="{E50F6A4C-5A88-4E0C-AF7B-6A4B74583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600924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1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C6A198A-48DE-4493-9890-9D9F51E99DE2}"/>
              </a:ext>
            </a:extLst>
          </p:cNvPr>
          <p:cNvSpPr txBox="1">
            <a:spLocks/>
          </p:cNvSpPr>
          <p:nvPr/>
        </p:nvSpPr>
        <p:spPr>
          <a:xfrm>
            <a:off x="2933264" y="2738016"/>
            <a:ext cx="7236820" cy="172819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/>
              <a:t>Veřejná </a:t>
            </a:r>
            <a:br>
              <a:rPr lang="cs-CZ" sz="4800" dirty="0"/>
            </a:br>
            <a:r>
              <a:rPr lang="cs-CZ" sz="4800" dirty="0"/>
              <a:t>podpora</a:t>
            </a: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8891957-5AD3-48D3-A168-54FA3C23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38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3A6A1-35E7-3BEB-C43F-1CD3E5079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272AB-9EE2-08BD-F91B-619F4A71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Veřejná Podpora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4CF410-6AD3-8508-B5D6-1D4952EE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556792"/>
            <a:ext cx="8268954" cy="495920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Každá podpora poskytnutá v jakékoli formě státem nebo ze státních prostředků → narušuje nebo může narušit hospodářskou soutěž tím, že zvýhodňuje určité podniky/odvětví výroby.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Výzva nestanoví žádná specifická pravidla týkající se veřejné podpory. Podpora bude poskytnuta v režimu </a:t>
            </a:r>
            <a:r>
              <a:rPr lang="cs-CZ" b="1" dirty="0"/>
              <a:t>podpory de minimis.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Do podpory de minimis </a:t>
            </a:r>
            <a:r>
              <a:rPr lang="cs-CZ" b="1" dirty="0"/>
              <a:t>spadají v rámci výzvy 030 veškeré aktivity.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Podpora bude rozdělena </a:t>
            </a:r>
            <a:r>
              <a:rPr lang="cs-CZ" b="1" dirty="0"/>
              <a:t>rovným dílem mezi </a:t>
            </a:r>
            <a:r>
              <a:rPr lang="cs-CZ" dirty="0"/>
              <a:t>všechny </a:t>
            </a:r>
            <a:r>
              <a:rPr lang="cs-CZ" b="1" dirty="0"/>
              <a:t>partnery.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13B8B2-2CED-DEFF-C8D6-69D28DC7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13AE06-995A-5ACF-4A68-377F873A4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613" y="336223"/>
            <a:ext cx="1603387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96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C6A198A-48DE-4493-9890-9D9F51E99DE2}"/>
              </a:ext>
            </a:extLst>
          </p:cNvPr>
          <p:cNvSpPr txBox="1">
            <a:spLocks/>
          </p:cNvSpPr>
          <p:nvPr/>
        </p:nvSpPr>
        <p:spPr>
          <a:xfrm>
            <a:off x="2922952" y="2860848"/>
            <a:ext cx="5033424" cy="172819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solidFill>
                  <a:srgbClr val="084A8B"/>
                </a:solidFill>
                <a:latin typeface="Arial"/>
              </a:rPr>
              <a:t> </a:t>
            </a:r>
            <a:br>
              <a:rPr lang="cs-CZ" sz="4800" dirty="0">
                <a:solidFill>
                  <a:srgbClr val="084A8B"/>
                </a:solidFill>
                <a:latin typeface="Arial"/>
              </a:rPr>
            </a:br>
            <a:r>
              <a:rPr lang="cs-CZ" sz="4800" dirty="0">
                <a:solidFill>
                  <a:srgbClr val="084A8B"/>
                </a:solidFill>
                <a:latin typeface="Arial"/>
              </a:rPr>
              <a:t>indikátory</a:t>
            </a:r>
            <a:endParaRPr kumimoji="0" lang="cs-CZ" sz="48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8891957-5AD3-48D3-A168-54FA3C23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vert="horz" lIns="36000" tIns="0" rIns="36000" bIns="0" rtlCol="0" anchor="ctr" anchorCtr="0">
            <a:normAutofit/>
          </a:bodyPr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27F5EC-1D55-4057-B5DB-C219BE18F913}"/>
              </a:ext>
            </a:extLst>
          </p:cNvPr>
          <p:cNvSpPr txBox="1"/>
          <p:nvPr/>
        </p:nvSpPr>
        <p:spPr>
          <a:xfrm>
            <a:off x="360000" y="1556792"/>
            <a:ext cx="8280000" cy="40324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cs-CZ" sz="2400" b="1" dirty="0"/>
              <a:t>Indikátor = nástroj pro měření efektů projektu </a:t>
            </a:r>
            <a:br>
              <a:rPr lang="cs-CZ" sz="2400" b="1" dirty="0"/>
            </a:br>
            <a:r>
              <a:rPr lang="cs-CZ" sz="2400" b="1" dirty="0"/>
              <a:t>v rámci OPZ+.</a:t>
            </a:r>
          </a:p>
          <a:p>
            <a:pPr marL="432000" indent="-4320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Indikátor se závazkem </a:t>
            </a:r>
            <a:r>
              <a:rPr lang="cs-CZ" sz="2400" dirty="0"/>
              <a:t>→ hodnota, která se chápe jako závazek žadatele, kterého má dosáhnout díky realizaci projektu.</a:t>
            </a:r>
          </a:p>
          <a:p>
            <a:pPr marL="432000" indent="-4320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Indikátor bez závazku </a:t>
            </a:r>
            <a:r>
              <a:rPr lang="cs-CZ" sz="2400" dirty="0"/>
              <a:t>→ hodnota, která nepředstavuje závazek žadatele, ale které ji nutné sledovat.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968579-39BB-4571-A2F7-098A42F7AD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33</a:t>
            </a:fld>
            <a:endParaRPr lang="cs-CZ"/>
          </a:p>
        </p:txBody>
      </p:sp>
      <p:pic>
        <p:nvPicPr>
          <p:cNvPr id="5" name="Grafický objekt 4" descr="Žárovka a ozubené kolečko se souvislou výplní">
            <a:extLst>
              <a:ext uri="{FF2B5EF4-FFF2-40B4-BE49-F238E27FC236}">
                <a16:creationId xmlns:a16="http://schemas.microsoft.com/office/drawing/2014/main" id="{BD9CB517-9746-4976-8052-9A3FA5E05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216" y="4370591"/>
            <a:ext cx="1944216" cy="18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6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27064" y="1737052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634366" y="1353589"/>
            <a:ext cx="8064000" cy="539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Indikátory se závazkem </a:t>
            </a:r>
            <a:r>
              <a:rPr lang="cs-CZ" dirty="0"/>
              <a:t>(je třeba vyplnit v </a:t>
            </a:r>
            <a:r>
              <a:rPr lang="cs-CZ" dirty="0">
                <a:hlinkClick r:id="rId3"/>
              </a:rPr>
              <a:t>IS KP21+) </a:t>
            </a: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A8EF3B0B-0786-495D-9B56-CAA9C0D80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019"/>
              </p:ext>
            </p:extLst>
          </p:nvPr>
        </p:nvGraphicFramePr>
        <p:xfrm>
          <a:off x="234096" y="1893407"/>
          <a:ext cx="8712968" cy="28477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3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90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Název indikátoru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Měrná jednotka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Typ indikátoru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5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600 000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Celkový počet účastníků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Účastníci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Výstup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626 000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Účastníci, kteří získali kvalifikaci po ukončení své účasti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Účastníci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46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805 000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Počet napsaných a zveřejněných analytických a strategických dokumentů (vč. evaluačních)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Dokumenty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Výstup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615980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00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II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57213" y="1737052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330180" y="1269000"/>
            <a:ext cx="8100160" cy="3599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Indikátory bez závazku </a:t>
            </a:r>
            <a:r>
              <a:rPr lang="cs-CZ" dirty="0"/>
              <a:t>(v </a:t>
            </a:r>
            <a:r>
              <a:rPr lang="cs-CZ" dirty="0">
                <a:hlinkClick r:id="rId3"/>
              </a:rPr>
              <a:t>IS KP21+</a:t>
            </a:r>
            <a:r>
              <a:rPr lang="cs-CZ" dirty="0"/>
              <a:t> je možné vyplnit 0)</a:t>
            </a:r>
          </a:p>
          <a:p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0689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4BCEA63A-B4D4-414F-9814-DE34C4B0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36633"/>
              </p:ext>
            </p:extLst>
          </p:nvPr>
        </p:nvGraphicFramePr>
        <p:xfrm>
          <a:off x="323849" y="1868691"/>
          <a:ext cx="8535266" cy="225232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78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Název indikátoru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Měrná jednotka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Typ indikátoru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07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</a:rPr>
                        <a:t>679 001</a:t>
                      </a:r>
                      <a:endParaRPr lang="cs-CZ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Počet podpořených Romů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Osoby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Výstup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07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101 060</a:t>
                      </a:r>
                      <a:endParaRPr lang="cs-CZ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podporovaných mikropodniků, malých a středních podniků (včetně družstevních podniků a sociálních podniků)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Podniky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957403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65D51249-745D-C20D-E760-0A517A85AE9B}"/>
              </a:ext>
            </a:extLst>
          </p:cNvPr>
          <p:cNvSpPr txBox="1"/>
          <p:nvPr/>
        </p:nvSpPr>
        <p:spPr>
          <a:xfrm>
            <a:off x="319412" y="4250372"/>
            <a:ext cx="8492775" cy="2289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000" dirty="0"/>
              <a:t>Hodnota je zjišťována odhadem příjemce. Tento odhad provede příjemce na základě jemu dostupných informací. Při sběru monitorovacích dat bude důsledně respektována ochrana osobních údajů. Údaje o tom, která konkrétní osoba byla započítána, nebude příjemce nikam předávat, vykazovat bude pouze zápisem souhrnného údaje za projekt do zprávy o realizaci projektu. </a:t>
            </a:r>
          </a:p>
        </p:txBody>
      </p:sp>
    </p:spTree>
    <p:extLst>
      <p:ext uri="{BB962C8B-B14F-4D97-AF65-F5344CB8AC3E}">
        <p14:creationId xmlns:p14="http://schemas.microsoft.com/office/powerpoint/2010/main" val="1298217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III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540000" y="1844829"/>
            <a:ext cx="8064000" cy="3456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</a:rPr>
              <a:t>600 000 </a:t>
            </a:r>
            <a:r>
              <a:rPr lang="cs-CZ" sz="2400" b="1" u="sng" dirty="0">
                <a:effectLst/>
              </a:rPr>
              <a:t>Celkový počet účastníků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Každá podpořená osoba se v rámci projektu započítává pouze jednou.</a:t>
            </a:r>
            <a:endParaRPr lang="cs-CZ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cs-CZ" b="1" dirty="0"/>
              <a:t>Podpořená osoba </a:t>
            </a:r>
            <a:r>
              <a:rPr lang="cs-CZ" dirty="0"/>
              <a:t>= osoba identifikovatelná podle jména </a:t>
            </a:r>
            <a:br>
              <a:rPr lang="cs-CZ" dirty="0"/>
            </a:br>
            <a:r>
              <a:rPr lang="cs-CZ" dirty="0"/>
              <a:t>a příjmení, bydliště, data narození.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2400" dirty="0"/>
              <a:t>Pro možnost započtení podpořené osoby </a:t>
            </a:r>
            <a:br>
              <a:rPr lang="cs-CZ" sz="2400" dirty="0"/>
            </a:br>
            <a:r>
              <a:rPr lang="cs-CZ" sz="2400" dirty="0"/>
              <a:t>do indikátorů, musí poskytnutá </a:t>
            </a:r>
            <a:r>
              <a:rPr lang="cs-CZ" sz="2400" b="1" dirty="0"/>
              <a:t>podpora dosáhnout minimální hranice 40 hodin (bagatelní podpora).</a:t>
            </a:r>
          </a:p>
          <a:p>
            <a:pPr marL="0" indent="0">
              <a:buNone/>
            </a:pPr>
            <a:endParaRPr lang="cs-CZ" sz="2400" b="1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cký objekt 2" descr="Uživatelské rozhraní se souvislou výplní">
            <a:extLst>
              <a:ext uri="{FF2B5EF4-FFF2-40B4-BE49-F238E27FC236}">
                <a16:creationId xmlns:a16="http://schemas.microsoft.com/office/drawing/2014/main" id="{7983D547-1EC4-6723-53B9-E8C93272C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0601" y="5301209"/>
            <a:ext cx="1214789" cy="12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9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IV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540000" y="1556792"/>
            <a:ext cx="8064000" cy="35622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626 000 </a:t>
            </a:r>
            <a:r>
              <a:rPr lang="cs-CZ" sz="2400" b="1" u="sng" dirty="0">
                <a:effectLst/>
              </a:rPr>
              <a:t>Účastníci, kteří získali kvalifikaci po ukončení své účasti</a:t>
            </a:r>
          </a:p>
          <a:p>
            <a:pPr algn="just"/>
            <a:r>
              <a:rPr lang="cs-CZ" dirty="0"/>
              <a:t>Počet osob, které v rámci projektu získaly kvalifikaci na základě absolvování aktivit projektu.</a:t>
            </a:r>
          </a:p>
          <a:p>
            <a:pPr algn="just"/>
            <a:r>
              <a:rPr lang="cs-CZ" dirty="0"/>
              <a:t>Potvrzení o kvalifikaci je udíleno na základě formálního prověření znalostí, které ukázalo, že účastník získal kvalifikaci dle předem nastavených standardů. </a:t>
            </a:r>
          </a:p>
          <a:p>
            <a:pPr algn="just"/>
            <a:r>
              <a:rPr lang="cs-CZ" dirty="0"/>
              <a:t>Účastník je v indikátoru započítán pouze jednou bez ohledu na počet získaných kvalifikací. </a:t>
            </a:r>
          </a:p>
          <a:p>
            <a:pPr algn="just"/>
            <a:r>
              <a:rPr lang="cs-CZ" dirty="0"/>
              <a:t>Naplnění indikátoru se váže na splnění MI 600 000.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69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C2710-6E9A-2E81-3CC1-D725F4DC7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B9092-B104-40C5-6F3F-BA4ABD4E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V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116E6B1-1867-0D2F-22C8-4666FE38B307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9716158-0DBA-62E8-449C-6EB3C0313595}"/>
              </a:ext>
            </a:extLst>
          </p:cNvPr>
          <p:cNvSpPr txBox="1">
            <a:spLocks/>
          </p:cNvSpPr>
          <p:nvPr/>
        </p:nvSpPr>
        <p:spPr>
          <a:xfrm>
            <a:off x="380111" y="1448762"/>
            <a:ext cx="8403890" cy="4699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b="1" u="sng" dirty="0"/>
              <a:t>805 000 </a:t>
            </a:r>
            <a:r>
              <a:rPr lang="cs-CZ" b="1" u="sng" dirty="0">
                <a:effectLst/>
              </a:rPr>
              <a:t>Počet napsaných a zveřejněných analytických </a:t>
            </a:r>
            <a:br>
              <a:rPr lang="cs-CZ" b="1" u="sng" dirty="0">
                <a:effectLst/>
              </a:rPr>
            </a:br>
            <a:r>
              <a:rPr lang="cs-CZ" b="1" u="sng" dirty="0">
                <a:effectLst/>
              </a:rPr>
              <a:t>a strategických dokumentů (vč. evaluačních)</a:t>
            </a:r>
          </a:p>
          <a:p>
            <a:pPr algn="just"/>
            <a:r>
              <a:rPr lang="cs-CZ" dirty="0"/>
              <a:t>Počet napsaných a zveřejněných analýz, evaluací (interních i externích), koncepcí, strategií, studií, závěrečných zpráv z výzkumů a obdobných dokumentů, které byly vytvořeny za finanční podpory fondů EU. </a:t>
            </a:r>
          </a:p>
          <a:p>
            <a:pPr algn="just"/>
            <a:r>
              <a:rPr lang="cs-CZ" dirty="0"/>
              <a:t>K tomu, aby byl dokument započítán do indikátoru jako jedna jednotka, je třeba, aby byl jak napsaný, tak zveřejněný. V případě více samostatných výstupů je možno započítat každý výstup samostatně. Započítávají se dokumenty vytvořené interně i externě.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3FF3DB2D-D8B3-0DE7-0537-DBC572CA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DE77471-988E-DD72-11AD-AEDA56230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35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VI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460097" y="1556792"/>
            <a:ext cx="7856319" cy="4139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6195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dirty="0">
                <a:effectLst/>
              </a:rPr>
              <a:t>Minimální míra splnění indikátorů:</a:t>
            </a:r>
          </a:p>
          <a:p>
            <a:pPr algn="just"/>
            <a:r>
              <a:rPr lang="cs-CZ" dirty="0"/>
              <a:t>indikátor výstupu min. 85 %</a:t>
            </a:r>
          </a:p>
          <a:p>
            <a:pPr algn="just"/>
            <a:r>
              <a:rPr lang="cs-CZ" dirty="0"/>
              <a:t>Indikátor výsledku min. 75 %</a:t>
            </a:r>
          </a:p>
          <a:p>
            <a:pPr marL="0" indent="0" algn="just">
              <a:buNone/>
            </a:pPr>
            <a:r>
              <a:rPr lang="cs-CZ" b="1" dirty="0"/>
              <a:t>Hodnota dosažených indikátorů se posuzuje dle výše skutečného čerpání rozpočtu.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cký objekt 3" descr="Deska s klipem, odškrtnuté obrys">
            <a:extLst>
              <a:ext uri="{FF2B5EF4-FFF2-40B4-BE49-F238E27FC236}">
                <a16:creationId xmlns:a16="http://schemas.microsoft.com/office/drawing/2014/main" id="{0A4929D7-426D-4DEB-8558-EA6DFFC37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36052" y="3429000"/>
            <a:ext cx="3267444" cy="32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2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57ED0-8A70-48FE-B034-58EB486E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748000" cy="1080000"/>
          </a:xfrm>
        </p:spPr>
        <p:txBody>
          <a:bodyPr/>
          <a:lstStyle/>
          <a:p>
            <a:br>
              <a:rPr lang="cs-CZ" dirty="0"/>
            </a:br>
            <a:r>
              <a:rPr lang="cs-CZ" cap="none" dirty="0"/>
              <a:t>ZÁKLADNÍ INFORMACE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D8588-7D6C-4A4F-99CD-1889F57D6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64" y="1403724"/>
            <a:ext cx="8280472" cy="497760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Priorita 1: </a:t>
            </a:r>
            <a:r>
              <a:rPr lang="cs-CZ" dirty="0"/>
              <a:t>Budoucnost práce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b="1" dirty="0"/>
              <a:t>Specifický cíl 1.2 - </a:t>
            </a:r>
            <a:r>
              <a:rPr lang="cs-CZ" dirty="0"/>
              <a:t>prosazovat genderově vyváženou účast na trhu práce, rovné pracovní podmínky a lepší rovnováhu mezi prací </a:t>
            </a:r>
            <a:br>
              <a:rPr lang="cs-CZ" dirty="0"/>
            </a:br>
            <a:r>
              <a:rPr lang="cs-CZ" dirty="0"/>
              <a:t>a osobním životem, mimo jiné prostřednictvím přístupu k cenově dostupné péči o děti a péči o závislé osoby</a:t>
            </a:r>
          </a:p>
          <a:p>
            <a:pPr marL="0" indent="0">
              <a:buNone/>
            </a:pPr>
            <a:r>
              <a:rPr lang="cs-CZ" b="1" dirty="0"/>
              <a:t>Vyhlašovatel výzvy: </a:t>
            </a:r>
            <a:r>
              <a:rPr lang="cs-CZ" dirty="0"/>
              <a:t>MPSV, odbor realizace programů ESF – veřejná správa, sociální inovace a rovné příležitosti</a:t>
            </a:r>
          </a:p>
          <a:p>
            <a:pPr marL="0" indent="0">
              <a:buNone/>
            </a:pPr>
            <a:r>
              <a:rPr lang="cs-CZ" b="1" dirty="0"/>
              <a:t>Číslo výzvy</a:t>
            </a:r>
            <a:r>
              <a:rPr lang="cs-CZ" dirty="0"/>
              <a:t>: 03_22_030</a:t>
            </a:r>
          </a:p>
          <a:p>
            <a:pPr marL="0" indent="0">
              <a:buNone/>
            </a:pPr>
            <a:r>
              <a:rPr lang="cs-CZ" b="1" dirty="0"/>
              <a:t>Alokace: </a:t>
            </a:r>
            <a:r>
              <a:rPr lang="cs-CZ" dirty="0"/>
              <a:t>50 mil. Kč</a:t>
            </a:r>
          </a:p>
          <a:p>
            <a:pPr marL="0" indent="0">
              <a:buNone/>
            </a:pPr>
            <a:r>
              <a:rPr lang="cs-CZ" b="1" dirty="0"/>
              <a:t>Vyhlášení výzvy: </a:t>
            </a:r>
            <a:r>
              <a:rPr lang="cs-CZ" dirty="0"/>
              <a:t>17. 12. 2025 (žádosti od 26. 1. 2026)</a:t>
            </a:r>
          </a:p>
          <a:p>
            <a:pPr marL="0" indent="0">
              <a:buNone/>
            </a:pPr>
            <a:r>
              <a:rPr lang="cs-CZ" b="1" dirty="0"/>
              <a:t>Ukončení příjmu žádostí</a:t>
            </a:r>
            <a:r>
              <a:rPr lang="cs-CZ" dirty="0"/>
              <a:t>: </a:t>
            </a:r>
            <a:r>
              <a:rPr lang="cs-CZ" b="1" u="sng" dirty="0">
                <a:solidFill>
                  <a:srgbClr val="FF0000"/>
                </a:solidFill>
              </a:rPr>
              <a:t>26. 6. 2026 12:00</a:t>
            </a:r>
          </a:p>
          <a:p>
            <a:pPr lvl="1"/>
            <a:endParaRPr lang="cs-CZ" sz="1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69EAFB-F3CF-4854-9A98-7BEB0E79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832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Nastavení indikátorů VII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568000" cy="432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Pravidla volby závazných indikátorů a jejich sledování: </a:t>
            </a:r>
          </a:p>
          <a:p>
            <a:pPr algn="just"/>
            <a:r>
              <a:rPr lang="cs-CZ" dirty="0"/>
              <a:t>uvádí se </a:t>
            </a:r>
            <a:r>
              <a:rPr lang="cs-CZ" b="1" dirty="0"/>
              <a:t>kumulativní odhad </a:t>
            </a:r>
            <a:r>
              <a:rPr lang="cs-CZ" dirty="0"/>
              <a:t>za celé období realizace projektu;</a:t>
            </a:r>
          </a:p>
          <a:p>
            <a:pPr algn="just"/>
            <a:r>
              <a:rPr lang="cs-CZ" dirty="0"/>
              <a:t>uvést podrobný </a:t>
            </a:r>
            <a:r>
              <a:rPr lang="cs-CZ" b="1" dirty="0"/>
              <a:t>popis výpočtu </a:t>
            </a:r>
            <a:r>
              <a:rPr lang="cs-CZ" dirty="0"/>
              <a:t>výše indikátoru.</a:t>
            </a:r>
          </a:p>
        </p:txBody>
      </p:sp>
      <p:pic>
        <p:nvPicPr>
          <p:cNvPr id="5" name="Grafický objekt 4" descr="Žárovka a ozubené kolečko se souvislou výplní">
            <a:extLst>
              <a:ext uri="{FF2B5EF4-FFF2-40B4-BE49-F238E27FC236}">
                <a16:creationId xmlns:a16="http://schemas.microsoft.com/office/drawing/2014/main" id="{13AAAD1C-C7EC-4101-9028-F4924BE5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0690" y="3817356"/>
            <a:ext cx="2671339" cy="2671339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40</a:t>
            </a:fld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8ABA5-7372-4342-B009-EE25E7B3E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3F37695C-45EA-10A0-D7F2-B3F4E88DB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AD4B75DE-51A7-1967-2F6E-0A561D0D7A52}"/>
              </a:ext>
            </a:extLst>
          </p:cNvPr>
          <p:cNvSpPr txBox="1">
            <a:spLocks/>
          </p:cNvSpPr>
          <p:nvPr/>
        </p:nvSpPr>
        <p:spPr>
          <a:xfrm>
            <a:off x="2922952" y="2860848"/>
            <a:ext cx="5033424" cy="172819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solidFill>
                  <a:srgbClr val="084A8B"/>
                </a:solidFill>
                <a:latin typeface="Arial"/>
              </a:rPr>
              <a:t> </a:t>
            </a:r>
            <a:br>
              <a:rPr lang="cs-CZ" sz="4800" dirty="0">
                <a:solidFill>
                  <a:srgbClr val="084A8B"/>
                </a:solidFill>
                <a:latin typeface="Arial"/>
              </a:rPr>
            </a:br>
            <a:r>
              <a:rPr lang="cs-CZ" sz="4800" dirty="0">
                <a:solidFill>
                  <a:srgbClr val="084A8B"/>
                </a:solidFill>
                <a:latin typeface="Arial"/>
              </a:rPr>
              <a:t>ZÁVAZKOVÉ Parametry</a:t>
            </a:r>
            <a:endParaRPr kumimoji="0" lang="cs-CZ" sz="48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43C5F54F-F448-A129-109E-944916EB1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2874876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4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13C3E-AE48-ECFA-C963-49B8F32B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7432D4-D610-AC8C-DC87-1CA86451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Závazkový parametr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7E7C2-64D1-020A-B492-5236026C7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93744"/>
            <a:ext cx="8532480" cy="4671560"/>
          </a:xfrm>
        </p:spPr>
        <p:txBody>
          <a:bodyPr/>
          <a:lstStyle/>
          <a:p>
            <a:pPr algn="just"/>
            <a:r>
              <a:rPr lang="cs-CZ" dirty="0"/>
              <a:t>Závazkový parametr je vedle indikátoru dalším kritériem, které měří cíle projektu. </a:t>
            </a:r>
          </a:p>
          <a:p>
            <a:pPr algn="just"/>
            <a:r>
              <a:rPr lang="cs-CZ" dirty="0"/>
              <a:t>Je stanoven ve výzvě, slouží k měřitelnému a objektivnímu posouzení výstupů a výsledků intervencí, pro které není stanoven indikátor. </a:t>
            </a:r>
          </a:p>
          <a:p>
            <a:pPr algn="just"/>
            <a:r>
              <a:rPr lang="cs-CZ" dirty="0"/>
              <a:t>Stejně jako MI musí mít nenulovou hodnotu.</a:t>
            </a:r>
            <a:br>
              <a:rPr lang="cs-CZ" dirty="0"/>
            </a:br>
            <a:endParaRPr lang="cs-CZ" dirty="0"/>
          </a:p>
          <a:p>
            <a:pPr marL="234000" lvl="1" indent="0" algn="just">
              <a:buNone/>
            </a:pPr>
            <a:r>
              <a:rPr lang="cs-CZ" sz="2200" b="1" dirty="0"/>
              <a:t>Počet komunikačních platforem</a:t>
            </a:r>
            <a:r>
              <a:rPr lang="cs-CZ" sz="2200" dirty="0"/>
              <a:t>: </a:t>
            </a:r>
          </a:p>
          <a:p>
            <a:pPr marL="234000" lvl="1" indent="0" algn="just">
              <a:buNone/>
            </a:pPr>
            <a:r>
              <a:rPr lang="cs-CZ" sz="2200" dirty="0"/>
              <a:t>Celkový počet online komunikačních platforem/prostorů vytvořených a zprovozněných v rámci projektu, které umožňují sdílení informací, know-how, dobré praxe a poskytování poradenství k tématu spravedlivého a transparentního odměňování. Měrnou jednotkou je vytvořená platforma.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34F0F5-BDCA-6DBC-E22D-1D9112EE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730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6424D-B78B-FE59-F68F-1E321B294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E8620-6C15-FF9F-2C7B-58701EAF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Závazkový parametr ve výzvě č. 030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60F04-CB3D-4F04-A871-4B3214DA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40768"/>
            <a:ext cx="8460472" cy="5040560"/>
          </a:xfrm>
        </p:spPr>
        <p:txBody>
          <a:bodyPr/>
          <a:lstStyle/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Počet komunikačních platforem</a:t>
            </a:r>
            <a:r>
              <a:rPr lang="cs-CZ" dirty="0"/>
              <a:t>: </a:t>
            </a:r>
          </a:p>
          <a:p>
            <a:pPr marL="0" indent="0" algn="just">
              <a:buNone/>
            </a:pPr>
            <a:r>
              <a:rPr lang="cs-CZ" dirty="0"/>
              <a:t>Celkový počet online komunikačních platforem/prostorů vytvořených a zprovozněných v rámci projektu, které umožňují sdílení informací, know-how, dobré praxe a poskytování poradenství k tématu spravedlivého a transparentního odměňování. Měrnou jednotkou je vytvořená platforma.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52CBA8-B4B2-790E-1A80-8D416658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454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C6A198A-48DE-4493-9890-9D9F51E99DE2}"/>
              </a:ext>
            </a:extLst>
          </p:cNvPr>
          <p:cNvSpPr txBox="1">
            <a:spLocks/>
          </p:cNvSpPr>
          <p:nvPr/>
        </p:nvSpPr>
        <p:spPr>
          <a:xfrm>
            <a:off x="2922952" y="2860848"/>
            <a:ext cx="5033424" cy="1432248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all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způsobilé výdaje</a:t>
            </a: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8891957-5AD3-48D3-A168-54FA3C23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7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412776"/>
            <a:ext cx="842400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Všechny výdaje musejí splňovat podmínku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Hospodárnosti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Efektivnosti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Účelnosti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Vzniknou v době realizace projektu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800" dirty="0"/>
              <a:t>Režim financování projektu metodou skutečně vzniklých výdajů je založen na tom, že ke stanovení výše způsobilých výdajů projektu dochází na základě vykázání skutečně vzniklých a uhrazených výdajů prostřednictvím jejich doložení účetním, daňovým či jiným dokladem.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  <p:pic>
        <p:nvPicPr>
          <p:cNvPr id="8" name="Grafický objekt 7" descr="Mince se souvislou výplní">
            <a:extLst>
              <a:ext uri="{FF2B5EF4-FFF2-40B4-BE49-F238E27FC236}">
                <a16:creationId xmlns:a16="http://schemas.microsoft.com/office/drawing/2014/main" id="{3C209AFD-EDDE-46FD-813D-9C69FDB4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2320" y="1800080"/>
            <a:ext cx="1003782" cy="1003782"/>
          </a:xfrm>
          <a:prstGeom prst="rect">
            <a:avLst/>
          </a:prstGeom>
        </p:spPr>
      </p:pic>
      <p:pic>
        <p:nvPicPr>
          <p:cNvPr id="11" name="Grafický objekt 10" descr="Mince se souvislou výplní">
            <a:extLst>
              <a:ext uri="{FF2B5EF4-FFF2-40B4-BE49-F238E27FC236}">
                <a16:creationId xmlns:a16="http://schemas.microsoft.com/office/drawing/2014/main" id="{10B883F7-24BC-4D19-9704-F5E189FF2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4248" y="2042566"/>
            <a:ext cx="1003782" cy="10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4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E62B7-0756-4F8E-924C-E9B3D8E2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-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42F271-9611-4535-9DFD-661CEFC05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Přímé náklady</a:t>
            </a:r>
          </a:p>
          <a:p>
            <a:pPr lvl="1"/>
            <a:r>
              <a:rPr lang="cs-CZ" dirty="0"/>
              <a:t>Náklady při práci přímo s cílovou skupinou.</a:t>
            </a:r>
          </a:p>
          <a:p>
            <a:pPr lvl="1"/>
            <a:r>
              <a:rPr lang="cs-CZ" dirty="0"/>
              <a:t>Náklady na zajištění výstupu určenému k přímému využití CS.</a:t>
            </a:r>
          </a:p>
          <a:p>
            <a:pPr lvl="1"/>
            <a:endParaRPr lang="cs-CZ" dirty="0"/>
          </a:p>
          <a:p>
            <a:r>
              <a:rPr lang="cs-CZ" dirty="0"/>
              <a:t>Nepřímé náklady</a:t>
            </a:r>
          </a:p>
          <a:p>
            <a:pPr lvl="1"/>
            <a:r>
              <a:rPr lang="cs-CZ" dirty="0"/>
              <a:t>Maximálně 25 % sumy přímých nákladů.</a:t>
            </a:r>
          </a:p>
          <a:p>
            <a:pPr lvl="1"/>
            <a:r>
              <a:rPr lang="cs-CZ" dirty="0"/>
              <a:t>Administrativa, účetnictví, personalistika, občerstvení…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E9515D-ED28-437B-AECB-B512D4A0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2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BCB4D-83E9-44FC-9012-4636F99F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– základní struktura rozpočtu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79A333-8A35-4AD5-840F-3744C7FB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424000" cy="5328592"/>
          </a:xfrm>
        </p:spPr>
        <p:txBody>
          <a:bodyPr/>
          <a:lstStyle/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 </a:t>
            </a:r>
            <a:r>
              <a:rPr lang="cs-CZ" sz="1200" b="1" dirty="0"/>
              <a:t>Celkové způsobilé výdaje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 </a:t>
            </a:r>
            <a:r>
              <a:rPr lang="cs-CZ" sz="1200" b="1" dirty="0"/>
              <a:t>Přímé náklady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1.1.1. </a:t>
            </a:r>
            <a:r>
              <a:rPr lang="cs-CZ" sz="1200" b="1" dirty="0"/>
              <a:t>Osobní náklady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1.1.1.1. Pracovní smlouvy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/>
              <a:t>1.1.1.2. Dohody o pracovní činnosti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/>
              <a:t>1.1.1.3. Dohody o provedení práce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1.1.2</a:t>
            </a:r>
            <a:r>
              <a:rPr lang="cs-CZ" sz="1200" b="1" dirty="0"/>
              <a:t>. Cestovné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1.1.2.1. Zahraniční cesty místního personálu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1.1.2.2. Cesty zahraničních expertů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1.1.3. </a:t>
            </a:r>
            <a:r>
              <a:rPr lang="cs-CZ" sz="1200" b="1" dirty="0"/>
              <a:t>Zařízení a vybavení, včetně pronájmu a odpisů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1.1.3.1. </a:t>
            </a:r>
            <a:r>
              <a:rPr lang="cs-CZ" sz="1200" b="1" dirty="0"/>
              <a:t>Neinvestiční výdaje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1.1.3.1.1. Neodpisovaný nehmotný majetek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1.1.3.1.2. Neodpisovaný hmotný majetek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1.1.3.1.3. Spotřební materiál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200" dirty="0">
              <a:solidFill>
                <a:srgbClr val="FF0000"/>
              </a:solidFill>
            </a:endParaRP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1.1.4</a:t>
            </a:r>
            <a:r>
              <a:rPr lang="cs-CZ" sz="1200" b="1" dirty="0"/>
              <a:t>. Nákup služeb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1.1.4.1. Pronájem prostor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1.1.4.2. Ostatní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200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/>
              <a:t>1.1.5. Drobné stavení úpravy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/>
              <a:t>1.1.6. Přímá podpora cílové skupiny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1.1.6.1. Mzdové příspěvky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1.1.6.1.1. Mzdové příspěvky na pracovní místa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1.1.6.2</a:t>
            </a:r>
            <a:r>
              <a:rPr lang="cs-CZ" sz="1200" dirty="0">
                <a:solidFill>
                  <a:schemeClr val="accent1"/>
                </a:solidFill>
              </a:rPr>
              <a:t>. Cestovné a ubytování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accent1"/>
                </a:solidFill>
              </a:rPr>
              <a:t>1.1.6.3. Jiné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/>
              <a:t>1.2. Nepřímé náklady 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C373A9-8515-4338-9173-B52F635E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6DA116-14DC-4023-95F8-F2D9D5A3BEA3}"/>
              </a:ext>
            </a:extLst>
          </p:cNvPr>
          <p:cNvSpPr txBox="1"/>
          <p:nvPr/>
        </p:nvSpPr>
        <p:spPr>
          <a:xfrm>
            <a:off x="5831688" y="1412776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/>
              <a:t>V rozpočtu projektu bude zadávána cena jednotky a počet jednotek. Celková částka bude dopočítána automaticky.</a:t>
            </a:r>
          </a:p>
        </p:txBody>
      </p:sp>
    </p:spTree>
    <p:extLst>
      <p:ext uri="{BB962C8B-B14F-4D97-AF65-F5344CB8AC3E}">
        <p14:creationId xmlns:p14="http://schemas.microsoft.com/office/powerpoint/2010/main" val="31777090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– 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1120" y="1484784"/>
            <a:ext cx="8685376" cy="49685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Osobní náklady → </a:t>
            </a:r>
            <a:r>
              <a:rPr lang="cs-CZ" sz="2200" dirty="0"/>
              <a:t>mzdy a platy členů/členek realizačního týmu (RT).</a:t>
            </a:r>
          </a:p>
          <a:p>
            <a:pPr marL="414000" lvl="1" indent="0">
              <a:buNone/>
            </a:pPr>
            <a:r>
              <a:rPr lang="cs-CZ" sz="1800" dirty="0"/>
              <a:t>V rozpočtu se (je-li to relevantní) vykazují jako </a:t>
            </a:r>
            <a:r>
              <a:rPr lang="cs-CZ" sz="1800" b="1" dirty="0"/>
              <a:t>superhrubá mzda.</a:t>
            </a:r>
          </a:p>
          <a:p>
            <a:pPr marL="414000" lvl="1" indent="0">
              <a:buNone/>
            </a:pPr>
            <a:r>
              <a:rPr lang="cs-CZ" sz="1800" b="1" dirty="0">
                <a:solidFill>
                  <a:srgbClr val="FFC000"/>
                </a:solidFill>
              </a:rPr>
              <a:t>Potřeba popsat velikost úvazku, výši mzdy/platu, dobu zapojení.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pracovní smlouvy </a:t>
            </a:r>
            <a:r>
              <a:rPr lang="cs-CZ" dirty="0"/>
              <a:t>(PS)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dohoda o pracovní činnosti </a:t>
            </a:r>
            <a:r>
              <a:rPr lang="cs-CZ" dirty="0"/>
              <a:t>(DPČ)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dohoda o provedení práce </a:t>
            </a:r>
            <a:r>
              <a:rPr lang="cs-CZ" dirty="0"/>
              <a:t>(DPP)</a:t>
            </a:r>
          </a:p>
          <a:p>
            <a:pPr marL="414000" lvl="1" indent="0">
              <a:buNone/>
            </a:pPr>
            <a:r>
              <a:rPr lang="cs-CZ" sz="1600" u="sng" dirty="0"/>
              <a:t>Rozpočet projektu: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200" b="1" dirty="0"/>
              <a:t>PS</a:t>
            </a:r>
            <a:r>
              <a:rPr lang="cs-CZ" sz="1200" dirty="0"/>
              <a:t> → měsíční hrubá mzda (31 900 Kč) + zákonné odvody za zaměstnavatele ke stanovenému úvazku (10 782 Kč) → cena jednotky 42 682 </a:t>
            </a:r>
            <a:r>
              <a:rPr lang="cs-CZ" sz="1050" dirty="0"/>
              <a:t>Kč</a:t>
            </a:r>
            <a:r>
              <a:rPr lang="cs-CZ" sz="1200" dirty="0"/>
              <a:t>, počet jednotek 20 (měsíců)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200" b="1" dirty="0"/>
              <a:t>DPČ→</a:t>
            </a:r>
            <a:r>
              <a:rPr lang="cs-CZ" sz="1200" dirty="0"/>
              <a:t> hodinová sazba (199 Kč) + zákonné odvody za zaměstnavatele (68 Kč) → cena jednotky 267 Kč, počet jednotek 100 (hodin)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200" b="1" dirty="0"/>
              <a:t>DPP →</a:t>
            </a:r>
            <a:r>
              <a:rPr lang="cs-CZ" sz="1200" dirty="0"/>
              <a:t> hodinová sazba (199 Kč) → cena jednotky 199 Kč, počet jednotek 100 (hodin)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775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– 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6200" y="1484784"/>
            <a:ext cx="8346280" cy="46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Ostatní osobní náklady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prostředky na případné odvody z DPP nad 12 000 Kč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prostředky na vyplácení odměn (Odměny jsou způsobilým výdajem za podmínky, že jsou odměnou za splnění mimořádného nebo zvlášť významného úkolu. Součet poskytnutých odměn člena/členky realizačního týmu v daném kalendářním roce však nesmí překročit 25 % jeho mzdy nebo platu za rok)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cs-CZ" dirty="0"/>
          </a:p>
          <a:p>
            <a:pPr marL="414000" lvl="1" indent="0" algn="just">
              <a:buNone/>
            </a:pPr>
            <a:r>
              <a:rPr lang="cs-CZ" u="sng" dirty="0"/>
              <a:t>Rozpočet projektu: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/>
              <a:t>Prostředky na případné zákonné odvody za DPP nad 12 000 Kč lze uvést jako jednu celkovou částku, ze které se budou čerpat finance dle potřeby → cena jednotky 50 000 Kč, počet jednotek 1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/>
              <a:t>Odměny lze také uvést jako jednu celkovou částku, ze které se budou čerpat finance dle potřeby → cena jednotky 50 000 Kč, počet jednotek 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94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6B8E-2C40-4876-8FFC-9992E3A9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60472" cy="1080000"/>
          </a:xfrm>
        </p:spPr>
        <p:txBody>
          <a:bodyPr/>
          <a:lstStyle/>
          <a:p>
            <a:r>
              <a:rPr lang="cs-CZ" cap="none" dirty="0"/>
              <a:t>ALOKACE A TERMÍNY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EF731-1A37-40A2-9BD2-DB4130F72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2800" dirty="0"/>
              <a:t>Min. výše celkových uznatelných nákladů na projekt: </a:t>
            </a:r>
            <a:r>
              <a:rPr lang="cs-CZ" sz="2800" b="1" dirty="0"/>
              <a:t>1 500 000 Kč</a:t>
            </a:r>
          </a:p>
          <a:p>
            <a:pPr marL="0" indent="0" algn="just">
              <a:buNone/>
            </a:pPr>
            <a:endParaRPr lang="cs-CZ" sz="2800" b="1" dirty="0"/>
          </a:p>
          <a:p>
            <a:pPr marL="0" indent="0" algn="just">
              <a:buNone/>
            </a:pPr>
            <a:r>
              <a:rPr lang="cs-CZ" sz="2800" dirty="0"/>
              <a:t>Max. výše celkových uznatelných nákladů na projekt: </a:t>
            </a:r>
            <a:r>
              <a:rPr lang="cs-CZ" sz="2800" b="1" dirty="0"/>
              <a:t>5 000 000 Kč</a:t>
            </a:r>
          </a:p>
          <a:p>
            <a:pPr marL="0" indent="0" algn="just">
              <a:buNone/>
            </a:pPr>
            <a:endParaRPr lang="cs-CZ" sz="2800" dirty="0"/>
          </a:p>
          <a:p>
            <a:pPr marL="0" indent="0" algn="just">
              <a:buNone/>
            </a:pPr>
            <a:r>
              <a:rPr lang="cs-CZ" sz="2800" dirty="0"/>
              <a:t>Max. délka trvání projektu: </a:t>
            </a:r>
            <a:r>
              <a:rPr lang="cs-CZ" sz="2800" b="1" dirty="0"/>
              <a:t>20 měsíců</a:t>
            </a:r>
          </a:p>
          <a:p>
            <a:pPr marL="0" indent="0" algn="just">
              <a:buNone/>
            </a:pPr>
            <a:r>
              <a:rPr lang="cs-CZ" sz="2800" dirty="0"/>
              <a:t>Nejzazší termín ukončení projektu: </a:t>
            </a:r>
            <a:r>
              <a:rPr lang="cs-CZ" sz="2800" b="1" dirty="0"/>
              <a:t>30. 6. 2028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F2E72E-24E6-46AE-97FA-3A7ECDA8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Grafický objekt 5" descr="Šipka dolů se souvislou výplní">
            <a:extLst>
              <a:ext uri="{FF2B5EF4-FFF2-40B4-BE49-F238E27FC236}">
                <a16:creationId xmlns:a16="http://schemas.microsoft.com/office/drawing/2014/main" id="{4C1AA782-5BFB-4FEC-A787-9EC01AA89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7608" y="1800000"/>
            <a:ext cx="795144" cy="795144"/>
          </a:xfrm>
          <a:prstGeom prst="rect">
            <a:avLst/>
          </a:prstGeom>
        </p:spPr>
      </p:pic>
      <p:pic>
        <p:nvPicPr>
          <p:cNvPr id="8" name="Grafický objekt 7" descr="Šipka nahoru se souvislou výplní">
            <a:extLst>
              <a:ext uri="{FF2B5EF4-FFF2-40B4-BE49-F238E27FC236}">
                <a16:creationId xmlns:a16="http://schemas.microsoft.com/office/drawing/2014/main" id="{92AD83B2-2E39-417F-978C-5744AD2E7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7608" y="3181098"/>
            <a:ext cx="795144" cy="8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8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– 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00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Stanovení výše osobních nákladů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/>
              <a:t>dle „</a:t>
            </a:r>
            <a:r>
              <a:rPr lang="cs-CZ">
                <a:hlinkClick r:id="rId2"/>
              </a:rPr>
              <a:t>Tabulky obvyklých cen, mezd a platů“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47C38F-68E2-4E07-ADC1-01F3B43AF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9" t="28733" r="20635" b="10408"/>
          <a:stretch/>
        </p:blipFill>
        <p:spPr>
          <a:xfrm>
            <a:off x="375200" y="2082899"/>
            <a:ext cx="8414230" cy="41109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CB41370-69B8-4FF0-89E3-3DBAA27917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1" t="79780" r="19676" b="10800"/>
          <a:stretch/>
        </p:blipFill>
        <p:spPr>
          <a:xfrm>
            <a:off x="354570" y="6015595"/>
            <a:ext cx="854302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89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- 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547908"/>
            <a:ext cx="806400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Stanovení výše hodinové sazby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Při stanovení výše hodinové sazby za práci pro projekt u osob, které vykonávají stejnou či obdobnou práci i mimo realizaci projektu, je příjemce povinen brát v úvahu výši sazeb těchto zaměstnanců za činnosti mimo projekt. Pokud zaměstnanec/</a:t>
            </a:r>
            <a:r>
              <a:rPr lang="cs-CZ" dirty="0" err="1"/>
              <a:t>kyně</a:t>
            </a:r>
            <a:r>
              <a:rPr lang="cs-CZ" dirty="0"/>
              <a:t> zajišťuje v projektu stejnou či obdobnou činnost, jakou vykonává mimo projekt, pak se výše sazby za práci pro projekt a za stejnou či obdobnou práci bez vazby na projekt </a:t>
            </a:r>
            <a:r>
              <a:rPr lang="cs-CZ" b="1" dirty="0"/>
              <a:t>nemohou lišit. </a:t>
            </a:r>
            <a:r>
              <a:rPr lang="cs-CZ" dirty="0"/>
              <a:t>Vyšší hodinová sazba za práci pro projekt může být stanovena pouze v odůvodněných případech a s ohledem na charakter vykonávané činnosti s projektem nesouvisející.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  <p:pic>
        <p:nvPicPr>
          <p:cNvPr id="6" name="Grafický objekt 5" descr="Váhy spravedlnosti se souvislou výplní">
            <a:extLst>
              <a:ext uri="{FF2B5EF4-FFF2-40B4-BE49-F238E27FC236}">
                <a16:creationId xmlns:a16="http://schemas.microsoft.com/office/drawing/2014/main" id="{B70A5B7A-6660-4675-887E-E0B65E77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7816" y="483590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2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– 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944" y="1412776"/>
            <a:ext cx="8420056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Výše úvazku </a:t>
            </a:r>
            <a:r>
              <a:rPr lang="cs-CZ" b="1" dirty="0"/>
              <a:t>– maximálně 1,0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Pracovní úvazky zaměstnance/</a:t>
            </a:r>
            <a:r>
              <a:rPr lang="cs-CZ" dirty="0" err="1"/>
              <a:t>kyně</a:t>
            </a:r>
            <a:r>
              <a:rPr lang="cs-CZ" dirty="0"/>
              <a:t> se nesmí překrývat a není možné, aby byl/a placen/a za stejnou práci vícekrát. Úvazek osoby, u které je odměňování i jen částečně hrazeno z prostředků projektu OPZ+, může být </a:t>
            </a:r>
            <a:r>
              <a:rPr lang="cs-CZ" b="1" dirty="0"/>
              <a:t>maximálně 1,0 dohromady u všech subjektů </a:t>
            </a:r>
            <a:r>
              <a:rPr lang="cs-CZ" dirty="0"/>
              <a:t>(příjemce a partneři) zapojených do daného projektu (tj. </a:t>
            </a:r>
            <a:r>
              <a:rPr lang="cs-CZ" u="sng" dirty="0"/>
              <a:t>součet veškerých úvazků zaměstnance u zaměstnavatele/ů včetně případných DPP a DPČ nesmí překročit jeden pracovní úvazek</a:t>
            </a:r>
            <a:r>
              <a:rPr lang="cs-CZ" dirty="0"/>
              <a:t>), a to po celou dobu zapojení daného pracovníka do realizace projektu OPZ+.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4993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0EEF5-9376-4E33-B052-8AE99E3E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– osobní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826C60-4FBC-4857-B617-960A0790B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00000"/>
            <a:ext cx="8100000" cy="4581328"/>
          </a:xfrm>
        </p:spPr>
        <p:txBody>
          <a:bodyPr/>
          <a:lstStyle/>
          <a:p>
            <a:r>
              <a:rPr lang="cs-CZ" dirty="0"/>
              <a:t>Příklady variant úvazků: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1 zaměstnanec/</a:t>
            </a:r>
            <a:r>
              <a:rPr lang="cs-CZ" sz="1600" dirty="0" err="1"/>
              <a:t>kyně</a:t>
            </a:r>
            <a:r>
              <a:rPr lang="cs-CZ" sz="1600" dirty="0"/>
              <a:t> je členem/</a:t>
            </a:r>
            <a:r>
              <a:rPr lang="cs-CZ" sz="1600" dirty="0" err="1"/>
              <a:t>nkou</a:t>
            </a:r>
            <a:r>
              <a:rPr lang="cs-CZ" sz="1600" dirty="0"/>
              <a:t> realizačního týmu (RT), pracuje pouze pro projekt např. na úvazek 1,0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1 zaměstnanec/</a:t>
            </a:r>
            <a:r>
              <a:rPr lang="cs-CZ" sz="1600" dirty="0" err="1"/>
              <a:t>kyně</a:t>
            </a:r>
            <a:r>
              <a:rPr lang="cs-CZ" sz="1600" dirty="0"/>
              <a:t> je členem/</a:t>
            </a:r>
            <a:r>
              <a:rPr lang="cs-CZ" sz="1600" dirty="0" err="1"/>
              <a:t>kou</a:t>
            </a:r>
            <a:r>
              <a:rPr lang="cs-CZ" sz="1600" dirty="0"/>
              <a:t> RT, bude pracovat na úvazek 0,5 pro projekt, ale pracuje u zaměstnavatele nebo partnera na úvazek 1,0 → na základě dohody obou stran dojde ke snížení úvazku zaměstnavatele nebo partnera na 0,5, aby bylo dodrženo pravidlo celkového součtu úvazků u zaměstnavatele na 1,0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1 zaměstnanec/</a:t>
            </a:r>
            <a:r>
              <a:rPr lang="cs-CZ" sz="1600" dirty="0" err="1"/>
              <a:t>kyně</a:t>
            </a:r>
            <a:r>
              <a:rPr lang="cs-CZ" sz="1600" dirty="0"/>
              <a:t> je členem/</a:t>
            </a:r>
            <a:r>
              <a:rPr lang="cs-CZ" sz="1600" dirty="0" err="1"/>
              <a:t>nkou</a:t>
            </a:r>
            <a:r>
              <a:rPr lang="cs-CZ" sz="1600" dirty="0"/>
              <a:t> RT, ve kterém bude vykonávat 2 pozice např. HR specialista/</a:t>
            </a:r>
            <a:r>
              <a:rPr lang="cs-CZ" sz="1600" dirty="0" err="1"/>
              <a:t>tka</a:t>
            </a:r>
            <a:r>
              <a:rPr lang="cs-CZ" sz="1600" dirty="0"/>
              <a:t> a odborný/á garant/</a:t>
            </a:r>
            <a:r>
              <a:rPr lang="cs-CZ" sz="1600" dirty="0" err="1"/>
              <a:t>ka</a:t>
            </a:r>
            <a:r>
              <a:rPr lang="cs-CZ" sz="1600" dirty="0"/>
              <a:t> klíčové aktivity – kombinace výše úvazků např. 0,4 úvazku jako HR specialista/</a:t>
            </a:r>
            <a:r>
              <a:rPr lang="cs-CZ" sz="1600" dirty="0" err="1"/>
              <a:t>ka</a:t>
            </a:r>
            <a:r>
              <a:rPr lang="cs-CZ" sz="1600" dirty="0"/>
              <a:t> a 0,6 úvazku na pozici odborný/á garant/</a:t>
            </a:r>
            <a:r>
              <a:rPr lang="cs-CZ" sz="1600" dirty="0" err="1"/>
              <a:t>ka</a:t>
            </a:r>
            <a:r>
              <a:rPr lang="cs-CZ" sz="1600" dirty="0"/>
              <a:t> klíčové aktivity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1DD878-E4C2-4DD1-A69C-721A1551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  <p:pic>
        <p:nvPicPr>
          <p:cNvPr id="9" name="Grafický objekt 8" descr="Cyklus s lidmi obrys">
            <a:extLst>
              <a:ext uri="{FF2B5EF4-FFF2-40B4-BE49-F238E27FC236}">
                <a16:creationId xmlns:a16="http://schemas.microsoft.com/office/drawing/2014/main" id="{A1BFD60A-F430-4F8E-A12B-4B15FABCD9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lum bright="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8384" y="12480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1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– 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440" y="1484784"/>
            <a:ext cx="8064000" cy="4320000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Pracovní pozice hrazené z </a:t>
            </a:r>
            <a:r>
              <a:rPr lang="cs-CZ" u="sng" dirty="0"/>
              <a:t>nepřímých nákladů </a:t>
            </a:r>
            <a:r>
              <a:rPr lang="cs-CZ" dirty="0"/>
              <a:t>(NN)</a:t>
            </a:r>
          </a:p>
          <a:p>
            <a:pPr marL="414000" lvl="1" indent="0">
              <a:lnSpc>
                <a:spcPct val="100000"/>
              </a:lnSpc>
              <a:buNone/>
            </a:pPr>
            <a:r>
              <a:rPr lang="cs-CZ" dirty="0"/>
              <a:t>→ </a:t>
            </a:r>
            <a:r>
              <a:rPr lang="cs-CZ" b="1" dirty="0"/>
              <a:t>pozice hrazené z NN se do rozpočtu projektu neuvádějí</a:t>
            </a:r>
          </a:p>
          <a:p>
            <a:pPr marL="414000" lvl="1" indent="0">
              <a:lnSpc>
                <a:spcPct val="100000"/>
              </a:lnSpc>
              <a:buNone/>
            </a:pPr>
            <a:endParaRPr lang="cs-CZ" b="1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dirty="0"/>
              <a:t>Projektový/á manažer/</a:t>
            </a:r>
            <a:r>
              <a:rPr lang="cs-CZ" dirty="0" err="1"/>
              <a:t>ka</a:t>
            </a:r>
            <a:endParaRPr lang="cs-CZ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dirty="0"/>
              <a:t>Finanční manažer/</a:t>
            </a:r>
            <a:r>
              <a:rPr lang="cs-CZ" dirty="0" err="1"/>
              <a:t>ka</a:t>
            </a:r>
            <a:endParaRPr lang="cs-CZ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dirty="0"/>
              <a:t>Koordinátor/</a:t>
            </a:r>
            <a:r>
              <a:rPr lang="cs-CZ" dirty="0" err="1"/>
              <a:t>ka</a:t>
            </a:r>
            <a:r>
              <a:rPr lang="cs-CZ" dirty="0"/>
              <a:t> projektu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dirty="0"/>
          </a:p>
          <a:p>
            <a:pPr marL="666000" lvl="2" indent="0" algn="just">
              <a:lnSpc>
                <a:spcPct val="100000"/>
              </a:lnSpc>
              <a:buNone/>
            </a:pPr>
            <a:r>
              <a:rPr lang="cs-CZ" b="1" dirty="0"/>
              <a:t>→ </a:t>
            </a:r>
            <a:r>
              <a:rPr lang="pl-PL" b="1" dirty="0"/>
              <a:t>Nepracují přímo s cílovou skupinou projektu nebo </a:t>
            </a:r>
            <a:r>
              <a:rPr lang="cs-CZ" b="1" dirty="0"/>
              <a:t>nezajišťují výstup, který je určen k přímému využití cílovou skupinou projektu.</a:t>
            </a:r>
          </a:p>
          <a:p>
            <a:pPr marL="666000" lvl="2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845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- Cestovné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000" y="1412776"/>
            <a:ext cx="8208000" cy="504056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Cestovné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b="1" dirty="0"/>
              <a:t>Členové/</a:t>
            </a:r>
            <a:r>
              <a:rPr lang="cs-CZ" b="1" dirty="0" err="1"/>
              <a:t>ky</a:t>
            </a:r>
            <a:r>
              <a:rPr lang="cs-CZ" b="1" dirty="0"/>
              <a:t> realizačního týmu projektu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/>
              <a:t> vnitrostátní cestovné (NN)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/>
              <a:t> zahraniční cesta (PN)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b="1" dirty="0"/>
              <a:t>Zahraniční experti/</a:t>
            </a:r>
            <a:r>
              <a:rPr lang="cs-CZ" b="1" dirty="0" err="1"/>
              <a:t>ky</a:t>
            </a:r>
            <a:r>
              <a:rPr lang="cs-CZ" b="1" dirty="0"/>
              <a:t> </a:t>
            </a:r>
            <a:r>
              <a:rPr lang="cs-CZ" dirty="0"/>
              <a:t>– „per </a:t>
            </a:r>
            <a:r>
              <a:rPr lang="cs-CZ" dirty="0" err="1"/>
              <a:t>diems</a:t>
            </a:r>
            <a:r>
              <a:rPr lang="cs-CZ" dirty="0"/>
              <a:t>“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/>
              <a:t>Ubytování, stravné a cestovné na území ČR</a:t>
            </a:r>
          </a:p>
          <a:p>
            <a:pPr marL="414000" lvl="1" indent="0">
              <a:buNone/>
            </a:pPr>
            <a:r>
              <a:rPr lang="cs-CZ" u="sng" dirty="0"/>
              <a:t>Rozpočet projektu:</a:t>
            </a:r>
          </a:p>
          <a:p>
            <a:pPr lvl="1"/>
            <a:r>
              <a:rPr lang="cs-CZ" sz="1600" dirty="0"/>
              <a:t>Pozice člena/</a:t>
            </a:r>
            <a:r>
              <a:rPr lang="cs-CZ" sz="1600" dirty="0" err="1"/>
              <a:t>ky</a:t>
            </a:r>
            <a:r>
              <a:rPr lang="cs-CZ" sz="1600" dirty="0"/>
              <a:t> RT či zahraničního/ní experta/</a:t>
            </a:r>
            <a:r>
              <a:rPr lang="cs-CZ" sz="1600" dirty="0" err="1"/>
              <a:t>ky</a:t>
            </a:r>
            <a:r>
              <a:rPr lang="cs-CZ" sz="1600" dirty="0"/>
              <a:t> a celkové očekávané náklady za ubytování, stravné a cestovné → cena jednotky 40 000 Kč, počet jednotek 5 (počet zahraničních cest)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  <p:pic>
        <p:nvPicPr>
          <p:cNvPr id="8" name="Grafický objekt 7" descr="Vlak se souvislou výplní">
            <a:extLst>
              <a:ext uri="{FF2B5EF4-FFF2-40B4-BE49-F238E27FC236}">
                <a16:creationId xmlns:a16="http://schemas.microsoft.com/office/drawing/2014/main" id="{741A0029-7B3D-4463-86BB-3A261B0C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392" y="13407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17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44624"/>
            <a:ext cx="8424000" cy="1080000"/>
          </a:xfrm>
        </p:spPr>
        <p:txBody>
          <a:bodyPr/>
          <a:lstStyle/>
          <a:p>
            <a:r>
              <a:rPr lang="cs-CZ" dirty="0"/>
              <a:t>Způsobilé výdaje – Nákup zařízení a vybavení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48245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 zařízení a vybavení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Lze pořídit pro členy/</a:t>
            </a:r>
            <a:r>
              <a:rPr lang="cs-CZ" sz="2000" b="1" dirty="0" err="1"/>
              <a:t>ky</a:t>
            </a:r>
            <a:r>
              <a:rPr lang="cs-CZ" sz="2000" b="1" dirty="0"/>
              <a:t> RT a pro cílovou skupinu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Členové/</a:t>
            </a:r>
            <a:r>
              <a:rPr lang="cs-CZ" sz="1600" dirty="0" err="1"/>
              <a:t>ky</a:t>
            </a:r>
            <a:r>
              <a:rPr lang="cs-CZ" sz="1600" dirty="0"/>
              <a:t> RT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/>
              <a:t>Nárokovat a proplácet z přímých nákladů lze pouze takovou výši nákladů na zařízení a vybavení pro realizační tým, která </a:t>
            </a:r>
            <a:r>
              <a:rPr lang="cs-CZ" sz="1600" b="1" dirty="0"/>
              <a:t>odpovídá předpokládané výši úvazku člena/</a:t>
            </a:r>
            <a:r>
              <a:rPr lang="cs-CZ" sz="1600" b="1" dirty="0" err="1"/>
              <a:t>ky</a:t>
            </a:r>
            <a:r>
              <a:rPr lang="cs-CZ" sz="1600" b="1" dirty="0"/>
              <a:t> realizačního týmu </a:t>
            </a:r>
            <a:r>
              <a:rPr lang="cs-CZ" sz="1600" dirty="0"/>
              <a:t>ve vztahu k jeho zapojení do realizace projektu.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/>
              <a:t>Pro pracovní pozice, jejichž osobní náklady patří do </a:t>
            </a:r>
            <a:r>
              <a:rPr lang="cs-CZ" sz="1600" b="1" dirty="0"/>
              <a:t>nepřímých nákladů</a:t>
            </a:r>
            <a:r>
              <a:rPr lang="cs-CZ" sz="1600" dirty="0"/>
              <a:t>, není možné pořizovat vybavení a zařízení v rámci rozpočtu přímých způsobilých výdajů. </a:t>
            </a:r>
          </a:p>
          <a:p>
            <a:pPr marL="0" indent="0" algn="just">
              <a:buNone/>
            </a:pPr>
            <a:r>
              <a:rPr lang="cs-CZ" sz="2000" u="sng" dirty="0"/>
              <a:t>Rozpočet projektu: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/>
              <a:t>HR specialista/</a:t>
            </a:r>
            <a:r>
              <a:rPr lang="cs-CZ" sz="1600" dirty="0" err="1"/>
              <a:t>ka</a:t>
            </a:r>
            <a:r>
              <a:rPr lang="cs-CZ" sz="1600" dirty="0"/>
              <a:t> zapojený/á do realizace projektu na úvazek 1,0 → cena jednotky za notebook 19 000 Kč s DPH (nebo 15 702 Kč bez DPH), počet jednotek 1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/>
              <a:t>HR specialistka/</a:t>
            </a:r>
            <a:r>
              <a:rPr lang="cs-CZ" sz="1600" dirty="0" err="1"/>
              <a:t>ka</a:t>
            </a:r>
            <a:r>
              <a:rPr lang="cs-CZ" sz="1600" dirty="0"/>
              <a:t> zapojený/á do realizace projektu na úvazek 0,5 → cena jednotky za notebook 9 500 Kč s DPH (nebo 7 851 Kč bez DPH), počet jednotek 1</a:t>
            </a:r>
          </a:p>
          <a:p>
            <a:pPr marL="0" indent="0" algn="just">
              <a:buNone/>
            </a:pPr>
            <a:endParaRPr lang="cs-CZ" sz="16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200" dirty="0"/>
              <a:t>počet jednotek 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  <p:pic>
        <p:nvPicPr>
          <p:cNvPr id="6" name="Grafický objekt 5" descr="Monitor se souvislou výplní">
            <a:extLst>
              <a:ext uri="{FF2B5EF4-FFF2-40B4-BE49-F238E27FC236}">
                <a16:creationId xmlns:a16="http://schemas.microsoft.com/office/drawing/2014/main" id="{8C2B9D7B-3793-4CEC-BF2F-970890837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4744" y="12592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872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717D4-5BD4-4E88-AF41-CCD09974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– Nákup zařízení a vybavení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5A4AF7-0608-433E-A3E8-5D45C879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96" y="1269000"/>
            <a:ext cx="8620492" cy="54270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Nákup zařízení a vybavení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Cílová skupina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1400" dirty="0"/>
              <a:t>Způsobilým výdajem projektu je vybavení prostor, kde budou probíhat projektové aktivity a zařízení, které budou používat osoby spadající do cílové skupiny.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/>
              <a:t>Kancelářské potřeby, které spadají do nepřímých nákladů. </a:t>
            </a:r>
          </a:p>
          <a:p>
            <a:pPr marL="0" indent="0">
              <a:buNone/>
            </a:pPr>
            <a:r>
              <a:rPr lang="cs-CZ" sz="2000" u="sng" dirty="0"/>
              <a:t>Rozpočet projektu: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Nákup  kancelářského stolu pro sdílené pracovní místo → cena jednotky 10 000 Kč s DPH (bez DPH 8 264 Kč), počet jednotek 5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Nákup tiskárny pro účely tisknutí materiálů pro cílovou skupinu → cena jednotky 19 400 Kč s DPH (bez DPH 16 033 Kč), počet jednotek 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Nákup licence softwaru – cena jednotky za 1 měsíc/rok, počet jednotek např. dle počtu měsíců/let</a:t>
            </a:r>
          </a:p>
          <a:p>
            <a:pPr marL="0" indent="0">
              <a:buNone/>
            </a:pPr>
            <a:endParaRPr lang="cs-CZ" sz="2000" u="sng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u="sng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898501-C201-4F73-8643-085A8AEC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  <p:pic>
        <p:nvPicPr>
          <p:cNvPr id="6" name="Grafický objekt 5" descr="Tiskárna se souvislou výplní">
            <a:extLst>
              <a:ext uri="{FF2B5EF4-FFF2-40B4-BE49-F238E27FC236}">
                <a16:creationId xmlns:a16="http://schemas.microsoft.com/office/drawing/2014/main" id="{F2F65D7D-AB7A-42D8-B343-64900C817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392" y="1242736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72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– nákup zařízení a vybavení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68760"/>
            <a:ext cx="8064000" cy="48512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 zařízení a vybavení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dle „</a:t>
            </a:r>
            <a:r>
              <a:rPr lang="cs-CZ" dirty="0">
                <a:hlinkClick r:id="rId3"/>
              </a:rPr>
              <a:t>Tabulky obvyklých cen, mezd a platů</a:t>
            </a:r>
            <a:r>
              <a:rPr lang="cs-CZ" dirty="0"/>
              <a:t>“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5E49B31D-D27B-47FC-A4AC-90DB76F82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5" y="2132856"/>
            <a:ext cx="8972069" cy="45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136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– nákup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608136" cy="50405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</a:t>
            </a:r>
            <a:r>
              <a:rPr lang="cs-CZ" b="1" dirty="0"/>
              <a:t> </a:t>
            </a:r>
            <a:r>
              <a:rPr lang="cs-CZ" dirty="0"/>
              <a:t>služeb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Dodání služby musí být nezbytné k realizaci projektu a musí vytvářet novou hodnotu.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1200" b="1" dirty="0"/>
              <a:t>Pronájem prostor nutných pro realizaci projektu </a:t>
            </a:r>
            <a:r>
              <a:rPr lang="cs-CZ" sz="1200" dirty="0"/>
              <a:t>(kromě kancelářských prostor určených pro práci projektového či finančního manažera/</a:t>
            </a:r>
            <a:r>
              <a:rPr lang="cs-CZ" sz="1200" dirty="0" err="1"/>
              <a:t>ky</a:t>
            </a:r>
            <a:r>
              <a:rPr lang="cs-CZ" sz="1200" dirty="0"/>
              <a:t> a koordinátora/</a:t>
            </a:r>
            <a:r>
              <a:rPr lang="cs-CZ" sz="1200" dirty="0" err="1"/>
              <a:t>ky</a:t>
            </a:r>
            <a:r>
              <a:rPr lang="cs-CZ" sz="1200" dirty="0"/>
              <a:t> projektu nebo jiných administrativních pozic. Náklady na nájem těchto prostor spadají do nepřímých nákladů).</a:t>
            </a:r>
          </a:p>
          <a:p>
            <a:pPr marL="603450" indent="-1714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200" b="1" dirty="0"/>
              <a:t>Nákup nástroje pro nastavení flexibilní kultury (externí vývoj)</a:t>
            </a:r>
          </a:p>
          <a:p>
            <a:pPr marL="603450" indent="-1714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200" b="1" dirty="0"/>
              <a:t>Vzdělávací kurzy</a:t>
            </a:r>
          </a:p>
          <a:p>
            <a:pPr marL="603450" indent="-1714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200" b="1" dirty="0"/>
              <a:t>Vzdělávací kurzy pro HR pracovníky/</a:t>
            </a:r>
            <a:r>
              <a:rPr lang="cs-CZ" sz="1200" b="1" dirty="0" err="1"/>
              <a:t>ce</a:t>
            </a:r>
            <a:endParaRPr lang="cs-CZ" sz="1200" b="1" dirty="0"/>
          </a:p>
          <a:p>
            <a:pPr marL="603450" indent="-1714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200" b="1" dirty="0"/>
              <a:t>Zpracování strategie</a:t>
            </a:r>
          </a:p>
          <a:p>
            <a:pPr marL="603450" indent="-1714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200" b="1" dirty="0"/>
              <a:t>Poradenské služby na zavádění flexibility a diverzity v organizaci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 dirty="0"/>
              <a:t>V případě nákupu služeb je vhodné upřesnit, jak byla cena kalkulována a z jakých informací / podkladů žadatel při jejím stanovení vycházel (a to např. v popisu klíčové aktivity nebo v příloze žádosti o podporu)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400" u="sng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54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82BDA-CF74-47B1-8DD5-8E320DD4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Oprávnění žadatelé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AB933-924A-4801-ADCE-B088B3928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8521450" cy="5175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dirty="0"/>
              <a:t>Profesní a podnikatelská sdružení: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Zaměstnavatelské svazy.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Sdružení podniků.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Zájmová sdružení právnických osob, jejichž účelem je ochrana profesních zájmů nebo zájmů podnikajících osob.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Spolky, jejichž účelem je ochrana profesních zájmů nebo zájmů podnikajících osob.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Hospodářská a Agrární komora ČR.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Profesní komory.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Svazy výrobních a spotřebních družstev.</a:t>
            </a:r>
          </a:p>
          <a:p>
            <a:pPr marL="0" indent="0">
              <a:buNone/>
            </a:pP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4B96FF-7501-4817-80B1-A197036E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7438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– drobné stavební úpravy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880" y="1556792"/>
            <a:ext cx="824400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Drobné stavební úpravy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b="1" dirty="0"/>
              <a:t>Výdaje na drobné stavební úpravy </a:t>
            </a:r>
            <a:r>
              <a:rPr lang="cs-CZ" dirty="0"/>
              <a:t>jsou způsobilé pouze tehdy, pokud cena všech dokončených stavebních úprav v jednom zdaňovacím období nepřesáhne v úhrnu 40.000 Kč na každou jednotlivou účetní položku majetku (např. výdaje spojené s úpravou pracovního místa nebo které usnadní přístup osobám zdravotně postiženým). Účetní položkou se rozumí jeden objekt.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Z přímých nákladů je možno financovat stavební úpravy prostor zařízení určených pro projektové aktivity.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V případě stavebních úprav pro projekt samotný (např. pracoviště projektového manažera) by se jednalo o nepřímé náklady.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791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80000"/>
          </a:xfrm>
        </p:spPr>
        <p:txBody>
          <a:bodyPr/>
          <a:lstStyle/>
          <a:p>
            <a:r>
              <a:rPr lang="cs-CZ" dirty="0"/>
              <a:t>Způsobilé výdaje – nepřímé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471332"/>
            <a:ext cx="8244000" cy="46533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Nepřímé náklady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Administrativa, řízení projektu (včetně finančního), účetnictví, personalistika, občerstvení, stravování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l-PL" dirty="0"/>
              <a:t>Nájemné za prostory využívané k administraci projektu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Energie, vodné, stočné v prostorech kanceláře projektu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Internetové a telefonické připojení, poštovné, dopravné, balné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Bankovní poplatky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/>
              <a:t>Přesný výčet položek, které spadají do nepřímých nákladů, uvádí příručka „</a:t>
            </a:r>
            <a:r>
              <a:rPr lang="cs-CZ" sz="1600" u="sng" dirty="0">
                <a:hlinkClick r:id="rId3"/>
              </a:rPr>
              <a:t>Specifická část pravidel pro žadatele a příjemce OPZ</a:t>
            </a:r>
            <a:r>
              <a:rPr lang="cs-CZ" sz="1600" u="sng" dirty="0">
                <a:solidFill>
                  <a:srgbClr val="4D5156"/>
                </a:solidFill>
                <a:latin typeface="arial" panose="020B0604020202020204" pitchFamily="34" charset="0"/>
              </a:rPr>
              <a:t>+</a:t>
            </a:r>
            <a:r>
              <a:rPr lang="cs-CZ" sz="1600" u="sng" dirty="0">
                <a:hlinkClick r:id="rId3"/>
              </a:rPr>
              <a:t> pro projekty </a:t>
            </a:r>
            <a:r>
              <a:rPr lang="cs-CZ" sz="1600" u="sng" dirty="0"/>
              <a:t>s přímými a nepřímými náklady nebo projekty financované s využitím paušálních sazeb“.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cs-CZ" dirty="0"/>
          </a:p>
          <a:p>
            <a:pPr marL="414000" lvl="1" indent="0">
              <a:buNone/>
            </a:pPr>
            <a:r>
              <a:rPr lang="cs-CZ" sz="1200" i="1" dirty="0"/>
              <a:t>Do rozpočtu projektu se neuvádí jednotlivé položky a podpoložky spadající do nepřímých nákladů.</a:t>
            </a:r>
          </a:p>
          <a:p>
            <a:pPr lvl="1"/>
            <a:endParaRPr lang="pl-PL" dirty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185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0"/>
            <a:ext cx="9072504" cy="1080000"/>
          </a:xfrm>
        </p:spPr>
        <p:txBody>
          <a:bodyPr/>
          <a:lstStyle/>
          <a:p>
            <a:r>
              <a:rPr lang="cs-CZ" dirty="0"/>
              <a:t>Způsobilé výdaje –nepřímé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Nepřímé náklady v projektu → </a:t>
            </a:r>
            <a:r>
              <a:rPr lang="cs-CZ" b="1" dirty="0"/>
              <a:t>základní</a:t>
            </a:r>
            <a:r>
              <a:rPr lang="cs-CZ" dirty="0"/>
              <a:t> </a:t>
            </a:r>
            <a:r>
              <a:rPr lang="cs-CZ" b="1" dirty="0"/>
              <a:t>podíl</a:t>
            </a:r>
            <a:r>
              <a:rPr lang="cs-CZ" dirty="0"/>
              <a:t> </a:t>
            </a:r>
            <a:r>
              <a:rPr lang="cs-CZ" b="1" dirty="0"/>
              <a:t>25 %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35496" y="2348880"/>
          <a:ext cx="9072504" cy="3456453"/>
        </p:xfrm>
        <a:graphic>
          <a:graphicData uri="http://schemas.openxmlformats.org/drawingml/2006/table">
            <a:tbl>
              <a:tblPr/>
              <a:tblGrid>
                <a:gridCol w="3658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00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b="1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projektu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b="1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 vyhlášeného ve výzvě</a:t>
                      </a:r>
                    </a:p>
                    <a:p>
                      <a:pPr marL="0" algn="ctr" defTabSz="914400" rtl="0" eaLnBrk="1" fontAlgn="ctr" latinLnBrk="0" hangingPunct="1"/>
                      <a:endParaRPr lang="cs-CZ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5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60% včetně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Platí základní podíly nepřímých nákladů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60% a méně než 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(60%) základního podílu, tj. 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5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a výše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(20%) základního podílu, tj. 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5299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832" y="1484784"/>
            <a:ext cx="8678648" cy="43200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Formy financování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b="1" dirty="0"/>
              <a:t>Ex-post → </a:t>
            </a:r>
            <a:r>
              <a:rPr lang="cs-CZ" dirty="0"/>
              <a:t>bez zálohových plateb, vždy OSS a příspěvkové </a:t>
            </a:r>
            <a:r>
              <a:rPr lang="cs-CZ" dirty="0" err="1"/>
              <a:t>org</a:t>
            </a:r>
            <a:r>
              <a:rPr lang="cs-CZ" dirty="0"/>
              <a:t>. OSS, ostatní subjekty dle vlastní volby.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b="1" dirty="0"/>
              <a:t>Ex-ante</a:t>
            </a:r>
            <a:r>
              <a:rPr lang="cs-CZ" dirty="0"/>
              <a:t> </a:t>
            </a:r>
            <a:r>
              <a:rPr lang="cs-CZ" b="1" dirty="0"/>
              <a:t>→ </a:t>
            </a:r>
            <a:r>
              <a:rPr lang="cs-CZ" dirty="0"/>
              <a:t>se zálohovými platbami.</a:t>
            </a:r>
          </a:p>
          <a:p>
            <a:pPr marL="414000" lvl="1" indent="0" algn="just">
              <a:buNone/>
            </a:pPr>
            <a:endParaRPr lang="cs-CZ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Zálohové platby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1. zálohová platba ve výši 40 %.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Další zálohové platby dle vyúčtování.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Závěrečná platba / vratka dle vyúčtování zálohových plateb a skutečně prokázaných výdajů.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560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874" y="2705100"/>
            <a:ext cx="4401234" cy="7239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4800" dirty="0"/>
              <a:t>Hodnocení </a:t>
            </a:r>
            <a:br>
              <a:rPr lang="cs-CZ" sz="4800" dirty="0"/>
            </a:br>
            <a:r>
              <a:rPr lang="cs-CZ" sz="4800" dirty="0"/>
              <a:t>a výběr projektů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6" y="188640"/>
            <a:ext cx="3953808" cy="936104"/>
          </a:xfrm>
          <a:prstGeom prst="rect">
            <a:avLst/>
          </a:prstGeom>
        </p:spPr>
      </p:pic>
      <p:pic>
        <p:nvPicPr>
          <p:cNvPr id="4" name="Grafický objekt 3" descr="Kontrolní seznam obrys">
            <a:extLst>
              <a:ext uri="{FF2B5EF4-FFF2-40B4-BE49-F238E27FC236}">
                <a16:creationId xmlns:a16="http://schemas.microsoft.com/office/drawing/2014/main" id="{0436F351-2CB5-4984-A12C-2061EF632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2564904"/>
            <a:ext cx="2475263" cy="24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259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08000" cy="1080000"/>
          </a:xfrm>
        </p:spPr>
        <p:txBody>
          <a:bodyPr/>
          <a:lstStyle/>
          <a:p>
            <a:r>
              <a:rPr lang="cs-CZ" dirty="0"/>
              <a:t>Proces hodnocení a výběr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000" cy="4320000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Problematika hodnocení přijatelnosti a formálních náležitostí, věcného hodnocení a výběrové komise</a:t>
            </a:r>
            <a:br>
              <a:rPr lang="cs-CZ" sz="2200" dirty="0"/>
            </a:br>
            <a:r>
              <a:rPr lang="cs-CZ" sz="14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Specifická část pravidel pro žadatele a příjemce z OPZ+ pro projekty s přímými a nepřímými náklady nebo projekty financované s využitím paušálních sazeb</a:t>
            </a:r>
            <a:br>
              <a:rPr lang="cs-CZ" sz="1400" i="1" dirty="0"/>
            </a:br>
            <a:r>
              <a:rPr lang="cs-CZ" sz="14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Příručka pro hodnotitele</a:t>
            </a:r>
            <a:endParaRPr lang="cs-CZ" sz="1400" i="1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Příprava a vydání právního aktu o poskytnutí podpory </a:t>
            </a:r>
            <a:br>
              <a:rPr lang="cs-CZ" sz="2200" dirty="0"/>
            </a:br>
            <a:r>
              <a:rPr lang="cs-CZ" sz="2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Obecná část pravidel pro žadatele a příjemce</a:t>
            </a:r>
            <a:endParaRPr lang="cs-CZ" sz="2200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Dokumenty ke stažení na </a:t>
            </a:r>
            <a:r>
              <a:rPr lang="cs-CZ" sz="2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www.esfcr.cz</a:t>
            </a:r>
            <a:r>
              <a:rPr lang="cs-CZ" sz="2200" dirty="0"/>
              <a:t> → Programy → OPZ+ → Dokumenty</a:t>
            </a:r>
          </a:p>
          <a:p>
            <a:pPr marL="414000" lvl="1" indent="0" algn="just">
              <a:buNone/>
            </a:pPr>
            <a:endParaRPr lang="cs-CZ" sz="2400" b="1" dirty="0"/>
          </a:p>
          <a:p>
            <a:pPr marL="414000" lvl="1" indent="0" algn="just">
              <a:buNone/>
            </a:pPr>
            <a:r>
              <a:rPr lang="cs-CZ" sz="2400" dirty="0"/>
              <a:t>Proces hodnocení a výběru projektů zajišťuje ŘO.</a:t>
            </a:r>
            <a:endParaRPr lang="cs-CZ" sz="2400" b="1" dirty="0"/>
          </a:p>
          <a:p>
            <a:pPr marL="4140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389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0"/>
            <a:ext cx="9107456" cy="1080000"/>
          </a:xfrm>
        </p:spPr>
        <p:txBody>
          <a:bodyPr/>
          <a:lstStyle/>
          <a:p>
            <a:r>
              <a:rPr lang="cs-CZ" dirty="0"/>
              <a:t>Proces hodnocení a výběru projektů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152646" y="2744926"/>
            <a:ext cx="1548000" cy="93610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</a:rPr>
              <a:t>PODÁNÍ ŽÁDOSTI </a:t>
            </a:r>
            <a:br>
              <a:rPr lang="cs-CZ" sz="1600" b="1" dirty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1600" b="1" dirty="0">
                <a:solidFill>
                  <a:schemeClr val="accent3">
                    <a:lumMod val="25000"/>
                  </a:schemeClr>
                </a:solidFill>
              </a:rPr>
              <a:t>O PODPORU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829180" y="2728544"/>
            <a:ext cx="1908000" cy="90009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FORMÁLNÍ / PŘIJATELNOST   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834841" y="2733106"/>
            <a:ext cx="1620000" cy="90009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HODNOCENÍ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549099" y="2744926"/>
            <a:ext cx="1584000" cy="90009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PODKLADŮ PRO PRÁVNÍ AKT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7222190" y="2719674"/>
            <a:ext cx="1656000" cy="883555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UZAVŘENÝ PRÁVNÍ AKT</a:t>
            </a:r>
          </a:p>
        </p:txBody>
      </p:sp>
      <p:cxnSp>
        <p:nvCxnSpPr>
          <p:cNvPr id="11" name="Přímá spojnice se šipkou 10"/>
          <p:cNvCxnSpPr>
            <a:cxnSpLocks/>
          </p:cNvCxnSpPr>
          <p:nvPr/>
        </p:nvCxnSpPr>
        <p:spPr>
          <a:xfrm>
            <a:off x="1907704" y="4055467"/>
            <a:ext cx="16989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553197" y="4134168"/>
            <a:ext cx="2407973" cy="433103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cs-CZ" dirty="0"/>
              <a:t>  Do 30 pracovních dní</a:t>
            </a:r>
          </a:p>
        </p:txBody>
      </p:sp>
      <p:cxnSp>
        <p:nvCxnSpPr>
          <p:cNvPr id="14" name="Přímá spojnice se šipkou 13"/>
          <p:cNvCxnSpPr>
            <a:cxnSpLocks/>
          </p:cNvCxnSpPr>
          <p:nvPr/>
        </p:nvCxnSpPr>
        <p:spPr>
          <a:xfrm flipV="1">
            <a:off x="1806665" y="4567271"/>
            <a:ext cx="3688006" cy="13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137099" y="4640295"/>
            <a:ext cx="2412000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Do 80 pracovních dní</a:t>
            </a:r>
          </a:p>
        </p:txBody>
      </p:sp>
      <p:sp>
        <p:nvSpPr>
          <p:cNvPr id="18" name="Pravá složená závorka 17"/>
          <p:cNvSpPr/>
          <p:nvPr/>
        </p:nvSpPr>
        <p:spPr>
          <a:xfrm rot="16200000">
            <a:off x="4123681" y="-1720904"/>
            <a:ext cx="805396" cy="8747464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629180" y="1758446"/>
            <a:ext cx="1865491" cy="463224"/>
          </a:xfrm>
          <a:prstGeom prst="roundRect">
            <a:avLst/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cs-CZ" sz="2000" b="1" dirty="0"/>
              <a:t>cca 7 měsíců</a:t>
            </a:r>
          </a:p>
        </p:txBody>
      </p:sp>
      <p:cxnSp>
        <p:nvCxnSpPr>
          <p:cNvPr id="20" name="Přímá spojnice se šipkou 19"/>
          <p:cNvCxnSpPr>
            <a:cxnSpLocks/>
          </p:cNvCxnSpPr>
          <p:nvPr/>
        </p:nvCxnSpPr>
        <p:spPr>
          <a:xfrm>
            <a:off x="5265214" y="4581128"/>
            <a:ext cx="18678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681407" y="4673686"/>
            <a:ext cx="1296144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Do 30 dní</a:t>
            </a:r>
          </a:p>
        </p:txBody>
      </p:sp>
      <p:cxnSp>
        <p:nvCxnSpPr>
          <p:cNvPr id="27" name="Přímá spojnice se šipkou 26"/>
          <p:cNvCxnSpPr>
            <a:cxnSpLocks/>
          </p:cNvCxnSpPr>
          <p:nvPr/>
        </p:nvCxnSpPr>
        <p:spPr>
          <a:xfrm>
            <a:off x="6934831" y="4581128"/>
            <a:ext cx="19576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265582" y="4673686"/>
            <a:ext cx="1482881" cy="8435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cs-CZ" dirty="0"/>
              <a:t>Zpravidla do 3 měsíců</a:t>
            </a:r>
          </a:p>
        </p:txBody>
      </p:sp>
      <p:cxnSp>
        <p:nvCxnSpPr>
          <p:cNvPr id="31" name="Přímá spojnice 30"/>
          <p:cNvCxnSpPr>
            <a:cxnSpLocks/>
          </p:cNvCxnSpPr>
          <p:nvPr/>
        </p:nvCxnSpPr>
        <p:spPr>
          <a:xfrm>
            <a:off x="1806665" y="3299250"/>
            <a:ext cx="0" cy="1357622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cxnSpLocks/>
          </p:cNvCxnSpPr>
          <p:nvPr/>
        </p:nvCxnSpPr>
        <p:spPr>
          <a:xfrm>
            <a:off x="3779912" y="3161451"/>
            <a:ext cx="0" cy="902781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5494671" y="3347991"/>
            <a:ext cx="0" cy="1206134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7164288" y="3299250"/>
            <a:ext cx="0" cy="126014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8900108" y="3320988"/>
            <a:ext cx="0" cy="126014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1">
            <a:off x="6790815" y="4581128"/>
            <a:ext cx="373473" cy="936104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5760480" y="5559028"/>
            <a:ext cx="3132000" cy="86409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Vyjádření žadateli do 10 pracovních dní od schválení zápisu z hodnotící komise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46548255-EE1E-4533-A136-25583F558E36}"/>
              </a:ext>
            </a:extLst>
          </p:cNvPr>
          <p:cNvSpPr/>
          <p:nvPr/>
        </p:nvSpPr>
        <p:spPr>
          <a:xfrm>
            <a:off x="251520" y="5242563"/>
            <a:ext cx="4536504" cy="131875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1600" b="1" dirty="0">
                <a:solidFill>
                  <a:schemeClr val="accent1"/>
                </a:solidFill>
              </a:rPr>
              <a:t>Žádosti předložené jiným způsobem a v jiném termínu, než umožňuje výzva, nejsou akceptovány </a:t>
            </a:r>
            <a:r>
              <a:rPr lang="cs-CZ" sz="1600" dirty="0">
                <a:solidFill>
                  <a:schemeClr val="accent1"/>
                </a:solidFill>
              </a:rPr>
              <a:t>(žádosti se podávají pouze elektronicky, stvrzené el. podpisem, nutnost mít datovou schránku).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4083A14-3FB5-4E46-87CC-1187EC74E22D}"/>
              </a:ext>
            </a:extLst>
          </p:cNvPr>
          <p:cNvSpPr txBox="1"/>
          <p:nvPr/>
        </p:nvSpPr>
        <p:spPr>
          <a:xfrm>
            <a:off x="4788024" y="5242563"/>
            <a:ext cx="26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19798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08000" cy="1080000"/>
          </a:xfrm>
        </p:spPr>
        <p:txBody>
          <a:bodyPr/>
          <a:lstStyle/>
          <a:p>
            <a:r>
              <a:rPr lang="cs-CZ" dirty="0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952" y="1484784"/>
            <a:ext cx="8280000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1. Fáze hodnocení projektů </a:t>
            </a:r>
            <a:br>
              <a:rPr lang="cs-CZ" b="1" dirty="0"/>
            </a:br>
            <a:r>
              <a:rPr lang="cs-CZ" b="1" dirty="0"/>
              <a:t>→ hodnocení přijatelnosti a formálních náležitostí</a:t>
            </a:r>
            <a:endParaRPr lang="cs-CZ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Posouzení základních věcných požadavků, </a:t>
            </a:r>
            <a:r>
              <a:rPr lang="cs-CZ" sz="2200" dirty="0" err="1"/>
              <a:t>hodnotitelnosti</a:t>
            </a:r>
            <a:r>
              <a:rPr lang="cs-CZ" sz="2200" dirty="0"/>
              <a:t> žádosti o podporu a naplnění administrativních požadavků.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Náprava nedostatků v hodnocení přijatelnosti není možná.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Náprava formálních náležitostí je možná pouze 1x - pouze pokud žádost vyhoví v hodnocení přijatelnosti (v IS KP21+ výzva k nápravě - podrobný popis ve Specifických pravidlech v kapitole 4.2). 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Dokončeno do 30 pracovních dnů od příjmu žádosti o podporu.</a:t>
            </a:r>
          </a:p>
          <a:p>
            <a:pPr marL="414000" lvl="1" indent="0" algn="just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8623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08000" cy="1080000"/>
          </a:xfrm>
        </p:spPr>
        <p:txBody>
          <a:bodyPr/>
          <a:lstStyle/>
          <a:p>
            <a:r>
              <a:rPr lang="cs-CZ" dirty="0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484784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Kritéria hodnocení přijatelnosti: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oprávněnost žadatele,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partnerství,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cílové skupiny,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celkové způsobilé výdaje,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aktivity v souladu s textem výzvy,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horizontální principy,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trestní bezúhonnost statutárního zástupce.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Kritéria formálních náležitostí: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úplnost a forma žádosti,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podpis žádosti oprávněnou osobou.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7695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08000" cy="1080000"/>
          </a:xfrm>
        </p:spPr>
        <p:txBody>
          <a:bodyPr/>
          <a:lstStyle/>
          <a:p>
            <a:r>
              <a:rPr lang="cs-CZ" dirty="0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548" y="1370584"/>
            <a:ext cx="8451452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2. Fáze hodnocení projektů </a:t>
            </a:r>
            <a:r>
              <a:rPr lang="cs-CZ" b="1" dirty="0"/>
              <a:t>→ věcné hodnocení</a:t>
            </a:r>
            <a:endParaRPr lang="cs-CZ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Hodnocení kvality → ohled na naplňování věcných cílů programu.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Hodnoceny pouze žádosti o podporu, které uspěly v 1. fázi hodnocení.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Věcná hodnocení zajišťuje </a:t>
            </a:r>
            <a:r>
              <a:rPr lang="cs-CZ" b="1" dirty="0"/>
              <a:t>hodnoticí komise.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Hodnocení dle kritérií-&gt; přidělení slovního deskriptoru- škála slovních deskriptorů s body.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Žádost o podporu uspěje, pokud v žádném z kritérií </a:t>
            </a:r>
            <a:r>
              <a:rPr lang="cs-CZ" b="1" dirty="0"/>
              <a:t>neobdrží eliminační deskriptor a získá minimálně 50 bodů.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VH musí být dokončeno do 80 pracovních dnů od předložení žádosti o podporu.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Podrobné informace: 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Příručka pro hodnotitele OPZ+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21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0B0F23-4570-6048-8016-EBD7C6BB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7036741-94C6-D5D9-C7AC-B2033FA0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0"/>
            <a:ext cx="8423275" cy="1079500"/>
          </a:xfrm>
        </p:spPr>
        <p:txBody>
          <a:bodyPr anchor="ctr">
            <a:normAutofit/>
          </a:bodyPr>
          <a:lstStyle/>
          <a:p>
            <a:r>
              <a:rPr lang="cs-CZ" dirty="0"/>
              <a:t>Oprávnění partneři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F83A0DB7-34E3-6D52-FA05-DE9B43F5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196752"/>
            <a:ext cx="8423275" cy="5499248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sz="3100" dirty="0"/>
              <a:t>Obchodní korporace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3100" dirty="0"/>
              <a:t>OSVČ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3100" dirty="0"/>
              <a:t>Státní podnik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3100" dirty="0"/>
              <a:t>NNO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3100" dirty="0"/>
              <a:t>Veřejné výzkumné instituce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3100" dirty="0"/>
              <a:t>Školy a školská zařízení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3100" dirty="0"/>
              <a:t>Vysoké školy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3100" dirty="0"/>
              <a:t>Kraje a obce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3100" dirty="0"/>
              <a:t>Příspěvkové organizace zřízené kraji a obcemi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sz="3100" dirty="0"/>
              <a:t> Právnické osoby neuvedené v kategoriích výše a vykonávající podnikatelskou činnost podle zvláštního zákona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3920945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87493-7512-1060-F1C9-4B2E8176A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4A781-9541-0ECC-B29A-97CB21F5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08000" cy="1080000"/>
          </a:xfrm>
        </p:spPr>
        <p:txBody>
          <a:bodyPr/>
          <a:lstStyle/>
          <a:p>
            <a:r>
              <a:rPr lang="cs-CZ" dirty="0"/>
              <a:t>Proces hodnocení a výběru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CECC3A-E2B3-2CA7-6A80-8EC65C50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48" y="1412776"/>
            <a:ext cx="8451452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Věcné hodnocení- hodnoticí komise</a:t>
            </a:r>
            <a:endParaRPr lang="cs-CZ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Minimálně 5 členů – hodnotitelů z databáze hodnotitelů.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Každý projekt před jednáním hodnoticí komise jako celku hodnotí alespoň dva její členové = tato hodnocení jsou pracovním podkladem pro jednání komise. Podkladová hodnocení nejsou zveřejňována.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Na svém jednání komise vypracovává věcné hodnocení jako celek, které je jediné platné věcné hodnocení daného projektu = </a:t>
            </a:r>
            <a:r>
              <a:rPr lang="cs-CZ" sz="2200" b="1" dirty="0"/>
              <a:t>výsledné hodnocení.</a:t>
            </a:r>
          </a:p>
          <a:p>
            <a:pPr marL="414000" lvl="1" indent="0" algn="just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6BAE21-C4FA-CDAB-14C0-A0EDC0A4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4129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/>
          <a:lstStyle/>
          <a:p>
            <a:r>
              <a:rPr lang="cs-CZ" dirty="0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12776"/>
            <a:ext cx="7056784" cy="103115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Důvody pro nedoporučení projektu k podpoře: </a:t>
            </a:r>
          </a:p>
          <a:p>
            <a:pPr marL="4140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  <p:pic>
        <p:nvPicPr>
          <p:cNvPr id="6" name="Grafický objekt 5" descr="Varování obrys">
            <a:extLst>
              <a:ext uri="{FF2B5EF4-FFF2-40B4-BE49-F238E27FC236}">
                <a16:creationId xmlns:a16="http://schemas.microsoft.com/office/drawing/2014/main" id="{C3993FA3-55A3-4630-87F9-4636D7E0E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368" y="1251054"/>
            <a:ext cx="914400" cy="91440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F2CA901-C3BE-4320-96F2-2E81A4DFB9B3}"/>
              </a:ext>
            </a:extLst>
          </p:cNvPr>
          <p:cNvSpPr txBox="1">
            <a:spLocks/>
          </p:cNvSpPr>
          <p:nvPr/>
        </p:nvSpPr>
        <p:spPr>
          <a:xfrm>
            <a:off x="107504" y="2336508"/>
            <a:ext cx="8424000" cy="2922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překryv projektu s jiným již běžícím projektem,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žadatel prokazatelně opakovaně neplnil své povinnosti v jiném projektu financovaném z veřejných prostředků,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disponibilní prostředky ve výzvě neumožní projekt podpořit </a:t>
            </a:r>
            <a:br>
              <a:rPr lang="cs-CZ" sz="2200" dirty="0"/>
            </a:br>
            <a:r>
              <a:rPr lang="cs-CZ" sz="2200" dirty="0"/>
              <a:t>v dostatečném rozsahu,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limity dané výzvou.</a:t>
            </a:r>
          </a:p>
          <a:p>
            <a:pPr marL="414000" lvl="1" indent="0">
              <a:buFont typeface="Wingdings" panose="05000000000000000000" pitchFamily="2" charset="2"/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3795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08000" cy="1080000"/>
          </a:xfrm>
        </p:spPr>
        <p:txBody>
          <a:bodyPr/>
          <a:lstStyle/>
          <a:p>
            <a:r>
              <a:rPr lang="cs-CZ" dirty="0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968552"/>
          </a:xfrm>
        </p:spPr>
        <p:txBody>
          <a:bodyPr/>
          <a:lstStyle/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Informování žadatele o výsledku žádosti </a:t>
            </a:r>
            <a:br>
              <a:rPr lang="cs-CZ" sz="2800" b="1" dirty="0"/>
            </a:br>
            <a:r>
              <a:rPr lang="cs-CZ" sz="2800" b="1" dirty="0"/>
              <a:t>v jednotlivých fázích hodnocení a výběru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Vyrozumění o výsledku žádosti vždy po dokončení dané fáze hodnocení a výběru.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Změna stavu projektu v IS KP21+.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Neúspěšní žadatelé v IS KP21+ - oznámení (odůvodnění </a:t>
            </a:r>
            <a:br>
              <a:rPr lang="cs-CZ" sz="2200" dirty="0"/>
            </a:br>
            <a:r>
              <a:rPr lang="cs-CZ" sz="2200" dirty="0"/>
              <a:t>a informace o opravných prostředních).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Výsledky hodnocení k dispozici v IS KP 21+.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Zápisy z komisí na: </a:t>
            </a:r>
            <a:r>
              <a:rPr lang="cs-CZ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Výzva 030 OPZ+ - www.esfcr.cz</a:t>
            </a:r>
            <a:r>
              <a:rPr lang="cs-CZ" sz="2200" dirty="0"/>
              <a:t>.</a:t>
            </a:r>
          </a:p>
          <a:p>
            <a:pPr marL="414000" lvl="1" indent="0">
              <a:buNone/>
            </a:pPr>
            <a:r>
              <a:rPr lang="cs-CZ" sz="2400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566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/>
          <a:lstStyle/>
          <a:p>
            <a:r>
              <a:rPr lang="cs-CZ" dirty="0"/>
              <a:t>Proces hodnocení 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5780" y="1552400"/>
            <a:ext cx="7992440" cy="504495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Vydání právního aktu o poskytnutí podpory 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V případě, že žádost o podporu uspěla v hodnocení </a:t>
            </a:r>
            <a:br>
              <a:rPr lang="cs-CZ" sz="2200" dirty="0"/>
            </a:br>
            <a:r>
              <a:rPr lang="cs-CZ" sz="2200" dirty="0"/>
              <a:t>a výběru.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Výzva k poskytnutí podkladů pro přípravu právního aktu.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Neposkytnutí součinnosti v procesu přípravy právního aktu - podpora na projekt poskytnuta nebude.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ŘO připravuje návrh právního aktu na základě doložených podkladů.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b="1" dirty="0"/>
              <a:t>Akceptováním textu právního aktu se žadatel stává příjemcem podpory.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8552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628800"/>
            <a:ext cx="8064448" cy="44912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Kritéria věcného hodnocení</a:t>
            </a:r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74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BC7AB1-BD2A-4F9E-B78C-7C278874A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2191729"/>
            <a:ext cx="8639368" cy="30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395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1A8B6-F522-BF0B-FE06-7E509BE42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71D3C-2790-CB7A-A113-65919A38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>
                <a:solidFill>
                  <a:schemeClr val="accent4"/>
                </a:solidFill>
              </a:rPr>
              <a:t>Potřebnost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14EB24-C772-7488-4774-721C2A808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36" y="1485024"/>
            <a:ext cx="8275064" cy="388795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Vymezení problému a cílové skupiny</a:t>
            </a:r>
          </a:p>
          <a:p>
            <a:r>
              <a:rPr lang="cs-CZ" dirty="0"/>
              <a:t>Popis příčin problému a dopad na CS - zaměstnavatele.</a:t>
            </a:r>
          </a:p>
          <a:p>
            <a:r>
              <a:rPr lang="cs-CZ" dirty="0"/>
              <a:t>Popis CS (zaměstnavatelů), velikost, struktura, obor, specifika zmapování potřeb.</a:t>
            </a:r>
          </a:p>
          <a:p>
            <a:r>
              <a:rPr lang="cs-CZ" dirty="0"/>
              <a:t>Problém věrohodný a konkrétní – popisující specifické prostředí projektu, zaměstnavatelů.</a:t>
            </a:r>
          </a:p>
          <a:p>
            <a:r>
              <a:rPr lang="cs-CZ" dirty="0"/>
              <a:t>Neuvádět jen obecné informace, statistiky a analýzy, ty sloužily odůvodnění výzvy, je potřeba se věnovat konkrétnímu prostředí v němž bude projekt realizován.</a:t>
            </a:r>
          </a:p>
          <a:p>
            <a:r>
              <a:rPr lang="cs-CZ" dirty="0"/>
              <a:t>Dosavadní způsoby řešení, zkušenosti, jejich výsledky.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0B27B7-C3B0-59CB-CCFB-7337C23E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2206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>
                <a:solidFill>
                  <a:schemeClr val="accent4"/>
                </a:solidFill>
              </a:rPr>
              <a:t>účelnost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7000" y="1352173"/>
            <a:ext cx="8527544" cy="524724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Cíle a konzistentnost projektu</a:t>
            </a:r>
          </a:p>
          <a:p>
            <a:r>
              <a:rPr lang="cs-CZ" sz="2200" dirty="0"/>
              <a:t>Měřitelný a kvantifikovatelný cíl projektu.</a:t>
            </a:r>
          </a:p>
          <a:p>
            <a:r>
              <a:rPr lang="cs-CZ" sz="2200" dirty="0"/>
              <a:t>Vnitřní konzistentnost a logika projektu (vazby mezi záměrem, aktivitami, výstupy a cílem projektu). </a:t>
            </a:r>
          </a:p>
          <a:p>
            <a:r>
              <a:rPr lang="cs-CZ" sz="2200" dirty="0"/>
              <a:t>Aktivity musí vést k dosažení cíle - vhodně zvolené aktivity – musí opravdu řešit problém CS.</a:t>
            </a:r>
          </a:p>
          <a:p>
            <a:r>
              <a:rPr lang="cs-CZ" sz="2200" dirty="0">
                <a:solidFill>
                  <a:srgbClr val="FF0000"/>
                </a:solidFill>
              </a:rPr>
              <a:t>V projektech budou shodné cíle, nutno respektovat nastavení </a:t>
            </a:r>
            <a:br>
              <a:rPr lang="cs-CZ" sz="2200" dirty="0">
                <a:solidFill>
                  <a:srgbClr val="FF0000"/>
                </a:solidFill>
              </a:rPr>
            </a:br>
            <a:r>
              <a:rPr lang="cs-CZ" sz="2200" dirty="0">
                <a:solidFill>
                  <a:srgbClr val="FF0000"/>
                </a:solidFill>
              </a:rPr>
              <a:t>výzvy!</a:t>
            </a: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b="1" dirty="0"/>
              <a:t>Způsob ověření cíle projektu</a:t>
            </a:r>
          </a:p>
          <a:p>
            <a:r>
              <a:rPr lang="cs-CZ" sz="2200" dirty="0"/>
              <a:t>Vhodný způsob ověření výsledků projektu (výběr kritérií, doložení rozdílu před a po realizaci projektu) - </a:t>
            </a:r>
            <a:r>
              <a:rPr lang="cs-CZ" sz="2200" dirty="0">
                <a:solidFill>
                  <a:srgbClr val="FF0000"/>
                </a:solidFill>
              </a:rPr>
              <a:t>v zásadě určen výzvou.</a:t>
            </a:r>
          </a:p>
          <a:p>
            <a:endParaRPr lang="cs-CZ" sz="2200" dirty="0"/>
          </a:p>
          <a:p>
            <a:endParaRPr lang="cs-CZ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5135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>
                <a:solidFill>
                  <a:schemeClr val="accent4"/>
                </a:solidFill>
              </a:rPr>
              <a:t>efektivnost a hospodárnost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36" y="1484784"/>
            <a:ext cx="8275064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Efektivita projektu, rozpočet</a:t>
            </a:r>
          </a:p>
          <a:p>
            <a:r>
              <a:rPr lang="cs-CZ" dirty="0"/>
              <a:t>Výše rozpočtu odpovídající výstupům a délce projektu.</a:t>
            </a:r>
          </a:p>
          <a:p>
            <a:r>
              <a:rPr lang="cs-CZ" dirty="0"/>
              <a:t>Provázanost s klíčovými aktivitami a výstupy.</a:t>
            </a:r>
          </a:p>
          <a:p>
            <a:r>
              <a:rPr lang="cs-CZ" dirty="0"/>
              <a:t>Položky rozpočtu přiřadit jednoznačně k aktivitám.</a:t>
            </a:r>
          </a:p>
          <a:p>
            <a:r>
              <a:rPr lang="cs-CZ" dirty="0"/>
              <a:t>Potřebnost, obvyklé ceny, příp. zdůvodnění vyšších.</a:t>
            </a:r>
          </a:p>
          <a:p>
            <a:r>
              <a:rPr lang="cs-CZ" dirty="0">
                <a:solidFill>
                  <a:srgbClr val="FF0000"/>
                </a:solidFill>
              </a:rPr>
              <a:t>Tabulka náklady vs. počet zapojených zaměstnavatelů.</a:t>
            </a:r>
            <a:endParaRPr lang="cs-CZ" dirty="0"/>
          </a:p>
          <a:p>
            <a:pPr marL="0" indent="0">
              <a:buNone/>
            </a:pPr>
            <a:r>
              <a:rPr lang="cs-CZ" sz="2800" b="1" dirty="0"/>
              <a:t>Adekvátnost indikátorů</a:t>
            </a:r>
          </a:p>
          <a:p>
            <a:r>
              <a:rPr lang="cs-CZ" dirty="0">
                <a:solidFill>
                  <a:srgbClr val="FF0000"/>
                </a:solidFill>
              </a:rPr>
              <a:t>Adekvátnost vůči aktivitám projektu.</a:t>
            </a:r>
          </a:p>
          <a:p>
            <a:r>
              <a:rPr lang="cs-CZ" dirty="0"/>
              <a:t>Přesný popis logiky nastavení </a:t>
            </a:r>
            <a:r>
              <a:rPr lang="pl-PL" dirty="0"/>
              <a:t>cílové hodnoty indikátorů.</a:t>
            </a:r>
          </a:p>
          <a:p>
            <a:r>
              <a:rPr lang="pl-PL" dirty="0"/>
              <a:t>Hodnoty indikátorů, kterých lze skutečně dosáhnout.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6091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-22302"/>
            <a:ext cx="8424000" cy="1080000"/>
          </a:xfrm>
        </p:spPr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>
                <a:solidFill>
                  <a:schemeClr val="accent4"/>
                </a:solidFill>
              </a:rPr>
              <a:t>proveditelnost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36" y="1484784"/>
            <a:ext cx="8599552" cy="396044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Způsob zapojení cílové skupiny</a:t>
            </a:r>
          </a:p>
          <a:p>
            <a:r>
              <a:rPr lang="cs-CZ" dirty="0"/>
              <a:t>Míra zapojení CS (</a:t>
            </a:r>
            <a:r>
              <a:rPr lang="cs-CZ" dirty="0" err="1"/>
              <a:t>zam</a:t>
            </a:r>
            <a:r>
              <a:rPr lang="cs-CZ" dirty="0"/>
              <a:t>.) v průběhu celého projektu.</a:t>
            </a:r>
          </a:p>
          <a:p>
            <a:r>
              <a:rPr lang="cs-CZ" dirty="0"/>
              <a:t>Smysluplnost a účelnost práce s CS (zaměstnavateli).</a:t>
            </a:r>
          </a:p>
          <a:p>
            <a:r>
              <a:rPr lang="cs-CZ" dirty="0">
                <a:solidFill>
                  <a:srgbClr val="FF0000"/>
                </a:solidFill>
              </a:rPr>
              <a:t>Zájem a motivace CS (</a:t>
            </a:r>
            <a:r>
              <a:rPr lang="cs-CZ" dirty="0" err="1">
                <a:solidFill>
                  <a:srgbClr val="FF0000"/>
                </a:solidFill>
              </a:rPr>
              <a:t>zam</a:t>
            </a:r>
            <a:r>
              <a:rPr lang="cs-CZ" dirty="0">
                <a:solidFill>
                  <a:srgbClr val="FF0000"/>
                </a:solidFill>
              </a:rPr>
              <a:t>.), výběr, popis náboru.</a:t>
            </a:r>
          </a:p>
          <a:p>
            <a:pPr marL="0" indent="0">
              <a:buNone/>
            </a:pPr>
            <a:r>
              <a:rPr lang="cs-CZ" b="1" dirty="0"/>
              <a:t>Způsob realizace aktivit a jejich návaznost</a:t>
            </a:r>
          </a:p>
          <a:p>
            <a:r>
              <a:rPr lang="cs-CZ" dirty="0"/>
              <a:t>Srozumitelný popis plánovaných aktivit.</a:t>
            </a:r>
          </a:p>
          <a:p>
            <a:r>
              <a:rPr lang="cs-CZ" dirty="0"/>
              <a:t>Vlastní výstup pro každou aktivitu.</a:t>
            </a:r>
          </a:p>
          <a:p>
            <a:r>
              <a:rPr lang="cs-CZ" dirty="0"/>
              <a:t>Časová náročnost aktivit, harmonogram.</a:t>
            </a:r>
          </a:p>
          <a:p>
            <a:r>
              <a:rPr lang="cs-CZ" dirty="0">
                <a:solidFill>
                  <a:srgbClr val="FF0000"/>
                </a:solidFill>
              </a:rPr>
              <a:t>Přidaná hodnota pro hodnocení bude právě v KA (A, E, F). </a:t>
            </a:r>
          </a:p>
          <a:p>
            <a:r>
              <a:rPr lang="cs-CZ" dirty="0"/>
              <a:t>Znění KA závazné.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9259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FD509-7ED2-4FAC-9857-AF44A181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7542604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Doporučení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69905-477B-4DF1-94D0-B6371C91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>
            <a:normAutofit/>
          </a:bodyPr>
          <a:lstStyle/>
          <a:p>
            <a:endParaRPr lang="cs-CZ"/>
          </a:p>
          <a:p>
            <a:endParaRPr lang="cs-CZ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273AB09-04E3-4E3E-B99C-1BABAACFD5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000" y="1480404"/>
            <a:ext cx="8334000" cy="5215596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cs-CZ" dirty="0"/>
              <a:t>Sledujte situaci prostředí, v němž budete realizovat Váš projekt, své  možnosti, popisujte zkušenosti, z nichž vycházíte.</a:t>
            </a:r>
          </a:p>
          <a:p>
            <a:pPr algn="just"/>
            <a:r>
              <a:rPr lang="cs-CZ" dirty="0"/>
              <a:t>Žádost formulujte jasně, srozumitelně a jednoduše, uvádějte pravdivé  a konkrétní údaje. </a:t>
            </a:r>
          </a:p>
          <a:p>
            <a:pPr algn="just"/>
            <a:r>
              <a:rPr lang="cs-CZ" dirty="0"/>
              <a:t>Výzva je velmi úzce zaměřená, proto projekty budou spojovat stejné cíle (formulovány výzvou).</a:t>
            </a:r>
          </a:p>
          <a:p>
            <a:pPr algn="just"/>
            <a:r>
              <a:rPr lang="cs-CZ" dirty="0"/>
              <a:t>Kvalita žádostí o podporu se odrazí v popisu zapojených zaměstnavatelů, v obsahu KA (zejm. A, F), velikosti závazku ve vztahu k </a:t>
            </a:r>
            <a:r>
              <a:rPr lang="cs-CZ" err="1"/>
              <a:t>nákladům</a:t>
            </a:r>
            <a:r>
              <a:rPr lang="cs-CZ"/>
              <a:t>, pochopení </a:t>
            </a:r>
            <a:r>
              <a:rPr lang="cs-CZ" dirty="0"/>
              <a:t>principů výzvy.</a:t>
            </a:r>
          </a:p>
          <a:p>
            <a:pPr algn="just"/>
            <a:r>
              <a:rPr lang="cs-CZ" dirty="0"/>
              <a:t>Záměr bude připomínkován při povinných konzultacích, dílčí dotazy možné řešit i mimo konzultace.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404C8A-BB0C-4D24-91CE-DFE3F03F79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66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83750-95E5-2655-7F8F-117758881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B5E45-93AA-9D7A-CA01-26C9F59F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Cílové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9F0EB4-E5B8-A6E1-823C-2BD3B0EE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100795"/>
            <a:ext cx="6444264" cy="975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Zaměstnavatelé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92B0E1-350E-7CCC-C856-19B0D55C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8</a:t>
            </a:fld>
            <a:endParaRPr lang="cs-CZ"/>
          </a:p>
        </p:txBody>
      </p:sp>
      <p:pic>
        <p:nvPicPr>
          <p:cNvPr id="6" name="Grafický objekt 5" descr="Třída obrys">
            <a:extLst>
              <a:ext uri="{FF2B5EF4-FFF2-40B4-BE49-F238E27FC236}">
                <a16:creationId xmlns:a16="http://schemas.microsoft.com/office/drawing/2014/main" id="{8D2F23EE-F449-FFC9-3857-F2EF75E4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24128" y="1412776"/>
            <a:ext cx="2736304" cy="2369209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B6FD1447-D08B-66DC-7C97-07232B766AFE}"/>
              </a:ext>
            </a:extLst>
          </p:cNvPr>
          <p:cNvSpPr txBox="1">
            <a:spLocks/>
          </p:cNvSpPr>
          <p:nvPr/>
        </p:nvSpPr>
        <p:spPr>
          <a:xfrm>
            <a:off x="251520" y="4114761"/>
            <a:ext cx="8388480" cy="19065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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"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dirty="0"/>
              <a:t>Výzva je cílena na podporu zaměstnavatelů, kteří zaměstnávají nejméně 50 zaměstnanců (včetně) </a:t>
            </a:r>
            <a:br>
              <a:rPr lang="cs-CZ" dirty="0"/>
            </a:br>
            <a:r>
              <a:rPr lang="cs-CZ" dirty="0"/>
              <a:t>a maximálně 500 zaměstnanců (včetně). </a:t>
            </a:r>
          </a:p>
        </p:txBody>
      </p:sp>
    </p:spTree>
    <p:extLst>
      <p:ext uri="{BB962C8B-B14F-4D97-AF65-F5344CB8AC3E}">
        <p14:creationId xmlns:p14="http://schemas.microsoft.com/office/powerpoint/2010/main" val="31629888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2636912"/>
            <a:ext cx="6120680" cy="965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4800" baseline="0" dirty="0"/>
              <a:t>Podání </a:t>
            </a:r>
            <a:br>
              <a:rPr lang="cs-CZ" sz="4800" baseline="0" dirty="0"/>
            </a:br>
            <a:r>
              <a:rPr lang="cs-CZ" sz="4800" baseline="0" dirty="0"/>
              <a:t>projektové žádosti </a:t>
            </a:r>
            <a:br>
              <a:rPr lang="cs-CZ" sz="4800" baseline="0" dirty="0"/>
            </a:br>
            <a:r>
              <a:rPr lang="cs-CZ" sz="4800" baseline="0" dirty="0"/>
              <a:t>v IS KP21+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4" name="Grafický objekt 3" descr="Kontrolní seznam obrys">
            <a:extLst>
              <a:ext uri="{FF2B5EF4-FFF2-40B4-BE49-F238E27FC236}">
                <a16:creationId xmlns:a16="http://schemas.microsoft.com/office/drawing/2014/main" id="{DF06572D-C730-44BC-A199-1B78CDF42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54" y="2612010"/>
            <a:ext cx="2329158" cy="23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997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FD509-7ED2-4FAC-9857-AF44A181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baseline="0" dirty="0"/>
              <a:t>Před Podáním projektové žádosti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69905-477B-4DF1-94D0-B6371C91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20" y="1484784"/>
            <a:ext cx="8064000" cy="2088000"/>
          </a:xfrm>
        </p:spPr>
        <p:txBody>
          <a:bodyPr>
            <a:normAutofit/>
          </a:bodyPr>
          <a:lstStyle/>
          <a:p>
            <a:endParaRPr lang="cs-CZ"/>
          </a:p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404C8A-BB0C-4D24-91CE-DFE3F03F79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81</a:t>
            </a:fld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D86DC9F4-57AC-4155-A9CC-4114B0F1B886}"/>
              </a:ext>
            </a:extLst>
          </p:cNvPr>
          <p:cNvSpPr/>
          <p:nvPr/>
        </p:nvSpPr>
        <p:spPr>
          <a:xfrm>
            <a:off x="5035924" y="2140912"/>
            <a:ext cx="2791114" cy="5040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https://iskp21.mssf.cz/</a:t>
            </a:r>
            <a:r>
              <a:rPr lang="cs-CZ" dirty="0"/>
              <a:t> </a:t>
            </a:r>
          </a:p>
        </p:txBody>
      </p:sp>
      <p:pic>
        <p:nvPicPr>
          <p:cNvPr id="13" name="Obrázek 12" descr="Obsah obrázku text, snímek obrazovky, Písmo, Elektricky modrá&#10;&#10;Obsah vygenerovaný umělou inteligencí může být nesprávný.">
            <a:extLst>
              <a:ext uri="{FF2B5EF4-FFF2-40B4-BE49-F238E27FC236}">
                <a16:creationId xmlns:a16="http://schemas.microsoft.com/office/drawing/2014/main" id="{530AEF8D-C189-CD22-CD34-926907EDD9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34" r="1274" b="1351"/>
          <a:stretch/>
        </p:blipFill>
        <p:spPr bwMode="auto">
          <a:xfrm>
            <a:off x="613086" y="1148306"/>
            <a:ext cx="4188759" cy="5554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289D441-7AA2-4092-943E-1AEEB22F7948}"/>
              </a:ext>
            </a:extLst>
          </p:cNvPr>
          <p:cNvCxnSpPr/>
          <p:nvPr/>
        </p:nvCxnSpPr>
        <p:spPr>
          <a:xfrm>
            <a:off x="3634232" y="252878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2482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FD509-7ED2-4FAC-9857-AF44A181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 anchor="ctr">
            <a:normAutofit/>
          </a:bodyPr>
          <a:lstStyle/>
          <a:p>
            <a:r>
              <a:rPr lang="cs-CZ" baseline="0" dirty="0"/>
              <a:t>Pomůcky na </a:t>
            </a:r>
            <a:r>
              <a:rPr lang="cs-CZ" dirty="0">
                <a:solidFill>
                  <a:schemeClr val="accent4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esfcr.cz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69905-477B-4DF1-94D0-B6371C91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20" y="1484784"/>
            <a:ext cx="8064000" cy="2088000"/>
          </a:xfrm>
        </p:spPr>
        <p:txBody>
          <a:bodyPr>
            <a:normAutofit/>
          </a:bodyPr>
          <a:lstStyle/>
          <a:p>
            <a:endParaRPr lang="cs-CZ"/>
          </a:p>
          <a:p>
            <a:endParaRPr lang="cs-CZ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273AB09-04E3-4E3E-B99C-1BABAACFD5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0000" y="1556792"/>
            <a:ext cx="8064000" cy="43200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Podrobný návod k podání žádosti </a:t>
            </a:r>
            <a:r>
              <a:rPr lang="cs-CZ" dirty="0"/>
              <a:t>→ </a:t>
            </a:r>
            <a:r>
              <a:rPr lang="cs-CZ" dirty="0">
                <a:hlinkClick r:id="rId4"/>
              </a:rPr>
              <a:t>Pokyny k vyplnění žádosti o podporu v IS KP21+ pro projekty s přímými a nepřímými náklady a pro projekty s paušálními sazbami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Obecné pokyny k ovládání IS KP21+ a ke komunikaci s technickou podporou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Obecná část pravidel pro žadatele a příjemce z OPZ+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3399"/>
                </a:solidFill>
                <a:effectLst/>
                <a:latin typeface="Trebuchet MS" panose="020B0603020202020204" pitchFamily="34" charset="0"/>
                <a:hlinkClick r:id="rId7"/>
              </a:rPr>
              <a:t>Specifická část pravidel pro žadatele a příjemce z OPZ+ pro projekty s přímými a nepřímými náklady nebo projekty financované s využitím paušálních sazeb (verze 9)</a:t>
            </a:r>
            <a:endParaRPr lang="cs-CZ" b="0" i="0" u="none" strike="noStrike" dirty="0">
              <a:solidFill>
                <a:srgbClr val="003399"/>
              </a:solidFill>
              <a:effectLst/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3399"/>
                </a:solidFill>
                <a:latin typeface="Trebuchet MS" panose="020B0603020202020204" pitchFamily="34" charset="0"/>
                <a:hlinkClick r:id="rId8"/>
              </a:rPr>
              <a:t>Příručka pro hodnotitele OPZ+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404C8A-BB0C-4D24-91CE-DFE3F03F79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978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BB936-F4A2-4897-91FF-A97D6B01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 POMŮCKÁM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F7A204A-AB14-4669-966A-1BCB9C826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948" y="1484784"/>
            <a:ext cx="8240052" cy="463502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412DA5-138E-4580-B783-792D0B7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83</a:t>
            </a:fld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90517FA-D91D-4011-941C-97E2AA7AAD1A}"/>
              </a:ext>
            </a:extLst>
          </p:cNvPr>
          <p:cNvSpPr/>
          <p:nvPr/>
        </p:nvSpPr>
        <p:spPr>
          <a:xfrm>
            <a:off x="1331640" y="1340768"/>
            <a:ext cx="2088232" cy="864097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090045D-FA47-4525-A425-0005111B9CE3}"/>
              </a:ext>
            </a:extLst>
          </p:cNvPr>
          <p:cNvSpPr/>
          <p:nvPr/>
        </p:nvSpPr>
        <p:spPr>
          <a:xfrm>
            <a:off x="3635896" y="1335336"/>
            <a:ext cx="4608512" cy="86409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https://www.esfcr.cz/dokumenty-opz-plus</a:t>
            </a:r>
            <a:r>
              <a:rPr lang="cs-CZ" dirty="0"/>
              <a:t> </a:t>
            </a:r>
          </a:p>
        </p:txBody>
      </p:sp>
      <p:pic>
        <p:nvPicPr>
          <p:cNvPr id="8" name="Grafický objekt 7" descr="Ruka s ukazováčkem ukazujícím doprava se souvislou výplní">
            <a:extLst>
              <a:ext uri="{FF2B5EF4-FFF2-40B4-BE49-F238E27FC236}">
                <a16:creationId xmlns:a16="http://schemas.microsoft.com/office/drawing/2014/main" id="{48904D5E-D746-424D-89A5-1F1448F01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2609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23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8" y="4280890"/>
            <a:ext cx="7174286" cy="138872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cs-CZ" dirty="0"/>
              <a:t>Domluvte si s námi konzultaci: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EC8D9DCA-A0AB-4A79-B2E0-073D24FD274F}"/>
              </a:ext>
            </a:extLst>
          </p:cNvPr>
          <p:cNvSpPr/>
          <p:nvPr/>
        </p:nvSpPr>
        <p:spPr>
          <a:xfrm>
            <a:off x="405823" y="1428639"/>
            <a:ext cx="6542441" cy="2360401"/>
          </a:xfrm>
          <a:prstGeom prst="wedgeRoundRectCallout">
            <a:avLst>
              <a:gd name="adj1" fmla="val -19637"/>
              <a:gd name="adj2" fmla="val 6861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Před podáním žádosti je žadatel povinen účastnit se osobní konzultace svého projektového záměru </a:t>
            </a:r>
            <a:br>
              <a:rPr lang="cs-CZ" sz="2800" dirty="0"/>
            </a:br>
            <a:r>
              <a:rPr lang="cs-CZ" sz="2800" dirty="0"/>
              <a:t>s vyhlašovatelem výzvy.</a:t>
            </a:r>
          </a:p>
        </p:txBody>
      </p:sp>
      <p:pic>
        <p:nvPicPr>
          <p:cNvPr id="5" name="Grafický objekt 4" descr="Zasedací místnost se souvislou výplní">
            <a:extLst>
              <a:ext uri="{FF2B5EF4-FFF2-40B4-BE49-F238E27FC236}">
                <a16:creationId xmlns:a16="http://schemas.microsoft.com/office/drawing/2014/main" id="{045EA1CB-5AFD-4DAB-A3B9-2F4FB2157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8264" y="1836007"/>
            <a:ext cx="1980000" cy="198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B4B7289-368D-48AB-9F8D-5EBE7C767FE9}"/>
              </a:ext>
            </a:extLst>
          </p:cNvPr>
          <p:cNvSpPr txBox="1"/>
          <p:nvPr/>
        </p:nvSpPr>
        <p:spPr>
          <a:xfrm>
            <a:off x="969032" y="5669616"/>
            <a:ext cx="7380031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767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414" y="3055187"/>
            <a:ext cx="7020440" cy="133729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aseline="0" dirty="0"/>
              <a:t>Sledujte stránky výzvy: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4" name="Grafický objekt 3" descr="Komentář, lajk obrys">
            <a:extLst>
              <a:ext uri="{FF2B5EF4-FFF2-40B4-BE49-F238E27FC236}">
                <a16:creationId xmlns:a16="http://schemas.microsoft.com/office/drawing/2014/main" id="{91D06185-9C7C-41B3-B8AC-835292999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9870" y="1340768"/>
            <a:ext cx="1980000" cy="198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527CF8-644B-44D7-A0AF-DAD780010DDE}"/>
              </a:ext>
            </a:extLst>
          </p:cNvPr>
          <p:cNvSpPr txBox="1"/>
          <p:nvPr/>
        </p:nvSpPr>
        <p:spPr>
          <a:xfrm>
            <a:off x="3995936" y="3723832"/>
            <a:ext cx="2931429" cy="5320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857" dirty="0">
                <a:solidFill>
                  <a:srgbClr val="F5F5F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Výzva č. 030</a:t>
            </a:r>
            <a:endParaRPr lang="cs-CZ" sz="2857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726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80" y="1772816"/>
            <a:ext cx="7020440" cy="200593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cs-CZ" baseline="0" dirty="0"/>
              <a:t>Ukončení příjmu projektových žádostí: </a:t>
            </a:r>
            <a:r>
              <a:rPr lang="cs-CZ" dirty="0">
                <a:solidFill>
                  <a:srgbClr val="FF0000"/>
                </a:solidFill>
              </a:rPr>
              <a:t>26. 6. 2026</a:t>
            </a:r>
            <a:endParaRPr lang="cs-CZ" baseline="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38FE1D61-B574-4AA9-A4FB-00EBF67A4F6D}"/>
              </a:ext>
            </a:extLst>
          </p:cNvPr>
          <p:cNvSpPr/>
          <p:nvPr/>
        </p:nvSpPr>
        <p:spPr>
          <a:xfrm>
            <a:off x="2264367" y="4653136"/>
            <a:ext cx="6493354" cy="1803848"/>
          </a:xfrm>
          <a:prstGeom prst="wedgeRoundRectCallout">
            <a:avLst>
              <a:gd name="adj1" fmla="val -20971"/>
              <a:gd name="adj2" fmla="val -91597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2000" b="1" dirty="0">
                <a:solidFill>
                  <a:schemeClr val="tx1"/>
                </a:solidFill>
              </a:rPr>
              <a:t>Žádosti předložené jiným způsobem a v jiném termínu, než umožňuje výzva, nejsou akceptovány </a:t>
            </a:r>
            <a:r>
              <a:rPr lang="cs-CZ" sz="2000" dirty="0">
                <a:solidFill>
                  <a:schemeClr val="tx1"/>
                </a:solidFill>
              </a:rPr>
              <a:t>(žádosti se podávají pouze elektronicky, stvrzené el. podpisem, nutnost mít datovou schránku).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11D3492-8F51-4DA3-A3B0-FA0820BD8DD5}"/>
              </a:ext>
            </a:extLst>
          </p:cNvPr>
          <p:cNvSpPr txBox="1"/>
          <p:nvPr/>
        </p:nvSpPr>
        <p:spPr>
          <a:xfrm>
            <a:off x="1547664" y="4633313"/>
            <a:ext cx="1028686" cy="174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715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3521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80" y="2946400"/>
            <a:ext cx="7020440" cy="9652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cs-CZ" baseline="0" dirty="0"/>
              <a:t>Děkujeme za vaši pozornost 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82BDA-CF74-47B1-8DD5-8E320DD4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Spolufinancování v projektech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62CA8F3F-1D2E-4A59-A657-0B7CD2676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346227"/>
              </p:ext>
            </p:extLst>
          </p:nvPr>
        </p:nvGraphicFramePr>
        <p:xfrm>
          <a:off x="179512" y="1628800"/>
          <a:ext cx="8784976" cy="31235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4089218047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135651169"/>
                    </a:ext>
                  </a:extLst>
                </a:gridCol>
              </a:tblGrid>
              <a:tr h="469528">
                <a:tc>
                  <a:txBody>
                    <a:bodyPr/>
                    <a:lstStyle/>
                    <a:p>
                      <a:r>
                        <a:rPr lang="cs-CZ" sz="2000" dirty="0"/>
                        <a:t>Typ organizace: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Míra spolufinancování: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36194"/>
                  </a:ext>
                </a:extLst>
              </a:tr>
              <a:tr h="586368">
                <a:tc>
                  <a:txBody>
                    <a:bodyPr/>
                    <a:lstStyle/>
                    <a:p>
                      <a:r>
                        <a:rPr lang="cs-CZ" sz="2000" dirty="0"/>
                        <a:t>Spolky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133878"/>
                  </a:ext>
                </a:extLst>
              </a:tr>
              <a:tr h="586368"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Hospodářská komora; Agrární komora 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392368"/>
                  </a:ext>
                </a:extLst>
              </a:tr>
              <a:tr h="586368"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Svazy; asociace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550243"/>
                  </a:ext>
                </a:extLst>
              </a:tr>
              <a:tr h="894886"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Profesní komory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23,265 %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86013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4B96FF-7501-4817-80B1-A197036E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3" name="Grafický objekt 2" descr="Mince obrys">
            <a:extLst>
              <a:ext uri="{FF2B5EF4-FFF2-40B4-BE49-F238E27FC236}">
                <a16:creationId xmlns:a16="http://schemas.microsoft.com/office/drawing/2014/main" id="{3037D4AC-D1D4-94DE-36FB-BC6541EB1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79712" y="4805800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8686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PSV">
    <a:dk1>
      <a:srgbClr val="084A8B"/>
    </a:dk1>
    <a:lt1>
      <a:srgbClr val="F5F5F5"/>
    </a:lt1>
    <a:dk2>
      <a:srgbClr val="AFDDFA"/>
    </a:dk2>
    <a:lt2>
      <a:srgbClr val="F5F5F5"/>
    </a:lt2>
    <a:accent1>
      <a:srgbClr val="084A8B"/>
    </a:accent1>
    <a:accent2>
      <a:srgbClr val="5FBBF5"/>
    </a:accent2>
    <a:accent3>
      <a:srgbClr val="D7EEFC"/>
    </a:accent3>
    <a:accent4>
      <a:srgbClr val="FFCC00"/>
    </a:accent4>
    <a:accent5>
      <a:srgbClr val="AFDDFA"/>
    </a:accent5>
    <a:accent6>
      <a:srgbClr val="AF0100"/>
    </a:accent6>
    <a:hlink>
      <a:srgbClr val="084A8B"/>
    </a:hlink>
    <a:folHlink>
      <a:srgbClr val="084A8B"/>
    </a:folHlink>
  </a:clrScheme>
</a:themeOverride>
</file>

<file path=ppt/theme/themeOverride2.xml><?xml version="1.0" encoding="utf-8"?>
<a:themeOverride xmlns:a="http://schemas.openxmlformats.org/drawingml/2006/main">
  <a:clrScheme name="MPSV">
    <a:dk1>
      <a:srgbClr val="084A8B"/>
    </a:dk1>
    <a:lt1>
      <a:srgbClr val="F5F5F5"/>
    </a:lt1>
    <a:dk2>
      <a:srgbClr val="AFDDFA"/>
    </a:dk2>
    <a:lt2>
      <a:srgbClr val="F5F5F5"/>
    </a:lt2>
    <a:accent1>
      <a:srgbClr val="084A8B"/>
    </a:accent1>
    <a:accent2>
      <a:srgbClr val="5FBBF5"/>
    </a:accent2>
    <a:accent3>
      <a:srgbClr val="D7EEFC"/>
    </a:accent3>
    <a:accent4>
      <a:srgbClr val="FFCC00"/>
    </a:accent4>
    <a:accent5>
      <a:srgbClr val="AFDDFA"/>
    </a:accent5>
    <a:accent6>
      <a:srgbClr val="AF0100"/>
    </a:accent6>
    <a:hlink>
      <a:srgbClr val="084A8B"/>
    </a:hlink>
    <a:folHlink>
      <a:srgbClr val="084A8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dfed548f-0517-4d39-90e3-3947398480c0">W:\PUBLICITA\VIZUÁLNÍ_IDENTITA\sablony_word_ppt\prezentace.pptx</AC_OriginalFile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FCF9BCABF3854AAB137087829D63AA" ma:contentTypeVersion="7" ma:contentTypeDescription="Vytvoří nový dokument" ma:contentTypeScope="" ma:versionID="f6f03f5b008ce72686bbcf691a7be2e8">
  <xsd:schema xmlns:xsd="http://www.w3.org/2001/XMLSchema" xmlns:xs="http://www.w3.org/2001/XMLSchema" xmlns:p="http://schemas.microsoft.com/office/2006/metadata/properties" xmlns:ns2="dfed548f-0517-4d39-90e3-3947398480c0" targetNamespace="http://schemas.microsoft.com/office/2006/metadata/properties" ma:root="true" ma:fieldsID="a9a9eb159e242e6dec8d2b5b6c497589" ns2:_="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d548f-0517-4d39-90e3-3947398480c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88155-0E86-4D14-B6AF-C6806AEE9525}">
  <ds:schemaRefs>
    <ds:schemaRef ds:uri="dfed548f-0517-4d39-90e3-3947398480c0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16922</TotalTime>
  <Words>5696</Words>
  <Application>Microsoft Office PowerPoint</Application>
  <PresentationFormat>Předvádění na obrazovce (4:3)</PresentationFormat>
  <Paragraphs>718</Paragraphs>
  <Slides>87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5" baseType="lpstr">
      <vt:lpstr>Arial</vt:lpstr>
      <vt:lpstr>Arial</vt:lpstr>
      <vt:lpstr>Calibri</vt:lpstr>
      <vt:lpstr>Courier New</vt:lpstr>
      <vt:lpstr>Trebuchet MS</vt:lpstr>
      <vt:lpstr>Wingdings</vt:lpstr>
      <vt:lpstr>Wingdings 3</vt:lpstr>
      <vt:lpstr>prezentace</vt:lpstr>
      <vt:lpstr>Podpora zaměstnavatelů při implementaci spravedlivého a transparentního odměňování   Seminář pro žadatele</vt:lpstr>
      <vt:lpstr>Program semináře</vt:lpstr>
      <vt:lpstr>Prezentace aplikace PowerPoint</vt:lpstr>
      <vt:lpstr> ZÁKLADNÍ INFORMACE </vt:lpstr>
      <vt:lpstr>ALOKACE A TERMÍNY</vt:lpstr>
      <vt:lpstr>Oprávnění žadatelé</vt:lpstr>
      <vt:lpstr>Oprávnění partneři</vt:lpstr>
      <vt:lpstr>Cílové skupiny</vt:lpstr>
      <vt:lpstr>Spolufinancování v projektech</vt:lpstr>
      <vt:lpstr>Představení tématu  a Specifikace podporovaných  aktivit</vt:lpstr>
      <vt:lpstr>Cíle výzvy, Potřebnost</vt:lpstr>
      <vt:lpstr>Cíle výzvy</vt:lpstr>
      <vt:lpstr>Aktivity A </vt:lpstr>
      <vt:lpstr>Aktivita A </vt:lpstr>
      <vt:lpstr>AktivitA B </vt:lpstr>
      <vt:lpstr>Aktivita C</vt:lpstr>
      <vt:lpstr>Aktivita D</vt:lpstr>
      <vt:lpstr>Aktivita E + F</vt:lpstr>
      <vt:lpstr>Evaluace Projektů</vt:lpstr>
      <vt:lpstr>Podmínky evaluace</vt:lpstr>
      <vt:lpstr>Partnerství  </vt:lpstr>
      <vt:lpstr>Partnerství I</vt:lpstr>
      <vt:lpstr>Partnerství II</vt:lpstr>
      <vt:lpstr>Partnerství III</vt:lpstr>
      <vt:lpstr>Partnerství IV</vt:lpstr>
      <vt:lpstr>Partnerství V</vt:lpstr>
      <vt:lpstr>Povinné přílohy žádosti o podporu  </vt:lpstr>
      <vt:lpstr>Povinné přílohy žádosti o podporu I</vt:lpstr>
      <vt:lpstr>Povinné přílohy žádosti o podporu II</vt:lpstr>
      <vt:lpstr>Prezentace aplikace PowerPoint</vt:lpstr>
      <vt:lpstr>Veřejná Podpora</vt:lpstr>
      <vt:lpstr>Prezentace aplikace PowerPoint</vt:lpstr>
      <vt:lpstr>Nastavení indikátorů</vt:lpstr>
      <vt:lpstr>Nastavení indikátorů I</vt:lpstr>
      <vt:lpstr>Nastavení indikátorů II</vt:lpstr>
      <vt:lpstr>Nastavení indikátorů III</vt:lpstr>
      <vt:lpstr>Nastavení indikátorů IV</vt:lpstr>
      <vt:lpstr>Nastavení indikátorů V</vt:lpstr>
      <vt:lpstr>Nastavení indikátorů VI</vt:lpstr>
      <vt:lpstr>Nastavení indikátorů VII</vt:lpstr>
      <vt:lpstr>Prezentace aplikace PowerPoint</vt:lpstr>
      <vt:lpstr>Závazkový parametr</vt:lpstr>
      <vt:lpstr>Závazkový parametr ve výzvě č. 030</vt:lpstr>
      <vt:lpstr>Prezentace aplikace PowerPoint</vt:lpstr>
      <vt:lpstr>Způsobilé výdaje</vt:lpstr>
      <vt:lpstr>Způsobilé výdaje - rozdělení</vt:lpstr>
      <vt:lpstr>Způsobilé výdaje – základní struktura rozpočtu</vt:lpstr>
      <vt:lpstr>Způsobilé výdaje – Osobní náklady</vt:lpstr>
      <vt:lpstr>Způsobilé výdaje – Osobní náklady</vt:lpstr>
      <vt:lpstr>Způsobilé výdaje – Osobní náklady</vt:lpstr>
      <vt:lpstr>Způsobilé výdaje - Osobní náklady</vt:lpstr>
      <vt:lpstr>Způsobilé výdaje – osobní náklady</vt:lpstr>
      <vt:lpstr>Způsobilé výdaje – osobní náklady</vt:lpstr>
      <vt:lpstr>Způsobilé výdaje – Osobní náklady</vt:lpstr>
      <vt:lpstr>Způsobilé výdaje - Cestovné</vt:lpstr>
      <vt:lpstr>Způsobilé výdaje – Nákup zařízení a vybavení</vt:lpstr>
      <vt:lpstr>Způsobilé výdaje – Nákup zařízení a vybavení</vt:lpstr>
      <vt:lpstr>Způsobilé výdaje – nákup zařízení a vybavení</vt:lpstr>
      <vt:lpstr>Způsobilé výdaje – nákup služeb</vt:lpstr>
      <vt:lpstr>Způsobilé výdaje – drobné stavební úpravy</vt:lpstr>
      <vt:lpstr>Způsobilé výdaje – nepřímé náklady</vt:lpstr>
      <vt:lpstr>Způsobilé výdaje –nepřímé náklady</vt:lpstr>
      <vt:lpstr>způsob financování</vt:lpstr>
      <vt:lpstr>Hodnocení  a výběr projektů</vt:lpstr>
      <vt:lpstr>Proces hodnocení a výběr projektů</vt:lpstr>
      <vt:lpstr>Proces hodnocení a výběru projektů</vt:lpstr>
      <vt:lpstr>Proces hodnocení a výběru projektů</vt:lpstr>
      <vt:lpstr>Proces hodnocení a výběru projektů</vt:lpstr>
      <vt:lpstr>Proces hodnocení a výběru projektů</vt:lpstr>
      <vt:lpstr>Proces hodnocení a výběru projektů</vt:lpstr>
      <vt:lpstr>Proces hodnocení a výběru projektů</vt:lpstr>
      <vt:lpstr>Proces hodnocení a výběru projektů</vt:lpstr>
      <vt:lpstr>Proces hodnocení a výběru projektů</vt:lpstr>
      <vt:lpstr>Proces hodnocení  a výběru projektů</vt:lpstr>
      <vt:lpstr>Proces hodnocení Potřebnost</vt:lpstr>
      <vt:lpstr>Proces hodnocení účelnost</vt:lpstr>
      <vt:lpstr>Proces hodnocení efektivnost a hospodárnost</vt:lpstr>
      <vt:lpstr>Proces hodnocení proveditelnost</vt:lpstr>
      <vt:lpstr>Doporučení</vt:lpstr>
      <vt:lpstr>Podání  projektové žádosti  v IS KP21+</vt:lpstr>
      <vt:lpstr>Před Podáním projektové žádosti</vt:lpstr>
      <vt:lpstr>Pomůcky na esfcr.cz</vt:lpstr>
      <vt:lpstr>CESTA K POMŮCKÁM </vt:lpstr>
      <vt:lpstr>Domluvte si s námi konzultaci:</vt:lpstr>
      <vt:lpstr>Sledujte stránky výzvy:</vt:lpstr>
      <vt:lpstr>Ukončení příjmu projektových žádostí: 26. 6. 2026</vt:lpstr>
      <vt:lpstr>Děkujeme za vaši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Bendová Šárka Mgr. (MPSV)</dc:creator>
  <cp:lastModifiedBy>Vojtášková Helena Mgr. (MPSV)</cp:lastModifiedBy>
  <cp:revision>570</cp:revision>
  <cp:lastPrinted>2026-01-08T08:34:56Z</cp:lastPrinted>
  <dcterms:created xsi:type="dcterms:W3CDTF">2015-02-20T08:23:15Z</dcterms:created>
  <dcterms:modified xsi:type="dcterms:W3CDTF">2026-01-12T13:36:42Z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0x010100A2FCF9BCABF3854AAB137087829D63AA</vt:lpwstr>
  </property>
</Properties>
</file>