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72" r:id="rId1"/>
  </p:sldMasterIdLst>
  <p:notesMasterIdLst>
    <p:notesMasterId r:id="rId12"/>
  </p:notesMasterIdLst>
  <p:sldIdLst>
    <p:sldId id="256" r:id="rId2"/>
    <p:sldId id="276" r:id="rId3"/>
    <p:sldId id="274" r:id="rId4"/>
    <p:sldId id="275" r:id="rId5"/>
    <p:sldId id="280" r:id="rId6"/>
    <p:sldId id="278" r:id="rId7"/>
    <p:sldId id="277" r:id="rId8"/>
    <p:sldId id="279" r:id="rId9"/>
    <p:sldId id="27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F42797"/>
    <a:srgbClr val="593099"/>
    <a:srgbClr val="73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 horzBarState="maximized">
    <p:restoredLeft sz="15987" autoAdjust="false"/>
    <p:restoredTop sz="94660"/>
  </p:normalViewPr>
  <p:slideViewPr>
    <p:cSldViewPr snapToGrid="false">
      <p:cViewPr varScale="true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false">
      <p:cViewPr varScale="true">
        <p:scale>
          <a:sx n="73" d="100"/>
          <a:sy n="73" d="100"/>
        </p:scale>
        <p:origin x="2208" y="84"/>
      </p:cViewPr>
      <p:guideLst/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presProps.xml" Type="http://schemas.openxmlformats.org/officeDocument/2006/relationships/presProps" Id="rId13"/>
    <Relationship Target="slides/slide2.xml" Type="http://schemas.openxmlformats.org/officeDocument/2006/relationships/slide" Id="rId3"/>
    <Relationship Target="slides/slide6.xml" Type="http://schemas.openxmlformats.org/officeDocument/2006/relationships/slide" Id="rId7"/>
    <Relationship Target="notesMasters/notesMaster1.xml" Type="http://schemas.openxmlformats.org/officeDocument/2006/relationships/notesMaster" Id="rId12"/>
    <Relationship Target="slides/slide1.xml" Type="http://schemas.openxmlformats.org/officeDocument/2006/relationships/slide" Id="rId2"/>
    <Relationship Target="tableStyles.xml" Type="http://schemas.openxmlformats.org/officeDocument/2006/relationships/tableStyles" Id="rId16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4.xml" Type="http://schemas.openxmlformats.org/officeDocument/2006/relationships/slide" Id="rId5"/>
    <Relationship Target="theme/theme1.xml" Type="http://schemas.openxmlformats.org/officeDocument/2006/relationships/theme" Id="rId15"/>
    <Relationship Target="slides/slide9.xml" Type="http://schemas.openxmlformats.org/officeDocument/2006/relationships/slide" Id="rId10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viewProps.xml" Type="http://schemas.openxmlformats.org/officeDocument/2006/relationships/viewProps" Id="rId14"/>
</Relationships>

</file>

<file path=ppt/diagrams/_rels/data2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media/image13.svg" Type="http://schemas.openxmlformats.org/officeDocument/2006/relationships/image" Id="rId2"/>
    <Relationship Target="../media/image12.png" Type="http://schemas.openxmlformats.org/officeDocument/2006/relationships/image" Id="rId1"/>
    <Relationship Target="../media/image15.svg" Type="http://schemas.openxmlformats.org/officeDocument/2006/relationships/image" Id="rId4"/>
</Relationships>

</file>

<file path=ppt/diagrams/_rels/drawing2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media/image13.svg" Type="http://schemas.openxmlformats.org/officeDocument/2006/relationships/image" Id="rId2"/>
    <Relationship Target="../media/image12.png" Type="http://schemas.openxmlformats.org/officeDocument/2006/relationships/image" Id="rId1"/>
    <Relationship Target="../media/image15.svg" Type="http://schemas.openxmlformats.org/officeDocument/2006/relationships/image" Id="rId4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88BBF1A8-976C-4B53-ACB8-F94F0A625FF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true"/>
      <dgm:spPr/>
      <dgm:t>
        <a:bodyPr/>
        <a:lstStyle/>
        <a:p>
          <a:endParaRPr lang="cs-CZ"/>
        </a:p>
      </dgm:t>
    </dgm:pt>
    <dgm:pt modelId="{7C4B02E9-C5FC-4E30-B2C0-4453B5206DD7}">
      <dgm:prSet phldrT="[Text]"/>
      <dgm:spPr/>
      <dgm:t>
        <a:bodyPr/>
        <a:lstStyle/>
        <a:p>
          <a:r>
            <a:rPr lang="cs-CZ" dirty="false"/>
            <a:t>Kroky 1, 2 a 3</a:t>
          </a:r>
        </a:p>
      </dgm:t>
    </dgm:pt>
    <dgm:pt modelId="{24F64A0A-5DEB-48B3-98BD-CBD4B9E2CE13}" type="parTrans" cxnId="{FDD21D95-FD3E-4503-94AB-D34D76A2DEAE}">
      <dgm:prSet/>
      <dgm:spPr/>
      <dgm:t>
        <a:bodyPr/>
        <a:lstStyle/>
        <a:p>
          <a:endParaRPr lang="cs-CZ"/>
        </a:p>
      </dgm:t>
    </dgm:pt>
    <dgm:pt modelId="{4F245A93-0807-4AB6-A71E-CA014A843172}" type="sibTrans" cxnId="{FDD21D95-FD3E-4503-94AB-D34D76A2DEAE}">
      <dgm:prSet/>
      <dgm:spPr/>
      <dgm:t>
        <a:bodyPr/>
        <a:lstStyle/>
        <a:p>
          <a:endParaRPr lang="cs-CZ"/>
        </a:p>
      </dgm:t>
    </dgm:pt>
    <dgm:pt modelId="{B3C41D5F-8DE5-47EF-AC9E-99AF496E12C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false"/>
            <a:t>Nástroj na posouzení hodnoty práce + kalkulačka rozdílů v odměň. KAHOP</a:t>
          </a:r>
        </a:p>
      </dgm:t>
    </dgm:pt>
    <dgm:pt modelId="{83FBD375-C4BB-4E52-B53E-8FC89D17F0FB}" type="parTrans" cxnId="{0E45A104-51A9-4F23-A904-BA041BD1711D}">
      <dgm:prSet/>
      <dgm:spPr/>
      <dgm:t>
        <a:bodyPr/>
        <a:lstStyle/>
        <a:p>
          <a:endParaRPr lang="cs-CZ"/>
        </a:p>
      </dgm:t>
    </dgm:pt>
    <dgm:pt modelId="{756B9D08-4F95-4B3C-AA10-EC6BD6734154}" type="sibTrans" cxnId="{0E45A104-51A9-4F23-A904-BA041BD1711D}">
      <dgm:prSet/>
      <dgm:spPr/>
      <dgm:t>
        <a:bodyPr/>
        <a:lstStyle/>
        <a:p>
          <a:endParaRPr lang="cs-CZ"/>
        </a:p>
      </dgm:t>
    </dgm:pt>
    <dgm:pt modelId="{8DE0711B-1F2B-4DC7-ABFA-4ED5C00D1AA0}">
      <dgm:prSet phldrT="[Text]"/>
      <dgm:spPr/>
      <dgm:t>
        <a:bodyPr/>
        <a:lstStyle/>
        <a:p>
          <a:r>
            <a:rPr lang="cs-CZ" dirty="false"/>
            <a:t>Kroky 3, 4 a 5</a:t>
          </a:r>
        </a:p>
      </dgm:t>
    </dgm:pt>
    <dgm:pt modelId="{5AE66736-E28C-4C53-A50F-17E4AEF8F678}" type="parTrans" cxnId="{4E9D5000-9FA5-4BC4-8A1A-867D310B6EA5}">
      <dgm:prSet/>
      <dgm:spPr/>
      <dgm:t>
        <a:bodyPr/>
        <a:lstStyle/>
        <a:p>
          <a:endParaRPr lang="cs-CZ"/>
        </a:p>
      </dgm:t>
    </dgm:pt>
    <dgm:pt modelId="{2A9888A2-9F51-41C3-9089-EB7D6649BBCF}" type="sibTrans" cxnId="{4E9D5000-9FA5-4BC4-8A1A-867D310B6EA5}">
      <dgm:prSet/>
      <dgm:spPr/>
      <dgm:t>
        <a:bodyPr/>
        <a:lstStyle/>
        <a:p>
          <a:endParaRPr lang="cs-CZ"/>
        </a:p>
      </dgm:t>
    </dgm:pt>
    <dgm:pt modelId="{09B4FB59-02C0-452C-B45C-9CD9EBEDCCB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false"/>
            <a:t>Audit rovného odměňování</a:t>
          </a:r>
        </a:p>
      </dgm:t>
    </dgm:pt>
    <dgm:pt modelId="{2AAFEC5E-49E5-4FDD-8DD4-F83F1E5AB592}" type="parTrans" cxnId="{FA461EF4-B694-4972-9B1C-DFA7EE0EF763}">
      <dgm:prSet/>
      <dgm:spPr/>
      <dgm:t>
        <a:bodyPr/>
        <a:lstStyle/>
        <a:p>
          <a:endParaRPr lang="cs-CZ"/>
        </a:p>
      </dgm:t>
    </dgm:pt>
    <dgm:pt modelId="{DC77C42F-F299-4BA3-901D-B86AC0CCEC2C}" type="sibTrans" cxnId="{FA461EF4-B694-4972-9B1C-DFA7EE0EF763}">
      <dgm:prSet/>
      <dgm:spPr/>
      <dgm:t>
        <a:bodyPr/>
        <a:lstStyle/>
        <a:p>
          <a:endParaRPr lang="cs-CZ"/>
        </a:p>
      </dgm:t>
    </dgm:pt>
    <dgm:pt modelId="{90EBB4EF-F77C-4662-9818-4BD523CE12B3}" type="pres">
      <dgm:prSet presAssocID="{88BBF1A8-976C-4B53-ACB8-F94F0A625FF9}" presName="linear" presStyleCnt="0">
        <dgm:presLayoutVars>
          <dgm:animLvl val="lvl"/>
          <dgm:resizeHandles val="exact"/>
        </dgm:presLayoutVars>
      </dgm:prSet>
      <dgm:spPr/>
    </dgm:pt>
    <dgm:pt modelId="{3B42B506-6669-4E5F-8BC0-44C0ED6BE443}" type="pres">
      <dgm:prSet presAssocID="{7C4B02E9-C5FC-4E30-B2C0-4453B5206DD7}" presName="parentText" presStyleLbl="node1" presStyleIdx="0" presStyleCnt="2">
        <dgm:presLayoutVars>
          <dgm:chMax val="0"/>
          <dgm:bulletEnabled val="true"/>
        </dgm:presLayoutVars>
      </dgm:prSet>
      <dgm:spPr/>
    </dgm:pt>
    <dgm:pt modelId="{08E1647F-3C75-49D1-86D3-6759948EA60B}" type="pres">
      <dgm:prSet presAssocID="{7C4B02E9-C5FC-4E30-B2C0-4453B5206DD7}" presName="childText" presStyleLbl="revTx" presStyleIdx="0" presStyleCnt="2">
        <dgm:presLayoutVars>
          <dgm:bulletEnabled val="true"/>
        </dgm:presLayoutVars>
      </dgm:prSet>
      <dgm:spPr/>
    </dgm:pt>
    <dgm:pt modelId="{E490783A-DB36-456F-B680-426180816156}" type="pres">
      <dgm:prSet presAssocID="{8DE0711B-1F2B-4DC7-ABFA-4ED5C00D1AA0}" presName="parentText" presStyleLbl="node1" presStyleIdx="1" presStyleCnt="2">
        <dgm:presLayoutVars>
          <dgm:chMax val="0"/>
          <dgm:bulletEnabled val="true"/>
        </dgm:presLayoutVars>
      </dgm:prSet>
      <dgm:spPr/>
    </dgm:pt>
    <dgm:pt modelId="{3A4CFB67-BBE4-43B5-90DC-215D19E332EF}" type="pres">
      <dgm:prSet presAssocID="{8DE0711B-1F2B-4DC7-ABFA-4ED5C00D1AA0}" presName="childText" presStyleLbl="revTx" presStyleIdx="1" presStyleCnt="2">
        <dgm:presLayoutVars>
          <dgm:bulletEnabled val="true"/>
        </dgm:presLayoutVars>
      </dgm:prSet>
      <dgm:spPr/>
    </dgm:pt>
  </dgm:ptLst>
  <dgm:cxnLst>
    <dgm:cxn modelId="{4E9D5000-9FA5-4BC4-8A1A-867D310B6EA5}" srcId="{88BBF1A8-976C-4B53-ACB8-F94F0A625FF9}" destId="{8DE0711B-1F2B-4DC7-ABFA-4ED5C00D1AA0}" srcOrd="1" destOrd="0" parTransId="{5AE66736-E28C-4C53-A50F-17E4AEF8F678}" sibTransId="{2A9888A2-9F51-41C3-9089-EB7D6649BBCF}"/>
    <dgm:cxn modelId="{0E45A104-51A9-4F23-A904-BA041BD1711D}" srcId="{7C4B02E9-C5FC-4E30-B2C0-4453B5206DD7}" destId="{B3C41D5F-8DE5-47EF-AC9E-99AF496E12C4}" srcOrd="0" destOrd="0" parTransId="{83FBD375-C4BB-4E52-B53E-8FC89D17F0FB}" sibTransId="{756B9D08-4F95-4B3C-AA10-EC6BD6734154}"/>
    <dgm:cxn modelId="{95248D38-BAE7-4575-BD94-14DD6FDB621D}" type="presOf" srcId="{8DE0711B-1F2B-4DC7-ABFA-4ED5C00D1AA0}" destId="{E490783A-DB36-456F-B680-426180816156}" srcOrd="0" destOrd="0" presId="urn:microsoft.com/office/officeart/2005/8/layout/vList2"/>
    <dgm:cxn modelId="{32AD1943-B786-4F12-A75F-B3F2AF03D4C9}" type="presOf" srcId="{88BBF1A8-976C-4B53-ACB8-F94F0A625FF9}" destId="{90EBB4EF-F77C-4662-9818-4BD523CE12B3}" srcOrd="0" destOrd="0" presId="urn:microsoft.com/office/officeart/2005/8/layout/vList2"/>
    <dgm:cxn modelId="{F09A7D83-9E0C-49ED-8716-8DB67639ED49}" type="presOf" srcId="{B3C41D5F-8DE5-47EF-AC9E-99AF496E12C4}" destId="{08E1647F-3C75-49D1-86D3-6759948EA60B}" srcOrd="0" destOrd="0" presId="urn:microsoft.com/office/officeart/2005/8/layout/vList2"/>
    <dgm:cxn modelId="{FDD21D95-FD3E-4503-94AB-D34D76A2DEAE}" srcId="{88BBF1A8-976C-4B53-ACB8-F94F0A625FF9}" destId="{7C4B02E9-C5FC-4E30-B2C0-4453B5206DD7}" srcOrd="0" destOrd="0" parTransId="{24F64A0A-5DEB-48B3-98BD-CBD4B9E2CE13}" sibTransId="{4F245A93-0807-4AB6-A71E-CA014A843172}"/>
    <dgm:cxn modelId="{5E060BC6-E41F-45A2-9633-566761626496}" type="presOf" srcId="{09B4FB59-02C0-452C-B45C-9CD9EBEDCCB8}" destId="{3A4CFB67-BBE4-43B5-90DC-215D19E332EF}" srcOrd="0" destOrd="0" presId="urn:microsoft.com/office/officeart/2005/8/layout/vList2"/>
    <dgm:cxn modelId="{1227FBEC-0C8B-4BF5-AEC9-1456E6378BB0}" type="presOf" srcId="{7C4B02E9-C5FC-4E30-B2C0-4453B5206DD7}" destId="{3B42B506-6669-4E5F-8BC0-44C0ED6BE443}" srcOrd="0" destOrd="0" presId="urn:microsoft.com/office/officeart/2005/8/layout/vList2"/>
    <dgm:cxn modelId="{FA461EF4-B694-4972-9B1C-DFA7EE0EF763}" srcId="{8DE0711B-1F2B-4DC7-ABFA-4ED5C00D1AA0}" destId="{09B4FB59-02C0-452C-B45C-9CD9EBEDCCB8}" srcOrd="0" destOrd="0" parTransId="{2AAFEC5E-49E5-4FDD-8DD4-F83F1E5AB592}" sibTransId="{DC77C42F-F299-4BA3-901D-B86AC0CCEC2C}"/>
    <dgm:cxn modelId="{A9237F14-5350-4EAB-9C25-64D5FB84574D}" type="presParOf" srcId="{90EBB4EF-F77C-4662-9818-4BD523CE12B3}" destId="{3B42B506-6669-4E5F-8BC0-44C0ED6BE443}" srcOrd="0" destOrd="0" presId="urn:microsoft.com/office/officeart/2005/8/layout/vList2"/>
    <dgm:cxn modelId="{E8535FEB-5370-4E2E-9280-8304F72E5F59}" type="presParOf" srcId="{90EBB4EF-F77C-4662-9818-4BD523CE12B3}" destId="{08E1647F-3C75-49D1-86D3-6759948EA60B}" srcOrd="1" destOrd="0" presId="urn:microsoft.com/office/officeart/2005/8/layout/vList2"/>
    <dgm:cxn modelId="{6AB33D81-8C52-48DE-B28E-5DE1E539EEA6}" type="presParOf" srcId="{90EBB4EF-F77C-4662-9818-4BD523CE12B3}" destId="{E490783A-DB36-456F-B680-426180816156}" srcOrd="2" destOrd="0" presId="urn:microsoft.com/office/officeart/2005/8/layout/vList2"/>
    <dgm:cxn modelId="{6BCADAE2-1F6F-4588-8FE0-693895C90AED}" type="presParOf" srcId="{90EBB4EF-F77C-4662-9818-4BD523CE12B3}" destId="{3A4CFB67-BBE4-43B5-90DC-215D19E332EF}" srcOrd="3" destOrd="0" presId="urn:microsoft.com/office/officeart/2005/8/layout/vList2"/>
  </dgm:cxnLst>
  <dgm:bg/>
  <dgm:whole/>
  <dgm:extLst>
    <a:ext uri="http://schemas.microsoft.com/office/drawing/2008/diagram">
      <dsp:dataModelExt relId="rId7" minVer="http://schemas.openxmlformats.org/drawingml/2006/diagram"/>
    </a:ext>
  </dgm:extLst>
</dgm:dataModel>
</file>

<file path=ppt/diagrams/data2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C02632BE-CEC7-41CB-B54A-BAB7F76FFB25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true"/>
      <dgm:spPr/>
      <dgm:t>
        <a:bodyPr/>
        <a:lstStyle/>
        <a:p>
          <a:endParaRPr lang="en-US"/>
        </a:p>
      </dgm:t>
    </dgm:pt>
    <dgm:pt modelId="{1CD178AB-E471-42D5-AC97-3B8E28CDC75A}">
      <dgm:prSet/>
      <dgm:spPr/>
      <dgm:t>
        <a:bodyPr/>
        <a:lstStyle/>
        <a:p>
          <a:r>
            <a:rPr lang="cs-CZ"/>
            <a:t>Zaměstnavatelé získají jasná pravidla, jak postupovat, a nástroje, jak odměňování nastavit transparentně a férově.</a:t>
          </a:r>
          <a:endParaRPr lang="en-US"/>
        </a:p>
      </dgm:t>
    </dgm:pt>
    <dgm:pt modelId="{E9CAF732-2AEA-46AF-8E08-51CD37E3131F}" type="parTrans" cxnId="{2DAD67BA-B24D-4F9A-8C91-423F4C2B4F2D}">
      <dgm:prSet/>
      <dgm:spPr/>
      <dgm:t>
        <a:bodyPr/>
        <a:lstStyle/>
        <a:p>
          <a:endParaRPr lang="en-US"/>
        </a:p>
      </dgm:t>
    </dgm:pt>
    <dgm:pt modelId="{823F3FA8-179C-4D32-B391-DC2CBA8E37C6}" type="sibTrans" cxnId="{2DAD67BA-B24D-4F9A-8C91-423F4C2B4F2D}">
      <dgm:prSet/>
      <dgm:spPr/>
      <dgm:t>
        <a:bodyPr/>
        <a:lstStyle/>
        <a:p>
          <a:endParaRPr lang="en-US"/>
        </a:p>
      </dgm:t>
    </dgm:pt>
    <dgm:pt modelId="{B312B01B-21F1-4188-BD1C-F44E64D99920}">
      <dgm:prSet/>
      <dgm:spPr/>
      <dgm:t>
        <a:bodyPr/>
        <a:lstStyle/>
        <a:p>
          <a:r>
            <a:rPr lang="cs-CZ" dirty="false"/>
            <a:t>Což může přispět k lepšímu řízení lidských zdrojů, vyšší důvěře zaměstnanců a atraktivitě firem na trhu práce.</a:t>
          </a:r>
          <a:endParaRPr lang="en-US" dirty="false"/>
        </a:p>
      </dgm:t>
    </dgm:pt>
    <dgm:pt modelId="{58F725F3-1B8F-4077-A8DB-1FC0894A0B9C}" type="parTrans" cxnId="{ADBC2676-15CD-46D5-910D-557E6C6BA272}">
      <dgm:prSet/>
      <dgm:spPr/>
      <dgm:t>
        <a:bodyPr/>
        <a:lstStyle/>
        <a:p>
          <a:endParaRPr lang="en-US"/>
        </a:p>
      </dgm:t>
    </dgm:pt>
    <dgm:pt modelId="{9C364C0F-D831-4A09-B8CA-FA9D1078E7B5}" type="sibTrans" cxnId="{ADBC2676-15CD-46D5-910D-557E6C6BA272}">
      <dgm:prSet/>
      <dgm:spPr/>
      <dgm:t>
        <a:bodyPr/>
        <a:lstStyle/>
        <a:p>
          <a:endParaRPr lang="en-US"/>
        </a:p>
      </dgm:t>
    </dgm:pt>
    <dgm:pt modelId="{7A088C45-784A-46E4-86D6-36C847055E6F}" type="pres">
      <dgm:prSet presAssocID="{C02632BE-CEC7-41CB-B54A-BAB7F76FFB25}" presName="root" presStyleCnt="0">
        <dgm:presLayoutVars>
          <dgm:dir/>
          <dgm:resizeHandles val="exact"/>
        </dgm:presLayoutVars>
      </dgm:prSet>
      <dgm:spPr/>
    </dgm:pt>
    <dgm:pt modelId="{3C7B1E85-D667-4D95-9948-0ED2ED063E55}" type="pres">
      <dgm:prSet presAssocID="{1CD178AB-E471-42D5-AC97-3B8E28CDC75A}" presName="compNode" presStyleCnt="0"/>
      <dgm:spPr/>
    </dgm:pt>
    <dgm:pt modelId="{A23F959D-939C-4A4D-AF74-3883B4797C67}" type="pres">
      <dgm:prSet presAssocID="{1CD178AB-E471-42D5-AC97-3B8E28CDC75A}" presName="iconRect" presStyleLbl="node1" presStyleIdx="0" presStyleCnt="2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descr="Office Worker" id="0" name=""/>
        </a:ext>
      </dgm:extLst>
    </dgm:pt>
    <dgm:pt modelId="{93890A13-8725-4DBA-BE4B-FA1B24819816}" type="pres">
      <dgm:prSet presAssocID="{1CD178AB-E471-42D5-AC97-3B8E28CDC75A}" presName="spaceRect" presStyleCnt="0"/>
      <dgm:spPr/>
    </dgm:pt>
    <dgm:pt modelId="{03A91810-E534-4796-8710-9AFFCEA3F46E}" type="pres">
      <dgm:prSet presAssocID="{1CD178AB-E471-42D5-AC97-3B8E28CDC75A}" presName="textRect" presStyleLbl="revTx" presStyleIdx="0" presStyleCnt="2">
        <dgm:presLayoutVars>
          <dgm:chMax val="1"/>
          <dgm:chPref val="1"/>
        </dgm:presLayoutVars>
      </dgm:prSet>
      <dgm:spPr/>
    </dgm:pt>
    <dgm:pt modelId="{15801D46-55AF-45B8-B0A3-010F1EC89D70}" type="pres">
      <dgm:prSet presAssocID="{823F3FA8-179C-4D32-B391-DC2CBA8E37C6}" presName="sibTrans" presStyleCnt="0"/>
      <dgm:spPr/>
    </dgm:pt>
    <dgm:pt modelId="{48637262-7D26-46A4-9F65-C6854A9C3564}" type="pres">
      <dgm:prSet presAssocID="{B312B01B-21F1-4188-BD1C-F44E64D99920}" presName="compNode" presStyleCnt="0"/>
      <dgm:spPr/>
    </dgm:pt>
    <dgm:pt modelId="{C509221D-3DBE-4167-A57E-EC56FBD26DB9}" type="pres">
      <dgm:prSet presAssocID="{B312B01B-21F1-4188-BD1C-F44E64D99920}" presName="iconRect" presStyleLbl="node1" presStyleIdx="1" presStyleCnt="2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descr="Skupina" id="0" name=""/>
        </a:ext>
      </dgm:extLst>
    </dgm:pt>
    <dgm:pt modelId="{F1C232B4-D7C5-4AFB-852C-CF4BA22C587F}" type="pres">
      <dgm:prSet presAssocID="{B312B01B-21F1-4188-BD1C-F44E64D99920}" presName="spaceRect" presStyleCnt="0"/>
      <dgm:spPr/>
    </dgm:pt>
    <dgm:pt modelId="{1FEB5BC5-41FE-4E52-928C-916AB8CD71E7}" type="pres">
      <dgm:prSet presAssocID="{B312B01B-21F1-4188-BD1C-F44E64D9992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48FBE12-F12F-47F7-822A-BE3D2FF41EF0}" type="presOf" srcId="{C02632BE-CEC7-41CB-B54A-BAB7F76FFB25}" destId="{7A088C45-784A-46E4-86D6-36C847055E6F}" srcOrd="0" destOrd="0" presId="urn:microsoft.com/office/officeart/2018/2/layout/IconLabelList"/>
    <dgm:cxn modelId="{81FB373F-4AD4-4843-A418-8FC97166B6B8}" type="presOf" srcId="{B312B01B-21F1-4188-BD1C-F44E64D99920}" destId="{1FEB5BC5-41FE-4E52-928C-916AB8CD71E7}" srcOrd="0" destOrd="0" presId="urn:microsoft.com/office/officeart/2018/2/layout/IconLabelList"/>
    <dgm:cxn modelId="{ADBC2676-15CD-46D5-910D-557E6C6BA272}" srcId="{C02632BE-CEC7-41CB-B54A-BAB7F76FFB25}" destId="{B312B01B-21F1-4188-BD1C-F44E64D99920}" srcOrd="1" destOrd="0" parTransId="{58F725F3-1B8F-4077-A8DB-1FC0894A0B9C}" sibTransId="{9C364C0F-D831-4A09-B8CA-FA9D1078E7B5}"/>
    <dgm:cxn modelId="{2DAD67BA-B24D-4F9A-8C91-423F4C2B4F2D}" srcId="{C02632BE-CEC7-41CB-B54A-BAB7F76FFB25}" destId="{1CD178AB-E471-42D5-AC97-3B8E28CDC75A}" srcOrd="0" destOrd="0" parTransId="{E9CAF732-2AEA-46AF-8E08-51CD37E3131F}" sibTransId="{823F3FA8-179C-4D32-B391-DC2CBA8E37C6}"/>
    <dgm:cxn modelId="{C672F0CE-6C04-42D2-ADCC-B296F9856C0E}" type="presOf" srcId="{1CD178AB-E471-42D5-AC97-3B8E28CDC75A}" destId="{03A91810-E534-4796-8710-9AFFCEA3F46E}" srcOrd="0" destOrd="0" presId="urn:microsoft.com/office/officeart/2018/2/layout/IconLabelList"/>
    <dgm:cxn modelId="{69D91A0F-A81D-46EB-8D5F-F5393C34897C}" type="presParOf" srcId="{7A088C45-784A-46E4-86D6-36C847055E6F}" destId="{3C7B1E85-D667-4D95-9948-0ED2ED063E55}" srcOrd="0" destOrd="0" presId="urn:microsoft.com/office/officeart/2018/2/layout/IconLabelList"/>
    <dgm:cxn modelId="{CEF94AF0-E2F4-4942-A514-BEFB798CB0FE}" type="presParOf" srcId="{3C7B1E85-D667-4D95-9948-0ED2ED063E55}" destId="{A23F959D-939C-4A4D-AF74-3883B4797C67}" srcOrd="0" destOrd="0" presId="urn:microsoft.com/office/officeart/2018/2/layout/IconLabelList"/>
    <dgm:cxn modelId="{BE993C50-12B5-4160-915A-2FC3E2C555B4}" type="presParOf" srcId="{3C7B1E85-D667-4D95-9948-0ED2ED063E55}" destId="{93890A13-8725-4DBA-BE4B-FA1B24819816}" srcOrd="1" destOrd="0" presId="urn:microsoft.com/office/officeart/2018/2/layout/IconLabelList"/>
    <dgm:cxn modelId="{8A3D79CB-E2C0-4FDA-96D8-65DE8A0A5267}" type="presParOf" srcId="{3C7B1E85-D667-4D95-9948-0ED2ED063E55}" destId="{03A91810-E534-4796-8710-9AFFCEA3F46E}" srcOrd="2" destOrd="0" presId="urn:microsoft.com/office/officeart/2018/2/layout/IconLabelList"/>
    <dgm:cxn modelId="{DCC4F6F0-CD7C-4733-9F0F-09E33FCDEA2C}" type="presParOf" srcId="{7A088C45-784A-46E4-86D6-36C847055E6F}" destId="{15801D46-55AF-45B8-B0A3-010F1EC89D70}" srcOrd="1" destOrd="0" presId="urn:microsoft.com/office/officeart/2018/2/layout/IconLabelList"/>
    <dgm:cxn modelId="{A0BFE003-2C51-4BB2-A8BB-89F5AE4F6D10}" type="presParOf" srcId="{7A088C45-784A-46E4-86D6-36C847055E6F}" destId="{48637262-7D26-46A4-9F65-C6854A9C3564}" srcOrd="2" destOrd="0" presId="urn:microsoft.com/office/officeart/2018/2/layout/IconLabelList"/>
    <dgm:cxn modelId="{7300008D-A607-4FAE-8401-CF256794FEE2}" type="presParOf" srcId="{48637262-7D26-46A4-9F65-C6854A9C3564}" destId="{C509221D-3DBE-4167-A57E-EC56FBD26DB9}" srcOrd="0" destOrd="0" presId="urn:microsoft.com/office/officeart/2018/2/layout/IconLabelList"/>
    <dgm:cxn modelId="{C21302ED-9F0D-4C4E-82F2-21E6934228AD}" type="presParOf" srcId="{48637262-7D26-46A4-9F65-C6854A9C3564}" destId="{F1C232B4-D7C5-4AFB-852C-CF4BA22C587F}" srcOrd="1" destOrd="0" presId="urn:microsoft.com/office/officeart/2018/2/layout/IconLabelList"/>
    <dgm:cxn modelId="{20A3AC7B-8105-42C1-9714-C7C1A8F0CB3E}" type="presParOf" srcId="{48637262-7D26-46A4-9F65-C6854A9C3564}" destId="{1FEB5BC5-41FE-4E52-928C-916AB8CD71E7}" srcOrd="2" destOrd="0" presId="urn:microsoft.com/office/officeart/2018/2/layout/IconLabelList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3B42B506-6669-4E5F-8BC0-44C0ED6BE443}">
      <dsp:nvSpPr>
        <dsp:cNvPr id="0" name=""/>
        <dsp:cNvSpPr/>
      </dsp:nvSpPr>
      <dsp:spPr>
        <a:xfrm>
          <a:off x="0" y="181268"/>
          <a:ext cx="5181600" cy="959400"/>
        </a:xfrm>
        <a:prstGeom prst="roundRect">
          <a:avLst/>
        </a:prstGeom>
        <a:gradFill rotWithShape="false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false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false" vert="horz" wrap="square" lIns="152400" tIns="152400" rIns="152400" bIns="152400" numCol="1" spcCol="1270" anchor="ctr" anchorCtr="false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false"/>
            <a:t>Kroky 1, 2 a 3</a:t>
          </a:r>
        </a:p>
      </dsp:txBody>
      <dsp:txXfrm>
        <a:off x="46834" y="228102"/>
        <a:ext cx="5087932" cy="865732"/>
      </dsp:txXfrm>
    </dsp:sp>
    <dsp:sp modelId="{08E1647F-3C75-49D1-86D3-6759948EA60B}">
      <dsp:nvSpPr>
        <dsp:cNvPr id="0" name=""/>
        <dsp:cNvSpPr/>
      </dsp:nvSpPr>
      <dsp:spPr>
        <a:xfrm>
          <a:off x="0" y="1140669"/>
          <a:ext cx="51816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164516" tIns="50800" rIns="284480" bIns="50800" numCol="1" spcCol="1270" anchor="t" anchorCtr="false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cs-CZ" sz="3100" kern="1200" dirty="false"/>
            <a:t>Nástroj na posouzení hodnoty práce + kalkulačka rozdílů v odměň. KAHOP</a:t>
          </a:r>
        </a:p>
      </dsp:txBody>
      <dsp:txXfrm>
        <a:off x="0" y="1140669"/>
        <a:ext cx="5181600" cy="1407600"/>
      </dsp:txXfrm>
    </dsp:sp>
    <dsp:sp modelId="{E490783A-DB36-456F-B680-426180816156}">
      <dsp:nvSpPr>
        <dsp:cNvPr id="0" name=""/>
        <dsp:cNvSpPr/>
      </dsp:nvSpPr>
      <dsp:spPr>
        <a:xfrm>
          <a:off x="0" y="2548268"/>
          <a:ext cx="5181600" cy="959400"/>
        </a:xfrm>
        <a:prstGeom prst="roundRect">
          <a:avLst/>
        </a:prstGeom>
        <a:gradFill rotWithShape="false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false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false" vert="horz" wrap="square" lIns="152400" tIns="152400" rIns="152400" bIns="152400" numCol="1" spcCol="1270" anchor="ctr" anchorCtr="false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false"/>
            <a:t>Kroky 3, 4 a 5</a:t>
          </a:r>
        </a:p>
      </dsp:txBody>
      <dsp:txXfrm>
        <a:off x="46834" y="2595102"/>
        <a:ext cx="5087932" cy="865732"/>
      </dsp:txXfrm>
    </dsp:sp>
    <dsp:sp modelId="{3A4CFB67-BBE4-43B5-90DC-215D19E332EF}">
      <dsp:nvSpPr>
        <dsp:cNvPr id="0" name=""/>
        <dsp:cNvSpPr/>
      </dsp:nvSpPr>
      <dsp:spPr>
        <a:xfrm>
          <a:off x="0" y="3507669"/>
          <a:ext cx="5181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164516" tIns="50800" rIns="284480" bIns="50800" numCol="1" spcCol="1270" anchor="t" anchorCtr="false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cs-CZ" sz="3100" kern="1200" dirty="false"/>
            <a:t>Audit rovného odměňování</a:t>
          </a:r>
        </a:p>
      </dsp:txBody>
      <dsp:txXfrm>
        <a:off x="0" y="3507669"/>
        <a:ext cx="5181600" cy="662400"/>
      </dsp:txXfrm>
    </dsp:sp>
  </dsp:spTree>
</dsp:drawing>
</file>

<file path=ppt/diagrams/drawing2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A23F959D-939C-4A4D-AF74-3883B4797C67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91810-E534-4796-8710-9AFFCEA3F46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0" tIns="0" rIns="0" bIns="0" numCol="1" spcCol="1270" anchor="t" anchorCtr="false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Zaměstnavatelé získají jasná pravidla, jak postupovat, a nástroje, jak odměňování nastavit transparentně a férově.</a:t>
          </a:r>
          <a:endParaRPr lang="en-US" sz="1700" kern="1200"/>
        </a:p>
      </dsp:txBody>
      <dsp:txXfrm>
        <a:off x="559800" y="3022743"/>
        <a:ext cx="4320000" cy="720000"/>
      </dsp:txXfrm>
    </dsp:sp>
    <dsp:sp modelId="{C509221D-3DBE-4167-A57E-EC56FBD26DB9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B5BC5-41FE-4E52-928C-916AB8CD71E7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0" tIns="0" rIns="0" bIns="0" numCol="1" spcCol="1270" anchor="t" anchorCtr="false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false"/>
            <a:t>Což může přispět k lepšímu řízení lidských zdrojů, vyšší důvěře zaměstnanců a atraktivitě firem na trhu práce.</a:t>
          </a:r>
          <a:endParaRPr lang="en-US" sz="1700" kern="1200" dirty="false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2">
          <dgm:prSet phldr="true"/>
        </dgm:pt>
        <dgm:pt modelId="21">
          <dgm:prSet phldr="true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 axis="" ptType="" hideLastTrans="" st="" cnt="" step=""/>
    <dgm:constrLst>
      <dgm:constr type="w" for="ch" forName="parentText" refType="w"/>
      <dgm:constr fact="0.52" type="h" for="ch" forName="parentText" refType="primFontSz" refFor="ch" refForName="parentText"/>
      <dgm:constr type="w" for="ch" forName="childText" refType="w"/>
      <dgm:constr fact="0.46" type="h" for="ch" forName="childText" refType="primFontSz" refFor="ch" refForName="parentText"/>
      <dgm:constr op="equ" type="h" for="ch" forName="parentText"/>
      <dgm:constr op="equ" val="65.0" type="primFontSz" for="ch" forName="parentText"/>
      <dgm:constr op="equ" type="primFontSz" for="ch" forName="childText" refType="primFontSz" refFor="ch" refForName="parentText"/>
      <dgm:constr fact="0.08" type="h" for="ch" forName="spacer" refType="primFontSz" refFor="ch" refForName="parentText"/>
    </dgm:constrLst>
    <dgm:ruleLst>
      <dgm:rule val="5.0" fact="NaN" max="NaN" type="primFontSz" for="ch" forName="parentText"/>
    </dgm:ruleLst>
    <dgm:forEach name="Name0" axis="ch" ptType="node" hideLastTrans="" st="" cnt="" step="">
      <dgm:layoutNode name="parentText" styleLbl="node1">
        <dgm:varLst>
          <dgm:chMax val="0"/>
          <dgm:bulletEnabled val="true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 ptType="" hideLastTrans="" st="" cnt="" step=""/>
        <dgm:constrLst>
          <dgm:constr fact="0.3" type="tMarg" refType="primFontSz"/>
          <dgm:constr fact="0.3" type="bMarg" refType="primFontSz"/>
          <dgm:constr fact="0.3" type="lMarg" refType="primFontSz"/>
          <dgm:constr fact="0.3" type="rMarg" refType="primFontSz"/>
        </dgm:constrLst>
        <dgm:ruleLst>
          <dgm:rule val="INF" fact="NaN" max="NaN" type="h"/>
        </dgm:ruleLst>
      </dgm:layoutNode>
      <dgm:choose name="Name1">
        <dgm:if name="Name2" func="cnt" op="gte" val="1" axis="ch" ptType="node" hideLastTrans="" st="" cnt="" step="">
          <dgm:layoutNode name="childText" styleLbl="revTx">
            <dgm:varLst>
              <dgm:bulletEnabled val="true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 hideLastTrans="" st="" cnt="" step=""/>
            <dgm:constrLst>
              <dgm:constr fact="0.1" type="tMarg" refType="primFontSz"/>
              <dgm:constr fact="0.1" type="bMarg" refType="primFontSz"/>
              <dgm:constr fact="0.09" type="lMarg" refType="w"/>
            </dgm:constrLst>
            <dgm:ruleLst>
              <dgm:rule val="INF" fact="NaN" max="NaN" type="h"/>
            </dgm:ruleLst>
          </dgm:layoutNode>
        </dgm:if>
        <dgm:else name="Name3">
          <dgm:choose name="Name4">
            <dgm:if name="Name5" func="cnt" op="gte" val="2" axis="par ch" ptType="doc node" hideLastTrans="" st="" cnt="" step="">
              <dgm:forEach name="Name6" axis="followSib" ptType="sibTrans" hideLastTrans="" st="" cnt="1" step="">
                <dgm:layoutNode name="spacer">
                  <dgm:alg type="sp"/>
                  <dgm:shape r:blip="">
                    <dgm:adjLst/>
                  </dgm:shape>
                  <dgm:presOf axis="" ptType="" hideLastTrans="" st="" cnt="" step=""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true">
    <dgm:dataModel>
      <dgm:ptLst/>
      <dgm:bg/>
      <dgm:whole/>
    </dgm:dataModel>
  </dgm:sampData>
  <dgm:styleData useDef="true">
    <dgm:dataModel>
      <dgm:ptLst/>
      <dgm:bg/>
      <dgm:whole/>
    </dgm:dataModel>
  </dgm:styleData>
  <dgm:clrData useDef="true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func="var" arg="dir" op="equ" val="norm" axis="self" ptType="" hideLastTrans="" st="" cnt="" step="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r:blip="">
      <dgm:adjLst/>
    </dgm:shape>
    <dgm:presOf axis="" ptType="" hideLastTrans="" st="" cnt="" step=""/>
    <dgm:choose name="Name3">
      <dgm:if name="Name4" func="cnt" op="lte" val="2" axis="ch" ptType="node" hideLastTrans="" st="" cnt="" step="">
        <dgm:constrLst>
          <dgm:constr fact="0.4" type="h" for="ch" forName="compNode" refType="h"/>
          <dgm:constr val="120.0" type="w" for="ch" forName="compNode"/>
          <dgm:constr fact="0.175" type="w" for="ch" forName="sibTrans" refType="w" refFor="ch" refForName="compNode"/>
          <dgm:constr op="equ" fact="0.25" type="sp" refType="w" refFor="ch" refForName="compNode"/>
          <dgm:constr op="equ" val="50.0" type="primFontSz" for="des" ptType="node"/>
          <dgm:constr op="equ" type="h" for="des" forName="compNode"/>
          <dgm:constr op="equ" type="h" for="des" forName="textRect"/>
        </dgm:constrLst>
      </dgm:if>
      <dgm:if name="Name5" func="cnt" op="lte" val="4" axis="ch" ptType="node" hideLastTrans="" st="" cnt="" step="">
        <dgm:constrLst>
          <dgm:constr fact="0.4" type="h" for="ch" forName="compNode" refType="h"/>
          <dgm:constr type="w" for="ch" forName="compNode" refType="w"/>
          <dgm:constr fact="0.175" type="w" for="ch" forName="sibTrans" refType="w" refFor="ch" refForName="compNode"/>
          <dgm:constr op="equ" fact="0.25" type="sp" refType="w" refFor="ch" refForName="compNode"/>
          <dgm:constr op="equ" val="36.0" type="primFontSz" for="des" ptType="node"/>
          <dgm:constr op="equ" type="h" for="des" forName="compNode"/>
          <dgm:constr op="equ" type="h" for="des" forName="textRect"/>
        </dgm:constrLst>
      </dgm:if>
      <dgm:else name="Name6">
        <dgm:constrLst>
          <dgm:constr fact="0.4" type="h" for="ch" forName="compNode" refType="h"/>
          <dgm:constr type="w" for="ch" forName="compNode" refType="w"/>
          <dgm:constr fact="0.175" type="w" for="ch" forName="sibTrans" refType="w" refFor="ch" refForName="compNode"/>
          <dgm:constr op="equ" fact="0.25" type="sp" refType="w" refFor="ch" refForName="compNode"/>
          <dgm:constr op="equ" val="24.0" type="primFontSz" for="des" ptType="node"/>
          <dgm:constr op="equ" type="h" for="des" forName="compNode"/>
          <dgm:constr op="equ" type="h" for="des" forName="textRect"/>
        </dgm:constrLst>
      </dgm:else>
    </dgm:choose>
    <dgm:ruleLst>
      <dgm:rule val="50.0" fact="NaN" max="NaN" type="w" for="ch" forName="compNode"/>
    </dgm:ruleLst>
    <dgm:forEach name="Name7" axis="ch" ptType="node" hideLastTrans="" st="" cnt="" step="">
      <dgm:layoutNode name="compNode">
        <dgm:alg type="composite"/>
        <dgm:shape r:blip="">
          <dgm:adjLst/>
        </dgm:shape>
        <dgm:presOf axis="self" ptType="" hideLastTrans="" st="" cnt="" step=""/>
        <dgm:constrLst>
          <dgm:constr fact="0.45" type="w" for="ch" forName="iconRect" refType="w"/>
          <dgm:constr type="h" for="ch" forName="iconRect" refType="w" refFor="ch" refForName="iconRect"/>
          <dgm:constr fact="0.5" type="ctrX" for="ch" forName="iconRect" refType="w"/>
          <dgm:constr type="t" for="ch" forName="iconRect"/>
          <dgm:constr fact="0.15" type="h" for="ch" forName="spaceRect" refType="h"/>
          <dgm:constr type="w" for="ch" forName="spaceRect" refType="w"/>
          <dgm:constr type="l" for="ch" forName="spaceRect"/>
          <dgm:constr type="t" for="ch" forName="spaceRect" refType="b" refFor="ch" refForName="iconRect"/>
          <dgm:constr val="20.0" type="h" for="ch" forName="textRect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val="INF" fact="NaN" max="NaN" type="h"/>
        </dgm:ruleLst>
        <dgm:layoutNode name="iconRect" styleLbl="node1">
          <dgm:alg type="sp"/>
          <dgm:shape type="rect" r:blip="" blipPhldr="true">
            <dgm:adjLst/>
          </dgm:shape>
          <dgm:presOf axis="" ptType="" hideLastTrans="" st="" cnt="" step=""/>
          <dgm:constrLst/>
          <dgm:ruleLst/>
        </dgm:layoutNode>
        <dgm:layoutNode name="spaceRect">
          <dgm:alg type="sp"/>
          <dgm:shape r:blip="">
            <dgm:adjLst/>
          </dgm:shape>
          <dgm:presOf axis="" ptType="" hideLastTrans="" st="" cnt="" step=""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type="rect" r:blip="">
            <dgm:adjLst/>
          </dgm:shape>
          <dgm:presOf axis="self" ptType="node" hideLastTrans="" st="" cnt="" step=""/>
          <dgm:constrLst>
            <dgm:constr type="lMarg"/>
            <dgm:constr type="rMarg"/>
            <dgm:constr type="tMarg"/>
            <dgm:constr type="bMarg"/>
          </dgm:constrLst>
          <dgm:ruleLst>
            <dgm:rule val="11.0" fact="NaN" max="NaN" type="primFontSz"/>
            <dgm:rule val="INF" fact="NaN" max="NaN" type="h"/>
          </dgm:ruleLst>
        </dgm:layoutNode>
      </dgm:layoutNode>
      <dgm:forEach name="Name8" axis="followSib" ptType="sibTrans" hideLastTrans="" st="" cnt="1" step="">
        <dgm:layoutNode name="sibTrans">
          <dgm:alg type="sp"/>
          <dgm:shape r:blip="">
            <dgm:adjLst/>
          </dgm:shape>
          <dgm:presOf axis="self" ptType="" hideLastTrans="" st="" cnt="" step="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F50A7F5A-3CED-42DD-A287-2F85124EAF7A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33DC42B2-8D44-4C97-A4E6-5378267762E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0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    <Relationship Target="../media/image4.png" Type="http://schemas.openxmlformats.org/officeDocument/2006/relationships/image" Id="rId5"/>
    <Relationship Target="../media/hdphoto1.wdp" Type="http://schemas.microsoft.com/office/2007/relationships/hdphoto" Id="rId4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2"/>
    <Relationship Target="../theme/themeOverride1.xml" Type="http://schemas.openxmlformats.org/officeDocument/2006/relationships/themeOverride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8"/>
    <Relationship Target="../media/image5.png" Type="http://schemas.openxmlformats.org/officeDocument/2006/relationships/image" Id="rId3"/>
    <Relationship Target="../media/image9.png" Type="http://schemas.openxmlformats.org/officeDocument/2006/relationships/image" Id="rId7"/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    <Relationship Target="../media/image8.png" Type="http://schemas.openxmlformats.org/officeDocument/2006/relationships/image" Id="rId6"/>
    <Relationship Target="../media/image7.png" Type="http://schemas.openxmlformats.org/officeDocument/2006/relationships/image" Id="rId5"/>
    <Relationship Target="../media/image6.png" Type="http://schemas.openxmlformats.org/officeDocument/2006/relationships/image" Id="rId4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Úvodní snímek">
    <p:bg>
      <p:bgPr>
        <a:gradFill flip="none" rotWithShape="true">
          <a:gsLst>
            <a:gs pos="75000">
              <a:srgbClr val="73CABF"/>
            </a:gs>
            <a:gs pos="0">
              <a:srgbClr val="F42797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688694C-B602-4439-A22D-FA8C87E689CA}"/>
              </a:ext>
            </a:extLst>
          </p:cNvPr>
          <p:cNvPicPr>
            <a:picLocks noChangeAspect="true"/>
          </p:cNvPicPr>
          <p:nvPr userDrawn="true"/>
        </p:nvPicPr>
        <p:blipFill rotWithShape="true">
          <a:blip r:embed="rId2">
            <a:alphaModFix amt="20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2433" b="15649"/>
          <a:stretch/>
        </p:blipFill>
        <p:spPr>
          <a:xfrm>
            <a:off x="0" y="757268"/>
            <a:ext cx="5982511" cy="6100732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true">
                <a:solidFill>
                  <a:srgbClr val="593099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3CF0ED-E64C-4E48-A980-269662010100}" type="datetimeFigureOut">
              <a:rPr lang="cs-CZ" smtClean="false"/>
              <a:pPr/>
              <a:t>12.01.2026</a:t>
            </a:fld>
            <a:endParaRPr lang="cs-CZ" dirty="false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endParaRPr lang="cs-CZ" dirty="false"/>
          </a:p>
        </p:txBody>
      </p:sp>
      <p:pic>
        <p:nvPicPr>
          <p:cNvPr id="7" name="Obrázek 6" descr="Obsah obrázku text, podepsat, noční obloha  Popis byl vytvořen automaticky">
            <a:extLst>
              <a:ext uri="{FF2B5EF4-FFF2-40B4-BE49-F238E27FC236}">
                <a16:creationId xmlns:a16="http://schemas.microsoft.com/office/drawing/2014/main" id="{EF1E4AA1-03E9-4B7F-9A3B-55D9B548EB0A}"/>
              </a:ext>
            </a:extLst>
          </p:cNvPr>
          <p:cNvPicPr>
            <a:picLocks noChangeAspect="true"/>
          </p:cNvPicPr>
          <p:nvPr userDrawn="true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" y="350861"/>
            <a:ext cx="1920122" cy="5746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693D13-8161-43FA-AE04-A309C0A6CD7F}"/>
              </a:ext>
            </a:extLst>
          </p:cNvPr>
          <p:cNvPicPr>
            <a:picLocks noChangeAspect="true"/>
          </p:cNvPicPr>
          <p:nvPr userDrawn="true"/>
        </p:nvPicPr>
        <p:blipFill rotWithShape="true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5"/>
          <a:stretch/>
        </p:blipFill>
        <p:spPr>
          <a:xfrm>
            <a:off x="2565400" y="286303"/>
            <a:ext cx="4391503" cy="7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0115"/>
      </p:ext>
    </p:extLst>
  </p:cSld>
  <p:clrMapOvr>
    <a:masterClrMapping/>
  </p:clrMapOvr>
</p:sldLayout>
</file>

<file path=ppt/slideLayouts/slideLayout1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false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3ACBC62-8DE2-42D2-A64C-4E799B60E0B5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518DAA-58D9-49BD-8BD0-4CDDA7B06075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735012-B3D2-4C2B-85D9-AF11D8808595}" type="slidenum">
              <a:rPr lang="en-US" sz="3200" b="true" smtClean="false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200" b="true" dirty="fal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95897"/>
      </p:ext>
    </p:extLst>
  </p:cSld>
  <p:clrMapOvr>
    <a:masterClrMapping/>
  </p:clrMapOvr>
</p:sldLayout>
</file>

<file path=ppt/slideLayouts/slideLayout1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76033"/>
      </p:ext>
    </p:extLst>
  </p:cSld>
  <p:clrMapOvr>
    <a:masterClrMapping/>
  </p:clrMapOvr>
</p:sldLayout>
</file>

<file path=ppt/slideLayouts/slideLayout1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685745"/>
      </p:ext>
    </p:extLst>
  </p:cSld>
  <p:clrMapOvr>
    <a:masterClrMapping/>
  </p:clrMapOvr>
</p:sldLayout>
</file>

<file path=ppt/slideLayouts/slideLayout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3099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93FCFAE-74F3-4C31-9393-2560DA35E1AF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71AC1F-A674-4DF6-B94F-236B1CB977A1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735012-B3D2-4C2B-85D9-AF11D8808595}" type="slidenum">
              <a:rPr lang="en-US" sz="3200" b="true" smtClean="false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200" b="true" dirty="fal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3465"/>
      </p:ext>
    </p:extLst>
  </p:cSld>
  <p:clrMapOvr>
    <a:masterClrMapping/>
  </p:clrMapOvr>
</p:sldLayout>
</file>

<file path=ppt/slideLayouts/slideLayout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secHead" preserve="true">
  <p:cSld name="Záhlaví oddílu">
    <p:bg>
      <p:bgPr>
        <a:gradFill flip="none" rotWithShape="true">
          <a:gsLst>
            <a:gs pos="75000">
              <a:srgbClr val="73CABF"/>
            </a:gs>
            <a:gs pos="0">
              <a:srgbClr val="F4279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6811C22-F0AC-499A-942A-A6B59D613782}"/>
              </a:ext>
            </a:extLst>
          </p:cNvPr>
          <p:cNvPicPr>
            <a:picLocks noChangeAspect="true"/>
          </p:cNvPicPr>
          <p:nvPr userDrawn="true"/>
        </p:nvPicPr>
        <p:blipFill rotWithShape="true">
          <a:blip r:embed="rId2">
            <a:alphaModFix amt="20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2433" b="15649"/>
          <a:stretch/>
        </p:blipFill>
        <p:spPr>
          <a:xfrm>
            <a:off x="0" y="757268"/>
            <a:ext cx="5982511" cy="6100732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true">
                <a:solidFill>
                  <a:srgbClr val="593099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831850" y="6223000"/>
            <a:ext cx="8966200" cy="501649"/>
          </a:xfrm>
        </p:spPr>
        <p:txBody>
          <a:bodyPr/>
          <a:lstStyle>
            <a:lvl1pPr>
              <a:defRPr sz="900" b="false">
                <a:solidFill>
                  <a:schemeClr val="bg1"/>
                </a:solidFill>
              </a:defRPr>
            </a:lvl1pPr>
          </a:lstStyle>
          <a:p>
            <a:r>
              <a:rPr lang="cs-CZ" dirty="false">
                <a:latin typeface="-apple-system"/>
              </a:rPr>
              <a:t>Projekt Rovnost žen a mužů na trhu práce se zaměřením na (ne)rovné odměňování žen a mužů (registrační číslo CZ.03.1.51/0.0/0.0./15_009/0003702) financovaného z Evropského strukturálního fondu v rámci Operačního programu Zaměstnanost a státního rozpočtu ČR.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53033392"/>
      </p:ext>
    </p:extLst>
  </p:cSld>
  <p:clrMapOvr>
    <a:masterClrMapping/>
  </p:clrMapOvr>
</p:sldLayout>
</file>

<file path=ppt/slideLayouts/slideLayout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3099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B7F268C-1F82-45EB-9366-1FD5776452ED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5536911"/>
      </p:ext>
    </p:extLst>
  </p:cSld>
  <p:clrMapOvr>
    <a:masterClrMapping/>
  </p:clrMapOvr>
</p:sldLayout>
</file>

<file path=ppt/slideLayouts/slideLayout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TxTwoObj" preserve="true">
  <p:cSld name="Porovn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99D9C70-DAB0-4604-AB3C-1887694D354C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F7C0D8-22B4-4240-A3B8-4759C0A7751A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735012-B3D2-4C2B-85D9-AF11D8808595}" type="slidenum">
              <a:rPr lang="en-US" sz="3200" b="true" smtClean="false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200" b="true" dirty="fal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4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Only" preserve="true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 lang="cs-CZ" sz="4400" kern="1200" dirty="false" smtClean="false">
                <a:solidFill>
                  <a:srgbClr val="5930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745F00-36B7-40C4-A876-387EDC273D3C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6B13F7-A162-419B-BD7E-34BC6AD5D43F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735012-B3D2-4C2B-85D9-AF11D8808595}" type="slidenum">
              <a:rPr lang="en-US" sz="3200" b="true" smtClean="false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200" b="true" dirty="fal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16019"/>
      </p:ext>
    </p:extLst>
  </p:cSld>
  <p:clrMapOvr>
    <a:masterClrMapping/>
  </p:clrMapOvr>
</p:sldLayout>
</file>

<file path=ppt/slideLayouts/slideLayout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CD321DB-AB31-4533-9D8C-B32B988B3AB4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65E3-D711-4C90-9A82-77DDB7C2BF99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735012-B3D2-4C2B-85D9-AF11D8808595}" type="slidenum">
              <a:rPr lang="en-US" sz="3200" b="true" smtClean="false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200" b="true" dirty="fal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7416"/>
      </p:ext>
    </p:extLst>
  </p:cSld>
  <p:clrMapOvr>
    <a:masterClrMapping/>
  </p:clrMapOvr>
</p:sldLayout>
</file>

<file path=ppt/slideLayouts/slideLayout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1_Záhlaví oddílu">
    <p:bg>
      <p:bgPr>
        <a:gradFill flip="none" rotWithShape="true">
          <a:gsLst>
            <a:gs pos="72000">
              <a:srgbClr val="73CABF"/>
            </a:gs>
            <a:gs pos="0">
              <a:srgbClr val="F4279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6811C22-F0AC-499A-942A-A6B59D613782}"/>
              </a:ext>
            </a:extLst>
          </p:cNvPr>
          <p:cNvPicPr>
            <a:picLocks noChangeAspect="true"/>
          </p:cNvPicPr>
          <p:nvPr userDrawn="true"/>
        </p:nvPicPr>
        <p:blipFill rotWithShape="true">
          <a:blip r:embed="rId2">
            <a:alphaModFix amt="20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2433" b="15649"/>
          <a:stretch/>
        </p:blipFill>
        <p:spPr>
          <a:xfrm>
            <a:off x="0" y="757268"/>
            <a:ext cx="5982511" cy="6100732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831850" y="2019299"/>
            <a:ext cx="10515600" cy="1917701"/>
          </a:xfrm>
        </p:spPr>
        <p:txBody>
          <a:bodyPr anchor="b"/>
          <a:lstStyle>
            <a:lvl1pPr algn="ctr">
              <a:defRPr sz="6000" b="true">
                <a:solidFill>
                  <a:srgbClr val="593099"/>
                </a:solidFill>
              </a:defRPr>
            </a:lvl1pPr>
          </a:lstStyle>
          <a:p>
            <a:r>
              <a:rPr lang="cs-CZ" dirty="false"/>
              <a:t>Poslední </a:t>
            </a:r>
            <a:r>
              <a:rPr lang="cs-CZ" dirty="false" err="true"/>
              <a:t>slaid</a:t>
            </a:r>
            <a:br>
              <a:rPr lang="cs-CZ" dirty="false"/>
            </a:br>
            <a:br>
              <a:rPr lang="cs-CZ" dirty="false"/>
            </a:b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831850" y="6223000"/>
            <a:ext cx="8966200" cy="501649"/>
          </a:xfrm>
        </p:spPr>
        <p:txBody>
          <a:bodyPr/>
          <a:lstStyle>
            <a:lvl1pPr>
              <a:defRPr sz="900" b="false">
                <a:solidFill>
                  <a:schemeClr val="bg1"/>
                </a:solidFill>
              </a:defRPr>
            </a:lvl1pPr>
          </a:lstStyle>
          <a:p>
            <a:r>
              <a:rPr lang="cs-CZ" dirty="false">
                <a:latin typeface="-apple-system"/>
              </a:rPr>
              <a:t>Projekt Rovnost žen a mužů na trhu práce se zaměřením na (ne)rovné odměňování žen a mužů (registrační číslo CZ.03.1.51/0.0/0.0./15_009/0003702) financovaného z Evropského strukturálního fondu v rámci Operačního programu Zaměstnanost a státního rozpočtu ČR.</a:t>
            </a:r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267BCC-FADD-402E-AA37-F609BE774CA8}"/>
              </a:ext>
            </a:extLst>
          </p:cNvPr>
          <p:cNvPicPr>
            <a:picLocks noChangeAspect="true"/>
          </p:cNvPicPr>
          <p:nvPr userDrawn="true"/>
        </p:nvPicPr>
        <p:blipFill>
          <a:blip r:embed="rId3"/>
          <a:stretch>
            <a:fillRect/>
          </a:stretch>
        </p:blipFill>
        <p:spPr>
          <a:xfrm>
            <a:off x="4997920" y="4831742"/>
            <a:ext cx="1969179" cy="4755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6DC0C33-C992-4F2D-B77C-BA3B69E249EF}"/>
              </a:ext>
            </a:extLst>
          </p:cNvPr>
          <p:cNvPicPr>
            <a:picLocks noChangeAspect="true"/>
          </p:cNvPicPr>
          <p:nvPr userDrawn="true"/>
        </p:nvPicPr>
        <p:blipFill>
          <a:blip r:embed="rId4"/>
          <a:stretch>
            <a:fillRect/>
          </a:stretch>
        </p:blipFill>
        <p:spPr>
          <a:xfrm>
            <a:off x="4830753" y="4926590"/>
            <a:ext cx="237765" cy="2194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26AECD-1F6C-410A-8B5B-07DC1923AE16}"/>
              </a:ext>
            </a:extLst>
          </p:cNvPr>
          <p:cNvPicPr>
            <a:picLocks noChangeAspect="true"/>
          </p:cNvPicPr>
          <p:nvPr userDrawn="true"/>
        </p:nvPicPr>
        <p:blipFill>
          <a:blip r:embed="rId5"/>
          <a:stretch>
            <a:fillRect/>
          </a:stretch>
        </p:blipFill>
        <p:spPr>
          <a:xfrm>
            <a:off x="7144775" y="4840753"/>
            <a:ext cx="2895851" cy="60355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9C4352A-636C-4B8A-B3C5-ACFAE193CAA1}"/>
              </a:ext>
            </a:extLst>
          </p:cNvPr>
          <p:cNvPicPr>
            <a:picLocks noChangeAspect="true"/>
          </p:cNvPicPr>
          <p:nvPr userDrawn="true"/>
        </p:nvPicPr>
        <p:blipFill>
          <a:blip r:embed="rId6"/>
          <a:stretch>
            <a:fillRect/>
          </a:stretch>
        </p:blipFill>
        <p:spPr>
          <a:xfrm>
            <a:off x="6998092" y="4929199"/>
            <a:ext cx="213378" cy="2072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0D410B-3D8D-4F49-B7C2-4E6FD149D418}"/>
              </a:ext>
            </a:extLst>
          </p:cNvPr>
          <p:cNvPicPr>
            <a:picLocks noChangeAspect="true"/>
          </p:cNvPicPr>
          <p:nvPr userDrawn="true"/>
        </p:nvPicPr>
        <p:blipFill>
          <a:blip r:embed="rId7"/>
          <a:stretch>
            <a:fillRect/>
          </a:stretch>
        </p:blipFill>
        <p:spPr>
          <a:xfrm>
            <a:off x="3447867" y="5503133"/>
            <a:ext cx="5069287" cy="8295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B9A4BB-A94F-4E18-8E38-3D88DBD067B1}"/>
              </a:ext>
            </a:extLst>
          </p:cNvPr>
          <p:cNvPicPr>
            <a:picLocks noChangeAspect="true"/>
          </p:cNvPicPr>
          <p:nvPr userDrawn="true"/>
        </p:nvPicPr>
        <p:blipFill>
          <a:blip r:embed="rId8"/>
          <a:stretch>
            <a:fillRect/>
          </a:stretch>
        </p:blipFill>
        <p:spPr>
          <a:xfrm>
            <a:off x="1669922" y="4775038"/>
            <a:ext cx="31908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8232"/>
      </p:ext>
    </p:extLst>
  </p:cSld>
  <p:clrMapOvr>
    <a:masterClrMapping/>
  </p:clrMapOvr>
</p:sldLayout>
</file>

<file path=ppt/slideLayouts/slideLayout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D1A6735-D002-4E80-AC08-B8CEFEAF8264}"/>
              </a:ext>
            </a:extLst>
          </p:cNvPr>
          <p:cNvSpPr/>
          <p:nvPr userDrawn="true"/>
        </p:nvSpPr>
        <p:spPr>
          <a:xfrm>
            <a:off x="11091863" y="0"/>
            <a:ext cx="685800" cy="1143000"/>
          </a:xfrm>
          <a:prstGeom prst="rect">
            <a:avLst/>
          </a:prstGeom>
          <a:solidFill>
            <a:srgbClr val="73CA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78BA6D-7A74-471F-98F3-51554DD28179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735012-B3D2-4C2B-85D9-AF11D8808595}" type="slidenum">
              <a:rPr lang="en-US" sz="3200" b="true" smtClean="false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3200" b="true" dirty="fal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00484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theme/theme1.xml" Type="http://schemas.openxmlformats.org/officeDocument/2006/relationships/theme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12.xml" Type="http://schemas.openxmlformats.org/officeDocument/2006/relationships/slideLayout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media/image2.png" Type="http://schemas.openxmlformats.org/officeDocument/2006/relationships/image" Id="rId1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    <Relationship Target="../media/image1.png" Type="http://schemas.openxmlformats.org/officeDocument/2006/relationships/image" Id="rId14"/>
</Relationships>

</file>

<file path=ppt/slideMasters/slideMaster1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 dirty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 dirty="false"/>
              <a:t>Po kliknutí můžete upravovat styly textu v předloze.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F0ED-E64C-4E48-A980-269662010100}" type="datetimeFigureOut">
              <a:rPr lang="cs-CZ" smtClean="false"/>
              <a:t>12.01.2026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49B7-6203-49BE-A173-790DA654B85B}" type="slidenum">
              <a:rPr lang="cs-CZ" smtClean="false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3FF337-C83B-4417-90E9-8EEA2724C029}"/>
              </a:ext>
            </a:extLst>
          </p:cNvPr>
          <p:cNvPicPr>
            <a:picLocks noChangeAspect="true"/>
          </p:cNvPicPr>
          <p:nvPr userDrawn="true"/>
        </p:nvPicPr>
        <p:blipFill rotWithShape="true">
          <a:blip r:embed="rId14">
            <a:duotone>
              <a:prstClr val="black"/>
              <a:srgbClr val="673AB2">
                <a:tint val="45000"/>
                <a:satMod val="400000"/>
              </a:srgb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2433" b="15649"/>
          <a:stretch/>
        </p:blipFill>
        <p:spPr>
          <a:xfrm>
            <a:off x="0" y="757268"/>
            <a:ext cx="5982511" cy="610073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50A07F-ED95-405C-A26B-CFD8C919DEA1}"/>
              </a:ext>
            </a:extLst>
          </p:cNvPr>
          <p:cNvSpPr txBox="true">
            <a:spLocks/>
          </p:cNvSpPr>
          <p:nvPr userDrawn="true"/>
        </p:nvSpPr>
        <p:spPr>
          <a:xfrm>
            <a:off x="11006138" y="295275"/>
            <a:ext cx="838200" cy="76835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false" eaLnBrk="true" latinLnBrk="false" hangingPunct="true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true" dirty="false">
              <a:solidFill>
                <a:schemeClr val="bg1"/>
              </a:solidFill>
            </a:endParaRPr>
          </a:p>
        </p:txBody>
      </p:sp>
      <p:pic>
        <p:nvPicPr>
          <p:cNvPr id="11" name="Grafický objekt 6">
            <a:extLst>
              <a:ext uri="{FF2B5EF4-FFF2-40B4-BE49-F238E27FC236}">
                <a16:creationId xmlns:a16="http://schemas.microsoft.com/office/drawing/2014/main" id="{5EC34583-B7CD-47C4-869F-955EFBBBA544}"/>
              </a:ext>
            </a:extLst>
          </p:cNvPr>
          <p:cNvPicPr>
            <a:picLocks noChangeAspect="true" noChangeArrowheads="true"/>
          </p:cNvPicPr>
          <p:nvPr userDrawn="true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5957888"/>
            <a:ext cx="7080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8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0"/>
        </a:spcBef>
        <a:buNone/>
        <a:defRPr sz="4400" kern="1200">
          <a:solidFill>
            <a:srgbClr val="5930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Mode="External" Target="mailto:lada.wichterlova@mpsv.cz" Type="http://schemas.openxmlformats.org/officeDocument/2006/relationships/hyperlink" Id="rId2"/>
    <Relationship Target="../slideLayouts/slideLayout8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diagrams/data1.xml" Type="http://schemas.openxmlformats.org/officeDocument/2006/relationships/diagramData" Id="rId3"/>
    <Relationship Target="../diagrams/drawing1.xml" Type="http://schemas.microsoft.com/office/2007/relationships/diagramDrawing" Id="rId7"/>
    <Relationship Target="../media/image11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diagrams/colors1.xml" Type="http://schemas.openxmlformats.org/officeDocument/2006/relationships/diagramColors" Id="rId6"/>
    <Relationship Target="../diagrams/quickStyle1.xml" Type="http://schemas.openxmlformats.org/officeDocument/2006/relationships/diagramQuickStyle" Id="rId5"/>
    <Relationship Target="../diagrams/layout1.xml" Type="http://schemas.openxmlformats.org/officeDocument/2006/relationships/diagramLayout" Id="rId4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diagrams/layout2.xml" Type="http://schemas.openxmlformats.org/officeDocument/2006/relationships/diagramLayout" Id="rId3"/>
    <Relationship Target="../diagrams/data2.xml" Type="http://schemas.openxmlformats.org/officeDocument/2006/relationships/diagramData" Id="rId2"/>
    <Relationship Target="../slideLayouts/slideLayout2.xml" Type="http://schemas.openxmlformats.org/officeDocument/2006/relationships/slideLayout" Id="rId1"/>
    <Relationship Target="../diagrams/drawing2.xml" Type="http://schemas.microsoft.com/office/2007/relationships/diagramDrawing" Id="rId6"/>
    <Relationship Target="../diagrams/colors2.xml" Type="http://schemas.openxmlformats.org/officeDocument/2006/relationships/diagramColors" Id="rId5"/>
    <Relationship Target="../diagrams/quickStyle2.xml" Type="http://schemas.openxmlformats.org/officeDocument/2006/relationships/diagramQuickStyle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D2F38-1C9D-4D9F-8FAE-0AA9684F0A25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1645920" y="1544320"/>
            <a:ext cx="9022080" cy="3098800"/>
          </a:xfrm>
        </p:spPr>
        <p:txBody>
          <a:bodyPr>
            <a:normAutofit fontScale="90000"/>
          </a:bodyPr>
          <a:lstStyle/>
          <a:p>
            <a:br>
              <a:rPr lang="cs-CZ" dirty="false"/>
            </a:br>
            <a:br>
              <a:rPr lang="cs-CZ" dirty="false"/>
            </a:br>
            <a:r>
              <a:rPr lang="cs-CZ" dirty="false"/>
              <a:t>Principy spravedlivého a transparentního odměňování mužů a žen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5E0564-F547-4784-8B1A-338C8CDB5BF6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1524000" y="4643120"/>
            <a:ext cx="9144000" cy="1625600"/>
          </a:xfrm>
        </p:spPr>
        <p:txBody>
          <a:bodyPr/>
          <a:lstStyle/>
          <a:p>
            <a:r>
              <a:rPr lang="cs-CZ" dirty="false"/>
              <a:t>Lada Wichterlová</a:t>
            </a:r>
          </a:p>
          <a:p>
            <a:r>
              <a:rPr lang="cs-CZ" dirty="false"/>
              <a:t>MPSV, projekt Rovná odměna</a:t>
            </a:r>
          </a:p>
          <a:p>
            <a:r>
              <a:rPr lang="cs-CZ" dirty="false"/>
              <a:t>12.01.2026</a:t>
            </a:r>
          </a:p>
        </p:txBody>
      </p:sp>
    </p:spTree>
    <p:extLst>
      <p:ext uri="{BB962C8B-B14F-4D97-AF65-F5344CB8AC3E}">
        <p14:creationId xmlns:p14="http://schemas.microsoft.com/office/powerpoint/2010/main" val="41761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A5178-0C99-45E0-80A2-213EC1E5CF5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false"/>
            </a:br>
            <a:br>
              <a:rPr lang="cs-CZ" dirty="false"/>
            </a:br>
            <a:br>
              <a:rPr lang="cs-CZ" dirty="false"/>
            </a:br>
            <a:r>
              <a:rPr lang="cs-CZ" dirty="false"/>
              <a:t>DĚKUJI ZA POZORNOST</a:t>
            </a:r>
            <a:br>
              <a:rPr lang="cs-CZ" dirty="false"/>
            </a:br>
            <a:br>
              <a:rPr lang="cs-CZ" dirty="false"/>
            </a:br>
            <a:r>
              <a:rPr lang="cs-CZ" dirty="false">
                <a:hlinkClick r:id="rId2"/>
              </a:rPr>
              <a:t>lada.wichterlova@mpsv.cz</a:t>
            </a:r>
            <a:br>
              <a:rPr lang="cs-CZ" dirty="false"/>
            </a:b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3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6BEA3-35D1-B4AE-5E46-4000A6E152F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Projekt Rovná odměna </a:t>
            </a:r>
            <a:br>
              <a:rPr lang="cs-CZ" dirty="false"/>
            </a:br>
            <a:r>
              <a:rPr lang="cs-CZ" dirty="false"/>
              <a:t>=systémový projekt MPSV=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ECBD5-6B87-FAD3-F11F-CBA6A210594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false"/>
              <a:t>Proč? V ČR je vysoký rozdíl v odměňování žen a mužů (gender </a:t>
            </a:r>
            <a:r>
              <a:rPr lang="cs-CZ" dirty="false" err="true"/>
              <a:t>pay</a:t>
            </a:r>
            <a:r>
              <a:rPr lang="cs-CZ" dirty="false"/>
              <a:t> gap).</a:t>
            </a:r>
          </a:p>
          <a:p>
            <a:pPr marL="0" indent="0">
              <a:buNone/>
            </a:pPr>
            <a:r>
              <a:rPr lang="cs-CZ" dirty="false"/>
              <a:t>V ČR se aktuálně transponuje směrnice k transparentnosti v odměňování: cíl projektu – zvládnutí nároků plynoucích ze směrnice</a:t>
            </a:r>
          </a:p>
          <a:p>
            <a:pPr marL="0" indent="0">
              <a:buNone/>
            </a:pPr>
            <a:r>
              <a:rPr lang="cs-CZ" dirty="false"/>
              <a:t>Z hlediska zaměstnavatelů: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Analytický nástroj rovného odměňování </a:t>
            </a:r>
            <a:r>
              <a:rPr lang="cs-CZ" dirty="false" err="true"/>
              <a:t>Logib</a:t>
            </a:r>
            <a:r>
              <a:rPr lang="cs-CZ" dirty="false"/>
              <a:t> – adaptován do českého prostředí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Standard platového auditu – pilotně testováno s Ernst and </a:t>
            </a:r>
            <a:r>
              <a:rPr lang="cs-CZ" dirty="false" err="true"/>
              <a:t>Young</a:t>
            </a:r>
            <a:r>
              <a:rPr lang="cs-CZ" dirty="false"/>
              <a:t> – 30 pilotních auditů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Výzkum / Šetření mezi českými zaměstnavateli – jaká je situace v oblasti odměňování ve firmách a organizacích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Kalkulačka férového výdělku – obvyklé výdělky na té které pozici v různých regionech v rozdělení na ženy a muže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IT nástroj pro automatické počítání rozdílů v odměňování z dat JMHZ v souvislosti s nároky směrnice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 err="true"/>
              <a:t>KaHoP</a:t>
            </a:r>
            <a:r>
              <a:rPr lang="cs-CZ" dirty="false"/>
              <a:t> – nástroj na posouzení hodnoty práce včetně návodu a kalkulačky</a:t>
            </a:r>
          </a:p>
          <a:p>
            <a:pPr marL="0" indent="0">
              <a:buNone/>
            </a:pPr>
            <a:endParaRPr lang="cs-CZ" dirty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584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39951-8C69-F1D6-9676-8F3CCE76A1F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by zaměstnavatel měl dělat v oblasti odměňování STEP BY STEP: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C9824-2C64-F656-5DCB-94F02ED1A599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false"/>
              <a:t>Revidovat pracovní pozice z hlediska hodnoty práce (ZP): složitost, odpovědnost, namáhavost práce a pracovní podmínky. </a:t>
            </a:r>
          </a:p>
          <a:p>
            <a:pPr marL="514350" indent="-514350">
              <a:buAutoNum type="arabicPeriod"/>
            </a:pPr>
            <a:r>
              <a:rPr lang="cs-CZ" dirty="false"/>
              <a:t>Identifikovat skupiny pracovních pozic, které mají srovnatelnou hodnotu. </a:t>
            </a:r>
          </a:p>
          <a:p>
            <a:pPr marL="514350" indent="-514350">
              <a:buAutoNum type="arabicPeriod"/>
            </a:pPr>
            <a:r>
              <a:rPr lang="cs-CZ" dirty="false"/>
              <a:t>Analyzovat rovnost odměňování v organizaci. </a:t>
            </a:r>
          </a:p>
          <a:p>
            <a:pPr marL="514350" indent="-514350">
              <a:buAutoNum type="arabicPeriod"/>
            </a:pPr>
            <a:r>
              <a:rPr lang="cs-CZ" dirty="false"/>
              <a:t>Identifikovat a porozumět rozdílům v odměňování v jednotlivých kategoriích zaměstnanců a zaměřit se na to, zda jsou odůvodnitelné</a:t>
            </a:r>
          </a:p>
          <a:p>
            <a:pPr marL="514350" indent="-514350">
              <a:buAutoNum type="arabicPeriod"/>
            </a:pPr>
            <a:r>
              <a:rPr lang="cs-CZ" dirty="false"/>
              <a:t>Naplánovat, jak neodůvodnitelné nerovnosti narovnat. </a:t>
            </a:r>
          </a:p>
          <a:p>
            <a:pPr marL="514350" indent="-514350">
              <a:buAutoNum type="arabicPeriod"/>
            </a:pPr>
            <a:r>
              <a:rPr lang="cs-CZ" dirty="false"/>
              <a:t>Udržovat aktualizované systémy odměňování a dokumenty týkající se odměňování – mzdové předpisy či kolektivní smlouvy. Kategorie zaměstnanců doporučujeme přehodnocovat jednou za dva roky, případně každoročně. </a:t>
            </a:r>
          </a:p>
        </p:txBody>
      </p:sp>
    </p:spTree>
    <p:extLst>
      <p:ext uri="{BB962C8B-B14F-4D97-AF65-F5344CB8AC3E}">
        <p14:creationId xmlns:p14="http://schemas.microsoft.com/office/powerpoint/2010/main" val="74676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8937AAD-8E6B-98F3-BE56-DB0627E56CC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false"/>
              <a:t>Jak na rovné odměňování?</a:t>
            </a:r>
            <a:endParaRPr lang="en-US" dirty="false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B7C70A6-0D62-D053-5BFE-66D6AA1B2AB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41" y="1825625"/>
            <a:ext cx="2904517" cy="4351338"/>
          </a:xfrm>
          <a:prstGeom prst="rect">
            <a:avLst/>
          </a:prstGeom>
          <a:noFill/>
        </p:spPr>
      </p:pic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13B3D41-6CD3-FCE6-7BC4-AF27C2C58C06}"/>
              </a:ext>
            </a:extLst>
          </p:cNvPr>
          <p:cNvGraphicFramePr>
            <a:graphicFrameLocks noGrp="true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082184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04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628EE-3248-E99A-3D53-9120C2B0359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b="true" dirty="false"/>
              <a:t>Transparentnost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47BBA-92E8-EA6E-0B90-5A73F116242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true" dirty="false"/>
              <a:t>Transparentnost: povinnost otevřeně poskytovat informace o odměňování</a:t>
            </a:r>
            <a:r>
              <a:rPr lang="cs-CZ" dirty="false"/>
              <a:t> (platových podmínkách) a o tom, jak je odměna stanovena, s cílem odstranit diskriminaci v odměňování a posílit právo na </a:t>
            </a:r>
            <a:r>
              <a:rPr lang="cs-CZ" b="true" dirty="false"/>
              <a:t>rovnou odměnu za stejnou práci nebo práci stejné hodnoty</a:t>
            </a:r>
            <a:r>
              <a:rPr lang="cs-CZ" dirty="false"/>
              <a:t> mezi ženami a muži. </a:t>
            </a:r>
          </a:p>
          <a:p>
            <a:pPr>
              <a:buNone/>
            </a:pPr>
            <a:r>
              <a:rPr lang="cs-CZ" dirty="false"/>
              <a:t>Konkrétně transparentnost znamená například: </a:t>
            </a:r>
          </a:p>
          <a:p>
            <a:pPr>
              <a:buFont typeface="+mj-lt"/>
              <a:buAutoNum type="arabicPeriod"/>
            </a:pPr>
            <a:r>
              <a:rPr lang="cs-CZ" b="true" dirty="false"/>
              <a:t>Informace pro uchazeče o zaměstnání</a:t>
            </a:r>
            <a:r>
              <a:rPr lang="cs-CZ" dirty="false"/>
              <a:t> – např. v pracovních inzerátech. </a:t>
            </a:r>
          </a:p>
          <a:p>
            <a:pPr>
              <a:buFont typeface="+mj-lt"/>
              <a:buAutoNum type="arabicPeriod"/>
            </a:pPr>
            <a:r>
              <a:rPr lang="cs-CZ" b="true" dirty="false"/>
              <a:t>Zákaz mlčenlivosti o mzdě</a:t>
            </a:r>
            <a:r>
              <a:rPr lang="cs-CZ" dirty="false"/>
              <a:t> – nelze uzavírat dohody, které by zaměstnancům zakazovaly sdílet informace o jejich odměně. </a:t>
            </a:r>
          </a:p>
          <a:p>
            <a:pPr>
              <a:buFont typeface="+mj-lt"/>
              <a:buAutoNum type="arabicPeriod"/>
            </a:pPr>
            <a:r>
              <a:rPr lang="cs-CZ" b="true" dirty="false"/>
              <a:t>Právo zaměstnanců na informace</a:t>
            </a:r>
            <a:r>
              <a:rPr lang="cs-CZ" dirty="false"/>
              <a:t> o systémech odměňování, složkách odměny, za co je možné získat odměny a bonusy, podpora jejich porozumění výplatním páskám atd.  </a:t>
            </a:r>
          </a:p>
          <a:p>
            <a:pPr marL="0" indent="0">
              <a:buNone/>
            </a:pPr>
            <a:r>
              <a:rPr lang="cs-CZ" dirty="false"/>
              <a:t>Cílem těchto povinností je snížit informační asymetrii na trhu práce, </a:t>
            </a:r>
            <a:r>
              <a:rPr lang="cs-CZ" b="true" dirty="false"/>
              <a:t>udělat odměňování objektivnější a neutrální z hlediska pohlaví</a:t>
            </a:r>
            <a:r>
              <a:rPr lang="cs-CZ" dirty="false"/>
              <a:t> a usnadnit odhalení a řešení případů diskriminace v odměňování.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5131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513C4-6A0B-7F36-CAF8-B669F414AB6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Číslo GPG + příčiny rozdílů v odměňování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B64EC-5C7A-42FE-90BF-C446DF70260F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false"/>
              <a:t>Jedná se o </a:t>
            </a:r>
            <a:r>
              <a:rPr lang="cs-CZ" b="true" dirty="false"/>
              <a:t>celkový průměrný rozdíl v odměňování žen a mužů</a:t>
            </a:r>
            <a:r>
              <a:rPr lang="cs-CZ" dirty="false"/>
              <a:t>.</a:t>
            </a:r>
          </a:p>
          <a:p>
            <a:pPr marL="0" indent="0">
              <a:buNone/>
            </a:pPr>
            <a:endParaRPr lang="cs-CZ" dirty="false">
              <a:ln w="0"/>
              <a:solidFill>
                <a:schemeClr val="accent1"/>
              </a:solidFill>
              <a:effectLst>
                <a:outerShdw blurRad="38100" dist="25400" dir="5400000" algn="ctr" rotWithShape="false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4400" dirty="false">
                <a:ln w="0"/>
                <a:solidFill>
                  <a:schemeClr val="accent1"/>
                </a:solidFill>
                <a:effectLst>
                  <a:outerShdw blurRad="38100" dist="25400" dir="5400000" algn="ctr" rotWithShape="false">
                    <a:srgbClr val="6E747A">
                      <a:alpha val="43000"/>
                    </a:srgbClr>
                  </a:outerShdw>
                </a:effectLst>
              </a:rPr>
              <a:t>Rozdíl v odměňování ≠ diskriminace</a:t>
            </a:r>
          </a:p>
          <a:p>
            <a:pPr marL="0" indent="0">
              <a:buNone/>
            </a:pPr>
            <a:endParaRPr lang="cs-CZ" b="true" dirty="false"/>
          </a:p>
          <a:p>
            <a:pPr marL="0" indent="0">
              <a:buNone/>
            </a:pPr>
            <a:r>
              <a:rPr lang="cs-CZ" b="true" dirty="false"/>
              <a:t>Ukazatel nezohledňuje žádnou korekci</a:t>
            </a:r>
            <a:r>
              <a:rPr lang="cs-CZ" dirty="false"/>
              <a:t> podle druhu práce, hierarchie, výkonu, benefitů apod:</a:t>
            </a:r>
          </a:p>
          <a:p>
            <a:pPr lvl="1"/>
            <a:r>
              <a:rPr lang="cs-CZ" dirty="false"/>
              <a:t>druh práce (nerozlišuje odůvodněný rozdíl v odměňování osob, které vykonávají různý druh práce – např. druh práce ředitel versus druh práce uklízečka),</a:t>
            </a:r>
          </a:p>
          <a:p>
            <a:pPr lvl="1"/>
            <a:r>
              <a:rPr lang="cs-CZ" dirty="false"/>
              <a:t>hierarchie (nerozlišuje oprávněnost různé úrovně odměňování osob ve vedoucích pozicích s osobami v řadových pozicích),</a:t>
            </a:r>
          </a:p>
          <a:p>
            <a:pPr lvl="1"/>
            <a:r>
              <a:rPr lang="cs-CZ" dirty="false"/>
              <a:t>výsledky a výkon práce (nerozlišuje oprávněnost různého odměňování za výkon a výsledky práce)</a:t>
            </a:r>
          </a:p>
          <a:p>
            <a:pPr lvl="1"/>
            <a:r>
              <a:rPr lang="cs-CZ" dirty="false"/>
              <a:t>nerozlišuje čerpání benefitů (úrovně odměňování veškerých benefitů, které jsou čerpány, navzdory tomu, že je čerpání odůvodněné objektivně – např. určených pouze vedoucím zaměstnancům a zaměstnankyním, nerozlišuje to, že někdo benefity čerpá a někdo nečerpá na základě vlastní vůle).  </a:t>
            </a:r>
          </a:p>
          <a:p>
            <a:pPr marL="457200" lvl="1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cs-CZ" b="true" dirty="false"/>
              <a:t>	Příklad:</a:t>
            </a:r>
            <a:br>
              <a:rPr lang="cs-CZ" dirty="false"/>
            </a:br>
            <a:r>
              <a:rPr lang="cs-CZ" dirty="false"/>
              <a:t>Firma má většinu žen v administrativě a většinu mužů v technických a manažerských pozicích → bude vykazovat vyšší GPG, i když na stejné pozici berou ženy a muži stejně. Výsledek odráží mimo jiné i to, nakolik jsou muži a ženy v organizaci rozděleni </a:t>
            </a:r>
            <a:r>
              <a:rPr lang="cs-CZ" b="true" dirty="false"/>
              <a:t>mezi odlišně odměňované pracovní pozice a funkce, nikoli pouze nerovné odměňování za stejnou práci či práci stejné hodnoty. Tedy vertikální i horizontální genderovou segregaci. 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8091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E0C77-868E-C95C-FE11-1E27FCF9EC7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Rozdíly v odměňování v proměnných složkách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91817-C6BC-810E-BB54-34476F34607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false"/>
              <a:t>➡️ Velmi důležité číslo</a:t>
            </a:r>
          </a:p>
          <a:p>
            <a:r>
              <a:rPr lang="cs-CZ" dirty="false"/>
              <a:t>Zahrnuje tedy: zákonné příplatky, odměny a prémie, bonusy, benefity (peněžní i nepeněžní).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/>
              <a:t>Rozdíly zde neznamenají automaticky nerovné zacházení, protože:</a:t>
            </a:r>
          </a:p>
          <a:p>
            <a:r>
              <a:rPr lang="cs-CZ" dirty="false"/>
              <a:t>zákonné příplatky vychází přímo ze zákona, odráží práci v noci, o víkendu, o svátku, atp.</a:t>
            </a:r>
          </a:p>
          <a:p>
            <a:r>
              <a:rPr lang="cs-CZ" dirty="false"/>
              <a:t>některé benefity jsou nárokové, ale ne všichni je čerpají,</a:t>
            </a:r>
          </a:p>
          <a:p>
            <a:r>
              <a:rPr lang="cs-CZ" dirty="false"/>
              <a:t>některé jsou navázané na pozici (auto, bonusy) a jsou oprávněné,</a:t>
            </a:r>
          </a:p>
          <a:p>
            <a:r>
              <a:rPr lang="cs-CZ" dirty="false"/>
              <a:t>někdo z objektivních důvodů bonus získá, jiný ne (výkon, přítomnost, projekty).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dirty="false"/>
              <a:t>	</a:t>
            </a:r>
            <a:r>
              <a:rPr lang="cs-CZ" b="true" dirty="false"/>
              <a:t>Příklady:</a:t>
            </a:r>
            <a:endParaRPr lang="cs-CZ" dirty="false"/>
          </a:p>
          <a:p>
            <a:r>
              <a:rPr lang="cs-CZ" dirty="false"/>
              <a:t>Služební auto mají manažeři (většinou muži): bude tudíž odůvodnitelných rozdílem.</a:t>
            </a:r>
          </a:p>
          <a:p>
            <a:r>
              <a:rPr lang="cs-CZ" dirty="false"/>
              <a:t>Na zdravotní benefity či penzijní připojištění ve stejné výši mohou mít nárok všichni zaměstnanci, ale někdo je čerpá a někdo ne, což závisí na vůli jednotlivce: bude odůvodnitelným rozdílem.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/>
              <a:t>Číslo ukazuje rozdíly v přístupu k benefitům a jejich ne/čerpání, nikoli nutně diskriminaci. 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3437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220BC09E-CA3E-29C6-DF1D-AD65CAA0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0E3F8-618F-ED8E-363B-A0636CAFBDB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Číslo GPG v skupině prací, které lze identifikovat jako stejnou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63AA7-D62B-E8F9-163F-1EB2F7A5B43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dirty="false"/>
              <a:t>Struktury či systémy odměňování by měly umožňovat posouzení, zda se zaměstnanci nacházejí ve srovnatelné situaci z hlediska hodnoty práce, jak říká zákoník práce.</a:t>
            </a:r>
          </a:p>
          <a:p>
            <a:pPr marL="0" indent="0">
              <a:buNone/>
            </a:pPr>
            <a:r>
              <a:rPr lang="cs-CZ" sz="6400" dirty="false"/>
              <a:t>K hodnocení pracovních míst/pozic za účelem stanovení jejich hodnoty a nastavení mzdových tříd a mzdových struktur (nikoli k hodnocení osob a jejich individuálních pracovních výkonů) slouží tato kritéria.</a:t>
            </a:r>
          </a:p>
          <a:p>
            <a:r>
              <a:rPr lang="cs-CZ" sz="6400" b="true" dirty="false"/>
              <a:t>složitost, odpovědnost, namáhavost a pracovní podmínky.</a:t>
            </a:r>
          </a:p>
          <a:p>
            <a:pPr marL="0" indent="0">
              <a:buNone/>
            </a:pPr>
            <a:r>
              <a:rPr lang="cs-CZ" sz="6400" dirty="false"/>
              <a:t>Tato kritéria by nadále měla být rozpracována do dílčích </a:t>
            </a:r>
            <a:r>
              <a:rPr lang="cs-CZ" sz="6400" dirty="false" err="true"/>
              <a:t>podkritérií</a:t>
            </a:r>
            <a:r>
              <a:rPr lang="cs-CZ" sz="6400" dirty="false"/>
              <a:t> a doplněna o další relevantní kritéria, která jsou objektivní a specifická pro danou pozici nebo pracovní místo.</a:t>
            </a:r>
            <a:endParaRPr lang="cs-CZ" sz="3700" dirty="false"/>
          </a:p>
          <a:p>
            <a:pPr marL="0" indent="0">
              <a:buNone/>
            </a:pPr>
            <a:r>
              <a:rPr lang="cs-CZ" sz="5600" dirty="false"/>
              <a:t>Z hlediska rovnosti žen a mužů je žádoucí zohlednit měkké dovednosti a vzít je v úvahu jako relevantní dílčí faktor v každém ze čtyř hlavních kritérií. Podhodnocování práce žen je jedním z problémů rovného odměňování, například:</a:t>
            </a:r>
          </a:p>
          <a:p>
            <a:r>
              <a:rPr lang="cs-CZ" sz="4000" dirty="false"/>
              <a:t>interpersonální složitost (sociální pracovník/pracovnice, personalista/personalistka, učitel/učitelka),</a:t>
            </a:r>
          </a:p>
          <a:p>
            <a:r>
              <a:rPr lang="cs-CZ" sz="4000" dirty="false"/>
              <a:t>emoční namáhavost (sociální pracovník/pracovnice, zdravotní sestra, pracovník/pracovnice zákaznického servisu),</a:t>
            </a:r>
          </a:p>
          <a:p>
            <a:r>
              <a:rPr lang="cs-CZ" sz="4000" dirty="false"/>
              <a:t>odpovědnost za osoby (pedagog/pedagožka v rané péči o děti, učitel/učitelka),</a:t>
            </a:r>
          </a:p>
          <a:p>
            <a:r>
              <a:rPr lang="cs-CZ" sz="4000" dirty="false"/>
              <a:t>pracovní podmínky související s psychickou zátěží: např. častá přerušování osobně i telefonicky u sekretářek/sekretářů, či interakce s různorodou, někdy obtížnou nebo nespokojenou veřejností u osob na přepážkách atd. </a:t>
            </a:r>
          </a:p>
          <a:p>
            <a:pPr marL="0" indent="0">
              <a:buNone/>
            </a:pPr>
            <a:r>
              <a:rPr lang="cs-CZ" sz="4000" dirty="false"/>
              <a:t>	</a:t>
            </a:r>
            <a:r>
              <a:rPr lang="cs-CZ" sz="4000" b="true" dirty="false"/>
              <a:t>Příklad:</a:t>
            </a:r>
            <a:br>
              <a:rPr lang="cs-CZ" sz="4000" dirty="false"/>
            </a:br>
            <a:r>
              <a:rPr lang="cs-CZ" sz="4000" dirty="false"/>
              <a:t>Ve firmě (např. ve zdravotnickém zařízení) mohou existovat dvě odlišné pracovní pozice, z nichž jedna je obsazována převážně muži (např. sanitář) a druhá převážně ženami (např. porodní asistentka). Obdobně např. skladník x administrativní pracovnice, IT specialista x HR specialistka atp. Přestože se náplň práce těchto pozic liší, mohou při systematickém hodnocení práce dosáhnout srovnatelného hodnocení z hlediska náročnosti, odpovědnosti, požadované kvalifikace a pracovních podmínek. V takovém případě by i průměrná úroveň odměňování na těchto pozicích měla být srovnatelná. </a:t>
            </a:r>
          </a:p>
          <a:p>
            <a:pPr marL="0" indent="0">
              <a:buNone/>
            </a:pPr>
            <a:r>
              <a:rPr lang="cs-CZ" sz="5500" b="true" dirty="false">
                <a:ln w="0"/>
                <a:solidFill>
                  <a:schemeClr val="accent1"/>
                </a:solidFill>
                <a:effectLst>
                  <a:outerShdw blurRad="38100" dist="25400" dir="5400000" algn="ctr" rotWithShape="false">
                    <a:srgbClr val="6E747A">
                      <a:alpha val="43000"/>
                    </a:srgbClr>
                  </a:outerShdw>
                </a:effectLst>
              </a:rPr>
              <a:t>Nejpřesnější číslo, které ale nezohledňuje výkon a výsledky práce, takže i součástí tohoto čísla budou nerovnosti, které lze odůvodnit objektivními kritérii. </a:t>
            </a:r>
          </a:p>
        </p:txBody>
      </p:sp>
    </p:spTree>
    <p:extLst>
      <p:ext uri="{BB962C8B-B14F-4D97-AF65-F5344CB8AC3E}">
        <p14:creationId xmlns:p14="http://schemas.microsoft.com/office/powerpoint/2010/main" val="223985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E13CA-7355-55FD-B433-CDF0991B1CC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false"/>
              <a:t>Proč rovné odměňování?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9BC6C8-2653-9FF4-511F-6B5335A4C970}"/>
              </a:ext>
            </a:extLst>
          </p:cNvPr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38192590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676392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BA2B5E71-AFF0-463B-B035-25EAAC305EE8}" name="Prezentace5" vid="{3EB5CCBF-932A-4A0C-BFAC-1FEFD565079C}"/>
    </a:ext>
  </a:ext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RO_sablona_II_pink</properties:Template>
  <properties:Company>MPSV ČR</properties:Company>
  <properties:Words>1226</properties:Words>
  <properties:PresentationFormat>Širokoúhlá obrazovka</properties:PresentationFormat>
  <properties:Paragraphs>76</properties:Paragraphs>
  <properties:Slides>10</properties:Slides>
  <properties:Notes>0</properties:Notes>
  <properties:TotalTime>3203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properties:HeadingPairs>
  <properties:TitlesOfParts>
    <vt:vector baseType="lpstr" size="16">
      <vt:lpstr>-apple-system</vt:lpstr>
      <vt:lpstr>Arial</vt:lpstr>
      <vt:lpstr>Calibri</vt:lpstr>
      <vt:lpstr>Calibri Light</vt:lpstr>
      <vt:lpstr>Wingdings</vt:lpstr>
      <vt:lpstr>Motiv Office</vt:lpstr>
      <vt:lpstr>  Principy spravedlivého a transparentního odměňování mužů a žen </vt:lpstr>
      <vt:lpstr>Projekt Rovná odměna  =systémový projekt MPSV=</vt:lpstr>
      <vt:lpstr>Co by zaměstnavatel měl dělat v oblasti odměňování STEP BY STEP:</vt:lpstr>
      <vt:lpstr>Jak na rovné odměňování?</vt:lpstr>
      <vt:lpstr>Transparentnost</vt:lpstr>
      <vt:lpstr>Číslo GPG + příčiny rozdílů v odměňování</vt:lpstr>
      <vt:lpstr>Rozdíly v odměňování v proměnných složkách</vt:lpstr>
      <vt:lpstr>Číslo GPG v skupině prací, které lze identifikovat jako stejnou práci</vt:lpstr>
      <vt:lpstr>Proč rovné odměňování? </vt:lpstr>
      <vt:lpstr>   DĚKUJI ZA POZORNOST  lada.wichterlova@mpsv.cz 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2023-03-08T10:50:18Z</dcterms:created>
  <dc:creator/>
  <cp:lastModifiedBy/>
  <dcterms:modified xmlns:xsi="http://www.w3.org/2001/XMLSchema-instance" xsi:type="dcterms:W3CDTF">2026-01-12T13:43:14Z</dcterms:modified>
  <cp:revision>21</cp:revision>
  <dc:title>Prezentace aplikace PowerPoint</dc:title>
</cp:coreProperties>
</file>