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p:sldMasterIdLst>
    <p:sldMasterId id="2147483671" r:id="rId4"/>
  </p:sldMasterIdLst>
  <p:notesMasterIdLst>
    <p:notesMasterId r:id="rId69"/>
  </p:notesMasterIdLst>
  <p:sldIdLst>
    <p:sldId id="271" r:id="rId5"/>
    <p:sldId id="439" r:id="rId6"/>
    <p:sldId id="321" r:id="rId7"/>
    <p:sldId id="440" r:id="rId8"/>
    <p:sldId id="444" r:id="rId9"/>
    <p:sldId id="441" r:id="rId10"/>
    <p:sldId id="746" r:id="rId11"/>
    <p:sldId id="717" r:id="rId12"/>
    <p:sldId id="718" r:id="rId13"/>
    <p:sldId id="719" r:id="rId14"/>
    <p:sldId id="317" r:id="rId15"/>
    <p:sldId id="318" r:id="rId16"/>
    <p:sldId id="592" r:id="rId17"/>
    <p:sldId id="591" r:id="rId18"/>
    <p:sldId id="707" r:id="rId19"/>
    <p:sldId id="745" r:id="rId20"/>
    <p:sldId id="291" r:id="rId21"/>
    <p:sldId id="310" r:id="rId22"/>
    <p:sldId id="311" r:id="rId23"/>
    <p:sldId id="312" r:id="rId24"/>
    <p:sldId id="314" r:id="rId25"/>
    <p:sldId id="315" r:id="rId26"/>
    <p:sldId id="369" r:id="rId27"/>
    <p:sldId id="690" r:id="rId28"/>
    <p:sldId id="762" r:id="rId29"/>
    <p:sldId id="695" r:id="rId30"/>
    <p:sldId id="761" r:id="rId31"/>
    <p:sldId id="760" r:id="rId32"/>
    <p:sldId id="356" r:id="rId33"/>
    <p:sldId id="763" r:id="rId34"/>
    <p:sldId id="751" r:id="rId35"/>
    <p:sldId id="790" r:id="rId36"/>
    <p:sldId id="788" r:id="rId37"/>
    <p:sldId id="781" r:id="rId38"/>
    <p:sldId id="782" r:id="rId39"/>
    <p:sldId id="783" r:id="rId40"/>
    <p:sldId id="562" r:id="rId41"/>
    <p:sldId id="784" r:id="rId42"/>
    <p:sldId id="726" r:id="rId43"/>
    <p:sldId id="727" r:id="rId44"/>
    <p:sldId id="728" r:id="rId45"/>
    <p:sldId id="729" r:id="rId46"/>
    <p:sldId id="730" r:id="rId47"/>
    <p:sldId id="731" r:id="rId48"/>
    <p:sldId id="732" r:id="rId49"/>
    <p:sldId id="793" r:id="rId50"/>
    <p:sldId id="792" r:id="rId51"/>
    <p:sldId id="733" r:id="rId52"/>
    <p:sldId id="743" r:id="rId53"/>
    <p:sldId id="744" r:id="rId54"/>
    <p:sldId id="736" r:id="rId55"/>
    <p:sldId id="737" r:id="rId56"/>
    <p:sldId id="548" r:id="rId57"/>
    <p:sldId id="723" r:id="rId58"/>
    <p:sldId id="396" r:id="rId59"/>
    <p:sldId id="531" r:id="rId60"/>
    <p:sldId id="296" r:id="rId61"/>
    <p:sldId id="286" r:id="rId62"/>
    <p:sldId id="285" r:id="rId63"/>
    <p:sldId id="287" r:id="rId64"/>
    <p:sldId id="343" r:id="rId65"/>
    <p:sldId id="288" r:id="rId66"/>
    <p:sldId id="740" r:id="rId67"/>
    <p:sldId id="741" r:id="rId68"/>
  </p:sldIdLst>
  <p:sldSz cx="9144000" cy="6858000" type="screen4x3"/>
  <p:notesSz cx="6858000" cy="9144000"/>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authors.xml><?xml version="1.0" encoding="utf-8"?>
<p188:authorLst xmlns:p188="http://schemas.microsoft.com/office/powerpoint/2018/8/main" xmlns:a="http://schemas.openxmlformats.org/drawingml/2006/main" xmlns:r="http://schemas.openxmlformats.org/officeDocument/2006/relationships">
  <p188:author id="{BFF7935F-4DD1-1499-3CF3-8D225370CAEA}" initials="MZ" name="Zmrzlá Šikulová Michaela Mgr. (MPSV)" providerId="AD" userId="S::michaela.zmrzla@mpsv.gov.cz::a5b9be41-2435-476d-83f7-de1a4b03711b"/>
</p188: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lastView="sldThumbnailView">
  <p:normalViewPr vertBarState="maximized">
    <p:restoredLeft sz="34587" autoAdjust="false"/>
    <p:restoredTop sz="94673" autoAdjust="false"/>
  </p:normalViewPr>
  <p:slideViewPr>
    <p:cSldViewPr showGuides="true">
      <p:cViewPr varScale="true">
        <p:scale>
          <a:sx n="59" d="100"/>
          <a:sy n="59" d="100"/>
        </p:scale>
        <p:origin x="796" y="52"/>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22.xml" Type="http://schemas.openxmlformats.org/officeDocument/2006/relationships/slide" Id="rId26"/>
    <Relationship Target="slides/slide17.xml" Type="http://schemas.openxmlformats.org/officeDocument/2006/relationships/slide" Id="rId21"/>
    <Relationship Target="slides/slide38.xml" Type="http://schemas.openxmlformats.org/officeDocument/2006/relationships/slide" Id="rId42"/>
    <Relationship Target="slides/slide43.xml" Type="http://schemas.openxmlformats.org/officeDocument/2006/relationships/slide" Id="rId47"/>
    <Relationship Target="slides/slide59.xml" Type="http://schemas.openxmlformats.org/officeDocument/2006/relationships/slide" Id="rId63"/>
    <Relationship Target="slides/slide64.xml" Type="http://schemas.openxmlformats.org/officeDocument/2006/relationships/slide" Id="rId68"/>
    <Relationship Target="../customXml/item2.xml" Type="http://schemas.openxmlformats.org/officeDocument/2006/relationships/customXml" Id="rId2"/>
    <Relationship Target="slides/slide12.xml" Type="http://schemas.openxmlformats.org/officeDocument/2006/relationships/slide" Id="rId16"/>
    <Relationship Target="slides/slide25.xml" Type="http://schemas.openxmlformats.org/officeDocument/2006/relationships/slide" Id="rId29"/>
    <Relationship Target="slides/slide7.xml" Type="http://schemas.openxmlformats.org/officeDocument/2006/relationships/slide" Id="rId11"/>
    <Relationship Target="slides/slide20.xml" Type="http://schemas.openxmlformats.org/officeDocument/2006/relationships/slide" Id="rId24"/>
    <Relationship Target="slides/slide28.xml" Type="http://schemas.openxmlformats.org/officeDocument/2006/relationships/slide" Id="rId32"/>
    <Relationship Target="slides/slide33.xml" Type="http://schemas.openxmlformats.org/officeDocument/2006/relationships/slide" Id="rId37"/>
    <Relationship Target="slides/slide36.xml" Type="http://schemas.openxmlformats.org/officeDocument/2006/relationships/slide" Id="rId40"/>
    <Relationship Target="slides/slide41.xml" Type="http://schemas.openxmlformats.org/officeDocument/2006/relationships/slide" Id="rId45"/>
    <Relationship Target="slides/slide49.xml" Type="http://schemas.openxmlformats.org/officeDocument/2006/relationships/slide" Id="rId53"/>
    <Relationship Target="slides/slide54.xml" Type="http://schemas.openxmlformats.org/officeDocument/2006/relationships/slide" Id="rId58"/>
    <Relationship Target="slides/slide62.xml" Type="http://schemas.openxmlformats.org/officeDocument/2006/relationships/slide" Id="rId66"/>
    <Relationship Target="authors.xml" Type="http://schemas.microsoft.com/office/2018/10/relationships/authors" Id="rId74"/>
    <Relationship Target="slides/slide1.xml" Type="http://schemas.openxmlformats.org/officeDocument/2006/relationships/slide" Id="rId5"/>
    <Relationship Target="slides/slide57.xml" Type="http://schemas.openxmlformats.org/officeDocument/2006/relationships/slide" Id="rId61"/>
    <Relationship Target="slides/slide15.xml" Type="http://schemas.openxmlformats.org/officeDocument/2006/relationships/slide" Id="rId19"/>
    <Relationship Target="slides/slide10.xml" Type="http://schemas.openxmlformats.org/officeDocument/2006/relationships/slide" Id="rId14"/>
    <Relationship Target="slides/slide18.xml" Type="http://schemas.openxmlformats.org/officeDocument/2006/relationships/slide" Id="rId22"/>
    <Relationship Target="slides/slide23.xml" Type="http://schemas.openxmlformats.org/officeDocument/2006/relationships/slide" Id="rId27"/>
    <Relationship Target="slides/slide26.xml" Type="http://schemas.openxmlformats.org/officeDocument/2006/relationships/slide" Id="rId30"/>
    <Relationship Target="slides/slide31.xml" Type="http://schemas.openxmlformats.org/officeDocument/2006/relationships/slide" Id="rId35"/>
    <Relationship Target="slides/slide39.xml" Type="http://schemas.openxmlformats.org/officeDocument/2006/relationships/slide" Id="rId43"/>
    <Relationship Target="slides/slide44.xml" Type="http://schemas.openxmlformats.org/officeDocument/2006/relationships/slide" Id="rId48"/>
    <Relationship Target="slides/slide52.xml" Type="http://schemas.openxmlformats.org/officeDocument/2006/relationships/slide" Id="rId56"/>
    <Relationship Target="slides/slide60.xml" Type="http://schemas.openxmlformats.org/officeDocument/2006/relationships/slide" Id="rId64"/>
    <Relationship Target="notesMasters/notesMaster1.xml" Type="http://schemas.openxmlformats.org/officeDocument/2006/relationships/notesMaster" Id="rId69"/>
    <Relationship Target="slides/slide4.xml" Type="http://schemas.openxmlformats.org/officeDocument/2006/relationships/slide" Id="rId8"/>
    <Relationship Target="slides/slide47.xml" Type="http://schemas.openxmlformats.org/officeDocument/2006/relationships/slide" Id="rId51"/>
    <Relationship Target="theme/theme1.xml" Type="http://schemas.openxmlformats.org/officeDocument/2006/relationships/theme" Id="rId72"/>
    <Relationship Target="../customXml/item3.xml" Type="http://schemas.openxmlformats.org/officeDocument/2006/relationships/customXml" Id="rId3"/>
    <Relationship Target="slides/slide8.xml" Type="http://schemas.openxmlformats.org/officeDocument/2006/relationships/slide" Id="rId12"/>
    <Relationship Target="slides/slide13.xml" Type="http://schemas.openxmlformats.org/officeDocument/2006/relationships/slide" Id="rId17"/>
    <Relationship Target="slides/slide21.xml" Type="http://schemas.openxmlformats.org/officeDocument/2006/relationships/slide" Id="rId25"/>
    <Relationship Target="slides/slide29.xml" Type="http://schemas.openxmlformats.org/officeDocument/2006/relationships/slide" Id="rId33"/>
    <Relationship Target="slides/slide34.xml" Type="http://schemas.openxmlformats.org/officeDocument/2006/relationships/slide" Id="rId38"/>
    <Relationship Target="slides/slide42.xml" Type="http://schemas.openxmlformats.org/officeDocument/2006/relationships/slide" Id="rId46"/>
    <Relationship Target="slides/slide55.xml" Type="http://schemas.openxmlformats.org/officeDocument/2006/relationships/slide" Id="rId59"/>
    <Relationship Target="slides/slide63.xml" Type="http://schemas.openxmlformats.org/officeDocument/2006/relationships/slide" Id="rId67"/>
    <Relationship Target="slides/slide16.xml" Type="http://schemas.openxmlformats.org/officeDocument/2006/relationships/slide" Id="rId20"/>
    <Relationship Target="slides/slide37.xml" Type="http://schemas.openxmlformats.org/officeDocument/2006/relationships/slide" Id="rId41"/>
    <Relationship Target="slides/slide50.xml" Type="http://schemas.openxmlformats.org/officeDocument/2006/relationships/slide" Id="rId54"/>
    <Relationship Target="slides/slide58.xml" Type="http://schemas.openxmlformats.org/officeDocument/2006/relationships/slide" Id="rId62"/>
    <Relationship Target="presProps.xml" Type="http://schemas.openxmlformats.org/officeDocument/2006/relationships/presProps" Id="rId70"/>
    <Relationship Target="../customXml/item1.xml" Type="http://schemas.openxmlformats.org/officeDocument/2006/relationships/customXml" Id="rId1"/>
    <Relationship Target="slides/slide2.xml" Type="http://schemas.openxmlformats.org/officeDocument/2006/relationships/slide" Id="rId6"/>
    <Relationship Target="slides/slide11.xml" Type="http://schemas.openxmlformats.org/officeDocument/2006/relationships/slide" Id="rId15"/>
    <Relationship Target="slides/slide19.xml" Type="http://schemas.openxmlformats.org/officeDocument/2006/relationships/slide" Id="rId23"/>
    <Relationship Target="slides/slide24.xml" Type="http://schemas.openxmlformats.org/officeDocument/2006/relationships/slide" Id="rId28"/>
    <Relationship Target="slides/slide32.xml" Type="http://schemas.openxmlformats.org/officeDocument/2006/relationships/slide" Id="rId36"/>
    <Relationship Target="slides/slide45.xml" Type="http://schemas.openxmlformats.org/officeDocument/2006/relationships/slide" Id="rId49"/>
    <Relationship Target="slides/slide53.xml" Type="http://schemas.openxmlformats.org/officeDocument/2006/relationships/slide" Id="rId57"/>
    <Relationship Target="slides/slide6.xml" Type="http://schemas.openxmlformats.org/officeDocument/2006/relationships/slide" Id="rId10"/>
    <Relationship Target="slides/slide27.xml" Type="http://schemas.openxmlformats.org/officeDocument/2006/relationships/slide" Id="rId31"/>
    <Relationship Target="slides/slide40.xml" Type="http://schemas.openxmlformats.org/officeDocument/2006/relationships/slide" Id="rId44"/>
    <Relationship Target="slides/slide48.xml" Type="http://schemas.openxmlformats.org/officeDocument/2006/relationships/slide" Id="rId52"/>
    <Relationship Target="slides/slide56.xml" Type="http://schemas.openxmlformats.org/officeDocument/2006/relationships/slide" Id="rId60"/>
    <Relationship Target="slides/slide61.xml" Type="http://schemas.openxmlformats.org/officeDocument/2006/relationships/slide" Id="rId65"/>
    <Relationship Target="tableStyles.xml" Type="http://schemas.openxmlformats.org/officeDocument/2006/relationships/tableStyles" Id="rId73"/>
    <Relationship Target="slideMasters/slideMaster1.xml" Type="http://schemas.openxmlformats.org/officeDocument/2006/relationships/slideMaster" Id="rId4"/>
    <Relationship Target="slides/slide5.xml" Type="http://schemas.openxmlformats.org/officeDocument/2006/relationships/slide" Id="rId9"/>
    <Relationship Target="slides/slide9.xml" Type="http://schemas.openxmlformats.org/officeDocument/2006/relationships/slide" Id="rId13"/>
    <Relationship Target="slides/slide14.xml" Type="http://schemas.openxmlformats.org/officeDocument/2006/relationships/slide" Id="rId18"/>
    <Relationship Target="slides/slide35.xml" Type="http://schemas.openxmlformats.org/officeDocument/2006/relationships/slide" Id="rId39"/>
    <Relationship Target="slides/slide30.xml" Type="http://schemas.openxmlformats.org/officeDocument/2006/relationships/slide" Id="rId34"/>
    <Relationship Target="slides/slide46.xml" Type="http://schemas.openxmlformats.org/officeDocument/2006/relationships/slide" Id="rId50"/>
    <Relationship Target="slides/slide51.xml" Type="http://schemas.openxmlformats.org/officeDocument/2006/relationships/slide" Id="rId55"/>
    <Relationship Target="slides/slide3.xml" Type="http://schemas.openxmlformats.org/officeDocument/2006/relationships/slide" Id="rId7"/>
    <Relationship Target="viewProps.xml" Type="http://schemas.openxmlformats.org/officeDocument/2006/relationships/viewProps" Id="rId71"/>
</Relationships>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71800" cy="457200"/>
          </a:xfrm>
          <a:prstGeom prst="rect">
            <a:avLst/>
          </a:prstGeom>
        </p:spPr>
        <p:txBody>
          <a:bodyPr vert="horz" lIns="91440" tIns="45720" rIns="91440" bIns="45720" rtlCol="false"/>
          <a:lstStyle>
            <a:lvl1pPr algn="l">
              <a:defRPr sz="1200"/>
            </a:lvl1pPr>
          </a:lstStyle>
          <a:p>
            <a:endParaRPr lang="cs-CZ"/>
          </a:p>
        </p:txBody>
      </p:sp>
      <p:sp>
        <p:nvSpPr>
          <p:cNvPr id="3" name="Zástupný symbol pro datum 2"/>
          <p:cNvSpPr>
            <a:spLocks noGrp="true"/>
          </p:cNvSpPr>
          <p:nvPr>
            <p:ph type="dt" idx="1"/>
          </p:nvPr>
        </p:nvSpPr>
        <p:spPr>
          <a:xfrm>
            <a:off x="3884613" y="0"/>
            <a:ext cx="2971800" cy="457200"/>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29.06.2026</a:t>
            </a:fld>
            <a:endParaRPr lang="cs-CZ"/>
          </a:p>
        </p:txBody>
      </p:sp>
      <p:sp>
        <p:nvSpPr>
          <p:cNvPr id="4" name="Zástupný symbol pro obrázek snímku 3"/>
          <p:cNvSpPr>
            <a:spLocks noGrp="true" noRot="true" noChangeAspect="true"/>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false" anchor="ctr"/>
          <a:lstStyle/>
          <a:p>
            <a:endParaRPr lang="cs-CZ"/>
          </a:p>
        </p:txBody>
      </p:sp>
      <p:sp>
        <p:nvSpPr>
          <p:cNvPr id="5" name="Zástupný symbol pro poznámky 4"/>
          <p:cNvSpPr>
            <a:spLocks noGrp="true"/>
          </p:cNvSpPr>
          <p:nvPr>
            <p:ph type="body" sz="quarter" idx="3"/>
          </p:nvPr>
        </p:nvSpPr>
        <p:spPr>
          <a:xfrm>
            <a:off x="685800" y="4343400"/>
            <a:ext cx="5486400" cy="4114800"/>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8685213"/>
            <a:ext cx="2971800" cy="457200"/>
          </a:xfrm>
          <a:prstGeom prst="rect">
            <a:avLst/>
          </a:prstGeom>
        </p:spPr>
        <p:txBody>
          <a:bodyPr vert="horz" lIns="91440" tIns="45720" rIns="91440" bIns="45720" rtlCol="false" anchor="b"/>
          <a:lstStyle>
            <a:lvl1pPr algn="l">
              <a:defRPr sz="1200"/>
            </a:lvl1pPr>
          </a:lstStyle>
          <a:p>
            <a:endParaRPr lang="cs-CZ"/>
          </a:p>
        </p:txBody>
      </p:sp>
      <p:sp>
        <p:nvSpPr>
          <p:cNvPr id="7" name="Zástupný symbol pro číslo snímku 6"/>
          <p:cNvSpPr>
            <a:spLocks noGrp="true"/>
          </p:cNvSpPr>
          <p:nvPr>
            <p:ph type="sldNum" sz="quarter" idx="5"/>
          </p:nvPr>
        </p:nvSpPr>
        <p:spPr>
          <a:xfrm>
            <a:off x="3884613" y="8685213"/>
            <a:ext cx="2971800" cy="457200"/>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1.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18.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19.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20.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21.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22.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23.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25.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26.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27.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28.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2.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29.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30.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31.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32.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33.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34.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35.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36.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37.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38.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4.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40.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41.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43.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slides/slide44.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49.xml" Type="http://schemas.openxmlformats.org/officeDocument/2006/relationships/slide" Id="rId2"/>
    <Relationship Target="../notesMasters/notesMaster1.xml" Type="http://schemas.openxmlformats.org/officeDocument/2006/relationships/notesMaster" Id="rId1"/>
</Relationships>

</file>

<file path=ppt/notesSlides/_rels/notesSlide35.xml.rels><?xml version="1.0" encoding="UTF-8" standalone="yes"?>
<Relationships xmlns="http://schemas.openxmlformats.org/package/2006/relationships">
    <Relationship Target="../slides/slide50.xml" Type="http://schemas.openxmlformats.org/officeDocument/2006/relationships/slide" Id="rId2"/>
    <Relationship Target="../notesMasters/notesMaster1.xml" Type="http://schemas.openxmlformats.org/officeDocument/2006/relationships/notesMaster" Id="rId1"/>
</Relationships>

</file>

<file path=ppt/notesSlides/_rels/notesSlide36.xml.rels><?xml version="1.0" encoding="UTF-8" standalone="yes"?>
<Relationships xmlns="http://schemas.openxmlformats.org/package/2006/relationships">
    <Relationship Target="../slides/slide51.xml" Type="http://schemas.openxmlformats.org/officeDocument/2006/relationships/slide" Id="rId2"/>
    <Relationship Target="../notesMasters/notesMaster1.xml" Type="http://schemas.openxmlformats.org/officeDocument/2006/relationships/notesMaster" Id="rId1"/>
</Relationships>

</file>

<file path=ppt/notesSlides/_rels/notesSlide37.xml.rels><?xml version="1.0" encoding="UTF-8" standalone="yes"?>
<Relationships xmlns="http://schemas.openxmlformats.org/package/2006/relationships">
    <Relationship Target="../slides/slide52.xml" Type="http://schemas.openxmlformats.org/officeDocument/2006/relationships/slide" Id="rId2"/>
    <Relationship Target="../notesMasters/notesMaster1.xml" Type="http://schemas.openxmlformats.org/officeDocument/2006/relationships/notesMaster" Id="rId1"/>
</Relationships>

</file>

<file path=ppt/notesSlides/_rels/notesSlide38.xml.rels><?xml version="1.0" encoding="UTF-8" standalone="yes"?>
<Relationships xmlns="http://schemas.openxmlformats.org/package/2006/relationships">
    <Relationship Target="../slides/slide58.xml" Type="http://schemas.openxmlformats.org/officeDocument/2006/relationships/slide" Id="rId2"/>
    <Relationship Target="../notesMasters/notesMaster1.xml" Type="http://schemas.openxmlformats.org/officeDocument/2006/relationships/notesMaster" Id="rId1"/>
</Relationships>

</file>

<file path=ppt/notesSlides/_rels/notesSlide39.xml.rels><?xml version="1.0" encoding="UTF-8" standalone="yes"?>
<Relationships xmlns="http://schemas.openxmlformats.org/package/2006/relationships">
    <Relationship Target="../slides/slide59.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6.xml" Type="http://schemas.openxmlformats.org/officeDocument/2006/relationships/slide" Id="rId2"/>
    <Relationship Target="../notesMasters/notesMaster1.xml" Type="http://schemas.openxmlformats.org/officeDocument/2006/relationships/notesMaster" Id="rId1"/>
</Relationships>

</file>

<file path=ppt/notesSlides/_rels/notesSlide40.xml.rels><?xml version="1.0" encoding="UTF-8" standalone="yes"?>
<Relationships xmlns="http://schemas.openxmlformats.org/package/2006/relationships">
    <Relationship Target="../slides/slide60.xml" Type="http://schemas.openxmlformats.org/officeDocument/2006/relationships/slide" Id="rId2"/>
    <Relationship Target="../notesMasters/notesMaster1.xml" Type="http://schemas.openxmlformats.org/officeDocument/2006/relationships/notesMaster" Id="rId1"/>
</Relationships>

</file>

<file path=ppt/notesSlides/_rels/notesSlide41.xml.rels><?xml version="1.0" encoding="UTF-8" standalone="yes"?>
<Relationships xmlns="http://schemas.openxmlformats.org/package/2006/relationships">
    <Relationship TargetMode="External" Target="http://www.esfcr.cz/sablony-a-vzory-pro-vizualni-identitu" Type="http://schemas.openxmlformats.org/officeDocument/2006/relationships/hyperlink" Id="rId3"/>
    <Relationship Target="../slides/slide61.xml" Type="http://schemas.openxmlformats.org/officeDocument/2006/relationships/slide" Id="rId2"/>
    <Relationship Target="../notesMasters/notesMaster1.xml" Type="http://schemas.openxmlformats.org/officeDocument/2006/relationships/notesMaster" Id="rId1"/>
</Relationships>

</file>

<file path=ppt/notesSlides/_rels/notesSlide42.xml.rels><?xml version="1.0" encoding="UTF-8" standalone="yes"?>
<Relationships xmlns="http://schemas.openxmlformats.org/package/2006/relationships">
    <Relationship Target="../slides/slide62.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8.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9.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11.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12.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13.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a:t>
            </a:fld>
            <a:endParaRPr lang="cs-CZ"/>
          </a:p>
        </p:txBody>
      </p:sp>
    </p:spTree>
    <p:extLst>
      <p:ext uri="{BB962C8B-B14F-4D97-AF65-F5344CB8AC3E}">
        <p14:creationId xmlns:p14="http://schemas.microsoft.com/office/powerpoint/2010/main" val="3668876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18</a:t>
            </a:fld>
            <a:endParaRPr lang="cs-CZ"/>
          </a:p>
        </p:txBody>
      </p:sp>
    </p:spTree>
    <p:extLst>
      <p:ext uri="{BB962C8B-B14F-4D97-AF65-F5344CB8AC3E}">
        <p14:creationId xmlns:p14="http://schemas.microsoft.com/office/powerpoint/2010/main" val="3130082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19</a:t>
            </a:fld>
            <a:endParaRPr lang="cs-CZ"/>
          </a:p>
        </p:txBody>
      </p:sp>
    </p:spTree>
    <p:extLst>
      <p:ext uri="{BB962C8B-B14F-4D97-AF65-F5344CB8AC3E}">
        <p14:creationId xmlns:p14="http://schemas.microsoft.com/office/powerpoint/2010/main" val="1809966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20</a:t>
            </a:fld>
            <a:endParaRPr lang="cs-CZ"/>
          </a:p>
        </p:txBody>
      </p:sp>
    </p:spTree>
    <p:extLst>
      <p:ext uri="{BB962C8B-B14F-4D97-AF65-F5344CB8AC3E}">
        <p14:creationId xmlns:p14="http://schemas.microsoft.com/office/powerpoint/2010/main" val="767173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21</a:t>
            </a:fld>
            <a:endParaRPr lang="cs-CZ"/>
          </a:p>
        </p:txBody>
      </p:sp>
    </p:spTree>
    <p:extLst>
      <p:ext uri="{BB962C8B-B14F-4D97-AF65-F5344CB8AC3E}">
        <p14:creationId xmlns:p14="http://schemas.microsoft.com/office/powerpoint/2010/main" val="351053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22</a:t>
            </a:fld>
            <a:endParaRPr lang="cs-CZ"/>
          </a:p>
        </p:txBody>
      </p:sp>
    </p:spTree>
    <p:extLst>
      <p:ext uri="{BB962C8B-B14F-4D97-AF65-F5344CB8AC3E}">
        <p14:creationId xmlns:p14="http://schemas.microsoft.com/office/powerpoint/2010/main" val="232236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23</a:t>
            </a:fld>
            <a:endParaRPr lang="cs-CZ"/>
          </a:p>
        </p:txBody>
      </p:sp>
    </p:spTree>
    <p:extLst>
      <p:ext uri="{BB962C8B-B14F-4D97-AF65-F5344CB8AC3E}">
        <p14:creationId xmlns:p14="http://schemas.microsoft.com/office/powerpoint/2010/main" val="3690613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buFont typeface="Arial" panose="020B0604020202020204" pitchFamily="34" charset="0"/>
              <a:buChar char="•"/>
            </a:pPr>
            <a:r>
              <a:rPr lang="cs-CZ" dirty="false"/>
              <a:t>Formy financování</a:t>
            </a:r>
          </a:p>
          <a:p>
            <a:pPr lvl="1" algn="just">
              <a:buFont typeface="Courier New" panose="02070309020205020404" pitchFamily="49" charset="0"/>
              <a:buChar char="o"/>
            </a:pPr>
            <a:r>
              <a:rPr lang="cs-CZ" b="true" dirty="false"/>
              <a:t>Ex-post → </a:t>
            </a:r>
            <a:r>
              <a:rPr lang="cs-CZ" dirty="false"/>
              <a:t>bez zálohových plateb, vždy OSS a příspěvkové </a:t>
            </a:r>
            <a:r>
              <a:rPr lang="cs-CZ" dirty="false" err="true"/>
              <a:t>org</a:t>
            </a:r>
            <a:r>
              <a:rPr lang="cs-CZ" dirty="false"/>
              <a:t>. OSS, ostatní subjekty dle vlastní volby.</a:t>
            </a:r>
          </a:p>
          <a:p>
            <a:pPr lvl="1" algn="just">
              <a:buFont typeface="Courier New" panose="02070309020205020404" pitchFamily="49" charset="0"/>
              <a:buChar char="o"/>
            </a:pPr>
            <a:r>
              <a:rPr lang="cs-CZ" b="true" dirty="false"/>
              <a:t>Ex-ante</a:t>
            </a:r>
            <a:r>
              <a:rPr lang="cs-CZ" dirty="false"/>
              <a:t> </a:t>
            </a:r>
            <a:r>
              <a:rPr lang="cs-CZ" b="true" dirty="false"/>
              <a:t>→ </a:t>
            </a:r>
            <a:r>
              <a:rPr lang="cs-CZ" dirty="false"/>
              <a:t>se zálohovými platbami.</a:t>
            </a:r>
          </a:p>
          <a:p>
            <a:pPr marL="285750" indent="-285750">
              <a:buFont typeface="Arial" panose="020B0604020202020204" pitchFamily="34" charset="0"/>
              <a:buChar char="•"/>
            </a:pPr>
            <a:r>
              <a:rPr lang="cs-CZ" sz="1800" b="false" i="false" u="none" strike="noStrike" baseline="0" dirty="false">
                <a:solidFill>
                  <a:srgbClr val="000000"/>
                </a:solidFill>
                <a:latin typeface="Arial" panose="020B0604020202020204" pitchFamily="34" charset="0"/>
              </a:rPr>
              <a:t>1. zálohová platba je poskytnuta do 20 pracovních dnů od akceptace vydaného právního aktu ze strany příjemce, případně – pokud se jedná o projekt, který bude zahájen později než 1 měsíc od akceptace vydaného právního aktu – nejpozději k datu zahájení projektu, a to bez žádosti o platbu, na základě právního aktu. </a:t>
            </a:r>
          </a:p>
          <a:p>
            <a:pPr marL="285750" indent="-285750">
              <a:buFont typeface="Arial" panose="020B0604020202020204" pitchFamily="34" charset="0"/>
              <a:buChar char="•"/>
            </a:pPr>
            <a:r>
              <a:rPr lang="cs-CZ" sz="1800" b="false" i="false" u="none" strike="noStrike" baseline="0" dirty="false">
                <a:solidFill>
                  <a:srgbClr val="000000"/>
                </a:solidFill>
                <a:latin typeface="Arial" panose="020B0604020202020204" pitchFamily="34" charset="0"/>
              </a:rPr>
              <a:t>Další zálohové platby poskytnuty v návaznosti na schválení příslušné zprávy o realizaci projektu, resp. žádosti o platbu, spolu s dokumenty dokládajícími vzniklé výdaje (a případné příjmy) projektu. Převod prostředků probíhá zpravidla do 10 pracovních dní od schválení </a:t>
            </a:r>
          </a:p>
          <a:p>
            <a:pPr marL="285750" indent="-285750">
              <a:buFont typeface="Arial" panose="020B0604020202020204" pitchFamily="34" charset="0"/>
              <a:buChar char="•"/>
            </a:pPr>
            <a:r>
              <a:rPr lang="pl-PL" sz="1800" b="false" i="false" u="none" strike="noStrike" baseline="0" dirty="false">
                <a:solidFill>
                  <a:srgbClr val="000000"/>
                </a:solidFill>
                <a:latin typeface="Arial" panose="020B0604020202020204" pitchFamily="34" charset="0"/>
              </a:rPr>
              <a:t>ŘO provádí kontrolu zpráv o realizaci projektu do 40 pracovních dní. </a:t>
            </a:r>
            <a:r>
              <a:rPr lang="cs-CZ" sz="2800" b="false" i="false" dirty="false">
                <a:solidFill>
                  <a:srgbClr val="333333"/>
                </a:solidFill>
                <a:effectLst/>
                <a:latin typeface="Trebuchet MS" panose="020B0603020202020204" pitchFamily="34" charset="0"/>
              </a:rPr>
              <a:t>Celková lhůta pro administraci ZOR je 90 kalendářních dnů</a:t>
            </a:r>
            <a:endParaRPr lang="cs-CZ" sz="1800" b="false" i="false" u="none" strike="noStrike" baseline="0" dirty="false">
              <a:solidFill>
                <a:srgbClr val="000000"/>
              </a:solidFill>
              <a:latin typeface="Arial" panose="020B0604020202020204" pitchFamily="34" charset="0"/>
            </a:endParaRP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25</a:t>
            </a:fld>
            <a:endParaRPr lang="cs-CZ"/>
          </a:p>
        </p:txBody>
      </p:sp>
    </p:spTree>
    <p:extLst>
      <p:ext uri="{BB962C8B-B14F-4D97-AF65-F5344CB8AC3E}">
        <p14:creationId xmlns:p14="http://schemas.microsoft.com/office/powerpoint/2010/main" val="885968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26</a:t>
            </a:fld>
            <a:endParaRPr lang="cs-CZ"/>
          </a:p>
        </p:txBody>
      </p:sp>
    </p:spTree>
    <p:extLst>
      <p:ext uri="{BB962C8B-B14F-4D97-AF65-F5344CB8AC3E}">
        <p14:creationId xmlns:p14="http://schemas.microsoft.com/office/powerpoint/2010/main" val="3944245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27</a:t>
            </a:fld>
            <a:endParaRPr lang="cs-CZ"/>
          </a:p>
        </p:txBody>
      </p:sp>
    </p:spTree>
    <p:extLst>
      <p:ext uri="{BB962C8B-B14F-4D97-AF65-F5344CB8AC3E}">
        <p14:creationId xmlns:p14="http://schemas.microsoft.com/office/powerpoint/2010/main" val="1832368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Poradenské organizace, které  mají více projektů a musí mít také max úvazek 1,0 v součtu u všech projektů (pokud je více žádostí, musí být pravidlo dodrženo)</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28</a:t>
            </a:fld>
            <a:endParaRPr lang="cs-CZ"/>
          </a:p>
        </p:txBody>
      </p:sp>
    </p:spTree>
    <p:extLst>
      <p:ext uri="{BB962C8B-B14F-4D97-AF65-F5344CB8AC3E}">
        <p14:creationId xmlns:p14="http://schemas.microsoft.com/office/powerpoint/2010/main" val="1771824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a:t>
            </a:fld>
            <a:endParaRPr lang="cs-CZ"/>
          </a:p>
        </p:txBody>
      </p:sp>
    </p:spTree>
    <p:extLst>
      <p:ext uri="{BB962C8B-B14F-4D97-AF65-F5344CB8AC3E}">
        <p14:creationId xmlns:p14="http://schemas.microsoft.com/office/powerpoint/2010/main" val="907661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u="sng" dirty="false"/>
          </a:p>
          <a:p>
            <a:r>
              <a:rPr lang="cs-CZ" u="sng" dirty="false"/>
              <a:t>Na základě doložení a vyúčtování dokladů je poskytnuta další zálohová platba.</a:t>
            </a:r>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29</a:t>
            </a:fld>
            <a:endParaRPr lang="cs-CZ"/>
          </a:p>
        </p:txBody>
      </p:sp>
    </p:spTree>
    <p:extLst>
      <p:ext uri="{BB962C8B-B14F-4D97-AF65-F5344CB8AC3E}">
        <p14:creationId xmlns:p14="http://schemas.microsoft.com/office/powerpoint/2010/main" val="2858304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30</a:t>
            </a:fld>
            <a:endParaRPr lang="cs-CZ"/>
          </a:p>
        </p:txBody>
      </p:sp>
    </p:spTree>
    <p:extLst>
      <p:ext uri="{BB962C8B-B14F-4D97-AF65-F5344CB8AC3E}">
        <p14:creationId xmlns:p14="http://schemas.microsoft.com/office/powerpoint/2010/main" val="3956263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31</a:t>
            </a:fld>
            <a:endParaRPr lang="cs-CZ"/>
          </a:p>
        </p:txBody>
      </p:sp>
    </p:spTree>
    <p:extLst>
      <p:ext uri="{BB962C8B-B14F-4D97-AF65-F5344CB8AC3E}">
        <p14:creationId xmlns:p14="http://schemas.microsoft.com/office/powerpoint/2010/main" val="3175451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32</a:t>
            </a:fld>
            <a:endParaRPr lang="cs-CZ"/>
          </a:p>
        </p:txBody>
      </p:sp>
    </p:spTree>
    <p:extLst>
      <p:ext uri="{BB962C8B-B14F-4D97-AF65-F5344CB8AC3E}">
        <p14:creationId xmlns:p14="http://schemas.microsoft.com/office/powerpoint/2010/main" val="484893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33</a:t>
            </a:fld>
            <a:endParaRPr lang="cs-CZ"/>
          </a:p>
        </p:txBody>
      </p:sp>
    </p:spTree>
    <p:extLst>
      <p:ext uri="{BB962C8B-B14F-4D97-AF65-F5344CB8AC3E}">
        <p14:creationId xmlns:p14="http://schemas.microsoft.com/office/powerpoint/2010/main" val="2242935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34</a:t>
            </a:fld>
            <a:endParaRPr lang="cs-CZ"/>
          </a:p>
        </p:txBody>
      </p:sp>
    </p:spTree>
    <p:extLst>
      <p:ext uri="{BB962C8B-B14F-4D97-AF65-F5344CB8AC3E}">
        <p14:creationId xmlns:p14="http://schemas.microsoft.com/office/powerpoint/2010/main" val="2690501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dirty="false"/>
              <a:t>Daňový doklad musí být doplněn o další údaje buď ručním zápisem, kontačním razítkem nebo košilkou.</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35</a:t>
            </a:fld>
            <a:endParaRPr lang="cs-CZ"/>
          </a:p>
        </p:txBody>
      </p:sp>
    </p:spTree>
    <p:extLst>
      <p:ext uri="{BB962C8B-B14F-4D97-AF65-F5344CB8AC3E}">
        <p14:creationId xmlns:p14="http://schemas.microsoft.com/office/powerpoint/2010/main" val="3616068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Doklad musí být k dispozici  pro kontrolu na místě.</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36</a:t>
            </a:fld>
            <a:endParaRPr lang="cs-CZ"/>
          </a:p>
        </p:txBody>
      </p:sp>
    </p:spTree>
    <p:extLst>
      <p:ext uri="{BB962C8B-B14F-4D97-AF65-F5344CB8AC3E}">
        <p14:creationId xmlns:p14="http://schemas.microsoft.com/office/powerpoint/2010/main" val="4236731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Toto  je pro </a:t>
            </a:r>
            <a:r>
              <a:rPr lang="cs-CZ" dirty="false" err="true"/>
              <a:t>ŽoP</a:t>
            </a:r>
            <a:r>
              <a:rPr lang="cs-CZ" dirty="false"/>
              <a:t> nedostatečné, nejedná se o účetní doklad, chybí informace o zaúčtování, podpisy, kdo je odpovědný za zaúčtování a chybí označení projektu, ke kterému se doklad váže.</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37</a:t>
            </a:fld>
            <a:endParaRPr lang="cs-CZ"/>
          </a:p>
        </p:txBody>
      </p:sp>
    </p:spTree>
    <p:extLst>
      <p:ext uri="{BB962C8B-B14F-4D97-AF65-F5344CB8AC3E}">
        <p14:creationId xmlns:p14="http://schemas.microsoft.com/office/powerpoint/2010/main" val="471904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dirty="false"/>
              <a:t>Toto  je pro </a:t>
            </a:r>
            <a:r>
              <a:rPr lang="cs-CZ" dirty="false" err="true"/>
              <a:t>ŽoP</a:t>
            </a:r>
            <a:r>
              <a:rPr lang="cs-CZ" dirty="false"/>
              <a:t> nedostatečné, nejedná se o účetní doklad, chybí informace o zaúčtování, podpisy, kdo je odpovědný za zaúčtování a chybí označení projektu, ke kterému se doklad váže.</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38</a:t>
            </a:fld>
            <a:endParaRPr lang="cs-CZ"/>
          </a:p>
        </p:txBody>
      </p:sp>
    </p:spTree>
    <p:extLst>
      <p:ext uri="{BB962C8B-B14F-4D97-AF65-F5344CB8AC3E}">
        <p14:creationId xmlns:p14="http://schemas.microsoft.com/office/powerpoint/2010/main" val="255284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171450" indent="-171450">
              <a:buFontTx/>
              <a:buChar char="-"/>
            </a:pPr>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a:t>
            </a:fld>
            <a:endParaRPr lang="cs-CZ"/>
          </a:p>
        </p:txBody>
      </p:sp>
    </p:spTree>
    <p:extLst>
      <p:ext uri="{BB962C8B-B14F-4D97-AF65-F5344CB8AC3E}">
        <p14:creationId xmlns:p14="http://schemas.microsoft.com/office/powerpoint/2010/main" val="117809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40</a:t>
            </a:fld>
            <a:endParaRPr lang="cs-CZ"/>
          </a:p>
        </p:txBody>
      </p:sp>
    </p:spTree>
    <p:extLst>
      <p:ext uri="{BB962C8B-B14F-4D97-AF65-F5344CB8AC3E}">
        <p14:creationId xmlns:p14="http://schemas.microsoft.com/office/powerpoint/2010/main" val="260297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41</a:t>
            </a:fld>
            <a:endParaRPr lang="cs-CZ"/>
          </a:p>
        </p:txBody>
      </p:sp>
    </p:spTree>
    <p:extLst>
      <p:ext uri="{BB962C8B-B14F-4D97-AF65-F5344CB8AC3E}">
        <p14:creationId xmlns:p14="http://schemas.microsoft.com/office/powerpoint/2010/main" val="1495803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43</a:t>
            </a:fld>
            <a:endParaRPr lang="cs-CZ"/>
          </a:p>
        </p:txBody>
      </p:sp>
    </p:spTree>
    <p:extLst>
      <p:ext uri="{BB962C8B-B14F-4D97-AF65-F5344CB8AC3E}">
        <p14:creationId xmlns:p14="http://schemas.microsoft.com/office/powerpoint/2010/main" val="576117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44</a:t>
            </a:fld>
            <a:endParaRPr lang="cs-CZ"/>
          </a:p>
        </p:txBody>
      </p:sp>
    </p:spTree>
    <p:extLst>
      <p:ext uri="{BB962C8B-B14F-4D97-AF65-F5344CB8AC3E}">
        <p14:creationId xmlns:p14="http://schemas.microsoft.com/office/powerpoint/2010/main" val="1423579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en-GB"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49</a:t>
            </a:fld>
            <a:endParaRPr lang="cs-CZ"/>
          </a:p>
        </p:txBody>
      </p:sp>
    </p:spTree>
    <p:extLst>
      <p:ext uri="{BB962C8B-B14F-4D97-AF65-F5344CB8AC3E}">
        <p14:creationId xmlns:p14="http://schemas.microsoft.com/office/powerpoint/2010/main" val="8773615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50</a:t>
            </a:fld>
            <a:endParaRPr lang="cs-CZ"/>
          </a:p>
        </p:txBody>
      </p:sp>
    </p:spTree>
    <p:extLst>
      <p:ext uri="{BB962C8B-B14F-4D97-AF65-F5344CB8AC3E}">
        <p14:creationId xmlns:p14="http://schemas.microsoft.com/office/powerpoint/2010/main" val="4008893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51</a:t>
            </a:fld>
            <a:endParaRPr lang="cs-CZ"/>
          </a:p>
        </p:txBody>
      </p:sp>
    </p:spTree>
    <p:extLst>
      <p:ext uri="{BB962C8B-B14F-4D97-AF65-F5344CB8AC3E}">
        <p14:creationId xmlns:p14="http://schemas.microsoft.com/office/powerpoint/2010/main" val="378241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Vyplňuje</a:t>
            </a:r>
            <a:r>
              <a:rPr lang="cs-CZ" baseline="0" dirty="false"/>
              <a:t> se jméno, příjmení, bydliště, datum narození – poté se data validují podle registru obyvatel</a:t>
            </a:r>
          </a:p>
          <a:p>
            <a:r>
              <a:rPr lang="cs-CZ" baseline="0" dirty="false"/>
              <a:t>Po validaci se zadávají další data jako muž/žena, vzdělání, postavení na trhu práce, proto je nutné vést monitorovací list ke každému účastníkovi!</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52</a:t>
            </a:fld>
            <a:endParaRPr lang="cs-CZ"/>
          </a:p>
        </p:txBody>
      </p:sp>
    </p:spTree>
    <p:extLst>
      <p:ext uri="{BB962C8B-B14F-4D97-AF65-F5344CB8AC3E}">
        <p14:creationId xmlns:p14="http://schemas.microsoft.com/office/powerpoint/2010/main" val="5794485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 místě realizace projektu (pokud realizuje na více místech, pak nutno více</a:t>
            </a:r>
            <a:r>
              <a:rPr lang="cs-CZ" baseline="0" dirty="false"/>
              <a:t> plakátu)</a:t>
            </a:r>
            <a:r>
              <a:rPr lang="cs-CZ" dirty="false"/>
              <a:t> snadno viditelném pro veřejnost, jako jsou vstupní prostory budovy; umístění zajistí v návaznosti na zahájení realizace projektu a bude jej udržovat do termínu dokončení realizace projektu uvedeného v právním aktu</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58</a:t>
            </a:fld>
            <a:endParaRPr lang="cs-CZ"/>
          </a:p>
        </p:txBody>
      </p:sp>
    </p:spTree>
    <p:extLst>
      <p:ext uri="{BB962C8B-B14F-4D97-AF65-F5344CB8AC3E}">
        <p14:creationId xmlns:p14="http://schemas.microsoft.com/office/powerpoint/2010/main" val="19684363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59</a:t>
            </a:fld>
            <a:endParaRPr lang="cs-CZ"/>
          </a:p>
        </p:txBody>
      </p:sp>
    </p:spTree>
    <p:extLst>
      <p:ext uri="{BB962C8B-B14F-4D97-AF65-F5344CB8AC3E}">
        <p14:creationId xmlns:p14="http://schemas.microsoft.com/office/powerpoint/2010/main" val="1656562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a:t>
            </a:fld>
            <a:endParaRPr lang="cs-CZ"/>
          </a:p>
        </p:txBody>
      </p:sp>
    </p:spTree>
    <p:extLst>
      <p:ext uri="{BB962C8B-B14F-4D97-AF65-F5344CB8AC3E}">
        <p14:creationId xmlns:p14="http://schemas.microsoft.com/office/powerpoint/2010/main" val="3214472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60</a:t>
            </a:fld>
            <a:endParaRPr lang="cs-CZ"/>
          </a:p>
        </p:txBody>
      </p:sp>
    </p:spTree>
    <p:extLst>
      <p:ext uri="{BB962C8B-B14F-4D97-AF65-F5344CB8AC3E}">
        <p14:creationId xmlns:p14="http://schemas.microsoft.com/office/powerpoint/2010/main" val="31462876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effectLst/>
                <a:latin typeface="+mn-lt"/>
                <a:ea typeface="+mn-ea"/>
                <a:cs typeface="+mn-cs"/>
              </a:rPr>
              <a:t>plakát o rozměru min. A3 platí přísnější pravidla než na ostatní propagační materiály (např. „běžné“ plakáty). Obecná pravidla stanovují, že pro vytvoření je třeba využít elektronickou šablonu, kterou zajišťuje MMR, ale bohužel trochu nestíhají, tak to zatím není dostupné (</a:t>
            </a:r>
            <a:r>
              <a:rPr lang="cs-CZ" sz="1200" kern="1200" dirty="false" err="true">
                <a:solidFill>
                  <a:schemeClr val="tx1"/>
                </a:solidFill>
                <a:effectLst/>
                <a:latin typeface="+mn-lt"/>
                <a:ea typeface="+mn-ea"/>
                <a:cs typeface="+mn-cs"/>
              </a:rPr>
              <a:t>info</a:t>
            </a:r>
            <a:r>
              <a:rPr lang="cs-CZ" sz="1200" kern="1200" dirty="false">
                <a:solidFill>
                  <a:schemeClr val="tx1"/>
                </a:solidFill>
                <a:effectLst/>
                <a:latin typeface="+mn-lt"/>
                <a:ea typeface="+mn-ea"/>
                <a:cs typeface="+mn-cs"/>
              </a:rPr>
              <a:t> na webu je zde: </a:t>
            </a:r>
            <a:r>
              <a:rPr lang="cs-CZ" sz="1200" u="sng" kern="1200" dirty="false">
                <a:solidFill>
                  <a:schemeClr val="tx1"/>
                </a:solidFill>
                <a:effectLst/>
                <a:latin typeface="+mn-lt"/>
                <a:ea typeface="+mn-ea"/>
                <a:cs typeface="+mn-cs"/>
                <a:hlinkClick r:id="rId3"/>
              </a:rPr>
              <a:t>http://www.esfcr.cz/</a:t>
            </a:r>
            <a:r>
              <a:rPr lang="cs-CZ" sz="1200" u="sng" kern="1200" dirty="false" err="true">
                <a:solidFill>
                  <a:schemeClr val="tx1"/>
                </a:solidFill>
                <a:effectLst/>
                <a:latin typeface="+mn-lt"/>
                <a:ea typeface="+mn-ea"/>
                <a:cs typeface="+mn-cs"/>
                <a:hlinkClick r:id="rId3"/>
              </a:rPr>
              <a:t>sablony</a:t>
            </a:r>
            <a:r>
              <a:rPr lang="cs-CZ" sz="1200" u="sng" kern="1200" dirty="false">
                <a:solidFill>
                  <a:schemeClr val="tx1"/>
                </a:solidFill>
                <a:effectLst/>
                <a:latin typeface="+mn-lt"/>
                <a:ea typeface="+mn-ea"/>
                <a:cs typeface="+mn-cs"/>
                <a:hlinkClick r:id="rId3"/>
              </a:rPr>
              <a:t>-a-vzory-pro-</a:t>
            </a:r>
            <a:r>
              <a:rPr lang="cs-CZ" sz="1200" u="sng" kern="1200" dirty="false" err="true">
                <a:solidFill>
                  <a:schemeClr val="tx1"/>
                </a:solidFill>
                <a:effectLst/>
                <a:latin typeface="+mn-lt"/>
                <a:ea typeface="+mn-ea"/>
                <a:cs typeface="+mn-cs"/>
                <a:hlinkClick r:id="rId3"/>
              </a:rPr>
              <a:t>vizualni</a:t>
            </a:r>
            <a:r>
              <a:rPr lang="cs-CZ" sz="1200" u="sng" kern="1200" dirty="false">
                <a:solidFill>
                  <a:schemeClr val="tx1"/>
                </a:solidFill>
                <a:effectLst/>
                <a:latin typeface="+mn-lt"/>
                <a:ea typeface="+mn-ea"/>
                <a:cs typeface="+mn-cs"/>
                <a:hlinkClick r:id="rId3"/>
              </a:rPr>
              <a:t>-identitu</a:t>
            </a:r>
            <a:r>
              <a:rPr lang="cs-CZ" sz="1200" kern="1200" dirty="false">
                <a:solidFill>
                  <a:schemeClr val="tx1"/>
                </a:solidFill>
                <a:effectLst/>
                <a:latin typeface="+mn-lt"/>
                <a:ea typeface="+mn-ea"/>
                <a:cs typeface="+mn-cs"/>
              </a:rPr>
              <a:t>). A ano, platí, že tam může být jen logo operačního programu.</a:t>
            </a:r>
            <a:endParaRPr 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61</a:t>
            </a:fld>
            <a:endParaRPr lang="cs-CZ"/>
          </a:p>
        </p:txBody>
      </p:sp>
    </p:spTree>
    <p:extLst>
      <p:ext uri="{BB962C8B-B14F-4D97-AF65-F5344CB8AC3E}">
        <p14:creationId xmlns:p14="http://schemas.microsoft.com/office/powerpoint/2010/main" val="13625226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62</a:t>
            </a:fld>
            <a:endParaRPr lang="cs-CZ"/>
          </a:p>
        </p:txBody>
      </p:sp>
    </p:spTree>
    <p:extLst>
      <p:ext uri="{BB962C8B-B14F-4D97-AF65-F5344CB8AC3E}">
        <p14:creationId xmlns:p14="http://schemas.microsoft.com/office/powerpoint/2010/main" val="2718589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a:t>
            </a:fld>
            <a:endParaRPr lang="cs-CZ"/>
          </a:p>
        </p:txBody>
      </p:sp>
    </p:spTree>
    <p:extLst>
      <p:ext uri="{BB962C8B-B14F-4D97-AF65-F5344CB8AC3E}">
        <p14:creationId xmlns:p14="http://schemas.microsoft.com/office/powerpoint/2010/main" val="1676189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a:t>
            </a:fld>
            <a:endParaRPr lang="cs-CZ"/>
          </a:p>
        </p:txBody>
      </p:sp>
    </p:spTree>
    <p:extLst>
      <p:ext uri="{BB962C8B-B14F-4D97-AF65-F5344CB8AC3E}">
        <p14:creationId xmlns:p14="http://schemas.microsoft.com/office/powerpoint/2010/main" val="700644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Partner – např. povinnost součinnosti při</a:t>
            </a:r>
            <a:r>
              <a:rPr lang="cs-CZ" baseline="0" dirty="false"/>
              <a:t> kontrole jeho podílu na realizaci projektu</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11</a:t>
            </a:fld>
            <a:endParaRPr lang="cs-CZ"/>
          </a:p>
        </p:txBody>
      </p:sp>
    </p:spTree>
    <p:extLst>
      <p:ext uri="{BB962C8B-B14F-4D97-AF65-F5344CB8AC3E}">
        <p14:creationId xmlns:p14="http://schemas.microsoft.com/office/powerpoint/2010/main" val="98972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 průběhu realizace projektu není možné uzavírat partnerské smlouvy s novými partnery, kteří nejsou uvedeni v právním aktu. Za nepodstatnou změnu se považuje změna partnera s finančním příspěvkem na partnera bez finančního příspěvku. Opačná změna ovšem nepodstatnou změnou není.</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12</a:t>
            </a:fld>
            <a:endParaRPr lang="cs-CZ"/>
          </a:p>
        </p:txBody>
      </p:sp>
    </p:spTree>
    <p:extLst>
      <p:ext uri="{BB962C8B-B14F-4D97-AF65-F5344CB8AC3E}">
        <p14:creationId xmlns:p14="http://schemas.microsoft.com/office/powerpoint/2010/main" val="365558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13</a:t>
            </a:fld>
            <a:endParaRPr lang="cs-CZ"/>
          </a:p>
        </p:txBody>
      </p:sp>
    </p:spTree>
    <p:extLst>
      <p:ext uri="{BB962C8B-B14F-4D97-AF65-F5344CB8AC3E}">
        <p14:creationId xmlns:p14="http://schemas.microsoft.com/office/powerpoint/2010/main" val="3922269757"/>
      </p:ext>
    </p:extLst>
  </p:cSld>
  <p:clrMapOvr>
    <a:masterClrMapping/>
  </p:clrMapOvr>
</p:notes>
</file>

<file path=ppt/slideLayouts/_rels/slideLayout1.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pic>
        <p:nvPicPr>
          <p:cNvPr id="2" name="Obrázek 1"/>
          <p:cNvPicPr>
            <a:picLocks noChangeAspect="true"/>
          </p:cNvPicPr>
          <p:nvPr userDrawn="true"/>
        </p:nvPicPr>
        <p:blipFill>
          <a:blip cstate="print" r:embed="rId2">
            <a:extLst>
              <a:ext uri="{28A0092B-C50C-407E-A947-70E740481C1C}">
                <a14:useLocalDpi xmlns:a14="http://schemas.microsoft.com/office/drawing/2010/main" val="0"/>
              </a:ext>
            </a:extLst>
          </a:blip>
          <a:srcRect/>
          <a:stretch/>
        </p:blipFill>
        <p:spPr>
          <a:xfrm>
            <a:off x="331164" y="260648"/>
            <a:ext cx="2649671" cy="792956"/>
          </a:xfrm>
          <a:prstGeom prst="rect">
            <a:avLst/>
          </a:prstGeom>
        </p:spPr>
      </p:pic>
      <p:cxnSp>
        <p:nvCxnSpPr>
          <p:cNvPr id="18" name="Přímá spojnice 17"/>
          <p:cNvCxnSpPr>
            <a:cxnSpLocks/>
          </p:cNvCxnSpPr>
          <p:nvPr userDrawn="true"/>
        </p:nvCxnSpPr>
        <p:spPr>
          <a:xfrm flipV="true">
            <a:off x="378869" y="1127380"/>
            <a:ext cx="8404430" cy="1524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2.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7.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8.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Layouts/slideLayout9.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slideLayouts/slideLayout5.xml" Type="http://schemas.openxmlformats.org/officeDocument/2006/relationships/slideLayout" Id="rId5"/>
    <Relationship Target="../theme/theme1.xml" Type="http://schemas.openxmlformats.org/officeDocument/2006/relationships/theme"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2.png" Type="http://schemas.openxmlformats.org/officeDocument/2006/relationships/image" Id="rId3"/>
    <Relationship Target="../notesSlides/notesSlide1.xml" Type="http://schemas.openxmlformats.org/officeDocument/2006/relationships/notesSlide" Id="rId2"/>
    <Relationship Target="../slideLayouts/slideLayout1.xml" Type="http://schemas.openxmlformats.org/officeDocument/2006/relationships/slideLayout" Id="rId1"/>
    <Relationship Target="../media/image5.png" Type="http://schemas.openxmlformats.org/officeDocument/2006/relationships/image" Id="rId6"/>
    <Relationship Target="../media/image4.png" Type="http://schemas.openxmlformats.org/officeDocument/2006/relationships/image" Id="rId5"/>
    <Relationship Target="../media/image3.png" Type="http://schemas.openxmlformats.org/officeDocument/2006/relationships/image" Id="rId4"/>
</Relationships>

</file>

<file path=ppt/slides/_rels/slide10.xml.rels><?xml version="1.0" encoding="UTF-8" standalone="yes"?>
<Relationships xmlns="http://schemas.openxmlformats.org/package/2006/relationships">
    <Relationship Target="../media/image8.png" Type="http://schemas.openxmlformats.org/officeDocument/2006/relationships/image" Id="rId3"/>
    <Relationship Target="../media/image5.png" Type="http://schemas.openxmlformats.org/officeDocument/2006/relationships/image" Id="rId2"/>
    <Relationship Target="../slideLayouts/slideLayout1.xml" Type="http://schemas.openxmlformats.org/officeDocument/2006/relationships/slideLayout" Id="rId1"/>
    <Relationship Target="../media/image9.svg" Type="http://schemas.openxmlformats.org/officeDocument/2006/relationships/image" Id="rId4"/>
</Relationships>

</file>

<file path=ppt/slides/_rels/slide11.xml.rels><?xml version="1.0" encoding="UTF-8" standalone="yes"?>
<Relationships xmlns="http://schemas.openxmlformats.org/package/2006/relationships">
    <Relationship TargetMode="External" Target="https://www.esfcr.cz/formulare-a-pokyny-pro-uzavreni-pravniho-aktu-a-vzory-pravnich-aktu-opz-plus?p_p_id=DocumentDetailStandalonePortlet_WAR_esfportalportletapplication&amp;p_p_lifecycle=2&amp;p_p_state=normal&amp;p_p_mode=view&amp;p_p_resource_id=downloadRevision&amp;p_p_cacheability=cacheLevelPage&amp;p_p_col_id=column-2&amp;p_p_col_pos=2&amp;p_p_col_count=3&amp;_DocumentDetailStandalonePortlet_WAR_esfportalportletapplication_revisionId=19202222" Type="http://schemas.openxmlformats.org/officeDocument/2006/relationships/hyperlink" Id="rId3"/>
    <Relationship Target="../notesSlides/notesSlide7.xml" Type="http://schemas.openxmlformats.org/officeDocument/2006/relationships/notesSlide" Id="rId2"/>
    <Relationship Target="../slideLayouts/slideLayout2.xml" Type="http://schemas.openxmlformats.org/officeDocument/2006/relationships/slideLayout" Id="rId1"/>
    <Relationship Target="../media/image11.svg" Type="http://schemas.openxmlformats.org/officeDocument/2006/relationships/image" Id="rId5"/>
    <Relationship Target="../media/image10.png" Type="http://schemas.openxmlformats.org/officeDocument/2006/relationships/image" Id="rId4"/>
</Relationships>

</file>

<file path=ppt/slides/_rels/slide12.xml.rels><?xml version="1.0" encoding="UTF-8" standalone="yes"?>
<Relationships xmlns="http://schemas.openxmlformats.org/package/2006/relationships">
    <Relationship Target="../notesSlides/notesSlide8.xml" Type="http://schemas.openxmlformats.org/officeDocument/2006/relationships/notesSlid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media/image6.png" Type="http://schemas.openxmlformats.org/officeDocument/2006/relationships/image" Id="rId3"/>
    <Relationship Target="../notesSlides/notesSlide9.xml" Type="http://schemas.openxmlformats.org/officeDocument/2006/relationships/notesSlide" Id="rId2"/>
    <Relationship Target="../slideLayouts/slideLayout1.xml" Type="http://schemas.openxmlformats.org/officeDocument/2006/relationships/slideLayout" Id="rId1"/>
    <Relationship Target="../media/image5.png" Type="http://schemas.openxmlformats.org/officeDocument/2006/relationships/image" Id="rId5"/>
    <Relationship Target="../media/image7.svg" Type="http://schemas.openxmlformats.org/officeDocument/2006/relationships/image" Id="rId4"/>
</Relationships>

</file>

<file path=ppt/slides/_rels/slide1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5.xml.rels><?xml version="1.0" encoding="UTF-8" standalone="yes"?>
<Relationships xmlns="http://schemas.openxmlformats.org/package/2006/relationships">
    <Relationship Target="../media/image6.png" Type="http://schemas.openxmlformats.org/officeDocument/2006/relationships/image" Id="rId3"/>
    <Relationship Target="../media/image5.png" Type="http://schemas.openxmlformats.org/officeDocument/2006/relationships/image" Id="rId2"/>
    <Relationship Target="../slideLayouts/slideLayout1.xml" Type="http://schemas.openxmlformats.org/officeDocument/2006/relationships/slideLayout" Id="rId1"/>
    <Relationship Target="../media/image7.svg" Type="http://schemas.openxmlformats.org/officeDocument/2006/relationships/image" Id="rId4"/>
</Relationships>

</file>

<file path=ppt/slides/_rels/slide1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7.xml.rels><?xml version="1.0" encoding="UTF-8" standalone="yes"?>
<Relationships xmlns="http://schemas.openxmlformats.org/package/2006/relationships">
    <Relationship Target="../media/image7.svg" Type="http://schemas.openxmlformats.org/officeDocument/2006/relationships/image" Id="rId3"/>
    <Relationship Target="../media/image6.png" Type="http://schemas.openxmlformats.org/officeDocument/2006/relationships/image" Id="rId2"/>
    <Relationship Target="../slideLayouts/slideLayout1.xml" Type="http://schemas.openxmlformats.org/officeDocument/2006/relationships/slideLayout" Id="rId1"/>
    <Relationship Target="../media/image5.png" Type="http://schemas.openxmlformats.org/officeDocument/2006/relationships/image" Id="rId4"/>
</Relationships>

</file>

<file path=ppt/slides/_rels/slide18.xml.rels><?xml version="1.0" encoding="UTF-8" standalone="yes"?>
<Relationships xmlns="http://schemas.openxmlformats.org/package/2006/relationships">
    <Relationship TargetMode="External" Target="https://www.esfcr.cz/pravidla-pro-zadatele-a-prijemce-opz-plus/-/dokument/18068507" Type="http://schemas.openxmlformats.org/officeDocument/2006/relationships/hyperlink" Id="rId3"/>
    <Relationship Target="../notesSlides/notesSlide10.xml" Type="http://schemas.openxmlformats.org/officeDocument/2006/relationships/notesSlide" Id="rId2"/>
    <Relationship Target="../slideLayouts/slideLayout2.xml" Type="http://schemas.openxmlformats.org/officeDocument/2006/relationships/slideLayout" Id="rId1"/>
</Relationships>

</file>

<file path=ppt/slides/_rels/slide19.xml.rels><?xml version="1.0" encoding="UTF-8" standalone="yes"?>
<Relationships xmlns="http://schemas.openxmlformats.org/package/2006/relationships">
    <Relationship Target="../notesSlides/notesSlide11.xml" Type="http://schemas.openxmlformats.org/officeDocument/2006/relationships/notesSlide" Id="rId2"/>
    <Relationship Target="../slideLayouts/slideLayout2.xml" Type="http://schemas.openxmlformats.org/officeDocument/2006/relationships/slideLayout" Id="rId1"/>
</Relationships>

</file>

<file path=ppt/slides/_rels/slide2.xml.rels><?xml version="1.0" encoding="UTF-8" standalone="yes"?>
<Relationships xmlns="http://schemas.openxmlformats.org/package/2006/relationships">
    <Relationship Target="../notesSlides/notesSlide2.xml" Type="http://schemas.openxmlformats.org/officeDocument/2006/relationships/notesSlid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notesSlides/notesSlide12.xml" Type="http://schemas.openxmlformats.org/officeDocument/2006/relationships/notesSlide" Id="rId2"/>
    <Relationship Target="../slideLayouts/slideLayout2.xml" Type="http://schemas.openxmlformats.org/officeDocument/2006/relationships/slideLayout" Id="rId1"/>
</Relationships>

</file>

<file path=ppt/slides/_rels/slide21.xml.rels><?xml version="1.0" encoding="UTF-8" standalone="yes"?>
<Relationships xmlns="http://schemas.openxmlformats.org/package/2006/relationships">
    <Relationship Target="../notesSlides/notesSlide13.xml" Type="http://schemas.openxmlformats.org/officeDocument/2006/relationships/notesSlide" Id="rId2"/>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notesSlides/notesSlide14.xml" Type="http://schemas.openxmlformats.org/officeDocument/2006/relationships/notesSlide" Id="rId2"/>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notesSlides/notesSlide15.xml" Type="http://schemas.openxmlformats.org/officeDocument/2006/relationships/notesSlide" Id="rId2"/>
    <Relationship Target="../slideLayouts/slideLayout2.xml" Type="http://schemas.openxmlformats.org/officeDocument/2006/relationships/slideLayout" Id="rId1"/>
</Relationships>

</file>

<file path=ppt/slides/_rels/slide24.xml.rels><?xml version="1.0" encoding="UTF-8" standalone="yes"?>
<Relationships xmlns="http://schemas.openxmlformats.org/package/2006/relationships">
    <Relationship Target="../media/image12.png" Type="http://schemas.openxmlformats.org/officeDocument/2006/relationships/image" Id="rId3"/>
    <Relationship Target="../media/image5.png" Type="http://schemas.openxmlformats.org/officeDocument/2006/relationships/image" Id="rId2"/>
    <Relationship Target="../slideLayouts/slideLayout1.xml" Type="http://schemas.openxmlformats.org/officeDocument/2006/relationships/slideLayout" Id="rId1"/>
    <Relationship Target="../media/image13.svg" Type="http://schemas.openxmlformats.org/officeDocument/2006/relationships/image" Id="rId4"/>
</Relationships>

</file>

<file path=ppt/slides/_rels/slide25.xml.rels><?xml version="1.0" encoding="UTF-8" standalone="yes"?>
<Relationships xmlns="http://schemas.openxmlformats.org/package/2006/relationships">
    <Relationship Target="../notesSlides/notesSlide16.xml" Type="http://schemas.openxmlformats.org/officeDocument/2006/relationships/notesSlide" Id="rId2"/>
    <Relationship Target="../slideLayouts/slideLayout2.xml" Type="http://schemas.openxmlformats.org/officeDocument/2006/relationships/slideLayout" Id="rId1"/>
</Relationships>

</file>

<file path=ppt/slides/_rels/slide26.xml.rels><?xml version="1.0" encoding="UTF-8" standalone="yes"?>
<Relationships xmlns="http://schemas.openxmlformats.org/package/2006/relationships">
    <Relationship TargetMode="External" Target="https://www.esfcr.cz/pravidla-pro-zadatele-a-prijemce-opz-plus/-/dokument/18068507" Type="http://schemas.openxmlformats.org/officeDocument/2006/relationships/hyperlink" Id="rId3"/>
    <Relationship Target="../notesSlides/notesSlide17.xml" Type="http://schemas.openxmlformats.org/officeDocument/2006/relationships/notesSlide" Id="rId2"/>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notesSlides/notesSlide18.xml" Type="http://schemas.openxmlformats.org/officeDocument/2006/relationships/notesSlide" Id="rId2"/>
    <Relationship Target="../slideLayouts/slideLayout2.xml" Type="http://schemas.openxmlformats.org/officeDocument/2006/relationships/slideLayout" Id="rId1"/>
</Relationships>

</file>

<file path=ppt/slides/_rels/slide28.xml.rels><?xml version="1.0" encoding="UTF-8" standalone="yes"?>
<Relationships xmlns="http://schemas.openxmlformats.org/package/2006/relationships">
    <Relationship TargetMode="External" Target="https://www.esfcr.cz/pravidla-pro-zadatele-a-prijemce-opz-plus/-/dokument/18400695" Type="http://schemas.openxmlformats.org/officeDocument/2006/relationships/hyperlink" Id="rId3"/>
    <Relationship Target="../notesSlides/notesSlide19.xml" Type="http://schemas.openxmlformats.org/officeDocument/2006/relationships/notesSlide" Id="rId2"/>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Mode="External" Target="https://www.esfcr.cz/pravidla-pro-zadatele-a-prijemce-opz-plus/-/dokument/18068507" Type="http://schemas.openxmlformats.org/officeDocument/2006/relationships/hyperlink" Id="rId3"/>
    <Relationship Target="../notesSlides/notesSlide20.xml" Type="http://schemas.openxmlformats.org/officeDocument/2006/relationships/notesSlide" Id="rId2"/>
    <Relationship Target="../slideLayouts/slideLayout2.xml" Type="http://schemas.openxmlformats.org/officeDocument/2006/relationships/slideLayout" Id="rId1"/>
</Relationships>

</file>

<file path=ppt/slides/_rels/slide3.xml.rels><?xml version="1.0" encoding="UTF-8" standalone="yes"?>
<Relationships xmlns="http://schemas.openxmlformats.org/package/2006/relationships">
    <Relationship Target="../media/image6.png" Type="http://schemas.openxmlformats.org/officeDocument/2006/relationships/image" Id="rId3"/>
    <Relationship Target="../media/image5.png" Type="http://schemas.openxmlformats.org/officeDocument/2006/relationships/image" Id="rId2"/>
    <Relationship Target="../slideLayouts/slideLayout1.xml" Type="http://schemas.openxmlformats.org/officeDocument/2006/relationships/slideLayout" Id="rId1"/>
    <Relationship Target="../media/image7.svg" Type="http://schemas.openxmlformats.org/officeDocument/2006/relationships/image" Id="rId4"/>
</Relationships>

</file>

<file path=ppt/slides/_rels/slide30.xml.rels><?xml version="1.0" encoding="UTF-8" standalone="yes"?>
<Relationships xmlns="http://schemas.openxmlformats.org/package/2006/relationships">
    <Relationship Target="../notesSlides/notesSlide21.xml" Type="http://schemas.openxmlformats.org/officeDocument/2006/relationships/notesSlide" Id="rId2"/>
    <Relationship Target="../slideLayouts/slideLayout2.xml" Type="http://schemas.openxmlformats.org/officeDocument/2006/relationships/slideLayout" Id="rId1"/>
</Relationships>

</file>

<file path=ppt/slides/_rels/slide31.xml.rels><?xml version="1.0" encoding="UTF-8" standalone="yes"?>
<Relationships xmlns="http://schemas.openxmlformats.org/package/2006/relationships">
    <Relationship Target="../notesSlides/notesSlide22.xml" Type="http://schemas.openxmlformats.org/officeDocument/2006/relationships/notesSlide" Id="rId2"/>
    <Relationship Target="../slideLayouts/slideLayout2.xml" Type="http://schemas.openxmlformats.org/officeDocument/2006/relationships/slideLayout" Id="rId1"/>
</Relationships>

</file>

<file path=ppt/slides/_rels/slide32.xml.rels><?xml version="1.0" encoding="UTF-8" standalone="yes"?>
<Relationships xmlns="http://schemas.openxmlformats.org/package/2006/relationships">
    <Relationship TargetMode="External" Target="https://www.esfcr.cz/pravidla-pro-zadatele-a-prijemce-opz-plus/-/dokument/18479961" Type="http://schemas.openxmlformats.org/officeDocument/2006/relationships/hyperlink" Id="rId3"/>
    <Relationship Target="../notesSlides/notesSlide23.xml" Type="http://schemas.openxmlformats.org/officeDocument/2006/relationships/notesSlide" Id="rId2"/>
    <Relationship Target="../slideLayouts/slideLayout2.xml" Type="http://schemas.openxmlformats.org/officeDocument/2006/relationships/slideLayout" Id="rId1"/>
</Relationships>

</file>

<file path=ppt/slides/_rels/slide33.xml.rels><?xml version="1.0" encoding="UTF-8" standalone="yes"?>
<Relationships xmlns="http://schemas.openxmlformats.org/package/2006/relationships">
    <Relationship Target="../notesSlides/notesSlide24.xml" Type="http://schemas.openxmlformats.org/officeDocument/2006/relationships/notesSlide" Id="rId2"/>
    <Relationship Target="../slideLayouts/slideLayout2.xml" Type="http://schemas.openxmlformats.org/officeDocument/2006/relationships/slideLayout" Id="rId1"/>
</Relationships>

</file>

<file path=ppt/slides/_rels/slide34.xml.rels><?xml version="1.0" encoding="UTF-8" standalone="yes"?>
<Relationships xmlns="http://schemas.openxmlformats.org/package/2006/relationships">
    <Relationship Target="../notesSlides/notesSlide25.xml" Type="http://schemas.openxmlformats.org/officeDocument/2006/relationships/notesSlide" Id="rId2"/>
    <Relationship Target="../slideLayouts/slideLayout2.xml" Type="http://schemas.openxmlformats.org/officeDocument/2006/relationships/slideLayout" Id="rId1"/>
</Relationships>

</file>

<file path=ppt/slides/_rels/slide35.xml.rels><?xml version="1.0" encoding="UTF-8" standalone="yes"?>
<Relationships xmlns="http://schemas.openxmlformats.org/package/2006/relationships">
    <Relationship Target="../notesSlides/notesSlide26.xml" Type="http://schemas.openxmlformats.org/officeDocument/2006/relationships/notesSlide" Id="rId2"/>
    <Relationship Target="../slideLayouts/slideLayout2.xml" Type="http://schemas.openxmlformats.org/officeDocument/2006/relationships/slideLayout" Id="rId1"/>
</Relationships>

</file>

<file path=ppt/slides/_rels/slide36.xml.rels><?xml version="1.0" encoding="UTF-8" standalone="yes"?>
<Relationships xmlns="http://schemas.openxmlformats.org/package/2006/relationships">
    <Relationship Target="../notesSlides/notesSlide27.xml" Type="http://schemas.openxmlformats.org/officeDocument/2006/relationships/notesSlide" Id="rId2"/>
    <Relationship Target="../slideLayouts/slideLayout2.xml" Type="http://schemas.openxmlformats.org/officeDocument/2006/relationships/slideLayout" Id="rId1"/>
</Relationships>

</file>

<file path=ppt/slides/_rels/slide37.xml.rels><?xml version="1.0" encoding="UTF-8" standalone="yes"?>
<Relationships xmlns="http://schemas.openxmlformats.org/package/2006/relationships">
    <Relationship Target="../media/image14.png" Type="http://schemas.openxmlformats.org/officeDocument/2006/relationships/image" Id="rId3"/>
    <Relationship Target="../notesSlides/notesSlide28.xml" Type="http://schemas.openxmlformats.org/officeDocument/2006/relationships/notesSlide" Id="rId2"/>
    <Relationship Target="../slideLayouts/slideLayout2.xml" Type="http://schemas.openxmlformats.org/officeDocument/2006/relationships/slideLayout" Id="rId1"/>
</Relationships>

</file>

<file path=ppt/slides/_rels/slide38.xml.rels><?xml version="1.0" encoding="UTF-8" standalone="yes"?>
<Relationships xmlns="http://schemas.openxmlformats.org/package/2006/relationships">
    <Relationship Target="../media/image15.png" Type="http://schemas.openxmlformats.org/officeDocument/2006/relationships/image" Id="rId3"/>
    <Relationship Target="../notesSlides/notesSlide29.xml" Type="http://schemas.openxmlformats.org/officeDocument/2006/relationships/notesSlide" Id="rId2"/>
    <Relationship Target="../slideLayouts/slideLayout2.xml" Type="http://schemas.openxmlformats.org/officeDocument/2006/relationships/slideLayout" Id="rId1"/>
</Relationships>

</file>

<file path=ppt/slides/_rels/slide39.xml.rels><?xml version="1.0" encoding="UTF-8" standalone="yes"?>
<Relationships xmlns="http://schemas.openxmlformats.org/package/2006/relationships">
    <Relationship Target="../media/image16.png" Type="http://schemas.openxmlformats.org/officeDocument/2006/relationships/image" Id="rId3"/>
    <Relationship Target="../media/image5.png" Type="http://schemas.openxmlformats.org/officeDocument/2006/relationships/image" Id="rId2"/>
    <Relationship Target="../slideLayouts/slideLayout1.xml" Type="http://schemas.openxmlformats.org/officeDocument/2006/relationships/slideLayout" Id="rId1"/>
    <Relationship Target="../media/image17.svg" Type="http://schemas.openxmlformats.org/officeDocument/2006/relationships/image" Id="rId4"/>
</Relationships>

</file>

<file path=ppt/slides/_rels/slide4.xml.rels><?xml version="1.0" encoding="UTF-8" standalone="yes"?>
<Relationships xmlns="http://schemas.openxmlformats.org/package/2006/relationships">
    <Relationship Target="../notesSlides/notesSlide3.xml" Type="http://schemas.openxmlformats.org/officeDocument/2006/relationships/notesSlide" Id="rId2"/>
    <Relationship Target="../slideLayouts/slideLayout2.xml" Type="http://schemas.openxmlformats.org/officeDocument/2006/relationships/slideLayout" Id="rId1"/>
</Relationships>

</file>

<file path=ppt/slides/_rels/slide40.xml.rels><?xml version="1.0" encoding="UTF-8" standalone="yes"?>
<Relationships xmlns="http://schemas.openxmlformats.org/package/2006/relationships">
    <Relationship Target="../notesSlides/notesSlide30.xml" Type="http://schemas.openxmlformats.org/officeDocument/2006/relationships/notesSlide" Id="rId2"/>
    <Relationship Target="../slideLayouts/slideLayout3.xml" Type="http://schemas.openxmlformats.org/officeDocument/2006/relationships/slideLayout" Id="rId1"/>
</Relationships>

</file>

<file path=ppt/slides/_rels/slide41.xml.rels><?xml version="1.0" encoding="UTF-8" standalone="yes"?>
<Relationships xmlns="http://schemas.openxmlformats.org/package/2006/relationships">
    <Relationship Target="../notesSlides/notesSlide31.xml" Type="http://schemas.openxmlformats.org/officeDocument/2006/relationships/notesSlide" Id="rId2"/>
    <Relationship Target="../slideLayouts/slideLayout2.xml" Type="http://schemas.openxmlformats.org/officeDocument/2006/relationships/slideLayout" Id="rId1"/>
</Relationships>

</file>

<file path=ppt/slides/_rels/slide4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3.xml.rels><?xml version="1.0" encoding="UTF-8" standalone="yes"?>
<Relationships xmlns="http://schemas.openxmlformats.org/package/2006/relationships">
    <Relationship Target="../notesSlides/notesSlide32.xml" Type="http://schemas.openxmlformats.org/officeDocument/2006/relationships/notesSlide" Id="rId2"/>
    <Relationship Target="../slideLayouts/slideLayout2.xml" Type="http://schemas.openxmlformats.org/officeDocument/2006/relationships/slideLayout" Id="rId1"/>
</Relationships>

</file>

<file path=ppt/slides/_rels/slide44.xml.rels><?xml version="1.0" encoding="UTF-8" standalone="yes"?>
<Relationships xmlns="http://schemas.openxmlformats.org/package/2006/relationships">
    <Relationship Target="../notesSlides/notesSlide33.xml" Type="http://schemas.openxmlformats.org/officeDocument/2006/relationships/notesSlide" Id="rId2"/>
    <Relationship Target="../slideLayouts/slideLayout2.xml" Type="http://schemas.openxmlformats.org/officeDocument/2006/relationships/slideLayout" Id="rId1"/>
</Relationships>

</file>

<file path=ppt/slides/_rels/slide45.xml.rels><?xml version="1.0" encoding="UTF-8" standalone="yes"?>
<Relationships xmlns="http://schemas.openxmlformats.org/package/2006/relationships">
    <Relationship Target="../media/image18.emf" Type="http://schemas.openxmlformats.org/officeDocument/2006/relationships/image" Id="rId2"/>
    <Relationship Target="../slideLayouts/slideLayout2.xml" Type="http://schemas.openxmlformats.org/officeDocument/2006/relationships/slideLayout" Id="rId1"/>
</Relationships>

</file>

<file path=ppt/slides/_rels/slide46.xml.rels><?xml version="1.0" encoding="UTF-8" standalone="yes"?>
<Relationships xmlns="http://schemas.openxmlformats.org/package/2006/relationships">
    <Relationship Target="../media/image19.emf" Type="http://schemas.openxmlformats.org/officeDocument/2006/relationships/image" Id="rId2"/>
    <Relationship Target="../slideLayouts/slideLayout2.xml" Type="http://schemas.openxmlformats.org/officeDocument/2006/relationships/slideLayout" Id="rId1"/>
</Relationships>

</file>

<file path=ppt/slides/_rels/slide4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8.xml.rels><?xml version="1.0" encoding="UTF-8" standalone="yes"?>
<Relationships xmlns="http://schemas.openxmlformats.org/package/2006/relationships">
    <Relationship Target="../media/image20.png" Type="http://schemas.openxmlformats.org/officeDocument/2006/relationships/image" Id="rId3"/>
    <Relationship Target="../media/image5.png" Type="http://schemas.openxmlformats.org/officeDocument/2006/relationships/image" Id="rId2"/>
    <Relationship Target="../slideLayouts/slideLayout1.xml" Type="http://schemas.openxmlformats.org/officeDocument/2006/relationships/slideLayout" Id="rId1"/>
    <Relationship Target="../media/image21.svg" Type="http://schemas.openxmlformats.org/officeDocument/2006/relationships/image" Id="rId4"/>
</Relationships>

</file>

<file path=ppt/slides/_rels/slide49.xml.rels><?xml version="1.0" encoding="UTF-8" standalone="yes"?>
<Relationships xmlns="http://schemas.openxmlformats.org/package/2006/relationships">
    <Relationship Target="../notesSlides/notesSlide34.xml" Type="http://schemas.openxmlformats.org/officeDocument/2006/relationships/notesSlide" Id="rId2"/>
    <Relationship Target="../slideLayouts/slideLayout2.xml" Type="http://schemas.openxmlformats.org/officeDocument/2006/relationships/slideLayout" Id="rId1"/>
</Relationships>

</file>

<file path=ppt/slides/_rels/slide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0.xml.rels><?xml version="1.0" encoding="UTF-8" standalone="yes"?>
<Relationships xmlns="http://schemas.openxmlformats.org/package/2006/relationships">
    <Relationship TargetMode="External" Target="https://www.esfcr.cz/" Type="http://schemas.openxmlformats.org/officeDocument/2006/relationships/hyperlink" Id="rId3"/>
    <Relationship Target="../notesSlides/notesSlide35.xml" Type="http://schemas.openxmlformats.org/officeDocument/2006/relationships/notesSlide" Id="rId2"/>
    <Relationship Target="../slideLayouts/slideLayout2.xml" Type="http://schemas.openxmlformats.org/officeDocument/2006/relationships/slideLayout" Id="rId1"/>
    <Relationship TargetMode="External" Target="https://www.esfcr.cz/monitorovani-podporenych-osob-opz/-/dokument/798928" Type="http://schemas.openxmlformats.org/officeDocument/2006/relationships/hyperlink" Id="rId6"/>
    <Relationship TargetMode="External" Target="http://www.esfcr.cz/" Type="http://schemas.openxmlformats.org/officeDocument/2006/relationships/hyperlink" Id="rId5"/>
    <Relationship TargetMode="External" Target="https://www.esfcr.cz/monitorovani-podporenych-osob-opz-plus/-/dokument/20938553" Type="http://schemas.openxmlformats.org/officeDocument/2006/relationships/hyperlink" Id="rId4"/>
</Relationships>

</file>

<file path=ppt/slides/_rels/slide51.xml.rels><?xml version="1.0" encoding="UTF-8" standalone="yes"?>
<Relationships xmlns="http://schemas.openxmlformats.org/package/2006/relationships">
    <Relationship Target="../notesSlides/notesSlide36.xml" Type="http://schemas.openxmlformats.org/officeDocument/2006/relationships/notesSlide" Id="rId2"/>
    <Relationship Target="../slideLayouts/slideLayout2.xml" Type="http://schemas.openxmlformats.org/officeDocument/2006/relationships/slideLayout" Id="rId1"/>
</Relationships>

</file>

<file path=ppt/slides/_rels/slide52.xml.rels><?xml version="1.0" encoding="UTF-8" standalone="yes"?>
<Relationships xmlns="http://schemas.openxmlformats.org/package/2006/relationships">
    <Relationship TargetMode="External" Target="https://www.esfcr.cz/monitorovani-podporenych-osob-opz-plus/-/dokument/18069669" Type="http://schemas.openxmlformats.org/officeDocument/2006/relationships/hyperlink" Id="rId3"/>
    <Relationship Target="../notesSlides/notesSlide37.xml" Type="http://schemas.openxmlformats.org/officeDocument/2006/relationships/notesSlide" Id="rId2"/>
    <Relationship Target="../slideLayouts/slideLayout2.xml" Type="http://schemas.openxmlformats.org/officeDocument/2006/relationships/slideLayout" Id="rId1"/>
</Relationships>

</file>

<file path=ppt/slides/_rels/slide53.xml.rels><?xml version="1.0" encoding="UTF-8" standalone="yes"?>
<Relationships xmlns="http://schemas.openxmlformats.org/package/2006/relationships">
    <Relationship Target="../media/image23.svg" Type="http://schemas.openxmlformats.org/officeDocument/2006/relationships/image" Id="rId3"/>
    <Relationship Target="../media/image22.png" Type="http://schemas.openxmlformats.org/officeDocument/2006/relationships/image" Id="rId2"/>
    <Relationship Target="../slideLayouts/slideLayout1.xml" Type="http://schemas.openxmlformats.org/officeDocument/2006/relationships/slideLayout" Id="rId1"/>
    <Relationship Target="../media/image5.png" Type="http://schemas.openxmlformats.org/officeDocument/2006/relationships/image" Id="rId4"/>
</Relationships>

</file>

<file path=ppt/slides/_rels/slide54.xml.rels><?xml version="1.0" encoding="UTF-8" standalone="yes"?>
<Relationships xmlns="http://schemas.openxmlformats.org/package/2006/relationships">
    <Relationship TargetMode="External" Target="https://www.esfcr.cz/formulare-a-pokyny-ke-zprave-o-realizaci-projektu-zadosti-o-platbu-a-zadosti-o-zmenu-opz-plus/-/dokument/19489509" Type="http://schemas.openxmlformats.org/officeDocument/2006/relationships/hyperlink" Id="rId2"/>
    <Relationship Target="../slideLayouts/slideLayout2.xml" Type="http://schemas.openxmlformats.org/officeDocument/2006/relationships/slideLayout" Id="rId1"/>
</Relationships>

</file>

<file path=ppt/slides/_rels/slide55.xml.rels><?xml version="1.0" encoding="UTF-8" standalone="yes"?>
<Relationships xmlns="http://schemas.openxmlformats.org/package/2006/relationships">
    <Relationship TargetMode="External" Target="https://www.esfcr.cz/formulare-a-pokyny-potrebne-v-ramci-pripravy-zadosti-o-podporu-opz-plus/-/dokument/18398046" Type="http://schemas.openxmlformats.org/officeDocument/2006/relationships/hyperlink" Id="rId2"/>
    <Relationship Target="../slideLayouts/slideLayout2.xml" Type="http://schemas.openxmlformats.org/officeDocument/2006/relationships/slideLayout" Id="rId1"/>
</Relationships>

</file>

<file path=ppt/slides/_rels/slide5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7.xml.rels><?xml version="1.0" encoding="UTF-8" standalone="yes"?>
<Relationships xmlns="http://schemas.openxmlformats.org/package/2006/relationships">
    <Relationship Target="../media/image25.svg" Type="http://schemas.openxmlformats.org/officeDocument/2006/relationships/image" Id="rId3"/>
    <Relationship Target="../media/image24.png" Type="http://schemas.openxmlformats.org/officeDocument/2006/relationships/image" Id="rId2"/>
    <Relationship Target="../slideLayouts/slideLayout1.xml" Type="http://schemas.openxmlformats.org/officeDocument/2006/relationships/slideLayout" Id="rId1"/>
    <Relationship Target="../media/image5.png" Type="http://schemas.openxmlformats.org/officeDocument/2006/relationships/image" Id="rId4"/>
</Relationships>

</file>

<file path=ppt/slides/_rels/slide58.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38.xml" Type="http://schemas.openxmlformats.org/officeDocument/2006/relationships/notesSlide" Id="rId2"/>
    <Relationship Target="../slideLayouts/slideLayout2.xml" Type="http://schemas.openxmlformats.org/officeDocument/2006/relationships/slideLayout" Id="rId1"/>
    <Relationship TargetMode="External" Target="https://www.esfcr.cz/sablony-a-vzory-pro-vizualni-identitu-opz-plus" Type="http://schemas.openxmlformats.org/officeDocument/2006/relationships/hyperlink" Id="rId4"/>
</Relationships>

</file>

<file path=ppt/slides/_rels/slide59.xml.rels><?xml version="1.0" encoding="UTF-8" standalone="yes"?>
<Relationships xmlns="http://schemas.openxmlformats.org/package/2006/relationships">
    <Relationship Target="../notesSlides/notesSlide39.xml" Type="http://schemas.openxmlformats.org/officeDocument/2006/relationships/notesSlide" Id="rId2"/>
    <Relationship Target="../slideLayouts/slideLayout7.xml" Type="http://schemas.openxmlformats.org/officeDocument/2006/relationships/slideLayout" Id="rId1"/>
</Relationships>

</file>

<file path=ppt/slides/_rels/slide6.xml.rels><?xml version="1.0" encoding="UTF-8" standalone="yes"?>
<Relationships xmlns="http://schemas.openxmlformats.org/package/2006/relationships">
    <Relationship Target="../notesSlides/notesSlide4.xml" Type="http://schemas.openxmlformats.org/officeDocument/2006/relationships/notesSlide" Id="rId2"/>
    <Relationship Target="../slideLayouts/slideLayout2.xml" Type="http://schemas.openxmlformats.org/officeDocument/2006/relationships/slideLayout" Id="rId1"/>
</Relationships>

</file>

<file path=ppt/slides/_rels/slide60.xml.rels><?xml version="1.0" encoding="UTF-8" standalone="yes"?>
<Relationships xmlns="http://schemas.openxmlformats.org/package/2006/relationships">
    <Relationship Target="../notesSlides/notesSlide40.xml" Type="http://schemas.openxmlformats.org/officeDocument/2006/relationships/notesSlide" Id="rId2"/>
    <Relationship Target="../slideLayouts/slideLayout2.xml" Type="http://schemas.openxmlformats.org/officeDocument/2006/relationships/slideLayout" Id="rId1"/>
</Relationships>

</file>

<file path=ppt/slides/_rels/slide61.xml.rels><?xml version="1.0" encoding="UTF-8" standalone="yes"?>
<Relationships xmlns="http://schemas.openxmlformats.org/package/2006/relationships">
    <Relationship TargetMode="External" Target="http://www.esfcr.cz/sablony-a-vzory-pro-vizualni-identitu" Type="http://schemas.openxmlformats.org/officeDocument/2006/relationships/hyperlink" Id="rId3"/>
    <Relationship Target="../notesSlides/notesSlide41.xml" Type="http://schemas.openxmlformats.org/officeDocument/2006/relationships/notesSlide" Id="rId2"/>
    <Relationship Target="../slideLayouts/slideLayout2.xml" Type="http://schemas.openxmlformats.org/officeDocument/2006/relationships/slideLayout" Id="rId1"/>
</Relationships>

</file>

<file path=ppt/slides/_rels/slide62.xml.rels><?xml version="1.0" encoding="UTF-8" standalone="yes"?>
<Relationships xmlns="http://schemas.openxmlformats.org/package/2006/relationships">
    <Relationship Target="../notesSlides/notesSlide42.xml" Type="http://schemas.openxmlformats.org/officeDocument/2006/relationships/notesSlide" Id="rId2"/>
    <Relationship Target="../slideLayouts/slideLayout2.xml" Type="http://schemas.openxmlformats.org/officeDocument/2006/relationships/slideLayout" Id="rId1"/>
</Relationships>

</file>

<file path=ppt/slides/_rels/slide63.xml.rels><?xml version="1.0" encoding="UTF-8" standalone="yes"?>
<Relationships xmlns="http://schemas.openxmlformats.org/package/2006/relationships">
    <Relationship Target="../media/image26.png" Type="http://schemas.openxmlformats.org/officeDocument/2006/relationships/image" Id="rId3"/>
    <Relationship Target="../media/image5.png" Type="http://schemas.openxmlformats.org/officeDocument/2006/relationships/image" Id="rId2"/>
    <Relationship Target="../slideLayouts/slideLayout1.xml" Type="http://schemas.openxmlformats.org/officeDocument/2006/relationships/slideLayout" Id="rId1"/>
    <Relationship Target="../media/image27.svg" Type="http://schemas.openxmlformats.org/officeDocument/2006/relationships/image" Id="rId4"/>
</Relationships>

</file>

<file path=ppt/slides/_rels/slide64.xml.rels><?xml version="1.0" encoding="UTF-8" standalone="yes"?>
<Relationships xmlns="http://schemas.openxmlformats.org/package/2006/relationships">
    <Relationship Target="../media/image28.png" Type="http://schemas.openxmlformats.org/officeDocument/2006/relationships/image" Id="rId3"/>
    <Relationship Target="../media/image5.png" Type="http://schemas.openxmlformats.org/officeDocument/2006/relationships/image" Id="rId2"/>
    <Relationship Target="../slideLayouts/slideLayout1.xml" Type="http://schemas.openxmlformats.org/officeDocument/2006/relationships/slideLayout" Id="rId1"/>
    <Relationship Target="../media/image29.svg" Type="http://schemas.openxmlformats.org/officeDocument/2006/relationships/image" Id="rId4"/>
</Relationships>

</file>

<file path=ppt/slides/_rels/slide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xml.rels><?xml version="1.0" encoding="UTF-8" standalone="yes"?>
<Relationships xmlns="http://schemas.openxmlformats.org/package/2006/relationships">
    <Relationship Target="../notesSlides/notesSlide5.xml" Type="http://schemas.openxmlformats.org/officeDocument/2006/relationships/notesSlide" Id="rId2"/>
    <Relationship Target="../slideLayouts/slideLayout2.xml" Type="http://schemas.openxmlformats.org/officeDocument/2006/relationships/slideLayout" Id="rId1"/>
</Relationships>

</file>

<file path=ppt/slides/_rels/slide9.xml.rels><?xml version="1.0" encoding="UTF-8" standalone="yes"?>
<Relationships xmlns="http://schemas.openxmlformats.org/package/2006/relationships">
    <Relationship Target="../notesSlides/notesSlide6.xml" Type="http://schemas.openxmlformats.org/officeDocument/2006/relationships/notesSlide" Id="rId2"/>
    <Relationship Target="../slideLayouts/slideLayout2.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295576" y="1718701"/>
            <a:ext cx="7668912" cy="1584237"/>
          </a:xfrm>
        </p:spPr>
        <p:txBody>
          <a:bodyPr/>
          <a:lstStyle/>
          <a:p>
            <a:r>
              <a:rPr lang="cs-CZ" sz="3200" dirty="false"/>
              <a:t>Podpora zaměstnavatelů při implementaci spravedlivého </a:t>
            </a:r>
            <a:br>
              <a:rPr lang="cs-CZ" sz="3200" dirty="false"/>
            </a:br>
            <a:r>
              <a:rPr lang="cs-CZ" sz="3200" dirty="false"/>
              <a:t>a transparentního odměňování</a:t>
            </a:r>
            <a:br>
              <a:rPr lang="cs-CZ" b="false" dirty="false"/>
            </a:br>
            <a:endParaRPr lang="cs-CZ" dirty="false">
              <a:solidFill>
                <a:schemeClr val="tx2">
                  <a:lumMod val="50000"/>
                </a:schemeClr>
              </a:solidFill>
            </a:endParaRPr>
          </a:p>
        </p:txBody>
      </p:sp>
      <p:sp>
        <p:nvSpPr>
          <p:cNvPr id="6" name="Zástupný symbol pro text 5"/>
          <p:cNvSpPr>
            <a:spLocks noGrp="true"/>
          </p:cNvSpPr>
          <p:nvPr>
            <p:ph type="body" sz="quarter" idx="13"/>
          </p:nvPr>
        </p:nvSpPr>
        <p:spPr>
          <a:xfrm>
            <a:off x="1512000" y="4549259"/>
            <a:ext cx="7093149" cy="540000"/>
          </a:xfrm>
        </p:spPr>
        <p:txBody>
          <a:bodyPr/>
          <a:lstStyle/>
          <a:p>
            <a:r>
              <a:rPr lang="cs-CZ" sz="2800" dirty="false"/>
              <a:t>Odd. projektů rovnosti žen a mužů </a:t>
            </a:r>
          </a:p>
        </p:txBody>
      </p:sp>
      <p:sp>
        <p:nvSpPr>
          <p:cNvPr id="7" name="Zástupný symbol pro text 6"/>
          <p:cNvSpPr>
            <a:spLocks noGrp="true"/>
          </p:cNvSpPr>
          <p:nvPr>
            <p:ph type="body" sz="quarter" idx="14"/>
          </p:nvPr>
        </p:nvSpPr>
        <p:spPr>
          <a:xfrm>
            <a:off x="1512000" y="5373216"/>
            <a:ext cx="7452488" cy="540000"/>
          </a:xfrm>
        </p:spPr>
        <p:txBody>
          <a:bodyPr/>
          <a:lstStyle/>
          <a:p>
            <a:r>
              <a:rPr lang="cs-CZ" sz="2400" dirty="false"/>
              <a:t>29. 6. 2026</a:t>
            </a:r>
            <a:endParaRPr lang="cs-CZ" sz="2800" dirty="false"/>
          </a:p>
        </p:txBody>
      </p:sp>
      <p:pic>
        <p:nvPicPr>
          <p:cNvPr id="17" name="Zástupný symbol pro obrázek 13">
            <a:extLst>
              <a:ext uri="{FF2B5EF4-FFF2-40B4-BE49-F238E27FC236}">
                <a16:creationId xmlns:a16="http://schemas.microsoft.com/office/drawing/2014/main" id="{53A65761-0BF4-C3D7-BE72-F5AC52CD0AD6}"/>
              </a:ext>
            </a:extLst>
          </p:cNvPr>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tretch>
            <a:fillRect/>
          </a:stretch>
        </p:blipFill>
        <p:spPr>
          <a:xfrm>
            <a:off x="755576" y="1850584"/>
            <a:ext cx="540000" cy="540000"/>
          </a:xfrm>
        </p:spPr>
      </p:pic>
      <p:pic>
        <p:nvPicPr>
          <p:cNvPr id="18" name="Zástupný symbol pro obrázek 14">
            <a:extLst>
              <a:ext uri="{FF2B5EF4-FFF2-40B4-BE49-F238E27FC236}">
                <a16:creationId xmlns:a16="http://schemas.microsoft.com/office/drawing/2014/main" id="{DB9BB8F2-543F-99B0-807F-D864AFFAB297}"/>
              </a:ext>
            </a:extLst>
          </p:cNvPr>
          <p:cNvPicPr>
            <a:picLocks noGrp="true" noChangeAspect="true"/>
          </p:cNvPicPr>
          <p:nvPr>
            <p:ph type="pic" sz="quarter" idx="16"/>
          </p:nvPr>
        </p:nvPicPr>
        <p:blipFill>
          <a:blip cstate="print" r:embed="rId4">
            <a:extLst>
              <a:ext uri="{28A0092B-C50C-407E-A947-70E740481C1C}">
                <a14:useLocalDpi xmlns:a14="http://schemas.microsoft.com/office/drawing/2010/main" val="0"/>
              </a:ext>
            </a:extLst>
          </a:blip>
          <a:stretch>
            <a:fillRect/>
          </a:stretch>
        </p:blipFill>
        <p:spPr>
          <a:xfrm>
            <a:off x="755576" y="4617175"/>
            <a:ext cx="540000" cy="540000"/>
          </a:xfrm>
        </p:spPr>
      </p:pic>
      <p:pic>
        <p:nvPicPr>
          <p:cNvPr id="19" name="Zástupný symbol pro obrázek 15">
            <a:extLst>
              <a:ext uri="{FF2B5EF4-FFF2-40B4-BE49-F238E27FC236}">
                <a16:creationId xmlns:a16="http://schemas.microsoft.com/office/drawing/2014/main" id="{E3A51D05-1909-FE98-CCA3-AC604B14D8E1}"/>
              </a:ext>
            </a:extLst>
          </p:cNvPr>
          <p:cNvPicPr>
            <a:picLocks noGrp="true" noChangeAspect="true"/>
          </p:cNvPicPr>
          <p:nvPr>
            <p:ph type="pic" sz="quarter" idx="17"/>
          </p:nvPr>
        </p:nvPicPr>
        <p:blipFill>
          <a:blip cstate="print" r:embed="rId5">
            <a:extLst>
              <a:ext uri="{28A0092B-C50C-407E-A947-70E740481C1C}">
                <a14:useLocalDpi xmlns:a14="http://schemas.microsoft.com/office/drawing/2010/main" val="0"/>
              </a:ext>
            </a:extLst>
          </a:blip>
          <a:stretch>
            <a:fillRect/>
          </a:stretch>
        </p:blipFill>
        <p:spPr>
          <a:xfrm>
            <a:off x="755576" y="5373216"/>
            <a:ext cx="540000" cy="540000"/>
          </a:xfrm>
        </p:spPr>
      </p:pic>
      <p:pic>
        <p:nvPicPr>
          <p:cNvPr id="20" name="Obrázek 19" descr="Obsah obrázku text&#10;&#10;Popis byl vytvořen automaticky">
            <a:extLst>
              <a:ext uri="{FF2B5EF4-FFF2-40B4-BE49-F238E27FC236}">
                <a16:creationId xmlns:a16="http://schemas.microsoft.com/office/drawing/2014/main" id="{172E7035-60A2-1F0F-B1F0-A75A907A8DA6}"/>
              </a:ext>
            </a:extLst>
          </p:cNvPr>
          <p:cNvPicPr>
            <a:picLocks noChangeAspect="true"/>
          </p:cNvPicPr>
          <p:nvPr/>
        </p:nvPicPr>
        <p:blipFill>
          <a:blip r:embed="rId6">
            <a:extLst>
              <a:ext uri="{28A0092B-C50C-407E-A947-70E740481C1C}">
                <a14:useLocalDpi xmlns:a14="http://schemas.microsoft.com/office/drawing/2010/main" val="0"/>
              </a:ext>
            </a:extLst>
          </a:blip>
          <a:stretch>
            <a:fillRect/>
          </a:stretch>
        </p:blipFill>
        <p:spPr>
          <a:xfrm>
            <a:off x="251520" y="104211"/>
            <a:ext cx="4076700" cy="965200"/>
          </a:xfrm>
          <a:prstGeom prst="rect">
            <a:avLst/>
          </a:prstGeom>
        </p:spPr>
      </p:pic>
      <p:sp>
        <p:nvSpPr>
          <p:cNvPr id="2" name="Nadpis 4">
            <a:extLst>
              <a:ext uri="{FF2B5EF4-FFF2-40B4-BE49-F238E27FC236}">
                <a16:creationId xmlns:a16="http://schemas.microsoft.com/office/drawing/2014/main" id="{65E70CA3-2EAD-4881-4752-76F532C967D5}"/>
              </a:ext>
            </a:extLst>
          </p:cNvPr>
          <p:cNvSpPr txBox="true">
            <a:spLocks/>
          </p:cNvSpPr>
          <p:nvPr/>
        </p:nvSpPr>
        <p:spPr>
          <a:xfrm>
            <a:off x="1512000" y="3440763"/>
            <a:ext cx="6585416" cy="962364"/>
          </a:xfrm>
          <a:prstGeom prst="rect">
            <a:avLst/>
          </a:prstGeom>
        </p:spPr>
        <p:txBody>
          <a:bodyPr vert="horz" lIns="36000" tIns="0" rIns="36000" bIns="0" rtlCol="false" anchor="t" anchorCtr="false">
            <a:noAutofit/>
          </a:bodyPr>
          <a:lstStyle>
            <a:lvl1pPr algn="l" defTabSz="914400" rtl="false" eaLnBrk="true" latinLnBrk="false" hangingPunct="true">
              <a:lnSpc>
                <a:spcPct val="100000"/>
              </a:lnSpc>
              <a:spcBef>
                <a:spcPct val="0"/>
              </a:spcBef>
              <a:buNone/>
              <a:defRPr sz="4000" b="true" kern="0" cap="all" baseline="0">
                <a:solidFill>
                  <a:schemeClr val="accent1"/>
                </a:solidFill>
                <a:latin typeface="+mj-lt"/>
                <a:ea typeface="+mj-ea"/>
                <a:cs typeface="+mj-cs"/>
              </a:defRPr>
            </a:lvl1pPr>
          </a:lstStyle>
          <a:p>
            <a:r>
              <a:rPr lang="cs-CZ" cap="none" dirty="false">
                <a:solidFill>
                  <a:schemeClr val="tx2">
                    <a:lumMod val="50000"/>
                  </a:schemeClr>
                </a:solidFill>
              </a:rPr>
              <a:t>Seminář pro příjemce</a:t>
            </a:r>
            <a:endParaRPr lang="cs-CZ" dirty="false">
              <a:solidFill>
                <a:schemeClr val="tx2">
                  <a:lumMod val="50000"/>
                </a:schemeClr>
              </a:solidFill>
            </a:endParaRPr>
          </a:p>
        </p:txBody>
      </p:sp>
    </p:spTree>
    <p:extLst>
      <p:ext uri="{BB962C8B-B14F-4D97-AF65-F5344CB8AC3E}">
        <p14:creationId xmlns:p14="http://schemas.microsoft.com/office/powerpoint/2010/main" val="4250097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3" name="Obrázek 2" descr="Obsah obrázku text&#10;&#10;Popis byl vytvořen automaticky">
            <a:extLst>
              <a:ext uri="{FF2B5EF4-FFF2-40B4-BE49-F238E27FC236}">
                <a16:creationId xmlns:a16="http://schemas.microsoft.com/office/drawing/2014/main" id="{82EDAB34-B7C9-E634-1153-5F324233A063}"/>
              </a:ext>
            </a:extLst>
          </p:cNvPr>
          <p:cNvPicPr>
            <a:picLocks noChangeAspect="true"/>
          </p:cNvPicPr>
          <p:nvPr/>
        </p:nvPicPr>
        <p:blipFill>
          <a:blip r:embed="rId2">
            <a:extLst>
              <a:ext uri="{28A0092B-C50C-407E-A947-70E740481C1C}">
                <a14:useLocalDpi xmlns:a14="http://schemas.microsoft.com/office/drawing/2010/main" val="0"/>
              </a:ext>
            </a:extLst>
          </a:blip>
          <a:stretch>
            <a:fillRect/>
          </a:stretch>
        </p:blipFill>
        <p:spPr>
          <a:xfrm>
            <a:off x="251520" y="159544"/>
            <a:ext cx="4076700" cy="965200"/>
          </a:xfrm>
          <a:prstGeom prst="rect">
            <a:avLst/>
          </a:prstGeom>
        </p:spPr>
      </p:pic>
      <p:sp>
        <p:nvSpPr>
          <p:cNvPr id="8" name="Zástupný obsah 2">
            <a:extLst>
              <a:ext uri="{FF2B5EF4-FFF2-40B4-BE49-F238E27FC236}">
                <a16:creationId xmlns:a16="http://schemas.microsoft.com/office/drawing/2014/main" id="{1AC1B566-C7B5-4FF6-A462-E3B7A92EC67A}"/>
              </a:ext>
            </a:extLst>
          </p:cNvPr>
          <p:cNvSpPr txBox="true">
            <a:spLocks/>
          </p:cNvSpPr>
          <p:nvPr/>
        </p:nvSpPr>
        <p:spPr>
          <a:xfrm>
            <a:off x="2289870" y="1988840"/>
            <a:ext cx="6120232" cy="2592288"/>
          </a:xfrm>
          <a:prstGeom prst="rect">
            <a:avLst/>
          </a:prstGeom>
        </p:spPr>
        <p:txBody>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5400" b="true" dirty="false"/>
          </a:p>
          <a:p>
            <a:pPr marL="0" indent="0" algn="ctr">
              <a:buNone/>
            </a:pPr>
            <a:endParaRPr lang="cs-CZ" sz="5400" b="true" dirty="false"/>
          </a:p>
          <a:p>
            <a:pPr marL="0" indent="0" algn="ctr">
              <a:buNone/>
            </a:pPr>
            <a:r>
              <a:rPr lang="cs-CZ" sz="4800" b="true" dirty="false"/>
              <a:t>PARTNERSTVÍ </a:t>
            </a:r>
            <a:br>
              <a:rPr lang="cs-CZ" sz="4800" b="true" dirty="false"/>
            </a:br>
            <a:endParaRPr lang="cs-CZ" sz="4800" b="true" dirty="false"/>
          </a:p>
          <a:p>
            <a:pPr marL="0" indent="0" algn="ctr">
              <a:buNone/>
            </a:pPr>
            <a:r>
              <a:rPr lang="cs-CZ" sz="4800" b="true" dirty="false"/>
              <a:t>V PROJEKTECH</a:t>
            </a:r>
          </a:p>
          <a:p>
            <a:endParaRPr lang="cs-CZ" dirty="false"/>
          </a:p>
        </p:txBody>
      </p:sp>
      <p:pic>
        <p:nvPicPr>
          <p:cNvPr id="9" name="Grafický objekt 8" descr="Potřesení rukou obrys">
            <a:extLst>
              <a:ext uri="{FF2B5EF4-FFF2-40B4-BE49-F238E27FC236}">
                <a16:creationId xmlns:a16="http://schemas.microsoft.com/office/drawing/2014/main" id="{E50F6A4C-5A88-4E0C-AF7B-6A4B74583CA6}"/>
              </a:ext>
            </a:extLst>
          </p:cNvPr>
          <p:cNvPicPr>
            <a:picLocks noChangeAspect="true"/>
          </p:cNvPicPr>
          <p:nvPr/>
        </p:nvPicPr>
        <p:blipFill>
          <a:blip r:embed="rId3">
            <a:extLst>
              <a:ext uri="{96DAC541-7B7A-43D3-8B79-37D633B846F1}">
                <asvg:svgBlip xmlns:asvg="http://schemas.microsoft.com/office/drawing/2016/SVG/main" r:embed="rId4"/>
              </a:ext>
            </a:extLst>
          </a:blip>
          <a:srcRect/>
          <a:stretch/>
        </p:blipFill>
        <p:spPr>
          <a:xfrm>
            <a:off x="710954" y="2600924"/>
            <a:ext cx="1980204" cy="1980204"/>
          </a:xfrm>
          <a:prstGeom prst="rect">
            <a:avLst/>
          </a:prstGeom>
        </p:spPr>
      </p:pic>
    </p:spTree>
    <p:extLst>
      <p:ext uri="{BB962C8B-B14F-4D97-AF65-F5344CB8AC3E}">
        <p14:creationId xmlns:p14="http://schemas.microsoft.com/office/powerpoint/2010/main" val="2175453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 Partnerství</a:t>
            </a:r>
          </a:p>
        </p:txBody>
      </p:sp>
      <p:sp>
        <p:nvSpPr>
          <p:cNvPr id="3" name="Zástupný symbol pro obsah 2"/>
          <p:cNvSpPr>
            <a:spLocks noGrp="true"/>
          </p:cNvSpPr>
          <p:nvPr>
            <p:ph idx="1"/>
          </p:nvPr>
        </p:nvSpPr>
        <p:spPr>
          <a:xfrm>
            <a:off x="180000" y="1250248"/>
            <a:ext cx="8712480" cy="5103224"/>
          </a:xfrm>
        </p:spPr>
        <p:txBody>
          <a:bodyPr/>
          <a:lstStyle/>
          <a:p>
            <a:pPr algn="just"/>
            <a:r>
              <a:rPr lang="cs-CZ" sz="2000" dirty="false"/>
              <a:t>Zapojení partnera bez/s finančním příspěvkem vyžaduje, aby se tento partner zavázal k plnění povinností (výčet těchto povinností upravuje právní akt).</a:t>
            </a:r>
          </a:p>
          <a:p>
            <a:pPr algn="just"/>
            <a:r>
              <a:rPr lang="cs-CZ" sz="2000" dirty="false"/>
              <a:t>Partner s finančním příspěvkem – může čerpat náklady spojené s jeho zapojením do projektu (zaměstnanec v RT, kontrola výdajů ze strany ŘO jako u příjemce, úvazek max 1,0 v součtu u příjemce a partnera).</a:t>
            </a:r>
          </a:p>
          <a:p>
            <a:pPr algn="just"/>
            <a:r>
              <a:rPr lang="cs-CZ" sz="2000" dirty="false"/>
              <a:t>Závazek partnera s finančním příspěvkem musí být zakotven </a:t>
            </a:r>
            <a:br>
              <a:rPr lang="cs-CZ" sz="2000" dirty="false"/>
            </a:br>
            <a:r>
              <a:rPr lang="cs-CZ" sz="2000" dirty="false"/>
              <a:t>ve smlouvě o partnerství uzavřené mezi příjemcem a partnerem – </a:t>
            </a:r>
            <a:r>
              <a:rPr lang="cs-CZ" sz="2000" dirty="false">
                <a:solidFill>
                  <a:srgbClr val="FF0000"/>
                </a:solidFill>
              </a:rPr>
              <a:t>doložit do první zprávy o realizaci </a:t>
            </a:r>
            <a:r>
              <a:rPr lang="cs-CZ" sz="2000" dirty="false"/>
              <a:t>(vzor </a:t>
            </a:r>
            <a:r>
              <a:rPr lang="cs-CZ" sz="2000" dirty="false">
                <a:hlinkClick r:id="rId3"/>
              </a:rPr>
              <a:t>esfcr.cz</a:t>
            </a:r>
            <a:r>
              <a:rPr lang="cs-CZ" sz="2000" dirty="false"/>
              <a:t>).</a:t>
            </a:r>
          </a:p>
          <a:p>
            <a:pPr algn="just"/>
            <a:r>
              <a:rPr lang="cs-CZ" sz="2000" dirty="false">
                <a:highlight>
                  <a:srgbClr val="F5F5F5"/>
                </a:highlight>
              </a:rPr>
              <a:t>V průběhu realizace projektu je možné uzavírat partnerské smlouvy </a:t>
            </a:r>
            <a:br>
              <a:rPr lang="cs-CZ" sz="2000" dirty="false">
                <a:highlight>
                  <a:srgbClr val="F5F5F5"/>
                </a:highlight>
              </a:rPr>
            </a:br>
            <a:r>
              <a:rPr lang="cs-CZ" sz="2000" dirty="false">
                <a:highlight>
                  <a:srgbClr val="F5F5F5"/>
                </a:highlight>
              </a:rPr>
              <a:t>s novými partnery prostřednictvím žádosti o změnu.</a:t>
            </a:r>
          </a:p>
          <a:p>
            <a:pPr algn="just"/>
            <a:r>
              <a:rPr lang="cs-CZ" sz="2000" dirty="false"/>
              <a:t>Povinné přílohy stejné pro nové partnery jako při podání žádosti o podporu.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11</a:t>
            </a:fld>
            <a:endParaRPr lang="cs-CZ" dirty="false"/>
          </a:p>
        </p:txBody>
      </p:sp>
      <p:pic>
        <p:nvPicPr>
          <p:cNvPr id="7" name="Grafický objekt 6" descr="Vykřičník se souvislou výplní">
            <a:extLst>
              <a:ext uri="{FF2B5EF4-FFF2-40B4-BE49-F238E27FC236}">
                <a16:creationId xmlns:a16="http://schemas.microsoft.com/office/drawing/2014/main" id="{D08A29FE-1675-A86F-FC8A-5F0234B14821}"/>
              </a:ext>
            </a:extLst>
          </p:cNvPr>
          <p:cNvPicPr>
            <a:picLocks noChangeAspect="true"/>
          </p:cNvPicPr>
          <p:nvPr/>
        </p:nvPicPr>
        <p:blipFill>
          <a:blip r:embed="rId4">
            <a:extLst>
              <a:ext uri="{96DAC541-7B7A-43D3-8B79-37D633B846F1}">
                <asvg:svgBlip xmlns:asvg="http://schemas.microsoft.com/office/drawing/2016/SVG/main" r:embed="rId5"/>
              </a:ext>
            </a:extLst>
          </a:blip>
          <a:stretch>
            <a:fillRect/>
          </a:stretch>
        </p:blipFill>
        <p:spPr>
          <a:xfrm>
            <a:off x="8658758" y="5842623"/>
            <a:ext cx="745720" cy="745720"/>
          </a:xfrm>
          <a:prstGeom prst="rect">
            <a:avLst/>
          </a:prstGeom>
        </p:spPr>
      </p:pic>
    </p:spTree>
    <p:extLst>
      <p:ext uri="{BB962C8B-B14F-4D97-AF65-F5344CB8AC3E}">
        <p14:creationId xmlns:p14="http://schemas.microsoft.com/office/powerpoint/2010/main" val="809742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Výměna partnera</a:t>
            </a:r>
          </a:p>
        </p:txBody>
      </p:sp>
      <p:sp>
        <p:nvSpPr>
          <p:cNvPr id="3" name="Zástupný symbol pro obsah 2"/>
          <p:cNvSpPr>
            <a:spLocks noGrp="true"/>
          </p:cNvSpPr>
          <p:nvPr>
            <p:ph idx="1"/>
          </p:nvPr>
        </p:nvSpPr>
        <p:spPr>
          <a:xfrm>
            <a:off x="564168" y="1718800"/>
            <a:ext cx="8064000" cy="4887200"/>
          </a:xfrm>
        </p:spPr>
        <p:txBody>
          <a:bodyPr/>
          <a:lstStyle/>
          <a:p>
            <a:pPr algn="just"/>
            <a:r>
              <a:rPr lang="cs-CZ" sz="2200" dirty="false"/>
              <a:t>Podstatná změna projektu.</a:t>
            </a:r>
          </a:p>
          <a:p>
            <a:pPr algn="just"/>
            <a:r>
              <a:rPr lang="cs-CZ" sz="2200" dirty="false"/>
              <a:t>Výměna partnera  - postup obdobný jako při přidání nového partnera prostřednictvím žádosti o změnu.</a:t>
            </a:r>
          </a:p>
          <a:p>
            <a:pPr algn="just"/>
            <a:r>
              <a:rPr lang="cs-CZ" sz="2200" dirty="false">
                <a:highlight>
                  <a:srgbClr val="F5F5F5"/>
                </a:highlight>
              </a:rPr>
              <a:t>V situaci, kdy partner z realizace projektu vystoupí a není nahrazen jiným  = není možné čerpat poměrnou části prostředků za chybějícího partnera (ve výši přidělené veřejné podpory). </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12</a:t>
            </a:fld>
            <a:endParaRPr lang="cs-CZ" dirty="false"/>
          </a:p>
        </p:txBody>
      </p:sp>
    </p:spTree>
    <p:extLst>
      <p:ext uri="{BB962C8B-B14F-4D97-AF65-F5344CB8AC3E}">
        <p14:creationId xmlns:p14="http://schemas.microsoft.com/office/powerpoint/2010/main" val="1716004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7" name="Zástupný symbol pro text 6"/>
          <p:cNvSpPr>
            <a:spLocks noGrp="true"/>
          </p:cNvSpPr>
          <p:nvPr>
            <p:ph type="body" sz="quarter" idx="14"/>
          </p:nvPr>
        </p:nvSpPr>
        <p:spPr>
          <a:xfrm>
            <a:off x="1331640" y="5301208"/>
            <a:ext cx="7272000" cy="540000"/>
          </a:xfrm>
        </p:spPr>
        <p:txBody>
          <a:bodyPr/>
          <a:lstStyle/>
          <a:p>
            <a:r>
              <a:rPr lang="cs-CZ" sz="2400" dirty="false"/>
              <a:t>  </a:t>
            </a:r>
          </a:p>
        </p:txBody>
      </p:sp>
      <p:sp>
        <p:nvSpPr>
          <p:cNvPr id="2" name="Nadpis 1"/>
          <p:cNvSpPr>
            <a:spLocks noGrp="true"/>
          </p:cNvSpPr>
          <p:nvPr>
            <p:ph type="title"/>
          </p:nvPr>
        </p:nvSpPr>
        <p:spPr>
          <a:xfrm>
            <a:off x="2416374" y="3429000"/>
            <a:ext cx="5828034" cy="864096"/>
          </a:xfrm>
        </p:spPr>
        <p:txBody>
          <a:bodyPr/>
          <a:lstStyle/>
          <a:p>
            <a:pPr algn="ctr"/>
            <a:r>
              <a:rPr lang="cs-CZ" dirty="false"/>
              <a:t>Veřejná podpora</a:t>
            </a:r>
            <a:endParaRPr lang="cs-CZ" sz="2800" b="false" dirty="false"/>
          </a:p>
        </p:txBody>
      </p:sp>
      <p:pic>
        <p:nvPicPr>
          <p:cNvPr id="3" name="Grafický objekt 2" descr="Kontrolní seznam obrys">
            <a:extLst>
              <a:ext uri="{FF2B5EF4-FFF2-40B4-BE49-F238E27FC236}">
                <a16:creationId xmlns:a16="http://schemas.microsoft.com/office/drawing/2014/main" id="{FB6EFE48-FAA8-D733-E398-94834998AB58}"/>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6932" y="2870946"/>
            <a:ext cx="1980204" cy="1980204"/>
          </a:xfrm>
          <a:prstGeom prst="rect">
            <a:avLst/>
          </a:prstGeom>
        </p:spPr>
      </p:pic>
      <p:pic>
        <p:nvPicPr>
          <p:cNvPr id="4" name="Obrázek 3" descr="Obsah obrázku text&#10;&#10;Popis byl vytvořen automaticky">
            <a:extLst>
              <a:ext uri="{FF2B5EF4-FFF2-40B4-BE49-F238E27FC236}">
                <a16:creationId xmlns:a16="http://schemas.microsoft.com/office/drawing/2014/main" id="{69566723-5D5B-EBA3-5A91-79501BD02C35}"/>
              </a:ext>
            </a:extLst>
          </p:cNvPr>
          <p:cNvPicPr>
            <a:picLocks noChangeAspect="true"/>
          </p:cNvPicPr>
          <p:nvPr/>
        </p:nvPicPr>
        <p:blipFill>
          <a:blip r:embed="rId5">
            <a:extLst>
              <a:ext uri="{28A0092B-C50C-407E-A947-70E740481C1C}">
                <a14:useLocalDpi xmlns:a14="http://schemas.microsoft.com/office/drawing/2010/main" val="0"/>
              </a:ext>
            </a:extLst>
          </a:blip>
          <a:stretch>
            <a:fillRect/>
          </a:stretch>
        </p:blipFill>
        <p:spPr>
          <a:xfrm>
            <a:off x="251520" y="159544"/>
            <a:ext cx="4076700" cy="965200"/>
          </a:xfrm>
          <a:prstGeom prst="rect">
            <a:avLst/>
          </a:prstGeom>
        </p:spPr>
      </p:pic>
    </p:spTree>
    <p:extLst>
      <p:ext uri="{BB962C8B-B14F-4D97-AF65-F5344CB8AC3E}">
        <p14:creationId xmlns:p14="http://schemas.microsoft.com/office/powerpoint/2010/main" val="2166595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Veřejná podpora a podpora de minimis ve výzvě 030</a:t>
            </a:r>
          </a:p>
        </p:txBody>
      </p:sp>
      <p:sp>
        <p:nvSpPr>
          <p:cNvPr id="3" name="Zástupný symbol pro obsah 2"/>
          <p:cNvSpPr>
            <a:spLocks noGrp="true"/>
          </p:cNvSpPr>
          <p:nvPr>
            <p:ph idx="1"/>
          </p:nvPr>
        </p:nvSpPr>
        <p:spPr>
          <a:xfrm>
            <a:off x="386422" y="1552400"/>
            <a:ext cx="8064000" cy="4491200"/>
          </a:xfrm>
        </p:spPr>
        <p:txBody>
          <a:bodyPr/>
          <a:lstStyle/>
          <a:p>
            <a:pPr algn="just"/>
            <a:r>
              <a:rPr lang="cs-CZ" dirty="false"/>
              <a:t>Projekt jako celek zakládá veřejnou podporu (podporu de minimis) pro partnery – zapojené zaměstnavatele.</a:t>
            </a:r>
          </a:p>
          <a:p>
            <a:pPr algn="just"/>
            <a:r>
              <a:rPr lang="cs-CZ" dirty="false"/>
              <a:t>Výše podpory de minimis – rozdělení částky dotace rovným dílem mezi všechny partnery.</a:t>
            </a:r>
          </a:p>
          <a:p>
            <a:pPr algn="just"/>
            <a:r>
              <a:rPr lang="cs-CZ" dirty="false"/>
              <a:t>Výše podpory de minimis se uvádí v právním aktu.</a:t>
            </a:r>
          </a:p>
          <a:p>
            <a:pPr algn="just"/>
            <a:r>
              <a:rPr lang="cs-CZ" dirty="false"/>
              <a:t>Veřejnou podporu je potřeba vždy připsat (formou žádosti o změnu PA a žádosti o připsání podpory de minimis) </a:t>
            </a:r>
            <a:r>
              <a:rPr lang="cs-CZ" b="true" dirty="false">
                <a:solidFill>
                  <a:srgbClr val="FF0000"/>
                </a:solidFill>
              </a:rPr>
              <a:t>před jejím čerpáním</a:t>
            </a:r>
            <a:r>
              <a:rPr lang="cs-CZ" dirty="false">
                <a:solidFill>
                  <a:srgbClr val="FF0000"/>
                </a:solidFill>
              </a:rPr>
              <a:t>!</a:t>
            </a:r>
          </a:p>
          <a:p>
            <a:pPr algn="just"/>
            <a:r>
              <a:rPr lang="cs-CZ" dirty="false"/>
              <a:t>Není možné pracovat s partnerem, dokud neproběhne vydání/změna právního aktu s připsání podpory de minimis do registru!</a:t>
            </a:r>
          </a:p>
          <a:p>
            <a:pPr marL="0" indent="0">
              <a:buNone/>
            </a:pPr>
            <a:endParaRPr lang="cs-CZ" dirty="false"/>
          </a:p>
          <a:p>
            <a:pPr marL="0" indent="0">
              <a:buNone/>
            </a:pPr>
            <a:endParaRPr lang="cs-CZ" b="true"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14</a:t>
            </a:fld>
            <a:endParaRPr lang="cs-CZ" dirty="false">
              <a:solidFill>
                <a:srgbClr val="084A8B"/>
              </a:solidFill>
            </a:endParaRPr>
          </a:p>
        </p:txBody>
      </p:sp>
    </p:spTree>
    <p:extLst>
      <p:ext uri="{BB962C8B-B14F-4D97-AF65-F5344CB8AC3E}">
        <p14:creationId xmlns:p14="http://schemas.microsoft.com/office/powerpoint/2010/main" val="1447483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721582-99F4-4E19-A5B3-24CCE0604835}"/>
              </a:ext>
            </a:extLst>
          </p:cNvPr>
          <p:cNvSpPr>
            <a:spLocks noGrp="true"/>
          </p:cNvSpPr>
          <p:nvPr>
            <p:ph type="title"/>
          </p:nvPr>
        </p:nvSpPr>
        <p:spPr>
          <a:xfrm>
            <a:off x="2627784" y="2616094"/>
            <a:ext cx="6405368" cy="1584176"/>
          </a:xfrm>
        </p:spPr>
        <p:txBody>
          <a:bodyPr/>
          <a:lstStyle/>
          <a:p>
            <a:r>
              <a:rPr lang="cs-CZ" sz="4800" dirty="false"/>
              <a:t>Evaluace</a:t>
            </a:r>
            <a:br>
              <a:rPr lang="cs-CZ" sz="4800" dirty="false"/>
            </a:br>
            <a:r>
              <a:rPr lang="cs-CZ" sz="4800" dirty="false"/>
              <a:t>v projektech</a:t>
            </a:r>
          </a:p>
        </p:txBody>
      </p:sp>
      <p:pic>
        <p:nvPicPr>
          <p:cNvPr id="3" name="Obrázek 2" descr="Obsah obrázku text&#10;&#10;Popis byl vytvořen automaticky">
            <a:extLst>
              <a:ext uri="{FF2B5EF4-FFF2-40B4-BE49-F238E27FC236}">
                <a16:creationId xmlns:a16="http://schemas.microsoft.com/office/drawing/2014/main" id="{82EDAB34-B7C9-E634-1153-5F324233A063}"/>
              </a:ext>
            </a:extLst>
          </p:cNvPr>
          <p:cNvPicPr>
            <a:picLocks noChangeAspect="true"/>
          </p:cNvPicPr>
          <p:nvPr/>
        </p:nvPicPr>
        <p:blipFill>
          <a:blip r:embed="rId2">
            <a:extLst>
              <a:ext uri="{28A0092B-C50C-407E-A947-70E740481C1C}">
                <a14:useLocalDpi xmlns:a14="http://schemas.microsoft.com/office/drawing/2010/main" val="0"/>
              </a:ext>
            </a:extLst>
          </a:blip>
          <a:stretch>
            <a:fillRect/>
          </a:stretch>
        </p:blipFill>
        <p:spPr>
          <a:xfrm>
            <a:off x="251520" y="104211"/>
            <a:ext cx="4076700" cy="965200"/>
          </a:xfrm>
          <a:prstGeom prst="rect">
            <a:avLst/>
          </a:prstGeom>
        </p:spPr>
      </p:pic>
      <p:pic>
        <p:nvPicPr>
          <p:cNvPr id="5" name="Grafický objekt 4" descr="Kontrolní seznam obrys">
            <a:extLst>
              <a:ext uri="{FF2B5EF4-FFF2-40B4-BE49-F238E27FC236}">
                <a16:creationId xmlns:a16="http://schemas.microsoft.com/office/drawing/2014/main" id="{C74F3974-EADC-44A3-9F61-28D6B850F8B5}"/>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4900" y="2418080"/>
            <a:ext cx="1980204" cy="1980204"/>
          </a:xfrm>
          <a:prstGeom prst="rect">
            <a:avLst/>
          </a:prstGeom>
        </p:spPr>
      </p:pic>
      <p:pic>
        <p:nvPicPr>
          <p:cNvPr id="7" name="Grafický objekt 6" descr="Kontrolní seznam obrys">
            <a:extLst>
              <a:ext uri="{FF2B5EF4-FFF2-40B4-BE49-F238E27FC236}">
                <a16:creationId xmlns:a16="http://schemas.microsoft.com/office/drawing/2014/main" id="{4444232F-1BD1-4A4A-833A-28983121307D}"/>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7544" y="2438898"/>
            <a:ext cx="1980204" cy="1980204"/>
          </a:xfrm>
          <a:prstGeom prst="rect">
            <a:avLst/>
          </a:prstGeom>
        </p:spPr>
      </p:pic>
    </p:spTree>
    <p:extLst>
      <p:ext uri="{BB962C8B-B14F-4D97-AF65-F5344CB8AC3E}">
        <p14:creationId xmlns:p14="http://schemas.microsoft.com/office/powerpoint/2010/main" val="2263207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C99F9A-169A-F96B-9C35-8E32DFB8046F}"/>
              </a:ext>
            </a:extLst>
          </p:cNvPr>
          <p:cNvSpPr>
            <a:spLocks noGrp="true"/>
          </p:cNvSpPr>
          <p:nvPr>
            <p:ph type="title"/>
          </p:nvPr>
        </p:nvSpPr>
        <p:spPr/>
        <p:txBody>
          <a:bodyPr/>
          <a:lstStyle/>
          <a:p>
            <a:r>
              <a:rPr lang="cs-CZ" dirty="false"/>
              <a:t>Evaluace v projektech</a:t>
            </a:r>
          </a:p>
        </p:txBody>
      </p:sp>
      <p:sp>
        <p:nvSpPr>
          <p:cNvPr id="3" name="Zástupný obsah 2">
            <a:extLst>
              <a:ext uri="{FF2B5EF4-FFF2-40B4-BE49-F238E27FC236}">
                <a16:creationId xmlns:a16="http://schemas.microsoft.com/office/drawing/2014/main" id="{0CD8C923-9AC5-EEF1-B3BD-382C7A58D033}"/>
              </a:ext>
            </a:extLst>
          </p:cNvPr>
          <p:cNvSpPr>
            <a:spLocks noGrp="true"/>
          </p:cNvSpPr>
          <p:nvPr>
            <p:ph idx="1"/>
          </p:nvPr>
        </p:nvSpPr>
        <p:spPr/>
        <p:txBody>
          <a:bodyPr/>
          <a:lstStyle/>
          <a:p>
            <a:r>
              <a:rPr lang="cs-CZ" dirty="false"/>
              <a:t>Spolupráce s ŘO a evaluátory při připomínkování Závěrečného vyhodnocení projektu – zveřejněný dokument.</a:t>
            </a:r>
          </a:p>
          <a:p>
            <a:pPr marL="0" indent="0">
              <a:buNone/>
            </a:pPr>
            <a:r>
              <a:rPr lang="cs-CZ" dirty="false"/>
              <a:t> </a:t>
            </a:r>
          </a:p>
          <a:p>
            <a:r>
              <a:rPr lang="cs-CZ" dirty="false" err="true"/>
              <a:t>Fokusní</a:t>
            </a:r>
            <a:r>
              <a:rPr lang="cs-CZ" dirty="false"/>
              <a:t> skupiny s příjemci a s vybranými zaměstnavateli. </a:t>
            </a:r>
          </a:p>
        </p:txBody>
      </p:sp>
      <p:sp>
        <p:nvSpPr>
          <p:cNvPr id="4" name="Zástupný symbol pro číslo snímku 3">
            <a:extLst>
              <a:ext uri="{FF2B5EF4-FFF2-40B4-BE49-F238E27FC236}">
                <a16:creationId xmlns:a16="http://schemas.microsoft.com/office/drawing/2014/main" id="{8C55A44C-B928-BF35-59A3-1613ABC19903}"/>
              </a:ext>
            </a:extLst>
          </p:cNvPr>
          <p:cNvSpPr>
            <a:spLocks noGrp="true"/>
          </p:cNvSpPr>
          <p:nvPr>
            <p:ph type="sldNum" sz="quarter" idx="12"/>
          </p:nvPr>
        </p:nvSpPr>
        <p:spPr/>
        <p:txBody>
          <a:bodyPr/>
          <a:lstStyle/>
          <a:p>
            <a:fld id="{479BF083-4774-43B1-9AB0-5CC1AC5DD8EE}" type="slidenum">
              <a:rPr lang="cs-CZ" smtClean="false"/>
              <a:pPr/>
              <a:t>16</a:t>
            </a:fld>
            <a:endParaRPr lang="cs-CZ" dirty="false"/>
          </a:p>
        </p:txBody>
      </p:sp>
    </p:spTree>
    <p:extLst>
      <p:ext uri="{BB962C8B-B14F-4D97-AF65-F5344CB8AC3E}">
        <p14:creationId xmlns:p14="http://schemas.microsoft.com/office/powerpoint/2010/main" val="3629252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2933264" y="2924944"/>
            <a:ext cx="5850736" cy="2088232"/>
          </a:xfrm>
        </p:spPr>
        <p:txBody>
          <a:bodyPr/>
          <a:lstStyle/>
          <a:p>
            <a:r>
              <a:rPr lang="cs-CZ" sz="4800" dirty="false"/>
              <a:t>Změny </a:t>
            </a:r>
            <a:br>
              <a:rPr lang="cs-CZ" sz="4800" dirty="false"/>
            </a:br>
            <a:r>
              <a:rPr lang="cs-CZ" sz="4800" dirty="false"/>
              <a:t>v projektu</a:t>
            </a:r>
          </a:p>
        </p:txBody>
      </p:sp>
      <p:pic>
        <p:nvPicPr>
          <p:cNvPr id="4" name="Grafický objekt 3" descr="Kontrolní seznam obrys">
            <a:extLst>
              <a:ext uri="{FF2B5EF4-FFF2-40B4-BE49-F238E27FC236}">
                <a16:creationId xmlns:a16="http://schemas.microsoft.com/office/drawing/2014/main" id="{201D4A9B-0EBF-F2A6-5790-8DC06E2EC3B5}"/>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2098" y="2612010"/>
            <a:ext cx="2401166" cy="2401166"/>
          </a:xfrm>
          <a:prstGeom prst="rect">
            <a:avLst/>
          </a:prstGeom>
        </p:spPr>
      </p:pic>
      <p:pic>
        <p:nvPicPr>
          <p:cNvPr id="2" name="Obrázek 1" descr="Obsah obrázku text&#10;&#10;Popis byl vytvořen automaticky">
            <a:extLst>
              <a:ext uri="{FF2B5EF4-FFF2-40B4-BE49-F238E27FC236}">
                <a16:creationId xmlns:a16="http://schemas.microsoft.com/office/drawing/2014/main" id="{BECCB8DA-A105-76B3-7E92-9436E1A2CCBA}"/>
              </a:ext>
            </a:extLst>
          </p:cNvPr>
          <p:cNvPicPr>
            <a:picLocks noChangeAspect="true"/>
          </p:cNvPicPr>
          <p:nvPr/>
        </p:nvPicPr>
        <p:blipFill>
          <a:blip r:embed="rId4">
            <a:extLst>
              <a:ext uri="{28A0092B-C50C-407E-A947-70E740481C1C}">
                <a14:useLocalDpi xmlns:a14="http://schemas.microsoft.com/office/drawing/2010/main" val="0"/>
              </a:ext>
            </a:extLst>
          </a:blip>
          <a:stretch>
            <a:fillRect/>
          </a:stretch>
        </p:blipFill>
        <p:spPr>
          <a:xfrm>
            <a:off x="251520" y="159544"/>
            <a:ext cx="4076700" cy="965200"/>
          </a:xfrm>
          <a:prstGeom prst="rect">
            <a:avLst/>
          </a:prstGeom>
        </p:spPr>
      </p:pic>
    </p:spTree>
    <p:extLst>
      <p:ext uri="{BB962C8B-B14F-4D97-AF65-F5344CB8AC3E}">
        <p14:creationId xmlns:p14="http://schemas.microsoft.com/office/powerpoint/2010/main" val="14966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Podstatné a Nepodstatné změny</a:t>
            </a:r>
          </a:p>
        </p:txBody>
      </p:sp>
      <p:sp>
        <p:nvSpPr>
          <p:cNvPr id="3" name="Zástupný symbol pro obsah 2"/>
          <p:cNvSpPr>
            <a:spLocks noGrp="true"/>
          </p:cNvSpPr>
          <p:nvPr>
            <p:ph idx="1"/>
          </p:nvPr>
        </p:nvSpPr>
        <p:spPr>
          <a:xfrm>
            <a:off x="179512" y="1412776"/>
            <a:ext cx="8784488" cy="5283223"/>
          </a:xfrm>
        </p:spPr>
        <p:txBody>
          <a:bodyPr>
            <a:noAutofit/>
          </a:bodyPr>
          <a:lstStyle/>
          <a:p>
            <a:pPr marL="0" indent="0" algn="just">
              <a:buNone/>
            </a:pPr>
            <a:r>
              <a:rPr lang="cs-CZ" b="true" dirty="false"/>
              <a:t>Specifická část pravidel </a:t>
            </a:r>
            <a:r>
              <a:rPr lang="cs-CZ" dirty="false"/>
              <a:t>(viz </a:t>
            </a:r>
            <a:r>
              <a:rPr lang="cs-CZ" dirty="false">
                <a:hlinkClick r:id="rId3"/>
              </a:rPr>
              <a:t>https://www.esfcr.cz/pravidla-pro-zadatele-a-prijemce-opz-plus/-/dokument/18068507</a:t>
            </a:r>
            <a:r>
              <a:rPr lang="cs-CZ" dirty="false"/>
              <a:t>)</a:t>
            </a:r>
          </a:p>
          <a:p>
            <a:pPr algn="just"/>
            <a:r>
              <a:rPr lang="cs-CZ" b="true" dirty="false"/>
              <a:t>Nepodstatné změny:</a:t>
            </a:r>
          </a:p>
          <a:p>
            <a:pPr lvl="1" algn="just"/>
            <a:r>
              <a:rPr lang="cs-CZ" sz="2200" dirty="false"/>
              <a:t>Lze je provést bez předchozího souhlasu ŘO.</a:t>
            </a:r>
          </a:p>
          <a:p>
            <a:pPr marL="432000" lvl="1" indent="-432000" algn="just">
              <a:lnSpc>
                <a:spcPts val="2880"/>
              </a:lnSpc>
              <a:spcBef>
                <a:spcPts val="600"/>
              </a:spcBef>
              <a:spcAft>
                <a:spcPts val="600"/>
              </a:spcAft>
              <a:buSzPct val="100000"/>
              <a:buFont typeface="Wingdings" panose="05000000000000000000" pitchFamily="2" charset="2"/>
              <a:buChar char=""/>
            </a:pPr>
            <a:r>
              <a:rPr lang="cs-CZ" sz="2400" b="true" dirty="false"/>
              <a:t>Podstatné změny:</a:t>
            </a:r>
          </a:p>
          <a:p>
            <a:pPr lvl="1" algn="just"/>
            <a:r>
              <a:rPr lang="cs-CZ" sz="2200" dirty="false"/>
              <a:t>Před jejich provedením nezbytné schválení ŘO.</a:t>
            </a:r>
          </a:p>
          <a:p>
            <a:pPr lvl="1" algn="just"/>
            <a:r>
              <a:rPr lang="cs-CZ" sz="2200" dirty="false"/>
              <a:t>Mají vliv na charakter projektu, na splnění cílů projektu či dobu realizace projektu.</a:t>
            </a:r>
          </a:p>
          <a:p>
            <a:pPr marL="252000" lvl="2" indent="0" algn="just">
              <a:lnSpc>
                <a:spcPts val="2880"/>
              </a:lnSpc>
              <a:spcBef>
                <a:spcPts val="600"/>
              </a:spcBef>
              <a:spcAft>
                <a:spcPts val="600"/>
              </a:spcAft>
              <a:buSzPct val="100000"/>
              <a:buNone/>
            </a:pPr>
            <a:r>
              <a:rPr lang="cs-CZ" sz="2200" b="true" dirty="false">
                <a:solidFill>
                  <a:srgbClr val="FF0000"/>
                </a:solidFill>
              </a:rPr>
              <a:t>Ve výzvě 030 budou nejčastější změny:</a:t>
            </a:r>
          </a:p>
          <a:p>
            <a:pPr marL="594900" lvl="2" indent="-342900" algn="just">
              <a:lnSpc>
                <a:spcPts val="2880"/>
              </a:lnSpc>
              <a:spcBef>
                <a:spcPts val="600"/>
              </a:spcBef>
              <a:spcAft>
                <a:spcPts val="600"/>
              </a:spcAft>
              <a:buClr>
                <a:srgbClr val="FF0000"/>
              </a:buClr>
              <a:buSzPct val="100000"/>
              <a:buFont typeface="Courier New" panose="02070309020205020404" pitchFamily="49" charset="0"/>
              <a:buChar char="o"/>
            </a:pPr>
            <a:r>
              <a:rPr lang="cs-CZ" sz="2200" dirty="false">
                <a:solidFill>
                  <a:srgbClr val="FF0000"/>
                </a:solidFill>
              </a:rPr>
              <a:t> změny/doplnění partnerů,</a:t>
            </a:r>
          </a:p>
          <a:p>
            <a:pPr marL="594900" lvl="2" indent="-342900" algn="just">
              <a:lnSpc>
                <a:spcPts val="2880"/>
              </a:lnSpc>
              <a:spcBef>
                <a:spcPts val="600"/>
              </a:spcBef>
              <a:spcAft>
                <a:spcPts val="600"/>
              </a:spcAft>
              <a:buClr>
                <a:srgbClr val="FF0000"/>
              </a:buClr>
              <a:buSzPct val="100000"/>
              <a:buFont typeface="Courier New" panose="02070309020205020404" pitchFamily="49" charset="0"/>
              <a:buChar char="o"/>
            </a:pPr>
            <a:r>
              <a:rPr lang="cs-CZ" sz="2200" dirty="false">
                <a:solidFill>
                  <a:srgbClr val="FF0000"/>
                </a:solidFill>
              </a:rPr>
              <a:t> na začátku změna finančního plánu.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18</a:t>
            </a:fld>
            <a:endParaRPr lang="cs-CZ" dirty="false"/>
          </a:p>
        </p:txBody>
      </p:sp>
    </p:spTree>
    <p:extLst>
      <p:ext uri="{BB962C8B-B14F-4D97-AF65-F5344CB8AC3E}">
        <p14:creationId xmlns:p14="http://schemas.microsoft.com/office/powerpoint/2010/main" val="165990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Nepodstatné změny I</a:t>
            </a:r>
          </a:p>
        </p:txBody>
      </p:sp>
      <p:sp>
        <p:nvSpPr>
          <p:cNvPr id="3" name="Zástupný symbol pro obsah 2"/>
          <p:cNvSpPr>
            <a:spLocks noGrp="true"/>
          </p:cNvSpPr>
          <p:nvPr>
            <p:ph idx="1"/>
          </p:nvPr>
        </p:nvSpPr>
        <p:spPr>
          <a:xfrm>
            <a:off x="107504" y="1628800"/>
            <a:ext cx="8856496" cy="4680520"/>
          </a:xfrm>
        </p:spPr>
        <p:txBody>
          <a:bodyPr/>
          <a:lstStyle/>
          <a:p>
            <a:pPr algn="just"/>
            <a:r>
              <a:rPr lang="cs-CZ" dirty="false"/>
              <a:t>Nepodléhají předchozímu souhlasu, informace o změně se podává </a:t>
            </a:r>
            <a:r>
              <a:rPr lang="cs-CZ" b="true" dirty="false"/>
              <a:t>neprodleně v následujících situacích:</a:t>
            </a:r>
            <a:endParaRPr lang="cs-CZ" dirty="false"/>
          </a:p>
          <a:p>
            <a:pPr lvl="1" algn="just"/>
            <a:r>
              <a:rPr lang="cs-CZ" sz="2200" dirty="false"/>
              <a:t>změna kontaktní osoby projektu (včetně změny kontaktních údajů – telefon, e-mail) či adresy pro doručení písemností,</a:t>
            </a:r>
          </a:p>
          <a:p>
            <a:pPr lvl="1" algn="just"/>
            <a:r>
              <a:rPr lang="cs-CZ" sz="2200" dirty="false"/>
              <a:t>změna sídla příjemce podpory,</a:t>
            </a:r>
          </a:p>
          <a:p>
            <a:pPr lvl="1"/>
            <a:r>
              <a:rPr lang="cs-CZ" sz="2200" dirty="false"/>
              <a:t>změna názvu příjemce,</a:t>
            </a:r>
          </a:p>
          <a:p>
            <a:pPr lvl="1"/>
            <a:r>
              <a:rPr lang="cs-CZ" sz="2200" dirty="false"/>
              <a:t>změna v osobách vykonávajících funkci statutárního orgánu příjemce.</a:t>
            </a:r>
            <a:br>
              <a:rPr lang="cs-CZ" sz="2200" dirty="false"/>
            </a:br>
            <a:endParaRPr lang="cs-CZ" sz="2200" dirty="false"/>
          </a:p>
          <a:p>
            <a:pPr marL="414000" lvl="1" indent="0" algn="just">
              <a:buNone/>
            </a:pPr>
            <a:r>
              <a:rPr lang="cs-CZ" sz="2200" b="true" dirty="false">
                <a:solidFill>
                  <a:srgbClr val="FF0000"/>
                </a:solidFill>
              </a:rPr>
              <a:t>POZOR: To, že nepodstatná změna nevyžaduje schválení ŘO, neznamená, že je automaticky správně.</a:t>
            </a:r>
          </a:p>
          <a:p>
            <a:pPr marL="414000" lvl="1"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19</a:t>
            </a:fld>
            <a:endParaRPr lang="cs-CZ" dirty="false"/>
          </a:p>
        </p:txBody>
      </p:sp>
    </p:spTree>
    <p:extLst>
      <p:ext uri="{BB962C8B-B14F-4D97-AF65-F5344CB8AC3E}">
        <p14:creationId xmlns:p14="http://schemas.microsoft.com/office/powerpoint/2010/main" val="2202144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2A73E1-B48D-42CC-8273-99474F135B26}"/>
              </a:ext>
            </a:extLst>
          </p:cNvPr>
          <p:cNvSpPr>
            <a:spLocks noGrp="true"/>
          </p:cNvSpPr>
          <p:nvPr>
            <p:ph type="title"/>
          </p:nvPr>
        </p:nvSpPr>
        <p:spPr/>
        <p:txBody>
          <a:bodyPr/>
          <a:lstStyle/>
          <a:p>
            <a:r>
              <a:rPr lang="cs-CZ" dirty="false"/>
              <a:t>Program semináře</a:t>
            </a:r>
          </a:p>
        </p:txBody>
      </p:sp>
      <p:sp>
        <p:nvSpPr>
          <p:cNvPr id="3" name="Zástupný obsah 2">
            <a:extLst>
              <a:ext uri="{FF2B5EF4-FFF2-40B4-BE49-F238E27FC236}">
                <a16:creationId xmlns:a16="http://schemas.microsoft.com/office/drawing/2014/main" id="{B423D519-14B7-4DE3-AF86-3BA071CBA82C}"/>
              </a:ext>
            </a:extLst>
          </p:cNvPr>
          <p:cNvSpPr>
            <a:spLocks noGrp="true"/>
          </p:cNvSpPr>
          <p:nvPr>
            <p:ph idx="1"/>
          </p:nvPr>
        </p:nvSpPr>
        <p:spPr>
          <a:xfrm>
            <a:off x="540000" y="1556792"/>
            <a:ext cx="8064000" cy="4608512"/>
          </a:xfrm>
        </p:spPr>
        <p:txBody>
          <a:bodyPr/>
          <a:lstStyle/>
          <a:p>
            <a:pPr marL="457200" indent="-457200">
              <a:lnSpc>
                <a:spcPct val="100000"/>
              </a:lnSpc>
              <a:spcBef>
                <a:spcPts val="0"/>
              </a:spcBef>
              <a:buFont typeface="+mj-lt"/>
              <a:buAutoNum type="arabicPeriod"/>
            </a:pPr>
            <a:r>
              <a:rPr lang="cs-CZ" b="true" baseline="0" dirty="false"/>
              <a:t>Realizace projektu</a:t>
            </a:r>
          </a:p>
          <a:p>
            <a:pPr marL="457200" indent="-457200">
              <a:lnSpc>
                <a:spcPct val="100000"/>
              </a:lnSpc>
              <a:spcBef>
                <a:spcPts val="0"/>
              </a:spcBef>
              <a:buFont typeface="+mj-lt"/>
              <a:buAutoNum type="arabicPeriod"/>
            </a:pPr>
            <a:r>
              <a:rPr lang="cs-CZ" b="true" baseline="0" dirty="false"/>
              <a:t>Partnerství v projektech</a:t>
            </a:r>
          </a:p>
          <a:p>
            <a:pPr marL="457200" indent="-457200">
              <a:lnSpc>
                <a:spcPct val="100000"/>
              </a:lnSpc>
              <a:spcBef>
                <a:spcPts val="0"/>
              </a:spcBef>
              <a:buFont typeface="+mj-lt"/>
              <a:buAutoNum type="arabicPeriod"/>
            </a:pPr>
            <a:r>
              <a:rPr lang="cs-CZ" b="true" dirty="false"/>
              <a:t>Veřejná podpora</a:t>
            </a:r>
          </a:p>
          <a:p>
            <a:pPr marL="457200" indent="-457200">
              <a:lnSpc>
                <a:spcPct val="100000"/>
              </a:lnSpc>
              <a:spcBef>
                <a:spcPts val="0"/>
              </a:spcBef>
              <a:buFont typeface="+mj-lt"/>
              <a:buAutoNum type="arabicPeriod"/>
            </a:pPr>
            <a:r>
              <a:rPr lang="cs-CZ" b="true" dirty="false"/>
              <a:t>Evaluace v projektech</a:t>
            </a:r>
          </a:p>
          <a:p>
            <a:pPr marL="457200" indent="-457200">
              <a:lnSpc>
                <a:spcPct val="100000"/>
              </a:lnSpc>
              <a:spcBef>
                <a:spcPts val="0"/>
              </a:spcBef>
              <a:buFont typeface="+mj-lt"/>
              <a:buAutoNum type="arabicPeriod"/>
            </a:pPr>
            <a:r>
              <a:rPr lang="cs-CZ" b="true" dirty="false"/>
              <a:t>Změny v projektu</a:t>
            </a:r>
          </a:p>
          <a:p>
            <a:pPr marL="457200" indent="-457200">
              <a:lnSpc>
                <a:spcPct val="100000"/>
              </a:lnSpc>
              <a:spcBef>
                <a:spcPts val="0"/>
              </a:spcBef>
              <a:buFont typeface="+mj-lt"/>
              <a:buAutoNum type="arabicPeriod"/>
            </a:pPr>
            <a:r>
              <a:rPr lang="cs-CZ" sz="2400" b="true" baseline="0" dirty="false"/>
              <a:t>Způsobilé výdaje/VZ</a:t>
            </a:r>
            <a:endParaRPr lang="cs-CZ" b="true" dirty="false"/>
          </a:p>
          <a:p>
            <a:pPr marL="457200" indent="-457200">
              <a:lnSpc>
                <a:spcPct val="100000"/>
              </a:lnSpc>
              <a:spcBef>
                <a:spcPts val="0"/>
              </a:spcBef>
              <a:buFont typeface="+mj-lt"/>
              <a:buAutoNum type="arabicPeriod"/>
            </a:pPr>
            <a:r>
              <a:rPr lang="cs-CZ" sz="2400" b="true" dirty="false"/>
              <a:t>Indikátory</a:t>
            </a:r>
          </a:p>
          <a:p>
            <a:pPr marL="457200" indent="-457200">
              <a:lnSpc>
                <a:spcPct val="100000"/>
              </a:lnSpc>
              <a:spcBef>
                <a:spcPts val="0"/>
              </a:spcBef>
              <a:buFont typeface="+mj-lt"/>
              <a:buAutoNum type="arabicPeriod"/>
            </a:pPr>
            <a:r>
              <a:rPr lang="cs-CZ" b="true" dirty="false"/>
              <a:t>IS ESF 2021+</a:t>
            </a:r>
          </a:p>
          <a:p>
            <a:pPr marL="457200" indent="-457200">
              <a:lnSpc>
                <a:spcPct val="100000"/>
              </a:lnSpc>
              <a:spcBef>
                <a:spcPts val="0"/>
              </a:spcBef>
              <a:buFont typeface="+mj-lt"/>
              <a:buAutoNum type="arabicPeriod"/>
            </a:pPr>
            <a:r>
              <a:rPr lang="cs-CZ" sz="2400" b="true" baseline="0" dirty="false"/>
              <a:t>IS KP21+</a:t>
            </a:r>
          </a:p>
          <a:p>
            <a:pPr marL="457200" indent="-457200">
              <a:lnSpc>
                <a:spcPct val="100000"/>
              </a:lnSpc>
              <a:spcBef>
                <a:spcPts val="0"/>
              </a:spcBef>
              <a:buFont typeface="+mj-lt"/>
              <a:buAutoNum type="arabicPeriod"/>
            </a:pPr>
            <a:r>
              <a:rPr lang="cs-CZ" b="true" dirty="false"/>
              <a:t>Publicita</a:t>
            </a:r>
            <a:endParaRPr lang="cs-CZ" sz="2400" b="true" baseline="0" dirty="false"/>
          </a:p>
          <a:p>
            <a:endParaRPr lang="cs-CZ" dirty="false"/>
          </a:p>
        </p:txBody>
      </p:sp>
      <p:sp>
        <p:nvSpPr>
          <p:cNvPr id="4" name="Zástupný symbol pro číslo snímku 3">
            <a:extLst>
              <a:ext uri="{FF2B5EF4-FFF2-40B4-BE49-F238E27FC236}">
                <a16:creationId xmlns:a16="http://schemas.microsoft.com/office/drawing/2014/main" id="{F784938F-0A24-4B13-8D99-08973A941B9E}"/>
              </a:ext>
            </a:extLst>
          </p:cNvPr>
          <p:cNvSpPr>
            <a:spLocks noGrp="true"/>
          </p:cNvSpPr>
          <p:nvPr>
            <p:ph type="sldNum" sz="quarter" idx="12"/>
          </p:nvPr>
        </p:nvSpPr>
        <p:spPr/>
        <p:txBody>
          <a:bodyPr/>
          <a:lstStyle/>
          <a:p>
            <a:fld id="{479BF083-4774-43B1-9AB0-5CC1AC5DD8EE}" type="slidenum">
              <a:rPr lang="cs-CZ" smtClean="false"/>
              <a:pPr/>
              <a:t>2</a:t>
            </a:fld>
            <a:endParaRPr lang="cs-CZ" dirty="false"/>
          </a:p>
        </p:txBody>
      </p:sp>
    </p:spTree>
    <p:extLst>
      <p:ext uri="{BB962C8B-B14F-4D97-AF65-F5344CB8AC3E}">
        <p14:creationId xmlns:p14="http://schemas.microsoft.com/office/powerpoint/2010/main" val="570942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Nepodstatné změny II</a:t>
            </a:r>
          </a:p>
        </p:txBody>
      </p:sp>
      <p:sp>
        <p:nvSpPr>
          <p:cNvPr id="3" name="Zástupný symbol pro obsah 2"/>
          <p:cNvSpPr>
            <a:spLocks noGrp="true"/>
          </p:cNvSpPr>
          <p:nvPr>
            <p:ph idx="1"/>
          </p:nvPr>
        </p:nvSpPr>
        <p:spPr>
          <a:xfrm>
            <a:off x="360000" y="1270026"/>
            <a:ext cx="8532480" cy="5355232"/>
          </a:xfrm>
        </p:spPr>
        <p:txBody>
          <a:bodyPr/>
          <a:lstStyle/>
          <a:p>
            <a:pPr algn="just"/>
            <a:r>
              <a:rPr lang="cs-CZ" sz="2000" dirty="false"/>
              <a:t>Nepodléhají předchozímu souhlasu, informace o změně se podává </a:t>
            </a:r>
            <a:r>
              <a:rPr lang="cs-CZ" sz="2000" b="true" dirty="false"/>
              <a:t>nejpozději 10 pracovních dní před termínem podání nejbližší zprávy o realizaci: (příp. spolu se zprávou).</a:t>
            </a:r>
            <a:endParaRPr lang="cs-CZ" sz="2000" dirty="false"/>
          </a:p>
          <a:p>
            <a:pPr lvl="1" algn="just"/>
            <a:r>
              <a:rPr lang="cs-CZ" dirty="false"/>
              <a:t>Změna </a:t>
            </a:r>
            <a:r>
              <a:rPr lang="cs-CZ" b="true" dirty="false"/>
              <a:t>rozpočtu projektu </a:t>
            </a:r>
            <a:r>
              <a:rPr lang="cs-CZ" dirty="false"/>
              <a:t>(přesun prostředků mezi položkami, vytváření nových položek) v rámci jedné kapitoly rozpočtu </a:t>
            </a:r>
            <a:br>
              <a:rPr lang="cs-CZ" dirty="false"/>
            </a:br>
            <a:r>
              <a:rPr lang="cs-CZ" dirty="false"/>
              <a:t>(s ohledem na podmínky výzvy a způsobilost výdajů).</a:t>
            </a:r>
          </a:p>
          <a:p>
            <a:pPr lvl="1" algn="just"/>
            <a:r>
              <a:rPr lang="cs-CZ" dirty="false"/>
              <a:t>Změna ve </a:t>
            </a:r>
            <a:r>
              <a:rPr lang="cs-CZ" b="true" dirty="false"/>
              <a:t>způsobu provádění klíčových aktivit </a:t>
            </a:r>
            <a:r>
              <a:rPr lang="cs-CZ" dirty="false"/>
              <a:t>bez vlivu na plnění cílů projektu (v </a:t>
            </a:r>
            <a:r>
              <a:rPr lang="cs-CZ" dirty="false" err="true"/>
              <a:t>ŽoZ</a:t>
            </a:r>
            <a:r>
              <a:rPr lang="cs-CZ" dirty="false"/>
              <a:t> uvést navrhované nové znění </a:t>
            </a:r>
            <a:r>
              <a:rPr lang="cs-CZ" dirty="false" err="true"/>
              <a:t>znění</a:t>
            </a:r>
            <a:r>
              <a:rPr lang="cs-CZ" dirty="false"/>
              <a:t> aktivit), např. změny harmonogramu, délky a frekvence školení.</a:t>
            </a:r>
          </a:p>
          <a:p>
            <a:pPr lvl="1" algn="just"/>
            <a:r>
              <a:rPr lang="cs-CZ" b="true" dirty="false">
                <a:highlight>
                  <a:srgbClr val="F5F5F5"/>
                </a:highlight>
              </a:rPr>
              <a:t>Navýšení počtu </a:t>
            </a:r>
            <a:r>
              <a:rPr lang="cs-CZ" dirty="false">
                <a:highlight>
                  <a:srgbClr val="F5F5F5"/>
                </a:highlight>
              </a:rPr>
              <a:t>zapojených osob z cílové skupiny.</a:t>
            </a:r>
          </a:p>
          <a:p>
            <a:pPr lvl="1" algn="just"/>
            <a:r>
              <a:rPr lang="cs-CZ" dirty="false"/>
              <a:t>Změna týkající se </a:t>
            </a:r>
            <a:r>
              <a:rPr lang="cs-CZ" b="true" dirty="false"/>
              <a:t>plátcovství daně </a:t>
            </a:r>
            <a:r>
              <a:rPr lang="cs-CZ" dirty="false"/>
              <a:t>z přidané hodnoty </a:t>
            </a:r>
            <a:br>
              <a:rPr lang="cs-CZ" dirty="false"/>
            </a:br>
            <a:r>
              <a:rPr lang="cs-CZ" dirty="false"/>
              <a:t>u příjemce či u partnera s finančním příspěvkem.</a:t>
            </a:r>
          </a:p>
          <a:p>
            <a:pPr lvl="1" algn="just"/>
            <a:r>
              <a:rPr lang="cs-CZ" dirty="false"/>
              <a:t>Změny projektu, u níž datum platnosti spadá do monitorovacího období, je potřeba provést (a schválit) </a:t>
            </a:r>
            <a:r>
              <a:rPr lang="cs-CZ" b="true" dirty="false"/>
              <a:t>před podáním zprávy </a:t>
            </a:r>
            <a:br>
              <a:rPr lang="cs-CZ" dirty="false"/>
            </a:br>
            <a:r>
              <a:rPr lang="cs-CZ" dirty="false"/>
              <a:t>o realizaci. </a:t>
            </a:r>
          </a:p>
          <a:p>
            <a:pPr lvl="1" algn="just"/>
            <a:endParaRPr lang="cs-CZ" dirty="false"/>
          </a:p>
          <a:p>
            <a:pPr marL="414000" lvl="1" indent="0" algn="just">
              <a:buNone/>
            </a:pPr>
            <a:r>
              <a:rPr lang="cs-CZ" sz="1200" b="true" dirty="false">
                <a:solidFill>
                  <a:srgbClr val="FF0000"/>
                </a:solidFill>
              </a:rPr>
              <a:t>  </a:t>
            </a:r>
            <a:br>
              <a:rPr lang="cs-CZ" sz="2200" b="true" dirty="false">
                <a:solidFill>
                  <a:srgbClr val="FF0000"/>
                </a:solidFill>
              </a:rPr>
            </a:br>
            <a:endParaRPr lang="cs-CZ" sz="2200" b="true" dirty="false">
              <a:solidFill>
                <a:srgbClr val="FF0000"/>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20</a:t>
            </a:fld>
            <a:endParaRPr lang="cs-CZ" dirty="false"/>
          </a:p>
        </p:txBody>
      </p:sp>
    </p:spTree>
    <p:extLst>
      <p:ext uri="{BB962C8B-B14F-4D97-AF65-F5344CB8AC3E}">
        <p14:creationId xmlns:p14="http://schemas.microsoft.com/office/powerpoint/2010/main" val="1631247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Podstatné změny I</a:t>
            </a:r>
          </a:p>
        </p:txBody>
      </p:sp>
      <p:sp>
        <p:nvSpPr>
          <p:cNvPr id="3" name="Zástupný symbol pro obsah 2"/>
          <p:cNvSpPr>
            <a:spLocks noGrp="true"/>
          </p:cNvSpPr>
          <p:nvPr>
            <p:ph idx="1"/>
          </p:nvPr>
        </p:nvSpPr>
        <p:spPr>
          <a:xfrm>
            <a:off x="539552" y="1556792"/>
            <a:ext cx="8064000" cy="4031968"/>
          </a:xfrm>
          <a:ln>
            <a:noFill/>
          </a:ln>
        </p:spPr>
        <p:txBody>
          <a:bodyPr/>
          <a:lstStyle/>
          <a:p>
            <a:r>
              <a:rPr lang="cs-CZ" dirty="false"/>
              <a:t>Podléhají předchozímu souhlasu ŘO, nevyžadují vydání změnového právního aktu:</a:t>
            </a:r>
          </a:p>
          <a:p>
            <a:pPr lvl="1">
              <a:spcBef>
                <a:spcPts val="600"/>
              </a:spcBef>
            </a:pPr>
            <a:r>
              <a:rPr lang="cs-CZ" sz="2200" dirty="false"/>
              <a:t>změny v klíčových aktivitách, kdy se nejedná o technické aspekty spadající do nepodstatných změn (v této výzvě pravděpodobně nenastanou, přesná definice aktivit); </a:t>
            </a:r>
          </a:p>
          <a:p>
            <a:pPr lvl="1">
              <a:spcBef>
                <a:spcPts val="600"/>
              </a:spcBef>
            </a:pPr>
            <a:r>
              <a:rPr lang="cs-CZ" sz="2200" dirty="false"/>
              <a:t>změna </a:t>
            </a:r>
            <a:r>
              <a:rPr lang="cs-CZ" sz="2200" b="true" dirty="false"/>
              <a:t>bankovního účtu projektu</a:t>
            </a:r>
            <a:r>
              <a:rPr lang="cs-CZ" sz="2200" dirty="false"/>
              <a:t>, prostřednictvím kterého dochází k poskytování podpory;</a:t>
            </a:r>
          </a:p>
          <a:p>
            <a:pPr lvl="1">
              <a:spcBef>
                <a:spcPts val="600"/>
              </a:spcBef>
            </a:pPr>
            <a:r>
              <a:rPr lang="cs-CZ" sz="2200" dirty="false"/>
              <a:t>přesuny prostředků mezi kapitolami rozpočtu nad 25% CZV;</a:t>
            </a:r>
          </a:p>
          <a:p>
            <a:pPr lvl="1">
              <a:spcBef>
                <a:spcPts val="600"/>
              </a:spcBef>
            </a:pPr>
            <a:r>
              <a:rPr lang="cs-CZ" sz="2200" b="true" dirty="false"/>
              <a:t>změna ve vymezení monitorovacích období </a:t>
            </a:r>
            <a:r>
              <a:rPr lang="cs-CZ" sz="2200" dirty="false"/>
              <a:t>(pokud se nemění termín ukončení realizace projektu).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21</a:t>
            </a:fld>
            <a:endParaRPr lang="cs-CZ" dirty="false"/>
          </a:p>
        </p:txBody>
      </p:sp>
    </p:spTree>
    <p:extLst>
      <p:ext uri="{BB962C8B-B14F-4D97-AF65-F5344CB8AC3E}">
        <p14:creationId xmlns:p14="http://schemas.microsoft.com/office/powerpoint/2010/main" val="2771475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Podstatné změny II</a:t>
            </a:r>
          </a:p>
        </p:txBody>
      </p:sp>
      <p:sp>
        <p:nvSpPr>
          <p:cNvPr id="3" name="Zástupný symbol pro obsah 2"/>
          <p:cNvSpPr>
            <a:spLocks noGrp="true"/>
          </p:cNvSpPr>
          <p:nvPr>
            <p:ph idx="1"/>
          </p:nvPr>
        </p:nvSpPr>
        <p:spPr>
          <a:xfrm>
            <a:off x="360000" y="1556792"/>
            <a:ext cx="8280000" cy="4824536"/>
          </a:xfrm>
        </p:spPr>
        <p:txBody>
          <a:bodyPr/>
          <a:lstStyle/>
          <a:p>
            <a:r>
              <a:rPr lang="cs-CZ" dirty="false"/>
              <a:t>Podléhají předchozímu souhlasu ŘO, vyžadují vydání změnového právního aktu:</a:t>
            </a:r>
          </a:p>
          <a:p>
            <a:pPr lvl="1">
              <a:spcBef>
                <a:spcPts val="600"/>
              </a:spcBef>
            </a:pPr>
            <a:r>
              <a:rPr lang="cs-CZ" sz="2200" dirty="false"/>
              <a:t>změna plánovaných výstupů a výsledků projektu (tj. cílových hodnot indikátorů);</a:t>
            </a:r>
          </a:p>
          <a:p>
            <a:pPr lvl="1">
              <a:spcBef>
                <a:spcPts val="600"/>
              </a:spcBef>
            </a:pPr>
            <a:r>
              <a:rPr lang="cs-CZ" sz="2200" dirty="false"/>
              <a:t>změna termínu ukončení realizace projektu; </a:t>
            </a:r>
          </a:p>
          <a:p>
            <a:pPr lvl="1">
              <a:spcBef>
                <a:spcPts val="600"/>
              </a:spcBef>
            </a:pPr>
            <a:r>
              <a:rPr lang="cs-CZ" sz="2200" dirty="false"/>
              <a:t>nahrazení partnera projektu jiným partnerem;</a:t>
            </a:r>
          </a:p>
          <a:p>
            <a:pPr lvl="1">
              <a:spcBef>
                <a:spcPts val="600"/>
              </a:spcBef>
            </a:pPr>
            <a:r>
              <a:rPr lang="cs-CZ" sz="2200" dirty="false"/>
              <a:t>navýšení částky veřejné podpory či podpory de minimis.</a:t>
            </a:r>
          </a:p>
          <a:p>
            <a:pPr marL="414000" lvl="1" indent="0">
              <a:buNone/>
            </a:pPr>
            <a:endParaRPr lang="cs-CZ" sz="2200" dirty="false"/>
          </a:p>
          <a:p>
            <a:pPr marL="414000" lvl="1" indent="0">
              <a:buNone/>
            </a:pPr>
            <a:r>
              <a:rPr lang="cs-CZ" sz="2200" dirty="false">
                <a:solidFill>
                  <a:srgbClr val="FF0000"/>
                </a:solidFill>
                <a:sym typeface="Wingdings"/>
              </a:rPr>
              <a:t> </a:t>
            </a:r>
            <a:r>
              <a:rPr lang="cs-CZ" sz="2200" dirty="false">
                <a:solidFill>
                  <a:srgbClr val="FF0000"/>
                </a:solidFill>
              </a:rPr>
              <a:t>Změny v osobě příjemce </a:t>
            </a:r>
            <a:r>
              <a:rPr lang="cs-CZ" sz="2200" dirty="false"/>
              <a:t>– řešeno podrobně ve specifických pravidlech – může se jednat jak o podstatnou i nepodstatnou změnu. Doporučujeme kontaktovat projektového manažera.</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22</a:t>
            </a:fld>
            <a:endParaRPr lang="cs-CZ" dirty="false"/>
          </a:p>
        </p:txBody>
      </p:sp>
    </p:spTree>
    <p:extLst>
      <p:ext uri="{BB962C8B-B14F-4D97-AF65-F5344CB8AC3E}">
        <p14:creationId xmlns:p14="http://schemas.microsoft.com/office/powerpoint/2010/main" val="2614168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Změny projektu</a:t>
            </a:r>
          </a:p>
        </p:txBody>
      </p:sp>
      <p:sp>
        <p:nvSpPr>
          <p:cNvPr id="3" name="Zástupný symbol pro obsah 2"/>
          <p:cNvSpPr>
            <a:spLocks noGrp="true"/>
          </p:cNvSpPr>
          <p:nvPr>
            <p:ph idx="1"/>
          </p:nvPr>
        </p:nvSpPr>
        <p:spPr>
          <a:xfrm>
            <a:off x="251520" y="1412776"/>
            <a:ext cx="8640960" cy="4824536"/>
          </a:xfrm>
        </p:spPr>
        <p:txBody>
          <a:bodyPr/>
          <a:lstStyle/>
          <a:p>
            <a:pPr algn="just"/>
            <a:r>
              <a:rPr lang="cs-CZ" dirty="false"/>
              <a:t>Veškeré změny projektu jsou administrovány v IS KP21+.</a:t>
            </a:r>
          </a:p>
          <a:p>
            <a:pPr algn="just"/>
            <a:r>
              <a:rPr lang="cs-CZ" dirty="false"/>
              <a:t>ŘO může žádost o změnu: </a:t>
            </a:r>
          </a:p>
          <a:p>
            <a:pPr lvl="1" algn="just"/>
            <a:r>
              <a:rPr lang="cs-CZ" sz="2200" dirty="false"/>
              <a:t>V případě žádostí o nepodstatnou změnu potvrdit (vzít na vědomí) nebo vrátit k přepracování;</a:t>
            </a:r>
          </a:p>
          <a:p>
            <a:pPr lvl="1" algn="just"/>
            <a:r>
              <a:rPr lang="cs-CZ" sz="2200" dirty="false"/>
              <a:t>V případě žádostí o podstatnou změnu schválit, zamítnout nebo vrátit k přepracování;</a:t>
            </a:r>
          </a:p>
          <a:p>
            <a:pPr lvl="1" algn="just"/>
            <a:r>
              <a:rPr lang="cs-CZ" sz="2200" dirty="false"/>
              <a:t>ŘO má na posouzení podstatné změny </a:t>
            </a:r>
            <a:r>
              <a:rPr lang="cs-CZ" sz="2200" b="true" dirty="false"/>
              <a:t>20 pracovních dnů </a:t>
            </a:r>
            <a:r>
              <a:rPr lang="cs-CZ" sz="2200" dirty="false"/>
              <a:t>(od předložení žádosti o změnu). Změny nepodstatné by měly být vráceny k dopracování, nebo akceptovány do </a:t>
            </a:r>
            <a:r>
              <a:rPr lang="cs-CZ" sz="2200" b="true" dirty="false"/>
              <a:t>5 pracovních dní</a:t>
            </a:r>
            <a:r>
              <a:rPr lang="cs-CZ" sz="2200" dirty="false"/>
              <a:t>.</a:t>
            </a:r>
          </a:p>
          <a:p>
            <a:pPr lvl="1" algn="just"/>
            <a:r>
              <a:rPr lang="cs-CZ" sz="2200" dirty="false">
                <a:solidFill>
                  <a:srgbClr val="FF0000"/>
                </a:solidFill>
              </a:rPr>
              <a:t>Schválení žádosti o změnu rozpočtu projektu nelze považovat za souhlas se všemi výdaji, které příjemce následně zahrne do nově vytvořených či navýšených rozpočtových položek.</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23</a:t>
            </a:fld>
            <a:endParaRPr lang="cs-CZ" dirty="false"/>
          </a:p>
        </p:txBody>
      </p:sp>
    </p:spTree>
    <p:extLst>
      <p:ext uri="{BB962C8B-B14F-4D97-AF65-F5344CB8AC3E}">
        <p14:creationId xmlns:p14="http://schemas.microsoft.com/office/powerpoint/2010/main" val="3060586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3" name="Obrázek 2" descr="Obsah obrázku text&#10;&#10;Popis byl vytvořen automaticky">
            <a:extLst>
              <a:ext uri="{FF2B5EF4-FFF2-40B4-BE49-F238E27FC236}">
                <a16:creationId xmlns:a16="http://schemas.microsoft.com/office/drawing/2014/main" id="{82EDAB34-B7C9-E634-1153-5F324233A063}"/>
              </a:ext>
            </a:extLst>
          </p:cNvPr>
          <p:cNvPicPr>
            <a:picLocks noChangeAspect="true"/>
          </p:cNvPicPr>
          <p:nvPr/>
        </p:nvPicPr>
        <p:blipFill>
          <a:blip r:embed="rId2">
            <a:extLst>
              <a:ext uri="{28A0092B-C50C-407E-A947-70E740481C1C}">
                <a14:useLocalDpi xmlns:a14="http://schemas.microsoft.com/office/drawing/2010/main" val="0"/>
              </a:ext>
            </a:extLst>
          </a:blip>
          <a:stretch>
            <a:fillRect/>
          </a:stretch>
        </p:blipFill>
        <p:spPr>
          <a:xfrm>
            <a:off x="251519" y="104210"/>
            <a:ext cx="4310409" cy="1020533"/>
          </a:xfrm>
          <a:prstGeom prst="rect">
            <a:avLst/>
          </a:prstGeom>
        </p:spPr>
      </p:pic>
      <p:sp>
        <p:nvSpPr>
          <p:cNvPr id="4" name="Nadpis 1">
            <a:extLst>
              <a:ext uri="{FF2B5EF4-FFF2-40B4-BE49-F238E27FC236}">
                <a16:creationId xmlns:a16="http://schemas.microsoft.com/office/drawing/2014/main" id="{9C6A198A-48DE-4493-9890-9D9F51E99DE2}"/>
              </a:ext>
            </a:extLst>
          </p:cNvPr>
          <p:cNvSpPr txBox="true">
            <a:spLocks/>
          </p:cNvSpPr>
          <p:nvPr/>
        </p:nvSpPr>
        <p:spPr>
          <a:xfrm>
            <a:off x="3059832" y="2885988"/>
            <a:ext cx="5033424" cy="1432248"/>
          </a:xfrm>
          <a:prstGeom prst="rect">
            <a:avLst/>
          </a:prstGeom>
        </p:spPr>
        <p:txBody>
          <a:bodyPr vert="horz" lIns="36000" tIns="0" rIns="36000" bIns="0" rtlCol="false" anchor="t" anchorCtr="false">
            <a:noAutofit/>
          </a:bodyPr>
          <a:lstStyle>
            <a:lvl1pPr algn="l" defTabSz="914400" rtl="false" eaLnBrk="true" latinLnBrk="false" hangingPunct="true">
              <a:lnSpc>
                <a:spcPct val="100000"/>
              </a:lnSpc>
              <a:spcBef>
                <a:spcPct val="0"/>
              </a:spcBef>
              <a:buNone/>
              <a:defRPr sz="4000" b="true" kern="0" cap="all" baseline="0">
                <a:solidFill>
                  <a:schemeClr val="accent1"/>
                </a:solidFill>
                <a:latin typeface="+mj-lt"/>
                <a:ea typeface="+mj-ea"/>
                <a:cs typeface="+mj-cs"/>
              </a:defRPr>
            </a:lvl1pPr>
          </a:lstStyle>
          <a:p>
            <a:pPr marL="0" marR="0" lvl="0" indent="0" algn="l" defTabSz="914400" rtl="false" eaLnBrk="true" fontAlgn="auto" latinLnBrk="false" hangingPunct="true">
              <a:lnSpc>
                <a:spcPct val="100000"/>
              </a:lnSpc>
              <a:spcBef>
                <a:spcPct val="0"/>
              </a:spcBef>
              <a:spcAft>
                <a:spcPts val="0"/>
              </a:spcAft>
              <a:buClrTx/>
              <a:buSzTx/>
              <a:buFontTx/>
              <a:buNone/>
              <a:tabLst/>
              <a:defRPr/>
            </a:pPr>
            <a:r>
              <a:rPr kumimoji="false" lang="cs-CZ" sz="4800" b="true" i="false" u="none" strike="noStrike" kern="0" cap="all" spc="0" normalizeH="false" baseline="0" noProof="false" dirty="false">
                <a:ln>
                  <a:noFill/>
                </a:ln>
                <a:solidFill>
                  <a:srgbClr val="084A8B"/>
                </a:solidFill>
                <a:effectLst/>
                <a:uLnTx/>
                <a:uFillTx/>
                <a:latin typeface="Arial"/>
                <a:ea typeface="+mj-ea"/>
                <a:cs typeface="+mj-cs"/>
              </a:rPr>
              <a:t>způsobilé výdaje </a:t>
            </a:r>
          </a:p>
        </p:txBody>
      </p:sp>
      <p:pic>
        <p:nvPicPr>
          <p:cNvPr id="5" name="Grafický objekt 4" descr="Mince se souvislou výplní">
            <a:extLst>
              <a:ext uri="{FF2B5EF4-FFF2-40B4-BE49-F238E27FC236}">
                <a16:creationId xmlns:a16="http://schemas.microsoft.com/office/drawing/2014/main" id="{C8891957-5AD3-48D3-A168-54FA3C2381D6}"/>
              </a:ext>
            </a:extLst>
          </p:cNvPr>
          <p:cNvPicPr>
            <a:picLocks noChangeAspect="true"/>
          </p:cNvPicPr>
          <p:nvPr/>
        </p:nvPicPr>
        <p:blipFill>
          <a:blip r:embed="rId3">
            <a:extLst>
              <a:ext uri="{96DAC541-7B7A-43D3-8B79-37D633B846F1}">
                <asvg:svgBlip xmlns:asvg="http://schemas.microsoft.com/office/drawing/2016/SVG/main" r:embed="rId4"/>
              </a:ext>
            </a:extLst>
          </a:blip>
          <a:srcRect/>
          <a:stretch/>
        </p:blipFill>
        <p:spPr>
          <a:xfrm>
            <a:off x="953060" y="2612010"/>
            <a:ext cx="1980204" cy="1980204"/>
          </a:xfrm>
          <a:prstGeom prst="rect">
            <a:avLst/>
          </a:prstGeom>
        </p:spPr>
      </p:pic>
    </p:spTree>
    <p:extLst>
      <p:ext uri="{BB962C8B-B14F-4D97-AF65-F5344CB8AC3E}">
        <p14:creationId xmlns:p14="http://schemas.microsoft.com/office/powerpoint/2010/main" val="2590967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způsob financování</a:t>
            </a:r>
          </a:p>
        </p:txBody>
      </p:sp>
      <p:sp>
        <p:nvSpPr>
          <p:cNvPr id="3" name="Zástupný symbol pro obsah 2"/>
          <p:cNvSpPr>
            <a:spLocks noGrp="true"/>
          </p:cNvSpPr>
          <p:nvPr>
            <p:ph idx="1"/>
          </p:nvPr>
        </p:nvSpPr>
        <p:spPr>
          <a:xfrm>
            <a:off x="213832" y="1340768"/>
            <a:ext cx="8678648" cy="5355232"/>
          </a:xfrm>
        </p:spPr>
        <p:txBody>
          <a:bodyPr/>
          <a:lstStyle/>
          <a:p>
            <a:pPr algn="just"/>
            <a:r>
              <a:rPr lang="cs-CZ" sz="2200" b="true" dirty="false"/>
              <a:t>Zálohové platby</a:t>
            </a:r>
          </a:p>
          <a:p>
            <a:pPr lvl="1" algn="just">
              <a:spcBef>
                <a:spcPts val="600"/>
              </a:spcBef>
              <a:spcAft>
                <a:spcPts val="600"/>
              </a:spcAft>
              <a:buFont typeface="Courier New" panose="02070309020205020404" pitchFamily="49" charset="0"/>
              <a:buChar char="o"/>
            </a:pPr>
            <a:r>
              <a:rPr lang="cs-CZ" sz="2200" dirty="false"/>
              <a:t>1. zálohová platba ve výši 40 %. </a:t>
            </a:r>
          </a:p>
          <a:p>
            <a:pPr lvl="1" algn="just">
              <a:spcBef>
                <a:spcPts val="600"/>
              </a:spcBef>
              <a:spcAft>
                <a:spcPts val="600"/>
              </a:spcAft>
              <a:buFont typeface="Courier New" panose="02070309020205020404" pitchFamily="49" charset="0"/>
              <a:buChar char="o"/>
            </a:pPr>
            <a:r>
              <a:rPr lang="cs-CZ" sz="2200" dirty="false"/>
              <a:t>Další zálohové platby dle vyúčtování.</a:t>
            </a:r>
          </a:p>
          <a:p>
            <a:pPr lvl="1" algn="just">
              <a:spcBef>
                <a:spcPts val="600"/>
              </a:spcBef>
              <a:spcAft>
                <a:spcPts val="600"/>
              </a:spcAft>
              <a:buFont typeface="Courier New" panose="02070309020205020404" pitchFamily="49" charset="0"/>
              <a:buChar char="o"/>
            </a:pPr>
            <a:r>
              <a:rPr lang="cs-CZ" sz="2200" dirty="false"/>
              <a:t>Závěrečná platba / vratka dle vyúčtování zálohových plateb a skutečně prokázaných výdajů.</a:t>
            </a:r>
          </a:p>
          <a:p>
            <a:pPr marL="414000" lvl="1" indent="0" algn="just">
              <a:spcBef>
                <a:spcPts val="600"/>
              </a:spcBef>
              <a:spcAft>
                <a:spcPts val="600"/>
              </a:spcAft>
              <a:buNone/>
            </a:pPr>
            <a:endParaRPr lang="cs-CZ" sz="2200" dirty="false"/>
          </a:p>
          <a:p>
            <a:pPr algn="just"/>
            <a:r>
              <a:rPr lang="cs-CZ" sz="2100" dirty="false"/>
              <a:t>V </a:t>
            </a:r>
            <a:r>
              <a:rPr lang="cs-CZ" sz="2100" dirty="false" err="true"/>
              <a:t>ŽoP</a:t>
            </a:r>
            <a:r>
              <a:rPr lang="cs-CZ" sz="2100" dirty="false"/>
              <a:t> se vyúčtovávají veškeré přímé náklady, nutné dokládat skeny dokladů pro výdaje z projektu přesahující  </a:t>
            </a:r>
            <a:r>
              <a:rPr lang="cs-CZ" sz="2100" b="true" dirty="false">
                <a:solidFill>
                  <a:srgbClr val="FF0000"/>
                </a:solidFill>
              </a:rPr>
              <a:t>20 000 Kč.</a:t>
            </a:r>
          </a:p>
          <a:p>
            <a:pPr marL="0" indent="0" algn="just">
              <a:buNone/>
            </a:pPr>
            <a:endParaRPr lang="cs-CZ" sz="2100" b="true" dirty="false">
              <a:solidFill>
                <a:srgbClr val="FF0000"/>
              </a:solidFill>
            </a:endParaRPr>
          </a:p>
          <a:p>
            <a:pPr algn="just"/>
            <a:r>
              <a:rPr lang="cs-CZ" sz="2100" dirty="false"/>
              <a:t>Nepřímé náklady (NN) se nevyúčtovávají – nárok vzniká na základě přímých nákladů.</a:t>
            </a:r>
          </a:p>
          <a:p>
            <a:pPr marL="0" indent="0">
              <a:buNone/>
            </a:pPr>
            <a:endParaRPr lang="cs-CZ" sz="21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25</a:t>
            </a:fld>
            <a:endParaRPr lang="cs-CZ" dirty="false"/>
          </a:p>
        </p:txBody>
      </p:sp>
    </p:spTree>
    <p:extLst>
      <p:ext uri="{BB962C8B-B14F-4D97-AF65-F5344CB8AC3E}">
        <p14:creationId xmlns:p14="http://schemas.microsoft.com/office/powerpoint/2010/main" val="3368480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8E62B7-0756-4F8E-924C-E9B3D8E200F8}"/>
              </a:ext>
            </a:extLst>
          </p:cNvPr>
          <p:cNvSpPr>
            <a:spLocks noGrp="true"/>
          </p:cNvSpPr>
          <p:nvPr>
            <p:ph type="title"/>
          </p:nvPr>
        </p:nvSpPr>
        <p:spPr/>
        <p:txBody>
          <a:bodyPr/>
          <a:lstStyle/>
          <a:p>
            <a:r>
              <a:rPr lang="cs-CZ" dirty="false"/>
              <a:t>Způsobilé výdaje - rozdělení</a:t>
            </a:r>
          </a:p>
        </p:txBody>
      </p:sp>
      <p:sp>
        <p:nvSpPr>
          <p:cNvPr id="3" name="Zástupný obsah 2">
            <a:extLst>
              <a:ext uri="{FF2B5EF4-FFF2-40B4-BE49-F238E27FC236}">
                <a16:creationId xmlns:a16="http://schemas.microsoft.com/office/drawing/2014/main" id="{1C42F271-9611-4535-9DFD-661CEFC052AA}"/>
              </a:ext>
            </a:extLst>
          </p:cNvPr>
          <p:cNvSpPr>
            <a:spLocks noGrp="true"/>
          </p:cNvSpPr>
          <p:nvPr>
            <p:ph idx="1"/>
          </p:nvPr>
        </p:nvSpPr>
        <p:spPr>
          <a:xfrm>
            <a:off x="233752" y="1484784"/>
            <a:ext cx="8676496" cy="5211216"/>
          </a:xfrm>
        </p:spPr>
        <p:txBody>
          <a:bodyPr/>
          <a:lstStyle/>
          <a:p>
            <a:pPr algn="just"/>
            <a:r>
              <a:rPr lang="cs-CZ" b="true" dirty="false"/>
              <a:t>Přímé náklady</a:t>
            </a:r>
          </a:p>
          <a:p>
            <a:pPr lvl="1" algn="just"/>
            <a:r>
              <a:rPr lang="cs-CZ" dirty="false"/>
              <a:t>Náklady při práci přímo s cílovou skupinou.</a:t>
            </a:r>
          </a:p>
          <a:p>
            <a:pPr lvl="1" algn="just"/>
            <a:r>
              <a:rPr lang="cs-CZ" dirty="false"/>
              <a:t>Náklady na zajištění výstupu určenému k přímému využití CS.</a:t>
            </a:r>
          </a:p>
          <a:p>
            <a:pPr lvl="1" algn="just"/>
            <a:endParaRPr lang="cs-CZ" dirty="false"/>
          </a:p>
          <a:p>
            <a:pPr algn="just"/>
            <a:r>
              <a:rPr lang="cs-CZ" b="true" dirty="false"/>
              <a:t>Nepřímé náklady</a:t>
            </a:r>
          </a:p>
          <a:p>
            <a:pPr lvl="1" algn="just"/>
            <a:r>
              <a:rPr lang="cs-CZ" dirty="false"/>
              <a:t>25 % sumy přímých nákladů.</a:t>
            </a:r>
          </a:p>
          <a:p>
            <a:pPr lvl="1" algn="just"/>
            <a:r>
              <a:rPr lang="cs-CZ" dirty="false"/>
              <a:t>Administrativa, účetnictví, personalistika, občerstvení, nájemné </a:t>
            </a:r>
            <a:br>
              <a:rPr lang="cs-CZ" dirty="false"/>
            </a:br>
            <a:r>
              <a:rPr lang="pl-PL" dirty="false"/>
              <a:t>za prostory využívané k administraci projektu, </a:t>
            </a:r>
            <a:r>
              <a:rPr lang="cs-CZ" dirty="false"/>
              <a:t>energie, internetové </a:t>
            </a:r>
            <a:br>
              <a:rPr lang="cs-CZ" dirty="false"/>
            </a:br>
            <a:r>
              <a:rPr lang="cs-CZ" dirty="false"/>
              <a:t>a telefonické připojení.</a:t>
            </a:r>
          </a:p>
          <a:p>
            <a:pPr marL="414000" lvl="1" indent="0" algn="just">
              <a:buNone/>
            </a:pPr>
            <a:endParaRPr lang="cs-CZ" dirty="false"/>
          </a:p>
          <a:p>
            <a:pPr marL="414000" lvl="1" indent="0" algn="just">
              <a:buNone/>
            </a:pPr>
            <a:r>
              <a:rPr lang="cs-CZ" dirty="false"/>
              <a:t>Přesný výčet položek - příručka „</a:t>
            </a:r>
            <a:r>
              <a:rPr lang="cs-CZ" u="sng" dirty="false">
                <a:hlinkClick r:id="rId3"/>
              </a:rPr>
              <a:t>Specifická část pravidel pro žadatele </a:t>
            </a:r>
            <a:br>
              <a:rPr lang="cs-CZ" u="sng" dirty="false">
                <a:hlinkClick r:id="rId3"/>
              </a:rPr>
            </a:br>
            <a:r>
              <a:rPr lang="cs-CZ" u="sng" dirty="false">
                <a:hlinkClick r:id="rId3"/>
              </a:rPr>
              <a:t>a příjemce OPZ</a:t>
            </a:r>
            <a:r>
              <a:rPr lang="cs-CZ" b="false" i="false" u="sng" dirty="false">
                <a:solidFill>
                  <a:srgbClr val="4D5156"/>
                </a:solidFill>
                <a:effectLst/>
                <a:latin typeface="arial" panose="020B0604020202020204" pitchFamily="34" charset="0"/>
              </a:rPr>
              <a:t>+</a:t>
            </a:r>
            <a:r>
              <a:rPr lang="cs-CZ" u="sng" dirty="false">
                <a:hlinkClick r:id="rId3"/>
              </a:rPr>
              <a:t> pro projekty </a:t>
            </a:r>
            <a:r>
              <a:rPr lang="cs-CZ" u="sng" dirty="false"/>
              <a:t>s přímými a nepřímými náklady nebo projekty financované s využitím paušálních sazeb“.</a:t>
            </a:r>
            <a:endParaRPr lang="cs-CZ" dirty="false"/>
          </a:p>
          <a:p>
            <a:pPr marL="414000" lvl="1" indent="0" algn="just">
              <a:buNone/>
            </a:pPr>
            <a:endParaRPr lang="pl-PL" dirty="false"/>
          </a:p>
          <a:p>
            <a:pPr lvl="1"/>
            <a:endParaRPr lang="cs-CZ" dirty="false"/>
          </a:p>
        </p:txBody>
      </p:sp>
      <p:sp>
        <p:nvSpPr>
          <p:cNvPr id="4" name="Zástupný symbol pro číslo snímku 3">
            <a:extLst>
              <a:ext uri="{FF2B5EF4-FFF2-40B4-BE49-F238E27FC236}">
                <a16:creationId xmlns:a16="http://schemas.microsoft.com/office/drawing/2014/main" id="{FCE9515D-ED28-437B-AECB-B512D4A0CC64}"/>
              </a:ext>
            </a:extLst>
          </p:cNvPr>
          <p:cNvSpPr>
            <a:spLocks noGrp="true"/>
          </p:cNvSpPr>
          <p:nvPr>
            <p:ph type="sldNum" sz="quarter" idx="12"/>
          </p:nvPr>
        </p:nvSpPr>
        <p:spPr/>
        <p:txBody>
          <a:bodyPr/>
          <a:lstStyle/>
          <a:p>
            <a:fld id="{479BF083-4774-43B1-9AB0-5CC1AC5DD8EE}" type="slidenum">
              <a:rPr lang="cs-CZ" smtClean="false"/>
              <a:pPr/>
              <a:t>26</a:t>
            </a:fld>
            <a:endParaRPr lang="cs-CZ" dirty="false"/>
          </a:p>
        </p:txBody>
      </p:sp>
    </p:spTree>
    <p:extLst>
      <p:ext uri="{BB962C8B-B14F-4D97-AF65-F5344CB8AC3E}">
        <p14:creationId xmlns:p14="http://schemas.microsoft.com/office/powerpoint/2010/main" val="33522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Způsobilé výdaje a rozpočet</a:t>
            </a:r>
          </a:p>
        </p:txBody>
      </p:sp>
      <p:sp>
        <p:nvSpPr>
          <p:cNvPr id="3" name="Zástupný symbol pro obsah 2"/>
          <p:cNvSpPr>
            <a:spLocks noGrp="true"/>
          </p:cNvSpPr>
          <p:nvPr>
            <p:ph idx="1"/>
          </p:nvPr>
        </p:nvSpPr>
        <p:spPr>
          <a:xfrm>
            <a:off x="179512" y="1484784"/>
            <a:ext cx="8604488" cy="4752528"/>
          </a:xfrm>
        </p:spPr>
        <p:txBody>
          <a:bodyPr/>
          <a:lstStyle/>
          <a:p>
            <a:pPr algn="just">
              <a:lnSpc>
                <a:spcPct val="100000"/>
              </a:lnSpc>
              <a:buFont typeface="Wingdings" panose="05000000000000000000" pitchFamily="2" charset="2"/>
              <a:buChar char="l"/>
            </a:pPr>
            <a:r>
              <a:rPr lang="cs-CZ" dirty="false"/>
              <a:t>Pracovní pozice hrazené z </a:t>
            </a:r>
            <a:r>
              <a:rPr lang="cs-CZ" u="sng" dirty="false"/>
              <a:t>nepřímých nákladů </a:t>
            </a:r>
            <a:r>
              <a:rPr lang="cs-CZ" dirty="false"/>
              <a:t>(NN)</a:t>
            </a:r>
          </a:p>
          <a:p>
            <a:pPr marL="414000" lvl="1" indent="0" algn="just">
              <a:lnSpc>
                <a:spcPct val="100000"/>
              </a:lnSpc>
              <a:buNone/>
            </a:pPr>
            <a:r>
              <a:rPr lang="cs-CZ" b="true" dirty="false"/>
              <a:t>→ Pozice hrazené z NN se do rozpočtu projektu neuvádějí.</a:t>
            </a:r>
          </a:p>
          <a:p>
            <a:pPr marL="414000" lvl="1" indent="0" algn="just">
              <a:lnSpc>
                <a:spcPct val="100000"/>
              </a:lnSpc>
              <a:buNone/>
            </a:pPr>
            <a:endParaRPr lang="cs-CZ" b="true" dirty="false"/>
          </a:p>
          <a:p>
            <a:pPr lvl="1" algn="just">
              <a:lnSpc>
                <a:spcPct val="100000"/>
              </a:lnSpc>
              <a:buFont typeface="Courier New" panose="02070309020205020404" pitchFamily="49" charset="0"/>
              <a:buChar char="o"/>
            </a:pPr>
            <a:r>
              <a:rPr lang="cs-CZ" dirty="false"/>
              <a:t>Projektový manažer,</a:t>
            </a:r>
          </a:p>
          <a:p>
            <a:pPr lvl="1" algn="just">
              <a:lnSpc>
                <a:spcPct val="100000"/>
              </a:lnSpc>
              <a:buFont typeface="Courier New" panose="02070309020205020404" pitchFamily="49" charset="0"/>
              <a:buChar char="o"/>
            </a:pPr>
            <a:r>
              <a:rPr lang="cs-CZ" dirty="false"/>
              <a:t>finanční manažer,</a:t>
            </a:r>
          </a:p>
          <a:p>
            <a:pPr lvl="1" algn="just">
              <a:lnSpc>
                <a:spcPct val="100000"/>
              </a:lnSpc>
              <a:buFont typeface="Courier New" panose="02070309020205020404" pitchFamily="49" charset="0"/>
              <a:buChar char="o"/>
            </a:pPr>
            <a:r>
              <a:rPr lang="cs-CZ" dirty="false"/>
              <a:t>koordinátor projektu.</a:t>
            </a:r>
          </a:p>
          <a:p>
            <a:pPr lvl="1" algn="just">
              <a:lnSpc>
                <a:spcPct val="100000"/>
              </a:lnSpc>
              <a:buFont typeface="Courier New" panose="02070309020205020404" pitchFamily="49" charset="0"/>
              <a:buChar char="o"/>
            </a:pPr>
            <a:endParaRPr lang="cs-CZ" dirty="false"/>
          </a:p>
          <a:p>
            <a:pPr marL="666000" lvl="2" indent="0" algn="just">
              <a:lnSpc>
                <a:spcPct val="100000"/>
              </a:lnSpc>
              <a:buNone/>
            </a:pPr>
            <a:r>
              <a:rPr lang="cs-CZ" b="true" dirty="false"/>
              <a:t>→ </a:t>
            </a:r>
            <a:r>
              <a:rPr lang="pl-PL" b="true" dirty="false">
                <a:solidFill>
                  <a:srgbClr val="FF0000"/>
                </a:solidFill>
              </a:rPr>
              <a:t>Nepracují přímo s cílovou skupinou projektu </a:t>
            </a:r>
            <a:r>
              <a:rPr lang="pl-PL" b="true" dirty="false"/>
              <a:t>nebo </a:t>
            </a:r>
            <a:r>
              <a:rPr lang="cs-CZ" b="true" dirty="false"/>
              <a:t>nezajišťují výstup, který je určen k přímému využití cílovou skupinou projektu.</a:t>
            </a:r>
          </a:p>
          <a:p>
            <a:pPr marL="666000" lvl="2"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27</a:t>
            </a:fld>
            <a:endParaRPr lang="cs-CZ" dirty="false"/>
          </a:p>
        </p:txBody>
      </p:sp>
    </p:spTree>
    <p:extLst>
      <p:ext uri="{BB962C8B-B14F-4D97-AF65-F5344CB8AC3E}">
        <p14:creationId xmlns:p14="http://schemas.microsoft.com/office/powerpoint/2010/main" val="1699953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Způsobilé výdaje a rozpočet</a:t>
            </a:r>
          </a:p>
        </p:txBody>
      </p:sp>
      <p:sp>
        <p:nvSpPr>
          <p:cNvPr id="3" name="Zástupný symbol pro obsah 2"/>
          <p:cNvSpPr>
            <a:spLocks noGrp="true"/>
          </p:cNvSpPr>
          <p:nvPr>
            <p:ph idx="1"/>
          </p:nvPr>
        </p:nvSpPr>
        <p:spPr>
          <a:xfrm>
            <a:off x="107504" y="1484784"/>
            <a:ext cx="8676496" cy="4824536"/>
          </a:xfrm>
        </p:spPr>
        <p:txBody>
          <a:bodyPr/>
          <a:lstStyle/>
          <a:p>
            <a:pPr>
              <a:buFont typeface="Wingdings" panose="05000000000000000000" pitchFamily="2" charset="2"/>
              <a:buChar char="l"/>
            </a:pPr>
            <a:r>
              <a:rPr lang="cs-CZ" b="true" dirty="false"/>
              <a:t>Výše úvazku – maximálně 1,0</a:t>
            </a:r>
          </a:p>
          <a:p>
            <a:pPr lvl="1" algn="just">
              <a:buFont typeface="Courier New" panose="02070309020205020404" pitchFamily="49" charset="0"/>
              <a:buChar char="o"/>
            </a:pPr>
            <a:r>
              <a:rPr lang="cs-CZ" sz="2200" dirty="false"/>
              <a:t>Pracovní úvazky zaměstnance se nesmí překrývat a není možné, aby byl placen za stejnou práci vícekrát. Úvazek osoby, u které je odměňování i jen částečně hrazeno z prostředků projektu OPZ+, může být </a:t>
            </a:r>
            <a:r>
              <a:rPr lang="cs-CZ" sz="2200" b="true" dirty="false"/>
              <a:t>maximálně 1,0 dohromady u všech subjektů (příjemce a partneři)</a:t>
            </a:r>
            <a:r>
              <a:rPr lang="cs-CZ" sz="2200" dirty="false"/>
              <a:t> zapojených do daného projektu (tj. </a:t>
            </a:r>
            <a:r>
              <a:rPr lang="cs-CZ" sz="2200" u="sng" dirty="false"/>
              <a:t>součet veškerých úvazků zaměstnance u zaměstnavatele/ů včetně případných DPP a DPČ nesmí překročit jeden pracovní úvazek</a:t>
            </a:r>
            <a:r>
              <a:rPr lang="cs-CZ" sz="2200" dirty="false"/>
              <a:t>), a to po celou dobu zapojení daného pracovníka do realizace projektu OPZ+. </a:t>
            </a:r>
          </a:p>
          <a:p>
            <a:pPr lvl="1" algn="just">
              <a:buFont typeface="Courier New" panose="02070309020205020404" pitchFamily="49" charset="0"/>
              <a:buChar char="o"/>
            </a:pPr>
            <a:endParaRPr lang="cs-CZ" sz="2200" dirty="false"/>
          </a:p>
          <a:p>
            <a:pPr lvl="1" algn="just">
              <a:buFont typeface="Courier New" panose="02070309020205020404" pitchFamily="49" charset="0"/>
              <a:buChar char="o"/>
            </a:pPr>
            <a:r>
              <a:rPr lang="cs-CZ" sz="2200" b="true" dirty="false">
                <a:hlinkClick r:id="rId3"/>
              </a:rPr>
              <a:t>Tabulky obvyklých cen, mezd a platů</a:t>
            </a:r>
            <a:r>
              <a:rPr lang="cs-CZ" sz="2200" b="true" dirty="false"/>
              <a:t> </a:t>
            </a:r>
            <a:r>
              <a:rPr lang="cs-CZ" sz="2200" dirty="false"/>
              <a:t>- nákup zařízení a vybavení, stanovení výše osobních nákladů</a:t>
            </a:r>
          </a:p>
          <a:p>
            <a:pPr lvl="1" algn="just">
              <a:buFont typeface="Courier New" panose="02070309020205020404" pitchFamily="49" charset="0"/>
              <a:buChar char="o"/>
            </a:pPr>
            <a:endParaRPr lang="cs-CZ" dirty="false"/>
          </a:p>
          <a:p>
            <a:pPr lvl="1" algn="just">
              <a:buFont typeface="Courier New" panose="02070309020205020404" pitchFamily="49" charset="0"/>
              <a:buChar char="o"/>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28</a:t>
            </a:fld>
            <a:endParaRPr lang="cs-CZ" dirty="false"/>
          </a:p>
        </p:txBody>
      </p:sp>
    </p:spTree>
    <p:extLst>
      <p:ext uri="{BB962C8B-B14F-4D97-AF65-F5344CB8AC3E}">
        <p14:creationId xmlns:p14="http://schemas.microsoft.com/office/powerpoint/2010/main" val="1086766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Dokladování výdajů </a:t>
            </a:r>
          </a:p>
        </p:txBody>
      </p:sp>
      <p:sp>
        <p:nvSpPr>
          <p:cNvPr id="3" name="Zástupný symbol pro obsah 2"/>
          <p:cNvSpPr>
            <a:spLocks noGrp="true"/>
          </p:cNvSpPr>
          <p:nvPr>
            <p:ph idx="1"/>
          </p:nvPr>
        </p:nvSpPr>
        <p:spPr>
          <a:xfrm>
            <a:off x="12939" y="1376752"/>
            <a:ext cx="8964488" cy="5319248"/>
          </a:xfrm>
        </p:spPr>
        <p:txBody>
          <a:bodyPr/>
          <a:lstStyle/>
          <a:p>
            <a:pPr algn="just"/>
            <a:r>
              <a:rPr lang="cs-CZ" sz="2200" dirty="false"/>
              <a:t>Kopie (příp. skeny) musí být </a:t>
            </a:r>
            <a:r>
              <a:rPr lang="cs-CZ" sz="2200" b="true" dirty="false"/>
              <a:t>k dispozici ŘO</a:t>
            </a:r>
            <a:r>
              <a:rPr lang="cs-CZ" sz="2200" dirty="false"/>
              <a:t>, přičemž </a:t>
            </a:r>
            <a:r>
              <a:rPr lang="cs-CZ" sz="2200" b="true" dirty="false"/>
              <a:t>některé je třeba přiložit</a:t>
            </a:r>
            <a:r>
              <a:rPr lang="cs-CZ" sz="2200" dirty="false"/>
              <a:t> přímo </a:t>
            </a:r>
            <a:r>
              <a:rPr lang="cs-CZ" sz="2200" b="true" dirty="false"/>
              <a:t>k </a:t>
            </a:r>
            <a:r>
              <a:rPr lang="cs-CZ" sz="2200" b="true" dirty="false" err="true"/>
              <a:t>ŽoP</a:t>
            </a:r>
            <a:r>
              <a:rPr lang="cs-CZ" sz="2200" dirty="false"/>
              <a:t>, jiné doloží příjemce v případě kontroly projektu na místě.</a:t>
            </a:r>
          </a:p>
          <a:p>
            <a:pPr algn="just"/>
            <a:r>
              <a:rPr lang="cs-CZ" sz="2200" dirty="false"/>
              <a:t>Do </a:t>
            </a:r>
            <a:r>
              <a:rPr lang="cs-CZ" sz="2200" dirty="false" err="true"/>
              <a:t>ŽoP</a:t>
            </a:r>
            <a:r>
              <a:rPr lang="cs-CZ" sz="2200" dirty="false"/>
              <a:t> příjemce zahrnuje zejména výdaje vzniklé během monitorovacího/sledovaného období, za které je </a:t>
            </a:r>
            <a:r>
              <a:rPr lang="cs-CZ" sz="2200" dirty="false" err="true"/>
              <a:t>ŽoP</a:t>
            </a:r>
            <a:r>
              <a:rPr lang="cs-CZ" sz="2200" dirty="false"/>
              <a:t> předkládána. Je možné zařadit i výdaj vzniklý v některém z předchozích monitorovacích/sledovacích období, který nebyl v žádné </a:t>
            </a:r>
            <a:br>
              <a:rPr lang="cs-CZ" sz="2200" dirty="false"/>
            </a:br>
            <a:r>
              <a:rPr lang="cs-CZ" sz="2200" dirty="false"/>
              <a:t>z předchozích </a:t>
            </a:r>
            <a:r>
              <a:rPr lang="cs-CZ" sz="2200" dirty="false" err="true"/>
              <a:t>ŽoP</a:t>
            </a:r>
            <a:r>
              <a:rPr lang="cs-CZ" sz="2200" dirty="false"/>
              <a:t> schválen.</a:t>
            </a:r>
          </a:p>
          <a:p>
            <a:pPr algn="just"/>
            <a:r>
              <a:rPr lang="cs-CZ" sz="2200" dirty="false"/>
              <a:t>Rozdělení, které doklady se dodávají do </a:t>
            </a:r>
            <a:r>
              <a:rPr lang="cs-CZ" sz="2200" dirty="false" err="true"/>
              <a:t>ŽoP</a:t>
            </a:r>
            <a:r>
              <a:rPr lang="cs-CZ" sz="2200" dirty="false"/>
              <a:t> a které musí být </a:t>
            </a:r>
            <a:br>
              <a:rPr lang="cs-CZ" sz="2200" dirty="false"/>
            </a:br>
            <a:r>
              <a:rPr lang="cs-CZ" sz="2200" dirty="false"/>
              <a:t>k dispozici při </a:t>
            </a:r>
            <a:r>
              <a:rPr lang="cs-CZ" sz="2200" dirty="false" err="true"/>
              <a:t>KnM</a:t>
            </a:r>
            <a:r>
              <a:rPr lang="cs-CZ" sz="2200" dirty="false"/>
              <a:t> se uvádí v kapitole 6.4 Dokladování výdajů </a:t>
            </a:r>
            <a:br>
              <a:rPr lang="cs-CZ" sz="2200" dirty="false"/>
            </a:br>
            <a:r>
              <a:rPr lang="cs-CZ" sz="2200" dirty="false"/>
              <a:t>ve </a:t>
            </a:r>
            <a:r>
              <a:rPr lang="cs-CZ" sz="2200" u="sng" dirty="false">
                <a:hlinkClick r:id="rId3"/>
              </a:rPr>
              <a:t>Specifické části pravidel pro žadatele a příjemce OPZ</a:t>
            </a:r>
            <a:r>
              <a:rPr lang="cs-CZ" sz="2200" b="false" i="false" u="sng" dirty="false">
                <a:solidFill>
                  <a:srgbClr val="4D5156"/>
                </a:solidFill>
                <a:effectLst/>
                <a:latin typeface="arial" panose="020B0604020202020204" pitchFamily="34" charset="0"/>
              </a:rPr>
              <a:t>+</a:t>
            </a:r>
            <a:r>
              <a:rPr lang="cs-CZ" sz="2200" u="sng" dirty="false">
                <a:hlinkClick r:id="rId3"/>
              </a:rPr>
              <a:t> pro projekty </a:t>
            </a:r>
            <a:r>
              <a:rPr lang="cs-CZ" sz="2200" u="sng" dirty="false"/>
              <a:t>s přímými a nepřímými náklady nebo projekty financované</a:t>
            </a:r>
            <a:br>
              <a:rPr lang="cs-CZ" sz="2200" u="sng" dirty="false"/>
            </a:br>
            <a:r>
              <a:rPr lang="cs-CZ" sz="2200" u="sng" dirty="false"/>
              <a:t>s využitím paušálních sazeb“.</a:t>
            </a:r>
          </a:p>
          <a:p>
            <a:pPr algn="just"/>
            <a:endParaRPr lang="cs-CZ" sz="22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29</a:t>
            </a:fld>
            <a:endParaRPr lang="cs-CZ" dirty="false"/>
          </a:p>
        </p:txBody>
      </p:sp>
    </p:spTree>
    <p:extLst>
      <p:ext uri="{BB962C8B-B14F-4D97-AF65-F5344CB8AC3E}">
        <p14:creationId xmlns:p14="http://schemas.microsoft.com/office/powerpoint/2010/main" val="370016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3" name="Obrázek 2" descr="Obsah obrázku text&#10;&#10;Popis byl vytvořen automaticky">
            <a:extLst>
              <a:ext uri="{FF2B5EF4-FFF2-40B4-BE49-F238E27FC236}">
                <a16:creationId xmlns:a16="http://schemas.microsoft.com/office/drawing/2014/main" id="{82EDAB34-B7C9-E634-1153-5F324233A063}"/>
              </a:ext>
            </a:extLst>
          </p:cNvPr>
          <p:cNvPicPr>
            <a:picLocks noChangeAspect="true"/>
          </p:cNvPicPr>
          <p:nvPr/>
        </p:nvPicPr>
        <p:blipFill>
          <a:blip r:embed="rId2">
            <a:extLst>
              <a:ext uri="{28A0092B-C50C-407E-A947-70E740481C1C}">
                <a14:useLocalDpi xmlns:a14="http://schemas.microsoft.com/office/drawing/2010/main" val="0"/>
              </a:ext>
            </a:extLst>
          </a:blip>
          <a:stretch>
            <a:fillRect/>
          </a:stretch>
        </p:blipFill>
        <p:spPr>
          <a:xfrm>
            <a:off x="251520" y="104211"/>
            <a:ext cx="4076700" cy="965200"/>
          </a:xfrm>
          <a:prstGeom prst="rect">
            <a:avLst/>
          </a:prstGeom>
        </p:spPr>
      </p:pic>
      <p:sp>
        <p:nvSpPr>
          <p:cNvPr id="8" name="Zástupný obsah 2">
            <a:extLst>
              <a:ext uri="{FF2B5EF4-FFF2-40B4-BE49-F238E27FC236}">
                <a16:creationId xmlns:a16="http://schemas.microsoft.com/office/drawing/2014/main" id="{1AC1B566-C7B5-4FF6-A462-E3B7A92EC67A}"/>
              </a:ext>
            </a:extLst>
          </p:cNvPr>
          <p:cNvSpPr txBox="true">
            <a:spLocks/>
          </p:cNvSpPr>
          <p:nvPr/>
        </p:nvSpPr>
        <p:spPr>
          <a:xfrm>
            <a:off x="2929064" y="2033340"/>
            <a:ext cx="6120232" cy="2592288"/>
          </a:xfrm>
          <a:prstGeom prst="rect">
            <a:avLst/>
          </a:prstGeom>
        </p:spPr>
        <p:txBody>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cs-CZ" sz="5400" b="true" dirty="false"/>
          </a:p>
          <a:p>
            <a:pPr algn="ctr"/>
            <a:endParaRPr lang="cs-CZ" sz="4800" b="true" dirty="false"/>
          </a:p>
          <a:p>
            <a:pPr marL="0" indent="0">
              <a:buFont typeface="Wingdings" panose="05000000000000000000" pitchFamily="2" charset="2"/>
              <a:buNone/>
            </a:pPr>
            <a:r>
              <a:rPr lang="cs-CZ" sz="4800" b="true" dirty="false"/>
              <a:t>REALIZACE</a:t>
            </a:r>
            <a:br>
              <a:rPr lang="cs-CZ" sz="4800" b="true" dirty="false"/>
            </a:br>
            <a:endParaRPr lang="cs-CZ" sz="4800" b="true" dirty="false"/>
          </a:p>
          <a:p>
            <a:pPr marL="0" indent="0">
              <a:buFont typeface="Wingdings" panose="05000000000000000000" pitchFamily="2" charset="2"/>
              <a:buNone/>
            </a:pPr>
            <a:r>
              <a:rPr lang="cs-CZ" sz="4800" b="true" dirty="false"/>
              <a:t>PROJEKTU</a:t>
            </a:r>
          </a:p>
          <a:p>
            <a:endParaRPr lang="cs-CZ" dirty="false"/>
          </a:p>
        </p:txBody>
      </p:sp>
      <p:pic>
        <p:nvPicPr>
          <p:cNvPr id="9" name="Grafický objekt 8" descr="Kontrolní seznam obrys">
            <a:extLst>
              <a:ext uri="{FF2B5EF4-FFF2-40B4-BE49-F238E27FC236}">
                <a16:creationId xmlns:a16="http://schemas.microsoft.com/office/drawing/2014/main" id="{E50F6A4C-5A88-4E0C-AF7B-6A4B74583CA6}"/>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1436" y="2629276"/>
            <a:ext cx="1980204" cy="1980204"/>
          </a:xfrm>
          <a:prstGeom prst="rect">
            <a:avLst/>
          </a:prstGeom>
        </p:spPr>
      </p:pic>
    </p:spTree>
    <p:extLst>
      <p:ext uri="{BB962C8B-B14F-4D97-AF65-F5344CB8AC3E}">
        <p14:creationId xmlns:p14="http://schemas.microsoft.com/office/powerpoint/2010/main" val="1346371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DC639E-240D-4430-9ECC-371D2C9CAA21}"/>
              </a:ext>
            </a:extLst>
          </p:cNvPr>
          <p:cNvSpPr>
            <a:spLocks noGrp="true"/>
          </p:cNvSpPr>
          <p:nvPr>
            <p:ph type="title"/>
          </p:nvPr>
        </p:nvSpPr>
        <p:spPr/>
        <p:txBody>
          <a:bodyPr/>
          <a:lstStyle/>
          <a:p>
            <a:r>
              <a:rPr lang="cs-CZ" dirty="false"/>
              <a:t>Osobní náklady - dokladování</a:t>
            </a:r>
          </a:p>
        </p:txBody>
      </p:sp>
      <p:sp>
        <p:nvSpPr>
          <p:cNvPr id="3" name="Zástupný obsah 2">
            <a:extLst>
              <a:ext uri="{FF2B5EF4-FFF2-40B4-BE49-F238E27FC236}">
                <a16:creationId xmlns:a16="http://schemas.microsoft.com/office/drawing/2014/main" id="{14BA90F7-C7F2-456C-A4DF-517750B15BC5}"/>
              </a:ext>
            </a:extLst>
          </p:cNvPr>
          <p:cNvSpPr>
            <a:spLocks noGrp="true"/>
          </p:cNvSpPr>
          <p:nvPr>
            <p:ph idx="1"/>
          </p:nvPr>
        </p:nvSpPr>
        <p:spPr>
          <a:xfrm>
            <a:off x="360000" y="1340315"/>
            <a:ext cx="8424000" cy="5499248"/>
          </a:xfrm>
        </p:spPr>
        <p:txBody>
          <a:bodyPr/>
          <a:lstStyle/>
          <a:p>
            <a:pPr algn="just"/>
            <a:r>
              <a:rPr lang="cs-CZ" sz="1800" dirty="false">
                <a:effectLst/>
                <a:ea typeface="Calibri" panose="020F0502020204030204" pitchFamily="34" charset="0"/>
                <a:cs typeface="Times New Roman" panose="02020603050405020304" pitchFamily="18" charset="0"/>
              </a:rPr>
              <a:t>Doložit doklady kde část osobních nákladů v projektu </a:t>
            </a:r>
            <a:r>
              <a:rPr lang="cs-CZ" sz="1800" b="true" dirty="false">
                <a:solidFill>
                  <a:srgbClr val="FF0000"/>
                </a:solidFill>
                <a:effectLst/>
                <a:ea typeface="Calibri" panose="020F0502020204030204" pitchFamily="34" charset="0"/>
                <a:cs typeface="Times New Roman" panose="02020603050405020304" pitchFamily="18" charset="0"/>
              </a:rPr>
              <a:t>převyšuje 20 000 Kč:</a:t>
            </a:r>
          </a:p>
          <a:p>
            <a:pPr lvl="1" algn="just"/>
            <a:r>
              <a:rPr lang="cs-CZ" sz="1800" b="true" dirty="false"/>
              <a:t>sken dokladu o zaplacení mzdy zaměstnanci </a:t>
            </a:r>
            <a:r>
              <a:rPr lang="cs-CZ" sz="1800" dirty="false"/>
              <a:t>(výpis z BÚ organizace, výdajové pokladní doklady),</a:t>
            </a:r>
          </a:p>
          <a:p>
            <a:pPr lvl="1" algn="just"/>
            <a:r>
              <a:rPr lang="cs-CZ" sz="1800" dirty="false"/>
              <a:t>sken dokladu o zaplacení zákonných odvodů (výpis z BÚ),</a:t>
            </a:r>
          </a:p>
          <a:p>
            <a:pPr lvl="1" algn="just"/>
            <a:r>
              <a:rPr lang="cs-CZ" sz="1800" dirty="false"/>
              <a:t>skeny pracovních výkazů (viz pravidla pro výkazy),</a:t>
            </a:r>
          </a:p>
          <a:p>
            <a:pPr lvl="1" algn="just"/>
            <a:r>
              <a:rPr lang="cs-CZ" sz="1800" dirty="false"/>
              <a:t>pracovní smlouvy/dohody,</a:t>
            </a:r>
          </a:p>
          <a:p>
            <a:pPr lvl="1" algn="just"/>
            <a:r>
              <a:rPr lang="cs-CZ" sz="1800" dirty="false"/>
              <a:t>mzdové listy/výplatnice.</a:t>
            </a:r>
          </a:p>
          <a:p>
            <a:pPr algn="just">
              <a:lnSpc>
                <a:spcPct val="100000"/>
              </a:lnSpc>
            </a:pPr>
            <a:r>
              <a:rPr lang="cs-CZ" sz="1800" dirty="false"/>
              <a:t>Mzdový náklad za zaměstnance = hrubá mzda + odvody zaměstnavatele </a:t>
            </a:r>
            <a:br>
              <a:rPr lang="cs-CZ" sz="1800" dirty="false"/>
            </a:br>
            <a:r>
              <a:rPr lang="cs-CZ" sz="1800" dirty="false"/>
              <a:t>na SZP (do systému IS KP21+ se zadává mzda a odvody zvlášť).</a:t>
            </a:r>
          </a:p>
          <a:p>
            <a:pPr algn="just">
              <a:lnSpc>
                <a:spcPct val="100000"/>
              </a:lnSpc>
            </a:pPr>
            <a:r>
              <a:rPr lang="cs-CZ" sz="1800" dirty="false"/>
              <a:t>Odměny jsou způsobilé, když jsou řádně zdůvodněné, max 25 % ročního úhrnu mzdy.</a:t>
            </a:r>
          </a:p>
          <a:p>
            <a:pPr algn="just">
              <a:lnSpc>
                <a:spcPct val="100000"/>
              </a:lnSpc>
            </a:pPr>
            <a:r>
              <a:rPr lang="cs-CZ" sz="1800" dirty="false"/>
              <a:t>Nárok na dovolenou – pouze v rozsahu, v jakém odpovídají míře zapojení zaměstnance do realizace projektu v měsíci, v němž je dovolená čerpána.</a:t>
            </a:r>
          </a:p>
          <a:p>
            <a:pPr algn="just">
              <a:lnSpc>
                <a:spcPct val="100000"/>
              </a:lnSpc>
            </a:pPr>
            <a:r>
              <a:rPr lang="cs-CZ" sz="1800" dirty="false"/>
              <a:t>Osobní náklady jsou vykazovány v Soupisce lidských zdrojů SD-2.</a:t>
            </a:r>
          </a:p>
          <a:p>
            <a:pPr>
              <a:lnSpc>
                <a:spcPct val="100000"/>
              </a:lnSpc>
            </a:pPr>
            <a:endParaRPr lang="cs-CZ" sz="2000" dirty="false"/>
          </a:p>
        </p:txBody>
      </p:sp>
      <p:sp>
        <p:nvSpPr>
          <p:cNvPr id="4" name="Zástupný symbol pro číslo snímku 3">
            <a:extLst>
              <a:ext uri="{FF2B5EF4-FFF2-40B4-BE49-F238E27FC236}">
                <a16:creationId xmlns:a16="http://schemas.microsoft.com/office/drawing/2014/main" id="{76259930-732A-4CDE-B23C-A63C5BE7E037}"/>
              </a:ext>
            </a:extLst>
          </p:cNvPr>
          <p:cNvSpPr>
            <a:spLocks noGrp="true"/>
          </p:cNvSpPr>
          <p:nvPr>
            <p:ph type="sldNum" sz="quarter" idx="12"/>
          </p:nvPr>
        </p:nvSpPr>
        <p:spPr/>
        <p:txBody>
          <a:bodyPr/>
          <a:lstStyle/>
          <a:p>
            <a:fld id="{479BF083-4774-43B1-9AB0-5CC1AC5DD8EE}" type="slidenum">
              <a:rPr lang="cs-CZ" smtClean="false"/>
              <a:pPr/>
              <a:t>30</a:t>
            </a:fld>
            <a:endParaRPr lang="cs-CZ" dirty="false"/>
          </a:p>
        </p:txBody>
      </p:sp>
    </p:spTree>
    <p:extLst>
      <p:ext uri="{BB962C8B-B14F-4D97-AF65-F5344CB8AC3E}">
        <p14:creationId xmlns:p14="http://schemas.microsoft.com/office/powerpoint/2010/main" val="3852676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Pracovní smlouvy a dohody</a:t>
            </a:r>
          </a:p>
        </p:txBody>
      </p:sp>
      <p:sp>
        <p:nvSpPr>
          <p:cNvPr id="3" name="Zástupný symbol pro obsah 2"/>
          <p:cNvSpPr>
            <a:spLocks noGrp="true"/>
          </p:cNvSpPr>
          <p:nvPr>
            <p:ph idx="1"/>
          </p:nvPr>
        </p:nvSpPr>
        <p:spPr>
          <a:xfrm>
            <a:off x="107504" y="1484784"/>
            <a:ext cx="8676496" cy="4896544"/>
          </a:xfrm>
        </p:spPr>
        <p:txBody>
          <a:bodyPr/>
          <a:lstStyle/>
          <a:p>
            <a:pPr algn="just"/>
            <a:r>
              <a:rPr lang="cs-CZ" sz="2600" dirty="false"/>
              <a:t>Pracovní smlouvy a dohody o pracích konaných mimo pracovní poměr musí být uzavřeny v souladu se zákoníkem práce (pozor na druhové stejnou práci). </a:t>
            </a:r>
          </a:p>
          <a:p>
            <a:pPr marL="0" indent="0" algn="just">
              <a:buNone/>
            </a:pPr>
            <a:endParaRPr lang="cs-CZ" sz="2600" dirty="false"/>
          </a:p>
          <a:p>
            <a:pPr algn="just"/>
            <a:r>
              <a:rPr lang="cs-CZ" sz="2600" u="sng" dirty="false"/>
              <a:t>Pracovní smlouvy by měly obsahovat:</a:t>
            </a:r>
          </a:p>
          <a:p>
            <a:pPr lvl="1" algn="just">
              <a:spcBef>
                <a:spcPts val="800"/>
              </a:spcBef>
              <a:spcAft>
                <a:spcPts val="800"/>
              </a:spcAft>
            </a:pPr>
            <a:r>
              <a:rPr lang="cs-CZ" sz="2600" dirty="false"/>
              <a:t>popis pracovní činnosti,</a:t>
            </a:r>
          </a:p>
          <a:p>
            <a:pPr lvl="1" algn="just">
              <a:spcBef>
                <a:spcPts val="800"/>
              </a:spcBef>
              <a:spcAft>
                <a:spcPts val="800"/>
              </a:spcAft>
            </a:pPr>
            <a:r>
              <a:rPr lang="cs-CZ" sz="2600" dirty="false"/>
              <a:t>identifikaci projektu (název či registrační číslo),</a:t>
            </a:r>
          </a:p>
          <a:p>
            <a:pPr lvl="1" algn="just">
              <a:spcBef>
                <a:spcPts val="800"/>
              </a:spcBef>
              <a:spcAft>
                <a:spcPts val="800"/>
              </a:spcAft>
            </a:pPr>
            <a:r>
              <a:rPr lang="cs-CZ" sz="2600" dirty="false"/>
              <a:t>rozsah činnosti, tzn. úvazek či počet hodin za časovou jednotku (měsíc, rok apod.) pro projekt,</a:t>
            </a:r>
          </a:p>
          <a:p>
            <a:pPr lvl="1" algn="just">
              <a:spcBef>
                <a:spcPts val="800"/>
              </a:spcBef>
              <a:spcAft>
                <a:spcPts val="800"/>
              </a:spcAft>
            </a:pPr>
            <a:r>
              <a:rPr lang="cs-CZ" sz="2600" dirty="false"/>
              <a:t>výši odměny.</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31</a:t>
            </a:fld>
            <a:endParaRPr lang="cs-CZ" dirty="false"/>
          </a:p>
        </p:txBody>
      </p:sp>
    </p:spTree>
    <p:extLst>
      <p:ext uri="{BB962C8B-B14F-4D97-AF65-F5344CB8AC3E}">
        <p14:creationId xmlns:p14="http://schemas.microsoft.com/office/powerpoint/2010/main" val="3896754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971539-A6C0-D407-A9A5-BCED8F3B0B7C}"/>
              </a:ext>
            </a:extLst>
          </p:cNvPr>
          <p:cNvSpPr>
            <a:spLocks noGrp="true"/>
          </p:cNvSpPr>
          <p:nvPr>
            <p:ph type="title"/>
          </p:nvPr>
        </p:nvSpPr>
        <p:spPr/>
        <p:txBody>
          <a:bodyPr/>
          <a:lstStyle/>
          <a:p>
            <a:r>
              <a:rPr lang="cs-CZ" dirty="false"/>
              <a:t>Osobní náklady - Výkazy práce</a:t>
            </a:r>
          </a:p>
        </p:txBody>
      </p:sp>
      <p:sp>
        <p:nvSpPr>
          <p:cNvPr id="3" name="Zástupný obsah 2">
            <a:extLst>
              <a:ext uri="{FF2B5EF4-FFF2-40B4-BE49-F238E27FC236}">
                <a16:creationId xmlns:a16="http://schemas.microsoft.com/office/drawing/2014/main" id="{8C8750FA-B49E-88E1-1A84-E0A819DF45D6}"/>
              </a:ext>
            </a:extLst>
          </p:cNvPr>
          <p:cNvSpPr>
            <a:spLocks noGrp="true"/>
          </p:cNvSpPr>
          <p:nvPr>
            <p:ph idx="1"/>
          </p:nvPr>
        </p:nvSpPr>
        <p:spPr>
          <a:xfrm>
            <a:off x="179512" y="1412776"/>
            <a:ext cx="8784488" cy="5283224"/>
          </a:xfrm>
        </p:spPr>
        <p:txBody>
          <a:bodyPr/>
          <a:lstStyle/>
          <a:p>
            <a:pPr algn="just">
              <a:lnSpc>
                <a:spcPct val="100000"/>
              </a:lnSpc>
              <a:buSzTx/>
              <a:defRPr/>
            </a:pPr>
            <a:r>
              <a:rPr lang="cs-CZ" sz="2200" dirty="false"/>
              <a:t>Pro pracovníka, který v rámci daného pracovně právního vztahu </a:t>
            </a:r>
            <a:r>
              <a:rPr lang="cs-CZ" sz="2200" b="true" dirty="false"/>
              <a:t>vykonává činnosti pro projekt i mimo projekt.</a:t>
            </a:r>
          </a:p>
          <a:p>
            <a:pPr algn="just">
              <a:lnSpc>
                <a:spcPct val="100000"/>
              </a:lnSpc>
              <a:buSzTx/>
              <a:defRPr/>
            </a:pPr>
            <a:r>
              <a:rPr lang="cs-CZ" sz="2200" dirty="false"/>
              <a:t>Nebo v rámci daného pracovněprávního vztahu vykonává činnosti pouze pro projekt, nicméně tyto </a:t>
            </a:r>
            <a:r>
              <a:rPr lang="cs-CZ" sz="2200" b="true" dirty="false"/>
              <a:t>činnosti spadají </a:t>
            </a:r>
            <a:br>
              <a:rPr lang="cs-CZ" sz="2200" b="true" dirty="false"/>
            </a:br>
            <a:r>
              <a:rPr lang="cs-CZ" sz="2200" b="true" dirty="false"/>
              <a:t>do vymezení více pracovních pozic a práce v rámci těchto pozic je odlišně odměňována.</a:t>
            </a:r>
            <a:endParaRPr lang="cs-CZ" sz="2200" dirty="false"/>
          </a:p>
          <a:p>
            <a:pPr algn="just">
              <a:lnSpc>
                <a:spcPct val="100000"/>
              </a:lnSpc>
            </a:pPr>
            <a:r>
              <a:rPr lang="cs-CZ" sz="2200" dirty="false"/>
              <a:t>Nebo popis pracovní činnosti u dané pracovní pozice obsahuje </a:t>
            </a:r>
            <a:r>
              <a:rPr lang="cs-CZ" sz="2200" b="true" dirty="false"/>
              <a:t>činnosti spadající jak do přímých, tak do nepřímých nákladů, resp. do výčtu činností vyloučených z přímých osobních nákladů</a:t>
            </a:r>
            <a:r>
              <a:rPr lang="cs-CZ" sz="2200" dirty="false"/>
              <a:t> (tzn. je zde riziko dvojího financování).</a:t>
            </a:r>
            <a:endParaRPr lang="cs-CZ" sz="2200" dirty="false">
              <a:solidFill>
                <a:srgbClr val="FF0000"/>
              </a:solidFill>
            </a:endParaRPr>
          </a:p>
          <a:p>
            <a:pPr algn="just">
              <a:lnSpc>
                <a:spcPct val="100000"/>
              </a:lnSpc>
              <a:buSzTx/>
              <a:defRPr/>
            </a:pPr>
            <a:r>
              <a:rPr lang="cs-CZ" sz="2200" dirty="false"/>
              <a:t>Zpracovávají se za každý kalendářní měsíc za každou pracovní pozici.</a:t>
            </a:r>
          </a:p>
          <a:p>
            <a:pPr algn="just">
              <a:lnSpc>
                <a:spcPct val="100000"/>
              </a:lnSpc>
              <a:buSzTx/>
              <a:defRPr/>
            </a:pPr>
            <a:r>
              <a:rPr lang="cs-CZ" sz="2200" dirty="false"/>
              <a:t>Vzor pro OPZ+:  </a:t>
            </a:r>
            <a:r>
              <a:rPr lang="cs-CZ" sz="2200" dirty="false">
                <a:hlinkClick r:id="rId3"/>
              </a:rPr>
              <a:t>https://www.esfcr.cz/pravidla-pro-zadatele-a-prijemce-opz-plus/-/dokument/18479961</a:t>
            </a:r>
            <a:r>
              <a:rPr lang="cs-CZ" sz="2200" dirty="false"/>
              <a:t>.</a:t>
            </a:r>
          </a:p>
          <a:p>
            <a:pPr marL="171450" marR="0" lvl="0" indent="-171450" algn="l" defTabSz="914400" rtl="false" eaLnBrk="true" fontAlgn="auto" latinLnBrk="false" hangingPunct="true">
              <a:lnSpc>
                <a:spcPct val="100000"/>
              </a:lnSpc>
              <a:spcBef>
                <a:spcPts val="0"/>
              </a:spcBef>
              <a:spcAft>
                <a:spcPts val="0"/>
              </a:spcAft>
              <a:buClrTx/>
              <a:buSzTx/>
              <a:buFont typeface="Arial" panose="020B0604020202020204" pitchFamily="34" charset="0"/>
              <a:buChar char="•"/>
              <a:tabLst/>
              <a:defRPr/>
            </a:pPr>
            <a:endParaRPr lang="cs-CZ" sz="2400" dirty="false"/>
          </a:p>
          <a:p>
            <a:pPr marL="171450" indent="-171450">
              <a:lnSpc>
                <a:spcPct val="100000"/>
              </a:lnSpc>
              <a:spcBef>
                <a:spcPts val="0"/>
              </a:spcBef>
              <a:buFont typeface="Arial" panose="020B0604020202020204" pitchFamily="34" charset="0"/>
              <a:buChar char="•"/>
            </a:pPr>
            <a:endParaRPr lang="cs-CZ" sz="2400" dirty="false"/>
          </a:p>
          <a:p>
            <a:pPr marL="171450" marR="0" lvl="0" indent="-171450" algn="l" defTabSz="914400" rtl="false" eaLnBrk="true" fontAlgn="auto" latinLnBrk="false" hangingPunct="true">
              <a:lnSpc>
                <a:spcPct val="100000"/>
              </a:lnSpc>
              <a:spcBef>
                <a:spcPts val="0"/>
              </a:spcBef>
              <a:spcAft>
                <a:spcPts val="0"/>
              </a:spcAft>
              <a:buClrTx/>
              <a:buSzTx/>
              <a:buFont typeface="Arial" panose="020B0604020202020204" pitchFamily="34" charset="0"/>
              <a:buChar char="•"/>
              <a:tabLst/>
              <a:defRPr/>
            </a:pPr>
            <a:endParaRPr lang="cs-CZ" sz="2400" dirty="false"/>
          </a:p>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lang="cs-CZ" sz="2400" b="true" dirty="false"/>
          </a:p>
          <a:p>
            <a:endParaRPr lang="cs-CZ" dirty="false"/>
          </a:p>
          <a:p>
            <a:endParaRPr lang="cs-CZ" dirty="false"/>
          </a:p>
        </p:txBody>
      </p:sp>
      <p:sp>
        <p:nvSpPr>
          <p:cNvPr id="4" name="Zástupný symbol pro číslo snímku 3">
            <a:extLst>
              <a:ext uri="{FF2B5EF4-FFF2-40B4-BE49-F238E27FC236}">
                <a16:creationId xmlns:a16="http://schemas.microsoft.com/office/drawing/2014/main" id="{850DD4E4-8A40-D69A-66BB-A0A064A747F4}"/>
              </a:ext>
            </a:extLst>
          </p:cNvPr>
          <p:cNvSpPr>
            <a:spLocks noGrp="true"/>
          </p:cNvSpPr>
          <p:nvPr>
            <p:ph type="sldNum" sz="quarter" idx="12"/>
          </p:nvPr>
        </p:nvSpPr>
        <p:spPr/>
        <p:txBody>
          <a:bodyPr/>
          <a:lstStyle/>
          <a:p>
            <a:fld id="{479BF083-4774-43B1-9AB0-5CC1AC5DD8EE}" type="slidenum">
              <a:rPr lang="cs-CZ" smtClean="false"/>
              <a:pPr/>
              <a:t>32</a:t>
            </a:fld>
            <a:endParaRPr lang="cs-CZ" dirty="false"/>
          </a:p>
        </p:txBody>
      </p:sp>
    </p:spTree>
    <p:extLst>
      <p:ext uri="{BB962C8B-B14F-4D97-AF65-F5344CB8AC3E}">
        <p14:creationId xmlns:p14="http://schemas.microsoft.com/office/powerpoint/2010/main" val="2669447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9E1782-1E54-460A-62F6-12A3DC8766BC}"/>
              </a:ext>
            </a:extLst>
          </p:cNvPr>
          <p:cNvSpPr>
            <a:spLocks noGrp="true"/>
          </p:cNvSpPr>
          <p:nvPr>
            <p:ph type="title"/>
          </p:nvPr>
        </p:nvSpPr>
        <p:spPr/>
        <p:txBody>
          <a:bodyPr/>
          <a:lstStyle/>
          <a:p>
            <a:r>
              <a:rPr lang="cs-CZ" dirty="false"/>
              <a:t>Zařízení, vybavení, služby - dokladování</a:t>
            </a:r>
          </a:p>
        </p:txBody>
      </p:sp>
      <p:sp>
        <p:nvSpPr>
          <p:cNvPr id="3" name="Zástupný obsah 2">
            <a:extLst>
              <a:ext uri="{FF2B5EF4-FFF2-40B4-BE49-F238E27FC236}">
                <a16:creationId xmlns:a16="http://schemas.microsoft.com/office/drawing/2014/main" id="{539E1F87-F6A8-622A-B4F6-CF6F5D2B7F06}"/>
              </a:ext>
            </a:extLst>
          </p:cNvPr>
          <p:cNvSpPr>
            <a:spLocks noGrp="true"/>
          </p:cNvSpPr>
          <p:nvPr>
            <p:ph idx="1"/>
          </p:nvPr>
        </p:nvSpPr>
        <p:spPr>
          <a:xfrm>
            <a:off x="179512" y="1556792"/>
            <a:ext cx="8784488" cy="4824536"/>
          </a:xfrm>
        </p:spPr>
        <p:txBody>
          <a:bodyPr/>
          <a:lstStyle/>
          <a:p>
            <a:pPr algn="just"/>
            <a:r>
              <a:rPr lang="cs-CZ" sz="2600" dirty="false">
                <a:latin typeface="Arial" panose="020B0604020202020204" pitchFamily="34" charset="0"/>
              </a:rPr>
              <a:t>S</a:t>
            </a:r>
            <a:r>
              <a:rPr lang="cs-CZ" sz="2600" b="false" i="false" u="none" strike="noStrike" baseline="0" dirty="false">
                <a:latin typeface="Arial" panose="020B0604020202020204" pitchFamily="34" charset="0"/>
              </a:rPr>
              <a:t>keny účetních dokladů, na kterých částka uplatňovaná  z projektu </a:t>
            </a:r>
            <a:r>
              <a:rPr lang="cs-CZ" sz="2600" b="true" i="false" u="none" strike="noStrike" baseline="0" dirty="false">
                <a:solidFill>
                  <a:srgbClr val="FF0000"/>
                </a:solidFill>
                <a:latin typeface="Arial" panose="020B0604020202020204" pitchFamily="34" charset="0"/>
              </a:rPr>
              <a:t>převyšuje 20 000 Kč.</a:t>
            </a:r>
          </a:p>
          <a:p>
            <a:pPr marL="0" indent="0" algn="just">
              <a:buNone/>
            </a:pPr>
            <a:endParaRPr lang="cs-CZ" sz="2600" dirty="false">
              <a:solidFill>
                <a:srgbClr val="FF0000"/>
              </a:solidFill>
              <a:latin typeface="Arial" panose="020B0604020202020204" pitchFamily="34" charset="0"/>
            </a:endParaRPr>
          </a:p>
          <a:p>
            <a:pPr algn="just"/>
            <a:r>
              <a:rPr lang="cs-CZ" sz="2600" b="false" i="false" u="none" strike="noStrike" baseline="0" dirty="false">
                <a:latin typeface="Arial" panose="020B0604020202020204" pitchFamily="34" charset="0"/>
              </a:rPr>
              <a:t>Výdajové pokladní doklady/výpisy z bankovního účtu organizace (v případě platby uskutečněné z tohoto účtu) za jednotlivé doklady. 	</a:t>
            </a:r>
          </a:p>
          <a:p>
            <a:pPr marL="0" indent="0" algn="just">
              <a:buNone/>
            </a:pPr>
            <a:endParaRPr lang="cs-CZ" sz="2600" b="false" i="false" u="none" strike="noStrike" baseline="0" dirty="false">
              <a:latin typeface="Arial" panose="020B0604020202020204" pitchFamily="34" charset="0"/>
            </a:endParaRPr>
          </a:p>
          <a:p>
            <a:pPr algn="just"/>
            <a:r>
              <a:rPr lang="cs-CZ" sz="2600" b="false" i="false" u="none" strike="noStrike" baseline="0" dirty="false">
                <a:latin typeface="Arial" panose="020B0604020202020204" pitchFamily="34" charset="0"/>
              </a:rPr>
              <a:t>Výdaje za nákup služeb jsou vykazovány v Soupisce účetních/daňových dokladů SD-1</a:t>
            </a:r>
            <a:r>
              <a:rPr lang="cs-CZ" sz="2600" dirty="false">
                <a:solidFill>
                  <a:srgbClr val="000000"/>
                </a:solidFill>
                <a:latin typeface="Arial" panose="020B0604020202020204" pitchFamily="34" charset="0"/>
              </a:rPr>
              <a:t>.</a:t>
            </a:r>
            <a:endParaRPr lang="cs-CZ" sz="2600" b="false" i="false" u="none" strike="noStrike" baseline="0" dirty="false">
              <a:solidFill>
                <a:srgbClr val="000000"/>
              </a:solidFill>
              <a:latin typeface="Arial" panose="020B0604020202020204" pitchFamily="34" charset="0"/>
            </a:endParaRPr>
          </a:p>
          <a:p>
            <a:endParaRPr lang="cs-CZ" sz="1800" b="false" i="false" u="none" strike="noStrike" baseline="0" dirty="false">
              <a:solidFill>
                <a:srgbClr val="000000"/>
              </a:solidFill>
              <a:latin typeface="Arial" panose="020B0604020202020204" pitchFamily="34" charset="0"/>
            </a:endParaRPr>
          </a:p>
          <a:p>
            <a:endParaRPr lang="cs-CZ" dirty="false"/>
          </a:p>
        </p:txBody>
      </p:sp>
      <p:sp>
        <p:nvSpPr>
          <p:cNvPr id="4" name="Zástupný symbol pro číslo snímku 3">
            <a:extLst>
              <a:ext uri="{FF2B5EF4-FFF2-40B4-BE49-F238E27FC236}">
                <a16:creationId xmlns:a16="http://schemas.microsoft.com/office/drawing/2014/main" id="{A07480F8-1FB7-5319-5338-F25682762C4C}"/>
              </a:ext>
            </a:extLst>
          </p:cNvPr>
          <p:cNvSpPr>
            <a:spLocks noGrp="true"/>
          </p:cNvSpPr>
          <p:nvPr>
            <p:ph type="sldNum" sz="quarter" idx="12"/>
          </p:nvPr>
        </p:nvSpPr>
        <p:spPr/>
        <p:txBody>
          <a:bodyPr/>
          <a:lstStyle/>
          <a:p>
            <a:fld id="{479BF083-4774-43B1-9AB0-5CC1AC5DD8EE}" type="slidenum">
              <a:rPr lang="cs-CZ" smtClean="false"/>
              <a:pPr/>
              <a:t>33</a:t>
            </a:fld>
            <a:endParaRPr lang="cs-CZ" dirty="false"/>
          </a:p>
        </p:txBody>
      </p:sp>
    </p:spTree>
    <p:extLst>
      <p:ext uri="{BB962C8B-B14F-4D97-AF65-F5344CB8AC3E}">
        <p14:creationId xmlns:p14="http://schemas.microsoft.com/office/powerpoint/2010/main" val="3047442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5DDE29-7659-2FBA-DA72-C854704353F6}"/>
              </a:ext>
            </a:extLst>
          </p:cNvPr>
          <p:cNvSpPr>
            <a:spLocks noGrp="true"/>
          </p:cNvSpPr>
          <p:nvPr>
            <p:ph type="title"/>
          </p:nvPr>
        </p:nvSpPr>
        <p:spPr/>
        <p:txBody>
          <a:bodyPr/>
          <a:lstStyle/>
          <a:p>
            <a:r>
              <a:rPr lang="cs-CZ" dirty="false"/>
              <a:t>Náležitosti účetních dokladů</a:t>
            </a:r>
          </a:p>
        </p:txBody>
      </p:sp>
      <p:sp>
        <p:nvSpPr>
          <p:cNvPr id="3" name="Zástupný obsah 2">
            <a:extLst>
              <a:ext uri="{FF2B5EF4-FFF2-40B4-BE49-F238E27FC236}">
                <a16:creationId xmlns:a16="http://schemas.microsoft.com/office/drawing/2014/main" id="{0921A29F-DA74-5E8C-E2C9-484213930DA2}"/>
              </a:ext>
            </a:extLst>
          </p:cNvPr>
          <p:cNvSpPr>
            <a:spLocks noGrp="true"/>
          </p:cNvSpPr>
          <p:nvPr>
            <p:ph idx="1"/>
          </p:nvPr>
        </p:nvSpPr>
        <p:spPr/>
        <p:txBody>
          <a:bodyPr/>
          <a:lstStyle/>
          <a:p>
            <a:r>
              <a:rPr lang="cs-CZ" dirty="false"/>
              <a:t>Označení účetního dokladu</a:t>
            </a:r>
          </a:p>
          <a:p>
            <a:r>
              <a:rPr lang="cs-CZ" dirty="false"/>
              <a:t>Obsah účetního případu + jeho účastníci </a:t>
            </a:r>
          </a:p>
          <a:p>
            <a:r>
              <a:rPr lang="cs-CZ" dirty="false"/>
              <a:t>Peněžní částka</a:t>
            </a:r>
          </a:p>
          <a:p>
            <a:r>
              <a:rPr lang="cs-CZ" dirty="false"/>
              <a:t>Okamžik vyhotovení</a:t>
            </a:r>
          </a:p>
          <a:p>
            <a:r>
              <a:rPr lang="cs-CZ" dirty="false"/>
              <a:t>Okamžik uskutečnění</a:t>
            </a:r>
          </a:p>
          <a:p>
            <a:r>
              <a:rPr lang="cs-CZ" dirty="false"/>
              <a:t>Podpis osoby odpovědné za účetní záznam a za zaúčtování</a:t>
            </a:r>
          </a:p>
          <a:p>
            <a:r>
              <a:rPr lang="cs-CZ" dirty="false"/>
              <a:t>Označení projektu</a:t>
            </a:r>
          </a:p>
        </p:txBody>
      </p:sp>
      <p:sp>
        <p:nvSpPr>
          <p:cNvPr id="4" name="Zástupný symbol pro číslo snímku 3">
            <a:extLst>
              <a:ext uri="{FF2B5EF4-FFF2-40B4-BE49-F238E27FC236}">
                <a16:creationId xmlns:a16="http://schemas.microsoft.com/office/drawing/2014/main" id="{D90ECC77-DAA4-A288-6285-69A183FE2D28}"/>
              </a:ext>
            </a:extLst>
          </p:cNvPr>
          <p:cNvSpPr>
            <a:spLocks noGrp="true"/>
          </p:cNvSpPr>
          <p:nvPr>
            <p:ph type="sldNum" sz="quarter" idx="12"/>
          </p:nvPr>
        </p:nvSpPr>
        <p:spPr/>
        <p:txBody>
          <a:bodyPr/>
          <a:lstStyle/>
          <a:p>
            <a:fld id="{479BF083-4774-43B1-9AB0-5CC1AC5DD8EE}" type="slidenum">
              <a:rPr lang="cs-CZ" smtClean="false"/>
              <a:pPr/>
              <a:t>34</a:t>
            </a:fld>
            <a:endParaRPr lang="cs-CZ" dirty="false"/>
          </a:p>
        </p:txBody>
      </p:sp>
    </p:spTree>
    <p:extLst>
      <p:ext uri="{BB962C8B-B14F-4D97-AF65-F5344CB8AC3E}">
        <p14:creationId xmlns:p14="http://schemas.microsoft.com/office/powerpoint/2010/main" val="4004247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B4FB89-8319-53CD-CBA7-CB6642BA6CEE}"/>
              </a:ext>
            </a:extLst>
          </p:cNvPr>
          <p:cNvSpPr>
            <a:spLocks noGrp="true"/>
          </p:cNvSpPr>
          <p:nvPr>
            <p:ph type="title"/>
          </p:nvPr>
        </p:nvSpPr>
        <p:spPr/>
        <p:txBody>
          <a:bodyPr/>
          <a:lstStyle/>
          <a:p>
            <a:r>
              <a:rPr lang="cs-CZ" dirty="false"/>
              <a:t>Co obsahuje běžný daňový doklad</a:t>
            </a:r>
          </a:p>
        </p:txBody>
      </p:sp>
      <p:sp>
        <p:nvSpPr>
          <p:cNvPr id="3" name="Zástupný obsah 2">
            <a:extLst>
              <a:ext uri="{FF2B5EF4-FFF2-40B4-BE49-F238E27FC236}">
                <a16:creationId xmlns:a16="http://schemas.microsoft.com/office/drawing/2014/main" id="{45D8BF82-ACD4-EE4F-3964-D6E74EB186B2}"/>
              </a:ext>
            </a:extLst>
          </p:cNvPr>
          <p:cNvSpPr>
            <a:spLocks noGrp="true"/>
          </p:cNvSpPr>
          <p:nvPr>
            <p:ph idx="1"/>
          </p:nvPr>
        </p:nvSpPr>
        <p:spPr>
          <a:xfrm>
            <a:off x="180000" y="1296144"/>
            <a:ext cx="9072520" cy="5661248"/>
          </a:xfrm>
        </p:spPr>
        <p:txBody>
          <a:bodyPr/>
          <a:lstStyle/>
          <a:p>
            <a:pPr>
              <a:spcBef>
                <a:spcPts val="0"/>
              </a:spcBef>
              <a:spcAft>
                <a:spcPts val="0"/>
              </a:spcAft>
            </a:pPr>
            <a:r>
              <a:rPr lang="cs-CZ" sz="1700" dirty="false"/>
              <a:t>Označení osoby, která uskutečňuje plnění,</a:t>
            </a:r>
          </a:p>
          <a:p>
            <a:pPr>
              <a:spcBef>
                <a:spcPts val="0"/>
              </a:spcBef>
              <a:spcAft>
                <a:spcPts val="0"/>
              </a:spcAft>
            </a:pPr>
            <a:r>
              <a:rPr lang="cs-CZ" sz="1700" dirty="false"/>
              <a:t>daňové identifikační číslo osoby, která uskutečňuje plnění,</a:t>
            </a:r>
          </a:p>
          <a:p>
            <a:pPr>
              <a:spcBef>
                <a:spcPts val="0"/>
              </a:spcBef>
              <a:spcAft>
                <a:spcPts val="0"/>
              </a:spcAft>
            </a:pPr>
            <a:r>
              <a:rPr lang="cs-CZ" sz="1700" dirty="false"/>
              <a:t>označení osoby, pro kterou se plnění uskutečňuje,</a:t>
            </a:r>
          </a:p>
          <a:p>
            <a:pPr>
              <a:spcBef>
                <a:spcPts val="0"/>
              </a:spcBef>
              <a:spcAft>
                <a:spcPts val="0"/>
              </a:spcAft>
            </a:pPr>
            <a:r>
              <a:rPr lang="cs-CZ" sz="1700" dirty="false"/>
              <a:t>daňové identifikační číslo osoby, pro kterou se plnění uskutečňuje,</a:t>
            </a:r>
          </a:p>
          <a:p>
            <a:pPr>
              <a:spcBef>
                <a:spcPts val="0"/>
              </a:spcBef>
              <a:spcAft>
                <a:spcPts val="0"/>
              </a:spcAft>
            </a:pPr>
            <a:r>
              <a:rPr lang="cs-CZ" sz="1700" dirty="false"/>
              <a:t>evidenční číslo daňového dokladu,</a:t>
            </a:r>
          </a:p>
          <a:p>
            <a:pPr>
              <a:spcBef>
                <a:spcPts val="0"/>
              </a:spcBef>
              <a:spcAft>
                <a:spcPts val="0"/>
              </a:spcAft>
            </a:pPr>
            <a:r>
              <a:rPr lang="cs-CZ" sz="1700" dirty="false"/>
              <a:t>rozsah a předmět plnění</a:t>
            </a:r>
          </a:p>
          <a:p>
            <a:pPr>
              <a:spcBef>
                <a:spcPts val="0"/>
              </a:spcBef>
              <a:spcAft>
                <a:spcPts val="0"/>
              </a:spcAft>
            </a:pPr>
            <a:r>
              <a:rPr lang="cs-CZ" sz="1700" dirty="false"/>
              <a:t>den vystavení daňového dokladu,</a:t>
            </a:r>
          </a:p>
          <a:p>
            <a:pPr>
              <a:spcBef>
                <a:spcPts val="0"/>
              </a:spcBef>
              <a:spcAft>
                <a:spcPts val="0"/>
              </a:spcAft>
            </a:pPr>
            <a:r>
              <a:rPr lang="cs-CZ" sz="1700" dirty="false"/>
              <a:t>den uskutečnění plnění nebo den přijetí úplaty, pokud před uskutečněním plnění vznikla povinnost ke dni přijetí úplaty přiznat daň nebo přiznat uskutečnění plnění, pokud se liší ode dne vystavení daňového dokladu,</a:t>
            </a:r>
          </a:p>
          <a:p>
            <a:pPr>
              <a:spcBef>
                <a:spcPts val="0"/>
              </a:spcBef>
              <a:spcAft>
                <a:spcPts val="0"/>
              </a:spcAft>
            </a:pPr>
            <a:r>
              <a:rPr lang="cs-CZ" sz="1700" dirty="false"/>
              <a:t>jednotkovou cenu bez daně a slevu, není-li obsažena v jednotkové ceně,</a:t>
            </a:r>
          </a:p>
          <a:p>
            <a:pPr>
              <a:spcBef>
                <a:spcPts val="0"/>
              </a:spcBef>
              <a:spcAft>
                <a:spcPts val="0"/>
              </a:spcAft>
            </a:pPr>
            <a:r>
              <a:rPr lang="cs-CZ" sz="1700" dirty="false"/>
              <a:t>základ daně,</a:t>
            </a:r>
          </a:p>
          <a:p>
            <a:pPr>
              <a:spcBef>
                <a:spcPts val="0"/>
              </a:spcBef>
              <a:spcAft>
                <a:spcPts val="0"/>
              </a:spcAft>
            </a:pPr>
            <a:r>
              <a:rPr lang="cs-CZ" sz="1700" dirty="false"/>
              <a:t>sazbu daně,</a:t>
            </a:r>
          </a:p>
          <a:p>
            <a:pPr>
              <a:spcBef>
                <a:spcPts val="0"/>
              </a:spcBef>
              <a:spcAft>
                <a:spcPts val="0"/>
              </a:spcAft>
            </a:pPr>
            <a:r>
              <a:rPr lang="cs-CZ" sz="1700" dirty="false"/>
              <a:t>výši daně (v české měně).</a:t>
            </a:r>
          </a:p>
        </p:txBody>
      </p:sp>
      <p:sp>
        <p:nvSpPr>
          <p:cNvPr id="4" name="Zástupný symbol pro číslo snímku 3">
            <a:extLst>
              <a:ext uri="{FF2B5EF4-FFF2-40B4-BE49-F238E27FC236}">
                <a16:creationId xmlns:a16="http://schemas.microsoft.com/office/drawing/2014/main" id="{B2743830-8FD6-BFC3-EFDE-75D3377B4150}"/>
              </a:ext>
            </a:extLst>
          </p:cNvPr>
          <p:cNvSpPr>
            <a:spLocks noGrp="true"/>
          </p:cNvSpPr>
          <p:nvPr>
            <p:ph type="sldNum" sz="quarter" idx="12"/>
          </p:nvPr>
        </p:nvSpPr>
        <p:spPr/>
        <p:txBody>
          <a:bodyPr/>
          <a:lstStyle/>
          <a:p>
            <a:fld id="{479BF083-4774-43B1-9AB0-5CC1AC5DD8EE}" type="slidenum">
              <a:rPr lang="cs-CZ" smtClean="false"/>
              <a:pPr/>
              <a:t>35</a:t>
            </a:fld>
            <a:endParaRPr lang="cs-CZ" dirty="false"/>
          </a:p>
        </p:txBody>
      </p:sp>
    </p:spTree>
    <p:extLst>
      <p:ext uri="{BB962C8B-B14F-4D97-AF65-F5344CB8AC3E}">
        <p14:creationId xmlns:p14="http://schemas.microsoft.com/office/powerpoint/2010/main" val="2943287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7DFE66-229A-C470-A7AA-BA409A293525}"/>
              </a:ext>
            </a:extLst>
          </p:cNvPr>
          <p:cNvSpPr>
            <a:spLocks noGrp="true"/>
          </p:cNvSpPr>
          <p:nvPr>
            <p:ph type="title"/>
          </p:nvPr>
        </p:nvSpPr>
        <p:spPr/>
        <p:txBody>
          <a:bodyPr/>
          <a:lstStyle/>
          <a:p>
            <a:r>
              <a:rPr lang="cs-CZ" dirty="false"/>
              <a:t>Co obsahuje zjednodušený daňový doklad</a:t>
            </a:r>
          </a:p>
        </p:txBody>
      </p:sp>
      <p:sp>
        <p:nvSpPr>
          <p:cNvPr id="3" name="Zástupný obsah 2">
            <a:extLst>
              <a:ext uri="{FF2B5EF4-FFF2-40B4-BE49-F238E27FC236}">
                <a16:creationId xmlns:a16="http://schemas.microsoft.com/office/drawing/2014/main" id="{DB910849-B7D3-3D06-117E-4B2F3F501F9F}"/>
              </a:ext>
            </a:extLst>
          </p:cNvPr>
          <p:cNvSpPr>
            <a:spLocks noGrp="true"/>
          </p:cNvSpPr>
          <p:nvPr>
            <p:ph idx="1"/>
          </p:nvPr>
        </p:nvSpPr>
        <p:spPr>
          <a:xfrm>
            <a:off x="540000" y="1556792"/>
            <a:ext cx="8064000" cy="4797352"/>
          </a:xfrm>
        </p:spPr>
        <p:txBody>
          <a:bodyPr/>
          <a:lstStyle/>
          <a:p>
            <a:pPr algn="just"/>
            <a:r>
              <a:rPr lang="cs-CZ" dirty="false"/>
              <a:t>Pokud celková částka za plnění na daňovém dokladu není vyšší než 10 000 Kč. </a:t>
            </a:r>
          </a:p>
          <a:p>
            <a:pPr algn="just"/>
            <a:r>
              <a:rPr lang="cs-CZ" dirty="false"/>
              <a:t>Zjednodušený daňový doklad nemusí obsahovat: </a:t>
            </a:r>
          </a:p>
          <a:p>
            <a:pPr algn="just">
              <a:buFont typeface="Courier New" panose="02070309020205020404" pitchFamily="49" charset="0"/>
              <a:buChar char="o"/>
            </a:pPr>
            <a:r>
              <a:rPr lang="cs-CZ" sz="2000" dirty="false"/>
              <a:t>označení osoby, pro kterou se plnění uskutečňuje,</a:t>
            </a:r>
          </a:p>
          <a:p>
            <a:pPr algn="just">
              <a:buFont typeface="Courier New" panose="02070309020205020404" pitchFamily="49" charset="0"/>
              <a:buChar char="o"/>
            </a:pPr>
            <a:r>
              <a:rPr lang="cs-CZ" sz="2000" dirty="false"/>
              <a:t>daňové identifikační číslo osoby pro kterou se plnění uskutečňuje,</a:t>
            </a:r>
          </a:p>
          <a:p>
            <a:pPr algn="just">
              <a:buFont typeface="Courier New" panose="02070309020205020404" pitchFamily="49" charset="0"/>
              <a:buChar char="o"/>
            </a:pPr>
            <a:r>
              <a:rPr lang="cs-CZ" sz="2000" dirty="false"/>
              <a:t>jednotkovou cenu bez daně a slevu, není-li obsažena v jednotkové ceně,</a:t>
            </a:r>
          </a:p>
          <a:p>
            <a:pPr algn="just">
              <a:buFont typeface="Courier New" panose="02070309020205020404" pitchFamily="49" charset="0"/>
              <a:buChar char="o"/>
            </a:pPr>
            <a:r>
              <a:rPr lang="cs-CZ" sz="2000" dirty="false"/>
              <a:t>základ daně,</a:t>
            </a:r>
          </a:p>
          <a:p>
            <a:pPr algn="just">
              <a:buFont typeface="Courier New" panose="02070309020205020404" pitchFamily="49" charset="0"/>
              <a:buChar char="o"/>
            </a:pPr>
            <a:r>
              <a:rPr lang="cs-CZ" sz="2000" dirty="false"/>
              <a:t>výši daně.</a:t>
            </a:r>
          </a:p>
        </p:txBody>
      </p:sp>
      <p:sp>
        <p:nvSpPr>
          <p:cNvPr id="4" name="Zástupný symbol pro číslo snímku 3">
            <a:extLst>
              <a:ext uri="{FF2B5EF4-FFF2-40B4-BE49-F238E27FC236}">
                <a16:creationId xmlns:a16="http://schemas.microsoft.com/office/drawing/2014/main" id="{6C080F23-52A5-C279-CD67-10BE522FE3BE}"/>
              </a:ext>
            </a:extLst>
          </p:cNvPr>
          <p:cNvSpPr>
            <a:spLocks noGrp="true"/>
          </p:cNvSpPr>
          <p:nvPr>
            <p:ph type="sldNum" sz="quarter" idx="12"/>
          </p:nvPr>
        </p:nvSpPr>
        <p:spPr/>
        <p:txBody>
          <a:bodyPr/>
          <a:lstStyle/>
          <a:p>
            <a:fld id="{479BF083-4774-43B1-9AB0-5CC1AC5DD8EE}" type="slidenum">
              <a:rPr lang="cs-CZ" smtClean="false"/>
              <a:pPr/>
              <a:t>36</a:t>
            </a:fld>
            <a:endParaRPr lang="cs-CZ" dirty="false"/>
          </a:p>
        </p:txBody>
      </p:sp>
    </p:spTree>
    <p:extLst>
      <p:ext uri="{BB962C8B-B14F-4D97-AF65-F5344CB8AC3E}">
        <p14:creationId xmlns:p14="http://schemas.microsoft.com/office/powerpoint/2010/main" val="3404733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19BDFC-77B6-BB43-5E62-1D1F36299E54}"/>
              </a:ext>
            </a:extLst>
          </p:cNvPr>
          <p:cNvSpPr>
            <a:spLocks noGrp="true"/>
          </p:cNvSpPr>
          <p:nvPr>
            <p:ph type="title"/>
          </p:nvPr>
        </p:nvSpPr>
        <p:spPr/>
        <p:txBody>
          <a:bodyPr/>
          <a:lstStyle/>
          <a:p>
            <a:r>
              <a:rPr lang="cs-CZ" dirty="false"/>
              <a:t>Příklad daňového dokladu</a:t>
            </a:r>
          </a:p>
        </p:txBody>
      </p:sp>
      <p:sp>
        <p:nvSpPr>
          <p:cNvPr id="4" name="Zástupný symbol pro číslo snímku 3">
            <a:extLst>
              <a:ext uri="{FF2B5EF4-FFF2-40B4-BE49-F238E27FC236}">
                <a16:creationId xmlns:a16="http://schemas.microsoft.com/office/drawing/2014/main" id="{4F998217-334C-1919-079E-8242544E3A1A}"/>
              </a:ext>
            </a:extLst>
          </p:cNvPr>
          <p:cNvSpPr>
            <a:spLocks noGrp="true"/>
          </p:cNvSpPr>
          <p:nvPr>
            <p:ph type="sldNum" sz="quarter" idx="12"/>
          </p:nvPr>
        </p:nvSpPr>
        <p:spPr/>
        <p:txBody>
          <a:bodyPr/>
          <a:lstStyle/>
          <a:p>
            <a:fld id="{479BF083-4774-43B1-9AB0-5CC1AC5DD8EE}" type="slidenum">
              <a:rPr lang="cs-CZ" smtClean="false"/>
              <a:pPr/>
              <a:t>37</a:t>
            </a:fld>
            <a:endParaRPr lang="cs-CZ" dirty="false"/>
          </a:p>
        </p:txBody>
      </p:sp>
      <p:pic>
        <p:nvPicPr>
          <p:cNvPr id="5" name="Obrázek 4">
            <a:extLst>
              <a:ext uri="{FF2B5EF4-FFF2-40B4-BE49-F238E27FC236}">
                <a16:creationId xmlns:a16="http://schemas.microsoft.com/office/drawing/2014/main" id="{558B06EE-18EB-AD4C-F06D-BAF84B7AF7AC}"/>
              </a:ext>
            </a:extLst>
          </p:cNvPr>
          <p:cNvPicPr>
            <a:picLocks noChangeAspect="true"/>
          </p:cNvPicPr>
          <p:nvPr/>
        </p:nvPicPr>
        <p:blipFill rotWithShape="true">
          <a:blip r:embed="rId3"/>
          <a:srcRect l="19375" t="23101" r="25459" b="9669"/>
          <a:stretch/>
        </p:blipFill>
        <p:spPr bwMode="auto">
          <a:xfrm>
            <a:off x="198000" y="1413284"/>
            <a:ext cx="8748000" cy="5499248"/>
          </a:xfrm>
          <a:prstGeom prst="rect">
            <a:avLst/>
          </a:prstGeom>
          <a:ln>
            <a:noFill/>
          </a:ln>
          <a:extLst>
            <a:ext uri="{53640926-AAD7-44D8-BBD7-CCE9431645EC}">
              <a14:shadowObscured xmlns:a14="http://schemas.microsoft.com/office/drawing/2010/main"/>
            </a:ext>
          </a:extLst>
        </p:spPr>
      </p:pic>
      <p:sp>
        <p:nvSpPr>
          <p:cNvPr id="3" name="Zástupný obsah 2">
            <a:extLst>
              <a:ext uri="{FF2B5EF4-FFF2-40B4-BE49-F238E27FC236}">
                <a16:creationId xmlns:a16="http://schemas.microsoft.com/office/drawing/2014/main" id="{B16FAC8E-B71C-E54B-09F4-7CABEE378E12}"/>
              </a:ext>
            </a:extLst>
          </p:cNvPr>
          <p:cNvSpPr>
            <a:spLocks noGrp="true"/>
          </p:cNvSpPr>
          <p:nvPr>
            <p:ph idx="1"/>
          </p:nvPr>
        </p:nvSpPr>
        <p:spPr>
          <a:xfrm>
            <a:off x="206166" y="5917624"/>
            <a:ext cx="1974979" cy="1196752"/>
          </a:xfrm>
          <a:noFill/>
        </p:spPr>
        <p:txBody>
          <a:bodyPr/>
          <a:lstStyle/>
          <a:p>
            <a:pPr marL="0" indent="0">
              <a:lnSpc>
                <a:spcPct val="100000"/>
              </a:lnSpc>
              <a:spcBef>
                <a:spcPts val="0"/>
              </a:spcBef>
              <a:spcAft>
                <a:spcPts val="0"/>
              </a:spcAft>
              <a:buClr>
                <a:schemeClr val="tx1"/>
              </a:buClr>
              <a:buNone/>
            </a:pPr>
            <a:r>
              <a:rPr lang="cs-CZ" sz="1200" b="true" i="true" dirty="false">
                <a:solidFill>
                  <a:schemeClr val="accent6">
                    <a:lumMod val="60000"/>
                    <a:lumOff val="40000"/>
                  </a:schemeClr>
                </a:solidFill>
              </a:rPr>
              <a:t>X chybí informace o zaúčtování, </a:t>
            </a:r>
          </a:p>
          <a:p>
            <a:pPr marL="0" indent="0">
              <a:lnSpc>
                <a:spcPct val="100000"/>
              </a:lnSpc>
              <a:spcBef>
                <a:spcPts val="0"/>
              </a:spcBef>
              <a:spcAft>
                <a:spcPts val="0"/>
              </a:spcAft>
              <a:buClr>
                <a:schemeClr val="tx1"/>
              </a:buClr>
              <a:buNone/>
            </a:pPr>
            <a:r>
              <a:rPr lang="cs-CZ" sz="1200" b="true" i="true" dirty="false">
                <a:solidFill>
                  <a:schemeClr val="accent6">
                    <a:lumMod val="60000"/>
                    <a:lumOff val="40000"/>
                  </a:schemeClr>
                </a:solidFill>
              </a:rPr>
              <a:t>X chybí podpisy, kdo je odpovědný za zaúčtování </a:t>
            </a:r>
          </a:p>
          <a:p>
            <a:pPr marL="0" indent="0">
              <a:lnSpc>
                <a:spcPct val="100000"/>
              </a:lnSpc>
              <a:spcBef>
                <a:spcPts val="0"/>
              </a:spcBef>
              <a:spcAft>
                <a:spcPts val="0"/>
              </a:spcAft>
              <a:buClr>
                <a:schemeClr val="tx1"/>
              </a:buClr>
              <a:buNone/>
            </a:pPr>
            <a:r>
              <a:rPr lang="cs-CZ" sz="1200" b="true" i="true" dirty="false">
                <a:solidFill>
                  <a:schemeClr val="accent6">
                    <a:lumMod val="60000"/>
                    <a:lumOff val="40000"/>
                  </a:schemeClr>
                </a:solidFill>
              </a:rPr>
              <a:t>X chybí označení projektu</a:t>
            </a:r>
          </a:p>
        </p:txBody>
      </p:sp>
    </p:spTree>
    <p:extLst>
      <p:ext uri="{BB962C8B-B14F-4D97-AF65-F5344CB8AC3E}">
        <p14:creationId xmlns:p14="http://schemas.microsoft.com/office/powerpoint/2010/main" val="693086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205976-E174-6A8A-6F1F-54421FA79881}"/>
              </a:ext>
            </a:extLst>
          </p:cNvPr>
          <p:cNvSpPr>
            <a:spLocks noGrp="true"/>
          </p:cNvSpPr>
          <p:nvPr>
            <p:ph type="title"/>
          </p:nvPr>
        </p:nvSpPr>
        <p:spPr/>
        <p:txBody>
          <a:bodyPr/>
          <a:lstStyle/>
          <a:p>
            <a:r>
              <a:rPr lang="cs-CZ" dirty="false"/>
              <a:t>Příklad zjednodušeného daňového dokladu</a:t>
            </a:r>
          </a:p>
        </p:txBody>
      </p:sp>
      <p:sp>
        <p:nvSpPr>
          <p:cNvPr id="4" name="Zástupný symbol pro číslo snímku 3">
            <a:extLst>
              <a:ext uri="{FF2B5EF4-FFF2-40B4-BE49-F238E27FC236}">
                <a16:creationId xmlns:a16="http://schemas.microsoft.com/office/drawing/2014/main" id="{AACA006D-F529-5192-44D6-1376F17A13F8}"/>
              </a:ext>
            </a:extLst>
          </p:cNvPr>
          <p:cNvSpPr>
            <a:spLocks noGrp="true"/>
          </p:cNvSpPr>
          <p:nvPr>
            <p:ph type="sldNum" sz="quarter" idx="12"/>
          </p:nvPr>
        </p:nvSpPr>
        <p:spPr/>
        <p:txBody>
          <a:bodyPr/>
          <a:lstStyle/>
          <a:p>
            <a:fld id="{479BF083-4774-43B1-9AB0-5CC1AC5DD8EE}" type="slidenum">
              <a:rPr lang="cs-CZ" smtClean="false"/>
              <a:pPr/>
              <a:t>38</a:t>
            </a:fld>
            <a:endParaRPr lang="cs-CZ" dirty="false"/>
          </a:p>
        </p:txBody>
      </p:sp>
      <p:pic>
        <p:nvPicPr>
          <p:cNvPr id="5" name="Obrázek 4">
            <a:extLst>
              <a:ext uri="{FF2B5EF4-FFF2-40B4-BE49-F238E27FC236}">
                <a16:creationId xmlns:a16="http://schemas.microsoft.com/office/drawing/2014/main" id="{51EAA855-1273-8A56-3902-BE4027E5A757}"/>
              </a:ext>
            </a:extLst>
          </p:cNvPr>
          <p:cNvPicPr>
            <a:picLocks noChangeAspect="true"/>
          </p:cNvPicPr>
          <p:nvPr/>
        </p:nvPicPr>
        <p:blipFill rotWithShape="true">
          <a:blip r:embed="rId3"/>
          <a:srcRect l="20934" t="21995" r="29570" b="13117"/>
          <a:stretch/>
        </p:blipFill>
        <p:spPr bwMode="auto">
          <a:xfrm>
            <a:off x="611560" y="1252078"/>
            <a:ext cx="7964367" cy="5129250"/>
          </a:xfrm>
          <a:prstGeom prst="rect">
            <a:avLst/>
          </a:prstGeom>
          <a:ln>
            <a:noFill/>
          </a:ln>
          <a:extLst>
            <a:ext uri="{53640926-AAD7-44D8-BBD7-CCE9431645EC}">
              <a14:shadowObscured xmlns:a14="http://schemas.microsoft.com/office/drawing/2010/main"/>
            </a:ext>
          </a:extLst>
        </p:spPr>
      </p:pic>
      <p:sp>
        <p:nvSpPr>
          <p:cNvPr id="8" name="Zástupný obsah 2">
            <a:extLst>
              <a:ext uri="{FF2B5EF4-FFF2-40B4-BE49-F238E27FC236}">
                <a16:creationId xmlns:a16="http://schemas.microsoft.com/office/drawing/2014/main" id="{B0032648-D40A-9A08-06B9-38011088B86E}"/>
              </a:ext>
            </a:extLst>
          </p:cNvPr>
          <p:cNvSpPr txBox="true">
            <a:spLocks/>
          </p:cNvSpPr>
          <p:nvPr/>
        </p:nvSpPr>
        <p:spPr>
          <a:xfrm>
            <a:off x="6660232" y="1700808"/>
            <a:ext cx="2664296" cy="1911487"/>
          </a:xfrm>
          <a:prstGeom prst="rect">
            <a:avLst/>
          </a:prstGeom>
          <a:noFill/>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Clr>
                <a:schemeClr val="tx1"/>
              </a:buClr>
              <a:buNone/>
            </a:pPr>
            <a:r>
              <a:rPr lang="cs-CZ" sz="1200" b="true" dirty="false">
                <a:solidFill>
                  <a:schemeClr val="accent6">
                    <a:lumMod val="60000"/>
                    <a:lumOff val="40000"/>
                  </a:schemeClr>
                </a:solidFill>
              </a:rPr>
              <a:t>X chybí informace o zaúčtování, </a:t>
            </a:r>
          </a:p>
          <a:p>
            <a:pPr marL="0" indent="0">
              <a:spcBef>
                <a:spcPts val="0"/>
              </a:spcBef>
              <a:spcAft>
                <a:spcPts val="0"/>
              </a:spcAft>
              <a:buClr>
                <a:schemeClr val="tx1"/>
              </a:buClr>
              <a:buNone/>
            </a:pPr>
            <a:r>
              <a:rPr lang="cs-CZ" sz="1200" b="true" dirty="false">
                <a:solidFill>
                  <a:schemeClr val="accent6">
                    <a:lumMod val="60000"/>
                    <a:lumOff val="40000"/>
                  </a:schemeClr>
                </a:solidFill>
              </a:rPr>
              <a:t>X chybí podpisy, kdo je odpovědný za zaúčtování </a:t>
            </a:r>
          </a:p>
          <a:p>
            <a:pPr marL="0" indent="0">
              <a:spcBef>
                <a:spcPts val="0"/>
              </a:spcBef>
              <a:spcAft>
                <a:spcPts val="0"/>
              </a:spcAft>
              <a:buClr>
                <a:schemeClr val="tx1"/>
              </a:buClr>
              <a:buNone/>
            </a:pPr>
            <a:r>
              <a:rPr lang="cs-CZ" sz="1200" b="true" dirty="false">
                <a:solidFill>
                  <a:schemeClr val="accent6">
                    <a:lumMod val="60000"/>
                    <a:lumOff val="40000"/>
                  </a:schemeClr>
                </a:solidFill>
              </a:rPr>
              <a:t>X chybí označení projektu</a:t>
            </a:r>
          </a:p>
        </p:txBody>
      </p:sp>
    </p:spTree>
    <p:extLst>
      <p:ext uri="{BB962C8B-B14F-4D97-AF65-F5344CB8AC3E}">
        <p14:creationId xmlns:p14="http://schemas.microsoft.com/office/powerpoint/2010/main" val="1436350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3" name="Obrázek 2" descr="Obsah obrázku text&#10;&#10;Popis byl vytvořen automaticky">
            <a:extLst>
              <a:ext uri="{FF2B5EF4-FFF2-40B4-BE49-F238E27FC236}">
                <a16:creationId xmlns:a16="http://schemas.microsoft.com/office/drawing/2014/main" id="{82EDAB34-B7C9-E634-1153-5F324233A063}"/>
              </a:ext>
            </a:extLst>
          </p:cNvPr>
          <p:cNvPicPr>
            <a:picLocks noChangeAspect="true"/>
          </p:cNvPicPr>
          <p:nvPr/>
        </p:nvPicPr>
        <p:blipFill>
          <a:blip r:embed="rId2">
            <a:extLst>
              <a:ext uri="{28A0092B-C50C-407E-A947-70E740481C1C}">
                <a14:useLocalDpi xmlns:a14="http://schemas.microsoft.com/office/drawing/2010/main" val="0"/>
              </a:ext>
            </a:extLst>
          </a:blip>
          <a:stretch>
            <a:fillRect/>
          </a:stretch>
        </p:blipFill>
        <p:spPr>
          <a:xfrm>
            <a:off x="251520" y="188640"/>
            <a:ext cx="4076700" cy="948525"/>
          </a:xfrm>
          <a:prstGeom prst="rect">
            <a:avLst/>
          </a:prstGeom>
        </p:spPr>
      </p:pic>
      <p:sp>
        <p:nvSpPr>
          <p:cNvPr id="4" name="Nadpis 1">
            <a:extLst>
              <a:ext uri="{FF2B5EF4-FFF2-40B4-BE49-F238E27FC236}">
                <a16:creationId xmlns:a16="http://schemas.microsoft.com/office/drawing/2014/main" id="{9C6A198A-48DE-4493-9890-9D9F51E99DE2}"/>
              </a:ext>
            </a:extLst>
          </p:cNvPr>
          <p:cNvSpPr txBox="true">
            <a:spLocks/>
          </p:cNvSpPr>
          <p:nvPr/>
        </p:nvSpPr>
        <p:spPr>
          <a:xfrm>
            <a:off x="3059832" y="2864022"/>
            <a:ext cx="5033424" cy="1728192"/>
          </a:xfrm>
          <a:prstGeom prst="rect">
            <a:avLst/>
          </a:prstGeom>
        </p:spPr>
        <p:txBody>
          <a:bodyPr vert="horz" lIns="36000" tIns="0" rIns="36000" bIns="0" rtlCol="false" anchor="t" anchorCtr="false">
            <a:noAutofit/>
          </a:bodyPr>
          <a:lstStyle>
            <a:lvl1pPr algn="l" defTabSz="914400" rtl="false" eaLnBrk="true" latinLnBrk="false" hangingPunct="true">
              <a:lnSpc>
                <a:spcPct val="100000"/>
              </a:lnSpc>
              <a:spcBef>
                <a:spcPct val="0"/>
              </a:spcBef>
              <a:buNone/>
              <a:defRPr sz="4000" b="true" kern="0" cap="all" baseline="0">
                <a:solidFill>
                  <a:schemeClr val="accent1"/>
                </a:solidFill>
                <a:latin typeface="+mj-lt"/>
                <a:ea typeface="+mj-ea"/>
                <a:cs typeface="+mj-cs"/>
              </a:defRPr>
            </a:lvl1pPr>
          </a:lstStyle>
          <a:p>
            <a:pPr marL="0" marR="0" lvl="0" indent="0" algn="l" defTabSz="914400" rtl="false" eaLnBrk="true" fontAlgn="auto" latinLnBrk="false" hangingPunct="true">
              <a:lnSpc>
                <a:spcPct val="100000"/>
              </a:lnSpc>
              <a:spcBef>
                <a:spcPct val="0"/>
              </a:spcBef>
              <a:spcAft>
                <a:spcPts val="0"/>
              </a:spcAft>
              <a:buClrTx/>
              <a:buSzTx/>
              <a:buFontTx/>
              <a:buNone/>
              <a:tabLst/>
              <a:defRPr/>
            </a:pPr>
            <a:r>
              <a:rPr lang="cs-CZ" sz="2400" dirty="false">
                <a:solidFill>
                  <a:srgbClr val="084A8B"/>
                </a:solidFill>
                <a:latin typeface="Arial"/>
              </a:rPr>
              <a:t> </a:t>
            </a:r>
            <a:br>
              <a:rPr lang="cs-CZ" sz="4800" dirty="false">
                <a:solidFill>
                  <a:srgbClr val="084A8B"/>
                </a:solidFill>
                <a:latin typeface="Arial"/>
              </a:rPr>
            </a:br>
            <a:r>
              <a:rPr lang="cs-CZ" sz="4800" dirty="false">
                <a:solidFill>
                  <a:srgbClr val="084A8B"/>
                </a:solidFill>
                <a:latin typeface="Arial"/>
              </a:rPr>
              <a:t>indikátory</a:t>
            </a:r>
            <a:endParaRPr kumimoji="false" lang="cs-CZ" sz="4800" b="true" i="false" u="none" strike="noStrike" kern="0" cap="all" spc="0" normalizeH="false" baseline="0" noProof="false" dirty="false">
              <a:ln>
                <a:noFill/>
              </a:ln>
              <a:solidFill>
                <a:srgbClr val="084A8B"/>
              </a:solidFill>
              <a:effectLst/>
              <a:uLnTx/>
              <a:uFillTx/>
              <a:latin typeface="Arial"/>
              <a:ea typeface="+mj-ea"/>
              <a:cs typeface="+mj-cs"/>
            </a:endParaRPr>
          </a:p>
        </p:txBody>
      </p:sp>
      <p:pic>
        <p:nvPicPr>
          <p:cNvPr id="5" name="Grafický objekt 4" descr="Obchodní růst obrys">
            <a:extLst>
              <a:ext uri="{FF2B5EF4-FFF2-40B4-BE49-F238E27FC236}">
                <a16:creationId xmlns:a16="http://schemas.microsoft.com/office/drawing/2014/main" id="{C8891957-5AD3-48D3-A168-54FA3C2381D6}"/>
              </a:ext>
            </a:extLst>
          </p:cNvPr>
          <p:cNvPicPr>
            <a:picLocks noChangeAspect="true"/>
          </p:cNvPicPr>
          <p:nvPr/>
        </p:nvPicPr>
        <p:blipFill>
          <a:blip r:embed="rId3">
            <a:extLst>
              <a:ext uri="{96DAC541-7B7A-43D3-8B79-37D633B846F1}">
                <asvg:svgBlip xmlns:asvg="http://schemas.microsoft.com/office/drawing/2016/SVG/main" r:embed="rId4"/>
              </a:ext>
            </a:extLst>
          </a:blip>
          <a:srcRect/>
          <a:stretch/>
        </p:blipFill>
        <p:spPr>
          <a:xfrm>
            <a:off x="953060" y="2612010"/>
            <a:ext cx="1980204" cy="1980204"/>
          </a:xfrm>
          <a:prstGeom prst="rect">
            <a:avLst/>
          </a:prstGeom>
        </p:spPr>
      </p:pic>
    </p:spTree>
    <p:extLst>
      <p:ext uri="{BB962C8B-B14F-4D97-AF65-F5344CB8AC3E}">
        <p14:creationId xmlns:p14="http://schemas.microsoft.com/office/powerpoint/2010/main" val="3054809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357ED0-8A70-48FE-B034-58EB486ED01F}"/>
              </a:ext>
            </a:extLst>
          </p:cNvPr>
          <p:cNvSpPr>
            <a:spLocks noGrp="true"/>
          </p:cNvSpPr>
          <p:nvPr>
            <p:ph type="title"/>
          </p:nvPr>
        </p:nvSpPr>
        <p:spPr>
          <a:xfrm>
            <a:off x="360000" y="0"/>
            <a:ext cx="8748000" cy="1080000"/>
          </a:xfrm>
        </p:spPr>
        <p:txBody>
          <a:bodyPr/>
          <a:lstStyle/>
          <a:p>
            <a:br>
              <a:rPr lang="cs-CZ" dirty="false"/>
            </a:br>
            <a:r>
              <a:rPr lang="cs-CZ" dirty="false"/>
              <a:t>Právní akt</a:t>
            </a:r>
            <a:br>
              <a:rPr lang="cs-CZ" dirty="false"/>
            </a:br>
            <a:endParaRPr lang="cs-CZ" dirty="false"/>
          </a:p>
        </p:txBody>
      </p:sp>
      <p:sp>
        <p:nvSpPr>
          <p:cNvPr id="3" name="Zástupný obsah 2">
            <a:extLst>
              <a:ext uri="{FF2B5EF4-FFF2-40B4-BE49-F238E27FC236}">
                <a16:creationId xmlns:a16="http://schemas.microsoft.com/office/drawing/2014/main" id="{BF0D8588-7D6C-4A4F-99CD-1889F57D6B75}"/>
              </a:ext>
            </a:extLst>
          </p:cNvPr>
          <p:cNvSpPr>
            <a:spLocks noGrp="true"/>
          </p:cNvSpPr>
          <p:nvPr>
            <p:ph idx="1"/>
          </p:nvPr>
        </p:nvSpPr>
        <p:spPr>
          <a:xfrm>
            <a:off x="144480" y="1403724"/>
            <a:ext cx="8748000" cy="4977604"/>
          </a:xfrm>
        </p:spPr>
        <p:txBody>
          <a:bodyPr/>
          <a:lstStyle/>
          <a:p>
            <a:r>
              <a:rPr lang="cs-CZ" sz="2200" dirty="false"/>
              <a:t>Akceptováním právního aktu o poskytnutí podpory (Rozhodnutí </a:t>
            </a:r>
            <a:br>
              <a:rPr lang="cs-CZ" sz="2200" dirty="false"/>
            </a:br>
            <a:r>
              <a:rPr lang="cs-CZ" sz="2200" dirty="false"/>
              <a:t>o poskytnutí dotace) po předchozím podpisu ŘO se žadatel stává příjemcem podpory.</a:t>
            </a:r>
          </a:p>
          <a:p>
            <a:r>
              <a:rPr lang="cs-CZ" sz="2200" dirty="false"/>
              <a:t>1. záloha do 20 pracovních dnů od podpisu právního aktu, pokud již uplynulo datum zahájení nebo měsíc před zahájením realizace.</a:t>
            </a:r>
          </a:p>
          <a:p>
            <a:r>
              <a:rPr lang="cs-CZ" sz="2200" dirty="false"/>
              <a:t>Doporučení důkladně se seznámit s textem právního aktu:</a:t>
            </a:r>
          </a:p>
          <a:p>
            <a:pPr lvl="1"/>
            <a:r>
              <a:rPr lang="cs-CZ" dirty="false"/>
              <a:t>podmínky realizace,</a:t>
            </a:r>
          </a:p>
          <a:p>
            <a:pPr lvl="1"/>
            <a:r>
              <a:rPr lang="cs-CZ" dirty="false"/>
              <a:t>účel dotace – provést všechna opatření u 5 zaměstnavatelů, zpráva, platforma,</a:t>
            </a:r>
          </a:p>
          <a:p>
            <a:pPr lvl="1"/>
            <a:r>
              <a:rPr lang="cs-CZ" dirty="false"/>
              <a:t>monitorovací období,</a:t>
            </a:r>
          </a:p>
          <a:p>
            <a:pPr lvl="1"/>
            <a:r>
              <a:rPr lang="cs-CZ" dirty="false"/>
              <a:t>indikátory,</a:t>
            </a:r>
          </a:p>
          <a:p>
            <a:pPr lvl="1"/>
            <a:r>
              <a:rPr lang="cs-CZ" dirty="false"/>
              <a:t>sankce – účel dotace, platforma.</a:t>
            </a:r>
          </a:p>
          <a:p>
            <a:pPr marL="414000" lvl="1" indent="0">
              <a:buNone/>
            </a:pPr>
            <a:endParaRPr lang="cs-CZ" dirty="false"/>
          </a:p>
          <a:p>
            <a:pPr lvl="1"/>
            <a:endParaRPr lang="cs-CZ" sz="1800" dirty="false"/>
          </a:p>
        </p:txBody>
      </p:sp>
      <p:sp>
        <p:nvSpPr>
          <p:cNvPr id="4" name="Zástupný symbol pro číslo snímku 3">
            <a:extLst>
              <a:ext uri="{FF2B5EF4-FFF2-40B4-BE49-F238E27FC236}">
                <a16:creationId xmlns:a16="http://schemas.microsoft.com/office/drawing/2014/main" id="{7969EAFB-F3CF-4854-9A98-7BEB0E79F70F}"/>
              </a:ext>
            </a:extLst>
          </p:cNvPr>
          <p:cNvSpPr>
            <a:spLocks noGrp="true"/>
          </p:cNvSpPr>
          <p:nvPr>
            <p:ph type="sldNum" sz="quarter" idx="12"/>
          </p:nvPr>
        </p:nvSpPr>
        <p:spPr/>
        <p:txBody>
          <a:bodyPr/>
          <a:lstStyle/>
          <a:p>
            <a:fld id="{479BF083-4774-43B1-9AB0-5CC1AC5DD8EE}" type="slidenum">
              <a:rPr lang="cs-CZ" smtClean="false"/>
              <a:pPr/>
              <a:t>4</a:t>
            </a:fld>
            <a:endParaRPr lang="cs-CZ" dirty="false"/>
          </a:p>
        </p:txBody>
      </p:sp>
    </p:spTree>
    <p:extLst>
      <p:ext uri="{BB962C8B-B14F-4D97-AF65-F5344CB8AC3E}">
        <p14:creationId xmlns:p14="http://schemas.microsoft.com/office/powerpoint/2010/main" val="724832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68742C-9928-48B9-B255-108903173BCA}"/>
              </a:ext>
            </a:extLst>
          </p:cNvPr>
          <p:cNvSpPr>
            <a:spLocks noGrp="true"/>
          </p:cNvSpPr>
          <p:nvPr>
            <p:ph type="title"/>
          </p:nvPr>
        </p:nvSpPr>
        <p:spPr>
          <a:xfrm>
            <a:off x="360000" y="162000"/>
            <a:ext cx="8424000" cy="746720"/>
          </a:xfrm>
        </p:spPr>
        <p:txBody>
          <a:bodyPr vert="horz" lIns="36000" tIns="0" rIns="36000" bIns="0" rtlCol="false" anchor="ctr" anchorCtr="false">
            <a:normAutofit/>
          </a:bodyPr>
          <a:lstStyle/>
          <a:p>
            <a:r>
              <a:rPr lang="cs-CZ" b="true" kern="0" cap="all" baseline="0" dirty="false" err="true">
                <a:latin typeface="+mj-lt"/>
                <a:ea typeface="+mj-ea"/>
                <a:cs typeface="+mj-cs"/>
              </a:rPr>
              <a:t>indikátorY</a:t>
            </a:r>
            <a:endParaRPr lang="cs-CZ" b="true" kern="0" cap="all" baseline="0" dirty="false">
              <a:latin typeface="+mj-lt"/>
              <a:ea typeface="+mj-ea"/>
              <a:cs typeface="+mj-cs"/>
            </a:endParaRPr>
          </a:p>
        </p:txBody>
      </p:sp>
      <p:sp>
        <p:nvSpPr>
          <p:cNvPr id="4" name="TextovéPole 3">
            <a:extLst>
              <a:ext uri="{FF2B5EF4-FFF2-40B4-BE49-F238E27FC236}">
                <a16:creationId xmlns:a16="http://schemas.microsoft.com/office/drawing/2014/main" id="{1827F5EC-1D55-4057-B5DB-C219BE18F913}"/>
              </a:ext>
            </a:extLst>
          </p:cNvPr>
          <p:cNvSpPr txBox="true"/>
          <p:nvPr/>
        </p:nvSpPr>
        <p:spPr>
          <a:xfrm>
            <a:off x="360000" y="1556792"/>
            <a:ext cx="8280000" cy="4032448"/>
          </a:xfrm>
          <a:prstGeom prst="rect">
            <a:avLst/>
          </a:prstGeom>
        </p:spPr>
        <p:txBody>
          <a:bodyPr vert="horz" lIns="0" tIns="0" rIns="0" bIns="0" rtlCol="false">
            <a:normAutofit/>
          </a:bodyPr>
          <a:lstStyle/>
          <a:p>
            <a:pPr>
              <a:lnSpc>
                <a:spcPct val="90000"/>
              </a:lnSpc>
              <a:spcAft>
                <a:spcPts val="600"/>
              </a:spcAft>
              <a:buClr>
                <a:schemeClr val="accent2"/>
              </a:buClr>
            </a:pPr>
            <a:r>
              <a:rPr lang="cs-CZ" sz="2200" b="true" dirty="false"/>
              <a:t>Indikátor = nástroj pro měření efektů projektu v rámci OPZ+.</a:t>
            </a:r>
          </a:p>
          <a:p>
            <a:pPr algn="just">
              <a:lnSpc>
                <a:spcPct val="90000"/>
              </a:lnSpc>
              <a:spcAft>
                <a:spcPts val="600"/>
              </a:spcAft>
              <a:buClr>
                <a:schemeClr val="accent2"/>
              </a:buClr>
            </a:pPr>
            <a:endParaRPr lang="cs-CZ" sz="2200" b="true" dirty="false"/>
          </a:p>
          <a:p>
            <a:pPr marL="342900" indent="-342900" algn="just">
              <a:spcAft>
                <a:spcPts val="600"/>
              </a:spcAft>
              <a:buClr>
                <a:schemeClr val="accent2"/>
              </a:buClr>
              <a:buFont typeface="Wingdings" panose="05000000000000000000" pitchFamily="2" charset="2"/>
              <a:buChar char="l"/>
            </a:pPr>
            <a:r>
              <a:rPr lang="cs-CZ" sz="2200" b="true" dirty="false"/>
              <a:t>Indikátor se závazkem </a:t>
            </a:r>
            <a:r>
              <a:rPr lang="cs-CZ" sz="2200" dirty="false"/>
              <a:t>→ hodnota, která se chápe jako závazek žadatele, kterého má dosáhnout díky realizaci projektu</a:t>
            </a:r>
          </a:p>
          <a:p>
            <a:pPr marL="342900" indent="-342900" algn="just">
              <a:spcAft>
                <a:spcPts val="600"/>
              </a:spcAft>
              <a:buClr>
                <a:schemeClr val="accent2"/>
              </a:buClr>
              <a:buFont typeface="Wingdings" panose="05000000000000000000" pitchFamily="2" charset="2"/>
              <a:buChar char="l"/>
            </a:pPr>
            <a:endParaRPr lang="cs-CZ" sz="2200" dirty="false"/>
          </a:p>
          <a:p>
            <a:pPr marL="342900" indent="-342900" algn="just">
              <a:spcAft>
                <a:spcPts val="600"/>
              </a:spcAft>
              <a:buClr>
                <a:schemeClr val="accent2"/>
              </a:buClr>
              <a:buFont typeface="Wingdings" panose="05000000000000000000" pitchFamily="2" charset="2"/>
              <a:buChar char="l"/>
            </a:pPr>
            <a:r>
              <a:rPr lang="cs-CZ" sz="2200" b="true" dirty="false"/>
              <a:t>Indikátor bez závazku </a:t>
            </a:r>
            <a:r>
              <a:rPr lang="cs-CZ" sz="2200" dirty="false"/>
              <a:t>→ hodnota, která nepředstavuje závazek žadatele, ale které je nutné sledovat</a:t>
            </a:r>
          </a:p>
          <a:p>
            <a:pPr marL="342900" indent="-342900" algn="just">
              <a:spcAft>
                <a:spcPts val="600"/>
              </a:spcAft>
              <a:buClr>
                <a:schemeClr val="accent2"/>
              </a:buClr>
              <a:buFont typeface="Wingdings" panose="05000000000000000000" pitchFamily="2" charset="2"/>
              <a:buChar char="l"/>
            </a:pPr>
            <a:endParaRPr lang="cs-CZ" sz="2200" dirty="false"/>
          </a:p>
          <a:p>
            <a:pPr marL="342900" indent="-342900" algn="just">
              <a:spcAft>
                <a:spcPts val="600"/>
              </a:spcAft>
              <a:buClr>
                <a:schemeClr val="accent2"/>
              </a:buClr>
              <a:buFont typeface="Wingdings" panose="05000000000000000000" pitchFamily="2" charset="2"/>
              <a:buChar char="l"/>
            </a:pPr>
            <a:r>
              <a:rPr lang="cs-CZ" sz="2200" dirty="false"/>
              <a:t>Charakteristika indikátorů je uvedena v Obecné části pravidel pro žadatele a příjemce</a:t>
            </a:r>
            <a:endParaRPr lang="cs-CZ" sz="3200" dirty="false"/>
          </a:p>
          <a:p>
            <a:pPr marL="342900" indent="-342900" algn="just">
              <a:spcAft>
                <a:spcPts val="600"/>
              </a:spcAft>
              <a:buClr>
                <a:schemeClr val="accent2"/>
              </a:buClr>
              <a:buFont typeface="Arial" panose="020B0604020202020204" pitchFamily="34" charset="0"/>
              <a:buChar char="•"/>
            </a:pPr>
            <a:endParaRPr lang="cs-CZ" sz="2200" dirty="false"/>
          </a:p>
        </p:txBody>
      </p:sp>
      <p:sp>
        <p:nvSpPr>
          <p:cNvPr id="3" name="Zástupný symbol pro číslo snímku 2">
            <a:extLst>
              <a:ext uri="{FF2B5EF4-FFF2-40B4-BE49-F238E27FC236}">
                <a16:creationId xmlns:a16="http://schemas.microsoft.com/office/drawing/2014/main" id="{61968579-39BB-4571-A2F7-098A42F7AD84}"/>
              </a:ext>
            </a:extLst>
          </p:cNvPr>
          <p:cNvSpPr>
            <a:spLocks noGrp="true"/>
          </p:cNvSpPr>
          <p:nvPr>
            <p:ph type="sldNum" sz="quarter" idx="13"/>
          </p:nvPr>
        </p:nvSpPr>
        <p:spPr>
          <a:xfrm>
            <a:off x="8640000" y="6516000"/>
            <a:ext cx="468000" cy="180000"/>
          </a:xfrm>
        </p:spPr>
        <p:txBody>
          <a:bodyPr vert="horz" lIns="0" tIns="0" rIns="0" bIns="0" rtlCol="false" anchor="ctr">
            <a:normAutofit/>
          </a:bodyPr>
          <a:lstStyle/>
          <a:p>
            <a:pPr>
              <a:spcAft>
                <a:spcPts val="600"/>
              </a:spcAft>
            </a:pPr>
            <a:fld id="{479BF083-4774-43B1-9AB0-5CC1AC5DD8EE}" type="slidenum">
              <a:rPr lang="cs-CZ" smtClean="false"/>
              <a:pPr>
                <a:spcAft>
                  <a:spcPts val="600"/>
                </a:spcAft>
              </a:pPr>
              <a:t>40</a:t>
            </a:fld>
            <a:endParaRPr lang="cs-CZ"/>
          </a:p>
        </p:txBody>
      </p:sp>
    </p:spTree>
    <p:extLst>
      <p:ext uri="{BB962C8B-B14F-4D97-AF65-F5344CB8AC3E}">
        <p14:creationId xmlns:p14="http://schemas.microsoft.com/office/powerpoint/2010/main" val="2533292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68742C-9928-48B9-B255-108903173BCA}"/>
              </a:ext>
            </a:extLst>
          </p:cNvPr>
          <p:cNvSpPr>
            <a:spLocks noGrp="true"/>
          </p:cNvSpPr>
          <p:nvPr>
            <p:ph type="title"/>
          </p:nvPr>
        </p:nvSpPr>
        <p:spPr/>
        <p:txBody>
          <a:bodyPr/>
          <a:lstStyle/>
          <a:p>
            <a:r>
              <a:rPr lang="cs-CZ" b="true" kern="0" cap="all" baseline="0" dirty="false" err="true">
                <a:latin typeface="+mj-lt"/>
                <a:ea typeface="+mj-ea"/>
                <a:cs typeface="+mj-cs"/>
              </a:rPr>
              <a:t>indikátorY</a:t>
            </a:r>
            <a:endParaRPr lang="cs-CZ" dirty="false"/>
          </a:p>
        </p:txBody>
      </p:sp>
      <p:sp>
        <p:nvSpPr>
          <p:cNvPr id="6" name="Zástupný symbol pro obsah 2">
            <a:extLst>
              <a:ext uri="{FF2B5EF4-FFF2-40B4-BE49-F238E27FC236}">
                <a16:creationId xmlns:a16="http://schemas.microsoft.com/office/drawing/2014/main" id="{8E27D596-812A-4DEB-9F62-184AD69BF1EA}"/>
              </a:ext>
            </a:extLst>
          </p:cNvPr>
          <p:cNvSpPr txBox="true">
            <a:spLocks/>
          </p:cNvSpPr>
          <p:nvPr/>
        </p:nvSpPr>
        <p:spPr>
          <a:xfrm>
            <a:off x="327064" y="1737052"/>
            <a:ext cx="8064000" cy="4320000"/>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dirty="false"/>
          </a:p>
        </p:txBody>
      </p:sp>
      <p:sp>
        <p:nvSpPr>
          <p:cNvPr id="8" name="Zástupný symbol pro obsah 2">
            <a:extLst>
              <a:ext uri="{FF2B5EF4-FFF2-40B4-BE49-F238E27FC236}">
                <a16:creationId xmlns:a16="http://schemas.microsoft.com/office/drawing/2014/main" id="{7E9B04D7-C058-4B62-B4CB-7AC4F6082BC8}"/>
              </a:ext>
            </a:extLst>
          </p:cNvPr>
          <p:cNvSpPr txBox="true">
            <a:spLocks/>
          </p:cNvSpPr>
          <p:nvPr/>
        </p:nvSpPr>
        <p:spPr>
          <a:xfrm>
            <a:off x="316391" y="1312842"/>
            <a:ext cx="8446773" cy="680297"/>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b="true" dirty="false"/>
              <a:t>  Indikátory se závazkem / </a:t>
            </a:r>
            <a:r>
              <a:rPr lang="cs-CZ" b="true" dirty="false">
                <a:solidFill>
                  <a:schemeClr val="bg1">
                    <a:lumMod val="50000"/>
                  </a:schemeClr>
                </a:solidFill>
              </a:rPr>
              <a:t>bez závazku</a:t>
            </a:r>
          </a:p>
        </p:txBody>
      </p:sp>
      <p:sp>
        <p:nvSpPr>
          <p:cNvPr id="9" name="Zástupný symbol pro číslo snímku 3">
            <a:extLst>
              <a:ext uri="{FF2B5EF4-FFF2-40B4-BE49-F238E27FC236}">
                <a16:creationId xmlns:a16="http://schemas.microsoft.com/office/drawing/2014/main" id="{EAA20150-2875-4DFC-BE18-51D9B1D82CD2}"/>
              </a:ext>
            </a:extLst>
          </p:cNvPr>
          <p:cNvSpPr>
            <a:spLocks noGrp="true"/>
          </p:cNvSpPr>
          <p:nvPr>
            <p:ph type="sldNum" sz="quarter" idx="12"/>
          </p:nvPr>
        </p:nvSpPr>
        <p:spPr>
          <a:xfrm>
            <a:off x="8640000" y="6516000"/>
            <a:ext cx="468000" cy="180000"/>
          </a:xfrm>
        </p:spPr>
        <p:txBody>
          <a:bodyPr/>
          <a:lstStyle/>
          <a:p>
            <a:fld id="{479BF083-4774-43B1-9AB0-5CC1AC5DD8EE}" type="slidenum">
              <a:rPr lang="cs-CZ" smtClean="false"/>
              <a:pPr/>
              <a:t>41</a:t>
            </a:fld>
            <a:endParaRPr lang="cs-CZ" dirty="false"/>
          </a:p>
        </p:txBody>
      </p:sp>
      <p:sp>
        <p:nvSpPr>
          <p:cNvPr id="11" name="Rectangle 1">
            <a:extLst>
              <a:ext uri="{FF2B5EF4-FFF2-40B4-BE49-F238E27FC236}">
                <a16:creationId xmlns:a16="http://schemas.microsoft.com/office/drawing/2014/main" id="{27E81492-6A8B-4B92-9592-625089EFC647}"/>
              </a:ext>
            </a:extLst>
          </p:cNvPr>
          <p:cNvSpPr>
            <a:spLocks noChangeArrowheads="true"/>
          </p:cNvSpPr>
          <p:nvPr/>
        </p:nvSpPr>
        <p:spPr bwMode="auto">
          <a:xfrm>
            <a:off x="1655763" y="312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false" compatLnSpc="true">
            <a:prstTxWarp prst="textNoShape">
              <a:avLst/>
            </a:prstTxWarp>
            <a:spAutoFit/>
          </a:bodyPr>
          <a:lstStyle/>
          <a:p>
            <a:pPr marL="0" marR="0" lvl="0" indent="0" algn="l" defTabSz="914400" rtl="false" eaLnBrk="true" fontAlgn="base" latinLnBrk="false" hangingPunct="true">
              <a:lnSpc>
                <a:spcPct val="100000"/>
              </a:lnSpc>
              <a:spcBef>
                <a:spcPct val="0"/>
              </a:spcBef>
              <a:spcAft>
                <a:spcPct val="0"/>
              </a:spcAft>
              <a:buClrTx/>
              <a:buSzTx/>
              <a:buFontTx/>
              <a:buNone/>
              <a:tabLst/>
            </a:pPr>
            <a:br>
              <a:rPr kumimoji="false" lang="cs-CZ" altLang="cs-CZ" sz="1800" b="false" i="false" u="none" strike="noStrike" cap="none" normalizeH="false" baseline="0">
                <a:ln>
                  <a:noFill/>
                </a:ln>
                <a:solidFill>
                  <a:schemeClr val="tx1"/>
                </a:solidFill>
                <a:effectLst/>
                <a:latin typeface="Arial" pitchFamily="34" charset="0"/>
                <a:cs typeface="Arial" pitchFamily="34" charset="0"/>
              </a:rPr>
            </a:br>
            <a:endParaRPr kumimoji="false" lang="cs-CZ" altLang="cs-CZ" sz="1800" b="false" i="false" u="none" strike="noStrike" cap="none" normalizeH="false" baseline="0">
              <a:ln>
                <a:noFill/>
              </a:ln>
              <a:solidFill>
                <a:schemeClr val="tx1"/>
              </a:solidFill>
              <a:effectLst/>
              <a:latin typeface="Arial" pitchFamily="34" charset="0"/>
              <a:cs typeface="Arial" pitchFamily="34" charset="0"/>
            </a:endParaRPr>
          </a:p>
        </p:txBody>
      </p:sp>
      <p:graphicFrame>
        <p:nvGraphicFramePr>
          <p:cNvPr id="4" name="Tabulka 3">
            <a:extLst>
              <a:ext uri="{FF2B5EF4-FFF2-40B4-BE49-F238E27FC236}">
                <a16:creationId xmlns:a16="http://schemas.microsoft.com/office/drawing/2014/main" id="{945746EB-C9BC-970C-C93F-CD89EF3B007B}"/>
              </a:ext>
            </a:extLst>
          </p:cNvPr>
          <p:cNvGraphicFramePr>
            <a:graphicFrameLocks noGrp="true"/>
          </p:cNvGraphicFramePr>
          <p:nvPr/>
        </p:nvGraphicFramePr>
        <p:xfrm>
          <a:off x="475696" y="1936119"/>
          <a:ext cx="8280920" cy="2695168"/>
        </p:xfrm>
        <a:graphic>
          <a:graphicData uri="http://schemas.openxmlformats.org/drawingml/2006/table">
            <a:tbl>
              <a:tblPr firstRow="true" firstCol="true" bandRow="true">
                <a:tableStyleId>{21E4AEA4-8DFA-4A89-87EB-49C32662AFE0}</a:tableStyleId>
              </a:tblPr>
              <a:tblGrid>
                <a:gridCol w="1080120">
                  <a:extLst>
                    <a:ext uri="{9D8B030D-6E8A-4147-A177-3AD203B41FA5}">
                      <a16:colId xmlns:a16="http://schemas.microsoft.com/office/drawing/2014/main" val="1537294338"/>
                    </a:ext>
                  </a:extLst>
                </a:gridCol>
                <a:gridCol w="4392488">
                  <a:extLst>
                    <a:ext uri="{9D8B030D-6E8A-4147-A177-3AD203B41FA5}">
                      <a16:colId xmlns:a16="http://schemas.microsoft.com/office/drawing/2014/main" val="2734110858"/>
                    </a:ext>
                  </a:extLst>
                </a:gridCol>
                <a:gridCol w="1440160">
                  <a:extLst>
                    <a:ext uri="{9D8B030D-6E8A-4147-A177-3AD203B41FA5}">
                      <a16:colId xmlns:a16="http://schemas.microsoft.com/office/drawing/2014/main" val="1880901801"/>
                    </a:ext>
                  </a:extLst>
                </a:gridCol>
                <a:gridCol w="1368152">
                  <a:extLst>
                    <a:ext uri="{9D8B030D-6E8A-4147-A177-3AD203B41FA5}">
                      <a16:colId xmlns:a16="http://schemas.microsoft.com/office/drawing/2014/main" val="3937140847"/>
                    </a:ext>
                  </a:extLst>
                </a:gridCol>
              </a:tblGrid>
              <a:tr h="0">
                <a:tc>
                  <a:txBody>
                    <a:bodyPr/>
                    <a:lstStyle/>
                    <a:p>
                      <a:pPr marL="36195" marR="36195">
                        <a:spcBef>
                          <a:spcPts val="300"/>
                        </a:spcBef>
                        <a:spcAft>
                          <a:spcPts val="300"/>
                        </a:spcAft>
                      </a:pPr>
                      <a:r>
                        <a:rPr lang="cs-CZ" sz="1800" dirty="false">
                          <a:solidFill>
                            <a:schemeClr val="tx1"/>
                          </a:solidFill>
                          <a:effectLst/>
                        </a:rPr>
                        <a:t>Kód</a:t>
                      </a:r>
                      <a:endParaRPr lang="cs-CZ" sz="1800" b="true" dirty="false">
                        <a:solidFill>
                          <a:schemeClr val="tx1"/>
                        </a:solidFill>
                        <a:effectLst/>
                        <a:latin typeface="Calibri"/>
                        <a:ea typeface="Calibri"/>
                        <a:cs typeface="Times New Roman"/>
                      </a:endParaRPr>
                    </a:p>
                  </a:txBody>
                  <a:tcPr marL="68580" marR="68580" marT="0" marB="0"/>
                </a:tc>
                <a:tc>
                  <a:txBody>
                    <a:bodyPr/>
                    <a:lstStyle/>
                    <a:p>
                      <a:pPr marL="36195" marR="36195">
                        <a:spcBef>
                          <a:spcPts val="300"/>
                        </a:spcBef>
                        <a:spcAft>
                          <a:spcPts val="300"/>
                        </a:spcAft>
                      </a:pPr>
                      <a:r>
                        <a:rPr lang="cs-CZ" sz="1800" dirty="false">
                          <a:solidFill>
                            <a:schemeClr val="tx1"/>
                          </a:solidFill>
                          <a:effectLst/>
                        </a:rPr>
                        <a:t>Název indikátoru</a:t>
                      </a:r>
                      <a:endParaRPr lang="cs-CZ" sz="1800" b="true" dirty="false">
                        <a:solidFill>
                          <a:schemeClr val="tx1"/>
                        </a:solidFill>
                        <a:effectLst/>
                        <a:latin typeface="Calibri"/>
                        <a:ea typeface="Calibri"/>
                        <a:cs typeface="Times New Roman"/>
                      </a:endParaRPr>
                    </a:p>
                  </a:txBody>
                  <a:tcPr marL="68580" marR="68580" marT="0" marB="0"/>
                </a:tc>
                <a:tc>
                  <a:txBody>
                    <a:bodyPr/>
                    <a:lstStyle/>
                    <a:p>
                      <a:pPr marL="36195" marR="36195">
                        <a:spcBef>
                          <a:spcPts val="300"/>
                        </a:spcBef>
                        <a:spcAft>
                          <a:spcPts val="300"/>
                        </a:spcAft>
                      </a:pPr>
                      <a:r>
                        <a:rPr lang="cs-CZ" sz="1800">
                          <a:solidFill>
                            <a:schemeClr val="tx1"/>
                          </a:solidFill>
                          <a:effectLst/>
                        </a:rPr>
                        <a:t>Měrná jednotka</a:t>
                      </a:r>
                      <a:endParaRPr lang="cs-CZ" sz="1800" b="true">
                        <a:solidFill>
                          <a:schemeClr val="tx1"/>
                        </a:solidFill>
                        <a:effectLst/>
                        <a:latin typeface="Calibri"/>
                        <a:ea typeface="Calibri"/>
                        <a:cs typeface="Times New Roman"/>
                      </a:endParaRPr>
                    </a:p>
                  </a:txBody>
                  <a:tcPr marL="68580" marR="68580" marT="0" marB="0"/>
                </a:tc>
                <a:tc>
                  <a:txBody>
                    <a:bodyPr/>
                    <a:lstStyle/>
                    <a:p>
                      <a:pPr marL="36195" marR="36195">
                        <a:spcBef>
                          <a:spcPts val="300"/>
                        </a:spcBef>
                        <a:spcAft>
                          <a:spcPts val="300"/>
                        </a:spcAft>
                      </a:pPr>
                      <a:r>
                        <a:rPr lang="cs-CZ" sz="1800" dirty="false">
                          <a:solidFill>
                            <a:schemeClr val="tx1"/>
                          </a:solidFill>
                          <a:effectLst/>
                        </a:rPr>
                        <a:t>Typ indikátoru</a:t>
                      </a:r>
                      <a:endParaRPr lang="cs-CZ" sz="1800" b="true" dirty="false">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3035584411"/>
                  </a:ext>
                </a:extLst>
              </a:tr>
              <a:tr h="603488">
                <a:tc>
                  <a:txBody>
                    <a:bodyPr/>
                    <a:lstStyle/>
                    <a:p>
                      <a:pPr marL="36195" marR="36195">
                        <a:spcBef>
                          <a:spcPts val="300"/>
                        </a:spcBef>
                        <a:spcAft>
                          <a:spcPts val="300"/>
                        </a:spcAft>
                      </a:pPr>
                      <a:r>
                        <a:rPr lang="cs-CZ" sz="1800" dirty="false">
                          <a:solidFill>
                            <a:schemeClr val="tx1"/>
                          </a:solidFill>
                          <a:effectLst/>
                        </a:rPr>
                        <a:t>600 000</a:t>
                      </a:r>
                      <a:endParaRPr lang="cs-CZ" sz="1800" dirty="false">
                        <a:solidFill>
                          <a:schemeClr val="tx1"/>
                        </a:solidFill>
                        <a:effectLst/>
                        <a:latin typeface="Calibri"/>
                        <a:ea typeface="Calibri"/>
                        <a:cs typeface="Times New Roman"/>
                      </a:endParaRPr>
                    </a:p>
                  </a:txBody>
                  <a:tcPr marL="68580" marR="68580" marT="0" marB="0"/>
                </a:tc>
                <a:tc>
                  <a:txBody>
                    <a:bodyPr/>
                    <a:lstStyle/>
                    <a:p>
                      <a:pPr marL="36195" marR="36195">
                        <a:spcBef>
                          <a:spcPts val="300"/>
                        </a:spcBef>
                        <a:spcAft>
                          <a:spcPts val="300"/>
                        </a:spcAft>
                      </a:pPr>
                      <a:r>
                        <a:rPr lang="cs-CZ" sz="1800" dirty="false">
                          <a:effectLst/>
                        </a:rPr>
                        <a:t>Celkový počet účastníků</a:t>
                      </a:r>
                      <a:endParaRPr lang="cs-CZ" sz="1800" dirty="false">
                        <a:effectLst/>
                        <a:latin typeface="Calibri"/>
                        <a:ea typeface="Calibri"/>
                        <a:cs typeface="Times New Roman"/>
                      </a:endParaRPr>
                    </a:p>
                  </a:txBody>
                  <a:tcPr marL="68580" marR="68580" marT="0" marB="0">
                    <a:solidFill>
                      <a:schemeClr val="accent3"/>
                    </a:solidFill>
                  </a:tcPr>
                </a:tc>
                <a:tc>
                  <a:txBody>
                    <a:bodyPr/>
                    <a:lstStyle/>
                    <a:p>
                      <a:pPr marL="36195" marR="36195">
                        <a:spcBef>
                          <a:spcPts val="300"/>
                        </a:spcBef>
                        <a:spcAft>
                          <a:spcPts val="300"/>
                        </a:spcAft>
                      </a:pPr>
                      <a:r>
                        <a:rPr lang="cs-CZ" sz="1800" dirty="false">
                          <a:effectLst/>
                        </a:rPr>
                        <a:t>Účastníci</a:t>
                      </a:r>
                      <a:endParaRPr lang="cs-CZ" sz="1800" dirty="false">
                        <a:effectLst/>
                        <a:latin typeface="Calibri"/>
                        <a:ea typeface="Calibri"/>
                        <a:cs typeface="Times New Roman"/>
                      </a:endParaRPr>
                    </a:p>
                  </a:txBody>
                  <a:tcPr marL="68580" marR="68580" marT="0" marB="0">
                    <a:solidFill>
                      <a:schemeClr val="accent3"/>
                    </a:solidFill>
                  </a:tcPr>
                </a:tc>
                <a:tc>
                  <a:txBody>
                    <a:bodyPr/>
                    <a:lstStyle/>
                    <a:p>
                      <a:pPr marL="36195" marR="36195">
                        <a:spcBef>
                          <a:spcPts val="300"/>
                        </a:spcBef>
                        <a:spcAft>
                          <a:spcPts val="300"/>
                        </a:spcAft>
                      </a:pPr>
                      <a:r>
                        <a:rPr lang="cs-CZ" sz="1800" dirty="false">
                          <a:effectLst/>
                        </a:rPr>
                        <a:t>Výstup</a:t>
                      </a:r>
                      <a:endParaRPr lang="cs-CZ" sz="1800" dirty="false">
                        <a:effectLst/>
                        <a:latin typeface="Calibri"/>
                        <a:ea typeface="Calibri"/>
                        <a:cs typeface="Times New Roman"/>
                      </a:endParaRPr>
                    </a:p>
                  </a:txBody>
                  <a:tcPr marL="68580" marR="68580" marT="0" marB="0">
                    <a:solidFill>
                      <a:schemeClr val="accent3"/>
                    </a:solidFill>
                  </a:tcPr>
                </a:tc>
                <a:extLst>
                  <a:ext uri="{0D108BD9-81ED-4DB2-BD59-A6C34878D82A}">
                    <a16:rowId xmlns:a16="http://schemas.microsoft.com/office/drawing/2014/main" val="2988989050"/>
                  </a:ext>
                </a:extLst>
              </a:tr>
              <a:tr h="736457">
                <a:tc>
                  <a:txBody>
                    <a:bodyPr/>
                    <a:lstStyle/>
                    <a:p>
                      <a:pPr marL="36195" marR="36195">
                        <a:spcBef>
                          <a:spcPts val="300"/>
                        </a:spcBef>
                        <a:spcAft>
                          <a:spcPts val="300"/>
                        </a:spcAft>
                      </a:pPr>
                      <a:r>
                        <a:rPr lang="cs-CZ" sz="1800" dirty="false">
                          <a:solidFill>
                            <a:schemeClr val="tx1"/>
                          </a:solidFill>
                          <a:effectLst/>
                        </a:rPr>
                        <a:t>805 000</a:t>
                      </a:r>
                      <a:endParaRPr lang="cs-CZ" sz="1800" dirty="false">
                        <a:solidFill>
                          <a:schemeClr val="tx1"/>
                        </a:solidFill>
                        <a:effectLst/>
                        <a:latin typeface="Calibri"/>
                        <a:ea typeface="Calibri"/>
                        <a:cs typeface="Times New Roman"/>
                      </a:endParaRPr>
                    </a:p>
                  </a:txBody>
                  <a:tcPr marL="68580" marR="68580" marT="0" marB="0"/>
                </a:tc>
                <a:tc>
                  <a:txBody>
                    <a:bodyPr/>
                    <a:lstStyle/>
                    <a:p>
                      <a:pPr marL="36195" marR="36195">
                        <a:spcBef>
                          <a:spcPts val="300"/>
                        </a:spcBef>
                        <a:spcAft>
                          <a:spcPts val="300"/>
                        </a:spcAft>
                      </a:pPr>
                      <a:r>
                        <a:rPr lang="cs-CZ" sz="1800" dirty="false">
                          <a:effectLst/>
                        </a:rPr>
                        <a:t>Počet napsaných a zveřejněných analytických a strategických dokumentů (vč. evaluačních)</a:t>
                      </a:r>
                      <a:endParaRPr lang="cs-CZ" sz="1800" dirty="false">
                        <a:effectLst/>
                        <a:latin typeface="Calibri"/>
                        <a:ea typeface="Calibri"/>
                        <a:cs typeface="Times New Roman"/>
                      </a:endParaRPr>
                    </a:p>
                  </a:txBody>
                  <a:tcPr marL="68580" marR="68580" marT="0" marB="0">
                    <a:solidFill>
                      <a:schemeClr val="accent3"/>
                    </a:solidFill>
                  </a:tcPr>
                </a:tc>
                <a:tc>
                  <a:txBody>
                    <a:bodyPr/>
                    <a:lstStyle/>
                    <a:p>
                      <a:pPr marL="36195" marR="36195">
                        <a:spcBef>
                          <a:spcPts val="300"/>
                        </a:spcBef>
                        <a:spcAft>
                          <a:spcPts val="300"/>
                        </a:spcAft>
                      </a:pPr>
                      <a:r>
                        <a:rPr lang="cs-CZ" sz="1800">
                          <a:effectLst/>
                        </a:rPr>
                        <a:t>Dokumenty</a:t>
                      </a:r>
                      <a:endParaRPr lang="cs-CZ" sz="1800">
                        <a:effectLst/>
                        <a:latin typeface="Calibri"/>
                        <a:ea typeface="Calibri"/>
                        <a:cs typeface="Times New Roman"/>
                      </a:endParaRPr>
                    </a:p>
                  </a:txBody>
                  <a:tcPr marL="68580" marR="68580" marT="0" marB="0">
                    <a:solidFill>
                      <a:schemeClr val="accent3"/>
                    </a:solidFill>
                  </a:tcPr>
                </a:tc>
                <a:tc>
                  <a:txBody>
                    <a:bodyPr/>
                    <a:lstStyle/>
                    <a:p>
                      <a:pPr marL="36195" marR="36195">
                        <a:spcBef>
                          <a:spcPts val="300"/>
                        </a:spcBef>
                        <a:spcAft>
                          <a:spcPts val="300"/>
                        </a:spcAft>
                      </a:pPr>
                      <a:r>
                        <a:rPr lang="cs-CZ" sz="1800" dirty="false">
                          <a:effectLst/>
                        </a:rPr>
                        <a:t>Výstup</a:t>
                      </a:r>
                      <a:endParaRPr lang="cs-CZ" sz="1800" dirty="false">
                        <a:effectLst/>
                        <a:latin typeface="Calibri"/>
                        <a:ea typeface="Calibri"/>
                        <a:cs typeface="Times New Roman"/>
                      </a:endParaRPr>
                    </a:p>
                  </a:txBody>
                  <a:tcPr marL="68580" marR="68580" marT="0" marB="0">
                    <a:solidFill>
                      <a:schemeClr val="accent3"/>
                    </a:solidFill>
                  </a:tcPr>
                </a:tc>
                <a:extLst>
                  <a:ext uri="{0D108BD9-81ED-4DB2-BD59-A6C34878D82A}">
                    <a16:rowId xmlns:a16="http://schemas.microsoft.com/office/drawing/2014/main" val="963484213"/>
                  </a:ext>
                </a:extLst>
              </a:tr>
              <a:tr h="720080">
                <a:tc>
                  <a:txBody>
                    <a:bodyPr/>
                    <a:lstStyle/>
                    <a:p>
                      <a:pPr marL="36195" marR="36195">
                        <a:spcBef>
                          <a:spcPts val="300"/>
                        </a:spcBef>
                        <a:spcAft>
                          <a:spcPts val="300"/>
                        </a:spcAft>
                      </a:pPr>
                      <a:r>
                        <a:rPr lang="cs-CZ" sz="1800" dirty="false">
                          <a:solidFill>
                            <a:schemeClr val="tx1"/>
                          </a:solidFill>
                          <a:effectLst/>
                        </a:rPr>
                        <a:t>626 000</a:t>
                      </a:r>
                      <a:endParaRPr lang="cs-CZ" sz="1800" dirty="false">
                        <a:solidFill>
                          <a:schemeClr val="tx1"/>
                        </a:solidFill>
                        <a:effectLst/>
                        <a:latin typeface="Calibri"/>
                        <a:ea typeface="Calibri"/>
                        <a:cs typeface="Times New Roman"/>
                      </a:endParaRPr>
                    </a:p>
                  </a:txBody>
                  <a:tcPr marL="68580" marR="68580" marT="0" marB="0"/>
                </a:tc>
                <a:tc>
                  <a:txBody>
                    <a:bodyPr/>
                    <a:lstStyle/>
                    <a:p>
                      <a:pPr marL="36195" marR="36195">
                        <a:spcBef>
                          <a:spcPts val="300"/>
                        </a:spcBef>
                        <a:spcAft>
                          <a:spcPts val="300"/>
                        </a:spcAft>
                      </a:pPr>
                      <a:r>
                        <a:rPr lang="cs-CZ" sz="1800" dirty="false">
                          <a:effectLst/>
                        </a:rPr>
                        <a:t>Účastníci, kteří získali kvalifikaci po ukončení své účasti</a:t>
                      </a:r>
                      <a:endParaRPr lang="cs-CZ" sz="1800" dirty="false">
                        <a:effectLst/>
                        <a:latin typeface="Calibri"/>
                        <a:ea typeface="Calibri"/>
                        <a:cs typeface="Times New Roman"/>
                      </a:endParaRPr>
                    </a:p>
                  </a:txBody>
                  <a:tcPr marL="68580" marR="68580" marT="0" marB="0">
                    <a:solidFill>
                      <a:schemeClr val="accent3"/>
                    </a:solidFill>
                  </a:tcPr>
                </a:tc>
                <a:tc>
                  <a:txBody>
                    <a:bodyPr/>
                    <a:lstStyle/>
                    <a:p>
                      <a:pPr marL="36195" marR="36195">
                        <a:spcBef>
                          <a:spcPts val="300"/>
                        </a:spcBef>
                        <a:spcAft>
                          <a:spcPts val="300"/>
                        </a:spcAft>
                      </a:pPr>
                      <a:r>
                        <a:rPr lang="cs-CZ" sz="1800" dirty="false">
                          <a:effectLst/>
                        </a:rPr>
                        <a:t>Účastníci</a:t>
                      </a:r>
                      <a:endParaRPr lang="cs-CZ" sz="1800" dirty="false">
                        <a:effectLst/>
                        <a:latin typeface="Calibri"/>
                        <a:ea typeface="Calibri"/>
                        <a:cs typeface="Times New Roman"/>
                      </a:endParaRPr>
                    </a:p>
                  </a:txBody>
                  <a:tcPr marL="68580" marR="68580" marT="0" marB="0">
                    <a:solidFill>
                      <a:schemeClr val="accent3"/>
                    </a:solidFill>
                  </a:tcPr>
                </a:tc>
                <a:tc>
                  <a:txBody>
                    <a:bodyPr/>
                    <a:lstStyle/>
                    <a:p>
                      <a:pPr marL="36195" marR="36195">
                        <a:spcBef>
                          <a:spcPts val="300"/>
                        </a:spcBef>
                        <a:spcAft>
                          <a:spcPts val="300"/>
                        </a:spcAft>
                      </a:pPr>
                      <a:r>
                        <a:rPr lang="cs-CZ" sz="1800" dirty="false">
                          <a:effectLst/>
                        </a:rPr>
                        <a:t>Výsledek</a:t>
                      </a:r>
                      <a:endParaRPr lang="cs-CZ" sz="1800" dirty="false">
                        <a:effectLst/>
                        <a:latin typeface="Calibri"/>
                        <a:ea typeface="Calibri"/>
                        <a:cs typeface="Times New Roman"/>
                      </a:endParaRPr>
                    </a:p>
                  </a:txBody>
                  <a:tcPr marL="68580" marR="68580" marT="0" marB="0">
                    <a:solidFill>
                      <a:schemeClr val="accent3"/>
                    </a:solidFill>
                  </a:tcPr>
                </a:tc>
                <a:extLst>
                  <a:ext uri="{0D108BD9-81ED-4DB2-BD59-A6C34878D82A}">
                    <a16:rowId xmlns:a16="http://schemas.microsoft.com/office/drawing/2014/main" val="41558031"/>
                  </a:ext>
                </a:extLst>
              </a:tr>
            </a:tbl>
          </a:graphicData>
        </a:graphic>
      </p:graphicFrame>
      <p:graphicFrame>
        <p:nvGraphicFramePr>
          <p:cNvPr id="7" name="Zástupný obsah 5">
            <a:extLst>
              <a:ext uri="{FF2B5EF4-FFF2-40B4-BE49-F238E27FC236}">
                <a16:creationId xmlns:a16="http://schemas.microsoft.com/office/drawing/2014/main" id="{EAF570E6-8498-403B-1D13-5CC1ADD4FF0F}"/>
              </a:ext>
            </a:extLst>
          </p:cNvPr>
          <p:cNvGraphicFramePr>
            <a:graphicFrameLocks noGrp="true"/>
          </p:cNvGraphicFramePr>
          <p:nvPr>
            <p:ph idx="1"/>
          </p:nvPr>
        </p:nvGraphicFramePr>
        <p:xfrm>
          <a:off x="475697" y="4631287"/>
          <a:ext cx="8280919" cy="1601585"/>
        </p:xfrm>
        <a:graphic>
          <a:graphicData uri="http://schemas.openxmlformats.org/drawingml/2006/table">
            <a:tbl>
              <a:tblPr firstRow="true" firstCol="true" bandRow="true">
                <a:tableStyleId>{21E4AEA4-8DFA-4A89-87EB-49C32662AFE0}</a:tableStyleId>
              </a:tblPr>
              <a:tblGrid>
                <a:gridCol w="1080120">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1432007">
                  <a:extLst>
                    <a:ext uri="{9D8B030D-6E8A-4147-A177-3AD203B41FA5}">
                      <a16:colId xmlns:a16="http://schemas.microsoft.com/office/drawing/2014/main" val="20002"/>
                    </a:ext>
                  </a:extLst>
                </a:gridCol>
                <a:gridCol w="1376304">
                  <a:extLst>
                    <a:ext uri="{9D8B030D-6E8A-4147-A177-3AD203B41FA5}">
                      <a16:colId xmlns:a16="http://schemas.microsoft.com/office/drawing/2014/main" val="20003"/>
                    </a:ext>
                  </a:extLst>
                </a:gridCol>
              </a:tblGrid>
              <a:tr h="667314">
                <a:tc>
                  <a:txBody>
                    <a:bodyPr/>
                    <a:lstStyle/>
                    <a:p>
                      <a:pPr marL="36195" marR="36195" algn="l" defTabSz="914400" rtl="false" eaLnBrk="true" latinLnBrk="false" hangingPunct="true">
                        <a:spcBef>
                          <a:spcPts val="300"/>
                        </a:spcBef>
                        <a:spcAft>
                          <a:spcPts val="300"/>
                        </a:spcAft>
                      </a:pPr>
                      <a:r>
                        <a:rPr lang="cs-CZ" sz="1800" b="true" kern="1200" dirty="false">
                          <a:solidFill>
                            <a:schemeClr val="tx1"/>
                          </a:solidFill>
                          <a:effectLst/>
                        </a:rPr>
                        <a:t>679 001</a:t>
                      </a:r>
                      <a:endParaRPr lang="cs-CZ" sz="1800" b="true" kern="1200" dirty="false">
                        <a:solidFill>
                          <a:schemeClr val="tx1"/>
                        </a:solidFill>
                        <a:effectLst/>
                        <a:latin typeface="+mn-lt"/>
                        <a:ea typeface="+mn-ea"/>
                        <a:cs typeface="+mn-cs"/>
                      </a:endParaRPr>
                    </a:p>
                  </a:txBody>
                  <a:tcPr marL="68580" marR="68580" marT="0" marB="0">
                    <a:solidFill>
                      <a:schemeClr val="bg2">
                        <a:lumMod val="75000"/>
                      </a:schemeClr>
                    </a:solidFill>
                  </a:tcPr>
                </a:tc>
                <a:tc>
                  <a:txBody>
                    <a:bodyPr/>
                    <a:lstStyle/>
                    <a:p>
                      <a:pPr marL="36195" marR="36195">
                        <a:spcBef>
                          <a:spcPts val="300"/>
                        </a:spcBef>
                        <a:spcAft>
                          <a:spcPts val="300"/>
                        </a:spcAft>
                      </a:pPr>
                      <a:r>
                        <a:rPr lang="cs-CZ" sz="1800" kern="1200" dirty="false">
                          <a:solidFill>
                            <a:schemeClr val="dk1"/>
                          </a:solidFill>
                          <a:effectLst/>
                        </a:rPr>
                        <a:t>Počet podpořených Romů</a:t>
                      </a:r>
                      <a:endParaRPr lang="cs-CZ" sz="1800" kern="1200" dirty="false">
                        <a:solidFill>
                          <a:schemeClr val="dk1"/>
                        </a:solidFill>
                        <a:effectLst/>
                        <a:latin typeface="+mn-lt"/>
                        <a:ea typeface="+mn-ea"/>
                        <a:cs typeface="+mn-cs"/>
                      </a:endParaRPr>
                    </a:p>
                  </a:txBody>
                  <a:tcPr marL="68580" marR="68580" marT="0" marB="0">
                    <a:solidFill>
                      <a:schemeClr val="bg2">
                        <a:lumMod val="90000"/>
                      </a:schemeClr>
                    </a:solidFill>
                  </a:tcPr>
                </a:tc>
                <a:tc>
                  <a:txBody>
                    <a:bodyPr/>
                    <a:lstStyle/>
                    <a:p>
                      <a:pPr marL="36195" marR="36195">
                        <a:spcBef>
                          <a:spcPts val="300"/>
                        </a:spcBef>
                        <a:spcAft>
                          <a:spcPts val="300"/>
                        </a:spcAft>
                      </a:pPr>
                      <a:r>
                        <a:rPr lang="cs-CZ" sz="1800" kern="1200" dirty="false">
                          <a:solidFill>
                            <a:schemeClr val="dk1"/>
                          </a:solidFill>
                          <a:effectLst/>
                        </a:rPr>
                        <a:t>Osoby</a:t>
                      </a:r>
                      <a:endParaRPr lang="cs-CZ" sz="1800" kern="1200" dirty="false">
                        <a:solidFill>
                          <a:schemeClr val="dk1"/>
                        </a:solidFill>
                        <a:effectLst/>
                        <a:latin typeface="+mn-lt"/>
                        <a:ea typeface="+mn-ea"/>
                        <a:cs typeface="+mn-cs"/>
                      </a:endParaRPr>
                    </a:p>
                  </a:txBody>
                  <a:tcPr marL="68580" marR="68580" marT="0" marB="0">
                    <a:solidFill>
                      <a:schemeClr val="bg2">
                        <a:lumMod val="90000"/>
                      </a:schemeClr>
                    </a:solidFill>
                  </a:tcPr>
                </a:tc>
                <a:tc>
                  <a:txBody>
                    <a:bodyPr/>
                    <a:lstStyle/>
                    <a:p>
                      <a:pPr marL="36195" marR="36195">
                        <a:spcBef>
                          <a:spcPts val="300"/>
                        </a:spcBef>
                        <a:spcAft>
                          <a:spcPts val="300"/>
                        </a:spcAft>
                      </a:pPr>
                      <a:r>
                        <a:rPr lang="cs-CZ" sz="1800" kern="1200" dirty="false">
                          <a:solidFill>
                            <a:schemeClr val="dk1"/>
                          </a:solidFill>
                          <a:effectLst/>
                        </a:rPr>
                        <a:t>Výstup</a:t>
                      </a:r>
                      <a:endParaRPr lang="cs-CZ" sz="1800" kern="1200" dirty="false">
                        <a:solidFill>
                          <a:schemeClr val="dk1"/>
                        </a:solidFill>
                        <a:effectLst/>
                        <a:latin typeface="+mn-lt"/>
                        <a:ea typeface="+mn-ea"/>
                        <a:cs typeface="+mn-cs"/>
                      </a:endParaRPr>
                    </a:p>
                  </a:txBody>
                  <a:tcPr marL="68580" marR="68580" marT="0" marB="0">
                    <a:solidFill>
                      <a:schemeClr val="bg2">
                        <a:lumMod val="90000"/>
                      </a:schemeClr>
                    </a:solidFill>
                  </a:tcPr>
                </a:tc>
                <a:extLst>
                  <a:ext uri="{0D108BD9-81ED-4DB2-BD59-A6C34878D82A}">
                    <a16:rowId xmlns:a16="http://schemas.microsoft.com/office/drawing/2014/main" val="10001"/>
                  </a:ext>
                </a:extLst>
              </a:tr>
              <a:tr h="934271">
                <a:tc>
                  <a:txBody>
                    <a:bodyPr/>
                    <a:lstStyle/>
                    <a:p>
                      <a:pPr marL="36195" marR="36195" algn="l" defTabSz="914400" rtl="false" eaLnBrk="true" latinLnBrk="false" hangingPunct="true">
                        <a:spcBef>
                          <a:spcPts val="300"/>
                        </a:spcBef>
                        <a:spcAft>
                          <a:spcPts val="300"/>
                        </a:spcAft>
                      </a:pPr>
                      <a:r>
                        <a:rPr lang="cs-CZ" sz="1800" b="true" kern="1200" dirty="false">
                          <a:solidFill>
                            <a:schemeClr val="tx1"/>
                          </a:solidFill>
                          <a:effectLst/>
                        </a:rPr>
                        <a:t>622 002</a:t>
                      </a:r>
                      <a:endParaRPr lang="cs-CZ" sz="1800" b="true" kern="1200" dirty="false">
                        <a:solidFill>
                          <a:schemeClr val="tx1"/>
                        </a:solidFill>
                        <a:effectLst/>
                        <a:latin typeface="+mn-lt"/>
                        <a:ea typeface="+mn-ea"/>
                        <a:cs typeface="+mn-cs"/>
                      </a:endParaRPr>
                    </a:p>
                  </a:txBody>
                  <a:tcPr marL="68580" marR="68580" marT="0" marB="0">
                    <a:solidFill>
                      <a:schemeClr val="bg2">
                        <a:lumMod val="75000"/>
                      </a:schemeClr>
                    </a:solidFill>
                  </a:tcPr>
                </a:tc>
                <a:tc>
                  <a:txBody>
                    <a:bodyPr/>
                    <a:lstStyle/>
                    <a:p>
                      <a:pPr marL="36195" marR="36195">
                        <a:spcBef>
                          <a:spcPts val="300"/>
                        </a:spcBef>
                        <a:spcAft>
                          <a:spcPts val="300"/>
                        </a:spcAft>
                      </a:pPr>
                      <a:r>
                        <a:rPr lang="cs-CZ" sz="1800" kern="1200" dirty="false">
                          <a:solidFill>
                            <a:schemeClr val="dk1"/>
                          </a:solidFill>
                          <a:effectLst/>
                        </a:rPr>
                        <a:t>Počet podporovaných orgánů veřejné správy nebo veřejných služeb na celostátní, regionální a místní úrovni</a:t>
                      </a:r>
                      <a:endParaRPr lang="cs-CZ" sz="1800" kern="1200" dirty="false">
                        <a:solidFill>
                          <a:schemeClr val="dk1"/>
                        </a:solidFill>
                        <a:effectLst/>
                        <a:latin typeface="+mn-lt"/>
                        <a:ea typeface="+mn-ea"/>
                        <a:cs typeface="+mn-cs"/>
                      </a:endParaRPr>
                    </a:p>
                  </a:txBody>
                  <a:tcPr marL="68580" marR="68580" marT="0" marB="0">
                    <a:solidFill>
                      <a:schemeClr val="bg2">
                        <a:lumMod val="90000"/>
                      </a:schemeClr>
                    </a:solidFill>
                  </a:tcPr>
                </a:tc>
                <a:tc>
                  <a:txBody>
                    <a:bodyPr/>
                    <a:lstStyle/>
                    <a:p>
                      <a:pPr marL="36195" marR="36195">
                        <a:spcBef>
                          <a:spcPts val="300"/>
                        </a:spcBef>
                        <a:spcAft>
                          <a:spcPts val="300"/>
                        </a:spcAft>
                      </a:pPr>
                      <a:r>
                        <a:rPr lang="cs-CZ" sz="1800" kern="1200" dirty="false">
                          <a:solidFill>
                            <a:schemeClr val="dk1"/>
                          </a:solidFill>
                          <a:effectLst/>
                        </a:rPr>
                        <a:t>Subjekty</a:t>
                      </a:r>
                      <a:endParaRPr lang="cs-CZ" sz="1800" kern="1200" dirty="false">
                        <a:solidFill>
                          <a:schemeClr val="dk1"/>
                        </a:solidFill>
                        <a:effectLst/>
                        <a:latin typeface="+mn-lt"/>
                        <a:ea typeface="+mn-ea"/>
                        <a:cs typeface="+mn-cs"/>
                      </a:endParaRPr>
                    </a:p>
                  </a:txBody>
                  <a:tcPr marL="68580" marR="68580" marT="0" marB="0">
                    <a:solidFill>
                      <a:schemeClr val="bg2">
                        <a:lumMod val="90000"/>
                      </a:schemeClr>
                    </a:solidFill>
                  </a:tcPr>
                </a:tc>
                <a:tc>
                  <a:txBody>
                    <a:bodyPr/>
                    <a:lstStyle/>
                    <a:p>
                      <a:pPr marL="36195" marR="36195">
                        <a:spcBef>
                          <a:spcPts val="300"/>
                        </a:spcBef>
                        <a:spcAft>
                          <a:spcPts val="300"/>
                        </a:spcAft>
                      </a:pPr>
                      <a:r>
                        <a:rPr lang="cs-CZ" sz="1800" kern="1200" dirty="false">
                          <a:solidFill>
                            <a:schemeClr val="dk1"/>
                          </a:solidFill>
                          <a:effectLst/>
                        </a:rPr>
                        <a:t>Výstup</a:t>
                      </a:r>
                      <a:endParaRPr lang="cs-CZ" sz="1800" kern="1200" dirty="false">
                        <a:solidFill>
                          <a:schemeClr val="dk1"/>
                        </a:solidFill>
                        <a:effectLst/>
                        <a:latin typeface="+mn-lt"/>
                        <a:ea typeface="+mn-ea"/>
                        <a:cs typeface="+mn-cs"/>
                      </a:endParaRPr>
                    </a:p>
                  </a:txBody>
                  <a:tcPr marL="68580" marR="68580" marT="0" marB="0">
                    <a:solidFill>
                      <a:schemeClr val="bg2">
                        <a:lumMod val="9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6443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Indikátory</a:t>
            </a:r>
          </a:p>
        </p:txBody>
      </p:sp>
      <p:sp>
        <p:nvSpPr>
          <p:cNvPr id="3" name="Zástupný symbol pro obsah 2"/>
          <p:cNvSpPr>
            <a:spLocks noGrp="true"/>
          </p:cNvSpPr>
          <p:nvPr>
            <p:ph idx="1"/>
          </p:nvPr>
        </p:nvSpPr>
        <p:spPr>
          <a:xfrm>
            <a:off x="251520" y="1331424"/>
            <a:ext cx="8532480" cy="5184576"/>
          </a:xfrm>
        </p:spPr>
        <p:txBody>
          <a:bodyPr/>
          <a:lstStyle/>
          <a:p>
            <a:pPr algn="just"/>
            <a:r>
              <a:rPr lang="cs-CZ" sz="2200" dirty="false"/>
              <a:t>Indikátory jsou vykazovány v rámci každé zprávy o realizaci </a:t>
            </a:r>
            <a:br>
              <a:rPr lang="cs-CZ" sz="2200" dirty="false"/>
            </a:br>
            <a:r>
              <a:rPr lang="cs-CZ" sz="2200" dirty="false"/>
              <a:t>a  prostřednictvím systému IS ESF (osoby).</a:t>
            </a:r>
          </a:p>
          <a:p>
            <a:pPr algn="just"/>
            <a:r>
              <a:rPr lang="cs-CZ" sz="2200" dirty="false"/>
              <a:t>Dosažení indikátorů se opírá </a:t>
            </a:r>
            <a:r>
              <a:rPr lang="cs-CZ" sz="2200" b="true" dirty="false"/>
              <a:t>o průkaznou evidenci </a:t>
            </a:r>
            <a:r>
              <a:rPr lang="cs-CZ" sz="2200" dirty="false"/>
              <a:t>(např. záznamy o každé podpořené osobě, prezenční listiny aktivit apod. Vykazované hodnoty musí být prokazatelné a ověřitelné případnou kontrolou).</a:t>
            </a:r>
          </a:p>
          <a:p>
            <a:pPr algn="just"/>
            <a:r>
              <a:rPr lang="cs-CZ" sz="2200" dirty="false"/>
              <a:t>Ke každému účastníkovi projektu musí příjemce nebo partner disponovat údaji v rozsahu daném </a:t>
            </a:r>
            <a:r>
              <a:rPr lang="cs-CZ" sz="2200" b="true" dirty="false"/>
              <a:t>monitorovacím listem</a:t>
            </a:r>
            <a:r>
              <a:rPr lang="cs-CZ" sz="2200" dirty="false"/>
              <a:t>.</a:t>
            </a:r>
          </a:p>
          <a:p>
            <a:pPr algn="just"/>
            <a:r>
              <a:rPr lang="cs-CZ" sz="2200" dirty="false"/>
              <a:t>Pro možnost započtení podpořené osoby do indikátorů, musí poskytnutá podpora </a:t>
            </a:r>
            <a:r>
              <a:rPr lang="cs-CZ" sz="2200" b="true" dirty="false"/>
              <a:t>dosáhnout minimální hranice 40 hodin. (</a:t>
            </a:r>
            <a:r>
              <a:rPr lang="cs-CZ" sz="2200" dirty="false"/>
              <a:t>Eviduje se veškerá podpora, jen nižší je považovaná za bagatelní a taková osoba se nezapočítává do MI).</a:t>
            </a:r>
          </a:p>
          <a:p>
            <a:endParaRPr lang="cs-CZ" sz="22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42</a:t>
            </a:fld>
            <a:endParaRPr lang="cs-CZ" dirty="false"/>
          </a:p>
        </p:txBody>
      </p:sp>
    </p:spTree>
    <p:extLst>
      <p:ext uri="{BB962C8B-B14F-4D97-AF65-F5344CB8AC3E}">
        <p14:creationId xmlns:p14="http://schemas.microsoft.com/office/powerpoint/2010/main" val="3655125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Indikátory</a:t>
            </a:r>
          </a:p>
        </p:txBody>
      </p:sp>
      <p:sp>
        <p:nvSpPr>
          <p:cNvPr id="3" name="Zástupný symbol pro obsah 2"/>
          <p:cNvSpPr>
            <a:spLocks noGrp="true"/>
          </p:cNvSpPr>
          <p:nvPr>
            <p:ph idx="1"/>
          </p:nvPr>
        </p:nvSpPr>
        <p:spPr>
          <a:xfrm>
            <a:off x="348513" y="1561632"/>
            <a:ext cx="8320050" cy="5296368"/>
          </a:xfrm>
        </p:spPr>
        <p:txBody>
          <a:bodyPr/>
          <a:lstStyle/>
          <a:p>
            <a:pPr algn="just"/>
            <a:r>
              <a:rPr lang="cs-CZ" sz="2200" dirty="false"/>
              <a:t>Dokument zařazený do 805 000 musí být oficiálně zveřejněný, (na webu příjemce a v databázi produktů ESF).</a:t>
            </a:r>
          </a:p>
          <a:p>
            <a:pPr algn="just"/>
            <a:r>
              <a:rPr lang="cs-CZ" sz="2200" dirty="false"/>
              <a:t>Dokument zařazený do kategorie 805 000 podléhá schválení </a:t>
            </a:r>
            <a:br>
              <a:rPr lang="cs-CZ" sz="2200" dirty="false"/>
            </a:br>
            <a:r>
              <a:rPr lang="cs-CZ" sz="2200" dirty="false"/>
              <a:t>ze strany ŘO, který může příjemce podpory z OPZ vyzvat </a:t>
            </a:r>
            <a:br>
              <a:rPr lang="cs-CZ" sz="2200" dirty="false"/>
            </a:br>
            <a:r>
              <a:rPr lang="cs-CZ" sz="2200" dirty="false"/>
              <a:t>k jeho přepracování, případně jej v krajním případě neschválit.</a:t>
            </a:r>
          </a:p>
          <a:p>
            <a:pPr algn="just"/>
            <a:r>
              <a:rPr lang="cs-CZ" sz="2200" dirty="false"/>
              <a:t>Uvádí se kumulativní odhad za celé období realizace projektu.</a:t>
            </a:r>
          </a:p>
          <a:p>
            <a:pPr algn="just"/>
            <a:r>
              <a:rPr lang="cs-CZ" sz="2200" dirty="false"/>
              <a:t>Uvést podrobný popis výpočtu výše indikátoru.</a:t>
            </a:r>
          </a:p>
          <a:p>
            <a:pPr algn="just"/>
            <a:r>
              <a:rPr lang="cs-CZ" sz="2200" dirty="false"/>
              <a:t>Vykázání indikátorů sledovaných mimo IS ESF:</a:t>
            </a:r>
          </a:p>
          <a:p>
            <a:pPr lvl="1" algn="just"/>
            <a:r>
              <a:rPr lang="cs-CZ" dirty="false"/>
              <a:t>Indikátory </a:t>
            </a:r>
            <a:r>
              <a:rPr lang="cs-CZ" b="true" dirty="false"/>
              <a:t>→ </a:t>
            </a:r>
            <a:r>
              <a:rPr lang="cs-CZ" dirty="false"/>
              <a:t>vybrat příslušný indikátor </a:t>
            </a:r>
            <a:r>
              <a:rPr lang="cs-CZ" b="true" dirty="false"/>
              <a:t>→ </a:t>
            </a:r>
            <a:r>
              <a:rPr lang="cs-CZ" dirty="false"/>
              <a:t>vykázat změnu/přírůstek </a:t>
            </a:r>
            <a:br>
              <a:rPr lang="cs-CZ" dirty="false"/>
            </a:br>
            <a:r>
              <a:rPr lang="cs-CZ" b="true" dirty="false"/>
              <a:t>→ </a:t>
            </a:r>
            <a:r>
              <a:rPr lang="cs-CZ" dirty="false"/>
              <a:t>vyplnit přírůstkovou hodnotu, datum přírůstkové hodnoty </a:t>
            </a:r>
            <a:br>
              <a:rPr lang="cs-CZ" dirty="false"/>
            </a:br>
            <a:r>
              <a:rPr lang="cs-CZ" dirty="false"/>
              <a:t>a komentář </a:t>
            </a:r>
            <a:r>
              <a:rPr lang="cs-CZ" b="true" dirty="false"/>
              <a:t>→ </a:t>
            </a:r>
            <a:r>
              <a:rPr lang="cs-CZ" dirty="false"/>
              <a:t>uložit.</a:t>
            </a:r>
          </a:p>
          <a:p>
            <a:endParaRPr lang="cs-CZ" sz="2200" dirty="false"/>
          </a:p>
          <a:p>
            <a:endParaRPr lang="cs-CZ" sz="22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43</a:t>
            </a:fld>
            <a:endParaRPr lang="cs-CZ" dirty="false"/>
          </a:p>
        </p:txBody>
      </p:sp>
    </p:spTree>
    <p:extLst>
      <p:ext uri="{BB962C8B-B14F-4D97-AF65-F5344CB8AC3E}">
        <p14:creationId xmlns:p14="http://schemas.microsoft.com/office/powerpoint/2010/main" val="3214097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68742C-9928-48B9-B255-108903173BCA}"/>
              </a:ext>
            </a:extLst>
          </p:cNvPr>
          <p:cNvSpPr>
            <a:spLocks noGrp="true"/>
          </p:cNvSpPr>
          <p:nvPr>
            <p:ph type="title"/>
          </p:nvPr>
        </p:nvSpPr>
        <p:spPr/>
        <p:txBody>
          <a:bodyPr/>
          <a:lstStyle/>
          <a:p>
            <a:r>
              <a:rPr lang="cs-CZ" b="true" kern="0" cap="all" baseline="0" dirty="false">
                <a:latin typeface="+mj-lt"/>
                <a:ea typeface="+mj-ea"/>
                <a:cs typeface="+mj-cs"/>
              </a:rPr>
              <a:t>indikátory</a:t>
            </a:r>
            <a:endParaRPr lang="cs-CZ" dirty="false"/>
          </a:p>
        </p:txBody>
      </p:sp>
      <p:sp>
        <p:nvSpPr>
          <p:cNvPr id="6" name="Zástupný symbol pro obsah 2">
            <a:extLst>
              <a:ext uri="{FF2B5EF4-FFF2-40B4-BE49-F238E27FC236}">
                <a16:creationId xmlns:a16="http://schemas.microsoft.com/office/drawing/2014/main" id="{8E27D596-812A-4DEB-9F62-184AD69BF1EA}"/>
              </a:ext>
            </a:extLst>
          </p:cNvPr>
          <p:cNvSpPr txBox="true">
            <a:spLocks/>
          </p:cNvSpPr>
          <p:nvPr/>
        </p:nvSpPr>
        <p:spPr>
          <a:xfrm>
            <a:off x="380111" y="2007937"/>
            <a:ext cx="8064000" cy="4320000"/>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dirty="false"/>
          </a:p>
        </p:txBody>
      </p:sp>
      <p:sp>
        <p:nvSpPr>
          <p:cNvPr id="8" name="Zástupný symbol pro obsah 2">
            <a:extLst>
              <a:ext uri="{FF2B5EF4-FFF2-40B4-BE49-F238E27FC236}">
                <a16:creationId xmlns:a16="http://schemas.microsoft.com/office/drawing/2014/main" id="{7E9B04D7-C058-4B62-B4CB-7AC4F6082BC8}"/>
              </a:ext>
            </a:extLst>
          </p:cNvPr>
          <p:cNvSpPr txBox="true">
            <a:spLocks/>
          </p:cNvSpPr>
          <p:nvPr/>
        </p:nvSpPr>
        <p:spPr>
          <a:xfrm>
            <a:off x="339890" y="1556791"/>
            <a:ext cx="8423999" cy="4608511"/>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36195" indent="0" algn="just">
              <a:spcBef>
                <a:spcPts val="300"/>
              </a:spcBef>
              <a:spcAft>
                <a:spcPts val="300"/>
              </a:spcAft>
              <a:buNone/>
            </a:pPr>
            <a:r>
              <a:rPr lang="cs-CZ" sz="2200" b="true" dirty="false">
                <a:effectLst/>
              </a:rPr>
              <a:t>Minimální míra splnění indikátorů:</a:t>
            </a:r>
          </a:p>
          <a:p>
            <a:pPr marR="36195" algn="just">
              <a:spcBef>
                <a:spcPts val="300"/>
              </a:spcBef>
              <a:spcAft>
                <a:spcPts val="300"/>
              </a:spcAft>
              <a:buFont typeface="Courier New" panose="02070309020205020404" pitchFamily="49" charset="0"/>
              <a:buChar char="o"/>
            </a:pPr>
            <a:endParaRPr lang="cs-CZ" sz="2200" b="true" dirty="false">
              <a:effectLst/>
            </a:endParaRPr>
          </a:p>
          <a:p>
            <a:pPr algn="just">
              <a:buSzPct val="120000"/>
              <a:buFont typeface="Wingdings" panose="05000000000000000000" pitchFamily="2" charset="2"/>
              <a:buChar char="l"/>
            </a:pPr>
            <a:r>
              <a:rPr lang="cs-CZ" sz="2200" dirty="false"/>
              <a:t>Indikátor výstupu min. 85 %.</a:t>
            </a:r>
          </a:p>
          <a:p>
            <a:pPr algn="just">
              <a:buSzPct val="120000"/>
              <a:buFont typeface="Wingdings" panose="05000000000000000000" pitchFamily="2" charset="2"/>
              <a:buChar char="l"/>
            </a:pPr>
            <a:r>
              <a:rPr lang="cs-CZ" sz="2200" dirty="false"/>
              <a:t>Indikátor výsledku 75%.</a:t>
            </a:r>
          </a:p>
          <a:p>
            <a:pPr lvl="0" algn="just">
              <a:buSzPct val="120000"/>
              <a:buFont typeface="Wingdings" panose="05000000000000000000" pitchFamily="2" charset="2"/>
              <a:buChar char="l"/>
            </a:pPr>
            <a:r>
              <a:rPr lang="cs-CZ" sz="2200" dirty="false"/>
              <a:t>Překročení indikátorů – při výpočtu míry naplnění cílových hodnot překročení započítáno maximálně </a:t>
            </a:r>
            <a:br>
              <a:rPr lang="cs-CZ" sz="2200" dirty="false"/>
            </a:br>
            <a:r>
              <a:rPr lang="cs-CZ" sz="2200" dirty="false"/>
              <a:t>ve výši 120 % (hodnotí se průměr pro každý typ indikátoru).</a:t>
            </a:r>
          </a:p>
          <a:p>
            <a:pPr lvl="0" algn="just">
              <a:buSzPct val="120000"/>
              <a:buFont typeface="Wingdings" panose="05000000000000000000" pitchFamily="2" charset="2"/>
              <a:buChar char="l"/>
            </a:pPr>
            <a:r>
              <a:rPr lang="cs-CZ" sz="2200" dirty="false"/>
              <a:t>Hodnota dosažených indikátorů se posuzuje dle výše skutečného čerpání rozpočtu.</a:t>
            </a:r>
          </a:p>
          <a:p>
            <a:pPr lvl="0" algn="just">
              <a:buFont typeface="Courier New" panose="02070309020205020404" pitchFamily="49" charset="0"/>
              <a:buChar char="o"/>
            </a:pPr>
            <a:endParaRPr lang="cs-CZ" sz="2200" dirty="false"/>
          </a:p>
        </p:txBody>
      </p:sp>
      <p:sp>
        <p:nvSpPr>
          <p:cNvPr id="9" name="Zástupný symbol pro číslo snímku 3">
            <a:extLst>
              <a:ext uri="{FF2B5EF4-FFF2-40B4-BE49-F238E27FC236}">
                <a16:creationId xmlns:a16="http://schemas.microsoft.com/office/drawing/2014/main" id="{EAA20150-2875-4DFC-BE18-51D9B1D82CD2}"/>
              </a:ext>
            </a:extLst>
          </p:cNvPr>
          <p:cNvSpPr>
            <a:spLocks noGrp="true"/>
          </p:cNvSpPr>
          <p:nvPr>
            <p:ph type="sldNum" sz="quarter" idx="12"/>
          </p:nvPr>
        </p:nvSpPr>
        <p:spPr>
          <a:xfrm>
            <a:off x="8640000" y="6516000"/>
            <a:ext cx="468000" cy="180000"/>
          </a:xfrm>
        </p:spPr>
        <p:txBody>
          <a:bodyPr/>
          <a:lstStyle/>
          <a:p>
            <a:fld id="{479BF083-4774-43B1-9AB0-5CC1AC5DD8EE}" type="slidenum">
              <a:rPr lang="cs-CZ" smtClean="false"/>
              <a:pPr/>
              <a:t>44</a:t>
            </a:fld>
            <a:endParaRPr lang="cs-CZ" dirty="false"/>
          </a:p>
        </p:txBody>
      </p:sp>
      <p:sp>
        <p:nvSpPr>
          <p:cNvPr id="11" name="Rectangle 1">
            <a:extLst>
              <a:ext uri="{FF2B5EF4-FFF2-40B4-BE49-F238E27FC236}">
                <a16:creationId xmlns:a16="http://schemas.microsoft.com/office/drawing/2014/main" id="{27E81492-6A8B-4B92-9592-625089EFC647}"/>
              </a:ext>
            </a:extLst>
          </p:cNvPr>
          <p:cNvSpPr>
            <a:spLocks noChangeArrowheads="true"/>
          </p:cNvSpPr>
          <p:nvPr/>
        </p:nvSpPr>
        <p:spPr bwMode="auto">
          <a:xfrm>
            <a:off x="1655763" y="312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false" compatLnSpc="true">
            <a:prstTxWarp prst="textNoShape">
              <a:avLst/>
            </a:prstTxWarp>
            <a:spAutoFit/>
          </a:bodyPr>
          <a:lstStyle/>
          <a:p>
            <a:pPr marL="0" marR="0" lvl="0" indent="0" algn="l" defTabSz="914400" rtl="false" eaLnBrk="true" fontAlgn="base" latinLnBrk="false" hangingPunct="true">
              <a:lnSpc>
                <a:spcPct val="100000"/>
              </a:lnSpc>
              <a:spcBef>
                <a:spcPct val="0"/>
              </a:spcBef>
              <a:spcAft>
                <a:spcPct val="0"/>
              </a:spcAft>
              <a:buClrTx/>
              <a:buSzTx/>
              <a:buFontTx/>
              <a:buNone/>
              <a:tabLst/>
            </a:pPr>
            <a:br>
              <a:rPr kumimoji="false" lang="cs-CZ" altLang="cs-CZ" sz="1800" b="false" i="false" u="none" strike="noStrike" cap="none" normalizeH="false" baseline="0">
                <a:ln>
                  <a:noFill/>
                </a:ln>
                <a:solidFill>
                  <a:schemeClr val="tx1"/>
                </a:solidFill>
                <a:effectLst/>
                <a:latin typeface="Arial" pitchFamily="34" charset="0"/>
                <a:cs typeface="Arial" pitchFamily="34" charset="0"/>
              </a:rPr>
            </a:br>
            <a:endParaRPr kumimoji="false" lang="cs-CZ" altLang="cs-CZ" sz="1800" b="false" i="false" u="none" strike="noStrike" cap="none" normalizeH="false"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25130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b="false" dirty="false"/>
              <a:t>Indikátory</a:t>
            </a:r>
          </a:p>
        </p:txBody>
      </p:sp>
      <p:sp>
        <p:nvSpPr>
          <p:cNvPr id="3" name="Zástupný symbol pro obsah 2"/>
          <p:cNvSpPr>
            <a:spLocks noGrp="true"/>
          </p:cNvSpPr>
          <p:nvPr>
            <p:ph idx="1"/>
          </p:nvPr>
        </p:nvSpPr>
        <p:spPr>
          <a:xfrm>
            <a:off x="6372200" y="2250665"/>
            <a:ext cx="2591840" cy="2186447"/>
          </a:xfrm>
        </p:spPr>
        <p:txBody>
          <a:bodyPr/>
          <a:lstStyle/>
          <a:p>
            <a:pPr algn="ctr">
              <a:buNone/>
            </a:pPr>
            <a:r>
              <a:rPr lang="cs-CZ" b="true" dirty="false"/>
              <a:t>     </a:t>
            </a:r>
            <a:r>
              <a:rPr lang="cs-CZ" sz="2200" b="true" dirty="false"/>
              <a:t>Sankce při nesplnění závazků týkajících se indikátorů </a:t>
            </a:r>
            <a:r>
              <a:rPr lang="cs-CZ" sz="2200" b="true" dirty="false">
                <a:solidFill>
                  <a:schemeClr val="accent6">
                    <a:lumMod val="60000"/>
                    <a:lumOff val="40000"/>
                  </a:schemeClr>
                </a:solidFill>
              </a:rPr>
              <a:t>výstupů </a:t>
            </a:r>
            <a:br>
              <a:rPr lang="cs-CZ" sz="2200" b="true" dirty="false">
                <a:solidFill>
                  <a:schemeClr val="accent6">
                    <a:lumMod val="60000"/>
                    <a:lumOff val="40000"/>
                  </a:schemeClr>
                </a:solidFill>
              </a:rPr>
            </a:br>
            <a:r>
              <a:rPr lang="cs-CZ" sz="2200" b="true" dirty="false">
                <a:solidFill>
                  <a:schemeClr val="accent6">
                    <a:lumMod val="60000"/>
                    <a:lumOff val="40000"/>
                  </a:schemeClr>
                </a:solidFill>
              </a:rPr>
              <a:t>(600 000 </a:t>
            </a:r>
            <a:br>
              <a:rPr lang="cs-CZ" sz="2200" b="true" dirty="false">
                <a:solidFill>
                  <a:schemeClr val="accent6">
                    <a:lumMod val="60000"/>
                    <a:lumOff val="40000"/>
                  </a:schemeClr>
                </a:solidFill>
              </a:rPr>
            </a:br>
            <a:r>
              <a:rPr lang="cs-CZ" sz="2200" b="true" dirty="false">
                <a:solidFill>
                  <a:schemeClr val="accent6">
                    <a:lumMod val="60000"/>
                    <a:lumOff val="40000"/>
                  </a:schemeClr>
                </a:solidFill>
              </a:rPr>
              <a:t>a 805 000).</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45</a:t>
            </a:fld>
            <a:endParaRPr lang="cs-CZ" dirty="false"/>
          </a:p>
        </p:txBody>
      </p:sp>
      <p:pic>
        <p:nvPicPr>
          <p:cNvPr id="8" name="Obrázek 7">
            <a:extLst>
              <a:ext uri="{FF2B5EF4-FFF2-40B4-BE49-F238E27FC236}">
                <a16:creationId xmlns:a16="http://schemas.microsoft.com/office/drawing/2014/main" id="{094A6E42-FB1E-2FEB-58EF-88DF20B5D943}"/>
              </a:ext>
            </a:extLst>
          </p:cNvPr>
          <p:cNvPicPr>
            <a:picLocks noChangeAspect="true"/>
          </p:cNvPicPr>
          <p:nvPr/>
        </p:nvPicPr>
        <p:blipFill>
          <a:blip r:embed="rId2"/>
          <a:stretch>
            <a:fillRect/>
          </a:stretch>
        </p:blipFill>
        <p:spPr>
          <a:xfrm>
            <a:off x="351779" y="1412776"/>
            <a:ext cx="6192180" cy="4274680"/>
          </a:xfrm>
          <a:prstGeom prst="rect">
            <a:avLst/>
          </a:prstGeom>
        </p:spPr>
      </p:pic>
    </p:spTree>
    <p:extLst>
      <p:ext uri="{BB962C8B-B14F-4D97-AF65-F5344CB8AC3E}">
        <p14:creationId xmlns:p14="http://schemas.microsoft.com/office/powerpoint/2010/main" val="929800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a:extLst>
            <a:ext uri="{FF2B5EF4-FFF2-40B4-BE49-F238E27FC236}">
              <a16:creationId xmlns:a16="http://schemas.microsoft.com/office/drawing/2014/main" id="{7E7B4270-4C8C-DFBC-3214-AA0E4B82E47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BB774D8-EBBD-BDB1-88C5-C7FC27C283AC}"/>
              </a:ext>
            </a:extLst>
          </p:cNvPr>
          <p:cNvSpPr>
            <a:spLocks noGrp="true"/>
          </p:cNvSpPr>
          <p:nvPr>
            <p:ph type="title"/>
          </p:nvPr>
        </p:nvSpPr>
        <p:spPr/>
        <p:txBody>
          <a:bodyPr/>
          <a:lstStyle/>
          <a:p>
            <a:r>
              <a:rPr lang="cs-CZ" b="false" dirty="false"/>
              <a:t>Indikátory</a:t>
            </a:r>
          </a:p>
        </p:txBody>
      </p:sp>
      <p:sp>
        <p:nvSpPr>
          <p:cNvPr id="3" name="Zástupný symbol pro obsah 2">
            <a:extLst>
              <a:ext uri="{FF2B5EF4-FFF2-40B4-BE49-F238E27FC236}">
                <a16:creationId xmlns:a16="http://schemas.microsoft.com/office/drawing/2014/main" id="{D487701E-1B29-1ED1-1FA8-F96E915C842E}"/>
              </a:ext>
            </a:extLst>
          </p:cNvPr>
          <p:cNvSpPr>
            <a:spLocks noGrp="true"/>
          </p:cNvSpPr>
          <p:nvPr>
            <p:ph idx="1"/>
          </p:nvPr>
        </p:nvSpPr>
        <p:spPr>
          <a:xfrm>
            <a:off x="6372200" y="2250665"/>
            <a:ext cx="2591840" cy="2186447"/>
          </a:xfrm>
        </p:spPr>
        <p:txBody>
          <a:bodyPr/>
          <a:lstStyle/>
          <a:p>
            <a:pPr algn="ctr">
              <a:buNone/>
            </a:pPr>
            <a:r>
              <a:rPr lang="cs-CZ" b="true" dirty="false"/>
              <a:t>     </a:t>
            </a:r>
            <a:r>
              <a:rPr lang="cs-CZ" sz="2200" b="true" dirty="false"/>
              <a:t>Sankce při nesplnění závazků týkajících se indikátorů </a:t>
            </a:r>
            <a:r>
              <a:rPr lang="cs-CZ" sz="2200" b="true" dirty="false">
                <a:solidFill>
                  <a:schemeClr val="accent6">
                    <a:lumMod val="60000"/>
                    <a:lumOff val="40000"/>
                  </a:schemeClr>
                </a:solidFill>
              </a:rPr>
              <a:t>výsledků</a:t>
            </a:r>
            <a:br>
              <a:rPr lang="cs-CZ" sz="2200" b="true" dirty="false">
                <a:solidFill>
                  <a:schemeClr val="accent6">
                    <a:lumMod val="60000"/>
                    <a:lumOff val="40000"/>
                  </a:schemeClr>
                </a:solidFill>
              </a:rPr>
            </a:br>
            <a:r>
              <a:rPr lang="cs-CZ" sz="2200" b="true" dirty="false">
                <a:solidFill>
                  <a:schemeClr val="accent6">
                    <a:lumMod val="60000"/>
                    <a:lumOff val="40000"/>
                  </a:schemeClr>
                </a:solidFill>
              </a:rPr>
              <a:t>(626 000)</a:t>
            </a:r>
          </a:p>
        </p:txBody>
      </p:sp>
      <p:sp>
        <p:nvSpPr>
          <p:cNvPr id="4" name="Zástupný symbol pro číslo snímku 3">
            <a:extLst>
              <a:ext uri="{FF2B5EF4-FFF2-40B4-BE49-F238E27FC236}">
                <a16:creationId xmlns:a16="http://schemas.microsoft.com/office/drawing/2014/main" id="{45416F0B-304A-F76B-FAD6-A9ACB02FEC79}"/>
              </a:ext>
            </a:extLst>
          </p:cNvPr>
          <p:cNvSpPr>
            <a:spLocks noGrp="true"/>
          </p:cNvSpPr>
          <p:nvPr>
            <p:ph type="sldNum" sz="quarter" idx="12"/>
          </p:nvPr>
        </p:nvSpPr>
        <p:spPr/>
        <p:txBody>
          <a:bodyPr/>
          <a:lstStyle/>
          <a:p>
            <a:fld id="{479BF083-4774-43B1-9AB0-5CC1AC5DD8EE}" type="slidenum">
              <a:rPr lang="cs-CZ" smtClean="false"/>
              <a:pPr/>
              <a:t>46</a:t>
            </a:fld>
            <a:endParaRPr lang="cs-CZ" dirty="false"/>
          </a:p>
        </p:txBody>
      </p:sp>
      <p:pic>
        <p:nvPicPr>
          <p:cNvPr id="11" name="Obrázek 10">
            <a:extLst>
              <a:ext uri="{FF2B5EF4-FFF2-40B4-BE49-F238E27FC236}">
                <a16:creationId xmlns:a16="http://schemas.microsoft.com/office/drawing/2014/main" id="{CF0D9676-EF8B-8D5D-C3B1-D31ED20B1E9B}"/>
              </a:ext>
            </a:extLst>
          </p:cNvPr>
          <p:cNvPicPr>
            <a:picLocks noChangeAspect="true"/>
          </p:cNvPicPr>
          <p:nvPr/>
        </p:nvPicPr>
        <p:blipFill>
          <a:blip r:embed="rId2"/>
          <a:stretch>
            <a:fillRect/>
          </a:stretch>
        </p:blipFill>
        <p:spPr>
          <a:xfrm>
            <a:off x="611560" y="2250665"/>
            <a:ext cx="5640030" cy="2664296"/>
          </a:xfrm>
          <a:prstGeom prst="rect">
            <a:avLst/>
          </a:prstGeom>
        </p:spPr>
      </p:pic>
    </p:spTree>
    <p:extLst>
      <p:ext uri="{BB962C8B-B14F-4D97-AF65-F5344CB8AC3E}">
        <p14:creationId xmlns:p14="http://schemas.microsoft.com/office/powerpoint/2010/main" val="943155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846AFE-7221-BBB8-86DE-07E25EF95877}"/>
              </a:ext>
            </a:extLst>
          </p:cNvPr>
          <p:cNvSpPr>
            <a:spLocks noGrp="true"/>
          </p:cNvSpPr>
          <p:nvPr>
            <p:ph type="title"/>
          </p:nvPr>
        </p:nvSpPr>
        <p:spPr/>
        <p:txBody>
          <a:bodyPr/>
          <a:lstStyle/>
          <a:p>
            <a:r>
              <a:rPr lang="cs-CZ" dirty="false"/>
              <a:t>Závazkový parametr</a:t>
            </a:r>
          </a:p>
        </p:txBody>
      </p:sp>
      <p:sp>
        <p:nvSpPr>
          <p:cNvPr id="3" name="Zástupný obsah 2">
            <a:extLst>
              <a:ext uri="{FF2B5EF4-FFF2-40B4-BE49-F238E27FC236}">
                <a16:creationId xmlns:a16="http://schemas.microsoft.com/office/drawing/2014/main" id="{961BF144-024C-B0B4-1631-517867BC10EA}"/>
              </a:ext>
            </a:extLst>
          </p:cNvPr>
          <p:cNvSpPr>
            <a:spLocks noGrp="true"/>
          </p:cNvSpPr>
          <p:nvPr>
            <p:ph idx="1"/>
          </p:nvPr>
        </p:nvSpPr>
        <p:spPr>
          <a:xfrm>
            <a:off x="360000" y="1268760"/>
            <a:ext cx="8424000" cy="4896544"/>
          </a:xfrm>
        </p:spPr>
        <p:txBody>
          <a:bodyPr/>
          <a:lstStyle/>
          <a:p>
            <a:pPr algn="just"/>
            <a:r>
              <a:rPr lang="cs-CZ" dirty="false"/>
              <a:t>Závazkový parametr je vedle indikátoru dalším kritériem, které měří dosažení cíle projektu.</a:t>
            </a:r>
          </a:p>
          <a:p>
            <a:pPr algn="just"/>
            <a:r>
              <a:rPr lang="cs-CZ" dirty="false"/>
              <a:t>Je stanoven ve výzvě, slouží k měřitelnému a objektivnímu posouzení výstupů a výsledků intervencí, pro které není stanoven indikátor.</a:t>
            </a:r>
          </a:p>
          <a:p>
            <a:r>
              <a:rPr lang="cs-CZ" dirty="false"/>
              <a:t>Stejně jako MI musí mít nenulovou hodnotu.</a:t>
            </a:r>
          </a:p>
          <a:p>
            <a:r>
              <a:rPr lang="cs-CZ" dirty="false"/>
              <a:t>Sankce při nesplnění dána v právním aktu (2% z celkových způsobilých výdajů).</a:t>
            </a:r>
          </a:p>
          <a:p>
            <a:pPr marL="0" indent="0">
              <a:buNone/>
            </a:pPr>
            <a:r>
              <a:rPr lang="cs-CZ" sz="2200" b="true" dirty="false"/>
              <a:t>Počet komunikačních platforem</a:t>
            </a:r>
            <a:r>
              <a:rPr lang="cs-CZ" sz="2200" dirty="false"/>
              <a:t>: </a:t>
            </a:r>
          </a:p>
          <a:p>
            <a:pPr marL="234000" lvl="1" indent="0" algn="just">
              <a:buNone/>
            </a:pPr>
            <a:r>
              <a:rPr lang="cs-CZ" dirty="false"/>
              <a:t>Celkový počet online komunikačních platforem/prostorů vytvořených a zprovozněných v rámci projektu, které umožňují sdílení informací, know-how, dobré praxe a poskytování poradenství k tématu spravedlivého a transparentního odměňování. Měrnou jednotkou je vytvořená platforma.</a:t>
            </a:r>
          </a:p>
          <a:p>
            <a:endParaRPr lang="cs-CZ" dirty="false"/>
          </a:p>
        </p:txBody>
      </p:sp>
      <p:sp>
        <p:nvSpPr>
          <p:cNvPr id="4" name="Zástupný symbol pro číslo snímku 3">
            <a:extLst>
              <a:ext uri="{FF2B5EF4-FFF2-40B4-BE49-F238E27FC236}">
                <a16:creationId xmlns:a16="http://schemas.microsoft.com/office/drawing/2014/main" id="{21F308D1-004D-2F4C-2864-61D759B3AAE4}"/>
              </a:ext>
            </a:extLst>
          </p:cNvPr>
          <p:cNvSpPr>
            <a:spLocks noGrp="true"/>
          </p:cNvSpPr>
          <p:nvPr>
            <p:ph type="sldNum" sz="quarter" idx="12"/>
          </p:nvPr>
        </p:nvSpPr>
        <p:spPr/>
        <p:txBody>
          <a:bodyPr/>
          <a:lstStyle/>
          <a:p>
            <a:fld id="{479BF083-4774-43B1-9AB0-5CC1AC5DD8EE}" type="slidenum">
              <a:rPr lang="cs-CZ" smtClean="false"/>
              <a:pPr/>
              <a:t>47</a:t>
            </a:fld>
            <a:endParaRPr lang="cs-CZ" dirty="false"/>
          </a:p>
        </p:txBody>
      </p:sp>
    </p:spTree>
    <p:extLst>
      <p:ext uri="{BB962C8B-B14F-4D97-AF65-F5344CB8AC3E}">
        <p14:creationId xmlns:p14="http://schemas.microsoft.com/office/powerpoint/2010/main" val="3481395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3" name="Obrázek 2" descr="Obsah obrázku text&#10;&#10;Popis byl vytvořen automaticky">
            <a:extLst>
              <a:ext uri="{FF2B5EF4-FFF2-40B4-BE49-F238E27FC236}">
                <a16:creationId xmlns:a16="http://schemas.microsoft.com/office/drawing/2014/main" id="{82EDAB34-B7C9-E634-1153-5F324233A063}"/>
              </a:ext>
            </a:extLst>
          </p:cNvPr>
          <p:cNvPicPr>
            <a:picLocks noChangeAspect="true"/>
          </p:cNvPicPr>
          <p:nvPr/>
        </p:nvPicPr>
        <p:blipFill>
          <a:blip r:embed="rId2">
            <a:extLst>
              <a:ext uri="{28A0092B-C50C-407E-A947-70E740481C1C}">
                <a14:useLocalDpi xmlns:a14="http://schemas.microsoft.com/office/drawing/2010/main" val="0"/>
              </a:ext>
            </a:extLst>
          </a:blip>
          <a:stretch>
            <a:fillRect/>
          </a:stretch>
        </p:blipFill>
        <p:spPr>
          <a:xfrm>
            <a:off x="251520" y="188640"/>
            <a:ext cx="4076700" cy="948525"/>
          </a:xfrm>
          <a:prstGeom prst="rect">
            <a:avLst/>
          </a:prstGeom>
        </p:spPr>
      </p:pic>
      <p:sp>
        <p:nvSpPr>
          <p:cNvPr id="4" name="Nadpis 1">
            <a:extLst>
              <a:ext uri="{FF2B5EF4-FFF2-40B4-BE49-F238E27FC236}">
                <a16:creationId xmlns:a16="http://schemas.microsoft.com/office/drawing/2014/main" id="{9C6A198A-48DE-4493-9890-9D9F51E99DE2}"/>
              </a:ext>
            </a:extLst>
          </p:cNvPr>
          <p:cNvSpPr txBox="true">
            <a:spLocks/>
          </p:cNvSpPr>
          <p:nvPr/>
        </p:nvSpPr>
        <p:spPr>
          <a:xfrm>
            <a:off x="3131840" y="2855292"/>
            <a:ext cx="5033424" cy="1728192"/>
          </a:xfrm>
          <a:prstGeom prst="rect">
            <a:avLst/>
          </a:prstGeom>
        </p:spPr>
        <p:txBody>
          <a:bodyPr vert="horz" lIns="36000" tIns="0" rIns="36000" bIns="0" rtlCol="false" anchor="t" anchorCtr="false">
            <a:noAutofit/>
          </a:bodyPr>
          <a:lstStyle>
            <a:lvl1pPr algn="l" defTabSz="914400" rtl="false" eaLnBrk="true" latinLnBrk="false" hangingPunct="true">
              <a:lnSpc>
                <a:spcPct val="100000"/>
              </a:lnSpc>
              <a:spcBef>
                <a:spcPct val="0"/>
              </a:spcBef>
              <a:buNone/>
              <a:defRPr sz="4000" b="true" kern="0" cap="all" baseline="0">
                <a:solidFill>
                  <a:schemeClr val="accent1"/>
                </a:solidFill>
                <a:latin typeface="+mj-lt"/>
                <a:ea typeface="+mj-ea"/>
                <a:cs typeface="+mj-cs"/>
              </a:defRPr>
            </a:lvl1pPr>
          </a:lstStyle>
          <a:p>
            <a:pPr marL="0" marR="0" lvl="0" indent="0" algn="l" defTabSz="914400" rtl="false" eaLnBrk="true" fontAlgn="auto" latinLnBrk="false" hangingPunct="true">
              <a:lnSpc>
                <a:spcPct val="100000"/>
              </a:lnSpc>
              <a:spcBef>
                <a:spcPct val="0"/>
              </a:spcBef>
              <a:spcAft>
                <a:spcPts val="0"/>
              </a:spcAft>
              <a:buClrTx/>
              <a:buSzTx/>
              <a:buFontTx/>
              <a:buNone/>
              <a:tabLst/>
              <a:defRPr/>
            </a:pPr>
            <a:endParaRPr lang="cs-CZ" sz="2000" dirty="false">
              <a:solidFill>
                <a:srgbClr val="084A8B"/>
              </a:solidFill>
              <a:latin typeface="Arial"/>
            </a:endParaRPr>
          </a:p>
          <a:p>
            <a:pPr marL="0" marR="0" lvl="0" indent="0" algn="l" defTabSz="914400" rtl="false" eaLnBrk="true" fontAlgn="auto" latinLnBrk="false" hangingPunct="true">
              <a:lnSpc>
                <a:spcPct val="100000"/>
              </a:lnSpc>
              <a:spcBef>
                <a:spcPct val="0"/>
              </a:spcBef>
              <a:spcAft>
                <a:spcPts val="0"/>
              </a:spcAft>
              <a:buClrTx/>
              <a:buSzTx/>
              <a:buFontTx/>
              <a:buNone/>
              <a:tabLst/>
              <a:defRPr/>
            </a:pPr>
            <a:r>
              <a:rPr kumimoji="false" lang="cs-CZ" sz="4800" b="true" i="false" u="none" strike="noStrike" kern="0" cap="all" spc="0" normalizeH="false" baseline="0" noProof="false" dirty="false" err="true">
                <a:ln>
                  <a:noFill/>
                </a:ln>
                <a:solidFill>
                  <a:srgbClr val="084A8B"/>
                </a:solidFill>
                <a:effectLst/>
                <a:uLnTx/>
                <a:uFillTx/>
                <a:latin typeface="Arial"/>
                <a:ea typeface="+mj-ea"/>
                <a:cs typeface="+mj-cs"/>
              </a:rPr>
              <a:t>Is</a:t>
            </a:r>
            <a:r>
              <a:rPr kumimoji="false" lang="cs-CZ" sz="4800" b="true" i="false" u="none" strike="noStrike" kern="0" cap="all" spc="0" normalizeH="false" baseline="0" noProof="false" dirty="false">
                <a:ln>
                  <a:noFill/>
                </a:ln>
                <a:solidFill>
                  <a:srgbClr val="084A8B"/>
                </a:solidFill>
                <a:effectLst/>
                <a:uLnTx/>
                <a:uFillTx/>
                <a:latin typeface="Arial"/>
                <a:ea typeface="+mj-ea"/>
                <a:cs typeface="+mj-cs"/>
              </a:rPr>
              <a:t> </a:t>
            </a:r>
            <a:r>
              <a:rPr kumimoji="false" lang="cs-CZ" sz="4800" b="true" i="false" u="none" strike="noStrike" kern="0" cap="all" spc="0" normalizeH="false" baseline="0" noProof="false" dirty="false" err="true">
                <a:ln>
                  <a:noFill/>
                </a:ln>
                <a:solidFill>
                  <a:srgbClr val="084A8B"/>
                </a:solidFill>
                <a:effectLst/>
                <a:uLnTx/>
                <a:uFillTx/>
                <a:latin typeface="Arial"/>
                <a:ea typeface="+mj-ea"/>
                <a:cs typeface="+mj-cs"/>
              </a:rPr>
              <a:t>esf</a:t>
            </a:r>
            <a:r>
              <a:rPr kumimoji="false" lang="cs-CZ" sz="4800" b="true" i="false" u="none" strike="noStrike" kern="0" cap="all" spc="0" normalizeH="false" baseline="0" noProof="false" dirty="false">
                <a:ln>
                  <a:noFill/>
                </a:ln>
                <a:solidFill>
                  <a:srgbClr val="084A8B"/>
                </a:solidFill>
                <a:effectLst/>
                <a:uLnTx/>
                <a:uFillTx/>
                <a:latin typeface="Arial"/>
                <a:ea typeface="+mj-ea"/>
                <a:cs typeface="+mj-cs"/>
              </a:rPr>
              <a:t> 2021+</a:t>
            </a:r>
          </a:p>
        </p:txBody>
      </p:sp>
      <p:pic>
        <p:nvPicPr>
          <p:cNvPr id="5" name="Grafický objekt 4" descr="Počítač obrys">
            <a:extLst>
              <a:ext uri="{FF2B5EF4-FFF2-40B4-BE49-F238E27FC236}">
                <a16:creationId xmlns:a16="http://schemas.microsoft.com/office/drawing/2014/main" id="{C8891957-5AD3-48D3-A168-54FA3C2381D6}"/>
              </a:ext>
            </a:extLst>
          </p:cNvPr>
          <p:cNvPicPr>
            <a:picLocks noChangeAspect="true"/>
          </p:cNvPicPr>
          <p:nvPr/>
        </p:nvPicPr>
        <p:blipFill>
          <a:blip r:embed="rId3">
            <a:extLst>
              <a:ext uri="{96DAC541-7B7A-43D3-8B79-37D633B846F1}">
                <asvg:svgBlip xmlns:asvg="http://schemas.microsoft.com/office/drawing/2016/SVG/main" r:embed="rId4"/>
              </a:ext>
            </a:extLst>
          </a:blip>
          <a:srcRect/>
          <a:stretch/>
        </p:blipFill>
        <p:spPr>
          <a:xfrm>
            <a:off x="755576" y="2603280"/>
            <a:ext cx="1980204" cy="1980204"/>
          </a:xfrm>
          <a:prstGeom prst="rect">
            <a:avLst/>
          </a:prstGeom>
        </p:spPr>
      </p:pic>
    </p:spTree>
    <p:extLst>
      <p:ext uri="{BB962C8B-B14F-4D97-AF65-F5344CB8AC3E}">
        <p14:creationId xmlns:p14="http://schemas.microsoft.com/office/powerpoint/2010/main" val="2877468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br>
              <a:rPr lang="cs-CZ" dirty="false"/>
            </a:br>
            <a:r>
              <a:rPr lang="cs-CZ" dirty="false"/>
              <a:t>IS ESF</a:t>
            </a:r>
            <a:r>
              <a:rPr lang="cs-CZ" sz="3200" b="true" dirty="false"/>
              <a:t> </a:t>
            </a:r>
            <a:br>
              <a:rPr lang="cs-CZ" sz="3200" b="true" dirty="false"/>
            </a:br>
            <a:endParaRPr lang="cs-CZ" dirty="false"/>
          </a:p>
        </p:txBody>
      </p:sp>
      <p:sp>
        <p:nvSpPr>
          <p:cNvPr id="3" name="Zástupný symbol pro obsah 2"/>
          <p:cNvSpPr>
            <a:spLocks noGrp="true"/>
          </p:cNvSpPr>
          <p:nvPr>
            <p:ph idx="1"/>
          </p:nvPr>
        </p:nvSpPr>
        <p:spPr>
          <a:xfrm>
            <a:off x="360000" y="1412776"/>
            <a:ext cx="8532480" cy="5103224"/>
          </a:xfrm>
        </p:spPr>
        <p:txBody>
          <a:bodyPr/>
          <a:lstStyle/>
          <a:p>
            <a:pPr marL="0" indent="0">
              <a:buNone/>
            </a:pPr>
            <a:r>
              <a:rPr lang="cs-CZ" b="true" dirty="false"/>
              <a:t>Indikátory sledované v IS ESF</a:t>
            </a:r>
          </a:p>
          <a:p>
            <a:pPr algn="just"/>
            <a:r>
              <a:rPr lang="cs-CZ" sz="2200" dirty="false"/>
              <a:t>Indikátory, které se týkají účastníků projektu ( 600 000 a 626 000).</a:t>
            </a:r>
          </a:p>
          <a:p>
            <a:pPr algn="just"/>
            <a:r>
              <a:rPr lang="cs-CZ" sz="2200" dirty="false"/>
              <a:t>Nutné mít vyplněné příslušné údaje o podpoře v systému </a:t>
            </a:r>
            <a:br>
              <a:rPr lang="cs-CZ" sz="2200" dirty="false"/>
            </a:br>
            <a:r>
              <a:rPr lang="cs-CZ" sz="2200" dirty="false"/>
              <a:t>IS ESF.</a:t>
            </a:r>
          </a:p>
          <a:p>
            <a:pPr algn="just"/>
            <a:r>
              <a:rPr lang="cs-CZ" sz="2200" dirty="false"/>
              <a:t>Vykázání hodnoty v IS  KP21+:</a:t>
            </a:r>
          </a:p>
          <a:p>
            <a:pPr lvl="1" algn="just">
              <a:buFont typeface="Wingdings" panose="05000000000000000000" pitchFamily="2" charset="2"/>
              <a:buChar char="¢"/>
            </a:pPr>
            <a:r>
              <a:rPr lang="cs-CZ" sz="2100" dirty="false"/>
              <a:t>Automaticky připravené v části pro vykázání změny.</a:t>
            </a:r>
          </a:p>
          <a:p>
            <a:pPr lvl="1" algn="just">
              <a:buFont typeface="Wingdings" panose="05000000000000000000" pitchFamily="2" charset="2"/>
              <a:buChar char="¢"/>
            </a:pPr>
            <a:r>
              <a:rPr lang="cs-CZ" sz="2100" dirty="false"/>
              <a:t>Kliknout na tlačítko </a:t>
            </a:r>
            <a:r>
              <a:rPr lang="cs-CZ" sz="2100" b="true" dirty="false"/>
              <a:t>Aktualizace z IS ESF </a:t>
            </a:r>
            <a:r>
              <a:rPr lang="cs-CZ" sz="2100" dirty="false"/>
              <a:t>u libovolného indikátoru.</a:t>
            </a:r>
          </a:p>
          <a:p>
            <a:pPr lvl="1" algn="just">
              <a:buFont typeface="Wingdings" panose="05000000000000000000" pitchFamily="2" charset="2"/>
              <a:buChar char="¢"/>
            </a:pPr>
            <a:r>
              <a:rPr lang="cs-CZ" sz="2100" dirty="false"/>
              <a:t>Dojde k automatickému dotažení hodnot do IS KP21+ pro všechny indikátory s příznakem IS ESF.</a:t>
            </a:r>
          </a:p>
          <a:p>
            <a:pPr lvl="1" algn="just">
              <a:buFont typeface="Wingdings" panose="05000000000000000000" pitchFamily="2" charset="2"/>
              <a:buChar char="¢"/>
            </a:pPr>
            <a:r>
              <a:rPr lang="cs-CZ" sz="2100" dirty="false"/>
              <a:t>Doplnit komentář k dosažené hodnotě v IS KP21+.</a:t>
            </a:r>
          </a:p>
          <a:p>
            <a:pPr marL="0" indent="0">
              <a:buNone/>
            </a:pPr>
            <a:endParaRPr lang="cs-CZ" dirty="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49</a:t>
            </a:fld>
            <a:endParaRPr lang="cs-CZ" dirty="false"/>
          </a:p>
        </p:txBody>
      </p:sp>
    </p:spTree>
    <p:extLst>
      <p:ext uri="{BB962C8B-B14F-4D97-AF65-F5344CB8AC3E}">
        <p14:creationId xmlns:p14="http://schemas.microsoft.com/office/powerpoint/2010/main" val="334833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586B8E-2C40-4876-8FFC-9992E3A93138}"/>
              </a:ext>
            </a:extLst>
          </p:cNvPr>
          <p:cNvSpPr>
            <a:spLocks noGrp="true"/>
          </p:cNvSpPr>
          <p:nvPr>
            <p:ph type="title"/>
          </p:nvPr>
        </p:nvSpPr>
        <p:spPr>
          <a:xfrm>
            <a:off x="360000" y="0"/>
            <a:ext cx="8460472" cy="1080000"/>
          </a:xfrm>
        </p:spPr>
        <p:txBody>
          <a:bodyPr/>
          <a:lstStyle/>
          <a:p>
            <a:r>
              <a:rPr lang="cs-CZ" cap="none" dirty="false"/>
              <a:t>REALIZACE</a:t>
            </a:r>
          </a:p>
        </p:txBody>
      </p:sp>
      <p:sp>
        <p:nvSpPr>
          <p:cNvPr id="3" name="Zástupný obsah 2">
            <a:extLst>
              <a:ext uri="{FF2B5EF4-FFF2-40B4-BE49-F238E27FC236}">
                <a16:creationId xmlns:a16="http://schemas.microsoft.com/office/drawing/2014/main" id="{696EF731-1A37-40A2-9BD2-DB4130F720C1}"/>
              </a:ext>
            </a:extLst>
          </p:cNvPr>
          <p:cNvSpPr>
            <a:spLocks noGrp="true"/>
          </p:cNvSpPr>
          <p:nvPr>
            <p:ph idx="1"/>
          </p:nvPr>
        </p:nvSpPr>
        <p:spPr>
          <a:xfrm>
            <a:off x="251520" y="1340768"/>
            <a:ext cx="8748952" cy="5355232"/>
          </a:xfrm>
        </p:spPr>
        <p:txBody>
          <a:bodyPr/>
          <a:lstStyle/>
          <a:p>
            <a:pPr marL="0" indent="0">
              <a:buNone/>
            </a:pPr>
            <a:r>
              <a:rPr lang="cs-CZ" sz="2200" b="true" dirty="false"/>
              <a:t>Komunikace:</a:t>
            </a:r>
          </a:p>
          <a:p>
            <a:pPr algn="just">
              <a:buFont typeface="Wingdings" panose="05000000000000000000" pitchFamily="2" charset="2"/>
              <a:buChar char="l"/>
            </a:pPr>
            <a:r>
              <a:rPr lang="cs-CZ" sz="2200" dirty="false"/>
              <a:t>Každý projekt má svou kontaktní osobu, tuto informaci obdrží depeší, u ní získá rady a odpovědi.</a:t>
            </a:r>
          </a:p>
          <a:p>
            <a:pPr algn="just">
              <a:buFont typeface="Wingdings" panose="05000000000000000000" pitchFamily="2" charset="2"/>
              <a:buChar char="l"/>
            </a:pPr>
            <a:r>
              <a:rPr lang="cs-CZ" sz="2200" dirty="false"/>
              <a:t>Komunikace s kontaktní osobou:</a:t>
            </a:r>
          </a:p>
          <a:p>
            <a:pPr lvl="1" algn="just">
              <a:buFont typeface="Courier New" panose="02070309020205020404" pitchFamily="49" charset="0"/>
              <a:buChar char="o"/>
            </a:pPr>
            <a:r>
              <a:rPr lang="cs-CZ" dirty="false"/>
              <a:t>Interní depeše v IS KP21+ (ve všech případech vyžadujících zachování auditní stopy, depeše z projektu nikoli z účtu);</a:t>
            </a:r>
          </a:p>
          <a:p>
            <a:pPr lvl="1" algn="just">
              <a:buFont typeface="Courier New" panose="02070309020205020404" pitchFamily="49" charset="0"/>
              <a:buChar char="o"/>
            </a:pPr>
            <a:r>
              <a:rPr lang="cs-CZ" dirty="false"/>
              <a:t>E-mail, telefon.</a:t>
            </a:r>
          </a:p>
          <a:p>
            <a:pPr marL="0" indent="0" algn="just">
              <a:buNone/>
            </a:pPr>
            <a:r>
              <a:rPr lang="cs-CZ" sz="2200" b="true" dirty="false"/>
              <a:t>Základní metodická pravidla:</a:t>
            </a:r>
          </a:p>
          <a:p>
            <a:pPr algn="just">
              <a:buFont typeface="Wingdings" panose="05000000000000000000" pitchFamily="2" charset="2"/>
              <a:buChar char="l"/>
            </a:pPr>
            <a:r>
              <a:rPr lang="cs-CZ" sz="2200" dirty="false"/>
              <a:t>Obecná část pravidel pro žadatele a příjemce a</a:t>
            </a:r>
          </a:p>
          <a:p>
            <a:pPr algn="just">
              <a:buFont typeface="Wingdings" panose="05000000000000000000" pitchFamily="2" charset="2"/>
              <a:buChar char="l"/>
            </a:pPr>
            <a:r>
              <a:rPr lang="cs-CZ" sz="2200" dirty="false"/>
              <a:t>Specifická část pravidel pro žadatele a příjemce v rámci OPZ+ pro projekty s přímými a nepřímými náklady a pro projekty financované s využitím paušálních sazeb.</a:t>
            </a:r>
          </a:p>
        </p:txBody>
      </p:sp>
      <p:sp>
        <p:nvSpPr>
          <p:cNvPr id="4" name="Zástupný symbol pro číslo snímku 3">
            <a:extLst>
              <a:ext uri="{FF2B5EF4-FFF2-40B4-BE49-F238E27FC236}">
                <a16:creationId xmlns:a16="http://schemas.microsoft.com/office/drawing/2014/main" id="{20F2E72E-24E6-46AE-97FA-3A7ECDA8574A}"/>
              </a:ext>
            </a:extLst>
          </p:cNvPr>
          <p:cNvSpPr>
            <a:spLocks noGrp="true"/>
          </p:cNvSpPr>
          <p:nvPr>
            <p:ph type="sldNum" sz="quarter" idx="12"/>
          </p:nvPr>
        </p:nvSpPr>
        <p:spPr/>
        <p:txBody>
          <a:bodyPr/>
          <a:lstStyle/>
          <a:p>
            <a:fld id="{479BF083-4774-43B1-9AB0-5CC1AC5DD8EE}" type="slidenum">
              <a:rPr lang="cs-CZ" smtClean="false"/>
              <a:pPr/>
              <a:t>5</a:t>
            </a:fld>
            <a:endParaRPr lang="cs-CZ" dirty="false"/>
          </a:p>
        </p:txBody>
      </p:sp>
    </p:spTree>
    <p:extLst>
      <p:ext uri="{BB962C8B-B14F-4D97-AF65-F5344CB8AC3E}">
        <p14:creationId xmlns:p14="http://schemas.microsoft.com/office/powerpoint/2010/main" val="476808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ESF 2021+</a:t>
            </a:r>
          </a:p>
        </p:txBody>
      </p:sp>
      <p:sp>
        <p:nvSpPr>
          <p:cNvPr id="3" name="Zástupný symbol pro obsah 2"/>
          <p:cNvSpPr>
            <a:spLocks noGrp="true"/>
          </p:cNvSpPr>
          <p:nvPr>
            <p:ph idx="1"/>
          </p:nvPr>
        </p:nvSpPr>
        <p:spPr>
          <a:xfrm>
            <a:off x="360000" y="1484784"/>
            <a:ext cx="8424000" cy="5031216"/>
          </a:xfrm>
        </p:spPr>
        <p:txBody>
          <a:bodyPr/>
          <a:lstStyle/>
          <a:p>
            <a:pPr marL="0" indent="0">
              <a:buNone/>
            </a:pPr>
            <a:r>
              <a:rPr lang="cs-CZ" b="true" dirty="false"/>
              <a:t>Provoz a systémové požadavky</a:t>
            </a:r>
          </a:p>
          <a:p>
            <a:pPr marL="0" indent="0" algn="just">
              <a:buNone/>
            </a:pPr>
            <a:r>
              <a:rPr lang="cs-CZ" sz="2200" dirty="false"/>
              <a:t>Přístup on-line přes portál ESF </a:t>
            </a:r>
            <a:r>
              <a:rPr lang="cs-CZ" sz="2200" u="sng" dirty="false">
                <a:hlinkClick r:id="rId3"/>
              </a:rPr>
              <a:t>https://www.esfcr.cz/</a:t>
            </a:r>
            <a:r>
              <a:rPr lang="cs-CZ" sz="2200" u="sng" dirty="false"/>
              <a:t>.</a:t>
            </a:r>
          </a:p>
          <a:p>
            <a:pPr algn="just"/>
            <a:r>
              <a:rPr lang="cs-CZ" sz="2200" dirty="false"/>
              <a:t>bezproblémové fungování aplikace v prohlížečích Internet Explorer od verze 10 a novější, Google Chrome, Mozilla Firefox a Safari, a to vždy v aktuální verzi nebo nejbližší předchozí verzi.</a:t>
            </a:r>
          </a:p>
          <a:p>
            <a:pPr algn="just"/>
            <a:r>
              <a:rPr lang="cs-CZ" sz="2200" dirty="false"/>
              <a:t>Žádné speciální hardwarové požadavky pro uživatele stanoveny nejsou.</a:t>
            </a:r>
          </a:p>
          <a:p>
            <a:pPr algn="just"/>
            <a:r>
              <a:rPr lang="cs-CZ" sz="2200" dirty="false"/>
              <a:t>Návod na práci v IS ESF 2021+ </a:t>
            </a:r>
            <a:r>
              <a:rPr lang="cs-CZ" sz="2200" dirty="false">
                <a:hlinkClick r:id="rId4"/>
              </a:rPr>
              <a:t>Monitorování podpořených osob - </a:t>
            </a:r>
            <a:r>
              <a:rPr lang="cs-CZ" sz="2200" dirty="false">
                <a:hlinkClick r:id="rId5"/>
              </a:rPr>
              <a:t>www.esfcr.cz</a:t>
            </a:r>
            <a:r>
              <a:rPr lang="cs-CZ" sz="2200" dirty="false"/>
              <a:t>..</a:t>
            </a:r>
          </a:p>
          <a:p>
            <a:pPr algn="just"/>
            <a:r>
              <a:rPr lang="cs-CZ" sz="2200" dirty="false"/>
              <a:t>návod pro OPZ: </a:t>
            </a:r>
            <a:r>
              <a:rPr lang="cs-CZ" sz="2200" dirty="false">
                <a:hlinkClick r:id="rId6"/>
              </a:rPr>
              <a:t>https://www.esfcr.cz/monitorovani-podporenych-osob-opz/-/dokument/798928</a:t>
            </a:r>
            <a:r>
              <a:rPr lang="cs-CZ" sz="2200" dirty="false"/>
              <a:t>.</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50</a:t>
            </a:fld>
            <a:endParaRPr lang="cs-CZ" dirty="false"/>
          </a:p>
        </p:txBody>
      </p:sp>
    </p:spTree>
    <p:extLst>
      <p:ext uri="{BB962C8B-B14F-4D97-AF65-F5344CB8AC3E}">
        <p14:creationId xmlns:p14="http://schemas.microsoft.com/office/powerpoint/2010/main" val="19033673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ESF 2021+</a:t>
            </a:r>
          </a:p>
        </p:txBody>
      </p:sp>
      <p:sp>
        <p:nvSpPr>
          <p:cNvPr id="3" name="Zástupný symbol pro obsah 2"/>
          <p:cNvSpPr>
            <a:spLocks noGrp="true"/>
          </p:cNvSpPr>
          <p:nvPr>
            <p:ph idx="1"/>
          </p:nvPr>
        </p:nvSpPr>
        <p:spPr>
          <a:xfrm>
            <a:off x="179512" y="1340768"/>
            <a:ext cx="8604488" cy="5175232"/>
          </a:xfrm>
        </p:spPr>
        <p:txBody>
          <a:bodyPr/>
          <a:lstStyle/>
          <a:p>
            <a:pPr marL="0" indent="0">
              <a:buNone/>
            </a:pPr>
            <a:r>
              <a:rPr lang="cs-CZ" sz="3200" b="true" dirty="false"/>
              <a:t>Registrace </a:t>
            </a:r>
          </a:p>
          <a:p>
            <a:pPr marL="0" indent="0" algn="just">
              <a:buNone/>
            </a:pPr>
            <a:r>
              <a:rPr lang="cs-CZ" sz="2200" dirty="false"/>
              <a:t>Podmínka: každý uživatel musí být v systému registrován.</a:t>
            </a:r>
          </a:p>
          <a:p>
            <a:pPr marL="0" indent="0" algn="just">
              <a:buNone/>
            </a:pPr>
            <a:r>
              <a:rPr lang="cs-CZ" sz="2200" b="true" dirty="false"/>
              <a:t>Zjednodušená registrace do IS ESF 2021+</a:t>
            </a:r>
          </a:p>
          <a:p>
            <a:pPr algn="just"/>
            <a:r>
              <a:rPr lang="cs-CZ" sz="2200" dirty="false"/>
              <a:t>Pro kontaktní osoby uvedené v IS KP21+ systém automaticky založí uživatelský účet.</a:t>
            </a:r>
          </a:p>
          <a:p>
            <a:pPr algn="just"/>
            <a:r>
              <a:rPr lang="cs-CZ" sz="2200" dirty="false"/>
              <a:t>Emailem informuje osobu o uživatelském jménu a jednorázovém heslu pro přihlášení.</a:t>
            </a:r>
          </a:p>
          <a:p>
            <a:pPr algn="just"/>
            <a:r>
              <a:rPr lang="cs-CZ" sz="2200" dirty="false"/>
              <a:t>Aktivační kód zaslán do datové schránky příjemce.</a:t>
            </a:r>
          </a:p>
          <a:p>
            <a:pPr lvl="1" algn="just"/>
            <a:r>
              <a:rPr lang="cs-CZ" sz="2200" dirty="false">
                <a:solidFill>
                  <a:srgbClr val="FF0000"/>
                </a:solidFill>
              </a:rPr>
              <a:t>Platnost kódu 20 kalendářních dní! </a:t>
            </a:r>
            <a:endParaRPr lang="cs-CZ" sz="2200" dirty="false"/>
          </a:p>
          <a:p>
            <a:pPr marL="0" indent="0" algn="just">
              <a:buNone/>
            </a:pPr>
            <a:r>
              <a:rPr lang="cs-CZ" sz="2200" b="true" dirty="false"/>
              <a:t>Standardní registrace přes portál ESFCR</a:t>
            </a:r>
          </a:p>
          <a:p>
            <a:pPr marL="0" indent="0" algn="just">
              <a:buNone/>
            </a:pPr>
            <a:r>
              <a:rPr lang="cs-CZ" sz="2200" dirty="false"/>
              <a:t>Hlavní kontaktní osoba spravuje přístupy ostatním uživatelům.</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51</a:t>
            </a:fld>
            <a:endParaRPr lang="cs-CZ" dirty="false"/>
          </a:p>
        </p:txBody>
      </p:sp>
    </p:spTree>
    <p:extLst>
      <p:ext uri="{BB962C8B-B14F-4D97-AF65-F5344CB8AC3E}">
        <p14:creationId xmlns:p14="http://schemas.microsoft.com/office/powerpoint/2010/main" val="1356544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ESF 2021+</a:t>
            </a:r>
          </a:p>
        </p:txBody>
      </p:sp>
      <p:sp>
        <p:nvSpPr>
          <p:cNvPr id="3" name="Zástupný symbol pro obsah 2"/>
          <p:cNvSpPr>
            <a:spLocks noGrp="true"/>
          </p:cNvSpPr>
          <p:nvPr>
            <p:ph idx="1"/>
          </p:nvPr>
        </p:nvSpPr>
        <p:spPr>
          <a:xfrm>
            <a:off x="540000" y="1556792"/>
            <a:ext cx="8064000" cy="4752528"/>
          </a:xfrm>
        </p:spPr>
        <p:txBody>
          <a:bodyPr/>
          <a:lstStyle/>
          <a:p>
            <a:pPr marL="0" lvl="1" indent="0">
              <a:lnSpc>
                <a:spcPts val="2880"/>
              </a:lnSpc>
              <a:spcBef>
                <a:spcPts val="600"/>
              </a:spcBef>
              <a:spcAft>
                <a:spcPts val="600"/>
              </a:spcAft>
              <a:buSzPct val="100000"/>
              <a:buNone/>
            </a:pPr>
            <a:r>
              <a:rPr lang="cs-CZ" sz="2400" b="true" dirty="false"/>
              <a:t>Záznam vedený pro každého účastníka</a:t>
            </a:r>
            <a:endParaRPr lang="cs-CZ" sz="2400" dirty="false"/>
          </a:p>
          <a:p>
            <a:pPr marL="432000" lvl="1" indent="-432000">
              <a:lnSpc>
                <a:spcPts val="2880"/>
              </a:lnSpc>
              <a:spcBef>
                <a:spcPts val="600"/>
              </a:spcBef>
              <a:spcAft>
                <a:spcPts val="600"/>
              </a:spcAft>
              <a:buSzPct val="100000"/>
              <a:buFont typeface="Wingdings" panose="05000000000000000000" pitchFamily="2" charset="2"/>
              <a:buChar char=""/>
            </a:pPr>
            <a:r>
              <a:rPr lang="cs-CZ" sz="2200" dirty="false"/>
              <a:t>Rozsah sledovaných údajů (viz Obecná pravidla pro žadatele a příjemce a </a:t>
            </a:r>
            <a:r>
              <a:rPr lang="cs-CZ" sz="2200" dirty="false">
                <a:hlinkClick r:id="rId3"/>
              </a:rPr>
              <a:t>https://www.esfcr.cz/</a:t>
            </a:r>
            <a:r>
              <a:rPr lang="cs-CZ" sz="2200" dirty="false" err="true">
                <a:hlinkClick r:id="rId3"/>
              </a:rPr>
              <a:t>monitorovani</a:t>
            </a:r>
            <a:r>
              <a:rPr lang="cs-CZ" sz="2200" dirty="false">
                <a:hlinkClick r:id="rId3"/>
              </a:rPr>
              <a:t>-</a:t>
            </a:r>
            <a:r>
              <a:rPr lang="cs-CZ" sz="2200" dirty="false" err="true">
                <a:hlinkClick r:id="rId3"/>
              </a:rPr>
              <a:t>podporenych</a:t>
            </a:r>
            <a:r>
              <a:rPr lang="cs-CZ" sz="2200" dirty="false">
                <a:hlinkClick r:id="rId3"/>
              </a:rPr>
              <a:t>-osob-</a:t>
            </a:r>
            <a:r>
              <a:rPr lang="cs-CZ" sz="2200" dirty="false" err="true">
                <a:hlinkClick r:id="rId3"/>
              </a:rPr>
              <a:t>opz</a:t>
            </a:r>
            <a:r>
              <a:rPr lang="cs-CZ" sz="2200" dirty="false">
                <a:hlinkClick r:id="rId3"/>
              </a:rPr>
              <a:t>-plus/-/dokument/18069669</a:t>
            </a:r>
            <a:r>
              <a:rPr lang="cs-CZ" sz="2200" dirty="false"/>
              <a:t>).</a:t>
            </a:r>
          </a:p>
          <a:p>
            <a:pPr marL="432000" lvl="1" indent="-432000">
              <a:lnSpc>
                <a:spcPts val="2880"/>
              </a:lnSpc>
              <a:spcBef>
                <a:spcPts val="600"/>
              </a:spcBef>
              <a:spcAft>
                <a:spcPts val="600"/>
              </a:spcAft>
              <a:buSzPct val="100000"/>
              <a:buFont typeface="Wingdings" panose="05000000000000000000" pitchFamily="2" charset="2"/>
              <a:buChar char=""/>
            </a:pPr>
            <a:r>
              <a:rPr lang="cs-CZ" sz="2200" dirty="false"/>
              <a:t>Evidence poskytnutých podpor (typ podpory a rozsah podpory - k dispozici výběr z číselníku - zveřejněn na webu OPZ+).</a:t>
            </a:r>
          </a:p>
          <a:p>
            <a:pPr marL="0" lvl="1" indent="0">
              <a:lnSpc>
                <a:spcPts val="2880"/>
              </a:lnSpc>
              <a:spcBef>
                <a:spcPts val="600"/>
              </a:spcBef>
              <a:spcAft>
                <a:spcPts val="600"/>
              </a:spcAft>
              <a:buSzPct val="100000"/>
              <a:buNone/>
            </a:pPr>
            <a:r>
              <a:rPr lang="cs-CZ" sz="2200" dirty="false"/>
              <a:t>IS automaticky hlídá u jednotlivých osob limit bagatelní podpory.</a:t>
            </a:r>
          </a:p>
          <a:p>
            <a:pPr marL="0" lvl="1" indent="0">
              <a:lnSpc>
                <a:spcPts val="2880"/>
              </a:lnSpc>
              <a:spcBef>
                <a:spcPts val="600"/>
              </a:spcBef>
              <a:spcAft>
                <a:spcPts val="600"/>
              </a:spcAft>
              <a:buSzPct val="100000"/>
              <a:buNone/>
            </a:pPr>
            <a:r>
              <a:rPr lang="cs-CZ" sz="2200" dirty="false"/>
              <a:t>IS z vyplněných údajů generuje hodnoty pro všechny indikátory týkající se účastníků a přenáší hodnoty do IS KP21+.</a:t>
            </a:r>
          </a:p>
          <a:p>
            <a:pPr marL="432000" lvl="1" indent="-432000">
              <a:lnSpc>
                <a:spcPts val="2880"/>
              </a:lnSpc>
              <a:spcBef>
                <a:spcPts val="600"/>
              </a:spcBef>
              <a:spcAft>
                <a:spcPts val="600"/>
              </a:spcAft>
              <a:buSzPct val="100000"/>
              <a:buFont typeface="Wingdings" panose="05000000000000000000" pitchFamily="2" charset="2"/>
              <a:buChar char=""/>
            </a:pPr>
            <a:endParaRPr lang="cs-CZ" sz="2400" dirty="false"/>
          </a:p>
          <a:p>
            <a:pPr marL="432000" lvl="1" indent="-432000">
              <a:lnSpc>
                <a:spcPts val="2880"/>
              </a:lnSpc>
              <a:spcBef>
                <a:spcPts val="600"/>
              </a:spcBef>
              <a:spcAft>
                <a:spcPts val="600"/>
              </a:spcAft>
              <a:buSzPct val="100000"/>
              <a:buFont typeface="Wingdings" panose="05000000000000000000" pitchFamily="2" charset="2"/>
              <a:buChar char=""/>
            </a:pPr>
            <a:endParaRPr lang="cs-CZ" sz="2400" dirty="false"/>
          </a:p>
          <a:p>
            <a:pPr marL="432000" lvl="1" indent="-432000">
              <a:lnSpc>
                <a:spcPts val="2880"/>
              </a:lnSpc>
              <a:spcBef>
                <a:spcPts val="600"/>
              </a:spcBef>
              <a:spcAft>
                <a:spcPts val="600"/>
              </a:spcAft>
              <a:buSzPct val="100000"/>
              <a:buFont typeface="Wingdings" panose="05000000000000000000" pitchFamily="2" charset="2"/>
              <a:buChar char=""/>
            </a:pPr>
            <a:endParaRPr lang="cs-CZ" sz="24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52</a:t>
            </a:fld>
            <a:endParaRPr lang="cs-CZ" dirty="false"/>
          </a:p>
        </p:txBody>
      </p:sp>
    </p:spTree>
    <p:extLst>
      <p:ext uri="{BB962C8B-B14F-4D97-AF65-F5344CB8AC3E}">
        <p14:creationId xmlns:p14="http://schemas.microsoft.com/office/powerpoint/2010/main" val="2791859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3779912" y="3282583"/>
            <a:ext cx="5940192" cy="639058"/>
          </a:xfrm>
        </p:spPr>
        <p:txBody>
          <a:bodyPr/>
          <a:lstStyle/>
          <a:p>
            <a:r>
              <a:rPr lang="cs-CZ" sz="4800" dirty="false" err="true"/>
              <a:t>is</a:t>
            </a:r>
            <a:r>
              <a:rPr lang="cs-CZ" sz="4800" dirty="false"/>
              <a:t> kp21+</a:t>
            </a:r>
          </a:p>
        </p:txBody>
      </p:sp>
      <p:pic>
        <p:nvPicPr>
          <p:cNvPr id="4" name="Grafický objekt 3" descr="Uživatelské rozhraní obrys">
            <a:extLst>
              <a:ext uri="{FF2B5EF4-FFF2-40B4-BE49-F238E27FC236}">
                <a16:creationId xmlns:a16="http://schemas.microsoft.com/office/drawing/2014/main" id="{0200F4D0-397D-860C-4468-4754847A0851}"/>
              </a:ext>
            </a:extLst>
          </p:cNvPr>
          <p:cNvPicPr>
            <a:picLocks noChangeAspect="true"/>
          </p:cNvPicPr>
          <p:nvPr/>
        </p:nvPicPr>
        <p:blipFill>
          <a:blip r:embed="rId2">
            <a:extLst>
              <a:ext uri="{96DAC541-7B7A-43D3-8B79-37D633B846F1}">
                <asvg:svgBlip xmlns:asvg="http://schemas.microsoft.com/office/drawing/2016/SVG/main" r:embed="rId3"/>
              </a:ext>
            </a:extLst>
          </a:blip>
          <a:srcRect/>
          <a:stretch/>
        </p:blipFill>
        <p:spPr>
          <a:xfrm>
            <a:off x="1187624" y="2612010"/>
            <a:ext cx="1980204" cy="1980204"/>
          </a:xfrm>
          <a:prstGeom prst="rect">
            <a:avLst/>
          </a:prstGeom>
        </p:spPr>
      </p:pic>
      <p:pic>
        <p:nvPicPr>
          <p:cNvPr id="2" name="Obrázek 1" descr="Obsah obrázku text&#10;&#10;Popis byl vytvořen automaticky">
            <a:extLst>
              <a:ext uri="{FF2B5EF4-FFF2-40B4-BE49-F238E27FC236}">
                <a16:creationId xmlns:a16="http://schemas.microsoft.com/office/drawing/2014/main" id="{AD970DB3-BFC4-7307-C015-8D3618A157A6}"/>
              </a:ext>
            </a:extLst>
          </p:cNvPr>
          <p:cNvPicPr>
            <a:picLocks noChangeAspect="true"/>
          </p:cNvPicPr>
          <p:nvPr/>
        </p:nvPicPr>
        <p:blipFill>
          <a:blip r:embed="rId4">
            <a:extLst>
              <a:ext uri="{28A0092B-C50C-407E-A947-70E740481C1C}">
                <a14:useLocalDpi xmlns:a14="http://schemas.microsoft.com/office/drawing/2010/main" val="0"/>
              </a:ext>
            </a:extLst>
          </a:blip>
          <a:stretch>
            <a:fillRect/>
          </a:stretch>
        </p:blipFill>
        <p:spPr>
          <a:xfrm>
            <a:off x="251520" y="188640"/>
            <a:ext cx="4076700" cy="936104"/>
          </a:xfrm>
          <a:prstGeom prst="rect">
            <a:avLst/>
          </a:prstGeom>
        </p:spPr>
      </p:pic>
    </p:spTree>
    <p:extLst>
      <p:ext uri="{BB962C8B-B14F-4D97-AF65-F5344CB8AC3E}">
        <p14:creationId xmlns:p14="http://schemas.microsoft.com/office/powerpoint/2010/main" val="19817718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KP21+</a:t>
            </a:r>
          </a:p>
        </p:txBody>
      </p:sp>
      <p:sp>
        <p:nvSpPr>
          <p:cNvPr id="3" name="Zástupný symbol pro obsah 2"/>
          <p:cNvSpPr>
            <a:spLocks noGrp="true"/>
          </p:cNvSpPr>
          <p:nvPr>
            <p:ph idx="1"/>
          </p:nvPr>
        </p:nvSpPr>
        <p:spPr/>
        <p:txBody>
          <a:bodyPr/>
          <a:lstStyle/>
          <a:p>
            <a:r>
              <a:rPr lang="cs-CZ" dirty="false"/>
              <a:t>Příjemce předkládá zprávy o realizaci projektu prostřednictvím IS KP21+;</a:t>
            </a:r>
          </a:p>
          <a:p>
            <a:r>
              <a:rPr lang="cs-CZ" dirty="false"/>
              <a:t>součástí zprávy o realizaci projektu je ve formátu žádosti o platbu vždy vyúčtování výdajů spojených s realizací projektu.</a:t>
            </a:r>
          </a:p>
          <a:p>
            <a:r>
              <a:rPr lang="cs-CZ" dirty="false"/>
              <a:t>Pokyny pro vyplnění v IS KP21+:</a:t>
            </a:r>
          </a:p>
          <a:p>
            <a:pPr lvl="1"/>
            <a:r>
              <a:rPr lang="cs-CZ" dirty="false">
                <a:hlinkClick r:id="rId2"/>
              </a:rPr>
              <a:t>https://www.esfcr.cz/formulare-a-pokyny-ke-zprave-o-realizaci-projektu-zadosti-o-platbu-a-zadosti-o-zmenu-opz-plus/-/dokument/19489509</a:t>
            </a:r>
            <a:r>
              <a:rPr lang="cs-CZ" dirty="false"/>
              <a:t>.</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54</a:t>
            </a:fld>
            <a:endParaRPr lang="cs-CZ" dirty="false"/>
          </a:p>
        </p:txBody>
      </p:sp>
    </p:spTree>
    <p:extLst>
      <p:ext uri="{BB962C8B-B14F-4D97-AF65-F5344CB8AC3E}">
        <p14:creationId xmlns:p14="http://schemas.microsoft.com/office/powerpoint/2010/main" val="16888972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KP21+</a:t>
            </a:r>
          </a:p>
        </p:txBody>
      </p:sp>
      <p:sp>
        <p:nvSpPr>
          <p:cNvPr id="3" name="Zástupný symbol pro obsah 2"/>
          <p:cNvSpPr>
            <a:spLocks noGrp="true"/>
          </p:cNvSpPr>
          <p:nvPr>
            <p:ph idx="1"/>
          </p:nvPr>
        </p:nvSpPr>
        <p:spPr>
          <a:xfrm>
            <a:off x="251520" y="1340768"/>
            <a:ext cx="8712968" cy="5175232"/>
          </a:xfrm>
        </p:spPr>
        <p:txBody>
          <a:bodyPr/>
          <a:lstStyle/>
          <a:p>
            <a:r>
              <a:rPr lang="cs-CZ" sz="2200" b="true" dirty="false"/>
              <a:t>Komunikace ohledně fungování IS KP21+: </a:t>
            </a:r>
            <a:r>
              <a:rPr lang="cs-CZ" sz="2200" dirty="false">
                <a:hlinkClick r:id="rId2"/>
              </a:rPr>
              <a:t>https://www.esfcr.cz/formulare-a-pokyny-potrebne-v-ramci-pripravy-zadosti-o-podporu-opz-plus/-/dokument/18398046</a:t>
            </a:r>
            <a:endParaRPr lang="cs-CZ" sz="2200" dirty="false"/>
          </a:p>
          <a:p>
            <a:pPr algn="just"/>
            <a:r>
              <a:rPr lang="cs-CZ" sz="2200" b="true" dirty="false"/>
              <a:t>Upozornění:</a:t>
            </a:r>
          </a:p>
          <a:p>
            <a:pPr lvl="1" algn="just"/>
            <a:r>
              <a:rPr lang="cs-CZ" sz="2200" dirty="false"/>
              <a:t>Komunikovat primárně depešemi (archivují se, přechod mezi PM)</a:t>
            </a:r>
          </a:p>
          <a:p>
            <a:pPr lvl="1" algn="just"/>
            <a:r>
              <a:rPr lang="cs-CZ" sz="2200" dirty="false"/>
              <a:t>Depeši odesílat z projektu (Nástěnka – Žadatel - “projekt“ – </a:t>
            </a:r>
            <a:br>
              <a:rPr lang="cs-CZ" sz="2200" dirty="false"/>
            </a:br>
            <a:r>
              <a:rPr lang="cs-CZ" sz="2200" dirty="false"/>
              <a:t>Profil –</a:t>
            </a:r>
            <a:br>
              <a:rPr lang="cs-CZ" sz="2200" dirty="false"/>
            </a:br>
            <a:r>
              <a:rPr lang="cs-CZ" sz="2200" dirty="false"/>
              <a:t>objektu - Nová depeše a koncepty) projektovému manažerovi</a:t>
            </a:r>
          </a:p>
          <a:p>
            <a:pPr algn="just"/>
            <a:r>
              <a:rPr lang="cs-CZ" sz="2200" b="true" dirty="false"/>
              <a:t>FAQ:</a:t>
            </a:r>
          </a:p>
          <a:p>
            <a:pPr lvl="1" algn="just"/>
            <a:r>
              <a:rPr lang="cs-CZ" sz="2200" dirty="false"/>
              <a:t>Je možnost automatického upozornění na depeši?</a:t>
            </a:r>
          </a:p>
          <a:p>
            <a:pPr marL="666000" lvl="2" indent="0" algn="just">
              <a:buNone/>
            </a:pPr>
            <a:r>
              <a:rPr lang="cs-CZ" sz="2200" b="true" dirty="false"/>
              <a:t>Ano</a:t>
            </a:r>
            <a:r>
              <a:rPr lang="cs-CZ" sz="2200" dirty="false"/>
              <a:t>, IS KP21+, Profil uživatele - Kontaktní údaje - nastavit komunikační kanál pro notifikaci (SMS, email)</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55</a:t>
            </a:fld>
            <a:endParaRPr lang="cs-CZ" dirty="false"/>
          </a:p>
        </p:txBody>
      </p:sp>
    </p:spTree>
    <p:extLst>
      <p:ext uri="{BB962C8B-B14F-4D97-AF65-F5344CB8AC3E}">
        <p14:creationId xmlns:p14="http://schemas.microsoft.com/office/powerpoint/2010/main" val="2894644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F5FFB7-F06F-2A77-D1C4-766039E254D4}"/>
              </a:ext>
            </a:extLst>
          </p:cNvPr>
          <p:cNvSpPr>
            <a:spLocks noGrp="true"/>
          </p:cNvSpPr>
          <p:nvPr>
            <p:ph type="title"/>
          </p:nvPr>
        </p:nvSpPr>
        <p:spPr/>
        <p:txBody>
          <a:bodyPr/>
          <a:lstStyle/>
          <a:p>
            <a:r>
              <a:rPr lang="cs-CZ" dirty="false"/>
              <a:t>IS KP21+ a přístupy</a:t>
            </a:r>
          </a:p>
        </p:txBody>
      </p:sp>
      <p:sp>
        <p:nvSpPr>
          <p:cNvPr id="3" name="Zástupný obsah 2">
            <a:extLst>
              <a:ext uri="{FF2B5EF4-FFF2-40B4-BE49-F238E27FC236}">
                <a16:creationId xmlns:a16="http://schemas.microsoft.com/office/drawing/2014/main" id="{02645275-7D8B-8148-7CE4-02909E438446}"/>
              </a:ext>
            </a:extLst>
          </p:cNvPr>
          <p:cNvSpPr>
            <a:spLocks noGrp="true"/>
          </p:cNvSpPr>
          <p:nvPr>
            <p:ph idx="1"/>
          </p:nvPr>
        </p:nvSpPr>
        <p:spPr>
          <a:xfrm>
            <a:off x="503512" y="1700808"/>
            <a:ext cx="8604488" cy="5355232"/>
          </a:xfrm>
        </p:spPr>
        <p:txBody>
          <a:bodyPr/>
          <a:lstStyle/>
          <a:p>
            <a:pPr algn="just"/>
            <a:r>
              <a:rPr lang="cs-CZ" sz="2200" b="true" dirty="false"/>
              <a:t>Přístup k projektu na záložce projektu</a:t>
            </a:r>
          </a:p>
          <a:p>
            <a:pPr lvl="1" algn="just"/>
            <a:r>
              <a:rPr lang="cs-CZ" sz="2200" dirty="false"/>
              <a:t>Přidávání účtů k projektu a změny kompetencí</a:t>
            </a:r>
          </a:p>
          <a:p>
            <a:pPr lvl="1" algn="just"/>
            <a:r>
              <a:rPr lang="cs-CZ" sz="2200" dirty="false"/>
              <a:t>POZOR na předávání kompetencí při změně zaměstnanců</a:t>
            </a:r>
          </a:p>
          <a:p>
            <a:pPr algn="just"/>
            <a:r>
              <a:rPr lang="cs-CZ" sz="2200" b="true" dirty="false"/>
              <a:t>Role</a:t>
            </a:r>
          </a:p>
          <a:p>
            <a:pPr lvl="1" algn="just"/>
            <a:r>
              <a:rPr lang="cs-CZ" sz="2200" dirty="false"/>
              <a:t>Editor, signatář, čtenář, správce přístupů</a:t>
            </a:r>
          </a:p>
          <a:p>
            <a:pPr algn="just"/>
            <a:r>
              <a:rPr lang="cs-CZ" sz="2200" b="true" dirty="false"/>
              <a:t>Signatáři</a:t>
            </a:r>
          </a:p>
          <a:p>
            <a:pPr lvl="1" algn="just"/>
            <a:r>
              <a:rPr lang="cs-CZ" sz="2200" dirty="false"/>
              <a:t>Na záložce Subjekty x Osoby x Správa přístupů</a:t>
            </a:r>
          </a:p>
          <a:p>
            <a:pPr lvl="1" algn="just"/>
            <a:r>
              <a:rPr lang="cs-CZ" sz="2200" dirty="false"/>
              <a:t>Subjekty – validují se z obchodního rejstříku</a:t>
            </a:r>
          </a:p>
          <a:p>
            <a:pPr lvl="1" algn="just"/>
            <a:r>
              <a:rPr lang="cs-CZ" sz="2200" dirty="false"/>
              <a:t>Osoby – upravují se žádostí o změnu, signatáři k projektu</a:t>
            </a:r>
          </a:p>
          <a:p>
            <a:pPr lvl="1" algn="just"/>
            <a:r>
              <a:rPr lang="cs-CZ" sz="2200" dirty="false"/>
              <a:t>Správa přístupů – příjemcem jednostranně editované role</a:t>
            </a:r>
          </a:p>
          <a:p>
            <a:pPr lvl="1" algn="just"/>
            <a:r>
              <a:rPr lang="cs-CZ" sz="2200" dirty="false"/>
              <a:t>Záložka plné moci</a:t>
            </a:r>
          </a:p>
        </p:txBody>
      </p:sp>
      <p:sp>
        <p:nvSpPr>
          <p:cNvPr id="4" name="Zástupný symbol pro číslo snímku 3">
            <a:extLst>
              <a:ext uri="{FF2B5EF4-FFF2-40B4-BE49-F238E27FC236}">
                <a16:creationId xmlns:a16="http://schemas.microsoft.com/office/drawing/2014/main" id="{CBC67E10-57EB-EF2F-16E0-2B0337ACF471}"/>
              </a:ext>
            </a:extLst>
          </p:cNvPr>
          <p:cNvSpPr>
            <a:spLocks noGrp="true"/>
          </p:cNvSpPr>
          <p:nvPr>
            <p:ph type="sldNum" sz="quarter" idx="12"/>
          </p:nvPr>
        </p:nvSpPr>
        <p:spPr/>
        <p:txBody>
          <a:bodyPr/>
          <a:lstStyle/>
          <a:p>
            <a:pPr>
              <a:defRPr/>
            </a:pPr>
            <a:fld id="{61387174-8D40-4054-881C-B76C46C353C4}" type="slidenum">
              <a:rPr lang="cs-CZ" altLang="cs-CZ" smtClean="false"/>
              <a:pPr>
                <a:defRPr/>
              </a:pPr>
              <a:t>56</a:t>
            </a:fld>
            <a:endParaRPr lang="cs-CZ" altLang="cs-CZ"/>
          </a:p>
        </p:txBody>
      </p:sp>
    </p:spTree>
    <p:extLst>
      <p:ext uri="{BB962C8B-B14F-4D97-AF65-F5344CB8AC3E}">
        <p14:creationId xmlns:p14="http://schemas.microsoft.com/office/powerpoint/2010/main" val="42122559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2699792" y="3236529"/>
            <a:ext cx="5940192" cy="1008112"/>
          </a:xfrm>
        </p:spPr>
        <p:txBody>
          <a:bodyPr/>
          <a:lstStyle/>
          <a:p>
            <a:r>
              <a:rPr lang="cs-CZ" sz="4800" dirty="false"/>
              <a:t>PUBLICITA v OPZ+</a:t>
            </a:r>
          </a:p>
        </p:txBody>
      </p:sp>
      <p:pic>
        <p:nvPicPr>
          <p:cNvPr id="4" name="Grafický objekt 3" descr="Noviny se souvislou výplní">
            <a:extLst>
              <a:ext uri="{FF2B5EF4-FFF2-40B4-BE49-F238E27FC236}">
                <a16:creationId xmlns:a16="http://schemas.microsoft.com/office/drawing/2014/main" id="{BFDE140D-4639-20EE-01ED-88A3FE1A67B6}"/>
              </a:ext>
            </a:extLst>
          </p:cNvPr>
          <p:cNvPicPr>
            <a:picLocks noChangeAspect="true"/>
          </p:cNvPicPr>
          <p:nvPr/>
        </p:nvPicPr>
        <p:blipFill>
          <a:blip r:embed="rId2">
            <a:extLst>
              <a:ext uri="{96DAC541-7B7A-43D3-8B79-37D633B846F1}">
                <asvg:svgBlip xmlns:asvg="http://schemas.microsoft.com/office/drawing/2016/SVG/main" r:embed="rId3"/>
              </a:ext>
            </a:extLst>
          </a:blip>
          <a:srcRect/>
          <a:stretch/>
        </p:blipFill>
        <p:spPr>
          <a:xfrm>
            <a:off x="676114" y="2612010"/>
            <a:ext cx="2257150" cy="2257150"/>
          </a:xfrm>
          <a:prstGeom prst="rect">
            <a:avLst/>
          </a:prstGeom>
        </p:spPr>
      </p:pic>
      <p:pic>
        <p:nvPicPr>
          <p:cNvPr id="2" name="Obrázek 1" descr="Obsah obrázku text&#10;&#10;Popis byl vytvořen automaticky">
            <a:extLst>
              <a:ext uri="{FF2B5EF4-FFF2-40B4-BE49-F238E27FC236}">
                <a16:creationId xmlns:a16="http://schemas.microsoft.com/office/drawing/2014/main" id="{6E142145-84EC-F49B-0683-B943ED3451D4}"/>
              </a:ext>
            </a:extLst>
          </p:cNvPr>
          <p:cNvPicPr>
            <a:picLocks noChangeAspect="true"/>
          </p:cNvPicPr>
          <p:nvPr/>
        </p:nvPicPr>
        <p:blipFill>
          <a:blip r:embed="rId4">
            <a:extLst>
              <a:ext uri="{28A0092B-C50C-407E-A947-70E740481C1C}">
                <a14:useLocalDpi xmlns:a14="http://schemas.microsoft.com/office/drawing/2010/main" val="0"/>
              </a:ext>
            </a:extLst>
          </a:blip>
          <a:stretch>
            <a:fillRect/>
          </a:stretch>
        </p:blipFill>
        <p:spPr>
          <a:xfrm>
            <a:off x="251520" y="188640"/>
            <a:ext cx="4076700" cy="936104"/>
          </a:xfrm>
          <a:prstGeom prst="rect">
            <a:avLst/>
          </a:prstGeom>
        </p:spPr>
      </p:pic>
    </p:spTree>
    <p:extLst>
      <p:ext uri="{BB962C8B-B14F-4D97-AF65-F5344CB8AC3E}">
        <p14:creationId xmlns:p14="http://schemas.microsoft.com/office/powerpoint/2010/main" val="22840202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POVINNOSTI PŘÍJEMCŮ</a:t>
            </a:r>
          </a:p>
        </p:txBody>
      </p:sp>
      <p:sp>
        <p:nvSpPr>
          <p:cNvPr id="3" name="Zástupný symbol pro obsah 2"/>
          <p:cNvSpPr>
            <a:spLocks noGrp="true"/>
          </p:cNvSpPr>
          <p:nvPr>
            <p:ph idx="1"/>
          </p:nvPr>
        </p:nvSpPr>
        <p:spPr>
          <a:xfrm>
            <a:off x="540000" y="1340768"/>
            <a:ext cx="8424000" cy="5517232"/>
          </a:xfrm>
        </p:spPr>
        <p:txBody>
          <a:bodyPr/>
          <a:lstStyle/>
          <a:p>
            <a:pPr algn="just"/>
            <a:r>
              <a:rPr lang="cs-CZ" sz="2000" b="true" dirty="false"/>
              <a:t>Vložit na web příjemce a sociální síť (je-li využívána) informace o projektu </a:t>
            </a:r>
            <a:r>
              <a:rPr lang="cs-CZ" sz="2000" dirty="false"/>
              <a:t>včetně informace o poskytnutí finanční podpory EU – logo musí být barevné a viditelné bez nutnosti rolovat dolů.</a:t>
            </a:r>
          </a:p>
          <a:p>
            <a:pPr algn="just"/>
            <a:r>
              <a:rPr lang="cs-CZ" sz="2000" b="true" dirty="false"/>
              <a:t>Spravovat prezentaci o projektu </a:t>
            </a:r>
            <a:r>
              <a:rPr lang="cs-CZ" sz="2000" dirty="false"/>
              <a:t>na </a:t>
            </a:r>
            <a:r>
              <a:rPr lang="cs-CZ" sz="2000" dirty="false">
                <a:hlinkClick r:id="rId3"/>
              </a:rPr>
              <a:t>www.esfcr.cz</a:t>
            </a:r>
            <a:r>
              <a:rPr lang="cs-CZ" sz="2000" dirty="false"/>
              <a:t>.</a:t>
            </a:r>
          </a:p>
          <a:p>
            <a:pPr algn="just"/>
            <a:r>
              <a:rPr lang="cs-CZ" sz="2000" b="true" dirty="false"/>
              <a:t>Vyvěšení povinného plakátu.</a:t>
            </a:r>
          </a:p>
          <a:p>
            <a:pPr algn="just"/>
            <a:r>
              <a:rPr lang="cs-CZ" sz="2000" dirty="false"/>
              <a:t>Informovat partnery a účastníky projektu o financování  </a:t>
            </a:r>
            <a:br>
              <a:rPr lang="cs-CZ" sz="2000" dirty="false"/>
            </a:br>
            <a:r>
              <a:rPr lang="cs-CZ" sz="2000" dirty="false"/>
              <a:t>z ESF/OPZ+ (vizuální identita, příp. ústní informace).</a:t>
            </a:r>
          </a:p>
          <a:p>
            <a:pPr algn="just"/>
            <a:r>
              <a:rPr lang="cs-CZ" sz="2000" dirty="false"/>
              <a:t>Součinnost při realizaci komunikačních aktivit ŘO,</a:t>
            </a:r>
          </a:p>
          <a:p>
            <a:pPr algn="just"/>
            <a:r>
              <a:rPr lang="cs-CZ" sz="2000" dirty="false">
                <a:hlinkClick r:id="rId4"/>
              </a:rPr>
              <a:t>https://www.esfcr.cz/</a:t>
            </a:r>
            <a:r>
              <a:rPr lang="cs-CZ" sz="2000" dirty="false" err="true">
                <a:hlinkClick r:id="rId4"/>
              </a:rPr>
              <a:t>sablony</a:t>
            </a:r>
            <a:r>
              <a:rPr lang="cs-CZ" sz="2000" dirty="false">
                <a:hlinkClick r:id="rId4"/>
              </a:rPr>
              <a:t>-a-vzory-pro-</a:t>
            </a:r>
            <a:r>
              <a:rPr lang="cs-CZ" sz="2000" dirty="false" err="true">
                <a:hlinkClick r:id="rId4"/>
              </a:rPr>
              <a:t>vizualni</a:t>
            </a:r>
            <a:r>
              <a:rPr lang="cs-CZ" sz="2000" dirty="false">
                <a:hlinkClick r:id="rId4"/>
              </a:rPr>
              <a:t>-identitu-</a:t>
            </a:r>
            <a:r>
              <a:rPr lang="cs-CZ" sz="2000" dirty="false" err="true">
                <a:hlinkClick r:id="rId4"/>
              </a:rPr>
              <a:t>opz</a:t>
            </a:r>
            <a:r>
              <a:rPr lang="cs-CZ" sz="2000" dirty="false">
                <a:hlinkClick r:id="rId4"/>
              </a:rPr>
              <a:t>-plus</a:t>
            </a:r>
            <a:r>
              <a:rPr lang="cs-CZ" sz="2000" dirty="false"/>
              <a:t>,</a:t>
            </a:r>
          </a:p>
          <a:p>
            <a:pPr algn="just"/>
            <a:r>
              <a:rPr lang="it-IT" sz="2000" dirty="false"/>
              <a:t>https://www.esfcr.cz/pravidla-pro-zadatele-a-prijemce-opz-plus/-/dokument/18068434</a:t>
            </a:r>
            <a:r>
              <a:rPr lang="cs-CZ" sz="2000" dirty="false"/>
              <a:t>.</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58</a:t>
            </a:fld>
            <a:endParaRPr lang="cs-CZ" dirty="false"/>
          </a:p>
        </p:txBody>
      </p:sp>
    </p:spTree>
    <p:extLst>
      <p:ext uri="{BB962C8B-B14F-4D97-AF65-F5344CB8AC3E}">
        <p14:creationId xmlns:p14="http://schemas.microsoft.com/office/powerpoint/2010/main" val="40159964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VIZUÁLNÍ IDENTITA - použití</a:t>
            </a:r>
          </a:p>
        </p:txBody>
      </p:sp>
      <p:sp>
        <p:nvSpPr>
          <p:cNvPr id="6" name="Zástupný symbol pro obsah 5"/>
          <p:cNvSpPr>
            <a:spLocks noGrp="true"/>
          </p:cNvSpPr>
          <p:nvPr>
            <p:ph idx="1"/>
          </p:nvPr>
        </p:nvSpPr>
        <p:spPr>
          <a:xfrm>
            <a:off x="428376" y="1616600"/>
            <a:ext cx="3960000" cy="4896000"/>
          </a:xfrm>
        </p:spPr>
        <p:txBody>
          <a:bodyPr/>
          <a:lstStyle/>
          <a:p>
            <a:pPr lvl="0">
              <a:lnSpc>
                <a:spcPct val="100000"/>
              </a:lnSpc>
              <a:spcBef>
                <a:spcPts val="0"/>
              </a:spcBef>
              <a:buFont typeface="Wingdings" panose="05000000000000000000" pitchFamily="2" charset="2"/>
              <a:buChar char="l"/>
            </a:pPr>
            <a:r>
              <a:rPr lang="cs-CZ" sz="1400" dirty="false"/>
              <a:t>plakát, billboard, permanentní billboard nebo stálá pamětní deska; </a:t>
            </a:r>
          </a:p>
          <a:p>
            <a:pPr lvl="0">
              <a:lnSpc>
                <a:spcPct val="100000"/>
              </a:lnSpc>
              <a:spcBef>
                <a:spcPts val="0"/>
              </a:spcBef>
              <a:buFont typeface="Wingdings" panose="05000000000000000000" pitchFamily="2" charset="2"/>
              <a:buChar char="l"/>
            </a:pPr>
            <a:r>
              <a:rPr lang="cs-CZ" sz="1400" dirty="false"/>
              <a:t>webové stránky, microsity, sociální média informující o projektu; </a:t>
            </a:r>
          </a:p>
          <a:p>
            <a:pPr lvl="0">
              <a:lnSpc>
                <a:spcPct val="100000"/>
              </a:lnSpc>
              <a:spcBef>
                <a:spcPts val="0"/>
              </a:spcBef>
              <a:buFont typeface="Wingdings" panose="05000000000000000000" pitchFamily="2" charset="2"/>
              <a:buChar char="l"/>
            </a:pPr>
            <a:r>
              <a:rPr lang="cs-CZ" sz="1400" dirty="false"/>
              <a:t>propagační tiskoviny (brožury, letáky, plakáty, publikace, školicí materiály) a propagační předměty; </a:t>
            </a:r>
          </a:p>
          <a:p>
            <a:pPr lvl="0">
              <a:lnSpc>
                <a:spcPct val="100000"/>
              </a:lnSpc>
              <a:spcBef>
                <a:spcPts val="0"/>
              </a:spcBef>
              <a:buFont typeface="Wingdings" panose="05000000000000000000" pitchFamily="2" charset="2"/>
              <a:buChar char="l"/>
            </a:pPr>
            <a:r>
              <a:rPr lang="cs-CZ" sz="1400" dirty="false"/>
              <a:t>propagační audiovizuální materiály (reklamní spoty, </a:t>
            </a:r>
            <a:r>
              <a:rPr lang="cs-CZ" sz="1400" dirty="false" err="true"/>
              <a:t>product</a:t>
            </a:r>
            <a:r>
              <a:rPr lang="cs-CZ" sz="1400" dirty="false"/>
              <a:t> </a:t>
            </a:r>
            <a:r>
              <a:rPr lang="cs-CZ" sz="1400" dirty="false" err="true"/>
              <a:t>placement</a:t>
            </a:r>
            <a:r>
              <a:rPr lang="cs-CZ" sz="1400" dirty="false"/>
              <a:t>, sponzorské vzkazy, reportáže, pořady);</a:t>
            </a:r>
          </a:p>
          <a:p>
            <a:pPr lvl="0">
              <a:lnSpc>
                <a:spcPct val="100000"/>
              </a:lnSpc>
              <a:spcBef>
                <a:spcPts val="0"/>
              </a:spcBef>
              <a:buFont typeface="Wingdings" panose="05000000000000000000" pitchFamily="2" charset="2"/>
              <a:buChar char="l"/>
            </a:pPr>
            <a:r>
              <a:rPr lang="cs-CZ" sz="1400" dirty="false"/>
              <a:t>inzerce (internet, tisk, </a:t>
            </a:r>
            <a:r>
              <a:rPr lang="cs-CZ" sz="1400" dirty="false" err="true"/>
              <a:t>outdoor</a:t>
            </a:r>
            <a:r>
              <a:rPr lang="cs-CZ" sz="1400" dirty="false"/>
              <a:t>); </a:t>
            </a:r>
          </a:p>
          <a:p>
            <a:pPr lvl="0">
              <a:lnSpc>
                <a:spcPct val="100000"/>
              </a:lnSpc>
              <a:spcBef>
                <a:spcPts val="0"/>
              </a:spcBef>
              <a:buFont typeface="Wingdings" panose="05000000000000000000" pitchFamily="2" charset="2"/>
              <a:buChar char="l"/>
            </a:pPr>
            <a:r>
              <a:rPr lang="cs-CZ" sz="1400" dirty="false"/>
              <a:t>soutěže (s výjimkou cen do soutěží); </a:t>
            </a:r>
          </a:p>
          <a:p>
            <a:pPr lvl="0">
              <a:lnSpc>
                <a:spcPct val="100000"/>
              </a:lnSpc>
              <a:spcBef>
                <a:spcPts val="0"/>
              </a:spcBef>
              <a:buFont typeface="Wingdings" panose="05000000000000000000" pitchFamily="2" charset="2"/>
              <a:buChar char="l"/>
            </a:pPr>
            <a:r>
              <a:rPr lang="cs-CZ" sz="1400" dirty="false"/>
              <a:t>komunikační akce (semináře, workshopy, konference, tiskové konference, výstavy, veletrhy); </a:t>
            </a:r>
          </a:p>
          <a:p>
            <a:pPr lvl="0">
              <a:lnSpc>
                <a:spcPct val="100000"/>
              </a:lnSpc>
              <a:spcBef>
                <a:spcPts val="0"/>
              </a:spcBef>
              <a:buFont typeface="Wingdings" panose="05000000000000000000" pitchFamily="2" charset="2"/>
              <a:buChar char="l"/>
            </a:pPr>
            <a:r>
              <a:rPr lang="cs-CZ" sz="1400" dirty="false"/>
              <a:t>PR výstupy při jejich distribuci (tiskové zprávy, informace pro média);</a:t>
            </a:r>
          </a:p>
          <a:p>
            <a:pPr lvl="0">
              <a:lnSpc>
                <a:spcPct val="100000"/>
              </a:lnSpc>
              <a:spcBef>
                <a:spcPts val="0"/>
              </a:spcBef>
              <a:buFont typeface="Wingdings" panose="05000000000000000000" pitchFamily="2" charset="2"/>
              <a:buChar char="l"/>
            </a:pPr>
            <a:r>
              <a:rPr lang="cs-CZ" sz="1400" dirty="false"/>
              <a:t>dokumenty určené pro veřejnost či cílové skupiny projektu (vstupní, výstupní/závěrečné zprávy, analýzy, certifikáty, prezenční listiny apod.).</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59</a:t>
            </a:fld>
            <a:endParaRPr lang="cs-CZ" dirty="false"/>
          </a:p>
        </p:txBody>
      </p:sp>
      <p:sp>
        <p:nvSpPr>
          <p:cNvPr id="7" name="Zástupný symbol pro obsah 6"/>
          <p:cNvSpPr>
            <a:spLocks noGrp="true"/>
          </p:cNvSpPr>
          <p:nvPr>
            <p:ph idx="13"/>
          </p:nvPr>
        </p:nvSpPr>
        <p:spPr>
          <a:xfrm>
            <a:off x="4644000" y="1624666"/>
            <a:ext cx="4140000" cy="4896000"/>
          </a:xfrm>
        </p:spPr>
        <p:txBody>
          <a:bodyPr/>
          <a:lstStyle/>
          <a:p>
            <a:pPr lvl="0">
              <a:lnSpc>
                <a:spcPct val="100000"/>
              </a:lnSpc>
              <a:spcBef>
                <a:spcPts val="0"/>
              </a:spcBef>
              <a:buFont typeface="Wingdings" panose="05000000000000000000" pitchFamily="2" charset="2"/>
              <a:buChar char="l"/>
            </a:pPr>
            <a:r>
              <a:rPr lang="cs-CZ" sz="1400" dirty="false"/>
              <a:t>interní dokumenty; </a:t>
            </a:r>
          </a:p>
          <a:p>
            <a:pPr lvl="0">
              <a:lnSpc>
                <a:spcPct val="100000"/>
              </a:lnSpc>
              <a:spcBef>
                <a:spcPts val="0"/>
              </a:spcBef>
              <a:buFont typeface="Wingdings" panose="05000000000000000000" pitchFamily="2" charset="2"/>
              <a:buChar char="l"/>
            </a:pPr>
            <a:r>
              <a:rPr lang="cs-CZ" sz="1400" dirty="false"/>
              <a:t>archivační šanony; </a:t>
            </a:r>
          </a:p>
          <a:p>
            <a:pPr lvl="0">
              <a:lnSpc>
                <a:spcPct val="100000"/>
              </a:lnSpc>
              <a:spcBef>
                <a:spcPts val="0"/>
              </a:spcBef>
              <a:buFont typeface="Wingdings" panose="05000000000000000000" pitchFamily="2" charset="2"/>
              <a:buChar char="l"/>
            </a:pPr>
            <a:r>
              <a:rPr lang="cs-CZ" sz="1400" dirty="false"/>
              <a:t>elektronická i listinná komunikace;</a:t>
            </a:r>
          </a:p>
          <a:p>
            <a:pPr lvl="0">
              <a:lnSpc>
                <a:spcPct val="100000"/>
              </a:lnSpc>
              <a:spcBef>
                <a:spcPts val="0"/>
              </a:spcBef>
              <a:buFont typeface="Wingdings" panose="05000000000000000000" pitchFamily="2" charset="2"/>
              <a:buChar char="l"/>
            </a:pPr>
            <a:r>
              <a:rPr lang="cs-CZ" sz="1400" dirty="false"/>
              <a:t>pracovní smlouvy;</a:t>
            </a:r>
          </a:p>
          <a:p>
            <a:pPr lvl="0">
              <a:lnSpc>
                <a:spcPct val="100000"/>
              </a:lnSpc>
              <a:spcBef>
                <a:spcPts val="0"/>
              </a:spcBef>
              <a:buFont typeface="Wingdings" panose="05000000000000000000" pitchFamily="2" charset="2"/>
              <a:buChar char="l"/>
            </a:pPr>
            <a:r>
              <a:rPr lang="cs-CZ" sz="1400" dirty="false"/>
              <a:t>dokumentace k zakázkám;</a:t>
            </a:r>
          </a:p>
          <a:p>
            <a:pPr lvl="0">
              <a:lnSpc>
                <a:spcPct val="100000"/>
              </a:lnSpc>
              <a:spcBef>
                <a:spcPts val="0"/>
              </a:spcBef>
              <a:buFont typeface="Wingdings" panose="05000000000000000000" pitchFamily="2" charset="2"/>
              <a:buChar char="l"/>
            </a:pPr>
            <a:r>
              <a:rPr lang="cs-CZ" sz="1400" dirty="false"/>
              <a:t>veškeré smlouvy s dodavateli;</a:t>
            </a:r>
          </a:p>
          <a:p>
            <a:pPr lvl="0">
              <a:lnSpc>
                <a:spcPct val="100000"/>
              </a:lnSpc>
              <a:spcBef>
                <a:spcPts val="0"/>
              </a:spcBef>
              <a:buFont typeface="Wingdings" panose="05000000000000000000" pitchFamily="2" charset="2"/>
              <a:buChar char="l"/>
            </a:pPr>
            <a:r>
              <a:rPr lang="cs-CZ" sz="1400" dirty="false"/>
              <a:t>smlouvy mezi příjemcem či partnerem a dalším subjektem (nikoli dodavatelem), jejichž předmětem je zapojení cílové skupiny do projektu, kdy žádná ze smluvních stran není cílovou skupinou;</a:t>
            </a:r>
          </a:p>
          <a:p>
            <a:pPr lvl="0">
              <a:lnSpc>
                <a:spcPct val="100000"/>
              </a:lnSpc>
              <a:spcBef>
                <a:spcPts val="0"/>
              </a:spcBef>
              <a:buFont typeface="Wingdings" panose="05000000000000000000" pitchFamily="2" charset="2"/>
              <a:buChar char="l"/>
            </a:pPr>
            <a:r>
              <a:rPr lang="cs-CZ" sz="1400" dirty="false"/>
              <a:t>účetní doklady vztahující se k výdajům projektu;</a:t>
            </a:r>
          </a:p>
          <a:p>
            <a:pPr lvl="0">
              <a:lnSpc>
                <a:spcPct val="100000"/>
              </a:lnSpc>
              <a:spcBef>
                <a:spcPts val="0"/>
              </a:spcBef>
              <a:buFont typeface="Wingdings" panose="05000000000000000000" pitchFamily="2" charset="2"/>
              <a:buChar char="l"/>
            </a:pPr>
            <a:r>
              <a:rPr lang="cs-CZ" sz="1400" dirty="false"/>
              <a:t>vybavení pořízené z prostředků projektu (s výjimkou propagačních předmětů); </a:t>
            </a:r>
          </a:p>
          <a:p>
            <a:pPr lvl="0">
              <a:lnSpc>
                <a:spcPct val="100000"/>
              </a:lnSpc>
              <a:spcBef>
                <a:spcPts val="0"/>
              </a:spcBef>
              <a:buFont typeface="Wingdings" panose="05000000000000000000" pitchFamily="2" charset="2"/>
              <a:buChar char="l"/>
            </a:pPr>
            <a:r>
              <a:rPr lang="cs-CZ" sz="1400" dirty="false"/>
              <a:t>neplacené PR články a převzaté PR výstupy (např. médii); </a:t>
            </a:r>
          </a:p>
          <a:p>
            <a:pPr lvl="0">
              <a:lnSpc>
                <a:spcPct val="100000"/>
              </a:lnSpc>
              <a:spcBef>
                <a:spcPts val="0"/>
              </a:spcBef>
              <a:buFont typeface="Wingdings" panose="05000000000000000000" pitchFamily="2" charset="2"/>
              <a:buChar char="l"/>
            </a:pPr>
            <a:r>
              <a:rPr lang="cs-CZ" sz="1400" dirty="false"/>
              <a:t>ceny do soutěží;</a:t>
            </a:r>
          </a:p>
          <a:p>
            <a:pPr lvl="0">
              <a:lnSpc>
                <a:spcPct val="100000"/>
              </a:lnSpc>
              <a:spcBef>
                <a:spcPts val="0"/>
              </a:spcBef>
              <a:buFont typeface="Wingdings" panose="05000000000000000000" pitchFamily="2" charset="2"/>
              <a:buChar char="l"/>
            </a:pPr>
            <a:r>
              <a:rPr lang="cs-CZ" sz="1400" dirty="false"/>
              <a:t>výstupy, kde to není technicky možné (např. strojově generované objednávky, faktury).</a:t>
            </a:r>
          </a:p>
        </p:txBody>
      </p:sp>
      <p:sp>
        <p:nvSpPr>
          <p:cNvPr id="8" name="TextovéPole 7"/>
          <p:cNvSpPr txBox="true"/>
          <p:nvPr/>
        </p:nvSpPr>
        <p:spPr>
          <a:xfrm>
            <a:off x="540000" y="1255334"/>
            <a:ext cx="1368152" cy="369332"/>
          </a:xfrm>
          <a:prstGeom prst="rect">
            <a:avLst/>
          </a:prstGeom>
          <a:noFill/>
        </p:spPr>
        <p:txBody>
          <a:bodyPr wrap="square" rtlCol="false">
            <a:spAutoFit/>
          </a:bodyPr>
          <a:lstStyle/>
          <a:p>
            <a:r>
              <a:rPr lang="cs-CZ" b="true" dirty="false"/>
              <a:t>ANO</a:t>
            </a:r>
          </a:p>
        </p:txBody>
      </p:sp>
      <p:sp>
        <p:nvSpPr>
          <p:cNvPr id="9" name="TextovéPole 8"/>
          <p:cNvSpPr txBox="true"/>
          <p:nvPr/>
        </p:nvSpPr>
        <p:spPr>
          <a:xfrm>
            <a:off x="4614212" y="1247268"/>
            <a:ext cx="1368152" cy="369332"/>
          </a:xfrm>
          <a:prstGeom prst="rect">
            <a:avLst/>
          </a:prstGeom>
          <a:noFill/>
        </p:spPr>
        <p:txBody>
          <a:bodyPr wrap="square" rtlCol="false">
            <a:spAutoFit/>
          </a:bodyPr>
          <a:lstStyle/>
          <a:p>
            <a:r>
              <a:rPr lang="cs-CZ" b="true" dirty="false"/>
              <a:t>NE</a:t>
            </a:r>
          </a:p>
        </p:txBody>
      </p:sp>
    </p:spTree>
    <p:extLst>
      <p:ext uri="{BB962C8B-B14F-4D97-AF65-F5344CB8AC3E}">
        <p14:creationId xmlns:p14="http://schemas.microsoft.com/office/powerpoint/2010/main" val="4292071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586B8E-2C40-4876-8FFC-9992E3A93138}"/>
              </a:ext>
            </a:extLst>
          </p:cNvPr>
          <p:cNvSpPr>
            <a:spLocks noGrp="true"/>
          </p:cNvSpPr>
          <p:nvPr>
            <p:ph type="title"/>
          </p:nvPr>
        </p:nvSpPr>
        <p:spPr/>
        <p:txBody>
          <a:bodyPr/>
          <a:lstStyle/>
          <a:p>
            <a:r>
              <a:rPr lang="cs-CZ" cap="none" dirty="false"/>
              <a:t>REALIZACE</a:t>
            </a:r>
            <a:endParaRPr lang="cs-CZ" dirty="false"/>
          </a:p>
        </p:txBody>
      </p:sp>
      <p:sp>
        <p:nvSpPr>
          <p:cNvPr id="3" name="Zástupný obsah 2">
            <a:extLst>
              <a:ext uri="{FF2B5EF4-FFF2-40B4-BE49-F238E27FC236}">
                <a16:creationId xmlns:a16="http://schemas.microsoft.com/office/drawing/2014/main" id="{696EF731-1A37-40A2-9BD2-DB4130F720C1}"/>
              </a:ext>
            </a:extLst>
          </p:cNvPr>
          <p:cNvSpPr>
            <a:spLocks noGrp="true"/>
          </p:cNvSpPr>
          <p:nvPr>
            <p:ph idx="1"/>
          </p:nvPr>
        </p:nvSpPr>
        <p:spPr>
          <a:xfrm>
            <a:off x="360000" y="1340768"/>
            <a:ext cx="8424000" cy="5175232"/>
          </a:xfrm>
        </p:spPr>
        <p:txBody>
          <a:bodyPr/>
          <a:lstStyle/>
          <a:p>
            <a:pPr marL="0" indent="0" algn="just">
              <a:buNone/>
            </a:pPr>
            <a:r>
              <a:rPr lang="cs-CZ" b="true" dirty="false"/>
              <a:t>Sledování průběhu realizace ze strany ŘO</a:t>
            </a:r>
          </a:p>
          <a:p>
            <a:r>
              <a:rPr lang="cs-CZ" u="sng" dirty="false"/>
              <a:t>Administrativní ověření</a:t>
            </a:r>
          </a:p>
          <a:p>
            <a:pPr lvl="1" algn="just"/>
            <a:r>
              <a:rPr lang="cs-CZ" sz="1800" dirty="false"/>
              <a:t>Kontrola zprávy o realizaci a žádosti o platbu (</a:t>
            </a:r>
            <a:r>
              <a:rPr lang="cs-CZ" sz="1800" dirty="false" err="true"/>
              <a:t>ZoR</a:t>
            </a:r>
            <a:r>
              <a:rPr lang="cs-CZ" sz="1800" dirty="false"/>
              <a:t>/</a:t>
            </a:r>
            <a:r>
              <a:rPr lang="cs-CZ" sz="1800" dirty="false" err="true"/>
              <a:t>ŽoP</a:t>
            </a:r>
            <a:r>
              <a:rPr lang="cs-CZ" sz="1800" dirty="false"/>
              <a:t>) podané elektronicky skrze IS KP21+ v termínech dle právního aktu/finančního plánu – příručka Pokyny pro vyplnění </a:t>
            </a:r>
            <a:r>
              <a:rPr lang="cs-CZ" sz="1800" dirty="false" err="true"/>
              <a:t>ZoR</a:t>
            </a:r>
            <a:r>
              <a:rPr lang="cs-CZ" sz="1800" dirty="false"/>
              <a:t>/</a:t>
            </a:r>
            <a:r>
              <a:rPr lang="cs-CZ" sz="1800" dirty="false" err="true"/>
              <a:t>ŽoP</a:t>
            </a:r>
            <a:r>
              <a:rPr lang="cs-CZ" sz="1800" dirty="false"/>
              <a:t> (zjednodušení -  detailní kontrola jen u 1. a poslední ZOR), povinné výstupy kontrolujeme průběžně i mimo termíny ZOR. </a:t>
            </a:r>
          </a:p>
          <a:p>
            <a:pPr lvl="1" algn="just"/>
            <a:r>
              <a:rPr lang="cs-CZ" sz="1800" dirty="false"/>
              <a:t>Zpráva o realizaci se dokládá do 1 měsíce po skončení monitorovaného období, monitorovací období po 6, 5, 5 a 4 </a:t>
            </a:r>
            <a:r>
              <a:rPr lang="cs-CZ" sz="1800" dirty="false" err="true"/>
              <a:t>měs</a:t>
            </a:r>
            <a:r>
              <a:rPr lang="cs-CZ" sz="1800" dirty="false"/>
              <a:t>.,  na </a:t>
            </a:r>
            <a:r>
              <a:rPr lang="cs-CZ" sz="1800" dirty="false" err="true"/>
              <a:t>zprac</a:t>
            </a:r>
            <a:r>
              <a:rPr lang="cs-CZ" sz="1800" dirty="false"/>
              <a:t>. závěrečné zprávy  2 měsíce.</a:t>
            </a:r>
          </a:p>
          <a:p>
            <a:pPr lvl="1" algn="just"/>
            <a:r>
              <a:rPr lang="cs-CZ" sz="1800" dirty="false"/>
              <a:t>Pozdní dodání ZOR– sankce </a:t>
            </a:r>
            <a:r>
              <a:rPr lang="cs-CZ" sz="1800" dirty="false">
                <a:highlight>
                  <a:srgbClr val="F5F5F5"/>
                </a:highlight>
              </a:rPr>
              <a:t>(posun na základě žádosti v depeši).</a:t>
            </a:r>
          </a:p>
          <a:p>
            <a:pPr algn="just"/>
            <a:r>
              <a:rPr lang="cs-CZ" u="sng" dirty="false"/>
              <a:t>Sledování věcného obsahu projektů</a:t>
            </a:r>
            <a:endParaRPr lang="cs-CZ" dirty="false"/>
          </a:p>
          <a:p>
            <a:pPr lvl="1" algn="just"/>
            <a:r>
              <a:rPr lang="cs-CZ" sz="1800" dirty="false"/>
              <a:t>Neformální setkávání, monitorovací návštěvy (např. školení) </a:t>
            </a:r>
          </a:p>
          <a:p>
            <a:pPr lvl="1" algn="just"/>
            <a:r>
              <a:rPr lang="cs-CZ" sz="1800" dirty="false">
                <a:highlight>
                  <a:srgbClr val="F5F5F5"/>
                </a:highlight>
              </a:rPr>
              <a:t>Evaluace (konzultace, evaluační aktivity ke konci projektu)</a:t>
            </a:r>
          </a:p>
        </p:txBody>
      </p:sp>
      <p:sp>
        <p:nvSpPr>
          <p:cNvPr id="4" name="Zástupný symbol pro číslo snímku 3">
            <a:extLst>
              <a:ext uri="{FF2B5EF4-FFF2-40B4-BE49-F238E27FC236}">
                <a16:creationId xmlns:a16="http://schemas.microsoft.com/office/drawing/2014/main" id="{20F2E72E-24E6-46AE-97FA-3A7ECDA8574A}"/>
              </a:ext>
            </a:extLst>
          </p:cNvPr>
          <p:cNvSpPr>
            <a:spLocks noGrp="true"/>
          </p:cNvSpPr>
          <p:nvPr>
            <p:ph type="sldNum" sz="quarter" idx="12"/>
          </p:nvPr>
        </p:nvSpPr>
        <p:spPr/>
        <p:txBody>
          <a:bodyPr/>
          <a:lstStyle/>
          <a:p>
            <a:fld id="{479BF083-4774-43B1-9AB0-5CC1AC5DD8EE}" type="slidenum">
              <a:rPr lang="cs-CZ" smtClean="false"/>
              <a:pPr/>
              <a:t>6</a:t>
            </a:fld>
            <a:endParaRPr lang="cs-CZ" dirty="false"/>
          </a:p>
        </p:txBody>
      </p:sp>
    </p:spTree>
    <p:extLst>
      <p:ext uri="{BB962C8B-B14F-4D97-AF65-F5344CB8AC3E}">
        <p14:creationId xmlns:p14="http://schemas.microsoft.com/office/powerpoint/2010/main" val="32501215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Povinný plakát I</a:t>
            </a:r>
          </a:p>
        </p:txBody>
      </p:sp>
      <p:sp>
        <p:nvSpPr>
          <p:cNvPr id="3" name="Zástupný symbol pro obsah 2"/>
          <p:cNvSpPr>
            <a:spLocks noGrp="true"/>
          </p:cNvSpPr>
          <p:nvPr>
            <p:ph idx="1"/>
          </p:nvPr>
        </p:nvSpPr>
        <p:spPr>
          <a:xfrm>
            <a:off x="360000" y="1484784"/>
            <a:ext cx="8424000" cy="4635216"/>
          </a:xfrm>
        </p:spPr>
        <p:txBody>
          <a:bodyPr/>
          <a:lstStyle/>
          <a:p>
            <a:pPr algn="just"/>
            <a:r>
              <a:rPr lang="cs-CZ" dirty="false"/>
              <a:t>Alespoň 1 povinný plakát min. A3 s informacemi o projektu</a:t>
            </a:r>
          </a:p>
          <a:p>
            <a:pPr algn="just"/>
            <a:r>
              <a:rPr lang="cs-CZ" dirty="false"/>
              <a:t>Po celou dobu realizace projektu</a:t>
            </a:r>
          </a:p>
          <a:p>
            <a:pPr algn="just"/>
            <a:r>
              <a:rPr lang="cs-CZ" dirty="false"/>
              <a:t>V místě realizace projektu snadno viditelném pro veřejnost, jako jsou vstupní prostory budovy</a:t>
            </a:r>
          </a:p>
          <a:p>
            <a:pPr lvl="1" algn="just"/>
            <a:r>
              <a:rPr lang="cs-CZ" dirty="false"/>
              <a:t>Pokud je projekt realizován na více místech, bude umístěn na všech těchto místech</a:t>
            </a:r>
          </a:p>
          <a:p>
            <a:pPr lvl="1" algn="just"/>
            <a:r>
              <a:rPr lang="cs-CZ" dirty="false"/>
              <a:t>Pokud nelze umístit plakát v místě realizace projektu, bude umístěn v sídle příjemce</a:t>
            </a:r>
          </a:p>
          <a:p>
            <a:pPr lvl="1" algn="just"/>
            <a:r>
              <a:rPr lang="cs-CZ" dirty="false"/>
              <a:t>Pokud příjemce realizuje více projektů OPZ+ v jednom místě, je možné pro všechny tyto projekty umístit pouze jeden plakát</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60</a:t>
            </a:fld>
            <a:endParaRPr lang="cs-CZ" dirty="false"/>
          </a:p>
        </p:txBody>
      </p:sp>
    </p:spTree>
    <p:extLst>
      <p:ext uri="{BB962C8B-B14F-4D97-AF65-F5344CB8AC3E}">
        <p14:creationId xmlns:p14="http://schemas.microsoft.com/office/powerpoint/2010/main" val="37514573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Povinný plakát II</a:t>
            </a:r>
          </a:p>
        </p:txBody>
      </p:sp>
      <p:sp>
        <p:nvSpPr>
          <p:cNvPr id="3" name="Zástupný symbol pro obsah 2"/>
          <p:cNvSpPr>
            <a:spLocks noGrp="true"/>
          </p:cNvSpPr>
          <p:nvPr>
            <p:ph idx="1"/>
          </p:nvPr>
        </p:nvSpPr>
        <p:spPr>
          <a:xfrm>
            <a:off x="180000" y="1412776"/>
            <a:ext cx="8784488" cy="4968552"/>
          </a:xfrm>
        </p:spPr>
        <p:txBody>
          <a:bodyPr/>
          <a:lstStyle/>
          <a:p>
            <a:pPr algn="just"/>
            <a:r>
              <a:rPr lang="cs-CZ" dirty="false">
                <a:latin typeface="+mj-lt"/>
              </a:rPr>
              <a:t>Pro vytvoření je třeba využít elektronickou šablonu, </a:t>
            </a:r>
            <a:r>
              <a:rPr lang="cs-CZ" sz="2400" u="sng" kern="1200" dirty="false">
                <a:solidFill>
                  <a:schemeClr val="tx1"/>
                </a:solidFill>
                <a:effectLst/>
                <a:latin typeface="+mj-lt"/>
                <a:ea typeface="+mn-ea"/>
                <a:cs typeface="+mn-cs"/>
                <a:hlinkClick r:id="rId3"/>
              </a:rPr>
              <a:t>http://www.esfcr.cz/sablony-a-vzory-pro-vizualni-identitu</a:t>
            </a:r>
            <a:endParaRPr lang="cs-CZ" dirty="false">
              <a:latin typeface="+mj-lt"/>
            </a:endParaRPr>
          </a:p>
          <a:p>
            <a:pPr algn="just"/>
            <a:r>
              <a:rPr lang="cs-CZ" b="false" i="false" dirty="false">
                <a:solidFill>
                  <a:srgbClr val="333333"/>
                </a:solidFill>
                <a:effectLst/>
                <a:latin typeface="+mj-lt"/>
              </a:rPr>
              <a:t>V případě, že Online Generátor nástrojů povinné publicity na tvorbu plakátu není k dispozici. </a:t>
            </a:r>
            <a:r>
              <a:rPr lang="cs-CZ" b="false" i="false" dirty="false">
                <a:solidFill>
                  <a:srgbClr val="FF0000"/>
                </a:solidFill>
                <a:effectLst/>
                <a:latin typeface="+mj-lt"/>
              </a:rPr>
              <a:t>V případě, že již realizujete projekt a potřebujete povinný plakát A3 vytvořit, zašlete požadavek na adresu </a:t>
            </a:r>
            <a:r>
              <a:rPr lang="cs-CZ" b="true" i="false" dirty="false">
                <a:solidFill>
                  <a:srgbClr val="FF0000"/>
                </a:solidFill>
                <a:effectLst/>
                <a:latin typeface="+mj-lt"/>
              </a:rPr>
              <a:t>nok@mmr.cz.</a:t>
            </a:r>
            <a:endParaRPr lang="cs-CZ" u="sng" dirty="false">
              <a:solidFill>
                <a:srgbClr val="FF0000"/>
              </a:solidFill>
              <a:latin typeface="+mj-lt"/>
            </a:endParaRPr>
          </a:p>
          <a:p>
            <a:pPr algn="just"/>
            <a:r>
              <a:rPr lang="cs-CZ" dirty="false">
                <a:latin typeface="+mj-lt"/>
              </a:rPr>
              <a:t>Úpravy pouze v limitech možností generátoru stanovené MMR (=závazná jednotná šablona).</a:t>
            </a:r>
          </a:p>
          <a:p>
            <a:pPr algn="just"/>
            <a:r>
              <a:rPr lang="cs-CZ" dirty="false">
                <a:latin typeface="+mj-lt"/>
              </a:rPr>
              <a:t>Na plakátu uvést: 1) název projektu; 2) cíle projektu (např. „Cílem projektu je profesionalizace organizace“).</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61</a:t>
            </a:fld>
            <a:endParaRPr lang="cs-CZ" dirty="false"/>
          </a:p>
        </p:txBody>
      </p:sp>
    </p:spTree>
    <p:extLst>
      <p:ext uri="{BB962C8B-B14F-4D97-AF65-F5344CB8AC3E}">
        <p14:creationId xmlns:p14="http://schemas.microsoft.com/office/powerpoint/2010/main" val="20452646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sankce</a:t>
            </a:r>
          </a:p>
        </p:txBody>
      </p:sp>
      <p:sp>
        <p:nvSpPr>
          <p:cNvPr id="3" name="Zástupný symbol pro obsah 2"/>
          <p:cNvSpPr>
            <a:spLocks noGrp="true"/>
          </p:cNvSpPr>
          <p:nvPr>
            <p:ph idx="1"/>
          </p:nvPr>
        </p:nvSpPr>
        <p:spPr>
          <a:xfrm>
            <a:off x="63148" y="1682768"/>
            <a:ext cx="9108000" cy="5175232"/>
          </a:xfrm>
        </p:spPr>
        <p:txBody>
          <a:bodyPr/>
          <a:lstStyle/>
          <a:p>
            <a:pPr algn="just"/>
            <a:r>
              <a:rPr lang="cs-CZ" dirty="false"/>
              <a:t>Při nedodržení pravidel publicity na povinných i nepovinných nástrojích mohou být uděleny sankce.</a:t>
            </a:r>
          </a:p>
          <a:p>
            <a:pPr lvl="1" algn="just"/>
            <a:r>
              <a:rPr lang="cs-CZ" sz="2200" dirty="false"/>
              <a:t>Pochybení musí být viditelné/rozpoznatelné pouhým okem (nedostatky, které nejsou pouhým okem rozpoznatelné, nejsou sankcionovány),</a:t>
            </a:r>
          </a:p>
          <a:p>
            <a:pPr lvl="1" algn="just"/>
            <a:r>
              <a:rPr lang="cs-CZ" sz="2200" dirty="false"/>
              <a:t>Vždy je stanovena přiměřená lhůta k nápravě.</a:t>
            </a:r>
          </a:p>
          <a:p>
            <a:pPr lvl="1" algn="just"/>
            <a:r>
              <a:rPr lang="cs-CZ" sz="2200" dirty="false"/>
              <a:t>Sankce je vyměřena procentem z celkové částky podpory.</a:t>
            </a:r>
          </a:p>
          <a:p>
            <a:pPr lvl="1" algn="just"/>
            <a:r>
              <a:rPr lang="cs-CZ" sz="2200" dirty="false"/>
              <a:t>Veškerá dokumentace (výzvy k nápravě, sdělení pochybení apod.) je zajišťována prostřednictvím IS KP21+.</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62</a:t>
            </a:fld>
            <a:endParaRPr lang="cs-CZ" dirty="false"/>
          </a:p>
        </p:txBody>
      </p:sp>
    </p:spTree>
    <p:extLst>
      <p:ext uri="{BB962C8B-B14F-4D97-AF65-F5344CB8AC3E}">
        <p14:creationId xmlns:p14="http://schemas.microsoft.com/office/powerpoint/2010/main" val="27424242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8975D7-381C-4BB0-975B-840A3E7AF014}"/>
              </a:ext>
            </a:extLst>
          </p:cNvPr>
          <p:cNvSpPr>
            <a:spLocks noGrp="true"/>
          </p:cNvSpPr>
          <p:nvPr>
            <p:ph type="title"/>
          </p:nvPr>
        </p:nvSpPr>
        <p:spPr>
          <a:xfrm>
            <a:off x="3195600" y="2682008"/>
            <a:ext cx="3176600" cy="1035024"/>
          </a:xfrm>
        </p:spPr>
        <p:txBody>
          <a:bodyPr/>
          <a:lstStyle/>
          <a:p>
            <a:pPr algn="ctr"/>
            <a:br>
              <a:rPr lang="cs-CZ" dirty="false"/>
            </a:br>
            <a:r>
              <a:rPr lang="cs-CZ" sz="4800" dirty="false"/>
              <a:t>Dotazy</a:t>
            </a:r>
          </a:p>
        </p:txBody>
      </p:sp>
      <p:pic>
        <p:nvPicPr>
          <p:cNvPr id="8" name="Obrázek 7" descr="Obsah obrázku text&#10;&#10;Popis byl vytvořen automaticky">
            <a:extLst>
              <a:ext uri="{FF2B5EF4-FFF2-40B4-BE49-F238E27FC236}">
                <a16:creationId xmlns:a16="http://schemas.microsoft.com/office/drawing/2014/main" id="{40CAC59D-270D-407B-9F31-1919651FEA85}"/>
              </a:ext>
            </a:extLst>
          </p:cNvPr>
          <p:cNvPicPr>
            <a:picLocks noChangeAspect="true"/>
          </p:cNvPicPr>
          <p:nvPr/>
        </p:nvPicPr>
        <p:blipFill>
          <a:blip r:embed="rId2">
            <a:extLst>
              <a:ext uri="{28A0092B-C50C-407E-A947-70E740481C1C}">
                <a14:useLocalDpi xmlns:a14="http://schemas.microsoft.com/office/drawing/2010/main" val="0"/>
              </a:ext>
            </a:extLst>
          </a:blip>
          <a:stretch>
            <a:fillRect/>
          </a:stretch>
        </p:blipFill>
        <p:spPr>
          <a:xfrm>
            <a:off x="251520" y="159544"/>
            <a:ext cx="4076700" cy="965200"/>
          </a:xfrm>
          <a:prstGeom prst="rect">
            <a:avLst/>
          </a:prstGeom>
        </p:spPr>
      </p:pic>
      <p:pic>
        <p:nvPicPr>
          <p:cNvPr id="12" name="Grafický objekt 11" descr="Otázky se souvislou výplní">
            <a:extLst>
              <a:ext uri="{FF2B5EF4-FFF2-40B4-BE49-F238E27FC236}">
                <a16:creationId xmlns:a16="http://schemas.microsoft.com/office/drawing/2014/main" id="{A9675A36-5A60-487F-B824-18A23343300A}"/>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35696" y="3043809"/>
            <a:ext cx="1490464" cy="1490464"/>
          </a:xfrm>
          <a:prstGeom prst="rect">
            <a:avLst/>
          </a:prstGeom>
        </p:spPr>
      </p:pic>
    </p:spTree>
    <p:extLst>
      <p:ext uri="{BB962C8B-B14F-4D97-AF65-F5344CB8AC3E}">
        <p14:creationId xmlns:p14="http://schemas.microsoft.com/office/powerpoint/2010/main" val="34723808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8975D7-381C-4BB0-975B-840A3E7AF014}"/>
              </a:ext>
            </a:extLst>
          </p:cNvPr>
          <p:cNvSpPr>
            <a:spLocks noGrp="true"/>
          </p:cNvSpPr>
          <p:nvPr>
            <p:ph type="title"/>
          </p:nvPr>
        </p:nvSpPr>
        <p:spPr>
          <a:xfrm>
            <a:off x="755576" y="3055504"/>
            <a:ext cx="7632848" cy="746992"/>
          </a:xfrm>
        </p:spPr>
        <p:txBody>
          <a:bodyPr/>
          <a:lstStyle/>
          <a:p>
            <a:pPr algn="ctr"/>
            <a:r>
              <a:rPr lang="cs-CZ" dirty="false"/>
              <a:t>Děkujeme za pozornost!</a:t>
            </a:r>
            <a:br>
              <a:rPr lang="cs-CZ" dirty="false"/>
            </a:br>
            <a:endParaRPr lang="cs-CZ" dirty="false"/>
          </a:p>
        </p:txBody>
      </p:sp>
      <p:pic>
        <p:nvPicPr>
          <p:cNvPr id="8" name="Obrázek 7" descr="Obsah obrázku text&#10;&#10;Popis byl vytvořen automaticky">
            <a:extLst>
              <a:ext uri="{FF2B5EF4-FFF2-40B4-BE49-F238E27FC236}">
                <a16:creationId xmlns:a16="http://schemas.microsoft.com/office/drawing/2014/main" id="{40CAC59D-270D-407B-9F31-1919651FEA85}"/>
              </a:ext>
            </a:extLst>
          </p:cNvPr>
          <p:cNvPicPr>
            <a:picLocks noChangeAspect="true"/>
          </p:cNvPicPr>
          <p:nvPr/>
        </p:nvPicPr>
        <p:blipFill>
          <a:blip r:embed="rId2">
            <a:extLst>
              <a:ext uri="{28A0092B-C50C-407E-A947-70E740481C1C}">
                <a14:useLocalDpi xmlns:a14="http://schemas.microsoft.com/office/drawing/2010/main" val="0"/>
              </a:ext>
            </a:extLst>
          </a:blip>
          <a:stretch>
            <a:fillRect/>
          </a:stretch>
        </p:blipFill>
        <p:spPr>
          <a:xfrm>
            <a:off x="251520" y="159544"/>
            <a:ext cx="4076700" cy="965200"/>
          </a:xfrm>
          <a:prstGeom prst="rect">
            <a:avLst/>
          </a:prstGeom>
        </p:spPr>
      </p:pic>
      <p:pic>
        <p:nvPicPr>
          <p:cNvPr id="4" name="Grafický objekt 3" descr="Obrys usmívajícího se obličeje se souvislou výplní">
            <a:extLst>
              <a:ext uri="{FF2B5EF4-FFF2-40B4-BE49-F238E27FC236}">
                <a16:creationId xmlns:a16="http://schemas.microsoft.com/office/drawing/2014/main" id="{D1B8141E-60EC-4A61-A54A-1F7E8720808D}"/>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800" y="3802496"/>
            <a:ext cx="914400" cy="914400"/>
          </a:xfrm>
          <a:prstGeom prst="rect">
            <a:avLst/>
          </a:prstGeom>
        </p:spPr>
      </p:pic>
    </p:spTree>
    <p:extLst>
      <p:ext uri="{BB962C8B-B14F-4D97-AF65-F5344CB8AC3E}">
        <p14:creationId xmlns:p14="http://schemas.microsoft.com/office/powerpoint/2010/main" val="3119938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a:extLst>
            <a:ext uri="{FF2B5EF4-FFF2-40B4-BE49-F238E27FC236}">
              <a16:creationId xmlns:a16="http://schemas.microsoft.com/office/drawing/2014/main" id="{72ED9F8C-B320-BA99-0CC8-A1826C63575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5FC4FFC-6B45-9673-91BC-73E93FA1BA05}"/>
              </a:ext>
            </a:extLst>
          </p:cNvPr>
          <p:cNvSpPr>
            <a:spLocks noGrp="true"/>
          </p:cNvSpPr>
          <p:nvPr>
            <p:ph type="title"/>
          </p:nvPr>
        </p:nvSpPr>
        <p:spPr/>
        <p:txBody>
          <a:bodyPr/>
          <a:lstStyle/>
          <a:p>
            <a:r>
              <a:rPr lang="cs-CZ" cap="none" dirty="false"/>
              <a:t>REALIZACE</a:t>
            </a:r>
            <a:endParaRPr lang="cs-CZ" dirty="false"/>
          </a:p>
        </p:txBody>
      </p:sp>
      <p:sp>
        <p:nvSpPr>
          <p:cNvPr id="3" name="Zástupný obsah 2">
            <a:extLst>
              <a:ext uri="{FF2B5EF4-FFF2-40B4-BE49-F238E27FC236}">
                <a16:creationId xmlns:a16="http://schemas.microsoft.com/office/drawing/2014/main" id="{117CCA32-BA70-EC04-2380-098434743C7A}"/>
              </a:ext>
            </a:extLst>
          </p:cNvPr>
          <p:cNvSpPr>
            <a:spLocks noGrp="true"/>
          </p:cNvSpPr>
          <p:nvPr>
            <p:ph idx="1"/>
          </p:nvPr>
        </p:nvSpPr>
        <p:spPr>
          <a:xfrm>
            <a:off x="360000" y="1484784"/>
            <a:ext cx="8424000" cy="5112568"/>
          </a:xfrm>
        </p:spPr>
        <p:txBody>
          <a:bodyPr/>
          <a:lstStyle/>
          <a:p>
            <a:pPr marL="0" indent="0" algn="just">
              <a:buNone/>
            </a:pPr>
            <a:r>
              <a:rPr lang="cs-CZ" b="true" dirty="false"/>
              <a:t>Zpráva o realizaci a žádost o platbu</a:t>
            </a:r>
          </a:p>
          <a:p>
            <a:r>
              <a:rPr lang="cs-CZ" u="sng" dirty="false"/>
              <a:t>Zpráva o realizaci</a:t>
            </a:r>
          </a:p>
          <a:p>
            <a:pPr lvl="1" algn="just"/>
            <a:r>
              <a:rPr lang="cs-CZ" dirty="false"/>
              <a:t>Obsahuje popis pokroku v realizaci během sledovaného období, popis pro každou KA by měl obsahovat, co se podařilo, co se zdrželo, kde se hledají jiné cesty (podstatné a nepodstatné změny)</a:t>
            </a:r>
          </a:p>
          <a:p>
            <a:pPr lvl="1" algn="just"/>
            <a:r>
              <a:rPr lang="cs-CZ" dirty="false"/>
              <a:t>V ZOR průběžně sledujete indikátory, uvádíte popis případných problémů a jejich řešení, ukládáte průběžně vytvořené dokumenty</a:t>
            </a:r>
            <a:r>
              <a:rPr lang="cs-CZ" dirty="false">
                <a:highlight>
                  <a:srgbClr val="F5F5F5"/>
                </a:highlight>
              </a:rPr>
              <a:t>, a povinné výstupy projektu</a:t>
            </a:r>
          </a:p>
          <a:p>
            <a:pPr lvl="1" algn="just"/>
            <a:r>
              <a:rPr lang="cs-CZ" dirty="false">
                <a:solidFill>
                  <a:srgbClr val="FF0000"/>
                </a:solidFill>
                <a:highlight>
                  <a:srgbClr val="F5F5F5"/>
                </a:highlight>
              </a:rPr>
              <a:t>V </a:t>
            </a:r>
            <a:r>
              <a:rPr lang="cs-CZ" dirty="false" err="true">
                <a:solidFill>
                  <a:srgbClr val="FF0000"/>
                </a:solidFill>
                <a:highlight>
                  <a:srgbClr val="F5F5F5"/>
                </a:highlight>
              </a:rPr>
              <a:t>ZoR</a:t>
            </a:r>
            <a:r>
              <a:rPr lang="cs-CZ" dirty="false">
                <a:solidFill>
                  <a:srgbClr val="FF0000"/>
                </a:solidFill>
                <a:highlight>
                  <a:srgbClr val="F5F5F5"/>
                </a:highlight>
              </a:rPr>
              <a:t> 1 je nutné doložit online platformu, musí být funkční, s živým obsahem.</a:t>
            </a:r>
          </a:p>
          <a:p>
            <a:pPr algn="just"/>
            <a:r>
              <a:rPr lang="cs-CZ" u="sng" dirty="false"/>
              <a:t>Žádost o platbu</a:t>
            </a:r>
            <a:endParaRPr lang="cs-CZ" dirty="false"/>
          </a:p>
          <a:p>
            <a:pPr lvl="1" algn="just"/>
            <a:r>
              <a:rPr lang="cs-CZ" dirty="false"/>
              <a:t>Výdaje, které vznikly v době realizace projektu a byly v daném období uhrazeny (lze vykázat i v pozdějších ŽOP, ne však dříve)</a:t>
            </a:r>
          </a:p>
        </p:txBody>
      </p:sp>
      <p:sp>
        <p:nvSpPr>
          <p:cNvPr id="4" name="Zástupný symbol pro číslo snímku 3">
            <a:extLst>
              <a:ext uri="{FF2B5EF4-FFF2-40B4-BE49-F238E27FC236}">
                <a16:creationId xmlns:a16="http://schemas.microsoft.com/office/drawing/2014/main" id="{5793D4FE-5297-D0D0-4FE0-87E2F5DD2EC9}"/>
              </a:ext>
            </a:extLst>
          </p:cNvPr>
          <p:cNvSpPr>
            <a:spLocks noGrp="true"/>
          </p:cNvSpPr>
          <p:nvPr>
            <p:ph type="sldNum" sz="quarter" idx="12"/>
          </p:nvPr>
        </p:nvSpPr>
        <p:spPr/>
        <p:txBody>
          <a:bodyPr/>
          <a:lstStyle/>
          <a:p>
            <a:fld id="{479BF083-4774-43B1-9AB0-5CC1AC5DD8EE}" type="slidenum">
              <a:rPr lang="cs-CZ" smtClean="false"/>
              <a:pPr/>
              <a:t>7</a:t>
            </a:fld>
            <a:endParaRPr lang="cs-CZ" dirty="false"/>
          </a:p>
        </p:txBody>
      </p:sp>
    </p:spTree>
    <p:extLst>
      <p:ext uri="{BB962C8B-B14F-4D97-AF65-F5344CB8AC3E}">
        <p14:creationId xmlns:p14="http://schemas.microsoft.com/office/powerpoint/2010/main" val="1952877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586B8E-2C40-4876-8FFC-9992E3A93138}"/>
              </a:ext>
            </a:extLst>
          </p:cNvPr>
          <p:cNvSpPr>
            <a:spLocks noGrp="true"/>
          </p:cNvSpPr>
          <p:nvPr>
            <p:ph type="title"/>
          </p:nvPr>
        </p:nvSpPr>
        <p:spPr/>
        <p:txBody>
          <a:bodyPr/>
          <a:lstStyle/>
          <a:p>
            <a:r>
              <a:rPr lang="cs-CZ" cap="none" dirty="false"/>
              <a:t>REALIZACE</a:t>
            </a:r>
            <a:endParaRPr lang="cs-CZ" dirty="false"/>
          </a:p>
        </p:txBody>
      </p:sp>
      <p:sp>
        <p:nvSpPr>
          <p:cNvPr id="3" name="Zástupný obsah 2">
            <a:extLst>
              <a:ext uri="{FF2B5EF4-FFF2-40B4-BE49-F238E27FC236}">
                <a16:creationId xmlns:a16="http://schemas.microsoft.com/office/drawing/2014/main" id="{696EF731-1A37-40A2-9BD2-DB4130F720C1}"/>
              </a:ext>
            </a:extLst>
          </p:cNvPr>
          <p:cNvSpPr>
            <a:spLocks noGrp="true"/>
          </p:cNvSpPr>
          <p:nvPr>
            <p:ph idx="1"/>
          </p:nvPr>
        </p:nvSpPr>
        <p:spPr>
          <a:xfrm>
            <a:off x="0" y="1484784"/>
            <a:ext cx="8892480" cy="4996956"/>
          </a:xfrm>
        </p:spPr>
        <p:txBody>
          <a:bodyPr/>
          <a:lstStyle/>
          <a:p>
            <a:r>
              <a:rPr lang="cs-CZ" u="sng" dirty="false"/>
              <a:t>Kontrola na místě</a:t>
            </a:r>
          </a:p>
          <a:p>
            <a:pPr lvl="1" algn="just"/>
            <a:r>
              <a:rPr lang="cs-CZ" sz="2200" dirty="false"/>
              <a:t>Může proběhnout jedna nebo více kontrol na místě, tj. u příjemce dotace, včetně partnerů s finančním příspěvkem.</a:t>
            </a:r>
          </a:p>
          <a:p>
            <a:pPr lvl="1" algn="just"/>
            <a:r>
              <a:rPr lang="cs-CZ" sz="2200" dirty="false"/>
              <a:t>Kontrola originálů dokladů, účtování projektu, apod.</a:t>
            </a:r>
          </a:p>
          <a:p>
            <a:pPr lvl="1" algn="just"/>
            <a:r>
              <a:rPr lang="cs-CZ" sz="2200" dirty="false"/>
              <a:t>Povinnost vést oddělené, nebo jasně označené projektové účetnictví.</a:t>
            </a:r>
          </a:p>
          <a:p>
            <a:pPr lvl="1" algn="just"/>
            <a:r>
              <a:rPr lang="cs-CZ" sz="2200" dirty="false"/>
              <a:t>Příjemce povinen umožnit ověření skutečností, které popisuje </a:t>
            </a:r>
            <a:br>
              <a:rPr lang="cs-CZ" sz="2200" dirty="false"/>
            </a:br>
            <a:r>
              <a:rPr lang="cs-CZ" sz="2200" dirty="false"/>
              <a:t>v žádosti o podporu a zprávách o realizaci projektu či dalších dokumentech.</a:t>
            </a:r>
          </a:p>
          <a:p>
            <a:pPr lvl="1" algn="just"/>
            <a:r>
              <a:rPr lang="cs-CZ" sz="2200" dirty="false"/>
              <a:t>Informace o připravované kontrole na místě jsou oznámeny předem, včetně seznamu potřebné dokumentace a časového harmonogramu kontroly.</a:t>
            </a:r>
          </a:p>
          <a:p>
            <a:pPr marL="918000" lvl="3" indent="0">
              <a:buNone/>
            </a:pPr>
            <a:endParaRPr lang="cs-CZ" dirty="false"/>
          </a:p>
          <a:p>
            <a:pPr marL="0" indent="0" algn="just">
              <a:buNone/>
            </a:pPr>
            <a:endParaRPr lang="cs-CZ" dirty="false"/>
          </a:p>
        </p:txBody>
      </p:sp>
      <p:sp>
        <p:nvSpPr>
          <p:cNvPr id="4" name="Zástupný symbol pro číslo snímku 3">
            <a:extLst>
              <a:ext uri="{FF2B5EF4-FFF2-40B4-BE49-F238E27FC236}">
                <a16:creationId xmlns:a16="http://schemas.microsoft.com/office/drawing/2014/main" id="{20F2E72E-24E6-46AE-97FA-3A7ECDA8574A}"/>
              </a:ext>
            </a:extLst>
          </p:cNvPr>
          <p:cNvSpPr>
            <a:spLocks noGrp="true"/>
          </p:cNvSpPr>
          <p:nvPr>
            <p:ph type="sldNum" sz="quarter" idx="12"/>
          </p:nvPr>
        </p:nvSpPr>
        <p:spPr/>
        <p:txBody>
          <a:bodyPr/>
          <a:lstStyle/>
          <a:p>
            <a:fld id="{479BF083-4774-43B1-9AB0-5CC1AC5DD8EE}" type="slidenum">
              <a:rPr lang="cs-CZ" smtClean="false"/>
              <a:pPr/>
              <a:t>8</a:t>
            </a:fld>
            <a:endParaRPr lang="cs-CZ" dirty="false"/>
          </a:p>
        </p:txBody>
      </p:sp>
    </p:spTree>
    <p:extLst>
      <p:ext uri="{BB962C8B-B14F-4D97-AF65-F5344CB8AC3E}">
        <p14:creationId xmlns:p14="http://schemas.microsoft.com/office/powerpoint/2010/main" val="3109802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586B8E-2C40-4876-8FFC-9992E3A93138}"/>
              </a:ext>
            </a:extLst>
          </p:cNvPr>
          <p:cNvSpPr>
            <a:spLocks noGrp="true"/>
          </p:cNvSpPr>
          <p:nvPr>
            <p:ph type="title"/>
          </p:nvPr>
        </p:nvSpPr>
        <p:spPr/>
        <p:txBody>
          <a:bodyPr/>
          <a:lstStyle/>
          <a:p>
            <a:r>
              <a:rPr lang="cs-CZ" cap="none" dirty="false"/>
              <a:t>REALIZACE</a:t>
            </a:r>
            <a:endParaRPr lang="cs-CZ" dirty="false"/>
          </a:p>
        </p:txBody>
      </p:sp>
      <p:sp>
        <p:nvSpPr>
          <p:cNvPr id="3" name="Zástupný obsah 2">
            <a:extLst>
              <a:ext uri="{FF2B5EF4-FFF2-40B4-BE49-F238E27FC236}">
                <a16:creationId xmlns:a16="http://schemas.microsoft.com/office/drawing/2014/main" id="{696EF731-1A37-40A2-9BD2-DB4130F720C1}"/>
              </a:ext>
            </a:extLst>
          </p:cNvPr>
          <p:cNvSpPr>
            <a:spLocks noGrp="true"/>
          </p:cNvSpPr>
          <p:nvPr>
            <p:ph idx="1"/>
          </p:nvPr>
        </p:nvSpPr>
        <p:spPr>
          <a:xfrm>
            <a:off x="107504" y="1340768"/>
            <a:ext cx="8784976" cy="5175232"/>
          </a:xfrm>
        </p:spPr>
        <p:txBody>
          <a:bodyPr/>
          <a:lstStyle/>
          <a:p>
            <a:r>
              <a:rPr lang="cs-CZ" u="sng" dirty="false"/>
              <a:t>Kontrola na místě</a:t>
            </a:r>
          </a:p>
          <a:p>
            <a:pPr lvl="1" algn="just"/>
            <a:r>
              <a:rPr lang="cs-CZ" sz="2200" dirty="false"/>
              <a:t>Příjemce musí umožnit vstup kontrolou pověřeným osobám, včetně přístupu k veškeré dokumentaci týkající se projektu, </a:t>
            </a:r>
            <a:br>
              <a:rPr lang="cs-CZ" sz="2200" dirty="false"/>
            </a:br>
            <a:r>
              <a:rPr lang="cs-CZ" sz="2200" dirty="false"/>
              <a:t>a během realizace projektu, ale také po celou dobu, po kterou je povinen uchovávat dokumentaci projektu.</a:t>
            </a:r>
          </a:p>
          <a:p>
            <a:pPr lvl="1" algn="just"/>
            <a:r>
              <a:rPr lang="cs-CZ" sz="2200" dirty="false"/>
              <a:t>I partneři s finančním příspěvkem jsou povinni poskytnout stejný rozsah součinnosti kontrolujícímu orgánu.</a:t>
            </a:r>
          </a:p>
          <a:p>
            <a:pPr lvl="1" algn="just"/>
            <a:r>
              <a:rPr lang="cs-CZ" sz="2200" dirty="false"/>
              <a:t>K provádění kontrol na místě / k provádění auditů oprávněny také Ministerstvo financí, orgány finanční správy, Evropská komise nebo Evropský účetní dvůr a Nejvyšší kontrolní úřad, popř. je mohou doprovázet další přizvané osoby. </a:t>
            </a:r>
          </a:p>
          <a:p>
            <a:pPr lvl="1" algn="just"/>
            <a:r>
              <a:rPr lang="cs-CZ" sz="2200" dirty="false">
                <a:solidFill>
                  <a:srgbClr val="FF0000"/>
                </a:solidFill>
              </a:rPr>
              <a:t>Ve výzvě 030 projdou kontrolou na místě všechny projekty.</a:t>
            </a:r>
          </a:p>
          <a:p>
            <a:pPr marL="918000" lvl="3" indent="0">
              <a:buNone/>
            </a:pPr>
            <a:endParaRPr lang="cs-CZ" dirty="false"/>
          </a:p>
          <a:p>
            <a:pPr marL="0" indent="0" algn="just">
              <a:buNone/>
            </a:pPr>
            <a:endParaRPr lang="cs-CZ" dirty="false"/>
          </a:p>
        </p:txBody>
      </p:sp>
      <p:sp>
        <p:nvSpPr>
          <p:cNvPr id="4" name="Zástupný symbol pro číslo snímku 3">
            <a:extLst>
              <a:ext uri="{FF2B5EF4-FFF2-40B4-BE49-F238E27FC236}">
                <a16:creationId xmlns:a16="http://schemas.microsoft.com/office/drawing/2014/main" id="{20F2E72E-24E6-46AE-97FA-3A7ECDA8574A}"/>
              </a:ext>
            </a:extLst>
          </p:cNvPr>
          <p:cNvSpPr>
            <a:spLocks noGrp="true"/>
          </p:cNvSpPr>
          <p:nvPr>
            <p:ph type="sldNum" sz="quarter" idx="12"/>
          </p:nvPr>
        </p:nvSpPr>
        <p:spPr/>
        <p:txBody>
          <a:bodyPr/>
          <a:lstStyle/>
          <a:p>
            <a:fld id="{479BF083-4774-43B1-9AB0-5CC1AC5DD8EE}" type="slidenum">
              <a:rPr lang="cs-CZ" smtClean="false"/>
              <a:pPr/>
              <a:t>9</a:t>
            </a:fld>
            <a:endParaRPr lang="cs-CZ" dirty="false"/>
          </a:p>
        </p:txBody>
      </p:sp>
    </p:spTree>
    <p:extLst>
      <p:ext uri="{BB962C8B-B14F-4D97-AF65-F5344CB8AC3E}">
        <p14:creationId xmlns:p14="http://schemas.microsoft.com/office/powerpoint/2010/main" val="795154768"/>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Props1.xml><?xml version="1.0" encoding="utf-8"?>
<ds:datastoreItem xmlns:ds="http://schemas.openxmlformats.org/officeDocument/2006/customXml" ds:itemID="{E6937348-7977-46A8-9818-642FB21DF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06EF36-2E80-4847-9151-E9C625552DBD}">
  <ds:schemaRefs>
    <ds:schemaRef ds:uri="http://schemas.microsoft.com/sharepoint/v3/contenttype/forms"/>
  </ds:schemaRefs>
</ds:datastoreItem>
</file>

<file path=customXml/itemProps3.xml><?xml version="1.0" encoding="utf-8"?>
<ds:datastoreItem xmlns:ds="http://schemas.openxmlformats.org/officeDocument/2006/customXml" ds:itemID="{93D88155-0E86-4D14-B6AF-C6806AEE9525}">
  <ds:schemaRefs>
    <ds:schemaRef ds:uri="http://schemas.microsoft.com/office/2006/metadata/properties"/>
    <ds:schemaRef ds:uri="http://schemas.microsoft.com/office/infopath/2007/PartnerControls"/>
    <ds:schemaRef ds:uri="dfed548f-0517-4d39-90e3-3947398480c0"/>
  </ds:schemaRefs>
</ds:datastoreItem>
</file>

<file path=docProps/app.xml><?xml version="1.0" encoding="utf-8"?>
<properties:Properties xmlns:properties="http://schemas.openxmlformats.org/officeDocument/2006/extended-properties" xmlns:vt="http://schemas.openxmlformats.org/officeDocument/2006/docPropsVTypes">
  <properties:Template>prezentace</properties:Template>
  <properties:Words>4958</properties:Words>
  <properties:PresentationFormat>Předvádění na obrazovce (4:3)</properties:PresentationFormat>
  <properties:Paragraphs>547</properties:Paragraphs>
  <properties:Slides>64</properties:Slides>
  <properties:Notes>42</properties:Notes>
  <properties:TotalTime>78</properties:TotalTime>
  <properties:HiddenSlides>0</properties:HiddenSlides>
  <properties:MMClips>0</properties:MMClips>
  <properties:ScaleCrop>false</properties:ScaleCrop>
  <properties:HeadingPairs>
    <vt:vector baseType="variant" size="6">
      <vt:variant>
        <vt:lpstr>Použitá písma</vt:lpstr>
      </vt:variant>
      <vt:variant>
        <vt:i4>7</vt:i4>
      </vt:variant>
      <vt:variant>
        <vt:lpstr>Motiv</vt:lpstr>
      </vt:variant>
      <vt:variant>
        <vt:i4>1</vt:i4>
      </vt:variant>
      <vt:variant>
        <vt:lpstr>Nadpisy snímků</vt:lpstr>
      </vt:variant>
      <vt:variant>
        <vt:i4>64</vt:i4>
      </vt:variant>
    </vt:vector>
  </properties:HeadingPairs>
  <properties:TitlesOfParts>
    <vt:vector baseType="lpstr" size="72">
      <vt:lpstr>Arial</vt:lpstr>
      <vt:lpstr>Arial</vt:lpstr>
      <vt:lpstr>Calibri</vt:lpstr>
      <vt:lpstr>Courier New</vt:lpstr>
      <vt:lpstr>Trebuchet MS</vt:lpstr>
      <vt:lpstr>Wingdings</vt:lpstr>
      <vt:lpstr>Wingdings 3</vt:lpstr>
      <vt:lpstr>prezentace</vt:lpstr>
      <vt:lpstr>Podpora zaměstnavatelů při implementaci spravedlivého  a transparentního odměňování </vt:lpstr>
      <vt:lpstr>Program semináře</vt:lpstr>
      <vt:lpstr>Prezentace aplikace PowerPoint</vt:lpstr>
      <vt:lpstr> Právní akt </vt:lpstr>
      <vt:lpstr>REALIZACE</vt:lpstr>
      <vt:lpstr>REALIZACE</vt:lpstr>
      <vt:lpstr>REALIZACE</vt:lpstr>
      <vt:lpstr>REALIZACE</vt:lpstr>
      <vt:lpstr>REALIZACE</vt:lpstr>
      <vt:lpstr>Prezentace aplikace PowerPoint</vt:lpstr>
      <vt:lpstr> Partnerství</vt:lpstr>
      <vt:lpstr>Výměna partnera</vt:lpstr>
      <vt:lpstr>Veřejná podpora</vt:lpstr>
      <vt:lpstr>Veřejná podpora a podpora de minimis ve výzvě 030</vt:lpstr>
      <vt:lpstr>Evaluace v projektech</vt:lpstr>
      <vt:lpstr>Evaluace v projektech</vt:lpstr>
      <vt:lpstr>Změny  v projektu</vt:lpstr>
      <vt:lpstr>Podstatné a Nepodstatné změny</vt:lpstr>
      <vt:lpstr>Nepodstatné změny I</vt:lpstr>
      <vt:lpstr>Nepodstatné změny II</vt:lpstr>
      <vt:lpstr>Podstatné změny I</vt:lpstr>
      <vt:lpstr>Podstatné změny II</vt:lpstr>
      <vt:lpstr>Změny projektu</vt:lpstr>
      <vt:lpstr>Prezentace aplikace PowerPoint</vt:lpstr>
      <vt:lpstr>způsob financování</vt:lpstr>
      <vt:lpstr>Způsobilé výdaje - rozdělení</vt:lpstr>
      <vt:lpstr>Způsobilé výdaje a rozpočet</vt:lpstr>
      <vt:lpstr>Způsobilé výdaje a rozpočet</vt:lpstr>
      <vt:lpstr>Dokladování výdajů </vt:lpstr>
      <vt:lpstr>Osobní náklady - dokladování</vt:lpstr>
      <vt:lpstr>Pracovní smlouvy a dohody</vt:lpstr>
      <vt:lpstr>Osobní náklady - Výkazy práce</vt:lpstr>
      <vt:lpstr>Zařízení, vybavení, služby - dokladování</vt:lpstr>
      <vt:lpstr>Náležitosti účetních dokladů</vt:lpstr>
      <vt:lpstr>Co obsahuje běžný daňový doklad</vt:lpstr>
      <vt:lpstr>Co obsahuje zjednodušený daňový doklad</vt:lpstr>
      <vt:lpstr>Příklad daňového dokladu</vt:lpstr>
      <vt:lpstr>Příklad zjednodušeného daňového dokladu</vt:lpstr>
      <vt:lpstr>Prezentace aplikace PowerPoint</vt:lpstr>
      <vt:lpstr>indikátorY</vt:lpstr>
      <vt:lpstr>indikátorY</vt:lpstr>
      <vt:lpstr>Indikátory</vt:lpstr>
      <vt:lpstr>Indikátory</vt:lpstr>
      <vt:lpstr>indikátory</vt:lpstr>
      <vt:lpstr>Indikátory</vt:lpstr>
      <vt:lpstr>Indikátory</vt:lpstr>
      <vt:lpstr>Závazkový parametr</vt:lpstr>
      <vt:lpstr>Prezentace aplikace PowerPoint</vt:lpstr>
      <vt:lpstr> IS ESF  </vt:lpstr>
      <vt:lpstr>IS ESF 2021+</vt:lpstr>
      <vt:lpstr>IS ESF 2021+</vt:lpstr>
      <vt:lpstr>IS ESF 2021+</vt:lpstr>
      <vt:lpstr>is kp21+</vt:lpstr>
      <vt:lpstr>IS KP21+</vt:lpstr>
      <vt:lpstr>IS KP21+</vt:lpstr>
      <vt:lpstr>IS KP21+ a přístupy</vt:lpstr>
      <vt:lpstr>PUBLICITA v OPZ+</vt:lpstr>
      <vt:lpstr>POVINNOSTI PŘÍJEMCŮ</vt:lpstr>
      <vt:lpstr>VIZUÁLNÍ IDENTITA - použití</vt:lpstr>
      <vt:lpstr>Povinný plakát I</vt:lpstr>
      <vt:lpstr>Povinný plakát II</vt:lpstr>
      <vt:lpstr>sankce</vt:lpstr>
      <vt:lpstr> Dotazy</vt:lpstr>
      <vt:lpstr>Děkujeme za pozornost! </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dcterms:modified xmlns:xsi="http://www.w3.org/2001/XMLSchema-instance" xsi:type="dcterms:W3CDTF">2026-06-29T07:03:15Z</dcterms:modified>
  <cp:revision>21</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