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
<Relationships xmlns="http://schemas.openxmlformats.org/package/2006/relationships">
    <Relationship Target="docProps/core.xml" Type="http://schemas.openxmlformats.org/package/2006/relationships/metadata/core-properties" Id="rId3"/>
    <Relationship Target="docProps/thumbnail.jpeg" Type="http://schemas.openxmlformats.org/package/2006/relationships/metadata/thumbnail" Id="rId2"/>
    <Relationship Target="ppt/presentation.xml" Type="http://schemas.openxmlformats.org/officeDocument/2006/relationships/officeDocument" Id="rId1"/>
    <Relationship Target="docProps/app.xml" Type="http://schemas.openxmlformats.org/officeDocument/2006/relationships/extended-properties" Id="rId4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saveSubsetFonts="true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showPr showNarration="true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w="http://schemas.openxmlformats.org/wordprocessingml/2006/main" xmlns:m="http://schemas.openxmlformats.org/officeDocument/2006/math" xmlns:w14="http://schemas.microsoft.com/office/word/2010/wordml" xmlns:r="http://schemas.openxmlformats.org/officeDocument/2006/relationships" xmlns:wp="http://schemas.openxmlformats.org/drawingml/2006/wordprocessingDrawing" xmlns:a="http://schemas.openxmlformats.org/drawingml/2006/main" xmlns:wp14="http://schemas.microsoft.com/office/word/2010/wordprocessingDrawing" xmlns:w15="http://schemas.microsoft.com/office/word/2012/wordml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c14="http://schemas.microsoft.com/office/drawing/2007/8/2/chart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xvml="urn:schemas-microsoft-com:office:excel" xmlns:o="urn:schemas-microsoft-com:office:office" xmlns:v="urn:schemas-microsoft-com:vm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ps="http://schemas.microsoft.com/office/word/2010/wordprocessingShape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normalViewPr>
    <p:restoredLeft sz="15620"/>
    <p:restoredTop sz="94660"/>
  </p:normalViewPr>
  <p:slideViewPr>
    <p:cSldViewPr snapToGrid="false">
      <p:cViewPr varScale="true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
    <Relationship Target="slides/slide7.xml" Type="http://schemas.openxmlformats.org/officeDocument/2006/relationships/slide" Id="rId8"/>
    <Relationship Target="tableStyles.xml" Type="http://schemas.openxmlformats.org/officeDocument/2006/relationships/tableStyles" Id="rId13"/>
    <Relationship Target="slides/slide2.xml" Type="http://schemas.openxmlformats.org/officeDocument/2006/relationships/slide" Id="rId3"/>
    <Relationship Target="slides/slide6.xml" Type="http://schemas.openxmlformats.org/officeDocument/2006/relationships/slide" Id="rId7"/>
    <Relationship Target="theme/theme1.xml" Type="http://schemas.openxmlformats.org/officeDocument/2006/relationships/theme" Id="rId12"/>
    <Relationship Target="slides/slide1.xml" Type="http://schemas.openxmlformats.org/officeDocument/2006/relationships/slide" Id="rId2"/>
    <Relationship Target="slideMasters/slideMaster1.xml" Type="http://schemas.openxmlformats.org/officeDocument/2006/relationships/slideMaster" Id="rId1"/>
    <Relationship Target="slides/slide5.xml" Type="http://schemas.openxmlformats.org/officeDocument/2006/relationships/slide" Id="rId6"/>
    <Relationship Target="viewProps.xml" Type="http://schemas.openxmlformats.org/officeDocument/2006/relationships/viewProps" Id="rId11"/>
    <Relationship Target="slides/slide4.xml" Type="http://schemas.openxmlformats.org/officeDocument/2006/relationships/slide" Id="rId5"/>
    <Relationship Target="presProps.xml" Type="http://schemas.openxmlformats.org/officeDocument/2006/relationships/presProps" Id="rId10"/>
    <Relationship Target="slides/slide3.xml" Type="http://schemas.openxmlformats.org/officeDocument/2006/relationships/slide" Id="rId4"/>
    <Relationship Target="notesMasters/notesMaster1.xml" Type="http://schemas.openxmlformats.org/officeDocument/2006/relationships/notesMaster" Id="rId9"/>
</Relationships>

</file>

<file path=ppt/notesMasters/_rels/notesMaster1.xml.rels><?xml version="1.0" encoding="UTF-8" standalone="yes"?>
<Relationships xmlns="http://schemas.openxmlformats.org/package/2006/relationships">
    <Relationship Target="../theme/theme2.xml" Type="http://schemas.openxmlformats.org/officeDocument/2006/relationships/theme" Id="rId1"/>
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F7B06F7-19BA-E891-6CE1-4AEF1A327778}"/>
              </a:ext>
            </a:extLst>
          </p:cNvPr>
          <p:cNvSpPr txBox="true">
            <a:spLocks noGrp="true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false" compatLnSpc="true">
            <a:noAutofit/>
          </a:bodyPr>
          <a:lstStyle>
            <a:lvl1pPr marL="0" marR="0" lvl="0" indent="0" algn="l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false" i="false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998A273-9260-7C3E-C6C2-1394653BD4E2}"/>
              </a:ext>
            </a:extLst>
          </p:cNvPr>
          <p:cNvSpPr txBox="true">
            <a:spLocks noGrp="true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false" compatLnSpc="true">
            <a:noAutofit/>
          </a:bodyPr>
          <a:lstStyle>
            <a:lvl1pPr marL="0" marR="0" lvl="0" indent="0" algn="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false" i="false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CAD8BF0-A1DE-4EED-BC6D-7E034243C70E}" type="datetime1">
              <a:rPr lang="cs-CZ"/>
              <a:pPr lvl="0"/>
              <a:t>16.05.2026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245F724F-E066-1CE9-E837-DA351F46768F}"/>
              </a:ext>
            </a:extLst>
          </p:cNvPr>
          <p:cNvSpPr>
            <a:spLocks noGrp="true" noRot="true" noChangeAspect="true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4EBC7795-0609-EDD4-966F-72E57C75D902}"/>
              </a:ext>
            </a:extLst>
          </p:cNvPr>
          <p:cNvSpPr txBox="true">
            <a:spLocks noGrp="true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false" compatLnSpc="true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FE1FFD2-0B82-8957-0779-3CCA162A92A4}"/>
              </a:ext>
            </a:extLst>
          </p:cNvPr>
          <p:cNvSpPr txBox="true">
            <a:spLocks noGrp="true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false" compatLnSpc="true">
            <a:noAutofit/>
          </a:bodyPr>
          <a:lstStyle>
            <a:lvl1pPr marL="0" marR="0" lvl="0" indent="0" algn="l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false" i="false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B1B5D3-0E10-AB09-39C7-F977776D9F78}"/>
              </a:ext>
            </a:extLst>
          </p:cNvPr>
          <p:cNvSpPr txBox="true">
            <a:spLocks noGrp="true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false" compatLnSpc="true">
            <a:noAutofit/>
          </a:bodyPr>
          <a:lstStyle>
            <a:lvl1pPr marL="0" marR="0" lvl="0" indent="0" algn="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false" i="false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B507A5F-2700-4F12-953D-57A413B0A8B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92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false" fontAlgn="auto" hangingPunct="true">
      <a:lnSpc>
        <a:spcPct val="100000"/>
      </a:lnSpc>
      <a:spcBef>
        <a:spcPts val="0"/>
      </a:spcBef>
      <a:spcAft>
        <a:spcPts val="0"/>
      </a:spcAft>
      <a:buNone/>
      <a:tabLst/>
      <a:defRPr lang="cs-CZ" sz="1200" b="false" i="false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false" fontAlgn="auto" hangingPunct="true">
      <a:lnSpc>
        <a:spcPct val="100000"/>
      </a:lnSpc>
      <a:spcBef>
        <a:spcPts val="0"/>
      </a:spcBef>
      <a:spcAft>
        <a:spcPts val="0"/>
      </a:spcAft>
      <a:buNone/>
      <a:tabLst/>
      <a:defRPr lang="cs-CZ" sz="1200" b="false" i="false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false" fontAlgn="auto" hangingPunct="true">
      <a:lnSpc>
        <a:spcPct val="100000"/>
      </a:lnSpc>
      <a:spcBef>
        <a:spcPts val="0"/>
      </a:spcBef>
      <a:spcAft>
        <a:spcPts val="0"/>
      </a:spcAft>
      <a:buNone/>
      <a:tabLst/>
      <a:defRPr lang="cs-CZ" sz="1200" b="false" i="false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false" fontAlgn="auto" hangingPunct="true">
      <a:lnSpc>
        <a:spcPct val="100000"/>
      </a:lnSpc>
      <a:spcBef>
        <a:spcPts val="0"/>
      </a:spcBef>
      <a:spcAft>
        <a:spcPts val="0"/>
      </a:spcAft>
      <a:buNone/>
      <a:tabLst/>
      <a:defRPr lang="cs-CZ" sz="1200" b="false" i="false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false" fontAlgn="auto" hangingPunct="true">
      <a:lnSpc>
        <a:spcPct val="100000"/>
      </a:lnSpc>
      <a:spcBef>
        <a:spcPts val="0"/>
      </a:spcBef>
      <a:spcAft>
        <a:spcPts val="0"/>
      </a:spcAft>
      <a:buNone/>
      <a:tabLst/>
      <a:defRPr lang="cs-CZ" sz="1200" b="false" i="false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
    <Relationship Target="../slides/slide1.xml" Type="http://schemas.openxmlformats.org/officeDocument/2006/relationships/slide" Id="rId2"/>
    <Relationship Target="../notesMasters/notesMaster1.xml" Type="http://schemas.openxmlformats.org/officeDocument/2006/relationships/notesMaster" Id="rId1"/>
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F293DAD-587A-7021-D53F-E11C7DB95B45}"/>
              </a:ext>
            </a:extLst>
          </p:cNvPr>
          <p:cNvSpPr>
            <a:spLocks noGrp="true" noRot="true" noChangeAspect="true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876820E-3C08-47C7-1457-BFD7298316B5}"/>
              </a:ext>
            </a:extLst>
          </p:cNvPr>
          <p:cNvSpPr txBox="true">
            <a:spLocks noGrp="true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BE54E86-3DEC-C152-BB3A-D4BBA5CCD451}"/>
              </a:ext>
            </a:extLst>
          </p:cNvPr>
          <p:cNvSpPr txBox="true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false" compatLnSpc="true">
            <a:noAutofit/>
          </a:bodyPr>
          <a:lstStyle/>
          <a:p>
            <a:pPr marL="0" marR="0" lvl="0" indent="0" algn="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fld id="{AD96EB77-C53E-4074-B05A-43C9DB8ED6C2}" type="slidenum">
              <a:t>1</a:t>
            </a:fld>
            <a:endParaRPr lang="cs-CZ" sz="1200" b="false" i="false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10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11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2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3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4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5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6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7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8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9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slideLayout1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type="title" preserve="tru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C67695-E56C-E2AD-AEEB-5CE4FA3CE086}"/>
              </a:ext>
            </a:extLst>
          </p:cNvPr>
          <p:cNvSpPr txBox="true">
            <a:spLocks noGrp="true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true"/>
          <a:lstStyle>
            <a:lvl1pPr algn="ctr"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9DE588-B297-7C89-647F-6D3891C5CC70}"/>
              </a:ext>
            </a:extLst>
          </p:cNvPr>
          <p:cNvSpPr txBox="true">
            <a:spLocks noGrp="true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true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537E70-2384-5C15-0BF1-EDFA8170C5D1}"/>
              </a:ext>
            </a:extLst>
          </p:cNvPr>
          <p:cNvSpPr txBox="true">
            <a:spLocks noGrp="true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62E84F-4473-452C-BF21-E62A287C6E5D}" type="datetime1">
              <a:rPr lang="cs-CZ"/>
              <a:pPr lvl="0"/>
              <a:t>16.05.2026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F26386-E10A-BEED-55EF-82D655CD51B8}"/>
              </a:ext>
            </a:extLst>
          </p:cNvPr>
          <p:cNvSpPr txBox="true">
            <a:spLocks noGrp="true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1E0935-1CA7-4FD2-F391-828CCCC9C05A}"/>
              </a:ext>
            </a:extLst>
          </p:cNvPr>
          <p:cNvSpPr txBox="true">
            <a:spLocks noGrp="true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E8C278-FE9A-4A83-B666-A334D94781A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549872"/>
      </p:ext>
    </p:extLst>
  </p:cSld>
  <p:clrMapOvr>
    <a:masterClrMapping/>
  </p:clrMapOvr>
  <p:hf sldNum="false" hdr="false" ftr="false" dt="false"/>
</p:sldLayout>
</file>

<file path=ppt/slideLayouts/slideLayout10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type="vertTx" preserve="true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C363D5-87EF-1DDC-B17E-428265974258}"/>
              </a:ext>
            </a:extLst>
          </p:cNvPr>
          <p:cNvSpPr txBox="true">
            <a:spLocks noGrp="true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D6ABC73-FBB7-0B83-78D5-2AC0B1D7D71B}"/>
              </a:ext>
            </a:extLst>
          </p:cNvPr>
          <p:cNvSpPr txBox="true">
            <a:spLocks noGrp="true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BCA7CF-0670-4B2C-C938-C9B72282333F}"/>
              </a:ext>
            </a:extLst>
          </p:cNvPr>
          <p:cNvSpPr txBox="true">
            <a:spLocks noGrp="true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E4DAA1-AC7A-4E59-8011-3A46AFF17F20}" type="datetime1">
              <a:rPr lang="cs-CZ"/>
              <a:pPr lvl="0"/>
              <a:t>16.05.2026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173DC9-3BB5-B7F4-0044-60CDE38C1D59}"/>
              </a:ext>
            </a:extLst>
          </p:cNvPr>
          <p:cNvSpPr txBox="true">
            <a:spLocks noGrp="true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75AA3B-0DAA-F1BA-A7E2-17E0781F1ABB}"/>
              </a:ext>
            </a:extLst>
          </p:cNvPr>
          <p:cNvSpPr txBox="true">
            <a:spLocks noGrp="true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DCA31E-C561-4276-9E7A-187C5D4C267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7276817"/>
      </p:ext>
    </p:extLst>
  </p:cSld>
  <p:clrMapOvr>
    <a:masterClrMapping/>
  </p:clrMapOvr>
</p:sldLayout>
</file>

<file path=ppt/slideLayouts/slideLayout11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type="vertTitleAndTx" preserve="true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5B531AD-860E-AF1F-598F-7CFFACC4D2D8}"/>
              </a:ext>
            </a:extLst>
          </p:cNvPr>
          <p:cNvSpPr txBox="true">
            <a:spLocks noGrp="true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EC2773A-C816-9D75-30D5-1347AC3A6500}"/>
              </a:ext>
            </a:extLst>
          </p:cNvPr>
          <p:cNvSpPr txBox="true">
            <a:spLocks noGrp="true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5F7C09-0C0E-DE2C-D81D-7597682034D1}"/>
              </a:ext>
            </a:extLst>
          </p:cNvPr>
          <p:cNvSpPr txBox="true">
            <a:spLocks noGrp="true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EA46AF-F9C1-4B7E-96E3-4FF4524A6E7D}" type="datetime1">
              <a:rPr lang="cs-CZ"/>
              <a:pPr lvl="0"/>
              <a:t>16.05.2026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DDCD34-C277-3428-B8BD-D01DA39F9042}"/>
              </a:ext>
            </a:extLst>
          </p:cNvPr>
          <p:cNvSpPr txBox="true">
            <a:spLocks noGrp="true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299D80-4378-F3EF-9484-0278E8E3C931}"/>
              </a:ext>
            </a:extLst>
          </p:cNvPr>
          <p:cNvSpPr txBox="true">
            <a:spLocks noGrp="true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89A1F8-0BC5-494A-83C8-118139E6A02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276928"/>
      </p:ext>
    </p:extLst>
  </p:cSld>
  <p:clrMapOvr>
    <a:masterClrMapping/>
  </p:clrMapOvr>
</p:sldLayout>
</file>

<file path=ppt/slideLayouts/slideLayout2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type="obj" preserve="true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836957-A91E-B368-C7F5-319FEBE45E57}"/>
              </a:ext>
            </a:extLst>
          </p:cNvPr>
          <p:cNvSpPr txBox="true">
            <a:spLocks noGrp="true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294221-8445-8255-0D0E-C2E4A4321504}"/>
              </a:ext>
            </a:extLst>
          </p:cNvPr>
          <p:cNvSpPr txBox="true">
            <a:spLocks noGrp="true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0DAFDF-4F68-931E-B645-8373C3E004D8}"/>
              </a:ext>
            </a:extLst>
          </p:cNvPr>
          <p:cNvSpPr txBox="true">
            <a:spLocks noGrp="true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AC220A-BACD-4980-97B5-397B2C28595E}" type="datetime1">
              <a:rPr lang="cs-CZ"/>
              <a:pPr lvl="0"/>
              <a:t>16.05.2026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998A2E-305E-B999-2200-3F330424D770}"/>
              </a:ext>
            </a:extLst>
          </p:cNvPr>
          <p:cNvSpPr txBox="true">
            <a:spLocks noGrp="true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2D6899-74E0-35AC-8599-E5A62581B1FD}"/>
              </a:ext>
            </a:extLst>
          </p:cNvPr>
          <p:cNvSpPr txBox="true">
            <a:spLocks noGrp="true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FCD1F7-A3E6-4A78-8B9F-3D24CFD37B4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254448"/>
      </p:ext>
    </p:extLst>
  </p:cSld>
  <p:clrMapOvr>
    <a:masterClrMapping/>
  </p:clrMapOvr>
  <p:hf sldNum="false" hdr="false" ftr="false" dt="false"/>
</p:sldLayout>
</file>

<file path=ppt/slideLayouts/slideLayout3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type="secHead" preserve="true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996C5C-E7D3-1C6C-7509-62E6B1B58E32}"/>
              </a:ext>
            </a:extLst>
          </p:cNvPr>
          <p:cNvSpPr txBox="true">
            <a:spLocks noGrp="true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C0F89EE-10D2-4011-A673-3C38BF6F632A}"/>
              </a:ext>
            </a:extLst>
          </p:cNvPr>
          <p:cNvSpPr txBox="true">
            <a:spLocks noGrp="true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FE13DA-66E9-32BA-A708-A3604C5F3BEA}"/>
              </a:ext>
            </a:extLst>
          </p:cNvPr>
          <p:cNvSpPr txBox="true">
            <a:spLocks noGrp="true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24A03C-876F-43FB-ABE7-A0E5CAC7D738}" type="datetime1">
              <a:rPr lang="cs-CZ"/>
              <a:pPr lvl="0"/>
              <a:t>16.05.2026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3A59D8-E5EC-0CDB-4791-E4B3556AA27C}"/>
              </a:ext>
            </a:extLst>
          </p:cNvPr>
          <p:cNvSpPr txBox="true">
            <a:spLocks noGrp="true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B38582-9F8C-295A-0888-31E9582F8D04}"/>
              </a:ext>
            </a:extLst>
          </p:cNvPr>
          <p:cNvSpPr txBox="true">
            <a:spLocks noGrp="true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FF29FE-6EC8-46C2-A683-6F850460DFD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596688"/>
      </p:ext>
    </p:extLst>
  </p:cSld>
  <p:clrMapOvr>
    <a:masterClrMapping/>
  </p:clrMapOvr>
</p:sldLayout>
</file>

<file path=ppt/slideLayouts/slideLayout4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type="twoObj" preserve="true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FFA33E-DC16-A0E2-BC2C-55FBAB6FEFEE}"/>
              </a:ext>
            </a:extLst>
          </p:cNvPr>
          <p:cNvSpPr txBox="true">
            <a:spLocks noGrp="true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C79621-D0AC-344A-04E9-6F840DEE5D90}"/>
              </a:ext>
            </a:extLst>
          </p:cNvPr>
          <p:cNvSpPr txBox="true">
            <a:spLocks noGrp="true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866F1A3-8105-B7D7-C690-43170AC5DA9F}"/>
              </a:ext>
            </a:extLst>
          </p:cNvPr>
          <p:cNvSpPr txBox="true">
            <a:spLocks noGrp="true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07978A-5707-0CE7-22E5-C0794D24D431}"/>
              </a:ext>
            </a:extLst>
          </p:cNvPr>
          <p:cNvSpPr txBox="true">
            <a:spLocks noGrp="true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531A2F-7F48-4916-B096-276F9E59B2E4}" type="datetime1">
              <a:rPr lang="cs-CZ"/>
              <a:pPr lvl="0"/>
              <a:t>16.05.2026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7EDC4E-794E-2D24-5829-627ECCFAEE82}"/>
              </a:ext>
            </a:extLst>
          </p:cNvPr>
          <p:cNvSpPr txBox="true">
            <a:spLocks noGrp="true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C4659F-6FD3-23C6-DB0C-781CFCD885C2}"/>
              </a:ext>
            </a:extLst>
          </p:cNvPr>
          <p:cNvSpPr txBox="true">
            <a:spLocks noGrp="true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E24D93-454C-443F-A968-5FFA566FC92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543376"/>
      </p:ext>
    </p:extLst>
  </p:cSld>
  <p:clrMapOvr>
    <a:masterClrMapping/>
  </p:clrMapOvr>
</p:sldLayout>
</file>

<file path=ppt/slideLayouts/slideLayout5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type="twoTxTwoObj" preserve="true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65EA65-6DC3-3B5C-42C4-0E063E2D1693}"/>
              </a:ext>
            </a:extLst>
          </p:cNvPr>
          <p:cNvSpPr txBox="true">
            <a:spLocks noGrp="true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272604E-D700-EF59-5355-6100E2E3C769}"/>
              </a:ext>
            </a:extLst>
          </p:cNvPr>
          <p:cNvSpPr txBox="true">
            <a:spLocks noGrp="true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true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29ECB5F-F0B6-C532-B719-CFD438B1D8F2}"/>
              </a:ext>
            </a:extLst>
          </p:cNvPr>
          <p:cNvSpPr txBox="true">
            <a:spLocks noGrp="true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823F905-70EB-CC78-64BB-751F39F0ABAE}"/>
              </a:ext>
            </a:extLst>
          </p:cNvPr>
          <p:cNvSpPr txBox="true">
            <a:spLocks noGrp="true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true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A7FDEC5-4458-B5BE-A643-E20A7639C3D5}"/>
              </a:ext>
            </a:extLst>
          </p:cNvPr>
          <p:cNvSpPr txBox="true">
            <a:spLocks noGrp="true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747C66B-3796-3120-5672-32D65608FEF6}"/>
              </a:ext>
            </a:extLst>
          </p:cNvPr>
          <p:cNvSpPr txBox="true">
            <a:spLocks noGrp="true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C357E9-6BA6-4BB3-B3D5-5D55B9F4C58D}" type="datetime1">
              <a:rPr lang="cs-CZ"/>
              <a:pPr lvl="0"/>
              <a:t>16.05.2026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8AFD28D-04B9-457D-7EC6-C8F70A5ADE27}"/>
              </a:ext>
            </a:extLst>
          </p:cNvPr>
          <p:cNvSpPr txBox="true">
            <a:spLocks noGrp="true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C49FDF2-4CFE-FABB-793D-A320A7551065}"/>
              </a:ext>
            </a:extLst>
          </p:cNvPr>
          <p:cNvSpPr txBox="true">
            <a:spLocks noGrp="true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E1E57C-E513-4BC5-9675-A26801A0348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356183"/>
      </p:ext>
    </p:extLst>
  </p:cSld>
  <p:clrMapOvr>
    <a:masterClrMapping/>
  </p:clrMapOvr>
</p:sldLayout>
</file>

<file path=ppt/slideLayouts/slideLayout6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type="titleOnly" preserve="true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E718C-9023-8B1F-0ED9-084542409AC6}"/>
              </a:ext>
            </a:extLst>
          </p:cNvPr>
          <p:cNvSpPr txBox="true">
            <a:spLocks noGrp="true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5434C17-34D2-E181-6DCE-631D7728F9AA}"/>
              </a:ext>
            </a:extLst>
          </p:cNvPr>
          <p:cNvSpPr txBox="true">
            <a:spLocks noGrp="true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B5E551-33BD-4864-A637-D826BDB438F0}" type="datetime1">
              <a:rPr lang="cs-CZ"/>
              <a:pPr lvl="0"/>
              <a:t>16.05.2026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466DECA-5BA5-0D6D-8564-75CF2540EFCC}"/>
              </a:ext>
            </a:extLst>
          </p:cNvPr>
          <p:cNvSpPr txBox="true">
            <a:spLocks noGrp="true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BA1EE8-8DEB-A14C-7B4D-339A89279B48}"/>
              </a:ext>
            </a:extLst>
          </p:cNvPr>
          <p:cNvSpPr txBox="true">
            <a:spLocks noGrp="true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75B971-7312-4E1A-A155-8A97594DB03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523548"/>
      </p:ext>
    </p:extLst>
  </p:cSld>
  <p:clrMapOvr>
    <a:masterClrMapping/>
  </p:clrMapOvr>
</p:sldLayout>
</file>

<file path=ppt/slideLayouts/slideLayout7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type="blank" preserve="true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F9C463F-8EB3-783B-D17E-4F622FC239DB}"/>
              </a:ext>
            </a:extLst>
          </p:cNvPr>
          <p:cNvSpPr txBox="true">
            <a:spLocks noGrp="true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C547D3-A38F-4EEE-A4A5-CCB3CF5FAEB6}" type="datetime1">
              <a:rPr lang="cs-CZ"/>
              <a:pPr lvl="0"/>
              <a:t>16.05.2026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69A4F42-BBBE-7730-2AD9-264009BC5F6E}"/>
              </a:ext>
            </a:extLst>
          </p:cNvPr>
          <p:cNvSpPr txBox="true">
            <a:spLocks noGrp="true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7C17428-C966-F736-8CE2-451416E35E7D}"/>
              </a:ext>
            </a:extLst>
          </p:cNvPr>
          <p:cNvSpPr txBox="true">
            <a:spLocks noGrp="true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0B52EB-0285-43CD-8B5C-76772DD4F72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069768"/>
      </p:ext>
    </p:extLst>
  </p:cSld>
  <p:clrMapOvr>
    <a:masterClrMapping/>
  </p:clrMapOvr>
  <p:hf sldNum="false" hdr="false" ftr="false" dt="false"/>
</p:sldLayout>
</file>

<file path=ppt/slideLayouts/slideLayout8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type="objTx" preserve="true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69245-880B-5C50-864F-AF6FF12C92E5}"/>
              </a:ext>
            </a:extLst>
          </p:cNvPr>
          <p:cNvSpPr txBox="true">
            <a:spLocks noGrp="true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61DADB-A787-98B4-D773-1487A534D672}"/>
              </a:ext>
            </a:extLst>
          </p:cNvPr>
          <p:cNvSpPr txBox="true">
            <a:spLocks noGrp="true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C057528-98A6-9041-B639-4CCF71A11C6E}"/>
              </a:ext>
            </a:extLst>
          </p:cNvPr>
          <p:cNvSpPr txBox="true">
            <a:spLocks noGrp="true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16A5204-AC3F-0854-C3AC-80AE18505089}"/>
              </a:ext>
            </a:extLst>
          </p:cNvPr>
          <p:cNvSpPr txBox="true">
            <a:spLocks noGrp="true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8A49D7-3688-4814-A255-73A6C731D010}" type="datetime1">
              <a:rPr lang="cs-CZ"/>
              <a:pPr lvl="0"/>
              <a:t>16.05.2026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AC32F6B-9A92-C46F-6278-7D345928EB46}"/>
              </a:ext>
            </a:extLst>
          </p:cNvPr>
          <p:cNvSpPr txBox="true">
            <a:spLocks noGrp="true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100487-817F-38C5-4EBE-240DFEC31DD5}"/>
              </a:ext>
            </a:extLst>
          </p:cNvPr>
          <p:cNvSpPr txBox="true">
            <a:spLocks noGrp="true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3EE4B9-B9B0-470D-BEDC-A2914A8CFF2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951071"/>
      </p:ext>
    </p:extLst>
  </p:cSld>
  <p:clrMapOvr>
    <a:masterClrMapping/>
  </p:clrMapOvr>
</p:sldLayout>
</file>

<file path=ppt/slideLayouts/slideLayout9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type="picTx" preserve="true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11849-6DAC-3F47-C9B4-19FBB18DDE22}"/>
              </a:ext>
            </a:extLst>
          </p:cNvPr>
          <p:cNvSpPr txBox="true">
            <a:spLocks noGrp="true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rázek 2">
            <a:extLst>
              <a:ext uri="{FF2B5EF4-FFF2-40B4-BE49-F238E27FC236}">
                <a16:creationId xmlns:a16="http://schemas.microsoft.com/office/drawing/2014/main" id="{8959D09B-1F94-3441-AD1F-478B4A62BC87}"/>
              </a:ext>
            </a:extLst>
          </p:cNvPr>
          <p:cNvSpPr txBox="true">
            <a:spLocks noGrp="true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0718C93-769C-50F6-4846-D8F6D3797550}"/>
              </a:ext>
            </a:extLst>
          </p:cNvPr>
          <p:cNvSpPr txBox="true">
            <a:spLocks noGrp="true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6C8926-73B2-FF58-FBEF-707E9AF6E77C}"/>
              </a:ext>
            </a:extLst>
          </p:cNvPr>
          <p:cNvSpPr txBox="true">
            <a:spLocks noGrp="true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A9C8B7-F883-437D-B2A0-E00987CA611F}" type="datetime1">
              <a:rPr lang="cs-CZ"/>
              <a:pPr lvl="0"/>
              <a:t>16.05.2026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A7FB9E-2922-9523-CE18-5BAD2693E6A1}"/>
              </a:ext>
            </a:extLst>
          </p:cNvPr>
          <p:cNvSpPr txBox="true">
            <a:spLocks noGrp="true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20D4BE-5541-849A-DE38-DDD6E5F440A9}"/>
              </a:ext>
            </a:extLst>
          </p:cNvPr>
          <p:cNvSpPr txBox="true">
            <a:spLocks noGrp="true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C6A04E-D131-4C8C-9915-3A4BF5BEFA9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230285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  <Relationship Target="../slideLayouts/slideLayout8.xml" Type="http://schemas.openxmlformats.org/officeDocument/2006/relationships/slideLayout" Id="rId8"/>
    <Relationship Target="../slideLayouts/slideLayout3.xml" Type="http://schemas.openxmlformats.org/officeDocument/2006/relationships/slideLayout" Id="rId3"/>
    <Relationship Target="../slideLayouts/slideLayout7.xml" Type="http://schemas.openxmlformats.org/officeDocument/2006/relationships/slideLayout" Id="rId7"/>
    <Relationship Target="../theme/theme1.xml" Type="http://schemas.openxmlformats.org/officeDocument/2006/relationships/theme" Id="rId12"/>
    <Relationship Target="../slideLayouts/slideLayout2.xml" Type="http://schemas.openxmlformats.org/officeDocument/2006/relationships/slideLayout" Id="rId2"/>
    <Relationship Target="../slideLayouts/slideLayout1.xml" Type="http://schemas.openxmlformats.org/officeDocument/2006/relationships/slideLayout" Id="rId1"/>
    <Relationship Target="../slideLayouts/slideLayout6.xml" Type="http://schemas.openxmlformats.org/officeDocument/2006/relationships/slideLayout" Id="rId6"/>
    <Relationship Target="../slideLayouts/slideLayout11.xml" Type="http://schemas.openxmlformats.org/officeDocument/2006/relationships/slideLayout" Id="rId11"/>
    <Relationship Target="../slideLayouts/slideLayout5.xml" Type="http://schemas.openxmlformats.org/officeDocument/2006/relationships/slideLayout" Id="rId5"/>
    <Relationship Target="../slideLayouts/slideLayout10.xml" Type="http://schemas.openxmlformats.org/officeDocument/2006/relationships/slideLayout" Id="rId10"/>
    <Relationship Target="../slideLayouts/slideLayout4.xml" Type="http://schemas.openxmlformats.org/officeDocument/2006/relationships/slideLayout" Id="rId4"/>
    <Relationship Target="../slideLayouts/slideLayout9.xml" Type="http://schemas.openxmlformats.org/officeDocument/2006/relationships/slideLayout" Id="rId9"/>
</Relationships>

</file>

<file path=ppt/slideMasters/slideMaster1.xml><?xml version="1.0" encoding="utf-8"?>
<p:sldMaster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8F375E95-C8DC-CF52-8623-CF162E36D723}"/>
              </a:ext>
            </a:extLst>
          </p:cNvPr>
          <p:cNvSpPr txBox="true">
            <a:spLocks noGrp="true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false" compatLnSpc="true">
            <a:normAutofit/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9D40A16-CFEF-A0B3-FC63-3E33CF302C8F}"/>
              </a:ext>
            </a:extLst>
          </p:cNvPr>
          <p:cNvSpPr txBox="true">
            <a:spLocks noGrp="true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false" compatLnSpc="true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38E8B3-9B3E-F240-925F-5F18864CEA80}"/>
              </a:ext>
            </a:extLst>
          </p:cNvPr>
          <p:cNvSpPr txBox="true">
            <a:spLocks noGrp="true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false" compatLnSpc="true">
            <a:noAutofit/>
          </a:bodyPr>
          <a:lstStyle>
            <a:lvl1pPr marL="0" marR="0" lvl="0" indent="0" algn="l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false" i="false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8B56872B-53CB-4FCF-8771-D1D091F77DD4}" type="datetime1">
              <a:rPr lang="cs-CZ"/>
              <a:pPr lvl="0"/>
              <a:t>16.05.2026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9E2BD4-B621-D0A0-599F-6048EC52CF10}"/>
              </a:ext>
            </a:extLst>
          </p:cNvPr>
          <p:cNvSpPr txBox="true">
            <a:spLocks noGrp="true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true" compatLnSpc="true">
            <a:noAutofit/>
          </a:bodyPr>
          <a:lstStyle>
            <a:lvl1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false" i="false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8901B7-C13E-4C37-3246-5E1103CC727C}"/>
              </a:ext>
            </a:extLst>
          </p:cNvPr>
          <p:cNvSpPr txBox="true">
            <a:spLocks noGrp="true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false" compatLnSpc="true">
            <a:noAutofit/>
          </a:bodyPr>
          <a:lstStyle>
            <a:lvl1pPr marL="0" marR="0" lvl="0" indent="0" algn="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false" i="false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44E5ED80-5BA0-42B4-95F3-AD562B26C28A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false" fontAlgn="auto" hangingPunct="true">
        <a:lnSpc>
          <a:spcPct val="90000"/>
        </a:lnSpc>
        <a:spcBef>
          <a:spcPts val="0"/>
        </a:spcBef>
        <a:spcAft>
          <a:spcPts val="0"/>
        </a:spcAft>
        <a:buNone/>
        <a:tabLst/>
        <a:defRPr lang="cs-CZ" sz="4400" b="false" i="false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false" fontAlgn="auto" hangingPunct="true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cs-CZ" sz="2800" b="false" i="false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false" fontAlgn="auto" hangingPunct="true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400" b="false" i="false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false" fontAlgn="auto" hangingPunct="true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000" b="false" i="false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false" fontAlgn="auto" hangingPunct="true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false" i="false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false" fontAlgn="auto" hangingPunct="true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false" i="false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false" eaLnBrk="true" latinLnBrk="false" hangingPunct="true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false" eaLnBrk="true" latinLnBrk="false" hangingPunct="true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false" eaLnBrk="true" latinLnBrk="false" hangingPunct="true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false" eaLnBrk="true" latinLnBrk="false" hangingPunct="true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  <Relationship Target="../media/image1.jpg" Type="http://schemas.openxmlformats.org/officeDocument/2006/relationships/image" Id="rId3"/>
    <Relationship Target="../notesSlides/notesSlide1.xml" Type="http://schemas.openxmlformats.org/officeDocument/2006/relationships/notesSlide" Id="rId2"/>
    <Relationship Target="../slideLayouts/slideLayout1.xml" Type="http://schemas.openxmlformats.org/officeDocument/2006/relationships/slideLayout" Id="rId1"/>
    <Relationship Target="../media/image3.jpg" Type="http://schemas.openxmlformats.org/officeDocument/2006/relationships/image" Id="rId5"/>
    <Relationship Target="../media/image2.jpg" Type="http://schemas.openxmlformats.org/officeDocument/2006/relationships/image" Id="rId4"/>
</Relationships>

</file>

<file path=ppt/slides/_rels/slide2.xml.rels><?xml version="1.0" encoding="UTF-8" standalone="yes"?>
<Relationships xmlns="http://schemas.openxmlformats.org/package/2006/relationships">
    <Relationship Target="../media/image4.jpeg" Type="http://schemas.openxmlformats.org/officeDocument/2006/relationships/image" Id="rId2"/>
    <Relationship Target="../slideLayouts/slideLayout2.xml" Type="http://schemas.openxmlformats.org/officeDocument/2006/relationships/slideLayout" Id="rId1"/>
</Relationships>

</file>

<file path=ppt/slides/_rels/slide3.xml.rels><?xml version="1.0" encoding="UTF-8" standalone="yes"?>
<Relationships xmlns="http://schemas.openxmlformats.org/package/2006/relationships">
    <Relationship Target="../media/image5.jpeg" Type="http://schemas.openxmlformats.org/officeDocument/2006/relationships/image" Id="rId2"/>
    <Relationship Target="../slideLayouts/slideLayout2.xml" Type="http://schemas.openxmlformats.org/officeDocument/2006/relationships/slideLayout" Id="rId1"/>
</Relationships>

</file>

<file path=ppt/slides/_rels/slide4.xml.rels><?xml version="1.0" encoding="UTF-8" standalone="yes"?>
<Relationships xmlns="http://schemas.openxmlformats.org/package/2006/relationships">
    <Relationship Target="../media/image6.jpeg" Type="http://schemas.openxmlformats.org/officeDocument/2006/relationships/image" Id="rId2"/>
    <Relationship Target="../slideLayouts/slideLayout2.xml" Type="http://schemas.openxmlformats.org/officeDocument/2006/relationships/slideLayout" Id="rId1"/>
</Relationships>

</file>

<file path=ppt/slides/_rels/slide5.xml.rels><?xml version="1.0" encoding="UTF-8" standalone="yes"?>
<Relationships xmlns="http://schemas.openxmlformats.org/package/2006/relationships">
    <Relationship Target="../media/image7.jpeg" Type="http://schemas.openxmlformats.org/officeDocument/2006/relationships/image" Id="rId2"/>
    <Relationship Target="../slideLayouts/slideLayout2.xml" Type="http://schemas.openxmlformats.org/officeDocument/2006/relationships/slideLayout" Id="rId1"/>
</Relationships>

</file>

<file path=ppt/slides/_rels/slide6.xml.rels><?xml version="1.0" encoding="UTF-8" standalone="yes"?>
<Relationships xmlns="http://schemas.openxmlformats.org/package/2006/relationships">
    <Relationship Target="../media/image8.jpeg" Type="http://schemas.openxmlformats.org/officeDocument/2006/relationships/image" Id="rId2"/>
    <Relationship Target="../slideLayouts/slideLayout2.xml" Type="http://schemas.openxmlformats.org/officeDocument/2006/relationships/slideLayout" Id="rId1"/>
</Relationships>

</file>

<file path=ppt/slides/_rels/slide7.xml.rels><?xml version="1.0" encoding="UTF-8" standalone="yes"?>
<Relationships xmlns="http://schemas.openxmlformats.org/package/2006/relationships">
    <Relationship Target="../media/image14.svg" Type="http://schemas.openxmlformats.org/officeDocument/2006/relationships/image" Id="rId8"/>
    <Relationship Target="../media/image9.png" Type="http://schemas.openxmlformats.org/officeDocument/2006/relationships/image" Id="rId3"/>
    <Relationship Target="../media/image13.png" Type="http://schemas.openxmlformats.org/officeDocument/2006/relationships/image" Id="rId7"/>
    <Relationship Target="../media/image18.svg" Type="http://schemas.openxmlformats.org/officeDocument/2006/relationships/image" Id="rId12"/>
    <Relationship Target="../media/image3.jpg" Type="http://schemas.openxmlformats.org/officeDocument/2006/relationships/image" Id="rId2"/>
    <Relationship Target="../slideLayouts/slideLayout7.xml" Type="http://schemas.openxmlformats.org/officeDocument/2006/relationships/slideLayout" Id="rId1"/>
    <Relationship Target="../media/image12.svg" Type="http://schemas.openxmlformats.org/officeDocument/2006/relationships/image" Id="rId6"/>
    <Relationship Target="../media/image17.png" Type="http://schemas.openxmlformats.org/officeDocument/2006/relationships/image" Id="rId11"/>
    <Relationship Target="../media/image11.png" Type="http://schemas.openxmlformats.org/officeDocument/2006/relationships/image" Id="rId5"/>
    <Relationship Target="../media/image16.svg" Type="http://schemas.openxmlformats.org/officeDocument/2006/relationships/image" Id="rId10"/>
    <Relationship Target="../media/image10.svg" Type="http://schemas.openxmlformats.org/officeDocument/2006/relationships/image" Id="rId4"/>
    <Relationship Target="../media/image15.png" Type="http://schemas.openxmlformats.org/officeDocument/2006/relationships/image" Id="rId9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7">
            <a:extLst>
              <a:ext uri="{FF2B5EF4-FFF2-40B4-BE49-F238E27FC236}">
                <a16:creationId xmlns:a16="http://schemas.microsoft.com/office/drawing/2014/main" id="{E54BE624-AC34-E05C-B7F3-50D73CFA9EE9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gradFill>
            <a:gsLst>
              <a:gs pos="0">
                <a:srgbClr val="477A97"/>
              </a:gs>
              <a:gs pos="100000">
                <a:srgbClr val="595959"/>
              </a:gs>
            </a:gsLst>
            <a:lin ang="4800000"/>
          </a:gradFill>
          <a:ln w="12701" cap="flat">
            <a:solidFill>
              <a:srgbClr val="172C51"/>
            </a:solidFill>
            <a:prstDash val="solid"/>
            <a:miter/>
          </a:ln>
        </p:spPr>
        <p:txBody>
          <a:bodyPr vert="horz" wrap="square" lIns="91440" tIns="45720" rIns="91440" bIns="45720" anchor="ctr" anchorCtr="false" compatLnSpc="true">
            <a:noAutofit/>
          </a:bodyPr>
          <a:lstStyle/>
          <a:p>
            <a:pPr marL="0" marR="0" lvl="0" indent="0" algn="l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false" i="false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B46A93AE-1F99-427C-4744-9B90BB17F4E0}"/>
              </a:ext>
            </a:extLst>
          </p:cNvPr>
          <p:cNvSpPr txBox="true">
            <a:spLocks noGrp="true"/>
          </p:cNvSpPr>
          <p:nvPr>
            <p:ph type="ctrTitle"/>
          </p:nvPr>
        </p:nvSpPr>
        <p:spPr>
          <a:xfrm>
            <a:off x="45409" y="928051"/>
            <a:ext cx="5101757" cy="1166966"/>
          </a:xfrm>
        </p:spPr>
        <p:txBody>
          <a:bodyPr/>
          <a:lstStyle/>
          <a:p>
            <a:pPr lvl="0"/>
            <a:r>
              <a:rPr lang="cs-CZ" sz="6600"/>
              <a:t>MAS Lužnice</a:t>
            </a:r>
          </a:p>
        </p:txBody>
      </p:sp>
      <p:pic>
        <p:nvPicPr>
          <p:cNvPr id="4" name="Obrázek 13">
            <a:extLst>
              <a:ext uri="{FF2B5EF4-FFF2-40B4-BE49-F238E27FC236}">
                <a16:creationId xmlns:a16="http://schemas.microsoft.com/office/drawing/2014/main" id="{51A93B8D-2A6F-130E-3023-43194BC546A8}"/>
              </a:ext>
            </a:extLst>
          </p:cNvPr>
          <p:cNvPicPr>
            <a:picLocks noChangeAspect="true"/>
          </p:cNvPicPr>
          <p:nvPr/>
        </p:nvPicPr>
        <p:blipFill>
          <a:blip r:embed="rId3"/>
          <a:srcRect t="3979" b="1986"/>
          <a:stretch>
            <a:fillRect/>
          </a:stretch>
        </p:blipFill>
        <p:spPr>
          <a:xfrm>
            <a:off x="193038" y="2630792"/>
            <a:ext cx="6372691" cy="39957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19">
            <a:extLst>
              <a:ext uri="{FF2B5EF4-FFF2-40B4-BE49-F238E27FC236}">
                <a16:creationId xmlns:a16="http://schemas.microsoft.com/office/drawing/2014/main" id="{37B83C82-C26C-9FD4-04B0-FFE2AF85FEBA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79" y="154899"/>
            <a:ext cx="2466648" cy="6395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C50A331B-EF34-1792-CC4B-843B9B7ED5A1}"/>
              </a:ext>
            </a:extLst>
          </p:cNvPr>
          <p:cNvSpPr txBox="true">
            <a:spLocks noGrp="true"/>
          </p:cNvSpPr>
          <p:nvPr>
            <p:ph type="subTitle" idx="1"/>
          </p:nvPr>
        </p:nvSpPr>
        <p:spPr>
          <a:xfrm>
            <a:off x="7225652" y="3272299"/>
            <a:ext cx="4560414" cy="3145892"/>
          </a:xfrm>
        </p:spPr>
        <p:txBody>
          <a:bodyPr>
            <a:noAutofit/>
          </a:bodyPr>
          <a:lstStyle/>
          <a:p>
            <a:pPr lvl="0" algn="l"/>
            <a:r>
              <a:rPr lang="cs-CZ"/>
              <a:t>Projekt:</a:t>
            </a:r>
            <a:br>
              <a:rPr lang="cs-CZ" b="true"/>
            </a:br>
            <a:r>
              <a:rPr lang="cs-CZ" b="true"/>
              <a:t>Komunitní sociální </a:t>
            </a:r>
            <a:br>
              <a:rPr lang="cs-CZ" b="true"/>
            </a:br>
            <a:r>
              <a:rPr lang="cs-CZ" b="true"/>
              <a:t>práce MAS Lužnice II.</a:t>
            </a:r>
          </a:p>
          <a:p>
            <a:pPr lvl="0" algn="l"/>
            <a:r>
              <a:rPr lang="cs-CZ"/>
              <a:t>Klíčové aktivity:</a:t>
            </a:r>
          </a:p>
          <a:p>
            <a:pPr marL="342900" lvl="0" indent="-342900" algn="l">
              <a:buFont typeface="Aptos" pitchFamily="34"/>
              <a:buChar char="∙"/>
            </a:pPr>
            <a:r>
              <a:rPr lang="cs-CZ"/>
              <a:t>koordinace dobrovolníků</a:t>
            </a:r>
          </a:p>
          <a:p>
            <a:pPr marL="342900" lvl="0" indent="-342900" algn="l">
              <a:buFont typeface="Aptos" pitchFamily="34"/>
              <a:buChar char="∙"/>
            </a:pPr>
            <a:r>
              <a:rPr lang="cs-CZ"/>
              <a:t>trénink pracovních </a:t>
            </a:r>
            <a:br>
              <a:rPr lang="cs-CZ"/>
            </a:br>
            <a:r>
              <a:rPr lang="cs-CZ"/>
              <a:t>dovedností</a:t>
            </a:r>
          </a:p>
        </p:txBody>
      </p:sp>
      <p:pic>
        <p:nvPicPr>
          <p:cNvPr id="7" name="Obrázek 23">
            <a:extLst>
              <a:ext uri="{FF2B5EF4-FFF2-40B4-BE49-F238E27FC236}">
                <a16:creationId xmlns:a16="http://schemas.microsoft.com/office/drawing/2014/main" id="{F4A8412E-F896-8C81-3F34-92BCB81B7389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7055" y="5562596"/>
            <a:ext cx="1063904" cy="1063904"/>
          </a:xfrm>
          <a:prstGeom prst="rect">
            <a:avLst/>
          </a:prstGeom>
          <a:noFill/>
          <a:ln cap="flat">
            <a:noFill/>
          </a:ln>
          <a:effectLst>
            <a:outerShdw dir="16200000" algn="tl">
              <a:srgbClr val="000000">
                <a:alpha val="70000"/>
              </a:srgbClr>
            </a:outerShdw>
          </a:effec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45431F45-5D76-3EFF-E169-1D41A272B6C4}"/>
              </a:ext>
            </a:extLst>
          </p:cNvPr>
          <p:cNvSpPr txBox="true"/>
          <p:nvPr/>
        </p:nvSpPr>
        <p:spPr>
          <a:xfrm>
            <a:off x="6817492" y="439817"/>
            <a:ext cx="2993014" cy="78235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true" compatLnSpc="true">
            <a:normAutofit/>
          </a:bodyPr>
          <a:lstStyle/>
          <a:p>
            <a:pPr marL="0" marR="0" lvl="0" indent="0" algn="l" defTabSz="914400" rtl="false" fontAlgn="auto" hangingPunct="true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5400" b="false" i="false" u="none" strike="noStrike" kern="1200" cap="none" spc="0" baseline="0">
                <a:solidFill>
                  <a:srgbClr val="000000"/>
                </a:solidFill>
                <a:uFillTx/>
                <a:latin typeface="Aptos Display"/>
              </a:rPr>
              <a:t>Soběslav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F18CDB02-FFBC-A814-57B9-C0F6E6CA1922}"/>
              </a:ext>
            </a:extLst>
          </p:cNvPr>
          <p:cNvSpPr txBox="true"/>
          <p:nvPr/>
        </p:nvSpPr>
        <p:spPr>
          <a:xfrm>
            <a:off x="6751911" y="1077181"/>
            <a:ext cx="2993014" cy="8918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true" compatLnSpc="true">
            <a:normAutofit/>
          </a:bodyPr>
          <a:lstStyle/>
          <a:p>
            <a:pPr marL="0" marR="0" lvl="0" indent="0" algn="ctr" defTabSz="914400" rtl="false" fontAlgn="auto" hangingPunct="tru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5400" b="false" i="false" u="none" strike="noStrike" kern="1200" cap="none" spc="0" baseline="0">
                <a:solidFill>
                  <a:srgbClr val="000000"/>
                </a:solidFill>
                <a:uFillTx/>
                <a:latin typeface="Aptos Display"/>
              </a:rPr>
              <a:t>Bechyně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022065F0-E375-8DD2-C8ED-8BEEFDCAE2AC}"/>
              </a:ext>
            </a:extLst>
          </p:cNvPr>
          <p:cNvSpPr txBox="true"/>
          <p:nvPr/>
        </p:nvSpPr>
        <p:spPr>
          <a:xfrm>
            <a:off x="6719934" y="1744922"/>
            <a:ext cx="4137120" cy="169684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true" compatLnSpc="true">
            <a:normAutofit/>
          </a:bodyPr>
          <a:lstStyle/>
          <a:p>
            <a:pPr marL="571500" marR="0" lvl="0" indent="-571500" algn="l" defTabSz="914400" rtl="false" fontAlgn="auto" hangingPunct="tru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ptos Display" pitchFamily="34"/>
              <a:buChar char="∙"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400" b="false" i="false" u="none" strike="noStrike" kern="1200" cap="none" spc="0" baseline="0">
                <a:solidFill>
                  <a:srgbClr val="000000"/>
                </a:solidFill>
                <a:uFillTx/>
                <a:latin typeface="Aptos Display"/>
              </a:rPr>
              <a:t>34 obcí</a:t>
            </a:r>
          </a:p>
          <a:p>
            <a:pPr marL="571500" marR="0" lvl="0" indent="-571500" algn="l" defTabSz="914400" rtl="false" fontAlgn="auto" hangingPunct="tru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ptos Display" pitchFamily="34"/>
              <a:buChar char="∙"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400" b="false" i="false" u="none" strike="noStrike" kern="1200" cap="none" spc="0" baseline="0">
                <a:solidFill>
                  <a:srgbClr val="000000"/>
                </a:solidFill>
                <a:uFillTx/>
                <a:latin typeface="Aptos Display"/>
              </a:rPr>
              <a:t>24 tisíc obyvatel</a:t>
            </a:r>
          </a:p>
          <a:p>
            <a:pPr marL="571500" marR="0" lvl="0" indent="-571500" algn="l" defTabSz="914400" rtl="false" fontAlgn="auto" hangingPunct="tru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ptos Display" pitchFamily="34"/>
              <a:buChar char="∙"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3400" b="false" i="false" u="none" strike="noStrike" kern="1200" cap="none" spc="0" baseline="0">
              <a:solidFill>
                <a:srgbClr val="000000"/>
              </a:solidFill>
              <a:uFillTx/>
              <a:latin typeface="Aptos Display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70FE4CF8-162F-0398-695D-48061016CF51}"/>
              </a:ext>
            </a:extLst>
          </p:cNvPr>
          <p:cNvSpPr txBox="true"/>
          <p:nvPr/>
        </p:nvSpPr>
        <p:spPr>
          <a:xfrm>
            <a:off x="2309472" y="1861517"/>
            <a:ext cx="2837684" cy="5434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true" compatLnSpc="true">
            <a:noAutofit/>
          </a:bodyPr>
          <a:lstStyle/>
          <a:p>
            <a:pPr marL="342900" marR="0" lvl="0" indent="-342900" algn="ctr" defTabSz="914400" rtl="false" fontAlgn="auto" hangingPunct="tru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ptos Display" pitchFamily="34"/>
              <a:buChar char="∙"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400" b="false" i="false" u="none" strike="noStrike" kern="1200" cap="none" spc="0" baseline="0">
                <a:solidFill>
                  <a:srgbClr val="000000"/>
                </a:solidFill>
                <a:uFillTx/>
                <a:latin typeface="Aptos Display"/>
              </a:rPr>
              <a:t>od r. 2004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BE6ED4F0-441B-37AC-1B92-96AF7790D76F}"/>
              </a:ext>
            </a:extLst>
          </p:cNvPr>
          <p:cNvSpPr txBox="true"/>
          <p:nvPr/>
        </p:nvSpPr>
        <p:spPr>
          <a:xfrm>
            <a:off x="5119085" y="461799"/>
            <a:ext cx="1970230" cy="5434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400" b="false" i="false" u="none" strike="noStrike" kern="1200" cap="none" spc="0" baseline="0">
                <a:solidFill>
                  <a:srgbClr val="000000"/>
                </a:solidFill>
                <a:uFillTx/>
                <a:latin typeface="Aptos Display"/>
              </a:rPr>
              <a:t>města: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 name="Slid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BA0FECC0-D0C6-64E6-CDD5-7F9BA01BE89D}"/>
              </a:ext>
            </a:extLst>
          </p:cNvPr>
          <p:cNvSpPr>
            <a:spLocks noMove="true" noResize="true"/>
          </p:cNvSpPr>
          <p:nvPr/>
        </p:nvSpPr>
        <p:spPr>
          <a:xfrm>
            <a:off x="3044" y="0"/>
            <a:ext cx="12188952" cy="6858000"/>
          </a:xfrm>
          <a:prstGeom prst="rect">
            <a:avLst/>
          </a:prstGeom>
          <a:solidFill>
            <a:srgbClr val="15608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false" i="false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3" name="Obrázek 3" descr="Obsah obrázku židle, zeď, interiér, nábytek&#10;&#10;Obsah generovaný pomocí AI může být nesprávný.">
            <a:extLst>
              <a:ext uri="{FF2B5EF4-FFF2-40B4-BE49-F238E27FC236}">
                <a16:creationId xmlns:a16="http://schemas.microsoft.com/office/drawing/2014/main" id="{9A426F2B-6B49-8861-CCE7-24184DD20140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l="3423" t="5368" r="9407" b="-199"/>
          <a:stretch>
            <a:fillRect/>
          </a:stretch>
        </p:blipFill>
        <p:spPr>
          <a:xfrm>
            <a:off x="3758805" y="-14365"/>
            <a:ext cx="8429076" cy="68773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EDD8F0D3-3A53-B5BC-B551-24FBDAAF1E5A}"/>
              </a:ext>
            </a:extLst>
          </p:cNvPr>
          <p:cNvSpPr>
            <a:spLocks noMove="true" noResize="true"/>
          </p:cNvSpPr>
          <p:nvPr/>
        </p:nvSpPr>
        <p:spPr>
          <a:xfrm>
            <a:off x="0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8000"/>
                </a:srgbClr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false" i="false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6827ACC-54FE-A775-5A4E-D8494F1500D6}"/>
              </a:ext>
            </a:extLst>
          </p:cNvPr>
          <p:cNvSpPr txBox="true">
            <a:spLocks noGrp="true"/>
          </p:cNvSpPr>
          <p:nvPr>
            <p:ph type="title"/>
          </p:nvPr>
        </p:nvSpPr>
        <p:spPr>
          <a:xfrm>
            <a:off x="234351" y="523274"/>
            <a:ext cx="3822191" cy="1899912"/>
          </a:xfrm>
        </p:spPr>
        <p:txBody>
          <a:bodyPr/>
          <a:lstStyle/>
          <a:p>
            <a:pPr lvl="0"/>
            <a:r>
              <a:rPr lang="cs-CZ" sz="4000"/>
              <a:t>Poslání </a:t>
            </a:r>
          </a:p>
        </p:txBody>
      </p:sp>
      <p:sp>
        <p:nvSpPr>
          <p:cNvPr id="6" name="Obdélník: se zakulacenými rohy 7">
            <a:extLst>
              <a:ext uri="{FF2B5EF4-FFF2-40B4-BE49-F238E27FC236}">
                <a16:creationId xmlns:a16="http://schemas.microsoft.com/office/drawing/2014/main" id="{BEEF3518-13AE-8420-A9F5-CD4830509ED0}"/>
              </a:ext>
            </a:extLst>
          </p:cNvPr>
          <p:cNvSpPr/>
          <p:nvPr/>
        </p:nvSpPr>
        <p:spPr>
          <a:xfrm>
            <a:off x="3657600" y="3703896"/>
            <a:ext cx="401000" cy="137738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27F9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false" i="false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EEC1D26-7AEE-C061-5248-68142096E87E}"/>
              </a:ext>
            </a:extLst>
          </p:cNvPr>
          <p:cNvSpPr txBox="true">
            <a:spLocks noGrp="true"/>
          </p:cNvSpPr>
          <p:nvPr>
            <p:ph idx="1"/>
          </p:nvPr>
        </p:nvSpPr>
        <p:spPr>
          <a:xfrm>
            <a:off x="77705" y="2411053"/>
            <a:ext cx="4077602" cy="3742758"/>
          </a:xfrm>
        </p:spPr>
        <p:txBody>
          <a:bodyPr/>
          <a:lstStyle/>
          <a:p>
            <a:pPr lvl="0">
              <a:buFont typeface="Aptos" pitchFamily="34"/>
              <a:buChar char="∙"/>
            </a:pPr>
            <a:r>
              <a:rPr lang="cs-CZ" sz="2000" b="true"/>
              <a:t>naším cílem </a:t>
            </a:r>
            <a:r>
              <a:rPr lang="cs-CZ" sz="2000"/>
              <a:t>je vybudovat </a:t>
            </a:r>
            <a:br>
              <a:rPr lang="cs-CZ" sz="2000"/>
            </a:br>
            <a:r>
              <a:rPr lang="cs-CZ" sz="2000"/>
              <a:t>v regionu stabilní síť pomoci, </a:t>
            </a:r>
            <a:br>
              <a:rPr lang="cs-CZ" sz="2000"/>
            </a:br>
            <a:r>
              <a:rPr lang="cs-CZ" sz="2000"/>
              <a:t>která přetrvá</a:t>
            </a:r>
            <a:endParaRPr lang="cs-CZ"/>
          </a:p>
          <a:p>
            <a:pPr lvl="0">
              <a:buFont typeface="Aptos" pitchFamily="34"/>
              <a:buChar char="∙"/>
            </a:pPr>
            <a:endParaRPr lang="cs-CZ" sz="2000"/>
          </a:p>
          <a:p>
            <a:pPr lvl="0">
              <a:buFont typeface="Aptos" pitchFamily="34"/>
              <a:buChar char="∙"/>
            </a:pPr>
            <a:r>
              <a:rPr lang="cs-CZ" sz="2000"/>
              <a:t>dosahujeme toho propojováním </a:t>
            </a:r>
            <a:r>
              <a:rPr lang="cs-CZ" sz="2000" b="true"/>
              <a:t>středoškolských dobrovolníků </a:t>
            </a:r>
            <a:r>
              <a:rPr lang="cs-CZ" sz="2000"/>
              <a:t>     s dětmi a dospělými s mentálním a kombinovaným postižením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 name="Slide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11C59009-2035-1E6E-0580-6C0DFE186DF5}"/>
              </a:ext>
            </a:extLst>
          </p:cNvPr>
          <p:cNvSpPr>
            <a:spLocks noMove="true" noResize="true"/>
          </p:cNvSpPr>
          <p:nvPr/>
        </p:nvSpPr>
        <p:spPr>
          <a:xfrm>
            <a:off x="3044" y="0"/>
            <a:ext cx="12188952" cy="6858000"/>
          </a:xfrm>
          <a:prstGeom prst="rect">
            <a:avLst/>
          </a:prstGeom>
          <a:solidFill>
            <a:srgbClr val="15608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false" i="false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3" name="Obrázek 4" descr="Obsah obrázku osoba, oblečení, venku, Lidská tvář&#10;&#10;Obsah generovaný pomocí AI může být nesprávný.">
            <a:extLst>
              <a:ext uri="{FF2B5EF4-FFF2-40B4-BE49-F238E27FC236}">
                <a16:creationId xmlns:a16="http://schemas.microsoft.com/office/drawing/2014/main" id="{2B33161D-6C90-E406-D45E-1C37F59A24D2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l="6556" r="8671" b="-210"/>
          <a:stretch>
            <a:fillRect/>
          </a:stretch>
        </p:blipFill>
        <p:spPr>
          <a:xfrm>
            <a:off x="3569113" y="9"/>
            <a:ext cx="8624255" cy="68723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129AB631-3000-2A70-C701-84AF98F4A11A}"/>
              </a:ext>
            </a:extLst>
          </p:cNvPr>
          <p:cNvSpPr>
            <a:spLocks noMove="true" noResize="true"/>
          </p:cNvSpPr>
          <p:nvPr/>
        </p:nvSpPr>
        <p:spPr>
          <a:xfrm>
            <a:off x="0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8000"/>
                </a:srgbClr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false" i="false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" name="Obdélník: se zakulacenými rohy 6">
            <a:extLst>
              <a:ext uri="{FF2B5EF4-FFF2-40B4-BE49-F238E27FC236}">
                <a16:creationId xmlns:a16="http://schemas.microsoft.com/office/drawing/2014/main" id="{FC398323-E7F6-9EE2-02A4-0FA24825B0A3}"/>
              </a:ext>
            </a:extLst>
          </p:cNvPr>
          <p:cNvSpPr/>
          <p:nvPr/>
        </p:nvSpPr>
        <p:spPr>
          <a:xfrm>
            <a:off x="3394728" y="798655"/>
            <a:ext cx="600815" cy="64818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27F9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false" i="false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0DB3733-1850-E462-C9DB-919AF842105F}"/>
              </a:ext>
            </a:extLst>
          </p:cNvPr>
          <p:cNvSpPr txBox="true">
            <a:spLocks noGrp="true"/>
          </p:cNvSpPr>
          <p:nvPr>
            <p:ph idx="1"/>
          </p:nvPr>
        </p:nvSpPr>
        <p:spPr>
          <a:xfrm>
            <a:off x="98983" y="2206968"/>
            <a:ext cx="3822191" cy="3742758"/>
          </a:xfrm>
        </p:spPr>
        <p:txBody>
          <a:bodyPr/>
          <a:lstStyle/>
          <a:p>
            <a:pPr lvl="0">
              <a:buFont typeface="Aptos" pitchFamily="34"/>
              <a:buChar char="∙"/>
            </a:pPr>
            <a:r>
              <a:rPr lang="cs-CZ" sz="2000"/>
              <a:t>studenti středních škol </a:t>
            </a:r>
            <a:br>
              <a:rPr lang="cs-CZ" sz="2000"/>
            </a:br>
            <a:r>
              <a:rPr lang="cs-CZ" sz="2000"/>
              <a:t>z regionu (Soběslav, Tábor, Veselí nad Lužnicí)</a:t>
            </a:r>
            <a:endParaRPr lang="cs-CZ"/>
          </a:p>
          <a:p>
            <a:pPr lvl="0">
              <a:buFont typeface="Aptos" pitchFamily="34"/>
              <a:buChar char="∙"/>
            </a:pPr>
            <a:endParaRPr lang="cs-CZ" sz="2000"/>
          </a:p>
          <a:p>
            <a:pPr lvl="0">
              <a:buFont typeface="Aptos" pitchFamily="34"/>
              <a:buChar char="∙"/>
            </a:pPr>
            <a:r>
              <a:rPr lang="cs-CZ" sz="2000"/>
              <a:t>nábory na středních školách </a:t>
            </a:r>
            <a:br>
              <a:rPr lang="cs-CZ" sz="2000"/>
            </a:br>
            <a:r>
              <a:rPr lang="cs-CZ" sz="2000"/>
              <a:t>v prvních ročnících</a:t>
            </a:r>
          </a:p>
          <a:p>
            <a:pPr lvl="0">
              <a:buFont typeface="Aptos" pitchFamily="34"/>
              <a:buChar char="∙"/>
            </a:pPr>
            <a:endParaRPr lang="cs-CZ"/>
          </a:p>
          <a:p>
            <a:pPr lvl="0">
              <a:buFont typeface="Aptos" pitchFamily="34"/>
              <a:buChar char="∙"/>
            </a:pPr>
            <a:r>
              <a:rPr lang="cs-CZ" sz="2000"/>
              <a:t>psychologické testy, výcvik, supervize, teambuilding </a:t>
            </a:r>
            <a:br>
              <a:rPr lang="cs-CZ" sz="2000"/>
            </a:br>
            <a:r>
              <a:rPr lang="cs-CZ" sz="2000"/>
              <a:t>a setkávání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391E3DB6-78D3-4797-2A05-D469899DA4D2}"/>
              </a:ext>
            </a:extLst>
          </p:cNvPr>
          <p:cNvSpPr txBox="true">
            <a:spLocks noGrp="true"/>
          </p:cNvSpPr>
          <p:nvPr>
            <p:ph type="title"/>
          </p:nvPr>
        </p:nvSpPr>
        <p:spPr>
          <a:xfrm>
            <a:off x="133712" y="523274"/>
            <a:ext cx="3822191" cy="1229877"/>
          </a:xfrm>
        </p:spPr>
        <p:txBody>
          <a:bodyPr/>
          <a:lstStyle/>
          <a:p>
            <a:pPr lvl="0"/>
            <a:r>
              <a:rPr lang="cs-CZ" sz="4000"/>
              <a:t>Naši dobrovolníci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 name="Slide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66A5FFBA-610F-E761-2F65-0CD535EF8ECB}"/>
              </a:ext>
            </a:extLst>
          </p:cNvPr>
          <p:cNvSpPr>
            <a:spLocks noMove="true" noResize="true"/>
          </p:cNvSpPr>
          <p:nvPr/>
        </p:nvSpPr>
        <p:spPr>
          <a:xfrm>
            <a:off x="3044" y="0"/>
            <a:ext cx="12188952" cy="6858000"/>
          </a:xfrm>
          <a:prstGeom prst="rect">
            <a:avLst/>
          </a:prstGeom>
          <a:solidFill>
            <a:srgbClr val="15608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false" i="false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3" name="Obrázek 4" descr="Obsah obrázku oblečení, Lidská tvář, osoba, boty&#10;&#10;Obsah generovaný pomocí AI může být nesprávný.">
            <a:extLst>
              <a:ext uri="{FF2B5EF4-FFF2-40B4-BE49-F238E27FC236}">
                <a16:creationId xmlns:a16="http://schemas.microsoft.com/office/drawing/2014/main" id="{39BD756C-8D8E-087F-6023-65FBACE91B19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l="10771" t="211" r="13326" b="-847"/>
          <a:stretch>
            <a:fillRect/>
          </a:stretch>
        </p:blipFill>
        <p:spPr>
          <a:xfrm>
            <a:off x="3988850" y="9"/>
            <a:ext cx="8196754" cy="68870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2438F36D-1BE9-4791-4E43-23175D9D700C}"/>
              </a:ext>
            </a:extLst>
          </p:cNvPr>
          <p:cNvSpPr>
            <a:spLocks noMove="true" noResize="true"/>
          </p:cNvSpPr>
          <p:nvPr/>
        </p:nvSpPr>
        <p:spPr>
          <a:xfrm>
            <a:off x="0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8000"/>
                </a:srgbClr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false" i="false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6CB2B67-8FAE-373C-8E55-CD47BD398D2C}"/>
              </a:ext>
            </a:extLst>
          </p:cNvPr>
          <p:cNvSpPr txBox="true">
            <a:spLocks noGrp="true"/>
          </p:cNvSpPr>
          <p:nvPr>
            <p:ph type="title"/>
          </p:nvPr>
        </p:nvSpPr>
        <p:spPr>
          <a:xfrm>
            <a:off x="162461" y="321996"/>
            <a:ext cx="3822191" cy="1488679"/>
          </a:xfrm>
        </p:spPr>
        <p:txBody>
          <a:bodyPr/>
          <a:lstStyle/>
          <a:p>
            <a:pPr lvl="0"/>
            <a:r>
              <a:rPr lang="cs-CZ" sz="4000"/>
              <a:t>Kde dobrovolníci pomáhají </a:t>
            </a:r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4A4A4C0-17AE-033D-1648-48356150A414}"/>
              </a:ext>
            </a:extLst>
          </p:cNvPr>
          <p:cNvSpPr txBox="true">
            <a:spLocks noGrp="true"/>
          </p:cNvSpPr>
          <p:nvPr>
            <p:ph idx="1"/>
          </p:nvPr>
        </p:nvSpPr>
        <p:spPr>
          <a:xfrm>
            <a:off x="160495" y="1961826"/>
            <a:ext cx="3534640" cy="4446855"/>
          </a:xfrm>
        </p:spPr>
        <p:txBody>
          <a:bodyPr/>
          <a:lstStyle/>
          <a:p>
            <a:pPr lvl="0">
              <a:lnSpc>
                <a:spcPct val="80000"/>
              </a:lnSpc>
              <a:buFont typeface="Aptos" pitchFamily="34"/>
              <a:buChar char="∙"/>
            </a:pPr>
            <a:r>
              <a:rPr lang="cs-CZ" sz="1900" b="true"/>
              <a:t>pravidelné aktivity:</a:t>
            </a:r>
            <a:r>
              <a:rPr lang="cs-CZ" sz="1900"/>
              <a:t> volnočasové kroužky, kluby      </a:t>
            </a:r>
            <a:br>
              <a:rPr lang="cs-CZ" sz="1900"/>
            </a:br>
            <a:r>
              <a:rPr lang="cs-CZ" sz="1900"/>
              <a:t>a taneční</a:t>
            </a:r>
            <a:endParaRPr lang="cs-CZ" sz="2600"/>
          </a:p>
          <a:p>
            <a:pPr lvl="0">
              <a:lnSpc>
                <a:spcPct val="80000"/>
              </a:lnSpc>
              <a:buFont typeface="Aptos" pitchFamily="34"/>
              <a:buChar char="∙"/>
            </a:pPr>
            <a:endParaRPr lang="cs-CZ" sz="1900" b="true"/>
          </a:p>
          <a:p>
            <a:pPr lvl="0">
              <a:lnSpc>
                <a:spcPct val="80000"/>
              </a:lnSpc>
              <a:buFont typeface="Aptos" pitchFamily="34"/>
              <a:buChar char="∙"/>
            </a:pPr>
            <a:r>
              <a:rPr lang="cs-CZ" sz="1900" b="true"/>
              <a:t>pobytové akce:</a:t>
            </a:r>
            <a:br>
              <a:rPr lang="cs-CZ" sz="1900" b="true"/>
            </a:br>
            <a:r>
              <a:rPr lang="cs-CZ" sz="1900"/>
              <a:t>letní tábor, víkendový pobyt, voda</a:t>
            </a:r>
            <a:endParaRPr lang="cs-CZ" sz="2600"/>
          </a:p>
          <a:p>
            <a:pPr lvl="0">
              <a:lnSpc>
                <a:spcPct val="80000"/>
              </a:lnSpc>
              <a:buFont typeface="Aptos" pitchFamily="34"/>
              <a:buChar char="∙"/>
            </a:pPr>
            <a:endParaRPr lang="cs-CZ" sz="1900" b="true"/>
          </a:p>
          <a:p>
            <a:pPr lvl="0">
              <a:lnSpc>
                <a:spcPct val="80000"/>
              </a:lnSpc>
              <a:buFont typeface="Aptos" pitchFamily="34"/>
              <a:buChar char="∙"/>
            </a:pPr>
            <a:r>
              <a:rPr lang="cs-CZ" sz="1900" b="true"/>
              <a:t>opora rodinám:</a:t>
            </a:r>
            <a:r>
              <a:rPr lang="cs-CZ" sz="1900"/>
              <a:t> </a:t>
            </a:r>
            <a:br>
              <a:rPr lang="cs-CZ" sz="1900"/>
            </a:br>
            <a:r>
              <a:rPr lang="cs-CZ" sz="1900"/>
              <a:t>dáváme pečujícím vzácný čas na odpočinek</a:t>
            </a:r>
            <a:endParaRPr lang="cs-CZ" sz="2600"/>
          </a:p>
          <a:p>
            <a:pPr lvl="0">
              <a:lnSpc>
                <a:spcPct val="80000"/>
              </a:lnSpc>
              <a:buFont typeface="Aptos" pitchFamily="34"/>
              <a:buChar char="∙"/>
            </a:pPr>
            <a:endParaRPr lang="cs-CZ" sz="1900" b="true"/>
          </a:p>
          <a:p>
            <a:pPr lvl="0">
              <a:lnSpc>
                <a:spcPct val="80000"/>
              </a:lnSpc>
              <a:buFont typeface="Aptos" pitchFamily="34"/>
              <a:buChar char="∙"/>
            </a:pPr>
            <a:r>
              <a:rPr lang="cs-CZ" sz="1900" b="true"/>
              <a:t>komunitní akce:</a:t>
            </a:r>
            <a:r>
              <a:rPr lang="cs-CZ" sz="1900"/>
              <a:t> </a:t>
            </a:r>
            <a:br>
              <a:rPr lang="cs-CZ" sz="1900"/>
            </a:br>
            <a:r>
              <a:rPr lang="cs-CZ" sz="1900"/>
              <a:t>festival Dobrovol, Dobroběh, Živý Betlém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 name="Slid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9D664215-4820-2E18-2E60-409753C618FD}"/>
              </a:ext>
            </a:extLst>
          </p:cNvPr>
          <p:cNvSpPr>
            <a:spLocks noMove="true" noResize="true"/>
          </p:cNvSpPr>
          <p:nvPr/>
        </p:nvSpPr>
        <p:spPr>
          <a:xfrm>
            <a:off x="3044" y="0"/>
            <a:ext cx="12188952" cy="6858000"/>
          </a:xfrm>
          <a:prstGeom prst="rect">
            <a:avLst/>
          </a:prstGeom>
          <a:solidFill>
            <a:srgbClr val="15608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false" i="false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3" name="Obrázek 3" descr="Obsah obrázku osoba, oblečení, Lidská tvář, venku&#10;&#10;Obsah generovaný pomocí AI může být nesprávný.">
            <a:extLst>
              <a:ext uri="{FF2B5EF4-FFF2-40B4-BE49-F238E27FC236}">
                <a16:creationId xmlns:a16="http://schemas.microsoft.com/office/drawing/2014/main" id="{8803974E-4227-7418-FBBD-AD15C1B69BBA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l="5884" r="-1" b="-1"/>
          <a:stretch>
            <a:fillRect/>
          </a:stretch>
        </p:blipFill>
        <p:spPr>
          <a:xfrm>
            <a:off x="2622883" y="9"/>
            <a:ext cx="9597871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F6CBDEEF-B77F-6480-FA07-334E1D1C1CEA}"/>
              </a:ext>
            </a:extLst>
          </p:cNvPr>
          <p:cNvSpPr>
            <a:spLocks noMove="true" noResize="true"/>
          </p:cNvSpPr>
          <p:nvPr/>
        </p:nvSpPr>
        <p:spPr>
          <a:xfrm>
            <a:off x="0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8000"/>
                </a:srgbClr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false" i="false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" name="Obdélník: se zakulacenými rohy 6">
            <a:extLst>
              <a:ext uri="{FF2B5EF4-FFF2-40B4-BE49-F238E27FC236}">
                <a16:creationId xmlns:a16="http://schemas.microsoft.com/office/drawing/2014/main" id="{E2C99480-22BE-7728-20CA-8E942B70A205}"/>
              </a:ext>
            </a:extLst>
          </p:cNvPr>
          <p:cNvSpPr/>
          <p:nvPr/>
        </p:nvSpPr>
        <p:spPr>
          <a:xfrm>
            <a:off x="2338084" y="2263112"/>
            <a:ext cx="1805985" cy="340616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5088A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false" i="false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4CF71A1-D827-E706-09DE-00178F3D46B7}"/>
              </a:ext>
            </a:extLst>
          </p:cNvPr>
          <p:cNvSpPr txBox="true">
            <a:spLocks noGrp="true"/>
          </p:cNvSpPr>
          <p:nvPr>
            <p:ph idx="1"/>
          </p:nvPr>
        </p:nvSpPr>
        <p:spPr>
          <a:xfrm>
            <a:off x="162461" y="2434196"/>
            <a:ext cx="3981608" cy="3742758"/>
          </a:xfrm>
        </p:spPr>
        <p:txBody>
          <a:bodyPr/>
          <a:lstStyle/>
          <a:p>
            <a:pPr lvl="0">
              <a:buFont typeface="Aptos" pitchFamily="34"/>
              <a:buChar char="∙"/>
            </a:pPr>
            <a:r>
              <a:rPr lang="cs-CZ" sz="2000" b="true"/>
              <a:t>dětem a dospělým</a:t>
            </a:r>
            <a:r>
              <a:rPr lang="cs-CZ" sz="2000"/>
              <a:t> </a:t>
            </a:r>
            <a:br>
              <a:rPr lang="cs-CZ" sz="2000"/>
            </a:br>
            <a:r>
              <a:rPr lang="cs-CZ" sz="2000"/>
              <a:t>s mentálním a kombinovaným postižením</a:t>
            </a:r>
            <a:endParaRPr lang="cs-CZ"/>
          </a:p>
          <a:p>
            <a:pPr lvl="0">
              <a:buFont typeface="Aptos" pitchFamily="34"/>
              <a:buChar char="∙"/>
            </a:pPr>
            <a:endParaRPr lang="cs-CZ" sz="2000"/>
          </a:p>
          <a:p>
            <a:pPr lvl="0">
              <a:buFont typeface="Aptos" pitchFamily="34"/>
              <a:buChar char="∙"/>
            </a:pPr>
            <a:r>
              <a:rPr lang="cs-CZ" sz="2000"/>
              <a:t>podporujeme </a:t>
            </a:r>
            <a:r>
              <a:rPr lang="cs-CZ" sz="2000" b="true"/>
              <a:t>pečující rodiny</a:t>
            </a:r>
            <a:endParaRPr lang="cs-CZ"/>
          </a:p>
          <a:p>
            <a:pPr lvl="0">
              <a:buFont typeface="Aptos" pitchFamily="34"/>
              <a:buChar char="∙"/>
            </a:pPr>
            <a:endParaRPr lang="cs-CZ" sz="2000"/>
          </a:p>
          <a:p>
            <a:pPr lvl="0">
              <a:buFont typeface="Aptos" pitchFamily="34"/>
              <a:buChar char="∙"/>
            </a:pPr>
            <a:r>
              <a:rPr lang="cs-CZ" sz="2000"/>
              <a:t>propojujeme </a:t>
            </a:r>
            <a:r>
              <a:rPr lang="cs-CZ" sz="2000" b="true"/>
              <a:t>neziskové organizace </a:t>
            </a:r>
            <a:r>
              <a:rPr lang="cs-CZ" sz="2000"/>
              <a:t>(Diakonie Rolnička, Domov sv. Anežky, Villa Vallila)</a:t>
            </a:r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CC816C0-7EA3-A12B-EFE5-5CA275AF62B3}"/>
              </a:ext>
            </a:extLst>
          </p:cNvPr>
          <p:cNvSpPr txBox="true">
            <a:spLocks noGrp="true"/>
          </p:cNvSpPr>
          <p:nvPr>
            <p:ph type="title"/>
          </p:nvPr>
        </p:nvSpPr>
        <p:spPr>
          <a:xfrm>
            <a:off x="206078" y="1008656"/>
            <a:ext cx="2308942" cy="761512"/>
          </a:xfrm>
        </p:spPr>
        <p:txBody>
          <a:bodyPr/>
          <a:lstStyle/>
          <a:p>
            <a:pPr lvl="0"/>
            <a:r>
              <a:rPr lang="cs-CZ" sz="3600"/>
              <a:t>Komu a jak pomáháme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 name="Slid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8850D343-2688-AF27-CD3C-97D4C4DC44CF}"/>
              </a:ext>
            </a:extLst>
          </p:cNvPr>
          <p:cNvSpPr>
            <a:spLocks noMove="true" noResize="true"/>
          </p:cNvSpPr>
          <p:nvPr/>
        </p:nvSpPr>
        <p:spPr>
          <a:xfrm>
            <a:off x="3044" y="0"/>
            <a:ext cx="12188952" cy="6858000"/>
          </a:xfrm>
          <a:prstGeom prst="rect">
            <a:avLst/>
          </a:prstGeom>
          <a:solidFill>
            <a:srgbClr val="15608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false" i="false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3" name="Obrázek 3" descr="Obsah obrázku osoba, venku, oblečení, Lidská tvář&#10;&#10;Obsah generovaný pomocí AI může být nesprávný.">
            <a:extLst>
              <a:ext uri="{FF2B5EF4-FFF2-40B4-BE49-F238E27FC236}">
                <a16:creationId xmlns:a16="http://schemas.microsoft.com/office/drawing/2014/main" id="{A29E25F8-522D-3107-8026-8BD5C64ABA2D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l="7972" r="2937" b="-210"/>
          <a:stretch>
            <a:fillRect/>
          </a:stretch>
        </p:blipFill>
        <p:spPr>
          <a:xfrm>
            <a:off x="3152275" y="-14328"/>
            <a:ext cx="9081555" cy="68723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D28D6AAE-4410-E2F2-6595-01823C205D7C}"/>
              </a:ext>
            </a:extLst>
          </p:cNvPr>
          <p:cNvSpPr>
            <a:spLocks noMove="true" noResize="true"/>
          </p:cNvSpPr>
          <p:nvPr/>
        </p:nvSpPr>
        <p:spPr>
          <a:xfrm>
            <a:off x="0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8000"/>
                </a:srgbClr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false" i="false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8133184-4685-3455-0242-D80AD62B7146}"/>
              </a:ext>
            </a:extLst>
          </p:cNvPr>
          <p:cNvSpPr txBox="true">
            <a:spLocks noGrp="true"/>
          </p:cNvSpPr>
          <p:nvPr>
            <p:ph type="title"/>
          </p:nvPr>
        </p:nvSpPr>
        <p:spPr>
          <a:xfrm>
            <a:off x="237890" y="377619"/>
            <a:ext cx="3822191" cy="1010594"/>
          </a:xfrm>
        </p:spPr>
        <p:txBody>
          <a:bodyPr/>
          <a:lstStyle/>
          <a:p>
            <a:pPr lvl="0"/>
            <a:r>
              <a:rPr lang="cs-CZ" sz="4000"/>
              <a:t>Hodnoty </a:t>
            </a:r>
          </a:p>
        </p:txBody>
      </p:sp>
      <p:sp>
        <p:nvSpPr>
          <p:cNvPr id="6" name="Obdélník: se zakulacenými rohy 6">
            <a:extLst>
              <a:ext uri="{FF2B5EF4-FFF2-40B4-BE49-F238E27FC236}">
                <a16:creationId xmlns:a16="http://schemas.microsoft.com/office/drawing/2014/main" id="{0193B50B-76DD-9A74-B462-DC828762F24E}"/>
              </a:ext>
            </a:extLst>
          </p:cNvPr>
          <p:cNvSpPr/>
          <p:nvPr/>
        </p:nvSpPr>
        <p:spPr>
          <a:xfrm>
            <a:off x="2847368" y="2002417"/>
            <a:ext cx="1192194" cy="84494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A849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false" i="false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Obdélník: se zakulacenými rohy 7">
            <a:extLst>
              <a:ext uri="{FF2B5EF4-FFF2-40B4-BE49-F238E27FC236}">
                <a16:creationId xmlns:a16="http://schemas.microsoft.com/office/drawing/2014/main" id="{30FC14FC-CC1A-00D6-7FC9-CA4FEE130337}"/>
              </a:ext>
            </a:extLst>
          </p:cNvPr>
          <p:cNvSpPr/>
          <p:nvPr/>
        </p:nvSpPr>
        <p:spPr>
          <a:xfrm>
            <a:off x="2847368" y="3483982"/>
            <a:ext cx="601885" cy="84494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B859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false" i="false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Obdélník: se zakulacenými rohy 8">
            <a:extLst>
              <a:ext uri="{FF2B5EF4-FFF2-40B4-BE49-F238E27FC236}">
                <a16:creationId xmlns:a16="http://schemas.microsoft.com/office/drawing/2014/main" id="{7C44256F-0F19-D8D9-A682-9A24E1FC1046}"/>
              </a:ext>
            </a:extLst>
          </p:cNvPr>
          <p:cNvSpPr/>
          <p:nvPr/>
        </p:nvSpPr>
        <p:spPr>
          <a:xfrm>
            <a:off x="2916817" y="4732202"/>
            <a:ext cx="1039087" cy="10204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A849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true" compatLnSpc="true">
            <a:noAutofit/>
          </a:bodyPr>
          <a:lstStyle/>
          <a:p>
            <a:pPr marL="0" marR="0" lvl="0" indent="0" algn="ctr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false" i="false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9FE6B548-B740-9164-4FA3-121992300C76}"/>
              </a:ext>
            </a:extLst>
          </p:cNvPr>
          <p:cNvSpPr txBox="true">
            <a:spLocks noGrp="true"/>
          </p:cNvSpPr>
          <p:nvPr>
            <p:ph idx="1"/>
          </p:nvPr>
        </p:nvSpPr>
        <p:spPr>
          <a:xfrm>
            <a:off x="133712" y="1611767"/>
            <a:ext cx="3905850" cy="4519138"/>
          </a:xfrm>
        </p:spPr>
        <p:txBody>
          <a:bodyPr/>
          <a:lstStyle/>
          <a:p>
            <a:pPr lvl="0">
              <a:lnSpc>
                <a:spcPct val="80000"/>
              </a:lnSpc>
              <a:buFont typeface="Aptos" pitchFamily="34"/>
              <a:buChar char="∙"/>
            </a:pPr>
            <a:r>
              <a:rPr lang="cs-CZ" sz="2000" b="true"/>
              <a:t>zázemí, které přetrvá: </a:t>
            </a:r>
            <a:r>
              <a:rPr lang="cs-CZ" sz="2000"/>
              <a:t>budujeme stabilní dobrovolnickou základnu, která v regionu zůstane i po skončení projektu</a:t>
            </a:r>
          </a:p>
          <a:p>
            <a:pPr marL="0" lvl="0" indent="0">
              <a:lnSpc>
                <a:spcPct val="80000"/>
              </a:lnSpc>
              <a:buNone/>
            </a:pPr>
            <a:endParaRPr lang="cs-CZ" sz="2000"/>
          </a:p>
          <a:p>
            <a:pPr lvl="0">
              <a:lnSpc>
                <a:spcPct val="80000"/>
              </a:lnSpc>
              <a:buFont typeface="Aptos" pitchFamily="34"/>
              <a:buChar char="∙"/>
            </a:pPr>
            <a:r>
              <a:rPr lang="cs-CZ" sz="2000" b="true"/>
              <a:t>důstojnější život rodin: </a:t>
            </a:r>
            <a:br>
              <a:rPr lang="cs-CZ" sz="2000" b="true"/>
            </a:br>
            <a:r>
              <a:rPr lang="cs-CZ" sz="2000"/>
              <a:t>přímá podpora klientů </a:t>
            </a:r>
            <a:br>
              <a:rPr lang="cs-CZ" sz="2000"/>
            </a:br>
            <a:r>
              <a:rPr lang="cs-CZ" sz="2000"/>
              <a:t>a skutečný odpočinek pro pečující</a:t>
            </a:r>
            <a:endParaRPr lang="cs-CZ"/>
          </a:p>
          <a:p>
            <a:pPr lvl="0">
              <a:lnSpc>
                <a:spcPct val="80000"/>
              </a:lnSpc>
              <a:buFont typeface="Aptos" pitchFamily="34"/>
              <a:buChar char="∙"/>
            </a:pPr>
            <a:endParaRPr lang="cs-CZ" sz="2000"/>
          </a:p>
          <a:p>
            <a:pPr lvl="0">
              <a:lnSpc>
                <a:spcPct val="80000"/>
              </a:lnSpc>
              <a:buFont typeface="Aptos" pitchFamily="34"/>
              <a:buChar char="∙"/>
            </a:pPr>
            <a:r>
              <a:rPr lang="cs-CZ" sz="2000" b="true"/>
              <a:t>investice do mladých lidí:</a:t>
            </a:r>
            <a:r>
              <a:rPr lang="cs-CZ" sz="2000"/>
              <a:t> </a:t>
            </a:r>
            <a:br>
              <a:rPr lang="cs-CZ" sz="2000"/>
            </a:br>
            <a:r>
              <a:rPr lang="cs-CZ" sz="2000"/>
              <a:t>formujeme novou generaci‚ se silnými hodnotami a profesní praxí</a:t>
            </a:r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7">
            <a:extLst>
              <a:ext uri="{FF2B5EF4-FFF2-40B4-BE49-F238E27FC236}">
                <a16:creationId xmlns:a16="http://schemas.microsoft.com/office/drawing/2014/main" id="{2D13EF8E-8B61-BB22-B673-08EE447D9E0D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gradFill>
            <a:gsLst>
              <a:gs pos="0">
                <a:srgbClr val="477A97"/>
              </a:gs>
              <a:gs pos="100000">
                <a:srgbClr val="595959"/>
              </a:gs>
            </a:gsLst>
            <a:lin ang="4800000"/>
          </a:gradFill>
          <a:ln w="12701" cap="flat">
            <a:solidFill>
              <a:srgbClr val="172C51"/>
            </a:solidFill>
            <a:prstDash val="solid"/>
            <a:miter/>
          </a:ln>
        </p:spPr>
        <p:txBody>
          <a:bodyPr vert="horz" wrap="square" lIns="91440" tIns="45720" rIns="91440" bIns="45720" anchor="ctr" anchorCtr="false" compatLnSpc="true">
            <a:noAutofit/>
          </a:bodyPr>
          <a:lstStyle/>
          <a:p>
            <a:pPr marL="0" marR="0" lvl="0" indent="0" algn="l" defTabSz="914400" rtl="false" fontAlgn="auto" hangingPunct="tru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false" i="false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5811FF8-C3A3-D743-66F7-46AC327B5817}"/>
              </a:ext>
            </a:extLst>
          </p:cNvPr>
          <p:cNvSpPr txBox="true"/>
          <p:nvPr/>
        </p:nvSpPr>
        <p:spPr>
          <a:xfrm>
            <a:off x="2354067" y="2235195"/>
            <a:ext cx="7483870" cy="7518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true" compatLnSpc="true">
            <a:normAutofit/>
          </a:bodyPr>
          <a:lstStyle/>
          <a:p>
            <a:pPr marL="0" marR="0" lvl="0" indent="0" algn="l" defTabSz="914400" rtl="false" fontAlgn="auto" hangingPunct="true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5000" b="false" i="false" u="none" strike="noStrike" kern="1200" cap="none" spc="0" baseline="0">
                <a:solidFill>
                  <a:srgbClr val="000000"/>
                </a:solidFill>
                <a:uFillTx/>
                <a:latin typeface="Aptos Display"/>
              </a:rPr>
              <a:t>Děkujeme za pozornost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96BAFBC2-E5D0-B345-ECF7-DBDF81A80D64}"/>
              </a:ext>
            </a:extLst>
          </p:cNvPr>
          <p:cNvSpPr txBox="true"/>
          <p:nvPr/>
        </p:nvSpPr>
        <p:spPr>
          <a:xfrm>
            <a:off x="2976874" y="3352803"/>
            <a:ext cx="4074164" cy="24891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false" compatLnSpc="true">
            <a:noAutofit/>
          </a:bodyPr>
          <a:lstStyle/>
          <a:p>
            <a:pPr marL="342900" marR="0" lvl="0" indent="-342900" algn="l" defTabSz="914400" rtl="false" fontAlgn="auto" hangingPunct="true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ptos" pitchFamily="34"/>
              <a:buChar char="∙"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false" i="false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Renata Štaubrová</a:t>
            </a:r>
            <a:br>
              <a:rPr lang="cs-CZ" sz="2400" b="false" i="false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</a:br>
            <a:r>
              <a:rPr lang="cs-CZ" sz="2000" b="false" i="true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koordinátor dobrovolníků</a:t>
            </a:r>
            <a:br>
              <a:rPr lang="cs-CZ" sz="2000" b="false" i="false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</a:br>
            <a:r>
              <a:rPr lang="cs-CZ" sz="2000" b="false" i="false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dobrovolnik@rolnicka.cz</a:t>
            </a:r>
          </a:p>
          <a:p>
            <a:pPr marL="342900" marR="0" lvl="0" indent="-342900" algn="l" defTabSz="914400" rtl="false" fontAlgn="auto" hangingPunct="true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ptos" pitchFamily="34"/>
              <a:buChar char="∙"/>
              <a:tabLst/>
              <a:defRPr sz="1800" b="false" i="false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false" i="false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Zuzana Šimonová </a:t>
            </a:r>
            <a:br>
              <a:rPr lang="cs-CZ" sz="2400" b="false" i="false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</a:br>
            <a:r>
              <a:rPr lang="cs-CZ" sz="2000" b="false" i="true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koordinátor projektu</a:t>
            </a:r>
            <a:br>
              <a:rPr lang="cs-CZ" sz="2000" b="false" i="false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</a:br>
            <a:r>
              <a:rPr lang="cs-CZ" sz="2000" b="false" i="false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clld@sudomerice.cz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36AECE-D13E-6F18-1805-7DEC9235538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811" y="5471156"/>
            <a:ext cx="1063904" cy="1063904"/>
          </a:xfrm>
          <a:prstGeom prst="rect">
            <a:avLst/>
          </a:prstGeom>
          <a:noFill/>
          <a:ln cap="flat">
            <a:noFill/>
          </a:ln>
          <a:effectLst>
            <a:outerShdw dir="16200000" algn="tl">
              <a:srgbClr val="000000">
                <a:alpha val="70000"/>
              </a:srgbClr>
            </a:outerShdw>
          </a:effectLst>
        </p:spPr>
      </p:pic>
      <p:pic>
        <p:nvPicPr>
          <p:cNvPr id="6" name="Grafický objekt 14" descr="Brushstroke">
            <a:extLst>
              <a:ext uri="{FF2B5EF4-FFF2-40B4-BE49-F238E27FC236}">
                <a16:creationId xmlns:a16="http://schemas.microsoft.com/office/drawing/2014/main" id="{92226B10-E7D7-C467-1A09-BA3C91295C29}"/>
              </a:ext>
            </a:extLst>
          </p:cNvPr>
          <p:cNvPicPr>
            <a:picLocks noChangeAspect="true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514" y="2308037"/>
            <a:ext cx="6819896" cy="14561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Grafický objekt 16" descr="Srdce se souvislou výplní">
            <a:extLst>
              <a:ext uri="{FF2B5EF4-FFF2-40B4-BE49-F238E27FC236}">
                <a16:creationId xmlns:a16="http://schemas.microsoft.com/office/drawing/2014/main" id="{0E827BA9-40CB-D284-6D23-FF781438CCE7}"/>
              </a:ext>
            </a:extLst>
          </p:cNvPr>
          <p:cNvPicPr>
            <a:picLocks noChangeAspect="true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25496">
            <a:off x="6643772" y="3999761"/>
            <a:ext cx="650037" cy="6500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cký objekt 17" descr="Srdce se souvislou výplní">
            <a:extLst>
              <a:ext uri="{FF2B5EF4-FFF2-40B4-BE49-F238E27FC236}">
                <a16:creationId xmlns:a16="http://schemas.microsoft.com/office/drawing/2014/main" id="{5DC3428C-B3BC-306D-2D3A-DB626E9D368F}"/>
              </a:ext>
            </a:extLst>
          </p:cNvPr>
          <p:cNvPicPr>
            <a:picLocks noChangeAspect="true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799991">
            <a:off x="6634246" y="4926467"/>
            <a:ext cx="650037" cy="6500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Grafický objekt 18" descr="Srdce se souvislou výplní">
            <a:extLst>
              <a:ext uri="{FF2B5EF4-FFF2-40B4-BE49-F238E27FC236}">
                <a16:creationId xmlns:a16="http://schemas.microsoft.com/office/drawing/2014/main" id="{BD677076-286B-2D4D-5FB5-11E235A765AC}"/>
              </a:ext>
            </a:extLst>
          </p:cNvPr>
          <p:cNvPicPr>
            <a:picLocks noChangeAspect="true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13">
            <a:off x="6952476" y="4584875"/>
            <a:ext cx="650037" cy="6500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Grafický objekt 19" descr="Srdce se souvislou výplní">
            <a:extLst>
              <a:ext uri="{FF2B5EF4-FFF2-40B4-BE49-F238E27FC236}">
                <a16:creationId xmlns:a16="http://schemas.microsoft.com/office/drawing/2014/main" id="{6D331319-E70A-F06A-2A71-B01D46807EF4}"/>
              </a:ext>
            </a:extLst>
          </p:cNvPr>
          <p:cNvPicPr>
            <a:picLocks noChangeAspect="true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4">
            <a:off x="6152431" y="4610213"/>
            <a:ext cx="650037" cy="65003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w="http://schemas.openxmlformats.org/wordprocessingml/2006/main" xmlns:m="http://schemas.openxmlformats.org/officeDocument/2006/math" xmlns:w14="http://schemas.microsoft.com/office/word/2010/wordml" xmlns:r="http://schemas.openxmlformats.org/officeDocument/2006/relationships" xmlns:wp="http://schemas.openxmlformats.org/drawingml/2006/wordprocessingDrawing" xmlns:a="http://schemas.openxmlformats.org/drawingml/2006/main" xmlns:wp14="http://schemas.microsoft.com/office/word/2010/wordprocessingDrawing" xmlns:w15="http://schemas.microsoft.com/office/word/2012/wordml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c14="http://schemas.microsoft.com/office/drawing/2007/8/2/chart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xvml="urn:schemas-microsoft-com:office:excel" xmlns:o="urn:schemas-microsoft-com:office:office" xmlns:v="urn:schemas-microsoft-com:vm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ps="http://schemas.microsoft.com/office/word/2010/wordprocessingShape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false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id="{2E142A2C-CD16-42D6-873A-C26D2A0506FA}" name="Office Theme" vid="{1BDDFF52-6CD6-40A5-AB3C-68EB2F1E4D0A}"/>
    </a:ext>
  </a:extLst>
</a:theme>
</file>

<file path=ppt/theme/theme2.xml><?xml version="1.0" encoding="utf-8"?>
<a:theme xmlns:w="http://schemas.openxmlformats.org/wordprocessingml/2006/main" xmlns:m="http://schemas.openxmlformats.org/officeDocument/2006/math" xmlns:w14="http://schemas.microsoft.com/office/word/2010/wordml" xmlns:r="http://schemas.openxmlformats.org/officeDocument/2006/relationships" xmlns:wp="http://schemas.openxmlformats.org/drawingml/2006/wordprocessingDrawing" xmlns:a="http://schemas.openxmlformats.org/drawingml/2006/main" xmlns:wp14="http://schemas.microsoft.com/office/word/2010/wordprocessingDrawing" xmlns:w15="http://schemas.microsoft.com/office/word/2012/wordml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c14="http://schemas.microsoft.com/office/drawing/2007/8/2/chart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xvml="urn:schemas-microsoft-com:office:excel" xmlns:o="urn:schemas-microsoft-com:office:office" xmlns:v="urn:schemas-microsoft-com:vm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ps="http://schemas.microsoft.com/office/word/2010/wordprocessingShape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false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id="{2E142A2C-CD16-42D6-873A-C26D2A0506FA}" name="Office Theme" vid="{1BDDFF52-6CD6-40A5-AB3C-68EB2F1E4D0A}"/>
    </a:ext>
  </a:extLst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Words>251</properties:Words>
  <properties:PresentationFormat>Širokoúhlá obrazovka</properties:PresentationFormat>
  <properties:Paragraphs>45</properties:Paragraphs>
  <properties:Slides>7</properties:Slides>
  <properties:Notes>1</properties:Notes>
  <properties:TotalTime>377</properties:TotalTime>
  <properties:HiddenSlides>0</properties:HiddenSlides>
  <properties:MMClips>0</properties:MMClips>
  <properties:ScaleCrop>false</properties:ScaleCrop>
  <properties:HeadingPairs>
    <vt:vector baseType="variant" size="6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properties:HeadingPairs>
  <properties:TitlesOfParts>
    <vt:vector baseType="lpstr" size="12">
      <vt:lpstr>Aptos</vt:lpstr>
      <vt:lpstr>Aptos Display</vt:lpstr>
      <vt:lpstr>Arial</vt:lpstr>
      <vt:lpstr>Calibri</vt:lpstr>
      <vt:lpstr>Motiv systému Office</vt:lpstr>
      <vt:lpstr>MAS Lužnice</vt:lpstr>
      <vt:lpstr>Poslání </vt:lpstr>
      <vt:lpstr>Naši dobrovolníci </vt:lpstr>
      <vt:lpstr>Kde dobrovolníci pomáhají </vt:lpstr>
      <vt:lpstr>Komu a jak pomáháme </vt:lpstr>
      <vt:lpstr>Hodnoty </vt:lpstr>
      <vt:lpstr>Prezentace aplikace PowerPoint</vt:lpstr>
    </vt:vector>
  </properties:TitlesOfParts>
  <properties:LinksUpToDate>false</properties:LinksUpToDate>
  <properties:SharedDoc>false</properties:SharedDoc>
  <properties:HyperlinksChanged>false</properties:HyperlinksChanged>
  <properties:Application>Microsoft Office PowerPoint</properties:Application>
  <properties:AppVersion>16.0000</properties:AppVersion>
</properties:Properties>
</file>

<file path=docProps/core.xml><?xml version="1.0" encoding="utf-8"?>
<cp:coreProperties xmlns:cp="http://schemas.openxmlformats.org/package/2006/metadata/core-properties" xmlns:dcterms="http://purl.org/dc/terms/" xmlns:dc="http://purl.org/dc/elements/1.1/">
  <dcterms:created xmlns:xsi="http://www.w3.org/2001/XMLSchema-instance" xsi:type="dcterms:W3CDTF">2026-05-13T16:56:23Z</dcterms:created>
  <dc:creator/>
  <cp:lastModifiedBy/>
  <dcterms:modified xmlns:xsi="http://www.w3.org/2001/XMLSchema-instance" xsi:type="dcterms:W3CDTF">2026-05-16T20:06:29Z</dcterms:modified>
  <cp:revision>294</cp:revision>
  <dc:title/>
</cp:coreProperties>
</file>