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48" r:id="rId4"/>
    <p:sldMasterId id="2147483661" r:id="rId5"/>
  </p:sldMasterIdLst>
  <p:notesMasterIdLst>
    <p:notesMasterId r:id="rId16"/>
  </p:notesMasterIdLst>
  <p:sldIdLst>
    <p:sldId id="322" r:id="rId6"/>
    <p:sldId id="443" r:id="rId7"/>
    <p:sldId id="444" r:id="rId8"/>
    <p:sldId id="325" r:id="rId9"/>
    <p:sldId id="440" r:id="rId10"/>
    <p:sldId id="441" r:id="rId11"/>
    <p:sldId id="330" r:id="rId12"/>
    <p:sldId id="329" r:id="rId13"/>
    <p:sldId id="442" r:id="rId14"/>
    <p:sldId id="321" r:id="rId15"/>
  </p:sldIdLst>
  <p:sldSz cx="12192000" cy="6858000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0470"/>
    <p:restoredTop sz="94684"/>
  </p:normalViewPr>
  <p:slideViewPr>
    <p:cSldViewPr snapToGrid="false">
      <p:cViewPr varScale="true">
        <p:scale>
          <a:sx n="59" d="100"/>
          <a:sy n="59" d="100"/>
        </p:scale>
        <p:origin x="1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false">
      <p:cViewPr varScale="true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3.xml" Type="http://schemas.openxmlformats.org/officeDocument/2006/relationships/slide" Id="rId8"/>
    <Relationship Target="slides/slide8.xml" Type="http://schemas.openxmlformats.org/officeDocument/2006/relationships/slide" Id="rId13"/>
    <Relationship Target="viewProps.xml" Type="http://schemas.openxmlformats.org/officeDocument/2006/relationships/viewProps" Id="rId18"/>
    <Relationship Target="../customXml/item3.xml" Type="http://schemas.openxmlformats.org/officeDocument/2006/relationships/customXml" Id="rId3"/>
    <Relationship Target="slides/slide2.xml" Type="http://schemas.openxmlformats.org/officeDocument/2006/relationships/slide" Id="rId7"/>
    <Relationship Target="slides/slide7.xml" Type="http://schemas.openxmlformats.org/officeDocument/2006/relationships/slide" Id="rId12"/>
    <Relationship Target="presProps.xml" Type="http://schemas.openxmlformats.org/officeDocument/2006/relationships/presProps" Id="rId17"/>
    <Relationship Target="../customXml/item2.xml" Type="http://schemas.openxmlformats.org/officeDocument/2006/relationships/customXml" Id="rId2"/>
    <Relationship Target="notesMasters/notesMaster1.xml" Type="http://schemas.openxmlformats.org/officeDocument/2006/relationships/notesMaster" Id="rId16"/>
    <Relationship Target="tableStyles.xml" Type="http://schemas.openxmlformats.org/officeDocument/2006/relationships/tableStyles" Id="rId20"/>
    <Relationship Target="../customXml/item1.xml" Type="http://schemas.openxmlformats.org/officeDocument/2006/relationships/customXml" Id="rId1"/>
    <Relationship Target="slides/slide1.xml" Type="http://schemas.openxmlformats.org/officeDocument/2006/relationships/slide" Id="rId6"/>
    <Relationship Target="slides/slide6.xml" Type="http://schemas.openxmlformats.org/officeDocument/2006/relationships/slide" Id="rId11"/>
    <Relationship Target="slideMasters/slideMaster2.xml" Type="http://schemas.openxmlformats.org/officeDocument/2006/relationships/slideMaster" Id="rId5"/>
    <Relationship Target="slides/slide10.xml" Type="http://schemas.openxmlformats.org/officeDocument/2006/relationships/slide" Id="rId15"/>
    <Relationship Target="slides/slide5.xml" Type="http://schemas.openxmlformats.org/officeDocument/2006/relationships/slide" Id="rId10"/>
    <Relationship Target="theme/theme1.xml" Type="http://schemas.openxmlformats.org/officeDocument/2006/relationships/theme" Id="rId19"/>
    <Relationship Target="slideMasters/slideMaster1.xml" Type="http://schemas.openxmlformats.org/officeDocument/2006/relationships/slideMaster" Id="rId4"/>
    <Relationship Target="slides/slide4.xml" Type="http://schemas.openxmlformats.org/officeDocument/2006/relationships/slide" Id="rId9"/>
    <Relationship Target="slides/slide9.xml" Type="http://schemas.openxmlformats.org/officeDocument/2006/relationships/slide" Id="rId14"/>
</Relationships>

</file>

<file path=ppt/notesMasters/_rels/notes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 b="false" i="false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 b="false" i="false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false"/>
              <a:pPr/>
              <a:t>22.05.2026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 b="false" i="false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 b="false" i="false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b="false" i="false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677688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media/image2.emf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2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3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4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3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7.xml.rels><?xml version="1.0" encoding="UTF-8" standalone="yes"?>
<Relationships xmlns="http://schemas.openxmlformats.org/package/2006/relationships">
    <Relationship Target="../media/image4.emf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4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4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5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" preserve="true" showMasterSp="false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bg1"/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false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secHead" preserve="true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 hasCustomPrompt="true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4476000" cy="3797036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false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true"/>
          </p:cNvSpPr>
          <p:nvPr>
            <p:ph sz="half" idx="13" hasCustomPrompt="true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false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true"/>
          </p:cNvSpPr>
          <p:nvPr>
            <p:ph sz="half" idx="13" hasCustomPrompt="true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true"/>
          </p:cNvSpPr>
          <p:nvPr>
            <p:ph sz="half" idx="15" hasCustomPrompt="true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true"/>
          </p:cNvSpPr>
          <p:nvPr>
            <p:ph sz="half" idx="13" hasCustomPrompt="true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true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true"/>
          </p:cNvSpPr>
          <p:nvPr>
            <p:ph sz="half" idx="18" hasCustomPrompt="true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1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false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true"/>
          </p:cNvSpPr>
          <p:nvPr>
            <p:ph sz="half" idx="18" hasCustomPrompt="true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false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 showMasterSp="false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bg1"/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false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false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true"/>
          </p:cNvSpPr>
          <p:nvPr>
            <p:ph sz="half" idx="21" hasCustomPrompt="true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true"/>
          </p:cNvSpPr>
          <p:nvPr>
            <p:ph sz="half" idx="22" hasCustomPrompt="true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true"/>
          </p:cNvSpPr>
          <p:nvPr>
            <p:ph sz="half" idx="23" hasCustomPrompt="true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true"/>
          </p:cNvSpPr>
          <p:nvPr>
            <p:ph sz="half" idx="24" hasCustomPrompt="true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true"/>
          </p:cNvSpPr>
          <p:nvPr>
            <p:ph sz="half" idx="21" hasCustomPrompt="true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true"/>
          </p:cNvSpPr>
          <p:nvPr>
            <p:ph sz="half" idx="22" hasCustomPrompt="true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true"/>
          </p:cNvSpPr>
          <p:nvPr>
            <p:ph sz="half" idx="23" hasCustomPrompt="true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true"/>
          </p:cNvSpPr>
          <p:nvPr>
            <p:ph sz="half" idx="24" hasCustomPrompt="true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false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true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false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true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false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false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true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true"/>
          </p:cNvSpPr>
          <p:nvPr>
            <p:ph idx="22" hasCustomPrompt="true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1ADDA6-D629-44E6-B234-A73E9F4FF45C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</p:sldLayout>
</file>

<file path=ppt/slideLayouts/slideLayout2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" preserve="true" showMasterSp="false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3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3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" preserve="true" showMasterSp="fals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5985675-CB29-8524-D925-6CB8C81842F4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684000" y="648000"/>
            <a:ext cx="41976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 showMasterSp="false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" preserve="true" showMasterSp="fals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true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false"/>
              <a:t>Kliknutím můžete upravit styl předlohy.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00B06A8-6A45-456C-C652-6FE2C7B99B6C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684000" y="648000"/>
            <a:ext cx="41976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3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false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false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false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secHead" preserve="true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 hasCustomPrompt="true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4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4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4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tabLst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true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false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true"/>
          </p:cNvSpPr>
          <p:nvPr>
            <p:ph sz="half" idx="15" hasCustomPrompt="true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4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true"/>
          </p:cNvSpPr>
          <p:nvPr>
            <p:ph sz="half" idx="13" hasCustomPrompt="true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4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>
              <a:buNone/>
              <a:defRPr lang="cs-CZ" sz="2000" kern="1200" dirty="false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true"/>
          </p:cNvSpPr>
          <p:nvPr>
            <p:ph sz="half" idx="15" hasCustomPrompt="true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true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4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true"/>
          </p:cNvSpPr>
          <p:nvPr>
            <p:ph sz="half" idx="13" hasCustomPrompt="true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true"/>
          </p:cNvPicPr>
          <p:nvPr userDrawn="true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true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false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4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true"/>
          </p:cNvSpPr>
          <p:nvPr>
            <p:ph sz="half" idx="18" hasCustomPrompt="true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4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true"/>
          </p:cNvSpPr>
          <p:nvPr>
            <p:ph sz="half" idx="14" hasCustomPrompt="true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true"/>
          </p:cNvSpPr>
          <p:nvPr>
            <p:ph sz="half" idx="16" hasCustomPrompt="true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true"/>
          </p:cNvSpPr>
          <p:nvPr>
            <p:ph sz="half" idx="18" hasCustomPrompt="true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false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false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false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true"/>
          </p:cNvSpPr>
          <p:nvPr>
            <p:ph sz="half" idx="21" hasCustomPrompt="true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true"/>
          </p:cNvSpPr>
          <p:nvPr>
            <p:ph sz="half" idx="22" hasCustomPrompt="true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true"/>
          </p:cNvSpPr>
          <p:nvPr>
            <p:ph sz="half" idx="23" hasCustomPrompt="true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true"/>
          </p:cNvSpPr>
          <p:nvPr>
            <p:ph sz="half" idx="24" hasCustomPrompt="true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5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true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true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true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true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true"/>
          </p:cNvSpPr>
          <p:nvPr>
            <p:ph sz="half" idx="21" hasCustomPrompt="true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true"/>
          </p:cNvSpPr>
          <p:nvPr>
            <p:ph sz="half" idx="22" hasCustomPrompt="true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true"/>
          </p:cNvSpPr>
          <p:nvPr>
            <p:ph sz="half" idx="23" hasCustomPrompt="true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true"/>
          </p:cNvSpPr>
          <p:nvPr>
            <p:ph sz="half" idx="24" hasCustomPrompt="true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true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5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false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true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5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false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true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false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5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true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false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true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true"/>
          </p:cNvSpPr>
          <p:nvPr>
            <p:ph idx="22" hasCustomPrompt="true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5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Only" preserve="true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bg2"/>
                </a:solidFill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</p:sldLayout>
</file>

<file path=ppt/slideLayouts/slideLayout5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blank" preserve="true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</p:sldLayout>
</file>

<file path=ppt/slideLayouts/slideLayout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60000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26021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46919"/>
          </a:xfr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1620000" y="2160000"/>
            <a:ext cx="8964000" cy="3915521"/>
          </a:xfr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false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true">
            <a:spLocks/>
          </p:cNvSpPr>
          <p:nvPr userDrawn="true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false">
                <a:solidFill>
                  <a:schemeClr val="accent5"/>
                </a:solidFill>
              </a:rPr>
              <a:t>Úřad s členem vlády v čele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13.xml" Type="http://schemas.openxmlformats.org/officeDocument/2006/relationships/slideLayout" Id="rId13"/>
    <Relationship Target="../slideLayouts/slideLayout18.xml" Type="http://schemas.openxmlformats.org/officeDocument/2006/relationships/slideLayout" Id="rId18"/>
    <Relationship Target="../slideLayouts/slideLayout26.xml" Type="http://schemas.openxmlformats.org/officeDocument/2006/relationships/slideLayout" Id="rId26"/>
    <Relationship Target="../slideLayouts/slideLayout3.xml" Type="http://schemas.openxmlformats.org/officeDocument/2006/relationships/slideLayout" Id="rId3"/>
    <Relationship Target="../slideLayouts/slideLayout21.xml" Type="http://schemas.openxmlformats.org/officeDocument/2006/relationships/slideLayout" Id="rId21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17.xml" Type="http://schemas.openxmlformats.org/officeDocument/2006/relationships/slideLayout" Id="rId17"/>
    <Relationship Target="../slideLayouts/slideLayout25.xml" Type="http://schemas.openxmlformats.org/officeDocument/2006/relationships/slideLayout" Id="rId25"/>
    <Relationship Target="../slideLayouts/slideLayout2.xml" Type="http://schemas.openxmlformats.org/officeDocument/2006/relationships/slideLayout" Id="rId2"/>
    <Relationship Target="../slideLayouts/slideLayout16.xml" Type="http://schemas.openxmlformats.org/officeDocument/2006/relationships/slideLayout" Id="rId16"/>
    <Relationship Target="../slideLayouts/slideLayout20.xml" Type="http://schemas.openxmlformats.org/officeDocument/2006/relationships/slideLayout" Id="rId20"/>
    <Relationship Target="../theme/theme1.xml" Type="http://schemas.openxmlformats.org/officeDocument/2006/relationships/theme" Id="rId29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24.xml" Type="http://schemas.openxmlformats.org/officeDocument/2006/relationships/slideLayout" Id="rId24"/>
    <Relationship Target="../slideLayouts/slideLayout5.xml" Type="http://schemas.openxmlformats.org/officeDocument/2006/relationships/slideLayout" Id="rId5"/>
    <Relationship Target="../slideLayouts/slideLayout15.xml" Type="http://schemas.openxmlformats.org/officeDocument/2006/relationships/slideLayout" Id="rId15"/>
    <Relationship Target="../slideLayouts/slideLayout23.xml" Type="http://schemas.openxmlformats.org/officeDocument/2006/relationships/slideLayout" Id="rId23"/>
    <Relationship Target="../slideLayouts/slideLayout28.xml" Type="http://schemas.openxmlformats.org/officeDocument/2006/relationships/slideLayout" Id="rId28"/>
    <Relationship Target="../slideLayouts/slideLayout10.xml" Type="http://schemas.openxmlformats.org/officeDocument/2006/relationships/slideLayout" Id="rId10"/>
    <Relationship Target="../slideLayouts/slideLayout19.xml" Type="http://schemas.openxmlformats.org/officeDocument/2006/relationships/slideLayout" Id="rId19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slideLayouts/slideLayout14.xml" Type="http://schemas.openxmlformats.org/officeDocument/2006/relationships/slideLayout" Id="rId14"/>
    <Relationship Target="../slideLayouts/slideLayout22.xml" Type="http://schemas.openxmlformats.org/officeDocument/2006/relationships/slideLayout" Id="rId22"/>
    <Relationship Target="../slideLayouts/slideLayout27.xml" Type="http://schemas.openxmlformats.org/officeDocument/2006/relationships/slideLayout" Id="rId27"/>
    <Relationship Target="../media/image1.png" Type="http://schemas.openxmlformats.org/officeDocument/2006/relationships/image" Id="rId30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36.xml" Type="http://schemas.openxmlformats.org/officeDocument/2006/relationships/slideLayout" Id="rId8"/>
    <Relationship Target="../slideLayouts/slideLayout41.xml" Type="http://schemas.openxmlformats.org/officeDocument/2006/relationships/slideLayout" Id="rId13"/>
    <Relationship Target="../slideLayouts/slideLayout46.xml" Type="http://schemas.openxmlformats.org/officeDocument/2006/relationships/slideLayout" Id="rId18"/>
    <Relationship Target="../slideLayouts/slideLayout54.xml" Type="http://schemas.openxmlformats.org/officeDocument/2006/relationships/slideLayout" Id="rId26"/>
    <Relationship Target="../slideLayouts/slideLayout31.xml" Type="http://schemas.openxmlformats.org/officeDocument/2006/relationships/slideLayout" Id="rId3"/>
    <Relationship Target="../slideLayouts/slideLayout49.xml" Type="http://schemas.openxmlformats.org/officeDocument/2006/relationships/slideLayout" Id="rId21"/>
    <Relationship Target="../slideLayouts/slideLayout35.xml" Type="http://schemas.openxmlformats.org/officeDocument/2006/relationships/slideLayout" Id="rId7"/>
    <Relationship Target="../slideLayouts/slideLayout40.xml" Type="http://schemas.openxmlformats.org/officeDocument/2006/relationships/slideLayout" Id="rId12"/>
    <Relationship Target="../slideLayouts/slideLayout45.xml" Type="http://schemas.openxmlformats.org/officeDocument/2006/relationships/slideLayout" Id="rId17"/>
    <Relationship Target="../slideLayouts/slideLayout53.xml" Type="http://schemas.openxmlformats.org/officeDocument/2006/relationships/slideLayout" Id="rId25"/>
    <Relationship Target="../slideLayouts/slideLayout30.xml" Type="http://schemas.openxmlformats.org/officeDocument/2006/relationships/slideLayout" Id="rId2"/>
    <Relationship Target="../slideLayouts/slideLayout44.xml" Type="http://schemas.openxmlformats.org/officeDocument/2006/relationships/slideLayout" Id="rId16"/>
    <Relationship Target="../slideLayouts/slideLayout48.xml" Type="http://schemas.openxmlformats.org/officeDocument/2006/relationships/slideLayout" Id="rId20"/>
    <Relationship Target="../slideLayouts/slideLayout57.xml" Type="http://schemas.openxmlformats.org/officeDocument/2006/relationships/slideLayout" Id="rId29"/>
    <Relationship Target="../slideLayouts/slideLayout29.xml" Type="http://schemas.openxmlformats.org/officeDocument/2006/relationships/slideLayout" Id="rId1"/>
    <Relationship Target="../slideLayouts/slideLayout34.xml" Type="http://schemas.openxmlformats.org/officeDocument/2006/relationships/slideLayout" Id="rId6"/>
    <Relationship Target="../slideLayouts/slideLayout39.xml" Type="http://schemas.openxmlformats.org/officeDocument/2006/relationships/slideLayout" Id="rId11"/>
    <Relationship Target="../slideLayouts/slideLayout52.xml" Type="http://schemas.openxmlformats.org/officeDocument/2006/relationships/slideLayout" Id="rId24"/>
    <Relationship Target="../slideLayouts/slideLayout33.xml" Type="http://schemas.openxmlformats.org/officeDocument/2006/relationships/slideLayout" Id="rId5"/>
    <Relationship Target="../slideLayouts/slideLayout43.xml" Type="http://schemas.openxmlformats.org/officeDocument/2006/relationships/slideLayout" Id="rId15"/>
    <Relationship Target="../slideLayouts/slideLayout51.xml" Type="http://schemas.openxmlformats.org/officeDocument/2006/relationships/slideLayout" Id="rId23"/>
    <Relationship Target="../slideLayouts/slideLayout56.xml" Type="http://schemas.openxmlformats.org/officeDocument/2006/relationships/slideLayout" Id="rId28"/>
    <Relationship Target="../slideLayouts/slideLayout38.xml" Type="http://schemas.openxmlformats.org/officeDocument/2006/relationships/slideLayout" Id="rId10"/>
    <Relationship Target="../slideLayouts/slideLayout47.xml" Type="http://schemas.openxmlformats.org/officeDocument/2006/relationships/slideLayout" Id="rId19"/>
    <Relationship Target="../media/image1.png" Type="http://schemas.openxmlformats.org/officeDocument/2006/relationships/image" Id="rId31"/>
    <Relationship Target="../slideLayouts/slideLayout32.xml" Type="http://schemas.openxmlformats.org/officeDocument/2006/relationships/slideLayout" Id="rId4"/>
    <Relationship Target="../slideLayouts/slideLayout37.xml" Type="http://schemas.openxmlformats.org/officeDocument/2006/relationships/slideLayout" Id="rId9"/>
    <Relationship Target="../slideLayouts/slideLayout42.xml" Type="http://schemas.openxmlformats.org/officeDocument/2006/relationships/slideLayout" Id="rId14"/>
    <Relationship Target="../slideLayouts/slideLayout50.xml" Type="http://schemas.openxmlformats.org/officeDocument/2006/relationships/slideLayout" Id="rId22"/>
    <Relationship Target="../slideLayouts/slideLayout55.xml" Type="http://schemas.openxmlformats.org/officeDocument/2006/relationships/slideLayout" Id="rId27"/>
    <Relationship Target="../theme/theme2.xml" Type="http://schemas.openxmlformats.org/officeDocument/2006/relationships/theme" Id="rId30"/>
</Relationships>

</file>

<file path=ppt/slideMasters/slideMaster1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false" anchor="t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false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false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  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true"/>
          </p:cNvPicPr>
          <p:nvPr userDrawn="true"/>
        </p:nvPicPr>
        <p:blipFill>
          <a:blip cstate="print"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21" r:id="rId27"/>
    <p:sldLayoutId id="2147483719" r:id="rId28"/>
  </p:sldLayoutIdLst>
  <p:hf hdr="false" dt="false"/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3600" b="true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false" eaLnBrk="true" latinLnBrk="false" hangingPunct="true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false" i="false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b="false" i="false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false" i="false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false" i="false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b="false" i="false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false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Upravte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false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  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true"/>
          </p:cNvPicPr>
          <p:nvPr userDrawn="true"/>
        </p:nvPicPr>
        <p:blipFill>
          <a:blip cstate="print"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hf hdr="false" dt="false"/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3600" b="true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false" eaLnBrk="true" latinLnBrk="false" hangingPunct="true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Mode="External" Target="https://mv.gov.cz/sluzby-pro-verejnost-dobrovolnictvi.aspx" Type="http://schemas.openxmlformats.org/officeDocument/2006/relationships/hyperlink" Id="rId3"/>
    <Relationship TargetMode="External" Target="mailto:veronika.studzinska@mv.gov.cz" Type="http://schemas.openxmlformats.org/officeDocument/2006/relationships/hyperlink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2.xml.rels><?xml version="1.0" encoding="UTF-8" standalone="yes"?>
<Relationships xmlns="http://schemas.openxmlformats.org/package/2006/relationships">
    <Relationship Target="../slideLayouts/slideLayout39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dobrovolnictvi.net/akreditace/" Type="http://schemas.openxmlformats.org/officeDocument/2006/relationships/hyperlink" Id="rId2"/>
    <Relationship Target="../slideLayouts/slideLayout39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39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39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39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9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9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30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/>
          <a:lstStyle/>
          <a:p>
            <a:r>
              <a:rPr lang="cs-CZ" sz="4800" dirty="false"/>
              <a:t>Dobrovolnictví </a:t>
            </a:r>
            <a:br>
              <a:rPr lang="cs-CZ" sz="4400" dirty="false"/>
            </a:br>
            <a:r>
              <a:rPr lang="cs-CZ" dirty="false"/>
              <a:t>v gesci MV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/>
          <a:lstStyle/>
          <a:p>
            <a:r>
              <a:rPr lang="cs-CZ" dirty="false"/>
              <a:t>Mgr. Veronika Studzinská</a:t>
            </a:r>
          </a:p>
          <a:p>
            <a:r>
              <a:rPr lang="cs-CZ" dirty="false"/>
              <a:t>odbor prevence kriminality MV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true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l" defTabSz="914400" rtl="false" eaLnBrk="true" latinLnBrk="false" hangingPunct="true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false">
                <a:latin typeface="Arial"/>
                <a:cs typeface="Arial"/>
              </a:rPr>
              <a:t>25. května 2026</a:t>
            </a:r>
            <a:endParaRPr lang="cs-CZ" sz="1400" dirty="false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6DF7D54-ED7F-B050-FF15-386817D848A0}"/>
              </a:ext>
            </a:extLst>
          </p:cNvPr>
          <p:cNvPicPr>
            <a:picLocks noCrop="true" noGrp="true" noRot="true" noChangeAspect="true" noMove="true" noResize="true" noEditPoints="true" noAdjustHandles="true" noChangeArrowheads="true" noChangeShapeType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674" y="641675"/>
            <a:ext cx="4194252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25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false"/>
              <a:t>Děkuji</a:t>
            </a:r>
            <a:br>
              <a:rPr lang="cs-CZ" dirty="false"/>
            </a:br>
            <a:r>
              <a:rPr lang="cs-CZ" dirty="false"/>
              <a:t>za pozornost.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78819B76-FCCF-20DD-93BA-079BCCC6451D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/>
          <a:p>
            <a:r>
              <a:rPr lang="cs-CZ" dirty="false"/>
              <a:t>Mgr. Veronika Studzinská</a:t>
            </a:r>
          </a:p>
          <a:p>
            <a:r>
              <a:rPr lang="cs-CZ" dirty="false">
                <a:solidFill>
                  <a:schemeClr val="accent1">
                    <a:lumMod val="20000"/>
                    <a:lumOff val="8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veronika.studzinska@mv.gov.cz</a:t>
            </a:r>
            <a:endParaRPr lang="cs-CZ" dirty="false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cs-CZ" dirty="false">
                <a:solidFill>
                  <a:schemeClr val="accent1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mv.gov.cz - dobrovolnictvi</a:t>
            </a:r>
            <a:endParaRPr lang="cs-CZ" dirty="false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D158135-C6D0-80D9-1B9D-4CF9A4866427}"/>
              </a:ext>
            </a:extLst>
          </p:cNvPr>
          <p:cNvPicPr>
            <a:picLocks noCrop="true" noGrp="true" noRot="true" noChangeAspect="true" noMove="true" noResize="true" noEditPoints="true" noAdjustHandles="true" noChangeArrowheads="true" noChangeShapeType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674" y="641675"/>
            <a:ext cx="4194252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12DC3062-BC30-9506-6158-30747B0F0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5DB760B7-A014-35BC-B63B-968AE30A42D5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833964"/>
          </a:xfrm>
        </p:spPr>
        <p:txBody>
          <a:bodyPr/>
          <a:lstStyle/>
          <a:p>
            <a:pPr algn="ctr"/>
            <a:r>
              <a:rPr lang="cs-CZ" sz="2800" dirty="false"/>
              <a:t>Právní rámec dobrovolnictví v ČR</a:t>
            </a:r>
            <a:br>
              <a:rPr lang="cs-CZ" sz="2800" dirty="false"/>
            </a:br>
            <a:r>
              <a:rPr lang="cs-CZ" sz="2000" dirty="false"/>
              <a:t>se zaměřením na zákon o dobrovolnické službě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779BCDB3-FF4C-1AA1-9AC5-21F9CA97E0A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620000" y="1609344"/>
            <a:ext cx="8964000" cy="4628724"/>
          </a:xfrm>
        </p:spPr>
        <p:txBody>
          <a:bodyPr/>
          <a:lstStyle/>
          <a:p>
            <a:pPr lvl="3"/>
            <a:endParaRPr lang="cs-CZ" sz="1200" b="true" dirty="false"/>
          </a:p>
          <a:p>
            <a:pPr algn="just"/>
            <a:r>
              <a:rPr lang="cs-CZ" sz="1800" dirty="false"/>
              <a:t>dobrovolnictví v ČR není upraveno jedním zákonem, ale existují 2 hlavní modely:</a:t>
            </a:r>
          </a:p>
          <a:p>
            <a:pPr marL="846900" lvl="1" indent="-342900" algn="just">
              <a:buAutoNum type="arabicParenR"/>
            </a:pPr>
            <a:r>
              <a:rPr lang="cs-CZ" sz="1600" b="true" dirty="false">
                <a:solidFill>
                  <a:schemeClr val="accent1"/>
                </a:solidFill>
              </a:rPr>
              <a:t>dobrovolnictví podle občanského zákoníku </a:t>
            </a:r>
            <a:r>
              <a:rPr lang="cs-CZ" sz="1600" dirty="false"/>
              <a:t>(obecný smluvní vztah, neformální, v praxi převažující – vhodný pro jednorázové či komunitní akce, sousedskou výpomoc)</a:t>
            </a:r>
          </a:p>
          <a:p>
            <a:pPr lvl="1" algn="just"/>
            <a:r>
              <a:rPr lang="cs-CZ" sz="1600" dirty="false"/>
              <a:t>	→ jednoduché a flexibilní dobrovolnictví</a:t>
            </a:r>
          </a:p>
          <a:p>
            <a:pPr lvl="1" algn="just"/>
            <a:r>
              <a:rPr lang="cs-CZ" sz="1600" b="true" dirty="false">
                <a:solidFill>
                  <a:schemeClr val="accent1"/>
                </a:solidFill>
              </a:rPr>
              <a:t>2)  dobrovolnictví podle zákona č. 198/2002 Sb., o dobrovolnické službě</a:t>
            </a:r>
            <a:r>
              <a:rPr lang="cs-CZ" sz="1600" dirty="false">
                <a:solidFill>
                  <a:schemeClr val="accent1"/>
                </a:solidFill>
              </a:rPr>
              <a:t> </a:t>
            </a:r>
            <a:r>
              <a:rPr lang="cs-CZ" sz="1600" dirty="false"/>
              <a:t>(organizované,     	akreditované, dotované - zákon o DS definuje podmínky, za kterých stát dobrovolnictví 	podporuje a garantuje)</a:t>
            </a:r>
          </a:p>
          <a:p>
            <a:pPr lvl="1" algn="just"/>
            <a:r>
              <a:rPr lang="cs-CZ" sz="1600" dirty="false"/>
              <a:t>	→ </a:t>
            </a:r>
            <a:r>
              <a:rPr lang="pt-BR" sz="1600" dirty="false"/>
              <a:t>formální akreditovaný systém s větší ochranou a administrativou</a:t>
            </a:r>
            <a:endParaRPr lang="cs-CZ" sz="1600" dirty="false"/>
          </a:p>
          <a:p>
            <a:pPr algn="just"/>
            <a:r>
              <a:rPr lang="cs-CZ" sz="1800" dirty="false"/>
              <a:t>rozlišení pojmosloví </a:t>
            </a:r>
            <a:r>
              <a:rPr lang="cs-CZ" sz="1800" dirty="false">
                <a:solidFill>
                  <a:schemeClr val="accent1"/>
                </a:solidFill>
              </a:rPr>
              <a:t>dobrovolnická činnost </a:t>
            </a:r>
            <a:r>
              <a:rPr lang="cs-CZ" sz="1800" dirty="false"/>
              <a:t>x </a:t>
            </a:r>
            <a:r>
              <a:rPr lang="cs-CZ" sz="1800" dirty="false">
                <a:solidFill>
                  <a:schemeClr val="accent1"/>
                </a:solidFill>
              </a:rPr>
              <a:t>dobrovolnická služba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/>
              <a:t>každá dobrovolnická služba je dobrovolnickou činností, ale ne každá dobrovolnická činnost je dobrovolnickou službou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/>
              <a:t>společné charakteristické znaky (svobodně vykonávaná dobrovolnická pomoc bez nároku na odměnu ve prospěch druhých)</a:t>
            </a:r>
          </a:p>
          <a:p>
            <a:pPr lvl="1"/>
            <a:endParaRPr lang="cs-CZ" sz="16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196A0E4-7271-6903-DEF9-2C797967F92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42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8D45D-5294-2A7A-FFC9-7C0026B6F11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824819"/>
          </a:xfrm>
        </p:spPr>
        <p:txBody>
          <a:bodyPr/>
          <a:lstStyle/>
          <a:p>
            <a:pPr algn="ctr"/>
            <a:r>
              <a:rPr lang="cs-CZ" sz="2800" dirty="false"/>
              <a:t>Právní rámec dobrovolnictví v ČR</a:t>
            </a:r>
            <a:br>
              <a:rPr lang="cs-CZ" sz="2800" dirty="false"/>
            </a:br>
            <a:r>
              <a:rPr lang="cs-CZ" sz="2000" dirty="false"/>
              <a:t>se zaměřením na zákon o dobrovolnické službě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EF00B8-E72B-4488-9506-61994B79933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354824" y="1444752"/>
            <a:ext cx="8964000" cy="4855247"/>
          </a:xfrm>
        </p:spPr>
        <p:txBody>
          <a:bodyPr/>
          <a:lstStyle/>
          <a:p>
            <a:pPr algn="just"/>
            <a:r>
              <a:rPr lang="cs-CZ" sz="1400" dirty="false"/>
              <a:t>zákon o DS rozlišuje: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krátkodobou DS </a:t>
            </a:r>
            <a:r>
              <a:rPr lang="cs-CZ" sz="1400" dirty="false"/>
              <a:t>(méně než 3 měsíce, ústní smlouva)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dlouhodobou DS </a:t>
            </a:r>
            <a:r>
              <a:rPr lang="cs-CZ" sz="1400" dirty="false"/>
              <a:t>(více než 3 měsíce, písemná smlouva)</a:t>
            </a:r>
          </a:p>
          <a:p>
            <a:pPr algn="just"/>
            <a:r>
              <a:rPr lang="cs-CZ" sz="1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dobrovolník </a:t>
            </a:r>
            <a:r>
              <a:rPr lang="cs-CZ" sz="1400" dirty="false"/>
              <a:t>- fyzická osoba starší 15 let (do zahraničí 18 let)</a:t>
            </a:r>
          </a:p>
          <a:p>
            <a:pPr algn="just"/>
            <a:r>
              <a:rPr lang="cs-CZ" sz="1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vysílající organizace </a:t>
            </a:r>
            <a:r>
              <a:rPr lang="cs-CZ" sz="1400" dirty="false"/>
              <a:t>- veřejně prospěšná právnická osoba, která má udělenou akreditaci MV (na dobu 4 let) </a:t>
            </a:r>
            <a:br>
              <a:rPr lang="cs-CZ" sz="1400" dirty="false"/>
            </a:br>
            <a:r>
              <a:rPr lang="cs-CZ" sz="1400" dirty="false"/>
              <a:t>a která dobrovolníky vybírá, eviduje, připravuje pro výkon DS a uzavírá s nimi smlouvy o výkonu DS </a:t>
            </a:r>
          </a:p>
          <a:p>
            <a:pPr algn="just"/>
            <a:r>
              <a:rPr lang="cs-CZ" sz="1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přijímající organizace</a:t>
            </a:r>
            <a:r>
              <a:rPr lang="cs-CZ" sz="1400" dirty="false"/>
              <a:t> - fyzická osoba nebo veřejně prospěšná právnická osoba, pro jejíž potřebu je dobrovolnická služba vykonávána a která uzavírá smlouvu s vysílající organizací (např. domovy pro seniory, nemocnice, hospice, dětské domovy, nízkoprahová centra, obce a jejich příspěvkové organizace atd.)</a:t>
            </a:r>
          </a:p>
          <a:p>
            <a:pPr algn="just"/>
            <a:r>
              <a:rPr lang="cs-CZ" sz="1400" dirty="false"/>
              <a:t>seznam akreditovaných organizací na webu </a:t>
            </a:r>
            <a:r>
              <a:rPr lang="cs-CZ" sz="1400" dirty="false">
                <a:hlinkClick r:id="rId2"/>
              </a:rPr>
              <a:t>dobrovolnictvi.net</a:t>
            </a:r>
            <a:endParaRPr lang="cs-CZ" sz="1400" dirty="false"/>
          </a:p>
          <a:p>
            <a:pPr marL="0" indent="0" algn="just">
              <a:buNone/>
            </a:pPr>
            <a:r>
              <a:rPr lang="cs-CZ" sz="14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Přínosy akreditace DS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/>
              <a:t>vyšší důvěryhodnost organizace a jasně nastavené procesy (systém náboru a školení dobrovolníků, supervize, evidence a evaluace dobrovolnické práce)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/>
              <a:t>větší atraktivita pro dobrovolníky (smluvní vztah, pojištění, příprava, pomůcky)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sz="1400" dirty="false"/>
              <a:t>lepší pozice při grantových žádostech (akreditace jako známka kvality a stability organizace)</a:t>
            </a:r>
          </a:p>
          <a:p>
            <a:pPr lvl="1" algn="just"/>
            <a:endParaRPr lang="cs-CZ" sz="14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35FF40-58F5-E046-F83E-C315424F931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68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833964"/>
          </a:xfrm>
        </p:spPr>
        <p:txBody>
          <a:bodyPr/>
          <a:lstStyle/>
          <a:p>
            <a:pPr algn="ctr"/>
            <a:r>
              <a:rPr lang="cs-CZ" sz="2800" dirty="false"/>
              <a:t>Koncepce rozvoje dobrovolnictví v ČR do roku 2030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620000" y="1609344"/>
            <a:ext cx="8964000" cy="4628724"/>
          </a:xfrm>
        </p:spPr>
        <p:txBody>
          <a:bodyPr/>
          <a:lstStyle/>
          <a:p>
            <a:pPr algn="just"/>
            <a:r>
              <a:rPr lang="cs-CZ" sz="1300" dirty="false"/>
              <a:t>schválena usnesením vlády ČR č. 12 ze dne 8. ledna 2025 jako historicky první strategický dokument, který definuje vize, cíle a principy podpory dobrovolnických aktivit v ČR do roku 2030</a:t>
            </a:r>
          </a:p>
          <a:p>
            <a:pPr algn="just"/>
            <a:r>
              <a:rPr lang="cs-CZ" sz="1300" dirty="false"/>
              <a:t>cílem Koncepce je komplexní rozvoj dobrovolnictví v ČR ve všech jeho formách a na všech úrovních </a:t>
            </a:r>
            <a:br>
              <a:rPr lang="cs-CZ" sz="1300" dirty="false"/>
            </a:br>
            <a:r>
              <a:rPr lang="cs-CZ" sz="1300" dirty="false"/>
              <a:t>→ zprofesionalizovat dobrovolnictví, zvýšit jeho dostupnost, zlepšit jeho infrastrukturu a podpořit solidaritu </a:t>
            </a:r>
            <a:br>
              <a:rPr lang="cs-CZ" sz="1300" dirty="false"/>
            </a:br>
            <a:r>
              <a:rPr lang="cs-CZ" sz="1300" dirty="false"/>
              <a:t>ve společnosti</a:t>
            </a:r>
          </a:p>
          <a:p>
            <a:pPr algn="just">
              <a:spcAft>
                <a:spcPts val="0"/>
              </a:spcAft>
            </a:pPr>
            <a:r>
              <a:rPr lang="cs-CZ" sz="1300" dirty="false"/>
              <a:t>4 tematické oblasti se 14 specifickými cíli: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cs-CZ" sz="13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	A) Rozvoj dobrovolnické infrastruktury pro zlepšení managementu dobrovolnictví</a:t>
            </a:r>
          </a:p>
          <a:p>
            <a:pPr marL="1221750" lvl="3" indent="-285750" algn="just">
              <a:buFont typeface="Wingdings" panose="05000000000000000000" pitchFamily="2" charset="2"/>
              <a:buChar char="§"/>
            </a:pPr>
            <a:r>
              <a:rPr lang="cs-CZ" sz="1200" dirty="false">
                <a:solidFill>
                  <a:schemeClr val="tx1"/>
                </a:solidFill>
              </a:rPr>
              <a:t>podpora regionální a oborové dostupnosti dobrovolnictví, systémová podpora regionálních dobrovolnických center, vznik Rady dobrovolnictví na národní úrovni, efektivní monitoring dobrovolnické činnosti </a:t>
            </a:r>
          </a:p>
          <a:p>
            <a:pPr marL="1437750" lvl="4" indent="-285750" algn="just">
              <a:buFont typeface="Wingdings" panose="05000000000000000000" pitchFamily="2" charset="2"/>
              <a:buChar char="§"/>
            </a:pPr>
            <a:r>
              <a:rPr lang="cs-CZ" sz="1000" dirty="false"/>
              <a:t>posílení role kraje v dobrovolnictví (stanovení kompetentní osoby ve vedení kraje, která bude mít téma dobrovolnictví na starosti)</a:t>
            </a:r>
          </a:p>
          <a:p>
            <a:pPr marL="1437750" lvl="4" indent="-285750" algn="just">
              <a:buFont typeface="Wingdings" panose="05000000000000000000" pitchFamily="2" charset="2"/>
              <a:buChar char="§"/>
            </a:pPr>
            <a:r>
              <a:rPr lang="cs-CZ" sz="1000" dirty="false"/>
              <a:t>r</a:t>
            </a:r>
            <a:r>
              <a:rPr lang="cs-CZ" sz="1000" dirty="false">
                <a:solidFill>
                  <a:schemeClr val="tx1"/>
                </a:solidFill>
              </a:rPr>
              <a:t>ozvinutí potenciálu menších měst a obcí, MAS za účelem zlepšení dostupnosti dobrovolnických služeb v území</a:t>
            </a:r>
          </a:p>
          <a:p>
            <a:pPr lvl="3" algn="just"/>
            <a:r>
              <a:rPr lang="cs-CZ" sz="1300" b="true" dirty="false"/>
              <a:t>B) Zvýšení motivace a podpory dobrovolníků a dobrovolnických organizací ze strany resortů </a:t>
            </a:r>
          </a:p>
          <a:p>
            <a:pPr marL="1221750" lvl="3" indent="-285750" algn="just">
              <a:buFont typeface="Wingdings" panose="05000000000000000000" pitchFamily="2" charset="2"/>
              <a:buChar char="§"/>
            </a:pPr>
            <a:r>
              <a:rPr lang="cs-CZ" sz="1200" dirty="false">
                <a:solidFill>
                  <a:schemeClr val="tx1"/>
                </a:solidFill>
              </a:rPr>
              <a:t>podpora dobrovolnické služby, nových forem a oblastí dobrovolnictví, případné legislativní úpravy</a:t>
            </a:r>
          </a:p>
          <a:p>
            <a:pPr lvl="3" algn="just"/>
            <a:r>
              <a:rPr lang="cs-CZ" sz="1300" b="true" dirty="false"/>
              <a:t>C) Vzdělávání dobrovolníků a profesionalizace managementu dobrovolnictví </a:t>
            </a:r>
          </a:p>
          <a:p>
            <a:pPr marL="1107450" lvl="3" indent="-171450" algn="just">
              <a:buFont typeface="Wingdings" panose="05000000000000000000" pitchFamily="2" charset="2"/>
              <a:buChar char="§"/>
            </a:pPr>
            <a:r>
              <a:rPr lang="cs-CZ" sz="1200" dirty="false">
                <a:solidFill>
                  <a:schemeClr val="tx1"/>
                </a:solidFill>
              </a:rPr>
              <a:t>podpora kvality služeb dobrovolnických organizací i samotných dobrovolníků prostřednictvím vzdělávání</a:t>
            </a:r>
          </a:p>
          <a:p>
            <a:pPr lvl="3" algn="just"/>
            <a:r>
              <a:rPr lang="cs-CZ" sz="13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D) Propagace dobrovolnictví v ČR na národní, regionální i lokální úrovni </a:t>
            </a:r>
          </a:p>
          <a:p>
            <a:pPr marL="1107450" lvl="3" indent="-171450" algn="just">
              <a:buFont typeface="Wingdings" panose="05000000000000000000" pitchFamily="2" charset="2"/>
              <a:buChar char="§"/>
            </a:pPr>
            <a:r>
              <a:rPr lang="cs-CZ" sz="1200" dirty="false">
                <a:solidFill>
                  <a:schemeClr val="tx1"/>
                </a:solidFill>
              </a:rPr>
              <a:t>informování o celospolečenském významu dobrovolnictví, podpora informovanosti o  mezinárodním dobrovolnictví</a:t>
            </a:r>
            <a:endParaRPr lang="cs-CZ" sz="1200" b="true" dirty="false">
              <a:solidFill>
                <a:schemeClr val="tx1"/>
              </a:solidFill>
            </a:endParaRPr>
          </a:p>
          <a:p>
            <a:pPr marL="1221750" lvl="3" indent="-285750">
              <a:buFont typeface="Wingdings" panose="05000000000000000000" pitchFamily="2" charset="2"/>
              <a:buChar char="§"/>
            </a:pPr>
            <a:endParaRPr lang="cs-CZ" sz="1200" b="true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29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9900000" cy="760812"/>
          </a:xfrm>
        </p:spPr>
        <p:txBody>
          <a:bodyPr/>
          <a:lstStyle/>
          <a:p>
            <a:pPr algn="ctr"/>
            <a:r>
              <a:rPr lang="cs-CZ" sz="2800" dirty="false"/>
              <a:t>Akční plán Koncepce na léta 2025-2027 </a:t>
            </a:r>
            <a:br>
              <a:rPr lang="cs-CZ" sz="2800" dirty="false"/>
            </a:br>
            <a:endParaRPr lang="cs-CZ" sz="28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620000" y="1920240"/>
            <a:ext cx="8964000" cy="415528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false"/>
              <a:t>přijat usnesením vlády č. 870 ze dne 12. listopadu 2025 jako implementační dokument Koncepce</a:t>
            </a:r>
          </a:p>
          <a:p>
            <a:pPr algn="just"/>
            <a:r>
              <a:rPr lang="cs-CZ" dirty="false"/>
              <a:t>účelem AP je cílený a systémový rozvoj dobrovolnictví v ČR s jasně definovanou podporou státu včetně podpory finanční</a:t>
            </a:r>
          </a:p>
          <a:p>
            <a:pPr algn="just"/>
            <a:r>
              <a:rPr lang="cs-CZ" dirty="false"/>
              <a:t>obsahuje jednotlivá opatření, která reagují na oblasti a specifické cíle Koncepce a navazují na schválené indikátory Koncepce</a:t>
            </a:r>
          </a:p>
          <a:p>
            <a:pPr algn="just"/>
            <a:r>
              <a:rPr lang="cs-CZ" dirty="false"/>
              <a:t>AP je primárně určen příslušným ústředním orgánům státní správy, kterým ukládá jednotlivé úkoly</a:t>
            </a:r>
          </a:p>
          <a:p>
            <a:pPr algn="just"/>
            <a:r>
              <a:rPr lang="cs-CZ" dirty="false"/>
              <a:t>AP je určen i všem organizacím působícím v oblasti dobrovolnictví, především regionálním dobrovolnickým centrům (úkoly realizovány prostřednictvím podmínek dotačního programu MV na podporu fungování RDC) </a:t>
            </a:r>
          </a:p>
          <a:p>
            <a:pPr algn="just"/>
            <a:r>
              <a:rPr lang="cs-CZ" b="true" dirty="false">
                <a:solidFill>
                  <a:schemeClr val="accent1"/>
                </a:solidFill>
              </a:rPr>
              <a:t>AP je určen také krajům a obcím pro formulaci jejich vlastních strategických dokumentů v oblasti dobrovolnictví 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dirty="false"/>
              <a:t>nastavení spolupráce kraje s RDC na podporu dobrovolnických organizací v regionu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dirty="false"/>
              <a:t>zajištění pravidelné finanční podpory RDC ze strany krajů 	</a:t>
            </a:r>
          </a:p>
          <a:p>
            <a:pPr marL="789750" lvl="1" indent="-285750" algn="just">
              <a:buFont typeface="Wingdings" panose="05000000000000000000" pitchFamily="2" charset="2"/>
              <a:buChar char="§"/>
            </a:pPr>
            <a:r>
              <a:rPr lang="cs-CZ" dirty="false"/>
              <a:t>ve spolupráci s RDC mapování a analýza činností jednotlivých dobrovolnických organizací s ohledem na oborovou dostupnost, pokrytí, rozsah a potřebnost v rámci kraje (MAS, obce, LDC jako spolupracující subjekty)</a:t>
            </a:r>
          </a:p>
          <a:p>
            <a:pPr algn="just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17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90514A-15B1-795A-9AC6-023D9728E38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Rada dobrovolnictví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B9614A-8328-DEA9-C26F-EA4C2942EE4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1800" dirty="false"/>
              <a:t>statut a jednací řád Rady schválen usnesením vlády č. 870 ze dne </a:t>
            </a:r>
            <a:br>
              <a:rPr lang="cs-CZ" sz="1800" dirty="false"/>
            </a:br>
            <a:r>
              <a:rPr lang="cs-CZ" sz="1800" dirty="false"/>
              <a:t>12. listopadu 2025</a:t>
            </a:r>
          </a:p>
          <a:p>
            <a:pPr algn="just"/>
            <a:r>
              <a:rPr lang="cs-CZ" sz="1800" dirty="false"/>
              <a:t>meziresortní a mezioborový pracovní orgán MV, kde jsou zastoupeny ústřední orgány státní správy, samosprávy (včetně Asociace krajů, Svazu měst a obcí a Sdružení místních samospráv), dobrovolnické organizace, odborná profesní sdružení i akademická sféra</a:t>
            </a:r>
          </a:p>
          <a:p>
            <a:pPr algn="just"/>
            <a:r>
              <a:rPr lang="cs-CZ" sz="1800" dirty="false"/>
              <a:t>dohlíží na implementaci Koncepce a Akčního plánu, má metodickou, koordinační a iniciační roli v oblasti rozvoje dobrovolnictví</a:t>
            </a:r>
          </a:p>
          <a:p>
            <a:pPr algn="just"/>
            <a:r>
              <a:rPr lang="cs-CZ" sz="1800" dirty="false"/>
              <a:t>aktuálně dobíhá proces ustanovování členů včetně volených zástupců</a:t>
            </a:r>
          </a:p>
          <a:p>
            <a:pPr algn="just"/>
            <a:r>
              <a:rPr lang="cs-CZ" sz="1800" dirty="false"/>
              <a:t>první zasedání proběhne ve druhé polovině června 2026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BB951F-C22B-B818-47B5-11C2E03BD38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20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4B157-3B9B-69A5-715E-CC64AEE9D80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10800000" cy="1070756"/>
          </a:xfrm>
        </p:spPr>
        <p:txBody>
          <a:bodyPr/>
          <a:lstStyle/>
          <a:p>
            <a:pPr algn="ctr"/>
            <a:r>
              <a:rPr lang="cs-CZ" sz="2800" dirty="false"/>
              <a:t>Dotační programy MV v oblasti dobrovolnictví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true"/>
          </p:cNvSpPr>
          <p:nvPr>
            <p:ph sz="half" idx="1"/>
          </p:nvPr>
        </p:nvSpPr>
        <p:spPr>
          <a:xfrm>
            <a:off x="1649186" y="1825625"/>
            <a:ext cx="9834813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19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Rozvoj dobrovolnické služby</a:t>
            </a:r>
            <a:endParaRPr lang="en-AU" sz="1900" b="true" dirty="false">
              <a:solidFill>
                <a:schemeClr val="accent1"/>
              </a:solidFill>
            </a:endParaRPr>
          </a:p>
          <a:p>
            <a:pPr lvl="1" algn="just"/>
            <a:r>
              <a:rPr lang="cs-CZ" sz="1500" dirty="false"/>
              <a:t>dotační podpora pro </a:t>
            </a:r>
            <a:r>
              <a:rPr lang="cs-CZ" sz="1500" b="true" dirty="false"/>
              <a:t>akreditované organizace v režimu zákona č. 198/2002 Sb., o dobrovolnické službě </a:t>
            </a:r>
            <a:r>
              <a:rPr lang="cs-CZ" sz="1500" dirty="false"/>
              <a:t>na projekty </a:t>
            </a:r>
            <a:br>
              <a:rPr lang="cs-CZ" sz="1500" dirty="false"/>
            </a:br>
            <a:r>
              <a:rPr lang="cs-CZ" sz="1500" dirty="false"/>
              <a:t>z různých společenských odvětví (ekologické, kulturní, pomoc seniorům, osobám se zdravotním postižením, rodinám s dětmi, charitativní sbírky, pomoc při mimořádných událostech atd.)</a:t>
            </a:r>
          </a:p>
          <a:p>
            <a:pPr lvl="1" algn="just"/>
            <a:r>
              <a:rPr lang="cs-CZ" sz="1500" dirty="false"/>
              <a:t>dotaci lze poskytnout na pojištění dobrovolníků a na náklady spojených s evidencí dobrovolníků, přípravou a výkonem dobrovolnické služby</a:t>
            </a:r>
          </a:p>
          <a:p>
            <a:pPr lvl="1" algn="just"/>
            <a:r>
              <a:rPr lang="cs-CZ" sz="1500" dirty="false"/>
              <a:t>alokace programu 14, 1 mil. Kč (požadavky pravidelně překračují 40 mil. Kč)</a:t>
            </a:r>
          </a:p>
          <a:p>
            <a:pPr marL="504000" lvl="2" indent="0" algn="just">
              <a:buNone/>
            </a:pPr>
            <a:r>
              <a:rPr lang="cs-CZ" dirty="false">
                <a:solidFill>
                  <a:schemeClr val="tx1"/>
                </a:solidFill>
              </a:rPr>
              <a:t>→ program je podfinancovaný, navýšení prostředků o 50 % jako úkol z vládou schválené Strategie spolupráce veřejné správy vůči NNO dosud nerealizováno</a:t>
            </a:r>
          </a:p>
          <a:p>
            <a:pPr lvl="1" algn="just"/>
            <a:r>
              <a:rPr lang="cs-CZ" sz="1500" dirty="false"/>
              <a:t>pro rok 2026 rozděleno 14 096 tis. Kč mezi 140 projektů</a:t>
            </a:r>
          </a:p>
          <a:p>
            <a:pPr marL="0" indent="0" algn="just">
              <a:buNone/>
            </a:pPr>
            <a:r>
              <a:rPr lang="cs-CZ" sz="19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Program podpory fungování regionálních dobrovolnických center</a:t>
            </a:r>
            <a:endParaRPr lang="en-AU" sz="1900" b="true" dirty="false">
              <a:solidFill>
                <a:schemeClr val="accent1"/>
              </a:solidFill>
            </a:endParaRPr>
          </a:p>
          <a:p>
            <a:pPr lvl="1" algn="just"/>
            <a:r>
              <a:rPr lang="cs-CZ" sz="1500" dirty="false"/>
              <a:t>vytvořen a spuštěn na základě schválené Koncepce v roce 2025</a:t>
            </a:r>
          </a:p>
          <a:p>
            <a:pPr lvl="1" algn="just"/>
            <a:r>
              <a:rPr lang="cs-CZ" sz="1500" dirty="false"/>
              <a:t>alokace 7 mil. Kč. (500 tis. Kč/kraj), dotace do 70% nákladů projektu (do spolufinancování projektu lze započítat hodnotu úvazku pracovníka krajského úřadu, který má ve své gesci problematiku dobrovolnictví)</a:t>
            </a:r>
          </a:p>
          <a:p>
            <a:pPr lvl="1" algn="just"/>
            <a:r>
              <a:rPr lang="cs-CZ" sz="1500" dirty="false"/>
              <a:t>žadatel musí doložit potvrzení kraje o spolupráci na naplňování obligatorních a fakultativních aktivit projektu</a:t>
            </a:r>
          </a:p>
          <a:p>
            <a:pPr lvl="1" algn="just"/>
            <a:r>
              <a:rPr lang="cs-CZ" sz="1500" dirty="false"/>
              <a:t>aktuálně je Výzva pro rok 2026 ve schvalovacím řízení MV</a:t>
            </a:r>
          </a:p>
          <a:p>
            <a:pPr lvl="1"/>
            <a:endParaRPr lang="en-AU" dirty="false"/>
          </a:p>
          <a:p>
            <a:pPr lvl="1"/>
            <a:endParaRPr lang="cs-CZ" dirty="false"/>
          </a:p>
          <a:p>
            <a:pPr lvl="1"/>
            <a:endParaRPr lang="cs-CZ" dirty="false"/>
          </a:p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0D2DFD-F201-DBDA-7106-8DCDFF951C5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07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539C9E56-F17E-F0DE-3ACC-6B44078753E3}"/>
              </a:ext>
            </a:extLst>
          </p:cNvPr>
          <p:cNvSpPr txBox="true">
            <a:spLocks/>
          </p:cNvSpPr>
          <p:nvPr/>
        </p:nvSpPr>
        <p:spPr>
          <a:xfrm>
            <a:off x="501396" y="238125"/>
            <a:ext cx="11394948" cy="920211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>
            <a:lvl1pPr algn="l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AU" sz="4000" dirty="false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0BE41B6A-A5FE-C9C2-A870-65AC60D6422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619932"/>
            <a:ext cx="10800000" cy="843108"/>
          </a:xfrm>
        </p:spPr>
        <p:txBody>
          <a:bodyPr/>
          <a:lstStyle/>
          <a:p>
            <a:pPr algn="ctr"/>
            <a:r>
              <a:rPr lang="cs-CZ" sz="2800" dirty="false"/>
              <a:t>Regionální d</a:t>
            </a:r>
            <a:r>
              <a:rPr lang="cs-CZ" sz="28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o</a:t>
            </a:r>
            <a:r>
              <a:rPr lang="cs-CZ" sz="2800" dirty="false"/>
              <a:t>brovolnická centra (RDC)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true"/>
          </p:cNvSpPr>
          <p:nvPr>
            <p:ph sz="half" idx="1"/>
          </p:nvPr>
        </p:nvSpPr>
        <p:spPr>
          <a:xfrm>
            <a:off x="1416990" y="1844846"/>
            <a:ext cx="9199194" cy="4546809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4400" dirty="false"/>
              <a:t>informační, kontaktní a metodická centra pro dobrovolníky, neziskové organizace, příspěvkové organizace či obce v daném kraji v oblasti dobrovolnictví, které vzájemně propojují</a:t>
            </a:r>
          </a:p>
          <a:p>
            <a:pPr algn="just"/>
            <a:r>
              <a:rPr lang="cs-CZ" sz="4400" dirty="false"/>
              <a:t>vytvořena v rámci EU projektu „Rozvoj dobrovolnictví v ČR“, pilotní realizace proběhla v letech 2020 až 2022 → prokázána jejich potřebnost </a:t>
            </a:r>
            <a:br>
              <a:rPr lang="cs-CZ" sz="4400" dirty="false"/>
            </a:br>
            <a:r>
              <a:rPr lang="cs-CZ" sz="4400" dirty="false"/>
              <a:t>a prospěšnost pro koordinaci dobrovolnictví v kraji i v souvislosti s řešením mimořádných událostí (pandemie covid-19, uprchlická krize </a:t>
            </a:r>
            <a:br>
              <a:rPr lang="cs-CZ" sz="4400" dirty="false"/>
            </a:br>
            <a:r>
              <a:rPr lang="cs-CZ" sz="4400" dirty="false"/>
              <a:t>z Ukrajiny)</a:t>
            </a:r>
          </a:p>
          <a:p>
            <a:pPr algn="just"/>
            <a:r>
              <a:rPr lang="cs-CZ" sz="4400" dirty="false"/>
              <a:t>aktuálně fungují v 11 krajích (chybí Olomoucký, Královéhradecký, Vysočina), u Zlínského kraje nastala v letošním roce změna provozovatele</a:t>
            </a:r>
            <a:endParaRPr lang="cs-CZ" sz="4400" dirty="false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cs-CZ" sz="6400" b="true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Role RDC v regionu</a:t>
            </a:r>
          </a:p>
          <a:p>
            <a:pPr lvl="1" algn="just"/>
            <a:r>
              <a:rPr lang="cs-CZ" sz="4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informační a zprostředkovatelská </a:t>
            </a:r>
          </a:p>
          <a:p>
            <a:pPr lvl="2" algn="just"/>
            <a:r>
              <a:rPr lang="cs-CZ" sz="4000" dirty="false">
                <a:solidFill>
                  <a:schemeClr val="tx1"/>
                </a:solidFill>
              </a:rPr>
              <a:t>propojují nabídku a poptávku po dobrovolnické činnosti v regionu, vedou databáze s přehledem dobrovolníků a s přehledem lokálních dobrovolnických center</a:t>
            </a:r>
          </a:p>
          <a:p>
            <a:pPr lvl="1" algn="just"/>
            <a:r>
              <a:rPr lang="cs-CZ" sz="4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propagační a osvětová </a:t>
            </a:r>
          </a:p>
          <a:p>
            <a:pPr lvl="2" algn="just"/>
            <a:r>
              <a:rPr lang="cs-CZ" sz="4000" dirty="false">
                <a:solidFill>
                  <a:schemeClr val="tx1"/>
                </a:solidFill>
              </a:rPr>
              <a:t>pořádají Dny dobrovolnictví, dny otevřených dveří, spolupracují s médii a se školami, prezentují příběhy dobrovolníků</a:t>
            </a:r>
          </a:p>
          <a:p>
            <a:pPr lvl="1" algn="just"/>
            <a:r>
              <a:rPr lang="cs-CZ" sz="4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vzdělávací</a:t>
            </a:r>
          </a:p>
          <a:p>
            <a:pPr lvl="2" algn="just"/>
            <a:r>
              <a:rPr lang="cs-CZ" sz="4000" dirty="false">
                <a:solidFill>
                  <a:schemeClr val="tx1"/>
                </a:solidFill>
              </a:rPr>
              <a:t>zajišťují rozvoj kompetencí dobrovolníků i koordinátorů dobrovolníků, sdílení dobré praxe</a:t>
            </a:r>
          </a:p>
          <a:p>
            <a:pPr lvl="1" algn="just"/>
            <a:r>
              <a:rPr lang="cs-CZ" sz="4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poradenská </a:t>
            </a:r>
          </a:p>
          <a:p>
            <a:pPr lvl="2" algn="just"/>
            <a:r>
              <a:rPr lang="cs-CZ" sz="4000" dirty="false">
                <a:solidFill>
                  <a:schemeClr val="tx1"/>
                </a:solidFill>
              </a:rPr>
              <a:t>poskytují organizacím poradentství, pomoc s legislativou, individuální konzultace pro organizace i dobrovolníky</a:t>
            </a:r>
          </a:p>
          <a:p>
            <a:pPr lvl="1" algn="just"/>
            <a:r>
              <a:rPr lang="cs-CZ" sz="4400" dirty="false">
                <a:solidFill>
                  <a:schemeClr val="tx2">
                    <a:lumMod val="75000"/>
                    <a:lumOff val="25000"/>
                  </a:schemeClr>
                </a:solidFill>
              </a:rPr>
              <a:t>metodicko-koncepční</a:t>
            </a:r>
          </a:p>
          <a:p>
            <a:pPr lvl="2" algn="just"/>
            <a:r>
              <a:rPr lang="cs-CZ" sz="4000" dirty="false">
                <a:solidFill>
                  <a:schemeClr val="tx1"/>
                </a:solidFill>
              </a:rPr>
              <a:t>spolupracují s orgány samosprávy na tvorbě regionálních strategií dobrovolnictví včetně spolupráce při mimořádných událostech</a:t>
            </a:r>
          </a:p>
          <a:p>
            <a:endParaRPr lang="cs-CZ" sz="1700" dirty="false">
              <a:solidFill>
                <a:schemeClr val="tx1"/>
              </a:solidFill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91B074F-03E9-6588-C6EB-BF0ACE5B286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3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26B4C2-706D-17E8-5635-1CCC7ABA8E7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Potenciál MAS v rozvoji dobrovolnictví v území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8AF705-67E0-E120-4B86-DA31F3C10EAF}"/>
              </a:ext>
            </a:extLst>
          </p:cNvPr>
          <p:cNvSpPr txBox="true">
            <a:spLocks/>
          </p:cNvSpPr>
          <p:nvPr/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/>
          <a:lstStyle>
            <a:lvl1pPr marL="288000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04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20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36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false"/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EDC8EB23-CC3A-E7AE-DE6A-24A12F29A434}"/>
              </a:ext>
            </a:extLst>
          </p:cNvPr>
          <p:cNvSpPr txBox="true">
            <a:spLocks/>
          </p:cNvSpPr>
          <p:nvPr/>
        </p:nvSpPr>
        <p:spPr>
          <a:xfrm>
            <a:off x="1772400" y="2312400"/>
            <a:ext cx="8964000" cy="3915521"/>
          </a:xfrm>
          <a:prstGeom prst="rect">
            <a:avLst/>
          </a:prstGeom>
        </p:spPr>
        <p:txBody>
          <a:bodyPr/>
          <a:lstStyle>
            <a:lvl1pPr marL="288000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04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20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36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false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FE0076C3-06E7-124D-F9C5-9BB6B75CD6AC}"/>
              </a:ext>
            </a:extLst>
          </p:cNvPr>
          <p:cNvSpPr txBox="true">
            <a:spLocks/>
          </p:cNvSpPr>
          <p:nvPr/>
        </p:nvSpPr>
        <p:spPr>
          <a:xfrm>
            <a:off x="1924800" y="2160000"/>
            <a:ext cx="8964000" cy="4220321"/>
          </a:xfrm>
          <a:prstGeom prst="rect">
            <a:avLst/>
          </a:prstGeom>
        </p:spPr>
        <p:txBody>
          <a:bodyPr/>
          <a:lstStyle>
            <a:lvl1pPr marL="288000" indent="-288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04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20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36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-21600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</a:pPr>
            <a:r>
              <a:rPr lang="cs-CZ" sz="1600" dirty="false"/>
              <a:t>MAS mají zásadní potenciál v rozvoji dobrovolnictví na lokální úrovni díky své znalosti území, komunitnímu přístupu, kdy působí jako přirozený spojovací článek mezi veřejným sektorem, neziskovými organizacemi, školami, podnikateli a aktivními obyvateli</a:t>
            </a:r>
          </a:p>
          <a:p>
            <a:pPr algn="just">
              <a:spcAft>
                <a:spcPts val="1800"/>
              </a:spcAft>
            </a:pPr>
            <a:r>
              <a:rPr lang="cs-CZ" sz="1600" dirty="false"/>
              <a:t>díky svým komunitním projektům se MAS mohou podílet na financování dobrovolnických aktivit</a:t>
            </a:r>
          </a:p>
          <a:p>
            <a:pPr algn="just">
              <a:spcAft>
                <a:spcPts val="1800"/>
              </a:spcAft>
            </a:pPr>
            <a:r>
              <a:rPr lang="cs-CZ" sz="1600" dirty="false"/>
              <a:t>mohou iniciovat vznik tzv. </a:t>
            </a:r>
            <a:r>
              <a:rPr lang="cs-CZ" sz="1600" b="true" dirty="false" err="true">
                <a:solidFill>
                  <a:schemeClr val="accent1"/>
                </a:solidFill>
              </a:rPr>
              <a:t>Dobropointů</a:t>
            </a:r>
            <a:r>
              <a:rPr lang="cs-CZ" sz="1600" dirty="false">
                <a:solidFill>
                  <a:schemeClr val="accent1"/>
                </a:solidFill>
              </a:rPr>
              <a:t> </a:t>
            </a:r>
            <a:r>
              <a:rPr lang="cs-CZ" sz="1600" dirty="false"/>
              <a:t>→ kontaktní místa propojující zájemce </a:t>
            </a:r>
            <a:br>
              <a:rPr lang="cs-CZ" sz="1600" dirty="false"/>
            </a:br>
            <a:r>
              <a:rPr lang="cs-CZ" sz="1600" dirty="false"/>
              <a:t>o dobrovolnictví s organizacemi, které dobrovolníky hledají (např. v knihovnách, </a:t>
            </a:r>
            <a:br>
              <a:rPr lang="cs-CZ" sz="1600" dirty="false"/>
            </a:br>
            <a:r>
              <a:rPr lang="cs-CZ" sz="1600" dirty="false"/>
              <a:t>v komunitních centrech, na úřadech)</a:t>
            </a:r>
          </a:p>
          <a:p>
            <a:pPr lvl="1" algn="just">
              <a:spcAft>
                <a:spcPts val="1800"/>
              </a:spcAft>
            </a:pPr>
            <a:r>
              <a:rPr lang="cs-CZ" sz="1400" dirty="false"/>
              <a:t>cílem je usnadnit lidem cestu k dobrovolnictví, propojit nabídku s poptávkou </a:t>
            </a:r>
            <a:br>
              <a:rPr lang="cs-CZ" sz="1400" dirty="false"/>
            </a:br>
            <a:r>
              <a:rPr lang="cs-CZ" sz="1400" dirty="false"/>
              <a:t>a zlepšit dostupnost dobrovolnických služeb v území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16520785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txDef>
      <a:spPr>
        <a:noFill/>
      </a:spPr>
      <a:bodyPr wrap="square" rtlCol="false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false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txDef>
      <a:spPr>
        <a:noFill/>
      </a:spPr>
      <a:bodyPr wrap="square" rtlCol="false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false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D49E6BE534F60E469CE8F6942E8CB243" ma:contentTypeName="Dokument" ma:contentTypeScope="" ma:contentTypeVersion="3" ma:versionID="f016a36121c73f128f837a688d434fda">
  <xsd:schema xmlns:xsd="http://www.w3.org/2001/XMLSchema" xmlns:ns2="46101490-013c-45ea-bf1a-4a68c9a652b7" xmlns:p="http://schemas.microsoft.com/office/2006/metadata/properties" xmlns:xs="http://www.w3.org/2001/XMLSchema" ma:fieldsID="34c1f9b9eddcae5283eef7731ea9b1bc" ma:root="true" ns2:_="" targetNamespace="http://schemas.microsoft.com/office/2006/metadata/properties">
    <xsd:import namespace="46101490-013c-45ea-bf1a-4a68c9a652b7"/>
    <xsd:element name="properties">
      <xsd:complexType>
        <xsd:sequence>
          <xsd:element name="documentManagement">
            <xsd:complexType>
              <xsd:all>
                <xsd:element minOccurs="0" ref="ns2:MediaServiceMetadata"/>
                <xsd:element minOccurs="0" ref="ns2:MediaServiceFastMetadata"/>
                <xsd:element minOccurs="0" ref="ns2:MediaServiceSearchPropertie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46101490-013c-45ea-bf1a-4a68c9a652b7">
    <xsd:import namespace="http://schemas.microsoft.com/office/2006/documentManagement/types"/>
    <xsd:import namespace="http://schemas.microsoft.com/office/infopath/2007/PartnerControls"/>
    <xsd:element ma:displayName="MediaServiceMetadata" ma:hidden="true" ma:index="8" ma:internalName="MediaServiceMetadata" ma:readOnly="true" name="MediaServiceMetadata" nillable="true">
      <xsd:simpleType>
        <xsd:restriction base="dms:Note"/>
      </xsd:simpleType>
    </xsd:element>
    <xsd:element ma:displayName="MediaServiceFastMetadata" ma:hidden="true" ma:index="9" ma:internalName="MediaServiceFastMetadata" ma:readOnly="true" name="MediaServiceFastMetadata" nillable="true">
      <xsd:simpleType>
        <xsd:restriction base="dms:Note"/>
      </xsd:simpleType>
    </xsd:element>
    <xsd:element ma:displayName="MediaServiceSearchProperties" ma:hidden="true" ma:index="10" ma:internalName="MediaServiceSearchProperties" ma:readOnly="true" name="MediaServiceSearchProperties" nillable="true">
      <xsd:simpleType>
        <xsd:restriction base="dms:Note"/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19C120-5274-443A-93A6-139E5591E124}">
  <ds:schemaRefs>
    <ds:schemaRef ds:uri="b42b3ace-cfc9-4323-a967-7cca6ffa24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6417A6-8771-430D-A2A0-70E5FBC37019}">
  <ds:schemaRefs>
    <ds:schemaRef ds:uri="46101490-013c-45ea-bf1a-4a68c9a652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Manager/>
  <properties:Company>Jednotný vizuální styl</properties:Company>
  <properties:Words>1395</properties:Words>
  <properties:PresentationFormat>Širokoúhlá obrazovka</properties:PresentationFormat>
  <properties:Paragraphs>102</properties:Paragraphs>
  <properties:Slides>10</properties:Slides>
  <properties:Notes>1</properties:Notes>
  <properties:TotalTime>2164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properties:HeadingPairs>
  <properties:TitlesOfParts>
    <vt:vector baseType="lpstr" size="14">
      <vt:lpstr>Arial</vt:lpstr>
      <vt:lpstr>Wingdings</vt:lpstr>
      <vt:lpstr>JVS PPT Dark</vt:lpstr>
      <vt:lpstr>JVS PPS Light</vt:lpstr>
      <vt:lpstr>Dobrovolnictví  v gesci MV</vt:lpstr>
      <vt:lpstr>Právní rámec dobrovolnictví v ČR se zaměřením na zákon o dobrovolnické službě</vt:lpstr>
      <vt:lpstr>Právní rámec dobrovolnictví v ČR se zaměřením na zákon o dobrovolnické službě</vt:lpstr>
      <vt:lpstr>Koncepce rozvoje dobrovolnictví v ČR do roku 2030</vt:lpstr>
      <vt:lpstr>Akční plán Koncepce na léta 2025-2027  </vt:lpstr>
      <vt:lpstr>Rada dobrovolnictví</vt:lpstr>
      <vt:lpstr>Dotační programy MV v oblasti dobrovolnictví</vt:lpstr>
      <vt:lpstr>Regionální dobrovolnická centra (RDC)</vt:lpstr>
      <vt:lpstr>Potenciál MAS v rozvoji dobrovolnictví v území</vt:lpstr>
      <vt:lpstr>Děkuji za pozornost.</vt:lpstr>
    </vt:vector>
  </properties:TitlesOfParts>
  <properties:LinksUpToDate>false</properties:LinksUpToDate>
  <properties:SharedDoc>false</properties:SharedDoc>
  <properties:HyperlinkBase/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cp:category/>
  <dcterms:created xmlns:xsi="http://www.w3.org/2001/XMLSchema-instance" xsi:type="dcterms:W3CDTF">2025-01-29T13:36:29Z</dcterms:created>
  <dc:creator/>
  <dc:description/>
  <cp:keywords/>
  <cp:lastModifiedBy/>
  <cp:lastPrinted>2025-10-24T08:31:40Z</cp:lastPrinted>
  <dcterms:modified xmlns:xsi="http://www.w3.org/2001/XMLSchema-instance" xsi:type="dcterms:W3CDTF">2026-05-22T09:49:52Z</dcterms:modified>
  <cp:revision>68</cp:revision>
  <dc:subject/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0x010100D49E6BE534F60E469CE8F6942E8CB243</vt:lpwstr>
  </prop:property>
  <prop:property fmtid="{D5CDD505-2E9C-101B-9397-08002B2CF9AE}" pid="3" name="MediaServiceImageTags">
    <vt:lpwstr/>
  </prop:property>
  <prop:property fmtid="{D5CDD505-2E9C-101B-9397-08002B2CF9AE}" pid="4" name="MSIP_Label_b3564849-fbfc-4795-ad59-055bb350645f_Enabled">
    <vt:lpwstr>true</vt:lpwstr>
  </prop:property>
  <prop:property fmtid="{D5CDD505-2E9C-101B-9397-08002B2CF9AE}" pid="5" name="MSIP_Label_b3564849-fbfc-4795-ad59-055bb350645f_SetDate">
    <vt:lpwstr>2025-11-05T08:47:26Z</vt:lpwstr>
  </prop:property>
  <prop:property fmtid="{D5CDD505-2E9C-101B-9397-08002B2CF9AE}" pid="6" name="MSIP_Label_b3564849-fbfc-4795-ad59-055bb350645f_Method">
    <vt:lpwstr>Standard</vt:lpwstr>
  </prop:property>
  <prop:property fmtid="{D5CDD505-2E9C-101B-9397-08002B2CF9AE}" pid="7" name="MSIP_Label_b3564849-fbfc-4795-ad59-055bb350645f_Name">
    <vt:lpwstr>M102S01</vt:lpwstr>
  </prop:property>
  <prop:property fmtid="{D5CDD505-2E9C-101B-9397-08002B2CF9AE}" pid="8" name="MSIP_Label_b3564849-fbfc-4795-ad59-055bb350645f_SiteId">
    <vt:lpwstr>65154e19-ce31-44e2-97af-2480f4c17f95</vt:lpwstr>
  </prop:property>
  <prop:property fmtid="{D5CDD505-2E9C-101B-9397-08002B2CF9AE}" pid="9" name="MSIP_Label_b3564849-fbfc-4795-ad59-055bb350645f_ActionId">
    <vt:lpwstr>a46c3e65-4ee5-4762-a82b-3d1c88712a7f</vt:lpwstr>
  </prop:property>
  <prop:property fmtid="{D5CDD505-2E9C-101B-9397-08002B2CF9AE}" pid="10" name="MSIP_Label_b3564849-fbfc-4795-ad59-055bb350645f_ContentBits">
    <vt:lpwstr>0</vt:lpwstr>
  </prop:property>
  <prop:property fmtid="{D5CDD505-2E9C-101B-9397-08002B2CF9AE}" pid="11" name="MSIP_Label_b3564849-fbfc-4795-ad59-055bb350645f_Tag">
    <vt:lpwstr>10, 3, 0, 1</vt:lpwstr>
  </prop:property>
  <prop:property fmtid="{D5CDD505-2E9C-101B-9397-08002B2CF9AE}" pid="12" name="xd_ProgID">
    <vt:lpwstr/>
  </prop:property>
  <prop:property fmtid="{D5CDD505-2E9C-101B-9397-08002B2CF9AE}" pid="13" name="ComplianceAssetId">
    <vt:lpwstr/>
  </prop:property>
  <prop:property fmtid="{D5CDD505-2E9C-101B-9397-08002B2CF9AE}" pid="14" name="TemplateUrl">
    <vt:lpwstr/>
  </prop:property>
  <prop:property fmtid="{D5CDD505-2E9C-101B-9397-08002B2CF9AE}" pid="15" name="_ExtendedDescription">
    <vt:lpwstr/>
  </prop:property>
  <prop:property fmtid="{D5CDD505-2E9C-101B-9397-08002B2CF9AE}" pid="16" name="TriggerFlowInfo">
    <vt:lpwstr/>
  </prop:property>
  <prop:property fmtid="{D5CDD505-2E9C-101B-9397-08002B2CF9AE}" pid="17" name="xd_Signature">
    <vt:lpwstr/>
  </prop:property>
</prop:Properties>
</file>