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17"/>
  </p:notesMasterIdLst>
  <p:sldIdLst>
    <p:sldId id="256" r:id="rId5"/>
    <p:sldId id="271" r:id="rId6"/>
    <p:sldId id="272" r:id="rId7"/>
    <p:sldId id="270" r:id="rId8"/>
    <p:sldId id="273" r:id="rId9"/>
    <p:sldId id="274" r:id="rId10"/>
    <p:sldId id="275" r:id="rId11"/>
    <p:sldId id="278" r:id="rId12"/>
    <p:sldId id="276" r:id="rId13"/>
    <p:sldId id="277" r:id="rId14"/>
    <p:sldId id="279" r:id="rId15"/>
    <p:sldId id="280" r:id="rId16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94673" autoAdjust="false"/>
  </p:normalViewPr>
  <p:slideViewPr>
    <p:cSldViewPr showGuides="true">
      <p:cViewPr varScale="true">
        <p:scale>
          <a:sx n="97" d="100"/>
          <a:sy n="97" d="100"/>
        </p:scale>
        <p:origin x="1524" y="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presProps.xml" Type="http://schemas.openxmlformats.org/officeDocument/2006/relationships/presProps" Id="rId18"/>
    <Relationship Target="../customXml/item3.xml" Type="http://schemas.openxmlformats.org/officeDocument/2006/relationships/customXml" Id="rId3"/>
    <Relationship Target="tableStyles.xml" Type="http://schemas.openxmlformats.org/officeDocument/2006/relationships/tableStyles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notesMasters/notesMaster1.xml" Type="http://schemas.openxmlformats.org/officeDocument/2006/relationships/notesMaster" Id="rId1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theme/theme1.xml" Type="http://schemas.openxmlformats.org/officeDocument/2006/relationships/theme" Id="rId20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6.xml" Type="http://schemas.openxmlformats.org/officeDocument/2006/relationships/slide" Id="rId10"/>
    <Relationship Target="viewProps.xml" Type="http://schemas.openxmlformats.org/officeDocument/2006/relationships/viewProps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21.05.2026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Layouts/slideLayout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5.xml" Type="http://schemas.openxmlformats.org/officeDocument/2006/relationships/slideLayout" Id="rId5"/>
    <Relationship Target="../theme/theme1.xml" Type="http://schemas.openxmlformats.org/officeDocument/2006/relationships/theme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://www.ispv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1299" y="1952837"/>
            <a:ext cx="7272000" cy="1224000"/>
          </a:xfrm>
        </p:spPr>
        <p:txBody>
          <a:bodyPr/>
          <a:lstStyle/>
          <a:p>
            <a:r>
              <a:rPr lang="cs-CZ" sz="3200" dirty="false"/>
              <a:t>Vedení dobrovolnické služby/činnosti v projektech OPZ+, vykazování </a:t>
            </a:r>
            <a:r>
              <a:rPr lang="cs-CZ" sz="3200" dirty="false" err="true"/>
              <a:t>ZoR</a:t>
            </a:r>
            <a:r>
              <a:rPr lang="cs-CZ" sz="3200" dirty="false"/>
              <a:t>/</a:t>
            </a:r>
            <a:br>
              <a:rPr lang="cs-CZ" sz="3200" dirty="false"/>
            </a:br>
            <a:r>
              <a:rPr lang="cs-CZ" sz="3200" dirty="false" err="true"/>
              <a:t>ŽoP</a:t>
            </a:r>
            <a:endParaRPr lang="cs-CZ" sz="32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/>
              <a:t>Věra Palowská, MPSV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false"/>
              <a:t>25. 5. 2026, Praha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2711F1-551D-115B-09A3-71F69D0AEBF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Dokladování při kontrole na místě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818083-E75D-4272-18FF-0E69A4A9D5A9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Bez ohledu na prokazovanou částku - stejné požadavky jako u </a:t>
            </a:r>
            <a:r>
              <a:rPr lang="cs-CZ" dirty="false" err="true"/>
              <a:t>ŽoP</a:t>
            </a:r>
            <a:endParaRPr lang="cs-CZ" dirty="false"/>
          </a:p>
          <a:p>
            <a:r>
              <a:rPr lang="cs-CZ" dirty="false"/>
              <a:t>Navíc u dobrovolnické služby: smlouva s vysílající organizací (u dlouhodobé služby)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9CA147B-C3A0-CA2B-64A6-C1CA6E9A49A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39596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D6ED7-3F64-A791-0538-2B6BD217BDC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Možné chyby při vykazování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51DEB0-D5EB-E451-2A04-E13F0EF7955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39776" y="1412776"/>
            <a:ext cx="8064448" cy="4635216"/>
          </a:xfrm>
        </p:spPr>
        <p:txBody>
          <a:bodyPr/>
          <a:lstStyle/>
          <a:p>
            <a:r>
              <a:rPr lang="cs-CZ" dirty="false"/>
              <a:t>Nesprávné zařazení do rozpočtové položky</a:t>
            </a:r>
          </a:p>
          <a:p>
            <a:r>
              <a:rPr lang="cs-CZ" dirty="false"/>
              <a:t>Chybějící vazba na konkrétní pozici v projektu</a:t>
            </a:r>
          </a:p>
          <a:p>
            <a:r>
              <a:rPr lang="cs-CZ" dirty="false"/>
              <a:t>Nesprávně stanovená nebo nedoložená hodinová sazba</a:t>
            </a:r>
          </a:p>
          <a:p>
            <a:r>
              <a:rPr lang="cs-CZ" dirty="false"/>
              <a:t>Neúplné nebo chybějící výkazy práce (hodiny, podpisy, činnosti)</a:t>
            </a:r>
          </a:p>
          <a:p>
            <a:r>
              <a:rPr lang="cs-CZ" dirty="false"/>
              <a:t>Vykazování činností spadajících do nepřímých nákladů/40% paušální sazby </a:t>
            </a:r>
          </a:p>
          <a:p>
            <a:r>
              <a:rPr lang="cs-CZ" dirty="false"/>
              <a:t>Překročení výše spolufinancování</a:t>
            </a:r>
          </a:p>
          <a:p>
            <a:r>
              <a:rPr lang="cs-CZ" dirty="false"/>
              <a:t>Nesoulad mezi </a:t>
            </a:r>
            <a:r>
              <a:rPr lang="cs-CZ" dirty="false" err="true"/>
              <a:t>ŽoP</a:t>
            </a:r>
            <a:r>
              <a:rPr lang="cs-CZ" dirty="false"/>
              <a:t>, </a:t>
            </a:r>
            <a:r>
              <a:rPr lang="cs-CZ" dirty="false" err="true"/>
              <a:t>ZoR</a:t>
            </a:r>
            <a:r>
              <a:rPr lang="cs-CZ" dirty="false"/>
              <a:t> a rozpočtem projektu</a:t>
            </a:r>
          </a:p>
          <a:p>
            <a:r>
              <a:rPr lang="cs-CZ" dirty="false"/>
              <a:t>Chybějící smlouva u dlouhodobé dobrovolnické služby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E399B77-637A-2C6C-E965-D98BD054D97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72157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B7844C-F672-B583-E2CE-1A1AC9DE21F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4571C4-D806-6525-6982-94871BECB9B4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sz="3600" b="true" dirty="false"/>
          </a:p>
          <a:p>
            <a:pPr marL="0" indent="0" algn="ctr">
              <a:buNone/>
            </a:pPr>
            <a:endParaRPr lang="cs-CZ" sz="3600" b="true" dirty="false"/>
          </a:p>
          <a:p>
            <a:pPr marL="0" indent="0" algn="ctr">
              <a:buNone/>
            </a:pPr>
            <a:r>
              <a:rPr lang="cs-CZ" sz="3600" b="true" dirty="false"/>
              <a:t>Děkuji za pozornost!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E0945B1-13D9-15EE-F97A-B1CC756A09D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15565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D09ED3-9851-515C-14E3-822C26EEB79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D0A442-416A-44F8-F8DF-9232DB25213F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false"/>
          </a:p>
          <a:p>
            <a:pPr>
              <a:lnSpc>
                <a:spcPct val="108000"/>
              </a:lnSpc>
              <a:buFont typeface="Arial" panose="020B0604020202020204" pitchFamily="34" charset="0"/>
              <a:buChar char="•"/>
            </a:pPr>
            <a:r>
              <a:rPr lang="cs-CZ" sz="3600" dirty="false"/>
              <a:t>Věcné příspěvky (dobrovolná  činnost) v projektu</a:t>
            </a:r>
          </a:p>
          <a:p>
            <a:pPr marL="0" indent="0">
              <a:buNone/>
            </a:pPr>
            <a:endParaRPr lang="cs-CZ" sz="3600" dirty="false"/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false"/>
              <a:t>Podmínky, vykazování a dokladování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8917241-C08F-D8BC-B18E-44641F39217F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334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221482-AB16-FB97-57A0-A14B9864075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Věcné příspěvky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C471F4-DBA3-0FFA-031B-B8C917A494F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39776" y="1412776"/>
            <a:ext cx="8064448" cy="4635216"/>
          </a:xfrm>
        </p:spPr>
        <p:txBody>
          <a:bodyPr/>
          <a:lstStyle/>
          <a:p>
            <a:pPr marL="0" indent="0">
              <a:buNone/>
            </a:pPr>
            <a:r>
              <a:rPr lang="cs-CZ" dirty="false"/>
              <a:t>Jaké věcné příspěvky jsou v OPZ+ způsobilé? </a:t>
            </a:r>
          </a:p>
          <a:p>
            <a:r>
              <a:rPr lang="cs-CZ" b="true" dirty="false"/>
              <a:t>V OPZ+ lze využít neplacenou dobrovolnou činnost</a:t>
            </a:r>
          </a:p>
          <a:p>
            <a:pPr marL="0" indent="0">
              <a:buNone/>
            </a:pPr>
            <a:r>
              <a:rPr lang="cs-CZ" dirty="false"/>
              <a:t>Kde jsou v pravidlech OPZ+ popsány?</a:t>
            </a:r>
          </a:p>
          <a:p>
            <a:r>
              <a:rPr lang="cs-CZ" dirty="false"/>
              <a:t>Kap. 6.2.11 Věcné příspěvky ve Specifické části pravidel pro žadatele a příjemce v rámci OPZ+ pro projekty s přímými a nepřímými náklady a pro projekty financované s využitím paušálních sazeb (dále jen „Specifická část pravidel“)</a:t>
            </a:r>
          </a:p>
          <a:p>
            <a:r>
              <a:rPr lang="cs-CZ" dirty="false"/>
              <a:t>Kap. 6.4 Dokladování výdajů ve Specifické části pravidel, tabulka č. 10</a:t>
            </a:r>
          </a:p>
          <a:p>
            <a:pPr marL="0" indent="0">
              <a:buNone/>
            </a:pPr>
            <a:endParaRPr lang="cs-CZ" b="true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E7093A-7881-178B-6C26-757AC342E52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81289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Ocenění dobrovolné činnosti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dirty="false"/>
              <a:t>Hodnota práce se stanovuje podle:</a:t>
            </a:r>
          </a:p>
          <a:p>
            <a:r>
              <a:rPr lang="cs-CZ" dirty="false"/>
              <a:t>odpracovaných hodin </a:t>
            </a:r>
          </a:p>
          <a:p>
            <a:r>
              <a:rPr lang="cs-CZ" dirty="false"/>
              <a:t>sazby za rovnocennou práci</a:t>
            </a:r>
          </a:p>
          <a:p>
            <a:pPr marL="0" indent="0">
              <a:buNone/>
            </a:pPr>
            <a:r>
              <a:rPr lang="cs-CZ" dirty="false"/>
              <a:t>Sazba = hrubá hodinová odměna (bez odvodů)</a:t>
            </a:r>
          </a:p>
          <a:p>
            <a:pPr marL="0" indent="0">
              <a:buNone/>
            </a:pPr>
            <a:r>
              <a:rPr lang="cs-CZ" dirty="false"/>
              <a:t>Stanovení sazby</a:t>
            </a:r>
          </a:p>
          <a:p>
            <a:r>
              <a:rPr lang="cs-CZ" dirty="false"/>
              <a:t>Lze vycházet z: obdobné pracovní pozice u příjemce nebo partnera projektu</a:t>
            </a:r>
          </a:p>
          <a:p>
            <a:r>
              <a:rPr lang="cs-CZ" dirty="false"/>
              <a:t>Pokud pozice neexistuje → využití ISPV (</a:t>
            </a:r>
            <a:r>
              <a:rPr lang="cs-CZ" dirty="false">
                <a:hlinkClick r:id="rId2"/>
              </a:rPr>
              <a:t>www.ispv.cz</a:t>
            </a:r>
            <a:r>
              <a:rPr lang="cs-CZ" dirty="false"/>
              <a:t>)</a:t>
            </a:r>
          </a:p>
          <a:p>
            <a:pPr marL="0" indent="0">
              <a:buNone/>
            </a:pPr>
            <a:r>
              <a:rPr lang="cs-CZ" dirty="false"/>
              <a:t>Důležité: sazba musí odpovídat mzdám a platům obvyklým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5FB75A-D078-1095-EDC5-3C129009CC7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Omezení a zařazení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8B3F29-6BC3-4FD0-23EF-27A0593DAF2B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Věcné příspěvky jsou způsobilé max. do výše spolufinancování (vlastního podílu příjemce)</a:t>
            </a:r>
          </a:p>
          <a:p>
            <a:r>
              <a:rPr lang="cs-CZ" dirty="false"/>
              <a:t>Týkají se pouze přímých nákladů projektu</a:t>
            </a:r>
          </a:p>
          <a:p>
            <a:r>
              <a:rPr lang="cs-CZ" dirty="false"/>
              <a:t>Zařazují se do osobních nákladů</a:t>
            </a:r>
          </a:p>
          <a:p>
            <a:r>
              <a:rPr lang="cs-CZ" dirty="false"/>
              <a:t>Nelze je vykazovat v nepřímých nákladech/40% paušální sazbě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DAD27B-4EA7-B514-17C9-436DF10EEB4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75340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0B997-0177-09AE-1C47-0A8A7BC4395C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Typy činností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EAD749-9F7B-5047-2B61-1F9046CDE110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cs-CZ" dirty="false"/>
              <a:t>Dobrovolnická služba dle zákona č. 198/2002 Sb.</a:t>
            </a:r>
          </a:p>
          <a:p>
            <a:r>
              <a:rPr lang="cs-CZ" dirty="false"/>
              <a:t>bez nároku na odměnu </a:t>
            </a:r>
          </a:p>
          <a:p>
            <a:r>
              <a:rPr lang="cs-CZ" dirty="false"/>
              <a:t>u dlouhodobé služby nutná smlouva</a:t>
            </a:r>
          </a:p>
          <a:p>
            <a:pPr marL="457200" indent="-457200">
              <a:buFont typeface="+mj-lt"/>
              <a:buAutoNum type="arabicParenR" startAt="2"/>
            </a:pPr>
            <a:r>
              <a:rPr lang="cs-CZ" dirty="false"/>
              <a:t>Dobrovolná činnost</a:t>
            </a:r>
          </a:p>
          <a:p>
            <a:r>
              <a:rPr lang="cs-CZ" dirty="false"/>
              <a:t>mimo režim zákona</a:t>
            </a:r>
          </a:p>
          <a:p>
            <a:r>
              <a:rPr lang="cs-CZ" dirty="false"/>
              <a:t>bez písemné smlouvy</a:t>
            </a:r>
          </a:p>
          <a:p>
            <a:r>
              <a:rPr lang="cs-CZ" dirty="false"/>
              <a:t>vykonávána ve prospěch organizace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973C3C-0B6D-7A6A-FE7F-81F24DDEE07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9319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989F92-BED1-0BEC-8073-F5FF989ABB7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Dobrovolnická služba – podmínky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02A6AA-A60D-8C56-B8B3-C2723B67B1A3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false"/>
              <a:t>Dlouhodobá (&gt; 3 měsíce):</a:t>
            </a:r>
          </a:p>
          <a:p>
            <a:r>
              <a:rPr lang="cs-CZ" dirty="false"/>
              <a:t>povinná písemná smlouva</a:t>
            </a:r>
          </a:p>
          <a:p>
            <a:pPr marL="0" indent="0">
              <a:buNone/>
            </a:pPr>
            <a:r>
              <a:rPr lang="cs-CZ" dirty="false"/>
              <a:t>Krátkodobá</a:t>
            </a:r>
          </a:p>
          <a:p>
            <a:r>
              <a:rPr lang="cs-CZ" dirty="false"/>
              <a:t>musí být určeno: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dirty="false"/>
              <a:t>místo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dirty="false"/>
              <a:t>předmět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dirty="false"/>
              <a:t>doba výkonu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91952F3-A091-3A9C-DE4B-0654A355DDF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2031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06DA2-CA2D-61B9-CDE6-329740B3D280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179512" y="0"/>
            <a:ext cx="8784976" cy="1080000"/>
          </a:xfrm>
        </p:spPr>
        <p:txBody>
          <a:bodyPr/>
          <a:lstStyle/>
          <a:p>
            <a:r>
              <a:rPr lang="cs-CZ" dirty="false"/>
              <a:t>Dobrovolná činnost v rozpočtu/</a:t>
            </a:r>
            <a:r>
              <a:rPr lang="cs-CZ" dirty="false" err="true"/>
              <a:t>žoP</a:t>
            </a:r>
            <a:endParaRPr lang="cs-CZ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6D67EB-33DE-D196-8035-2744A580A89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r>
              <a:rPr lang="cs-CZ" dirty="false"/>
              <a:t>Vykazování podle pozice dobrovolníka v projektu</a:t>
            </a:r>
          </a:p>
          <a:p>
            <a:r>
              <a:rPr lang="cs-CZ" dirty="false"/>
              <a:t>Již v žádosti lze indikovat pozici či pozice pro dobrovolníky</a:t>
            </a:r>
          </a:p>
          <a:p>
            <a:r>
              <a:rPr lang="cs-CZ" dirty="false"/>
              <a:t>Ověření, že dobrovolná činnost nepřesáhla vlastní podíl, probíhá v závěrečné </a:t>
            </a:r>
            <a:r>
              <a:rPr lang="cs-CZ" dirty="false" err="true"/>
              <a:t>ŽoP</a:t>
            </a:r>
            <a:r>
              <a:rPr lang="cs-CZ" dirty="false"/>
              <a:t>, v případě překročení bude krácena dotace</a:t>
            </a:r>
          </a:p>
          <a:p>
            <a:r>
              <a:rPr lang="cs-CZ" dirty="false"/>
              <a:t>V </a:t>
            </a:r>
            <a:r>
              <a:rPr lang="cs-CZ" dirty="false" err="true"/>
              <a:t>ŽoP</a:t>
            </a:r>
            <a:r>
              <a:rPr lang="cs-CZ" dirty="false"/>
              <a:t> se vykazuje hodnota dobrovolné činnosti: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dirty="false"/>
              <a:t>s vazbou na konkrétní rozpočtovou položku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dirty="false"/>
              <a:t>za konkrétní měsíc a rok, kdy byla činnost odvedena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dirty="false"/>
              <a:t>v SD 1 – Lidské zdroje (do pole Popis výdaje se uvede, že se jedná o dobrovolnou činnost, případně lze tuto informaci uvést do </a:t>
            </a:r>
            <a:r>
              <a:rPr lang="cs-CZ" dirty="false" err="true"/>
              <a:t>ZoR</a:t>
            </a:r>
            <a:r>
              <a:rPr lang="cs-CZ" dirty="false"/>
              <a:t>)</a:t>
            </a:r>
          </a:p>
          <a:p>
            <a:pPr marL="666000" lvl="2" indent="0">
              <a:buNone/>
            </a:pPr>
            <a:endParaRPr lang="cs-CZ" dirty="false"/>
          </a:p>
          <a:p>
            <a:pPr lvl="2">
              <a:buFont typeface="Wingdings" panose="05000000000000000000" pitchFamily="2" charset="2"/>
              <a:buChar char="Ø"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CEF8E5E-DB2B-A2EC-D32A-E8863B22AA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35700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9E01C-E30D-C85A-BB9A-28915DEE28F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Dokladování v žádosti o platbu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157D75-89F8-56C2-4C83-692954A6A9EF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false"/>
              <a:t>Při částce nad 20 000 Kč:</a:t>
            </a:r>
          </a:p>
          <a:p>
            <a:r>
              <a:rPr lang="cs-CZ" dirty="false"/>
              <a:t>pracovní výkaz / dokument obsahující: jméno osoby, identifikaci projektu, období činnosti a hodiny, podpisy</a:t>
            </a:r>
          </a:p>
          <a:p>
            <a:r>
              <a:rPr lang="cs-CZ" dirty="false"/>
              <a:t>doložení stanovení sazby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95161FC-40E5-5793-0753-71305BE3AA1C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01902994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Props1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D88155-0E86-4D14-B6AF-C6806AEE9525}">
  <ds:schemaRefs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dfed548f-0517-4d39-90e3-3947398480c0"/>
    <ds:schemaRef ds:uri="http://schemas.microsoft.com/office/2006/metadata/propertie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507</properties:Words>
  <properties:PresentationFormat>Předvádění na obrazovce (4:3)</properties:PresentationFormat>
  <properties:Paragraphs>82</properties:Paragraphs>
  <properties:Slides>12</properties:Slides>
  <properties:Notes>0</properties:Notes>
  <properties:TotalTime>349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properties:HeadingPairs>
  <properties:TitlesOfParts>
    <vt:vector baseType="lpstr" size="18">
      <vt:lpstr>Arial</vt:lpstr>
      <vt:lpstr>Calibri</vt:lpstr>
      <vt:lpstr>Trebuchet MS</vt:lpstr>
      <vt:lpstr>Wingdings</vt:lpstr>
      <vt:lpstr>Wingdings 3</vt:lpstr>
      <vt:lpstr>prezentace</vt:lpstr>
      <vt:lpstr>Vedení dobrovolnické služby/činnosti v projektech OPZ+, vykazování ZoR/ ŽoP</vt:lpstr>
      <vt:lpstr>Obsah</vt:lpstr>
      <vt:lpstr>Věcné příspěvky</vt:lpstr>
      <vt:lpstr>Ocenění dobrovolné činnosti</vt:lpstr>
      <vt:lpstr>Omezení a zařazení</vt:lpstr>
      <vt:lpstr>Typy činností</vt:lpstr>
      <vt:lpstr>Dobrovolnická služba – podmínky</vt:lpstr>
      <vt:lpstr>Dobrovolná činnost v rozpočtu/žoP</vt:lpstr>
      <vt:lpstr>Dokladování v žádosti o platbu</vt:lpstr>
      <vt:lpstr>Dokladování při kontrole na místě</vt:lpstr>
      <vt:lpstr>Možné chyby při vykazování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2026-05-21T11:10:28Z</dcterms:modified>
  <cp:revision>16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