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embedTrueTypeFonts="true" saveSubset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HK Grotesk" panose="020B0604020202020204" charset="-18"/>
      <p:regular r:id="rId12"/>
    </p:embeddedFont>
    <p:embeddedFont>
      <p:font typeface="HK Grotesk Bold" panose="020B0604020202020204" charset="-18"/>
      <p:regular r:id="rId13"/>
    </p:embeddedFont>
    <p:embeddedFont>
      <p:font typeface="HK Grotesk Semi-Bold" panose="020B0604020202020204" charset="-18"/>
      <p:regular r:id="rId14"/>
    </p:embeddedFont>
    <p:embeddedFont>
      <p:font typeface="Noto Serif Display ExtraCondensed Light" panose="020B0604020202020204"/>
      <p:regular r:id="rId15"/>
    </p:embeddedFont>
  </p:embeddedFontLst>
  <p:defaultTextStyle>
    <a:defPPr>
      <a:defRPr lang="en-US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5620" autoAdjust="false"/>
    <p:restoredTop sz="94622" autoAdjust="false"/>
  </p:normalViewPr>
  <p:slideViewPr>
    <p:cSldViewPr>
      <p:cViewPr varScale="true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    <Relationship Target="slides/slide7.xml" Type="http://schemas.openxmlformats.org/officeDocument/2006/relationships/slide" Id="rId8"/>
    <Relationship Target="fonts/font2.fntdata" Type="http://schemas.openxmlformats.org/officeDocument/2006/relationships/font" Id="rId13"/>
    <Relationship Target="theme/theme1.xml" Type="http://schemas.openxmlformats.org/officeDocument/2006/relationships/theme" Id="rId18"/>
    <Relationship Target="slides/slide2.xml" Type="http://schemas.openxmlformats.org/officeDocument/2006/relationships/slide" Id="rId3"/>
    <Relationship Target="slides/slide6.xml" Type="http://schemas.openxmlformats.org/officeDocument/2006/relationships/slide" Id="rId7"/>
    <Relationship Target="fonts/font1.fntdata" Type="http://schemas.openxmlformats.org/officeDocument/2006/relationships/font" Id="rId12"/>
    <Relationship Target="viewProps.xml" Type="http://schemas.openxmlformats.org/officeDocument/2006/relationships/viewProps" Id="rId17"/>
    <Relationship Target="slides/slide1.xml" Type="http://schemas.openxmlformats.org/officeDocument/2006/relationships/slide" Id="rId2"/>
    <Relationship Target="presProps.xml" Type="http://schemas.openxmlformats.org/officeDocument/2006/relationships/presProps" Id="rId16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4.xml" Type="http://schemas.openxmlformats.org/officeDocument/2006/relationships/slide" Id="rId5"/>
    <Relationship Target="fonts/font4.fntdata" Type="http://schemas.openxmlformats.org/officeDocument/2006/relationships/font" Id="rId15"/>
    <Relationship Target="slides/slide9.xml" Type="http://schemas.openxmlformats.org/officeDocument/2006/relationships/slide" Id="rId10"/>
    <Relationship Target="tableStyles.xml" Type="http://schemas.openxmlformats.org/officeDocument/2006/relationships/tableStyles" Id="rId19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fonts/font3.fntdata" Type="http://schemas.openxmlformats.org/officeDocument/2006/relationships/font" Id="rId14"/>
</Relationships>
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" preserve="tru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x" preserve="true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vertTitleAndTx" preserve="true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secHead" preserve="true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true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Obj" preserve="true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woTxTwoObj" preserve="true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titleOnly" preserve="true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blank" preserve="tru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Tx" preserve="true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picTx" preserve="true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tru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false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false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false" eaLnBrk="true" latinLnBrk="false" hangingPunct="true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false" eaLnBrk="true" latinLnBrk="false" hangingPunct="true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3"/>
    <Relationship Target="../media/image1.jpeg" Type="http://schemas.openxmlformats.org/officeDocument/2006/relationships/image" Id="rId2"/>
    <Relationship Target="../slideLayouts/slideLayout7.xml" Type="http://schemas.openxmlformats.org/officeDocument/2006/relationships/slideLayout" Id="rId1"/>
    <Relationship Target="../media/image3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5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6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7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media/image12.png" Type="http://schemas.openxmlformats.org/officeDocument/2006/relationships/image" Id="rId7"/>
    <Relationship Target="../media/image7.png" Type="http://schemas.openxmlformats.org/officeDocument/2006/relationships/image" Id="rId2"/>
    <Relationship Target="../slideLayouts/slideLayout7.xml" Type="http://schemas.openxmlformats.org/officeDocument/2006/relationships/slideLayout" Id="rId1"/>
    <Relationship Target="../media/image11.png" Type="http://schemas.openxmlformats.org/officeDocument/2006/relationships/image" Id="rId6"/>
    <Relationship Target="../media/image10.png" Type="http://schemas.openxmlformats.org/officeDocument/2006/relationships/image" Id="rId5"/>
    <Relationship Target="../media/image9.png" Type="http://schemas.openxmlformats.org/officeDocument/2006/relationships/image" Id="rId4"/>
</Relationships>

</file>

<file path=ppt/slides/_rels/slide7.xml.rels><?xml version="1.0" encoding="UTF-8" standalone="yes"?>
<Relationships xmlns="http://schemas.openxmlformats.org/package/2006/relationships">
    <Relationship Target="../media/image14.jpeg" Type="http://schemas.openxmlformats.org/officeDocument/2006/relationships/image" Id="rId3"/>
    <Relationship Target="../media/image13.jpeg" Type="http://schemas.openxmlformats.org/officeDocument/2006/relationships/image" Id="rId2"/>
    <Relationship Target="../slideLayouts/slideLayout7.xml" Type="http://schemas.openxmlformats.org/officeDocument/2006/relationships/slideLayout" Id="rId1"/>
    <Relationship Target="../media/image16.jpeg" Type="http://schemas.openxmlformats.org/officeDocument/2006/relationships/image" Id="rId5"/>
    <Relationship Target="../media/image15.jpe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17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8.jpeg" Type="http://schemas.openxmlformats.org/officeDocument/2006/relationships/image" Id="rId2"/>
    <Relationship Target="../slideLayouts/slideLayout7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0"/>
            <a:ext cx="8991600" cy="10287000"/>
            <a:chOff x="0" y="0"/>
            <a:chExt cx="1393034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3034" cy="1593725"/>
            </a:xfrm>
            <a:custGeom>
              <a:avLst/>
              <a:gdLst/>
              <a:ahLst/>
              <a:cxnLst/>
              <a:rect l="l" t="t" r="r" b="b"/>
              <a:pathLst>
                <a:path w="1393034" h="1593725">
                  <a:moveTo>
                    <a:pt x="0" y="0"/>
                  </a:moveTo>
                  <a:lnTo>
                    <a:pt x="1393034" y="0"/>
                  </a:lnTo>
                  <a:lnTo>
                    <a:pt x="1393034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49032" r="-3694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676275"/>
            <a:ext cx="92964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0" y="160813"/>
            <a:ext cx="5092555" cy="1238888"/>
            <a:chOff x="0" y="0"/>
            <a:chExt cx="1341249" cy="3262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1249" cy="326291"/>
            </a:xfrm>
            <a:custGeom>
              <a:avLst/>
              <a:gdLst/>
              <a:ahLst/>
              <a:cxnLst/>
              <a:rect l="l" t="t" r="r" b="b"/>
              <a:pathLst>
                <a:path w="1341249" h="326291">
                  <a:moveTo>
                    <a:pt x="0" y="0"/>
                  </a:moveTo>
                  <a:lnTo>
                    <a:pt x="1341249" y="0"/>
                  </a:lnTo>
                  <a:lnTo>
                    <a:pt x="1341249" y="326291"/>
                  </a:lnTo>
                  <a:lnTo>
                    <a:pt x="0" y="32629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true"/>
            <p:nvPr/>
          </p:nvSpPr>
          <p:spPr>
            <a:xfrm>
              <a:off x="0" y="0"/>
              <a:ext cx="1341249" cy="326291"/>
            </a:xfrm>
            <a:prstGeom prst="rect">
              <a:avLst/>
            </a:prstGeom>
          </p:spPr>
          <p:txBody>
            <a:bodyPr lIns="50800" tIns="50800" rIns="50800" bIns="50800" rtlCol="false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606835" y="432840"/>
            <a:ext cx="1309732" cy="694834"/>
          </a:xfrm>
          <a:custGeom>
            <a:avLst/>
            <a:gdLst/>
            <a:ahLst/>
            <a:cxnLst/>
            <a:rect l="l" t="t" r="r" b="b"/>
            <a:pathLst>
              <a:path w="1309732" h="694834">
                <a:moveTo>
                  <a:pt x="0" y="0"/>
                </a:moveTo>
                <a:lnTo>
                  <a:pt x="1309732" y="0"/>
                </a:lnTo>
                <a:lnTo>
                  <a:pt x="1309732" y="694834"/>
                </a:lnTo>
                <a:lnTo>
                  <a:pt x="0" y="69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315205" y="386823"/>
            <a:ext cx="3036144" cy="786867"/>
          </a:xfrm>
          <a:custGeom>
            <a:avLst/>
            <a:gdLst/>
            <a:ahLst/>
            <a:cxnLst/>
            <a:rect l="l" t="t" r="r" b="b"/>
            <a:pathLst>
              <a:path w="3036144" h="786867">
                <a:moveTo>
                  <a:pt x="0" y="0"/>
                </a:moveTo>
                <a:lnTo>
                  <a:pt x="3036144" y="0"/>
                </a:lnTo>
                <a:lnTo>
                  <a:pt x="3036144" y="786868"/>
                </a:lnTo>
                <a:lnTo>
                  <a:pt x="0" y="786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true"/>
          <p:nvPr/>
        </p:nvSpPr>
        <p:spPr>
          <a:xfrm>
            <a:off x="666750" y="2175510"/>
            <a:ext cx="6886575" cy="508635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899"/>
              </a:lnSpc>
            </a:pPr>
            <a:r>
              <a:rPr lang="en-US" sz="38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MMAS Třebíč, z. s.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66750" y="3806190"/>
            <a:ext cx="6886575" cy="5756910"/>
            <a:chOff x="0" y="0"/>
            <a:chExt cx="9182100" cy="7675880"/>
          </a:xfrm>
        </p:grpSpPr>
        <p:sp>
          <p:nvSpPr>
            <p:cNvPr id="12" name="TextBox 12"/>
            <p:cNvSpPr txBox="true"/>
            <p:nvPr/>
          </p:nvSpPr>
          <p:spPr>
            <a:xfrm>
              <a:off x="0" y="6558280"/>
              <a:ext cx="9182100" cy="11176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Ondřej Ferdan, garant komunitní práce, vedoucí Komunitního centra Moravia</a:t>
              </a:r>
            </a:p>
          </p:txBody>
        </p:sp>
        <p:sp>
          <p:nvSpPr>
            <p:cNvPr id="13" name="TextBox 13"/>
            <p:cNvSpPr txBox="true"/>
            <p:nvPr/>
          </p:nvSpPr>
          <p:spPr>
            <a:xfrm>
              <a:off x="0" y="200025"/>
              <a:ext cx="9182100" cy="548957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10500"/>
                </a:lnSpc>
              </a:pPr>
              <a:r>
                <a:rPr lang="en-US" sz="10500" spc="-210">
                  <a:solidFill>
                    <a:srgbClr val="F2C14E"/>
                  </a:solidFill>
                  <a:latin typeface="Noto Serif Display ExtraCondensed Light"/>
                  <a:ea typeface="Noto Serif Display ExtraCondensed Light"/>
                  <a:cs typeface="Noto Serif Display ExtraCondensed Light"/>
                  <a:sym typeface="Noto Serif Display ExtraCondensed Light"/>
                </a:rPr>
                <a:t>Dobrovolnictví v rámci aktivit MMAS Třebíč</a:t>
              </a:r>
            </a:p>
          </p:txBody>
        </p:sp>
      </p:grpSp>
      <p:sp>
        <p:nvSpPr>
          <p:cNvPr id="14" name="TextBox 14"/>
          <p:cNvSpPr txBox="true"/>
          <p:nvPr/>
        </p:nvSpPr>
        <p:spPr>
          <a:xfrm>
            <a:off x="666750" y="2760345"/>
            <a:ext cx="6886575" cy="508635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899"/>
              </a:lnSpc>
            </a:pPr>
            <a:r>
              <a:rPr lang="en-US" sz="38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STŘED, z. ú.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8125" y="0"/>
            <a:ext cx="10429875" cy="10287000"/>
            <a:chOff x="0" y="0"/>
            <a:chExt cx="1615861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15861" cy="1593725"/>
            </a:xfrm>
            <a:custGeom>
              <a:avLst/>
              <a:gdLst/>
              <a:ahLst/>
              <a:cxnLst/>
              <a:rect l="l" t="t" r="r" b="b"/>
              <a:pathLst>
                <a:path w="1615861" h="1593725">
                  <a:moveTo>
                    <a:pt x="0" y="0"/>
                  </a:moveTo>
                  <a:lnTo>
                    <a:pt x="1615861" y="0"/>
                  </a:lnTo>
                  <a:lnTo>
                    <a:pt x="161586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t="-13368" b="-133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1562945"/>
            <a:ext cx="5448300" cy="2513755"/>
            <a:chOff x="0" y="0"/>
            <a:chExt cx="7264400" cy="3351674"/>
          </a:xfrm>
        </p:grpSpPr>
        <p:sp>
          <p:nvSpPr>
            <p:cNvPr id="5" name="TextBox 5"/>
            <p:cNvSpPr txBox="true"/>
            <p:nvPr/>
          </p:nvSpPr>
          <p:spPr>
            <a:xfrm>
              <a:off x="0" y="180975"/>
              <a:ext cx="7264400" cy="176974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9600"/>
                </a:lnSpc>
              </a:pPr>
              <a:r>
                <a:rPr lang="en-US" sz="9600" spc="-192">
                  <a:solidFill>
                    <a:srgbClr val="F2C14E"/>
                  </a:solidFill>
                  <a:latin typeface="Noto Serif Display ExtraCondensed Light"/>
                  <a:ea typeface="Noto Serif Display ExtraCondensed Light"/>
                  <a:cs typeface="Noto Serif Display ExtraCondensed Light"/>
                  <a:sym typeface="Noto Serif Display ExtraCondensed Light"/>
                </a:rPr>
                <a:t>Děkujeme</a:t>
              </a:r>
            </a:p>
          </p:txBody>
        </p:sp>
        <p:sp>
          <p:nvSpPr>
            <p:cNvPr id="6" name="TextBox 6"/>
            <p:cNvSpPr txBox="true"/>
            <p:nvPr/>
          </p:nvSpPr>
          <p:spPr>
            <a:xfrm>
              <a:off x="0" y="2386474"/>
              <a:ext cx="7264400" cy="9652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879"/>
                </a:lnSpc>
              </a:pPr>
              <a:r>
                <a:rPr lang="en-US" sz="2400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Pro další informace a diskuzi nás neváhejte kontaktovat.</a:t>
              </a:r>
            </a:p>
          </p:txBody>
        </p:sp>
      </p:grpSp>
      <p:sp>
        <p:nvSpPr>
          <p:cNvPr id="7" name="TextBox 7"/>
          <p:cNvSpPr txBox="true"/>
          <p:nvPr/>
        </p:nvSpPr>
        <p:spPr>
          <a:xfrm>
            <a:off x="666750" y="7753350"/>
            <a:ext cx="5448300" cy="3619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Email: ferdan@stred.info</a:t>
            </a:r>
          </a:p>
        </p:txBody>
      </p:sp>
      <p:sp>
        <p:nvSpPr>
          <p:cNvPr id="8" name="TextBox 8"/>
          <p:cNvSpPr txBox="true"/>
          <p:nvPr/>
        </p:nvSpPr>
        <p:spPr>
          <a:xfrm>
            <a:off x="666750" y="8115300"/>
            <a:ext cx="5448300" cy="3619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www.stred.info</a:t>
            </a:r>
          </a:p>
        </p:txBody>
      </p:sp>
      <p:sp>
        <p:nvSpPr>
          <p:cNvPr id="9" name="AutoShape 9"/>
          <p:cNvSpPr/>
          <p:nvPr/>
        </p:nvSpPr>
        <p:spPr>
          <a:xfrm>
            <a:off x="0" y="676275"/>
            <a:ext cx="785812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10"/>
          <p:cNvSpPr/>
          <p:nvPr/>
        </p:nvSpPr>
        <p:spPr>
          <a:xfrm>
            <a:off x="0" y="9629775"/>
            <a:ext cx="7858125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true"/>
          <p:nvPr/>
        </p:nvSpPr>
        <p:spPr>
          <a:xfrm>
            <a:off x="666750" y="8477250"/>
            <a:ext cx="5448300" cy="3619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STŘED, z.ú. Třebíč</a:t>
            </a:r>
          </a:p>
        </p:txBody>
      </p:sp>
      <p:sp>
        <p:nvSpPr>
          <p:cNvPr id="12" name="TextBox 12"/>
          <p:cNvSpPr txBox="true"/>
          <p:nvPr/>
        </p:nvSpPr>
        <p:spPr>
          <a:xfrm>
            <a:off x="666750" y="8924925"/>
            <a:ext cx="5448300" cy="3619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Městská místní akční skupina Třebíč z.s.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76275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66750" y="4724400"/>
            <a:ext cx="6446626" cy="4287006"/>
          </a:xfrm>
          <a:custGeom>
            <a:avLst/>
            <a:gdLst/>
            <a:ahLst/>
            <a:cxnLst/>
            <a:rect l="l" t="t" r="r" b="b"/>
            <a:pathLst>
              <a:path w="6446626" h="4287006">
                <a:moveTo>
                  <a:pt x="0" y="0"/>
                </a:moveTo>
                <a:lnTo>
                  <a:pt x="6446626" y="0"/>
                </a:lnTo>
                <a:lnTo>
                  <a:pt x="6446626" y="4287006"/>
                </a:lnTo>
                <a:lnTo>
                  <a:pt x="0" y="4287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372" b="-50372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666750" y="1562100"/>
            <a:ext cx="6886575" cy="2781300"/>
            <a:chOff x="0" y="0"/>
            <a:chExt cx="9182100" cy="3708400"/>
          </a:xfrm>
        </p:grpSpPr>
        <p:sp>
          <p:nvSpPr>
            <p:cNvPr id="6" name="TextBox 6"/>
            <p:cNvSpPr txBox="true"/>
            <p:nvPr/>
          </p:nvSpPr>
          <p:spPr>
            <a:xfrm>
              <a:off x="0" y="180975"/>
              <a:ext cx="9182100" cy="176974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9600"/>
                </a:lnSpc>
              </a:pPr>
              <a:r>
                <a:rPr lang="en-US" sz="9600" spc="-192">
                  <a:solidFill>
                    <a:srgbClr val="F2C14E"/>
                  </a:solidFill>
                  <a:latin typeface="Noto Serif Display ExtraCondensed Light"/>
                  <a:ea typeface="Noto Serif Display ExtraCondensed Light"/>
                  <a:cs typeface="Noto Serif Display ExtraCondensed Light"/>
                  <a:sym typeface="Noto Serif Display ExtraCondensed Light"/>
                </a:rPr>
                <a:t>Naše historie</a:t>
              </a:r>
            </a:p>
          </p:txBody>
        </p:sp>
        <p:sp>
          <p:nvSpPr>
            <p:cNvPr id="7" name="TextBox 7"/>
            <p:cNvSpPr txBox="true"/>
            <p:nvPr/>
          </p:nvSpPr>
          <p:spPr>
            <a:xfrm>
              <a:off x="0" y="2590800"/>
              <a:ext cx="9182100" cy="11176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Dvacet pět let Dobrovolnického centra STŘED v Třebíči</a:t>
              </a:r>
            </a:p>
          </p:txBody>
        </p:sp>
      </p:grpSp>
      <p:sp>
        <p:nvSpPr>
          <p:cNvPr id="8" name="TextBox 8"/>
          <p:cNvSpPr txBox="true"/>
          <p:nvPr/>
        </p:nvSpPr>
        <p:spPr>
          <a:xfrm>
            <a:off x="9598961" y="4724400"/>
            <a:ext cx="688657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 u="none" strike="noStrik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Založení a činnost</a:t>
            </a:r>
          </a:p>
        </p:txBody>
      </p:sp>
      <p:sp>
        <p:nvSpPr>
          <p:cNvPr id="9" name="TextBox 9"/>
          <p:cNvSpPr txBox="true"/>
          <p:nvPr/>
        </p:nvSpPr>
        <p:spPr>
          <a:xfrm>
            <a:off x="9598961" y="5380014"/>
            <a:ext cx="7427999" cy="28956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STŘED, z.ú. a jeho Dobrovolnické centrum STŘED na Třebíčsku funguje již </a:t>
            </a:r>
            <a:r>
              <a:rPr lang="en-US" sz="2400" b="true" u="none" strike="noStrike">
                <a:solidFill>
                  <a:srgbClr val="EAEAE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více než 25 let. Jako součást komunitního centra DC působí 5 let. V rámci aktivit MMAS Třebíč děláme dobrovolnictví 1 rok.</a:t>
            </a: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 </a:t>
            </a:r>
          </a:p>
          <a:p>
            <a:pPr marL="0" lvl="0" indent="0" algn="l">
              <a:lnSpc>
                <a:spcPts val="2879"/>
              </a:lnSpc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DC STŘED vzniklo pro podporu znevýhodněných dětí na táborech a jako mentoringový program PětP. Dále se rozvíjelo směrem k sociálním službám a v poslední fázi do komunit a jako součást komunitních aktivit v Třebíči.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76275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66750" y="6736904"/>
            <a:ext cx="7422696" cy="2458121"/>
          </a:xfrm>
          <a:custGeom>
            <a:avLst/>
            <a:gdLst/>
            <a:ahLst/>
            <a:cxnLst/>
            <a:rect l="l" t="t" r="r" b="b"/>
            <a:pathLst>
              <a:path w="7422696" h="2458121">
                <a:moveTo>
                  <a:pt x="0" y="0"/>
                </a:moveTo>
                <a:lnTo>
                  <a:pt x="7422696" y="0"/>
                </a:lnTo>
                <a:lnTo>
                  <a:pt x="7422696" y="2458121"/>
                </a:lnTo>
                <a:lnTo>
                  <a:pt x="0" y="2458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411" b="-6898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true"/>
          <p:nvPr/>
        </p:nvSpPr>
        <p:spPr>
          <a:xfrm>
            <a:off x="666750" y="3822254"/>
            <a:ext cx="688657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 u="none" strike="noStrik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Aktivní senioři</a:t>
            </a:r>
          </a:p>
        </p:txBody>
      </p:sp>
      <p:sp>
        <p:nvSpPr>
          <p:cNvPr id="6" name="TextBox 6"/>
          <p:cNvSpPr txBox="true"/>
          <p:nvPr/>
        </p:nvSpPr>
        <p:spPr>
          <a:xfrm>
            <a:off x="666750" y="4584254"/>
            <a:ext cx="7747820" cy="18097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Senioři, kteří zůstávají aktivní, uplatňují své životní zkušenosti a dovednosti, čímž pozitivně ovlivňují komunitu a inspirují mladší generace k dobrovolnictví a sebe udržují duševně vitální a stále platnými ve společnosti.</a:t>
            </a:r>
          </a:p>
          <a:p>
            <a:pPr marL="0" lvl="0" indent="0" algn="l">
              <a:lnSpc>
                <a:spcPts val="2879"/>
              </a:lnSpc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#mezigenerační #umění #kondice #historie #tvoření</a:t>
            </a:r>
          </a:p>
        </p:txBody>
      </p:sp>
      <p:sp>
        <p:nvSpPr>
          <p:cNvPr id="7" name="TextBox 7"/>
          <p:cNvSpPr txBox="true"/>
          <p:nvPr/>
        </p:nvSpPr>
        <p:spPr>
          <a:xfrm>
            <a:off x="9742087" y="3403154"/>
            <a:ext cx="688657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 u="none" strike="noStrik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Mladí lidé a studenti</a:t>
            </a:r>
          </a:p>
        </p:txBody>
      </p:sp>
      <p:sp>
        <p:nvSpPr>
          <p:cNvPr id="8" name="TextBox 8"/>
          <p:cNvSpPr txBox="true"/>
          <p:nvPr/>
        </p:nvSpPr>
        <p:spPr>
          <a:xfrm>
            <a:off x="9742087" y="3986908"/>
            <a:ext cx="6886575" cy="18097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Studenti a mladí lidé se zapojují do smysluplných aktivit, které nejen rozvíjejí jejich dovednosti, ale také pomáhají vytvářet pozitivní změny ve svém okolí. Také se napojují na pomáhající profese a prohlubují tak svoji motivaci pro budoucí práci.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66750" y="1028700"/>
            <a:ext cx="16954500" cy="2209800"/>
            <a:chOff x="0" y="0"/>
            <a:chExt cx="22606000" cy="2946400"/>
          </a:xfrm>
        </p:grpSpPr>
        <p:sp>
          <p:nvSpPr>
            <p:cNvPr id="10" name="TextBox 10"/>
            <p:cNvSpPr txBox="true"/>
            <p:nvPr/>
          </p:nvSpPr>
          <p:spPr>
            <a:xfrm>
              <a:off x="0" y="180975"/>
              <a:ext cx="22606000" cy="176974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9600"/>
                </a:lnSpc>
              </a:pPr>
              <a:r>
                <a:rPr lang="en-US" sz="9600" spc="-192">
                  <a:solidFill>
                    <a:srgbClr val="F2C14E"/>
                  </a:solidFill>
                  <a:latin typeface="Noto Serif Display ExtraCondensed Light"/>
                  <a:ea typeface="Noto Serif Display ExtraCondensed Light"/>
                  <a:cs typeface="Noto Serif Display ExtraCondensed Light"/>
                  <a:sym typeface="Noto Serif Display ExtraCondensed Light"/>
                </a:rPr>
                <a:t>Co pro nás dobrovolníci dělají</a:t>
              </a:r>
            </a:p>
          </p:txBody>
        </p:sp>
        <p:sp>
          <p:nvSpPr>
            <p:cNvPr id="11" name="TextBox 11"/>
            <p:cNvSpPr txBox="true"/>
            <p:nvPr/>
          </p:nvSpPr>
          <p:spPr>
            <a:xfrm>
              <a:off x="0" y="2387600"/>
              <a:ext cx="226060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 b="tru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Pomoc, podpora, seberealizace, specializace ...</a:t>
              </a:r>
            </a:p>
          </p:txBody>
        </p:sp>
      </p:grpSp>
      <p:sp>
        <p:nvSpPr>
          <p:cNvPr id="12" name="TextBox 12"/>
          <p:cNvSpPr txBox="true"/>
          <p:nvPr/>
        </p:nvSpPr>
        <p:spPr>
          <a:xfrm>
            <a:off x="9742087" y="6365429"/>
            <a:ext cx="6886575" cy="8382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Odborníci a leadeři z řad komunit (často matky a seniorky)</a:t>
            </a:r>
          </a:p>
        </p:txBody>
      </p:sp>
      <p:sp>
        <p:nvSpPr>
          <p:cNvPr id="13" name="TextBox 13"/>
          <p:cNvSpPr txBox="true"/>
          <p:nvPr/>
        </p:nvSpPr>
        <p:spPr>
          <a:xfrm>
            <a:off x="9742087" y="7362825"/>
            <a:ext cx="6886575" cy="21717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Komunitní aktivity přitahují různé skupiny obyvatel a lidí, kteří se vážou třeba společným tématem. Z jejich řad komunitní pracovnice pomáhá zvedat osobnosti, které jsou specialisty na žádaná témata nebo se něčemu zájmově věnují a nechtějí v tom být sami.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76275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9629775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5755849" y="4373944"/>
            <a:ext cx="2149178" cy="4922456"/>
          </a:xfrm>
          <a:custGeom>
            <a:avLst/>
            <a:gdLst/>
            <a:ahLst/>
            <a:cxnLst/>
            <a:rect l="l" t="t" r="r" b="b"/>
            <a:pathLst>
              <a:path w="2149178" h="4922456">
                <a:moveTo>
                  <a:pt x="0" y="0"/>
                </a:moveTo>
                <a:lnTo>
                  <a:pt x="2149178" y="0"/>
                </a:lnTo>
                <a:lnTo>
                  <a:pt x="2149178" y="4922456"/>
                </a:lnTo>
                <a:lnTo>
                  <a:pt x="0" y="4922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406" r="-114013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666750" y="4562475"/>
            <a:ext cx="4376283" cy="4019550"/>
            <a:chOff x="0" y="0"/>
            <a:chExt cx="5835044" cy="5359400"/>
          </a:xfrm>
        </p:grpSpPr>
        <p:sp>
          <p:nvSpPr>
            <p:cNvPr id="6" name="TextBox 6"/>
            <p:cNvSpPr txBox="true"/>
            <p:nvPr/>
          </p:nvSpPr>
          <p:spPr>
            <a:xfrm>
              <a:off x="0" y="0"/>
              <a:ext cx="53467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Osobní kontakt</a:t>
              </a:r>
            </a:p>
          </p:txBody>
        </p:sp>
        <p:sp>
          <p:nvSpPr>
            <p:cNvPr id="7" name="TextBox 7"/>
            <p:cNvSpPr txBox="true"/>
            <p:nvPr/>
          </p:nvSpPr>
          <p:spPr>
            <a:xfrm>
              <a:off x="0" y="1235075"/>
              <a:ext cx="5835044" cy="41243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754"/>
                </a:lnSpc>
                <a:spcBef>
                  <a:spcPct val="0"/>
                </a:spcBef>
              </a:pP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Klíčovým prvkem naší strategie je </a:t>
              </a:r>
              <a:r>
                <a:rPr lang="en-US" sz="2295" b="true" u="none" strike="noStrike">
                  <a:solidFill>
                    <a:srgbClr val="EAEAE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osobní kontakt </a:t>
              </a: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během aktivit, na veřejných i komunitních setkáních, v budově komunitního centra. Udržujeme vztahy (setkáváme se, snídáme, zajímáme se..) s potenciálními dobrovolníky, což zvyšuje jejich ochotu zapojit se do našich aktivit a projektů.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52752" y="4562475"/>
            <a:ext cx="4010025" cy="4733925"/>
            <a:chOff x="0" y="0"/>
            <a:chExt cx="5346700" cy="6311900"/>
          </a:xfrm>
        </p:grpSpPr>
        <p:sp>
          <p:nvSpPr>
            <p:cNvPr id="9" name="TextBox 9"/>
            <p:cNvSpPr txBox="true"/>
            <p:nvPr/>
          </p:nvSpPr>
          <p:spPr>
            <a:xfrm>
              <a:off x="0" y="0"/>
              <a:ext cx="53467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Náborové akce</a:t>
              </a:r>
            </a:p>
          </p:txBody>
        </p:sp>
        <p:sp>
          <p:nvSpPr>
            <p:cNvPr id="10" name="TextBox 10"/>
            <p:cNvSpPr txBox="true"/>
            <p:nvPr/>
          </p:nvSpPr>
          <p:spPr>
            <a:xfrm>
              <a:off x="0" y="1273175"/>
              <a:ext cx="5346700" cy="50387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754"/>
                </a:lnSpc>
                <a:spcBef>
                  <a:spcPct val="0"/>
                </a:spcBef>
              </a:pP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Organizujeme </a:t>
              </a:r>
              <a:r>
                <a:rPr lang="en-US" sz="2295" b="true" u="none" strike="noStrike">
                  <a:solidFill>
                    <a:srgbClr val="EAEAE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náborové akce</a:t>
              </a: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dvakrát ročně na školách, kde prezentujeme příležitosti k dobrovolnictví. Tímto způsobem oslovujeme mladé lidi a nabíráme nové zájemce.</a:t>
              </a:r>
            </a:p>
            <a:p>
              <a:pPr marL="0" lvl="0" indent="0" algn="l">
                <a:lnSpc>
                  <a:spcPts val="2754"/>
                </a:lnSpc>
                <a:spcBef>
                  <a:spcPct val="0"/>
                </a:spcBef>
              </a:pP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Vstupní aktivitou bývá často Dobrokavárna, kde si mohou určitou formu práce osahat a hlavně se potkat s dalšími dobrovolníky.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11225" y="4562475"/>
            <a:ext cx="4010025" cy="4362450"/>
            <a:chOff x="0" y="0"/>
            <a:chExt cx="5346700" cy="5816600"/>
          </a:xfrm>
        </p:grpSpPr>
        <p:sp>
          <p:nvSpPr>
            <p:cNvPr id="12" name="TextBox 12"/>
            <p:cNvSpPr txBox="true"/>
            <p:nvPr/>
          </p:nvSpPr>
          <p:spPr>
            <a:xfrm>
              <a:off x="0" y="0"/>
              <a:ext cx="53467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 b="tru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S</a:t>
              </a:r>
              <a:r>
                <a:rPr lang="en-US" sz="2799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polupráce</a:t>
              </a:r>
            </a:p>
          </p:txBody>
        </p:sp>
        <p:sp>
          <p:nvSpPr>
            <p:cNvPr id="13" name="TextBox 13"/>
            <p:cNvSpPr txBox="true"/>
            <p:nvPr/>
          </p:nvSpPr>
          <p:spPr>
            <a:xfrm>
              <a:off x="0" y="1235075"/>
              <a:ext cx="5346700" cy="45815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754"/>
                </a:lnSpc>
                <a:spcBef>
                  <a:spcPct val="0"/>
                </a:spcBef>
              </a:pP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Naše činnost zahrnuje také </a:t>
              </a:r>
              <a:r>
                <a:rPr lang="en-US" sz="2295" b="true" u="none" strike="noStrike">
                  <a:solidFill>
                    <a:srgbClr val="EAEAE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spolupráci se sociálními a komunitními pracovníky</a:t>
              </a:r>
              <a:r>
                <a:rPr lang="en-US" sz="2295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, školami a organizacemi v regionu. Identifikují nejlépe potřeby cílových skupin, protože s nimi jsou v pravidelném kontaktu a mají příležitost informovat, když jsou sami informováni.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66750" y="1562100"/>
            <a:ext cx="16954500" cy="2209800"/>
            <a:chOff x="0" y="0"/>
            <a:chExt cx="22606000" cy="2946400"/>
          </a:xfrm>
        </p:grpSpPr>
        <p:sp>
          <p:nvSpPr>
            <p:cNvPr id="15" name="TextBox 15"/>
            <p:cNvSpPr txBox="true"/>
            <p:nvPr/>
          </p:nvSpPr>
          <p:spPr>
            <a:xfrm>
              <a:off x="0" y="180975"/>
              <a:ext cx="22606000" cy="176974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9600"/>
                </a:lnSpc>
              </a:pPr>
              <a:r>
                <a:rPr lang="en-US" sz="9600" spc="-192">
                  <a:solidFill>
                    <a:srgbClr val="F2C14E"/>
                  </a:solidFill>
                  <a:latin typeface="Noto Serif Display ExtraCondensed Light"/>
                  <a:ea typeface="Noto Serif Display ExtraCondensed Light"/>
                  <a:cs typeface="Noto Serif Display ExtraCondensed Light"/>
                  <a:sym typeface="Noto Serif Display ExtraCondensed Light"/>
                </a:rPr>
                <a:t>Metody vyhledávání a kontaktu</a:t>
              </a:r>
            </a:p>
          </p:txBody>
        </p:sp>
        <p:sp>
          <p:nvSpPr>
            <p:cNvPr id="16" name="TextBox 16"/>
            <p:cNvSpPr txBox="true"/>
            <p:nvPr/>
          </p:nvSpPr>
          <p:spPr>
            <a:xfrm>
              <a:off x="0" y="2387600"/>
              <a:ext cx="226060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 b="tru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V rámci koordinace DC a komunitní práce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69114" y="2492315"/>
            <a:ext cx="8629650" cy="1981200"/>
            <a:chOff x="0" y="0"/>
            <a:chExt cx="11506200" cy="2641600"/>
          </a:xfrm>
        </p:grpSpPr>
        <p:sp>
          <p:nvSpPr>
            <p:cNvPr id="3" name="TextBox 3"/>
            <p:cNvSpPr txBox="true"/>
            <p:nvPr/>
          </p:nvSpPr>
          <p:spPr>
            <a:xfrm>
              <a:off x="0" y="0"/>
              <a:ext cx="115062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799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Počet dobrovolníků v roce 2025</a:t>
              </a:r>
            </a:p>
          </p:txBody>
        </p:sp>
        <p:sp>
          <p:nvSpPr>
            <p:cNvPr id="4" name="TextBox 4"/>
            <p:cNvSpPr txBox="true"/>
            <p:nvPr/>
          </p:nvSpPr>
          <p:spPr>
            <a:xfrm>
              <a:off x="0" y="1193800"/>
              <a:ext cx="11506200" cy="1447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879"/>
                </a:lnSpc>
                <a:spcBef>
                  <a:spcPct val="0"/>
                </a:spcBef>
              </a:pPr>
              <a:r>
                <a:rPr lang="en-US" sz="2400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V roce 2025 jsme zaznamenali </a:t>
              </a:r>
              <a:r>
                <a:rPr lang="en-US" sz="2400" b="true" u="none" strike="noStrike">
                  <a:solidFill>
                    <a:srgbClr val="EAEAE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83 aktivních dobrovolníků</a:t>
              </a:r>
              <a:r>
                <a:rPr lang="en-US" sz="2400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, kteří odpracovali celkem 5 650 hodin, což dokazuje významnou angažovanost a přínos pro služby v regionu i naši komunitu.</a:t>
              </a:r>
            </a:p>
          </p:txBody>
        </p:sp>
      </p:grpSp>
      <p:sp>
        <p:nvSpPr>
          <p:cNvPr id="5" name="TextBox 5"/>
          <p:cNvSpPr txBox="true"/>
          <p:nvPr/>
        </p:nvSpPr>
        <p:spPr>
          <a:xfrm>
            <a:off x="1902457" y="2545655"/>
            <a:ext cx="8629650" cy="192786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14400"/>
              </a:lnSpc>
              <a:spcBef>
                <a:spcPct val="0"/>
              </a:spcBef>
            </a:pPr>
            <a:r>
              <a:rPr lang="en-US" sz="14400" u="none" strike="noStrike" spc="-288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83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6667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4469114" y="6073715"/>
            <a:ext cx="9763125" cy="1618828"/>
            <a:chOff x="0" y="0"/>
            <a:chExt cx="13017500" cy="2158437"/>
          </a:xfrm>
        </p:grpSpPr>
        <p:sp>
          <p:nvSpPr>
            <p:cNvPr id="9" name="TextBox 9"/>
            <p:cNvSpPr txBox="true"/>
            <p:nvPr/>
          </p:nvSpPr>
          <p:spPr>
            <a:xfrm>
              <a:off x="0" y="0"/>
              <a:ext cx="130175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Organizace</a:t>
              </a:r>
            </a:p>
          </p:txBody>
        </p:sp>
        <p:sp>
          <p:nvSpPr>
            <p:cNvPr id="10" name="TextBox 10"/>
            <p:cNvSpPr txBox="true"/>
            <p:nvPr/>
          </p:nvSpPr>
          <p:spPr>
            <a:xfrm>
              <a:off x="0" y="1193237"/>
              <a:ext cx="13017500" cy="9652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879"/>
                </a:lnSpc>
              </a:pPr>
              <a:r>
                <a:rPr lang="en-US" sz="2400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Spolupracujeme s </a:t>
              </a:r>
              <a:r>
                <a:rPr lang="en-US" sz="2400" b="true" u="none" strike="noStrike">
                  <a:solidFill>
                    <a:srgbClr val="EAEAE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20 různými organizacemi</a:t>
              </a:r>
              <a:r>
                <a:rPr lang="en-US" sz="2400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, které poskytují zázemí a příležitosti pro naše dobrovolníky a jejich nabídku.</a:t>
              </a:r>
            </a:p>
          </p:txBody>
        </p:sp>
      </p:grpSp>
      <p:sp>
        <p:nvSpPr>
          <p:cNvPr id="11" name="TextBox 11"/>
          <p:cNvSpPr txBox="true"/>
          <p:nvPr/>
        </p:nvSpPr>
        <p:spPr>
          <a:xfrm>
            <a:off x="1902457" y="5946601"/>
            <a:ext cx="8629650" cy="192786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14400"/>
              </a:lnSpc>
              <a:spcBef>
                <a:spcPct val="0"/>
              </a:spcBef>
            </a:pPr>
            <a:r>
              <a:rPr lang="en-US" sz="14400" spc="-288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4248150"/>
            <a:ext cx="2571750" cy="2228850"/>
            <a:chOff x="0" y="0"/>
            <a:chExt cx="398431" cy="3453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8431" cy="345307"/>
            </a:xfrm>
            <a:custGeom>
              <a:avLst/>
              <a:gdLst/>
              <a:ahLst/>
              <a:cxnLst/>
              <a:rect l="l" t="t" r="r" b="b"/>
              <a:pathLst>
                <a:path w="398431" h="345307">
                  <a:moveTo>
                    <a:pt x="0" y="0"/>
                  </a:moveTo>
                  <a:lnTo>
                    <a:pt x="398431" y="0"/>
                  </a:lnTo>
                  <a:lnTo>
                    <a:pt x="398431" y="345307"/>
                  </a:lnTo>
                  <a:lnTo>
                    <a:pt x="0" y="345307"/>
                  </a:lnTo>
                  <a:close/>
                </a:path>
              </a:pathLst>
            </a:custGeom>
            <a:blipFill>
              <a:blip r:embed="rId2"/>
              <a:stretch>
                <a:fillRect l="-168" r="-1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43300" y="4248150"/>
            <a:ext cx="2571750" cy="2228850"/>
            <a:chOff x="0" y="0"/>
            <a:chExt cx="398431" cy="3453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8431" cy="345307"/>
            </a:xfrm>
            <a:custGeom>
              <a:avLst/>
              <a:gdLst/>
              <a:ahLst/>
              <a:cxnLst/>
              <a:rect l="l" t="t" r="r" b="b"/>
              <a:pathLst>
                <a:path w="398431" h="345307">
                  <a:moveTo>
                    <a:pt x="0" y="0"/>
                  </a:moveTo>
                  <a:lnTo>
                    <a:pt x="398431" y="0"/>
                  </a:lnTo>
                  <a:lnTo>
                    <a:pt x="398431" y="345307"/>
                  </a:lnTo>
                  <a:lnTo>
                    <a:pt x="0" y="345307"/>
                  </a:lnTo>
                  <a:close/>
                </a:path>
              </a:pathLst>
            </a:custGeom>
            <a:blipFill>
              <a:blip r:embed="rId3"/>
              <a:stretch>
                <a:fillRect l="-168" r="-1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9850" y="4248150"/>
            <a:ext cx="2571750" cy="2228850"/>
            <a:chOff x="0" y="0"/>
            <a:chExt cx="398431" cy="345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8431" cy="345307"/>
            </a:xfrm>
            <a:custGeom>
              <a:avLst/>
              <a:gdLst/>
              <a:ahLst/>
              <a:cxnLst/>
              <a:rect l="l" t="t" r="r" b="b"/>
              <a:pathLst>
                <a:path w="398431" h="345307">
                  <a:moveTo>
                    <a:pt x="0" y="0"/>
                  </a:moveTo>
                  <a:lnTo>
                    <a:pt x="398431" y="0"/>
                  </a:lnTo>
                  <a:lnTo>
                    <a:pt x="398431" y="345307"/>
                  </a:lnTo>
                  <a:lnTo>
                    <a:pt x="0" y="345307"/>
                  </a:lnTo>
                  <a:close/>
                </a:path>
              </a:pathLst>
            </a:custGeom>
            <a:blipFill>
              <a:blip r:embed="rId4"/>
              <a:stretch>
                <a:fillRect l="-168" r="-1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4248150"/>
            <a:ext cx="2571750" cy="2228850"/>
            <a:chOff x="0" y="0"/>
            <a:chExt cx="398431" cy="3453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8431" cy="345307"/>
            </a:xfrm>
            <a:custGeom>
              <a:avLst/>
              <a:gdLst/>
              <a:ahLst/>
              <a:cxnLst/>
              <a:rect l="l" t="t" r="r" b="b"/>
              <a:pathLst>
                <a:path w="398431" h="345307">
                  <a:moveTo>
                    <a:pt x="0" y="0"/>
                  </a:moveTo>
                  <a:lnTo>
                    <a:pt x="398431" y="0"/>
                  </a:lnTo>
                  <a:lnTo>
                    <a:pt x="398431" y="345307"/>
                  </a:lnTo>
                  <a:lnTo>
                    <a:pt x="0" y="345307"/>
                  </a:lnTo>
                  <a:close/>
                </a:path>
              </a:pathLst>
            </a:custGeom>
            <a:blipFill>
              <a:blip r:embed="rId5"/>
              <a:stretch>
                <a:fillRect l="-168" r="-1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72950" y="4248150"/>
            <a:ext cx="2571750" cy="2228850"/>
            <a:chOff x="0" y="0"/>
            <a:chExt cx="398431" cy="3453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8431" cy="345307"/>
            </a:xfrm>
            <a:custGeom>
              <a:avLst/>
              <a:gdLst/>
              <a:ahLst/>
              <a:cxnLst/>
              <a:rect l="l" t="t" r="r" b="b"/>
              <a:pathLst>
                <a:path w="398431" h="345307">
                  <a:moveTo>
                    <a:pt x="0" y="0"/>
                  </a:moveTo>
                  <a:lnTo>
                    <a:pt x="398431" y="0"/>
                  </a:lnTo>
                  <a:lnTo>
                    <a:pt x="398431" y="345307"/>
                  </a:lnTo>
                  <a:lnTo>
                    <a:pt x="0" y="345307"/>
                  </a:lnTo>
                  <a:close/>
                </a:path>
              </a:pathLst>
            </a:custGeom>
            <a:blipFill>
              <a:blip r:embed="rId6"/>
              <a:stretch>
                <a:fillRect l="-168" r="-1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049500" y="4248150"/>
            <a:ext cx="2571750" cy="2228850"/>
            <a:chOff x="0" y="0"/>
            <a:chExt cx="398431" cy="3453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8431" cy="345307"/>
            </a:xfrm>
            <a:custGeom>
              <a:avLst/>
              <a:gdLst/>
              <a:ahLst/>
              <a:cxnLst/>
              <a:rect l="l" t="t" r="r" b="b"/>
              <a:pathLst>
                <a:path w="398431" h="345307">
                  <a:moveTo>
                    <a:pt x="0" y="0"/>
                  </a:moveTo>
                  <a:lnTo>
                    <a:pt x="398431" y="0"/>
                  </a:lnTo>
                  <a:lnTo>
                    <a:pt x="398431" y="345307"/>
                  </a:lnTo>
                  <a:lnTo>
                    <a:pt x="0" y="345307"/>
                  </a:lnTo>
                  <a:close/>
                </a:path>
              </a:pathLst>
            </a:custGeom>
            <a:blipFill>
              <a:blip r:embed="rId7"/>
              <a:stretch>
                <a:fillRect l="-168" r="-168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4" name="TextBox 14"/>
          <p:cNvSpPr txBox="true"/>
          <p:nvPr/>
        </p:nvSpPr>
        <p:spPr>
          <a:xfrm>
            <a:off x="667345" y="1175385"/>
            <a:ext cx="16953905" cy="2501265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9600" spc="-192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Práce s dobrovolníky: Zaškolení, výcvik a pojištění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66750" y="6934994"/>
            <a:ext cx="2571750" cy="1789906"/>
            <a:chOff x="0" y="0"/>
            <a:chExt cx="3429000" cy="2386542"/>
          </a:xfrm>
        </p:grpSpPr>
        <p:sp>
          <p:nvSpPr>
            <p:cNvPr id="16" name="TextBox 16"/>
            <p:cNvSpPr txBox="true"/>
            <p:nvPr/>
          </p:nvSpPr>
          <p:spPr>
            <a:xfrm>
              <a:off x="0" y="1119717"/>
              <a:ext cx="3429000" cy="1266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511"/>
                </a:lnSpc>
              </a:pPr>
              <a:r>
                <a:rPr lang="en-US" sz="2093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Každý nový dobrovolník prochází úvodním zaškolením.</a:t>
              </a:r>
            </a:p>
          </p:txBody>
        </p:sp>
        <p:sp>
          <p:nvSpPr>
            <p:cNvPr id="17" name="TextBox 17"/>
            <p:cNvSpPr txBox="true"/>
            <p:nvPr/>
          </p:nvSpPr>
          <p:spPr>
            <a:xfrm>
              <a:off x="0" y="-9525"/>
              <a:ext cx="3429000" cy="504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930"/>
                </a:lnSpc>
              </a:pPr>
              <a:r>
                <a:rPr lang="en-US" sz="2442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Zaškolení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543300" y="6934994"/>
            <a:ext cx="2571750" cy="2104231"/>
            <a:chOff x="0" y="0"/>
            <a:chExt cx="3429000" cy="2805642"/>
          </a:xfrm>
        </p:grpSpPr>
        <p:sp>
          <p:nvSpPr>
            <p:cNvPr id="19" name="TextBox 19"/>
            <p:cNvSpPr txBox="true"/>
            <p:nvPr/>
          </p:nvSpPr>
          <p:spPr>
            <a:xfrm>
              <a:off x="0" y="1119717"/>
              <a:ext cx="3429000" cy="16859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511"/>
                </a:lnSpc>
              </a:pPr>
              <a:r>
                <a:rPr lang="en-US" sz="2093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Dobrovolníci se účastní výcviku (mohou dvakrát ročně).</a:t>
              </a:r>
            </a:p>
          </p:txBody>
        </p:sp>
        <p:sp>
          <p:nvSpPr>
            <p:cNvPr id="20" name="TextBox 20"/>
            <p:cNvSpPr txBox="true"/>
            <p:nvPr/>
          </p:nvSpPr>
          <p:spPr>
            <a:xfrm>
              <a:off x="0" y="-9525"/>
              <a:ext cx="3429000" cy="504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930"/>
                </a:lnSpc>
              </a:pPr>
              <a:r>
                <a:rPr lang="en-US" sz="2442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Výcvik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19850" y="6934994"/>
            <a:ext cx="2571750" cy="2104231"/>
            <a:chOff x="0" y="0"/>
            <a:chExt cx="3429000" cy="2805642"/>
          </a:xfrm>
        </p:grpSpPr>
        <p:sp>
          <p:nvSpPr>
            <p:cNvPr id="22" name="TextBox 22"/>
            <p:cNvSpPr txBox="true"/>
            <p:nvPr/>
          </p:nvSpPr>
          <p:spPr>
            <a:xfrm>
              <a:off x="0" y="1119717"/>
              <a:ext cx="3429000" cy="16859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511"/>
                </a:lnSpc>
              </a:pPr>
              <a:r>
                <a:rPr lang="en-US" sz="2093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Pravidelná supervize zajišťuje podporu dobrovolníků a péči o jejich motivaci.</a:t>
              </a:r>
            </a:p>
          </p:txBody>
        </p:sp>
        <p:sp>
          <p:nvSpPr>
            <p:cNvPr id="23" name="TextBox 23"/>
            <p:cNvSpPr txBox="true"/>
            <p:nvPr/>
          </p:nvSpPr>
          <p:spPr>
            <a:xfrm>
              <a:off x="0" y="-9525"/>
              <a:ext cx="3429000" cy="504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930"/>
                </a:lnSpc>
              </a:pPr>
              <a:r>
                <a:rPr lang="en-US" sz="2442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Supervize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296400" y="6934200"/>
            <a:ext cx="2571750" cy="2105025"/>
            <a:chOff x="0" y="0"/>
            <a:chExt cx="3429000" cy="2806700"/>
          </a:xfrm>
        </p:grpSpPr>
        <p:sp>
          <p:nvSpPr>
            <p:cNvPr id="25" name="TextBox 25"/>
            <p:cNvSpPr txBox="true"/>
            <p:nvPr/>
          </p:nvSpPr>
          <p:spPr>
            <a:xfrm>
              <a:off x="0" y="1120775"/>
              <a:ext cx="3429000" cy="16859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511"/>
                </a:lnSpc>
              </a:pPr>
              <a:r>
                <a:rPr lang="en-US" sz="2093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Všichni dobrovolníci mají zajištěné pojištění a cestovní náklady.</a:t>
              </a:r>
            </a:p>
          </p:txBody>
        </p:sp>
        <p:sp>
          <p:nvSpPr>
            <p:cNvPr id="26" name="TextBox 26"/>
            <p:cNvSpPr txBox="true"/>
            <p:nvPr/>
          </p:nvSpPr>
          <p:spPr>
            <a:xfrm>
              <a:off x="0" y="-9525"/>
              <a:ext cx="3429000" cy="504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930"/>
                </a:lnSpc>
              </a:pPr>
              <a:r>
                <a:rPr lang="en-US" sz="2442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Pojištění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172950" y="6934200"/>
            <a:ext cx="2571750" cy="2105025"/>
            <a:chOff x="0" y="0"/>
            <a:chExt cx="3429000" cy="2806700"/>
          </a:xfrm>
        </p:grpSpPr>
        <p:sp>
          <p:nvSpPr>
            <p:cNvPr id="28" name="TextBox 28"/>
            <p:cNvSpPr txBox="true"/>
            <p:nvPr/>
          </p:nvSpPr>
          <p:spPr>
            <a:xfrm>
              <a:off x="0" y="1120775"/>
              <a:ext cx="3429000" cy="16859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511"/>
                </a:lnSpc>
              </a:pPr>
              <a:r>
                <a:rPr lang="en-US" sz="2093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Koordinátorka a komunitní pracovnice zajišťují pravidelný kontakt a podporu.</a:t>
              </a:r>
            </a:p>
          </p:txBody>
        </p:sp>
        <p:sp>
          <p:nvSpPr>
            <p:cNvPr id="29" name="TextBox 29"/>
            <p:cNvSpPr txBox="true"/>
            <p:nvPr/>
          </p:nvSpPr>
          <p:spPr>
            <a:xfrm>
              <a:off x="0" y="-9525"/>
              <a:ext cx="3429000" cy="504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930"/>
                </a:lnSpc>
              </a:pPr>
              <a:r>
                <a:rPr lang="en-US" sz="2442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Pravidelný kontakt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49500" y="6934200"/>
            <a:ext cx="2571750" cy="1790700"/>
            <a:chOff x="0" y="0"/>
            <a:chExt cx="3429000" cy="2387600"/>
          </a:xfrm>
        </p:grpSpPr>
        <p:sp>
          <p:nvSpPr>
            <p:cNvPr id="31" name="TextBox 31"/>
            <p:cNvSpPr txBox="true"/>
            <p:nvPr/>
          </p:nvSpPr>
          <p:spPr>
            <a:xfrm>
              <a:off x="0" y="1120775"/>
              <a:ext cx="3429000" cy="1266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511"/>
                </a:lnSpc>
              </a:pPr>
              <a:r>
                <a:rPr lang="en-US" sz="2093" u="none" strike="noStrike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Dobrovolníci jsou oceňováni za jejich příspěvky a úsilí.</a:t>
              </a:r>
            </a:p>
          </p:txBody>
        </p:sp>
        <p:sp>
          <p:nvSpPr>
            <p:cNvPr id="32" name="TextBox 32"/>
            <p:cNvSpPr txBox="true"/>
            <p:nvPr/>
          </p:nvSpPr>
          <p:spPr>
            <a:xfrm>
              <a:off x="0" y="-9525"/>
              <a:ext cx="3429000" cy="504825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930"/>
                </a:lnSpc>
              </a:pPr>
              <a:r>
                <a:rPr lang="en-US" sz="2442" b="true" u="none" strike="noStrik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Ocenění</a:t>
              </a:r>
            </a:p>
          </p:txBody>
        </p:sp>
      </p:grpSp>
      <p:sp>
        <p:nvSpPr>
          <p:cNvPr id="33" name="AutoShape 33"/>
          <p:cNvSpPr/>
          <p:nvPr/>
        </p:nvSpPr>
        <p:spPr>
          <a:xfrm>
            <a:off x="0" y="6667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4" name="AutoShape 34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>
            <a:off x="666750" y="1743920"/>
            <a:ext cx="6886575" cy="3720465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9600" spc="-192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Příklady z praxe Dobrovolnictví v rámci MMAS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296400" y="1562945"/>
            <a:ext cx="4010025" cy="2168447"/>
            <a:chOff x="0" y="0"/>
            <a:chExt cx="621258" cy="3359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258" cy="335949"/>
            </a:xfrm>
            <a:custGeom>
              <a:avLst/>
              <a:gdLst/>
              <a:ahLst/>
              <a:cxnLst/>
              <a:rect l="l" t="t" r="r" b="b"/>
              <a:pathLst>
                <a:path w="621258" h="335949">
                  <a:moveTo>
                    <a:pt x="0" y="0"/>
                  </a:moveTo>
                  <a:lnTo>
                    <a:pt x="621258" y="0"/>
                  </a:lnTo>
                  <a:lnTo>
                    <a:pt x="621258" y="335949"/>
                  </a:lnTo>
                  <a:lnTo>
                    <a:pt x="0" y="335949"/>
                  </a:lnTo>
                  <a:close/>
                </a:path>
              </a:pathLst>
            </a:custGeom>
            <a:blipFill>
              <a:blip r:embed="rId2"/>
              <a:stretch>
                <a:fillRect t="-19263" b="-19263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4049741"/>
            <a:ext cx="4010025" cy="2191815"/>
            <a:chOff x="0" y="0"/>
            <a:chExt cx="621258" cy="3395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1258" cy="339569"/>
            </a:xfrm>
            <a:custGeom>
              <a:avLst/>
              <a:gdLst/>
              <a:ahLst/>
              <a:cxnLst/>
              <a:rect l="l" t="t" r="r" b="b"/>
              <a:pathLst>
                <a:path w="621258" h="339569">
                  <a:moveTo>
                    <a:pt x="0" y="0"/>
                  </a:moveTo>
                  <a:lnTo>
                    <a:pt x="621258" y="0"/>
                  </a:lnTo>
                  <a:lnTo>
                    <a:pt x="621258" y="339569"/>
                  </a:lnTo>
                  <a:lnTo>
                    <a:pt x="0" y="339569"/>
                  </a:lnTo>
                  <a:close/>
                </a:path>
              </a:pathLst>
            </a:custGeom>
            <a:blipFill>
              <a:blip r:embed="rId3"/>
              <a:stretch>
                <a:fillRect t="-18607" b="-18607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96400" y="6559904"/>
            <a:ext cx="4010025" cy="2164996"/>
            <a:chOff x="0" y="0"/>
            <a:chExt cx="621258" cy="3354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1258" cy="335415"/>
            </a:xfrm>
            <a:custGeom>
              <a:avLst/>
              <a:gdLst/>
              <a:ahLst/>
              <a:cxnLst/>
              <a:rect l="l" t="t" r="r" b="b"/>
              <a:pathLst>
                <a:path w="621258" h="335415">
                  <a:moveTo>
                    <a:pt x="0" y="0"/>
                  </a:moveTo>
                  <a:lnTo>
                    <a:pt x="621258" y="0"/>
                  </a:lnTo>
                  <a:lnTo>
                    <a:pt x="621258" y="335415"/>
                  </a:lnTo>
                  <a:lnTo>
                    <a:pt x="0" y="335415"/>
                  </a:lnTo>
                  <a:close/>
                </a:path>
              </a:pathLst>
            </a:custGeom>
            <a:blipFill>
              <a:blip r:embed="rId4"/>
              <a:stretch>
                <a:fillRect t="-985" b="-37761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true"/>
          <p:nvPr/>
        </p:nvSpPr>
        <p:spPr>
          <a:xfrm>
            <a:off x="13611225" y="2476500"/>
            <a:ext cx="4010025" cy="10858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Senioři a děti společně vytvářejí dobroty, malují, hrají si.</a:t>
            </a:r>
          </a:p>
        </p:txBody>
      </p:sp>
      <p:sp>
        <p:nvSpPr>
          <p:cNvPr id="10" name="TextBox 10"/>
          <p:cNvSpPr txBox="true"/>
          <p:nvPr/>
        </p:nvSpPr>
        <p:spPr>
          <a:xfrm>
            <a:off x="13611225" y="1562100"/>
            <a:ext cx="4010025" cy="8382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 u="none" strike="noStrik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Mezigenerační pečení a tvoření</a:t>
            </a:r>
          </a:p>
        </p:txBody>
      </p:sp>
      <p:sp>
        <p:nvSpPr>
          <p:cNvPr id="11" name="TextBox 11"/>
          <p:cNvSpPr txBox="true"/>
          <p:nvPr/>
        </p:nvSpPr>
        <p:spPr>
          <a:xfrm>
            <a:off x="13611225" y="4645235"/>
            <a:ext cx="4010025" cy="14478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Aktivní leader připravuje hodiny cvičení vhodně pro různé generace i stupně handicapů.</a:t>
            </a:r>
          </a:p>
        </p:txBody>
      </p:sp>
      <p:sp>
        <p:nvSpPr>
          <p:cNvPr id="12" name="TextBox 12"/>
          <p:cNvSpPr txBox="true"/>
          <p:nvPr/>
        </p:nvSpPr>
        <p:spPr>
          <a:xfrm>
            <a:off x="13611225" y="4049741"/>
            <a:ext cx="401002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Cvičení</a:t>
            </a:r>
          </a:p>
        </p:txBody>
      </p:sp>
      <p:sp>
        <p:nvSpPr>
          <p:cNvPr id="13" name="TextBox 13"/>
          <p:cNvSpPr txBox="true"/>
          <p:nvPr/>
        </p:nvSpPr>
        <p:spPr>
          <a:xfrm>
            <a:off x="13611225" y="7198079"/>
            <a:ext cx="4010025" cy="14478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Od dobrovolníka po leadra se specifickou dovedností.</a:t>
            </a:r>
          </a:p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Od odborníka na téma k dobrovolníkovi.</a:t>
            </a:r>
          </a:p>
        </p:txBody>
      </p:sp>
      <p:sp>
        <p:nvSpPr>
          <p:cNvPr id="14" name="TextBox 14"/>
          <p:cNvSpPr txBox="true"/>
          <p:nvPr/>
        </p:nvSpPr>
        <p:spPr>
          <a:xfrm>
            <a:off x="13611225" y="6559904"/>
            <a:ext cx="401002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Workshopy a besedy</a:t>
            </a:r>
          </a:p>
        </p:txBody>
      </p:sp>
      <p:sp>
        <p:nvSpPr>
          <p:cNvPr id="15" name="AutoShape 15"/>
          <p:cNvSpPr/>
          <p:nvPr/>
        </p:nvSpPr>
        <p:spPr>
          <a:xfrm>
            <a:off x="0" y="6667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17" name="Group 17"/>
          <p:cNvGrpSpPr/>
          <p:nvPr/>
        </p:nvGrpSpPr>
        <p:grpSpPr>
          <a:xfrm>
            <a:off x="666750" y="6559904"/>
            <a:ext cx="4010025" cy="2164996"/>
            <a:chOff x="0" y="0"/>
            <a:chExt cx="621258" cy="33541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1258" cy="335415"/>
            </a:xfrm>
            <a:custGeom>
              <a:avLst/>
              <a:gdLst/>
              <a:ahLst/>
              <a:cxnLst/>
              <a:rect l="l" t="t" r="r" b="b"/>
              <a:pathLst>
                <a:path w="621258" h="335415">
                  <a:moveTo>
                    <a:pt x="0" y="0"/>
                  </a:moveTo>
                  <a:lnTo>
                    <a:pt x="621258" y="0"/>
                  </a:lnTo>
                  <a:lnTo>
                    <a:pt x="621258" y="335415"/>
                  </a:lnTo>
                  <a:lnTo>
                    <a:pt x="0" y="335415"/>
                  </a:lnTo>
                  <a:close/>
                </a:path>
              </a:pathLst>
            </a:custGeom>
            <a:blipFill>
              <a:blip r:embed="rId5"/>
              <a:stretch>
                <a:fillRect t="-19373" b="-19373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" name="TextBox 19"/>
          <p:cNvSpPr txBox="true"/>
          <p:nvPr/>
        </p:nvSpPr>
        <p:spPr>
          <a:xfrm>
            <a:off x="4981575" y="7560029"/>
            <a:ext cx="4010025" cy="14478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Skupina nadšenců pomáhá při více akcích.</a:t>
            </a:r>
          </a:p>
          <a:p>
            <a:pPr marL="0" lvl="0" indent="0" algn="l">
              <a:lnSpc>
                <a:spcPts val="2879"/>
              </a:lnSpc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Lidé se zkušenostmi, co se chtějí potkávat a sdílet.</a:t>
            </a:r>
          </a:p>
        </p:txBody>
      </p:sp>
      <p:sp>
        <p:nvSpPr>
          <p:cNvPr id="20" name="TextBox 20"/>
          <p:cNvSpPr txBox="true"/>
          <p:nvPr/>
        </p:nvSpPr>
        <p:spPr>
          <a:xfrm>
            <a:off x="4981575" y="6559904"/>
            <a:ext cx="4010025" cy="8382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Zájmové a svépomocné skupiny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36115" y="1937277"/>
            <a:ext cx="9763125" cy="1981200"/>
            <a:chOff x="0" y="0"/>
            <a:chExt cx="13017500" cy="2641600"/>
          </a:xfrm>
        </p:grpSpPr>
        <p:sp>
          <p:nvSpPr>
            <p:cNvPr id="3" name="TextBox 3"/>
            <p:cNvSpPr txBox="true"/>
            <p:nvPr/>
          </p:nvSpPr>
          <p:spPr>
            <a:xfrm>
              <a:off x="0" y="0"/>
              <a:ext cx="13017500" cy="558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 b="true">
                  <a:solidFill>
                    <a:srgbClr val="EAEAEA"/>
                  </a:solidFill>
                  <a:latin typeface="HK Grotesk Semi-Bold"/>
                  <a:ea typeface="HK Grotesk Semi-Bold"/>
                  <a:cs typeface="HK Grotesk Semi-Bold"/>
                  <a:sym typeface="HK Grotesk Semi-Bold"/>
                </a:rPr>
                <a:t>O ČEM TO JE?</a:t>
              </a:r>
            </a:p>
          </p:txBody>
        </p:sp>
        <p:sp>
          <p:nvSpPr>
            <p:cNvPr id="4" name="TextBox 4"/>
            <p:cNvSpPr txBox="true"/>
            <p:nvPr/>
          </p:nvSpPr>
          <p:spPr>
            <a:xfrm>
              <a:off x="0" y="1193800"/>
              <a:ext cx="13017500" cy="1447800"/>
            </a:xfrm>
            <a:prstGeom prst="rect">
              <a:avLst/>
            </a:prstGeom>
          </p:spPr>
          <p:txBody>
            <a:bodyPr lIns="0" tIns="0" rIns="0" bIns="0" rtlCol="false" anchor="t">
              <a:spAutoFit/>
            </a:bodyPr>
            <a:lstStyle/>
            <a:p>
              <a:pPr marL="0" lvl="0" indent="0" algn="l">
                <a:lnSpc>
                  <a:spcPts val="2879"/>
                </a:lnSpc>
              </a:pPr>
              <a:r>
                <a:rPr lang="en-US" sz="2400" spc="48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POSEZENÍ</a:t>
              </a:r>
              <a:r>
                <a:rPr lang="en-US" sz="2400" u="none" strike="noStrike" spc="48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 SE SENIORY Z DOMOVŮ PRO SENIORY</a:t>
              </a:r>
            </a:p>
            <a:p>
              <a:pPr marL="0" lvl="0" indent="0" algn="l">
                <a:lnSpc>
                  <a:spcPts val="2879"/>
                </a:lnSpc>
              </a:pPr>
              <a:r>
                <a:rPr lang="en-US" sz="2400" u="none" strike="noStrike" spc="48">
                  <a:solidFill>
                    <a:srgbClr val="EAEAE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u muziky, kávy a něčeho dobrého k tomu</a:t>
              </a:r>
            </a:p>
            <a:p>
              <a:pPr marL="0" lvl="0" indent="0" algn="l">
                <a:lnSpc>
                  <a:spcPts val="2879"/>
                </a:lnSpc>
              </a:pPr>
              <a:endPara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endParaRPr>
            </a:p>
          </p:txBody>
        </p:sp>
      </p:grpSp>
      <p:sp>
        <p:nvSpPr>
          <p:cNvPr id="5" name="TextBox 5"/>
          <p:cNvSpPr txBox="true"/>
          <p:nvPr/>
        </p:nvSpPr>
        <p:spPr>
          <a:xfrm>
            <a:off x="666750" y="1724870"/>
            <a:ext cx="5448300" cy="220599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algn="l">
              <a:lnSpc>
                <a:spcPts val="8475"/>
              </a:lnSpc>
            </a:pPr>
            <a:r>
              <a:rPr lang="en-US" sz="8475" spc="-169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DOBRO</a:t>
            </a:r>
          </a:p>
          <a:p>
            <a:pPr marL="0" lvl="0" indent="0" algn="l">
              <a:lnSpc>
                <a:spcPts val="8475"/>
              </a:lnSpc>
            </a:pPr>
            <a:r>
              <a:rPr lang="en-US" sz="8475" spc="-169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KAVÁRNA</a:t>
            </a:r>
          </a:p>
        </p:txBody>
      </p:sp>
      <p:sp>
        <p:nvSpPr>
          <p:cNvPr id="6" name="AutoShape 6"/>
          <p:cNvSpPr/>
          <p:nvPr/>
        </p:nvSpPr>
        <p:spPr>
          <a:xfrm>
            <a:off x="0" y="6667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7" name="AutoShape 7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666750" y="4091656"/>
            <a:ext cx="4010025" cy="4797143"/>
            <a:chOff x="0" y="0"/>
            <a:chExt cx="621258" cy="7432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1258" cy="743203"/>
            </a:xfrm>
            <a:custGeom>
              <a:avLst/>
              <a:gdLst/>
              <a:ahLst/>
              <a:cxnLst/>
              <a:rect l="l" t="t" r="r" b="b"/>
              <a:pathLst>
                <a:path w="621258" h="743203">
                  <a:moveTo>
                    <a:pt x="0" y="0"/>
                  </a:moveTo>
                  <a:lnTo>
                    <a:pt x="621258" y="0"/>
                  </a:lnTo>
                  <a:lnTo>
                    <a:pt x="621258" y="743203"/>
                  </a:lnTo>
                  <a:lnTo>
                    <a:pt x="0" y="743203"/>
                  </a:lnTo>
                  <a:close/>
                </a:path>
              </a:pathLst>
            </a:custGeom>
            <a:blipFill>
              <a:blip r:embed="rId2"/>
              <a:stretch>
                <a:fillRect t="-5795" b="-5795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true"/>
          <p:nvPr/>
        </p:nvSpPr>
        <p:spPr>
          <a:xfrm>
            <a:off x="7236115" y="3908952"/>
            <a:ext cx="10193080" cy="54292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DPS</a:t>
            </a: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 Manž. Curieových + DPS Koutkova · 1× měsíčně · cca 90 minut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Dobrovolníci připravují kávu, čaj, nosí domácí pečivo – mají roli hostitelů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Součástí je hudební program - muzikanti dobrovolníci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Baví se s klienty DPS, poslouchají jejich příběhy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„Rozjezdová" aktivita pro začínající dobrovolníky – aby nevychladli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Komunita dobrovolníků: WhatsApp skupina, opakované i jednorázové účasti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Přátelství přesahují i do dalších akcí – z dobrovolníků se stává živá komunita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Zařazeno jako komunitní aktivita MMAS: dobrovolníci se vzájemně podporují, potkávají i mimo DPS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 spc="48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Stojí na osobních vazbách: koordinátorka – komunitní pracovnice – personál DPS – dobrovolníci</a:t>
            </a:r>
          </a:p>
          <a:p>
            <a:pPr marL="0" lvl="0" indent="0" algn="l">
              <a:lnSpc>
                <a:spcPts val="2879"/>
              </a:lnSpc>
            </a:pPr>
            <a:endParaRPr lang="en-US" sz="2400" u="none" strike="noStrike" spc="48">
              <a:solidFill>
                <a:srgbClr val="EAEAE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667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AutoShape 3"/>
          <p:cNvSpPr/>
          <p:nvPr/>
        </p:nvSpPr>
        <p:spPr>
          <a:xfrm>
            <a:off x="0" y="9620250"/>
            <a:ext cx="18288000" cy="0"/>
          </a:xfrm>
          <a:prstGeom prst="line">
            <a:avLst/>
          </a:prstGeom>
          <a:ln w="19050" cap="flat">
            <a:solidFill>
              <a:srgbClr val="EAEAE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66750" y="5329861"/>
            <a:ext cx="4759511" cy="3569633"/>
          </a:xfrm>
          <a:custGeom>
            <a:avLst/>
            <a:gdLst/>
            <a:ahLst/>
            <a:cxnLst/>
            <a:rect l="l" t="t" r="r" b="b"/>
            <a:pathLst>
              <a:path w="4759511" h="3569633">
                <a:moveTo>
                  <a:pt x="0" y="0"/>
                </a:moveTo>
                <a:lnTo>
                  <a:pt x="4759511" y="0"/>
                </a:lnTo>
                <a:lnTo>
                  <a:pt x="4759511" y="3569633"/>
                </a:lnTo>
                <a:lnTo>
                  <a:pt x="0" y="3569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true"/>
          <p:nvPr/>
        </p:nvSpPr>
        <p:spPr>
          <a:xfrm>
            <a:off x="7496175" y="2111256"/>
            <a:ext cx="976312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Jak tomu rozumíme my</a:t>
            </a:r>
          </a:p>
        </p:txBody>
      </p:sp>
      <p:sp>
        <p:nvSpPr>
          <p:cNvPr id="6" name="TextBox 6"/>
          <p:cNvSpPr txBox="true"/>
          <p:nvPr/>
        </p:nvSpPr>
        <p:spPr>
          <a:xfrm>
            <a:off x="7496175" y="3005761"/>
            <a:ext cx="9763125" cy="21717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Skvělé prostory KC Moravia – hostujeme, podporujeme i iniciujeme aktivity komunit, podporujeme i další aktéry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Aktivně sbíráme témata: rozhovory, ankety, evaluace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Propojujeme: klienti sociálních služeb, dobrovolníci, organizace, Kraj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Komunita nevzniká z projektu – vzniká ze vztahu, zázemí a příležitosti</a:t>
            </a:r>
          </a:p>
          <a:p>
            <a:pPr marL="0" lvl="0" indent="0" algn="l">
              <a:lnSpc>
                <a:spcPts val="2879"/>
              </a:lnSpc>
            </a:pPr>
            <a:endParaRPr lang="en-US" sz="2400" u="none" strike="noStrike">
              <a:solidFill>
                <a:srgbClr val="EAEAE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7" name="TextBox 7"/>
          <p:cNvSpPr txBox="true"/>
          <p:nvPr/>
        </p:nvSpPr>
        <p:spPr>
          <a:xfrm>
            <a:off x="7496175" y="5329861"/>
            <a:ext cx="9763125" cy="41910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799" b="true">
                <a:solidFill>
                  <a:srgbClr val="EAEAEA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Příklad</a:t>
            </a:r>
          </a:p>
        </p:txBody>
      </p:sp>
      <p:sp>
        <p:nvSpPr>
          <p:cNvPr id="8" name="TextBox 8"/>
          <p:cNvSpPr txBox="true"/>
          <p:nvPr/>
        </p:nvSpPr>
        <p:spPr>
          <a:xfrm>
            <a:off x="7496175" y="6000750"/>
            <a:ext cx="9763125" cy="3257550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Klientka </a:t>
            </a: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sociální služby → propojení s DC → prostor pro pletení košíků z pedigu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Na začátku 1 člověk → postupně až 12 účastníků → komunita přátel a známých, mezigenerační účast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Potřeba: být s někým, něco tvořit, povídat si u toho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Blanka díky novým zkušenostem iniciovala svépomocnou skupinu lidí s duševním onemocněním jako peer</a:t>
            </a:r>
          </a:p>
          <a:p>
            <a:pPr marL="518160" lvl="1" indent="-259080" algn="l">
              <a:lnSpc>
                <a:spcPts val="2879"/>
              </a:lnSpc>
              <a:buFont typeface="Arial"/>
              <a:buChar char="•"/>
            </a:pPr>
            <a:r>
              <a:rPr lang="en-US" sz="2400" u="none" strike="noStrike">
                <a:solidFill>
                  <a:srgbClr val="EAEAEA"/>
                </a:solidFill>
                <a:latin typeface="HK Grotesk"/>
                <a:ea typeface="HK Grotesk"/>
                <a:cs typeface="HK Grotesk"/>
                <a:sym typeface="HK Grotesk"/>
              </a:rPr>
              <a:t>Dnes ta skupina funguje samostatně a je podpořena Krajem Vysočina</a:t>
            </a:r>
          </a:p>
          <a:p>
            <a:pPr marL="0" lvl="0" indent="0" algn="l">
              <a:lnSpc>
                <a:spcPts val="2879"/>
              </a:lnSpc>
            </a:pPr>
            <a:endParaRPr lang="en-US" sz="2400" u="none" strike="noStrike">
              <a:solidFill>
                <a:srgbClr val="EAEAE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  <p:sp>
        <p:nvSpPr>
          <p:cNvPr id="9" name="TextBox 9"/>
          <p:cNvSpPr txBox="true"/>
          <p:nvPr/>
        </p:nvSpPr>
        <p:spPr>
          <a:xfrm>
            <a:off x="666750" y="1423035"/>
            <a:ext cx="6340058" cy="3720465"/>
          </a:xfrm>
          <a:prstGeom prst="rect">
            <a:avLst/>
          </a:prstGeom>
        </p:spPr>
        <p:txBody>
          <a:bodyPr lIns="0" tIns="0" rIns="0" bIns="0" rtlCol="false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 spc="-192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Komunitní </a:t>
            </a:r>
          </a:p>
          <a:p>
            <a:pPr algn="l">
              <a:lnSpc>
                <a:spcPts val="9600"/>
              </a:lnSpc>
            </a:pPr>
            <a:r>
              <a:rPr lang="en-US" sz="9600" spc="-192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dobrovolnictví</a:t>
            </a:r>
          </a:p>
          <a:p>
            <a:pPr marL="0" lvl="0" indent="0" algn="l">
              <a:lnSpc>
                <a:spcPts val="9600"/>
              </a:lnSpc>
            </a:pPr>
            <a:r>
              <a:rPr lang="en-US" sz="9600" spc="-192">
                <a:solidFill>
                  <a:srgbClr val="F2C14E"/>
                </a:solidFill>
                <a:latin typeface="Noto Serif Display ExtraCondensed Light"/>
                <a:ea typeface="Noto Serif Display ExtraCondensed Light"/>
                <a:cs typeface="Noto Serif Display ExtraCondensed Light"/>
                <a:sym typeface="Noto Serif Display ExtraCondensed Light"/>
              </a:rPr>
              <a:t>v Třebíči</a:t>
            </a:r>
          </a:p>
        </p:txBody>
      </p:sp>
    </p:spTree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Company/>
  <properties:Words>922</properties:Words>
  <properties:PresentationFormat>Vlastní</properties:PresentationFormat>
  <properties:Paragraphs>91</properties:Paragraphs>
  <properties:Slides>10</properties:Slides>
  <properties:Notes>0</properties:Notes>
  <properties:TotalTime>6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properties:HeadingPairs>
  <properties:TitlesOfParts>
    <vt:vector baseType="lpstr" size="17">
      <vt:lpstr>HK Grotesk</vt:lpstr>
      <vt:lpstr>Noto Serif Display ExtraCondensed Light</vt:lpstr>
      <vt:lpstr>Arial</vt:lpstr>
      <vt:lpstr>HK Grotesk Semi-Bold</vt:lpstr>
      <vt:lpstr>HK Grotesk Bold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2006-08-16T00:00:00Z</dcterms:created>
  <dc:creator/>
  <dc:description>Prezentace - Dobrovolnictví</dc:description>
  <dc:identifier>DAHIO9D6u4U</dc:identifier>
  <cp:lastModifiedBy/>
  <dcterms:modified xmlns:xsi="http://www.w3.org/2001/XMLSchema-instance" xsi:type="dcterms:W3CDTF">2026-05-15T07:34:26Z</dcterms:modified>
  <cp:revision>1</cp:revision>
  <dc:title>Prezentace - Dobrovolnictví</dc:title>
</cp:coreProperties>
</file>