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openxmlformats-officedocument.presentationml.commentAuthors+xml" PartName="/ppt/commentAuthors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howSpecialPlsOnTitleSld="false" saveSubsetFonts="true" bookmarkIdSeed="2">
  <p:sldMasterIdLst>
    <p:sldMasterId id="2147483671" r:id="rId4"/>
  </p:sldMasterIdLst>
  <p:notesMasterIdLst>
    <p:notesMasterId r:id="rId21"/>
  </p:notesMasterIdLst>
  <p:sldIdLst>
    <p:sldId id="256" r:id="rId5"/>
    <p:sldId id="427" r:id="rId6"/>
    <p:sldId id="338" r:id="rId7"/>
    <p:sldId id="1375" r:id="rId8"/>
    <p:sldId id="1376" r:id="rId9"/>
    <p:sldId id="574" r:id="rId10"/>
    <p:sldId id="1365" r:id="rId11"/>
    <p:sldId id="1374" r:id="rId12"/>
    <p:sldId id="384" r:id="rId13"/>
    <p:sldId id="1357" r:id="rId14"/>
    <p:sldId id="364" r:id="rId15"/>
    <p:sldId id="371" r:id="rId16"/>
    <p:sldId id="1363" r:id="rId17"/>
    <p:sldId id="1342" r:id="rId18"/>
    <p:sldId id="1377" r:id="rId19"/>
    <p:sldId id="1250" r:id="rId20"/>
  </p:sldIdLst>
  <p:sldSz cx="9144000" cy="6858000" type="screen4x3"/>
  <p:notesSz cx="6858000" cy="9144000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13">
          <p15:clr>
            <a:srgbClr val="A4A3A4"/>
          </p15:clr>
        </p15:guide>
        <p15:guide id="2" orient="horz" pos="3884">
          <p15:clr>
            <a:srgbClr val="A4A3A4"/>
          </p15:clr>
        </p15:guide>
        <p15:guide id="3" pos="5420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</p:extLst>
</p:presentation>
</file>

<file path=ppt/authors.xml><?xml version="1.0" encoding="utf-8"?>
<p188:authorLst xmlns:p188="http://schemas.microsoft.com/office/powerpoint/2018/8/main" xmlns:a="http://schemas.openxmlformats.org/drawingml/2006/main" xmlns:r="http://schemas.openxmlformats.org/officeDocument/2006/relationships">
  <p188:author id="{3B9AE30F-BE44-2F8A-1A63-39945A062753}" initials="ŠH" name="Hylmarová Šárka Ing. (MPSV)" providerId="AD" userId="S::sarka.hylmarova@mpsv.cz::1a3ea25f-d081-4e3b-85be-075ed69d7fb5"/>
  <p188:author id="{CB850C3C-2BBD-9483-D896-376A0A7712B0}" initials="ŠH" name="Hylmarová Šárka Ing. (MPSV)" providerId="AD" userId="S::sarka.hylmarova@mpsv.gov.cz::1a3ea25f-d081-4e3b-85be-075ed69d7fb5"/>
  <p188:author id="{35D63D3F-171B-E5BC-6392-F98534478086}" initials="ULI(" name="Uhlířová Ludmila Ing. (MPSV)" providerId="AD" userId="S::ludmila.uhlirova@mpsv.cz::8fd9c8ef-8073-48b1-9f64-d39c1a1a2532"/>
  <p188:author id="{4BD89043-BA43-5412-F2B4-9E0A404075A6}" initials="PP" name="Píglová Petra Ing. (MPSV)" providerId="AD" userId="S::petra.piglova@mpsv.cz::8fe8830e-8a40-41ae-aa84-d648988757c4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1" name="Pavlíková Tereza Ing. (MPSV)" initials="PTI(" lastIdx="2" clrIdx="0">
    <p:extLst>
      <p:ext uri="{19B8F6BF-5375-455C-9EA6-DF929625EA0E}">
        <p15:presenceInfo xmlns:p15="http://schemas.microsoft.com/office/powerpoint/2012/main" providerId="AD" userId="S::tereza.pavlikova@mpsv.cz::066bb9b8-f0de-4393-b388-3ea8262cda2e"/>
      </p:ext>
    </p:extLst>
  </p:cmAuthor>
  <p:cmAuthor id="2" name="Janáčová Pavlína Mgr., DiS. (MPSV)" initials="JPMD(" lastIdx="1" clrIdx="1">
    <p:extLst>
      <p:ext uri="{19B8F6BF-5375-455C-9EA6-DF929625EA0E}">
        <p15:presenceInfo xmlns:p15="http://schemas.microsoft.com/office/powerpoint/2012/main" providerId="AD" userId="S::pavlina.janacova@mpsv.cz::6cc5dc73-1ff5-4548-87eb-23fe761ebac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lrMru>
    <a:srgbClr val="CCD0DA"/>
    <a:srgbClr val="E7E9EE"/>
    <a:srgbClr val="FDFDFD"/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lastView="sldThumbnailView">
  <p:normalViewPr>
    <p:restoredLeft sz="17189" autoAdjust="false"/>
    <p:restoredTop sz="84254" autoAdjust="false"/>
  </p:normalViewPr>
  <p:slideViewPr>
    <p:cSldViewPr showGuides="true">
      <p:cViewPr varScale="true">
        <p:scale>
          <a:sx n="93" d="100"/>
          <a:sy n="93" d="100"/>
        </p:scale>
        <p:origin x="2034" y="8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4.xml" Type="http://schemas.openxmlformats.org/officeDocument/2006/relationships/slide" Id="rId8"/>
    <Relationship Target="slides/slide9.xml" Type="http://schemas.openxmlformats.org/officeDocument/2006/relationships/slide" Id="rId13"/>
    <Relationship Target="slides/slide14.xml" Type="http://schemas.openxmlformats.org/officeDocument/2006/relationships/slide" Id="rId18"/>
    <Relationship Target="tableStyles.xml" Type="http://schemas.openxmlformats.org/officeDocument/2006/relationships/tableStyles" Id="rId26"/>
    <Relationship Target="../customXml/item3.xml" Type="http://schemas.openxmlformats.org/officeDocument/2006/relationships/customXml" Id="rId3"/>
    <Relationship Target="notesMasters/notesMaster1.xml" Type="http://schemas.openxmlformats.org/officeDocument/2006/relationships/notesMaster" Id="rId21"/>
    <Relationship Target="slides/slide3.xml" Type="http://schemas.openxmlformats.org/officeDocument/2006/relationships/slide" Id="rId7"/>
    <Relationship Target="slides/slide8.xml" Type="http://schemas.openxmlformats.org/officeDocument/2006/relationships/slide" Id="rId12"/>
    <Relationship Target="slides/slide13.xml" Type="http://schemas.openxmlformats.org/officeDocument/2006/relationships/slide" Id="rId17"/>
    <Relationship Target="theme/theme1.xml" Type="http://schemas.openxmlformats.org/officeDocument/2006/relationships/theme" Id="rId25"/>
    <Relationship Target="../customXml/item2.xml" Type="http://schemas.openxmlformats.org/officeDocument/2006/relationships/customXml" Id="rId2"/>
    <Relationship Target="slides/slide12.xml" Type="http://schemas.openxmlformats.org/officeDocument/2006/relationships/slide" Id="rId16"/>
    <Relationship Target="slides/slide16.xml" Type="http://schemas.openxmlformats.org/officeDocument/2006/relationships/slide" Id="rId20"/>
    <Relationship Target="../customXml/item1.xml" Type="http://schemas.openxmlformats.org/officeDocument/2006/relationships/customXml" Id="rId1"/>
    <Relationship Target="slides/slide2.xml" Type="http://schemas.openxmlformats.org/officeDocument/2006/relationships/slide" Id="rId6"/>
    <Relationship Target="slides/slide7.xml" Type="http://schemas.openxmlformats.org/officeDocument/2006/relationships/slide" Id="rId11"/>
    <Relationship Target="viewProps.xml" Type="http://schemas.openxmlformats.org/officeDocument/2006/relationships/viewProps" Id="rId24"/>
    <Relationship Target="slides/slide1.xml" Type="http://schemas.openxmlformats.org/officeDocument/2006/relationships/slide" Id="rId5"/>
    <Relationship Target="slides/slide11.xml" Type="http://schemas.openxmlformats.org/officeDocument/2006/relationships/slide" Id="rId15"/>
    <Relationship Target="presProps.xml" Type="http://schemas.openxmlformats.org/officeDocument/2006/relationships/presProps" Id="rId23"/>
    <Relationship Target="slides/slide6.xml" Type="http://schemas.openxmlformats.org/officeDocument/2006/relationships/slide" Id="rId10"/>
    <Relationship Target="slides/slide15.xml" Type="http://schemas.openxmlformats.org/officeDocument/2006/relationships/slide" Id="rId19"/>
    <Relationship Target="slideMasters/slideMaster1.xml" Type="http://schemas.openxmlformats.org/officeDocument/2006/relationships/slideMaster" Id="rId4"/>
    <Relationship Target="slides/slide5.xml" Type="http://schemas.openxmlformats.org/officeDocument/2006/relationships/slide" Id="rId9"/>
    <Relationship Target="slides/slide10.xml" Type="http://schemas.openxmlformats.org/officeDocument/2006/relationships/slide" Id="rId14"/>
    <Relationship Target="commentAuthors.xml" Type="http://schemas.openxmlformats.org/officeDocument/2006/relationships/commentAuthors" Id="rId22"/>
    <Relationship Target="authors.xml" Type="http://schemas.microsoft.com/office/2018/10/relationships/authors" Id="rId27"/>
</Relationships>

</file>

<file path=ppt/notesMasters/_rels/notesMaster1.xml.rels><?xml version="1.0" encoding="UTF-8" standalone="yes"?>
<Relationships xmlns="http://schemas.openxmlformats.org/package/2006/relationships">
    <Relationship Target="../theme/theme2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false"/>
              <a:t>16.06.2026</a:t>
            </a:fld>
            <a:endParaRPr lang="cs-CZ" dirty="false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 dirty="false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false"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21473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2542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0777104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06693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836516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false" eaLnBrk="true" fontAlgn="auto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sz="1200" dirty="false"/>
          </a:p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398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53471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r>
              <a:rPr lang="cs-CZ"/>
              <a:t>V osobních nákladech nemohou být uvedeny jiné než výše vyjmenované pozice.</a:t>
            </a:r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5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t>13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4357698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V průběhu realizace může dojít i k překročení cílové hodnoty indikátoru. Taková situace není důvodem pro změnu právního aktu. Platí ovšem, že při výpočtu míry naplnění cílových hodnot je případné překročení započítáno maximálně ve výši 120 %.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093727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14623BFC-9E1A-C5EF-F4F3-0C3579CEF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>
            <a:extLst>
              <a:ext uri="{FF2B5EF4-FFF2-40B4-BE49-F238E27FC236}">
                <a16:creationId xmlns:a16="http://schemas.microsoft.com/office/drawing/2014/main" id="{E7E7AF61-1972-94E7-6BB2-D91DCC0399CE}"/>
              </a:ext>
            </a:extLst>
          </p:cNvPr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>
            <a:extLst>
              <a:ext uri="{FF2B5EF4-FFF2-40B4-BE49-F238E27FC236}">
                <a16:creationId xmlns:a16="http://schemas.microsoft.com/office/drawing/2014/main" id="{03950C76-9A3E-C0A8-02C8-48F9B2BA2860}"/>
              </a:ext>
            </a:extLst>
          </p:cNvPr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cs-CZ" sz="900" dirty="false"/>
              <a:t>V průběhu realizace může dojít i k překročení cílové hodnoty indikátoru. Taková situace není důvodem pro změnu právního aktu. Platí ovšem, že při výpočtu míry naplnění cílových hodnot je případné překročení započítáno maximálně ve výši 120 %.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F47405D-C262-9ED2-20D9-38579CC8E6C2}"/>
              </a:ext>
            </a:extLst>
          </p:cNvPr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false"/>
              <a:pPr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335024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1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2.jpe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slideLayout1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1162" y="260648"/>
            <a:ext cx="2649675" cy="792956"/>
          </a:xfrm>
          <a:prstGeom prst="rect">
            <a:avLst/>
          </a:prstGeom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EA794073-6EBC-4E80-BAF9-686DF825B211}"/>
              </a:ext>
            </a:extLst>
          </p:cNvPr>
          <p:cNvSpPr txBox="true">
            <a:spLocks noChangeArrowheads="true"/>
          </p:cNvSpPr>
          <p:nvPr userDrawn="true"/>
        </p:nvSpPr>
        <p:spPr bwMode="auto">
          <a:xfrm>
            <a:off x="4012457" y="603611"/>
            <a:ext cx="4770842" cy="481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algn="ctr" w="254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false" compatLnSpc="true">
            <a:prstTxWarp prst="textNoShape">
              <a:avLst/>
            </a:prstTxWarp>
          </a:bodyPr>
          <a:lstStyle/>
          <a:p>
            <a:pPr marL="0" marR="0" lvl="0" indent="0" algn="r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FFFFFF"/>
                </a:solidFill>
                <a:effectLst/>
                <a:latin typeface="Trebuchet MS" panose="020B0603020202020204" pitchFamily="34" charset="0"/>
              </a:rPr>
              <a:t>Operační program </a:t>
            </a:r>
            <a:r>
              <a:rPr kumimoji="false" lang="cs-CZ" altLang="cs-CZ" sz="1800" b="false" i="false" u="none" strike="noStrike" cap="none" normalizeH="false" baseline="0" dirty="false">
                <a:ln>
                  <a:noFill/>
                </a:ln>
                <a:solidFill>
                  <a:srgbClr val="5FBBF5"/>
                </a:solidFill>
                <a:effectLst/>
                <a:latin typeface="Trebuchet MS" panose="020B0603020202020204" pitchFamily="34" charset="0"/>
              </a:rPr>
              <a:t>Zaměstnanost plus</a:t>
            </a:r>
            <a:endParaRPr kumimoji="false" lang="cs-CZ" altLang="cs-CZ" sz="2400" b="false" i="false" u="none" strike="noStrike" cap="none" normalizeH="false" baseline="0" dirty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pSp>
        <p:nvGrpSpPr>
          <p:cNvPr id="25" name="Skupina 24">
            <a:extLst>
              <a:ext uri="{FF2B5EF4-FFF2-40B4-BE49-F238E27FC236}">
                <a16:creationId xmlns:a16="http://schemas.microsoft.com/office/drawing/2014/main" id="{C53207CB-D164-458D-A58D-116869EFD9AC}"/>
              </a:ext>
            </a:extLst>
          </p:cNvPr>
          <p:cNvGrpSpPr/>
          <p:nvPr userDrawn="true"/>
        </p:nvGrpSpPr>
        <p:grpSpPr>
          <a:xfrm>
            <a:off x="378869" y="1119982"/>
            <a:ext cx="8352928" cy="22642"/>
            <a:chOff x="378869" y="1119982"/>
            <a:chExt cx="8352928" cy="22642"/>
          </a:xfrm>
        </p:grpSpPr>
        <p:cxnSp>
          <p:nvCxnSpPr>
            <p:cNvPr id="18" name="Přímá spojnice 17"/>
            <p:cNvCxnSpPr>
              <a:cxnSpLocks/>
            </p:cNvCxnSpPr>
            <p:nvPr userDrawn="true"/>
          </p:nvCxnSpPr>
          <p:spPr>
            <a:xfrm flipV="true">
              <a:off x="378869" y="1129768"/>
              <a:ext cx="8280920" cy="12856"/>
            </a:xfrm>
            <a:prstGeom prst="line">
              <a:avLst/>
            </a:prstGeom>
            <a:ln w="127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Přímá spojnice 18">
              <a:extLst>
                <a:ext uri="{FF2B5EF4-FFF2-40B4-BE49-F238E27FC236}">
                  <a16:creationId xmlns:a16="http://schemas.microsoft.com/office/drawing/2014/main" id="{E3BF7380-7E68-4D81-99BF-138B5C97049D}"/>
                </a:ext>
              </a:extLst>
            </p:cNvPr>
            <p:cNvCxnSpPr>
              <a:cxnSpLocks/>
            </p:cNvCxnSpPr>
            <p:nvPr userDrawn="true"/>
          </p:nvCxnSpPr>
          <p:spPr>
            <a:xfrm>
              <a:off x="6859589" y="1119982"/>
              <a:ext cx="1872208" cy="0"/>
            </a:xfrm>
            <a:prstGeom prst="line">
              <a:avLst/>
            </a:prstGeom>
            <a:ln w="381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82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false"/>
              <a:t>Kliknutím na ikonu přidáte obrázek.</a:t>
            </a:r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  <Relationship Target="../slideLayouts/slideLayout8.xml" Type="http://schemas.openxmlformats.org/officeDocument/2006/relationships/slideLayout" Id="rId8"/>
    <Relationship Target="../slideLayouts/slideLayout3.xml" Type="http://schemas.openxmlformats.org/officeDocument/2006/relationships/slideLayout" Id="rId3"/>
    <Relationship Target="../slideLayouts/slideLayout7.xml" Type="http://schemas.openxmlformats.org/officeDocument/2006/relationships/slideLayout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slideLayouts/slideLayout6.xml" Type="http://schemas.openxmlformats.org/officeDocument/2006/relationships/slideLayout" Id="rId6"/>
    <Relationship Target="../theme/theme1.xml" Type="http://schemas.openxmlformats.org/officeDocument/2006/relationships/theme" Id="rId11"/>
    <Relationship Target="../slideLayouts/slideLayout5.xml" Type="http://schemas.openxmlformats.org/officeDocument/2006/relationships/slideLayout" Id="rId5"/>
    <Relationship Target="../slideLayouts/slideLayout10.xml" Type="http://schemas.openxmlformats.org/officeDocument/2006/relationships/slideLayout" Id="rId10"/>
    <Relationship Target="../slideLayouts/slideLayout4.xml" Type="http://schemas.openxmlformats.org/officeDocument/2006/relationships/slideLayout" Id="rId4"/>
    <Relationship Target="../slideLayouts/slideLayout9.xml" Type="http://schemas.openxmlformats.org/officeDocument/2006/relationships/slideLayout" Id="rId9"/>
</Relationships>

</file>

<file path=ppt/slideMasters/slideMaster1.xml><?xml version="1.0" encoding="utf-8"?>
<p:sldMaster xmlns:v="urn:schemas-microsoft-com:vml" xmlns:a="http://schemas.openxmlformats.org/drawingml/2006/main" xmlns:comp="http://schemas.openxmlformats.org/drawingml/2006/compatibility" xmlns:c="http://schemas.openxmlformats.org/drawingml/2006/chart" xmlns:xdr="http://schemas.openxmlformats.org/drawingml/2006/spreadsheetDrawing" xmlns:dgm="http://schemas.openxmlformats.org/drawingml/2006/diagram" xmlns:pic="http://schemas.openxmlformats.org/drawingml/2006/picture" xmlns:wp14="http://schemas.microsoft.com/office/word/2010/wordprocessingDrawing" xmlns:p="http://schemas.openxmlformats.org/presentationml/2006/main" xmlns:cdr="http://schemas.openxmlformats.org/drawingml/2006/chartDrawing" xmlns:r="http://schemas.openxmlformats.org/officeDocument/2006/relationships" xmlns:mc="http://schemas.openxmlformats.org/markup-compatibility/2006" xmlns:lc="http://schemas.openxmlformats.org/drawingml/2006/lockedCanvas" xmlns:wp="http://schemas.openxmlformats.org/drawingml/2006/wordprocessingDrawing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/>
              <a:t>Kliknutím lze upravit styl.</a:t>
            </a:r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/>
              <a:t>Kliknutím lze upravit styly předlohy textu.</a:t>
            </a:r>
          </a:p>
          <a:p>
            <a:pPr lvl="1"/>
            <a:r>
              <a:rPr lang="cs-CZ" dirty="false"/>
              <a:t>Druhá úroveň</a:t>
            </a:r>
          </a:p>
          <a:p>
            <a:pPr lvl="2"/>
            <a:r>
              <a:rPr lang="cs-CZ" dirty="false"/>
              <a:t>Třetí úroveň</a:t>
            </a:r>
          </a:p>
          <a:p>
            <a:pPr lvl="3"/>
            <a:r>
              <a:rPr lang="cs-CZ" dirty="false"/>
              <a:t>Čtvrtá úroveň</a:t>
            </a:r>
          </a:p>
          <a:p>
            <a:pPr lvl="4"/>
            <a:r>
              <a:rPr lang="cs-CZ" dirty="false"/>
              <a:t>Pátá úroveň</a:t>
            </a:r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/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/>
              <a:pPr/>
              <a:t>‹#›</a:t>
            </a:fld>
            <a:endParaRPr lang="cs-CZ" dirty="false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</Relationships>

</file>

<file path=ppt/slides/_rels/slide10.xml.rels><?xml version="1.0" encoding="UTF-8" standalone="yes"?>
<Relationships xmlns="http://schemas.openxmlformats.org/package/2006/relationships">
    <Relationship Target="../notesSlides/notesSlide6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Mode="External" Target="https://www.esfcr.cz/pravidla-pro-zadatele-a-prijemce-opz-plus/-/dokument/18068507" Type="http://schemas.openxmlformats.org/officeDocument/2006/relationships/hyperlink" Id="rId2"/>
    <Relationship Target="../slideLayouts/slideLayout2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media/image3.emf" Type="http://schemas.openxmlformats.org/officeDocument/2006/relationships/image" Id="rId3"/>
    <Relationship Target="../embeddings/Microsoft_Excel_Worksheet.xlsx" Type="http://schemas.openxmlformats.org/officeDocument/2006/relationships/package" Id="rId2"/>
    <Relationship Target="../slideLayouts/slideLayout2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notesSlides/notesSlide7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notesSlides/notesSlide8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media/image5.png" Type="http://schemas.openxmlformats.org/officeDocument/2006/relationships/image" Id="rId3"/>
    <Relationship Target="../notesSlides/notesSlide9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notesSlides/notesSlide10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2.xml.rels><?xml version="1.0" encoding="UTF-8" standalone="yes"?>
<Relationships xmlns="http://schemas.openxmlformats.org/package/2006/relationships">
    <Relationship Target="../notesSlides/notesSlide2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notesSlides/notesSlide3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6.xml.rels><?xml version="1.0" encoding="UTF-8" standalone="yes"?>
<Relationships xmlns="http://schemas.openxmlformats.org/package/2006/relationships">
    <Relationship Target="../notesSlides/notesSlide4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_rels/slide7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notesSlides/notesSlide5.xml" Type="http://schemas.openxmlformats.org/officeDocument/2006/relationships/notesSlide" Id="rId2"/>
    <Relationship Target="../slideLayouts/slideLayout2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true"/>
          </p:cNvSpPr>
          <p:nvPr>
            <p:ph type="title"/>
          </p:nvPr>
        </p:nvSpPr>
        <p:spPr>
          <a:xfrm>
            <a:off x="431540" y="1580336"/>
            <a:ext cx="8496944" cy="1200592"/>
          </a:xfrm>
        </p:spPr>
        <p:txBody>
          <a:bodyPr/>
          <a:lstStyle/>
          <a:p>
            <a:pPr algn="ctr">
              <a:spcBef>
                <a:spcPts val="600"/>
              </a:spcBef>
              <a:spcAft>
                <a:spcPts val="1200"/>
              </a:spcAft>
            </a:pP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r>
              <a:rPr lang="cs-CZ" sz="3200" kern="1200" dirty="false">
                <a:latin typeface="+mn-lt"/>
                <a:ea typeface="+mn-ea"/>
                <a:cs typeface="+mn-cs"/>
              </a:rPr>
              <a:t>seminář  pro příjemce OPZ+: </a:t>
            </a: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br>
              <a:rPr lang="cs-CZ" sz="3200" kern="1200" dirty="false">
                <a:latin typeface="+mn-lt"/>
                <a:ea typeface="+mn-ea"/>
                <a:cs typeface="+mn-cs"/>
              </a:rPr>
            </a:br>
            <a:endParaRPr lang="cs-CZ" sz="3200" kern="1200" dirty="false">
              <a:latin typeface="+mn-lt"/>
              <a:ea typeface="+mn-ea"/>
              <a:cs typeface="+mn-cs"/>
            </a:endParaRPr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755576" y="3140968"/>
            <a:ext cx="8280920" cy="3096344"/>
          </a:xfrm>
        </p:spPr>
        <p:txBody>
          <a:bodyPr anchor="t"/>
          <a:lstStyle/>
          <a:p>
            <a:pPr algn="ctr"/>
            <a:r>
              <a:rPr lang="cs-CZ" sz="3600" b="true" dirty="false">
                <a:solidFill>
                  <a:srgbClr val="FF0000"/>
                </a:solidFill>
              </a:rPr>
              <a:t>Výzva 03_25_104</a:t>
            </a:r>
            <a:endParaRPr lang="cs-CZ" sz="3600" dirty="false">
              <a:solidFill>
                <a:srgbClr val="FF0000"/>
              </a:solidFill>
            </a:endParaRPr>
          </a:p>
          <a:p>
            <a:pPr algn="ctr"/>
            <a:r>
              <a:rPr lang="cs-CZ" sz="3600" b="true" dirty="false"/>
              <a:t>Podpora služeb pro ohrožené děti, rodiny a mladé dospělé (3)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05ED5C5-F44C-4BD5-9B84-36B68FBC5A49}"/>
              </a:ext>
            </a:extLst>
          </p:cNvPr>
          <p:cNvSpPr txBox="true">
            <a:spLocks/>
          </p:cNvSpPr>
          <p:nvPr/>
        </p:nvSpPr>
        <p:spPr>
          <a:xfrm>
            <a:off x="731823" y="5849933"/>
            <a:ext cx="4752528" cy="54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mar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defRPr sz="3200" b="fals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/>
              <a:t>Termín: 19. 6. 2026</a:t>
            </a:r>
          </a:p>
        </p:txBody>
      </p:sp>
      <p:sp>
        <p:nvSpPr>
          <p:cNvPr id="12" name="Zástupný symbol pro text 5">
            <a:extLst>
              <a:ext uri="{FF2B5EF4-FFF2-40B4-BE49-F238E27FC236}">
                <a16:creationId xmlns:a16="http://schemas.microsoft.com/office/drawing/2014/main" id="{9867E5A6-75CE-0564-C217-8FB521E58EF9}"/>
              </a:ext>
            </a:extLst>
          </p:cNvPr>
          <p:cNvSpPr txBox="true">
            <a:spLocks/>
          </p:cNvSpPr>
          <p:nvPr/>
        </p:nvSpPr>
        <p:spPr>
          <a:xfrm>
            <a:off x="6035914" y="5841161"/>
            <a:ext cx="4752528" cy="54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>
            <a:lvl1pPr marL="0" indent="0" algn="l" defTabSz="914400" rtl="false" eaLnBrk="true" latinLnBrk="false" hangingPunct="true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100000"/>
              <a:buFontTx/>
              <a:buNone/>
              <a:defRPr sz="3200" b="false" kern="1200" baseline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false" smtClean="false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false" eaLnBrk="true" latinLnBrk="false" hangingPunct="true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/>
              <a:t>Oddělení 874 MPSV</a:t>
            </a:r>
          </a:p>
        </p:txBody>
      </p:sp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395099-C3EF-88E8-5A65-8B37BADB162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Rozdělení nákladů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AF0763-6657-31D8-4237-9C276802BA6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700808"/>
            <a:ext cx="8244000" cy="4680520"/>
          </a:xfrm>
        </p:spPr>
        <p:txBody>
          <a:bodyPr/>
          <a:lstStyle/>
          <a:p>
            <a:r>
              <a:rPr lang="cs-CZ" b="true" dirty="false"/>
              <a:t>Dle režimu skutečného vykazování</a:t>
            </a:r>
          </a:p>
          <a:p>
            <a:pPr lvl="1"/>
            <a:r>
              <a:rPr lang="cs-CZ" b="true" dirty="false"/>
              <a:t>přímé náklady </a:t>
            </a:r>
            <a:r>
              <a:rPr lang="cs-CZ" dirty="false"/>
              <a:t>(osobní náklady)</a:t>
            </a:r>
          </a:p>
          <a:p>
            <a:pPr lvl="1"/>
            <a:endParaRPr lang="cs-CZ" dirty="false"/>
          </a:p>
          <a:p>
            <a:r>
              <a:rPr lang="cs-CZ" b="true" dirty="false"/>
              <a:t>Dle režimu zjednodušeného vykazování</a:t>
            </a:r>
          </a:p>
          <a:p>
            <a:pPr lvl="1"/>
            <a:r>
              <a:rPr lang="cs-CZ" sz="2000" b="true" dirty="false"/>
              <a:t>náklady financované 40 % paušální sazbou</a:t>
            </a:r>
            <a:endParaRPr lang="cs-CZ" sz="2000" dirty="false"/>
          </a:p>
          <a:p>
            <a:pPr lvl="2" algn="just"/>
            <a:r>
              <a:rPr lang="cs-CZ" dirty="false"/>
              <a:t>neprokazují se, jsou odvozeny procentem od přímých (osobních) nákladů,</a:t>
            </a:r>
          </a:p>
          <a:p>
            <a:pPr lvl="2" algn="just"/>
            <a:r>
              <a:rPr lang="cs-CZ" dirty="false"/>
              <a:t>prostředky na paušální náklady projektu jsou poskytovány průběžně, vždy spolu s prostředky na přímé náklady projektu. Každá platba příjemci tak v sobě zahrnuje prostředky na přímé </a:t>
            </a:r>
            <a:br>
              <a:rPr lang="cs-CZ" dirty="false"/>
            </a:br>
            <a:r>
              <a:rPr lang="cs-CZ" dirty="false"/>
              <a:t>i na paušální náklady, v celkových způsobilých nákladech projektu je obsaženo i spolufinancování žadatele.</a:t>
            </a:r>
          </a:p>
          <a:p>
            <a:pPr lvl="1"/>
            <a:endParaRPr lang="cs-CZ" sz="2000" dirty="false"/>
          </a:p>
          <a:p>
            <a:pPr lvl="1"/>
            <a:endParaRPr lang="cs-CZ" b="true" dirty="false"/>
          </a:p>
          <a:p>
            <a:pPr marL="414000" lvl="1" indent="0">
              <a:buNone/>
            </a:pPr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F854661-AE93-57F3-A8D8-6CE4B0B0A507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7352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287524" y="0"/>
            <a:ext cx="8856476" cy="1080000"/>
          </a:xfrm>
        </p:spPr>
        <p:txBody>
          <a:bodyPr/>
          <a:lstStyle/>
          <a:p>
            <a:r>
              <a:rPr lang="cs-CZ" sz="3000" dirty="false"/>
              <a:t>Financování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287524" y="1628800"/>
            <a:ext cx="8568952" cy="532763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true" dirty="false">
                <a:solidFill>
                  <a:schemeClr val="accent1"/>
                </a:solidFill>
                <a:latin typeface="+mj-lt"/>
              </a:rPr>
              <a:t>Pro žádosti o podporu ve výzvě 03_25_104 Podpora služeb pro ohrožené děti, rodiny a mladé dospělé (3) </a:t>
            </a:r>
            <a:r>
              <a:rPr lang="cs-CZ" sz="1800" i="false" u="none" strike="noStrike" baseline="0" dirty="false">
                <a:solidFill>
                  <a:schemeClr val="accent1"/>
                </a:solidFill>
                <a:latin typeface="+mj-lt"/>
              </a:rPr>
              <a:t>je nastaven režim zjednodušeného vykazování výdajů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V rámci zjednodušeného vykazování výdajů je </a:t>
            </a:r>
            <a:r>
              <a:rPr lang="cs-CZ" sz="1800" dirty="false">
                <a:solidFill>
                  <a:schemeClr val="accent1"/>
                </a:solidFill>
                <a:latin typeface="+mj-lt"/>
              </a:rPr>
              <a:t>umožněno</a:t>
            </a: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 financování pevnou sazbou, která se určí za použití procentního podílu. </a:t>
            </a:r>
            <a:r>
              <a:rPr lang="cs-CZ" sz="1800" b="true" dirty="false">
                <a:solidFill>
                  <a:schemeClr val="accent1"/>
                </a:solidFill>
                <a:latin typeface="+mj-lt"/>
              </a:rPr>
              <a:t>Ve výzvě 03_25_104 budou veškeré </a:t>
            </a:r>
            <a:r>
              <a:rPr lang="cs-CZ" sz="1800" b="true" i="false" u="none" strike="noStrike" baseline="0" dirty="false">
                <a:solidFill>
                  <a:schemeClr val="accent1"/>
                </a:solidFill>
                <a:latin typeface="+mj-lt"/>
              </a:rPr>
              <a:t>náklady mimo osobních nákladů financované ze 40% paušální sazby.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Arial" panose="020B0604020202020204" pitchFamily="34" charset="0"/>
              </a:rPr>
              <a:t>U nákladů financovaných ze 40% paušální sazby se má za to, že tyto náklady vznikly a jsou způsobilé ve výši odvozené z podílu paušální sazby na přímých osobních nákladech projektu stanoveného v právním aktu o poskytnutí podpory. Datum vzniku nákladů financovaných ze 40% paušální sazby je navázáno na datum vzniku přímých osobních nákladů.</a:t>
            </a:r>
            <a:endParaRPr lang="cs-CZ" sz="1800" dirty="false">
              <a:solidFill>
                <a:schemeClr val="accent1"/>
              </a:solidFill>
              <a:effectLst/>
              <a:latin typeface="+mj-lt"/>
              <a:ea typeface="Calibri" panose="020F050202020403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Podrobnější informace včetně výčtu a popisu </a:t>
            </a:r>
            <a:r>
              <a:rPr lang="cs-CZ" sz="1800" b="true" i="false" u="none" strike="noStrike" baseline="0" dirty="false">
                <a:solidFill>
                  <a:schemeClr val="accent1"/>
                </a:solidFill>
                <a:latin typeface="+mj-lt"/>
              </a:rPr>
              <a:t>kategorií způsobilých výdajů OPZ+ v režimu 40% paušální sazby</a:t>
            </a:r>
            <a:r>
              <a:rPr lang="cs-CZ" sz="1800" b="false" i="false" u="none" strike="noStrike" baseline="0" dirty="false">
                <a:solidFill>
                  <a:schemeClr val="accent1"/>
                </a:solidFill>
                <a:latin typeface="+mj-lt"/>
              </a:rPr>
              <a:t>  naleznete v příručce </a:t>
            </a:r>
            <a:r>
              <a:rPr lang="cs-CZ" sz="1800" i="true" dirty="false"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</a:rPr>
              <a:t>Specifická část pravidel pro žadatele a příjemce v rámci OPZ+ pro projekty s přímými a nepřímými náklady a pro projekty financované s využitím paušálních sazeb. (</a:t>
            </a:r>
            <a:r>
              <a:rPr lang="it-IT" sz="1600" i="true" dirty="false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Pravidla pro žadatele a příjemce - www.esfcr.cz</a:t>
            </a:r>
            <a:r>
              <a:rPr lang="cs-CZ" sz="1800" i="true" dirty="false">
                <a:solidFill>
                  <a:schemeClr val="accent1"/>
                </a:solidFill>
                <a:effectLst/>
                <a:latin typeface="+mj-lt"/>
                <a:ea typeface="Calibri" panose="020F0502020204030204" pitchFamily="34" charset="0"/>
              </a:rPr>
              <a:t>)</a:t>
            </a:r>
            <a:endParaRPr lang="cs-CZ" sz="1800" b="false" i="true" u="none" strike="noStrike" baseline="0" dirty="false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0CDE99-03C7-4DB6-ABC7-27689B9BEA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11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231716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xmlns:v="urn:schemas-microsoft-com:vml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>
          <a:xfrm>
            <a:off x="359024" y="0"/>
            <a:ext cx="8784976" cy="1080000"/>
          </a:xfrm>
        </p:spPr>
        <p:txBody>
          <a:bodyPr/>
          <a:lstStyle/>
          <a:p>
            <a:r>
              <a:rPr lang="cs-CZ" sz="3000" dirty="false"/>
              <a:t>Struktura rozpočtu – paušál 40 %</a:t>
            </a:r>
            <a:endParaRPr lang="cs-CZ" sz="2000" dirty="false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179512" y="1268760"/>
            <a:ext cx="8856984" cy="561566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cs-CZ" sz="1800" b="false" i="false" u="none" strike="noStrike" baseline="0" dirty="false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800" b="false" i="false" u="none" strike="noStrike" baseline="0" dirty="false">
              <a:solidFill>
                <a:srgbClr val="002060"/>
              </a:solidFill>
              <a:latin typeface="+mj-lt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endParaRPr lang="cs-CZ" sz="1650" b="false" i="true" u="none" strike="noStrike" baseline="0" dirty="false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20CDE99-03C7-4DB6-ABC7-27689B9BEAA6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12</a:t>
            </a:fld>
            <a:endParaRPr lang="cs-CZ" dirty="false"/>
          </a:p>
        </p:txBody>
      </p:sp>
      <p:graphicFrame>
        <p:nvGraphicFramePr>
          <p:cNvPr id="7" name="Objekt 6">
            <a:extLst>
              <a:ext uri="{FF2B5EF4-FFF2-40B4-BE49-F238E27FC236}">
                <a16:creationId xmlns:a16="http://schemas.microsoft.com/office/drawing/2014/main" id="{12FBD54B-7F94-45FA-1550-FD68A9527A71}"/>
              </a:ext>
            </a:extLst>
          </p:cNvPr>
          <p:cNvGraphicFramePr>
            <a:graphicFrameLocks noChangeAspect="true"/>
          </p:cNvGraphicFramePr>
          <p:nvPr>
            <p:extLst>
              <p:ext uri="{D42A27DB-BD31-4B8C-83A1-F6EECF244321}">
                <p14:modId xmlns:p14="http://schemas.microsoft.com/office/powerpoint/2010/main" val="2252199381"/>
              </p:ext>
            </p:extLst>
          </p:nvPr>
        </p:nvGraphicFramePr>
        <p:xfrm>
          <a:off x="539552" y="1817082"/>
          <a:ext cx="8100448" cy="3616043"/>
        </p:xfrm>
        <a:graphic>
          <a:graphicData uri="http://schemas.openxmlformats.org/presentationml/2006/ole">
            <mc:AlternateContent>
              <mc:Choice Requires="v">
                <p:oleObj progId="Excel.Sheet.12" name="Worksheet" r:id="rId2" imgW="7033482" imgH="3139616">
                  <p:embed/>
                </p:oleObj>
              </mc:Choice>
              <mc:Fallback>
                <p:oleObj progId="Excel.Sheet.12" name="Worksheet" r:id="rId2" imgW="7033482" imgH="3139616">
                  <p:embed/>
                  <p:pic>
                    <p:nvPicPr>
                      <p:cNvPr id="5" name="Objekt 4">
                        <a:extLst>
                          <a:ext uri="{FF2B5EF4-FFF2-40B4-BE49-F238E27FC236}">
                            <a16:creationId xmlns:a16="http://schemas.microsoft.com/office/drawing/2014/main" id="{E3536023-FFF9-4435-8F02-E971C72FDF2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539552" y="1817082"/>
                        <a:ext cx="8100448" cy="361604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Přímá spojnice 10">
            <a:extLst>
              <a:ext uri="{FF2B5EF4-FFF2-40B4-BE49-F238E27FC236}">
                <a16:creationId xmlns:a16="http://schemas.microsoft.com/office/drawing/2014/main" id="{0912B852-EB62-3124-F375-ED355F51B529}"/>
              </a:ext>
            </a:extLst>
          </p:cNvPr>
          <p:cNvCxnSpPr>
            <a:cxnSpLocks/>
          </p:cNvCxnSpPr>
          <p:nvPr/>
        </p:nvCxnSpPr>
        <p:spPr>
          <a:xfrm>
            <a:off x="359024" y="4869160"/>
            <a:ext cx="8389440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3" name="Přímá spojnice 12">
            <a:extLst>
              <a:ext uri="{FF2B5EF4-FFF2-40B4-BE49-F238E27FC236}">
                <a16:creationId xmlns:a16="http://schemas.microsoft.com/office/drawing/2014/main" id="{5C8FC65D-69B0-7EF6-D446-E623FC26111E}"/>
              </a:ext>
            </a:extLst>
          </p:cNvPr>
          <p:cNvCxnSpPr/>
          <p:nvPr/>
        </p:nvCxnSpPr>
        <p:spPr>
          <a:xfrm flipV="true">
            <a:off x="539552" y="4869160"/>
            <a:ext cx="8100448" cy="36004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46407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C83189-842A-33C7-C5FD-75B7EDD0802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Pracovní pozice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C6AC1D0-89EB-EBD7-5F0F-92CDFD00F0B1}"/>
              </a:ext>
            </a:extLst>
          </p:cNvPr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r>
              <a:rPr lang="cs-CZ" dirty="false"/>
              <a:t>Způsobilé přímé osobní náklady jsou tyto pozice:</a:t>
            </a:r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  <a:p>
            <a:endParaRPr lang="cs-CZ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6CA7CF-D738-CEDB-3B2F-E84E2C7D41E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13</a:t>
            </a:fld>
            <a:endParaRPr lang="cs-CZ" dirty="false"/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8C01C83E-EE14-167D-E52E-50D61B21FC7C}"/>
              </a:ext>
            </a:extLst>
          </p:cNvPr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3097610542"/>
              </p:ext>
            </p:extLst>
          </p:nvPr>
        </p:nvGraphicFramePr>
        <p:xfrm>
          <a:off x="540000" y="2492896"/>
          <a:ext cx="8064000" cy="31394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887984">
                  <a:extLst>
                    <a:ext uri="{9D8B030D-6E8A-4147-A177-3AD203B41FA5}">
                      <a16:colId xmlns:a16="http://schemas.microsoft.com/office/drawing/2014/main" val="1379342938"/>
                    </a:ext>
                  </a:extLst>
                </a:gridCol>
                <a:gridCol w="4176016">
                  <a:extLst>
                    <a:ext uri="{9D8B030D-6E8A-4147-A177-3AD203B41FA5}">
                      <a16:colId xmlns:a16="http://schemas.microsoft.com/office/drawing/2014/main" val="2969510083"/>
                    </a:ext>
                  </a:extLst>
                </a:gridCol>
              </a:tblGrid>
              <a:tr h="2448272">
                <a:tc>
                  <a:txBody>
                    <a:bodyPr/>
                    <a:lstStyle/>
                    <a:p>
                      <a:r>
                        <a:rPr lang="cs-CZ" sz="2000" dirty="false"/>
                        <a:t>Odborný garant</a:t>
                      </a:r>
                    </a:p>
                    <a:p>
                      <a:r>
                        <a:rPr lang="cs-CZ" sz="2000" dirty="false"/>
                        <a:t>Sociální pracovník</a:t>
                      </a:r>
                    </a:p>
                    <a:p>
                      <a:r>
                        <a:rPr lang="cs-CZ" sz="2000" dirty="false"/>
                        <a:t>Case manager</a:t>
                      </a:r>
                    </a:p>
                    <a:p>
                      <a:r>
                        <a:rPr lang="cs-CZ" sz="2000" dirty="false"/>
                        <a:t>Mentor</a:t>
                      </a:r>
                    </a:p>
                    <a:p>
                      <a:r>
                        <a:rPr lang="cs-CZ" sz="2000" dirty="false"/>
                        <a:t>Sociální / speciální pedagog</a:t>
                      </a:r>
                    </a:p>
                    <a:p>
                      <a:r>
                        <a:rPr lang="cs-CZ" sz="2000" dirty="false"/>
                        <a:t>Koordinátor KA a CS</a:t>
                      </a:r>
                    </a:p>
                    <a:p>
                      <a:r>
                        <a:rPr lang="cs-CZ" sz="2000" dirty="false"/>
                        <a:t>Vedoucí služby/programu</a:t>
                      </a:r>
                    </a:p>
                    <a:p>
                      <a:r>
                        <a:rPr lang="cs-CZ" sz="2000" dirty="false"/>
                        <a:t>Právník</a:t>
                      </a:r>
                    </a:p>
                    <a:p>
                      <a:r>
                        <a:rPr lang="cs-CZ" sz="2000" dirty="false"/>
                        <a:t>Mediátor</a:t>
                      </a:r>
                    </a:p>
                    <a:p>
                      <a:r>
                        <a:rPr lang="cs-CZ" sz="2000" dirty="false"/>
                        <a:t>Terapeut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false"/>
                        <a:t>Psycholog</a:t>
                      </a:r>
                    </a:p>
                    <a:p>
                      <a:r>
                        <a:rPr lang="cs-CZ" sz="2000" dirty="false"/>
                        <a:t>Psychiatr</a:t>
                      </a:r>
                    </a:p>
                    <a:p>
                      <a:r>
                        <a:rPr lang="cs-CZ" sz="2000" dirty="false"/>
                        <a:t>Krizový intervent</a:t>
                      </a:r>
                    </a:p>
                    <a:p>
                      <a:r>
                        <a:rPr lang="cs-CZ" sz="2000" dirty="false"/>
                        <a:t>Facilitátor</a:t>
                      </a:r>
                    </a:p>
                    <a:p>
                      <a:r>
                        <a:rPr lang="cs-CZ" sz="2000" dirty="false"/>
                        <a:t>Pracovník s CS</a:t>
                      </a:r>
                    </a:p>
                    <a:p>
                      <a:r>
                        <a:rPr lang="cs-CZ" sz="2000" dirty="false"/>
                        <a:t>Pracovník v sociálních službách</a:t>
                      </a:r>
                    </a:p>
                    <a:p>
                      <a:r>
                        <a:rPr lang="cs-CZ" sz="2000" dirty="false"/>
                        <a:t>Peer konzultant</a:t>
                      </a:r>
                    </a:p>
                    <a:p>
                      <a:r>
                        <a:rPr lang="cs-CZ" sz="2000" dirty="false"/>
                        <a:t>Rodinný asistent</a:t>
                      </a:r>
                    </a:p>
                    <a:p>
                      <a:r>
                        <a:rPr lang="cs-CZ" sz="2000" dirty="false"/>
                        <a:t>Lektor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83120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13268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se závazkem 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Závazná cílová hodnota stanovena v </a:t>
            </a:r>
            <a:r>
              <a:rPr lang="cs-CZ" sz="1800" dirty="false" err="true"/>
              <a:t>RoD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Průběžné vykazování v </a:t>
            </a:r>
            <a:r>
              <a:rPr lang="cs-CZ" sz="1800" dirty="false" err="true"/>
              <a:t>ZoR</a:t>
            </a:r>
            <a:r>
              <a:rPr lang="cs-CZ" sz="1800" dirty="false"/>
              <a:t>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Cílové hodnoty indikátorů jsou závazné, protože byly nastaveny v přímé vazbě na aktivity projektu a jeho rozpočet, nelze je libovolně měnit. Pokud důvodně hrozí, že se nepodaří dosáhnout cílových hodnot, doporučujeme kontaktovat pracovníky ŘO a dojednat další postup.</a:t>
            </a:r>
          </a:p>
          <a:p>
            <a:pPr algn="just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</a:pPr>
            <a:r>
              <a:rPr lang="cs-CZ" sz="1800" dirty="false"/>
              <a:t>Nenaplnění cílových hodnot indikátorů uvedených v právním aktu může mít dopad na výši způsobilých výdajů projektu.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14</a:t>
            </a:fld>
            <a:endParaRPr lang="cs-CZ" dirty="false"/>
          </a:p>
        </p:txBody>
      </p:sp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47AC2A6C-E4C9-DDA6-3257-331C2CB1D062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3860687"/>
            <a:ext cx="8100000" cy="2484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915791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>
          <a:extLst>
            <a:ext uri="{FF2B5EF4-FFF2-40B4-BE49-F238E27FC236}">
              <a16:creationId xmlns:a16="http://schemas.microsoft.com/office/drawing/2014/main" id="{80BE29F0-A328-50BE-8316-9B7CE88C5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82C5FB-B38E-B0BC-32AC-E9A663F436A9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/>
              <a:t>Indikátory bez závazku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84BA383-9086-CFE1-6060-7F9D826BA9CA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412776"/>
            <a:ext cx="8064000" cy="4707224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cs-CZ" sz="1800" dirty="false"/>
              <a:t>Indikátory </a:t>
            </a:r>
            <a:r>
              <a:rPr lang="cs-CZ" sz="1800" b="true" dirty="false"/>
              <a:t>vykazované v průběhu realizace </a:t>
            </a:r>
            <a:r>
              <a:rPr lang="cs-CZ" sz="1800" dirty="false"/>
              <a:t>(cílová hodnota není dopředu stanovena):</a:t>
            </a:r>
          </a:p>
          <a:p>
            <a:pPr algn="just">
              <a:lnSpc>
                <a:spcPct val="100000"/>
              </a:lnSpc>
            </a:pPr>
            <a:r>
              <a:rPr lang="cs-CZ" sz="1800" dirty="false"/>
              <a:t>Průběžné vykazování v </a:t>
            </a:r>
            <a:r>
              <a:rPr lang="cs-CZ" sz="1800" dirty="false" err="true"/>
              <a:t>ZoR</a:t>
            </a:r>
            <a:r>
              <a:rPr lang="cs-CZ" sz="1800" dirty="false"/>
              <a:t> i v případě nulové hodnoty.</a:t>
            </a:r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algn="just">
              <a:lnSpc>
                <a:spcPct val="100000"/>
              </a:lnSpc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algn="just">
              <a:lnSpc>
                <a:spcPct val="100000"/>
              </a:lnSpc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b="true" dirty="false"/>
          </a:p>
          <a:p>
            <a:pPr marL="0" indent="0" algn="just">
              <a:lnSpc>
                <a:spcPct val="100000"/>
              </a:lnSpc>
              <a:buNone/>
            </a:pPr>
            <a:endParaRPr lang="cs-CZ" sz="14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24CAF70-3536-DEC4-D7EB-F88519510CD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15</a:t>
            </a:fld>
            <a:endParaRPr lang="cs-CZ" dirty="false"/>
          </a:p>
        </p:txBody>
      </p:sp>
      <p:sp>
        <p:nvSpPr>
          <p:cNvPr id="10" name="Rectangle 4">
            <a:extLst>
              <a:ext uri="{FF2B5EF4-FFF2-40B4-BE49-F238E27FC236}">
                <a16:creationId xmlns:a16="http://schemas.microsoft.com/office/drawing/2014/main" id="{FDB93AFF-D86B-B9CB-5C3C-30339BEA6624}"/>
              </a:ext>
            </a:extLst>
          </p:cNvPr>
          <p:cNvSpPr>
            <a:spLocks noChangeArrowheads="true"/>
          </p:cNvSpPr>
          <p:nvPr/>
        </p:nvSpPr>
        <p:spPr bwMode="auto">
          <a:xfrm>
            <a:off x="1419225" y="35798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true" fontAlgn="base" latinLnBrk="false" hangingPunct="tru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false" lang="cs-CZ" altLang="cs-CZ" sz="1800" b="false" i="false" u="none" strike="noStrike" cap="none" normalizeH="false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false" lang="cs-CZ" altLang="cs-CZ" sz="1800" b="false" i="false" u="none" strike="noStrike" cap="none" normalizeH="false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CE2F4BD-75CC-3EF2-176A-5581193646B4}"/>
              </a:ext>
            </a:extLst>
          </p:cNvPr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>
            <a:off x="540000" y="3067266"/>
            <a:ext cx="8064000" cy="237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79429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CA8EB-9A0F-713D-96AF-E92FD3B59C4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false">
                <a:cs typeface="Arial"/>
              </a:rPr>
              <a:t>Specifické datové položky</a:t>
            </a:r>
            <a:endParaRPr lang="en-US" dirty="fal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72808-4F57-3913-F7FF-0C5E07B48880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96000" y="1340768"/>
            <a:ext cx="8244000" cy="5175232"/>
          </a:xfrm>
        </p:spPr>
        <p:txBody>
          <a:bodyPr vert="horz" lIns="0" tIns="0" rIns="0" bIns="0" rtlCol="false" anchor="t">
            <a:noAutofit/>
          </a:bodyPr>
          <a:lstStyle/>
          <a:p>
            <a:pPr marL="252000" lvl="2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pl-PL" sz="2400" b="true" i="false" dirty="false">
                <a:effectLst/>
              </a:rPr>
              <a:t>Počet podpořených osob původem z Ukrajiny</a:t>
            </a:r>
          </a:p>
          <a:p>
            <a:pPr marL="594900" lvl="2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pl-PL" dirty="false"/>
              <a:t>odhadovaný počet podpořených osob původem z Ukrajiny,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pl-PL" dirty="false"/>
              <a:t>údaje o tom, která osoba byla započítána, nebude příjemce dokládat ani předávat, vykazovat bude pouze souhrnný údaj </a:t>
            </a:r>
            <a:br>
              <a:rPr lang="pl-PL" dirty="false"/>
            </a:br>
            <a:r>
              <a:rPr lang="pl-PL" dirty="false"/>
              <a:t>za projekt.</a:t>
            </a:r>
            <a:endParaRPr lang="pl-PL" b="true" i="false" dirty="false">
              <a:effectLst/>
            </a:endParaRPr>
          </a:p>
          <a:p>
            <a:pPr marL="252000" lvl="2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cs-CZ" sz="2400" b="true" dirty="false"/>
              <a:t>Celkový počet podpořených osob 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cs-CZ" dirty="false"/>
              <a:t>hodnota se minimálně rovná součtu hodnot indikátorů 600 000 Celkový počet účastníků a 670 102 Využívání podpořených služeb,</a:t>
            </a:r>
          </a:p>
          <a:p>
            <a:pPr marL="594900" lvl="2" indent="-34290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100000"/>
              <a:buFontTx/>
              <a:buChar char="-"/>
            </a:pPr>
            <a:r>
              <a:rPr lang="cs-CZ" dirty="false"/>
              <a:t>hodnota může být i navýšena o započítání osob, které nejsou v nepříznivé sociální či zdravotní situaci a nevstupují do indikátoru 670 102 (např. školení členů realizačního týmu/odborníků do 40 hodin). Pokud se hodnota Celkový počet podpořených osob nerovná součtu indikátorů 600000 a 670 102, prosíme o popis stanovení této hodnoty např. do záložky „Popis projektu.“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F05404-E5E3-10C0-726E-2FE416A5B2B2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6936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543EDBF-3A2F-3F7D-A03C-3DBE8910DAD5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104 - Věcné zaměření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F8BEAB-8FCE-3748-C3A5-2E681C23BA8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75556" y="1412776"/>
            <a:ext cx="7992888" cy="51932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Aft>
                <a:spcPts val="300"/>
              </a:spcAft>
              <a:buNone/>
            </a:pPr>
            <a:r>
              <a:rPr lang="cs-CZ" sz="1800" dirty="false"/>
              <a:t>Výzva je zaměřena na cílenou a intenzivní podporu rodiny prostřednictvím interdisciplinární spolupráce využívající veškerý potenciál rodiny, širší rodiny, komunity a služeb směrem k rychlé stabilizaci rodinné situace a zajištění stability dětí v péči rodičů. </a:t>
            </a:r>
          </a:p>
          <a:p>
            <a:pPr marL="0" indent="0" algn="just">
              <a:lnSpc>
                <a:spcPct val="100000"/>
              </a:lnSpc>
              <a:spcAft>
                <a:spcPts val="300"/>
              </a:spcAft>
              <a:buNone/>
            </a:pPr>
            <a:r>
              <a:rPr lang="cs-CZ" sz="1800" dirty="false"/>
              <a:t>Výzva směřuje k rozvoji dostupnosti sociálních služeb pro rodiny s dětmi v evidenci SPOD, jako prevence řešení situace dětí prostřednictvím umisťování mimo rodinné prostředí. Výzva podporuje implementaci novely zákona č. 359/1999 Sb., o SPOD, která přináší změny s účinností od 1. ledna 2026 v poskytování některých sociálních služeb podle zákona č. 108/2006 Sb., o sociálních službách, u nichž úhradu nákladů za klienta hradí obecní úřad obce s rozšířenou působností při poskytování sociálně-právní ochrany dítěti podle §18 zákona o SPOD. Zároveň cílí na podporu dětí a jejich rodin v tíživé životní situaci prostřednictvím základních činností vybraných sociálních služeb a fakultativních programů. </a:t>
            </a:r>
          </a:p>
          <a:p>
            <a:pPr marL="0" indent="0" algn="just">
              <a:lnSpc>
                <a:spcPct val="100000"/>
              </a:lnSpc>
              <a:spcAft>
                <a:spcPts val="300"/>
              </a:spcAft>
              <a:buNone/>
            </a:pPr>
            <a:r>
              <a:rPr lang="cs-CZ" sz="1800" dirty="false"/>
              <a:t>Výzvou je dále podporován rozvoj náhradní rodinné péče a podpora mladých lidí vyrůstajících v náhradní péči nebo v nepodnětném prostředí vlastní rodiny při vstupu do samostatného života.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sz="1400" b="true" dirty="false"/>
          </a:p>
          <a:p>
            <a:pPr lvl="1" algn="just"/>
            <a:endParaRPr lang="cs-CZ" sz="14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E0C7DDB-E80D-D3F0-3146-B707EC246C95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2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557577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76DBC1-E8B5-4317-83E9-F3AC65C2D8B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104 -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792175-DEDA-401F-AA0A-AD7A62DA4B23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316456" cy="5256584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cs-CZ" sz="2000" b="true" dirty="false"/>
              <a:t>1) Navýšení / rozšíření / změna stávajících kapacit nebo podpora nově registrovaných sociálních služeb pro rodiny s dětmi</a:t>
            </a:r>
          </a:p>
          <a:p>
            <a:pPr marL="0" lvl="1" indent="0" algn="just">
              <a:lnSpc>
                <a:spcPct val="100000"/>
              </a:lnSpc>
              <a:buNone/>
            </a:pPr>
            <a:r>
              <a:rPr lang="cs-CZ" sz="1600" dirty="false"/>
              <a:t>Cílem aktivity je zajistit dostupnost vybraných sociálních služeb pro rodiny s dětmi registrovaných dle zákona o sociálních službách.</a:t>
            </a:r>
          </a:p>
          <a:p>
            <a:pPr marL="234000" lvl="1" indent="0" algn="just">
              <a:lnSpc>
                <a:spcPct val="100000"/>
              </a:lnSpc>
              <a:buNone/>
            </a:pPr>
            <a:r>
              <a:rPr lang="cs-CZ" sz="1600" b="true" dirty="false"/>
              <a:t>a) Podpora základních činností</a:t>
            </a:r>
            <a:r>
              <a:rPr lang="cs-CZ" sz="1600" dirty="false"/>
              <a:t> vybraných </a:t>
            </a:r>
            <a:r>
              <a:rPr lang="cs-CZ" sz="1600" b="true" dirty="false"/>
              <a:t>sociálních služeb ohroženým dětem a jejich rodinám</a:t>
            </a:r>
            <a:r>
              <a:rPr lang="cs-CZ" sz="1600" dirty="false"/>
              <a:t> </a:t>
            </a:r>
            <a:r>
              <a:rPr lang="cs-CZ" sz="1600" b="true" dirty="false"/>
              <a:t>v tíživé životní situaci</a:t>
            </a:r>
            <a:r>
              <a:rPr lang="cs-CZ" sz="1600" dirty="false"/>
              <a:t>, a to v terénní nebo ambulantní formě. </a:t>
            </a:r>
            <a:r>
              <a:rPr lang="cs-CZ" sz="1600" b="true" dirty="false"/>
              <a:t>Poskytování těchto služeb bude vycházet ze spolupráce s OSPOD</a:t>
            </a:r>
            <a:r>
              <a:rPr lang="cs-CZ" sz="1600" dirty="false"/>
              <a:t>, který bude financovat úhrady za klienty dle zákona o SPOD. Podpořeny budou tyto registrované sociální služby, jejichž účelem bude také podpora zabezpečení řádné výchovy a příznivého vývoje dítěte v jeho rodinném prostředí nebo umožnění návratu dítěte do vlastní rodiny:</a:t>
            </a:r>
          </a:p>
          <a:p>
            <a:pPr marL="900000" lvl="1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pečovatelská služba dle § 40 zákona o sociálních službách (pouze pro CS rodin s dětmi),</a:t>
            </a:r>
          </a:p>
          <a:p>
            <a:pPr marL="900000" lvl="1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denní stacionář dle § 46 zákona o sociálních službách.</a:t>
            </a:r>
          </a:p>
          <a:p>
            <a:pPr marL="23400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sz="1600" b="true" dirty="false"/>
              <a:t>b) Podpora základních činností následujících sociálních služeb ohroženým dětem a jejich rodinám v tíživé životní situaci:</a:t>
            </a:r>
          </a:p>
          <a:p>
            <a:pPr marL="900000" lvl="1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raná péče dle § 54 zákona o sociálních službách,</a:t>
            </a:r>
          </a:p>
          <a:p>
            <a:pPr marL="900000" lvl="1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sociálně aktivizační služby pro rodiny s dětmi dle § 65 zákona o sociálních službách.</a:t>
            </a:r>
          </a:p>
          <a:p>
            <a:pPr marL="519750" lvl="1" indent="-285750" algn="just">
              <a:lnSpc>
                <a:spcPct val="100000"/>
              </a:lnSpc>
            </a:pPr>
            <a:endParaRPr lang="cs-CZ" sz="1600" b="true" dirty="false"/>
          </a:p>
          <a:p>
            <a:pPr marL="0" indent="0">
              <a:buNone/>
            </a:pPr>
            <a:endParaRPr lang="cs-CZ" sz="1800" b="true" dirty="false"/>
          </a:p>
          <a:p>
            <a:endParaRPr lang="cs-CZ" sz="1800" b="false" i="false" u="none" strike="noStrike" baseline="0" dirty="false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600" dirty="false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cs-CZ" sz="1100" dirty="false">
              <a:effectLst/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265206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104582-6374-CB22-94F8-9D985118EE08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11BB74D-DEEB-4EE4-FC0F-0DA4252B286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628800"/>
            <a:ext cx="8064000" cy="48872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cs-CZ" sz="2000" b="true" dirty="false"/>
              <a:t>V projektu v rámci aktivity 1) musí být vždy realizovány sociální služby v rozsahu základních činností</a:t>
            </a:r>
            <a:r>
              <a:rPr lang="cs-CZ" sz="2000" dirty="false"/>
              <a:t> </a:t>
            </a:r>
            <a:r>
              <a:rPr lang="cs-CZ" sz="2000" b="true" dirty="false"/>
              <a:t>a zároveň se musí jednat o navýšení / rozšíření / změnu kapacity či nově registrovanou službu</a:t>
            </a:r>
            <a:r>
              <a:rPr lang="cs-CZ" sz="2000" dirty="false"/>
              <a:t>. </a:t>
            </a:r>
            <a:r>
              <a:rPr lang="cs-CZ" sz="2000" b="true" dirty="false"/>
              <a:t>Podpořeny budou pouze služby pověřené objednatelem k poskytování služby obecného hospodářského zájmu v souladu s Rozhodnutím č. 2012/21/EU, potažmo č. 2025/2630.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2000" dirty="false"/>
              <a:t>V návaznosti na základní činnosti sociálních služeb zahrnuté v aktivitě 1a) i 1b) výzvy je možné dále podpořit:</a:t>
            </a:r>
          </a:p>
          <a:p>
            <a:pPr lvl="1" algn="just">
              <a:lnSpc>
                <a:spcPct val="100000"/>
              </a:lnSpc>
            </a:pPr>
            <a:r>
              <a:rPr lang="cs-CZ" dirty="false"/>
              <a:t>osvěta a cílené kampaně,</a:t>
            </a:r>
          </a:p>
          <a:p>
            <a:pPr lvl="1" algn="just">
              <a:lnSpc>
                <a:spcPct val="100000"/>
              </a:lnSpc>
            </a:pPr>
            <a:r>
              <a:rPr lang="cs-CZ" dirty="false"/>
              <a:t>podpora nastavení procesů, pracovních postupů, </a:t>
            </a:r>
          </a:p>
          <a:p>
            <a:pPr lvl="1" algn="just">
              <a:lnSpc>
                <a:spcPct val="100000"/>
              </a:lnSpc>
            </a:pPr>
            <a:r>
              <a:rPr lang="cs-CZ" dirty="false"/>
              <a:t>nezbytné fakultativní programy,</a:t>
            </a:r>
          </a:p>
          <a:p>
            <a:pPr lvl="1" algn="just">
              <a:lnSpc>
                <a:spcPct val="100000"/>
              </a:lnSpc>
            </a:pPr>
            <a:r>
              <a:rPr lang="cs-CZ" dirty="false"/>
              <a:t>vzdělávání a další formy podpory odborných pracovníků a dobrovolníků,</a:t>
            </a:r>
          </a:p>
          <a:p>
            <a:pPr lvl="1" algn="just">
              <a:lnSpc>
                <a:spcPct val="100000"/>
              </a:lnSpc>
            </a:pPr>
            <a:r>
              <a:rPr lang="cs-CZ" dirty="false"/>
              <a:t>podpora multidisciplinární spolupráce.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22AD2DA8-4300-F014-22C0-8D03303F595E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4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3275760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954C2D-0F6F-BFBB-77B0-2AC6E1D90C5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CFF61F4-3115-C2FD-6EB4-5A8051FFE595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cs-CZ" sz="2000" b="true" dirty="false"/>
              <a:t>2) Náhradní rodinná péče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800" dirty="false"/>
              <a:t>Rozvoj NRP prostřednictvím poskytování různých forem podpory již existujícím náhradním rodinám a aktivit směřujících k motivaci, podpoře a získání nových zájemců o NRP. 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600" dirty="false"/>
              <a:t>Podporované činnosti (kompletní výčet viz výzva 104):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cílené kampaně a pobídky pro náhradní rodiny,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programy zvyšování informovanosti potenciálních náhradních rodičů,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vyhledávání zájemců o NRP, podpora aktivní práce se zájemci a žadateli o NRP,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služby pro osvojitele,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podpora budoucích i stávajících pěstounů nad rámec dohod o výkonu pěstounské péče,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mapování potřeb dětí a umisťování dětí z ústavní péče do NRP,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podpora sourozeneckých skupin umístěných v náhradní péči,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nastavení spolupráce zapojených aktérů s KÚ, podpora obecních úřadů ORP,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600" dirty="false"/>
              <a:t>posílení kompetencí pracovníků OSPOD a pověřených organizací v oblasti NRP,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</a:pPr>
            <a:r>
              <a:rPr lang="cs-CZ" sz="1600" dirty="false"/>
              <a:t>a další.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1600" dirty="false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1400" dirty="false"/>
          </a:p>
          <a:p>
            <a:endParaRPr lang="cs-CZ" sz="14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276CC19-1EE9-113A-6ABA-CD555EAA8A88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5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62324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0717D4-6C1E-8D4B-3B07-BC9812A688EE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104 -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CDCAEC-043E-147F-72B5-A147B8276D79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360000" y="1340768"/>
            <a:ext cx="8424000" cy="5175232"/>
          </a:xfrm>
        </p:spPr>
        <p:txBody>
          <a:bodyPr/>
          <a:lstStyle/>
          <a:p>
            <a:pPr marL="0" lvl="0" indent="0" algn="ctr">
              <a:lnSpc>
                <a:spcPct val="100000"/>
              </a:lnSpc>
              <a:buNone/>
            </a:pPr>
            <a:r>
              <a:rPr lang="cs-CZ" sz="2000" b="true" dirty="false"/>
              <a:t>3) Podpora dospívajících a mladých dospělých procházejících osamostatněním</a:t>
            </a:r>
          </a:p>
          <a:p>
            <a:pPr marL="0" lvl="0" indent="0" algn="just">
              <a:lnSpc>
                <a:spcPct val="100000"/>
              </a:lnSpc>
              <a:buNone/>
            </a:pPr>
            <a:r>
              <a:rPr lang="cs-CZ" sz="1800" dirty="false"/>
              <a:t>Jedná se o činnosti terénního a ambulantního charakteru zaměřené na podporu fungování cílové skupiny v přirozeném sociálním prostředí a v jejím začleňování se do běžného života a na trh práce po odchodu z náhradní péče nebo z nedostatečně podpůrného prostředí vlastní rodiny. Podpora se vztahuje na </a:t>
            </a:r>
            <a:r>
              <a:rPr lang="cs-CZ" sz="1800" b="true" dirty="false"/>
              <a:t>období příprav na změnu, provázení změnou, následnou podporu v novém prostředí</a:t>
            </a:r>
            <a:r>
              <a:rPr lang="cs-CZ" sz="1800" dirty="false"/>
              <a:t>. V programu či službě </a:t>
            </a:r>
            <a:r>
              <a:rPr lang="cs-CZ" sz="1800" b="true" dirty="false"/>
              <a:t>musí být vždy zahrnuty a podrobně popsány všechny tyto fáze</a:t>
            </a:r>
            <a:r>
              <a:rPr lang="cs-CZ" sz="1800" dirty="false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cs-CZ" sz="1800" dirty="false"/>
              <a:t>Podporované činnosti (kompletní výčet viz výzva 104):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podpora programů spočívajících v navázání spolupráce dospívajících a mladých dospělých s patronem/průvodcem podporujícím je v procesu změny a v novém prostředí,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programy přípravy mladého člověka opouštějícího náhradní typy péče, dlouhodobé kontinuální individuální plány podpory,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zavádění case managementu, síťování služeb a multidisciplinární spolupráce, koordinace aktérů podpory mladého člověka a vyhodnocování této podpory,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18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58E9C27E-D41C-8680-137F-C414655F319B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6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176962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EDF85FF-901A-8550-825A-BB9C66E66786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VÝZVA 104 – Podporované aktivity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E8D6A6D-8743-72CE-3110-2381A469D9EE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196752"/>
            <a:ext cx="8064000" cy="531924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1800" dirty="false"/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pomoc při řešení bydlení a zaměstnání, zapojování do komunity,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programy edukace ve finanční oblasti, právní poradenství, pracovněprávní poradenství, pomoc při orientaci v systému sociálních dávek, (pokračování na dalším snímku)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motivační programy, programy hledání vlastní identity, životních cílů, převzetí odpovědnosti za vlastní život,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terapeutická a psychosociální podpora při řešení vztahových problémů, problémů s látkovými či nelátkovými závislostmi, zkušenosti s bezdomovectvím, prostitucí, sexuálním zneužíváním, 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osvěta a cílené kampaně zaměřené na změnu povědomí a postojů cílových skupin, povědomí cílových skupin o nabídce služeb,</a:t>
            </a:r>
          </a:p>
          <a:p>
            <a:pPr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</a:pPr>
            <a:r>
              <a:rPr lang="cs-CZ" sz="1800" dirty="false"/>
              <a:t>a další.</a:t>
            </a:r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1800" dirty="false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r>
              <a:rPr lang="cs-CZ" sz="2000" dirty="false"/>
              <a:t>Do projektu je možné zahrnout edukaci pracovníků a dobrovolníků bezprostředně související s realizací klíčových aktivit zahrnutých do projektu. </a:t>
            </a:r>
            <a:endParaRPr lang="cs-CZ" sz="1400" dirty="false"/>
          </a:p>
          <a:p>
            <a:pPr marL="0" indent="0" algn="just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None/>
            </a:pPr>
            <a:endParaRPr lang="cs-CZ" sz="2000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0C85EE4-A5AE-265B-E8AD-17843E6DAFE9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7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11601423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B1A3E6-BB43-473C-2C8C-0AF7DDC138CF}"/>
              </a:ext>
            </a:extLst>
          </p:cNvPr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b="true" i="false" u="none" strike="noStrike" baseline="0" dirty="false">
                <a:solidFill>
                  <a:schemeClr val="tx2">
                    <a:lumMod val="90000"/>
                  </a:schemeClr>
                </a:solidFill>
                <a:latin typeface="Arial" panose="020B0604020202020204" pitchFamily="34" charset="0"/>
              </a:rPr>
              <a:t>DOPLŇKOVÁ AKTIVITA </a:t>
            </a:r>
            <a:endParaRPr lang="cs-CZ" dirty="false">
              <a:solidFill>
                <a:schemeClr val="tx2">
                  <a:lumMod val="90000"/>
                </a:schemeClr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CBA4BF8-4C86-0316-BF2F-E40AA5978887}"/>
              </a:ext>
            </a:extLst>
          </p:cNvPr>
          <p:cNvSpPr>
            <a:spLocks noGrp="true"/>
          </p:cNvSpPr>
          <p:nvPr>
            <p:ph idx="1"/>
          </p:nvPr>
        </p:nvSpPr>
        <p:spPr>
          <a:xfrm>
            <a:off x="540000" y="1700808"/>
            <a:ext cx="8064000" cy="5472608"/>
          </a:xfrm>
        </p:spPr>
        <p:txBody>
          <a:bodyPr/>
          <a:lstStyle/>
          <a:p>
            <a:pPr marL="0" lvl="1" indent="0" algn="just">
              <a:lnSpc>
                <a:spcPct val="100000"/>
              </a:lnSpc>
              <a:spcBef>
                <a:spcPts val="600"/>
              </a:spcBef>
              <a:buNone/>
            </a:pPr>
            <a:r>
              <a:rPr lang="cs-CZ" dirty="false"/>
              <a:t>Do žádosti o podporu lze k aktivitám 1), 2) a 3) výzvy zahrnout také </a:t>
            </a:r>
            <a:r>
              <a:rPr lang="cs-CZ" b="true" dirty="false"/>
              <a:t>evaluaci</a:t>
            </a:r>
            <a:r>
              <a:rPr lang="cs-CZ" dirty="false"/>
              <a:t>, a to zejména jako nástroj ověření dosažení cílů projektu. </a:t>
            </a:r>
            <a:r>
              <a:rPr lang="cs-CZ" b="true" dirty="false"/>
              <a:t>Evaluace musí být popsána v samostatné klíčové aktivitě s názvem „Evaluace“ </a:t>
            </a:r>
            <a:r>
              <a:rPr lang="cs-CZ" dirty="false"/>
              <a:t>a nastavena v souladu s podmínkami uvedenými v příloze č. 6 výzvy. </a:t>
            </a:r>
            <a:r>
              <a:rPr lang="cs-CZ" b="true" dirty="false"/>
              <a:t>Veškeré náklady spojené s evaluací budou hrazeny ze 40 % paušální sazby.</a:t>
            </a:r>
            <a:endParaRPr lang="cs-CZ" sz="900" b="true" dirty="false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4AC6C69-ABC9-D900-0504-63A8012AFAE4}"/>
              </a:ext>
            </a:extLst>
          </p:cNvPr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8</a:t>
            </a:fld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7022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dirty="false"/>
              <a:t>V JAKÉ FÁZI JSOU NYNÍ PROJEKTY</a:t>
            </a:r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155575" y="1484783"/>
            <a:ext cx="8592890" cy="4896545"/>
          </a:xfrm>
          <a:noFill/>
        </p:spPr>
        <p:txBody>
          <a:bodyPr numCol="1"/>
          <a:lstStyle/>
          <a:p>
            <a:pPr marL="414000" lvl="1" indent="0">
              <a:buNone/>
            </a:pPr>
            <a:r>
              <a:rPr lang="cs-CZ" sz="1900" b="true" dirty="false">
                <a:solidFill>
                  <a:srgbClr val="002060"/>
                </a:solidFill>
              </a:rPr>
              <a:t>  </a:t>
            </a:r>
          </a:p>
          <a:p>
            <a:pPr lvl="1"/>
            <a:r>
              <a:rPr lang="cs-CZ" sz="1800" b="true" dirty="false"/>
              <a:t>Alokace: </a:t>
            </a:r>
            <a:r>
              <a:rPr lang="cs-CZ" sz="1800" dirty="false"/>
              <a:t>350 000 000 CZK</a:t>
            </a:r>
            <a:endParaRPr lang="cs-CZ" sz="1800" b="true" dirty="false">
              <a:solidFill>
                <a:srgbClr val="002060"/>
              </a:solidFill>
            </a:endParaRP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800" b="true" dirty="false"/>
              <a:t>Přijaté žádosti: </a:t>
            </a:r>
            <a:r>
              <a:rPr lang="cs-CZ" sz="1800" dirty="false"/>
              <a:t>98 žádostí 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800" b="true" dirty="false"/>
              <a:t>Hodnocení přijatelnosti a formálních náležitostí: </a:t>
            </a:r>
            <a:r>
              <a:rPr lang="cs-CZ" sz="1800" dirty="false"/>
              <a:t>8 žádostí neuspělo.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800" b="true" dirty="false"/>
              <a:t>Věcné hodnocení: </a:t>
            </a:r>
            <a:r>
              <a:rPr lang="cs-CZ" sz="1800" dirty="false"/>
              <a:t>z 92 žádostí nevyhovělo 43 žádostí </a:t>
            </a:r>
            <a:r>
              <a:rPr lang="cs-CZ" sz="1800" dirty="false">
                <a:solidFill>
                  <a:srgbClr val="002060"/>
                </a:solidFill>
                <a:sym typeface="Wingdings" panose="05000000000000000000" pitchFamily="2" charset="2"/>
              </a:rPr>
              <a:t></a:t>
            </a:r>
            <a:r>
              <a:rPr lang="cs-CZ" sz="1800" dirty="false"/>
              <a:t> pouze 49 žádostí bylo úspěšných (nedostatečně zdůvodněné a popsané důležité náležitosti v projektu: potřebnost projektu, CS, KA; nesprávně stanovené cíle, indikátory; nesoulad s výzvou).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800" dirty="false"/>
              <a:t>Do zásobníku bylo zařazeno 5 projektů.</a:t>
            </a:r>
          </a:p>
          <a:p>
            <a:pPr marL="808038" lvl="1" indent="-393700" algn="just">
              <a:spcAft>
                <a:spcPts val="1200"/>
              </a:spcAft>
              <a:defRPr/>
            </a:pPr>
            <a:r>
              <a:rPr lang="cs-CZ" sz="1800" dirty="false"/>
              <a:t>Finanční objem prostředků realizovaných projektů: 332 230 973,26 Kč. </a:t>
            </a:r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/>
              <a:pPr/>
              <a:t>9</a:t>
            </a:fld>
            <a:endParaRPr lang="cs-CZ" dirty="false"/>
          </a:p>
        </p:txBody>
      </p:sp>
      <p:sp>
        <p:nvSpPr>
          <p:cNvPr id="5" name="AutoShape 2" descr="https://jargonwriter.files.wordpress.com/2010/01/shaking_hands.jpg"/>
          <p:cNvSpPr>
            <a:spLocks noChangeAspect="true" noChangeArrowheads="true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AutoShape 4" descr="https://jargonwriter.files.wordpress.com/2010/01/shaking_hands.jpg"/>
          <p:cNvSpPr>
            <a:spLocks noChangeAspect="true" noChangeArrowheads="true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false" compatLnSpc="true">
            <a:prstTxWarp prst="textNoShape">
              <a:avLst/>
            </a:prstTxWarp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3416368"/>
      </p:ext>
    </p:extLst>
  </p:cSld>
  <p:clrMapOvr>
    <a:masterClrMapping/>
  </p:clrMapOvr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xvml="urn:schemas-microsoft-com:office:excel" xmlns:o="urn:schemas-microsoft-com:office:office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dfed548f-0517-4d39-90e3-3947398480c0">W:\PUBLICITA\VIZUÁLNÍ_IDENTITA\sablony_word_ppt\prezentace.pptx</AC_OriginalFileNam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A2FCF9BCABF3854AAB137087829D63AA" ma:contentTypeName="Dokument" ma:contentTypeScope="" ma:contentTypeVersion="7" ma:versionID="f6f03f5b008ce72686bbcf691a7be2e8">
  <xsd:schema xmlns:xsd="http://www.w3.org/2001/XMLSchema" xmlns:ns2="dfed548f-0517-4d39-90e3-3947398480c0" xmlns:p="http://schemas.microsoft.com/office/2006/metadata/properties" xmlns:xs="http://www.w3.org/2001/XMLSchema" ma:fieldsID="a9a9eb159e242e6dec8d2b5b6c497589" ma:root="true" ns2:_="" targetNamespace="http://schemas.microsoft.com/office/2006/metadata/properties">
    <xsd:import namespace="dfed548f-0517-4d39-90e3-3947398480c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dfed548f-0517-4d39-90e3-3947398480c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3D88155-0E86-4D14-B6AF-C6806AEE9525}">
  <ds:schemaRefs>
    <ds:schemaRef ds:uri="http://schemas.microsoft.com/office/2006/metadata/properties"/>
    <ds:schemaRef ds:uri="http://schemas.microsoft.com/office/infopath/2007/PartnerControls"/>
    <ds:schemaRef ds:uri="dfed548f-0517-4d39-90e3-3947398480c0"/>
  </ds:schemaRefs>
</ds:datastoreItem>
</file>

<file path=customXml/itemProps2.xml><?xml version="1.0" encoding="utf-8"?>
<ds:datastoreItem xmlns:ds="http://schemas.openxmlformats.org/officeDocument/2006/customXml" ds:itemID="{E6937348-7977-46A8-9818-642FB21DF6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fed548f-0517-4d39-90e3-3947398480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806EF36-2E80-4847-9151-E9C625552DBD}">
  <ds:schemaRefs>
    <ds:schemaRef ds:uri="http://schemas.microsoft.com/sharepoint/v3/contenttype/forms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Words>1767</properties:Words>
  <properties:PresentationFormat>Předvádění na obrazovce (4:3)</properties:PresentationFormat>
  <properties:Paragraphs>177</properties:Paragraphs>
  <properties:Slides>16</properties:Slides>
  <properties:Notes>10</properties:Notes>
  <properties:TotalTime>5509</properties:TotalTime>
  <properties:HiddenSlides>0</properties:HiddenSlides>
  <properties:MMClips>0</properties:MMClips>
  <properties:ScaleCrop>false</properties:ScaleCrop>
  <properties:HeadingPairs>
    <vt:vector baseType="variant" size="8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16</vt:i4>
      </vt:variant>
    </vt:vector>
  </properties:HeadingPairs>
  <properties:TitlesOfParts>
    <vt:vector baseType="lpstr" size="23">
      <vt:lpstr>Arial</vt:lpstr>
      <vt:lpstr>Calibri</vt:lpstr>
      <vt:lpstr>Trebuchet MS</vt:lpstr>
      <vt:lpstr>Wingdings</vt:lpstr>
      <vt:lpstr>Wingdings 3</vt:lpstr>
      <vt:lpstr>prezentace</vt:lpstr>
      <vt:lpstr>Worksheet</vt:lpstr>
      <vt:lpstr> seminář  pro příjemce OPZ+:   </vt:lpstr>
      <vt:lpstr>Výzva 104 - Věcné zaměření</vt:lpstr>
      <vt:lpstr>Výzva 104 - Podporované aktivity</vt:lpstr>
      <vt:lpstr>Výzva 104 – Podporované aktivity</vt:lpstr>
      <vt:lpstr>Výzva 104 – podporované aktivity</vt:lpstr>
      <vt:lpstr>Výzva 104 - Podporované aktivity</vt:lpstr>
      <vt:lpstr>VÝZVA 104 – Podporované aktivity</vt:lpstr>
      <vt:lpstr>DOPLŇKOVÁ AKTIVITA </vt:lpstr>
      <vt:lpstr>V JAKÉ FÁZI JSOU NYNÍ PROJEKTY</vt:lpstr>
      <vt:lpstr>Rozdělení nákladů</vt:lpstr>
      <vt:lpstr>Financování projektu</vt:lpstr>
      <vt:lpstr>Struktura rozpočtu – paušál 40 %</vt:lpstr>
      <vt:lpstr>Pracovní pozice</vt:lpstr>
      <vt:lpstr>Indikátory se závazkem </vt:lpstr>
      <vt:lpstr>Indikátory bez závazku </vt:lpstr>
      <vt:lpstr>Specifické datové položky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2015-02-20T08:23:15Z</dcterms:created>
  <dc:creator/>
  <cp:lastModifiedBy/>
  <dcterms:modified xmlns:xsi="http://www.w3.org/2001/XMLSchema-instance" xsi:type="dcterms:W3CDTF">2026-06-16T08:46:10Z</dcterms:modified>
  <cp:revision>399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0x010100A2FCF9BCABF3854AAB137087829D63AA</vt:lpwstr>
  </prop:property>
</prop:Properties>
</file>