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54"/>
  </p:notesMasterIdLst>
  <p:sldIdLst>
    <p:sldId id="256" r:id="rId5"/>
    <p:sldId id="382" r:id="rId6"/>
    <p:sldId id="470" r:id="rId7"/>
    <p:sldId id="1364" r:id="rId8"/>
    <p:sldId id="504" r:id="rId9"/>
    <p:sldId id="387" r:id="rId10"/>
    <p:sldId id="388" r:id="rId11"/>
    <p:sldId id="389" r:id="rId12"/>
    <p:sldId id="391" r:id="rId13"/>
    <p:sldId id="505" r:id="rId14"/>
    <p:sldId id="1292" r:id="rId15"/>
    <p:sldId id="1368" r:id="rId16"/>
    <p:sldId id="1349" r:id="rId17"/>
    <p:sldId id="1350" r:id="rId18"/>
    <p:sldId id="1307" r:id="rId19"/>
    <p:sldId id="1337" r:id="rId20"/>
    <p:sldId id="1309" r:id="rId21"/>
    <p:sldId id="1352" r:id="rId22"/>
    <p:sldId id="1312" r:id="rId23"/>
    <p:sldId id="1311" r:id="rId24"/>
    <p:sldId id="1367" r:id="rId25"/>
    <p:sldId id="1361" r:id="rId26"/>
    <p:sldId id="1362" r:id="rId27"/>
    <p:sldId id="1359" r:id="rId28"/>
    <p:sldId id="1348" r:id="rId29"/>
    <p:sldId id="1355" r:id="rId30"/>
    <p:sldId id="1356" r:id="rId31"/>
    <p:sldId id="1357" r:id="rId32"/>
    <p:sldId id="371" r:id="rId33"/>
    <p:sldId id="1363" r:id="rId34"/>
    <p:sldId id="419" r:id="rId35"/>
    <p:sldId id="1301" r:id="rId36"/>
    <p:sldId id="421" r:id="rId37"/>
    <p:sldId id="1302" r:id="rId38"/>
    <p:sldId id="369" r:id="rId39"/>
    <p:sldId id="501" r:id="rId40"/>
    <p:sldId id="1331" r:id="rId41"/>
    <p:sldId id="1342" r:id="rId42"/>
    <p:sldId id="1195" r:id="rId43"/>
    <p:sldId id="1343" r:id="rId44"/>
    <p:sldId id="1250" r:id="rId45"/>
    <p:sldId id="1294" r:id="rId46"/>
    <p:sldId id="339" r:id="rId47"/>
    <p:sldId id="341" r:id="rId48"/>
    <p:sldId id="485" r:id="rId49"/>
    <p:sldId id="372" r:id="rId50"/>
    <p:sldId id="1285" r:id="rId51"/>
    <p:sldId id="478" r:id="rId52"/>
    <p:sldId id="381" r:id="rId53"/>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3B9AE30F-BE44-2F8A-1A63-39945A062753}" initials="ŠH" name="Hylmarová Šárka Ing. (MPSV)" providerId="AD" userId="S::sarka.hylmarova@mpsv.cz::1a3ea25f-d081-4e3b-85be-075ed69d7fb5"/>
  <p188:author id="{35D63D3F-171B-E5BC-6392-F98534478086}" initials="ULI(" name="Uhlířová Ludmila Ing. (MPSV)" providerId="AD" userId="S::ludmila.uhlirova@mpsv.cz::8fd9c8ef-8073-48b1-9f64-d39c1a1a2532"/>
  <p188:author id="{4BD89043-BA43-5412-F2B4-9E0A404075A6}" initials="PP" name="Píglová Petra Ing. (MPSV)" providerId="AD" userId="S::petra.piglova@mpsv.cz::8fe8830e-8a40-41ae-aa84-d648988757c4"/>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1" clrIdx="1">
    <p:extLst>
      <p:ext uri="{19B8F6BF-5375-455C-9EA6-DF929625EA0E}">
        <p15:presenceInfo xmlns:p15="http://schemas.microsoft.com/office/powerpoint/2012/main" providerId="AD" userId="S::pavlina.janacova@mpsv.cz::6cc5dc73-1ff5-4548-87eb-23fe761ebac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CCD0DA"/>
    <a:srgbClr val="E7E9E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17315" autoAdjust="false"/>
    <p:restoredTop sz="84254" autoAdjust="false"/>
  </p:normalViewPr>
  <p:slideViewPr>
    <p:cSldViewPr showGuides="true">
      <p:cViewPr varScale="true">
        <p:scale>
          <a:sx n="93" d="100"/>
          <a:sy n="93" d="100"/>
        </p:scale>
        <p:origin x="2028" y="84"/>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slides/slide46.xml" Type="http://schemas.openxmlformats.org/officeDocument/2006/relationships/slide" Id="rId50"/>
    <Relationship Target="commentAuthors.xml" Type="http://schemas.openxmlformats.org/officeDocument/2006/relationships/commentAuthors" Id="rId55"/>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theme/theme1.xml" Type="http://schemas.openxmlformats.org/officeDocument/2006/relationships/theme" Id="rId58"/>
    <Relationship Target="slides/slide1.xml" Type="http://schemas.openxmlformats.org/officeDocument/2006/relationships/slide" Id="rId5"/>
    <Relationship Target="slides/slide15.xml" Type="http://schemas.openxmlformats.org/officeDocument/2006/relationships/slide" Id="rId19"/>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presProps.xml" Type="http://schemas.openxmlformats.org/officeDocument/2006/relationships/presProps" Id="rId56"/>
    <Relationship Target="slides/slide4.xml" Type="http://schemas.openxmlformats.org/officeDocument/2006/relationships/slide" Id="rId8"/>
    <Relationship Target="slides/slide47.xml" Type="http://schemas.openxmlformats.org/officeDocument/2006/relationships/slide"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tableStyles.xml" Type="http://schemas.openxmlformats.org/officeDocument/2006/relationships/tableStyles" Id="rId59"/>
    <Relationship Target="slides/slide16.xml" Type="http://schemas.openxmlformats.org/officeDocument/2006/relationships/slide" Id="rId20"/>
    <Relationship Target="slides/slide37.xml" Type="http://schemas.openxmlformats.org/officeDocument/2006/relationships/slide" Id="rId41"/>
    <Relationship Target="notesMasters/notesMaster1.xml" Type="http://schemas.openxmlformats.org/officeDocument/2006/relationships/notesMaster" Id="rId54"/>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viewProps.xml" Type="http://schemas.openxmlformats.org/officeDocument/2006/relationships/viewProps"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authors.xml" Type="http://schemas.microsoft.com/office/2018/10/relationships/authors" Id="rId60"/>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15.06.2026</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Mode="External" Target="http://www.esfcr.cz/" Type="http://schemas.openxmlformats.org/officeDocument/2006/relationships/hyperlink" Id="rId3"/>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8.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Tx/>
              <a:buNone/>
              <a:tabLst/>
              <a:defRPr/>
            </a:pPr>
            <a:r>
              <a:rPr lang="cs-CZ" sz="1100" dirty="false"/>
              <a:t>ŘO žádost o změnu posuzuje a v případě potřeby si vyžádá doplňující informace, příp. přepracování změny (či jejího odůvodnění). </a:t>
            </a: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vrácení k přepracování je příjemci vždy stanovena lhůta pro předložení nové verze žádosti o změnu, příjemce je povinen stanovenou lhůtu dodržet, případně má možnost žádost o změnu v IS KP21+ stáhnout (tj. zrušit).</a:t>
            </a:r>
          </a:p>
          <a:p>
            <a:pPr marL="0" marR="0" lvl="0" indent="0" algn="just" defTabSz="914400" rtl="false" eaLnBrk="true" fontAlgn="auto" latinLnBrk="false" hangingPunct="true">
              <a:lnSpc>
                <a:spcPct val="100000"/>
              </a:lnSpc>
              <a:spcBef>
                <a:spcPts val="0"/>
              </a:spcBef>
              <a:spcAft>
                <a:spcPts val="1100"/>
              </a:spcAft>
              <a:buClrTx/>
              <a:buSzTx/>
              <a:buFontTx/>
              <a:buNone/>
              <a:tabLst/>
              <a:defRPr/>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Lhůta je stanovována s ohledem na charakter změny, které se žádost týká, a také s ohledem na rozsah nedostatků v žádosti o změnu.</a:t>
            </a:r>
          </a:p>
          <a:p>
            <a:endParaRPr lang="cs-CZ" sz="1800" b="false" i="false" u="none" strike="noStrike" baseline="0" dirty="false">
              <a:latin typeface="Arial" panose="020B0604020202020204" pitchFamily="34" charset="0"/>
            </a:endParaRPr>
          </a:p>
          <a:p>
            <a:r>
              <a:rPr lang="cs-CZ" sz="1800" b="false" i="false" u="none" strike="noStrike" baseline="0" dirty="false">
                <a:latin typeface="Arial" panose="020B0604020202020204" pitchFamily="34" charset="0"/>
              </a:rPr>
              <a:t>POZOR: </a:t>
            </a:r>
            <a:r>
              <a:rPr lang="cs-CZ" sz="1800" b="true" i="false" u="none" strike="noStrike" baseline="0" dirty="false">
                <a:latin typeface="Arial" panose="020B0604020202020204" pitchFamily="34" charset="0"/>
              </a:rPr>
              <a:t>finanční obrazovky </a:t>
            </a:r>
            <a:r>
              <a:rPr lang="cs-CZ" sz="1800" b="false" i="false" u="none" strike="noStrike" baseline="0" dirty="false">
                <a:latin typeface="Arial" panose="020B0604020202020204" pitchFamily="34" charset="0"/>
              </a:rPr>
              <a:t>(rozpočet + rozpad financování + finanční plán) jsou provázané! Aktivují se všechny dohromady. I při změně pouze v rozpočtu musí být proveden i rozpad financování!</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342672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Nedodržení povinností podléhá finančním opravám, tj. zakládá na základě zákona č. 218/2000 Sb., rozpočtových pravidel, porušení rozpočtové kázně, resp. neoprávněné použití podpory.</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a:p>
        </p:txBody>
      </p:sp>
    </p:spTree>
    <p:extLst>
      <p:ext uri="{BB962C8B-B14F-4D97-AF65-F5344CB8AC3E}">
        <p14:creationId xmlns:p14="http://schemas.microsoft.com/office/powerpoint/2010/main" val="103505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Pokud je projekt realizován na více místech, bude plakát umístěn na všech těchto místech. </a:t>
            </a:r>
          </a:p>
          <a:p>
            <a:r>
              <a:rPr lang="cs-CZ" dirty="false"/>
              <a:t>Pokud příjemce realizuje více projektů OPZ+ v jednom místě, je možné pro všechny tyto projekty umístit pouze jeden plakát o minimální </a:t>
            </a:r>
          </a:p>
          <a:p>
            <a:r>
              <a:rPr lang="cs-CZ" dirty="false"/>
              <a:t>velikosti A3 (při zachování dostatečné čitelnosti všech textů)</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311802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107990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a:p>
        </p:txBody>
      </p:sp>
    </p:spTree>
    <p:extLst>
      <p:ext uri="{BB962C8B-B14F-4D97-AF65-F5344CB8AC3E}">
        <p14:creationId xmlns:p14="http://schemas.microsoft.com/office/powerpoint/2010/main" val="338783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úměrné rozměrům použitého materiálu nebo dokumentu</a:t>
            </a:r>
          </a:p>
          <a:p>
            <a:r>
              <a:rPr lang="cs-CZ" dirty="false"/>
              <a:t>Jednobarevné vyobrazení: Specifickými případy se rozumí zejména </a:t>
            </a:r>
          </a:p>
          <a:p>
            <a:r>
              <a:rPr lang="cs-CZ" dirty="false"/>
              <a:t>materiály, které jsou tištěny či určeny k tisku na běžných tiskárnách, technologie </a:t>
            </a:r>
          </a:p>
          <a:p>
            <a:r>
              <a:rPr lang="cs-CZ" dirty="false"/>
              <a:t>omezující či neumožňující použití barevné verze (např. tisk na textil nebo gravírování </a:t>
            </a:r>
          </a:p>
          <a:p>
            <a:r>
              <a:rPr lang="cs-CZ" dirty="false"/>
              <a:t>do skla a rytí do kamene či kovu) a další případy, kdy je použití barevné verze log </a:t>
            </a:r>
          </a:p>
          <a:p>
            <a:r>
              <a:rPr lang="cs-CZ" dirty="false"/>
              <a:t>nehospodárné, neekologické či neestetické.1</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338551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160508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případech, kdy není vytváření audiozáznamu žádoucí z důvodu citlivého obsahu  (např. vzdělávací programy pro děti se zdravotním znevýhodněním, motivační vzdělávací programy pro děti ze sociálně znevýhodněných rodin) povinnost vytvořit a uchovat audiozáznam neplatí.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165748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(více viz Obecná část pravidel, kap. 28)</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2996541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Doba realizace projektu: datum zahájení i datum ukončení realizace specifikuje právní akt, a byl uhrazen nejpozději do okamžiku ukončení administrace závěrečné zprávy o realizaci projektu, resp. závěrečné žádosti o platbu.</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147591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11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Na portálu </a:t>
            </a:r>
            <a:r>
              <a:rPr lang="cs-CZ" sz="1100" u="sng" dirty="false">
                <a:solidFill>
                  <a:srgbClr val="084A8B"/>
                </a:solidFill>
                <a:effectLst/>
                <a:latin typeface="Arial" panose="020B0604020202020204" pitchFamily="34" charset="0"/>
                <a:ea typeface="Arial" panose="020B0604020202020204" pitchFamily="34" charset="0"/>
                <a:cs typeface="Arial" panose="020B0604020202020204" pitchFamily="34" charset="0"/>
                <a:hlinkClick r:id="rId3"/>
              </a:rPr>
              <a:t>www.esfcr.cz</a:t>
            </a:r>
            <a:r>
              <a:rPr lang="cs-CZ" sz="11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 ŘO zveřejňuje přehled obvyklých výší mezd/platů.</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Přiměřenost výdajů je posuzována ve vztahu ke stavu realizace klíčových aktivit projektu. </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1834098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800" b="true" dirty="false"/>
              <a:t>Pozor na úhradu mezd </a:t>
            </a:r>
            <a:r>
              <a:rPr lang="cs-CZ" sz="1800" dirty="false"/>
              <a:t>– vždy jen</a:t>
            </a:r>
            <a:r>
              <a:rPr lang="cs-CZ" sz="1800" baseline="0" dirty="false"/>
              <a:t> ty měsíce, které spadají do MO, nikoli úhrada v měsíci, který slouží k odevzdání MZ, tedy následující měsíc po ukončeném MO, tzn. pokud je MO do konce ledna, proplatíme pouze prosincové mzdy, protože jsou uhrazené v lednu. Lednové mzdy se neproplatí, protože jsou uhrazeny až v únoru a to už není MO.</a:t>
            </a:r>
            <a:endParaRPr lang="cs-CZ" sz="1800" b="false" baseline="0" dirty="false">
              <a:solidFill>
                <a:schemeClr val="tx1"/>
              </a:solidFill>
              <a:effectLst/>
              <a:latin typeface="+mn-lt"/>
              <a:ea typeface="+mn-ea"/>
              <a:cs typeface="+mn-cs"/>
            </a:endParaRPr>
          </a:p>
          <a:p>
            <a:pPr algn="just">
              <a:spcAft>
                <a:spcPts val="1100"/>
              </a:spcAft>
            </a:pPr>
            <a:endParaRPr lang="cs-CZ" sz="1100" dirty="false">
              <a:effectLst/>
              <a:latin typeface="Arial" panose="020B0604020202020204" pitchFamily="34" charset="0"/>
              <a:ea typeface="Arial" panose="020B0604020202020204" pitchFamily="34" charset="0"/>
              <a:cs typeface="Arial" panose="020B0604020202020204" pitchFamily="34" charset="0"/>
            </a:endParaRPr>
          </a:p>
          <a:p>
            <a:pPr algn="just">
              <a:spcAft>
                <a:spcPts val="1100"/>
              </a:spcAft>
            </a:pPr>
            <a:r>
              <a:rPr lang="cs-CZ" sz="1100" dirty="false">
                <a:effectLst/>
                <a:latin typeface="Arial" panose="020B0604020202020204" pitchFamily="34" charset="0"/>
                <a:ea typeface="Arial" panose="020B0604020202020204" pitchFamily="34" charset="0"/>
                <a:cs typeface="Arial" panose="020B0604020202020204" pitchFamily="34" charset="0"/>
              </a:rPr>
              <a:t>Podmínka, že náklady se musí týkat doby realizace projektu, musí být u výdajů prokazovaných v režimu skutečně prokazovaných výdajů ověřitelná. Výjimku z podmínky skutečného zaplacení tvoří náklady kryté z paušálních sazeb.</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b="true" dirty="false">
                <a:effectLst/>
                <a:latin typeface="Arial" panose="020B0604020202020204" pitchFamily="34" charset="0"/>
                <a:ea typeface="Arial" panose="020B0604020202020204" pitchFamily="34" charset="0"/>
                <a:cs typeface="Arial" panose="020B0604020202020204" pitchFamily="34" charset="0"/>
              </a:rPr>
              <a:t>U paušálních nákladů se má za to, že tyto náklady vznikly a jsou způsobilé ve výši odvozené z podílu paušálních nákladů na přímých způsobilých nákladech projektu stanoveného v právním aktu o poskytnutí podpory. Datum vzniku paušálních nákladů je navázáno na datum vzniku přímých nákladů. </a:t>
            </a:r>
          </a:p>
          <a:p>
            <a:pPr algn="just">
              <a:spcAft>
                <a:spcPts val="1100"/>
              </a:spcAft>
            </a:pPr>
            <a:endParaRPr lang="cs-CZ" sz="1100" dirty="false">
              <a:effectLst/>
              <a:latin typeface="Arial" panose="020B0604020202020204" pitchFamily="34" charset="0"/>
              <a:ea typeface="Arial" panose="020B0604020202020204" pitchFamily="34" charset="0"/>
              <a:cs typeface="Arial" panose="020B0604020202020204" pitchFamily="34"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433065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2985347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osobních nákladech nemohou být uvedeny jiné než výše vyjmenované pozice.</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dirty="false"/>
          </a:p>
        </p:txBody>
      </p:sp>
    </p:spTree>
    <p:extLst>
      <p:ext uri="{BB962C8B-B14F-4D97-AF65-F5344CB8AC3E}">
        <p14:creationId xmlns:p14="http://schemas.microsoft.com/office/powerpoint/2010/main" val="243576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31</a:t>
            </a:fld>
            <a:endParaRPr lang="cs-CZ" dirty="false"/>
          </a:p>
        </p:txBody>
      </p:sp>
    </p:spTree>
    <p:extLst>
      <p:ext uri="{BB962C8B-B14F-4D97-AF65-F5344CB8AC3E}">
        <p14:creationId xmlns:p14="http://schemas.microsoft.com/office/powerpoint/2010/main" val="3583477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r>
              <a:rPr lang="cs-CZ" sz="1200" b="true" kern="1200" dirty="false">
                <a:solidFill>
                  <a:schemeClr val="tx1"/>
                </a:solidFill>
                <a:effectLst/>
                <a:latin typeface="+mn-lt"/>
                <a:ea typeface="+mn-ea"/>
                <a:cs typeface="+mn-cs"/>
              </a:rPr>
              <a:t>Pracovní smlouvy a dohody o pracích konaných mimo pracovní poměr musí být uzavřeny v souladu se zákoníkem práce. </a:t>
            </a: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1028312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l">
              <a:spcAft>
                <a:spcPts val="1100"/>
              </a:spcAft>
            </a:pPr>
            <a:r>
              <a:rPr lang="cs-CZ" sz="1100" dirty="false">
                <a:solidFill>
                  <a:srgbClr val="000000"/>
                </a:solidFill>
                <a:effectLst/>
                <a:latin typeface="Arial" panose="020B0604020202020204" pitchFamily="34" charset="0"/>
                <a:ea typeface="Arial" panose="020B0604020202020204" pitchFamily="34" charset="0"/>
                <a:cs typeface="Times New Roman" panose="02020603050405020304" pitchFamily="18" charset="0"/>
              </a:rPr>
              <a:t>Při stanovení výše hodinové sazby za práci pro projekt u osob, které vykonávají stejnou či obdobnou práci i mimo realizaci projektu, je příjemce povinen brát v úvahu výši sazeb těchto zaměstnanců za činnosti mimo projekt. Pokud zaměstnanec zajišťuje v projektu stejnou či obdobnou činnost, jakou vykonává mimo projekt, pak se výše sazby za práci pro projekt a za stejnou či obdobnou práci bez vazby na projekt nemohou (na základě zákona č. 262/2000 Sb., zákoníku práce) lišit. Vyšší hodinová sazba za práci pro projekt může být stanovena pouze v odůvodněných případech a s ohledem na charakter vykonávané činnosti s projektem nesouvisející.</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Pracovní úvazky zaměstnance se nesmí překrývat a není možné, aby byl placen za stejnou práci vícekrát. </a:t>
            </a:r>
          </a:p>
          <a:p>
            <a:pPr algn="just">
              <a:spcAft>
                <a:spcPts val="1100"/>
              </a:spcAft>
            </a:pPr>
            <a:r>
              <a:rPr lang="cs-CZ" sz="1100" b="true" dirty="false">
                <a:effectLst/>
                <a:latin typeface="Arial" panose="020B0604020202020204" pitchFamily="34" charset="0"/>
                <a:ea typeface="Arial" panose="020B0604020202020204" pitchFamily="34" charset="0"/>
                <a:cs typeface="Times New Roman" panose="02020603050405020304" pitchFamily="18" charset="0"/>
              </a:rPr>
              <a:t>Úvazek osoby</a:t>
            </a:r>
            <a:r>
              <a:rPr lang="cs-CZ" sz="1100" dirty="false">
                <a:effectLst/>
                <a:latin typeface="Arial" panose="020B0604020202020204" pitchFamily="34" charset="0"/>
                <a:ea typeface="Arial" panose="020B0604020202020204" pitchFamily="34" charset="0"/>
                <a:cs typeface="Times New Roman" panose="02020603050405020304" pitchFamily="18" charset="0"/>
              </a:rPr>
              <a:t>, u které je odměňování i jen částečně hrazeno z prostředků projektu OPZ+, může být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maximálně 1,0 dohromady u všech subjektů (příjemce a partneři)</a:t>
            </a:r>
            <a:r>
              <a:rPr lang="cs-CZ" sz="1100" dirty="false">
                <a:effectLst/>
                <a:latin typeface="Arial" panose="020B0604020202020204" pitchFamily="34" charset="0"/>
                <a:ea typeface="Arial" panose="020B0604020202020204" pitchFamily="34" charset="0"/>
                <a:cs typeface="Times New Roman" panose="02020603050405020304" pitchFamily="18" charset="0"/>
              </a:rPr>
              <a:t> zapojených do daného projektu (tj. součet veškerých úvazků zaměstnance u zaměstnavatele/ů včetně případných DPP a DPČ nesmí překročit jeden pracovní úvazek), a to po celou dobu zapojení daného pracovníka do realizace projektu OPZ+. Při ověřování dodržení pravidla se vychází z textů všech pracovně právních vztahů platných v době realizace projektu, včetně těch, které byly uzavřeny před zahájením realizace projektu.</a:t>
            </a:r>
          </a:p>
          <a:p>
            <a:pPr algn="just">
              <a:spcAft>
                <a:spcPts val="1100"/>
              </a:spcAft>
            </a:pPr>
            <a:r>
              <a:rPr lang="cs-CZ" sz="1100" b="true" dirty="false">
                <a:effectLst/>
                <a:latin typeface="Arial" panose="020B0604020202020204" pitchFamily="34" charset="0"/>
                <a:ea typeface="Arial" panose="020B0604020202020204" pitchFamily="34" charset="0"/>
                <a:cs typeface="Times New Roman" panose="02020603050405020304" pitchFamily="18" charset="0"/>
              </a:rPr>
              <a:t>Odměny</a:t>
            </a:r>
            <a:r>
              <a:rPr lang="cs-CZ" sz="1100" dirty="false">
                <a:effectLst/>
                <a:latin typeface="Arial" panose="020B0604020202020204" pitchFamily="34" charset="0"/>
                <a:ea typeface="Arial" panose="020B0604020202020204" pitchFamily="34" charset="0"/>
                <a:cs typeface="Times New Roman" panose="02020603050405020304" pitchFamily="18" charset="0"/>
              </a:rPr>
              <a:t> jsou způsobilým výdajem za podmínky, že jsou odměnou za splnění mimořádného nebo zvlášť významného úkolu apod. Odměna musí být náležitě zdůvodněna, a pokud je příslušný zaměstnavatel při vyplácení odměn vázán nějakým právním předpisem, musí postupovat v souladu s tímto předpisem (např. pro zaměstnance, jimž je poskytován plat, je platná úprava v § 134 zákona č. 262/2006 Sb., zákoník práce). Zdůvodnění vyplacených odměn je nezbytnou podmínkou jejich způsobilosti. Při poskytnutí odměn více zaměstnancům je nutné, aby existovalo zdůvodnění pro každého zaměstnance, kterému byly odměny vyplaceny.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odměn za mimořádné nebo zvlášť významné úkoly zaměstnavatel stanoví ve svém vnitřním předpisu, individuální nebo kolektivní smlouvě apod. kritéria, při jejichž splnění lze odměny zaměstnanci poskytnout. Cílové odměny dle § 134a zákona č. 262/2006 Sb., zákoníku práce, lze poskytnout za splnění předem stanoveného mimořádně náročného úkolu, jehož příprava, postupné zajišťování a konečná realizace bude z hlediska působnosti zaměstnavatele zvlášť významná a zaměstnanec se na jeho splnění bezprostředně nebo významně podílí. Výši cílové odměny musí zaměstnavatel stanovit společně s hodnotitelnými nebo měřitelnými ukazateli před započetím plnění úkolu. Cílová odměna přísluší zaměstnanci ve výši určené zaměstnavatelem v závislosti na plnění ukazatelů, neskončí-li jeho pracovní poměr před splněním stanoveného úkolu.</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Pokud není uvedeno jinak, jsou způsobilé odměny (bez ohledu na jejich charakter z pohledu zákona č. 262/2006 Sb., zákoníku práce), které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nepřekročí v daném kalendářním roce:</a:t>
            </a:r>
            <a:r>
              <a:rPr lang="cs-CZ" sz="1100" dirty="false">
                <a:effectLst/>
                <a:latin typeface="Arial" panose="020B0604020202020204" pitchFamily="34" charset="0"/>
                <a:ea typeface="Arial" panose="020B0604020202020204" pitchFamily="34" charset="0"/>
                <a:cs typeface="Times New Roman" panose="02020603050405020304" pitchFamily="18" charset="0"/>
              </a:rPr>
              <a:t> </a:t>
            </a: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pro zaměstnance odměňované platem: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25 % </a:t>
            </a:r>
            <a:r>
              <a:rPr lang="cs-CZ" sz="1100" dirty="false">
                <a:effectLst/>
                <a:latin typeface="Arial" panose="020B0604020202020204" pitchFamily="34" charset="0"/>
                <a:ea typeface="Arial" panose="020B0604020202020204" pitchFamily="34" charset="0"/>
                <a:cs typeface="Times New Roman" panose="02020603050405020304" pitchFamily="18" charset="0"/>
              </a:rPr>
              <a:t>ročního úhrnu nejvyššího platového tarifu a nejvýše přípustného osobního příplatku v příslušné platové třídě a v případě představeného též příplatku za vedení, který lze tomuto zaměstnanci jako nejvýše přípustný přiznat nebo</a:t>
            </a:r>
          </a:p>
          <a:p>
            <a:pPr marL="742950" lvl="1" indent="-285750" algn="just">
              <a:spcAft>
                <a:spcPts val="1100"/>
              </a:spcAf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pro zaměstnance odměňované mzdou/odměnou z dohody: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25 %</a:t>
            </a:r>
            <a:r>
              <a:rPr lang="cs-CZ" sz="1100" dirty="false">
                <a:effectLst/>
                <a:latin typeface="Arial" panose="020B0604020202020204" pitchFamily="34" charset="0"/>
                <a:ea typeface="Arial" panose="020B0604020202020204" pitchFamily="34" charset="0"/>
                <a:cs typeface="Times New Roman" panose="02020603050405020304" pitchFamily="18" charset="0"/>
              </a:rPr>
              <a:t> roční mzdy/odměny z dohody, kdy se vychází z částky dle poslední platné verze pracovní smlouvy/dohody o pracovní činnosti/dohody o provedení práce.</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zaměstnanců, jejichž základní plat nebo mzda jsou hrazeny z rozpočtu projektu, se při stanovení maximální možné odměny zohledňuje výše úvazku a doba zapojení zaměstnance v projektu v kalendářním roce, ve kterém jsou vypláceny odměny.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Formou odměn dle § 134 zákona č. 262/2006 Sb., zákoníku práce, nebo cílových odměn dle § 134a zákona č. 262/2006 Sb., zákoníku práce, lze také uhradit práci na projektu podpořeného z OPZ+ vykonanou zaměstnanci, jejichž základní plat není hrazen z rozpočtu projektu. V těchto případech do rozpočtu projektu vstupují jen tyto odměny a s nimi související odvody zaměstnavatele, přičemž výše odměny při přepočtení na hodinovou sazbu nesmí přesáhnout horní limit hrubé hodinové mzdy nebo platu stanoveného pro danou pozici v přehledu obvyklých cen a výší mezd / platů pro komodity / pracovní pozice, které se v projektech podpořených z ESF+ objevují nejčastěji.</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Výše uvedené limity pro odměny způsobilé v rámci projektu nepředstavují překážku tomu, aby zaměstnavatel zaměstnanci poskytl (mimo způsobilé výdaje projektu) vyšší odměnu (pokud je to v souladu s platnými právními předpisy).</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Veškeré vyplacené odměny v projektu musí náležet za činnosti vykonané pro projekt a zároveň musí souviset s činnostmi uvedenými v pracovní smlouvě/dohodě člena realizačního týmu, resp. popisem pracovní pozice v dané organizaci. Nezpůsobilé jsou pravidelné odměny a odměny nesouvisející s prací na projektu. Odměnu nelze poskytnout osobám, které se podílely na vzniku nedostatků při realizaci projektu, pokud tyto nedostatky nebyly příjemcem řádně zdůvodněny nebo pokud zdůvodnění nebylo akceptováno ze strany ŘO.</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Při kolizi tohoto pravidla s pravidlem ohledně obvyklých mezd/platů platí, že do způsobilých výdajů projektu lze zařadit pouze osobní výdaje, které jsou přiměřené, tj. neporušují pravidlo o obvyklých mzdách/platech. Zaměstnavatel vždy může do způsobilých výdajů projektu uplatnit pouze část osobních nákladů za daného zaměstnance.</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Tj. včetně partnerů bez finančního příspěvku.</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Pro určení maximálního příplatku za vedení, který lze zaměstnanci přiznat v případě platu dle nařízení vlády č. 564/200 Sb., o platových poměrech zaměstnanců ve veřejných službách a správě platí obdobná výše jako dle přílohy č. 2 k zákonu č. 234/2014 Sb., o státní službě. </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Pokud příslušná pracovní pozice v přehledu obvyklých mezd/platů chybí, pak se vychází z Informačního systému o průměrném výdělku obdobně, jako z něj vychází přehled obvyklých mezd/platů sestavený ŘO.</a:t>
            </a:r>
          </a:p>
          <a:p>
            <a:pPr algn="just"/>
            <a:r>
              <a:rPr lang="cs-CZ" sz="900" dirty="false">
                <a:effectLst/>
                <a:latin typeface="Arial" panose="020B0604020202020204" pitchFamily="34" charset="0"/>
                <a:ea typeface="Arial" panose="020B0604020202020204" pitchFamily="34" charset="0"/>
                <a:cs typeface="Arial" panose="020B0604020202020204" pitchFamily="34" charset="0"/>
              </a:rPr>
              <a:t>Pravidelnou odměnou se rozumí odměna poskytnutá za standardní výsledky práce. </a:t>
            </a:r>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900" dirty="false">
                <a:effectLst/>
                <a:latin typeface="Arial" panose="020B0604020202020204" pitchFamily="34" charset="0"/>
                <a:ea typeface="Arial" panose="020B0604020202020204" pitchFamily="34" charset="0"/>
                <a:cs typeface="Times New Roman" panose="02020603050405020304" pitchFamily="18" charset="0"/>
              </a:rPr>
              <a:t>Jedná se zejména o: zpoždění v harmonogramu realizace klíčových aktivit; neplnění obsahu klíčových aktivit; nenaplňování stanovených hodnot indikátorů; opakované nedodržení harmonogramu předkládání zpráv o realizaci projektu; zatajování podstatných skutečností, které by vedly k proplácení nezpůsobilých výdajů</a:t>
            </a:r>
            <a:r>
              <a:rPr lang="cs-CZ" sz="1000" dirty="false">
                <a:effectLst/>
                <a:latin typeface="Arial" panose="020B0604020202020204" pitchFamily="34" charset="0"/>
                <a:ea typeface="Arial" panose="020B0604020202020204" pitchFamily="34" charset="0"/>
                <a:cs typeface="Arial" panose="020B0604020202020204" pitchFamily="34" charset="0"/>
              </a:rPr>
              <a:t>.</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K podpisu smluv: V § 2 odst. 1 ZP je uvedeno, že závislou prací je práce, která je vykonávána ve vztahu nadřízenosti zaměstnavatele a podřízenosti zaměstnance, jménem zaměstnavatele, podle pokynů zaměstnavatele a zaměstnanec ji pro zaměstnavatele vykonává osobně. Při podpisu smlouvy stejnou osobou existuje riziko střetu zájmů, dále je tu otázka, kdo práci zaměstnance přebírá a kontroluje.</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Zaměstnání malého rozsahu</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Sjednaná měsíční mzda je menší než 4 500 Kč (PS a DPČ) – se nehradí odvody na zdravotní a sociální pojištění.</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Příjem není sjednán vůbec (pouze DPČ) – např. rozsah práce nepřesáhne 20h týdně</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Případně dokument o jmenování zaměstnance do pracovního poměru, pokud byl pracovní poměr založen jmenováním. Zákoník práce nestanoví formu jmenování ani podstatné náležitosti jmenování. V praxi má obvykle písemnou formu (jmenovací dekret nebo dopis) a obsahuje název funkce, místo výkonu práce a od kterého dne (vznik pracovního poměru) bude práci vykonávat.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Je nezbytné dodržet mj. také ustanovení § 34b odst. 2 zákoníku práce, dle kterého „zaměstnanec v dalším základním pracovněprávním vztahu u téhož zaměstnavatele nesmí vykonávat práce, které jsou stejně druhově vymezeny. U zaměstnavatele, jímž je stát, platí věta první jen tehdy, jedná-li se o výkon práce v téže organizační složce státu.“ Jeden zaměstnanec nemůže tedy vykonávat práce v rámci dvou či více uzavřených pracovněprávních vztahů s totožným druhem práce u jednoho zaměstnavatele. Toto pravidlo se uplatňuje také v případě několika souběžně uzavřených dohod o provedení práce/dohod o pracovní činnosti.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Povinné náležitosti mohou být obsaženy také v jiném dokumentu, který je součástí dokumentace k pracovněprávnímu vztahu/služebním poměru zaměstnance (např. v pracovní náplni, charakteristice systemizovaného místa, mzdovém/platovém výměru apod.).</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Toto neplatí pro pozici, u které by z projektu byly financovány jen mimořádné odměny; u takového případu není identifikace projektu a úvazku v popisu pracovní činnosti/pracovní smlouvě či obdobném dokumentu vyžadována.</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2777807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false" i="false" u="none" strike="noStrike" kern="1200" baseline="0" dirty="false">
                <a:solidFill>
                  <a:schemeClr val="tx1"/>
                </a:solidFill>
                <a:latin typeface="+mn-lt"/>
                <a:ea typeface="+mn-ea"/>
                <a:cs typeface="+mn-cs"/>
              </a:rPr>
              <a:t>Podmínkou podpory z OPZ+ není samostatný bankovní účet pro daný projekt. </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dirty="false"/>
              <a:t> </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36</a:t>
            </a:fld>
            <a:endParaRPr lang="cs-CZ"/>
          </a:p>
        </p:txBody>
      </p:sp>
    </p:spTree>
    <p:extLst>
      <p:ext uri="{BB962C8B-B14F-4D97-AF65-F5344CB8AC3E}">
        <p14:creationId xmlns:p14="http://schemas.microsoft.com/office/powerpoint/2010/main" val="3990428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2711082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r>
              <a:rPr lang="cs-CZ" sz="900" dirty="false"/>
              <a:t>V průběhu realizace může dojít i k překročení cílové hodnoty indikátoru. Taková situace není důvodem pro změnu právního aktu.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38</a:t>
            </a:fld>
            <a:endParaRPr lang="cs-CZ"/>
          </a:p>
        </p:txBody>
      </p:sp>
    </p:spTree>
    <p:extLst>
      <p:ext uri="{BB962C8B-B14F-4D97-AF65-F5344CB8AC3E}">
        <p14:creationId xmlns:p14="http://schemas.microsoft.com/office/powerpoint/2010/main" val="275093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true" dirty="false"/>
              <a:t>Podstatné změny: mají vliv na charakter projektu, plnění cílů projektu či dobu realizace projektu. Podstatné změny projektu nesmí být příjemcem provedeny před jejich schválením ŘO, resp. před vydáním změnového právního aktu.</a:t>
            </a:r>
          </a:p>
          <a:p>
            <a:endParaRPr lang="cs-CZ" b="tru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4211175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252000" lvl="2" indent="0">
              <a:lnSpc>
                <a:spcPct val="150000"/>
              </a:lnSpc>
              <a:spcBef>
                <a:spcPts val="0"/>
              </a:spcBef>
              <a:spcAft>
                <a:spcPts val="0"/>
              </a:spcAft>
              <a:buClr>
                <a:schemeClr val="tx1"/>
              </a:buClr>
              <a:buSzPct val="100000"/>
              <a:buFontTx/>
              <a:buNone/>
            </a:pPr>
            <a:endParaRPr lang="pl-PL" sz="1200" i="false" dirty="false">
              <a:effectLst/>
              <a:latin typeface="Roboto" panose="02000000000000000000" pitchFamily="2" charset="0"/>
            </a:endParaRPr>
          </a:p>
          <a:p>
            <a:pPr marL="0" indent="0">
              <a:buFont typeface="Arial" panose="020B0604020202020204" pitchFamily="34" charset="0"/>
              <a:buNone/>
            </a:pPr>
            <a:endParaRPr lang="cs-CZ" sz="90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39</a:t>
            </a:fld>
            <a:endParaRPr lang="cs-CZ"/>
          </a:p>
        </p:txBody>
      </p:sp>
    </p:spTree>
    <p:extLst>
      <p:ext uri="{BB962C8B-B14F-4D97-AF65-F5344CB8AC3E}">
        <p14:creationId xmlns:p14="http://schemas.microsoft.com/office/powerpoint/2010/main" val="156273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odůvodněných případech je možné v projektu poskytovat podporu i osobám, u nichž příjemce či partner neznají totožnost v potřebném rozsahu. (Jedná se o případy, kdy identifikace osoby a uchování těchto údajů je v rozporu s účelem práce s danou cílovou skupinou, např. se týká údajů o obětech trestných činů apod.). Nicméně tyto osoby nelze v dosažených hodnotách indikátorů zahrnovat. U podpor poskytovaných neidentifikovaných osobám zajistí příjemce alespoň jejich počet a stručnou charakteristiku složení této skupiny a dále zpracuje odůvodnění, proč nemohlo dojít </a:t>
            </a:r>
          </a:p>
          <a:p>
            <a:r>
              <a:rPr lang="cs-CZ" dirty="false"/>
              <a:t>k záznamu v potřebném detailu.</a:t>
            </a:r>
          </a:p>
          <a:p>
            <a:r>
              <a:rPr lang="cs-CZ" dirty="false"/>
              <a:t>Příjemce je povinen zpracovávat a chránit osobní údaje v souladu s Obecným nařízením o ochraně osobních údajů (osobní údaje ve fyzické podobě, tj. listinné údaje či na nosičích dat, budou uchovávány v uzamykatelných schránkách,</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40</a:t>
            </a:fld>
            <a:endParaRPr lang="cs-CZ" dirty="false"/>
          </a:p>
        </p:txBody>
      </p:sp>
    </p:spTree>
    <p:extLst>
      <p:ext uri="{BB962C8B-B14F-4D97-AF65-F5344CB8AC3E}">
        <p14:creationId xmlns:p14="http://schemas.microsoft.com/office/powerpoint/2010/main" val="485575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41</a:t>
            </a:fld>
            <a:endParaRPr lang="cs-CZ"/>
          </a:p>
        </p:txBody>
      </p:sp>
    </p:spTree>
    <p:extLst>
      <p:ext uri="{BB962C8B-B14F-4D97-AF65-F5344CB8AC3E}">
        <p14:creationId xmlns:p14="http://schemas.microsoft.com/office/powerpoint/2010/main" val="69425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46</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3654270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47</a:t>
            </a:fld>
            <a:endParaRPr lang="cs-CZ"/>
          </a:p>
        </p:txBody>
      </p:sp>
    </p:spTree>
    <p:extLst>
      <p:ext uri="{BB962C8B-B14F-4D97-AF65-F5344CB8AC3E}">
        <p14:creationId xmlns:p14="http://schemas.microsoft.com/office/powerpoint/2010/main" val="2791790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48</a:t>
            </a:fld>
            <a:endParaRPr lang="cs-CZ" dirty="false"/>
          </a:p>
        </p:txBody>
      </p:sp>
    </p:spTree>
    <p:extLst>
      <p:ext uri="{BB962C8B-B14F-4D97-AF65-F5344CB8AC3E}">
        <p14:creationId xmlns:p14="http://schemas.microsoft.com/office/powerpoint/2010/main" val="49022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b="tru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125037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a:t>
            </a:fld>
            <a:endParaRPr lang="cs-CZ"/>
          </a:p>
        </p:txBody>
      </p:sp>
    </p:spTree>
    <p:extLst>
      <p:ext uri="{BB962C8B-B14F-4D97-AF65-F5344CB8AC3E}">
        <p14:creationId xmlns:p14="http://schemas.microsoft.com/office/powerpoint/2010/main" val="384454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Změnu je nutné nahlásit předem, aby mohl být včas aktualizován rozpočet projektu </a:t>
            </a:r>
            <a:r>
              <a:rPr lang="cs-CZ" dirty="false">
                <a:sym typeface="Wingdings" panose="05000000000000000000" pitchFamily="2" charset="2"/>
              </a:rPr>
              <a:t> zbytečně se může oddálit vyplacení platby.</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Schválení žádosti o změnu rozpočtu projektu není možné chápat jako souhlas se všemi výdaji, které příjemce do nově vytvořených či navýšených řádků rozpočtu bude následně nárokovat </a:t>
            </a:r>
            <a:br>
              <a:rPr lang="cs-CZ" b="true" dirty="false"/>
            </a:br>
            <a:r>
              <a:rPr lang="cs-CZ" b="true" dirty="false"/>
              <a:t>ke schválení. Posuzování způsobilosti výdaje probíhá vždy nad konkrétním nárokovaným výdajem v každé </a:t>
            </a:r>
            <a:r>
              <a:rPr lang="cs-CZ" b="true" dirty="false" err="true"/>
              <a:t>ŽoP</a:t>
            </a:r>
            <a:r>
              <a:rPr lang="cs-CZ" b="true" dirty="false"/>
              <a:t>. </a:t>
            </a:r>
          </a:p>
          <a:p>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a:t>
            </a:fld>
            <a:endParaRPr lang="cs-CZ"/>
          </a:p>
        </p:txBody>
      </p:sp>
    </p:spTree>
    <p:extLst>
      <p:ext uri="{BB962C8B-B14F-4D97-AF65-F5344CB8AC3E}">
        <p14:creationId xmlns:p14="http://schemas.microsoft.com/office/powerpoint/2010/main" val="98050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Změna ve způsobu provádění klíčových aktivit, která nemá negativní dopad na plnění cílů projektu; jedná se zejména o technické aspekty, jako jsou načasování provádění aktivity, rozfázování provádění aktivity, rozšíření/snížení počtu činností, které klíčová aktivita předpokládala původně v menším/větším rozsahu, prodloužení provádění aktivity nad rozsah, který byl původně naplánovaný (ovšem stále v rámci schváleného období realizace projektu), rozšíření/zúžení záběru klíčové aktivity co se týče počtu účastníků nebo lokality.</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382936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a:t>
            </a:r>
            <a:r>
              <a:rPr lang="cs-CZ" sz="900" dirty="false">
                <a:solidFill>
                  <a:srgbClr val="000000"/>
                </a:solidFill>
                <a:effectLst/>
                <a:latin typeface="Arial" panose="020B0604020202020204" pitchFamily="34" charset="0"/>
                <a:ea typeface="Arial" panose="020B0604020202020204" pitchFamily="34" charset="0"/>
                <a:cs typeface="Times New Roman" panose="02020603050405020304" pitchFamily="18" charset="0"/>
              </a:rPr>
              <a:t>řekročení cílové hodnoty nebo naopak nedosažení cílové hodnoty stanovené pro daný indikátor se nepovažuje za změnu plánovaných výstupů a výsledků.</a:t>
            </a:r>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900" b="true" dirty="false">
                <a:effectLst/>
                <a:latin typeface="Arial" panose="020B0604020202020204" pitchFamily="34" charset="0"/>
                <a:ea typeface="Arial" panose="020B0604020202020204" pitchFamily="34" charset="0"/>
                <a:cs typeface="Times New Roman" panose="02020603050405020304" pitchFamily="18" charset="0"/>
              </a:rPr>
              <a:t>Snížení částky veřejné podpory či podpory de minimis nebo vyrovnávací platby </a:t>
            </a:r>
            <a:r>
              <a:rPr lang="cs-CZ" sz="900" dirty="false">
                <a:effectLst/>
                <a:latin typeface="Arial" panose="020B0604020202020204" pitchFamily="34" charset="0"/>
                <a:ea typeface="Arial" panose="020B0604020202020204" pitchFamily="34" charset="0"/>
                <a:cs typeface="Arial" panose="020B0604020202020204" pitchFamily="34" charset="0"/>
              </a:rPr>
              <a:t>není porušením žádného předpisu / pravidla, proto příjemce nemá povinnost toto hlásit jako změnu projektu.</a:t>
            </a:r>
          </a:p>
          <a:p>
            <a:pPr algn="just"/>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a:t>
            </a:fld>
            <a:endParaRPr lang="cs-CZ"/>
          </a:p>
        </p:txBody>
      </p:sp>
    </p:spTree>
    <p:extLst>
      <p:ext uri="{BB962C8B-B14F-4D97-AF65-F5344CB8AC3E}">
        <p14:creationId xmlns:p14="http://schemas.microsoft.com/office/powerpoint/2010/main" val="422582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125730967"/>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11.png" Type="http://schemas.openxmlformats.org/officeDocument/2006/relationships/image" Id="rId3"/>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3.jpeg" Type="http://schemas.openxmlformats.org/officeDocument/2006/relationships/image" Id="rId3"/>
    <Relationship Target="../media/image12.png" Type="http://schemas.openxmlformats.org/officeDocument/2006/relationships/image" Id="rId2"/>
    <Relationship Target="../slideLayouts/slideLayout1.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3.xml" Type="http://schemas.openxmlformats.org/officeDocument/2006/relationships/notesSlide" Id="rId2"/>
    <Relationship Target="../slideLayouts/slideLayout2.xml" Type="http://schemas.openxmlformats.org/officeDocument/2006/relationships/slideLayout" Id="rId1"/>
    <Relationship Target="../media/image15.png" Type="http://schemas.openxmlformats.org/officeDocument/2006/relationships/image" Id="rId5"/>
    <Relationship Target="../media/image14.png" Type="http://schemas.openxmlformats.org/officeDocument/2006/relationships/image" Id="rId4"/>
</Relationships>

</file>

<file path=ppt/slides/_rels/slide17.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3.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16.png" Type="http://schemas.openxmlformats.org/officeDocument/2006/relationships/image" Id="rId2"/>
    <Relationship Target="../slideLayouts/slideLayout8.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3.png" Type="http://schemas.openxmlformats.org/officeDocument/2006/relationships/image" Id="rId3"/>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17.png" Type="http://schemas.openxmlformats.org/officeDocument/2006/relationships/image" Id="rId3"/>
    <Relationship Target="../media/image12.png" Type="http://schemas.openxmlformats.org/officeDocument/2006/relationships/image" Id="rId2"/>
    <Relationship Target="../slideLayouts/slideLayout1.xml" Type="http://schemas.openxmlformats.org/officeDocument/2006/relationships/slideLayout" Id="rId1"/>
</Relationships>

</file>

<file path=ppt/slides/_rels/slide25.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18.png" Type="http://schemas.openxmlformats.org/officeDocument/2006/relationships/image" Id="rId3"/>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19.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ode="External" Target="http://www.esfcr.cz/pravidla-pro-zadatele-a-prijemce-opz-plus/-/dokument/18400695" Type="http://schemas.openxmlformats.org/officeDocument/2006/relationships/hyperlink" Id="rId3"/>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21.png" Type="http://schemas.openxmlformats.org/officeDocument/2006/relationships/image" Id="rId3"/>
    <Relationship Target="../media/image20.png" Type="http://schemas.openxmlformats.org/officeDocument/2006/relationships/image" Id="rId2"/>
    <Relationship Target="../slideLayouts/slideLayout2.xml" Type="http://schemas.openxmlformats.org/officeDocument/2006/relationships/slideLayout" Id="rId1"/>
    <Relationship Target="../media/hdphoto2.wdp" Type="http://schemas.microsoft.com/office/2007/relationships/hdphoto" Id="rId5"/>
    <Relationship Target="../media/image22.png" Type="http://schemas.openxmlformats.org/officeDocument/2006/relationships/image" Id="rId4"/>
</Relationships>

</file>

<file path=ppt/slides/_rels/slide36.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7.xml" Type="http://schemas.openxmlformats.org/officeDocument/2006/relationships/slideLayout" Id="rId1"/>
</Relationships>

</file>

<file path=ppt/slides/_rels/slide37.xml.rels><?xml version="1.0" encoding="UTF-8" standalone="yes"?>
<Relationships xmlns="http://schemas.openxmlformats.org/package/2006/relationships">
    <Relationship Target="../media/image23.png" Type="http://schemas.openxmlformats.org/officeDocument/2006/relationships/image" Id="rId3"/>
    <Relationship Target="../notesSlides/notesSlide28.xml" Type="http://schemas.openxmlformats.org/officeDocument/2006/relationships/notesSlide" Id="rId2"/>
    <Relationship Target="../slideLayouts/slideLayout1.xml" Type="http://schemas.openxmlformats.org/officeDocument/2006/relationships/slideLayout" Id="rId1"/>
    <Relationship Target="../media/image12.png" Type="http://schemas.openxmlformats.org/officeDocument/2006/relationships/image" Id="rId4"/>
</Relationships>

</file>

<file path=ppt/slides/_rels/slide38.xml.rels><?xml version="1.0" encoding="UTF-8" standalone="yes"?>
<Relationships xmlns="http://schemas.openxmlformats.org/package/2006/relationships">
    <Relationship Target="../media/image24.png" Type="http://schemas.openxmlformats.org/officeDocument/2006/relationships/image" Id="rId3"/>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25.png" Type="http://schemas.openxmlformats.org/officeDocument/2006/relationships/image" Id="rId3"/>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4.png" Type="http://schemas.openxmlformats.org/officeDocument/2006/relationships/image" Id="rId3"/>
    <Relationship Target="../notesSlides/notesSlide3.xml" Type="http://schemas.openxmlformats.org/officeDocument/2006/relationships/notesSlide" Id="rId2"/>
    <Relationship Target="../slideLayouts/slideLayout2.xml" Type="http://schemas.openxmlformats.org/officeDocument/2006/relationships/slideLayout" Id="rId1"/>
    <Relationship Target="../media/image5.png" Type="http://schemas.openxmlformats.org/officeDocument/2006/relationships/image" Id="rId4"/>
</Relationships>

</file>

<file path=ppt/slides/_rels/slide40.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media/image12.png" Type="http://schemas.openxmlformats.org/officeDocument/2006/relationships/image" Id="rId2"/>
    <Relationship Target="../slideLayouts/slideLayout1.xml" Type="http://schemas.openxmlformats.org/officeDocument/2006/relationships/slideLayout" Id="rId1"/>
</Relationships>

</file>

<file path=ppt/slides/_rels/slide43.xml.rels><?xml version="1.0" encoding="UTF-8" standalone="yes"?>
<Relationships xmlns="http://schemas.openxmlformats.org/package/2006/relationships">
    <Relationship Target="../media/image26.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33.xml" Type="http://schemas.openxmlformats.org/officeDocument/2006/relationships/notesSlide" Id="rId2"/>
    <Relationship Target="../slideLayouts/slideLayout8.xml" Type="http://schemas.openxmlformats.org/officeDocument/2006/relationships/slideLayout" Id="rId1"/>
    <Relationship Target="../media/image29.png" Type="http://schemas.openxmlformats.org/officeDocument/2006/relationships/image" Id="rId5"/>
    <Relationship TargetMode="External" Target="http://www.esfcr.cz/technicka_podpora_opzplus" Type="http://schemas.openxmlformats.org/officeDocument/2006/relationships/hyperlink" Id="rId4"/>
</Relationships>

</file>

<file path=ppt/slides/_rels/slide47.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30.png" Type="http://schemas.openxmlformats.org/officeDocument/2006/relationships/image" Id="rId8"/>
    <Relationship TargetMode="External" Target="https://www.esfcr.cz/pravidla-pro-zadatele-a-prijemce-opz-plus/-/dokument/18400695" Type="http://schemas.openxmlformats.org/officeDocument/2006/relationships/hyperlink" Id="rId3"/>
    <Relationship TargetMode="External" Target="https://www.esfcr.cz/formulare-z-oblasti-verejne-podpory-a-podpory-de-minimis-opz-plus" Type="http://schemas.openxmlformats.org/officeDocument/2006/relationships/hyperlink" Id="rId7"/>
    <Relationship Target="../notesSlides/notesSlide35.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6"/>
    <Relationship TargetMode="External" Target="https://www.esfcr.cz/formulare-a-pokyny-ke-zprave-o-realizaci-projektu-zadosti-o-platbu-a-zadosti-o-zmenu-opz-plus" Type="http://schemas.openxmlformats.org/officeDocument/2006/relationships/hyperlink" Id="rId5"/>
    <Relationship TargetMode="External" Target="https://www.esfcr.cz/monitorovani-podporenych-osob-opz-plus" Type="http://schemas.openxmlformats.org/officeDocument/2006/relationships/hyperlink" Id="rId4"/>
    <Relationship Target="../media/hdphoto3.wdp" Type="http://schemas.microsoft.com/office/2007/relationships/hdphoto" Id="rId9"/>
</Relationships>

</file>

<file path=ppt/slides/_rels/slide49.xml.rels><?xml version="1.0" encoding="UTF-8" standalone="yes"?>
<Relationships xmlns="http://schemas.openxmlformats.org/package/2006/relationships">
    <Relationship Target="../media/image31.png" Type="http://schemas.openxmlformats.org/officeDocument/2006/relationships/image" Id="rId2"/>
    <Relationship Target="../slideLayouts/slideLayout1.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6.png"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6.xml.rels><?xml version="1.0" encoding="UTF-8" standalone="yes"?>
<Relationships xmlns="http://schemas.openxmlformats.org/package/2006/relationships">
    <Relationship Target="../media/image7.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8.png" Type="http://schemas.openxmlformats.org/officeDocument/2006/relationships/image" Id="rId3"/>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9.png" Type="http://schemas.openxmlformats.org/officeDocument/2006/relationships/image" Id="rId3"/>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10.png" Type="http://schemas.openxmlformats.org/officeDocument/2006/relationships/image" Id="rId3"/>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431540" y="1580336"/>
            <a:ext cx="8496944" cy="3864888"/>
          </a:xfrm>
        </p:spPr>
        <p:txBody>
          <a:bodyPr/>
          <a:lstStyle/>
          <a:p>
            <a:pPr algn="ct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příjemce OPZ+: </a:t>
            </a:r>
            <a:br>
              <a:rPr lang="cs-CZ" sz="3200" kern="1200" dirty="false">
                <a:latin typeface="+mn-lt"/>
                <a:ea typeface="+mn-ea"/>
                <a:cs typeface="+mn-cs"/>
              </a:rPr>
            </a:br>
            <a:br>
              <a:rPr lang="cs-CZ" sz="3200" kern="1200" dirty="false">
                <a:latin typeface="+mn-lt"/>
                <a:ea typeface="+mn-ea"/>
                <a:cs typeface="+mn-cs"/>
              </a:rPr>
            </a:br>
            <a:r>
              <a:rPr lang="cs-CZ" sz="4400" u="sng" dirty="false">
                <a:solidFill>
                  <a:srgbClr val="FF0000"/>
                </a:solidFill>
              </a:rPr>
              <a:t>podmínky  a  </a:t>
            </a:r>
            <a:r>
              <a:rPr lang="cs-CZ" sz="4400" u="sng">
                <a:solidFill>
                  <a:srgbClr val="FF0000"/>
                </a:solidFill>
              </a:rPr>
              <a:t>pravidla  realizace</a:t>
            </a:r>
            <a:br>
              <a:rPr lang="cs-CZ" sz="3200" u="sng" dirty="false"/>
            </a:br>
            <a:endParaRPr lang="cs-CZ" sz="3200" kern="1200" dirty="false">
              <a:latin typeface="+mn-lt"/>
              <a:ea typeface="+mn-ea"/>
              <a:cs typeface="+mn-cs"/>
            </a:endParaRPr>
          </a:p>
        </p:txBody>
      </p:sp>
      <p:sp>
        <p:nvSpPr>
          <p:cNvPr id="12" name="Zástupný symbol pro text 5">
            <a:extLst>
              <a:ext uri="{FF2B5EF4-FFF2-40B4-BE49-F238E27FC236}">
                <a16:creationId xmlns:a16="http://schemas.microsoft.com/office/drawing/2014/main" id="{9867E5A6-75CE-0564-C217-8FB521E58EF9}"/>
              </a:ext>
            </a:extLst>
          </p:cNvPr>
          <p:cNvSpPr txBox="true">
            <a:spLocks/>
          </p:cNvSpPr>
          <p:nvPr/>
        </p:nvSpPr>
        <p:spPr>
          <a:xfrm>
            <a:off x="6035914" y="584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Oddělení 874 MPSV</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78820" y="1286721"/>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a:xfrm>
            <a:off x="179512" y="1556792"/>
            <a:ext cx="8604488" cy="4824536"/>
          </a:xfrm>
          <a:ln>
            <a:noFill/>
          </a:ln>
        </p:spPr>
        <p:txBody>
          <a:bodyPr/>
          <a:lstStyle/>
          <a:p>
            <a:pPr marL="457200" indent="-457200">
              <a:spcBef>
                <a:spcPts val="0"/>
              </a:spcBef>
              <a:spcAft>
                <a:spcPts val="0"/>
              </a:spcAft>
              <a:buFont typeface="+mj-lt"/>
              <a:buAutoNum type="arabicPeriod" startAt="2"/>
            </a:pPr>
            <a:r>
              <a:rPr lang="cs-CZ" dirty="false"/>
              <a:t>Změny </a:t>
            </a:r>
            <a:r>
              <a:rPr lang="cs-CZ" b="true" dirty="false"/>
              <a:t>nevyžadující vydání změnového </a:t>
            </a:r>
          </a:p>
          <a:p>
            <a:pPr marL="0" indent="0">
              <a:spcBef>
                <a:spcPts val="0"/>
              </a:spcBef>
              <a:spcAft>
                <a:spcPts val="0"/>
              </a:spcAft>
              <a:buNone/>
            </a:pPr>
            <a:r>
              <a:rPr lang="cs-CZ" b="true" dirty="false"/>
              <a:t> právního aktu</a:t>
            </a:r>
            <a:br>
              <a:rPr lang="cs-CZ" b="true" dirty="false"/>
            </a:br>
            <a:endParaRPr lang="cs-CZ" b="true" dirty="false"/>
          </a:p>
          <a:p>
            <a:pPr marL="540000" lvl="1">
              <a:spcBef>
                <a:spcPts val="600"/>
              </a:spcBef>
              <a:spcAft>
                <a:spcPts val="600"/>
              </a:spcAft>
            </a:pPr>
            <a:r>
              <a:rPr lang="cs-CZ" dirty="false"/>
              <a:t>změny v klíčových aktivitách, kdy se nejedná </a:t>
            </a:r>
            <a:br>
              <a:rPr lang="cs-CZ" dirty="false"/>
            </a:br>
            <a:r>
              <a:rPr lang="cs-CZ" dirty="false"/>
              <a:t>o technické aspekty spadající do nepodstatných</a:t>
            </a:r>
            <a:br>
              <a:rPr lang="cs-CZ" dirty="false"/>
            </a:br>
            <a:r>
              <a:rPr lang="cs-CZ" dirty="false"/>
              <a:t>změn; mezi podstatné změny kromě jiného vždy </a:t>
            </a:r>
            <a:br>
              <a:rPr lang="cs-CZ" dirty="false"/>
            </a:br>
            <a:r>
              <a:rPr lang="cs-CZ" dirty="false"/>
              <a:t>patří </a:t>
            </a:r>
            <a:r>
              <a:rPr lang="cs-CZ" b="true" dirty="false"/>
              <a:t>zrušení klíčové aktivity nebo přidání zcela nové klíč. aktivity,</a:t>
            </a:r>
          </a:p>
          <a:p>
            <a:pPr marL="540000" lvl="1" algn="just">
              <a:spcBef>
                <a:spcPts val="600"/>
              </a:spcBef>
              <a:spcAft>
                <a:spcPts val="600"/>
              </a:spcAft>
            </a:pPr>
            <a:r>
              <a:rPr lang="cs-CZ" b="true" dirty="false"/>
              <a:t>zahrnutí nové cílové skupiny</a:t>
            </a:r>
            <a:r>
              <a:rPr lang="cs-CZ" dirty="false"/>
              <a:t>, tj. rozšíření projektu i na osoby, na které projekt původně zaměřen nebyl,</a:t>
            </a:r>
          </a:p>
          <a:p>
            <a:pPr marL="540000" lvl="1" algn="just">
              <a:spcBef>
                <a:spcPts val="600"/>
              </a:spcBef>
              <a:spcAft>
                <a:spcPts val="600"/>
              </a:spcAft>
            </a:pPr>
            <a:r>
              <a:rPr lang="cs-CZ" dirty="false"/>
              <a:t>změna bankovního účtu projektu doložená dokladem/potvrzením </a:t>
            </a:r>
            <a:br>
              <a:rPr lang="cs-CZ" dirty="false"/>
            </a:br>
            <a:r>
              <a:rPr lang="cs-CZ" dirty="false"/>
              <a:t>o vlastnictví účtu,</a:t>
            </a:r>
          </a:p>
          <a:p>
            <a:pPr marL="540000" lvl="1" algn="just">
              <a:spcBef>
                <a:spcPts val="600"/>
              </a:spcBef>
              <a:spcAft>
                <a:spcPts val="600"/>
              </a:spcAft>
            </a:pPr>
            <a:r>
              <a:rPr lang="cs-CZ" dirty="false"/>
              <a:t>a další, viz příručka Specifická část pravidel, kap. 5.1.2.</a:t>
            </a:r>
          </a:p>
          <a:p>
            <a:pPr marL="540000" lvl="1" algn="just">
              <a:lnSpc>
                <a:spcPct val="100000"/>
              </a:lnSpc>
              <a:spcBef>
                <a:spcPts val="0"/>
              </a:spcBef>
              <a:spcAft>
                <a:spcPts val="600"/>
              </a:spcAft>
            </a:pPr>
            <a:endParaRPr lang="cs-CZ" sz="1800" dirty="false"/>
          </a:p>
          <a:p>
            <a:pPr marL="540000" lvl="1" algn="just">
              <a:lnSpc>
                <a:spcPct val="100000"/>
              </a:lnSpc>
              <a:spcBef>
                <a:spcPts val="0"/>
              </a:spcBef>
              <a:spcAft>
                <a:spcPts val="600"/>
              </a:spcAft>
            </a:pPr>
            <a:endParaRPr lang="cs-CZ" sz="1800" dirty="false"/>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12814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D89C3-AC23-BDE2-2E5C-414F0389798C}"/>
              </a:ext>
            </a:extLst>
          </p:cNvPr>
          <p:cNvSpPr>
            <a:spLocks noGrp="true"/>
          </p:cNvSpPr>
          <p:nvPr>
            <p:ph type="title"/>
          </p:nvPr>
        </p:nvSpPr>
        <p:spPr>
          <a:xfrm>
            <a:off x="180000" y="0"/>
            <a:ext cx="8424000" cy="1080000"/>
          </a:xfrm>
        </p:spPr>
        <p:txBody>
          <a:bodyPr/>
          <a:lstStyle/>
          <a:p>
            <a:pPr algn="ctr"/>
            <a:br>
              <a:rPr lang="cs-CZ" sz="28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br>
            <a:r>
              <a:rPr lang="cs-CZ" sz="2800" dirty="false"/>
              <a:t>administrace změn projektu v IS KP21+</a:t>
            </a:r>
            <a:br>
              <a:rPr lang="cs-CZ" dirty="false"/>
            </a:br>
            <a:endParaRPr lang="cs-CZ" dirty="false"/>
          </a:p>
        </p:txBody>
      </p:sp>
      <p:sp>
        <p:nvSpPr>
          <p:cNvPr id="3" name="Zástupný obsah 2">
            <a:extLst>
              <a:ext uri="{FF2B5EF4-FFF2-40B4-BE49-F238E27FC236}">
                <a16:creationId xmlns:a16="http://schemas.microsoft.com/office/drawing/2014/main" id="{B59C3AE4-893F-8D24-839C-8D9D1417CC4D}"/>
              </a:ext>
            </a:extLst>
          </p:cNvPr>
          <p:cNvSpPr>
            <a:spLocks noGrp="true"/>
          </p:cNvSpPr>
          <p:nvPr>
            <p:ph idx="1"/>
          </p:nvPr>
        </p:nvSpPr>
        <p:spPr>
          <a:xfrm>
            <a:off x="540000" y="1371600"/>
            <a:ext cx="8064000" cy="5225752"/>
          </a:xfrm>
        </p:spPr>
        <p:txBody>
          <a:bodyPr/>
          <a:lstStyle/>
          <a:p>
            <a:r>
              <a:rPr lang="cs-CZ" sz="2200" dirty="false"/>
              <a:t>Příjemce zpracuje Žádost o změnu (</a:t>
            </a:r>
            <a:r>
              <a:rPr lang="cs-CZ" sz="2200" dirty="false" err="true"/>
              <a:t>ŽoZ</a:t>
            </a:r>
            <a:r>
              <a:rPr lang="cs-CZ" sz="2200" dirty="false"/>
              <a:t>) v IS KP21+:</a:t>
            </a:r>
          </a:p>
          <a:p>
            <a:pPr lvl="1"/>
            <a:r>
              <a:rPr lang="cs-CZ" sz="1800" dirty="false" err="true"/>
              <a:t>ŽoZ</a:t>
            </a:r>
            <a:r>
              <a:rPr lang="cs-CZ" sz="1800" dirty="false"/>
              <a:t> musí být vždy </a:t>
            </a:r>
            <a:r>
              <a:rPr lang="cs-CZ" sz="1800" dirty="false">
                <a:solidFill>
                  <a:srgbClr val="FF0000"/>
                </a:solidFill>
              </a:rPr>
              <a:t>řádně odůvodněna - musí být uvedeny důvody, které k této změně vedly,</a:t>
            </a:r>
          </a:p>
          <a:p>
            <a:pPr lvl="1"/>
            <a:r>
              <a:rPr lang="cs-CZ" sz="1800" dirty="false" err="true"/>
              <a:t>ŽoZ</a:t>
            </a:r>
            <a:r>
              <a:rPr lang="cs-CZ" sz="1800" dirty="false"/>
              <a:t> musí být </a:t>
            </a:r>
            <a:r>
              <a:rPr lang="cs-CZ" sz="1800" dirty="false">
                <a:solidFill>
                  <a:srgbClr val="FF0000"/>
                </a:solidFill>
              </a:rPr>
              <a:t>podepsána</a:t>
            </a:r>
            <a:r>
              <a:rPr lang="cs-CZ" sz="1800" dirty="false"/>
              <a:t> signatářem (osobou oprávněnou k podpisu).</a:t>
            </a:r>
          </a:p>
          <a:p>
            <a:pPr lvl="1"/>
            <a:endParaRPr lang="cs-CZ" sz="1200" dirty="false"/>
          </a:p>
          <a:p>
            <a:r>
              <a:rPr lang="cs-CZ" sz="2200" dirty="false"/>
              <a:t>Řídicí orgán:</a:t>
            </a:r>
          </a:p>
          <a:p>
            <a:pPr lvl="1"/>
            <a:r>
              <a:rPr lang="cs-CZ" sz="1800" dirty="false"/>
              <a:t>určí, zda se jedná o podstatnou nebo nepodstatnou </a:t>
            </a:r>
            <a:r>
              <a:rPr lang="cs-CZ" sz="1800" dirty="false" err="true"/>
              <a:t>ŽoZ</a:t>
            </a:r>
            <a:r>
              <a:rPr lang="cs-CZ" sz="1800" dirty="false"/>
              <a:t>,</a:t>
            </a:r>
          </a:p>
          <a:p>
            <a:pPr lvl="1"/>
            <a:r>
              <a:rPr lang="cs-CZ" sz="1800" dirty="false" err="true"/>
              <a:t>ŽoZ</a:t>
            </a:r>
            <a:r>
              <a:rPr lang="cs-CZ" sz="1800" dirty="false"/>
              <a:t> schválí/vrátí k doplnění/zamítne,</a:t>
            </a:r>
          </a:p>
          <a:p>
            <a:pPr lvl="1"/>
            <a:r>
              <a:rPr lang="cs-CZ" sz="1800" i="true" dirty="false">
                <a:latin typeface="Arial" panose="020B0604020202020204" pitchFamily="34" charset="0"/>
              </a:rPr>
              <a:t>projektový manažer Vašeho projektu vždy rád poradí, jak a kdy plánovanou změnu předložit.</a:t>
            </a:r>
            <a:endParaRPr lang="cs-CZ" sz="1800" dirty="false"/>
          </a:p>
          <a:p>
            <a:pPr>
              <a:lnSpc>
                <a:spcPct val="100000"/>
              </a:lnSpc>
            </a:pPr>
            <a:endParaRPr lang="cs-CZ" sz="1100" dirty="false"/>
          </a:p>
          <a:p>
            <a:r>
              <a:rPr lang="cs-CZ" sz="1800" dirty="false"/>
              <a:t>Pokyny ke zpracování žádosti o změnu – </a:t>
            </a:r>
            <a:r>
              <a:rPr lang="cs-CZ" sz="1800" dirty="false">
                <a:hlinkClick r:id="rId3"/>
              </a:rPr>
              <a:t>www.esfcr.cz</a:t>
            </a:r>
            <a:r>
              <a:rPr lang="cs-CZ" sz="1800" dirty="false"/>
              <a:t> (Dokumenty)</a:t>
            </a:r>
          </a:p>
          <a:p>
            <a:r>
              <a:rPr lang="cs-CZ" sz="1800" dirty="false"/>
              <a:t>Specifická část pravidel: kapitola 5 Změny projektu</a:t>
            </a:r>
          </a:p>
          <a:p>
            <a:pPr marL="0" indent="0">
              <a:buNone/>
            </a:pPr>
            <a:endParaRPr lang="cs-CZ" sz="1800" b="false" i="true" u="none" strike="noStrike" baseline="0" dirty="false">
              <a:latin typeface="Arial" panose="020B0604020202020204" pitchFamily="34" charset="0"/>
            </a:endParaRPr>
          </a:p>
          <a:p>
            <a:pPr marL="0" indent="0">
              <a:buNone/>
            </a:pPr>
            <a:endParaRPr lang="cs-CZ" sz="1800" b="false" i="true" u="none" strike="noStrike" baseline="0" dirty="false">
              <a:latin typeface="Arial" panose="020B0604020202020204" pitchFamily="34" charset="0"/>
            </a:endParaRPr>
          </a:p>
          <a:p>
            <a:endParaRPr lang="cs-CZ" dirty="false"/>
          </a:p>
        </p:txBody>
      </p:sp>
      <p:sp>
        <p:nvSpPr>
          <p:cNvPr id="4" name="Zástupný symbol pro číslo snímku 3">
            <a:extLst>
              <a:ext uri="{FF2B5EF4-FFF2-40B4-BE49-F238E27FC236}">
                <a16:creationId xmlns:a16="http://schemas.microsoft.com/office/drawing/2014/main" id="{E4F9D1F2-2579-BC63-ABF9-A733B508A02D}"/>
              </a:ext>
            </a:extLst>
          </p:cNvPr>
          <p:cNvSpPr>
            <a:spLocks noGrp="true"/>
          </p:cNvSpPr>
          <p:nvPr>
            <p:ph type="sldNum" sz="quarter" idx="12"/>
          </p:nvPr>
        </p:nvSpPr>
        <p:spPr/>
        <p:txBody>
          <a:bodyPr/>
          <a:lstStyle/>
          <a:p>
            <a:fld id="{479BF083-4774-43B1-9AB0-5CC1AC5DD8EE}" type="slidenum">
              <a:rPr lang="cs-CZ" smtClean="false"/>
              <a:pPr/>
              <a:t>11</a:t>
            </a:fld>
            <a:endParaRPr lang="cs-CZ"/>
          </a:p>
        </p:txBody>
      </p:sp>
    </p:spTree>
    <p:extLst>
      <p:ext uri="{BB962C8B-B14F-4D97-AF65-F5344CB8AC3E}">
        <p14:creationId xmlns:p14="http://schemas.microsoft.com/office/powerpoint/2010/main" val="334796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60252-3F97-054C-1720-948AE3E4F1FE}"/>
              </a:ext>
            </a:extLst>
          </p:cNvPr>
          <p:cNvSpPr>
            <a:spLocks noGrp="true"/>
          </p:cNvSpPr>
          <p:nvPr>
            <p:ph type="title"/>
          </p:nvPr>
        </p:nvSpPr>
        <p:spPr/>
        <p:txBody>
          <a:bodyPr/>
          <a:lstStyle/>
          <a:p>
            <a:r>
              <a:rPr lang="cs-CZ" dirty="false"/>
              <a:t>časté chyby při zpracování </a:t>
            </a:r>
            <a:r>
              <a:rPr lang="cs-CZ" dirty="false" err="true"/>
              <a:t>žOz</a:t>
            </a:r>
            <a:endParaRPr lang="cs-CZ" dirty="false"/>
          </a:p>
        </p:txBody>
      </p:sp>
      <p:sp>
        <p:nvSpPr>
          <p:cNvPr id="3" name="Zástupný obsah 2">
            <a:extLst>
              <a:ext uri="{FF2B5EF4-FFF2-40B4-BE49-F238E27FC236}">
                <a16:creationId xmlns:a16="http://schemas.microsoft.com/office/drawing/2014/main" id="{3A888C4F-05B9-F775-46A2-ED51ED77E572}"/>
              </a:ext>
            </a:extLst>
          </p:cNvPr>
          <p:cNvSpPr>
            <a:spLocks noGrp="true"/>
          </p:cNvSpPr>
          <p:nvPr>
            <p:ph idx="1"/>
          </p:nvPr>
        </p:nvSpPr>
        <p:spPr>
          <a:xfrm>
            <a:off x="540000" y="1800000"/>
            <a:ext cx="8352480" cy="4320000"/>
          </a:xfrm>
        </p:spPr>
        <p:txBody>
          <a:bodyPr/>
          <a:lstStyle/>
          <a:p>
            <a:r>
              <a:rPr lang="cs-CZ" dirty="false"/>
              <a:t>Změna není řádně odůvodněná nebo není efektivní.</a:t>
            </a:r>
          </a:p>
          <a:p>
            <a:r>
              <a:rPr lang="cs-CZ" dirty="false"/>
              <a:t>Změna není provázaná s rozpočtem projektu.</a:t>
            </a:r>
          </a:p>
          <a:p>
            <a:r>
              <a:rPr lang="cs-CZ" dirty="false"/>
              <a:t>Změna rozpočtu není provázaná s relevantní klíčovou aktivitou.</a:t>
            </a:r>
          </a:p>
          <a:p>
            <a:r>
              <a:rPr lang="cs-CZ" dirty="false"/>
              <a:t>Nebyly vybrány obrazovky žádosti o změnu.</a:t>
            </a:r>
          </a:p>
          <a:p>
            <a:r>
              <a:rPr lang="cs-CZ" dirty="false"/>
              <a:t>Změna není podepsaná oprávněnou osobou.</a:t>
            </a:r>
          </a:p>
          <a:p>
            <a:r>
              <a:rPr lang="cs-CZ" dirty="false"/>
              <a:t>Popisovaná změna je nejasná a nepřehledně zpracovaná.</a:t>
            </a:r>
          </a:p>
        </p:txBody>
      </p:sp>
      <p:sp>
        <p:nvSpPr>
          <p:cNvPr id="4" name="Zástupný symbol pro číslo snímku 3">
            <a:extLst>
              <a:ext uri="{FF2B5EF4-FFF2-40B4-BE49-F238E27FC236}">
                <a16:creationId xmlns:a16="http://schemas.microsoft.com/office/drawing/2014/main" id="{DD682CB8-1335-94E2-0EDB-5F6174254D1E}"/>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251367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619672" y="1952837"/>
            <a:ext cx="7272000" cy="1224000"/>
          </a:xfrm>
        </p:spPr>
        <p:txBody>
          <a:bodyPr/>
          <a:lstStyle/>
          <a:p>
            <a:r>
              <a:rPr lang="cs-CZ" dirty="false"/>
              <a:t>Publicita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1952837"/>
            <a:ext cx="540000" cy="540000"/>
          </a:xfrm>
        </p:spPr>
      </p:pic>
      <p:pic>
        <p:nvPicPr>
          <p:cNvPr id="1026" name="Picture 2" descr="Thumbnail Image jednoduchý obrázek bez textu, témata plakát na viditelném místě, tiskoviny, propagační předměty se znakem EU, PR výstupy - vše se znakem EU">
            <a:extLst>
              <a:ext uri="{FF2B5EF4-FFF2-40B4-BE49-F238E27FC236}">
                <a16:creationId xmlns:a16="http://schemas.microsoft.com/office/drawing/2014/main" id="{DF157806-4FD3-4FB8-2118-7DB3EC02A67E}"/>
              </a:ext>
            </a:extLst>
          </p:cNvPr>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663788" y="2780928"/>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4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176940" y="1484784"/>
            <a:ext cx="8697060" cy="4559044"/>
          </a:xfrm>
        </p:spPr>
        <p:txBody>
          <a:bodyPr/>
          <a:lstStyle/>
          <a:p>
            <a:r>
              <a:rPr lang="cs-CZ" dirty="false"/>
              <a:t>Obecná část pravidel, kap. 19 </a:t>
            </a:r>
          </a:p>
          <a:p>
            <a:pPr marL="738188" lvl="3" indent="-285750">
              <a:buFont typeface="Wingdings" panose="05000000000000000000" pitchFamily="2" charset="2"/>
              <a:buChar char="à"/>
            </a:pPr>
            <a:r>
              <a:rPr lang="cs-CZ" sz="1800" dirty="false">
                <a:solidFill>
                  <a:srgbClr val="FF0000"/>
                </a:solidFill>
              </a:rPr>
              <a:t>Nedodržení povinností podléhá finančním opravám</a:t>
            </a:r>
            <a:r>
              <a:rPr lang="cs-CZ" sz="1800" dirty="false"/>
              <a:t>.</a:t>
            </a:r>
          </a:p>
          <a:p>
            <a:pPr marL="452438" lvl="3" indent="0">
              <a:buNone/>
            </a:pPr>
            <a:endParaRPr lang="cs-CZ" sz="1800" dirty="false"/>
          </a:p>
          <a:p>
            <a:pPr marL="0" indent="0">
              <a:buNone/>
            </a:pPr>
            <a:r>
              <a:rPr lang="cs-CZ" u="sng" dirty="false"/>
              <a:t>1) Popis projektu na </a:t>
            </a:r>
            <a:r>
              <a:rPr lang="cs-CZ" b="true" u="sng" dirty="false">
                <a:solidFill>
                  <a:srgbClr val="FF0000"/>
                </a:solidFill>
              </a:rPr>
              <a:t>internetové stránce a sociální síti</a:t>
            </a:r>
            <a:r>
              <a:rPr lang="cs-CZ" u="sng" dirty="false">
                <a:solidFill>
                  <a:srgbClr val="FF0000"/>
                </a:solidFill>
              </a:rPr>
              <a:t>:</a:t>
            </a:r>
          </a:p>
          <a:p>
            <a:pPr lvl="1">
              <a:lnSpc>
                <a:spcPct val="100000"/>
              </a:lnSpc>
              <a:spcBef>
                <a:spcPts val="0"/>
              </a:spcBef>
              <a:spcAft>
                <a:spcPts val="600"/>
              </a:spcAft>
            </a:pPr>
            <a:r>
              <a:rPr lang="cs-CZ" dirty="false">
                <a:solidFill>
                  <a:srgbClr val="FF0000"/>
                </a:solidFill>
              </a:rPr>
              <a:t>stručný popis projektu včetně jeho cílů a výsledků, </a:t>
            </a:r>
          </a:p>
          <a:p>
            <a:pPr lvl="1">
              <a:lnSpc>
                <a:spcPct val="100000"/>
              </a:lnSpc>
              <a:spcBef>
                <a:spcPts val="0"/>
              </a:spcBef>
              <a:spcAft>
                <a:spcPts val="600"/>
              </a:spcAft>
            </a:pPr>
            <a:r>
              <a:rPr lang="cs-CZ" dirty="false"/>
              <a:t>informace, že na daný projekt je poskytována </a:t>
            </a:r>
            <a:r>
              <a:rPr lang="cs-CZ" dirty="false">
                <a:solidFill>
                  <a:srgbClr val="FF0000"/>
                </a:solidFill>
              </a:rPr>
              <a:t>finanční podpora EU,</a:t>
            </a:r>
          </a:p>
          <a:p>
            <a:pPr lvl="1">
              <a:lnSpc>
                <a:spcPct val="100000"/>
              </a:lnSpc>
              <a:spcBef>
                <a:spcPts val="0"/>
              </a:spcBef>
              <a:spcAft>
                <a:spcPts val="1200"/>
              </a:spcAft>
            </a:pPr>
            <a:r>
              <a:rPr lang="cs-CZ" dirty="false">
                <a:solidFill>
                  <a:srgbClr val="FF0000"/>
                </a:solidFill>
              </a:rPr>
              <a:t>povinné prvky loga EU dle kap. 19.4 Obecné části pravidel.</a:t>
            </a:r>
          </a:p>
          <a:p>
            <a:pPr marL="414000" lvl="1" indent="0">
              <a:lnSpc>
                <a:spcPct val="100000"/>
              </a:lnSpc>
              <a:spcBef>
                <a:spcPts val="0"/>
              </a:spcBef>
              <a:spcAft>
                <a:spcPts val="1200"/>
              </a:spcAft>
              <a:buNone/>
            </a:pPr>
            <a:endParaRPr lang="cs-CZ" dirty="false"/>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zveřejnit </a:t>
            </a:r>
            <a:r>
              <a:rPr lang="cs-CZ" dirty="false">
                <a:solidFill>
                  <a:srgbClr val="FF0000"/>
                </a:solidFill>
              </a:rPr>
              <a:t>při zahájení realizace projektu</a:t>
            </a:r>
            <a:r>
              <a:rPr lang="cs-CZ" dirty="false"/>
              <a:t>, nejpozději však do doby schválení 1. </a:t>
            </a:r>
            <a:r>
              <a:rPr lang="cs-CZ" dirty="false" err="true"/>
              <a:t>ZoR</a:t>
            </a:r>
            <a:r>
              <a:rPr lang="cs-CZ" dirty="false"/>
              <a:t>!</a:t>
            </a:r>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dle potřeby aktualizovat.</a:t>
            </a:r>
          </a:p>
          <a:p>
            <a:pPr marL="414000" lvl="1" indent="0">
              <a:lnSpc>
                <a:spcPct val="100000"/>
              </a:lnSpc>
              <a:spcBef>
                <a:spcPts val="0"/>
              </a:spcBef>
              <a:spcAft>
                <a:spcPts val="600"/>
              </a:spcAft>
              <a:buNone/>
            </a:pPr>
            <a:r>
              <a:rPr lang="cs-CZ" dirty="false">
                <a:sym typeface="Wingdings" panose="05000000000000000000" pitchFamily="2" charset="2"/>
              </a:rPr>
              <a:t> M</a:t>
            </a:r>
            <a:r>
              <a:rPr lang="cs-CZ" dirty="false"/>
              <a:t>inimálně do konce realizace projektu.</a:t>
            </a:r>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14</a:t>
            </a:fld>
            <a:endParaRPr lang="cs-CZ"/>
          </a:p>
        </p:txBody>
      </p:sp>
    </p:spTree>
    <p:extLst>
      <p:ext uri="{BB962C8B-B14F-4D97-AF65-F5344CB8AC3E}">
        <p14:creationId xmlns:p14="http://schemas.microsoft.com/office/powerpoint/2010/main" val="169653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540000" y="1314893"/>
            <a:ext cx="8064000" cy="5031217"/>
          </a:xfrm>
        </p:spPr>
        <p:txBody>
          <a:bodyPr/>
          <a:lstStyle/>
          <a:p>
            <a:pPr marL="0" lvl="1" indent="0">
              <a:buNone/>
            </a:pPr>
            <a:r>
              <a:rPr lang="cs-CZ" sz="2400" dirty="false"/>
              <a:t>2) </a:t>
            </a:r>
            <a:r>
              <a:rPr lang="cs-CZ" sz="2400" dirty="false">
                <a:solidFill>
                  <a:srgbClr val="FF0000"/>
                </a:solidFill>
              </a:rPr>
              <a:t>Správa prezentace </a:t>
            </a:r>
            <a:r>
              <a:rPr lang="cs-CZ" sz="2400" dirty="false"/>
              <a:t>na portálu </a:t>
            </a:r>
            <a:r>
              <a:rPr lang="cs-CZ" sz="2400" dirty="false">
                <a:hlinkClick r:id="rId3"/>
              </a:rPr>
              <a:t>www.esfcr.cz</a:t>
            </a:r>
            <a:endParaRPr lang="cs-CZ" sz="2400" dirty="false"/>
          </a:p>
          <a:p>
            <a:pPr lvl="2"/>
            <a:r>
              <a:rPr lang="cs-CZ" sz="1800" dirty="false"/>
              <a:t>základní obsah prezentace (tj. popis projektu) je na portál přenesen z obsahu žádosti o podporu, příjemce prezentaci průběžně aktualizuje.</a:t>
            </a:r>
          </a:p>
          <a:p>
            <a:pPr marL="0" lvl="1" indent="0">
              <a:buNone/>
            </a:pPr>
            <a:endParaRPr lang="cs-CZ" sz="1800" dirty="false"/>
          </a:p>
          <a:p>
            <a:pPr marL="0" lvl="1" indent="0">
              <a:buNone/>
            </a:pPr>
            <a:r>
              <a:rPr lang="cs-CZ" sz="2400" dirty="false"/>
              <a:t>3) </a:t>
            </a:r>
            <a:r>
              <a:rPr lang="cs-CZ" sz="2400" dirty="false">
                <a:solidFill>
                  <a:srgbClr val="FF0000"/>
                </a:solidFill>
              </a:rPr>
              <a:t>Plakát A3 </a:t>
            </a:r>
            <a:r>
              <a:rPr lang="cs-CZ" sz="2400" b="true" dirty="false"/>
              <a:t>v místě realizace projektu </a:t>
            </a:r>
          </a:p>
          <a:p>
            <a:pPr lvl="2"/>
            <a:r>
              <a:rPr lang="cs-CZ" sz="1800" dirty="false"/>
              <a:t>na snadno viditelném místě pro veřejnost, </a:t>
            </a:r>
          </a:p>
          <a:p>
            <a:pPr lvl="2"/>
            <a:r>
              <a:rPr lang="cs-CZ" sz="1800" dirty="false"/>
              <a:t>v návaznosti na </a:t>
            </a:r>
            <a:r>
              <a:rPr lang="cs-CZ" sz="1800" dirty="false">
                <a:solidFill>
                  <a:srgbClr val="FF0000"/>
                </a:solidFill>
              </a:rPr>
              <a:t>zahájení realizace projektu, nejpozději do doby schválení 1. </a:t>
            </a:r>
            <a:r>
              <a:rPr lang="cs-CZ" sz="1800" dirty="false" err="true">
                <a:solidFill>
                  <a:srgbClr val="FF0000"/>
                </a:solidFill>
              </a:rPr>
              <a:t>ZoR</a:t>
            </a:r>
            <a:r>
              <a:rPr lang="cs-CZ" sz="1800" dirty="false">
                <a:solidFill>
                  <a:srgbClr val="FF0000"/>
                </a:solidFill>
              </a:rPr>
              <a:t> </a:t>
            </a:r>
            <a:r>
              <a:rPr lang="cs-CZ" sz="1800" dirty="false"/>
              <a:t>až do doby dokončení realizace projektu.</a:t>
            </a:r>
          </a:p>
          <a:p>
            <a:pPr lvl="2"/>
            <a:r>
              <a:rPr lang="cs-CZ" sz="1800" dirty="false"/>
              <a:t>Při předložení 1. </a:t>
            </a:r>
            <a:r>
              <a:rPr lang="cs-CZ" sz="1800" dirty="false" err="true"/>
              <a:t>ZoR</a:t>
            </a:r>
            <a:r>
              <a:rPr lang="cs-CZ" sz="1800" dirty="false"/>
              <a:t> doporučujeme vložit fotodokumentaci o vyvěšeném plakátu do příloh.</a:t>
            </a:r>
          </a:p>
          <a:p>
            <a:pPr lvl="2"/>
            <a:r>
              <a:rPr lang="cs-CZ" sz="1800" dirty="false"/>
              <a:t>Příjemce je povinen využít elektronické šablony: </a:t>
            </a:r>
            <a:r>
              <a:rPr lang="cs-CZ" sz="1800" dirty="false">
                <a:hlinkClick r:id="rId3"/>
              </a:rPr>
              <a:t>www.esfcr.cz</a:t>
            </a:r>
            <a:endParaRPr lang="cs-CZ" sz="1800" dirty="false"/>
          </a:p>
          <a:p>
            <a:pPr lvl="2"/>
            <a:endParaRPr lang="cs-CZ" sz="1050" dirty="false"/>
          </a:p>
          <a:p>
            <a:pPr marL="357188" lvl="2" indent="-357188" algn="just">
              <a:buNone/>
            </a:pPr>
            <a:r>
              <a:rPr lang="cs-CZ" sz="2400" dirty="false"/>
              <a:t>4) V rámci všech informačních a komunikačních aktivit a na výstupech týkajících se projektu určených veřejnosti použije příjemce </a:t>
            </a:r>
            <a:r>
              <a:rPr lang="cs-CZ" sz="2400" dirty="false">
                <a:solidFill>
                  <a:srgbClr val="FF0000"/>
                </a:solidFill>
              </a:rPr>
              <a:t>logo EU.</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15</a:t>
            </a:fld>
            <a:endParaRPr lang="cs-CZ"/>
          </a:p>
        </p:txBody>
      </p:sp>
    </p:spTree>
    <p:extLst>
      <p:ext uri="{BB962C8B-B14F-4D97-AF65-F5344CB8AC3E}">
        <p14:creationId xmlns:p14="http://schemas.microsoft.com/office/powerpoint/2010/main" val="302685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Povinné prvky loga EU</a:t>
            </a:r>
            <a:br>
              <a:rPr lang="cs-CZ" dirty="false"/>
            </a:br>
            <a:endParaRPr lang="cs-CZ" dirty="false"/>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16</a:t>
            </a:fld>
            <a:endParaRPr lang="cs-CZ"/>
          </a:p>
        </p:txBody>
      </p:sp>
      <p:sp>
        <p:nvSpPr>
          <p:cNvPr id="3" name="TextovéPole 2">
            <a:extLst>
              <a:ext uri="{FF2B5EF4-FFF2-40B4-BE49-F238E27FC236}">
                <a16:creationId xmlns:a16="http://schemas.microsoft.com/office/drawing/2014/main" id="{14EF0524-106B-7D81-0F1C-7D19D9B0C600}"/>
              </a:ext>
            </a:extLst>
          </p:cNvPr>
          <p:cNvSpPr txBox="true"/>
          <p:nvPr/>
        </p:nvSpPr>
        <p:spPr>
          <a:xfrm>
            <a:off x="383095" y="1393321"/>
            <a:ext cx="8172440" cy="3323987"/>
          </a:xfrm>
          <a:prstGeom prst="rect">
            <a:avLst/>
          </a:prstGeom>
          <a:noFill/>
        </p:spPr>
        <p:txBody>
          <a:bodyPr wrap="square" rtlCol="false">
            <a:spAutoFit/>
          </a:bodyPr>
          <a:lstStyle/>
          <a:p>
            <a:r>
              <a:rPr lang="cs-CZ" dirty="false"/>
              <a:t> </a:t>
            </a:r>
            <a:endParaRPr lang="cs-CZ" sz="2400" dirty="false"/>
          </a:p>
          <a:p>
            <a:pPr marL="342900" indent="-342900">
              <a:buFont typeface="+mj-lt"/>
              <a:buAutoNum type="arabicParenR"/>
            </a:pPr>
            <a:r>
              <a:rPr lang="cs-CZ" sz="2400" dirty="false"/>
              <a:t>Znak EU;</a:t>
            </a:r>
          </a:p>
          <a:p>
            <a:pPr marL="342900" indent="-342900">
              <a:buAutoNum type="arabicParenR"/>
            </a:pPr>
            <a:endParaRPr lang="cs-CZ" sz="2400" dirty="false"/>
          </a:p>
          <a:p>
            <a:pPr marL="342900" indent="-342900">
              <a:buFont typeface="+mj-lt"/>
              <a:buAutoNum type="arabicParenR"/>
            </a:pPr>
            <a:r>
              <a:rPr lang="cs-CZ" sz="2400" dirty="false"/>
              <a:t>povinný text: „Financováno Evropskou unií“ nebo „Spolufinancováno Evropskou unií.“</a:t>
            </a:r>
          </a:p>
          <a:p>
            <a:pPr marL="342900" indent="-342900">
              <a:buFont typeface="+mj-lt"/>
              <a:buAutoNum type="arabicParenR"/>
            </a:pPr>
            <a:endParaRPr lang="cs-CZ" sz="2400" dirty="false"/>
          </a:p>
          <a:p>
            <a:pPr algn="just"/>
            <a:r>
              <a:rPr lang="cs-CZ" sz="2400" dirty="false"/>
              <a:t>Varianty zobrazení znaku EU a povinných odkazů lze nalézt na </a:t>
            </a:r>
            <a:r>
              <a:rPr lang="cs-CZ" sz="2400" dirty="false">
                <a:hlinkClick r:id="rId3"/>
              </a:rPr>
              <a:t>www.esfcr.cz</a:t>
            </a:r>
            <a:r>
              <a:rPr lang="cs-CZ" sz="2400" dirty="false"/>
              <a:t>.</a:t>
            </a:r>
          </a:p>
          <a:p>
            <a:endParaRPr lang="cs-CZ" sz="2400" dirty="false"/>
          </a:p>
        </p:txBody>
      </p:sp>
      <p:pic>
        <p:nvPicPr>
          <p:cNvPr id="4" name="Obrázek 3">
            <a:extLst>
              <a:ext uri="{FF2B5EF4-FFF2-40B4-BE49-F238E27FC236}">
                <a16:creationId xmlns:a16="http://schemas.microsoft.com/office/drawing/2014/main" id="{7DA4E3D9-8CD9-3B39-87CB-CC15DEA0D245}"/>
              </a:ext>
            </a:extLst>
          </p:cNvPr>
          <p:cNvPicPr>
            <a:picLocks noChangeAspect="true"/>
          </p:cNvPicPr>
          <p:nvPr/>
        </p:nvPicPr>
        <p:blipFill>
          <a:blip r:embed="rId4"/>
          <a:stretch>
            <a:fillRect/>
          </a:stretch>
        </p:blipFill>
        <p:spPr>
          <a:xfrm>
            <a:off x="383105" y="4896000"/>
            <a:ext cx="4165260" cy="1080000"/>
          </a:xfrm>
          <a:prstGeom prst="rect">
            <a:avLst/>
          </a:prstGeom>
        </p:spPr>
      </p:pic>
      <p:pic>
        <p:nvPicPr>
          <p:cNvPr id="8" name="Zástupný obsah 7">
            <a:extLst>
              <a:ext uri="{FF2B5EF4-FFF2-40B4-BE49-F238E27FC236}">
                <a16:creationId xmlns:a16="http://schemas.microsoft.com/office/drawing/2014/main" id="{6E53B814-2152-E837-DB4A-9DBDED58928E}"/>
              </a:ext>
            </a:extLst>
          </p:cNvPr>
          <p:cNvPicPr>
            <a:picLocks noGrp="true" noChangeAspect="true"/>
          </p:cNvPicPr>
          <p:nvPr>
            <p:ph idx="1"/>
          </p:nvPr>
        </p:nvPicPr>
        <p:blipFill>
          <a:blip r:embed="rId5"/>
          <a:stretch>
            <a:fillRect/>
          </a:stretch>
        </p:blipFill>
        <p:spPr>
          <a:xfrm>
            <a:off x="4618739" y="4896000"/>
            <a:ext cx="4165261" cy="1080000"/>
          </a:xfrm>
          <a:prstGeom prst="rect">
            <a:avLst/>
          </a:prstGeom>
        </p:spPr>
      </p:pic>
    </p:spTree>
    <p:extLst>
      <p:ext uri="{BB962C8B-B14F-4D97-AF65-F5344CB8AC3E}">
        <p14:creationId xmlns:p14="http://schemas.microsoft.com/office/powerpoint/2010/main" val="3529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Povinnost užívání loga EU</a:t>
            </a:r>
            <a:br>
              <a:rPr lang="cs-CZ" dirty="false"/>
            </a:br>
            <a:endParaRPr lang="cs-CZ" dirty="false"/>
          </a:p>
        </p:txBody>
      </p:sp>
      <p:sp>
        <p:nvSpPr>
          <p:cNvPr id="3" name="Zástupný obsah 2">
            <a:extLst>
              <a:ext uri="{FF2B5EF4-FFF2-40B4-BE49-F238E27FC236}">
                <a16:creationId xmlns:a16="http://schemas.microsoft.com/office/drawing/2014/main" id="{A6EAB300-29AE-08FF-692D-ADE7E8078274}"/>
              </a:ext>
            </a:extLst>
          </p:cNvPr>
          <p:cNvSpPr>
            <a:spLocks noGrp="true"/>
          </p:cNvSpPr>
          <p:nvPr>
            <p:ph idx="1"/>
          </p:nvPr>
        </p:nvSpPr>
        <p:spPr>
          <a:xfrm>
            <a:off x="440920" y="1412776"/>
            <a:ext cx="4032000" cy="4320000"/>
          </a:xfrm>
        </p:spPr>
        <p:txBody>
          <a:bodyPr/>
          <a:lstStyle/>
          <a:p>
            <a:r>
              <a:rPr lang="cs-CZ" dirty="false"/>
              <a:t>ANO</a:t>
            </a:r>
          </a:p>
          <a:p>
            <a:pPr lvl="1"/>
            <a:r>
              <a:rPr lang="cs-CZ" dirty="false"/>
              <a:t>plakát, billboard</a:t>
            </a:r>
          </a:p>
          <a:p>
            <a:pPr lvl="1"/>
            <a:r>
              <a:rPr lang="cs-CZ" dirty="false"/>
              <a:t>webové stránky, sociální média</a:t>
            </a:r>
          </a:p>
          <a:p>
            <a:pPr lvl="1"/>
            <a:r>
              <a:rPr lang="cs-CZ" dirty="false"/>
              <a:t>propagační tiskoviny a předměty, audiovizuální materiály</a:t>
            </a:r>
          </a:p>
          <a:p>
            <a:pPr lvl="1"/>
            <a:r>
              <a:rPr lang="cs-CZ" dirty="false"/>
              <a:t>inzerce, soutěže</a:t>
            </a:r>
          </a:p>
          <a:p>
            <a:pPr lvl="1"/>
            <a:r>
              <a:rPr lang="cs-CZ" dirty="false"/>
              <a:t>komunikační akce (semináře, workshopy, konference);</a:t>
            </a:r>
          </a:p>
          <a:p>
            <a:pPr lvl="1"/>
            <a:r>
              <a:rPr lang="cs-CZ" dirty="false"/>
              <a:t>dokumenty určené pro veřejnost</a:t>
            </a:r>
          </a:p>
          <a:p>
            <a:pPr lvl="1"/>
            <a:r>
              <a:rPr lang="cs-CZ" dirty="false"/>
              <a:t>PR výstupy</a:t>
            </a:r>
          </a:p>
          <a:p>
            <a:pPr lvl="1"/>
            <a:endParaRPr lang="cs-CZ" dirty="false"/>
          </a:p>
        </p:txBody>
      </p:sp>
      <p:sp>
        <p:nvSpPr>
          <p:cNvPr id="4" name="Zástupný obsah 3">
            <a:extLst>
              <a:ext uri="{FF2B5EF4-FFF2-40B4-BE49-F238E27FC236}">
                <a16:creationId xmlns:a16="http://schemas.microsoft.com/office/drawing/2014/main" id="{78B64334-7CC9-904B-F30E-B49DBF6F896B}"/>
              </a:ext>
            </a:extLst>
          </p:cNvPr>
          <p:cNvSpPr>
            <a:spLocks noGrp="true"/>
          </p:cNvSpPr>
          <p:nvPr>
            <p:ph idx="10"/>
          </p:nvPr>
        </p:nvSpPr>
        <p:spPr>
          <a:xfrm>
            <a:off x="4631485" y="1412776"/>
            <a:ext cx="4464000" cy="4320000"/>
          </a:xfrm>
        </p:spPr>
        <p:txBody>
          <a:bodyPr/>
          <a:lstStyle/>
          <a:p>
            <a:r>
              <a:rPr lang="cs-CZ" dirty="false"/>
              <a:t>NE</a:t>
            </a:r>
          </a:p>
          <a:p>
            <a:pPr lvl="1"/>
            <a:r>
              <a:rPr lang="cs-CZ" dirty="false"/>
              <a:t>interní dokumenty</a:t>
            </a:r>
          </a:p>
          <a:p>
            <a:pPr lvl="1"/>
            <a:r>
              <a:rPr lang="cs-CZ" dirty="false"/>
              <a:t>veškeré smlouvy s dodavateli</a:t>
            </a:r>
          </a:p>
          <a:p>
            <a:pPr lvl="1"/>
            <a:r>
              <a:rPr lang="cs-CZ" dirty="false"/>
              <a:t>účetní doklady</a:t>
            </a:r>
          </a:p>
          <a:p>
            <a:pPr lvl="1"/>
            <a:r>
              <a:rPr lang="cs-CZ" dirty="false"/>
              <a:t>vybavení pořízené z finančních prostředků projektu</a:t>
            </a:r>
          </a:p>
          <a:p>
            <a:pPr lvl="1"/>
            <a:r>
              <a:rPr lang="cs-CZ" dirty="false"/>
              <a:t>pracovní smlouvy</a:t>
            </a:r>
          </a:p>
          <a:p>
            <a:pPr lvl="1"/>
            <a:r>
              <a:rPr lang="cs-CZ" dirty="false"/>
              <a:t>dokumentace k zakázkám</a:t>
            </a:r>
          </a:p>
          <a:p>
            <a:pPr lvl="1"/>
            <a:r>
              <a:rPr lang="cs-CZ" dirty="false"/>
              <a:t>neplacené PR články a převzaté PR výstupy</a:t>
            </a:r>
          </a:p>
          <a:p>
            <a:pPr lvl="1"/>
            <a:r>
              <a:rPr lang="cs-CZ" dirty="false"/>
              <a:t>vybavení pořízené z prostředků projektu (s výjimkou propagačních předmětů)</a:t>
            </a:r>
          </a:p>
          <a:p>
            <a:pPr lvl="1"/>
            <a:endParaRPr lang="cs-CZ" dirty="false"/>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3"/>
          </p:nvPr>
        </p:nvSpPr>
        <p:spPr/>
        <p:txBody>
          <a:bodyPr/>
          <a:lstStyle/>
          <a:p>
            <a:fld id="{479BF083-4774-43B1-9AB0-5CC1AC5DD8EE}" type="slidenum">
              <a:rPr lang="cs-CZ" smtClean="false"/>
              <a:pPr/>
              <a:t>17</a:t>
            </a:fld>
            <a:endParaRPr lang="cs-CZ"/>
          </a:p>
        </p:txBody>
      </p:sp>
    </p:spTree>
    <p:extLst>
      <p:ext uri="{BB962C8B-B14F-4D97-AF65-F5344CB8AC3E}">
        <p14:creationId xmlns:p14="http://schemas.microsoft.com/office/powerpoint/2010/main" val="376169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r>
              <a:rPr lang="cs-CZ" dirty="false"/>
              <a:t>Používání log</a:t>
            </a:r>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18</a:t>
            </a:fld>
            <a:endParaRPr lang="cs-CZ"/>
          </a:p>
        </p:txBody>
      </p:sp>
      <p:sp>
        <p:nvSpPr>
          <p:cNvPr id="7" name="Zástupný obsah 6">
            <a:extLst>
              <a:ext uri="{FF2B5EF4-FFF2-40B4-BE49-F238E27FC236}">
                <a16:creationId xmlns:a16="http://schemas.microsoft.com/office/drawing/2014/main" id="{0DD40A0E-1A12-D3BB-0DA4-ED3319A79C99}"/>
              </a:ext>
            </a:extLst>
          </p:cNvPr>
          <p:cNvSpPr>
            <a:spLocks noGrp="true"/>
          </p:cNvSpPr>
          <p:nvPr>
            <p:ph idx="1"/>
          </p:nvPr>
        </p:nvSpPr>
        <p:spPr>
          <a:xfrm>
            <a:off x="362886" y="1484784"/>
            <a:ext cx="8421114" cy="4320000"/>
          </a:xfrm>
        </p:spPr>
        <p:txBody>
          <a:bodyPr/>
          <a:lstStyle/>
          <a:p>
            <a:pPr algn="just">
              <a:lnSpc>
                <a:spcPct val="100000"/>
              </a:lnSpc>
            </a:pPr>
            <a:r>
              <a:rPr lang="cs-CZ" sz="2000" dirty="false"/>
              <a:t>Logo EU musí být umístěno tak, aby bylo </a:t>
            </a:r>
            <a:r>
              <a:rPr lang="cs-CZ" sz="2000" dirty="false">
                <a:solidFill>
                  <a:srgbClr val="FF0000"/>
                </a:solidFill>
              </a:rPr>
              <a:t>zřetelně viditelné</a:t>
            </a:r>
            <a:r>
              <a:rPr lang="cs-CZ" sz="2000" dirty="false"/>
              <a:t>, jeho umístění a velikost musí být úměrné, musí být viditelné při otevření stránky na digitálním zařízení </a:t>
            </a:r>
            <a:r>
              <a:rPr lang="cs-CZ" sz="2000" dirty="false">
                <a:solidFill>
                  <a:srgbClr val="FF0000"/>
                </a:solidFill>
              </a:rPr>
              <a:t>bez nutnosti přesunu na spodní část stránky (tj. bez nutnosti „rolovat“)</a:t>
            </a:r>
            <a:r>
              <a:rPr lang="cs-CZ" sz="2000" dirty="false"/>
              <a:t>.</a:t>
            </a:r>
          </a:p>
          <a:p>
            <a:pPr algn="just">
              <a:lnSpc>
                <a:spcPct val="100000"/>
              </a:lnSpc>
            </a:pPr>
            <a:r>
              <a:rPr lang="cs-CZ" sz="2000" dirty="false"/>
              <a:t>Zobrazení v </a:t>
            </a:r>
            <a:r>
              <a:rPr lang="cs-CZ" sz="2000" dirty="false">
                <a:solidFill>
                  <a:srgbClr val="FF0000"/>
                </a:solidFill>
              </a:rPr>
              <a:t>barevném provedení</a:t>
            </a:r>
            <a:r>
              <a:rPr lang="cs-CZ" sz="2000" dirty="false"/>
              <a:t>. Jednobarevné vyobrazení pouze ve specifických případech.</a:t>
            </a:r>
          </a:p>
          <a:p>
            <a:pPr algn="just">
              <a:lnSpc>
                <a:spcPct val="100000"/>
              </a:lnSpc>
            </a:pPr>
            <a:r>
              <a:rPr lang="cs-CZ" sz="2000" dirty="false"/>
              <a:t>Jsou-li kromě loga EU zobrazena další loga, </a:t>
            </a:r>
            <a:r>
              <a:rPr lang="cs-CZ" sz="2000" dirty="false">
                <a:solidFill>
                  <a:srgbClr val="FF0000"/>
                </a:solidFill>
              </a:rPr>
              <a:t>musí mít znak EU nejméně stejnou velikost </a:t>
            </a:r>
            <a:r>
              <a:rPr lang="cs-CZ" sz="2000" dirty="false"/>
              <a:t>(měřeno na výšku) jako největší z těchto dalších použitých log.</a:t>
            </a:r>
          </a:p>
          <a:p>
            <a:pPr algn="just">
              <a:lnSpc>
                <a:spcPct val="100000"/>
              </a:lnSpc>
            </a:pPr>
            <a:r>
              <a:rPr lang="cs-CZ" sz="2000" dirty="false"/>
              <a:t>V případě použití dalších log se doporučuje umisťovat logo EU </a:t>
            </a:r>
            <a:br>
              <a:rPr lang="cs-CZ" sz="2000" dirty="false"/>
            </a:br>
            <a:r>
              <a:rPr lang="cs-CZ" sz="2000" dirty="false"/>
              <a:t>v horizontálním řazení vždy na první pozici zleva a ve vertikálním řazení na nejvyšší pozici. </a:t>
            </a:r>
          </a:p>
          <a:p>
            <a:pPr marL="0" indent="0" algn="just">
              <a:lnSpc>
                <a:spcPct val="100000"/>
              </a:lnSpc>
              <a:buNone/>
            </a:pPr>
            <a:endParaRPr lang="cs-CZ" sz="2000" dirty="false"/>
          </a:p>
          <a:p>
            <a:endParaRPr lang="cs-CZ" dirty="false"/>
          </a:p>
        </p:txBody>
      </p:sp>
    </p:spTree>
    <p:extLst>
      <p:ext uri="{BB962C8B-B14F-4D97-AF65-F5344CB8AC3E}">
        <p14:creationId xmlns:p14="http://schemas.microsoft.com/office/powerpoint/2010/main" val="313360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a:xfrm>
            <a:off x="360000" y="0"/>
            <a:ext cx="8424000" cy="1080000"/>
          </a:xfrm>
        </p:spPr>
        <p:txBody>
          <a:bodyPr anchor="ctr">
            <a:normAutofit/>
          </a:bodyPr>
          <a:lstStyle/>
          <a:p>
            <a:r>
              <a:rPr lang="cs-CZ" dirty="false"/>
              <a:t>Uchování dokumentů</a:t>
            </a:r>
            <a:endParaRPr lang="cs-CZ"/>
          </a:p>
        </p:txBody>
      </p:sp>
      <p:sp>
        <p:nvSpPr>
          <p:cNvPr id="3" name="Zástupný obsah 2">
            <a:extLst>
              <a:ext uri="{FF2B5EF4-FFF2-40B4-BE49-F238E27FC236}">
                <a16:creationId xmlns:a16="http://schemas.microsoft.com/office/drawing/2014/main" id="{59CA5009-9F84-AB62-B030-158788D84091}"/>
              </a:ext>
            </a:extLst>
          </p:cNvPr>
          <p:cNvSpPr>
            <a:spLocks noGrp="true"/>
          </p:cNvSpPr>
          <p:nvPr>
            <p:ph idx="1"/>
          </p:nvPr>
        </p:nvSpPr>
        <p:spPr>
          <a:xfrm>
            <a:off x="540000" y="1800000"/>
            <a:ext cx="3960000" cy="4320000"/>
          </a:xfrm>
        </p:spPr>
        <p:txBody>
          <a:bodyPr>
            <a:noAutofit/>
          </a:bodyPr>
          <a:lstStyle/>
          <a:p>
            <a:pPr marL="0" indent="0" algn="just">
              <a:lnSpc>
                <a:spcPct val="100000"/>
              </a:lnSpc>
              <a:buNone/>
            </a:pPr>
            <a:r>
              <a:rPr lang="cs-CZ" sz="1900" dirty="false">
                <a:effectLst/>
              </a:rPr>
              <a:t>Povinnost uchovávat veškeré dokumenty související s realizací projektu po dobu </a:t>
            </a:r>
            <a:r>
              <a:rPr lang="cs-CZ" sz="1900" b="true" dirty="false">
                <a:effectLst/>
              </a:rPr>
              <a:t>10 let od ukončení projektu</a:t>
            </a:r>
            <a:r>
              <a:rPr lang="cs-CZ" sz="1900" b="true" dirty="false"/>
              <a:t> </a:t>
            </a:r>
            <a:r>
              <a:rPr lang="cs-CZ" sz="1900" dirty="false"/>
              <a:t>(</a:t>
            </a:r>
            <a:r>
              <a:rPr lang="cs-CZ" sz="1900" dirty="false">
                <a:effectLst/>
              </a:rPr>
              <a:t>lhůta začíná běžet 1. ledna následujícího kalendářního roku poté, kdy byla příjemci vyplacena závěrečná platba, příp. kdy příjemce poukázal přeplatek dotace stanovený na základě schváleného vyúčtování výdajů v závěrečné žádosti o platbu zpět ŘO).</a:t>
            </a:r>
          </a:p>
          <a:p>
            <a:pPr marL="0" indent="0" algn="just">
              <a:lnSpc>
                <a:spcPct val="100000"/>
              </a:lnSpc>
              <a:buNone/>
            </a:pPr>
            <a:r>
              <a:rPr lang="cs-CZ" sz="1900" dirty="false"/>
              <a:t>Více viz </a:t>
            </a:r>
            <a:r>
              <a:rPr lang="cs-CZ" sz="1900" b="true" dirty="false"/>
              <a:t>Obecná část pravidel, kap. 28 Uchovávání dokumentů.</a:t>
            </a:r>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19</a:t>
            </a:fld>
            <a:endParaRPr lang="cs-CZ"/>
          </a:p>
        </p:txBody>
      </p:sp>
      <p:pic>
        <p:nvPicPr>
          <p:cNvPr id="5" name="Obrázek 4" descr="Obsah obrázku oblečení, nábytek, muž, osoba&#10;&#10;Obsah vygenerovaný umělou inteligencí může být nesprávný.">
            <a:extLst>
              <a:ext uri="{FF2B5EF4-FFF2-40B4-BE49-F238E27FC236}">
                <a16:creationId xmlns:a16="http://schemas.microsoft.com/office/drawing/2014/main" id="{49B48978-0B57-2C68-E11E-6D86790E0AFD}"/>
              </a:ext>
            </a:extLst>
          </p:cNvPr>
          <p:cNvPicPr>
            <a:picLocks noChangeAspect="true"/>
          </p:cNvPicPr>
          <p:nvPr/>
        </p:nvPicPr>
        <p:blipFill>
          <a:blip r:embed="rId2"/>
          <a:srcRect l="8333"/>
          <a:stretch/>
        </p:blipFill>
        <p:spPr>
          <a:xfrm>
            <a:off x="4644000" y="1800000"/>
            <a:ext cx="3960000" cy="4320000"/>
          </a:xfrm>
          <a:prstGeom prst="rect">
            <a:avLst/>
          </a:prstGeom>
          <a:noFill/>
        </p:spPr>
      </p:pic>
    </p:spTree>
    <p:extLst>
      <p:ext uri="{BB962C8B-B14F-4D97-AF65-F5344CB8AC3E}">
        <p14:creationId xmlns:p14="http://schemas.microsoft.com/office/powerpoint/2010/main" val="301096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Obsah prezentace</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179512" y="1700808"/>
            <a:ext cx="8784976" cy="502030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952275" indent="-285750">
              <a:lnSpc>
                <a:spcPct val="120000"/>
              </a:lnSpc>
              <a:spcBef>
                <a:spcPts val="0"/>
              </a:spcBef>
              <a:spcAft>
                <a:spcPts val="1800"/>
              </a:spcAft>
              <a:defRPr/>
            </a:pPr>
            <a:r>
              <a:rPr lang="cs-CZ" sz="2200" b="true" dirty="false"/>
              <a:t>Právní akt</a:t>
            </a:r>
          </a:p>
          <a:p>
            <a:pPr marL="952275" indent="-285750">
              <a:lnSpc>
                <a:spcPct val="120000"/>
              </a:lnSpc>
              <a:spcBef>
                <a:spcPts val="0"/>
              </a:spcBef>
              <a:spcAft>
                <a:spcPts val="1800"/>
              </a:spcAft>
              <a:defRPr/>
            </a:pPr>
            <a:r>
              <a:rPr lang="cs-CZ" sz="2200" b="true" dirty="false"/>
              <a:t>Změny v projektu</a:t>
            </a:r>
          </a:p>
          <a:p>
            <a:pPr marL="952275" indent="-285750">
              <a:lnSpc>
                <a:spcPct val="120000"/>
              </a:lnSpc>
              <a:spcBef>
                <a:spcPts val="0"/>
              </a:spcBef>
              <a:spcAft>
                <a:spcPts val="1800"/>
              </a:spcAft>
              <a:defRPr/>
            </a:pPr>
            <a:r>
              <a:rPr lang="cs-CZ" sz="2200" b="true" dirty="false"/>
              <a:t>Publicita projektu</a:t>
            </a:r>
          </a:p>
          <a:p>
            <a:pPr marL="952275" indent="-285750">
              <a:lnSpc>
                <a:spcPct val="120000"/>
              </a:lnSpc>
              <a:spcBef>
                <a:spcPts val="0"/>
              </a:spcBef>
              <a:spcAft>
                <a:spcPts val="1800"/>
              </a:spcAft>
              <a:defRPr/>
            </a:pPr>
            <a:r>
              <a:rPr lang="cs-CZ" sz="2200" b="true" dirty="false"/>
              <a:t>Uchování dokumentů, kontroly</a:t>
            </a:r>
          </a:p>
          <a:p>
            <a:pPr marL="952275" indent="-285750">
              <a:lnSpc>
                <a:spcPct val="120000"/>
              </a:lnSpc>
              <a:spcBef>
                <a:spcPts val="0"/>
              </a:spcBef>
              <a:spcAft>
                <a:spcPts val="1800"/>
              </a:spcAft>
              <a:defRPr/>
            </a:pPr>
            <a:r>
              <a:rPr lang="cs-CZ" sz="2200" b="true" dirty="false"/>
              <a:t>Finanční řízení projektu</a:t>
            </a:r>
          </a:p>
          <a:p>
            <a:pPr marL="952275" indent="-285750">
              <a:lnSpc>
                <a:spcPct val="120000"/>
              </a:lnSpc>
              <a:spcBef>
                <a:spcPts val="0"/>
              </a:spcBef>
              <a:spcAft>
                <a:spcPts val="1800"/>
              </a:spcAft>
              <a:defRPr/>
            </a:pPr>
            <a:r>
              <a:rPr lang="cs-CZ" sz="2200" b="true" dirty="false"/>
              <a:t>Indikátory</a:t>
            </a:r>
          </a:p>
          <a:p>
            <a:pPr marL="952275" indent="-285750">
              <a:lnSpc>
                <a:spcPct val="120000"/>
              </a:lnSpc>
              <a:spcBef>
                <a:spcPts val="0"/>
              </a:spcBef>
              <a:spcAft>
                <a:spcPts val="1800"/>
              </a:spcAft>
              <a:defRPr/>
            </a:pPr>
            <a:r>
              <a:rPr lang="cs-CZ" sz="2200" b="true" dirty="false"/>
              <a:t>Zdroje informací, informační systémy</a:t>
            </a: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14799" b="6172"/>
          <a:stretch/>
        </p:blipFill>
        <p:spPr bwMode="auto">
          <a:xfrm>
            <a:off x="7057404" y="1237169"/>
            <a:ext cx="1907084" cy="25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068AE-69CA-7C54-44D6-EA16CE5A7DE5}"/>
              </a:ext>
            </a:extLst>
          </p:cNvPr>
          <p:cNvSpPr>
            <a:spLocks noGrp="true"/>
          </p:cNvSpPr>
          <p:nvPr>
            <p:ph type="title"/>
          </p:nvPr>
        </p:nvSpPr>
        <p:spPr/>
        <p:txBody>
          <a:bodyPr/>
          <a:lstStyle/>
          <a:p>
            <a:pPr algn="ctr"/>
            <a:r>
              <a:rPr lang="cs-CZ" dirty="false"/>
              <a:t>kontroly na místě</a:t>
            </a:r>
          </a:p>
        </p:txBody>
      </p:sp>
      <p:sp>
        <p:nvSpPr>
          <p:cNvPr id="3" name="Zástupný obsah 2">
            <a:extLst>
              <a:ext uri="{FF2B5EF4-FFF2-40B4-BE49-F238E27FC236}">
                <a16:creationId xmlns:a16="http://schemas.microsoft.com/office/drawing/2014/main" id="{07EEE334-D255-64BE-2A6A-0DE6076F49B2}"/>
              </a:ext>
            </a:extLst>
          </p:cNvPr>
          <p:cNvSpPr>
            <a:spLocks noGrp="true"/>
          </p:cNvSpPr>
          <p:nvPr>
            <p:ph idx="1"/>
          </p:nvPr>
        </p:nvSpPr>
        <p:spPr>
          <a:xfrm>
            <a:off x="323772" y="1468869"/>
            <a:ext cx="8460228" cy="5227131"/>
          </a:xfrm>
        </p:spPr>
        <p:txBody>
          <a:bodyPr/>
          <a:lstStyle/>
          <a:p>
            <a:pPr marL="0" indent="0" algn="just">
              <a:buNone/>
            </a:pPr>
            <a:endParaRPr lang="cs-CZ" sz="1800" dirty="false">
              <a:latin typeface="Arial" panose="020B0604020202020204" pitchFamily="34" charset="0"/>
            </a:endParaRPr>
          </a:p>
          <a:p>
            <a:pPr marL="0" indent="0" algn="just">
              <a:buNone/>
            </a:pPr>
            <a:endParaRPr lang="cs-CZ" sz="1800" b="false" i="false" u="none" strike="noStrike" baseline="0" dirty="false">
              <a:latin typeface="Arial" panose="020B0604020202020204" pitchFamily="34" charset="0"/>
            </a:endParaRPr>
          </a:p>
          <a:p>
            <a:pPr marL="0" indent="0" algn="just">
              <a:buNone/>
            </a:pPr>
            <a:endParaRPr lang="cs-CZ" sz="1800" dirty="false">
              <a:latin typeface="Arial" panose="020B0604020202020204" pitchFamily="34" charset="0"/>
            </a:endParaRPr>
          </a:p>
          <a:p>
            <a:pPr marL="0" indent="0" algn="just">
              <a:buNone/>
            </a:pPr>
            <a:endParaRPr lang="cs-CZ" sz="1800" dirty="false">
              <a:latin typeface="Arial" panose="020B0604020202020204" pitchFamily="34" charset="0"/>
            </a:endParaRPr>
          </a:p>
          <a:p>
            <a:pPr algn="just">
              <a:lnSpc>
                <a:spcPct val="100000"/>
              </a:lnSpc>
            </a:pPr>
            <a:endParaRPr lang="cs-CZ" sz="1800" b="true" i="false" u="none" strike="noStrike" baseline="0" dirty="false">
              <a:latin typeface="Arial" panose="020B0604020202020204" pitchFamily="34" charset="0"/>
            </a:endParaRPr>
          </a:p>
          <a:p>
            <a:pPr algn="just">
              <a:lnSpc>
                <a:spcPct val="100000"/>
              </a:lnSpc>
            </a:pPr>
            <a:r>
              <a:rPr lang="cs-CZ" sz="1900" b="true" i="false" u="none" strike="noStrike" baseline="0" dirty="false">
                <a:latin typeface="Arial" panose="020B0604020202020204" pitchFamily="34" charset="0"/>
              </a:rPr>
              <a:t>Příjemce musí umožnit </a:t>
            </a:r>
            <a:r>
              <a:rPr lang="cs-CZ" sz="1900" i="false" u="none" strike="noStrike" baseline="0" dirty="false">
                <a:latin typeface="Arial" panose="020B0604020202020204" pitchFamily="34" charset="0"/>
              </a:rPr>
              <a:t>vstup</a:t>
            </a:r>
            <a:r>
              <a:rPr lang="cs-CZ" sz="1900" b="true" i="false" u="none" strike="noStrike" baseline="0" dirty="false">
                <a:latin typeface="Arial" panose="020B0604020202020204" pitchFamily="34" charset="0"/>
              </a:rPr>
              <a:t> </a:t>
            </a:r>
            <a:r>
              <a:rPr lang="cs-CZ" sz="1900" b="false" i="false" u="none" strike="noStrike" baseline="0" dirty="false">
                <a:latin typeface="Arial" panose="020B0604020202020204" pitchFamily="34" charset="0"/>
              </a:rPr>
              <a:t>kontrolou pověřeným osobám, přístup                 k dokumentaci projektu (během realizace projektu, ale také po celou dobu, po kterou je povinen uchovávat dokumentaci projektu).</a:t>
            </a:r>
          </a:p>
          <a:p>
            <a:pPr algn="just">
              <a:lnSpc>
                <a:spcPct val="100000"/>
              </a:lnSpc>
            </a:pPr>
            <a:r>
              <a:rPr lang="cs-CZ" sz="1900" b="false" i="false" u="none" strike="noStrike" baseline="0" dirty="false">
                <a:latin typeface="Arial" panose="020B0604020202020204" pitchFamily="34" charset="0"/>
              </a:rPr>
              <a:t>K provádění kontrol či auditů je oprávněno také Ministerstvo financí, orgány finanční správy, Evropská komise nebo Evropský účetní dvůr a Nejvyšší kontrolní úřad, popř. je mohou doprovázet další přizvané osoby.</a:t>
            </a:r>
          </a:p>
          <a:p>
            <a:pPr algn="just">
              <a:lnSpc>
                <a:spcPct val="100000"/>
              </a:lnSpc>
            </a:pPr>
            <a:r>
              <a:rPr lang="cs-CZ" sz="1900" dirty="false">
                <a:latin typeface="Arial" panose="020B0604020202020204" pitchFamily="34" charset="0"/>
              </a:rPr>
              <a:t>ŘO si vyhrazuje možnost vyžádat si od příjemce informace o plánovaných aktivitách projektu, tzv. </a:t>
            </a:r>
            <a:r>
              <a:rPr lang="cs-CZ" sz="1900" b="true" dirty="false">
                <a:latin typeface="Arial" panose="020B0604020202020204" pitchFamily="34" charset="0"/>
              </a:rPr>
              <a:t>Plán aktivit projektu.</a:t>
            </a:r>
          </a:p>
          <a:p>
            <a:pPr algn="just">
              <a:lnSpc>
                <a:spcPct val="100000"/>
              </a:lnSpc>
            </a:pPr>
            <a:endParaRPr lang="cs-CZ" sz="1600" b="false" i="false" u="none" strike="noStrike" baseline="0" dirty="false">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70B5A061-2E46-B730-6488-6823AF443025}"/>
              </a:ext>
            </a:extLst>
          </p:cNvPr>
          <p:cNvSpPr>
            <a:spLocks noGrp="true"/>
          </p:cNvSpPr>
          <p:nvPr>
            <p:ph type="sldNum" sz="quarter" idx="12"/>
          </p:nvPr>
        </p:nvSpPr>
        <p:spPr/>
        <p:txBody>
          <a:bodyPr/>
          <a:lstStyle/>
          <a:p>
            <a:fld id="{479BF083-4774-43B1-9AB0-5CC1AC5DD8EE}" type="slidenum">
              <a:rPr lang="cs-CZ" smtClean="false"/>
              <a:pPr/>
              <a:t>20</a:t>
            </a:fld>
            <a:endParaRPr lang="cs-CZ"/>
          </a:p>
        </p:txBody>
      </p:sp>
      <p:graphicFrame>
        <p:nvGraphicFramePr>
          <p:cNvPr id="7" name="Tabulka 6">
            <a:extLst>
              <a:ext uri="{FF2B5EF4-FFF2-40B4-BE49-F238E27FC236}">
                <a16:creationId xmlns:a16="http://schemas.microsoft.com/office/drawing/2014/main" id="{C4F90628-F04A-2F06-B1ED-8A1547D3CCA7}"/>
              </a:ext>
            </a:extLst>
          </p:cNvPr>
          <p:cNvGraphicFramePr>
            <a:graphicFrameLocks noGrp="true"/>
          </p:cNvGraphicFramePr>
          <p:nvPr>
            <p:extLst>
              <p:ext uri="{D42A27DB-BD31-4B8C-83A1-F6EECF244321}">
                <p14:modId xmlns:p14="http://schemas.microsoft.com/office/powerpoint/2010/main" val="1049730630"/>
              </p:ext>
            </p:extLst>
          </p:nvPr>
        </p:nvGraphicFramePr>
        <p:xfrm>
          <a:off x="360000" y="1288869"/>
          <a:ext cx="8460228" cy="2422334"/>
        </p:xfrm>
        <a:graphic>
          <a:graphicData uri="http://schemas.openxmlformats.org/drawingml/2006/table">
            <a:tbl>
              <a:tblPr firstRow="true" bandRow="true">
                <a:tableStyleId>{5C22544A-7EE6-4342-B048-85BDC9FD1C3A}</a:tableStyleId>
              </a:tblPr>
              <a:tblGrid>
                <a:gridCol w="2523226">
                  <a:extLst>
                    <a:ext uri="{9D8B030D-6E8A-4147-A177-3AD203B41FA5}">
                      <a16:colId xmlns:a16="http://schemas.microsoft.com/office/drawing/2014/main" val="3328558398"/>
                    </a:ext>
                  </a:extLst>
                </a:gridCol>
                <a:gridCol w="5937002">
                  <a:extLst>
                    <a:ext uri="{9D8B030D-6E8A-4147-A177-3AD203B41FA5}">
                      <a16:colId xmlns:a16="http://schemas.microsoft.com/office/drawing/2014/main" val="1009184824"/>
                    </a:ext>
                  </a:extLst>
                </a:gridCol>
              </a:tblGrid>
              <a:tr h="1721294">
                <a:tc>
                  <a:txBody>
                    <a:bodyPr/>
                    <a:lstStyle/>
                    <a:p>
                      <a:r>
                        <a:rPr lang="cs-CZ" sz="2000" b="true" i="false" u="none" strike="noStrike" baseline="0" dirty="false">
                          <a:latin typeface="Arial" panose="020B0604020202020204" pitchFamily="34" charset="0"/>
                        </a:rPr>
                        <a:t>Ohlášená </a:t>
                      </a:r>
                    </a:p>
                    <a:p>
                      <a:r>
                        <a:rPr lang="cs-CZ" sz="2000" b="true" i="false" u="none" strike="noStrike" baseline="0" dirty="false">
                          <a:latin typeface="Arial" panose="020B0604020202020204" pitchFamily="34" charset="0"/>
                        </a:rPr>
                        <a:t>kontrola </a:t>
                      </a:r>
                      <a:endParaRPr lang="cs-CZ" sz="2000" dirty="false"/>
                    </a:p>
                  </a:txBody>
                  <a:tcPr anchor="ct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kern="1200" baseline="0" dirty="false">
                          <a:solidFill>
                            <a:schemeClr val="tx1"/>
                          </a:solidFill>
                          <a:latin typeface="Arial" panose="020B0604020202020204" pitchFamily="34" charset="0"/>
                          <a:ea typeface="+mn-ea"/>
                          <a:cs typeface="+mn-cs"/>
                        </a:rPr>
                        <a:t>příjemce je o kontrole dopředu informován,</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baseline="0" dirty="false">
                          <a:solidFill>
                            <a:schemeClr val="tx1"/>
                          </a:solidFill>
                          <a:latin typeface="Arial" panose="020B0604020202020204" pitchFamily="34" charset="0"/>
                        </a:rPr>
                        <a:t>je mu poskytnut seznam</a:t>
                      </a:r>
                      <a:r>
                        <a:rPr lang="cs-CZ" sz="2000" dirty="false">
                          <a:solidFill>
                            <a:schemeClr val="tx1"/>
                          </a:solidFill>
                          <a:latin typeface="Arial" panose="020B0604020202020204" pitchFamily="34" charset="0"/>
                        </a:rPr>
                        <a:t> </a:t>
                      </a:r>
                      <a:r>
                        <a:rPr lang="cs-CZ" sz="2000" b="false" i="false" u="none" strike="noStrike" baseline="0" dirty="false">
                          <a:solidFill>
                            <a:schemeClr val="tx1"/>
                          </a:solidFill>
                          <a:latin typeface="Arial" panose="020B0604020202020204" pitchFamily="34" charset="0"/>
                        </a:rPr>
                        <a:t>potřebné dokumentace a časový harmonogram kontroly, </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baseline="0" dirty="false">
                          <a:solidFill>
                            <a:schemeClr val="tx1"/>
                          </a:solidFill>
                          <a:latin typeface="Arial" panose="020B0604020202020204" pitchFamily="34" charset="0"/>
                        </a:rPr>
                        <a:t>kontrolu provádí pracovníci oddělení kontrol na místě, tzn. u příjemce.</a:t>
                      </a:r>
                      <a:endParaRPr lang="cs-CZ" sz="2000" dirty="false"/>
                    </a:p>
                  </a:txBody>
                  <a:tcPr anchor="ctr">
                    <a:solidFill>
                      <a:schemeClr val="bg1">
                        <a:lumMod val="90000"/>
                      </a:schemeClr>
                    </a:solidFill>
                  </a:tcPr>
                </a:tc>
                <a:extLst>
                  <a:ext uri="{0D108BD9-81ED-4DB2-BD59-A6C34878D82A}">
                    <a16:rowId xmlns:a16="http://schemas.microsoft.com/office/drawing/2014/main" val="512668271"/>
                  </a:ext>
                </a:extLst>
              </a:tr>
              <a:tr h="544387">
                <a:tc>
                  <a: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2000" b="true" i="false" u="none" strike="noStrike" kern="1200" baseline="0" dirty="false">
                          <a:solidFill>
                            <a:schemeClr val="bg1"/>
                          </a:solidFill>
                          <a:latin typeface="Arial" panose="020B0604020202020204" pitchFamily="34" charset="0"/>
                          <a:ea typeface="+mn-ea"/>
                          <a:cs typeface="+mn-cs"/>
                        </a:rPr>
                        <a:t>Neohlášená kontrola </a:t>
                      </a:r>
                    </a:p>
                  </a:txBody>
                  <a:tcPr anchor="ctr">
                    <a:solidFill>
                      <a:schemeClr val="tx1"/>
                    </a:solidFill>
                  </a:tcP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kern="1200" baseline="0" dirty="false">
                          <a:solidFill>
                            <a:schemeClr val="tx1"/>
                          </a:solidFill>
                          <a:latin typeface="Arial" panose="020B0604020202020204" pitchFamily="34" charset="0"/>
                          <a:ea typeface="+mn-ea"/>
                          <a:cs typeface="+mn-cs"/>
                        </a:rPr>
                        <a:t>zejména při ověřování aktivit projektu.</a:t>
                      </a:r>
                    </a:p>
                  </a:txBody>
                  <a:tcPr anchor="ctr">
                    <a:solidFill>
                      <a:schemeClr val="bg1">
                        <a:lumMod val="90000"/>
                      </a:schemeClr>
                    </a:solidFill>
                  </a:tcPr>
                </a:tc>
                <a:extLst>
                  <a:ext uri="{0D108BD9-81ED-4DB2-BD59-A6C34878D82A}">
                    <a16:rowId xmlns:a16="http://schemas.microsoft.com/office/drawing/2014/main" val="3776577689"/>
                  </a:ext>
                </a:extLst>
              </a:tr>
            </a:tbl>
          </a:graphicData>
        </a:graphic>
      </p:graphicFrame>
    </p:spTree>
    <p:extLst>
      <p:ext uri="{BB962C8B-B14F-4D97-AF65-F5344CB8AC3E}">
        <p14:creationId xmlns:p14="http://schemas.microsoft.com/office/powerpoint/2010/main" val="208033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FE434B-D9A4-7841-81A4-EE7BF4A3242D}"/>
              </a:ext>
            </a:extLst>
          </p:cNvPr>
          <p:cNvSpPr>
            <a:spLocks noGrp="true"/>
          </p:cNvSpPr>
          <p:nvPr>
            <p:ph type="title"/>
          </p:nvPr>
        </p:nvSpPr>
        <p:spPr/>
        <p:txBody>
          <a:bodyPr/>
          <a:lstStyle/>
          <a:p>
            <a:r>
              <a:rPr lang="cs-CZ" dirty="false"/>
              <a:t>Informace o kontrolách projektu a zakázkách</a:t>
            </a:r>
          </a:p>
        </p:txBody>
      </p:sp>
      <p:sp>
        <p:nvSpPr>
          <p:cNvPr id="3" name="Zástupný obsah 2">
            <a:extLst>
              <a:ext uri="{FF2B5EF4-FFF2-40B4-BE49-F238E27FC236}">
                <a16:creationId xmlns:a16="http://schemas.microsoft.com/office/drawing/2014/main" id="{5217F689-3EF6-05CD-8188-1E8F0B66AD8B}"/>
              </a:ext>
            </a:extLst>
          </p:cNvPr>
          <p:cNvSpPr>
            <a:spLocks noGrp="true"/>
          </p:cNvSpPr>
          <p:nvPr>
            <p:ph idx="1"/>
          </p:nvPr>
        </p:nvSpPr>
        <p:spPr>
          <a:xfrm>
            <a:off x="179512" y="1484784"/>
            <a:ext cx="8064000" cy="4320000"/>
          </a:xfrm>
        </p:spPr>
        <p:txBody>
          <a:bodyPr/>
          <a:lstStyle/>
          <a:p>
            <a:pPr algn="just">
              <a:lnSpc>
                <a:spcPct val="100000"/>
              </a:lnSpc>
            </a:pPr>
            <a:r>
              <a:rPr lang="cs-CZ" sz="2000" dirty="false"/>
              <a:t>Příjemce je povinen evidovat všechny ukončené kontroly a audity vztahující se k realizaci projektu (např. ze strany finanční správy, Ministerstva financí, Nejvyššího kontrolního úřadu, Evropské komise apod.). </a:t>
            </a:r>
          </a:p>
          <a:p>
            <a:pPr algn="just">
              <a:lnSpc>
                <a:spcPct val="100000"/>
              </a:lnSpc>
            </a:pPr>
            <a:r>
              <a:rPr lang="cs-CZ" sz="2000" dirty="false"/>
              <a:t>Údaje o ukončených kontrolách/auditech je nutné zadat nejpozději k termínu předložení zprávy o realizaci projektu. </a:t>
            </a:r>
          </a:p>
          <a:p>
            <a:pPr algn="just">
              <a:lnSpc>
                <a:spcPct val="100000"/>
              </a:lnSpc>
            </a:pPr>
            <a:r>
              <a:rPr lang="cs-CZ" sz="2000" dirty="false"/>
              <a:t>V případě již zadaných údajů je příjemce povinen zajistit jejich kontrolu a případnou aktualizaci při každém předložení zprávy. </a:t>
            </a:r>
          </a:p>
          <a:p>
            <a:pPr algn="just">
              <a:lnSpc>
                <a:spcPct val="100000"/>
              </a:lnSpc>
            </a:pPr>
            <a:r>
              <a:rPr lang="cs-CZ" sz="2000" dirty="false"/>
              <a:t>Příjemce neuvádí kontroly provedené přímo řídicím orgánem (tyto kontroly ŘO sám eviduje přímo v MS2021+, a proto o jejich průběhu a výsledku není potřeba ŘO informovat).</a:t>
            </a:r>
          </a:p>
          <a:p>
            <a:pPr algn="just">
              <a:lnSpc>
                <a:spcPct val="100000"/>
              </a:lnSpc>
            </a:pPr>
            <a:endParaRPr lang="cs-CZ" sz="2000" dirty="false"/>
          </a:p>
          <a:p>
            <a:pPr algn="just">
              <a:lnSpc>
                <a:spcPct val="100000"/>
              </a:lnSpc>
            </a:pPr>
            <a:endParaRPr lang="cs-CZ" sz="2000" dirty="false"/>
          </a:p>
          <a:p>
            <a:pPr marL="0" indent="0">
              <a:buNone/>
            </a:pPr>
            <a:endParaRPr lang="cs-CZ" sz="2000" dirty="false"/>
          </a:p>
        </p:txBody>
      </p:sp>
      <p:sp>
        <p:nvSpPr>
          <p:cNvPr id="4" name="Zástupný symbol pro číslo snímku 3">
            <a:extLst>
              <a:ext uri="{FF2B5EF4-FFF2-40B4-BE49-F238E27FC236}">
                <a16:creationId xmlns:a16="http://schemas.microsoft.com/office/drawing/2014/main" id="{77A51130-4F88-584F-556F-AD521BB09755}"/>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281181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dirty="false"/>
              <a:t>Vzdělávací akce</a:t>
            </a:r>
          </a:p>
        </p:txBody>
      </p:sp>
      <p:graphicFrame>
        <p:nvGraphicFramePr>
          <p:cNvPr id="5" name="Zástupný obsah 4">
            <a:extLst>
              <a:ext uri="{FF2B5EF4-FFF2-40B4-BE49-F238E27FC236}">
                <a16:creationId xmlns:a16="http://schemas.microsoft.com/office/drawing/2014/main" id="{A175CD01-50E1-AA34-D518-DC607B1A730B}"/>
              </a:ext>
            </a:extLst>
          </p:cNvPr>
          <p:cNvGraphicFramePr>
            <a:graphicFrameLocks noGrp="true"/>
          </p:cNvGraphicFramePr>
          <p:nvPr>
            <p:ph idx="1"/>
            <p:extLst>
              <p:ext uri="{D42A27DB-BD31-4B8C-83A1-F6EECF244321}">
                <p14:modId xmlns:p14="http://schemas.microsoft.com/office/powerpoint/2010/main" val="2709635182"/>
              </p:ext>
            </p:extLst>
          </p:nvPr>
        </p:nvGraphicFramePr>
        <p:xfrm>
          <a:off x="107504" y="1340768"/>
          <a:ext cx="8928992" cy="5080000"/>
        </p:xfrm>
        <a:graphic>
          <a:graphicData uri="http://schemas.openxmlformats.org/drawingml/2006/table">
            <a:tbl>
              <a:tblPr firstRow="true" bandRow="true">
                <a:tableStyleId>{5C22544A-7EE6-4342-B048-85BDC9FD1C3A}</a:tableStyleId>
              </a:tblPr>
              <a:tblGrid>
                <a:gridCol w="8928992">
                  <a:extLst>
                    <a:ext uri="{9D8B030D-6E8A-4147-A177-3AD203B41FA5}">
                      <a16:colId xmlns:a16="http://schemas.microsoft.com/office/drawing/2014/main" val="185384590"/>
                    </a:ext>
                  </a:extLst>
                </a:gridCol>
              </a:tblGrid>
              <a:tr h="370840">
                <a:tc>
                  <a:txBody>
                    <a:bodyPr/>
                    <a:lstStyle/>
                    <a:p>
                      <a:r>
                        <a:rPr lang="cs-CZ" dirty="false"/>
                        <a:t>Prezenční forma</a:t>
                      </a:r>
                    </a:p>
                  </a:txBody>
                  <a:tcPr/>
                </a:tc>
                <a:extLst>
                  <a:ext uri="{0D108BD9-81ED-4DB2-BD59-A6C34878D82A}">
                    <a16:rowId xmlns:a16="http://schemas.microsoft.com/office/drawing/2014/main" val="1226567382"/>
                  </a:ext>
                </a:extLst>
              </a:tr>
              <a:tr h="370840">
                <a:tc>
                  <a:txBody>
                    <a:bodyPr/>
                    <a:lstStyle/>
                    <a:p>
                      <a:pPr marL="285750" indent="-285750" algn="just">
                        <a:buFontTx/>
                        <a:buChar char="-"/>
                      </a:pPr>
                      <a:r>
                        <a:rPr lang="cs-CZ" sz="1600" b="false" dirty="false"/>
                        <a:t>prezenční listiny </a:t>
                      </a:r>
                      <a:r>
                        <a:rPr lang="cs-CZ" sz="1600" dirty="false"/>
                        <a:t>obsahují min. označení projektu, označení vzdělávací aktivity, termín a čas zahájení a ukončení, jméno lektora a jeho podpis, jména účastníků, rozsah jejich účasti, podpisy stvrzující jejich účast. V případě několikadenních vzdělávacích aktivit je potřeba podpisem potvrdit každý den, kdy se účastník aktivity zúčastnil. Lze akceptovat i jiný doklad, např. výpis z evidence docházky/přehled docházky, kopie certifikátu/osvědčení podpořené osoby.</a:t>
                      </a:r>
                    </a:p>
                  </a:txBody>
                  <a:tcPr/>
                </a:tc>
                <a:extLst>
                  <a:ext uri="{0D108BD9-81ED-4DB2-BD59-A6C34878D82A}">
                    <a16:rowId xmlns:a16="http://schemas.microsoft.com/office/drawing/2014/main" val="1576617880"/>
                  </a:ext>
                </a:extLst>
              </a:tr>
              <a:tr h="370840">
                <a:tc>
                  <a:txBody>
                    <a:bodyPr/>
                    <a:lstStyle/>
                    <a:p>
                      <a:r>
                        <a:rPr lang="cs-CZ" sz="1800" b="true" dirty="false">
                          <a:solidFill>
                            <a:schemeClr val="bg1"/>
                          </a:solidFill>
                          <a:latin typeface="Arial" panose="020B0604020202020204" pitchFamily="34" charset="0"/>
                          <a:ea typeface="Arial" panose="020B0604020202020204" pitchFamily="34" charset="0"/>
                          <a:cs typeface="Times New Roman" panose="02020603050405020304" pitchFamily="18" charset="0"/>
                        </a:rPr>
                        <a:t>Distanční forma:</a:t>
                      </a:r>
                      <a:endParaRPr lang="cs-CZ" sz="1800" b="true" kern="1200" dirty="false">
                        <a:solidFill>
                          <a:schemeClr val="bg1"/>
                        </a:solidFill>
                        <a:latin typeface="+mn-lt"/>
                        <a:ea typeface="+mn-ea"/>
                        <a:cs typeface="+mn-cs"/>
                      </a:endParaRPr>
                    </a:p>
                  </a:txBody>
                  <a:tcPr>
                    <a:solidFill>
                      <a:schemeClr val="tx1"/>
                    </a:solidFill>
                  </a:tcPr>
                </a:tc>
                <a:extLst>
                  <a:ext uri="{0D108BD9-81ED-4DB2-BD59-A6C34878D82A}">
                    <a16:rowId xmlns:a16="http://schemas.microsoft.com/office/drawing/2014/main" val="1096278239"/>
                  </a:ext>
                </a:extLst>
              </a:tr>
              <a:tr h="370840">
                <a:tc>
                  <a:txBody>
                    <a:bodyPr/>
                    <a:lstStyle/>
                    <a:p>
                      <a:pPr marL="285750" indent="-285750" algn="just" defTabSz="914400" rtl="false" eaLnBrk="true" latinLnBrk="false" hangingPunct="true">
                        <a:buFontTx/>
                        <a:buChar char="-"/>
                      </a:pPr>
                      <a:r>
                        <a:rPr lang="cs-CZ" sz="1600" b="false" kern="1200" dirty="false">
                          <a:solidFill>
                            <a:schemeClr val="dk1"/>
                          </a:solidFill>
                          <a:latin typeface="+mn-lt"/>
                          <a:ea typeface="+mn-ea"/>
                          <a:cs typeface="+mn-cs"/>
                        </a:rPr>
                        <a:t>sestava či jiný písemný výstup z příslušného softwarového nástroje obsahující délku trvání výuky, identifikaci účastníků školení a rozsah jejich účasti na vzdělávací akci, identifikaci vyučujícího, případně např. printscreen obrazovky obsahující přehled zúčastněných, datum a čas zahájení a ukončení výuky – za každý školicí den. Sestava musí obsahovat označení projektu, vzdělávací aktivitu, musí být opatřena podpisem vyučujícího. Kopie certifikátu/osvědčení podpořené osoby. Příjemce je povinen vytvořit a uchovat audiozáznam o průběhu vzdělávací akce za každou lekci (školicí den), případně musí zajistit, že audiozáznam bude pro účely kontrol poskytnut (s výjimkou akce s citlivým obsahem).</a:t>
                      </a:r>
                    </a:p>
                  </a:txBody>
                  <a:tcPr/>
                </a:tc>
                <a:extLst>
                  <a:ext uri="{0D108BD9-81ED-4DB2-BD59-A6C34878D82A}">
                    <a16:rowId xmlns:a16="http://schemas.microsoft.com/office/drawing/2014/main" val="2538769959"/>
                  </a:ext>
                </a:extLst>
              </a:tr>
              <a:tr h="370840">
                <a:tc>
                  <a:txBody>
                    <a:bodyPr/>
                    <a:lstStyle/>
                    <a:p>
                      <a:r>
                        <a:rPr lang="cs-CZ" b="true" dirty="false">
                          <a:solidFill>
                            <a:schemeClr val="bg1"/>
                          </a:solidFill>
                        </a:rPr>
                        <a:t>E-learning, webináře</a:t>
                      </a:r>
                    </a:p>
                  </a:txBody>
                  <a:tcPr>
                    <a:solidFill>
                      <a:schemeClr val="tx1"/>
                    </a:solidFill>
                  </a:tcPr>
                </a:tc>
                <a:extLst>
                  <a:ext uri="{0D108BD9-81ED-4DB2-BD59-A6C34878D82A}">
                    <a16:rowId xmlns:a16="http://schemas.microsoft.com/office/drawing/2014/main" val="1621857053"/>
                  </a:ext>
                </a:extLst>
              </a:tr>
              <a:tr h="370840">
                <a:tc>
                  <a:txBody>
                    <a:bodyPr/>
                    <a:lstStyle/>
                    <a:p>
                      <a:pPr marL="285750" indent="-285750">
                        <a:buFontTx/>
                        <a:buChar char="-"/>
                      </a:pPr>
                      <a:r>
                        <a:rPr lang="cs-CZ" sz="1600" kern="1200" dirty="false">
                          <a:solidFill>
                            <a:schemeClr val="dk1"/>
                          </a:solidFill>
                          <a:latin typeface="+mn-lt"/>
                          <a:ea typeface="+mn-ea"/>
                          <a:cs typeface="+mn-cs"/>
                        </a:rPr>
                        <a:t>printscreeny, písemný výstup z aplikace, certifikát/osvědčení.</a:t>
                      </a:r>
                    </a:p>
                  </a:txBody>
                  <a:tcPr/>
                </a:tc>
                <a:extLst>
                  <a:ext uri="{0D108BD9-81ED-4DB2-BD59-A6C34878D82A}">
                    <a16:rowId xmlns:a16="http://schemas.microsoft.com/office/drawing/2014/main" val="934306782"/>
                  </a:ext>
                </a:extLst>
              </a:tr>
            </a:tbl>
          </a:graphicData>
        </a:graphic>
      </p:graphicFrame>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22</a:t>
            </a:fld>
            <a:endParaRPr lang="cs-CZ"/>
          </a:p>
        </p:txBody>
      </p:sp>
    </p:spTree>
    <p:extLst>
      <p:ext uri="{BB962C8B-B14F-4D97-AF65-F5344CB8AC3E}">
        <p14:creationId xmlns:p14="http://schemas.microsoft.com/office/powerpoint/2010/main" val="422529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sz="2400" dirty="false">
                <a:latin typeface="Arial" panose="020B0604020202020204" pitchFamily="34" charset="0"/>
                <a:ea typeface="Arial" panose="020B0604020202020204" pitchFamily="34" charset="0"/>
                <a:cs typeface="Times New Roman" panose="02020603050405020304" pitchFamily="18" charset="0"/>
              </a:rPr>
              <a:t>Setkávání skupin, poradenství či konzultace</a:t>
            </a:r>
            <a:endParaRPr lang="cs-CZ" sz="4000" dirty="false"/>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23</a:t>
            </a:fld>
            <a:endParaRPr lang="cs-CZ"/>
          </a:p>
        </p:txBody>
      </p:sp>
      <p:graphicFrame>
        <p:nvGraphicFramePr>
          <p:cNvPr id="5" name="Zástupný obsah 4">
            <a:extLst>
              <a:ext uri="{FF2B5EF4-FFF2-40B4-BE49-F238E27FC236}">
                <a16:creationId xmlns:a16="http://schemas.microsoft.com/office/drawing/2014/main" id="{AB593871-7FAC-9849-0636-5BFC2E91103A}"/>
              </a:ext>
            </a:extLst>
          </p:cNvPr>
          <p:cNvGraphicFramePr>
            <a:graphicFrameLocks noGrp="true"/>
          </p:cNvGraphicFramePr>
          <p:nvPr>
            <p:ph idx="1"/>
            <p:extLst>
              <p:ext uri="{D42A27DB-BD31-4B8C-83A1-F6EECF244321}">
                <p14:modId xmlns:p14="http://schemas.microsoft.com/office/powerpoint/2010/main" val="938287972"/>
              </p:ext>
            </p:extLst>
          </p:nvPr>
        </p:nvGraphicFramePr>
        <p:xfrm>
          <a:off x="107504" y="1340768"/>
          <a:ext cx="8928992" cy="5126280"/>
        </p:xfrm>
        <a:graphic>
          <a:graphicData uri="http://schemas.openxmlformats.org/drawingml/2006/table">
            <a:tbl>
              <a:tblPr firstRow="true" bandRow="true">
                <a:tableStyleId>{5C22544A-7EE6-4342-B048-85BDC9FD1C3A}</a:tableStyleId>
              </a:tblPr>
              <a:tblGrid>
                <a:gridCol w="8928992">
                  <a:extLst>
                    <a:ext uri="{9D8B030D-6E8A-4147-A177-3AD203B41FA5}">
                      <a16:colId xmlns:a16="http://schemas.microsoft.com/office/drawing/2014/main" val="185384590"/>
                    </a:ext>
                  </a:extLst>
                </a:gridCol>
              </a:tblGrid>
              <a:tr h="370840">
                <a:tc>
                  <a:txBody>
                    <a:bodyPr/>
                    <a:lstStyle/>
                    <a:p>
                      <a:r>
                        <a:rPr lang="cs-CZ" dirty="false"/>
                        <a:t>Prezenční forma</a:t>
                      </a:r>
                    </a:p>
                  </a:txBody>
                  <a:tcPr/>
                </a:tc>
                <a:extLst>
                  <a:ext uri="{0D108BD9-81ED-4DB2-BD59-A6C34878D82A}">
                    <a16:rowId xmlns:a16="http://schemas.microsoft.com/office/drawing/2014/main" val="1226567382"/>
                  </a:ext>
                </a:extLst>
              </a:tr>
              <a:tr h="493256">
                <a:tc>
                  <a:txBody>
                    <a:bodyPr/>
                    <a:lstStyle/>
                    <a:p>
                      <a:pPr marL="285750" indent="-285750" algn="just">
                        <a:buFontTx/>
                        <a:buChar char="-"/>
                      </a:pPr>
                      <a:r>
                        <a:rPr lang="pl-PL" sz="1800" b="false" dirty="false"/>
                        <a:t>seznam zúčastněných osob doplněný jejich podpisy.</a:t>
                      </a:r>
                    </a:p>
                  </a:txBody>
                  <a:tcPr/>
                </a:tc>
                <a:extLst>
                  <a:ext uri="{0D108BD9-81ED-4DB2-BD59-A6C34878D82A}">
                    <a16:rowId xmlns:a16="http://schemas.microsoft.com/office/drawing/2014/main" val="1576617880"/>
                  </a:ext>
                </a:extLst>
              </a:tr>
              <a:tr h="370840">
                <a:tc>
                  <a:txBody>
                    <a:bodyPr/>
                    <a:lstStyle/>
                    <a:p>
                      <a:r>
                        <a:rPr lang="cs-CZ" sz="1800" b="true" dirty="false">
                          <a:solidFill>
                            <a:schemeClr val="bg1"/>
                          </a:solidFill>
                          <a:latin typeface="Arial" panose="020B0604020202020204" pitchFamily="34" charset="0"/>
                          <a:ea typeface="Arial" panose="020B0604020202020204" pitchFamily="34" charset="0"/>
                          <a:cs typeface="Times New Roman" panose="02020603050405020304" pitchFamily="18" charset="0"/>
                        </a:rPr>
                        <a:t>Distanční forma:</a:t>
                      </a:r>
                      <a:endParaRPr lang="cs-CZ" sz="1800" b="true" kern="1200" dirty="false">
                        <a:solidFill>
                          <a:schemeClr val="bg1"/>
                        </a:solidFill>
                        <a:latin typeface="+mn-lt"/>
                        <a:ea typeface="+mn-ea"/>
                        <a:cs typeface="+mn-cs"/>
                      </a:endParaRPr>
                    </a:p>
                  </a:txBody>
                  <a:tcPr>
                    <a:solidFill>
                      <a:schemeClr val="tx1"/>
                    </a:solidFill>
                  </a:tcPr>
                </a:tc>
                <a:extLst>
                  <a:ext uri="{0D108BD9-81ED-4DB2-BD59-A6C34878D82A}">
                    <a16:rowId xmlns:a16="http://schemas.microsoft.com/office/drawing/2014/main" val="1096278239"/>
                  </a:ext>
                </a:extLst>
              </a:tr>
              <a:tr h="1357352">
                <a:tc>
                  <a:txBody>
                    <a:bodyPr/>
                    <a:lstStyle/>
                    <a:p>
                      <a:pPr marL="285750" indent="-285750" algn="just">
                        <a:buFontTx/>
                        <a:buChar char="-"/>
                      </a:pPr>
                      <a:r>
                        <a:rPr lang="cs-CZ" sz="1800" dirty="false"/>
                        <a:t>sestava či jiný písemný výstup z příslušného softwarového nástroje: jednoznačná identifikace účastníků  a pracovníka, který dané setkání organizoval, termín a čas zahájení a ukončení, tato sestava/výstup musí být opatřena podpisem poradce/konzultanta/pracovníka, který setkání organizoval.</a:t>
                      </a:r>
                      <a:endParaRPr lang="cs-CZ" sz="1600" dirty="false"/>
                    </a:p>
                  </a:txBody>
                  <a:tcPr/>
                </a:tc>
                <a:extLst>
                  <a:ext uri="{0D108BD9-81ED-4DB2-BD59-A6C34878D82A}">
                    <a16:rowId xmlns:a16="http://schemas.microsoft.com/office/drawing/2014/main" val="2538769959"/>
                  </a:ext>
                </a:extLst>
              </a:tr>
              <a:tr h="370840">
                <a:tc>
                  <a:txBody>
                    <a:bodyPr/>
                    <a:lstStyle/>
                    <a:p>
                      <a:r>
                        <a:rPr lang="cs-CZ" b="true" dirty="false">
                          <a:solidFill>
                            <a:schemeClr val="bg1"/>
                          </a:solidFill>
                        </a:rPr>
                        <a:t>Poradenství/konzultace s využitím telefonické komunikace:</a:t>
                      </a:r>
                    </a:p>
                  </a:txBody>
                  <a:tcPr>
                    <a:solidFill>
                      <a:schemeClr val="tx1"/>
                    </a:solidFill>
                  </a:tcPr>
                </a:tc>
                <a:extLst>
                  <a:ext uri="{0D108BD9-81ED-4DB2-BD59-A6C34878D82A}">
                    <a16:rowId xmlns:a16="http://schemas.microsoft.com/office/drawing/2014/main" val="1621857053"/>
                  </a:ext>
                </a:extLst>
              </a:tr>
              <a:tr h="877912">
                <a:tc>
                  <a:txBody>
                    <a:bodyPr/>
                    <a:lstStyle/>
                    <a:p>
                      <a:pPr marL="285750" indent="-285750" algn="just">
                        <a:buFontTx/>
                        <a:buChar char="-"/>
                      </a:pPr>
                      <a:r>
                        <a:rPr lang="cs-CZ" dirty="false"/>
                        <a:t>písemný záznam s identifikací účastníků a poradce/konzultanta, termín a čas zahájení a ukončení poradenství, podpis.</a:t>
                      </a:r>
                    </a:p>
                  </a:txBody>
                  <a:tcPr/>
                </a:tc>
                <a:extLst>
                  <a:ext uri="{0D108BD9-81ED-4DB2-BD59-A6C34878D82A}">
                    <a16:rowId xmlns:a16="http://schemas.microsoft.com/office/drawing/2014/main" val="934306782"/>
                  </a:ext>
                </a:extLst>
              </a:tr>
              <a:tr h="370840">
                <a:tc>
                  <a:txBody>
                    <a:bodyPr/>
                    <a:lstStyle/>
                    <a:p>
                      <a:r>
                        <a:rPr lang="cs-CZ" b="true" dirty="false">
                          <a:solidFill>
                            <a:schemeClr val="bg1"/>
                          </a:solidFill>
                        </a:rPr>
                        <a:t>Poskytování specifických sociálních služeb: </a:t>
                      </a:r>
                    </a:p>
                  </a:txBody>
                  <a:tcPr>
                    <a:solidFill>
                      <a:schemeClr val="tx1"/>
                    </a:solidFill>
                  </a:tcPr>
                </a:tc>
                <a:extLst>
                  <a:ext uri="{0D108BD9-81ED-4DB2-BD59-A6C34878D82A}">
                    <a16:rowId xmlns:a16="http://schemas.microsoft.com/office/drawing/2014/main" val="3583964019"/>
                  </a:ext>
                </a:extLst>
              </a:tr>
              <a:tr h="370840">
                <a:tc>
                  <a:txBody>
                    <a:bodyPr/>
                    <a:lstStyle/>
                    <a:p>
                      <a:pPr marL="285750" indent="-285750" algn="just">
                        <a:buFontTx/>
                        <a:buChar char="-"/>
                      </a:pPr>
                      <a:r>
                        <a:rPr lang="cs-CZ" dirty="false"/>
                        <a:t>z důvodu respektování anonymity klienta (např. terénní programy): doklady, ze kterých vyplývá datum, hodina, druh poskytnuté služby a podpis zodpovědného pracovníka.</a:t>
                      </a:r>
                    </a:p>
                  </a:txBody>
                  <a:tcPr/>
                </a:tc>
                <a:extLst>
                  <a:ext uri="{0D108BD9-81ED-4DB2-BD59-A6C34878D82A}">
                    <a16:rowId xmlns:a16="http://schemas.microsoft.com/office/drawing/2014/main" val="2660268258"/>
                  </a:ext>
                </a:extLst>
              </a:tr>
            </a:tbl>
          </a:graphicData>
        </a:graphic>
      </p:graphicFrame>
    </p:spTree>
    <p:extLst>
      <p:ext uri="{BB962C8B-B14F-4D97-AF65-F5344CB8AC3E}">
        <p14:creationId xmlns:p14="http://schemas.microsoft.com/office/powerpoint/2010/main" val="398936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259632" y="1556792"/>
            <a:ext cx="7272000" cy="1224000"/>
          </a:xfrm>
        </p:spPr>
        <p:txBody>
          <a:bodyPr/>
          <a:lstStyle/>
          <a:p>
            <a:r>
              <a:rPr lang="cs-CZ" dirty="false"/>
              <a:t>Finanční řízení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595996" y="1628792"/>
            <a:ext cx="540000" cy="540000"/>
          </a:xfrm>
        </p:spPr>
      </p:pic>
      <p:pic>
        <p:nvPicPr>
          <p:cNvPr id="2" name="Obrázek 1">
            <a:extLst>
              <a:ext uri="{FF2B5EF4-FFF2-40B4-BE49-F238E27FC236}">
                <a16:creationId xmlns:a16="http://schemas.microsoft.com/office/drawing/2014/main" id="{FF768A4C-3B44-8D83-A55B-6432F538D174}"/>
              </a:ext>
            </a:extLst>
          </p:cNvPr>
          <p:cNvPicPr>
            <a:picLocks noChangeAspect="true"/>
          </p:cNvPicPr>
          <p:nvPr/>
        </p:nvPicPr>
        <p:blipFill>
          <a:blip r:embed="rId3"/>
          <a:stretch>
            <a:fillRect/>
          </a:stretch>
        </p:blipFill>
        <p:spPr>
          <a:xfrm>
            <a:off x="2195736" y="2276872"/>
            <a:ext cx="4393688" cy="4393688"/>
          </a:xfrm>
          <a:prstGeom prst="rect">
            <a:avLst/>
          </a:prstGeom>
        </p:spPr>
      </p:pic>
    </p:spTree>
    <p:extLst>
      <p:ext uri="{BB962C8B-B14F-4D97-AF65-F5344CB8AC3E}">
        <p14:creationId xmlns:p14="http://schemas.microsoft.com/office/powerpoint/2010/main" val="300165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způsobilé výdaje</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2704"/>
            <a:ext cx="8424000" cy="5033296"/>
          </a:xfrm>
        </p:spPr>
        <p:txBody>
          <a:bodyPr/>
          <a:lstStyle/>
          <a:p>
            <a:pPr marL="0" indent="0">
              <a:lnSpc>
                <a:spcPct val="100000"/>
              </a:lnSpc>
              <a:buNone/>
            </a:pPr>
            <a:r>
              <a:rPr lang="cs-CZ" sz="2000" dirty="false"/>
              <a:t>Podpora z OPZ+ je určena pouze na způsobilé výdaje. </a:t>
            </a:r>
            <a:br>
              <a:rPr lang="cs-CZ" sz="2000" dirty="false"/>
            </a:br>
            <a:endParaRPr lang="cs-CZ" sz="2000" dirty="false"/>
          </a:p>
          <a:p>
            <a:pPr marL="0" indent="0">
              <a:lnSpc>
                <a:spcPct val="100000"/>
              </a:lnSpc>
              <a:buNone/>
            </a:pPr>
            <a:r>
              <a:rPr lang="cs-CZ" sz="2000" b="true" dirty="false"/>
              <a:t>Způsobilý výdaj </a:t>
            </a:r>
            <a:r>
              <a:rPr lang="cs-CZ" sz="2000" dirty="false"/>
              <a:t>je takový, který: </a:t>
            </a:r>
          </a:p>
          <a:p>
            <a:pPr lvl="1">
              <a:lnSpc>
                <a:spcPct val="100000"/>
              </a:lnSpc>
            </a:pPr>
            <a:r>
              <a:rPr lang="cs-CZ" dirty="false"/>
              <a:t>je v souladu s právními předpisy EU a ČR relevantními pro projekt, </a:t>
            </a:r>
          </a:p>
          <a:p>
            <a:pPr lvl="1">
              <a:lnSpc>
                <a:spcPct val="100000"/>
              </a:lnSpc>
            </a:pPr>
            <a:r>
              <a:rPr lang="cs-CZ" dirty="false"/>
              <a:t>je v souladu s pravidly a cíli programu a s podmínkami poskytnutí podpory, </a:t>
            </a:r>
          </a:p>
          <a:p>
            <a:pPr lvl="1">
              <a:lnSpc>
                <a:spcPct val="100000"/>
              </a:lnSpc>
            </a:pPr>
            <a:r>
              <a:rPr lang="cs-CZ" dirty="false"/>
              <a:t>je přiměřený (viz dále),</a:t>
            </a:r>
          </a:p>
          <a:p>
            <a:pPr lvl="1">
              <a:lnSpc>
                <a:spcPct val="100000"/>
              </a:lnSpc>
            </a:pPr>
            <a:r>
              <a:rPr lang="cs-CZ" dirty="false"/>
              <a:t>vzniknul v době realizace projektu, </a:t>
            </a:r>
          </a:p>
          <a:p>
            <a:pPr lvl="1">
              <a:lnSpc>
                <a:spcPct val="100000"/>
              </a:lnSpc>
            </a:pPr>
            <a:r>
              <a:rPr lang="cs-CZ" dirty="false"/>
              <a:t>je řádně identifikovatelný, prokazatelný a doložitelný </a:t>
            </a:r>
          </a:p>
          <a:p>
            <a:pPr lvl="1">
              <a:lnSpc>
                <a:spcPct val="100000"/>
              </a:lnSpc>
            </a:pPr>
            <a:r>
              <a:rPr lang="cs-CZ" dirty="false"/>
              <a:t>je nezbytný pro dosažení cílů projektu. </a:t>
            </a:r>
          </a:p>
          <a:p>
            <a:pPr marL="0" indent="0">
              <a:lnSpc>
                <a:spcPct val="100000"/>
              </a:lnSpc>
              <a:buNone/>
            </a:pPr>
            <a:endParaRPr lang="cs-CZ" sz="2000" dirty="false"/>
          </a:p>
          <a:p>
            <a:pPr marL="0" indent="0">
              <a:lnSpc>
                <a:spcPct val="100000"/>
              </a:lnSpc>
              <a:buNone/>
            </a:pPr>
            <a:r>
              <a:rPr lang="cs-CZ" sz="2000" dirty="false"/>
              <a:t>Uvedené podmínky musejí být naplněny </a:t>
            </a:r>
            <a:r>
              <a:rPr lang="cs-CZ" sz="2000" dirty="false">
                <a:solidFill>
                  <a:srgbClr val="FF0000"/>
                </a:solidFill>
              </a:rPr>
              <a:t>všechny zároveň</a:t>
            </a:r>
            <a:r>
              <a:rPr lang="cs-CZ" sz="2000" dirty="false"/>
              <a:t>.</a:t>
            </a:r>
          </a:p>
          <a:p>
            <a:pPr marL="0" indent="0">
              <a:lnSpc>
                <a:spcPct val="100000"/>
              </a:lnSpc>
              <a:buNone/>
            </a:pPr>
            <a:endParaRPr lang="cs-CZ" sz="20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25</a:t>
            </a:fld>
            <a:endParaRPr lang="cs-CZ"/>
          </a:p>
        </p:txBody>
      </p:sp>
    </p:spTree>
    <p:extLst>
      <p:ext uri="{BB962C8B-B14F-4D97-AF65-F5344CB8AC3E}">
        <p14:creationId xmlns:p14="http://schemas.microsoft.com/office/powerpoint/2010/main" val="1061956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5900"/>
            <a:ext cx="8424000" cy="5030100"/>
          </a:xfrm>
        </p:spPr>
        <p:txBody>
          <a:bodyPr/>
          <a:lstStyle/>
          <a:p>
            <a:pPr marL="0" indent="0" algn="just">
              <a:lnSpc>
                <a:spcPct val="100000"/>
              </a:lnSpc>
              <a:buNone/>
            </a:pPr>
            <a:r>
              <a:rPr lang="cs-CZ" sz="2000" b="true" u="sng" dirty="false"/>
              <a:t>Přiměřenost výdaje </a:t>
            </a:r>
            <a:r>
              <a:rPr lang="cs-CZ" sz="2000" dirty="false"/>
              <a:t>znamená dosažení optimálního vztahu mezi:</a:t>
            </a:r>
          </a:p>
          <a:p>
            <a:pPr algn="just">
              <a:lnSpc>
                <a:spcPct val="100000"/>
              </a:lnSpc>
            </a:pPr>
            <a:r>
              <a:rPr lang="cs-CZ" sz="2000" b="true" dirty="false"/>
              <a:t>hospodárností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minimalizace výdajů nutných k dosažení cílů projektu při dodržení odpovídající kvality stanoveného cíle,</a:t>
            </a:r>
            <a:endParaRPr lang="cs-CZ" sz="2000" dirty="false"/>
          </a:p>
          <a:p>
            <a:pPr algn="just">
              <a:lnSpc>
                <a:spcPct val="100000"/>
              </a:lnSpc>
            </a:pPr>
            <a:r>
              <a:rPr lang="cs-CZ" sz="2000" b="true" dirty="false"/>
              <a:t>účelností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přímá vazba na cíle projektu a nezbytnost pro jeho realizaci,</a:t>
            </a:r>
            <a:endParaRPr lang="cs-CZ" sz="2000" dirty="false"/>
          </a:p>
          <a:p>
            <a:pPr algn="just">
              <a:lnSpc>
                <a:spcPct val="100000"/>
              </a:lnSpc>
            </a:pPr>
            <a:r>
              <a:rPr lang="cs-CZ" sz="2000" b="true" dirty="false"/>
              <a:t>efektivností</a:t>
            </a:r>
            <a:r>
              <a:rPr lang="cs-CZ" sz="2000" dirty="false"/>
              <a:t>, tj. vynaložením veřejných prostředků tak, aby se ve srovnání s jejich objemem dosáhlo maximálního rozsahu, kvality </a:t>
            </a:r>
            <a:br>
              <a:rPr lang="cs-CZ" sz="2000" dirty="false"/>
            </a:br>
            <a:r>
              <a:rPr lang="cs-CZ" sz="2000" dirty="false"/>
              <a:t>a přínosu.</a:t>
            </a:r>
          </a:p>
          <a:p>
            <a:pPr marL="0" indent="0" algn="just">
              <a:lnSpc>
                <a:spcPct val="100000"/>
              </a:lnSpc>
              <a:buNone/>
            </a:pPr>
            <a:endParaRPr lang="cs-CZ" sz="2000" dirty="false"/>
          </a:p>
          <a:p>
            <a:pPr marL="0" indent="0" algn="just">
              <a:lnSpc>
                <a:spcPct val="100000"/>
              </a:lnSpc>
              <a:buNone/>
            </a:pPr>
            <a:r>
              <a:rPr lang="cs-CZ" sz="2000" i="true" dirty="false"/>
              <a:t>Pokud výdaje vykazované příjemcem nejsou přiměřené, ŘO je oprávněn výdaj jako způsobilý </a:t>
            </a:r>
            <a:r>
              <a:rPr lang="cs-CZ" sz="2000" i="true" dirty="false">
                <a:solidFill>
                  <a:srgbClr val="FF0000"/>
                </a:solidFill>
              </a:rPr>
              <a:t>neschválit</a:t>
            </a:r>
            <a:r>
              <a:rPr lang="cs-CZ" sz="2000" i="true" dirty="false"/>
              <a:t>, nebo jej schválit </a:t>
            </a:r>
            <a:r>
              <a:rPr lang="cs-CZ" sz="2000" i="true" dirty="false">
                <a:solidFill>
                  <a:srgbClr val="FF0000"/>
                </a:solidFill>
              </a:rPr>
              <a:t>pouze do určité výše.</a:t>
            </a:r>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26</a:t>
            </a:fld>
            <a:endParaRPr lang="cs-CZ"/>
          </a:p>
        </p:txBody>
      </p:sp>
    </p:spTree>
    <p:extLst>
      <p:ext uri="{BB962C8B-B14F-4D97-AF65-F5344CB8AC3E}">
        <p14:creationId xmlns:p14="http://schemas.microsoft.com/office/powerpoint/2010/main" val="3195076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13164"/>
            <a:ext cx="8424000" cy="5444836"/>
          </a:xfrm>
        </p:spPr>
        <p:txBody>
          <a:bodyPr/>
          <a:lstStyle/>
          <a:p>
            <a:pPr marL="0" indent="0">
              <a:lnSpc>
                <a:spcPct val="100000"/>
              </a:lnSpc>
              <a:buNone/>
            </a:pPr>
            <a:r>
              <a:rPr lang="cs-CZ" sz="2000" b="true" u="sng" dirty="false"/>
              <a:t>Časová způsobilost výdaje</a:t>
            </a:r>
          </a:p>
          <a:p>
            <a:pPr algn="just">
              <a:lnSpc>
                <a:spcPct val="100000"/>
              </a:lnSpc>
            </a:pPr>
            <a:r>
              <a:rPr lang="cs-CZ" sz="2000" dirty="false"/>
              <a:t>výdaj musí vzniknout v době realizace projektu. U osobních nákladů se jedná o identifikaci měsíce, ke kterému se osobní náklad vztahuje. Tato podmínka musí být ověřitelná - např. výplatními páskami nebo mzdovými listy, datem vzniku nákladu na příslušném účetním dokladu.</a:t>
            </a:r>
          </a:p>
          <a:p>
            <a:pPr algn="just">
              <a:lnSpc>
                <a:spcPct val="100000"/>
              </a:lnSpc>
            </a:pPr>
            <a:endParaRPr lang="cs-CZ" sz="1800" dirty="false"/>
          </a:p>
          <a:p>
            <a:pPr marL="0" indent="0" algn="just">
              <a:lnSpc>
                <a:spcPct val="100000"/>
              </a:lnSpc>
              <a:buNone/>
            </a:pPr>
            <a:r>
              <a:rPr lang="cs-CZ" sz="2000" b="true" u="sng" dirty="false"/>
              <a:t>Úhrada výdaje</a:t>
            </a:r>
          </a:p>
          <a:p>
            <a:pPr algn="just">
              <a:lnSpc>
                <a:spcPct val="100000"/>
              </a:lnSpc>
            </a:pPr>
            <a:r>
              <a:rPr lang="cs-CZ" sz="2000" dirty="false"/>
              <a:t>podmínkou způsobilosti je, že výdaj musí být skutečně zaplacen, </a:t>
            </a:r>
            <a:br>
              <a:rPr lang="cs-CZ" sz="2000" dirty="false"/>
            </a:br>
            <a:r>
              <a:rPr lang="cs-CZ" sz="2000" dirty="false"/>
              <a:t>tj. úhrada musí být doložena bankovními výpisy či výdajovými pokladními doklady.</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27</a:t>
            </a:fld>
            <a:endParaRPr lang="cs-CZ"/>
          </a:p>
        </p:txBody>
      </p:sp>
      <p:pic>
        <p:nvPicPr>
          <p:cNvPr id="5" name="Obrázek 4">
            <a:extLst>
              <a:ext uri="{FF2B5EF4-FFF2-40B4-BE49-F238E27FC236}">
                <a16:creationId xmlns:a16="http://schemas.microsoft.com/office/drawing/2014/main" id="{933B44A6-407A-E630-A71D-E5CBBF2A57FF}"/>
              </a:ext>
            </a:extLst>
          </p:cNvPr>
          <p:cNvPicPr>
            <a:picLocks noChangeAspect="true"/>
          </p:cNvPicPr>
          <p:nvPr/>
        </p:nvPicPr>
        <p:blipFill>
          <a:blip r:embed="rId3"/>
          <a:stretch>
            <a:fillRect/>
          </a:stretch>
        </p:blipFill>
        <p:spPr>
          <a:xfrm>
            <a:off x="3491880" y="4697209"/>
            <a:ext cx="1657911" cy="1813183"/>
          </a:xfrm>
          <a:prstGeom prst="rect">
            <a:avLst/>
          </a:prstGeom>
        </p:spPr>
      </p:pic>
    </p:spTree>
    <p:extLst>
      <p:ext uri="{BB962C8B-B14F-4D97-AF65-F5344CB8AC3E}">
        <p14:creationId xmlns:p14="http://schemas.microsoft.com/office/powerpoint/2010/main" val="296495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95099-C3EF-88E8-5A65-8B37BADB1628}"/>
              </a:ext>
            </a:extLst>
          </p:cNvPr>
          <p:cNvSpPr>
            <a:spLocks noGrp="true"/>
          </p:cNvSpPr>
          <p:nvPr>
            <p:ph type="title"/>
          </p:nvPr>
        </p:nvSpPr>
        <p:spPr/>
        <p:txBody>
          <a:bodyPr/>
          <a:lstStyle/>
          <a:p>
            <a:pPr algn="ctr"/>
            <a:r>
              <a:rPr lang="cs-CZ" dirty="false"/>
              <a:t>Rozdělení nákladů</a:t>
            </a:r>
          </a:p>
        </p:txBody>
      </p:sp>
      <p:sp>
        <p:nvSpPr>
          <p:cNvPr id="3" name="Zástupný obsah 2">
            <a:extLst>
              <a:ext uri="{FF2B5EF4-FFF2-40B4-BE49-F238E27FC236}">
                <a16:creationId xmlns:a16="http://schemas.microsoft.com/office/drawing/2014/main" id="{68AF0763-6657-31D8-4237-9C276802BA65}"/>
              </a:ext>
            </a:extLst>
          </p:cNvPr>
          <p:cNvSpPr>
            <a:spLocks noGrp="true"/>
          </p:cNvSpPr>
          <p:nvPr>
            <p:ph idx="1"/>
          </p:nvPr>
        </p:nvSpPr>
        <p:spPr>
          <a:xfrm>
            <a:off x="360000" y="1484784"/>
            <a:ext cx="8280000" cy="4896544"/>
          </a:xfrm>
        </p:spPr>
        <p:txBody>
          <a:bodyPr/>
          <a:lstStyle/>
          <a:p>
            <a:pPr marL="0" indent="0" algn="just">
              <a:buNone/>
            </a:pPr>
            <a:r>
              <a:rPr lang="cs-CZ" sz="2000" b="true" dirty="false"/>
              <a:t>Projekty s využitím paušálních sazeb</a:t>
            </a:r>
          </a:p>
          <a:p>
            <a:pPr marL="691200" lvl="1" indent="-457200" algn="just">
              <a:lnSpc>
                <a:spcPct val="100000"/>
              </a:lnSpc>
              <a:spcAft>
                <a:spcPts val="600"/>
              </a:spcAft>
            </a:pPr>
            <a:r>
              <a:rPr lang="cs-CZ" sz="1800" dirty="false"/>
              <a:t>Podpora se po poskytuje na náklady, které jsou hrazeny v režimu skutečně vzniklých výdajů, a na další výdaje financované 40% paušální sazbou.</a:t>
            </a:r>
          </a:p>
          <a:p>
            <a:pPr marL="691200" lvl="1" indent="-457200" algn="just">
              <a:lnSpc>
                <a:spcPct val="100000"/>
              </a:lnSpc>
              <a:spcAft>
                <a:spcPts val="600"/>
              </a:spcAft>
            </a:pPr>
            <a:r>
              <a:rPr lang="cs-CZ" sz="1800" dirty="false"/>
              <a:t>Výdaje v rámci kapitoly „Osobní náklady“ patří do kategorie skutečně prokazovaných výdajů (tzv. přímé osobní náklady).</a:t>
            </a:r>
          </a:p>
          <a:p>
            <a:pPr marL="691200" lvl="1" indent="-457200" algn="just">
              <a:lnSpc>
                <a:spcPct val="100000"/>
              </a:lnSpc>
              <a:spcAft>
                <a:spcPts val="600"/>
              </a:spcAft>
            </a:pPr>
            <a:r>
              <a:rPr lang="cs-CZ" sz="1800" dirty="false"/>
              <a:t>Veškeré ostatní výdaje projektu patří do výdajů prokazovaných v rámci 40% paušální sazby. </a:t>
            </a:r>
          </a:p>
          <a:p>
            <a:pPr marL="691200" lvl="1" indent="-457200" algn="just">
              <a:lnSpc>
                <a:spcPct val="100000"/>
              </a:lnSpc>
              <a:spcAft>
                <a:spcPts val="600"/>
              </a:spcAft>
            </a:pPr>
            <a:r>
              <a:rPr lang="cs-CZ" sz="1800" dirty="false"/>
              <a:t>Paušální náklady jsou odvozeny procentem od přímých (osobních) nákladů.</a:t>
            </a:r>
          </a:p>
          <a:p>
            <a:pPr marL="691200" lvl="1" indent="-457200" algn="just">
              <a:lnSpc>
                <a:spcPct val="100000"/>
              </a:lnSpc>
              <a:spcAft>
                <a:spcPts val="600"/>
              </a:spcAft>
            </a:pPr>
            <a:r>
              <a:rPr lang="cs-CZ" sz="1800" dirty="false"/>
              <a:t>Prostředky na paušální náklady projektu jsou poskytovány průběžně, vždy spolu s prostředky na přímé náklady projektu. Každá platba příjemci tak         v sobě zahrnuje prostředky na přímé i na paušální náklady.</a:t>
            </a:r>
          </a:p>
          <a:p>
            <a:pPr marL="691200" lvl="1" indent="-457200" algn="just">
              <a:lnSpc>
                <a:spcPct val="100000"/>
              </a:lnSpc>
              <a:spcAft>
                <a:spcPts val="600"/>
              </a:spcAft>
            </a:pPr>
            <a:r>
              <a:rPr lang="cs-CZ" sz="1800" dirty="false"/>
              <a:t>V celkových způsobilých nákladech projektu je obsaženo </a:t>
            </a:r>
            <a:br>
              <a:rPr lang="cs-CZ" sz="1800" dirty="false"/>
            </a:br>
            <a:r>
              <a:rPr lang="cs-CZ" sz="1800" dirty="false"/>
              <a:t>i spolufinancování žadatele.</a:t>
            </a:r>
          </a:p>
          <a:p>
            <a:pPr marL="691200" lvl="1" indent="-457200" algn="just">
              <a:lnSpc>
                <a:spcPct val="100000"/>
              </a:lnSpc>
              <a:spcAft>
                <a:spcPts val="600"/>
              </a:spcAft>
            </a:pPr>
            <a:endParaRPr lang="cs-CZ" sz="1800" dirty="false"/>
          </a:p>
          <a:p>
            <a:pPr marL="943200" lvl="2" indent="-457200" algn="just">
              <a:lnSpc>
                <a:spcPct val="100000"/>
              </a:lnSpc>
              <a:spcAft>
                <a:spcPts val="600"/>
              </a:spcAft>
            </a:pPr>
            <a:endParaRPr lang="cs-CZ" sz="1800" dirty="false"/>
          </a:p>
          <a:p>
            <a:pPr marL="414000" lvl="1" indent="0">
              <a:buNone/>
            </a:pPr>
            <a:endParaRPr lang="cs-CZ" dirty="false"/>
          </a:p>
        </p:txBody>
      </p:sp>
      <p:sp>
        <p:nvSpPr>
          <p:cNvPr id="4" name="Zástupný symbol pro číslo snímku 3">
            <a:extLst>
              <a:ext uri="{FF2B5EF4-FFF2-40B4-BE49-F238E27FC236}">
                <a16:creationId xmlns:a16="http://schemas.microsoft.com/office/drawing/2014/main" id="{6F854661-AE93-57F3-A8D8-6CE4B0B0A507}"/>
              </a:ext>
            </a:extLst>
          </p:cNvPr>
          <p:cNvSpPr>
            <a:spLocks noGrp="true"/>
          </p:cNvSpPr>
          <p:nvPr>
            <p:ph type="sldNum" sz="quarter" idx="12"/>
          </p:nvPr>
        </p:nvSpPr>
        <p:spPr/>
        <p:txBody>
          <a:bodyPr/>
          <a:lstStyle/>
          <a:p>
            <a:fld id="{479BF083-4774-43B1-9AB0-5CC1AC5DD8EE}" type="slidenum">
              <a:rPr lang="cs-CZ" smtClean="false"/>
              <a:pPr/>
              <a:t>28</a:t>
            </a:fld>
            <a:endParaRPr lang="cs-CZ"/>
          </a:p>
        </p:txBody>
      </p:sp>
    </p:spTree>
    <p:extLst>
      <p:ext uri="{BB962C8B-B14F-4D97-AF65-F5344CB8AC3E}">
        <p14:creationId xmlns:p14="http://schemas.microsoft.com/office/powerpoint/2010/main" val="2087352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extLst>
              <p:ext uri="{D42A27DB-BD31-4B8C-83A1-F6EECF244321}">
                <p14:modId xmlns:p14="http://schemas.microsoft.com/office/powerpoint/2010/main" val="4159309991"/>
              </p:ext>
            </p:extLst>
          </p:nvPr>
        </p:nvGraphicFramePr>
        <p:xfrm>
          <a:off x="268812" y="1628800"/>
          <a:ext cx="8551660" cy="3817464"/>
        </p:xfrm>
        <a:graphic>
          <a:graphicData uri="http://schemas.openxmlformats.org/presentationml/2006/ole">
            <mc:AlternateContent>
              <mc:Choice Requires="v">
                <p:oleObj progId="Excel.Sheet.12" name="Worksheet" r:id="rId2" imgW="7033482" imgH="3139616">
                  <p:embed/>
                </p:oleObj>
              </mc:Choice>
              <mc:Fallback>
                <p:oleObj progId="Excel.Sheet.12" name="Worksheet" r:id="rId2" imgW="7033482" imgH="3139616">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268812" y="1628800"/>
                        <a:ext cx="8551660" cy="3817464"/>
                      </a:xfrm>
                      <a:prstGeom prst="rect">
                        <a:avLst/>
                      </a:prstGeom>
                    </p:spPr>
                  </p:pic>
                </p:oleObj>
              </mc:Fallback>
            </mc:AlternateContent>
          </a:graphicData>
        </a:graphic>
      </p:graphicFrame>
      <p:cxnSp>
        <p:nvCxnSpPr>
          <p:cNvPr id="7" name="Přímá spojnice 6">
            <a:extLst>
              <a:ext uri="{FF2B5EF4-FFF2-40B4-BE49-F238E27FC236}">
                <a16:creationId xmlns:a16="http://schemas.microsoft.com/office/drawing/2014/main" id="{61876B42-DD85-6DDD-085A-6F91E27949B1}"/>
              </a:ext>
            </a:extLst>
          </p:cNvPr>
          <p:cNvCxnSpPr/>
          <p:nvPr/>
        </p:nvCxnSpPr>
        <p:spPr>
          <a:xfrm flipV="true">
            <a:off x="107504" y="4725144"/>
            <a:ext cx="8856984" cy="504056"/>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Přímá spojnice 8">
            <a:extLst>
              <a:ext uri="{FF2B5EF4-FFF2-40B4-BE49-F238E27FC236}">
                <a16:creationId xmlns:a16="http://schemas.microsoft.com/office/drawing/2014/main" id="{D1AF803C-5C11-70C0-8EF7-945682AB6FC7}"/>
              </a:ext>
            </a:extLst>
          </p:cNvPr>
          <p:cNvCxnSpPr>
            <a:cxnSpLocks/>
          </p:cNvCxnSpPr>
          <p:nvPr/>
        </p:nvCxnSpPr>
        <p:spPr>
          <a:xfrm>
            <a:off x="164550" y="4725144"/>
            <a:ext cx="8799938" cy="504056"/>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2464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8604488" cy="752360"/>
          </a:xfrm>
        </p:spPr>
        <p:txBody>
          <a:bodyPr/>
          <a:lstStyle/>
          <a:p>
            <a:pPr algn="just">
              <a:lnSpc>
                <a:spcPct val="100000"/>
              </a:lnSpc>
              <a:spcAft>
                <a:spcPts val="1200"/>
              </a:spcAft>
            </a:pPr>
            <a:r>
              <a:rPr lang="cs-CZ" sz="1900" dirty="false"/>
              <a:t>Každý žadatel byl nebo bude depeší v systému ISKP21+ informován o tom, že má k dispozici platný právní akt – Rozhodnutí o poskytnutí dotace (</a:t>
            </a:r>
            <a:r>
              <a:rPr lang="cs-CZ" sz="1900" dirty="false" err="true"/>
              <a:t>RoD</a:t>
            </a:r>
            <a:r>
              <a:rPr lang="cs-CZ" sz="1900" dirty="false"/>
              <a:t>).</a:t>
            </a:r>
          </a:p>
          <a:p>
            <a:pPr marL="0" indent="0" algn="just">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6" name="Zástupný symbol pro obsah 2"/>
          <p:cNvSpPr txBox="true">
            <a:spLocks/>
          </p:cNvSpPr>
          <p:nvPr/>
        </p:nvSpPr>
        <p:spPr>
          <a:xfrm>
            <a:off x="296491" y="2420888"/>
            <a:ext cx="8604488" cy="381642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b="true" dirty="false" err="true"/>
              <a:t>RoD</a:t>
            </a:r>
            <a:r>
              <a:rPr lang="cs-CZ" sz="1900" b="true" dirty="false"/>
              <a:t> obsahuje zejména</a:t>
            </a:r>
            <a:r>
              <a:rPr lang="cs-CZ" sz="1900" dirty="false"/>
              <a:t>: </a:t>
            </a:r>
          </a:p>
          <a:p>
            <a:pPr lvl="1" algn="just">
              <a:lnSpc>
                <a:spcPct val="100000"/>
              </a:lnSpc>
              <a:spcAft>
                <a:spcPts val="1200"/>
              </a:spcAft>
            </a:pPr>
            <a:r>
              <a:rPr lang="cs-CZ" sz="1800" dirty="false"/>
              <a:t>Účel dotace, datum zahájení a ukončení realizace, termíny pro předkládání zpráv o realizaci, finanční rámec a platební podmínky, povinnosti příjemce, finanční opravy,</a:t>
            </a:r>
          </a:p>
          <a:p>
            <a:pPr lvl="1" algn="just">
              <a:lnSpc>
                <a:spcPct val="100000"/>
              </a:lnSpc>
              <a:spcAft>
                <a:spcPts val="1200"/>
              </a:spcAft>
            </a:pPr>
            <a:r>
              <a:rPr lang="cs-CZ" sz="1800" dirty="false"/>
              <a:t>Příloha č. 1 „Informace o projektu“</a:t>
            </a:r>
            <a:r>
              <a:rPr lang="cs-CZ" dirty="false"/>
              <a:t> </a:t>
            </a:r>
            <a:r>
              <a:rPr lang="cs-CZ" sz="1800" dirty="false"/>
              <a:t>obsahuje závazné znění klíčových aktivit, závazné cílové hodnoty indikátorů, přehled cílových skupin, podobu schváleného rozpočtu a finanční plán projektu, případně i údaje o partnerovi.</a:t>
            </a:r>
          </a:p>
          <a:p>
            <a:pPr lvl="1" algn="just">
              <a:lnSpc>
                <a:spcPct val="100000"/>
              </a:lnSpc>
              <a:spcAft>
                <a:spcPts val="1200"/>
              </a:spcAft>
            </a:pPr>
            <a:r>
              <a:rPr lang="cs-CZ" sz="1800" dirty="false"/>
              <a:t>Projekt musí být realizován v souladu s vydaným právním aktem (včetně přílohy č. 1), příp. v souladu se změnami projektu, které schválí Řídicí orgán</a:t>
            </a:r>
            <a:r>
              <a:rPr lang="cs-CZ" sz="1900" dirty="false"/>
              <a:t>.</a:t>
            </a:r>
          </a:p>
          <a:p>
            <a:pPr lvl="1" algn="just">
              <a:lnSpc>
                <a:spcPct val="100000"/>
              </a:lnSpc>
              <a:spcAft>
                <a:spcPts val="1200"/>
              </a:spcAft>
            </a:pPr>
            <a:endParaRPr lang="cs-CZ" sz="1900" dirty="false"/>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spTree>
    <p:extLst>
      <p:ext uri="{BB962C8B-B14F-4D97-AF65-F5344CB8AC3E}">
        <p14:creationId xmlns:p14="http://schemas.microsoft.com/office/powerpoint/2010/main" val="230239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C83189-842A-33C7-C5FD-75B7EDD08029}"/>
              </a:ext>
            </a:extLst>
          </p:cNvPr>
          <p:cNvSpPr>
            <a:spLocks noGrp="true"/>
          </p:cNvSpPr>
          <p:nvPr>
            <p:ph type="title"/>
          </p:nvPr>
        </p:nvSpPr>
        <p:spPr/>
        <p:txBody>
          <a:bodyPr/>
          <a:lstStyle/>
          <a:p>
            <a:r>
              <a:rPr lang="cs-CZ" dirty="false"/>
              <a:t>Pracovní pozice</a:t>
            </a:r>
          </a:p>
        </p:txBody>
      </p:sp>
      <p:sp>
        <p:nvSpPr>
          <p:cNvPr id="3" name="Zástupný obsah 2">
            <a:extLst>
              <a:ext uri="{FF2B5EF4-FFF2-40B4-BE49-F238E27FC236}">
                <a16:creationId xmlns:a16="http://schemas.microsoft.com/office/drawing/2014/main" id="{1C6AC1D0-89EB-EBD7-5F0F-92CDFD00F0B1}"/>
              </a:ext>
            </a:extLst>
          </p:cNvPr>
          <p:cNvSpPr>
            <a:spLocks noGrp="true"/>
          </p:cNvSpPr>
          <p:nvPr>
            <p:ph idx="1"/>
          </p:nvPr>
        </p:nvSpPr>
        <p:spPr/>
        <p:txBody>
          <a:bodyPr/>
          <a:lstStyle/>
          <a:p>
            <a:r>
              <a:rPr lang="cs-CZ" dirty="false"/>
              <a:t>Způsobilé přímé osobní náklady jsou tyto pozice:</a:t>
            </a:r>
          </a:p>
          <a:p>
            <a:endParaRPr lang="cs-CZ" dirty="false"/>
          </a:p>
          <a:p>
            <a:endParaRPr lang="cs-CZ" dirty="false"/>
          </a:p>
          <a:p>
            <a:endParaRPr lang="cs-CZ" dirty="false"/>
          </a:p>
          <a:p>
            <a:endParaRPr lang="cs-CZ" dirty="false"/>
          </a:p>
          <a:p>
            <a:endParaRPr lang="cs-CZ" dirty="false"/>
          </a:p>
        </p:txBody>
      </p:sp>
      <p:sp>
        <p:nvSpPr>
          <p:cNvPr id="4" name="Zástupný symbol pro číslo snímku 3">
            <a:extLst>
              <a:ext uri="{FF2B5EF4-FFF2-40B4-BE49-F238E27FC236}">
                <a16:creationId xmlns:a16="http://schemas.microsoft.com/office/drawing/2014/main" id="{746CA7CF-D738-CEDB-3B2F-E84E2C7D41E2}"/>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graphicFrame>
        <p:nvGraphicFramePr>
          <p:cNvPr id="5" name="Tabulka 4">
            <a:extLst>
              <a:ext uri="{FF2B5EF4-FFF2-40B4-BE49-F238E27FC236}">
                <a16:creationId xmlns:a16="http://schemas.microsoft.com/office/drawing/2014/main" id="{8C01C83E-EE14-167D-E52E-50D61B21FC7C}"/>
              </a:ext>
            </a:extLst>
          </p:cNvPr>
          <p:cNvGraphicFramePr>
            <a:graphicFrameLocks noGrp="true"/>
          </p:cNvGraphicFramePr>
          <p:nvPr>
            <p:extLst>
              <p:ext uri="{D42A27DB-BD31-4B8C-83A1-F6EECF244321}">
                <p14:modId xmlns:p14="http://schemas.microsoft.com/office/powerpoint/2010/main" val="1763161803"/>
              </p:ext>
            </p:extLst>
          </p:nvPr>
        </p:nvGraphicFramePr>
        <p:xfrm>
          <a:off x="540000" y="2492896"/>
          <a:ext cx="8064000" cy="3383280"/>
        </p:xfrm>
        <a:graphic>
          <a:graphicData uri="http://schemas.openxmlformats.org/drawingml/2006/table">
            <a:tbl>
              <a:tblPr firstRow="true" bandRow="true">
                <a:tableStyleId>{5C22544A-7EE6-4342-B048-85BDC9FD1C3A}</a:tableStyleId>
              </a:tblPr>
              <a:tblGrid>
                <a:gridCol w="3887984">
                  <a:extLst>
                    <a:ext uri="{9D8B030D-6E8A-4147-A177-3AD203B41FA5}">
                      <a16:colId xmlns:a16="http://schemas.microsoft.com/office/drawing/2014/main" val="1379342938"/>
                    </a:ext>
                  </a:extLst>
                </a:gridCol>
                <a:gridCol w="4176016">
                  <a:extLst>
                    <a:ext uri="{9D8B030D-6E8A-4147-A177-3AD203B41FA5}">
                      <a16:colId xmlns:a16="http://schemas.microsoft.com/office/drawing/2014/main" val="2969510083"/>
                    </a:ext>
                  </a:extLst>
                </a:gridCol>
              </a:tblGrid>
              <a:tr h="2448272">
                <a:tc>
                  <a:txBody>
                    <a:bodyPr/>
                    <a:lstStyle/>
                    <a:p>
                      <a:endParaRPr lang="cs-CZ" dirty="false"/>
                    </a:p>
                    <a:p>
                      <a:pPr marL="342900" indent="-342900">
                        <a:buAutoNum type="arabicParenR"/>
                      </a:pPr>
                      <a:r>
                        <a:rPr lang="cs-CZ" dirty="false"/>
                        <a:t>Odborný garant</a:t>
                      </a:r>
                    </a:p>
                    <a:p>
                      <a:pPr marL="342900" indent="-342900">
                        <a:buAutoNum type="arabicParenR"/>
                      </a:pPr>
                      <a:r>
                        <a:rPr lang="cs-CZ" dirty="false"/>
                        <a:t>Sociální pracovník</a:t>
                      </a:r>
                    </a:p>
                    <a:p>
                      <a:pPr marL="342900" indent="-342900">
                        <a:buAutoNum type="arabicParenR"/>
                      </a:pPr>
                      <a:r>
                        <a:rPr lang="cs-CZ" dirty="false"/>
                        <a:t>Case manager</a:t>
                      </a:r>
                    </a:p>
                    <a:p>
                      <a:pPr marL="342900" indent="-342900">
                        <a:buAutoNum type="arabicParenR"/>
                      </a:pPr>
                      <a:r>
                        <a:rPr lang="cs-CZ" dirty="false"/>
                        <a:t>Mentor</a:t>
                      </a:r>
                    </a:p>
                    <a:p>
                      <a:pPr marL="342900" indent="-342900">
                        <a:buAutoNum type="arabicParenR"/>
                      </a:pPr>
                      <a:r>
                        <a:rPr lang="cs-CZ" dirty="false"/>
                        <a:t>Sociální/speciální pedagog</a:t>
                      </a:r>
                    </a:p>
                    <a:p>
                      <a:pPr marL="342900" indent="-342900">
                        <a:buAutoNum type="arabicParenR"/>
                      </a:pPr>
                      <a:r>
                        <a:rPr lang="cs-CZ" dirty="false"/>
                        <a:t>Koordinátor KA a CS</a:t>
                      </a:r>
                    </a:p>
                    <a:p>
                      <a:pPr marL="342900" indent="-342900">
                        <a:buAutoNum type="arabicParenR"/>
                      </a:pPr>
                      <a:r>
                        <a:rPr lang="cs-CZ" dirty="false"/>
                        <a:t>Vedoucí služby/programu</a:t>
                      </a:r>
                    </a:p>
                    <a:p>
                      <a:pPr marL="342900" indent="-342900">
                        <a:buAutoNum type="arabicParenR"/>
                      </a:pPr>
                      <a:r>
                        <a:rPr lang="cs-CZ" dirty="false"/>
                        <a:t>Právník</a:t>
                      </a:r>
                    </a:p>
                    <a:p>
                      <a:pPr marL="342900" indent="-342900">
                        <a:buAutoNum type="arabicParenR"/>
                      </a:pPr>
                      <a:r>
                        <a:rPr lang="cs-CZ" dirty="false"/>
                        <a:t>Mediátor</a:t>
                      </a:r>
                    </a:p>
                    <a:p>
                      <a:pPr marL="342900" indent="-342900">
                        <a:buAutoNum type="arabicParenR"/>
                      </a:pPr>
                      <a:r>
                        <a:rPr lang="cs-CZ" dirty="false"/>
                        <a:t>Terapeut</a:t>
                      </a:r>
                    </a:p>
                    <a:p>
                      <a:endParaRPr lang="cs-CZ" dirty="false"/>
                    </a:p>
                  </a:txBody>
                  <a:tcPr/>
                </a:tc>
                <a:tc>
                  <a:txBody>
                    <a:bodyPr/>
                    <a:lstStyle/>
                    <a:p>
                      <a:endParaRPr lang="cs-CZ" dirty="false"/>
                    </a:p>
                    <a:p>
                      <a:r>
                        <a:rPr lang="cs-CZ" dirty="false"/>
                        <a:t>11) Psycholog</a:t>
                      </a:r>
                    </a:p>
                    <a:p>
                      <a:r>
                        <a:rPr lang="cs-CZ" dirty="false"/>
                        <a:t>12) Psychiatr</a:t>
                      </a:r>
                    </a:p>
                    <a:p>
                      <a:r>
                        <a:rPr lang="cs-CZ" dirty="false"/>
                        <a:t>13) Krizový intervent</a:t>
                      </a:r>
                    </a:p>
                    <a:p>
                      <a:r>
                        <a:rPr lang="cs-CZ" dirty="false"/>
                        <a:t>14) Facilitátor</a:t>
                      </a:r>
                    </a:p>
                    <a:p>
                      <a:r>
                        <a:rPr lang="cs-CZ" dirty="false"/>
                        <a:t>15) Pracovník s CS</a:t>
                      </a:r>
                    </a:p>
                    <a:p>
                      <a:r>
                        <a:rPr lang="cs-CZ" dirty="false"/>
                        <a:t>16) Pracovník v sociálních službách</a:t>
                      </a:r>
                    </a:p>
                    <a:p>
                      <a:r>
                        <a:rPr lang="cs-CZ" dirty="false"/>
                        <a:t>17) Peer konzultant</a:t>
                      </a:r>
                    </a:p>
                    <a:p>
                      <a:r>
                        <a:rPr lang="cs-CZ" dirty="false"/>
                        <a:t>18) Rodinný asistent</a:t>
                      </a:r>
                    </a:p>
                    <a:p>
                      <a:r>
                        <a:rPr lang="cs-CZ" dirty="false"/>
                        <a:t>19) Lektor</a:t>
                      </a:r>
                    </a:p>
                    <a:p>
                      <a:endParaRPr lang="cs-CZ" dirty="false"/>
                    </a:p>
                  </a:txBody>
                  <a:tcPr/>
                </a:tc>
                <a:extLst>
                  <a:ext uri="{0D108BD9-81ED-4DB2-BD59-A6C34878D82A}">
                    <a16:rowId xmlns:a16="http://schemas.microsoft.com/office/drawing/2014/main" val="1388312085"/>
                  </a:ext>
                </a:extLst>
              </a:tr>
            </a:tbl>
          </a:graphicData>
        </a:graphic>
      </p:graphicFrame>
    </p:spTree>
    <p:extLst>
      <p:ext uri="{BB962C8B-B14F-4D97-AF65-F5344CB8AC3E}">
        <p14:creationId xmlns:p14="http://schemas.microsoft.com/office/powerpoint/2010/main" val="961326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a:t>
            </a:r>
          </a:p>
        </p:txBody>
      </p:sp>
      <p:sp>
        <p:nvSpPr>
          <p:cNvPr id="3" name="Zástupný symbol pro obsah 2"/>
          <p:cNvSpPr>
            <a:spLocks noGrp="true"/>
          </p:cNvSpPr>
          <p:nvPr>
            <p:ph idx="1"/>
          </p:nvPr>
        </p:nvSpPr>
        <p:spPr>
          <a:xfrm>
            <a:off x="540000" y="1340768"/>
            <a:ext cx="8064000" cy="5355232"/>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a:t>
            </a:r>
            <a:r>
              <a:rPr lang="cs-CZ" sz="2000" b="true" dirty="false"/>
              <a:t>odvodů na sociální a zdravotní pojištění </a:t>
            </a:r>
            <a:r>
              <a:rPr lang="cs-CZ" sz="2000" dirty="false"/>
              <a:t>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je nutné odůvodnění.</a:t>
            </a:r>
          </a:p>
          <a:p>
            <a:pPr marL="486000" lvl="2" indent="0" algn="just">
              <a:lnSpc>
                <a:spcPct val="100000"/>
              </a:lnSpc>
              <a:buNone/>
              <a:defRPr/>
            </a:pPr>
            <a:r>
              <a:rPr lang="cs-CZ" altLang="cs-CZ" dirty="false"/>
              <a:t>Informace k obvyklých mzdám a platům na www.esfcr.cz: </a:t>
            </a:r>
            <a:r>
              <a:rPr lang="cs-CZ" sz="1800" dirty="false">
                <a:hlinkClick r:id="rId3"/>
              </a:rPr>
              <a:t>www.esfcr.cz/pravidla-pro-zadatele-a-prijemce-opz-plus/-/dokument/18400695</a:t>
            </a:r>
            <a:endParaRPr lang="cs-CZ" sz="1800" dirty="false"/>
          </a:p>
          <a:p>
            <a:pPr marL="486000" lvl="2" indent="0">
              <a:lnSpc>
                <a:spcPct val="100000"/>
              </a:lnSpc>
              <a:buNone/>
              <a:defRPr/>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261402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BF816-E356-40E4-FC96-82B0A7BEBD1D}"/>
              </a:ext>
            </a:extLst>
          </p:cNvPr>
          <p:cNvSpPr>
            <a:spLocks noGrp="true"/>
          </p:cNvSpPr>
          <p:nvPr>
            <p:ph type="title"/>
          </p:nvPr>
        </p:nvSpPr>
        <p:spPr/>
        <p:txBody>
          <a:bodyPr/>
          <a:lstStyle/>
          <a:p>
            <a:pPr algn="ctr"/>
            <a:r>
              <a:rPr lang="cs-CZ" sz="2800" dirty="false"/>
              <a:t>Způsobilé výdaje - osobní náklady II</a:t>
            </a:r>
          </a:p>
        </p:txBody>
      </p:sp>
      <p:sp>
        <p:nvSpPr>
          <p:cNvPr id="3" name="Zástupný obsah 2">
            <a:extLst>
              <a:ext uri="{FF2B5EF4-FFF2-40B4-BE49-F238E27FC236}">
                <a16:creationId xmlns:a16="http://schemas.microsoft.com/office/drawing/2014/main" id="{D07351D4-4C24-CA14-642A-7D5FA92B662E}"/>
              </a:ext>
            </a:extLst>
          </p:cNvPr>
          <p:cNvSpPr>
            <a:spLocks noGrp="true"/>
          </p:cNvSpPr>
          <p:nvPr>
            <p:ph idx="1"/>
          </p:nvPr>
        </p:nvSpPr>
        <p:spPr>
          <a:xfrm>
            <a:off x="540000" y="1704108"/>
            <a:ext cx="8064000" cy="4415891"/>
          </a:xfrm>
        </p:spPr>
        <p:txBody>
          <a:bodyPr/>
          <a:lstStyle/>
          <a:p>
            <a:pPr marL="0" indent="0">
              <a:buNone/>
            </a:pPr>
            <a:r>
              <a:rPr lang="cs-CZ" b="true" dirty="false"/>
              <a:t>Způsobilé osobní náklady jsou:</a:t>
            </a:r>
          </a:p>
          <a:p>
            <a:pPr lvl="1"/>
            <a:r>
              <a:rPr lang="cs-CZ" dirty="false"/>
              <a:t>hrubá mzda/plat,</a:t>
            </a:r>
          </a:p>
          <a:p>
            <a:pPr lvl="1"/>
            <a:r>
              <a:rPr lang="cs-CZ" dirty="false"/>
              <a:t>odvody zaměstnavatele na sociální a zdravotní pojištění,</a:t>
            </a:r>
          </a:p>
          <a:p>
            <a:pPr lvl="1"/>
            <a:r>
              <a:rPr lang="cs-CZ" dirty="false"/>
              <a:t>prémie a odměny,</a:t>
            </a:r>
          </a:p>
          <a:p>
            <a:pPr lvl="1"/>
            <a:r>
              <a:rPr lang="cs-CZ" dirty="false"/>
              <a:t>náhrada za dovolenou,</a:t>
            </a:r>
          </a:p>
          <a:p>
            <a:pPr lvl="1" algn="just"/>
            <a:r>
              <a:rPr lang="cs-CZ" dirty="false"/>
              <a:t>náhrada mzdy nebo odměny z dohody (resp. poměrná část) za dny dočasné pracovní neschopnosti nebo karantény,</a:t>
            </a:r>
          </a:p>
          <a:p>
            <a:pPr lvl="1"/>
            <a:r>
              <a:rPr lang="cs-CZ" dirty="false"/>
              <a:t>úhrada odstupného pouze do zákonem uvedené minimální výše,</a:t>
            </a:r>
          </a:p>
          <a:p>
            <a:pPr lvl="1" algn="just"/>
            <a:r>
              <a:rPr lang="cs-CZ" dirty="false"/>
              <a:t>náhrada mzdy nebo odměny z dohody (resp. poměrná část) v případě dalších překážek v práci,</a:t>
            </a:r>
          </a:p>
          <a:p>
            <a:pPr lvl="1"/>
            <a:r>
              <a:rPr lang="cs-CZ" dirty="false"/>
              <a:t>zákonné pojištění odpovědnosti zaměstnavatele.</a:t>
            </a:r>
          </a:p>
          <a:p>
            <a:pPr lvl="1"/>
            <a:endParaRPr lang="cs-CZ" dirty="false"/>
          </a:p>
        </p:txBody>
      </p:sp>
      <p:sp>
        <p:nvSpPr>
          <p:cNvPr id="4" name="Zástupný symbol pro číslo snímku 3">
            <a:extLst>
              <a:ext uri="{FF2B5EF4-FFF2-40B4-BE49-F238E27FC236}">
                <a16:creationId xmlns:a16="http://schemas.microsoft.com/office/drawing/2014/main" id="{56FC8402-A548-9B17-E681-FC2F7BE4C2DB}"/>
              </a:ext>
            </a:extLst>
          </p:cNvPr>
          <p:cNvSpPr>
            <a:spLocks noGrp="true"/>
          </p:cNvSpPr>
          <p:nvPr>
            <p:ph type="sldNum" sz="quarter" idx="12"/>
          </p:nvPr>
        </p:nvSpPr>
        <p:spPr/>
        <p:txBody>
          <a:bodyPr/>
          <a:lstStyle/>
          <a:p>
            <a:fld id="{479BF083-4774-43B1-9AB0-5CC1AC5DD8EE}" type="slidenum">
              <a:rPr lang="cs-CZ" smtClean="false"/>
              <a:pPr/>
              <a:t>32</a:t>
            </a:fld>
            <a:endParaRPr lang="cs-CZ"/>
          </a:p>
        </p:txBody>
      </p:sp>
    </p:spTree>
    <p:extLst>
      <p:ext uri="{BB962C8B-B14F-4D97-AF65-F5344CB8AC3E}">
        <p14:creationId xmlns:p14="http://schemas.microsoft.com/office/powerpoint/2010/main" val="3200362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III</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 pro projekt,</a:t>
            </a:r>
          </a:p>
          <a:p>
            <a:pPr algn="just">
              <a:lnSpc>
                <a:spcPct val="100000"/>
              </a:lnSpc>
            </a:pPr>
            <a:r>
              <a:rPr lang="cs-CZ" sz="2000" dirty="false"/>
              <a:t>další zákonem stanovené náležitosti.</a:t>
            </a:r>
            <a:endParaRPr lang="cs-CZ" sz="2000" dirty="false">
              <a:solidFill>
                <a:srgbClr val="92D05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4082605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C148C-612E-79DD-29E1-F73F7C37788D}"/>
              </a:ext>
            </a:extLst>
          </p:cNvPr>
          <p:cNvSpPr>
            <a:spLocks noGrp="true"/>
          </p:cNvSpPr>
          <p:nvPr>
            <p:ph type="title"/>
          </p:nvPr>
        </p:nvSpPr>
        <p:spPr/>
        <p:txBody>
          <a:bodyPr/>
          <a:lstStyle/>
          <a:p>
            <a:pPr marL="0" indent="0" algn="ctr">
              <a:buNone/>
            </a:pPr>
            <a:r>
              <a:rPr lang="cs-CZ" sz="2400" b="true" dirty="false"/>
              <a:t>Pravidla způsobilosti osobních nákladů</a:t>
            </a:r>
          </a:p>
        </p:txBody>
      </p:sp>
      <p:sp>
        <p:nvSpPr>
          <p:cNvPr id="3" name="Zástupný obsah 2">
            <a:extLst>
              <a:ext uri="{FF2B5EF4-FFF2-40B4-BE49-F238E27FC236}">
                <a16:creationId xmlns:a16="http://schemas.microsoft.com/office/drawing/2014/main" id="{58B4C296-5871-888A-BDBA-737C03FF7190}"/>
              </a:ext>
            </a:extLst>
          </p:cNvPr>
          <p:cNvSpPr>
            <a:spLocks noGrp="true"/>
          </p:cNvSpPr>
          <p:nvPr>
            <p:ph idx="1"/>
          </p:nvPr>
        </p:nvSpPr>
        <p:spPr>
          <a:xfrm>
            <a:off x="360000" y="1548244"/>
            <a:ext cx="8064000" cy="4758287"/>
          </a:xfrm>
        </p:spPr>
        <p:txBody>
          <a:bodyPr/>
          <a:lstStyle/>
          <a:p>
            <a:pPr lvl="1" algn="just"/>
            <a:r>
              <a:rPr lang="cs-CZ" b="true" dirty="false"/>
              <a:t>Max. úvazek 1,0 </a:t>
            </a:r>
            <a:r>
              <a:rPr lang="cs-CZ" dirty="false"/>
              <a:t>u subjektů podílejících se na realizaci projektu (příjemce + partneři).</a:t>
            </a:r>
          </a:p>
          <a:p>
            <a:pPr lvl="1" algn="just"/>
            <a:r>
              <a:rPr lang="cs-CZ" dirty="false"/>
              <a:t>Sazba / hodinová odměna pro projekt a mimo projekt musí být stejná.</a:t>
            </a:r>
          </a:p>
          <a:p>
            <a:pPr lvl="1" algn="just"/>
            <a:r>
              <a:rPr lang="cs-CZ"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Pracovní úvazky zaměstnance se nesmí překrývat a není možné, aby byl placen za stejnou práci vícekrát. </a:t>
            </a:r>
          </a:p>
          <a:p>
            <a:pPr lvl="1" algn="just"/>
            <a:r>
              <a:rPr lang="cs-CZ" b="true" dirty="false">
                <a:effectLst/>
                <a:latin typeface="Arial" panose="020B0604020202020204" pitchFamily="34" charset="0"/>
                <a:ea typeface="Arial" panose="020B0604020202020204" pitchFamily="34" charset="0"/>
                <a:cs typeface="Times New Roman" panose="02020603050405020304" pitchFamily="18" charset="0"/>
              </a:rPr>
              <a:t>Odměny</a:t>
            </a:r>
            <a:r>
              <a:rPr lang="cs-CZ" dirty="false">
                <a:effectLst/>
                <a:latin typeface="Arial" panose="020B0604020202020204" pitchFamily="34" charset="0"/>
                <a:ea typeface="Arial" panose="020B0604020202020204" pitchFamily="34" charset="0"/>
                <a:cs typeface="Times New Roman" panose="02020603050405020304" pitchFamily="18" charset="0"/>
              </a:rPr>
              <a:t> jsou způsobilým výdajem za podmínky, že jsou odměnou za splnění mimořádného nebo zvlášť významného úkolu, musí být náležitě </a:t>
            </a:r>
            <a:r>
              <a:rPr lang="cs-CZ"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odůvodněny pro každého zaměstnance zvlášť</a:t>
            </a:r>
            <a:r>
              <a:rPr lang="cs-CZ" dirty="false">
                <a:latin typeface="Arial" panose="020B0604020202020204" pitchFamily="34" charset="0"/>
                <a:ea typeface="Arial" panose="020B0604020202020204" pitchFamily="34" charset="0"/>
                <a:cs typeface="Times New Roman" panose="02020603050405020304" pitchFamily="18" charset="0"/>
              </a:rPr>
              <a:t>, v daném kalendářním roce </a:t>
            </a:r>
            <a:r>
              <a:rPr lang="cs-CZ" dirty="false">
                <a:solidFill>
                  <a:srgbClr val="FF0000"/>
                </a:solidFill>
                <a:latin typeface="Arial" panose="020B0604020202020204" pitchFamily="34" charset="0"/>
                <a:ea typeface="Arial" panose="020B0604020202020204" pitchFamily="34" charset="0"/>
                <a:cs typeface="Times New Roman" panose="02020603050405020304" pitchFamily="18" charset="0"/>
              </a:rPr>
              <a:t>nepřekročí 25 % </a:t>
            </a:r>
            <a:r>
              <a:rPr lang="cs-CZ" dirty="false">
                <a:latin typeface="Arial" panose="020B0604020202020204" pitchFamily="34" charset="0"/>
                <a:ea typeface="Arial" panose="020B0604020202020204" pitchFamily="34" charset="0"/>
                <a:cs typeface="Times New Roman" panose="02020603050405020304" pitchFamily="18" charset="0"/>
              </a:rPr>
              <a:t>roční mzdy/odměny z dohody.</a:t>
            </a:r>
          </a:p>
          <a:p>
            <a:pPr lvl="1" algn="just"/>
            <a:r>
              <a:rPr lang="cs-CZ" b="false" i="false" u="none" strike="noStrike" baseline="0" dirty="false">
                <a:latin typeface="Arial" panose="020B0604020202020204" pitchFamily="34" charset="0"/>
              </a:rPr>
              <a:t>Pracovní smlouva / DPČ / DPP </a:t>
            </a:r>
            <a:r>
              <a:rPr lang="cs-CZ" b="true" i="false" u="none" strike="noStrike" baseline="0" dirty="false">
                <a:latin typeface="Arial" panose="020B0604020202020204" pitchFamily="34" charset="0"/>
              </a:rPr>
              <a:t>nesmí být podepsána stejnou osobou na straně zaměstnavatele i na straně zaměstnance</a:t>
            </a:r>
            <a:r>
              <a:rPr lang="cs-CZ" b="false" i="false" u="none" strike="noStrike" baseline="0" dirty="false">
                <a:latin typeface="Arial" panose="020B0604020202020204" pitchFamily="34" charset="0"/>
              </a:rPr>
              <a:t>!</a:t>
            </a:r>
          </a:p>
          <a:p>
            <a:pPr lvl="1" algn="just"/>
            <a:r>
              <a:rPr lang="cs-CZ" dirty="false">
                <a:solidFill>
                  <a:srgbClr val="FF0000"/>
                </a:solidFill>
                <a:latin typeface="Arial" panose="020B0604020202020204" pitchFamily="34" charset="0"/>
                <a:cs typeface="Times New Roman" panose="02020603050405020304" pitchFamily="18" charset="0"/>
              </a:rPr>
              <a:t>Nelze sjednat více pracovněprávních vztahů u téhož zaměstnavatele na stejný nebo druhově shodný druh práce.</a:t>
            </a:r>
          </a:p>
          <a:p>
            <a:pPr lvl="1"/>
            <a:endParaRPr lang="cs-CZ" dirty="false"/>
          </a:p>
        </p:txBody>
      </p:sp>
      <p:sp>
        <p:nvSpPr>
          <p:cNvPr id="4" name="Zástupný symbol pro číslo snímku 3">
            <a:extLst>
              <a:ext uri="{FF2B5EF4-FFF2-40B4-BE49-F238E27FC236}">
                <a16:creationId xmlns:a16="http://schemas.microsoft.com/office/drawing/2014/main" id="{5EB2EEF0-A622-D870-998D-27301D91AA19}"/>
              </a:ext>
            </a:extLst>
          </p:cNvPr>
          <p:cNvSpPr>
            <a:spLocks noGrp="true"/>
          </p:cNvSpPr>
          <p:nvPr>
            <p:ph type="sldNum" sz="quarter" idx="12"/>
          </p:nvPr>
        </p:nvSpPr>
        <p:spPr/>
        <p:txBody>
          <a:bodyPr/>
          <a:lstStyle/>
          <a:p>
            <a:fld id="{479BF083-4774-43B1-9AB0-5CC1AC5DD8EE}" type="slidenum">
              <a:rPr lang="cs-CZ" smtClean="false"/>
              <a:pPr/>
              <a:t>34</a:t>
            </a:fld>
            <a:endParaRPr lang="cs-CZ"/>
          </a:p>
        </p:txBody>
      </p:sp>
    </p:spTree>
    <p:extLst>
      <p:ext uri="{BB962C8B-B14F-4D97-AF65-F5344CB8AC3E}">
        <p14:creationId xmlns:p14="http://schemas.microsoft.com/office/powerpoint/2010/main" val="723713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Dokladování výdajů</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484784"/>
            <a:ext cx="7884876" cy="5373216"/>
          </a:xfrm>
        </p:spPr>
        <p:txBody>
          <a:bodyPr/>
          <a:lstStyle/>
          <a:p>
            <a:pPr algn="just">
              <a:lnSpc>
                <a:spcPct val="100000"/>
              </a:lnSpc>
              <a:spcBef>
                <a:spcPts val="0"/>
              </a:spcBef>
            </a:pPr>
            <a:r>
              <a:rPr lang="cs-CZ" sz="2000" b="false" i="false" u="none" strike="noStrike" baseline="0" dirty="false">
                <a:latin typeface="Arial" panose="020B0604020202020204" pitchFamily="34" charset="0"/>
              </a:rPr>
              <a:t>Všechny způsobilé přímé (prokazované) výdaje projektu</a:t>
            </a:r>
            <a:r>
              <a:rPr lang="cs-CZ" sz="2000" dirty="false">
                <a:latin typeface="Arial" panose="020B0604020202020204" pitchFamily="34" charset="0"/>
              </a:rPr>
              <a:t> </a:t>
            </a:r>
            <a:r>
              <a:rPr lang="cs-CZ" sz="2000" b="true" i="false" u="none" strike="noStrike" baseline="0" dirty="false">
                <a:latin typeface="Arial" panose="020B0604020202020204" pitchFamily="34" charset="0"/>
              </a:rPr>
              <a:t>musí být příjemce schopen doložit. </a:t>
            </a:r>
            <a:r>
              <a:rPr lang="cs-CZ" sz="2000" b="false" i="false" u="none" strike="noStrike" baseline="0" dirty="false">
                <a:latin typeface="Arial" panose="020B0604020202020204" pitchFamily="34" charset="0"/>
              </a:rPr>
              <a:t>Originály dokladů jsou archivovány    u toho subjektu, 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pPr>
            <a:endParaRPr lang="cs-CZ" sz="2000" b="false" i="false" u="none" strike="noStrike" baseline="0" dirty="false">
              <a:latin typeface="Arial" panose="020B0604020202020204" pitchFamily="34" charset="0"/>
            </a:endParaRPr>
          </a:p>
          <a:p>
            <a:pPr algn="just">
              <a:lnSpc>
                <a:spcPct val="100000"/>
              </a:lnSpc>
              <a:spcBef>
                <a:spcPts val="0"/>
              </a:spcBef>
            </a:pPr>
            <a:r>
              <a:rPr lang="cs-CZ" sz="2000" b="false" i="false" u="none" strike="noStrike" baseline="0" dirty="false">
                <a:latin typeface="Arial" panose="020B0604020202020204" pitchFamily="34" charset="0"/>
              </a:rPr>
              <a:t>Za účelem zabránění dvojímu financování je příjemce </a:t>
            </a:r>
            <a:r>
              <a:rPr lang="cs-CZ" sz="2000" b="true" i="false" u="none" strike="noStrike" baseline="0" dirty="false">
                <a:latin typeface="Arial" panose="020B0604020202020204" pitchFamily="34" charset="0"/>
              </a:rPr>
              <a:t>povinen zajistit označení každého originálu účetního dokladu, který dokládá přímý způsobilý výdaj projektu, registračním číslem daného projektu. </a:t>
            </a:r>
          </a:p>
          <a:p>
            <a:pPr algn="just">
              <a:lnSpc>
                <a:spcPct val="100000"/>
              </a:lnSpc>
              <a:spcBef>
                <a:spcPts val="0"/>
              </a:spcBef>
            </a:pPr>
            <a:endParaRPr lang="cs-CZ" sz="2000" dirty="false">
              <a:latin typeface="Arial" panose="020B0604020202020204" pitchFamily="34" charset="0"/>
            </a:endParaRPr>
          </a:p>
          <a:p>
            <a:pPr algn="just">
              <a:lnSpc>
                <a:spcPct val="100000"/>
              </a:lnSpc>
              <a:spcBef>
                <a:spcPts val="0"/>
              </a:spcBef>
            </a:pPr>
            <a:r>
              <a:rPr lang="cs-CZ" sz="2000" b="true" i="false" u="none" strike="noStrike" baseline="0" dirty="false">
                <a:latin typeface="Arial" panose="020B0604020202020204" pitchFamily="34" charset="0"/>
              </a:rPr>
              <a:t>K žádosti o platbu je nutné do IS KP21+ naskenovat účetní doklad, pokud částka, která je z něj nárokována jako prokazovaný výdaj projektu, přesahuje 20 000 Kč.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pic>
        <p:nvPicPr>
          <p:cNvPr id="10242" name="Picture 2" descr="Panacek-knihy-notebook - Jirka Mazur blog">
            <a:extLst>
              <a:ext uri="{FF2B5EF4-FFF2-40B4-BE49-F238E27FC236}">
                <a16:creationId xmlns:a16="http://schemas.microsoft.com/office/drawing/2014/main" id="{B516E483-429F-09A9-DE5D-76DC25211B0F}"/>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7962300" y="1556792"/>
            <a:ext cx="1221988" cy="12584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rvis počítačů a notebooků - AB SOLUTIONS s.r.o.">
            <a:extLst>
              <a:ext uri="{FF2B5EF4-FFF2-40B4-BE49-F238E27FC236}">
                <a16:creationId xmlns:a16="http://schemas.microsoft.com/office/drawing/2014/main" id="{4AA72D40-3086-9C41-0F96-22505FB9EB04}"/>
              </a:ext>
            </a:extLst>
          </p:cNvPr>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l="18759" r="7222"/>
          <a:stretch/>
        </p:blipFill>
        <p:spPr bwMode="auto">
          <a:xfrm>
            <a:off x="8101033" y="5013176"/>
            <a:ext cx="990916" cy="1338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ýzva: Zasílejte připomínky k Záchrannému plánu cestovního ruchu ČR Covid  2020! – Česká unie cestovního ruchu">
            <a:extLst>
              <a:ext uri="{FF2B5EF4-FFF2-40B4-BE49-F238E27FC236}">
                <a16:creationId xmlns:a16="http://schemas.microsoft.com/office/drawing/2014/main" id="{63071169-D779-708E-824E-992BCBE0AE3A}"/>
              </a:ext>
            </a:extLst>
          </p:cNvPr>
          <p:cNvPicPr>
            <a:picLocks noChangeAspect="true" noChangeArrowheads="true"/>
          </p:cNvPicPr>
          <p:nvPr/>
        </p:nvPicPr>
        <p:blipFill rotWithShape="true">
          <a:blip cstate="print" r:embed="rId4">
            <a:extLst>
              <a:ext uri="{BEBA8EAE-BF5A-486C-A8C5-ECC9F3942E4B}">
                <a14:imgProps xmlns:a14="http://schemas.microsoft.com/office/drawing/2010/main">
                  <a14:imgLayer r:embed="rId5">
                    <a14:imgEffect>
                      <a14:backgroundRemoval b="95104" l="23750" r="70000" t="4479">
                        <a14:foregroundMark x1="50521" x2="46771" y1="7187" y2="30521"/>
                        <a14:foregroundMark x1="25625" x2="25625" y1="87708" y2="87708"/>
                        <a14:foregroundMark x1="27708" x2="27708" y1="89375" y2="95208"/>
                        <a14:foregroundMark x1="46771" x2="51042" y1="4479" y2="7187"/>
                        <a14:foregroundMark x1="52083" x2="67500" y1="81875" y2="62292"/>
                        <a14:foregroundMark x1="44688" x2="69063" y1="73958" y2="71354"/>
                      </a14:backgroundRemoval>
                    </a14:imgEffect>
                  </a14:imgLayer>
                </a14:imgProps>
              </a:ext>
              <a:ext uri="{28A0092B-C50C-407E-A947-70E740481C1C}">
                <a14:useLocalDpi xmlns:a14="http://schemas.microsoft.com/office/drawing/2010/main" val="0"/>
              </a:ext>
            </a:extLst>
          </a:blip>
          <a:srcRect l="18103" r="23967"/>
          <a:stretch/>
        </p:blipFill>
        <p:spPr bwMode="auto">
          <a:xfrm>
            <a:off x="8144929" y="3070191"/>
            <a:ext cx="990916" cy="17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9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Zaměstnanec  x  dodavatel</a:t>
            </a:r>
          </a:p>
        </p:txBody>
      </p:sp>
      <p:sp>
        <p:nvSpPr>
          <p:cNvPr id="3" name="Zástupný symbol pro obsah 2"/>
          <p:cNvSpPr>
            <a:spLocks noGrp="true"/>
          </p:cNvSpPr>
          <p:nvPr>
            <p:ph idx="1"/>
          </p:nvPr>
        </p:nvSpPr>
        <p:spPr>
          <a:xfrm>
            <a:off x="180000" y="1412776"/>
            <a:ext cx="8604000" cy="4968552"/>
          </a:xfrm>
        </p:spPr>
        <p:txBody>
          <a:bodyPr/>
          <a:lstStyle/>
          <a:p>
            <a:pPr marL="0" indent="0" algn="just">
              <a:lnSpc>
                <a:spcPct val="100000"/>
              </a:lnSpc>
              <a:buNone/>
            </a:pPr>
            <a:r>
              <a:rPr lang="cs-CZ" sz="2000" b="true" dirty="false">
                <a:solidFill>
                  <a:srgbClr val="FF0000"/>
                </a:solidFill>
                <a:latin typeface="+mj-lt"/>
              </a:rPr>
              <a:t>Pozor na střet zájmů</a:t>
            </a:r>
          </a:p>
          <a:p>
            <a:pPr marL="0" indent="0" algn="just">
              <a:lnSpc>
                <a:spcPct val="100000"/>
              </a:lnSpc>
              <a:buNone/>
            </a:pPr>
            <a:r>
              <a:rPr lang="cs-CZ" sz="2000" dirty="false">
                <a:latin typeface="+mj-lt"/>
              </a:rPr>
              <a:t>Mějte prosím na paměti, že pro posouzení střetu zájmu postačí pouze možnost (ohrožení) mít vliv na výsledek výběrového/zadávacího řízení, případně když je ohrožena nestrannost nebo nezávislost v souvislosti </a:t>
            </a:r>
            <a:br>
              <a:rPr lang="cs-CZ" sz="2000" dirty="false">
                <a:latin typeface="+mj-lt"/>
              </a:rPr>
            </a:br>
            <a:r>
              <a:rPr lang="cs-CZ" sz="2000" dirty="false">
                <a:latin typeface="+mj-lt"/>
              </a:rPr>
              <a:t>s výběrovým řízením. </a:t>
            </a:r>
          </a:p>
          <a:p>
            <a:pPr algn="just">
              <a:lnSpc>
                <a:spcPct val="100000"/>
              </a:lnSpc>
            </a:pPr>
            <a:r>
              <a:rPr lang="cs-CZ" sz="2000" dirty="false">
                <a:latin typeface="+mj-lt"/>
              </a:rPr>
              <a:t>Střet zájmů se vztahuje nejen na členy realizačního týmu, ale na všechny zaměstnance zadavatele, tj. zaměstnance příjemce </a:t>
            </a:r>
            <a:r>
              <a:rPr lang="cs-CZ" sz="2000" dirty="false">
                <a:latin typeface="+mj-lt"/>
                <a:sym typeface="Wingdings" panose="05000000000000000000" pitchFamily="2" charset="2"/>
              </a:rPr>
              <a:t> </a:t>
            </a:r>
            <a:r>
              <a:rPr lang="cs-CZ" sz="2000" b="true" u="sng" dirty="false">
                <a:solidFill>
                  <a:srgbClr val="FF0000"/>
                </a:solidFill>
                <a:latin typeface="+mj-lt"/>
                <a:sym typeface="Wingdings" panose="05000000000000000000" pitchFamily="2" charset="2"/>
              </a:rPr>
              <a:t>ž</a:t>
            </a:r>
            <a:r>
              <a:rPr lang="cs-CZ" sz="2000" b="true" u="sng" dirty="false">
                <a:solidFill>
                  <a:srgbClr val="FF0000"/>
                </a:solidFill>
                <a:latin typeface="+mj-lt"/>
              </a:rPr>
              <a:t>ádný zaměstnanec příjemce nesmí být jeho dodavatelem</a:t>
            </a:r>
            <a:r>
              <a:rPr lang="cs-CZ" sz="2000" u="sng" dirty="false">
                <a:solidFill>
                  <a:srgbClr val="FF0000"/>
                </a:solidFill>
                <a:latin typeface="+mj-lt"/>
              </a:rPr>
              <a:t>.</a:t>
            </a:r>
          </a:p>
          <a:p>
            <a:pPr algn="just">
              <a:lnSpc>
                <a:spcPct val="100000"/>
              </a:lnSpc>
            </a:pPr>
            <a:r>
              <a:rPr lang="cs-CZ" sz="2000" dirty="false">
                <a:latin typeface="+mj-lt"/>
              </a:rPr>
              <a:t>Ve střetu zájmu jsou také členové statutárního orgánu zadavatele, osoby, které se podílely na zpracování žádosti o podporu, osoby, které se ve prospěch zadavatele podílely na přípravě nebo zadávání předmětné zakázky apod.</a:t>
            </a:r>
          </a:p>
          <a:p>
            <a:pPr algn="just">
              <a:lnSpc>
                <a:spcPct val="100000"/>
              </a:lnSpc>
            </a:pPr>
            <a:r>
              <a:rPr lang="cs-CZ" sz="2000" dirty="false">
                <a:latin typeface="+mj-lt"/>
              </a:rPr>
              <a:t>Více viz kap. 20.1 Obecné části pravidel OPZ+. </a:t>
            </a:r>
          </a:p>
          <a:p>
            <a:pPr algn="just">
              <a:lnSpc>
                <a:spcPct val="100000"/>
              </a:lnSpc>
            </a:pPr>
            <a:endParaRPr lang="cs-CZ" sz="1800" dirty="false">
              <a:latin typeface="+mj-lt"/>
            </a:endParaRP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4049951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24544" y="1604207"/>
            <a:ext cx="8452306" cy="1224000"/>
          </a:xfrm>
        </p:spPr>
        <p:txBody>
          <a:bodyPr/>
          <a:lstStyle/>
          <a:p>
            <a:pPr algn="ctr"/>
            <a:r>
              <a:rPr lang="cs-CZ" kern="1200" cap="none" dirty="false">
                <a:latin typeface="+mn-lt"/>
                <a:ea typeface="+mn-ea"/>
                <a:cs typeface="+mn-cs"/>
              </a:rPr>
              <a:t>INDIKÁTORY</a:t>
            </a:r>
          </a:p>
        </p:txBody>
      </p:sp>
      <p:pic>
        <p:nvPicPr>
          <p:cNvPr id="2" name="Obrázek 1">
            <a:extLst>
              <a:ext uri="{FF2B5EF4-FFF2-40B4-BE49-F238E27FC236}">
                <a16:creationId xmlns:a16="http://schemas.microsoft.com/office/drawing/2014/main" id="{A9966CAB-C24F-2087-AEEC-F39DAEE9C405}"/>
              </a:ext>
            </a:extLst>
          </p:cNvPr>
          <p:cNvPicPr>
            <a:picLocks noChangeAspect="true"/>
          </p:cNvPicPr>
          <p:nvPr/>
        </p:nvPicPr>
        <p:blipFill rotWithShape="true">
          <a:blip r:embed="rId3"/>
          <a:srcRect l="4060" t="16259" r="4377" b="2761"/>
          <a:stretch/>
        </p:blipFill>
        <p:spPr>
          <a:xfrm>
            <a:off x="1813061" y="2492896"/>
            <a:ext cx="5517878" cy="3618024"/>
          </a:xfrm>
          <a:prstGeom prst="rect">
            <a:avLst/>
          </a:prstGeom>
        </p:spPr>
      </p:pic>
      <p:pic>
        <p:nvPicPr>
          <p:cNvPr id="3" name="Zástupný symbol pro obrázek 13">
            <a:extLst>
              <a:ext uri="{FF2B5EF4-FFF2-40B4-BE49-F238E27FC236}">
                <a16:creationId xmlns:a16="http://schemas.microsoft.com/office/drawing/2014/main" id="{75506065-73BD-25B7-9D1A-4BA1324EF4D1}"/>
              </a:ext>
            </a:extLst>
          </p:cNvPr>
          <p:cNvPicPr>
            <a:picLocks noGrp="true" noChangeAspect="true"/>
          </p:cNvPicPr>
          <p:nvPr>
            <p:ph type="pic" sz="quarter" idx="15"/>
          </p:nvPr>
        </p:nvPicPr>
        <p:blipFill>
          <a:blip cstate="print" r:embed="rId4">
            <a:extLst>
              <a:ext uri="{28A0092B-C50C-407E-A947-70E740481C1C}">
                <a14:useLocalDpi xmlns:a14="http://schemas.microsoft.com/office/drawing/2010/main" val="0"/>
              </a:ext>
            </a:extLst>
          </a:blip>
          <a:srcRect/>
          <a:stretch>
            <a:fillRect/>
          </a:stretch>
        </p:blipFill>
        <p:spPr>
          <a:xfrm>
            <a:off x="1343950" y="1628800"/>
            <a:ext cx="540000" cy="540000"/>
          </a:xfrm>
        </p:spPr>
      </p:pic>
    </p:spTree>
    <p:extLst>
      <p:ext uri="{BB962C8B-B14F-4D97-AF65-F5344CB8AC3E}">
        <p14:creationId xmlns:p14="http://schemas.microsoft.com/office/powerpoint/2010/main" val="2561518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se závazkem </a:t>
            </a:r>
          </a:p>
        </p:txBody>
      </p:sp>
      <p:sp>
        <p:nvSpPr>
          <p:cNvPr id="3" name="Zástupný symbol pro obsah 2"/>
          <p:cNvSpPr>
            <a:spLocks noGrp="true"/>
          </p:cNvSpPr>
          <p:nvPr>
            <p:ph idx="1"/>
          </p:nvPr>
        </p:nvSpPr>
        <p:spPr>
          <a:xfrm>
            <a:off x="540000" y="1412776"/>
            <a:ext cx="8064000" cy="4707224"/>
          </a:xfrm>
        </p:spPr>
        <p:txBody>
          <a:bodyPr/>
          <a:lstStyle/>
          <a:p>
            <a:pPr algn="just">
              <a:lnSpc>
                <a:spcPct val="100000"/>
              </a:lnSpc>
              <a:spcBef>
                <a:spcPts val="300"/>
              </a:spcBef>
              <a:spcAft>
                <a:spcPts val="300"/>
              </a:spcAft>
            </a:pPr>
            <a:r>
              <a:rPr lang="cs-CZ" sz="1800" dirty="false"/>
              <a:t>Závazná cílová hodnota stanovena v </a:t>
            </a:r>
            <a:r>
              <a:rPr lang="cs-CZ" sz="1800" dirty="false" err="true"/>
              <a:t>RoD</a:t>
            </a:r>
            <a:r>
              <a:rPr lang="cs-CZ" sz="1800" dirty="false"/>
              <a:t>.</a:t>
            </a:r>
          </a:p>
          <a:p>
            <a:pPr algn="just">
              <a:lnSpc>
                <a:spcPct val="100000"/>
              </a:lnSpc>
              <a:spcBef>
                <a:spcPts val="300"/>
              </a:spcBef>
              <a:spcAft>
                <a:spcPts val="300"/>
              </a:spcAft>
            </a:pPr>
            <a:r>
              <a:rPr lang="cs-CZ" sz="1800" dirty="false"/>
              <a:t>Průběžné vykazování v </a:t>
            </a:r>
            <a:r>
              <a:rPr lang="cs-CZ" sz="1800" dirty="false" err="true"/>
              <a:t>ZoR</a:t>
            </a:r>
            <a:r>
              <a:rPr lang="cs-CZ" sz="1800" dirty="false"/>
              <a:t>.</a:t>
            </a:r>
          </a:p>
          <a:p>
            <a:pPr algn="just">
              <a:lnSpc>
                <a:spcPct val="100000"/>
              </a:lnSpc>
              <a:spcBef>
                <a:spcPts val="300"/>
              </a:spcBef>
              <a:spcAft>
                <a:spcPts val="300"/>
              </a:spcAft>
            </a:pPr>
            <a:r>
              <a:rPr lang="cs-CZ" sz="1800" dirty="false"/>
              <a:t>Cílové hodnoty indikátorů jsou závazné, protože byly nastaveny v přímé vazbě na aktivity projektu a jeho rozpočet, nelze je libovolně měnit. Pokud důvodně hrozí, že se nepodaří dosáhnout cílových hodnot, doporučujeme kontaktovat pracovníky ŘO a dojednat další postup.</a:t>
            </a:r>
          </a:p>
          <a:p>
            <a:pPr algn="just">
              <a:lnSpc>
                <a:spcPct val="100000"/>
              </a:lnSpc>
              <a:spcBef>
                <a:spcPts val="300"/>
              </a:spcBef>
              <a:spcAft>
                <a:spcPts val="300"/>
              </a:spcAft>
            </a:pPr>
            <a:r>
              <a:rPr lang="cs-CZ" sz="1800" dirty="false"/>
              <a:t>Nenaplnění cílových hodnot indikátorů uvedených v právním aktu může mít dopad na výši způsobilých výdajů projektu.</a:t>
            </a:r>
          </a:p>
          <a:p>
            <a:pPr marL="0" indent="0" algn="just">
              <a:lnSpc>
                <a:spcPct val="100000"/>
              </a:lnSpc>
              <a:buNone/>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0" indent="0" algn="just">
              <a:lnSpc>
                <a:spcPct val="100000"/>
              </a:lnSpc>
              <a:buNone/>
            </a:pPr>
            <a:endParaRPr lang="cs-CZ" sz="1400" b="true" dirty="false"/>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47AC2A6C-E4C9-DDA6-3257-331C2CB1D062}"/>
              </a:ext>
            </a:extLst>
          </p:cNvPr>
          <p:cNvPicPr>
            <a:picLocks noChangeAspect="true"/>
          </p:cNvPicPr>
          <p:nvPr/>
        </p:nvPicPr>
        <p:blipFill>
          <a:blip r:embed="rId3"/>
          <a:stretch>
            <a:fillRect/>
          </a:stretch>
        </p:blipFill>
        <p:spPr>
          <a:xfrm>
            <a:off x="540000" y="4038921"/>
            <a:ext cx="8100000" cy="2451084"/>
          </a:xfrm>
          <a:prstGeom prst="rect">
            <a:avLst/>
          </a:prstGeom>
        </p:spPr>
      </p:pic>
    </p:spTree>
    <p:extLst>
      <p:ext uri="{BB962C8B-B14F-4D97-AF65-F5344CB8AC3E}">
        <p14:creationId xmlns:p14="http://schemas.microsoft.com/office/powerpoint/2010/main" val="1125915791"/>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bez závazku</a:t>
            </a:r>
          </a:p>
        </p:txBody>
      </p:sp>
      <p:sp>
        <p:nvSpPr>
          <p:cNvPr id="3" name="Zástupný symbol pro obsah 2"/>
          <p:cNvSpPr>
            <a:spLocks noGrp="true"/>
          </p:cNvSpPr>
          <p:nvPr>
            <p:ph idx="1"/>
          </p:nvPr>
        </p:nvSpPr>
        <p:spPr>
          <a:xfrm>
            <a:off x="540000" y="1412776"/>
            <a:ext cx="8064000" cy="4707224"/>
          </a:xfrm>
        </p:spPr>
        <p:txBody>
          <a:bodyPr/>
          <a:lstStyle/>
          <a:p>
            <a:pPr marL="0" indent="0" algn="just">
              <a:lnSpc>
                <a:spcPct val="100000"/>
              </a:lnSpc>
              <a:buNone/>
            </a:pPr>
            <a:endParaRPr lang="cs-CZ" sz="1400" dirty="false"/>
          </a:p>
          <a:p>
            <a:pPr algn="just">
              <a:lnSpc>
                <a:spcPct val="100000"/>
              </a:lnSpc>
            </a:pPr>
            <a:r>
              <a:rPr lang="cs-CZ" sz="1800" dirty="false"/>
              <a:t>Indikátory </a:t>
            </a:r>
            <a:r>
              <a:rPr lang="cs-CZ" sz="1800" b="true" dirty="false"/>
              <a:t>vykazované v průběhu realizace </a:t>
            </a:r>
            <a:r>
              <a:rPr lang="cs-CZ" sz="1800" dirty="false"/>
              <a:t>(cílová hodnota není dopředu stanovena):</a:t>
            </a:r>
          </a:p>
          <a:p>
            <a:pPr marL="0" indent="0" algn="just">
              <a:lnSpc>
                <a:spcPct val="100000"/>
              </a:lnSpc>
              <a:buNone/>
            </a:pPr>
            <a:endParaRPr lang="cs-CZ" sz="1600" dirty="false"/>
          </a:p>
          <a:p>
            <a:pPr algn="just">
              <a:lnSpc>
                <a:spcPct val="100000"/>
              </a:lnSpc>
            </a:pPr>
            <a:endParaRPr lang="cs-CZ" sz="16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1299902B-0FDE-ABA1-8387-0A067CDC5266}"/>
              </a:ext>
            </a:extLst>
          </p:cNvPr>
          <p:cNvPicPr>
            <a:picLocks noChangeAspect="true"/>
          </p:cNvPicPr>
          <p:nvPr/>
        </p:nvPicPr>
        <p:blipFill>
          <a:blip r:embed="rId3"/>
          <a:stretch>
            <a:fillRect/>
          </a:stretch>
        </p:blipFill>
        <p:spPr>
          <a:xfrm>
            <a:off x="540000" y="2568531"/>
            <a:ext cx="8064000" cy="2377958"/>
          </a:xfrm>
          <a:prstGeom prst="rect">
            <a:avLst/>
          </a:prstGeom>
        </p:spPr>
      </p:pic>
    </p:spTree>
    <p:extLst>
      <p:ext uri="{BB962C8B-B14F-4D97-AF65-F5344CB8AC3E}">
        <p14:creationId xmlns:p14="http://schemas.microsoft.com/office/powerpoint/2010/main" val="3777199336"/>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199039" y="1916832"/>
            <a:ext cx="8620446" cy="4941168"/>
          </a:xfrm>
        </p:spPr>
        <p:txBody>
          <a:bodyPr>
            <a:noAutofit/>
          </a:bodyPr>
          <a:lstStyle/>
          <a:p>
            <a:endParaRPr lang="cs-CZ" sz="1800" b="false" i="false" u="none" strike="noStrike" baseline="0" dirty="false">
              <a:latin typeface="Arial" panose="020B0604020202020204" pitchFamily="34" charset="0"/>
            </a:endParaRPr>
          </a:p>
          <a:p>
            <a:pPr algn="just"/>
            <a:r>
              <a:rPr lang="cs-CZ" sz="2000" b="false" i="false" u="none" strike="noStrike" baseline="0" dirty="false">
                <a:latin typeface="Arial" panose="020B0604020202020204" pitchFamily="34" charset="0"/>
              </a:rPr>
              <a:t>Výčet podstatných a nepodstatných změn je uveden v kapitole 5 Specifických pravidel pro žadatele a příjemce (viz dále). </a:t>
            </a:r>
          </a:p>
          <a:p>
            <a:endParaRPr lang="cs-CZ" sz="1800" b="false" i="false" u="none" strike="noStrike" baseline="0" dirty="false">
              <a:latin typeface="Arial" panose="020B0604020202020204" pitchFamily="34" charset="0"/>
            </a:endParaRPr>
          </a:p>
          <a:p>
            <a:pPr marL="0" indent="0" algn="just">
              <a:lnSpc>
                <a:spcPct val="120000"/>
              </a:lnSpc>
              <a:buNone/>
            </a:pP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5" name="Obrázek 4">
            <a:extLst>
              <a:ext uri="{FF2B5EF4-FFF2-40B4-BE49-F238E27FC236}">
                <a16:creationId xmlns:a16="http://schemas.microsoft.com/office/drawing/2014/main" id="{93095146-6DCD-5294-AF74-FEDA5E0DBCBB}"/>
              </a:ext>
            </a:extLst>
          </p:cNvPr>
          <p:cNvPicPr>
            <a:picLocks noChangeAspect="true"/>
          </p:cNvPicPr>
          <p:nvPr/>
        </p:nvPicPr>
        <p:blipFill>
          <a:blip r:embed="rId3"/>
          <a:stretch>
            <a:fillRect/>
          </a:stretch>
        </p:blipFill>
        <p:spPr>
          <a:xfrm>
            <a:off x="5508104" y="18637"/>
            <a:ext cx="3839321" cy="2188451"/>
          </a:xfrm>
          <a:prstGeom prst="rect">
            <a:avLst/>
          </a:prstGeom>
        </p:spPr>
      </p:pic>
      <p:pic>
        <p:nvPicPr>
          <p:cNvPr id="8" name="Obrázek 7">
            <a:extLst>
              <a:ext uri="{FF2B5EF4-FFF2-40B4-BE49-F238E27FC236}">
                <a16:creationId xmlns:a16="http://schemas.microsoft.com/office/drawing/2014/main" id="{355F28FC-75BA-379D-AD20-5661BBC2C966}"/>
              </a:ext>
            </a:extLst>
          </p:cNvPr>
          <p:cNvPicPr>
            <a:picLocks noChangeAspect="true"/>
          </p:cNvPicPr>
          <p:nvPr/>
        </p:nvPicPr>
        <p:blipFill>
          <a:blip r:embed="rId4"/>
          <a:stretch>
            <a:fillRect/>
          </a:stretch>
        </p:blipFill>
        <p:spPr>
          <a:xfrm>
            <a:off x="256677" y="3573358"/>
            <a:ext cx="8707065" cy="1918371"/>
          </a:xfrm>
          <a:prstGeom prst="rect">
            <a:avLst/>
          </a:prstGeom>
        </p:spPr>
      </p:pic>
    </p:spTree>
    <p:extLst>
      <p:ext uri="{BB962C8B-B14F-4D97-AF65-F5344CB8AC3E}">
        <p14:creationId xmlns:p14="http://schemas.microsoft.com/office/powerpoint/2010/main" val="26165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EAEA3A-2DA0-3ED7-CF8F-8E9602145116}"/>
              </a:ext>
            </a:extLst>
          </p:cNvPr>
          <p:cNvSpPr>
            <a:spLocks noGrp="true"/>
          </p:cNvSpPr>
          <p:nvPr>
            <p:ph type="title"/>
          </p:nvPr>
        </p:nvSpPr>
        <p:spPr/>
        <p:txBody>
          <a:bodyPr/>
          <a:lstStyle/>
          <a:p>
            <a:pPr algn="ctr"/>
            <a:r>
              <a:rPr lang="cs-CZ" dirty="false"/>
              <a:t>EVIDENCE PODPORY</a:t>
            </a:r>
          </a:p>
        </p:txBody>
      </p:sp>
      <p:sp>
        <p:nvSpPr>
          <p:cNvPr id="3" name="Zástupný obsah 2">
            <a:extLst>
              <a:ext uri="{FF2B5EF4-FFF2-40B4-BE49-F238E27FC236}">
                <a16:creationId xmlns:a16="http://schemas.microsoft.com/office/drawing/2014/main" id="{154DBBC5-E3BB-9084-7DCE-26F2D4B130A4}"/>
              </a:ext>
            </a:extLst>
          </p:cNvPr>
          <p:cNvSpPr>
            <a:spLocks noGrp="true"/>
          </p:cNvSpPr>
          <p:nvPr>
            <p:ph idx="1"/>
          </p:nvPr>
        </p:nvSpPr>
        <p:spPr>
          <a:xfrm>
            <a:off x="360000" y="1271752"/>
            <a:ext cx="8244000" cy="4848248"/>
          </a:xfrm>
        </p:spPr>
        <p:txBody>
          <a:bodyPr/>
          <a:lstStyle/>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4B4DDD89-3708-9ED0-2327-DD713E79331B}"/>
              </a:ext>
            </a:extLst>
          </p:cNvPr>
          <p:cNvSpPr>
            <a:spLocks noGrp="true"/>
          </p:cNvSpPr>
          <p:nvPr>
            <p:ph type="sldNum" sz="quarter" idx="12"/>
          </p:nvPr>
        </p:nvSpPr>
        <p:spPr/>
        <p:txBody>
          <a:bodyPr/>
          <a:lstStyle/>
          <a:p>
            <a:fld id="{479BF083-4774-43B1-9AB0-5CC1AC5DD8EE}" type="slidenum">
              <a:rPr lang="cs-CZ" smtClean="false"/>
              <a:pPr/>
              <a:t>40</a:t>
            </a:fld>
            <a:endParaRPr lang="cs-CZ"/>
          </a:p>
        </p:txBody>
      </p:sp>
      <p:sp>
        <p:nvSpPr>
          <p:cNvPr id="9" name="TextovéPole 8">
            <a:extLst>
              <a:ext uri="{FF2B5EF4-FFF2-40B4-BE49-F238E27FC236}">
                <a16:creationId xmlns:a16="http://schemas.microsoft.com/office/drawing/2014/main" id="{D7649794-9297-A69C-2DE2-E4505FAEF7FC}"/>
              </a:ext>
            </a:extLst>
          </p:cNvPr>
          <p:cNvSpPr txBox="true"/>
          <p:nvPr/>
        </p:nvSpPr>
        <p:spPr>
          <a:xfrm>
            <a:off x="360000" y="1390262"/>
            <a:ext cx="8280000" cy="8628196"/>
          </a:xfrm>
          <a:prstGeom prst="rect">
            <a:avLst/>
          </a:prstGeom>
          <a:noFill/>
        </p:spPr>
        <p:txBody>
          <a:bodyPr wrap="square">
            <a:spAutoFit/>
          </a:bodyPr>
          <a:lstStyle/>
          <a:p>
            <a:pPr marL="285750" indent="-285750" algn="just">
              <a:lnSpc>
                <a:spcPct val="107000"/>
              </a:lnSpc>
              <a:spcAft>
                <a:spcPts val="800"/>
              </a:spcAft>
              <a:buClr>
                <a:schemeClr val="accent2"/>
              </a:buClr>
              <a:buFont typeface="Wingdings" panose="05000000000000000000" pitchFamily="2" charset="2"/>
              <a:buChar char="l"/>
            </a:pPr>
            <a:r>
              <a:rPr lang="cs-CZ" dirty="false"/>
              <a:t>Důležité je, aby se vykazované hodnoty opíraly o </a:t>
            </a:r>
            <a:r>
              <a:rPr lang="cs-CZ" dirty="false">
                <a:solidFill>
                  <a:srgbClr val="FF0000"/>
                </a:solidFill>
              </a:rPr>
              <a:t>průkaznou evidenci</a:t>
            </a:r>
            <a:r>
              <a:rPr lang="cs-CZ" dirty="false"/>
              <a:t>.</a:t>
            </a:r>
          </a:p>
          <a:p>
            <a:pPr marL="285750" indent="-285750" algn="just">
              <a:lnSpc>
                <a:spcPct val="107000"/>
              </a:lnSpc>
              <a:spcAft>
                <a:spcPts val="800"/>
              </a:spcAft>
              <a:buClr>
                <a:schemeClr val="accent2"/>
              </a:buClr>
              <a:buFont typeface="Wingdings" panose="05000000000000000000" pitchFamily="2" charset="2"/>
              <a:buChar char="l"/>
            </a:pPr>
            <a:r>
              <a:rPr lang="cs-CZ" dirty="false"/>
              <a:t>Dosažené hodnoty u indikátorů týkajících se podpořených osob se do zprávy o realizaci projektu vyplňované v IS KP21+ dostanou prostřednictvím informačního systému IS ESF. </a:t>
            </a:r>
            <a:endParaRPr lang="cs-CZ" dirty="false">
              <a:solidFill>
                <a:srgbClr val="92D05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2"/>
              </a:buClr>
              <a:buFont typeface="Wingdings" panose="05000000000000000000" pitchFamily="2" charset="2"/>
              <a:buChar char="l"/>
            </a:pPr>
            <a:r>
              <a:rPr lang="cs-CZ" dirty="false"/>
              <a:t>Každý účastník projektu (podpořená osoba) se do systému IS ESF zapisuje s využitím jména, příjmení, bydliště a data narození (osoby, které nejsou identifikovány do této míry detailu, nemohou být započteny mezi podpořené účastníky).</a:t>
            </a:r>
          </a:p>
          <a:p>
            <a:pPr marL="285750" indent="-285750" algn="just">
              <a:lnSpc>
                <a:spcPct val="107000"/>
              </a:lnSpc>
              <a:spcAft>
                <a:spcPts val="800"/>
              </a:spcAft>
              <a:buClr>
                <a:schemeClr val="accent2"/>
              </a:buClr>
              <a:buFont typeface="Wingdings" panose="05000000000000000000" pitchFamily="2" charset="2"/>
              <a:buChar char="l"/>
            </a:pPr>
            <a:r>
              <a:rPr lang="cs-CZ" dirty="false"/>
              <a:t>Ke každé osobě se zapisuje, jakých podpor v rámci projektu využila                  a v jakém rozsahu (v počtu hodin, příp. dnů apod., jednotka se liší podle kategorie využité podpory). U podpor se dále rozlišuje, zda byla poskytnuta         v prezenční nebo distanční formě.</a:t>
            </a:r>
            <a:endParaRPr lang="cs-CZ" sz="1800" dirty="false">
              <a:solidFill>
                <a:srgbClr val="92D05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146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A8EB-9A0F-713D-96AF-E92FD3B59C4E}"/>
              </a:ext>
            </a:extLst>
          </p:cNvPr>
          <p:cNvSpPr>
            <a:spLocks noGrp="true"/>
          </p:cNvSpPr>
          <p:nvPr>
            <p:ph type="title"/>
          </p:nvPr>
        </p:nvSpPr>
        <p:spPr/>
        <p:txBody>
          <a:bodyPr/>
          <a:lstStyle/>
          <a:p>
            <a:pPr algn="ctr"/>
            <a:r>
              <a:rPr lang="cs-CZ" dirty="false">
                <a:cs typeface="Arial"/>
              </a:rPr>
              <a:t>Specifické datové položky</a:t>
            </a:r>
            <a:endParaRPr lang="en-US" dirty="false"/>
          </a:p>
        </p:txBody>
      </p:sp>
      <p:sp>
        <p:nvSpPr>
          <p:cNvPr id="3" name="Content Placeholder 2">
            <a:extLst>
              <a:ext uri="{FF2B5EF4-FFF2-40B4-BE49-F238E27FC236}">
                <a16:creationId xmlns:a16="http://schemas.microsoft.com/office/drawing/2014/main" id="{37B72808-4F57-3913-F7FF-0C5E07B48880}"/>
              </a:ext>
            </a:extLst>
          </p:cNvPr>
          <p:cNvSpPr>
            <a:spLocks noGrp="true"/>
          </p:cNvSpPr>
          <p:nvPr>
            <p:ph idx="1"/>
          </p:nvPr>
        </p:nvSpPr>
        <p:spPr>
          <a:xfrm>
            <a:off x="396000" y="1593272"/>
            <a:ext cx="8244000" cy="4820226"/>
          </a:xfrm>
        </p:spPr>
        <p:txBody>
          <a:bodyPr vert="horz" lIns="0" tIns="0" rIns="0" bIns="0" rtlCol="false" anchor="t">
            <a:noAutofit/>
          </a:bodyPr>
          <a:lstStyle/>
          <a:p>
            <a:pPr marL="252000" lvl="2" indent="0" algn="just">
              <a:lnSpc>
                <a:spcPct val="150000"/>
              </a:lnSpc>
              <a:spcBef>
                <a:spcPts val="0"/>
              </a:spcBef>
              <a:spcAft>
                <a:spcPts val="0"/>
              </a:spcAft>
              <a:buSzPct val="100000"/>
              <a:buNone/>
            </a:pPr>
            <a:r>
              <a:rPr lang="pl-PL" sz="2400" b="true" i="false" dirty="false">
                <a:effectLst/>
              </a:rPr>
              <a:t>Počet podpořených osob původem z Ukrajiny</a:t>
            </a:r>
          </a:p>
          <a:p>
            <a:pPr marL="594900" lvl="2" indent="-342900" algn="just">
              <a:lnSpc>
                <a:spcPct val="150000"/>
              </a:lnSpc>
              <a:spcBef>
                <a:spcPts val="0"/>
              </a:spcBef>
              <a:spcAft>
                <a:spcPts val="0"/>
              </a:spcAft>
              <a:buClr>
                <a:schemeClr val="tx1"/>
              </a:buClr>
              <a:buSzPct val="100000"/>
              <a:buFontTx/>
              <a:buChar char="-"/>
            </a:pPr>
            <a:r>
              <a:rPr lang="pl-PL" dirty="false"/>
              <a:t>odhadovaný počet podpořených osob původem z Ukrajiny,</a:t>
            </a:r>
          </a:p>
          <a:p>
            <a:pPr marL="594900" lvl="2" indent="-342900" algn="just">
              <a:lnSpc>
                <a:spcPct val="100000"/>
              </a:lnSpc>
              <a:spcBef>
                <a:spcPts val="0"/>
              </a:spcBef>
              <a:spcAft>
                <a:spcPts val="0"/>
              </a:spcAft>
              <a:buClr>
                <a:schemeClr val="tx1"/>
              </a:buClr>
              <a:buSzPct val="100000"/>
              <a:buFontTx/>
              <a:buChar char="-"/>
            </a:pPr>
            <a:r>
              <a:rPr lang="pl-PL" dirty="false"/>
              <a:t>údaje o tom, která osoba byla započítána, nebude příjemce dokládat ani předávat, vykazovat bude pouze souhrnný údaj </a:t>
            </a:r>
            <a:br>
              <a:rPr lang="pl-PL" dirty="false"/>
            </a:br>
            <a:r>
              <a:rPr lang="pl-PL" dirty="false"/>
              <a:t>za projekt.</a:t>
            </a:r>
            <a:endParaRPr lang="pl-PL" i="false" dirty="false">
              <a:effectLst/>
            </a:endParaRPr>
          </a:p>
          <a:p>
            <a:pPr marL="252000" lvl="2" indent="0" algn="just">
              <a:lnSpc>
                <a:spcPct val="150000"/>
              </a:lnSpc>
              <a:spcBef>
                <a:spcPts val="0"/>
              </a:spcBef>
              <a:spcAft>
                <a:spcPts val="0"/>
              </a:spcAft>
              <a:buClr>
                <a:schemeClr val="tx1"/>
              </a:buClr>
              <a:buSzPct val="100000"/>
              <a:buNone/>
            </a:pPr>
            <a:endParaRPr lang="pl-PL" b="true" i="false" dirty="false">
              <a:effectLst/>
            </a:endParaRPr>
          </a:p>
          <a:p>
            <a:pPr marL="252000" lvl="2" indent="0" algn="just">
              <a:lnSpc>
                <a:spcPct val="150000"/>
              </a:lnSpc>
              <a:spcBef>
                <a:spcPts val="0"/>
              </a:spcBef>
              <a:spcAft>
                <a:spcPts val="0"/>
              </a:spcAft>
              <a:buSzPct val="100000"/>
              <a:buNone/>
            </a:pPr>
            <a:r>
              <a:rPr lang="cs-CZ" sz="2400" b="true" dirty="false"/>
              <a:t>Celkový počet podpořených osob </a:t>
            </a:r>
          </a:p>
          <a:p>
            <a:pPr marL="594900" lvl="2" indent="-342900" algn="just">
              <a:lnSpc>
                <a:spcPct val="100000"/>
              </a:lnSpc>
              <a:spcBef>
                <a:spcPts val="0"/>
              </a:spcBef>
              <a:spcAft>
                <a:spcPts val="0"/>
              </a:spcAft>
              <a:buClr>
                <a:schemeClr val="tx1"/>
              </a:buClr>
              <a:buSzPct val="100000"/>
              <a:buFontTx/>
              <a:buChar char="-"/>
            </a:pPr>
            <a:r>
              <a:rPr lang="cs-CZ" dirty="false"/>
              <a:t>hodnota se rovná minimálně součtu hodnot indikátorů 600 000        a 670 102, zahrnuje i osoby podpořené v rozsahu nižším než 40 h, kteří se nevykazují v </a:t>
            </a:r>
            <a:r>
              <a:rPr lang="cs-CZ" dirty="false" err="true"/>
              <a:t>ind</a:t>
            </a:r>
            <a:r>
              <a:rPr lang="cs-CZ" dirty="false"/>
              <a:t>. 670 102 (např. proškolení pracovníci).</a:t>
            </a:r>
          </a:p>
        </p:txBody>
      </p:sp>
      <p:sp>
        <p:nvSpPr>
          <p:cNvPr id="4" name="Slide Number Placeholder 3">
            <a:extLst>
              <a:ext uri="{FF2B5EF4-FFF2-40B4-BE49-F238E27FC236}">
                <a16:creationId xmlns:a16="http://schemas.microsoft.com/office/drawing/2014/main" id="{12F05404-E5E3-10C0-726E-2FE416A5B2B2}"/>
              </a:ext>
            </a:extLst>
          </p:cNvPr>
          <p:cNvSpPr>
            <a:spLocks noGrp="true"/>
          </p:cNvSpPr>
          <p:nvPr>
            <p:ph type="sldNum" sz="quarter" idx="12"/>
          </p:nvPr>
        </p:nvSpPr>
        <p:spPr/>
        <p:txBody>
          <a:bodyPr/>
          <a:lstStyle/>
          <a:p>
            <a:fld id="{479BF083-4774-43B1-9AB0-5CC1AC5DD8EE}" type="slidenum">
              <a:rPr lang="cs-CZ" smtClean="false"/>
              <a:pPr/>
              <a:t>41</a:t>
            </a:fld>
            <a:endParaRPr lang="cs-CZ"/>
          </a:p>
        </p:txBody>
      </p:sp>
    </p:spTree>
    <p:extLst>
      <p:ext uri="{BB962C8B-B14F-4D97-AF65-F5344CB8AC3E}">
        <p14:creationId xmlns:p14="http://schemas.microsoft.com/office/powerpoint/2010/main" val="736936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Zdroje informací, systémy pro žadatele a příjemce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9733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8520" y="1412776"/>
            <a:ext cx="9073008" cy="5445224"/>
          </a:xfrm>
        </p:spPr>
        <p:txBody>
          <a:bodyPr/>
          <a:lstStyle/>
          <a:p>
            <a:pPr marL="0" indent="0">
              <a:lnSpc>
                <a:spcPct val="110000"/>
              </a:lnSpc>
              <a:buNone/>
            </a:pPr>
            <a:r>
              <a:rPr lang="cs-CZ" dirty="false"/>
              <a:t>    Web </a:t>
            </a:r>
            <a:r>
              <a:rPr lang="cs-CZ" sz="2800" b="true" dirty="false">
                <a:hlinkClick r:id="rId2"/>
              </a:rPr>
              <a:t>www.esfcr.cz</a:t>
            </a:r>
            <a:r>
              <a:rPr lang="cs-CZ" sz="2800" b="true"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43</a:t>
            </a:fld>
            <a:endParaRPr lang="cs-CZ" dirty="false"/>
          </a:p>
        </p:txBody>
      </p:sp>
      <p:pic>
        <p:nvPicPr>
          <p:cNvPr id="7" name="Obrázek 6">
            <a:extLst>
              <a:ext uri="{FF2B5EF4-FFF2-40B4-BE49-F238E27FC236}">
                <a16:creationId xmlns:a16="http://schemas.microsoft.com/office/drawing/2014/main" id="{88380ADE-ADF1-9A0C-4E08-693E01FC3EEF}"/>
              </a:ext>
            </a:extLst>
          </p:cNvPr>
          <p:cNvPicPr>
            <a:picLocks noChangeAspect="true"/>
          </p:cNvPicPr>
          <p:nvPr/>
        </p:nvPicPr>
        <p:blipFill>
          <a:blip r:embed="rId3"/>
          <a:stretch>
            <a:fillRect/>
          </a:stretch>
        </p:blipFill>
        <p:spPr>
          <a:xfrm>
            <a:off x="-5469" y="2073446"/>
            <a:ext cx="9144000" cy="407102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7360965">
            <a:off x="2230987" y="4527318"/>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3126979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44</a:t>
            </a:fld>
            <a:endParaRPr lang="cs-CZ" dirty="false"/>
          </a:p>
        </p:txBody>
      </p:sp>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6" name="Zástupný obsah 5">
            <a:extLst>
              <a:ext uri="{FF2B5EF4-FFF2-40B4-BE49-F238E27FC236}">
                <a16:creationId xmlns:a16="http://schemas.microsoft.com/office/drawing/2014/main" id="{174B0EF3-AB7C-C790-721C-717974137D38}"/>
              </a:ext>
            </a:extLst>
          </p:cNvPr>
          <p:cNvSpPr>
            <a:spLocks noGrp="true"/>
          </p:cNvSpPr>
          <p:nvPr>
            <p:ph idx="1"/>
          </p:nvPr>
        </p:nvSpPr>
        <p:spPr/>
        <p:txBody>
          <a:bodyPr/>
          <a:lstStyle/>
          <a:p>
            <a:endParaRPr lang="cs-CZ"/>
          </a:p>
        </p:txBody>
      </p:sp>
      <p:pic>
        <p:nvPicPr>
          <p:cNvPr id="5" name="Obrázek 4">
            <a:extLst>
              <a:ext uri="{FF2B5EF4-FFF2-40B4-BE49-F238E27FC236}">
                <a16:creationId xmlns:a16="http://schemas.microsoft.com/office/drawing/2014/main" id="{C4CCA757-5133-9D9F-5514-BBA96441C367}"/>
              </a:ext>
            </a:extLst>
          </p:cNvPr>
          <p:cNvPicPr>
            <a:picLocks noChangeAspect="true"/>
          </p:cNvPicPr>
          <p:nvPr/>
        </p:nvPicPr>
        <p:blipFill>
          <a:blip r:embed="rId2"/>
          <a:stretch>
            <a:fillRect/>
          </a:stretch>
        </p:blipFill>
        <p:spPr>
          <a:xfrm>
            <a:off x="-18812" y="1164481"/>
            <a:ext cx="9162811" cy="5699463"/>
          </a:xfrm>
          <a:prstGeom prst="rect">
            <a:avLst/>
          </a:prstGeom>
        </p:spPr>
      </p:pic>
    </p:spTree>
    <p:extLst>
      <p:ext uri="{BB962C8B-B14F-4D97-AF65-F5344CB8AC3E}">
        <p14:creationId xmlns:p14="http://schemas.microsoft.com/office/powerpoint/2010/main" val="3953846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 ŽADATEL</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r>
              <a:rPr lang="cs-CZ" sz="1800" b="true" dirty="false"/>
              <a:t>https://iskp21.mssf.cz/)</a:t>
            </a:r>
          </a:p>
          <a:p>
            <a:pPr lvl="3">
              <a:lnSpc>
                <a:spcPct val="100000"/>
              </a:lnSpc>
            </a:pPr>
            <a:r>
              <a:rPr lang="cs-CZ" sz="1700" dirty="false"/>
              <a:t>Informační systém 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Žádosti o platbu, Zprávy o realizaci, Žádosti o změnu.</a:t>
            </a:r>
            <a:endParaRPr lang="cs-CZ" sz="1600" dirty="false"/>
          </a:p>
          <a:p>
            <a:pPr>
              <a:lnSpc>
                <a:spcPct val="100000"/>
              </a:lnSpc>
            </a:pPr>
            <a:r>
              <a:rPr lang="cs-CZ" sz="2200" b="true" dirty="false"/>
              <a:t>IS ESF </a:t>
            </a:r>
            <a:r>
              <a:rPr lang="cs-CZ" sz="1800" b="true" dirty="false"/>
              <a:t>(www.esfcr.cz) </a:t>
            </a:r>
          </a:p>
          <a:p>
            <a:pPr lvl="3">
              <a:lnSpc>
                <a:spcPct val="100000"/>
              </a:lnSpc>
            </a:pPr>
            <a:r>
              <a:rPr lang="cs-CZ" sz="1700" dirty="false"/>
              <a:t>Dokumenty, formuláře a pravidla pro žadatele a příjemce.</a:t>
            </a:r>
          </a:p>
          <a:p>
            <a:pPr lvl="3">
              <a:lnSpc>
                <a:spcPct val="100000"/>
              </a:lnSpc>
            </a:pPr>
            <a:r>
              <a:rPr lang="cs-CZ" sz="1700" dirty="false"/>
              <a:t>Monitorování podpořených osob, databáze produktů.</a:t>
            </a:r>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pic>
        <p:nvPicPr>
          <p:cNvPr id="6" name="Obrázek 5">
            <a:extLst>
              <a:ext uri="{FF2B5EF4-FFF2-40B4-BE49-F238E27FC236}">
                <a16:creationId xmlns:a16="http://schemas.microsoft.com/office/drawing/2014/main" id="{0E6E8110-196B-02E2-5E0D-1B9ADF9CBBE9}"/>
              </a:ext>
            </a:extLst>
          </p:cNvPr>
          <p:cNvPicPr>
            <a:picLocks noChangeAspect="true"/>
          </p:cNvPicPr>
          <p:nvPr/>
        </p:nvPicPr>
        <p:blipFill rotWithShape="true">
          <a:blip r:embed="rId2"/>
          <a:srcRect l="-3044" t="-2" r="3044" b="36254"/>
          <a:stretch/>
        </p:blipFill>
        <p:spPr>
          <a:xfrm>
            <a:off x="768770" y="4011687"/>
            <a:ext cx="7318428" cy="2504313"/>
          </a:xfrm>
          <a:prstGeom prst="rect">
            <a:avLst/>
          </a:prstGeom>
        </p:spPr>
      </p:pic>
    </p:spTree>
    <p:extLst>
      <p:ext uri="{BB962C8B-B14F-4D97-AF65-F5344CB8AC3E}">
        <p14:creationId xmlns:p14="http://schemas.microsoft.com/office/powerpoint/2010/main" val="151076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60000" y="0"/>
            <a:ext cx="8892520" cy="1080000"/>
          </a:xfrm>
        </p:spPr>
        <p:txBody>
          <a:bodyPr vert="horz" lIns="36000" tIns="0" rIns="36000" bIns="0" rtlCol="false" anchor="ctr" anchorCtr="false">
            <a:normAutofit/>
          </a:bodyPr>
          <a:lstStyle/>
          <a:p>
            <a:r>
              <a:rPr lang="cs-CZ" b="true" kern="0" cap="all" baseline="0" dirty="false">
                <a:latin typeface="+mj-lt"/>
                <a:ea typeface="+mj-ea"/>
                <a:cs typeface="+mj-cs"/>
              </a:rPr>
              <a:t>TECHNICKÁ podpora ISKP21+</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46</a:t>
            </a:fld>
            <a:endParaRPr lang="cs-CZ"/>
          </a:p>
        </p:txBody>
      </p:sp>
      <p:sp>
        <p:nvSpPr>
          <p:cNvPr id="4" name="TextovéPole 3"/>
          <p:cNvSpPr txBox="true"/>
          <p:nvPr/>
        </p:nvSpPr>
        <p:spPr>
          <a:xfrm>
            <a:off x="532515" y="1268760"/>
            <a:ext cx="8287957"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chemeClr val="accent1">
                    <a:lumMod val="75000"/>
                  </a:schemeClr>
                </a:solidFill>
                <a:effectLst/>
                <a:latin typeface="+mj-lt"/>
              </a:rPr>
              <a:t>Pro řešení technických problémů v aplikacích IS ESF, IS KP21+, databáze produktů, fóra či portálu esfcr.cz u projektů </a:t>
            </a:r>
            <a:r>
              <a:rPr lang="cs-CZ" sz="7600" b="true" i="false" dirty="false">
                <a:solidFill>
                  <a:schemeClr val="accent1">
                    <a:lumMod val="75000"/>
                  </a:schemeClr>
                </a:solidFill>
                <a:effectLst/>
                <a:latin typeface="+mj-lt"/>
              </a:rPr>
              <a:t>OPZ+ je využívána </a:t>
            </a:r>
            <a:r>
              <a:rPr lang="cs-CZ" sz="7600" dirty="false">
                <a:solidFill>
                  <a:schemeClr val="accent1">
                    <a:lumMod val="75000"/>
                  </a:schemeClr>
                </a:solidFill>
                <a:latin typeface="+mj-lt"/>
              </a:rPr>
              <a:t>technická podpora </a:t>
            </a:r>
            <a:r>
              <a:rPr lang="cs-CZ" sz="7600" b="true" dirty="false">
                <a:solidFill>
                  <a:schemeClr val="accent1">
                    <a:lumMod val="75000"/>
                  </a:schemeClr>
                </a:solidFill>
                <a:latin typeface="+mj-lt"/>
              </a:rPr>
              <a:t>na webu </a:t>
            </a:r>
            <a:r>
              <a:rPr lang="cs-CZ" sz="7600" b="true" dirty="false">
                <a:solidFill>
                  <a:schemeClr val="accent1">
                    <a:lumMod val="75000"/>
                  </a:schemeClr>
                </a:solidFill>
                <a:latin typeface="+mj-lt"/>
                <a:hlinkClick r:id="rId3"/>
              </a:rPr>
              <a:t>www.ESFCR.cz</a:t>
            </a:r>
            <a:r>
              <a:rPr lang="cs-CZ" sz="7600" b="true" dirty="false">
                <a:solidFill>
                  <a:schemeClr val="accent1">
                    <a:lumMod val="75000"/>
                  </a:schemeClr>
                </a:solidFill>
                <a:latin typeface="+mj-lt"/>
              </a:rPr>
              <a:t>: kontakty </a:t>
            </a:r>
            <a:r>
              <a:rPr lang="cs-CZ" sz="7600" b="true" dirty="false">
                <a:solidFill>
                  <a:schemeClr val="accent1">
                    <a:lumMod val="75000"/>
                  </a:schemeClr>
                </a:solidFill>
                <a:latin typeface="+mj-lt"/>
                <a:sym typeface="Wingdings" panose="05000000000000000000" pitchFamily="2" charset="2"/>
              </a:rPr>
              <a:t> HOTLINE.</a:t>
            </a:r>
            <a:r>
              <a:rPr lang="cs-CZ" sz="7600" b="true" dirty="false">
                <a:solidFill>
                  <a:schemeClr val="accent1">
                    <a:lumMod val="75000"/>
                  </a:schemeClr>
                </a:solidFill>
                <a:latin typeface="+mj-lt"/>
              </a:rPr>
              <a:t> </a:t>
            </a: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Komunikace probíhá formou </a:t>
            </a:r>
            <a:r>
              <a:rPr lang="cs-CZ" sz="7600" b="true" i="false" u="sng" dirty="false">
                <a:solidFill>
                  <a:schemeClr val="accent1">
                    <a:lumMod val="75000"/>
                  </a:schemeClr>
                </a:solidFill>
                <a:effectLst/>
                <a:latin typeface="+mj-lt"/>
                <a:hlinkClick r:id="rId4">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a:t>
            </a:r>
            <a:r>
              <a:rPr lang="cs-CZ" sz="7600" dirty="false">
                <a:solidFill>
                  <a:schemeClr val="accent1">
                    <a:lumMod val="75000"/>
                  </a:schemeClr>
                </a:solidFill>
                <a:latin typeface="+mj-lt"/>
              </a:rPr>
              <a:t>: </a:t>
            </a:r>
            <a:r>
              <a:rPr lang="cs-CZ" sz="5600" dirty="false">
                <a:solidFill>
                  <a:schemeClr val="accent1">
                    <a:lumMod val="75000"/>
                  </a:schemeClr>
                </a:solidFill>
                <a:latin typeface="+mj-lt"/>
                <a:hlinkClick r:id="rId4"/>
              </a:rPr>
              <a:t>www.esfcr.cz/technicka_podpora_opzplus</a:t>
            </a:r>
            <a:endParaRPr lang="cs-CZ" sz="5600" dirty="false">
              <a:solidFill>
                <a:schemeClr val="accent1">
                  <a:lumMod val="75000"/>
                </a:schemeClr>
              </a:solidFill>
              <a:latin typeface="+mj-lt"/>
            </a:endParaRP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Reakci můžete očekávat do 4 hodin v rámci provozní doby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703C1301-9389-F11D-21DD-503D708A362D}"/>
              </a:ext>
            </a:extLst>
          </p:cNvPr>
          <p:cNvPicPr>
            <a:picLocks noChangeAspect="true"/>
          </p:cNvPicPr>
          <p:nvPr/>
        </p:nvPicPr>
        <p:blipFill rotWithShape="true">
          <a:blip r:embed="rId5"/>
          <a:srcRect l="-808" t="7001" r="808" b="205"/>
          <a:stretch/>
        </p:blipFill>
        <p:spPr>
          <a:xfrm>
            <a:off x="640778" y="4019681"/>
            <a:ext cx="8071429" cy="2577671"/>
          </a:xfrm>
          <a:prstGeom prst="rect">
            <a:avLst/>
          </a:prstGeom>
        </p:spPr>
      </p:pic>
    </p:spTree>
    <p:extLst>
      <p:ext uri="{BB962C8B-B14F-4D97-AF65-F5344CB8AC3E}">
        <p14:creationId xmlns:p14="http://schemas.microsoft.com/office/powerpoint/2010/main" val="1183596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9A90F-C85A-CF45-0013-45571058DF8C}"/>
              </a:ext>
            </a:extLst>
          </p:cNvPr>
          <p:cNvSpPr>
            <a:spLocks noGrp="true"/>
          </p:cNvSpPr>
          <p:nvPr>
            <p:ph type="title"/>
          </p:nvPr>
        </p:nvSpPr>
        <p:spPr/>
        <p:txBody>
          <a:bodyPr/>
          <a:lstStyle/>
          <a:p>
            <a:pPr algn="ctr"/>
            <a:r>
              <a:rPr lang="cs-CZ" dirty="false"/>
              <a:t>Pravidla pro žadatele a příjemce</a:t>
            </a:r>
          </a:p>
        </p:txBody>
      </p:sp>
      <p:sp>
        <p:nvSpPr>
          <p:cNvPr id="3" name="Zástupný obsah 2">
            <a:extLst>
              <a:ext uri="{FF2B5EF4-FFF2-40B4-BE49-F238E27FC236}">
                <a16:creationId xmlns:a16="http://schemas.microsoft.com/office/drawing/2014/main" id="{2A88044B-00E8-C165-3CE1-289B53D29FAD}"/>
              </a:ext>
            </a:extLst>
          </p:cNvPr>
          <p:cNvSpPr>
            <a:spLocks noGrp="true"/>
          </p:cNvSpPr>
          <p:nvPr>
            <p:ph idx="1"/>
          </p:nvPr>
        </p:nvSpPr>
        <p:spPr>
          <a:xfrm>
            <a:off x="540000" y="1412776"/>
            <a:ext cx="8064000" cy="4707224"/>
          </a:xfrm>
        </p:spPr>
        <p:txBody>
          <a:bodyPr/>
          <a:lstStyle/>
          <a:p>
            <a:pPr algn="just">
              <a:lnSpc>
                <a:spcPct val="100000"/>
              </a:lnSpc>
            </a:pPr>
            <a:r>
              <a:rPr lang="cs-CZ" sz="2000" b="true" dirty="false"/>
              <a:t>Obecná část pravidel pro žadatele a příjemce z OPZ+</a:t>
            </a:r>
          </a:p>
          <a:p>
            <a:pPr marL="771750" lvl="2" indent="-285750" algn="just">
              <a:lnSpc>
                <a:spcPct val="100000"/>
              </a:lnSpc>
              <a:buFontTx/>
              <a:buChar char="-"/>
            </a:pPr>
            <a:r>
              <a:rPr lang="cs-CZ" sz="1800" dirty="false"/>
              <a:t>obsahuje např. informace o indikátorech, publicitě, ukončení realizace projektu.</a:t>
            </a:r>
          </a:p>
          <a:p>
            <a:pPr marL="771750" lvl="2" indent="-285750" algn="just">
              <a:lnSpc>
                <a:spcPct val="100000"/>
              </a:lnSpc>
              <a:buFontTx/>
              <a:buChar char="-"/>
            </a:pPr>
            <a:endParaRPr lang="cs-CZ" sz="1800" dirty="false"/>
          </a:p>
          <a:p>
            <a:pPr algn="just">
              <a:lnSpc>
                <a:spcPct val="100000"/>
              </a:lnSpc>
            </a:pPr>
            <a:r>
              <a:rPr lang="cs-CZ" sz="2000" b="true" dirty="false"/>
              <a:t>Specifická část pravidel pro žadatele a příjemce z OPZ+ </a:t>
            </a:r>
            <a:r>
              <a:rPr lang="cs-CZ" sz="2000" dirty="false"/>
              <a:t>pro projekty s přímými a nepřímými náklady nebo projekty </a:t>
            </a:r>
            <a:r>
              <a:rPr lang="cs-CZ" sz="2000" b="true" dirty="false"/>
              <a:t>financované s využitím paušálních sazeb </a:t>
            </a:r>
          </a:p>
          <a:p>
            <a:pPr lvl="1" algn="just">
              <a:lnSpc>
                <a:spcPct val="100000"/>
              </a:lnSpc>
              <a:buFontTx/>
              <a:buChar char="-"/>
            </a:pPr>
            <a:r>
              <a:rPr lang="cs-CZ" sz="1800" dirty="false"/>
              <a:t>obsahuje informace o změnách projektu, způsobilosti výdajů                          vč. dokladování, finanční řízení projektu. </a:t>
            </a:r>
          </a:p>
          <a:p>
            <a:pPr lvl="1" algn="just">
              <a:lnSpc>
                <a:spcPct val="100000"/>
              </a:lnSpc>
              <a:buFontTx/>
              <a:buChar char="-"/>
            </a:pPr>
            <a:endParaRPr lang="cs-CZ" sz="1800" dirty="false"/>
          </a:p>
          <a:p>
            <a:pPr algn="just">
              <a:lnSpc>
                <a:spcPct val="100000"/>
              </a:lnSpc>
            </a:pPr>
            <a:r>
              <a:rPr lang="cs-CZ" sz="1800" i="true" dirty="false">
                <a:solidFill>
                  <a:srgbClr val="FF0000"/>
                </a:solidFill>
              </a:rPr>
              <a:t>Pravidla se průběžně aktualizují, prosíme o sledování aktuálních dokumentů na stránkách www.esfcr.cz </a:t>
            </a:r>
            <a:r>
              <a:rPr lang="cs-CZ" sz="1800" i="true" dirty="false"/>
              <a:t>(o aktualizacích jsou příjemci informováni depeší).</a:t>
            </a:r>
          </a:p>
          <a:p>
            <a:pPr lvl="1"/>
            <a:endParaRPr lang="cs-CZ" dirty="false"/>
          </a:p>
          <a:p>
            <a:pPr lvl="1"/>
            <a:endParaRPr lang="cs-CZ" sz="1400" dirty="false">
              <a:solidFill>
                <a:srgbClr val="FF0000"/>
              </a:solidFill>
            </a:endParaRPr>
          </a:p>
        </p:txBody>
      </p:sp>
      <p:sp>
        <p:nvSpPr>
          <p:cNvPr id="4" name="Zástupný symbol pro číslo snímku 3">
            <a:extLst>
              <a:ext uri="{FF2B5EF4-FFF2-40B4-BE49-F238E27FC236}">
                <a16:creationId xmlns:a16="http://schemas.microsoft.com/office/drawing/2014/main" id="{7BB70770-3F22-E5A0-9CCD-A7F8CF181133}"/>
              </a:ext>
            </a:extLst>
          </p:cNvPr>
          <p:cNvSpPr>
            <a:spLocks noGrp="true"/>
          </p:cNvSpPr>
          <p:nvPr>
            <p:ph type="sldNum" sz="quarter" idx="12"/>
          </p:nvPr>
        </p:nvSpPr>
        <p:spPr/>
        <p:txBody>
          <a:bodyPr/>
          <a:lstStyle/>
          <a:p>
            <a:fld id="{479BF083-4774-43B1-9AB0-5CC1AC5DD8EE}" type="slidenum">
              <a:rPr lang="cs-CZ" smtClean="false"/>
              <a:pPr/>
              <a:t>47</a:t>
            </a:fld>
            <a:endParaRPr lang="cs-CZ"/>
          </a:p>
        </p:txBody>
      </p:sp>
    </p:spTree>
    <p:extLst>
      <p:ext uri="{BB962C8B-B14F-4D97-AF65-F5344CB8AC3E}">
        <p14:creationId xmlns:p14="http://schemas.microsoft.com/office/powerpoint/2010/main" val="48373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další příručky na webu esfcr.cz</a:t>
            </a:r>
          </a:p>
        </p:txBody>
      </p:sp>
      <p:sp>
        <p:nvSpPr>
          <p:cNvPr id="3" name="Zástupný symbol pro obsah 2"/>
          <p:cNvSpPr>
            <a:spLocks noGrp="true"/>
          </p:cNvSpPr>
          <p:nvPr>
            <p:ph idx="1"/>
          </p:nvPr>
        </p:nvSpPr>
        <p:spPr>
          <a:xfrm>
            <a:off x="251520" y="1340768"/>
            <a:ext cx="8784976" cy="5733256"/>
          </a:xfrm>
        </p:spPr>
        <p:txBody>
          <a:bodyPr/>
          <a:lstStyle/>
          <a:p>
            <a:pPr marL="414900" indent="-342900">
              <a:lnSpc>
                <a:spcPct val="100000"/>
              </a:lnSpc>
            </a:pPr>
            <a:r>
              <a:rPr lang="cs-CZ" sz="2200" dirty="false"/>
              <a:t> Tabulka obvyklých cen a mezd:</a:t>
            </a:r>
          </a:p>
          <a:p>
            <a:pPr marL="558000" lvl="2" indent="0">
              <a:lnSpc>
                <a:spcPct val="100000"/>
              </a:lnSpc>
              <a:spcAft>
                <a:spcPts val="1200"/>
              </a:spcAft>
              <a:buNone/>
            </a:pPr>
            <a:r>
              <a:rPr lang="it-IT" sz="1200" dirty="false">
                <a:hlinkClick r:id="rId3"/>
              </a:rPr>
              <a:t>https://www.esfcr.cz/pravidla-pro-zadatele-a-prijemce-opz-plus/-/dokument/18400695</a:t>
            </a:r>
            <a:endParaRPr lang="cs-CZ" sz="1200" dirty="false"/>
          </a:p>
          <a:p>
            <a:pPr marL="529200" indent="-457200">
              <a:lnSpc>
                <a:spcPct val="100000"/>
              </a:lnSpc>
              <a:spcAft>
                <a:spcPts val="1200"/>
              </a:spcAft>
            </a:pPr>
            <a:r>
              <a:rPr lang="cs-CZ" sz="2200" dirty="false"/>
              <a:t>Pokyny k evidenci podpory poskytnuté účastníkům: </a:t>
            </a:r>
          </a:p>
          <a:p>
            <a:pPr marL="558000" lvl="2" indent="0">
              <a:lnSpc>
                <a:spcPct val="100000"/>
              </a:lnSpc>
              <a:spcAft>
                <a:spcPts val="1200"/>
              </a:spcAft>
              <a:buNone/>
            </a:pPr>
            <a:r>
              <a:rPr lang="cs-CZ" sz="1100" dirty="false">
                <a:hlinkClick r:id="rId4"/>
              </a:rPr>
              <a:t>https://www.esfcr.cz/monitorovani-podporenych-osob-opz-plus</a:t>
            </a:r>
            <a:endParaRPr lang="cs-CZ" sz="1100" dirty="false"/>
          </a:p>
          <a:p>
            <a:pPr marL="529200" indent="-457200">
              <a:lnSpc>
                <a:spcPct val="100000"/>
              </a:lnSpc>
              <a:spcAft>
                <a:spcPts val="1200"/>
              </a:spcAft>
            </a:pPr>
            <a:r>
              <a:rPr lang="cs-CZ" sz="2200" dirty="false"/>
              <a:t>Pokyny k vyplnění zprávy o realizaci a žádosti o platbu: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Pokyny ke zpracování žádosti o změnu: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Šablony a vzory pro vizuální identitu: </a:t>
            </a:r>
          </a:p>
          <a:p>
            <a:pPr marL="558000" lvl="2" indent="0">
              <a:lnSpc>
                <a:spcPct val="100000"/>
              </a:lnSpc>
              <a:spcAft>
                <a:spcPts val="1200"/>
              </a:spcAft>
              <a:buNone/>
            </a:pPr>
            <a:r>
              <a:rPr lang="cs-CZ" sz="1100" dirty="false">
                <a:hlinkClick r:id="rId6"/>
              </a:rPr>
              <a:t>https://www.esfcr.cz/sablony-a-vzory-pro-vizualni-identitu-opz-plus</a:t>
            </a:r>
            <a:endParaRPr lang="cs-CZ" sz="1100" dirty="false"/>
          </a:p>
          <a:p>
            <a:pPr marL="529200" indent="-457200">
              <a:lnSpc>
                <a:spcPct val="100000"/>
              </a:lnSpc>
              <a:spcAft>
                <a:spcPts val="1200"/>
              </a:spcAft>
            </a:pPr>
            <a:r>
              <a:rPr lang="cs-CZ" sz="2200" dirty="false"/>
              <a:t>Formuláře z oblasti veřejné podpory a podpory de minimis:</a:t>
            </a:r>
          </a:p>
          <a:p>
            <a:pPr marL="558000" lvl="2" indent="0">
              <a:lnSpc>
                <a:spcPct val="100000"/>
              </a:lnSpc>
              <a:buNone/>
            </a:pPr>
            <a:r>
              <a:rPr lang="cs-CZ" sz="1100" dirty="false">
                <a:hlinkClick r:id="rId7"/>
              </a:rPr>
              <a:t>https://www.esfcr.cz/formulare-z-oblasti-verejne-podpory-a-podpory-de-minimis-opz-plus</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pic>
        <p:nvPicPr>
          <p:cNvPr id="2052" name="Picture 4">
            <a:extLst>
              <a:ext uri="{FF2B5EF4-FFF2-40B4-BE49-F238E27FC236}">
                <a16:creationId xmlns:a16="http://schemas.microsoft.com/office/drawing/2014/main" id="{0A0FD66E-8701-E716-1648-B53FFA01C21E}"/>
              </a:ext>
            </a:extLst>
          </p:cNvPr>
          <p:cNvPicPr>
            <a:picLocks noChangeAspect="true" noChangeArrowheads="true"/>
          </p:cNvPicPr>
          <p:nvPr/>
        </p:nvPicPr>
        <p:blipFill rotWithShape="true">
          <a:blip r:embed="rId8">
            <a:extLst>
              <a:ext uri="{BEBA8EAE-BF5A-486C-A8C5-ECC9F3942E4B}">
                <a14:imgProps xmlns:a14="http://schemas.microsoft.com/office/drawing/2010/main">
                  <a14:imgLayer r:embed="rId9">
                    <a14:imgEffect>
                      <a14:backgroundRemoval b="91556" l="28444" r="71111" t="9778">
                        <a14:foregroundMark x1="47556" x2="47556" y1="91556" y2="91556"/>
                        <a14:foregroundMark x1="29778" x2="29778" y1="56444" y2="56444"/>
                        <a14:foregroundMark x1="29333" x2="29333" y1="56000" y2="56000"/>
                        <a14:foregroundMark x1="29333" x2="29333" y1="52000" y2="52000"/>
                        <a14:foregroundMark x1="29333" x2="29333" y1="55111" y2="55111"/>
                        <a14:foregroundMark x1="30222" x2="30222" y1="55556" y2="55556"/>
                        <a14:foregroundMark x1="31556" x2="31556" y1="55556" y2="55556"/>
                        <a14:foregroundMark x1="33333" x2="33333" y1="56000" y2="56000"/>
                        <a14:foregroundMark x1="30222" x2="30222" y1="55556" y2="55556"/>
                        <a14:foregroundMark x1="30222" x2="38667" y1="53778" y2="65778"/>
                      </a14:backgroundRemoval>
                    </a14:imgEffect>
                  </a14:imgLayer>
                </a14:imgProps>
              </a:ext>
              <a:ext uri="{28A0092B-C50C-407E-A947-70E740481C1C}">
                <a14:useLocalDpi xmlns:a14="http://schemas.microsoft.com/office/drawing/2010/main" val="0"/>
              </a:ext>
            </a:extLst>
          </a:blip>
          <a:srcRect l="23120" t="23520" r="23121"/>
          <a:stretch/>
        </p:blipFill>
        <p:spPr bwMode="auto">
          <a:xfrm>
            <a:off x="7568643" y="1334480"/>
            <a:ext cx="146785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26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12000" y="2610000"/>
            <a:ext cx="7272000" cy="1224000"/>
          </a:xfrm>
        </p:spPr>
        <p:txBody>
          <a:bodyPr anchor="t">
            <a:normAutofit/>
          </a:bodyPr>
          <a:lstStyle/>
          <a:p>
            <a:r>
              <a:rPr lang="cs-CZ" dirty="false"/>
              <a:t>Děkujeme za pozornost</a:t>
            </a:r>
          </a:p>
        </p:txBody>
      </p:sp>
      <p:sp>
        <p:nvSpPr>
          <p:cNvPr id="3" name="Zástupný symbol pro obsah 2"/>
          <p:cNvSpPr>
            <a:spLocks noGrp="true"/>
          </p:cNvSpPr>
          <p:nvPr>
            <p:ph type="body" sz="quarter" idx="13"/>
          </p:nvPr>
        </p:nvSpPr>
        <p:spPr>
          <a:xfrm>
            <a:off x="1511299" y="3645024"/>
            <a:ext cx="7272000" cy="984576"/>
          </a:xfrm>
        </p:spPr>
        <p:txBody>
          <a:bodyPr anchor="ctr">
            <a:normAutofit/>
          </a:bodyPr>
          <a:lstStyle/>
          <a:p>
            <a:pPr marL="0" indent="0">
              <a:lnSpc>
                <a:spcPct val="90000"/>
              </a:lnSpc>
              <a:spcAft>
                <a:spcPts val="600"/>
              </a:spcAft>
              <a:buNone/>
            </a:pPr>
            <a:r>
              <a:rPr lang="cs-CZ" sz="2000" b="true" kern="0" dirty="false"/>
              <a:t>Návazná prezentace:</a:t>
            </a:r>
            <a:br>
              <a:rPr lang="cs-CZ" sz="2000" b="true" kern="0" dirty="false"/>
            </a:br>
            <a:r>
              <a:rPr lang="cs-CZ" sz="2000" b="true" kern="0" dirty="false"/>
              <a:t>Zpráva o realizaci a Žádost o platbu</a:t>
            </a:r>
          </a:p>
          <a:p>
            <a:pPr marL="0" indent="0">
              <a:lnSpc>
                <a:spcPct val="90000"/>
              </a:lnSpc>
              <a:spcAft>
                <a:spcPts val="600"/>
              </a:spcAft>
              <a:buNone/>
            </a:pPr>
            <a:endParaRPr lang="cs-CZ" sz="1500" dirty="false"/>
          </a:p>
        </p:txBody>
      </p:sp>
      <p:sp>
        <p:nvSpPr>
          <p:cNvPr id="4" name="Zástupný symbol pro číslo snímku 3" hidden="true"/>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49</a:t>
            </a:fld>
            <a:endParaRPr lang="cs-CZ"/>
          </a:p>
        </p:txBody>
      </p:sp>
      <p:pic>
        <p:nvPicPr>
          <p:cNvPr id="11" name="Obrázek 10">
            <a:extLst>
              <a:ext uri="{FF2B5EF4-FFF2-40B4-BE49-F238E27FC236}">
                <a16:creationId xmlns:a16="http://schemas.microsoft.com/office/drawing/2014/main" id="{ABDB0BE4-02F5-37A6-58A2-EB537283E18A}"/>
              </a:ext>
            </a:extLst>
          </p:cNvPr>
          <p:cNvPicPr>
            <a:picLocks noChangeAspect="true"/>
          </p:cNvPicPr>
          <p:nvPr/>
        </p:nvPicPr>
        <p:blipFill>
          <a:blip r:embed="rId2"/>
          <a:srcRect l="26087" t="9788" r="15239" b="11950"/>
          <a:stretch/>
        </p:blipFill>
        <p:spPr>
          <a:xfrm>
            <a:off x="324548" y="2492896"/>
            <a:ext cx="971747" cy="864097"/>
          </a:xfrm>
          <a:prstGeom prst="rect">
            <a:avLst/>
          </a:prstGeom>
        </p:spPr>
      </p:pic>
    </p:spTree>
    <p:extLst>
      <p:ext uri="{BB962C8B-B14F-4D97-AF65-F5344CB8AC3E}">
        <p14:creationId xmlns:p14="http://schemas.microsoft.com/office/powerpoint/2010/main" val="260803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215516" y="1268760"/>
            <a:ext cx="8712968" cy="5103224"/>
          </a:xfrm>
        </p:spPr>
        <p:txBody>
          <a:bodyPr>
            <a:noAutofit/>
          </a:bodyPr>
          <a:lstStyle/>
          <a:p>
            <a:pPr marL="0" indent="0" algn="just">
              <a:lnSpc>
                <a:spcPct val="120000"/>
              </a:lnSpc>
              <a:buNone/>
            </a:pPr>
            <a:r>
              <a:rPr lang="cs-CZ" sz="1800" dirty="false">
                <a:latin typeface="+mj-lt"/>
              </a:rPr>
              <a:t>Všechny změny projektu se zapisují do IS KP21+ v podobě tzv. žádosti o změnu (</a:t>
            </a:r>
            <a:r>
              <a:rPr lang="cs-CZ" sz="1800" dirty="false" err="true">
                <a:latin typeface="+mj-lt"/>
              </a:rPr>
              <a:t>ŽoZ</a:t>
            </a:r>
            <a:r>
              <a:rPr lang="cs-CZ" sz="1800" dirty="false">
                <a:latin typeface="+mj-lt"/>
              </a:rPr>
              <a:t>).</a:t>
            </a:r>
            <a:endParaRPr lang="cs-CZ" sz="100" dirty="false">
              <a:latin typeface="+mj-lt"/>
            </a:endParaRPr>
          </a:p>
          <a:p>
            <a:r>
              <a:rPr lang="cs-CZ" sz="2000" b="true" u="sng" dirty="false"/>
              <a:t>Nepodstatné změny </a:t>
            </a:r>
            <a:r>
              <a:rPr lang="cs-CZ" sz="2000" b="true" dirty="false"/>
              <a:t>– bez </a:t>
            </a:r>
            <a:r>
              <a:rPr lang="cs-CZ" sz="2000" b="true" dirty="false">
                <a:solidFill>
                  <a:srgbClr val="FF0000"/>
                </a:solidFill>
              </a:rPr>
              <a:t>předchozího</a:t>
            </a:r>
            <a:r>
              <a:rPr lang="cs-CZ" sz="2000" b="true" dirty="false"/>
              <a:t> souhlasu ŘO</a:t>
            </a:r>
            <a:endParaRPr lang="cs-CZ" sz="100" dirty="false">
              <a:solidFill>
                <a:srgbClr val="FF0000"/>
              </a:solidFill>
            </a:endParaRPr>
          </a:p>
          <a:p>
            <a:pPr algn="just">
              <a:lnSpc>
                <a:spcPct val="100000"/>
              </a:lnSpc>
            </a:pPr>
            <a:r>
              <a:rPr lang="cs-CZ" sz="2000" b="true" u="sng" dirty="false"/>
              <a:t>Podstatné změny </a:t>
            </a:r>
            <a:r>
              <a:rPr lang="cs-CZ" sz="2000" b="true" dirty="false"/>
              <a:t>– </a:t>
            </a:r>
            <a:r>
              <a:rPr lang="cs-CZ" sz="2000" b="true" dirty="false">
                <a:solidFill>
                  <a:srgbClr val="FF0000"/>
                </a:solidFill>
              </a:rPr>
              <a:t>před</a:t>
            </a:r>
            <a:r>
              <a:rPr lang="cs-CZ" sz="2000" b="true" dirty="false"/>
              <a:t> jejich provedením je </a:t>
            </a:r>
            <a:r>
              <a:rPr lang="cs-CZ" sz="2000" b="true" dirty="false">
                <a:solidFill>
                  <a:srgbClr val="FF0000"/>
                </a:solidFill>
              </a:rPr>
              <a:t>nutný souhlas ŘO </a:t>
            </a:r>
            <a:r>
              <a:rPr lang="cs-CZ" sz="2000" dirty="false"/>
              <a:t>a v některých případech i vydání změnového Rozhodnutí o poskytnutí dotace</a:t>
            </a:r>
          </a:p>
          <a:p>
            <a:pPr marL="0" indent="0">
              <a:lnSpc>
                <a:spcPct val="100000"/>
              </a:lnSpc>
              <a:spcBef>
                <a:spcPts val="0"/>
              </a:spcBef>
              <a:spcAft>
                <a:spcPts val="0"/>
              </a:spcAft>
              <a:buNone/>
            </a:pPr>
            <a:endParaRPr lang="cs-CZ" sz="1600" dirty="false"/>
          </a:p>
          <a:p>
            <a:pPr>
              <a:lnSpc>
                <a:spcPct val="100000"/>
              </a:lnSpc>
              <a:spcBef>
                <a:spcPts val="0"/>
              </a:spcBef>
              <a:spcAft>
                <a:spcPts val="0"/>
              </a:spcAft>
              <a:buFont typeface="Wingdings" panose="05000000000000000000" pitchFamily="2" charset="2"/>
              <a:buChar char="Ø"/>
            </a:pPr>
            <a:r>
              <a:rPr lang="cs-CZ" sz="1600" b="true" dirty="false"/>
              <a:t>ŘO může schválit pouze takovou změnu, která respektuje obsah                           </a:t>
            </a:r>
            <a:r>
              <a:rPr lang="cs-CZ" sz="1600" b="true" dirty="false">
                <a:solidFill>
                  <a:srgbClr val="FF0000"/>
                </a:solidFill>
              </a:rPr>
              <a:t>výzvy k předkládání žádostí o podporu</a:t>
            </a:r>
            <a:r>
              <a:rPr lang="cs-CZ" sz="1600" b="true" dirty="false"/>
              <a:t>.</a:t>
            </a:r>
          </a:p>
          <a:p>
            <a:pPr>
              <a:lnSpc>
                <a:spcPct val="100000"/>
              </a:lnSpc>
              <a:spcBef>
                <a:spcPts val="0"/>
              </a:spcBef>
              <a:spcAft>
                <a:spcPts val="0"/>
              </a:spcAft>
              <a:buFont typeface="Wingdings" panose="05000000000000000000" pitchFamily="2" charset="2"/>
              <a:buChar char="Ø"/>
            </a:pPr>
            <a:endParaRPr lang="cs-CZ" sz="1050" b="true" dirty="false">
              <a:solidFill>
                <a:srgbClr val="FF0000"/>
              </a:solidFill>
            </a:endParaRPr>
          </a:p>
          <a:p>
            <a:pPr>
              <a:lnSpc>
                <a:spcPct val="100000"/>
              </a:lnSpc>
              <a:spcBef>
                <a:spcPts val="0"/>
              </a:spcBef>
              <a:spcAft>
                <a:spcPts val="0"/>
              </a:spcAft>
              <a:buFont typeface="Wingdings" panose="05000000000000000000" pitchFamily="2" charset="2"/>
              <a:buChar char="Ø"/>
            </a:pPr>
            <a:r>
              <a:rPr lang="cs-CZ" sz="1600" b="true" dirty="false"/>
              <a:t>Všechny prováděné změny musí být pro realizaci projektu </a:t>
            </a:r>
            <a:r>
              <a:rPr lang="cs-CZ" sz="1600" b="true" dirty="false">
                <a:solidFill>
                  <a:srgbClr val="FF0000"/>
                </a:solidFill>
              </a:rPr>
              <a:t>nezbytné                               a v souladu se zásadou efektivního nakládání s prostředky. </a:t>
            </a:r>
          </a:p>
          <a:p>
            <a:pPr>
              <a:lnSpc>
                <a:spcPct val="100000"/>
              </a:lnSpc>
              <a:spcBef>
                <a:spcPts val="0"/>
              </a:spcBef>
              <a:spcAft>
                <a:spcPts val="0"/>
              </a:spcAft>
              <a:buFont typeface="Wingdings" panose="05000000000000000000" pitchFamily="2" charset="2"/>
              <a:buChar char="Ø"/>
            </a:pPr>
            <a:endParaRPr lang="cs-CZ" sz="1600" b="true" dirty="false"/>
          </a:p>
          <a:p>
            <a:pPr>
              <a:lnSpc>
                <a:spcPct val="100000"/>
              </a:lnSpc>
              <a:spcBef>
                <a:spcPts val="0"/>
              </a:spcBef>
              <a:spcAft>
                <a:spcPts val="0"/>
              </a:spcAft>
              <a:buFont typeface="Wingdings" panose="05000000000000000000" pitchFamily="2" charset="2"/>
              <a:buChar char="Ø"/>
            </a:pPr>
            <a:r>
              <a:rPr lang="cs-CZ" sz="1600" b="true" dirty="false"/>
              <a:t>NIKDY </a:t>
            </a:r>
            <a:r>
              <a:rPr lang="cs-CZ" sz="1600" b="true" dirty="false">
                <a:solidFill>
                  <a:srgbClr val="FF0000"/>
                </a:solidFill>
              </a:rPr>
              <a:t>NELZE MĚNIT ÚČEL DOTACE.</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r>
              <a:rPr lang="cs-CZ" sz="1800" dirty="false"/>
              <a:t>Rozlišení, zda se jedná o podstatnou či nepodstatnou změnu, může být někdy </a:t>
            </a:r>
          </a:p>
          <a:p>
            <a:pPr marL="0" indent="0">
              <a:lnSpc>
                <a:spcPct val="100000"/>
              </a:lnSpc>
              <a:spcBef>
                <a:spcPts val="0"/>
              </a:spcBef>
              <a:spcAft>
                <a:spcPts val="0"/>
              </a:spcAft>
              <a:buNone/>
            </a:pPr>
            <a:r>
              <a:rPr lang="cs-CZ" sz="1800" dirty="false"/>
              <a:t>problematické. </a:t>
            </a:r>
            <a:r>
              <a:rPr lang="cs-CZ" sz="1800" dirty="false">
                <a:sym typeface="Wingdings" panose="05000000000000000000" pitchFamily="2" charset="2"/>
              </a:rPr>
              <a:t>D</a:t>
            </a:r>
            <a:r>
              <a:rPr lang="cs-CZ" sz="1800" dirty="false"/>
              <a:t>oporučujeme proto </a:t>
            </a:r>
            <a:r>
              <a:rPr lang="cs-CZ" sz="1800" dirty="false">
                <a:solidFill>
                  <a:srgbClr val="FF0000"/>
                </a:solidFill>
              </a:rPr>
              <a:t>konzultovat plánovanou změnu </a:t>
            </a:r>
            <a:r>
              <a:rPr lang="cs-CZ" sz="1800" dirty="false"/>
              <a:t>v dostatečném </a:t>
            </a:r>
          </a:p>
          <a:p>
            <a:pPr marL="0" indent="0">
              <a:lnSpc>
                <a:spcPct val="100000"/>
              </a:lnSpc>
              <a:spcBef>
                <a:spcPts val="0"/>
              </a:spcBef>
              <a:spcAft>
                <a:spcPts val="0"/>
              </a:spcAft>
              <a:buNone/>
            </a:pPr>
            <a:r>
              <a:rPr lang="cs-CZ" sz="1800" dirty="false"/>
              <a:t>časovém předstihu s projektovým manažerem projektu.</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6" name="Obrázek 5">
            <a:extLst>
              <a:ext uri="{FF2B5EF4-FFF2-40B4-BE49-F238E27FC236}">
                <a16:creationId xmlns:a16="http://schemas.microsoft.com/office/drawing/2014/main" id="{117FF1B7-89D9-8EAC-F8C7-E37D27974FBD}"/>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6839784" y="3429000"/>
            <a:ext cx="1944216" cy="1944216"/>
          </a:xfrm>
          <a:prstGeom prst="rect">
            <a:avLst/>
          </a:prstGeom>
        </p:spPr>
      </p:pic>
    </p:spTree>
    <p:extLst>
      <p:ext uri="{BB962C8B-B14F-4D97-AF65-F5344CB8AC3E}">
        <p14:creationId xmlns:p14="http://schemas.microsoft.com/office/powerpoint/2010/main" val="132969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1979712" y="1150992"/>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a:xfrm>
            <a:off x="215516" y="3533468"/>
            <a:ext cx="8712968" cy="3575188"/>
          </a:xfrm>
        </p:spPr>
        <p:txBody>
          <a:bodyPr/>
          <a:lstStyle/>
          <a:p>
            <a:pPr marL="0" indent="0">
              <a:buNone/>
            </a:pPr>
            <a:r>
              <a:rPr lang="cs-CZ" dirty="false"/>
              <a:t>1. Změny, které se hlásí </a:t>
            </a:r>
            <a:r>
              <a:rPr lang="cs-CZ" b="true" dirty="false"/>
              <a:t>neprodleně</a:t>
            </a:r>
            <a:r>
              <a:rPr lang="cs-CZ" dirty="false"/>
              <a:t>:</a:t>
            </a:r>
          </a:p>
          <a:p>
            <a:pPr lvl="1">
              <a:spcAft>
                <a:spcPts val="1200"/>
              </a:spcAft>
            </a:pPr>
            <a:r>
              <a:rPr lang="cs-CZ" dirty="false"/>
              <a:t>změna sídla příjemce podpory,</a:t>
            </a:r>
          </a:p>
          <a:p>
            <a:pPr lvl="1" algn="just">
              <a:spcAft>
                <a:spcPts val="1200"/>
              </a:spcAft>
            </a:pPr>
            <a:r>
              <a:rPr lang="cs-CZ" dirty="false"/>
              <a:t>změna kontaktní osoby projektu (včetně změny kontaktních údajů – telefon, e-mail) či adresy pro doručení písemností,</a:t>
            </a:r>
          </a:p>
          <a:p>
            <a:pPr lvl="1">
              <a:spcAft>
                <a:spcPts val="1200"/>
              </a:spcAft>
            </a:pPr>
            <a:r>
              <a:rPr lang="cs-CZ" dirty="false"/>
              <a:t>změna v osobách vykonávajících funkci statutárního orgánu příjemce,</a:t>
            </a:r>
          </a:p>
          <a:p>
            <a:pPr lvl="1" algn="just">
              <a:spcAft>
                <a:spcPts val="1200"/>
              </a:spcAft>
            </a:pPr>
            <a:r>
              <a:rPr lang="cs-CZ" dirty="false"/>
              <a:t>změna názvu příjemce (při dodržení podmínek v kap. 5.1.3 Specifických pravidel).</a:t>
            </a:r>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184094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1907704" y="1204563"/>
            <a:ext cx="4824536" cy="222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305760" y="3850365"/>
            <a:ext cx="8532480" cy="2755635"/>
          </a:xfrm>
        </p:spPr>
        <p:txBody>
          <a:bodyPr/>
          <a:lstStyle/>
          <a:p>
            <a:pPr marL="0" indent="0">
              <a:spcBef>
                <a:spcPts val="0"/>
              </a:spcBef>
              <a:spcAft>
                <a:spcPts val="0"/>
              </a:spcAft>
              <a:buNone/>
            </a:pPr>
            <a:r>
              <a:rPr lang="cs-CZ" dirty="false"/>
              <a:t>2. Změny, které se hlásí </a:t>
            </a:r>
            <a:r>
              <a:rPr lang="cs-CZ" b="true" dirty="false"/>
              <a:t>nejpozději 10 pracovních dní před termínem podání nejbližší Zprávy o realizaci: </a:t>
            </a:r>
          </a:p>
          <a:p>
            <a:pPr marL="0" indent="0">
              <a:spcBef>
                <a:spcPts val="0"/>
              </a:spcBef>
              <a:spcAft>
                <a:spcPts val="0"/>
              </a:spcAft>
              <a:buNone/>
            </a:pPr>
            <a:endParaRPr lang="cs-CZ" sz="1000" dirty="false">
              <a:solidFill>
                <a:srgbClr val="FF0000"/>
              </a:solidFill>
            </a:endParaRPr>
          </a:p>
          <a:p>
            <a:pPr>
              <a:spcBef>
                <a:spcPts val="0"/>
              </a:spcBef>
              <a:spcAft>
                <a:spcPts val="0"/>
              </a:spcAft>
            </a:pPr>
            <a:r>
              <a:rPr lang="cs-CZ" sz="2000" dirty="false"/>
              <a:t>změny rozpočtu projektu (přesun prostředků mezi položkami, vytváření nových položek) v rámci jedné kapitoly rozpočtu,</a:t>
            </a:r>
          </a:p>
          <a:p>
            <a:pPr marR="0" lvl="0" fontAlgn="auto">
              <a:spcBef>
                <a:spcPts val="0"/>
              </a:spcBef>
              <a:spcAft>
                <a:spcPts val="0"/>
              </a:spcAft>
              <a:tabLst/>
              <a:defRPr/>
            </a:pPr>
            <a:r>
              <a:rPr lang="cs-CZ" sz="2000" dirty="false"/>
              <a:t>schválení není možné chápat jako souhlas s výdaji, které příjemce bude nárokovat. </a:t>
            </a:r>
          </a:p>
          <a:p>
            <a:endParaRPr lang="cs-CZ" sz="1100" dirty="false"/>
          </a:p>
          <a:p>
            <a:pPr>
              <a:spcBef>
                <a:spcPts val="0"/>
              </a:spcBef>
              <a:spcAft>
                <a:spcPts val="0"/>
              </a:spcAft>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319565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323528" y="1268760"/>
            <a:ext cx="8496944" cy="5688632"/>
          </a:xfrm>
        </p:spPr>
        <p:txBody>
          <a:bodyPr/>
          <a:lstStyle/>
          <a:p>
            <a:pPr marL="0" indent="0">
              <a:lnSpc>
                <a:spcPct val="100000"/>
              </a:lnSpc>
              <a:spcBef>
                <a:spcPts val="0"/>
              </a:spcBef>
              <a:spcAft>
                <a:spcPts val="0"/>
              </a:spcAft>
              <a:buNone/>
            </a:pPr>
            <a:r>
              <a:rPr lang="cs-CZ" dirty="false"/>
              <a:t>3. Změny, které se hlásí </a:t>
            </a:r>
          </a:p>
          <a:p>
            <a:pPr marL="0" indent="0">
              <a:lnSpc>
                <a:spcPct val="100000"/>
              </a:lnSpc>
              <a:spcBef>
                <a:spcPts val="0"/>
              </a:spcBef>
              <a:spcAft>
                <a:spcPts val="0"/>
              </a:spcAft>
              <a:buNone/>
            </a:pPr>
            <a:r>
              <a:rPr lang="cs-CZ" b="true" dirty="false"/>
              <a:t>spolu s nejbližší ZoR:</a:t>
            </a:r>
            <a:endParaRPr lang="cs-CZ" dirty="false"/>
          </a:p>
          <a:p>
            <a:pPr marL="814388" lvl="1" indent="-306388">
              <a:spcBef>
                <a:spcPts val="600"/>
              </a:spcBef>
            </a:pPr>
            <a:endParaRPr lang="cs-CZ" sz="1900" dirty="false"/>
          </a:p>
          <a:p>
            <a:pPr marL="363538" lvl="1" indent="-363538">
              <a:spcBef>
                <a:spcPts val="600"/>
              </a:spcBef>
            </a:pPr>
            <a:r>
              <a:rPr lang="cs-CZ" sz="1900" dirty="false"/>
              <a:t>změna místa realizace,</a:t>
            </a:r>
          </a:p>
          <a:p>
            <a:pPr marL="363538" lvl="1" indent="-363538">
              <a:spcBef>
                <a:spcPts val="600"/>
              </a:spcBef>
            </a:pPr>
            <a:r>
              <a:rPr lang="cs-CZ" sz="1900" dirty="false"/>
              <a:t>změny smluv o partnerství,</a:t>
            </a:r>
          </a:p>
          <a:p>
            <a:pPr marL="363538" lvl="1" indent="-363538">
              <a:spcBef>
                <a:spcPts val="600"/>
              </a:spcBef>
            </a:pPr>
            <a:r>
              <a:rPr lang="cs-CZ" sz="1900" dirty="false"/>
              <a:t>navýšení počtu osob z cílové skupiny,</a:t>
            </a:r>
          </a:p>
          <a:p>
            <a:pPr marL="363538" lvl="1" indent="-363538" algn="just"/>
            <a:r>
              <a:rPr lang="cs-CZ" sz="1900" dirty="false"/>
              <a:t>vypuštění partnera z realizace projektu (pokud tato změna nevyžaduje navýšení částky veřejné podpory),</a:t>
            </a:r>
          </a:p>
          <a:p>
            <a:pPr marL="363538" lvl="1" indent="-363538" algn="just"/>
            <a:r>
              <a:rPr lang="cs-CZ" sz="1900" dirty="false"/>
              <a:t>změna týkající se plátcovství DPH příjemce či partnera s finančním příspěvkem,</a:t>
            </a:r>
          </a:p>
          <a:p>
            <a:pPr marL="363538" lvl="1" indent="-363538" algn="just"/>
            <a:r>
              <a:rPr lang="cs-CZ" sz="1900" dirty="false"/>
              <a:t>změna ve způsobu provádění klíčových aktivit, která nemá negativní dopad na plnění cílů projektu</a:t>
            </a:r>
            <a:r>
              <a:rPr lang="cs-CZ" sz="1900" b="true" dirty="false"/>
              <a:t>. </a:t>
            </a:r>
            <a:r>
              <a:rPr lang="cs-CZ" sz="1900" dirty="false"/>
              <a:t>Je vhodné přiložit dokument </a:t>
            </a:r>
            <a:br>
              <a:rPr lang="cs-CZ" sz="1900" dirty="false"/>
            </a:br>
            <a:r>
              <a:rPr lang="cs-CZ" sz="1900" dirty="false"/>
              <a:t>s navrhovaným zněním aktivit – například v režimu změn.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179214" y="1268760"/>
            <a:ext cx="467560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90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319288" y="1772816"/>
            <a:ext cx="8064000" cy="4692095"/>
          </a:xfrm>
        </p:spPr>
        <p:txBody>
          <a:bodyPr/>
          <a:lstStyle/>
          <a:p>
            <a:pPr marL="457200" indent="-457200">
              <a:buAutoNum type="arabicPeriod"/>
            </a:pPr>
            <a:r>
              <a:rPr lang="cs-CZ" dirty="false"/>
              <a:t>Změny </a:t>
            </a:r>
            <a:r>
              <a:rPr lang="cs-CZ" b="true" dirty="false"/>
              <a:t>vyžadující</a:t>
            </a:r>
            <a:r>
              <a:rPr lang="cs-CZ" dirty="false"/>
              <a:t> </a:t>
            </a:r>
            <a:r>
              <a:rPr lang="cs-CZ" b="true" dirty="false"/>
              <a:t>vydání                                  změnového právního aktu:</a:t>
            </a:r>
          </a:p>
          <a:p>
            <a:pPr marL="0" indent="0">
              <a:buNone/>
            </a:pPr>
            <a:endParaRPr lang="cs-CZ" dirty="false"/>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lvl="1">
              <a:spcBef>
                <a:spcPts val="600"/>
              </a:spcBef>
              <a:spcAft>
                <a:spcPts val="600"/>
              </a:spcAft>
            </a:pPr>
            <a:r>
              <a:rPr lang="cs-CZ" dirty="false"/>
              <a:t>navýšení částky veřejné podpory nebo podpory de minimis,</a:t>
            </a:r>
          </a:p>
          <a:p>
            <a:pPr lvl="1">
              <a:spcBef>
                <a:spcPts val="600"/>
              </a:spcBef>
              <a:spcAft>
                <a:spcPts val="600"/>
              </a:spcAft>
            </a:pPr>
            <a:r>
              <a:rPr lang="cs-CZ" dirty="false"/>
              <a:t>a další, viz Specifická část pravidel, kap. 5.1.2.</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692318" y="1461676"/>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4381" y="5874191"/>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endParaRPr lang="cs-CZ" sz="1600" dirty="false"/>
          </a:p>
        </p:txBody>
      </p:sp>
    </p:spTree>
    <p:extLst>
      <p:ext uri="{BB962C8B-B14F-4D97-AF65-F5344CB8AC3E}">
        <p14:creationId xmlns:p14="http://schemas.microsoft.com/office/powerpoint/2010/main" val="321367547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purl.org/dc/terms/"/>
    <ds:schemaRef ds:uri="dfed548f-0517-4d39-90e3-3947398480c0"/>
    <ds:schemaRef ds:uri="http://schemas.microsoft.com/office/infopath/2007/PartnerControls"/>
    <ds:schemaRef ds:uri="http://schemas.openxmlformats.org/package/2006/metadata/core-properties"/>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6232</properties:Words>
  <properties:PresentationFormat>Předvádění na obrazovce (4:3)</properties:PresentationFormat>
  <properties:Paragraphs>542</properties:Paragraphs>
  <properties:Slides>49</properties:Slides>
  <properties:Notes>35</properties:Notes>
  <properties:TotalTime>5089</properties:TotalTime>
  <properties:HiddenSlides>0</properties:HiddenSlides>
  <properties:MMClips>0</properties:MMClips>
  <properties:ScaleCrop>false</properties:ScaleCrop>
  <properties:HeadingPairs>
    <vt:vector baseType="variant" size="8">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49</vt:i4>
      </vt:variant>
    </vt:vector>
  </properties:HeadingPairs>
  <properties:TitlesOfParts>
    <vt:vector baseType="lpstr" size="58">
      <vt:lpstr>Arial</vt:lpstr>
      <vt:lpstr>Calibri</vt:lpstr>
      <vt:lpstr>Roboto</vt:lpstr>
      <vt:lpstr>Trebuchet MS</vt:lpstr>
      <vt:lpstr>Wingdings</vt:lpstr>
      <vt:lpstr>Wingdings 2</vt:lpstr>
      <vt:lpstr>Wingdings 3</vt:lpstr>
      <vt:lpstr>prezentace</vt:lpstr>
      <vt:lpstr>Worksheet</vt:lpstr>
      <vt:lpstr> seminář  pro příjemce OPZ+:   podmínky  a  pravidla  realizace </vt:lpstr>
      <vt:lpstr>Obsah prezentace</vt:lpstr>
      <vt:lpstr>ROZHODNUTÍ O POSKYTNUTÍ DOTACE</vt:lpstr>
      <vt:lpstr>Změny projektu</vt:lpstr>
      <vt:lpstr>Změny projektu</vt:lpstr>
      <vt:lpstr>Nepodstatné změny I</vt:lpstr>
      <vt:lpstr>Nepodstatné změny II</vt:lpstr>
      <vt:lpstr>Nepodstatné změny III</vt:lpstr>
      <vt:lpstr>Podstatné změny I</vt:lpstr>
      <vt:lpstr>Podstatné změny II</vt:lpstr>
      <vt:lpstr> administrace změn projektu v IS KP21+ </vt:lpstr>
      <vt:lpstr>časté chyby při zpracování žOz</vt:lpstr>
      <vt:lpstr>Publicita projektu</vt:lpstr>
      <vt:lpstr>Povinnost informovat veřejnost</vt:lpstr>
      <vt:lpstr>Povinnost informovat veřejnost</vt:lpstr>
      <vt:lpstr> Povinné prvky loga EU </vt:lpstr>
      <vt:lpstr> Povinnost užívání loga EU </vt:lpstr>
      <vt:lpstr>Používání log</vt:lpstr>
      <vt:lpstr>Uchování dokumentů</vt:lpstr>
      <vt:lpstr>kontroly na místě</vt:lpstr>
      <vt:lpstr>Informace o kontrolách projektu a zakázkách</vt:lpstr>
      <vt:lpstr>Vzdělávací akce</vt:lpstr>
      <vt:lpstr>Setkávání skupin, poradenství či konzultace</vt:lpstr>
      <vt:lpstr>Finanční řízení projektu</vt:lpstr>
      <vt:lpstr>způsobilé výdaje</vt:lpstr>
      <vt:lpstr>Charakteristika způsobilého výdaje I</vt:lpstr>
      <vt:lpstr>Charakteristika způsobilého výdaje II</vt:lpstr>
      <vt:lpstr>Rozdělení nákladů</vt:lpstr>
      <vt:lpstr>Struktura rozpočtu – paušál 40 %</vt:lpstr>
      <vt:lpstr>Pracovní pozice</vt:lpstr>
      <vt:lpstr>Způsobilé výdaje – osobní náklady I</vt:lpstr>
      <vt:lpstr>Způsobilé výdaje - osobní náklady II</vt:lpstr>
      <vt:lpstr>Způsobilé výdaje – osobní náklady III</vt:lpstr>
      <vt:lpstr>Pravidla způsobilosti osobních nákladů</vt:lpstr>
      <vt:lpstr>Dokladování výdajů</vt:lpstr>
      <vt:lpstr>Zaměstnanec  x  dodavatel</vt:lpstr>
      <vt:lpstr>INDIKÁTORY</vt:lpstr>
      <vt:lpstr>Indikátory se závazkem </vt:lpstr>
      <vt:lpstr>Indikátory bez závazku</vt:lpstr>
      <vt:lpstr>EVIDENCE PODPORY</vt:lpstr>
      <vt:lpstr>Specifické datové položky</vt:lpstr>
      <vt:lpstr>Zdroje informací, systémy pro žadatele a příjemce</vt:lpstr>
      <vt:lpstr>Kde čerpat informace</vt:lpstr>
      <vt:lpstr>Esfcr.cz – registrace, přihlášení</vt:lpstr>
      <vt:lpstr>V JAKÝCH SYSTÉMECH PRACUJE ŽADATEL</vt:lpstr>
      <vt:lpstr>TECHNICKÁ podpora ISKP21+</vt:lpstr>
      <vt:lpstr>Pravidla pro žadatele a příjemce</vt:lpstr>
      <vt:lpstr>další příručky na webu esfcr.cz</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2026-06-15T12:27:14Z</dcterms:modified>
  <cp:revision>401</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