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3">
  <p:sldMasterIdLst>
    <p:sldMasterId id="2147483671" r:id="rId4"/>
  </p:sldMasterIdLst>
  <p:notesMasterIdLst>
    <p:notesMasterId r:id="rId50"/>
  </p:notesMasterIdLst>
  <p:handoutMasterIdLst>
    <p:handoutMasterId r:id="rId51"/>
  </p:handoutMasterIdLst>
  <p:sldIdLst>
    <p:sldId id="256" r:id="rId5"/>
    <p:sldId id="451" r:id="rId6"/>
    <p:sldId id="270" r:id="rId7"/>
    <p:sldId id="271" r:id="rId8"/>
    <p:sldId id="329" r:id="rId9"/>
    <p:sldId id="446" r:id="rId10"/>
    <p:sldId id="332" r:id="rId11"/>
    <p:sldId id="430" r:id="rId12"/>
    <p:sldId id="427" r:id="rId13"/>
    <p:sldId id="450" r:id="rId14"/>
    <p:sldId id="460" r:id="rId15"/>
    <p:sldId id="461" r:id="rId16"/>
    <p:sldId id="428" r:id="rId17"/>
    <p:sldId id="458" r:id="rId18"/>
    <p:sldId id="459" r:id="rId19"/>
    <p:sldId id="453" r:id="rId20"/>
    <p:sldId id="454" r:id="rId21"/>
    <p:sldId id="429" r:id="rId22"/>
    <p:sldId id="456" r:id="rId23"/>
    <p:sldId id="457" r:id="rId24"/>
    <p:sldId id="433" r:id="rId25"/>
    <p:sldId id="431" r:id="rId26"/>
    <p:sldId id="434" r:id="rId27"/>
    <p:sldId id="426" r:id="rId28"/>
    <p:sldId id="447" r:id="rId29"/>
    <p:sldId id="448" r:id="rId30"/>
    <p:sldId id="432" r:id="rId31"/>
    <p:sldId id="362" r:id="rId32"/>
    <p:sldId id="425" r:id="rId33"/>
    <p:sldId id="435" r:id="rId34"/>
    <p:sldId id="436" r:id="rId35"/>
    <p:sldId id="437" r:id="rId36"/>
    <p:sldId id="371" r:id="rId37"/>
    <p:sldId id="443" r:id="rId38"/>
    <p:sldId id="438" r:id="rId39"/>
    <p:sldId id="355" r:id="rId40"/>
    <p:sldId id="444" r:id="rId41"/>
    <p:sldId id="445" r:id="rId42"/>
    <p:sldId id="439" r:id="rId43"/>
    <p:sldId id="462" r:id="rId44"/>
    <p:sldId id="449" r:id="rId45"/>
    <p:sldId id="440" r:id="rId46"/>
    <p:sldId id="442" r:id="rId47"/>
    <p:sldId id="441" r:id="rId48"/>
    <p:sldId id="301" r:id="rId49"/>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5170EF91-5EC8-18A8-AE98-7D16CADBA18E}" initials="TZ" name="Zahálková Tereza Mgr. (MPSV)" providerId="AD" userId="S::tereza.zahalkova@mpsv.gov.cz::078b8caa-3b15-43c6-8335-6fc9fcddd8f9"/>
  <p188:author id="{868EB7E4-EF7D-B3BE-77BA-1512024A34AD}" initials="VD" name="Daňková Veronika Ing. (MPSV)" providerId="AD" userId="S::veronika.dankova@mpsv.gov.cz::f911a268-04ee-4f3a-b87c-e0235e71dbe7"/>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20" clrIdx="1">
    <p:extLst>
      <p:ext uri="{19B8F6BF-5375-455C-9EA6-DF929625EA0E}">
        <p15:presenceInfo xmlns:p15="http://schemas.microsoft.com/office/powerpoint/2012/main" providerId="AD" userId="S::pavlina.janacova@mpsv.cz::6cc5dc73-1ff5-4548-87eb-23fe761ebace"/>
      </p:ext>
    </p:extLst>
  </p:cmAuthor>
  <p:cmAuthor id="3" name="Píglová Petra Ing. (MPSV)" initials="PPI(" lastIdx="7" clrIdx="2">
    <p:extLst>
      <p:ext uri="{19B8F6BF-5375-455C-9EA6-DF929625EA0E}">
        <p15:presenceInfo xmlns:p15="http://schemas.microsoft.com/office/powerpoint/2012/main" providerId="AD" userId="S::petra.piglova@mpsv.cz::8fe8830e-8a40-41ae-aa84-d648988757c4"/>
      </p:ext>
    </p:extLst>
  </p:cmAuthor>
  <p:cmAuthor id="4" name="Švajgrová Lenka Mgr. (MPSV)" initials="ŠLM(" lastIdx="12" clrIdx="3">
    <p:extLst>
      <p:ext uri="{19B8F6BF-5375-455C-9EA6-DF929625EA0E}">
        <p15:presenceInfo xmlns:p15="http://schemas.microsoft.com/office/powerpoint/2012/main" providerId="AD" userId="S::lenka.svajgrova@mpsv.cz::72518786-bca7-4d2b-92d9-3e5c66222374"/>
      </p:ext>
    </p:extLst>
  </p:cmAuthor>
  <p:cmAuthor id="5" name="Daňková Veronika Ing. (MPSV)" initials="DVI(" lastIdx="2" clrIdx="4">
    <p:extLst>
      <p:ext uri="{19B8F6BF-5375-455C-9EA6-DF929625EA0E}">
        <p15:presenceInfo xmlns:p15="http://schemas.microsoft.com/office/powerpoint/2012/main" providerId="AD" userId="S::veronika.dankova@mpsv.cz::f911a268-04ee-4f3a-b87c-e0235e71dbe7"/>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8F8F8"/>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7315" autoAdjust="false"/>
    <p:restoredTop sz="86467" autoAdjust="false"/>
  </p:normalViewPr>
  <p:slideViewPr>
    <p:cSldViewPr showGuides="true">
      <p:cViewPr varScale="true">
        <p:scale>
          <a:sx n="95" d="100"/>
          <a:sy n="95" d="100"/>
        </p:scale>
        <p:origin x="1968" y="96"/>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notesMasters/notesMaster1.xml" Type="http://schemas.openxmlformats.org/officeDocument/2006/relationships/notesMaster" Id="rId50"/>
    <Relationship Target="theme/theme1.xml" Type="http://schemas.openxmlformats.org/officeDocument/2006/relationships/theme"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presProps.xml" Type="http://schemas.openxmlformats.org/officeDocument/2006/relationships/presProps" Id="rId53"/>
    <Relationship Target="slides/slide1.xml" Type="http://schemas.openxmlformats.org/officeDocument/2006/relationships/slide" Id="rId5"/>
    <Relationship Target="slides/slide15.xml" Type="http://schemas.openxmlformats.org/officeDocument/2006/relationships/slide" Id="rId19"/>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tableStyles.xml" Type="http://schemas.openxmlformats.org/officeDocument/2006/relationships/tableStyles" Id="rId56"/>
    <Relationship Target="slides/slide4.xml" Type="http://schemas.openxmlformats.org/officeDocument/2006/relationships/slide" Id="rId8"/>
    <Relationship Target="handoutMasters/handoutMaster1.xml" Type="http://schemas.openxmlformats.org/officeDocument/2006/relationships/handoutMaster"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viewProps.xml" Type="http://schemas.openxmlformats.org/officeDocument/2006/relationships/viewProps"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authors.xml" Type="http://schemas.microsoft.com/office/2018/10/relationships/authors"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commentAuthors.xml" Type="http://schemas.openxmlformats.org/officeDocument/2006/relationships/commentAuthors" Id="rId52"/>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14ECC3FB-3B05-425F-8AC3-4111923D7C03}"/>
              </a:ext>
            </a:extLst>
          </p:cNvPr>
          <p:cNvSpPr>
            <a:spLocks noGrp="true"/>
          </p:cNvSpPr>
          <p:nvPr>
            <p:ph type="hdr" sz="quarter"/>
          </p:nvPr>
        </p:nvSpPr>
        <p:spPr>
          <a:xfrm>
            <a:off x="0" y="0"/>
            <a:ext cx="2945659" cy="498056"/>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a:extLst>
              <a:ext uri="{FF2B5EF4-FFF2-40B4-BE49-F238E27FC236}">
                <a16:creationId xmlns:a16="http://schemas.microsoft.com/office/drawing/2014/main" id="{D3A45F8A-767B-4F70-AD0E-84A2FB22D5D0}"/>
              </a:ext>
            </a:extLst>
          </p:cNvPr>
          <p:cNvSpPr>
            <a:spLocks noGrp="true"/>
          </p:cNvSpPr>
          <p:nvPr>
            <p:ph type="dt" sz="quarter" idx="1"/>
          </p:nvPr>
        </p:nvSpPr>
        <p:spPr>
          <a:xfrm>
            <a:off x="3850443" y="0"/>
            <a:ext cx="2945659" cy="498056"/>
          </a:xfrm>
          <a:prstGeom prst="rect">
            <a:avLst/>
          </a:prstGeom>
        </p:spPr>
        <p:txBody>
          <a:bodyPr vert="horz" lIns="91440" tIns="45720" rIns="91440" bIns="45720" rtlCol="false"/>
          <a:lstStyle>
            <a:lvl1pPr algn="r">
              <a:defRPr sz="1200"/>
            </a:lvl1pPr>
          </a:lstStyle>
          <a:p>
            <a:fld id="{F467620E-6879-4531-9E71-91D096329F9A}" type="datetimeFigureOut">
              <a:rPr lang="cs-CZ" smtClean="false"/>
              <a:t>23.07.2026</a:t>
            </a:fld>
            <a:endParaRPr lang="cs-CZ"/>
          </a:p>
        </p:txBody>
      </p:sp>
      <p:sp>
        <p:nvSpPr>
          <p:cNvPr id="4" name="Zástupný symbol pro zápatí 3">
            <a:extLst>
              <a:ext uri="{FF2B5EF4-FFF2-40B4-BE49-F238E27FC236}">
                <a16:creationId xmlns:a16="http://schemas.microsoft.com/office/drawing/2014/main" id="{DFD8C992-A039-4E42-8162-5BC9C1DB325E}"/>
              </a:ext>
            </a:extLst>
          </p:cNvPr>
          <p:cNvSpPr>
            <a:spLocks noGrp="true"/>
          </p:cNvSpPr>
          <p:nvPr>
            <p:ph type="ftr" sz="quarter" idx="2"/>
          </p:nvPr>
        </p:nvSpPr>
        <p:spPr>
          <a:xfrm>
            <a:off x="0" y="9428584"/>
            <a:ext cx="2945659" cy="498055"/>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7D074A4D-EBAC-44CB-BAEA-FAF1809D5707}"/>
              </a:ext>
            </a:extLst>
          </p:cNvPr>
          <p:cNvSpPr>
            <a:spLocks noGrp="true"/>
          </p:cNvSpPr>
          <p:nvPr>
            <p:ph type="sldNum" sz="quarter" idx="3"/>
          </p:nvPr>
        </p:nvSpPr>
        <p:spPr>
          <a:xfrm>
            <a:off x="3850443" y="9428584"/>
            <a:ext cx="2945659" cy="498055"/>
          </a:xfrm>
          <a:prstGeom prst="rect">
            <a:avLst/>
          </a:prstGeom>
        </p:spPr>
        <p:txBody>
          <a:bodyPr vert="horz" lIns="91440" tIns="45720" rIns="91440" bIns="45720" rtlCol="false" anchor="b"/>
          <a:lstStyle>
            <a:lvl1pPr algn="r">
              <a:defRPr sz="1200"/>
            </a:lvl1pPr>
          </a:lstStyle>
          <a:p>
            <a:fld id="{3A752C56-4397-4321-A189-1567965DA0A0}" type="slidenum">
              <a:rPr lang="cs-CZ" smtClean="false"/>
              <a:t>‹#›</a:t>
            </a:fld>
            <a:endParaRPr lang="cs-CZ"/>
          </a:p>
        </p:txBody>
      </p:sp>
    </p:spTree>
    <p:extLst>
      <p:ext uri="{BB962C8B-B14F-4D97-AF65-F5344CB8AC3E}">
        <p14:creationId xmlns:p14="http://schemas.microsoft.com/office/powerpoint/2010/main" val="476649908"/>
      </p:ext>
    </p:extLst>
  </p:cSld>
  <p:clrMap bg1="lt1" tx1="dk1" bg2="lt2" tx2="dk2" accent1="accent1" accent2="accent2" accent3="accent3" accent4="accent4" accent5="accent5" accent6="accent6" hlink="hlink" folHlink="folHlink"/>
  <p:hf hdr="false" ftr="false" dt="false"/>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23.07.2026</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hf hdr="false" ftr="false" dt="false"/>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b="false" i="false" u="none" strike="noStrike" kern="1200" baseline="0" dirty="false">
              <a:solidFill>
                <a:schemeClr val="tx1"/>
              </a:solidFill>
              <a:latin typeface="+mn-lt"/>
              <a:ea typeface="+mn-ea"/>
              <a:cs typeface="+mn-cs"/>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Tree>
    <p:extLst>
      <p:ext uri="{BB962C8B-B14F-4D97-AF65-F5344CB8AC3E}">
        <p14:creationId xmlns:p14="http://schemas.microsoft.com/office/powerpoint/2010/main" val="4027139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4130055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a:t>
            </a:r>
            <a:r>
              <a:rPr lang="cs-CZ" sz="1200" kern="1200" dirty="false">
                <a:solidFill>
                  <a:schemeClr val="tx1"/>
                </a:solidFill>
                <a:effectLst/>
                <a:latin typeface="+mn-lt"/>
                <a:ea typeface="+mn-ea"/>
                <a:cs typeface="+mn-cs"/>
              </a:rPr>
              <a:t>V případě zaměření projektu pouze na tuto aktivitu je povinným závazkovým parametrem pouze „Koordinovaná a provázaná podpora dítěte a rodiny v systému služeb“</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1588849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 typeface="Arial" panose="020B0604020202020204" pitchFamily="34" charset="0"/>
              <a:buNone/>
              <a:tabLst/>
              <a:defRPr/>
            </a:pPr>
            <a:r>
              <a:rPr lang="cs-CZ" sz="1200" kern="1200" dirty="false">
                <a:solidFill>
                  <a:schemeClr val="tx1"/>
                </a:solidFill>
                <a:effectLst/>
                <a:latin typeface="+mn-lt"/>
                <a:ea typeface="+mn-ea"/>
                <a:cs typeface="+mn-cs"/>
              </a:rPr>
              <a:t>* V případě zaměření projektu pouze na toto poradenství je povinným závazkovým parametrem pouze „Koordinovaná a provázaná podpora dítěte a rodiny v systému služeb“. </a:t>
            </a:r>
            <a:br>
              <a:rPr lang="cs-CZ" sz="1200" kern="1200" dirty="false">
                <a:solidFill>
                  <a:schemeClr val="tx1"/>
                </a:solidFill>
                <a:effectLst/>
                <a:latin typeface="+mn-lt"/>
                <a:ea typeface="+mn-ea"/>
                <a:cs typeface="+mn-cs"/>
              </a:rPr>
            </a:br>
            <a:r>
              <a:rPr lang="cs-CZ" sz="1200" kern="1200" dirty="false">
                <a:solidFill>
                  <a:schemeClr val="tx1"/>
                </a:solidFill>
                <a:effectLst/>
                <a:latin typeface="+mn-lt"/>
                <a:ea typeface="+mn-ea"/>
                <a:cs typeface="+mn-cs"/>
              </a:rPr>
              <a:t>** </a:t>
            </a:r>
            <a:r>
              <a:rPr lang="cs-CZ" sz="1200" dirty="false"/>
              <a:t>V případě realizace </a:t>
            </a:r>
            <a:r>
              <a:rPr lang="cs-CZ" sz="1200" b="false" dirty="false"/>
              <a:t>aktivity h) žadatel doloží Vyjádření krajského úřadu dle přílohy č. 3 výzvy.</a:t>
            </a:r>
          </a:p>
          <a:p>
            <a:pPr marL="0" indent="0">
              <a:buFont typeface="Arial" panose="020B0604020202020204" pitchFamily="34" charset="0"/>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1318305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2924753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1084295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125455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1535663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500039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r>
              <a:rPr lang="cs-CZ" dirty="false"/>
              <a:t>Údaje o skutečném majiteli - </a:t>
            </a:r>
            <a:r>
              <a:rPr lang="cs-CZ" sz="1200" kern="1200" dirty="false">
                <a:solidFill>
                  <a:schemeClr val="tx1"/>
                </a:solidFill>
                <a:effectLst/>
                <a:latin typeface="+mn-lt"/>
                <a:ea typeface="+mn-ea"/>
                <a:cs typeface="+mn-cs"/>
              </a:rPr>
              <a:t>Žadatel o podporu, který je zahraniční právnickou osobou</a:t>
            </a:r>
          </a:p>
          <a:p>
            <a:pPr marL="171450" indent="-171450">
              <a:buFont typeface="Arial" panose="020B0604020202020204" pitchFamily="34" charset="0"/>
              <a:buChar char="•"/>
            </a:pPr>
            <a:r>
              <a:rPr lang="cs-CZ" sz="1200" kern="1200" dirty="false">
                <a:solidFill>
                  <a:schemeClr val="tx1"/>
                </a:solidFill>
                <a:effectLst/>
                <a:latin typeface="+mn-lt"/>
                <a:ea typeface="+mn-ea"/>
                <a:cs typeface="+mn-cs"/>
              </a:rPr>
              <a:t>Statut svěřenského fondu - Žadatel o podporu, který je obchodní společností či družstvem a jehož majetek je vložen nebo částečně vložen do svěřenského fondu</a:t>
            </a:r>
          </a:p>
          <a:p>
            <a:pPr marL="171450" indent="-171450">
              <a:buFont typeface="Arial" panose="020B0604020202020204" pitchFamily="34" charset="0"/>
              <a:buChar char="•"/>
            </a:pPr>
            <a:r>
              <a:rPr lang="cs-CZ" sz="1200" kern="1200" dirty="false">
                <a:solidFill>
                  <a:schemeClr val="tx1"/>
                </a:solidFill>
                <a:effectLst/>
                <a:latin typeface="+mn-lt"/>
                <a:ea typeface="+mn-ea"/>
                <a:cs typeface="+mn-cs"/>
              </a:rPr>
              <a:t>Žadatel a partneři – při partnerství s FP</a:t>
            </a:r>
          </a:p>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392032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2675409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609348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U ohrožených rodin a dětí popsat jejich situaci (specifikovat ohrožení v souladu s výzvou) a jejich potřeby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1958929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V rámci hodnocení je také posuzováno, zda jsou </a:t>
            </a:r>
            <a:r>
              <a:rPr lang="cs-CZ" sz="1200" kern="1200" dirty="false">
                <a:solidFill>
                  <a:schemeClr val="tx1"/>
                </a:solidFill>
                <a:effectLst/>
                <a:latin typeface="+mn-lt"/>
                <a:ea typeface="+mn-ea"/>
                <a:cs typeface="+mn-cs"/>
              </a:rPr>
              <a:t>cílové hodnoty (kvantifikace) zvoleného cíle adekvátně nastaveny (ve vztahu k velikosti zapojené CS a zvoleným KA v projektu)</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874899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Není relevantní pro projekty zaměřené výhradně na aktivitu 1e a nebo výhradně na poradenství při vymáhání výživného v rámci aktivity 1g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294797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321853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2948944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Jedná se například o oslovování CS k účasti na projektu / ověřování, zda osoba naplňuje definici dané CS; dále například účast na kulatých stolech – viz. Obecná část pravidel OPZ+, kapitola 18.2.3.2</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2529757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V případě podpory odborných pracovníků projektu může být hodnota vyšší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3928227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3135853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Pro posouzení velikosti obce je rozhodný počet obyvatel k poslednímu dni roku předcházejícího podání žádosti o podporu. Pro posouzení velikosti dobrovolného svazku obcí je rozhodný počet obyvatel obcí sdružených v dobrovolném svazku obcí k poslednímu dni roku předcházejícího předložení žádosti o podporu. </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3496928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2356051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2467974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4077710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3468301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 </a:t>
            </a:r>
            <a:r>
              <a:rPr lang="cs-CZ" b="false" dirty="false"/>
              <a:t>Případné nenaplnění stanovených závazných hodnot bude posuzováno  a sankcionováno obdobným způsobem jako při nesplnění závazků vztahujících se  k indikátorům výsledků.</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 </a:t>
            </a:r>
            <a:r>
              <a:rPr lang="cs-CZ" sz="1200" dirty="false"/>
              <a:t>V rámci Cíle 3 je za dítě považován také dospívající a mladý dospělý zpravidla od 16 let podporovaný v přechodu k samostatnému životu.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 </a:t>
            </a:r>
            <a:r>
              <a:rPr lang="cs-CZ" sz="1200" dirty="false"/>
              <a:t>Rodinou se rozumí minimálně jeden zapojený 1 rodič nebo dítě. V rámci Cíle 3 je pro účely závazkového parametru za rodinu považován dospívající, mladý dospělý zpravidla od 16 let v přechodu k samostatnému životu (parametr se vztahuje k osobě – dospívající, mladý dospělý).</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4146200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9.png" Type="http://schemas.openxmlformats.org/officeDocument/2006/relationships/image" Id="rId3"/>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esfcr.cz/" Type="http://schemas.openxmlformats.org/officeDocument/2006/relationships/hyperlink" Id="rId3"/>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 Target="../media/image10.png" Type="http://schemas.openxmlformats.org/officeDocument/2006/relationships/image" Id="rId4"/>
</Relationships>

</file>

<file path=ppt/slides/_rels/slide25.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11.png" Type="http://schemas.openxmlformats.org/officeDocument/2006/relationships/image" Id="rId3"/>
    <Relationship Target="../notesSlides/notesSlide20.xml" Type="http://schemas.openxmlformats.org/officeDocument/2006/relationships/notesSlide" Id="rId2"/>
    <Relationship Target="../slideLayouts/slideLayout2.xml" Type="http://schemas.openxmlformats.org/officeDocument/2006/relationships/slideLayout" Id="rId1"/>
    <Relationship Target="../media/hdphoto2.wdp" Type="http://schemas.microsoft.com/office/2007/relationships/hdphoto" Id="rId4"/>
</Relationships>

</file>

<file path=ppt/slides/_rels/slide28.xml.rels><?xml version="1.0" encoding="UTF-8" standalone="yes"?>
<Relationships xmlns="http://schemas.openxmlformats.org/package/2006/relationships">
    <Relationship Target="../media/image12.png" Type="http://schemas.openxmlformats.org/officeDocument/2006/relationships/image"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13.png" Type="http://schemas.openxmlformats.org/officeDocument/2006/relationships/image" Id="rId3"/>
    <Relationship Target="../notesSlides/notesSlide24.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5"/>
    <Relationship TargetMode="External" Target="https://www.esfcr.cz/pravidla-pro-zadatele-a-prijemce-opz-plus/-/dokument/18400695" Type="http://schemas.openxmlformats.org/officeDocument/2006/relationships/hyperlink" Id="rId4"/>
</Relationships>

</file>

<file path=ppt/slides/_rels/slide33.xml.rels><?xml version="1.0" encoding="UTF-8" standalone="yes"?>
<Relationships xmlns="http://schemas.openxmlformats.org/package/2006/relationships">
    <Relationship Target="../media/image14.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www.esfcr.cz/technicka_podpora_opzplus" Type="http://schemas.openxmlformats.org/officeDocument/2006/relationships/hyperlink"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ode="External" Target="mailto:tereza.zahalkova@mpsv.gov.cz" Type="http://schemas.openxmlformats.org/officeDocument/2006/relationships/hyperlink" Id="rId3"/>
    <Relationship TargetMode="External" Target="https://www.esfcr.cz/klub_vyzvy_085_podpora_sluzeb_pro_ohrozene_deti_rodiny_a_mlade-dospele_4?backUrl=%2Fuser_profile%2Fsubscription%2Fsledovane-kluby" Type="http://schemas.openxmlformats.org/officeDocument/2006/relationships/hyperlink" Id="rId2"/>
    <Relationship Target="../slideLayouts/slideLayout1.xml" Type="http://schemas.openxmlformats.org/officeDocument/2006/relationships/slideLayout" Id="rId1"/>
    <Relationship TargetMode="External" Target="mailto:veronika.dankova@mpsv.gov.cz" Type="http://schemas.openxmlformats.org/officeDocument/2006/relationships/hyperlink" Id="rId5"/>
    <Relationship TargetMode="External" Target="mailto:pavlina.janacova@mpsv.gov.cz" Type="http://schemas.openxmlformats.org/officeDocument/2006/relationships/hyperlink" Id="rId4"/>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6.xml.rels><?xml version="1.0" encoding="UTF-8" standalone="yes"?>
<Relationships xmlns="http://schemas.openxmlformats.org/package/2006/relationships">
    <Relationship Target="../media/image7.sv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br>
              <a:rPr lang="cs-CZ" sz="3200" kern="1200" dirty="false">
                <a:latin typeface="+mn-lt"/>
                <a:ea typeface="+mn-ea"/>
                <a:cs typeface="+mn-cs"/>
              </a:rPr>
            </a:br>
            <a:endParaRPr lang="cs-CZ" sz="3200" kern="1200" dirty="false">
              <a:latin typeface="+mn-lt"/>
              <a:ea typeface="+mn-ea"/>
              <a:cs typeface="+mn-cs"/>
            </a:endParaRPr>
          </a:p>
        </p:txBody>
      </p:sp>
      <p:sp>
        <p:nvSpPr>
          <p:cNvPr id="6" name="Zástupný symbol pro text 5"/>
          <p:cNvSpPr>
            <a:spLocks noGrp="true"/>
          </p:cNvSpPr>
          <p:nvPr>
            <p:ph type="body" sz="quarter" idx="13"/>
          </p:nvPr>
        </p:nvSpPr>
        <p:spPr>
          <a:xfrm>
            <a:off x="1514079" y="3429000"/>
            <a:ext cx="7272000" cy="648072"/>
          </a:xfrm>
        </p:spPr>
        <p:txBody>
          <a:bodyPr anchor="t"/>
          <a:lstStyle/>
          <a:p>
            <a:r>
              <a:rPr lang="cs-CZ" b="true" dirty="false"/>
              <a:t>Výzva: 03_25_085</a:t>
            </a:r>
          </a:p>
          <a:p>
            <a:endParaRPr lang="cs-CZ" b="true"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just">
              <a:lnSpc>
                <a:spcPct val="115000"/>
              </a:lnSpc>
            </a:pPr>
            <a:r>
              <a:rPr lang="cs-CZ" sz="2400" b="true" dirty="false"/>
              <a:t>Termín: 23. 7. 2026, 13. 8. 2026</a:t>
            </a:r>
            <a:endParaRPr lang="cs-CZ" sz="2400" b="true" dirty="false">
              <a:solidFill>
                <a:schemeClr val="tx1"/>
              </a:solidFill>
            </a:endParaRP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10" name="Zástupný symbol pro text 5">
            <a:extLst>
              <a:ext uri="{FF2B5EF4-FFF2-40B4-BE49-F238E27FC236}">
                <a16:creationId xmlns:a16="http://schemas.microsoft.com/office/drawing/2014/main" id="{6FE3D83B-AB99-48A0-8FF7-41B78BBEE11F}"/>
              </a:ext>
            </a:extLst>
          </p:cNvPr>
          <p:cNvSpPr txBox="true">
            <a:spLocks/>
          </p:cNvSpPr>
          <p:nvPr/>
        </p:nvSpPr>
        <p:spPr>
          <a:xfrm>
            <a:off x="1514079" y="3753036"/>
            <a:ext cx="7272000" cy="1692188"/>
          </a:xfrm>
          <a:prstGeom prst="rect">
            <a:avLst/>
          </a:prstGeom>
        </p:spPr>
        <p:txBody>
          <a:bodyPr vert="horz" lIns="36000" tIns="0" rIns="36000" bIns="0" rtlCol="false" anchor="t"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r>
              <a:rPr lang="cs-CZ" b="true" dirty="false"/>
            </a:br>
            <a:r>
              <a:rPr lang="cs-CZ" b="true" dirty="false"/>
              <a:t>Podpora služeb pro ohrožené děti, rodiny a mladé dospělé (4)</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304778-173E-4681-719F-C9E5ABECC0A2}"/>
              </a:ext>
            </a:extLst>
          </p:cNvPr>
          <p:cNvSpPr>
            <a:spLocks noGrp="true"/>
          </p:cNvSpPr>
          <p:nvPr>
            <p:ph type="title"/>
          </p:nvPr>
        </p:nvSpPr>
        <p:spPr/>
        <p:txBody>
          <a:bodyPr/>
          <a:lstStyle/>
          <a:p>
            <a:r>
              <a:rPr lang="cs-CZ" dirty="false"/>
              <a:t>Cíle výzvy</a:t>
            </a:r>
          </a:p>
        </p:txBody>
      </p:sp>
      <p:sp>
        <p:nvSpPr>
          <p:cNvPr id="3" name="Zástupný obsah 2">
            <a:extLst>
              <a:ext uri="{FF2B5EF4-FFF2-40B4-BE49-F238E27FC236}">
                <a16:creationId xmlns:a16="http://schemas.microsoft.com/office/drawing/2014/main" id="{C88920E8-944D-901D-AA91-D7E35B2C3B68}"/>
              </a:ext>
            </a:extLst>
          </p:cNvPr>
          <p:cNvSpPr>
            <a:spLocks noGrp="true"/>
          </p:cNvSpPr>
          <p:nvPr>
            <p:ph idx="1"/>
          </p:nvPr>
        </p:nvSpPr>
        <p:spPr>
          <a:xfrm>
            <a:off x="36000" y="1196752"/>
            <a:ext cx="8928488" cy="5499248"/>
          </a:xfrm>
        </p:spPr>
        <p:txBody>
          <a:bodyPr/>
          <a:lstStyle/>
          <a:p>
            <a:pPr lvl="0" algn="just">
              <a:lnSpc>
                <a:spcPct val="100000"/>
              </a:lnSpc>
              <a:buFont typeface="+mj-lt"/>
              <a:buAutoNum type="arabicParenR"/>
            </a:pPr>
            <a:r>
              <a:rPr lang="cs-CZ" sz="1800" dirty="false"/>
              <a:t>Prostřednictvím koordinované multidisciplinární spolupráce s důrazem na respektování práv a potřeb dětí</a:t>
            </a:r>
            <a:r>
              <a:rPr lang="cs-CZ" sz="1800" b="true" dirty="false"/>
              <a:t> podpořit</a:t>
            </a:r>
            <a:r>
              <a:rPr lang="cs-CZ" sz="1800" dirty="false"/>
              <a:t> do konce realizace projektů minimálně </a:t>
            </a:r>
            <a:br>
              <a:rPr lang="cs-CZ" sz="1800" dirty="false"/>
            </a:br>
            <a:r>
              <a:rPr lang="cs-CZ" sz="1800" b="true" dirty="false"/>
              <a:t>2 400</a:t>
            </a:r>
            <a:r>
              <a:rPr lang="cs-CZ" sz="1800" dirty="false"/>
              <a:t> </a:t>
            </a:r>
            <a:r>
              <a:rPr lang="cs-CZ" sz="1800" b="true" dirty="false"/>
              <a:t>ohrožených dětí, jejich rodičů a dalších osob</a:t>
            </a:r>
            <a:r>
              <a:rPr lang="cs-CZ" sz="1800" dirty="false"/>
              <a:t> pečujících o dítě tak, aby </a:t>
            </a:r>
            <a:r>
              <a:rPr lang="cs-CZ" sz="1800" b="true" dirty="false"/>
              <a:t>poskytovaná podpora přispěla u podpořených dětí ke zlepšení stability </a:t>
            </a:r>
            <a:br>
              <a:rPr lang="cs-CZ" sz="1800" b="true" dirty="false"/>
            </a:br>
            <a:r>
              <a:rPr lang="cs-CZ" sz="1800" b="true" dirty="false"/>
              <a:t>a bezpečí dítěte</a:t>
            </a:r>
            <a:r>
              <a:rPr lang="cs-CZ" sz="1800" dirty="false"/>
              <a:t>, a tím také ke snížení rizika odebrání dítěte z rodiny nebo ke zkrácení doby jeho pobytu mimo rodinu. (cíl pro oblast I. aktivit výzvy)</a:t>
            </a:r>
          </a:p>
          <a:p>
            <a:pPr algn="just">
              <a:lnSpc>
                <a:spcPct val="100000"/>
              </a:lnSpc>
              <a:buFont typeface="+mj-lt"/>
              <a:buAutoNum type="arabicParenR"/>
            </a:pPr>
            <a:r>
              <a:rPr lang="cs-CZ" sz="1800" dirty="false"/>
              <a:t>Prostřednictvím cílené podpory stávajících náhradních rodin a systematické práce se zájemci o náhradní rodinnou péči</a:t>
            </a:r>
            <a:r>
              <a:rPr lang="cs-CZ" sz="1800" b="true" dirty="false"/>
              <a:t> podpořit</a:t>
            </a:r>
            <a:r>
              <a:rPr lang="cs-CZ" sz="1800" dirty="false"/>
              <a:t> do konce realizace projektů minimálně </a:t>
            </a:r>
            <a:r>
              <a:rPr lang="cs-CZ" sz="1800" b="true" dirty="false"/>
              <a:t>350 dětí v náhradní rodinné péči a náhradních a budoucích náhradních rodičů</a:t>
            </a:r>
            <a:r>
              <a:rPr lang="cs-CZ" sz="1800" dirty="false"/>
              <a:t> tak, aby </a:t>
            </a:r>
            <a:r>
              <a:rPr lang="cs-CZ" sz="1800" b="true" dirty="false"/>
              <a:t>poskytovaná podpora u podpořených dětí přispěla ke zlepšení stability a bezpečí dítěte </a:t>
            </a:r>
            <a:r>
              <a:rPr lang="cs-CZ" sz="1800" dirty="false"/>
              <a:t>a současně byla zajištěna koordinovaná multidisciplinární spolupráce při podpoře dítěte a rodiny. (oblast II. aktivit výzvy)</a:t>
            </a:r>
          </a:p>
          <a:p>
            <a:pPr algn="just">
              <a:lnSpc>
                <a:spcPct val="100000"/>
              </a:lnSpc>
              <a:buFont typeface="+mj-lt"/>
              <a:buAutoNum type="arabicParenR"/>
            </a:pPr>
            <a:r>
              <a:rPr lang="cs-CZ" sz="1800" dirty="false"/>
              <a:t>Do konce realizace projektů</a:t>
            </a:r>
            <a:r>
              <a:rPr lang="cs-CZ" sz="1800" b="true" dirty="false"/>
              <a:t> podpořit minimálně 420 dospívajících a mladých dospělých zpravidla od 16 let</a:t>
            </a:r>
            <a:r>
              <a:rPr lang="cs-CZ" sz="1800" dirty="false"/>
              <a:t>, kteří odcházejí z náhradní péče nebo z nepodporujícího rodinného prostředí, a to prostřednictvím </a:t>
            </a:r>
            <a:r>
              <a:rPr lang="cs-CZ" sz="1800" b="true" dirty="false"/>
              <a:t>terénních </a:t>
            </a:r>
            <a:br>
              <a:rPr lang="cs-CZ" sz="1800" b="true" dirty="false"/>
            </a:br>
            <a:r>
              <a:rPr lang="cs-CZ" sz="1800" b="true" dirty="false"/>
              <a:t>a ambulantních služeb zahrnujících přípravu na změnu životní situace, provázení změnou a následnou podporu v novém prostředí</a:t>
            </a:r>
            <a:r>
              <a:rPr lang="cs-CZ" sz="1800" dirty="false"/>
              <a:t>, s cílem posílit jejich schopnost samostatného fungování a sociálního začlenění. (oblast III. aktivit výzvy)</a:t>
            </a:r>
          </a:p>
          <a:p>
            <a:pPr lvl="0" algn="just">
              <a:lnSpc>
                <a:spcPct val="100000"/>
              </a:lnSpc>
            </a:pPr>
            <a:endParaRPr lang="cs-CZ" sz="1800" dirty="false"/>
          </a:p>
          <a:p>
            <a:pPr marL="0" indent="0" algn="just">
              <a:buNone/>
            </a:pPr>
            <a:endParaRPr lang="cs-CZ" sz="1600" dirty="false"/>
          </a:p>
        </p:txBody>
      </p:sp>
      <p:sp>
        <p:nvSpPr>
          <p:cNvPr id="4" name="Zástupný symbol pro číslo snímku 3">
            <a:extLst>
              <a:ext uri="{FF2B5EF4-FFF2-40B4-BE49-F238E27FC236}">
                <a16:creationId xmlns:a16="http://schemas.microsoft.com/office/drawing/2014/main" id="{EC8255D1-CD13-0719-5733-05EE9C1BFDDD}"/>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176402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B94A47-DC79-D980-EA40-EB377EE22815}"/>
              </a:ext>
            </a:extLst>
          </p:cNvPr>
          <p:cNvSpPr>
            <a:spLocks noGrp="true"/>
          </p:cNvSpPr>
          <p:nvPr>
            <p:ph type="title"/>
          </p:nvPr>
        </p:nvSpPr>
        <p:spPr/>
        <p:txBody>
          <a:bodyPr/>
          <a:lstStyle/>
          <a:p>
            <a:r>
              <a:rPr lang="cs-CZ" dirty="false"/>
              <a:t>Cíle výzvy</a:t>
            </a:r>
          </a:p>
        </p:txBody>
      </p:sp>
      <p:sp>
        <p:nvSpPr>
          <p:cNvPr id="3" name="Zástupný obsah 2">
            <a:extLst>
              <a:ext uri="{FF2B5EF4-FFF2-40B4-BE49-F238E27FC236}">
                <a16:creationId xmlns:a16="http://schemas.microsoft.com/office/drawing/2014/main" id="{55C49E99-AC12-4155-E113-61EDDD4BC93C}"/>
              </a:ext>
            </a:extLst>
          </p:cNvPr>
          <p:cNvSpPr>
            <a:spLocks noGrp="true"/>
          </p:cNvSpPr>
          <p:nvPr>
            <p:ph idx="1"/>
          </p:nvPr>
        </p:nvSpPr>
        <p:spPr>
          <a:xfrm>
            <a:off x="360000" y="1412776"/>
            <a:ext cx="8424000" cy="5283224"/>
          </a:xfrm>
        </p:spPr>
        <p:txBody>
          <a:bodyPr/>
          <a:lstStyle/>
          <a:p>
            <a:pPr marL="0" indent="0" algn="just">
              <a:lnSpc>
                <a:spcPct val="100000"/>
              </a:lnSpc>
              <a:buNone/>
            </a:pPr>
            <a:r>
              <a:rPr lang="cs-CZ" sz="2000" dirty="false"/>
              <a:t>Žadatel si </a:t>
            </a:r>
            <a:r>
              <a:rPr lang="cs-CZ" sz="2000" b="true" dirty="false"/>
              <a:t>zvolí jeden z nadefinovaných cílů a přenese ho, </a:t>
            </a:r>
            <a:r>
              <a:rPr lang="cs-CZ" sz="2000" b="true" dirty="false">
                <a:solidFill>
                  <a:srgbClr val="FF0000"/>
                </a:solidFill>
              </a:rPr>
              <a:t>včetně nastavení vlastní kvantifikace</a:t>
            </a:r>
            <a:r>
              <a:rPr lang="cs-CZ" sz="2000" b="true" dirty="false"/>
              <a:t>,  do žádosti o podporu jako hlavní cíl projektu </a:t>
            </a:r>
            <a:r>
              <a:rPr lang="cs-CZ" sz="2000" dirty="false"/>
              <a:t>(nelze volit kombinaci cílů). K jeho naplnění bude zavázán v právním aktu o poskytnutí podpory. Zvolený hlavní cíl může žadatel podle zaměření projektu dále rozpracovat do konkrétních dílčích cílů.</a:t>
            </a:r>
            <a:endParaRPr lang="cs-CZ" sz="2000" b="true" dirty="false"/>
          </a:p>
          <a:p>
            <a:pPr marL="0" indent="0" algn="just">
              <a:lnSpc>
                <a:spcPct val="100000"/>
              </a:lnSpc>
              <a:buNone/>
            </a:pPr>
            <a:br>
              <a:rPr lang="cs-CZ" sz="2000" b="true" dirty="false"/>
            </a:br>
            <a:r>
              <a:rPr lang="cs-CZ" sz="2000" b="true" dirty="false"/>
              <a:t>Vyhodnocení každého cíle</a:t>
            </a:r>
            <a:r>
              <a:rPr lang="cs-CZ" sz="2000" dirty="false"/>
              <a:t> proběhne na základě dosažených hodnot </a:t>
            </a:r>
            <a:r>
              <a:rPr lang="cs-CZ" sz="2000" b="true" dirty="false"/>
              <a:t>dvou</a:t>
            </a:r>
            <a:r>
              <a:rPr lang="cs-CZ" sz="2000" dirty="false"/>
              <a:t> </a:t>
            </a:r>
            <a:r>
              <a:rPr lang="cs-CZ" sz="2000" b="true" dirty="false"/>
              <a:t>indikátorů:</a:t>
            </a:r>
            <a:endParaRPr lang="cs-CZ" sz="2000" dirty="false"/>
          </a:p>
          <a:p>
            <a:pPr marL="0" lvl="0" indent="0">
              <a:lnSpc>
                <a:spcPct val="100000"/>
              </a:lnSpc>
              <a:buNone/>
            </a:pPr>
            <a:r>
              <a:rPr lang="cs-CZ" sz="2000" b="true" dirty="false"/>
              <a:t>600 000 </a:t>
            </a:r>
            <a:r>
              <a:rPr lang="cs-CZ" sz="2000" dirty="false"/>
              <a:t>– Celkový počet účastníků </a:t>
            </a:r>
          </a:p>
          <a:p>
            <a:pPr marL="0" lvl="0" indent="0">
              <a:lnSpc>
                <a:spcPct val="100000"/>
              </a:lnSpc>
              <a:buNone/>
            </a:pPr>
            <a:r>
              <a:rPr lang="cs-CZ" sz="2000" b="true" dirty="false"/>
              <a:t>670 102 </a:t>
            </a:r>
            <a:r>
              <a:rPr lang="cs-CZ" sz="2000" dirty="false"/>
              <a:t>– Využívání podpořených služeb</a:t>
            </a:r>
          </a:p>
          <a:p>
            <a:pPr marL="0" indent="0">
              <a:lnSpc>
                <a:spcPct val="100000"/>
              </a:lnSpc>
              <a:buNone/>
            </a:pPr>
            <a:r>
              <a:rPr lang="cs-CZ" sz="2000" dirty="false"/>
              <a:t>a </a:t>
            </a:r>
            <a:r>
              <a:rPr lang="cs-CZ" sz="2000" b="true" dirty="false">
                <a:solidFill>
                  <a:srgbClr val="FF0000"/>
                </a:solidFill>
              </a:rPr>
              <a:t>dvou závazkových parametrů:</a:t>
            </a:r>
            <a:endParaRPr lang="cs-CZ" sz="2000" dirty="false">
              <a:solidFill>
                <a:srgbClr val="FF0000"/>
              </a:solidFill>
            </a:endParaRPr>
          </a:p>
          <a:p>
            <a:pPr lvl="0">
              <a:lnSpc>
                <a:spcPct val="100000"/>
              </a:lnSpc>
            </a:pPr>
            <a:r>
              <a:rPr lang="cs-CZ" sz="2000" dirty="false"/>
              <a:t>Stabilizace a bezpečí dítěte </a:t>
            </a:r>
          </a:p>
          <a:p>
            <a:pPr lvl="0" algn="just">
              <a:lnSpc>
                <a:spcPct val="100000"/>
              </a:lnSpc>
            </a:pPr>
            <a:r>
              <a:rPr lang="cs-CZ" sz="2000" dirty="false"/>
              <a:t>Koordinovaná a provázaná podpora rodiny v systému služeb</a:t>
            </a:r>
          </a:p>
          <a:p>
            <a:pPr marL="0" indent="0">
              <a:buNone/>
            </a:pPr>
            <a:endParaRPr lang="cs-CZ" dirty="false"/>
          </a:p>
        </p:txBody>
      </p:sp>
      <p:sp>
        <p:nvSpPr>
          <p:cNvPr id="4" name="Zástupný symbol pro číslo snímku 3">
            <a:extLst>
              <a:ext uri="{FF2B5EF4-FFF2-40B4-BE49-F238E27FC236}">
                <a16:creationId xmlns:a16="http://schemas.microsoft.com/office/drawing/2014/main" id="{C044C47B-4E6F-6621-874E-3868777532ED}"/>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2261790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2529C-6495-8970-4F9A-B086ED9A6772}"/>
              </a:ext>
            </a:extLst>
          </p:cNvPr>
          <p:cNvSpPr>
            <a:spLocks noGrp="true"/>
          </p:cNvSpPr>
          <p:nvPr>
            <p:ph type="title"/>
          </p:nvPr>
        </p:nvSpPr>
        <p:spPr/>
        <p:txBody>
          <a:bodyPr/>
          <a:lstStyle/>
          <a:p>
            <a:r>
              <a:rPr lang="cs-CZ" dirty="false"/>
              <a:t>Povinná aktivita žádosti o podporu</a:t>
            </a:r>
          </a:p>
        </p:txBody>
      </p:sp>
      <p:sp>
        <p:nvSpPr>
          <p:cNvPr id="3" name="Zástupný obsah 2">
            <a:extLst>
              <a:ext uri="{FF2B5EF4-FFF2-40B4-BE49-F238E27FC236}">
                <a16:creationId xmlns:a16="http://schemas.microsoft.com/office/drawing/2014/main" id="{EB9CD05D-66BC-9D01-2CB7-995A10E3E20D}"/>
              </a:ext>
            </a:extLst>
          </p:cNvPr>
          <p:cNvSpPr>
            <a:spLocks noGrp="true"/>
          </p:cNvSpPr>
          <p:nvPr>
            <p:ph idx="1"/>
          </p:nvPr>
        </p:nvSpPr>
        <p:spPr>
          <a:xfrm>
            <a:off x="360000" y="1268760"/>
            <a:ext cx="8604488" cy="5445479"/>
          </a:xfrm>
        </p:spPr>
        <p:txBody>
          <a:bodyPr/>
          <a:lstStyle/>
          <a:p>
            <a:pPr marL="0" indent="0" algn="just">
              <a:lnSpc>
                <a:spcPct val="100000"/>
              </a:lnSpc>
              <a:buNone/>
            </a:pPr>
            <a:r>
              <a:rPr lang="cs-CZ" sz="2000" dirty="false"/>
              <a:t>Povinnou součástí </a:t>
            </a:r>
            <a:r>
              <a:rPr lang="cs-CZ" sz="2000" b="true" dirty="false"/>
              <a:t>každé žádosti </a:t>
            </a:r>
            <a:r>
              <a:rPr lang="cs-CZ" sz="2000" dirty="false"/>
              <a:t>ve vazbě na cíle výzvy je klíčová aktivita </a:t>
            </a:r>
            <a:r>
              <a:rPr lang="cs-CZ" sz="2000" b="true" dirty="false">
                <a:solidFill>
                  <a:srgbClr val="FF0000"/>
                </a:solidFill>
              </a:rPr>
              <a:t>Vyhodnocení poskytnuté podpory v projektu</a:t>
            </a:r>
            <a:r>
              <a:rPr lang="cs-CZ" sz="2000" b="true" dirty="false"/>
              <a:t>, </a:t>
            </a:r>
            <a:r>
              <a:rPr lang="cs-CZ" sz="2000" dirty="false"/>
              <a:t>kde budou stanoveny hodnoty pro </a:t>
            </a:r>
            <a:r>
              <a:rPr lang="cs-CZ" sz="2000" b="true" u="sng" dirty="false"/>
              <a:t>oba závazkové parametry</a:t>
            </a:r>
            <a:r>
              <a:rPr lang="cs-CZ" sz="2000" b="true" dirty="false"/>
              <a:t> </a:t>
            </a:r>
            <a:r>
              <a:rPr lang="cs-CZ" sz="2000" dirty="false"/>
              <a:t>projektu. Cílové hodnoty těchto parametrů musí odpovídat rozsahu a zaměření realizovaných aktivit </a:t>
            </a:r>
            <a:br>
              <a:rPr lang="cs-CZ" sz="2000" dirty="false"/>
            </a:br>
            <a:r>
              <a:rPr lang="cs-CZ" sz="2000" dirty="false"/>
              <a:t>v projektu. *</a:t>
            </a:r>
          </a:p>
          <a:p>
            <a:pPr marL="0" indent="0" algn="just">
              <a:lnSpc>
                <a:spcPct val="100000"/>
              </a:lnSpc>
              <a:buNone/>
            </a:pPr>
            <a:r>
              <a:rPr lang="cs-CZ" sz="2000" b="true" dirty="false"/>
              <a:t>Stabilizace a bezpečí dítěte </a:t>
            </a:r>
            <a:r>
              <a:rPr lang="cs-CZ" sz="2000" dirty="false"/>
              <a:t>= počet dětí z celkového počtu podpořených dětí v rámci projektem podporovaných aktivit, u nichž došlo v průběhu podpůrné a terapeutické práce ke zlepšení/stabilizaci v oblasti emoční stability,  v sociálněekonomickém prostředí a rodinném zázemí, zvládání stresu, sebepojetí a ke snížení projevů traumatického zatížení, snížení výskytu identifikovaných rizik v individuálním plánu ochrany dítěte. ** </a:t>
            </a:r>
            <a:r>
              <a:rPr lang="pl-PL" sz="2000" dirty="false"/>
              <a:t>Měrnou jednotkou je počet dětí.</a:t>
            </a:r>
            <a:endParaRPr lang="cs-CZ" sz="2000" dirty="false"/>
          </a:p>
          <a:p>
            <a:pPr marL="0" indent="0" algn="just">
              <a:lnSpc>
                <a:spcPct val="100000"/>
              </a:lnSpc>
              <a:buNone/>
            </a:pPr>
            <a:r>
              <a:rPr lang="cs-CZ" sz="2000" b="true" dirty="false"/>
              <a:t>Koordinovaná a provázaná podpora rodiny v systému služeb </a:t>
            </a:r>
            <a:r>
              <a:rPr lang="cs-CZ" sz="2000" dirty="false"/>
              <a:t>= počet rodin, u nichž byla zajištěna koordinovaná podpora napříč alespoň dvěma dalšími odbornými subjekty, z celkového počtu podpořených rodin v projektu. Měrnou jednotkou je počet rodin. ***</a:t>
            </a:r>
            <a:endParaRPr lang="cs-CZ" dirty="false"/>
          </a:p>
          <a:p>
            <a:pPr marL="0" indent="0" algn="just">
              <a:lnSpc>
                <a:spcPct val="100000"/>
              </a:lnSpc>
              <a:buNone/>
            </a:pPr>
            <a:endParaRPr lang="cs-CZ" sz="2000" dirty="false"/>
          </a:p>
        </p:txBody>
      </p:sp>
      <p:sp>
        <p:nvSpPr>
          <p:cNvPr id="4" name="Zástupný symbol pro číslo snímku 3">
            <a:extLst>
              <a:ext uri="{FF2B5EF4-FFF2-40B4-BE49-F238E27FC236}">
                <a16:creationId xmlns:a16="http://schemas.microsoft.com/office/drawing/2014/main" id="{643BD10D-BBC1-DAD3-C21E-FF979D675E93}"/>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467098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258577-319F-D535-EA66-5BED8C5125AC}"/>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CDB04D5B-1D60-F3A3-850C-8A032C6A312F}"/>
              </a:ext>
            </a:extLst>
          </p:cNvPr>
          <p:cNvSpPr>
            <a:spLocks noGrp="true"/>
          </p:cNvSpPr>
          <p:nvPr>
            <p:ph idx="1"/>
          </p:nvPr>
        </p:nvSpPr>
        <p:spPr>
          <a:xfrm>
            <a:off x="251520" y="1196752"/>
            <a:ext cx="8640960" cy="5499248"/>
          </a:xfrm>
        </p:spPr>
        <p:txBody>
          <a:bodyPr/>
          <a:lstStyle/>
          <a:p>
            <a:pPr marL="0" lvl="0" indent="0" algn="just">
              <a:lnSpc>
                <a:spcPct val="100000"/>
              </a:lnSpc>
              <a:buNone/>
            </a:pPr>
            <a:r>
              <a:rPr lang="cs-CZ" sz="2200" b="true" dirty="false"/>
              <a:t>OBLAST 1 – AKTIVITY PRO CÍL 1 (A-H)</a:t>
            </a:r>
          </a:p>
          <a:p>
            <a:pPr marL="457200" lvl="1" indent="-457200" algn="just">
              <a:lnSpc>
                <a:spcPct val="100000"/>
              </a:lnSpc>
              <a:buAutoNum type="alphaLcParenR"/>
            </a:pPr>
            <a:r>
              <a:rPr lang="cs-CZ" dirty="false"/>
              <a:t>Podpora </a:t>
            </a:r>
            <a:r>
              <a:rPr lang="cs-CZ" b="true" dirty="false"/>
              <a:t>návratu dítěte z náhradní péče do rodiny</a:t>
            </a:r>
            <a:r>
              <a:rPr lang="cs-CZ" dirty="false"/>
              <a:t> a doprovázení biologických rodičů po odebrání dítěte - specializována práce </a:t>
            </a:r>
            <a:br>
              <a:rPr lang="cs-CZ" dirty="false"/>
            </a:br>
            <a:r>
              <a:rPr lang="cs-CZ" dirty="false"/>
              <a:t>s biologickou rodinou, kde dítě již bylo odebráno nebo kde k odebrání bezprostředně směřují rozhodující okolnosti. </a:t>
            </a:r>
          </a:p>
          <a:p>
            <a:pPr marL="457200" lvl="1" indent="-457200" algn="just">
              <a:lnSpc>
                <a:spcPct val="100000"/>
              </a:lnSpc>
              <a:buFont typeface="Wingdings" panose="05000000000000000000" pitchFamily="2" charset="2"/>
              <a:buAutoNum type="alphaLcParenR"/>
            </a:pPr>
            <a:r>
              <a:rPr lang="cs-CZ" dirty="false"/>
              <a:t>Specializovaná práce </a:t>
            </a:r>
            <a:r>
              <a:rPr lang="cs-CZ" b="true" dirty="false"/>
              <a:t>s rodiči s nízkou motivací</a:t>
            </a:r>
            <a:r>
              <a:rPr lang="cs-CZ" dirty="false"/>
              <a:t> ke spolupráci nebo </a:t>
            </a:r>
            <a:r>
              <a:rPr lang="cs-CZ" b="true" dirty="false"/>
              <a:t>bez dostatečné motivace ke změně </a:t>
            </a:r>
            <a:r>
              <a:rPr lang="cs-CZ" dirty="false"/>
              <a:t>realizovaná s ohledem na potřeby dítěte a za jeho aktivního zapojení – aktivita určena pro případy, kdy ohrožení dítěte přetrvává, ale spolupráce rodičů již není dostatečná. Jedná se o případy, v nichž je nezbytné využít intenzivní ochranně-podpůrnou intervenci navázanou na rozhodnutí OSPOD nebo soudu. </a:t>
            </a:r>
          </a:p>
          <a:p>
            <a:pPr marL="457200" lvl="1" indent="-457200" algn="just">
              <a:lnSpc>
                <a:spcPct val="100000"/>
              </a:lnSpc>
              <a:buFont typeface="Wingdings" panose="05000000000000000000" pitchFamily="2" charset="2"/>
              <a:buAutoNum type="alphaLcParenR"/>
            </a:pPr>
            <a:r>
              <a:rPr lang="cs-CZ" dirty="false"/>
              <a:t>Specializované služby </a:t>
            </a:r>
            <a:r>
              <a:rPr lang="cs-CZ" b="true" dirty="false"/>
              <a:t>pro rodiny se závislostmi</a:t>
            </a:r>
            <a:r>
              <a:rPr lang="cs-CZ" dirty="false"/>
              <a:t> a </a:t>
            </a:r>
            <a:r>
              <a:rPr lang="cs-CZ" b="true" dirty="false"/>
              <a:t>pro rodiny, v nichž je přítomno duševní onemocnění rodiče </a:t>
            </a:r>
            <a:r>
              <a:rPr lang="cs-CZ" dirty="false"/>
              <a:t>–podpora pro rodiny, kde míru ohrožení dítěte zásadně ovlivňuje závislost rodiče, problematické užívání návykových látek, relaps, nedostatečná léčba nebo duševní onemocnění rodiče a situace vyžaduje vyšší míru specializace, propojení se zdravotními službami a důsledné řízení případu.</a:t>
            </a:r>
          </a:p>
          <a:p>
            <a:pPr marL="0" lvl="1" indent="0" algn="just">
              <a:lnSpc>
                <a:spcPct val="100000"/>
              </a:lnSpc>
              <a:buNone/>
            </a:pPr>
            <a:endParaRPr lang="cs-CZ" dirty="false"/>
          </a:p>
          <a:p>
            <a:pPr marL="457200" lvl="1" indent="-457200" algn="just">
              <a:lnSpc>
                <a:spcPct val="100000"/>
              </a:lnSpc>
              <a:buAutoNum type="alphaLcParenR"/>
            </a:pPr>
            <a:endParaRPr lang="cs-CZ" dirty="false"/>
          </a:p>
          <a:p>
            <a:pPr marL="0" lvl="1" indent="0" algn="just">
              <a:lnSpc>
                <a:spcPct val="100000"/>
              </a:lnSpc>
              <a:buNone/>
            </a:pPr>
            <a:endParaRPr lang="cs-CZ" sz="1600" dirty="false"/>
          </a:p>
          <a:p>
            <a:pPr marL="519750" lvl="1" indent="-285750" algn="just">
              <a:lnSpc>
                <a:spcPct val="100000"/>
              </a:lnSpc>
            </a:pPr>
            <a:endParaRPr lang="cs-CZ" sz="1600" b="true" dirty="false"/>
          </a:p>
          <a:p>
            <a:pPr marL="0" indent="0">
              <a:buNone/>
            </a:pPr>
            <a:endParaRPr lang="cs-CZ" sz="1800" b="true" dirty="false"/>
          </a:p>
        </p:txBody>
      </p:sp>
      <p:sp>
        <p:nvSpPr>
          <p:cNvPr id="4" name="Zástupný symbol pro číslo snímku 3">
            <a:extLst>
              <a:ext uri="{FF2B5EF4-FFF2-40B4-BE49-F238E27FC236}">
                <a16:creationId xmlns:a16="http://schemas.microsoft.com/office/drawing/2014/main" id="{E95B6A02-965D-1F35-6619-AB4A19157661}"/>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388715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82C95E-09AD-F47A-5378-1B603C5D1DA0}"/>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2400573B-DC62-84D1-AB6C-3DD37B1BC5F8}"/>
              </a:ext>
            </a:extLst>
          </p:cNvPr>
          <p:cNvSpPr>
            <a:spLocks noGrp="true"/>
          </p:cNvSpPr>
          <p:nvPr>
            <p:ph idx="1"/>
          </p:nvPr>
        </p:nvSpPr>
        <p:spPr>
          <a:xfrm>
            <a:off x="179512" y="1340768"/>
            <a:ext cx="8604488" cy="5175232"/>
          </a:xfrm>
        </p:spPr>
        <p:txBody>
          <a:bodyPr/>
          <a:lstStyle/>
          <a:p>
            <a:pPr marL="457200" lvl="1" indent="-457200" algn="just">
              <a:lnSpc>
                <a:spcPct val="100000"/>
              </a:lnSpc>
              <a:buFont typeface="+mj-lt"/>
              <a:buAutoNum type="alphaLcParenR" startAt="4"/>
            </a:pPr>
            <a:r>
              <a:rPr lang="cs-CZ" dirty="false"/>
              <a:t>Podpora dětí a rodin </a:t>
            </a:r>
            <a:r>
              <a:rPr lang="cs-CZ" b="true" dirty="false"/>
              <a:t>v situaci domácího násilí</a:t>
            </a:r>
            <a:r>
              <a:rPr lang="cs-CZ" dirty="false"/>
              <a:t>, násilí mezi rodiči </a:t>
            </a:r>
            <a:br>
              <a:rPr lang="cs-CZ" dirty="false"/>
            </a:br>
            <a:r>
              <a:rPr lang="cs-CZ" dirty="false"/>
              <a:t>a dalších forem násilí v rodině – podpora v situacích, kdy dítě vyrůstá </a:t>
            </a:r>
            <a:br>
              <a:rPr lang="cs-CZ" dirty="false"/>
            </a:br>
            <a:r>
              <a:rPr lang="cs-CZ" dirty="false"/>
              <a:t>v prostředí domácího násilí, partnerského násilí nebo jiných forem násilného a vysoce konfliktního chování mezi dospělými. Důraz je kladen na </a:t>
            </a:r>
            <a:r>
              <a:rPr lang="cs-CZ" b="true" dirty="false"/>
              <a:t>specializovanou intervenci v krizové a vysoce rizikové situaci</a:t>
            </a:r>
            <a:r>
              <a:rPr lang="cs-CZ" dirty="false"/>
              <a:t>. </a:t>
            </a:r>
          </a:p>
          <a:p>
            <a:pPr marL="457200" lvl="1" indent="-457200" algn="just">
              <a:lnSpc>
                <a:spcPct val="100000"/>
              </a:lnSpc>
              <a:buFont typeface="+mj-lt"/>
              <a:buAutoNum type="alphaLcParenR" startAt="4"/>
            </a:pPr>
            <a:r>
              <a:rPr lang="cs-CZ" dirty="false"/>
              <a:t>Včasná </a:t>
            </a:r>
            <a:r>
              <a:rPr lang="cs-CZ" b="true" dirty="false"/>
              <a:t>podpora ohrožených rodin</a:t>
            </a:r>
            <a:r>
              <a:rPr lang="cs-CZ" dirty="false"/>
              <a:t> v období před narozením dítěte </a:t>
            </a:r>
            <a:br>
              <a:rPr lang="cs-CZ" dirty="false"/>
            </a:br>
            <a:r>
              <a:rPr lang="cs-CZ" dirty="false"/>
              <a:t>a v raném období po porodu – cílem je předcházení ohrožení dítěte ještě před narozením nebo bezprostředně po něm. *</a:t>
            </a:r>
          </a:p>
          <a:p>
            <a:pPr marL="457200" lvl="1" indent="-457200" algn="just">
              <a:lnSpc>
                <a:spcPct val="100000"/>
              </a:lnSpc>
              <a:buFont typeface="+mj-lt"/>
              <a:buAutoNum type="alphaLcParenR" startAt="4"/>
            </a:pPr>
            <a:r>
              <a:rPr lang="cs-CZ" dirty="false"/>
              <a:t>Práce </a:t>
            </a:r>
            <a:r>
              <a:rPr lang="cs-CZ" b="true" dirty="false"/>
              <a:t>s vlastní identitou dítěte</a:t>
            </a:r>
            <a:r>
              <a:rPr lang="cs-CZ" dirty="false"/>
              <a:t>, práce s traumatem – zacíleno na práci s vlastní identitou dítěte a zpracování traumatu, posílení osobnostního rozvoje dítěte, porozumění své minulosti i současnosti, pomoc při zpracování zkušenosti z rodinných změn </a:t>
            </a:r>
          </a:p>
          <a:p>
            <a:pPr marL="0" lvl="1" indent="0" algn="just">
              <a:lnSpc>
                <a:spcPct val="100000"/>
              </a:lnSpc>
              <a:buNone/>
            </a:pPr>
            <a:endParaRPr lang="cs-CZ" dirty="false"/>
          </a:p>
          <a:p>
            <a:pPr marL="457200" lvl="1" indent="-457200" algn="just">
              <a:lnSpc>
                <a:spcPct val="100000"/>
              </a:lnSpc>
              <a:buFont typeface="Wingdings" panose="05000000000000000000" pitchFamily="2" charset="2"/>
              <a:buAutoNum type="alphaLcParenR" startAt="6"/>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F1645F5C-3DEC-9DF6-C22C-995D45B57092}"/>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233876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9CFF4E-E19E-AA07-19FE-8FBBC3155DB4}"/>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4E6BF5A2-3045-7BCE-4AF6-46B740221CC2}"/>
              </a:ext>
            </a:extLst>
          </p:cNvPr>
          <p:cNvSpPr>
            <a:spLocks noGrp="true"/>
          </p:cNvSpPr>
          <p:nvPr>
            <p:ph idx="1"/>
          </p:nvPr>
        </p:nvSpPr>
        <p:spPr>
          <a:xfrm>
            <a:off x="251520" y="1484784"/>
            <a:ext cx="8532480" cy="4635216"/>
          </a:xfrm>
        </p:spPr>
        <p:txBody>
          <a:bodyPr/>
          <a:lstStyle/>
          <a:p>
            <a:pPr marL="457200" lvl="1" indent="-457200" algn="just">
              <a:lnSpc>
                <a:spcPct val="100000"/>
              </a:lnSpc>
              <a:buFont typeface="+mj-lt"/>
              <a:buAutoNum type="alphaLcParenR" startAt="7"/>
            </a:pPr>
            <a:r>
              <a:rPr lang="cs-CZ" dirty="false"/>
              <a:t>Podpora rodičů a dětí v situaci konfliktního </a:t>
            </a:r>
            <a:r>
              <a:rPr lang="cs-CZ" b="true" dirty="false"/>
              <a:t>rozchodu/rozvodu</a:t>
            </a:r>
            <a:r>
              <a:rPr lang="cs-CZ" dirty="false"/>
              <a:t>, vysoce konfliktního rodičovského sporu a narušeného kontaktu rodiče s dítětem, podpora v </a:t>
            </a:r>
            <a:r>
              <a:rPr lang="cs-CZ" b="true" dirty="false"/>
              <a:t>oblasti poradenství s vymáháním výživného * – </a:t>
            </a:r>
            <a:r>
              <a:rPr lang="cs-CZ" dirty="false"/>
              <a:t>podpora</a:t>
            </a:r>
            <a:r>
              <a:rPr lang="cs-CZ" b="true" dirty="false"/>
              <a:t> </a:t>
            </a:r>
            <a:r>
              <a:rPr lang="cs-CZ" dirty="false"/>
              <a:t>rodin, v nichž konfliktní rozchod rodičů, manipulační dynamika nebo dlouhodobě narušený kontakt dítěte s rodičem ohrožují zdravý vývoj dítěte. Zajištění adekvátní podpory a poradenství pro rodiče v oblasti zajištění vyživovací povinnosti, uplatnění </a:t>
            </a:r>
            <a:br>
              <a:rPr lang="cs-CZ" dirty="false"/>
            </a:br>
            <a:r>
              <a:rPr lang="cs-CZ" dirty="false"/>
              <a:t>a vymáhání výživného.</a:t>
            </a:r>
            <a:endParaRPr lang="cs-CZ" b="true" dirty="false"/>
          </a:p>
          <a:p>
            <a:pPr marL="457200" lvl="1" indent="-457200" algn="just">
              <a:lnSpc>
                <a:spcPct val="100000"/>
              </a:lnSpc>
              <a:buFont typeface="+mj-lt"/>
              <a:buAutoNum type="alphaLcParenR" startAt="7"/>
            </a:pPr>
            <a:r>
              <a:rPr lang="cs-CZ" b="true" dirty="false"/>
              <a:t>Podpora navýšení / rozšíření / změny stávajících kapacit pečovatelské služby</a:t>
            </a:r>
            <a:r>
              <a:rPr lang="cs-CZ" dirty="false"/>
              <a:t> dle § 40 zákona o sociálních službách (pouze pro cílovou skupinu rodin s dětmi, jejichž situace vyžaduje pomoc jiné fyzické osoby) - podpora základních činností dané sociální služby poskytované ohroženým dětem a jejich rodinám v tíživé životní situaci, a to v terénní nebo ambulantní formě. **</a:t>
            </a:r>
          </a:p>
          <a:p>
            <a:pPr marL="0" indent="0">
              <a:buNone/>
            </a:pPr>
            <a:endParaRPr lang="cs-CZ" dirty="false"/>
          </a:p>
        </p:txBody>
      </p:sp>
      <p:sp>
        <p:nvSpPr>
          <p:cNvPr id="4" name="Zástupný symbol pro číslo snímku 3">
            <a:extLst>
              <a:ext uri="{FF2B5EF4-FFF2-40B4-BE49-F238E27FC236}">
                <a16:creationId xmlns:a16="http://schemas.microsoft.com/office/drawing/2014/main" id="{C5946C69-218A-EED0-1357-4765A249EBA0}"/>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2386553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DF40BA90-0AC1-2E62-13BE-A615A2C1211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B35B5DE-6214-B20A-336F-039CBEEAE45D}"/>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9ED87AD9-7453-6CC1-CE26-069C4E647633}"/>
              </a:ext>
            </a:extLst>
          </p:cNvPr>
          <p:cNvSpPr>
            <a:spLocks noGrp="true"/>
          </p:cNvSpPr>
          <p:nvPr>
            <p:ph idx="1"/>
          </p:nvPr>
        </p:nvSpPr>
        <p:spPr>
          <a:xfrm>
            <a:off x="360000" y="1256016"/>
            <a:ext cx="8424000" cy="5256584"/>
          </a:xfrm>
        </p:spPr>
        <p:txBody>
          <a:bodyPr/>
          <a:lstStyle/>
          <a:p>
            <a:pPr marL="0" indent="0" algn="just">
              <a:lnSpc>
                <a:spcPct val="100000"/>
              </a:lnSpc>
              <a:buNone/>
            </a:pPr>
            <a:r>
              <a:rPr lang="cs-CZ" sz="2200" b="true" dirty="false"/>
              <a:t>OBLAST 2 – AKTIVITY PRO CÍL 2</a:t>
            </a:r>
          </a:p>
          <a:p>
            <a:pPr marL="0" indent="0">
              <a:buNone/>
            </a:pPr>
            <a:r>
              <a:rPr lang="cs-CZ" sz="2200" b="true" dirty="false"/>
              <a:t>Rozvoj náhradní rodinné péče a navazujících služeb včetně práce s biologickými dětmi v náhradních rodinách</a:t>
            </a:r>
          </a:p>
          <a:p>
            <a:pPr marL="0" indent="0" algn="just">
              <a:lnSpc>
                <a:spcPct val="100000"/>
              </a:lnSpc>
              <a:spcBef>
                <a:spcPts val="200"/>
              </a:spcBef>
              <a:spcAft>
                <a:spcPts val="200"/>
              </a:spcAft>
              <a:buNone/>
            </a:pPr>
            <a:r>
              <a:rPr lang="cs-CZ" sz="2200" dirty="false"/>
              <a:t>Podpora vyhledávání, přípravy a stabilizace náhradních rodin, doprovázení osvojitelských a pěstounských rodin nad rámec dohod o výkonu pěstounské péče a další návazné podpory potřebné pro dlouhodobou stabilitu péče.</a:t>
            </a:r>
          </a:p>
          <a:p>
            <a:pPr marL="0" indent="0" algn="just">
              <a:lnSpc>
                <a:spcPct val="100000"/>
              </a:lnSpc>
              <a:spcBef>
                <a:spcPts val="200"/>
              </a:spcBef>
              <a:spcAft>
                <a:spcPts val="200"/>
              </a:spcAft>
              <a:buNone/>
            </a:pPr>
            <a:endParaRPr lang="cs-CZ" sz="2200" dirty="false"/>
          </a:p>
          <a:p>
            <a:pPr marL="0" indent="0" algn="just">
              <a:lnSpc>
                <a:spcPct val="100000"/>
              </a:lnSpc>
              <a:spcBef>
                <a:spcPts val="200"/>
              </a:spcBef>
              <a:spcAft>
                <a:spcPts val="200"/>
              </a:spcAft>
              <a:buNone/>
            </a:pPr>
            <a:r>
              <a:rPr lang="cs-CZ" sz="2200" dirty="false"/>
              <a:t>Povinná příloha žádosti o podporu pro aktivitu 2): vyjádření krajského úřadu k potřebnosti služby či programu, viz příloha č. 4 výzvy.</a:t>
            </a:r>
          </a:p>
          <a:p>
            <a:pPr marL="0" indent="0" algn="just">
              <a:lnSpc>
                <a:spcPct val="100000"/>
              </a:lnSpc>
              <a:spcBef>
                <a:spcPts val="200"/>
              </a:spcBef>
              <a:spcAft>
                <a:spcPts val="200"/>
              </a:spcAft>
              <a:buNone/>
            </a:pPr>
            <a:endParaRPr lang="cs-CZ" sz="1600" dirty="false"/>
          </a:p>
          <a:p>
            <a:pPr marL="0" indent="0" algn="just">
              <a:lnSpc>
                <a:spcPct val="100000"/>
              </a:lnSpc>
              <a:spcBef>
                <a:spcPts val="200"/>
              </a:spcBef>
              <a:spcAft>
                <a:spcPts val="200"/>
              </a:spcAft>
              <a:buNone/>
            </a:pPr>
            <a:endParaRPr lang="cs-CZ" sz="1800" dirty="false"/>
          </a:p>
        </p:txBody>
      </p:sp>
      <p:sp>
        <p:nvSpPr>
          <p:cNvPr id="4" name="Zástupný symbol pro číslo snímku 3">
            <a:extLst>
              <a:ext uri="{FF2B5EF4-FFF2-40B4-BE49-F238E27FC236}">
                <a16:creationId xmlns:a16="http://schemas.microsoft.com/office/drawing/2014/main" id="{C7640B0F-86B2-A033-B76B-548A233827C9}"/>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161157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B126041E-DC1E-4608-3987-3224FA9C449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18F4A46-2D4D-E50D-DD71-66B1F8F09FF3}"/>
              </a:ext>
            </a:extLst>
          </p:cNvPr>
          <p:cNvSpPr>
            <a:spLocks noGrp="true"/>
          </p:cNvSpPr>
          <p:nvPr>
            <p:ph type="title"/>
          </p:nvPr>
        </p:nvSpPr>
        <p:spPr/>
        <p:txBody>
          <a:bodyPr/>
          <a:lstStyle/>
          <a:p>
            <a:r>
              <a:rPr lang="cs-CZ" dirty="false"/>
              <a:t>Podporované aktivity</a:t>
            </a:r>
          </a:p>
        </p:txBody>
      </p:sp>
      <p:sp>
        <p:nvSpPr>
          <p:cNvPr id="3" name="Zástupný obsah 2">
            <a:extLst>
              <a:ext uri="{FF2B5EF4-FFF2-40B4-BE49-F238E27FC236}">
                <a16:creationId xmlns:a16="http://schemas.microsoft.com/office/drawing/2014/main" id="{96767585-FAAD-DFCE-DEF6-1889E76E268F}"/>
              </a:ext>
            </a:extLst>
          </p:cNvPr>
          <p:cNvSpPr>
            <a:spLocks noGrp="true"/>
          </p:cNvSpPr>
          <p:nvPr>
            <p:ph idx="1"/>
          </p:nvPr>
        </p:nvSpPr>
        <p:spPr>
          <a:xfrm>
            <a:off x="421693" y="1303374"/>
            <a:ext cx="8424000" cy="5184576"/>
          </a:xfrm>
        </p:spPr>
        <p:txBody>
          <a:bodyPr/>
          <a:lstStyle/>
          <a:p>
            <a:pPr marL="0" lvl="0" indent="0" algn="just">
              <a:lnSpc>
                <a:spcPct val="100000"/>
              </a:lnSpc>
              <a:buNone/>
            </a:pPr>
            <a:r>
              <a:rPr lang="cs-CZ" sz="2200" b="true" dirty="false"/>
              <a:t>OBLAST 3 – AKTIVITY PRO CÍL 3</a:t>
            </a:r>
          </a:p>
          <a:p>
            <a:pPr marL="0" indent="0">
              <a:buNone/>
            </a:pPr>
            <a:r>
              <a:rPr lang="cs-CZ" dirty="false"/>
              <a:t>Podpora</a:t>
            </a:r>
            <a:r>
              <a:rPr lang="cs-CZ" b="true" dirty="false"/>
              <a:t> dospívajících a mladých dospělých </a:t>
            </a:r>
            <a:r>
              <a:rPr lang="cs-CZ" dirty="false"/>
              <a:t>při </a:t>
            </a:r>
            <a:r>
              <a:rPr lang="cs-CZ" b="true" dirty="false"/>
              <a:t>přechodu do samostatného života</a:t>
            </a:r>
            <a:endParaRPr lang="cs-CZ" dirty="false"/>
          </a:p>
          <a:p>
            <a:pPr marL="0" indent="0" algn="just">
              <a:lnSpc>
                <a:spcPct val="100000"/>
              </a:lnSpc>
              <a:buNone/>
            </a:pPr>
            <a:r>
              <a:rPr lang="cs-CZ" sz="2000" dirty="false"/>
              <a:t>Aktivita je zaměřena na podporu dospívajících a mladých dospělých, zpravidla od 16 let věku, kteří odcházejí z náhradní péče nebo vyrůstají </a:t>
            </a:r>
            <a:br>
              <a:rPr lang="cs-CZ" sz="2000" dirty="false"/>
            </a:br>
            <a:r>
              <a:rPr lang="cs-CZ" sz="2000" dirty="false"/>
              <a:t>v nedostatečně podpůrném prostředí vlastní rodiny. Podpora zahrnuje komplexní provázení procesem změny životní situace, a to zejména </a:t>
            </a:r>
            <a:br>
              <a:rPr lang="cs-CZ" sz="2000" dirty="false"/>
            </a:br>
            <a:r>
              <a:rPr lang="cs-CZ" sz="2000" dirty="false"/>
              <a:t>v následujících fázích:</a:t>
            </a:r>
          </a:p>
          <a:p>
            <a:pPr marL="0" lvl="0" indent="0">
              <a:lnSpc>
                <a:spcPct val="100000"/>
              </a:lnSpc>
              <a:buNone/>
            </a:pPr>
            <a:r>
              <a:rPr lang="cs-CZ" sz="2000" dirty="false"/>
              <a:t>příprava na změnu (odchod z péče nebo původního rodinného prostředí),</a:t>
            </a:r>
          </a:p>
          <a:p>
            <a:pPr marL="0" lvl="0" indent="0">
              <a:lnSpc>
                <a:spcPct val="100000"/>
              </a:lnSpc>
              <a:buNone/>
            </a:pPr>
            <a:r>
              <a:rPr lang="cs-CZ" sz="2000" dirty="false"/>
              <a:t>provázení samotnou změnou,</a:t>
            </a:r>
          </a:p>
          <a:p>
            <a:pPr marL="0" lvl="0" indent="0">
              <a:lnSpc>
                <a:spcPct val="100000"/>
              </a:lnSpc>
              <a:buNone/>
            </a:pPr>
            <a:r>
              <a:rPr lang="cs-CZ" sz="2000" dirty="false"/>
              <a:t>následná podpora v novém prostředí.</a:t>
            </a:r>
          </a:p>
          <a:p>
            <a:pPr marL="0" indent="0" algn="just">
              <a:lnSpc>
                <a:spcPct val="100000"/>
              </a:lnSpc>
              <a:spcBef>
                <a:spcPts val="200"/>
              </a:spcBef>
              <a:spcAft>
                <a:spcPts val="200"/>
              </a:spcAft>
              <a:buNone/>
            </a:pPr>
            <a:r>
              <a:rPr lang="cs-CZ" sz="2000" b="true" dirty="false">
                <a:solidFill>
                  <a:srgbClr val="FF0000"/>
                </a:solidFill>
              </a:rPr>
              <a:t>V projektu musí být zahrnuty a podrobně popsány všechny uvedené fáze, zejména třetí fáze procesu změny.</a:t>
            </a:r>
            <a:r>
              <a:rPr lang="cs-CZ" sz="2000" dirty="false">
                <a:solidFill>
                  <a:srgbClr val="FF0000"/>
                </a:solidFill>
              </a:rPr>
              <a:t> </a:t>
            </a:r>
          </a:p>
          <a:p>
            <a:pPr marL="0" indent="0" algn="just">
              <a:lnSpc>
                <a:spcPct val="100000"/>
              </a:lnSpc>
              <a:spcBef>
                <a:spcPts val="200"/>
              </a:spcBef>
              <a:spcAft>
                <a:spcPts val="200"/>
              </a:spcAft>
              <a:buNone/>
            </a:pPr>
            <a:endParaRPr lang="cs-CZ" sz="1800" dirty="false"/>
          </a:p>
          <a:p>
            <a:pPr marL="0" indent="0" algn="just">
              <a:lnSpc>
                <a:spcPct val="100000"/>
              </a:lnSpc>
              <a:spcBef>
                <a:spcPts val="200"/>
              </a:spcBef>
              <a:spcAft>
                <a:spcPts val="200"/>
              </a:spcAft>
              <a:buNone/>
            </a:pPr>
            <a:endParaRPr lang="cs-CZ" sz="1800" dirty="false"/>
          </a:p>
        </p:txBody>
      </p:sp>
      <p:sp>
        <p:nvSpPr>
          <p:cNvPr id="4" name="Zástupný symbol pro číslo snímku 3">
            <a:extLst>
              <a:ext uri="{FF2B5EF4-FFF2-40B4-BE49-F238E27FC236}">
                <a16:creationId xmlns:a16="http://schemas.microsoft.com/office/drawing/2014/main" id="{D1C367A7-7A5F-3FD9-752D-012574C1CA3C}"/>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1190889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62B41-190C-496A-3016-01FC04096F26}"/>
              </a:ext>
            </a:extLst>
          </p:cNvPr>
          <p:cNvSpPr>
            <a:spLocks noGrp="true"/>
          </p:cNvSpPr>
          <p:nvPr>
            <p:ph type="title"/>
          </p:nvPr>
        </p:nvSpPr>
        <p:spPr/>
        <p:txBody>
          <a:bodyPr/>
          <a:lstStyle/>
          <a:p>
            <a:r>
              <a:rPr lang="cs-CZ" dirty="false"/>
              <a:t>Doplňková aktivita</a:t>
            </a:r>
          </a:p>
        </p:txBody>
      </p:sp>
      <p:sp>
        <p:nvSpPr>
          <p:cNvPr id="3" name="Zástupný obsah 2">
            <a:extLst>
              <a:ext uri="{FF2B5EF4-FFF2-40B4-BE49-F238E27FC236}">
                <a16:creationId xmlns:a16="http://schemas.microsoft.com/office/drawing/2014/main" id="{D1CA1DB1-0510-854F-4E21-F4C8C73DF613}"/>
              </a:ext>
            </a:extLst>
          </p:cNvPr>
          <p:cNvSpPr>
            <a:spLocks noGrp="true"/>
          </p:cNvSpPr>
          <p:nvPr>
            <p:ph idx="1"/>
          </p:nvPr>
        </p:nvSpPr>
        <p:spPr>
          <a:xfrm>
            <a:off x="360000" y="1412776"/>
            <a:ext cx="8424000" cy="5103224"/>
          </a:xfrm>
        </p:spPr>
        <p:txBody>
          <a:bodyPr/>
          <a:lstStyle/>
          <a:p>
            <a:pPr marL="0" indent="0" algn="just">
              <a:buNone/>
            </a:pPr>
            <a:r>
              <a:rPr lang="cs-CZ" sz="2200" b="true" dirty="false">
                <a:solidFill>
                  <a:srgbClr val="FF0000"/>
                </a:solidFill>
              </a:rPr>
              <a:t>Vzdělávání odborných pracovníků a dobrovolníků projektu</a:t>
            </a:r>
            <a:r>
              <a:rPr lang="cs-CZ" sz="2200" dirty="false"/>
              <a:t>, </a:t>
            </a:r>
            <a:r>
              <a:rPr lang="cs-CZ" sz="2200" b="true" dirty="false"/>
              <a:t>kteří pracují s cílovou skupinou.</a:t>
            </a:r>
            <a:r>
              <a:rPr lang="cs-CZ" sz="2200" dirty="false"/>
              <a:t> Aktivita může zahrnovat vzdělávání (kurzy, semináře, workshopy, stáže, sebezkušenostní výcviky), další formy podpory, např. supervize, odborné konzultace nebo sdílení dobré praxe, určené odborným pracovníkům a/nebo dobrovolníkům z projektu. K této klíčové aktivitě je žadatel povinen nastavit odpovídající indikátor a jeho cílovou hodnotu. </a:t>
            </a:r>
          </a:p>
          <a:p>
            <a:pPr marL="0" lvl="0" indent="0" algn="just">
              <a:buNone/>
            </a:pPr>
            <a:r>
              <a:rPr lang="cs-CZ" sz="2200" dirty="false"/>
              <a:t>Vzdělávání musí zohledňovat princip rovnosti žen </a:t>
            </a:r>
            <a:br>
              <a:rPr lang="cs-CZ" sz="2200" dirty="false"/>
            </a:br>
            <a:r>
              <a:rPr lang="cs-CZ" sz="2200" dirty="false"/>
              <a:t>a mužů a být zaměřeno na témata související s aktivitami projektu. </a:t>
            </a:r>
          </a:p>
          <a:p>
            <a:pPr marL="0" lvl="0" indent="0" algn="just">
              <a:buNone/>
            </a:pPr>
            <a:r>
              <a:rPr lang="cs-CZ" sz="2200" b="true" dirty="false"/>
              <a:t>Musí být popsáno v samostatné klíčové aktivitě </a:t>
            </a:r>
            <a:r>
              <a:rPr lang="cs-CZ" sz="2200" dirty="false"/>
              <a:t>s názvem „Podpora odborných pracovníků a/nebo dobrovolníků“.</a:t>
            </a:r>
          </a:p>
          <a:p>
            <a:pPr marL="0" lvl="1" indent="0">
              <a:lnSpc>
                <a:spcPct val="100000"/>
              </a:lnSpc>
              <a:buNone/>
            </a:pPr>
            <a:endParaRPr lang="cs-CZ" sz="1600" dirty="false"/>
          </a:p>
        </p:txBody>
      </p:sp>
      <p:sp>
        <p:nvSpPr>
          <p:cNvPr id="4" name="Zástupný symbol pro číslo snímku 3">
            <a:extLst>
              <a:ext uri="{FF2B5EF4-FFF2-40B4-BE49-F238E27FC236}">
                <a16:creationId xmlns:a16="http://schemas.microsoft.com/office/drawing/2014/main" id="{A8354AE6-BC5D-D4A2-61CF-F84807F0731A}"/>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1973710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E61737B2-11FB-D687-25FE-0BECE42E8A8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0B7DD9E-099B-40A1-2401-642AA3B7FE98}"/>
              </a:ext>
            </a:extLst>
          </p:cNvPr>
          <p:cNvSpPr>
            <a:spLocks noGrp="true"/>
          </p:cNvSpPr>
          <p:nvPr>
            <p:ph type="title"/>
          </p:nvPr>
        </p:nvSpPr>
        <p:spPr/>
        <p:txBody>
          <a:bodyPr/>
          <a:lstStyle/>
          <a:p>
            <a:r>
              <a:rPr lang="cs-CZ" dirty="false"/>
              <a:t>závazné podmínky                           </a:t>
            </a:r>
            <a:endParaRPr lang="cs-CZ" sz="2000" dirty="false"/>
          </a:p>
        </p:txBody>
      </p:sp>
      <p:sp>
        <p:nvSpPr>
          <p:cNvPr id="3" name="Zástupný obsah 2">
            <a:extLst>
              <a:ext uri="{FF2B5EF4-FFF2-40B4-BE49-F238E27FC236}">
                <a16:creationId xmlns:a16="http://schemas.microsoft.com/office/drawing/2014/main" id="{F0D447DB-949B-1C98-35D4-8D2D5671C5AF}"/>
              </a:ext>
            </a:extLst>
          </p:cNvPr>
          <p:cNvSpPr>
            <a:spLocks noGrp="true"/>
          </p:cNvSpPr>
          <p:nvPr>
            <p:ph idx="1"/>
          </p:nvPr>
        </p:nvSpPr>
        <p:spPr>
          <a:xfrm>
            <a:off x="467544" y="1268760"/>
            <a:ext cx="8172456" cy="5589240"/>
          </a:xfrm>
        </p:spPr>
        <p:txBody>
          <a:bodyPr/>
          <a:lstStyle/>
          <a:p>
            <a:pPr lvl="0" algn="just">
              <a:lnSpc>
                <a:spcPct val="100000"/>
              </a:lnSpc>
            </a:pPr>
            <a:r>
              <a:rPr lang="cs-CZ" sz="1800" dirty="false"/>
              <a:t>V rámci jedné žádosti o podporu si žadatel </a:t>
            </a:r>
            <a:r>
              <a:rPr lang="cs-CZ" sz="1800" b="true" dirty="false">
                <a:solidFill>
                  <a:srgbClr val="FF0000"/>
                </a:solidFill>
              </a:rPr>
              <a:t>zvolí pouze jeden hlavní cíl výzvy </a:t>
            </a:r>
            <a:r>
              <a:rPr lang="cs-CZ" sz="1800" dirty="false"/>
              <a:t>(1, 2 nebo 3). Všechny aktivity projektu musí být </a:t>
            </a:r>
            <a:r>
              <a:rPr lang="cs-CZ" sz="1800" b="true" dirty="false"/>
              <a:t>v souladu s tímto zvoleným cílem</a:t>
            </a:r>
            <a:r>
              <a:rPr lang="cs-CZ" sz="1800" dirty="false"/>
              <a:t>. Zvolený cíl žadatel uvede v záložce žádosti </a:t>
            </a:r>
            <a:r>
              <a:rPr lang="cs-CZ" sz="1800" b="true" dirty="false"/>
              <a:t>„</a:t>
            </a:r>
            <a:r>
              <a:rPr lang="cs-CZ" sz="1800" dirty="false"/>
              <a:t>Co je cílem projektu</a:t>
            </a:r>
            <a:r>
              <a:rPr lang="cs-CZ" sz="1800" b="true" dirty="false"/>
              <a:t>“</a:t>
            </a:r>
            <a:r>
              <a:rPr lang="cs-CZ" sz="1800" dirty="false"/>
              <a:t>. </a:t>
            </a:r>
            <a:r>
              <a:rPr lang="cs-CZ" sz="1800" b="true" dirty="false"/>
              <a:t>Aktivity vztahující se k různým cílům výzvy nelze v jedné žádosti kombinovat.</a:t>
            </a:r>
            <a:endParaRPr lang="cs-CZ" sz="1800" dirty="false"/>
          </a:p>
          <a:p>
            <a:pPr lvl="0" algn="just">
              <a:lnSpc>
                <a:spcPct val="100000"/>
              </a:lnSpc>
            </a:pPr>
            <a:r>
              <a:rPr lang="cs-CZ" sz="1800" dirty="false"/>
              <a:t>Žadatel je povinen zvolit oba závazkové indikátory </a:t>
            </a:r>
            <a:r>
              <a:rPr lang="cs-CZ" sz="1800" b="true" dirty="false"/>
              <a:t>600 000 – Celkový počet účastníků</a:t>
            </a:r>
            <a:r>
              <a:rPr lang="cs-CZ" sz="1800" dirty="false"/>
              <a:t> a </a:t>
            </a:r>
            <a:r>
              <a:rPr lang="cs-CZ" sz="1800" b="true" dirty="false"/>
              <a:t>670 102 – Využívání podpořených služeb</a:t>
            </a:r>
            <a:r>
              <a:rPr lang="cs-CZ" sz="1800" dirty="false"/>
              <a:t> a stanovit jejich cílové hodnoty. Hodnota alespoň jednoho z nich nesmí být nulová.</a:t>
            </a:r>
          </a:p>
          <a:p>
            <a:pPr lvl="0" algn="just">
              <a:lnSpc>
                <a:spcPct val="100000"/>
              </a:lnSpc>
            </a:pPr>
            <a:r>
              <a:rPr lang="cs-CZ" sz="1800" dirty="false"/>
              <a:t>Žadatel povinně nastaví cílovou hodnotu </a:t>
            </a:r>
            <a:r>
              <a:rPr lang="cs-CZ" sz="1800" b="true" dirty="false"/>
              <a:t>indikátoru 670 021 Kapacita podpořených služeb</a:t>
            </a:r>
            <a:r>
              <a:rPr lang="cs-CZ" sz="1800" dirty="false"/>
              <a:t> – místa nebo </a:t>
            </a:r>
            <a:r>
              <a:rPr lang="cs-CZ" sz="1800" b="true" dirty="false"/>
              <a:t>indikátoru 670 031 Kapacita podpořených služeb</a:t>
            </a:r>
            <a:r>
              <a:rPr lang="cs-CZ" sz="1800" dirty="false"/>
              <a:t> – úvazky pracovníků.</a:t>
            </a:r>
          </a:p>
          <a:p>
            <a:pPr lvl="0" algn="just">
              <a:lnSpc>
                <a:spcPct val="100000"/>
              </a:lnSpc>
            </a:pPr>
            <a:r>
              <a:rPr lang="cs-CZ" sz="1800" dirty="false"/>
              <a:t>Žadatel je povinen mít v projektu </a:t>
            </a:r>
            <a:r>
              <a:rPr lang="cs-CZ" sz="1800" b="true" dirty="false"/>
              <a:t>samostatnou klíčovou aktivitu</a:t>
            </a:r>
            <a:r>
              <a:rPr lang="cs-CZ" sz="1800" dirty="false"/>
              <a:t> s názvem</a:t>
            </a:r>
            <a:br>
              <a:rPr lang="cs-CZ" sz="1800" dirty="false"/>
            </a:br>
            <a:r>
              <a:rPr lang="cs-CZ" sz="1800" b="true" dirty="false">
                <a:solidFill>
                  <a:srgbClr val="FF0000"/>
                </a:solidFill>
              </a:rPr>
              <a:t>„Vyhodnocení poskytnuté podpory v projektu“</a:t>
            </a:r>
            <a:r>
              <a:rPr lang="cs-CZ" sz="1800" dirty="false">
                <a:solidFill>
                  <a:srgbClr val="FF0000"/>
                </a:solidFill>
              </a:rPr>
              <a:t>. </a:t>
            </a:r>
            <a:r>
              <a:rPr lang="cs-CZ" sz="1800" dirty="false"/>
              <a:t>V této klíčové aktivitě musí být popsán způsob vyhodnocení ke konci realizace projektu, včetně vazby na zvolené závazkové parametry. V rámci této klíčové aktivity dále musí žadatel </a:t>
            </a:r>
            <a:r>
              <a:rPr lang="cs-CZ" sz="1800" b="true" dirty="false"/>
              <a:t>stanovit nenulové cílové hodnoty ke dvěma závazkovým parametrům definovaným výzvou – Stabilizace a bezpečí dítěte </a:t>
            </a:r>
            <a:br>
              <a:rPr lang="cs-CZ" sz="1800" b="true" dirty="false"/>
            </a:br>
            <a:r>
              <a:rPr lang="cs-CZ" sz="1800" b="true" dirty="false"/>
              <a:t>a Koordinovaná a provázaná podpora rodiny v systému služeb.</a:t>
            </a:r>
            <a:endParaRPr lang="cs-CZ" sz="1800" dirty="false"/>
          </a:p>
          <a:p>
            <a:pPr marL="0" lvl="1" indent="0">
              <a:lnSpc>
                <a:spcPct val="100000"/>
              </a:lnSpc>
              <a:buNone/>
            </a:pPr>
            <a:endParaRPr lang="cs-CZ" sz="1600" dirty="false"/>
          </a:p>
        </p:txBody>
      </p:sp>
      <p:sp>
        <p:nvSpPr>
          <p:cNvPr id="4" name="Zástupný symbol pro číslo snímku 3">
            <a:extLst>
              <a:ext uri="{FF2B5EF4-FFF2-40B4-BE49-F238E27FC236}">
                <a16:creationId xmlns:a16="http://schemas.microsoft.com/office/drawing/2014/main" id="{744E0812-B64B-3FF1-6BBE-04A173ACEB89}"/>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722546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B42DDA26-8AD4-F52C-221D-CF6CD87C748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09C1115-E7C5-2AA6-BB9C-CBE9B4709B6C}"/>
              </a:ext>
            </a:extLst>
          </p:cNvPr>
          <p:cNvSpPr>
            <a:spLocks noGrp="true"/>
          </p:cNvSpPr>
          <p:nvPr>
            <p:ph type="title"/>
          </p:nvPr>
        </p:nvSpPr>
        <p:spPr/>
        <p:txBody>
          <a:bodyPr/>
          <a:lstStyle/>
          <a:p>
            <a:r>
              <a:rPr lang="cs-CZ" dirty="false"/>
              <a:t>Obsah prezentace</a:t>
            </a:r>
          </a:p>
        </p:txBody>
      </p:sp>
      <p:sp>
        <p:nvSpPr>
          <p:cNvPr id="3" name="Zástupný obsah 2">
            <a:extLst>
              <a:ext uri="{FF2B5EF4-FFF2-40B4-BE49-F238E27FC236}">
                <a16:creationId xmlns:a16="http://schemas.microsoft.com/office/drawing/2014/main" id="{A7E5E8CD-DE9C-A8ED-1B9A-C6A78F5DD5F8}"/>
              </a:ext>
            </a:extLst>
          </p:cNvPr>
          <p:cNvSpPr>
            <a:spLocks noGrp="true"/>
          </p:cNvSpPr>
          <p:nvPr>
            <p:ph idx="1"/>
          </p:nvPr>
        </p:nvSpPr>
        <p:spPr>
          <a:xfrm>
            <a:off x="539552" y="1772816"/>
            <a:ext cx="8244448" cy="5246809"/>
          </a:xfrm>
        </p:spPr>
        <p:txBody>
          <a:bodyPr/>
          <a:lstStyle/>
          <a:p>
            <a:pPr>
              <a:lnSpc>
                <a:spcPct val="90000"/>
              </a:lnSpc>
              <a:spcAft>
                <a:spcPts val="600"/>
              </a:spcAft>
              <a:buClr>
                <a:schemeClr val="accent2"/>
              </a:buClr>
              <a:buFont typeface="Arial" panose="020B0604020202020204" pitchFamily="34" charset="0"/>
              <a:buChar char="•"/>
            </a:pPr>
            <a:r>
              <a:rPr lang="cs-CZ" dirty="false"/>
              <a:t>Výzva – základní parametry</a:t>
            </a:r>
          </a:p>
          <a:p>
            <a:pPr>
              <a:lnSpc>
                <a:spcPct val="90000"/>
              </a:lnSpc>
              <a:spcAft>
                <a:spcPts val="600"/>
              </a:spcAft>
              <a:buClr>
                <a:schemeClr val="accent2"/>
              </a:buClr>
              <a:buFont typeface="Arial" panose="020B0604020202020204" pitchFamily="34" charset="0"/>
              <a:buChar char="•"/>
            </a:pPr>
            <a:r>
              <a:rPr lang="cs-CZ" dirty="false"/>
              <a:t>Oprávnění žadatelé, partneři, veřejná podpora</a:t>
            </a:r>
          </a:p>
          <a:p>
            <a:pPr>
              <a:lnSpc>
                <a:spcPct val="90000"/>
              </a:lnSpc>
              <a:spcAft>
                <a:spcPts val="600"/>
              </a:spcAft>
              <a:buClr>
                <a:schemeClr val="accent2"/>
              </a:buClr>
              <a:buFont typeface="Arial" panose="020B0604020202020204" pitchFamily="34" charset="0"/>
              <a:buChar char="•"/>
            </a:pPr>
            <a:r>
              <a:rPr lang="cs-CZ" dirty="false"/>
              <a:t>Věcné zaměření, cíle výzvy</a:t>
            </a:r>
          </a:p>
          <a:p>
            <a:pPr>
              <a:lnSpc>
                <a:spcPct val="90000"/>
              </a:lnSpc>
              <a:spcAft>
                <a:spcPts val="600"/>
              </a:spcAft>
              <a:buClr>
                <a:schemeClr val="accent2"/>
              </a:buClr>
              <a:buFont typeface="Arial" panose="020B0604020202020204" pitchFamily="34" charset="0"/>
              <a:buChar char="•"/>
            </a:pPr>
            <a:r>
              <a:rPr lang="cs-CZ" dirty="false"/>
              <a:t>Podporované aktivity, závazné podmínky</a:t>
            </a:r>
          </a:p>
          <a:p>
            <a:pPr>
              <a:lnSpc>
                <a:spcPct val="90000"/>
              </a:lnSpc>
              <a:spcAft>
                <a:spcPts val="600"/>
              </a:spcAft>
              <a:buClr>
                <a:schemeClr val="accent2"/>
              </a:buClr>
              <a:buFont typeface="Arial" panose="020B0604020202020204" pitchFamily="34" charset="0"/>
              <a:buChar char="•"/>
            </a:pPr>
            <a:r>
              <a:rPr lang="cs-CZ" dirty="false"/>
              <a:t>Nepodporované aktivity</a:t>
            </a:r>
          </a:p>
          <a:p>
            <a:pPr>
              <a:lnSpc>
                <a:spcPct val="90000"/>
              </a:lnSpc>
              <a:spcAft>
                <a:spcPts val="600"/>
              </a:spcAft>
              <a:buClr>
                <a:schemeClr val="accent2"/>
              </a:buClr>
              <a:buFont typeface="Arial" panose="020B0604020202020204" pitchFamily="34" charset="0"/>
              <a:buChar char="•"/>
            </a:pPr>
            <a:r>
              <a:rPr lang="cs-CZ" dirty="false"/>
              <a:t>Přílohy</a:t>
            </a:r>
          </a:p>
          <a:p>
            <a:pPr>
              <a:lnSpc>
                <a:spcPct val="90000"/>
              </a:lnSpc>
              <a:spcAft>
                <a:spcPts val="600"/>
              </a:spcAft>
              <a:buClr>
                <a:schemeClr val="accent2"/>
              </a:buClr>
              <a:buFont typeface="Arial" panose="020B0604020202020204" pitchFamily="34" charset="0"/>
              <a:buChar char="•"/>
            </a:pPr>
            <a:r>
              <a:rPr lang="cs-CZ" dirty="false"/>
              <a:t>Příprava žádosti o podporu – vazba na hodnocení</a:t>
            </a:r>
          </a:p>
          <a:p>
            <a:pPr>
              <a:lnSpc>
                <a:spcPct val="90000"/>
              </a:lnSpc>
              <a:spcAft>
                <a:spcPts val="600"/>
              </a:spcAft>
              <a:buClr>
                <a:schemeClr val="accent2"/>
              </a:buClr>
              <a:buFont typeface="Arial" panose="020B0604020202020204" pitchFamily="34" charset="0"/>
              <a:buChar char="•"/>
            </a:pPr>
            <a:r>
              <a:rPr lang="cs-CZ" dirty="false"/>
              <a:t>Kontakty</a:t>
            </a:r>
          </a:p>
          <a:p>
            <a:endParaRPr lang="cs-CZ" dirty="false"/>
          </a:p>
        </p:txBody>
      </p:sp>
      <p:sp>
        <p:nvSpPr>
          <p:cNvPr id="4" name="Zástupný symbol pro číslo snímku 3">
            <a:extLst>
              <a:ext uri="{FF2B5EF4-FFF2-40B4-BE49-F238E27FC236}">
                <a16:creationId xmlns:a16="http://schemas.microsoft.com/office/drawing/2014/main" id="{7CF97F51-F962-E581-054B-3877CD9171C4}"/>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671954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a:extLst>
            <a:ext uri="{FF2B5EF4-FFF2-40B4-BE49-F238E27FC236}">
              <a16:creationId xmlns:a16="http://schemas.microsoft.com/office/drawing/2014/main" id="{FC64CB29-0E7C-26DA-C3B2-F9BBBD6E009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A566A32-388C-068C-1A49-4FC0F6C0CE81}"/>
              </a:ext>
            </a:extLst>
          </p:cNvPr>
          <p:cNvSpPr>
            <a:spLocks noGrp="true"/>
          </p:cNvSpPr>
          <p:nvPr>
            <p:ph type="title"/>
          </p:nvPr>
        </p:nvSpPr>
        <p:spPr/>
        <p:txBody>
          <a:bodyPr/>
          <a:lstStyle/>
          <a:p>
            <a:r>
              <a:rPr lang="cs-CZ" dirty="false"/>
              <a:t>závazné podmínky</a:t>
            </a:r>
            <a:endParaRPr lang="cs-CZ" sz="2000" dirty="false"/>
          </a:p>
        </p:txBody>
      </p:sp>
      <p:sp>
        <p:nvSpPr>
          <p:cNvPr id="3" name="Zástupný obsah 2">
            <a:extLst>
              <a:ext uri="{FF2B5EF4-FFF2-40B4-BE49-F238E27FC236}">
                <a16:creationId xmlns:a16="http://schemas.microsoft.com/office/drawing/2014/main" id="{ADDFC93B-6160-8F80-1317-10B0E5A515BB}"/>
              </a:ext>
            </a:extLst>
          </p:cNvPr>
          <p:cNvSpPr>
            <a:spLocks noGrp="true"/>
          </p:cNvSpPr>
          <p:nvPr>
            <p:ph idx="1"/>
          </p:nvPr>
        </p:nvSpPr>
        <p:spPr>
          <a:xfrm>
            <a:off x="360000" y="1196752"/>
            <a:ext cx="8424000" cy="5661248"/>
          </a:xfrm>
        </p:spPr>
        <p:txBody>
          <a:bodyPr/>
          <a:lstStyle/>
          <a:p>
            <a:pPr lvl="0" algn="just">
              <a:lnSpc>
                <a:spcPct val="100000"/>
              </a:lnSpc>
            </a:pPr>
            <a:r>
              <a:rPr lang="cs-CZ" sz="1800" dirty="false"/>
              <a:t>V případě, že žadatel v projektu realizuje </a:t>
            </a:r>
            <a:r>
              <a:rPr lang="cs-CZ" sz="1800" b="true" dirty="false"/>
              <a:t>doplňkovou aktivitu </a:t>
            </a:r>
            <a:r>
              <a:rPr lang="cs-CZ" sz="1800" dirty="false"/>
              <a:t>zaměřenou na vzdělávání</a:t>
            </a:r>
            <a:r>
              <a:rPr lang="cs-CZ" sz="1800" b="true" dirty="false"/>
              <a:t> – vzdělávání</a:t>
            </a:r>
            <a:r>
              <a:rPr lang="cs-CZ" sz="1800" dirty="false"/>
              <a:t> </a:t>
            </a:r>
            <a:r>
              <a:rPr lang="cs-CZ" sz="1800" b="true" dirty="false"/>
              <a:t>odborných pracovníků a dobrovolníků</a:t>
            </a:r>
            <a:r>
              <a:rPr lang="cs-CZ" sz="1800" dirty="false"/>
              <a:t> </a:t>
            </a:r>
            <a:r>
              <a:rPr lang="cs-CZ" sz="1800" b="true" u="sng" dirty="false"/>
              <a:t>projektu</a:t>
            </a:r>
            <a:r>
              <a:rPr lang="cs-CZ" sz="1800" dirty="false"/>
              <a:t>, kteří pracují s cílovou skupinou, je povinen </a:t>
            </a:r>
            <a:r>
              <a:rPr lang="cs-CZ" sz="1800" b="true" dirty="false"/>
              <a:t>tuto aktivitu samostatně vymezit jako klíčovou aktivitu </a:t>
            </a:r>
            <a:r>
              <a:rPr lang="cs-CZ" sz="1800" dirty="false"/>
              <a:t>s názvem: „Podpora odborných pracovníků a/nebo dobrovolníků“. </a:t>
            </a:r>
          </a:p>
          <a:p>
            <a:pPr lvl="0" algn="just">
              <a:lnSpc>
                <a:spcPct val="100000"/>
              </a:lnSpc>
            </a:pPr>
            <a:r>
              <a:rPr lang="cs-CZ" sz="1800" dirty="false"/>
              <a:t>V případě realizace </a:t>
            </a:r>
            <a:r>
              <a:rPr lang="cs-CZ" sz="1800" b="true" dirty="false"/>
              <a:t>aktivity h) cíle 1</a:t>
            </a:r>
            <a:r>
              <a:rPr lang="cs-CZ" sz="1800" dirty="false"/>
              <a:t> žadatel doloží </a:t>
            </a:r>
            <a:r>
              <a:rPr lang="cs-CZ" sz="1800" b="true" dirty="false"/>
              <a:t>Vyjádření krajského úřadu dle přílohy č. 3 výzvy.</a:t>
            </a:r>
            <a:endParaRPr lang="cs-CZ" sz="1800" dirty="false"/>
          </a:p>
          <a:p>
            <a:pPr lvl="0" algn="just">
              <a:lnSpc>
                <a:spcPct val="100000"/>
              </a:lnSpc>
            </a:pPr>
            <a:r>
              <a:rPr lang="cs-CZ" sz="1800" dirty="false"/>
              <a:t>V případě realizace </a:t>
            </a:r>
            <a:r>
              <a:rPr lang="cs-CZ" sz="1800" b="true" dirty="false"/>
              <a:t>aktivity pro cíl 2</a:t>
            </a:r>
            <a:r>
              <a:rPr lang="cs-CZ" sz="1800" dirty="false"/>
              <a:t> žadatel doloží</a:t>
            </a:r>
            <a:r>
              <a:rPr lang="cs-CZ" sz="1800" b="true" dirty="false"/>
              <a:t> Vyjádření krajského úřadu dle přílohy č. 4 výzvy.</a:t>
            </a:r>
            <a:endParaRPr lang="cs-CZ" sz="1800" dirty="false"/>
          </a:p>
          <a:p>
            <a:pPr algn="just">
              <a:lnSpc>
                <a:spcPct val="100000"/>
              </a:lnSpc>
            </a:pPr>
            <a:r>
              <a:rPr lang="cs-CZ" sz="1800" dirty="false"/>
              <a:t>Příjemci budou mít povinnost poskytnout součinnost a spolupracovat  </a:t>
            </a:r>
            <a:br>
              <a:rPr lang="cs-CZ" sz="1800" dirty="false"/>
            </a:br>
            <a:r>
              <a:rPr lang="cs-CZ" sz="1800" dirty="false"/>
              <a:t>s poskytovatelem dotace, zejména na evaluaci výzvy formou poskytnutí vybraných dat. </a:t>
            </a:r>
          </a:p>
          <a:p>
            <a:pPr algn="just">
              <a:lnSpc>
                <a:spcPct val="100000"/>
              </a:lnSpc>
            </a:pPr>
            <a:r>
              <a:rPr lang="cs-CZ" sz="1800" dirty="false"/>
              <a:t>V případě </a:t>
            </a:r>
            <a:r>
              <a:rPr lang="cs-CZ" sz="1800" b="true" dirty="false"/>
              <a:t>zaměření projektu na sociální služby</a:t>
            </a:r>
            <a:r>
              <a:rPr lang="cs-CZ" sz="1800" dirty="false"/>
              <a:t> (včetně celoživotního vzdělávání) je možné podpořit výhradně sociální služby, které jsou registrovány v souladu se zákonem o sociálních službách a zároveň jsou pověřeny objednatelem k poskytování služby obecného hospodářského zájmu v souladu s Rozhodnutím Komise (EU) 2025/2630. Podrobnosti jsou uvedeny v příloze č. 2 výzvy Podpora sociálních služeb v otevřených výzvách OPZ+.</a:t>
            </a:r>
          </a:p>
          <a:p>
            <a:pPr lvl="0" algn="just">
              <a:lnSpc>
                <a:spcPct val="100000"/>
              </a:lnSpc>
            </a:pPr>
            <a:endParaRPr lang="cs-CZ" sz="1800" dirty="false"/>
          </a:p>
          <a:p>
            <a:pPr marL="0" lvl="1" indent="0" algn="just">
              <a:lnSpc>
                <a:spcPct val="100000"/>
              </a:lnSpc>
              <a:buNone/>
            </a:pPr>
            <a:endParaRPr lang="cs-CZ" sz="1800" dirty="false"/>
          </a:p>
          <a:p>
            <a:pPr marL="0" lvl="1" indent="0">
              <a:lnSpc>
                <a:spcPct val="100000"/>
              </a:lnSpc>
              <a:buNone/>
            </a:pPr>
            <a:endParaRPr lang="cs-CZ" sz="1600" dirty="false"/>
          </a:p>
        </p:txBody>
      </p:sp>
      <p:sp>
        <p:nvSpPr>
          <p:cNvPr id="4" name="Zástupný symbol pro číslo snímku 3">
            <a:extLst>
              <a:ext uri="{FF2B5EF4-FFF2-40B4-BE49-F238E27FC236}">
                <a16:creationId xmlns:a16="http://schemas.microsoft.com/office/drawing/2014/main" id="{0848E274-D28E-5A84-A96C-F514A8B8844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3227985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4CA0A2-3D1D-4662-8E99-CF7550D5BCB3}"/>
              </a:ext>
            </a:extLst>
          </p:cNvPr>
          <p:cNvSpPr>
            <a:spLocks noGrp="true"/>
          </p:cNvSpPr>
          <p:nvPr>
            <p:ph type="title"/>
          </p:nvPr>
        </p:nvSpPr>
        <p:spPr/>
        <p:txBody>
          <a:bodyPr/>
          <a:lstStyle/>
          <a:p>
            <a:r>
              <a:rPr lang="cs-CZ" dirty="false"/>
              <a:t>Nepodporované aktivity</a:t>
            </a:r>
          </a:p>
        </p:txBody>
      </p:sp>
      <p:sp>
        <p:nvSpPr>
          <p:cNvPr id="3" name="Zástupný obsah 2">
            <a:extLst>
              <a:ext uri="{FF2B5EF4-FFF2-40B4-BE49-F238E27FC236}">
                <a16:creationId xmlns:a16="http://schemas.microsoft.com/office/drawing/2014/main" id="{6C9593E4-73EB-C7CA-0BF9-6E82CA442131}"/>
              </a:ext>
            </a:extLst>
          </p:cNvPr>
          <p:cNvSpPr>
            <a:spLocks noGrp="true"/>
          </p:cNvSpPr>
          <p:nvPr>
            <p:ph idx="1"/>
          </p:nvPr>
        </p:nvSpPr>
        <p:spPr>
          <a:xfrm>
            <a:off x="360000" y="1340768"/>
            <a:ext cx="8424000" cy="5175232"/>
          </a:xfrm>
        </p:spPr>
        <p:txBody>
          <a:bodyPr/>
          <a:lstStyle/>
          <a:p>
            <a:pPr algn="just">
              <a:lnSpc>
                <a:spcPct val="100000"/>
              </a:lnSpc>
            </a:pPr>
            <a:r>
              <a:rPr lang="cs-CZ" sz="1800" b="true" dirty="false"/>
              <a:t>základní činnosti sociálních služeb</a:t>
            </a:r>
            <a:r>
              <a:rPr lang="cs-CZ" sz="1800" dirty="false"/>
              <a:t> poskytované dle zákona č. 108/2006 Sb., o sociálních službách. </a:t>
            </a:r>
            <a:r>
              <a:rPr lang="cs-CZ" sz="1800" dirty="false">
                <a:solidFill>
                  <a:srgbClr val="FF0000"/>
                </a:solidFill>
              </a:rPr>
              <a:t>Toto omezení </a:t>
            </a:r>
            <a:r>
              <a:rPr lang="cs-CZ" sz="1800" b="true" dirty="false">
                <a:solidFill>
                  <a:srgbClr val="FF0000"/>
                </a:solidFill>
              </a:rPr>
              <a:t>neplatí pro organizace</a:t>
            </a:r>
            <a:r>
              <a:rPr lang="cs-CZ" sz="1800" dirty="false">
                <a:solidFill>
                  <a:srgbClr val="FF0000"/>
                </a:solidFill>
              </a:rPr>
              <a:t>, které </a:t>
            </a:r>
            <a:r>
              <a:rPr lang="cs-CZ" sz="1800" b="true" dirty="false">
                <a:solidFill>
                  <a:srgbClr val="FF0000"/>
                </a:solidFill>
              </a:rPr>
              <a:t>mají nebo měly pověření k výkonu sociálně-právní ochrany dětí </a:t>
            </a:r>
            <a:r>
              <a:rPr lang="cs-CZ" sz="1800" dirty="false">
                <a:solidFill>
                  <a:srgbClr val="FF0000"/>
                </a:solidFill>
              </a:rPr>
              <a:t>podle zákona </a:t>
            </a:r>
            <a:br>
              <a:rPr lang="cs-CZ" sz="1800" dirty="false">
                <a:solidFill>
                  <a:srgbClr val="FF0000"/>
                </a:solidFill>
              </a:rPr>
            </a:br>
            <a:r>
              <a:rPr lang="cs-CZ" sz="1800" dirty="false">
                <a:solidFill>
                  <a:srgbClr val="FF0000"/>
                </a:solidFill>
              </a:rPr>
              <a:t>č. 359/1999 Sb., o sociálně-právní ochraně dětí, ve znění pozdějších předpisů, a kterým toto pověření zaniká nejpozději k 1.1.2027 v souvislosti </a:t>
            </a:r>
            <a:br>
              <a:rPr lang="cs-CZ" sz="1800" dirty="false">
                <a:solidFill>
                  <a:srgbClr val="FF0000"/>
                </a:solidFill>
              </a:rPr>
            </a:br>
            <a:r>
              <a:rPr lang="cs-CZ" sz="1800" dirty="false">
                <a:solidFill>
                  <a:srgbClr val="FF0000"/>
                </a:solidFill>
              </a:rPr>
              <a:t>s přechodným ustanovením podle čl. II bodu 13 zákona č. 242/2024 Sb., </a:t>
            </a:r>
            <a:br>
              <a:rPr lang="cs-CZ" sz="1800" dirty="false">
                <a:solidFill>
                  <a:srgbClr val="FF0000"/>
                </a:solidFill>
              </a:rPr>
            </a:br>
            <a:r>
              <a:rPr lang="cs-CZ" sz="1800" dirty="false">
                <a:solidFill>
                  <a:srgbClr val="FF0000"/>
                </a:solidFill>
              </a:rPr>
              <a:t>a </a:t>
            </a:r>
            <a:r>
              <a:rPr lang="cs-CZ" sz="1800" b="true" dirty="false">
                <a:solidFill>
                  <a:srgbClr val="FF0000"/>
                </a:solidFill>
              </a:rPr>
              <a:t>aktivity pod písmeny g) a h) v rámci cíle 1</a:t>
            </a:r>
            <a:r>
              <a:rPr lang="cs-CZ" sz="1800" dirty="false">
                <a:solidFill>
                  <a:srgbClr val="FF0000"/>
                </a:solidFill>
              </a:rPr>
              <a:t>,</a:t>
            </a:r>
          </a:p>
          <a:p>
            <a:pPr lvl="0" algn="just">
              <a:lnSpc>
                <a:spcPct val="100000"/>
              </a:lnSpc>
            </a:pPr>
            <a:r>
              <a:rPr lang="cs-CZ" sz="1800" dirty="false"/>
              <a:t>aktivity pro náhradní rodiny v rámci povinného poskytování pomoci a podpory finančně krytého ze státního příspěvku na výkon pěstounské péče,</a:t>
            </a:r>
          </a:p>
          <a:p>
            <a:pPr lvl="0" algn="just">
              <a:lnSpc>
                <a:spcPct val="100000"/>
              </a:lnSpc>
            </a:pPr>
            <a:r>
              <a:rPr lang="cs-CZ" sz="1800" dirty="false"/>
              <a:t>mzdové příspěvky,</a:t>
            </a:r>
          </a:p>
          <a:p>
            <a:pPr lvl="0" algn="just">
              <a:lnSpc>
                <a:spcPct val="100000"/>
              </a:lnSpc>
            </a:pPr>
            <a:r>
              <a:rPr lang="cs-CZ" sz="1800" dirty="false"/>
              <a:t>projekty zaměřené výhradně na vzdělávání odborných pracovníků,</a:t>
            </a:r>
          </a:p>
          <a:p>
            <a:pPr lvl="0" algn="just">
              <a:lnSpc>
                <a:spcPct val="100000"/>
              </a:lnSpc>
            </a:pPr>
            <a:r>
              <a:rPr lang="cs-CZ" sz="1800" dirty="false"/>
              <a:t>projekty vykazující duplicitní charakter vůči jinému již podpořenému projektu organizace z OPZ+, tj. zaměřuje se na stejnou cílovou skupinu, realizuje shodné klíčové aktivity a působí na stejném území ve stejném čase.</a:t>
            </a:r>
          </a:p>
          <a:p>
            <a:pPr marL="0" indent="0">
              <a:buNone/>
            </a:pPr>
            <a:endParaRPr lang="cs-CZ" sz="2000" dirty="false"/>
          </a:p>
        </p:txBody>
      </p:sp>
      <p:sp>
        <p:nvSpPr>
          <p:cNvPr id="5" name="Zástupný symbol pro číslo snímku 4">
            <a:extLst>
              <a:ext uri="{FF2B5EF4-FFF2-40B4-BE49-F238E27FC236}">
                <a16:creationId xmlns:a16="http://schemas.microsoft.com/office/drawing/2014/main" id="{5B9D1151-B817-DD05-2FF4-FBBE8B763747}"/>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007091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90F997-8D9A-A43C-BC7E-0524455486A1}"/>
              </a:ext>
            </a:extLst>
          </p:cNvPr>
          <p:cNvSpPr>
            <a:spLocks noGrp="true"/>
          </p:cNvSpPr>
          <p:nvPr>
            <p:ph type="title"/>
          </p:nvPr>
        </p:nvSpPr>
        <p:spPr/>
        <p:txBody>
          <a:bodyPr/>
          <a:lstStyle/>
          <a:p>
            <a:r>
              <a:rPr lang="cs-CZ" dirty="false"/>
              <a:t>Přílohy</a:t>
            </a:r>
          </a:p>
        </p:txBody>
      </p:sp>
      <p:sp>
        <p:nvSpPr>
          <p:cNvPr id="3" name="Zástupný obsah 2">
            <a:extLst>
              <a:ext uri="{FF2B5EF4-FFF2-40B4-BE49-F238E27FC236}">
                <a16:creationId xmlns:a16="http://schemas.microsoft.com/office/drawing/2014/main" id="{404FECEF-12F0-7D8C-E0D3-F6B771C14B55}"/>
              </a:ext>
            </a:extLst>
          </p:cNvPr>
          <p:cNvSpPr>
            <a:spLocks noGrp="true"/>
          </p:cNvSpPr>
          <p:nvPr>
            <p:ph idx="1"/>
          </p:nvPr>
        </p:nvSpPr>
        <p:spPr>
          <a:xfrm>
            <a:off x="415906" y="1484784"/>
            <a:ext cx="8064000" cy="5040560"/>
          </a:xfrm>
        </p:spPr>
        <p:txBody>
          <a:bodyPr/>
          <a:lstStyle/>
          <a:p>
            <a:pPr marL="0" indent="0">
              <a:lnSpc>
                <a:spcPct val="100000"/>
              </a:lnSpc>
              <a:spcAft>
                <a:spcPts val="300"/>
              </a:spcAft>
              <a:buClrTx/>
              <a:buNone/>
            </a:pPr>
            <a:r>
              <a:rPr lang="cs-CZ" sz="2000" b="true" dirty="false">
                <a:latin typeface="Arial" panose="020B0604020202020204" pitchFamily="34" charset="0"/>
                <a:ea typeface="Calibri" panose="020F0502020204030204" pitchFamily="34" charset="0"/>
              </a:rPr>
              <a:t>Přílohy žádosti o podporu:</a:t>
            </a:r>
          </a:p>
          <a:p>
            <a:pPr marL="756900" lvl="1" indent="-342900">
              <a:lnSpc>
                <a:spcPct val="100000"/>
              </a:lnSpc>
              <a:buClrTx/>
              <a:buSzPct val="100000"/>
              <a:buFont typeface="+mj-lt"/>
              <a:buAutoNum type="arabicPeriod"/>
            </a:pPr>
            <a:r>
              <a:rPr lang="cs-CZ" sz="1600" dirty="false">
                <a:latin typeface="Arial" panose="020B0604020202020204" pitchFamily="34" charset="0"/>
                <a:ea typeface="Calibri" panose="020F0502020204030204" pitchFamily="34" charset="0"/>
              </a:rPr>
              <a:t> Ú</a:t>
            </a:r>
            <a:r>
              <a:rPr lang="cs-CZ" sz="1600" dirty="false">
                <a:effectLst/>
                <a:latin typeface="Arial" panose="020B0604020202020204" pitchFamily="34" charset="0"/>
                <a:ea typeface="Calibri" panose="020F0502020204030204" pitchFamily="34" charset="0"/>
              </a:rPr>
              <a:t>daje o skutečném majiteli,</a:t>
            </a:r>
          </a:p>
          <a:p>
            <a:pPr marL="756900" lvl="1" indent="-342900">
              <a:lnSpc>
                <a:spcPct val="100000"/>
              </a:lnSpc>
              <a:buClrTx/>
              <a:buSzPct val="100000"/>
              <a:buFont typeface="+mj-lt"/>
              <a:buAutoNum type="arabicPeriod"/>
            </a:pPr>
            <a:r>
              <a:rPr lang="cs-CZ" sz="1600" dirty="false">
                <a:effectLst/>
                <a:latin typeface="Arial" panose="020B0604020202020204" pitchFamily="34" charset="0"/>
                <a:ea typeface="Calibri" panose="020F0502020204030204" pitchFamily="34" charset="0"/>
              </a:rPr>
              <a:t> Statut svěřenského fondu,</a:t>
            </a:r>
          </a:p>
          <a:p>
            <a:pPr marL="756900" lvl="1" indent="-342900">
              <a:lnSpc>
                <a:spcPct val="100000"/>
              </a:lnSpc>
              <a:buClrTx/>
              <a:buSzPct val="100000"/>
              <a:buFont typeface="+mj-lt"/>
              <a:buAutoNum type="arabicPeriod"/>
            </a:pPr>
            <a:r>
              <a:rPr lang="cs-CZ" sz="1600" dirty="false">
                <a:latin typeface="Arial" panose="020B0604020202020204" pitchFamily="34" charset="0"/>
                <a:ea typeface="Calibri" panose="020F0502020204030204" pitchFamily="34" charset="0"/>
              </a:rPr>
              <a:t> Formulář „</a:t>
            </a:r>
            <a:r>
              <a:rPr lang="pl-PL" sz="1600" dirty="false">
                <a:latin typeface="Arial" panose="020B0604020202020204" pitchFamily="34" charset="0"/>
                <a:ea typeface="Calibri" panose="020F0502020204030204" pitchFamily="34" charset="0"/>
              </a:rPr>
              <a:t>Žadatel a partneři v projektu”,</a:t>
            </a:r>
          </a:p>
          <a:p>
            <a:pPr marL="756900" lvl="1" indent="-342900">
              <a:lnSpc>
                <a:spcPct val="100000"/>
              </a:lnSpc>
              <a:buClrTx/>
              <a:buSzPct val="100000"/>
              <a:buFont typeface="+mj-lt"/>
              <a:buAutoNum type="arabicPeriod"/>
            </a:pPr>
            <a:r>
              <a:rPr lang="cs-CZ" sz="1600" dirty="false"/>
              <a:t>Vyjádření krajského úřadu k aktivitě h) cíle 1, formulář je přílohou č. 3 výzvy.</a:t>
            </a:r>
          </a:p>
          <a:p>
            <a:pPr marL="756900" lvl="1" indent="-342900">
              <a:lnSpc>
                <a:spcPct val="100000"/>
              </a:lnSpc>
              <a:buClrTx/>
              <a:buSzPct val="100000"/>
              <a:buFont typeface="+mj-lt"/>
              <a:buAutoNum type="arabicPeriod"/>
            </a:pPr>
            <a:r>
              <a:rPr lang="cs-CZ" sz="1600" dirty="false"/>
              <a:t>Vyjádření krajského úřadu k aktivitám cíle 2, formulář je přílohou č. 4 výzvy.</a:t>
            </a:r>
          </a:p>
          <a:p>
            <a:pPr marL="756900" lvl="1" indent="-342900">
              <a:lnSpc>
                <a:spcPct val="100000"/>
              </a:lnSpc>
              <a:buClrTx/>
              <a:buSzPct val="100000"/>
              <a:buFont typeface="+mj-lt"/>
              <a:buAutoNum type="arabicPeriod"/>
            </a:pPr>
            <a:r>
              <a:rPr lang="cs-CZ" sz="1600" dirty="false"/>
              <a:t>Údaje o sociální službě plán, formulář je přílohou č. 2 A výzvy</a:t>
            </a:r>
          </a:p>
          <a:p>
            <a:pPr marL="0" indent="0">
              <a:lnSpc>
                <a:spcPct val="100000"/>
              </a:lnSpc>
              <a:spcBef>
                <a:spcPts val="1800"/>
              </a:spcBef>
              <a:spcAft>
                <a:spcPts val="300"/>
              </a:spcAft>
              <a:buNone/>
            </a:pPr>
            <a:r>
              <a:rPr lang="cs-CZ" sz="2000" b="true" dirty="false">
                <a:latin typeface="Arial" panose="020B0604020202020204" pitchFamily="34" charset="0"/>
                <a:ea typeface="Calibri" panose="020F0502020204030204" pitchFamily="34" charset="0"/>
              </a:rPr>
              <a:t>Přílohy výzvy:</a:t>
            </a:r>
          </a:p>
          <a:p>
            <a:pPr marL="756900" lvl="1" indent="-342900">
              <a:lnSpc>
                <a:spcPct val="100000"/>
              </a:lnSpc>
              <a:buClrTx/>
              <a:buSzPct val="100000"/>
              <a:buFont typeface="+mj-lt"/>
              <a:buAutoNum type="arabicPeriod"/>
            </a:pPr>
            <a:r>
              <a:rPr lang="cs-CZ" sz="1600" dirty="false">
                <a:latin typeface="Arial" panose="020B0604020202020204" pitchFamily="34" charset="0"/>
                <a:ea typeface="Calibri" panose="020F0502020204030204" pitchFamily="34" charset="0"/>
              </a:rPr>
              <a:t>Pomůcka pro stanovení osobních nákladů</a:t>
            </a:r>
          </a:p>
          <a:p>
            <a:pPr marL="756900" lvl="1" indent="-342900">
              <a:lnSpc>
                <a:spcPct val="100000"/>
              </a:lnSpc>
              <a:buClrTx/>
              <a:buSzPct val="100000"/>
              <a:buFont typeface="+mj-lt"/>
              <a:buAutoNum type="arabicPeriod"/>
            </a:pPr>
            <a:r>
              <a:rPr lang="cs-CZ" sz="1600" dirty="false">
                <a:latin typeface="Arial" panose="020B0604020202020204" pitchFamily="34" charset="0"/>
                <a:ea typeface="Calibri" panose="020F0502020204030204" pitchFamily="34" charset="0"/>
              </a:rPr>
              <a:t>Podpora SOHZ v otevřených výzvách OPZ+</a:t>
            </a:r>
          </a:p>
          <a:p>
            <a:pPr marL="414000" lvl="1" indent="0">
              <a:lnSpc>
                <a:spcPct val="100000"/>
              </a:lnSpc>
              <a:buClrTx/>
              <a:buSzPct val="100000"/>
              <a:buNone/>
            </a:pPr>
            <a:r>
              <a:rPr lang="cs-CZ" sz="1600" dirty="false">
                <a:latin typeface="Arial" panose="020B0604020202020204" pitchFamily="34" charset="0"/>
                <a:ea typeface="Calibri" panose="020F0502020204030204" pitchFamily="34" charset="0"/>
              </a:rPr>
              <a:t>2 A    Údaje o sociální službě plán</a:t>
            </a:r>
          </a:p>
          <a:p>
            <a:pPr marL="756900" lvl="1" indent="-342900">
              <a:lnSpc>
                <a:spcPct val="100000"/>
              </a:lnSpc>
              <a:buClrTx/>
              <a:buSzPct val="100000"/>
              <a:buFont typeface="+mj-lt"/>
              <a:buAutoNum type="arabicPeriod" startAt="3"/>
            </a:pPr>
            <a:r>
              <a:rPr lang="cs-CZ" sz="1600" dirty="false">
                <a:latin typeface="Arial" panose="020B0604020202020204" pitchFamily="34" charset="0"/>
                <a:ea typeface="Calibri" panose="020F0502020204030204" pitchFamily="34" charset="0"/>
              </a:rPr>
              <a:t>Vyjádření krajského úřadu k aktivitě h) cíle 1)</a:t>
            </a:r>
          </a:p>
          <a:p>
            <a:pPr marL="756900" lvl="1" indent="-342900">
              <a:lnSpc>
                <a:spcPct val="100000"/>
              </a:lnSpc>
              <a:buClrTx/>
              <a:buSzPct val="100000"/>
              <a:buFont typeface="+mj-lt"/>
              <a:buAutoNum type="arabicPeriod" startAt="3"/>
            </a:pPr>
            <a:r>
              <a:rPr lang="cs-CZ" sz="1600" dirty="false">
                <a:latin typeface="Arial" panose="020B0604020202020204" pitchFamily="34" charset="0"/>
                <a:ea typeface="Calibri" panose="020F0502020204030204" pitchFamily="34" charset="0"/>
              </a:rPr>
              <a:t>Vyjádření krajského úřadu k aktivitě cíle 2)</a:t>
            </a:r>
          </a:p>
          <a:p>
            <a:pPr marL="414000" lvl="1" indent="0">
              <a:lnSpc>
                <a:spcPct val="100000"/>
              </a:lnSpc>
              <a:buClrTx/>
              <a:buSzPct val="100000"/>
              <a:buNone/>
            </a:pPr>
            <a:endParaRPr lang="cs-CZ" sz="1600" dirty="false">
              <a:latin typeface="Arial" panose="020B0604020202020204" pitchFamily="34" charset="0"/>
              <a:ea typeface="Calibri" panose="020F0502020204030204" pitchFamily="34" charset="0"/>
            </a:endParaRPr>
          </a:p>
          <a:p>
            <a:pPr marL="0" indent="0">
              <a:buNone/>
            </a:pPr>
            <a:endParaRPr lang="cs-CZ" dirty="false"/>
          </a:p>
        </p:txBody>
      </p:sp>
      <p:pic>
        <p:nvPicPr>
          <p:cNvPr id="4" name="Obrázek 3">
            <a:extLst>
              <a:ext uri="{FF2B5EF4-FFF2-40B4-BE49-F238E27FC236}">
                <a16:creationId xmlns:a16="http://schemas.microsoft.com/office/drawing/2014/main" id="{3E8600E6-FBBF-0B72-8487-98729DB108A6}"/>
              </a:ext>
            </a:extLst>
          </p:cNvPr>
          <p:cNvPicPr>
            <a:picLocks noChangeAspect="true"/>
          </p:cNvPicPr>
          <p:nvPr/>
        </p:nvPicPr>
        <p:blipFill rotWithShape="true">
          <a:blip r:embed="rId3"/>
          <a:srcRect l="13299"/>
          <a:stretch/>
        </p:blipFill>
        <p:spPr>
          <a:xfrm rot="510660">
            <a:off x="6640128" y="4138639"/>
            <a:ext cx="1799696" cy="2352512"/>
          </a:xfrm>
          <a:prstGeom prst="rect">
            <a:avLst/>
          </a:prstGeom>
        </p:spPr>
      </p:pic>
      <p:sp>
        <p:nvSpPr>
          <p:cNvPr id="5" name="Zástupný symbol pro číslo snímku 4">
            <a:extLst>
              <a:ext uri="{FF2B5EF4-FFF2-40B4-BE49-F238E27FC236}">
                <a16:creationId xmlns:a16="http://schemas.microsoft.com/office/drawing/2014/main" id="{F1147023-BC09-DC4E-A182-512B492B5725}"/>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3425630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tx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026F49-3F6D-AF11-63AD-0F6586E8E8CB}"/>
              </a:ext>
            </a:extLst>
          </p:cNvPr>
          <p:cNvSpPr>
            <a:spLocks noGrp="true"/>
          </p:cNvSpPr>
          <p:nvPr>
            <p:ph type="title"/>
          </p:nvPr>
        </p:nvSpPr>
        <p:spPr>
          <a:xfrm>
            <a:off x="360000" y="0"/>
            <a:ext cx="8424000" cy="1052736"/>
          </a:xfrm>
        </p:spPr>
        <p:txBody>
          <a:bodyPr/>
          <a:lstStyle/>
          <a:p>
            <a:pPr algn="ctr"/>
            <a:r>
              <a:rPr lang="cs-CZ" sz="3600" dirty="false"/>
              <a:t>Příprava žádosti o podporu</a:t>
            </a:r>
          </a:p>
        </p:txBody>
      </p:sp>
      <p:sp>
        <p:nvSpPr>
          <p:cNvPr id="3" name="Zástupný obsah 2">
            <a:extLst>
              <a:ext uri="{FF2B5EF4-FFF2-40B4-BE49-F238E27FC236}">
                <a16:creationId xmlns:a16="http://schemas.microsoft.com/office/drawing/2014/main" id="{13C370BF-4727-31DA-6708-1CF11EB43CD3}"/>
              </a:ext>
            </a:extLst>
          </p:cNvPr>
          <p:cNvSpPr>
            <a:spLocks noGrp="true"/>
          </p:cNvSpPr>
          <p:nvPr>
            <p:ph idx="1"/>
          </p:nvPr>
        </p:nvSpPr>
        <p:spPr>
          <a:xfrm>
            <a:off x="540000" y="1700808"/>
            <a:ext cx="8064000" cy="2304256"/>
          </a:xfrm>
        </p:spPr>
        <p:txBody>
          <a:bodyPr/>
          <a:lstStyle/>
          <a:p>
            <a:pPr marL="0" indent="0" algn="ctr">
              <a:spcAft>
                <a:spcPts val="1200"/>
              </a:spcAft>
              <a:buNone/>
            </a:pPr>
            <a:endParaRPr lang="cs-CZ" sz="3200" b="true" dirty="false"/>
          </a:p>
          <a:p>
            <a:pPr marL="0" indent="0" algn="ctr">
              <a:spcAft>
                <a:spcPts val="1200"/>
              </a:spcAft>
              <a:buNone/>
            </a:pPr>
            <a:r>
              <a:rPr lang="cs-CZ" sz="3200" b="true" dirty="false"/>
              <a:t>VE VAZBĚ NA </a:t>
            </a:r>
          </a:p>
          <a:p>
            <a:pPr marL="0" indent="0" algn="ctr">
              <a:buNone/>
            </a:pPr>
            <a:r>
              <a:rPr lang="cs-CZ" sz="3200" b="true" dirty="false"/>
              <a:t>HODNOCENÍ PROJEKTŮ</a:t>
            </a:r>
          </a:p>
        </p:txBody>
      </p:sp>
      <p:sp>
        <p:nvSpPr>
          <p:cNvPr id="4" name="Zástupný symbol pro číslo snímku 3">
            <a:extLst>
              <a:ext uri="{FF2B5EF4-FFF2-40B4-BE49-F238E27FC236}">
                <a16:creationId xmlns:a16="http://schemas.microsoft.com/office/drawing/2014/main" id="{B3E7F51D-46F0-250F-6E61-ECCFCBAA5ECD}"/>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2776157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414240" y="3158013"/>
            <a:ext cx="8225760" cy="3249666"/>
          </a:xfrm>
        </p:spPr>
        <p:txBody>
          <a:bodyPr/>
          <a:lstStyle/>
          <a:p>
            <a:pPr algn="just">
              <a:lnSpc>
                <a:spcPct val="110000"/>
              </a:lnSpc>
              <a:spcAft>
                <a:spcPts val="1200"/>
              </a:spcAft>
            </a:pPr>
            <a:r>
              <a:rPr lang="cs-CZ" sz="1800" b="false" i="false" u="none" strike="noStrike" dirty="false">
                <a:solidFill>
                  <a:schemeClr val="accent1"/>
                </a:solidFill>
                <a:latin typeface="Arial" panose="020B0604020202020204" pitchFamily="34" charset="0"/>
              </a:rPr>
              <a:t>Při přípravě projektu je důležité mít na paměti, že úspěšný a přínosný projekt musí vycházet z identifikovaných potřeb cílových skupin v dané lokalitě a zároveň musí být v souladu s pravidly OPZ+ a vyhlášenou výzvou.</a:t>
            </a:r>
          </a:p>
          <a:p>
            <a:pPr algn="just">
              <a:lnSpc>
                <a:spcPct val="110000"/>
              </a:lnSpc>
              <a:spcAft>
                <a:spcPts val="1200"/>
              </a:spcAft>
            </a:pPr>
            <a:r>
              <a:rPr lang="cs-CZ" sz="1800" b="false" i="false" u="none" strike="noStrike" dirty="false">
                <a:solidFill>
                  <a:schemeClr val="accent1"/>
                </a:solidFill>
                <a:latin typeface="Arial" panose="020B0604020202020204" pitchFamily="34" charset="0"/>
              </a:rPr>
              <a:t>Dbejte na to, aby všechny části žádosti, které může zpracovávat i několik členů vašeho projektového týmu, byly před podáním žádosti ve vzájemném souladu.</a:t>
            </a:r>
          </a:p>
          <a:p>
            <a:pPr algn="just">
              <a:lnSpc>
                <a:spcPct val="110000"/>
              </a:lnSpc>
              <a:spcAft>
                <a:spcPts val="1200"/>
              </a:spcAft>
            </a:pPr>
            <a:r>
              <a:rPr lang="cs-CZ" sz="1800" b="false" i="false" u="none" strike="noStrike" dirty="false">
                <a:solidFill>
                  <a:schemeClr val="accent1"/>
                </a:solidFill>
                <a:latin typeface="Arial" panose="020B0604020202020204" pitchFamily="34" charset="0"/>
              </a:rPr>
              <a:t>Doporučujeme také pracovat s Příručkou pro hodnotitele (</a:t>
            </a:r>
            <a:r>
              <a:rPr lang="pl-PL" sz="1600" i="true" dirty="false">
                <a:hlinkClick r:id="rId2"/>
              </a:rPr>
              <a:t>Hodnocení a výběr projektů - </a:t>
            </a:r>
            <a:r>
              <a:rPr lang="pl-PL" sz="1600" i="true" dirty="false">
                <a:hlinkClick r:id="rId3"/>
              </a:rPr>
              <a:t>www.esfcr.cz</a:t>
            </a:r>
            <a:r>
              <a:rPr lang="cs-CZ" sz="1800" b="false" i="false" u="none" strike="noStrike" dirty="false">
                <a:solidFill>
                  <a:schemeClr val="accent1"/>
                </a:solidFill>
                <a:latin typeface="Arial" panose="020B0604020202020204" pitchFamily="34" charset="0"/>
              </a:rPr>
              <a:t>). </a:t>
            </a:r>
            <a:r>
              <a:rPr lang="cs-CZ" sz="1800" dirty="false">
                <a:solidFill>
                  <a:schemeClr val="accent1"/>
                </a:solidFill>
                <a:latin typeface="Arial" panose="020B0604020202020204" pitchFamily="34" charset="0"/>
              </a:rPr>
              <a:t>Zkuste si zodpovědět, zda jste v žádosti zohlednili všechny hlediska, dle kterých hodnotitelé žádost posuzují.</a:t>
            </a:r>
          </a:p>
          <a:p>
            <a:pPr algn="just">
              <a:lnSpc>
                <a:spcPct val="110000"/>
              </a:lnSpc>
              <a:spcAft>
                <a:spcPts val="1200"/>
              </a:spcAft>
            </a:pPr>
            <a:endParaRPr lang="cs-CZ" sz="1800" b="false" i="false" u="none" strike="noStrike" dirty="false">
              <a:solidFill>
                <a:schemeClr val="accent1"/>
              </a:solidFill>
              <a:latin typeface="Arial" panose="020B0604020202020204" pitchFamily="34" charset="0"/>
            </a:endParaRPr>
          </a:p>
          <a:p>
            <a:endParaRPr lang="cs-CZ" sz="1800" b="false" i="false" u="none" strike="noStrike" baseline="0" dirty="false">
              <a:solidFill>
                <a:srgbClr val="002060"/>
              </a:solidFill>
              <a:latin typeface="Wingdings 2" panose="05020102010507070707" pitchFamily="18" charset="2"/>
            </a:endParaRPr>
          </a:p>
          <a:p>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6" name="Picture 14">
            <a:extLst>
              <a:ext uri="{FF2B5EF4-FFF2-40B4-BE49-F238E27FC236}">
                <a16:creationId xmlns:a16="http://schemas.microsoft.com/office/drawing/2014/main" id="{B3FDEFC5-AB0D-C730-268E-6D9E6323547B}"/>
              </a:ext>
            </a:extLst>
          </p:cNvPr>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7127833" y="1357091"/>
            <a:ext cx="1512167" cy="1800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ovéPole 6">
            <a:extLst>
              <a:ext uri="{FF2B5EF4-FFF2-40B4-BE49-F238E27FC236}">
                <a16:creationId xmlns:a16="http://schemas.microsoft.com/office/drawing/2014/main" id="{46968477-3701-0671-6097-427547E33431}"/>
              </a:ext>
            </a:extLst>
          </p:cNvPr>
          <p:cNvSpPr txBox="true"/>
          <p:nvPr/>
        </p:nvSpPr>
        <p:spPr>
          <a:xfrm>
            <a:off x="324272" y="2202788"/>
            <a:ext cx="6767833" cy="678134"/>
          </a:xfrm>
          <a:prstGeom prst="rect">
            <a:avLst/>
          </a:prstGeom>
          <a:noFill/>
        </p:spPr>
        <p:txBody>
          <a:bodyPr wrap="square" rtlCol="false">
            <a:spAutoFit/>
          </a:bodyPr>
          <a:lstStyle/>
          <a:p>
            <a:pPr marL="432000" indent="-432000" algn="just">
              <a:lnSpc>
                <a:spcPct val="110000"/>
              </a:lnSpc>
              <a:spcBef>
                <a:spcPts val="600"/>
              </a:spcBef>
              <a:spcAft>
                <a:spcPts val="1200"/>
              </a:spcAft>
              <a:buClr>
                <a:schemeClr val="accent2"/>
              </a:buClr>
              <a:buSzPct val="100000"/>
              <a:buFont typeface="Wingdings" panose="05000000000000000000" pitchFamily="2" charset="2"/>
              <a:buChar char=""/>
            </a:pPr>
            <a:r>
              <a:rPr lang="cs-CZ" dirty="false">
                <a:solidFill>
                  <a:schemeClr val="accent1"/>
                </a:solidFill>
                <a:latin typeface="Arial" panose="020B0604020202020204" pitchFamily="34" charset="0"/>
              </a:rPr>
              <a:t>Každý žadatel může v rámci výzvy č. 085 podat jednu, </a:t>
            </a:r>
            <a:br>
              <a:rPr lang="cs-CZ" dirty="false">
                <a:solidFill>
                  <a:schemeClr val="accent1"/>
                </a:solidFill>
                <a:latin typeface="Arial" panose="020B0604020202020204" pitchFamily="34" charset="0"/>
              </a:rPr>
            </a:br>
            <a:r>
              <a:rPr lang="cs-CZ" dirty="false">
                <a:solidFill>
                  <a:schemeClr val="accent1"/>
                </a:solidFill>
                <a:latin typeface="Arial" panose="020B0604020202020204" pitchFamily="34" charset="0"/>
              </a:rPr>
              <a:t>nebo i více žádostí o podporu.</a:t>
            </a:r>
          </a:p>
        </p:txBody>
      </p:sp>
    </p:spTree>
    <p:extLst>
      <p:ext uri="{BB962C8B-B14F-4D97-AF65-F5344CB8AC3E}">
        <p14:creationId xmlns:p14="http://schemas.microsoft.com/office/powerpoint/2010/main" val="3923617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3E76FF-2BA5-BEB9-C2AB-754E16A3C20D}"/>
              </a:ext>
            </a:extLst>
          </p:cNvPr>
          <p:cNvSpPr>
            <a:spLocks noGrp="true"/>
          </p:cNvSpPr>
          <p:nvPr>
            <p:ph type="title"/>
          </p:nvPr>
        </p:nvSpPr>
        <p:spPr/>
        <p:txBody>
          <a:bodyPr/>
          <a:lstStyle/>
          <a:p>
            <a:r>
              <a:rPr lang="cs-CZ" dirty="false"/>
              <a:t>Hodnocení přijatelnosti a formálních náležitostí</a:t>
            </a:r>
          </a:p>
        </p:txBody>
      </p:sp>
      <p:sp>
        <p:nvSpPr>
          <p:cNvPr id="3" name="Zástupný obsah 2">
            <a:extLst>
              <a:ext uri="{FF2B5EF4-FFF2-40B4-BE49-F238E27FC236}">
                <a16:creationId xmlns:a16="http://schemas.microsoft.com/office/drawing/2014/main" id="{855FE64F-1841-7AA4-5FC5-CB9B34F7053E}"/>
              </a:ext>
            </a:extLst>
          </p:cNvPr>
          <p:cNvSpPr>
            <a:spLocks noGrp="true"/>
          </p:cNvSpPr>
          <p:nvPr>
            <p:ph idx="1"/>
          </p:nvPr>
        </p:nvSpPr>
        <p:spPr>
          <a:xfrm>
            <a:off x="360000" y="1268760"/>
            <a:ext cx="8424000" cy="5427240"/>
          </a:xfrm>
        </p:spPr>
        <p:txBody>
          <a:bodyPr/>
          <a:lstStyle/>
          <a:p>
            <a:pPr marL="0" indent="0" algn="just">
              <a:lnSpc>
                <a:spcPct val="100000"/>
              </a:lnSpc>
              <a:buNone/>
            </a:pPr>
            <a:r>
              <a:rPr lang="cs-CZ" sz="1800" dirty="false">
                <a:solidFill>
                  <a:schemeClr val="accent1"/>
                </a:solidFill>
                <a:latin typeface="Arial" panose="020B0604020202020204" pitchFamily="34" charset="0"/>
              </a:rPr>
              <a:t>Cílem hodnocení přijatelnosti a formálních náležitostí je zejména posouzení základních věcných požadavků kladených na projekt v příslušné výzvě, </a:t>
            </a:r>
            <a:r>
              <a:rPr lang="cs-CZ" sz="1800" dirty="false" err="true">
                <a:solidFill>
                  <a:schemeClr val="accent1"/>
                </a:solidFill>
                <a:latin typeface="Arial" panose="020B0604020202020204" pitchFamily="34" charset="0"/>
              </a:rPr>
              <a:t>hodnotitelnosti</a:t>
            </a:r>
            <a:r>
              <a:rPr lang="cs-CZ" sz="1800" dirty="false">
                <a:solidFill>
                  <a:schemeClr val="accent1"/>
                </a:solidFill>
                <a:latin typeface="Arial" panose="020B0604020202020204" pitchFamily="34" charset="0"/>
              </a:rPr>
              <a:t> žádosti o podporu a naplnění nezbytných administrativních požadavků.</a:t>
            </a:r>
          </a:p>
          <a:p>
            <a:pPr marL="0" indent="0" algn="just">
              <a:lnSpc>
                <a:spcPct val="100000"/>
              </a:lnSpc>
              <a:buNone/>
            </a:pPr>
            <a:r>
              <a:rPr lang="cs-CZ" sz="1800" b="true" dirty="false">
                <a:solidFill>
                  <a:schemeClr val="accent1"/>
                </a:solidFill>
                <a:latin typeface="Arial" panose="020B0604020202020204" pitchFamily="34" charset="0"/>
              </a:rPr>
              <a:t>Kritéria hodnocení přijatelnosti: </a:t>
            </a:r>
            <a:r>
              <a:rPr lang="cs-CZ" sz="1800" dirty="false">
                <a:solidFill>
                  <a:schemeClr val="accent1"/>
                </a:solidFill>
                <a:latin typeface="Arial" panose="020B0604020202020204" pitchFamily="34" charset="0"/>
              </a:rPr>
              <a:t>oprávněnost žadatele, partnerství, cílové skupiny, celkové způsobilé výdaje, aktivity, horizontální principy, trestní bezúhonnost, projektový záměr (NR), integrované strategie (NR).</a:t>
            </a:r>
            <a:endParaRPr lang="cs-CZ" sz="1800" b="true" dirty="false">
              <a:solidFill>
                <a:srgbClr val="FF0000"/>
              </a:solidFill>
              <a:latin typeface="Arial" panose="020B0604020202020204" pitchFamily="34" charset="0"/>
            </a:endParaRPr>
          </a:p>
          <a:p>
            <a:pPr marL="0" indent="0" algn="just">
              <a:lnSpc>
                <a:spcPct val="100000"/>
              </a:lnSpc>
              <a:spcAft>
                <a:spcPts val="1800"/>
              </a:spcAft>
              <a:buNone/>
            </a:pPr>
            <a:r>
              <a:rPr lang="cs-CZ" sz="1800" b="true" dirty="false">
                <a:solidFill>
                  <a:schemeClr val="accent1"/>
                </a:solidFill>
                <a:latin typeface="Arial" panose="020B0604020202020204" pitchFamily="34" charset="0"/>
              </a:rPr>
              <a:t>Kritéria formálních náležitostí:</a:t>
            </a:r>
            <a:r>
              <a:rPr lang="cs-CZ" sz="1800" dirty="false">
                <a:solidFill>
                  <a:schemeClr val="accent1"/>
                </a:solidFill>
                <a:latin typeface="Arial" panose="020B0604020202020204" pitchFamily="34" charset="0"/>
              </a:rPr>
              <a:t> úplnost a forma žádosti, podpis žádosti.</a:t>
            </a:r>
            <a:endParaRPr lang="cs-CZ" sz="1600" dirty="false">
              <a:solidFill>
                <a:schemeClr val="accent1"/>
              </a:solidFill>
              <a:latin typeface="Arial" panose="020B0604020202020204" pitchFamily="34" charset="0"/>
            </a:endParaRPr>
          </a:p>
          <a:p>
            <a:pPr marL="0" indent="0" algn="just">
              <a:lnSpc>
                <a:spcPct val="100000"/>
              </a:lnSpc>
              <a:buNone/>
            </a:pPr>
            <a:r>
              <a:rPr lang="cs-CZ" sz="1800" b="true" dirty="false">
                <a:solidFill>
                  <a:schemeClr val="accent1"/>
                </a:solidFill>
                <a:latin typeface="Arial" panose="020B0604020202020204" pitchFamily="34" charset="0"/>
              </a:rPr>
              <a:t>Časté chyby:</a:t>
            </a:r>
          </a:p>
          <a:p>
            <a:pPr lvl="1" algn="just">
              <a:lnSpc>
                <a:spcPct val="100000"/>
              </a:lnSpc>
            </a:pPr>
            <a:r>
              <a:rPr lang="cs-CZ" sz="1600" dirty="false">
                <a:solidFill>
                  <a:schemeClr val="accent1"/>
                </a:solidFill>
                <a:latin typeface="Arial" panose="020B0604020202020204" pitchFamily="34" charset="0"/>
              </a:rPr>
              <a:t>chybějící či chybně vyplněné přílohy, </a:t>
            </a:r>
          </a:p>
          <a:p>
            <a:pPr lvl="1" algn="just">
              <a:lnSpc>
                <a:spcPct val="100000"/>
              </a:lnSpc>
            </a:pPr>
            <a:r>
              <a:rPr lang="cs-CZ" sz="1600" dirty="false">
                <a:solidFill>
                  <a:schemeClr val="accent1"/>
                </a:solidFill>
                <a:latin typeface="Arial" panose="020B0604020202020204" pitchFamily="34" charset="0"/>
              </a:rPr>
              <a:t>chybějící plná moc nebo její chybná forma, </a:t>
            </a:r>
          </a:p>
          <a:p>
            <a:pPr lvl="1" algn="just">
              <a:lnSpc>
                <a:spcPct val="100000"/>
              </a:lnSpc>
            </a:pPr>
            <a:r>
              <a:rPr lang="cs-CZ" sz="1600" dirty="false">
                <a:solidFill>
                  <a:schemeClr val="accent1"/>
                </a:solidFill>
                <a:latin typeface="Arial" panose="020B0604020202020204" pitchFamily="34" charset="0"/>
              </a:rPr>
              <a:t>KA nejsou zcela v souladu s výzvou,</a:t>
            </a:r>
          </a:p>
          <a:p>
            <a:pPr lvl="1" algn="just">
              <a:lnSpc>
                <a:spcPct val="100000"/>
              </a:lnSpc>
            </a:pPr>
            <a:r>
              <a:rPr lang="cs-CZ" sz="1600" dirty="false">
                <a:solidFill>
                  <a:schemeClr val="accent1"/>
                </a:solidFill>
                <a:latin typeface="Arial" panose="020B0604020202020204" pitchFamily="34" charset="0"/>
              </a:rPr>
              <a:t>nekompletní výčet CS,</a:t>
            </a:r>
          </a:p>
          <a:p>
            <a:pPr lvl="1" algn="just">
              <a:lnSpc>
                <a:spcPct val="100000"/>
              </a:lnSpc>
            </a:pPr>
            <a:r>
              <a:rPr lang="cs-CZ" sz="1600" dirty="false">
                <a:solidFill>
                  <a:schemeClr val="accent1"/>
                </a:solidFill>
                <a:latin typeface="Arial" panose="020B0604020202020204" pitchFamily="34" charset="0"/>
              </a:rPr>
              <a:t>správná forma partnerství</a:t>
            </a:r>
            <a:r>
              <a:rPr lang="cs-CZ" sz="1400" dirty="false">
                <a:solidFill>
                  <a:schemeClr val="accent1"/>
                </a:solidFill>
                <a:latin typeface="Arial" panose="020B0604020202020204" pitchFamily="34" charset="0"/>
              </a:rPr>
              <a:t>.</a:t>
            </a:r>
          </a:p>
          <a:p>
            <a:pPr algn="just">
              <a:lnSpc>
                <a:spcPct val="100000"/>
              </a:lnSpc>
            </a:pPr>
            <a:endParaRPr lang="cs-CZ" sz="1600" dirty="false">
              <a:solidFill>
                <a:schemeClr val="accent1"/>
              </a:solidFill>
              <a:latin typeface="Arial" panose="020B0604020202020204" pitchFamily="34" charset="0"/>
            </a:endParaRPr>
          </a:p>
          <a:p>
            <a:pPr marL="0" indent="0" algn="just">
              <a:lnSpc>
                <a:spcPct val="100000"/>
              </a:lnSpc>
              <a:buNone/>
            </a:pPr>
            <a:endParaRPr lang="cs-CZ" sz="1600" dirty="false">
              <a:solidFill>
                <a:schemeClr val="accent1"/>
              </a:solidFill>
              <a:latin typeface="Arial" panose="020B0604020202020204" pitchFamily="34" charset="0"/>
            </a:endParaRPr>
          </a:p>
          <a:p>
            <a:pPr marL="0" indent="0" algn="just">
              <a:lnSpc>
                <a:spcPct val="100000"/>
              </a:lnSpc>
              <a:buNone/>
            </a:pPr>
            <a:endParaRPr lang="cs-CZ" sz="160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C88EA4D9-7E5E-9ADB-9EC8-DD844E4D0291}"/>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722381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105A76-E52C-7AEC-0C0D-5C3CF3B0EF7C}"/>
              </a:ext>
            </a:extLst>
          </p:cNvPr>
          <p:cNvSpPr>
            <a:spLocks noGrp="true"/>
          </p:cNvSpPr>
          <p:nvPr>
            <p:ph type="title"/>
          </p:nvPr>
        </p:nvSpPr>
        <p:spPr/>
        <p:txBody>
          <a:bodyPr/>
          <a:lstStyle/>
          <a:p>
            <a:r>
              <a:rPr lang="cs-CZ" dirty="false"/>
              <a:t>Věcné hodnocení</a:t>
            </a:r>
          </a:p>
        </p:txBody>
      </p:sp>
      <p:sp>
        <p:nvSpPr>
          <p:cNvPr id="3" name="Zástupný obsah 2">
            <a:extLst>
              <a:ext uri="{FF2B5EF4-FFF2-40B4-BE49-F238E27FC236}">
                <a16:creationId xmlns:a16="http://schemas.microsoft.com/office/drawing/2014/main" id="{92D18DDA-BA62-4559-B7E8-9250DD12AD6A}"/>
              </a:ext>
            </a:extLst>
          </p:cNvPr>
          <p:cNvSpPr>
            <a:spLocks noGrp="true"/>
          </p:cNvSpPr>
          <p:nvPr>
            <p:ph idx="1"/>
          </p:nvPr>
        </p:nvSpPr>
        <p:spPr>
          <a:xfrm>
            <a:off x="540000" y="2276872"/>
            <a:ext cx="8064000" cy="3843128"/>
          </a:xfrm>
        </p:spPr>
        <p:txBody>
          <a:bodyPr/>
          <a:lstStyle/>
          <a:p>
            <a:pPr marL="0" indent="0" algn="ctr">
              <a:buNone/>
            </a:pPr>
            <a:r>
              <a:rPr lang="cs-CZ" sz="2400" b="false" i="false" u="none" strike="noStrike" baseline="0" dirty="false">
                <a:solidFill>
                  <a:schemeClr val="accent1"/>
                </a:solidFill>
                <a:latin typeface="Arial" panose="020B0604020202020204" pitchFamily="34" charset="0"/>
              </a:rPr>
              <a:t>Cílem věcného hodnocení projektů je vyhodnotit kvalitu projektů a umožnit jejich srovnání dle jejich kvality. Žádosti o podporu jsou hodnoceny podle předem stanovených kritérií (viz Příručka pro hodnotitele: </a:t>
            </a:r>
            <a:r>
              <a:rPr lang="pl-PL" dirty="false">
                <a:hlinkClick r:id="rId2"/>
              </a:rPr>
              <a:t>Hodnocení a výběr projektů - www.esfcr.cz</a:t>
            </a:r>
            <a:r>
              <a:rPr lang="cs-CZ" sz="2400" b="false" i="false" u="none" strike="noStrike" baseline="0" dirty="false">
                <a:solidFill>
                  <a:schemeClr val="accent1"/>
                </a:solidFill>
                <a:latin typeface="Arial" panose="020B0604020202020204" pitchFamily="34" charset="0"/>
              </a:rPr>
              <a:t>).</a:t>
            </a:r>
            <a:endParaRPr lang="cs-CZ" dirty="false"/>
          </a:p>
        </p:txBody>
      </p:sp>
      <p:sp>
        <p:nvSpPr>
          <p:cNvPr id="4" name="Zástupný symbol pro číslo snímku 3">
            <a:extLst>
              <a:ext uri="{FF2B5EF4-FFF2-40B4-BE49-F238E27FC236}">
                <a16:creationId xmlns:a16="http://schemas.microsoft.com/office/drawing/2014/main" id="{6CFBFD51-41BD-9654-5CAC-289E2605BEB2}"/>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32531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rgbClr val="F8F8F8"/>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F7F01-BFA2-4774-311E-271472DAAF45}"/>
              </a:ext>
            </a:extLst>
          </p:cNvPr>
          <p:cNvSpPr>
            <a:spLocks noGrp="true"/>
          </p:cNvSpPr>
          <p:nvPr>
            <p:ph type="title"/>
          </p:nvPr>
        </p:nvSpPr>
        <p:spPr/>
        <p:txBody>
          <a:bodyPr/>
          <a:lstStyle/>
          <a:p>
            <a:r>
              <a:rPr lang="cs-CZ" dirty="false"/>
              <a:t>1. Vymezení problému a cílové skupiny 						</a:t>
            </a:r>
          </a:p>
        </p:txBody>
      </p:sp>
      <p:sp>
        <p:nvSpPr>
          <p:cNvPr id="3" name="Zástupný obsah 2">
            <a:extLst>
              <a:ext uri="{FF2B5EF4-FFF2-40B4-BE49-F238E27FC236}">
                <a16:creationId xmlns:a16="http://schemas.microsoft.com/office/drawing/2014/main" id="{ADD7FB47-C413-C5B6-21F9-F5E0F9A9B9A1}"/>
              </a:ext>
            </a:extLst>
          </p:cNvPr>
          <p:cNvSpPr>
            <a:spLocks noGrp="true"/>
          </p:cNvSpPr>
          <p:nvPr>
            <p:ph idx="1"/>
          </p:nvPr>
        </p:nvSpPr>
        <p:spPr>
          <a:xfrm>
            <a:off x="360000" y="1340768"/>
            <a:ext cx="8316456" cy="4779232"/>
          </a:xfrm>
        </p:spPr>
        <p:txBody>
          <a:bodyPr/>
          <a:lstStyle/>
          <a:p>
            <a:pPr marL="0" indent="0">
              <a:buNone/>
            </a:pPr>
            <a:r>
              <a:rPr lang="cs-CZ" sz="2200" b="true" dirty="false"/>
              <a:t>Vymezení problému</a:t>
            </a:r>
            <a:endParaRPr lang="cs-CZ" sz="2200" dirty="false"/>
          </a:p>
          <a:p>
            <a:pPr lvl="1"/>
            <a:r>
              <a:rPr lang="cs-CZ" sz="1600" dirty="false"/>
              <a:t>problém v žádosti dostatečně konkrétně vysvětlit – identifikace problému včetně jeho příčin a důsledků, koho se problém týká, zda a jak byl dosud řešen,</a:t>
            </a:r>
          </a:p>
          <a:p>
            <a:pPr lvl="1"/>
            <a:r>
              <a:rPr lang="cs-CZ" sz="1600" dirty="false"/>
              <a:t>uvedené skutečnosti podložit aktuálními informacemi z ověřitelných zdrojů, provést situační analýzu, analýzu potřeb CS, zasadit problém do kontextu.</a:t>
            </a:r>
            <a:endParaRPr lang="cs-CZ" sz="800" dirty="false"/>
          </a:p>
          <a:p>
            <a:pPr marL="0" lvl="1" indent="0">
              <a:buNone/>
            </a:pPr>
            <a:r>
              <a:rPr lang="cs-CZ" sz="1800" b="true" dirty="false"/>
              <a:t>Časté chyby:</a:t>
            </a:r>
          </a:p>
          <a:p>
            <a:pPr lvl="1"/>
            <a:r>
              <a:rPr lang="cs-CZ" sz="1600" dirty="false"/>
              <a:t>příliš obecné vymezení problému – např. situační analýza vztažena k celé ČR, přestože projekt má být realizován v konkrétním regionu/lokalitě,</a:t>
            </a:r>
          </a:p>
          <a:p>
            <a:pPr lvl="1"/>
            <a:r>
              <a:rPr lang="cs-CZ" sz="1600" dirty="false"/>
              <a:t>nedostatečně podložené a nekonkrétní informace,</a:t>
            </a:r>
          </a:p>
          <a:p>
            <a:pPr lvl="1"/>
            <a:r>
              <a:rPr lang="cs-CZ" sz="1600" dirty="false"/>
              <a:t>nelogické zaměření projektu na více lokalit (bez jasné </a:t>
            </a:r>
            <a:r>
              <a:rPr lang="cs-CZ" sz="1600" dirty="false" err="true"/>
              <a:t>provazby</a:t>
            </a:r>
            <a:r>
              <a:rPr lang="cs-CZ" sz="1600" dirty="false"/>
              <a:t>) nebo několik nesourodých CS – nedostatek relevantních podkladů a zdůvodnění.		                                                                                                                                          </a:t>
            </a:r>
            <a:endParaRPr lang="cs-CZ" sz="1600" dirty="false">
              <a:solidFill>
                <a:srgbClr val="FF0000"/>
              </a:solidFill>
            </a:endParaRPr>
          </a:p>
          <a:p>
            <a:pPr lvl="1"/>
            <a:endParaRPr lang="cs-CZ" sz="1800" dirty="false"/>
          </a:p>
          <a:p>
            <a:pPr marL="342900" lvl="1" indent="-342900"/>
            <a:endParaRPr lang="cs-CZ" dirty="false"/>
          </a:p>
        </p:txBody>
      </p:sp>
      <p:pic>
        <p:nvPicPr>
          <p:cNvPr id="5" name="Obrázek 4">
            <a:extLst>
              <a:ext uri="{FF2B5EF4-FFF2-40B4-BE49-F238E27FC236}">
                <a16:creationId xmlns:a16="http://schemas.microsoft.com/office/drawing/2014/main" id="{E38603E1-60C9-0641-2396-D7922CFE5832}"/>
              </a:ext>
            </a:extLst>
          </p:cNvPr>
          <p:cNvPicPr>
            <a:picLocks noChangeAspect="true"/>
          </p:cNvPicPr>
          <p:nvPr/>
        </p:nvPicPr>
        <p:blipFill>
          <a:blip r:embed="rId3">
            <a:alphaModFix/>
            <a:extLst>
              <a:ext uri="{BEBA8EAE-BF5A-486C-A8C5-ECC9F3942E4B}">
                <a14:imgProps xmlns:a14="http://schemas.microsoft.com/office/drawing/2010/main">
                  <a14:imgLayer r:embed="rId4">
                    <a14:imgEffect>
                      <a14:colorTemperature colorTemp="6256"/>
                    </a14:imgEffect>
                  </a14:imgLayer>
                </a14:imgProps>
              </a:ext>
            </a:extLst>
          </a:blip>
          <a:stretch>
            <a:fillRect/>
          </a:stretch>
        </p:blipFill>
        <p:spPr>
          <a:xfrm>
            <a:off x="7118878" y="5049786"/>
            <a:ext cx="1521122" cy="1330982"/>
          </a:xfrm>
          <a:prstGeom prst="rect">
            <a:avLst/>
          </a:prstGeom>
          <a:gradFill>
            <a:gsLst>
              <a:gs pos="0">
                <a:schemeClr val="accent1">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true"/>
          </a:gradFill>
          <a:effectLst>
            <a:softEdge rad="127000"/>
          </a:effectLst>
        </p:spPr>
      </p:pic>
      <p:sp>
        <p:nvSpPr>
          <p:cNvPr id="4" name="Zástupný symbol pro číslo snímku 3">
            <a:extLst>
              <a:ext uri="{FF2B5EF4-FFF2-40B4-BE49-F238E27FC236}">
                <a16:creationId xmlns:a16="http://schemas.microsoft.com/office/drawing/2014/main" id="{7F3ECFF0-90E4-C507-F07A-FF6522B7977B}"/>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783187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Vymezení problému a cílové skupiny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998" y="1340768"/>
            <a:ext cx="8424001" cy="5517232"/>
          </a:xfrm>
        </p:spPr>
        <p:txBody>
          <a:bodyPr/>
          <a:lstStyle/>
          <a:p>
            <a:pPr marL="0" indent="0" algn="just">
              <a:lnSpc>
                <a:spcPct val="100000"/>
              </a:lnSpc>
              <a:spcBef>
                <a:spcPts val="300"/>
              </a:spcBef>
              <a:spcAft>
                <a:spcPts val="300"/>
              </a:spcAft>
              <a:buNone/>
            </a:pPr>
            <a:r>
              <a:rPr lang="cs-CZ" sz="2200" b="true" dirty="false">
                <a:latin typeface="Arial" panose="020B0604020202020204" pitchFamily="34" charset="0"/>
                <a:ea typeface="Calibri" panose="020F0502020204030204" pitchFamily="34" charset="0"/>
              </a:rPr>
              <a:t>Cílové skupiny (CS)</a:t>
            </a:r>
          </a:p>
          <a:p>
            <a:pPr lvl="1" algn="just">
              <a:lnSpc>
                <a:spcPct val="100000"/>
              </a:lnSpc>
            </a:pPr>
            <a:r>
              <a:rPr lang="cs-CZ" sz="1600" dirty="false">
                <a:latin typeface="Arial" panose="020B0604020202020204" pitchFamily="34" charset="0"/>
                <a:ea typeface="Calibri" panose="020F0502020204030204" pitchFamily="34" charset="0"/>
              </a:rPr>
              <a:t>vybrat všechny relevantní CS, které budou v projektu zapojeny a jejichž podpora navazuje na identifikovaný problém,</a:t>
            </a:r>
          </a:p>
          <a:p>
            <a:pPr lvl="1" algn="just">
              <a:lnSpc>
                <a:spcPct val="100000"/>
              </a:lnSpc>
            </a:pPr>
            <a:r>
              <a:rPr lang="cs-CZ" sz="1600" dirty="false">
                <a:latin typeface="Arial" panose="020B0604020202020204" pitchFamily="34" charset="0"/>
                <a:ea typeface="Calibri" panose="020F0502020204030204" pitchFamily="34" charset="0"/>
              </a:rPr>
              <a:t>popsat/analyzovat potřeby CS, její strukturu a velikost, způsob zapojení do projektu – ve vztahu k lokalitě realizace projektu. *</a:t>
            </a:r>
          </a:p>
          <a:p>
            <a:pPr lvl="1" algn="just">
              <a:lnSpc>
                <a:spcPct val="100000"/>
              </a:lnSpc>
            </a:pPr>
            <a:endParaRPr lang="cs-CZ" sz="600" dirty="false">
              <a:latin typeface="Arial" panose="020B0604020202020204" pitchFamily="34" charset="0"/>
              <a:ea typeface="Calibri" panose="020F0502020204030204" pitchFamily="34" charset="0"/>
            </a:endParaRPr>
          </a:p>
          <a:p>
            <a:pPr marL="0" indent="0">
              <a:buNone/>
            </a:pPr>
            <a:r>
              <a:rPr lang="cs-CZ" sz="1800" b="true" dirty="false"/>
              <a:t>Časté chyby:</a:t>
            </a:r>
          </a:p>
          <a:p>
            <a:pPr lvl="1" algn="just">
              <a:lnSpc>
                <a:spcPct val="100000"/>
              </a:lnSpc>
            </a:pPr>
            <a:r>
              <a:rPr lang="cs-CZ" sz="1600" dirty="false">
                <a:latin typeface="Arial" panose="020B0604020202020204" pitchFamily="34" charset="0"/>
                <a:ea typeface="Calibri" panose="020F0502020204030204" pitchFamily="34" charset="0"/>
              </a:rPr>
              <a:t>neuvedení všech CS, které budou prostřednictvím aktivit projektu podpořeny,</a:t>
            </a:r>
          </a:p>
          <a:p>
            <a:pPr lvl="1" algn="just">
              <a:lnSpc>
                <a:spcPct val="100000"/>
              </a:lnSpc>
            </a:pPr>
            <a:r>
              <a:rPr lang="cs-CZ" sz="1600" dirty="false">
                <a:latin typeface="Arial" panose="020B0604020202020204" pitchFamily="34" charset="0"/>
                <a:ea typeface="Calibri" panose="020F0502020204030204" pitchFamily="34" charset="0"/>
              </a:rPr>
              <a:t>uvedení CS, která nebude příjemcem podpory v rámci aktivit projektu,</a:t>
            </a:r>
          </a:p>
          <a:p>
            <a:pPr lvl="1" algn="just">
              <a:lnSpc>
                <a:spcPct val="100000"/>
              </a:lnSpc>
            </a:pPr>
            <a:r>
              <a:rPr lang="cs-CZ" sz="1600" dirty="false">
                <a:latin typeface="Arial" panose="020B0604020202020204" pitchFamily="34" charset="0"/>
                <a:ea typeface="Calibri" panose="020F0502020204030204" pitchFamily="34" charset="0"/>
              </a:rPr>
              <a:t>nedostatečně </a:t>
            </a:r>
            <a:r>
              <a:rPr lang="cs-CZ" sz="1600" dirty="false"/>
              <a:t>konkrétní popis jednotlivých CS:</a:t>
            </a:r>
          </a:p>
          <a:p>
            <a:pPr lvl="3">
              <a:lnSpc>
                <a:spcPct val="100000"/>
              </a:lnSpc>
              <a:spcAft>
                <a:spcPts val="0"/>
              </a:spcAft>
              <a:buFont typeface="Wingdings" panose="05000000000000000000" pitchFamily="2" charset="2"/>
              <a:buChar char="§"/>
            </a:pPr>
            <a:r>
              <a:rPr lang="cs-CZ" sz="1400" dirty="false"/>
              <a:t>potřeby,</a:t>
            </a:r>
          </a:p>
          <a:p>
            <a:pPr lvl="3">
              <a:lnSpc>
                <a:spcPct val="100000"/>
              </a:lnSpc>
              <a:spcAft>
                <a:spcPts val="0"/>
              </a:spcAft>
              <a:buFont typeface="Wingdings" panose="05000000000000000000" pitchFamily="2" charset="2"/>
              <a:buChar char="§"/>
            </a:pPr>
            <a:r>
              <a:rPr lang="cs-CZ" sz="1400" dirty="false"/>
              <a:t>způsob zapojení do projektu,</a:t>
            </a:r>
          </a:p>
          <a:p>
            <a:pPr lvl="3">
              <a:lnSpc>
                <a:spcPct val="100000"/>
              </a:lnSpc>
              <a:spcAft>
                <a:spcPts val="0"/>
              </a:spcAft>
              <a:buFont typeface="Wingdings" panose="05000000000000000000" pitchFamily="2" charset="2"/>
              <a:buChar char="§"/>
            </a:pPr>
            <a:r>
              <a:rPr lang="cs-CZ" sz="1400" dirty="false"/>
              <a:t>kvantifikace a struktura, věkové rozpětí CS (zejména u dětí),</a:t>
            </a:r>
          </a:p>
          <a:p>
            <a:pPr lvl="3">
              <a:lnSpc>
                <a:spcPct val="100000"/>
              </a:lnSpc>
              <a:spcAft>
                <a:spcPts val="0"/>
              </a:spcAft>
              <a:buFont typeface="Wingdings" panose="05000000000000000000" pitchFamily="2" charset="2"/>
              <a:buChar char="§"/>
            </a:pPr>
            <a:r>
              <a:rPr lang="cs-CZ" sz="1400" dirty="false"/>
              <a:t>popis CS obecně za celou ČR namísto ve vazbě na vybranou                                              lokalitu.</a:t>
            </a:r>
          </a:p>
          <a:p>
            <a:pPr algn="just">
              <a:lnSpc>
                <a:spcPct val="100000"/>
              </a:lnSpc>
              <a:spcBef>
                <a:spcPts val="300"/>
              </a:spcBef>
              <a:spcAft>
                <a:spcPts val="300"/>
              </a:spcAft>
            </a:pPr>
            <a:endParaRPr lang="cs-CZ" sz="1600" dirty="false">
              <a:effectLst/>
              <a:latin typeface="Arial" panose="020B0604020202020204" pitchFamily="34" charset="0"/>
              <a:ea typeface="Calibri" panose="020F0502020204030204" pitchFamily="34" charset="0"/>
            </a:endParaRPr>
          </a:p>
          <a:p>
            <a:pPr algn="just">
              <a:lnSpc>
                <a:spcPct val="100000"/>
              </a:lnSpc>
              <a:spcAft>
                <a:spcPts val="0"/>
              </a:spcAft>
            </a:pPr>
            <a:endParaRPr lang="cs-CZ" sz="1600" dirty="false">
              <a:effectLst/>
              <a:latin typeface="Arial" panose="020B0604020202020204" pitchFamily="34" charset="0"/>
              <a:ea typeface="Calibri" panose="020F0502020204030204" pitchFamily="34" charset="0"/>
            </a:endParaRPr>
          </a:p>
          <a:p>
            <a:pPr marL="0" indent="0" algn="just">
              <a:lnSpc>
                <a:spcPct val="100000"/>
              </a:lnSpc>
              <a:buNone/>
            </a:pPr>
            <a:endParaRPr lang="cs-CZ" sz="1550" dirty="false">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87DB4D26-3982-08F7-C039-C879F5B1B11E}"/>
              </a:ext>
            </a:extLst>
          </p:cNvPr>
          <p:cNvPicPr>
            <a:picLocks noChangeAspect="true"/>
          </p:cNvPicPr>
          <p:nvPr/>
        </p:nvPicPr>
        <p:blipFill>
          <a:blip r:embed="rId3"/>
          <a:stretch>
            <a:fillRect/>
          </a:stretch>
        </p:blipFill>
        <p:spPr>
          <a:xfrm>
            <a:off x="6516216" y="4797152"/>
            <a:ext cx="2466975" cy="1847850"/>
          </a:xfrm>
          <a:prstGeom prst="rect">
            <a:avLst/>
          </a:prstGeom>
          <a:effectLst>
            <a:softEdge rad="203200"/>
          </a:effectLst>
        </p:spPr>
      </p:pic>
      <p:sp>
        <p:nvSpPr>
          <p:cNvPr id="5" name="Zástupný symbol pro číslo snímku 4">
            <a:extLst>
              <a:ext uri="{FF2B5EF4-FFF2-40B4-BE49-F238E27FC236}">
                <a16:creationId xmlns:a16="http://schemas.microsoft.com/office/drawing/2014/main" id="{1946BDD7-13B9-BD80-C991-149EFE4793CC}"/>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153633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54F289-07C4-36F2-CF9A-27764D6744DE}"/>
              </a:ext>
            </a:extLst>
          </p:cNvPr>
          <p:cNvSpPr>
            <a:spLocks noGrp="true"/>
          </p:cNvSpPr>
          <p:nvPr>
            <p:ph type="title"/>
          </p:nvPr>
        </p:nvSpPr>
        <p:spPr/>
        <p:txBody>
          <a:bodyPr/>
          <a:lstStyle/>
          <a:p>
            <a:r>
              <a:rPr lang="cs-CZ" dirty="false"/>
              <a:t>1. Vymezení problému a cílové skupiny 						</a:t>
            </a:r>
          </a:p>
        </p:txBody>
      </p:sp>
      <p:sp>
        <p:nvSpPr>
          <p:cNvPr id="3" name="Zástupný obsah 2">
            <a:extLst>
              <a:ext uri="{FF2B5EF4-FFF2-40B4-BE49-F238E27FC236}">
                <a16:creationId xmlns:a16="http://schemas.microsoft.com/office/drawing/2014/main" id="{15313738-D134-2224-887E-934F154A8286}"/>
              </a:ext>
            </a:extLst>
          </p:cNvPr>
          <p:cNvSpPr>
            <a:spLocks noGrp="true"/>
          </p:cNvSpPr>
          <p:nvPr>
            <p:ph idx="1"/>
          </p:nvPr>
        </p:nvSpPr>
        <p:spPr>
          <a:xfrm>
            <a:off x="540000" y="1556792"/>
            <a:ext cx="8064000" cy="4563208"/>
          </a:xfrm>
        </p:spPr>
        <p:txBody>
          <a:bodyPr/>
          <a:lstStyle/>
          <a:p>
            <a:pPr marL="0" lvl="1" indent="0" algn="just">
              <a:lnSpc>
                <a:spcPct val="100000"/>
              </a:lnSpc>
              <a:buNone/>
            </a:pPr>
            <a:r>
              <a:rPr lang="cs-CZ" b="true" dirty="false">
                <a:latin typeface="Arial" panose="020B0604020202020204" pitchFamily="34" charset="0"/>
                <a:ea typeface="Calibri" panose="020F0502020204030204" pitchFamily="34" charset="0"/>
              </a:rPr>
              <a:t>Přehled CS ve výzvě 085:</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poskytovatelé a zadavatelé sociálních služeb, služeb pro rodiny a děti a dalších služeb na podporu sociálního začleňování,</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zaměstnanci veřejné správy, kteří se věnují sociální, rodinné nebo zdravotní problematice,</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rodiče, děti a mladí dospělí v nepříznivé sociální situaci,</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žadatelé o náhradní rodinnou péči,</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osoby ohrožené umístěním nebo umístěné v institucionálních zařízeních,</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osoby vyrůstající v náhradní rodinné péči,</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náhradní rodiče,</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dobrovolníci působící v oblasti sociálních služeb a sociální integrace,</a:t>
            </a:r>
          </a:p>
          <a:p>
            <a:pPr marL="666000" lvl="2" algn="just">
              <a:lnSpc>
                <a:spcPct val="100000"/>
              </a:lnSpc>
              <a:buFont typeface="Courier New" panose="02070309020205020404" pitchFamily="49" charset="0"/>
              <a:buChar char="o"/>
            </a:pPr>
            <a:r>
              <a:rPr lang="cs-CZ" sz="1800" dirty="false">
                <a:latin typeface="Arial" panose="020B0604020202020204" pitchFamily="34" charset="0"/>
                <a:ea typeface="Calibri" panose="020F0502020204030204" pitchFamily="34" charset="0"/>
              </a:rPr>
              <a:t>veřejnost.</a:t>
            </a:r>
          </a:p>
          <a:p>
            <a:pPr lvl="3">
              <a:buFont typeface="Wingdings" panose="05000000000000000000" pitchFamily="2" charset="2"/>
              <a:buChar char=""/>
            </a:pPr>
            <a:endParaRPr lang="cs-CZ" sz="1600" dirty="false"/>
          </a:p>
        </p:txBody>
      </p:sp>
      <p:sp>
        <p:nvSpPr>
          <p:cNvPr id="4" name="Zástupný symbol pro číslo snímku 3">
            <a:extLst>
              <a:ext uri="{FF2B5EF4-FFF2-40B4-BE49-F238E27FC236}">
                <a16:creationId xmlns:a16="http://schemas.microsoft.com/office/drawing/2014/main" id="{C22EAA35-C2BC-F0BF-2272-5EF3EE7E6332}"/>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304180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Identifikace výzvy</a:t>
            </a:r>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799682580"/>
              </p:ext>
            </p:extLst>
          </p:nvPr>
        </p:nvGraphicFramePr>
        <p:xfrm>
          <a:off x="251520" y="1268760"/>
          <a:ext cx="8640960" cy="5383426"/>
        </p:xfrm>
        <a:graphic>
          <a:graphicData uri="http://schemas.openxmlformats.org/drawingml/2006/table">
            <a:tbl>
              <a:tblPr firstRow="true" firstCol="true" bandRow="true">
                <a:tableStyleId>{5C22544A-7EE6-4342-B048-85BDC9FD1C3A}</a:tableStyleId>
              </a:tblPr>
              <a:tblGrid>
                <a:gridCol w="2260628">
                  <a:extLst>
                    <a:ext uri="{9D8B030D-6E8A-4147-A177-3AD203B41FA5}">
                      <a16:colId xmlns:a16="http://schemas.microsoft.com/office/drawing/2014/main" val="20000"/>
                    </a:ext>
                  </a:extLst>
                </a:gridCol>
                <a:gridCol w="6380332">
                  <a:extLst>
                    <a:ext uri="{9D8B030D-6E8A-4147-A177-3AD203B41FA5}">
                      <a16:colId xmlns:a16="http://schemas.microsoft.com/office/drawing/2014/main" val="20001"/>
                    </a:ext>
                  </a:extLst>
                </a:gridCol>
              </a:tblGrid>
              <a:tr h="576064">
                <a:tc>
                  <a:txBody>
                    <a:bodyPr/>
                    <a:lstStyle/>
                    <a:p>
                      <a:pPr marL="36195" marR="36195" algn="ctr">
                        <a:spcBef>
                          <a:spcPts val="300"/>
                        </a:spcBef>
                        <a:spcAft>
                          <a:spcPts val="300"/>
                        </a:spcAft>
                      </a:pPr>
                      <a:r>
                        <a:rPr lang="cs-CZ" sz="1600" dirty="false">
                          <a:effectLst/>
                          <a:latin typeface="+mn-lt"/>
                        </a:rPr>
                        <a:t>Priorita</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lt1"/>
                          </a:solidFill>
                          <a:effectLst/>
                          <a:latin typeface="+mn-lt"/>
                          <a:ea typeface="+mn-ea"/>
                          <a:cs typeface="+mn-cs"/>
                        </a:rPr>
                        <a:t>2 Sociální začleňování</a:t>
                      </a:r>
                      <a:endParaRPr lang="cs-CZ" sz="1600"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946283">
                <a:tc>
                  <a:txBody>
                    <a:bodyPr/>
                    <a:lstStyle/>
                    <a:p>
                      <a:pPr marL="36195" marR="36195" algn="ctr">
                        <a:spcBef>
                          <a:spcPts val="300"/>
                        </a:spcBef>
                        <a:spcAft>
                          <a:spcPts val="300"/>
                        </a:spcAft>
                      </a:pPr>
                      <a:r>
                        <a:rPr lang="cs-CZ" sz="1600" dirty="false">
                          <a:effectLst/>
                          <a:latin typeface="+mn-lt"/>
                        </a:rPr>
                        <a:t>Specifický cíl</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just">
                        <a:spcBef>
                          <a:spcPts val="300"/>
                        </a:spcBef>
                        <a:spcAft>
                          <a:spcPts val="300"/>
                        </a:spcAft>
                      </a:pPr>
                      <a:r>
                        <a:rPr lang="cs-CZ" sz="1600" kern="1200" dirty="false">
                          <a:solidFill>
                            <a:schemeClr val="dk1"/>
                          </a:solidFill>
                          <a:effectLst/>
                          <a:latin typeface="+mn-lt"/>
                          <a:ea typeface="+mn-ea"/>
                          <a:cs typeface="+mn-cs"/>
                        </a:rPr>
                        <a:t>2.2 Zvyšovat rovný a včasný přístup ke kvalitním, udržitelným </a:t>
                      </a:r>
                      <a:br>
                        <a:rPr lang="cs-CZ" sz="1600" kern="1200" dirty="false">
                          <a:solidFill>
                            <a:schemeClr val="dk1"/>
                          </a:solidFill>
                          <a:effectLst/>
                          <a:latin typeface="+mn-lt"/>
                          <a:ea typeface="+mn-ea"/>
                          <a:cs typeface="+mn-cs"/>
                        </a:rPr>
                      </a:br>
                      <a:r>
                        <a:rPr lang="cs-CZ" sz="1600" kern="1200" dirty="false">
                          <a:solidFill>
                            <a:schemeClr val="dk1"/>
                          </a:solidFill>
                          <a:effectLst/>
                          <a:latin typeface="+mn-lt"/>
                          <a:ea typeface="+mn-ea"/>
                          <a:cs typeface="+mn-cs"/>
                        </a:rPr>
                        <a:t>a cenově dostupným službám, včetně služeb, které podporují přístup k bydlení a individuální péči, včetně zdravotní péče; modernizovat systémy sociální ochrany včetně prosazování přístupu k sociální ochraně se zvláštním důrazem na děti </a:t>
                      </a:r>
                      <a:br>
                        <a:rPr lang="cs-CZ" sz="1600" kern="1200" dirty="false">
                          <a:solidFill>
                            <a:schemeClr val="dk1"/>
                          </a:solidFill>
                          <a:effectLst/>
                          <a:latin typeface="+mn-lt"/>
                          <a:ea typeface="+mn-ea"/>
                          <a:cs typeface="+mn-cs"/>
                        </a:rPr>
                      </a:br>
                      <a:r>
                        <a:rPr lang="cs-CZ" sz="1600" kern="1200" dirty="false">
                          <a:solidFill>
                            <a:schemeClr val="dk1"/>
                          </a:solidFill>
                          <a:effectLst/>
                          <a:latin typeface="+mn-lt"/>
                          <a:ea typeface="+mn-ea"/>
                          <a:cs typeface="+mn-cs"/>
                        </a:rPr>
                        <a:t>a znevýhodněné skupiny; zlepšovat přístupnost, i pro osoby se zdravotním postižením, účinnost a odolnost systémů zdravotní péče a služeb dlouhodobé péče</a:t>
                      </a:r>
                      <a:endParaRPr lang="cs-CZ" sz="1600" b="true" dirty="false">
                        <a:solidFill>
                          <a:srgbClr val="080808"/>
                        </a:solidFill>
                        <a:effectLst/>
                        <a:latin typeface="+mn-lt"/>
                        <a:ea typeface="Arial"/>
                        <a:cs typeface="Times New Roman"/>
                      </a:endParaRPr>
                    </a:p>
                  </a:txBody>
                  <a:tcPr anchor="ctr"/>
                </a:tc>
                <a:extLst>
                  <a:ext uri="{0D108BD9-81ED-4DB2-BD59-A6C34878D82A}">
                    <a16:rowId xmlns:a16="http://schemas.microsoft.com/office/drawing/2014/main" val="10001"/>
                  </a:ext>
                </a:extLst>
              </a:tr>
              <a:tr h="406112">
                <a:tc>
                  <a:txBody>
                    <a:bodyPr/>
                    <a:lstStyle/>
                    <a:p>
                      <a:pPr marL="36195" marR="36195" algn="ctr">
                        <a:spcBef>
                          <a:spcPts val="300"/>
                        </a:spcBef>
                        <a:spcAft>
                          <a:spcPts val="300"/>
                        </a:spcAft>
                      </a:pPr>
                      <a:r>
                        <a:rPr lang="cs-CZ" sz="1600" dirty="false">
                          <a:solidFill>
                            <a:srgbClr val="F8F8F8"/>
                          </a:solidFill>
                          <a:effectLst/>
                          <a:latin typeface="+mn-lt"/>
                        </a:rPr>
                        <a:t>Číslo výzvy</a:t>
                      </a:r>
                      <a:endParaRPr lang="cs-CZ" sz="1600" dirty="false">
                        <a:solidFill>
                          <a:srgbClr val="F8F8F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03_25_085</a:t>
                      </a:r>
                    </a:p>
                  </a:txBody>
                  <a:tcPr marL="68580" marR="68580" marT="0" marB="0" anchor="ctr"/>
                </a:tc>
                <a:extLst>
                  <a:ext uri="{0D108BD9-81ED-4DB2-BD59-A6C34878D82A}">
                    <a16:rowId xmlns:a16="http://schemas.microsoft.com/office/drawing/2014/main" val="10002"/>
                  </a:ext>
                </a:extLst>
              </a:tr>
              <a:tr h="432048">
                <a:tc>
                  <a:txBody>
                    <a:bodyPr/>
                    <a:lstStyle/>
                    <a:p>
                      <a:pPr marL="36195" marR="36195" algn="ctr">
                        <a:spcBef>
                          <a:spcPts val="300"/>
                        </a:spcBef>
                        <a:spcAft>
                          <a:spcPts val="300"/>
                        </a:spcAft>
                      </a:pPr>
                      <a:r>
                        <a:rPr lang="cs-CZ" sz="1600" b="true" dirty="false">
                          <a:effectLst/>
                          <a:latin typeface="+mn-lt"/>
                        </a:rPr>
                        <a:t>Název výzvy</a:t>
                      </a:r>
                      <a:endParaRPr lang="cs-CZ" sz="1600" b="true"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Podpora služeb pro ohrožené děti, rodiny a mladé dospělé (4)</a:t>
                      </a:r>
                    </a:p>
                  </a:txBody>
                  <a:tcPr marL="0" marR="0" marT="0" marB="0" anchor="ctr"/>
                </a:tc>
                <a:extLst>
                  <a:ext uri="{0D108BD9-81ED-4DB2-BD59-A6C34878D82A}">
                    <a16:rowId xmlns:a16="http://schemas.microsoft.com/office/drawing/2014/main" val="10003"/>
                  </a:ext>
                </a:extLst>
              </a:tr>
              <a:tr h="432048">
                <a:tc>
                  <a:txBody>
                    <a:bodyPr/>
                    <a:lstStyle/>
                    <a:p>
                      <a:pPr marL="36195" marR="36195" algn="ctr">
                        <a:spcBef>
                          <a:spcPts val="300"/>
                        </a:spcBef>
                        <a:spcAft>
                          <a:spcPts val="300"/>
                        </a:spcAft>
                      </a:pPr>
                      <a:r>
                        <a:rPr lang="cs-CZ" sz="1600" dirty="false">
                          <a:effectLst/>
                          <a:latin typeface="+mn-lt"/>
                        </a:rPr>
                        <a:t>Druh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kern="1200" dirty="false">
                          <a:solidFill>
                            <a:schemeClr val="dk1"/>
                          </a:solidFill>
                          <a:effectLst/>
                          <a:latin typeface="+mn-lt"/>
                          <a:ea typeface="+mn-ea"/>
                          <a:cs typeface="+mn-cs"/>
                        </a:rPr>
                        <a:t>Kolová</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271977">
                <a:tc>
                  <a:txBody>
                    <a:bodyPr/>
                    <a:lstStyle/>
                    <a:p>
                      <a:pPr marL="36195" marR="36195" algn="ctr">
                        <a:spcBef>
                          <a:spcPts val="300"/>
                        </a:spcBef>
                        <a:spcAft>
                          <a:spcPts val="300"/>
                        </a:spcAft>
                      </a:pPr>
                      <a:r>
                        <a:rPr lang="cs-CZ" sz="1600" dirty="false">
                          <a:effectLst/>
                          <a:latin typeface="+mn-lt"/>
                        </a:rPr>
                        <a:t>Určení z hlediska konkurence</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Otevřená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5"/>
                  </a:ext>
                </a:extLst>
              </a:tr>
              <a:tr h="448424">
                <a:tc>
                  <a:txBody>
                    <a:bodyPr/>
                    <a:lstStyle/>
                    <a:p>
                      <a:pPr marL="36195" marR="36195" algn="ctr">
                        <a:spcBef>
                          <a:spcPts val="300"/>
                        </a:spcBef>
                        <a:spcAft>
                          <a:spcPts val="300"/>
                        </a:spcAft>
                      </a:pPr>
                      <a:r>
                        <a:rPr lang="cs-CZ" sz="1600" dirty="false">
                          <a:effectLst/>
                          <a:latin typeface="+mn-lt"/>
                        </a:rPr>
                        <a:t>Model hodnocení </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Jednokolový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6"/>
                  </a:ext>
                </a:extLst>
              </a:tr>
              <a:tr h="558890">
                <a:tc>
                  <a:txBody>
                    <a:bodyPr/>
                    <a:lstStyle/>
                    <a:p>
                      <a:pPr marL="36195" marR="36195" algn="ctr">
                        <a:spcBef>
                          <a:spcPts val="300"/>
                        </a:spcBef>
                        <a:spcAft>
                          <a:spcPts val="300"/>
                        </a:spcAft>
                      </a:pPr>
                      <a:r>
                        <a:rPr lang="cs-CZ" sz="1600" dirty="false"/>
                        <a:t>Finanční alokace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indent="0" algn="ctr" defTabSz="914400" rtl="false" eaLnBrk="true" fontAlgn="auto" latinLnBrk="false" hangingPunct="true">
                        <a:lnSpc>
                          <a:spcPct val="100000"/>
                        </a:lnSpc>
                        <a:spcBef>
                          <a:spcPts val="300"/>
                        </a:spcBef>
                        <a:spcAft>
                          <a:spcPts val="300"/>
                        </a:spcAft>
                        <a:buClrTx/>
                        <a:buSzTx/>
                        <a:buFontTx/>
                        <a:buNone/>
                        <a:tabLst/>
                        <a:defRPr/>
                      </a:pPr>
                      <a:r>
                        <a:rPr lang="cs-CZ" sz="1600" b="false" kern="1200" dirty="false">
                          <a:solidFill>
                            <a:schemeClr val="dk1"/>
                          </a:solidFill>
                          <a:effectLst/>
                          <a:latin typeface="+mn-lt"/>
                          <a:ea typeface="+mn-ea"/>
                          <a:cs typeface="+mn-cs"/>
                        </a:rPr>
                        <a:t>180.000.000 Kč</a:t>
                      </a:r>
                    </a:p>
                  </a:txBody>
                  <a:tcPr marL="0" marR="0" marT="0" marB="0" anchor="ctr"/>
                </a:tc>
                <a:extLst>
                  <a:ext uri="{0D108BD9-81ED-4DB2-BD59-A6C34878D82A}">
                    <a16:rowId xmlns:a16="http://schemas.microsoft.com/office/drawing/2014/main" val="10007"/>
                  </a:ext>
                </a:extLst>
              </a:tr>
            </a:tbl>
          </a:graphicData>
        </a:graphic>
      </p:graphicFrame>
      <p:sp>
        <p:nvSpPr>
          <p:cNvPr id="3" name="Zástupný symbol pro číslo snímku 2">
            <a:extLst>
              <a:ext uri="{FF2B5EF4-FFF2-40B4-BE49-F238E27FC236}">
                <a16:creationId xmlns:a16="http://schemas.microsoft.com/office/drawing/2014/main" id="{3C8239E1-14CA-52C2-3156-A7F5B8B9E4AC}"/>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435743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5159D1-4382-87CE-5B77-551DD5E39868}"/>
              </a:ext>
            </a:extLst>
          </p:cNvPr>
          <p:cNvSpPr>
            <a:spLocks noGrp="true"/>
          </p:cNvSpPr>
          <p:nvPr>
            <p:ph type="title"/>
          </p:nvPr>
        </p:nvSpPr>
        <p:spPr/>
        <p:txBody>
          <a:bodyPr/>
          <a:lstStyle/>
          <a:p>
            <a:r>
              <a:rPr lang="cs-CZ" dirty="false"/>
              <a:t>2. Cíle a konzistentnost  projektu</a:t>
            </a:r>
          </a:p>
        </p:txBody>
      </p:sp>
      <p:sp>
        <p:nvSpPr>
          <p:cNvPr id="6" name="TextovéPole 5">
            <a:extLst>
              <a:ext uri="{FF2B5EF4-FFF2-40B4-BE49-F238E27FC236}">
                <a16:creationId xmlns:a16="http://schemas.microsoft.com/office/drawing/2014/main" id="{77D4A026-B18E-28BD-0A20-2EA9FC25B23B}"/>
              </a:ext>
            </a:extLst>
          </p:cNvPr>
          <p:cNvSpPr txBox="true"/>
          <p:nvPr/>
        </p:nvSpPr>
        <p:spPr>
          <a:xfrm>
            <a:off x="360000" y="1340769"/>
            <a:ext cx="8280000" cy="4293483"/>
          </a:xfrm>
          <a:prstGeom prst="rect">
            <a:avLst/>
          </a:prstGeom>
          <a:noFill/>
        </p:spPr>
        <p:txBody>
          <a:bodyPr wrap="square" rtlCol="false">
            <a:spAutoFit/>
          </a:bodyPr>
          <a:lstStyle/>
          <a:p>
            <a:pPr marL="432000" indent="-432000" algn="just">
              <a:spcAft>
                <a:spcPts val="600"/>
              </a:spcAft>
              <a:buClr>
                <a:schemeClr val="accent2"/>
              </a:buClr>
              <a:buFont typeface="Wingdings" panose="05000000000000000000" pitchFamily="2" charset="2"/>
              <a:buChar char="l"/>
            </a:pPr>
            <a:r>
              <a:rPr lang="cs-CZ" sz="1600" dirty="false">
                <a:solidFill>
                  <a:srgbClr val="FF0000"/>
                </a:solidFill>
              </a:rPr>
              <a:t>Cíl projektu bude nastaven v souladu s cílem výzvy: žadatel přenese do žádosti </a:t>
            </a:r>
            <a:br>
              <a:rPr lang="cs-CZ" sz="1600" dirty="false">
                <a:solidFill>
                  <a:srgbClr val="FF0000"/>
                </a:solidFill>
              </a:rPr>
            </a:br>
            <a:r>
              <a:rPr lang="cs-CZ" sz="1600" dirty="false">
                <a:solidFill>
                  <a:srgbClr val="FF0000"/>
                </a:solidFill>
              </a:rPr>
              <a:t>o podporu jeden ze tří cílů výzvy (pro něj relevantní ve vazbě na zaměření projektu) </a:t>
            </a:r>
            <a:br>
              <a:rPr lang="cs-CZ" sz="1600" dirty="false">
                <a:solidFill>
                  <a:srgbClr val="FF0000"/>
                </a:solidFill>
              </a:rPr>
            </a:br>
            <a:r>
              <a:rPr lang="cs-CZ" sz="1600" dirty="false">
                <a:solidFill>
                  <a:srgbClr val="FF0000"/>
                </a:solidFill>
              </a:rPr>
              <a:t>a dále jej rozpracuje,</a:t>
            </a:r>
          </a:p>
          <a:p>
            <a:pPr marL="432000" indent="-432000" algn="just">
              <a:spcAft>
                <a:spcPts val="600"/>
              </a:spcAft>
              <a:buClr>
                <a:schemeClr val="accent2"/>
              </a:buClr>
              <a:buFont typeface="Wingdings" panose="05000000000000000000" pitchFamily="2" charset="2"/>
              <a:buChar char="l"/>
            </a:pPr>
            <a:r>
              <a:rPr lang="cs-CZ" sz="1600" dirty="false"/>
              <a:t>důraz je kladen na vnitřní konzistentnost projektu (intervenční logika projektu) – klíčové aktivity musí vést k naplnění cíle projektu, a tím k řešení vymezeného problému a zlepšení situace daných CS, *</a:t>
            </a:r>
          </a:p>
          <a:p>
            <a:pPr marL="432000" indent="-432000" algn="just">
              <a:spcAft>
                <a:spcPts val="600"/>
              </a:spcAft>
              <a:buClr>
                <a:schemeClr val="accent2"/>
              </a:buClr>
              <a:buFont typeface="Wingdings" panose="05000000000000000000" pitchFamily="2" charset="2"/>
              <a:buChar char="l"/>
            </a:pPr>
            <a:r>
              <a:rPr lang="cs-CZ" sz="1600" dirty="false"/>
              <a:t>také dílčí cíle je nutné stanovit v souladu s metodikou SMART (konkrétní, měřitelné, dosažitelné, odpovídající, termínované),</a:t>
            </a:r>
          </a:p>
          <a:p>
            <a:pPr marL="432000" indent="-432000" algn="just">
              <a:spcAft>
                <a:spcPts val="600"/>
              </a:spcAft>
              <a:buClr>
                <a:schemeClr val="accent2"/>
              </a:buClr>
              <a:buFont typeface="Wingdings" panose="05000000000000000000" pitchFamily="2" charset="2"/>
              <a:buChar char="l"/>
            </a:pPr>
            <a:r>
              <a:rPr lang="cs-CZ" sz="1600" dirty="false"/>
              <a:t>v případě stanovení většího počtu dílčích cílů je důležitá jejich vzájemná provázanost </a:t>
            </a:r>
            <a:br>
              <a:rPr lang="cs-CZ" sz="1600" dirty="false"/>
            </a:br>
            <a:r>
              <a:rPr lang="cs-CZ" sz="1600" dirty="false"/>
              <a:t>a vazba na hlavní cíl.</a:t>
            </a:r>
          </a:p>
          <a:p>
            <a:pPr marL="432000" indent="-432000" algn="just">
              <a:buClr>
                <a:schemeClr val="accent2"/>
              </a:buClr>
              <a:buFont typeface="Wingdings" panose="05000000000000000000" pitchFamily="2" charset="2"/>
              <a:buChar char="l"/>
            </a:pPr>
            <a:endParaRPr lang="cs-CZ" sz="1100" dirty="false"/>
          </a:p>
          <a:p>
            <a:pPr algn="just">
              <a:buClr>
                <a:schemeClr val="accent2"/>
              </a:buClr>
            </a:pPr>
            <a:r>
              <a:rPr lang="cs-CZ" b="true" dirty="false"/>
              <a:t>Časté chyby:</a:t>
            </a:r>
          </a:p>
          <a:p>
            <a:pPr marL="742950" lvl="1" indent="-285750" algn="just">
              <a:buClr>
                <a:schemeClr val="accent2"/>
              </a:buClr>
              <a:buFont typeface="Courier New" panose="02070309020205020404" pitchFamily="49" charset="0"/>
              <a:buChar char="o"/>
            </a:pPr>
            <a:r>
              <a:rPr lang="cs-CZ" sz="1600" dirty="false"/>
              <a:t>nefunkční intervenční logika projektu – zvolenými KA nebude naplněn cíl projektu </a:t>
            </a:r>
            <a:br>
              <a:rPr lang="cs-CZ" sz="1600" dirty="false"/>
            </a:br>
            <a:r>
              <a:rPr lang="cs-CZ" sz="1600" dirty="false"/>
              <a:t>a navrhovaný postup nepovede k řešení vymezeného problému.</a:t>
            </a:r>
            <a:endParaRPr lang="cs-CZ" sz="1600" dirty="false">
              <a:solidFill>
                <a:srgbClr val="FF0000"/>
              </a:solidFill>
            </a:endParaRPr>
          </a:p>
          <a:p>
            <a:pPr marL="742950" lvl="1" indent="-285750" algn="just">
              <a:buClr>
                <a:schemeClr val="accent2"/>
              </a:buClr>
              <a:buFont typeface="Courier New" panose="02070309020205020404" pitchFamily="49" charset="0"/>
              <a:buChar char="o"/>
            </a:pPr>
            <a:r>
              <a:rPr lang="cs-CZ" sz="1600" dirty="false"/>
              <a:t>místo dílčích cílů jsou uvedeny aktivity, nebo výstupy aktivity – počet podpořených osob, apod., - nenaplňují SMART metodiku</a:t>
            </a:r>
          </a:p>
        </p:txBody>
      </p:sp>
      <p:sp>
        <p:nvSpPr>
          <p:cNvPr id="4" name="Zástupný symbol pro číslo snímku 3">
            <a:extLst>
              <a:ext uri="{FF2B5EF4-FFF2-40B4-BE49-F238E27FC236}">
                <a16:creationId xmlns:a16="http://schemas.microsoft.com/office/drawing/2014/main" id="{615CDA2D-EF1A-C4DD-0AC8-1DC7305A9672}"/>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786240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C2CACA-2B96-F79D-B902-590B90F861DE}"/>
              </a:ext>
            </a:extLst>
          </p:cNvPr>
          <p:cNvSpPr>
            <a:spLocks noGrp="true"/>
          </p:cNvSpPr>
          <p:nvPr>
            <p:ph type="title"/>
          </p:nvPr>
        </p:nvSpPr>
        <p:spPr/>
        <p:txBody>
          <a:bodyPr/>
          <a:lstStyle/>
          <a:p>
            <a:r>
              <a:rPr lang="cs-CZ" dirty="false"/>
              <a:t>3. Způsob ověření dosažení cíle projektu</a:t>
            </a:r>
          </a:p>
        </p:txBody>
      </p:sp>
      <p:sp>
        <p:nvSpPr>
          <p:cNvPr id="3" name="Zástupný obsah 2">
            <a:extLst>
              <a:ext uri="{FF2B5EF4-FFF2-40B4-BE49-F238E27FC236}">
                <a16:creationId xmlns:a16="http://schemas.microsoft.com/office/drawing/2014/main" id="{4B125160-E3AD-0EB0-018A-751CB46FC40F}"/>
              </a:ext>
            </a:extLst>
          </p:cNvPr>
          <p:cNvSpPr>
            <a:spLocks noGrp="true"/>
          </p:cNvSpPr>
          <p:nvPr>
            <p:ph idx="1"/>
          </p:nvPr>
        </p:nvSpPr>
        <p:spPr>
          <a:xfrm>
            <a:off x="540000" y="1268760"/>
            <a:ext cx="8064000" cy="5427240"/>
          </a:xfrm>
        </p:spPr>
        <p:txBody>
          <a:bodyPr/>
          <a:lstStyle/>
          <a:p>
            <a:pPr>
              <a:lnSpc>
                <a:spcPct val="100000"/>
              </a:lnSpc>
            </a:pPr>
            <a:r>
              <a:rPr lang="cs-CZ" sz="1800" dirty="false"/>
              <a:t>Ověření dosažení cíle proběhne také prostřednictvím závazkových parametrů:</a:t>
            </a:r>
            <a:br>
              <a:rPr lang="cs-CZ" sz="1800" dirty="false"/>
            </a:br>
            <a:r>
              <a:rPr lang="cs-CZ" sz="1800" b="true" dirty="false"/>
              <a:t>stabilizace a bezpečí dítěte *</a:t>
            </a:r>
            <a:br>
              <a:rPr lang="cs-CZ" sz="1800" b="true" dirty="false"/>
            </a:br>
            <a:r>
              <a:rPr lang="cs-CZ" sz="1800" b="true" dirty="false"/>
              <a:t>koordinovaná a provázaná podpora rodiny v systému služeb</a:t>
            </a:r>
          </a:p>
          <a:p>
            <a:pPr algn="just">
              <a:lnSpc>
                <a:spcPct val="100000"/>
              </a:lnSpc>
              <a:spcAft>
                <a:spcPts val="1800"/>
              </a:spcAft>
            </a:pPr>
            <a:r>
              <a:rPr lang="cs-CZ" sz="1800" dirty="false"/>
              <a:t>Ve vztahu k naplnění hodnot závazkových parametrů </a:t>
            </a:r>
            <a:br>
              <a:rPr lang="cs-CZ" sz="1800" dirty="false"/>
            </a:br>
            <a:r>
              <a:rPr lang="cs-CZ" sz="1800" dirty="false"/>
              <a:t>a vyhodnocení cíle projektu je nutné také uvést jakými způsoby dojde </a:t>
            </a:r>
            <a:br>
              <a:rPr lang="cs-CZ" sz="1800" dirty="false"/>
            </a:br>
            <a:r>
              <a:rPr lang="cs-CZ" sz="1800" dirty="false"/>
              <a:t>k jejich ověření: např. odborné zhodnocení kvalifikovaným odborníkem, využití dotazníků, plnění individuálních plánu, apod.</a:t>
            </a:r>
          </a:p>
          <a:p>
            <a:pPr marL="0" indent="0" algn="ctr">
              <a:lnSpc>
                <a:spcPct val="100000"/>
              </a:lnSpc>
              <a:spcAft>
                <a:spcPts val="1800"/>
              </a:spcAft>
              <a:buNone/>
            </a:pPr>
            <a:r>
              <a:rPr lang="cs-CZ" sz="1800" dirty="false"/>
              <a:t>Toto vše bude je žadatel povinen také popsat v aktivitě </a:t>
            </a:r>
            <a:br>
              <a:rPr lang="cs-CZ" sz="1800" dirty="false"/>
            </a:br>
            <a:r>
              <a:rPr lang="cs-CZ" sz="1800" dirty="false"/>
              <a:t>Vyhodnocení poskytnuté podpory v projektu</a:t>
            </a:r>
          </a:p>
          <a:p>
            <a:pPr marL="0" indent="0">
              <a:lnSpc>
                <a:spcPct val="100000"/>
              </a:lnSpc>
              <a:spcAft>
                <a:spcPts val="1800"/>
              </a:spcAft>
              <a:buNone/>
            </a:pPr>
            <a:r>
              <a:rPr lang="cs-CZ" sz="1800" b="true" dirty="false"/>
              <a:t>Časté chyby:</a:t>
            </a:r>
          </a:p>
          <a:p>
            <a:pPr algn="just">
              <a:lnSpc>
                <a:spcPct val="100000"/>
              </a:lnSpc>
              <a:spcAft>
                <a:spcPts val="1800"/>
              </a:spcAft>
            </a:pPr>
            <a:r>
              <a:rPr lang="cs-CZ" sz="1800" dirty="false"/>
              <a:t>není zřejmé, jakým způsobem bude možné posoudit rozdíl mezi stavem před zahájením a po ukončení realizace projektu, zda budou k dispozici data umožňující toto porovnání.</a:t>
            </a:r>
          </a:p>
          <a:p>
            <a:pPr marL="0" indent="0">
              <a:buNone/>
            </a:pPr>
            <a:endParaRPr lang="cs-CZ" dirty="false"/>
          </a:p>
        </p:txBody>
      </p:sp>
      <p:sp>
        <p:nvSpPr>
          <p:cNvPr id="4" name="Zástupný symbol pro číslo snímku 3">
            <a:extLst>
              <a:ext uri="{FF2B5EF4-FFF2-40B4-BE49-F238E27FC236}">
                <a16:creationId xmlns:a16="http://schemas.microsoft.com/office/drawing/2014/main" id="{3F05726E-8D6D-E685-AAAE-245659F77A48}"/>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1764069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14F97B-BED0-96FD-D13C-093A1EC8F1A6}"/>
              </a:ext>
            </a:extLst>
          </p:cNvPr>
          <p:cNvSpPr>
            <a:spLocks noGrp="true"/>
          </p:cNvSpPr>
          <p:nvPr>
            <p:ph type="title"/>
          </p:nvPr>
        </p:nvSpPr>
        <p:spPr>
          <a:xfrm>
            <a:off x="251520" y="0"/>
            <a:ext cx="8640960" cy="1080000"/>
          </a:xfrm>
        </p:spPr>
        <p:txBody>
          <a:bodyPr/>
          <a:lstStyle/>
          <a:p>
            <a:r>
              <a:rPr lang="cs-CZ" dirty="false"/>
              <a:t>4. EFEKTIVITA PROJEKTU, ROZPOČET</a:t>
            </a:r>
          </a:p>
        </p:txBody>
      </p:sp>
      <p:sp>
        <p:nvSpPr>
          <p:cNvPr id="8" name="Zástupný obsah 7">
            <a:extLst>
              <a:ext uri="{FF2B5EF4-FFF2-40B4-BE49-F238E27FC236}">
                <a16:creationId xmlns:a16="http://schemas.microsoft.com/office/drawing/2014/main" id="{48EE6AB2-A445-93FA-A5FB-6B2C44F20CBC}"/>
              </a:ext>
            </a:extLst>
          </p:cNvPr>
          <p:cNvSpPr>
            <a:spLocks noGrp="true"/>
          </p:cNvSpPr>
          <p:nvPr>
            <p:ph idx="1"/>
          </p:nvPr>
        </p:nvSpPr>
        <p:spPr>
          <a:xfrm>
            <a:off x="359022" y="1340768"/>
            <a:ext cx="6229202" cy="1584176"/>
          </a:xfrm>
        </p:spPr>
        <p:txBody>
          <a:bodyPr/>
          <a:lstStyle/>
          <a:p>
            <a:pPr algn="just">
              <a:lnSpc>
                <a:spcPct val="100000"/>
              </a:lnSpc>
              <a:spcAft>
                <a:spcPts val="300"/>
              </a:spcAft>
            </a:pPr>
            <a:r>
              <a:rPr lang="cs-CZ" sz="1800" b="true" dirty="false"/>
              <a:t>Ve výzvě 03_25_085 budou veškeré náklady mimo osobních nákladů financované ze 40% paušální sazby,</a:t>
            </a:r>
          </a:p>
          <a:p>
            <a:pPr algn="just">
              <a:lnSpc>
                <a:spcPct val="100000"/>
              </a:lnSpc>
              <a:spcAft>
                <a:spcPts val="300"/>
              </a:spcAft>
            </a:pPr>
            <a:r>
              <a:rPr lang="cs-CZ" sz="1800" dirty="false"/>
              <a:t>celková výše rozpočtu se musí pohybovat v rozmezí 1.000.000 Kč – 6.000.000 Kč,</a:t>
            </a:r>
          </a:p>
        </p:txBody>
      </p:sp>
      <p:pic>
        <p:nvPicPr>
          <p:cNvPr id="9" name="Obrázek 8">
            <a:extLst>
              <a:ext uri="{FF2B5EF4-FFF2-40B4-BE49-F238E27FC236}">
                <a16:creationId xmlns:a16="http://schemas.microsoft.com/office/drawing/2014/main" id="{8944F7EF-3627-BB59-0F84-4A69CF5405C5}"/>
              </a:ext>
            </a:extLst>
          </p:cNvPr>
          <p:cNvPicPr>
            <a:picLocks noChangeAspect="true"/>
          </p:cNvPicPr>
          <p:nvPr/>
        </p:nvPicPr>
        <p:blipFill rotWithShape="true">
          <a:blip r:embed="rId3"/>
          <a:srcRect l="36661" t="19496" r="34488" b="39887"/>
          <a:stretch/>
        </p:blipFill>
        <p:spPr>
          <a:xfrm>
            <a:off x="6767736" y="1196752"/>
            <a:ext cx="2236550" cy="1694356"/>
          </a:xfrm>
          <a:prstGeom prst="rect">
            <a:avLst/>
          </a:prstGeom>
          <a:effectLst>
            <a:softEdge rad="127000"/>
          </a:effectLst>
        </p:spPr>
      </p:pic>
      <p:sp>
        <p:nvSpPr>
          <p:cNvPr id="10" name="TextovéPole 9">
            <a:extLst>
              <a:ext uri="{FF2B5EF4-FFF2-40B4-BE49-F238E27FC236}">
                <a16:creationId xmlns:a16="http://schemas.microsoft.com/office/drawing/2014/main" id="{6320847F-3A3C-E504-1ACA-3E907657A9F5}"/>
              </a:ext>
            </a:extLst>
          </p:cNvPr>
          <p:cNvSpPr txBox="true"/>
          <p:nvPr/>
        </p:nvSpPr>
        <p:spPr>
          <a:xfrm>
            <a:off x="251520" y="2891108"/>
            <a:ext cx="8244406" cy="4293483"/>
          </a:xfrm>
          <a:prstGeom prst="rect">
            <a:avLst/>
          </a:prstGeom>
          <a:noFill/>
        </p:spPr>
        <p:txBody>
          <a:bodyPr wrap="square" rtlCol="false">
            <a:spAutoFit/>
          </a:bodyPr>
          <a:lstStyle/>
          <a:p>
            <a:pPr marL="432000" indent="-432000" algn="just">
              <a:spcAft>
                <a:spcPts val="600"/>
              </a:spcAft>
              <a:buClr>
                <a:schemeClr val="accent2"/>
              </a:buClr>
              <a:buFont typeface="Wingdings" panose="05000000000000000000" pitchFamily="2" charset="2"/>
              <a:buChar char="l"/>
            </a:pPr>
            <a:r>
              <a:rPr lang="cs-CZ" dirty="false"/>
              <a:t>rozpočet je potřeba sestavit tak, aby byl přiměřený vůči plánovaným aktivitám, velikosti a zapojení CS, výstupům a délce realizace projektu – efektivní a hospodárný,</a:t>
            </a:r>
          </a:p>
          <a:p>
            <a:pPr marL="432000" indent="-432000" algn="just">
              <a:lnSpc>
                <a:spcPct val="100000"/>
              </a:lnSpc>
              <a:spcAft>
                <a:spcPts val="600"/>
              </a:spcAft>
              <a:buClr>
                <a:schemeClr val="accent2"/>
              </a:buClr>
              <a:buFont typeface="Wingdings" panose="05000000000000000000" pitchFamily="2" charset="2"/>
              <a:buChar char="l"/>
            </a:pPr>
            <a:r>
              <a:rPr lang="cs-CZ" dirty="false"/>
              <a:t>do osobních nákladů </a:t>
            </a:r>
            <a:r>
              <a:rPr lang="cs-CZ" b="true" dirty="false"/>
              <a:t>lze zahrnout pouze pozice vydefinované v příloze výzvy č. 1 Pomůcka pro stanovení osobních nákladů</a:t>
            </a:r>
            <a:r>
              <a:rPr lang="cs-CZ" dirty="false"/>
              <a:t>,</a:t>
            </a:r>
          </a:p>
          <a:p>
            <a:pPr marL="432000" indent="-432000" algn="just">
              <a:lnSpc>
                <a:spcPct val="100000"/>
              </a:lnSpc>
              <a:spcAft>
                <a:spcPts val="600"/>
              </a:spcAft>
              <a:buClr>
                <a:schemeClr val="accent2"/>
              </a:buClr>
              <a:buFont typeface="Wingdings" panose="05000000000000000000" pitchFamily="2" charset="2"/>
              <a:buChar char="l"/>
            </a:pPr>
            <a:r>
              <a:rPr lang="cs-CZ" dirty="false"/>
              <a:t>všechny rozpočtové položky musí být navázané na konkrétní aktivity a dostatečně zdůvodněné - velikost úvazku/počet hodin, popis pracovní náplně, jednotkové ceny (</a:t>
            </a:r>
            <a:r>
              <a:rPr lang="cs-CZ" sz="1600" dirty="false"/>
              <a:t>viz. Tabulka obvyklých cen a mezd dostupná na </a:t>
            </a:r>
            <a:r>
              <a:rPr lang="it-IT" sz="1600" i="true" dirty="false">
                <a:hlinkClick r:id="rId4"/>
              </a:rPr>
              <a:t>Pravidla pro žadatele a příjemce - </a:t>
            </a:r>
            <a:r>
              <a:rPr lang="it-IT" sz="1600" i="true" dirty="false">
                <a:hlinkClick r:id="rId5"/>
              </a:rPr>
              <a:t>www.esfcr.cz</a:t>
            </a:r>
            <a:r>
              <a:rPr lang="cs-CZ" sz="1600" i="true" dirty="false"/>
              <a:t>),</a:t>
            </a:r>
          </a:p>
          <a:p>
            <a:pPr marL="432000" indent="-432000" algn="just">
              <a:lnSpc>
                <a:spcPct val="100000"/>
              </a:lnSpc>
              <a:spcAft>
                <a:spcPts val="600"/>
              </a:spcAft>
              <a:buClr>
                <a:schemeClr val="accent2"/>
              </a:buClr>
              <a:buFont typeface="Wingdings" panose="05000000000000000000" pitchFamily="2" charset="2"/>
              <a:buChar char="l"/>
            </a:pPr>
            <a:r>
              <a:rPr lang="cs-CZ" dirty="false"/>
              <a:t>do přehledu nákladů k jednotlivým klíčovým aktivitám </a:t>
            </a:r>
            <a:r>
              <a:rPr lang="cs-CZ" b="true" dirty="false">
                <a:solidFill>
                  <a:srgbClr val="FF0000"/>
                </a:solidFill>
              </a:rPr>
              <a:t>doporučujeme ve stručnosti popsat i náklady, které se k aktivitě váží a budou hrazeny z paušálu.</a:t>
            </a:r>
          </a:p>
          <a:p>
            <a:pPr marL="432000" indent="-432000">
              <a:spcAft>
                <a:spcPts val="600"/>
              </a:spcAft>
              <a:buClr>
                <a:schemeClr val="accent2"/>
              </a:buClr>
              <a:buFont typeface="Wingdings" panose="05000000000000000000" pitchFamily="2" charset="2"/>
              <a:buChar char="l"/>
            </a:pPr>
            <a:endParaRPr lang="cs-CZ" sz="1600" i="true" dirty="false"/>
          </a:p>
          <a:p>
            <a:pPr marL="285750" indent="-285750">
              <a:buFont typeface="Arial" panose="020B0604020202020204" pitchFamily="34" charset="0"/>
              <a:buChar char="•"/>
            </a:pPr>
            <a:endParaRPr lang="cs-CZ" i="true" dirty="false"/>
          </a:p>
        </p:txBody>
      </p:sp>
      <p:sp>
        <p:nvSpPr>
          <p:cNvPr id="3" name="Zástupný symbol pro číslo snímku 2">
            <a:extLst>
              <a:ext uri="{FF2B5EF4-FFF2-40B4-BE49-F238E27FC236}">
                <a16:creationId xmlns:a16="http://schemas.microsoft.com/office/drawing/2014/main" id="{D920448C-7641-325C-6E84-49422C633651}"/>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470144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2800" dirty="false"/>
              <a:t>4. EFEKTIVITA PROJEKTU, ROZPOČET</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b="true" i="false" u="none" strike="noStrike" baseline="0" dirty="false">
                <a:solidFill>
                  <a:schemeClr val="accent1"/>
                </a:solidFill>
                <a:latin typeface="+mj-lt"/>
              </a:rPr>
              <a:t>Struktura rozpočtu</a:t>
            </a: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extLst>
              <p:ext uri="{D42A27DB-BD31-4B8C-83A1-F6EECF244321}">
                <p14:modId xmlns:p14="http://schemas.microsoft.com/office/powerpoint/2010/main" val="1939969278"/>
              </p:ext>
            </p:extLst>
          </p:nvPr>
        </p:nvGraphicFramePr>
        <p:xfrm>
          <a:off x="107504" y="2461180"/>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2461180"/>
                        <a:ext cx="8871946" cy="3960440"/>
                      </a:xfrm>
                      <a:prstGeom prst="rect">
                        <a:avLst/>
                      </a:prstGeom>
                    </p:spPr>
                  </p:pic>
                </p:oleObj>
              </mc:Fallback>
            </mc:AlternateContent>
          </a:graphicData>
        </a:graphic>
      </p:graphicFrame>
      <p:cxnSp>
        <p:nvCxnSpPr>
          <p:cNvPr id="7" name="Přímá spojnice 6">
            <a:extLst>
              <a:ext uri="{FF2B5EF4-FFF2-40B4-BE49-F238E27FC236}">
                <a16:creationId xmlns:a16="http://schemas.microsoft.com/office/drawing/2014/main" id="{334230A2-DBA0-FE5D-D204-CBB4170BE5A5}"/>
              </a:ext>
            </a:extLst>
          </p:cNvPr>
          <p:cNvCxnSpPr/>
          <p:nvPr/>
        </p:nvCxnSpPr>
        <p:spPr>
          <a:xfrm>
            <a:off x="179512" y="580526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Přímá spojnice 8">
            <a:extLst>
              <a:ext uri="{FF2B5EF4-FFF2-40B4-BE49-F238E27FC236}">
                <a16:creationId xmlns:a16="http://schemas.microsoft.com/office/drawing/2014/main" id="{E56A18F7-79A5-44D4-BB4A-953F98E9E7A6}"/>
              </a:ext>
            </a:extLst>
          </p:cNvPr>
          <p:cNvCxnSpPr>
            <a:cxnSpLocks/>
          </p:cNvCxnSpPr>
          <p:nvPr/>
        </p:nvCxnSpPr>
        <p:spPr>
          <a:xfrm flipV="true">
            <a:off x="359024" y="5661248"/>
            <a:ext cx="4861048" cy="432048"/>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3" name="Přímá spojnice 12">
            <a:extLst>
              <a:ext uri="{FF2B5EF4-FFF2-40B4-BE49-F238E27FC236}">
                <a16:creationId xmlns:a16="http://schemas.microsoft.com/office/drawing/2014/main" id="{BAC0200B-8737-B60F-AA5D-34FDD03182B2}"/>
              </a:ext>
            </a:extLst>
          </p:cNvPr>
          <p:cNvCxnSpPr/>
          <p:nvPr/>
        </p:nvCxnSpPr>
        <p:spPr>
          <a:xfrm>
            <a:off x="359024" y="5661248"/>
            <a:ext cx="4861048" cy="36004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124640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B0985-BD6D-BA52-BD70-E8D24A202714}"/>
              </a:ext>
            </a:extLst>
          </p:cNvPr>
          <p:cNvSpPr>
            <a:spLocks noGrp="true"/>
          </p:cNvSpPr>
          <p:nvPr>
            <p:ph type="title"/>
          </p:nvPr>
        </p:nvSpPr>
        <p:spPr>
          <a:xfrm>
            <a:off x="323528" y="0"/>
            <a:ext cx="8496944" cy="1080000"/>
          </a:xfrm>
        </p:spPr>
        <p:txBody>
          <a:bodyPr/>
          <a:lstStyle/>
          <a:p>
            <a:r>
              <a:rPr lang="cs-CZ" dirty="false"/>
              <a:t>4. EFEKTIVITA PROJEKTU, ROZPOČET</a:t>
            </a:r>
          </a:p>
        </p:txBody>
      </p:sp>
      <p:sp>
        <p:nvSpPr>
          <p:cNvPr id="3" name="Zástupný obsah 2">
            <a:extLst>
              <a:ext uri="{FF2B5EF4-FFF2-40B4-BE49-F238E27FC236}">
                <a16:creationId xmlns:a16="http://schemas.microsoft.com/office/drawing/2014/main" id="{A4C038F6-CA41-D3B3-3C39-8E4880379431}"/>
              </a:ext>
            </a:extLst>
          </p:cNvPr>
          <p:cNvSpPr>
            <a:spLocks noGrp="true"/>
          </p:cNvSpPr>
          <p:nvPr>
            <p:ph idx="1"/>
          </p:nvPr>
        </p:nvSpPr>
        <p:spPr>
          <a:xfrm>
            <a:off x="323528" y="1412776"/>
            <a:ext cx="8496944" cy="5112568"/>
          </a:xfrm>
        </p:spPr>
        <p:txBody>
          <a:bodyPr/>
          <a:lstStyle/>
          <a:p>
            <a:pPr algn="just">
              <a:lnSpc>
                <a:spcPct val="100000"/>
              </a:lnSpc>
            </a:pPr>
            <a:r>
              <a:rPr lang="cs-CZ" sz="1800" dirty="false"/>
              <a:t>V přímých osobních nákladech nemohou být zahrnuty náklady na odměňování osob, které zajišťují: </a:t>
            </a:r>
          </a:p>
          <a:p>
            <a:pPr lvl="1" algn="just">
              <a:lnSpc>
                <a:spcPct val="100000"/>
              </a:lnSpc>
              <a:spcAft>
                <a:spcPts val="600"/>
              </a:spcAft>
            </a:pPr>
            <a:r>
              <a:rPr lang="cs-CZ" sz="1600" dirty="false"/>
              <a:t>administrativní činnosti spojené s řízením projektu či organizace (např. příprava dokumentů před zaúčtováním, kopírování a skenování dokladů) a s plněním povinností archivace dokumentů k projektu,</a:t>
            </a:r>
          </a:p>
          <a:p>
            <a:pPr lvl="1" algn="just">
              <a:lnSpc>
                <a:spcPct val="100000"/>
              </a:lnSpc>
              <a:spcAft>
                <a:spcPts val="600"/>
              </a:spcAft>
            </a:pPr>
            <a:r>
              <a:rPr lang="cs-CZ" sz="1600" dirty="false"/>
              <a:t>administrativní činnosti spojené s organizačním zabezpečením aktivit projektu (např. rezervace prostor pro vzdělávací akci, komunikace s lektory, zajištění auditní stopy o akci, příprava prezenčních listin a pozvánek pro účastníky akce,…),</a:t>
            </a:r>
          </a:p>
          <a:p>
            <a:pPr lvl="1" algn="just">
              <a:lnSpc>
                <a:spcPct val="100000"/>
              </a:lnSpc>
              <a:spcAft>
                <a:spcPts val="600"/>
              </a:spcAft>
            </a:pPr>
            <a:r>
              <a:rPr lang="cs-CZ" sz="1600" dirty="false"/>
              <a:t>administrativní činnosti spojené s výběrem dodavatele pro projekt,..,</a:t>
            </a:r>
          </a:p>
          <a:p>
            <a:pPr lvl="1" algn="just">
              <a:lnSpc>
                <a:spcPct val="100000"/>
              </a:lnSpc>
              <a:spcAft>
                <a:spcPts val="600"/>
              </a:spcAft>
            </a:pPr>
            <a:r>
              <a:rPr lang="cs-CZ" sz="1600" dirty="false"/>
              <a:t>finanční řízení projektu či organizace, včetně vedení účetnictví,…,</a:t>
            </a:r>
          </a:p>
          <a:p>
            <a:pPr lvl="1" algn="just">
              <a:lnSpc>
                <a:spcPct val="100000"/>
              </a:lnSpc>
              <a:spcAft>
                <a:spcPts val="600"/>
              </a:spcAft>
            </a:pPr>
            <a:r>
              <a:rPr lang="cs-CZ" sz="1600" dirty="false"/>
              <a:t>personalistiku,</a:t>
            </a:r>
          </a:p>
          <a:p>
            <a:pPr lvl="1" algn="just">
              <a:lnSpc>
                <a:spcPct val="100000"/>
              </a:lnSpc>
              <a:spcAft>
                <a:spcPts val="600"/>
              </a:spcAft>
            </a:pPr>
            <a:r>
              <a:rPr lang="cs-CZ" sz="1600" dirty="false"/>
              <a:t>vstupní lékařské prohlídky, školení bezpečnosti a ochrany zdraví při práci,</a:t>
            </a:r>
          </a:p>
          <a:p>
            <a:pPr lvl="1" algn="just">
              <a:lnSpc>
                <a:spcPct val="100000"/>
              </a:lnSpc>
              <a:spcAft>
                <a:spcPts val="600"/>
              </a:spcAft>
            </a:pPr>
            <a:r>
              <a:rPr lang="cs-CZ" sz="1600" dirty="false"/>
              <a:t>opravu a údržbu zařízení, vybavení a využívaných nemovitostí, úklid a čištění, ostrahu s výjimkou případů, kdy mají tyto činnosti přímou vazbu na podporované aktivity uvedené ve výzvě k předkládání žádostí o podporu (zejména u projektů zaměřených na podporu sociálního bydlení nebo na programy bezpečnosti a prevence kriminality).</a:t>
            </a:r>
          </a:p>
        </p:txBody>
      </p:sp>
      <p:sp>
        <p:nvSpPr>
          <p:cNvPr id="4" name="Zástupný symbol pro číslo snímku 3">
            <a:extLst>
              <a:ext uri="{FF2B5EF4-FFF2-40B4-BE49-F238E27FC236}">
                <a16:creationId xmlns:a16="http://schemas.microsoft.com/office/drawing/2014/main" id="{440C7E74-34B0-BCFE-7EDC-3F74CA10C042}"/>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035122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B6A399-8D7A-0F2A-A910-0B5815B825BF}"/>
              </a:ext>
            </a:extLst>
          </p:cNvPr>
          <p:cNvSpPr>
            <a:spLocks noGrp="true"/>
          </p:cNvSpPr>
          <p:nvPr>
            <p:ph type="title"/>
          </p:nvPr>
        </p:nvSpPr>
        <p:spPr>
          <a:xfrm>
            <a:off x="251520" y="0"/>
            <a:ext cx="8640960" cy="1080000"/>
          </a:xfrm>
        </p:spPr>
        <p:txBody>
          <a:bodyPr/>
          <a:lstStyle/>
          <a:p>
            <a:r>
              <a:rPr lang="cs-CZ" dirty="false"/>
              <a:t>4. EFEKTIVITA PROJEKTU, ROZPOČET</a:t>
            </a:r>
          </a:p>
        </p:txBody>
      </p:sp>
      <p:sp>
        <p:nvSpPr>
          <p:cNvPr id="6" name="TextovéPole 5">
            <a:extLst>
              <a:ext uri="{FF2B5EF4-FFF2-40B4-BE49-F238E27FC236}">
                <a16:creationId xmlns:a16="http://schemas.microsoft.com/office/drawing/2014/main" id="{3A05E53B-D8D6-B9BD-9606-DC3799D3C16C}"/>
              </a:ext>
            </a:extLst>
          </p:cNvPr>
          <p:cNvSpPr txBox="true"/>
          <p:nvPr/>
        </p:nvSpPr>
        <p:spPr>
          <a:xfrm>
            <a:off x="395536" y="1904510"/>
            <a:ext cx="8352928" cy="3908762"/>
          </a:xfrm>
          <a:prstGeom prst="rect">
            <a:avLst/>
          </a:prstGeom>
          <a:noFill/>
        </p:spPr>
        <p:txBody>
          <a:bodyPr wrap="square" rtlCol="false">
            <a:spAutoFit/>
          </a:bodyPr>
          <a:lstStyle/>
          <a:p>
            <a:pPr>
              <a:spcAft>
                <a:spcPts val="600"/>
              </a:spcAft>
            </a:pPr>
            <a:r>
              <a:rPr lang="cs-CZ" sz="2000" b="true" dirty="false"/>
              <a:t>Časté chyby:</a:t>
            </a:r>
          </a:p>
          <a:p>
            <a:pPr marL="889200" lvl="1" indent="-432000" algn="just">
              <a:spcBef>
                <a:spcPts val="300"/>
              </a:spcBef>
              <a:spcAft>
                <a:spcPts val="300"/>
              </a:spcAft>
              <a:buClr>
                <a:schemeClr val="accent2"/>
              </a:buClr>
              <a:buFont typeface="Courier New" panose="02070309020205020404" pitchFamily="49" charset="0"/>
              <a:buChar char="o"/>
            </a:pPr>
            <a:r>
              <a:rPr lang="cs-CZ" dirty="false"/>
              <a:t>v přímých nákladech rozpočtu jsou zahrnuty pozice, které nejsou uvedeny v příloze č.1 výzvy 085 Pomůcka pro stanovení osobních nákladů,</a:t>
            </a:r>
          </a:p>
          <a:p>
            <a:pPr marL="889200" lvl="1" indent="-432000" algn="just">
              <a:spcBef>
                <a:spcPts val="300"/>
              </a:spcBef>
              <a:spcAft>
                <a:spcPts val="300"/>
              </a:spcAft>
              <a:buClr>
                <a:schemeClr val="accent2"/>
              </a:buClr>
              <a:buFont typeface="Courier New" panose="02070309020205020404" pitchFamily="49" charset="0"/>
              <a:buChar char="o"/>
            </a:pPr>
            <a:r>
              <a:rPr lang="cs-CZ" dirty="false"/>
              <a:t>nedostatečně vysvětlená potřeba rozsahu zapojení (úvazku/počtu hodin) pracovníka do projektu,</a:t>
            </a:r>
          </a:p>
          <a:p>
            <a:pPr marL="889200" lvl="1" indent="-432000">
              <a:spcBef>
                <a:spcPts val="300"/>
              </a:spcBef>
              <a:spcAft>
                <a:spcPts val="300"/>
              </a:spcAft>
              <a:buClr>
                <a:schemeClr val="accent2"/>
              </a:buClr>
              <a:buFont typeface="Courier New" panose="02070309020205020404" pitchFamily="49" charset="0"/>
              <a:buChar char="o"/>
            </a:pPr>
            <a:r>
              <a:rPr lang="cs-CZ" dirty="false"/>
              <a:t>nadhodnocení výše úvazků, </a:t>
            </a:r>
          </a:p>
          <a:p>
            <a:pPr marL="889200" lvl="1" indent="-432000">
              <a:spcBef>
                <a:spcPts val="300"/>
              </a:spcBef>
              <a:spcAft>
                <a:spcPts val="300"/>
              </a:spcAft>
              <a:buClr>
                <a:schemeClr val="accent2"/>
              </a:buClr>
              <a:buFont typeface="Courier New" panose="02070309020205020404" pitchFamily="49" charset="0"/>
              <a:buChar char="o"/>
            </a:pPr>
            <a:r>
              <a:rPr lang="cs-CZ" dirty="false"/>
              <a:t>položka nemá oporu/vazbu na konkrétní aktivitu/aktivity,</a:t>
            </a:r>
          </a:p>
          <a:p>
            <a:pPr marL="889200" lvl="1" indent="-432000" algn="just">
              <a:spcBef>
                <a:spcPts val="300"/>
              </a:spcBef>
              <a:spcAft>
                <a:spcPts val="300"/>
              </a:spcAft>
              <a:buClr>
                <a:schemeClr val="accent2"/>
              </a:buClr>
              <a:buFont typeface="Courier New" panose="02070309020205020404" pitchFamily="49" charset="0"/>
              <a:buChar char="o"/>
            </a:pPr>
            <a:r>
              <a:rPr lang="cs-CZ" dirty="false"/>
              <a:t>pracovní náplň dané pozice obsahuje činnosti, které jsou dle pravidel vyloučené z přímých osobních nákladů.</a:t>
            </a:r>
          </a:p>
          <a:p>
            <a:pPr lvl="1">
              <a:buClr>
                <a:schemeClr val="accent2"/>
              </a:buClr>
            </a:pPr>
            <a:endParaRPr lang="cs-CZ" dirty="false">
              <a:solidFill>
                <a:srgbClr val="FF0000"/>
              </a:solidFill>
            </a:endParaRPr>
          </a:p>
          <a:p>
            <a:pPr marL="285750" indent="-285750">
              <a:buFont typeface="Courier New" panose="02070309020205020404" pitchFamily="49" charset="0"/>
              <a:buChar char="o"/>
            </a:pPr>
            <a:endParaRPr lang="cs-CZ" dirty="false"/>
          </a:p>
        </p:txBody>
      </p:sp>
      <p:sp>
        <p:nvSpPr>
          <p:cNvPr id="4" name="Zástupný symbol pro číslo snímku 3">
            <a:extLst>
              <a:ext uri="{FF2B5EF4-FFF2-40B4-BE49-F238E27FC236}">
                <a16:creationId xmlns:a16="http://schemas.microsoft.com/office/drawing/2014/main" id="{2BF7C7E8-9330-D22E-3B31-B01F2F7174B9}"/>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3883447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5. Adekvátnost indikátorů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03276" y="1316589"/>
            <a:ext cx="8659440" cy="5040556"/>
          </a:xfrm>
        </p:spPr>
        <p:txBody>
          <a:bodyPr/>
          <a:lstStyle/>
          <a:p>
            <a:pPr marL="0" indent="0" algn="just">
              <a:lnSpc>
                <a:spcPct val="100000"/>
              </a:lnSpc>
              <a:spcBef>
                <a:spcPts val="0"/>
              </a:spcBef>
              <a:spcAft>
                <a:spcPts val="1200"/>
              </a:spcAft>
              <a:buNone/>
            </a:pPr>
            <a:r>
              <a:rPr lang="cs-CZ" sz="16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k následujícím indikátorům:</a:t>
            </a: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spcBef>
                <a:spcPts val="1800"/>
              </a:spcBef>
              <a:spcAft>
                <a:spcPts val="1200"/>
              </a:spcAft>
              <a:buNone/>
            </a:pPr>
            <a:br>
              <a:rPr lang="cs-CZ" sz="1800" dirty="false">
                <a:latin typeface="Arial" panose="020B0604020202020204" pitchFamily="34" charset="0"/>
                <a:ea typeface="Calibri" panose="020F0502020204030204" pitchFamily="34" charset="0"/>
                <a:cs typeface="Arial" panose="020B0604020202020204" pitchFamily="34" charset="0"/>
              </a:rPr>
            </a:br>
            <a:r>
              <a:rPr lang="cs-CZ" sz="1600"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vykazovat dosažené hodnoty pro:</a:t>
            </a:r>
            <a:br>
              <a:rPr lang="cs-CZ" sz="1600" dirty="false">
                <a:effectLst/>
                <a:latin typeface="Arial" panose="020B0604020202020204" pitchFamily="34" charset="0"/>
                <a:ea typeface="Calibri" panose="020F0502020204030204" pitchFamily="34" charset="0"/>
                <a:cs typeface="Arial" panose="020B0604020202020204" pitchFamily="34" charset="0"/>
              </a:rPr>
            </a:br>
            <a:r>
              <a:rPr lang="cs-CZ" sz="1600" dirty="false">
                <a:effectLst/>
                <a:latin typeface="Arial" panose="020B0604020202020204" pitchFamily="34" charset="0"/>
                <a:ea typeface="Calibri" panose="020F0502020204030204" pitchFamily="34" charset="0"/>
                <a:cs typeface="Arial" panose="020B0604020202020204" pitchFamily="34" charset="0"/>
              </a:rPr>
              <a:t>1) </a:t>
            </a:r>
            <a:r>
              <a:rPr lang="cs-CZ" sz="1600" dirty="false">
                <a:latin typeface="Arial" panose="020B0604020202020204" pitchFamily="34" charset="0"/>
                <a:ea typeface="Calibri" panose="020F0502020204030204" pitchFamily="34" charset="0"/>
                <a:cs typeface="Arial" panose="020B0604020202020204" pitchFamily="34" charset="0"/>
              </a:rPr>
              <a:t>Všechny indikátory, který se týkají účastníků v projektu (stanovené jsou v Obecné části pravidel OPZ+)</a:t>
            </a:r>
            <a:br>
              <a:rPr lang="cs-CZ" sz="1600" dirty="false">
                <a:latin typeface="Arial" panose="020B0604020202020204" pitchFamily="34" charset="0"/>
                <a:ea typeface="Calibri" panose="020F0502020204030204" pitchFamily="34" charset="0"/>
                <a:cs typeface="Arial" panose="020B0604020202020204" pitchFamily="34" charset="0"/>
              </a:rPr>
            </a:br>
            <a:r>
              <a:rPr lang="cs-CZ" sz="1600" dirty="false">
                <a:latin typeface="Arial" panose="020B0604020202020204" pitchFamily="34" charset="0"/>
                <a:ea typeface="Calibri" panose="020F0502020204030204" pitchFamily="34" charset="0"/>
                <a:cs typeface="Arial" panose="020B0604020202020204" pitchFamily="34" charset="0"/>
              </a:rPr>
              <a:t>2) indikátory z následující tabulky:</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600" dirty="false"/>
          </a:p>
        </p:txBody>
      </p:sp>
      <p:graphicFrame>
        <p:nvGraphicFramePr>
          <p:cNvPr id="5" name="Tabulka 4">
            <a:extLst>
              <a:ext uri="{FF2B5EF4-FFF2-40B4-BE49-F238E27FC236}">
                <a16:creationId xmlns:a16="http://schemas.microsoft.com/office/drawing/2014/main" id="{C31E44C1-7EF1-4A24-995E-AC20F730D730}"/>
              </a:ext>
            </a:extLst>
          </p:cNvPr>
          <p:cNvGraphicFramePr>
            <a:graphicFrameLocks noGrp="true"/>
          </p:cNvGraphicFramePr>
          <p:nvPr>
            <p:extLst>
              <p:ext uri="{D42A27DB-BD31-4B8C-83A1-F6EECF244321}">
                <p14:modId xmlns:p14="http://schemas.microsoft.com/office/powerpoint/2010/main" val="4252307731"/>
              </p:ext>
            </p:extLst>
          </p:nvPr>
        </p:nvGraphicFramePr>
        <p:xfrm>
          <a:off x="293111" y="1641130"/>
          <a:ext cx="8640960" cy="2195737"/>
        </p:xfrm>
        <a:graphic>
          <a:graphicData uri="http://schemas.openxmlformats.org/drawingml/2006/table">
            <a:tbl>
              <a:tblPr firstRow="true" firstCol="true" bandRow="true">
                <a:tableStyleId>{5C22544A-7EE6-4342-B048-85BDC9FD1C3A}</a:tableStyleId>
              </a:tblPr>
              <a:tblGrid>
                <a:gridCol w="775076">
                  <a:extLst>
                    <a:ext uri="{9D8B030D-6E8A-4147-A177-3AD203B41FA5}">
                      <a16:colId xmlns:a16="http://schemas.microsoft.com/office/drawing/2014/main" val="1937181343"/>
                    </a:ext>
                  </a:extLst>
                </a:gridCol>
                <a:gridCol w="5509856">
                  <a:extLst>
                    <a:ext uri="{9D8B030D-6E8A-4147-A177-3AD203B41FA5}">
                      <a16:colId xmlns:a16="http://schemas.microsoft.com/office/drawing/2014/main" val="2269489223"/>
                    </a:ext>
                  </a:extLst>
                </a:gridCol>
                <a:gridCol w="1080120">
                  <a:extLst>
                    <a:ext uri="{9D8B030D-6E8A-4147-A177-3AD203B41FA5}">
                      <a16:colId xmlns:a16="http://schemas.microsoft.com/office/drawing/2014/main" val="1965429148"/>
                    </a:ext>
                  </a:extLst>
                </a:gridCol>
                <a:gridCol w="1275908">
                  <a:extLst>
                    <a:ext uri="{9D8B030D-6E8A-4147-A177-3AD203B41FA5}">
                      <a16:colId xmlns:a16="http://schemas.microsoft.com/office/drawing/2014/main" val="3676542291"/>
                    </a:ext>
                  </a:extLst>
                </a:gridCol>
              </a:tblGrid>
              <a:tr h="332065">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Typ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4758652"/>
                  </a:ext>
                </a:extLst>
              </a:tr>
              <a:tr h="360000">
                <a:tc>
                  <a:txBody>
                    <a:bodyPr/>
                    <a:lstStyle/>
                    <a:p>
                      <a:pPr marL="36195" marR="36195" algn="l">
                        <a:lnSpc>
                          <a:spcPct val="110000"/>
                        </a:lnSpc>
                        <a:spcBef>
                          <a:spcPts val="300"/>
                        </a:spcBef>
                        <a:spcAft>
                          <a:spcPts val="600"/>
                        </a:spcAft>
                      </a:pPr>
                      <a:r>
                        <a:rPr lang="cs-CZ" sz="1200" dirty="false">
                          <a:effectLst/>
                        </a:rPr>
                        <a:t>600 000</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Celkový počet účastníků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Účastníci</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724162"/>
                  </a:ext>
                </a:extLst>
              </a:tr>
              <a:tr h="360000">
                <a:tc>
                  <a:txBody>
                    <a:bodyPr/>
                    <a:lstStyle/>
                    <a:p>
                      <a:pPr marL="36195" marR="36195" algn="l">
                        <a:lnSpc>
                          <a:spcPct val="110000"/>
                        </a:lnSpc>
                        <a:spcBef>
                          <a:spcPts val="300"/>
                        </a:spcBef>
                        <a:spcAft>
                          <a:spcPts val="600"/>
                        </a:spcAft>
                      </a:pPr>
                      <a:r>
                        <a:rPr lang="cs-CZ" sz="1200">
                          <a:effectLst/>
                        </a:rPr>
                        <a:t>805 000</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napsaných a zveřejněných analytických a strategických dokumentů vč. evaluačních</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Dokumenty</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1409357"/>
                  </a:ext>
                </a:extLst>
              </a:tr>
              <a:tr h="360000">
                <a:tc>
                  <a:txBody>
                    <a:bodyPr/>
                    <a:lstStyle/>
                    <a:p>
                      <a:pPr marL="36195" marR="36195" algn="l">
                        <a:lnSpc>
                          <a:spcPct val="110000"/>
                        </a:lnSpc>
                        <a:spcBef>
                          <a:spcPts val="300"/>
                        </a:spcBef>
                        <a:spcAft>
                          <a:spcPts val="600"/>
                        </a:spcAft>
                      </a:pPr>
                      <a:r>
                        <a:rPr lang="cs-CZ" sz="1200">
                          <a:effectLst/>
                        </a:rPr>
                        <a:t>670 021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místa</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Místa</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0360189"/>
                  </a:ext>
                </a:extLst>
              </a:tr>
              <a:tr h="360000">
                <a:tc>
                  <a:txBody>
                    <a:bodyPr/>
                    <a:lstStyle/>
                    <a:p>
                      <a:pPr marL="36195" marR="36195" algn="l">
                        <a:lnSpc>
                          <a:spcPct val="110000"/>
                        </a:lnSpc>
                        <a:spcBef>
                          <a:spcPts val="300"/>
                        </a:spcBef>
                        <a:spcAft>
                          <a:spcPts val="600"/>
                        </a:spcAft>
                      </a:pPr>
                      <a:r>
                        <a:rPr lang="cs-CZ" sz="1200">
                          <a:effectLst/>
                        </a:rPr>
                        <a:t>670 031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úvazky pracovníků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Úvazky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2256297"/>
                  </a:ext>
                </a:extLst>
              </a:tr>
              <a:tr h="360000">
                <a:tc>
                  <a:txBody>
                    <a:bodyPr/>
                    <a:lstStyle/>
                    <a:p>
                      <a:pPr marL="36195" marR="36195" algn="l">
                        <a:lnSpc>
                          <a:spcPct val="110000"/>
                        </a:lnSpc>
                        <a:spcBef>
                          <a:spcPts val="300"/>
                        </a:spcBef>
                        <a:spcAft>
                          <a:spcPts val="600"/>
                        </a:spcAft>
                      </a:pPr>
                      <a:r>
                        <a:rPr lang="cs-CZ" sz="1200" dirty="false">
                          <a:effectLst/>
                        </a:rPr>
                        <a:t>670 102</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Využívání podpořených služeb</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Osoby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Výsledek</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6427399"/>
                  </a:ext>
                </a:extLst>
              </a:tr>
            </a:tbl>
          </a:graphicData>
        </a:graphic>
      </p:graphicFrame>
      <p:sp>
        <p:nvSpPr>
          <p:cNvPr id="6" name="Rectangle 1">
            <a:extLst>
              <a:ext uri="{FF2B5EF4-FFF2-40B4-BE49-F238E27FC236}">
                <a16:creationId xmlns:a16="http://schemas.microsoft.com/office/drawing/2014/main" id="{A3E4E662-7A86-4819-8015-D251FF19D4C1}"/>
              </a:ext>
            </a:extLst>
          </p:cNvPr>
          <p:cNvSpPr>
            <a:spLocks noChangeArrowheads="true"/>
          </p:cNvSpPr>
          <p:nvPr/>
        </p:nvSpPr>
        <p:spPr bwMode="auto">
          <a:xfrm>
            <a:off x="1695450" y="321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15" name="Tabulka 14">
            <a:extLst>
              <a:ext uri="{FF2B5EF4-FFF2-40B4-BE49-F238E27FC236}">
                <a16:creationId xmlns:a16="http://schemas.microsoft.com/office/drawing/2014/main" id="{64D9D195-F2DB-42C5-BB8A-00E30EA42E07}"/>
              </a:ext>
            </a:extLst>
          </p:cNvPr>
          <p:cNvGraphicFramePr>
            <a:graphicFrameLocks noGrp="true"/>
          </p:cNvGraphicFramePr>
          <p:nvPr>
            <p:extLst>
              <p:ext uri="{D42A27DB-BD31-4B8C-83A1-F6EECF244321}">
                <p14:modId xmlns:p14="http://schemas.microsoft.com/office/powerpoint/2010/main" val="1558218777"/>
              </p:ext>
            </p:extLst>
          </p:nvPr>
        </p:nvGraphicFramePr>
        <p:xfrm>
          <a:off x="270000" y="5301208"/>
          <a:ext cx="8659441" cy="1214792"/>
        </p:xfrm>
        <a:graphic>
          <a:graphicData uri="http://schemas.openxmlformats.org/drawingml/2006/table">
            <a:tbl>
              <a:tblPr firstRow="true" firstCol="true" bandRow="true">
                <a:tableStyleId>{5C22544A-7EE6-4342-B048-85BDC9FD1C3A}</a:tableStyleId>
              </a:tblPr>
              <a:tblGrid>
                <a:gridCol w="845616">
                  <a:extLst>
                    <a:ext uri="{9D8B030D-6E8A-4147-A177-3AD203B41FA5}">
                      <a16:colId xmlns:a16="http://schemas.microsoft.com/office/drawing/2014/main" val="72805365"/>
                    </a:ext>
                  </a:extLst>
                </a:gridCol>
                <a:gridCol w="5497161">
                  <a:extLst>
                    <a:ext uri="{9D8B030D-6E8A-4147-A177-3AD203B41FA5}">
                      <a16:colId xmlns:a16="http://schemas.microsoft.com/office/drawing/2014/main" val="3840564040"/>
                    </a:ext>
                  </a:extLst>
                </a:gridCol>
                <a:gridCol w="900402">
                  <a:extLst>
                    <a:ext uri="{9D8B030D-6E8A-4147-A177-3AD203B41FA5}">
                      <a16:colId xmlns:a16="http://schemas.microsoft.com/office/drawing/2014/main" val="260780053"/>
                    </a:ext>
                  </a:extLst>
                </a:gridCol>
                <a:gridCol w="1416262">
                  <a:extLst>
                    <a:ext uri="{9D8B030D-6E8A-4147-A177-3AD203B41FA5}">
                      <a16:colId xmlns:a16="http://schemas.microsoft.com/office/drawing/2014/main" val="3852044171"/>
                    </a:ext>
                  </a:extLst>
                </a:gridCol>
              </a:tblGrid>
              <a:tr h="336404">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Typ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8934657"/>
                  </a:ext>
                </a:extLst>
              </a:tr>
              <a:tr h="403510">
                <a:tc>
                  <a:txBody>
                    <a:bodyPr/>
                    <a:lstStyle/>
                    <a:p>
                      <a:pPr marL="36195" marR="36195" algn="l">
                        <a:lnSpc>
                          <a:spcPct val="110000"/>
                        </a:lnSpc>
                        <a:spcBef>
                          <a:spcPts val="300"/>
                        </a:spcBef>
                        <a:spcAft>
                          <a:spcPts val="600"/>
                        </a:spcAft>
                      </a:pPr>
                      <a:r>
                        <a:rPr lang="cs-CZ" sz="1200" dirty="false">
                          <a:effectLst/>
                        </a:rPr>
                        <a:t>679 001</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podpořených Romů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Osoby </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701040"/>
                  </a:ext>
                </a:extLst>
              </a:tr>
              <a:tr h="474878">
                <a:tc>
                  <a:txBody>
                    <a:bodyPr/>
                    <a:lstStyle/>
                    <a:p>
                      <a:pPr marL="36195" marR="36195" algn="l">
                        <a:lnSpc>
                          <a:spcPct val="110000"/>
                        </a:lnSpc>
                        <a:spcBef>
                          <a:spcPts val="300"/>
                        </a:spcBef>
                        <a:spcAft>
                          <a:spcPts val="600"/>
                        </a:spcAft>
                      </a:pPr>
                      <a:r>
                        <a:rPr lang="cs-CZ" sz="1200" dirty="false">
                          <a:effectLst/>
                        </a:rPr>
                        <a:t>622 002</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podporovaných orgánů veřejné správy nebo veřejných služeb na celostátní, regionální a místní úrovni</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Subjekty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3525304"/>
                  </a:ext>
                </a:extLst>
              </a:tr>
            </a:tbl>
          </a:graphicData>
        </a:graphic>
      </p:graphicFrame>
      <p:sp>
        <p:nvSpPr>
          <p:cNvPr id="4" name="Zástupný symbol pro číslo snímku 3">
            <a:extLst>
              <a:ext uri="{FF2B5EF4-FFF2-40B4-BE49-F238E27FC236}">
                <a16:creationId xmlns:a16="http://schemas.microsoft.com/office/drawing/2014/main" id="{570670C0-443A-3A13-03F7-FF3ED2B56F9E}"/>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1073142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C55CCB-5EF9-F5F0-1339-BEF211C97A4F}"/>
              </a:ext>
            </a:extLst>
          </p:cNvPr>
          <p:cNvSpPr>
            <a:spLocks noGrp="true"/>
          </p:cNvSpPr>
          <p:nvPr>
            <p:ph type="title"/>
          </p:nvPr>
        </p:nvSpPr>
        <p:spPr/>
        <p:txBody>
          <a:bodyPr/>
          <a:lstStyle/>
          <a:p>
            <a:r>
              <a:rPr lang="cs-CZ" dirty="false"/>
              <a:t>5. Adekvátnost indikátorů</a:t>
            </a:r>
          </a:p>
        </p:txBody>
      </p:sp>
      <p:sp>
        <p:nvSpPr>
          <p:cNvPr id="3" name="Zástupný obsah 2">
            <a:extLst>
              <a:ext uri="{FF2B5EF4-FFF2-40B4-BE49-F238E27FC236}">
                <a16:creationId xmlns:a16="http://schemas.microsoft.com/office/drawing/2014/main" id="{04E9AE5B-5819-B489-FE5B-F08413768EB6}"/>
              </a:ext>
            </a:extLst>
          </p:cNvPr>
          <p:cNvSpPr>
            <a:spLocks noGrp="true"/>
          </p:cNvSpPr>
          <p:nvPr>
            <p:ph idx="1"/>
          </p:nvPr>
        </p:nvSpPr>
        <p:spPr>
          <a:xfrm>
            <a:off x="360000" y="1628800"/>
            <a:ext cx="8424000" cy="4977200"/>
          </a:xfrm>
        </p:spPr>
        <p:txBody>
          <a:bodyPr/>
          <a:lstStyle/>
          <a:p>
            <a:pPr marL="0" indent="0">
              <a:lnSpc>
                <a:spcPct val="100000"/>
              </a:lnSpc>
              <a:spcAft>
                <a:spcPts val="300"/>
              </a:spcAft>
              <a:buNone/>
            </a:pPr>
            <a:r>
              <a:rPr lang="cs-CZ" sz="1800" b="true" dirty="false"/>
              <a:t>600 000 – celkový počet účastníků</a:t>
            </a:r>
          </a:p>
          <a:p>
            <a:pPr lvl="1" algn="just">
              <a:lnSpc>
                <a:spcPct val="100000"/>
              </a:lnSpc>
            </a:pPr>
            <a:r>
              <a:rPr lang="cs-CZ" sz="1600" dirty="false"/>
              <a:t>celkový počet osob (klienti i odborníci), které v rámci projektu získaly jakoukoliv formu podpory, bez ohledu na počet poskytnutých podpor, podpora je aktivita financovaná z rozpočtu projektu,</a:t>
            </a:r>
          </a:p>
          <a:p>
            <a:pPr lvl="1" algn="just">
              <a:lnSpc>
                <a:spcPct val="100000"/>
              </a:lnSpc>
            </a:pPr>
            <a:r>
              <a:rPr lang="cs-CZ" sz="1600" dirty="false"/>
              <a:t>do cílové hodnoty indikátoru se zadávají pouze ty osoby, které získají nebagatelní podporu (více než 40h).</a:t>
            </a:r>
          </a:p>
          <a:p>
            <a:pPr marL="0" indent="0">
              <a:lnSpc>
                <a:spcPct val="100000"/>
              </a:lnSpc>
              <a:spcAft>
                <a:spcPts val="300"/>
              </a:spcAft>
              <a:buNone/>
            </a:pPr>
            <a:r>
              <a:rPr lang="cs-CZ" sz="1800" b="true" dirty="false"/>
              <a:t>670 102 – využívání podpořených služeb</a:t>
            </a:r>
          </a:p>
          <a:p>
            <a:pPr lvl="1" algn="just">
              <a:lnSpc>
                <a:spcPct val="100000"/>
              </a:lnSpc>
            </a:pPr>
            <a:r>
              <a:rPr lang="cs-CZ" sz="1600" dirty="false"/>
              <a:t>počet osob, které využijí podpořenou službu či program během trvání projektu – </a:t>
            </a:r>
            <a:r>
              <a:rPr lang="cs-CZ" sz="1600" b="true" dirty="false">
                <a:solidFill>
                  <a:srgbClr val="FF0000"/>
                </a:solidFill>
              </a:rPr>
              <a:t>pouze klienti</a:t>
            </a:r>
          </a:p>
          <a:p>
            <a:pPr lvl="1" algn="just">
              <a:lnSpc>
                <a:spcPct val="100000"/>
              </a:lnSpc>
            </a:pPr>
            <a:r>
              <a:rPr lang="cs-CZ" sz="1600" dirty="false"/>
              <a:t>do cílové hodnoty se započítají:</a:t>
            </a:r>
          </a:p>
          <a:p>
            <a:pPr lvl="2" algn="just">
              <a:lnSpc>
                <a:spcPct val="100000"/>
              </a:lnSpc>
              <a:spcBef>
                <a:spcPts val="0"/>
              </a:spcBef>
              <a:spcAft>
                <a:spcPts val="0"/>
              </a:spcAft>
              <a:buFont typeface="Wingdings" panose="05000000000000000000" pitchFamily="2" charset="2"/>
              <a:buChar char="§"/>
            </a:pPr>
            <a:r>
              <a:rPr lang="cs-CZ" sz="1400" dirty="false"/>
              <a:t>bagatelně podpoření klienti, tj. do 40h,</a:t>
            </a:r>
          </a:p>
          <a:p>
            <a:pPr lvl="2" algn="just">
              <a:lnSpc>
                <a:spcPct val="100000"/>
              </a:lnSpc>
              <a:spcBef>
                <a:spcPts val="0"/>
              </a:spcBef>
              <a:spcAft>
                <a:spcPts val="0"/>
              </a:spcAft>
              <a:buFont typeface="Wingdings" panose="05000000000000000000" pitchFamily="2" charset="2"/>
              <a:buChar char="§"/>
            </a:pPr>
            <a:r>
              <a:rPr lang="cs-CZ" sz="1400" dirty="false"/>
              <a:t>anonymní klienti bez ohledu na výši podpory,</a:t>
            </a:r>
          </a:p>
          <a:p>
            <a:pPr lvl="2" algn="just">
              <a:lnSpc>
                <a:spcPct val="100000"/>
              </a:lnSpc>
              <a:spcBef>
                <a:spcPts val="0"/>
              </a:spcBef>
              <a:spcAft>
                <a:spcPts val="0"/>
              </a:spcAft>
              <a:buFont typeface="Wingdings" panose="05000000000000000000" pitchFamily="2" charset="2"/>
              <a:buChar char="§"/>
            </a:pPr>
            <a:r>
              <a:rPr lang="cs-CZ" sz="1400" dirty="false"/>
              <a:t>osoby s nepřímým prospěchem z realizace projektu.</a:t>
            </a:r>
          </a:p>
          <a:p>
            <a:pPr marL="0" lvl="2" indent="0" algn="just">
              <a:lnSpc>
                <a:spcPct val="100000"/>
              </a:lnSpc>
              <a:spcBef>
                <a:spcPts val="0"/>
              </a:spcBef>
              <a:spcAft>
                <a:spcPts val="0"/>
              </a:spcAft>
              <a:buNone/>
            </a:pPr>
            <a:endParaRPr lang="cs-CZ" sz="700" dirty="false"/>
          </a:p>
          <a:p>
            <a:pPr marL="0" lvl="2" indent="0" algn="just">
              <a:lnSpc>
                <a:spcPct val="100000"/>
              </a:lnSpc>
              <a:spcBef>
                <a:spcPts val="0"/>
              </a:spcBef>
              <a:spcAft>
                <a:spcPts val="0"/>
              </a:spcAft>
              <a:buNone/>
            </a:pPr>
            <a:endParaRPr lang="cs-CZ" sz="700" dirty="false"/>
          </a:p>
          <a:p>
            <a:pPr marL="0" lvl="0" indent="0" algn="ctr">
              <a:lnSpc>
                <a:spcPct val="100000"/>
              </a:lnSpc>
              <a:buNone/>
            </a:pPr>
            <a:r>
              <a:rPr lang="cs-CZ" sz="1800" dirty="false"/>
              <a:t>Žadatel je povinen zvolit oba závazkové indikátory </a:t>
            </a:r>
            <a:r>
              <a:rPr lang="cs-CZ" sz="1800" b="true" dirty="false"/>
              <a:t>600 000 – Celkový počet účastníků</a:t>
            </a:r>
            <a:r>
              <a:rPr lang="cs-CZ" sz="1800" dirty="false"/>
              <a:t> a </a:t>
            </a:r>
            <a:r>
              <a:rPr lang="cs-CZ" sz="1800" b="true" dirty="false"/>
              <a:t>670 102 – Využívání podpořených služeb</a:t>
            </a:r>
            <a:r>
              <a:rPr lang="cs-CZ" sz="1800" dirty="false"/>
              <a:t> a stanovit jejich cílové hodnoty. Hodnota alespoň jednoho z nich nesmí být nulová.</a:t>
            </a:r>
          </a:p>
          <a:p>
            <a:pPr marL="0" indent="0">
              <a:buNone/>
            </a:pPr>
            <a:endParaRPr lang="cs-CZ" sz="1800" dirty="false"/>
          </a:p>
          <a:p>
            <a:pPr marL="0" indent="0">
              <a:buNone/>
            </a:pPr>
            <a:endParaRPr lang="cs-CZ" sz="1800" dirty="false"/>
          </a:p>
          <a:p>
            <a:pPr marL="0" indent="0">
              <a:buNone/>
            </a:pPr>
            <a:endParaRPr lang="cs-CZ" sz="1800" dirty="false"/>
          </a:p>
        </p:txBody>
      </p:sp>
      <p:sp>
        <p:nvSpPr>
          <p:cNvPr id="4" name="Zástupný symbol pro číslo snímku 3">
            <a:extLst>
              <a:ext uri="{FF2B5EF4-FFF2-40B4-BE49-F238E27FC236}">
                <a16:creationId xmlns:a16="http://schemas.microsoft.com/office/drawing/2014/main" id="{3008B57D-43CA-7A23-2EE0-B42883AE1F66}"/>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3616582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C5838-3643-4BEF-2CE4-897EF7BEBD01}"/>
              </a:ext>
            </a:extLst>
          </p:cNvPr>
          <p:cNvSpPr>
            <a:spLocks noGrp="true"/>
          </p:cNvSpPr>
          <p:nvPr>
            <p:ph type="title"/>
          </p:nvPr>
        </p:nvSpPr>
        <p:spPr/>
        <p:txBody>
          <a:bodyPr/>
          <a:lstStyle/>
          <a:p>
            <a:r>
              <a:rPr lang="cs-CZ" dirty="false"/>
              <a:t>5. Adekvátnost indikátorů</a:t>
            </a:r>
          </a:p>
        </p:txBody>
      </p:sp>
      <p:sp>
        <p:nvSpPr>
          <p:cNvPr id="3" name="Zástupný obsah 2">
            <a:extLst>
              <a:ext uri="{FF2B5EF4-FFF2-40B4-BE49-F238E27FC236}">
                <a16:creationId xmlns:a16="http://schemas.microsoft.com/office/drawing/2014/main" id="{DF1C42C6-030B-0C3C-4EA2-CB3E6DDDBF3F}"/>
              </a:ext>
            </a:extLst>
          </p:cNvPr>
          <p:cNvSpPr>
            <a:spLocks noGrp="true"/>
          </p:cNvSpPr>
          <p:nvPr>
            <p:ph idx="1"/>
          </p:nvPr>
        </p:nvSpPr>
        <p:spPr>
          <a:xfrm>
            <a:off x="323528" y="1412776"/>
            <a:ext cx="8424000" cy="5103224"/>
          </a:xfrm>
        </p:spPr>
        <p:txBody>
          <a:bodyPr/>
          <a:lstStyle/>
          <a:p>
            <a:pPr marL="0" indent="0" algn="just">
              <a:lnSpc>
                <a:spcPct val="100000"/>
              </a:lnSpc>
              <a:spcAft>
                <a:spcPts val="300"/>
              </a:spcAft>
              <a:buNone/>
            </a:pPr>
            <a:r>
              <a:rPr lang="cs-CZ" sz="1600" b="true" dirty="false"/>
              <a:t>805 000 - počet napsaných a zveřejněných analytických a strategických dokumentů vč. evaluačních</a:t>
            </a:r>
          </a:p>
          <a:p>
            <a:pPr lvl="1" algn="just">
              <a:lnSpc>
                <a:spcPct val="100000"/>
              </a:lnSpc>
            </a:pPr>
            <a:r>
              <a:rPr lang="cs-CZ" sz="1400" dirty="false"/>
              <a:t>počet napsaných a zveřejněných analýz, evaluací (interních i externích), koncepcí, strategií, studií, závěrečných zpráv z výzkumů a obdobných dokumentů, které byly vytvořeny za finanční podpory fondů EU,</a:t>
            </a:r>
          </a:p>
          <a:p>
            <a:pPr marL="0" indent="0">
              <a:lnSpc>
                <a:spcPct val="100000"/>
              </a:lnSpc>
              <a:spcBef>
                <a:spcPts val="1200"/>
              </a:spcBef>
              <a:buNone/>
            </a:pPr>
            <a:r>
              <a:rPr lang="cs-CZ" sz="1600" b="true" dirty="false"/>
              <a:t>670 021 – kapacita podpořených služeb – místa</a:t>
            </a:r>
          </a:p>
          <a:p>
            <a:pPr lvl="1">
              <a:lnSpc>
                <a:spcPct val="100000"/>
              </a:lnSpc>
            </a:pPr>
            <a:r>
              <a:rPr lang="cs-CZ" sz="1400" dirty="false"/>
              <a:t>kapacita = maximální počet osob, které může podpořená služba/program v danou chvíli obsloužit,</a:t>
            </a:r>
          </a:p>
          <a:p>
            <a:pPr lvl="1">
              <a:lnSpc>
                <a:spcPct val="100000"/>
              </a:lnSpc>
            </a:pPr>
            <a:r>
              <a:rPr lang="cs-CZ" sz="1400" dirty="false"/>
              <a:t>indikátor je relevantní pro pobytové služby, cílová hodnota vyjádřena počtem lůžek,</a:t>
            </a:r>
          </a:p>
          <a:p>
            <a:pPr lvl="1">
              <a:lnSpc>
                <a:spcPct val="100000"/>
              </a:lnSpc>
            </a:pPr>
            <a:r>
              <a:rPr lang="cs-CZ" sz="1400" dirty="false"/>
              <a:t>hodnota indikátoru se uvádí ve vztahu k projektu (např. zařízení má kapacitu 10 lůžek, ale do projektu bude zařízení zapojeno pouze částečně v počtu 3 lůžek).</a:t>
            </a:r>
          </a:p>
          <a:p>
            <a:pPr marL="0" indent="0">
              <a:lnSpc>
                <a:spcPct val="100000"/>
              </a:lnSpc>
              <a:buNone/>
            </a:pPr>
            <a:r>
              <a:rPr lang="cs-CZ" sz="1600" b="true" dirty="false"/>
              <a:t>670 031 – kapacita podpořených služeb – úvazky</a:t>
            </a:r>
          </a:p>
          <a:p>
            <a:pPr lvl="1">
              <a:lnSpc>
                <a:spcPct val="100000"/>
              </a:lnSpc>
            </a:pPr>
            <a:r>
              <a:rPr lang="cs-CZ" sz="1400" dirty="false"/>
              <a:t>obdoba indikátoru 670 021 s tím rozdílem, že tento je určen pro ambulantní a terénní služby,</a:t>
            </a:r>
          </a:p>
          <a:p>
            <a:pPr lvl="1">
              <a:lnSpc>
                <a:spcPct val="100000"/>
              </a:lnSpc>
            </a:pPr>
            <a:r>
              <a:rPr lang="cs-CZ" sz="1400" dirty="false"/>
              <a:t>hodnota se vyjadřuje souhrnnou výší úvazků pracovníků v přímé práci s klienty.</a:t>
            </a:r>
          </a:p>
          <a:p>
            <a:pPr marL="0" indent="0" algn="just">
              <a:lnSpc>
                <a:spcPct val="100000"/>
              </a:lnSpc>
              <a:buNone/>
            </a:pPr>
            <a:endParaRPr lang="cs-CZ" sz="1600" dirty="false"/>
          </a:p>
          <a:p>
            <a:pPr marL="0" indent="0" algn="just">
              <a:lnSpc>
                <a:spcPct val="100000"/>
              </a:lnSpc>
              <a:buNone/>
            </a:pPr>
            <a:r>
              <a:rPr lang="cs-CZ" sz="1600" dirty="false"/>
              <a:t>Žadatel povinně nastaví cílovou hodnotu </a:t>
            </a:r>
            <a:r>
              <a:rPr lang="cs-CZ" sz="1600" b="true" dirty="false"/>
              <a:t>indikátoru 670 021 Kapacita podpořených služeb</a:t>
            </a:r>
            <a:r>
              <a:rPr lang="cs-CZ" sz="1600" dirty="false"/>
              <a:t> – místa nebo </a:t>
            </a:r>
            <a:r>
              <a:rPr lang="cs-CZ" sz="1600" b="true" dirty="false"/>
              <a:t>indikátoru 670 031 Kapacita podpořených služeb</a:t>
            </a:r>
            <a:r>
              <a:rPr lang="cs-CZ" sz="1600" dirty="false"/>
              <a:t> – úvazky pracovníků.</a:t>
            </a:r>
          </a:p>
          <a:p>
            <a:pPr marL="0" lvl="0" indent="0" algn="just">
              <a:lnSpc>
                <a:spcPct val="100000"/>
              </a:lnSpc>
              <a:buNone/>
            </a:pPr>
            <a:r>
              <a:rPr lang="cs-CZ" sz="1600" dirty="false"/>
              <a:t>.</a:t>
            </a:r>
          </a:p>
        </p:txBody>
      </p:sp>
      <p:sp>
        <p:nvSpPr>
          <p:cNvPr id="4" name="Zástupný symbol pro číslo snímku 3">
            <a:extLst>
              <a:ext uri="{FF2B5EF4-FFF2-40B4-BE49-F238E27FC236}">
                <a16:creationId xmlns:a16="http://schemas.microsoft.com/office/drawing/2014/main" id="{01556F39-7FB6-EA3C-C84A-EA6E49364AE7}"/>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349214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1C6457-3457-A50F-2B5E-17B2516B48EB}"/>
              </a:ext>
            </a:extLst>
          </p:cNvPr>
          <p:cNvSpPr>
            <a:spLocks noGrp="true"/>
          </p:cNvSpPr>
          <p:nvPr>
            <p:ph type="title"/>
          </p:nvPr>
        </p:nvSpPr>
        <p:spPr/>
        <p:txBody>
          <a:bodyPr/>
          <a:lstStyle/>
          <a:p>
            <a:r>
              <a:rPr lang="cs-CZ" dirty="false"/>
              <a:t>5. Adekvátnost indikátorů</a:t>
            </a:r>
          </a:p>
        </p:txBody>
      </p:sp>
      <p:sp>
        <p:nvSpPr>
          <p:cNvPr id="3" name="Zástupný obsah 2">
            <a:extLst>
              <a:ext uri="{FF2B5EF4-FFF2-40B4-BE49-F238E27FC236}">
                <a16:creationId xmlns:a16="http://schemas.microsoft.com/office/drawing/2014/main" id="{393897B2-0CC1-917F-DD71-7447D5DDF059}"/>
              </a:ext>
            </a:extLst>
          </p:cNvPr>
          <p:cNvSpPr>
            <a:spLocks noGrp="true"/>
          </p:cNvSpPr>
          <p:nvPr>
            <p:ph idx="1"/>
          </p:nvPr>
        </p:nvSpPr>
        <p:spPr>
          <a:xfrm>
            <a:off x="360000" y="1340768"/>
            <a:ext cx="8424000" cy="5400600"/>
          </a:xfrm>
        </p:spPr>
        <p:txBody>
          <a:bodyPr/>
          <a:lstStyle/>
          <a:p>
            <a:pPr algn="just">
              <a:lnSpc>
                <a:spcPct val="100000"/>
              </a:lnSpc>
              <a:spcBef>
                <a:spcPts val="300"/>
              </a:spcBef>
              <a:spcAft>
                <a:spcPts val="300"/>
              </a:spcAft>
            </a:pPr>
            <a:r>
              <a:rPr lang="cs-CZ" sz="1600" dirty="false"/>
              <a:t>V žádosti o podporu je nutné vyplnit všechny indikátory, které výzva stanoví jako povinné, i když budou mít nulovou cílovou hodnotu,</a:t>
            </a:r>
          </a:p>
          <a:p>
            <a:pPr algn="just">
              <a:lnSpc>
                <a:spcPct val="100000"/>
              </a:lnSpc>
              <a:spcBef>
                <a:spcPts val="300"/>
              </a:spcBef>
              <a:spcAft>
                <a:spcPts val="300"/>
              </a:spcAft>
            </a:pPr>
            <a:r>
              <a:rPr lang="cs-CZ" sz="1600" dirty="false"/>
              <a:t>nenulovou cílovou hodnotu stanovit u všech indikátorů, které jsou relevantní vůči realizovaným aktivitám a závazným podmínkám výzvy,</a:t>
            </a:r>
          </a:p>
          <a:p>
            <a:pPr algn="just">
              <a:lnSpc>
                <a:spcPct val="100000"/>
              </a:lnSpc>
              <a:spcBef>
                <a:spcPts val="300"/>
              </a:spcBef>
              <a:spcAft>
                <a:spcPts val="300"/>
              </a:spcAft>
            </a:pPr>
            <a:r>
              <a:rPr lang="cs-CZ" sz="1600" dirty="false"/>
              <a:t>cílové hodnoty stanovit v reálné výši, ve vazbě na cíl projektu a na klíčové aktivity,</a:t>
            </a:r>
          </a:p>
          <a:p>
            <a:pPr algn="just">
              <a:lnSpc>
                <a:spcPct val="100000"/>
              </a:lnSpc>
              <a:spcBef>
                <a:spcPts val="300"/>
              </a:spcBef>
              <a:spcAft>
                <a:spcPts val="300"/>
              </a:spcAft>
            </a:pPr>
            <a:r>
              <a:rPr lang="cs-CZ" sz="1600" dirty="false"/>
              <a:t>u každého indikátoru v komentáři vysvětlit způsob stanovení cílové hodnoty indikátoru včetně informace jaké CS jsou započítány.</a:t>
            </a:r>
          </a:p>
          <a:p>
            <a:pPr marL="0" indent="0">
              <a:lnSpc>
                <a:spcPct val="100000"/>
              </a:lnSpc>
              <a:spcBef>
                <a:spcPts val="1800"/>
              </a:spcBef>
              <a:buNone/>
            </a:pPr>
            <a:r>
              <a:rPr lang="cs-CZ" sz="1400" b="true" dirty="false"/>
              <a:t>Časté chyby:</a:t>
            </a:r>
          </a:p>
          <a:p>
            <a:pPr lvl="1" algn="just">
              <a:lnSpc>
                <a:spcPct val="100000"/>
              </a:lnSpc>
            </a:pPr>
            <a:r>
              <a:rPr lang="cs-CZ" sz="1400" dirty="false"/>
              <a:t>cílové hodnoty indikátorů nekorespondují s popisem aktivit projektu nebo jsou podhodnocené/nadhodnocené,</a:t>
            </a:r>
          </a:p>
          <a:p>
            <a:pPr lvl="1" algn="just">
              <a:lnSpc>
                <a:spcPct val="100000"/>
              </a:lnSpc>
            </a:pPr>
            <a:r>
              <a:rPr lang="cs-CZ" sz="1400" dirty="false"/>
              <a:t>není vyplněný komentář k cílové hodnotě indikátoru, nebo komentář není v souladu se stanovenou cílovou hodnotou,</a:t>
            </a:r>
          </a:p>
          <a:p>
            <a:pPr lvl="1" algn="just">
              <a:lnSpc>
                <a:spcPct val="100000"/>
              </a:lnSpc>
            </a:pPr>
            <a:r>
              <a:rPr lang="cs-CZ" sz="1400" dirty="false"/>
              <a:t>nejsou stanoveny cílové hodnoty u všech relevantních indikátorů,</a:t>
            </a:r>
          </a:p>
          <a:p>
            <a:pPr lvl="1" algn="just">
              <a:lnSpc>
                <a:spcPct val="100000"/>
              </a:lnSpc>
            </a:pPr>
            <a:r>
              <a:rPr lang="cs-CZ" sz="1400" dirty="false"/>
              <a:t>do cílové hodnoty indikátoru 670 102 Využívání podpořených služeb je chybně započtena i podpora odborných pracovníků,</a:t>
            </a:r>
          </a:p>
          <a:p>
            <a:pPr lvl="1" algn="just">
              <a:lnSpc>
                <a:spcPct val="100000"/>
              </a:lnSpc>
            </a:pPr>
            <a:r>
              <a:rPr lang="cs-CZ" sz="1400" dirty="false"/>
              <a:t>u indikátorů 600 000 a 670 102 chybně použitá měrná jednotka rodina místo osoba,</a:t>
            </a:r>
          </a:p>
          <a:p>
            <a:pPr lvl="1" algn="just">
              <a:lnSpc>
                <a:spcPct val="100000"/>
              </a:lnSpc>
            </a:pPr>
            <a:r>
              <a:rPr lang="cs-CZ" sz="1400" dirty="false"/>
              <a:t>do podpory CS jsou započteny i aktivity, které nemají charakter podpory. *</a:t>
            </a:r>
          </a:p>
          <a:p>
            <a:pPr lvl="1" algn="just">
              <a:lnSpc>
                <a:spcPct val="100000"/>
              </a:lnSpc>
            </a:pPr>
            <a:r>
              <a:rPr lang="cs-CZ" sz="1400" dirty="false"/>
              <a:t>stanovení cílové hodnoty u indikátorů bez závazku,</a:t>
            </a:r>
          </a:p>
          <a:p>
            <a:pPr lvl="1" algn="just">
              <a:lnSpc>
                <a:spcPct val="100000"/>
              </a:lnSpc>
            </a:pPr>
            <a:endParaRPr lang="cs-CZ" sz="1600" dirty="false"/>
          </a:p>
        </p:txBody>
      </p:sp>
      <p:sp>
        <p:nvSpPr>
          <p:cNvPr id="4" name="Zástupný symbol pro číslo snímku 3">
            <a:extLst>
              <a:ext uri="{FF2B5EF4-FFF2-40B4-BE49-F238E27FC236}">
                <a16:creationId xmlns:a16="http://schemas.microsoft.com/office/drawing/2014/main" id="{814640C0-4F58-1521-8208-670C419B658A}"/>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841752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lgn="ctr"/>
            <a:br>
              <a:rPr lang="cs-CZ" dirty="false"/>
            </a:br>
            <a:r>
              <a:rPr lang="cs-CZ" dirty="false"/>
              <a:t>Časové nastavení</a:t>
            </a:r>
            <a:br>
              <a:rPr lang="cs-CZ" dirty="false"/>
            </a:br>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450869990"/>
              </p:ext>
            </p:extLst>
          </p:nvPr>
        </p:nvGraphicFramePr>
        <p:xfrm>
          <a:off x="179512" y="1678436"/>
          <a:ext cx="8784976" cy="3960440"/>
        </p:xfrm>
        <a:graphic>
          <a:graphicData uri="http://schemas.openxmlformats.org/drawingml/2006/table">
            <a:tbl>
              <a:tblPr firstRow="true" firstCol="true" bandRow="true">
                <a:tableStyleId>{5C22544A-7EE6-4342-B048-85BDC9FD1C3A}</a:tableStyleId>
              </a:tblPr>
              <a:tblGrid>
                <a:gridCol w="5400600">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tblGrid>
              <a:tr h="648072">
                <a:tc>
                  <a:txBody>
                    <a:bodyPr/>
                    <a:lstStyle/>
                    <a:p>
                      <a:pPr marL="36195" marR="36195">
                        <a:spcBef>
                          <a:spcPts val="300"/>
                        </a:spcBef>
                        <a:spcAft>
                          <a:spcPts val="300"/>
                        </a:spcAft>
                      </a:pPr>
                      <a:r>
                        <a:rPr lang="cs-CZ" sz="1600" dirty="false">
                          <a:effectLst/>
                          <a:latin typeface="+mn-lt"/>
                        </a:rPr>
                        <a:t>Vyhlášení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800" b="true" kern="1200" dirty="false">
                          <a:solidFill>
                            <a:schemeClr val="lt1"/>
                          </a:solidFill>
                          <a:effectLst/>
                          <a:latin typeface="+mn-lt"/>
                          <a:ea typeface="+mn-ea"/>
                          <a:cs typeface="+mn-cs"/>
                        </a:rPr>
                        <a:t>pondělí 29. 6. 2026</a:t>
                      </a:r>
                      <a:endParaRPr lang="cs-CZ" sz="1600" dirty="false">
                        <a:solidFill>
                          <a:schemeClr val="bg1"/>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780087">
                <a:tc>
                  <a:txBody>
                    <a:bodyPr/>
                    <a:lstStyle/>
                    <a:p>
                      <a:pPr marL="36195" marR="36195">
                        <a:spcBef>
                          <a:spcPts val="300"/>
                        </a:spcBef>
                        <a:spcAft>
                          <a:spcPts val="300"/>
                        </a:spcAft>
                      </a:pPr>
                      <a:r>
                        <a:rPr lang="cs-CZ" sz="1600" dirty="false">
                          <a:effectLst/>
                          <a:latin typeface="+mn-lt"/>
                        </a:rPr>
                        <a:t>Zpřístupnění žádosti o podporu </a:t>
                      </a:r>
                      <a:br>
                        <a:rPr lang="cs-CZ" sz="1600" dirty="false">
                          <a:effectLst/>
                          <a:latin typeface="+mn-lt"/>
                        </a:rPr>
                      </a:br>
                      <a:r>
                        <a:rPr lang="cs-CZ" sz="1600" dirty="false">
                          <a:effectLst/>
                          <a:latin typeface="+mn-lt"/>
                        </a:rPr>
                        <a:t>v monitorovacím systému MS2014+</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29. 6. 2026 od 12:00</a:t>
                      </a:r>
                    </a:p>
                  </a:txBody>
                  <a:tcPr marL="0" marR="0" marT="0" marB="0" anchor="ctr"/>
                </a:tc>
                <a:extLst>
                  <a:ext uri="{0D108BD9-81ED-4DB2-BD59-A6C34878D82A}">
                    <a16:rowId xmlns:a16="http://schemas.microsoft.com/office/drawing/2014/main" val="10001"/>
                  </a:ext>
                </a:extLst>
              </a:tr>
              <a:tr h="600066">
                <a:tc>
                  <a:txBody>
                    <a:bodyPr/>
                    <a:lstStyle/>
                    <a:p>
                      <a:pPr marL="36195" marR="36195">
                        <a:spcBef>
                          <a:spcPts val="300"/>
                        </a:spcBef>
                        <a:spcAft>
                          <a:spcPts val="300"/>
                        </a:spcAft>
                      </a:pPr>
                      <a:r>
                        <a:rPr lang="cs-CZ" sz="1600" dirty="false">
                          <a:effectLst/>
                          <a:latin typeface="+mn-lt"/>
                        </a:rPr>
                        <a:t>Zahájení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29. 6. 2026 od 12:00</a:t>
                      </a:r>
                    </a:p>
                  </a:txBody>
                  <a:tcPr marL="0" marR="0" marT="0" marB="0" anchor="ctr"/>
                </a:tc>
                <a:extLst>
                  <a:ext uri="{0D108BD9-81ED-4DB2-BD59-A6C34878D82A}">
                    <a16:rowId xmlns:a16="http://schemas.microsoft.com/office/drawing/2014/main" val="10002"/>
                  </a:ext>
                </a:extLst>
              </a:tr>
              <a:tr h="564063">
                <a:tc>
                  <a:txBody>
                    <a:bodyPr/>
                    <a:lstStyle/>
                    <a:p>
                      <a:pPr marL="36195" marR="36195">
                        <a:spcBef>
                          <a:spcPts val="300"/>
                        </a:spcBef>
                        <a:spcAft>
                          <a:spcPts val="300"/>
                        </a:spcAft>
                      </a:pPr>
                      <a:r>
                        <a:rPr lang="cs-CZ" sz="1600" dirty="false">
                          <a:effectLst/>
                          <a:latin typeface="+mn-lt"/>
                        </a:rPr>
                        <a:t>Ukončení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rgbClr val="FF0000"/>
                          </a:solidFill>
                          <a:effectLst/>
                          <a:latin typeface="+mn-lt"/>
                          <a:ea typeface="+mn-ea"/>
                          <a:cs typeface="+mn-cs"/>
                        </a:rPr>
                        <a:t>pondělí 14. 9. 2026 do 12:00</a:t>
                      </a:r>
                    </a:p>
                  </a:txBody>
                  <a:tcPr marL="0" marR="0" marT="0" marB="0" anchor="ctr"/>
                </a:tc>
                <a:extLst>
                  <a:ext uri="{0D108BD9-81ED-4DB2-BD59-A6C34878D82A}">
                    <a16:rowId xmlns:a16="http://schemas.microsoft.com/office/drawing/2014/main" val="10003"/>
                  </a:ext>
                </a:extLst>
              </a:tr>
              <a:tr h="780087">
                <a:tc>
                  <a:txBody>
                    <a:bodyPr/>
                    <a:lstStyle/>
                    <a:p>
                      <a:pPr marL="36195" marR="36195">
                        <a:spcBef>
                          <a:spcPts val="300"/>
                        </a:spcBef>
                        <a:spcAft>
                          <a:spcPts val="300"/>
                        </a:spcAft>
                      </a:pPr>
                      <a:r>
                        <a:rPr lang="cs-CZ" sz="1600" dirty="false">
                          <a:effectLst/>
                          <a:latin typeface="+mn-lt"/>
                        </a:rPr>
                        <a:t>Maximální délka, na kterou je žadatel oprávněn projekt naplánovat</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dirty="false">
                          <a:effectLst/>
                          <a:latin typeface="+mn-lt"/>
                        </a:rPr>
                        <a:t>24 měsíců </a:t>
                      </a:r>
                      <a:endParaRPr lang="cs-CZ" sz="16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588065">
                <a:tc>
                  <a:txBody>
                    <a:bodyPr/>
                    <a:lstStyle/>
                    <a:p>
                      <a:pPr marL="36195" marR="36195">
                        <a:spcBef>
                          <a:spcPts val="300"/>
                        </a:spcBef>
                        <a:spcAft>
                          <a:spcPts val="300"/>
                        </a:spcAft>
                      </a:pPr>
                      <a:r>
                        <a:rPr lang="cs-CZ" sz="1600" dirty="false">
                          <a:solidFill>
                            <a:schemeClr val="bg1"/>
                          </a:solidFill>
                          <a:effectLst/>
                          <a:latin typeface="+mn-lt"/>
                          <a:ea typeface="Arial"/>
                          <a:cs typeface="Times New Roman"/>
                        </a:rPr>
                        <a:t>Nejzazší datum pro ukončení fyzické realizace projektu</a:t>
                      </a:r>
                    </a:p>
                  </a:txBody>
                  <a:tcPr marL="0" marR="0" marT="0" marB="0" anchor="ctr"/>
                </a:tc>
                <a:tc>
                  <a:txBody>
                    <a:bodyPr/>
                    <a:lstStyle/>
                    <a:p>
                      <a:pPr marL="36195" marR="36195" algn="ctr"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31. 12. 2028</a:t>
                      </a:r>
                    </a:p>
                  </a:txBody>
                  <a:tcPr marL="0" marR="0" marT="0" marB="0" anchor="ctr"/>
                </a:tc>
                <a:extLst>
                  <a:ext uri="{0D108BD9-81ED-4DB2-BD59-A6C34878D82A}">
                    <a16:rowId xmlns:a16="http://schemas.microsoft.com/office/drawing/2014/main" val="10005"/>
                  </a:ext>
                </a:extLst>
              </a:tr>
            </a:tbl>
          </a:graphicData>
        </a:graphic>
      </p:graphicFrame>
      <p:sp>
        <p:nvSpPr>
          <p:cNvPr id="5" name="Zástupný symbol pro obsah 2"/>
          <p:cNvSpPr txBox="true">
            <a:spLocks/>
          </p:cNvSpPr>
          <p:nvPr/>
        </p:nvSpPr>
        <p:spPr>
          <a:xfrm>
            <a:off x="179512" y="6021344"/>
            <a:ext cx="8784976" cy="431935"/>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buNone/>
            </a:pPr>
            <a:r>
              <a:rPr lang="cs-CZ" sz="1600" dirty="false">
                <a:solidFill>
                  <a:schemeClr val="accent1"/>
                </a:solidFill>
              </a:rPr>
              <a:t>Technická podpora uživatelům OPZ+ na portálu ESF: </a:t>
            </a:r>
            <a:r>
              <a:rPr lang="cs-CZ" sz="1400" b="true" dirty="false">
                <a:solidFill>
                  <a:schemeClr val="accent1"/>
                </a:solidFill>
                <a:latin typeface="+mj-lt"/>
                <a:hlinkClick r:id="rId3">
                  <a:extLst>
                    <a:ext uri="{A12FA001-AC4F-418D-AE19-62706E023703}">
                      <ahyp:hlinkClr xmlns:ahyp="http://schemas.microsoft.com/office/drawing/2018/hyperlinkcolor" val="tx"/>
                    </a:ext>
                  </a:extLst>
                </a:hlinkClick>
              </a:rPr>
              <a:t>www.esfcr.cz/technicka_podpora_opzplus</a:t>
            </a:r>
            <a:endParaRPr lang="cs-CZ" sz="1600" b="true" u="sng" dirty="false">
              <a:solidFill>
                <a:schemeClr val="accent1"/>
              </a:solidFill>
            </a:endParaRPr>
          </a:p>
          <a:p>
            <a:pPr marL="0" indent="0">
              <a:buNone/>
            </a:pPr>
            <a:endParaRPr lang="cs-CZ" sz="1400" dirty="false"/>
          </a:p>
          <a:p>
            <a:pPr marL="0" indent="0">
              <a:buNone/>
            </a:pPr>
            <a:r>
              <a:rPr lang="cs-CZ" dirty="false"/>
              <a:t> </a:t>
            </a:r>
          </a:p>
        </p:txBody>
      </p:sp>
      <p:sp>
        <p:nvSpPr>
          <p:cNvPr id="3" name="Zástupný symbol pro číslo snímku 2">
            <a:extLst>
              <a:ext uri="{FF2B5EF4-FFF2-40B4-BE49-F238E27FC236}">
                <a16:creationId xmlns:a16="http://schemas.microsoft.com/office/drawing/2014/main" id="{8B71FABC-871A-C3CE-1BCC-ACC986AE0FD4}"/>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464280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34F651-5704-14CB-E5F4-D43D73902FEF}"/>
              </a:ext>
            </a:extLst>
          </p:cNvPr>
          <p:cNvSpPr>
            <a:spLocks noGrp="true"/>
          </p:cNvSpPr>
          <p:nvPr>
            <p:ph type="title"/>
          </p:nvPr>
        </p:nvSpPr>
        <p:spPr>
          <a:xfrm>
            <a:off x="360000" y="0"/>
            <a:ext cx="8424000" cy="1080000"/>
          </a:xfrm>
        </p:spPr>
        <p:txBody>
          <a:bodyPr/>
          <a:lstStyle/>
          <a:p>
            <a:r>
              <a:rPr lang="cs-CZ" dirty="false"/>
              <a:t>5. Vztah indikátorů </a:t>
            </a:r>
            <a:br>
              <a:rPr lang="cs-CZ" dirty="false"/>
            </a:br>
            <a:r>
              <a:rPr lang="cs-CZ" dirty="false"/>
              <a:t>a závazných parametrů</a:t>
            </a:r>
          </a:p>
        </p:txBody>
      </p:sp>
      <p:sp>
        <p:nvSpPr>
          <p:cNvPr id="3" name="Zástupný obsah 2">
            <a:extLst>
              <a:ext uri="{FF2B5EF4-FFF2-40B4-BE49-F238E27FC236}">
                <a16:creationId xmlns:a16="http://schemas.microsoft.com/office/drawing/2014/main" id="{B450B24C-B955-DB74-ADB3-C9B77AAA1A33}"/>
              </a:ext>
            </a:extLst>
          </p:cNvPr>
          <p:cNvSpPr>
            <a:spLocks noGrp="true"/>
          </p:cNvSpPr>
          <p:nvPr>
            <p:ph idx="1"/>
          </p:nvPr>
        </p:nvSpPr>
        <p:spPr>
          <a:xfrm>
            <a:off x="323528" y="1340768"/>
            <a:ext cx="8460472" cy="4779232"/>
          </a:xfrm>
        </p:spPr>
        <p:txBody>
          <a:bodyPr/>
          <a:lstStyle/>
          <a:p>
            <a:pPr marL="0" indent="0" algn="just">
              <a:buNone/>
            </a:pPr>
            <a:r>
              <a:rPr lang="cs-CZ" dirty="false"/>
              <a:t>Příklad:</a:t>
            </a:r>
          </a:p>
          <a:p>
            <a:pPr marL="0" indent="0" algn="just">
              <a:buNone/>
            </a:pPr>
            <a:r>
              <a:rPr lang="cs-CZ" sz="2000" dirty="false"/>
              <a:t>V projektu (oblast I.) bude podpořeno </a:t>
            </a:r>
            <a:r>
              <a:rPr lang="cs-CZ" sz="2000" b="true" dirty="false"/>
              <a:t>50 rodin </a:t>
            </a:r>
            <a:r>
              <a:rPr lang="cs-CZ" sz="2000" dirty="false"/>
              <a:t>(konkrétně vždy 1 dítě a 1 dospělý):</a:t>
            </a:r>
          </a:p>
          <a:p>
            <a:pPr marL="0" indent="0" algn="just">
              <a:buNone/>
            </a:pPr>
            <a:r>
              <a:rPr lang="cs-CZ" sz="2000" dirty="false"/>
              <a:t>Indikátory 600 000 a 670 102 </a:t>
            </a:r>
            <a:r>
              <a:rPr lang="cs-CZ" sz="2000" dirty="false">
                <a:solidFill>
                  <a:srgbClr val="FF0000"/>
                </a:solidFill>
              </a:rPr>
              <a:t>(měrná jednotka v obou případech je osoba) </a:t>
            </a:r>
            <a:r>
              <a:rPr lang="cs-CZ" sz="2000" dirty="false"/>
              <a:t>by v součtu měly mít </a:t>
            </a:r>
            <a:r>
              <a:rPr lang="cs-CZ" sz="2000" b="true" dirty="false"/>
              <a:t>minimálně 100 osob (50 dětí + 50 rodičů)</a:t>
            </a:r>
            <a:r>
              <a:rPr lang="cs-CZ" sz="2000" dirty="false"/>
              <a:t>*</a:t>
            </a:r>
          </a:p>
          <a:p>
            <a:pPr marL="0" indent="0" algn="just">
              <a:buNone/>
            </a:pPr>
            <a:r>
              <a:rPr lang="cs-CZ" sz="2000" dirty="false"/>
              <a:t>Závazkové parametry:</a:t>
            </a:r>
          </a:p>
          <a:p>
            <a:pPr marL="0" indent="0" algn="just">
              <a:buNone/>
            </a:pPr>
            <a:r>
              <a:rPr lang="cs-CZ" sz="2000" dirty="false"/>
              <a:t>Stabilita a bezpečí dítěte </a:t>
            </a:r>
            <a:r>
              <a:rPr lang="cs-CZ" sz="2000" dirty="false">
                <a:solidFill>
                  <a:srgbClr val="FF0000"/>
                </a:solidFill>
              </a:rPr>
              <a:t>(měrná jednotka je dítě)</a:t>
            </a:r>
            <a:r>
              <a:rPr lang="cs-CZ" sz="2000" dirty="false"/>
              <a:t> – </a:t>
            </a:r>
            <a:r>
              <a:rPr lang="cs-CZ" sz="2000" b="true" dirty="false"/>
              <a:t>hodnota bude vycházet z 50 podpořených dětí</a:t>
            </a:r>
            <a:r>
              <a:rPr lang="cs-CZ" sz="2000" dirty="false"/>
              <a:t>. Uvedeno může být </a:t>
            </a:r>
            <a:r>
              <a:rPr lang="cs-CZ" sz="2000" b="true" dirty="false"/>
              <a:t>maximálně</a:t>
            </a:r>
            <a:r>
              <a:rPr lang="cs-CZ" sz="2000" dirty="false"/>
              <a:t> 50.</a:t>
            </a:r>
          </a:p>
          <a:p>
            <a:pPr marL="0" indent="0" algn="just">
              <a:buNone/>
            </a:pPr>
            <a:r>
              <a:rPr lang="cs-CZ" sz="2000" dirty="false"/>
              <a:t>Koordinovaná a provázaná podpora rodiny v systému služeb </a:t>
            </a:r>
            <a:r>
              <a:rPr lang="cs-CZ" sz="2000" dirty="false">
                <a:solidFill>
                  <a:srgbClr val="FF0000"/>
                </a:solidFill>
              </a:rPr>
              <a:t>(měrná jednotka rodina) </a:t>
            </a:r>
            <a:r>
              <a:rPr lang="cs-CZ" sz="2000" dirty="false"/>
              <a:t>- </a:t>
            </a:r>
            <a:r>
              <a:rPr lang="cs-CZ" sz="2000" b="true" dirty="false"/>
              <a:t>hodnota bude vycházet z 50 podpořených rodin. </a:t>
            </a:r>
            <a:r>
              <a:rPr lang="cs-CZ" sz="2000" dirty="false"/>
              <a:t>Uvedeno tak může být </a:t>
            </a:r>
            <a:r>
              <a:rPr lang="cs-CZ" sz="2000" b="true" dirty="false"/>
              <a:t>maximálně </a:t>
            </a:r>
            <a:r>
              <a:rPr lang="cs-CZ" sz="2000" dirty="false"/>
              <a:t>50 rodin.</a:t>
            </a:r>
          </a:p>
          <a:p>
            <a:pPr marL="0" indent="0">
              <a:buNone/>
            </a:pPr>
            <a:endParaRPr lang="cs-CZ" dirty="false"/>
          </a:p>
        </p:txBody>
      </p:sp>
      <p:sp>
        <p:nvSpPr>
          <p:cNvPr id="4" name="Zástupný symbol pro číslo snímku 3">
            <a:extLst>
              <a:ext uri="{FF2B5EF4-FFF2-40B4-BE49-F238E27FC236}">
                <a16:creationId xmlns:a16="http://schemas.microsoft.com/office/drawing/2014/main" id="{D059DA43-FA29-4326-6AF0-DFBA99193CD6}"/>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467826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8EEA71-EF90-5E9B-0244-41131638216D}"/>
              </a:ext>
            </a:extLst>
          </p:cNvPr>
          <p:cNvSpPr>
            <a:spLocks noGrp="true"/>
          </p:cNvSpPr>
          <p:nvPr>
            <p:ph type="title"/>
          </p:nvPr>
        </p:nvSpPr>
        <p:spPr/>
        <p:txBody>
          <a:bodyPr/>
          <a:lstStyle/>
          <a:p>
            <a:r>
              <a:rPr lang="cs-CZ" dirty="false"/>
              <a:t>Specifické datové položky (SDP)</a:t>
            </a:r>
          </a:p>
        </p:txBody>
      </p:sp>
      <p:sp>
        <p:nvSpPr>
          <p:cNvPr id="3" name="Zástupný obsah 2">
            <a:extLst>
              <a:ext uri="{FF2B5EF4-FFF2-40B4-BE49-F238E27FC236}">
                <a16:creationId xmlns:a16="http://schemas.microsoft.com/office/drawing/2014/main" id="{DE4BA5E3-206E-3936-B112-7B2169B438AD}"/>
              </a:ext>
            </a:extLst>
          </p:cNvPr>
          <p:cNvSpPr>
            <a:spLocks noGrp="true"/>
          </p:cNvSpPr>
          <p:nvPr>
            <p:ph idx="1"/>
          </p:nvPr>
        </p:nvSpPr>
        <p:spPr/>
        <p:txBody>
          <a:bodyPr/>
          <a:lstStyle/>
          <a:p>
            <a:pPr marL="0" indent="0" algn="just">
              <a:lnSpc>
                <a:spcPct val="100000"/>
              </a:lnSpc>
              <a:buNone/>
            </a:pPr>
            <a:r>
              <a:rPr lang="cs-CZ" sz="2000" dirty="false"/>
              <a:t>SDP jsou nástroj pro doplňkový sběr informací v MS2021+, </a:t>
            </a:r>
            <a:br>
              <a:rPr lang="cs-CZ" sz="2000" dirty="false"/>
            </a:br>
            <a:r>
              <a:rPr lang="cs-CZ" sz="2000" dirty="false"/>
              <a:t>kterým ŘO získává podrobnější informace o poskytnuté podpoře.</a:t>
            </a:r>
          </a:p>
          <a:p>
            <a:pPr marL="0" indent="0" algn="just">
              <a:lnSpc>
                <a:spcPct val="100000"/>
              </a:lnSpc>
              <a:buNone/>
            </a:pPr>
            <a:endParaRPr lang="cs-CZ" sz="2000" dirty="false"/>
          </a:p>
          <a:p>
            <a:pPr marL="0" indent="0" algn="just">
              <a:lnSpc>
                <a:spcPct val="100000"/>
              </a:lnSpc>
              <a:buNone/>
            </a:pPr>
            <a:r>
              <a:rPr lang="cs-CZ" sz="2000" dirty="false"/>
              <a:t>Žadatel má povinnost vyplnit tyto SDP:</a:t>
            </a:r>
          </a:p>
          <a:p>
            <a:pPr lvl="1">
              <a:lnSpc>
                <a:spcPct val="100000"/>
              </a:lnSpc>
              <a:spcAft>
                <a:spcPts val="0"/>
              </a:spcAft>
            </a:pPr>
            <a:r>
              <a:rPr lang="cs-CZ" sz="1800" dirty="false"/>
              <a:t>Počet podpořených osob původem z Ukrajiny,</a:t>
            </a:r>
          </a:p>
          <a:p>
            <a:pPr lvl="1">
              <a:lnSpc>
                <a:spcPct val="100000"/>
              </a:lnSpc>
              <a:spcAft>
                <a:spcPts val="600"/>
              </a:spcAft>
            </a:pPr>
            <a:r>
              <a:rPr lang="cs-CZ" sz="1800" dirty="false"/>
              <a:t>Celkový počet podpořených osob.</a:t>
            </a:r>
          </a:p>
          <a:p>
            <a:pPr marL="414000" lvl="1" indent="0">
              <a:lnSpc>
                <a:spcPct val="100000"/>
              </a:lnSpc>
              <a:spcAft>
                <a:spcPts val="600"/>
              </a:spcAft>
              <a:buNone/>
            </a:pPr>
            <a:endParaRPr lang="cs-CZ" dirty="false"/>
          </a:p>
          <a:p>
            <a:pPr marL="0" lvl="1" indent="0" algn="just">
              <a:lnSpc>
                <a:spcPct val="100000"/>
              </a:lnSpc>
              <a:spcAft>
                <a:spcPts val="600"/>
              </a:spcAft>
              <a:buNone/>
            </a:pPr>
            <a:r>
              <a:rPr lang="cs-CZ" b="true" dirty="false">
                <a:solidFill>
                  <a:srgbClr val="FF0000"/>
                </a:solidFill>
              </a:rPr>
              <a:t>Do žádosti o podporu uvede žadatel u obou SDP do pole „číslo“ nulovou hodnotu. </a:t>
            </a:r>
            <a:r>
              <a:rPr lang="cs-CZ" dirty="false"/>
              <a:t>Sledování aktuálního počtu podpořených osob (u obou SDP) bude zajištěno expertním odhadem příjemce a bude uváděno pouze jako celkový počet (číslo) do příslušné obrazovky „Specifické datové položky“ ve zprávě o realizaci projektu.</a:t>
            </a:r>
          </a:p>
          <a:p>
            <a:pPr>
              <a:lnSpc>
                <a:spcPct val="100000"/>
              </a:lnSpc>
            </a:pPr>
            <a:endParaRPr lang="cs-CZ" dirty="false"/>
          </a:p>
        </p:txBody>
      </p:sp>
      <p:sp>
        <p:nvSpPr>
          <p:cNvPr id="4" name="Zástupný symbol pro číslo snímku 3">
            <a:extLst>
              <a:ext uri="{FF2B5EF4-FFF2-40B4-BE49-F238E27FC236}">
                <a16:creationId xmlns:a16="http://schemas.microsoft.com/office/drawing/2014/main" id="{6F02D0B1-1813-AC40-525A-E86629F6F2CB}"/>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1328941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8A73B0-7E34-7B58-1458-10188BBE1A3E}"/>
              </a:ext>
            </a:extLst>
          </p:cNvPr>
          <p:cNvSpPr>
            <a:spLocks noGrp="true"/>
          </p:cNvSpPr>
          <p:nvPr>
            <p:ph type="title"/>
          </p:nvPr>
        </p:nvSpPr>
        <p:spPr/>
        <p:txBody>
          <a:bodyPr/>
          <a:lstStyle/>
          <a:p>
            <a:r>
              <a:rPr lang="cs-CZ" dirty="false"/>
              <a:t>6. Způsob zapojení cs                      </a:t>
            </a:r>
            <a:r>
              <a:rPr lang="cs-CZ" sz="2000" dirty="false"/>
              <a:t>(1/2)</a:t>
            </a:r>
            <a:endParaRPr lang="cs-CZ" dirty="false"/>
          </a:p>
        </p:txBody>
      </p:sp>
      <p:sp>
        <p:nvSpPr>
          <p:cNvPr id="3" name="Zástupný obsah 2">
            <a:extLst>
              <a:ext uri="{FF2B5EF4-FFF2-40B4-BE49-F238E27FC236}">
                <a16:creationId xmlns:a16="http://schemas.microsoft.com/office/drawing/2014/main" id="{689B955A-D85A-F668-6984-AA160937F7CF}"/>
              </a:ext>
            </a:extLst>
          </p:cNvPr>
          <p:cNvSpPr>
            <a:spLocks noGrp="true"/>
          </p:cNvSpPr>
          <p:nvPr>
            <p:ph idx="1"/>
          </p:nvPr>
        </p:nvSpPr>
        <p:spPr>
          <a:xfrm>
            <a:off x="360000" y="2969969"/>
            <a:ext cx="8424000" cy="2546983"/>
          </a:xfrm>
        </p:spPr>
        <p:txBody>
          <a:bodyPr/>
          <a:lstStyle/>
          <a:p>
            <a:pPr algn="just">
              <a:lnSpc>
                <a:spcPct val="100000"/>
              </a:lnSpc>
            </a:pPr>
            <a:r>
              <a:rPr lang="cs-CZ" sz="1800" dirty="false"/>
              <a:t>CS by měla být adekvátním způsobem zapojena ve všech relevantních fázích projektu, způsob práce s CS pro ni má být přínosem a má přispívat ke zlepšení situace CS,</a:t>
            </a:r>
          </a:p>
          <a:p>
            <a:pPr algn="just">
              <a:lnSpc>
                <a:spcPct val="100000"/>
              </a:lnSpc>
            </a:pPr>
            <a:r>
              <a:rPr lang="cs-CZ" sz="1800" dirty="false"/>
              <a:t>podstatné je kvalitně popsat zejména v klíčových aktivitách projektu kolik osob z jaké CS bude danou aktivitou podpořeno, předpokládaný rozsah podpory, jakým způsobem bude s CS pracováno,</a:t>
            </a:r>
          </a:p>
          <a:p>
            <a:pPr algn="just">
              <a:lnSpc>
                <a:spcPct val="100000"/>
              </a:lnSpc>
            </a:pPr>
            <a:r>
              <a:rPr lang="cs-CZ" sz="1800" dirty="false"/>
              <a:t>v žádosti o podporu je důležité popsat způsob oslovení CS, </a:t>
            </a:r>
            <a:r>
              <a:rPr lang="cs-CZ" sz="1800" dirty="false">
                <a:solidFill>
                  <a:srgbClr val="FF0000"/>
                </a:solidFill>
              </a:rPr>
              <a:t>prokázat zájem CS zapojit se do projektu</a:t>
            </a:r>
            <a:r>
              <a:rPr lang="cs-CZ" sz="1800" dirty="false"/>
              <a:t>, její motivaci.</a:t>
            </a:r>
          </a:p>
        </p:txBody>
      </p:sp>
      <p:pic>
        <p:nvPicPr>
          <p:cNvPr id="4" name="Obrázek 3">
            <a:extLst>
              <a:ext uri="{FF2B5EF4-FFF2-40B4-BE49-F238E27FC236}">
                <a16:creationId xmlns:a16="http://schemas.microsoft.com/office/drawing/2014/main" id="{4C391A30-7AAD-46F7-70F5-3957B163E622}"/>
              </a:ext>
            </a:extLst>
          </p:cNvPr>
          <p:cNvPicPr>
            <a:picLocks noChangeAspect="true"/>
          </p:cNvPicPr>
          <p:nvPr/>
        </p:nvPicPr>
        <p:blipFill>
          <a:blip r:embed="rId2"/>
          <a:stretch>
            <a:fillRect/>
          </a:stretch>
        </p:blipFill>
        <p:spPr>
          <a:xfrm>
            <a:off x="1547664" y="1246388"/>
            <a:ext cx="5696192" cy="1368152"/>
          </a:xfrm>
          <a:prstGeom prst="rect">
            <a:avLst/>
          </a:prstGeom>
        </p:spPr>
      </p:pic>
      <p:sp>
        <p:nvSpPr>
          <p:cNvPr id="5" name="Zástupný symbol pro číslo snímku 4">
            <a:extLst>
              <a:ext uri="{FF2B5EF4-FFF2-40B4-BE49-F238E27FC236}">
                <a16:creationId xmlns:a16="http://schemas.microsoft.com/office/drawing/2014/main" id="{00549869-4702-F4E9-9BC0-FE5AFD9B37F3}"/>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108075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E497B0-0A12-3EA3-6B04-47DCC61346D6}"/>
              </a:ext>
            </a:extLst>
          </p:cNvPr>
          <p:cNvSpPr>
            <a:spLocks noGrp="true"/>
          </p:cNvSpPr>
          <p:nvPr>
            <p:ph type="title"/>
          </p:nvPr>
        </p:nvSpPr>
        <p:spPr/>
        <p:txBody>
          <a:bodyPr/>
          <a:lstStyle/>
          <a:p>
            <a:r>
              <a:rPr lang="cs-CZ" dirty="false"/>
              <a:t>6. Způsob zapojení cs                      </a:t>
            </a:r>
            <a:r>
              <a:rPr lang="cs-CZ" sz="2000" dirty="false"/>
              <a:t>(2/2)</a:t>
            </a:r>
            <a:endParaRPr lang="cs-CZ" dirty="false"/>
          </a:p>
        </p:txBody>
      </p:sp>
      <p:sp>
        <p:nvSpPr>
          <p:cNvPr id="3" name="Zástupný obsah 2">
            <a:extLst>
              <a:ext uri="{FF2B5EF4-FFF2-40B4-BE49-F238E27FC236}">
                <a16:creationId xmlns:a16="http://schemas.microsoft.com/office/drawing/2014/main" id="{17B10E79-9A9F-2C0B-DE62-184246F26F81}"/>
              </a:ext>
            </a:extLst>
          </p:cNvPr>
          <p:cNvSpPr>
            <a:spLocks noGrp="true"/>
          </p:cNvSpPr>
          <p:nvPr>
            <p:ph idx="1"/>
          </p:nvPr>
        </p:nvSpPr>
        <p:spPr/>
        <p:txBody>
          <a:bodyPr/>
          <a:lstStyle/>
          <a:p>
            <a:pPr marL="0" indent="0">
              <a:buNone/>
            </a:pPr>
            <a:r>
              <a:rPr lang="cs-CZ" sz="2000" b="true" dirty="false"/>
              <a:t>Časté chyby:</a:t>
            </a:r>
          </a:p>
          <a:p>
            <a:pPr lvl="1" algn="just"/>
            <a:r>
              <a:rPr lang="cs-CZ" sz="1800" dirty="false"/>
              <a:t>zvoleny nevhodné formy práce s CS vzhledem k plánovaným aktivitám a charakteristikám CS,</a:t>
            </a:r>
          </a:p>
          <a:p>
            <a:pPr lvl="1" algn="just"/>
            <a:r>
              <a:rPr lang="cs-CZ" sz="1800" dirty="false"/>
              <a:t>neprokázaný zájem/motivace CS zapojit se do projektových aktivit,</a:t>
            </a:r>
          </a:p>
          <a:p>
            <a:pPr lvl="1" algn="just"/>
            <a:r>
              <a:rPr lang="cs-CZ" sz="1800" dirty="false"/>
              <a:t>neadekvátní intenzita zapojení CS,</a:t>
            </a:r>
          </a:p>
          <a:p>
            <a:pPr lvl="1" algn="just"/>
            <a:r>
              <a:rPr lang="cs-CZ" sz="1800" dirty="false"/>
              <a:t>nedostatečný popis zapojení CS do projektu:</a:t>
            </a:r>
          </a:p>
          <a:p>
            <a:pPr lvl="2" algn="just">
              <a:lnSpc>
                <a:spcPct val="100000"/>
              </a:lnSpc>
              <a:buFont typeface="Wingdings" panose="05000000000000000000" pitchFamily="2" charset="2"/>
              <a:buChar char="§"/>
            </a:pPr>
            <a:r>
              <a:rPr lang="cs-CZ" sz="1600" dirty="false"/>
              <a:t>nekonkretizovaný rozsah podpory a počet osob z CS zapojených do aktivit,</a:t>
            </a:r>
          </a:p>
          <a:p>
            <a:pPr lvl="2" algn="just">
              <a:lnSpc>
                <a:spcPct val="100000"/>
              </a:lnSpc>
              <a:buFont typeface="Wingdings" panose="05000000000000000000" pitchFamily="2" charset="2"/>
              <a:buChar char="§"/>
            </a:pPr>
            <a:r>
              <a:rPr lang="cs-CZ" sz="1600" dirty="false"/>
              <a:t>příliš obecný popis zvolené formy podpory.</a:t>
            </a:r>
          </a:p>
        </p:txBody>
      </p:sp>
      <p:sp>
        <p:nvSpPr>
          <p:cNvPr id="4" name="Zástupný symbol pro číslo snímku 3">
            <a:extLst>
              <a:ext uri="{FF2B5EF4-FFF2-40B4-BE49-F238E27FC236}">
                <a16:creationId xmlns:a16="http://schemas.microsoft.com/office/drawing/2014/main" id="{B6C4CE43-CE7C-F803-AE49-4F21AD4CA267}"/>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1770993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D44769-D084-08A2-C6B0-01C3C9F9E3AD}"/>
              </a:ext>
            </a:extLst>
          </p:cNvPr>
          <p:cNvSpPr>
            <a:spLocks noGrp="true"/>
          </p:cNvSpPr>
          <p:nvPr>
            <p:ph type="title"/>
          </p:nvPr>
        </p:nvSpPr>
        <p:spPr/>
        <p:txBody>
          <a:bodyPr/>
          <a:lstStyle/>
          <a:p>
            <a:r>
              <a:rPr lang="cs-CZ" dirty="false"/>
              <a:t>7. Způsob realizace aktivit a jejich návaznost                                         </a:t>
            </a:r>
          </a:p>
        </p:txBody>
      </p:sp>
      <p:sp>
        <p:nvSpPr>
          <p:cNvPr id="3" name="Zástupný obsah 2">
            <a:extLst>
              <a:ext uri="{FF2B5EF4-FFF2-40B4-BE49-F238E27FC236}">
                <a16:creationId xmlns:a16="http://schemas.microsoft.com/office/drawing/2014/main" id="{00FA9AB8-B78F-6078-48DD-51D7EECBF356}"/>
              </a:ext>
            </a:extLst>
          </p:cNvPr>
          <p:cNvSpPr>
            <a:spLocks noGrp="true"/>
          </p:cNvSpPr>
          <p:nvPr>
            <p:ph idx="1"/>
          </p:nvPr>
        </p:nvSpPr>
        <p:spPr>
          <a:xfrm>
            <a:off x="360000" y="1340768"/>
            <a:ext cx="8424000" cy="5184576"/>
          </a:xfrm>
        </p:spPr>
        <p:txBody>
          <a:bodyPr/>
          <a:lstStyle/>
          <a:p>
            <a:pPr algn="just">
              <a:lnSpc>
                <a:spcPct val="100000"/>
              </a:lnSpc>
            </a:pPr>
            <a:r>
              <a:rPr lang="cs-CZ" sz="1800" dirty="false"/>
              <a:t>Zvolený soubor klíčových aktivit musí být logicky zvolený vůči vymezenému problému a stanovenému cíli projektu, aktivity na sebe musí vhodně navazovat, doplňovat se,</a:t>
            </a:r>
          </a:p>
          <a:p>
            <a:pPr algn="just">
              <a:lnSpc>
                <a:spcPct val="100000"/>
              </a:lnSpc>
            </a:pPr>
            <a:r>
              <a:rPr lang="cs-CZ" sz="1800" dirty="false"/>
              <a:t>klíčové aktivity musí být dostatečně konkrétně a srozumitelně popsané:</a:t>
            </a:r>
          </a:p>
          <a:p>
            <a:pPr lvl="1" algn="just">
              <a:lnSpc>
                <a:spcPct val="100000"/>
              </a:lnSpc>
              <a:spcAft>
                <a:spcPts val="0"/>
              </a:spcAft>
            </a:pPr>
            <a:r>
              <a:rPr lang="cs-CZ" sz="1600" dirty="false"/>
              <a:t>předpokládaný harmonogram aktivity,</a:t>
            </a:r>
          </a:p>
          <a:p>
            <a:pPr lvl="1" algn="just">
              <a:lnSpc>
                <a:spcPct val="100000"/>
              </a:lnSpc>
              <a:spcAft>
                <a:spcPts val="0"/>
              </a:spcAft>
            </a:pPr>
            <a:r>
              <a:rPr lang="cs-CZ" sz="1600" dirty="false"/>
              <a:t>způsob provádění aktivity, včetně předpokládané časové dotace jednotlivých činností realizovaných v rámci aktivity,</a:t>
            </a:r>
          </a:p>
          <a:p>
            <a:pPr lvl="1" algn="just">
              <a:lnSpc>
                <a:spcPct val="100000"/>
              </a:lnSpc>
              <a:spcAft>
                <a:spcPts val="0"/>
              </a:spcAft>
            </a:pPr>
            <a:r>
              <a:rPr lang="cs-CZ" sz="1600" dirty="false"/>
              <a:t>výstupy aktivity,</a:t>
            </a:r>
          </a:p>
          <a:p>
            <a:pPr algn="just">
              <a:lnSpc>
                <a:spcPct val="100000"/>
              </a:lnSpc>
            </a:pPr>
            <a:r>
              <a:rPr lang="cs-CZ" sz="1800" dirty="false"/>
              <a:t>je potřeba popsat i aktivity, které budou financované z paušálu.</a:t>
            </a:r>
          </a:p>
          <a:p>
            <a:pPr marL="0" indent="0" algn="just">
              <a:lnSpc>
                <a:spcPct val="100000"/>
              </a:lnSpc>
              <a:spcBef>
                <a:spcPts val="1800"/>
              </a:spcBef>
              <a:buNone/>
            </a:pPr>
            <a:r>
              <a:rPr lang="cs-CZ" sz="1800" b="true" dirty="false"/>
              <a:t>Časté chyby:</a:t>
            </a:r>
          </a:p>
          <a:p>
            <a:pPr lvl="1" algn="just">
              <a:lnSpc>
                <a:spcPct val="100000"/>
              </a:lnSpc>
            </a:pPr>
            <a:r>
              <a:rPr lang="cs-CZ" sz="1600" dirty="false"/>
              <a:t>aktivity netvoří logický celek, nepovedou k dosažení cíle projektu,</a:t>
            </a:r>
          </a:p>
          <a:p>
            <a:pPr lvl="1" algn="just">
              <a:lnSpc>
                <a:spcPct val="100000"/>
              </a:lnSpc>
            </a:pPr>
            <a:r>
              <a:rPr lang="cs-CZ" sz="1600" dirty="false"/>
              <a:t>nekonkrétní popis realizace klíčových aktivit a/nebo jejich výstupů,</a:t>
            </a:r>
          </a:p>
          <a:p>
            <a:pPr lvl="1" algn="just">
              <a:lnSpc>
                <a:spcPct val="100000"/>
              </a:lnSpc>
            </a:pPr>
            <a:r>
              <a:rPr lang="cs-CZ" sz="1600" dirty="false"/>
              <a:t>popis klíčových aktivit v žádosti o podporu se rozchází s informacemi, které byly doplněny v přílohách,</a:t>
            </a:r>
          </a:p>
          <a:p>
            <a:pPr lvl="1" algn="just">
              <a:lnSpc>
                <a:spcPct val="100000"/>
              </a:lnSpc>
            </a:pPr>
            <a:r>
              <a:rPr lang="cs-CZ" sz="1600" dirty="false"/>
              <a:t>způsob provádění aktivity nepovede k dosažení stanovených výstupů aktivity,</a:t>
            </a:r>
          </a:p>
          <a:p>
            <a:pPr lvl="1" algn="just">
              <a:lnSpc>
                <a:spcPct val="100000"/>
              </a:lnSpc>
            </a:pPr>
            <a:r>
              <a:rPr lang="cs-CZ" sz="1600" dirty="false"/>
              <a:t>nadhodnocená/podhodnocená časová dotace aktivity.</a:t>
            </a:r>
          </a:p>
          <a:p>
            <a:pPr marL="414000" lvl="1" indent="0" algn="just">
              <a:lnSpc>
                <a:spcPct val="100000"/>
              </a:lnSpc>
              <a:buNone/>
            </a:pPr>
            <a:endParaRPr lang="cs-CZ" sz="1600" dirty="false">
              <a:solidFill>
                <a:srgbClr val="FF0000"/>
              </a:solidFill>
            </a:endParaRPr>
          </a:p>
        </p:txBody>
      </p:sp>
      <p:sp>
        <p:nvSpPr>
          <p:cNvPr id="4" name="Zástupný symbol pro číslo snímku 3">
            <a:extLst>
              <a:ext uri="{FF2B5EF4-FFF2-40B4-BE49-F238E27FC236}">
                <a16:creationId xmlns:a16="http://schemas.microsoft.com/office/drawing/2014/main" id="{2047F768-0FC7-D104-1700-2C1F66833896}"/>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16829078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115616" y="1556792"/>
            <a:ext cx="7272000" cy="648072"/>
          </a:xfrm>
        </p:spPr>
        <p:txBody>
          <a:bodyPr/>
          <a:lstStyle/>
          <a:p>
            <a:r>
              <a:rPr lang="cs-CZ" dirty="false"/>
              <a:t>Děkujeme za pozornost</a:t>
            </a:r>
          </a:p>
        </p:txBody>
      </p:sp>
      <p:sp>
        <p:nvSpPr>
          <p:cNvPr id="6" name="Zástupný symbol pro text 5"/>
          <p:cNvSpPr>
            <a:spLocks noGrp="true"/>
          </p:cNvSpPr>
          <p:nvPr>
            <p:ph type="body" sz="quarter" idx="13"/>
          </p:nvPr>
        </p:nvSpPr>
        <p:spPr>
          <a:xfrm>
            <a:off x="197768" y="2204864"/>
            <a:ext cx="8748464" cy="1008112"/>
          </a:xfrm>
        </p:spPr>
        <p:txBody>
          <a:bodyPr/>
          <a:lstStyle/>
          <a:p>
            <a:r>
              <a:rPr lang="cs-CZ" b="true" dirty="false"/>
              <a:t>Odd. projektů sociálního začleňování III (874)</a:t>
            </a:r>
            <a:br>
              <a:rPr lang="cs-CZ" b="true" dirty="false"/>
            </a:br>
            <a:endParaRPr lang="cs-CZ" b="true" dirty="false"/>
          </a:p>
        </p:txBody>
      </p:sp>
      <p:sp>
        <p:nvSpPr>
          <p:cNvPr id="3" name="TextovéPole 2">
            <a:extLst>
              <a:ext uri="{FF2B5EF4-FFF2-40B4-BE49-F238E27FC236}">
                <a16:creationId xmlns:a16="http://schemas.microsoft.com/office/drawing/2014/main" id="{EF8D7706-E84D-334B-FF7D-CE3ED42E42FD}"/>
              </a:ext>
            </a:extLst>
          </p:cNvPr>
          <p:cNvSpPr txBox="true"/>
          <p:nvPr/>
        </p:nvSpPr>
        <p:spPr>
          <a:xfrm>
            <a:off x="323529" y="3025187"/>
            <a:ext cx="8622703" cy="3500958"/>
          </a:xfrm>
          <a:prstGeom prst="rect">
            <a:avLst/>
          </a:prstGeom>
          <a:noFill/>
        </p:spPr>
        <p:txBody>
          <a:bodyPr wrap="square">
            <a:spAutoFit/>
          </a:bodyPr>
          <a:lstStyle/>
          <a:p>
            <a:pPr marL="0" indent="0" algn="ctr">
              <a:spcAft>
                <a:spcPts val="1800"/>
              </a:spcAft>
              <a:buNone/>
            </a:pPr>
            <a:r>
              <a:rPr lang="cs-CZ" sz="2800" dirty="false">
                <a:solidFill>
                  <a:schemeClr val="accent1"/>
                </a:solidFill>
              </a:rPr>
              <a:t>Můžete využít konzultací na diskusním klubu výzvy (</a:t>
            </a:r>
            <a:r>
              <a:rPr lang="cs-CZ" sz="2800" dirty="false">
                <a:hlinkClick r:id="rId2"/>
              </a:rPr>
              <a:t>03_25_085 Podpora služeb pro ohrožené děti, rodiny a mladé dospělé (4) - www.esfcr.cz</a:t>
            </a:r>
            <a:r>
              <a:rPr lang="cs-CZ" sz="2800">
                <a:solidFill>
                  <a:schemeClr val="accent1"/>
                </a:solidFill>
              </a:rPr>
              <a:t>) </a:t>
            </a:r>
            <a:br>
              <a:rPr lang="cs-CZ" sz="2800">
                <a:solidFill>
                  <a:schemeClr val="accent1"/>
                </a:solidFill>
              </a:rPr>
            </a:br>
            <a:r>
              <a:rPr lang="cs-CZ" sz="2800">
                <a:solidFill>
                  <a:schemeClr val="accent1"/>
                </a:solidFill>
              </a:rPr>
              <a:t>nebo </a:t>
            </a:r>
            <a:r>
              <a:rPr lang="cs-CZ" sz="2800" dirty="false">
                <a:solidFill>
                  <a:schemeClr val="accent1"/>
                </a:solidFill>
              </a:rPr>
              <a:t>zaslat konkrétní dotazy emailem na kontaktní osoby výzvy:</a:t>
            </a:r>
          </a:p>
          <a:p>
            <a:pPr marL="0" lvl="0" indent="0" algn="ctr">
              <a:spcBef>
                <a:spcPts val="300"/>
              </a:spcBef>
              <a:spcAft>
                <a:spcPts val="300"/>
              </a:spcAft>
              <a:buNone/>
            </a:pPr>
            <a:r>
              <a:rPr lang="cs-CZ" b="true" dirty="false"/>
              <a:t>Mgr. Tereza Zahálková, </a:t>
            </a:r>
            <a:r>
              <a:rPr lang="cs-CZ" b="true" u="sng" dirty="false">
                <a:hlinkClick r:id="rId3"/>
              </a:rPr>
              <a:t>tereza.zahalkova@mpsv.gov.cz</a:t>
            </a:r>
            <a:endParaRPr lang="cs-CZ" b="true" dirty="false"/>
          </a:p>
          <a:p>
            <a:pPr marL="0" lvl="0" indent="0" algn="ctr">
              <a:spcBef>
                <a:spcPts val="300"/>
              </a:spcBef>
              <a:spcAft>
                <a:spcPts val="300"/>
              </a:spcAft>
              <a:buNone/>
            </a:pPr>
            <a:r>
              <a:rPr lang="cs-CZ" b="true" dirty="false"/>
              <a:t>Mgr. Pavlína Janáčová, </a:t>
            </a:r>
            <a:r>
              <a:rPr lang="cs-CZ" b="true" u="sng" dirty="false">
                <a:hlinkClick r:id="rId4"/>
              </a:rPr>
              <a:t>pavlina.janacova@mpsv.gov.cz</a:t>
            </a:r>
            <a:endParaRPr lang="cs-CZ" b="true" dirty="false"/>
          </a:p>
          <a:p>
            <a:pPr marL="0" lvl="0" indent="0" algn="ctr">
              <a:spcBef>
                <a:spcPts val="300"/>
              </a:spcBef>
              <a:spcAft>
                <a:spcPts val="300"/>
              </a:spcAft>
              <a:buNone/>
            </a:pPr>
            <a:r>
              <a:rPr lang="cs-CZ" b="true" dirty="false"/>
              <a:t>Ing. Veronika Daňková, </a:t>
            </a:r>
            <a:r>
              <a:rPr lang="cs-CZ" b="true" u="sng" dirty="false">
                <a:hlinkClick r:id="rId5"/>
              </a:rPr>
              <a:t>veronika.dankova@mpsv.gov.cz</a:t>
            </a:r>
            <a:endParaRPr lang="cs-CZ" b="true" dirty="false"/>
          </a:p>
        </p:txBody>
      </p:sp>
    </p:spTree>
    <p:extLst>
      <p:ext uri="{BB962C8B-B14F-4D97-AF65-F5344CB8AC3E}">
        <p14:creationId xmlns:p14="http://schemas.microsoft.com/office/powerpoint/2010/main" val="64835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Oprávnění žadatelé</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772816"/>
            <a:ext cx="8424000" cy="5085184"/>
          </a:xfrm>
        </p:spPr>
        <p:txBody>
          <a:bodyPr/>
          <a:lstStyle/>
          <a:p>
            <a:pPr marL="0" indent="0" algn="just">
              <a:lnSpc>
                <a:spcPct val="100000"/>
              </a:lnSpc>
              <a:spcAft>
                <a:spcPts val="1800"/>
              </a:spcAft>
              <a:buNone/>
            </a:pPr>
            <a:r>
              <a:rPr lang="cs-CZ" b="true" dirty="false">
                <a:latin typeface="Arial" panose="020B0604020202020204" pitchFamily="34" charset="0"/>
                <a:ea typeface="Calibri" panose="020F0502020204030204" pitchFamily="34" charset="0"/>
              </a:rPr>
              <a:t>Pro tuto výzvu jsou oprávněnými žadateli:</a:t>
            </a:r>
            <a:endParaRPr lang="cs-CZ" b="true" dirty="false">
              <a:effectLst/>
              <a:latin typeface="Arial" panose="020B0604020202020204" pitchFamily="34" charset="0"/>
              <a:ea typeface="Calibri" panose="020F0502020204030204" pitchFamily="34" charset="0"/>
            </a:endParaRPr>
          </a:p>
          <a:p>
            <a:pPr algn="just">
              <a:lnSpc>
                <a:spcPct val="100000"/>
              </a:lnSpc>
              <a:spcAft>
                <a:spcPts val="300"/>
              </a:spcAft>
            </a:pPr>
            <a:r>
              <a:rPr lang="cs-CZ" sz="1800" dirty="false">
                <a:latin typeface="Arial" panose="020B0604020202020204" pitchFamily="34" charset="0"/>
                <a:ea typeface="Calibri" panose="020F0502020204030204" pitchFamily="34" charset="0"/>
              </a:rPr>
              <a:t>n</a:t>
            </a:r>
            <a:r>
              <a:rPr lang="cs-CZ" sz="1800" dirty="false">
                <a:effectLst/>
                <a:latin typeface="Arial" panose="020B0604020202020204" pitchFamily="34" charset="0"/>
                <a:ea typeface="Calibri" panose="020F0502020204030204" pitchFamily="34" charset="0"/>
              </a:rPr>
              <a:t>estátní neziskové organizace</a:t>
            </a:r>
            <a:r>
              <a:rPr lang="cs-CZ" sz="1800" dirty="false">
                <a:latin typeface="Arial" panose="020B0604020202020204" pitchFamily="34" charset="0"/>
                <a:ea typeface="Calibri" panose="020F0502020204030204" pitchFamily="34" charset="0"/>
              </a:rPr>
              <a:t>: </a:t>
            </a:r>
            <a:r>
              <a:rPr lang="cs-CZ" sz="1800" dirty="false">
                <a:effectLst/>
                <a:latin typeface="Arial" panose="020B0604020202020204" pitchFamily="34" charset="0"/>
                <a:ea typeface="Calibri" panose="020F0502020204030204" pitchFamily="34" charset="0"/>
              </a:rPr>
              <a:t>spolky, obecně prospěšné společnosti, ústavy, církevní právnické osoby, nadace a nadační fondy,</a:t>
            </a:r>
            <a:endParaRPr lang="cs-CZ" sz="1800" dirty="false">
              <a:latin typeface="Arial" panose="020B0604020202020204" pitchFamily="34" charset="0"/>
              <a:ea typeface="Calibri" panose="020F0502020204030204" pitchFamily="34" charset="0"/>
            </a:endParaRPr>
          </a:p>
          <a:p>
            <a:pPr algn="just">
              <a:lnSpc>
                <a:spcPct val="100000"/>
              </a:lnSpc>
              <a:spcAft>
                <a:spcPts val="300"/>
              </a:spcAft>
            </a:pPr>
            <a:r>
              <a:rPr lang="cs-CZ" sz="1800" dirty="false">
                <a:latin typeface="Arial" panose="020B0604020202020204" pitchFamily="34" charset="0"/>
                <a:ea typeface="Calibri" panose="020F0502020204030204" pitchFamily="34" charset="0"/>
              </a:rPr>
              <a:t>m</a:t>
            </a:r>
            <a:r>
              <a:rPr lang="cs-CZ" sz="1800" dirty="false">
                <a:effectLst/>
                <a:latin typeface="Arial" panose="020B0604020202020204" pitchFamily="34" charset="0"/>
                <a:ea typeface="Calibri" panose="020F0502020204030204" pitchFamily="34" charset="0"/>
              </a:rPr>
              <a:t>ěstské části hlavního města Prahy,</a:t>
            </a:r>
          </a:p>
          <a:p>
            <a:pPr algn="just">
              <a:lnSpc>
                <a:spcPct val="100000"/>
              </a:lnSpc>
              <a:spcAft>
                <a:spcPts val="300"/>
              </a:spcAft>
            </a:pPr>
            <a:r>
              <a:rPr lang="cs-CZ" sz="1800" dirty="false">
                <a:latin typeface="Arial" panose="020B0604020202020204" pitchFamily="34" charset="0"/>
                <a:ea typeface="Calibri" panose="020F0502020204030204" pitchFamily="34" charset="0"/>
              </a:rPr>
              <a:t>o</a:t>
            </a:r>
            <a:r>
              <a:rPr lang="cs-CZ" sz="1800" dirty="false">
                <a:effectLst/>
                <a:latin typeface="Arial" panose="020B0604020202020204" pitchFamily="34" charset="0"/>
                <a:ea typeface="Calibri" panose="020F0502020204030204" pitchFamily="34" charset="0"/>
              </a:rPr>
              <a:t>rganizace zřizované městskými částmi hlavního města Prahy,</a:t>
            </a:r>
          </a:p>
          <a:p>
            <a:pPr algn="just">
              <a:lnSpc>
                <a:spcPct val="100000"/>
              </a:lnSpc>
              <a:spcAft>
                <a:spcPts val="300"/>
              </a:spcAft>
            </a:pPr>
            <a:r>
              <a:rPr lang="cs-CZ" sz="1800" dirty="false">
                <a:latin typeface="Arial" panose="020B0604020202020204" pitchFamily="34" charset="0"/>
                <a:ea typeface="Calibri" panose="020F0502020204030204" pitchFamily="34" charset="0"/>
              </a:rPr>
              <a:t>o</a:t>
            </a:r>
            <a:r>
              <a:rPr lang="cs-CZ" sz="1800" dirty="false">
                <a:effectLst/>
                <a:latin typeface="Arial" panose="020B0604020202020204" pitchFamily="34" charset="0"/>
                <a:ea typeface="Calibri" panose="020F0502020204030204" pitchFamily="34" charset="0"/>
              </a:rPr>
              <a:t>rganizace zřizované hlavním městem Prahou</a:t>
            </a:r>
            <a:r>
              <a:rPr lang="cs-CZ" sz="1800" dirty="false">
                <a:latin typeface="Arial" panose="020B0604020202020204" pitchFamily="34" charset="0"/>
                <a:ea typeface="Calibri" panose="020F0502020204030204" pitchFamily="34" charset="0"/>
              </a:rPr>
              <a:t>,</a:t>
            </a:r>
            <a:endParaRPr lang="cs-CZ" sz="1800" dirty="false">
              <a:effectLst/>
              <a:latin typeface="Arial" panose="020B0604020202020204" pitchFamily="34" charset="0"/>
              <a:ea typeface="Calibri" panose="020F0502020204030204" pitchFamily="34" charset="0"/>
            </a:endParaRPr>
          </a:p>
          <a:p>
            <a:pPr algn="just">
              <a:lnSpc>
                <a:spcPct val="100000"/>
              </a:lnSpc>
              <a:spcAft>
                <a:spcPts val="300"/>
              </a:spcAft>
            </a:pPr>
            <a:r>
              <a:rPr lang="cs-CZ" sz="1800" dirty="false">
                <a:latin typeface="Arial" panose="020B0604020202020204" pitchFamily="34" charset="0"/>
                <a:ea typeface="Calibri" panose="020F0502020204030204" pitchFamily="34" charset="0"/>
              </a:rPr>
              <a:t>d</a:t>
            </a:r>
            <a:r>
              <a:rPr lang="cs-CZ" sz="1800" dirty="false">
                <a:effectLst/>
                <a:latin typeface="Arial" panose="020B0604020202020204" pitchFamily="34" charset="0"/>
                <a:ea typeface="Calibri" panose="020F0502020204030204" pitchFamily="34" charset="0"/>
              </a:rPr>
              <a:t>obrovolné svazky obcí, včetně společenství obcí podle zákona o obcích, resp. o hlavním městě Praze, </a:t>
            </a:r>
          </a:p>
          <a:p>
            <a:pPr algn="just">
              <a:lnSpc>
                <a:spcPct val="100000"/>
              </a:lnSpc>
              <a:spcAft>
                <a:spcPts val="300"/>
              </a:spcAft>
            </a:pPr>
            <a:r>
              <a:rPr lang="cs-CZ" sz="1800" dirty="false">
                <a:latin typeface="Arial" panose="020B0604020202020204" pitchFamily="34" charset="0"/>
                <a:ea typeface="Calibri" panose="020F0502020204030204" pitchFamily="34" charset="0"/>
              </a:rPr>
              <a:t>obce,</a:t>
            </a:r>
          </a:p>
          <a:p>
            <a:pPr algn="just">
              <a:lnSpc>
                <a:spcPct val="100000"/>
              </a:lnSpc>
              <a:spcAft>
                <a:spcPts val="300"/>
              </a:spcAft>
            </a:pPr>
            <a:r>
              <a:rPr lang="cs-CZ" sz="1800" dirty="false">
                <a:latin typeface="Arial" panose="020B0604020202020204" pitchFamily="34" charset="0"/>
                <a:ea typeface="Calibri" panose="020F0502020204030204" pitchFamily="34" charset="0"/>
              </a:rPr>
              <a:t>o</a:t>
            </a:r>
            <a:r>
              <a:rPr lang="cs-CZ" sz="1800" dirty="false">
                <a:effectLst/>
                <a:latin typeface="Arial" panose="020B0604020202020204" pitchFamily="34" charset="0"/>
                <a:ea typeface="Calibri" panose="020F0502020204030204" pitchFamily="34" charset="0"/>
              </a:rPr>
              <a:t>rganizace zřizované kraji nebo obcemi,</a:t>
            </a:r>
          </a:p>
          <a:p>
            <a:pPr algn="just">
              <a:lnSpc>
                <a:spcPct val="100000"/>
              </a:lnSpc>
              <a:spcAft>
                <a:spcPts val="300"/>
              </a:spcAft>
            </a:pPr>
            <a:r>
              <a:rPr lang="cs-CZ" sz="1800" dirty="false">
                <a:latin typeface="Arial" panose="020B0604020202020204" pitchFamily="34" charset="0"/>
                <a:ea typeface="Calibri" panose="020F0502020204030204" pitchFamily="34" charset="0"/>
                <a:cs typeface="Calibri" panose="020F0502020204030204" pitchFamily="34" charset="0"/>
              </a:rPr>
              <a:t>p</a:t>
            </a:r>
            <a:r>
              <a:rPr lang="cs-CZ" sz="1800" dirty="false">
                <a:effectLst/>
                <a:latin typeface="Arial" panose="020B0604020202020204" pitchFamily="34" charset="0"/>
                <a:ea typeface="Calibri" panose="020F0502020204030204" pitchFamily="34" charset="0"/>
                <a:cs typeface="Calibri" panose="020F0502020204030204" pitchFamily="34" charset="0"/>
              </a:rPr>
              <a:t>oskytovatelé sociálních služeb zapsaní v registru poskytovatelů sociálních služeb.</a:t>
            </a:r>
          </a:p>
          <a:p>
            <a:pPr algn="just">
              <a:lnSpc>
                <a:spcPct val="100000"/>
              </a:lnSpc>
              <a:spcAft>
                <a:spcPts val="300"/>
              </a:spcAft>
            </a:pPr>
            <a:endParaRPr lang="cs-CZ" sz="1600" dirty="false">
              <a:latin typeface="Arial" panose="020B0604020202020204" pitchFamily="34" charset="0"/>
              <a:ea typeface="Calibri" panose="020F0502020204030204" pitchFamily="34" charset="0"/>
              <a:cs typeface="Calibri" panose="020F0502020204030204" pitchFamily="34" charset="0"/>
            </a:endParaRPr>
          </a:p>
        </p:txBody>
      </p:sp>
      <p:pic>
        <p:nvPicPr>
          <p:cNvPr id="5" name="Obrázek 4">
            <a:extLst>
              <a:ext uri="{FF2B5EF4-FFF2-40B4-BE49-F238E27FC236}">
                <a16:creationId xmlns:a16="http://schemas.microsoft.com/office/drawing/2014/main" id="{BE660C7D-0522-4413-AABE-D21A4718AED4}"/>
              </a:ext>
            </a:extLst>
          </p:cNvPr>
          <p:cNvPicPr/>
          <p:nvPr/>
        </p:nvPicPr>
        <p:blipFill>
          <a:blip cstate="print" r:embed="rId3">
            <a:extLst>
              <a:ext uri="{BEBA8EAE-BF5A-486C-A8C5-ECC9F3942E4B}">
                <a14:imgProps xmlns:a14="http://schemas.microsoft.com/office/drawing/2010/main">
                  <a14:imgLayer r:embed="rId4">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5868144" y="620628"/>
            <a:ext cx="2130474" cy="1440280"/>
          </a:xfrm>
          <a:prstGeom prst="rect">
            <a:avLst/>
          </a:prstGeom>
          <a:noFill/>
          <a:ln>
            <a:noFill/>
          </a:ln>
        </p:spPr>
      </p:pic>
      <p:sp>
        <p:nvSpPr>
          <p:cNvPr id="4" name="Zástupný symbol pro číslo snímku 3">
            <a:extLst>
              <a:ext uri="{FF2B5EF4-FFF2-40B4-BE49-F238E27FC236}">
                <a16:creationId xmlns:a16="http://schemas.microsoft.com/office/drawing/2014/main" id="{47572E7C-3D7F-F5DC-FE8D-07939382A1A3}"/>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929672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DC36D1-318B-1D04-2BD8-9F17728A8501}"/>
              </a:ext>
            </a:extLst>
          </p:cNvPr>
          <p:cNvSpPr>
            <a:spLocks noGrp="true"/>
          </p:cNvSpPr>
          <p:nvPr>
            <p:ph type="title"/>
          </p:nvPr>
        </p:nvSpPr>
        <p:spPr/>
        <p:txBody>
          <a:bodyPr/>
          <a:lstStyle/>
          <a:p>
            <a:r>
              <a:rPr lang="cs-CZ" dirty="false"/>
              <a:t>Spolufinancování žadatelů</a:t>
            </a:r>
          </a:p>
        </p:txBody>
      </p:sp>
      <p:sp>
        <p:nvSpPr>
          <p:cNvPr id="3" name="Zástupný obsah 2">
            <a:extLst>
              <a:ext uri="{FF2B5EF4-FFF2-40B4-BE49-F238E27FC236}">
                <a16:creationId xmlns:a16="http://schemas.microsoft.com/office/drawing/2014/main" id="{D25194C6-3732-6F9B-C21D-674FAB7F3EAC}"/>
              </a:ext>
            </a:extLst>
          </p:cNvPr>
          <p:cNvSpPr>
            <a:spLocks noGrp="true"/>
          </p:cNvSpPr>
          <p:nvPr>
            <p:ph idx="1"/>
          </p:nvPr>
        </p:nvSpPr>
        <p:spPr>
          <a:xfrm>
            <a:off x="540000" y="1772816"/>
            <a:ext cx="8064000" cy="4563208"/>
          </a:xfrm>
        </p:spPr>
        <p:txBody>
          <a:bodyPr/>
          <a:lstStyle/>
          <a:p>
            <a:pPr algn="just">
              <a:lnSpc>
                <a:spcPct val="100000"/>
              </a:lnSpc>
            </a:pPr>
            <a:r>
              <a:rPr lang="cs-CZ" sz="1800" dirty="false"/>
              <a:t>pro NNO 5 %, </a:t>
            </a:r>
          </a:p>
          <a:p>
            <a:pPr algn="just">
              <a:lnSpc>
                <a:spcPct val="100000"/>
              </a:lnSpc>
            </a:pPr>
            <a:r>
              <a:rPr lang="cs-CZ" sz="1800" dirty="false"/>
              <a:t>pro obce do 3 000 obyvatel a jimi zřizované organizace a pro dobrovolné svazky obcí do 3 000 obyvatel 10 %,</a:t>
            </a:r>
          </a:p>
          <a:p>
            <a:pPr algn="just">
              <a:lnSpc>
                <a:spcPct val="100000"/>
              </a:lnSpc>
            </a:pPr>
            <a:r>
              <a:rPr lang="cs-CZ" sz="1800" dirty="false"/>
              <a:t>pro obce nad 3 000 obyvatel a jimi zřizované organizace a pro dobrovolné svazky obcí nad 3 000 obyvatel 15 %,</a:t>
            </a:r>
          </a:p>
          <a:p>
            <a:pPr algn="just">
              <a:lnSpc>
                <a:spcPct val="100000"/>
              </a:lnSpc>
            </a:pPr>
            <a:r>
              <a:rPr lang="cs-CZ" sz="1800" dirty="false"/>
              <a:t>pro organizace zřizované kraji 15 %,</a:t>
            </a:r>
          </a:p>
          <a:p>
            <a:pPr algn="just">
              <a:lnSpc>
                <a:spcPct val="100000"/>
              </a:lnSpc>
            </a:pPr>
            <a:r>
              <a:rPr lang="cs-CZ" sz="1800" dirty="false"/>
              <a:t>pro městské části hlavního města Prahy a jimi zřizované organizace, organizace zřizované hl. městem Prahou 23,265 %,</a:t>
            </a:r>
          </a:p>
          <a:p>
            <a:pPr algn="just">
              <a:lnSpc>
                <a:spcPct val="100000"/>
              </a:lnSpc>
            </a:pPr>
            <a:r>
              <a:rPr lang="cs-CZ" sz="1800" dirty="false"/>
              <a:t>pro podnikající subjekty 23,265 %.</a:t>
            </a:r>
          </a:p>
        </p:txBody>
      </p:sp>
      <p:sp>
        <p:nvSpPr>
          <p:cNvPr id="4" name="Zástupný symbol pro číslo snímku 3">
            <a:extLst>
              <a:ext uri="{FF2B5EF4-FFF2-40B4-BE49-F238E27FC236}">
                <a16:creationId xmlns:a16="http://schemas.microsoft.com/office/drawing/2014/main" id="{13ACB029-CB51-8F23-0F5F-C43529E02FCC}"/>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5" name="Grafický objekt 4" descr="Mince obrys">
            <a:extLst>
              <a:ext uri="{FF2B5EF4-FFF2-40B4-BE49-F238E27FC236}">
                <a16:creationId xmlns:a16="http://schemas.microsoft.com/office/drawing/2014/main" id="{E23ACADB-015B-EB47-0CF3-86C04A6E05C0}"/>
              </a:ext>
            </a:extLst>
          </p:cNvPr>
          <p:cNvPicPr>
            <a:picLocks noChangeAspect="true"/>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312" y="5332721"/>
            <a:ext cx="1008112" cy="1008112"/>
          </a:xfrm>
          <a:prstGeom prst="rect">
            <a:avLst/>
          </a:prstGeom>
        </p:spPr>
      </p:pic>
    </p:spTree>
    <p:extLst>
      <p:ext uri="{BB962C8B-B14F-4D97-AF65-F5344CB8AC3E}">
        <p14:creationId xmlns:p14="http://schemas.microsoft.com/office/powerpoint/2010/main" val="163151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Partnerství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marL="0" indent="0" algn="just">
              <a:lnSpc>
                <a:spcPct val="110000"/>
              </a:lnSpc>
              <a:spcAft>
                <a:spcPts val="24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Ve výzvě je možné partnerství s finančním příspěvkem i bez finančního příspěvku.</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pPr>
            <a:r>
              <a:rPr lang="cs-CZ" sz="1800" b="true" dirty="false">
                <a:latin typeface="Arial" panose="020B0604020202020204" pitchFamily="34" charset="0"/>
                <a:ea typeface="Calibri" panose="020F0502020204030204" pitchFamily="34" charset="0"/>
                <a:cs typeface="Arial" panose="020B0604020202020204" pitchFamily="34" charset="0"/>
              </a:rPr>
              <a:t>Partnerem s finančním příspěvkem mohou být </a:t>
            </a:r>
            <a:r>
              <a:rPr lang="cs-CZ" sz="1800" dirty="false">
                <a:latin typeface="Arial" panose="020B0604020202020204" pitchFamily="34" charset="0"/>
                <a:ea typeface="Calibri" panose="020F0502020204030204" pitchFamily="34" charset="0"/>
                <a:cs typeface="Arial" panose="020B0604020202020204" pitchFamily="34" charset="0"/>
              </a:rPr>
              <a:t>v</a:t>
            </a:r>
            <a:r>
              <a:rPr lang="cs-CZ" sz="1800" dirty="false">
                <a:effectLst/>
                <a:latin typeface="Arial" panose="020B0604020202020204" pitchFamily="34" charset="0"/>
                <a:ea typeface="Calibri" panose="020F0502020204030204" pitchFamily="34" charset="0"/>
                <a:cs typeface="Arial" panose="020B0604020202020204" pitchFamily="34" charset="0"/>
              </a:rPr>
              <a:t>šechny subjekty, které mohou být ve výzvě žadatelem. Dále mohou být partnerem s finančním příspěvkem školy a školská zařízení. Partnerem s finančním příspěvkem nemohou být příspěvkové organizace organizačních složek státu. </a:t>
            </a:r>
          </a:p>
          <a:p>
            <a:pPr algn="just">
              <a:lnSpc>
                <a:spcPct val="110000"/>
              </a:lnSpc>
            </a:pPr>
            <a:r>
              <a:rPr lang="cs-CZ" sz="1800" b="true" dirty="false">
                <a:latin typeface="Arial" panose="020B0604020202020204" pitchFamily="34" charset="0"/>
                <a:cs typeface="Arial" panose="020B0604020202020204" pitchFamily="34" charset="0"/>
              </a:rPr>
              <a:t>Partnerem bez finančního příspěvku mohou být </a:t>
            </a:r>
            <a:r>
              <a:rPr lang="cs-CZ" sz="1800" dirty="false">
                <a:latin typeface="Arial" panose="020B0604020202020204" pitchFamily="34" charset="0"/>
                <a:cs typeface="Arial" panose="020B0604020202020204" pitchFamily="34" charset="0"/>
              </a:rPr>
              <a:t>všechny subjekty, které mohou být ve výzvě žadatelem. Dále mohou být partnerem bez finančního příspěvku školy a školská zařízení.</a:t>
            </a:r>
          </a:p>
          <a:p>
            <a:pPr algn="just">
              <a:lnSpc>
                <a:spcPct val="110000"/>
              </a:lnSpc>
            </a:pPr>
            <a:r>
              <a:rPr lang="cs-CZ" sz="1800" dirty="false">
                <a:latin typeface="Arial" panose="020B0604020202020204" pitchFamily="34" charset="0"/>
                <a:cs typeface="Arial" panose="020B0604020202020204" pitchFamily="34" charset="0"/>
              </a:rPr>
              <a:t>Veškeré aktivity podporované ve výzvě mohou být realizované prostřednictvím partnerství s finančním příspěvkem i bez finančního příspěvku.</a:t>
            </a:r>
          </a:p>
          <a:p>
            <a:pPr marL="0" indent="0" algn="just">
              <a:lnSpc>
                <a:spcPct val="110000"/>
              </a:lnSpc>
              <a:buNone/>
            </a:pPr>
            <a:endParaRPr lang="cs-CZ" sz="1600" dirty="false">
              <a:latin typeface="Arial" panose="020B0604020202020204" pitchFamily="34" charset="0"/>
              <a:cs typeface="Arial" panose="020B0604020202020204" pitchFamily="34" charset="0"/>
            </a:endParaRPr>
          </a:p>
          <a:p>
            <a:pPr marL="0" indent="0" algn="ctr">
              <a:lnSpc>
                <a:spcPct val="110000"/>
              </a:lnSpc>
              <a:buNone/>
            </a:pPr>
            <a:r>
              <a:rPr lang="cs-CZ" sz="1400" dirty="false">
                <a:latin typeface="Arial" panose="020B0604020202020204" pitchFamily="34" charset="0"/>
                <a:cs typeface="Arial" panose="020B0604020202020204" pitchFamily="34" charset="0"/>
              </a:rPr>
              <a:t>Více k podmínkám partnerství naleznete v Obecné části pravidel pro žadatele a příjemce OPZ+</a:t>
            </a:r>
          </a:p>
        </p:txBody>
      </p:sp>
      <p:pic>
        <p:nvPicPr>
          <p:cNvPr id="6" name="Obrázek 5">
            <a:extLst>
              <a:ext uri="{FF2B5EF4-FFF2-40B4-BE49-F238E27FC236}">
                <a16:creationId xmlns:a16="http://schemas.microsoft.com/office/drawing/2014/main" id="{20D187A4-74C7-4632-9C80-233F7E0CB66B}"/>
              </a:ext>
            </a:extLst>
          </p:cNvPr>
          <p:cNvPicPr>
            <a:picLocks noChangeAspect="true"/>
          </p:cNvPicPr>
          <p:nvPr/>
        </p:nvPicPr>
        <p:blipFill>
          <a:blip r:embed="rId3"/>
          <a:stretch>
            <a:fillRect/>
          </a:stretch>
        </p:blipFill>
        <p:spPr>
          <a:xfrm>
            <a:off x="7060200" y="44686"/>
            <a:ext cx="2016224" cy="1035314"/>
          </a:xfrm>
          <a:prstGeom prst="rect">
            <a:avLst/>
          </a:prstGeom>
        </p:spPr>
      </p:pic>
      <p:sp>
        <p:nvSpPr>
          <p:cNvPr id="4" name="Zástupný symbol pro číslo snímku 3">
            <a:extLst>
              <a:ext uri="{FF2B5EF4-FFF2-40B4-BE49-F238E27FC236}">
                <a16:creationId xmlns:a16="http://schemas.microsoft.com/office/drawing/2014/main" id="{4BA19C56-E0EA-C166-FC3E-994F576C9012}"/>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859337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15F23C-17DA-96EC-6CC0-873811B80B26}"/>
              </a:ext>
            </a:extLst>
          </p:cNvPr>
          <p:cNvSpPr>
            <a:spLocks noGrp="true"/>
          </p:cNvSpPr>
          <p:nvPr>
            <p:ph type="title"/>
          </p:nvPr>
        </p:nvSpPr>
        <p:spPr/>
        <p:txBody>
          <a:bodyPr/>
          <a:lstStyle/>
          <a:p>
            <a:r>
              <a:rPr lang="cs-CZ" dirty="false"/>
              <a:t>Veřejná podpora</a:t>
            </a:r>
          </a:p>
        </p:txBody>
      </p:sp>
      <p:sp>
        <p:nvSpPr>
          <p:cNvPr id="3" name="Zástupný obsah 2">
            <a:extLst>
              <a:ext uri="{FF2B5EF4-FFF2-40B4-BE49-F238E27FC236}">
                <a16:creationId xmlns:a16="http://schemas.microsoft.com/office/drawing/2014/main" id="{5016F01F-24A4-C054-54C2-20F9F91D5E09}"/>
              </a:ext>
            </a:extLst>
          </p:cNvPr>
          <p:cNvSpPr>
            <a:spLocks noGrp="true"/>
          </p:cNvSpPr>
          <p:nvPr>
            <p:ph idx="1"/>
          </p:nvPr>
        </p:nvSpPr>
        <p:spPr>
          <a:xfrm>
            <a:off x="360000" y="1385992"/>
            <a:ext cx="8424000" cy="5310008"/>
          </a:xfrm>
        </p:spPr>
        <p:txBody>
          <a:bodyPr/>
          <a:lstStyle/>
          <a:p>
            <a:pPr marL="0" indent="0" algn="just">
              <a:lnSpc>
                <a:spcPct val="100000"/>
              </a:lnSpc>
              <a:spcBef>
                <a:spcPts val="300"/>
              </a:spcBef>
              <a:spcAft>
                <a:spcPts val="300"/>
              </a:spcAft>
              <a:buNone/>
            </a:pPr>
            <a:r>
              <a:rPr lang="cs-CZ" sz="2000" dirty="false"/>
              <a:t>Ve výzvě č. 085 jsou možné dva režimy veřejné podpory: </a:t>
            </a:r>
            <a:br>
              <a:rPr lang="cs-CZ" sz="2000" dirty="false"/>
            </a:br>
            <a:r>
              <a:rPr lang="cs-CZ" sz="2000" dirty="false"/>
              <a:t>vyrovnávací platba a de minimis</a:t>
            </a:r>
          </a:p>
          <a:p>
            <a:pPr algn="just">
              <a:lnSpc>
                <a:spcPct val="100000"/>
              </a:lnSpc>
              <a:spcBef>
                <a:spcPts val="300"/>
              </a:spcBef>
              <a:spcAft>
                <a:spcPts val="300"/>
              </a:spcAft>
            </a:pPr>
            <a:r>
              <a:rPr lang="cs-CZ" sz="1800" b="true" dirty="false"/>
              <a:t>V případě zaměření projektu na sociální služby (včetně celoživotního vzdělávání*) </a:t>
            </a:r>
            <a:r>
              <a:rPr lang="cs-CZ" sz="1800" dirty="false"/>
              <a:t>je možné podpořit výhradně sociální služby, které jsou registrovány v souladu se zákonem o sociálních službách a zároveň jsou pověřeny objednatelem k poskytování služby obecného hospodářského zájmu v souladu s Rozhodnutím č. 2025/2630(podrobněji viz příloha </a:t>
            </a:r>
            <a:r>
              <a:rPr lang="cs-CZ" sz="1800" b="true" dirty="false"/>
              <a:t>č. 2 výzvy </a:t>
            </a:r>
            <a:r>
              <a:rPr lang="cs-CZ" sz="1800" dirty="false"/>
              <a:t>Podpora SOHZ v otevřených výzvách OPZ+).</a:t>
            </a:r>
          </a:p>
          <a:p>
            <a:pPr algn="just">
              <a:lnSpc>
                <a:spcPct val="100000"/>
              </a:lnSpc>
              <a:spcBef>
                <a:spcPts val="300"/>
              </a:spcBef>
              <a:spcAft>
                <a:spcPts val="1200"/>
              </a:spcAft>
            </a:pPr>
            <a:r>
              <a:rPr lang="cs-CZ" sz="1800" b="true" dirty="false"/>
              <a:t>Aktivity projektu zaměřené na celoživotní vzdělávání odborných pracovníků, </a:t>
            </a:r>
            <a:r>
              <a:rPr lang="cs-CZ" sz="1800" dirty="false"/>
              <a:t>mimo registrovanou sociální službu dle zákona o sociálních službách, jsou podpořeny v režimu de minimis. Pouze pokud tito pracovníci prokazatelně nepracují na úseku hospodářských činností organizace (např. sociální pracovníci úřadu) nebo se vzdělávání prokazatelně netýká hospodářské činnosti organizace, je tato aktivita podpořena mimo režim veřejné podpory. Celoživotní vzdělávání odborných pracovníků v rámci sociální služby se řídí předchozím bodem. </a:t>
            </a:r>
          </a:p>
          <a:p>
            <a:pPr marL="0" indent="0" algn="just">
              <a:lnSpc>
                <a:spcPct val="100000"/>
              </a:lnSpc>
              <a:spcBef>
                <a:spcPts val="300"/>
              </a:spcBef>
              <a:spcAft>
                <a:spcPts val="300"/>
              </a:spcAft>
              <a:buNone/>
            </a:pPr>
            <a:r>
              <a:rPr lang="cs-CZ" sz="1600" dirty="false"/>
              <a:t>* Do celoživotního vzdělávání jsou zahrnuty kurzy, semináře, workshopy, stáže </a:t>
            </a:r>
            <a:br>
              <a:rPr lang="cs-CZ" sz="1600" dirty="false"/>
            </a:br>
            <a:r>
              <a:rPr lang="cs-CZ" sz="1600" dirty="false"/>
              <a:t>a sebezkušenostní výcviky.</a:t>
            </a:r>
          </a:p>
        </p:txBody>
      </p:sp>
      <p:sp>
        <p:nvSpPr>
          <p:cNvPr id="4" name="Zástupný symbol pro číslo snímku 3">
            <a:extLst>
              <a:ext uri="{FF2B5EF4-FFF2-40B4-BE49-F238E27FC236}">
                <a16:creationId xmlns:a16="http://schemas.microsoft.com/office/drawing/2014/main" id="{02EDFFD3-F887-F043-D625-697B5AE44FD4}"/>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2120555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43EDBF-3A2F-3F7D-A03C-3DBE8910DAD5}"/>
              </a:ext>
            </a:extLst>
          </p:cNvPr>
          <p:cNvSpPr>
            <a:spLocks noGrp="true"/>
          </p:cNvSpPr>
          <p:nvPr>
            <p:ph type="title"/>
          </p:nvPr>
        </p:nvSpPr>
        <p:spPr/>
        <p:txBody>
          <a:bodyPr/>
          <a:lstStyle/>
          <a:p>
            <a:r>
              <a:rPr lang="cs-CZ" dirty="false"/>
              <a:t>Věcné zaměření</a:t>
            </a:r>
          </a:p>
        </p:txBody>
      </p:sp>
      <p:sp>
        <p:nvSpPr>
          <p:cNvPr id="3" name="Zástupný obsah 2">
            <a:extLst>
              <a:ext uri="{FF2B5EF4-FFF2-40B4-BE49-F238E27FC236}">
                <a16:creationId xmlns:a16="http://schemas.microsoft.com/office/drawing/2014/main" id="{ACF8BEAB-8FCE-3748-C3A5-2E681C23BA89}"/>
              </a:ext>
            </a:extLst>
          </p:cNvPr>
          <p:cNvSpPr>
            <a:spLocks noGrp="true"/>
          </p:cNvSpPr>
          <p:nvPr>
            <p:ph idx="1"/>
          </p:nvPr>
        </p:nvSpPr>
        <p:spPr>
          <a:xfrm>
            <a:off x="251520" y="1412776"/>
            <a:ext cx="8640960" cy="5261137"/>
          </a:xfrm>
        </p:spPr>
        <p:txBody>
          <a:bodyPr/>
          <a:lstStyle/>
          <a:p>
            <a:pPr marL="0" indent="0" algn="just">
              <a:lnSpc>
                <a:spcPct val="100000"/>
              </a:lnSpc>
              <a:buNone/>
            </a:pPr>
            <a:r>
              <a:rPr lang="cs-CZ" sz="1800" dirty="false"/>
              <a:t>Výzva je zaměřena na koordinovanou, včasnou a cílenou podporu ohrožených dětí </a:t>
            </a:r>
            <a:br>
              <a:rPr lang="cs-CZ" sz="1800" dirty="false"/>
            </a:br>
            <a:r>
              <a:rPr lang="cs-CZ" sz="1800" dirty="false"/>
              <a:t>a jejich rodin, s důrazem na ochranu zájmů dítěte, respektování jeho práv </a:t>
            </a:r>
            <a:br>
              <a:rPr lang="cs-CZ" sz="1800" dirty="false"/>
            </a:br>
            <a:r>
              <a:rPr lang="cs-CZ" sz="1800" dirty="false"/>
              <a:t>a individuálních potřeb. Cílem je zvýšení stability a bezpečí dětí v jejich přirozeném či náhradním rodinném prostředí a předcházení odebrání dítěte z rodiny nebo  zkrácení doby jeho pobytu mimo rodinu. </a:t>
            </a:r>
          </a:p>
          <a:p>
            <a:pPr marL="0" indent="0" algn="just">
              <a:lnSpc>
                <a:spcPct val="100000"/>
              </a:lnSpc>
              <a:buNone/>
            </a:pPr>
            <a:r>
              <a:rPr lang="cs-CZ" sz="1800" dirty="false">
                <a:solidFill>
                  <a:srgbClr val="FF0000"/>
                </a:solidFill>
              </a:rPr>
              <a:t>Klíčovým nástrojem je koordinovaná multidisciplinární spolupráce a přímá podpora dítěte, která zajišťuje, aby </a:t>
            </a:r>
            <a:r>
              <a:rPr lang="cs-CZ" sz="1800" b="true" dirty="false">
                <a:solidFill>
                  <a:srgbClr val="FF0000"/>
                </a:solidFill>
              </a:rPr>
              <a:t>dítě</a:t>
            </a:r>
            <a:r>
              <a:rPr lang="cs-CZ" sz="1800" dirty="false">
                <a:solidFill>
                  <a:srgbClr val="FF0000"/>
                </a:solidFill>
              </a:rPr>
              <a:t> nebylo pouze objektem opatření zaměřených na rodiče a další blízké osoby, ale </a:t>
            </a:r>
            <a:r>
              <a:rPr lang="cs-CZ" sz="1800" b="true" dirty="false">
                <a:solidFill>
                  <a:srgbClr val="FF0000"/>
                </a:solidFill>
              </a:rPr>
              <a:t>mělo vlastní bezpečný prostor a odpovídající podporu při zvládání rodinné krize a souvisejících intervencí</a:t>
            </a:r>
            <a:r>
              <a:rPr lang="cs-CZ" sz="1800" dirty="false">
                <a:solidFill>
                  <a:srgbClr val="FF0000"/>
                </a:solidFill>
              </a:rPr>
              <a:t>.</a:t>
            </a:r>
            <a:endParaRPr lang="cs-CZ" sz="1800" b="true" dirty="false">
              <a:solidFill>
                <a:srgbClr val="FF0000"/>
              </a:solidFill>
            </a:endParaRPr>
          </a:p>
          <a:p>
            <a:pPr marL="0" indent="0" algn="just">
              <a:lnSpc>
                <a:spcPct val="100000"/>
              </a:lnSpc>
              <a:buNone/>
            </a:pPr>
            <a:r>
              <a:rPr lang="cs-CZ" sz="1800" dirty="false"/>
              <a:t>Výzva zároveň reaguje </a:t>
            </a:r>
            <a:r>
              <a:rPr lang="cs-CZ" sz="1800" b="true" dirty="false"/>
              <a:t>na potřeby dětí v náhradní rodinné péči</a:t>
            </a:r>
            <a:r>
              <a:rPr lang="cs-CZ" sz="1800" dirty="false"/>
              <a:t> prostřednictvím poskytování různých forem podpory stávajícím náhradním rodinám či budoucím náhradním rodičům.  Důraz je kladen na systematickou a multidisciplinární spolupráci. </a:t>
            </a:r>
          </a:p>
          <a:p>
            <a:pPr marL="0" indent="0" algn="just">
              <a:lnSpc>
                <a:spcPct val="100000"/>
              </a:lnSpc>
              <a:buNone/>
            </a:pPr>
            <a:r>
              <a:rPr lang="cs-CZ" sz="1800" dirty="false"/>
              <a:t>Výzva je rovněž zaměřená na </a:t>
            </a:r>
            <a:r>
              <a:rPr lang="cs-CZ" sz="1800" b="true" dirty="false"/>
              <a:t>podporu dospívajících a mladých dospělých při odchodu z náhradní péče či nepodporujícího rodinného prostředí</a:t>
            </a:r>
            <a:r>
              <a:rPr lang="cs-CZ" sz="1800" dirty="false"/>
              <a:t>, s cílem usnadnit jejich přechod k samostatnému životu, posílit jejich kompetence a sociální začlenění.</a:t>
            </a:r>
          </a:p>
          <a:p>
            <a:pPr marL="0" indent="0" algn="just">
              <a:lnSpc>
                <a:spcPct val="100000"/>
              </a:lnSpc>
              <a:buNone/>
            </a:pPr>
            <a:endParaRPr lang="cs-CZ" sz="1400" b="true" dirty="false">
              <a:solidFill>
                <a:srgbClr val="FF0000"/>
              </a:solidFill>
            </a:endParaRPr>
          </a:p>
        </p:txBody>
      </p:sp>
      <p:sp>
        <p:nvSpPr>
          <p:cNvPr id="4" name="Zástupný symbol pro číslo snímku 3">
            <a:extLst>
              <a:ext uri="{FF2B5EF4-FFF2-40B4-BE49-F238E27FC236}">
                <a16:creationId xmlns:a16="http://schemas.microsoft.com/office/drawing/2014/main" id="{CE0C7DDB-E80D-D3F0-3146-B707EC246C95}"/>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1557577929"/>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dfed548f-0517-4d39-90e3-3947398480c0"/>
    <ds:schemaRef ds:uri="http://purl.org/dc/elements/1.1/"/>
    <ds:schemaRef ds:uri="http://schemas.microsoft.com/office/2006/metadata/properties"/>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http://purl.org/dc/te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5840</properties:Words>
  <properties:PresentationFormat>Předvádění na obrazovce (4:3)</properties:PresentationFormat>
  <properties:Paragraphs>475</properties:Paragraphs>
  <properties:Slides>45</properties:Slides>
  <properties:Notes>27</properties:Notes>
  <properties:TotalTime>6040</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45</vt:i4>
      </vt:variant>
    </vt:vector>
  </properties:HeadingPairs>
  <properties:TitlesOfParts>
    <vt:vector baseType="lpstr" size="54">
      <vt:lpstr>Arial</vt:lpstr>
      <vt:lpstr>Calibri</vt:lpstr>
      <vt:lpstr>Courier New</vt:lpstr>
      <vt:lpstr>Trebuchet MS</vt:lpstr>
      <vt:lpstr>Wingdings</vt:lpstr>
      <vt:lpstr>Wingdings 2</vt:lpstr>
      <vt:lpstr>Wingdings 3</vt:lpstr>
      <vt:lpstr>prezentace</vt:lpstr>
      <vt:lpstr>Worksheet</vt:lpstr>
      <vt:lpstr> seminář  pro  žadatele  OPZ+ </vt:lpstr>
      <vt:lpstr>Obsah prezentace</vt:lpstr>
      <vt:lpstr>Identifikace výzvy</vt:lpstr>
      <vt:lpstr> Časové nastavení </vt:lpstr>
      <vt:lpstr>Oprávnění žadatelé</vt:lpstr>
      <vt:lpstr>Spolufinancování žadatelů</vt:lpstr>
      <vt:lpstr>Partnerství   </vt:lpstr>
      <vt:lpstr>Veřejná podpora</vt:lpstr>
      <vt:lpstr>Věcné zaměření</vt:lpstr>
      <vt:lpstr>Cíle výzvy</vt:lpstr>
      <vt:lpstr>Cíle výzvy</vt:lpstr>
      <vt:lpstr>Povinná aktivita žádosti o podporu</vt:lpstr>
      <vt:lpstr>Podporované aktivity</vt:lpstr>
      <vt:lpstr>Podporované aktivity</vt:lpstr>
      <vt:lpstr>Podporované aktivity</vt:lpstr>
      <vt:lpstr>Podporované aktivity</vt:lpstr>
      <vt:lpstr>Podporované aktivity</vt:lpstr>
      <vt:lpstr>Doplňková aktivita</vt:lpstr>
      <vt:lpstr>závazné podmínky                           </vt:lpstr>
      <vt:lpstr>závazné podmínky</vt:lpstr>
      <vt:lpstr>Nepodporované aktivity</vt:lpstr>
      <vt:lpstr>Přílohy</vt:lpstr>
      <vt:lpstr>Příprava žádosti o podporu</vt:lpstr>
      <vt:lpstr>Příprava žádosti o podporu</vt:lpstr>
      <vt:lpstr>Hodnocení přijatelnosti a formálních náležitostí</vt:lpstr>
      <vt:lpstr>Věcné hodnocení</vt:lpstr>
      <vt:lpstr>1. Vymezení problému a cílové skupiny       </vt:lpstr>
      <vt:lpstr>1. Vymezení problému a cílové skupiny       </vt:lpstr>
      <vt:lpstr>1. Vymezení problému a cílové skupiny       </vt:lpstr>
      <vt:lpstr>2. Cíle a konzistentnost  projektu</vt:lpstr>
      <vt:lpstr>3. Způsob ověření dosažení cíle projektu</vt:lpstr>
      <vt:lpstr>4. EFEKTIVITA PROJEKTU, ROZPOČET</vt:lpstr>
      <vt:lpstr>4. EFEKTIVITA PROJEKTU, ROZPOČET</vt:lpstr>
      <vt:lpstr>4. EFEKTIVITA PROJEKTU, ROZPOČET</vt:lpstr>
      <vt:lpstr>4. EFEKTIVITA PROJEKTU, ROZPOČET</vt:lpstr>
      <vt:lpstr>5. Adekvátnost indikátorů </vt:lpstr>
      <vt:lpstr>5. Adekvátnost indikátorů</vt:lpstr>
      <vt:lpstr>5. Adekvátnost indikátorů</vt:lpstr>
      <vt:lpstr>5. Adekvátnost indikátorů</vt:lpstr>
      <vt:lpstr>5. Vztah indikátorů  a závazných parametrů</vt:lpstr>
      <vt:lpstr>Specifické datové položky (SDP)</vt:lpstr>
      <vt:lpstr>6. Způsob zapojení cs                      (1/2)</vt:lpstr>
      <vt:lpstr>6. Způsob zapojení cs                      (2/2)</vt:lpstr>
      <vt:lpstr>7. Způsob realizace aktivit a jejich návaznost                                         </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2026-07-22T12:32:09Z</cp:lastPrinted>
  <dcterms:modified xmlns:xsi="http://www.w3.org/2001/XMLSchema-instance" xsi:type="dcterms:W3CDTF">2026-07-23T06:46:12Z</dcterms:modified>
  <cp:revision>456</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