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    <Relationship Target="docProps/core.xml" Type="http://schemas.openxmlformats.org/package/2006/relationships/metadata/core-properties" Id="rId3"/>
    <Relationship Target="docProps/thumbnail.jpeg" Type="http://schemas.openxmlformats.org/package/2006/relationships/metadata/thumbnail" Id="rId2"/>
    <Relationship Target="ppt/presentation.xml" Type="http://schemas.openxmlformats.org/officeDocument/2006/relationships/officeDocument" Id="rId1"/>
    <Relationship Target="docProps/app.xml" Type="http://schemas.openxmlformats.org/officeDocument/2006/relationships/extended-properties" Id="rId4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aveSubsetFonts="true">
  <p:sldMasterIdLst>
    <p:sldMasterId id="2147483648" r:id="rId1"/>
  </p:sldMasterIdLst>
  <p:notesMasterIdLst>
    <p:notesMasterId r:id="rId13"/>
  </p:notesMasterIdLst>
  <p:sldIdLst>
    <p:sldId id="256" r:id="rId2"/>
    <p:sldId id="272" r:id="rId3"/>
    <p:sldId id="274" r:id="rId4"/>
    <p:sldId id="275" r:id="rId5"/>
    <p:sldId id="276" r:id="rId6"/>
    <p:sldId id="273" r:id="rId7"/>
    <p:sldId id="322" r:id="rId8"/>
    <p:sldId id="321" r:id="rId9"/>
    <p:sldId id="323" r:id="rId10"/>
    <p:sldId id="325" r:id="rId11"/>
    <p:sldId id="324" r:id="rId12"/>
  </p:sldIdLst>
  <p:sldSz cx="12192000" cy="6858000"/>
  <p:notesSz cx="6858000" cy="9144000"/>
  <p:defaultTextStyle>
    <a:defPPr>
      <a:defRPr lang="cs-CZ"/>
    </a:defPPr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showPr showNarration="true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lastView="sldThumbnailView">
  <p:normalViewPr>
    <p:restoredLeft sz="31348" autoAdjust="false"/>
    <p:restoredTop sz="92434" autoAdjust="false"/>
  </p:normalViewPr>
  <p:slideViewPr>
    <p:cSldViewPr snapToGrid="false">
      <p:cViewPr varScale="true">
        <p:scale>
          <a:sx n="96" d="100"/>
          <a:sy n="96" d="100"/>
        </p:scale>
        <p:origin x="176" y="2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
<Relationships xmlns="http://schemas.openxmlformats.org/package/2006/relationships">
    <Relationship Target="slides/slide7.xml" Type="http://schemas.openxmlformats.org/officeDocument/2006/relationships/slide" Id="rId8"/>
    <Relationship Target="notesMasters/notesMaster1.xml" Type="http://schemas.openxmlformats.org/officeDocument/2006/relationships/notesMaster" Id="rId13"/>
    <Relationship Target="slides/slide2.xml" Type="http://schemas.openxmlformats.org/officeDocument/2006/relationships/slide" Id="rId3"/>
    <Relationship Target="slides/slide6.xml" Type="http://schemas.openxmlformats.org/officeDocument/2006/relationships/slide" Id="rId7"/>
    <Relationship Target="slides/slide11.xml" Type="http://schemas.openxmlformats.org/officeDocument/2006/relationships/slide" Id="rId12"/>
    <Relationship Target="tableStyles.xml" Type="http://schemas.openxmlformats.org/officeDocument/2006/relationships/tableStyles" Id="rId17"/>
    <Relationship Target="slides/slide1.xml" Type="http://schemas.openxmlformats.org/officeDocument/2006/relationships/slide" Id="rId2"/>
    <Relationship Target="theme/theme1.xml" Type="http://schemas.openxmlformats.org/officeDocument/2006/relationships/theme" Id="rId16"/>
    <Relationship Target="slideMasters/slideMaster1.xml" Type="http://schemas.openxmlformats.org/officeDocument/2006/relationships/slideMaster" Id="rId1"/>
    <Relationship Target="slides/slide5.xml" Type="http://schemas.openxmlformats.org/officeDocument/2006/relationships/slide" Id="rId6"/>
    <Relationship Target="slides/slide10.xml" Type="http://schemas.openxmlformats.org/officeDocument/2006/relationships/slide" Id="rId11"/>
    <Relationship Target="slides/slide4.xml" Type="http://schemas.openxmlformats.org/officeDocument/2006/relationships/slide" Id="rId5"/>
    <Relationship Target="viewProps.xml" Type="http://schemas.openxmlformats.org/officeDocument/2006/relationships/viewProps" Id="rId15"/>
    <Relationship Target="slides/slide9.xml" Type="http://schemas.openxmlformats.org/officeDocument/2006/relationships/slide" Id="rId10"/>
    <Relationship Target="slides/slide3.xml" Type="http://schemas.openxmlformats.org/officeDocument/2006/relationships/slide" Id="rId4"/>
    <Relationship Target="slides/slide8.xml" Type="http://schemas.openxmlformats.org/officeDocument/2006/relationships/slide" Id="rId9"/>
    <Relationship Target="presProps.xml" Type="http://schemas.openxmlformats.org/officeDocument/2006/relationships/presProps" Id="rId14"/>
</Relationships>

</file>

<file path=ppt/notesMasters/_rels/notesMaster1.xml.rels><?xml version="1.0" encoding="UTF-8" standalone="yes"?>
<Relationships xmlns="http://schemas.openxmlformats.org/package/2006/relationships">
    <Relationship Target="../theme/theme2.xml" Type="http://schemas.openxmlformats.org/officeDocument/2006/relationships/theme" Id="rId1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l">
              <a:defRPr sz="1200"/>
            </a:lvl1pPr>
          </a:lstStyle>
          <a:p>
            <a:endParaRPr lang="cs-CZ" dirty="false"/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false"/>
          <a:lstStyle>
            <a:lvl1pPr algn="r">
              <a:defRPr sz="1200"/>
            </a:lvl1pPr>
          </a:lstStyle>
          <a:p>
            <a:fld id="{3A78DEFD-3BDE-6A42-911F-6D98164FDE76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4" name="Zástupný symbol pro obrázek snímku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false" anchor="ctr"/>
          <a:lstStyle/>
          <a:p>
            <a:endParaRPr lang="cs-CZ" dirty="false"/>
          </a:p>
        </p:txBody>
      </p:sp>
      <p:sp>
        <p:nvSpPr>
          <p:cNvPr id="5" name="Zástupný symbol pro poznámky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false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l">
              <a:defRPr sz="1200"/>
            </a:lvl1pPr>
          </a:lstStyle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false" anchor="b"/>
          <a:lstStyle>
            <a:lvl1pPr algn="r">
              <a:defRPr sz="1200"/>
            </a:lvl1pPr>
          </a:lstStyle>
          <a:p>
            <a:fld id="{C01DF63F-FAEA-CD41-872E-CD0AEE530D5E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413256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  <Relationship Target="../slides/slide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true" noRot="true" noChangeAspect="true"/>
          </p:cNvSpPr>
          <p:nvPr>
            <p:ph type="sldImg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3" name="Zástupný symbol pro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5"/>
          </p:nvPr>
        </p:nvSpPr>
        <p:spPr/>
        <p:txBody>
          <a:bodyPr/>
          <a:lstStyle/>
          <a:p>
            <a:fld id="{C01DF63F-FAEA-CD41-872E-CD0AEE530D5E}" type="slidenum">
              <a:rPr lang="cs-CZ" smtClean="false"/>
              <a:t>4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164207852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2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3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4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5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6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7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8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9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10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_rels/slideLayout11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title" preserve="tru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true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777244421"/>
      </p:ext>
    </p:extLst>
  </p:cSld>
  <p:clrMapOvr>
    <a:masterClrMapping/>
  </p:clrMapOvr>
</p:sldLayout>
</file>

<file path=ppt/slideLayouts/slideLayout2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obj" preserve="true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896088573"/>
      </p:ext>
    </p:extLst>
  </p:cSld>
  <p:clrMapOvr>
    <a:masterClrMapping/>
  </p:clrMapOvr>
</p:sldLayout>
</file>

<file path=ppt/slideLayouts/slideLayout3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secHead" preserve="true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193667618"/>
      </p:ext>
    </p:extLst>
  </p:cSld>
  <p:clrMapOvr>
    <a:masterClrMapping/>
  </p:clrMapOvr>
</p:sldLayout>
</file>

<file path=ppt/slideLayouts/slideLayout4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twoObj" preserve="true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true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911410020"/>
      </p:ext>
    </p:extLst>
  </p:cSld>
  <p:clrMapOvr>
    <a:masterClrMapping/>
  </p:clrMapOvr>
</p:sldLayout>
</file>

<file path=ppt/slideLayouts/slideLayout5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twoTxTwoObj" preserve="true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true"/>
            </a:lvl1pPr>
            <a:lvl2pPr marL="457200" indent="0">
              <a:buNone/>
              <a:defRPr sz="2000" b="true"/>
            </a:lvl2pPr>
            <a:lvl3pPr marL="914400" indent="0">
              <a:buNone/>
              <a:defRPr sz="1800" b="true"/>
            </a:lvl3pPr>
            <a:lvl4pPr marL="1371600" indent="0">
              <a:buNone/>
              <a:defRPr sz="1600" b="true"/>
            </a:lvl4pPr>
            <a:lvl5pPr marL="1828800" indent="0">
              <a:buNone/>
              <a:defRPr sz="1600" b="true"/>
            </a:lvl5pPr>
            <a:lvl6pPr marL="2286000" indent="0">
              <a:buNone/>
              <a:defRPr sz="1600" b="true"/>
            </a:lvl6pPr>
            <a:lvl7pPr marL="2743200" indent="0">
              <a:buNone/>
              <a:defRPr sz="1600" b="true"/>
            </a:lvl7pPr>
            <a:lvl8pPr marL="3200400" indent="0">
              <a:buNone/>
              <a:defRPr sz="1600" b="true"/>
            </a:lvl8pPr>
            <a:lvl9pPr marL="3657600" indent="0">
              <a:buNone/>
              <a:defRPr sz="1600" b="true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true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true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true"/>
            </a:lvl1pPr>
            <a:lvl2pPr marL="457200" indent="0">
              <a:buNone/>
              <a:defRPr sz="2000" b="true"/>
            </a:lvl2pPr>
            <a:lvl3pPr marL="914400" indent="0">
              <a:buNone/>
              <a:defRPr sz="1800" b="true"/>
            </a:lvl3pPr>
            <a:lvl4pPr marL="1371600" indent="0">
              <a:buNone/>
              <a:defRPr sz="1600" b="true"/>
            </a:lvl4pPr>
            <a:lvl5pPr marL="1828800" indent="0">
              <a:buNone/>
              <a:defRPr sz="1600" b="true"/>
            </a:lvl5pPr>
            <a:lvl6pPr marL="2286000" indent="0">
              <a:buNone/>
              <a:defRPr sz="1600" b="true"/>
            </a:lvl6pPr>
            <a:lvl7pPr marL="2743200" indent="0">
              <a:buNone/>
              <a:defRPr sz="1600" b="true"/>
            </a:lvl7pPr>
            <a:lvl8pPr marL="3200400" indent="0">
              <a:buNone/>
              <a:defRPr sz="1600" b="true"/>
            </a:lvl8pPr>
            <a:lvl9pPr marL="3657600" indent="0">
              <a:buNone/>
              <a:defRPr sz="1600" b="true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true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8" name="Zástupný symbol pro zápatí 7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9" name="Zástupný symbol pro číslo snímku 8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388981271"/>
      </p:ext>
    </p:extLst>
  </p:cSld>
  <p:clrMapOvr>
    <a:masterClrMapping/>
  </p:clrMapOvr>
</p:sldLayout>
</file>

<file path=ppt/slideLayouts/slideLayout6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titleOnly" preserve="true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4" name="Zástupný symbol pro zápatí 3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5" name="Zástupný symbol pro číslo snímku 4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41542861"/>
      </p:ext>
    </p:extLst>
  </p:cSld>
  <p:clrMapOvr>
    <a:masterClrMapping/>
  </p:clrMapOvr>
</p:sldLayout>
</file>

<file path=ppt/slideLayouts/slideLayout7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blank" preserve="true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3" name="Zástupný symbol pro zápatí 2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4" name="Zástupný symbol pro číslo snímku 3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547774570"/>
      </p:ext>
    </p:extLst>
  </p:cSld>
  <p:clrMapOvr>
    <a:masterClrMapping/>
  </p:clrMapOvr>
</p:sldLayout>
</file>

<file path=ppt/slideLayouts/slideLayout8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objTx" preserve="true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true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200307652"/>
      </p:ext>
    </p:extLst>
  </p:cSld>
  <p:clrMapOvr>
    <a:masterClrMapping/>
  </p:clrMapOvr>
</p:sldLayout>
</file>

<file path=ppt/slideLayouts/slideLayout9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picTx" preserve="true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true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false"/>
          </a:p>
        </p:txBody>
      </p:sp>
      <p:sp>
        <p:nvSpPr>
          <p:cNvPr id="4" name="Zástupný symbol pro text 3"/>
          <p:cNvSpPr>
            <a:spLocks noGrp="true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6" name="Zástupný symbol pro zápatí 5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7" name="Zástupný symbol pro číslo snímku 6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84548691"/>
      </p:ext>
    </p:extLst>
  </p:cSld>
  <p:clrMapOvr>
    <a:masterClrMapping/>
  </p:clrMapOvr>
</p:sldLayout>
</file>

<file path=ppt/slideLayouts/slideLayout10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vertTx" preserve="true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true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true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876680743"/>
      </p:ext>
    </p:extLst>
  </p:cSld>
  <p:clrMapOvr>
    <a:masterClrMapping/>
  </p:clrMapOvr>
</p:sldLayout>
</file>

<file path=ppt/slideLayouts/slideLayout11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type="vertTitleAndTx" preserve="true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true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true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10"/>
          </p:nvPr>
        </p:nvSpPr>
        <p:spPr/>
        <p:txBody>
          <a:bodyPr/>
          <a:lstStyle/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12"/>
          </p:nvPr>
        </p:nvSpPr>
        <p:spPr/>
        <p:txBody>
          <a:bodyPr/>
          <a:lstStyle/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782760996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Target="../slideLayouts/slideLayout8.xml" Type="http://schemas.openxmlformats.org/officeDocument/2006/relationships/slideLayout" Id="rId8"/>
    <Relationship Target="../slideLayouts/slideLayout3.xml" Type="http://schemas.openxmlformats.org/officeDocument/2006/relationships/slideLayout" Id="rId3"/>
    <Relationship Target="../slideLayouts/slideLayout7.xml" Type="http://schemas.openxmlformats.org/officeDocument/2006/relationships/slideLayout" Id="rId7"/>
    <Relationship Target="../theme/theme1.xml" Type="http://schemas.openxmlformats.org/officeDocument/2006/relationships/theme" Id="rId12"/>
    <Relationship Target="../slideLayouts/slideLayout2.xml" Type="http://schemas.openxmlformats.org/officeDocument/2006/relationships/slideLayout" Id="rId2"/>
    <Relationship Target="../slideLayouts/slideLayout1.xml" Type="http://schemas.openxmlformats.org/officeDocument/2006/relationships/slideLayout" Id="rId1"/>
    <Relationship Target="../slideLayouts/slideLayout6.xml" Type="http://schemas.openxmlformats.org/officeDocument/2006/relationships/slideLayout" Id="rId6"/>
    <Relationship Target="../slideLayouts/slideLayout11.xml" Type="http://schemas.openxmlformats.org/officeDocument/2006/relationships/slideLayout" Id="rId11"/>
    <Relationship Target="../slideLayouts/slideLayout5.xml" Type="http://schemas.openxmlformats.org/officeDocument/2006/relationships/slideLayout" Id="rId5"/>
    <Relationship Target="../slideLayouts/slideLayout10.xml" Type="http://schemas.openxmlformats.org/officeDocument/2006/relationships/slideLayout" Id="rId10"/>
    <Relationship Target="../slideLayouts/slideLayout4.xml" Type="http://schemas.openxmlformats.org/officeDocument/2006/relationships/slideLayout" Id="rId4"/>
    <Relationship Target="../slideLayouts/slideLayout9.xml" Type="http://schemas.openxmlformats.org/officeDocument/2006/relationships/slideLayout" Id="rId9"/>
</Relationships>

</file>

<file path=ppt/slideMasters/slideMaster1.xml><?xml version="1.0" encoding="utf-8"?>
<p:sldMaster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>
  <p:cSld>
    <p:bg>
      <p:bgPr>
        <a:gradFill flip="none" rotWithShape="true">
          <a:gsLst>
            <a:gs pos="0">
              <a:schemeClr val="accent1">
                <a:lumMod val="0"/>
                <a:lumOff val="100000"/>
              </a:schemeClr>
            </a:gs>
            <a:gs pos="29000">
              <a:schemeClr val="accent1">
                <a:lumMod val="0"/>
                <a:lumOff val="100000"/>
              </a:schemeClr>
            </a:gs>
            <a:gs pos="81000">
              <a:srgbClr val="00B0F0"/>
            </a:gs>
          </a:gsLst>
          <a:lin ang="5400000" scaled="tru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false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true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false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true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false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4D0BF-3D89-4CE4-ADF5-345B8A08E727}" type="datetimeFigureOut">
              <a:rPr lang="cs-CZ" smtClean="false"/>
              <a:t>23.09.2026</a:t>
            </a:fld>
            <a:endParaRPr lang="cs-CZ" dirty="false"/>
          </a:p>
        </p:txBody>
      </p:sp>
      <p:sp>
        <p:nvSpPr>
          <p:cNvPr id="5" name="Zástupný symbol pro zápatí 4"/>
          <p:cNvSpPr>
            <a:spLocks noGrp="true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false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false"/>
          </a:p>
        </p:txBody>
      </p:sp>
      <p:sp>
        <p:nvSpPr>
          <p:cNvPr id="6" name="Zástupný symbol pro číslo snímku 5"/>
          <p:cNvSpPr>
            <a:spLocks noGrp="true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false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FBF47-C35B-4327-92E4-3EFCD4506DFC}" type="slidenum">
              <a:rPr lang="cs-CZ" smtClean="false"/>
              <a:t>‹#›</a:t>
            </a:fld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94907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false" eaLnBrk="true" latinLnBrk="false" hangingPunct="true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false" eaLnBrk="true" latinLnBrk="false" hangingPunct="true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false" eaLnBrk="true" latinLnBrk="false" hangingPunct="true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Target="../media/image1.jpg" Type="http://schemas.openxmlformats.org/officeDocument/2006/relationships/image" Id="rId2"/>
    <Relationship Target="../slideLayouts/slideLayout2.xml" Type="http://schemas.openxmlformats.org/officeDocument/2006/relationships/slideLayout" Id="rId1"/>
</Relationships>

</file>

<file path=ppt/slides/_rels/slide2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3.xml.rels><?xml version="1.0" encoding="UTF-8" standalone="yes"?>
<Relationships xmlns="http://schemas.openxmlformats.org/package/2006/relationships">
    <Relationship Target="../slideLayouts/slideLayout4.xml" Type="http://schemas.openxmlformats.org/officeDocument/2006/relationships/slideLayout" Id="rId1"/>
</Relationships>

</file>

<file path=ppt/slides/_rels/slide4.xml.rels><?xml version="1.0" encoding="UTF-8" standalone="yes"?>
<Relationships xmlns="http://schemas.openxmlformats.org/package/2006/relationships">
    <Relationship Target="../notesSlides/notesSlide1.xml" Type="http://schemas.openxmlformats.org/officeDocument/2006/relationships/notesSlide" Id="rId2"/>
    <Relationship Target="../slideLayouts/slideLayout4.xml" Type="http://schemas.openxmlformats.org/officeDocument/2006/relationships/slideLayout" Id="rId1"/>
</Relationships>

</file>

<file path=ppt/slides/_rels/slide5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6.xml.rels><?xml version="1.0" encoding="UTF-8" standalone="yes"?>
<Relationships xmlns="http://schemas.openxmlformats.org/package/2006/relationships">
    <Relationship Target="../media/image3.jpeg" Type="http://schemas.openxmlformats.org/officeDocument/2006/relationships/image" Id="rId3"/>
    <Relationship Target="../media/image2.JPG" Type="http://schemas.openxmlformats.org/officeDocument/2006/relationships/image" Id="rId2"/>
    <Relationship Target="../slideLayouts/slideLayout2.xml" Type="http://schemas.openxmlformats.org/officeDocument/2006/relationships/slideLayout" Id="rId1"/>
    <Relationship Target="../media/image4.jpeg" Type="http://schemas.openxmlformats.org/officeDocument/2006/relationships/image" Id="rId4"/>
</Relationships>

</file>

<file path=ppt/slides/_rels/slide7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8.xml.rels><?xml version="1.0" encoding="UTF-8" standalone="yes"?>
<Relationships xmlns="http://schemas.openxmlformats.org/package/2006/relationships">
    <Relationship Target="../media/image6.jpeg" Type="http://schemas.openxmlformats.org/officeDocument/2006/relationships/image" Id="rId3"/>
    <Relationship Target="../media/image5.jpeg" Type="http://schemas.openxmlformats.org/officeDocument/2006/relationships/image" Id="rId2"/>
    <Relationship Target="../slideLayouts/slideLayout7.xml" Type="http://schemas.openxmlformats.org/officeDocument/2006/relationships/slideLayout" Id="rId1"/>
    <Relationship Target="../media/image7.jpeg" Type="http://schemas.openxmlformats.org/officeDocument/2006/relationships/image" Id="rId4"/>
</Relationships>

</file>

<file path=ppt/slides/_rels/slide9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10.xml.rels><?xml version="1.0" encoding="UTF-8" standalone="yes"?>
<Relationships xmlns="http://schemas.openxmlformats.org/package/2006/relationships">
    <Relationship Target="../slideLayouts/slideLayout2.xml" Type="http://schemas.openxmlformats.org/officeDocument/2006/relationships/slideLayout" Id="rId1"/>
</Relationships>

</file>

<file path=ppt/slides/_rels/slide11.xml.rels><?xml version="1.0" encoding="UTF-8" standalone="yes"?>
<Relationships xmlns="http://schemas.openxmlformats.org/package/2006/relationships">
    <Relationship Target="../media/image9.jpeg" Type="http://schemas.openxmlformats.org/officeDocument/2006/relationships/image" Id="rId3"/>
    <Relationship Target="../media/image8.jpeg" Type="http://schemas.openxmlformats.org/officeDocument/2006/relationships/image" Id="rId2"/>
    <Relationship Target="../slideLayouts/slideLayout7.xml" Type="http://schemas.openxmlformats.org/officeDocument/2006/relationships/slideLayout" Id="rId1"/>
    <Relationship Target="../media/image10.jpeg" Type="http://schemas.openxmlformats.org/officeDocument/2006/relationships/image" Id="rId4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3C884577-3BE8-13CF-83CC-E3418F433348}"/>
              </a:ext>
            </a:extLst>
          </p:cNvPr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52" y="763023"/>
            <a:ext cx="7898296" cy="533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97277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>
          <a:extLst>
            <a:ext uri="{FF2B5EF4-FFF2-40B4-BE49-F238E27FC236}">
              <a16:creationId xmlns:a16="http://schemas.microsoft.com/office/drawing/2014/main" id="{476A9F80-B1F6-EACC-4E2F-351B8FC9F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63373168-2711-AAA8-05B2-2BA8457A9CBF}"/>
              </a:ext>
            </a:extLst>
          </p:cNvPr>
          <p:cNvSpPr>
            <a:spLocks noGrp="true"/>
          </p:cNvSpPr>
          <p:nvPr>
            <p:ph idx="1"/>
          </p:nvPr>
        </p:nvSpPr>
        <p:spPr>
          <a:xfrm>
            <a:off x="821635" y="1179443"/>
            <a:ext cx="10532165" cy="4997519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cs-CZ" b="true" dirty="false"/>
              <a:t>Podpora sociálního začleňování na území Místní akční skupiny Mezi Úpou a Metují, z. s.</a:t>
            </a:r>
            <a:endParaRPr lang="cs-CZ" dirty="false"/>
          </a:p>
          <a:p>
            <a:pPr marL="0" indent="0" algn="ctr">
              <a:buNone/>
            </a:pPr>
            <a:r>
              <a:rPr lang="cs-CZ" b="true" dirty="false"/>
              <a:t>Číslo projektu:</a:t>
            </a:r>
            <a:r>
              <a:rPr lang="cs-CZ" dirty="false"/>
              <a:t> </a:t>
            </a:r>
            <a:r>
              <a:rPr lang="cs-CZ" b="true" dirty="false"/>
              <a:t>CZ.03.02.01/00/25_084/0006305</a:t>
            </a:r>
          </a:p>
          <a:p>
            <a:pPr marL="0" indent="0">
              <a:buNone/>
            </a:pPr>
            <a:br>
              <a:rPr lang="cs-CZ" dirty="false"/>
            </a:br>
            <a:r>
              <a:rPr lang="cs-CZ" dirty="false"/>
              <a:t>Projekt je zaměřen na podporu sociálního začleňování a zlepšení vzdělávací připravenosti dětí z ohrožených a sociálně znevýhodněných rodin na území Jaroměřska. Hlavním cílem projektu je posílit školní připravenost dětí v předškolním a mladším školním věku, rozvíjet rodičovské kompetence a podpořit spolupráci mezi rodinami, školami a sociálními službami.</a:t>
            </a:r>
          </a:p>
          <a:p>
            <a:pPr marL="0" indent="0">
              <a:buNone/>
            </a:pPr>
            <a:r>
              <a:rPr lang="cs-CZ" dirty="false"/>
              <a:t>V rámci projektu vznikl komunitní (peer) předškolní klub, jsou realizovány terénní aktivity zaměřené na podporu rodičů a je zavedena systematická spolupráce škol, rodin a sociálních služeb prostřednictvím case managementu. Projekt je zaměřen zejména na lokality s vyšší mírou sociálního znevýhodnění, mimo jiné v městské části Josefov. Přispívá ke snižování vzdělávacích nerovností, prevenci školního neúspěchu a posilování komunitních vazeb na celém území Jaroměřska.</a:t>
            </a:r>
          </a:p>
          <a:p>
            <a:endParaRPr lang="cs-CZ" dirty="false"/>
          </a:p>
          <a:p>
            <a:pPr marL="0" indent="0" algn="ctr">
              <a:buNone/>
            </a:pPr>
            <a:r>
              <a:rPr lang="cs-CZ" dirty="false"/>
              <a:t>Projekt je realizován v rámci </a:t>
            </a:r>
            <a:r>
              <a:rPr lang="cs-CZ" b="true" dirty="false"/>
              <a:t>Operačního programu Zaměstnanost plus</a:t>
            </a:r>
            <a:r>
              <a:rPr lang="cs-CZ" dirty="false"/>
              <a:t> je </a:t>
            </a:r>
            <a:r>
              <a:rPr lang="cs-CZ" b="true" dirty="false"/>
              <a:t>financován z prostředků Evropské unie</a:t>
            </a:r>
            <a:r>
              <a:rPr lang="cs-CZ" dirty="false"/>
              <a:t>.</a:t>
            </a:r>
          </a:p>
          <a:p>
            <a:pPr marL="0" indent="0" algn="ctr">
              <a:buNone/>
            </a:pPr>
            <a:endParaRPr lang="cs-CZ" b="false" i="false" u="none" strike="noStrike" dirty="false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2128569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>
          <a:extLst>
            <a:ext uri="{FF2B5EF4-FFF2-40B4-BE49-F238E27FC236}">
              <a16:creationId xmlns:a16="http://schemas.microsoft.com/office/drawing/2014/main" id="{B468FAB9-14E8-0197-EF94-9154C52E1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B4D63FE3-2EDB-9159-8B76-F6ADAAD7496D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/>
          </a:bodyPr>
          <a:lstStyle/>
          <a:p>
            <a:pPr algn="ctr"/>
            <a:r>
              <a:rPr lang="cs-CZ" dirty="false"/>
              <a:t>Cesta k potřebnosti projektu….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EE29374-1C1A-6B0C-FECA-285B37534EA3}"/>
              </a:ext>
            </a:extLst>
          </p:cNvPr>
          <p:cNvSpPr>
            <a:spLocks noGrp="true"/>
          </p:cNvSpPr>
          <p:nvPr>
            <p:ph sz="half" idx="1"/>
          </p:nvPr>
        </p:nvSpPr>
        <p:spPr>
          <a:xfrm>
            <a:off x="1033670" y="1825625"/>
            <a:ext cx="10217425" cy="4351337"/>
          </a:xfrm>
        </p:spPr>
        <p:txBody>
          <a:bodyPr>
            <a:normAutofit fontScale="62500" lnSpcReduction="20000"/>
          </a:bodyPr>
          <a:lstStyle/>
          <a:p>
            <a:r>
              <a:rPr lang="cs-CZ" dirty="false"/>
              <a:t>Na území MASMUM, konkrétně na území městské části Josefov (Jaroměř) dlouhodobě přetrvává problém nízké účasti dětí ze sociálně znevýhodněného prostředí na předškolním vzdělávání, což výrazně zhoršuje jejich školní úspěšnost i pozdější uplatnění ve společnosti.</a:t>
            </a:r>
          </a:p>
          <a:p>
            <a:r>
              <a:rPr lang="cs-CZ" dirty="false"/>
              <a:t>Děti vyrůstající v nepodnětném domácím prostředí často nepřebírají základní návyky potřebné pro vstup do mateřské školy – chybí jim rozvinutá slovní zásoba, schopnost fungovat v kolektivu, hygienické návyky nebo režim dne. Tyto děti pak nastupují do základní školy s výrazným znevýhodněním a v důsledku nízké školní připravenosti i podpory ze strany rodiny často propadají školnímu neúspěchu, ztrácí motivaci a vzdělávací systém předčasně opouští.</a:t>
            </a:r>
          </a:p>
          <a:p>
            <a:r>
              <a:rPr lang="cs-CZ" dirty="false"/>
              <a:t>Tento stav může vést k reprodukci chudoby, vyloučení a závislosti na dávkovém systému. Rodiče těchto dětí často sami nezažili úspěch ve vzdělávání a nevidí v něm hodnotu, což se přenáší i na jejich děti. Problémem je také nízká důvěra rodin vůči institucím</a:t>
            </a:r>
            <a:r>
              <a:rPr lang="cs-CZ" b="true" dirty="false"/>
              <a:t> </a:t>
            </a:r>
            <a:r>
              <a:rPr lang="cs-CZ" dirty="false"/>
              <a:t>a slabá spolupráce mezi školami, sociálními službami a komunitou.</a:t>
            </a:r>
          </a:p>
          <a:p>
            <a:r>
              <a:rPr lang="cs-CZ" dirty="false"/>
              <a:t>Na území MASMUM byla proto identifikována potřeba vzniku předškolního komunitního klubu</a:t>
            </a:r>
            <a:r>
              <a:rPr lang="cs-CZ" b="true" dirty="false"/>
              <a:t>,</a:t>
            </a:r>
            <a:r>
              <a:rPr lang="cs-CZ" dirty="false"/>
              <a:t> který bude poskytovat dětem z vyloučeného prostředí smysluplné předškolní aktivity a zároveň aktivizovat jejich rodiče – s cílem zlepšit školní připravenost dětí, podpořit vzdělávací aspirace rodin a vytvořit mezioborovou síť spolupráce</a:t>
            </a:r>
            <a:r>
              <a:rPr lang="cs-CZ" b="true" dirty="false"/>
              <a:t>.</a:t>
            </a:r>
            <a:endParaRPr lang="cs-CZ" dirty="false"/>
          </a:p>
          <a:p>
            <a:r>
              <a:rPr lang="cs-CZ" dirty="false"/>
              <a:t>Projekt reaguje na dlouhodobě sledované problémy v území – zejména vysokou absenci v ZŠ, nízké vzdělání rodičů a nedostatečnou ranou péči o děti – a přináší konkrétní nástroje pro řešení těchto jevů skrze komunitní práci a cílenou podporu.</a:t>
            </a:r>
          </a:p>
          <a:p>
            <a:pPr marL="0" indent="0" algn="ctr">
              <a:buNone/>
            </a:pP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51172441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>
          <a:extLst>
            <a:ext uri="{FF2B5EF4-FFF2-40B4-BE49-F238E27FC236}">
              <a16:creationId xmlns:a16="http://schemas.microsoft.com/office/drawing/2014/main" id="{58A2FFA0-B628-C700-DD5B-C068010D8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1A5999-A314-8A17-A1A7-E9EE10A2D3B9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>
            <a:off x="838199" y="365125"/>
            <a:ext cx="9115697" cy="1777184"/>
          </a:xfrm>
        </p:spPr>
        <p:txBody>
          <a:bodyPr>
            <a:normAutofit/>
          </a:bodyPr>
          <a:lstStyle/>
          <a:p>
            <a:pPr algn="ctr"/>
            <a:r>
              <a:rPr lang="cs-CZ" b="true" dirty="fals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Kam chceme dojít…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4B685E-80F1-6E6E-72E9-A7BA22337830}"/>
              </a:ext>
            </a:extLst>
          </p:cNvPr>
          <p:cNvSpPr>
            <a:spLocks noGrp="true"/>
          </p:cNvSpPr>
          <p:nvPr>
            <p:ph sz="half" idx="1"/>
          </p:nvPr>
        </p:nvSpPr>
        <p:spPr>
          <a:xfrm>
            <a:off x="689113" y="1683026"/>
            <a:ext cx="11240151" cy="44939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dirty="false"/>
              <a:t>… posílit sociální začlenění a vzdělávací připravenost dětí z ohrožených sociálně znevýhodněných komunit v centru Josefova prostřednictvím komunitně vedených aktivit</a:t>
            </a:r>
            <a:r>
              <a:rPr lang="cs-CZ" b="true" dirty="false"/>
              <a:t>,</a:t>
            </a:r>
            <a:r>
              <a:rPr lang="cs-CZ" dirty="false"/>
              <a:t> které propojují rodiny, školu a sociální služby. Projekt tak přispívá k dlouhodobému rozvoji komunity, zvyšování sociální soudržnosti a prevenci vzdělávacího vyloučení ohrožených dětí v místě.</a:t>
            </a:r>
          </a:p>
          <a:p>
            <a:pPr marL="0" indent="0">
              <a:buNone/>
            </a:pPr>
            <a:endParaRPr lang="cs-CZ" dirty="false"/>
          </a:p>
          <a:p>
            <a:pPr marL="0" indent="0">
              <a:buNone/>
            </a:pPr>
            <a:r>
              <a:rPr lang="cs-CZ" sz="3800" b="true" dirty="false"/>
              <a:t>Kroky naší cesty</a:t>
            </a:r>
          </a:p>
          <a:p>
            <a:pPr lvl="0"/>
            <a:r>
              <a:rPr lang="cs-CZ" sz="3200" b="true" dirty="false"/>
              <a:t>Vytvoření a provoz komunitního (peer) předškolního klubu</a:t>
            </a:r>
            <a:r>
              <a:rPr lang="cs-CZ" sz="3200" dirty="false"/>
              <a:t>, kde odborník z komunity a komunitní matka společně podporují přípravu dětí na vstup do mateřské školy a rozvoj klíčových dovedností předškoláků, s aktivní účastí rodičů.</a:t>
            </a:r>
          </a:p>
          <a:p>
            <a:pPr lvl="0"/>
            <a:r>
              <a:rPr lang="cs-CZ" sz="3200" b="true" dirty="false"/>
              <a:t>Posílení rodičovských kompetencí a aktivizaci komunity</a:t>
            </a:r>
            <a:r>
              <a:rPr lang="cs-CZ" sz="3200" dirty="false"/>
              <a:t> skrze proškolení peer terénních pracovníků v metodikách (Triple P, Dobrý začátek), čímž se zvyšuje zájem a schopnost rodičů aktivně podporovat vzdělávání a rozvoj svých dětí.</a:t>
            </a:r>
          </a:p>
          <a:p>
            <a:pPr lvl="0"/>
            <a:r>
              <a:rPr lang="cs-CZ" sz="3200" b="true" dirty="false"/>
              <a:t>Zlepšení spolupráce mezi školami a sociálními službami</a:t>
            </a:r>
            <a:r>
              <a:rPr lang="cs-CZ" sz="3200" dirty="false"/>
              <a:t> zavedením case managementu a koordinace, která umožní efektivní identifikaci a podporu dětí s nízkým socioekonomickým statutem, minimalizuje školní absenci a zvyšuje úspěšnost vzdělávacího procesu.</a:t>
            </a:r>
          </a:p>
          <a:p>
            <a:r>
              <a:rPr lang="cs-CZ" sz="3200" dirty="false"/>
              <a:t>Projekt tak přispívá k dlouhodobému rozvoji komunity, zvyšování sociální soudržnosti a prevenci vzdělávacího vyloučení ohrožených dětí v místě.</a:t>
            </a:r>
          </a:p>
          <a:p>
            <a:pPr marL="0" indent="0">
              <a:buNone/>
            </a:pPr>
            <a:endParaRPr lang="cs-CZ" dirty="false"/>
          </a:p>
          <a:p>
            <a:pPr marL="0" indent="0">
              <a:buNone/>
            </a:pP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3058847660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>
          <a:extLst>
            <a:ext uri="{FF2B5EF4-FFF2-40B4-BE49-F238E27FC236}">
              <a16:creationId xmlns:a16="http://schemas.microsoft.com/office/drawing/2014/main" id="{0D22BEB1-26C1-968C-09DB-0E54703B8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244A1A-D573-6FFC-46A5-9C6206D31CD6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>
            <a:off x="838200" y="962526"/>
            <a:ext cx="10515600" cy="1203158"/>
          </a:xfrm>
        </p:spPr>
        <p:txBody>
          <a:bodyPr>
            <a:normAutofit/>
          </a:bodyPr>
          <a:lstStyle/>
          <a:p>
            <a:pPr algn="ctr"/>
            <a:r>
              <a:rPr lang="cs-CZ" sz="3600" b="true" dirty="fals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Předškolní klub Duháček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BB0886A-8858-D5AA-29CA-BF7CF9AB89EA}"/>
              </a:ext>
            </a:extLst>
          </p:cNvPr>
          <p:cNvSpPr>
            <a:spLocks noGrp="true"/>
          </p:cNvSpPr>
          <p:nvPr>
            <p:ph idx="1"/>
          </p:nvPr>
        </p:nvSpPr>
        <p:spPr>
          <a:xfrm>
            <a:off x="838200" y="2067339"/>
            <a:ext cx="10515600" cy="4691270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cs-CZ" sz="4900" b="true" dirty="false"/>
              <a:t>Komunitní klub Duháček v Josefově nabízí dětem 2–5 let a jejich pečujícím bezpečné prostředí a smysluplný program. Zaměřuje se na předškolní přípravu, rozvoj řeči a motoriky, hygienické a sociální návyky, samostatnost a spolupráci. Součástí je podpora rodičů při nástupu dětí do MŠ a zaměstnání.</a:t>
            </a:r>
          </a:p>
          <a:p>
            <a:pPr algn="just"/>
            <a:endParaRPr lang="cs-CZ" sz="4500" b="true" i="false" u="none" strike="noStrike" dirty="false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r>
              <a:rPr lang="cs-CZ" sz="4500" b="true" dirty="false"/>
              <a:t>Zhodnocení zahajovacího provozu klubu – leden až červen 2026</a:t>
            </a:r>
            <a:endParaRPr lang="cs-CZ" sz="4500" dirty="false"/>
          </a:p>
          <a:p>
            <a:pPr algn="just"/>
            <a:r>
              <a:rPr lang="cs-CZ" sz="4500" dirty="false"/>
              <a:t>Provoz klubu byl zaměřen především na ověření jeho fungování, nastavení programu a vytvoření bezpečného a důvěryhodného prostředí pro děti a jejich pečující osoby. Rodiny začaly klub pravidelněji navštěvovat od konce ledna, postupně se vytvořila skupina přibližně 5–6 dětí, které se v docházce střídaly.</a:t>
            </a:r>
          </a:p>
          <a:p>
            <a:pPr algn="just"/>
            <a:r>
              <a:rPr lang="cs-CZ" sz="4500" dirty="false"/>
              <a:t>Zahajovací provoz ukázal, že klub má pro rodiny své opodstatnění. Děti se na návštěvy těšily, postupně se zapojovaly do kolektivu a prostřednictvím her a různorodých aktivit rozvíjely pozornost, motoriku, komunikaci, samostatnost a sociální dovednosti. Pečující osoby oceňovaly zejména možnost individuálně reagovat na potřeby jejich dětí a konzultovat konkrétní situace.</a:t>
            </a:r>
          </a:p>
          <a:p>
            <a:pPr algn="just"/>
            <a:r>
              <a:rPr lang="cs-CZ" sz="4500" dirty="false"/>
              <a:t>Pozitivně se osvědčilo flexibilní nastavení programu bez pevných vzdělávacích osnov. Aktivity bylo možné přizpůsobovat aktuálním potřebám a schopnostem dětí i požadavkům jednotlivých rodin. Současně se podařilo navázat s rodinami vztah založený na důvěře a postupně je zapojovat do společných činností s dětmi.</a:t>
            </a:r>
          </a:p>
          <a:p>
            <a:pPr algn="just"/>
            <a:r>
              <a:rPr lang="cs-CZ" sz="4500" dirty="false"/>
              <a:t>První půlrok lze vnímat především jako období postupného zavedení služby do praxe, ověření zájmu rodin a získání zkušeností, které budou využity pro další fungování a rozvoj klubu.</a:t>
            </a:r>
          </a:p>
          <a:p>
            <a:pPr algn="just"/>
            <a:endParaRPr lang="cs-CZ" sz="4500" dirty="false"/>
          </a:p>
          <a:p>
            <a:pPr marL="0" indent="0" algn="ctr">
              <a:buNone/>
            </a:pPr>
            <a:r>
              <a:rPr lang="cs-CZ" sz="4500" b="true" dirty="false"/>
              <a:t>V prvním monitorovacím období podpořeno 9 rodin s 11 dětmi. </a:t>
            </a:r>
            <a:endParaRPr lang="cs-CZ" sz="1600" b="true" i="false" u="none" strike="noStrike" dirty="false">
              <a:solidFill>
                <a:srgbClr val="000000"/>
              </a:solidFill>
              <a:effectLst/>
            </a:endParaRPr>
          </a:p>
          <a:p>
            <a:pPr marL="0" indent="0" algn="ctr">
              <a:buNone/>
            </a:pPr>
            <a:br>
              <a:rPr lang="cs-CZ" sz="3600" b="false" i="false" u="none" strike="noStrike" dirty="false">
                <a:effectLst/>
                <a:latin typeface="Open Sans" panose="020B0606030504020204" pitchFamily="34" charset="0"/>
              </a:rPr>
            </a:b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45874155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CB30C451-B2F6-D609-9090-672B3B3780D3}"/>
              </a:ext>
            </a:extLst>
          </p:cNvPr>
          <p:cNvPicPr>
            <a:picLocks noGrp="true" noChangeAspect="true"/>
          </p:cNvPicPr>
          <p:nvPr>
            <p:ph idx="1"/>
          </p:nvPr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5" r="15534" b="-2"/>
          <a:stretch>
            <a:fillRect/>
          </a:stretch>
        </p:blipFill>
        <p:spPr>
          <a:xfrm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9814C1B-0BF6-6362-9A6E-68C0792E9480}"/>
              </a:ext>
            </a:extLst>
          </p:cNvPr>
          <p:cNvPicPr>
            <a:picLocks noChangeAspect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3" r="25490" b="-1"/>
          <a:stretch>
            <a:fillRect/>
          </a:stretch>
        </p:blipFill>
        <p:spPr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1956162-892B-BBA2-0C60-75C2175463FF}"/>
              </a:ext>
            </a:extLst>
          </p:cNvPr>
          <p:cNvPicPr>
            <a:picLocks noChangeAspect="true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" r="3" b="14387"/>
          <a:stretch>
            <a:fillRect/>
          </a:stretch>
        </p:blipFill>
        <p:spPr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398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>
          <a:extLst>
            <a:ext uri="{FF2B5EF4-FFF2-40B4-BE49-F238E27FC236}">
              <a16:creationId xmlns:a16="http://schemas.microsoft.com/office/drawing/2014/main" id="{EA1C29AD-179F-86DF-7542-27643B7D2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CCC153-9710-BD0D-CFC3-2688D694E259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>
            <a:off x="838200" y="359853"/>
            <a:ext cx="10515600" cy="1203158"/>
          </a:xfrm>
        </p:spPr>
        <p:txBody>
          <a:bodyPr>
            <a:normAutofit/>
          </a:bodyPr>
          <a:lstStyle/>
          <a:p>
            <a:pPr algn="ctr"/>
            <a:r>
              <a:rPr lang="cs-CZ" sz="3600" b="true" dirty="fals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Peer terénní práce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5DFA33E-9A2B-228C-0DB9-E68AA8A58548}"/>
              </a:ext>
            </a:extLst>
          </p:cNvPr>
          <p:cNvSpPr>
            <a:spLocks noGrp="true"/>
          </p:cNvSpPr>
          <p:nvPr>
            <p:ph idx="1"/>
          </p:nvPr>
        </p:nvSpPr>
        <p:spPr>
          <a:xfrm>
            <a:off x="994064" y="1579771"/>
            <a:ext cx="10515600" cy="444996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cs-CZ" sz="2500" b="true" dirty="false"/>
          </a:p>
          <a:p>
            <a:pPr marL="0" indent="0" algn="ctr">
              <a:buNone/>
            </a:pPr>
            <a:r>
              <a:rPr lang="cs-CZ" sz="2900" b="true" dirty="false"/>
              <a:t>Terénní peer pracovnice podporují rodiče při rozvoji rodičovských kompetencí, domácí přípravě dětí, komunikaci se školou a řešení situací souvisejících se vzděláváním a fungováním rodiny.</a:t>
            </a:r>
          </a:p>
          <a:p>
            <a:pPr marL="0" indent="0" algn="ctr">
              <a:buNone/>
            </a:pPr>
            <a:endParaRPr lang="cs-CZ" sz="2200" dirty="false"/>
          </a:p>
          <a:p>
            <a:pPr algn="just"/>
            <a:r>
              <a:rPr lang="cs-CZ" dirty="false"/>
              <a:t>Nezbytnou součástí podpory dětí a rodin je terénní peer práce, která přirozeně propojuje školu s rodinným a komunitním prostředím. Terénní pracovníci jsou aktuálně přítomni 3× týdně přímo ve škole, kde mají možnost děti pozorovat v jejich přirozeném školním prostředí a vnímat jejich potřeby i obtíže. Tyto zkušenosti následně sdílejí s case managerem a společně s rodinou hledají možnosti podpory dítěte v oblastech, kde ji nejvíce potřebuje.</a:t>
            </a:r>
          </a:p>
          <a:p>
            <a:pPr algn="just"/>
            <a:r>
              <a:rPr lang="cs-CZ" dirty="false"/>
              <a:t>Terénní pracovníci zároveň pomáhají navazovat a udržovat kontakt s rodinami, zejména v situacích, kdy rodiče obtížně komunikují přímo na půdě školy. Mohou rodinu podpořit v přirozeném prostředí, předávat informace a výukové materiály od pedagogů a pomáhat rodičům lépe porozumět potřebám dítěte i požadavkům školy. Díky znalosti prostředí rodin a komunity přinášejí case managerovi cenné informace, které mohou pomoci včas zachytit okolnosti ovlivňující chování, vzdělávání nebo školní docházku dítěte.</a:t>
            </a:r>
          </a:p>
          <a:p>
            <a:pPr algn="just"/>
            <a:r>
              <a:rPr lang="cs-CZ" dirty="false"/>
              <a:t>Spolupráce case managera, terénních peer pracovníků, rodiny a školy tak umožňuje lépe propojit jednotlivé formy podpory a reagovat na konkrétní potřeby dítěte. Podle situace jsou do podpory zapojovány také sociálně aktivizační služby a další odborné organizace. Cílem je posílit rodičovské kompetence, podpořit dítě ve vzdělávání a vytvořit podmínky pro jeho pravidelnou docházku a úspěšné fungování ve škole.</a:t>
            </a:r>
          </a:p>
          <a:p>
            <a:endParaRPr lang="cs-CZ" dirty="false"/>
          </a:p>
          <a:p>
            <a:pPr marL="0" indent="0" algn="ctr">
              <a:buNone/>
            </a:pPr>
            <a:r>
              <a:rPr lang="cs-CZ" sz="3600" b="true" dirty="false"/>
              <a:t>V prvním monitorovacím období podpořeno 16 rodin s 24 dětmi. </a:t>
            </a:r>
            <a:endParaRPr lang="cs-CZ" sz="3600" b="true" i="false" u="none" strike="noStrike" dirty="false">
              <a:solidFill>
                <a:srgbClr val="000000"/>
              </a:solidFill>
              <a:effectLst/>
            </a:endParaRPr>
          </a:p>
          <a:p>
            <a:pPr marL="0" indent="0" algn="ctr">
              <a:buNone/>
            </a:pPr>
            <a:endParaRPr lang="cs-CZ" sz="2000" dirty="false"/>
          </a:p>
        </p:txBody>
      </p:sp>
    </p:spTree>
    <p:extLst>
      <p:ext uri="{BB962C8B-B14F-4D97-AF65-F5344CB8AC3E}">
        <p14:creationId xmlns:p14="http://schemas.microsoft.com/office/powerpoint/2010/main" val="317711661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0BAB7D16-4F94-992A-CC08-CCC7B9E93367}"/>
              </a:ext>
            </a:extLst>
          </p:cNvPr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3" r="12920" b="-1"/>
          <a:stretch>
            <a:fillRect/>
          </a:stretch>
        </p:blipFill>
        <p:spPr>
          <a:xfrm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105474F-7459-E283-0618-87D437C1948E}"/>
              </a:ext>
            </a:extLst>
          </p:cNvPr>
          <p:cNvPicPr>
            <a:picLocks noChangeAspect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7" r="19549" b="-3"/>
          <a:stretch>
            <a:fillRect/>
          </a:stretch>
        </p:blipFill>
        <p:spPr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764152B-18B9-F65C-2192-084544537AF3}"/>
              </a:ext>
            </a:extLst>
          </p:cNvPr>
          <p:cNvPicPr>
            <a:picLocks noChangeAspect="true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r="18992" b="-3"/>
          <a:stretch>
            <a:fillRect/>
          </a:stretch>
        </p:blipFill>
        <p:spPr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>
          <a:extLst>
            <a:ext uri="{FF2B5EF4-FFF2-40B4-BE49-F238E27FC236}">
              <a16:creationId xmlns:a16="http://schemas.microsoft.com/office/drawing/2014/main" id="{6747EB3E-EEDF-DCA9-77D9-5CE7A5DFF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73D64B-DE15-AED4-337D-943602965ECB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>
            <a:off x="985629" y="505326"/>
            <a:ext cx="10515600" cy="1203158"/>
          </a:xfrm>
        </p:spPr>
        <p:txBody>
          <a:bodyPr>
            <a:normAutofit/>
          </a:bodyPr>
          <a:lstStyle/>
          <a:p>
            <a:pPr algn="ctr"/>
            <a:r>
              <a:rPr lang="cs-CZ" sz="3600" b="true" dirty="fals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manager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F858FC3-96AD-6511-C07E-53A13F924BDF}"/>
              </a:ext>
            </a:extLst>
          </p:cNvPr>
          <p:cNvSpPr>
            <a:spLocks noGrp="true"/>
          </p:cNvSpPr>
          <p:nvPr>
            <p:ph idx="1"/>
          </p:nvPr>
        </p:nvSpPr>
        <p:spPr>
          <a:xfrm>
            <a:off x="838198" y="1708484"/>
            <a:ext cx="10810461" cy="441902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cs-CZ" sz="1900" b="true" dirty="false"/>
              <a:t>Case manager ve škole propojuje žáka, rodinu, školu a navazující služby. Pomáhá řešit obtíže žáků, školní absenci a záškoláctví, podporuje komunikaci s rodinou a koordinuje další pomoc. Včas zachycuje vznikající problémy, hledá společně s rodinou a školou jejich řešení a podle potřeby zapojuje další odborníky. Role case managera se tak ukazuje jako důležitý prvek propojené podpory dítěte a rodiny.</a:t>
            </a:r>
            <a:endParaRPr lang="cs-CZ" sz="1300" b="true" dirty="false"/>
          </a:p>
          <a:p>
            <a:pPr marL="0" indent="0">
              <a:buNone/>
            </a:pPr>
            <a:r>
              <a:rPr lang="cs-CZ" sz="1700" b="true" dirty="false"/>
              <a:t>Zhodnocení leden – červen 2026 “Příprava nové pozice a fáze adaptace na škole“</a:t>
            </a:r>
            <a:endParaRPr lang="cs-CZ" sz="1700" dirty="false"/>
          </a:p>
          <a:p>
            <a:pPr algn="just"/>
            <a:r>
              <a:rPr lang="cs-CZ" sz="1700" dirty="false"/>
              <a:t>Zřízení pozice case managera (CM) se zázemím na  ZŠ v Josefově předcházela intenzivní přípravná fáze zaměřená na studium legislativy, metodických materiálů a analýzu příkladů dobré praxe z obdobných pozic. </a:t>
            </a:r>
          </a:p>
          <a:p>
            <a:pPr algn="just"/>
            <a:r>
              <a:rPr lang="cs-CZ" sz="1700" dirty="false"/>
              <a:t>Klíčovým krokem byla stáž v organizaci, kde tato pozice již úspěšně fungovala. Zde CM konzultovala zavedené pracovní postupy, klientskou dokumentaci, evidenční tabulky i specifika přístupu k žákům a jejich rodinám.</a:t>
            </a:r>
          </a:p>
          <a:p>
            <a:pPr algn="just"/>
            <a:r>
              <a:rPr lang="cs-CZ" sz="1700" dirty="false"/>
              <a:t>Následně proběhla série schůzek s vedením školy, během nichž se ujednávaly oboustranné podmínky, kompetence a očekávání. Oficiální nástup CM na školu byl stanoven na březen 2026. První měsíce měly povahu oboustranného poznávání a postupné adaptace na chod školy. </a:t>
            </a:r>
          </a:p>
          <a:p>
            <a:pPr algn="just"/>
            <a:r>
              <a:rPr lang="cs-CZ" sz="1700" dirty="false"/>
              <a:t>Mezi nejčastější řešené oblasti v tomto období patřila vysoká absence žáků, chybějící školní pomůcky a zajišťování podpory ve vzdělávání formou doučování. V rámci přímé práce proběhlo několik jednání s rodiči za účasti třídních učitelů a CM začala budovat důvěru u žáků, kteří ji sami vyhledávali kvůli vrstevnickým konfliktům či nespokojenosti. V této fázi se CM rovněž zapojila do širší sítě podpory, což potvrdila i její účast na případovém jednání organizovaném orgánem sociálně-právní ochran dětí (OSPOD).</a:t>
            </a:r>
          </a:p>
          <a:p>
            <a:pPr algn="just"/>
            <a:endParaRPr lang="cs-CZ" sz="1700" dirty="false"/>
          </a:p>
          <a:p>
            <a:pPr marL="0" indent="0" algn="ctr">
              <a:buNone/>
            </a:pPr>
            <a:r>
              <a:rPr lang="cs-CZ" sz="2200" b="true" dirty="false"/>
              <a:t>V prvním monitorovacím období podpořeno 29 rodin s 38 dětmi. </a:t>
            </a:r>
            <a:endParaRPr lang="cs-CZ" sz="2200" b="true" i="false" u="none" strike="noStrike" dirty="false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819618388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>
          <a:extLst>
            <a:ext uri="{FF2B5EF4-FFF2-40B4-BE49-F238E27FC236}">
              <a16:creationId xmlns:a16="http://schemas.microsoft.com/office/drawing/2014/main" id="{842863CB-D18B-65C9-FA14-463D59176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9D65A1-588A-E92E-5CAD-0FC261F159F2}"/>
              </a:ext>
            </a:extLst>
          </p:cNvPr>
          <p:cNvSpPr>
            <a:spLocks noGrp="true"/>
          </p:cNvSpPr>
          <p:nvPr>
            <p:ph type="title"/>
          </p:nvPr>
        </p:nvSpPr>
        <p:spPr>
          <a:xfrm>
            <a:off x="985629" y="505326"/>
            <a:ext cx="10515600" cy="1203158"/>
          </a:xfrm>
        </p:spPr>
        <p:txBody>
          <a:bodyPr>
            <a:normAutofit/>
          </a:bodyPr>
          <a:lstStyle/>
          <a:p>
            <a:pPr algn="ctr"/>
            <a:r>
              <a:rPr lang="cs-CZ" sz="3600" b="true" dirty="fals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manager </a:t>
            </a:r>
            <a:r>
              <a:rPr lang="cs-CZ" sz="3600" b="true" dirty="false" err="tru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cs-CZ" sz="3600" b="true" dirty="false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Sociální pedagog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B5542FE-2464-401D-D544-91AC9EA59DFE}"/>
              </a:ext>
            </a:extLst>
          </p:cNvPr>
          <p:cNvSpPr>
            <a:spLocks noGrp="true"/>
          </p:cNvSpPr>
          <p:nvPr>
            <p:ph idx="1"/>
          </p:nvPr>
        </p:nvSpPr>
        <p:spPr>
          <a:xfrm>
            <a:off x="838201" y="1708484"/>
            <a:ext cx="5483086" cy="4419023"/>
          </a:xfrm>
        </p:spPr>
        <p:txBody>
          <a:bodyPr>
            <a:normAutofit fontScale="40000" lnSpcReduction="20000"/>
          </a:bodyPr>
          <a:lstStyle/>
          <a:p>
            <a:pPr algn="just"/>
            <a:endParaRPr lang="cs-CZ" sz="1700" dirty="false"/>
          </a:p>
          <a:p>
            <a:pPr marL="0" indent="0" algn="ctr">
              <a:buNone/>
            </a:pPr>
            <a:r>
              <a:rPr lang="en-US" b="true" dirty="false"/>
              <a:t>Case manager: Spojka mezi institucemi</a:t>
            </a:r>
            <a:endParaRPr lang="cs-CZ" b="true" dirty="false"/>
          </a:p>
          <a:p>
            <a:pPr marL="0" indent="0" algn="just">
              <a:lnSpc>
                <a:spcPct val="120000"/>
              </a:lnSpc>
              <a:buNone/>
            </a:pPr>
            <a:r>
              <a:rPr lang="en-US" b="true" dirty="false"/>
              <a:t>Case manager nastupuje v momentě, kdy problémy jednoho žáka přesahují možnosti samotné školy. Typicky jde o děti s vážnými duševními poruchami, těžkým traumatem nebo kombinovanými sociálně-zdravotními problémy.</a:t>
            </a:r>
            <a:endParaRPr lang="cs-CZ" b="true" dirty="false"/>
          </a:p>
          <a:p>
            <a:r>
              <a:rPr lang="en-US" b="true" dirty="false"/>
              <a:t>Síťování odborníků: </a:t>
            </a:r>
            <a:r>
              <a:rPr lang="en-US" dirty="false"/>
              <a:t>Neřeší situaci sám, ale organizuje síť odborníků (tzv. multidisciplinární tým).</a:t>
            </a:r>
            <a:endParaRPr lang="cs-CZ" dirty="false"/>
          </a:p>
          <a:p>
            <a:r>
              <a:rPr lang="en-US" b="true" dirty="false"/>
              <a:t>Případové konference: </a:t>
            </a:r>
            <a:r>
              <a:rPr lang="en-US" dirty="false"/>
              <a:t>Svolává setkání, kde u jednoho stolu sedí rodiče, učitelé, OSPOD, psychiatr a sociální pracovníci.</a:t>
            </a:r>
            <a:endParaRPr lang="cs-CZ" dirty="false"/>
          </a:p>
          <a:p>
            <a:r>
              <a:rPr lang="en-US" b="true" dirty="false"/>
              <a:t>Koordinace plánu: </a:t>
            </a:r>
            <a:r>
              <a:rPr lang="en-US" dirty="false"/>
              <a:t>Hlídá, aby všichni zúčastnění plnili to, na čem se pro pomoc dítěti dohodli.</a:t>
            </a:r>
            <a:endParaRPr lang="cs-CZ" dirty="false"/>
          </a:p>
          <a:p>
            <a:pPr marL="0" indent="0" algn="ctr">
              <a:buNone/>
            </a:pPr>
            <a:endParaRPr lang="en-US" b="true" dirty="false"/>
          </a:p>
          <a:p>
            <a:pPr marL="0" indent="0" algn="ctr">
              <a:buNone/>
            </a:pPr>
            <a:r>
              <a:rPr lang="en-US" b="true" dirty="false"/>
              <a:t>Sociální pedagog: Stavitel školního prostředí</a:t>
            </a:r>
            <a:endParaRPr lang="cs-CZ" b="true" dirty="false"/>
          </a:p>
          <a:p>
            <a:pPr marL="0" indent="0" algn="just">
              <a:buNone/>
            </a:pPr>
            <a:r>
              <a:rPr lang="en-US" b="true" dirty="false"/>
              <a:t>Sociální pedagog je pevnou součástí školního poradenského pracoviště (vedle psychologa či speciálního pedagoga).</a:t>
            </a:r>
            <a:endParaRPr lang="cs-CZ" b="true" dirty="false"/>
          </a:p>
          <a:p>
            <a:pPr lvl="0"/>
            <a:r>
              <a:rPr lang="en-US" b="true" dirty="false"/>
              <a:t>Rodinné zázemí: </a:t>
            </a:r>
            <a:r>
              <a:rPr lang="en-US" dirty="false"/>
              <a:t>Pomáhá včas odhalovat problémy v rodinách žáků a nabízí podporu.</a:t>
            </a:r>
            <a:endParaRPr lang="cs-CZ" dirty="false"/>
          </a:p>
          <a:p>
            <a:pPr lvl="0"/>
            <a:r>
              <a:rPr lang="en-US" b="true" dirty="false"/>
              <a:t>Výchovné potíže: </a:t>
            </a:r>
            <a:r>
              <a:rPr lang="en-US" dirty="false"/>
              <a:t>Řeší začínající záškoláctví, rizikové chování nebo šikanu.</a:t>
            </a:r>
            <a:endParaRPr lang="cs-CZ" dirty="false"/>
          </a:p>
          <a:p>
            <a:pPr lvl="0"/>
            <a:r>
              <a:rPr lang="en-US" b="true" dirty="false"/>
              <a:t>Sociální pomoc: </a:t>
            </a:r>
            <a:r>
              <a:rPr lang="en-US" dirty="false"/>
              <a:t>Pomáhá rodinám ze sociálně znevýhodněného prostředí (např. s příspěvky na obědy, pomůcky).</a:t>
            </a:r>
            <a:endParaRPr lang="cs-CZ" dirty="false"/>
          </a:p>
          <a:p>
            <a:pPr lvl="0"/>
            <a:r>
              <a:rPr lang="en-US" b="true" dirty="false"/>
              <a:t>Práce s kolektivem: </a:t>
            </a:r>
            <a:r>
              <a:rPr lang="en-US" dirty="false"/>
              <a:t>Pracuje s celými třídami na zlepšení vztahů a klimatu školy.</a:t>
            </a:r>
            <a:endParaRPr lang="cs-CZ" dirty="false"/>
          </a:p>
          <a:p>
            <a:pPr marL="0" indent="0" algn="ctr">
              <a:buNone/>
            </a:pPr>
            <a:endParaRPr lang="en-US" b="true" dirty="false"/>
          </a:p>
          <a:p>
            <a:pPr marL="0" indent="0">
              <a:buNone/>
            </a:pPr>
            <a:endParaRPr lang="cs-CZ" dirty="false"/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CDCBF66D-8CDE-912F-8040-876A839C1A43}"/>
              </a:ext>
            </a:extLst>
          </p:cNvPr>
          <p:cNvGraphicFramePr>
            <a:graphicFrameLocks noGrp="true"/>
          </p:cNvGraphicFramePr>
          <p:nvPr>
            <p:extLst>
              <p:ext uri="{D42A27DB-BD31-4B8C-83A1-F6EECF244321}">
                <p14:modId xmlns:p14="http://schemas.microsoft.com/office/powerpoint/2010/main" val="3798189469"/>
              </p:ext>
            </p:extLst>
          </p:nvPr>
        </p:nvGraphicFramePr>
        <p:xfrm>
          <a:off x="6771861" y="1788098"/>
          <a:ext cx="4581938" cy="4175381"/>
        </p:xfrm>
        <a:graphic>
          <a:graphicData uri="http://schemas.openxmlformats.org/drawingml/2006/table">
            <a:tbl>
              <a:tblPr firstRow="true" firstCol="true" bandRow="true">
                <a:tableStyleId>{5C22544A-7EE6-4342-B048-85BDC9FD1C3A}</a:tableStyleId>
              </a:tblPr>
              <a:tblGrid>
                <a:gridCol w="1527312">
                  <a:extLst>
                    <a:ext uri="{9D8B030D-6E8A-4147-A177-3AD203B41FA5}">
                      <a16:colId xmlns:a16="http://schemas.microsoft.com/office/drawing/2014/main" val="3395947704"/>
                    </a:ext>
                  </a:extLst>
                </a:gridCol>
                <a:gridCol w="1527313">
                  <a:extLst>
                    <a:ext uri="{9D8B030D-6E8A-4147-A177-3AD203B41FA5}">
                      <a16:colId xmlns:a16="http://schemas.microsoft.com/office/drawing/2014/main" val="2489106879"/>
                    </a:ext>
                  </a:extLst>
                </a:gridCol>
                <a:gridCol w="1527313">
                  <a:extLst>
                    <a:ext uri="{9D8B030D-6E8A-4147-A177-3AD203B41FA5}">
                      <a16:colId xmlns:a16="http://schemas.microsoft.com/office/drawing/2014/main" val="1805438432"/>
                    </a:ext>
                  </a:extLst>
                </a:gridCol>
              </a:tblGrid>
              <a:tr h="494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Vlastnost / Role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Sociální pedagog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Case manager (Případový manažer)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extLst>
                  <a:ext uri="{0D108BD9-81ED-4DB2-BD59-A6C34878D82A}">
                    <a16:rowId xmlns:a16="http://schemas.microsoft.com/office/drawing/2014/main" val="1858611256"/>
                  </a:ext>
                </a:extLst>
              </a:tr>
              <a:tr h="8566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Působnost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Interní zaměstnanec konkrétní školy.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Často externí pracovník (např. z neziskové organizace či sociální služby).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extLst>
                  <a:ext uri="{0D108BD9-81ED-4DB2-BD59-A6C34878D82A}">
                    <a16:rowId xmlns:a16="http://schemas.microsoft.com/office/drawing/2014/main" val="476061668"/>
                  </a:ext>
                </a:extLst>
              </a:tr>
              <a:tr h="8566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Cílová skupina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Všichni žáci, třídní kolektivy, rodiče i učitelé.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Konkrétní vybraný žák v hluboké krizi nebo s komplexními potřebami.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extLst>
                  <a:ext uri="{0D108BD9-81ED-4DB2-BD59-A6C34878D82A}">
                    <a16:rowId xmlns:a16="http://schemas.microsoft.com/office/drawing/2014/main" val="3760602443"/>
                  </a:ext>
                </a:extLst>
              </a:tr>
              <a:tr h="8566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Hlavní náplň práce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Prevence, náprava vztahů, řešení záškoláctví, sociální poradenství.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Propojení školy, rodiny, lékařů, psychologů a sociálních služeb.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extLst>
                  <a:ext uri="{0D108BD9-81ED-4DB2-BD59-A6C34878D82A}">
                    <a16:rowId xmlns:a16="http://schemas.microsoft.com/office/drawing/2014/main" val="1015749676"/>
                  </a:ext>
                </a:extLst>
              </a:tr>
              <a:tr h="857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Metoda práce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Pedagogicko-psychologické vedení, práce se skupinou.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false">
                          <a:effectLst/>
                        </a:rPr>
                        <a:t>Organizace případových konferencí, koordinace plánu péče.</a:t>
                      </a:r>
                      <a:endParaRPr lang="cs-CZ" sz="1100" dirty="false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76200"/>
                </a:tc>
                <a:extLst>
                  <a:ext uri="{0D108BD9-81ED-4DB2-BD59-A6C34878D82A}">
                    <a16:rowId xmlns:a16="http://schemas.microsoft.com/office/drawing/2014/main" val="27593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1230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67BEC-4DA2-1AA7-8B79-072A6AE72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27506778-01C7-BD77-4C36-9943FF8D3CD0}"/>
              </a:ext>
            </a:extLst>
          </p:cNvPr>
          <p:cNvPicPr>
            <a:picLocks noChangeAspect="true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8" r="-2" b="10041"/>
          <a:stretch>
            <a:fillRect/>
          </a:stretch>
        </p:blipFill>
        <p:spPr>
          <a:xfrm>
            <a:off x="3793813" y="744344"/>
            <a:ext cx="4627646" cy="4627648"/>
          </a:xfrm>
          <a:custGeom>
            <a:avLst/>
            <a:gdLst/>
            <a:ahLst/>
            <a:cxnLst/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D2A8013B-AEAC-9D10-518E-E239C987ED38}"/>
              </a:ext>
            </a:extLst>
          </p:cNvPr>
          <p:cNvPicPr>
            <a:picLocks noChangeAspect="true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4" r="-1" b="7279"/>
          <a:stretch>
            <a:fillRect/>
          </a:stretch>
        </p:blipFill>
        <p:spPr>
          <a:xfrm>
            <a:off x="1319706" y="1757695"/>
            <a:ext cx="2590737" cy="2926956"/>
          </a:xfrm>
          <a:custGeom>
            <a:avLst/>
            <a:gdLst/>
            <a:ahLst/>
            <a:cxnLst/>
            <a:rect l="l" t="t" r="r" b="b"/>
            <a:pathLst>
              <a:path w="2590737" h="2926956">
                <a:moveTo>
                  <a:pt x="1463478" y="0"/>
                </a:moveTo>
                <a:cubicBezTo>
                  <a:pt x="1867606" y="0"/>
                  <a:pt x="2233476" y="163805"/>
                  <a:pt x="2498313" y="428643"/>
                </a:cubicBezTo>
                <a:lnTo>
                  <a:pt x="2501029" y="431631"/>
                </a:lnTo>
                <a:lnTo>
                  <a:pt x="2445696" y="582811"/>
                </a:lnTo>
                <a:cubicBezTo>
                  <a:pt x="2374039" y="813196"/>
                  <a:pt x="2335437" y="1058145"/>
                  <a:pt x="2335437" y="1312109"/>
                </a:cubicBezTo>
                <a:cubicBezTo>
                  <a:pt x="2335437" y="1650728"/>
                  <a:pt x="2404063" y="1973319"/>
                  <a:pt x="2528166" y="2266732"/>
                </a:cubicBezTo>
                <a:lnTo>
                  <a:pt x="2590737" y="2396622"/>
                </a:lnTo>
                <a:lnTo>
                  <a:pt x="2498313" y="2498313"/>
                </a:lnTo>
                <a:cubicBezTo>
                  <a:pt x="2233476" y="2763151"/>
                  <a:pt x="1867606" y="2926956"/>
                  <a:pt x="1463478" y="2926956"/>
                </a:cubicBezTo>
                <a:cubicBezTo>
                  <a:pt x="655221" y="2926956"/>
                  <a:pt x="0" y="2271735"/>
                  <a:pt x="0" y="1463478"/>
                </a:cubicBezTo>
                <a:cubicBezTo>
                  <a:pt x="0" y="655221"/>
                  <a:pt x="655221" y="0"/>
                  <a:pt x="1463478" y="0"/>
                </a:cubicBezTo>
                <a:close/>
              </a:path>
            </a:pathLst>
          </a:cu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C7C09C5-B8A8-15D7-FED4-95330A35F89B}"/>
              </a:ext>
            </a:extLst>
          </p:cNvPr>
          <p:cNvPicPr>
            <a:picLocks noChangeAspect="true"/>
          </p:cNvPicPr>
          <p:nvPr/>
        </p:nvPicPr>
        <p:blipFill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4556"/>
          <a:stretch>
            <a:fillRect/>
          </a:stretch>
        </p:blipFill>
        <p:spPr>
          <a:xfrm>
            <a:off x="8297994" y="1757695"/>
            <a:ext cx="2577829" cy="2926956"/>
          </a:xfrm>
          <a:custGeom>
            <a:avLst/>
            <a:gdLst/>
            <a:ahLst/>
            <a:cxnLst/>
            <a:rect l="l" t="t" r="r" b="b"/>
            <a:pathLst>
              <a:path w="2577829" h="2926956">
                <a:moveTo>
                  <a:pt x="1114351" y="0"/>
                </a:moveTo>
                <a:cubicBezTo>
                  <a:pt x="1922608" y="0"/>
                  <a:pt x="2577829" y="655221"/>
                  <a:pt x="2577829" y="1463478"/>
                </a:cubicBezTo>
                <a:cubicBezTo>
                  <a:pt x="2577829" y="2271735"/>
                  <a:pt x="1922608" y="2926956"/>
                  <a:pt x="1114351" y="2926956"/>
                </a:cubicBezTo>
                <a:cubicBezTo>
                  <a:pt x="710223" y="2926956"/>
                  <a:pt x="344353" y="2763151"/>
                  <a:pt x="79516" y="2498313"/>
                </a:cubicBezTo>
                <a:lnTo>
                  <a:pt x="0" y="2410824"/>
                </a:lnTo>
                <a:lnTo>
                  <a:pt x="69413" y="2266732"/>
                </a:lnTo>
                <a:cubicBezTo>
                  <a:pt x="193516" y="1973319"/>
                  <a:pt x="262142" y="1650728"/>
                  <a:pt x="262142" y="1312109"/>
                </a:cubicBezTo>
                <a:cubicBezTo>
                  <a:pt x="262142" y="1058145"/>
                  <a:pt x="223540" y="813196"/>
                  <a:pt x="151883" y="582811"/>
                </a:cubicBezTo>
                <a:lnTo>
                  <a:pt x="91478" y="417771"/>
                </a:lnTo>
                <a:lnTo>
                  <a:pt x="183443" y="334187"/>
                </a:lnTo>
                <a:cubicBezTo>
                  <a:pt x="436418" y="125413"/>
                  <a:pt x="760739" y="0"/>
                  <a:pt x="111435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08585917"/>
      </p:ext>
    </p:extLst>
  </p:cSld>
  <p:clrMapOvr>
    <a:masterClrMapping/>
  </p:clrMapOvr>
</p:sld>
</file>

<file path=ppt/theme/theme1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iv Office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false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ppt/theme/theme2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false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id="{2E142A2C-CD16-42D6-873A-C26D2A0506FA}" name="Office Theme" vid="{1BDDFF52-6CD6-40A5-AB3C-68EB2F1E4D0A}"/>
    </a:ext>
  </a:extLst>
</a:theme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Company/>
  <properties:Words>1673</properties:Words>
  <properties:PresentationFormat>Širokoúhlá obrazovka</properties:PresentationFormat>
  <properties:Paragraphs>79</properties:Paragraphs>
  <properties:Slides>11</properties:Slides>
  <properties:Notes>1</properties:Notes>
  <properties:TotalTime>2049</properties:TotalTime>
  <properties:HiddenSlides>0</properties:HiddenSlides>
  <properties:MMClips>0</properties:MMClips>
  <properties:ScaleCrop>false</properties:ScaleCrop>
  <properties:HeadingPairs>
    <vt:vector baseType="variant" size="6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properties:HeadingPairs>
  <properties:TitlesOfParts>
    <vt:vector baseType="lpstr" size="17">
      <vt:lpstr>Aptos</vt:lpstr>
      <vt:lpstr>Arial</vt:lpstr>
      <vt:lpstr>Calibri</vt:lpstr>
      <vt:lpstr>Calibri Light</vt:lpstr>
      <vt:lpstr>Open Sans</vt:lpstr>
      <vt:lpstr>Motiv Office</vt:lpstr>
      <vt:lpstr>Prezentace aplikace PowerPoint</vt:lpstr>
      <vt:lpstr>Prezentace aplikace PowerPoint</vt:lpstr>
      <vt:lpstr>Cesta k potřebnosti projektu….</vt:lpstr>
      <vt:lpstr>Kam chceme dojít…</vt:lpstr>
      <vt:lpstr>Předškolní klub Duháček</vt:lpstr>
      <vt:lpstr>Prezentace aplikace PowerPoint</vt:lpstr>
      <vt:lpstr>Peer terénní práce</vt:lpstr>
      <vt:lpstr>Prezentace aplikace PowerPoint</vt:lpstr>
      <vt:lpstr>Case manager</vt:lpstr>
      <vt:lpstr>Case manager x Sociální pedagog</vt:lpstr>
      <vt:lpstr>Prezentace aplikace PowerPoint</vt:lpstr>
    </vt:vector>
  </properties:TitlesOfParts>
  <properties:LinksUpToDate>false</properties:LinksUpToDate>
  <properties:SharedDoc>false</properties:SharedDoc>
  <properties:HyperlinksChanged>false</properties:HyperlinksChanged>
  <properties:Application>Microsoft Macintosh PowerPoint</properties:Application>
  <properties:AppVersion>16.0000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2024-05-06T09:12:38Z</dcterms:created>
  <dc:creator/>
  <cp:lastModifiedBy/>
  <dcterms:modified xmlns:xsi="http://www.w3.org/2001/XMLSchema-instance" xsi:type="dcterms:W3CDTF">2026-09-23T14:41:58Z</dcterms:modified>
  <cp:revision>69</cp:revision>
  <dc:title>Diakonie ČCE – Středisko Náchodsko</dc:title>
</cp:coreProperties>
</file>