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
<Relationships xmlns="http://schemas.openxmlformats.org/package/2006/relationships">
    <Relationship Target="docProps/app.xml" Type="http://schemas.openxmlformats.org/officeDocument/2006/relationships/extended-properties" Id="rId3"/>
    <Relationship Target="docProps/core.xml" Type="http://schemas.openxmlformats.org/package/2006/relationships/metadata/core-properties" Id="rId2"/>
    <Relationship Target="ppt/presentation.xml" Type="http://schemas.openxmlformats.org/officeDocument/2006/relationships/officeDocument" Id="rId1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 strictFirstAndLastChars="false" saveSubsetFonts="true" autoCompressPictures="false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7" r:id="rId9"/>
    <p:sldId id="266" r:id="rId10"/>
    <p:sldId id="265" r:id="rId11"/>
    <p:sldId id="268" r:id="rId12"/>
    <p:sldId id="262" r:id="rId13"/>
    <p:sldId id="269" r:id="rId14"/>
    <p:sldId id="270" r:id="rId15"/>
    <p:sldId id="271" r:id="rId16"/>
    <p:sldId id="264" r:id="rId17"/>
  </p:sldIdLst>
  <p:sldSz cx="12192000" cy="6858000"/>
  <p:notesSz cx="6858000" cy="12192000"/>
  <p:defaultTextStyle>
    <a:defPPr marR="0" lvl="0" algn="l" rtl="false">
      <a:lnSpc>
        <a:spcPct val="100000"/>
      </a:lnSpc>
      <a:spcBef>
        <a:spcPts val="0"/>
      </a:spcBef>
      <a:spcAft>
        <a:spcPts val="0"/>
      </a:spcAft>
    </a:defPPr>
    <a:lvl1pPr marR="0" lvl="0" algn="l" rtl="false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false" i="false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false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false" i="false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false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false" i="false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false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false" i="false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false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false" i="false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false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false" i="false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false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false" i="false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false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false" i="false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false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false" i="false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="" xmlns:ahyp="http://schemas.microsoft.com/office/drawing/2018/hyperlinkcolor" xmlns:com="http://schemas.openxmlformats.org/drawingml/2006/compatibility" xmlns:mv="urn:schemas-microsoft-com:mac:vml" xmlns:o="urn:schemas-microsoft-com:office:office" xmlns:p14="http://schemas.microsoft.com/office/powerpoint/2010/main" xmlns:p15="http://schemas.microsoft.com/office/powerpoint/2012/main" xmlns:pvml="urn:schemas-microsoft-com:office:powerpoint" xmlns:v="urn:schemas-microsoft-com:vml" r:id="rId19" roundtripDataSignature="AMtx7mhNrTK/a9tE0D6KOgev+bJc2m3C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lrMru>
    <a:srgbClr val="A833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def="{7AD78421-416A-4932-B99B-74EC592F1D7A}">
  <a:tblStyle styleId="{7AD78421-416A-4932-B99B-74EC592F1D7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 lastView="sldThumbnailView">
  <p:normalViewPr>
    <p:restoredLeft sz="15620"/>
    <p:restoredTop sz="94660"/>
  </p:normalViewPr>
  <p:slideViewPr>
    <p:cSldViewPr snapToGrid="false">
      <p:cViewPr varScale="true">
        <p:scale>
          <a:sx n="105" d="100"/>
          <a:sy n="105" d="100"/>
        </p:scale>
        <p:origin x="12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    <Relationship Target="slides/slide7.xml" Type="http://schemas.openxmlformats.org/officeDocument/2006/relationships/slide" Id="rId8"/>
    <Relationship Target="slides/slide12.xml" Type="http://schemas.openxmlformats.org/officeDocument/2006/relationships/slide" Id="rId13"/>
    <Relationship Target="notesMasters/notesMaster1.xml" Type="http://schemas.openxmlformats.org/officeDocument/2006/relationships/notesMaster" Id="rId18"/>
    <Relationship Target="slides/slide2.xml" Type="http://schemas.openxmlformats.org/officeDocument/2006/relationships/slide" Id="rId3"/>
    <Relationship Target="viewProps.xml" Type="http://schemas.openxmlformats.org/officeDocument/2006/relationships/viewProps" Id="rId21"/>
    <Relationship Target="slides/slide6.xml" Type="http://schemas.openxmlformats.org/officeDocument/2006/relationships/slide" Id="rId7"/>
    <Relationship Target="slides/slide11.xml" Type="http://schemas.openxmlformats.org/officeDocument/2006/relationships/slide" Id="rId12"/>
    <Relationship Target="slides/slide16.xml" Type="http://schemas.openxmlformats.org/officeDocument/2006/relationships/slide" Id="rId17"/>
    <Relationship Target="slides/slide1.xml" Type="http://schemas.openxmlformats.org/officeDocument/2006/relationships/slide" Id="rId2"/>
    <Relationship Target="slides/slide15.xml" Type="http://schemas.openxmlformats.org/officeDocument/2006/relationships/slide" Id="rId16"/>
    <Relationship Target="presProps.xml" Type="http://schemas.openxmlformats.org/officeDocument/2006/relationships/presProps" Id="rId20"/>
    <Relationship Target="slideMasters/slideMaster1.xml" Type="http://schemas.openxmlformats.org/officeDocument/2006/relationships/slideMaster" Id="rId1"/>
    <Relationship Target="slides/slide5.xml" Type="http://schemas.openxmlformats.org/officeDocument/2006/relationships/slide" Id="rId6"/>
    <Relationship Target="slides/slide10.xml" Type="http://schemas.openxmlformats.org/officeDocument/2006/relationships/slide" Id="rId11"/>
    <Relationship Target="slides/slide4.xml" Type="http://schemas.openxmlformats.org/officeDocument/2006/relationships/slide" Id="rId5"/>
    <Relationship Target="slides/slide14.xml" Type="http://schemas.openxmlformats.org/officeDocument/2006/relationships/slide" Id="rId15"/>
    <Relationship Target="tableStyles.xml" Type="http://schemas.openxmlformats.org/officeDocument/2006/relationships/tableStyles" Id="rId23"/>
    <Relationship Target="slides/slide9.xml" Type="http://schemas.openxmlformats.org/officeDocument/2006/relationships/slide" Id="rId10"/>
    <Relationship Target="metadata" Type="http://customschemas.google.com/relationships/presentationmetadata" Id="rId19"/>
    <Relationship Target="slides/slide3.xml" Type="http://schemas.openxmlformats.org/officeDocument/2006/relationships/slide" Id="rId4"/>
    <Relationship Target="slides/slide8.xml" Type="http://schemas.openxmlformats.org/officeDocument/2006/relationships/slide" Id="rId9"/>
    <Relationship Target="slides/slide13.xml" Type="http://schemas.openxmlformats.org/officeDocument/2006/relationships/slide" Id="rId14"/>
    <Relationship Target="theme/theme1.xml" Type="http://schemas.openxmlformats.org/officeDocument/2006/relationships/theme" Id="rId22"/>
</Relationships>

</file>

<file path=ppt/notesMasters/_rels/notesMaster1.xml.rels><?xml version="1.0" encoding="UTF-8" standalone="yes"?>
<Relationships xmlns="http://schemas.openxmlformats.org/package/2006/relationships">
    <Relationship Target="../theme/theme2.xml" Type="http://schemas.openxmlformats.org/officeDocument/2006/relationships/theme" Id="rId1"/>
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1143225" y="914400"/>
            <a:ext cx="4572225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true">
            <a:spLocks noGrp="true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91425" rIns="91425" bIns="91425" anchor="t" anchorCtr="false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false">
      <a:lnSpc>
        <a:spcPct val="100000"/>
      </a:lnSpc>
      <a:spcBef>
        <a:spcPts val="0"/>
      </a:spcBef>
      <a:spcAft>
        <a:spcPts val="0"/>
      </a:spcAft>
    </a:defPPr>
    <a:lvl1pPr marR="0" lvl="0" algn="l" rtl="false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false" i="false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false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false" i="false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false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false" i="false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false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false" i="false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false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false" i="false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false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false" i="false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false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false" i="false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false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false" i="false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false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false" i="false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
<Relationships xmlns="http://schemas.openxmlformats.org/package/2006/relationships">
    <Relationship Target="../slides/slide1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.xml.rels><?xml version="1.0" encoding="UTF-8" standalone="yes"?>
<Relationships xmlns="http://schemas.openxmlformats.org/package/2006/relationships">
    <Relationship Target="../slides/slide2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3.xml.rels><?xml version="1.0" encoding="UTF-8" standalone="yes"?>
<Relationships xmlns="http://schemas.openxmlformats.org/package/2006/relationships">
    <Relationship Target="../slides/slide3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4.xml.rels><?xml version="1.0" encoding="UTF-8" standalone="yes"?>
<Relationships xmlns="http://schemas.openxmlformats.org/package/2006/relationships">
    <Relationship Target="../slides/slide4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5.xml.rels><?xml version="1.0" encoding="UTF-8" standalone="yes"?>
<Relationships xmlns="http://schemas.openxmlformats.org/package/2006/relationships">
    <Relationship Target="../slides/slide5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6.xml.rels><?xml version="1.0" encoding="UTF-8" standalone="yes"?>
<Relationships xmlns="http://schemas.openxmlformats.org/package/2006/relationships">
    <Relationship Target="../slides/slide6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7.xml.rels><?xml version="1.0" encoding="UTF-8" standalone="yes"?>
<Relationships xmlns="http://schemas.openxmlformats.org/package/2006/relationships">
    <Relationship Target="../slides/slide7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8.xml.rels><?xml version="1.0" encoding="UTF-8" standalone="yes"?>
<Relationships xmlns="http://schemas.openxmlformats.org/package/2006/relationships">
    <Relationship Target="../slides/slide10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9.xml.rels><?xml version="1.0" encoding="UTF-8" standalone="yes"?>
<Relationships xmlns="http://schemas.openxmlformats.org/package/2006/relationships">
    <Relationship Target="../slides/slide12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10.xml.rels><?xml version="1.0" encoding="UTF-8" standalone="yes"?>
<Relationships xmlns="http://schemas.openxmlformats.org/package/2006/relationships">
    <Relationship Target="../slides/slide16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 showMasterSp="false" showMasterPhAnim="false">
  <p:cSld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true">
            <a:spLocks noGrp="true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:notes"/>
          <p:cNvSpPr txBox="true">
            <a:spLocks noGrp="true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 showMasterSp="false" showMasterPhAnim="false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" name="Google Shape;24;p2:notes"/>
          <p:cNvSpPr txBox="true">
            <a:spLocks noGrp="true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2:notes"/>
          <p:cNvSpPr txBox="true">
            <a:spLocks noGrp="true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 showMasterSp="false" showMasterPhAnim="false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" name="Google Shape;46;p3:notes"/>
          <p:cNvSpPr txBox="true">
            <a:spLocks noGrp="true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3:notes"/>
          <p:cNvSpPr txBox="true">
            <a:spLocks noGrp="true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 showMasterSp="false" showMasterPhAnim="false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6" name="Google Shape;76;p4:notes"/>
          <p:cNvSpPr txBox="true">
            <a:spLocks noGrp="true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4:notes"/>
          <p:cNvSpPr txBox="true">
            <a:spLocks noGrp="true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 showMasterSp="false" showMasterPhAnim="false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8" name="Google Shape;168;p8:notes"/>
          <p:cNvSpPr txBox="true">
            <a:spLocks noGrp="true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8:notes"/>
          <p:cNvSpPr txBox="true">
            <a:spLocks noGrp="true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 showMasterSp="false" showMasterPhAnim="false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4" name="Google Shape;104;p5:notes"/>
          <p:cNvSpPr txBox="true">
            <a:spLocks noGrp="true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5:notes"/>
          <p:cNvSpPr txBox="true">
            <a:spLocks noGrp="true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 showMasterSp="false" showMasterPhAnim="false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1" name="Google Shape;121;p6:notes"/>
          <p:cNvSpPr txBox="true">
            <a:spLocks noGrp="true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6:notes"/>
          <p:cNvSpPr txBox="true">
            <a:spLocks noGrp="true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true" noRot="true" noChangeAspect="true"/>
          </p:cNvSpPr>
          <p:nvPr>
            <p:ph type="sldImg"/>
          </p:nvPr>
        </p:nvSpPr>
        <p:spPr>
          <a:xfrm>
            <a:off x="-635000" y="914400"/>
            <a:ext cx="8128000" cy="4572000"/>
          </a:xfrm>
        </p:spPr>
      </p:sp>
      <p:sp>
        <p:nvSpPr>
          <p:cNvPr id="3" name="Zástupný objekt pre poznámky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endParaRPr lang="cs-CZ" dirty="false"/>
          </a:p>
        </p:txBody>
      </p:sp>
    </p:spTree>
    <p:extLst>
      <p:ext uri="{BB962C8B-B14F-4D97-AF65-F5344CB8AC3E}">
        <p14:creationId xmlns:p14="http://schemas.microsoft.com/office/powerpoint/2010/main" val="1731139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 showMasterSp="false" showMasterPhAnim="false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3" name="Google Shape;143;p7:notes"/>
          <p:cNvSpPr txBox="true">
            <a:spLocks noGrp="true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7:notes"/>
          <p:cNvSpPr txBox="true">
            <a:spLocks noGrp="true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 showMasterSp="false" showMasterPhAnim="false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:notes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false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0" name="Google Shape;180;p9:notes"/>
          <p:cNvSpPr txBox="true">
            <a:spLocks noGrp="true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:notes"/>
          <p:cNvSpPr txBox="true">
            <a:spLocks noGrp="true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slideLayout1.xml><?xml version="1.0" encoding="utf-8"?>
<p:sldLayout xmlns:v="urn:schemas-microsoft-com:vml" xmlns:a="http://schemas.openxmlformats.org/drawingml/2006/main" xmlns:comp="http://schemas.openxmlformats.org/drawingml/2006/compatibility" xmlns:c="http://schemas.openxmlformats.org/drawingml/2006/chart" xmlns:xdr="http://schemas.openxmlformats.org/drawingml/2006/spreadsheetDrawing" xmlns:dgm="http://schemas.openxmlformats.org/drawingml/2006/diagram" xmlns:pic="http://schemas.openxmlformats.org/drawingml/2006/picture" xmlns:wp14="http://schemas.microsoft.com/office/word/2010/wordprocessingDrawing" xmlns:p="http://schemas.openxmlformats.org/presentationml/2006/main" xmlns:cdr="http://schemas.openxmlformats.org/drawingml/2006/chartDrawing" xmlns:r="http://schemas.openxmlformats.org/officeDocument/2006/relationships" xmlns:mc="http://schemas.openxmlformats.org/markup-compatibility/2006" xmlns:lc="http://schemas.openxmlformats.org/drawingml/2006/lockedCanvas" xmlns:wp="http://schemas.openxmlformats.org/drawingml/2006/wordprocessingDrawing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  <Relationship Target="../theme/theme1.xml" Type="http://schemas.openxmlformats.org/officeDocument/2006/relationships/theme" Id="rId2"/>
    <Relationship Target="../slideLayouts/slideLayout1.xml" Type="http://schemas.openxmlformats.org/officeDocument/2006/relationships/slideLayout" Id="rId1"/>
</Relationships>

</file>

<file path=ppt/slideMasters/slideMaster1.xml><?xml version="1.0" encoding="utf-8"?>
<p:sldMaster xmlns:v="urn:schemas-microsoft-com:vml" xmlns:a="http://schemas.openxmlformats.org/drawingml/2006/main" xmlns:comp="http://schemas.openxmlformats.org/drawingml/2006/compatibility" xmlns:c="http://schemas.openxmlformats.org/drawingml/2006/chart" xmlns:xdr="http://schemas.openxmlformats.org/drawingml/2006/spreadsheetDrawing" xmlns:dgm="http://schemas.openxmlformats.org/drawingml/2006/diagram" xmlns:pic="http://schemas.openxmlformats.org/drawingml/2006/picture" xmlns:wp14="http://schemas.microsoft.com/office/word/2010/wordprocessingDrawing" xmlns:p="http://schemas.openxmlformats.org/presentationml/2006/main" xmlns:cdr="http://schemas.openxmlformats.org/drawingml/2006/chartDrawing" xmlns:r="http://schemas.openxmlformats.org/officeDocument/2006/relationships" xmlns:mc="http://schemas.openxmlformats.org/markup-compatibility/2006" xmlns:lc="http://schemas.openxmlformats.org/drawingml/2006/lockedCanvas" xmlns:wp="http://schemas.openxmlformats.org/drawingml/2006/wordprocessingDrawing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false" hdr="false" ftr="false" dt="false"/>
  <p:txStyles>
    <p:titleStyle>
      <a:defPPr marR="0" lvl="0" algn="l" rtl="false">
        <a:lnSpc>
          <a:spcPct val="100000"/>
        </a:lnSpc>
        <a:spcBef>
          <a:spcPts val="0"/>
        </a:spcBef>
        <a:spcAft>
          <a:spcPts val="0"/>
        </a:spcAft>
      </a:defPPr>
      <a:lvl1pPr marR="0" lvl="0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false">
        <a:lnSpc>
          <a:spcPct val="100000"/>
        </a:lnSpc>
        <a:spcBef>
          <a:spcPts val="0"/>
        </a:spcBef>
        <a:spcAft>
          <a:spcPts val="0"/>
        </a:spcAft>
      </a:defPPr>
      <a:lvl1pPr marR="0" lvl="0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false">
        <a:lnSpc>
          <a:spcPct val="100000"/>
        </a:lnSpc>
        <a:spcBef>
          <a:spcPts val="0"/>
        </a:spcBef>
        <a:spcAft>
          <a:spcPts val="0"/>
        </a:spcAft>
      </a:defPPr>
      <a:lvl1pPr marR="0" lvl="0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false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false" i="false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Target="../media/image1.png" Type="http://schemas.openxmlformats.org/officeDocument/2006/relationships/image" Id="rId3"/>
    <Relationship Target="../notesSlides/notesSlide1.xml" Type="http://schemas.openxmlformats.org/officeDocument/2006/relationships/notesSlide" Id="rId2"/>
    <Relationship Target="../slideLayouts/slideLayout1.xml" Type="http://schemas.openxmlformats.org/officeDocument/2006/relationships/slideLayout" Id="rId1"/>
    <Relationship Target="../media/image2.png" Type="http://schemas.openxmlformats.org/officeDocument/2006/relationships/image" Id="rId4"/>
</Relationships>

</file>

<file path=ppt/slides/_rels/slide2.xml.rels><?xml version="1.0" encoding="UTF-8" standalone="yes"?>
<Relationships xmlns="http://schemas.openxmlformats.org/package/2006/relationships">
    <Relationship Target="../media/image3.png" Type="http://schemas.openxmlformats.org/officeDocument/2006/relationships/image" Id="rId3"/>
    <Relationship Target="../notesSlides/notesSlide2.xml" Type="http://schemas.openxmlformats.org/officeDocument/2006/relationships/notesSlide" Id="rId2"/>
    <Relationship Target="../slideLayouts/slideLayout1.xml" Type="http://schemas.openxmlformats.org/officeDocument/2006/relationships/slideLayout" Id="rId1"/>
    <Relationship Target="../media/image5.png" Type="http://schemas.openxmlformats.org/officeDocument/2006/relationships/image" Id="rId5"/>
    <Relationship Target="../media/image4.png" Type="http://schemas.openxmlformats.org/officeDocument/2006/relationships/image" Id="rId4"/>
</Relationships>

</file>

<file path=ppt/slides/_rels/slide3.xml.rels><?xml version="1.0" encoding="UTF-8" standalone="yes"?>
<Relationships xmlns="http://schemas.openxmlformats.org/package/2006/relationships">
    <Relationship Target="../media/image6.png" Type="http://schemas.openxmlformats.org/officeDocument/2006/relationships/image" Id="rId3"/>
    <Relationship Target="../notesSlides/notesSlide3.xml" Type="http://schemas.openxmlformats.org/officeDocument/2006/relationships/notesSlide" Id="rId2"/>
    <Relationship Target="../slideLayouts/slideLayout1.xml" Type="http://schemas.openxmlformats.org/officeDocument/2006/relationships/slideLayout" Id="rId1"/>
    <Relationship Target="../media/image9.png" Type="http://schemas.openxmlformats.org/officeDocument/2006/relationships/image" Id="rId6"/>
    <Relationship Target="../media/image8.png" Type="http://schemas.openxmlformats.org/officeDocument/2006/relationships/image" Id="rId5"/>
    <Relationship Target="../media/image7.png" Type="http://schemas.openxmlformats.org/officeDocument/2006/relationships/image" Id="rId4"/>
</Relationships>

</file>

<file path=ppt/slides/_rels/slide4.xml.rels><?xml version="1.0" encoding="UTF-8" standalone="yes"?>
<Relationships xmlns="http://schemas.openxmlformats.org/package/2006/relationships">
    <Relationship Target="../media/image10.png" Type="http://schemas.openxmlformats.org/officeDocument/2006/relationships/image" Id="rId3"/>
    <Relationship Target="../notesSlides/notesSlide4.xml" Type="http://schemas.openxmlformats.org/officeDocument/2006/relationships/notesSlide" Id="rId2"/>
    <Relationship Target="../slideLayouts/slideLayout1.xml" Type="http://schemas.openxmlformats.org/officeDocument/2006/relationships/slideLayout" Id="rId1"/>
    <Relationship Target="../media/image13.png" Type="http://schemas.openxmlformats.org/officeDocument/2006/relationships/image" Id="rId6"/>
    <Relationship Target="../media/image12.png" Type="http://schemas.openxmlformats.org/officeDocument/2006/relationships/image" Id="rId5"/>
    <Relationship Target="../media/image11.png" Type="http://schemas.openxmlformats.org/officeDocument/2006/relationships/image" Id="rId4"/>
</Relationships>

</file>

<file path=ppt/slides/_rels/slide5.xml.rels><?xml version="1.0" encoding="UTF-8" standalone="yes"?>
<Relationships xmlns="http://schemas.openxmlformats.org/package/2006/relationships">
    <Relationship Target="../media/image14.png" Type="http://schemas.openxmlformats.org/officeDocument/2006/relationships/image" Id="rId3"/>
    <Relationship Target="../notesSlides/notesSlide5.xml" Type="http://schemas.openxmlformats.org/officeDocument/2006/relationships/notesSlide" Id="rId2"/>
    <Relationship Target="../slideLayouts/slideLayout1.xml" Type="http://schemas.openxmlformats.org/officeDocument/2006/relationships/slideLayout" Id="rId1"/>
</Relationships>

</file>

<file path=ppt/slides/_rels/slide6.xml.rels><?xml version="1.0" encoding="UTF-8" standalone="yes"?>
<Relationships xmlns="http://schemas.openxmlformats.org/package/2006/relationships">
    <Relationship Target="../notesSlides/notesSlide6.xml" Type="http://schemas.openxmlformats.org/officeDocument/2006/relationships/notesSlide" Id="rId2"/>
    <Relationship Target="../slideLayouts/slideLayout1.xml" Type="http://schemas.openxmlformats.org/officeDocument/2006/relationships/slideLayout" Id="rId1"/>
</Relationships>

</file>

<file path=ppt/slides/_rels/slide7.xml.rels><?xml version="1.0" encoding="UTF-8" standalone="yes"?>
<Relationships xmlns="http://schemas.openxmlformats.org/package/2006/relationships">
    <Relationship Target="slide9.xml" Type="http://schemas.openxmlformats.org/officeDocument/2006/relationships/slide" Id="rId8"/>
    <Relationship Target="slide10.xml" Type="http://schemas.openxmlformats.org/officeDocument/2006/relationships/slide" Id="rId3"/>
    <Relationship Target="../media/image18.png" Type="http://schemas.openxmlformats.org/officeDocument/2006/relationships/image" Id="rId7"/>
    <Relationship Target="../notesSlides/notesSlide7.xml" Type="http://schemas.openxmlformats.org/officeDocument/2006/relationships/notesSlide" Id="rId2"/>
    <Relationship Target="../slideLayouts/slideLayout1.xml" Type="http://schemas.openxmlformats.org/officeDocument/2006/relationships/slideLayout" Id="rId1"/>
    <Relationship Target="../media/image17.png" Type="http://schemas.openxmlformats.org/officeDocument/2006/relationships/image" Id="rId6"/>
    <Relationship Target="../media/image16.png" Type="http://schemas.openxmlformats.org/officeDocument/2006/relationships/image" Id="rId5"/>
    <Relationship Target="../media/image15.png" Type="http://schemas.openxmlformats.org/officeDocument/2006/relationships/image" Id="rId4"/>
    <Relationship Target="slide12.xml" Type="http://schemas.openxmlformats.org/officeDocument/2006/relationships/slide" Id="rId9"/>
</Relationships>

</file>

<file path=ppt/slides/_rels/slide8.xml.rels><?xml version="1.0" encoding="UTF-8" standalone="yes"?>
<Relationships xmlns="http://schemas.openxmlformats.org/package/2006/relationships">
    <Relationship Target="../media/image20.jpg" Type="http://schemas.openxmlformats.org/officeDocument/2006/relationships/image" Id="rId3"/>
    <Relationship Target="../media/image19.jpg" Type="http://schemas.openxmlformats.org/officeDocument/2006/relationships/image" Id="rId2"/>
    <Relationship Target="../slideLayouts/slideLayout1.xml" Type="http://schemas.openxmlformats.org/officeDocument/2006/relationships/slideLayout" Id="rId1"/>
</Relationships>

</file>

<file path=ppt/slides/_rels/slide9.xml.rels><?xml version="1.0" encoding="UTF-8" standalone="yes"?>
<Relationships xmlns="http://schemas.openxmlformats.org/package/2006/relationships">
    <Relationship Target="../media/image21.jpg" Type="http://schemas.openxmlformats.org/officeDocument/2006/relationships/image" Id="rId3"/>
    <Relationship Target="slide7.xml" Type="http://schemas.openxmlformats.org/officeDocument/2006/relationships/slide" Id="rId2"/>
    <Relationship Target="../slideLayouts/slideLayout1.xml" Type="http://schemas.openxmlformats.org/officeDocument/2006/relationships/slideLayout" Id="rId1"/>
</Relationships>

</file>

<file path=ppt/slides/_rels/slide10.xml.rels><?xml version="1.0" encoding="UTF-8" standalone="yes"?>
<Relationships xmlns="http://schemas.openxmlformats.org/package/2006/relationships">
    <Relationship Target="../media/image22.jpg" Type="http://schemas.openxmlformats.org/officeDocument/2006/relationships/image" Id="rId3"/>
    <Relationship Target="../notesSlides/notesSlide8.xml" Type="http://schemas.openxmlformats.org/officeDocument/2006/relationships/notesSlide" Id="rId2"/>
    <Relationship Target="../slideLayouts/slideLayout1.xml" Type="http://schemas.openxmlformats.org/officeDocument/2006/relationships/slideLayout" Id="rId1"/>
    <Relationship Target="../media/image23.JPG" Type="http://schemas.openxmlformats.org/officeDocument/2006/relationships/image" Id="rId4"/>
</Relationships>

</file>

<file path=ppt/slides/_rels/slide11.xml.rels><?xml version="1.0" encoding="UTF-8" standalone="yes"?>
<Relationships xmlns="http://schemas.openxmlformats.org/package/2006/relationships">
    <Relationship Target="slide7.xml" Type="http://schemas.openxmlformats.org/officeDocument/2006/relationships/slide" Id="rId3"/>
    <Relationship Target="../media/image24.jpg" Type="http://schemas.openxmlformats.org/officeDocument/2006/relationships/image" Id="rId2"/>
    <Relationship Target="../slideLayouts/slideLayout1.xml" Type="http://schemas.openxmlformats.org/officeDocument/2006/relationships/slideLayout" Id="rId1"/>
    <Relationship Target="../media/image25.jpg" Type="http://schemas.openxmlformats.org/officeDocument/2006/relationships/image" Id="rId4"/>
</Relationships>

</file>

<file path=ppt/slides/_rels/slide12.xml.rels><?xml version="1.0" encoding="UTF-8" standalone="yes"?>
<Relationships xmlns="http://schemas.openxmlformats.org/package/2006/relationships">
    <Relationship Target="../media/image26.png" Type="http://schemas.openxmlformats.org/officeDocument/2006/relationships/image" Id="rId3"/>
    <Relationship Target="../notesSlides/notesSlide9.xml" Type="http://schemas.openxmlformats.org/officeDocument/2006/relationships/notesSlide" Id="rId2"/>
    <Relationship Target="../slideLayouts/slideLayout1.xml" Type="http://schemas.openxmlformats.org/officeDocument/2006/relationships/slideLayout" Id="rId1"/>
    <Relationship Target="slide15.xml" Type="http://schemas.openxmlformats.org/officeDocument/2006/relationships/slide" Id="rId6"/>
    <Relationship Target="../media/image28.png" Type="http://schemas.openxmlformats.org/officeDocument/2006/relationships/image" Id="rId5"/>
    <Relationship Target="../media/image27.png" Type="http://schemas.openxmlformats.org/officeDocument/2006/relationships/image" Id="rId4"/>
</Relationships>

</file>

<file path=ppt/slides/_rels/slide13.xml.rels><?xml version="1.0" encoding="UTF-8" standalone="yes"?>
<Relationships xmlns="http://schemas.openxmlformats.org/package/2006/relationships">
    <Relationship Target="../media/image29.png" Type="http://schemas.openxmlformats.org/officeDocument/2006/relationships/image" Id="rId2"/>
    <Relationship Target="../slideLayouts/slideLayout1.xml" Type="http://schemas.openxmlformats.org/officeDocument/2006/relationships/slideLayout" Id="rId1"/>
</Relationships>

</file>

<file path=ppt/slides/_rels/slide14.xml.rels><?xml version="1.0" encoding="UTF-8" standalone="yes"?>
<Relationships xmlns="http://schemas.openxmlformats.org/package/2006/relationships">
    <Relationship Target="slide12.xml" Type="http://schemas.openxmlformats.org/officeDocument/2006/relationships/slide" Id="rId3"/>
    <Relationship Target="../media/image30.jpg" Type="http://schemas.openxmlformats.org/officeDocument/2006/relationships/image" Id="rId2"/>
    <Relationship Target="../slideLayouts/slideLayout1.xml" Type="http://schemas.openxmlformats.org/officeDocument/2006/relationships/slideLayout" Id="rId1"/>
    <Relationship Target="../media/image31.jpg" Type="http://schemas.openxmlformats.org/officeDocument/2006/relationships/image" Id="rId4"/>
</Relationships>

</file>

<file path=ppt/slides/_rels/slide15.xml.rels><?xml version="1.0" encoding="UTF-8" standalone="yes"?>
<Relationships xmlns="http://schemas.openxmlformats.org/package/2006/relationships">
    <Relationship Target="../media/image33.jpeg" Type="http://schemas.openxmlformats.org/officeDocument/2006/relationships/image" Id="rId3"/>
    <Relationship Target="../media/image32.jpeg" Type="http://schemas.openxmlformats.org/officeDocument/2006/relationships/image" Id="rId2"/>
    <Relationship Target="../slideLayouts/slideLayout1.xml" Type="http://schemas.openxmlformats.org/officeDocument/2006/relationships/slideLayout" Id="rId1"/>
</Relationships>

</file>

<file path=ppt/slides/_rels/slide16.xml.rels><?xml version="1.0" encoding="UTF-8" standalone="yes"?>
<Relationships xmlns="http://schemas.openxmlformats.org/package/2006/relationships">
    <Relationship Target="../media/image34.png" Type="http://schemas.openxmlformats.org/officeDocument/2006/relationships/image" Id="rId3"/>
    <Relationship Target="../notesSlides/notesSlide10.xml" Type="http://schemas.openxmlformats.org/officeDocument/2006/relationships/notesSlide" Id="rId2"/>
    <Relationship Target="../slideLayouts/slideLayout1.xml" Type="http://schemas.openxmlformats.org/officeDocument/2006/relationships/slideLayout" Id="rId1"/>
    <Relationship Target="../media/image37.png" Type="http://schemas.openxmlformats.org/officeDocument/2006/relationships/image" Id="rId6"/>
    <Relationship Target="../media/image36.png" Type="http://schemas.openxmlformats.org/officeDocument/2006/relationships/image" Id="rId5"/>
    <Relationship Target="../media/image35.png" Type="http://schemas.openxmlformats.org/officeDocument/2006/relationships/image" Id="rId4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Pr>
        <a:solidFill>
          <a:srgbClr val="3F4E7C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"/>
          <p:cNvSpPr/>
          <p:nvPr/>
        </p:nvSpPr>
        <p:spPr>
          <a:xfrm>
            <a:off x="-2011680" y="3291840"/>
            <a:ext cx="5943600" cy="5943600"/>
          </a:xfrm>
          <a:prstGeom prst="ellipse">
            <a:avLst/>
          </a:prstGeom>
          <a:solidFill>
            <a:srgbClr val="F7D6E6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1"/>
          <p:cNvSpPr/>
          <p:nvPr/>
        </p:nvSpPr>
        <p:spPr>
          <a:xfrm>
            <a:off x="-2011680" y="3283432"/>
            <a:ext cx="5943600" cy="5943600"/>
          </a:xfrm>
          <a:prstGeom prst="ellipse">
            <a:avLst/>
          </a:prstGeom>
          <a:solidFill>
            <a:srgbClr val="2E3A5F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1"/>
          <p:cNvSpPr/>
          <p:nvPr/>
        </p:nvSpPr>
        <p:spPr>
          <a:xfrm>
            <a:off x="8869680" y="-2240280"/>
            <a:ext cx="5669280" cy="5669280"/>
          </a:xfrm>
          <a:prstGeom prst="ellipse">
            <a:avLst/>
          </a:prstGeom>
          <a:solidFill>
            <a:srgbClr val="A43F84"/>
          </a:solidFill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777240" y="2481290"/>
            <a:ext cx="10515600" cy="5029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D7DEF2"/>
              </a:buClr>
              <a:buSzPts val="4000"/>
              <a:buFont typeface="Calibri"/>
              <a:buNone/>
            </a:pPr>
            <a:r>
              <a:rPr lang="en-US" sz="4000" b="true">
                <a:solidFill>
                  <a:srgbClr val="D7DEF2"/>
                </a:solidFill>
                <a:latin typeface="Calibri"/>
                <a:ea typeface="Calibri"/>
                <a:cs typeface="Calibri"/>
                <a:sym typeface="Calibri"/>
              </a:rPr>
              <a:t>PODHŮŘÍ ŽELEZNÝCH HOR Lidem II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777240" y="2121651"/>
            <a:ext cx="10515600" cy="13716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0" y="5902559"/>
            <a:ext cx="7315200" cy="32004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C9D2E8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C9D2E8"/>
                </a:solidFill>
                <a:latin typeface="Calibri"/>
                <a:ea typeface="Calibri"/>
                <a:cs typeface="Calibri"/>
                <a:sym typeface="Calibri"/>
              </a:rPr>
              <a:t>Registrační číslo: CZ.03.02.01/00/25_084/0006323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0" y="6291072"/>
            <a:ext cx="7315200" cy="32004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C9D2E8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C9D2E8"/>
                </a:solidFill>
                <a:latin typeface="Calibri"/>
                <a:ea typeface="Calibri"/>
                <a:cs typeface="Calibri"/>
                <a:sym typeface="Calibri"/>
              </a:rPr>
              <a:t>Spolufinancováno Evropskou unií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p1"/>
          <p:cNvPicPr preferRelativeResize="false"/>
          <p:nvPr/>
        </p:nvPicPr>
        <p:blipFill rotWithShape="true">
          <a:blip r:embed="rId3">
            <a:alphaModFix/>
          </a:blip>
          <a:srcRect/>
          <a:stretch/>
        </p:blipFill>
        <p:spPr>
          <a:xfrm>
            <a:off x="9565292" y="217436"/>
            <a:ext cx="2448034" cy="1482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"/>
          <p:cNvPicPr preferRelativeResize="false"/>
          <p:nvPr/>
        </p:nvPicPr>
        <p:blipFill rotWithShape="true">
          <a:blip r:embed="rId4">
            <a:alphaModFix/>
          </a:blip>
          <a:srcRect/>
          <a:stretch/>
        </p:blipFill>
        <p:spPr>
          <a:xfrm>
            <a:off x="-14" y="4754473"/>
            <a:ext cx="3720663" cy="96472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"/>
          <p:cNvSpPr txBox="true"/>
          <p:nvPr/>
        </p:nvSpPr>
        <p:spPr>
          <a:xfrm>
            <a:off x="5243550" y="5011200"/>
            <a:ext cx="5943600" cy="7080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spAutoFit/>
          </a:bodyPr>
          <a:lstStyle/>
          <a:p>
            <a:pPr marL="0" marR="0" lvl="0" indent="0" algn="ctr" rtl="false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2000" b="tru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true" i="true">
                <a:solidFill>
                  <a:srgbClr val="C9D2E8"/>
                </a:solidFill>
                <a:latin typeface="Calibri"/>
                <a:ea typeface="Calibri"/>
                <a:cs typeface="Calibri"/>
                <a:sym typeface="Calibri"/>
              </a:rPr>
              <a:t>PODPORA· PORADENSTVÍ · PROPOJOVÁNÍ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Pr>
        <a:solidFill>
          <a:srgbClr val="FFFFFF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"/>
          <p:cNvSpPr/>
          <p:nvPr/>
        </p:nvSpPr>
        <p:spPr>
          <a:xfrm>
            <a:off x="9692640" y="-1463040"/>
            <a:ext cx="4206240" cy="4206240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548640" y="45720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3000"/>
              <a:buFont typeface="Cambria"/>
              <a:buNone/>
            </a:pPr>
            <a:r>
              <a:rPr lang="en-US" sz="3000" b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Základní identifikace projektu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548640" y="1234440"/>
            <a:ext cx="2377440" cy="54864"/>
          </a:xfrm>
          <a:prstGeom prst="rect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640080" y="1965960"/>
            <a:ext cx="868680" cy="868680"/>
          </a:xfrm>
          <a:prstGeom prst="ellipse">
            <a:avLst/>
          </a:prstGeom>
          <a:solidFill>
            <a:srgbClr val="3F4E7C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" name="Google Shape;31;p2" descr="/home/claude/icons/reg.png"/>
          <p:cNvPicPr preferRelativeResize="false"/>
          <p:nvPr/>
        </p:nvPicPr>
        <p:blipFill rotWithShape="true">
          <a:blip r:embed="rId3">
            <a:alphaModFix/>
          </a:blip>
          <a:srcRect/>
          <a:stretch/>
        </p:blipFill>
        <p:spPr>
          <a:xfrm>
            <a:off x="848563" y="2174443"/>
            <a:ext cx="451714" cy="451714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2"/>
          <p:cNvSpPr/>
          <p:nvPr/>
        </p:nvSpPr>
        <p:spPr>
          <a:xfrm>
            <a:off x="1783080" y="1938528"/>
            <a:ext cx="8961120" cy="384048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1800"/>
              <a:buFont typeface="Cambria"/>
              <a:buNone/>
            </a:pPr>
            <a:r>
              <a:rPr lang="en-US" sz="1800" b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Registrační číslo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1783080" y="2350008"/>
            <a:ext cx="9144000" cy="64008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2B2B33"/>
              </a:buClr>
              <a:buSzPts val="1500"/>
              <a:buFont typeface="Calibri"/>
              <a:buNone/>
            </a:pPr>
            <a:r>
              <a:rPr lang="en-US" sz="1500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CZ.03.02.01/00/25_084/0006323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640080" y="3383280"/>
            <a:ext cx="868680" cy="868680"/>
          </a:xfrm>
          <a:prstGeom prst="ellipse">
            <a:avLst/>
          </a:prstGeom>
          <a:solidFill>
            <a:srgbClr val="3F4E7C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" name="Google Shape;35;p2" descr="/home/claude/icons/duration.png"/>
          <p:cNvPicPr preferRelativeResize="false"/>
          <p:nvPr/>
        </p:nvPicPr>
        <p:blipFill rotWithShape="true">
          <a:blip r:embed="rId4">
            <a:alphaModFix/>
          </a:blip>
          <a:srcRect/>
          <a:stretch/>
        </p:blipFill>
        <p:spPr>
          <a:xfrm>
            <a:off x="848563" y="3591763"/>
            <a:ext cx="451714" cy="451714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"/>
          <p:cNvSpPr/>
          <p:nvPr/>
        </p:nvSpPr>
        <p:spPr>
          <a:xfrm>
            <a:off x="1783080" y="3355848"/>
            <a:ext cx="8961120" cy="384048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1800"/>
              <a:buFont typeface="Cambria"/>
              <a:buNone/>
            </a:pPr>
            <a:r>
              <a:rPr lang="en-US" sz="1800" b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Délka realizace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1783080" y="3767328"/>
            <a:ext cx="9144000" cy="64008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2B2B33"/>
              </a:buClr>
              <a:buSzPts val="1500"/>
              <a:buFont typeface="Calibri"/>
              <a:buNone/>
            </a:pPr>
            <a:r>
              <a:rPr lang="en-US" sz="1500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30 měsíců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640080" y="4800600"/>
            <a:ext cx="868680" cy="868680"/>
          </a:xfrm>
          <a:prstGeom prst="ellipse">
            <a:avLst/>
          </a:prstGeom>
          <a:solidFill>
            <a:srgbClr val="3F4E7C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9" name="Google Shape;39;p2" descr="/home/claude/icons/location.png"/>
          <p:cNvPicPr preferRelativeResize="false"/>
          <p:nvPr/>
        </p:nvPicPr>
        <p:blipFill rotWithShape="true">
          <a:blip r:embed="rId5">
            <a:alphaModFix/>
          </a:blip>
          <a:srcRect/>
          <a:stretch/>
        </p:blipFill>
        <p:spPr>
          <a:xfrm>
            <a:off x="848563" y="5009083"/>
            <a:ext cx="451714" cy="451714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2"/>
          <p:cNvSpPr/>
          <p:nvPr/>
        </p:nvSpPr>
        <p:spPr>
          <a:xfrm>
            <a:off x="1783080" y="4773168"/>
            <a:ext cx="8961120" cy="384048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1800"/>
              <a:buFont typeface="Cambria"/>
              <a:buNone/>
            </a:pPr>
            <a:r>
              <a:rPr lang="en-US" sz="1800" b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Cílová lokalita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1783080" y="5184648"/>
            <a:ext cx="9144000" cy="64008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2B2B33"/>
              </a:buClr>
              <a:buSzPts val="1500"/>
              <a:buFont typeface="Calibri"/>
              <a:buNone/>
            </a:pPr>
            <a:r>
              <a:rPr lang="en-US" sz="1500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Region ORP Chotěboř (obce MAS Podhůří Železných hor)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457200" y="6519672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Podhůří Železných hor lidem II  ·  CZ.03.02.01/00/25_084/0006323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10789920" y="6519672"/>
            <a:ext cx="941832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r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Pr>
        <a:solidFill>
          <a:srgbClr val="FFFFFF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/>
          <p:nvPr/>
        </p:nvSpPr>
        <p:spPr>
          <a:xfrm>
            <a:off x="-1645920" y="5120640"/>
            <a:ext cx="3840480" cy="3840480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3"/>
          <p:cNvSpPr/>
          <p:nvPr/>
        </p:nvSpPr>
        <p:spPr>
          <a:xfrm>
            <a:off x="548640" y="45720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3000"/>
              <a:buFont typeface="Cambria"/>
              <a:buNone/>
            </a:pPr>
            <a:r>
              <a:rPr lang="en-US" sz="3000" b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Hlavní výzvy regionu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3"/>
          <p:cNvSpPr/>
          <p:nvPr/>
        </p:nvSpPr>
        <p:spPr>
          <a:xfrm>
            <a:off x="548640" y="1024128"/>
            <a:ext cx="7315200" cy="3657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400"/>
              <a:buFont typeface="Calibri"/>
              <a:buNone/>
            </a:pPr>
            <a:r>
              <a:rPr lang="en-US" sz="1400" i="tru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(proč projekt vznikl)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3"/>
          <p:cNvSpPr/>
          <p:nvPr/>
        </p:nvSpPr>
        <p:spPr>
          <a:xfrm>
            <a:off x="548640" y="160020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F7F8FC"/>
          </a:solidFill>
          <a:ln>
            <a:noFill/>
          </a:ln>
          <a:effectLst>
            <a:outerShdw blurRad="76200" dist="25400" dir="5400000" algn="bl" rotWithShape="false">
              <a:srgbClr val="9AA3C7">
                <a:alpha val="25098"/>
              </a:srgbClr>
            </a:outerShdw>
          </a:effectLst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3"/>
          <p:cNvSpPr/>
          <p:nvPr/>
        </p:nvSpPr>
        <p:spPr>
          <a:xfrm>
            <a:off x="804672" y="1856232"/>
            <a:ext cx="566928" cy="566928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4" name="Google Shape;54;p3" descr="/home/claude/icons/covid.png"/>
          <p:cNvPicPr preferRelativeResize="false"/>
          <p:nvPr/>
        </p:nvPicPr>
        <p:blipFill rotWithShape="true">
          <a:blip r:embed="rId3">
            <a:alphaModFix/>
          </a:blip>
          <a:srcRect/>
          <a:stretch/>
        </p:blipFill>
        <p:spPr>
          <a:xfrm>
            <a:off x="940735" y="1992295"/>
            <a:ext cx="294803" cy="294803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3"/>
          <p:cNvSpPr/>
          <p:nvPr/>
        </p:nvSpPr>
        <p:spPr>
          <a:xfrm>
            <a:off x="1491570" y="1920240"/>
            <a:ext cx="4023360" cy="5943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1600"/>
              <a:buFont typeface="Cambria"/>
              <a:buNone/>
            </a:pPr>
            <a:r>
              <a:rPr lang="en-US" sz="1600" b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Zaniklé vazby po pandemii covid-19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804672" y="2468880"/>
            <a:ext cx="4745736" cy="9601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2B2B33"/>
              </a:buClr>
              <a:buSzPts val="1400"/>
              <a:buFont typeface="Calibri"/>
              <a:buNone/>
            </a:pPr>
            <a:br>
              <a:rPr lang="en-US" sz="1400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Ztráta prostor a příležitostí pro mezigenerační a komunitní setkávání v obcích.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6172200" y="160020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F7F8FC"/>
          </a:solidFill>
          <a:ln>
            <a:noFill/>
          </a:ln>
          <a:effectLst>
            <a:outerShdw blurRad="76200" dist="25400" dir="5400000" algn="bl" rotWithShape="false">
              <a:srgbClr val="9AA3C7">
                <a:alpha val="25098"/>
              </a:srgbClr>
            </a:outerShdw>
          </a:effectLst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3"/>
          <p:cNvSpPr/>
          <p:nvPr/>
        </p:nvSpPr>
        <p:spPr>
          <a:xfrm>
            <a:off x="6428232" y="1856232"/>
            <a:ext cx="566928" cy="566928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9" name="Google Shape;59;p3" descr="/home/claude/icons/barrier.png"/>
          <p:cNvPicPr preferRelativeResize="false"/>
          <p:nvPr/>
        </p:nvPicPr>
        <p:blipFill rotWithShape="true">
          <a:blip r:embed="rId4">
            <a:alphaModFix/>
          </a:blip>
          <a:srcRect/>
          <a:stretch/>
        </p:blipFill>
        <p:spPr>
          <a:xfrm>
            <a:off x="6564295" y="1992295"/>
            <a:ext cx="294803" cy="294803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3"/>
          <p:cNvSpPr/>
          <p:nvPr/>
        </p:nvSpPr>
        <p:spPr>
          <a:xfrm>
            <a:off x="7178040" y="1920240"/>
            <a:ext cx="4023360" cy="5943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1600"/>
              <a:buFont typeface="Cambria"/>
              <a:buNone/>
            </a:pPr>
            <a:r>
              <a:rPr lang="en-US" sz="1600" b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Bariéry u ohrožených rodin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6428232" y="2468880"/>
            <a:ext cx="4745736" cy="9601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2B2B33"/>
              </a:buClr>
              <a:buSzPts val="1400"/>
              <a:buFont typeface="Calibri"/>
              <a:buNone/>
            </a:pPr>
            <a:br>
              <a:rPr lang="en-US" sz="1400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Nízká orientace v sociálních a zdravotních službách, nedůvěra k institucím (obavy ze ztráty dávek či dětí).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548640" y="388620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F7F8FC"/>
          </a:solidFill>
          <a:ln>
            <a:noFill/>
          </a:ln>
          <a:effectLst>
            <a:outerShdw blurRad="76200" dist="25400" dir="5400000" algn="bl" rotWithShape="false">
              <a:srgbClr val="9AA3C7">
                <a:alpha val="25098"/>
              </a:srgbClr>
            </a:outerShdw>
          </a:effectLst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3"/>
          <p:cNvSpPr/>
          <p:nvPr/>
        </p:nvSpPr>
        <p:spPr>
          <a:xfrm>
            <a:off x="804672" y="4142232"/>
            <a:ext cx="566928" cy="566928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4" name="Google Shape;64;p3" descr="/home/claude/icons/expert.png"/>
          <p:cNvPicPr preferRelativeResize="false"/>
          <p:nvPr/>
        </p:nvPicPr>
        <p:blipFill rotWithShape="true">
          <a:blip r:embed="rId5">
            <a:alphaModFix/>
          </a:blip>
          <a:srcRect/>
          <a:stretch/>
        </p:blipFill>
        <p:spPr>
          <a:xfrm>
            <a:off x="940735" y="4278295"/>
            <a:ext cx="294803" cy="294803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3"/>
          <p:cNvSpPr/>
          <p:nvPr/>
        </p:nvSpPr>
        <p:spPr>
          <a:xfrm>
            <a:off x="1491570" y="4206240"/>
            <a:ext cx="4023360" cy="5943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1600"/>
              <a:buFont typeface="Cambria"/>
              <a:buNone/>
            </a:pPr>
            <a:r>
              <a:rPr lang="en-US" sz="1600" b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Nedostatek odborníků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3"/>
          <p:cNvSpPr/>
          <p:nvPr/>
        </p:nvSpPr>
        <p:spPr>
          <a:xfrm>
            <a:off x="804672" y="4754880"/>
            <a:ext cx="4745736" cy="9601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2B2B33"/>
              </a:buClr>
              <a:buSzPts val="1100"/>
              <a:buFont typeface="Calibri"/>
              <a:buNone/>
            </a:pPr>
            <a:br>
              <a:rPr lang="en-US" sz="1100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00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Akutní chybějící kapacity psychologů a specialistů pro péči o duševní zdraví dětí a dospívajících</a:t>
            </a:r>
            <a:r>
              <a:rPr lang="en-US" sz="1100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3"/>
          <p:cNvSpPr/>
          <p:nvPr/>
        </p:nvSpPr>
        <p:spPr>
          <a:xfrm>
            <a:off x="6172200" y="388620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F7F8FC"/>
          </a:solidFill>
          <a:ln>
            <a:noFill/>
          </a:ln>
          <a:effectLst>
            <a:outerShdw blurRad="76200" dist="25400" dir="5400000" algn="bl" rotWithShape="false">
              <a:srgbClr val="9AA3C7">
                <a:alpha val="25098"/>
              </a:srgbClr>
            </a:outerShdw>
          </a:effectLst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3"/>
          <p:cNvSpPr/>
          <p:nvPr/>
        </p:nvSpPr>
        <p:spPr>
          <a:xfrm>
            <a:off x="6428232" y="4142232"/>
            <a:ext cx="566928" cy="566928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9" name="Google Shape;69;p3" descr="/home/claude/icons/chart.png"/>
          <p:cNvPicPr preferRelativeResize="false"/>
          <p:nvPr/>
        </p:nvPicPr>
        <p:blipFill rotWithShape="true">
          <a:blip r:embed="rId6">
            <a:alphaModFix/>
          </a:blip>
          <a:srcRect/>
          <a:stretch/>
        </p:blipFill>
        <p:spPr>
          <a:xfrm>
            <a:off x="6564295" y="4278295"/>
            <a:ext cx="294803" cy="294803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3"/>
          <p:cNvSpPr/>
          <p:nvPr/>
        </p:nvSpPr>
        <p:spPr>
          <a:xfrm>
            <a:off x="7224858" y="4153583"/>
            <a:ext cx="4023360" cy="5943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1600"/>
              <a:buFont typeface="Cambria"/>
              <a:buNone/>
            </a:pPr>
            <a:r>
              <a:rPr lang="en-US" sz="1600" b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Analytické</a:t>
            </a:r>
            <a:r>
              <a:rPr lang="en-US" sz="1400" b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 podklady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6428232" y="4754880"/>
            <a:ext cx="4745736" cy="9601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Vyhodnoceno na základě dotazníků, rozhovorů (školy, obce, DD Nová Ves) a strategií (Koncepce rodinné politiky Chotěboř 2025–2030, SCLLD MAS) + Využití podkladů a zkušeností z předchozího projektu „Podhůří Železných hor LIDEM“. </a:t>
            </a:r>
            <a:endParaRPr/>
          </a:p>
        </p:txBody>
      </p:sp>
      <p:sp>
        <p:nvSpPr>
          <p:cNvPr id="72" name="Google Shape;72;p3"/>
          <p:cNvSpPr/>
          <p:nvPr/>
        </p:nvSpPr>
        <p:spPr>
          <a:xfrm>
            <a:off x="457200" y="6519672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Podhůří Železných hor lidem II  ·  CZ.03.02.01/00/25_084/0006323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"/>
          <p:cNvSpPr/>
          <p:nvPr/>
        </p:nvSpPr>
        <p:spPr>
          <a:xfrm>
            <a:off x="10789920" y="6519672"/>
            <a:ext cx="941832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r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Pr>
        <a:solidFill>
          <a:srgbClr val="FFFFFF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"/>
          <p:cNvSpPr/>
          <p:nvPr/>
        </p:nvSpPr>
        <p:spPr>
          <a:xfrm>
            <a:off x="9966960" y="4937760"/>
            <a:ext cx="4023360" cy="4023360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4"/>
          <p:cNvSpPr/>
          <p:nvPr/>
        </p:nvSpPr>
        <p:spPr>
          <a:xfrm>
            <a:off x="548640" y="45720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3000"/>
              <a:buFont typeface="Cambria"/>
              <a:buNone/>
            </a:pPr>
            <a:r>
              <a:rPr lang="en-US" sz="3000" b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Cíle projektu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4"/>
          <p:cNvSpPr/>
          <p:nvPr/>
        </p:nvSpPr>
        <p:spPr>
          <a:xfrm>
            <a:off x="548640" y="1600200"/>
            <a:ext cx="777240" cy="777240"/>
          </a:xfrm>
          <a:prstGeom prst="ellipse">
            <a:avLst/>
          </a:prstGeom>
          <a:solidFill>
            <a:srgbClr val="3F4E7C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2" name="Google Shape;82;p4" descr="/home/claude/icons/community.png"/>
          <p:cNvPicPr preferRelativeResize="false"/>
          <p:nvPr/>
        </p:nvPicPr>
        <p:blipFill rotWithShape="true">
          <a:blip r:embed="rId3">
            <a:alphaModFix/>
          </a:blip>
          <a:srcRect/>
          <a:stretch/>
        </p:blipFill>
        <p:spPr>
          <a:xfrm>
            <a:off x="735178" y="1786738"/>
            <a:ext cx="404165" cy="40416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4"/>
          <p:cNvSpPr/>
          <p:nvPr/>
        </p:nvSpPr>
        <p:spPr>
          <a:xfrm>
            <a:off x="1508760" y="1581912"/>
            <a:ext cx="4206240" cy="77724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1550"/>
              <a:buFont typeface="Cambria"/>
              <a:buNone/>
            </a:pPr>
            <a:r>
              <a:rPr lang="en-US" sz="1550" b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Obnova komunity</a:t>
            </a:r>
            <a:endParaRPr sz="15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4"/>
          <p:cNvSpPr/>
          <p:nvPr/>
        </p:nvSpPr>
        <p:spPr>
          <a:xfrm>
            <a:off x="5806440" y="1581912"/>
            <a:ext cx="5806440" cy="77724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2B2B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Posílení prorodinných, mezigeneračních a sousedských vztahů.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5" name="Google Shape;85;p4"/>
          <p:cNvCxnSpPr/>
          <p:nvPr/>
        </p:nvCxnSpPr>
        <p:spPr>
          <a:xfrm>
            <a:off x="548640" y="2532888"/>
            <a:ext cx="11064240" cy="0"/>
          </a:xfrm>
          <a:prstGeom prst="straightConnector1">
            <a:avLst/>
          </a:prstGeom>
          <a:noFill/>
          <a:ln w="12700" cap="flat" cmpd="sng">
            <a:solidFill>
              <a:srgbClr val="E3E6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6" name="Google Shape;86;p4"/>
          <p:cNvSpPr/>
          <p:nvPr/>
        </p:nvSpPr>
        <p:spPr>
          <a:xfrm>
            <a:off x="548640" y="2770632"/>
            <a:ext cx="777240" cy="777240"/>
          </a:xfrm>
          <a:prstGeom prst="ellipse">
            <a:avLst/>
          </a:prstGeom>
          <a:solidFill>
            <a:srgbClr val="3F4E7C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7" name="Google Shape;87;p4" descr="/home/claude/icons/shield.png"/>
          <p:cNvPicPr preferRelativeResize="false"/>
          <p:nvPr/>
        </p:nvPicPr>
        <p:blipFill rotWithShape="true">
          <a:blip r:embed="rId4">
            <a:alphaModFix/>
          </a:blip>
          <a:srcRect/>
          <a:stretch/>
        </p:blipFill>
        <p:spPr>
          <a:xfrm>
            <a:off x="735178" y="2957170"/>
            <a:ext cx="404165" cy="40416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4"/>
          <p:cNvSpPr/>
          <p:nvPr/>
        </p:nvSpPr>
        <p:spPr>
          <a:xfrm>
            <a:off x="1508760" y="2752344"/>
            <a:ext cx="4206240" cy="77724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1550"/>
              <a:buFont typeface="Cambria"/>
              <a:buNone/>
            </a:pPr>
            <a:r>
              <a:rPr lang="en-US" sz="1550" b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Podpora ohrožených skupin</a:t>
            </a:r>
            <a:endParaRPr sz="15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5806440" y="2752344"/>
            <a:ext cx="5806440" cy="77724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2B2B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Pomoc izolovaným seniorům (DPS Chotěboř) a vznik svépomocné skupiny pro pečující osoby.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0" name="Google Shape;90;p4"/>
          <p:cNvCxnSpPr/>
          <p:nvPr/>
        </p:nvCxnSpPr>
        <p:spPr>
          <a:xfrm>
            <a:off x="548640" y="3703320"/>
            <a:ext cx="11064240" cy="0"/>
          </a:xfrm>
          <a:prstGeom prst="straightConnector1">
            <a:avLst/>
          </a:prstGeom>
          <a:noFill/>
          <a:ln w="12700" cap="flat" cmpd="sng">
            <a:solidFill>
              <a:srgbClr val="E3E6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1" name="Google Shape;91;p4"/>
          <p:cNvSpPr/>
          <p:nvPr/>
        </p:nvSpPr>
        <p:spPr>
          <a:xfrm>
            <a:off x="548640" y="3941064"/>
            <a:ext cx="777240" cy="777240"/>
          </a:xfrm>
          <a:prstGeom prst="ellipse">
            <a:avLst/>
          </a:prstGeom>
          <a:solidFill>
            <a:srgbClr val="3F4E7C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2" name="Google Shape;92;p4" descr="/home/claude/icons/child.png"/>
          <p:cNvPicPr preferRelativeResize="false"/>
          <p:nvPr/>
        </p:nvPicPr>
        <p:blipFill rotWithShape="true">
          <a:blip r:embed="rId5">
            <a:alphaModFix/>
          </a:blip>
          <a:srcRect/>
          <a:stretch/>
        </p:blipFill>
        <p:spPr>
          <a:xfrm>
            <a:off x="735178" y="4127602"/>
            <a:ext cx="404165" cy="40416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4"/>
          <p:cNvSpPr/>
          <p:nvPr/>
        </p:nvSpPr>
        <p:spPr>
          <a:xfrm>
            <a:off x="1508760" y="3922776"/>
            <a:ext cx="4206240" cy="77724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1550"/>
              <a:buFont typeface="Cambria"/>
              <a:buNone/>
            </a:pPr>
            <a:r>
              <a:rPr lang="en-US" sz="1550" b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Včasná prevence u dětí</a:t>
            </a:r>
            <a:endParaRPr sz="15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5806440" y="3922776"/>
            <a:ext cx="5806440" cy="77724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2B2B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Zefektivnění záchytu psychických a sociálních problémů u dětí a jejich včasné předávání do péče.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5" name="Google Shape;95;p4"/>
          <p:cNvCxnSpPr/>
          <p:nvPr/>
        </p:nvCxnSpPr>
        <p:spPr>
          <a:xfrm>
            <a:off x="548640" y="4873752"/>
            <a:ext cx="11064240" cy="0"/>
          </a:xfrm>
          <a:prstGeom prst="straightConnector1">
            <a:avLst/>
          </a:prstGeom>
          <a:noFill/>
          <a:ln w="12700" cap="flat" cmpd="sng">
            <a:solidFill>
              <a:srgbClr val="E3E6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6" name="Google Shape;96;p4"/>
          <p:cNvSpPr/>
          <p:nvPr/>
        </p:nvSpPr>
        <p:spPr>
          <a:xfrm>
            <a:off x="548640" y="5111496"/>
            <a:ext cx="777240" cy="777240"/>
          </a:xfrm>
          <a:prstGeom prst="ellipse">
            <a:avLst/>
          </a:prstGeom>
          <a:solidFill>
            <a:srgbClr val="3F4E7C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Google Shape;97;p4" descr="/home/claude/icons/link.png"/>
          <p:cNvPicPr preferRelativeResize="false"/>
          <p:nvPr/>
        </p:nvPicPr>
        <p:blipFill rotWithShape="true">
          <a:blip r:embed="rId6">
            <a:alphaModFix/>
          </a:blip>
          <a:srcRect/>
          <a:stretch/>
        </p:blipFill>
        <p:spPr>
          <a:xfrm>
            <a:off x="735178" y="5298034"/>
            <a:ext cx="404165" cy="40416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4"/>
          <p:cNvSpPr/>
          <p:nvPr/>
        </p:nvSpPr>
        <p:spPr>
          <a:xfrm>
            <a:off x="1508760" y="5093208"/>
            <a:ext cx="4206240" cy="77724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1550"/>
              <a:buFont typeface="Cambria"/>
              <a:buNone/>
            </a:pPr>
            <a:r>
              <a:rPr lang="en-US" sz="1550" b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Propojení služeb</a:t>
            </a:r>
            <a:endParaRPr sz="15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5806440" y="5093208"/>
            <a:ext cx="5806440" cy="77724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2B2B33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Snížení bariér pro přístup rodin k informacím a podpoře.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457200" y="6519672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Podhůří Železných hor lidem II  ·  CZ.03.02.01/00/25_084/0006323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10789920" y="6519672"/>
            <a:ext cx="941832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r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Pr>
        <a:solidFill>
          <a:srgbClr val="FFFFFF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"/>
          <p:cNvSpPr/>
          <p:nvPr/>
        </p:nvSpPr>
        <p:spPr>
          <a:xfrm>
            <a:off x="9784080" y="5029200"/>
            <a:ext cx="3840480" cy="3840480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8"/>
          <p:cNvSpPr/>
          <p:nvPr/>
        </p:nvSpPr>
        <p:spPr>
          <a:xfrm>
            <a:off x="548640" y="45720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3000"/>
              <a:buFont typeface="Cambria"/>
              <a:buNone/>
            </a:pPr>
            <a:r>
              <a:rPr lang="en-US" sz="3000" b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Realizační tým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8"/>
          <p:cNvSpPr/>
          <p:nvPr/>
        </p:nvSpPr>
        <p:spPr>
          <a:xfrm>
            <a:off x="10607040" y="457200"/>
            <a:ext cx="731520" cy="731520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4" name="Google Shape;174;p8" descr="/home/claude/icons/team.png"/>
          <p:cNvPicPr preferRelativeResize="false"/>
          <p:nvPr/>
        </p:nvPicPr>
        <p:blipFill rotWithShape="true">
          <a:blip r:embed="rId3">
            <a:alphaModFix/>
          </a:blip>
          <a:srcRect/>
          <a:stretch/>
        </p:blipFill>
        <p:spPr>
          <a:xfrm>
            <a:off x="10782605" y="632765"/>
            <a:ext cx="380390" cy="38039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5" name="Google Shape;175;p8"/>
          <p:cNvGraphicFramePr/>
          <p:nvPr/>
        </p:nvGraphicFramePr>
        <p:xfrm>
          <a:off x="548640" y="1417320"/>
          <a:ext cx="11091675" cy="4800600"/>
        </p:xfrm>
        <a:graphic>
          <a:graphicData uri="http://schemas.openxmlformats.org/drawingml/2006/table">
            <a:tbl>
              <a:tblPr>
                <a:noFill/>
                <a:tableStyleId>{7AD78421-416A-4932-B99B-74EC592F1D7A}</a:tableStyleId>
              </a:tblPr>
              <a:tblGrid>
                <a:gridCol w="283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62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rtl="false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50"/>
                        <a:buFont typeface="Calibri"/>
                        <a:buNone/>
                      </a:pPr>
                      <a:r>
                        <a:rPr lang="en-US" sz="1250" b="true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Pozice</a:t>
                      </a:r>
                      <a:endParaRPr sz="125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F4E7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false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50"/>
                        <a:buFont typeface="Calibri"/>
                        <a:buNone/>
                      </a:pPr>
                      <a:r>
                        <a:rPr lang="en-US" sz="1250" b="true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Úvazek</a:t>
                      </a:r>
                      <a:endParaRPr sz="125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F4E7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false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50"/>
                        <a:buFont typeface="Calibri"/>
                        <a:buNone/>
                      </a:pPr>
                      <a:r>
                        <a:rPr lang="en-US" sz="1250" b="true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Hlavní náplň práce</a:t>
                      </a:r>
                      <a:endParaRPr sz="125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F4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l" rtl="false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4E7C"/>
                        </a:buClr>
                        <a:buSzPts val="1150"/>
                        <a:buFont typeface="Calibri"/>
                        <a:buNone/>
                      </a:pPr>
                      <a:r>
                        <a:rPr lang="en-US" sz="1150" b="true" u="none" strike="noStrike" cap="none">
                          <a:solidFill>
                            <a:srgbClr val="3F4E7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Koordinátor projektu</a:t>
                      </a:r>
                      <a:endParaRPr sz="115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false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B2B33"/>
                        </a:buClr>
                        <a:buSzPts val="1150"/>
                        <a:buFont typeface="Calibri"/>
                        <a:buNone/>
                      </a:pPr>
                      <a:r>
                        <a:rPr lang="en-US" sz="1150" u="none" strike="noStrike" cap="none">
                          <a:solidFill>
                            <a:srgbClr val="2B2B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0,5 - 0,25  úvazku</a:t>
                      </a:r>
                      <a:endParaRPr sz="115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false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B2B33"/>
                        </a:buClr>
                        <a:buSzPts val="1150"/>
                        <a:buFont typeface="Calibri"/>
                        <a:buNone/>
                      </a:pPr>
                      <a:r>
                        <a:rPr lang="en-US" sz="1150" u="none" strike="noStrike" cap="none">
                          <a:solidFill>
                            <a:srgbClr val="2B2B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Hlavní řízení, komunikace s MPSV, administrativa</a:t>
                      </a:r>
                      <a:endParaRPr sz="115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l" rtl="false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4E7C"/>
                        </a:buClr>
                        <a:buSzPts val="1150"/>
                        <a:buFont typeface="Calibri"/>
                        <a:buNone/>
                      </a:pPr>
                      <a:r>
                        <a:rPr lang="en-US" sz="1150" b="true" u="none" strike="noStrike" cap="none">
                          <a:solidFill>
                            <a:srgbClr val="3F4E7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Komunitní pracovník</a:t>
                      </a:r>
                      <a:endParaRPr sz="115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false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B2B33"/>
                        </a:buClr>
                        <a:buSzPts val="1150"/>
                        <a:buFont typeface="Calibri"/>
                        <a:buNone/>
                      </a:pPr>
                      <a:r>
                        <a:rPr lang="en-US" sz="1150" u="none" strike="noStrike" cap="none">
                          <a:solidFill>
                            <a:srgbClr val="2B2B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0,25 úvazku + DPP</a:t>
                      </a:r>
                      <a:endParaRPr sz="115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false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B2B33"/>
                        </a:buClr>
                        <a:buSzPts val="1150"/>
                        <a:buFont typeface="Calibri"/>
                        <a:buNone/>
                      </a:pPr>
                      <a:r>
                        <a:rPr lang="en-US" sz="1150" u="none" strike="noStrike" cap="none">
                          <a:solidFill>
                            <a:srgbClr val="2B2B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Realizace akcí, terénní práce, podpora pečujících</a:t>
                      </a:r>
                      <a:endParaRPr sz="115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l" rtl="false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4E7C"/>
                        </a:buClr>
                        <a:buSzPts val="1150"/>
                        <a:buFont typeface="Calibri"/>
                        <a:buNone/>
                      </a:pPr>
                      <a:r>
                        <a:rPr lang="en-US" sz="1150" b="true" u="none" strike="noStrike" cap="none">
                          <a:solidFill>
                            <a:srgbClr val="3F4E7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Metodik </a:t>
                      </a:r>
                      <a:endParaRPr sz="115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false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B2B33"/>
                        </a:buClr>
                        <a:buSzPts val="1150"/>
                        <a:buFont typeface="Calibri"/>
                        <a:buNone/>
                      </a:pPr>
                      <a:r>
                        <a:rPr lang="en-US" sz="1150" u="none" strike="noStrike" cap="none">
                          <a:solidFill>
                            <a:srgbClr val="2B2B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</a:t>
                      </a:r>
                      <a:r>
                        <a:rPr lang="en-US" sz="1150">
                          <a:solidFill>
                            <a:srgbClr val="2B2B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r>
                        <a:rPr lang="en-US" sz="1150" u="none" strike="noStrike" cap="none">
                          <a:solidFill>
                            <a:srgbClr val="2B2B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úvazku</a:t>
                      </a:r>
                      <a:endParaRPr sz="115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false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B2B33"/>
                        </a:buClr>
                        <a:buSzPts val="1150"/>
                        <a:buFont typeface="Calibri"/>
                        <a:buNone/>
                      </a:pPr>
                      <a:r>
                        <a:rPr lang="en-US" sz="1150" u="none" strike="noStrike" cap="none">
                          <a:solidFill>
                            <a:srgbClr val="2B2B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Nastavení metodik</a:t>
                      </a:r>
                      <a:endParaRPr sz="115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l" rtl="false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4E7C"/>
                        </a:buClr>
                        <a:buSzPts val="1150"/>
                        <a:buFont typeface="Calibri"/>
                        <a:buNone/>
                      </a:pPr>
                      <a:r>
                        <a:rPr lang="en-US" sz="1150" b="true" u="none" strike="noStrike" cap="none">
                          <a:solidFill>
                            <a:srgbClr val="3F4E7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Case manager</a:t>
                      </a:r>
                      <a:endParaRPr sz="115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false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B2B33"/>
                        </a:buClr>
                        <a:buSzPts val="1150"/>
                        <a:buFont typeface="Calibri"/>
                        <a:buNone/>
                      </a:pPr>
                      <a:r>
                        <a:rPr lang="en-US" sz="1150" u="none" strike="noStrike" cap="none">
                          <a:solidFill>
                            <a:srgbClr val="2B2B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0,25 úvazku + DPP</a:t>
                      </a:r>
                      <a:endParaRPr sz="115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false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B2B33"/>
                        </a:buClr>
                        <a:buSzPts val="1150"/>
                        <a:buFont typeface="Calibri"/>
                        <a:buNone/>
                      </a:pPr>
                      <a:r>
                        <a:rPr lang="en-US" sz="1150" u="none" strike="noStrike" cap="none">
                          <a:solidFill>
                            <a:srgbClr val="2B2B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Přímá koordinace služeb a podpora ohrožených rodin</a:t>
                      </a:r>
                      <a:endParaRPr sz="115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l" rtl="false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4E7C"/>
                        </a:buClr>
                        <a:buSzPts val="1150"/>
                        <a:buFont typeface="Calibri"/>
                        <a:buNone/>
                      </a:pPr>
                      <a:r>
                        <a:rPr lang="en-US" sz="1150" b="true" u="none" strike="noStrike" cap="none">
                          <a:solidFill>
                            <a:srgbClr val="3F4E7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Expertní tým</a:t>
                      </a:r>
                      <a:endParaRPr sz="115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false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B2B33"/>
                        </a:buClr>
                        <a:buSzPts val="1150"/>
                        <a:buFont typeface="Calibri"/>
                        <a:buNone/>
                      </a:pPr>
                      <a:r>
                        <a:rPr lang="en-US" sz="1150" u="none" strike="noStrike" cap="none">
                          <a:solidFill>
                            <a:srgbClr val="2B2B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DPP</a:t>
                      </a:r>
                      <a:endParaRPr sz="115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false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B2B33"/>
                        </a:buClr>
                        <a:buSzPts val="1150"/>
                        <a:buFont typeface="Calibri"/>
                        <a:buNone/>
                      </a:pPr>
                      <a:r>
                        <a:rPr lang="en-US" sz="1150" u="none" strike="noStrike" cap="none">
                          <a:solidFill>
                            <a:srgbClr val="2B2B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Evaluátor, lektoři, poradci, školní metodici prevence</a:t>
                      </a:r>
                      <a:endParaRPr sz="115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l" rtl="false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4E7C"/>
                        </a:buClr>
                        <a:buSzPts val="1150"/>
                        <a:buFont typeface="Calibri"/>
                        <a:buNone/>
                      </a:pPr>
                      <a:r>
                        <a:rPr lang="en-US" sz="1150" b="true" u="none" strike="noStrike" cap="none">
                          <a:solidFill>
                            <a:srgbClr val="3F4E7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Finanční manažer</a:t>
                      </a:r>
                      <a:endParaRPr sz="115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false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B2B33"/>
                        </a:buClr>
                        <a:buSzPts val="1150"/>
                        <a:buFont typeface="Calibri"/>
                        <a:buNone/>
                      </a:pPr>
                      <a:r>
                        <a:rPr lang="en-US" sz="1150" u="none" strike="noStrike" cap="none">
                          <a:solidFill>
                            <a:srgbClr val="2B2B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0,3 úvazku</a:t>
                      </a:r>
                      <a:endParaRPr sz="115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5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false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B2B33"/>
                        </a:buClr>
                        <a:buSzPts val="1150"/>
                        <a:buFont typeface="Calibri"/>
                        <a:buNone/>
                      </a:pPr>
                      <a:r>
                        <a:rPr lang="en-US" sz="1150" u="none" strike="noStrike" cap="none">
                          <a:solidFill>
                            <a:srgbClr val="2B2B33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Správa rozpočtu a reportování (paušální výdaje)</a:t>
                      </a:r>
                      <a:endParaRPr sz="115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3E6F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76" name="Google Shape;176;p8"/>
          <p:cNvSpPr/>
          <p:nvPr/>
        </p:nvSpPr>
        <p:spPr>
          <a:xfrm>
            <a:off x="457200" y="6519672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Podhůří Železných hor lidem II  ·  CZ.03.02.01/00/25_084/0006323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8"/>
          <p:cNvSpPr/>
          <p:nvPr/>
        </p:nvSpPr>
        <p:spPr>
          <a:xfrm>
            <a:off x="10789920" y="6519672"/>
            <a:ext cx="941832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r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Pr>
        <a:solidFill>
          <a:srgbClr val="3F4E7C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"/>
          <p:cNvSpPr/>
          <p:nvPr/>
        </p:nvSpPr>
        <p:spPr>
          <a:xfrm>
            <a:off x="-2560320" y="-2560320"/>
            <a:ext cx="3291840" cy="3291840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5"/>
          <p:cNvSpPr/>
          <p:nvPr/>
        </p:nvSpPr>
        <p:spPr>
          <a:xfrm>
            <a:off x="9509760" y="4206240"/>
            <a:ext cx="5029200" cy="5029200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"/>
          <p:cNvSpPr/>
          <p:nvPr/>
        </p:nvSpPr>
        <p:spPr>
          <a:xfrm>
            <a:off x="822960" y="173736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D7DEF2"/>
              </a:buClr>
              <a:buSzPts val="1600"/>
              <a:buFont typeface="Calibri"/>
              <a:buNone/>
            </a:pPr>
            <a:r>
              <a:rPr lang="en-US" sz="1600" b="true">
                <a:solidFill>
                  <a:srgbClr val="D7DEF2"/>
                </a:solidFill>
                <a:latin typeface="Calibri"/>
                <a:ea typeface="Calibri"/>
                <a:cs typeface="Calibri"/>
                <a:sym typeface="Calibri"/>
              </a:rPr>
              <a:t>KLÍČOVÉ AKTIVITY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5"/>
          <p:cNvSpPr/>
          <p:nvPr/>
        </p:nvSpPr>
        <p:spPr>
          <a:xfrm>
            <a:off x="777240" y="2194560"/>
            <a:ext cx="10515600" cy="11887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Cambria"/>
              <a:buNone/>
            </a:pPr>
            <a:r>
              <a:rPr lang="en-US" sz="4200" b="tru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Klíčové aktivity a inovace</a:t>
            </a:r>
            <a:endParaRPr sz="4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"/>
          <p:cNvSpPr/>
          <p:nvPr/>
        </p:nvSpPr>
        <p:spPr>
          <a:xfrm>
            <a:off x="822960" y="3794760"/>
            <a:ext cx="5074920" cy="1600200"/>
          </a:xfrm>
          <a:prstGeom prst="roundRect">
            <a:avLst>
              <a:gd name="adj" fmla="val 5714"/>
            </a:avLst>
          </a:prstGeom>
          <a:solidFill>
            <a:srgbClr val="2E3A5F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"/>
          <p:cNvSpPr/>
          <p:nvPr/>
        </p:nvSpPr>
        <p:spPr>
          <a:xfrm>
            <a:off x="1143000" y="3995928"/>
            <a:ext cx="1828800" cy="3657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F7D6E6"/>
              </a:buClr>
              <a:buSzPts val="1300"/>
              <a:buFont typeface="Calibri"/>
              <a:buNone/>
            </a:pPr>
            <a:r>
              <a:rPr lang="en-US" sz="1300" b="true">
                <a:solidFill>
                  <a:srgbClr val="F7D6E6"/>
                </a:solidFill>
                <a:latin typeface="Calibri"/>
                <a:ea typeface="Calibri"/>
                <a:cs typeface="Calibri"/>
                <a:sym typeface="Calibri"/>
              </a:rPr>
              <a:t>KA 4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1143000" y="4361688"/>
            <a:ext cx="4434840" cy="9144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lang="en-US" sz="1600" b="tru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Posílení prorodinných a komunitních vazeb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/>
          <p:nvPr/>
        </p:nvSpPr>
        <p:spPr>
          <a:xfrm>
            <a:off x="6263640" y="3794760"/>
            <a:ext cx="5074920" cy="1600200"/>
          </a:xfrm>
          <a:prstGeom prst="roundRect">
            <a:avLst>
              <a:gd name="adj" fmla="val 5714"/>
            </a:avLst>
          </a:prstGeom>
          <a:solidFill>
            <a:srgbClr val="2E3A5F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5"/>
          <p:cNvSpPr/>
          <p:nvPr/>
        </p:nvSpPr>
        <p:spPr>
          <a:xfrm>
            <a:off x="6583680" y="3995928"/>
            <a:ext cx="1828800" cy="3657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F7D6E6"/>
              </a:buClr>
              <a:buSzPts val="1300"/>
              <a:buFont typeface="Calibri"/>
              <a:buNone/>
            </a:pPr>
            <a:r>
              <a:rPr lang="en-US" sz="1300" b="true">
                <a:solidFill>
                  <a:srgbClr val="F7D6E6"/>
                </a:solidFill>
                <a:latin typeface="Calibri"/>
                <a:ea typeface="Calibri"/>
                <a:cs typeface="Calibri"/>
                <a:sym typeface="Calibri"/>
              </a:rPr>
              <a:t>KA 5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6583680" y="4361688"/>
            <a:ext cx="4434840" cy="9144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lang="en-US" sz="1600" b="tru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Podpora ohrožených rodin a dětí v regionu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457200" y="6519672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C9D2E8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C9D2E8"/>
                </a:solidFill>
                <a:latin typeface="Calibri"/>
                <a:ea typeface="Calibri"/>
                <a:cs typeface="Calibri"/>
                <a:sym typeface="Calibri"/>
              </a:rPr>
              <a:t>Podhůří Železných hor lidem II  ·  CZ.03.02.01/00/25_084/0006323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10789920" y="6519672"/>
            <a:ext cx="941832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r" rtl="false">
              <a:spcBef>
                <a:spcPts val="0"/>
              </a:spcBef>
              <a:spcAft>
                <a:spcPts val="0"/>
              </a:spcAft>
              <a:buClr>
                <a:srgbClr val="C9D2E8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C9D2E8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Pr>
        <a:solidFill>
          <a:srgbClr val="FFFFFF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"/>
          <p:cNvSpPr/>
          <p:nvPr/>
        </p:nvSpPr>
        <p:spPr>
          <a:xfrm>
            <a:off x="9966960" y="-1737360"/>
            <a:ext cx="4206240" cy="4206240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6"/>
          <p:cNvSpPr/>
          <p:nvPr/>
        </p:nvSpPr>
        <p:spPr>
          <a:xfrm>
            <a:off x="548640" y="457200"/>
            <a:ext cx="2743200" cy="3657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A8336B"/>
              </a:buClr>
              <a:buSzPts val="1400"/>
              <a:buFont typeface="Calibri"/>
              <a:buNone/>
            </a:pPr>
            <a:r>
              <a:rPr lang="en-US" sz="1400" b="true">
                <a:solidFill>
                  <a:srgbClr val="A8336B"/>
                </a:solidFill>
                <a:latin typeface="Calibri"/>
                <a:ea typeface="Calibri"/>
                <a:cs typeface="Calibri"/>
                <a:sym typeface="Calibri"/>
              </a:rPr>
              <a:t>KA 4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548640" y="77724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2500"/>
              <a:buFont typeface="Cambria"/>
              <a:buNone/>
            </a:pPr>
            <a:r>
              <a:rPr lang="en-US" sz="2500" b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Posílení prorodinných a komunitních vazeb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Card 0">
            <a:hlinkClick r:id="rId3" action="ppaction://hlinksldjump" highlightClick="true"/>
          </p:cNvPr>
          <p:cNvSpPr/>
          <p:nvPr/>
        </p:nvSpPr>
        <p:spPr>
          <a:xfrm>
            <a:off x="586740" y="1920240"/>
            <a:ext cx="5410200" cy="2185416"/>
          </a:xfrm>
          <a:prstGeom prst="roundRect">
            <a:avLst>
              <a:gd name="adj" fmla="val 2611"/>
            </a:avLst>
          </a:prstGeom>
          <a:solidFill>
            <a:srgbClr val="F7F8FC"/>
          </a:solidFill>
          <a:ln>
            <a:noFill/>
          </a:ln>
          <a:effectLst>
            <a:outerShdw blurRad="76200" dist="25400" dir="5400000" algn="bl" rotWithShape="false">
              <a:srgbClr val="9AA3C7">
                <a:alpha val="25098"/>
              </a:srgbClr>
            </a:outerShdw>
          </a:effectLst>
        </p:spPr>
        <p:txBody>
          <a:bodyPr/>
          <a:lstStyle/>
          <a:p>
            <a:pPr>
              <a:buNone/>
            </a:pPr>
            <a:endParaRPr/>
          </a:p>
        </p:txBody>
      </p:sp>
      <p:sp>
        <p:nvSpPr>
          <p:cNvPr id="201" name="Icon circle 0"/>
          <p:cNvSpPr/>
          <p:nvPr/>
        </p:nvSpPr>
        <p:spPr>
          <a:xfrm>
            <a:off x="2887980" y="2103120"/>
            <a:ext cx="731520" cy="731520"/>
          </a:xfrm>
          <a:prstGeom prst="ellipse">
            <a:avLst/>
          </a:prstGeom>
          <a:solidFill>
            <a:srgbClr val="3F4E7C"/>
          </a:solidFill>
          <a:ln>
            <a:noFill/>
          </a:ln>
        </p:spPr>
        <p:txBody>
          <a:bodyPr/>
          <a:lstStyle/>
          <a:p>
            <a:pPr>
              <a:buNone/>
            </a:pPr>
            <a:endParaRPr/>
          </a:p>
        </p:txBody>
      </p:sp>
      <p:pic>
        <p:nvPicPr>
          <p:cNvPr id="202" name="Icon 0" descr="/home/claude/icons/friends.png"/>
          <p:cNvPicPr preferRelativeResize="false"/>
          <p:nvPr/>
        </p:nvPicPr>
        <p:blipFill rotWithShape="true">
          <a:blip r:embed="rId4">
            <a:alphaModFix/>
          </a:blip>
          <a:srcRect/>
          <a:stretch/>
        </p:blipFill>
        <p:spPr>
          <a:xfrm>
            <a:off x="3063545" y="2278685"/>
            <a:ext cx="380390" cy="38039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Heading 0"/>
          <p:cNvSpPr/>
          <p:nvPr/>
        </p:nvSpPr>
        <p:spPr>
          <a:xfrm>
            <a:off x="731520" y="2926080"/>
            <a:ext cx="5044440" cy="41148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ctr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1400"/>
              <a:buFont typeface="Cambria"/>
              <a:buNone/>
            </a:pPr>
            <a:r>
              <a:rPr lang="en-US" sz="14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Mezigenerační</a:t>
            </a:r>
            <a:r>
              <a:rPr lang="en-US" sz="1400" b="true" dirty="fals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14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aktivity</a:t>
            </a:r>
            <a:endParaRPr sz="1400" dirty="fals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Body 0"/>
          <p:cNvSpPr/>
          <p:nvPr/>
        </p:nvSpPr>
        <p:spPr>
          <a:xfrm>
            <a:off x="731520" y="3383280"/>
            <a:ext cx="5044440" cy="630936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ctr" rtl="false">
              <a:spcBef>
                <a:spcPts val="0"/>
              </a:spcBef>
              <a:spcAft>
                <a:spcPts val="0"/>
              </a:spcAft>
              <a:buClr>
                <a:srgbClr val="2B2B33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Aktivity pro všechny věkové skupiny – společné akce, slavnosti, tábory pro rodiče s dětmi.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Card 1">
            <a:hlinkClick r:id="rId3" action="ppaction://hlinksldjump"/>
          </p:cNvPr>
          <p:cNvSpPr/>
          <p:nvPr/>
        </p:nvSpPr>
        <p:spPr>
          <a:xfrm>
            <a:off x="6233160" y="1920240"/>
            <a:ext cx="5410200" cy="2185416"/>
          </a:xfrm>
          <a:prstGeom prst="roundRect">
            <a:avLst>
              <a:gd name="adj" fmla="val 2611"/>
            </a:avLst>
          </a:prstGeom>
          <a:solidFill>
            <a:srgbClr val="F7F8FC"/>
          </a:solidFill>
          <a:ln>
            <a:noFill/>
          </a:ln>
          <a:effectLst>
            <a:outerShdw blurRad="76200" dist="25400" dir="5400000" algn="bl" rotWithShape="false">
              <a:srgbClr val="9AA3C7">
                <a:alpha val="25098"/>
              </a:srgbClr>
            </a:outerShdw>
          </a:effectLst>
        </p:spPr>
        <p:txBody>
          <a:bodyPr/>
          <a:lstStyle/>
          <a:p>
            <a:pPr>
              <a:buNone/>
            </a:pPr>
            <a:endParaRPr/>
          </a:p>
        </p:txBody>
      </p:sp>
      <p:sp>
        <p:nvSpPr>
          <p:cNvPr id="206" name="Icon circle 1"/>
          <p:cNvSpPr/>
          <p:nvPr/>
        </p:nvSpPr>
        <p:spPr>
          <a:xfrm>
            <a:off x="8572500" y="2103120"/>
            <a:ext cx="731520" cy="731520"/>
          </a:xfrm>
          <a:prstGeom prst="ellipse">
            <a:avLst/>
          </a:prstGeom>
          <a:solidFill>
            <a:srgbClr val="3F4E7C"/>
          </a:solidFill>
          <a:ln>
            <a:noFill/>
          </a:ln>
        </p:spPr>
        <p:txBody>
          <a:bodyPr/>
          <a:lstStyle/>
          <a:p>
            <a:pPr>
              <a:buNone/>
            </a:pPr>
            <a:endParaRPr/>
          </a:p>
        </p:txBody>
      </p:sp>
      <p:pic>
        <p:nvPicPr>
          <p:cNvPr id="207" name="Icon 1" descr="/home/claude/icons/building.png"/>
          <p:cNvPicPr preferRelativeResize="false"/>
          <p:nvPr/>
        </p:nvPicPr>
        <p:blipFill rotWithShape="true">
          <a:blip r:embed="rId5">
            <a:alphaModFix/>
          </a:blip>
          <a:srcRect/>
          <a:stretch/>
        </p:blipFill>
        <p:spPr>
          <a:xfrm>
            <a:off x="8748065" y="2278685"/>
            <a:ext cx="380390" cy="38039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Heading 1"/>
          <p:cNvSpPr/>
          <p:nvPr/>
        </p:nvSpPr>
        <p:spPr>
          <a:xfrm>
            <a:off x="6416040" y="2926080"/>
            <a:ext cx="5044440" cy="41148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ctr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1400"/>
              <a:buFont typeface="Cambria"/>
              <a:buNone/>
            </a:pPr>
            <a:r>
              <a:rPr lang="en-US" sz="14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Komunitní</a:t>
            </a:r>
            <a:r>
              <a:rPr lang="en-US" sz="1400" b="true" dirty="fals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 centrum</a:t>
            </a:r>
            <a:endParaRPr sz="1400" dirty="fals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Body 1"/>
          <p:cNvSpPr/>
          <p:nvPr/>
        </p:nvSpPr>
        <p:spPr>
          <a:xfrm>
            <a:off x="6416040" y="3383280"/>
            <a:ext cx="5044440" cy="630936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ctr" rtl="false">
              <a:spcBef>
                <a:spcPts val="0"/>
              </a:spcBef>
              <a:spcAft>
                <a:spcPts val="0"/>
              </a:spcAft>
              <a:buClr>
                <a:srgbClr val="2B2B33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Rozvoj Komunitního centra v Chotěboři.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Card 2">
            <a:hlinkClick r:id="rId3" action="ppaction://hlinksldjump"/>
          </p:cNvPr>
          <p:cNvSpPr/>
          <p:nvPr/>
        </p:nvSpPr>
        <p:spPr>
          <a:xfrm>
            <a:off x="548640" y="4334256"/>
            <a:ext cx="5410200" cy="2185416"/>
          </a:xfrm>
          <a:prstGeom prst="roundRect">
            <a:avLst>
              <a:gd name="adj" fmla="val 2611"/>
            </a:avLst>
          </a:prstGeom>
          <a:solidFill>
            <a:srgbClr val="F7F8FC"/>
          </a:solidFill>
          <a:ln>
            <a:noFill/>
          </a:ln>
          <a:effectLst>
            <a:outerShdw blurRad="76200" dist="25400" dir="5400000" algn="bl" rotWithShape="false">
              <a:srgbClr val="9AA3C7">
                <a:alpha val="25098"/>
              </a:srgbClr>
            </a:outerShdw>
          </a:effectLst>
        </p:spPr>
        <p:txBody>
          <a:bodyPr/>
          <a:lstStyle/>
          <a:p>
            <a:pPr>
              <a:buNone/>
            </a:pPr>
            <a:endParaRPr/>
          </a:p>
        </p:txBody>
      </p:sp>
      <p:sp>
        <p:nvSpPr>
          <p:cNvPr id="211" name="Icon circle 2"/>
          <p:cNvSpPr/>
          <p:nvPr/>
        </p:nvSpPr>
        <p:spPr>
          <a:xfrm>
            <a:off x="2887980" y="4517136"/>
            <a:ext cx="731520" cy="731520"/>
          </a:xfrm>
          <a:prstGeom prst="ellipse">
            <a:avLst/>
          </a:prstGeom>
          <a:solidFill>
            <a:srgbClr val="3F4E7C"/>
          </a:solidFill>
          <a:ln>
            <a:noFill/>
          </a:ln>
        </p:spPr>
        <p:txBody>
          <a:bodyPr/>
          <a:lstStyle/>
          <a:p>
            <a:pPr>
              <a:buNone/>
            </a:pPr>
            <a:endParaRPr/>
          </a:p>
        </p:txBody>
      </p:sp>
      <p:pic>
        <p:nvPicPr>
          <p:cNvPr id="212" name="Icon 2" descr="/home/claude/icons/users.png"/>
          <p:cNvPicPr preferRelativeResize="false"/>
          <p:nvPr/>
        </p:nvPicPr>
        <p:blipFill rotWithShape="true">
          <a:blip r:embed="rId6">
            <a:alphaModFix/>
          </a:blip>
          <a:srcRect/>
          <a:stretch/>
        </p:blipFill>
        <p:spPr>
          <a:xfrm>
            <a:off x="3063545" y="4692701"/>
            <a:ext cx="380390" cy="38039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Heading 2"/>
          <p:cNvSpPr/>
          <p:nvPr/>
        </p:nvSpPr>
        <p:spPr>
          <a:xfrm>
            <a:off x="731520" y="5340096"/>
            <a:ext cx="5044440" cy="41148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ctr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1400"/>
              <a:buFont typeface="Cambria"/>
              <a:buNone/>
            </a:pPr>
            <a:r>
              <a:rPr lang="en-US" sz="1400" b="true" dirty="fals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Podpora </a:t>
            </a:r>
            <a:r>
              <a:rPr lang="en-US" sz="14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seniorských</a:t>
            </a:r>
            <a:r>
              <a:rPr lang="en-US" sz="1400" b="true" dirty="fals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14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organizací</a:t>
            </a:r>
            <a:endParaRPr sz="1400" dirty="fals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Body 2"/>
          <p:cNvSpPr/>
          <p:nvPr/>
        </p:nvSpPr>
        <p:spPr>
          <a:xfrm>
            <a:off x="731520" y="5797296"/>
            <a:ext cx="5044440" cy="630936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ctr" rtl="false">
              <a:spcBef>
                <a:spcPts val="0"/>
              </a:spcBef>
              <a:spcAft>
                <a:spcPts val="0"/>
              </a:spcAft>
              <a:buClr>
                <a:srgbClr val="2B2B33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Podpůrné akce pro aktivní seniory, kontinuální aktivizace v DPS Chotěboř.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Card 3"/>
          <p:cNvSpPr/>
          <p:nvPr/>
        </p:nvSpPr>
        <p:spPr>
          <a:xfrm>
            <a:off x="6233160" y="4334256"/>
            <a:ext cx="5410200" cy="2185416"/>
          </a:xfrm>
          <a:prstGeom prst="roundRect">
            <a:avLst>
              <a:gd name="adj" fmla="val 2611"/>
            </a:avLst>
          </a:prstGeom>
          <a:solidFill>
            <a:srgbClr val="F7F8FC"/>
          </a:solidFill>
          <a:ln>
            <a:noFill/>
          </a:ln>
          <a:effectLst>
            <a:outerShdw blurRad="76200" dist="25400" dir="5400000" algn="bl" rotWithShape="false">
              <a:srgbClr val="9AA3C7">
                <a:alpha val="25098"/>
              </a:srgbClr>
            </a:outerShdw>
          </a:effectLst>
        </p:spPr>
        <p:txBody>
          <a:bodyPr/>
          <a:lstStyle/>
          <a:p>
            <a:pPr>
              <a:buNone/>
            </a:pPr>
            <a:endParaRPr/>
          </a:p>
        </p:txBody>
      </p:sp>
      <p:sp>
        <p:nvSpPr>
          <p:cNvPr id="216" name="Icon circle 3"/>
          <p:cNvSpPr/>
          <p:nvPr/>
        </p:nvSpPr>
        <p:spPr>
          <a:xfrm>
            <a:off x="8572500" y="4517136"/>
            <a:ext cx="731520" cy="731520"/>
          </a:xfrm>
          <a:prstGeom prst="ellipse">
            <a:avLst/>
          </a:prstGeom>
          <a:solidFill>
            <a:srgbClr val="3F4E7C"/>
          </a:solidFill>
          <a:ln>
            <a:noFill/>
          </a:ln>
        </p:spPr>
        <p:txBody>
          <a:bodyPr/>
          <a:lstStyle/>
          <a:p>
            <a:pPr>
              <a:buNone/>
            </a:pPr>
            <a:endParaRPr/>
          </a:p>
        </p:txBody>
      </p:sp>
      <p:pic>
        <p:nvPicPr>
          <p:cNvPr id="217" name="Icon 3" descr="/home/claude/icons/heart.png"/>
          <p:cNvPicPr preferRelativeResize="false"/>
          <p:nvPr/>
        </p:nvPicPr>
        <p:blipFill rotWithShape="true">
          <a:blip r:embed="rId7">
            <a:alphaModFix/>
          </a:blip>
          <a:srcRect/>
          <a:stretch/>
        </p:blipFill>
        <p:spPr>
          <a:xfrm>
            <a:off x="8748065" y="4692701"/>
            <a:ext cx="380390" cy="38039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Heading 3"/>
          <p:cNvSpPr/>
          <p:nvPr/>
        </p:nvSpPr>
        <p:spPr>
          <a:xfrm>
            <a:off x="6416040" y="5340096"/>
            <a:ext cx="5044440" cy="41148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ctr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1400"/>
              <a:buFont typeface="Cambria"/>
              <a:buNone/>
            </a:pPr>
            <a:r>
              <a:rPr lang="en-US" sz="1400" b="true" dirty="fals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Podpora </a:t>
            </a:r>
            <a:r>
              <a:rPr lang="en-US" sz="14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pečujících</a:t>
            </a:r>
            <a:endParaRPr sz="1400" dirty="fals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Body 3"/>
          <p:cNvSpPr/>
          <p:nvPr/>
        </p:nvSpPr>
        <p:spPr>
          <a:xfrm>
            <a:off x="6416040" y="5797296"/>
            <a:ext cx="5044440" cy="630936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ctr" rtl="false">
              <a:spcBef>
                <a:spcPts val="0"/>
              </a:spcBef>
              <a:spcAft>
                <a:spcPts val="0"/>
              </a:spcAft>
              <a:buClr>
                <a:srgbClr val="2B2B33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Pravidelné setkávání v rámci svépomocné neformální skupiny.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457200" y="6519672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Podhůří Železných hor lidem II  ·  CZ.03.02.01/00/25_084/0006323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/>
          <p:nvPr/>
        </p:nvSpPr>
        <p:spPr>
          <a:xfrm>
            <a:off x="10789920" y="6519672"/>
            <a:ext cx="941832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r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Hit Mezigenerační aktivity"/>
          <p:cNvSpPr/>
          <p:nvPr/>
        </p:nvSpPr>
        <p:spPr>
          <a:xfrm>
            <a:off x="548640" y="1920240"/>
            <a:ext cx="5410200" cy="2185416"/>
          </a:xfrm>
          <a:prstGeom prst="round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endParaRPr/>
          </a:p>
        </p:txBody>
      </p:sp>
      <p:sp>
        <p:nvSpPr>
          <p:cNvPr id="802" name="Hit Komunitní centrum"/>
          <p:cNvSpPr/>
          <p:nvPr/>
        </p:nvSpPr>
        <p:spPr>
          <a:xfrm>
            <a:off x="6233160" y="1920240"/>
            <a:ext cx="5410200" cy="2185416"/>
          </a:xfrm>
          <a:prstGeom prst="round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endParaRPr/>
          </a:p>
        </p:txBody>
      </p:sp>
      <p:sp>
        <p:nvSpPr>
          <p:cNvPr id="803" name="Hit Podpora seniorských organizací"/>
          <p:cNvSpPr/>
          <p:nvPr/>
        </p:nvSpPr>
        <p:spPr>
          <a:xfrm>
            <a:off x="548640" y="4334256"/>
            <a:ext cx="5410200" cy="2185416"/>
          </a:xfrm>
          <a:prstGeom prst="round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endParaRPr/>
          </a:p>
        </p:txBody>
      </p:sp>
      <p:sp>
        <p:nvSpPr>
          <p:cNvPr id="804" name="Hit Podpora pečujících"/>
          <p:cNvSpPr/>
          <p:nvPr/>
        </p:nvSpPr>
        <p:spPr>
          <a:xfrm>
            <a:off x="6233160" y="4334256"/>
            <a:ext cx="5410200" cy="2185416"/>
          </a:xfrm>
          <a:prstGeom prst="round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endParaRPr/>
          </a:p>
        </p:txBody>
      </p:sp>
      <p:sp>
        <p:nvSpPr>
          <p:cNvPr id="4" name="Tlačidlo akcie: prejsť dopredu alebo na nasledujúce 3">
            <a:hlinkClick r:id="" action="ppaction://hlinkshowjump?jump=nextslide" highlightClick="true"/>
            <a:extLst>
              <a:ext uri="{FF2B5EF4-FFF2-40B4-BE49-F238E27FC236}">
                <a16:creationId xmlns:a16="http://schemas.microsoft.com/office/drawing/2014/main" id="{53143175-1A35-8102-0C23-925013A44A97}"/>
              </a:ext>
            </a:extLst>
          </p:cNvPr>
          <p:cNvSpPr/>
          <p:nvPr/>
        </p:nvSpPr>
        <p:spPr>
          <a:xfrm>
            <a:off x="5557701" y="3831336"/>
            <a:ext cx="256359" cy="228600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/>
          </a:p>
        </p:txBody>
      </p:sp>
      <p:sp>
        <p:nvSpPr>
          <p:cNvPr id="5" name="Tlačidlo akcie: prejsť dopredu alebo na nasledujúce 4">
            <a:hlinkClick r:id="rId3" action="ppaction://hlinksldjump" highlightClick="true"/>
            <a:extLst>
              <a:ext uri="{FF2B5EF4-FFF2-40B4-BE49-F238E27FC236}">
                <a16:creationId xmlns:a16="http://schemas.microsoft.com/office/drawing/2014/main" id="{D6B1B9B8-C16E-43DB-4D94-0EC739BCFD64}"/>
              </a:ext>
            </a:extLst>
          </p:cNvPr>
          <p:cNvSpPr/>
          <p:nvPr/>
        </p:nvSpPr>
        <p:spPr>
          <a:xfrm>
            <a:off x="5606143" y="6245352"/>
            <a:ext cx="244383" cy="274320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/>
          </a:p>
        </p:txBody>
      </p:sp>
      <p:sp>
        <p:nvSpPr>
          <p:cNvPr id="6" name="Tlačidlo akcie: prejsť dopredu alebo na nasledujúce 5">
            <a:hlinkClick r:id="rId8" action="ppaction://hlinksldjump" highlightClick="true"/>
            <a:extLst>
              <a:ext uri="{FF2B5EF4-FFF2-40B4-BE49-F238E27FC236}">
                <a16:creationId xmlns:a16="http://schemas.microsoft.com/office/drawing/2014/main" id="{4846426D-3330-52D6-6E76-9DAB3FB9DBA1}"/>
              </a:ext>
            </a:extLst>
          </p:cNvPr>
          <p:cNvSpPr/>
          <p:nvPr/>
        </p:nvSpPr>
        <p:spPr>
          <a:xfrm>
            <a:off x="11342914" y="3785617"/>
            <a:ext cx="262346" cy="274320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/>
          </a:p>
        </p:txBody>
      </p:sp>
      <p:sp>
        <p:nvSpPr>
          <p:cNvPr id="8" name="Tlačidlo akcie: prejsť dopredu alebo na nasledujúce 7">
            <a:hlinkClick r:id="rId9" action="ppaction://hlinksldjump" highlightClick="true"/>
            <a:extLst>
              <a:ext uri="{FF2B5EF4-FFF2-40B4-BE49-F238E27FC236}">
                <a16:creationId xmlns:a16="http://schemas.microsoft.com/office/drawing/2014/main" id="{23A762B1-9967-B4C6-0F90-AD5023F181DF}"/>
              </a:ext>
            </a:extLst>
          </p:cNvPr>
          <p:cNvSpPr/>
          <p:nvPr/>
        </p:nvSpPr>
        <p:spPr>
          <a:xfrm>
            <a:off x="11333879" y="6153912"/>
            <a:ext cx="262346" cy="274320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Pr>
        <a:solidFill>
          <a:srgbClr val="FFFFFF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ok 7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1AC00E6-98F1-CAF4-C422-C59DBC1AC34C}"/>
              </a:ext>
            </a:extLst>
          </p:cNvPr>
          <p:cNvPicPr>
            <a:picLocks noChangeAspect="true"/>
          </p:cNvPicPr>
          <p:nvPr/>
        </p:nvPicPr>
        <p:blipFill>
          <a:blip r:embed="rId2"/>
          <a:srcRect r="7500" b="19048"/>
          <a:stretch>
            <a:fillRect/>
          </a:stretch>
        </p:blipFill>
        <p:spPr>
          <a:xfrm>
            <a:off x="4942974" y="2039112"/>
            <a:ext cx="6383253" cy="4206240"/>
          </a:xfrm>
          <a:prstGeom prst="rect">
            <a:avLst/>
          </a:prstGeom>
        </p:spPr>
      </p:pic>
      <p:sp>
        <p:nvSpPr>
          <p:cNvPr id="124" name="Google Shape;124;p6"/>
          <p:cNvSpPr/>
          <p:nvPr/>
        </p:nvSpPr>
        <p:spPr>
          <a:xfrm>
            <a:off x="9966960" y="-1737360"/>
            <a:ext cx="4206240" cy="4206240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6"/>
          <p:cNvSpPr/>
          <p:nvPr/>
        </p:nvSpPr>
        <p:spPr>
          <a:xfrm>
            <a:off x="548640" y="457200"/>
            <a:ext cx="2743200" cy="3657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A8336B"/>
              </a:buClr>
              <a:buSzPts val="1400"/>
              <a:buFont typeface="Calibri"/>
              <a:buNone/>
            </a:pPr>
            <a:r>
              <a:rPr lang="en-US" sz="1400" b="true">
                <a:solidFill>
                  <a:srgbClr val="A8336B"/>
                </a:solidFill>
                <a:latin typeface="Calibri"/>
                <a:ea typeface="Calibri"/>
                <a:cs typeface="Calibri"/>
                <a:sym typeface="Calibri"/>
              </a:rPr>
              <a:t>KA 4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548640" y="77724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>
              <a:buClr>
                <a:srgbClr val="3F4E7C"/>
              </a:buClr>
              <a:buSzPts val="1400"/>
            </a:pPr>
            <a:r>
              <a:rPr lang="en-US" sz="28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Posílení</a:t>
            </a:r>
            <a:r>
              <a:rPr lang="en-US" sz="2800" b="true" dirty="fals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28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prorodinných</a:t>
            </a:r>
            <a:r>
              <a:rPr lang="en-US" sz="2800" b="true" dirty="fals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 a </a:t>
            </a:r>
            <a:r>
              <a:rPr lang="en-US" sz="28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komunitních</a:t>
            </a:r>
            <a:r>
              <a:rPr lang="en-US" sz="2800" b="true" dirty="fals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28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vazeb</a:t>
            </a:r>
            <a:endParaRPr lang="en-US" sz="2800" dirty="fals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457200" y="6519672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Podhůří Železných hor lidem II  ·  CZ.03.02.01/00/25_084/0006323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/>
          <p:nvPr/>
        </p:nvSpPr>
        <p:spPr>
          <a:xfrm>
            <a:off x="10789920" y="6519672"/>
            <a:ext cx="941832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r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2" name="DetailEyebrow"/>
          <p:cNvSpPr/>
          <p:nvPr/>
        </p:nvSpPr>
        <p:spPr>
          <a:xfrm>
            <a:off x="548640" y="1828800"/>
            <a:ext cx="9000000" cy="3657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Autofit/>
          </a:bodyPr>
          <a:lstStyle/>
          <a:p>
            <a:pPr>
              <a:buNone/>
            </a:pPr>
            <a:endParaRPr lang="en-US" sz="1200" b="true" i="true" dirty="false">
              <a:solidFill>
                <a:srgbClr val="A8336B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FB60180B-BD7F-5CF9-EC22-133AA1485F9B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890349" y="2039112"/>
            <a:ext cx="3167052" cy="42062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Pr>
        <a:solidFill>
          <a:srgbClr val="FFFFFF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"/>
          <p:cNvSpPr/>
          <p:nvPr/>
        </p:nvSpPr>
        <p:spPr>
          <a:xfrm>
            <a:off x="9966960" y="-1737360"/>
            <a:ext cx="4206240" cy="4206240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6"/>
          <p:cNvSpPr/>
          <p:nvPr/>
        </p:nvSpPr>
        <p:spPr>
          <a:xfrm>
            <a:off x="548640" y="457200"/>
            <a:ext cx="2743200" cy="3657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A8336B"/>
              </a:buClr>
              <a:buSzPts val="1400"/>
              <a:buFont typeface="Calibri"/>
              <a:buNone/>
            </a:pPr>
            <a:r>
              <a:rPr lang="en-US" sz="1400" b="true">
                <a:solidFill>
                  <a:srgbClr val="A8336B"/>
                </a:solidFill>
                <a:latin typeface="Calibri"/>
                <a:ea typeface="Calibri"/>
                <a:cs typeface="Calibri"/>
                <a:sym typeface="Calibri"/>
              </a:rPr>
              <a:t>KA 4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548640" y="77724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>
              <a:buClr>
                <a:srgbClr val="3F4E7C"/>
              </a:buClr>
              <a:buSzPts val="2500"/>
            </a:pPr>
            <a:r>
              <a:rPr lang="en-US" sz="25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Komunitní</a:t>
            </a:r>
            <a:r>
              <a:rPr lang="en-US" sz="2500" b="true" dirty="fals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 centrum</a:t>
            </a:r>
            <a:endParaRPr lang="en-US" sz="2500" dirty="fals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2500"/>
              <a:buFont typeface="Cambria"/>
              <a:buNone/>
            </a:pPr>
            <a:endParaRPr sz="2500" dirty="fals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457200" y="6519672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Podhůří Železných hor lidem II  ·  CZ.03.02.01/00/25_084/0006323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/>
          <p:nvPr/>
        </p:nvSpPr>
        <p:spPr>
          <a:xfrm>
            <a:off x="10789920" y="6519672"/>
            <a:ext cx="941832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r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Obrázok 3">
            <a:hlinkClick r:id="rId2" action="ppaction://hlinksldjump"/>
            <a:extLst>
              <a:ext uri="{FF2B5EF4-FFF2-40B4-BE49-F238E27FC236}">
                <a16:creationId xmlns:a16="http://schemas.microsoft.com/office/drawing/2014/main" id="{515A2EA7-841D-ED64-DD72-73046974FB94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290634"/>
            <a:ext cx="9089571" cy="511016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Pr>
        <a:solidFill>
          <a:srgbClr val="FFFFFF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"/>
          <p:cNvSpPr/>
          <p:nvPr/>
        </p:nvSpPr>
        <p:spPr>
          <a:xfrm>
            <a:off x="9966960" y="-1737360"/>
            <a:ext cx="4206240" cy="4206240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6"/>
          <p:cNvSpPr/>
          <p:nvPr/>
        </p:nvSpPr>
        <p:spPr>
          <a:xfrm>
            <a:off x="548640" y="457200"/>
            <a:ext cx="2743200" cy="3657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A8336B"/>
              </a:buClr>
              <a:buSzPts val="1400"/>
              <a:buFont typeface="Calibri"/>
              <a:buNone/>
            </a:pPr>
            <a:r>
              <a:rPr lang="en-US" sz="1400" b="true">
                <a:solidFill>
                  <a:srgbClr val="A8336B"/>
                </a:solidFill>
                <a:latin typeface="Calibri"/>
                <a:ea typeface="Calibri"/>
                <a:cs typeface="Calibri"/>
                <a:sym typeface="Calibri"/>
              </a:rPr>
              <a:t>KA 4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548640" y="77724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>
              <a:buClr>
                <a:srgbClr val="3F4E7C"/>
              </a:buClr>
              <a:buSzPts val="2500"/>
            </a:pPr>
            <a:r>
              <a:rPr lang="en-US" sz="2500" b="true" dirty="fals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Podpora </a:t>
            </a:r>
            <a:r>
              <a:rPr lang="en-US" sz="25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seniorských</a:t>
            </a:r>
            <a:r>
              <a:rPr lang="en-US" sz="2500" b="true" dirty="fals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25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organizací</a:t>
            </a:r>
            <a:endParaRPr lang="en-US" sz="2500" dirty="fals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457200" y="6519672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Podhůří Železných hor lidem II  ·  CZ.03.02.01/00/25_084/0006323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/>
          <p:nvPr/>
        </p:nvSpPr>
        <p:spPr>
          <a:xfrm>
            <a:off x="10789920" y="6519672"/>
            <a:ext cx="941832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r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8" name="DetailEyebrow"/>
          <p:cNvSpPr/>
          <p:nvPr/>
        </p:nvSpPr>
        <p:spPr>
          <a:xfrm>
            <a:off x="548640" y="1828800"/>
            <a:ext cx="9000000" cy="3657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Autofit/>
          </a:bodyPr>
          <a:lstStyle/>
          <a:p>
            <a:pPr>
              <a:buNone/>
            </a:pPr>
            <a:endParaRPr lang="en-US" sz="1200" b="true" i="true" dirty="false">
              <a:solidFill>
                <a:srgbClr val="A8336B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Obrázok 3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79AB997-43C5-7131-6AD0-74888BC4EB10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699466" y="2194560"/>
            <a:ext cx="5396534" cy="4038915"/>
          </a:xfrm>
          <a:prstGeom prst="rect">
            <a:avLst/>
          </a:prstGeom>
        </p:spPr>
      </p:pic>
      <p:pic>
        <p:nvPicPr>
          <p:cNvPr id="6" name="Obrázo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4155821-1D4E-5498-94C7-5CF33F53C6AE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6243777" y="2194560"/>
            <a:ext cx="5396535" cy="404740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Pr>
        <a:solidFill>
          <a:srgbClr val="FFFFFF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"/>
          <p:cNvSpPr/>
          <p:nvPr/>
        </p:nvSpPr>
        <p:spPr>
          <a:xfrm>
            <a:off x="548640" y="457200"/>
            <a:ext cx="2743200" cy="3657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A8336B"/>
              </a:buClr>
              <a:buSzPts val="1400"/>
              <a:buFont typeface="Calibri"/>
              <a:buNone/>
            </a:pPr>
            <a:r>
              <a:rPr lang="en-US" sz="1400" b="true">
                <a:solidFill>
                  <a:srgbClr val="A8336B"/>
                </a:solidFill>
                <a:latin typeface="Calibri"/>
                <a:ea typeface="Calibri"/>
                <a:cs typeface="Calibri"/>
                <a:sym typeface="Calibri"/>
              </a:rPr>
              <a:t>KA 4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548640" y="77724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>
              <a:buClr>
                <a:srgbClr val="3F4E7C"/>
              </a:buClr>
              <a:buSzPts val="2500"/>
            </a:pPr>
            <a:r>
              <a:rPr lang="en-US" sz="2500" b="true" dirty="fals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Podpora </a:t>
            </a:r>
            <a:r>
              <a:rPr lang="en-US" sz="25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seniorských</a:t>
            </a:r>
            <a:r>
              <a:rPr lang="en-US" sz="2500" b="true" dirty="fals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25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organizací</a:t>
            </a:r>
            <a:endParaRPr lang="en-US" sz="2500" dirty="fals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457200" y="6519672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Podhůří Železných hor lidem II  ·  CZ.03.02.01/00/25_084/0006323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/>
          <p:nvPr/>
        </p:nvSpPr>
        <p:spPr>
          <a:xfrm>
            <a:off x="10789920" y="6519672"/>
            <a:ext cx="941832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r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67387BB2-1DE9-CC06-4C88-C16997EF3927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39" y="1920240"/>
            <a:ext cx="5547361" cy="4160522"/>
          </a:xfrm>
          <a:prstGeom prst="rect">
            <a:avLst/>
          </a:prstGeom>
        </p:spPr>
      </p:pic>
      <p:pic>
        <p:nvPicPr>
          <p:cNvPr id="5" name="Obrázok 4">
            <a:hlinkClick r:id="rId3" action="ppaction://hlinksldjump"/>
            <a:extLst>
              <a:ext uri="{FF2B5EF4-FFF2-40B4-BE49-F238E27FC236}">
                <a16:creationId xmlns:a16="http://schemas.microsoft.com/office/drawing/2014/main" id="{D986D2CA-7CCF-B341-DE86-84E49A629ADA}"/>
              </a:ext>
            </a:extLst>
          </p:cNvPr>
          <p:cNvPicPr>
            <a:picLocks noChangeAspect="true"/>
          </p:cNvPicPr>
          <p:nvPr/>
        </p:nvPicPr>
        <p:blipFill>
          <a:blip r:embed="rId4"/>
          <a:srcRect t="9842" r="15119" b="7733"/>
          <a:stretch>
            <a:fillRect/>
          </a:stretch>
        </p:blipFill>
        <p:spPr>
          <a:xfrm>
            <a:off x="6201704" y="1920240"/>
            <a:ext cx="5712638" cy="4160520"/>
          </a:xfrm>
          <a:prstGeom prst="rect">
            <a:avLst/>
          </a:prstGeom>
        </p:spPr>
      </p:pic>
      <p:sp>
        <p:nvSpPr>
          <p:cNvPr id="124" name="Google Shape;124;p6"/>
          <p:cNvSpPr/>
          <p:nvPr/>
        </p:nvSpPr>
        <p:spPr>
          <a:xfrm>
            <a:off x="9966960" y="-1737360"/>
            <a:ext cx="4206240" cy="4206240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Pr>
        <a:solidFill>
          <a:srgbClr val="FFFFFF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/>
          <p:cNvSpPr/>
          <p:nvPr/>
        </p:nvSpPr>
        <p:spPr>
          <a:xfrm>
            <a:off x="-1828800" y="4572000"/>
            <a:ext cx="4206240" cy="4206240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7"/>
          <p:cNvSpPr/>
          <p:nvPr/>
        </p:nvSpPr>
        <p:spPr>
          <a:xfrm>
            <a:off x="548640" y="457200"/>
            <a:ext cx="2743200" cy="3657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A8336B"/>
              </a:buClr>
              <a:buSzPts val="1400"/>
              <a:buFont typeface="Calibri"/>
              <a:buNone/>
            </a:pPr>
            <a:r>
              <a:rPr lang="en-US" sz="1400" b="true">
                <a:solidFill>
                  <a:srgbClr val="A8336B"/>
                </a:solidFill>
                <a:latin typeface="Calibri"/>
                <a:ea typeface="Calibri"/>
                <a:cs typeface="Calibri"/>
                <a:sym typeface="Calibri"/>
              </a:rPr>
              <a:t>KA 5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548640" y="77724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2500"/>
              <a:buFont typeface="Cambria"/>
              <a:buNone/>
            </a:pPr>
            <a:r>
              <a:rPr lang="en-US" sz="2500" b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Podpora ohrožených rodin a dětí v regionu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548640" y="1920240"/>
            <a:ext cx="3502152" cy="3566160"/>
          </a:xfrm>
          <a:prstGeom prst="roundRect">
            <a:avLst>
              <a:gd name="adj" fmla="val 2611"/>
            </a:avLst>
          </a:prstGeom>
          <a:solidFill>
            <a:srgbClr val="F7F8FC"/>
          </a:solidFill>
          <a:ln>
            <a:noFill/>
          </a:ln>
          <a:effectLst>
            <a:outerShdw blurRad="76200" dist="25400" dir="5400000" algn="bl" rotWithShape="false">
              <a:srgbClr val="9AA3C7">
                <a:alpha val="25098"/>
              </a:srgbClr>
            </a:outerShdw>
          </a:effectLst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7"/>
          <p:cNvSpPr/>
          <p:nvPr/>
        </p:nvSpPr>
        <p:spPr>
          <a:xfrm>
            <a:off x="1888236" y="2240280"/>
            <a:ext cx="822960" cy="822960"/>
          </a:xfrm>
          <a:prstGeom prst="ellipse">
            <a:avLst/>
          </a:prstGeom>
          <a:solidFill>
            <a:srgbClr val="3F4E7C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1" name="Google Shape;151;p7" descr="/home/claude/icons/route.png"/>
          <p:cNvPicPr preferRelativeResize="false"/>
          <p:nvPr/>
        </p:nvPicPr>
        <p:blipFill rotWithShape="true">
          <a:blip r:embed="rId3">
            <a:alphaModFix/>
          </a:blip>
          <a:srcRect/>
          <a:stretch/>
        </p:blipFill>
        <p:spPr>
          <a:xfrm>
            <a:off x="2085746" y="2437790"/>
            <a:ext cx="427939" cy="42793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7"/>
          <p:cNvSpPr/>
          <p:nvPr/>
        </p:nvSpPr>
        <p:spPr>
          <a:xfrm>
            <a:off x="777240" y="3291840"/>
            <a:ext cx="3044952" cy="86868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ctr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1600"/>
              <a:buFont typeface="Cambria"/>
              <a:buNone/>
            </a:pPr>
            <a:r>
              <a:rPr lang="en-US" sz="18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Intervenční</a:t>
            </a:r>
            <a:r>
              <a:rPr lang="en-US" sz="1800" b="true" dirty="fals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 a </a:t>
            </a:r>
            <a:r>
              <a:rPr lang="en-US" sz="18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Navigační</a:t>
            </a:r>
            <a:r>
              <a:rPr lang="en-US" sz="1800" b="true" dirty="fals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18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Tým</a:t>
            </a:r>
            <a:r>
              <a:rPr lang="en-US" sz="1800" b="true" dirty="fals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 (INT)</a:t>
            </a:r>
            <a:endParaRPr sz="1800" dirty="fals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7"/>
          <p:cNvSpPr/>
          <p:nvPr/>
        </p:nvSpPr>
        <p:spPr>
          <a:xfrm>
            <a:off x="822553" y="3977640"/>
            <a:ext cx="3044952" cy="11430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ctr" rtl="false">
              <a:spcBef>
                <a:spcPts val="0"/>
              </a:spcBef>
              <a:spcAft>
                <a:spcPts val="0"/>
              </a:spcAft>
              <a:buClr>
                <a:srgbClr val="2B2B33"/>
              </a:buClr>
              <a:buSzPts val="1400"/>
              <a:buFont typeface="Calibri"/>
              <a:buNone/>
            </a:pPr>
            <a:r>
              <a:rPr lang="en-US" sz="1600" dirty="false" err="tru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Mobilní</a:t>
            </a:r>
            <a:r>
              <a:rPr lang="en-US" sz="1600" dirty="fals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false" err="tru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záchytní</a:t>
            </a:r>
            <a:r>
              <a:rPr lang="en-US" sz="1600" dirty="fals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false" err="tru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koučové</a:t>
            </a:r>
            <a:r>
              <a:rPr lang="en-US" sz="1600" dirty="fals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1600" dirty="false" err="tru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poradci</a:t>
            </a:r>
            <a:r>
              <a:rPr lang="en-US" sz="1600" dirty="fals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false" err="tru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přímo</a:t>
            </a:r>
            <a:r>
              <a:rPr lang="en-US" sz="1600" dirty="fals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 pro </a:t>
            </a:r>
            <a:r>
              <a:rPr lang="en-US" sz="1600" dirty="false" err="tru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školy</a:t>
            </a:r>
            <a:r>
              <a:rPr lang="en-US" sz="1600" dirty="fals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1600" dirty="false" err="tru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rodiny</a:t>
            </a:r>
            <a:r>
              <a:rPr lang="en-US" sz="1600" dirty="fals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600" dirty="fals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4439436" y="1912593"/>
            <a:ext cx="3502152" cy="3566160"/>
          </a:xfrm>
          <a:prstGeom prst="roundRect">
            <a:avLst>
              <a:gd name="adj" fmla="val 2611"/>
            </a:avLst>
          </a:prstGeom>
          <a:solidFill>
            <a:srgbClr val="F7F8FC"/>
          </a:solidFill>
          <a:ln>
            <a:noFill/>
          </a:ln>
          <a:effectLst>
            <a:outerShdw blurRad="76200" dist="25400" dir="5400000" algn="bl" rotWithShape="false">
              <a:srgbClr val="9AA3C7">
                <a:alpha val="25098"/>
              </a:srgbClr>
            </a:outerShdw>
          </a:effectLst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7"/>
          <p:cNvSpPr/>
          <p:nvPr/>
        </p:nvSpPr>
        <p:spPr>
          <a:xfrm>
            <a:off x="5664708" y="2240280"/>
            <a:ext cx="822960" cy="822960"/>
          </a:xfrm>
          <a:prstGeom prst="ellipse">
            <a:avLst/>
          </a:prstGeom>
          <a:solidFill>
            <a:srgbClr val="3F4E7C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6" name="Google Shape;156;p7" descr="/home/claude/icons/teach.png"/>
          <p:cNvPicPr preferRelativeResize="false"/>
          <p:nvPr/>
        </p:nvPicPr>
        <p:blipFill rotWithShape="true">
          <a:blip r:embed="rId4">
            <a:alphaModFix/>
          </a:blip>
          <a:srcRect/>
          <a:stretch/>
        </p:blipFill>
        <p:spPr>
          <a:xfrm>
            <a:off x="5862218" y="2437790"/>
            <a:ext cx="427939" cy="427939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7"/>
          <p:cNvSpPr/>
          <p:nvPr/>
        </p:nvSpPr>
        <p:spPr>
          <a:xfrm>
            <a:off x="4553712" y="3291840"/>
            <a:ext cx="3044952" cy="86868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ctr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1600"/>
              <a:buFont typeface="Cambria"/>
              <a:buNone/>
            </a:pPr>
            <a:r>
              <a:rPr lang="en-US" sz="18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Posílení</a:t>
            </a:r>
            <a:r>
              <a:rPr lang="en-US" sz="1800" b="true" dirty="fals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18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dovedností</a:t>
            </a:r>
            <a:r>
              <a:rPr lang="en-US" sz="1800" b="true" dirty="fals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18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pedagogů</a:t>
            </a:r>
            <a:endParaRPr sz="1800" dirty="fals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7"/>
          <p:cNvSpPr/>
          <p:nvPr/>
        </p:nvSpPr>
        <p:spPr>
          <a:xfrm>
            <a:off x="4610826" y="3982651"/>
            <a:ext cx="3045000" cy="1105546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algn="ctr">
              <a:buClr>
                <a:srgbClr val="2B2B33"/>
              </a:buClr>
              <a:buSzPts val="1400"/>
            </a:pPr>
            <a:r>
              <a:rPr lang="cs-CZ" sz="1600" dirty="false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Vzdělávání metodiků prevence, podpora třídních učitelů a praktické materiály pro řešení náročných situací ve škole.</a:t>
            </a:r>
          </a:p>
          <a:p>
            <a:pPr algn="ctr">
              <a:buClr>
                <a:srgbClr val="2B2B33"/>
              </a:buClr>
              <a:buSzPts val="1400"/>
            </a:pPr>
            <a:endParaRPr lang="cs-CZ" sz="1600" dirty="false"/>
          </a:p>
        </p:txBody>
      </p:sp>
      <p:sp>
        <p:nvSpPr>
          <p:cNvPr id="159" name="Google Shape;159;p7"/>
          <p:cNvSpPr/>
          <p:nvPr/>
        </p:nvSpPr>
        <p:spPr>
          <a:xfrm>
            <a:off x="8101584" y="1920300"/>
            <a:ext cx="3502200" cy="3566100"/>
          </a:xfrm>
          <a:prstGeom prst="roundRect">
            <a:avLst>
              <a:gd name="adj" fmla="val 2611"/>
            </a:avLst>
          </a:prstGeom>
          <a:solidFill>
            <a:srgbClr val="F7F8FC"/>
          </a:solidFill>
          <a:ln>
            <a:noFill/>
          </a:ln>
          <a:effectLst>
            <a:outerShdw blurRad="76200" dist="25400" dir="5400000" algn="bl" rotWithShape="false">
              <a:srgbClr val="9AA3C7">
                <a:alpha val="25098"/>
              </a:srgbClr>
            </a:outerShdw>
          </a:effectLst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7"/>
          <p:cNvSpPr/>
          <p:nvPr/>
        </p:nvSpPr>
        <p:spPr>
          <a:xfrm>
            <a:off x="9441180" y="2240280"/>
            <a:ext cx="822960" cy="822960"/>
          </a:xfrm>
          <a:prstGeom prst="ellipse">
            <a:avLst/>
          </a:prstGeom>
          <a:solidFill>
            <a:srgbClr val="3F4E7C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1" name="Google Shape;161;p7" descr="/home/claude/icons/network.png"/>
          <p:cNvPicPr preferRelativeResize="false"/>
          <p:nvPr/>
        </p:nvPicPr>
        <p:blipFill rotWithShape="true">
          <a:blip r:embed="rId5">
            <a:alphaModFix/>
          </a:blip>
          <a:srcRect/>
          <a:stretch/>
        </p:blipFill>
        <p:spPr>
          <a:xfrm>
            <a:off x="9638690" y="2437790"/>
            <a:ext cx="427939" cy="42793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7"/>
          <p:cNvSpPr/>
          <p:nvPr/>
        </p:nvSpPr>
        <p:spPr>
          <a:xfrm>
            <a:off x="8330184" y="3291840"/>
            <a:ext cx="3044952" cy="86868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ctr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1600"/>
              <a:buFont typeface="Cambria"/>
              <a:buNone/>
            </a:pPr>
            <a:r>
              <a:rPr lang="en-US" sz="18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Setkávání</a:t>
            </a:r>
            <a:r>
              <a:rPr lang="en-US" sz="1800" b="true" dirty="fals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18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institucí</a:t>
            </a:r>
            <a:r>
              <a:rPr lang="en-US" sz="1800" b="true" dirty="fals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-US" sz="1800" b="true" dirty="false" err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Chotěbořsko</a:t>
            </a:r>
            <a:endParaRPr sz="1800" dirty="fals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8324495" y="4027989"/>
            <a:ext cx="3044952" cy="11430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t" anchorCtr="false">
            <a:noAutofit/>
          </a:bodyPr>
          <a:lstStyle/>
          <a:p>
            <a:pPr marL="0" marR="0" lvl="0" indent="0" algn="ctr" rtl="false">
              <a:spcBef>
                <a:spcPts val="0"/>
              </a:spcBef>
              <a:spcAft>
                <a:spcPts val="0"/>
              </a:spcAft>
              <a:buClr>
                <a:srgbClr val="2B2B33"/>
              </a:buClr>
              <a:buSzPts val="1400"/>
              <a:buFont typeface="Calibri"/>
              <a:buNone/>
            </a:pPr>
            <a:r>
              <a:rPr lang="en-US" sz="1600" dirty="false" err="tru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Pravidelné</a:t>
            </a:r>
            <a:r>
              <a:rPr lang="en-US" sz="1600" dirty="fals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false" err="tru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setkávání</a:t>
            </a:r>
            <a:r>
              <a:rPr lang="en-US" sz="1600" dirty="fals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false" err="tru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institucí</a:t>
            </a:r>
            <a:r>
              <a:rPr lang="en-US" sz="1600" dirty="fals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false" err="tru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napříč</a:t>
            </a:r>
            <a:r>
              <a:rPr lang="en-US" sz="1600" dirty="fals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false" err="tru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sociální</a:t>
            </a:r>
            <a:r>
              <a:rPr lang="en-US" sz="1600" dirty="fals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false" err="tru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sférou</a:t>
            </a:r>
            <a:r>
              <a:rPr lang="en-US" sz="1600" dirty="fals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dirty="false" err="true">
                <a:solidFill>
                  <a:srgbClr val="2B2B33"/>
                </a:solidFill>
                <a:latin typeface="Calibri"/>
                <a:ea typeface="Calibri"/>
                <a:cs typeface="Calibri"/>
                <a:sym typeface="Calibri"/>
              </a:rPr>
              <a:t>Chotěbořska</a:t>
            </a:r>
            <a:endParaRPr sz="1600" dirty="fals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457200" y="6519672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Podhůří Železných hor lidem II  ·  CZ.03.02.01/00/25_084/0006323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10789920" y="6519672"/>
            <a:ext cx="941832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r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5" name="Hit Intervenční a Navigační Tým (INT)"/>
          <p:cNvSpPr/>
          <p:nvPr/>
        </p:nvSpPr>
        <p:spPr>
          <a:xfrm>
            <a:off x="548640" y="1920240"/>
            <a:ext cx="3502152" cy="3566160"/>
          </a:xfrm>
          <a:prstGeom prst="round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endParaRPr/>
          </a:p>
        </p:txBody>
      </p:sp>
      <p:sp>
        <p:nvSpPr>
          <p:cNvPr id="806" name="Hit Posílení dovedností pedagogů"/>
          <p:cNvSpPr/>
          <p:nvPr/>
        </p:nvSpPr>
        <p:spPr>
          <a:xfrm>
            <a:off x="4325112" y="1920240"/>
            <a:ext cx="3502152" cy="3566160"/>
          </a:xfrm>
          <a:prstGeom prst="round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endParaRPr/>
          </a:p>
        </p:txBody>
      </p:sp>
      <p:sp>
        <p:nvSpPr>
          <p:cNvPr id="807" name="Hit Setkávání institucí Chotěbořsko"/>
          <p:cNvSpPr/>
          <p:nvPr/>
        </p:nvSpPr>
        <p:spPr>
          <a:xfrm>
            <a:off x="8101584" y="1943103"/>
            <a:ext cx="3502200" cy="3566100"/>
          </a:xfrm>
          <a:prstGeom prst="round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endParaRPr/>
          </a:p>
        </p:txBody>
      </p:sp>
      <p:sp>
        <p:nvSpPr>
          <p:cNvPr id="2" name="Tlačidlo akcie: prejsť dopredu alebo na nasledujúce 1">
            <a:hlinkClick r:id="" action="ppaction://hlinkshowjump?jump=nextslide" highlightClick="true"/>
            <a:extLst>
              <a:ext uri="{FF2B5EF4-FFF2-40B4-BE49-F238E27FC236}">
                <a16:creationId xmlns:a16="http://schemas.microsoft.com/office/drawing/2014/main" id="{19AC4484-A1A5-A797-0856-07A0381CDB74}"/>
              </a:ext>
            </a:extLst>
          </p:cNvPr>
          <p:cNvSpPr/>
          <p:nvPr/>
        </p:nvSpPr>
        <p:spPr>
          <a:xfrm>
            <a:off x="3591837" y="5088197"/>
            <a:ext cx="275219" cy="320040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/>
          </a:p>
        </p:txBody>
      </p:sp>
      <p:sp>
        <p:nvSpPr>
          <p:cNvPr id="6" name="Tlačidlo akcie: prejsť dopredu alebo na nasledujúce 5">
            <a:hlinkClick r:id="rId6" action="ppaction://hlinksldjump" highlightClick="true"/>
            <a:extLst>
              <a:ext uri="{FF2B5EF4-FFF2-40B4-BE49-F238E27FC236}">
                <a16:creationId xmlns:a16="http://schemas.microsoft.com/office/drawing/2014/main" id="{6436D50D-5857-0620-A4E8-585EF8F5225C}"/>
              </a:ext>
            </a:extLst>
          </p:cNvPr>
          <p:cNvSpPr/>
          <p:nvPr/>
        </p:nvSpPr>
        <p:spPr>
          <a:xfrm>
            <a:off x="11164219" y="5065776"/>
            <a:ext cx="275219" cy="320040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false" anchor="ctr"/>
          <a:lstStyle/>
          <a:p>
            <a:pPr algn="ctr"/>
            <a:endParaRPr lang="cs-CZ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Pr>
        <a:solidFill>
          <a:srgbClr val="FFFFFF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/>
          <p:cNvSpPr/>
          <p:nvPr/>
        </p:nvSpPr>
        <p:spPr>
          <a:xfrm>
            <a:off x="-1828800" y="4572000"/>
            <a:ext cx="4206240" cy="4206240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7"/>
          <p:cNvSpPr/>
          <p:nvPr/>
        </p:nvSpPr>
        <p:spPr>
          <a:xfrm>
            <a:off x="548640" y="457200"/>
            <a:ext cx="2743200" cy="3657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A8336B"/>
              </a:buClr>
              <a:buSzPts val="1400"/>
              <a:buFont typeface="Calibri"/>
              <a:buNone/>
            </a:pPr>
            <a:r>
              <a:rPr lang="en-US" sz="1400" b="true">
                <a:solidFill>
                  <a:srgbClr val="A8336B"/>
                </a:solidFill>
                <a:latin typeface="Calibri"/>
                <a:ea typeface="Calibri"/>
                <a:cs typeface="Calibri"/>
                <a:sym typeface="Calibri"/>
              </a:rPr>
              <a:t>KA 5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548640" y="77724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>
              <a:buClr>
                <a:srgbClr val="3F4E7C"/>
              </a:buClr>
              <a:buSzPts val="2500"/>
            </a:pPr>
            <a:r>
              <a:rPr lang="pt-BR" sz="2500" b="true" dirty="fals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Intervenční a Navigační Tým (INT)</a:t>
            </a:r>
            <a:endParaRPr lang="pt-BR" sz="2500" dirty="fals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2500"/>
              <a:buFont typeface="Cambria"/>
              <a:buNone/>
            </a:pPr>
            <a:endParaRPr sz="2500" dirty="fals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457200" y="6519672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Podhůří Železných hor lidem II  ·  CZ.03.02.01/00/25_084/0006323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10789920" y="6519672"/>
            <a:ext cx="941832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r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6" name="DetailEyebrow"/>
          <p:cNvSpPr/>
          <p:nvPr/>
        </p:nvSpPr>
        <p:spPr>
          <a:xfrm>
            <a:off x="548640" y="1828800"/>
            <a:ext cx="9000000" cy="3657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Autofit/>
          </a:bodyPr>
          <a:lstStyle/>
          <a:p>
            <a:pPr>
              <a:buNone/>
            </a:pPr>
            <a:endParaRPr lang="en-US" sz="1200" b="true" i="true" dirty="false">
              <a:solidFill>
                <a:srgbClr val="A8336B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Obrázok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FC5572-DDB5-542E-D683-A0C8005E2973}"/>
              </a:ext>
            </a:extLst>
          </p:cNvPr>
          <p:cNvPicPr>
            <a:picLocks noChangeAspect="true"/>
          </p:cNvPicPr>
          <p:nvPr/>
        </p:nvPicPr>
        <p:blipFill>
          <a:blip r:embed="rId2"/>
          <a:srcRect l="1009" t="13077" r="1925" b="8382"/>
          <a:stretch>
            <a:fillRect/>
          </a:stretch>
        </p:blipFill>
        <p:spPr>
          <a:xfrm>
            <a:off x="328749" y="1243149"/>
            <a:ext cx="11527971" cy="524691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Pr>
        <a:solidFill>
          <a:srgbClr val="FFFFFF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/>
          <p:cNvSpPr/>
          <p:nvPr/>
        </p:nvSpPr>
        <p:spPr>
          <a:xfrm>
            <a:off x="-1828800" y="4572000"/>
            <a:ext cx="4206240" cy="4206240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7"/>
          <p:cNvSpPr/>
          <p:nvPr/>
        </p:nvSpPr>
        <p:spPr>
          <a:xfrm>
            <a:off x="548640" y="457200"/>
            <a:ext cx="2743200" cy="3657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A8336B"/>
              </a:buClr>
              <a:buSzPts val="1400"/>
              <a:buFont typeface="Calibri"/>
              <a:buNone/>
            </a:pPr>
            <a:r>
              <a:rPr lang="en-US" sz="1400" b="true">
                <a:solidFill>
                  <a:srgbClr val="A8336B"/>
                </a:solidFill>
                <a:latin typeface="Calibri"/>
                <a:ea typeface="Calibri"/>
                <a:cs typeface="Calibri"/>
                <a:sym typeface="Calibri"/>
              </a:rPr>
              <a:t>KA 5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548640" y="77724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2500"/>
              <a:buFont typeface="Cambria"/>
              <a:buNone/>
            </a:pPr>
            <a:r>
              <a:rPr lang="en-US" sz="2500" b="true">
                <a:solidFill>
                  <a:srgbClr val="3F4E7C"/>
                </a:solidFill>
                <a:latin typeface="Cambria"/>
                <a:ea typeface="Cambria"/>
                <a:cs typeface="Cambria"/>
                <a:sym typeface="Cambria"/>
              </a:rPr>
              <a:t>Podpora ohrožených rodin a dětí v regionu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457200" y="6519672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Podhůří Železných hor lidem II  ·  CZ.03.02.01/00/25_084/0006323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10789920" y="6519672"/>
            <a:ext cx="941832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r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Spat"/>
          <p:cNvSpPr/>
          <p:nvPr/>
        </p:nvSpPr>
        <p:spPr>
          <a:xfrm>
            <a:off x="10972800" y="411480"/>
            <a:ext cx="1188720" cy="365760"/>
          </a:xfrm>
          <a:prstGeom prst="roundRect">
            <a:avLst/>
          </a:prstGeom>
          <a:solidFill>
            <a:srgbClr val="3F4E7C"/>
          </a:solidFill>
          <a:ln>
            <a:noFill/>
          </a:ln>
        </p:spPr>
        <p:txBody>
          <a:bodyPr wrap="square" lIns="18288" tIns="18288" rIns="18288" bIns="18288" anchor="ctr" anchorCtr="false">
            <a:noAutofit/>
          </a:bodyPr>
          <a:lstStyle/>
          <a:p>
            <a:pPr algn="ctr">
              <a:buNone/>
            </a:pPr>
            <a:r>
              <a:rPr lang="en-US" sz="1100" b="tru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← Spět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537603DB-2269-5ADC-5E8F-872BE9E251FB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00" y="0"/>
            <a:ext cx="6112476" cy="6464808"/>
          </a:xfrm>
          <a:prstGeom prst="rect">
            <a:avLst/>
          </a:prstGeom>
        </p:spPr>
      </p:pic>
      <p:pic>
        <p:nvPicPr>
          <p:cNvPr id="10" name="Obrázok 9">
            <a:hlinkClick r:id="rId3" action="ppaction://hlinksldjump"/>
            <a:extLst>
              <a:ext uri="{FF2B5EF4-FFF2-40B4-BE49-F238E27FC236}">
                <a16:creationId xmlns:a16="http://schemas.microsoft.com/office/drawing/2014/main" id="{4A9E1946-2D93-86ED-87E5-B59239458796}"/>
              </a:ext>
            </a:extLst>
          </p:cNvPr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476" y="-18288"/>
            <a:ext cx="6112476" cy="646480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Pr>
        <a:solidFill>
          <a:srgbClr val="FFFFFF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"/>
          <p:cNvSpPr/>
          <p:nvPr/>
        </p:nvSpPr>
        <p:spPr>
          <a:xfrm>
            <a:off x="548640" y="457200"/>
            <a:ext cx="2743200" cy="3657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A8336B"/>
              </a:buClr>
              <a:buSzPts val="1400"/>
              <a:buFont typeface="Calibri"/>
              <a:buNone/>
            </a:pPr>
            <a:r>
              <a:rPr lang="en-US" sz="1400" b="true">
                <a:solidFill>
                  <a:srgbClr val="A8336B"/>
                </a:solidFill>
                <a:latin typeface="Calibri"/>
                <a:ea typeface="Calibri"/>
                <a:cs typeface="Calibri"/>
                <a:sym typeface="Calibri"/>
              </a:rPr>
              <a:t>KA 5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551688" y="91440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>
              <a:buClr>
                <a:srgbClr val="3F4E7C"/>
              </a:buClr>
              <a:buSzPts val="2500"/>
            </a:pPr>
            <a:r>
              <a:rPr lang="en-US" sz="2500" b="true" dirty="false" err="true">
                <a:solidFill>
                  <a:srgbClr val="3F4E7C"/>
                </a:solidFill>
                <a:latin typeface="Cambria"/>
                <a:ea typeface="Cambria"/>
              </a:rPr>
              <a:t>Setkávání</a:t>
            </a:r>
            <a:r>
              <a:rPr lang="en-US" sz="2500" b="true" dirty="false">
                <a:solidFill>
                  <a:srgbClr val="3F4E7C"/>
                </a:solidFill>
                <a:latin typeface="Cambria"/>
                <a:ea typeface="Cambria"/>
              </a:rPr>
              <a:t> </a:t>
            </a:r>
            <a:r>
              <a:rPr lang="en-US" sz="2500" b="true" dirty="false" err="true">
                <a:solidFill>
                  <a:srgbClr val="3F4E7C"/>
                </a:solidFill>
                <a:latin typeface="Cambria"/>
                <a:ea typeface="Cambria"/>
              </a:rPr>
              <a:t>institucí</a:t>
            </a:r>
            <a:endParaRPr lang="en-US" sz="2500" b="true" dirty="false">
              <a:solidFill>
                <a:srgbClr val="3F4E7C"/>
              </a:solidFill>
              <a:latin typeface="Cambria"/>
              <a:ea typeface="Cambria"/>
            </a:endParaRPr>
          </a:p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3F4E7C"/>
              </a:buClr>
              <a:buSzPts val="2500"/>
              <a:buFont typeface="Cambria"/>
              <a:buNone/>
            </a:pPr>
            <a:endParaRPr sz="2500" dirty="fals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7"/>
          <p:cNvSpPr/>
          <p:nvPr/>
        </p:nvSpPr>
        <p:spPr>
          <a:xfrm>
            <a:off x="457200" y="6519672"/>
            <a:ext cx="8686800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Podhůří Železných hor lidem II  ·  CZ.03.02.01/00/25_084/0006323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10789920" y="6519672"/>
            <a:ext cx="941832" cy="27432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r" rtl="false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850"/>
              <a:buFont typeface="Calibri"/>
              <a:buNone/>
            </a:pPr>
            <a:r>
              <a:rPr lang="en-US" sz="8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0" name="DetailEyebrow"/>
          <p:cNvSpPr/>
          <p:nvPr/>
        </p:nvSpPr>
        <p:spPr>
          <a:xfrm>
            <a:off x="548640" y="1828800"/>
            <a:ext cx="9000000" cy="3657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Autofit/>
          </a:bodyPr>
          <a:lstStyle/>
          <a:p>
            <a:pPr>
              <a:buNone/>
            </a:pPr>
            <a:endParaRPr lang="en-US" sz="1200" b="true" i="true" dirty="false">
              <a:solidFill>
                <a:srgbClr val="A8336B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9" name="Obrázok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5000CE6-6ADC-FC79-E91B-A560FF16F784}"/>
              </a:ext>
            </a:extLst>
          </p:cNvPr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1575653"/>
            <a:ext cx="5504905" cy="4128679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103C2C2F-E3A0-1D3B-2AEE-A3A3EFBF841A}"/>
              </a:ext>
            </a:extLst>
          </p:cNvPr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539387" y="1575653"/>
            <a:ext cx="5504906" cy="4128679"/>
          </a:xfrm>
          <a:prstGeom prst="rect">
            <a:avLst/>
          </a:prstGeom>
        </p:spPr>
      </p:pic>
      <p:sp>
        <p:nvSpPr>
          <p:cNvPr id="146" name="Google Shape;146;p7"/>
          <p:cNvSpPr/>
          <p:nvPr/>
        </p:nvSpPr>
        <p:spPr>
          <a:xfrm>
            <a:off x="-1828800" y="4572000"/>
            <a:ext cx="4206240" cy="4206240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Pr>
        <a:solidFill>
          <a:srgbClr val="3F4E7C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"/>
          <p:cNvSpPr/>
          <p:nvPr/>
        </p:nvSpPr>
        <p:spPr>
          <a:xfrm>
            <a:off x="-2743200" y="-2743200"/>
            <a:ext cx="3108960" cy="3108960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9"/>
          <p:cNvSpPr/>
          <p:nvPr/>
        </p:nvSpPr>
        <p:spPr>
          <a:xfrm>
            <a:off x="9692640" y="4297680"/>
            <a:ext cx="4754880" cy="4754880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9"/>
          <p:cNvSpPr/>
          <p:nvPr/>
        </p:nvSpPr>
        <p:spPr>
          <a:xfrm>
            <a:off x="822960" y="685800"/>
            <a:ext cx="10058400" cy="4572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F7D6E6"/>
              </a:buClr>
              <a:buSzPts val="1500"/>
              <a:buFont typeface="Calibri"/>
              <a:buNone/>
            </a:pPr>
            <a:r>
              <a:rPr lang="en-US" sz="1500" b="true">
                <a:solidFill>
                  <a:srgbClr val="F7D6E6"/>
                </a:solidFill>
                <a:latin typeface="Calibri"/>
                <a:ea typeface="Calibri"/>
                <a:cs typeface="Calibri"/>
                <a:sym typeface="Calibri"/>
              </a:rPr>
              <a:t>NEBUĎTE NA TO SAMI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9"/>
          <p:cNvSpPr/>
          <p:nvPr/>
        </p:nvSpPr>
        <p:spPr>
          <a:xfrm>
            <a:off x="777240" y="1051560"/>
            <a:ext cx="10058400" cy="9144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Cambria"/>
              <a:buNone/>
            </a:pPr>
            <a:r>
              <a:rPr lang="en-US" sz="3800" b="tru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Kontaktujte nás</a:t>
            </a:r>
            <a:endParaRPr sz="3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822960" y="2331720"/>
            <a:ext cx="5074920" cy="2331720"/>
          </a:xfrm>
          <a:prstGeom prst="roundRect">
            <a:avLst>
              <a:gd name="adj" fmla="val 3922"/>
            </a:avLst>
          </a:prstGeom>
          <a:solidFill>
            <a:srgbClr val="2E3A5F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9"/>
          <p:cNvSpPr/>
          <p:nvPr/>
        </p:nvSpPr>
        <p:spPr>
          <a:xfrm>
            <a:off x="1188720" y="2560320"/>
            <a:ext cx="4389120" cy="3657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F7D6E6"/>
              </a:buClr>
              <a:buSzPts val="1200"/>
              <a:buFont typeface="Calibri"/>
              <a:buNone/>
            </a:pPr>
            <a:r>
              <a:rPr lang="en-US" sz="1700" i="true">
                <a:solidFill>
                  <a:srgbClr val="F7D6E6"/>
                </a:solidFill>
                <a:latin typeface="Calibri"/>
                <a:ea typeface="Calibri"/>
                <a:cs typeface="Calibri"/>
                <a:sym typeface="Calibri"/>
              </a:rPr>
              <a:t>Koordinátor projektu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9"/>
          <p:cNvSpPr/>
          <p:nvPr/>
        </p:nvSpPr>
        <p:spPr>
          <a:xfrm>
            <a:off x="1188720" y="2926080"/>
            <a:ext cx="4389120" cy="4572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lang="en-US" sz="2000" b="tru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Monika Holasová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9"/>
          <p:cNvSpPr/>
          <p:nvPr/>
        </p:nvSpPr>
        <p:spPr>
          <a:xfrm>
            <a:off x="1188720" y="3474720"/>
            <a:ext cx="457200" cy="457200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1" name="Google Shape;191;p9" descr="/home/claude/icons/phone.png"/>
          <p:cNvPicPr preferRelativeResize="false"/>
          <p:nvPr/>
        </p:nvPicPr>
        <p:blipFill rotWithShape="true">
          <a:blip r:embed="rId3">
            <a:alphaModFix/>
          </a:blip>
          <a:srcRect/>
          <a:stretch/>
        </p:blipFill>
        <p:spPr>
          <a:xfrm>
            <a:off x="1298448" y="3584448"/>
            <a:ext cx="237744" cy="2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9"/>
          <p:cNvSpPr/>
          <p:nvPr/>
        </p:nvSpPr>
        <p:spPr>
          <a:xfrm>
            <a:off x="1783080" y="3520440"/>
            <a:ext cx="3840480" cy="41148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E7EAF5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E7EAF5"/>
                </a:solidFill>
                <a:latin typeface="Calibri"/>
                <a:ea typeface="Calibri"/>
                <a:cs typeface="Calibri"/>
                <a:sym typeface="Calibri"/>
              </a:rPr>
              <a:t>+420 603 708 286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9"/>
          <p:cNvSpPr/>
          <p:nvPr/>
        </p:nvSpPr>
        <p:spPr>
          <a:xfrm>
            <a:off x="1188720" y="4069080"/>
            <a:ext cx="457200" cy="457200"/>
          </a:xfrm>
          <a:prstGeom prst="ellipse">
            <a:avLst/>
          </a:prstGeom>
          <a:solidFill>
            <a:srgbClr val="A8336B"/>
          </a:solidFill>
          <a:ln>
            <a:noFill/>
          </a:ln>
        </p:spPr>
        <p:txBody>
          <a:bodyPr spcFirstLastPara="true" wrap="square" lIns="91425" tIns="91425" rIns="91425" bIns="91425" anchor="ctr" anchorCtr="false">
            <a:noAutofit/>
          </a:bodyPr>
          <a:lstStyle/>
          <a:p>
            <a:pPr marL="0" lvl="0" indent="0" algn="l" rtl="false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4" name="Google Shape;194;p9" descr="/home/claude/icons/envelope.png"/>
          <p:cNvPicPr preferRelativeResize="false"/>
          <p:nvPr/>
        </p:nvPicPr>
        <p:blipFill rotWithShape="true">
          <a:blip r:embed="rId4">
            <a:alphaModFix/>
          </a:blip>
          <a:srcRect/>
          <a:stretch/>
        </p:blipFill>
        <p:spPr>
          <a:xfrm>
            <a:off x="1298448" y="4178808"/>
            <a:ext cx="237744" cy="237744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9"/>
          <p:cNvSpPr/>
          <p:nvPr/>
        </p:nvSpPr>
        <p:spPr>
          <a:xfrm>
            <a:off x="1783080" y="4069080"/>
            <a:ext cx="3840480" cy="41148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E7EAF5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E7EAF5"/>
                </a:solidFill>
                <a:latin typeface="Calibri"/>
                <a:ea typeface="Calibri"/>
                <a:cs typeface="Calibri"/>
                <a:sym typeface="Calibri"/>
              </a:rPr>
              <a:t>holasova@podhurizeleznychhor.cz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9"/>
          <p:cNvSpPr/>
          <p:nvPr/>
        </p:nvSpPr>
        <p:spPr>
          <a:xfrm>
            <a:off x="6629400" y="2560320"/>
            <a:ext cx="4389120" cy="3657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9"/>
          <p:cNvSpPr/>
          <p:nvPr/>
        </p:nvSpPr>
        <p:spPr>
          <a:xfrm>
            <a:off x="6629400" y="2926080"/>
            <a:ext cx="4389120" cy="45720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9"/>
          <p:cNvSpPr/>
          <p:nvPr/>
        </p:nvSpPr>
        <p:spPr>
          <a:xfrm>
            <a:off x="7223760" y="3520440"/>
            <a:ext cx="3840480" cy="41148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</a:pP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9"/>
          <p:cNvSpPr/>
          <p:nvPr/>
        </p:nvSpPr>
        <p:spPr>
          <a:xfrm>
            <a:off x="7223760" y="4069080"/>
            <a:ext cx="3840480" cy="41148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9"/>
          <p:cNvSpPr/>
          <p:nvPr/>
        </p:nvSpPr>
        <p:spPr>
          <a:xfrm>
            <a:off x="822960" y="571500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C9D2E8"/>
              </a:buClr>
              <a:buSzPts val="1300"/>
              <a:buFont typeface="Calibri"/>
              <a:buNone/>
            </a:pPr>
            <a:r>
              <a:rPr lang="en-US" sz="1300" i="true">
                <a:solidFill>
                  <a:srgbClr val="C9D2E8"/>
                </a:solidFill>
                <a:latin typeface="Calibri"/>
                <a:ea typeface="Calibri"/>
                <a:cs typeface="Calibri"/>
                <a:sym typeface="Calibri"/>
              </a:rPr>
              <a:t> podpora  ·  poradenství  ·  propojování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9"/>
          <p:cNvSpPr/>
          <p:nvPr/>
        </p:nvSpPr>
        <p:spPr>
          <a:xfrm>
            <a:off x="822960" y="617220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spcFirstLastPara="true" wrap="square" lIns="91425" tIns="45700" rIns="91425" bIns="45700" anchor="ctr" anchorCtr="false">
            <a:noAutofit/>
          </a:bodyPr>
          <a:lstStyle/>
          <a:p>
            <a:pPr marL="0" marR="0" lvl="0" indent="0" algn="l" rtl="false">
              <a:spcBef>
                <a:spcPts val="0"/>
              </a:spcBef>
              <a:spcAft>
                <a:spcPts val="0"/>
              </a:spcAft>
              <a:buClr>
                <a:srgbClr val="C9D2E8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C9D2E8"/>
                </a:solidFill>
                <a:latin typeface="Calibri"/>
                <a:ea typeface="Calibri"/>
                <a:cs typeface="Calibri"/>
                <a:sym typeface="Calibri"/>
              </a:rPr>
              <a:t>Spolufinancováno Evropskou unií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C671BD96-3BA5-0AE1-51B8-6D44F941EAAA}"/>
              </a:ext>
            </a:extLst>
          </p:cNvPr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080" y="2355668"/>
            <a:ext cx="2353491" cy="2353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45370364-348E-B352-105F-4C15CA993BF4}"/>
              </a:ext>
            </a:extLst>
          </p:cNvPr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>
            <a:off x="8708571" y="145094"/>
            <a:ext cx="3233067" cy="19580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true"/>
        </a:gradFill>
        <a:gradFill rotWithShape="true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false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false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true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true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name="Motí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true"/>
        </a:gradFill>
        <a:gradFill rotWithShape="true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false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false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false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true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true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:Properties xmlns:properties="http://schemas.openxmlformats.org/officeDocument/2006/extended-properties" xmlns:vt="http://schemas.openxmlformats.org/officeDocument/2006/docPropsVTypes">
  <properties:Words>654</properties:Words>
  <properties:PresentationFormat>Širokoúhlá obrazovka</properties:PresentationFormat>
  <properties:Paragraphs>136</properties:Paragraphs>
  <properties:Slides>16</properties:Slides>
  <properties:Notes>10</properties:Notes>
  <properties:TotalTime>119</properties:TotalTime>
  <properties:HiddenSlides>0</properties:HiddenSlides>
  <properties:MMClips>0</properties:MMClips>
  <properties:ScaleCrop>false</properties:ScaleCrop>
  <properties:HeadingPairs>
    <vt:vector baseType="variant" size="6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properties:HeadingPairs>
  <properties:TitlesOfParts>
    <vt:vector baseType="lpstr" size="20">
      <vt:lpstr>Arial</vt:lpstr>
      <vt:lpstr>Calibri</vt:lpstr>
      <vt:lpstr>Cambria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properties:TitlesOfParts>
  <properties:LinksUpToDate>false</properties:LinksUpToDate>
  <properties:SharedDoc>false</properties:SharedDoc>
  <properties:HyperlinksChanged>false</properties:HyperlinksChanged>
  <properties:Application>Microsoft Office PowerPoint</properties:Application>
  <properties:AppVersion>16.0000</properties:AppVersion>
</properties:Properties>
</file>

<file path=docProps/core.xml><?xml version="1.0" encoding="utf-8"?>
<cp:coreProperties xmlns:cp="http://schemas.openxmlformats.org/package/2006/metadata/core-properties" xmlns:dcterms="http://purl.org/dc/terms/" xmlns:dc="http://purl.org/dc/elements/1.1/">
  <dcterms:created xmlns:xsi="http://www.w3.org/2001/XMLSchema-instance" xsi:type="dcterms:W3CDTF">2026-08-26T10:59:50Z</dcterms:created>
  <dc:creator/>
  <cp:lastModifiedBy/>
  <dcterms:modified xmlns:xsi="http://www.w3.org/2001/XMLSchema-instance" xsi:type="dcterms:W3CDTF">2026-09-24T07:27:29Z</dcterms:modified>
  <cp:revision>4</cp:revision>
</cp:coreProperties>
</file>