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g"/>
  <Default Extension="m4v" ContentType="video/mp4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presProps+xml" PartName="/ppt/presProps.xml"/>
  <Override ContentType="application/vnd.openxmlformats-officedocument.presentationml.presentation.main+xml" PartName="/ppt/presentation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4.xml"/>
  <Override ContentType="application/vnd.openxmlformats-officedocument.presentationml.slideMaster+xml" PartName="/ppt/slideMasters/slideMaster5.xml"/>
  <Override ContentType="application/vnd.openxmlformats-officedocument.presentationml.slideMaster+xml" PartName="/ppt/slideMasters/slideMaster6.xml"/>
  <Override ContentType="application/vnd.openxmlformats-officedocument.presentationml.slideMaster+xml" PartName="/ppt/slideMasters/slideMaster7.xml"/>
  <Override ContentType="application/vnd.openxmlformats-officedocument.presentationml.slideMaster+xml" PartName="/ppt/slideMasters/slideMaster8.xml"/>
  <Override ContentType="application/vnd.openxmlformats-officedocument.presentationml.slideMaster+xml" PartName="/ppt/slideMasters/slideMaster9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
<Relationships xmlns="http://schemas.openxmlformats.org/package/2006/relationships">
    <Relationship Target="docProps/app.xml" Type="http://schemas.openxmlformats.org/officeDocument/2006/relationships/extended-properties" Id="rId1"/>
    <Relationship Target="docProps/core.xml" Type="http://schemas.openxmlformats.org/package/2006/relationships/metadata/core-properties" Id="rId2"/>
    <Relationship Target="ppt/presentation.xml" Type="http://schemas.openxmlformats.org/officeDocument/2006/relationships/officeDocument" Id="rId3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 saveSubsetFonts="true" autoCompressPictures="false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12192000"/>
  <p:defaultTextStyle>
    <a:lvl1pPr marL="0" algn="l" defTabSz="914400" rtl="false" eaLnBrk="true" latinLnBrk="false" hangingPunct="true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false" eaLnBrk="true" latinLnBrk="false" hangingPunct="true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false" eaLnBrk="true" latinLnBrk="false" hangingPunct="true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false" eaLnBrk="true" latinLnBrk="false" hangingPunct="true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false" eaLnBrk="true" latinLnBrk="false" hangingPunct="true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false" eaLnBrk="true" latinLnBrk="false" hangingPunct="true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false" eaLnBrk="true" latinLnBrk="false" hangingPunct="true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false" eaLnBrk="true" latinLnBrk="false" hangingPunct="true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false" eaLnBrk="true" latinLnBrk="false" hangingPunct="true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/>
</file>

<file path=ppt/tableStyles.xml><?xml version="1.0" encoding="utf-8"?>
<a:tblStyleLst xmlns:w="http://schemas.openxmlformats.org/wordprocessingml/2006/main" xmlns:m="http://schemas.openxmlformats.org/officeDocument/2006/math" xmlns:w14="http://schemas.microsoft.com/office/word/2010/wordml" xmlns:r="http://schemas.openxmlformats.org/officeDocument/2006/relationships" xmlns:wp="http://schemas.openxmlformats.org/drawingml/2006/wordprocessingDrawing" xmlns:a="http://schemas.openxmlformats.org/drawingml/2006/main" xmlns:wp14="http://schemas.microsoft.com/office/word/2010/wordprocessingDrawing" xmlns:w15="http://schemas.microsoft.com/office/word/2012/wordml" xmlns:mc="http://schemas.openxmlformats.org/markup-compatibility/2006" xmlns:sl="http://schemas.openxmlformats.org/schemaLibrary/2006/main" xmlns:wne="http://schemas.microsoft.com/office/word/2006/wordml" xmlns:c="http://schemas.openxmlformats.org/drawingml/2006/chart" xmlns:cdr="http://schemas.openxmlformats.org/drawingml/2006/chartDrawing" xmlns:c14="http://schemas.microsoft.com/office/drawing/2007/8/2/chart" xmlns:dgm="http://schemas.openxmlformats.org/drawingml/2006/diagram" xmlns:pic="http://schemas.openxmlformats.org/drawingml/2006/picture" xmlns:xdr="http://schemas.openxmlformats.org/drawingml/2006/spreadsheetDrawing" xmlns:dsp="http://schemas.microsoft.com/office/drawing/2008/diagram" xmlns:xvml="urn:schemas-microsoft-com:office:excel" xmlns:o="urn:schemas-microsoft-com:office:office" xmlns:v="urn:schemas-microsoft-com:vml" xmlns:w10="urn:schemas-microsoft-com:office:word" xmlns:pvml="urn:schemas-microsoft-com:office:powerpoint" xmlns:cppr="http://schemas.microsoft.com/office/2006/coverPageProps" xmlns:odx="http://opendope.org/xpaths" xmlns:odc="http://opendope.org/conditions" xmlns:odq="http://opendope.org/questions" xmlns:oda="http://opendope.org/answers" xmlns:odi="http://opendope.org/components" xmlns:odgm="http://opendope.org/SmartArt/DataHierarchy" xmlns:b="http://schemas.openxmlformats.org/officeDocument/2006/bibliography" xmlns:wps="http://schemas.microsoft.com/office/word/2010/wordprocessingShape" xmlns:w16se="http://schemas.microsoft.com/office/word/2015/wordml/symex" xmlns:w16cid="http://schemas.microsoft.com/office/word/2016/wordml/cid" xmlns:wetp="http://schemas.microsoft.com/office/webextensions/taskpanes/2010/11" xmlns:we="http://schemas.microsoft.com/office/webextensions/webextension/2010/11" xmlns:comp="http://schemas.openxmlformats.org/drawingml/2006/compatibility" xmlns:lc="http://schemas.openxmlformats.org/drawingml/2006/lockedCanvas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normalViewPr horzBarState="maximized">
    <p:restoredLeft sz="15611"/>
    <p:restoredTop sz="94610"/>
  </p:normalViewPr>
  <p:slideViewPr>
    <p:cSldViewPr snapToGrid="false" snapToObjects="true">
      <p:cViewPr varScale="true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
    <Relationship Target="slideMasters/slideMaster1.xml" Type="http://schemas.openxmlformats.org/officeDocument/2006/relationships/slideMaster" Id="rId1"/>
    <Relationship Target="slides/slide1.xml" Type="http://schemas.openxmlformats.org/officeDocument/2006/relationships/slide" Id="rId2"/>
    <Relationship Target="slides/slide2.xml" Type="http://schemas.openxmlformats.org/officeDocument/2006/relationships/slide" Id="rId3"/>
    <Relationship Target="slides/slide3.xml" Type="http://schemas.openxmlformats.org/officeDocument/2006/relationships/slide" Id="rId4"/>
    <Relationship Target="slides/slide4.xml" Type="http://schemas.openxmlformats.org/officeDocument/2006/relationships/slide" Id="rId5"/>
    <Relationship Target="slides/slide5.xml" Type="http://schemas.openxmlformats.org/officeDocument/2006/relationships/slide" Id="rId6"/>
    <Relationship Target="slides/slide6.xml" Type="http://schemas.openxmlformats.org/officeDocument/2006/relationships/slide" Id="rId7"/>
    <Relationship Target="slides/slide7.xml" Type="http://schemas.openxmlformats.org/officeDocument/2006/relationships/slide" Id="rId8"/>
    <Relationship Target="slides/slide8.xml" Type="http://schemas.openxmlformats.org/officeDocument/2006/relationships/slide" Id="rId9"/>
    <Relationship Target="slides/slide9.xml" Type="http://schemas.openxmlformats.org/officeDocument/2006/relationships/slide" Id="rId10"/>
    <Relationship Target="notesMasters/notesMaster1.xml" Type="http://schemas.openxmlformats.org/officeDocument/2006/relationships/notesMaster" Id="rId11"/>
    <Relationship Target="presProps.xml" Type="http://schemas.openxmlformats.org/officeDocument/2006/relationships/presProps" Id="rId12"/>
    <Relationship Target="viewProps.xml" Type="http://schemas.openxmlformats.org/officeDocument/2006/relationships/viewProps" Id="rId13"/>
    <Relationship Target="theme/theme1.xml" Type="http://schemas.openxmlformats.org/officeDocument/2006/relationships/theme" Id="rId14"/>
    <Relationship Target="tableStyles.xml" Type="http://schemas.openxmlformats.org/officeDocument/2006/relationships/tableStyles" Id="rId15"/>
</Relationships>

</file>

<file path=ppt/notesMasters/_rels/notesMaster1.xml.rels><?xml version="1.0" encoding="UTF-8" standalone="yes"?>
<Relationships xmlns="http://schemas.openxmlformats.org/package/2006/relationships">
    <Relationship Target="../theme/theme1.xml" Type="http://schemas.openxmlformats.org/officeDocument/2006/relationships/theme" Id="rId1"/>
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true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false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true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false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true" noRot="true" noChangeAspect="true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false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true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false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true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false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true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false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false" eaLnBrk="true" latinLnBrk="false" hangingPunct="true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false" eaLnBrk="true" latinLnBrk="false" hangingPunct="true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false" eaLnBrk="true" latinLnBrk="false" hangingPunct="true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false" eaLnBrk="true" latinLnBrk="false" hangingPunct="true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false" eaLnBrk="true" latinLnBrk="false" hangingPunct="true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false" eaLnBrk="true" latinLnBrk="false" hangingPunct="true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false" eaLnBrk="true" latinLnBrk="false" hangingPunct="true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false" eaLnBrk="true" latinLnBrk="false" hangingPunct="true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false" eaLnBrk="true" latinLnBrk="false" hangingPunct="true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<Relationships xmlns="http://schemas.openxmlformats.org/package/2006/relationships">
    <Relationship Target="../notesMasters/notesMaster1.xml" Type="http://schemas.openxmlformats.org/officeDocument/2006/relationships/notesMaster" Id="rId1"/>
    <Relationship Target="../slides/slide1.xml" Type="http://schemas.openxmlformats.org/officeDocument/2006/relationships/slide" Id="rId2"/>
</Relationships>

</file>

<file path=ppt/notesSlides/_rels/notesSlide2.xml.rels><?xml version="1.0" encoding="UTF-8" standalone="yes"?>
<Relationships xmlns="http://schemas.openxmlformats.org/package/2006/relationships">
    <Relationship Target="../notesMasters/notesMaster1.xml" Type="http://schemas.openxmlformats.org/officeDocument/2006/relationships/notesMaster" Id="rId1"/>
    <Relationship Target="../slides/slide2.xml" Type="http://schemas.openxmlformats.org/officeDocument/2006/relationships/slide" Id="rId2"/>
</Relationships>

</file>

<file path=ppt/notesSlides/_rels/notesSlide3.xml.rels><?xml version="1.0" encoding="UTF-8" standalone="yes"?>
<Relationships xmlns="http://schemas.openxmlformats.org/package/2006/relationships">
    <Relationship Target="../notesMasters/notesMaster1.xml" Type="http://schemas.openxmlformats.org/officeDocument/2006/relationships/notesMaster" Id="rId1"/>
    <Relationship Target="../slides/slide3.xml" Type="http://schemas.openxmlformats.org/officeDocument/2006/relationships/slide" Id="rId2"/>
</Relationships>

</file>

<file path=ppt/notesSlides/_rels/notesSlide4.xml.rels><?xml version="1.0" encoding="UTF-8" standalone="yes"?>
<Relationships xmlns="http://schemas.openxmlformats.org/package/2006/relationships">
    <Relationship Target="../notesMasters/notesMaster1.xml" Type="http://schemas.openxmlformats.org/officeDocument/2006/relationships/notesMaster" Id="rId1"/>
    <Relationship Target="../slides/slide4.xml" Type="http://schemas.openxmlformats.org/officeDocument/2006/relationships/slide" Id="rId2"/>
</Relationships>

</file>

<file path=ppt/notesSlides/_rels/notesSlide5.xml.rels><?xml version="1.0" encoding="UTF-8" standalone="yes"?>
<Relationships xmlns="http://schemas.openxmlformats.org/package/2006/relationships">
    <Relationship Target="../notesMasters/notesMaster1.xml" Type="http://schemas.openxmlformats.org/officeDocument/2006/relationships/notesMaster" Id="rId1"/>
    <Relationship Target="../slides/slide5.xml" Type="http://schemas.openxmlformats.org/officeDocument/2006/relationships/slide" Id="rId2"/>
</Relationships>

</file>

<file path=ppt/notesSlides/_rels/notesSlide6.xml.rels><?xml version="1.0" encoding="UTF-8" standalone="yes"?>
<Relationships xmlns="http://schemas.openxmlformats.org/package/2006/relationships">
    <Relationship Target="../notesMasters/notesMaster1.xml" Type="http://schemas.openxmlformats.org/officeDocument/2006/relationships/notesMaster" Id="rId1"/>
    <Relationship Target="../slides/slide6.xml" Type="http://schemas.openxmlformats.org/officeDocument/2006/relationships/slide" Id="rId2"/>
</Relationships>

</file>

<file path=ppt/notesSlides/_rels/notesSlide7.xml.rels><?xml version="1.0" encoding="UTF-8" standalone="yes"?>
<Relationships xmlns="http://schemas.openxmlformats.org/package/2006/relationships">
    <Relationship Target="../notesMasters/notesMaster1.xml" Type="http://schemas.openxmlformats.org/officeDocument/2006/relationships/notesMaster" Id="rId1"/>
    <Relationship Target="../slides/slide7.xml" Type="http://schemas.openxmlformats.org/officeDocument/2006/relationships/slide" Id="rId2"/>
</Relationships>

</file>

<file path=ppt/notesSlides/_rels/notesSlide8.xml.rels><?xml version="1.0" encoding="UTF-8" standalone="yes"?>
<Relationships xmlns="http://schemas.openxmlformats.org/package/2006/relationships">
    <Relationship Target="../notesMasters/notesMaster1.xml" Type="http://schemas.openxmlformats.org/officeDocument/2006/relationships/notesMaster" Id="rId1"/>
    <Relationship Target="../slides/slide8.xml" Type="http://schemas.openxmlformats.org/officeDocument/2006/relationships/slide" Id="rId2"/>
</Relationships>

</file>

<file path=ppt/notesSlides/_rels/notesSlide9.xml.rels><?xml version="1.0" encoding="UTF-8" standalone="yes"?>
<Relationships xmlns="http://schemas.openxmlformats.org/package/2006/relationships">
    <Relationship Target="../notesMasters/notesMaster1.xml" Type="http://schemas.openxmlformats.org/officeDocument/2006/relationships/notesMaster" Id="rId1"/>
    <Relationship Target="../slides/slide9.xml" Type="http://schemas.openxmlformats.org/officeDocument/2006/relationships/slide" Id="rId2"/>
</Relationships>
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false"/>
              <a:t>Úvod: MAS Kolín je jedna ze sedmi pilotních městských MAS v ČR. Dnes tři věci: kdo jsme, co děláme v projektu OPZ+ (aktivity a tým) a jak do toho zapadá Lehkost.cz.</a:t>
            </a:r>
            <a:endParaRPr lang="en-US" dirty="false"/>
          </a:p>
        </p:txBody>
      </p:sp>
      <p:sp>
        <p:nvSpPr>
          <p:cNvPr id="4" name="Slide Number Placeholder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false"/>
              <a:t>Městská MAS je nový formát: partnerství veřejného a soukromého sektoru na území jednoho města. Sídlo Na Pustině 1068, Kolín. Orgány: valná hromada, předseda, správní výbor, kontrolní rada.</a:t>
            </a:r>
            <a:endParaRPr lang="en-US" dirty="false"/>
          </a:p>
        </p:txBody>
      </p:sp>
      <p:sp>
        <p:nvSpPr>
          <p:cNvPr id="4" name="Slide Number Placeholder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false"/>
              <a:t>Rozpočet 13 937 938 Kč, z toho osobní náklady 9,96 mil. Kč a paušál 40 %. Projekt bez partnerů, realizuje přímo MAS Kolín. Aktivity odpovídají oblastem výzvy: komunitní práce a komunitní centra, rodinné a komunitní vazby, ohrožené rodiny s dětmi. Indikátor 455 osob (využívání podpořených služeb) zahrnuje účastníky programů KC, neformální dobrovolníky a žáky v case managementu; přesný rozpad je v žádosti.</a:t>
            </a:r>
            <a:endParaRPr lang="en-US" dirty="false"/>
          </a:p>
        </p:txBody>
      </p:sp>
      <p:sp>
        <p:nvSpPr>
          <p:cNvPr id="4" name="Slide Number Placeholder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false"/>
              <a:t>Všechny cíle mají termín 06/2028. KA1 je základ: centrum se rozjíždělo v náhradních prostorách Prostoru plus (Jednota, Plynárenská 671), město bylo požádáno o dotaci na nájem prostor Na Hradbách. KA2 a KA3 stojí na centru a na síti aktérů z KA4.</a:t>
            </a:r>
            <a:endParaRPr lang="en-US" dirty="false"/>
          </a:p>
        </p:txBody>
      </p:sp>
      <p:sp>
        <p:nvSpPr>
          <p:cNvPr id="4" name="Slide Number Placeholder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false"/>
              <a:t>Klíčové sdělení: rodiny se k podpoře dostávají pozdě, až když problém eskaluje (OSPOD, vyloučení ze školy, hospitalizace). Škola je místo včasného záchytu, ale nemá kapacity. Zapojené školy: Gymnázium Kolín, 2. ZŠ Kmochova, Katolická škola Kolín, SŠ spojů, SOU stavební, SPŠ strojírenská a další.</a:t>
            </a:r>
            <a:endParaRPr lang="en-US" dirty="false"/>
          </a:p>
        </p:txBody>
      </p:sp>
      <p:sp>
        <p:nvSpPr>
          <p:cNvPr id="4" name="Slide Number Placeholder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false"/>
              <a:t>Přímá kapacita 3,9 úvazku (1,4 komunitní pracovníci + 2,5 case manageři). Komunitní pracovníci do 6 měsíců zahájí kurz komunitní práce, do té doby pracují pod garantem KP. Tým staví na personálu zakládajících organizací a zkušenostech s projekty OPZ a OPZ+. Metodik: v popisu týmu 0,25, v rozpočtu 0,2 úvazku.</a:t>
            </a:r>
            <a:endParaRPr lang="en-US" dirty="false"/>
          </a:p>
        </p:txBody>
      </p:sp>
      <p:sp>
        <p:nvSpPr>
          <p:cNvPr id="4" name="Slide Number Placeholder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false"/>
              <a:t>Lehkost je značka Prostoru plus pro duševní zdraví ve školách (Snooper pokrývá digitální svět dětí). Do projektu MAS vstupuje jako metodický partner, ne jako dodavatel. Měsíční newsletter pro školy a pedagogy.</a:t>
            </a:r>
            <a:endParaRPr lang="en-US" dirty="false"/>
          </a:p>
        </p:txBody>
      </p:sp>
      <p:sp>
        <p:nvSpPr>
          <p:cNvPr id="4" name="Slide Number Placeholder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false"/>
              <a:t>Schéma je zjednodušené: v praxi case manager pracuje se školním poradenským pracovištěm a přímo odkazuje do služeb (SAS MTDZ Prostor plus, poradny, terapie). Lehkost dodává odborné zázemí a metodiku, komunitní centrum a dobrovolníci nabízí nestigmatizující návaznou podporu rodinám.</a:t>
            </a:r>
            <a:endParaRPr lang="en-US" dirty="false"/>
          </a:p>
        </p:txBody>
      </p:sp>
      <p:sp>
        <p:nvSpPr>
          <p:cNvPr id="4" name="Slide Number Placeholder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false"/>
              <a:t>Otázky k diskusi s MPSV: zkušenosti z pilotu městských MAS, možnosti udržitelnosti case managementu po roce 2028, přenos metodiky do dalších měst.</a:t>
            </a:r>
            <a:endParaRPr lang="en-US" dirty="false"/>
          </a:p>
        </p:txBody>
      </p:sp>
      <p:sp>
        <p:nvSpPr>
          <p:cNvPr id="4" name="Slide Number Placeholder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
    <Relationship Target="../slideMasters/slideMaster1.xml" Type="http://schemas.openxmlformats.org/officeDocument/2006/relationships/slideMaster" Id="rId1"/>
</Relationships>

</file>

<file path=ppt/slideLayouts/slideLayout1.xml><?xml version="1.0" encoding="utf-8"?>
<p:sldLayout xmlns:v="urn:schemas-microsoft-com:vml" xmlns:a="http://schemas.openxmlformats.org/drawingml/2006/main" xmlns:comp="http://schemas.openxmlformats.org/drawingml/2006/compatibility" xmlns:c="http://schemas.openxmlformats.org/drawingml/2006/chart" xmlns:xdr="http://schemas.openxmlformats.org/drawingml/2006/spreadsheetDrawing" xmlns:dgm="http://schemas.openxmlformats.org/drawingml/2006/diagram" xmlns:pic="http://schemas.openxmlformats.org/drawingml/2006/picture" xmlns:wp14="http://schemas.microsoft.com/office/word/2010/wordprocessingDrawing" xmlns:p="http://schemas.openxmlformats.org/presentationml/2006/main" xmlns:cdr="http://schemas.openxmlformats.org/drawingml/2006/chartDrawing" xmlns:r="http://schemas.openxmlformats.org/officeDocument/2006/relationships" xmlns:mc="http://schemas.openxmlformats.org/markup-compatibility/2006" xmlns:lc="http://schemas.openxmlformats.org/drawingml/2006/lockedCanvas" xmlns:wp="http://schemas.openxmlformats.org/drawingml/2006/wordprocessingDrawing" preserve="true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  <Relationship Target="../slideLayouts/slideLayout1.xml" Type="http://schemas.openxmlformats.org/officeDocument/2006/relationships/slideLayout" Id="rId1"/>
    <Relationship Target="../theme/theme1.xml" Type="http://schemas.openxmlformats.org/officeDocument/2006/relationships/theme" Id="rId2"/>
</Relationships>

</file>

<file path=ppt/slideMasters/slideMaster1.xml><?xml version="1.0" encoding="utf-8"?>
<p:sldMaster xmlns:v="urn:schemas-microsoft-com:vml" xmlns:a="http://schemas.openxmlformats.org/drawingml/2006/main" xmlns:comp="http://schemas.openxmlformats.org/drawingml/2006/compatibility" xmlns:c="http://schemas.openxmlformats.org/drawingml/2006/chart" xmlns:xdr="http://schemas.openxmlformats.org/drawingml/2006/spreadsheetDrawing" xmlns:dgm="http://schemas.openxmlformats.org/drawingml/2006/diagram" xmlns:pic="http://schemas.openxmlformats.org/drawingml/2006/picture" xmlns:wp14="http://schemas.microsoft.com/office/word/2010/wordprocessingDrawing" xmlns:p="http://schemas.openxmlformats.org/presentationml/2006/main" xmlns:cdr="http://schemas.openxmlformats.org/drawingml/2006/chartDrawing" xmlns:r="http://schemas.openxmlformats.org/officeDocument/2006/relationships" xmlns:mc="http://schemas.openxmlformats.org/markup-compatibility/2006" xmlns:lc="http://schemas.openxmlformats.org/drawingml/2006/lockedCanvas" xmlns:wp="http://schemas.openxmlformats.org/drawingml/2006/wordprocessingDrawing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false" hdr="false" ftr="false" dt="false"/>
  <p:txStyles>
    <p:titleStyle>
      <a:lvl1pPr algn="ctr" defTabSz="914400" rtl="false" eaLnBrk="true" latinLnBrk="false" hangingPunct="true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false" eaLnBrk="true" latinLnBrk="false" hangingPunct="true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false" eaLnBrk="true" latinLnBrk="false" hangingPunct="true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false" eaLnBrk="true" latinLnBrk="false" hangingPunct="true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false" eaLnBrk="true" latinLnBrk="false" hangingPunct="true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false" eaLnBrk="true" latinLnBrk="false" hangingPunct="true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false" eaLnBrk="true" latinLnBrk="false" hangingPunct="true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false" eaLnBrk="true" latinLnBrk="false" hangingPunct="true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false" eaLnBrk="true" latinLnBrk="false" hangingPunct="true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false" eaLnBrk="true" latinLnBrk="false" hangingPunct="true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false" eaLnBrk="true" latinLnBrk="false" hangingPunct="true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false" eaLnBrk="true" latinLnBrk="false" hangingPunct="true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false" eaLnBrk="true" latinLnBrk="false" hangingPunct="true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false" eaLnBrk="true" latinLnBrk="false" hangingPunct="true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false" eaLnBrk="true" latinLnBrk="false" hangingPunct="true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false" eaLnBrk="true" latinLnBrk="false" hangingPunct="true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false" eaLnBrk="true" latinLnBrk="false" hangingPunct="true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false" eaLnBrk="true" latinLnBrk="false" hangingPunct="true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false" eaLnBrk="true" latinLnBrk="false" hangingPunct="true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   <Relationship Target="../media/image-1-1.png" Type="http://schemas.openxmlformats.org/officeDocument/2006/relationships/image" Id="rId1"/>
    <Relationship Target="../slideLayouts/slideLayout1.xml" Type="http://schemas.openxmlformats.org/officeDocument/2006/relationships/slideLayout" Id="rId2"/>
    <Relationship Target="../notesSlides/notesSlide1.xml" Type="http://schemas.openxmlformats.org/officeDocument/2006/relationships/notesSlide" Id="rId3"/>
</Relationships>

</file>

<file path=ppt/slides/_rels/slide2.xml.rels><?xml version="1.0" encoding="UTF-8" standalone="yes"?>
<Relationships xmlns="http://schemas.openxmlformats.org/package/2006/relationships">
    <Relationship Target="../slideLayouts/slideLayout1.xml" Type="http://schemas.openxmlformats.org/officeDocument/2006/relationships/slideLayout" Id="rId1"/>
    <Relationship Target="../notesSlides/notesSlide2.xml" Type="http://schemas.openxmlformats.org/officeDocument/2006/relationships/notesSlide" Id="rId2"/>
</Relationships>

</file>

<file path=ppt/slides/_rels/slide3.xml.rels><?xml version="1.0" encoding="UTF-8" standalone="yes"?>
<Relationships xmlns="http://schemas.openxmlformats.org/package/2006/relationships">
    <Relationship Target="../media/image-3-1.png" Type="http://schemas.openxmlformats.org/officeDocument/2006/relationships/image" Id="rId1"/>
    <Relationship Target="../media/image-3-2.png" Type="http://schemas.openxmlformats.org/officeDocument/2006/relationships/image" Id="rId2"/>
    <Relationship Target="../media/image-3-3.png" Type="http://schemas.openxmlformats.org/officeDocument/2006/relationships/image" Id="rId3"/>
    <Relationship Target="../slideLayouts/slideLayout1.xml" Type="http://schemas.openxmlformats.org/officeDocument/2006/relationships/slideLayout" Id="rId4"/>
    <Relationship Target="../notesSlides/notesSlide3.xml" Type="http://schemas.openxmlformats.org/officeDocument/2006/relationships/notesSlide" Id="rId5"/>
</Relationships>

</file>

<file path=ppt/slides/_rels/slide4.xml.rels><?xml version="1.0" encoding="UTF-8" standalone="yes"?>
<Relationships xmlns="http://schemas.openxmlformats.org/package/2006/relationships">
    <Relationship Target="../slideLayouts/slideLayout1.xml" Type="http://schemas.openxmlformats.org/officeDocument/2006/relationships/slideLayout" Id="rId1"/>
    <Relationship Target="../notesSlides/notesSlide4.xml" Type="http://schemas.openxmlformats.org/officeDocument/2006/relationships/notesSlide" Id="rId2"/>
</Relationships>

</file>

<file path=ppt/slides/_rels/slide5.xml.rels><?xml version="1.0" encoding="UTF-8" standalone="yes"?>
<Relationships xmlns="http://schemas.openxmlformats.org/package/2006/relationships">
    <Relationship Target="../slideLayouts/slideLayout1.xml" Type="http://schemas.openxmlformats.org/officeDocument/2006/relationships/slideLayout" Id="rId1"/>
    <Relationship Target="../notesSlides/notesSlide5.xml" Type="http://schemas.openxmlformats.org/officeDocument/2006/relationships/notesSlide" Id="rId2"/>
</Relationships>

</file>

<file path=ppt/slides/_rels/slide6.xml.rels><?xml version="1.0" encoding="UTF-8" standalone="yes"?>
<Relationships xmlns="http://schemas.openxmlformats.org/package/2006/relationships">
    <Relationship Target="../slideLayouts/slideLayout1.xml" Type="http://schemas.openxmlformats.org/officeDocument/2006/relationships/slideLayout" Id="rId1"/>
    <Relationship Target="../notesSlides/notesSlide6.xml" Type="http://schemas.openxmlformats.org/officeDocument/2006/relationships/notesSlide" Id="rId2"/>
</Relationships>

</file>

<file path=ppt/slides/_rels/slide7.xml.rels><?xml version="1.0" encoding="UTF-8" standalone="yes"?>
<Relationships xmlns="http://schemas.openxmlformats.org/package/2006/relationships">
    <Relationship Target="../slideLayouts/slideLayout1.xml" Type="http://schemas.openxmlformats.org/officeDocument/2006/relationships/slideLayout" Id="rId1"/>
    <Relationship Target="../notesSlides/notesSlide7.xml" Type="http://schemas.openxmlformats.org/officeDocument/2006/relationships/notesSlide" Id="rId2"/>
</Relationships>

</file>

<file path=ppt/slides/_rels/slide8.xml.rels><?xml version="1.0" encoding="UTF-8" standalone="yes"?>
<Relationships xmlns="http://schemas.openxmlformats.org/package/2006/relationships">
    <Relationship Target="../media/image-8-1.png" Type="http://schemas.openxmlformats.org/officeDocument/2006/relationships/image" Id="rId1"/>
    <Relationship Target="../media/image-8-2.png" Type="http://schemas.openxmlformats.org/officeDocument/2006/relationships/image" Id="rId2"/>
    <Relationship Target="../media/image-8-3.png" Type="http://schemas.openxmlformats.org/officeDocument/2006/relationships/image" Id="rId3"/>
    <Relationship Target="../slideLayouts/slideLayout1.xml" Type="http://schemas.openxmlformats.org/officeDocument/2006/relationships/slideLayout" Id="rId4"/>
    <Relationship Target="../notesSlides/notesSlide8.xml" Type="http://schemas.openxmlformats.org/officeDocument/2006/relationships/notesSlide" Id="rId5"/>
</Relationships>

</file>

<file path=ppt/slides/_rels/slide9.xml.rels><?xml version="1.0" encoding="UTF-8" standalone="yes"?>
<Relationships xmlns="http://schemas.openxmlformats.org/package/2006/relationships">
    <Relationship Target="../media/image-9-1.png" Type="http://schemas.openxmlformats.org/officeDocument/2006/relationships/image" Id="rId1"/>
    <Relationship Target="../slideLayouts/slideLayout1.xml" Type="http://schemas.openxmlformats.org/officeDocument/2006/relationships/slideLayout" Id="rId2"/>
    <Relationship Target="../notesSlides/notesSlide9.xml" Type="http://schemas.openxmlformats.org/officeDocument/2006/relationships/notesSlide" Id="rId3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 name="Slide 1">
    <p:bg>
      <p:bgPr>
        <a:solidFill>
          <a:srgbClr val="1E2A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rect"/>
          <p:cNvPicPr>
            <a:picLocks noChangeAspect="true"/>
          </p:cNvPicPr>
          <p:nvPr/>
        </p:nvPicPr>
        <p:blipFill>
          <a:blip r:embed="rId1"/>
          <a:srcRect l="0" t="0" r="0" b="0"/>
          <a:stretch/>
        </p:blipFill>
        <p:spPr>
          <a:xfrm>
            <a:off x="812800" y="812800"/>
            <a:ext cx="609600" cy="762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12800" y="1117600"/>
            <a:ext cx="10883392" cy="274290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true" kern="0" spc="200" dirty="false">
                <a:solidFill>
                  <a:srgbClr val="D98B6A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MÍSTNÍ AKČNÍ SKUPINA KOLÍN, Z. S.</a:t>
            </a:r>
            <a:endParaRPr lang="en-US" sz="1400" dirty="false"/>
          </a:p>
        </p:txBody>
      </p:sp>
      <p:sp>
        <p:nvSpPr>
          <p:cNvPr id="4" name="Text 1"/>
          <p:cNvSpPr/>
          <p:nvPr/>
        </p:nvSpPr>
        <p:spPr>
          <a:xfrm>
            <a:off x="812800" y="1569690"/>
            <a:ext cx="9810750" cy="772120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5880"/>
              </a:lnSpc>
              <a:buNone/>
            </a:pPr>
            <a:r>
              <a:rPr lang="en-US" sz="5600" dirty="false">
                <a:solidFill>
                  <a:srgbClr val="F6F3EC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Kolín buduje komunitu</a:t>
            </a:r>
            <a:endParaRPr lang="en-US" sz="5600" dirty="false"/>
          </a:p>
        </p:txBody>
      </p:sp>
      <p:sp>
        <p:nvSpPr>
          <p:cNvPr id="5" name="Text 2"/>
          <p:cNvSpPr/>
          <p:nvPr/>
        </p:nvSpPr>
        <p:spPr>
          <a:xfrm>
            <a:off x="812800" y="2519611"/>
            <a:ext cx="9156700" cy="711200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000" dirty="false">
                <a:solidFill>
                  <a:srgbClr val="C9D3D6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Městská MAS, projekt OPZ+ a systém podpory duševního zdraví ve školách. Představení pro kolegy z MPSV.</a:t>
            </a:r>
            <a:endParaRPr lang="en-US" sz="2000" dirty="false"/>
          </a:p>
        </p:txBody>
      </p:sp>
      <p:sp>
        <p:nvSpPr>
          <p:cNvPr id="6" name="Text 3"/>
          <p:cNvSpPr/>
          <p:nvPr/>
        </p:nvSpPr>
        <p:spPr>
          <a:xfrm>
            <a:off x="812800" y="5328989"/>
            <a:ext cx="3397228" cy="274290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true" dirty="false">
                <a:solidFill>
                  <a:srgbClr val="F6F3EC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Mgr. Petr Steklý</a:t>
            </a:r>
            <a:endParaRPr lang="en-US" sz="1400" dirty="false"/>
          </a:p>
        </p:txBody>
      </p:sp>
      <p:sp>
        <p:nvSpPr>
          <p:cNvPr id="7" name="Text 4"/>
          <p:cNvSpPr/>
          <p:nvPr/>
        </p:nvSpPr>
        <p:spPr>
          <a:xfrm>
            <a:off x="812800" y="5628680"/>
            <a:ext cx="3397228" cy="238720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false">
                <a:solidFill>
                  <a:srgbClr val="C9D3D6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předseda MAS Kolín · ředitel Prostor plus o.p.s.</a:t>
            </a:r>
            <a:endParaRPr lang="en-US" sz="1200" dirty="false"/>
          </a:p>
        </p:txBody>
      </p:sp>
      <p:sp>
        <p:nvSpPr>
          <p:cNvPr id="8" name="Text 5"/>
          <p:cNvSpPr/>
          <p:nvPr/>
        </p:nvSpPr>
        <p:spPr>
          <a:xfrm>
            <a:off x="10252621" y="5628680"/>
            <a:ext cx="1177379" cy="238720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false">
                <a:solidFill>
                  <a:srgbClr val="C9D3D6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Kolín · září 2026</a:t>
            </a:r>
            <a:endParaRPr lang="en-US" sz="1200" dirty="false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 name="Slide 2">
    <p:bg>
      <p:bgPr>
        <a:solidFill>
          <a:srgbClr val="F6F3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true" kern="0" spc="200" dirty="false">
                <a:solidFill>
                  <a:srgbClr val="B24A26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KDO JSME</a:t>
            </a:r>
            <a:endParaRPr lang="en-US" sz="1200" dirty="false"/>
          </a:p>
        </p:txBody>
      </p:sp>
      <p:sp>
        <p:nvSpPr>
          <p:cNvPr id="3" name="Text 1"/>
          <p:cNvSpPr/>
          <p:nvPr/>
        </p:nvSpPr>
        <p:spPr>
          <a:xfrm>
            <a:off x="812800" y="1127720"/>
            <a:ext cx="10883392" cy="528290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dirty="false">
                <a:solidFill>
                  <a:srgbClr val="1E2A3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MAS Kolín: městská MAS pro jedno město</a:t>
            </a:r>
            <a:endParaRPr lang="en-US" sz="3600" dirty="false"/>
          </a:p>
        </p:txBody>
      </p:sp>
      <p:sp>
        <p:nvSpPr>
          <p:cNvPr id="4" name="Shape 2"/>
          <p:cNvSpPr/>
          <p:nvPr/>
        </p:nvSpPr>
        <p:spPr>
          <a:xfrm>
            <a:off x="815975" y="1938586"/>
            <a:ext cx="3380284" cy="1913731"/>
          </a:xfrm>
          <a:prstGeom prst="roundRect">
            <a:avLst>
              <a:gd name="adj" fmla="val 5143"/>
            </a:avLst>
          </a:prstGeom>
          <a:solidFill>
            <a:srgbClr val="FFFDF8"/>
          </a:solidFill>
          <a:ln w="6350">
            <a:solidFill>
              <a:srgbClr val="E2DCC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73150" y="2170361"/>
            <a:ext cx="2951912" cy="533400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4000"/>
              </a:lnSpc>
              <a:buNone/>
            </a:pPr>
            <a:r>
              <a:rPr lang="en-US" sz="4000" b="true" dirty="false">
                <a:solidFill>
                  <a:srgbClr val="B24A26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1 ze 7</a:t>
            </a:r>
            <a:endParaRPr lang="en-US" sz="4000" dirty="false"/>
          </a:p>
        </p:txBody>
      </p:sp>
      <p:sp>
        <p:nvSpPr>
          <p:cNvPr id="6" name="Text 4"/>
          <p:cNvSpPr/>
          <p:nvPr/>
        </p:nvSpPr>
        <p:spPr>
          <a:xfrm>
            <a:off x="1073150" y="2729161"/>
            <a:ext cx="2951912" cy="693936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00" dirty="false">
                <a:solidFill>
                  <a:srgbClr val="46515E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pilotních měst ČR pro vznik městské MAS (doporučení MPSV, MMR a NS MAS, 2024)</a:t>
            </a:r>
            <a:endParaRPr lang="en-US" sz="1300" dirty="false"/>
          </a:p>
        </p:txBody>
      </p:sp>
      <p:sp>
        <p:nvSpPr>
          <p:cNvPr id="7" name="Shape 5"/>
          <p:cNvSpPr/>
          <p:nvPr/>
        </p:nvSpPr>
        <p:spPr>
          <a:xfrm>
            <a:off x="4405809" y="1938586"/>
            <a:ext cx="3380333" cy="1913731"/>
          </a:xfrm>
          <a:prstGeom prst="roundRect">
            <a:avLst>
              <a:gd name="adj" fmla="val 5143"/>
            </a:avLst>
          </a:prstGeom>
          <a:solidFill>
            <a:srgbClr val="FFFDF8"/>
          </a:solidFill>
          <a:ln w="6350">
            <a:solidFill>
              <a:srgbClr val="E2DCC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662984" y="2170361"/>
            <a:ext cx="2951963" cy="533400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4000"/>
              </a:lnSpc>
              <a:buNone/>
            </a:pPr>
            <a:r>
              <a:rPr lang="en-US" sz="4000" b="true" dirty="false">
                <a:solidFill>
                  <a:srgbClr val="B24A26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11/2024</a:t>
            </a:r>
            <a:endParaRPr lang="en-US" sz="4000" dirty="false"/>
          </a:p>
        </p:txBody>
      </p:sp>
      <p:sp>
        <p:nvSpPr>
          <p:cNvPr id="9" name="Text 7"/>
          <p:cNvSpPr/>
          <p:nvPr/>
        </p:nvSpPr>
        <p:spPr>
          <a:xfrm>
            <a:off x="4662984" y="2729161"/>
            <a:ext cx="2951963" cy="693936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00" dirty="false">
                <a:solidFill>
                  <a:srgbClr val="46515E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založení spolku na podnět města Kolín ve spolupráci s Prostor plus o.p.s. a dalšími partnery</a:t>
            </a:r>
            <a:endParaRPr lang="en-US" sz="1300" dirty="false"/>
          </a:p>
        </p:txBody>
      </p:sp>
      <p:sp>
        <p:nvSpPr>
          <p:cNvPr id="10" name="Shape 8"/>
          <p:cNvSpPr/>
          <p:nvPr/>
        </p:nvSpPr>
        <p:spPr>
          <a:xfrm>
            <a:off x="7995692" y="1938586"/>
            <a:ext cx="3380333" cy="1913731"/>
          </a:xfrm>
          <a:prstGeom prst="roundRect">
            <a:avLst>
              <a:gd name="adj" fmla="val 5143"/>
            </a:avLst>
          </a:prstGeom>
          <a:solidFill>
            <a:srgbClr val="FFFDF8"/>
          </a:solidFill>
          <a:ln w="6350">
            <a:solidFill>
              <a:srgbClr val="E2DCC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52867" y="2170361"/>
            <a:ext cx="2951963" cy="533400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4000"/>
              </a:lnSpc>
              <a:buNone/>
            </a:pPr>
            <a:r>
              <a:rPr lang="en-US" sz="4000" b="true" dirty="false">
                <a:solidFill>
                  <a:srgbClr val="B24A26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15+</a:t>
            </a:r>
            <a:endParaRPr lang="en-US" sz="4000" dirty="false"/>
          </a:p>
        </p:txBody>
      </p:sp>
      <p:sp>
        <p:nvSpPr>
          <p:cNvPr id="12" name="Text 10"/>
          <p:cNvSpPr/>
          <p:nvPr/>
        </p:nvSpPr>
        <p:spPr>
          <a:xfrm>
            <a:off x="8252867" y="2729161"/>
            <a:ext cx="2951963" cy="916781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00" dirty="false">
                <a:solidFill>
                  <a:srgbClr val="46515E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aktivních členů: město, školy, poskytovatelé služeb, spolky, občané; území působnosti = město Kolín</a:t>
            </a:r>
            <a:endParaRPr lang="en-US" sz="1300" dirty="false"/>
          </a:p>
        </p:txBody>
      </p:sp>
      <p:sp>
        <p:nvSpPr>
          <p:cNvPr id="13" name="Text 11"/>
          <p:cNvSpPr/>
          <p:nvPr/>
        </p:nvSpPr>
        <p:spPr>
          <a:xfrm>
            <a:off x="812800" y="4160292"/>
            <a:ext cx="5337048" cy="269230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true" dirty="false">
                <a:solidFill>
                  <a:srgbClr val="1E2A3A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Účel podle stanov</a:t>
            </a:r>
            <a:endParaRPr lang="en-US" sz="1600" dirty="false"/>
          </a:p>
        </p:txBody>
      </p:sp>
      <p:sp>
        <p:nvSpPr>
          <p:cNvPr id="14" name="Text 12"/>
          <p:cNvSpPr/>
          <p:nvPr/>
        </p:nvSpPr>
        <p:spPr>
          <a:xfrm>
            <a:off x="812800" y="4480322"/>
            <a:ext cx="5337048" cy="1020961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false">
                <a:solidFill>
                  <a:srgbClr val="46515E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Sdružovat lokální aktéry v oblasti sociálního začleňování, zlepšovat kvalitu života a rozvíjet město na principech komunitně vedeného místního rozvoje (CLLD). Veřejný sektor ani žádná zájmová skupina nemá více než 49 % hlasů.</a:t>
            </a:r>
            <a:endParaRPr lang="en-US" sz="1400" dirty="false"/>
          </a:p>
        </p:txBody>
      </p:sp>
      <p:sp>
        <p:nvSpPr>
          <p:cNvPr id="15" name="Text 13"/>
          <p:cNvSpPr/>
          <p:nvPr/>
        </p:nvSpPr>
        <p:spPr>
          <a:xfrm>
            <a:off x="6197600" y="4160292"/>
            <a:ext cx="5337048" cy="269230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true" dirty="false">
                <a:solidFill>
                  <a:srgbClr val="1E2A3A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Hlavní činnosti</a:t>
            </a:r>
            <a:endParaRPr lang="en-US" sz="1600" dirty="false"/>
          </a:p>
        </p:txBody>
      </p:sp>
      <p:sp>
        <p:nvSpPr>
          <p:cNvPr id="16" name="Text 14"/>
          <p:cNvSpPr/>
          <p:nvPr/>
        </p:nvSpPr>
        <p:spPr>
          <a:xfrm>
            <a:off x="6197600" y="4480322"/>
            <a:ext cx="5337048" cy="1020961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false">
                <a:solidFill>
                  <a:srgbClr val="46515E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Inkluzivní vzdělávání, terapeutické a psychosociální služby pro děti, mládež i dospělé, rozvoj dobrovolnictví a participace obyvatel, síťování aktérů a přenos dobré praxe včetně spolupráce s okolními MAS.</a:t>
            </a:r>
            <a:endParaRPr lang="en-US" sz="1400" dirty="false"/>
          </a:p>
        </p:txBody>
      </p:sp>
      <p:sp>
        <p:nvSpPr>
          <p:cNvPr id="17" name="Text 15"/>
          <p:cNvSpPr/>
          <p:nvPr/>
        </p:nvSpPr>
        <p:spPr>
          <a:xfrm>
            <a:off x="812800" y="6238280"/>
            <a:ext cx="4914062" cy="238720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false">
                <a:solidFill>
                  <a:srgbClr val="7A828C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Zdroj: Stanovy MAS Kolín, z. s. (2024), Akční plán OPZ+ MMAS Kolín</a:t>
            </a:r>
            <a:endParaRPr lang="en-US" sz="1200" dirty="false"/>
          </a:p>
        </p:txBody>
      </p:sp>
      <p:sp>
        <p:nvSpPr>
          <p:cNvPr id="18" name="Text 16"/>
          <p:cNvSpPr/>
          <p:nvPr/>
        </p:nvSpPr>
        <p:spPr>
          <a:xfrm>
            <a:off x="11288316" y="6238280"/>
            <a:ext cx="141684" cy="238720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false">
                <a:solidFill>
                  <a:srgbClr val="7A828C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2</a:t>
            </a:r>
            <a:endParaRPr lang="en-US" sz="1200" dirty="false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 name="Slide 3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true" kern="0" spc="200" dirty="false">
                <a:solidFill>
                  <a:srgbClr val="B24A26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PROJEKT OPZ+</a:t>
            </a:r>
            <a:endParaRPr lang="en-US" sz="1200" dirty="false"/>
          </a:p>
        </p:txBody>
      </p:sp>
      <p:sp>
        <p:nvSpPr>
          <p:cNvPr id="3" name="Text 1"/>
          <p:cNvSpPr/>
          <p:nvPr/>
        </p:nvSpPr>
        <p:spPr>
          <a:xfrm>
            <a:off x="812800" y="1127720"/>
            <a:ext cx="10883392" cy="528290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dirty="false">
                <a:solidFill>
                  <a:srgbClr val="1E2A3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Kolín buduje komunitu (2025–2028)</a:t>
            </a:r>
            <a:endParaRPr lang="en-US" sz="3600" dirty="false"/>
          </a:p>
        </p:txBody>
      </p:sp>
      <p:sp>
        <p:nvSpPr>
          <p:cNvPr id="4" name="Text 2"/>
          <p:cNvSpPr/>
          <p:nvPr/>
        </p:nvSpPr>
        <p:spPr>
          <a:xfrm>
            <a:off x="812800" y="1935411"/>
            <a:ext cx="4709160" cy="1358900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false">
                <a:solidFill>
                  <a:srgbClr val="46515E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Cílem je posílit sociální soudržnost a participaci obyvatel včetně osob se znevýhodněním a posílit odbornou i komunitní podporu znevýhodněných rodin v Kolíně. Projekt vychází z Akčního plánu OPZ+ městské MAS.</a:t>
            </a:r>
            <a:endParaRPr lang="en-US" sz="1500" dirty="false"/>
          </a:p>
        </p:txBody>
      </p:sp>
      <p:sp>
        <p:nvSpPr>
          <p:cNvPr id="5" name="Shape 3"/>
          <p:cNvSpPr/>
          <p:nvPr/>
        </p:nvSpPr>
        <p:spPr>
          <a:xfrm>
            <a:off x="812800" y="3456236"/>
            <a:ext cx="2209800" cy="0"/>
          </a:xfrm>
          <a:prstGeom prst="line">
            <a:avLst/>
          </a:prstGeom>
          <a:noFill/>
          <a:ln w="19050">
            <a:solidFill>
              <a:srgbClr val="B24A26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12800" y="3567361"/>
            <a:ext cx="2276094" cy="381000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800" b="true" dirty="false">
                <a:solidFill>
                  <a:srgbClr val="1E2A3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13,9 mil. Kč</a:t>
            </a:r>
            <a:endParaRPr lang="en-US" sz="2800" dirty="false"/>
          </a:p>
        </p:txBody>
      </p:sp>
      <p:sp>
        <p:nvSpPr>
          <p:cNvPr id="7" name="Text 5"/>
          <p:cNvSpPr/>
          <p:nvPr/>
        </p:nvSpPr>
        <p:spPr>
          <a:xfrm>
            <a:off x="812800" y="3948361"/>
            <a:ext cx="2276094" cy="238720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false">
                <a:solidFill>
                  <a:srgbClr val="46515E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celkové způsobilé výdaje</a:t>
            </a:r>
            <a:endParaRPr lang="en-US" sz="1200" dirty="false"/>
          </a:p>
        </p:txBody>
      </p:sp>
      <p:sp>
        <p:nvSpPr>
          <p:cNvPr id="8" name="Shape 6"/>
          <p:cNvSpPr/>
          <p:nvPr/>
        </p:nvSpPr>
        <p:spPr>
          <a:xfrm>
            <a:off x="3175000" y="3456236"/>
            <a:ext cx="2209800" cy="0"/>
          </a:xfrm>
          <a:prstGeom prst="line">
            <a:avLst/>
          </a:prstGeom>
          <a:noFill/>
          <a:ln w="19050">
            <a:solidFill>
              <a:srgbClr val="B24A2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175000" y="3567361"/>
            <a:ext cx="2276094" cy="381000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800" b="true" dirty="false">
                <a:solidFill>
                  <a:srgbClr val="1E2A3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34 měsíců</a:t>
            </a:r>
            <a:endParaRPr lang="en-US" sz="2800" dirty="false"/>
          </a:p>
        </p:txBody>
      </p:sp>
      <p:sp>
        <p:nvSpPr>
          <p:cNvPr id="10" name="Text 8"/>
          <p:cNvSpPr/>
          <p:nvPr/>
        </p:nvSpPr>
        <p:spPr>
          <a:xfrm>
            <a:off x="3175000" y="3948361"/>
            <a:ext cx="2276094" cy="238720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false">
                <a:solidFill>
                  <a:srgbClr val="46515E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1. 9. 2025 – 30. 6. 2028</a:t>
            </a:r>
            <a:endParaRPr lang="en-US" sz="1200" dirty="false"/>
          </a:p>
        </p:txBody>
      </p:sp>
      <p:sp>
        <p:nvSpPr>
          <p:cNvPr id="11" name="Shape 9"/>
          <p:cNvSpPr/>
          <p:nvPr/>
        </p:nvSpPr>
        <p:spPr>
          <a:xfrm>
            <a:off x="812800" y="4323606"/>
            <a:ext cx="2209800" cy="0"/>
          </a:xfrm>
          <a:prstGeom prst="line">
            <a:avLst/>
          </a:prstGeom>
          <a:noFill/>
          <a:ln w="19050">
            <a:solidFill>
              <a:srgbClr val="B24A2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12800" y="4434731"/>
            <a:ext cx="2276094" cy="381000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800" b="true" dirty="false">
                <a:solidFill>
                  <a:srgbClr val="1E2A3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455 osob</a:t>
            </a:r>
            <a:endParaRPr lang="en-US" sz="2800" dirty="false"/>
          </a:p>
        </p:txBody>
      </p:sp>
      <p:sp>
        <p:nvSpPr>
          <p:cNvPr id="13" name="Text 11"/>
          <p:cNvSpPr/>
          <p:nvPr/>
        </p:nvSpPr>
        <p:spPr>
          <a:xfrm>
            <a:off x="812800" y="4815731"/>
            <a:ext cx="2276094" cy="452041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false">
                <a:solidFill>
                  <a:srgbClr val="46515E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cílová hodnota využívání podpořených služeb</a:t>
            </a:r>
            <a:endParaRPr lang="en-US" sz="1200" dirty="false"/>
          </a:p>
        </p:txBody>
      </p:sp>
      <p:sp>
        <p:nvSpPr>
          <p:cNvPr id="14" name="Shape 12"/>
          <p:cNvSpPr/>
          <p:nvPr/>
        </p:nvSpPr>
        <p:spPr>
          <a:xfrm>
            <a:off x="3175000" y="4323606"/>
            <a:ext cx="2209800" cy="0"/>
          </a:xfrm>
          <a:prstGeom prst="line">
            <a:avLst/>
          </a:prstGeom>
          <a:noFill/>
          <a:ln w="19050">
            <a:solidFill>
              <a:srgbClr val="B24A2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175000" y="4434731"/>
            <a:ext cx="2276094" cy="381000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800" b="true" dirty="false">
                <a:solidFill>
                  <a:srgbClr val="1E2A3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3,9 úvazku</a:t>
            </a:r>
            <a:endParaRPr lang="en-US" sz="2800" dirty="false"/>
          </a:p>
        </p:txBody>
      </p:sp>
      <p:sp>
        <p:nvSpPr>
          <p:cNvPr id="16" name="Text 14"/>
          <p:cNvSpPr/>
          <p:nvPr/>
        </p:nvSpPr>
        <p:spPr>
          <a:xfrm>
            <a:off x="3175000" y="4815731"/>
            <a:ext cx="2276094" cy="452041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false">
                <a:solidFill>
                  <a:srgbClr val="46515E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přímé práce: komunitní pracovníci a case manageři</a:t>
            </a:r>
            <a:endParaRPr lang="en-US" sz="1200" dirty="false"/>
          </a:p>
        </p:txBody>
      </p:sp>
      <p:sp>
        <p:nvSpPr>
          <p:cNvPr id="17" name="Text 15"/>
          <p:cNvSpPr/>
          <p:nvPr/>
        </p:nvSpPr>
        <p:spPr>
          <a:xfrm>
            <a:off x="5689600" y="1935411"/>
            <a:ext cx="5860288" cy="269230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true" dirty="false">
                <a:solidFill>
                  <a:srgbClr val="1E2A3A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Tři pilíře projektu</a:t>
            </a:r>
            <a:endParaRPr lang="en-US" sz="1600" dirty="false"/>
          </a:p>
        </p:txBody>
      </p:sp>
      <p:sp>
        <p:nvSpPr>
          <p:cNvPr id="18" name="Shape 16"/>
          <p:cNvSpPr/>
          <p:nvPr/>
        </p:nvSpPr>
        <p:spPr>
          <a:xfrm>
            <a:off x="5689600" y="2306241"/>
            <a:ext cx="5689600" cy="1059160"/>
          </a:xfrm>
          <a:prstGeom prst="roundRect">
            <a:avLst>
              <a:gd name="adj" fmla="val 9593"/>
            </a:avLst>
          </a:prstGeom>
          <a:solidFill>
            <a:srgbClr val="F6F3EC"/>
          </a:solidFill>
          <a:ln/>
        </p:spPr>
      </p:sp>
      <p:pic>
        <p:nvPicPr>
          <p:cNvPr id="19" name="Image 0" descr="Home"/>
          <p:cNvPicPr>
            <a:picLocks noChangeAspect="true"/>
          </p:cNvPicPr>
          <p:nvPr/>
        </p:nvPicPr>
        <p:blipFill>
          <a:blip r:embed="rId1"/>
          <a:srcRect l="0" t="-37" r="0" b="-37"/>
          <a:stretch/>
        </p:blipFill>
        <p:spPr>
          <a:xfrm>
            <a:off x="5892800" y="2658021"/>
            <a:ext cx="336302" cy="355600"/>
          </a:xfrm>
          <a:prstGeom prst="rect">
            <a:avLst/>
          </a:prstGeom>
        </p:spPr>
      </p:pic>
      <p:sp>
        <p:nvSpPr>
          <p:cNvPr id="20" name="Text 17"/>
          <p:cNvSpPr/>
          <p:nvPr/>
        </p:nvSpPr>
        <p:spPr>
          <a:xfrm>
            <a:off x="6381502" y="2484041"/>
            <a:ext cx="4938333" cy="292100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b="true" dirty="false">
                <a:solidFill>
                  <a:srgbClr val="1E2A3A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Komunitní centrum Kolín</a:t>
            </a:r>
            <a:endParaRPr lang="en-US" sz="1500" dirty="false"/>
          </a:p>
        </p:txBody>
      </p:sp>
      <p:sp>
        <p:nvSpPr>
          <p:cNvPr id="21" name="Text 18"/>
          <p:cNvSpPr/>
          <p:nvPr/>
        </p:nvSpPr>
        <p:spPr>
          <a:xfrm>
            <a:off x="6381502" y="2776141"/>
            <a:ext cx="4938333" cy="436860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200" dirty="false">
                <a:solidFill>
                  <a:srgbClr val="46515E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otevřený prostor pro setkávání, vzdělávání, kulturu a spolupráci obyvatel</a:t>
            </a:r>
            <a:endParaRPr lang="en-US" sz="1200" dirty="false"/>
          </a:p>
        </p:txBody>
      </p:sp>
      <p:sp>
        <p:nvSpPr>
          <p:cNvPr id="22" name="Shape 19"/>
          <p:cNvSpPr/>
          <p:nvPr/>
        </p:nvSpPr>
        <p:spPr>
          <a:xfrm>
            <a:off x="5689600" y="3492401"/>
            <a:ext cx="5689600" cy="853430"/>
          </a:xfrm>
          <a:prstGeom prst="roundRect">
            <a:avLst>
              <a:gd name="adj" fmla="val 11905"/>
            </a:avLst>
          </a:prstGeom>
          <a:solidFill>
            <a:srgbClr val="F6F3EC"/>
          </a:solidFill>
          <a:ln/>
        </p:spPr>
      </p:sp>
      <p:pic>
        <p:nvPicPr>
          <p:cNvPr id="23" name="Image 1" descr="Users"/>
          <p:cNvPicPr>
            <a:picLocks noChangeAspect="true"/>
          </p:cNvPicPr>
          <p:nvPr/>
        </p:nvPicPr>
        <p:blipFill>
          <a:blip r:embed="rId2"/>
          <a:srcRect l="0" t="0" r="0" b="0"/>
          <a:stretch/>
        </p:blipFill>
        <p:spPr>
          <a:xfrm>
            <a:off x="5892800" y="3741291"/>
            <a:ext cx="355600" cy="355600"/>
          </a:xfrm>
          <a:prstGeom prst="rect">
            <a:avLst/>
          </a:prstGeom>
        </p:spPr>
      </p:pic>
      <p:sp>
        <p:nvSpPr>
          <p:cNvPr id="24" name="Text 20"/>
          <p:cNvSpPr/>
          <p:nvPr/>
        </p:nvSpPr>
        <p:spPr>
          <a:xfrm>
            <a:off x="6400800" y="3670201"/>
            <a:ext cx="4888206" cy="292100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b="true" dirty="false">
                <a:solidFill>
                  <a:srgbClr val="1E2A3A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Dobrovolnické centrum</a:t>
            </a:r>
            <a:endParaRPr lang="en-US" sz="1500" dirty="false"/>
          </a:p>
        </p:txBody>
      </p:sp>
      <p:sp>
        <p:nvSpPr>
          <p:cNvPr id="25" name="Text 21"/>
          <p:cNvSpPr/>
          <p:nvPr/>
        </p:nvSpPr>
        <p:spPr>
          <a:xfrm>
            <a:off x="6400800" y="3962301"/>
            <a:ext cx="4888206" cy="231130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200" dirty="false">
                <a:solidFill>
                  <a:srgbClr val="46515E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mezigenerační dobrovolnictví a aktivní občanství, akreditace MV ČR</a:t>
            </a:r>
            <a:endParaRPr lang="en-US" sz="1200" dirty="false"/>
          </a:p>
        </p:txBody>
      </p:sp>
      <p:sp>
        <p:nvSpPr>
          <p:cNvPr id="26" name="Shape 22"/>
          <p:cNvSpPr/>
          <p:nvPr/>
        </p:nvSpPr>
        <p:spPr>
          <a:xfrm>
            <a:off x="5689600" y="4472831"/>
            <a:ext cx="5689600" cy="1059160"/>
          </a:xfrm>
          <a:prstGeom prst="roundRect">
            <a:avLst>
              <a:gd name="adj" fmla="val 9593"/>
            </a:avLst>
          </a:prstGeom>
          <a:solidFill>
            <a:srgbClr val="F6F3EC"/>
          </a:solidFill>
          <a:ln/>
        </p:spPr>
      </p:sp>
      <p:pic>
        <p:nvPicPr>
          <p:cNvPr id="27" name="Image 2" descr="GraduationCap"/>
          <p:cNvPicPr>
            <a:picLocks noChangeAspect="true"/>
          </p:cNvPicPr>
          <p:nvPr/>
        </p:nvPicPr>
        <p:blipFill>
          <a:blip r:embed="rId3"/>
          <a:srcRect l="0" t="-22" r="0" b="-22"/>
          <a:stretch/>
        </p:blipFill>
        <p:spPr>
          <a:xfrm>
            <a:off x="5892800" y="4824611"/>
            <a:ext cx="342751" cy="355600"/>
          </a:xfrm>
          <a:prstGeom prst="rect">
            <a:avLst/>
          </a:prstGeom>
        </p:spPr>
      </p:pic>
      <p:sp>
        <p:nvSpPr>
          <p:cNvPr id="28" name="Text 23"/>
          <p:cNvSpPr/>
          <p:nvPr/>
        </p:nvSpPr>
        <p:spPr>
          <a:xfrm>
            <a:off x="6387951" y="4650631"/>
            <a:ext cx="4931690" cy="292100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b="true" dirty="false">
                <a:solidFill>
                  <a:srgbClr val="1E2A3A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Podpora duševního zdraví ve školách</a:t>
            </a:r>
            <a:endParaRPr lang="en-US" sz="1500" dirty="false"/>
          </a:p>
        </p:txBody>
      </p:sp>
      <p:sp>
        <p:nvSpPr>
          <p:cNvPr id="29" name="Text 24"/>
          <p:cNvSpPr/>
          <p:nvPr/>
        </p:nvSpPr>
        <p:spPr>
          <a:xfrm>
            <a:off x="6387951" y="4942731"/>
            <a:ext cx="4931690" cy="436860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200" dirty="false">
                <a:solidFill>
                  <a:srgbClr val="46515E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case management na 10 školách ve spolupráci s platformou Lehkost.cz</a:t>
            </a:r>
            <a:endParaRPr lang="en-US" sz="1200" dirty="false"/>
          </a:p>
        </p:txBody>
      </p:sp>
      <p:sp>
        <p:nvSpPr>
          <p:cNvPr id="30" name="Text 25"/>
          <p:cNvSpPr/>
          <p:nvPr/>
        </p:nvSpPr>
        <p:spPr>
          <a:xfrm>
            <a:off x="812800" y="6238280"/>
            <a:ext cx="5939029" cy="238720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false">
                <a:solidFill>
                  <a:srgbClr val="7A828C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Zdroj: Žádost o podporu OPZ+ (MS21+, 4/2025), Akční plán OPZ+ MMAS Kolín v1.2</a:t>
            </a:r>
            <a:endParaRPr lang="en-US" sz="1200" dirty="false"/>
          </a:p>
        </p:txBody>
      </p:sp>
      <p:sp>
        <p:nvSpPr>
          <p:cNvPr id="31" name="Text 26"/>
          <p:cNvSpPr/>
          <p:nvPr/>
        </p:nvSpPr>
        <p:spPr>
          <a:xfrm>
            <a:off x="11283107" y="6238280"/>
            <a:ext cx="146893" cy="238720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false">
                <a:solidFill>
                  <a:srgbClr val="7A828C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3</a:t>
            </a:r>
            <a:endParaRPr lang="en-US" sz="1200" dirty="false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 name="Slide 4">
    <p:bg>
      <p:bgPr>
        <a:solidFill>
          <a:srgbClr val="F6F3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true" kern="0" spc="200" dirty="false">
                <a:solidFill>
                  <a:srgbClr val="B24A26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KLÍČOVÉ AKTIVITY</a:t>
            </a:r>
            <a:endParaRPr lang="en-US" sz="1200" dirty="false"/>
          </a:p>
        </p:txBody>
      </p:sp>
      <p:sp>
        <p:nvSpPr>
          <p:cNvPr id="3" name="Text 1"/>
          <p:cNvSpPr/>
          <p:nvPr/>
        </p:nvSpPr>
        <p:spPr>
          <a:xfrm>
            <a:off x="812800" y="1127720"/>
            <a:ext cx="10883392" cy="528290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dirty="false">
                <a:solidFill>
                  <a:srgbClr val="1E2A3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Čtyři aktivity, jeden systém podpory</a:t>
            </a:r>
            <a:endParaRPr lang="en-US" sz="3600" dirty="false"/>
          </a:p>
        </p:txBody>
      </p:sp>
      <p:sp>
        <p:nvSpPr>
          <p:cNvPr id="4" name="Shape 2"/>
          <p:cNvSpPr/>
          <p:nvPr/>
        </p:nvSpPr>
        <p:spPr>
          <a:xfrm>
            <a:off x="815975" y="1887786"/>
            <a:ext cx="5200650" cy="1730921"/>
          </a:xfrm>
          <a:prstGeom prst="roundRect">
            <a:avLst>
              <a:gd name="adj" fmla="val 5686"/>
            </a:avLst>
          </a:prstGeom>
          <a:solidFill>
            <a:srgbClr val="FFFDF8"/>
          </a:solidFill>
          <a:ln w="6350">
            <a:solidFill>
              <a:srgbClr val="E2DCC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47750" y="2094161"/>
            <a:ext cx="4879213" cy="238720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true" dirty="false">
                <a:solidFill>
                  <a:srgbClr val="B24A26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KA 1</a:t>
            </a:r>
            <a:endParaRPr lang="en-US" sz="1200" dirty="false"/>
          </a:p>
        </p:txBody>
      </p:sp>
      <p:sp>
        <p:nvSpPr>
          <p:cNvPr id="6" name="Text 4"/>
          <p:cNvSpPr/>
          <p:nvPr/>
        </p:nvSpPr>
        <p:spPr>
          <a:xfrm>
            <a:off x="1047750" y="2383681"/>
            <a:ext cx="4879213" cy="284460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2040"/>
              </a:lnSpc>
              <a:buNone/>
            </a:pPr>
            <a:r>
              <a:rPr lang="en-US" sz="1700" b="true" dirty="false">
                <a:solidFill>
                  <a:srgbClr val="1E2A3A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Vznik a provoz komunitního centra</a:t>
            </a:r>
            <a:endParaRPr lang="en-US" sz="1700" dirty="false"/>
          </a:p>
        </p:txBody>
      </p:sp>
      <p:sp>
        <p:nvSpPr>
          <p:cNvPr id="7" name="Text 5"/>
          <p:cNvSpPr/>
          <p:nvPr/>
        </p:nvSpPr>
        <p:spPr>
          <a:xfrm>
            <a:off x="1047750" y="2718941"/>
            <a:ext cx="4879213" cy="718790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false">
                <a:solidFill>
                  <a:srgbClr val="46515E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Min. 470 komunitních a vzdělávacích akcí, 300 unikátních účastníků, zapojení 10 místních subjektů. Kapacita 30 míst, organizační řád a etický kodex centra.</a:t>
            </a:r>
            <a:endParaRPr lang="en-US" sz="1300" dirty="false"/>
          </a:p>
        </p:txBody>
      </p:sp>
      <p:sp>
        <p:nvSpPr>
          <p:cNvPr id="8" name="Shape 6"/>
          <p:cNvSpPr/>
          <p:nvPr/>
        </p:nvSpPr>
        <p:spPr>
          <a:xfrm>
            <a:off x="6175375" y="1887786"/>
            <a:ext cx="5200650" cy="1730921"/>
          </a:xfrm>
          <a:prstGeom prst="roundRect">
            <a:avLst>
              <a:gd name="adj" fmla="val 5686"/>
            </a:avLst>
          </a:prstGeom>
          <a:solidFill>
            <a:srgbClr val="FFFDF8"/>
          </a:solidFill>
          <a:ln w="6350">
            <a:solidFill>
              <a:srgbClr val="E2DC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7150" y="2094161"/>
            <a:ext cx="4879213" cy="238720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true" dirty="false">
                <a:solidFill>
                  <a:srgbClr val="B24A26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KA 2</a:t>
            </a:r>
            <a:endParaRPr lang="en-US" sz="1200" dirty="false"/>
          </a:p>
        </p:txBody>
      </p:sp>
      <p:sp>
        <p:nvSpPr>
          <p:cNvPr id="10" name="Text 8"/>
          <p:cNvSpPr/>
          <p:nvPr/>
        </p:nvSpPr>
        <p:spPr>
          <a:xfrm>
            <a:off x="6407150" y="2383681"/>
            <a:ext cx="4879213" cy="284460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2040"/>
              </a:lnSpc>
              <a:buNone/>
            </a:pPr>
            <a:r>
              <a:rPr lang="en-US" sz="1700" b="true" dirty="false">
                <a:solidFill>
                  <a:srgbClr val="1E2A3A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Dobrovolnictví a zapojení obyvatel</a:t>
            </a:r>
            <a:endParaRPr lang="en-US" sz="1700" dirty="false"/>
          </a:p>
        </p:txBody>
      </p:sp>
      <p:sp>
        <p:nvSpPr>
          <p:cNvPr id="11" name="Text 9"/>
          <p:cNvSpPr/>
          <p:nvPr/>
        </p:nvSpPr>
        <p:spPr>
          <a:xfrm>
            <a:off x="6407150" y="2718941"/>
            <a:ext cx="4879213" cy="718790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false">
                <a:solidFill>
                  <a:srgbClr val="46515E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30 formálních (40–50 % senioři) a 50 neformálních dobrovolníků, 5 přijímajících organizací, 15 supervizí a 15 workshopů. Akreditace programu u MV ČR.</a:t>
            </a:r>
            <a:endParaRPr lang="en-US" sz="1300" dirty="false"/>
          </a:p>
        </p:txBody>
      </p:sp>
      <p:sp>
        <p:nvSpPr>
          <p:cNvPr id="12" name="Shape 10"/>
          <p:cNvSpPr/>
          <p:nvPr/>
        </p:nvSpPr>
        <p:spPr>
          <a:xfrm>
            <a:off x="815975" y="3777456"/>
            <a:ext cx="5200650" cy="1730921"/>
          </a:xfrm>
          <a:prstGeom prst="roundRect">
            <a:avLst>
              <a:gd name="adj" fmla="val 5686"/>
            </a:avLst>
          </a:prstGeom>
          <a:solidFill>
            <a:srgbClr val="FFFDF8"/>
          </a:solidFill>
          <a:ln w="6350">
            <a:solidFill>
              <a:srgbClr val="E2DC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47750" y="3983831"/>
            <a:ext cx="4879213" cy="238720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true" dirty="false">
                <a:solidFill>
                  <a:srgbClr val="B24A26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KA 3</a:t>
            </a:r>
            <a:endParaRPr lang="en-US" sz="1200" dirty="false"/>
          </a:p>
        </p:txBody>
      </p:sp>
      <p:sp>
        <p:nvSpPr>
          <p:cNvPr id="14" name="Text 12"/>
          <p:cNvSpPr/>
          <p:nvPr/>
        </p:nvSpPr>
        <p:spPr>
          <a:xfrm>
            <a:off x="1047750" y="4273352"/>
            <a:ext cx="4879213" cy="284460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2040"/>
              </a:lnSpc>
              <a:buNone/>
            </a:pPr>
            <a:r>
              <a:rPr lang="en-US" sz="1700" b="true" dirty="false">
                <a:solidFill>
                  <a:srgbClr val="1E2A3A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Case management ve spolupráci se školami</a:t>
            </a:r>
            <a:endParaRPr lang="en-US" sz="1700" dirty="false"/>
          </a:p>
        </p:txBody>
      </p:sp>
      <p:sp>
        <p:nvSpPr>
          <p:cNvPr id="15" name="Text 13"/>
          <p:cNvSpPr/>
          <p:nvPr/>
        </p:nvSpPr>
        <p:spPr>
          <a:xfrm>
            <a:off x="1047750" y="4608612"/>
            <a:ext cx="4879213" cy="718790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false">
                <a:solidFill>
                  <a:srgbClr val="46515E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10 škol v Kolíně, min. 300 individuálně podpořených dětí a rodin. Case manageři přímo ve školách (0,2–0,25 úvazku na školu, 4–6 h přímé práce týdně).</a:t>
            </a:r>
            <a:endParaRPr lang="en-US" sz="1300" dirty="false"/>
          </a:p>
        </p:txBody>
      </p:sp>
      <p:sp>
        <p:nvSpPr>
          <p:cNvPr id="16" name="Shape 14"/>
          <p:cNvSpPr/>
          <p:nvPr/>
        </p:nvSpPr>
        <p:spPr>
          <a:xfrm>
            <a:off x="6175375" y="3777456"/>
            <a:ext cx="5200650" cy="1730921"/>
          </a:xfrm>
          <a:prstGeom prst="roundRect">
            <a:avLst>
              <a:gd name="adj" fmla="val 5686"/>
            </a:avLst>
          </a:prstGeom>
          <a:solidFill>
            <a:srgbClr val="FFFDF8"/>
          </a:solidFill>
          <a:ln w="6350">
            <a:solidFill>
              <a:srgbClr val="E2DC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407150" y="3983831"/>
            <a:ext cx="4879213" cy="238720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true" dirty="false">
                <a:solidFill>
                  <a:srgbClr val="B24A26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KA 4</a:t>
            </a:r>
            <a:endParaRPr lang="en-US" sz="1200" dirty="false"/>
          </a:p>
        </p:txBody>
      </p:sp>
      <p:sp>
        <p:nvSpPr>
          <p:cNvPr id="18" name="Text 16"/>
          <p:cNvSpPr/>
          <p:nvPr/>
        </p:nvSpPr>
        <p:spPr>
          <a:xfrm>
            <a:off x="6407150" y="4273352"/>
            <a:ext cx="4879213" cy="284460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2040"/>
              </a:lnSpc>
              <a:buNone/>
            </a:pPr>
            <a:r>
              <a:rPr lang="en-US" sz="1700" b="true" dirty="false">
                <a:solidFill>
                  <a:srgbClr val="1E2A3A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Networking, advokacie a vzdělávání týmu</a:t>
            </a:r>
            <a:endParaRPr lang="en-US" sz="1700" dirty="false"/>
          </a:p>
        </p:txBody>
      </p:sp>
      <p:sp>
        <p:nvSpPr>
          <p:cNvPr id="19" name="Text 17"/>
          <p:cNvSpPr/>
          <p:nvPr/>
        </p:nvSpPr>
        <p:spPr>
          <a:xfrm>
            <a:off x="6407150" y="4608612"/>
            <a:ext cx="4879213" cy="718790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false">
                <a:solidFill>
                  <a:srgbClr val="46515E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15 síťovacích setkání, 12 vyhodnocení Akčního plánu, 5 nových mezioborových spoluprací, online Komunitní průvodce Kolínem (1. verze do 12/2026), supervize a vzdělávání týmu.</a:t>
            </a:r>
            <a:endParaRPr lang="en-US" sz="1300" dirty="false"/>
          </a:p>
        </p:txBody>
      </p:sp>
      <p:sp>
        <p:nvSpPr>
          <p:cNvPr id="20" name="Text 18"/>
          <p:cNvSpPr/>
          <p:nvPr/>
        </p:nvSpPr>
        <p:spPr>
          <a:xfrm>
            <a:off x="812800" y="6238280"/>
            <a:ext cx="4783201" cy="238720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false">
                <a:solidFill>
                  <a:srgbClr val="7A828C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Zdroj: Popis klíčových aktivit a Cíle projektu (přílohy žádosti OPZ+)</a:t>
            </a:r>
            <a:endParaRPr lang="en-US" sz="1200" dirty="false"/>
          </a:p>
        </p:txBody>
      </p:sp>
      <p:sp>
        <p:nvSpPr>
          <p:cNvPr id="21" name="Text 19"/>
          <p:cNvSpPr/>
          <p:nvPr/>
        </p:nvSpPr>
        <p:spPr>
          <a:xfrm>
            <a:off x="11283404" y="6238280"/>
            <a:ext cx="146596" cy="238720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false">
                <a:solidFill>
                  <a:srgbClr val="7A828C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4</a:t>
            </a:r>
            <a:endParaRPr lang="en-US" sz="1200" dirty="false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 name="Slide 5">
    <p:bg>
      <p:bgPr>
        <a:solidFill>
          <a:srgbClr val="1E2A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true" kern="0" spc="200" dirty="false">
                <a:solidFill>
                  <a:srgbClr val="D98B6A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PROČ CASE MANAGEMENT VE ŠKOLÁCH</a:t>
            </a:r>
            <a:endParaRPr lang="en-US" sz="1200" dirty="false"/>
          </a:p>
        </p:txBody>
      </p:sp>
      <p:sp>
        <p:nvSpPr>
          <p:cNvPr id="3" name="Text 1"/>
          <p:cNvSpPr/>
          <p:nvPr/>
        </p:nvSpPr>
        <p:spPr>
          <a:xfrm>
            <a:off x="812800" y="1127720"/>
            <a:ext cx="10883392" cy="1031180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dirty="false">
                <a:solidFill>
                  <a:srgbClr val="F6F3EC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Škola je jediné místo, kde vidíme téměř všechny děti každý den</a:t>
            </a:r>
            <a:endParaRPr lang="en-US" sz="3600" dirty="false"/>
          </a:p>
        </p:txBody>
      </p:sp>
      <p:sp>
        <p:nvSpPr>
          <p:cNvPr id="4" name="Shape 2"/>
          <p:cNvSpPr/>
          <p:nvPr/>
        </p:nvSpPr>
        <p:spPr>
          <a:xfrm>
            <a:off x="812800" y="2393851"/>
            <a:ext cx="5435600" cy="0"/>
          </a:xfrm>
          <a:prstGeom prst="line">
            <a:avLst/>
          </a:prstGeom>
          <a:noFill/>
          <a:ln w="12700">
            <a:solidFill>
              <a:srgbClr val="3B4A5E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12800" y="2527201"/>
            <a:ext cx="1447800" cy="431800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3200"/>
              </a:lnSpc>
              <a:buNone/>
            </a:pPr>
            <a:r>
              <a:rPr lang="en-US" sz="3200" b="true" dirty="false">
                <a:solidFill>
                  <a:srgbClr val="D98B6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50 %+</a:t>
            </a:r>
            <a:endParaRPr lang="en-US" sz="3200" dirty="false"/>
          </a:p>
        </p:txBody>
      </p:sp>
      <p:sp>
        <p:nvSpPr>
          <p:cNvPr id="6" name="Text 4"/>
          <p:cNvSpPr/>
          <p:nvPr/>
        </p:nvSpPr>
        <p:spPr>
          <a:xfrm>
            <a:off x="2362200" y="2527201"/>
            <a:ext cx="4002786" cy="718790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false">
                <a:solidFill>
                  <a:srgbClr val="C9D3D6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žáků 9. tříd v ČR vykazuje nízký well-being; 30 % známky středně těžké až těžké úzkosti (NUDZ, 2023)</a:t>
            </a:r>
            <a:endParaRPr lang="en-US" sz="1300" dirty="false"/>
          </a:p>
        </p:txBody>
      </p:sp>
      <p:sp>
        <p:nvSpPr>
          <p:cNvPr id="7" name="Shape 5"/>
          <p:cNvSpPr/>
          <p:nvPr/>
        </p:nvSpPr>
        <p:spPr>
          <a:xfrm>
            <a:off x="812800" y="3328541"/>
            <a:ext cx="5435600" cy="0"/>
          </a:xfrm>
          <a:prstGeom prst="line">
            <a:avLst/>
          </a:prstGeom>
          <a:noFill/>
          <a:ln w="12700">
            <a:solidFill>
              <a:srgbClr val="3B4A5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12800" y="3461891"/>
            <a:ext cx="1447800" cy="431800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3200"/>
              </a:lnSpc>
              <a:buNone/>
            </a:pPr>
            <a:r>
              <a:rPr lang="en-US" sz="3200" b="true" dirty="false">
                <a:solidFill>
                  <a:srgbClr val="D98B6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470</a:t>
            </a:r>
            <a:endParaRPr lang="en-US" sz="3200" dirty="false"/>
          </a:p>
        </p:txBody>
      </p:sp>
      <p:sp>
        <p:nvSpPr>
          <p:cNvPr id="9" name="Text 7"/>
          <p:cNvSpPr/>
          <p:nvPr/>
        </p:nvSpPr>
        <p:spPr>
          <a:xfrm>
            <a:off x="2362200" y="3461891"/>
            <a:ext cx="4002786" cy="718790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false">
                <a:solidFill>
                  <a:srgbClr val="C9D3D6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zakázek ze škol na Kolínsku a Kutnohorsku v roce 2024 přes Lehkost a program péče a podpory; 50–60 % tvoří psychické potíže žáků</a:t>
            </a:r>
            <a:endParaRPr lang="en-US" sz="1300" dirty="false"/>
          </a:p>
        </p:txBody>
      </p:sp>
      <p:sp>
        <p:nvSpPr>
          <p:cNvPr id="10" name="Shape 8"/>
          <p:cNvSpPr/>
          <p:nvPr/>
        </p:nvSpPr>
        <p:spPr>
          <a:xfrm>
            <a:off x="812800" y="4263231"/>
            <a:ext cx="5435600" cy="0"/>
          </a:xfrm>
          <a:prstGeom prst="line">
            <a:avLst/>
          </a:prstGeom>
          <a:noFill/>
          <a:ln w="12700">
            <a:solidFill>
              <a:srgbClr val="3B4A5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12800" y="4396581"/>
            <a:ext cx="1447800" cy="431800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3200"/>
              </a:lnSpc>
              <a:buNone/>
            </a:pPr>
            <a:r>
              <a:rPr lang="en-US" sz="3200" b="true" dirty="false">
                <a:solidFill>
                  <a:srgbClr val="D98B6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8 škol</a:t>
            </a:r>
            <a:endParaRPr lang="en-US" sz="3200" dirty="false"/>
          </a:p>
        </p:txBody>
      </p:sp>
      <p:sp>
        <p:nvSpPr>
          <p:cNvPr id="12" name="Text 10"/>
          <p:cNvSpPr/>
          <p:nvPr/>
        </p:nvSpPr>
        <p:spPr>
          <a:xfrm>
            <a:off x="2362200" y="4396581"/>
            <a:ext cx="4002786" cy="718790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false">
                <a:solidFill>
                  <a:srgbClr val="C9D3D6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v Kolíně pilotně ověřilo model péče a podpory (Prostor plus, 2023–2025); výstupem je zveřejněná metodika</a:t>
            </a:r>
            <a:endParaRPr lang="en-US" sz="1300" dirty="false"/>
          </a:p>
        </p:txBody>
      </p:sp>
      <p:sp>
        <p:nvSpPr>
          <p:cNvPr id="13" name="Shape 11"/>
          <p:cNvSpPr/>
          <p:nvPr/>
        </p:nvSpPr>
        <p:spPr>
          <a:xfrm>
            <a:off x="6553200" y="2387501"/>
            <a:ext cx="4826000" cy="3196282"/>
          </a:xfrm>
          <a:prstGeom prst="roundRect">
            <a:avLst>
              <a:gd name="adj" fmla="val 3179"/>
            </a:avLst>
          </a:prstGeom>
          <a:solidFill>
            <a:srgbClr val="27354A"/>
          </a:solidFill>
          <a:ln/>
        </p:spPr>
      </p:sp>
      <p:sp>
        <p:nvSpPr>
          <p:cNvPr id="14" name="Text 12"/>
          <p:cNvSpPr/>
          <p:nvPr/>
        </p:nvSpPr>
        <p:spPr>
          <a:xfrm>
            <a:off x="6807200" y="2616101"/>
            <a:ext cx="4447540" cy="269230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true" dirty="false">
                <a:solidFill>
                  <a:srgbClr val="F6F3EC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Co case manager ve škole dělá</a:t>
            </a:r>
            <a:endParaRPr lang="en-US" sz="1600" dirty="false"/>
          </a:p>
        </p:txBody>
      </p:sp>
      <p:sp>
        <p:nvSpPr>
          <p:cNvPr id="15" name="Text 13"/>
          <p:cNvSpPr/>
          <p:nvPr/>
        </p:nvSpPr>
        <p:spPr>
          <a:xfrm>
            <a:off x="6807200" y="2961531"/>
            <a:ext cx="4447540" cy="2419052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198120" indent="-155956" algn="l">
              <a:lnSpc>
                <a:spcPts val="1885"/>
              </a:lnSpc>
              <a:buSzPct val="100000"/>
              <a:buChar char="•"/>
            </a:pPr>
            <a:r>
              <a:rPr lang="en-US" sz="1300" dirty="false">
                <a:solidFill>
                  <a:srgbClr val="C9D3D6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individuální konzultace žákům v psychické nepohodě, krizová intervence</a:t>
            </a:r>
            <a:endParaRPr lang="en-US" sz="1300" dirty="false"/>
          </a:p>
          <a:p>
            <a:pPr marL="198120" indent="-155956" algn="l">
              <a:lnSpc>
                <a:spcPts val="1885"/>
              </a:lnSpc>
              <a:buSzPct val="100000"/>
              <a:buChar char="•"/>
            </a:pPr>
            <a:r>
              <a:rPr lang="en-US" sz="1300" dirty="false">
                <a:solidFill>
                  <a:srgbClr val="C9D3D6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doprovázení v situacích s oznamovací povinností, spolupráce s OSPOD a rodiči</a:t>
            </a:r>
            <a:endParaRPr lang="en-US" sz="1300" dirty="false"/>
          </a:p>
          <a:p>
            <a:pPr marL="198120" indent="-155956" algn="l">
              <a:lnSpc>
                <a:spcPts val="1885"/>
              </a:lnSpc>
              <a:buSzPct val="100000"/>
              <a:buChar char="•"/>
            </a:pPr>
            <a:r>
              <a:rPr lang="en-US" sz="1300" dirty="false">
                <a:solidFill>
                  <a:srgbClr val="C9D3D6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třídnické hodiny, práce s třídním kolektivem, podpora třídních učitelů</a:t>
            </a:r>
            <a:endParaRPr lang="en-US" sz="1300" dirty="false"/>
          </a:p>
          <a:p>
            <a:pPr marL="198120" indent="-155956" algn="l">
              <a:lnSpc>
                <a:spcPts val="1885"/>
              </a:lnSpc>
              <a:buSzPct val="100000"/>
              <a:buChar char="•"/>
            </a:pPr>
            <a:r>
              <a:rPr lang="en-US" sz="1300" dirty="false">
                <a:solidFill>
                  <a:srgbClr val="C9D3D6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pravidelná spolupráce se školním poradenským pracovištěm</a:t>
            </a:r>
            <a:endParaRPr lang="en-US" sz="1300" dirty="false"/>
          </a:p>
          <a:p>
            <a:pPr marL="198120" indent="-155956" algn="l">
              <a:lnSpc>
                <a:spcPts val="1885"/>
              </a:lnSpc>
              <a:buSzPct val="100000"/>
              <a:buChar char="•"/>
            </a:pPr>
            <a:r>
              <a:rPr lang="en-US" sz="1300" dirty="false">
                <a:solidFill>
                  <a:srgbClr val="C9D3D6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propojení na sociální, zdravotní a terapeutické služby v území</a:t>
            </a:r>
            <a:endParaRPr lang="en-US" sz="1300" dirty="false"/>
          </a:p>
        </p:txBody>
      </p:sp>
      <p:sp>
        <p:nvSpPr>
          <p:cNvPr id="16" name="Text 14"/>
          <p:cNvSpPr/>
          <p:nvPr/>
        </p:nvSpPr>
        <p:spPr>
          <a:xfrm>
            <a:off x="812800" y="6238280"/>
            <a:ext cx="7485449" cy="238720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false">
                <a:solidFill>
                  <a:srgbClr val="8F9BA8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Zdroj: Popis klíčových aktivit (KA 3), Národní monitoring duševního zdraví NUDZ 2023, data Prostor plus</a:t>
            </a:r>
            <a:endParaRPr lang="en-US" sz="1200" dirty="false"/>
          </a:p>
        </p:txBody>
      </p:sp>
      <p:sp>
        <p:nvSpPr>
          <p:cNvPr id="17" name="Text 15"/>
          <p:cNvSpPr/>
          <p:nvPr/>
        </p:nvSpPr>
        <p:spPr>
          <a:xfrm>
            <a:off x="11281569" y="6238280"/>
            <a:ext cx="148431" cy="238720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false">
                <a:solidFill>
                  <a:srgbClr val="8F9BA8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5</a:t>
            </a:r>
            <a:endParaRPr lang="en-US" sz="1200" dirty="false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 name="Slide 6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true" kern="0" spc="200" dirty="false">
                <a:solidFill>
                  <a:srgbClr val="B24A26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REALIZAČNÍ TÝM</a:t>
            </a:r>
            <a:endParaRPr lang="en-US" sz="1200" dirty="false"/>
          </a:p>
        </p:txBody>
      </p:sp>
      <p:sp>
        <p:nvSpPr>
          <p:cNvPr id="3" name="Text 1"/>
          <p:cNvSpPr/>
          <p:nvPr/>
        </p:nvSpPr>
        <p:spPr>
          <a:xfrm>
            <a:off x="812800" y="1127720"/>
            <a:ext cx="10883392" cy="528290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dirty="false">
                <a:solidFill>
                  <a:srgbClr val="1E2A3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Kdo projekt realizuje</a:t>
            </a:r>
            <a:endParaRPr lang="en-US" sz="3600" dirty="false"/>
          </a:p>
        </p:txBody>
      </p:sp>
      <p:sp>
        <p:nvSpPr>
          <p:cNvPr id="4" name="Text 2"/>
          <p:cNvSpPr/>
          <p:nvPr/>
        </p:nvSpPr>
        <p:spPr>
          <a:xfrm>
            <a:off x="812800" y="1884611"/>
            <a:ext cx="6121908" cy="269230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true" dirty="false">
                <a:solidFill>
                  <a:srgbClr val="1E2A3A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Interní tým (pracovní smlouvy)</a:t>
            </a:r>
            <a:endParaRPr lang="en-US" sz="1600" dirty="false"/>
          </a:p>
        </p:txBody>
      </p:sp>
      <p:graphicFrame>
        <p:nvGraphicFramePr>
          <p:cNvPr id="5" name="Table 0"/>
          <p:cNvGraphicFramePr>
            <a:graphicFrameLocks noGrp="true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12800" y="2230041"/>
          <a:ext cx="5943600" cy="2529780"/>
        </p:xfrm>
        <a:graphic>
          <a:graphicData uri="http://schemas.openxmlformats.org/drawingml/2006/table">
            <a:tbl>
              <a:tblPr/>
              <a:tblGrid>
                <a:gridCol w="2615184"/>
                <a:gridCol w="832104"/>
                <a:gridCol w="2496312"/>
              </a:tblGrid>
              <a:tr h="421630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b="true" dirty="false">
                          <a:solidFill>
                            <a:srgbClr val="1E2A3A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Pozice</a:t>
                      </a:r>
                      <a:endParaRPr lang="en-US" sz="1300" dirty="false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114300" marR="114300" marT="88900" marB="88900" anchor="t">
                    <a:lnL w="12700" cap="flat" cmpd="sng" algn="ctr">
                      <a:solidFill>
                        <a:srgbClr val="CECF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F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F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F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3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b="true" dirty="false">
                          <a:solidFill>
                            <a:srgbClr val="1E2A3A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Úvazek</a:t>
                      </a:r>
                      <a:endParaRPr lang="en-US" sz="1300" dirty="false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114300" marR="114300" marT="88900" marB="88900" anchor="t">
                    <a:lnL w="12700" cap="flat" cmpd="sng" algn="ctr">
                      <a:solidFill>
                        <a:srgbClr val="CECF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F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F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F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3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b="true" dirty="false">
                          <a:solidFill>
                            <a:srgbClr val="1E2A3A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Hlavní role</a:t>
                      </a:r>
                      <a:endParaRPr lang="en-US" sz="1300" dirty="false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114300" marR="114300" marT="88900" marB="88900" anchor="t">
                    <a:lnL w="12700" cap="flat" cmpd="sng" algn="ctr">
                      <a:solidFill>
                        <a:srgbClr val="CECF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F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F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F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3EC"/>
                    </a:solidFill>
                  </a:tcPr>
                </a:tc>
              </a:tr>
              <a:tr h="421630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false">
                          <a:solidFill>
                            <a:srgbClr val="1E2A3A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Koordinátor projektu</a:t>
                      </a:r>
                      <a:endParaRPr lang="en-US" sz="1300" dirty="false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114300" marR="114300" marT="88900" marB="88900" anchor="t">
                    <a:lnL w="12700" cap="flat" cmpd="sng" algn="ctr">
                      <a:solidFill>
                        <a:srgbClr val="CECF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F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F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F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false">
                          <a:solidFill>
                            <a:srgbClr val="1E2A3A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0,9</a:t>
                      </a:r>
                      <a:endParaRPr lang="en-US" sz="1300" dirty="false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114300" marR="114300" marT="88900" marB="88900" anchor="t">
                    <a:lnL w="12700" cap="flat" cmpd="sng" algn="ctr">
                      <a:solidFill>
                        <a:srgbClr val="CECF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F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F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F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false">
                          <a:solidFill>
                            <a:srgbClr val="1E2A3A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řízení a síťování</a:t>
                      </a:r>
                      <a:endParaRPr lang="en-US" sz="1300" dirty="false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114300" marR="114300" marT="88900" marB="88900" anchor="t">
                    <a:lnL w="12700" cap="flat" cmpd="sng" algn="ctr">
                      <a:solidFill>
                        <a:srgbClr val="CECF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F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F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F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1630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false">
                          <a:solidFill>
                            <a:srgbClr val="1E2A3A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Komunitní pracovník I</a:t>
                      </a:r>
                      <a:endParaRPr lang="en-US" sz="1300" dirty="false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114300" marR="114300" marT="88900" marB="88900" anchor="t">
                    <a:lnL w="12700" cap="flat" cmpd="sng" algn="ctr">
                      <a:solidFill>
                        <a:srgbClr val="CECF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F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F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F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false">
                          <a:solidFill>
                            <a:srgbClr val="1E2A3A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0,7</a:t>
                      </a:r>
                      <a:endParaRPr lang="en-US" sz="1300" dirty="false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114300" marR="114300" marT="88900" marB="88900" anchor="t">
                    <a:lnL w="12700" cap="flat" cmpd="sng" algn="ctr">
                      <a:solidFill>
                        <a:srgbClr val="CECF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F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F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F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false">
                          <a:solidFill>
                            <a:srgbClr val="1E2A3A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provoz centra</a:t>
                      </a:r>
                      <a:endParaRPr lang="en-US" sz="1300" dirty="false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114300" marR="114300" marT="88900" marB="88900" anchor="t">
                    <a:lnL w="12700" cap="flat" cmpd="sng" algn="ctr">
                      <a:solidFill>
                        <a:srgbClr val="CECF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F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F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F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1630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false">
                          <a:solidFill>
                            <a:srgbClr val="1E2A3A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Komunitní pracovník II</a:t>
                      </a:r>
                      <a:endParaRPr lang="en-US" sz="1300" dirty="false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114300" marR="114300" marT="88900" marB="88900" anchor="t">
                    <a:lnL w="12700" cap="flat" cmpd="sng" algn="ctr">
                      <a:solidFill>
                        <a:srgbClr val="CECF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F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F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F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false">
                          <a:solidFill>
                            <a:srgbClr val="1E2A3A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0,7</a:t>
                      </a:r>
                      <a:endParaRPr lang="en-US" sz="1300" dirty="false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114300" marR="114300" marT="88900" marB="88900" anchor="t">
                    <a:lnL w="12700" cap="flat" cmpd="sng" algn="ctr">
                      <a:solidFill>
                        <a:srgbClr val="CECF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F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F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F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false">
                          <a:solidFill>
                            <a:srgbClr val="1E2A3A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dobrovolnictví</a:t>
                      </a:r>
                      <a:endParaRPr lang="en-US" sz="1300" dirty="false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114300" marR="114300" marT="88900" marB="88900" anchor="t">
                    <a:lnL w="12700" cap="flat" cmpd="sng" algn="ctr">
                      <a:solidFill>
                        <a:srgbClr val="CECF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F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F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F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1630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false">
                          <a:solidFill>
                            <a:srgbClr val="1E2A3A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Case manageři na školách</a:t>
                      </a:r>
                      <a:endParaRPr lang="en-US" sz="1300" dirty="false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114300" marR="114300" marT="88900" marB="88900" anchor="t">
                    <a:lnL w="12700" cap="flat" cmpd="sng" algn="ctr">
                      <a:solidFill>
                        <a:srgbClr val="CECF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F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F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F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false">
                          <a:solidFill>
                            <a:srgbClr val="1E2A3A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2,5</a:t>
                      </a:r>
                      <a:endParaRPr lang="en-US" sz="1300" dirty="false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114300" marR="114300" marT="88900" marB="88900" anchor="t">
                    <a:lnL w="12700" cap="flat" cmpd="sng" algn="ctr">
                      <a:solidFill>
                        <a:srgbClr val="CECF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F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F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F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false">
                          <a:solidFill>
                            <a:srgbClr val="1E2A3A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10 škol, 2–4 na osobu</a:t>
                      </a:r>
                      <a:endParaRPr lang="en-US" sz="1300" dirty="false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114300" marR="114300" marT="88900" marB="88900" anchor="t">
                    <a:lnL w="12700" cap="flat" cmpd="sng" algn="ctr">
                      <a:solidFill>
                        <a:srgbClr val="CECF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F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F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F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1630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false">
                          <a:solidFill>
                            <a:srgbClr val="1E2A3A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Metodik cílové skupiny</a:t>
                      </a:r>
                      <a:endParaRPr lang="en-US" sz="1300" dirty="false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114300" marR="114300" marT="88900" marB="88900" anchor="t">
                    <a:lnL w="12700" cap="flat" cmpd="sng" algn="ctr">
                      <a:solidFill>
                        <a:srgbClr val="CECF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F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F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F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false">
                          <a:solidFill>
                            <a:srgbClr val="1E2A3A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0,2</a:t>
                      </a:r>
                      <a:endParaRPr lang="en-US" sz="1300" dirty="false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114300" marR="114300" marT="88900" marB="88900" anchor="t">
                    <a:lnL w="12700" cap="flat" cmpd="sng" algn="ctr">
                      <a:solidFill>
                        <a:srgbClr val="CECF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F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F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F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false">
                          <a:solidFill>
                            <a:srgbClr val="1E2A3A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vedení case managerů</a:t>
                      </a:r>
                      <a:endParaRPr lang="en-US" sz="1300" dirty="false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114300" marR="114300" marT="88900" marB="88900" anchor="t">
                    <a:lnL w="12700" cap="flat" cmpd="sng" algn="ctr">
                      <a:solidFill>
                        <a:srgbClr val="CECF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ECF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ECF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ECF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7061200" y="1884611"/>
            <a:ext cx="4318000" cy="1793032"/>
          </a:xfrm>
          <a:prstGeom prst="roundRect">
            <a:avLst>
              <a:gd name="adj" fmla="val 5666"/>
            </a:avLst>
          </a:prstGeom>
          <a:solidFill>
            <a:srgbClr val="F6F3EC"/>
          </a:solidFill>
          <a:ln/>
        </p:spPr>
      </p:sp>
      <p:sp>
        <p:nvSpPr>
          <p:cNvPr id="7" name="Text 4"/>
          <p:cNvSpPr/>
          <p:nvPr/>
        </p:nvSpPr>
        <p:spPr>
          <a:xfrm>
            <a:off x="7289800" y="2087811"/>
            <a:ext cx="3976624" cy="269230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true" dirty="false">
                <a:solidFill>
                  <a:srgbClr val="1E2A3A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Externí odborníci (DPP)</a:t>
            </a:r>
            <a:endParaRPr lang="en-US" sz="1600" dirty="false"/>
          </a:p>
        </p:txBody>
      </p:sp>
      <p:sp>
        <p:nvSpPr>
          <p:cNvPr id="8" name="Text 5"/>
          <p:cNvSpPr/>
          <p:nvPr/>
        </p:nvSpPr>
        <p:spPr>
          <a:xfrm>
            <a:off x="7289800" y="2407841"/>
            <a:ext cx="3976624" cy="1092002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182880" indent="-148844" algn="l">
              <a:lnSpc>
                <a:spcPts val="1680"/>
              </a:lnSpc>
              <a:buSzPct val="100000"/>
              <a:buChar char="•"/>
            </a:pPr>
            <a:r>
              <a:rPr lang="en-US" sz="1200" dirty="false">
                <a:solidFill>
                  <a:srgbClr val="46515E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specialisté komunitních programů: 900 h</a:t>
            </a:r>
            <a:endParaRPr lang="en-US" sz="1200" dirty="false"/>
          </a:p>
          <a:p>
            <a:pPr marL="182880" indent="-148844" algn="l">
              <a:lnSpc>
                <a:spcPts val="1680"/>
              </a:lnSpc>
              <a:buSzPct val="100000"/>
              <a:buChar char="•"/>
            </a:pPr>
            <a:r>
              <a:rPr lang="en-US" sz="1200" dirty="false">
                <a:solidFill>
                  <a:srgbClr val="46515E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konzultant-psycholog dobrovolnického centra: 240 h</a:t>
            </a:r>
            <a:endParaRPr lang="en-US" sz="1200" dirty="false"/>
          </a:p>
          <a:p>
            <a:pPr marL="182880" indent="-148844" algn="l">
              <a:lnSpc>
                <a:spcPts val="1680"/>
              </a:lnSpc>
              <a:buSzPct val="100000"/>
              <a:buChar char="•"/>
            </a:pPr>
            <a:r>
              <a:rPr lang="en-US" sz="1200" dirty="false">
                <a:solidFill>
                  <a:srgbClr val="46515E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lektoři workshopů pro dobrovolníky: 180 h</a:t>
            </a:r>
            <a:endParaRPr lang="en-US" sz="1200" dirty="false"/>
          </a:p>
          <a:p>
            <a:pPr marL="182880" indent="-148844" algn="l">
              <a:lnSpc>
                <a:spcPts val="1680"/>
              </a:lnSpc>
              <a:buSzPct val="100000"/>
              <a:buChar char="•"/>
            </a:pPr>
            <a:r>
              <a:rPr lang="en-US" sz="1200" dirty="false">
                <a:solidFill>
                  <a:srgbClr val="46515E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garant komunitní práce: 120 h</a:t>
            </a:r>
            <a:endParaRPr lang="en-US" sz="1200" dirty="false"/>
          </a:p>
        </p:txBody>
      </p:sp>
      <p:sp>
        <p:nvSpPr>
          <p:cNvPr id="9" name="Shape 6"/>
          <p:cNvSpPr/>
          <p:nvPr/>
        </p:nvSpPr>
        <p:spPr>
          <a:xfrm>
            <a:off x="7061200" y="3830042"/>
            <a:ext cx="4318000" cy="1366391"/>
          </a:xfrm>
          <a:prstGeom prst="roundRect">
            <a:avLst>
              <a:gd name="adj" fmla="val 7436"/>
            </a:avLst>
          </a:prstGeom>
          <a:solidFill>
            <a:srgbClr val="F6F3EC"/>
          </a:solidFill>
          <a:ln/>
        </p:spPr>
      </p:sp>
      <p:sp>
        <p:nvSpPr>
          <p:cNvPr id="10" name="Text 7"/>
          <p:cNvSpPr/>
          <p:nvPr/>
        </p:nvSpPr>
        <p:spPr>
          <a:xfrm>
            <a:off x="7289800" y="4033242"/>
            <a:ext cx="3976624" cy="269230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true" dirty="false">
                <a:solidFill>
                  <a:srgbClr val="1E2A3A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Zázemí z nepřímých nákladů</a:t>
            </a:r>
            <a:endParaRPr lang="en-US" sz="1600" dirty="false"/>
          </a:p>
        </p:txBody>
      </p:sp>
      <p:sp>
        <p:nvSpPr>
          <p:cNvPr id="11" name="Text 8"/>
          <p:cNvSpPr/>
          <p:nvPr/>
        </p:nvSpPr>
        <p:spPr>
          <a:xfrm>
            <a:off x="7289800" y="4353272"/>
            <a:ext cx="3976624" cy="665361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false">
                <a:solidFill>
                  <a:srgbClr val="46515E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Finanční manažer, účetní, administrativa a publicita, externí personalistka (cca 0,25–0,5 úvazku). Tým má 15 supervizí a 6 vzdělávacích dní za projekt.</a:t>
            </a:r>
            <a:endParaRPr lang="en-US" sz="1200" dirty="false"/>
          </a:p>
        </p:txBody>
      </p:sp>
      <p:sp>
        <p:nvSpPr>
          <p:cNvPr id="12" name="Text 9"/>
          <p:cNvSpPr/>
          <p:nvPr/>
        </p:nvSpPr>
        <p:spPr>
          <a:xfrm>
            <a:off x="812800" y="6238280"/>
            <a:ext cx="4492813" cy="238720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false">
                <a:solidFill>
                  <a:srgbClr val="7A828C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Zdroj: Popis realizačního týmu a rozpočet žádosti OPZ+ (2025)</a:t>
            </a:r>
            <a:endParaRPr lang="en-US" sz="1200" dirty="false"/>
          </a:p>
        </p:txBody>
      </p:sp>
      <p:sp>
        <p:nvSpPr>
          <p:cNvPr id="13" name="Text 10"/>
          <p:cNvSpPr/>
          <p:nvPr/>
        </p:nvSpPr>
        <p:spPr>
          <a:xfrm>
            <a:off x="11284297" y="6238280"/>
            <a:ext cx="145703" cy="238720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false">
                <a:solidFill>
                  <a:srgbClr val="7A828C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6</a:t>
            </a:r>
            <a:endParaRPr lang="en-US" sz="1200" dirty="false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 name="Slide 7">
    <p:bg>
      <p:bgPr>
        <a:solidFill>
          <a:srgbClr val="F6F3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true" kern="0" spc="200" dirty="false">
                <a:solidFill>
                  <a:srgbClr val="B24A26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LEHKOST.CZ</a:t>
            </a:r>
            <a:endParaRPr lang="en-US" sz="1200" dirty="false"/>
          </a:p>
        </p:txBody>
      </p:sp>
      <p:sp>
        <p:nvSpPr>
          <p:cNvPr id="3" name="Text 1"/>
          <p:cNvSpPr/>
          <p:nvPr/>
        </p:nvSpPr>
        <p:spPr>
          <a:xfrm>
            <a:off x="812800" y="1127720"/>
            <a:ext cx="10883392" cy="1031180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dirty="false">
                <a:solidFill>
                  <a:srgbClr val="1E2A3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Odborná platforma pro duševní zdraví ve školách</a:t>
            </a:r>
            <a:endParaRPr lang="en-US" sz="3600" dirty="false"/>
          </a:p>
        </p:txBody>
      </p:sp>
      <p:sp>
        <p:nvSpPr>
          <p:cNvPr id="4" name="Text 2"/>
          <p:cNvSpPr/>
          <p:nvPr/>
        </p:nvSpPr>
        <p:spPr>
          <a:xfrm>
            <a:off x="812800" y="2387501"/>
            <a:ext cx="5598668" cy="1358900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false">
                <a:solidFill>
                  <a:srgbClr val="46515E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Lehkost.cz vytvořil Prostor plus o.p.s. Propojuje terapeuty, psychology a pedagogy a přináší do škol nástroje prevence, podpory i krizové intervence. Pro MAS Kolín je metodickým partnerem v oblasti duševního zdraví, školní prevence a vzdělávání pedagogů.</a:t>
            </a:r>
            <a:endParaRPr lang="en-US" sz="1500" dirty="false"/>
          </a:p>
        </p:txBody>
      </p:sp>
      <p:sp>
        <p:nvSpPr>
          <p:cNvPr id="5" name="Shape 3"/>
          <p:cNvSpPr/>
          <p:nvPr/>
        </p:nvSpPr>
        <p:spPr>
          <a:xfrm>
            <a:off x="825500" y="3873401"/>
            <a:ext cx="0" cy="794990"/>
          </a:xfrm>
          <a:prstGeom prst="line">
            <a:avLst/>
          </a:prstGeom>
          <a:noFill/>
          <a:ln w="25400">
            <a:solidFill>
              <a:srgbClr val="B24A26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16000" y="3924201"/>
            <a:ext cx="5389372" cy="718790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false">
                <a:solidFill>
                  <a:srgbClr val="46515E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Systém školních intervenčních pracovníků v projektu MAS Kolín vznikl ve spolupráci s Lehkostí. Každá z 10 škol má svého pracovníka 4 hodiny týdně, k dispozici studentům, rodičům i pedagogům.</a:t>
            </a:r>
            <a:endParaRPr lang="en-US" sz="1300" dirty="false"/>
          </a:p>
        </p:txBody>
      </p:sp>
      <p:sp>
        <p:nvSpPr>
          <p:cNvPr id="7" name="Text 5"/>
          <p:cNvSpPr/>
          <p:nvPr/>
        </p:nvSpPr>
        <p:spPr>
          <a:xfrm>
            <a:off x="6553200" y="2387501"/>
            <a:ext cx="4970780" cy="269230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true" dirty="false">
                <a:solidFill>
                  <a:srgbClr val="1E2A3A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Nejčastější témata, se kterými školy přicházejí</a:t>
            </a:r>
            <a:endParaRPr lang="en-US" sz="1600" dirty="false"/>
          </a:p>
        </p:txBody>
      </p:sp>
      <p:sp>
        <p:nvSpPr>
          <p:cNvPr id="8" name="Shape 6"/>
          <p:cNvSpPr/>
          <p:nvPr/>
        </p:nvSpPr>
        <p:spPr>
          <a:xfrm>
            <a:off x="6556375" y="2736106"/>
            <a:ext cx="2368550" cy="605730"/>
          </a:xfrm>
          <a:prstGeom prst="roundRect">
            <a:avLst>
              <a:gd name="adj" fmla="val 12056"/>
            </a:avLst>
          </a:prstGeom>
          <a:solidFill>
            <a:srgbClr val="FFFDF8"/>
          </a:solidFill>
          <a:ln w="6350">
            <a:solidFill>
              <a:srgbClr val="E2DC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686550" y="2840881"/>
            <a:ext cx="2171446" cy="421580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false">
                <a:solidFill>
                  <a:srgbClr val="1E2A3A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úzkosti, stres a panické ataky</a:t>
            </a:r>
            <a:endParaRPr lang="en-US" sz="1200" dirty="false"/>
          </a:p>
        </p:txBody>
      </p:sp>
      <p:sp>
        <p:nvSpPr>
          <p:cNvPr id="10" name="Shape 8"/>
          <p:cNvSpPr/>
          <p:nvPr/>
        </p:nvSpPr>
        <p:spPr>
          <a:xfrm>
            <a:off x="9007475" y="2736106"/>
            <a:ext cx="2368550" cy="605730"/>
          </a:xfrm>
          <a:prstGeom prst="roundRect">
            <a:avLst>
              <a:gd name="adj" fmla="val 12056"/>
            </a:avLst>
          </a:prstGeom>
          <a:solidFill>
            <a:srgbClr val="FFFDF8"/>
          </a:solidFill>
          <a:ln w="6350">
            <a:solidFill>
              <a:srgbClr val="E2DCC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137650" y="2840881"/>
            <a:ext cx="2171446" cy="421580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false">
                <a:solidFill>
                  <a:srgbClr val="1E2A3A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deprese, ztráta motivace, vyhoření</a:t>
            </a:r>
            <a:endParaRPr lang="en-US" sz="1200" dirty="false"/>
          </a:p>
        </p:txBody>
      </p:sp>
      <p:sp>
        <p:nvSpPr>
          <p:cNvPr id="12" name="Shape 10"/>
          <p:cNvSpPr/>
          <p:nvPr/>
        </p:nvSpPr>
        <p:spPr>
          <a:xfrm>
            <a:off x="6556375" y="3424386"/>
            <a:ext cx="2368550" cy="605730"/>
          </a:xfrm>
          <a:prstGeom prst="roundRect">
            <a:avLst>
              <a:gd name="adj" fmla="val 12056"/>
            </a:avLst>
          </a:prstGeom>
          <a:solidFill>
            <a:srgbClr val="FFFDF8"/>
          </a:solidFill>
          <a:ln w="6350">
            <a:solidFill>
              <a:srgbClr val="E2DC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686550" y="3529161"/>
            <a:ext cx="2171446" cy="421580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false">
                <a:solidFill>
                  <a:srgbClr val="1E2A3A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poruchy spánku a koncentrace</a:t>
            </a:r>
            <a:endParaRPr lang="en-US" sz="1200" dirty="false"/>
          </a:p>
        </p:txBody>
      </p:sp>
      <p:sp>
        <p:nvSpPr>
          <p:cNvPr id="14" name="Shape 12"/>
          <p:cNvSpPr/>
          <p:nvPr/>
        </p:nvSpPr>
        <p:spPr>
          <a:xfrm>
            <a:off x="9007475" y="3424386"/>
            <a:ext cx="2368550" cy="605730"/>
          </a:xfrm>
          <a:prstGeom prst="roundRect">
            <a:avLst>
              <a:gd name="adj" fmla="val 12056"/>
            </a:avLst>
          </a:prstGeom>
          <a:solidFill>
            <a:srgbClr val="FFFDF8"/>
          </a:solidFill>
          <a:ln w="6350">
            <a:solidFill>
              <a:srgbClr val="E2DCC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37650" y="3529161"/>
            <a:ext cx="2171446" cy="421580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false">
                <a:solidFill>
                  <a:srgbClr val="1E2A3A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sebepoškozování, poruchy příjmu potravy</a:t>
            </a:r>
            <a:endParaRPr lang="en-US" sz="1200" dirty="false"/>
          </a:p>
        </p:txBody>
      </p:sp>
      <p:sp>
        <p:nvSpPr>
          <p:cNvPr id="16" name="Shape 14"/>
          <p:cNvSpPr/>
          <p:nvPr/>
        </p:nvSpPr>
        <p:spPr>
          <a:xfrm>
            <a:off x="6556375" y="4112667"/>
            <a:ext cx="2368550" cy="605730"/>
          </a:xfrm>
          <a:prstGeom prst="roundRect">
            <a:avLst>
              <a:gd name="adj" fmla="val 12056"/>
            </a:avLst>
          </a:prstGeom>
          <a:solidFill>
            <a:srgbClr val="FFFDF8"/>
          </a:solidFill>
          <a:ln w="6350">
            <a:solidFill>
              <a:srgbClr val="E2DC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86550" y="4217442"/>
            <a:ext cx="2171446" cy="421580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false">
                <a:solidFill>
                  <a:srgbClr val="1E2A3A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šikana, sociální izolace, osamělost</a:t>
            </a:r>
            <a:endParaRPr lang="en-US" sz="1200" dirty="false"/>
          </a:p>
        </p:txBody>
      </p:sp>
      <p:sp>
        <p:nvSpPr>
          <p:cNvPr id="18" name="Shape 16"/>
          <p:cNvSpPr/>
          <p:nvPr/>
        </p:nvSpPr>
        <p:spPr>
          <a:xfrm>
            <a:off x="9007475" y="4112667"/>
            <a:ext cx="2368550" cy="605730"/>
          </a:xfrm>
          <a:prstGeom prst="roundRect">
            <a:avLst>
              <a:gd name="adj" fmla="val 12056"/>
            </a:avLst>
          </a:prstGeom>
          <a:solidFill>
            <a:srgbClr val="FFFDF8"/>
          </a:solidFill>
          <a:ln w="6350">
            <a:solidFill>
              <a:srgbClr val="E2DCCF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137650" y="4217442"/>
            <a:ext cx="2171446" cy="421580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false">
                <a:solidFill>
                  <a:srgbClr val="1E2A3A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zátěžové situace v rodině</a:t>
            </a:r>
            <a:endParaRPr lang="en-US" sz="1200" dirty="false"/>
          </a:p>
        </p:txBody>
      </p:sp>
      <p:sp>
        <p:nvSpPr>
          <p:cNvPr id="20" name="Text 18"/>
          <p:cNvSpPr/>
          <p:nvPr/>
        </p:nvSpPr>
        <p:spPr>
          <a:xfrm>
            <a:off x="6553200" y="4823172"/>
            <a:ext cx="4970780" cy="452041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false">
                <a:solidFill>
                  <a:srgbClr val="46515E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Pilotní model péče a podpory ověřilo 8 kolínských škol (2023–2025); v roce 2024 přes 470 zakázek ze škol na Kolínsku a Kutnohorsku.</a:t>
            </a:r>
            <a:endParaRPr lang="en-US" sz="1200" dirty="false"/>
          </a:p>
        </p:txBody>
      </p:sp>
      <p:sp>
        <p:nvSpPr>
          <p:cNvPr id="21" name="Text 19"/>
          <p:cNvSpPr/>
          <p:nvPr/>
        </p:nvSpPr>
        <p:spPr>
          <a:xfrm>
            <a:off x="812800" y="6238280"/>
            <a:ext cx="6129930" cy="238720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false">
                <a:solidFill>
                  <a:srgbClr val="7A828C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Zdroj: Průvodní dopis MAS Kolín městu Kolín (10/2025), Popis klíčových aktivit (KA 3)</a:t>
            </a:r>
            <a:endParaRPr lang="en-US" sz="1200" dirty="false"/>
          </a:p>
        </p:txBody>
      </p:sp>
      <p:sp>
        <p:nvSpPr>
          <p:cNvPr id="22" name="Text 20"/>
          <p:cNvSpPr/>
          <p:nvPr/>
        </p:nvSpPr>
        <p:spPr>
          <a:xfrm>
            <a:off x="11287621" y="6238280"/>
            <a:ext cx="142379" cy="238720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false">
                <a:solidFill>
                  <a:srgbClr val="7A828C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7</a:t>
            </a:r>
            <a:endParaRPr lang="en-US" sz="1200" dirty="false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 name="Slide 8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true" kern="0" spc="200" dirty="false">
                <a:solidFill>
                  <a:srgbClr val="B24A26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JAK TO DRŽÍ POHROMADĚ</a:t>
            </a:r>
            <a:endParaRPr lang="en-US" sz="1200" dirty="false"/>
          </a:p>
        </p:txBody>
      </p:sp>
      <p:sp>
        <p:nvSpPr>
          <p:cNvPr id="3" name="Text 1"/>
          <p:cNvSpPr/>
          <p:nvPr/>
        </p:nvSpPr>
        <p:spPr>
          <a:xfrm>
            <a:off x="812800" y="1127720"/>
            <a:ext cx="10883392" cy="528290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dirty="false">
                <a:solidFill>
                  <a:srgbClr val="1E2A3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Od včasného záchytu ve škole ke komunitě</a:t>
            </a:r>
            <a:endParaRPr lang="en-US" sz="3600" dirty="false"/>
          </a:p>
        </p:txBody>
      </p:sp>
      <p:sp>
        <p:nvSpPr>
          <p:cNvPr id="4" name="Shape 2"/>
          <p:cNvSpPr/>
          <p:nvPr/>
        </p:nvSpPr>
        <p:spPr>
          <a:xfrm>
            <a:off x="812800" y="1833811"/>
            <a:ext cx="2374900" cy="1907381"/>
          </a:xfrm>
          <a:prstGeom prst="roundRect">
            <a:avLst>
              <a:gd name="adj" fmla="val 5327"/>
            </a:avLst>
          </a:prstGeom>
          <a:solidFill>
            <a:srgbClr val="F6F3EC"/>
          </a:solidFill>
          <a:ln/>
        </p:spPr>
      </p:sp>
      <p:sp>
        <p:nvSpPr>
          <p:cNvPr id="5" name="Shape 3"/>
          <p:cNvSpPr/>
          <p:nvPr/>
        </p:nvSpPr>
        <p:spPr>
          <a:xfrm>
            <a:off x="812800" y="1852861"/>
            <a:ext cx="2374900" cy="0"/>
          </a:xfrm>
          <a:prstGeom prst="line">
            <a:avLst/>
          </a:prstGeom>
          <a:noFill/>
          <a:ln w="38100">
            <a:solidFill>
              <a:srgbClr val="B24A26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16000" y="2075111"/>
            <a:ext cx="2027555" cy="238720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true" dirty="false">
                <a:solidFill>
                  <a:srgbClr val="B24A26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1 · Škola</a:t>
            </a:r>
            <a:endParaRPr lang="en-US" sz="1200" dirty="false"/>
          </a:p>
        </p:txBody>
      </p:sp>
      <p:sp>
        <p:nvSpPr>
          <p:cNvPr id="7" name="Text 5"/>
          <p:cNvSpPr/>
          <p:nvPr/>
        </p:nvSpPr>
        <p:spPr>
          <a:xfrm>
            <a:off x="1016000" y="2364631"/>
            <a:ext cx="2027555" cy="482600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b="true" dirty="false">
                <a:solidFill>
                  <a:srgbClr val="1E2A3A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Pedagog si všimne změny</a:t>
            </a:r>
            <a:endParaRPr lang="en-US" sz="1500" dirty="false"/>
          </a:p>
        </p:txBody>
      </p:sp>
      <p:sp>
        <p:nvSpPr>
          <p:cNvPr id="8" name="Text 6"/>
          <p:cNvSpPr/>
          <p:nvPr/>
        </p:nvSpPr>
        <p:spPr>
          <a:xfrm>
            <a:off x="1016000" y="2898031"/>
            <a:ext cx="2027555" cy="665361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false">
                <a:solidFill>
                  <a:srgbClr val="46515E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Třídní učitel, poradenské pracoviště, sám žák nebo rodič</a:t>
            </a:r>
            <a:endParaRPr lang="en-US" sz="1200" dirty="false"/>
          </a:p>
        </p:txBody>
      </p:sp>
      <p:pic>
        <p:nvPicPr>
          <p:cNvPr id="9" name="Image 0" descr="connector"/>
          <p:cNvPicPr>
            <a:picLocks noChangeAspect="true"/>
          </p:cNvPicPr>
          <p:nvPr/>
        </p:nvPicPr>
        <p:blipFill>
          <a:blip r:embed="rId1"/>
          <a:srcRect l="0" t="0" r="0" b="0"/>
          <a:stretch/>
        </p:blipFill>
        <p:spPr>
          <a:xfrm>
            <a:off x="3187700" y="2736701"/>
            <a:ext cx="355600" cy="10160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3543300" y="1948111"/>
            <a:ext cx="2374900" cy="1678781"/>
          </a:xfrm>
          <a:prstGeom prst="roundRect">
            <a:avLst>
              <a:gd name="adj" fmla="val 6052"/>
            </a:avLst>
          </a:prstGeom>
          <a:solidFill>
            <a:srgbClr val="F6F3EC"/>
          </a:solidFill>
          <a:ln/>
        </p:spPr>
      </p:sp>
      <p:sp>
        <p:nvSpPr>
          <p:cNvPr id="11" name="Shape 8"/>
          <p:cNvSpPr/>
          <p:nvPr/>
        </p:nvSpPr>
        <p:spPr>
          <a:xfrm>
            <a:off x="3543300" y="1967161"/>
            <a:ext cx="2374900" cy="0"/>
          </a:xfrm>
          <a:prstGeom prst="line">
            <a:avLst/>
          </a:prstGeom>
          <a:noFill/>
          <a:ln w="38100">
            <a:solidFill>
              <a:srgbClr val="B24A26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3746500" y="2189411"/>
            <a:ext cx="2027555" cy="238720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true" dirty="false">
                <a:solidFill>
                  <a:srgbClr val="B24A26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2 · Case manager</a:t>
            </a:r>
            <a:endParaRPr lang="en-US" sz="1200" dirty="false"/>
          </a:p>
        </p:txBody>
      </p:sp>
      <p:sp>
        <p:nvSpPr>
          <p:cNvPr id="13" name="Text 10"/>
          <p:cNvSpPr/>
          <p:nvPr/>
        </p:nvSpPr>
        <p:spPr>
          <a:xfrm>
            <a:off x="3746500" y="2478931"/>
            <a:ext cx="2027555" cy="254000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b="true" dirty="false">
                <a:solidFill>
                  <a:srgbClr val="1E2A3A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Intervence na místě</a:t>
            </a:r>
            <a:endParaRPr lang="en-US" sz="1500" dirty="false"/>
          </a:p>
        </p:txBody>
      </p:sp>
      <p:sp>
        <p:nvSpPr>
          <p:cNvPr id="14" name="Text 11"/>
          <p:cNvSpPr/>
          <p:nvPr/>
        </p:nvSpPr>
        <p:spPr>
          <a:xfrm>
            <a:off x="3746500" y="2783731"/>
            <a:ext cx="2027555" cy="665361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false">
                <a:solidFill>
                  <a:srgbClr val="46515E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Konzultace, krizová intervence, práce s třídou, kontakt s rodinou</a:t>
            </a:r>
            <a:endParaRPr lang="en-US" sz="1200" dirty="false"/>
          </a:p>
        </p:txBody>
      </p:sp>
      <p:pic>
        <p:nvPicPr>
          <p:cNvPr id="15" name="Image 1" descr="connector"/>
          <p:cNvPicPr>
            <a:picLocks noChangeAspect="true"/>
          </p:cNvPicPr>
          <p:nvPr/>
        </p:nvPicPr>
        <p:blipFill>
          <a:blip r:embed="rId2"/>
          <a:srcRect l="0" t="0" r="0" b="0"/>
          <a:stretch/>
        </p:blipFill>
        <p:spPr>
          <a:xfrm>
            <a:off x="5918200" y="2736701"/>
            <a:ext cx="355600" cy="101600"/>
          </a:xfrm>
          <a:prstGeom prst="rect">
            <a:avLst/>
          </a:prstGeom>
        </p:spPr>
      </p:pic>
      <p:sp>
        <p:nvSpPr>
          <p:cNvPr id="16" name="Shape 12"/>
          <p:cNvSpPr/>
          <p:nvPr/>
        </p:nvSpPr>
        <p:spPr>
          <a:xfrm>
            <a:off x="6273800" y="1833811"/>
            <a:ext cx="2374900" cy="1907381"/>
          </a:xfrm>
          <a:prstGeom prst="roundRect">
            <a:avLst>
              <a:gd name="adj" fmla="val 5327"/>
            </a:avLst>
          </a:prstGeom>
          <a:solidFill>
            <a:srgbClr val="F6F3EC"/>
          </a:solidFill>
          <a:ln/>
        </p:spPr>
      </p:sp>
      <p:sp>
        <p:nvSpPr>
          <p:cNvPr id="17" name="Shape 13"/>
          <p:cNvSpPr/>
          <p:nvPr/>
        </p:nvSpPr>
        <p:spPr>
          <a:xfrm>
            <a:off x="6273800" y="1852861"/>
            <a:ext cx="2374900" cy="0"/>
          </a:xfrm>
          <a:prstGeom prst="line">
            <a:avLst/>
          </a:prstGeom>
          <a:noFill/>
          <a:ln w="38100">
            <a:solidFill>
              <a:srgbClr val="B24A26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6477000" y="2075111"/>
            <a:ext cx="2027555" cy="238720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true" dirty="false">
                <a:solidFill>
                  <a:srgbClr val="B24A26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3 · Lehkost.cz</a:t>
            </a:r>
            <a:endParaRPr lang="en-US" sz="1200" dirty="false"/>
          </a:p>
        </p:txBody>
      </p:sp>
      <p:sp>
        <p:nvSpPr>
          <p:cNvPr id="19" name="Text 15"/>
          <p:cNvSpPr/>
          <p:nvPr/>
        </p:nvSpPr>
        <p:spPr>
          <a:xfrm>
            <a:off x="6477000" y="2364631"/>
            <a:ext cx="2027555" cy="482600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b="true" dirty="false">
                <a:solidFill>
                  <a:srgbClr val="1E2A3A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Odborná síť a metodika</a:t>
            </a:r>
            <a:endParaRPr lang="en-US" sz="1500" dirty="false"/>
          </a:p>
        </p:txBody>
      </p:sp>
      <p:sp>
        <p:nvSpPr>
          <p:cNvPr id="20" name="Text 16"/>
          <p:cNvSpPr/>
          <p:nvPr/>
        </p:nvSpPr>
        <p:spPr>
          <a:xfrm>
            <a:off x="6477000" y="2898031"/>
            <a:ext cx="2027555" cy="665361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false">
                <a:solidFill>
                  <a:srgbClr val="46515E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Terapeuti, psychologové, supervize, vzdělávání pedagogů</a:t>
            </a:r>
            <a:endParaRPr lang="en-US" sz="1200" dirty="false"/>
          </a:p>
        </p:txBody>
      </p:sp>
      <p:pic>
        <p:nvPicPr>
          <p:cNvPr id="21" name="Image 2" descr="connector"/>
          <p:cNvPicPr>
            <a:picLocks noChangeAspect="true"/>
          </p:cNvPicPr>
          <p:nvPr/>
        </p:nvPicPr>
        <p:blipFill>
          <a:blip r:embed="rId3"/>
          <a:srcRect l="0" t="0" r="0" b="0"/>
          <a:stretch/>
        </p:blipFill>
        <p:spPr>
          <a:xfrm>
            <a:off x="8648700" y="2736701"/>
            <a:ext cx="355600" cy="101600"/>
          </a:xfrm>
          <a:prstGeom prst="rect">
            <a:avLst/>
          </a:prstGeom>
        </p:spPr>
      </p:pic>
      <p:sp>
        <p:nvSpPr>
          <p:cNvPr id="22" name="Shape 17"/>
          <p:cNvSpPr/>
          <p:nvPr/>
        </p:nvSpPr>
        <p:spPr>
          <a:xfrm>
            <a:off x="9004300" y="1833811"/>
            <a:ext cx="2374900" cy="1907381"/>
          </a:xfrm>
          <a:prstGeom prst="roundRect">
            <a:avLst>
              <a:gd name="adj" fmla="val 5327"/>
            </a:avLst>
          </a:prstGeom>
          <a:solidFill>
            <a:srgbClr val="F6F3EC"/>
          </a:solidFill>
          <a:ln/>
        </p:spPr>
      </p:sp>
      <p:sp>
        <p:nvSpPr>
          <p:cNvPr id="23" name="Shape 18"/>
          <p:cNvSpPr/>
          <p:nvPr/>
        </p:nvSpPr>
        <p:spPr>
          <a:xfrm>
            <a:off x="9004300" y="1852861"/>
            <a:ext cx="2374900" cy="0"/>
          </a:xfrm>
          <a:prstGeom prst="line">
            <a:avLst/>
          </a:prstGeom>
          <a:noFill/>
          <a:ln w="38100">
            <a:solidFill>
              <a:srgbClr val="B24A26"/>
            </a:solidFill>
            <a:prstDash val="solid"/>
          </a:ln>
        </p:spPr>
      </p:sp>
      <p:sp>
        <p:nvSpPr>
          <p:cNvPr id="24" name="Text 19"/>
          <p:cNvSpPr/>
          <p:nvPr/>
        </p:nvSpPr>
        <p:spPr>
          <a:xfrm>
            <a:off x="9207500" y="2075111"/>
            <a:ext cx="2027555" cy="238720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true" dirty="false">
                <a:solidFill>
                  <a:srgbClr val="B24A26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4 · Komunita</a:t>
            </a:r>
            <a:endParaRPr lang="en-US" sz="1200" dirty="false"/>
          </a:p>
        </p:txBody>
      </p:sp>
      <p:sp>
        <p:nvSpPr>
          <p:cNvPr id="25" name="Text 20"/>
          <p:cNvSpPr/>
          <p:nvPr/>
        </p:nvSpPr>
        <p:spPr>
          <a:xfrm>
            <a:off x="9207500" y="2364631"/>
            <a:ext cx="2027555" cy="482600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b="true" dirty="false">
                <a:solidFill>
                  <a:srgbClr val="1E2A3A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Návazná podpora v území</a:t>
            </a:r>
            <a:endParaRPr lang="en-US" sz="1500" dirty="false"/>
          </a:p>
        </p:txBody>
      </p:sp>
      <p:sp>
        <p:nvSpPr>
          <p:cNvPr id="26" name="Text 21"/>
          <p:cNvSpPr/>
          <p:nvPr/>
        </p:nvSpPr>
        <p:spPr>
          <a:xfrm>
            <a:off x="9207500" y="2898031"/>
            <a:ext cx="2027555" cy="665361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false">
                <a:solidFill>
                  <a:srgbClr val="46515E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Sociální služby, komunitní centrum, dobrovolníci, síť aktérů MAS</a:t>
            </a:r>
            <a:endParaRPr lang="en-US" sz="1200" dirty="false"/>
          </a:p>
        </p:txBody>
      </p:sp>
      <p:sp>
        <p:nvSpPr>
          <p:cNvPr id="27" name="Text 22"/>
          <p:cNvSpPr/>
          <p:nvPr/>
        </p:nvSpPr>
        <p:spPr>
          <a:xfrm>
            <a:off x="812800" y="3944392"/>
            <a:ext cx="3488233" cy="238720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400" b="true" dirty="false">
                <a:solidFill>
                  <a:srgbClr val="1E2A3A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Co model přináší</a:t>
            </a:r>
            <a:endParaRPr lang="en-US" sz="1400" dirty="false"/>
          </a:p>
        </p:txBody>
      </p:sp>
      <p:sp>
        <p:nvSpPr>
          <p:cNvPr id="28" name="Text 23"/>
          <p:cNvSpPr/>
          <p:nvPr/>
        </p:nvSpPr>
        <p:spPr>
          <a:xfrm>
            <a:off x="812800" y="4208512"/>
            <a:ext cx="3488233" cy="949920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false">
                <a:solidFill>
                  <a:srgbClr val="46515E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Podpora přichází dřív, než problém eskaluje k OSPOD, vyloučení ze školy nebo hospitalizaci. Škola získává kapacitu, kterou sama nemá.</a:t>
            </a:r>
            <a:endParaRPr lang="en-US" sz="1300" dirty="false"/>
          </a:p>
        </p:txBody>
      </p:sp>
      <p:sp>
        <p:nvSpPr>
          <p:cNvPr id="29" name="Text 24"/>
          <p:cNvSpPr/>
          <p:nvPr/>
        </p:nvSpPr>
        <p:spPr>
          <a:xfrm>
            <a:off x="4402634" y="3944392"/>
            <a:ext cx="3488284" cy="238720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400" b="true" dirty="false">
                <a:solidFill>
                  <a:srgbClr val="1E2A3A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Proč právě přes MAS</a:t>
            </a:r>
            <a:endParaRPr lang="en-US" sz="1400" dirty="false"/>
          </a:p>
        </p:txBody>
      </p:sp>
      <p:sp>
        <p:nvSpPr>
          <p:cNvPr id="30" name="Text 25"/>
          <p:cNvSpPr/>
          <p:nvPr/>
        </p:nvSpPr>
        <p:spPr>
          <a:xfrm>
            <a:off x="4402634" y="4208512"/>
            <a:ext cx="3488284" cy="949920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false">
                <a:solidFill>
                  <a:srgbClr val="46515E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MAS spojuje město, školy, služby i neziskový sektor u jednoho stolu. Akční plán se vyhodnocuje 12× za projekt, dopad slouží jako podklad pro udržitelnost.</a:t>
            </a:r>
            <a:endParaRPr lang="en-US" sz="1300" dirty="false"/>
          </a:p>
        </p:txBody>
      </p:sp>
      <p:sp>
        <p:nvSpPr>
          <p:cNvPr id="31" name="Text 26"/>
          <p:cNvSpPr/>
          <p:nvPr/>
        </p:nvSpPr>
        <p:spPr>
          <a:xfrm>
            <a:off x="7992517" y="3944392"/>
            <a:ext cx="3488284" cy="238720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400" b="true" dirty="false">
                <a:solidFill>
                  <a:srgbClr val="1E2A3A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Přenositelnost</a:t>
            </a:r>
            <a:endParaRPr lang="en-US" sz="1400" dirty="false"/>
          </a:p>
        </p:txBody>
      </p:sp>
      <p:sp>
        <p:nvSpPr>
          <p:cNvPr id="32" name="Text 27"/>
          <p:cNvSpPr/>
          <p:nvPr/>
        </p:nvSpPr>
        <p:spPr>
          <a:xfrm>
            <a:off x="7992517" y="4208512"/>
            <a:ext cx="3488284" cy="718790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false">
                <a:solidFill>
                  <a:srgbClr val="46515E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Zveřejněná metodika modelu péče a podpory, evidence dopadu a formát městské MAS jsou využitelné i v dalších městech.</a:t>
            </a:r>
            <a:endParaRPr lang="en-US" sz="1300" dirty="false"/>
          </a:p>
        </p:txBody>
      </p:sp>
      <p:sp>
        <p:nvSpPr>
          <p:cNvPr id="33" name="Text 28"/>
          <p:cNvSpPr/>
          <p:nvPr/>
        </p:nvSpPr>
        <p:spPr>
          <a:xfrm>
            <a:off x="812800" y="6238280"/>
            <a:ext cx="4507324" cy="238720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false">
                <a:solidFill>
                  <a:srgbClr val="7A828C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Zdroj: Popis klíčových aktivit, Strategie MAS Kolín 2025–2028</a:t>
            </a:r>
            <a:endParaRPr lang="en-US" sz="1200" dirty="false"/>
          </a:p>
        </p:txBody>
      </p:sp>
      <p:sp>
        <p:nvSpPr>
          <p:cNvPr id="34" name="Text 29"/>
          <p:cNvSpPr/>
          <p:nvPr/>
        </p:nvSpPr>
        <p:spPr>
          <a:xfrm>
            <a:off x="11280477" y="6238280"/>
            <a:ext cx="149523" cy="238720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false">
                <a:solidFill>
                  <a:srgbClr val="7A828C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8</a:t>
            </a:r>
            <a:endParaRPr lang="en-US" sz="1200" dirty="false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 name="Slide 9">
    <p:bg>
      <p:bgPr>
        <a:solidFill>
          <a:srgbClr val="1E2A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rect"/>
          <p:cNvPicPr>
            <a:picLocks noChangeAspect="true"/>
          </p:cNvPicPr>
          <p:nvPr/>
        </p:nvPicPr>
        <p:blipFill>
          <a:blip r:embed="rId1"/>
          <a:srcRect l="0" t="0" r="0" b="0"/>
          <a:stretch/>
        </p:blipFill>
        <p:spPr>
          <a:xfrm>
            <a:off x="812800" y="812800"/>
            <a:ext cx="609600" cy="762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12800" y="1117600"/>
            <a:ext cx="9810750" cy="528290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dirty="false">
                <a:solidFill>
                  <a:srgbClr val="F6F3EC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Tři věci, které si odnést</a:t>
            </a:r>
            <a:endParaRPr lang="en-US" sz="3600" dirty="false"/>
          </a:p>
        </p:txBody>
      </p:sp>
      <p:sp>
        <p:nvSpPr>
          <p:cNvPr id="4" name="Shape 1"/>
          <p:cNvSpPr/>
          <p:nvPr/>
        </p:nvSpPr>
        <p:spPr>
          <a:xfrm>
            <a:off x="812800" y="1880840"/>
            <a:ext cx="3386634" cy="0"/>
          </a:xfrm>
          <a:prstGeom prst="line">
            <a:avLst/>
          </a:prstGeom>
          <a:noFill/>
          <a:ln w="12700">
            <a:solidFill>
              <a:srgbClr val="3B4A5E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812800" y="2039590"/>
            <a:ext cx="3488233" cy="381000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800" b="true" dirty="false">
                <a:solidFill>
                  <a:srgbClr val="D98B6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01</a:t>
            </a:r>
            <a:endParaRPr lang="en-US" sz="2800" dirty="false"/>
          </a:p>
        </p:txBody>
      </p:sp>
      <p:sp>
        <p:nvSpPr>
          <p:cNvPr id="6" name="Text 3"/>
          <p:cNvSpPr/>
          <p:nvPr/>
        </p:nvSpPr>
        <p:spPr>
          <a:xfrm>
            <a:off x="812800" y="2471390"/>
            <a:ext cx="3488233" cy="1020961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false">
                <a:solidFill>
                  <a:srgbClr val="C9D3D6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Městská MAS funguje jako platforma, která drží město, školy a služby u jednoho stolu a převádí akční plán do konkrétních aktivit.</a:t>
            </a:r>
            <a:endParaRPr lang="en-US" sz="1400" dirty="false"/>
          </a:p>
        </p:txBody>
      </p:sp>
      <p:sp>
        <p:nvSpPr>
          <p:cNvPr id="7" name="Shape 4"/>
          <p:cNvSpPr/>
          <p:nvPr/>
        </p:nvSpPr>
        <p:spPr>
          <a:xfrm>
            <a:off x="4402634" y="1880840"/>
            <a:ext cx="3386683" cy="0"/>
          </a:xfrm>
          <a:prstGeom prst="line">
            <a:avLst/>
          </a:prstGeom>
          <a:noFill/>
          <a:ln w="12700">
            <a:solidFill>
              <a:srgbClr val="3B4A5E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402634" y="2039590"/>
            <a:ext cx="3488284" cy="381000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800" b="true" dirty="false">
                <a:solidFill>
                  <a:srgbClr val="D98B6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02</a:t>
            </a:r>
            <a:endParaRPr lang="en-US" sz="2800" dirty="false"/>
          </a:p>
        </p:txBody>
      </p:sp>
      <p:sp>
        <p:nvSpPr>
          <p:cNvPr id="9" name="Text 6"/>
          <p:cNvSpPr/>
          <p:nvPr/>
        </p:nvSpPr>
        <p:spPr>
          <a:xfrm>
            <a:off x="4402634" y="2471390"/>
            <a:ext cx="3488284" cy="1020961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false">
                <a:solidFill>
                  <a:srgbClr val="C9D3D6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Komunitní centrum, dobrovolnictví a case management ve školách jsou jeden propojený systém včasné podpory, ne tři oddělené projekty.</a:t>
            </a:r>
            <a:endParaRPr lang="en-US" sz="1400" dirty="false"/>
          </a:p>
        </p:txBody>
      </p:sp>
      <p:sp>
        <p:nvSpPr>
          <p:cNvPr id="10" name="Shape 7"/>
          <p:cNvSpPr/>
          <p:nvPr/>
        </p:nvSpPr>
        <p:spPr>
          <a:xfrm>
            <a:off x="7992517" y="1880840"/>
            <a:ext cx="3386683" cy="0"/>
          </a:xfrm>
          <a:prstGeom prst="line">
            <a:avLst/>
          </a:prstGeom>
          <a:noFill/>
          <a:ln w="12700">
            <a:solidFill>
              <a:srgbClr val="3B4A5E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992517" y="2039590"/>
            <a:ext cx="3488284" cy="381000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800" b="true" dirty="false">
                <a:solidFill>
                  <a:srgbClr val="D98B6A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03</a:t>
            </a:r>
            <a:endParaRPr lang="en-US" sz="2800" dirty="false"/>
          </a:p>
        </p:txBody>
      </p:sp>
      <p:sp>
        <p:nvSpPr>
          <p:cNvPr id="12" name="Text 9"/>
          <p:cNvSpPr/>
          <p:nvPr/>
        </p:nvSpPr>
        <p:spPr>
          <a:xfrm>
            <a:off x="7992517" y="2471390"/>
            <a:ext cx="3488284" cy="772071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false">
                <a:solidFill>
                  <a:srgbClr val="C9D3D6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Lehkost.cz dodává odbornost a metodiku; ověřený model je připravený k přenosu do dalších měst.</a:t>
            </a:r>
            <a:endParaRPr lang="en-US" sz="1400" dirty="false"/>
          </a:p>
        </p:txBody>
      </p:sp>
      <p:sp>
        <p:nvSpPr>
          <p:cNvPr id="13" name="Text 10"/>
          <p:cNvSpPr/>
          <p:nvPr/>
        </p:nvSpPr>
        <p:spPr>
          <a:xfrm>
            <a:off x="812800" y="5328989"/>
            <a:ext cx="5271541" cy="274290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true" dirty="false">
                <a:solidFill>
                  <a:srgbClr val="F6F3EC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Mgr. Petr Steklý · předseda MAS Kolín, z. s.</a:t>
            </a:r>
            <a:endParaRPr lang="en-US" sz="1400" dirty="false"/>
          </a:p>
        </p:txBody>
      </p:sp>
      <p:sp>
        <p:nvSpPr>
          <p:cNvPr id="14" name="Text 11"/>
          <p:cNvSpPr/>
          <p:nvPr/>
        </p:nvSpPr>
        <p:spPr>
          <a:xfrm>
            <a:off x="812800" y="5628680"/>
            <a:ext cx="5271541" cy="238720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false">
                <a:solidFill>
                  <a:srgbClr val="C9D3D6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petr.stekly@prostor-plus.cz · 608 123 013 · Na Pustině 1068, 280 02 Kolín</a:t>
            </a:r>
            <a:endParaRPr lang="en-US" sz="1200" dirty="false"/>
          </a:p>
        </p:txBody>
      </p:sp>
      <p:sp>
        <p:nvSpPr>
          <p:cNvPr id="15" name="Text 12"/>
          <p:cNvSpPr/>
          <p:nvPr/>
        </p:nvSpPr>
        <p:spPr>
          <a:xfrm>
            <a:off x="9512052" y="5628680"/>
            <a:ext cx="1923162" cy="238720"/>
          </a:xfrm>
          <a:prstGeom prst="rect">
            <a:avLst/>
          </a:prstGeom>
          <a:noFill/>
          <a:ln/>
        </p:spPr>
        <p:txBody>
          <a:bodyPr wrap="square" lIns="0" tIns="0" rIns="0" bIns="0" rtlCol="false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false">
                <a:solidFill>
                  <a:srgbClr val="C9D3D6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lehkost.cz · prostor-plus.cz</a:t>
            </a:r>
            <a:endParaRPr lang="en-US" sz="1200" dirty="false"/>
          </a:p>
        </p:txBody>
      </p:sp>
    </p:spTree>
  </p:cSld>
  <p:clrMapOvr>
    <a:masterClrMapping/>
  </p:clrMapOvr>
</p:sld>
</file>

<file path=ppt/theme/theme1.xml><?xml version="1.0" encoding="utf-8"?>
<a:theme xmlns:w="http://schemas.openxmlformats.org/wordprocessingml/2006/main" xmlns:m="http://schemas.openxmlformats.org/officeDocument/2006/math" xmlns:w14="http://schemas.microsoft.com/office/word/2010/wordml" xmlns:r="http://schemas.openxmlformats.org/officeDocument/2006/relationships" xmlns:wp="http://schemas.openxmlformats.org/drawingml/2006/wordprocessingDrawing" xmlns:a="http://schemas.openxmlformats.org/drawingml/2006/main" xmlns:wp14="http://schemas.microsoft.com/office/word/2010/wordprocessingDrawing" xmlns:w15="http://schemas.microsoft.com/office/word/2012/wordml" xmlns:mc="http://schemas.openxmlformats.org/markup-compatibility/2006" xmlns:sl="http://schemas.openxmlformats.org/schemaLibrary/2006/main" xmlns:wne="http://schemas.microsoft.com/office/word/2006/wordml" xmlns:c="http://schemas.openxmlformats.org/drawingml/2006/chart" xmlns:cdr="http://schemas.openxmlformats.org/drawingml/2006/chartDrawing" xmlns:c14="http://schemas.microsoft.com/office/drawing/2007/8/2/chart" xmlns:dgm="http://schemas.openxmlformats.org/drawingml/2006/diagram" xmlns:pic="http://schemas.openxmlformats.org/drawingml/2006/picture" xmlns:xdr="http://schemas.openxmlformats.org/drawingml/2006/spreadsheetDrawing" xmlns:dsp="http://schemas.microsoft.com/office/drawing/2008/diagram" xmlns:xvml="urn:schemas-microsoft-com:office:excel" xmlns:o="urn:schemas-microsoft-com:office:office" xmlns:v="urn:schemas-microsoft-com:vml" xmlns:w10="urn:schemas-microsoft-com:office:word" xmlns:pvml="urn:schemas-microsoft-com:office:powerpoint" xmlns:cppr="http://schemas.microsoft.com/office/2006/coverPageProps" xmlns:odx="http://opendope.org/xpaths" xmlns:odc="http://opendope.org/conditions" xmlns:odq="http://opendope.org/questions" xmlns:oda="http://opendope.org/answers" xmlns:odi="http://opendope.org/components" xmlns:odgm="http://opendope.org/SmartArt/DataHierarchy" xmlns:b="http://schemas.openxmlformats.org/officeDocument/2006/bibliography" xmlns:wps="http://schemas.microsoft.com/office/word/2010/wordprocessingShape" xmlns:w16se="http://schemas.microsoft.com/office/word/2015/wordml/symex" xmlns:w16cid="http://schemas.microsoft.com/office/word/2016/wordml/cid" xmlns:wetp="http://schemas.microsoft.com/office/webextensions/taskpanes/2010/11" xmlns:we="http://schemas.microsoft.com/office/webextensions/webextension/2010/11" xmlns:comp="http://schemas.openxmlformats.org/drawingml/2006/compatibility" xmlns:lc="http://schemas.openxmlformats.org/drawingml/2006/lockedCanvas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true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false"/>
        </a:gradFill>
        <a:gradFill rotWithShape="true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false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false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true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false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id="{62F939B6-93AF-4DB8-9C6B-D6C7DFDC589F}" name="Office Theme" vid="{4A3C46E8-61CC-4603-A589-7422A47A8E4A}"/>
    </a:ext>
  </a:extLst>
</a:theme>
</file>

<file path=docProps/app.xml><?xml version="1.0" encoding="utf-8"?>
<properties:Properties xmlns:properties="http://schemas.openxmlformats.org/officeDocument/2006/extended-properties" xmlns:vt="http://schemas.openxmlformats.org/officeDocument/2006/docPropsVTypes">
  <properties:Company>PptxGenJS</properties:Company>
  <properties:Words>0</properties:Words>
  <properties:PresentationFormat>On-screen Show (16:9)</properties:PresentationFormat>
  <properties:Paragraphs>0</properties:Paragraphs>
  <properties:Slides>9</properties:Slides>
  <properties:Notes>9</properties:Notes>
  <properties:TotalTime>0</properties:TotalTime>
  <properties:HiddenSlides>0</properties:HiddenSlides>
  <properties:MMClips>0</properties:MMClips>
  <properties:ScaleCrop>false</properties:ScaleCrop>
  <properties:HeadingPairs>
    <vt:vector baseType="variant" size="6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properties:HeadingPairs>
  <properties:TitlesOfParts>
    <vt:vector baseType="lpstr" size="12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properties:TitlesOfParts>
  <properties:LinksUpToDate>false</properties:LinksUpToDate>
  <properties:SharedDoc>false</properties:SharedDoc>
  <properties:HyperlinksChanged>false</properties:HyperlinksChanged>
  <properties:Application>Microsoft Office PowerPoint</properties:Application>
  <properties:AppVersion>16.0000</properties:AppVersion>
</properties:Properties>
</file>

<file path=docProps/core.xml><?xml version="1.0" encoding="utf-8"?>
<cp:coreProperties xmlns:cp="http://schemas.openxmlformats.org/package/2006/metadata/core-properties" xmlns:dcterms="http://purl.org/dc/terms/" xmlns:dc="http://purl.org/dc/elements/1.1/">
  <dcterms:created xmlns:xsi="http://www.w3.org/2001/XMLSchema-instance" xsi:type="dcterms:W3CDTF">2026-09-24T08:36:24Z</dcterms:created>
  <dc:creator/>
  <cp:lastModifiedBy/>
  <dcterms:modified xmlns:xsi="http://www.w3.org/2001/XMLSchema-instance" xsi:type="dcterms:W3CDTF">2026-09-24T08:36:24Z</dcterms:modified>
  <cp:revision>1</cp:revision>
  <dc:subject>PptxGenJS Presentation</dc:subject>
  <dc:title>MAS Kolín pro MPSV</dc:title>
</cp:coreProperties>
</file>