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presProps+xml" PartName="/ppt/presProps.xml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
<Relationships xmlns="http://schemas.openxmlformats.org/package/2006/relationships">
    <Relationship Target="docProps/app.xml" Type="http://schemas.openxmlformats.org/officeDocument/2006/relationships/extended-properties" Id="rId3"/>
    <Relationship Target="docProps/core.xml" Type="http://schemas.openxmlformats.org/package/2006/relationships/metadata/core-properties" Id="rId2"/>
    <Relationship Target="ppt/presentation.xml" Type="http://schemas.openxmlformats.org/officeDocument/2006/relationships/officeDocument" Id="rId1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 saveSubsetFonts="true" autoCompressPictures="false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12192000"/>
  <p:defaultTextStyle>
    <a:lvl1pPr marL="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false" eaLnBrk="true" latinLnBrk="false" hangingPunct="true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showPr showNarration="true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w="http://schemas.openxmlformats.org/wordprocessingml/2006/main" xmlns:m="http://schemas.openxmlformats.org/officeDocument/2006/math" xmlns:w14="http://schemas.microsoft.com/office/word/2010/wordml" xmlns:r="http://schemas.openxmlformats.org/officeDocument/2006/relationships" xmlns:wp="http://schemas.openxmlformats.org/drawingml/2006/wordprocessingDrawing" xmlns:a="http://schemas.openxmlformats.org/drawingml/2006/main" xmlns:wp14="http://schemas.microsoft.com/office/word/2010/wordprocessingDrawing" xmlns:w15="http://schemas.microsoft.com/office/word/2012/wordml" xmlns:mc="http://schemas.openxmlformats.org/markup-compatibility/2006" xmlns:sl="http://schemas.openxmlformats.org/schemaLibrary/2006/main" xmlns:wne="http://schemas.microsoft.com/office/word/2006/wordml" xmlns:c="http://schemas.openxmlformats.org/drawingml/2006/chart" xmlns:cdr="http://schemas.openxmlformats.org/drawingml/2006/chartDrawing" xmlns:c14="http://schemas.microsoft.com/office/drawing/2007/8/2/chart" xmlns:dgm="http://schemas.openxmlformats.org/drawingml/2006/diagram" xmlns:pic="http://schemas.openxmlformats.org/drawingml/2006/picture" xmlns:xdr="http://schemas.openxmlformats.org/drawingml/2006/spreadsheetDrawing" xmlns:dsp="http://schemas.microsoft.com/office/drawing/2008/diagram" xmlns:xvml="urn:schemas-microsoft-com:office:excel" xmlns:o="urn:schemas-microsoft-com:office:office" xmlns:v="urn:schemas-microsoft-com:vml" xmlns:w10="urn:schemas-microsoft-com:office:word" xmlns:pvml="urn:schemas-microsoft-com:office:powerpoint" xmlns:cppr="http://schemas.microsoft.com/office/2006/coverPageProps" xmlns:odx="http://opendope.org/xpaths" xmlns:odc="http://opendope.org/conditions" xmlns:odq="http://opendope.org/questions" xmlns:oda="http://opendope.org/answers" xmlns:odi="http://opendope.org/components" xmlns:odgm="http://opendope.org/SmartArt/DataHierarchy" xmlns:b="http://schemas.openxmlformats.org/officeDocument/2006/bibliography" xmlns:wps="http://schemas.microsoft.com/office/word/2010/wordprocessingShape" xmlns:w16se="http://schemas.microsoft.com/office/word/2015/wordml/symex" xmlns:w16cid="http://schemas.microsoft.com/office/word/2016/wordml/cid" xmlns:wetp="http://schemas.microsoft.com/office/webextensions/taskpanes/2010/11" xmlns:we="http://schemas.microsoft.com/office/webextensions/webextension/2010/11" xmlns:comp="http://schemas.openxmlformats.org/drawingml/2006/compatibility" xmlns:lc="http://schemas.openxmlformats.org/drawingml/2006/lockedCanvas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normalViewPr horzBarState="maximized">
    <p:restoredLeft sz="15611"/>
    <p:restoredTop sz="94610"/>
  </p:normalViewPr>
  <p:slideViewPr>
    <p:cSldViewPr snapToGrid="false" snapToObjects="true">
      <p:cViewPr varScale="true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
    <Relationship Target="slides/slide7.xml" Type="http://schemas.openxmlformats.org/officeDocument/2006/relationships/slide" Id="rId8"/>
    <Relationship Target="viewProps.xml" Type="http://schemas.openxmlformats.org/officeDocument/2006/relationships/viewProps" Id="rId13"/>
    <Relationship Target="slides/slide2.xml" Type="http://schemas.openxmlformats.org/officeDocument/2006/relationships/slide" Id="rId3"/>
    <Relationship Target="slides/slide6.xml" Type="http://schemas.openxmlformats.org/officeDocument/2006/relationships/slide" Id="rId7"/>
    <Relationship Target="presProps.xml" Type="http://schemas.openxmlformats.org/officeDocument/2006/relationships/presProps" Id="rId12"/>
    <Relationship Target="slides/slide1.xml" Type="http://schemas.openxmlformats.org/officeDocument/2006/relationships/slide" Id="rId2"/>
    <Relationship Target="slideMasters/slideMaster1.xml" Type="http://schemas.openxmlformats.org/officeDocument/2006/relationships/slideMaster" Id="rId1"/>
    <Relationship Target="slides/slide5.xml" Type="http://schemas.openxmlformats.org/officeDocument/2006/relationships/slide" Id="rId6"/>
    <Relationship Target="notesMasters/notesMaster1.xml" Type="http://schemas.openxmlformats.org/officeDocument/2006/relationships/notesMaster" Id="rId11"/>
    <Relationship Target="slides/slide4.xml" Type="http://schemas.openxmlformats.org/officeDocument/2006/relationships/slide" Id="rId5"/>
    <Relationship Target="tableStyles.xml" Type="http://schemas.openxmlformats.org/officeDocument/2006/relationships/tableStyles" Id="rId15"/>
    <Relationship Target="slides/slide9.xml" Type="http://schemas.openxmlformats.org/officeDocument/2006/relationships/slide" Id="rId10"/>
    <Relationship Target="slides/slide3.xml" Type="http://schemas.openxmlformats.org/officeDocument/2006/relationships/slide" Id="rId4"/>
    <Relationship Target="slides/slide8.xml" Type="http://schemas.openxmlformats.org/officeDocument/2006/relationships/slide" Id="rId9"/>
    <Relationship Target="theme/theme1.xml" Type="http://schemas.openxmlformats.org/officeDocument/2006/relationships/theme" Id="rId14"/>
</Relationships>

</file>

<file path=ppt/notesMasters/_rels/notesMaster1.xml.rels><?xml version="1.0" encoding="UTF-8" standalone="yes"?>
<Relationships xmlns="http://schemas.openxmlformats.org/package/2006/relationships">
    <Relationship Target="../theme/theme2.xml" Type="http://schemas.openxmlformats.org/officeDocument/2006/relationships/theme" Id="rId1"/>
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6287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false" eaLnBrk="true" latinLnBrk="false" hangingPunct="true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
    <Relationship Target="../slides/slide1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2.xml.rels><?xml version="1.0" encoding="UTF-8" standalone="yes"?>
<Relationships xmlns="http://schemas.openxmlformats.org/package/2006/relationships">
    <Relationship Target="../slides/slide2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3.xml.rels><?xml version="1.0" encoding="UTF-8" standalone="yes"?>
<Relationships xmlns="http://schemas.openxmlformats.org/package/2006/relationships">
    <Relationship Target="../slides/slide3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4.xml.rels><?xml version="1.0" encoding="UTF-8" standalone="yes"?>
<Relationships xmlns="http://schemas.openxmlformats.org/package/2006/relationships">
    <Relationship Target="../slides/slide4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5.xml.rels><?xml version="1.0" encoding="UTF-8" standalone="yes"?>
<Relationships xmlns="http://schemas.openxmlformats.org/package/2006/relationships">
    <Relationship Target="../slides/slide5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6.xml.rels><?xml version="1.0" encoding="UTF-8" standalone="yes"?>
<Relationships xmlns="http://schemas.openxmlformats.org/package/2006/relationships">
    <Relationship Target="../slides/slide6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7.xml.rels><?xml version="1.0" encoding="UTF-8" standalone="yes"?>
<Relationships xmlns="http://schemas.openxmlformats.org/package/2006/relationships">
    <Relationship Target="../slides/slide7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8.xml.rels><?xml version="1.0" encoding="UTF-8" standalone="yes"?>
<Relationships xmlns="http://schemas.openxmlformats.org/package/2006/relationships">
    <Relationship Target="../slides/slide8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_rels/notesSlide9.xml.rels><?xml version="1.0" encoding="UTF-8" standalone="yes"?>
<Relationships xmlns="http://schemas.openxmlformats.org/package/2006/relationships">
    <Relationship Target="../slides/slide9.xml" Type="http://schemas.openxmlformats.org/officeDocument/2006/relationships/slide" Id="rId2"/>
    <Relationship Target="../notesMasters/notesMaster1.xml" Type="http://schemas.openxmlformats.org/officeDocument/2006/relationships/notesMaster" Id="rId1"/>
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false"/>
              <a:t>Dobrý den, ráda bych vám představila zkušenosti MAS Šternbersko s environmentálními aktivitami z projektů Na Šternbersku k sobě máme blíž a Na Šternbersku k sobě máme blíž II. Úvodní fotografie z Bělkovic-Lašťan ukazuje společnou práci různých generací i za nepříznivého počasí.</a:t>
            </a:r>
          </a:p>
        </p:txBody>
      </p:sp>
      <p:sp>
        <p:nvSpPr>
          <p:cNvPr id="4" name="Slide Number Placeholder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false"/>
              <a:t>Environmentální aktivity vycházejí z mapování potřeb obyvatel v jednotlivých obcích. Komunitní pracovníci zjišťují, co lidé chtějí změnit, a propojují obce, spolky, školy a dobrovolníky. MAS pomáhá s organizací a odborným vedením, ale důležité je vlastní zapojení obyvatel. Cílem nejsou pouze úpravy veřejného prostoru – společná práce pomáhá rozvíjet vztahy.</a:t>
            </a:r>
          </a:p>
        </p:txBody>
      </p:sp>
      <p:sp>
        <p:nvSpPr>
          <p:cNvPr id="4" name="Slide Number Placeholder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false"/>
              <a:t>Ze zaslaných zápisů máme doložené komunitní aktivity spojené s výsadbou či praktickou péčí o zeleň nejméně v jedenácti obcích. Jde o široké spektrum činností: výsadby stromů a keřů, úpravy veřejných prostranství, společné zahradničení, odbornou péči o ovocné stromy i obnovu krajiny. Číslo je přehledem z doložených podkladů, nikoliv úplnou statistikou všech akcí.</a:t>
            </a:r>
          </a:p>
        </p:txBody>
      </p:sp>
      <p:sp>
        <p:nvSpPr>
          <p:cNvPr id="4" name="Slide Number Placeholder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false"/>
              <a:t>V Komárově se místní zapojili do obnovy lesa v lokalitě U mrtvých a společně vysadili 2 500 lip a dubů. V Lužicích připravili výsadbu 290 keřů, do které se navzdory nepříznivému počasí zapojilo téměř 20 dobrovolníků. Aktivita byla zaměřena také na oslovování nově přistěhovaných obyvatel; do přípravy občerstvení se zapojila místní mateřská škola. Na obou příkladech je patrný společný cíl, kontakt napříč generacemi a vztah k místu.</a:t>
            </a:r>
          </a:p>
        </p:txBody>
      </p:sp>
      <p:sp>
        <p:nvSpPr>
          <p:cNvPr id="4" name="Slide Number Placeholder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false"/>
              <a:t>V Žerotíně vznikl společnou prací dětí, pedagogů, rodičů a prarodičů vyvýšený bylinkový záhon. Děti se o něj následně starají a využívají bylinky při výuce. V Samotiškách se po rekonstrukci školy místní zapojili do výsadby předzahrádek, přibližně dvacet dobrovolníků různých generací. Škola tu funguje nejen jako vzdělávací zařízení, ale také jako přirozené komunitní místo.</a:t>
            </a:r>
          </a:p>
        </p:txBody>
      </p:sp>
      <p:sp>
        <p:nvSpPr>
          <p:cNvPr id="4" name="Slide Number Placeholder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false"/>
              <a:t>V dalších obcích se osvědčily zahradnické workshopy, společná péče o zahrady a ovocné stromy a předávání pěstitelských dovedností. Příkladem je Domašov u Šternberka, kde spolupracoval místní okrašlovací spolek, obec a obyvatelé; MAS pomohla s odborným vedením a navazující péčí. Při dalších setkáních lidé získávali znalosti o řezu a péči o ovocné stromy. Fotografie zachycuje také prezentaci odrůd jablek. Lidé se při těchto akcích učí nejen od odborníků, ale i navzájem. Přesné místo a datum přehlídky jablek zatím nejsou ověřeny.</a:t>
            </a:r>
          </a:p>
        </p:txBody>
      </p:sp>
      <p:sp>
        <p:nvSpPr>
          <p:cNvPr id="4" name="Slide Number Placeholder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false"/>
              <a:t>V Horní Loděnici se v letech 2023 a 2024 opakovala akce Ukliďme si Loděnici. Dobrovolníci, rodiny i děti uklízeli veřejná prostranství a okolí obce. Akce měla také konkrétní sociální rozměr: účastníci pomáhali starším a imobilním obyvatelům s odvozem velkoobjemového odpadu. Péče o prostředí se tak přirozeně spojila se sousedskou solidaritou.</a:t>
            </a:r>
          </a:p>
        </p:txBody>
      </p:sp>
      <p:sp>
        <p:nvSpPr>
          <p:cNvPr id="4" name="Slide Number Placeholder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false"/>
              <a:t>Na závěr pět zkušeností přenositelných do jiných MAS: vycházet ze skutečných potřeb obyvatel; zapojit obce, školy, spolky i místní odborníky; nabídnout činnosti pro různé skupiny a generace; pracovat na výsledku, který lidé ve své obci vidí; a myslet na následnou péči a další setkávání. Vedle výsadby a úprav zeleně je hlavním výsledkem také navázaná spolupráce.</a:t>
            </a:r>
          </a:p>
        </p:txBody>
      </p:sp>
      <p:sp>
        <p:nvSpPr>
          <p:cNvPr id="4" name="Slide Number Placeholder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true" noRot="true" noChangeAspect="true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true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false"/>
              <a:t>Dvě další environmentální iniciativy MAS nejsou přímo součástí představených sociálních projektů, ale ukazují širší možnosti spolupráce v regionu. Re-use centrum propojuje firmy a školy, aby nevyužívaný materiál našel nové uplatnění ve vzdělávání. Dva projekty z OP Životní prostředí byly dokončeny v roce 2025 a zajistily pro jedenáct obcí a TJ Sokol Bohuňovice 27 740 vratných kelímků, další opakovaně použitelné nádobí a šest profesionálních myček. Udržitelnost se tak promítá i do pořádání obecních a komunitních akcí.</a:t>
            </a:r>
          </a:p>
        </p:txBody>
      </p:sp>
      <p:sp>
        <p:nvSpPr>
          <p:cNvPr id="4" name="Slide Number Placeholder 3"/>
          <p:cNvSpPr>
            <a:spLocks noGrp="true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
    <Relationship Target="../slideMasters/slideMaster1.xml" Type="http://schemas.openxmlformats.org/officeDocument/2006/relationships/slideMaster" Id="rId1"/>
</Relationships>

</file>

<file path=ppt/slideLayouts/slideLayout1.xml><?xml version="1.0" encoding="utf-8"?>
<p:sldLayout xmlns:v="urn:schemas-microsoft-com:vml" xmlns:a="http://schemas.openxmlformats.org/drawingml/2006/main" xmlns:comp="http://schemas.openxmlformats.org/drawingml/2006/compatibility" xmlns:c="http://schemas.openxmlformats.org/drawingml/2006/chart" xmlns:xdr="http://schemas.openxmlformats.org/drawingml/2006/spreadsheetDrawing" xmlns:dgm="http://schemas.openxmlformats.org/drawingml/2006/diagram" xmlns:pic="http://schemas.openxmlformats.org/drawingml/2006/picture" xmlns:wp14="http://schemas.microsoft.com/office/word/2010/wordprocessingDrawing" xmlns:p="http://schemas.openxmlformats.org/presentationml/2006/main" xmlns:cdr="http://schemas.openxmlformats.org/drawingml/2006/chartDrawing" xmlns:r="http://schemas.openxmlformats.org/officeDocument/2006/relationships" xmlns:mc="http://schemas.openxmlformats.org/markup-compatibility/2006" xmlns:lc="http://schemas.openxmlformats.org/drawingml/2006/lockedCanvas" xmlns:wp="http://schemas.openxmlformats.org/drawingml/2006/wordprocessingDrawing" preserve="true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  <Relationship Target="../theme/theme1.xml" Type="http://schemas.openxmlformats.org/officeDocument/2006/relationships/theme" Id="rId2"/>
    <Relationship Target="../slideLayouts/slideLayout1.xml" Type="http://schemas.openxmlformats.org/officeDocument/2006/relationships/slideLayout" Id="rId1"/>
</Relationships>

</file>

<file path=ppt/slideMasters/slideMaster1.xml><?xml version="1.0" encoding="utf-8"?>
<p:sldMaster xmlns:v="urn:schemas-microsoft-com:vml" xmlns:a="http://schemas.openxmlformats.org/drawingml/2006/main" xmlns:comp="http://schemas.openxmlformats.org/drawingml/2006/compatibility" xmlns:c="http://schemas.openxmlformats.org/drawingml/2006/chart" xmlns:xdr="http://schemas.openxmlformats.org/drawingml/2006/spreadsheetDrawing" xmlns:dgm="http://schemas.openxmlformats.org/drawingml/2006/diagram" xmlns:pic="http://schemas.openxmlformats.org/drawingml/2006/picture" xmlns:wp14="http://schemas.microsoft.com/office/word/2010/wordprocessingDrawing" xmlns:p="http://schemas.openxmlformats.org/presentationml/2006/main" xmlns:cdr="http://schemas.openxmlformats.org/drawingml/2006/chartDrawing" xmlns:r="http://schemas.openxmlformats.org/officeDocument/2006/relationships" xmlns:mc="http://schemas.openxmlformats.org/markup-compatibility/2006" xmlns:lc="http://schemas.openxmlformats.org/drawingml/2006/lockedCanvas" xmlns:wp="http://schemas.openxmlformats.org/drawingml/2006/wordprocessingDrawing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false" hdr="false" ftr="false" dt="false"/>
  <p:txStyles>
    <p:titleStyle>
      <a:lvl1pPr algn="ctr" defTabSz="914400" rtl="false" eaLnBrk="true" latinLnBrk="false" hangingPunct="true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false" eaLnBrk="true" latinLnBrk="false" hangingPunct="true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false" eaLnBrk="true" latinLnBrk="false" hangingPunct="true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false" eaLnBrk="true" latinLnBrk="false" hangingPunct="true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false" eaLnBrk="true" latinLnBrk="false" hangingPunct="true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false" eaLnBrk="true" latinLnBrk="false" hangingPunct="true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false" eaLnBrk="true" latinLnBrk="false" hangingPunct="true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false" eaLnBrk="true" latinLnBrk="false" hangingPunct="true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false" eaLnBrk="true" latinLnBrk="false" hangingPunct="true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false" eaLnBrk="true" latinLnBrk="false" hangingPunct="true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false" eaLnBrk="true" latinLnBrk="false" hangingPunct="true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  <Relationship Target="../media/image1.png" Type="http://schemas.openxmlformats.org/officeDocument/2006/relationships/image" Id="rId3"/>
    <Relationship Target="../notesSlides/notesSlide1.xml" Type="http://schemas.openxmlformats.org/officeDocument/2006/relationships/notesSlide" Id="rId2"/>
    <Relationship Target="../slideLayouts/slideLayout1.xml" Type="http://schemas.openxmlformats.org/officeDocument/2006/relationships/slideLayout" Id="rId1"/>
</Relationships>

</file>

<file path=ppt/slides/_rels/slide2.xml.rels><?xml version="1.0" encoding="UTF-8" standalone="yes"?>
<Relationships xmlns="http://schemas.openxmlformats.org/package/2006/relationships">
    <Relationship Target="../media/image2.png" Type="http://schemas.openxmlformats.org/officeDocument/2006/relationships/image" Id="rId3"/>
    <Relationship Target="../notesSlides/notesSlide2.xml" Type="http://schemas.openxmlformats.org/officeDocument/2006/relationships/notesSlide" Id="rId2"/>
    <Relationship Target="../slideLayouts/slideLayout1.xml" Type="http://schemas.openxmlformats.org/officeDocument/2006/relationships/slideLayout" Id="rId1"/>
</Relationships>

</file>

<file path=ppt/slides/_rels/slide3.xml.rels><?xml version="1.0" encoding="UTF-8" standalone="yes"?>
<Relationships xmlns="http://schemas.openxmlformats.org/package/2006/relationships">
    <Relationship Target="../media/image3.png" Type="http://schemas.openxmlformats.org/officeDocument/2006/relationships/image" Id="rId3"/>
    <Relationship Target="../notesSlides/notesSlide3.xml" Type="http://schemas.openxmlformats.org/officeDocument/2006/relationships/notesSlide" Id="rId2"/>
    <Relationship Target="../slideLayouts/slideLayout1.xml" Type="http://schemas.openxmlformats.org/officeDocument/2006/relationships/slideLayout" Id="rId1"/>
</Relationships>

</file>

<file path=ppt/slides/_rels/slide4.xml.rels><?xml version="1.0" encoding="UTF-8" standalone="yes"?>
<Relationships xmlns="http://schemas.openxmlformats.org/package/2006/relationships">
    <Relationship Target="../media/image4.png" Type="http://schemas.openxmlformats.org/officeDocument/2006/relationships/image" Id="rId3"/>
    <Relationship Target="../notesSlides/notesSlide4.xml" Type="http://schemas.openxmlformats.org/officeDocument/2006/relationships/notesSlide" Id="rId2"/>
    <Relationship Target="../slideLayouts/slideLayout1.xml" Type="http://schemas.openxmlformats.org/officeDocument/2006/relationships/slideLayout" Id="rId1"/>
</Relationships>

</file>

<file path=ppt/slides/_rels/slide5.xml.rels><?xml version="1.0" encoding="UTF-8" standalone="yes"?>
<Relationships xmlns="http://schemas.openxmlformats.org/package/2006/relationships">
    <Relationship Target="../media/image5.png" Type="http://schemas.openxmlformats.org/officeDocument/2006/relationships/image" Id="rId3"/>
    <Relationship Target="../notesSlides/notesSlide5.xml" Type="http://schemas.openxmlformats.org/officeDocument/2006/relationships/notesSlide" Id="rId2"/>
    <Relationship Target="../slideLayouts/slideLayout1.xml" Type="http://schemas.openxmlformats.org/officeDocument/2006/relationships/slideLayout" Id="rId1"/>
</Relationships>

</file>

<file path=ppt/slides/_rels/slide6.xml.rels><?xml version="1.0" encoding="UTF-8" standalone="yes"?>
<Relationships xmlns="http://schemas.openxmlformats.org/package/2006/relationships">
    <Relationship Target="../media/image6.png" Type="http://schemas.openxmlformats.org/officeDocument/2006/relationships/image" Id="rId3"/>
    <Relationship Target="../notesSlides/notesSlide6.xml" Type="http://schemas.openxmlformats.org/officeDocument/2006/relationships/notesSlide" Id="rId2"/>
    <Relationship Target="../slideLayouts/slideLayout1.xml" Type="http://schemas.openxmlformats.org/officeDocument/2006/relationships/slideLayout" Id="rId1"/>
</Relationships>

</file>

<file path=ppt/slides/_rels/slide7.xml.rels><?xml version="1.0" encoding="UTF-8" standalone="yes"?>
<Relationships xmlns="http://schemas.openxmlformats.org/package/2006/relationships">
    <Relationship Target="../media/image7.png" Type="http://schemas.openxmlformats.org/officeDocument/2006/relationships/image" Id="rId3"/>
    <Relationship Target="../notesSlides/notesSlide7.xml" Type="http://schemas.openxmlformats.org/officeDocument/2006/relationships/notesSlide" Id="rId2"/>
    <Relationship Target="../slideLayouts/slideLayout1.xml" Type="http://schemas.openxmlformats.org/officeDocument/2006/relationships/slideLayout" Id="rId1"/>
</Relationships>

</file>

<file path=ppt/slides/_rels/slide8.xml.rels><?xml version="1.0" encoding="UTF-8" standalone="yes"?>
<Relationships xmlns="http://schemas.openxmlformats.org/package/2006/relationships">
    <Relationship Target="../media/image8.png" Type="http://schemas.openxmlformats.org/officeDocument/2006/relationships/image" Id="rId3"/>
    <Relationship Target="../notesSlides/notesSlide8.xml" Type="http://schemas.openxmlformats.org/officeDocument/2006/relationships/notesSlide" Id="rId2"/>
    <Relationship Target="../slideLayouts/slideLayout1.xml" Type="http://schemas.openxmlformats.org/officeDocument/2006/relationships/slideLayout" Id="rId1"/>
</Relationships>

</file>

<file path=ppt/slides/_rels/slide9.xml.rels><?xml version="1.0" encoding="UTF-8" standalone="yes"?>
<Relationships xmlns="http://schemas.openxmlformats.org/package/2006/relationships">
    <Relationship Target="../media/image9.png" Type="http://schemas.openxmlformats.org/officeDocument/2006/relationships/image" Id="rId3"/>
    <Relationship Target="../notesSlides/notesSlide9.xml" Type="http://schemas.openxmlformats.org/officeDocument/2006/relationships/notesSlide" Id="rId2"/>
    <Relationship Target="../slideLayouts/slideLayout1.xml" Type="http://schemas.openxmlformats.org/officeDocument/2006/relationships/slideLayout" Id="rId1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éče_o_přírodu_spojuje_lidi.png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ezačínáme_aktivitou_ale_potřebou_komunity.png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polečná_péče_o_zeleň_na_šternbersku.png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polečně_měníme_krajinu_obcí.png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omunitní_školní_zahrady_v_akci.png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zahrady_propojují_generace.png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kliďme_si_loděnici_spolu.png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_se_nám_osvědčilo.png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c="http://schemas.openxmlformats.org/drawingml/2006/chart" xmlns:cdr="http://schemas.openxmlformats.org/drawingml/2006/chartDrawing" xmlns:dgm="http://schemas.openxmlformats.org/drawingml/2006/diagram" xmlns:pic="http://schemas.openxmlformats.org/drawingml/2006/picture" xmlns:wp="http://schemas.openxmlformats.org/drawingml/2006/wordprocessingDrawing" xmlns:wp14="http://schemas.microsoft.com/office/word/2010/wordprocessingDrawing" xmlns:xdr="http://schemas.openxmlformats.org/drawingml/2006/spreadsheetDrawing" xmlns:comp="http://schemas.openxmlformats.org/drawingml/2006/compatibility" xmlns:lc="http://schemas.openxmlformats.org/drawingml/2006/lockedCanvas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d_komunitních_výsadeb_k_udržitelnému_regionu.png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w="http://schemas.openxmlformats.org/wordprocessingml/2006/main" xmlns:m="http://schemas.openxmlformats.org/officeDocument/2006/math" xmlns:w14="http://schemas.microsoft.com/office/word/2010/wordml" xmlns:r="http://schemas.openxmlformats.org/officeDocument/2006/relationships" xmlns:wp="http://schemas.openxmlformats.org/drawingml/2006/wordprocessingDrawing" xmlns:a="http://schemas.openxmlformats.org/drawingml/2006/main" xmlns:wp14="http://schemas.microsoft.com/office/word/2010/wordprocessingDrawing" xmlns:w15="http://schemas.microsoft.com/office/word/2012/wordml" xmlns:mc="http://schemas.openxmlformats.org/markup-compatibility/2006" xmlns:sl="http://schemas.openxmlformats.org/schemaLibrary/2006/main" xmlns:wne="http://schemas.microsoft.com/office/word/2006/wordml" xmlns:c="http://schemas.openxmlformats.org/drawingml/2006/chart" xmlns:cdr="http://schemas.openxmlformats.org/drawingml/2006/chartDrawing" xmlns:c14="http://schemas.microsoft.com/office/drawing/2007/8/2/chart" xmlns:dgm="http://schemas.openxmlformats.org/drawingml/2006/diagram" xmlns:pic="http://schemas.openxmlformats.org/drawingml/2006/picture" xmlns:xdr="http://schemas.openxmlformats.org/drawingml/2006/spreadsheetDrawing" xmlns:dsp="http://schemas.microsoft.com/office/drawing/2008/diagram" xmlns:xvml="urn:schemas-microsoft-com:office:excel" xmlns:o="urn:schemas-microsoft-com:office:office" xmlns:v="urn:schemas-microsoft-com:vml" xmlns:w10="urn:schemas-microsoft-com:office:word" xmlns:pvml="urn:schemas-microsoft-com:office:powerpoint" xmlns:cppr="http://schemas.microsoft.com/office/2006/coverPageProps" xmlns:odx="http://opendope.org/xpaths" xmlns:odc="http://opendope.org/conditions" xmlns:odq="http://opendope.org/questions" xmlns:oda="http://opendope.org/answers" xmlns:odi="http://opendope.org/components" xmlns:odgm="http://opendope.org/SmartArt/DataHierarchy" xmlns:b="http://schemas.openxmlformats.org/officeDocument/2006/bibliography" xmlns:wps="http://schemas.microsoft.com/office/word/2010/wordprocessingShape" xmlns:w16se="http://schemas.microsoft.com/office/word/2015/wordml/symex" xmlns:w16cid="http://schemas.microsoft.com/office/word/2016/wordml/cid" xmlns:wetp="http://schemas.microsoft.com/office/webextensions/taskpanes/2010/11" xmlns:we="http://schemas.microsoft.com/office/webextensions/webextension/2010/11" xmlns:comp="http://schemas.openxmlformats.org/drawingml/2006/compatibility" xmlns:lc="http://schemas.openxmlformats.org/drawingml/2006/lockedCanvas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true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false"/>
        </a:gradFill>
        <a:gradFill rotWithShape="true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false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false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true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false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id="{62F939B6-93AF-4DB8-9C6B-D6C7DFDC589F}" name="Office Theme" vid="{4A3C46E8-61CC-4603-A589-7422A47A8E4A}"/>
    </a:ext>
  </a:extLst>
</a:theme>
</file>

<file path=ppt/theme/theme2.xml><?xml version="1.0" encoding="utf-8"?>
<a:theme xmlns:w="http://schemas.openxmlformats.org/wordprocessingml/2006/main" xmlns:m="http://schemas.openxmlformats.org/officeDocument/2006/math" xmlns:w14="http://schemas.microsoft.com/office/word/2010/wordml" xmlns:r="http://schemas.openxmlformats.org/officeDocument/2006/relationships" xmlns:wp="http://schemas.openxmlformats.org/drawingml/2006/wordprocessingDrawing" xmlns:a="http://schemas.openxmlformats.org/drawingml/2006/main" xmlns:wp14="http://schemas.microsoft.com/office/word/2010/wordprocessingDrawing" xmlns:w15="http://schemas.microsoft.com/office/word/2012/wordml" xmlns:mc="http://schemas.openxmlformats.org/markup-compatibility/2006" xmlns:sl="http://schemas.openxmlformats.org/schemaLibrary/2006/main" xmlns:wne="http://schemas.microsoft.com/office/word/2006/wordml" xmlns:c="http://schemas.openxmlformats.org/drawingml/2006/chart" xmlns:cdr="http://schemas.openxmlformats.org/drawingml/2006/chartDrawing" xmlns:c14="http://schemas.microsoft.com/office/drawing/2007/8/2/chart" xmlns:dgm="http://schemas.openxmlformats.org/drawingml/2006/diagram" xmlns:pic="http://schemas.openxmlformats.org/drawingml/2006/picture" xmlns:xdr="http://schemas.openxmlformats.org/drawingml/2006/spreadsheetDrawing" xmlns:dsp="http://schemas.microsoft.com/office/drawing/2008/diagram" xmlns:xvml="urn:schemas-microsoft-com:office:excel" xmlns:o="urn:schemas-microsoft-com:office:office" xmlns:v="urn:schemas-microsoft-com:vml" xmlns:w10="urn:schemas-microsoft-com:office:word" xmlns:pvml="urn:schemas-microsoft-com:office:powerpoint" xmlns:cppr="http://schemas.microsoft.com/office/2006/coverPageProps" xmlns:odx="http://opendope.org/xpaths" xmlns:odc="http://opendope.org/conditions" xmlns:odq="http://opendope.org/questions" xmlns:oda="http://opendope.org/answers" xmlns:odi="http://opendope.org/components" xmlns:odgm="http://opendope.org/SmartArt/DataHierarchy" xmlns:b="http://schemas.openxmlformats.org/officeDocument/2006/bibliography" xmlns:wps="http://schemas.microsoft.com/office/word/2010/wordprocessingShape" xmlns:w16se="http://schemas.microsoft.com/office/word/2015/wordml/symex" xmlns:w16cid="http://schemas.microsoft.com/office/word/2016/wordml/cid" xmlns:wetp="http://schemas.microsoft.com/office/webextensions/taskpanes/2010/11" xmlns:we="http://schemas.microsoft.com/office/webextensions/webextension/2010/11" xmlns:comp="http://schemas.openxmlformats.org/drawingml/2006/compatibility" xmlns:lc="http://schemas.openxmlformats.org/drawingml/2006/lockedCanvas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true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false"/>
        </a:gradFill>
        <a:gradFill rotWithShape="true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false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false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true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false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id="{2E142A2C-CD16-42D6-873A-C26D2A0506FA}" name="Office Theme" vid="{1BDDFF52-6CD6-40A5-AB3C-68EB2F1E4D0A}"/>
    </a:ext>
  </a:extLst>
</a:theme>
</file>

<file path=docProps/app.xml><?xml version="1.0" encoding="utf-8"?>
<properties:Properties xmlns:properties="http://schemas.openxmlformats.org/officeDocument/2006/extended-properties" xmlns:vt="http://schemas.openxmlformats.org/officeDocument/2006/docPropsVTypes">
  <properties:Company>PptxGenJS</properties:Company>
  <properties:Words>599</properties:Words>
  <properties:PresentationFormat>Širokoúhlá obrazovka</properties:PresentationFormat>
  <properties:Paragraphs>18</properties:Paragraphs>
  <properties:Slides>9</properties:Slides>
  <properties:Notes>9</properties:Notes>
  <properties:TotalTime>2</properties:TotalTime>
  <properties:HiddenSlides>0</properties:HiddenSlides>
  <properties:MMClips>0</properties:MMClips>
  <properties:ScaleCrop>false</properties:ScaleCrop>
  <properties:HeadingPairs>
    <vt:vector baseType="variant" size="6">
      <vt:variant>
        <vt:lpstr>Použitá písma</vt:lpstr>
      </vt:variant>
      <vt:variant>
        <vt:i4>1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properties:HeadingPairs>
  <properties:TitlesOfParts>
    <vt:vector baseType="lpstr" size="11">
      <vt:lpstr>Arial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properties:TitlesOfParts>
  <properties:LinksUpToDate>false</properties:LinksUpToDate>
  <properties:SharedDoc>false</properties:SharedDoc>
  <properties:HyperlinksChanged>false</properties:HyperlinksChanged>
  <properties:Application>Microsoft Office PowerPoint</properties:Application>
  <properties:AppVersion>16.0000</properties:AppVersion>
</properties:Properties>
</file>

<file path=docProps/core.xml><?xml version="1.0" encoding="utf-8"?>
<cp:coreProperties xmlns:cp="http://schemas.openxmlformats.org/package/2006/metadata/core-properties" xmlns:dcterms="http://purl.org/dc/terms/" xmlns:dc="http://purl.org/dc/elements/1.1/">
  <dcterms:created xmlns:xsi="http://www.w3.org/2001/XMLSchema-instance" xsi:type="dcterms:W3CDTF">2026-10-14T10:50:24Z</dcterms:created>
  <dc:creator/>
  <cp:lastModifiedBy/>
  <dcterms:modified xmlns:xsi="http://www.w3.org/2001/XMLSchema-instance" xsi:type="dcterms:W3CDTF">2026-10-19T15:02:27Z</dcterms:modified>
  <cp:revision>2</cp:revision>
  <dc:subject>Environmentální aktivity jako nástroj sociálního začleňování</dc:subject>
  <dc:title>Když péče o přírodu spojuje lidi</dc:title>
</cp:coreProperties>
</file>