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8288000" cy="10287000"/>
  <p:notesSz cx="6858000" cy="9144000"/>
  <p:embeddedFontLst>
    <p:embeddedFont>
      <p:font typeface="Garbata Bold" charset="1" panose="00000800000000000000"/>
      <p:regular r:id="rId23"/>
    </p:embeddedFont>
    <p:embeddedFont>
      <p:font typeface="Garbata" charset="1" panose="00000500000000000000"/>
      <p:regular r:id="rId24"/>
    </p:embeddedFont>
    <p:embeddedFont>
      <p:font typeface="Roca One" charset="1" panose="0000050000000000000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7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919434" y="-2357438"/>
            <a:ext cx="7159762" cy="6679937"/>
          </a:xfrm>
          <a:custGeom>
            <a:avLst/>
            <a:gdLst/>
            <a:ahLst/>
            <a:cxnLst/>
            <a:rect r="r" b="b" t="t" l="l"/>
            <a:pathLst>
              <a:path h="6679937" w="7159762">
                <a:moveTo>
                  <a:pt x="0" y="0"/>
                </a:moveTo>
                <a:lnTo>
                  <a:pt x="7159761" y="0"/>
                </a:lnTo>
                <a:lnTo>
                  <a:pt x="7159761" y="6679938"/>
                </a:lnTo>
                <a:lnTo>
                  <a:pt x="0" y="66799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022145" y="6223003"/>
            <a:ext cx="5831119" cy="4923627"/>
          </a:xfrm>
          <a:custGeom>
            <a:avLst/>
            <a:gdLst/>
            <a:ahLst/>
            <a:cxnLst/>
            <a:rect r="r" b="b" t="t" l="l"/>
            <a:pathLst>
              <a:path h="4923627" w="5831119">
                <a:moveTo>
                  <a:pt x="0" y="0"/>
                </a:moveTo>
                <a:lnTo>
                  <a:pt x="5831119" y="0"/>
                </a:lnTo>
                <a:lnTo>
                  <a:pt x="5831119" y="4923627"/>
                </a:lnTo>
                <a:lnTo>
                  <a:pt x="0" y="49236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77013" y="8315240"/>
            <a:ext cx="1966867" cy="1314535"/>
          </a:xfrm>
          <a:custGeom>
            <a:avLst/>
            <a:gdLst/>
            <a:ahLst/>
            <a:cxnLst/>
            <a:rect r="r" b="b" t="t" l="l"/>
            <a:pathLst>
              <a:path h="1314535" w="1966867">
                <a:moveTo>
                  <a:pt x="0" y="0"/>
                </a:moveTo>
                <a:lnTo>
                  <a:pt x="1966867" y="0"/>
                </a:lnTo>
                <a:lnTo>
                  <a:pt x="1966867" y="1314535"/>
                </a:lnTo>
                <a:lnTo>
                  <a:pt x="0" y="13145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893415" y="-2747962"/>
            <a:ext cx="4198776" cy="4114800"/>
          </a:xfrm>
          <a:custGeom>
            <a:avLst/>
            <a:gdLst/>
            <a:ahLst/>
            <a:cxnLst/>
            <a:rect r="r" b="b" t="t" l="l"/>
            <a:pathLst>
              <a:path h="4114800" w="4198776">
                <a:moveTo>
                  <a:pt x="0" y="0"/>
                </a:moveTo>
                <a:lnTo>
                  <a:pt x="4198775" y="0"/>
                </a:lnTo>
                <a:lnTo>
                  <a:pt x="41987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3313553" y="8029490"/>
            <a:ext cx="6758614" cy="5566640"/>
          </a:xfrm>
          <a:custGeom>
            <a:avLst/>
            <a:gdLst/>
            <a:ahLst/>
            <a:cxnLst/>
            <a:rect r="r" b="b" t="t" l="l"/>
            <a:pathLst>
              <a:path h="5566640" w="6758614">
                <a:moveTo>
                  <a:pt x="6758614" y="0"/>
                </a:moveTo>
                <a:lnTo>
                  <a:pt x="0" y="0"/>
                </a:lnTo>
                <a:lnTo>
                  <a:pt x="0" y="5566640"/>
                </a:lnTo>
                <a:lnTo>
                  <a:pt x="6758614" y="5566640"/>
                </a:lnTo>
                <a:lnTo>
                  <a:pt x="6758614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true" rot="0">
            <a:off x="12708143" y="-1479282"/>
            <a:ext cx="5831119" cy="4923627"/>
          </a:xfrm>
          <a:custGeom>
            <a:avLst/>
            <a:gdLst/>
            <a:ahLst/>
            <a:cxnLst/>
            <a:rect r="r" b="b" t="t" l="l"/>
            <a:pathLst>
              <a:path h="4923627" w="5831119">
                <a:moveTo>
                  <a:pt x="5831119" y="4923627"/>
                </a:moveTo>
                <a:lnTo>
                  <a:pt x="0" y="4923627"/>
                </a:lnTo>
                <a:lnTo>
                  <a:pt x="0" y="0"/>
                </a:lnTo>
                <a:lnTo>
                  <a:pt x="5831119" y="0"/>
                </a:lnTo>
                <a:lnTo>
                  <a:pt x="5831119" y="492362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6419210">
            <a:off x="13168805" y="-2057400"/>
            <a:ext cx="2409028" cy="4114800"/>
          </a:xfrm>
          <a:custGeom>
            <a:avLst/>
            <a:gdLst/>
            <a:ahLst/>
            <a:cxnLst/>
            <a:rect r="r" b="b" t="t" l="l"/>
            <a:pathLst>
              <a:path h="4114800" w="2409028">
                <a:moveTo>
                  <a:pt x="0" y="0"/>
                </a:moveTo>
                <a:lnTo>
                  <a:pt x="2409028" y="0"/>
                </a:lnTo>
                <a:lnTo>
                  <a:pt x="24090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555443" y="8972508"/>
            <a:ext cx="3415883" cy="2174123"/>
          </a:xfrm>
          <a:custGeom>
            <a:avLst/>
            <a:gdLst/>
            <a:ahLst/>
            <a:cxnLst/>
            <a:rect r="r" b="b" t="t" l="l"/>
            <a:pathLst>
              <a:path h="2174123" w="3415883">
                <a:moveTo>
                  <a:pt x="0" y="0"/>
                </a:moveTo>
                <a:lnTo>
                  <a:pt x="3415884" y="0"/>
                </a:lnTo>
                <a:lnTo>
                  <a:pt x="3415884" y="2174122"/>
                </a:lnTo>
                <a:lnTo>
                  <a:pt x="0" y="217412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467953" y="1028700"/>
            <a:ext cx="2233136" cy="1502291"/>
          </a:xfrm>
          <a:custGeom>
            <a:avLst/>
            <a:gdLst/>
            <a:ahLst/>
            <a:cxnLst/>
            <a:rect r="r" b="b" t="t" l="l"/>
            <a:pathLst>
              <a:path h="1502291" w="2233136">
                <a:moveTo>
                  <a:pt x="0" y="0"/>
                </a:moveTo>
                <a:lnTo>
                  <a:pt x="2233135" y="0"/>
                </a:lnTo>
                <a:lnTo>
                  <a:pt x="2233135" y="1502291"/>
                </a:lnTo>
                <a:lnTo>
                  <a:pt x="0" y="15022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66975" y="1899030"/>
            <a:ext cx="17554051" cy="3720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b="true" sz="4587" spc="45">
                <a:solidFill>
                  <a:srgbClr val="2C3343"/>
                </a:solidFill>
                <a:latin typeface="Garbata Bold"/>
                <a:ea typeface="Garbata Bold"/>
                <a:cs typeface="Garbata Bold"/>
                <a:sym typeface="Garbata Bold"/>
              </a:rPr>
              <a:t>ENVIRONMENTÁLNÍ AKTIVITY </a:t>
            </a:r>
          </a:p>
          <a:p>
            <a:pPr algn="ctr">
              <a:lnSpc>
                <a:spcPts val="7019"/>
              </a:lnSpc>
            </a:pPr>
            <a:r>
              <a:rPr lang="en-US" b="true" sz="4587" spc="45">
                <a:solidFill>
                  <a:srgbClr val="2C3343"/>
                </a:solidFill>
                <a:latin typeface="Garbata Bold"/>
                <a:ea typeface="Garbata Bold"/>
                <a:cs typeface="Garbata Bold"/>
                <a:sym typeface="Garbata Bold"/>
              </a:rPr>
              <a:t>ZAMĚŘENÉ NA PÉČI O KRAJINU</a:t>
            </a:r>
          </a:p>
          <a:p>
            <a:pPr algn="ctr">
              <a:lnSpc>
                <a:spcPts val="16081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660446" y="4227250"/>
            <a:ext cx="15351182" cy="24777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33"/>
              </a:lnSpc>
            </a:pPr>
            <a:r>
              <a:rPr lang="en-US" sz="4523" b="true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Péče o krajinu jako nástroj komunitního propojení a mezigenerační spolupráce</a:t>
            </a:r>
          </a:p>
          <a:p>
            <a:pPr algn="ctr">
              <a:lnSpc>
                <a:spcPts val="7173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2468931" y="6465252"/>
            <a:ext cx="13262849" cy="2647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62"/>
              </a:lnSpc>
            </a:pPr>
            <a:r>
              <a:rPr lang="en-US" sz="3758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Realizováno v rámci projektů:</a:t>
            </a:r>
          </a:p>
          <a:p>
            <a:pPr algn="ctr">
              <a:lnSpc>
                <a:spcPts val="5262"/>
              </a:lnSpc>
            </a:pPr>
          </a:p>
          <a:p>
            <a:pPr algn="ctr">
              <a:lnSpc>
                <a:spcPts val="5262"/>
              </a:lnSpc>
            </a:pPr>
            <a:r>
              <a:rPr lang="en-US" sz="3758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Akční plán OPZ+ MAS Humpolecka  (04/2023 - 03/2026) </a:t>
            </a:r>
          </a:p>
          <a:p>
            <a:pPr algn="ctr">
              <a:lnSpc>
                <a:spcPts val="5262"/>
              </a:lnSpc>
              <a:spcBef>
                <a:spcPct val="0"/>
              </a:spcBef>
            </a:pPr>
            <a:r>
              <a:rPr lang="en-US" sz="3758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Akční plán OPZ+ MAS Humpoleccka 2  (04/2026 - 03/2028)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6924052" y="257528"/>
            <a:ext cx="4823970" cy="1109309"/>
          </a:xfrm>
          <a:custGeom>
            <a:avLst/>
            <a:gdLst/>
            <a:ahLst/>
            <a:cxnLst/>
            <a:rect r="r" b="b" t="t" l="l"/>
            <a:pathLst>
              <a:path h="1109309" w="4823970">
                <a:moveTo>
                  <a:pt x="0" y="0"/>
                </a:moveTo>
                <a:lnTo>
                  <a:pt x="4823970" y="0"/>
                </a:lnTo>
                <a:lnTo>
                  <a:pt x="4823970" y="1109310"/>
                </a:lnTo>
                <a:lnTo>
                  <a:pt x="0" y="110931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919434" y="-2357438"/>
            <a:ext cx="7159762" cy="6679937"/>
          </a:xfrm>
          <a:custGeom>
            <a:avLst/>
            <a:gdLst/>
            <a:ahLst/>
            <a:cxnLst/>
            <a:rect r="r" b="b" t="t" l="l"/>
            <a:pathLst>
              <a:path h="6679937" w="7159762">
                <a:moveTo>
                  <a:pt x="0" y="0"/>
                </a:moveTo>
                <a:lnTo>
                  <a:pt x="7159761" y="0"/>
                </a:lnTo>
                <a:lnTo>
                  <a:pt x="7159761" y="6679938"/>
                </a:lnTo>
                <a:lnTo>
                  <a:pt x="0" y="66799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022145" y="6223003"/>
            <a:ext cx="5831119" cy="4923627"/>
          </a:xfrm>
          <a:custGeom>
            <a:avLst/>
            <a:gdLst/>
            <a:ahLst/>
            <a:cxnLst/>
            <a:rect r="r" b="b" t="t" l="l"/>
            <a:pathLst>
              <a:path h="4923627" w="5831119">
                <a:moveTo>
                  <a:pt x="0" y="0"/>
                </a:moveTo>
                <a:lnTo>
                  <a:pt x="5831119" y="0"/>
                </a:lnTo>
                <a:lnTo>
                  <a:pt x="5831119" y="4923627"/>
                </a:lnTo>
                <a:lnTo>
                  <a:pt x="0" y="49236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77013" y="8315240"/>
            <a:ext cx="1966867" cy="1314535"/>
          </a:xfrm>
          <a:custGeom>
            <a:avLst/>
            <a:gdLst/>
            <a:ahLst/>
            <a:cxnLst/>
            <a:rect r="r" b="b" t="t" l="l"/>
            <a:pathLst>
              <a:path h="1314535" w="1966867">
                <a:moveTo>
                  <a:pt x="0" y="0"/>
                </a:moveTo>
                <a:lnTo>
                  <a:pt x="1966867" y="0"/>
                </a:lnTo>
                <a:lnTo>
                  <a:pt x="1966867" y="1314535"/>
                </a:lnTo>
                <a:lnTo>
                  <a:pt x="0" y="13145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893415" y="-2747962"/>
            <a:ext cx="4198776" cy="4114800"/>
          </a:xfrm>
          <a:custGeom>
            <a:avLst/>
            <a:gdLst/>
            <a:ahLst/>
            <a:cxnLst/>
            <a:rect r="r" b="b" t="t" l="l"/>
            <a:pathLst>
              <a:path h="4114800" w="4198776">
                <a:moveTo>
                  <a:pt x="0" y="0"/>
                </a:moveTo>
                <a:lnTo>
                  <a:pt x="4198775" y="0"/>
                </a:lnTo>
                <a:lnTo>
                  <a:pt x="41987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3313553" y="8029490"/>
            <a:ext cx="6758614" cy="5566640"/>
          </a:xfrm>
          <a:custGeom>
            <a:avLst/>
            <a:gdLst/>
            <a:ahLst/>
            <a:cxnLst/>
            <a:rect r="r" b="b" t="t" l="l"/>
            <a:pathLst>
              <a:path h="5566640" w="6758614">
                <a:moveTo>
                  <a:pt x="6758614" y="0"/>
                </a:moveTo>
                <a:lnTo>
                  <a:pt x="0" y="0"/>
                </a:lnTo>
                <a:lnTo>
                  <a:pt x="0" y="5566640"/>
                </a:lnTo>
                <a:lnTo>
                  <a:pt x="6758614" y="5566640"/>
                </a:lnTo>
                <a:lnTo>
                  <a:pt x="6758614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true" rot="0">
            <a:off x="12708143" y="-1479282"/>
            <a:ext cx="5831119" cy="4923627"/>
          </a:xfrm>
          <a:custGeom>
            <a:avLst/>
            <a:gdLst/>
            <a:ahLst/>
            <a:cxnLst/>
            <a:rect r="r" b="b" t="t" l="l"/>
            <a:pathLst>
              <a:path h="4923627" w="5831119">
                <a:moveTo>
                  <a:pt x="5831119" y="4923627"/>
                </a:moveTo>
                <a:lnTo>
                  <a:pt x="0" y="4923627"/>
                </a:lnTo>
                <a:lnTo>
                  <a:pt x="0" y="0"/>
                </a:lnTo>
                <a:lnTo>
                  <a:pt x="5831119" y="0"/>
                </a:lnTo>
                <a:lnTo>
                  <a:pt x="5831119" y="492362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6419210">
            <a:off x="13168805" y="-2057400"/>
            <a:ext cx="2409028" cy="4114800"/>
          </a:xfrm>
          <a:custGeom>
            <a:avLst/>
            <a:gdLst/>
            <a:ahLst/>
            <a:cxnLst/>
            <a:rect r="r" b="b" t="t" l="l"/>
            <a:pathLst>
              <a:path h="4114800" w="2409028">
                <a:moveTo>
                  <a:pt x="0" y="0"/>
                </a:moveTo>
                <a:lnTo>
                  <a:pt x="2409028" y="0"/>
                </a:lnTo>
                <a:lnTo>
                  <a:pt x="24090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555443" y="8972508"/>
            <a:ext cx="3415883" cy="2174123"/>
          </a:xfrm>
          <a:custGeom>
            <a:avLst/>
            <a:gdLst/>
            <a:ahLst/>
            <a:cxnLst/>
            <a:rect r="r" b="b" t="t" l="l"/>
            <a:pathLst>
              <a:path h="2174123" w="3415883">
                <a:moveTo>
                  <a:pt x="0" y="0"/>
                </a:moveTo>
                <a:lnTo>
                  <a:pt x="3415884" y="0"/>
                </a:lnTo>
                <a:lnTo>
                  <a:pt x="3415884" y="2174122"/>
                </a:lnTo>
                <a:lnTo>
                  <a:pt x="0" y="217412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467953" y="1028700"/>
            <a:ext cx="2233136" cy="1502291"/>
          </a:xfrm>
          <a:custGeom>
            <a:avLst/>
            <a:gdLst/>
            <a:ahLst/>
            <a:cxnLst/>
            <a:rect r="r" b="b" t="t" l="l"/>
            <a:pathLst>
              <a:path h="1502291" w="2233136">
                <a:moveTo>
                  <a:pt x="0" y="0"/>
                </a:moveTo>
                <a:lnTo>
                  <a:pt x="2233135" y="0"/>
                </a:lnTo>
                <a:lnTo>
                  <a:pt x="2233135" y="1502291"/>
                </a:lnTo>
                <a:lnTo>
                  <a:pt x="0" y="15022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986216" y="3542406"/>
            <a:ext cx="12409513" cy="5314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5160" indent="-407580" lvl="1">
              <a:lnSpc>
                <a:spcPts val="5285"/>
              </a:lnSpc>
              <a:buFont typeface="Arial"/>
              <a:buChar char="•"/>
            </a:pPr>
            <a:r>
              <a:rPr lang="en-US" sz="3775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Odkud vycházíme – první projekt 2023–2026</a:t>
            </a:r>
          </a:p>
          <a:p>
            <a:pPr algn="l" marL="815160" indent="-407580" lvl="1">
              <a:lnSpc>
                <a:spcPts val="5285"/>
              </a:lnSpc>
              <a:buFont typeface="Arial"/>
              <a:buChar char="•"/>
            </a:pPr>
            <a:r>
              <a:rPr lang="en-US" sz="3775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Tři tradiční aktivity: zemědělství, rybaření, včelařství</a:t>
            </a:r>
          </a:p>
          <a:p>
            <a:pPr algn="l" marL="815160" indent="-407580" lvl="1">
              <a:lnSpc>
                <a:spcPts val="5285"/>
              </a:lnSpc>
              <a:buFont typeface="Arial"/>
              <a:buChar char="•"/>
            </a:pPr>
            <a:r>
              <a:rPr lang="en-US" sz="3775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Zlomový bod – konference 2024</a:t>
            </a:r>
          </a:p>
          <a:p>
            <a:pPr algn="l" marL="815160" indent="-407580" lvl="1">
              <a:lnSpc>
                <a:spcPts val="5285"/>
              </a:lnSpc>
              <a:buFont typeface="Arial"/>
              <a:buChar char="•"/>
            </a:pPr>
            <a:r>
              <a:rPr lang="en-US" sz="3775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Klíčoví partneři</a:t>
            </a:r>
          </a:p>
          <a:p>
            <a:pPr algn="l" marL="815160" indent="-407580" lvl="1">
              <a:lnSpc>
                <a:spcPts val="5285"/>
              </a:lnSpc>
              <a:buFont typeface="Arial"/>
              <a:buChar char="•"/>
            </a:pPr>
            <a:r>
              <a:rPr lang="en-US" sz="3775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Navazující projekt 2026–2028</a:t>
            </a:r>
          </a:p>
          <a:p>
            <a:pPr algn="l" marL="815160" indent="-407580" lvl="1">
              <a:lnSpc>
                <a:spcPts val="5285"/>
              </a:lnSpc>
              <a:buFont typeface="Arial"/>
              <a:buChar char="•"/>
            </a:pPr>
            <a:r>
              <a:rPr lang="en-US" sz="3775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Enviroaktivity a sociální začleňování</a:t>
            </a:r>
          </a:p>
          <a:p>
            <a:pPr algn="l" marL="815160" indent="-407580" lvl="1">
              <a:lnSpc>
                <a:spcPts val="5285"/>
              </a:lnSpc>
              <a:buFont typeface="Arial"/>
              <a:buChar char="•"/>
            </a:pPr>
            <a:r>
              <a:rPr lang="en-US" sz="3775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Shrnutí</a:t>
            </a:r>
          </a:p>
          <a:p>
            <a:pPr algn="ctr">
              <a:lnSpc>
                <a:spcPts val="5285"/>
              </a:lnSpc>
            </a:pP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6778988" y="257528"/>
            <a:ext cx="4823970" cy="1109309"/>
          </a:xfrm>
          <a:custGeom>
            <a:avLst/>
            <a:gdLst/>
            <a:ahLst/>
            <a:cxnLst/>
            <a:rect r="r" b="b" t="t" l="l"/>
            <a:pathLst>
              <a:path h="1109309" w="4823970">
                <a:moveTo>
                  <a:pt x="0" y="0"/>
                </a:moveTo>
                <a:lnTo>
                  <a:pt x="4823970" y="0"/>
                </a:lnTo>
                <a:lnTo>
                  <a:pt x="4823970" y="1109310"/>
                </a:lnTo>
                <a:lnTo>
                  <a:pt x="0" y="110931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6092190" y="2285513"/>
            <a:ext cx="5953125" cy="7891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76"/>
              </a:lnSpc>
              <a:spcBef>
                <a:spcPct val="0"/>
              </a:spcBef>
            </a:pPr>
            <a:r>
              <a:rPr lang="en-US" b="true" sz="4554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OBSAH PREZENTACE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919434" y="-2357438"/>
            <a:ext cx="7159762" cy="6679937"/>
          </a:xfrm>
          <a:custGeom>
            <a:avLst/>
            <a:gdLst/>
            <a:ahLst/>
            <a:cxnLst/>
            <a:rect r="r" b="b" t="t" l="l"/>
            <a:pathLst>
              <a:path h="6679937" w="7159762">
                <a:moveTo>
                  <a:pt x="0" y="0"/>
                </a:moveTo>
                <a:lnTo>
                  <a:pt x="7159761" y="0"/>
                </a:lnTo>
                <a:lnTo>
                  <a:pt x="7159761" y="6679938"/>
                </a:lnTo>
                <a:lnTo>
                  <a:pt x="0" y="66799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022145" y="6223003"/>
            <a:ext cx="5831119" cy="4923627"/>
          </a:xfrm>
          <a:custGeom>
            <a:avLst/>
            <a:gdLst/>
            <a:ahLst/>
            <a:cxnLst/>
            <a:rect r="r" b="b" t="t" l="l"/>
            <a:pathLst>
              <a:path h="4923627" w="5831119">
                <a:moveTo>
                  <a:pt x="0" y="0"/>
                </a:moveTo>
                <a:lnTo>
                  <a:pt x="5831119" y="0"/>
                </a:lnTo>
                <a:lnTo>
                  <a:pt x="5831119" y="4923627"/>
                </a:lnTo>
                <a:lnTo>
                  <a:pt x="0" y="49236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77013" y="8315240"/>
            <a:ext cx="1966867" cy="1314535"/>
          </a:xfrm>
          <a:custGeom>
            <a:avLst/>
            <a:gdLst/>
            <a:ahLst/>
            <a:cxnLst/>
            <a:rect r="r" b="b" t="t" l="l"/>
            <a:pathLst>
              <a:path h="1314535" w="1966867">
                <a:moveTo>
                  <a:pt x="0" y="0"/>
                </a:moveTo>
                <a:lnTo>
                  <a:pt x="1966867" y="0"/>
                </a:lnTo>
                <a:lnTo>
                  <a:pt x="1966867" y="1314535"/>
                </a:lnTo>
                <a:lnTo>
                  <a:pt x="0" y="13145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893415" y="-2747962"/>
            <a:ext cx="4198776" cy="4114800"/>
          </a:xfrm>
          <a:custGeom>
            <a:avLst/>
            <a:gdLst/>
            <a:ahLst/>
            <a:cxnLst/>
            <a:rect r="r" b="b" t="t" l="l"/>
            <a:pathLst>
              <a:path h="4114800" w="4198776">
                <a:moveTo>
                  <a:pt x="0" y="0"/>
                </a:moveTo>
                <a:lnTo>
                  <a:pt x="4198775" y="0"/>
                </a:lnTo>
                <a:lnTo>
                  <a:pt x="41987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3313553" y="8029490"/>
            <a:ext cx="6758614" cy="5566640"/>
          </a:xfrm>
          <a:custGeom>
            <a:avLst/>
            <a:gdLst/>
            <a:ahLst/>
            <a:cxnLst/>
            <a:rect r="r" b="b" t="t" l="l"/>
            <a:pathLst>
              <a:path h="5566640" w="6758614">
                <a:moveTo>
                  <a:pt x="6758614" y="0"/>
                </a:moveTo>
                <a:lnTo>
                  <a:pt x="0" y="0"/>
                </a:lnTo>
                <a:lnTo>
                  <a:pt x="0" y="5566640"/>
                </a:lnTo>
                <a:lnTo>
                  <a:pt x="6758614" y="5566640"/>
                </a:lnTo>
                <a:lnTo>
                  <a:pt x="6758614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true" rot="0">
            <a:off x="12708143" y="-1479282"/>
            <a:ext cx="5831119" cy="4923627"/>
          </a:xfrm>
          <a:custGeom>
            <a:avLst/>
            <a:gdLst/>
            <a:ahLst/>
            <a:cxnLst/>
            <a:rect r="r" b="b" t="t" l="l"/>
            <a:pathLst>
              <a:path h="4923627" w="5831119">
                <a:moveTo>
                  <a:pt x="5831119" y="4923627"/>
                </a:moveTo>
                <a:lnTo>
                  <a:pt x="0" y="4923627"/>
                </a:lnTo>
                <a:lnTo>
                  <a:pt x="0" y="0"/>
                </a:lnTo>
                <a:lnTo>
                  <a:pt x="5831119" y="0"/>
                </a:lnTo>
                <a:lnTo>
                  <a:pt x="5831119" y="492362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6419210">
            <a:off x="13168805" y="-2057400"/>
            <a:ext cx="2409028" cy="4114800"/>
          </a:xfrm>
          <a:custGeom>
            <a:avLst/>
            <a:gdLst/>
            <a:ahLst/>
            <a:cxnLst/>
            <a:rect r="r" b="b" t="t" l="l"/>
            <a:pathLst>
              <a:path h="4114800" w="2409028">
                <a:moveTo>
                  <a:pt x="0" y="0"/>
                </a:moveTo>
                <a:lnTo>
                  <a:pt x="2409028" y="0"/>
                </a:lnTo>
                <a:lnTo>
                  <a:pt x="24090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555443" y="8972508"/>
            <a:ext cx="3415883" cy="2174123"/>
          </a:xfrm>
          <a:custGeom>
            <a:avLst/>
            <a:gdLst/>
            <a:ahLst/>
            <a:cxnLst/>
            <a:rect r="r" b="b" t="t" l="l"/>
            <a:pathLst>
              <a:path h="2174123" w="3415883">
                <a:moveTo>
                  <a:pt x="0" y="0"/>
                </a:moveTo>
                <a:lnTo>
                  <a:pt x="3415884" y="0"/>
                </a:lnTo>
                <a:lnTo>
                  <a:pt x="3415884" y="2174122"/>
                </a:lnTo>
                <a:lnTo>
                  <a:pt x="0" y="217412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467953" y="1028700"/>
            <a:ext cx="2233136" cy="1502291"/>
          </a:xfrm>
          <a:custGeom>
            <a:avLst/>
            <a:gdLst/>
            <a:ahLst/>
            <a:cxnLst/>
            <a:rect r="r" b="b" t="t" l="l"/>
            <a:pathLst>
              <a:path h="1502291" w="2233136">
                <a:moveTo>
                  <a:pt x="0" y="0"/>
                </a:moveTo>
                <a:lnTo>
                  <a:pt x="2233135" y="0"/>
                </a:lnTo>
                <a:lnTo>
                  <a:pt x="2233135" y="1502291"/>
                </a:lnTo>
                <a:lnTo>
                  <a:pt x="0" y="15022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806526" y="1697774"/>
            <a:ext cx="16777995" cy="7040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25"/>
              </a:lnSpc>
              <a:spcBef>
                <a:spcPct val="0"/>
              </a:spcBef>
            </a:pPr>
            <a:r>
              <a:rPr lang="en-US" b="true" sz="4518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MYŠLENKA CELÉHO PROJEKTU</a:t>
            </a:r>
          </a:p>
          <a:p>
            <a:pPr algn="ctr">
              <a:lnSpc>
                <a:spcPts val="5765"/>
              </a:lnSpc>
              <a:spcBef>
                <a:spcPct val="0"/>
              </a:spcBef>
            </a:pPr>
            <a:r>
              <a:rPr lang="en-US" b="true" sz="4118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 </a:t>
            </a:r>
          </a:p>
          <a:p>
            <a:pPr algn="just">
              <a:lnSpc>
                <a:spcPts val="5263"/>
              </a:lnSpc>
              <a:spcBef>
                <a:spcPct val="0"/>
              </a:spcBef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MAS realizuje aktivity, které budou dlouhodobě udržitelné</a:t>
            </a:r>
          </a:p>
          <a:p>
            <a:pPr algn="just">
              <a:lnSpc>
                <a:spcPts val="5263"/>
              </a:lnSpc>
              <a:spcBef>
                <a:spcPct val="0"/>
              </a:spcBef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Tradiční venkovské hospodaření = most mezi generacemi, obcemi,</a:t>
            </a:r>
          </a:p>
          <a:p>
            <a:pPr algn="just">
              <a:lnSpc>
                <a:spcPts val="5263"/>
              </a:lnSpc>
              <a:spcBef>
                <a:spcPct val="0"/>
              </a:spcBef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školami a spolky</a:t>
            </a:r>
          </a:p>
          <a:p>
            <a:pPr algn="just">
              <a:lnSpc>
                <a:spcPts val="5263"/>
              </a:lnSpc>
              <a:spcBef>
                <a:spcPct val="0"/>
              </a:spcBef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Nový projekt rozšiřuje vzdělávání o práci s krajinou – zadržování vody, obnova ekosystémů, trvale udržitelné hospodaření v krajině</a:t>
            </a:r>
          </a:p>
          <a:p>
            <a:pPr algn="ctr">
              <a:lnSpc>
                <a:spcPts val="5765"/>
              </a:lnSpc>
              <a:spcBef>
                <a:spcPct val="0"/>
              </a:spcBef>
            </a:pPr>
          </a:p>
          <a:p>
            <a:pPr algn="ctr">
              <a:lnSpc>
                <a:spcPts val="5765"/>
              </a:lnSpc>
              <a:spcBef>
                <a:spcPct val="0"/>
              </a:spcBef>
            </a:pPr>
            <a:r>
              <a:rPr lang="en-US" b="true" sz="4118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Motto:</a:t>
            </a:r>
          </a:p>
          <a:p>
            <a:pPr algn="ctr">
              <a:lnSpc>
                <a:spcPts val="5765"/>
              </a:lnSpc>
              <a:spcBef>
                <a:spcPct val="0"/>
              </a:spcBef>
            </a:pPr>
            <a:r>
              <a:rPr lang="en-US" b="true" sz="4118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Péče o krajinu funguje nejlépe, když ji sdílí celá komunita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6732015" y="257528"/>
            <a:ext cx="4823970" cy="1109309"/>
          </a:xfrm>
          <a:custGeom>
            <a:avLst/>
            <a:gdLst/>
            <a:ahLst/>
            <a:cxnLst/>
            <a:rect r="r" b="b" t="t" l="l"/>
            <a:pathLst>
              <a:path h="1109309" w="4823970">
                <a:moveTo>
                  <a:pt x="0" y="0"/>
                </a:moveTo>
                <a:lnTo>
                  <a:pt x="4823970" y="0"/>
                </a:lnTo>
                <a:lnTo>
                  <a:pt x="4823970" y="1109310"/>
                </a:lnTo>
                <a:lnTo>
                  <a:pt x="0" y="110931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919434" y="-2357438"/>
            <a:ext cx="7159762" cy="6679937"/>
          </a:xfrm>
          <a:custGeom>
            <a:avLst/>
            <a:gdLst/>
            <a:ahLst/>
            <a:cxnLst/>
            <a:rect r="r" b="b" t="t" l="l"/>
            <a:pathLst>
              <a:path h="6679937" w="7159762">
                <a:moveTo>
                  <a:pt x="0" y="0"/>
                </a:moveTo>
                <a:lnTo>
                  <a:pt x="7159761" y="0"/>
                </a:lnTo>
                <a:lnTo>
                  <a:pt x="7159761" y="6679938"/>
                </a:lnTo>
                <a:lnTo>
                  <a:pt x="0" y="66799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022145" y="6223003"/>
            <a:ext cx="5831119" cy="4923627"/>
          </a:xfrm>
          <a:custGeom>
            <a:avLst/>
            <a:gdLst/>
            <a:ahLst/>
            <a:cxnLst/>
            <a:rect r="r" b="b" t="t" l="l"/>
            <a:pathLst>
              <a:path h="4923627" w="5831119">
                <a:moveTo>
                  <a:pt x="0" y="0"/>
                </a:moveTo>
                <a:lnTo>
                  <a:pt x="5831119" y="0"/>
                </a:lnTo>
                <a:lnTo>
                  <a:pt x="5831119" y="4923627"/>
                </a:lnTo>
                <a:lnTo>
                  <a:pt x="0" y="49236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77013" y="8315240"/>
            <a:ext cx="1966867" cy="1314535"/>
          </a:xfrm>
          <a:custGeom>
            <a:avLst/>
            <a:gdLst/>
            <a:ahLst/>
            <a:cxnLst/>
            <a:rect r="r" b="b" t="t" l="l"/>
            <a:pathLst>
              <a:path h="1314535" w="1966867">
                <a:moveTo>
                  <a:pt x="0" y="0"/>
                </a:moveTo>
                <a:lnTo>
                  <a:pt x="1966867" y="0"/>
                </a:lnTo>
                <a:lnTo>
                  <a:pt x="1966867" y="1314535"/>
                </a:lnTo>
                <a:lnTo>
                  <a:pt x="0" y="13145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893415" y="-2747962"/>
            <a:ext cx="4198776" cy="4114800"/>
          </a:xfrm>
          <a:custGeom>
            <a:avLst/>
            <a:gdLst/>
            <a:ahLst/>
            <a:cxnLst/>
            <a:rect r="r" b="b" t="t" l="l"/>
            <a:pathLst>
              <a:path h="4114800" w="4198776">
                <a:moveTo>
                  <a:pt x="0" y="0"/>
                </a:moveTo>
                <a:lnTo>
                  <a:pt x="4198775" y="0"/>
                </a:lnTo>
                <a:lnTo>
                  <a:pt x="41987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3313553" y="8029490"/>
            <a:ext cx="6758614" cy="5566640"/>
          </a:xfrm>
          <a:custGeom>
            <a:avLst/>
            <a:gdLst/>
            <a:ahLst/>
            <a:cxnLst/>
            <a:rect r="r" b="b" t="t" l="l"/>
            <a:pathLst>
              <a:path h="5566640" w="6758614">
                <a:moveTo>
                  <a:pt x="6758614" y="0"/>
                </a:moveTo>
                <a:lnTo>
                  <a:pt x="0" y="0"/>
                </a:lnTo>
                <a:lnTo>
                  <a:pt x="0" y="5566640"/>
                </a:lnTo>
                <a:lnTo>
                  <a:pt x="6758614" y="5566640"/>
                </a:lnTo>
                <a:lnTo>
                  <a:pt x="6758614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true" rot="0">
            <a:off x="12708143" y="-1479282"/>
            <a:ext cx="5831119" cy="4923627"/>
          </a:xfrm>
          <a:custGeom>
            <a:avLst/>
            <a:gdLst/>
            <a:ahLst/>
            <a:cxnLst/>
            <a:rect r="r" b="b" t="t" l="l"/>
            <a:pathLst>
              <a:path h="4923627" w="5831119">
                <a:moveTo>
                  <a:pt x="5831119" y="4923627"/>
                </a:moveTo>
                <a:lnTo>
                  <a:pt x="0" y="4923627"/>
                </a:lnTo>
                <a:lnTo>
                  <a:pt x="0" y="0"/>
                </a:lnTo>
                <a:lnTo>
                  <a:pt x="5831119" y="0"/>
                </a:lnTo>
                <a:lnTo>
                  <a:pt x="5831119" y="492362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6419210">
            <a:off x="13168805" y="-2057400"/>
            <a:ext cx="2409028" cy="4114800"/>
          </a:xfrm>
          <a:custGeom>
            <a:avLst/>
            <a:gdLst/>
            <a:ahLst/>
            <a:cxnLst/>
            <a:rect r="r" b="b" t="t" l="l"/>
            <a:pathLst>
              <a:path h="4114800" w="2409028">
                <a:moveTo>
                  <a:pt x="0" y="0"/>
                </a:moveTo>
                <a:lnTo>
                  <a:pt x="2409028" y="0"/>
                </a:lnTo>
                <a:lnTo>
                  <a:pt x="24090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555443" y="8972508"/>
            <a:ext cx="3415883" cy="2174123"/>
          </a:xfrm>
          <a:custGeom>
            <a:avLst/>
            <a:gdLst/>
            <a:ahLst/>
            <a:cxnLst/>
            <a:rect r="r" b="b" t="t" l="l"/>
            <a:pathLst>
              <a:path h="2174123" w="3415883">
                <a:moveTo>
                  <a:pt x="0" y="0"/>
                </a:moveTo>
                <a:lnTo>
                  <a:pt x="3415884" y="0"/>
                </a:lnTo>
                <a:lnTo>
                  <a:pt x="3415884" y="2174122"/>
                </a:lnTo>
                <a:lnTo>
                  <a:pt x="0" y="217412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467953" y="1028700"/>
            <a:ext cx="2233136" cy="1502291"/>
          </a:xfrm>
          <a:custGeom>
            <a:avLst/>
            <a:gdLst/>
            <a:ahLst/>
            <a:cxnLst/>
            <a:rect r="r" b="b" t="t" l="l"/>
            <a:pathLst>
              <a:path h="1502291" w="2233136">
                <a:moveTo>
                  <a:pt x="0" y="0"/>
                </a:moveTo>
                <a:lnTo>
                  <a:pt x="2233135" y="0"/>
                </a:lnTo>
                <a:lnTo>
                  <a:pt x="2233135" y="1502291"/>
                </a:lnTo>
                <a:lnTo>
                  <a:pt x="0" y="15022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63795" y="2440370"/>
            <a:ext cx="18224205" cy="2723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62"/>
              </a:lnSpc>
            </a:pPr>
            <a:r>
              <a:rPr lang="en-US" b="true" sz="3758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PRVNÍ PROJEKT: TRADIČNÍ HOSPODAŘENÍ JAKO CESTA KE KOMUNITĚ</a:t>
            </a:r>
          </a:p>
          <a:p>
            <a:pPr algn="ctr">
              <a:lnSpc>
                <a:spcPts val="5262"/>
              </a:lnSpc>
            </a:pPr>
            <a:r>
              <a:rPr lang="en-US" sz="3758" b="true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2023–2026</a:t>
            </a:r>
          </a:p>
          <a:p>
            <a:pPr algn="ctr">
              <a:lnSpc>
                <a:spcPts val="11561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660446" y="4247528"/>
            <a:ext cx="13341304" cy="46475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85"/>
              </a:lnSpc>
            </a:pPr>
            <a:r>
              <a:rPr lang="en-US" sz="3775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Tři pilíře: zemědělství, rybaření, včelařství</a:t>
            </a:r>
          </a:p>
          <a:p>
            <a:pPr algn="ctr">
              <a:lnSpc>
                <a:spcPts val="5285"/>
              </a:lnSpc>
            </a:pPr>
          </a:p>
          <a:p>
            <a:pPr algn="ctr">
              <a:lnSpc>
                <a:spcPts val="5285"/>
              </a:lnSpc>
            </a:pPr>
            <a:r>
              <a:rPr lang="en-US" sz="3775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Všechny aktivity spojuje mezigenerační předávání zkušeností</a:t>
            </a:r>
          </a:p>
          <a:p>
            <a:pPr algn="ctr">
              <a:lnSpc>
                <a:spcPts val="5285"/>
              </a:lnSpc>
            </a:pPr>
          </a:p>
          <a:p>
            <a:pPr algn="ctr">
              <a:lnSpc>
                <a:spcPts val="5285"/>
              </a:lnSpc>
            </a:pPr>
            <a:r>
              <a:rPr lang="en-US" sz="3775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Od jednorázových akcí k trvalým komunitním strukturám</a:t>
            </a:r>
          </a:p>
          <a:p>
            <a:pPr algn="ctr">
              <a:lnSpc>
                <a:spcPts val="5285"/>
              </a:lnSpc>
            </a:pP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7036815" y="304800"/>
            <a:ext cx="4823970" cy="1109309"/>
          </a:xfrm>
          <a:custGeom>
            <a:avLst/>
            <a:gdLst/>
            <a:ahLst/>
            <a:cxnLst/>
            <a:rect r="r" b="b" t="t" l="l"/>
            <a:pathLst>
              <a:path h="1109309" w="4823970">
                <a:moveTo>
                  <a:pt x="0" y="0"/>
                </a:moveTo>
                <a:lnTo>
                  <a:pt x="4823970" y="0"/>
                </a:lnTo>
                <a:lnTo>
                  <a:pt x="4823970" y="1109309"/>
                </a:lnTo>
                <a:lnTo>
                  <a:pt x="0" y="1109309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919434" y="-2357438"/>
            <a:ext cx="7159762" cy="6679937"/>
          </a:xfrm>
          <a:custGeom>
            <a:avLst/>
            <a:gdLst/>
            <a:ahLst/>
            <a:cxnLst/>
            <a:rect r="r" b="b" t="t" l="l"/>
            <a:pathLst>
              <a:path h="6679937" w="7159762">
                <a:moveTo>
                  <a:pt x="0" y="0"/>
                </a:moveTo>
                <a:lnTo>
                  <a:pt x="7159761" y="0"/>
                </a:lnTo>
                <a:lnTo>
                  <a:pt x="7159761" y="6679938"/>
                </a:lnTo>
                <a:lnTo>
                  <a:pt x="0" y="66799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022145" y="6223003"/>
            <a:ext cx="5831119" cy="4923627"/>
          </a:xfrm>
          <a:custGeom>
            <a:avLst/>
            <a:gdLst/>
            <a:ahLst/>
            <a:cxnLst/>
            <a:rect r="r" b="b" t="t" l="l"/>
            <a:pathLst>
              <a:path h="4923627" w="5831119">
                <a:moveTo>
                  <a:pt x="0" y="0"/>
                </a:moveTo>
                <a:lnTo>
                  <a:pt x="5831119" y="0"/>
                </a:lnTo>
                <a:lnTo>
                  <a:pt x="5831119" y="4923627"/>
                </a:lnTo>
                <a:lnTo>
                  <a:pt x="0" y="49236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77013" y="8315240"/>
            <a:ext cx="1966867" cy="1314535"/>
          </a:xfrm>
          <a:custGeom>
            <a:avLst/>
            <a:gdLst/>
            <a:ahLst/>
            <a:cxnLst/>
            <a:rect r="r" b="b" t="t" l="l"/>
            <a:pathLst>
              <a:path h="1314535" w="1966867">
                <a:moveTo>
                  <a:pt x="0" y="0"/>
                </a:moveTo>
                <a:lnTo>
                  <a:pt x="1966867" y="0"/>
                </a:lnTo>
                <a:lnTo>
                  <a:pt x="1966867" y="1314535"/>
                </a:lnTo>
                <a:lnTo>
                  <a:pt x="0" y="13145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893415" y="-2747962"/>
            <a:ext cx="4198776" cy="4114800"/>
          </a:xfrm>
          <a:custGeom>
            <a:avLst/>
            <a:gdLst/>
            <a:ahLst/>
            <a:cxnLst/>
            <a:rect r="r" b="b" t="t" l="l"/>
            <a:pathLst>
              <a:path h="4114800" w="4198776">
                <a:moveTo>
                  <a:pt x="0" y="0"/>
                </a:moveTo>
                <a:lnTo>
                  <a:pt x="4198775" y="0"/>
                </a:lnTo>
                <a:lnTo>
                  <a:pt x="41987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3313553" y="8029490"/>
            <a:ext cx="6758614" cy="5566640"/>
          </a:xfrm>
          <a:custGeom>
            <a:avLst/>
            <a:gdLst/>
            <a:ahLst/>
            <a:cxnLst/>
            <a:rect r="r" b="b" t="t" l="l"/>
            <a:pathLst>
              <a:path h="5566640" w="6758614">
                <a:moveTo>
                  <a:pt x="6758614" y="0"/>
                </a:moveTo>
                <a:lnTo>
                  <a:pt x="0" y="0"/>
                </a:lnTo>
                <a:lnTo>
                  <a:pt x="0" y="5566640"/>
                </a:lnTo>
                <a:lnTo>
                  <a:pt x="6758614" y="5566640"/>
                </a:lnTo>
                <a:lnTo>
                  <a:pt x="6758614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true" rot="0">
            <a:off x="12708143" y="-1479282"/>
            <a:ext cx="5831119" cy="4923627"/>
          </a:xfrm>
          <a:custGeom>
            <a:avLst/>
            <a:gdLst/>
            <a:ahLst/>
            <a:cxnLst/>
            <a:rect r="r" b="b" t="t" l="l"/>
            <a:pathLst>
              <a:path h="4923627" w="5831119">
                <a:moveTo>
                  <a:pt x="5831119" y="4923627"/>
                </a:moveTo>
                <a:lnTo>
                  <a:pt x="0" y="4923627"/>
                </a:lnTo>
                <a:lnTo>
                  <a:pt x="0" y="0"/>
                </a:lnTo>
                <a:lnTo>
                  <a:pt x="5831119" y="0"/>
                </a:lnTo>
                <a:lnTo>
                  <a:pt x="5831119" y="492362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6419210">
            <a:off x="13168805" y="-2057400"/>
            <a:ext cx="2409028" cy="4114800"/>
          </a:xfrm>
          <a:custGeom>
            <a:avLst/>
            <a:gdLst/>
            <a:ahLst/>
            <a:cxnLst/>
            <a:rect r="r" b="b" t="t" l="l"/>
            <a:pathLst>
              <a:path h="4114800" w="2409028">
                <a:moveTo>
                  <a:pt x="0" y="0"/>
                </a:moveTo>
                <a:lnTo>
                  <a:pt x="2409028" y="0"/>
                </a:lnTo>
                <a:lnTo>
                  <a:pt x="24090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555443" y="8972508"/>
            <a:ext cx="3415883" cy="2174123"/>
          </a:xfrm>
          <a:custGeom>
            <a:avLst/>
            <a:gdLst/>
            <a:ahLst/>
            <a:cxnLst/>
            <a:rect r="r" b="b" t="t" l="l"/>
            <a:pathLst>
              <a:path h="2174123" w="3415883">
                <a:moveTo>
                  <a:pt x="0" y="0"/>
                </a:moveTo>
                <a:lnTo>
                  <a:pt x="3415884" y="0"/>
                </a:lnTo>
                <a:lnTo>
                  <a:pt x="3415884" y="2174122"/>
                </a:lnTo>
                <a:lnTo>
                  <a:pt x="0" y="217412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467953" y="1028700"/>
            <a:ext cx="2233136" cy="1502291"/>
          </a:xfrm>
          <a:custGeom>
            <a:avLst/>
            <a:gdLst/>
            <a:ahLst/>
            <a:cxnLst/>
            <a:rect r="r" b="b" t="t" l="l"/>
            <a:pathLst>
              <a:path h="1502291" w="2233136">
                <a:moveTo>
                  <a:pt x="0" y="0"/>
                </a:moveTo>
                <a:lnTo>
                  <a:pt x="2233135" y="0"/>
                </a:lnTo>
                <a:lnTo>
                  <a:pt x="2233135" y="1502291"/>
                </a:lnTo>
                <a:lnTo>
                  <a:pt x="0" y="15022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177729" y="2000557"/>
            <a:ext cx="17110271" cy="7981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62"/>
              </a:lnSpc>
              <a:spcBef>
                <a:spcPct val="0"/>
              </a:spcBef>
            </a:pPr>
            <a:r>
              <a:rPr lang="en-US" sz="3758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1. </a:t>
            </a:r>
            <a:r>
              <a:rPr lang="en-US" b="true" sz="3758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ZEMĚDĚLSTVÍ: OCHRANA SRNČÍ ZVĚŘE</a:t>
            </a:r>
          </a:p>
          <a:p>
            <a:pPr algn="l">
              <a:lnSpc>
                <a:spcPts val="5262"/>
              </a:lnSpc>
              <a:spcBef>
                <a:spcPct val="0"/>
              </a:spcBef>
            </a:pPr>
          </a:p>
          <a:p>
            <a:pPr algn="l" marL="811497" indent="-405748" lvl="1">
              <a:lnSpc>
                <a:spcPts val="5262"/>
              </a:lnSpc>
              <a:spcBef>
                <a:spcPct val="0"/>
              </a:spcBef>
              <a:buFont typeface="Arial"/>
              <a:buChar char="•"/>
            </a:pPr>
            <a:r>
              <a:rPr lang="en-US" sz="3758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Klíčová role jednoho aktivního občana (myslivec ze Želiva)</a:t>
            </a:r>
          </a:p>
          <a:p>
            <a:pPr algn="l" marL="811497" indent="-405748" lvl="1">
              <a:lnSpc>
                <a:spcPts val="5262"/>
              </a:lnSpc>
              <a:spcBef>
                <a:spcPct val="0"/>
              </a:spcBef>
              <a:buFont typeface="Arial"/>
              <a:buChar char="•"/>
            </a:pPr>
            <a:r>
              <a:rPr lang="en-US" sz="3758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Veřejná přednáška v Humpolci o vyhledávání srnčí zvěře</a:t>
            </a:r>
          </a:p>
          <a:p>
            <a:pPr algn="l" marL="811497" indent="-405748" lvl="1">
              <a:lnSpc>
                <a:spcPts val="5262"/>
              </a:lnSpc>
              <a:spcBef>
                <a:spcPct val="0"/>
              </a:spcBef>
              <a:buFont typeface="Arial"/>
              <a:buChar char="•"/>
            </a:pPr>
            <a:r>
              <a:rPr lang="en-US" sz="3758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Terénní vyhledávací akce s dobrovolníky</a:t>
            </a:r>
          </a:p>
          <a:p>
            <a:pPr algn="l" marL="811497" indent="-405748" lvl="1">
              <a:lnSpc>
                <a:spcPts val="5262"/>
              </a:lnSpc>
              <a:spcBef>
                <a:spcPct val="0"/>
              </a:spcBef>
              <a:buFont typeface="Arial"/>
              <a:buChar char="•"/>
            </a:pPr>
            <a:r>
              <a:rPr lang="en-US" sz="3758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Zapojení žáků 2. stupně ZŠ Želiv</a:t>
            </a:r>
          </a:p>
          <a:p>
            <a:pPr algn="l" marL="811497" indent="-405748" lvl="1">
              <a:lnSpc>
                <a:spcPts val="5262"/>
              </a:lnSpc>
              <a:spcBef>
                <a:spcPct val="0"/>
              </a:spcBef>
              <a:buFont typeface="Arial"/>
              <a:buChar char="•"/>
            </a:pPr>
            <a:r>
              <a:rPr lang="en-US" sz="3758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Trvalá skupina pro vyhledávání</a:t>
            </a:r>
          </a:p>
          <a:p>
            <a:pPr algn="ctr">
              <a:lnSpc>
                <a:spcPts val="5262"/>
              </a:lnSpc>
              <a:spcBef>
                <a:spcPct val="0"/>
              </a:spcBef>
            </a:pPr>
          </a:p>
          <a:p>
            <a:pPr algn="ctr">
              <a:lnSpc>
                <a:spcPts val="5262"/>
              </a:lnSpc>
              <a:spcBef>
                <a:spcPct val="0"/>
              </a:spcBef>
            </a:pPr>
          </a:p>
          <a:p>
            <a:pPr algn="ctr">
              <a:lnSpc>
                <a:spcPts val="5262"/>
              </a:lnSpc>
              <a:spcBef>
                <a:spcPct val="0"/>
              </a:spcBef>
            </a:pPr>
            <a:r>
              <a:rPr lang="en-US" b="true" sz="3758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Přínos: </a:t>
            </a:r>
          </a:p>
          <a:p>
            <a:pPr algn="ctr">
              <a:lnSpc>
                <a:spcPts val="5262"/>
              </a:lnSpc>
              <a:spcBef>
                <a:spcPct val="0"/>
              </a:spcBef>
            </a:pPr>
            <a:r>
              <a:rPr lang="en-US" b="true" sz="3758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I jednotlivec dokáže propojit obec, školu a </a:t>
            </a:r>
          </a:p>
          <a:p>
            <a:pPr algn="ctr">
              <a:lnSpc>
                <a:spcPts val="5262"/>
              </a:lnSpc>
              <a:spcBef>
                <a:spcPct val="0"/>
              </a:spcBef>
            </a:pPr>
            <a:r>
              <a:rPr lang="en-US" b="true" sz="3758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veřejnost do funkční sítě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6732015" y="257528"/>
            <a:ext cx="4823970" cy="1109309"/>
          </a:xfrm>
          <a:custGeom>
            <a:avLst/>
            <a:gdLst/>
            <a:ahLst/>
            <a:cxnLst/>
            <a:rect r="r" b="b" t="t" l="l"/>
            <a:pathLst>
              <a:path h="1109309" w="4823970">
                <a:moveTo>
                  <a:pt x="0" y="0"/>
                </a:moveTo>
                <a:lnTo>
                  <a:pt x="4823970" y="0"/>
                </a:lnTo>
                <a:lnTo>
                  <a:pt x="4823970" y="1109310"/>
                </a:lnTo>
                <a:lnTo>
                  <a:pt x="0" y="110931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919434" y="-2357438"/>
            <a:ext cx="7159762" cy="6679937"/>
          </a:xfrm>
          <a:custGeom>
            <a:avLst/>
            <a:gdLst/>
            <a:ahLst/>
            <a:cxnLst/>
            <a:rect r="r" b="b" t="t" l="l"/>
            <a:pathLst>
              <a:path h="6679937" w="7159762">
                <a:moveTo>
                  <a:pt x="0" y="0"/>
                </a:moveTo>
                <a:lnTo>
                  <a:pt x="7159761" y="0"/>
                </a:lnTo>
                <a:lnTo>
                  <a:pt x="7159761" y="6679938"/>
                </a:lnTo>
                <a:lnTo>
                  <a:pt x="0" y="66799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022145" y="6223003"/>
            <a:ext cx="5831119" cy="4923627"/>
          </a:xfrm>
          <a:custGeom>
            <a:avLst/>
            <a:gdLst/>
            <a:ahLst/>
            <a:cxnLst/>
            <a:rect r="r" b="b" t="t" l="l"/>
            <a:pathLst>
              <a:path h="4923627" w="5831119">
                <a:moveTo>
                  <a:pt x="0" y="0"/>
                </a:moveTo>
                <a:lnTo>
                  <a:pt x="5831119" y="0"/>
                </a:lnTo>
                <a:lnTo>
                  <a:pt x="5831119" y="4923627"/>
                </a:lnTo>
                <a:lnTo>
                  <a:pt x="0" y="49236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77013" y="8315240"/>
            <a:ext cx="1966867" cy="1314535"/>
          </a:xfrm>
          <a:custGeom>
            <a:avLst/>
            <a:gdLst/>
            <a:ahLst/>
            <a:cxnLst/>
            <a:rect r="r" b="b" t="t" l="l"/>
            <a:pathLst>
              <a:path h="1314535" w="1966867">
                <a:moveTo>
                  <a:pt x="0" y="0"/>
                </a:moveTo>
                <a:lnTo>
                  <a:pt x="1966867" y="0"/>
                </a:lnTo>
                <a:lnTo>
                  <a:pt x="1966867" y="1314535"/>
                </a:lnTo>
                <a:lnTo>
                  <a:pt x="0" y="13145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893415" y="-2747962"/>
            <a:ext cx="4198776" cy="4114800"/>
          </a:xfrm>
          <a:custGeom>
            <a:avLst/>
            <a:gdLst/>
            <a:ahLst/>
            <a:cxnLst/>
            <a:rect r="r" b="b" t="t" l="l"/>
            <a:pathLst>
              <a:path h="4114800" w="4198776">
                <a:moveTo>
                  <a:pt x="0" y="0"/>
                </a:moveTo>
                <a:lnTo>
                  <a:pt x="4198775" y="0"/>
                </a:lnTo>
                <a:lnTo>
                  <a:pt x="41987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3313553" y="8029490"/>
            <a:ext cx="6758614" cy="5566640"/>
          </a:xfrm>
          <a:custGeom>
            <a:avLst/>
            <a:gdLst/>
            <a:ahLst/>
            <a:cxnLst/>
            <a:rect r="r" b="b" t="t" l="l"/>
            <a:pathLst>
              <a:path h="5566640" w="6758614">
                <a:moveTo>
                  <a:pt x="6758614" y="0"/>
                </a:moveTo>
                <a:lnTo>
                  <a:pt x="0" y="0"/>
                </a:lnTo>
                <a:lnTo>
                  <a:pt x="0" y="5566640"/>
                </a:lnTo>
                <a:lnTo>
                  <a:pt x="6758614" y="5566640"/>
                </a:lnTo>
                <a:lnTo>
                  <a:pt x="6758614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true" rot="0">
            <a:off x="12708143" y="-1479282"/>
            <a:ext cx="5831119" cy="4923627"/>
          </a:xfrm>
          <a:custGeom>
            <a:avLst/>
            <a:gdLst/>
            <a:ahLst/>
            <a:cxnLst/>
            <a:rect r="r" b="b" t="t" l="l"/>
            <a:pathLst>
              <a:path h="4923627" w="5831119">
                <a:moveTo>
                  <a:pt x="5831119" y="4923627"/>
                </a:moveTo>
                <a:lnTo>
                  <a:pt x="0" y="4923627"/>
                </a:lnTo>
                <a:lnTo>
                  <a:pt x="0" y="0"/>
                </a:lnTo>
                <a:lnTo>
                  <a:pt x="5831119" y="0"/>
                </a:lnTo>
                <a:lnTo>
                  <a:pt x="5831119" y="492362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6419210">
            <a:off x="13168805" y="-2057400"/>
            <a:ext cx="2409028" cy="4114800"/>
          </a:xfrm>
          <a:custGeom>
            <a:avLst/>
            <a:gdLst/>
            <a:ahLst/>
            <a:cxnLst/>
            <a:rect r="r" b="b" t="t" l="l"/>
            <a:pathLst>
              <a:path h="4114800" w="2409028">
                <a:moveTo>
                  <a:pt x="0" y="0"/>
                </a:moveTo>
                <a:lnTo>
                  <a:pt x="2409028" y="0"/>
                </a:lnTo>
                <a:lnTo>
                  <a:pt x="24090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555443" y="8972508"/>
            <a:ext cx="3415883" cy="2174123"/>
          </a:xfrm>
          <a:custGeom>
            <a:avLst/>
            <a:gdLst/>
            <a:ahLst/>
            <a:cxnLst/>
            <a:rect r="r" b="b" t="t" l="l"/>
            <a:pathLst>
              <a:path h="2174123" w="3415883">
                <a:moveTo>
                  <a:pt x="0" y="0"/>
                </a:moveTo>
                <a:lnTo>
                  <a:pt x="3415884" y="0"/>
                </a:lnTo>
                <a:lnTo>
                  <a:pt x="3415884" y="2174122"/>
                </a:lnTo>
                <a:lnTo>
                  <a:pt x="0" y="217412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467953" y="1028700"/>
            <a:ext cx="2233136" cy="1502291"/>
          </a:xfrm>
          <a:custGeom>
            <a:avLst/>
            <a:gdLst/>
            <a:ahLst/>
            <a:cxnLst/>
            <a:rect r="r" b="b" t="t" l="l"/>
            <a:pathLst>
              <a:path h="1502291" w="2233136">
                <a:moveTo>
                  <a:pt x="0" y="0"/>
                </a:moveTo>
                <a:lnTo>
                  <a:pt x="2233135" y="0"/>
                </a:lnTo>
                <a:lnTo>
                  <a:pt x="2233135" y="1502291"/>
                </a:lnTo>
                <a:lnTo>
                  <a:pt x="0" y="15022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9139238" y="4652327"/>
            <a:ext cx="9525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660446" y="2627160"/>
            <a:ext cx="15315998" cy="6648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62"/>
              </a:lnSpc>
              <a:spcBef>
                <a:spcPct val="0"/>
              </a:spcBef>
            </a:pPr>
            <a:r>
              <a:rPr lang="en-US" b="true" sz="3758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 2</a:t>
            </a:r>
            <a:r>
              <a:rPr lang="en-US" sz="3758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.</a:t>
            </a:r>
            <a:r>
              <a:rPr lang="en-US" b="true" sz="3758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 </a:t>
            </a:r>
            <a:r>
              <a:rPr lang="en-US" b="true" sz="3758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RYBAŘENÍ: MEZIGENERAČNÍ EDUKACE U VODY</a:t>
            </a:r>
          </a:p>
          <a:p>
            <a:pPr algn="ctr">
              <a:lnSpc>
                <a:spcPts val="5262"/>
              </a:lnSpc>
              <a:spcBef>
                <a:spcPct val="0"/>
              </a:spcBef>
            </a:pPr>
          </a:p>
          <a:p>
            <a:pPr algn="l" marL="811497" indent="-405748" lvl="1">
              <a:lnSpc>
                <a:spcPts val="5262"/>
              </a:lnSpc>
              <a:spcBef>
                <a:spcPct val="0"/>
              </a:spcBef>
              <a:buFont typeface="Arial"/>
              <a:buChar char="•"/>
            </a:pPr>
            <a:r>
              <a:rPr lang="en-US" sz="3758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Den otevřených dveří na Rybárně – 300+ dětí ze ZŠ a MŠ, veřejnost</a:t>
            </a:r>
          </a:p>
          <a:p>
            <a:pPr algn="l" marL="811497" indent="-405748" lvl="1">
              <a:lnSpc>
                <a:spcPts val="5262"/>
              </a:lnSpc>
              <a:spcBef>
                <a:spcPct val="0"/>
              </a:spcBef>
              <a:buFont typeface="Arial"/>
              <a:buChar char="•"/>
            </a:pPr>
            <a:r>
              <a:rPr lang="en-US" sz="3758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Rybáři-senioři jako nositelé zkušeností</a:t>
            </a:r>
          </a:p>
          <a:p>
            <a:pPr algn="l" marL="811497" indent="-405748" lvl="1">
              <a:lnSpc>
                <a:spcPts val="5262"/>
              </a:lnSpc>
              <a:spcBef>
                <a:spcPct val="0"/>
              </a:spcBef>
              <a:buFont typeface="Arial"/>
              <a:buChar char="•"/>
            </a:pPr>
            <a:r>
              <a:rPr lang="en-US" sz="3758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Den vody – rozšíření o studenty ČZA</a:t>
            </a:r>
          </a:p>
          <a:p>
            <a:pPr algn="l" marL="811497" indent="-405748" lvl="1">
              <a:lnSpc>
                <a:spcPts val="5262"/>
              </a:lnSpc>
              <a:spcBef>
                <a:spcPct val="0"/>
              </a:spcBef>
              <a:buFont typeface="Arial"/>
              <a:buChar char="•"/>
            </a:pPr>
            <a:r>
              <a:rPr lang="en-US" sz="3758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Dětské rybářské závody – nová trvalá komunitní akce</a:t>
            </a:r>
          </a:p>
          <a:p>
            <a:pPr algn="l">
              <a:lnSpc>
                <a:spcPts val="5262"/>
              </a:lnSpc>
              <a:spcBef>
                <a:spcPct val="0"/>
              </a:spcBef>
            </a:pPr>
          </a:p>
          <a:p>
            <a:pPr algn="l">
              <a:lnSpc>
                <a:spcPts val="5262"/>
              </a:lnSpc>
              <a:spcBef>
                <a:spcPct val="0"/>
              </a:spcBef>
            </a:pPr>
          </a:p>
          <a:p>
            <a:pPr algn="ctr">
              <a:lnSpc>
                <a:spcPts val="5262"/>
              </a:lnSpc>
              <a:spcBef>
                <a:spcPct val="0"/>
              </a:spcBef>
            </a:pPr>
            <a:r>
              <a:rPr lang="en-US" b="true" sz="3758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Přínos:</a:t>
            </a:r>
          </a:p>
          <a:p>
            <a:pPr algn="ctr">
              <a:lnSpc>
                <a:spcPts val="5262"/>
              </a:lnSpc>
              <a:spcBef>
                <a:spcPct val="0"/>
              </a:spcBef>
            </a:pPr>
            <a:r>
              <a:rPr lang="en-US" b="true" sz="3758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Trvalá komunitní spolupráce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6732015" y="257528"/>
            <a:ext cx="4823970" cy="1109309"/>
          </a:xfrm>
          <a:custGeom>
            <a:avLst/>
            <a:gdLst/>
            <a:ahLst/>
            <a:cxnLst/>
            <a:rect r="r" b="b" t="t" l="l"/>
            <a:pathLst>
              <a:path h="1109309" w="4823970">
                <a:moveTo>
                  <a:pt x="0" y="0"/>
                </a:moveTo>
                <a:lnTo>
                  <a:pt x="4823970" y="0"/>
                </a:lnTo>
                <a:lnTo>
                  <a:pt x="4823970" y="1109310"/>
                </a:lnTo>
                <a:lnTo>
                  <a:pt x="0" y="110931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919434" y="-2357438"/>
            <a:ext cx="7159762" cy="6679937"/>
          </a:xfrm>
          <a:custGeom>
            <a:avLst/>
            <a:gdLst/>
            <a:ahLst/>
            <a:cxnLst/>
            <a:rect r="r" b="b" t="t" l="l"/>
            <a:pathLst>
              <a:path h="6679937" w="7159762">
                <a:moveTo>
                  <a:pt x="0" y="0"/>
                </a:moveTo>
                <a:lnTo>
                  <a:pt x="7159761" y="0"/>
                </a:lnTo>
                <a:lnTo>
                  <a:pt x="7159761" y="6679938"/>
                </a:lnTo>
                <a:lnTo>
                  <a:pt x="0" y="66799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022145" y="6223003"/>
            <a:ext cx="5831119" cy="4923627"/>
          </a:xfrm>
          <a:custGeom>
            <a:avLst/>
            <a:gdLst/>
            <a:ahLst/>
            <a:cxnLst/>
            <a:rect r="r" b="b" t="t" l="l"/>
            <a:pathLst>
              <a:path h="4923627" w="5831119">
                <a:moveTo>
                  <a:pt x="0" y="0"/>
                </a:moveTo>
                <a:lnTo>
                  <a:pt x="5831119" y="0"/>
                </a:lnTo>
                <a:lnTo>
                  <a:pt x="5831119" y="4923627"/>
                </a:lnTo>
                <a:lnTo>
                  <a:pt x="0" y="49236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77013" y="8315240"/>
            <a:ext cx="1966867" cy="1314535"/>
          </a:xfrm>
          <a:custGeom>
            <a:avLst/>
            <a:gdLst/>
            <a:ahLst/>
            <a:cxnLst/>
            <a:rect r="r" b="b" t="t" l="l"/>
            <a:pathLst>
              <a:path h="1314535" w="1966867">
                <a:moveTo>
                  <a:pt x="0" y="0"/>
                </a:moveTo>
                <a:lnTo>
                  <a:pt x="1966867" y="0"/>
                </a:lnTo>
                <a:lnTo>
                  <a:pt x="1966867" y="1314535"/>
                </a:lnTo>
                <a:lnTo>
                  <a:pt x="0" y="13145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893415" y="-2747962"/>
            <a:ext cx="4198776" cy="4114800"/>
          </a:xfrm>
          <a:custGeom>
            <a:avLst/>
            <a:gdLst/>
            <a:ahLst/>
            <a:cxnLst/>
            <a:rect r="r" b="b" t="t" l="l"/>
            <a:pathLst>
              <a:path h="4114800" w="4198776">
                <a:moveTo>
                  <a:pt x="0" y="0"/>
                </a:moveTo>
                <a:lnTo>
                  <a:pt x="4198775" y="0"/>
                </a:lnTo>
                <a:lnTo>
                  <a:pt x="41987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3313553" y="8029490"/>
            <a:ext cx="6758614" cy="5566640"/>
          </a:xfrm>
          <a:custGeom>
            <a:avLst/>
            <a:gdLst/>
            <a:ahLst/>
            <a:cxnLst/>
            <a:rect r="r" b="b" t="t" l="l"/>
            <a:pathLst>
              <a:path h="5566640" w="6758614">
                <a:moveTo>
                  <a:pt x="6758614" y="0"/>
                </a:moveTo>
                <a:lnTo>
                  <a:pt x="0" y="0"/>
                </a:lnTo>
                <a:lnTo>
                  <a:pt x="0" y="5566640"/>
                </a:lnTo>
                <a:lnTo>
                  <a:pt x="6758614" y="5566640"/>
                </a:lnTo>
                <a:lnTo>
                  <a:pt x="6758614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true" rot="0">
            <a:off x="12708143" y="-1479282"/>
            <a:ext cx="5831119" cy="4923627"/>
          </a:xfrm>
          <a:custGeom>
            <a:avLst/>
            <a:gdLst/>
            <a:ahLst/>
            <a:cxnLst/>
            <a:rect r="r" b="b" t="t" l="l"/>
            <a:pathLst>
              <a:path h="4923627" w="5831119">
                <a:moveTo>
                  <a:pt x="5831119" y="4923627"/>
                </a:moveTo>
                <a:lnTo>
                  <a:pt x="0" y="4923627"/>
                </a:lnTo>
                <a:lnTo>
                  <a:pt x="0" y="0"/>
                </a:lnTo>
                <a:lnTo>
                  <a:pt x="5831119" y="0"/>
                </a:lnTo>
                <a:lnTo>
                  <a:pt x="5831119" y="492362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6419210">
            <a:off x="13168805" y="-2057400"/>
            <a:ext cx="2409028" cy="4114800"/>
          </a:xfrm>
          <a:custGeom>
            <a:avLst/>
            <a:gdLst/>
            <a:ahLst/>
            <a:cxnLst/>
            <a:rect r="r" b="b" t="t" l="l"/>
            <a:pathLst>
              <a:path h="4114800" w="2409028">
                <a:moveTo>
                  <a:pt x="0" y="0"/>
                </a:moveTo>
                <a:lnTo>
                  <a:pt x="2409028" y="0"/>
                </a:lnTo>
                <a:lnTo>
                  <a:pt x="24090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555443" y="8972508"/>
            <a:ext cx="3415883" cy="2174123"/>
          </a:xfrm>
          <a:custGeom>
            <a:avLst/>
            <a:gdLst/>
            <a:ahLst/>
            <a:cxnLst/>
            <a:rect r="r" b="b" t="t" l="l"/>
            <a:pathLst>
              <a:path h="2174123" w="3415883">
                <a:moveTo>
                  <a:pt x="0" y="0"/>
                </a:moveTo>
                <a:lnTo>
                  <a:pt x="3415884" y="0"/>
                </a:lnTo>
                <a:lnTo>
                  <a:pt x="3415884" y="2174122"/>
                </a:lnTo>
                <a:lnTo>
                  <a:pt x="0" y="217412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385699" y="2014336"/>
            <a:ext cx="16902301" cy="66481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63"/>
              </a:lnSpc>
              <a:spcBef>
                <a:spcPct val="0"/>
              </a:spcBef>
            </a:pPr>
            <a:r>
              <a:rPr lang="en-US" b="true" sz="3759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3.  </a:t>
            </a:r>
            <a:r>
              <a:rPr lang="en-US" b="true" sz="3759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VČELAŘSTVÍ: OD JEDNORÁZOVÉ AKCE KE KROUŽKU A SOUTĚŽI</a:t>
            </a:r>
          </a:p>
          <a:p>
            <a:pPr algn="ctr">
              <a:lnSpc>
                <a:spcPts val="5263"/>
              </a:lnSpc>
              <a:spcBef>
                <a:spcPct val="0"/>
              </a:spcBef>
            </a:pPr>
          </a:p>
          <a:p>
            <a:pPr algn="l" marL="811783" indent="-405892" lvl="1">
              <a:lnSpc>
                <a:spcPts val="5263"/>
              </a:lnSpc>
              <a:spcBef>
                <a:spcPct val="0"/>
              </a:spcBef>
              <a:buFont typeface="Arial"/>
              <a:buChar char="•"/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"Včely a svět kolem nich" – skanzen Humpolec, 300+ dětí</a:t>
            </a:r>
          </a:p>
          <a:p>
            <a:pPr algn="l" marL="811783" indent="-405892" lvl="1">
              <a:lnSpc>
                <a:spcPts val="5263"/>
              </a:lnSpc>
              <a:spcBef>
                <a:spcPct val="0"/>
              </a:spcBef>
              <a:buFont typeface="Arial"/>
              <a:buChar char="•"/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Vznik Včelařského kroužku v Senožatech (pravidelně, trvá i po projektu)</a:t>
            </a:r>
          </a:p>
          <a:p>
            <a:pPr algn="l" marL="811783" indent="-405892" lvl="1">
              <a:lnSpc>
                <a:spcPts val="5263"/>
              </a:lnSpc>
              <a:spcBef>
                <a:spcPct val="0"/>
              </a:spcBef>
              <a:buFont typeface="Arial"/>
              <a:buChar char="•"/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Zlatá včela (5/2025) – krajská soutěž dětí</a:t>
            </a:r>
          </a:p>
          <a:p>
            <a:pPr algn="l">
              <a:lnSpc>
                <a:spcPts val="5263"/>
              </a:lnSpc>
              <a:spcBef>
                <a:spcPct val="0"/>
              </a:spcBef>
            </a:pPr>
          </a:p>
          <a:p>
            <a:pPr algn="l">
              <a:lnSpc>
                <a:spcPts val="5263"/>
              </a:lnSpc>
              <a:spcBef>
                <a:spcPct val="0"/>
              </a:spcBef>
            </a:pPr>
          </a:p>
          <a:p>
            <a:pPr algn="l">
              <a:lnSpc>
                <a:spcPts val="5263"/>
              </a:lnSpc>
              <a:spcBef>
                <a:spcPct val="0"/>
              </a:spcBef>
            </a:pPr>
          </a:p>
          <a:p>
            <a:pPr algn="ctr">
              <a:lnSpc>
                <a:spcPts val="5263"/>
              </a:lnSpc>
              <a:spcBef>
                <a:spcPct val="0"/>
              </a:spcBef>
            </a:pPr>
            <a:r>
              <a:rPr lang="en-US" b="true" sz="3759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Přínos: </a:t>
            </a:r>
          </a:p>
          <a:p>
            <a:pPr algn="ctr">
              <a:lnSpc>
                <a:spcPts val="5263"/>
              </a:lnSpc>
              <a:spcBef>
                <a:spcPct val="0"/>
              </a:spcBef>
            </a:pPr>
            <a:r>
              <a:rPr lang="en-US" b="true" sz="3759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Jednorázová osvěta → trvalá zájmová komunita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6732015" y="257528"/>
            <a:ext cx="4823970" cy="1109309"/>
          </a:xfrm>
          <a:custGeom>
            <a:avLst/>
            <a:gdLst/>
            <a:ahLst/>
            <a:cxnLst/>
            <a:rect r="r" b="b" t="t" l="l"/>
            <a:pathLst>
              <a:path h="1109309" w="4823970">
                <a:moveTo>
                  <a:pt x="0" y="0"/>
                </a:moveTo>
                <a:lnTo>
                  <a:pt x="4823970" y="0"/>
                </a:lnTo>
                <a:lnTo>
                  <a:pt x="4823970" y="1109310"/>
                </a:lnTo>
                <a:lnTo>
                  <a:pt x="0" y="110931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919434" y="-2357438"/>
            <a:ext cx="7159762" cy="6679937"/>
          </a:xfrm>
          <a:custGeom>
            <a:avLst/>
            <a:gdLst/>
            <a:ahLst/>
            <a:cxnLst/>
            <a:rect r="r" b="b" t="t" l="l"/>
            <a:pathLst>
              <a:path h="6679937" w="7159762">
                <a:moveTo>
                  <a:pt x="0" y="0"/>
                </a:moveTo>
                <a:lnTo>
                  <a:pt x="7159761" y="0"/>
                </a:lnTo>
                <a:lnTo>
                  <a:pt x="7159761" y="6679938"/>
                </a:lnTo>
                <a:lnTo>
                  <a:pt x="0" y="66799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022145" y="6223003"/>
            <a:ext cx="5831119" cy="4923627"/>
          </a:xfrm>
          <a:custGeom>
            <a:avLst/>
            <a:gdLst/>
            <a:ahLst/>
            <a:cxnLst/>
            <a:rect r="r" b="b" t="t" l="l"/>
            <a:pathLst>
              <a:path h="4923627" w="5831119">
                <a:moveTo>
                  <a:pt x="0" y="0"/>
                </a:moveTo>
                <a:lnTo>
                  <a:pt x="5831119" y="0"/>
                </a:lnTo>
                <a:lnTo>
                  <a:pt x="5831119" y="4923627"/>
                </a:lnTo>
                <a:lnTo>
                  <a:pt x="0" y="49236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77013" y="8315240"/>
            <a:ext cx="1966867" cy="1314535"/>
          </a:xfrm>
          <a:custGeom>
            <a:avLst/>
            <a:gdLst/>
            <a:ahLst/>
            <a:cxnLst/>
            <a:rect r="r" b="b" t="t" l="l"/>
            <a:pathLst>
              <a:path h="1314535" w="1966867">
                <a:moveTo>
                  <a:pt x="0" y="0"/>
                </a:moveTo>
                <a:lnTo>
                  <a:pt x="1966867" y="0"/>
                </a:lnTo>
                <a:lnTo>
                  <a:pt x="1966867" y="1314535"/>
                </a:lnTo>
                <a:lnTo>
                  <a:pt x="0" y="13145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893415" y="-2747962"/>
            <a:ext cx="4198776" cy="4114800"/>
          </a:xfrm>
          <a:custGeom>
            <a:avLst/>
            <a:gdLst/>
            <a:ahLst/>
            <a:cxnLst/>
            <a:rect r="r" b="b" t="t" l="l"/>
            <a:pathLst>
              <a:path h="4114800" w="4198776">
                <a:moveTo>
                  <a:pt x="0" y="0"/>
                </a:moveTo>
                <a:lnTo>
                  <a:pt x="4198775" y="0"/>
                </a:lnTo>
                <a:lnTo>
                  <a:pt x="41987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3313553" y="8029490"/>
            <a:ext cx="6758614" cy="5566640"/>
          </a:xfrm>
          <a:custGeom>
            <a:avLst/>
            <a:gdLst/>
            <a:ahLst/>
            <a:cxnLst/>
            <a:rect r="r" b="b" t="t" l="l"/>
            <a:pathLst>
              <a:path h="5566640" w="6758614">
                <a:moveTo>
                  <a:pt x="6758614" y="0"/>
                </a:moveTo>
                <a:lnTo>
                  <a:pt x="0" y="0"/>
                </a:lnTo>
                <a:lnTo>
                  <a:pt x="0" y="5566640"/>
                </a:lnTo>
                <a:lnTo>
                  <a:pt x="6758614" y="5566640"/>
                </a:lnTo>
                <a:lnTo>
                  <a:pt x="6758614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true" rot="0">
            <a:off x="12708143" y="-1479282"/>
            <a:ext cx="5831119" cy="4923627"/>
          </a:xfrm>
          <a:custGeom>
            <a:avLst/>
            <a:gdLst/>
            <a:ahLst/>
            <a:cxnLst/>
            <a:rect r="r" b="b" t="t" l="l"/>
            <a:pathLst>
              <a:path h="4923627" w="5831119">
                <a:moveTo>
                  <a:pt x="5831119" y="4923627"/>
                </a:moveTo>
                <a:lnTo>
                  <a:pt x="0" y="4923627"/>
                </a:lnTo>
                <a:lnTo>
                  <a:pt x="0" y="0"/>
                </a:lnTo>
                <a:lnTo>
                  <a:pt x="5831119" y="0"/>
                </a:lnTo>
                <a:lnTo>
                  <a:pt x="5831119" y="492362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6419210">
            <a:off x="13168805" y="-2057400"/>
            <a:ext cx="2409028" cy="4114800"/>
          </a:xfrm>
          <a:custGeom>
            <a:avLst/>
            <a:gdLst/>
            <a:ahLst/>
            <a:cxnLst/>
            <a:rect r="r" b="b" t="t" l="l"/>
            <a:pathLst>
              <a:path h="4114800" w="2409028">
                <a:moveTo>
                  <a:pt x="0" y="0"/>
                </a:moveTo>
                <a:lnTo>
                  <a:pt x="2409028" y="0"/>
                </a:lnTo>
                <a:lnTo>
                  <a:pt x="24090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555443" y="8972508"/>
            <a:ext cx="3415883" cy="2174123"/>
          </a:xfrm>
          <a:custGeom>
            <a:avLst/>
            <a:gdLst/>
            <a:ahLst/>
            <a:cxnLst/>
            <a:rect r="r" b="b" t="t" l="l"/>
            <a:pathLst>
              <a:path h="2174123" w="3415883">
                <a:moveTo>
                  <a:pt x="0" y="0"/>
                </a:moveTo>
                <a:lnTo>
                  <a:pt x="3415884" y="0"/>
                </a:lnTo>
                <a:lnTo>
                  <a:pt x="3415884" y="2174122"/>
                </a:lnTo>
                <a:lnTo>
                  <a:pt x="0" y="217412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467953" y="1028700"/>
            <a:ext cx="2233136" cy="1502291"/>
          </a:xfrm>
          <a:custGeom>
            <a:avLst/>
            <a:gdLst/>
            <a:ahLst/>
            <a:cxnLst/>
            <a:rect r="r" b="b" t="t" l="l"/>
            <a:pathLst>
              <a:path h="1502291" w="2233136">
                <a:moveTo>
                  <a:pt x="0" y="0"/>
                </a:moveTo>
                <a:lnTo>
                  <a:pt x="2233135" y="0"/>
                </a:lnTo>
                <a:lnTo>
                  <a:pt x="2233135" y="1502291"/>
                </a:lnTo>
                <a:lnTo>
                  <a:pt x="0" y="15022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732015" y="257528"/>
            <a:ext cx="4823970" cy="1109309"/>
          </a:xfrm>
          <a:custGeom>
            <a:avLst/>
            <a:gdLst/>
            <a:ahLst/>
            <a:cxnLst/>
            <a:rect r="r" b="b" t="t" l="l"/>
            <a:pathLst>
              <a:path h="1109309" w="4823970">
                <a:moveTo>
                  <a:pt x="0" y="0"/>
                </a:moveTo>
                <a:lnTo>
                  <a:pt x="4823970" y="0"/>
                </a:lnTo>
                <a:lnTo>
                  <a:pt x="4823970" y="1109310"/>
                </a:lnTo>
                <a:lnTo>
                  <a:pt x="0" y="110931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9139238" y="4652327"/>
            <a:ext cx="9525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695311" y="2336091"/>
            <a:ext cx="14457402" cy="5981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63"/>
              </a:lnSpc>
              <a:spcBef>
                <a:spcPct val="0"/>
              </a:spcBef>
            </a:pPr>
            <a:r>
              <a:rPr lang="en-US" b="true" sz="3759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ZLOMOVÝ BOD: </a:t>
            </a:r>
          </a:p>
          <a:p>
            <a:pPr algn="ctr">
              <a:lnSpc>
                <a:spcPts val="5263"/>
              </a:lnSpc>
              <a:spcBef>
                <a:spcPct val="0"/>
              </a:spcBef>
            </a:pPr>
          </a:p>
          <a:p>
            <a:pPr algn="ctr">
              <a:lnSpc>
                <a:spcPts val="5263"/>
              </a:lnSpc>
              <a:spcBef>
                <a:spcPct val="0"/>
              </a:spcBef>
            </a:pPr>
            <a:r>
              <a:rPr lang="en-US" b="true" sz="3759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KONFERENCE "AGROLESNICTVÍM PROTI ZMĚNĚ KLIMATU"</a:t>
            </a:r>
          </a:p>
          <a:p>
            <a:pPr algn="ctr">
              <a:lnSpc>
                <a:spcPts val="5263"/>
              </a:lnSpc>
              <a:spcBef>
                <a:spcPct val="0"/>
              </a:spcBef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Listopad 2024, aula ČZA Humpolec</a:t>
            </a:r>
          </a:p>
          <a:p>
            <a:pPr algn="ctr">
              <a:lnSpc>
                <a:spcPts val="5263"/>
              </a:lnSpc>
              <a:spcBef>
                <a:spcPct val="0"/>
              </a:spcBef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 </a:t>
            </a:r>
          </a:p>
          <a:p>
            <a:pPr algn="l" marL="811783" indent="-405892" lvl="1">
              <a:lnSpc>
                <a:spcPts val="5263"/>
              </a:lnSpc>
              <a:spcBef>
                <a:spcPct val="0"/>
              </a:spcBef>
              <a:buFont typeface="Arial"/>
              <a:buChar char="•"/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Velký zájem studentů i pedagogů ČZA</a:t>
            </a:r>
          </a:p>
          <a:p>
            <a:pPr algn="l" marL="811783" indent="-405892" lvl="1">
              <a:lnSpc>
                <a:spcPts val="5263"/>
              </a:lnSpc>
              <a:spcBef>
                <a:spcPct val="0"/>
              </a:spcBef>
              <a:buFont typeface="Arial"/>
              <a:buChar char="•"/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Odstartovala veškeré další aktivity zaměřené na krajinu a vodu</a:t>
            </a:r>
          </a:p>
          <a:p>
            <a:pPr algn="l" marL="811783" indent="-405892" lvl="1">
              <a:lnSpc>
                <a:spcPts val="5263"/>
              </a:lnSpc>
              <a:spcBef>
                <a:spcPct val="0"/>
              </a:spcBef>
              <a:buFont typeface="Arial"/>
              <a:buChar char="•"/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Seznámení s Lukášem Kučerou (iniciativa Živá krajina)</a:t>
            </a:r>
          </a:p>
          <a:p>
            <a:pPr algn="l" marL="811783" indent="-405892" lvl="1">
              <a:lnSpc>
                <a:spcPts val="5263"/>
              </a:lnSpc>
              <a:spcBef>
                <a:spcPct val="0"/>
              </a:spcBef>
              <a:buFont typeface="Arial"/>
              <a:buChar char="•"/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Setkání tří klíčových partnerů spolupráce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919434" y="-2357438"/>
            <a:ext cx="7159762" cy="6679937"/>
          </a:xfrm>
          <a:custGeom>
            <a:avLst/>
            <a:gdLst/>
            <a:ahLst/>
            <a:cxnLst/>
            <a:rect r="r" b="b" t="t" l="l"/>
            <a:pathLst>
              <a:path h="6679937" w="7159762">
                <a:moveTo>
                  <a:pt x="0" y="0"/>
                </a:moveTo>
                <a:lnTo>
                  <a:pt x="7159761" y="0"/>
                </a:lnTo>
                <a:lnTo>
                  <a:pt x="7159761" y="6679938"/>
                </a:lnTo>
                <a:lnTo>
                  <a:pt x="0" y="66799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022145" y="6223003"/>
            <a:ext cx="5831119" cy="4923627"/>
          </a:xfrm>
          <a:custGeom>
            <a:avLst/>
            <a:gdLst/>
            <a:ahLst/>
            <a:cxnLst/>
            <a:rect r="r" b="b" t="t" l="l"/>
            <a:pathLst>
              <a:path h="4923627" w="5831119">
                <a:moveTo>
                  <a:pt x="0" y="0"/>
                </a:moveTo>
                <a:lnTo>
                  <a:pt x="5831119" y="0"/>
                </a:lnTo>
                <a:lnTo>
                  <a:pt x="5831119" y="4923627"/>
                </a:lnTo>
                <a:lnTo>
                  <a:pt x="0" y="49236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77013" y="8315240"/>
            <a:ext cx="1966867" cy="1314535"/>
          </a:xfrm>
          <a:custGeom>
            <a:avLst/>
            <a:gdLst/>
            <a:ahLst/>
            <a:cxnLst/>
            <a:rect r="r" b="b" t="t" l="l"/>
            <a:pathLst>
              <a:path h="1314535" w="1966867">
                <a:moveTo>
                  <a:pt x="0" y="0"/>
                </a:moveTo>
                <a:lnTo>
                  <a:pt x="1966867" y="0"/>
                </a:lnTo>
                <a:lnTo>
                  <a:pt x="1966867" y="1314535"/>
                </a:lnTo>
                <a:lnTo>
                  <a:pt x="0" y="13145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893415" y="-2747962"/>
            <a:ext cx="4198776" cy="4114800"/>
          </a:xfrm>
          <a:custGeom>
            <a:avLst/>
            <a:gdLst/>
            <a:ahLst/>
            <a:cxnLst/>
            <a:rect r="r" b="b" t="t" l="l"/>
            <a:pathLst>
              <a:path h="4114800" w="4198776">
                <a:moveTo>
                  <a:pt x="0" y="0"/>
                </a:moveTo>
                <a:lnTo>
                  <a:pt x="4198775" y="0"/>
                </a:lnTo>
                <a:lnTo>
                  <a:pt x="41987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3313553" y="8029490"/>
            <a:ext cx="6758614" cy="5566640"/>
          </a:xfrm>
          <a:custGeom>
            <a:avLst/>
            <a:gdLst/>
            <a:ahLst/>
            <a:cxnLst/>
            <a:rect r="r" b="b" t="t" l="l"/>
            <a:pathLst>
              <a:path h="5566640" w="6758614">
                <a:moveTo>
                  <a:pt x="6758614" y="0"/>
                </a:moveTo>
                <a:lnTo>
                  <a:pt x="0" y="0"/>
                </a:lnTo>
                <a:lnTo>
                  <a:pt x="0" y="5566640"/>
                </a:lnTo>
                <a:lnTo>
                  <a:pt x="6758614" y="5566640"/>
                </a:lnTo>
                <a:lnTo>
                  <a:pt x="6758614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true" rot="0">
            <a:off x="12708143" y="-1479282"/>
            <a:ext cx="5831119" cy="4923627"/>
          </a:xfrm>
          <a:custGeom>
            <a:avLst/>
            <a:gdLst/>
            <a:ahLst/>
            <a:cxnLst/>
            <a:rect r="r" b="b" t="t" l="l"/>
            <a:pathLst>
              <a:path h="4923627" w="5831119">
                <a:moveTo>
                  <a:pt x="5831119" y="4923627"/>
                </a:moveTo>
                <a:lnTo>
                  <a:pt x="0" y="4923627"/>
                </a:lnTo>
                <a:lnTo>
                  <a:pt x="0" y="0"/>
                </a:lnTo>
                <a:lnTo>
                  <a:pt x="5831119" y="0"/>
                </a:lnTo>
                <a:lnTo>
                  <a:pt x="5831119" y="492362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6419210">
            <a:off x="13168805" y="-2057400"/>
            <a:ext cx="2409028" cy="4114800"/>
          </a:xfrm>
          <a:custGeom>
            <a:avLst/>
            <a:gdLst/>
            <a:ahLst/>
            <a:cxnLst/>
            <a:rect r="r" b="b" t="t" l="l"/>
            <a:pathLst>
              <a:path h="4114800" w="2409028">
                <a:moveTo>
                  <a:pt x="0" y="0"/>
                </a:moveTo>
                <a:lnTo>
                  <a:pt x="2409028" y="0"/>
                </a:lnTo>
                <a:lnTo>
                  <a:pt x="24090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555443" y="8972508"/>
            <a:ext cx="3415883" cy="2174123"/>
          </a:xfrm>
          <a:custGeom>
            <a:avLst/>
            <a:gdLst/>
            <a:ahLst/>
            <a:cxnLst/>
            <a:rect r="r" b="b" t="t" l="l"/>
            <a:pathLst>
              <a:path h="2174123" w="3415883">
                <a:moveTo>
                  <a:pt x="0" y="0"/>
                </a:moveTo>
                <a:lnTo>
                  <a:pt x="3415884" y="0"/>
                </a:lnTo>
                <a:lnTo>
                  <a:pt x="3415884" y="2174122"/>
                </a:lnTo>
                <a:lnTo>
                  <a:pt x="0" y="217412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467953" y="1028700"/>
            <a:ext cx="2233136" cy="1502291"/>
          </a:xfrm>
          <a:custGeom>
            <a:avLst/>
            <a:gdLst/>
            <a:ahLst/>
            <a:cxnLst/>
            <a:rect r="r" b="b" t="t" l="l"/>
            <a:pathLst>
              <a:path h="1502291" w="2233136">
                <a:moveTo>
                  <a:pt x="0" y="0"/>
                </a:moveTo>
                <a:lnTo>
                  <a:pt x="2233135" y="0"/>
                </a:lnTo>
                <a:lnTo>
                  <a:pt x="2233135" y="1502291"/>
                </a:lnTo>
                <a:lnTo>
                  <a:pt x="0" y="15022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660446" y="2238032"/>
            <a:ext cx="15395375" cy="8648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63"/>
              </a:lnSpc>
            </a:pPr>
            <a:r>
              <a:rPr lang="en-US" b="true" sz="3759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KLÍČOVÍ PARTNEŘI</a:t>
            </a:r>
          </a:p>
          <a:p>
            <a:pPr algn="ctr">
              <a:lnSpc>
                <a:spcPts val="5263"/>
              </a:lnSpc>
            </a:pPr>
          </a:p>
          <a:p>
            <a:pPr algn="ctr">
              <a:lnSpc>
                <a:spcPts val="5263"/>
              </a:lnSpc>
            </a:pPr>
            <a:r>
              <a:rPr lang="en-US" sz="3759" b="true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ČZA Humpolec:  </a:t>
            </a:r>
          </a:p>
          <a:p>
            <a:pPr algn="ctr">
              <a:lnSpc>
                <a:spcPts val="5263"/>
              </a:lnSpc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Jediná zemědělská SŠ v kraji, školní statek, moderní výuka</a:t>
            </a:r>
          </a:p>
          <a:p>
            <a:pPr algn="ctr">
              <a:lnSpc>
                <a:spcPts val="5263"/>
              </a:lnSpc>
            </a:pPr>
            <a:r>
              <a:rPr lang="en-US" sz="3759" b="true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Lukáš Kučera / Živá krajina:</a:t>
            </a:r>
          </a:p>
          <a:p>
            <a:pPr algn="ctr">
              <a:lnSpc>
                <a:spcPts val="5263"/>
              </a:lnSpc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          Dobrovolné mapování terénu, model Živá krajina</a:t>
            </a:r>
          </a:p>
          <a:p>
            <a:pPr algn="ctr">
              <a:lnSpc>
                <a:spcPts val="5263"/>
              </a:lnSpc>
            </a:pPr>
            <a:r>
              <a:rPr lang="en-US" sz="3759" b="true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Společnost pro rozvoj Humpolecka:</a:t>
            </a:r>
          </a:p>
          <a:p>
            <a:pPr algn="ctr">
              <a:lnSpc>
                <a:spcPts val="5263"/>
              </a:lnSpc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           Identifikace potřeby řešit sucho, propojení partnerů</a:t>
            </a:r>
          </a:p>
          <a:p>
            <a:pPr algn="ctr">
              <a:lnSpc>
                <a:spcPts val="5263"/>
              </a:lnSpc>
            </a:pPr>
          </a:p>
          <a:p>
            <a:pPr algn="ctr">
              <a:lnSpc>
                <a:spcPts val="5263"/>
              </a:lnSpc>
            </a:pPr>
            <a:r>
              <a:rPr lang="en-US" sz="3759" b="true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Výsledek: Environmentální vzdělávací blok Živá krajina</a:t>
            </a:r>
          </a:p>
          <a:p>
            <a:pPr algn="ctr">
              <a:lnSpc>
                <a:spcPts val="5263"/>
              </a:lnSpc>
            </a:pPr>
          </a:p>
          <a:p>
            <a:pPr algn="ctr">
              <a:lnSpc>
                <a:spcPts val="5263"/>
              </a:lnSpc>
            </a:pPr>
          </a:p>
          <a:p>
            <a:pPr algn="ctr">
              <a:lnSpc>
                <a:spcPts val="5263"/>
              </a:lnSpc>
            </a:pP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6732015" y="257528"/>
            <a:ext cx="4823970" cy="1109309"/>
          </a:xfrm>
          <a:custGeom>
            <a:avLst/>
            <a:gdLst/>
            <a:ahLst/>
            <a:cxnLst/>
            <a:rect r="r" b="b" t="t" l="l"/>
            <a:pathLst>
              <a:path h="1109309" w="4823970">
                <a:moveTo>
                  <a:pt x="0" y="0"/>
                </a:moveTo>
                <a:lnTo>
                  <a:pt x="4823970" y="0"/>
                </a:lnTo>
                <a:lnTo>
                  <a:pt x="4823970" y="1109310"/>
                </a:lnTo>
                <a:lnTo>
                  <a:pt x="0" y="110931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919434" y="-2357438"/>
            <a:ext cx="7159762" cy="6679937"/>
          </a:xfrm>
          <a:custGeom>
            <a:avLst/>
            <a:gdLst/>
            <a:ahLst/>
            <a:cxnLst/>
            <a:rect r="r" b="b" t="t" l="l"/>
            <a:pathLst>
              <a:path h="6679937" w="7159762">
                <a:moveTo>
                  <a:pt x="0" y="0"/>
                </a:moveTo>
                <a:lnTo>
                  <a:pt x="7159761" y="0"/>
                </a:lnTo>
                <a:lnTo>
                  <a:pt x="7159761" y="6679938"/>
                </a:lnTo>
                <a:lnTo>
                  <a:pt x="0" y="66799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022145" y="6223003"/>
            <a:ext cx="5831119" cy="4923627"/>
          </a:xfrm>
          <a:custGeom>
            <a:avLst/>
            <a:gdLst/>
            <a:ahLst/>
            <a:cxnLst/>
            <a:rect r="r" b="b" t="t" l="l"/>
            <a:pathLst>
              <a:path h="4923627" w="5831119">
                <a:moveTo>
                  <a:pt x="0" y="0"/>
                </a:moveTo>
                <a:lnTo>
                  <a:pt x="5831119" y="0"/>
                </a:lnTo>
                <a:lnTo>
                  <a:pt x="5831119" y="4923627"/>
                </a:lnTo>
                <a:lnTo>
                  <a:pt x="0" y="49236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77013" y="8315240"/>
            <a:ext cx="1966867" cy="1314535"/>
          </a:xfrm>
          <a:custGeom>
            <a:avLst/>
            <a:gdLst/>
            <a:ahLst/>
            <a:cxnLst/>
            <a:rect r="r" b="b" t="t" l="l"/>
            <a:pathLst>
              <a:path h="1314535" w="1966867">
                <a:moveTo>
                  <a:pt x="0" y="0"/>
                </a:moveTo>
                <a:lnTo>
                  <a:pt x="1966867" y="0"/>
                </a:lnTo>
                <a:lnTo>
                  <a:pt x="1966867" y="1314535"/>
                </a:lnTo>
                <a:lnTo>
                  <a:pt x="0" y="13145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893415" y="-2747962"/>
            <a:ext cx="4198776" cy="4114800"/>
          </a:xfrm>
          <a:custGeom>
            <a:avLst/>
            <a:gdLst/>
            <a:ahLst/>
            <a:cxnLst/>
            <a:rect r="r" b="b" t="t" l="l"/>
            <a:pathLst>
              <a:path h="4114800" w="4198776">
                <a:moveTo>
                  <a:pt x="0" y="0"/>
                </a:moveTo>
                <a:lnTo>
                  <a:pt x="4198775" y="0"/>
                </a:lnTo>
                <a:lnTo>
                  <a:pt x="41987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3313553" y="8029490"/>
            <a:ext cx="6758614" cy="5566640"/>
          </a:xfrm>
          <a:custGeom>
            <a:avLst/>
            <a:gdLst/>
            <a:ahLst/>
            <a:cxnLst/>
            <a:rect r="r" b="b" t="t" l="l"/>
            <a:pathLst>
              <a:path h="5566640" w="6758614">
                <a:moveTo>
                  <a:pt x="6758614" y="0"/>
                </a:moveTo>
                <a:lnTo>
                  <a:pt x="0" y="0"/>
                </a:lnTo>
                <a:lnTo>
                  <a:pt x="0" y="5566640"/>
                </a:lnTo>
                <a:lnTo>
                  <a:pt x="6758614" y="5566640"/>
                </a:lnTo>
                <a:lnTo>
                  <a:pt x="6758614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true" rot="0">
            <a:off x="12708143" y="-1479282"/>
            <a:ext cx="5831119" cy="4923627"/>
          </a:xfrm>
          <a:custGeom>
            <a:avLst/>
            <a:gdLst/>
            <a:ahLst/>
            <a:cxnLst/>
            <a:rect r="r" b="b" t="t" l="l"/>
            <a:pathLst>
              <a:path h="4923627" w="5831119">
                <a:moveTo>
                  <a:pt x="5831119" y="4923627"/>
                </a:moveTo>
                <a:lnTo>
                  <a:pt x="0" y="4923627"/>
                </a:lnTo>
                <a:lnTo>
                  <a:pt x="0" y="0"/>
                </a:lnTo>
                <a:lnTo>
                  <a:pt x="5831119" y="0"/>
                </a:lnTo>
                <a:lnTo>
                  <a:pt x="5831119" y="492362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6419210">
            <a:off x="13168805" y="-2057400"/>
            <a:ext cx="2409028" cy="4114800"/>
          </a:xfrm>
          <a:custGeom>
            <a:avLst/>
            <a:gdLst/>
            <a:ahLst/>
            <a:cxnLst/>
            <a:rect r="r" b="b" t="t" l="l"/>
            <a:pathLst>
              <a:path h="4114800" w="2409028">
                <a:moveTo>
                  <a:pt x="0" y="0"/>
                </a:moveTo>
                <a:lnTo>
                  <a:pt x="2409028" y="0"/>
                </a:lnTo>
                <a:lnTo>
                  <a:pt x="24090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555443" y="8972508"/>
            <a:ext cx="3415883" cy="2174123"/>
          </a:xfrm>
          <a:custGeom>
            <a:avLst/>
            <a:gdLst/>
            <a:ahLst/>
            <a:cxnLst/>
            <a:rect r="r" b="b" t="t" l="l"/>
            <a:pathLst>
              <a:path h="2174123" w="3415883">
                <a:moveTo>
                  <a:pt x="0" y="0"/>
                </a:moveTo>
                <a:lnTo>
                  <a:pt x="3415884" y="0"/>
                </a:lnTo>
                <a:lnTo>
                  <a:pt x="3415884" y="2174122"/>
                </a:lnTo>
                <a:lnTo>
                  <a:pt x="0" y="217412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467953" y="1028700"/>
            <a:ext cx="2233136" cy="1502291"/>
          </a:xfrm>
          <a:custGeom>
            <a:avLst/>
            <a:gdLst/>
            <a:ahLst/>
            <a:cxnLst/>
            <a:rect r="r" b="b" t="t" l="l"/>
            <a:pathLst>
              <a:path h="1502291" w="2233136">
                <a:moveTo>
                  <a:pt x="0" y="0"/>
                </a:moveTo>
                <a:lnTo>
                  <a:pt x="2233135" y="0"/>
                </a:lnTo>
                <a:lnTo>
                  <a:pt x="2233135" y="1502291"/>
                </a:lnTo>
                <a:lnTo>
                  <a:pt x="0" y="15022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939118" y="1825991"/>
            <a:ext cx="17419342" cy="7620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2"/>
              </a:lnSpc>
            </a:pPr>
            <a:r>
              <a:rPr lang="en-US" b="true" sz="3829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NAVAZUJÍCÍ PROJEKT: VÝCHOZÍ POTŘEBY</a:t>
            </a:r>
          </a:p>
          <a:p>
            <a:pPr algn="ctr">
              <a:lnSpc>
                <a:spcPts val="4812"/>
              </a:lnSpc>
            </a:pPr>
            <a:r>
              <a:rPr lang="en-US" sz="3759" b="true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Akční plán OPZ+ MAS Humpolecka 2 (2026–2028)</a:t>
            </a:r>
          </a:p>
          <a:p>
            <a:pPr algn="ctr">
              <a:lnSpc>
                <a:spcPts val="3759"/>
              </a:lnSpc>
            </a:pPr>
          </a:p>
          <a:p>
            <a:pPr algn="ctr">
              <a:lnSpc>
                <a:spcPts val="3759"/>
              </a:lnSpc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Identifikované potřeby území:</a:t>
            </a:r>
          </a:p>
          <a:p>
            <a:pPr algn="ctr">
              <a:lnSpc>
                <a:spcPts val="3759"/>
              </a:lnSpc>
            </a:pPr>
          </a:p>
          <a:p>
            <a:pPr algn="l" marL="811783" indent="-405892" lvl="1">
              <a:lnSpc>
                <a:spcPts val="4963"/>
              </a:lnSpc>
              <a:buFont typeface="Arial"/>
              <a:buChar char="•"/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Slabá komunitní soudržnost, nízká organizace společných aktivit</a:t>
            </a:r>
          </a:p>
          <a:p>
            <a:pPr algn="l" marL="811783" indent="-405892" lvl="1">
              <a:lnSpc>
                <a:spcPts val="4963"/>
              </a:lnSpc>
              <a:buFont typeface="Arial"/>
              <a:buChar char="•"/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Omezené příležitosti pro rozvoj dovedností a sebevědomí</a:t>
            </a:r>
          </a:p>
          <a:p>
            <a:pPr algn="ctr">
              <a:lnSpc>
                <a:spcPts val="4963"/>
              </a:lnSpc>
            </a:pPr>
          </a:p>
          <a:p>
            <a:pPr algn="ctr">
              <a:lnSpc>
                <a:spcPts val="4963"/>
              </a:lnSpc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Cíle projektu:</a:t>
            </a:r>
          </a:p>
          <a:p>
            <a:pPr algn="ctr">
              <a:lnSpc>
                <a:spcPts val="4963"/>
              </a:lnSpc>
            </a:pPr>
          </a:p>
          <a:p>
            <a:pPr algn="l" marL="811783" indent="-405892" lvl="1">
              <a:lnSpc>
                <a:spcPts val="4963"/>
              </a:lnSpc>
              <a:buFont typeface="Arial"/>
              <a:buChar char="•"/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Mezigenerační vztahy, sousedská setkání, komunitní kluby</a:t>
            </a:r>
          </a:p>
          <a:p>
            <a:pPr algn="l" marL="811783" indent="-405892" lvl="1">
              <a:lnSpc>
                <a:spcPts val="4963"/>
              </a:lnSpc>
              <a:buFont typeface="Arial"/>
              <a:buChar char="•"/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Prevence sociálního vyloučení, podpora pečujících, poradenství</a:t>
            </a:r>
          </a:p>
          <a:p>
            <a:pPr algn="ctr">
              <a:lnSpc>
                <a:spcPts val="3829"/>
              </a:lnSpc>
            </a:pP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6732015" y="257528"/>
            <a:ext cx="4823970" cy="1109309"/>
          </a:xfrm>
          <a:custGeom>
            <a:avLst/>
            <a:gdLst/>
            <a:ahLst/>
            <a:cxnLst/>
            <a:rect r="r" b="b" t="t" l="l"/>
            <a:pathLst>
              <a:path h="1109309" w="4823970">
                <a:moveTo>
                  <a:pt x="0" y="0"/>
                </a:moveTo>
                <a:lnTo>
                  <a:pt x="4823970" y="0"/>
                </a:lnTo>
                <a:lnTo>
                  <a:pt x="4823970" y="1109310"/>
                </a:lnTo>
                <a:lnTo>
                  <a:pt x="0" y="110931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919434" y="-2357438"/>
            <a:ext cx="7159762" cy="6679937"/>
          </a:xfrm>
          <a:custGeom>
            <a:avLst/>
            <a:gdLst/>
            <a:ahLst/>
            <a:cxnLst/>
            <a:rect r="r" b="b" t="t" l="l"/>
            <a:pathLst>
              <a:path h="6679937" w="7159762">
                <a:moveTo>
                  <a:pt x="0" y="0"/>
                </a:moveTo>
                <a:lnTo>
                  <a:pt x="7159761" y="0"/>
                </a:lnTo>
                <a:lnTo>
                  <a:pt x="7159761" y="6679938"/>
                </a:lnTo>
                <a:lnTo>
                  <a:pt x="0" y="66799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022145" y="6223003"/>
            <a:ext cx="5831119" cy="4923627"/>
          </a:xfrm>
          <a:custGeom>
            <a:avLst/>
            <a:gdLst/>
            <a:ahLst/>
            <a:cxnLst/>
            <a:rect r="r" b="b" t="t" l="l"/>
            <a:pathLst>
              <a:path h="4923627" w="5831119">
                <a:moveTo>
                  <a:pt x="0" y="0"/>
                </a:moveTo>
                <a:lnTo>
                  <a:pt x="5831119" y="0"/>
                </a:lnTo>
                <a:lnTo>
                  <a:pt x="5831119" y="4923627"/>
                </a:lnTo>
                <a:lnTo>
                  <a:pt x="0" y="49236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77013" y="8315240"/>
            <a:ext cx="1966867" cy="1314535"/>
          </a:xfrm>
          <a:custGeom>
            <a:avLst/>
            <a:gdLst/>
            <a:ahLst/>
            <a:cxnLst/>
            <a:rect r="r" b="b" t="t" l="l"/>
            <a:pathLst>
              <a:path h="1314535" w="1966867">
                <a:moveTo>
                  <a:pt x="0" y="0"/>
                </a:moveTo>
                <a:lnTo>
                  <a:pt x="1966867" y="0"/>
                </a:lnTo>
                <a:lnTo>
                  <a:pt x="1966867" y="1314535"/>
                </a:lnTo>
                <a:lnTo>
                  <a:pt x="0" y="13145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893415" y="-2747962"/>
            <a:ext cx="4198776" cy="4114800"/>
          </a:xfrm>
          <a:custGeom>
            <a:avLst/>
            <a:gdLst/>
            <a:ahLst/>
            <a:cxnLst/>
            <a:rect r="r" b="b" t="t" l="l"/>
            <a:pathLst>
              <a:path h="4114800" w="4198776">
                <a:moveTo>
                  <a:pt x="0" y="0"/>
                </a:moveTo>
                <a:lnTo>
                  <a:pt x="4198775" y="0"/>
                </a:lnTo>
                <a:lnTo>
                  <a:pt x="41987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3313553" y="8029490"/>
            <a:ext cx="6758614" cy="5566640"/>
          </a:xfrm>
          <a:custGeom>
            <a:avLst/>
            <a:gdLst/>
            <a:ahLst/>
            <a:cxnLst/>
            <a:rect r="r" b="b" t="t" l="l"/>
            <a:pathLst>
              <a:path h="5566640" w="6758614">
                <a:moveTo>
                  <a:pt x="6758614" y="0"/>
                </a:moveTo>
                <a:lnTo>
                  <a:pt x="0" y="0"/>
                </a:lnTo>
                <a:lnTo>
                  <a:pt x="0" y="5566640"/>
                </a:lnTo>
                <a:lnTo>
                  <a:pt x="6758614" y="5566640"/>
                </a:lnTo>
                <a:lnTo>
                  <a:pt x="6758614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true" rot="0">
            <a:off x="12708143" y="-1479282"/>
            <a:ext cx="5831119" cy="4923627"/>
          </a:xfrm>
          <a:custGeom>
            <a:avLst/>
            <a:gdLst/>
            <a:ahLst/>
            <a:cxnLst/>
            <a:rect r="r" b="b" t="t" l="l"/>
            <a:pathLst>
              <a:path h="4923627" w="5831119">
                <a:moveTo>
                  <a:pt x="5831119" y="4923627"/>
                </a:moveTo>
                <a:lnTo>
                  <a:pt x="0" y="4923627"/>
                </a:lnTo>
                <a:lnTo>
                  <a:pt x="0" y="0"/>
                </a:lnTo>
                <a:lnTo>
                  <a:pt x="5831119" y="0"/>
                </a:lnTo>
                <a:lnTo>
                  <a:pt x="5831119" y="492362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6419210">
            <a:off x="13168805" y="-2057400"/>
            <a:ext cx="2409028" cy="4114800"/>
          </a:xfrm>
          <a:custGeom>
            <a:avLst/>
            <a:gdLst/>
            <a:ahLst/>
            <a:cxnLst/>
            <a:rect r="r" b="b" t="t" l="l"/>
            <a:pathLst>
              <a:path h="4114800" w="2409028">
                <a:moveTo>
                  <a:pt x="0" y="0"/>
                </a:moveTo>
                <a:lnTo>
                  <a:pt x="2409028" y="0"/>
                </a:lnTo>
                <a:lnTo>
                  <a:pt x="24090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555443" y="8972508"/>
            <a:ext cx="3415883" cy="2174123"/>
          </a:xfrm>
          <a:custGeom>
            <a:avLst/>
            <a:gdLst/>
            <a:ahLst/>
            <a:cxnLst/>
            <a:rect r="r" b="b" t="t" l="l"/>
            <a:pathLst>
              <a:path h="2174123" w="3415883">
                <a:moveTo>
                  <a:pt x="0" y="0"/>
                </a:moveTo>
                <a:lnTo>
                  <a:pt x="3415884" y="0"/>
                </a:lnTo>
                <a:lnTo>
                  <a:pt x="3415884" y="2174122"/>
                </a:lnTo>
                <a:lnTo>
                  <a:pt x="0" y="217412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467953" y="1028700"/>
            <a:ext cx="2233136" cy="1502291"/>
          </a:xfrm>
          <a:custGeom>
            <a:avLst/>
            <a:gdLst/>
            <a:ahLst/>
            <a:cxnLst/>
            <a:rect r="r" b="b" t="t" l="l"/>
            <a:pathLst>
              <a:path h="1502291" w="2233136">
                <a:moveTo>
                  <a:pt x="0" y="0"/>
                </a:moveTo>
                <a:lnTo>
                  <a:pt x="2233135" y="0"/>
                </a:lnTo>
                <a:lnTo>
                  <a:pt x="2233135" y="1502291"/>
                </a:lnTo>
                <a:lnTo>
                  <a:pt x="0" y="15022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759559" y="2324650"/>
            <a:ext cx="16768882" cy="73149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63"/>
              </a:lnSpc>
            </a:pPr>
            <a:r>
              <a:rPr lang="en-US" b="true" sz="3759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AKTIVITA: OBNOVA TRADIČNÍHO VYUŽITÍ KRAJINY</a:t>
            </a:r>
          </a:p>
          <a:p>
            <a:pPr algn="ctr">
              <a:lnSpc>
                <a:spcPts val="5263"/>
              </a:lnSpc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4 navazující kroky</a:t>
            </a:r>
          </a:p>
          <a:p>
            <a:pPr algn="ctr">
              <a:lnSpc>
                <a:spcPts val="5263"/>
              </a:lnSpc>
            </a:pPr>
          </a:p>
          <a:p>
            <a:pPr algn="l">
              <a:lnSpc>
                <a:spcPts val="5263"/>
              </a:lnSpc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    </a:t>
            </a: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1. Teorie práce s krajinou (přednášky, workshopy)</a:t>
            </a:r>
          </a:p>
          <a:p>
            <a:pPr algn="l" marL="811783" indent="-405892" lvl="1">
              <a:lnSpc>
                <a:spcPts val="5263"/>
              </a:lnSpc>
              <a:buAutoNum type="arabicPeriod" startAt="1"/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Mapování v terénu (s odborníky, měřicí nástroje)</a:t>
            </a:r>
          </a:p>
          <a:p>
            <a:pPr algn="l" marL="811783" indent="-405892" lvl="1">
              <a:lnSpc>
                <a:spcPts val="5263"/>
              </a:lnSpc>
              <a:buAutoNum type="arabicPeriod" startAt="1"/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Realizace v terénu (analýza dat, konkrétní zásahy)</a:t>
            </a:r>
          </a:p>
          <a:p>
            <a:pPr algn="l" marL="811783" indent="-405892" lvl="1">
              <a:lnSpc>
                <a:spcPts val="5263"/>
              </a:lnSpc>
              <a:buAutoNum type="arabicPeriod" startAt="1"/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Praktická spolupráce se spolky (studánky, rybáři, mokřady, remízky, tůně)</a:t>
            </a:r>
          </a:p>
          <a:p>
            <a:pPr algn="ctr">
              <a:lnSpc>
                <a:spcPts val="5263"/>
              </a:lnSpc>
            </a:pPr>
          </a:p>
          <a:p>
            <a:pPr algn="ctr">
              <a:lnSpc>
                <a:spcPts val="5263"/>
              </a:lnSpc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Cílová skupina: rodiče, děti, mladí dospělí, senioři, veřejnost </a:t>
            </a:r>
          </a:p>
          <a:p>
            <a:pPr algn="ctr">
              <a:lnSpc>
                <a:spcPts val="5263"/>
              </a:lnSpc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Dosud zapojeno: ~20 studentů ČZA, 2 občané, 2 učitelé</a:t>
            </a:r>
          </a:p>
          <a:p>
            <a:pPr algn="ctr">
              <a:lnSpc>
                <a:spcPts val="5263"/>
              </a:lnSpc>
              <a:spcBef>
                <a:spcPct val="0"/>
              </a:spcBef>
            </a:pP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6732015" y="257528"/>
            <a:ext cx="4823970" cy="1109309"/>
          </a:xfrm>
          <a:custGeom>
            <a:avLst/>
            <a:gdLst/>
            <a:ahLst/>
            <a:cxnLst/>
            <a:rect r="r" b="b" t="t" l="l"/>
            <a:pathLst>
              <a:path h="1109309" w="4823970">
                <a:moveTo>
                  <a:pt x="0" y="0"/>
                </a:moveTo>
                <a:lnTo>
                  <a:pt x="4823970" y="0"/>
                </a:lnTo>
                <a:lnTo>
                  <a:pt x="4823970" y="1109310"/>
                </a:lnTo>
                <a:lnTo>
                  <a:pt x="0" y="110931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919434" y="-2357438"/>
            <a:ext cx="7159762" cy="6679937"/>
          </a:xfrm>
          <a:custGeom>
            <a:avLst/>
            <a:gdLst/>
            <a:ahLst/>
            <a:cxnLst/>
            <a:rect r="r" b="b" t="t" l="l"/>
            <a:pathLst>
              <a:path h="6679937" w="7159762">
                <a:moveTo>
                  <a:pt x="0" y="0"/>
                </a:moveTo>
                <a:lnTo>
                  <a:pt x="7159761" y="0"/>
                </a:lnTo>
                <a:lnTo>
                  <a:pt x="7159761" y="6679938"/>
                </a:lnTo>
                <a:lnTo>
                  <a:pt x="0" y="66799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022145" y="6223003"/>
            <a:ext cx="5831119" cy="4923627"/>
          </a:xfrm>
          <a:custGeom>
            <a:avLst/>
            <a:gdLst/>
            <a:ahLst/>
            <a:cxnLst/>
            <a:rect r="r" b="b" t="t" l="l"/>
            <a:pathLst>
              <a:path h="4923627" w="5831119">
                <a:moveTo>
                  <a:pt x="0" y="0"/>
                </a:moveTo>
                <a:lnTo>
                  <a:pt x="5831119" y="0"/>
                </a:lnTo>
                <a:lnTo>
                  <a:pt x="5831119" y="4923627"/>
                </a:lnTo>
                <a:lnTo>
                  <a:pt x="0" y="49236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77013" y="8315240"/>
            <a:ext cx="1966867" cy="1314535"/>
          </a:xfrm>
          <a:custGeom>
            <a:avLst/>
            <a:gdLst/>
            <a:ahLst/>
            <a:cxnLst/>
            <a:rect r="r" b="b" t="t" l="l"/>
            <a:pathLst>
              <a:path h="1314535" w="1966867">
                <a:moveTo>
                  <a:pt x="0" y="0"/>
                </a:moveTo>
                <a:lnTo>
                  <a:pt x="1966867" y="0"/>
                </a:lnTo>
                <a:lnTo>
                  <a:pt x="1966867" y="1314535"/>
                </a:lnTo>
                <a:lnTo>
                  <a:pt x="0" y="13145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893415" y="-2747962"/>
            <a:ext cx="4198776" cy="4114800"/>
          </a:xfrm>
          <a:custGeom>
            <a:avLst/>
            <a:gdLst/>
            <a:ahLst/>
            <a:cxnLst/>
            <a:rect r="r" b="b" t="t" l="l"/>
            <a:pathLst>
              <a:path h="4114800" w="4198776">
                <a:moveTo>
                  <a:pt x="0" y="0"/>
                </a:moveTo>
                <a:lnTo>
                  <a:pt x="4198775" y="0"/>
                </a:lnTo>
                <a:lnTo>
                  <a:pt x="41987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3313553" y="8029490"/>
            <a:ext cx="6758614" cy="5566640"/>
          </a:xfrm>
          <a:custGeom>
            <a:avLst/>
            <a:gdLst/>
            <a:ahLst/>
            <a:cxnLst/>
            <a:rect r="r" b="b" t="t" l="l"/>
            <a:pathLst>
              <a:path h="5566640" w="6758614">
                <a:moveTo>
                  <a:pt x="6758614" y="0"/>
                </a:moveTo>
                <a:lnTo>
                  <a:pt x="0" y="0"/>
                </a:lnTo>
                <a:lnTo>
                  <a:pt x="0" y="5566640"/>
                </a:lnTo>
                <a:lnTo>
                  <a:pt x="6758614" y="5566640"/>
                </a:lnTo>
                <a:lnTo>
                  <a:pt x="6758614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true" rot="0">
            <a:off x="12708143" y="-1479282"/>
            <a:ext cx="5831119" cy="4923627"/>
          </a:xfrm>
          <a:custGeom>
            <a:avLst/>
            <a:gdLst/>
            <a:ahLst/>
            <a:cxnLst/>
            <a:rect r="r" b="b" t="t" l="l"/>
            <a:pathLst>
              <a:path h="4923627" w="5831119">
                <a:moveTo>
                  <a:pt x="5831119" y="4923627"/>
                </a:moveTo>
                <a:lnTo>
                  <a:pt x="0" y="4923627"/>
                </a:lnTo>
                <a:lnTo>
                  <a:pt x="0" y="0"/>
                </a:lnTo>
                <a:lnTo>
                  <a:pt x="5831119" y="0"/>
                </a:lnTo>
                <a:lnTo>
                  <a:pt x="5831119" y="492362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6419210">
            <a:off x="13168805" y="-2057400"/>
            <a:ext cx="2409028" cy="4114800"/>
          </a:xfrm>
          <a:custGeom>
            <a:avLst/>
            <a:gdLst/>
            <a:ahLst/>
            <a:cxnLst/>
            <a:rect r="r" b="b" t="t" l="l"/>
            <a:pathLst>
              <a:path h="4114800" w="2409028">
                <a:moveTo>
                  <a:pt x="0" y="0"/>
                </a:moveTo>
                <a:lnTo>
                  <a:pt x="2409028" y="0"/>
                </a:lnTo>
                <a:lnTo>
                  <a:pt x="24090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555443" y="8972508"/>
            <a:ext cx="3415883" cy="2174123"/>
          </a:xfrm>
          <a:custGeom>
            <a:avLst/>
            <a:gdLst/>
            <a:ahLst/>
            <a:cxnLst/>
            <a:rect r="r" b="b" t="t" l="l"/>
            <a:pathLst>
              <a:path h="2174123" w="3415883">
                <a:moveTo>
                  <a:pt x="0" y="0"/>
                </a:moveTo>
                <a:lnTo>
                  <a:pt x="3415884" y="0"/>
                </a:lnTo>
                <a:lnTo>
                  <a:pt x="3415884" y="2174122"/>
                </a:lnTo>
                <a:lnTo>
                  <a:pt x="0" y="217412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467953" y="1028700"/>
            <a:ext cx="2233136" cy="1502291"/>
          </a:xfrm>
          <a:custGeom>
            <a:avLst/>
            <a:gdLst/>
            <a:ahLst/>
            <a:cxnLst/>
            <a:rect r="r" b="b" t="t" l="l"/>
            <a:pathLst>
              <a:path h="1502291" w="2233136">
                <a:moveTo>
                  <a:pt x="0" y="0"/>
                </a:moveTo>
                <a:lnTo>
                  <a:pt x="2233135" y="0"/>
                </a:lnTo>
                <a:lnTo>
                  <a:pt x="2233135" y="1502291"/>
                </a:lnTo>
                <a:lnTo>
                  <a:pt x="0" y="15022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942709" y="2440370"/>
            <a:ext cx="16046632" cy="8724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62"/>
              </a:lnSpc>
            </a:pPr>
            <a:r>
              <a:rPr lang="en-US" b="true" sz="3758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VÝUKOVÉ PŮDNÍ CENTRUM</a:t>
            </a:r>
          </a:p>
          <a:p>
            <a:pPr algn="l" marL="811481" indent="-405740" lvl="1">
              <a:lnSpc>
                <a:spcPts val="5262"/>
              </a:lnSpc>
              <a:buFont typeface="Arial"/>
              <a:buChar char="•"/>
            </a:pPr>
            <a:r>
              <a:rPr lang="en-US" sz="3758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Pozemek 1,55 ha u Humpolce (vlastník: Školní statek)</a:t>
            </a:r>
          </a:p>
          <a:p>
            <a:pPr algn="l" marL="811481" indent="-405740" lvl="1">
              <a:lnSpc>
                <a:spcPts val="5262"/>
              </a:lnSpc>
              <a:buFont typeface="Arial"/>
              <a:buChar char="•"/>
            </a:pPr>
            <a:r>
              <a:rPr lang="en-US" sz="3758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Vznik "výukového půdního centra" se všemi partnery - velký potenciál do budoucna pro školu</a:t>
            </a:r>
          </a:p>
          <a:p>
            <a:pPr algn="l" marL="811481" indent="-405740" lvl="1">
              <a:lnSpc>
                <a:spcPts val="5262"/>
              </a:lnSpc>
              <a:buFont typeface="Arial"/>
              <a:buChar char="•"/>
            </a:pPr>
            <a:r>
              <a:rPr lang="en-US" sz="3758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Dobrovolníci zaznamenávají data do mapové aplikace</a:t>
            </a:r>
          </a:p>
          <a:p>
            <a:pPr algn="l" marL="811481" indent="-405740" lvl="1">
              <a:lnSpc>
                <a:spcPts val="5262"/>
              </a:lnSpc>
              <a:buFont typeface="Arial"/>
              <a:buChar char="•"/>
            </a:pPr>
            <a:r>
              <a:rPr lang="en-US" sz="3758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Data → Model Živá krajina → návrh konkrétních zásahů</a:t>
            </a:r>
          </a:p>
          <a:p>
            <a:pPr algn="l">
              <a:lnSpc>
                <a:spcPts val="5262"/>
              </a:lnSpc>
            </a:pPr>
          </a:p>
          <a:p>
            <a:pPr algn="ctr">
              <a:lnSpc>
                <a:spcPts val="5262"/>
              </a:lnSpc>
            </a:pPr>
            <a:r>
              <a:rPr lang="en-US" sz="3758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Cíl:</a:t>
            </a:r>
          </a:p>
          <a:p>
            <a:pPr algn="ctr">
              <a:lnSpc>
                <a:spcPts val="5262"/>
              </a:lnSpc>
            </a:pPr>
            <a:r>
              <a:rPr lang="en-US" sz="3758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 Projít celý cyklus teorie → měření → analýza → realizace</a:t>
            </a:r>
          </a:p>
          <a:p>
            <a:pPr algn="ctr">
              <a:lnSpc>
                <a:spcPts val="5262"/>
              </a:lnSpc>
            </a:pPr>
          </a:p>
          <a:p>
            <a:pPr algn="l">
              <a:lnSpc>
                <a:spcPts val="5262"/>
              </a:lnSpc>
            </a:pPr>
          </a:p>
          <a:p>
            <a:pPr algn="ctr">
              <a:lnSpc>
                <a:spcPts val="11561"/>
              </a:lnSpc>
            </a:pP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6732015" y="257528"/>
            <a:ext cx="4823970" cy="1109309"/>
          </a:xfrm>
          <a:custGeom>
            <a:avLst/>
            <a:gdLst/>
            <a:ahLst/>
            <a:cxnLst/>
            <a:rect r="r" b="b" t="t" l="l"/>
            <a:pathLst>
              <a:path h="1109309" w="4823970">
                <a:moveTo>
                  <a:pt x="0" y="0"/>
                </a:moveTo>
                <a:lnTo>
                  <a:pt x="4823970" y="0"/>
                </a:lnTo>
                <a:lnTo>
                  <a:pt x="4823970" y="1109310"/>
                </a:lnTo>
                <a:lnTo>
                  <a:pt x="0" y="110931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919434" y="-2357438"/>
            <a:ext cx="7159762" cy="6679937"/>
          </a:xfrm>
          <a:custGeom>
            <a:avLst/>
            <a:gdLst/>
            <a:ahLst/>
            <a:cxnLst/>
            <a:rect r="r" b="b" t="t" l="l"/>
            <a:pathLst>
              <a:path h="6679937" w="7159762">
                <a:moveTo>
                  <a:pt x="0" y="0"/>
                </a:moveTo>
                <a:lnTo>
                  <a:pt x="7159761" y="0"/>
                </a:lnTo>
                <a:lnTo>
                  <a:pt x="7159761" y="6679938"/>
                </a:lnTo>
                <a:lnTo>
                  <a:pt x="0" y="66799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022145" y="6223003"/>
            <a:ext cx="5831119" cy="4923627"/>
          </a:xfrm>
          <a:custGeom>
            <a:avLst/>
            <a:gdLst/>
            <a:ahLst/>
            <a:cxnLst/>
            <a:rect r="r" b="b" t="t" l="l"/>
            <a:pathLst>
              <a:path h="4923627" w="5831119">
                <a:moveTo>
                  <a:pt x="0" y="0"/>
                </a:moveTo>
                <a:lnTo>
                  <a:pt x="5831119" y="0"/>
                </a:lnTo>
                <a:lnTo>
                  <a:pt x="5831119" y="4923627"/>
                </a:lnTo>
                <a:lnTo>
                  <a:pt x="0" y="49236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77013" y="8315240"/>
            <a:ext cx="1966867" cy="1314535"/>
          </a:xfrm>
          <a:custGeom>
            <a:avLst/>
            <a:gdLst/>
            <a:ahLst/>
            <a:cxnLst/>
            <a:rect r="r" b="b" t="t" l="l"/>
            <a:pathLst>
              <a:path h="1314535" w="1966867">
                <a:moveTo>
                  <a:pt x="0" y="0"/>
                </a:moveTo>
                <a:lnTo>
                  <a:pt x="1966867" y="0"/>
                </a:lnTo>
                <a:lnTo>
                  <a:pt x="1966867" y="1314535"/>
                </a:lnTo>
                <a:lnTo>
                  <a:pt x="0" y="13145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893415" y="-2747962"/>
            <a:ext cx="4198776" cy="4114800"/>
          </a:xfrm>
          <a:custGeom>
            <a:avLst/>
            <a:gdLst/>
            <a:ahLst/>
            <a:cxnLst/>
            <a:rect r="r" b="b" t="t" l="l"/>
            <a:pathLst>
              <a:path h="4114800" w="4198776">
                <a:moveTo>
                  <a:pt x="0" y="0"/>
                </a:moveTo>
                <a:lnTo>
                  <a:pt x="4198775" y="0"/>
                </a:lnTo>
                <a:lnTo>
                  <a:pt x="41987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3313553" y="8029490"/>
            <a:ext cx="6758614" cy="5566640"/>
          </a:xfrm>
          <a:custGeom>
            <a:avLst/>
            <a:gdLst/>
            <a:ahLst/>
            <a:cxnLst/>
            <a:rect r="r" b="b" t="t" l="l"/>
            <a:pathLst>
              <a:path h="5566640" w="6758614">
                <a:moveTo>
                  <a:pt x="6758614" y="0"/>
                </a:moveTo>
                <a:lnTo>
                  <a:pt x="0" y="0"/>
                </a:lnTo>
                <a:lnTo>
                  <a:pt x="0" y="5566640"/>
                </a:lnTo>
                <a:lnTo>
                  <a:pt x="6758614" y="5566640"/>
                </a:lnTo>
                <a:lnTo>
                  <a:pt x="6758614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true" rot="0">
            <a:off x="12708143" y="-1479282"/>
            <a:ext cx="5831119" cy="4923627"/>
          </a:xfrm>
          <a:custGeom>
            <a:avLst/>
            <a:gdLst/>
            <a:ahLst/>
            <a:cxnLst/>
            <a:rect r="r" b="b" t="t" l="l"/>
            <a:pathLst>
              <a:path h="4923627" w="5831119">
                <a:moveTo>
                  <a:pt x="5831119" y="4923627"/>
                </a:moveTo>
                <a:lnTo>
                  <a:pt x="0" y="4923627"/>
                </a:lnTo>
                <a:lnTo>
                  <a:pt x="0" y="0"/>
                </a:lnTo>
                <a:lnTo>
                  <a:pt x="5831119" y="0"/>
                </a:lnTo>
                <a:lnTo>
                  <a:pt x="5831119" y="492362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6419210">
            <a:off x="13168805" y="-2057400"/>
            <a:ext cx="2409028" cy="4114800"/>
          </a:xfrm>
          <a:custGeom>
            <a:avLst/>
            <a:gdLst/>
            <a:ahLst/>
            <a:cxnLst/>
            <a:rect r="r" b="b" t="t" l="l"/>
            <a:pathLst>
              <a:path h="4114800" w="2409028">
                <a:moveTo>
                  <a:pt x="0" y="0"/>
                </a:moveTo>
                <a:lnTo>
                  <a:pt x="2409028" y="0"/>
                </a:lnTo>
                <a:lnTo>
                  <a:pt x="24090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555443" y="8972508"/>
            <a:ext cx="3415883" cy="2174123"/>
          </a:xfrm>
          <a:custGeom>
            <a:avLst/>
            <a:gdLst/>
            <a:ahLst/>
            <a:cxnLst/>
            <a:rect r="r" b="b" t="t" l="l"/>
            <a:pathLst>
              <a:path h="2174123" w="3415883">
                <a:moveTo>
                  <a:pt x="0" y="0"/>
                </a:moveTo>
                <a:lnTo>
                  <a:pt x="3415884" y="0"/>
                </a:lnTo>
                <a:lnTo>
                  <a:pt x="3415884" y="2174122"/>
                </a:lnTo>
                <a:lnTo>
                  <a:pt x="0" y="217412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467953" y="1028700"/>
            <a:ext cx="2233136" cy="1502291"/>
          </a:xfrm>
          <a:custGeom>
            <a:avLst/>
            <a:gdLst/>
            <a:ahLst/>
            <a:cxnLst/>
            <a:rect r="r" b="b" t="t" l="l"/>
            <a:pathLst>
              <a:path h="1502291" w="2233136">
                <a:moveTo>
                  <a:pt x="0" y="0"/>
                </a:moveTo>
                <a:lnTo>
                  <a:pt x="2233135" y="0"/>
                </a:lnTo>
                <a:lnTo>
                  <a:pt x="2233135" y="1502291"/>
                </a:lnTo>
                <a:lnTo>
                  <a:pt x="0" y="15022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989222" y="2312939"/>
            <a:ext cx="16779285" cy="67244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62"/>
              </a:lnSpc>
            </a:pPr>
            <a:r>
              <a:rPr lang="en-US" b="true" sz="3758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SPOLUPRÁCE SE SPOLKY A PROPOJENÍ AKTIVIT</a:t>
            </a:r>
          </a:p>
          <a:p>
            <a:pPr algn="ctr">
              <a:lnSpc>
                <a:spcPts val="5262"/>
              </a:lnSpc>
            </a:pPr>
          </a:p>
          <a:p>
            <a:pPr algn="l" marL="811481" indent="-405740" lvl="1">
              <a:lnSpc>
                <a:spcPts val="5262"/>
              </a:lnSpc>
              <a:buFont typeface="Arial"/>
              <a:buChar char="•"/>
            </a:pPr>
            <a:r>
              <a:rPr lang="en-US" sz="3758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Pokračování spolupráce s rybáři (dětské závody)</a:t>
            </a:r>
          </a:p>
          <a:p>
            <a:pPr algn="l" marL="811481" indent="-405740" lvl="1">
              <a:lnSpc>
                <a:spcPts val="5262"/>
              </a:lnSpc>
              <a:buFont typeface="Arial"/>
              <a:buChar char="•"/>
            </a:pPr>
            <a:r>
              <a:rPr lang="en-US" sz="3758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Prohlubování spolupráce se včelaři</a:t>
            </a:r>
          </a:p>
          <a:p>
            <a:pPr algn="l" marL="811481" indent="-405740" lvl="1">
              <a:lnSpc>
                <a:spcPts val="5262"/>
              </a:lnSpc>
              <a:buFont typeface="Arial"/>
              <a:buChar char="•"/>
            </a:pPr>
            <a:r>
              <a:rPr lang="en-US" sz="3758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Studánka u Humpolce – péče ve spolupráci se spolkem Zelené srdce</a:t>
            </a:r>
          </a:p>
          <a:p>
            <a:pPr algn="l" marL="811481" indent="-405740" lvl="1">
              <a:lnSpc>
                <a:spcPts val="5262"/>
              </a:lnSpc>
              <a:buFont typeface="Arial"/>
              <a:buChar char="•"/>
            </a:pPr>
            <a:r>
              <a:rPr lang="en-US" sz="3758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Propojení s dalšími aktivitami projektu (Komunitní klub a Environmentální miniakademií)</a:t>
            </a:r>
          </a:p>
          <a:p>
            <a:pPr algn="l" marL="811481" indent="-405740" lvl="1">
              <a:lnSpc>
                <a:spcPts val="5262"/>
              </a:lnSpc>
              <a:buFont typeface="Arial"/>
              <a:buChar char="•"/>
            </a:pPr>
            <a:r>
              <a:rPr lang="en-US" sz="3758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Prezentace Živé krajiny na Snídani starostů</a:t>
            </a:r>
          </a:p>
          <a:p>
            <a:pPr algn="ctr">
              <a:lnSpc>
                <a:spcPts val="11561"/>
              </a:lnSpc>
            </a:pP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6732015" y="257528"/>
            <a:ext cx="4823970" cy="1109309"/>
          </a:xfrm>
          <a:custGeom>
            <a:avLst/>
            <a:gdLst/>
            <a:ahLst/>
            <a:cxnLst/>
            <a:rect r="r" b="b" t="t" l="l"/>
            <a:pathLst>
              <a:path h="1109309" w="4823970">
                <a:moveTo>
                  <a:pt x="0" y="0"/>
                </a:moveTo>
                <a:lnTo>
                  <a:pt x="4823970" y="0"/>
                </a:lnTo>
                <a:lnTo>
                  <a:pt x="4823970" y="1109310"/>
                </a:lnTo>
                <a:lnTo>
                  <a:pt x="0" y="110931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919434" y="-2357438"/>
            <a:ext cx="7159762" cy="6679937"/>
          </a:xfrm>
          <a:custGeom>
            <a:avLst/>
            <a:gdLst/>
            <a:ahLst/>
            <a:cxnLst/>
            <a:rect r="r" b="b" t="t" l="l"/>
            <a:pathLst>
              <a:path h="6679937" w="7159762">
                <a:moveTo>
                  <a:pt x="0" y="0"/>
                </a:moveTo>
                <a:lnTo>
                  <a:pt x="7159761" y="0"/>
                </a:lnTo>
                <a:lnTo>
                  <a:pt x="7159761" y="6679938"/>
                </a:lnTo>
                <a:lnTo>
                  <a:pt x="0" y="66799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022145" y="6223003"/>
            <a:ext cx="5831119" cy="4923627"/>
          </a:xfrm>
          <a:custGeom>
            <a:avLst/>
            <a:gdLst/>
            <a:ahLst/>
            <a:cxnLst/>
            <a:rect r="r" b="b" t="t" l="l"/>
            <a:pathLst>
              <a:path h="4923627" w="5831119">
                <a:moveTo>
                  <a:pt x="0" y="0"/>
                </a:moveTo>
                <a:lnTo>
                  <a:pt x="5831119" y="0"/>
                </a:lnTo>
                <a:lnTo>
                  <a:pt x="5831119" y="4923627"/>
                </a:lnTo>
                <a:lnTo>
                  <a:pt x="0" y="49236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77013" y="8315240"/>
            <a:ext cx="1966867" cy="1314535"/>
          </a:xfrm>
          <a:custGeom>
            <a:avLst/>
            <a:gdLst/>
            <a:ahLst/>
            <a:cxnLst/>
            <a:rect r="r" b="b" t="t" l="l"/>
            <a:pathLst>
              <a:path h="1314535" w="1966867">
                <a:moveTo>
                  <a:pt x="0" y="0"/>
                </a:moveTo>
                <a:lnTo>
                  <a:pt x="1966867" y="0"/>
                </a:lnTo>
                <a:lnTo>
                  <a:pt x="1966867" y="1314535"/>
                </a:lnTo>
                <a:lnTo>
                  <a:pt x="0" y="13145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893415" y="-2747962"/>
            <a:ext cx="4198776" cy="4114800"/>
          </a:xfrm>
          <a:custGeom>
            <a:avLst/>
            <a:gdLst/>
            <a:ahLst/>
            <a:cxnLst/>
            <a:rect r="r" b="b" t="t" l="l"/>
            <a:pathLst>
              <a:path h="4114800" w="4198776">
                <a:moveTo>
                  <a:pt x="0" y="0"/>
                </a:moveTo>
                <a:lnTo>
                  <a:pt x="4198775" y="0"/>
                </a:lnTo>
                <a:lnTo>
                  <a:pt x="41987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3313553" y="8029490"/>
            <a:ext cx="6758614" cy="5566640"/>
          </a:xfrm>
          <a:custGeom>
            <a:avLst/>
            <a:gdLst/>
            <a:ahLst/>
            <a:cxnLst/>
            <a:rect r="r" b="b" t="t" l="l"/>
            <a:pathLst>
              <a:path h="5566640" w="6758614">
                <a:moveTo>
                  <a:pt x="6758614" y="0"/>
                </a:moveTo>
                <a:lnTo>
                  <a:pt x="0" y="0"/>
                </a:lnTo>
                <a:lnTo>
                  <a:pt x="0" y="5566640"/>
                </a:lnTo>
                <a:lnTo>
                  <a:pt x="6758614" y="5566640"/>
                </a:lnTo>
                <a:lnTo>
                  <a:pt x="6758614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true" rot="0">
            <a:off x="12708143" y="-1479282"/>
            <a:ext cx="5831119" cy="4923627"/>
          </a:xfrm>
          <a:custGeom>
            <a:avLst/>
            <a:gdLst/>
            <a:ahLst/>
            <a:cxnLst/>
            <a:rect r="r" b="b" t="t" l="l"/>
            <a:pathLst>
              <a:path h="4923627" w="5831119">
                <a:moveTo>
                  <a:pt x="5831119" y="4923627"/>
                </a:moveTo>
                <a:lnTo>
                  <a:pt x="0" y="4923627"/>
                </a:lnTo>
                <a:lnTo>
                  <a:pt x="0" y="0"/>
                </a:lnTo>
                <a:lnTo>
                  <a:pt x="5831119" y="0"/>
                </a:lnTo>
                <a:lnTo>
                  <a:pt x="5831119" y="492362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6419210">
            <a:off x="13168805" y="-2057400"/>
            <a:ext cx="2409028" cy="4114800"/>
          </a:xfrm>
          <a:custGeom>
            <a:avLst/>
            <a:gdLst/>
            <a:ahLst/>
            <a:cxnLst/>
            <a:rect r="r" b="b" t="t" l="l"/>
            <a:pathLst>
              <a:path h="4114800" w="2409028">
                <a:moveTo>
                  <a:pt x="0" y="0"/>
                </a:moveTo>
                <a:lnTo>
                  <a:pt x="2409028" y="0"/>
                </a:lnTo>
                <a:lnTo>
                  <a:pt x="24090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555443" y="8972508"/>
            <a:ext cx="3415883" cy="2174123"/>
          </a:xfrm>
          <a:custGeom>
            <a:avLst/>
            <a:gdLst/>
            <a:ahLst/>
            <a:cxnLst/>
            <a:rect r="r" b="b" t="t" l="l"/>
            <a:pathLst>
              <a:path h="2174123" w="3415883">
                <a:moveTo>
                  <a:pt x="0" y="0"/>
                </a:moveTo>
                <a:lnTo>
                  <a:pt x="3415884" y="0"/>
                </a:lnTo>
                <a:lnTo>
                  <a:pt x="3415884" y="2174122"/>
                </a:lnTo>
                <a:lnTo>
                  <a:pt x="0" y="217412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467953" y="1028700"/>
            <a:ext cx="2233136" cy="1502291"/>
          </a:xfrm>
          <a:custGeom>
            <a:avLst/>
            <a:gdLst/>
            <a:ahLst/>
            <a:cxnLst/>
            <a:rect r="r" b="b" t="t" l="l"/>
            <a:pathLst>
              <a:path h="1502291" w="2233136">
                <a:moveTo>
                  <a:pt x="0" y="0"/>
                </a:moveTo>
                <a:lnTo>
                  <a:pt x="2233135" y="0"/>
                </a:lnTo>
                <a:lnTo>
                  <a:pt x="2233135" y="1502291"/>
                </a:lnTo>
                <a:lnTo>
                  <a:pt x="0" y="15022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169619" y="1536394"/>
            <a:ext cx="15905896" cy="73149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63"/>
              </a:lnSpc>
            </a:pPr>
            <a:r>
              <a:rPr lang="en-US" b="true" sz="3759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MĚŘITELNÉ CÍLE </a:t>
            </a:r>
          </a:p>
          <a:p>
            <a:pPr algn="ctr">
              <a:lnSpc>
                <a:spcPts val="5263"/>
              </a:lnSpc>
            </a:pPr>
          </a:p>
          <a:p>
            <a:pPr algn="l" marL="811783" indent="-405892" lvl="1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Přednášky/workshopy:  min. 2 akce/ rok, 40 účastníků</a:t>
            </a:r>
          </a:p>
          <a:p>
            <a:pPr algn="l" marL="811783" indent="-405892" lvl="1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Praktické zásahy v krajině: min. 2 zásahy, 10 dobrovolníků           </a:t>
            </a:r>
          </a:p>
          <a:p>
            <a:pPr algn="l" marL="811783" indent="-405892" lvl="1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Zapojení místních lídrů min. 2 lídři, 1 setkání ročně</a:t>
            </a:r>
          </a:p>
          <a:p>
            <a:pPr algn="l" marL="811783" indent="-405892" lvl="1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Doba realizace: 24 měsíců (1. 4. 2026 – 31. 3. 2028)</a:t>
            </a:r>
          </a:p>
          <a:p>
            <a:pPr algn="l" marL="811783" indent="-405892" lvl="1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Podpořené osoby: 30 osob </a:t>
            </a:r>
          </a:p>
          <a:p>
            <a:pPr algn="ctr">
              <a:lnSpc>
                <a:spcPts val="5263"/>
              </a:lnSpc>
            </a:pPr>
          </a:p>
          <a:p>
            <a:pPr algn="ctr">
              <a:lnSpc>
                <a:spcPts val="5263"/>
              </a:lnSpc>
            </a:pPr>
          </a:p>
          <a:p>
            <a:pPr algn="ctr">
              <a:lnSpc>
                <a:spcPts val="5263"/>
              </a:lnSpc>
            </a:pPr>
          </a:p>
          <a:p>
            <a:pPr algn="ctr">
              <a:lnSpc>
                <a:spcPts val="5263"/>
              </a:lnSpc>
            </a:pP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6732015" y="257528"/>
            <a:ext cx="4823970" cy="1109309"/>
          </a:xfrm>
          <a:custGeom>
            <a:avLst/>
            <a:gdLst/>
            <a:ahLst/>
            <a:cxnLst/>
            <a:rect r="r" b="b" t="t" l="l"/>
            <a:pathLst>
              <a:path h="1109309" w="4823970">
                <a:moveTo>
                  <a:pt x="0" y="0"/>
                </a:moveTo>
                <a:lnTo>
                  <a:pt x="4823970" y="0"/>
                </a:lnTo>
                <a:lnTo>
                  <a:pt x="4823970" y="1109310"/>
                </a:lnTo>
                <a:lnTo>
                  <a:pt x="0" y="110931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919434" y="-2357438"/>
            <a:ext cx="7159762" cy="6679937"/>
          </a:xfrm>
          <a:custGeom>
            <a:avLst/>
            <a:gdLst/>
            <a:ahLst/>
            <a:cxnLst/>
            <a:rect r="r" b="b" t="t" l="l"/>
            <a:pathLst>
              <a:path h="6679937" w="7159762">
                <a:moveTo>
                  <a:pt x="0" y="0"/>
                </a:moveTo>
                <a:lnTo>
                  <a:pt x="7159761" y="0"/>
                </a:lnTo>
                <a:lnTo>
                  <a:pt x="7159761" y="6679938"/>
                </a:lnTo>
                <a:lnTo>
                  <a:pt x="0" y="66799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022145" y="6223003"/>
            <a:ext cx="5831119" cy="4923627"/>
          </a:xfrm>
          <a:custGeom>
            <a:avLst/>
            <a:gdLst/>
            <a:ahLst/>
            <a:cxnLst/>
            <a:rect r="r" b="b" t="t" l="l"/>
            <a:pathLst>
              <a:path h="4923627" w="5831119">
                <a:moveTo>
                  <a:pt x="0" y="0"/>
                </a:moveTo>
                <a:lnTo>
                  <a:pt x="5831119" y="0"/>
                </a:lnTo>
                <a:lnTo>
                  <a:pt x="5831119" y="4923627"/>
                </a:lnTo>
                <a:lnTo>
                  <a:pt x="0" y="49236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77013" y="8315240"/>
            <a:ext cx="1966867" cy="1314535"/>
          </a:xfrm>
          <a:custGeom>
            <a:avLst/>
            <a:gdLst/>
            <a:ahLst/>
            <a:cxnLst/>
            <a:rect r="r" b="b" t="t" l="l"/>
            <a:pathLst>
              <a:path h="1314535" w="1966867">
                <a:moveTo>
                  <a:pt x="0" y="0"/>
                </a:moveTo>
                <a:lnTo>
                  <a:pt x="1966867" y="0"/>
                </a:lnTo>
                <a:lnTo>
                  <a:pt x="1966867" y="1314535"/>
                </a:lnTo>
                <a:lnTo>
                  <a:pt x="0" y="13145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893415" y="-2747962"/>
            <a:ext cx="4198776" cy="4114800"/>
          </a:xfrm>
          <a:custGeom>
            <a:avLst/>
            <a:gdLst/>
            <a:ahLst/>
            <a:cxnLst/>
            <a:rect r="r" b="b" t="t" l="l"/>
            <a:pathLst>
              <a:path h="4114800" w="4198776">
                <a:moveTo>
                  <a:pt x="0" y="0"/>
                </a:moveTo>
                <a:lnTo>
                  <a:pt x="4198775" y="0"/>
                </a:lnTo>
                <a:lnTo>
                  <a:pt x="41987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3313553" y="8029490"/>
            <a:ext cx="6758614" cy="5566640"/>
          </a:xfrm>
          <a:custGeom>
            <a:avLst/>
            <a:gdLst/>
            <a:ahLst/>
            <a:cxnLst/>
            <a:rect r="r" b="b" t="t" l="l"/>
            <a:pathLst>
              <a:path h="5566640" w="6758614">
                <a:moveTo>
                  <a:pt x="6758614" y="0"/>
                </a:moveTo>
                <a:lnTo>
                  <a:pt x="0" y="0"/>
                </a:lnTo>
                <a:lnTo>
                  <a:pt x="0" y="5566640"/>
                </a:lnTo>
                <a:lnTo>
                  <a:pt x="6758614" y="5566640"/>
                </a:lnTo>
                <a:lnTo>
                  <a:pt x="6758614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true" rot="0">
            <a:off x="12708143" y="-1479282"/>
            <a:ext cx="5831119" cy="4923627"/>
          </a:xfrm>
          <a:custGeom>
            <a:avLst/>
            <a:gdLst/>
            <a:ahLst/>
            <a:cxnLst/>
            <a:rect r="r" b="b" t="t" l="l"/>
            <a:pathLst>
              <a:path h="4923627" w="5831119">
                <a:moveTo>
                  <a:pt x="5831119" y="4923627"/>
                </a:moveTo>
                <a:lnTo>
                  <a:pt x="0" y="4923627"/>
                </a:lnTo>
                <a:lnTo>
                  <a:pt x="0" y="0"/>
                </a:lnTo>
                <a:lnTo>
                  <a:pt x="5831119" y="0"/>
                </a:lnTo>
                <a:lnTo>
                  <a:pt x="5831119" y="492362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6419210">
            <a:off x="13168805" y="-2057400"/>
            <a:ext cx="2409028" cy="4114800"/>
          </a:xfrm>
          <a:custGeom>
            <a:avLst/>
            <a:gdLst/>
            <a:ahLst/>
            <a:cxnLst/>
            <a:rect r="r" b="b" t="t" l="l"/>
            <a:pathLst>
              <a:path h="4114800" w="2409028">
                <a:moveTo>
                  <a:pt x="0" y="0"/>
                </a:moveTo>
                <a:lnTo>
                  <a:pt x="2409028" y="0"/>
                </a:lnTo>
                <a:lnTo>
                  <a:pt x="24090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555443" y="8972508"/>
            <a:ext cx="3415883" cy="2174123"/>
          </a:xfrm>
          <a:custGeom>
            <a:avLst/>
            <a:gdLst/>
            <a:ahLst/>
            <a:cxnLst/>
            <a:rect r="r" b="b" t="t" l="l"/>
            <a:pathLst>
              <a:path h="2174123" w="3415883">
                <a:moveTo>
                  <a:pt x="0" y="0"/>
                </a:moveTo>
                <a:lnTo>
                  <a:pt x="3415884" y="0"/>
                </a:lnTo>
                <a:lnTo>
                  <a:pt x="3415884" y="2174122"/>
                </a:lnTo>
                <a:lnTo>
                  <a:pt x="0" y="217412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467953" y="1028700"/>
            <a:ext cx="2233136" cy="1502291"/>
          </a:xfrm>
          <a:custGeom>
            <a:avLst/>
            <a:gdLst/>
            <a:ahLst/>
            <a:cxnLst/>
            <a:rect r="r" b="b" t="t" l="l"/>
            <a:pathLst>
              <a:path h="1502291" w="2233136">
                <a:moveTo>
                  <a:pt x="0" y="0"/>
                </a:moveTo>
                <a:lnTo>
                  <a:pt x="2233135" y="0"/>
                </a:lnTo>
                <a:lnTo>
                  <a:pt x="2233135" y="1502291"/>
                </a:lnTo>
                <a:lnTo>
                  <a:pt x="0" y="15022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207808" y="1692399"/>
            <a:ext cx="16905786" cy="92393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55"/>
              </a:lnSpc>
            </a:pPr>
            <a:r>
              <a:rPr lang="en-US" b="true" sz="3759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PŘÍNOSY</a:t>
            </a: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:</a:t>
            </a: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 </a:t>
            </a:r>
          </a:p>
          <a:p>
            <a:pPr algn="l" marL="811783" indent="-405892" lvl="1">
              <a:lnSpc>
                <a:spcPts val="6655"/>
              </a:lnSpc>
              <a:buFont typeface="Arial"/>
              <a:buChar char="•"/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Ekologické povědomí</a:t>
            </a:r>
          </a:p>
          <a:p>
            <a:pPr algn="l" marL="811783" indent="-405892" lvl="1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R</a:t>
            </a: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eálná revitalizace krajiny</a:t>
            </a:r>
          </a:p>
          <a:p>
            <a:pPr algn="l" marL="811783" indent="-405892" lvl="1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P</a:t>
            </a: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ředávání dobré praxe</a:t>
            </a:r>
          </a:p>
          <a:p>
            <a:pPr algn="l" marL="811783" indent="-405892" lvl="1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Enviroaktivity jako nástroj sociálního začleňování (společné trávení času)</a:t>
            </a:r>
          </a:p>
          <a:p>
            <a:pPr algn="l" marL="811783" indent="-405892" lvl="1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Alternativa k pasivnímu trávení času (offline aktivita)</a:t>
            </a:r>
          </a:p>
          <a:p>
            <a:pPr algn="l" marL="811783" indent="-405892" lvl="1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Mezigenerační a mezioborové propojování</a:t>
            </a:r>
          </a:p>
          <a:p>
            <a:pPr algn="l" marL="811783" indent="-405892" lvl="1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Posilování sounáležitosti s místem</a:t>
            </a:r>
          </a:p>
          <a:p>
            <a:pPr algn="l" marL="811783" indent="-405892" lvl="1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Rozvoj dobrovolnictví a aktivního občanství</a:t>
            </a:r>
          </a:p>
          <a:p>
            <a:pPr algn="l" marL="811783" indent="-405892" lvl="1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Posilování sebevědomí přes viditelné výsledky práce</a:t>
            </a:r>
          </a:p>
          <a:p>
            <a:pPr algn="ctr">
              <a:lnSpc>
                <a:spcPts val="5263"/>
              </a:lnSpc>
            </a:pPr>
          </a:p>
          <a:p>
            <a:pPr algn="ctr">
              <a:lnSpc>
                <a:spcPts val="5263"/>
              </a:lnSpc>
            </a:pPr>
          </a:p>
          <a:p>
            <a:pPr algn="ctr">
              <a:lnSpc>
                <a:spcPts val="7033"/>
              </a:lnSpc>
            </a:pP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6732015" y="257528"/>
            <a:ext cx="4823970" cy="1109309"/>
          </a:xfrm>
          <a:custGeom>
            <a:avLst/>
            <a:gdLst/>
            <a:ahLst/>
            <a:cxnLst/>
            <a:rect r="r" b="b" t="t" l="l"/>
            <a:pathLst>
              <a:path h="1109309" w="4823970">
                <a:moveTo>
                  <a:pt x="0" y="0"/>
                </a:moveTo>
                <a:lnTo>
                  <a:pt x="4823970" y="0"/>
                </a:lnTo>
                <a:lnTo>
                  <a:pt x="4823970" y="1109310"/>
                </a:lnTo>
                <a:lnTo>
                  <a:pt x="0" y="110931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919434" y="-2357438"/>
            <a:ext cx="7159762" cy="6679937"/>
          </a:xfrm>
          <a:custGeom>
            <a:avLst/>
            <a:gdLst/>
            <a:ahLst/>
            <a:cxnLst/>
            <a:rect r="r" b="b" t="t" l="l"/>
            <a:pathLst>
              <a:path h="6679937" w="7159762">
                <a:moveTo>
                  <a:pt x="0" y="0"/>
                </a:moveTo>
                <a:lnTo>
                  <a:pt x="7159761" y="0"/>
                </a:lnTo>
                <a:lnTo>
                  <a:pt x="7159761" y="6679938"/>
                </a:lnTo>
                <a:lnTo>
                  <a:pt x="0" y="66799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022145" y="6223003"/>
            <a:ext cx="5831119" cy="4923627"/>
          </a:xfrm>
          <a:custGeom>
            <a:avLst/>
            <a:gdLst/>
            <a:ahLst/>
            <a:cxnLst/>
            <a:rect r="r" b="b" t="t" l="l"/>
            <a:pathLst>
              <a:path h="4923627" w="5831119">
                <a:moveTo>
                  <a:pt x="0" y="0"/>
                </a:moveTo>
                <a:lnTo>
                  <a:pt x="5831119" y="0"/>
                </a:lnTo>
                <a:lnTo>
                  <a:pt x="5831119" y="4923627"/>
                </a:lnTo>
                <a:lnTo>
                  <a:pt x="0" y="49236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77013" y="8315240"/>
            <a:ext cx="1966867" cy="1314535"/>
          </a:xfrm>
          <a:custGeom>
            <a:avLst/>
            <a:gdLst/>
            <a:ahLst/>
            <a:cxnLst/>
            <a:rect r="r" b="b" t="t" l="l"/>
            <a:pathLst>
              <a:path h="1314535" w="1966867">
                <a:moveTo>
                  <a:pt x="0" y="0"/>
                </a:moveTo>
                <a:lnTo>
                  <a:pt x="1966867" y="0"/>
                </a:lnTo>
                <a:lnTo>
                  <a:pt x="1966867" y="1314535"/>
                </a:lnTo>
                <a:lnTo>
                  <a:pt x="0" y="13145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893415" y="-2747962"/>
            <a:ext cx="4198776" cy="4114800"/>
          </a:xfrm>
          <a:custGeom>
            <a:avLst/>
            <a:gdLst/>
            <a:ahLst/>
            <a:cxnLst/>
            <a:rect r="r" b="b" t="t" l="l"/>
            <a:pathLst>
              <a:path h="4114800" w="4198776">
                <a:moveTo>
                  <a:pt x="0" y="0"/>
                </a:moveTo>
                <a:lnTo>
                  <a:pt x="4198775" y="0"/>
                </a:lnTo>
                <a:lnTo>
                  <a:pt x="41987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3313553" y="8029490"/>
            <a:ext cx="6758614" cy="5566640"/>
          </a:xfrm>
          <a:custGeom>
            <a:avLst/>
            <a:gdLst/>
            <a:ahLst/>
            <a:cxnLst/>
            <a:rect r="r" b="b" t="t" l="l"/>
            <a:pathLst>
              <a:path h="5566640" w="6758614">
                <a:moveTo>
                  <a:pt x="6758614" y="0"/>
                </a:moveTo>
                <a:lnTo>
                  <a:pt x="0" y="0"/>
                </a:lnTo>
                <a:lnTo>
                  <a:pt x="0" y="5566640"/>
                </a:lnTo>
                <a:lnTo>
                  <a:pt x="6758614" y="5566640"/>
                </a:lnTo>
                <a:lnTo>
                  <a:pt x="6758614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true" rot="0">
            <a:off x="12708143" y="-1479282"/>
            <a:ext cx="5831119" cy="4923627"/>
          </a:xfrm>
          <a:custGeom>
            <a:avLst/>
            <a:gdLst/>
            <a:ahLst/>
            <a:cxnLst/>
            <a:rect r="r" b="b" t="t" l="l"/>
            <a:pathLst>
              <a:path h="4923627" w="5831119">
                <a:moveTo>
                  <a:pt x="5831119" y="4923627"/>
                </a:moveTo>
                <a:lnTo>
                  <a:pt x="0" y="4923627"/>
                </a:lnTo>
                <a:lnTo>
                  <a:pt x="0" y="0"/>
                </a:lnTo>
                <a:lnTo>
                  <a:pt x="5831119" y="0"/>
                </a:lnTo>
                <a:lnTo>
                  <a:pt x="5831119" y="492362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6419210">
            <a:off x="13168805" y="-2057400"/>
            <a:ext cx="2409028" cy="4114800"/>
          </a:xfrm>
          <a:custGeom>
            <a:avLst/>
            <a:gdLst/>
            <a:ahLst/>
            <a:cxnLst/>
            <a:rect r="r" b="b" t="t" l="l"/>
            <a:pathLst>
              <a:path h="4114800" w="2409028">
                <a:moveTo>
                  <a:pt x="0" y="0"/>
                </a:moveTo>
                <a:lnTo>
                  <a:pt x="2409028" y="0"/>
                </a:lnTo>
                <a:lnTo>
                  <a:pt x="24090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555443" y="8972508"/>
            <a:ext cx="3415883" cy="2174123"/>
          </a:xfrm>
          <a:custGeom>
            <a:avLst/>
            <a:gdLst/>
            <a:ahLst/>
            <a:cxnLst/>
            <a:rect r="r" b="b" t="t" l="l"/>
            <a:pathLst>
              <a:path h="2174123" w="3415883">
                <a:moveTo>
                  <a:pt x="0" y="0"/>
                </a:moveTo>
                <a:lnTo>
                  <a:pt x="3415884" y="0"/>
                </a:lnTo>
                <a:lnTo>
                  <a:pt x="3415884" y="2174122"/>
                </a:lnTo>
                <a:lnTo>
                  <a:pt x="0" y="217412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467953" y="1028700"/>
            <a:ext cx="2233136" cy="1502291"/>
          </a:xfrm>
          <a:custGeom>
            <a:avLst/>
            <a:gdLst/>
            <a:ahLst/>
            <a:cxnLst/>
            <a:rect r="r" b="b" t="t" l="l"/>
            <a:pathLst>
              <a:path h="1502291" w="2233136">
                <a:moveTo>
                  <a:pt x="0" y="0"/>
                </a:moveTo>
                <a:lnTo>
                  <a:pt x="2233135" y="0"/>
                </a:lnTo>
                <a:lnTo>
                  <a:pt x="2233135" y="1502291"/>
                </a:lnTo>
                <a:lnTo>
                  <a:pt x="0" y="15022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0" y="2710180"/>
            <a:ext cx="18288000" cy="5981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63"/>
              </a:lnSpc>
              <a:spcBef>
                <a:spcPct val="0"/>
              </a:spcBef>
            </a:pPr>
            <a:r>
              <a:rPr lang="en-US" b="true" sz="3759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SHRNUTÍ A ZÁVĚR:</a:t>
            </a:r>
          </a:p>
          <a:p>
            <a:pPr algn="ctr">
              <a:lnSpc>
                <a:spcPts val="5263"/>
              </a:lnSpc>
              <a:spcBef>
                <a:spcPct val="0"/>
              </a:spcBef>
            </a:pPr>
            <a:r>
              <a:rPr lang="en-US" b="true" sz="3759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Od jednotlivých akcí k systematické síti spolupráce:</a:t>
            </a:r>
          </a:p>
          <a:p>
            <a:pPr algn="ctr">
              <a:lnSpc>
                <a:spcPts val="5263"/>
              </a:lnSpc>
              <a:spcBef>
                <a:spcPct val="0"/>
              </a:spcBef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 Srnčí zvěř → rybářský den → včelařská přednáška → Environmentální výukový blok Živá krajina</a:t>
            </a:r>
          </a:p>
          <a:p>
            <a:pPr algn="ctr">
              <a:lnSpc>
                <a:spcPts val="5263"/>
              </a:lnSpc>
              <a:spcBef>
                <a:spcPct val="0"/>
              </a:spcBef>
            </a:pPr>
          </a:p>
          <a:p>
            <a:pPr algn="ctr">
              <a:lnSpc>
                <a:spcPts val="5263"/>
              </a:lnSpc>
              <a:spcBef>
                <a:spcPct val="0"/>
              </a:spcBef>
            </a:pPr>
            <a:r>
              <a:rPr lang="en-US" b="true" sz="3759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Propojení</a:t>
            </a: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 obcí, škol, spolků, dobrovolníků i ČZA</a:t>
            </a:r>
          </a:p>
          <a:p>
            <a:pPr algn="ctr">
              <a:lnSpc>
                <a:spcPts val="5263"/>
              </a:lnSpc>
              <a:spcBef>
                <a:spcPct val="0"/>
              </a:spcBef>
            </a:pPr>
          </a:p>
          <a:p>
            <a:pPr algn="ctr">
              <a:lnSpc>
                <a:spcPts val="5263"/>
              </a:lnSpc>
              <a:spcBef>
                <a:spcPct val="0"/>
              </a:spcBef>
            </a:pPr>
            <a:r>
              <a:rPr lang="en-US" sz="3759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Klíčový princip: mezigenerační předávání zkušeností</a:t>
            </a:r>
          </a:p>
          <a:p>
            <a:pPr algn="ctr">
              <a:lnSpc>
                <a:spcPts val="5263"/>
              </a:lnSpc>
              <a:spcBef>
                <a:spcPct val="0"/>
              </a:spcBef>
            </a:pPr>
            <a:r>
              <a:rPr lang="en-US" b="true" sz="3759">
                <a:solidFill>
                  <a:srgbClr val="76905B"/>
                </a:solidFill>
                <a:latin typeface="Garbata Bold"/>
                <a:ea typeface="Garbata Bold"/>
                <a:cs typeface="Garbata Bold"/>
                <a:sym typeface="Garbata Bold"/>
              </a:rPr>
              <a:t>Péče o krajinu = péče o soudržnost komunity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6732015" y="257528"/>
            <a:ext cx="4823970" cy="1109309"/>
          </a:xfrm>
          <a:custGeom>
            <a:avLst/>
            <a:gdLst/>
            <a:ahLst/>
            <a:cxnLst/>
            <a:rect r="r" b="b" t="t" l="l"/>
            <a:pathLst>
              <a:path h="1109309" w="4823970">
                <a:moveTo>
                  <a:pt x="0" y="0"/>
                </a:moveTo>
                <a:lnTo>
                  <a:pt x="4823970" y="0"/>
                </a:lnTo>
                <a:lnTo>
                  <a:pt x="4823970" y="1109310"/>
                </a:lnTo>
                <a:lnTo>
                  <a:pt x="0" y="110931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7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919434" y="-2357438"/>
            <a:ext cx="7159762" cy="6679937"/>
          </a:xfrm>
          <a:custGeom>
            <a:avLst/>
            <a:gdLst/>
            <a:ahLst/>
            <a:cxnLst/>
            <a:rect r="r" b="b" t="t" l="l"/>
            <a:pathLst>
              <a:path h="6679937" w="7159762">
                <a:moveTo>
                  <a:pt x="0" y="0"/>
                </a:moveTo>
                <a:lnTo>
                  <a:pt x="7159761" y="0"/>
                </a:lnTo>
                <a:lnTo>
                  <a:pt x="7159761" y="6679938"/>
                </a:lnTo>
                <a:lnTo>
                  <a:pt x="0" y="66799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022145" y="6223003"/>
            <a:ext cx="5831119" cy="4923627"/>
          </a:xfrm>
          <a:custGeom>
            <a:avLst/>
            <a:gdLst/>
            <a:ahLst/>
            <a:cxnLst/>
            <a:rect r="r" b="b" t="t" l="l"/>
            <a:pathLst>
              <a:path h="4923627" w="5831119">
                <a:moveTo>
                  <a:pt x="0" y="0"/>
                </a:moveTo>
                <a:lnTo>
                  <a:pt x="5831119" y="0"/>
                </a:lnTo>
                <a:lnTo>
                  <a:pt x="5831119" y="4923627"/>
                </a:lnTo>
                <a:lnTo>
                  <a:pt x="0" y="49236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77013" y="8315240"/>
            <a:ext cx="1966867" cy="1314535"/>
          </a:xfrm>
          <a:custGeom>
            <a:avLst/>
            <a:gdLst/>
            <a:ahLst/>
            <a:cxnLst/>
            <a:rect r="r" b="b" t="t" l="l"/>
            <a:pathLst>
              <a:path h="1314535" w="1966867">
                <a:moveTo>
                  <a:pt x="0" y="0"/>
                </a:moveTo>
                <a:lnTo>
                  <a:pt x="1966867" y="0"/>
                </a:lnTo>
                <a:lnTo>
                  <a:pt x="1966867" y="1314535"/>
                </a:lnTo>
                <a:lnTo>
                  <a:pt x="0" y="13145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893415" y="-2747962"/>
            <a:ext cx="4198776" cy="4114800"/>
          </a:xfrm>
          <a:custGeom>
            <a:avLst/>
            <a:gdLst/>
            <a:ahLst/>
            <a:cxnLst/>
            <a:rect r="r" b="b" t="t" l="l"/>
            <a:pathLst>
              <a:path h="4114800" w="4198776">
                <a:moveTo>
                  <a:pt x="0" y="0"/>
                </a:moveTo>
                <a:lnTo>
                  <a:pt x="4198775" y="0"/>
                </a:lnTo>
                <a:lnTo>
                  <a:pt x="41987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3313553" y="8029490"/>
            <a:ext cx="6758614" cy="5566640"/>
          </a:xfrm>
          <a:custGeom>
            <a:avLst/>
            <a:gdLst/>
            <a:ahLst/>
            <a:cxnLst/>
            <a:rect r="r" b="b" t="t" l="l"/>
            <a:pathLst>
              <a:path h="5566640" w="6758614">
                <a:moveTo>
                  <a:pt x="6758614" y="0"/>
                </a:moveTo>
                <a:lnTo>
                  <a:pt x="0" y="0"/>
                </a:lnTo>
                <a:lnTo>
                  <a:pt x="0" y="5566640"/>
                </a:lnTo>
                <a:lnTo>
                  <a:pt x="6758614" y="5566640"/>
                </a:lnTo>
                <a:lnTo>
                  <a:pt x="6758614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true" rot="0">
            <a:off x="12708143" y="-1479282"/>
            <a:ext cx="5831119" cy="4923627"/>
          </a:xfrm>
          <a:custGeom>
            <a:avLst/>
            <a:gdLst/>
            <a:ahLst/>
            <a:cxnLst/>
            <a:rect r="r" b="b" t="t" l="l"/>
            <a:pathLst>
              <a:path h="4923627" w="5831119">
                <a:moveTo>
                  <a:pt x="5831119" y="4923627"/>
                </a:moveTo>
                <a:lnTo>
                  <a:pt x="0" y="4923627"/>
                </a:lnTo>
                <a:lnTo>
                  <a:pt x="0" y="0"/>
                </a:lnTo>
                <a:lnTo>
                  <a:pt x="5831119" y="0"/>
                </a:lnTo>
                <a:lnTo>
                  <a:pt x="5831119" y="492362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6419210">
            <a:off x="13168805" y="-2057400"/>
            <a:ext cx="2409028" cy="4114800"/>
          </a:xfrm>
          <a:custGeom>
            <a:avLst/>
            <a:gdLst/>
            <a:ahLst/>
            <a:cxnLst/>
            <a:rect r="r" b="b" t="t" l="l"/>
            <a:pathLst>
              <a:path h="4114800" w="2409028">
                <a:moveTo>
                  <a:pt x="0" y="0"/>
                </a:moveTo>
                <a:lnTo>
                  <a:pt x="2409028" y="0"/>
                </a:lnTo>
                <a:lnTo>
                  <a:pt x="24090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555443" y="8972508"/>
            <a:ext cx="3415883" cy="2174123"/>
          </a:xfrm>
          <a:custGeom>
            <a:avLst/>
            <a:gdLst/>
            <a:ahLst/>
            <a:cxnLst/>
            <a:rect r="r" b="b" t="t" l="l"/>
            <a:pathLst>
              <a:path h="2174123" w="3415883">
                <a:moveTo>
                  <a:pt x="0" y="0"/>
                </a:moveTo>
                <a:lnTo>
                  <a:pt x="3415884" y="0"/>
                </a:lnTo>
                <a:lnTo>
                  <a:pt x="3415884" y="2174122"/>
                </a:lnTo>
                <a:lnTo>
                  <a:pt x="0" y="217412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467953" y="1028700"/>
            <a:ext cx="2233136" cy="1502291"/>
          </a:xfrm>
          <a:custGeom>
            <a:avLst/>
            <a:gdLst/>
            <a:ahLst/>
            <a:cxnLst/>
            <a:rect r="r" b="b" t="t" l="l"/>
            <a:pathLst>
              <a:path h="1502291" w="2233136">
                <a:moveTo>
                  <a:pt x="0" y="0"/>
                </a:moveTo>
                <a:lnTo>
                  <a:pt x="2233135" y="0"/>
                </a:lnTo>
                <a:lnTo>
                  <a:pt x="2233135" y="1502291"/>
                </a:lnTo>
                <a:lnTo>
                  <a:pt x="0" y="15022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911977" y="3010292"/>
            <a:ext cx="13497448" cy="5231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87"/>
              </a:lnSpc>
            </a:pPr>
            <a:r>
              <a:rPr lang="en-US" sz="7687">
                <a:solidFill>
                  <a:srgbClr val="76905B"/>
                </a:solidFill>
                <a:latin typeface="Garbata"/>
                <a:ea typeface="Garbata"/>
                <a:cs typeface="Garbata"/>
                <a:sym typeface="Garbata"/>
              </a:rPr>
              <a:t>DĚKUJEME ZA POZORNOST</a:t>
            </a:r>
          </a:p>
          <a:p>
            <a:pPr algn="ctr">
              <a:lnSpc>
                <a:spcPts val="11886"/>
              </a:lnSpc>
            </a:pPr>
          </a:p>
          <a:p>
            <a:pPr algn="ctr">
              <a:lnSpc>
                <a:spcPts val="11886"/>
              </a:lnSpc>
            </a:pPr>
          </a:p>
          <a:p>
            <a:pPr algn="ctr">
              <a:lnSpc>
                <a:spcPts val="5302"/>
              </a:lnSpc>
            </a:pPr>
            <a:r>
              <a:rPr lang="en-US" sz="3787">
                <a:solidFill>
                  <a:srgbClr val="76905B"/>
                </a:solidFill>
                <a:latin typeface="Roca One"/>
                <a:ea typeface="Roca One"/>
                <a:cs typeface="Roca One"/>
                <a:sym typeface="Roca One"/>
              </a:rPr>
              <a:t>Pavlína Žatečková a Martina Stárková </a:t>
            </a:r>
          </a:p>
          <a:p>
            <a:pPr algn="ctr">
              <a:lnSpc>
                <a:spcPts val="5302"/>
              </a:lnSpc>
            </a:pPr>
            <a:r>
              <a:rPr lang="en-US" sz="3787">
                <a:solidFill>
                  <a:srgbClr val="76905B"/>
                </a:solidFill>
                <a:latin typeface="Roca One"/>
                <a:ea typeface="Roca One"/>
                <a:cs typeface="Roca One"/>
                <a:sym typeface="Roca One"/>
              </a:rPr>
              <a:t>Společnost pro rozvoj Humpolecka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6732015" y="257528"/>
            <a:ext cx="4823970" cy="1109309"/>
          </a:xfrm>
          <a:custGeom>
            <a:avLst/>
            <a:gdLst/>
            <a:ahLst/>
            <a:cxnLst/>
            <a:rect r="r" b="b" t="t" l="l"/>
            <a:pathLst>
              <a:path h="1109309" w="4823970">
                <a:moveTo>
                  <a:pt x="0" y="0"/>
                </a:moveTo>
                <a:lnTo>
                  <a:pt x="4823970" y="0"/>
                </a:lnTo>
                <a:lnTo>
                  <a:pt x="4823970" y="1109310"/>
                </a:lnTo>
                <a:lnTo>
                  <a:pt x="0" y="110931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DAHX-4ilA-w</dc:identifier>
  <dcterms:modified xsi:type="dcterms:W3CDTF">2011-08-01T06:04:30Z</dcterms:modified>
  <cp:revision>1</cp:revision>
  <dc:title>Green Abstract Minimalist Presentation</dc:title>
</cp:coreProperties>
</file>