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31"/>
  </p:notesMasterIdLst>
  <p:sldIdLst>
    <p:sldId id="272" r:id="rId2"/>
    <p:sldId id="278" r:id="rId3"/>
    <p:sldId id="306" r:id="rId4"/>
    <p:sldId id="279" r:id="rId5"/>
    <p:sldId id="283" r:id="rId6"/>
    <p:sldId id="282" r:id="rId7"/>
    <p:sldId id="281" r:id="rId8"/>
    <p:sldId id="280" r:id="rId9"/>
    <p:sldId id="284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85" r:id="rId18"/>
    <p:sldId id="295" r:id="rId19"/>
    <p:sldId id="294" r:id="rId20"/>
    <p:sldId id="293" r:id="rId21"/>
    <p:sldId id="296" r:id="rId22"/>
    <p:sldId id="297" r:id="rId23"/>
    <p:sldId id="300" r:id="rId24"/>
    <p:sldId id="299" r:id="rId25"/>
    <p:sldId id="303" r:id="rId26"/>
    <p:sldId id="302" r:id="rId27"/>
    <p:sldId id="301" r:id="rId28"/>
    <p:sldId id="298" r:id="rId29"/>
    <p:sldId id="275" r:id="rId3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0935" autoAdjust="false"/>
  </p:normalViewPr>
  <p:slideViewPr>
    <p:cSldViewPr>
      <p:cViewPr varScale="true">
        <p:scale>
          <a:sx n="59" d="100"/>
          <a:sy n="59" d="100"/>
        </p:scale>
        <p:origin x="-14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theme/theme1.xml" Type="http://schemas.openxmlformats.org/officeDocument/2006/relationships/theme" Id="rId34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viewProps.xml" Type="http://schemas.openxmlformats.org/officeDocument/2006/relationships/viewProps" Id="rId33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presProps.xml" Type="http://schemas.openxmlformats.org/officeDocument/2006/relationships/presProps" Id="rId32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notesMasters/notesMaster1.xml" Type="http://schemas.openxmlformats.org/officeDocument/2006/relationships/notesMaster" Id="rId31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tableStyles.xml" Type="http://schemas.openxmlformats.org/officeDocument/2006/relationships/tableStyle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ECC6A4C1-A1DC-43EB-961E-DFC54C723E9F}" type="datetimeFigureOut">
              <a:rPr lang="cs-CZ" smtClean="false"/>
              <a:pPr/>
              <a:t>21.6.2016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CD6C8560-98F7-49E6-80B0-5B2E744164F4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112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650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CD6C8560-98F7-49E6-80B0-5B2E744164F4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549247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/>
              <a:t>21.6.2016</a:t>
            </a:fld>
            <a:endParaRPr lang="cs-CZ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/>
              <a:t>21.6.2016</a:t>
            </a:fld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/>
              <a:t>21.6.2016</a:t>
            </a:fld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/>
              <a:pPr/>
              <a:t>‹#›</a:t>
            </a:fld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s://www.esfcr.cz/vyzva-043-opz" Type="http://schemas.openxmlformats.org/officeDocument/2006/relationships/hyperlink" Id="rId3"/>
    <Relationship TargetMode="External" Target="https://www.esfcr.cz/vyzva-c-43-podnikove-vzdelavani-zamestnancu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2276872"/>
            <a:ext cx="7380480" cy="1728192"/>
          </a:xfrm>
        </p:spPr>
        <p:txBody>
          <a:bodyPr/>
          <a:lstStyle/>
          <a:p>
            <a:r>
              <a:rPr lang="cs-CZ" dirty="false" smtClean="false"/>
              <a:t>Představení Výzvy </a:t>
            </a:r>
            <a:br>
              <a:rPr lang="cs-CZ" dirty="false" smtClean="false"/>
            </a:br>
            <a:r>
              <a:rPr lang="cs-CZ" dirty="false" smtClean="false"/>
              <a:t>č. 03_16_043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 smtClean="false"/>
              <a:t>Jakub Hajný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12000" y="5229200"/>
            <a:ext cx="7272000" cy="540000"/>
          </a:xfrm>
        </p:spPr>
        <p:txBody>
          <a:bodyPr/>
          <a:lstStyle/>
          <a:p>
            <a:r>
              <a:rPr lang="cs-CZ" dirty="false" smtClean="false"/>
              <a:t>23. 6. 2016, Praha</a:t>
            </a:r>
          </a:p>
          <a:p>
            <a:r>
              <a:rPr lang="cs-CZ" dirty="false" smtClean="false"/>
              <a:t>seminář pro žadatele o podporu z OPZ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6000" y="5229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24743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 </a:t>
            </a:r>
            <a:r>
              <a:rPr lang="cs-CZ" dirty="false" smtClean="false"/>
              <a:t>uvedených </a:t>
            </a:r>
            <a:r>
              <a:rPr lang="cs-CZ" dirty="false"/>
              <a:t>oprávněných žadatelů jsou </a:t>
            </a:r>
            <a:r>
              <a:rPr lang="cs-CZ" dirty="false" smtClean="false"/>
              <a:t>vyloučeni:</a:t>
            </a:r>
          </a:p>
          <a:p>
            <a:pPr lvl="1"/>
            <a:r>
              <a:rPr lang="cs-CZ" dirty="false"/>
              <a:t>Školy a školská zařízení zapsaná ve školském rejstříku dle zákona č. 561/2004 Sb., </a:t>
            </a:r>
            <a:r>
              <a:rPr lang="cs-CZ" dirty="false" smtClean="false"/>
              <a:t>o předškolním</a:t>
            </a:r>
            <a:r>
              <a:rPr lang="cs-CZ" dirty="false"/>
              <a:t>, základním, středním, vyšším odborném a jiném vzdělávání (školský </a:t>
            </a:r>
            <a:r>
              <a:rPr lang="cs-CZ" dirty="false" smtClean="false"/>
              <a:t>zákon) a </a:t>
            </a:r>
            <a:r>
              <a:rPr lang="cs-CZ" dirty="false"/>
              <a:t>vysoké školy podle zákona č. 111/1998 Sb., o vysokých školách a o změně a </a:t>
            </a:r>
            <a:r>
              <a:rPr lang="cs-CZ" dirty="false" smtClean="false"/>
              <a:t>doplnění dalších </a:t>
            </a:r>
            <a:r>
              <a:rPr lang="cs-CZ" dirty="false"/>
              <a:t>zákonů (zákon o vysokých školách</a:t>
            </a:r>
            <a:r>
              <a:rPr lang="cs-CZ" dirty="false" smtClean="false"/>
              <a:t>)</a:t>
            </a:r>
          </a:p>
          <a:p>
            <a:pPr lvl="1"/>
            <a:r>
              <a:rPr lang="cs-CZ" dirty="false" smtClean="false"/>
              <a:t>Zadavatelé</a:t>
            </a:r>
            <a:r>
              <a:rPr lang="cs-CZ" dirty="false"/>
              <a:t>, poskytovatelé a další subjekty působící v oblasti </a:t>
            </a:r>
            <a:r>
              <a:rPr lang="cs-CZ" dirty="false" smtClean="false"/>
              <a:t>sociálního začleňování/sociálních služeb</a:t>
            </a:r>
          </a:p>
          <a:p>
            <a:pPr lvl="1"/>
            <a:r>
              <a:rPr lang="cs-CZ" dirty="false" smtClean="false"/>
              <a:t>Subjekty </a:t>
            </a:r>
            <a:r>
              <a:rPr lang="cs-CZ" dirty="false"/>
              <a:t>splňující výše uvedené podmínky oprávněnosti žadatele, které k </a:t>
            </a:r>
            <a:r>
              <a:rPr lang="cs-CZ" dirty="false" smtClean="false"/>
              <a:t>okamžiku předložení </a:t>
            </a:r>
            <a:r>
              <a:rPr lang="cs-CZ" dirty="false"/>
              <a:t>žádosti již předložily jinou žádost o podporu v rámci této </a:t>
            </a:r>
            <a:r>
              <a:rPr lang="cs-CZ" dirty="false" smtClean="false"/>
              <a:t>výzvy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394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Partnerství </a:t>
            </a:r>
            <a:r>
              <a:rPr lang="cs-CZ" dirty="false"/>
              <a:t>je přípustné (s příspěvkem i bez)</a:t>
            </a:r>
          </a:p>
          <a:p>
            <a:pPr lvl="1"/>
            <a:r>
              <a:rPr lang="cs-CZ" dirty="false"/>
              <a:t>Partner musí patřit mezi oprávněné žadatele (viz předchozí snímky prezentace)</a:t>
            </a:r>
          </a:p>
          <a:p>
            <a:pPr lvl="1"/>
            <a:r>
              <a:rPr lang="cs-CZ" dirty="false"/>
              <a:t>Partner se musí podílet na realizaci věcných aktivit projektu (ne zabezpečení běžné administrace projektu, ne dodavatel běžných služeb/dodavatel zařízení atp.)</a:t>
            </a:r>
          </a:p>
          <a:p>
            <a:pPr lvl="1"/>
            <a:r>
              <a:rPr lang="cs-CZ" dirty="false"/>
              <a:t>Počet partnerů není </a:t>
            </a:r>
            <a:r>
              <a:rPr lang="cs-CZ" dirty="false" smtClean="false"/>
              <a:t>omezený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pl-PL" dirty="false"/>
              <a:t>Míra podpory – rozpad zdrojů </a:t>
            </a:r>
            <a:r>
              <a:rPr lang="pl-PL" dirty="false" smtClean="false"/>
              <a:t>financování</a:t>
            </a:r>
          </a:p>
          <a:p>
            <a:pPr lvl="1"/>
            <a:r>
              <a:rPr lang="cs-CZ" dirty="false" smtClean="false"/>
              <a:t>EU 85 %</a:t>
            </a:r>
            <a:r>
              <a:rPr lang="cs-CZ" dirty="false"/>
              <a:t> (maximálně) </a:t>
            </a:r>
            <a:endParaRPr lang="cs-CZ" dirty="false" smtClean="false"/>
          </a:p>
          <a:p>
            <a:pPr lvl="1"/>
            <a:r>
              <a:rPr lang="cs-CZ" dirty="false" smtClean="false"/>
              <a:t>Státní </a:t>
            </a:r>
            <a:r>
              <a:rPr lang="cs-CZ" dirty="false"/>
              <a:t>rozpočet 0 </a:t>
            </a:r>
            <a:r>
              <a:rPr lang="cs-CZ" dirty="false" smtClean="false"/>
              <a:t>%</a:t>
            </a:r>
          </a:p>
          <a:p>
            <a:pPr lvl="1"/>
            <a:r>
              <a:rPr lang="cs-CZ" dirty="false" smtClean="false"/>
              <a:t>Žadatel 15 % (</a:t>
            </a:r>
            <a:r>
              <a:rPr lang="cs-CZ" dirty="false"/>
              <a:t>minimálně) </a:t>
            </a:r>
            <a:endParaRPr lang="pl-PL" dirty="false"/>
          </a:p>
          <a:p>
            <a:r>
              <a:rPr lang="cs-CZ" dirty="false" smtClean="false"/>
              <a:t>Maximální </a:t>
            </a:r>
            <a:r>
              <a:rPr lang="cs-CZ" dirty="false"/>
              <a:t>a minimální výše celkových způsobilých výdajů </a:t>
            </a:r>
            <a:r>
              <a:rPr lang="cs-CZ" dirty="false" smtClean="false"/>
              <a:t>projektu</a:t>
            </a:r>
          </a:p>
          <a:p>
            <a:pPr lvl="1"/>
            <a:r>
              <a:rPr lang="cs-CZ" dirty="false" smtClean="false"/>
              <a:t>Max. 10 000 000 Kč</a:t>
            </a:r>
          </a:p>
          <a:p>
            <a:pPr lvl="1"/>
            <a:r>
              <a:rPr lang="cs-CZ" dirty="false" smtClean="false"/>
              <a:t>Min. 500 </a:t>
            </a:r>
            <a:r>
              <a:rPr lang="cs-CZ" dirty="false"/>
              <a:t>000 </a:t>
            </a:r>
            <a:r>
              <a:rPr lang="cs-CZ" dirty="false" smtClean="false"/>
              <a:t>Kč</a:t>
            </a:r>
          </a:p>
          <a:p>
            <a:r>
              <a:rPr lang="cs-CZ" dirty="false" smtClean="false"/>
              <a:t>Forma financování – ex post</a:t>
            </a:r>
          </a:p>
          <a:p>
            <a:pPr lvl="1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true" dirty="false"/>
              <a:t>Informace o podmínkách veřejné </a:t>
            </a:r>
            <a:r>
              <a:rPr lang="pl-PL" b="true" dirty="false" smtClean="false"/>
              <a:t>podpory</a:t>
            </a:r>
          </a:p>
          <a:p>
            <a:r>
              <a:rPr lang="pl-PL" dirty="false" smtClean="false"/>
              <a:t>Výběr ze dvou režimů podpory</a:t>
            </a:r>
          </a:p>
          <a:p>
            <a:pPr lvl="1"/>
            <a:r>
              <a:rPr lang="pl-PL" dirty="false" smtClean="false"/>
              <a:t>De minimis</a:t>
            </a:r>
          </a:p>
          <a:p>
            <a:pPr lvl="1"/>
            <a:r>
              <a:rPr lang="pl-PL" dirty="false" smtClean="false"/>
              <a:t>Bloková výjimka na vzdělávání</a:t>
            </a:r>
          </a:p>
          <a:p>
            <a:r>
              <a:rPr lang="cs-CZ" dirty="false"/>
              <a:t>V rámci jednoho projektu není přípustná </a:t>
            </a:r>
            <a:r>
              <a:rPr lang="cs-CZ" dirty="false" smtClean="false"/>
              <a:t>kombinace uvedených </a:t>
            </a:r>
            <a:r>
              <a:rPr lang="cs-CZ" dirty="false"/>
              <a:t>režimů </a:t>
            </a:r>
            <a:r>
              <a:rPr lang="cs-CZ" dirty="false" smtClean="false"/>
              <a:t>podpor</a:t>
            </a:r>
            <a:endParaRPr lang="pl-PL" dirty="false" smtClean="false"/>
          </a:p>
          <a:p>
            <a:pPr lvl="1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Další profesní vzdělávání zaměstnanců podporované </a:t>
            </a:r>
            <a:r>
              <a:rPr lang="cs-CZ" dirty="false" smtClean="false"/>
              <a:t>zaměstnavateli</a:t>
            </a:r>
            <a:endParaRPr lang="cs-CZ" dirty="false"/>
          </a:p>
          <a:p>
            <a:r>
              <a:rPr lang="cs-CZ" dirty="false" smtClean="false"/>
              <a:t>Podporované </a:t>
            </a:r>
            <a:r>
              <a:rPr lang="cs-CZ" dirty="false"/>
              <a:t>oblasti vzdělávání: </a:t>
            </a:r>
            <a:r>
              <a:rPr lang="cs-CZ"/>
              <a:t>Obecné </a:t>
            </a:r>
            <a:r>
              <a:rPr lang="cs-CZ" smtClean="false"/>
              <a:t>IT; </a:t>
            </a:r>
            <a:r>
              <a:rPr lang="cs-CZ" dirty="false"/>
              <a:t>Měkké a </a:t>
            </a:r>
            <a:r>
              <a:rPr lang="cs-CZ"/>
              <a:t>manažerské </a:t>
            </a:r>
            <a:r>
              <a:rPr lang="cs-CZ" smtClean="false"/>
              <a:t>dovednosti; </a:t>
            </a:r>
            <a:r>
              <a:rPr lang="cs-CZ" smtClean="false"/>
              <a:t>Jazykové </a:t>
            </a:r>
            <a:r>
              <a:rPr lang="cs-CZ" smtClean="false"/>
              <a:t>vzdělávání; </a:t>
            </a:r>
            <a:r>
              <a:rPr lang="cs-CZ"/>
              <a:t>Specializované </a:t>
            </a:r>
            <a:r>
              <a:rPr lang="cs-CZ" smtClean="false"/>
              <a:t>IT; </a:t>
            </a:r>
            <a:r>
              <a:rPr lang="cs-CZ" dirty="false"/>
              <a:t>Účetní, ekonomické a </a:t>
            </a:r>
            <a:r>
              <a:rPr lang="cs-CZ"/>
              <a:t>právní </a:t>
            </a:r>
            <a:r>
              <a:rPr lang="cs-CZ" smtClean="false"/>
              <a:t>kurzy; </a:t>
            </a:r>
            <a:r>
              <a:rPr lang="cs-CZ" dirty="false" smtClean="false"/>
              <a:t>Technické </a:t>
            </a:r>
            <a:r>
              <a:rPr lang="cs-CZ" dirty="false"/>
              <a:t>a </a:t>
            </a:r>
            <a:r>
              <a:rPr lang="cs-CZ" dirty="false" smtClean="false"/>
              <a:t>jiné </a:t>
            </a:r>
            <a:r>
              <a:rPr lang="cs-CZ" smtClean="false"/>
              <a:t>odborné </a:t>
            </a:r>
            <a:r>
              <a:rPr lang="cs-CZ" smtClean="false"/>
              <a:t>vzdělávání; </a:t>
            </a:r>
            <a:r>
              <a:rPr lang="cs-CZ" dirty="false"/>
              <a:t>Interní </a:t>
            </a:r>
            <a:r>
              <a:rPr lang="cs-CZ" dirty="false" smtClean="false"/>
              <a:t>lektor</a:t>
            </a:r>
          </a:p>
          <a:p>
            <a:r>
              <a:rPr lang="cs-CZ" dirty="false"/>
              <a:t>Podpora nesmí být poskytnuta na vzdělávání, které podnik organizuje za účelem, </a:t>
            </a:r>
            <a:r>
              <a:rPr lang="cs-CZ" dirty="false" smtClean="false"/>
              <a:t>aby dodržel </a:t>
            </a:r>
            <a:r>
              <a:rPr lang="cs-CZ" dirty="false"/>
              <a:t>závazné vnitrostátní normy </a:t>
            </a:r>
            <a:r>
              <a:rPr lang="cs-CZ" dirty="false" smtClean="false"/>
              <a:t>vzdělávání</a:t>
            </a:r>
          </a:p>
          <a:p>
            <a:r>
              <a:rPr lang="cs-CZ" dirty="false"/>
              <a:t>V rámci projektu může jedna podpořená osoba absolvovat maximálně 10 </a:t>
            </a:r>
            <a:r>
              <a:rPr lang="cs-CZ" dirty="false" smtClean="false"/>
              <a:t>kurzů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Indikátory</a:t>
            </a:r>
          </a:p>
          <a:p>
            <a:r>
              <a:rPr lang="cs-CZ" dirty="false" smtClean="false"/>
              <a:t>Nezávazné</a:t>
            </a:r>
            <a:endParaRPr lang="cs-CZ" dirty="false"/>
          </a:p>
          <a:p>
            <a:pPr lvl="1"/>
            <a:r>
              <a:rPr lang="cs-CZ" dirty="false"/>
              <a:t>6 00 00 Celkový počet účastníků (výstup)</a:t>
            </a:r>
          </a:p>
          <a:p>
            <a:r>
              <a:rPr lang="cs-CZ" dirty="false"/>
              <a:t>Závazné</a:t>
            </a:r>
          </a:p>
          <a:p>
            <a:pPr lvl="1"/>
            <a:r>
              <a:rPr lang="cs-CZ" dirty="false"/>
              <a:t>6 07 00 Účastníci ve věku nad 54 let (výstup)</a:t>
            </a:r>
          </a:p>
          <a:p>
            <a:pPr lvl="1"/>
            <a:r>
              <a:rPr lang="cs-CZ" dirty="false"/>
              <a:t>6 26 00 Účastníci, kteří získali kvalifikaci po ukončení své účasti (</a:t>
            </a:r>
            <a:r>
              <a:rPr lang="cs-CZ" dirty="false" smtClean="false"/>
              <a:t>výsledek)</a:t>
            </a:r>
          </a:p>
          <a:p>
            <a:r>
              <a:rPr lang="cs-CZ" dirty="false" smtClean="false"/>
              <a:t>Účastník </a:t>
            </a:r>
            <a:r>
              <a:rPr lang="cs-CZ" dirty="false"/>
              <a:t>= osoba, která získala v daném projektu podporu v rozsahu minimálně 40 hod. v prezenční formě vzdělávání (dojde k překročení tzv. bagatelní podpory)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4 Věcné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Podporovaná cílová skupina</a:t>
            </a:r>
          </a:p>
          <a:p>
            <a:r>
              <a:rPr lang="cs-CZ" dirty="false"/>
              <a:t>Zaměstnanci</a:t>
            </a:r>
          </a:p>
          <a:p>
            <a:pPr lvl="1"/>
            <a:r>
              <a:rPr lang="cs-CZ" dirty="false"/>
              <a:t>Osoby, které jsou v pracovněprávním nebo obdobném vztahu k organizaci žadatele/partnera</a:t>
            </a:r>
          </a:p>
          <a:p>
            <a:pPr lvl="1"/>
            <a:r>
              <a:rPr lang="cs-CZ" dirty="false"/>
              <a:t>S</a:t>
            </a:r>
            <a:r>
              <a:rPr lang="cs-CZ" dirty="false">
                <a:solidFill>
                  <a:srgbClr val="FF0000"/>
                </a:solidFill>
              </a:rPr>
              <a:t> </a:t>
            </a:r>
            <a:r>
              <a:rPr lang="cs-CZ" dirty="false"/>
              <a:t>výjimkou osob zaměstnaných na dohodu o provedení práce</a:t>
            </a:r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67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5 Územní zaměření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Programová oblast a území dopadu: ČR bez hl. m. Prahy</a:t>
            </a:r>
          </a:p>
          <a:p>
            <a:r>
              <a:rPr lang="cs-CZ" dirty="false"/>
              <a:t>Místo realizace: ČR bez hl. m. </a:t>
            </a:r>
            <a:r>
              <a:rPr lang="cs-CZ" dirty="false" smtClean="false"/>
              <a:t>Prahy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818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Podporované aktivity: další profesní vzdělávání zaměstnanců podporované zaměstnavateli (výhradně prezenční formou)</a:t>
            </a:r>
          </a:p>
          <a:p>
            <a:r>
              <a:rPr lang="cs-CZ" dirty="false"/>
              <a:t>Podporované oblasti vzdělávání (jednotkový náklad): 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Obecné IT					(324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Měkké a manažerské dovednosti		</a:t>
            </a:r>
            <a:r>
              <a:rPr lang="cs-CZ" dirty="false" smtClean="false"/>
              <a:t>(</a:t>
            </a:r>
            <a:r>
              <a:rPr lang="cs-CZ" dirty="false"/>
              <a:t>593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Jazykové vzdělávání				(173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Specializované IT				(609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Účetní, ekonomické a právní kurzy		(436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Technické a jiné odborné vzdělávání		(252 Kč)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false"/>
              <a:t>Interní lektor					(144 Kč)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529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Finanční prostředky </a:t>
            </a:r>
            <a:r>
              <a:rPr lang="cs-CZ" dirty="false" smtClean="false"/>
              <a:t>budou </a:t>
            </a:r>
            <a:r>
              <a:rPr lang="cs-CZ" dirty="false"/>
              <a:t>propláceny </a:t>
            </a:r>
            <a:r>
              <a:rPr lang="cs-CZ" dirty="false" smtClean="false"/>
              <a:t>na základě vykázaného </a:t>
            </a:r>
            <a:r>
              <a:rPr lang="cs-CZ" dirty="false"/>
              <a:t>počtu skutečně absolvovaných </a:t>
            </a:r>
            <a:r>
              <a:rPr lang="cs-CZ" dirty="false" err="true"/>
              <a:t>osobohodin</a:t>
            </a:r>
            <a:r>
              <a:rPr lang="cs-CZ" dirty="false"/>
              <a:t> v ukončených </a:t>
            </a:r>
            <a:r>
              <a:rPr lang="cs-CZ" dirty="false" smtClean="false"/>
              <a:t>kurzech</a:t>
            </a:r>
          </a:p>
          <a:p>
            <a:r>
              <a:rPr lang="cs-CZ" dirty="false" smtClean="false"/>
              <a:t>Způsobilé </a:t>
            </a:r>
            <a:r>
              <a:rPr lang="cs-CZ" dirty="false"/>
              <a:t>k proplacení jsou </a:t>
            </a:r>
            <a:r>
              <a:rPr lang="cs-CZ" dirty="false" smtClean="false"/>
              <a:t>pouze </a:t>
            </a:r>
            <a:r>
              <a:rPr lang="cs-CZ" dirty="false" err="true" smtClean="false"/>
              <a:t>osobohodiny</a:t>
            </a:r>
            <a:r>
              <a:rPr lang="cs-CZ" dirty="false" smtClean="false"/>
              <a:t> účastníků (upozornění – myšleno jako </a:t>
            </a:r>
            <a:r>
              <a:rPr lang="cs-CZ" b="true" dirty="false" smtClean="false"/>
              <a:t>osob zapojených do projektu</a:t>
            </a:r>
            <a:r>
              <a:rPr lang="cs-CZ" dirty="false" smtClean="false"/>
              <a:t>), kteří</a:t>
            </a:r>
          </a:p>
          <a:p>
            <a:pPr lvl="1"/>
            <a:r>
              <a:rPr lang="cs-CZ" dirty="false" smtClean="false"/>
              <a:t>získají </a:t>
            </a:r>
            <a:r>
              <a:rPr lang="cs-CZ" dirty="false"/>
              <a:t>osvědčení, tj. </a:t>
            </a:r>
            <a:r>
              <a:rPr lang="cs-CZ" dirty="false" smtClean="false"/>
              <a:t>zakončí kurz </a:t>
            </a:r>
            <a:r>
              <a:rPr lang="cs-CZ" dirty="false"/>
              <a:t>úspěšně (dle předepsaných podmínek v dokumentaci k danému </a:t>
            </a:r>
            <a:r>
              <a:rPr lang="cs-CZ" dirty="false" smtClean="false"/>
              <a:t>kurzu)</a:t>
            </a:r>
          </a:p>
          <a:p>
            <a:pPr lvl="1"/>
            <a:r>
              <a:rPr lang="cs-CZ" dirty="false" smtClean="false"/>
              <a:t>a zároveň absolvují </a:t>
            </a:r>
            <a:r>
              <a:rPr lang="cs-CZ" dirty="false"/>
              <a:t>nejméně 70 % délky kurzu stanovené v dokumentaci k obsahu vzdělávacího </a:t>
            </a:r>
            <a:r>
              <a:rPr lang="cs-CZ" dirty="false" smtClean="false"/>
              <a:t>kurzu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83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 Identifikace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Název výzvy: Podnikové vzdělávání zaměstnanců</a:t>
            </a:r>
          </a:p>
          <a:p>
            <a:r>
              <a:rPr lang="cs-CZ" dirty="false" smtClean="false"/>
              <a:t>Prioritní osa: </a:t>
            </a:r>
            <a:r>
              <a:rPr lang="pl-PL" dirty="false"/>
              <a:t>1 Podpora zaměstnanosti a adaptability </a:t>
            </a:r>
            <a:r>
              <a:rPr lang="pl-PL" dirty="false" smtClean="false"/>
              <a:t>pracovní</a:t>
            </a:r>
          </a:p>
          <a:p>
            <a:r>
              <a:rPr lang="cs-CZ" dirty="false"/>
              <a:t>Investiční </a:t>
            </a:r>
            <a:r>
              <a:rPr lang="cs-CZ" dirty="false" smtClean="false"/>
              <a:t>priorita: </a:t>
            </a:r>
            <a:r>
              <a:rPr lang="pl-PL" dirty="false"/>
              <a:t>1.3 Pomoc pracovníkům, podnikům </a:t>
            </a:r>
            <a:r>
              <a:rPr lang="pl-PL" dirty="false" smtClean="false"/>
              <a:t>a </a:t>
            </a:r>
            <a:r>
              <a:rPr lang="cs-CZ" dirty="false" smtClean="false"/>
              <a:t>podnikatelům </a:t>
            </a:r>
            <a:r>
              <a:rPr lang="cs-CZ" dirty="false"/>
              <a:t>přizpůsobovat se </a:t>
            </a:r>
            <a:r>
              <a:rPr lang="cs-CZ" dirty="false" smtClean="false"/>
              <a:t>změnám síly</a:t>
            </a:r>
          </a:p>
          <a:p>
            <a:r>
              <a:rPr lang="cs-CZ" dirty="false"/>
              <a:t>Specifické cíle</a:t>
            </a:r>
          </a:p>
          <a:p>
            <a:pPr lvl="1"/>
            <a:r>
              <a:rPr lang="cs-CZ" dirty="false"/>
              <a:t>1.3.1 Zvýšit odbornou úroveň znalostí, dovedností a kompetencí pracovníků a soulad kvalifikační úrovně pracovní síly s požadavky trhu práce</a:t>
            </a:r>
          </a:p>
          <a:p>
            <a:pPr lvl="1"/>
            <a:r>
              <a:rPr lang="cs-CZ" dirty="false"/>
              <a:t>1.3.2 Zvýšit adaptabilitu starších </a:t>
            </a:r>
            <a:r>
              <a:rPr lang="cs-CZ" dirty="false" smtClean="false"/>
              <a:t>pracovníků</a:t>
            </a:r>
          </a:p>
        </p:txBody>
      </p:sp>
    </p:spTree>
    <p:extLst>
      <p:ext uri="{BB962C8B-B14F-4D97-AF65-F5344CB8AC3E}">
        <p14:creationId xmlns:p14="http://schemas.microsoft.com/office/powerpoint/2010/main" val="88645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Věcná způsobilost</a:t>
            </a:r>
          </a:p>
          <a:p>
            <a:r>
              <a:rPr lang="cs-CZ" dirty="false"/>
              <a:t>J</a:t>
            </a:r>
            <a:r>
              <a:rPr lang="cs-CZ" dirty="false" smtClean="false"/>
              <a:t>ednotky musí být </a:t>
            </a:r>
            <a:r>
              <a:rPr lang="cs-CZ" dirty="false"/>
              <a:t>dosaženy v souladu s </a:t>
            </a:r>
            <a:r>
              <a:rPr lang="cs-CZ" dirty="false" smtClean="false"/>
              <a:t>pravidly</a:t>
            </a:r>
            <a:br>
              <a:rPr lang="cs-CZ" dirty="false" smtClean="false"/>
            </a:br>
            <a:r>
              <a:rPr lang="cs-CZ" dirty="false" smtClean="false"/>
              <a:t>(tj</a:t>
            </a:r>
            <a:r>
              <a:rPr lang="cs-CZ" dirty="false"/>
              <a:t>. zejména v souladu s vymezením oprávněné cílové skupiny, kterou představují zaměstnanci, kteří budou absolvovat kurzy, a také v souladu s požadavky týkajícími se pravidel realizace projektů) </a:t>
            </a:r>
            <a:endParaRPr lang="cs-CZ" dirty="false" smtClean="false"/>
          </a:p>
          <a:p>
            <a:r>
              <a:rPr lang="cs-CZ" dirty="false" smtClean="false"/>
              <a:t>Správné zařazení kurzu pod aktivitu a stanovení maximální časové dotace</a:t>
            </a:r>
          </a:p>
          <a:p>
            <a:r>
              <a:rPr lang="cs-CZ" dirty="false" smtClean="false"/>
              <a:t>Správné zařazení zaměstnance pod skupinu CZ-ISCO</a:t>
            </a:r>
          </a:p>
          <a:p>
            <a:endParaRPr lang="cs-CZ" dirty="false" smtClean="false"/>
          </a:p>
        </p:txBody>
      </p:sp>
    </p:spTree>
    <p:extLst>
      <p:ext uri="{BB962C8B-B14F-4D97-AF65-F5344CB8AC3E}">
        <p14:creationId xmlns:p14="http://schemas.microsoft.com/office/powerpoint/2010/main" val="298020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false"/>
              <a:t>Časová způsobilost</a:t>
            </a:r>
          </a:p>
          <a:p>
            <a:r>
              <a:rPr lang="cs-CZ" dirty="false"/>
              <a:t>Časově způsobilé jsou náklady vzniklé v době realizace </a:t>
            </a:r>
            <a:r>
              <a:rPr lang="cs-CZ" dirty="false" smtClean="false"/>
              <a:t>projektu</a:t>
            </a:r>
          </a:p>
          <a:p>
            <a:r>
              <a:rPr lang="cs-CZ" dirty="false" smtClean="false"/>
              <a:t>Datum </a:t>
            </a:r>
            <a:r>
              <a:rPr lang="cs-CZ" dirty="false"/>
              <a:t>zahájení realizace nesmí předcházet datu vyhlášení </a:t>
            </a:r>
            <a:r>
              <a:rPr lang="cs-CZ" dirty="false" smtClean="false"/>
              <a:t>výzvy (15. 6. 2016)</a:t>
            </a:r>
          </a:p>
          <a:p>
            <a:r>
              <a:rPr lang="cs-CZ" dirty="false" smtClean="false"/>
              <a:t>V </a:t>
            </a:r>
            <a:r>
              <a:rPr lang="cs-CZ" dirty="false"/>
              <a:t>případě podpory poskytované v režimu blokové výjimky ze zákazu veřejné podpory může platit omezení, že zahájení realizace projektu musí následovat po termínu předložení žádosti o </a:t>
            </a:r>
            <a:r>
              <a:rPr lang="cs-CZ" dirty="false" smtClean="false"/>
              <a:t>podporu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0212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6 Informace o způsobilosti výdajů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Pro výzvu není relevantní:</a:t>
            </a:r>
          </a:p>
          <a:p>
            <a:pPr lvl="1"/>
            <a:r>
              <a:rPr lang="cs-CZ" dirty="false" smtClean="false"/>
              <a:t>Křížové financování</a:t>
            </a:r>
          </a:p>
          <a:p>
            <a:pPr lvl="1"/>
            <a:r>
              <a:rPr lang="cs-CZ" dirty="false" smtClean="false"/>
              <a:t>Nepřímé náklady</a:t>
            </a:r>
          </a:p>
          <a:p>
            <a:r>
              <a:rPr lang="cs-CZ" dirty="false" smtClean="false"/>
              <a:t>Rozpočet projektu v žádosti o podporu bude tvořen pouze jednotkovými náklady, ničím jiným</a:t>
            </a:r>
          </a:p>
        </p:txBody>
      </p:sp>
    </p:spTree>
    <p:extLst>
      <p:ext uri="{BB962C8B-B14F-4D97-AF65-F5344CB8AC3E}">
        <p14:creationId xmlns:p14="http://schemas.microsoft.com/office/powerpoint/2010/main" val="5522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7 Náležitosti </a:t>
            </a:r>
            <a:r>
              <a:rPr lang="cs-CZ" dirty="false"/>
              <a:t>žádosti o </a:t>
            </a:r>
            <a:r>
              <a:rPr lang="cs-CZ" dirty="false" smtClean="false"/>
              <a:t>podporu…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Povinná příloha </a:t>
            </a:r>
            <a:r>
              <a:rPr lang="cs-CZ" b="true" dirty="false"/>
              <a:t>žádosti o </a:t>
            </a:r>
            <a:r>
              <a:rPr lang="cs-CZ" b="true" dirty="false" smtClean="false"/>
              <a:t>podporu</a:t>
            </a:r>
          </a:p>
          <a:p>
            <a:r>
              <a:rPr lang="cs-CZ" dirty="false" smtClean="false"/>
              <a:t>Tabulka </a:t>
            </a:r>
            <a:r>
              <a:rPr lang="cs-CZ" dirty="false"/>
              <a:t>pro věcné hodnocení žádosti</a:t>
            </a:r>
          </a:p>
          <a:p>
            <a:pPr lvl="0"/>
            <a:endParaRPr lang="cs-CZ" dirty="false"/>
          </a:p>
          <a:p>
            <a:pPr lvl="0"/>
            <a:endParaRPr lang="cs-CZ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pic>
        <p:nvPicPr>
          <p:cNvPr id="4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80928"/>
            <a:ext cx="7111483" cy="3680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12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7 Náležitosti žádosti o podporu…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true" dirty="false"/>
              <a:t>Informace o způsobu podání žádosti o </a:t>
            </a:r>
            <a:r>
              <a:rPr lang="pl-PL" b="true" dirty="false" smtClean="false"/>
              <a:t>podporu</a:t>
            </a:r>
          </a:p>
          <a:p>
            <a:r>
              <a:rPr lang="cs-CZ" dirty="false"/>
              <a:t>Žádost o podporu z OPZ se zpracovává v elektronickém formuláři v IS KP14</a:t>
            </a:r>
            <a:r>
              <a:rPr lang="cs-CZ" dirty="false" smtClean="false"/>
              <a:t>+</a:t>
            </a:r>
          </a:p>
          <a:p>
            <a:r>
              <a:rPr lang="cs-CZ" dirty="false"/>
              <a:t>Žádost se podává pouze elektronicky a pouze prostřednictvím IS </a:t>
            </a:r>
            <a:r>
              <a:rPr lang="cs-CZ" dirty="false" smtClean="false"/>
              <a:t>KP14+, proto nezasílejte žádost </a:t>
            </a:r>
            <a:r>
              <a:rPr lang="cs-CZ" dirty="false" smtClean="false"/>
              <a:t>v listinné podobě </a:t>
            </a:r>
            <a:r>
              <a:rPr lang="cs-CZ" dirty="false"/>
              <a:t>ani prostřednictvím jiné formy </a:t>
            </a:r>
            <a:r>
              <a:rPr lang="cs-CZ" dirty="false" smtClean="false"/>
              <a:t>doručování</a:t>
            </a:r>
          </a:p>
          <a:p>
            <a:r>
              <a:rPr lang="cs-CZ" dirty="false" smtClean="false"/>
              <a:t>Bližší informace k vyplňování žádosti v IS KP14+ bude prezentovat kolegyně K. Chadimová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181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 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1 oprávněný žadatel může podat 1 žádost</a:t>
            </a:r>
          </a:p>
          <a:p>
            <a:r>
              <a:rPr lang="cs-CZ" dirty="false"/>
              <a:t>Hodnocení bude probíhat po datu ukončení příjmu žádostí o podporu (od 1</a:t>
            </a:r>
            <a:r>
              <a:rPr lang="cs-CZ" dirty="false" smtClean="false"/>
              <a:t>. 9. 2016</a:t>
            </a:r>
            <a:r>
              <a:rPr lang="cs-CZ" dirty="false"/>
              <a:t>)</a:t>
            </a:r>
          </a:p>
          <a:p>
            <a:r>
              <a:rPr lang="cs-CZ" dirty="false"/>
              <a:t>Hodnocení přijatelnosti (HP) + formální hodnocení (FH)</a:t>
            </a:r>
          </a:p>
          <a:p>
            <a:pPr lvl="1"/>
            <a:r>
              <a:rPr lang="cs-CZ" dirty="false"/>
              <a:t>8 kritérií (HP) + 2 kritéria (FH)</a:t>
            </a:r>
          </a:p>
          <a:p>
            <a:pPr lvl="1"/>
            <a:r>
              <a:rPr lang="cs-CZ" dirty="false"/>
              <a:t>1 možná oprava ze strany žadatele v rámci FH</a:t>
            </a:r>
          </a:p>
          <a:p>
            <a:pPr lvl="1"/>
            <a:r>
              <a:rPr lang="cs-CZ" dirty="false"/>
              <a:t>Oprava v rámci HP není možná</a:t>
            </a:r>
          </a:p>
          <a:p>
            <a:r>
              <a:rPr lang="cs-CZ" dirty="false"/>
              <a:t>Věcné hodnocení (VH)</a:t>
            </a:r>
          </a:p>
          <a:p>
            <a:pPr lvl="1"/>
            <a:r>
              <a:rPr lang="cs-CZ" dirty="false"/>
              <a:t>Dvě skupiny kritérií pro hodnocení potřebnosti a účelnosti</a:t>
            </a:r>
          </a:p>
          <a:p>
            <a:pPr lvl="1"/>
            <a:r>
              <a:rPr lang="cs-CZ" dirty="false"/>
              <a:t>Detaily bude prezentovat kolega P. Korecký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527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 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HP</a:t>
            </a:r>
            <a:endParaRPr lang="cs-CZ" dirty="false"/>
          </a:p>
          <a:p>
            <a:pPr lvl="1"/>
            <a:r>
              <a:rPr lang="cs-CZ" dirty="false"/>
              <a:t>1) Oprávněnost žadatele</a:t>
            </a:r>
          </a:p>
          <a:p>
            <a:pPr lvl="1"/>
            <a:r>
              <a:rPr lang="cs-CZ" dirty="false"/>
              <a:t>2) Partnerství</a:t>
            </a:r>
          </a:p>
          <a:p>
            <a:pPr lvl="1"/>
            <a:r>
              <a:rPr lang="cs-CZ" dirty="false"/>
              <a:t>3) Cílové skupiny</a:t>
            </a:r>
          </a:p>
          <a:p>
            <a:pPr lvl="1"/>
            <a:r>
              <a:rPr lang="cs-CZ" dirty="false"/>
              <a:t>4) Celkové způsobilé výdaje</a:t>
            </a:r>
          </a:p>
          <a:p>
            <a:pPr lvl="1"/>
            <a:r>
              <a:rPr lang="cs-CZ" dirty="false"/>
              <a:t>5) Aktivity</a:t>
            </a:r>
          </a:p>
          <a:p>
            <a:pPr lvl="1"/>
            <a:r>
              <a:rPr lang="cs-CZ" dirty="false"/>
              <a:t>6) Horizontální principy</a:t>
            </a:r>
          </a:p>
          <a:p>
            <a:pPr lvl="1"/>
            <a:r>
              <a:rPr lang="cs-CZ" dirty="false"/>
              <a:t>7) Trestní bezúhonnost</a:t>
            </a:r>
          </a:p>
          <a:p>
            <a:pPr lvl="1"/>
            <a:r>
              <a:rPr lang="cs-CZ" dirty="false"/>
              <a:t>8) Ověření administrativní, </a:t>
            </a:r>
            <a:r>
              <a:rPr lang="cs-CZ" dirty="false" smtClean="false"/>
              <a:t>finanční </a:t>
            </a:r>
            <a:r>
              <a:rPr lang="cs-CZ" dirty="false"/>
              <a:t>a provozní kapacity žadatele</a:t>
            </a:r>
          </a:p>
          <a:p>
            <a:r>
              <a:rPr lang="cs-CZ" dirty="false"/>
              <a:t>FH</a:t>
            </a:r>
          </a:p>
          <a:p>
            <a:pPr lvl="1"/>
            <a:r>
              <a:rPr lang="it-IT" dirty="false"/>
              <a:t>1) Úplnost a forma žádosti</a:t>
            </a:r>
            <a:endParaRPr lang="cs-CZ" dirty="false"/>
          </a:p>
          <a:p>
            <a:pPr lvl="1"/>
            <a:r>
              <a:rPr lang="cs-CZ" dirty="false"/>
              <a:t>2) Podpis žádosti</a:t>
            </a:r>
            <a:endParaRPr lang="it-IT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Pravá jednoduchá závorka 3"/>
          <p:cNvSpPr/>
          <p:nvPr/>
        </p:nvSpPr>
        <p:spPr>
          <a:xfrm>
            <a:off x="8172400" y="1628800"/>
            <a:ext cx="360040" cy="496855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true"/>
          <p:nvPr/>
        </p:nvSpPr>
        <p:spPr>
          <a:xfrm>
            <a:off x="8532440" y="1914441"/>
            <a:ext cx="461665" cy="4680520"/>
          </a:xfrm>
          <a:prstGeom prst="rect">
            <a:avLst/>
          </a:prstGeom>
          <a:noFill/>
        </p:spPr>
        <p:txBody>
          <a:bodyPr vert="vert" wrap="square" rtlCol="false">
            <a:spAutoFit/>
          </a:bodyPr>
          <a:lstStyle/>
          <a:p>
            <a:r>
              <a:rPr lang="cs-CZ" dirty="false"/>
              <a:t>o</a:t>
            </a:r>
            <a:r>
              <a:rPr lang="cs-CZ" dirty="false" smtClean="false"/>
              <a:t>ba </a:t>
            </a:r>
            <a:r>
              <a:rPr lang="cs-CZ" dirty="false"/>
              <a:t>bloky hodnocení probíhají </a:t>
            </a:r>
            <a:r>
              <a:rPr lang="cs-CZ" dirty="false" smtClean="false"/>
              <a:t>současně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7224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8</a:t>
            </a:r>
            <a:r>
              <a:rPr lang="cs-CZ" dirty="false" smtClean="false"/>
              <a:t> </a:t>
            </a:r>
            <a:r>
              <a:rPr lang="cs-CZ" dirty="false"/>
              <a:t>Informace o způsobu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false"/>
              <a:t>VH</a:t>
            </a:r>
          </a:p>
          <a:p>
            <a:pPr lvl="1"/>
            <a:r>
              <a:rPr lang="cs-CZ" dirty="false" smtClean="false"/>
              <a:t>Dvě skupiny kritérií (potřebnost a účelnost)</a:t>
            </a:r>
          </a:p>
          <a:p>
            <a:pPr lvl="1"/>
            <a:r>
              <a:rPr lang="cs-CZ" dirty="false"/>
              <a:t>Detaily bude prezentovat kolega P. </a:t>
            </a:r>
            <a:r>
              <a:rPr lang="cs-CZ" dirty="false" smtClean="false"/>
              <a:t>Korecký</a:t>
            </a:r>
          </a:p>
          <a:p>
            <a:r>
              <a:rPr lang="cs-CZ" dirty="false" smtClean="false"/>
              <a:t>Následně bude projektům </a:t>
            </a:r>
            <a:r>
              <a:rPr lang="cs-CZ" dirty="false"/>
              <a:t>dle přiřazených bodů přidělována finanční podpora až do vyčerpání </a:t>
            </a:r>
            <a:r>
              <a:rPr lang="cs-CZ" dirty="false" smtClean="false"/>
              <a:t>alokace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99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Komunikace s vyhlašovatelem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b="true" dirty="false" smtClean="false"/>
              <a:t>Fórum ESF – klub s </a:t>
            </a:r>
            <a:r>
              <a:rPr lang="cs-CZ" b="true" dirty="false"/>
              <a:t>názvem </a:t>
            </a:r>
            <a:r>
              <a:rPr lang="cs-CZ" b="true" dirty="false" smtClean="false"/>
              <a:t>„Výzva </a:t>
            </a:r>
            <a:r>
              <a:rPr lang="cs-CZ" b="true" dirty="false"/>
              <a:t>č. 43 Podnikové vzdělávání </a:t>
            </a:r>
            <a:r>
              <a:rPr lang="cs-CZ" b="true" dirty="false" smtClean="false"/>
              <a:t>zaměstnanců“</a:t>
            </a:r>
            <a:br>
              <a:rPr lang="cs-CZ" b="true" dirty="false" smtClean="false"/>
            </a:br>
            <a:r>
              <a:rPr lang="cs-CZ" b="true" dirty="false">
                <a:hlinkClick r:id="rId2"/>
              </a:rPr>
              <a:t>https://</a:t>
            </a:r>
            <a:r>
              <a:rPr lang="cs-CZ" b="true" dirty="false" smtClean="false">
                <a:hlinkClick r:id="rId2"/>
              </a:rPr>
              <a:t>www.esfcr.cz/vyzva-c-43-podnikove-vzdelavani-zamestnancu</a:t>
            </a:r>
            <a:endParaRPr lang="cs-CZ" b="true" dirty="false" smtClean="false"/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E-mailové a telefonické kontakty, </a:t>
            </a:r>
            <a:r>
              <a:rPr lang="cs-CZ" dirty="false"/>
              <a:t>viz </a:t>
            </a:r>
            <a:r>
              <a:rPr lang="cs-CZ" dirty="false" smtClean="false"/>
              <a:t>výzva k předkládání </a:t>
            </a:r>
            <a:r>
              <a:rPr lang="cs-CZ" dirty="false"/>
              <a:t>žádostí o </a:t>
            </a:r>
            <a:r>
              <a:rPr lang="cs-CZ" dirty="false" smtClean="false"/>
              <a:t>podporu, bod 7.3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false" smtClean="false"/>
              <a:t>Osobní konzultace – až po 1. 7. 2016 (informace budou zveřejněny na </a:t>
            </a:r>
            <a:r>
              <a:rPr lang="cs-CZ" dirty="false" smtClean="false">
                <a:hlinkClick r:id="rId3"/>
              </a:rPr>
              <a:t>https</a:t>
            </a:r>
            <a:r>
              <a:rPr lang="cs-CZ" dirty="false">
                <a:hlinkClick r:id="rId3"/>
              </a:rPr>
              <a:t>://</a:t>
            </a:r>
            <a:r>
              <a:rPr lang="cs-CZ" dirty="false" smtClean="false">
                <a:hlinkClick r:id="rId3"/>
              </a:rPr>
              <a:t>www.esfcr.cz/vyzva-043-opz</a:t>
            </a:r>
            <a:r>
              <a:rPr lang="cs-CZ" dirty="false" smtClean="false"/>
              <a:t>)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9536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2276872"/>
            <a:ext cx="9144000" cy="1728192"/>
          </a:xfrm>
        </p:spPr>
        <p:txBody>
          <a:bodyPr/>
          <a:lstStyle/>
          <a:p>
            <a:pPr algn="ctr"/>
            <a:r>
              <a:rPr lang="cs-CZ" dirty="false" smtClean="false"/>
              <a:t>Děkuji za pozornost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431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1 Identifikace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Druh výzvy: kolová</a:t>
            </a:r>
          </a:p>
          <a:p>
            <a:r>
              <a:rPr lang="pl-PL" dirty="false"/>
              <a:t>Určení z hlediska konkurence mezi projekty: otevřená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103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 Časové nastavení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Termín vyhlášení výzvy: 15. 6. 2016</a:t>
            </a:r>
          </a:p>
          <a:p>
            <a:r>
              <a:rPr lang="cs-CZ" dirty="false"/>
              <a:t>Datum zpřístupnění žádosti o podporu v monitorovacím systému MS2014+: 15. 6. 2016</a:t>
            </a:r>
          </a:p>
          <a:p>
            <a:endParaRPr lang="cs-CZ" dirty="false" smtClean="false"/>
          </a:p>
          <a:p>
            <a:r>
              <a:rPr lang="cs-CZ" dirty="false" smtClean="false"/>
              <a:t>Datum </a:t>
            </a:r>
            <a:r>
              <a:rPr lang="cs-CZ" dirty="false"/>
              <a:t>zahájení příjmu žádostí o podporu: 1. 7. 2016 (pátek) ve 4:00 hod.</a:t>
            </a:r>
          </a:p>
          <a:p>
            <a:r>
              <a:rPr lang="cs-CZ" dirty="false"/>
              <a:t>Datum ukončení příjmu žádostí o podporu: 31. 8. 2016 (středa) v 17:00 hodin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8597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2 Časové nastavení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pl-PL" dirty="false"/>
              <a:t>Maximální délka, na kterou je </a:t>
            </a:r>
            <a:r>
              <a:rPr lang="pl-PL" dirty="false" smtClean="false"/>
              <a:t>žadatel </a:t>
            </a:r>
            <a:r>
              <a:rPr lang="cs-CZ" dirty="false" smtClean="false"/>
              <a:t>oprávněn </a:t>
            </a:r>
            <a:r>
              <a:rPr lang="cs-CZ" dirty="false"/>
              <a:t>projekt </a:t>
            </a:r>
            <a:r>
              <a:rPr lang="cs-CZ" dirty="false" smtClean="false"/>
              <a:t>naplánovat: </a:t>
            </a:r>
            <a:r>
              <a:rPr lang="cs-CZ" dirty="false"/>
              <a:t>24 </a:t>
            </a:r>
            <a:r>
              <a:rPr lang="cs-CZ" dirty="false" smtClean="false"/>
              <a:t>měsíců</a:t>
            </a:r>
          </a:p>
          <a:p>
            <a:r>
              <a:rPr lang="cs-CZ" dirty="false" smtClean="false"/>
              <a:t>Nejzazší </a:t>
            </a:r>
            <a:r>
              <a:rPr lang="cs-CZ" dirty="false"/>
              <a:t>datum pro ukončení fyzické </a:t>
            </a:r>
            <a:r>
              <a:rPr lang="cs-CZ" dirty="false" smtClean="false"/>
              <a:t>realizace projektu: </a:t>
            </a:r>
            <a:r>
              <a:rPr lang="cs-CZ" dirty="false"/>
              <a:t>30. 4. 2019</a:t>
            </a:r>
            <a:endParaRPr lang="cs-CZ" dirty="false" smtClean="false"/>
          </a:p>
        </p:txBody>
      </p:sp>
    </p:spTree>
    <p:extLst>
      <p:ext uri="{BB962C8B-B14F-4D97-AF65-F5344CB8AC3E}">
        <p14:creationId xmlns:p14="http://schemas.microsoft.com/office/powerpoint/2010/main" val="35807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Alokace: 1 500 000 000 </a:t>
            </a:r>
            <a:r>
              <a:rPr lang="cs-CZ" dirty="false" smtClean="false"/>
              <a:t>Kč</a:t>
            </a:r>
            <a:endParaRPr lang="cs-CZ" dirty="false"/>
          </a:p>
          <a:p>
            <a:r>
              <a:rPr lang="cs-CZ" dirty="false"/>
              <a:t>Příspěvek EU: 1 275 000 000 </a:t>
            </a:r>
            <a:r>
              <a:rPr lang="cs-CZ" dirty="false" smtClean="false"/>
              <a:t>Kč</a:t>
            </a:r>
            <a:endParaRPr lang="cs-CZ" dirty="false"/>
          </a:p>
          <a:p>
            <a:r>
              <a:rPr lang="cs-CZ" dirty="false" smtClean="false"/>
              <a:t>Zjednodušené </a:t>
            </a:r>
            <a:r>
              <a:rPr lang="cs-CZ" dirty="false"/>
              <a:t>vykazování – jednotkové náklady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368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Oprávnění žadatelé/partneři</a:t>
            </a:r>
          </a:p>
          <a:p>
            <a:r>
              <a:rPr lang="cs-CZ" dirty="false" smtClean="false"/>
              <a:t>Nutno splnit základní podmínky oprávněnosti:</a:t>
            </a:r>
          </a:p>
          <a:p>
            <a:pPr lvl="1"/>
            <a:r>
              <a:rPr lang="cs-CZ" dirty="false" smtClean="false"/>
              <a:t>Osoba </a:t>
            </a:r>
            <a:r>
              <a:rPr lang="cs-CZ" dirty="false"/>
              <a:t>(právnická nebo fyzická), která je registrovaným subjektem v ČR, tj. osoba, </a:t>
            </a:r>
            <a:r>
              <a:rPr lang="cs-CZ" dirty="false" smtClean="false"/>
              <a:t>která má </a:t>
            </a:r>
            <a:r>
              <a:rPr lang="cs-CZ" dirty="false"/>
              <a:t>vlastní identifikační číslo (tzv. IČO někdy také IČ</a:t>
            </a:r>
            <a:r>
              <a:rPr lang="cs-CZ" dirty="false" smtClean="false"/>
              <a:t>)</a:t>
            </a:r>
          </a:p>
          <a:p>
            <a:pPr lvl="1"/>
            <a:r>
              <a:rPr lang="cs-CZ" dirty="false" smtClean="false"/>
              <a:t>Osoba</a:t>
            </a:r>
            <a:r>
              <a:rPr lang="cs-CZ" dirty="false"/>
              <a:t>, která má aktivní datovou </a:t>
            </a:r>
            <a:r>
              <a:rPr lang="cs-CZ" dirty="false" smtClean="false"/>
              <a:t>schránku</a:t>
            </a:r>
          </a:p>
          <a:p>
            <a:pPr lvl="1"/>
            <a:r>
              <a:rPr lang="cs-CZ" dirty="false" smtClean="false"/>
              <a:t>Osoba</a:t>
            </a:r>
            <a:r>
              <a:rPr lang="cs-CZ" dirty="false"/>
              <a:t>, která nepatří mezi subjekty, které se nemohou výzvy účastnit z </a:t>
            </a:r>
            <a:r>
              <a:rPr lang="cs-CZ" dirty="false" smtClean="false"/>
              <a:t>důvodů insolvence</a:t>
            </a:r>
            <a:r>
              <a:rPr lang="cs-CZ" dirty="false"/>
              <a:t>, pokut, dluhu aj</a:t>
            </a:r>
            <a:r>
              <a:rPr lang="cs-CZ" dirty="false" smtClean="false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51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/>
              <a:t>Nutno </a:t>
            </a:r>
            <a:r>
              <a:rPr lang="cs-CZ" dirty="false"/>
              <a:t>být zaměstnavatelem a mít jednu </a:t>
            </a:r>
            <a:r>
              <a:rPr lang="cs-CZ" dirty="false" smtClean="false"/>
              <a:t>z těchto právních </a:t>
            </a:r>
            <a:r>
              <a:rPr lang="cs-CZ" dirty="false"/>
              <a:t>forem:</a:t>
            </a:r>
          </a:p>
          <a:p>
            <a:pPr lvl="1"/>
            <a:r>
              <a:rPr lang="cs-CZ" dirty="false"/>
              <a:t>Obchodní korporace – obchodní korporace vymezené zákonem č. 90/2012 Sb., o obchodních korporacích:</a:t>
            </a:r>
          </a:p>
          <a:p>
            <a:pPr lvl="2"/>
            <a:r>
              <a:rPr lang="cs-CZ" dirty="false"/>
              <a:t>Obchodní společnosti – veřejná obchodní společnost, komanditní společnost, společnost s ručením omezeným, akciová společnost, evropská společnost, evropské hospodářské zájmové sdružení</a:t>
            </a:r>
          </a:p>
          <a:p>
            <a:pPr lvl="2"/>
            <a:r>
              <a:rPr lang="cs-CZ" dirty="false"/>
              <a:t>Družstva – družstvo, evropská družstevní společnost</a:t>
            </a:r>
          </a:p>
          <a:p>
            <a:pPr lvl="1"/>
            <a:r>
              <a:rPr lang="cs-CZ" dirty="false"/>
              <a:t>Státní podnik – státní podnik dle zákona č. 77/1997 Sb., o státním </a:t>
            </a:r>
            <a:r>
              <a:rPr lang="cs-CZ" dirty="false" smtClean="false"/>
              <a:t>podniku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626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3 Informace o formě podpory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false"/>
              <a:t>OSVČ – osoba samostatně výdělečně činná dle zákona č. 155/1995 Sb., o důchodovém pojištění</a:t>
            </a:r>
          </a:p>
          <a:p>
            <a:pPr lvl="1"/>
            <a:r>
              <a:rPr lang="cs-CZ" dirty="false"/>
              <a:t>Právnické osoby vykonávající podnikatelskou činnost zřízené zvláštním zákonem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77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Motiv1</properties:Template>
  <properties:Words>1266</properties:Words>
  <properties:PresentationFormat>Předvádění na obrazovce (4:3)</properties:PresentationFormat>
  <properties:Paragraphs>165</properties:Paragraphs>
  <properties:Slides>29</properties:Slides>
  <properties:Notes>3</properties:Notes>
  <properties:TotalTime>1316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0">
      <vt:lpstr>Motiv1</vt:lpstr>
      <vt:lpstr>Představení Výzvy  č. 03_16_043</vt:lpstr>
      <vt:lpstr>1 Identifikace výzvy</vt:lpstr>
      <vt:lpstr>1 Identifikace výzvy</vt:lpstr>
      <vt:lpstr>2 Časové nastavení</vt:lpstr>
      <vt:lpstr>2 Časové nastavení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3 Informace o formě podpory</vt:lpstr>
      <vt:lpstr>4 Věcné zaměření</vt:lpstr>
      <vt:lpstr>4 Věcné zaměření</vt:lpstr>
      <vt:lpstr>4 Věcné zaměření</vt:lpstr>
      <vt:lpstr>5 Územní zaměření</vt:lpstr>
      <vt:lpstr>6 Informace o způsobilosti výdajů</vt:lpstr>
      <vt:lpstr>6 Informace o způsobilosti výdajů</vt:lpstr>
      <vt:lpstr>6 Informace o způsobilosti výdajů</vt:lpstr>
      <vt:lpstr>6 Informace o způsobilosti výdajů</vt:lpstr>
      <vt:lpstr>6 Informace o způsobilosti výdajů</vt:lpstr>
      <vt:lpstr>7 Náležitosti žádosti o podporu…</vt:lpstr>
      <vt:lpstr>7 Náležitosti žádosti o podporu…</vt:lpstr>
      <vt:lpstr>8 Informace o způsobu hodnocení a výběru projektů</vt:lpstr>
      <vt:lpstr>8 Informace o způsobu hodnocení a výběru projektů</vt:lpstr>
      <vt:lpstr>8 Informace o způsobu hodnocení a výběru projektů</vt:lpstr>
      <vt:lpstr>Komunikace s vyhlašovatelem</vt:lpstr>
      <vt:lpstr>Děkuji za pozornost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2016-05-16T15:24:50Z</dcterms:created>
  <dc:creator/>
  <cp:lastModifiedBy/>
  <dcterms:modified xmlns:xsi="http://www.w3.org/2001/XMLSchema-instance" xsi:type="dcterms:W3CDTF">2016-06-21T14:07:01Z</dcterms:modified>
  <cp:revision>162</cp:revision>
  <dc:title>03_16_043 Podnikové vzdělávání zaměstnanců</dc:title>
</cp:coreProperties>
</file>