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6">
  <p:sldMasterIdLst>
    <p:sldMasterId id="2147483671" r:id="rId1"/>
  </p:sldMasterIdLst>
  <p:notesMasterIdLst>
    <p:notesMasterId r:id="rId68"/>
  </p:notesMasterIdLst>
  <p:handoutMasterIdLst>
    <p:handoutMasterId r:id="rId69"/>
  </p:handoutMasterIdLst>
  <p:sldIdLst>
    <p:sldId id="323" r:id="rId2"/>
    <p:sldId id="359" r:id="rId3"/>
    <p:sldId id="434" r:id="rId4"/>
    <p:sldId id="401" r:id="rId5"/>
    <p:sldId id="361" r:id="rId6"/>
    <p:sldId id="382" r:id="rId7"/>
    <p:sldId id="439" r:id="rId8"/>
    <p:sldId id="436" r:id="rId9"/>
    <p:sldId id="426" r:id="rId10"/>
    <p:sldId id="469" r:id="rId11"/>
    <p:sldId id="461" r:id="rId12"/>
    <p:sldId id="362" r:id="rId13"/>
    <p:sldId id="437" r:id="rId14"/>
    <p:sldId id="394" r:id="rId15"/>
    <p:sldId id="393" r:id="rId16"/>
    <p:sldId id="363" r:id="rId17"/>
    <p:sldId id="433" r:id="rId18"/>
    <p:sldId id="368" r:id="rId19"/>
    <p:sldId id="371" r:id="rId20"/>
    <p:sldId id="381" r:id="rId21"/>
    <p:sldId id="370" r:id="rId22"/>
    <p:sldId id="369" r:id="rId23"/>
    <p:sldId id="441" r:id="rId24"/>
    <p:sldId id="442" r:id="rId25"/>
    <p:sldId id="373" r:id="rId26"/>
    <p:sldId id="375" r:id="rId27"/>
    <p:sldId id="495" r:id="rId28"/>
    <p:sldId id="379" r:id="rId29"/>
    <p:sldId id="380" r:id="rId30"/>
    <p:sldId id="465" r:id="rId31"/>
    <p:sldId id="471" r:id="rId32"/>
    <p:sldId id="466" r:id="rId33"/>
    <p:sldId id="467" r:id="rId34"/>
    <p:sldId id="468" r:id="rId35"/>
    <p:sldId id="376" r:id="rId36"/>
    <p:sldId id="377" r:id="rId37"/>
    <p:sldId id="378" r:id="rId38"/>
    <p:sldId id="454" r:id="rId39"/>
    <p:sldId id="459" r:id="rId40"/>
    <p:sldId id="458" r:id="rId41"/>
    <p:sldId id="397" r:id="rId42"/>
    <p:sldId id="399" r:id="rId43"/>
    <p:sldId id="474" r:id="rId44"/>
    <p:sldId id="475" r:id="rId45"/>
    <p:sldId id="476" r:id="rId46"/>
    <p:sldId id="478" r:id="rId47"/>
    <p:sldId id="477" r:id="rId48"/>
    <p:sldId id="480" r:id="rId49"/>
    <p:sldId id="481" r:id="rId50"/>
    <p:sldId id="482" r:id="rId51"/>
    <p:sldId id="483" r:id="rId52"/>
    <p:sldId id="484" r:id="rId53"/>
    <p:sldId id="485" r:id="rId54"/>
    <p:sldId id="479" r:id="rId55"/>
    <p:sldId id="486" r:id="rId56"/>
    <p:sldId id="487" r:id="rId57"/>
    <p:sldId id="489" r:id="rId58"/>
    <p:sldId id="490" r:id="rId59"/>
    <p:sldId id="472" r:id="rId60"/>
    <p:sldId id="491" r:id="rId61"/>
    <p:sldId id="492" r:id="rId62"/>
    <p:sldId id="493" r:id="rId63"/>
    <p:sldId id="494" r:id="rId64"/>
    <p:sldId id="321" r:id="rId65"/>
    <p:sldId id="348" r:id="rId66"/>
    <p:sldId id="341" r:id="rId67"/>
  </p:sldIdLst>
  <p:sldSz cx="9144000" cy="6858000" type="screen4x3"/>
  <p:notesSz cx="6784975" cy="9906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4" autoAdjust="0"/>
    <p:restoredTop sz="94383" autoAdjust="0"/>
  </p:normalViewPr>
  <p:slideViewPr>
    <p:cSldViewPr showGuides="1">
      <p:cViewPr>
        <p:scale>
          <a:sx n="97" d="100"/>
          <a:sy n="97" d="100"/>
        </p:scale>
        <p:origin x="-2406" y="-384"/>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0895" cy="495855"/>
          </a:xfrm>
          <a:prstGeom prst="rect">
            <a:avLst/>
          </a:prstGeom>
        </p:spPr>
        <p:txBody>
          <a:bodyPr vert="horz" lIns="91238" tIns="45619" rIns="91238" bIns="45619" rtlCol="0"/>
          <a:lstStyle>
            <a:lvl1pPr algn="l">
              <a:defRPr sz="1200"/>
            </a:lvl1pPr>
          </a:lstStyle>
          <a:p>
            <a:endParaRPr lang="cs-CZ"/>
          </a:p>
        </p:txBody>
      </p:sp>
      <p:sp>
        <p:nvSpPr>
          <p:cNvPr id="3" name="Zástupný symbol pro datum 2"/>
          <p:cNvSpPr>
            <a:spLocks noGrp="1"/>
          </p:cNvSpPr>
          <p:nvPr>
            <p:ph type="dt" sz="quarter" idx="1"/>
          </p:nvPr>
        </p:nvSpPr>
        <p:spPr>
          <a:xfrm>
            <a:off x="3842497" y="1"/>
            <a:ext cx="2940895" cy="495855"/>
          </a:xfrm>
          <a:prstGeom prst="rect">
            <a:avLst/>
          </a:prstGeom>
        </p:spPr>
        <p:txBody>
          <a:bodyPr vert="horz" lIns="91238" tIns="45619" rIns="91238" bIns="45619" rtlCol="0"/>
          <a:lstStyle>
            <a:lvl1pPr algn="r">
              <a:defRPr sz="1200"/>
            </a:lvl1pPr>
          </a:lstStyle>
          <a:p>
            <a:fld id="{0160B359-50B4-4BC9-880E-98F18A6C7756}" type="datetimeFigureOut">
              <a:rPr lang="cs-CZ" smtClean="0"/>
              <a:t>21.6.2016</a:t>
            </a:fld>
            <a:endParaRPr lang="cs-CZ"/>
          </a:p>
        </p:txBody>
      </p:sp>
      <p:sp>
        <p:nvSpPr>
          <p:cNvPr id="4" name="Zástupný symbol pro zápatí 3"/>
          <p:cNvSpPr>
            <a:spLocks noGrp="1"/>
          </p:cNvSpPr>
          <p:nvPr>
            <p:ph type="ftr" sz="quarter" idx="2"/>
          </p:nvPr>
        </p:nvSpPr>
        <p:spPr>
          <a:xfrm>
            <a:off x="0" y="9408562"/>
            <a:ext cx="2940895" cy="495854"/>
          </a:xfrm>
          <a:prstGeom prst="rect">
            <a:avLst/>
          </a:prstGeom>
        </p:spPr>
        <p:txBody>
          <a:bodyPr vert="horz" lIns="91238" tIns="45619" rIns="91238" bIns="4561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2497" y="9408562"/>
            <a:ext cx="2940895" cy="495854"/>
          </a:xfrm>
          <a:prstGeom prst="rect">
            <a:avLst/>
          </a:prstGeom>
        </p:spPr>
        <p:txBody>
          <a:bodyPr vert="horz" lIns="91238" tIns="45619" rIns="91238" bIns="45619" rtlCol="0" anchor="b"/>
          <a:lstStyle>
            <a:lvl1pPr algn="r">
              <a:defRPr sz="1200"/>
            </a:lvl1pPr>
          </a:lstStyle>
          <a:p>
            <a:fld id="{6C58E3B5-F936-41C1-A2B7-9998FE680AA1}" type="slidenum">
              <a:rPr lang="cs-CZ" smtClean="0"/>
              <a:t>‹#›</a:t>
            </a:fld>
            <a:endParaRPr lang="cs-CZ"/>
          </a:p>
        </p:txBody>
      </p:sp>
    </p:spTree>
    <p:extLst>
      <p:ext uri="{BB962C8B-B14F-4D97-AF65-F5344CB8AC3E}">
        <p14:creationId xmlns:p14="http://schemas.microsoft.com/office/powerpoint/2010/main" val="241165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0156" cy="495300"/>
          </a:xfrm>
          <a:prstGeom prst="rect">
            <a:avLst/>
          </a:prstGeom>
        </p:spPr>
        <p:txBody>
          <a:bodyPr vert="horz" lIns="91238" tIns="45619" rIns="91238" bIns="45619" rtlCol="0"/>
          <a:lstStyle>
            <a:lvl1pPr algn="l">
              <a:defRPr sz="1200"/>
            </a:lvl1pPr>
          </a:lstStyle>
          <a:p>
            <a:endParaRPr lang="cs-CZ"/>
          </a:p>
        </p:txBody>
      </p:sp>
      <p:sp>
        <p:nvSpPr>
          <p:cNvPr id="3" name="Zástupný symbol pro datum 2"/>
          <p:cNvSpPr>
            <a:spLocks noGrp="1"/>
          </p:cNvSpPr>
          <p:nvPr>
            <p:ph type="dt" idx="1"/>
          </p:nvPr>
        </p:nvSpPr>
        <p:spPr>
          <a:xfrm>
            <a:off x="3843252" y="0"/>
            <a:ext cx="2940156" cy="495300"/>
          </a:xfrm>
          <a:prstGeom prst="rect">
            <a:avLst/>
          </a:prstGeom>
        </p:spPr>
        <p:txBody>
          <a:bodyPr vert="horz" lIns="91238" tIns="45619" rIns="91238" bIns="45619" rtlCol="0"/>
          <a:lstStyle>
            <a:lvl1pPr algn="r">
              <a:defRPr sz="1200"/>
            </a:lvl1pPr>
          </a:lstStyle>
          <a:p>
            <a:fld id="{703916EA-B297-4F0B-851D-BD5704B201B7}" type="datetimeFigureOut">
              <a:rPr lang="cs-CZ" smtClean="0"/>
              <a:t>21.6.2016</a:t>
            </a:fld>
            <a:endParaRPr lang="cs-CZ"/>
          </a:p>
        </p:txBody>
      </p:sp>
      <p:sp>
        <p:nvSpPr>
          <p:cNvPr id="4" name="Zástupný symbol pro obrázek snímku 3"/>
          <p:cNvSpPr>
            <a:spLocks noGrp="1" noRot="1" noChangeAspect="1"/>
          </p:cNvSpPr>
          <p:nvPr>
            <p:ph type="sldImg" idx="2"/>
          </p:nvPr>
        </p:nvSpPr>
        <p:spPr>
          <a:xfrm>
            <a:off x="915988" y="742950"/>
            <a:ext cx="4953000" cy="3714750"/>
          </a:xfrm>
          <a:prstGeom prst="rect">
            <a:avLst/>
          </a:prstGeom>
          <a:noFill/>
          <a:ln w="12700">
            <a:solidFill>
              <a:prstClr val="black"/>
            </a:solidFill>
          </a:ln>
        </p:spPr>
        <p:txBody>
          <a:bodyPr vert="horz" lIns="91238" tIns="45619" rIns="91238" bIns="45619" rtlCol="0" anchor="ctr"/>
          <a:lstStyle/>
          <a:p>
            <a:endParaRPr lang="cs-CZ"/>
          </a:p>
        </p:txBody>
      </p:sp>
      <p:sp>
        <p:nvSpPr>
          <p:cNvPr id="5" name="Zástupný symbol pro poznámky 4"/>
          <p:cNvSpPr>
            <a:spLocks noGrp="1"/>
          </p:cNvSpPr>
          <p:nvPr>
            <p:ph type="body" sz="quarter" idx="3"/>
          </p:nvPr>
        </p:nvSpPr>
        <p:spPr>
          <a:xfrm>
            <a:off x="678498" y="4705350"/>
            <a:ext cx="5427980" cy="4457700"/>
          </a:xfrm>
          <a:prstGeom prst="rect">
            <a:avLst/>
          </a:prstGeom>
        </p:spPr>
        <p:txBody>
          <a:bodyPr vert="horz" lIns="91238" tIns="45619" rIns="91238" bIns="45619"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1" y="9408981"/>
            <a:ext cx="2940156" cy="495300"/>
          </a:xfrm>
          <a:prstGeom prst="rect">
            <a:avLst/>
          </a:prstGeom>
        </p:spPr>
        <p:txBody>
          <a:bodyPr vert="horz" lIns="91238" tIns="45619" rIns="91238" bIns="4561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3252" y="9408981"/>
            <a:ext cx="2940156" cy="495300"/>
          </a:xfrm>
          <a:prstGeom prst="rect">
            <a:avLst/>
          </a:prstGeom>
        </p:spPr>
        <p:txBody>
          <a:bodyPr vert="horz" lIns="91238" tIns="45619" rIns="91238" bIns="45619" rtlCol="0" anchor="b"/>
          <a:lstStyle>
            <a:lvl1pPr algn="r">
              <a:defRPr sz="1200"/>
            </a:lvl1pPr>
          </a:lstStyle>
          <a:p>
            <a:fld id="{53FB31FA-E905-4016-9D4B-970DF0C7EE08}" type="slidenum">
              <a:rPr lang="cs-CZ" smtClean="0"/>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a:p>
        </p:txBody>
      </p:sp>
    </p:spTree>
    <p:extLst>
      <p:ext uri="{BB962C8B-B14F-4D97-AF65-F5344CB8AC3E}">
        <p14:creationId xmlns:p14="http://schemas.microsoft.com/office/powerpoint/2010/main" val="392226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a:p>
        </p:txBody>
      </p:sp>
    </p:spTree>
    <p:extLst>
      <p:ext uri="{BB962C8B-B14F-4D97-AF65-F5344CB8AC3E}">
        <p14:creationId xmlns:p14="http://schemas.microsoft.com/office/powerpoint/2010/main" val="334234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334234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423739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4237394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a:xfrm>
            <a:off x="1331640" y="4437112"/>
            <a:ext cx="5930356" cy="624536"/>
          </a:xfrm>
        </p:spPr>
        <p:txBody>
          <a:bodyPr/>
          <a:lstStyle/>
          <a:p>
            <a:r>
              <a:rPr lang="cs-CZ" sz="2400" dirty="0" smtClean="0"/>
              <a:t>  Základní pojmy a orientace</a:t>
            </a:r>
            <a:endParaRPr lang="cs-CZ" sz="2400" dirty="0"/>
          </a:p>
        </p:txBody>
      </p:sp>
      <p:sp>
        <p:nvSpPr>
          <p:cNvPr id="7" name="Zástupný symbol pro text 6"/>
          <p:cNvSpPr>
            <a:spLocks noGrp="1"/>
          </p:cNvSpPr>
          <p:nvPr>
            <p:ph type="body" sz="quarter" idx="14"/>
          </p:nvPr>
        </p:nvSpPr>
        <p:spPr>
          <a:xfrm>
            <a:off x="1331640" y="5301208"/>
            <a:ext cx="7272000" cy="540000"/>
          </a:xfrm>
        </p:spPr>
        <p:txBody>
          <a:bodyPr/>
          <a:lstStyle/>
          <a:p>
            <a:r>
              <a:rPr lang="cs-CZ" sz="2400" dirty="0" smtClean="0"/>
              <a:t>  </a:t>
            </a:r>
            <a:r>
              <a:rPr lang="cs-CZ" sz="2000" dirty="0"/>
              <a:t>Praha - </a:t>
            </a:r>
            <a:r>
              <a:rPr lang="cs-CZ" sz="2000" dirty="0" smtClean="0"/>
              <a:t>23. 6. 2016</a:t>
            </a:r>
            <a:endParaRPr lang="cs-CZ" sz="2400"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4509120"/>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301208"/>
            <a:ext cx="540000" cy="540000"/>
          </a:xfrm>
        </p:spPr>
      </p:pic>
      <p:sp>
        <p:nvSpPr>
          <p:cNvPr id="2" name="Nadpis 1"/>
          <p:cNvSpPr>
            <a:spLocks noGrp="1"/>
          </p:cNvSpPr>
          <p:nvPr>
            <p:ph type="title"/>
          </p:nvPr>
        </p:nvSpPr>
        <p:spPr>
          <a:xfrm>
            <a:off x="971600" y="2060848"/>
            <a:ext cx="7272808" cy="1872208"/>
          </a:xfrm>
        </p:spPr>
        <p:txBody>
          <a:bodyPr/>
          <a:lstStyle/>
          <a:p>
            <a:pPr algn="ctr"/>
            <a:r>
              <a:rPr lang="cs-CZ" dirty="0" smtClean="0"/>
              <a:t>VEŘEJNÁ PODPORA a VELIKOST PODNIKU</a:t>
            </a:r>
            <a:br>
              <a:rPr lang="cs-CZ" dirty="0" smtClean="0"/>
            </a:br>
            <a:r>
              <a:rPr lang="cs-CZ" dirty="0" smtClean="0"/>
              <a:t/>
            </a:r>
            <a:br>
              <a:rPr lang="cs-CZ" dirty="0" smtClean="0"/>
            </a:br>
            <a:endParaRPr lang="cs-CZ" sz="2800" b="0" dirty="0"/>
          </a:p>
        </p:txBody>
      </p:sp>
    </p:spTree>
    <p:extLst>
      <p:ext uri="{BB962C8B-B14F-4D97-AF65-F5344CB8AC3E}">
        <p14:creationId xmlns:p14="http://schemas.microsoft.com/office/powerpoint/2010/main" val="295794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pPr>
            <a:r>
              <a:rPr lang="cs-CZ" b="1" dirty="0" smtClean="0"/>
              <a:t>Systematika výjimek z VP - </a:t>
            </a:r>
            <a:r>
              <a:rPr lang="cs-CZ" dirty="0" smtClean="0"/>
              <a:t>podle Smlouvy:</a:t>
            </a:r>
            <a:endParaRPr lang="cs-CZ" dirty="0"/>
          </a:p>
          <a:p>
            <a:pPr marL="0" indent="0">
              <a:buNone/>
              <a:defRPr/>
            </a:pPr>
            <a:r>
              <a:rPr lang="cs-CZ" dirty="0"/>
              <a:t>Obecné výjimky dle čl. 107 odst. 2 Smlouvy</a:t>
            </a:r>
          </a:p>
          <a:p>
            <a:pPr marL="0" indent="0">
              <a:buNone/>
              <a:defRPr/>
            </a:pPr>
            <a:r>
              <a:rPr lang="cs-CZ" dirty="0"/>
              <a:t>Individuální výjimky  dle čl. 107 odst. 3 Smlouvy</a:t>
            </a:r>
          </a:p>
          <a:p>
            <a:pPr marL="0" indent="0">
              <a:buNone/>
              <a:defRPr/>
            </a:pPr>
            <a:r>
              <a:rPr lang="cs-CZ" dirty="0"/>
              <a:t>Skupinové výjimky vydané Evropskou komisí na základě čl. 109 Smlouvy a zmocnění v nařízení Rady (ES) 994/98</a:t>
            </a:r>
          </a:p>
          <a:p>
            <a:pPr marL="0" indent="0">
              <a:buNone/>
              <a:defRPr/>
            </a:pPr>
            <a:r>
              <a:rPr lang="cs-CZ" dirty="0"/>
              <a:t>Výjimky stanovené Radou ES (podle čl. 108 odst. 2 Smlouvy)</a:t>
            </a:r>
          </a:p>
          <a:p>
            <a:pPr marL="0" indent="0">
              <a:buNone/>
              <a:defRPr/>
            </a:pP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3590826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395536" y="1772816"/>
            <a:ext cx="8064000" cy="4320000"/>
          </a:xfrm>
        </p:spPr>
        <p:txBody>
          <a:bodyPr/>
          <a:lstStyle/>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pic>
        <p:nvPicPr>
          <p:cNvPr id="5" name="Obrázek 4"/>
          <p:cNvPicPr/>
          <p:nvPr/>
        </p:nvPicPr>
        <p:blipFill rotWithShape="1">
          <a:blip r:embed="rId2"/>
          <a:srcRect l="48325" t="8373" r="6540" b="54746"/>
          <a:stretch/>
        </p:blipFill>
        <p:spPr bwMode="auto">
          <a:xfrm>
            <a:off x="1907704" y="1772816"/>
            <a:ext cx="5040560" cy="40324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8818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b="1" dirty="0" smtClean="0"/>
              <a:t>Další prameny úpravy veřejné podpory</a:t>
            </a:r>
          </a:p>
          <a:p>
            <a:pPr>
              <a:defRPr/>
            </a:pPr>
            <a:r>
              <a:rPr lang="cs-CZ" dirty="0"/>
              <a:t>Základní úprava veřejné podpory je dále rozvinuta sekundárním právem EU, rozhodovací praxí Evropské komise i Soudního dvora EU, resp. Tribunálu (dříve ESD a soud I. </a:t>
            </a:r>
            <a:r>
              <a:rPr lang="cs-CZ" dirty="0" smtClean="0"/>
              <a:t>instance</a:t>
            </a:r>
            <a:r>
              <a:rPr lang="cs-CZ" dirty="0"/>
              <a:t>)</a:t>
            </a:r>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Tree>
    <p:extLst>
      <p:ext uri="{BB962C8B-B14F-4D97-AF65-F5344CB8AC3E}">
        <p14:creationId xmlns:p14="http://schemas.microsoft.com/office/powerpoint/2010/main" val="3300432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13</a:t>
            </a:fld>
            <a:endParaRPr lang="cs-CZ" dirty="0"/>
          </a:p>
        </p:txBody>
      </p:sp>
      <p:pic>
        <p:nvPicPr>
          <p:cNvPr id="5" name="Zástupný symbol pro obsah 4"/>
          <p:cNvPicPr>
            <a:picLocks noGrp="1"/>
          </p:cNvPicPr>
          <p:nvPr>
            <p:ph idx="1"/>
          </p:nvPr>
        </p:nvPicPr>
        <p:blipFill rotWithShape="1">
          <a:blip r:embed="rId2"/>
          <a:srcRect l="51197" t="17743" r="4465" b="34611"/>
          <a:stretch/>
        </p:blipFill>
        <p:spPr bwMode="auto">
          <a:xfrm>
            <a:off x="1763688" y="1412776"/>
            <a:ext cx="6048672"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6271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b="1" smtClean="0"/>
              <a:t>Sekundární </a:t>
            </a:r>
            <a:r>
              <a:rPr lang="cs-CZ" b="1" dirty="0" smtClean="0"/>
              <a:t>právo EU – oblasti regulace</a:t>
            </a:r>
            <a:endParaRPr lang="cs-CZ" b="1" dirty="0"/>
          </a:p>
          <a:p>
            <a:pPr marL="0" indent="0">
              <a:buNone/>
            </a:pPr>
            <a:r>
              <a:rPr lang="cs-CZ" b="1" dirty="0" smtClean="0"/>
              <a:t>Na rámcová</a:t>
            </a:r>
            <a:r>
              <a:rPr lang="cs-CZ" b="1" dirty="0"/>
              <a:t>, nicméně velmi </a:t>
            </a:r>
            <a:r>
              <a:rPr lang="cs-CZ" b="1" dirty="0" smtClean="0"/>
              <a:t>důležitá, ustanovení Smlouvy </a:t>
            </a:r>
            <a:r>
              <a:rPr lang="cs-CZ" b="1" dirty="0"/>
              <a:t>navazuje systém pravidel, zakotvených v rámci sekundární legislativy EU. Mezi ně patří zejména:</a:t>
            </a:r>
          </a:p>
          <a:p>
            <a:r>
              <a:rPr lang="cs-CZ" dirty="0" smtClean="0"/>
              <a:t>Pravidla </a:t>
            </a:r>
            <a:r>
              <a:rPr lang="cs-CZ" dirty="0"/>
              <a:t>stanovící tzv. </a:t>
            </a:r>
            <a:r>
              <a:rPr lang="cs-CZ" b="1" dirty="0"/>
              <a:t>blokové výjimky </a:t>
            </a:r>
            <a:r>
              <a:rPr lang="cs-CZ" dirty="0"/>
              <a:t>pro oblasti vzdělávání, činnost malých a středních podniků a podporu zaměstnanosti;</a:t>
            </a:r>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14</a:t>
            </a:fld>
            <a:endParaRPr lang="cs-CZ" dirty="0"/>
          </a:p>
        </p:txBody>
      </p:sp>
    </p:spTree>
    <p:extLst>
      <p:ext uri="{BB962C8B-B14F-4D97-AF65-F5344CB8AC3E}">
        <p14:creationId xmlns:p14="http://schemas.microsoft.com/office/powerpoint/2010/main" val="727355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pPr>
            <a:r>
              <a:rPr lang="cs-CZ" b="1" dirty="0" smtClean="0"/>
              <a:t>sekundární právo </a:t>
            </a:r>
            <a:r>
              <a:rPr lang="cs-CZ" b="1" dirty="0"/>
              <a:t>EU– oblasti </a:t>
            </a:r>
            <a:r>
              <a:rPr lang="cs-CZ" b="1" dirty="0" smtClean="0"/>
              <a:t>regulace</a:t>
            </a:r>
            <a:endParaRPr lang="cs-CZ" b="1" dirty="0"/>
          </a:p>
          <a:p>
            <a:r>
              <a:rPr lang="cs-CZ" dirty="0" smtClean="0"/>
              <a:t>Pravidla </a:t>
            </a:r>
            <a:r>
              <a:rPr lang="cs-CZ" dirty="0"/>
              <a:t>vymezující podpory zanedbatelného významu, někdy označované též jako bagatelní podpory, pro která se v právu EU v kontextu s pravidly o hospodářské soutěži vžil termín </a:t>
            </a:r>
            <a:r>
              <a:rPr lang="cs-CZ" b="1" dirty="0"/>
              <a:t>pravidla de </a:t>
            </a:r>
            <a:r>
              <a:rPr lang="cs-CZ" b="1" dirty="0" err="1"/>
              <a:t>minimis</a:t>
            </a:r>
            <a:r>
              <a:rPr lang="cs-CZ" dirty="0"/>
              <a:t>. Obecně je účelem této úpravy určit hranici, pod níž opatření činěná podniky či státy spadající do oblasti hospodářské soutěže nejsou způsobilá významně tuto soutěž narušit, poškodit či ohrozit, a proto nevedou k postihu ze strany orgánů EU;</a:t>
            </a:r>
          </a:p>
          <a:p>
            <a:endParaRPr lang="cs-CZ" b="1" dirty="0"/>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15</a:t>
            </a:fld>
            <a:endParaRPr lang="cs-CZ" dirty="0"/>
          </a:p>
        </p:txBody>
      </p:sp>
    </p:spTree>
    <p:extLst>
      <p:ext uri="{BB962C8B-B14F-4D97-AF65-F5344CB8AC3E}">
        <p14:creationId xmlns:p14="http://schemas.microsoft.com/office/powerpoint/2010/main" val="2945675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b="1" dirty="0" smtClean="0"/>
              <a:t>Sekundární právo – nejdůležitější prameny</a:t>
            </a:r>
          </a:p>
          <a:p>
            <a:pPr>
              <a:defRPr/>
            </a:pPr>
            <a:r>
              <a:rPr lang="cs-CZ" dirty="0" smtClean="0"/>
              <a:t>Na </a:t>
            </a:r>
            <a:r>
              <a:rPr lang="cs-CZ" dirty="0"/>
              <a:t>základě zmocnění Radou ES (nařízením Rady (ES) č. 994/98) vydala Evropská komise nařízení Komise (ES) </a:t>
            </a:r>
            <a:r>
              <a:rPr lang="cs-CZ" b="1" dirty="0">
                <a:solidFill>
                  <a:srgbClr val="FF0000"/>
                </a:solidFill>
              </a:rPr>
              <a:t>č. </a:t>
            </a:r>
            <a:r>
              <a:rPr lang="cs-CZ" b="1" dirty="0" smtClean="0">
                <a:solidFill>
                  <a:srgbClr val="FF0000"/>
                </a:solidFill>
              </a:rPr>
              <a:t>651/2014</a:t>
            </a:r>
            <a:r>
              <a:rPr lang="cs-CZ" dirty="0" smtClean="0"/>
              <a:t> </a:t>
            </a:r>
            <a:r>
              <a:rPr lang="cs-CZ" dirty="0"/>
              <a:t>ze dne 17. června 2014, kterým se v souladu s články 107 a 108 Smlouvy prohlašují určité kategorie podpory za slučitelné s vnitřním trhem  (</a:t>
            </a:r>
            <a:r>
              <a:rPr lang="cs-CZ" b="1" dirty="0"/>
              <a:t>obecné nařízení o blokových výjimkách</a:t>
            </a:r>
            <a:r>
              <a:rPr lang="cs-CZ" dirty="0"/>
              <a:t>).</a:t>
            </a:r>
          </a:p>
          <a:p>
            <a:pPr>
              <a:defRPr/>
            </a:pPr>
            <a:r>
              <a:rPr lang="cs-CZ" dirty="0"/>
              <a:t>Podmínky poskytování podpory dle pravidla de </a:t>
            </a:r>
            <a:r>
              <a:rPr lang="cs-CZ" dirty="0" err="1"/>
              <a:t>minimis</a:t>
            </a:r>
            <a:r>
              <a:rPr lang="cs-CZ" dirty="0"/>
              <a:t> stanovuje nařízení komise (ES) </a:t>
            </a:r>
            <a:r>
              <a:rPr lang="cs-CZ" b="1" dirty="0">
                <a:solidFill>
                  <a:srgbClr val="FF0000"/>
                </a:solidFill>
              </a:rPr>
              <a:t>č. </a:t>
            </a:r>
            <a:r>
              <a:rPr lang="cs-CZ" b="1" dirty="0" smtClean="0">
                <a:solidFill>
                  <a:srgbClr val="FF0000"/>
                </a:solidFill>
              </a:rPr>
              <a:t>1407/2013</a:t>
            </a:r>
            <a:r>
              <a:rPr lang="cs-CZ" dirty="0" smtClean="0"/>
              <a:t> ze </a:t>
            </a:r>
            <a:r>
              <a:rPr lang="cs-CZ" dirty="0"/>
              <a:t>dne 18. prosince </a:t>
            </a:r>
            <a:r>
              <a:rPr lang="cs-CZ" dirty="0" smtClean="0"/>
              <a:t>2013 o </a:t>
            </a:r>
            <a:r>
              <a:rPr lang="cs-CZ" dirty="0"/>
              <a:t>použití článků 107 a 108 Smlouvy o fungování Evropské unie na podporu </a:t>
            </a:r>
            <a:r>
              <a:rPr lang="cs-CZ" b="1" dirty="0"/>
              <a:t>de </a:t>
            </a:r>
            <a:r>
              <a:rPr lang="cs-CZ" b="1" dirty="0" err="1"/>
              <a:t>minimis</a:t>
            </a: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16</a:t>
            </a:fld>
            <a:endParaRPr lang="cs-CZ" dirty="0"/>
          </a:p>
        </p:txBody>
      </p:sp>
    </p:spTree>
    <p:extLst>
      <p:ext uri="{BB962C8B-B14F-4D97-AF65-F5344CB8AC3E}">
        <p14:creationId xmlns:p14="http://schemas.microsoft.com/office/powerpoint/2010/main" val="2627444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endParaRPr lang="cs-CZ" b="1" dirty="0" smtClean="0"/>
          </a:p>
          <a:p>
            <a:pPr marL="0" indent="0">
              <a:buNone/>
            </a:pPr>
            <a:endParaRPr lang="cs-CZ" b="1" dirty="0"/>
          </a:p>
          <a:p>
            <a:pPr marL="0" indent="0">
              <a:buNone/>
            </a:pPr>
            <a:endParaRPr lang="cs-CZ" b="1" dirty="0" smtClean="0"/>
          </a:p>
          <a:p>
            <a:pPr marL="0" indent="0" algn="ctr">
              <a:buNone/>
            </a:pPr>
            <a:r>
              <a:rPr lang="cs-CZ" b="1" dirty="0" smtClean="0"/>
              <a:t>ZÁKLADNÍ POJMY Z OBLASTI VP </a:t>
            </a:r>
          </a:p>
          <a:p>
            <a:pPr marL="0" indent="0" algn="ctr">
              <a:buNone/>
            </a:pPr>
            <a:r>
              <a:rPr lang="cs-CZ" b="1" dirty="0" smtClean="0"/>
              <a:t>aneb s čím se můžeme setkat</a:t>
            </a:r>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17</a:t>
            </a:fld>
            <a:endParaRPr lang="cs-CZ" dirty="0"/>
          </a:p>
        </p:txBody>
      </p:sp>
    </p:spTree>
    <p:extLst>
      <p:ext uri="{BB962C8B-B14F-4D97-AF65-F5344CB8AC3E}">
        <p14:creationId xmlns:p14="http://schemas.microsoft.com/office/powerpoint/2010/main" val="3800543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dirty="0" smtClean="0"/>
              <a:t>Pojem </a:t>
            </a:r>
            <a:r>
              <a:rPr lang="cs-CZ" b="1" dirty="0" smtClean="0"/>
              <a:t>veřejná podpora</a:t>
            </a:r>
          </a:p>
          <a:p>
            <a:pPr marL="0" indent="0">
              <a:buNone/>
              <a:defRPr/>
            </a:pPr>
            <a:r>
              <a:rPr lang="cs-CZ" dirty="0"/>
              <a:t>Pozitivní právem daná definice </a:t>
            </a:r>
            <a:r>
              <a:rPr lang="cs-CZ" dirty="0" smtClean="0"/>
              <a:t>neexistuje. Obsah </a:t>
            </a:r>
            <a:r>
              <a:rPr lang="cs-CZ" dirty="0"/>
              <a:t>pojmu veřejná podpora </a:t>
            </a:r>
            <a:r>
              <a:rPr lang="cs-CZ" dirty="0" smtClean="0"/>
              <a:t>se </a:t>
            </a:r>
            <a:r>
              <a:rPr lang="cs-CZ" b="1" dirty="0" smtClean="0"/>
              <a:t>dovozuje </a:t>
            </a:r>
            <a:r>
              <a:rPr lang="cs-CZ" b="1" dirty="0"/>
              <a:t>ze zákazu veřejné podpory </a:t>
            </a:r>
            <a:r>
              <a:rPr lang="cs-CZ" dirty="0"/>
              <a:t>podle ustanovení čl. 107 odst. 1 </a:t>
            </a:r>
            <a:r>
              <a:rPr lang="cs-CZ" dirty="0" smtClean="0"/>
              <a:t>Smlouvy.</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18</a:t>
            </a:fld>
            <a:endParaRPr lang="cs-CZ" dirty="0"/>
          </a:p>
        </p:txBody>
      </p:sp>
    </p:spTree>
    <p:extLst>
      <p:ext uri="{BB962C8B-B14F-4D97-AF65-F5344CB8AC3E}">
        <p14:creationId xmlns:p14="http://schemas.microsoft.com/office/powerpoint/2010/main" val="1666005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dirty="0" smtClean="0"/>
              <a:t>Pojem</a:t>
            </a:r>
            <a:r>
              <a:rPr lang="cs-CZ" b="1" dirty="0" smtClean="0"/>
              <a:t> podniku</a:t>
            </a:r>
          </a:p>
          <a:p>
            <a:pPr marL="0" indent="0">
              <a:buNone/>
              <a:defRPr/>
            </a:pPr>
            <a:r>
              <a:rPr lang="cs-CZ" dirty="0" smtClean="0"/>
              <a:t>Například z </a:t>
            </a:r>
            <a:r>
              <a:rPr lang="cs-CZ" dirty="0"/>
              <a:t>bodu 4 preambule Nařízení na podporu de </a:t>
            </a:r>
            <a:r>
              <a:rPr lang="cs-CZ" dirty="0" err="1"/>
              <a:t>minimis</a:t>
            </a:r>
            <a:r>
              <a:rPr lang="cs-CZ" dirty="0"/>
              <a:t> plyne, že: „Pro účely pravidel hospodářské soutěže stanovených ve Smlouvě je podnikem jakýkoli subjekt vykonávající hospodářskou činnost nezávisle na právním postavení tohoto subjektu a způsobu jeho financování</a:t>
            </a:r>
            <a:r>
              <a:rPr lang="cs-CZ" dirty="0" smtClean="0"/>
              <a:t>.“. Dále </a:t>
            </a:r>
            <a:r>
              <a:rPr lang="cs-CZ" dirty="0"/>
              <a:t>lze definici Podniku dovodit například z judikatury ESD, u které např. rozsudek ESD C-41/90 </a:t>
            </a:r>
            <a:r>
              <a:rPr lang="cs-CZ" dirty="0" err="1"/>
              <a:t>Höfner</a:t>
            </a:r>
            <a:r>
              <a:rPr lang="cs-CZ" dirty="0"/>
              <a:t> a </a:t>
            </a:r>
            <a:r>
              <a:rPr lang="cs-CZ" dirty="0" err="1"/>
              <a:t>Elser</a:t>
            </a:r>
            <a:r>
              <a:rPr lang="cs-CZ" dirty="0"/>
              <a:t> v </a:t>
            </a:r>
            <a:r>
              <a:rPr lang="cs-CZ" dirty="0" err="1"/>
              <a:t>Macrotron</a:t>
            </a:r>
            <a:r>
              <a:rPr lang="cs-CZ" dirty="0"/>
              <a:t> uvádí, že „Podnikem je jakákoliv entita bez ohledu na právní status či způsob financování vykonávající ekonomickou aktivitu</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19</a:t>
            </a:fld>
            <a:endParaRPr lang="cs-CZ" dirty="0"/>
          </a:p>
        </p:txBody>
      </p:sp>
    </p:spTree>
    <p:extLst>
      <p:ext uri="{BB962C8B-B14F-4D97-AF65-F5344CB8AC3E}">
        <p14:creationId xmlns:p14="http://schemas.microsoft.com/office/powerpoint/2010/main" val="2114348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2286000" lvl="5" indent="0">
              <a:buNone/>
            </a:pPr>
            <a:r>
              <a:rPr lang="cs-CZ" b="1" dirty="0" smtClean="0"/>
              <a:t>Program:</a:t>
            </a:r>
          </a:p>
          <a:p>
            <a:pPr marL="2743200" lvl="5" indent="-457200">
              <a:buAutoNum type="arabicPeriod"/>
            </a:pPr>
            <a:endParaRPr lang="cs-CZ" b="1" dirty="0" smtClean="0"/>
          </a:p>
          <a:p>
            <a:pPr marL="2743200" lvl="5" indent="-457200">
              <a:buAutoNum type="arabicPeriod"/>
            </a:pPr>
            <a:r>
              <a:rPr lang="cs-CZ" b="1" dirty="0" smtClean="0"/>
              <a:t>PRAMENY </a:t>
            </a:r>
            <a:r>
              <a:rPr lang="cs-CZ" b="1" dirty="0"/>
              <a:t>PRÁVA REGULACE VP</a:t>
            </a:r>
          </a:p>
          <a:p>
            <a:pPr marL="2743200" lvl="5" indent="-457200">
              <a:buAutoNum type="arabicPeriod"/>
            </a:pPr>
            <a:r>
              <a:rPr lang="cs-CZ" b="1" dirty="0" smtClean="0"/>
              <a:t>PODPORA </a:t>
            </a:r>
            <a:r>
              <a:rPr lang="cs-CZ" b="1" dirty="0"/>
              <a:t>DE MINIMIS </a:t>
            </a:r>
            <a:endParaRPr lang="cs-CZ" b="1" dirty="0" smtClean="0"/>
          </a:p>
          <a:p>
            <a:pPr marL="2743200" lvl="5" indent="-457200">
              <a:buAutoNum type="arabicPeriod"/>
            </a:pPr>
            <a:r>
              <a:rPr lang="cs-CZ" b="1" dirty="0"/>
              <a:t>BLOKOVÉ VÝJIMKY</a:t>
            </a:r>
          </a:p>
          <a:p>
            <a:pPr marL="2743200" lvl="5" indent="-457200">
              <a:buAutoNum type="arabicPeriod"/>
            </a:pPr>
            <a:r>
              <a:rPr lang="cs-CZ" b="1" dirty="0" smtClean="0"/>
              <a:t>FINANČNÍ KAPACITA PŘÍJEMCE</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3976409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dirty="0" smtClean="0"/>
              <a:t>Pojem</a:t>
            </a:r>
            <a:r>
              <a:rPr lang="cs-CZ" b="1" dirty="0" smtClean="0"/>
              <a:t> podniku</a:t>
            </a:r>
          </a:p>
          <a:p>
            <a:pPr marL="0" indent="0">
              <a:buNone/>
              <a:defRPr/>
            </a:pPr>
            <a:r>
              <a:rPr lang="cs-CZ" b="1" dirty="0" smtClean="0"/>
              <a:t>Veřejná podpora nevzniká u subjektů, u kterých absentuje hospodářská činnost / ekonomická aktivita.</a:t>
            </a:r>
          </a:p>
          <a:p>
            <a:pPr marL="0" indent="0">
              <a:buNone/>
              <a:defRPr/>
            </a:pPr>
            <a:r>
              <a:rPr lang="cs-CZ" dirty="0" smtClean="0"/>
              <a:t>Správa vlastního majetku (včetně případných pronájmů bytů) není hospodářskou činností.</a:t>
            </a:r>
          </a:p>
          <a:p>
            <a:pPr marL="0" indent="0">
              <a:buNone/>
              <a:defRPr/>
            </a:pPr>
            <a:r>
              <a:rPr lang="cs-CZ" b="1" dirty="0" smtClean="0"/>
              <a:t>S ohledem na výzvu 43 se bude o VP jednat vždy.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20</a:t>
            </a:fld>
            <a:endParaRPr lang="cs-CZ" dirty="0"/>
          </a:p>
        </p:txBody>
      </p:sp>
    </p:spTree>
    <p:extLst>
      <p:ext uri="{BB962C8B-B14F-4D97-AF65-F5344CB8AC3E}">
        <p14:creationId xmlns:p14="http://schemas.microsoft.com/office/powerpoint/2010/main" val="1393145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b="1" dirty="0" smtClean="0"/>
              <a:t>Narušení </a:t>
            </a:r>
            <a:r>
              <a:rPr lang="cs-CZ" b="1" dirty="0"/>
              <a:t>hospodářské soutěže nebo hrozba jejího narušení</a:t>
            </a:r>
          </a:p>
          <a:p>
            <a:pPr marL="0" indent="0">
              <a:buNone/>
              <a:defRPr/>
            </a:pPr>
            <a:r>
              <a:rPr lang="cs-CZ" dirty="0"/>
              <a:t>Naplnění tohoto znaku se při poskytnutí podpory z veřejných zdrojů předpokládá téměř automaticky, neboť postačuje pouhé potenciální narušení soutěže (i zamezení vstupu potenciálního konkurenta na trh).</a:t>
            </a:r>
          </a:p>
          <a:p>
            <a:pPr marL="0" indent="0">
              <a:buNone/>
              <a:defRPr/>
            </a:pPr>
            <a:r>
              <a:rPr lang="cs-CZ" dirty="0"/>
              <a:t>Podpora udělená jednomu ze soutěžitelů poškozuje hospodářskou soutěž tím, že vytváří na trhu nerovné podmínky pro podnikání.</a:t>
            </a:r>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21</a:t>
            </a:fld>
            <a:endParaRPr lang="cs-CZ" dirty="0"/>
          </a:p>
        </p:txBody>
      </p:sp>
    </p:spTree>
    <p:extLst>
      <p:ext uri="{BB962C8B-B14F-4D97-AF65-F5344CB8AC3E}">
        <p14:creationId xmlns:p14="http://schemas.microsoft.com/office/powerpoint/2010/main" val="158122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b="1" dirty="0" smtClean="0"/>
              <a:t>Narušení </a:t>
            </a:r>
            <a:r>
              <a:rPr lang="cs-CZ" b="1" dirty="0"/>
              <a:t>hospodářské soutěže nebo hrozba jejího narušení</a:t>
            </a:r>
          </a:p>
          <a:p>
            <a:pPr marL="0" indent="0">
              <a:buNone/>
              <a:defRPr/>
            </a:pPr>
            <a:r>
              <a:rPr lang="cs-CZ" dirty="0" smtClean="0"/>
              <a:t>Zatímco </a:t>
            </a:r>
            <a:r>
              <a:rPr lang="cs-CZ" dirty="0"/>
              <a:t>příjemce podpory má možnost použít pro realizaci svých záměrů vedle vlastních i prostředky z veřejných zdrojů, ostatní soutěžitelé, hospodaří při dosahování obdobných cílů pouze s vlastními prostředky.</a:t>
            </a:r>
          </a:p>
          <a:p>
            <a:pPr marL="0" indent="0">
              <a:buNone/>
              <a:defRPr/>
            </a:pPr>
            <a:r>
              <a:rPr lang="cs-CZ" dirty="0"/>
              <a:t>Podnik může díky veřejné podpoře nabízet své produkty levněji nebo investovat vlastní prostředky do jiných oblastí a posílit tak své postavení. </a:t>
            </a:r>
          </a:p>
          <a:p>
            <a:pPr marL="0" indent="0">
              <a:buNone/>
              <a:defRPr/>
            </a:pPr>
            <a:r>
              <a:rPr lang="cs-CZ" dirty="0" smtClean="0"/>
              <a:t>Výjimkou </a:t>
            </a:r>
            <a:r>
              <a:rPr lang="cs-CZ" dirty="0"/>
              <a:t>je </a:t>
            </a:r>
            <a:r>
              <a:rPr lang="cs-CZ" b="1" dirty="0"/>
              <a:t>tzv. podpora de </a:t>
            </a:r>
            <a:r>
              <a:rPr lang="cs-CZ" b="1" dirty="0" err="1"/>
              <a:t>minimis</a:t>
            </a:r>
            <a:r>
              <a:rPr lang="cs-CZ" dirty="0"/>
              <a:t>, která z důvodu nízké částky poskytované podpory soutěž nenarušuje.</a:t>
            </a:r>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2160699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pic>
        <p:nvPicPr>
          <p:cNvPr id="5" name="Obrázek 4"/>
          <p:cNvPicPr/>
          <p:nvPr/>
        </p:nvPicPr>
        <p:blipFill rotWithShape="1">
          <a:blip r:embed="rId2"/>
          <a:srcRect l="41819" t="15909" r="8592" b="25414"/>
          <a:stretch/>
        </p:blipFill>
        <p:spPr bwMode="auto">
          <a:xfrm>
            <a:off x="1907704" y="1268760"/>
            <a:ext cx="5256584"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9284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414000" lvl="1" indent="0">
              <a:buNone/>
            </a:pPr>
            <a:endParaRPr lang="cs-CZ" b="1" dirty="0" smtClean="0"/>
          </a:p>
          <a:p>
            <a:pPr marL="414000" lvl="1" indent="0">
              <a:buNone/>
            </a:pPr>
            <a:endParaRPr lang="cs-CZ" b="1" dirty="0"/>
          </a:p>
          <a:p>
            <a:pPr marL="414000" lvl="1" indent="0">
              <a:buNone/>
            </a:pPr>
            <a:endParaRPr lang="cs-CZ" b="1" dirty="0" smtClean="0"/>
          </a:p>
          <a:p>
            <a:pPr marL="414000" lvl="1" indent="0">
              <a:buNone/>
            </a:pPr>
            <a:endParaRPr lang="cs-CZ" b="1" dirty="0"/>
          </a:p>
          <a:p>
            <a:pPr marL="414000" lvl="1" indent="0" algn="ctr">
              <a:buNone/>
            </a:pPr>
            <a:r>
              <a:rPr lang="cs-CZ" b="1" dirty="0" smtClean="0"/>
              <a:t>II. PODPORA DE MINIMIS </a:t>
            </a:r>
            <a:endParaRPr lang="cs-CZ" b="1"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spTree>
    <p:extLst>
      <p:ext uri="{BB962C8B-B14F-4D97-AF65-F5344CB8AC3E}">
        <p14:creationId xmlns:p14="http://schemas.microsoft.com/office/powerpoint/2010/main" val="2243098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dirty="0"/>
          </a:p>
          <a:p>
            <a:pPr marL="0" indent="0">
              <a:buNone/>
              <a:defRPr/>
            </a:pPr>
            <a:r>
              <a:rPr lang="cs-CZ" dirty="0"/>
              <a:t>Podpora podle pravidla de </a:t>
            </a:r>
            <a:r>
              <a:rPr lang="cs-CZ" dirty="0" err="1"/>
              <a:t>minimis</a:t>
            </a:r>
            <a:r>
              <a:rPr lang="cs-CZ" dirty="0"/>
              <a:t>, podpora de </a:t>
            </a:r>
            <a:r>
              <a:rPr lang="cs-CZ" dirty="0" err="1"/>
              <a:t>minimis</a:t>
            </a:r>
            <a:r>
              <a:rPr lang="cs-CZ" dirty="0"/>
              <a:t>, českou legislativou označována jako podpora malého rozsahu (zákon č. 215/2004 Sb.).</a:t>
            </a:r>
          </a:p>
          <a:p>
            <a:pPr marL="0" indent="0">
              <a:buNone/>
              <a:defRPr/>
            </a:pPr>
            <a:r>
              <a:rPr lang="cs-CZ" dirty="0"/>
              <a:t>Podpora de </a:t>
            </a:r>
            <a:r>
              <a:rPr lang="cs-CZ" dirty="0" err="1"/>
              <a:t>minimis</a:t>
            </a:r>
            <a:r>
              <a:rPr lang="cs-CZ" dirty="0"/>
              <a:t> není veřejnou podporou ve smyslu čl. 107 Smlouvy.</a:t>
            </a:r>
          </a:p>
          <a:p>
            <a:pPr marL="0" indent="0">
              <a:buNone/>
              <a:defRPr/>
            </a:pPr>
            <a:r>
              <a:rPr lang="cs-CZ" dirty="0"/>
              <a:t>Důvod: vzhledem ke své relativně nízké hodnotě není s to narušit hospodářskou soutěž ani ovlivnit obchod mezi členskými státy EU, nejsou tedy splněny dva znaky veřejné podpory ze čtyř.</a:t>
            </a:r>
          </a:p>
          <a:p>
            <a:pPr marL="0" indent="0">
              <a:buNone/>
              <a:defRPr/>
            </a:pPr>
            <a:endParaRPr lang="cs-CZ" dirty="0"/>
          </a:p>
          <a:p>
            <a:pPr marL="0" indent="0">
              <a:buNone/>
              <a:defRPr/>
            </a:pP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25</a:t>
            </a:fld>
            <a:endParaRPr lang="cs-CZ" dirty="0"/>
          </a:p>
        </p:txBody>
      </p:sp>
    </p:spTree>
    <p:extLst>
      <p:ext uri="{BB962C8B-B14F-4D97-AF65-F5344CB8AC3E}">
        <p14:creationId xmlns:p14="http://schemas.microsoft.com/office/powerpoint/2010/main" val="4026589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dirty="0"/>
          </a:p>
          <a:p>
            <a:pPr marL="0" indent="0">
              <a:buNone/>
              <a:defRPr/>
            </a:pPr>
            <a:r>
              <a:rPr lang="cs-CZ" dirty="0"/>
              <a:t>Definice podpory de </a:t>
            </a:r>
            <a:r>
              <a:rPr lang="cs-CZ" dirty="0" err="1"/>
              <a:t>minimis</a:t>
            </a:r>
            <a:r>
              <a:rPr lang="cs-CZ" dirty="0"/>
              <a:t>:</a:t>
            </a:r>
          </a:p>
          <a:p>
            <a:pPr marL="0" indent="0">
              <a:buNone/>
              <a:defRPr/>
            </a:pPr>
            <a:r>
              <a:rPr lang="cs-CZ" dirty="0" smtClean="0"/>
              <a:t>Podpora</a:t>
            </a:r>
            <a:r>
              <a:rPr lang="cs-CZ" dirty="0"/>
              <a:t>, jejíž celková výše poskytnutá jednomu podniku nesmí v kterémkoli tříletém období přesáhnout částku </a:t>
            </a:r>
            <a:r>
              <a:rPr lang="cs-CZ" dirty="0" smtClean="0"/>
              <a:t>   200 000 </a:t>
            </a:r>
            <a:r>
              <a:rPr lang="cs-CZ" dirty="0"/>
              <a:t>EUR.</a:t>
            </a:r>
          </a:p>
          <a:p>
            <a:pPr marL="0" indent="0">
              <a:buNone/>
              <a:defRPr/>
            </a:pPr>
            <a:r>
              <a:rPr lang="cs-CZ" dirty="0" smtClean="0"/>
              <a:t>Celková </a:t>
            </a:r>
            <a:r>
              <a:rPr lang="cs-CZ" dirty="0"/>
              <a:t>částka podpory de </a:t>
            </a:r>
            <a:r>
              <a:rPr lang="cs-CZ" dirty="0" err="1"/>
              <a:t>minimis</a:t>
            </a:r>
            <a:r>
              <a:rPr lang="cs-CZ" dirty="0"/>
              <a:t> udělená každému jednotlivému podniku činnému v odvětví silniční </a:t>
            </a:r>
            <a:r>
              <a:rPr lang="cs-CZ" dirty="0" smtClean="0"/>
              <a:t>nákladní dopravy </a:t>
            </a:r>
            <a:r>
              <a:rPr lang="cs-CZ" dirty="0"/>
              <a:t>nesmí přesáhnout 100 000 EUR v kterémkoliv období tří fiskálních let.</a:t>
            </a:r>
          </a:p>
          <a:p>
            <a:pPr marL="0" indent="0">
              <a:buNone/>
              <a:defRPr/>
            </a:pP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26</a:t>
            </a:fld>
            <a:endParaRPr lang="cs-CZ" dirty="0"/>
          </a:p>
        </p:txBody>
      </p:sp>
    </p:spTree>
    <p:extLst>
      <p:ext uri="{BB962C8B-B14F-4D97-AF65-F5344CB8AC3E}">
        <p14:creationId xmlns:p14="http://schemas.microsoft.com/office/powerpoint/2010/main" val="952332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defRPr/>
            </a:pPr>
            <a:r>
              <a:rPr lang="cs-CZ" dirty="0" smtClean="0"/>
              <a:t>Kapitola 21.4.1.1. Obecné části pravidel - </a:t>
            </a:r>
            <a:r>
              <a:rPr lang="cs-CZ" b="1" dirty="0"/>
              <a:t>l</a:t>
            </a:r>
            <a:r>
              <a:rPr lang="cs-CZ" b="1" dirty="0" smtClean="0"/>
              <a:t>imity </a:t>
            </a:r>
            <a:r>
              <a:rPr lang="cs-CZ" b="1" dirty="0"/>
              <a:t>podpory</a:t>
            </a:r>
          </a:p>
          <a:p>
            <a:pPr marL="0" indent="0">
              <a:buNone/>
              <a:defRPr/>
            </a:pPr>
            <a:r>
              <a:rPr lang="cs-CZ" sz="2000" dirty="0"/>
              <a:t>Celková výše podpory de </a:t>
            </a:r>
            <a:r>
              <a:rPr lang="cs-CZ" sz="2000" dirty="0" err="1"/>
              <a:t>minimis</a:t>
            </a:r>
            <a:r>
              <a:rPr lang="cs-CZ" sz="2000" dirty="0"/>
              <a:t> podle nařízení Komise (EU) č. 1407/2013, o použití článků 107 a 108 Smlouvy o fungování Evropské unie na podporu de </a:t>
            </a:r>
            <a:r>
              <a:rPr lang="cs-CZ" sz="2000" dirty="0" err="1"/>
              <a:t>minimis</a:t>
            </a:r>
            <a:r>
              <a:rPr lang="cs-CZ" sz="2000" dirty="0"/>
              <a:t>, poskytnuté jednomu podniku nesmí  za libovolná tři po sobě jdoucí jednoletá účetní období překročit částku 200.000 EUR. </a:t>
            </a:r>
            <a:endParaRPr lang="cs-CZ" sz="2000" dirty="0" smtClean="0"/>
          </a:p>
          <a:p>
            <a:pPr marL="0" indent="0">
              <a:buNone/>
              <a:defRPr/>
            </a:pPr>
            <a:endParaRPr lang="cs-CZ" sz="2000" dirty="0"/>
          </a:p>
          <a:p>
            <a:pPr marL="0" indent="0">
              <a:buNone/>
              <a:defRPr/>
            </a:pPr>
            <a:endParaRPr lang="cs-CZ" sz="2000" dirty="0" smtClean="0"/>
          </a:p>
          <a:p>
            <a:pPr marL="0" indent="0">
              <a:buNone/>
              <a:defRPr/>
            </a:pPr>
            <a:r>
              <a:rPr lang="cs-CZ" sz="2000" dirty="0" smtClean="0"/>
              <a:t>Kontroly může auditní orgán provádět i 10 let zpětně.</a:t>
            </a:r>
            <a:endParaRPr lang="cs-CZ" sz="2000"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27</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607294038"/>
              </p:ext>
            </p:extLst>
          </p:nvPr>
        </p:nvGraphicFramePr>
        <p:xfrm>
          <a:off x="395536" y="4149080"/>
          <a:ext cx="8112177" cy="1080120"/>
        </p:xfrm>
        <a:graphic>
          <a:graphicData uri="http://schemas.openxmlformats.org/drawingml/2006/table">
            <a:tbl>
              <a:tblPr firstRow="1" bandRow="1">
                <a:tableStyleId>{5C22544A-7EE6-4342-B048-85BDC9FD1C3A}</a:tableStyleId>
              </a:tblPr>
              <a:tblGrid>
                <a:gridCol w="936102"/>
                <a:gridCol w="830071"/>
                <a:gridCol w="868693"/>
                <a:gridCol w="848461"/>
                <a:gridCol w="970565"/>
                <a:gridCol w="895906"/>
                <a:gridCol w="895906"/>
                <a:gridCol w="895906"/>
                <a:gridCol w="970567"/>
              </a:tblGrid>
              <a:tr h="461240">
                <a:tc>
                  <a:txBody>
                    <a:bodyPr/>
                    <a:lstStyle/>
                    <a:p>
                      <a:r>
                        <a:rPr lang="cs-CZ" dirty="0" smtClean="0"/>
                        <a:t>Rok</a:t>
                      </a:r>
                      <a:endParaRPr lang="cs-CZ" dirty="0"/>
                    </a:p>
                  </a:txBody>
                  <a:tcPr/>
                </a:tc>
                <a:tc>
                  <a:txBody>
                    <a:bodyPr/>
                    <a:lstStyle/>
                    <a:p>
                      <a:r>
                        <a:rPr lang="cs-CZ" sz="1400" dirty="0" smtClean="0"/>
                        <a:t>2009</a:t>
                      </a:r>
                      <a:endParaRPr lang="cs-CZ" sz="1400" dirty="0"/>
                    </a:p>
                  </a:txBody>
                  <a:tcPr/>
                </a:tc>
                <a:tc>
                  <a:txBody>
                    <a:bodyPr/>
                    <a:lstStyle/>
                    <a:p>
                      <a:r>
                        <a:rPr lang="cs-CZ" sz="1400" dirty="0" smtClean="0"/>
                        <a:t>2010</a:t>
                      </a:r>
                      <a:endParaRPr lang="cs-CZ" sz="1400" dirty="0"/>
                    </a:p>
                  </a:txBody>
                  <a:tcPr/>
                </a:tc>
                <a:tc>
                  <a:txBody>
                    <a:bodyPr/>
                    <a:lstStyle/>
                    <a:p>
                      <a:r>
                        <a:rPr lang="cs-CZ" sz="1400" dirty="0" smtClean="0"/>
                        <a:t>2011</a:t>
                      </a:r>
                      <a:endParaRPr lang="cs-CZ" sz="1400" dirty="0"/>
                    </a:p>
                  </a:txBody>
                  <a:tcPr/>
                </a:tc>
                <a:tc>
                  <a:txBody>
                    <a:bodyPr/>
                    <a:lstStyle/>
                    <a:p>
                      <a:r>
                        <a:rPr lang="cs-CZ" sz="1400" dirty="0" smtClean="0"/>
                        <a:t>2012</a:t>
                      </a:r>
                      <a:endParaRPr lang="cs-CZ" sz="1400" dirty="0"/>
                    </a:p>
                  </a:txBody>
                  <a:tcPr/>
                </a:tc>
                <a:tc>
                  <a:txBody>
                    <a:bodyPr/>
                    <a:lstStyle/>
                    <a:p>
                      <a:r>
                        <a:rPr lang="cs-CZ" sz="1400" dirty="0" smtClean="0"/>
                        <a:t>2013</a:t>
                      </a:r>
                      <a:endParaRPr lang="cs-CZ" sz="1400" dirty="0"/>
                    </a:p>
                  </a:txBody>
                  <a:tcPr/>
                </a:tc>
                <a:tc>
                  <a:txBody>
                    <a:bodyPr/>
                    <a:lstStyle/>
                    <a:p>
                      <a:r>
                        <a:rPr lang="cs-CZ" sz="1400" dirty="0" smtClean="0"/>
                        <a:t>2014</a:t>
                      </a:r>
                      <a:endParaRPr lang="cs-CZ" sz="1400" dirty="0"/>
                    </a:p>
                  </a:txBody>
                  <a:tcPr/>
                </a:tc>
                <a:tc>
                  <a:txBody>
                    <a:bodyPr/>
                    <a:lstStyle/>
                    <a:p>
                      <a:r>
                        <a:rPr lang="cs-CZ" sz="1400" dirty="0" smtClean="0"/>
                        <a:t>2015</a:t>
                      </a:r>
                      <a:endParaRPr lang="cs-CZ" sz="1400" dirty="0"/>
                    </a:p>
                  </a:txBody>
                  <a:tcPr/>
                </a:tc>
                <a:tc>
                  <a:txBody>
                    <a:bodyPr/>
                    <a:lstStyle/>
                    <a:p>
                      <a:r>
                        <a:rPr lang="cs-CZ" sz="1400" dirty="0" smtClean="0"/>
                        <a:t>2016</a:t>
                      </a:r>
                      <a:endParaRPr lang="cs-CZ" sz="1400" dirty="0"/>
                    </a:p>
                  </a:txBody>
                  <a:tcPr/>
                </a:tc>
              </a:tr>
              <a:tr h="618880">
                <a:tc>
                  <a:txBody>
                    <a:bodyPr/>
                    <a:lstStyle/>
                    <a:p>
                      <a:r>
                        <a:rPr lang="cs-CZ" sz="1600" dirty="0" smtClean="0"/>
                        <a:t>Výše podpory</a:t>
                      </a:r>
                      <a:endParaRPr lang="cs-CZ" sz="1600" dirty="0"/>
                    </a:p>
                  </a:txBody>
                  <a:tcPr/>
                </a:tc>
                <a:tc>
                  <a:txBody>
                    <a:bodyPr/>
                    <a:lstStyle/>
                    <a:p>
                      <a:r>
                        <a:rPr lang="cs-CZ" sz="1600" dirty="0" smtClean="0"/>
                        <a:t>60.000</a:t>
                      </a:r>
                      <a:endParaRPr lang="cs-CZ" sz="1600" dirty="0"/>
                    </a:p>
                  </a:txBody>
                  <a:tcPr/>
                </a:tc>
                <a:tc>
                  <a:txBody>
                    <a:bodyPr/>
                    <a:lstStyle/>
                    <a:p>
                      <a:r>
                        <a:rPr lang="cs-CZ" sz="1600" dirty="0" smtClean="0"/>
                        <a:t>75.000</a:t>
                      </a:r>
                      <a:endParaRPr lang="cs-CZ" sz="1600" dirty="0"/>
                    </a:p>
                  </a:txBody>
                  <a:tcPr/>
                </a:tc>
                <a:tc>
                  <a:txBody>
                    <a:bodyPr/>
                    <a:lstStyle/>
                    <a:p>
                      <a:r>
                        <a:rPr lang="cs-CZ" sz="1600" dirty="0" smtClean="0"/>
                        <a:t>25.000</a:t>
                      </a:r>
                      <a:endParaRPr lang="cs-CZ" sz="1600" dirty="0"/>
                    </a:p>
                  </a:txBody>
                  <a:tcPr/>
                </a:tc>
                <a:tc>
                  <a:txBody>
                    <a:bodyPr/>
                    <a:lstStyle/>
                    <a:p>
                      <a:r>
                        <a:rPr lang="cs-CZ" sz="1600" dirty="0" smtClean="0"/>
                        <a:t>100.000</a:t>
                      </a:r>
                      <a:endParaRPr lang="cs-CZ" sz="1600" dirty="0"/>
                    </a:p>
                  </a:txBody>
                  <a:tcPr/>
                </a:tc>
                <a:tc>
                  <a:txBody>
                    <a:bodyPr/>
                    <a:lstStyle/>
                    <a:p>
                      <a:r>
                        <a:rPr lang="cs-CZ" sz="1600" dirty="0" smtClean="0"/>
                        <a:t>40.000</a:t>
                      </a:r>
                      <a:endParaRPr lang="cs-CZ" sz="1600" dirty="0"/>
                    </a:p>
                  </a:txBody>
                  <a:tcPr/>
                </a:tc>
                <a:tc>
                  <a:txBody>
                    <a:bodyPr/>
                    <a:lstStyle/>
                    <a:p>
                      <a:r>
                        <a:rPr lang="cs-CZ" sz="1600" dirty="0" smtClean="0"/>
                        <a:t>60.000</a:t>
                      </a:r>
                      <a:endParaRPr lang="cs-CZ" sz="1600" dirty="0"/>
                    </a:p>
                  </a:txBody>
                  <a:tcPr/>
                </a:tc>
                <a:tc>
                  <a:txBody>
                    <a:bodyPr/>
                    <a:lstStyle/>
                    <a:p>
                      <a:r>
                        <a:rPr lang="cs-CZ" sz="1600" dirty="0" smtClean="0"/>
                        <a:t>40.000</a:t>
                      </a:r>
                      <a:endParaRPr lang="cs-CZ" sz="1600" dirty="0"/>
                    </a:p>
                  </a:txBody>
                  <a:tcPr/>
                </a:tc>
                <a:tc>
                  <a:txBody>
                    <a:bodyPr/>
                    <a:lstStyle/>
                    <a:p>
                      <a:r>
                        <a:rPr lang="cs-CZ" sz="1600" dirty="0" smtClean="0"/>
                        <a:t>100.000</a:t>
                      </a:r>
                      <a:endParaRPr lang="cs-CZ" sz="1600" dirty="0"/>
                    </a:p>
                  </a:txBody>
                  <a:tcPr/>
                </a:tc>
              </a:tr>
            </a:tbl>
          </a:graphicData>
        </a:graphic>
      </p:graphicFrame>
    </p:spTree>
    <p:extLst>
      <p:ext uri="{BB962C8B-B14F-4D97-AF65-F5344CB8AC3E}">
        <p14:creationId xmlns:p14="http://schemas.microsoft.com/office/powerpoint/2010/main" val="1978342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dirty="0"/>
          </a:p>
          <a:p>
            <a:pPr marL="0" indent="0">
              <a:buNone/>
              <a:defRPr/>
            </a:pPr>
            <a:r>
              <a:rPr lang="cs-CZ" dirty="0"/>
              <a:t>Jeden podnik“ pro účely tohoto nařízení zahrnuje </a:t>
            </a:r>
            <a:r>
              <a:rPr lang="cs-CZ" dirty="0" smtClean="0"/>
              <a:t>veškeré subjekty</a:t>
            </a:r>
            <a:r>
              <a:rPr lang="cs-CZ" dirty="0"/>
              <a:t>, které mezi sebou mají alespoň jeden </a:t>
            </a:r>
            <a:r>
              <a:rPr lang="cs-CZ" dirty="0" smtClean="0"/>
              <a:t>z následujících vztahů</a:t>
            </a:r>
            <a:r>
              <a:rPr lang="cs-CZ" dirty="0"/>
              <a:t>:</a:t>
            </a:r>
          </a:p>
          <a:p>
            <a:pPr marL="0" indent="0">
              <a:buNone/>
              <a:defRPr/>
            </a:pPr>
            <a:r>
              <a:rPr lang="cs-CZ" dirty="0"/>
              <a:t>a) jeden subjekt vlastní většinu hlasovacích práv, která </a:t>
            </a:r>
            <a:r>
              <a:rPr lang="cs-CZ" dirty="0" smtClean="0"/>
              <a:t>náležejí akcionářům </a:t>
            </a:r>
            <a:r>
              <a:rPr lang="cs-CZ" dirty="0"/>
              <a:t>nebo společníkům, v jiném subjektu;</a:t>
            </a:r>
          </a:p>
          <a:p>
            <a:pPr marL="0" indent="0">
              <a:buNone/>
              <a:defRPr/>
            </a:pPr>
            <a:r>
              <a:rPr lang="cs-CZ" dirty="0"/>
              <a:t>b) jeden subjekt má právo jmenovat nebo odvolat většinu </a:t>
            </a:r>
            <a:r>
              <a:rPr lang="cs-CZ" dirty="0" smtClean="0"/>
              <a:t>členů správního</a:t>
            </a:r>
            <a:r>
              <a:rPr lang="cs-CZ" dirty="0"/>
              <a:t>, řídícího nebo dozorčího orgánu jiného subjektu</a:t>
            </a: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28</a:t>
            </a:fld>
            <a:endParaRPr lang="cs-CZ" dirty="0"/>
          </a:p>
        </p:txBody>
      </p:sp>
    </p:spTree>
    <p:extLst>
      <p:ext uri="{BB962C8B-B14F-4D97-AF65-F5344CB8AC3E}">
        <p14:creationId xmlns:p14="http://schemas.microsoft.com/office/powerpoint/2010/main" val="4003656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dirty="0"/>
          </a:p>
          <a:p>
            <a:pPr marL="0" indent="0">
              <a:buNone/>
              <a:defRPr/>
            </a:pPr>
            <a:r>
              <a:rPr lang="cs-CZ" dirty="0"/>
              <a:t>Jeden </a:t>
            </a:r>
            <a:r>
              <a:rPr lang="cs-CZ" dirty="0" smtClean="0"/>
              <a:t>podnik:</a:t>
            </a:r>
          </a:p>
          <a:p>
            <a:pPr marL="0" indent="0">
              <a:buNone/>
              <a:defRPr/>
            </a:pPr>
            <a:r>
              <a:rPr lang="cs-CZ" dirty="0" smtClean="0"/>
              <a:t>c</a:t>
            </a:r>
            <a:r>
              <a:rPr lang="cs-CZ" dirty="0"/>
              <a:t>) jeden subjekt má právo uplatňovat rozhodující vliv v </a:t>
            </a:r>
            <a:r>
              <a:rPr lang="cs-CZ" dirty="0" smtClean="0"/>
              <a:t>jiném subjektu </a:t>
            </a:r>
            <a:r>
              <a:rPr lang="cs-CZ" dirty="0"/>
              <a:t>podle smlouvy uzavřené s daným subjektem </a:t>
            </a:r>
            <a:r>
              <a:rPr lang="cs-CZ" dirty="0" smtClean="0"/>
              <a:t>nebo dle </a:t>
            </a:r>
            <a:r>
              <a:rPr lang="cs-CZ" dirty="0"/>
              <a:t>ustanovení v zakladatelské smlouvě nebo ve </a:t>
            </a:r>
            <a:r>
              <a:rPr lang="cs-CZ" dirty="0" smtClean="0"/>
              <a:t>stanovách tohoto </a:t>
            </a:r>
            <a:r>
              <a:rPr lang="cs-CZ" dirty="0"/>
              <a:t>subjektu;</a:t>
            </a:r>
          </a:p>
          <a:p>
            <a:pPr marL="0" indent="0">
              <a:buNone/>
              <a:defRPr/>
            </a:pPr>
            <a:r>
              <a:rPr lang="cs-CZ" dirty="0"/>
              <a:t>d) jeden subjekt, který je akcionářem nebo společníkem </a:t>
            </a:r>
            <a:r>
              <a:rPr lang="cs-CZ" dirty="0" smtClean="0"/>
              <a:t>jiného subjektu</a:t>
            </a:r>
            <a:r>
              <a:rPr lang="cs-CZ" dirty="0"/>
              <a:t>, ovládá sám, v souladu s dohodou </a:t>
            </a:r>
            <a:r>
              <a:rPr lang="cs-CZ" dirty="0" smtClean="0"/>
              <a:t>uzavřenou s </a:t>
            </a:r>
            <a:r>
              <a:rPr lang="cs-CZ" dirty="0"/>
              <a:t>jinými akcionáři nebo společníky daného subjektu, </a:t>
            </a:r>
            <a:r>
              <a:rPr lang="cs-CZ" dirty="0" smtClean="0"/>
              <a:t>většinu hlasovacích </a:t>
            </a:r>
            <a:r>
              <a:rPr lang="cs-CZ" dirty="0"/>
              <a:t>práv, náležejících akcionářům nebo </a:t>
            </a:r>
            <a:r>
              <a:rPr lang="cs-CZ" dirty="0" smtClean="0"/>
              <a:t>společníkům, v </a:t>
            </a:r>
            <a:r>
              <a:rPr lang="cs-CZ" dirty="0"/>
              <a:t>daném subjektu.</a:t>
            </a:r>
          </a:p>
          <a:p>
            <a:pPr marL="0" indent="0">
              <a:buNone/>
              <a:defRPr/>
            </a:pP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29</a:t>
            </a:fld>
            <a:endParaRPr lang="cs-CZ" dirty="0"/>
          </a:p>
        </p:txBody>
      </p:sp>
    </p:spTree>
    <p:extLst>
      <p:ext uri="{BB962C8B-B14F-4D97-AF65-F5344CB8AC3E}">
        <p14:creationId xmlns:p14="http://schemas.microsoft.com/office/powerpoint/2010/main" val="318045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endParaRPr lang="cs-CZ" b="1" dirty="0" smtClean="0"/>
          </a:p>
          <a:p>
            <a:pPr marL="0" indent="0">
              <a:buNone/>
            </a:pPr>
            <a:endParaRPr lang="cs-CZ" b="1" dirty="0"/>
          </a:p>
          <a:p>
            <a:pPr marL="0" indent="0">
              <a:buNone/>
            </a:pPr>
            <a:endParaRPr lang="cs-CZ" b="1" dirty="0" smtClean="0"/>
          </a:p>
          <a:p>
            <a:pPr marL="0" indent="0">
              <a:buNone/>
            </a:pPr>
            <a:r>
              <a:rPr lang="cs-CZ" b="1" dirty="0"/>
              <a:t>	</a:t>
            </a:r>
            <a:r>
              <a:rPr lang="cs-CZ" b="1" dirty="0" smtClean="0"/>
              <a:t>I. PRAMENY PRÁVA REGULACE VP</a:t>
            </a:r>
            <a:endParaRPr lang="cs-CZ"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168587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defRPr/>
            </a:pP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30</a:t>
            </a:fld>
            <a:endParaRPr lang="cs-CZ" dirty="0"/>
          </a:p>
        </p:txBody>
      </p:sp>
      <p:pic>
        <p:nvPicPr>
          <p:cNvPr id="5" name="Obrázek 4"/>
          <p:cNvPicPr/>
          <p:nvPr/>
        </p:nvPicPr>
        <p:blipFill rotWithShape="1">
          <a:blip r:embed="rId2"/>
          <a:srcRect l="7815" t="61801" r="65391" b="6303"/>
          <a:stretch/>
        </p:blipFill>
        <p:spPr bwMode="auto">
          <a:xfrm>
            <a:off x="395536" y="1391105"/>
            <a:ext cx="4752528" cy="4608512"/>
          </a:xfrm>
          <a:prstGeom prst="rect">
            <a:avLst/>
          </a:prstGeom>
          <a:ln>
            <a:noFill/>
          </a:ln>
          <a:extLst>
            <a:ext uri="{53640926-AAD7-44D8-BBD7-CCE9431645EC}">
              <a14:shadowObscured xmlns:a14="http://schemas.microsoft.com/office/drawing/2010/main"/>
            </a:ext>
          </a:extLst>
        </p:spPr>
      </p:pic>
      <p:sp>
        <p:nvSpPr>
          <p:cNvPr id="6" name="Obdélník 5"/>
          <p:cNvSpPr/>
          <p:nvPr/>
        </p:nvSpPr>
        <p:spPr>
          <a:xfrm>
            <a:off x="5004048" y="1268760"/>
            <a:ext cx="4032448" cy="424731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cs-CZ"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Jeden podnik vytváří podniky „A“ až „E“.</a:t>
            </a:r>
            <a:endParaRPr lang="cs-CZ"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11325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b="1" dirty="0" smtClean="0"/>
          </a:p>
          <a:p>
            <a:endParaRPr lang="cs-CZ" dirty="0"/>
          </a:p>
          <a:p>
            <a:pPr marL="0" indent="0" algn="ctr">
              <a:buNone/>
              <a:defRPr/>
            </a:pPr>
            <a:r>
              <a:rPr lang="cs-CZ" u="sng" dirty="0"/>
              <a:t>Jeden </a:t>
            </a:r>
            <a:r>
              <a:rPr lang="cs-CZ" u="sng" dirty="0" smtClean="0"/>
              <a:t>podnik nevzniká:</a:t>
            </a:r>
          </a:p>
          <a:p>
            <a:pPr marL="0" indent="0" algn="ctr">
              <a:buNone/>
              <a:defRPr/>
            </a:pPr>
            <a:endParaRPr lang="cs-CZ" u="sng" dirty="0" smtClean="0"/>
          </a:p>
          <a:p>
            <a:pPr marL="0" indent="0">
              <a:buNone/>
              <a:defRPr/>
            </a:pPr>
            <a:r>
              <a:rPr lang="cs-CZ" dirty="0" smtClean="0"/>
              <a:t>a) Propojením podniků skrze subjekt, který není podnikem.</a:t>
            </a:r>
            <a:endParaRPr lang="cs-CZ" dirty="0"/>
          </a:p>
          <a:p>
            <a:pPr marL="0" indent="0">
              <a:buNone/>
            </a:pPr>
            <a:r>
              <a:rPr lang="cs-CZ" dirty="0" smtClean="0"/>
              <a:t>b) Propojením </a:t>
            </a:r>
            <a:r>
              <a:rPr lang="cs-CZ" dirty="0"/>
              <a:t>podniků skrze orgán veřejné </a:t>
            </a:r>
            <a:r>
              <a:rPr lang="cs-CZ" dirty="0" smtClean="0"/>
              <a:t>moci.</a:t>
            </a:r>
          </a:p>
          <a:p>
            <a:pPr marL="0" indent="0">
              <a:buNone/>
            </a:pPr>
            <a:r>
              <a:rPr lang="cs-CZ" dirty="0" smtClean="0"/>
              <a:t>c</a:t>
            </a:r>
            <a:r>
              <a:rPr lang="cs-CZ" dirty="0"/>
              <a:t>) Propojením podniků skrze zahraniční subjekt.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31</a:t>
            </a:fld>
            <a:endParaRPr lang="cs-CZ" dirty="0"/>
          </a:p>
        </p:txBody>
      </p:sp>
    </p:spTree>
    <p:extLst>
      <p:ext uri="{BB962C8B-B14F-4D97-AF65-F5344CB8AC3E}">
        <p14:creationId xmlns:p14="http://schemas.microsoft.com/office/powerpoint/2010/main" val="3517178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defRPr/>
            </a:pP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32</a:t>
            </a:fld>
            <a:endParaRPr lang="cs-CZ" dirty="0"/>
          </a:p>
        </p:txBody>
      </p:sp>
      <p:pic>
        <p:nvPicPr>
          <p:cNvPr id="7" name="Obrázek 6"/>
          <p:cNvPicPr/>
          <p:nvPr/>
        </p:nvPicPr>
        <p:blipFill rotWithShape="1">
          <a:blip r:embed="rId2"/>
          <a:srcRect l="3827" t="13158" r="62042" b="39196"/>
          <a:stretch/>
        </p:blipFill>
        <p:spPr bwMode="auto">
          <a:xfrm>
            <a:off x="1691680" y="1412776"/>
            <a:ext cx="5040560"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2298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defRPr/>
            </a:pP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33</a:t>
            </a:fld>
            <a:endParaRPr lang="cs-CZ" dirty="0"/>
          </a:p>
        </p:txBody>
      </p:sp>
      <p:pic>
        <p:nvPicPr>
          <p:cNvPr id="6" name="Obrázek 5"/>
          <p:cNvPicPr/>
          <p:nvPr/>
        </p:nvPicPr>
        <p:blipFill rotWithShape="1">
          <a:blip r:embed="rId2"/>
          <a:srcRect l="38437" t="12759" r="26156" b="45775"/>
          <a:stretch/>
        </p:blipFill>
        <p:spPr bwMode="auto">
          <a:xfrm>
            <a:off x="1043608" y="1484784"/>
            <a:ext cx="6984776"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0097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defRPr/>
            </a:pP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34</a:t>
            </a:fld>
            <a:endParaRPr lang="cs-CZ" dirty="0"/>
          </a:p>
        </p:txBody>
      </p:sp>
      <p:pic>
        <p:nvPicPr>
          <p:cNvPr id="7" name="Obrázek 6"/>
          <p:cNvPicPr/>
          <p:nvPr/>
        </p:nvPicPr>
        <p:blipFill rotWithShape="1">
          <a:blip r:embed="rId2"/>
          <a:srcRect l="74322" t="12759" r="2233" b="57537"/>
          <a:stretch/>
        </p:blipFill>
        <p:spPr bwMode="auto">
          <a:xfrm>
            <a:off x="1259632" y="1340768"/>
            <a:ext cx="4968552" cy="5040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6009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dirty="0"/>
          </a:p>
          <a:p>
            <a:pPr marL="0" indent="0">
              <a:buNone/>
              <a:defRPr/>
            </a:pPr>
            <a:r>
              <a:rPr lang="cs-CZ" dirty="0"/>
              <a:t>Účetním obdobím je míněn buď</a:t>
            </a:r>
          </a:p>
          <a:p>
            <a:pPr marL="0" indent="0">
              <a:buNone/>
              <a:defRPr/>
            </a:pPr>
            <a:r>
              <a:rPr lang="cs-CZ" dirty="0"/>
              <a:t>kalendářní rok, </a:t>
            </a:r>
            <a:r>
              <a:rPr lang="cs-CZ" dirty="0" smtClean="0"/>
              <a:t>nebo hospodářský </a:t>
            </a:r>
            <a:r>
              <a:rPr lang="cs-CZ" dirty="0"/>
              <a:t>rok</a:t>
            </a:r>
          </a:p>
          <a:p>
            <a:pPr marL="0" indent="0">
              <a:buNone/>
              <a:defRPr/>
            </a:pPr>
            <a:r>
              <a:rPr lang="cs-CZ" dirty="0" smtClean="0"/>
              <a:t>podle </a:t>
            </a:r>
            <a:r>
              <a:rPr lang="cs-CZ" dirty="0"/>
              <a:t>toho, který z nich daný subjekt využívá pro daňové účely v České republice (viz § 3 zákona č. 563/1991 Sb., o účetnictví)</a:t>
            </a:r>
          </a:p>
          <a:p>
            <a:pPr marL="0" indent="0">
              <a:buNone/>
              <a:defRPr/>
            </a:pPr>
            <a:r>
              <a:rPr lang="cs-CZ" dirty="0"/>
              <a:t>Příklad: Před poskytnutím podpory de </a:t>
            </a:r>
            <a:r>
              <a:rPr lang="cs-CZ" dirty="0" err="1"/>
              <a:t>minimis</a:t>
            </a:r>
            <a:r>
              <a:rPr lang="cs-CZ" dirty="0"/>
              <a:t> v roce </a:t>
            </a:r>
            <a:r>
              <a:rPr lang="cs-CZ" dirty="0" smtClean="0"/>
              <a:t>2016 </a:t>
            </a:r>
            <a:r>
              <a:rPr lang="cs-CZ" dirty="0"/>
              <a:t>podniku používajícímu jako účetní období kalendářní rok sleduje poskytovatel podpory de </a:t>
            </a:r>
            <a:r>
              <a:rPr lang="cs-CZ" dirty="0" err="1"/>
              <a:t>minimis</a:t>
            </a:r>
            <a:r>
              <a:rPr lang="cs-CZ" dirty="0"/>
              <a:t> poskytnuté tomuto podniku v letech </a:t>
            </a:r>
            <a:r>
              <a:rPr lang="cs-CZ" dirty="0" smtClean="0"/>
              <a:t>2016, 2015 </a:t>
            </a:r>
            <a:r>
              <a:rPr lang="cs-CZ" dirty="0"/>
              <a:t>a </a:t>
            </a:r>
            <a:r>
              <a:rPr lang="cs-CZ" dirty="0" smtClean="0"/>
              <a:t>2014.</a:t>
            </a:r>
            <a:endParaRPr lang="cs-CZ" dirty="0"/>
          </a:p>
          <a:p>
            <a:pPr marL="0" indent="0">
              <a:buNone/>
              <a:defRPr/>
            </a:pP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Tree>
    <p:extLst>
      <p:ext uri="{BB962C8B-B14F-4D97-AF65-F5344CB8AC3E}">
        <p14:creationId xmlns:p14="http://schemas.microsoft.com/office/powerpoint/2010/main" val="123047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dirty="0"/>
          </a:p>
          <a:p>
            <a:pPr marL="0" indent="0">
              <a:buNone/>
              <a:defRPr/>
            </a:pPr>
            <a:r>
              <a:rPr lang="cs-CZ" dirty="0"/>
              <a:t>Využívání podpory de </a:t>
            </a:r>
            <a:r>
              <a:rPr lang="cs-CZ" dirty="0" err="1"/>
              <a:t>minimis</a:t>
            </a:r>
            <a:r>
              <a:rPr lang="cs-CZ" dirty="0"/>
              <a:t> není podmíněno spolufinancováním ze strany jejího příjemce – intenzita podpory </a:t>
            </a:r>
            <a:r>
              <a:rPr lang="cs-CZ" b="1" dirty="0"/>
              <a:t>závisí na rozhodnutí poskytovatele</a:t>
            </a:r>
            <a:r>
              <a:rPr lang="cs-CZ" dirty="0"/>
              <a:t> a činí až 100 % způsobilých nákladů na projekt.</a:t>
            </a:r>
          </a:p>
          <a:p>
            <a:pPr marL="0" indent="0">
              <a:buNone/>
              <a:defRPr/>
            </a:pPr>
            <a:r>
              <a:rPr lang="cs-CZ" dirty="0"/>
              <a:t>Podporu de </a:t>
            </a:r>
            <a:r>
              <a:rPr lang="cs-CZ" dirty="0" err="1"/>
              <a:t>minimis</a:t>
            </a:r>
            <a:r>
              <a:rPr lang="cs-CZ" dirty="0"/>
              <a:t> však nelze kumulovat s veřejnou podporou ohledně týchž způsobilých nákladů, pokud by takováto kumulace měla za následek vyšší intenzitu podpory, než je maximální intenzita daná příslušnou výjimkou ze zákazu veřejné podpory.</a:t>
            </a:r>
          </a:p>
          <a:p>
            <a:pPr marL="0" indent="0">
              <a:buNone/>
              <a:defRPr/>
            </a:pP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spTree>
    <p:extLst>
      <p:ext uri="{BB962C8B-B14F-4D97-AF65-F5344CB8AC3E}">
        <p14:creationId xmlns:p14="http://schemas.microsoft.com/office/powerpoint/2010/main" val="1929581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r>
              <a:rPr lang="cs-CZ" b="1" dirty="0" smtClean="0"/>
              <a:t>Podpora de </a:t>
            </a:r>
            <a:r>
              <a:rPr lang="cs-CZ" b="1" dirty="0" err="1" smtClean="0"/>
              <a:t>minimis</a:t>
            </a:r>
            <a:endParaRPr lang="cs-CZ" dirty="0"/>
          </a:p>
          <a:p>
            <a:pPr marL="0" indent="0">
              <a:buNone/>
              <a:defRPr/>
            </a:pPr>
            <a:r>
              <a:rPr lang="cs-CZ" dirty="0"/>
              <a:t>Do 5 pracovních dnů ode dne poskytnutí podpory je poskytovatel povinen zaznamenat do centrálního registru údaje o poskytnuté podpoře de </a:t>
            </a:r>
            <a:r>
              <a:rPr lang="cs-CZ" dirty="0" err="1"/>
              <a:t>minimis</a:t>
            </a:r>
            <a:r>
              <a:rPr lang="cs-CZ" dirty="0"/>
              <a:t> a o jejím příjemci. </a:t>
            </a:r>
          </a:p>
          <a:p>
            <a:pPr marL="0" indent="0">
              <a:buNone/>
              <a:defRPr/>
            </a:pP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spTree>
    <p:extLst>
      <p:ext uri="{BB962C8B-B14F-4D97-AF65-F5344CB8AC3E}">
        <p14:creationId xmlns:p14="http://schemas.microsoft.com/office/powerpoint/2010/main" val="3725538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buNone/>
              <a:defRPr/>
            </a:pPr>
            <a:endParaRPr lang="cs-CZ" dirty="0"/>
          </a:p>
          <a:p>
            <a:pPr marL="0" indent="0">
              <a:buNone/>
              <a:defRPr/>
            </a:pPr>
            <a:endParaRPr lang="cs-CZ" dirty="0" smtClean="0"/>
          </a:p>
          <a:p>
            <a:pPr marL="0" indent="0">
              <a:buNone/>
              <a:defRPr/>
            </a:pPr>
            <a:endParaRPr lang="cs-CZ" dirty="0"/>
          </a:p>
          <a:p>
            <a:pPr marL="0" indent="0">
              <a:buNone/>
              <a:defRPr/>
            </a:pPr>
            <a:r>
              <a:rPr lang="cs-CZ" b="1" dirty="0" smtClean="0"/>
              <a:t>                        III. BLOKOVÉ VÝJIMKY</a:t>
            </a:r>
            <a:endParaRPr lang="cs-CZ" b="1"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spTree>
    <p:extLst>
      <p:ext uri="{BB962C8B-B14F-4D97-AF65-F5344CB8AC3E}">
        <p14:creationId xmlns:p14="http://schemas.microsoft.com/office/powerpoint/2010/main" val="250784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pPr marL="0" indent="0">
              <a:buNone/>
            </a:pPr>
            <a:r>
              <a:rPr lang="cs-CZ" b="1" dirty="0"/>
              <a:t>Motivační účinek </a:t>
            </a:r>
            <a:endParaRPr lang="cs-CZ" b="1" dirty="0" smtClean="0"/>
          </a:p>
          <a:p>
            <a:r>
              <a:rPr lang="cs-CZ" dirty="0" smtClean="0"/>
              <a:t>Poskytovat </a:t>
            </a:r>
            <a:r>
              <a:rPr lang="cs-CZ" dirty="0"/>
              <a:t>lze pouze veřejnou podporu s motivačním účinkem. Podpora se považuje za podporu s motivačním účinkem, pokud příjemce předložil </a:t>
            </a:r>
            <a:r>
              <a:rPr lang="cs-CZ" dirty="0" smtClean="0"/>
              <a:t>písemnou </a:t>
            </a:r>
            <a:r>
              <a:rPr lang="cs-CZ" dirty="0"/>
              <a:t>žádost o podporu před zahájením prací na projektu nebo činnosti. </a:t>
            </a:r>
          </a:p>
          <a:p>
            <a:r>
              <a:rPr lang="cs-CZ" i="1" dirty="0" smtClean="0"/>
              <a:t>Zde je největší rozdíl od pojetí podpory de </a:t>
            </a:r>
            <a:r>
              <a:rPr lang="cs-CZ" i="1" dirty="0" err="1" smtClean="0"/>
              <a:t>minimis</a:t>
            </a:r>
            <a:endParaRPr lang="cs-CZ"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Tree>
    <p:extLst>
      <p:ext uri="{BB962C8B-B14F-4D97-AF65-F5344CB8AC3E}">
        <p14:creationId xmlns:p14="http://schemas.microsoft.com/office/powerpoint/2010/main" val="128482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r>
              <a:rPr lang="cs-CZ" b="1" dirty="0" smtClean="0"/>
              <a:t>Prameny úpravy veřejné podpory</a:t>
            </a:r>
          </a:p>
          <a:p>
            <a:pPr>
              <a:defRPr/>
            </a:pPr>
            <a:r>
              <a:rPr lang="cs-CZ" dirty="0"/>
              <a:t>Problematika veřejné podpory je součástí primárního práva EU.</a:t>
            </a:r>
          </a:p>
          <a:p>
            <a:pPr>
              <a:defRPr/>
            </a:pPr>
            <a:r>
              <a:rPr lang="cs-CZ" dirty="0"/>
              <a:t>Právní základ veřejné podpory a její regulace se opírá o text preambule </a:t>
            </a:r>
            <a:r>
              <a:rPr lang="cs-CZ" b="1" dirty="0"/>
              <a:t>Smlouvy o fungování Evropské unie (dále jen „Smlouva“)</a:t>
            </a:r>
            <a:r>
              <a:rPr lang="cs-CZ" dirty="0"/>
              <a:t>, podle kterého odstranění stávajících překážek</a:t>
            </a:r>
            <a:r>
              <a:rPr lang="cs-CZ" dirty="0" smtClean="0"/>
              <a:t>, které </a:t>
            </a:r>
            <a:r>
              <a:rPr lang="cs-CZ" dirty="0"/>
              <a:t>rozdělují Evropu, vyžaduje mimo jiné i dohodnout takový postup, aby byl zabezpečen trvalý rozvoj, vyvážený obchod a korektní hospodářská soutěž</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3607859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b="1" dirty="0" smtClean="0"/>
              <a:t>Podpora dle blokových výjimek plynoucích z nařízení </a:t>
            </a:r>
            <a:r>
              <a:rPr lang="cs-CZ" dirty="0" smtClean="0"/>
              <a:t>Komise </a:t>
            </a:r>
            <a:r>
              <a:rPr lang="cs-CZ" dirty="0"/>
              <a:t>(ES) č. 651/2014</a:t>
            </a:r>
          </a:p>
          <a:p>
            <a:pPr marL="0" indent="0">
              <a:buNone/>
            </a:pPr>
            <a:r>
              <a:rPr lang="cs-CZ" dirty="0"/>
              <a:t>V kapitole 21.3 </a:t>
            </a:r>
            <a:r>
              <a:rPr lang="cs-CZ" dirty="0" smtClean="0"/>
              <a:t>Obecné části </a:t>
            </a:r>
            <a:r>
              <a:rPr lang="cs-CZ" dirty="0"/>
              <a:t>pravidel pro žadatele a příjemce v rámci </a:t>
            </a:r>
            <a:r>
              <a:rPr lang="cs-CZ" dirty="0" smtClean="0"/>
              <a:t>OPZ je u každé výjimky rozepsáno:</a:t>
            </a:r>
            <a:endParaRPr lang="cs-CZ" dirty="0"/>
          </a:p>
          <a:p>
            <a:pPr marL="0" indent="0">
              <a:buNone/>
            </a:pPr>
            <a:r>
              <a:rPr lang="cs-CZ" i="1" dirty="0" smtClean="0"/>
              <a:t>Intenzita podpory</a:t>
            </a:r>
          </a:p>
          <a:p>
            <a:pPr marL="0" indent="0">
              <a:buNone/>
            </a:pPr>
            <a:r>
              <a:rPr lang="cs-CZ" i="1" dirty="0" smtClean="0"/>
              <a:t>Prahová hodnota, tedy maximální výše podpory</a:t>
            </a:r>
            <a:endParaRPr lang="cs-CZ" i="1" dirty="0"/>
          </a:p>
          <a:p>
            <a:pPr marL="0" indent="0">
              <a:buNone/>
            </a:pPr>
            <a:r>
              <a:rPr lang="cs-CZ" i="1" dirty="0"/>
              <a:t>Další podmínky </a:t>
            </a:r>
            <a:r>
              <a:rPr lang="cs-CZ" i="1" dirty="0" smtClean="0"/>
              <a:t>pro způsobilost nákladů</a:t>
            </a:r>
            <a:endParaRPr lang="cs-CZ"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spTree>
    <p:extLst>
      <p:ext uri="{BB962C8B-B14F-4D97-AF65-F5344CB8AC3E}">
        <p14:creationId xmlns:p14="http://schemas.microsoft.com/office/powerpoint/2010/main" val="4208164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7312"/>
            <a:ext cx="8064000" cy="4320000"/>
          </a:xfrm>
        </p:spPr>
        <p:txBody>
          <a:bodyPr/>
          <a:lstStyle/>
          <a:p>
            <a:r>
              <a:rPr lang="cs-CZ" b="1" dirty="0" smtClean="0"/>
              <a:t>Podpora dle blokových výjimek</a:t>
            </a:r>
            <a:endParaRPr lang="cs-CZ" dirty="0"/>
          </a:p>
          <a:p>
            <a:pPr marL="0" indent="0">
              <a:buNone/>
              <a:defRPr/>
            </a:pPr>
            <a:r>
              <a:rPr lang="cs-CZ" dirty="0"/>
              <a:t>Do 5 pracovních dnů ode dne poskytnutí podpory je poskytovatel povinen zaznamenat do centrálního registru údaje o poskytnuté podpoře de </a:t>
            </a:r>
            <a:r>
              <a:rPr lang="cs-CZ" dirty="0" err="1"/>
              <a:t>minimis</a:t>
            </a:r>
            <a:r>
              <a:rPr lang="cs-CZ" dirty="0"/>
              <a:t> a o jejím příjemci. </a:t>
            </a:r>
          </a:p>
          <a:p>
            <a:pPr marL="0" indent="0">
              <a:buNone/>
              <a:defRPr/>
            </a:pPr>
            <a:r>
              <a:rPr lang="cs-CZ" dirty="0" smtClean="0"/>
              <a:t>.</a:t>
            </a:r>
            <a:endParaRPr lang="cs-CZ"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41</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2920962496"/>
              </p:ext>
            </p:extLst>
          </p:nvPr>
        </p:nvGraphicFramePr>
        <p:xfrm>
          <a:off x="107504" y="1196752"/>
          <a:ext cx="8856983" cy="5400602"/>
        </p:xfrm>
        <a:graphic>
          <a:graphicData uri="http://schemas.openxmlformats.org/drawingml/2006/table">
            <a:tbl>
              <a:tblPr firstRow="1" firstCol="1" bandRow="1">
                <a:tableStyleId>{5C22544A-7EE6-4342-B048-85BDC9FD1C3A}</a:tableStyleId>
              </a:tblPr>
              <a:tblGrid>
                <a:gridCol w="2637552"/>
                <a:gridCol w="2637552"/>
                <a:gridCol w="3581879"/>
              </a:tblGrid>
              <a:tr h="206934">
                <a:tc>
                  <a:txBody>
                    <a:bodyPr/>
                    <a:lstStyle/>
                    <a:p>
                      <a:pPr>
                        <a:lnSpc>
                          <a:spcPct val="115000"/>
                        </a:lnSpc>
                        <a:spcAft>
                          <a:spcPts val="0"/>
                        </a:spcAft>
                      </a:pPr>
                      <a:r>
                        <a:rPr lang="cs-CZ" sz="1100" dirty="0">
                          <a:effectLst/>
                        </a:rPr>
                        <a:t>Bloková výjimka</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Intenzita podpory</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Max. výše podpory</a:t>
                      </a:r>
                      <a:endParaRPr lang="cs-CZ" sz="1100" dirty="0">
                        <a:effectLst/>
                        <a:latin typeface="Calibri"/>
                        <a:ea typeface="Calibri"/>
                        <a:cs typeface="Times New Roman"/>
                      </a:endParaRPr>
                    </a:p>
                  </a:txBody>
                  <a:tcPr marL="68580" marR="68580" marT="0" marB="0"/>
                </a:tc>
              </a:tr>
              <a:tr h="649209">
                <a:tc>
                  <a:txBody>
                    <a:bodyPr/>
                    <a:lstStyle/>
                    <a:p>
                      <a:pPr>
                        <a:lnSpc>
                          <a:spcPct val="115000"/>
                        </a:lnSpc>
                        <a:spcAft>
                          <a:spcPts val="0"/>
                        </a:spcAft>
                      </a:pPr>
                      <a:r>
                        <a:rPr lang="cs-CZ" sz="1100" dirty="0">
                          <a:effectLst/>
                        </a:rPr>
                        <a:t>Podpora na vzdělávání</a:t>
                      </a:r>
                      <a:endParaRPr lang="cs-CZ" sz="11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50 % - 70 %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na vzdělávání v rámci jednoho projektu nesmí přesáhnout hodnotu 2.000.000 EUR.</a:t>
                      </a:r>
                      <a:endParaRPr lang="cs-CZ" sz="1100" dirty="0">
                        <a:effectLst/>
                        <a:latin typeface="Calibri"/>
                        <a:ea typeface="Calibri"/>
                        <a:cs typeface="Times New Roman"/>
                      </a:endParaRPr>
                    </a:p>
                  </a:txBody>
                  <a:tcPr marL="68580" marR="68580" marT="0" marB="0"/>
                </a:tc>
              </a:tr>
              <a:tr h="649209">
                <a:tc>
                  <a:txBody>
                    <a:bodyPr/>
                    <a:lstStyle/>
                    <a:p>
                      <a:pPr>
                        <a:lnSpc>
                          <a:spcPct val="115000"/>
                        </a:lnSpc>
                        <a:spcAft>
                          <a:spcPts val="0"/>
                        </a:spcAft>
                      </a:pPr>
                      <a:r>
                        <a:rPr lang="cs-CZ" sz="1100">
                          <a:effectLst/>
                        </a:rPr>
                        <a:t>Podpora na poradenské služby ve prospěch malých a</a:t>
                      </a:r>
                    </a:p>
                    <a:p>
                      <a:pPr>
                        <a:lnSpc>
                          <a:spcPct val="115000"/>
                        </a:lnSpc>
                        <a:spcAft>
                          <a:spcPts val="0"/>
                        </a:spcAft>
                      </a:pPr>
                      <a:r>
                        <a:rPr lang="cs-CZ" sz="1100">
                          <a:effectLst/>
                        </a:rPr>
                        <a:t>středních podniků</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50 %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na poradenské služby ve prospěch malých a středních podniků nesmí přesáhnout hodnotu 2.000.000 EUR na podnik a projekt.</a:t>
                      </a:r>
                      <a:endParaRPr lang="cs-CZ" sz="1100" dirty="0">
                        <a:effectLst/>
                        <a:latin typeface="Calibri"/>
                        <a:ea typeface="Calibri"/>
                        <a:cs typeface="Times New Roman"/>
                      </a:endParaRPr>
                    </a:p>
                  </a:txBody>
                  <a:tcPr marL="68580" marR="68580" marT="0" marB="0"/>
                </a:tc>
              </a:tr>
              <a:tr h="649209">
                <a:tc>
                  <a:txBody>
                    <a:bodyPr/>
                    <a:lstStyle/>
                    <a:p>
                      <a:pPr>
                        <a:lnSpc>
                          <a:spcPct val="115000"/>
                        </a:lnSpc>
                        <a:spcAft>
                          <a:spcPts val="0"/>
                        </a:spcAft>
                      </a:pPr>
                      <a:r>
                        <a:rPr lang="cs-CZ" sz="1100">
                          <a:effectLst/>
                        </a:rPr>
                        <a:t>Podpora na nábor znevýhodněných pracovníků</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50 %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na nábor znevýhodněných pracovníků nesmí přesáhnout 5.000.000 EUR na podnik ročně.</a:t>
                      </a:r>
                      <a:endParaRPr lang="cs-CZ" sz="1100" dirty="0">
                        <a:effectLst/>
                        <a:latin typeface="Calibri"/>
                        <a:ea typeface="Calibri"/>
                        <a:cs typeface="Times New Roman"/>
                      </a:endParaRPr>
                    </a:p>
                  </a:txBody>
                  <a:tcPr marL="68580" marR="68580" marT="0" marB="0"/>
                </a:tc>
              </a:tr>
              <a:tr h="649209">
                <a:tc>
                  <a:txBody>
                    <a:bodyPr/>
                    <a:lstStyle/>
                    <a:p>
                      <a:pPr>
                        <a:lnSpc>
                          <a:spcPct val="115000"/>
                        </a:lnSpc>
                        <a:spcAft>
                          <a:spcPts val="0"/>
                        </a:spcAft>
                      </a:pPr>
                      <a:r>
                        <a:rPr lang="cs-CZ" sz="1100">
                          <a:effectLst/>
                        </a:rPr>
                        <a:t>Podpora na zaměstnávání pracovníků se zdravotním</a:t>
                      </a:r>
                    </a:p>
                    <a:p>
                      <a:pPr>
                        <a:lnSpc>
                          <a:spcPct val="115000"/>
                        </a:lnSpc>
                        <a:spcAft>
                          <a:spcPts val="0"/>
                        </a:spcAft>
                      </a:pPr>
                      <a:r>
                        <a:rPr lang="cs-CZ" sz="1100">
                          <a:effectLst/>
                        </a:rPr>
                        <a:t>postižením</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75 %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pro zaměstnávání pracovníků se zdravotním postižením nesmí přesáhnout 10.000.000 EUR na podnik ročně.</a:t>
                      </a:r>
                      <a:endParaRPr lang="cs-CZ" sz="1100" dirty="0">
                        <a:effectLst/>
                        <a:latin typeface="Calibri"/>
                        <a:ea typeface="Calibri"/>
                        <a:cs typeface="Times New Roman"/>
                      </a:endParaRPr>
                    </a:p>
                  </a:txBody>
                  <a:tcPr marL="68580" marR="68580" marT="0" marB="0"/>
                </a:tc>
              </a:tr>
              <a:tr h="870345">
                <a:tc>
                  <a:txBody>
                    <a:bodyPr/>
                    <a:lstStyle/>
                    <a:p>
                      <a:pPr>
                        <a:lnSpc>
                          <a:spcPct val="115000"/>
                        </a:lnSpc>
                        <a:spcAft>
                          <a:spcPts val="0"/>
                        </a:spcAft>
                      </a:pPr>
                      <a:r>
                        <a:rPr lang="cs-CZ" sz="1100">
                          <a:effectLst/>
                        </a:rPr>
                        <a:t>Podpora na uhrazení dodatečných nákladů na zaměstnávání pracovníků se zdravotním postižením</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100 %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na uhrazení dodatečných nákladů na zaměstnávání pracovníků se zdravotním postižením nesmí přesáhnout 10.000.000 EUR na podnik ročně.</a:t>
                      </a:r>
                      <a:endParaRPr lang="cs-CZ" sz="1100" dirty="0">
                        <a:effectLst/>
                        <a:latin typeface="Calibri"/>
                        <a:ea typeface="Calibri"/>
                        <a:cs typeface="Times New Roman"/>
                      </a:endParaRPr>
                    </a:p>
                  </a:txBody>
                  <a:tcPr marL="68580" marR="68580" marT="0" marB="0"/>
                </a:tc>
              </a:tr>
              <a:tr h="870345">
                <a:tc>
                  <a:txBody>
                    <a:bodyPr/>
                    <a:lstStyle/>
                    <a:p>
                      <a:pPr>
                        <a:lnSpc>
                          <a:spcPct val="115000"/>
                        </a:lnSpc>
                        <a:spcAft>
                          <a:spcPts val="0"/>
                        </a:spcAft>
                      </a:pPr>
                      <a:r>
                        <a:rPr lang="cs-CZ" sz="1100">
                          <a:effectLst/>
                        </a:rPr>
                        <a:t>Podpora na úhradu nákladů na asistenci poskytovanou znevýhodněným pracovníkům</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50 %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na úhradu nákladů na asistenci poskytovanou znevýhodněným pracovníkům nesmí přesáhnout 5.000.000 EUR na podnik ročně.</a:t>
                      </a:r>
                      <a:endParaRPr lang="cs-CZ" sz="1100" dirty="0">
                        <a:effectLst/>
                        <a:latin typeface="Calibri"/>
                        <a:ea typeface="Calibri"/>
                        <a:cs typeface="Times New Roman"/>
                      </a:endParaRPr>
                    </a:p>
                  </a:txBody>
                  <a:tcPr marL="68580" marR="68580" marT="0" marB="0"/>
                </a:tc>
              </a:tr>
              <a:tr h="428071">
                <a:tc>
                  <a:txBody>
                    <a:bodyPr/>
                    <a:lstStyle/>
                    <a:p>
                      <a:pPr>
                        <a:lnSpc>
                          <a:spcPct val="115000"/>
                        </a:lnSpc>
                        <a:spcAft>
                          <a:spcPts val="0"/>
                        </a:spcAft>
                      </a:pPr>
                      <a:r>
                        <a:rPr lang="cs-CZ" sz="1100">
                          <a:effectLst/>
                        </a:rPr>
                        <a:t>Investiční podpora určená malým a středním podnikům</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20 % v případě malých podniků</a:t>
                      </a:r>
                    </a:p>
                    <a:p>
                      <a:pPr>
                        <a:lnSpc>
                          <a:spcPct val="115000"/>
                        </a:lnSpc>
                        <a:spcAft>
                          <a:spcPts val="0"/>
                        </a:spcAft>
                      </a:pPr>
                      <a:r>
                        <a:rPr lang="cs-CZ" sz="1100">
                          <a:effectLst/>
                        </a:rPr>
                        <a:t>10 % v případě středních podniků</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nesmí přesáhnout 7.500.000 EUR na podnik a investiční projekt.</a:t>
                      </a:r>
                      <a:endParaRPr lang="cs-CZ" sz="1100" dirty="0">
                        <a:effectLst/>
                        <a:latin typeface="Calibri"/>
                        <a:ea typeface="Calibri"/>
                        <a:cs typeface="Times New Roman"/>
                      </a:endParaRPr>
                    </a:p>
                  </a:txBody>
                  <a:tcPr marL="68580" marR="68580" marT="0" marB="0"/>
                </a:tc>
              </a:tr>
              <a:tr h="428071">
                <a:tc>
                  <a:txBody>
                    <a:bodyPr/>
                    <a:lstStyle/>
                    <a:p>
                      <a:pPr>
                        <a:lnSpc>
                          <a:spcPct val="115000"/>
                        </a:lnSpc>
                        <a:spcAft>
                          <a:spcPts val="0"/>
                        </a:spcAft>
                      </a:pPr>
                      <a:r>
                        <a:rPr lang="cs-CZ" sz="1100">
                          <a:effectLst/>
                        </a:rPr>
                        <a:t>Podpora na inovace určená malým a středním podnikům</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a:effectLst/>
                        </a:rPr>
                        <a:t>50 %</a:t>
                      </a:r>
                      <a:endParaRPr lang="cs-CZ" sz="1100">
                        <a:effectLst/>
                        <a:latin typeface="Calibri"/>
                        <a:ea typeface="Calibri"/>
                        <a:cs typeface="Times New Roman"/>
                      </a:endParaRPr>
                    </a:p>
                  </a:txBody>
                  <a:tcPr marL="68580" marR="68580" marT="0" marB="0"/>
                </a:tc>
                <a:tc>
                  <a:txBody>
                    <a:bodyPr/>
                    <a:lstStyle/>
                    <a:p>
                      <a:pPr>
                        <a:lnSpc>
                          <a:spcPct val="115000"/>
                        </a:lnSpc>
                        <a:spcAft>
                          <a:spcPts val="0"/>
                        </a:spcAft>
                      </a:pPr>
                      <a:r>
                        <a:rPr lang="cs-CZ" sz="1100" dirty="0">
                          <a:effectLst/>
                        </a:rPr>
                        <a:t>Podpora nesmí přesáhnout 5.000.000 EUR na podnik a projekt</a:t>
                      </a:r>
                      <a:endParaRPr lang="cs-CZ"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37738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4218768717"/>
              </p:ext>
            </p:extLst>
          </p:nvPr>
        </p:nvGraphicFramePr>
        <p:xfrm>
          <a:off x="323526" y="2493587"/>
          <a:ext cx="8496945" cy="1450772"/>
        </p:xfrm>
        <a:graphic>
          <a:graphicData uri="http://schemas.openxmlformats.org/drawingml/2006/table">
            <a:tbl>
              <a:tblPr firstRow="1" firstCol="1" bandRow="1">
                <a:tableStyleId>{5C22544A-7EE6-4342-B048-85BDC9FD1C3A}</a:tableStyleId>
              </a:tblPr>
              <a:tblGrid>
                <a:gridCol w="2831915"/>
                <a:gridCol w="2832515"/>
                <a:gridCol w="2832515"/>
              </a:tblGrid>
              <a:tr h="762671">
                <a:tc>
                  <a:txBody>
                    <a:bodyPr/>
                    <a:lstStyle/>
                    <a:p>
                      <a:pPr>
                        <a:lnSpc>
                          <a:spcPct val="115000"/>
                        </a:lnSpc>
                        <a:spcAft>
                          <a:spcPts val="0"/>
                        </a:spcAft>
                      </a:pPr>
                      <a:r>
                        <a:rPr lang="cs-CZ" sz="1000" dirty="0">
                          <a:effectLst/>
                        </a:rPr>
                        <a:t>Subjekty</a:t>
                      </a:r>
                      <a:endParaRPr lang="cs-CZ" sz="10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400" dirty="0">
                          <a:effectLst/>
                        </a:rPr>
                        <a:t>Maximální intenzita veřejné podpory na </a:t>
                      </a:r>
                      <a:r>
                        <a:rPr lang="cs-CZ" sz="1400" dirty="0" smtClean="0">
                          <a:effectLst/>
                        </a:rPr>
                        <a:t>vzdělávání u blokových výjimek</a:t>
                      </a:r>
                      <a:endParaRPr lang="cs-CZ" sz="14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000">
                          <a:effectLst/>
                        </a:rPr>
                        <a:t>Maximální intenzita veřejné podpory na vzdělávání pro zdravotně postižené či znevýhodněné pracovníky</a:t>
                      </a:r>
                      <a:endParaRPr lang="cs-CZ" sz="1000">
                        <a:effectLst/>
                        <a:latin typeface="Calibri"/>
                        <a:ea typeface="Calibri"/>
                        <a:cs typeface="Times New Roman"/>
                      </a:endParaRPr>
                    </a:p>
                  </a:txBody>
                  <a:tcPr marL="61578" marR="61578" marT="0" marB="0"/>
                </a:tc>
              </a:tr>
              <a:tr h="258617">
                <a:tc>
                  <a:txBody>
                    <a:bodyPr/>
                    <a:lstStyle/>
                    <a:p>
                      <a:pPr>
                        <a:lnSpc>
                          <a:spcPct val="115000"/>
                        </a:lnSpc>
                        <a:spcAft>
                          <a:spcPts val="0"/>
                        </a:spcAft>
                      </a:pPr>
                      <a:r>
                        <a:rPr lang="cs-CZ" sz="1000">
                          <a:effectLst/>
                        </a:rPr>
                        <a:t>Velké podniky v ČR</a:t>
                      </a:r>
                      <a:endParaRPr lang="cs-CZ" sz="1000">
                        <a:effectLst/>
                        <a:latin typeface="Calibri"/>
                        <a:ea typeface="Calibri"/>
                        <a:cs typeface="Times New Roman"/>
                      </a:endParaRPr>
                    </a:p>
                  </a:txBody>
                  <a:tcPr marL="61578" marR="61578" marT="0" marB="0"/>
                </a:tc>
                <a:tc>
                  <a:txBody>
                    <a:bodyPr/>
                    <a:lstStyle/>
                    <a:p>
                      <a:pPr>
                        <a:lnSpc>
                          <a:spcPct val="115000"/>
                        </a:lnSpc>
                        <a:spcAft>
                          <a:spcPts val="0"/>
                        </a:spcAft>
                      </a:pPr>
                      <a:r>
                        <a:rPr lang="cs-CZ" sz="1000">
                          <a:effectLst/>
                        </a:rPr>
                        <a:t>50 %</a:t>
                      </a:r>
                      <a:endParaRPr lang="cs-CZ" sz="1000">
                        <a:effectLst/>
                        <a:latin typeface="Calibri"/>
                        <a:ea typeface="Calibri"/>
                        <a:cs typeface="Times New Roman"/>
                      </a:endParaRPr>
                    </a:p>
                  </a:txBody>
                  <a:tcPr marL="61578" marR="61578" marT="0" marB="0"/>
                </a:tc>
                <a:tc>
                  <a:txBody>
                    <a:bodyPr/>
                    <a:lstStyle/>
                    <a:p>
                      <a:pPr>
                        <a:lnSpc>
                          <a:spcPct val="115000"/>
                        </a:lnSpc>
                        <a:spcAft>
                          <a:spcPts val="0"/>
                        </a:spcAft>
                      </a:pPr>
                      <a:r>
                        <a:rPr lang="cs-CZ" sz="1000" dirty="0">
                          <a:effectLst/>
                        </a:rPr>
                        <a:t>60 %</a:t>
                      </a:r>
                      <a:endParaRPr lang="cs-CZ" sz="1000" dirty="0">
                        <a:effectLst/>
                        <a:latin typeface="Calibri"/>
                        <a:ea typeface="Calibri"/>
                        <a:cs typeface="Times New Roman"/>
                      </a:endParaRPr>
                    </a:p>
                  </a:txBody>
                  <a:tcPr marL="61578" marR="61578" marT="0" marB="0"/>
                </a:tc>
              </a:tr>
              <a:tr h="254224">
                <a:tc>
                  <a:txBody>
                    <a:bodyPr/>
                    <a:lstStyle/>
                    <a:p>
                      <a:pPr>
                        <a:lnSpc>
                          <a:spcPct val="115000"/>
                        </a:lnSpc>
                        <a:spcAft>
                          <a:spcPts val="0"/>
                        </a:spcAft>
                      </a:pPr>
                      <a:r>
                        <a:rPr lang="cs-CZ" sz="1000">
                          <a:effectLst/>
                        </a:rPr>
                        <a:t>Střední podniky</a:t>
                      </a:r>
                      <a:endParaRPr lang="cs-CZ" sz="1000">
                        <a:effectLst/>
                        <a:latin typeface="Calibri"/>
                        <a:ea typeface="Calibri"/>
                        <a:cs typeface="Times New Roman"/>
                      </a:endParaRPr>
                    </a:p>
                  </a:txBody>
                  <a:tcPr marL="61578" marR="61578" marT="0" marB="0"/>
                </a:tc>
                <a:tc>
                  <a:txBody>
                    <a:bodyPr/>
                    <a:lstStyle/>
                    <a:p>
                      <a:pPr>
                        <a:lnSpc>
                          <a:spcPct val="115000"/>
                        </a:lnSpc>
                        <a:spcAft>
                          <a:spcPts val="0"/>
                        </a:spcAft>
                      </a:pPr>
                      <a:r>
                        <a:rPr lang="cs-CZ" sz="1000" dirty="0">
                          <a:effectLst/>
                        </a:rPr>
                        <a:t>60 %</a:t>
                      </a:r>
                      <a:endParaRPr lang="cs-CZ" sz="10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000">
                          <a:effectLst/>
                        </a:rPr>
                        <a:t>70 %</a:t>
                      </a:r>
                      <a:endParaRPr lang="cs-CZ" sz="1000">
                        <a:effectLst/>
                        <a:latin typeface="Calibri"/>
                        <a:ea typeface="Calibri"/>
                        <a:cs typeface="Times New Roman"/>
                      </a:endParaRPr>
                    </a:p>
                  </a:txBody>
                  <a:tcPr marL="61578" marR="61578" marT="0" marB="0"/>
                </a:tc>
              </a:tr>
              <a:tr h="33808">
                <a:tc>
                  <a:txBody>
                    <a:bodyPr/>
                    <a:lstStyle/>
                    <a:p>
                      <a:pPr>
                        <a:lnSpc>
                          <a:spcPct val="115000"/>
                        </a:lnSpc>
                        <a:spcAft>
                          <a:spcPts val="0"/>
                        </a:spcAft>
                      </a:pPr>
                      <a:r>
                        <a:rPr lang="cs-CZ" sz="1000">
                          <a:effectLst/>
                        </a:rPr>
                        <a:t>Malé podniky (včetně mikropodniků)</a:t>
                      </a:r>
                      <a:endParaRPr lang="cs-CZ" sz="1000">
                        <a:effectLst/>
                        <a:latin typeface="Calibri"/>
                        <a:ea typeface="Calibri"/>
                        <a:cs typeface="Times New Roman"/>
                      </a:endParaRPr>
                    </a:p>
                  </a:txBody>
                  <a:tcPr marL="61578" marR="61578" marT="0" marB="0"/>
                </a:tc>
                <a:tc>
                  <a:txBody>
                    <a:bodyPr/>
                    <a:lstStyle/>
                    <a:p>
                      <a:pPr>
                        <a:lnSpc>
                          <a:spcPct val="115000"/>
                        </a:lnSpc>
                        <a:spcAft>
                          <a:spcPts val="0"/>
                        </a:spcAft>
                      </a:pPr>
                      <a:r>
                        <a:rPr lang="cs-CZ" sz="1000">
                          <a:effectLst/>
                        </a:rPr>
                        <a:t>70 %</a:t>
                      </a:r>
                      <a:endParaRPr lang="cs-CZ" sz="1000">
                        <a:effectLst/>
                        <a:latin typeface="Calibri"/>
                        <a:ea typeface="Calibri"/>
                        <a:cs typeface="Times New Roman"/>
                      </a:endParaRPr>
                    </a:p>
                  </a:txBody>
                  <a:tcPr marL="61578" marR="61578" marT="0" marB="0"/>
                </a:tc>
                <a:tc>
                  <a:txBody>
                    <a:bodyPr/>
                    <a:lstStyle/>
                    <a:p>
                      <a:pPr>
                        <a:lnSpc>
                          <a:spcPct val="115000"/>
                        </a:lnSpc>
                        <a:spcAft>
                          <a:spcPts val="0"/>
                        </a:spcAft>
                      </a:pPr>
                      <a:r>
                        <a:rPr lang="cs-CZ" sz="1000" dirty="0">
                          <a:effectLst/>
                        </a:rPr>
                        <a:t>70 %</a:t>
                      </a:r>
                      <a:endParaRPr lang="cs-CZ" sz="1000" dirty="0">
                        <a:effectLst/>
                        <a:latin typeface="Calibri"/>
                        <a:ea typeface="Calibri"/>
                        <a:cs typeface="Times New Roman"/>
                      </a:endParaRPr>
                    </a:p>
                  </a:txBody>
                  <a:tcPr marL="61578" marR="61578" marT="0" marB="0"/>
                </a:tc>
              </a:tr>
            </a:tbl>
          </a:graphicData>
        </a:graphic>
      </p:graphicFrame>
    </p:spTree>
    <p:extLst>
      <p:ext uri="{BB962C8B-B14F-4D97-AF65-F5344CB8AC3E}">
        <p14:creationId xmlns:p14="http://schemas.microsoft.com/office/powerpoint/2010/main" val="552654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b="1" dirty="0" smtClean="0"/>
              <a:t>Velikost podniku je řešena v příloze I nařízení </a:t>
            </a:r>
            <a:r>
              <a:rPr lang="cs-CZ" dirty="0" smtClean="0"/>
              <a:t>Komise </a:t>
            </a:r>
            <a:r>
              <a:rPr lang="cs-CZ" dirty="0"/>
              <a:t>(ES) č. </a:t>
            </a:r>
            <a:r>
              <a:rPr lang="cs-CZ" dirty="0" smtClean="0"/>
              <a:t>651/2014</a:t>
            </a:r>
          </a:p>
          <a:p>
            <a:pPr marL="0" indent="0">
              <a:buNone/>
            </a:pPr>
            <a:r>
              <a:rPr lang="cs-CZ" b="1" dirty="0" smtClean="0"/>
              <a:t>Kategorie </a:t>
            </a:r>
            <a:r>
              <a:rPr lang="cs-CZ" b="1" dirty="0" err="1"/>
              <a:t>mikropodniků</a:t>
            </a:r>
            <a:r>
              <a:rPr lang="cs-CZ" b="1" dirty="0"/>
              <a:t>, malých a středních podniků (MSP) </a:t>
            </a:r>
            <a:r>
              <a:rPr lang="cs-CZ" dirty="0"/>
              <a:t>je složena z podniků, které zaměstnávají méně než 250 osob a jejichž roční obrat nepřesahuje 50 milionů EUR nebo jejichž bilanční suma roční rozvahy nepřesahuje 43 miliony EUR</a:t>
            </a:r>
            <a:r>
              <a:rPr lang="cs-CZ" dirty="0" smtClean="0"/>
              <a:t>.</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spTree>
    <p:extLst>
      <p:ext uri="{BB962C8B-B14F-4D97-AF65-F5344CB8AC3E}">
        <p14:creationId xmlns:p14="http://schemas.microsoft.com/office/powerpoint/2010/main" val="4046109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b="1" dirty="0" smtClean="0"/>
              <a:t>Velikost podniku je řešena v příloze I nařízení </a:t>
            </a:r>
            <a:r>
              <a:rPr lang="cs-CZ" dirty="0" smtClean="0"/>
              <a:t>Komise </a:t>
            </a:r>
            <a:r>
              <a:rPr lang="cs-CZ" dirty="0"/>
              <a:t>(ES) č. </a:t>
            </a:r>
            <a:r>
              <a:rPr lang="cs-CZ" dirty="0" smtClean="0"/>
              <a:t>651/2014</a:t>
            </a:r>
          </a:p>
          <a:p>
            <a:pPr marL="0" indent="0">
              <a:buNone/>
            </a:pPr>
            <a:r>
              <a:rPr lang="cs-CZ" b="1" dirty="0"/>
              <a:t>M</a:t>
            </a:r>
            <a:r>
              <a:rPr lang="cs-CZ" b="1" dirty="0" smtClean="0"/>
              <a:t>alý </a:t>
            </a:r>
            <a:r>
              <a:rPr lang="cs-CZ" b="1" dirty="0"/>
              <a:t>podnik </a:t>
            </a:r>
            <a:r>
              <a:rPr lang="cs-CZ" dirty="0" smtClean="0"/>
              <a:t>je vymezen </a:t>
            </a:r>
            <a:r>
              <a:rPr lang="cs-CZ" dirty="0"/>
              <a:t>jako podnik, který zaměstnává méně než 50 osob a jehož roční obrat nebo bilanční suma roční rozvahy nepřesahuje 10 milionů EUR.</a:t>
            </a:r>
          </a:p>
          <a:p>
            <a:pPr marL="0" indent="0">
              <a:buNone/>
            </a:pPr>
            <a:r>
              <a:rPr lang="cs-CZ" b="1" dirty="0" err="1"/>
              <a:t>M</a:t>
            </a:r>
            <a:r>
              <a:rPr lang="cs-CZ" b="1" dirty="0" err="1" smtClean="0"/>
              <a:t>ikropodnik</a:t>
            </a:r>
            <a:r>
              <a:rPr lang="cs-CZ" dirty="0" smtClean="0"/>
              <a:t> je vymezen </a:t>
            </a:r>
            <a:r>
              <a:rPr lang="cs-CZ" dirty="0"/>
              <a:t>jako podnik, který zaměstnává méně než 10 osob a jehož roční obrat nebo bilanční suma roční rozvahy nepřesahuje 2 miliony EUR.</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spTree>
    <p:extLst>
      <p:ext uri="{BB962C8B-B14F-4D97-AF65-F5344CB8AC3E}">
        <p14:creationId xmlns:p14="http://schemas.microsoft.com/office/powerpoint/2010/main" val="1670276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241856267"/>
              </p:ext>
            </p:extLst>
          </p:nvPr>
        </p:nvGraphicFramePr>
        <p:xfrm>
          <a:off x="323526" y="2493587"/>
          <a:ext cx="8496945" cy="2029947"/>
        </p:xfrm>
        <a:graphic>
          <a:graphicData uri="http://schemas.openxmlformats.org/drawingml/2006/table">
            <a:tbl>
              <a:tblPr firstRow="1" firstCol="1" bandRow="1">
                <a:tableStyleId>{5C22544A-7EE6-4342-B048-85BDC9FD1C3A}</a:tableStyleId>
              </a:tblPr>
              <a:tblGrid>
                <a:gridCol w="2831915"/>
                <a:gridCol w="2832515"/>
                <a:gridCol w="2832515"/>
              </a:tblGrid>
              <a:tr h="431357">
                <a:tc>
                  <a:txBody>
                    <a:bodyPr/>
                    <a:lstStyle/>
                    <a:p>
                      <a:pPr>
                        <a:lnSpc>
                          <a:spcPct val="115000"/>
                        </a:lnSpc>
                        <a:spcAft>
                          <a:spcPts val="0"/>
                        </a:spcAft>
                      </a:pPr>
                      <a:r>
                        <a:rPr lang="cs-CZ" sz="1400" dirty="0">
                          <a:effectLst/>
                        </a:rPr>
                        <a:t>Subjekty</a:t>
                      </a:r>
                      <a:endParaRPr lang="cs-CZ" sz="14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400" dirty="0" smtClean="0">
                          <a:effectLst/>
                          <a:latin typeface="Calibri"/>
                          <a:ea typeface="Calibri"/>
                          <a:cs typeface="Times New Roman"/>
                        </a:rPr>
                        <a:t>Maximální</a:t>
                      </a:r>
                      <a:r>
                        <a:rPr lang="cs-CZ" sz="1400" baseline="0" dirty="0" smtClean="0">
                          <a:effectLst/>
                          <a:latin typeface="Calibri"/>
                          <a:ea typeface="Calibri"/>
                          <a:cs typeface="Times New Roman"/>
                        </a:rPr>
                        <a:t> p</a:t>
                      </a:r>
                      <a:r>
                        <a:rPr lang="cs-CZ" sz="1400" dirty="0" smtClean="0">
                          <a:effectLst/>
                          <a:latin typeface="Calibri"/>
                          <a:ea typeface="Calibri"/>
                          <a:cs typeface="Times New Roman"/>
                        </a:rPr>
                        <a:t>očet</a:t>
                      </a:r>
                      <a:r>
                        <a:rPr lang="cs-CZ" sz="1400" baseline="0" dirty="0" smtClean="0">
                          <a:effectLst/>
                          <a:latin typeface="Calibri"/>
                          <a:ea typeface="Calibri"/>
                          <a:cs typeface="Times New Roman"/>
                        </a:rPr>
                        <a:t> zaměstnanců</a:t>
                      </a:r>
                      <a:endParaRPr lang="cs-CZ" sz="1400" dirty="0">
                        <a:effectLst/>
                        <a:latin typeface="Calibri"/>
                        <a:ea typeface="Calibri"/>
                        <a:cs typeface="Times New Roman"/>
                      </a:endParaRPr>
                    </a:p>
                  </a:txBody>
                  <a:tcPr marL="61578" marR="61578" marT="0" marB="0"/>
                </a:tc>
                <a:tc>
                  <a:txBody>
                    <a:bodyPr/>
                    <a:lstStyle/>
                    <a:p>
                      <a:pPr marL="0" algn="l" defTabSz="914400" rtl="0" eaLnBrk="1" latinLnBrk="0" hangingPunct="1">
                        <a:lnSpc>
                          <a:spcPct val="115000"/>
                        </a:lnSpc>
                        <a:spcAft>
                          <a:spcPts val="0"/>
                        </a:spcAft>
                      </a:pPr>
                      <a:r>
                        <a:rPr lang="cs-CZ" sz="1400" b="1" kern="1200" dirty="0" smtClean="0">
                          <a:solidFill>
                            <a:schemeClr val="lt1"/>
                          </a:solidFill>
                          <a:effectLst/>
                          <a:latin typeface="Calibri"/>
                          <a:ea typeface="Calibri"/>
                          <a:cs typeface="Times New Roman"/>
                        </a:rPr>
                        <a:t>Maximální roční obrat nebo bilanční rozvaha</a:t>
                      </a:r>
                      <a:endParaRPr lang="cs-CZ" sz="1400" b="1" kern="1200" dirty="0">
                        <a:solidFill>
                          <a:schemeClr val="lt1"/>
                        </a:solidFill>
                        <a:effectLst/>
                        <a:latin typeface="Calibri"/>
                        <a:ea typeface="Calibri"/>
                        <a:cs typeface="Times New Roman"/>
                      </a:endParaRPr>
                    </a:p>
                  </a:txBody>
                  <a:tcPr marL="61578" marR="61578" marT="0" marB="0"/>
                </a:tc>
              </a:tr>
              <a:tr h="459099">
                <a:tc>
                  <a:txBody>
                    <a:bodyPr/>
                    <a:lstStyle/>
                    <a:p>
                      <a:pPr>
                        <a:lnSpc>
                          <a:spcPct val="115000"/>
                        </a:lnSpc>
                        <a:spcAft>
                          <a:spcPts val="0"/>
                        </a:spcAft>
                      </a:pPr>
                      <a:r>
                        <a:rPr lang="cs-CZ" sz="1400" dirty="0" err="1" smtClean="0">
                          <a:effectLst/>
                          <a:latin typeface="+mn-lt"/>
                          <a:ea typeface="+mn-ea"/>
                          <a:cs typeface="+mn-cs"/>
                        </a:rPr>
                        <a:t>Mikropodnik</a:t>
                      </a:r>
                      <a:endParaRPr lang="cs-CZ" sz="14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600" dirty="0" smtClean="0">
                          <a:effectLst/>
                          <a:latin typeface="+mn-lt"/>
                          <a:ea typeface="+mn-ea"/>
                          <a:cs typeface="+mn-cs"/>
                        </a:rPr>
                        <a:t>10</a:t>
                      </a:r>
                      <a:endParaRPr lang="cs-CZ" sz="16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600" dirty="0" smtClean="0">
                          <a:effectLst/>
                          <a:latin typeface="+mn-lt"/>
                          <a:ea typeface="+mn-ea"/>
                          <a:cs typeface="+mn-cs"/>
                        </a:rPr>
                        <a:t>2</a:t>
                      </a:r>
                      <a:r>
                        <a:rPr lang="cs-CZ" sz="1600" baseline="0" dirty="0" smtClean="0">
                          <a:effectLst/>
                          <a:latin typeface="+mn-lt"/>
                          <a:ea typeface="+mn-ea"/>
                          <a:cs typeface="+mn-cs"/>
                        </a:rPr>
                        <a:t> miliony Euro</a:t>
                      </a:r>
                      <a:endParaRPr lang="cs-CZ" sz="1600" dirty="0">
                        <a:effectLst/>
                        <a:latin typeface="Calibri"/>
                        <a:ea typeface="Calibri"/>
                        <a:cs typeface="Times New Roman"/>
                      </a:endParaRPr>
                    </a:p>
                  </a:txBody>
                  <a:tcPr marL="61578" marR="61578" marT="0" marB="0"/>
                </a:tc>
              </a:tr>
              <a:tr h="576064">
                <a:tc>
                  <a:txBody>
                    <a:bodyPr/>
                    <a:lstStyle/>
                    <a:p>
                      <a:pPr>
                        <a:lnSpc>
                          <a:spcPct val="115000"/>
                        </a:lnSpc>
                        <a:spcAft>
                          <a:spcPts val="0"/>
                        </a:spcAft>
                      </a:pPr>
                      <a:r>
                        <a:rPr lang="cs-CZ" sz="1400" dirty="0" smtClean="0">
                          <a:effectLst/>
                          <a:latin typeface="+mn-lt"/>
                          <a:ea typeface="+mn-ea"/>
                          <a:cs typeface="+mn-cs"/>
                        </a:rPr>
                        <a:t>Malý</a:t>
                      </a:r>
                      <a:r>
                        <a:rPr lang="cs-CZ" sz="1400" baseline="0" dirty="0" smtClean="0">
                          <a:effectLst/>
                          <a:latin typeface="+mn-lt"/>
                          <a:ea typeface="+mn-ea"/>
                          <a:cs typeface="+mn-cs"/>
                        </a:rPr>
                        <a:t> podnik</a:t>
                      </a:r>
                      <a:endParaRPr lang="cs-CZ" sz="14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600" dirty="0" smtClean="0">
                          <a:effectLst/>
                          <a:latin typeface="Arial" panose="020B0604020202020204" pitchFamily="34" charset="0"/>
                          <a:ea typeface="Calibri"/>
                          <a:cs typeface="Arial" panose="020B0604020202020204" pitchFamily="34" charset="0"/>
                        </a:rPr>
                        <a:t>50</a:t>
                      </a:r>
                      <a:endParaRPr lang="cs-CZ" sz="1600" dirty="0">
                        <a:effectLst/>
                        <a:latin typeface="Arial" panose="020B0604020202020204" pitchFamily="34" charset="0"/>
                        <a:ea typeface="Calibri"/>
                        <a:cs typeface="Arial" panose="020B0604020202020204" pitchFamily="34" charset="0"/>
                      </a:endParaRPr>
                    </a:p>
                  </a:txBody>
                  <a:tcPr marL="61578" marR="61578" marT="0" marB="0"/>
                </a:tc>
                <a:tc>
                  <a:txBody>
                    <a:bodyPr/>
                    <a:lstStyle/>
                    <a:p>
                      <a:pPr>
                        <a:lnSpc>
                          <a:spcPct val="115000"/>
                        </a:lnSpc>
                        <a:spcAft>
                          <a:spcPts val="0"/>
                        </a:spcAft>
                      </a:pPr>
                      <a:r>
                        <a:rPr lang="cs-CZ" sz="1600" dirty="0" smtClean="0">
                          <a:effectLst/>
                          <a:latin typeface="Arial" panose="020B0604020202020204" pitchFamily="34" charset="0"/>
                          <a:ea typeface="Calibri"/>
                          <a:cs typeface="Arial" panose="020B0604020202020204" pitchFamily="34" charset="0"/>
                        </a:rPr>
                        <a:t>10</a:t>
                      </a:r>
                      <a:r>
                        <a:rPr lang="cs-CZ" sz="1600" baseline="0" dirty="0" smtClean="0">
                          <a:effectLst/>
                          <a:latin typeface="Arial" panose="020B0604020202020204" pitchFamily="34" charset="0"/>
                          <a:ea typeface="Calibri"/>
                          <a:cs typeface="Arial" panose="020B0604020202020204" pitchFamily="34" charset="0"/>
                        </a:rPr>
                        <a:t> milionu Euro</a:t>
                      </a:r>
                      <a:endParaRPr lang="cs-CZ" sz="1600" dirty="0">
                        <a:effectLst/>
                        <a:latin typeface="Arial" panose="020B0604020202020204" pitchFamily="34" charset="0"/>
                        <a:ea typeface="Calibri"/>
                        <a:cs typeface="Arial" panose="020B0604020202020204" pitchFamily="34" charset="0"/>
                      </a:endParaRPr>
                    </a:p>
                  </a:txBody>
                  <a:tcPr marL="61578" marR="61578" marT="0" marB="0"/>
                </a:tc>
              </a:tr>
              <a:tr h="504056">
                <a:tc>
                  <a:txBody>
                    <a:bodyPr/>
                    <a:lstStyle/>
                    <a:p>
                      <a:pPr>
                        <a:lnSpc>
                          <a:spcPct val="115000"/>
                        </a:lnSpc>
                        <a:spcAft>
                          <a:spcPts val="0"/>
                        </a:spcAft>
                      </a:pPr>
                      <a:r>
                        <a:rPr lang="cs-CZ" sz="1400" dirty="0" smtClean="0">
                          <a:effectLst/>
                          <a:latin typeface="+mn-lt"/>
                          <a:ea typeface="+mn-ea"/>
                          <a:cs typeface="+mn-cs"/>
                        </a:rPr>
                        <a:t>Střední</a:t>
                      </a:r>
                      <a:r>
                        <a:rPr lang="cs-CZ" sz="1400" baseline="0" dirty="0" smtClean="0">
                          <a:effectLst/>
                          <a:latin typeface="+mn-lt"/>
                          <a:ea typeface="+mn-ea"/>
                          <a:cs typeface="+mn-cs"/>
                        </a:rPr>
                        <a:t> podnik</a:t>
                      </a:r>
                      <a:endParaRPr lang="cs-CZ" sz="14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600" dirty="0" smtClean="0">
                          <a:effectLst/>
                          <a:latin typeface="+mn-lt"/>
                          <a:ea typeface="+mn-ea"/>
                          <a:cs typeface="+mn-cs"/>
                        </a:rPr>
                        <a:t>250</a:t>
                      </a:r>
                      <a:endParaRPr lang="cs-CZ" sz="1600" dirty="0">
                        <a:effectLst/>
                        <a:latin typeface="Calibri"/>
                        <a:ea typeface="Calibri"/>
                        <a:cs typeface="Times New Roman"/>
                      </a:endParaRPr>
                    </a:p>
                  </a:txBody>
                  <a:tcPr marL="61578" marR="61578" marT="0" marB="0"/>
                </a:tc>
                <a:tc>
                  <a:txBody>
                    <a:bodyPr/>
                    <a:lstStyle/>
                    <a:p>
                      <a:pPr>
                        <a:lnSpc>
                          <a:spcPct val="115000"/>
                        </a:lnSpc>
                        <a:spcAft>
                          <a:spcPts val="0"/>
                        </a:spcAft>
                      </a:pPr>
                      <a:r>
                        <a:rPr lang="cs-CZ" sz="1600" dirty="0" smtClean="0">
                          <a:effectLst/>
                          <a:latin typeface="+mn-lt"/>
                          <a:ea typeface="+mn-ea"/>
                          <a:cs typeface="+mn-cs"/>
                        </a:rPr>
                        <a:t>50</a:t>
                      </a:r>
                      <a:r>
                        <a:rPr lang="cs-CZ" sz="1600" baseline="0" dirty="0" smtClean="0">
                          <a:effectLst/>
                          <a:latin typeface="+mn-lt"/>
                          <a:ea typeface="+mn-ea"/>
                          <a:cs typeface="+mn-cs"/>
                        </a:rPr>
                        <a:t> milionu / 43 milionu Euro</a:t>
                      </a:r>
                      <a:endParaRPr lang="cs-CZ" sz="1600" dirty="0">
                        <a:effectLst/>
                        <a:latin typeface="Calibri"/>
                        <a:ea typeface="Calibri"/>
                        <a:cs typeface="Times New Roman"/>
                      </a:endParaRPr>
                    </a:p>
                  </a:txBody>
                  <a:tcPr marL="61578" marR="61578" marT="0" marB="0"/>
                </a:tc>
              </a:tr>
            </a:tbl>
          </a:graphicData>
        </a:graphic>
      </p:graphicFrame>
    </p:spTree>
    <p:extLst>
      <p:ext uri="{BB962C8B-B14F-4D97-AF65-F5344CB8AC3E}">
        <p14:creationId xmlns:p14="http://schemas.microsoft.com/office/powerpoint/2010/main" val="2109781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b="1" dirty="0" smtClean="0"/>
              <a:t>Velikost podniku je řešena v příloze I nařízení </a:t>
            </a:r>
            <a:r>
              <a:rPr lang="cs-CZ" dirty="0" smtClean="0"/>
              <a:t>Komise </a:t>
            </a:r>
            <a:r>
              <a:rPr lang="cs-CZ" dirty="0"/>
              <a:t>(ES) č. </a:t>
            </a:r>
            <a:r>
              <a:rPr lang="cs-CZ" dirty="0" smtClean="0"/>
              <a:t>651/2014</a:t>
            </a:r>
          </a:p>
          <a:p>
            <a:pPr marL="0" indent="0">
              <a:buNone/>
            </a:pPr>
            <a:r>
              <a:rPr lang="cs-CZ" dirty="0" smtClean="0"/>
              <a:t>Při výpočtu zohledňujeme částečně </a:t>
            </a:r>
            <a:r>
              <a:rPr lang="cs-CZ" b="1" dirty="0" smtClean="0"/>
              <a:t>partnerské </a:t>
            </a:r>
            <a:r>
              <a:rPr lang="cs-CZ" dirty="0" smtClean="0"/>
              <a:t>a zcela </a:t>
            </a:r>
            <a:r>
              <a:rPr lang="cs-CZ" b="1" dirty="0" smtClean="0"/>
              <a:t>propojené </a:t>
            </a:r>
            <a:r>
              <a:rPr lang="cs-CZ" dirty="0" smtClean="0"/>
              <a:t>podniky. Nezohledňují se podniky </a:t>
            </a:r>
            <a:r>
              <a:rPr lang="cs-CZ" b="1" dirty="0" smtClean="0"/>
              <a:t>samostatné.</a:t>
            </a:r>
          </a:p>
          <a:p>
            <a:pPr marL="0" indent="0">
              <a:buNone/>
            </a:pPr>
            <a:r>
              <a:rPr lang="cs-CZ" b="1" dirty="0" smtClean="0"/>
              <a:t>„</a:t>
            </a:r>
            <a:r>
              <a:rPr lang="cs-CZ" b="1" dirty="0"/>
              <a:t>Partnerské podniky“ </a:t>
            </a:r>
            <a:r>
              <a:rPr lang="cs-CZ" dirty="0"/>
              <a:t>jsou všechny podniky, které nejsou zařazeny mezi propojené podniky </a:t>
            </a:r>
            <a:r>
              <a:rPr lang="cs-CZ" dirty="0" smtClean="0"/>
              <a:t>a </a:t>
            </a:r>
            <a:r>
              <a:rPr lang="cs-CZ" dirty="0"/>
              <a:t>mezi kterými existuje následující vztah: podnik (mateřský podnik) vlastní sám nebo společně s jedním či více propojenými </a:t>
            </a:r>
            <a:r>
              <a:rPr lang="cs-CZ" dirty="0" smtClean="0"/>
              <a:t>podniky </a:t>
            </a:r>
            <a:r>
              <a:rPr lang="cs-CZ" dirty="0"/>
              <a:t>25 % nebo více procent základního kapitálu nebo hlasovacích práv jiného podniku (dceřiný podnik).</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spTree>
    <p:extLst>
      <p:ext uri="{BB962C8B-B14F-4D97-AF65-F5344CB8AC3E}">
        <p14:creationId xmlns:p14="http://schemas.microsoft.com/office/powerpoint/2010/main" val="842461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b="1" dirty="0" smtClean="0"/>
              <a:t>Velikost podniku je řešena v příloze I nařízení </a:t>
            </a:r>
            <a:r>
              <a:rPr lang="cs-CZ" dirty="0" smtClean="0"/>
              <a:t>Komise </a:t>
            </a:r>
            <a:r>
              <a:rPr lang="cs-CZ" dirty="0"/>
              <a:t>(ES) č. </a:t>
            </a:r>
            <a:r>
              <a:rPr lang="cs-CZ" dirty="0" smtClean="0"/>
              <a:t>651/2014</a:t>
            </a:r>
          </a:p>
          <a:p>
            <a:pPr marL="0" indent="0">
              <a:buNone/>
            </a:pPr>
            <a:r>
              <a:rPr lang="cs-CZ" dirty="0" smtClean="0"/>
              <a:t>„</a:t>
            </a:r>
            <a:r>
              <a:rPr lang="cs-CZ" b="1" dirty="0"/>
              <a:t>Propojené podniky</a:t>
            </a:r>
            <a:r>
              <a:rPr lang="cs-CZ" dirty="0"/>
              <a:t>“ jsou podniky, mezi nimiž existuje některý z následujících vztahů:</a:t>
            </a:r>
          </a:p>
          <a:p>
            <a:pPr marL="0" indent="0">
              <a:buNone/>
            </a:pPr>
            <a:r>
              <a:rPr lang="cs-CZ" dirty="0" smtClean="0"/>
              <a:t>a) podnik </a:t>
            </a:r>
            <a:r>
              <a:rPr lang="cs-CZ" dirty="0"/>
              <a:t>vlastní většinu hlasovacích práv </a:t>
            </a:r>
            <a:r>
              <a:rPr lang="cs-CZ" dirty="0" smtClean="0"/>
              <a:t>v </a:t>
            </a:r>
            <a:r>
              <a:rPr lang="cs-CZ" dirty="0"/>
              <a:t>jiném podniku;</a:t>
            </a:r>
          </a:p>
          <a:p>
            <a:pPr marL="0" indent="0">
              <a:buNone/>
            </a:pPr>
            <a:r>
              <a:rPr lang="cs-CZ" dirty="0" smtClean="0"/>
              <a:t>b) právo </a:t>
            </a:r>
            <a:r>
              <a:rPr lang="cs-CZ" dirty="0"/>
              <a:t>jmenovat nebo odvolávat většinu členů </a:t>
            </a:r>
            <a:r>
              <a:rPr lang="cs-CZ" dirty="0" smtClean="0"/>
              <a:t>orgánu; </a:t>
            </a:r>
          </a:p>
          <a:p>
            <a:pPr marL="0" indent="0">
              <a:buNone/>
            </a:pPr>
            <a:r>
              <a:rPr lang="cs-CZ" dirty="0" smtClean="0"/>
              <a:t>c) uplatňování rozhodujícího vlivu </a:t>
            </a:r>
            <a:r>
              <a:rPr lang="cs-CZ" dirty="0"/>
              <a:t>v jiném </a:t>
            </a:r>
            <a:r>
              <a:rPr lang="cs-CZ" dirty="0" smtClean="0"/>
              <a:t>podniku</a:t>
            </a:r>
            <a:r>
              <a:rPr lang="cs-CZ" dirty="0"/>
              <a:t> ;</a:t>
            </a:r>
            <a:r>
              <a:rPr lang="cs-CZ" dirty="0" smtClean="0"/>
              <a:t> </a:t>
            </a:r>
          </a:p>
          <a:p>
            <a:pPr marL="0" indent="0">
              <a:buNone/>
            </a:pPr>
            <a:r>
              <a:rPr lang="cs-CZ" dirty="0" smtClean="0"/>
              <a:t>d) ovládání většiny </a:t>
            </a:r>
            <a:r>
              <a:rPr lang="cs-CZ" dirty="0"/>
              <a:t>hlasovacích práv náležejících akcionářům nebo společníkům v </a:t>
            </a:r>
            <a:r>
              <a:rPr lang="cs-CZ" dirty="0" smtClean="0"/>
              <a:t>jiném </a:t>
            </a:r>
            <a:r>
              <a:rPr lang="cs-CZ" dirty="0"/>
              <a:t>podniku.</a:t>
            </a:r>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spTree>
    <p:extLst>
      <p:ext uri="{BB962C8B-B14F-4D97-AF65-F5344CB8AC3E}">
        <p14:creationId xmlns:p14="http://schemas.microsoft.com/office/powerpoint/2010/main" val="4276134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48</a:t>
            </a:fld>
            <a:endParaRPr lang="cs-CZ" dirty="0"/>
          </a:p>
        </p:txBody>
      </p:sp>
      <p:pic>
        <p:nvPicPr>
          <p:cNvPr id="5" name="Zástupný symbol pro obsah 4"/>
          <p:cNvPicPr>
            <a:picLocks noGrp="1"/>
          </p:cNvPicPr>
          <p:nvPr>
            <p:ph idx="1"/>
          </p:nvPr>
        </p:nvPicPr>
        <p:blipFill rotWithShape="1">
          <a:blip r:embed="rId2"/>
          <a:srcRect l="17679" t="9822" r="51221" b="52092"/>
          <a:stretch/>
        </p:blipFill>
        <p:spPr bwMode="auto">
          <a:xfrm>
            <a:off x="1728216" y="2117747"/>
            <a:ext cx="5687568" cy="39179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7684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49</a:t>
            </a:fld>
            <a:endParaRPr lang="cs-CZ" dirty="0"/>
          </a:p>
        </p:txBody>
      </p:sp>
      <p:pic>
        <p:nvPicPr>
          <p:cNvPr id="6" name="Zástupný symbol pro obsah 5"/>
          <p:cNvPicPr>
            <a:picLocks noGrp="1"/>
          </p:cNvPicPr>
          <p:nvPr>
            <p:ph idx="1"/>
          </p:nvPr>
        </p:nvPicPr>
        <p:blipFill rotWithShape="1">
          <a:blip r:embed="rId2"/>
          <a:srcRect l="17127" t="9822" r="51774" b="54549"/>
          <a:stretch/>
        </p:blipFill>
        <p:spPr bwMode="auto">
          <a:xfrm>
            <a:off x="1259632" y="1556792"/>
            <a:ext cx="6480719" cy="4608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43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r>
              <a:rPr lang="cs-CZ" b="1" dirty="0" smtClean="0"/>
              <a:t>Prameny úpravy veřejné podpory</a:t>
            </a:r>
          </a:p>
          <a:p>
            <a:pPr>
              <a:defRPr/>
            </a:pPr>
            <a:r>
              <a:rPr lang="cs-CZ" dirty="0" smtClean="0"/>
              <a:t>Jeho </a:t>
            </a:r>
            <a:r>
              <a:rPr lang="cs-CZ" dirty="0"/>
              <a:t>provedením jsou ustanovení </a:t>
            </a:r>
            <a:r>
              <a:rPr lang="cs-CZ" b="1" dirty="0"/>
              <a:t>článků 107 až 109 Smlouvy</a:t>
            </a:r>
            <a:r>
              <a:rPr lang="cs-CZ" dirty="0"/>
              <a:t>, které konkretizují práva a povinnosti členských států v oblasti veřejné podpory. </a:t>
            </a:r>
          </a:p>
          <a:p>
            <a:pPr>
              <a:defRPr/>
            </a:pPr>
            <a:r>
              <a:rPr lang="cs-CZ" dirty="0"/>
              <a:t>Před vstoupením Lisabonské smlouvy v platnost upravovaly veřejnou podporu články 87 až 89 Smlouvy o ES a ještě dříve články 92 až 94 Smlouvy o ES.</a:t>
            </a:r>
            <a:endParaRPr lang="cs-CZ" u="sng" dirty="0"/>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01756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50</a:t>
            </a:fld>
            <a:endParaRPr lang="cs-CZ" dirty="0"/>
          </a:p>
        </p:txBody>
      </p:sp>
      <p:pic>
        <p:nvPicPr>
          <p:cNvPr id="6" name="Zástupný symbol pro obsah 5"/>
          <p:cNvPicPr>
            <a:picLocks noGrp="1"/>
          </p:cNvPicPr>
          <p:nvPr>
            <p:ph idx="1"/>
          </p:nvPr>
        </p:nvPicPr>
        <p:blipFill rotWithShape="1">
          <a:blip r:embed="rId2"/>
          <a:srcRect l="17403" t="12277" r="52188" b="40053"/>
          <a:stretch/>
        </p:blipFill>
        <p:spPr bwMode="auto">
          <a:xfrm>
            <a:off x="1691680" y="1484784"/>
            <a:ext cx="5616624"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89260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51</a:t>
            </a:fld>
            <a:endParaRPr lang="cs-CZ" dirty="0"/>
          </a:p>
        </p:txBody>
      </p:sp>
      <p:pic>
        <p:nvPicPr>
          <p:cNvPr id="5" name="Zástupný symbol pro obsah 4"/>
          <p:cNvPicPr>
            <a:picLocks noGrp="1"/>
          </p:cNvPicPr>
          <p:nvPr>
            <p:ph idx="1"/>
          </p:nvPr>
        </p:nvPicPr>
        <p:blipFill rotWithShape="1">
          <a:blip r:embed="rId2"/>
          <a:srcRect l="17681" t="8103" r="50668" b="49880"/>
          <a:stretch/>
        </p:blipFill>
        <p:spPr bwMode="auto">
          <a:xfrm>
            <a:off x="1403649" y="1628800"/>
            <a:ext cx="6060710" cy="44910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94283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52</a:t>
            </a:fld>
            <a:endParaRPr lang="cs-CZ" dirty="0"/>
          </a:p>
        </p:txBody>
      </p:sp>
      <p:pic>
        <p:nvPicPr>
          <p:cNvPr id="5" name="Zástupný symbol pro obsah 4"/>
          <p:cNvPicPr>
            <a:picLocks noGrp="1"/>
          </p:cNvPicPr>
          <p:nvPr>
            <p:ph idx="1"/>
          </p:nvPr>
        </p:nvPicPr>
        <p:blipFill rotWithShape="1">
          <a:blip r:embed="rId2"/>
          <a:srcRect l="53039" t="8594" r="15862" b="57743"/>
          <a:stretch/>
        </p:blipFill>
        <p:spPr bwMode="auto">
          <a:xfrm>
            <a:off x="1115616" y="1700808"/>
            <a:ext cx="6840759"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14191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pic>
        <p:nvPicPr>
          <p:cNvPr id="5" name="Zástupný symbol pro obsah 4"/>
          <p:cNvPicPr>
            <a:picLocks noGrp="1"/>
          </p:cNvPicPr>
          <p:nvPr>
            <p:ph idx="1"/>
          </p:nvPr>
        </p:nvPicPr>
        <p:blipFill rotWithShape="1">
          <a:blip r:embed="rId2"/>
          <a:srcRect l="52900" t="40269" r="16957" b="18435"/>
          <a:stretch/>
        </p:blipFill>
        <p:spPr bwMode="auto">
          <a:xfrm>
            <a:off x="1403648" y="1556792"/>
            <a:ext cx="6120680" cy="47525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16844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pPr marL="0" indent="0">
              <a:buNone/>
            </a:pPr>
            <a:r>
              <a:rPr lang="cs-CZ" b="1" dirty="0" smtClean="0"/>
              <a:t>Vybrané výjimky:</a:t>
            </a:r>
          </a:p>
          <a:p>
            <a:pPr marL="0" indent="0">
              <a:buNone/>
            </a:pPr>
            <a:r>
              <a:rPr lang="cs-CZ" b="1" dirty="0" smtClean="0"/>
              <a:t>Mezi nezávislé podniky </a:t>
            </a:r>
            <a:r>
              <a:rPr lang="cs-CZ" dirty="0" smtClean="0"/>
              <a:t>patří vždy podniky napojené na:</a:t>
            </a:r>
          </a:p>
          <a:p>
            <a:pPr marL="0" indent="0">
              <a:buNone/>
            </a:pPr>
            <a:r>
              <a:rPr lang="cs-CZ" dirty="0" smtClean="0"/>
              <a:t>* univerzity </a:t>
            </a:r>
            <a:r>
              <a:rPr lang="cs-CZ" dirty="0"/>
              <a:t>nebo nezisková výzkumná střediska;</a:t>
            </a:r>
          </a:p>
          <a:p>
            <a:pPr marL="0" indent="0">
              <a:buNone/>
            </a:pPr>
            <a:r>
              <a:rPr lang="cs-CZ" dirty="0" smtClean="0"/>
              <a:t>* samostatné </a:t>
            </a:r>
            <a:r>
              <a:rPr lang="cs-CZ" dirty="0"/>
              <a:t>místní orgány s ročním rozpočtem nižším než 10 </a:t>
            </a:r>
            <a:r>
              <a:rPr lang="cs-CZ" dirty="0" smtClean="0"/>
              <a:t>milionů </a:t>
            </a:r>
            <a:r>
              <a:rPr lang="cs-CZ" dirty="0"/>
              <a:t>EUR a s méně než 5 000 obyvateli</a:t>
            </a:r>
            <a:r>
              <a:rPr lang="cs-CZ" dirty="0" smtClean="0"/>
              <a:t>.</a:t>
            </a:r>
          </a:p>
          <a:p>
            <a:pPr marL="0" indent="0">
              <a:buNone/>
            </a:pPr>
            <a:endParaRPr lang="cs-CZ" dirty="0" smtClean="0"/>
          </a:p>
          <a:p>
            <a:pPr>
              <a:buFont typeface="Arial" pitchFamily="34" charset="0"/>
              <a:buChar char="•"/>
            </a:pPr>
            <a:r>
              <a:rPr lang="cs-CZ" i="1" dirty="0" smtClean="0"/>
              <a:t>V případě podniku vlastněného obcí nesplňující výše uvedený požadavek půjde vždy o velký podnik.</a:t>
            </a:r>
            <a:endParaRPr lang="cs-CZ" i="1" dirty="0"/>
          </a:p>
          <a:p>
            <a:pPr>
              <a:buFont typeface="Arial" pitchFamily="34" charset="0"/>
              <a:buChar char="•"/>
            </a:pPr>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7890135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pPr marL="0" indent="0">
              <a:buNone/>
            </a:pPr>
            <a:r>
              <a:rPr lang="cs-CZ" b="1" dirty="0" smtClean="0"/>
              <a:t>Rozhodné období:</a:t>
            </a:r>
          </a:p>
          <a:p>
            <a:pPr marL="457200" indent="-457200">
              <a:buAutoNum type="alphaLcParenR"/>
            </a:pPr>
            <a:r>
              <a:rPr lang="cs-CZ" dirty="0" smtClean="0"/>
              <a:t>Použijí se údaje </a:t>
            </a:r>
            <a:r>
              <a:rPr lang="cs-CZ" dirty="0"/>
              <a:t>týkající se </a:t>
            </a:r>
            <a:r>
              <a:rPr lang="cs-CZ" b="1" dirty="0"/>
              <a:t>posledního schváleného účetního období </a:t>
            </a:r>
            <a:r>
              <a:rPr lang="cs-CZ" dirty="0"/>
              <a:t>vypočtené za období jednoho roku. </a:t>
            </a:r>
            <a:endParaRPr lang="cs-CZ" dirty="0" smtClean="0"/>
          </a:p>
          <a:p>
            <a:pPr marL="457200" indent="-457200">
              <a:buAutoNum type="alphaLcParenR"/>
            </a:pPr>
            <a:r>
              <a:rPr lang="cs-CZ" dirty="0" smtClean="0"/>
              <a:t>Tyto </a:t>
            </a:r>
            <a:r>
              <a:rPr lang="cs-CZ" dirty="0"/>
              <a:t>údaje jsou brány v potaz ode dne účetní závěrky. </a:t>
            </a:r>
            <a:endParaRPr lang="cs-CZ" dirty="0" smtClean="0"/>
          </a:p>
          <a:p>
            <a:pPr marL="457200" indent="-457200">
              <a:buAutoNum type="alphaLcParenR"/>
            </a:pPr>
            <a:r>
              <a:rPr lang="cs-CZ" dirty="0" smtClean="0"/>
              <a:t>Částka </a:t>
            </a:r>
            <a:r>
              <a:rPr lang="cs-CZ" dirty="0"/>
              <a:t>zvolená za </a:t>
            </a:r>
            <a:r>
              <a:rPr lang="cs-CZ" b="1" dirty="0"/>
              <a:t>výši obratu je vypočítána bez daně z přidané hodnoty (DPH)</a:t>
            </a:r>
            <a:r>
              <a:rPr lang="cs-CZ" dirty="0"/>
              <a:t> a bez dalších nepřímých daní</a:t>
            </a:r>
            <a:r>
              <a:rPr lang="cs-CZ" dirty="0" smtClean="0"/>
              <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617756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pPr marL="0" indent="0">
              <a:buNone/>
            </a:pPr>
            <a:r>
              <a:rPr lang="cs-CZ" b="1" dirty="0" smtClean="0"/>
              <a:t>Rozhodné období:</a:t>
            </a:r>
          </a:p>
          <a:p>
            <a:pPr marL="0" indent="0" algn="just">
              <a:buNone/>
            </a:pPr>
            <a:r>
              <a:rPr lang="cs-CZ" dirty="0" smtClean="0"/>
              <a:t>V </a:t>
            </a:r>
            <a:r>
              <a:rPr lang="cs-CZ" dirty="0"/>
              <a:t>případech, kdy podnik ke dni účetní závěrky zjistí, že jsou za dané roční období překročeny v jednom či druhém směru prahy pro počet pracovníků nebo finanční prahy uvedené v článku 2, </a:t>
            </a:r>
            <a:r>
              <a:rPr lang="cs-CZ" b="1" dirty="0"/>
              <a:t>nepovede tato skutečnost ke ztrátě či získání postavení </a:t>
            </a:r>
            <a:r>
              <a:rPr lang="cs-CZ" dirty="0"/>
              <a:t>středního nebo malého podniku či </a:t>
            </a:r>
            <a:r>
              <a:rPr lang="cs-CZ" dirty="0" err="1"/>
              <a:t>mikropodniku</a:t>
            </a:r>
            <a:r>
              <a:rPr lang="cs-CZ" dirty="0"/>
              <a:t>, </a:t>
            </a:r>
            <a:r>
              <a:rPr lang="cs-CZ" b="1" dirty="0"/>
              <a:t>jestliže tyto prahy nejsou překročeny po dobu dvou po sobě jdoucích účetních období</a:t>
            </a:r>
            <a:r>
              <a:rPr lang="cs-CZ" dirty="0"/>
              <a:t>.</a:t>
            </a:r>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14290038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916832"/>
            <a:ext cx="8064000" cy="4320000"/>
          </a:xfrm>
        </p:spPr>
        <p:txBody>
          <a:bodyPr/>
          <a:lstStyle/>
          <a:p>
            <a:pPr marL="0" indent="0">
              <a:buNone/>
            </a:pPr>
            <a:r>
              <a:rPr lang="cs-CZ" b="1" dirty="0" smtClean="0"/>
              <a:t>Jak na výpočet počtu zaměstnanců:</a:t>
            </a:r>
          </a:p>
          <a:p>
            <a:pPr marL="0" indent="0" algn="just">
              <a:buNone/>
            </a:pPr>
            <a:r>
              <a:rPr lang="cs-CZ" dirty="0" smtClean="0"/>
              <a:t>Počet </a:t>
            </a:r>
            <a:r>
              <a:rPr lang="cs-CZ" dirty="0"/>
              <a:t>zaměstnanců odpovídá počtu </a:t>
            </a:r>
            <a:r>
              <a:rPr lang="cs-CZ" b="1" dirty="0"/>
              <a:t>ročních pracovních jednotek (RPJ)</a:t>
            </a:r>
            <a:r>
              <a:rPr lang="cs-CZ" dirty="0"/>
              <a:t>, tzn. počtu osob, které byly v daném podniku nebo jeho jménem zaměstnány na plný pracovní úvazek po celý sledovaný rok. Práce osob, které nepracovaly po celý rok, práce osob, které pracovaly na částečný úvazek bez ohledu na jeho délku, a práce sezónních pracovníků se započítává jako zlomky RPJ. </a:t>
            </a:r>
            <a:endParaRPr lang="cs-CZ"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19518113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a:xfrm>
            <a:off x="539552" y="1556792"/>
            <a:ext cx="8064000" cy="4680040"/>
          </a:xfrm>
        </p:spPr>
        <p:txBody>
          <a:bodyPr/>
          <a:lstStyle/>
          <a:p>
            <a:pPr marL="0" indent="0" algn="just">
              <a:buNone/>
            </a:pPr>
            <a:r>
              <a:rPr lang="cs-CZ" b="1" dirty="0" smtClean="0"/>
              <a:t>Do </a:t>
            </a:r>
            <a:r>
              <a:rPr lang="cs-CZ" b="1" dirty="0"/>
              <a:t>počtu zaměstnanců jsou zahrnováni:</a:t>
            </a:r>
          </a:p>
          <a:p>
            <a:pPr marL="0" indent="0" algn="just">
              <a:buNone/>
            </a:pPr>
            <a:r>
              <a:rPr lang="cs-CZ" dirty="0" smtClean="0"/>
              <a:t>a) Zaměstnanci a osoby </a:t>
            </a:r>
            <a:r>
              <a:rPr lang="cs-CZ" dirty="0"/>
              <a:t>pracující pro podnik v podřízeném postavení, které jsou považovány za zaměstnance v souladu s vnitrostátním právem;</a:t>
            </a:r>
          </a:p>
          <a:p>
            <a:pPr marL="0" indent="0" algn="just">
              <a:buNone/>
            </a:pPr>
            <a:r>
              <a:rPr lang="cs-CZ" dirty="0"/>
              <a:t>b</a:t>
            </a:r>
            <a:r>
              <a:rPr lang="cs-CZ" dirty="0" smtClean="0"/>
              <a:t>) vlastníci-vedoucí </a:t>
            </a:r>
            <a:r>
              <a:rPr lang="cs-CZ" dirty="0"/>
              <a:t>pracovníci;</a:t>
            </a:r>
          </a:p>
          <a:p>
            <a:pPr marL="0" indent="0" algn="just">
              <a:buNone/>
            </a:pPr>
            <a:r>
              <a:rPr lang="cs-CZ" dirty="0"/>
              <a:t>c</a:t>
            </a:r>
            <a:r>
              <a:rPr lang="cs-CZ" dirty="0" smtClean="0"/>
              <a:t>) společníci </a:t>
            </a:r>
            <a:r>
              <a:rPr lang="cs-CZ" dirty="0"/>
              <a:t>vykonávající v podniku pravidelnou </a:t>
            </a:r>
            <a:r>
              <a:rPr lang="cs-CZ" dirty="0" smtClean="0"/>
              <a:t>činnost </a:t>
            </a:r>
          </a:p>
          <a:p>
            <a:pPr marL="0" indent="0" algn="just">
              <a:buNone/>
            </a:pPr>
            <a:r>
              <a:rPr lang="cs-CZ" b="1" i="1" dirty="0" smtClean="0"/>
              <a:t>Učni </a:t>
            </a:r>
            <a:r>
              <a:rPr lang="cs-CZ" b="1" i="1" dirty="0"/>
              <a:t>nebo studenti</a:t>
            </a:r>
            <a:r>
              <a:rPr lang="cs-CZ" i="1" dirty="0"/>
              <a:t>, kteří jsou zapojeni do odborné přípravy na základě smlouvy o učňovském nebo odborném vzdělávání, se do počtu zaměstnanců nezahrnují. Délka mateřské nebo rodičovské dovolené se nezapočítává.</a:t>
            </a:r>
            <a:endParaRPr lang="cs-CZ" i="1" dirty="0" smtClean="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39155771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kapacita příjemce</a:t>
            </a:r>
            <a:endParaRPr lang="cs-CZ" dirty="0"/>
          </a:p>
        </p:txBody>
      </p:sp>
      <p:sp>
        <p:nvSpPr>
          <p:cNvPr id="3" name="Zástupný symbol pro obsah 2"/>
          <p:cNvSpPr>
            <a:spLocks noGrp="1"/>
          </p:cNvSpPr>
          <p:nvPr>
            <p:ph idx="1"/>
          </p:nvPr>
        </p:nvSpPr>
        <p:spPr>
          <a:xfrm>
            <a:off x="539552" y="1772816"/>
            <a:ext cx="8064000" cy="4320000"/>
          </a:xfrm>
        </p:spPr>
        <p:txBody>
          <a:bodyPr/>
          <a:lstStyle/>
          <a:p>
            <a:pPr marL="0" indent="0" algn="ctr">
              <a:buNone/>
              <a:defRPr/>
            </a:pPr>
            <a:endParaRPr lang="cs-CZ" dirty="0"/>
          </a:p>
          <a:p>
            <a:pPr marL="0" indent="0">
              <a:buNone/>
              <a:defRPr/>
            </a:pPr>
            <a:endParaRPr lang="cs-CZ" dirty="0" smtClean="0"/>
          </a:p>
          <a:p>
            <a:pPr marL="0" indent="0">
              <a:buNone/>
              <a:defRPr/>
            </a:pPr>
            <a:endParaRPr lang="cs-CZ" dirty="0"/>
          </a:p>
          <a:p>
            <a:pPr marL="0" indent="0" algn="ctr">
              <a:buNone/>
              <a:defRPr/>
            </a:pPr>
            <a:r>
              <a:rPr lang="cs-CZ" b="1" dirty="0" smtClean="0"/>
              <a:t>                 </a:t>
            </a:r>
            <a:r>
              <a:rPr lang="cs-CZ" b="1" dirty="0" smtClean="0"/>
              <a:t>IV</a:t>
            </a:r>
            <a:r>
              <a:rPr lang="cs-CZ" b="1" dirty="0" smtClean="0"/>
              <a:t>. FINANČNÍ KAPACITA PŘÍJEMCE</a:t>
            </a:r>
            <a:endParaRPr lang="cs-CZ" b="1" dirty="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309523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r>
              <a:rPr lang="cs-CZ" b="1" dirty="0"/>
              <a:t>Článek 107 </a:t>
            </a:r>
            <a:r>
              <a:rPr lang="cs-CZ" b="1" dirty="0" smtClean="0"/>
              <a:t>SFEU je nejzásadnějším </a:t>
            </a:r>
            <a:r>
              <a:rPr lang="cs-CZ" b="1" dirty="0"/>
              <a:t>článkem pro právní úpravu veřejné </a:t>
            </a:r>
            <a:r>
              <a:rPr lang="cs-CZ" b="1" dirty="0" smtClean="0"/>
              <a:t>podpory. </a:t>
            </a:r>
            <a:r>
              <a:rPr lang="cs-CZ" b="1" dirty="0"/>
              <a:t>V</a:t>
            </a:r>
            <a:r>
              <a:rPr lang="cs-CZ" b="1" dirty="0" smtClean="0"/>
              <a:t> </a:t>
            </a:r>
            <a:r>
              <a:rPr lang="cs-CZ" b="1" dirty="0"/>
              <a:t>prvním odstavci stanoví:</a:t>
            </a:r>
          </a:p>
          <a:p>
            <a:endParaRPr lang="cs-CZ" b="1" dirty="0"/>
          </a:p>
          <a:p>
            <a:pPr marL="0" indent="0" algn="just">
              <a:buNone/>
            </a:pPr>
            <a:r>
              <a:rPr lang="cs-CZ" dirty="0"/>
              <a:t>„Podpory poskytované v jakékoli formě státem nebo ze státních prostředků, které narušují nebo mohou narušit hospodářskou soutěž tím, že zvýhodňují určité podniky nebo určitá odvětví výroby, jsou, pokud ovlivňují obchod mezi členskými státy, neslučitelné s vnitřním trhem, nestanoví-li Smlouvy jinak.“</a:t>
            </a:r>
          </a:p>
          <a:p>
            <a:endParaRPr lang="cs-CZ" b="1" dirty="0"/>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11847403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kapacita příjemce</a:t>
            </a:r>
            <a:endParaRPr lang="cs-CZ" dirty="0"/>
          </a:p>
        </p:txBody>
      </p:sp>
      <p:sp>
        <p:nvSpPr>
          <p:cNvPr id="3" name="Zástupný symbol pro obsah 2"/>
          <p:cNvSpPr>
            <a:spLocks noGrp="1"/>
          </p:cNvSpPr>
          <p:nvPr>
            <p:ph idx="1"/>
          </p:nvPr>
        </p:nvSpPr>
        <p:spPr>
          <a:xfrm>
            <a:off x="539552" y="1628800"/>
            <a:ext cx="8064000" cy="4608032"/>
          </a:xfrm>
        </p:spPr>
        <p:txBody>
          <a:bodyPr/>
          <a:lstStyle/>
          <a:p>
            <a:r>
              <a:rPr lang="cs-CZ" b="1" dirty="0" smtClean="0"/>
              <a:t>Finanční kapacita příjemce</a:t>
            </a:r>
            <a:endParaRPr lang="cs-CZ" dirty="0"/>
          </a:p>
          <a:p>
            <a:pPr marL="0" indent="0">
              <a:buNone/>
            </a:pPr>
            <a:r>
              <a:rPr lang="cs-CZ" dirty="0" smtClean="0"/>
              <a:t>Odkazováno na přílohu I obecného nařízení o </a:t>
            </a:r>
            <a:r>
              <a:rPr lang="cs-CZ" dirty="0"/>
              <a:t>blokových </a:t>
            </a:r>
            <a:r>
              <a:rPr lang="cs-CZ" dirty="0" smtClean="0"/>
              <a:t>výjimkách</a:t>
            </a:r>
          </a:p>
          <a:p>
            <a:pPr marL="0" indent="0">
              <a:buNone/>
            </a:pPr>
            <a:r>
              <a:rPr lang="cs-CZ" dirty="0" smtClean="0"/>
              <a:t>Z </a:t>
            </a:r>
            <a:r>
              <a:rPr lang="cs-CZ" dirty="0"/>
              <a:t>textace kapitoly 6. 2. 10 příručky Pokyny pro vyplnění formuláře žádosti o podporu z OPZ plyne, že žadatel POVINNĚ uvádí údaje o počtu zaměstnanců a roční obrat, přičemž tyto údaje uvádí </a:t>
            </a:r>
            <a:r>
              <a:rPr lang="cs-CZ" dirty="0" smtClean="0"/>
              <a:t>v kontextu </a:t>
            </a:r>
            <a:r>
              <a:rPr lang="cs-CZ" b="1" dirty="0" smtClean="0"/>
              <a:t>přílohy </a:t>
            </a:r>
            <a:r>
              <a:rPr lang="cs-CZ" b="1" dirty="0"/>
              <a:t>I nařízení Komise č. 651/2015 </a:t>
            </a:r>
            <a:endParaRPr lang="cs-CZ" b="1" dirty="0" smtClean="0"/>
          </a:p>
          <a:p>
            <a:pPr marL="0" indent="0">
              <a:buNone/>
            </a:pPr>
            <a:r>
              <a:rPr lang="cs-CZ" dirty="0" smtClean="0"/>
              <a:t>Údaje </a:t>
            </a:r>
            <a:r>
              <a:rPr lang="cs-CZ" dirty="0"/>
              <a:t>vyplňují povinně všichni žadatelé, bez ohledu na to, zda projekt zakládá veřejnou podporu nebo nezakládá, a bez ohledu na právní formu subjektu žadatele.</a:t>
            </a:r>
          </a:p>
          <a:p>
            <a:pPr marL="0" indent="0">
              <a:buNone/>
            </a:pPr>
            <a:endParaRPr lang="cs-CZ" dirty="0"/>
          </a:p>
          <a:p>
            <a:pPr marL="0" indent="0">
              <a:buNone/>
            </a:pPr>
            <a:r>
              <a:rPr lang="cs-CZ" dirty="0" smtClean="0"/>
              <a:t>h.</a:t>
            </a:r>
            <a:endParaRPr lang="cs-CZ"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33744412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kapacita příjemce</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b="1" dirty="0" smtClean="0"/>
              <a:t>Finanční kapacita příjemce</a:t>
            </a:r>
            <a:endParaRPr lang="cs-CZ" dirty="0"/>
          </a:p>
          <a:p>
            <a:pPr marL="0" indent="0">
              <a:buNone/>
            </a:pPr>
            <a:r>
              <a:rPr lang="cs-CZ" dirty="0" smtClean="0"/>
              <a:t>Důvodem </a:t>
            </a:r>
            <a:r>
              <a:rPr lang="cs-CZ" dirty="0"/>
              <a:t>pro tento krok je ověření administrativní, finanční a provozní kapacity </a:t>
            </a:r>
            <a:r>
              <a:rPr lang="cs-CZ" dirty="0" smtClean="0"/>
              <a:t>žadatele</a:t>
            </a:r>
          </a:p>
          <a:p>
            <a:pPr marL="0" indent="0">
              <a:buNone/>
            </a:pPr>
            <a:r>
              <a:rPr lang="cs-CZ" dirty="0" smtClean="0"/>
              <a:t>Z tohoto důvodu musí například „Středočeský kraj“ uvést partnerské </a:t>
            </a:r>
            <a:r>
              <a:rPr lang="cs-CZ" dirty="0"/>
              <a:t>a propojené organizace, byť je jich skutečně </a:t>
            </a:r>
            <a:r>
              <a:rPr lang="cs-CZ" dirty="0" smtClean="0"/>
              <a:t>může být velké množství</a:t>
            </a:r>
            <a:r>
              <a:rPr lang="cs-CZ" dirty="0"/>
              <a:t>.</a:t>
            </a:r>
            <a:endParaRPr lang="cs-CZ"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3385361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kapacita příjemce</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dirty="0" smtClean="0"/>
              <a:t>Finanční kapacita příjemce</a:t>
            </a:r>
            <a:endParaRPr lang="cs-CZ" dirty="0"/>
          </a:p>
          <a:p>
            <a:pPr marL="0" indent="0">
              <a:buNone/>
            </a:pPr>
            <a:r>
              <a:rPr lang="cs-CZ" b="1" dirty="0"/>
              <a:t>Jaké kurzy pro převod měn se </a:t>
            </a:r>
            <a:r>
              <a:rPr lang="cs-CZ" b="1" dirty="0" smtClean="0"/>
              <a:t>používají?</a:t>
            </a:r>
            <a:endParaRPr lang="cs-CZ" b="1" dirty="0"/>
          </a:p>
          <a:p>
            <a:pPr marL="0" indent="0">
              <a:buNone/>
            </a:pPr>
            <a:r>
              <a:rPr lang="cs-CZ" dirty="0"/>
              <a:t>Pro převod na EUR se použije kurz Evropské centrální banky ke dni účetní závěrky. Kurz je k dispozici na webových stránkách banky </a:t>
            </a:r>
            <a:endParaRPr lang="cs-CZ" dirty="0" smtClean="0"/>
          </a:p>
          <a:p>
            <a:pPr marL="0" indent="0">
              <a:buNone/>
            </a:pPr>
            <a:r>
              <a:rPr lang="cs-CZ" i="1" dirty="0" smtClean="0"/>
              <a:t>https</a:t>
            </a:r>
            <a:r>
              <a:rPr lang="cs-CZ" i="1" dirty="0"/>
              <a:t>://www.ecb.europa.eu/</a:t>
            </a:r>
            <a:r>
              <a:rPr lang="cs-CZ" i="1" dirty="0" err="1"/>
              <a:t>ecb</a:t>
            </a:r>
            <a:r>
              <a:rPr lang="cs-CZ" i="1" dirty="0"/>
              <a:t>/</a:t>
            </a:r>
            <a:r>
              <a:rPr lang="cs-CZ" i="1" dirty="0" err="1"/>
              <a:t>html</a:t>
            </a:r>
            <a:r>
              <a:rPr lang="cs-CZ" i="1" dirty="0"/>
              <a:t>/index.en.html.</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277837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kapacita příjemce</a:t>
            </a:r>
            <a:endParaRPr lang="cs-CZ" dirty="0"/>
          </a:p>
        </p:txBody>
      </p:sp>
      <p:sp>
        <p:nvSpPr>
          <p:cNvPr id="3" name="Zástupný symbol pro obsah 2"/>
          <p:cNvSpPr>
            <a:spLocks noGrp="1"/>
          </p:cNvSpPr>
          <p:nvPr>
            <p:ph idx="1"/>
          </p:nvPr>
        </p:nvSpPr>
        <p:spPr>
          <a:xfrm>
            <a:off x="539552" y="1916832"/>
            <a:ext cx="8064000" cy="4320000"/>
          </a:xfrm>
        </p:spPr>
        <p:txBody>
          <a:bodyPr/>
          <a:lstStyle/>
          <a:p>
            <a:r>
              <a:rPr lang="cs-CZ" dirty="0" smtClean="0"/>
              <a:t>Finanční kapacita příjemce</a:t>
            </a:r>
          </a:p>
          <a:p>
            <a:pPr marL="0" indent="0">
              <a:buNone/>
            </a:pPr>
            <a:r>
              <a:rPr lang="cs-CZ" dirty="0" smtClean="0"/>
              <a:t>V tomto ohledu sledujeme obrat a počet zaměstnanců pouze za </a:t>
            </a:r>
            <a:r>
              <a:rPr lang="cs-CZ" dirty="0"/>
              <a:t>dané roční období </a:t>
            </a:r>
            <a:r>
              <a:rPr lang="cs-CZ" dirty="0" smtClean="0"/>
              <a:t> a nezohledňujeme dvě předchozí období jako u posouzení velkosti podniku dle GBER. </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28707028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43608" y="3501008"/>
            <a:ext cx="7272000" cy="746992"/>
          </a:xfrm>
        </p:spPr>
        <p:txBody>
          <a:bodyPr/>
          <a:lstStyle/>
          <a:p>
            <a:pPr algn="ctr"/>
            <a:r>
              <a:rPr lang="cs-CZ" sz="2800" dirty="0" smtClean="0"/>
              <a:t>Prostor</a:t>
            </a:r>
            <a:r>
              <a:rPr lang="cs-CZ" sz="2800" baseline="0" dirty="0" smtClean="0"/>
              <a:t> pro dotazy</a:t>
            </a:r>
            <a:endParaRPr lang="cs-CZ" dirty="0"/>
          </a:p>
        </p:txBody>
      </p:sp>
    </p:spTree>
    <p:extLst>
      <p:ext uri="{BB962C8B-B14F-4D97-AF65-F5344CB8AC3E}">
        <p14:creationId xmlns:p14="http://schemas.microsoft.com/office/powerpoint/2010/main" val="19835898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43608" y="1772816"/>
            <a:ext cx="7272000" cy="4248472"/>
          </a:xfrm>
        </p:spPr>
        <p:txBody>
          <a:bodyPr/>
          <a:lstStyle/>
          <a:p>
            <a:pPr algn="ctr"/>
            <a:r>
              <a:rPr lang="cs-CZ" sz="2800" dirty="0" smtClean="0"/>
              <a:t>Další dotazy směřujte </a:t>
            </a:r>
            <a:br>
              <a:rPr lang="cs-CZ" sz="2800" dirty="0" smtClean="0"/>
            </a:br>
            <a:r>
              <a:rPr lang="cs-CZ" sz="2800" dirty="0" smtClean="0"/>
              <a:t>do diskusního klubu</a:t>
            </a:r>
            <a:br>
              <a:rPr lang="cs-CZ" sz="2800" dirty="0" smtClean="0"/>
            </a:br>
            <a:r>
              <a:rPr lang="cs-CZ" sz="2800" dirty="0"/>
              <a:t/>
            </a:r>
            <a:br>
              <a:rPr lang="cs-CZ" sz="2800" dirty="0"/>
            </a:br>
            <a:r>
              <a:rPr lang="cs-CZ" sz="2800" cap="none" dirty="0" smtClean="0"/>
              <a:t>https://forum.esfcr.cz/</a:t>
            </a:r>
            <a:br>
              <a:rPr lang="cs-CZ" sz="2800" cap="none" dirty="0" smtClean="0"/>
            </a:br>
            <a:r>
              <a:rPr lang="cs-CZ" sz="2800" cap="none" dirty="0" smtClean="0"/>
              <a:t/>
            </a:r>
            <a:br>
              <a:rPr lang="cs-CZ" sz="2800" cap="none" dirty="0" smtClean="0"/>
            </a:br>
            <a:r>
              <a:rPr lang="cs-CZ" sz="2800" cap="none" dirty="0" smtClean="0"/>
              <a:t>NEBO VYUŽIJTE SLUŽEB SVÉHO PROJEKTOVÉHO MANAŽERA</a:t>
            </a:r>
            <a:br>
              <a:rPr lang="cs-CZ" sz="2800" cap="none" dirty="0" smtClean="0"/>
            </a:br>
            <a:endParaRPr lang="cs-CZ" cap="none" dirty="0"/>
          </a:p>
        </p:txBody>
      </p:sp>
    </p:spTree>
    <p:extLst>
      <p:ext uri="{BB962C8B-B14F-4D97-AF65-F5344CB8AC3E}">
        <p14:creationId xmlns:p14="http://schemas.microsoft.com/office/powerpoint/2010/main" val="3598215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3501008"/>
            <a:ext cx="7272000" cy="1080120"/>
          </a:xfrm>
        </p:spPr>
        <p:txBody>
          <a:bodyPr/>
          <a:lstStyle/>
          <a:p>
            <a:pPr algn="ctr"/>
            <a:r>
              <a:rPr lang="cs-CZ" sz="2800" dirty="0" smtClean="0"/>
              <a:t>Děkuji za pozornost </a:t>
            </a:r>
            <a:br>
              <a:rPr lang="cs-CZ" sz="2800" dirty="0" smtClean="0"/>
            </a:br>
            <a:r>
              <a:rPr lang="cs-CZ" sz="2800" dirty="0" smtClean="0"/>
              <a:t>a Těším se na spolupráci</a:t>
            </a:r>
            <a:br>
              <a:rPr lang="cs-CZ" sz="2800" dirty="0" smtClean="0"/>
            </a:br>
            <a:r>
              <a:rPr lang="cs-CZ" sz="2800" dirty="0" smtClean="0"/>
              <a:t/>
            </a:r>
            <a:br>
              <a:rPr lang="cs-CZ" sz="2800" dirty="0" smtClean="0"/>
            </a:br>
            <a:r>
              <a:rPr lang="cs-CZ" sz="2800" dirty="0" smtClean="0"/>
              <a:t/>
            </a:r>
            <a:br>
              <a:rPr lang="cs-CZ" sz="2800" dirty="0" smtClean="0"/>
            </a:br>
            <a:r>
              <a:rPr lang="cs-CZ" dirty="0" smtClean="0"/>
              <a:t/>
            </a:r>
            <a:br>
              <a:rPr lang="cs-CZ" dirty="0" smtClean="0"/>
            </a:br>
            <a:endParaRPr lang="cs-CZ" dirty="0"/>
          </a:p>
        </p:txBody>
      </p:sp>
    </p:spTree>
    <p:extLst>
      <p:ext uri="{BB962C8B-B14F-4D97-AF65-F5344CB8AC3E}">
        <p14:creationId xmlns:p14="http://schemas.microsoft.com/office/powerpoint/2010/main" val="202281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endParaRPr lang="cs-CZ" b="1" dirty="0"/>
          </a:p>
          <a:p>
            <a:endParaRPr lang="cs-CZ" b="1" dirty="0"/>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pic>
        <p:nvPicPr>
          <p:cNvPr id="5" name="Obrázek 4"/>
          <p:cNvPicPr/>
          <p:nvPr/>
        </p:nvPicPr>
        <p:blipFill rotWithShape="1">
          <a:blip r:embed="rId2"/>
          <a:srcRect l="44132" t="22521" r="3141" b="32025"/>
          <a:stretch/>
        </p:blipFill>
        <p:spPr bwMode="auto">
          <a:xfrm>
            <a:off x="1403648" y="1340768"/>
            <a:ext cx="6120680"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243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r>
              <a:rPr lang="cs-CZ" b="1" dirty="0" smtClean="0"/>
              <a:t>           Definiční </a:t>
            </a:r>
            <a:r>
              <a:rPr lang="cs-CZ" b="1" dirty="0"/>
              <a:t>znaky VP </a:t>
            </a:r>
            <a:endParaRPr lang="cs-CZ" b="1" dirty="0" smtClean="0"/>
          </a:p>
          <a:p>
            <a:pPr marL="0" indent="0">
              <a:buNone/>
            </a:pPr>
            <a:endParaRPr lang="cs-CZ" b="1" dirty="0" smtClean="0"/>
          </a:p>
          <a:p>
            <a:pPr marL="0" indent="0">
              <a:buNone/>
            </a:pPr>
            <a:r>
              <a:rPr lang="cs-CZ" b="1" dirty="0" smtClean="0"/>
              <a:t>Z</a:t>
            </a:r>
            <a:r>
              <a:rPr lang="cs-CZ" dirty="0" smtClean="0"/>
              <a:t> </a:t>
            </a:r>
            <a:r>
              <a:rPr lang="cs-CZ" dirty="0"/>
              <a:t>– zvýhodnění určitého </a:t>
            </a:r>
            <a:endParaRPr lang="cs-CZ" dirty="0" smtClean="0"/>
          </a:p>
          <a:p>
            <a:pPr marL="0" indent="0">
              <a:buNone/>
            </a:pPr>
            <a:r>
              <a:rPr lang="cs-CZ" dirty="0"/>
              <a:t>	</a:t>
            </a:r>
            <a:r>
              <a:rPr lang="cs-CZ" dirty="0" smtClean="0"/>
              <a:t>podnikání </a:t>
            </a:r>
            <a:r>
              <a:rPr lang="cs-CZ" dirty="0"/>
              <a:t>nebo odvětví, </a:t>
            </a:r>
            <a:endParaRPr lang="cs-CZ" dirty="0" smtClean="0"/>
          </a:p>
          <a:p>
            <a:pPr marL="0" indent="0">
              <a:buNone/>
            </a:pPr>
            <a:r>
              <a:rPr lang="cs-CZ" b="1" dirty="0" smtClean="0"/>
              <a:t>V</a:t>
            </a:r>
            <a:r>
              <a:rPr lang="cs-CZ" dirty="0" smtClean="0"/>
              <a:t> </a:t>
            </a:r>
            <a:r>
              <a:rPr lang="cs-CZ" dirty="0"/>
              <a:t>- je poskytována z veřejných </a:t>
            </a:r>
            <a:endParaRPr lang="cs-CZ" dirty="0" smtClean="0"/>
          </a:p>
          <a:p>
            <a:pPr marL="0" indent="0">
              <a:buNone/>
            </a:pPr>
            <a:r>
              <a:rPr lang="cs-CZ" dirty="0"/>
              <a:t>	</a:t>
            </a:r>
            <a:r>
              <a:rPr lang="cs-CZ" dirty="0" smtClean="0"/>
              <a:t>(</a:t>
            </a:r>
            <a:r>
              <a:rPr lang="cs-CZ" dirty="0"/>
              <a:t>státních) prostředků, </a:t>
            </a:r>
            <a:endParaRPr lang="cs-CZ" dirty="0" smtClean="0"/>
          </a:p>
          <a:p>
            <a:pPr marL="0" indent="0">
              <a:buNone/>
            </a:pPr>
            <a:r>
              <a:rPr lang="cs-CZ" b="1" dirty="0" smtClean="0"/>
              <a:t>O</a:t>
            </a:r>
            <a:r>
              <a:rPr lang="cs-CZ" dirty="0" smtClean="0"/>
              <a:t> - ovlivňuje </a:t>
            </a:r>
            <a:r>
              <a:rPr lang="cs-CZ" dirty="0"/>
              <a:t>obchod mezi členskými státy, </a:t>
            </a:r>
            <a:endParaRPr lang="cs-CZ" dirty="0" smtClean="0"/>
          </a:p>
          <a:p>
            <a:pPr marL="0" indent="0">
              <a:buNone/>
            </a:pPr>
            <a:r>
              <a:rPr lang="cs-CZ" b="1" dirty="0" smtClean="0"/>
              <a:t>N</a:t>
            </a:r>
            <a:r>
              <a:rPr lang="cs-CZ" dirty="0" smtClean="0"/>
              <a:t> </a:t>
            </a:r>
            <a:r>
              <a:rPr lang="cs-CZ" dirty="0"/>
              <a:t>- narušuje nebo hrozí narušením </a:t>
            </a:r>
            <a:r>
              <a:rPr lang="cs-CZ" dirty="0" smtClean="0"/>
              <a:t>hospodářské </a:t>
            </a:r>
            <a:r>
              <a:rPr lang="cs-CZ" dirty="0"/>
              <a:t>soutěže.</a:t>
            </a:r>
            <a:endParaRPr lang="cs-CZ" b="1" dirty="0"/>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68760"/>
            <a:ext cx="417963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05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podpora</a:t>
            </a:r>
            <a:endParaRPr lang="cs-CZ" dirty="0"/>
          </a:p>
        </p:txBody>
      </p:sp>
      <p:sp>
        <p:nvSpPr>
          <p:cNvPr id="3" name="Zástupný symbol pro obsah 2"/>
          <p:cNvSpPr>
            <a:spLocks noGrp="1"/>
          </p:cNvSpPr>
          <p:nvPr>
            <p:ph idx="1"/>
          </p:nvPr>
        </p:nvSpPr>
        <p:spPr/>
        <p:txBody>
          <a:bodyPr/>
          <a:lstStyle/>
          <a:p>
            <a:pPr marL="0" indent="0">
              <a:buNone/>
            </a:pPr>
            <a:endParaRPr lang="cs-CZ" b="1" dirty="0"/>
          </a:p>
          <a:p>
            <a:endParaRPr lang="cs-CZ" b="1" dirty="0"/>
          </a:p>
          <a:p>
            <a:pPr marL="0" indent="0">
              <a:buNone/>
            </a:pPr>
            <a:endParaRPr lang="cs-CZ" b="1" dirty="0" smtClean="0"/>
          </a:p>
          <a:p>
            <a:pPr marL="414000" lvl="1" indent="0">
              <a:buNone/>
            </a:pPr>
            <a:r>
              <a:rPr lang="cs-CZ" dirty="0" smtClean="0"/>
              <a:t> </a:t>
            </a:r>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pic>
        <p:nvPicPr>
          <p:cNvPr id="5" name="Obrázek 4"/>
          <p:cNvPicPr/>
          <p:nvPr/>
        </p:nvPicPr>
        <p:blipFill rotWithShape="1">
          <a:blip r:embed="rId2"/>
          <a:srcRect l="47001" t="22490" r="4407" b="36201"/>
          <a:stretch/>
        </p:blipFill>
        <p:spPr bwMode="auto">
          <a:xfrm>
            <a:off x="1043608" y="1340768"/>
            <a:ext cx="6336704"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3479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0</TotalTime>
  <Words>2886</Words>
  <Application>Microsoft Office PowerPoint</Application>
  <PresentationFormat>Předvádění na obrazovce (4:3)</PresentationFormat>
  <Paragraphs>438</Paragraphs>
  <Slides>66</Slides>
  <Notes>5</Notes>
  <HiddenSlides>0</HiddenSlides>
  <MMClips>0</MMClips>
  <ScaleCrop>false</ScaleCrop>
  <HeadingPairs>
    <vt:vector size="4" baseType="variant">
      <vt:variant>
        <vt:lpstr>Motiv</vt:lpstr>
      </vt:variant>
      <vt:variant>
        <vt:i4>1</vt:i4>
      </vt:variant>
      <vt:variant>
        <vt:lpstr>Nadpisy snímků</vt:lpstr>
      </vt:variant>
      <vt:variant>
        <vt:i4>66</vt:i4>
      </vt:variant>
    </vt:vector>
  </HeadingPairs>
  <TitlesOfParts>
    <vt:vector size="67" baseType="lpstr">
      <vt:lpstr>prezentace</vt:lpstr>
      <vt:lpstr>VEŘEJNÁ PODPORA a VELIKOST PODNIKU  </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Veřejná podpora</vt:lpstr>
      <vt:lpstr>Finanční kapacita příjemce</vt:lpstr>
      <vt:lpstr>Finanční kapacita příjemce</vt:lpstr>
      <vt:lpstr>Finanční kapacita příjemce</vt:lpstr>
      <vt:lpstr>Finanční kapacita příjemce</vt:lpstr>
      <vt:lpstr>Finanční kapacita příjemce</vt:lpstr>
      <vt:lpstr>Prostor pro dotazy</vt:lpstr>
      <vt:lpstr>Další dotazy směřujte  do diskusního klubu  https://forum.esfcr.cz/  NEBO VYUŽIJTE SLUŽEB SVÉHO PROJEKTOVÉHO MANAŽERA </vt:lpstr>
      <vt:lpstr>Děkuji za pozornost  a Těším se na spolupráci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2015-02-20T08:23:15Z</dcterms:created>
  <dcterms:modified xsi:type="dcterms:W3CDTF">2016-06-21T11:35:08Z</dcterms:modified>
</cp:coreProperties>
</file>