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6">
  <p:sldMasterIdLst>
    <p:sldMasterId id="2147483671" r:id="rId1"/>
  </p:sldMasterIdLst>
  <p:notesMasterIdLst>
    <p:notesMasterId r:id="rId55"/>
  </p:notesMasterIdLst>
  <p:handoutMasterIdLst>
    <p:handoutMasterId r:id="rId56"/>
  </p:handoutMasterIdLst>
  <p:sldIdLst>
    <p:sldId id="323" r:id="rId2"/>
    <p:sldId id="434" r:id="rId3"/>
    <p:sldId id="361" r:id="rId4"/>
    <p:sldId id="382" r:id="rId5"/>
    <p:sldId id="436" r:id="rId6"/>
    <p:sldId id="362" r:id="rId7"/>
    <p:sldId id="363" r:id="rId8"/>
    <p:sldId id="433" r:id="rId9"/>
    <p:sldId id="368" r:id="rId10"/>
    <p:sldId id="371" r:id="rId11"/>
    <p:sldId id="381" r:id="rId12"/>
    <p:sldId id="442" r:id="rId13"/>
    <p:sldId id="373" r:id="rId14"/>
    <p:sldId id="375" r:id="rId15"/>
    <p:sldId id="495" r:id="rId16"/>
    <p:sldId id="379" r:id="rId17"/>
    <p:sldId id="380" r:id="rId18"/>
    <p:sldId id="496" r:id="rId19"/>
    <p:sldId id="471" r:id="rId20"/>
    <p:sldId id="497" r:id="rId21"/>
    <p:sldId id="498" r:id="rId22"/>
    <p:sldId id="499" r:id="rId23"/>
    <p:sldId id="376" r:id="rId24"/>
    <p:sldId id="377" r:id="rId25"/>
    <p:sldId id="378" r:id="rId26"/>
    <p:sldId id="454" r:id="rId27"/>
    <p:sldId id="459" r:id="rId28"/>
    <p:sldId id="458" r:id="rId29"/>
    <p:sldId id="399" r:id="rId30"/>
    <p:sldId id="474" r:id="rId31"/>
    <p:sldId id="475" r:id="rId32"/>
    <p:sldId id="476" r:id="rId33"/>
    <p:sldId id="478" r:id="rId34"/>
    <p:sldId id="477" r:id="rId35"/>
    <p:sldId id="500" r:id="rId36"/>
    <p:sldId id="501" r:id="rId37"/>
    <p:sldId id="502" r:id="rId38"/>
    <p:sldId id="503" r:id="rId39"/>
    <p:sldId id="508" r:id="rId40"/>
    <p:sldId id="509" r:id="rId41"/>
    <p:sldId id="479" r:id="rId42"/>
    <p:sldId id="486" r:id="rId43"/>
    <p:sldId id="487" r:id="rId44"/>
    <p:sldId id="489" r:id="rId45"/>
    <p:sldId id="490" r:id="rId46"/>
    <p:sldId id="472" r:id="rId47"/>
    <p:sldId id="491" r:id="rId48"/>
    <p:sldId id="492" r:id="rId49"/>
    <p:sldId id="493" r:id="rId50"/>
    <p:sldId id="494" r:id="rId51"/>
    <p:sldId id="321" r:id="rId52"/>
    <p:sldId id="348" r:id="rId53"/>
    <p:sldId id="341" r:id="rId54"/>
  </p:sldIdLst>
  <p:sldSz cx="9144000" cy="6858000" type="screen4x3"/>
  <p:notesSz cx="6784975" cy="9906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78319" autoAdjust="0"/>
  </p:normalViewPr>
  <p:slideViewPr>
    <p:cSldViewPr showGuides="1">
      <p:cViewPr>
        <p:scale>
          <a:sx n="100" d="100"/>
          <a:sy n="100" d="100"/>
        </p:scale>
        <p:origin x="-2316" y="138"/>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2940895" cy="495855"/>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sz="quarter" idx="1"/>
          </p:nvPr>
        </p:nvSpPr>
        <p:spPr>
          <a:xfrm>
            <a:off x="3842497" y="1"/>
            <a:ext cx="2940895" cy="495855"/>
          </a:xfrm>
          <a:prstGeom prst="rect">
            <a:avLst/>
          </a:prstGeom>
        </p:spPr>
        <p:txBody>
          <a:bodyPr vert="horz" lIns="91238" tIns="45619" rIns="91238" bIns="45619" rtlCol="0"/>
          <a:lstStyle>
            <a:lvl1pPr algn="r">
              <a:defRPr sz="1200"/>
            </a:lvl1pPr>
          </a:lstStyle>
          <a:p>
            <a:fld id="{0160B359-50B4-4BC9-880E-98F18A6C7756}" type="datetimeFigureOut">
              <a:rPr lang="cs-CZ" smtClean="0"/>
              <a:pPr/>
              <a:t>27.6.2016</a:t>
            </a:fld>
            <a:endParaRPr lang="cs-CZ"/>
          </a:p>
        </p:txBody>
      </p:sp>
      <p:sp>
        <p:nvSpPr>
          <p:cNvPr id="4" name="Zástupný symbol pro zápatí 3"/>
          <p:cNvSpPr>
            <a:spLocks noGrp="1"/>
          </p:cNvSpPr>
          <p:nvPr>
            <p:ph type="ftr" sz="quarter" idx="2"/>
          </p:nvPr>
        </p:nvSpPr>
        <p:spPr>
          <a:xfrm>
            <a:off x="0" y="9408562"/>
            <a:ext cx="2940895" cy="495854"/>
          </a:xfrm>
          <a:prstGeom prst="rect">
            <a:avLst/>
          </a:prstGeom>
        </p:spPr>
        <p:txBody>
          <a:bodyPr vert="horz" lIns="91238" tIns="45619" rIns="91238" bIns="4561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2497" y="9408562"/>
            <a:ext cx="2940895" cy="495854"/>
          </a:xfrm>
          <a:prstGeom prst="rect">
            <a:avLst/>
          </a:prstGeom>
        </p:spPr>
        <p:txBody>
          <a:bodyPr vert="horz" lIns="91238" tIns="45619" rIns="91238" bIns="45619"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0156" cy="495300"/>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idx="1"/>
          </p:nvPr>
        </p:nvSpPr>
        <p:spPr>
          <a:xfrm>
            <a:off x="3843252" y="0"/>
            <a:ext cx="2940156" cy="495300"/>
          </a:xfrm>
          <a:prstGeom prst="rect">
            <a:avLst/>
          </a:prstGeom>
        </p:spPr>
        <p:txBody>
          <a:bodyPr vert="horz" lIns="91238" tIns="45619" rIns="91238" bIns="45619" rtlCol="0"/>
          <a:lstStyle>
            <a:lvl1pPr algn="r">
              <a:defRPr sz="1200"/>
            </a:lvl1pPr>
          </a:lstStyle>
          <a:p>
            <a:fld id="{703916EA-B297-4F0B-851D-BD5704B201B7}" type="datetimeFigureOut">
              <a:rPr lang="cs-CZ" smtClean="0"/>
              <a:pPr/>
              <a:t>27.6.2016</a:t>
            </a:fld>
            <a:endParaRPr lang="cs-CZ"/>
          </a:p>
        </p:txBody>
      </p:sp>
      <p:sp>
        <p:nvSpPr>
          <p:cNvPr id="4" name="Zástupný symbol pro obrázek snímku 3"/>
          <p:cNvSpPr>
            <a:spLocks noGrp="1" noRot="1" noChangeAspect="1"/>
          </p:cNvSpPr>
          <p:nvPr>
            <p:ph type="sldImg" idx="2"/>
          </p:nvPr>
        </p:nvSpPr>
        <p:spPr>
          <a:xfrm>
            <a:off x="915988" y="742950"/>
            <a:ext cx="4953000" cy="3714750"/>
          </a:xfrm>
          <a:prstGeom prst="rect">
            <a:avLst/>
          </a:prstGeom>
          <a:noFill/>
          <a:ln w="12700">
            <a:solidFill>
              <a:prstClr val="black"/>
            </a:solidFill>
          </a:ln>
        </p:spPr>
        <p:txBody>
          <a:bodyPr vert="horz" lIns="91238" tIns="45619" rIns="91238" bIns="45619" rtlCol="0" anchor="ctr"/>
          <a:lstStyle/>
          <a:p>
            <a:endParaRPr lang="cs-CZ"/>
          </a:p>
        </p:txBody>
      </p:sp>
      <p:sp>
        <p:nvSpPr>
          <p:cNvPr id="5" name="Zástupný symbol pro poznámky 4"/>
          <p:cNvSpPr>
            <a:spLocks noGrp="1"/>
          </p:cNvSpPr>
          <p:nvPr>
            <p:ph type="body" sz="quarter" idx="3"/>
          </p:nvPr>
        </p:nvSpPr>
        <p:spPr>
          <a:xfrm>
            <a:off x="678498" y="4705350"/>
            <a:ext cx="5427980" cy="4457700"/>
          </a:xfrm>
          <a:prstGeom prst="rect">
            <a:avLst/>
          </a:prstGeom>
        </p:spPr>
        <p:txBody>
          <a:bodyPr vert="horz" lIns="91238" tIns="45619" rIns="91238" bIns="45619"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1" y="9408981"/>
            <a:ext cx="2940156" cy="495300"/>
          </a:xfrm>
          <a:prstGeom prst="rect">
            <a:avLst/>
          </a:prstGeom>
        </p:spPr>
        <p:txBody>
          <a:bodyPr vert="horz" lIns="91238" tIns="45619" rIns="91238" bIns="4561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3252" y="9408981"/>
            <a:ext cx="2940156" cy="495300"/>
          </a:xfrm>
          <a:prstGeom prst="rect">
            <a:avLst/>
          </a:prstGeom>
        </p:spPr>
        <p:txBody>
          <a:bodyPr vert="horz" lIns="91238" tIns="45619" rIns="91238" bIns="45619"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Nákladní</a:t>
            </a:r>
            <a:r>
              <a:rPr lang="cs-CZ" baseline="0" dirty="0" smtClean="0"/>
              <a:t> doprava pro </a:t>
            </a:r>
            <a:r>
              <a:rPr lang="cs-CZ" b="1" baseline="0" dirty="0" smtClean="0"/>
              <a:t>cizí</a:t>
            </a:r>
            <a:r>
              <a:rPr lang="cs-CZ" baseline="0" dirty="0" smtClean="0"/>
              <a:t> potřebu platí limit 100 000 EUR, pro vnitřní dopravu je to více.</a:t>
            </a:r>
          </a:p>
          <a:p>
            <a:r>
              <a:rPr lang="cs-CZ" baseline="0" dirty="0" smtClean="0"/>
              <a:t>Podpora de </a:t>
            </a:r>
            <a:r>
              <a:rPr lang="cs-CZ" baseline="0" dirty="0" err="1" smtClean="0"/>
              <a:t>minimis</a:t>
            </a:r>
            <a:r>
              <a:rPr lang="cs-CZ" baseline="0" dirty="0" smtClean="0"/>
              <a:t> se nevztahuje na oblast zemědělské prvovýroby, rybolovu. Pokud podnik nemá jinou </a:t>
            </a:r>
            <a:r>
              <a:rPr lang="cs-CZ" baseline="0" dirty="0" err="1" smtClean="0"/>
              <a:t>ek</a:t>
            </a:r>
            <a:r>
              <a:rPr lang="cs-CZ" baseline="0" dirty="0" smtClean="0"/>
              <a:t>. Aktivitu než </a:t>
            </a:r>
            <a:r>
              <a:rPr lang="cs-CZ" baseline="0" dirty="0" err="1" smtClean="0"/>
              <a:t>zeměděl</a:t>
            </a:r>
            <a:r>
              <a:rPr lang="cs-CZ" baseline="0" dirty="0" smtClean="0"/>
              <a:t>. Prvovýrobu, nemůže žádat o podporu. Lze žádat i v oblasti zemědělské výroby, ovšem je tam nižší limit de </a:t>
            </a:r>
            <a:r>
              <a:rPr lang="cs-CZ" baseline="0" dirty="0" err="1" smtClean="0"/>
              <a:t>minimis</a:t>
            </a:r>
            <a:r>
              <a:rPr lang="cs-CZ" baseline="0" dirty="0" smtClean="0"/>
              <a:t> – 25 000 EUR, a  dále ex. Limit 48 340 000 EUR pro celé odvětví poskytnuté podnikům v prvovýrobě. Pro rybolov platí limity 30 000 EUR a 3 020 000 EUR</a:t>
            </a:r>
          </a:p>
          <a:p>
            <a:r>
              <a:rPr lang="cs-CZ" baseline="0" dirty="0" smtClean="0"/>
              <a:t>V případě, že lze analyticky oddělit zemědělskou prvovýrobu, rybolov od jiných činností, lze </a:t>
            </a:r>
            <a:r>
              <a:rPr lang="cs-CZ" baseline="0" dirty="0" err="1" smtClean="0"/>
              <a:t>podoru</a:t>
            </a:r>
            <a:r>
              <a:rPr lang="cs-CZ" baseline="0" dirty="0" smtClean="0"/>
              <a:t> de </a:t>
            </a:r>
            <a:r>
              <a:rPr lang="cs-CZ" baseline="0" dirty="0" err="1" smtClean="0"/>
              <a:t>minimis</a:t>
            </a:r>
            <a:r>
              <a:rPr lang="cs-CZ" baseline="0" dirty="0" smtClean="0"/>
              <a:t> nárokovat.</a:t>
            </a:r>
          </a:p>
          <a:p>
            <a:r>
              <a:rPr lang="cs-CZ" baseline="0" dirty="0" smtClean="0"/>
              <a:t>Podpora de </a:t>
            </a:r>
            <a:r>
              <a:rPr lang="cs-CZ" baseline="0" dirty="0" err="1" smtClean="0"/>
              <a:t>minimis</a:t>
            </a:r>
            <a:r>
              <a:rPr lang="cs-CZ" baseline="0" dirty="0" smtClean="0"/>
              <a:t> se poskytuje s vydáním právního aktu a to na celou výši projektu bez spolufinancování.</a:t>
            </a:r>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14</a:t>
            </a:fld>
            <a:endParaRPr lang="cs-CZ"/>
          </a:p>
        </p:txBody>
      </p:sp>
    </p:spTree>
    <p:extLst>
      <p:ext uri="{BB962C8B-B14F-4D97-AF65-F5344CB8AC3E}">
        <p14:creationId xmlns:p14="http://schemas.microsoft.com/office/powerpoint/2010/main" val="3054133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Libovolná účetní období, </a:t>
            </a:r>
            <a:r>
              <a:rPr lang="cs-CZ" dirty="0" err="1" smtClean="0"/>
              <a:t>rozumněj</a:t>
            </a:r>
            <a:r>
              <a:rPr lang="cs-CZ" baseline="0" dirty="0" smtClean="0"/>
              <a:t> kterékoli tři účetní období</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15</a:t>
            </a:fld>
            <a:endParaRPr lang="cs-CZ"/>
          </a:p>
        </p:txBody>
      </p:sp>
    </p:spTree>
    <p:extLst>
      <p:ext uri="{BB962C8B-B14F-4D97-AF65-F5344CB8AC3E}">
        <p14:creationId xmlns:p14="http://schemas.microsoft.com/office/powerpoint/2010/main" val="1640644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Rozhodující tzn. více než 50 %,</a:t>
            </a:r>
            <a:r>
              <a:rPr lang="cs-CZ" baseline="0" dirty="0" smtClean="0"/>
              <a:t> např. 50,1 % již je rozhodující vliv,</a:t>
            </a:r>
          </a:p>
          <a:p>
            <a:r>
              <a:rPr lang="cs-CZ" baseline="0" dirty="0" smtClean="0"/>
              <a:t>Pokud by byly dva subjekty s podílem 50 %, nejedná se o rozhodující vliv.</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17</a:t>
            </a:fld>
            <a:endParaRPr lang="cs-CZ"/>
          </a:p>
        </p:txBody>
      </p:sp>
    </p:spTree>
    <p:extLst>
      <p:ext uri="{BB962C8B-B14F-4D97-AF65-F5344CB8AC3E}">
        <p14:creationId xmlns:p14="http://schemas.microsoft.com/office/powerpoint/2010/main" val="787103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Nepodnik</a:t>
            </a:r>
            <a:r>
              <a:rPr lang="cs-CZ" baseline="0" dirty="0" smtClean="0"/>
              <a:t> – typicky FO, která je nepodnikatelem, nemá živnostenské oprávnění</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19</a:t>
            </a:fld>
            <a:endParaRPr lang="cs-CZ"/>
          </a:p>
        </p:txBody>
      </p:sp>
    </p:spTree>
    <p:extLst>
      <p:ext uri="{BB962C8B-B14F-4D97-AF65-F5344CB8AC3E}">
        <p14:creationId xmlns:p14="http://schemas.microsoft.com/office/powerpoint/2010/main" val="724317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Poslední tři účetní období bez ohledu n</a:t>
            </a:r>
            <a:r>
              <a:rPr lang="cs-CZ" baseline="0" dirty="0" smtClean="0"/>
              <a:t>a jejich délku.</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23</a:t>
            </a:fld>
            <a:endParaRPr lang="cs-CZ"/>
          </a:p>
        </p:txBody>
      </p:sp>
    </p:spTree>
    <p:extLst>
      <p:ext uri="{BB962C8B-B14F-4D97-AF65-F5344CB8AC3E}">
        <p14:creationId xmlns:p14="http://schemas.microsoft.com/office/powerpoint/2010/main" val="2318233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U</a:t>
            </a:r>
            <a:r>
              <a:rPr lang="cs-CZ" baseline="0" dirty="0" smtClean="0"/>
              <a:t> blokové výjimky není též možná kombinace podpor – v případě, že by v blokové výjimce žádaly velký a malý podnik, bude oběma poskytnuta podpora v max. intenzitě 50 %. Postupuje se podle pravidla, že se využije nepřísnější režim podpory.</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24</a:t>
            </a:fld>
            <a:endParaRPr lang="cs-CZ"/>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aseline="0" dirty="0" smtClean="0"/>
              <a:t>Příjemce může požádat ŘO o úpravu stavu nevyčerpané de </a:t>
            </a:r>
            <a:r>
              <a:rPr lang="cs-CZ" baseline="0" dirty="0" err="1" smtClean="0"/>
              <a:t>minimis</a:t>
            </a:r>
            <a:r>
              <a:rPr lang="cs-CZ" baseline="0" dirty="0" smtClean="0"/>
              <a:t> v registru de </a:t>
            </a:r>
            <a:r>
              <a:rPr lang="cs-CZ" baseline="0" dirty="0" err="1" smtClean="0"/>
              <a:t>minimis</a:t>
            </a:r>
            <a:r>
              <a:rPr lang="cs-CZ" baseline="0" dirty="0" smtClean="0"/>
              <a:t>, ovšem v okamžiku, kdy bude jasné, že vyčerpá, tj. na konci realizace projektu (po předložení závěrečné zprávy o realizaci.</a:t>
            </a:r>
            <a:endParaRPr lang="cs-CZ" dirty="0" smtClean="0"/>
          </a:p>
          <a:p>
            <a:r>
              <a:rPr lang="cs-CZ" dirty="0" smtClean="0"/>
              <a:t>Motivační účinek</a:t>
            </a:r>
            <a:r>
              <a:rPr lang="cs-CZ" baseline="0" dirty="0" smtClean="0"/>
              <a:t> není požadován. Lze hradit výdaje i zpětně (dříve prokazované výdaje na rozdíl od blokové výjimky).</a:t>
            </a:r>
          </a:p>
          <a:p>
            <a:r>
              <a:rPr lang="cs-CZ" dirty="0" smtClean="0"/>
              <a:t>Při porušení pravidel</a:t>
            </a:r>
            <a:r>
              <a:rPr lang="cs-CZ" baseline="0" dirty="0" smtClean="0"/>
              <a:t> pro veřejnou podporu se v případě režimu de </a:t>
            </a:r>
            <a:r>
              <a:rPr lang="cs-CZ" baseline="0" dirty="0" err="1" smtClean="0"/>
              <a:t>minimis</a:t>
            </a:r>
            <a:r>
              <a:rPr lang="cs-CZ" baseline="0" dirty="0" smtClean="0"/>
              <a:t> vrací celá podpora, nikoli pouze jen část přesahující </a:t>
            </a:r>
            <a:r>
              <a:rPr lang="cs-CZ" baseline="0" smtClean="0"/>
              <a:t>limit podpory.</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25</a:t>
            </a:fld>
            <a:endParaRPr lang="cs-CZ"/>
          </a:p>
        </p:txBody>
      </p:sp>
    </p:spTree>
    <p:extLst>
      <p:ext uri="{BB962C8B-B14F-4D97-AF65-F5344CB8AC3E}">
        <p14:creationId xmlns:p14="http://schemas.microsoft.com/office/powerpoint/2010/main" val="2269335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26</a:t>
            </a:fld>
            <a:endParaRPr lang="cs-CZ"/>
          </a:p>
        </p:txBody>
      </p:sp>
    </p:spTree>
    <p:extLst>
      <p:ext uri="{BB962C8B-B14F-4D97-AF65-F5344CB8AC3E}">
        <p14:creationId xmlns:p14="http://schemas.microsoft.com/office/powerpoint/2010/main" val="19374502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29</a:t>
            </a:fld>
            <a:endParaRPr lang="cs-CZ"/>
          </a:p>
        </p:txBody>
      </p:sp>
    </p:spTree>
    <p:extLst>
      <p:ext uri="{BB962C8B-B14F-4D97-AF65-F5344CB8AC3E}">
        <p14:creationId xmlns:p14="http://schemas.microsoft.com/office/powerpoint/2010/main" val="33423454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32</a:t>
            </a:fld>
            <a:endParaRPr lang="cs-CZ"/>
          </a:p>
        </p:txBody>
      </p:sp>
    </p:spTree>
    <p:extLst>
      <p:ext uri="{BB962C8B-B14F-4D97-AF65-F5344CB8AC3E}">
        <p14:creationId xmlns:p14="http://schemas.microsoft.com/office/powerpoint/2010/main" val="3342345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Smlouva –</a:t>
            </a:r>
            <a:r>
              <a:rPr lang="cs-CZ" baseline="0" dirty="0" smtClean="0"/>
              <a:t> </a:t>
            </a:r>
            <a:r>
              <a:rPr lang="cs-CZ" sz="1200" b="0" i="0" kern="1200" dirty="0" smtClean="0">
                <a:solidFill>
                  <a:schemeClr val="tx1"/>
                </a:solidFill>
                <a:effectLst/>
                <a:latin typeface="+mn-lt"/>
                <a:ea typeface="+mn-ea"/>
                <a:cs typeface="+mn-cs"/>
              </a:rPr>
              <a:t>Smlouvy o Evropské unii a Smlouvy o fungování Evropské unie</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a:t>
            </a:fld>
            <a:endParaRPr lang="cs-CZ"/>
          </a:p>
        </p:txBody>
      </p:sp>
    </p:spTree>
    <p:extLst>
      <p:ext uri="{BB962C8B-B14F-4D97-AF65-F5344CB8AC3E}">
        <p14:creationId xmlns:p14="http://schemas.microsoft.com/office/powerpoint/2010/main" val="3950930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51</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52</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SFEU - </a:t>
            </a:r>
            <a:r>
              <a:rPr lang="cs-CZ" sz="1200" b="0" i="0" kern="1200" dirty="0" smtClean="0">
                <a:solidFill>
                  <a:schemeClr val="tx1"/>
                </a:solidFill>
                <a:effectLst/>
                <a:latin typeface="+mn-lt"/>
                <a:ea typeface="+mn-ea"/>
                <a:cs typeface="+mn-cs"/>
              </a:rPr>
              <a:t>Smlouvy o fungování Evropské unie</a:t>
            </a:r>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a:t>
            </a:fld>
            <a:endParaRPr lang="cs-CZ"/>
          </a:p>
        </p:txBody>
      </p:sp>
    </p:spTree>
    <p:extLst>
      <p:ext uri="{BB962C8B-B14F-4D97-AF65-F5344CB8AC3E}">
        <p14:creationId xmlns:p14="http://schemas.microsoft.com/office/powerpoint/2010/main" val="2888882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Musí být naplněny všechny 4 znaky VP</a:t>
            </a:r>
            <a:r>
              <a:rPr lang="cs-CZ" baseline="0" dirty="0" smtClean="0"/>
              <a:t> současně, aby byly </a:t>
            </a:r>
            <a:r>
              <a:rPr lang="cs-CZ" baseline="0" dirty="0" err="1" smtClean="0"/>
              <a:t>naplěny</a:t>
            </a:r>
            <a:r>
              <a:rPr lang="cs-CZ" baseline="0" dirty="0" smtClean="0"/>
              <a:t> definiční znaky VP. ZVON se musí rozeznít.</a:t>
            </a:r>
          </a:p>
          <a:p>
            <a:r>
              <a:rPr lang="cs-CZ" baseline="0" dirty="0" smtClean="0"/>
              <a:t>V – v OPZ je naplněn vždy</a:t>
            </a:r>
          </a:p>
          <a:p>
            <a:r>
              <a:rPr lang="cs-CZ" baseline="0" dirty="0" smtClean="0"/>
              <a:t>Z – dva prvky – selektivnost; zvýšení zisku, snížení nákladů oproti standardním tržním podmínkám</a:t>
            </a:r>
          </a:p>
          <a:p>
            <a:r>
              <a:rPr lang="cs-CZ" baseline="0" dirty="0" smtClean="0"/>
              <a:t>O – předpokládá se vždy, stačí i potenciální ovlivnění obchodu</a:t>
            </a:r>
          </a:p>
          <a:p>
            <a:r>
              <a:rPr lang="cs-CZ" baseline="0" dirty="0" smtClean="0"/>
              <a:t>N – předpokládá se vždy, stačí potenciální narušení </a:t>
            </a:r>
            <a:r>
              <a:rPr lang="cs-CZ" baseline="0" dirty="0" err="1" smtClean="0"/>
              <a:t>hosp</a:t>
            </a:r>
            <a:r>
              <a:rPr lang="cs-CZ" baseline="0" dirty="0" smtClean="0"/>
              <a:t>. soutěže</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a:t>
            </a:fld>
            <a:endParaRPr lang="cs-CZ"/>
          </a:p>
        </p:txBody>
      </p:sp>
    </p:spTree>
    <p:extLst>
      <p:ext uri="{BB962C8B-B14F-4D97-AF65-F5344CB8AC3E}">
        <p14:creationId xmlns:p14="http://schemas.microsoft.com/office/powerpoint/2010/main" val="168891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7</a:t>
            </a:fld>
            <a:endParaRPr lang="cs-CZ"/>
          </a:p>
        </p:txBody>
      </p:sp>
    </p:spTree>
    <p:extLst>
      <p:ext uri="{BB962C8B-B14F-4D97-AF65-F5344CB8AC3E}">
        <p14:creationId xmlns:p14="http://schemas.microsoft.com/office/powerpoint/2010/main" val="1741541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Blokové</a:t>
            </a:r>
            <a:r>
              <a:rPr lang="cs-CZ" baseline="0" dirty="0" smtClean="0"/>
              <a:t> výjimky ze zákazu veřejné podpory představují kategorie podpory, které jsou slučitelné s vnitřním trhem.</a:t>
            </a:r>
            <a:endParaRPr lang="cs-CZ" dirty="0" smtClean="0"/>
          </a:p>
          <a:p>
            <a:r>
              <a:rPr lang="cs-CZ" dirty="0" smtClean="0"/>
              <a:t>Další výjimky např. regionální podpora, podpora výzkumu, vývoje a inovací; regionální podpora,</a:t>
            </a:r>
            <a:r>
              <a:rPr lang="cs-CZ" baseline="0" dirty="0" smtClean="0"/>
              <a:t> atd.</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9</a:t>
            </a:fld>
            <a:endParaRPr lang="cs-CZ"/>
          </a:p>
        </p:txBody>
      </p:sp>
    </p:spTree>
    <p:extLst>
      <p:ext uri="{BB962C8B-B14F-4D97-AF65-F5344CB8AC3E}">
        <p14:creationId xmlns:p14="http://schemas.microsoft.com/office/powerpoint/2010/main" val="43899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r>
              <a:rPr lang="cs-CZ" dirty="0" smtClean="0"/>
              <a:t>Do této definice</a:t>
            </a:r>
            <a:r>
              <a:rPr lang="cs-CZ" baseline="0" dirty="0" smtClean="0"/>
              <a:t> by spadly např. i neziskové společnosti. Vytváří </a:t>
            </a:r>
            <a:r>
              <a:rPr lang="cs-CZ" baseline="0" dirty="0" err="1" smtClean="0"/>
              <a:t>ek</a:t>
            </a:r>
            <a:r>
              <a:rPr lang="cs-CZ" baseline="0" dirty="0" smtClean="0"/>
              <a:t>. </a:t>
            </a:r>
          </a:p>
          <a:p>
            <a:r>
              <a:rPr lang="cs-CZ" baseline="0" dirty="0" smtClean="0"/>
              <a:t>Pojem ekonomická aktivita je chápána šířeji než pojem podnikání tak, jak jej občanský nebo živnostenský zákoník. Je to jakákoli činnost, která je nabízena na konkurenčním trhu. Je jedno, zda je plnění nabízeno se ziskem či bezplatně. Podstatný je charakter nabízeného plnění, tj. existuje druhově, místně a časově vymezený trh.</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10</a:t>
            </a:fld>
            <a:endParaRPr lang="cs-CZ"/>
          </a:p>
        </p:txBody>
      </p:sp>
    </p:spTree>
    <p:extLst>
      <p:ext uri="{BB962C8B-B14F-4D97-AF65-F5344CB8AC3E}">
        <p14:creationId xmlns:p14="http://schemas.microsoft.com/office/powerpoint/2010/main" val="1738366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Dotaz na </a:t>
            </a:r>
            <a:r>
              <a:rPr lang="cs-CZ" dirty="0" err="1" smtClean="0"/>
              <a:t>esf</a:t>
            </a:r>
            <a:r>
              <a:rPr lang="cs-CZ" dirty="0" smtClean="0"/>
              <a:t> fóru</a:t>
            </a:r>
            <a:r>
              <a:rPr lang="cs-CZ" baseline="0" dirty="0" smtClean="0"/>
              <a:t> týkající se propojenosti podniků přes fyzickou nepodnikající osobu</a:t>
            </a:r>
          </a:p>
          <a:p>
            <a:r>
              <a:rPr lang="cs-CZ" baseline="0" dirty="0" smtClean="0"/>
              <a:t>Vzhledem k zacílení výzvy 43 na podniky, mají </a:t>
            </a:r>
            <a:r>
              <a:rPr lang="cs-CZ" baseline="0" dirty="0" err="1" smtClean="0"/>
              <a:t>ek</a:t>
            </a:r>
            <a:r>
              <a:rPr lang="cs-CZ" baseline="0" dirty="0" smtClean="0"/>
              <a:t>. Aktivitu, se bude vždy jednat o veřejnou podporu.</a:t>
            </a:r>
          </a:p>
          <a:p>
            <a:r>
              <a:rPr lang="cs-CZ" baseline="0" dirty="0" smtClean="0"/>
              <a:t>FO, která není podnikatelem, pronajímá byty, </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11</a:t>
            </a:fld>
            <a:endParaRPr lang="cs-CZ"/>
          </a:p>
        </p:txBody>
      </p:sp>
    </p:spTree>
    <p:extLst>
      <p:ext uri="{BB962C8B-B14F-4D97-AF65-F5344CB8AC3E}">
        <p14:creationId xmlns:p14="http://schemas.microsoft.com/office/powerpoint/2010/main" val="431566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ZVON se nerozezní.</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13</a:t>
            </a:fld>
            <a:endParaRPr lang="cs-CZ"/>
          </a:p>
        </p:txBody>
      </p:sp>
    </p:spTree>
    <p:extLst>
      <p:ext uri="{BB962C8B-B14F-4D97-AF65-F5344CB8AC3E}">
        <p14:creationId xmlns:p14="http://schemas.microsoft.com/office/powerpoint/2010/main" val="39444797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smtClean="0"/>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smtClean="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smtClean="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smtClean="0"/>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smtClean="0"/>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smtClean="0"/>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smtClean="0"/>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0"/>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a:xfrm>
            <a:off x="540000" y="1800000"/>
            <a:ext cx="3960000" cy="43200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a:xfrm>
            <a:off x="540000" y="1800000"/>
            <a:ext cx="8064000" cy="20880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2"/>
          <p:cNvSpPr>
            <a:spLocks noGrp="1"/>
          </p:cNvSpPr>
          <p:nvPr>
            <p:ph idx="10"/>
          </p:nvPr>
        </p:nvSpPr>
        <p:spPr>
          <a:xfrm>
            <a:off x="540000" y="4032000"/>
            <a:ext cx="8064000" cy="20880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4" name="Zástupný symbol pro obsah 2"/>
          <p:cNvSpPr>
            <a:spLocks noGrp="1"/>
          </p:cNvSpPr>
          <p:nvPr>
            <p:ph idx="10"/>
          </p:nvPr>
        </p:nvSpPr>
        <p:spPr>
          <a:xfrm>
            <a:off x="540000" y="2412000"/>
            <a:ext cx="8064000" cy="37440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smtClean="0"/>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0"/>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smtClean="0"/>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smtClean="0"/>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smtClean="0"/>
              <a:t>Kliknutím lze upravit styl.</a:t>
            </a:r>
            <a:endParaRPr lang="cs-CZ" dirty="0"/>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5.png"/></Relationships>
</file>

<file path=ppt/slides/_rels/slide3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7.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text 5"/>
          <p:cNvSpPr>
            <a:spLocks noGrp="1"/>
          </p:cNvSpPr>
          <p:nvPr>
            <p:ph type="body" sz="quarter" idx="13"/>
          </p:nvPr>
        </p:nvSpPr>
        <p:spPr>
          <a:xfrm>
            <a:off x="1331640" y="4437112"/>
            <a:ext cx="5930356" cy="624536"/>
          </a:xfrm>
        </p:spPr>
        <p:txBody>
          <a:bodyPr/>
          <a:lstStyle/>
          <a:p>
            <a:r>
              <a:rPr lang="cs-CZ" sz="2400" dirty="0" smtClean="0"/>
              <a:t>  Základní pojmy a orientace</a:t>
            </a:r>
            <a:endParaRPr lang="cs-CZ" sz="2400" dirty="0"/>
          </a:p>
        </p:txBody>
      </p:sp>
      <p:sp>
        <p:nvSpPr>
          <p:cNvPr id="7" name="Zástupný symbol pro text 6"/>
          <p:cNvSpPr>
            <a:spLocks noGrp="1"/>
          </p:cNvSpPr>
          <p:nvPr>
            <p:ph type="body" sz="quarter" idx="14"/>
          </p:nvPr>
        </p:nvSpPr>
        <p:spPr>
          <a:xfrm>
            <a:off x="1331640" y="5301208"/>
            <a:ext cx="7272000" cy="540000"/>
          </a:xfrm>
        </p:spPr>
        <p:txBody>
          <a:bodyPr/>
          <a:lstStyle/>
          <a:p>
            <a:r>
              <a:rPr lang="cs-CZ" sz="2400" dirty="0" smtClean="0"/>
              <a:t>  </a:t>
            </a:r>
            <a:r>
              <a:rPr lang="cs-CZ" sz="2000" dirty="0" smtClean="0"/>
              <a:t>Ostrava </a:t>
            </a:r>
            <a:r>
              <a:rPr lang="cs-CZ" sz="2000" dirty="0"/>
              <a:t>- </a:t>
            </a:r>
            <a:r>
              <a:rPr lang="cs-CZ" sz="2000" dirty="0" smtClean="0"/>
              <a:t>29. </a:t>
            </a:r>
            <a:r>
              <a:rPr lang="cs-CZ" sz="2000" dirty="0" smtClean="0"/>
              <a:t>6. </a:t>
            </a:r>
            <a:r>
              <a:rPr lang="cs-CZ" sz="2000" dirty="0" smtClean="0"/>
              <a:t>2016/ Brno 30. 6. </a:t>
            </a:r>
            <a:r>
              <a:rPr lang="cs-CZ" sz="2000" smtClean="0"/>
              <a:t>2016</a:t>
            </a:r>
            <a:endParaRPr lang="cs-CZ" sz="2400"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827584" y="4509120"/>
            <a:ext cx="540000" cy="540000"/>
          </a:xfrm>
        </p:spPr>
      </p:pic>
      <p:pic>
        <p:nvPicPr>
          <p:cNvPr id="16" name="Zástupný symbol pro obrázek 15"/>
          <p:cNvPicPr>
            <a:picLocks noGrp="1" noChangeAspect="1"/>
          </p:cNvPicPr>
          <p:nvPr>
            <p:ph type="pic" sz="quarter" idx="17"/>
          </p:nvPr>
        </p:nvPicPr>
        <p:blipFill>
          <a:blip r:embed="rId4" cstate="print">
            <a:extLst>
              <a:ext uri="{28A0092B-C50C-407E-A947-70E740481C1C}">
                <a14:useLocalDpi xmlns:a14="http://schemas.microsoft.com/office/drawing/2010/main" val="0"/>
              </a:ext>
            </a:extLst>
          </a:blip>
          <a:stretch>
            <a:fillRect/>
          </a:stretch>
        </p:blipFill>
        <p:spPr>
          <a:xfrm>
            <a:off x="827584" y="5301208"/>
            <a:ext cx="540000" cy="540000"/>
          </a:xfrm>
        </p:spPr>
      </p:pic>
      <p:sp>
        <p:nvSpPr>
          <p:cNvPr id="2" name="Nadpis 1"/>
          <p:cNvSpPr>
            <a:spLocks noGrp="1"/>
          </p:cNvSpPr>
          <p:nvPr>
            <p:ph type="title"/>
          </p:nvPr>
        </p:nvSpPr>
        <p:spPr>
          <a:xfrm>
            <a:off x="971600" y="2060848"/>
            <a:ext cx="7272808" cy="1872208"/>
          </a:xfrm>
        </p:spPr>
        <p:txBody>
          <a:bodyPr/>
          <a:lstStyle/>
          <a:p>
            <a:pPr algn="ctr"/>
            <a:r>
              <a:rPr lang="cs-CZ" dirty="0" smtClean="0"/>
              <a:t>VEŘEJNÁ PODPORA a VELIKOST PODNIKU</a:t>
            </a:r>
            <a:br>
              <a:rPr lang="cs-CZ" dirty="0" smtClean="0"/>
            </a:br>
            <a:r>
              <a:rPr lang="cs-CZ" dirty="0" smtClean="0"/>
              <a:t/>
            </a:r>
            <a:br>
              <a:rPr lang="cs-CZ" dirty="0" smtClean="0"/>
            </a:br>
            <a:endParaRPr lang="cs-CZ" sz="2800" b="0" dirty="0"/>
          </a:p>
        </p:txBody>
      </p:sp>
    </p:spTree>
    <p:extLst>
      <p:ext uri="{BB962C8B-B14F-4D97-AF65-F5344CB8AC3E}">
        <p14:creationId xmlns:p14="http://schemas.microsoft.com/office/powerpoint/2010/main" val="2957940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dirty="0" smtClean="0"/>
              <a:t>Pojem</a:t>
            </a:r>
            <a:r>
              <a:rPr lang="cs-CZ" b="1" dirty="0" smtClean="0"/>
              <a:t> podniku</a:t>
            </a:r>
          </a:p>
          <a:p>
            <a:pPr marL="0" indent="0">
              <a:buNone/>
              <a:defRPr/>
            </a:pPr>
            <a:r>
              <a:rPr lang="cs-CZ" dirty="0" smtClean="0"/>
              <a:t>Například z </a:t>
            </a:r>
            <a:r>
              <a:rPr lang="cs-CZ" dirty="0"/>
              <a:t>bodu 4 preambule Nařízení na podporu de </a:t>
            </a:r>
            <a:r>
              <a:rPr lang="cs-CZ" dirty="0" err="1"/>
              <a:t>minimis</a:t>
            </a:r>
            <a:r>
              <a:rPr lang="cs-CZ" dirty="0"/>
              <a:t> plyne, že: „Pro účely pravidel hospodářské soutěže stanovených ve Smlouvě je podnikem jakýkoli subjekt vykonávající hospodářskou činnost nezávisle na právním postavení tohoto subjektu a způsobu jeho financování</a:t>
            </a:r>
            <a:r>
              <a:rPr lang="cs-CZ" dirty="0" smtClean="0"/>
              <a:t>.“. Dále </a:t>
            </a:r>
            <a:r>
              <a:rPr lang="cs-CZ" dirty="0"/>
              <a:t>lze definici Podniku dovodit například z judikatury ESD, u které např. rozsudek ESD C-41/90 </a:t>
            </a:r>
            <a:r>
              <a:rPr lang="cs-CZ" dirty="0" err="1"/>
              <a:t>Höfner</a:t>
            </a:r>
            <a:r>
              <a:rPr lang="cs-CZ" dirty="0"/>
              <a:t> a </a:t>
            </a:r>
            <a:r>
              <a:rPr lang="cs-CZ" dirty="0" err="1"/>
              <a:t>Elser</a:t>
            </a:r>
            <a:r>
              <a:rPr lang="cs-CZ" dirty="0"/>
              <a:t> v </a:t>
            </a:r>
            <a:r>
              <a:rPr lang="cs-CZ" dirty="0" err="1"/>
              <a:t>Macrotron</a:t>
            </a:r>
            <a:r>
              <a:rPr lang="cs-CZ" dirty="0"/>
              <a:t> uvádí, že „Podnikem je jakákoliv entita bez ohledu na právní status či způsob financování vykonávající ekonomickou aktivitu</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Tree>
    <p:extLst>
      <p:ext uri="{BB962C8B-B14F-4D97-AF65-F5344CB8AC3E}">
        <p14:creationId xmlns:p14="http://schemas.microsoft.com/office/powerpoint/2010/main" val="2114348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dirty="0" smtClean="0"/>
              <a:t>Pojem</a:t>
            </a:r>
            <a:r>
              <a:rPr lang="cs-CZ" b="1" dirty="0" smtClean="0"/>
              <a:t> podniku</a:t>
            </a:r>
          </a:p>
          <a:p>
            <a:pPr marL="0" indent="0">
              <a:buNone/>
              <a:defRPr/>
            </a:pPr>
            <a:r>
              <a:rPr lang="cs-CZ" b="1" dirty="0" smtClean="0"/>
              <a:t>Veřejná podpora nevzniká u subjektů, u kterých absentuje hospodářská činnost / ekonomická aktivita.</a:t>
            </a:r>
          </a:p>
          <a:p>
            <a:pPr marL="0" indent="0">
              <a:buNone/>
              <a:defRPr/>
            </a:pPr>
            <a:r>
              <a:rPr lang="cs-CZ" b="1" dirty="0" smtClean="0"/>
              <a:t>S ohledem na výzvu 43 se bude o VP jednat vždy (podnikové vzdělávání).</a:t>
            </a:r>
          </a:p>
          <a:p>
            <a:pPr marL="0" indent="0">
              <a:buNone/>
              <a:defRPr/>
            </a:pPr>
            <a:r>
              <a:rPr lang="cs-CZ" dirty="0"/>
              <a:t>Správa vlastního majetku </a:t>
            </a:r>
            <a:r>
              <a:rPr lang="cs-CZ" dirty="0" smtClean="0"/>
              <a:t>(např. pronájem bytu) je také hospodářskou </a:t>
            </a:r>
            <a:r>
              <a:rPr lang="cs-CZ" dirty="0"/>
              <a:t>činností.</a:t>
            </a:r>
          </a:p>
          <a:p>
            <a:pPr marL="0" indent="0">
              <a:buNone/>
              <a:defRPr/>
            </a:pPr>
            <a:endParaRPr lang="cs-CZ" b="1"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11</a:t>
            </a:fld>
            <a:endParaRPr lang="cs-CZ" dirty="0"/>
          </a:p>
        </p:txBody>
      </p:sp>
    </p:spTree>
    <p:extLst>
      <p:ext uri="{BB962C8B-B14F-4D97-AF65-F5344CB8AC3E}">
        <p14:creationId xmlns:p14="http://schemas.microsoft.com/office/powerpoint/2010/main" val="13931453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414000" lvl="1" indent="0">
              <a:buNone/>
            </a:pPr>
            <a:endParaRPr lang="cs-CZ" b="1" dirty="0" smtClean="0"/>
          </a:p>
          <a:p>
            <a:pPr marL="414000" lvl="1" indent="0">
              <a:buNone/>
            </a:pPr>
            <a:endParaRPr lang="cs-CZ" b="1" dirty="0"/>
          </a:p>
          <a:p>
            <a:pPr marL="414000" lvl="1" indent="0">
              <a:buNone/>
            </a:pPr>
            <a:endParaRPr lang="cs-CZ" b="1" dirty="0" smtClean="0"/>
          </a:p>
          <a:p>
            <a:pPr marL="414000" lvl="1" indent="0">
              <a:buNone/>
            </a:pPr>
            <a:endParaRPr lang="cs-CZ" b="1" dirty="0"/>
          </a:p>
          <a:p>
            <a:pPr marL="414000" lvl="1" indent="0" algn="ctr">
              <a:buNone/>
            </a:pPr>
            <a:r>
              <a:rPr lang="cs-CZ" b="1" dirty="0" smtClean="0"/>
              <a:t>II. PODPORA DE MINIMIS </a:t>
            </a:r>
            <a:endParaRPr lang="cs-CZ" b="1"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Tree>
    <p:extLst>
      <p:ext uri="{BB962C8B-B14F-4D97-AF65-F5344CB8AC3E}">
        <p14:creationId xmlns:p14="http://schemas.microsoft.com/office/powerpoint/2010/main" val="2243098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Podpora podle pravidla de </a:t>
            </a:r>
            <a:r>
              <a:rPr lang="cs-CZ" dirty="0" err="1"/>
              <a:t>minimis</a:t>
            </a:r>
            <a:r>
              <a:rPr lang="cs-CZ" dirty="0"/>
              <a:t>, podpora de </a:t>
            </a:r>
            <a:r>
              <a:rPr lang="cs-CZ" dirty="0" err="1"/>
              <a:t>minimis</a:t>
            </a:r>
            <a:r>
              <a:rPr lang="cs-CZ" dirty="0"/>
              <a:t>, českou legislativou označována jako podpora malého rozsahu (zákon č. 215/2004 Sb.).</a:t>
            </a:r>
          </a:p>
          <a:p>
            <a:pPr marL="0" indent="0">
              <a:buNone/>
              <a:defRPr/>
            </a:pPr>
            <a:r>
              <a:rPr lang="cs-CZ" dirty="0"/>
              <a:t>Podpora de </a:t>
            </a:r>
            <a:r>
              <a:rPr lang="cs-CZ" dirty="0" err="1"/>
              <a:t>minimis</a:t>
            </a:r>
            <a:r>
              <a:rPr lang="cs-CZ" dirty="0"/>
              <a:t> není veřejnou podporou ve smyslu čl. 107 Smlouvy.</a:t>
            </a:r>
          </a:p>
          <a:p>
            <a:pPr marL="0" indent="0">
              <a:buNone/>
              <a:defRPr/>
            </a:pPr>
            <a:r>
              <a:rPr lang="cs-CZ" dirty="0"/>
              <a:t>Důvod: vzhledem ke své relativně nízké hodnotě není s to narušit hospodářskou soutěž ani ovlivnit obchod mezi členskými státy EU, nejsou tedy splněny dva znaky veřejné podpory ze čtyř.</a:t>
            </a:r>
          </a:p>
          <a:p>
            <a:pPr marL="0" indent="0">
              <a:buNone/>
              <a:defRPr/>
            </a:pPr>
            <a:endParaRPr lang="cs-CZ" dirty="0"/>
          </a:p>
          <a:p>
            <a:pPr marL="0" indent="0">
              <a:buNone/>
              <a:defRPr/>
            </a:pPr>
            <a:r>
              <a:rPr lang="cs-CZ" dirty="0" smtClean="0"/>
              <a:t>.</a:t>
            </a: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spTree>
    <p:extLst>
      <p:ext uri="{BB962C8B-B14F-4D97-AF65-F5344CB8AC3E}">
        <p14:creationId xmlns:p14="http://schemas.microsoft.com/office/powerpoint/2010/main" val="4026589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Definice podpory de </a:t>
            </a:r>
            <a:r>
              <a:rPr lang="cs-CZ" dirty="0" err="1"/>
              <a:t>minimis</a:t>
            </a:r>
            <a:r>
              <a:rPr lang="cs-CZ" dirty="0"/>
              <a:t>:</a:t>
            </a:r>
          </a:p>
          <a:p>
            <a:pPr marL="0" indent="0">
              <a:buNone/>
              <a:defRPr/>
            </a:pPr>
            <a:r>
              <a:rPr lang="cs-CZ" dirty="0" smtClean="0"/>
              <a:t>Podpora</a:t>
            </a:r>
            <a:r>
              <a:rPr lang="cs-CZ" dirty="0"/>
              <a:t>, jejíž celková výše poskytnutá jednomu podniku nesmí v kterémkoli tříletém období přesáhnout částku </a:t>
            </a:r>
            <a:r>
              <a:rPr lang="cs-CZ" dirty="0" smtClean="0"/>
              <a:t>   200 000 </a:t>
            </a:r>
            <a:r>
              <a:rPr lang="cs-CZ" dirty="0"/>
              <a:t>EUR.</a:t>
            </a:r>
          </a:p>
          <a:p>
            <a:pPr marL="0" indent="0">
              <a:buNone/>
              <a:defRPr/>
            </a:pPr>
            <a:r>
              <a:rPr lang="cs-CZ" dirty="0" smtClean="0"/>
              <a:t>Celková </a:t>
            </a:r>
            <a:r>
              <a:rPr lang="cs-CZ" dirty="0"/>
              <a:t>částka podpory de </a:t>
            </a:r>
            <a:r>
              <a:rPr lang="cs-CZ" dirty="0" err="1"/>
              <a:t>minimis</a:t>
            </a:r>
            <a:r>
              <a:rPr lang="cs-CZ" dirty="0"/>
              <a:t> udělená každému jednotlivému podniku činnému v odvětví silniční </a:t>
            </a:r>
            <a:r>
              <a:rPr lang="cs-CZ" b="1" dirty="0" smtClean="0"/>
              <a:t>nákladní</a:t>
            </a:r>
            <a:r>
              <a:rPr lang="cs-CZ" dirty="0" smtClean="0"/>
              <a:t> dopravy </a:t>
            </a:r>
            <a:r>
              <a:rPr lang="cs-CZ" dirty="0"/>
              <a:t>nesmí přesáhnout 100 000 EUR v kterémkoliv období tří fiskálních let.</a:t>
            </a:r>
          </a:p>
          <a:p>
            <a:pPr marL="0" indent="0">
              <a:buNone/>
              <a:defRPr/>
            </a:pP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Tree>
    <p:extLst>
      <p:ext uri="{BB962C8B-B14F-4D97-AF65-F5344CB8AC3E}">
        <p14:creationId xmlns:p14="http://schemas.microsoft.com/office/powerpoint/2010/main" val="9523322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pPr marL="0" indent="0">
              <a:buNone/>
              <a:defRPr/>
            </a:pPr>
            <a:r>
              <a:rPr lang="cs-CZ" dirty="0" smtClean="0"/>
              <a:t>Kapitola 21.4.1.1. Obecné části pravidel - </a:t>
            </a:r>
            <a:r>
              <a:rPr lang="cs-CZ" b="1" dirty="0"/>
              <a:t>l</a:t>
            </a:r>
            <a:r>
              <a:rPr lang="cs-CZ" b="1" dirty="0" smtClean="0"/>
              <a:t>imity </a:t>
            </a:r>
            <a:r>
              <a:rPr lang="cs-CZ" b="1" dirty="0"/>
              <a:t>podpory</a:t>
            </a:r>
          </a:p>
          <a:p>
            <a:pPr marL="0" indent="0">
              <a:buNone/>
              <a:defRPr/>
            </a:pPr>
            <a:r>
              <a:rPr lang="cs-CZ" sz="2000" dirty="0"/>
              <a:t>Celková výše podpory de </a:t>
            </a:r>
            <a:r>
              <a:rPr lang="cs-CZ" sz="2000" dirty="0" err="1"/>
              <a:t>minimis</a:t>
            </a:r>
            <a:r>
              <a:rPr lang="cs-CZ" sz="2000" dirty="0"/>
              <a:t> podle nařízení Komise (EU) č. 1407/2013, o použití článků 107 a 108 Smlouvy o fungování Evropské unie na podporu de </a:t>
            </a:r>
            <a:r>
              <a:rPr lang="cs-CZ" sz="2000" dirty="0" err="1"/>
              <a:t>minimis</a:t>
            </a:r>
            <a:r>
              <a:rPr lang="cs-CZ" sz="2000" dirty="0"/>
              <a:t>, poskytnuté jednomu podniku nesmí  za libovolná tři po sobě jdoucí jednoletá účetní období překročit částku 200.000 EUR. </a:t>
            </a:r>
            <a:endParaRPr lang="cs-CZ" sz="2000" dirty="0" smtClean="0"/>
          </a:p>
          <a:p>
            <a:pPr marL="0" indent="0">
              <a:buNone/>
              <a:defRPr/>
            </a:pPr>
            <a:endParaRPr lang="cs-CZ" sz="2000" dirty="0"/>
          </a:p>
          <a:p>
            <a:pPr marL="0" indent="0">
              <a:buNone/>
              <a:defRPr/>
            </a:pPr>
            <a:endParaRPr lang="cs-CZ" sz="2000" dirty="0" smtClean="0"/>
          </a:p>
          <a:p>
            <a:pPr marL="0" indent="0">
              <a:buNone/>
              <a:defRPr/>
            </a:pPr>
            <a:r>
              <a:rPr lang="cs-CZ" sz="2000" dirty="0" smtClean="0"/>
              <a:t>Kontroly může auditní orgán provádět i 10 let zpětně.</a:t>
            </a:r>
            <a:endParaRPr lang="cs-CZ" sz="2000"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15</a:t>
            </a:fld>
            <a:endParaRPr lang="cs-CZ" dirty="0"/>
          </a:p>
        </p:txBody>
      </p:sp>
      <p:graphicFrame>
        <p:nvGraphicFramePr>
          <p:cNvPr id="5" name="Tabulka 4"/>
          <p:cNvGraphicFramePr>
            <a:graphicFrameLocks noGrp="1"/>
          </p:cNvGraphicFramePr>
          <p:nvPr>
            <p:extLst>
              <p:ext uri="{D42A27DB-BD31-4B8C-83A1-F6EECF244321}">
                <p14:modId xmlns:p14="http://schemas.microsoft.com/office/powerpoint/2010/main" val="3607294038"/>
              </p:ext>
            </p:extLst>
          </p:nvPr>
        </p:nvGraphicFramePr>
        <p:xfrm>
          <a:off x="395536" y="4149080"/>
          <a:ext cx="8112177" cy="1080120"/>
        </p:xfrm>
        <a:graphic>
          <a:graphicData uri="http://schemas.openxmlformats.org/drawingml/2006/table">
            <a:tbl>
              <a:tblPr firstRow="1" bandRow="1">
                <a:tableStyleId>{5C22544A-7EE6-4342-B048-85BDC9FD1C3A}</a:tableStyleId>
              </a:tblPr>
              <a:tblGrid>
                <a:gridCol w="936102"/>
                <a:gridCol w="830071"/>
                <a:gridCol w="868693"/>
                <a:gridCol w="848461"/>
                <a:gridCol w="970565"/>
                <a:gridCol w="895906"/>
                <a:gridCol w="895906"/>
                <a:gridCol w="895906"/>
                <a:gridCol w="970567"/>
              </a:tblGrid>
              <a:tr h="461240">
                <a:tc>
                  <a:txBody>
                    <a:bodyPr/>
                    <a:lstStyle/>
                    <a:p>
                      <a:r>
                        <a:rPr lang="cs-CZ" dirty="0" smtClean="0"/>
                        <a:t>Rok</a:t>
                      </a:r>
                      <a:endParaRPr lang="cs-CZ" dirty="0"/>
                    </a:p>
                  </a:txBody>
                  <a:tcPr/>
                </a:tc>
                <a:tc>
                  <a:txBody>
                    <a:bodyPr/>
                    <a:lstStyle/>
                    <a:p>
                      <a:r>
                        <a:rPr lang="cs-CZ" sz="1400" dirty="0" smtClean="0"/>
                        <a:t>2009</a:t>
                      </a:r>
                      <a:endParaRPr lang="cs-CZ" sz="1400" dirty="0"/>
                    </a:p>
                  </a:txBody>
                  <a:tcPr/>
                </a:tc>
                <a:tc>
                  <a:txBody>
                    <a:bodyPr/>
                    <a:lstStyle/>
                    <a:p>
                      <a:r>
                        <a:rPr lang="cs-CZ" sz="1400" dirty="0" smtClean="0"/>
                        <a:t>2010</a:t>
                      </a:r>
                      <a:endParaRPr lang="cs-CZ" sz="1400" dirty="0"/>
                    </a:p>
                  </a:txBody>
                  <a:tcPr/>
                </a:tc>
                <a:tc>
                  <a:txBody>
                    <a:bodyPr/>
                    <a:lstStyle/>
                    <a:p>
                      <a:r>
                        <a:rPr lang="cs-CZ" sz="1400" dirty="0" smtClean="0"/>
                        <a:t>2011</a:t>
                      </a:r>
                      <a:endParaRPr lang="cs-CZ" sz="1400" dirty="0"/>
                    </a:p>
                  </a:txBody>
                  <a:tcPr/>
                </a:tc>
                <a:tc>
                  <a:txBody>
                    <a:bodyPr/>
                    <a:lstStyle/>
                    <a:p>
                      <a:r>
                        <a:rPr lang="cs-CZ" sz="1400" dirty="0" smtClean="0"/>
                        <a:t>2012</a:t>
                      </a:r>
                      <a:endParaRPr lang="cs-CZ" sz="1400" dirty="0"/>
                    </a:p>
                  </a:txBody>
                  <a:tcPr/>
                </a:tc>
                <a:tc>
                  <a:txBody>
                    <a:bodyPr/>
                    <a:lstStyle/>
                    <a:p>
                      <a:r>
                        <a:rPr lang="cs-CZ" sz="1400" dirty="0" smtClean="0"/>
                        <a:t>2013</a:t>
                      </a:r>
                      <a:endParaRPr lang="cs-CZ" sz="1400" dirty="0"/>
                    </a:p>
                  </a:txBody>
                  <a:tcPr/>
                </a:tc>
                <a:tc>
                  <a:txBody>
                    <a:bodyPr/>
                    <a:lstStyle/>
                    <a:p>
                      <a:r>
                        <a:rPr lang="cs-CZ" sz="1400" dirty="0" smtClean="0"/>
                        <a:t>2014</a:t>
                      </a:r>
                      <a:endParaRPr lang="cs-CZ" sz="1400" dirty="0"/>
                    </a:p>
                  </a:txBody>
                  <a:tcPr/>
                </a:tc>
                <a:tc>
                  <a:txBody>
                    <a:bodyPr/>
                    <a:lstStyle/>
                    <a:p>
                      <a:r>
                        <a:rPr lang="cs-CZ" sz="1400" dirty="0" smtClean="0"/>
                        <a:t>2015</a:t>
                      </a:r>
                      <a:endParaRPr lang="cs-CZ" sz="1400" dirty="0"/>
                    </a:p>
                  </a:txBody>
                  <a:tcPr/>
                </a:tc>
                <a:tc>
                  <a:txBody>
                    <a:bodyPr/>
                    <a:lstStyle/>
                    <a:p>
                      <a:r>
                        <a:rPr lang="cs-CZ" sz="1400" dirty="0" smtClean="0"/>
                        <a:t>2016</a:t>
                      </a:r>
                      <a:endParaRPr lang="cs-CZ" sz="1400" dirty="0"/>
                    </a:p>
                  </a:txBody>
                  <a:tcPr/>
                </a:tc>
              </a:tr>
              <a:tr h="618880">
                <a:tc>
                  <a:txBody>
                    <a:bodyPr/>
                    <a:lstStyle/>
                    <a:p>
                      <a:r>
                        <a:rPr lang="cs-CZ" sz="1600" dirty="0" smtClean="0"/>
                        <a:t>Výše podpory</a:t>
                      </a:r>
                      <a:endParaRPr lang="cs-CZ" sz="1600" dirty="0"/>
                    </a:p>
                  </a:txBody>
                  <a:tcPr/>
                </a:tc>
                <a:tc>
                  <a:txBody>
                    <a:bodyPr/>
                    <a:lstStyle/>
                    <a:p>
                      <a:r>
                        <a:rPr lang="cs-CZ" sz="1600" dirty="0" smtClean="0"/>
                        <a:t>60.000</a:t>
                      </a:r>
                      <a:endParaRPr lang="cs-CZ" sz="1600" dirty="0"/>
                    </a:p>
                  </a:txBody>
                  <a:tcPr/>
                </a:tc>
                <a:tc>
                  <a:txBody>
                    <a:bodyPr/>
                    <a:lstStyle/>
                    <a:p>
                      <a:r>
                        <a:rPr lang="cs-CZ" sz="1600" dirty="0" smtClean="0"/>
                        <a:t>75.000</a:t>
                      </a:r>
                      <a:endParaRPr lang="cs-CZ" sz="1600" dirty="0"/>
                    </a:p>
                  </a:txBody>
                  <a:tcPr/>
                </a:tc>
                <a:tc>
                  <a:txBody>
                    <a:bodyPr/>
                    <a:lstStyle/>
                    <a:p>
                      <a:r>
                        <a:rPr lang="cs-CZ" sz="1600" dirty="0" smtClean="0"/>
                        <a:t>25.000</a:t>
                      </a:r>
                      <a:endParaRPr lang="cs-CZ" sz="1600" dirty="0"/>
                    </a:p>
                  </a:txBody>
                  <a:tcPr/>
                </a:tc>
                <a:tc>
                  <a:txBody>
                    <a:bodyPr/>
                    <a:lstStyle/>
                    <a:p>
                      <a:r>
                        <a:rPr lang="cs-CZ" sz="1600" dirty="0" smtClean="0"/>
                        <a:t>100.000</a:t>
                      </a:r>
                      <a:endParaRPr lang="cs-CZ" sz="1600" dirty="0"/>
                    </a:p>
                  </a:txBody>
                  <a:tcPr/>
                </a:tc>
                <a:tc>
                  <a:txBody>
                    <a:bodyPr/>
                    <a:lstStyle/>
                    <a:p>
                      <a:r>
                        <a:rPr lang="cs-CZ" sz="1600" dirty="0" smtClean="0"/>
                        <a:t>40.000</a:t>
                      </a:r>
                      <a:endParaRPr lang="cs-CZ" sz="1600" dirty="0"/>
                    </a:p>
                  </a:txBody>
                  <a:tcPr/>
                </a:tc>
                <a:tc>
                  <a:txBody>
                    <a:bodyPr/>
                    <a:lstStyle/>
                    <a:p>
                      <a:r>
                        <a:rPr lang="cs-CZ" sz="1600" dirty="0" smtClean="0"/>
                        <a:t>60.000</a:t>
                      </a:r>
                      <a:endParaRPr lang="cs-CZ" sz="1600" dirty="0"/>
                    </a:p>
                  </a:txBody>
                  <a:tcPr/>
                </a:tc>
                <a:tc>
                  <a:txBody>
                    <a:bodyPr/>
                    <a:lstStyle/>
                    <a:p>
                      <a:r>
                        <a:rPr lang="cs-CZ" sz="1600" dirty="0" smtClean="0"/>
                        <a:t>40.000</a:t>
                      </a:r>
                      <a:endParaRPr lang="cs-CZ" sz="1600" dirty="0"/>
                    </a:p>
                  </a:txBody>
                  <a:tcPr/>
                </a:tc>
                <a:tc>
                  <a:txBody>
                    <a:bodyPr/>
                    <a:lstStyle/>
                    <a:p>
                      <a:r>
                        <a:rPr lang="cs-CZ" sz="1600" dirty="0" smtClean="0"/>
                        <a:t>100.000</a:t>
                      </a:r>
                      <a:endParaRPr lang="cs-CZ" sz="1600" dirty="0"/>
                    </a:p>
                  </a:txBody>
                  <a:tcPr/>
                </a:tc>
              </a:tr>
            </a:tbl>
          </a:graphicData>
        </a:graphic>
      </p:graphicFrame>
    </p:spTree>
    <p:extLst>
      <p:ext uri="{BB962C8B-B14F-4D97-AF65-F5344CB8AC3E}">
        <p14:creationId xmlns:p14="http://schemas.microsoft.com/office/powerpoint/2010/main" val="1978342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Jeden podnik“ pro účely tohoto nařízení zahrnuje </a:t>
            </a:r>
            <a:r>
              <a:rPr lang="cs-CZ" dirty="0" smtClean="0"/>
              <a:t>veškeré subjekty</a:t>
            </a:r>
            <a:r>
              <a:rPr lang="cs-CZ" dirty="0"/>
              <a:t>, které mezi sebou mají alespoň jeden </a:t>
            </a:r>
            <a:r>
              <a:rPr lang="cs-CZ" dirty="0" smtClean="0"/>
              <a:t>z následujících vztahů</a:t>
            </a:r>
            <a:r>
              <a:rPr lang="cs-CZ" dirty="0"/>
              <a:t>:</a:t>
            </a:r>
          </a:p>
          <a:p>
            <a:pPr marL="0" indent="0">
              <a:buNone/>
              <a:defRPr/>
            </a:pPr>
            <a:r>
              <a:rPr lang="cs-CZ" dirty="0"/>
              <a:t>a) jeden subjekt </a:t>
            </a:r>
            <a:r>
              <a:rPr lang="cs-CZ" b="1" dirty="0"/>
              <a:t>vlastní většinu hlasovacích práv</a:t>
            </a:r>
            <a:r>
              <a:rPr lang="cs-CZ" dirty="0"/>
              <a:t>, která </a:t>
            </a:r>
            <a:r>
              <a:rPr lang="cs-CZ" dirty="0" smtClean="0"/>
              <a:t>náležejí akcionářům </a:t>
            </a:r>
            <a:r>
              <a:rPr lang="cs-CZ" dirty="0"/>
              <a:t>nebo společníkům, v jiném subjektu;</a:t>
            </a:r>
          </a:p>
          <a:p>
            <a:pPr marL="0" indent="0">
              <a:buNone/>
              <a:defRPr/>
            </a:pPr>
            <a:r>
              <a:rPr lang="cs-CZ" dirty="0"/>
              <a:t>b) jeden subjekt má právo </a:t>
            </a:r>
            <a:r>
              <a:rPr lang="cs-CZ" b="1" dirty="0"/>
              <a:t>jmenovat nebo odvolat většinu </a:t>
            </a:r>
            <a:r>
              <a:rPr lang="cs-CZ" b="1" dirty="0" smtClean="0"/>
              <a:t>členů</a:t>
            </a:r>
            <a:r>
              <a:rPr lang="cs-CZ" dirty="0" smtClean="0"/>
              <a:t> správního</a:t>
            </a:r>
            <a:r>
              <a:rPr lang="cs-CZ" dirty="0"/>
              <a:t>, řídícího nebo dozorčího orgánu jiného subjektu</a:t>
            </a:r>
            <a:r>
              <a:rPr lang="cs-CZ" dirty="0" smtClean="0"/>
              <a:t>;</a:t>
            </a: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16</a:t>
            </a:fld>
            <a:endParaRPr lang="cs-CZ" dirty="0"/>
          </a:p>
        </p:txBody>
      </p:sp>
    </p:spTree>
    <p:extLst>
      <p:ext uri="{BB962C8B-B14F-4D97-AF65-F5344CB8AC3E}">
        <p14:creationId xmlns:p14="http://schemas.microsoft.com/office/powerpoint/2010/main" val="4003656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Jeden </a:t>
            </a:r>
            <a:r>
              <a:rPr lang="cs-CZ" dirty="0" smtClean="0"/>
              <a:t>podnik:</a:t>
            </a:r>
          </a:p>
          <a:p>
            <a:pPr marL="0" indent="0">
              <a:buNone/>
              <a:defRPr/>
            </a:pPr>
            <a:r>
              <a:rPr lang="cs-CZ" dirty="0" smtClean="0"/>
              <a:t>c</a:t>
            </a:r>
            <a:r>
              <a:rPr lang="cs-CZ" dirty="0"/>
              <a:t>) jeden subjekt má právo uplatňovat </a:t>
            </a:r>
            <a:r>
              <a:rPr lang="cs-CZ" b="1" dirty="0"/>
              <a:t>rozhodující vliv</a:t>
            </a:r>
            <a:r>
              <a:rPr lang="cs-CZ" dirty="0"/>
              <a:t> v </a:t>
            </a:r>
            <a:r>
              <a:rPr lang="cs-CZ" dirty="0" smtClean="0"/>
              <a:t>jiném subjektu </a:t>
            </a:r>
            <a:r>
              <a:rPr lang="cs-CZ" dirty="0"/>
              <a:t>podle smlouvy uzavřené s daným subjektem </a:t>
            </a:r>
            <a:r>
              <a:rPr lang="cs-CZ" dirty="0" smtClean="0"/>
              <a:t>nebo dle </a:t>
            </a:r>
            <a:r>
              <a:rPr lang="cs-CZ" dirty="0"/>
              <a:t>ustanovení v zakladatelské smlouvě nebo ve </a:t>
            </a:r>
            <a:r>
              <a:rPr lang="cs-CZ" dirty="0" smtClean="0"/>
              <a:t>stanovách tohoto </a:t>
            </a:r>
            <a:r>
              <a:rPr lang="cs-CZ" dirty="0"/>
              <a:t>subjektu;</a:t>
            </a:r>
          </a:p>
          <a:p>
            <a:pPr marL="0" indent="0">
              <a:buNone/>
              <a:defRPr/>
            </a:pPr>
            <a:r>
              <a:rPr lang="cs-CZ" dirty="0"/>
              <a:t>d) </a:t>
            </a:r>
            <a:r>
              <a:rPr lang="cs-CZ" b="1" dirty="0"/>
              <a:t>jeden subjekt</a:t>
            </a:r>
            <a:r>
              <a:rPr lang="cs-CZ" dirty="0"/>
              <a:t>, který je akcionářem nebo společníkem </a:t>
            </a:r>
            <a:r>
              <a:rPr lang="cs-CZ" dirty="0" smtClean="0"/>
              <a:t>jiného subjektu</a:t>
            </a:r>
            <a:r>
              <a:rPr lang="cs-CZ" dirty="0"/>
              <a:t>, </a:t>
            </a:r>
            <a:r>
              <a:rPr lang="cs-CZ" b="1" dirty="0"/>
              <a:t>ovládá sám</a:t>
            </a:r>
            <a:r>
              <a:rPr lang="cs-CZ" dirty="0"/>
              <a:t>, v souladu s dohodou </a:t>
            </a:r>
            <a:r>
              <a:rPr lang="cs-CZ" dirty="0" smtClean="0"/>
              <a:t>uzavřenou s </a:t>
            </a:r>
            <a:r>
              <a:rPr lang="cs-CZ" dirty="0"/>
              <a:t>jinými akcionáři nebo společníky daného subjektu, </a:t>
            </a:r>
            <a:r>
              <a:rPr lang="cs-CZ" b="1" dirty="0" smtClean="0"/>
              <a:t>většinu hlasovacích </a:t>
            </a:r>
            <a:r>
              <a:rPr lang="cs-CZ" b="1" dirty="0"/>
              <a:t>práv</a:t>
            </a:r>
            <a:r>
              <a:rPr lang="cs-CZ" dirty="0"/>
              <a:t>, náležejících akcionářům nebo </a:t>
            </a:r>
            <a:r>
              <a:rPr lang="cs-CZ" dirty="0" smtClean="0"/>
              <a:t>společníkům, v </a:t>
            </a:r>
            <a:r>
              <a:rPr lang="cs-CZ" dirty="0"/>
              <a:t>daném subjektu.</a:t>
            </a:r>
          </a:p>
          <a:p>
            <a:pPr marL="0" indent="0">
              <a:buNone/>
              <a:defRPr/>
            </a:pP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17</a:t>
            </a:fld>
            <a:endParaRPr lang="cs-CZ" dirty="0"/>
          </a:p>
        </p:txBody>
      </p:sp>
    </p:spTree>
    <p:extLst>
      <p:ext uri="{BB962C8B-B14F-4D97-AF65-F5344CB8AC3E}">
        <p14:creationId xmlns:p14="http://schemas.microsoft.com/office/powerpoint/2010/main" val="3180452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smtClean="0"/>
              <a:t>jeden </a:t>
            </a:r>
            <a:r>
              <a:rPr lang="cs-CZ" sz="2000" dirty="0"/>
              <a:t>podnik se společným limitem de </a:t>
            </a:r>
            <a:r>
              <a:rPr lang="cs-CZ" sz="2000" dirty="0" err="1"/>
              <a:t>minimis</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18</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306" y="1358009"/>
            <a:ext cx="1022400" cy="1022400"/>
          </a:xfrm>
          <a:prstGeom prst="rect">
            <a:avLst/>
          </a:prstGeom>
        </p:spPr>
      </p:pic>
      <p:sp>
        <p:nvSpPr>
          <p:cNvPr id="13" name="TextovéPole 12"/>
          <p:cNvSpPr txBox="1"/>
          <p:nvPr/>
        </p:nvSpPr>
        <p:spPr>
          <a:xfrm>
            <a:off x="3395912" y="4139788"/>
            <a:ext cx="1220437" cy="369332"/>
          </a:xfrm>
          <a:prstGeom prst="rect">
            <a:avLst/>
          </a:prstGeom>
          <a:noFill/>
        </p:spPr>
        <p:txBody>
          <a:bodyPr wrap="square" rtlCol="0">
            <a:spAutoFit/>
          </a:bodyPr>
          <a:lstStyle/>
          <a:p>
            <a:pPr algn="ctr"/>
            <a:r>
              <a:rPr lang="cs-CZ" dirty="0">
                <a:solidFill>
                  <a:schemeClr val="bg1">
                    <a:lumMod val="10000"/>
                  </a:schemeClr>
                </a:solidFill>
              </a:rPr>
              <a:t>Podnik A</a:t>
            </a:r>
          </a:p>
        </p:txBody>
      </p:sp>
      <p:sp>
        <p:nvSpPr>
          <p:cNvPr id="14" name="TextovéPole 13"/>
          <p:cNvSpPr txBox="1"/>
          <p:nvPr/>
        </p:nvSpPr>
        <p:spPr>
          <a:xfrm>
            <a:off x="5512964" y="4139788"/>
            <a:ext cx="1375651" cy="369332"/>
          </a:xfrm>
          <a:prstGeom prst="rect">
            <a:avLst/>
          </a:prstGeom>
          <a:noFill/>
        </p:spPr>
        <p:txBody>
          <a:bodyPr wrap="square" rtlCol="0">
            <a:spAutoFit/>
          </a:bodyPr>
          <a:lstStyle/>
          <a:p>
            <a:pPr algn="ctr"/>
            <a:r>
              <a:rPr lang="cs-CZ" dirty="0">
                <a:solidFill>
                  <a:schemeClr val="bg1">
                    <a:lumMod val="10000"/>
                  </a:schemeClr>
                </a:solidFill>
              </a:rPr>
              <a:t>Podnik B</a:t>
            </a:r>
          </a:p>
        </p:txBody>
      </p:sp>
      <p:sp>
        <p:nvSpPr>
          <p:cNvPr id="15" name="TextovéPole 14"/>
          <p:cNvSpPr txBox="1"/>
          <p:nvPr/>
        </p:nvSpPr>
        <p:spPr>
          <a:xfrm>
            <a:off x="7690030" y="4139788"/>
            <a:ext cx="1274458" cy="369332"/>
          </a:xfrm>
          <a:prstGeom prst="rect">
            <a:avLst/>
          </a:prstGeom>
          <a:noFill/>
        </p:spPr>
        <p:txBody>
          <a:bodyPr wrap="square" rtlCol="0">
            <a:spAutoFit/>
          </a:bodyPr>
          <a:lstStyle/>
          <a:p>
            <a:pPr algn="ctr"/>
            <a:r>
              <a:rPr lang="cs-CZ" dirty="0">
                <a:solidFill>
                  <a:schemeClr val="bg1">
                    <a:lumMod val="10000"/>
                  </a:schemeClr>
                </a:solidFill>
              </a:rPr>
              <a:t>Podnik C</a:t>
            </a:r>
          </a:p>
        </p:txBody>
      </p:sp>
      <p:sp>
        <p:nvSpPr>
          <p:cNvPr id="17" name="Ovál 16"/>
          <p:cNvSpPr/>
          <p:nvPr/>
        </p:nvSpPr>
        <p:spPr>
          <a:xfrm>
            <a:off x="5404422" y="1268760"/>
            <a:ext cx="1512168" cy="1440160"/>
          </a:xfrm>
          <a:prstGeom prst="ellipse">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3360223"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5512434"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Obdélník 19"/>
          <p:cNvSpPr/>
          <p:nvPr/>
        </p:nvSpPr>
        <p:spPr>
          <a:xfrm>
            <a:off x="7668344"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4008295" y="2708920"/>
            <a:ext cx="2152211"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6160506" y="2708920"/>
            <a:ext cx="0"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6160506" y="2708920"/>
            <a:ext cx="2155910"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2" name="TextovéPole 41"/>
          <p:cNvSpPr txBox="1"/>
          <p:nvPr/>
        </p:nvSpPr>
        <p:spPr>
          <a:xfrm>
            <a:off x="3573860" y="2783640"/>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3" name="TextovéPole 42"/>
          <p:cNvSpPr txBox="1"/>
          <p:nvPr/>
        </p:nvSpPr>
        <p:spPr>
          <a:xfrm>
            <a:off x="5636504" y="2778344"/>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4" name="TextovéPole 43"/>
          <p:cNvSpPr txBox="1"/>
          <p:nvPr/>
        </p:nvSpPr>
        <p:spPr>
          <a:xfrm>
            <a:off x="7955795" y="2783640"/>
            <a:ext cx="721243" cy="369332"/>
          </a:xfrm>
          <a:prstGeom prst="rect">
            <a:avLst/>
          </a:prstGeom>
          <a:noFill/>
        </p:spPr>
        <p:txBody>
          <a:bodyPr wrap="square" rtlCol="0">
            <a:spAutoFit/>
          </a:bodyPr>
          <a:lstStyle/>
          <a:p>
            <a:r>
              <a:rPr lang="cs-CZ" dirty="0">
                <a:solidFill>
                  <a:schemeClr val="bg1">
                    <a:lumMod val="10000"/>
                  </a:schemeClr>
                </a:solidFill>
              </a:rPr>
              <a:t>70 %</a:t>
            </a:r>
          </a:p>
        </p:txBody>
      </p:sp>
      <p:pic>
        <p:nvPicPr>
          <p:cNvPr id="29" name="Obrázek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6450" y="3166917"/>
            <a:ext cx="1022400" cy="1022400"/>
          </a:xfrm>
          <a:prstGeom prst="rect">
            <a:avLst/>
          </a:prstGeom>
        </p:spPr>
      </p:pic>
      <p:pic>
        <p:nvPicPr>
          <p:cNvPr id="30" name="Obrázek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92736" y="3166917"/>
            <a:ext cx="1022400" cy="1022400"/>
          </a:xfrm>
          <a:prstGeom prst="rect">
            <a:avLst/>
          </a:prstGeom>
        </p:spPr>
      </p:pic>
      <p:pic>
        <p:nvPicPr>
          <p:cNvPr id="5" name="Obrázek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98072" y="3166917"/>
            <a:ext cx="1022400" cy="1022400"/>
          </a:xfrm>
          <a:prstGeom prst="rect">
            <a:avLst/>
          </a:prstGeom>
        </p:spPr>
      </p:pic>
      <p:sp>
        <p:nvSpPr>
          <p:cNvPr id="27" name="TextovéPole 26"/>
          <p:cNvSpPr txBox="1"/>
          <p:nvPr/>
        </p:nvSpPr>
        <p:spPr>
          <a:xfrm>
            <a:off x="5526061" y="2267580"/>
            <a:ext cx="1220437" cy="369332"/>
          </a:xfrm>
          <a:prstGeom prst="rect">
            <a:avLst/>
          </a:prstGeom>
          <a:noFill/>
        </p:spPr>
        <p:txBody>
          <a:bodyPr wrap="square" rtlCol="0">
            <a:spAutoFit/>
          </a:bodyPr>
          <a:lstStyle/>
          <a:p>
            <a:pPr algn="ctr"/>
            <a:r>
              <a:rPr lang="cs-CZ" dirty="0">
                <a:solidFill>
                  <a:schemeClr val="bg1">
                    <a:lumMod val="10000"/>
                  </a:schemeClr>
                </a:solidFill>
              </a:rPr>
              <a:t>Žadatel</a:t>
            </a:r>
          </a:p>
        </p:txBody>
      </p:sp>
      <p:sp>
        <p:nvSpPr>
          <p:cNvPr id="31" name="Obdélník 30"/>
          <p:cNvSpPr/>
          <p:nvPr/>
        </p:nvSpPr>
        <p:spPr>
          <a:xfrm>
            <a:off x="4436328" y="4717116"/>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Obdélník 33"/>
          <p:cNvSpPr/>
          <p:nvPr/>
        </p:nvSpPr>
        <p:spPr>
          <a:xfrm>
            <a:off x="6590389" y="4717116"/>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49212" y="4710856"/>
            <a:ext cx="1022400" cy="1022400"/>
          </a:xfrm>
          <a:prstGeom prst="rect">
            <a:avLst/>
          </a:prstGeom>
        </p:spPr>
      </p:pic>
      <p:pic>
        <p:nvPicPr>
          <p:cNvPr id="8" name="Obrázek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6976" y="4701564"/>
            <a:ext cx="1022400" cy="1022400"/>
          </a:xfrm>
          <a:prstGeom prst="rect">
            <a:avLst/>
          </a:prstGeom>
        </p:spPr>
      </p:pic>
      <p:sp>
        <p:nvSpPr>
          <p:cNvPr id="35" name="TextovéPole 34"/>
          <p:cNvSpPr txBox="1"/>
          <p:nvPr/>
        </p:nvSpPr>
        <p:spPr>
          <a:xfrm>
            <a:off x="6604282" y="5723964"/>
            <a:ext cx="1220437" cy="369332"/>
          </a:xfrm>
          <a:prstGeom prst="rect">
            <a:avLst/>
          </a:prstGeom>
          <a:noFill/>
        </p:spPr>
        <p:txBody>
          <a:bodyPr wrap="square" rtlCol="0">
            <a:spAutoFit/>
          </a:bodyPr>
          <a:lstStyle/>
          <a:p>
            <a:pPr algn="ctr"/>
            <a:r>
              <a:rPr lang="cs-CZ" dirty="0">
                <a:solidFill>
                  <a:schemeClr val="tx2">
                    <a:lumMod val="50000"/>
                  </a:schemeClr>
                </a:solidFill>
              </a:rPr>
              <a:t>Podnik E</a:t>
            </a:r>
          </a:p>
        </p:txBody>
      </p:sp>
      <p:sp>
        <p:nvSpPr>
          <p:cNvPr id="36" name="TextovéPole 35"/>
          <p:cNvSpPr txBox="1"/>
          <p:nvPr/>
        </p:nvSpPr>
        <p:spPr>
          <a:xfrm>
            <a:off x="4516050" y="5723964"/>
            <a:ext cx="1220437" cy="369332"/>
          </a:xfrm>
          <a:prstGeom prst="rect">
            <a:avLst/>
          </a:prstGeom>
          <a:noFill/>
        </p:spPr>
        <p:txBody>
          <a:bodyPr wrap="square" rtlCol="0">
            <a:spAutoFit/>
          </a:bodyPr>
          <a:lstStyle/>
          <a:p>
            <a:pPr algn="ctr"/>
            <a:r>
              <a:rPr lang="cs-CZ" dirty="0">
                <a:solidFill>
                  <a:schemeClr val="bg1">
                    <a:lumMod val="10000"/>
                  </a:schemeClr>
                </a:solidFill>
              </a:rPr>
              <a:t>Podnik D</a:t>
            </a:r>
          </a:p>
        </p:txBody>
      </p:sp>
      <p:cxnSp>
        <p:nvCxnSpPr>
          <p:cNvPr id="10" name="Přímá spojnice se šipkou 9"/>
          <p:cNvCxnSpPr>
            <a:stCxn id="18" idx="2"/>
            <a:endCxn id="31" idx="0"/>
          </p:cNvCxnSpPr>
          <p:nvPr/>
        </p:nvCxnSpPr>
        <p:spPr>
          <a:xfrm>
            <a:off x="4008295" y="4439824"/>
            <a:ext cx="1076105"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Přímá spojnice se šipkou 36"/>
          <p:cNvCxnSpPr>
            <a:stCxn id="20" idx="2"/>
            <a:endCxn id="34" idx="0"/>
          </p:cNvCxnSpPr>
          <p:nvPr/>
        </p:nvCxnSpPr>
        <p:spPr>
          <a:xfrm flipH="1">
            <a:off x="7238461" y="4439824"/>
            <a:ext cx="1077955"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TextovéPole 44"/>
          <p:cNvSpPr txBox="1"/>
          <p:nvPr/>
        </p:nvSpPr>
        <p:spPr>
          <a:xfrm>
            <a:off x="8054194" y="4443330"/>
            <a:ext cx="766278" cy="369332"/>
          </a:xfrm>
          <a:prstGeom prst="rect">
            <a:avLst/>
          </a:prstGeom>
          <a:noFill/>
        </p:spPr>
        <p:txBody>
          <a:bodyPr wrap="square" rtlCol="0">
            <a:spAutoFit/>
          </a:bodyPr>
          <a:lstStyle/>
          <a:p>
            <a:r>
              <a:rPr lang="cs-CZ" dirty="0">
                <a:solidFill>
                  <a:schemeClr val="bg1">
                    <a:lumMod val="10000"/>
                  </a:schemeClr>
                </a:solidFill>
              </a:rPr>
              <a:t>30 %</a:t>
            </a:r>
          </a:p>
        </p:txBody>
      </p:sp>
      <p:sp>
        <p:nvSpPr>
          <p:cNvPr id="47" name="TextovéPole 46"/>
          <p:cNvSpPr txBox="1"/>
          <p:nvPr/>
        </p:nvSpPr>
        <p:spPr>
          <a:xfrm>
            <a:off x="3682544" y="4463154"/>
            <a:ext cx="769502" cy="369332"/>
          </a:xfrm>
          <a:prstGeom prst="rect">
            <a:avLst/>
          </a:prstGeom>
          <a:noFill/>
        </p:spPr>
        <p:txBody>
          <a:bodyPr wrap="square" rtlCol="0">
            <a:spAutoFit/>
          </a:bodyPr>
          <a:lstStyle/>
          <a:p>
            <a:r>
              <a:rPr lang="cs-CZ" dirty="0">
                <a:solidFill>
                  <a:schemeClr val="bg1">
                    <a:lumMod val="10000"/>
                  </a:schemeClr>
                </a:solidFill>
              </a:rPr>
              <a:t>40 %</a:t>
            </a:r>
          </a:p>
        </p:txBody>
      </p:sp>
      <p:cxnSp>
        <p:nvCxnSpPr>
          <p:cNvPr id="48" name="Přímá spojnice se šipkou 47"/>
          <p:cNvCxnSpPr>
            <a:stCxn id="19" idx="2"/>
            <a:endCxn id="31" idx="0"/>
          </p:cNvCxnSpPr>
          <p:nvPr/>
        </p:nvCxnSpPr>
        <p:spPr>
          <a:xfrm flipH="1">
            <a:off x="5084400" y="4439824"/>
            <a:ext cx="1076106"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TextovéPole 48"/>
          <p:cNvSpPr txBox="1"/>
          <p:nvPr/>
        </p:nvSpPr>
        <p:spPr>
          <a:xfrm>
            <a:off x="5808495" y="4439088"/>
            <a:ext cx="769502" cy="369332"/>
          </a:xfrm>
          <a:prstGeom prst="rect">
            <a:avLst/>
          </a:prstGeom>
          <a:noFill/>
        </p:spPr>
        <p:txBody>
          <a:bodyPr wrap="square" rtlCol="0">
            <a:spAutoFit/>
          </a:bodyPr>
          <a:lstStyle/>
          <a:p>
            <a:r>
              <a:rPr lang="cs-CZ" dirty="0">
                <a:solidFill>
                  <a:schemeClr val="bg1">
                    <a:lumMod val="10000"/>
                  </a:schemeClr>
                </a:solidFill>
              </a:rPr>
              <a:t>40 %</a:t>
            </a:r>
          </a:p>
        </p:txBody>
      </p:sp>
      <p:sp>
        <p:nvSpPr>
          <p:cNvPr id="50" name="TextovéPole 49"/>
          <p:cNvSpPr txBox="1"/>
          <p:nvPr/>
        </p:nvSpPr>
        <p:spPr>
          <a:xfrm>
            <a:off x="179512" y="2111945"/>
            <a:ext cx="3024336" cy="3970318"/>
          </a:xfrm>
          <a:prstGeom prst="rect">
            <a:avLst/>
          </a:prstGeom>
          <a:noFill/>
        </p:spPr>
        <p:txBody>
          <a:bodyPr wrap="square" rtlCol="0">
            <a:spAutoFit/>
          </a:bodyPr>
          <a:lstStyle/>
          <a:p>
            <a:r>
              <a:rPr lang="cs-CZ" dirty="0"/>
              <a:t>Určení všech subjektů patřících pod jeden podnik.</a:t>
            </a:r>
          </a:p>
          <a:p>
            <a:endParaRPr lang="cs-CZ" dirty="0"/>
          </a:p>
          <a:p>
            <a:r>
              <a:rPr lang="cs-CZ" dirty="0"/>
              <a:t>Uvedené subjekty mají společný limit de </a:t>
            </a:r>
            <a:r>
              <a:rPr lang="cs-CZ" dirty="0" err="1"/>
              <a:t>minimis</a:t>
            </a:r>
            <a:r>
              <a:rPr lang="cs-CZ" dirty="0"/>
              <a:t>:</a:t>
            </a:r>
          </a:p>
          <a:p>
            <a:endParaRPr lang="cs-CZ" dirty="0"/>
          </a:p>
          <a:p>
            <a:r>
              <a:rPr lang="cs-CZ" dirty="0">
                <a:solidFill>
                  <a:schemeClr val="bg1">
                    <a:lumMod val="10000"/>
                  </a:schemeClr>
                </a:solidFill>
              </a:rPr>
              <a:t>Žadatel		</a:t>
            </a:r>
          </a:p>
          <a:p>
            <a:r>
              <a:rPr lang="cs-CZ" dirty="0">
                <a:solidFill>
                  <a:schemeClr val="bg1">
                    <a:lumMod val="10000"/>
                  </a:schemeClr>
                </a:solidFill>
              </a:rPr>
              <a:t>Podnik A		</a:t>
            </a:r>
          </a:p>
          <a:p>
            <a:r>
              <a:rPr lang="cs-CZ" dirty="0">
                <a:solidFill>
                  <a:schemeClr val="bg1">
                    <a:lumMod val="10000"/>
                  </a:schemeClr>
                </a:solidFill>
              </a:rPr>
              <a:t>Podnik B		</a:t>
            </a:r>
          </a:p>
          <a:p>
            <a:r>
              <a:rPr lang="cs-CZ" dirty="0">
                <a:solidFill>
                  <a:schemeClr val="bg1">
                    <a:lumMod val="10000"/>
                  </a:schemeClr>
                </a:solidFill>
              </a:rPr>
              <a:t>Podnik C</a:t>
            </a:r>
            <a:r>
              <a:rPr lang="cs-CZ" dirty="0">
                <a:solidFill>
                  <a:srgbClr val="00B050"/>
                </a:solidFill>
              </a:rPr>
              <a:t>	</a:t>
            </a:r>
          </a:p>
          <a:p>
            <a:r>
              <a:rPr lang="cs-CZ" dirty="0">
                <a:solidFill>
                  <a:schemeClr val="bg1">
                    <a:lumMod val="10000"/>
                  </a:schemeClr>
                </a:solidFill>
              </a:rPr>
              <a:t>Podnik </a:t>
            </a:r>
            <a:r>
              <a:rPr lang="cs-CZ" dirty="0" smtClean="0">
                <a:solidFill>
                  <a:schemeClr val="bg1">
                    <a:lumMod val="10000"/>
                  </a:schemeClr>
                </a:solidFill>
              </a:rPr>
              <a:t>D</a:t>
            </a:r>
          </a:p>
          <a:p>
            <a:endParaRPr lang="cs-CZ" dirty="0" smtClean="0">
              <a:solidFill>
                <a:schemeClr val="bg1">
                  <a:lumMod val="10000"/>
                </a:schemeClr>
              </a:solidFill>
            </a:endParaRPr>
          </a:p>
          <a:p>
            <a:endParaRPr lang="cs-CZ" dirty="0">
              <a:solidFill>
                <a:schemeClr val="bg1">
                  <a:lumMod val="10000"/>
                </a:schemeClr>
              </a:solidFill>
            </a:endParaRPr>
          </a:p>
          <a:p>
            <a:r>
              <a:rPr lang="cs-CZ" dirty="0">
                <a:solidFill>
                  <a:schemeClr val="tx2">
                    <a:lumMod val="50000"/>
                  </a:schemeClr>
                </a:solidFill>
              </a:rPr>
              <a:t>Podnik E </a:t>
            </a:r>
            <a:r>
              <a:rPr lang="cs-CZ" dirty="0" smtClean="0">
                <a:solidFill>
                  <a:schemeClr val="tx2">
                    <a:lumMod val="50000"/>
                  </a:schemeClr>
                </a:solidFill>
              </a:rPr>
              <a:t>se </a:t>
            </a:r>
            <a:r>
              <a:rPr lang="cs-CZ" dirty="0">
                <a:solidFill>
                  <a:schemeClr val="tx2">
                    <a:lumMod val="50000"/>
                  </a:schemeClr>
                </a:solidFill>
              </a:rPr>
              <a:t>nezohledňuje.</a:t>
            </a:r>
            <a:r>
              <a:rPr lang="cs-CZ" dirty="0">
                <a:solidFill>
                  <a:schemeClr val="bg1">
                    <a:lumMod val="10000"/>
                  </a:schemeClr>
                </a:solidFill>
              </a:rPr>
              <a:t>	</a:t>
            </a:r>
          </a:p>
        </p:txBody>
      </p:sp>
    </p:spTree>
    <p:extLst>
      <p:ext uri="{BB962C8B-B14F-4D97-AF65-F5344CB8AC3E}">
        <p14:creationId xmlns:p14="http://schemas.microsoft.com/office/powerpoint/2010/main" val="1835627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b="1" dirty="0" smtClean="0"/>
          </a:p>
          <a:p>
            <a:endParaRPr lang="cs-CZ" dirty="0"/>
          </a:p>
          <a:p>
            <a:pPr marL="0" indent="0" algn="ctr">
              <a:buNone/>
              <a:defRPr/>
            </a:pPr>
            <a:r>
              <a:rPr lang="cs-CZ" u="sng" dirty="0"/>
              <a:t>Jeden </a:t>
            </a:r>
            <a:r>
              <a:rPr lang="cs-CZ" u="sng" dirty="0" smtClean="0"/>
              <a:t>podnik nevzniká:</a:t>
            </a:r>
          </a:p>
          <a:p>
            <a:pPr marL="0" indent="0" algn="ctr">
              <a:buNone/>
              <a:defRPr/>
            </a:pPr>
            <a:endParaRPr lang="cs-CZ" u="sng" dirty="0" smtClean="0"/>
          </a:p>
          <a:p>
            <a:pPr marL="0" indent="0">
              <a:buNone/>
              <a:defRPr/>
            </a:pPr>
            <a:r>
              <a:rPr lang="cs-CZ" dirty="0" smtClean="0"/>
              <a:t>a) Propojením podniků skrze subjekt, který není podnikem.</a:t>
            </a:r>
            <a:endParaRPr lang="cs-CZ" dirty="0"/>
          </a:p>
          <a:p>
            <a:pPr marL="0" indent="0">
              <a:buNone/>
            </a:pPr>
            <a:r>
              <a:rPr lang="cs-CZ" dirty="0" smtClean="0"/>
              <a:t>b) Propojením </a:t>
            </a:r>
            <a:r>
              <a:rPr lang="cs-CZ" dirty="0"/>
              <a:t>podniků skrze orgán veřejné </a:t>
            </a:r>
            <a:r>
              <a:rPr lang="cs-CZ" dirty="0" smtClean="0"/>
              <a:t>moci.</a:t>
            </a:r>
          </a:p>
          <a:p>
            <a:pPr marL="0" indent="0">
              <a:buNone/>
            </a:pPr>
            <a:r>
              <a:rPr lang="cs-CZ" dirty="0" smtClean="0"/>
              <a:t>c</a:t>
            </a:r>
            <a:r>
              <a:rPr lang="cs-CZ" dirty="0"/>
              <a:t>) Propojením podniků skrze zahraniční subjekt.</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19</a:t>
            </a:fld>
            <a:endParaRPr lang="cs-CZ" dirty="0"/>
          </a:p>
        </p:txBody>
      </p:sp>
    </p:spTree>
    <p:extLst>
      <p:ext uri="{BB962C8B-B14F-4D97-AF65-F5344CB8AC3E}">
        <p14:creationId xmlns:p14="http://schemas.microsoft.com/office/powerpoint/2010/main" val="3517178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endParaRPr lang="cs-CZ" b="1" dirty="0" smtClean="0"/>
          </a:p>
          <a:p>
            <a:pPr marL="0" indent="0">
              <a:buNone/>
            </a:pPr>
            <a:endParaRPr lang="cs-CZ" b="1" dirty="0"/>
          </a:p>
          <a:p>
            <a:pPr marL="0" indent="0">
              <a:buNone/>
            </a:pPr>
            <a:endParaRPr lang="cs-CZ" b="1" dirty="0" smtClean="0"/>
          </a:p>
          <a:p>
            <a:pPr marL="0" indent="0">
              <a:buNone/>
            </a:pPr>
            <a:r>
              <a:rPr lang="cs-CZ" b="1" dirty="0"/>
              <a:t>	</a:t>
            </a:r>
            <a:r>
              <a:rPr lang="cs-CZ" b="1" dirty="0" smtClean="0"/>
              <a:t>I. PRAMENY PRÁVA REGULACE VP</a:t>
            </a:r>
            <a:endParaRPr lang="cs-CZ"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a:t>
            </a:fld>
            <a:endParaRPr lang="cs-CZ" dirty="0"/>
          </a:p>
        </p:txBody>
      </p:sp>
    </p:spTree>
    <p:extLst>
      <p:ext uri="{BB962C8B-B14F-4D97-AF65-F5344CB8AC3E}">
        <p14:creationId xmlns:p14="http://schemas.microsoft.com/office/powerpoint/2010/main" val="16858700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a:t>De </a:t>
            </a:r>
            <a:r>
              <a:rPr lang="cs-CZ" sz="2000" dirty="0" err="1"/>
              <a:t>minimis</a:t>
            </a:r>
            <a:r>
              <a:rPr lang="cs-CZ" sz="2000" dirty="0"/>
              <a:t> - Jeden podnik - propojení přes fyzickou nepodnikající osobu</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20</a:t>
            </a:fld>
            <a:endParaRPr lang="cs-CZ" dirty="0"/>
          </a:p>
        </p:txBody>
      </p:sp>
      <p:sp>
        <p:nvSpPr>
          <p:cNvPr id="13" name="TextovéPole 12"/>
          <p:cNvSpPr txBox="1"/>
          <p:nvPr/>
        </p:nvSpPr>
        <p:spPr>
          <a:xfrm>
            <a:off x="1775333" y="5013422"/>
            <a:ext cx="1128838" cy="369332"/>
          </a:xfrm>
          <a:prstGeom prst="rect">
            <a:avLst/>
          </a:prstGeom>
          <a:noFill/>
        </p:spPr>
        <p:txBody>
          <a:bodyPr wrap="square" rtlCol="0">
            <a:spAutoFit/>
          </a:bodyPr>
          <a:lstStyle/>
          <a:p>
            <a:pPr algn="ctr"/>
            <a:r>
              <a:rPr lang="cs-CZ" dirty="0">
                <a:solidFill>
                  <a:schemeClr val="bg1">
                    <a:lumMod val="10000"/>
                  </a:schemeClr>
                </a:solidFill>
              </a:rPr>
              <a:t>Továrna </a:t>
            </a:r>
          </a:p>
        </p:txBody>
      </p:sp>
      <p:sp>
        <p:nvSpPr>
          <p:cNvPr id="14" name="TextovéPole 13"/>
          <p:cNvSpPr txBox="1"/>
          <p:nvPr/>
        </p:nvSpPr>
        <p:spPr>
          <a:xfrm>
            <a:off x="3877262" y="5013176"/>
            <a:ext cx="1229402" cy="369332"/>
          </a:xfrm>
          <a:prstGeom prst="rect">
            <a:avLst/>
          </a:prstGeom>
          <a:noFill/>
        </p:spPr>
        <p:txBody>
          <a:bodyPr wrap="square" rtlCol="0">
            <a:spAutoFit/>
          </a:bodyPr>
          <a:lstStyle/>
          <a:p>
            <a:pPr algn="ctr"/>
            <a:r>
              <a:rPr lang="cs-CZ" dirty="0">
                <a:solidFill>
                  <a:schemeClr val="bg1">
                    <a:lumMod val="10000"/>
                  </a:schemeClr>
                </a:solidFill>
              </a:rPr>
              <a:t>Přepravce</a:t>
            </a:r>
          </a:p>
        </p:txBody>
      </p:sp>
      <p:sp>
        <p:nvSpPr>
          <p:cNvPr id="15" name="TextovéPole 14"/>
          <p:cNvSpPr txBox="1"/>
          <p:nvPr/>
        </p:nvSpPr>
        <p:spPr>
          <a:xfrm>
            <a:off x="6177076" y="5013176"/>
            <a:ext cx="952021" cy="369332"/>
          </a:xfrm>
          <a:prstGeom prst="rect">
            <a:avLst/>
          </a:prstGeom>
          <a:noFill/>
        </p:spPr>
        <p:txBody>
          <a:bodyPr wrap="square" rtlCol="0">
            <a:spAutoFit/>
          </a:bodyPr>
          <a:lstStyle/>
          <a:p>
            <a:pPr algn="ctr"/>
            <a:r>
              <a:rPr lang="cs-CZ" dirty="0">
                <a:solidFill>
                  <a:schemeClr val="bg1">
                    <a:lumMod val="10000"/>
                  </a:schemeClr>
                </a:solidFill>
              </a:rPr>
              <a:t>Stavař</a:t>
            </a:r>
          </a:p>
        </p:txBody>
      </p:sp>
      <p:sp>
        <p:nvSpPr>
          <p:cNvPr id="17" name="Ovál 16"/>
          <p:cNvSpPr/>
          <p:nvPr/>
        </p:nvSpPr>
        <p:spPr>
          <a:xfrm>
            <a:off x="3735879" y="1556792"/>
            <a:ext cx="1512168" cy="1440160"/>
          </a:xfrm>
          <a:prstGeom prst="ellipse">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Obdélník 19"/>
          <p:cNvSpPr/>
          <p:nvPr/>
        </p:nvSpPr>
        <p:spPr>
          <a:xfrm>
            <a:off x="599980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2339752" y="2996952"/>
            <a:ext cx="2152211"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4491963" y="2996952"/>
            <a:ext cx="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4491963" y="2996952"/>
            <a:ext cx="215591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Přímá spojnice se šipkou 31"/>
          <p:cNvCxnSpPr>
            <a:stCxn id="18" idx="3"/>
            <a:endCxn id="19" idx="1"/>
          </p:cNvCxnSpPr>
          <p:nvPr/>
        </p:nvCxnSpPr>
        <p:spPr>
          <a:xfrm>
            <a:off x="2987824" y="4722646"/>
            <a:ext cx="856067"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9" idx="3"/>
            <a:endCxn id="20" idx="1"/>
          </p:cNvCxnSpPr>
          <p:nvPr/>
        </p:nvCxnSpPr>
        <p:spPr>
          <a:xfrm>
            <a:off x="5140035" y="4722646"/>
            <a:ext cx="859766"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TextovéPole 39"/>
          <p:cNvSpPr txBox="1"/>
          <p:nvPr/>
        </p:nvSpPr>
        <p:spPr>
          <a:xfrm>
            <a:off x="3131840" y="436510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1" name="TextovéPole 40"/>
          <p:cNvSpPr txBox="1"/>
          <p:nvPr/>
        </p:nvSpPr>
        <p:spPr>
          <a:xfrm>
            <a:off x="5248047" y="435331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2" name="TextovéPole 41"/>
          <p:cNvSpPr txBox="1"/>
          <p:nvPr/>
        </p:nvSpPr>
        <p:spPr>
          <a:xfrm>
            <a:off x="1905317" y="3726324"/>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3" name="TextovéPole 42"/>
          <p:cNvSpPr txBox="1"/>
          <p:nvPr/>
        </p:nvSpPr>
        <p:spPr>
          <a:xfrm>
            <a:off x="4027554" y="3723612"/>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4" name="TextovéPole 43"/>
          <p:cNvSpPr txBox="1"/>
          <p:nvPr/>
        </p:nvSpPr>
        <p:spPr>
          <a:xfrm>
            <a:off x="6207052" y="3727311"/>
            <a:ext cx="892071" cy="369332"/>
          </a:xfrm>
          <a:prstGeom prst="rect">
            <a:avLst/>
          </a:prstGeom>
          <a:noFill/>
        </p:spPr>
        <p:txBody>
          <a:bodyPr wrap="square" rtlCol="0">
            <a:spAutoFit/>
          </a:bodyPr>
          <a:lstStyle/>
          <a:p>
            <a:r>
              <a:rPr lang="cs-CZ" dirty="0">
                <a:solidFill>
                  <a:schemeClr val="bg1">
                    <a:lumMod val="10000"/>
                  </a:schemeClr>
                </a:solidFill>
              </a:rPr>
              <a:t>100 %</a:t>
            </a:r>
          </a:p>
        </p:txBody>
      </p:sp>
      <p:cxnSp>
        <p:nvCxnSpPr>
          <p:cNvPr id="46" name="Přímá spojnice 45"/>
          <p:cNvCxnSpPr/>
          <p:nvPr/>
        </p:nvCxnSpPr>
        <p:spPr>
          <a:xfrm>
            <a:off x="1547664" y="3645024"/>
            <a:ext cx="5904656"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50268" y="4109601"/>
            <a:ext cx="1022400" cy="1022400"/>
          </a:xfrm>
          <a:prstGeom prst="rect">
            <a:avLst/>
          </a:prstGeom>
        </p:spPr>
      </p:pic>
      <p:pic>
        <p:nvPicPr>
          <p:cNvPr id="16" name="Obrázek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73" y="4109601"/>
            <a:ext cx="1022400" cy="1022400"/>
          </a:xfrm>
          <a:prstGeom prst="rect">
            <a:avLst/>
          </a:prstGeom>
        </p:spPr>
      </p:pic>
      <p:pic>
        <p:nvPicPr>
          <p:cNvPr id="21" name="Obrázek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6914" y="4113754"/>
            <a:ext cx="1022400" cy="1022400"/>
          </a:xfrm>
          <a:prstGeom prst="rect">
            <a:avLst/>
          </a:prstGeom>
        </p:spPr>
      </p:pic>
      <p:sp>
        <p:nvSpPr>
          <p:cNvPr id="34" name="TextovéPole 33"/>
          <p:cNvSpPr txBox="1"/>
          <p:nvPr/>
        </p:nvSpPr>
        <p:spPr>
          <a:xfrm>
            <a:off x="611560" y="6093296"/>
            <a:ext cx="8136904" cy="646331"/>
          </a:xfrm>
          <a:prstGeom prst="rect">
            <a:avLst/>
          </a:prstGeom>
          <a:noFill/>
        </p:spPr>
        <p:txBody>
          <a:bodyPr wrap="square" rtlCol="0">
            <a:spAutoFit/>
          </a:bodyPr>
          <a:lstStyle/>
          <a:p>
            <a:pPr algn="ctr"/>
            <a:r>
              <a:rPr lang="cs-CZ" dirty="0"/>
              <a:t>Vazby mezi podniky jsou přerušeny, pokud jsou propojeny přes fyzickou nepodnikající osobu!</a:t>
            </a:r>
          </a:p>
        </p:txBody>
      </p:sp>
      <p:pic>
        <p:nvPicPr>
          <p:cNvPr id="35" name="Obrázek 3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80763" y="1714816"/>
            <a:ext cx="1022400" cy="1022400"/>
          </a:xfrm>
          <a:prstGeom prst="rect">
            <a:avLst/>
          </a:prstGeom>
        </p:spPr>
      </p:pic>
    </p:spTree>
    <p:extLst>
      <p:ext uri="{BB962C8B-B14F-4D97-AF65-F5344CB8AC3E}">
        <p14:creationId xmlns:p14="http://schemas.microsoft.com/office/powerpoint/2010/main" val="1633976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a:t>De </a:t>
            </a:r>
            <a:r>
              <a:rPr lang="cs-CZ" sz="2000" dirty="0" err="1"/>
              <a:t>minimis</a:t>
            </a:r>
            <a:r>
              <a:rPr lang="cs-CZ" sz="2000" dirty="0"/>
              <a:t> - Jeden podnik - propojení přes samosprávný subjekt</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21</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5696" y="4062784"/>
            <a:ext cx="1022400" cy="1022400"/>
          </a:xfrm>
          <a:prstGeom prst="rect">
            <a:avLst/>
          </a:prstGeom>
        </p:spPr>
      </p:pic>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41888" y="4062784"/>
            <a:ext cx="1022400" cy="1022400"/>
          </a:xfrm>
          <a:prstGeom prst="rect">
            <a:avLst/>
          </a:prstGeom>
        </p:spPr>
      </p:pic>
      <p:pic>
        <p:nvPicPr>
          <p:cNvPr id="9" name="Obráze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0763" y="4062784"/>
            <a:ext cx="1022400" cy="1022400"/>
          </a:xfrm>
          <a:prstGeom prst="rect">
            <a:avLst/>
          </a:prstGeom>
        </p:spPr>
      </p:pic>
      <p:pic>
        <p:nvPicPr>
          <p:cNvPr id="11" name="Zástupný symbol pro obsah 10"/>
          <p:cNvPicPr>
            <a:picLocks noGrp="1" noChangeAspect="1"/>
          </p:cNvPicPr>
          <p:nvPr>
            <p:ph idx="1"/>
          </p:nvPr>
        </p:nvPicPr>
        <p:blipFill>
          <a:blip r:embed="rId5" cstate="print">
            <a:extLst>
              <a:ext uri="{28A0092B-C50C-407E-A947-70E740481C1C}">
                <a14:useLocalDpi xmlns:a14="http://schemas.microsoft.com/office/drawing/2010/main" val="0"/>
              </a:ext>
            </a:extLst>
          </a:blip>
          <a:stretch>
            <a:fillRect/>
          </a:stretch>
        </p:blipFill>
        <p:spPr>
          <a:xfrm>
            <a:off x="3980763" y="1628800"/>
            <a:ext cx="1022400" cy="1022400"/>
          </a:xfrm>
        </p:spPr>
      </p:pic>
      <p:sp>
        <p:nvSpPr>
          <p:cNvPr id="12" name="TextovéPole 11"/>
          <p:cNvSpPr txBox="1"/>
          <p:nvPr/>
        </p:nvSpPr>
        <p:spPr>
          <a:xfrm>
            <a:off x="3980763" y="2627620"/>
            <a:ext cx="1022400" cy="369332"/>
          </a:xfrm>
          <a:prstGeom prst="rect">
            <a:avLst/>
          </a:prstGeom>
          <a:noFill/>
        </p:spPr>
        <p:txBody>
          <a:bodyPr wrap="square" rtlCol="0">
            <a:spAutoFit/>
          </a:bodyPr>
          <a:lstStyle/>
          <a:p>
            <a:pPr algn="ctr"/>
            <a:r>
              <a:rPr lang="cs-CZ" dirty="0">
                <a:solidFill>
                  <a:schemeClr val="bg1">
                    <a:lumMod val="10000"/>
                  </a:schemeClr>
                </a:solidFill>
              </a:rPr>
              <a:t>Obec</a:t>
            </a:r>
          </a:p>
        </p:txBody>
      </p:sp>
      <p:sp>
        <p:nvSpPr>
          <p:cNvPr id="13" name="TextovéPole 12"/>
          <p:cNvSpPr txBox="1"/>
          <p:nvPr/>
        </p:nvSpPr>
        <p:spPr>
          <a:xfrm>
            <a:off x="1799692" y="5013422"/>
            <a:ext cx="1094408" cy="369332"/>
          </a:xfrm>
          <a:prstGeom prst="rect">
            <a:avLst/>
          </a:prstGeom>
          <a:noFill/>
        </p:spPr>
        <p:txBody>
          <a:bodyPr wrap="square" rtlCol="0">
            <a:spAutoFit/>
          </a:bodyPr>
          <a:lstStyle/>
          <a:p>
            <a:pPr algn="ctr"/>
            <a:r>
              <a:rPr lang="cs-CZ" dirty="0">
                <a:solidFill>
                  <a:schemeClr val="bg1">
                    <a:lumMod val="10000"/>
                  </a:schemeClr>
                </a:solidFill>
              </a:rPr>
              <a:t>Teplárna</a:t>
            </a:r>
          </a:p>
        </p:txBody>
      </p:sp>
      <p:sp>
        <p:nvSpPr>
          <p:cNvPr id="14" name="TextovéPole 13"/>
          <p:cNvSpPr txBox="1"/>
          <p:nvPr/>
        </p:nvSpPr>
        <p:spPr>
          <a:xfrm>
            <a:off x="3793527" y="5013176"/>
            <a:ext cx="1360123" cy="369332"/>
          </a:xfrm>
          <a:prstGeom prst="rect">
            <a:avLst/>
          </a:prstGeom>
          <a:noFill/>
        </p:spPr>
        <p:txBody>
          <a:bodyPr wrap="square" rtlCol="0">
            <a:spAutoFit/>
          </a:bodyPr>
          <a:lstStyle/>
          <a:p>
            <a:pPr algn="ctr"/>
            <a:r>
              <a:rPr lang="cs-CZ" dirty="0">
                <a:solidFill>
                  <a:schemeClr val="bg1">
                    <a:lumMod val="10000"/>
                  </a:schemeClr>
                </a:solidFill>
              </a:rPr>
              <a:t>Nemocnice</a:t>
            </a:r>
          </a:p>
        </p:txBody>
      </p:sp>
      <p:sp>
        <p:nvSpPr>
          <p:cNvPr id="15" name="TextovéPole 14"/>
          <p:cNvSpPr txBox="1"/>
          <p:nvPr/>
        </p:nvSpPr>
        <p:spPr>
          <a:xfrm>
            <a:off x="6136673" y="5013176"/>
            <a:ext cx="1022400" cy="369332"/>
          </a:xfrm>
          <a:prstGeom prst="rect">
            <a:avLst/>
          </a:prstGeom>
          <a:noFill/>
        </p:spPr>
        <p:txBody>
          <a:bodyPr wrap="square" rtlCol="0">
            <a:spAutoFit/>
          </a:bodyPr>
          <a:lstStyle/>
          <a:p>
            <a:pPr algn="ctr"/>
            <a:r>
              <a:rPr lang="cs-CZ" dirty="0">
                <a:solidFill>
                  <a:schemeClr val="bg1">
                    <a:lumMod val="10000"/>
                  </a:schemeClr>
                </a:solidFill>
              </a:rPr>
              <a:t>MHD</a:t>
            </a:r>
          </a:p>
        </p:txBody>
      </p:sp>
      <p:sp>
        <p:nvSpPr>
          <p:cNvPr id="17" name="Ovál 16"/>
          <p:cNvSpPr/>
          <p:nvPr/>
        </p:nvSpPr>
        <p:spPr>
          <a:xfrm>
            <a:off x="3735879" y="1556792"/>
            <a:ext cx="1512168" cy="1440160"/>
          </a:xfrm>
          <a:prstGeom prst="ellipse">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Obdélník 19"/>
          <p:cNvSpPr/>
          <p:nvPr/>
        </p:nvSpPr>
        <p:spPr>
          <a:xfrm>
            <a:off x="599980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2339752" y="2996952"/>
            <a:ext cx="2152211"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4491963" y="2996952"/>
            <a:ext cx="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4491963" y="2996952"/>
            <a:ext cx="215591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Přímá spojnice se šipkou 31"/>
          <p:cNvCxnSpPr>
            <a:stCxn id="18" idx="3"/>
            <a:endCxn id="19" idx="1"/>
          </p:cNvCxnSpPr>
          <p:nvPr/>
        </p:nvCxnSpPr>
        <p:spPr>
          <a:xfrm>
            <a:off x="2987824" y="4722646"/>
            <a:ext cx="856067"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9" idx="3"/>
            <a:endCxn id="20" idx="1"/>
          </p:cNvCxnSpPr>
          <p:nvPr/>
        </p:nvCxnSpPr>
        <p:spPr>
          <a:xfrm>
            <a:off x="5140035" y="4722646"/>
            <a:ext cx="859766"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TextovéPole 39"/>
          <p:cNvSpPr txBox="1"/>
          <p:nvPr/>
        </p:nvSpPr>
        <p:spPr>
          <a:xfrm>
            <a:off x="3131840" y="436510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1" name="TextovéPole 40"/>
          <p:cNvSpPr txBox="1"/>
          <p:nvPr/>
        </p:nvSpPr>
        <p:spPr>
          <a:xfrm>
            <a:off x="5248047" y="435331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2" name="TextovéPole 41"/>
          <p:cNvSpPr txBox="1"/>
          <p:nvPr/>
        </p:nvSpPr>
        <p:spPr>
          <a:xfrm>
            <a:off x="1905317" y="3726324"/>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3" name="TextovéPole 42"/>
          <p:cNvSpPr txBox="1"/>
          <p:nvPr/>
        </p:nvSpPr>
        <p:spPr>
          <a:xfrm>
            <a:off x="4027554" y="3723612"/>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4" name="TextovéPole 43"/>
          <p:cNvSpPr txBox="1"/>
          <p:nvPr/>
        </p:nvSpPr>
        <p:spPr>
          <a:xfrm>
            <a:off x="6207052" y="3727311"/>
            <a:ext cx="892071" cy="369332"/>
          </a:xfrm>
          <a:prstGeom prst="rect">
            <a:avLst/>
          </a:prstGeom>
          <a:noFill/>
        </p:spPr>
        <p:txBody>
          <a:bodyPr wrap="square" rtlCol="0">
            <a:spAutoFit/>
          </a:bodyPr>
          <a:lstStyle/>
          <a:p>
            <a:r>
              <a:rPr lang="cs-CZ" dirty="0">
                <a:solidFill>
                  <a:schemeClr val="bg1">
                    <a:lumMod val="10000"/>
                  </a:schemeClr>
                </a:solidFill>
              </a:rPr>
              <a:t>100 %</a:t>
            </a:r>
          </a:p>
        </p:txBody>
      </p:sp>
      <p:cxnSp>
        <p:nvCxnSpPr>
          <p:cNvPr id="46" name="Přímá spojnice 45"/>
          <p:cNvCxnSpPr/>
          <p:nvPr/>
        </p:nvCxnSpPr>
        <p:spPr>
          <a:xfrm>
            <a:off x="1547664" y="3645024"/>
            <a:ext cx="5904656"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TextovéPole 46"/>
          <p:cNvSpPr txBox="1"/>
          <p:nvPr/>
        </p:nvSpPr>
        <p:spPr>
          <a:xfrm>
            <a:off x="611560" y="6093296"/>
            <a:ext cx="8136904" cy="646331"/>
          </a:xfrm>
          <a:prstGeom prst="rect">
            <a:avLst/>
          </a:prstGeom>
          <a:noFill/>
        </p:spPr>
        <p:txBody>
          <a:bodyPr wrap="square" rtlCol="0">
            <a:spAutoFit/>
          </a:bodyPr>
          <a:lstStyle/>
          <a:p>
            <a:pPr algn="ctr"/>
            <a:r>
              <a:rPr lang="cs-CZ" dirty="0"/>
              <a:t>Vazby mezi podniky jsou přerušeny, pokud jsou propojeny přes </a:t>
            </a:r>
            <a:r>
              <a:rPr lang="cs-CZ" dirty="0" smtClean="0"/>
              <a:t>orgán veřejné moci!</a:t>
            </a:r>
            <a:endParaRPr lang="cs-CZ" dirty="0"/>
          </a:p>
        </p:txBody>
      </p:sp>
    </p:spTree>
    <p:extLst>
      <p:ext uri="{BB962C8B-B14F-4D97-AF65-F5344CB8AC3E}">
        <p14:creationId xmlns:p14="http://schemas.microsoft.com/office/powerpoint/2010/main" val="35628377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a:t>De </a:t>
            </a:r>
            <a:r>
              <a:rPr lang="cs-CZ" sz="2000" dirty="0" err="1"/>
              <a:t>minimis</a:t>
            </a:r>
            <a:r>
              <a:rPr lang="cs-CZ" sz="2000" dirty="0"/>
              <a:t> - Jeden podnik - propojení přes zahraniční mateřský podnik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22</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6387" y="4115776"/>
            <a:ext cx="1022400" cy="1022400"/>
          </a:xfrm>
          <a:prstGeom prst="rect">
            <a:avLst/>
          </a:prstGeom>
        </p:spPr>
      </p:pic>
      <p:sp>
        <p:nvSpPr>
          <p:cNvPr id="13" name="TextovéPole 12"/>
          <p:cNvSpPr txBox="1"/>
          <p:nvPr/>
        </p:nvSpPr>
        <p:spPr>
          <a:xfrm>
            <a:off x="1727369" y="5013176"/>
            <a:ext cx="1220437" cy="369332"/>
          </a:xfrm>
          <a:prstGeom prst="rect">
            <a:avLst/>
          </a:prstGeom>
          <a:noFill/>
        </p:spPr>
        <p:txBody>
          <a:bodyPr wrap="square" rtlCol="0">
            <a:spAutoFit/>
          </a:bodyPr>
          <a:lstStyle/>
          <a:p>
            <a:pPr algn="ctr"/>
            <a:r>
              <a:rPr lang="cs-CZ" dirty="0">
                <a:solidFill>
                  <a:schemeClr val="bg1">
                    <a:lumMod val="10000"/>
                  </a:schemeClr>
                </a:solidFill>
              </a:rPr>
              <a:t>Podnik A</a:t>
            </a:r>
          </a:p>
        </p:txBody>
      </p:sp>
      <p:sp>
        <p:nvSpPr>
          <p:cNvPr id="14" name="TextovéPole 13"/>
          <p:cNvSpPr txBox="1"/>
          <p:nvPr/>
        </p:nvSpPr>
        <p:spPr>
          <a:xfrm>
            <a:off x="3779912" y="5013176"/>
            <a:ext cx="1375651" cy="369332"/>
          </a:xfrm>
          <a:prstGeom prst="rect">
            <a:avLst/>
          </a:prstGeom>
          <a:noFill/>
        </p:spPr>
        <p:txBody>
          <a:bodyPr wrap="square" rtlCol="0">
            <a:spAutoFit/>
          </a:bodyPr>
          <a:lstStyle/>
          <a:p>
            <a:pPr algn="ctr"/>
            <a:r>
              <a:rPr lang="cs-CZ" dirty="0">
                <a:solidFill>
                  <a:schemeClr val="bg1">
                    <a:lumMod val="10000"/>
                  </a:schemeClr>
                </a:solidFill>
              </a:rPr>
              <a:t>Podnik B</a:t>
            </a:r>
          </a:p>
        </p:txBody>
      </p:sp>
      <p:sp>
        <p:nvSpPr>
          <p:cNvPr id="15" name="TextovéPole 14"/>
          <p:cNvSpPr txBox="1"/>
          <p:nvPr/>
        </p:nvSpPr>
        <p:spPr>
          <a:xfrm>
            <a:off x="6021487" y="5013176"/>
            <a:ext cx="1274458" cy="369332"/>
          </a:xfrm>
          <a:prstGeom prst="rect">
            <a:avLst/>
          </a:prstGeom>
          <a:noFill/>
        </p:spPr>
        <p:txBody>
          <a:bodyPr wrap="square" rtlCol="0">
            <a:spAutoFit/>
          </a:bodyPr>
          <a:lstStyle/>
          <a:p>
            <a:pPr algn="ctr"/>
            <a:r>
              <a:rPr lang="cs-CZ" dirty="0">
                <a:solidFill>
                  <a:schemeClr val="bg1">
                    <a:lumMod val="10000"/>
                  </a:schemeClr>
                </a:solidFill>
              </a:rPr>
              <a:t>Podnik C</a:t>
            </a:r>
          </a:p>
        </p:txBody>
      </p:sp>
      <p:sp>
        <p:nvSpPr>
          <p:cNvPr id="17" name="Ovál 16"/>
          <p:cNvSpPr/>
          <p:nvPr/>
        </p:nvSpPr>
        <p:spPr>
          <a:xfrm>
            <a:off x="3735879" y="1556792"/>
            <a:ext cx="1512168" cy="1440160"/>
          </a:xfrm>
          <a:prstGeom prst="ellipse">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Obdélník 19"/>
          <p:cNvSpPr/>
          <p:nvPr/>
        </p:nvSpPr>
        <p:spPr>
          <a:xfrm>
            <a:off x="5999801" y="4062784"/>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2339752" y="2996952"/>
            <a:ext cx="2152211"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4491963" y="2996952"/>
            <a:ext cx="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4491963" y="2996952"/>
            <a:ext cx="2155910" cy="106583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Přímá spojnice se šipkou 31"/>
          <p:cNvCxnSpPr>
            <a:stCxn id="18" idx="3"/>
            <a:endCxn id="19" idx="1"/>
          </p:cNvCxnSpPr>
          <p:nvPr/>
        </p:nvCxnSpPr>
        <p:spPr>
          <a:xfrm>
            <a:off x="2987824" y="4722646"/>
            <a:ext cx="856067"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9" idx="3"/>
            <a:endCxn id="20" idx="1"/>
          </p:cNvCxnSpPr>
          <p:nvPr/>
        </p:nvCxnSpPr>
        <p:spPr>
          <a:xfrm>
            <a:off x="5140035" y="4722646"/>
            <a:ext cx="859766"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TextovéPole 39"/>
          <p:cNvSpPr txBox="1"/>
          <p:nvPr/>
        </p:nvSpPr>
        <p:spPr>
          <a:xfrm>
            <a:off x="3131840" y="436510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1" name="TextovéPole 40"/>
          <p:cNvSpPr txBox="1"/>
          <p:nvPr/>
        </p:nvSpPr>
        <p:spPr>
          <a:xfrm>
            <a:off x="5248047" y="4353314"/>
            <a:ext cx="604039" cy="369332"/>
          </a:xfrm>
          <a:prstGeom prst="rect">
            <a:avLst/>
          </a:prstGeom>
          <a:noFill/>
        </p:spPr>
        <p:txBody>
          <a:bodyPr wrap="square" rtlCol="0">
            <a:spAutoFit/>
          </a:bodyPr>
          <a:lstStyle/>
          <a:p>
            <a:r>
              <a:rPr lang="cs-CZ" dirty="0">
                <a:solidFill>
                  <a:schemeClr val="bg1">
                    <a:lumMod val="10000"/>
                  </a:schemeClr>
                </a:solidFill>
              </a:rPr>
              <a:t>0 %</a:t>
            </a:r>
          </a:p>
        </p:txBody>
      </p:sp>
      <p:sp>
        <p:nvSpPr>
          <p:cNvPr id="42" name="TextovéPole 41"/>
          <p:cNvSpPr txBox="1"/>
          <p:nvPr/>
        </p:nvSpPr>
        <p:spPr>
          <a:xfrm>
            <a:off x="1905317" y="3726324"/>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3" name="TextovéPole 42"/>
          <p:cNvSpPr txBox="1"/>
          <p:nvPr/>
        </p:nvSpPr>
        <p:spPr>
          <a:xfrm>
            <a:off x="4027554" y="3723612"/>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4" name="TextovéPole 43"/>
          <p:cNvSpPr txBox="1"/>
          <p:nvPr/>
        </p:nvSpPr>
        <p:spPr>
          <a:xfrm>
            <a:off x="6207052" y="3727311"/>
            <a:ext cx="892071" cy="369332"/>
          </a:xfrm>
          <a:prstGeom prst="rect">
            <a:avLst/>
          </a:prstGeom>
          <a:noFill/>
        </p:spPr>
        <p:txBody>
          <a:bodyPr wrap="square" rtlCol="0">
            <a:spAutoFit/>
          </a:bodyPr>
          <a:lstStyle/>
          <a:p>
            <a:r>
              <a:rPr lang="cs-CZ" dirty="0">
                <a:solidFill>
                  <a:schemeClr val="bg1">
                    <a:lumMod val="10000"/>
                  </a:schemeClr>
                </a:solidFill>
              </a:rPr>
              <a:t>100 %</a:t>
            </a:r>
          </a:p>
        </p:txBody>
      </p:sp>
      <p:cxnSp>
        <p:nvCxnSpPr>
          <p:cNvPr id="46" name="Přímá spojnice 45"/>
          <p:cNvCxnSpPr/>
          <p:nvPr/>
        </p:nvCxnSpPr>
        <p:spPr>
          <a:xfrm>
            <a:off x="1547664" y="3645024"/>
            <a:ext cx="5904656"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7907" y="1765672"/>
            <a:ext cx="1022400" cy="1022400"/>
          </a:xfrm>
          <a:prstGeom prst="rect">
            <a:avLst/>
          </a:prstGeom>
        </p:spPr>
      </p:pic>
      <p:pic>
        <p:nvPicPr>
          <p:cNvPr id="29" name="Obrázek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7907" y="4109601"/>
            <a:ext cx="1022400" cy="1022400"/>
          </a:xfrm>
          <a:prstGeom prst="rect">
            <a:avLst/>
          </a:prstGeom>
        </p:spPr>
      </p:pic>
      <p:pic>
        <p:nvPicPr>
          <p:cNvPr id="30" name="Obrázek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47516" y="4109601"/>
            <a:ext cx="1022400" cy="1022400"/>
          </a:xfrm>
          <a:prstGeom prst="rect">
            <a:avLst/>
          </a:prstGeom>
        </p:spPr>
      </p:pic>
      <p:sp>
        <p:nvSpPr>
          <p:cNvPr id="31" name="TextovéPole 30"/>
          <p:cNvSpPr txBox="1"/>
          <p:nvPr/>
        </p:nvSpPr>
        <p:spPr>
          <a:xfrm>
            <a:off x="611560" y="6093296"/>
            <a:ext cx="8136904" cy="646331"/>
          </a:xfrm>
          <a:prstGeom prst="rect">
            <a:avLst/>
          </a:prstGeom>
          <a:noFill/>
        </p:spPr>
        <p:txBody>
          <a:bodyPr wrap="square" rtlCol="0">
            <a:spAutoFit/>
          </a:bodyPr>
          <a:lstStyle/>
          <a:p>
            <a:pPr algn="ctr"/>
            <a:r>
              <a:rPr lang="cs-CZ" dirty="0"/>
              <a:t>Vazby mezi podniky jsou přerušeny, pokud jsou propojeny přes zahraniční subjekt!</a:t>
            </a:r>
          </a:p>
        </p:txBody>
      </p:sp>
    </p:spTree>
    <p:extLst>
      <p:ext uri="{BB962C8B-B14F-4D97-AF65-F5344CB8AC3E}">
        <p14:creationId xmlns:p14="http://schemas.microsoft.com/office/powerpoint/2010/main" val="14353760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Účetním obdobím je míněn buď</a:t>
            </a:r>
          </a:p>
          <a:p>
            <a:pPr marL="0" indent="0">
              <a:buNone/>
              <a:defRPr/>
            </a:pPr>
            <a:r>
              <a:rPr lang="cs-CZ" dirty="0"/>
              <a:t>kalendářní rok, </a:t>
            </a:r>
            <a:r>
              <a:rPr lang="cs-CZ" dirty="0" smtClean="0"/>
              <a:t>nebo hospodářský </a:t>
            </a:r>
            <a:r>
              <a:rPr lang="cs-CZ" dirty="0"/>
              <a:t>rok</a:t>
            </a:r>
          </a:p>
          <a:p>
            <a:pPr marL="0" indent="0">
              <a:buNone/>
              <a:defRPr/>
            </a:pPr>
            <a:r>
              <a:rPr lang="cs-CZ" dirty="0" smtClean="0"/>
              <a:t>podle </a:t>
            </a:r>
            <a:r>
              <a:rPr lang="cs-CZ" dirty="0"/>
              <a:t>toho, který z nich daný subjekt využívá pro daňové účely v České republice (viz § 3 zákona č. 563/1991 Sb., o účetnictví)</a:t>
            </a:r>
          </a:p>
          <a:p>
            <a:pPr marL="0" indent="0">
              <a:buNone/>
              <a:defRPr/>
            </a:pPr>
            <a:r>
              <a:rPr lang="cs-CZ" dirty="0"/>
              <a:t>Příklad: Před poskytnutím podpory de </a:t>
            </a:r>
            <a:r>
              <a:rPr lang="cs-CZ" dirty="0" err="1"/>
              <a:t>minimis</a:t>
            </a:r>
            <a:r>
              <a:rPr lang="cs-CZ" dirty="0"/>
              <a:t> v roce </a:t>
            </a:r>
            <a:r>
              <a:rPr lang="cs-CZ" dirty="0" smtClean="0"/>
              <a:t>2016 </a:t>
            </a:r>
            <a:r>
              <a:rPr lang="cs-CZ" dirty="0"/>
              <a:t>podniku používajícímu jako účetní období kalendářní rok sleduje poskytovatel podpory de </a:t>
            </a:r>
            <a:r>
              <a:rPr lang="cs-CZ" dirty="0" err="1"/>
              <a:t>minimis</a:t>
            </a:r>
            <a:r>
              <a:rPr lang="cs-CZ" dirty="0"/>
              <a:t> poskytnuté tomuto podniku v letech </a:t>
            </a:r>
            <a:r>
              <a:rPr lang="cs-CZ" dirty="0" smtClean="0"/>
              <a:t>2016, 2015 </a:t>
            </a:r>
            <a:r>
              <a:rPr lang="cs-CZ" dirty="0"/>
              <a:t>a </a:t>
            </a:r>
            <a:r>
              <a:rPr lang="cs-CZ" dirty="0" smtClean="0"/>
              <a:t>2014.</a:t>
            </a:r>
            <a:endParaRPr lang="cs-CZ" dirty="0"/>
          </a:p>
          <a:p>
            <a:pPr marL="0" indent="0">
              <a:buNone/>
              <a:defRPr/>
            </a:pP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23</a:t>
            </a:fld>
            <a:endParaRPr lang="cs-CZ" dirty="0"/>
          </a:p>
        </p:txBody>
      </p:sp>
    </p:spTree>
    <p:extLst>
      <p:ext uri="{BB962C8B-B14F-4D97-AF65-F5344CB8AC3E}">
        <p14:creationId xmlns:p14="http://schemas.microsoft.com/office/powerpoint/2010/main" val="1230474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sz="1800" dirty="0"/>
              <a:t>Využívání podpory de </a:t>
            </a:r>
            <a:r>
              <a:rPr lang="cs-CZ" sz="1800" dirty="0" err="1"/>
              <a:t>minimis</a:t>
            </a:r>
            <a:r>
              <a:rPr lang="cs-CZ" sz="1800" dirty="0"/>
              <a:t> není podmíněno spolufinancováním ze strany jejího příjemce – intenzita podpory </a:t>
            </a:r>
            <a:r>
              <a:rPr lang="cs-CZ" sz="1800" b="1" dirty="0"/>
              <a:t>závisí na rozhodnutí poskytovatele</a:t>
            </a:r>
            <a:r>
              <a:rPr lang="cs-CZ" sz="1800" dirty="0"/>
              <a:t> a činí až </a:t>
            </a:r>
            <a:r>
              <a:rPr lang="cs-CZ" sz="1800" dirty="0" smtClean="0"/>
              <a:t> 100 % </a:t>
            </a:r>
            <a:r>
              <a:rPr lang="cs-CZ" sz="1800" dirty="0"/>
              <a:t>způsobilých nákladů na </a:t>
            </a:r>
            <a:r>
              <a:rPr lang="cs-CZ" sz="1800" dirty="0" smtClean="0"/>
              <a:t>projekt (obecně).</a:t>
            </a:r>
          </a:p>
          <a:p>
            <a:pPr marL="0" indent="0">
              <a:buNone/>
              <a:defRPr/>
            </a:pPr>
            <a:r>
              <a:rPr lang="cs-CZ" sz="1800" dirty="0" smtClean="0"/>
              <a:t>Pro výzvu 43 je však stanoveno spolufinancování ze strany příjemce ve výši </a:t>
            </a:r>
            <a:r>
              <a:rPr lang="cs-CZ" sz="1800" b="1" dirty="0" smtClean="0"/>
              <a:t>15</a:t>
            </a:r>
            <a:r>
              <a:rPr lang="cs-CZ" sz="1800" b="1" dirty="0" smtClean="0">
                <a:solidFill>
                  <a:schemeClr val="bg1"/>
                </a:solidFill>
              </a:rPr>
              <a:t>_</a:t>
            </a:r>
            <a:r>
              <a:rPr lang="cs-CZ" sz="1800" b="1" dirty="0" smtClean="0"/>
              <a:t>%</a:t>
            </a:r>
            <a:r>
              <a:rPr lang="cs-CZ" sz="1800" dirty="0" smtClean="0"/>
              <a:t>.</a:t>
            </a:r>
            <a:endParaRPr lang="cs-CZ" sz="1800" dirty="0"/>
          </a:p>
          <a:p>
            <a:pPr marL="0" indent="0">
              <a:buNone/>
              <a:defRPr/>
            </a:pPr>
            <a:r>
              <a:rPr lang="cs-CZ" sz="1800" dirty="0"/>
              <a:t>Podporu de </a:t>
            </a:r>
            <a:r>
              <a:rPr lang="cs-CZ" sz="1800" dirty="0" err="1"/>
              <a:t>minimis</a:t>
            </a:r>
            <a:r>
              <a:rPr lang="cs-CZ" sz="1800" dirty="0"/>
              <a:t> však nelze kumulovat s veřejnou podporou ohledně týchž způsobilých nákladů, pokud by takováto kumulace měla za následek vyšší intenzitu podpory, než je maximální intenzita daná příslušnou výjimkou ze zákazu veřejné </a:t>
            </a:r>
            <a:r>
              <a:rPr lang="cs-CZ" sz="1800" dirty="0" smtClean="0"/>
              <a:t>podpory</a:t>
            </a:r>
          </a:p>
          <a:p>
            <a:pPr marL="0" indent="0">
              <a:buNone/>
              <a:defRPr/>
            </a:pPr>
            <a:r>
              <a:rPr lang="cs-CZ" sz="1800" dirty="0" smtClean="0"/>
              <a:t>Ve výzvě 43 je však kumulace podpor (v režimu de </a:t>
            </a:r>
            <a:r>
              <a:rPr lang="cs-CZ" sz="1800" dirty="0" err="1" smtClean="0"/>
              <a:t>minimis</a:t>
            </a:r>
            <a:r>
              <a:rPr lang="cs-CZ" sz="1800" dirty="0" smtClean="0"/>
              <a:t> a blokové výjimky) zakázána.</a:t>
            </a:r>
          </a:p>
          <a:p>
            <a:pPr marL="0" indent="0">
              <a:buNone/>
              <a:defRPr/>
            </a:pPr>
            <a:endParaRPr lang="cs-CZ" dirty="0">
              <a:solidFill>
                <a:srgbClr val="FF0000"/>
              </a:solidFill>
            </a:endParaRPr>
          </a:p>
          <a:p>
            <a:pPr marL="0" indent="0">
              <a:buNone/>
              <a:defRPr/>
            </a:pPr>
            <a:r>
              <a:rPr lang="cs-CZ" dirty="0" smtClean="0"/>
              <a:t>.</a:t>
            </a: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24</a:t>
            </a:fld>
            <a:endParaRPr lang="cs-CZ" dirty="0"/>
          </a:p>
        </p:txBody>
      </p:sp>
    </p:spTree>
    <p:extLst>
      <p:ext uri="{BB962C8B-B14F-4D97-AF65-F5344CB8AC3E}">
        <p14:creationId xmlns:p14="http://schemas.microsoft.com/office/powerpoint/2010/main" val="19295813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r>
              <a:rPr lang="cs-CZ" b="1" dirty="0" smtClean="0"/>
              <a:t>Podpora de </a:t>
            </a:r>
            <a:r>
              <a:rPr lang="cs-CZ" b="1" dirty="0" err="1" smtClean="0"/>
              <a:t>minimis</a:t>
            </a:r>
            <a:endParaRPr lang="cs-CZ" dirty="0"/>
          </a:p>
          <a:p>
            <a:pPr marL="0" indent="0">
              <a:buNone/>
              <a:defRPr/>
            </a:pPr>
            <a:r>
              <a:rPr lang="cs-CZ" dirty="0"/>
              <a:t>Do 5 pracovních dnů ode dne poskytnutí podpory je poskytovatel povinen zaznamenat do centrálního registru údaje o poskytnuté podpoře de </a:t>
            </a:r>
            <a:r>
              <a:rPr lang="cs-CZ" dirty="0" err="1"/>
              <a:t>minimis</a:t>
            </a:r>
            <a:r>
              <a:rPr lang="cs-CZ" dirty="0"/>
              <a:t> a o jejím příjemci</a:t>
            </a:r>
            <a:r>
              <a:rPr lang="cs-CZ" dirty="0" smtClean="0"/>
              <a:t>.</a:t>
            </a:r>
          </a:p>
          <a:p>
            <a:pPr marL="0" indent="0">
              <a:buNone/>
              <a:defRPr/>
            </a:pPr>
            <a:endParaRPr lang="cs-CZ" dirty="0"/>
          </a:p>
          <a:p>
            <a:pPr marL="0" indent="0">
              <a:buNone/>
              <a:defRPr/>
            </a:pP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25</a:t>
            </a:fld>
            <a:endParaRPr lang="cs-CZ" dirty="0"/>
          </a:p>
        </p:txBody>
      </p:sp>
    </p:spTree>
    <p:extLst>
      <p:ext uri="{BB962C8B-B14F-4D97-AF65-F5344CB8AC3E}">
        <p14:creationId xmlns:p14="http://schemas.microsoft.com/office/powerpoint/2010/main" val="3725538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772816"/>
            <a:ext cx="8064000" cy="4320000"/>
          </a:xfrm>
        </p:spPr>
        <p:txBody>
          <a:bodyPr/>
          <a:lstStyle/>
          <a:p>
            <a:pPr marL="0" indent="0">
              <a:buNone/>
              <a:defRPr/>
            </a:pPr>
            <a:endParaRPr lang="cs-CZ" dirty="0"/>
          </a:p>
          <a:p>
            <a:pPr marL="0" indent="0">
              <a:buNone/>
              <a:defRPr/>
            </a:pPr>
            <a:endParaRPr lang="cs-CZ" dirty="0" smtClean="0"/>
          </a:p>
          <a:p>
            <a:pPr marL="0" indent="0">
              <a:buNone/>
              <a:defRPr/>
            </a:pPr>
            <a:endParaRPr lang="cs-CZ" dirty="0"/>
          </a:p>
          <a:p>
            <a:pPr marL="0" indent="0">
              <a:buNone/>
              <a:defRPr/>
            </a:pPr>
            <a:r>
              <a:rPr lang="cs-CZ" b="1" dirty="0" smtClean="0"/>
              <a:t>                        III. BLOKOVÉ VÝJIMKY</a:t>
            </a:r>
            <a:endParaRPr lang="cs-CZ" b="1"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26</a:t>
            </a:fld>
            <a:endParaRPr lang="cs-CZ" dirty="0"/>
          </a:p>
        </p:txBody>
      </p:sp>
    </p:spTree>
    <p:extLst>
      <p:ext uri="{BB962C8B-B14F-4D97-AF65-F5344CB8AC3E}">
        <p14:creationId xmlns:p14="http://schemas.microsoft.com/office/powerpoint/2010/main" val="2507847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pPr marL="0" indent="0">
              <a:buNone/>
            </a:pPr>
            <a:r>
              <a:rPr lang="cs-CZ" b="1" dirty="0"/>
              <a:t>Motivační účinek </a:t>
            </a:r>
            <a:endParaRPr lang="cs-CZ" b="1" dirty="0" smtClean="0"/>
          </a:p>
          <a:p>
            <a:r>
              <a:rPr lang="cs-CZ" dirty="0" smtClean="0"/>
              <a:t>Poskytovat </a:t>
            </a:r>
            <a:r>
              <a:rPr lang="cs-CZ" dirty="0"/>
              <a:t>lze pouze veřejnou podporu s motivačním účinkem. Podpora se považuje za podporu s motivačním účinkem, pokud příjemce předložil </a:t>
            </a:r>
            <a:r>
              <a:rPr lang="cs-CZ" dirty="0" smtClean="0"/>
              <a:t>písemnou </a:t>
            </a:r>
            <a:r>
              <a:rPr lang="cs-CZ" dirty="0"/>
              <a:t>žádost o podporu před zahájením prací na projektu nebo činnosti. </a:t>
            </a:r>
          </a:p>
          <a:p>
            <a:r>
              <a:rPr lang="cs-CZ" i="1" dirty="0" smtClean="0"/>
              <a:t>Zde je největší rozdíl od pojetí podpory de </a:t>
            </a:r>
            <a:r>
              <a:rPr lang="cs-CZ" i="1" dirty="0" err="1" smtClean="0"/>
              <a:t>minimis</a:t>
            </a:r>
            <a:endParaRPr lang="cs-CZ" i="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27</a:t>
            </a:fld>
            <a:endParaRPr lang="cs-CZ" dirty="0"/>
          </a:p>
        </p:txBody>
      </p:sp>
    </p:spTree>
    <p:extLst>
      <p:ext uri="{BB962C8B-B14F-4D97-AF65-F5344CB8AC3E}">
        <p14:creationId xmlns:p14="http://schemas.microsoft.com/office/powerpoint/2010/main" val="12848202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r>
              <a:rPr lang="cs-CZ" b="1" dirty="0" smtClean="0"/>
              <a:t>Podpora dle blokových výjimek plynoucích z nařízení </a:t>
            </a:r>
            <a:r>
              <a:rPr lang="cs-CZ" dirty="0" smtClean="0"/>
              <a:t>Komise </a:t>
            </a:r>
            <a:r>
              <a:rPr lang="cs-CZ" dirty="0"/>
              <a:t>(ES) č. 651/2014</a:t>
            </a:r>
          </a:p>
          <a:p>
            <a:pPr marL="0" indent="0">
              <a:buNone/>
            </a:pPr>
            <a:r>
              <a:rPr lang="cs-CZ" dirty="0"/>
              <a:t>V kapitole 21.3 </a:t>
            </a:r>
            <a:r>
              <a:rPr lang="cs-CZ" dirty="0" smtClean="0"/>
              <a:t>Obecné části </a:t>
            </a:r>
            <a:r>
              <a:rPr lang="cs-CZ" dirty="0"/>
              <a:t>pravidel pro žadatele a příjemce v rámci </a:t>
            </a:r>
            <a:r>
              <a:rPr lang="cs-CZ" dirty="0" smtClean="0"/>
              <a:t>OPZ je u každé výjimky rozepsáno:</a:t>
            </a:r>
            <a:endParaRPr lang="cs-CZ" dirty="0"/>
          </a:p>
          <a:p>
            <a:pPr marL="0" indent="0">
              <a:buNone/>
            </a:pPr>
            <a:r>
              <a:rPr lang="cs-CZ" i="1" dirty="0" smtClean="0"/>
              <a:t>Intenzita podpory</a:t>
            </a:r>
          </a:p>
          <a:p>
            <a:pPr marL="0" indent="0">
              <a:buNone/>
            </a:pPr>
            <a:r>
              <a:rPr lang="cs-CZ" i="1" dirty="0" smtClean="0"/>
              <a:t>Prahová hodnota, tedy maximální výše podpory</a:t>
            </a:r>
            <a:endParaRPr lang="cs-CZ" i="1" dirty="0"/>
          </a:p>
          <a:p>
            <a:pPr marL="0" indent="0">
              <a:buNone/>
            </a:pPr>
            <a:r>
              <a:rPr lang="cs-CZ" i="1" dirty="0"/>
              <a:t>Další podmínky </a:t>
            </a:r>
            <a:r>
              <a:rPr lang="cs-CZ" i="1" dirty="0" smtClean="0"/>
              <a:t>pro způsobilost nákladů</a:t>
            </a:r>
            <a:endParaRPr lang="cs-CZ" i="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28</a:t>
            </a:fld>
            <a:endParaRPr lang="cs-CZ" dirty="0"/>
          </a:p>
        </p:txBody>
      </p:sp>
    </p:spTree>
    <p:extLst>
      <p:ext uri="{BB962C8B-B14F-4D97-AF65-F5344CB8AC3E}">
        <p14:creationId xmlns:p14="http://schemas.microsoft.com/office/powerpoint/2010/main" val="42081646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29</a:t>
            </a:fld>
            <a:endParaRPr lang="cs-CZ" dirty="0"/>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4218768717"/>
              </p:ext>
            </p:extLst>
          </p:nvPr>
        </p:nvGraphicFramePr>
        <p:xfrm>
          <a:off x="323526" y="2493587"/>
          <a:ext cx="8496945" cy="1450772"/>
        </p:xfrm>
        <a:graphic>
          <a:graphicData uri="http://schemas.openxmlformats.org/drawingml/2006/table">
            <a:tbl>
              <a:tblPr firstRow="1" firstCol="1" bandRow="1">
                <a:tableStyleId>{5C22544A-7EE6-4342-B048-85BDC9FD1C3A}</a:tableStyleId>
              </a:tblPr>
              <a:tblGrid>
                <a:gridCol w="2831915"/>
                <a:gridCol w="2832515"/>
                <a:gridCol w="2832515"/>
              </a:tblGrid>
              <a:tr h="762671">
                <a:tc>
                  <a:txBody>
                    <a:bodyPr/>
                    <a:lstStyle/>
                    <a:p>
                      <a:pPr>
                        <a:lnSpc>
                          <a:spcPct val="115000"/>
                        </a:lnSpc>
                        <a:spcAft>
                          <a:spcPts val="0"/>
                        </a:spcAft>
                      </a:pPr>
                      <a:r>
                        <a:rPr lang="cs-CZ" sz="1000" dirty="0">
                          <a:effectLst/>
                        </a:rPr>
                        <a:t>Subjekty</a:t>
                      </a:r>
                      <a:endParaRPr lang="cs-CZ" sz="10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400" dirty="0">
                          <a:effectLst/>
                        </a:rPr>
                        <a:t>Maximální intenzita veřejné podpory na </a:t>
                      </a:r>
                      <a:r>
                        <a:rPr lang="cs-CZ" sz="1400" dirty="0" smtClean="0">
                          <a:effectLst/>
                        </a:rPr>
                        <a:t>vzdělávání u blokových výjimek</a:t>
                      </a:r>
                      <a:endParaRPr lang="cs-CZ" sz="14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000">
                          <a:effectLst/>
                        </a:rPr>
                        <a:t>Maximální intenzita veřejné podpory na vzdělávání pro zdravotně postižené či znevýhodněné pracovníky</a:t>
                      </a:r>
                      <a:endParaRPr lang="cs-CZ" sz="1000">
                        <a:effectLst/>
                        <a:latin typeface="Calibri"/>
                        <a:ea typeface="Calibri"/>
                        <a:cs typeface="Times New Roman"/>
                      </a:endParaRPr>
                    </a:p>
                  </a:txBody>
                  <a:tcPr marL="61578" marR="61578" marT="0" marB="0"/>
                </a:tc>
              </a:tr>
              <a:tr h="258617">
                <a:tc>
                  <a:txBody>
                    <a:bodyPr/>
                    <a:lstStyle/>
                    <a:p>
                      <a:pPr>
                        <a:lnSpc>
                          <a:spcPct val="115000"/>
                        </a:lnSpc>
                        <a:spcAft>
                          <a:spcPts val="0"/>
                        </a:spcAft>
                      </a:pPr>
                      <a:r>
                        <a:rPr lang="cs-CZ" sz="1000">
                          <a:effectLst/>
                        </a:rPr>
                        <a:t>Velké podniky v ČR</a:t>
                      </a:r>
                      <a:endParaRPr lang="cs-CZ" sz="1000">
                        <a:effectLst/>
                        <a:latin typeface="Calibri"/>
                        <a:ea typeface="Calibri"/>
                        <a:cs typeface="Times New Roman"/>
                      </a:endParaRPr>
                    </a:p>
                  </a:txBody>
                  <a:tcPr marL="61578" marR="61578" marT="0" marB="0"/>
                </a:tc>
                <a:tc>
                  <a:txBody>
                    <a:bodyPr/>
                    <a:lstStyle/>
                    <a:p>
                      <a:pPr>
                        <a:lnSpc>
                          <a:spcPct val="115000"/>
                        </a:lnSpc>
                        <a:spcAft>
                          <a:spcPts val="0"/>
                        </a:spcAft>
                      </a:pPr>
                      <a:r>
                        <a:rPr lang="cs-CZ" sz="1000">
                          <a:effectLst/>
                        </a:rPr>
                        <a:t>50 %</a:t>
                      </a:r>
                      <a:endParaRPr lang="cs-CZ" sz="1000">
                        <a:effectLst/>
                        <a:latin typeface="Calibri"/>
                        <a:ea typeface="Calibri"/>
                        <a:cs typeface="Times New Roman"/>
                      </a:endParaRPr>
                    </a:p>
                  </a:txBody>
                  <a:tcPr marL="61578" marR="61578" marT="0" marB="0"/>
                </a:tc>
                <a:tc>
                  <a:txBody>
                    <a:bodyPr/>
                    <a:lstStyle/>
                    <a:p>
                      <a:pPr>
                        <a:lnSpc>
                          <a:spcPct val="115000"/>
                        </a:lnSpc>
                        <a:spcAft>
                          <a:spcPts val="0"/>
                        </a:spcAft>
                      </a:pPr>
                      <a:r>
                        <a:rPr lang="cs-CZ" sz="1000" dirty="0">
                          <a:effectLst/>
                        </a:rPr>
                        <a:t>60 %</a:t>
                      </a:r>
                      <a:endParaRPr lang="cs-CZ" sz="1000" dirty="0">
                        <a:effectLst/>
                        <a:latin typeface="Calibri"/>
                        <a:ea typeface="Calibri"/>
                        <a:cs typeface="Times New Roman"/>
                      </a:endParaRPr>
                    </a:p>
                  </a:txBody>
                  <a:tcPr marL="61578" marR="61578" marT="0" marB="0"/>
                </a:tc>
              </a:tr>
              <a:tr h="254224">
                <a:tc>
                  <a:txBody>
                    <a:bodyPr/>
                    <a:lstStyle/>
                    <a:p>
                      <a:pPr>
                        <a:lnSpc>
                          <a:spcPct val="115000"/>
                        </a:lnSpc>
                        <a:spcAft>
                          <a:spcPts val="0"/>
                        </a:spcAft>
                      </a:pPr>
                      <a:r>
                        <a:rPr lang="cs-CZ" sz="1000">
                          <a:effectLst/>
                        </a:rPr>
                        <a:t>Střední podniky</a:t>
                      </a:r>
                      <a:endParaRPr lang="cs-CZ" sz="1000">
                        <a:effectLst/>
                        <a:latin typeface="Calibri"/>
                        <a:ea typeface="Calibri"/>
                        <a:cs typeface="Times New Roman"/>
                      </a:endParaRPr>
                    </a:p>
                  </a:txBody>
                  <a:tcPr marL="61578" marR="61578" marT="0" marB="0"/>
                </a:tc>
                <a:tc>
                  <a:txBody>
                    <a:bodyPr/>
                    <a:lstStyle/>
                    <a:p>
                      <a:pPr>
                        <a:lnSpc>
                          <a:spcPct val="115000"/>
                        </a:lnSpc>
                        <a:spcAft>
                          <a:spcPts val="0"/>
                        </a:spcAft>
                      </a:pPr>
                      <a:r>
                        <a:rPr lang="cs-CZ" sz="1000" dirty="0">
                          <a:effectLst/>
                        </a:rPr>
                        <a:t>60 %</a:t>
                      </a:r>
                      <a:endParaRPr lang="cs-CZ" sz="10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000">
                          <a:effectLst/>
                        </a:rPr>
                        <a:t>70 %</a:t>
                      </a:r>
                      <a:endParaRPr lang="cs-CZ" sz="1000">
                        <a:effectLst/>
                        <a:latin typeface="Calibri"/>
                        <a:ea typeface="Calibri"/>
                        <a:cs typeface="Times New Roman"/>
                      </a:endParaRPr>
                    </a:p>
                  </a:txBody>
                  <a:tcPr marL="61578" marR="61578" marT="0" marB="0"/>
                </a:tc>
              </a:tr>
              <a:tr h="33808">
                <a:tc>
                  <a:txBody>
                    <a:bodyPr/>
                    <a:lstStyle/>
                    <a:p>
                      <a:pPr>
                        <a:lnSpc>
                          <a:spcPct val="115000"/>
                        </a:lnSpc>
                        <a:spcAft>
                          <a:spcPts val="0"/>
                        </a:spcAft>
                      </a:pPr>
                      <a:r>
                        <a:rPr lang="cs-CZ" sz="1000">
                          <a:effectLst/>
                        </a:rPr>
                        <a:t>Malé podniky (včetně mikropodniků)</a:t>
                      </a:r>
                      <a:endParaRPr lang="cs-CZ" sz="1000">
                        <a:effectLst/>
                        <a:latin typeface="Calibri"/>
                        <a:ea typeface="Calibri"/>
                        <a:cs typeface="Times New Roman"/>
                      </a:endParaRPr>
                    </a:p>
                  </a:txBody>
                  <a:tcPr marL="61578" marR="61578" marT="0" marB="0"/>
                </a:tc>
                <a:tc>
                  <a:txBody>
                    <a:bodyPr/>
                    <a:lstStyle/>
                    <a:p>
                      <a:pPr>
                        <a:lnSpc>
                          <a:spcPct val="115000"/>
                        </a:lnSpc>
                        <a:spcAft>
                          <a:spcPts val="0"/>
                        </a:spcAft>
                      </a:pPr>
                      <a:r>
                        <a:rPr lang="cs-CZ" sz="1000">
                          <a:effectLst/>
                        </a:rPr>
                        <a:t>70 %</a:t>
                      </a:r>
                      <a:endParaRPr lang="cs-CZ" sz="1000">
                        <a:effectLst/>
                        <a:latin typeface="Calibri"/>
                        <a:ea typeface="Calibri"/>
                        <a:cs typeface="Times New Roman"/>
                      </a:endParaRPr>
                    </a:p>
                  </a:txBody>
                  <a:tcPr marL="61578" marR="61578" marT="0" marB="0"/>
                </a:tc>
                <a:tc>
                  <a:txBody>
                    <a:bodyPr/>
                    <a:lstStyle/>
                    <a:p>
                      <a:pPr>
                        <a:lnSpc>
                          <a:spcPct val="115000"/>
                        </a:lnSpc>
                        <a:spcAft>
                          <a:spcPts val="0"/>
                        </a:spcAft>
                      </a:pPr>
                      <a:r>
                        <a:rPr lang="cs-CZ" sz="1000" dirty="0">
                          <a:effectLst/>
                        </a:rPr>
                        <a:t>70 %</a:t>
                      </a:r>
                      <a:endParaRPr lang="cs-CZ" sz="1000" dirty="0">
                        <a:effectLst/>
                        <a:latin typeface="Calibri"/>
                        <a:ea typeface="Calibri"/>
                        <a:cs typeface="Times New Roman"/>
                      </a:endParaRPr>
                    </a:p>
                  </a:txBody>
                  <a:tcPr marL="61578" marR="61578" marT="0" marB="0"/>
                </a:tc>
              </a:tr>
            </a:tbl>
          </a:graphicData>
        </a:graphic>
      </p:graphicFrame>
    </p:spTree>
    <p:extLst>
      <p:ext uri="{BB962C8B-B14F-4D97-AF65-F5344CB8AC3E}">
        <p14:creationId xmlns:p14="http://schemas.microsoft.com/office/powerpoint/2010/main" val="552654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r>
              <a:rPr lang="cs-CZ" b="1" dirty="0" smtClean="0"/>
              <a:t>Prameny úpravy veřejné podpory</a:t>
            </a:r>
          </a:p>
          <a:p>
            <a:r>
              <a:rPr lang="cs-CZ" dirty="0"/>
              <a:t>Problematika veřejné podpory je součástí primárního práva EU</a:t>
            </a:r>
            <a:r>
              <a:rPr lang="cs-CZ" dirty="0" smtClean="0"/>
              <a:t>.</a:t>
            </a:r>
          </a:p>
          <a:p>
            <a:r>
              <a:rPr lang="cs-CZ" dirty="0" smtClean="0"/>
              <a:t>VP je upravena v ustanovení článků 107 – 109 Smluv</a:t>
            </a:r>
          </a:p>
          <a:p>
            <a:pPr lvl="1"/>
            <a:r>
              <a:rPr lang="cs-CZ" dirty="0" smtClean="0"/>
              <a:t>Jsou zde konkretizovány práva o povinnosti členských států v oblasti veřejné podpory</a:t>
            </a:r>
          </a:p>
          <a:p>
            <a:pPr marL="0" indent="0">
              <a:buNone/>
            </a:pPr>
            <a:endParaRPr lang="cs-CZ" b="1" dirty="0" smtClean="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a:t>
            </a:fld>
            <a:endParaRPr lang="cs-CZ" dirty="0"/>
          </a:p>
        </p:txBody>
      </p:sp>
    </p:spTree>
    <p:extLst>
      <p:ext uri="{BB962C8B-B14F-4D97-AF65-F5344CB8AC3E}">
        <p14:creationId xmlns:p14="http://schemas.microsoft.com/office/powerpoint/2010/main" val="1017562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r>
              <a:rPr lang="cs-CZ" b="1" dirty="0" smtClean="0"/>
              <a:t>Velikost podniku je řešena v příloze I nařízení </a:t>
            </a:r>
            <a:r>
              <a:rPr lang="cs-CZ" dirty="0" smtClean="0"/>
              <a:t>Komise </a:t>
            </a:r>
            <a:r>
              <a:rPr lang="cs-CZ" dirty="0"/>
              <a:t>(ES) č. </a:t>
            </a:r>
            <a:r>
              <a:rPr lang="cs-CZ" dirty="0" smtClean="0"/>
              <a:t>651/2014</a:t>
            </a:r>
          </a:p>
          <a:p>
            <a:pPr marL="0" indent="0">
              <a:buNone/>
            </a:pPr>
            <a:r>
              <a:rPr lang="cs-CZ" b="1" dirty="0" smtClean="0"/>
              <a:t>Kategorie </a:t>
            </a:r>
            <a:r>
              <a:rPr lang="cs-CZ" b="1" dirty="0" err="1"/>
              <a:t>mikropodniků</a:t>
            </a:r>
            <a:r>
              <a:rPr lang="cs-CZ" b="1" dirty="0"/>
              <a:t>, malých a středních podniků (MSP) </a:t>
            </a:r>
            <a:r>
              <a:rPr lang="cs-CZ" dirty="0"/>
              <a:t>je složena z podniků, které zaměstnávají méně než 250 osob a jejichž roční obrat nepřesahuje 50 milionů EUR nebo jejichž bilanční suma roční rozvahy nepřesahuje 43 miliony EUR</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30</a:t>
            </a:fld>
            <a:endParaRPr lang="cs-CZ" dirty="0"/>
          </a:p>
        </p:txBody>
      </p:sp>
    </p:spTree>
    <p:extLst>
      <p:ext uri="{BB962C8B-B14F-4D97-AF65-F5344CB8AC3E}">
        <p14:creationId xmlns:p14="http://schemas.microsoft.com/office/powerpoint/2010/main" val="4046109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r>
              <a:rPr lang="cs-CZ" b="1" dirty="0" smtClean="0"/>
              <a:t>Velikost podniku je řešena v příloze I nařízení </a:t>
            </a:r>
            <a:r>
              <a:rPr lang="cs-CZ" dirty="0" smtClean="0"/>
              <a:t>Komise </a:t>
            </a:r>
            <a:r>
              <a:rPr lang="cs-CZ" dirty="0"/>
              <a:t>(ES) č. </a:t>
            </a:r>
            <a:r>
              <a:rPr lang="cs-CZ" dirty="0" smtClean="0"/>
              <a:t>651/2014</a:t>
            </a:r>
          </a:p>
          <a:p>
            <a:pPr marL="0" indent="0">
              <a:buNone/>
            </a:pPr>
            <a:r>
              <a:rPr lang="cs-CZ" b="1" dirty="0"/>
              <a:t>M</a:t>
            </a:r>
            <a:r>
              <a:rPr lang="cs-CZ" b="1" dirty="0" smtClean="0"/>
              <a:t>alý </a:t>
            </a:r>
            <a:r>
              <a:rPr lang="cs-CZ" b="1" dirty="0"/>
              <a:t>podnik </a:t>
            </a:r>
            <a:r>
              <a:rPr lang="cs-CZ" dirty="0" smtClean="0"/>
              <a:t>je vymezen </a:t>
            </a:r>
            <a:r>
              <a:rPr lang="cs-CZ" dirty="0"/>
              <a:t>jako podnik, který zaměstnává méně než 50 osob a jehož roční obrat nebo bilanční suma roční rozvahy nepřesahuje 10 milionů EUR.</a:t>
            </a:r>
          </a:p>
          <a:p>
            <a:pPr marL="0" indent="0">
              <a:buNone/>
            </a:pPr>
            <a:r>
              <a:rPr lang="cs-CZ" b="1" dirty="0" err="1"/>
              <a:t>M</a:t>
            </a:r>
            <a:r>
              <a:rPr lang="cs-CZ" b="1" dirty="0" err="1" smtClean="0"/>
              <a:t>ikropodnik</a:t>
            </a:r>
            <a:r>
              <a:rPr lang="cs-CZ" dirty="0" smtClean="0"/>
              <a:t> je vymezen </a:t>
            </a:r>
            <a:r>
              <a:rPr lang="cs-CZ" dirty="0"/>
              <a:t>jako podnik, který zaměstnává méně než 10 osob a jehož roční obrat nebo bilanční suma roční rozvahy nepřesahuje 2 miliony EUR.</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31</a:t>
            </a:fld>
            <a:endParaRPr lang="cs-CZ" dirty="0"/>
          </a:p>
        </p:txBody>
      </p:sp>
    </p:spTree>
    <p:extLst>
      <p:ext uri="{BB962C8B-B14F-4D97-AF65-F5344CB8AC3E}">
        <p14:creationId xmlns:p14="http://schemas.microsoft.com/office/powerpoint/2010/main" val="16702761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32</a:t>
            </a:fld>
            <a:endParaRPr lang="cs-CZ" dirty="0"/>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3241856267"/>
              </p:ext>
            </p:extLst>
          </p:nvPr>
        </p:nvGraphicFramePr>
        <p:xfrm>
          <a:off x="323526" y="2493587"/>
          <a:ext cx="8496945" cy="2029947"/>
        </p:xfrm>
        <a:graphic>
          <a:graphicData uri="http://schemas.openxmlformats.org/drawingml/2006/table">
            <a:tbl>
              <a:tblPr firstRow="1" firstCol="1" bandRow="1">
                <a:tableStyleId>{5C22544A-7EE6-4342-B048-85BDC9FD1C3A}</a:tableStyleId>
              </a:tblPr>
              <a:tblGrid>
                <a:gridCol w="2831915"/>
                <a:gridCol w="2832515"/>
                <a:gridCol w="2832515"/>
              </a:tblGrid>
              <a:tr h="431357">
                <a:tc>
                  <a:txBody>
                    <a:bodyPr/>
                    <a:lstStyle/>
                    <a:p>
                      <a:pPr>
                        <a:lnSpc>
                          <a:spcPct val="115000"/>
                        </a:lnSpc>
                        <a:spcAft>
                          <a:spcPts val="0"/>
                        </a:spcAft>
                      </a:pPr>
                      <a:r>
                        <a:rPr lang="cs-CZ" sz="1400" dirty="0">
                          <a:effectLst/>
                        </a:rPr>
                        <a:t>Subjekty</a:t>
                      </a:r>
                      <a:endParaRPr lang="cs-CZ" sz="14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400" dirty="0" smtClean="0">
                          <a:effectLst/>
                          <a:latin typeface="Calibri"/>
                          <a:ea typeface="Calibri"/>
                          <a:cs typeface="Times New Roman"/>
                        </a:rPr>
                        <a:t>Maximální</a:t>
                      </a:r>
                      <a:r>
                        <a:rPr lang="cs-CZ" sz="1400" baseline="0" dirty="0" smtClean="0">
                          <a:effectLst/>
                          <a:latin typeface="Calibri"/>
                          <a:ea typeface="Calibri"/>
                          <a:cs typeface="Times New Roman"/>
                        </a:rPr>
                        <a:t> p</a:t>
                      </a:r>
                      <a:r>
                        <a:rPr lang="cs-CZ" sz="1400" dirty="0" smtClean="0">
                          <a:effectLst/>
                          <a:latin typeface="Calibri"/>
                          <a:ea typeface="Calibri"/>
                          <a:cs typeface="Times New Roman"/>
                        </a:rPr>
                        <a:t>očet</a:t>
                      </a:r>
                      <a:r>
                        <a:rPr lang="cs-CZ" sz="1400" baseline="0" dirty="0" smtClean="0">
                          <a:effectLst/>
                          <a:latin typeface="Calibri"/>
                          <a:ea typeface="Calibri"/>
                          <a:cs typeface="Times New Roman"/>
                        </a:rPr>
                        <a:t> zaměstnanců</a:t>
                      </a:r>
                      <a:endParaRPr lang="cs-CZ" sz="1400" dirty="0">
                        <a:effectLst/>
                        <a:latin typeface="Calibri"/>
                        <a:ea typeface="Calibri"/>
                        <a:cs typeface="Times New Roman"/>
                      </a:endParaRPr>
                    </a:p>
                  </a:txBody>
                  <a:tcPr marL="61578" marR="61578" marT="0" marB="0"/>
                </a:tc>
                <a:tc>
                  <a:txBody>
                    <a:bodyPr/>
                    <a:lstStyle/>
                    <a:p>
                      <a:pPr marL="0" algn="l" defTabSz="914400" rtl="0" eaLnBrk="1" latinLnBrk="0" hangingPunct="1">
                        <a:lnSpc>
                          <a:spcPct val="115000"/>
                        </a:lnSpc>
                        <a:spcAft>
                          <a:spcPts val="0"/>
                        </a:spcAft>
                      </a:pPr>
                      <a:r>
                        <a:rPr lang="cs-CZ" sz="1400" b="1" kern="1200" dirty="0" smtClean="0">
                          <a:solidFill>
                            <a:schemeClr val="lt1"/>
                          </a:solidFill>
                          <a:effectLst/>
                          <a:latin typeface="Calibri"/>
                          <a:ea typeface="Calibri"/>
                          <a:cs typeface="Times New Roman"/>
                        </a:rPr>
                        <a:t>Maximální roční obrat nebo bilanční rozvaha</a:t>
                      </a:r>
                      <a:endParaRPr lang="cs-CZ" sz="1400" b="1" kern="1200" dirty="0">
                        <a:solidFill>
                          <a:schemeClr val="lt1"/>
                        </a:solidFill>
                        <a:effectLst/>
                        <a:latin typeface="Calibri"/>
                        <a:ea typeface="Calibri"/>
                        <a:cs typeface="Times New Roman"/>
                      </a:endParaRPr>
                    </a:p>
                  </a:txBody>
                  <a:tcPr marL="61578" marR="61578" marT="0" marB="0"/>
                </a:tc>
              </a:tr>
              <a:tr h="459099">
                <a:tc>
                  <a:txBody>
                    <a:bodyPr/>
                    <a:lstStyle/>
                    <a:p>
                      <a:pPr>
                        <a:lnSpc>
                          <a:spcPct val="115000"/>
                        </a:lnSpc>
                        <a:spcAft>
                          <a:spcPts val="0"/>
                        </a:spcAft>
                      </a:pPr>
                      <a:r>
                        <a:rPr lang="cs-CZ" sz="1400" dirty="0" err="1" smtClean="0">
                          <a:effectLst/>
                          <a:latin typeface="+mn-lt"/>
                          <a:ea typeface="+mn-ea"/>
                          <a:cs typeface="+mn-cs"/>
                        </a:rPr>
                        <a:t>Mikropodnik</a:t>
                      </a:r>
                      <a:endParaRPr lang="cs-CZ" sz="14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600" dirty="0" smtClean="0">
                          <a:effectLst/>
                          <a:latin typeface="+mn-lt"/>
                          <a:ea typeface="+mn-ea"/>
                          <a:cs typeface="+mn-cs"/>
                        </a:rPr>
                        <a:t>10</a:t>
                      </a:r>
                      <a:endParaRPr lang="cs-CZ" sz="16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600" dirty="0" smtClean="0">
                          <a:effectLst/>
                          <a:latin typeface="+mn-lt"/>
                          <a:ea typeface="+mn-ea"/>
                          <a:cs typeface="+mn-cs"/>
                        </a:rPr>
                        <a:t>2</a:t>
                      </a:r>
                      <a:r>
                        <a:rPr lang="cs-CZ" sz="1600" baseline="0" dirty="0" smtClean="0">
                          <a:effectLst/>
                          <a:latin typeface="+mn-lt"/>
                          <a:ea typeface="+mn-ea"/>
                          <a:cs typeface="+mn-cs"/>
                        </a:rPr>
                        <a:t> miliony Euro</a:t>
                      </a:r>
                      <a:endParaRPr lang="cs-CZ" sz="1600" dirty="0">
                        <a:effectLst/>
                        <a:latin typeface="Calibri"/>
                        <a:ea typeface="Calibri"/>
                        <a:cs typeface="Times New Roman"/>
                      </a:endParaRPr>
                    </a:p>
                  </a:txBody>
                  <a:tcPr marL="61578" marR="61578" marT="0" marB="0"/>
                </a:tc>
              </a:tr>
              <a:tr h="576064">
                <a:tc>
                  <a:txBody>
                    <a:bodyPr/>
                    <a:lstStyle/>
                    <a:p>
                      <a:pPr>
                        <a:lnSpc>
                          <a:spcPct val="115000"/>
                        </a:lnSpc>
                        <a:spcAft>
                          <a:spcPts val="0"/>
                        </a:spcAft>
                      </a:pPr>
                      <a:r>
                        <a:rPr lang="cs-CZ" sz="1400" dirty="0" smtClean="0">
                          <a:effectLst/>
                          <a:latin typeface="+mn-lt"/>
                          <a:ea typeface="+mn-ea"/>
                          <a:cs typeface="+mn-cs"/>
                        </a:rPr>
                        <a:t>Malý</a:t>
                      </a:r>
                      <a:r>
                        <a:rPr lang="cs-CZ" sz="1400" baseline="0" dirty="0" smtClean="0">
                          <a:effectLst/>
                          <a:latin typeface="+mn-lt"/>
                          <a:ea typeface="+mn-ea"/>
                          <a:cs typeface="+mn-cs"/>
                        </a:rPr>
                        <a:t> podnik</a:t>
                      </a:r>
                      <a:endParaRPr lang="cs-CZ" sz="14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600" dirty="0" smtClean="0">
                          <a:effectLst/>
                          <a:latin typeface="Arial" panose="020B0604020202020204" pitchFamily="34" charset="0"/>
                          <a:ea typeface="Calibri"/>
                          <a:cs typeface="Arial" panose="020B0604020202020204" pitchFamily="34" charset="0"/>
                        </a:rPr>
                        <a:t>50</a:t>
                      </a:r>
                      <a:endParaRPr lang="cs-CZ" sz="1600" dirty="0">
                        <a:effectLst/>
                        <a:latin typeface="Arial" panose="020B0604020202020204" pitchFamily="34" charset="0"/>
                        <a:ea typeface="Calibri"/>
                        <a:cs typeface="Arial" panose="020B0604020202020204" pitchFamily="34" charset="0"/>
                      </a:endParaRPr>
                    </a:p>
                  </a:txBody>
                  <a:tcPr marL="61578" marR="61578" marT="0" marB="0"/>
                </a:tc>
                <a:tc>
                  <a:txBody>
                    <a:bodyPr/>
                    <a:lstStyle/>
                    <a:p>
                      <a:pPr>
                        <a:lnSpc>
                          <a:spcPct val="115000"/>
                        </a:lnSpc>
                        <a:spcAft>
                          <a:spcPts val="0"/>
                        </a:spcAft>
                      </a:pPr>
                      <a:r>
                        <a:rPr lang="cs-CZ" sz="1600" dirty="0" smtClean="0">
                          <a:effectLst/>
                          <a:latin typeface="Arial" panose="020B0604020202020204" pitchFamily="34" charset="0"/>
                          <a:ea typeface="Calibri"/>
                          <a:cs typeface="Arial" panose="020B0604020202020204" pitchFamily="34" charset="0"/>
                        </a:rPr>
                        <a:t>10</a:t>
                      </a:r>
                      <a:r>
                        <a:rPr lang="cs-CZ" sz="1600" baseline="0" dirty="0" smtClean="0">
                          <a:effectLst/>
                          <a:latin typeface="Arial" panose="020B0604020202020204" pitchFamily="34" charset="0"/>
                          <a:ea typeface="Calibri"/>
                          <a:cs typeface="Arial" panose="020B0604020202020204" pitchFamily="34" charset="0"/>
                        </a:rPr>
                        <a:t> milionu Euro</a:t>
                      </a:r>
                      <a:endParaRPr lang="cs-CZ" sz="1600" dirty="0">
                        <a:effectLst/>
                        <a:latin typeface="Arial" panose="020B0604020202020204" pitchFamily="34" charset="0"/>
                        <a:ea typeface="Calibri"/>
                        <a:cs typeface="Arial" panose="020B0604020202020204" pitchFamily="34" charset="0"/>
                      </a:endParaRPr>
                    </a:p>
                  </a:txBody>
                  <a:tcPr marL="61578" marR="61578" marT="0" marB="0"/>
                </a:tc>
              </a:tr>
              <a:tr h="504056">
                <a:tc>
                  <a:txBody>
                    <a:bodyPr/>
                    <a:lstStyle/>
                    <a:p>
                      <a:pPr>
                        <a:lnSpc>
                          <a:spcPct val="115000"/>
                        </a:lnSpc>
                        <a:spcAft>
                          <a:spcPts val="0"/>
                        </a:spcAft>
                      </a:pPr>
                      <a:r>
                        <a:rPr lang="cs-CZ" sz="1400" dirty="0" smtClean="0">
                          <a:effectLst/>
                          <a:latin typeface="+mn-lt"/>
                          <a:ea typeface="+mn-ea"/>
                          <a:cs typeface="+mn-cs"/>
                        </a:rPr>
                        <a:t>Střední</a:t>
                      </a:r>
                      <a:r>
                        <a:rPr lang="cs-CZ" sz="1400" baseline="0" dirty="0" smtClean="0">
                          <a:effectLst/>
                          <a:latin typeface="+mn-lt"/>
                          <a:ea typeface="+mn-ea"/>
                          <a:cs typeface="+mn-cs"/>
                        </a:rPr>
                        <a:t> podnik</a:t>
                      </a:r>
                      <a:endParaRPr lang="cs-CZ" sz="14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600" dirty="0" smtClean="0">
                          <a:effectLst/>
                          <a:latin typeface="+mn-lt"/>
                          <a:ea typeface="+mn-ea"/>
                          <a:cs typeface="+mn-cs"/>
                        </a:rPr>
                        <a:t>250</a:t>
                      </a:r>
                      <a:endParaRPr lang="cs-CZ" sz="1600" dirty="0">
                        <a:effectLst/>
                        <a:latin typeface="Calibri"/>
                        <a:ea typeface="Calibri"/>
                        <a:cs typeface="Times New Roman"/>
                      </a:endParaRPr>
                    </a:p>
                  </a:txBody>
                  <a:tcPr marL="61578" marR="61578" marT="0" marB="0"/>
                </a:tc>
                <a:tc>
                  <a:txBody>
                    <a:bodyPr/>
                    <a:lstStyle/>
                    <a:p>
                      <a:pPr>
                        <a:lnSpc>
                          <a:spcPct val="115000"/>
                        </a:lnSpc>
                        <a:spcAft>
                          <a:spcPts val="0"/>
                        </a:spcAft>
                      </a:pPr>
                      <a:r>
                        <a:rPr lang="cs-CZ" sz="1600" dirty="0" smtClean="0">
                          <a:effectLst/>
                          <a:latin typeface="+mn-lt"/>
                          <a:ea typeface="+mn-ea"/>
                          <a:cs typeface="+mn-cs"/>
                        </a:rPr>
                        <a:t>50</a:t>
                      </a:r>
                      <a:r>
                        <a:rPr lang="cs-CZ" sz="1600" baseline="0" dirty="0" smtClean="0">
                          <a:effectLst/>
                          <a:latin typeface="+mn-lt"/>
                          <a:ea typeface="+mn-ea"/>
                          <a:cs typeface="+mn-cs"/>
                        </a:rPr>
                        <a:t> milionu / 43 milionu Euro</a:t>
                      </a:r>
                      <a:endParaRPr lang="cs-CZ" sz="1600" dirty="0">
                        <a:effectLst/>
                        <a:latin typeface="Calibri"/>
                        <a:ea typeface="Calibri"/>
                        <a:cs typeface="Times New Roman"/>
                      </a:endParaRPr>
                    </a:p>
                  </a:txBody>
                  <a:tcPr marL="61578" marR="61578" marT="0" marB="0"/>
                </a:tc>
              </a:tr>
            </a:tbl>
          </a:graphicData>
        </a:graphic>
      </p:graphicFrame>
    </p:spTree>
    <p:extLst>
      <p:ext uri="{BB962C8B-B14F-4D97-AF65-F5344CB8AC3E}">
        <p14:creationId xmlns:p14="http://schemas.microsoft.com/office/powerpoint/2010/main" val="21097816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r>
              <a:rPr lang="cs-CZ" b="1" dirty="0" smtClean="0"/>
              <a:t>Velikost podniku je řešena v příloze I nařízení </a:t>
            </a:r>
            <a:r>
              <a:rPr lang="cs-CZ" dirty="0" smtClean="0"/>
              <a:t>Komise </a:t>
            </a:r>
            <a:r>
              <a:rPr lang="cs-CZ" dirty="0"/>
              <a:t>(ES) č. </a:t>
            </a:r>
            <a:r>
              <a:rPr lang="cs-CZ" dirty="0" smtClean="0"/>
              <a:t>651/2014</a:t>
            </a:r>
          </a:p>
          <a:p>
            <a:pPr marL="0" indent="0">
              <a:buNone/>
            </a:pPr>
            <a:r>
              <a:rPr lang="cs-CZ" dirty="0" smtClean="0"/>
              <a:t>Při výpočtu zohledňujeme částečně </a:t>
            </a:r>
            <a:r>
              <a:rPr lang="cs-CZ" b="1" dirty="0" smtClean="0"/>
              <a:t>partnerské </a:t>
            </a:r>
            <a:r>
              <a:rPr lang="cs-CZ" dirty="0" smtClean="0"/>
              <a:t>a zcela </a:t>
            </a:r>
            <a:r>
              <a:rPr lang="cs-CZ" b="1" dirty="0" smtClean="0"/>
              <a:t>propojené </a:t>
            </a:r>
            <a:r>
              <a:rPr lang="cs-CZ" dirty="0" smtClean="0"/>
              <a:t>podniky. Nezohledňují se podniky </a:t>
            </a:r>
            <a:r>
              <a:rPr lang="cs-CZ" b="1" dirty="0" smtClean="0"/>
              <a:t>samostatné.</a:t>
            </a:r>
          </a:p>
          <a:p>
            <a:pPr marL="0" indent="0">
              <a:buNone/>
            </a:pPr>
            <a:r>
              <a:rPr lang="cs-CZ" b="1" dirty="0" smtClean="0"/>
              <a:t>„</a:t>
            </a:r>
            <a:r>
              <a:rPr lang="cs-CZ" b="1" dirty="0"/>
              <a:t>Partnerské podniky“ </a:t>
            </a:r>
            <a:r>
              <a:rPr lang="cs-CZ" dirty="0"/>
              <a:t>jsou všechny podniky, které nejsou zařazeny mezi propojené podniky </a:t>
            </a:r>
            <a:r>
              <a:rPr lang="cs-CZ" dirty="0" smtClean="0"/>
              <a:t>a </a:t>
            </a:r>
            <a:r>
              <a:rPr lang="cs-CZ" dirty="0"/>
              <a:t>mezi kterými existuje následující vztah: podnik (mateřský podnik) vlastní sám nebo společně s jedním či více propojenými </a:t>
            </a:r>
            <a:r>
              <a:rPr lang="cs-CZ" dirty="0" smtClean="0"/>
              <a:t>podniky </a:t>
            </a:r>
            <a:r>
              <a:rPr lang="cs-CZ" dirty="0"/>
              <a:t>25 % nebo více procent základního kapitálu nebo hlasovacích práv jiného podniku (dceřiný podnik).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8424614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r>
              <a:rPr lang="cs-CZ" b="1" dirty="0" smtClean="0"/>
              <a:t>Velikost podniku je řešena v příloze I nařízení </a:t>
            </a:r>
            <a:r>
              <a:rPr lang="cs-CZ" dirty="0" smtClean="0"/>
              <a:t>Komise </a:t>
            </a:r>
            <a:r>
              <a:rPr lang="cs-CZ" dirty="0"/>
              <a:t>(ES) č. </a:t>
            </a:r>
            <a:r>
              <a:rPr lang="cs-CZ" dirty="0" smtClean="0"/>
              <a:t>651/2014</a:t>
            </a:r>
          </a:p>
          <a:p>
            <a:pPr marL="0" indent="0">
              <a:buNone/>
            </a:pPr>
            <a:r>
              <a:rPr lang="cs-CZ" dirty="0" smtClean="0"/>
              <a:t>„</a:t>
            </a:r>
            <a:r>
              <a:rPr lang="cs-CZ" b="1" dirty="0"/>
              <a:t>Propojené podniky</a:t>
            </a:r>
            <a:r>
              <a:rPr lang="cs-CZ" dirty="0"/>
              <a:t>“ jsou podniky, mezi nimiž existuje některý z následujících vztahů:</a:t>
            </a:r>
          </a:p>
          <a:p>
            <a:pPr marL="0" indent="0">
              <a:buNone/>
            </a:pPr>
            <a:r>
              <a:rPr lang="cs-CZ" dirty="0" smtClean="0"/>
              <a:t>a) podnik </a:t>
            </a:r>
            <a:r>
              <a:rPr lang="cs-CZ" dirty="0"/>
              <a:t>vlastní většinu hlasovacích práv </a:t>
            </a:r>
            <a:r>
              <a:rPr lang="cs-CZ" dirty="0" smtClean="0"/>
              <a:t>v </a:t>
            </a:r>
            <a:r>
              <a:rPr lang="cs-CZ" dirty="0"/>
              <a:t>jiném podniku;</a:t>
            </a:r>
          </a:p>
          <a:p>
            <a:pPr marL="0" indent="0">
              <a:buNone/>
            </a:pPr>
            <a:r>
              <a:rPr lang="cs-CZ" dirty="0" smtClean="0"/>
              <a:t>b) právo </a:t>
            </a:r>
            <a:r>
              <a:rPr lang="cs-CZ" dirty="0"/>
              <a:t>jmenovat nebo odvolávat většinu členů </a:t>
            </a:r>
            <a:r>
              <a:rPr lang="cs-CZ" dirty="0" smtClean="0"/>
              <a:t>orgánu; </a:t>
            </a:r>
          </a:p>
          <a:p>
            <a:pPr marL="0" indent="0">
              <a:buNone/>
            </a:pPr>
            <a:r>
              <a:rPr lang="cs-CZ" dirty="0" smtClean="0"/>
              <a:t>c) uplatňování rozhodujícího vlivu </a:t>
            </a:r>
            <a:r>
              <a:rPr lang="cs-CZ" dirty="0"/>
              <a:t>v jiném </a:t>
            </a:r>
            <a:r>
              <a:rPr lang="cs-CZ" dirty="0" smtClean="0"/>
              <a:t>podniku</a:t>
            </a:r>
            <a:r>
              <a:rPr lang="cs-CZ" dirty="0"/>
              <a:t> ;</a:t>
            </a:r>
            <a:r>
              <a:rPr lang="cs-CZ" dirty="0" smtClean="0"/>
              <a:t> </a:t>
            </a:r>
          </a:p>
          <a:p>
            <a:pPr marL="0" indent="0">
              <a:buNone/>
            </a:pPr>
            <a:r>
              <a:rPr lang="cs-CZ" dirty="0" smtClean="0"/>
              <a:t>d) ovládání většiny </a:t>
            </a:r>
            <a:r>
              <a:rPr lang="cs-CZ" dirty="0"/>
              <a:t>hlasovacích práv náležejících akcionářům nebo společníkům v </a:t>
            </a:r>
            <a:r>
              <a:rPr lang="cs-CZ" dirty="0" smtClean="0"/>
              <a:t>jiném </a:t>
            </a:r>
            <a:r>
              <a:rPr lang="cs-CZ" dirty="0"/>
              <a:t>podniku.</a:t>
            </a:r>
            <a:endParaRPr lang="cs-CZ"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34</a:t>
            </a:fld>
            <a:endParaRPr lang="cs-CZ" dirty="0"/>
          </a:p>
        </p:txBody>
      </p:sp>
    </p:spTree>
    <p:extLst>
      <p:ext uri="{BB962C8B-B14F-4D97-AF65-F5344CB8AC3E}">
        <p14:creationId xmlns:p14="http://schemas.microsoft.com/office/powerpoint/2010/main" val="42761343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smtClean="0"/>
              <a:t>Nezávislý podnik, partnerský podnik, propojený podnik</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35</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5696" y="3573016"/>
            <a:ext cx="1022400" cy="1022400"/>
          </a:xfrm>
          <a:prstGeom prst="rect">
            <a:avLst/>
          </a:prstGeom>
        </p:spPr>
      </p:pic>
      <p:sp>
        <p:nvSpPr>
          <p:cNvPr id="12" name="TextovéPole 11"/>
          <p:cNvSpPr txBox="1"/>
          <p:nvPr/>
        </p:nvSpPr>
        <p:spPr>
          <a:xfrm>
            <a:off x="3915899" y="2564904"/>
            <a:ext cx="1152128" cy="369332"/>
          </a:xfrm>
          <a:prstGeom prst="rect">
            <a:avLst/>
          </a:prstGeom>
          <a:noFill/>
        </p:spPr>
        <p:txBody>
          <a:bodyPr wrap="square" rtlCol="0">
            <a:spAutoFit/>
          </a:bodyPr>
          <a:lstStyle/>
          <a:p>
            <a:pPr algn="ctr"/>
            <a:r>
              <a:rPr lang="cs-CZ" dirty="0" smtClean="0">
                <a:solidFill>
                  <a:schemeClr val="bg1">
                    <a:lumMod val="10000"/>
                  </a:schemeClr>
                </a:solidFill>
              </a:rPr>
              <a:t>Podnik A</a:t>
            </a:r>
            <a:endParaRPr lang="cs-CZ" dirty="0">
              <a:solidFill>
                <a:schemeClr val="bg1">
                  <a:lumMod val="10000"/>
                </a:schemeClr>
              </a:solidFill>
            </a:endParaRPr>
          </a:p>
        </p:txBody>
      </p:sp>
      <p:sp>
        <p:nvSpPr>
          <p:cNvPr id="13" name="TextovéPole 12"/>
          <p:cNvSpPr txBox="1"/>
          <p:nvPr/>
        </p:nvSpPr>
        <p:spPr>
          <a:xfrm>
            <a:off x="1738542" y="4523408"/>
            <a:ext cx="1202420" cy="369332"/>
          </a:xfrm>
          <a:prstGeom prst="rect">
            <a:avLst/>
          </a:prstGeom>
          <a:noFill/>
        </p:spPr>
        <p:txBody>
          <a:bodyPr wrap="square" rtlCol="0">
            <a:spAutoFit/>
          </a:bodyPr>
          <a:lstStyle/>
          <a:p>
            <a:pPr algn="ctr"/>
            <a:r>
              <a:rPr lang="cs-CZ" dirty="0" smtClean="0">
                <a:solidFill>
                  <a:srgbClr val="92D050"/>
                </a:solidFill>
              </a:rPr>
              <a:t>Podnik B</a:t>
            </a:r>
            <a:endParaRPr lang="cs-CZ" dirty="0">
              <a:solidFill>
                <a:srgbClr val="92D050"/>
              </a:solidFill>
            </a:endParaRPr>
          </a:p>
        </p:txBody>
      </p:sp>
      <p:sp>
        <p:nvSpPr>
          <p:cNvPr id="14" name="TextovéPole 13"/>
          <p:cNvSpPr txBox="1"/>
          <p:nvPr/>
        </p:nvSpPr>
        <p:spPr>
          <a:xfrm>
            <a:off x="3811901" y="4523408"/>
            <a:ext cx="1360123" cy="369332"/>
          </a:xfrm>
          <a:prstGeom prst="rect">
            <a:avLst/>
          </a:prstGeom>
          <a:noFill/>
        </p:spPr>
        <p:txBody>
          <a:bodyPr wrap="square" rtlCol="0">
            <a:spAutoFit/>
          </a:bodyPr>
          <a:lstStyle/>
          <a:p>
            <a:pPr algn="ctr"/>
            <a:r>
              <a:rPr lang="cs-CZ" dirty="0" smtClean="0">
                <a:solidFill>
                  <a:srgbClr val="7030A0"/>
                </a:solidFill>
              </a:rPr>
              <a:t>Podnik C</a:t>
            </a:r>
            <a:endParaRPr lang="cs-CZ" dirty="0">
              <a:solidFill>
                <a:srgbClr val="7030A0"/>
              </a:solidFill>
            </a:endParaRPr>
          </a:p>
        </p:txBody>
      </p:sp>
      <p:sp>
        <p:nvSpPr>
          <p:cNvPr id="15" name="TextovéPole 14"/>
          <p:cNvSpPr txBox="1"/>
          <p:nvPr/>
        </p:nvSpPr>
        <p:spPr>
          <a:xfrm>
            <a:off x="6073452" y="4523408"/>
            <a:ext cx="1159272" cy="369332"/>
          </a:xfrm>
          <a:prstGeom prst="rect">
            <a:avLst/>
          </a:prstGeom>
          <a:noFill/>
        </p:spPr>
        <p:txBody>
          <a:bodyPr wrap="square" rtlCol="0">
            <a:spAutoFit/>
          </a:bodyPr>
          <a:lstStyle/>
          <a:p>
            <a:pPr algn="ctr"/>
            <a:r>
              <a:rPr lang="cs-CZ" dirty="0" smtClean="0">
                <a:solidFill>
                  <a:srgbClr val="FF0000"/>
                </a:solidFill>
              </a:rPr>
              <a:t>Podnik D</a:t>
            </a:r>
            <a:endParaRPr lang="cs-CZ" dirty="0">
              <a:solidFill>
                <a:srgbClr val="FF0000"/>
              </a:solidFill>
            </a:endParaRPr>
          </a:p>
        </p:txBody>
      </p:sp>
      <p:sp>
        <p:nvSpPr>
          <p:cNvPr id="17" name="Ovál 16"/>
          <p:cNvSpPr/>
          <p:nvPr/>
        </p:nvSpPr>
        <p:spPr>
          <a:xfrm>
            <a:off x="3735879" y="1556792"/>
            <a:ext cx="1512168" cy="1440160"/>
          </a:xfrm>
          <a:prstGeom prst="ellipse">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3573016"/>
            <a:ext cx="1296144" cy="1319724"/>
          </a:xfrm>
          <a:prstGeom prst="rect">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3573016"/>
            <a:ext cx="1296144" cy="1319724"/>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sp>
        <p:nvSpPr>
          <p:cNvPr id="20" name="Obdélník 19"/>
          <p:cNvSpPr/>
          <p:nvPr/>
        </p:nvSpPr>
        <p:spPr>
          <a:xfrm>
            <a:off x="5999801" y="3573016"/>
            <a:ext cx="1296144" cy="1319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2339752" y="2996952"/>
            <a:ext cx="2152211" cy="576064"/>
          </a:xfrm>
          <a:prstGeom prst="straightConnector1">
            <a:avLst/>
          </a:prstGeom>
          <a:ln w="190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4491963" y="2996952"/>
            <a:ext cx="0" cy="576064"/>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4491963" y="2996952"/>
            <a:ext cx="2155910" cy="57606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TextovéPole 41"/>
          <p:cNvSpPr txBox="1"/>
          <p:nvPr/>
        </p:nvSpPr>
        <p:spPr>
          <a:xfrm>
            <a:off x="1691680" y="4941168"/>
            <a:ext cx="1296143" cy="923330"/>
          </a:xfrm>
          <a:prstGeom prst="rect">
            <a:avLst/>
          </a:prstGeom>
          <a:noFill/>
        </p:spPr>
        <p:txBody>
          <a:bodyPr wrap="square" rtlCol="0">
            <a:spAutoFit/>
          </a:bodyPr>
          <a:lstStyle/>
          <a:p>
            <a:pPr algn="ctr"/>
            <a:r>
              <a:rPr lang="cs-CZ" dirty="0">
                <a:solidFill>
                  <a:srgbClr val="92D050"/>
                </a:solidFill>
              </a:rPr>
              <a:t>15 %</a:t>
            </a:r>
          </a:p>
          <a:p>
            <a:pPr algn="ctr"/>
            <a:r>
              <a:rPr lang="cs-CZ" dirty="0" smtClean="0">
                <a:solidFill>
                  <a:srgbClr val="92D050"/>
                </a:solidFill>
              </a:rPr>
              <a:t>Nezávislý podnik</a:t>
            </a:r>
          </a:p>
        </p:txBody>
      </p:sp>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0761" y="1628800"/>
            <a:ext cx="1022400" cy="1022400"/>
          </a:xfrm>
          <a:prstGeom prst="rect">
            <a:avLst/>
          </a:prstGeom>
        </p:spPr>
      </p:pic>
      <p:pic>
        <p:nvPicPr>
          <p:cNvPr id="25" name="Obrázek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41888" y="3573016"/>
            <a:ext cx="1022400" cy="1022400"/>
          </a:xfrm>
          <a:prstGeom prst="rect">
            <a:avLst/>
          </a:prstGeom>
        </p:spPr>
      </p:pic>
      <p:pic>
        <p:nvPicPr>
          <p:cNvPr id="26" name="Obrázek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80763" y="3645024"/>
            <a:ext cx="1022400" cy="1022400"/>
          </a:xfrm>
          <a:prstGeom prst="rect">
            <a:avLst/>
          </a:prstGeom>
        </p:spPr>
      </p:pic>
      <p:sp>
        <p:nvSpPr>
          <p:cNvPr id="37" name="TextovéPole 36"/>
          <p:cNvSpPr txBox="1"/>
          <p:nvPr/>
        </p:nvSpPr>
        <p:spPr>
          <a:xfrm>
            <a:off x="3843890" y="4941168"/>
            <a:ext cx="1296143" cy="923330"/>
          </a:xfrm>
          <a:prstGeom prst="rect">
            <a:avLst/>
          </a:prstGeom>
          <a:noFill/>
          <a:ln>
            <a:solidFill>
              <a:schemeClr val="bg1"/>
            </a:solidFill>
          </a:ln>
        </p:spPr>
        <p:txBody>
          <a:bodyPr wrap="square" rtlCol="0">
            <a:spAutoFit/>
          </a:bodyPr>
          <a:lstStyle/>
          <a:p>
            <a:pPr algn="ctr"/>
            <a:r>
              <a:rPr lang="cs-CZ" dirty="0">
                <a:solidFill>
                  <a:srgbClr val="7030A0"/>
                </a:solidFill>
              </a:rPr>
              <a:t>35 %</a:t>
            </a:r>
          </a:p>
          <a:p>
            <a:pPr algn="ctr"/>
            <a:r>
              <a:rPr lang="cs-CZ" dirty="0" smtClean="0">
                <a:solidFill>
                  <a:srgbClr val="7030A0"/>
                </a:solidFill>
              </a:rPr>
              <a:t>Partnerský podnik</a:t>
            </a:r>
          </a:p>
        </p:txBody>
      </p:sp>
      <p:sp>
        <p:nvSpPr>
          <p:cNvPr id="38" name="TextovéPole 37"/>
          <p:cNvSpPr txBox="1"/>
          <p:nvPr/>
        </p:nvSpPr>
        <p:spPr>
          <a:xfrm>
            <a:off x="5999801" y="4941168"/>
            <a:ext cx="1296143" cy="923330"/>
          </a:xfrm>
          <a:prstGeom prst="rect">
            <a:avLst/>
          </a:prstGeom>
          <a:noFill/>
        </p:spPr>
        <p:txBody>
          <a:bodyPr wrap="square" rtlCol="0">
            <a:spAutoFit/>
          </a:bodyPr>
          <a:lstStyle/>
          <a:p>
            <a:pPr algn="ctr"/>
            <a:r>
              <a:rPr lang="cs-CZ" dirty="0">
                <a:solidFill>
                  <a:srgbClr val="FF0000"/>
                </a:solidFill>
              </a:rPr>
              <a:t>55 %</a:t>
            </a:r>
          </a:p>
          <a:p>
            <a:pPr algn="ctr"/>
            <a:r>
              <a:rPr lang="cs-CZ" dirty="0" smtClean="0">
                <a:solidFill>
                  <a:srgbClr val="FF0000"/>
                </a:solidFill>
              </a:rPr>
              <a:t>Propojený podnik</a:t>
            </a:r>
          </a:p>
        </p:txBody>
      </p:sp>
    </p:spTree>
    <p:extLst>
      <p:ext uri="{BB962C8B-B14F-4D97-AF65-F5344CB8AC3E}">
        <p14:creationId xmlns:p14="http://schemas.microsoft.com/office/powerpoint/2010/main" val="33992293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Obrázek 2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41888" y="3861048"/>
            <a:ext cx="1022400" cy="1022400"/>
          </a:xfrm>
          <a:prstGeom prst="rect">
            <a:avLst/>
          </a:prstGeom>
          <a:ln>
            <a:solidFill>
              <a:schemeClr val="bg1"/>
            </a:solidFill>
          </a:ln>
        </p:spPr>
      </p:pic>
      <p:sp>
        <p:nvSpPr>
          <p:cNvPr id="40" name="TextovéPole 39"/>
          <p:cNvSpPr txBox="1"/>
          <p:nvPr/>
        </p:nvSpPr>
        <p:spPr>
          <a:xfrm>
            <a:off x="3131840" y="4163368"/>
            <a:ext cx="604039" cy="369332"/>
          </a:xfrm>
          <a:prstGeom prst="rect">
            <a:avLst/>
          </a:prstGeom>
          <a:noFill/>
          <a:ln>
            <a:solidFill>
              <a:schemeClr val="bg1"/>
            </a:solidFill>
          </a:ln>
        </p:spPr>
        <p:txBody>
          <a:bodyPr wrap="square" rtlCol="0">
            <a:spAutoFit/>
          </a:bodyPr>
          <a:lstStyle/>
          <a:p>
            <a:r>
              <a:rPr lang="cs-CZ" dirty="0">
                <a:solidFill>
                  <a:schemeClr val="bg1">
                    <a:lumMod val="10000"/>
                  </a:schemeClr>
                </a:solidFill>
              </a:rPr>
              <a:t>0 %</a:t>
            </a:r>
          </a:p>
        </p:txBody>
      </p:sp>
      <p:sp>
        <p:nvSpPr>
          <p:cNvPr id="41" name="TextovéPole 40"/>
          <p:cNvSpPr txBox="1"/>
          <p:nvPr/>
        </p:nvSpPr>
        <p:spPr>
          <a:xfrm>
            <a:off x="5248047" y="4151578"/>
            <a:ext cx="604039" cy="369332"/>
          </a:xfrm>
          <a:prstGeom prst="rect">
            <a:avLst/>
          </a:prstGeom>
          <a:noFill/>
          <a:ln>
            <a:solidFill>
              <a:schemeClr val="bg1"/>
            </a:solidFill>
          </a:ln>
        </p:spPr>
        <p:txBody>
          <a:bodyPr wrap="square" rtlCol="0">
            <a:spAutoFit/>
          </a:bodyPr>
          <a:lstStyle/>
          <a:p>
            <a:r>
              <a:rPr lang="cs-CZ" dirty="0">
                <a:solidFill>
                  <a:schemeClr val="bg1">
                    <a:lumMod val="10000"/>
                  </a:schemeClr>
                </a:solidFill>
              </a:rPr>
              <a:t>0 %</a:t>
            </a:r>
          </a:p>
        </p:txBody>
      </p:sp>
      <p:pic>
        <p:nvPicPr>
          <p:cNvPr id="26" name="Obrázek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0763" y="3933056"/>
            <a:ext cx="1022400" cy="1022400"/>
          </a:xfrm>
          <a:prstGeom prst="rect">
            <a:avLst/>
          </a:prstGeom>
          <a:ln>
            <a:solidFill>
              <a:schemeClr val="bg1"/>
            </a:solidFill>
          </a:ln>
        </p:spPr>
      </p:pic>
      <p:sp>
        <p:nvSpPr>
          <p:cNvPr id="2" name="Nadpis 1"/>
          <p:cNvSpPr>
            <a:spLocks noGrp="1"/>
          </p:cNvSpPr>
          <p:nvPr>
            <p:ph type="title"/>
          </p:nvPr>
        </p:nvSpPr>
        <p:spPr/>
        <p:txBody>
          <a:bodyPr/>
          <a:lstStyle/>
          <a:p>
            <a:pPr algn="ctr"/>
            <a:r>
              <a:rPr lang="cs-CZ" sz="2000" dirty="0" smtClean="0"/>
              <a:t>Nezávislý podnik Žadatele</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36</a:t>
            </a:fld>
            <a:endParaRPr lang="cs-CZ" dirty="0"/>
          </a:p>
        </p:txBody>
      </p:sp>
      <p:pic>
        <p:nvPicPr>
          <p:cNvPr id="6" name="Obráze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5696" y="3861048"/>
            <a:ext cx="1022400" cy="1022400"/>
          </a:xfrm>
          <a:prstGeom prst="rect">
            <a:avLst/>
          </a:prstGeom>
          <a:ln>
            <a:solidFill>
              <a:schemeClr val="bg1"/>
            </a:solidFill>
          </a:ln>
        </p:spPr>
      </p:pic>
      <p:sp>
        <p:nvSpPr>
          <p:cNvPr id="12" name="TextovéPole 11"/>
          <p:cNvSpPr txBox="1"/>
          <p:nvPr/>
        </p:nvSpPr>
        <p:spPr>
          <a:xfrm>
            <a:off x="3915899" y="2564904"/>
            <a:ext cx="1152128" cy="369332"/>
          </a:xfrm>
          <a:prstGeom prst="rect">
            <a:avLst/>
          </a:prstGeom>
          <a:noFill/>
        </p:spPr>
        <p:txBody>
          <a:bodyPr wrap="square" rtlCol="0">
            <a:spAutoFit/>
          </a:bodyPr>
          <a:lstStyle/>
          <a:p>
            <a:pPr algn="ctr"/>
            <a:r>
              <a:rPr lang="cs-CZ" dirty="0" smtClean="0">
                <a:solidFill>
                  <a:schemeClr val="bg1">
                    <a:lumMod val="10000"/>
                  </a:schemeClr>
                </a:solidFill>
              </a:rPr>
              <a:t>Žadatel</a:t>
            </a:r>
            <a:endParaRPr lang="cs-CZ" dirty="0">
              <a:solidFill>
                <a:schemeClr val="bg1">
                  <a:lumMod val="10000"/>
                </a:schemeClr>
              </a:solidFill>
            </a:endParaRPr>
          </a:p>
        </p:txBody>
      </p:sp>
      <p:sp>
        <p:nvSpPr>
          <p:cNvPr id="13" name="TextovéPole 12"/>
          <p:cNvSpPr txBox="1"/>
          <p:nvPr/>
        </p:nvSpPr>
        <p:spPr>
          <a:xfrm>
            <a:off x="1738542" y="4811440"/>
            <a:ext cx="1202420"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B</a:t>
            </a:r>
            <a:endParaRPr lang="cs-CZ" dirty="0">
              <a:solidFill>
                <a:schemeClr val="bg1">
                  <a:lumMod val="10000"/>
                </a:schemeClr>
              </a:solidFill>
            </a:endParaRPr>
          </a:p>
        </p:txBody>
      </p:sp>
      <p:sp>
        <p:nvSpPr>
          <p:cNvPr id="14" name="TextovéPole 13"/>
          <p:cNvSpPr txBox="1"/>
          <p:nvPr/>
        </p:nvSpPr>
        <p:spPr>
          <a:xfrm>
            <a:off x="3811901" y="4811440"/>
            <a:ext cx="1360123"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C</a:t>
            </a:r>
            <a:endParaRPr lang="cs-CZ" dirty="0">
              <a:solidFill>
                <a:schemeClr val="bg1">
                  <a:lumMod val="10000"/>
                </a:schemeClr>
              </a:solidFill>
            </a:endParaRPr>
          </a:p>
        </p:txBody>
      </p:sp>
      <p:sp>
        <p:nvSpPr>
          <p:cNvPr id="15" name="TextovéPole 14"/>
          <p:cNvSpPr txBox="1"/>
          <p:nvPr/>
        </p:nvSpPr>
        <p:spPr>
          <a:xfrm>
            <a:off x="6073452" y="4811440"/>
            <a:ext cx="1159272"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D</a:t>
            </a:r>
            <a:endParaRPr lang="cs-CZ" dirty="0">
              <a:solidFill>
                <a:schemeClr val="bg1">
                  <a:lumMod val="10000"/>
                </a:schemeClr>
              </a:solidFill>
            </a:endParaRPr>
          </a:p>
        </p:txBody>
      </p:sp>
      <p:sp>
        <p:nvSpPr>
          <p:cNvPr id="17" name="Ovál 16"/>
          <p:cNvSpPr/>
          <p:nvPr/>
        </p:nvSpPr>
        <p:spPr>
          <a:xfrm>
            <a:off x="3735879" y="1556792"/>
            <a:ext cx="1512168" cy="1440160"/>
          </a:xfrm>
          <a:prstGeom prst="ellipse">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3861048"/>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3861048"/>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sp>
        <p:nvSpPr>
          <p:cNvPr id="20" name="Obdélník 19"/>
          <p:cNvSpPr/>
          <p:nvPr/>
        </p:nvSpPr>
        <p:spPr>
          <a:xfrm>
            <a:off x="5999801" y="3861048"/>
            <a:ext cx="1296144" cy="1319724"/>
          </a:xfrm>
          <a:prstGeom prst="rect">
            <a:avLst/>
          </a:prstGeom>
          <a:noFill/>
          <a:ln w="28575">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32" name="Přímá spojnice se šipkou 31"/>
          <p:cNvCxnSpPr>
            <a:stCxn id="18" idx="3"/>
            <a:endCxn id="19" idx="1"/>
          </p:cNvCxnSpPr>
          <p:nvPr/>
        </p:nvCxnSpPr>
        <p:spPr>
          <a:xfrm>
            <a:off x="2987824" y="4520910"/>
            <a:ext cx="856067"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9" idx="3"/>
            <a:endCxn id="20" idx="1"/>
          </p:cNvCxnSpPr>
          <p:nvPr/>
        </p:nvCxnSpPr>
        <p:spPr>
          <a:xfrm>
            <a:off x="5140035" y="4520910"/>
            <a:ext cx="859766" cy="0"/>
          </a:xfrm>
          <a:prstGeom prst="straightConnector1">
            <a:avLst/>
          </a:prstGeom>
          <a:ln w="19050">
            <a:solidFill>
              <a:schemeClr val="bg1">
                <a:lumMod val="1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TextovéPole 41"/>
          <p:cNvSpPr txBox="1"/>
          <p:nvPr/>
        </p:nvSpPr>
        <p:spPr>
          <a:xfrm>
            <a:off x="1691680" y="3491716"/>
            <a:ext cx="1296000" cy="369332"/>
          </a:xfrm>
          <a:prstGeom prst="rect">
            <a:avLst/>
          </a:prstGeom>
          <a:noFill/>
          <a:ln w="28575">
            <a:solidFill>
              <a:schemeClr val="bg1">
                <a:lumMod val="10000"/>
              </a:schemeClr>
            </a:solidFill>
          </a:ln>
        </p:spPr>
        <p:txBody>
          <a:bodyPr wrap="square" rtlCol="0">
            <a:spAutoFit/>
          </a:bodyPr>
          <a:lstStyle/>
          <a:p>
            <a:pPr algn="ctr"/>
            <a:r>
              <a:rPr lang="cs-CZ" dirty="0" smtClean="0">
                <a:solidFill>
                  <a:schemeClr val="bg1">
                    <a:lumMod val="10000"/>
                  </a:schemeClr>
                </a:solidFill>
              </a:rPr>
              <a:t>20 %</a:t>
            </a:r>
            <a:endParaRPr lang="cs-CZ" dirty="0">
              <a:solidFill>
                <a:schemeClr val="bg1">
                  <a:lumMod val="10000"/>
                </a:schemeClr>
              </a:solidFill>
            </a:endParaRPr>
          </a:p>
        </p:txBody>
      </p:sp>
      <p:pic>
        <p:nvPicPr>
          <p:cNvPr id="8" name="Obrázek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80761" y="1628800"/>
            <a:ext cx="1022400" cy="1022400"/>
          </a:xfrm>
          <a:prstGeom prst="rect">
            <a:avLst/>
          </a:prstGeom>
        </p:spPr>
      </p:pic>
      <p:sp>
        <p:nvSpPr>
          <p:cNvPr id="37" name="TextovéPole 36"/>
          <p:cNvSpPr txBox="1"/>
          <p:nvPr/>
        </p:nvSpPr>
        <p:spPr>
          <a:xfrm>
            <a:off x="3843890" y="3491716"/>
            <a:ext cx="1296000" cy="369332"/>
          </a:xfrm>
          <a:prstGeom prst="rect">
            <a:avLst/>
          </a:prstGeom>
          <a:noFill/>
          <a:ln w="28575">
            <a:solidFill>
              <a:schemeClr val="bg1">
                <a:lumMod val="10000"/>
              </a:schemeClr>
            </a:solidFill>
          </a:ln>
        </p:spPr>
        <p:txBody>
          <a:bodyPr wrap="square" rtlCol="0">
            <a:spAutoFit/>
          </a:bodyPr>
          <a:lstStyle/>
          <a:p>
            <a:pPr algn="ctr"/>
            <a:r>
              <a:rPr lang="cs-CZ" dirty="0" smtClean="0">
                <a:solidFill>
                  <a:schemeClr val="bg1">
                    <a:lumMod val="10000"/>
                  </a:schemeClr>
                </a:solidFill>
              </a:rPr>
              <a:t>20 %</a:t>
            </a:r>
            <a:endParaRPr lang="cs-CZ" dirty="0">
              <a:solidFill>
                <a:schemeClr val="bg1">
                  <a:lumMod val="10000"/>
                </a:schemeClr>
              </a:solidFill>
            </a:endParaRPr>
          </a:p>
        </p:txBody>
      </p:sp>
      <p:sp>
        <p:nvSpPr>
          <p:cNvPr id="38" name="TextovéPole 37"/>
          <p:cNvSpPr txBox="1"/>
          <p:nvPr/>
        </p:nvSpPr>
        <p:spPr>
          <a:xfrm>
            <a:off x="5999801" y="3491716"/>
            <a:ext cx="1296000" cy="369332"/>
          </a:xfrm>
          <a:prstGeom prst="rect">
            <a:avLst/>
          </a:prstGeom>
          <a:noFill/>
          <a:ln w="28575">
            <a:solidFill>
              <a:schemeClr val="bg1">
                <a:lumMod val="10000"/>
              </a:schemeClr>
            </a:solidFill>
          </a:ln>
        </p:spPr>
        <p:txBody>
          <a:bodyPr wrap="square" rtlCol="0">
            <a:spAutoFit/>
          </a:bodyPr>
          <a:lstStyle/>
          <a:p>
            <a:pPr algn="ctr"/>
            <a:r>
              <a:rPr lang="cs-CZ" dirty="0" smtClean="0">
                <a:solidFill>
                  <a:schemeClr val="bg1">
                    <a:lumMod val="10000"/>
                  </a:schemeClr>
                </a:solidFill>
              </a:rPr>
              <a:t>20 %</a:t>
            </a:r>
          </a:p>
        </p:txBody>
      </p:sp>
      <p:cxnSp>
        <p:nvCxnSpPr>
          <p:cNvPr id="5" name="Přímá spojnice se šipkou 4"/>
          <p:cNvCxnSpPr>
            <a:stCxn id="42" idx="0"/>
            <a:endCxn id="17" idx="4"/>
          </p:cNvCxnSpPr>
          <p:nvPr/>
        </p:nvCxnSpPr>
        <p:spPr>
          <a:xfrm flipV="1">
            <a:off x="2339680" y="2996952"/>
            <a:ext cx="2152283" cy="494764"/>
          </a:xfrm>
          <a:prstGeom prst="straightConnector1">
            <a:avLst/>
          </a:prstGeom>
          <a:ln w="19050">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Přímá spojnice se šipkou 8"/>
          <p:cNvCxnSpPr>
            <a:stCxn id="37" idx="0"/>
            <a:endCxn id="17" idx="4"/>
          </p:cNvCxnSpPr>
          <p:nvPr/>
        </p:nvCxnSpPr>
        <p:spPr>
          <a:xfrm flipV="1">
            <a:off x="4491890" y="2996952"/>
            <a:ext cx="73" cy="494764"/>
          </a:xfrm>
          <a:prstGeom prst="straightConnector1">
            <a:avLst/>
          </a:prstGeom>
          <a:ln w="19050">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a:stCxn id="38" idx="0"/>
            <a:endCxn id="17" idx="4"/>
          </p:cNvCxnSpPr>
          <p:nvPr/>
        </p:nvCxnSpPr>
        <p:spPr>
          <a:xfrm flipH="1" flipV="1">
            <a:off x="4491963" y="2996952"/>
            <a:ext cx="2155838" cy="494764"/>
          </a:xfrm>
          <a:prstGeom prst="straightConnector1">
            <a:avLst/>
          </a:prstGeom>
          <a:ln w="19050">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TextovéPole 33"/>
          <p:cNvSpPr txBox="1"/>
          <p:nvPr/>
        </p:nvSpPr>
        <p:spPr>
          <a:xfrm>
            <a:off x="611560" y="5733256"/>
            <a:ext cx="8136904" cy="646331"/>
          </a:xfrm>
          <a:prstGeom prst="rect">
            <a:avLst/>
          </a:prstGeom>
          <a:noFill/>
        </p:spPr>
        <p:txBody>
          <a:bodyPr wrap="square" rtlCol="0">
            <a:spAutoFit/>
          </a:bodyPr>
          <a:lstStyle/>
          <a:p>
            <a:pPr algn="ctr"/>
            <a:r>
              <a:rPr lang="cs-CZ" dirty="0" smtClean="0"/>
              <a:t>Protože podniky B,C a D nejsou propojené a každý ovládá pouze 20 % žadatele, je podnik žadatele nezávislým podnikem!</a:t>
            </a:r>
            <a:endParaRPr lang="cs-CZ" dirty="0"/>
          </a:p>
        </p:txBody>
      </p:sp>
    </p:spTree>
    <p:extLst>
      <p:ext uri="{BB962C8B-B14F-4D97-AF65-F5344CB8AC3E}">
        <p14:creationId xmlns:p14="http://schemas.microsoft.com/office/powerpoint/2010/main" val="31925805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Obrázek 2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41888" y="3861048"/>
            <a:ext cx="1022400" cy="1022400"/>
          </a:xfrm>
          <a:prstGeom prst="rect">
            <a:avLst/>
          </a:prstGeom>
          <a:ln>
            <a:solidFill>
              <a:schemeClr val="bg1"/>
            </a:solidFill>
          </a:ln>
        </p:spPr>
      </p:pic>
      <p:sp>
        <p:nvSpPr>
          <p:cNvPr id="40" name="TextovéPole 39"/>
          <p:cNvSpPr txBox="1"/>
          <p:nvPr/>
        </p:nvSpPr>
        <p:spPr>
          <a:xfrm>
            <a:off x="3041829" y="4175537"/>
            <a:ext cx="748055" cy="369332"/>
          </a:xfrm>
          <a:prstGeom prst="rect">
            <a:avLst/>
          </a:prstGeom>
          <a:noFill/>
          <a:ln>
            <a:solidFill>
              <a:schemeClr val="bg1"/>
            </a:solidFill>
          </a:ln>
        </p:spPr>
        <p:txBody>
          <a:bodyPr wrap="square" rtlCol="0">
            <a:spAutoFit/>
          </a:bodyPr>
          <a:lstStyle/>
          <a:p>
            <a:r>
              <a:rPr lang="cs-CZ" dirty="0" smtClean="0">
                <a:solidFill>
                  <a:schemeClr val="bg1">
                    <a:lumMod val="10000"/>
                  </a:schemeClr>
                </a:solidFill>
              </a:rPr>
              <a:t>60 </a:t>
            </a:r>
            <a:r>
              <a:rPr lang="cs-CZ" dirty="0">
                <a:solidFill>
                  <a:schemeClr val="bg1">
                    <a:lumMod val="10000"/>
                  </a:schemeClr>
                </a:solidFill>
              </a:rPr>
              <a:t>%</a:t>
            </a:r>
          </a:p>
        </p:txBody>
      </p:sp>
      <p:sp>
        <p:nvSpPr>
          <p:cNvPr id="41" name="TextovéPole 40"/>
          <p:cNvSpPr txBox="1"/>
          <p:nvPr/>
        </p:nvSpPr>
        <p:spPr>
          <a:xfrm>
            <a:off x="5194041" y="4175537"/>
            <a:ext cx="751754" cy="369332"/>
          </a:xfrm>
          <a:prstGeom prst="rect">
            <a:avLst/>
          </a:prstGeom>
          <a:noFill/>
          <a:ln>
            <a:solidFill>
              <a:schemeClr val="bg1"/>
            </a:solidFill>
          </a:ln>
        </p:spPr>
        <p:txBody>
          <a:bodyPr wrap="square" rtlCol="0">
            <a:spAutoFit/>
          </a:bodyPr>
          <a:lstStyle/>
          <a:p>
            <a:r>
              <a:rPr lang="cs-CZ" dirty="0" smtClean="0">
                <a:solidFill>
                  <a:schemeClr val="bg1">
                    <a:lumMod val="10000"/>
                  </a:schemeClr>
                </a:solidFill>
              </a:rPr>
              <a:t>70 </a:t>
            </a:r>
            <a:r>
              <a:rPr lang="cs-CZ" dirty="0">
                <a:solidFill>
                  <a:schemeClr val="bg1">
                    <a:lumMod val="10000"/>
                  </a:schemeClr>
                </a:solidFill>
              </a:rPr>
              <a:t>%</a:t>
            </a:r>
          </a:p>
        </p:txBody>
      </p:sp>
      <p:pic>
        <p:nvPicPr>
          <p:cNvPr id="26" name="Obrázek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0763" y="3933056"/>
            <a:ext cx="1022400" cy="1022400"/>
          </a:xfrm>
          <a:prstGeom prst="rect">
            <a:avLst/>
          </a:prstGeom>
          <a:ln>
            <a:solidFill>
              <a:schemeClr val="bg1"/>
            </a:solidFill>
          </a:ln>
        </p:spPr>
      </p:pic>
      <p:sp>
        <p:nvSpPr>
          <p:cNvPr id="2" name="Nadpis 1"/>
          <p:cNvSpPr>
            <a:spLocks noGrp="1"/>
          </p:cNvSpPr>
          <p:nvPr>
            <p:ph type="title"/>
          </p:nvPr>
        </p:nvSpPr>
        <p:spPr/>
        <p:txBody>
          <a:bodyPr/>
          <a:lstStyle/>
          <a:p>
            <a:pPr algn="ctr"/>
            <a:r>
              <a:rPr lang="cs-CZ" sz="2000" dirty="0" smtClean="0"/>
              <a:t>Propojené podniky Žadatele</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37</a:t>
            </a:fld>
            <a:endParaRPr lang="cs-CZ" dirty="0"/>
          </a:p>
        </p:txBody>
      </p:sp>
      <p:pic>
        <p:nvPicPr>
          <p:cNvPr id="6" name="Obráze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5696" y="3861048"/>
            <a:ext cx="1022400" cy="1022400"/>
          </a:xfrm>
          <a:prstGeom prst="rect">
            <a:avLst/>
          </a:prstGeom>
          <a:ln>
            <a:solidFill>
              <a:schemeClr val="bg1"/>
            </a:solidFill>
          </a:ln>
        </p:spPr>
      </p:pic>
      <p:sp>
        <p:nvSpPr>
          <p:cNvPr id="12" name="TextovéPole 11"/>
          <p:cNvSpPr txBox="1"/>
          <p:nvPr/>
        </p:nvSpPr>
        <p:spPr>
          <a:xfrm>
            <a:off x="3915899" y="2564904"/>
            <a:ext cx="1152128" cy="369332"/>
          </a:xfrm>
          <a:prstGeom prst="rect">
            <a:avLst/>
          </a:prstGeom>
          <a:noFill/>
        </p:spPr>
        <p:txBody>
          <a:bodyPr wrap="square" rtlCol="0">
            <a:spAutoFit/>
          </a:bodyPr>
          <a:lstStyle/>
          <a:p>
            <a:pPr algn="ctr"/>
            <a:r>
              <a:rPr lang="cs-CZ" dirty="0" smtClean="0">
                <a:solidFill>
                  <a:schemeClr val="bg1">
                    <a:lumMod val="10000"/>
                  </a:schemeClr>
                </a:solidFill>
              </a:rPr>
              <a:t>Žadatel</a:t>
            </a:r>
            <a:endParaRPr lang="cs-CZ" dirty="0">
              <a:solidFill>
                <a:schemeClr val="bg1">
                  <a:lumMod val="10000"/>
                </a:schemeClr>
              </a:solidFill>
            </a:endParaRPr>
          </a:p>
        </p:txBody>
      </p:sp>
      <p:sp>
        <p:nvSpPr>
          <p:cNvPr id="13" name="TextovéPole 12"/>
          <p:cNvSpPr txBox="1"/>
          <p:nvPr/>
        </p:nvSpPr>
        <p:spPr>
          <a:xfrm>
            <a:off x="1738542" y="4811440"/>
            <a:ext cx="1202420"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B</a:t>
            </a:r>
            <a:endParaRPr lang="cs-CZ" dirty="0">
              <a:solidFill>
                <a:schemeClr val="bg1">
                  <a:lumMod val="10000"/>
                </a:schemeClr>
              </a:solidFill>
            </a:endParaRPr>
          </a:p>
        </p:txBody>
      </p:sp>
      <p:sp>
        <p:nvSpPr>
          <p:cNvPr id="14" name="TextovéPole 13"/>
          <p:cNvSpPr txBox="1"/>
          <p:nvPr/>
        </p:nvSpPr>
        <p:spPr>
          <a:xfrm>
            <a:off x="3811901" y="4811440"/>
            <a:ext cx="1360123"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C</a:t>
            </a:r>
            <a:endParaRPr lang="cs-CZ" dirty="0">
              <a:solidFill>
                <a:schemeClr val="bg1">
                  <a:lumMod val="10000"/>
                </a:schemeClr>
              </a:solidFill>
            </a:endParaRPr>
          </a:p>
        </p:txBody>
      </p:sp>
      <p:sp>
        <p:nvSpPr>
          <p:cNvPr id="15" name="TextovéPole 14"/>
          <p:cNvSpPr txBox="1"/>
          <p:nvPr/>
        </p:nvSpPr>
        <p:spPr>
          <a:xfrm>
            <a:off x="6073452" y="4811440"/>
            <a:ext cx="1159272" cy="369332"/>
          </a:xfrm>
          <a:prstGeom prst="rect">
            <a:avLst/>
          </a:prstGeom>
          <a:noFill/>
          <a:ln>
            <a:solidFill>
              <a:schemeClr val="bg1"/>
            </a:solidFill>
          </a:ln>
        </p:spPr>
        <p:txBody>
          <a:bodyPr wrap="square" rtlCol="0">
            <a:spAutoFit/>
          </a:bodyPr>
          <a:lstStyle/>
          <a:p>
            <a:pPr algn="ctr"/>
            <a:r>
              <a:rPr lang="cs-CZ" dirty="0" smtClean="0">
                <a:solidFill>
                  <a:schemeClr val="bg1">
                    <a:lumMod val="10000"/>
                  </a:schemeClr>
                </a:solidFill>
              </a:rPr>
              <a:t>Podnik D</a:t>
            </a:r>
            <a:endParaRPr lang="cs-CZ" dirty="0">
              <a:solidFill>
                <a:schemeClr val="bg1">
                  <a:lumMod val="10000"/>
                </a:schemeClr>
              </a:solidFill>
            </a:endParaRPr>
          </a:p>
        </p:txBody>
      </p:sp>
      <p:sp>
        <p:nvSpPr>
          <p:cNvPr id="17" name="Ovál 16"/>
          <p:cNvSpPr/>
          <p:nvPr/>
        </p:nvSpPr>
        <p:spPr>
          <a:xfrm>
            <a:off x="3735879" y="1556792"/>
            <a:ext cx="1512168" cy="144016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1691680" y="3861048"/>
            <a:ext cx="1296144" cy="1319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3843891" y="3861048"/>
            <a:ext cx="1296144" cy="1319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sp>
        <p:nvSpPr>
          <p:cNvPr id="20" name="Obdélník 19"/>
          <p:cNvSpPr/>
          <p:nvPr/>
        </p:nvSpPr>
        <p:spPr>
          <a:xfrm>
            <a:off x="5999801" y="3861048"/>
            <a:ext cx="1296144" cy="1319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32" name="Přímá spojnice se šipkou 31"/>
          <p:cNvCxnSpPr>
            <a:stCxn id="18" idx="3"/>
            <a:endCxn id="19" idx="1"/>
          </p:cNvCxnSpPr>
          <p:nvPr/>
        </p:nvCxnSpPr>
        <p:spPr>
          <a:xfrm>
            <a:off x="2987824" y="4520910"/>
            <a:ext cx="856067" cy="0"/>
          </a:xfrm>
          <a:prstGeom prst="straightConnector1">
            <a:avLst/>
          </a:prstGeom>
          <a:ln w="190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9" idx="3"/>
            <a:endCxn id="20" idx="1"/>
          </p:cNvCxnSpPr>
          <p:nvPr/>
        </p:nvCxnSpPr>
        <p:spPr>
          <a:xfrm>
            <a:off x="5140035" y="4520910"/>
            <a:ext cx="859766" cy="0"/>
          </a:xfrm>
          <a:prstGeom prst="straightConnector1">
            <a:avLst/>
          </a:prstGeom>
          <a:ln w="190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TextovéPole 41"/>
          <p:cNvSpPr txBox="1"/>
          <p:nvPr/>
        </p:nvSpPr>
        <p:spPr>
          <a:xfrm>
            <a:off x="1691680" y="3491716"/>
            <a:ext cx="1296143" cy="369332"/>
          </a:xfrm>
          <a:prstGeom prst="rect">
            <a:avLst/>
          </a:prstGeom>
          <a:noFill/>
          <a:ln w="28575">
            <a:solidFill>
              <a:srgbClr val="FF0000"/>
            </a:solidFill>
          </a:ln>
        </p:spPr>
        <p:txBody>
          <a:bodyPr wrap="square" rtlCol="0">
            <a:spAutoFit/>
          </a:bodyPr>
          <a:lstStyle/>
          <a:p>
            <a:pPr algn="ctr"/>
            <a:r>
              <a:rPr lang="cs-CZ" dirty="0" smtClean="0">
                <a:solidFill>
                  <a:schemeClr val="bg1">
                    <a:lumMod val="10000"/>
                  </a:schemeClr>
                </a:solidFill>
              </a:rPr>
              <a:t>20 %</a:t>
            </a:r>
            <a:endParaRPr lang="cs-CZ" dirty="0">
              <a:solidFill>
                <a:schemeClr val="bg1">
                  <a:lumMod val="10000"/>
                </a:schemeClr>
              </a:solidFill>
            </a:endParaRPr>
          </a:p>
        </p:txBody>
      </p:sp>
      <p:pic>
        <p:nvPicPr>
          <p:cNvPr id="8" name="Obrázek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80761" y="1628800"/>
            <a:ext cx="1022400" cy="1022400"/>
          </a:xfrm>
          <a:prstGeom prst="rect">
            <a:avLst/>
          </a:prstGeom>
        </p:spPr>
      </p:pic>
      <p:sp>
        <p:nvSpPr>
          <p:cNvPr id="37" name="TextovéPole 36"/>
          <p:cNvSpPr txBox="1"/>
          <p:nvPr/>
        </p:nvSpPr>
        <p:spPr>
          <a:xfrm>
            <a:off x="3843890" y="3491716"/>
            <a:ext cx="1296143" cy="369332"/>
          </a:xfrm>
          <a:prstGeom prst="rect">
            <a:avLst/>
          </a:prstGeom>
          <a:noFill/>
          <a:ln w="28575">
            <a:solidFill>
              <a:srgbClr val="FF0000"/>
            </a:solidFill>
          </a:ln>
        </p:spPr>
        <p:txBody>
          <a:bodyPr wrap="square" rtlCol="0">
            <a:spAutoFit/>
          </a:bodyPr>
          <a:lstStyle/>
          <a:p>
            <a:pPr algn="ctr"/>
            <a:r>
              <a:rPr lang="cs-CZ" dirty="0" smtClean="0">
                <a:solidFill>
                  <a:schemeClr val="bg1">
                    <a:lumMod val="10000"/>
                  </a:schemeClr>
                </a:solidFill>
              </a:rPr>
              <a:t>20 %</a:t>
            </a:r>
            <a:endParaRPr lang="cs-CZ" dirty="0">
              <a:solidFill>
                <a:schemeClr val="bg1">
                  <a:lumMod val="10000"/>
                </a:schemeClr>
              </a:solidFill>
            </a:endParaRPr>
          </a:p>
        </p:txBody>
      </p:sp>
      <p:sp>
        <p:nvSpPr>
          <p:cNvPr id="38" name="TextovéPole 37"/>
          <p:cNvSpPr txBox="1"/>
          <p:nvPr/>
        </p:nvSpPr>
        <p:spPr>
          <a:xfrm>
            <a:off x="5999801" y="3491716"/>
            <a:ext cx="1296143" cy="369332"/>
          </a:xfrm>
          <a:prstGeom prst="rect">
            <a:avLst/>
          </a:prstGeom>
          <a:noFill/>
          <a:ln w="28575">
            <a:solidFill>
              <a:srgbClr val="FF0000"/>
            </a:solidFill>
          </a:ln>
        </p:spPr>
        <p:txBody>
          <a:bodyPr wrap="square" rtlCol="0">
            <a:spAutoFit/>
          </a:bodyPr>
          <a:lstStyle/>
          <a:p>
            <a:pPr algn="ctr"/>
            <a:r>
              <a:rPr lang="cs-CZ" dirty="0" smtClean="0">
                <a:solidFill>
                  <a:schemeClr val="bg1">
                    <a:lumMod val="10000"/>
                  </a:schemeClr>
                </a:solidFill>
              </a:rPr>
              <a:t>20 %</a:t>
            </a:r>
          </a:p>
        </p:txBody>
      </p:sp>
      <p:sp>
        <p:nvSpPr>
          <p:cNvPr id="27" name="TextovéPole 26"/>
          <p:cNvSpPr txBox="1"/>
          <p:nvPr/>
        </p:nvSpPr>
        <p:spPr>
          <a:xfrm>
            <a:off x="611560" y="5733256"/>
            <a:ext cx="8136904" cy="646331"/>
          </a:xfrm>
          <a:prstGeom prst="rect">
            <a:avLst/>
          </a:prstGeom>
          <a:noFill/>
        </p:spPr>
        <p:txBody>
          <a:bodyPr wrap="square" rtlCol="0">
            <a:spAutoFit/>
          </a:bodyPr>
          <a:lstStyle/>
          <a:p>
            <a:pPr algn="ctr"/>
            <a:r>
              <a:rPr lang="cs-CZ" dirty="0" smtClean="0"/>
              <a:t>Protože podniky B,C a D jsou propojené a dohromady ovládají 60 % žadatele, je podnik žadatele propojený se všemi podniky na obrázku!</a:t>
            </a:r>
            <a:endParaRPr lang="cs-CZ" dirty="0"/>
          </a:p>
        </p:txBody>
      </p:sp>
      <p:cxnSp>
        <p:nvCxnSpPr>
          <p:cNvPr id="5" name="Přímá spojnice se šipkou 4"/>
          <p:cNvCxnSpPr>
            <a:stCxn id="42" idx="0"/>
            <a:endCxn id="17" idx="4"/>
          </p:cNvCxnSpPr>
          <p:nvPr/>
        </p:nvCxnSpPr>
        <p:spPr>
          <a:xfrm flipV="1">
            <a:off x="2339752" y="2996952"/>
            <a:ext cx="2152211" cy="494764"/>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stCxn id="37" idx="0"/>
            <a:endCxn id="17" idx="4"/>
          </p:cNvCxnSpPr>
          <p:nvPr/>
        </p:nvCxnSpPr>
        <p:spPr>
          <a:xfrm flipV="1">
            <a:off x="4491962" y="2996952"/>
            <a:ext cx="1" cy="494764"/>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Přímá spojnice se šipkou 29"/>
          <p:cNvCxnSpPr>
            <a:stCxn id="17" idx="4"/>
            <a:endCxn id="38" idx="0"/>
          </p:cNvCxnSpPr>
          <p:nvPr/>
        </p:nvCxnSpPr>
        <p:spPr>
          <a:xfrm>
            <a:off x="4491963" y="2996952"/>
            <a:ext cx="2155910" cy="494764"/>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76405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a:t>Bloková výjimka – partnerské a propojené podniky pro určení velikosti podniku</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38</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306" y="1358009"/>
            <a:ext cx="1022400" cy="1022400"/>
          </a:xfrm>
          <a:prstGeom prst="rect">
            <a:avLst/>
          </a:prstGeom>
        </p:spPr>
      </p:pic>
      <p:sp>
        <p:nvSpPr>
          <p:cNvPr id="13" name="TextovéPole 12"/>
          <p:cNvSpPr txBox="1"/>
          <p:nvPr/>
        </p:nvSpPr>
        <p:spPr>
          <a:xfrm>
            <a:off x="3395912" y="4139788"/>
            <a:ext cx="1220437" cy="369332"/>
          </a:xfrm>
          <a:prstGeom prst="rect">
            <a:avLst/>
          </a:prstGeom>
          <a:noFill/>
        </p:spPr>
        <p:txBody>
          <a:bodyPr wrap="square" rtlCol="0">
            <a:spAutoFit/>
          </a:bodyPr>
          <a:lstStyle/>
          <a:p>
            <a:pPr algn="ctr"/>
            <a:r>
              <a:rPr lang="cs-CZ" dirty="0">
                <a:solidFill>
                  <a:schemeClr val="bg1">
                    <a:lumMod val="10000"/>
                  </a:schemeClr>
                </a:solidFill>
              </a:rPr>
              <a:t>Podnik A</a:t>
            </a:r>
          </a:p>
        </p:txBody>
      </p:sp>
      <p:sp>
        <p:nvSpPr>
          <p:cNvPr id="14" name="TextovéPole 13"/>
          <p:cNvSpPr txBox="1"/>
          <p:nvPr/>
        </p:nvSpPr>
        <p:spPr>
          <a:xfrm>
            <a:off x="5512964" y="4139788"/>
            <a:ext cx="1375651" cy="369332"/>
          </a:xfrm>
          <a:prstGeom prst="rect">
            <a:avLst/>
          </a:prstGeom>
          <a:noFill/>
        </p:spPr>
        <p:txBody>
          <a:bodyPr wrap="square" rtlCol="0">
            <a:spAutoFit/>
          </a:bodyPr>
          <a:lstStyle/>
          <a:p>
            <a:pPr algn="ctr"/>
            <a:r>
              <a:rPr lang="cs-CZ" dirty="0">
                <a:solidFill>
                  <a:schemeClr val="bg1">
                    <a:lumMod val="10000"/>
                  </a:schemeClr>
                </a:solidFill>
              </a:rPr>
              <a:t>Podnik B</a:t>
            </a:r>
          </a:p>
        </p:txBody>
      </p:sp>
      <p:sp>
        <p:nvSpPr>
          <p:cNvPr id="15" name="TextovéPole 14"/>
          <p:cNvSpPr txBox="1"/>
          <p:nvPr/>
        </p:nvSpPr>
        <p:spPr>
          <a:xfrm>
            <a:off x="7690030" y="4139788"/>
            <a:ext cx="1274458" cy="369332"/>
          </a:xfrm>
          <a:prstGeom prst="rect">
            <a:avLst/>
          </a:prstGeom>
          <a:noFill/>
        </p:spPr>
        <p:txBody>
          <a:bodyPr wrap="square" rtlCol="0">
            <a:spAutoFit/>
          </a:bodyPr>
          <a:lstStyle/>
          <a:p>
            <a:pPr algn="ctr"/>
            <a:r>
              <a:rPr lang="cs-CZ" dirty="0">
                <a:solidFill>
                  <a:srgbClr val="00B050"/>
                </a:solidFill>
              </a:rPr>
              <a:t>Podnik C</a:t>
            </a:r>
          </a:p>
        </p:txBody>
      </p:sp>
      <p:sp>
        <p:nvSpPr>
          <p:cNvPr id="17" name="Ovál 16"/>
          <p:cNvSpPr/>
          <p:nvPr/>
        </p:nvSpPr>
        <p:spPr>
          <a:xfrm>
            <a:off x="5404422" y="1268760"/>
            <a:ext cx="1512168" cy="1440160"/>
          </a:xfrm>
          <a:prstGeom prst="ellipse">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chemeClr val="bg1">
                    <a:lumMod val="10000"/>
                  </a:schemeClr>
                </a:solidFill>
              </a:ln>
            </a:endParaRPr>
          </a:p>
        </p:txBody>
      </p:sp>
      <p:sp>
        <p:nvSpPr>
          <p:cNvPr id="18" name="Obdélník 17"/>
          <p:cNvSpPr/>
          <p:nvPr/>
        </p:nvSpPr>
        <p:spPr>
          <a:xfrm>
            <a:off x="3360223"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5512434"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Obdélník 19"/>
          <p:cNvSpPr/>
          <p:nvPr/>
        </p:nvSpPr>
        <p:spPr>
          <a:xfrm>
            <a:off x="7668344" y="3120100"/>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22" name="Přímá spojnice se šipkou 21"/>
          <p:cNvCxnSpPr>
            <a:stCxn id="17" idx="4"/>
            <a:endCxn id="18" idx="0"/>
          </p:cNvCxnSpPr>
          <p:nvPr/>
        </p:nvCxnSpPr>
        <p:spPr>
          <a:xfrm flipH="1">
            <a:off x="4008295" y="2708920"/>
            <a:ext cx="2152211"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a:stCxn id="17" idx="4"/>
            <a:endCxn id="19" idx="0"/>
          </p:cNvCxnSpPr>
          <p:nvPr/>
        </p:nvCxnSpPr>
        <p:spPr>
          <a:xfrm>
            <a:off x="6160506" y="2708920"/>
            <a:ext cx="0"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Přímá spojnice se šipkou 27"/>
          <p:cNvCxnSpPr>
            <a:stCxn id="17" idx="4"/>
            <a:endCxn id="20" idx="0"/>
          </p:cNvCxnSpPr>
          <p:nvPr/>
        </p:nvCxnSpPr>
        <p:spPr>
          <a:xfrm>
            <a:off x="6160506" y="2708920"/>
            <a:ext cx="2155910" cy="411180"/>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2" name="TextovéPole 41"/>
          <p:cNvSpPr txBox="1"/>
          <p:nvPr/>
        </p:nvSpPr>
        <p:spPr>
          <a:xfrm>
            <a:off x="3573860" y="2783640"/>
            <a:ext cx="892071" cy="369332"/>
          </a:xfrm>
          <a:prstGeom prst="rect">
            <a:avLst/>
          </a:prstGeom>
          <a:noFill/>
        </p:spPr>
        <p:txBody>
          <a:bodyPr wrap="square" rtlCol="0">
            <a:spAutoFit/>
          </a:bodyPr>
          <a:lstStyle/>
          <a:p>
            <a:r>
              <a:rPr lang="cs-CZ" dirty="0">
                <a:solidFill>
                  <a:schemeClr val="bg1">
                    <a:lumMod val="10000"/>
                  </a:schemeClr>
                </a:solidFill>
              </a:rPr>
              <a:t>100 %</a:t>
            </a:r>
          </a:p>
        </p:txBody>
      </p:sp>
      <p:sp>
        <p:nvSpPr>
          <p:cNvPr id="44" name="TextovéPole 43"/>
          <p:cNvSpPr txBox="1"/>
          <p:nvPr/>
        </p:nvSpPr>
        <p:spPr>
          <a:xfrm>
            <a:off x="7955795" y="2783640"/>
            <a:ext cx="721243" cy="369332"/>
          </a:xfrm>
          <a:prstGeom prst="rect">
            <a:avLst/>
          </a:prstGeom>
          <a:noFill/>
        </p:spPr>
        <p:txBody>
          <a:bodyPr wrap="square" rtlCol="0">
            <a:spAutoFit/>
          </a:bodyPr>
          <a:lstStyle/>
          <a:p>
            <a:r>
              <a:rPr lang="cs-CZ" dirty="0">
                <a:solidFill>
                  <a:schemeClr val="bg1">
                    <a:lumMod val="10000"/>
                  </a:schemeClr>
                </a:solidFill>
              </a:rPr>
              <a:t>40 %</a:t>
            </a:r>
          </a:p>
        </p:txBody>
      </p:sp>
      <p:pic>
        <p:nvPicPr>
          <p:cNvPr id="29" name="Obrázek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6450" y="3166917"/>
            <a:ext cx="1022400" cy="1022400"/>
          </a:xfrm>
          <a:prstGeom prst="rect">
            <a:avLst/>
          </a:prstGeom>
        </p:spPr>
      </p:pic>
      <p:pic>
        <p:nvPicPr>
          <p:cNvPr id="30" name="Obrázek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92736" y="3166917"/>
            <a:ext cx="1022400" cy="1022400"/>
          </a:xfrm>
          <a:prstGeom prst="rect">
            <a:avLst/>
          </a:prstGeom>
        </p:spPr>
      </p:pic>
      <p:pic>
        <p:nvPicPr>
          <p:cNvPr id="5" name="Obrázek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98072" y="3166917"/>
            <a:ext cx="1022400" cy="1022400"/>
          </a:xfrm>
          <a:prstGeom prst="rect">
            <a:avLst/>
          </a:prstGeom>
        </p:spPr>
      </p:pic>
      <p:sp>
        <p:nvSpPr>
          <p:cNvPr id="27" name="TextovéPole 26"/>
          <p:cNvSpPr txBox="1"/>
          <p:nvPr/>
        </p:nvSpPr>
        <p:spPr>
          <a:xfrm>
            <a:off x="5526061" y="2267580"/>
            <a:ext cx="1220437" cy="369332"/>
          </a:xfrm>
          <a:prstGeom prst="rect">
            <a:avLst/>
          </a:prstGeom>
          <a:noFill/>
        </p:spPr>
        <p:txBody>
          <a:bodyPr wrap="square" rtlCol="0">
            <a:spAutoFit/>
          </a:bodyPr>
          <a:lstStyle/>
          <a:p>
            <a:pPr algn="ctr"/>
            <a:r>
              <a:rPr lang="cs-CZ" dirty="0">
                <a:solidFill>
                  <a:schemeClr val="bg1">
                    <a:lumMod val="10000"/>
                  </a:schemeClr>
                </a:solidFill>
              </a:rPr>
              <a:t>Žadatel</a:t>
            </a:r>
          </a:p>
        </p:txBody>
      </p:sp>
      <p:sp>
        <p:nvSpPr>
          <p:cNvPr id="31" name="Obdélník 30"/>
          <p:cNvSpPr/>
          <p:nvPr/>
        </p:nvSpPr>
        <p:spPr>
          <a:xfrm>
            <a:off x="4436328" y="4717116"/>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Obdélník 33"/>
          <p:cNvSpPr/>
          <p:nvPr/>
        </p:nvSpPr>
        <p:spPr>
          <a:xfrm>
            <a:off x="6590389" y="4717116"/>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49212" y="4710856"/>
            <a:ext cx="1022400" cy="1022400"/>
          </a:xfrm>
          <a:prstGeom prst="rect">
            <a:avLst/>
          </a:prstGeom>
        </p:spPr>
      </p:pic>
      <p:sp>
        <p:nvSpPr>
          <p:cNvPr id="35" name="TextovéPole 34"/>
          <p:cNvSpPr txBox="1"/>
          <p:nvPr/>
        </p:nvSpPr>
        <p:spPr>
          <a:xfrm>
            <a:off x="6604282" y="5723964"/>
            <a:ext cx="1220437" cy="369332"/>
          </a:xfrm>
          <a:prstGeom prst="rect">
            <a:avLst/>
          </a:prstGeom>
          <a:noFill/>
        </p:spPr>
        <p:txBody>
          <a:bodyPr wrap="square" rtlCol="0">
            <a:spAutoFit/>
          </a:bodyPr>
          <a:lstStyle/>
          <a:p>
            <a:pPr algn="ctr"/>
            <a:r>
              <a:rPr lang="cs-CZ" dirty="0">
                <a:solidFill>
                  <a:schemeClr val="tx2">
                    <a:lumMod val="50000"/>
                  </a:schemeClr>
                </a:solidFill>
              </a:rPr>
              <a:t>Podnik E</a:t>
            </a:r>
          </a:p>
        </p:txBody>
      </p:sp>
      <p:sp>
        <p:nvSpPr>
          <p:cNvPr id="36" name="TextovéPole 35"/>
          <p:cNvSpPr txBox="1"/>
          <p:nvPr/>
        </p:nvSpPr>
        <p:spPr>
          <a:xfrm>
            <a:off x="4516050" y="5723964"/>
            <a:ext cx="1220437" cy="369332"/>
          </a:xfrm>
          <a:prstGeom prst="rect">
            <a:avLst/>
          </a:prstGeom>
          <a:noFill/>
        </p:spPr>
        <p:txBody>
          <a:bodyPr wrap="square" rtlCol="0">
            <a:spAutoFit/>
          </a:bodyPr>
          <a:lstStyle/>
          <a:p>
            <a:pPr algn="ctr"/>
            <a:r>
              <a:rPr lang="cs-CZ" dirty="0">
                <a:solidFill>
                  <a:schemeClr val="bg1">
                    <a:lumMod val="10000"/>
                  </a:schemeClr>
                </a:solidFill>
              </a:rPr>
              <a:t>Podnik D</a:t>
            </a:r>
          </a:p>
        </p:txBody>
      </p:sp>
      <p:cxnSp>
        <p:nvCxnSpPr>
          <p:cNvPr id="10" name="Přímá spojnice se šipkou 9"/>
          <p:cNvCxnSpPr>
            <a:stCxn id="18" idx="2"/>
            <a:endCxn id="31" idx="0"/>
          </p:cNvCxnSpPr>
          <p:nvPr/>
        </p:nvCxnSpPr>
        <p:spPr>
          <a:xfrm>
            <a:off x="4008295" y="4439824"/>
            <a:ext cx="1076105"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Přímá spojnice se šipkou 36"/>
          <p:cNvCxnSpPr>
            <a:stCxn id="20" idx="2"/>
            <a:endCxn id="34" idx="0"/>
          </p:cNvCxnSpPr>
          <p:nvPr/>
        </p:nvCxnSpPr>
        <p:spPr>
          <a:xfrm flipH="1">
            <a:off x="7238461" y="4439824"/>
            <a:ext cx="1077955"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TextovéPole 44"/>
          <p:cNvSpPr txBox="1"/>
          <p:nvPr/>
        </p:nvSpPr>
        <p:spPr>
          <a:xfrm>
            <a:off x="8054194" y="4443330"/>
            <a:ext cx="766278" cy="369332"/>
          </a:xfrm>
          <a:prstGeom prst="rect">
            <a:avLst/>
          </a:prstGeom>
          <a:noFill/>
        </p:spPr>
        <p:txBody>
          <a:bodyPr wrap="square" rtlCol="0">
            <a:spAutoFit/>
          </a:bodyPr>
          <a:lstStyle/>
          <a:p>
            <a:r>
              <a:rPr lang="cs-CZ" dirty="0">
                <a:solidFill>
                  <a:schemeClr val="bg1">
                    <a:lumMod val="10000"/>
                  </a:schemeClr>
                </a:solidFill>
              </a:rPr>
              <a:t>30 %</a:t>
            </a:r>
          </a:p>
        </p:txBody>
      </p:sp>
      <p:sp>
        <p:nvSpPr>
          <p:cNvPr id="47" name="TextovéPole 46"/>
          <p:cNvSpPr txBox="1"/>
          <p:nvPr/>
        </p:nvSpPr>
        <p:spPr>
          <a:xfrm>
            <a:off x="3619185" y="4393804"/>
            <a:ext cx="769502" cy="369332"/>
          </a:xfrm>
          <a:prstGeom prst="rect">
            <a:avLst/>
          </a:prstGeom>
          <a:noFill/>
        </p:spPr>
        <p:txBody>
          <a:bodyPr wrap="square" rtlCol="0">
            <a:spAutoFit/>
          </a:bodyPr>
          <a:lstStyle/>
          <a:p>
            <a:r>
              <a:rPr lang="cs-CZ" dirty="0">
                <a:solidFill>
                  <a:schemeClr val="bg1">
                    <a:lumMod val="10000"/>
                  </a:schemeClr>
                </a:solidFill>
              </a:rPr>
              <a:t>40 %</a:t>
            </a:r>
          </a:p>
        </p:txBody>
      </p:sp>
      <p:cxnSp>
        <p:nvCxnSpPr>
          <p:cNvPr id="48" name="Přímá spojnice se šipkou 47"/>
          <p:cNvCxnSpPr>
            <a:stCxn id="19" idx="2"/>
            <a:endCxn id="31" idx="0"/>
          </p:cNvCxnSpPr>
          <p:nvPr/>
        </p:nvCxnSpPr>
        <p:spPr>
          <a:xfrm flipH="1">
            <a:off x="5084400" y="4439824"/>
            <a:ext cx="1076106" cy="277292"/>
          </a:xfrm>
          <a:prstGeom prst="straightConnector1">
            <a:avLst/>
          </a:prstGeom>
          <a:ln w="1905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TextovéPole 48"/>
          <p:cNvSpPr txBox="1"/>
          <p:nvPr/>
        </p:nvSpPr>
        <p:spPr>
          <a:xfrm>
            <a:off x="5829445" y="4393804"/>
            <a:ext cx="769502" cy="369332"/>
          </a:xfrm>
          <a:prstGeom prst="rect">
            <a:avLst/>
          </a:prstGeom>
          <a:noFill/>
        </p:spPr>
        <p:txBody>
          <a:bodyPr wrap="square" rtlCol="0">
            <a:spAutoFit/>
          </a:bodyPr>
          <a:lstStyle/>
          <a:p>
            <a:r>
              <a:rPr lang="cs-CZ" dirty="0">
                <a:solidFill>
                  <a:schemeClr val="bg1">
                    <a:lumMod val="10000"/>
                  </a:schemeClr>
                </a:solidFill>
              </a:rPr>
              <a:t>40 %</a:t>
            </a:r>
          </a:p>
        </p:txBody>
      </p:sp>
      <p:sp>
        <p:nvSpPr>
          <p:cNvPr id="3" name="TextovéPole 2"/>
          <p:cNvSpPr txBox="1"/>
          <p:nvPr/>
        </p:nvSpPr>
        <p:spPr>
          <a:xfrm>
            <a:off x="179511" y="1916832"/>
            <a:ext cx="3180711" cy="4247317"/>
          </a:xfrm>
          <a:prstGeom prst="rect">
            <a:avLst/>
          </a:prstGeom>
          <a:noFill/>
        </p:spPr>
        <p:txBody>
          <a:bodyPr wrap="square" rtlCol="0">
            <a:spAutoFit/>
          </a:bodyPr>
          <a:lstStyle/>
          <a:p>
            <a:r>
              <a:rPr lang="cs-CZ" dirty="0"/>
              <a:t>Určení velikosti podniku.</a:t>
            </a:r>
          </a:p>
          <a:p>
            <a:endParaRPr lang="cs-CZ" dirty="0"/>
          </a:p>
          <a:p>
            <a:r>
              <a:rPr lang="cs-CZ" dirty="0"/>
              <a:t>U uvedených subjektů sečtete následující podíly zaměstnanců/obratu/</a:t>
            </a:r>
          </a:p>
          <a:p>
            <a:r>
              <a:rPr lang="cs-CZ" dirty="0"/>
              <a:t>bilanční sumy:</a:t>
            </a:r>
          </a:p>
          <a:p>
            <a:endParaRPr lang="cs-CZ" dirty="0"/>
          </a:p>
          <a:p>
            <a:pPr algn="just"/>
            <a:r>
              <a:rPr lang="cs-CZ" dirty="0">
                <a:solidFill>
                  <a:schemeClr val="bg1">
                    <a:lumMod val="10000"/>
                  </a:schemeClr>
                </a:solidFill>
              </a:rPr>
              <a:t>Žadatel		</a:t>
            </a:r>
            <a:r>
              <a:rPr lang="cs-CZ" dirty="0" smtClean="0">
                <a:solidFill>
                  <a:schemeClr val="bg1">
                    <a:lumMod val="10000"/>
                  </a:schemeClr>
                </a:solidFill>
              </a:rPr>
              <a:t>100</a:t>
            </a:r>
            <a:endParaRPr lang="cs-CZ" dirty="0">
              <a:solidFill>
                <a:schemeClr val="bg1">
                  <a:lumMod val="10000"/>
                </a:schemeClr>
              </a:solidFill>
            </a:endParaRPr>
          </a:p>
          <a:p>
            <a:pPr algn="just"/>
            <a:r>
              <a:rPr lang="cs-CZ" dirty="0">
                <a:solidFill>
                  <a:schemeClr val="bg1">
                    <a:lumMod val="10000"/>
                  </a:schemeClr>
                </a:solidFill>
              </a:rPr>
              <a:t>Podnik A		</a:t>
            </a:r>
            <a:r>
              <a:rPr lang="cs-CZ" dirty="0" smtClean="0">
                <a:solidFill>
                  <a:schemeClr val="bg1">
                    <a:lumMod val="10000"/>
                  </a:schemeClr>
                </a:solidFill>
              </a:rPr>
              <a:t>300</a:t>
            </a:r>
          </a:p>
          <a:p>
            <a:pPr algn="just"/>
            <a:r>
              <a:rPr lang="cs-CZ" dirty="0" smtClean="0">
                <a:solidFill>
                  <a:schemeClr val="bg1">
                    <a:lumMod val="10000"/>
                  </a:schemeClr>
                </a:solidFill>
              </a:rPr>
              <a:t>Podnik B	1000 </a:t>
            </a:r>
            <a:r>
              <a:rPr lang="cs-CZ" dirty="0">
                <a:solidFill>
                  <a:schemeClr val="bg1">
                    <a:lumMod val="10000"/>
                  </a:schemeClr>
                </a:solidFill>
              </a:rPr>
              <a:t>	</a:t>
            </a:r>
          </a:p>
          <a:p>
            <a:pPr algn="just"/>
            <a:r>
              <a:rPr lang="cs-CZ" dirty="0">
                <a:solidFill>
                  <a:srgbClr val="00B050"/>
                </a:solidFill>
              </a:rPr>
              <a:t>Podnik C	</a:t>
            </a:r>
            <a:r>
              <a:rPr lang="cs-CZ" dirty="0" smtClean="0">
                <a:solidFill>
                  <a:srgbClr val="00B050"/>
                </a:solidFill>
              </a:rPr>
              <a:t>500 </a:t>
            </a:r>
            <a:endParaRPr lang="cs-CZ" dirty="0">
              <a:solidFill>
                <a:srgbClr val="00B050"/>
              </a:solidFill>
            </a:endParaRPr>
          </a:p>
          <a:p>
            <a:pPr algn="just"/>
            <a:r>
              <a:rPr lang="cs-CZ" dirty="0">
                <a:solidFill>
                  <a:schemeClr val="bg1">
                    <a:lumMod val="10000"/>
                  </a:schemeClr>
                </a:solidFill>
              </a:rPr>
              <a:t>Podnik D	100 </a:t>
            </a:r>
          </a:p>
          <a:p>
            <a:pPr algn="just"/>
            <a:r>
              <a:rPr lang="cs-CZ" dirty="0"/>
              <a:t>Podnik E	</a:t>
            </a:r>
            <a:r>
              <a:rPr lang="cs-CZ" dirty="0" smtClean="0"/>
              <a:t>0 </a:t>
            </a:r>
          </a:p>
          <a:p>
            <a:endParaRPr lang="cs-CZ" dirty="0"/>
          </a:p>
          <a:p>
            <a:r>
              <a:rPr lang="cs-CZ" dirty="0" smtClean="0">
                <a:solidFill>
                  <a:schemeClr val="bg1">
                    <a:lumMod val="10000"/>
                  </a:schemeClr>
                </a:solidFill>
              </a:rPr>
              <a:t>Celkem	2000 zaměstnanců</a:t>
            </a:r>
            <a:endParaRPr lang="cs-CZ" dirty="0">
              <a:solidFill>
                <a:schemeClr val="bg1">
                  <a:lumMod val="10000"/>
                </a:schemeClr>
              </a:solidFill>
            </a:endParaRPr>
          </a:p>
        </p:txBody>
      </p:sp>
      <p:sp>
        <p:nvSpPr>
          <p:cNvPr id="38" name="TextovéPole 37"/>
          <p:cNvSpPr txBox="1"/>
          <p:nvPr/>
        </p:nvSpPr>
        <p:spPr>
          <a:xfrm>
            <a:off x="5768161" y="2778344"/>
            <a:ext cx="892071" cy="369332"/>
          </a:xfrm>
          <a:prstGeom prst="rect">
            <a:avLst/>
          </a:prstGeom>
          <a:noFill/>
        </p:spPr>
        <p:txBody>
          <a:bodyPr wrap="square" rtlCol="0">
            <a:spAutoFit/>
          </a:bodyPr>
          <a:lstStyle/>
          <a:p>
            <a:r>
              <a:rPr lang="cs-CZ" dirty="0">
                <a:solidFill>
                  <a:schemeClr val="bg1">
                    <a:lumMod val="10000"/>
                  </a:schemeClr>
                </a:solidFill>
              </a:rPr>
              <a:t>70 %</a:t>
            </a:r>
          </a:p>
        </p:txBody>
      </p:sp>
      <p:pic>
        <p:nvPicPr>
          <p:cNvPr id="39" name="Obrázek 3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6976" y="4701564"/>
            <a:ext cx="1022400" cy="1022400"/>
          </a:xfrm>
          <a:prstGeom prst="rect">
            <a:avLst/>
          </a:prstGeom>
        </p:spPr>
      </p:pic>
      <p:sp>
        <p:nvSpPr>
          <p:cNvPr id="40" name="TextovéPole 39"/>
          <p:cNvSpPr txBox="1"/>
          <p:nvPr/>
        </p:nvSpPr>
        <p:spPr>
          <a:xfrm>
            <a:off x="611560" y="6156012"/>
            <a:ext cx="8136904" cy="369332"/>
          </a:xfrm>
          <a:prstGeom prst="rect">
            <a:avLst/>
          </a:prstGeom>
          <a:noFill/>
        </p:spPr>
        <p:txBody>
          <a:bodyPr wrap="square" rtlCol="0">
            <a:spAutoFit/>
          </a:bodyPr>
          <a:lstStyle/>
          <a:p>
            <a:pPr algn="ctr"/>
            <a:r>
              <a:rPr lang="cs-CZ" dirty="0" smtClean="0"/>
              <a:t>Partner partnera se nezohledňuje!</a:t>
            </a:r>
            <a:endParaRPr lang="cs-CZ" dirty="0"/>
          </a:p>
        </p:txBody>
      </p:sp>
      <p:sp>
        <p:nvSpPr>
          <p:cNvPr id="8" name="TextovéPole 7"/>
          <p:cNvSpPr txBox="1"/>
          <p:nvPr/>
        </p:nvSpPr>
        <p:spPr>
          <a:xfrm>
            <a:off x="6903820" y="1875708"/>
            <a:ext cx="419689" cy="246221"/>
          </a:xfrm>
          <a:prstGeom prst="rect">
            <a:avLst/>
          </a:prstGeom>
          <a:noFill/>
          <a:ln w="28575">
            <a:solidFill>
              <a:srgbClr val="FF0000"/>
            </a:solidFill>
          </a:ln>
        </p:spPr>
        <p:txBody>
          <a:bodyPr wrap="square" rtlCol="0">
            <a:spAutoFit/>
          </a:bodyPr>
          <a:lstStyle/>
          <a:p>
            <a:r>
              <a:rPr lang="cs-CZ" sz="1000" b="1" dirty="0" smtClean="0">
                <a:solidFill>
                  <a:schemeClr val="bg1">
                    <a:lumMod val="10000"/>
                  </a:schemeClr>
                </a:solidFill>
              </a:rPr>
              <a:t>100</a:t>
            </a:r>
            <a:endParaRPr lang="cs-CZ" sz="1000" b="1" dirty="0">
              <a:solidFill>
                <a:schemeClr val="bg1">
                  <a:lumMod val="10000"/>
                </a:schemeClr>
              </a:solidFill>
            </a:endParaRPr>
          </a:p>
        </p:txBody>
      </p:sp>
      <p:sp>
        <p:nvSpPr>
          <p:cNvPr id="41" name="TextovéPole 40"/>
          <p:cNvSpPr txBox="1"/>
          <p:nvPr/>
        </p:nvSpPr>
        <p:spPr>
          <a:xfrm>
            <a:off x="2915815" y="3120100"/>
            <a:ext cx="444407" cy="246221"/>
          </a:xfrm>
          <a:prstGeom prst="rect">
            <a:avLst/>
          </a:prstGeom>
          <a:noFill/>
          <a:ln w="28575">
            <a:solidFill>
              <a:srgbClr val="FF0000"/>
            </a:solidFill>
          </a:ln>
        </p:spPr>
        <p:txBody>
          <a:bodyPr wrap="square" rtlCol="0">
            <a:spAutoFit/>
          </a:bodyPr>
          <a:lstStyle/>
          <a:p>
            <a:r>
              <a:rPr lang="cs-CZ" sz="1000" b="1" dirty="0" smtClean="0">
                <a:solidFill>
                  <a:schemeClr val="bg1">
                    <a:lumMod val="10000"/>
                  </a:schemeClr>
                </a:solidFill>
              </a:rPr>
              <a:t>300</a:t>
            </a:r>
            <a:endParaRPr lang="cs-CZ" sz="1000" b="1" dirty="0">
              <a:solidFill>
                <a:schemeClr val="bg1">
                  <a:lumMod val="10000"/>
                </a:schemeClr>
              </a:solidFill>
            </a:endParaRPr>
          </a:p>
        </p:txBody>
      </p:sp>
      <p:sp>
        <p:nvSpPr>
          <p:cNvPr id="43" name="TextovéPole 42"/>
          <p:cNvSpPr txBox="1"/>
          <p:nvPr/>
        </p:nvSpPr>
        <p:spPr>
          <a:xfrm>
            <a:off x="5004048" y="3120100"/>
            <a:ext cx="504056" cy="246221"/>
          </a:xfrm>
          <a:prstGeom prst="rect">
            <a:avLst/>
          </a:prstGeom>
          <a:noFill/>
          <a:ln w="28575">
            <a:solidFill>
              <a:srgbClr val="FF0000"/>
            </a:solidFill>
          </a:ln>
        </p:spPr>
        <p:txBody>
          <a:bodyPr wrap="square" rtlCol="0">
            <a:spAutoFit/>
          </a:bodyPr>
          <a:lstStyle/>
          <a:p>
            <a:r>
              <a:rPr lang="cs-CZ" sz="1000" b="1" dirty="0" smtClean="0">
                <a:solidFill>
                  <a:schemeClr val="bg1">
                    <a:lumMod val="10000"/>
                  </a:schemeClr>
                </a:solidFill>
              </a:rPr>
              <a:t>1000</a:t>
            </a:r>
            <a:endParaRPr lang="cs-CZ" sz="1000" b="1" dirty="0">
              <a:solidFill>
                <a:schemeClr val="bg1">
                  <a:lumMod val="10000"/>
                </a:schemeClr>
              </a:solidFill>
            </a:endParaRPr>
          </a:p>
        </p:txBody>
      </p:sp>
      <p:sp>
        <p:nvSpPr>
          <p:cNvPr id="46" name="TextovéPole 45"/>
          <p:cNvSpPr txBox="1"/>
          <p:nvPr/>
        </p:nvSpPr>
        <p:spPr>
          <a:xfrm>
            <a:off x="7238460" y="3120100"/>
            <a:ext cx="429883" cy="246221"/>
          </a:xfrm>
          <a:prstGeom prst="rect">
            <a:avLst/>
          </a:prstGeom>
          <a:noFill/>
          <a:ln w="28575">
            <a:solidFill>
              <a:srgbClr val="FF0000"/>
            </a:solidFill>
          </a:ln>
        </p:spPr>
        <p:txBody>
          <a:bodyPr wrap="square" rtlCol="0">
            <a:spAutoFit/>
          </a:bodyPr>
          <a:lstStyle/>
          <a:p>
            <a:r>
              <a:rPr lang="cs-CZ" sz="1000" b="1" dirty="0">
                <a:solidFill>
                  <a:srgbClr val="00B050"/>
                </a:solidFill>
              </a:rPr>
              <a:t>5</a:t>
            </a:r>
            <a:r>
              <a:rPr lang="cs-CZ" sz="1000" b="1" dirty="0" smtClean="0">
                <a:solidFill>
                  <a:srgbClr val="00B050"/>
                </a:solidFill>
              </a:rPr>
              <a:t>00</a:t>
            </a:r>
            <a:endParaRPr lang="cs-CZ" sz="1000" b="1" dirty="0">
              <a:solidFill>
                <a:srgbClr val="00B050"/>
              </a:solidFill>
            </a:endParaRPr>
          </a:p>
        </p:txBody>
      </p:sp>
      <p:sp>
        <p:nvSpPr>
          <p:cNvPr id="50" name="TextovéPole 49"/>
          <p:cNvSpPr txBox="1"/>
          <p:nvPr/>
        </p:nvSpPr>
        <p:spPr>
          <a:xfrm>
            <a:off x="4003935" y="4717116"/>
            <a:ext cx="432001" cy="246221"/>
          </a:xfrm>
          <a:prstGeom prst="rect">
            <a:avLst/>
          </a:prstGeom>
          <a:noFill/>
          <a:ln w="28575">
            <a:solidFill>
              <a:srgbClr val="FF0000"/>
            </a:solidFill>
          </a:ln>
        </p:spPr>
        <p:txBody>
          <a:bodyPr wrap="square" rtlCol="0">
            <a:spAutoFit/>
          </a:bodyPr>
          <a:lstStyle/>
          <a:p>
            <a:r>
              <a:rPr lang="cs-CZ" sz="1000" b="1" dirty="0" smtClean="0">
                <a:solidFill>
                  <a:schemeClr val="bg1">
                    <a:lumMod val="10000"/>
                  </a:schemeClr>
                </a:solidFill>
              </a:rPr>
              <a:t>100</a:t>
            </a:r>
            <a:endParaRPr lang="cs-CZ" sz="1000" b="1" dirty="0">
              <a:solidFill>
                <a:schemeClr val="bg1">
                  <a:lumMod val="10000"/>
                </a:schemeClr>
              </a:solidFill>
            </a:endParaRPr>
          </a:p>
        </p:txBody>
      </p:sp>
      <p:sp>
        <p:nvSpPr>
          <p:cNvPr id="51" name="TextovéPole 50"/>
          <p:cNvSpPr txBox="1"/>
          <p:nvPr/>
        </p:nvSpPr>
        <p:spPr>
          <a:xfrm>
            <a:off x="6160505" y="4717116"/>
            <a:ext cx="429883" cy="246221"/>
          </a:xfrm>
          <a:prstGeom prst="rect">
            <a:avLst/>
          </a:prstGeom>
          <a:noFill/>
          <a:ln w="28575">
            <a:solidFill>
              <a:srgbClr val="FF0000"/>
            </a:solidFill>
          </a:ln>
        </p:spPr>
        <p:txBody>
          <a:bodyPr wrap="square" rtlCol="0">
            <a:spAutoFit/>
          </a:bodyPr>
          <a:lstStyle/>
          <a:p>
            <a:r>
              <a:rPr lang="cs-CZ" sz="1000" b="1" dirty="0">
                <a:solidFill>
                  <a:schemeClr val="tx2">
                    <a:lumMod val="50000"/>
                  </a:schemeClr>
                </a:solidFill>
              </a:rPr>
              <a:t>100</a:t>
            </a:r>
          </a:p>
        </p:txBody>
      </p:sp>
    </p:spTree>
    <p:extLst>
      <p:ext uri="{BB962C8B-B14F-4D97-AF65-F5344CB8AC3E}">
        <p14:creationId xmlns:p14="http://schemas.microsoft.com/office/powerpoint/2010/main" val="18708033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smtClean="0"/>
              <a:t>Nezávislý podnik, partnerský podnik, propojený podnik</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39</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3808" y="2600943"/>
            <a:ext cx="1022400" cy="1022400"/>
          </a:xfrm>
          <a:prstGeom prst="rect">
            <a:avLst/>
          </a:prstGeom>
        </p:spPr>
      </p:pic>
      <p:sp>
        <p:nvSpPr>
          <p:cNvPr id="12" name="TextovéPole 11"/>
          <p:cNvSpPr txBox="1"/>
          <p:nvPr/>
        </p:nvSpPr>
        <p:spPr>
          <a:xfrm>
            <a:off x="355518" y="3609055"/>
            <a:ext cx="1152128" cy="369332"/>
          </a:xfrm>
          <a:prstGeom prst="rect">
            <a:avLst/>
          </a:prstGeom>
          <a:noFill/>
        </p:spPr>
        <p:txBody>
          <a:bodyPr wrap="square" rtlCol="0">
            <a:spAutoFit/>
          </a:bodyPr>
          <a:lstStyle/>
          <a:p>
            <a:pPr algn="ctr"/>
            <a:r>
              <a:rPr lang="cs-CZ" dirty="0" smtClean="0">
                <a:solidFill>
                  <a:schemeClr val="bg1">
                    <a:lumMod val="10000"/>
                  </a:schemeClr>
                </a:solidFill>
              </a:rPr>
              <a:t>Žadatel</a:t>
            </a:r>
            <a:endParaRPr lang="cs-CZ" dirty="0">
              <a:solidFill>
                <a:schemeClr val="bg1">
                  <a:lumMod val="10000"/>
                </a:schemeClr>
              </a:solidFill>
            </a:endParaRPr>
          </a:p>
        </p:txBody>
      </p:sp>
      <p:sp>
        <p:nvSpPr>
          <p:cNvPr id="13" name="TextovéPole 12"/>
          <p:cNvSpPr txBox="1"/>
          <p:nvPr/>
        </p:nvSpPr>
        <p:spPr>
          <a:xfrm>
            <a:off x="2746654" y="3551335"/>
            <a:ext cx="1202420" cy="369332"/>
          </a:xfrm>
          <a:prstGeom prst="rect">
            <a:avLst/>
          </a:prstGeom>
          <a:noFill/>
        </p:spPr>
        <p:txBody>
          <a:bodyPr wrap="square" rtlCol="0">
            <a:spAutoFit/>
          </a:bodyPr>
          <a:lstStyle/>
          <a:p>
            <a:pPr algn="ctr"/>
            <a:r>
              <a:rPr lang="cs-CZ" dirty="0" smtClean="0">
                <a:solidFill>
                  <a:schemeClr val="bg1">
                    <a:lumMod val="10000"/>
                  </a:schemeClr>
                </a:solidFill>
              </a:rPr>
              <a:t>Podnik A</a:t>
            </a:r>
            <a:endParaRPr lang="cs-CZ" dirty="0">
              <a:solidFill>
                <a:schemeClr val="bg1">
                  <a:lumMod val="10000"/>
                </a:schemeClr>
              </a:solidFill>
            </a:endParaRPr>
          </a:p>
        </p:txBody>
      </p:sp>
      <p:sp>
        <p:nvSpPr>
          <p:cNvPr id="14" name="TextovéPole 13"/>
          <p:cNvSpPr txBox="1"/>
          <p:nvPr/>
        </p:nvSpPr>
        <p:spPr>
          <a:xfrm>
            <a:off x="5129288" y="3551335"/>
            <a:ext cx="1360123" cy="369332"/>
          </a:xfrm>
          <a:prstGeom prst="rect">
            <a:avLst/>
          </a:prstGeom>
          <a:noFill/>
        </p:spPr>
        <p:txBody>
          <a:bodyPr wrap="square" rtlCol="0">
            <a:spAutoFit/>
          </a:bodyPr>
          <a:lstStyle/>
          <a:p>
            <a:pPr algn="ctr"/>
            <a:r>
              <a:rPr lang="cs-CZ" dirty="0" smtClean="0">
                <a:solidFill>
                  <a:schemeClr val="bg1">
                    <a:lumMod val="10000"/>
                  </a:schemeClr>
                </a:solidFill>
              </a:rPr>
              <a:t>Podnik B</a:t>
            </a:r>
            <a:endParaRPr lang="cs-CZ" dirty="0">
              <a:solidFill>
                <a:schemeClr val="bg1">
                  <a:lumMod val="10000"/>
                </a:schemeClr>
              </a:solidFill>
            </a:endParaRPr>
          </a:p>
        </p:txBody>
      </p:sp>
      <p:sp>
        <p:nvSpPr>
          <p:cNvPr id="15" name="TextovéPole 14"/>
          <p:cNvSpPr txBox="1"/>
          <p:nvPr/>
        </p:nvSpPr>
        <p:spPr>
          <a:xfrm>
            <a:off x="7669987" y="3551335"/>
            <a:ext cx="1159272" cy="369332"/>
          </a:xfrm>
          <a:prstGeom prst="rect">
            <a:avLst/>
          </a:prstGeom>
          <a:noFill/>
        </p:spPr>
        <p:txBody>
          <a:bodyPr wrap="square" rtlCol="0">
            <a:spAutoFit/>
          </a:bodyPr>
          <a:lstStyle/>
          <a:p>
            <a:pPr algn="ctr"/>
            <a:r>
              <a:rPr lang="cs-CZ" dirty="0" smtClean="0">
                <a:solidFill>
                  <a:schemeClr val="bg1">
                    <a:lumMod val="10000"/>
                  </a:schemeClr>
                </a:solidFill>
              </a:rPr>
              <a:t>Podnik C</a:t>
            </a:r>
            <a:endParaRPr lang="cs-CZ" dirty="0">
              <a:solidFill>
                <a:schemeClr val="bg1">
                  <a:lumMod val="10000"/>
                </a:schemeClr>
              </a:solidFill>
            </a:endParaRPr>
          </a:p>
        </p:txBody>
      </p:sp>
      <p:sp>
        <p:nvSpPr>
          <p:cNvPr id="18" name="Obdélník 17"/>
          <p:cNvSpPr/>
          <p:nvPr/>
        </p:nvSpPr>
        <p:spPr>
          <a:xfrm>
            <a:off x="2699792"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5147412"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sp>
        <p:nvSpPr>
          <p:cNvPr id="20" name="Obdélník 19"/>
          <p:cNvSpPr/>
          <p:nvPr/>
        </p:nvSpPr>
        <p:spPr>
          <a:xfrm>
            <a:off x="7596336"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392" y="2628253"/>
            <a:ext cx="1022400" cy="1022400"/>
          </a:xfrm>
          <a:prstGeom prst="rect">
            <a:avLst/>
          </a:prstGeom>
        </p:spPr>
      </p:pic>
      <p:pic>
        <p:nvPicPr>
          <p:cNvPr id="25" name="Obrázek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8423" y="2600943"/>
            <a:ext cx="1022400" cy="1022400"/>
          </a:xfrm>
          <a:prstGeom prst="rect">
            <a:avLst/>
          </a:prstGeom>
        </p:spPr>
      </p:pic>
      <p:pic>
        <p:nvPicPr>
          <p:cNvPr id="26" name="Obrázek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98150" y="2672951"/>
            <a:ext cx="1022400" cy="1022400"/>
          </a:xfrm>
          <a:prstGeom prst="rect">
            <a:avLst/>
          </a:prstGeom>
        </p:spPr>
      </p:pic>
      <p:sp>
        <p:nvSpPr>
          <p:cNvPr id="39" name="Obdélník 38"/>
          <p:cNvSpPr/>
          <p:nvPr/>
        </p:nvSpPr>
        <p:spPr>
          <a:xfrm>
            <a:off x="251520"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cxnSp>
        <p:nvCxnSpPr>
          <p:cNvPr id="29" name="Přímá spojnice se šipkou 28"/>
          <p:cNvCxnSpPr>
            <a:stCxn id="39" idx="3"/>
            <a:endCxn id="18" idx="1"/>
          </p:cNvCxnSpPr>
          <p:nvPr/>
        </p:nvCxnSpPr>
        <p:spPr>
          <a:xfrm>
            <a:off x="1547664" y="3260805"/>
            <a:ext cx="1152128"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Přímá spojnice se šipkou 44"/>
          <p:cNvCxnSpPr>
            <a:stCxn id="19" idx="3"/>
            <a:endCxn id="20" idx="1"/>
          </p:cNvCxnSpPr>
          <p:nvPr/>
        </p:nvCxnSpPr>
        <p:spPr>
          <a:xfrm>
            <a:off x="6443556" y="3260805"/>
            <a:ext cx="1152780"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Přímá spojnice se šipkou 47"/>
          <p:cNvCxnSpPr>
            <a:stCxn id="18" idx="3"/>
            <a:endCxn id="19" idx="1"/>
          </p:cNvCxnSpPr>
          <p:nvPr/>
        </p:nvCxnSpPr>
        <p:spPr>
          <a:xfrm>
            <a:off x="3995936" y="3260805"/>
            <a:ext cx="1151476"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8" name="TextovéPole 57"/>
          <p:cNvSpPr txBox="1"/>
          <p:nvPr/>
        </p:nvSpPr>
        <p:spPr>
          <a:xfrm>
            <a:off x="1763688" y="2885175"/>
            <a:ext cx="720080" cy="369332"/>
          </a:xfrm>
          <a:prstGeom prst="rect">
            <a:avLst/>
          </a:prstGeom>
          <a:noFill/>
        </p:spPr>
        <p:txBody>
          <a:bodyPr wrap="square" rtlCol="0">
            <a:spAutoFit/>
          </a:bodyPr>
          <a:lstStyle/>
          <a:p>
            <a:pPr algn="ctr"/>
            <a:r>
              <a:rPr lang="cs-CZ" dirty="0" smtClean="0">
                <a:solidFill>
                  <a:schemeClr val="bg1">
                    <a:lumMod val="10000"/>
                  </a:schemeClr>
                </a:solidFill>
              </a:rPr>
              <a:t>80 %</a:t>
            </a:r>
            <a:endParaRPr lang="cs-CZ" dirty="0">
              <a:solidFill>
                <a:schemeClr val="bg1">
                  <a:lumMod val="10000"/>
                </a:schemeClr>
              </a:solidFill>
            </a:endParaRPr>
          </a:p>
        </p:txBody>
      </p:sp>
      <p:sp>
        <p:nvSpPr>
          <p:cNvPr id="60" name="TextovéPole 59"/>
          <p:cNvSpPr txBox="1"/>
          <p:nvPr/>
        </p:nvSpPr>
        <p:spPr>
          <a:xfrm>
            <a:off x="4211797" y="2885175"/>
            <a:ext cx="719754" cy="369332"/>
          </a:xfrm>
          <a:prstGeom prst="rect">
            <a:avLst/>
          </a:prstGeom>
          <a:noFill/>
        </p:spPr>
        <p:txBody>
          <a:bodyPr wrap="square" rtlCol="0">
            <a:spAutoFit/>
          </a:bodyPr>
          <a:lstStyle/>
          <a:p>
            <a:pPr algn="ctr"/>
            <a:r>
              <a:rPr lang="cs-CZ" dirty="0" smtClean="0">
                <a:solidFill>
                  <a:schemeClr val="bg1">
                    <a:lumMod val="10000"/>
                  </a:schemeClr>
                </a:solidFill>
              </a:rPr>
              <a:t>40 %</a:t>
            </a:r>
            <a:endParaRPr lang="cs-CZ" dirty="0">
              <a:solidFill>
                <a:schemeClr val="bg1">
                  <a:lumMod val="10000"/>
                </a:schemeClr>
              </a:solidFill>
            </a:endParaRPr>
          </a:p>
        </p:txBody>
      </p:sp>
      <p:sp>
        <p:nvSpPr>
          <p:cNvPr id="61" name="TextovéPole 60"/>
          <p:cNvSpPr txBox="1"/>
          <p:nvPr/>
        </p:nvSpPr>
        <p:spPr>
          <a:xfrm>
            <a:off x="6659906" y="2885175"/>
            <a:ext cx="720080" cy="369332"/>
          </a:xfrm>
          <a:prstGeom prst="rect">
            <a:avLst/>
          </a:prstGeom>
          <a:noFill/>
        </p:spPr>
        <p:txBody>
          <a:bodyPr wrap="square" rtlCol="0">
            <a:spAutoFit/>
          </a:bodyPr>
          <a:lstStyle/>
          <a:p>
            <a:pPr algn="ctr"/>
            <a:r>
              <a:rPr lang="cs-CZ" dirty="0" smtClean="0">
                <a:solidFill>
                  <a:schemeClr val="bg1">
                    <a:lumMod val="10000"/>
                  </a:schemeClr>
                </a:solidFill>
              </a:rPr>
              <a:t>80 %</a:t>
            </a:r>
            <a:endParaRPr lang="cs-CZ" dirty="0">
              <a:solidFill>
                <a:schemeClr val="bg1">
                  <a:lumMod val="10000"/>
                </a:schemeClr>
              </a:solidFill>
            </a:endParaRPr>
          </a:p>
        </p:txBody>
      </p:sp>
      <p:sp>
        <p:nvSpPr>
          <p:cNvPr id="62" name="TextovéPole 61"/>
          <p:cNvSpPr txBox="1"/>
          <p:nvPr/>
        </p:nvSpPr>
        <p:spPr>
          <a:xfrm>
            <a:off x="689747" y="2348880"/>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25</a:t>
            </a:r>
            <a:endParaRPr lang="cs-CZ" sz="1000" b="1" dirty="0">
              <a:solidFill>
                <a:schemeClr val="bg1">
                  <a:lumMod val="10000"/>
                </a:schemeClr>
              </a:solidFill>
            </a:endParaRPr>
          </a:p>
        </p:txBody>
      </p:sp>
      <p:sp>
        <p:nvSpPr>
          <p:cNvPr id="63" name="TextovéPole 62"/>
          <p:cNvSpPr txBox="1"/>
          <p:nvPr/>
        </p:nvSpPr>
        <p:spPr>
          <a:xfrm>
            <a:off x="3138019"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a:t>
            </a:r>
            <a:endParaRPr lang="cs-CZ" sz="1000" b="1" dirty="0">
              <a:solidFill>
                <a:schemeClr val="bg1">
                  <a:lumMod val="10000"/>
                </a:schemeClr>
              </a:solidFill>
            </a:endParaRPr>
          </a:p>
        </p:txBody>
      </p:sp>
      <p:sp>
        <p:nvSpPr>
          <p:cNvPr id="64" name="TextovéPole 63"/>
          <p:cNvSpPr txBox="1"/>
          <p:nvPr/>
        </p:nvSpPr>
        <p:spPr>
          <a:xfrm>
            <a:off x="5585639"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a:t>
            </a:r>
            <a:endParaRPr lang="cs-CZ" sz="1000" b="1" dirty="0">
              <a:solidFill>
                <a:schemeClr val="bg1">
                  <a:lumMod val="10000"/>
                </a:schemeClr>
              </a:solidFill>
            </a:endParaRPr>
          </a:p>
        </p:txBody>
      </p:sp>
      <p:sp>
        <p:nvSpPr>
          <p:cNvPr id="65" name="TextovéPole 64"/>
          <p:cNvSpPr txBox="1"/>
          <p:nvPr/>
        </p:nvSpPr>
        <p:spPr>
          <a:xfrm>
            <a:off x="8039778"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100</a:t>
            </a:r>
            <a:endParaRPr lang="cs-CZ" sz="1000" b="1" dirty="0">
              <a:solidFill>
                <a:schemeClr val="bg1">
                  <a:lumMod val="10000"/>
                </a:schemeClr>
              </a:solidFill>
            </a:endParaRPr>
          </a:p>
        </p:txBody>
      </p:sp>
      <p:sp>
        <p:nvSpPr>
          <p:cNvPr id="66" name="TextovéPole 65"/>
          <p:cNvSpPr txBox="1"/>
          <p:nvPr/>
        </p:nvSpPr>
        <p:spPr>
          <a:xfrm>
            <a:off x="251520" y="4185119"/>
            <a:ext cx="8640960" cy="1754326"/>
          </a:xfrm>
          <a:prstGeom prst="rect">
            <a:avLst/>
          </a:prstGeom>
          <a:noFill/>
          <a:ln>
            <a:noFill/>
          </a:ln>
        </p:spPr>
        <p:txBody>
          <a:bodyPr wrap="square" rtlCol="0">
            <a:spAutoFit/>
          </a:bodyPr>
          <a:lstStyle/>
          <a:p>
            <a:r>
              <a:rPr lang="cs-CZ" dirty="0" smtClean="0"/>
              <a:t>   Žadatel	           Podnik A		       Podnik B	                 Podnik C</a:t>
            </a:r>
          </a:p>
          <a:p>
            <a:r>
              <a:rPr lang="cs-CZ" dirty="0" smtClean="0"/>
              <a:t>       25			 10		             4  	                     40</a:t>
            </a:r>
          </a:p>
          <a:p>
            <a:endParaRPr lang="cs-CZ" dirty="0"/>
          </a:p>
          <a:p>
            <a:r>
              <a:rPr lang="cs-CZ" dirty="0" smtClean="0"/>
              <a:t>Celkový počet zaměstnanců žadatele po zohlednění propojených podniků je 79. Ačkoliv je žadatel s 25 zaměstnanci malý podnik, po zohlednění propojených podniků se jedná z pohledu veřejné podpory o střední podnik!</a:t>
            </a:r>
          </a:p>
        </p:txBody>
      </p:sp>
      <p:sp>
        <p:nvSpPr>
          <p:cNvPr id="3" name="TextovéPole 2"/>
          <p:cNvSpPr txBox="1"/>
          <p:nvPr/>
        </p:nvSpPr>
        <p:spPr>
          <a:xfrm>
            <a:off x="251520" y="1547500"/>
            <a:ext cx="8640960" cy="369332"/>
          </a:xfrm>
          <a:prstGeom prst="rect">
            <a:avLst/>
          </a:prstGeom>
          <a:noFill/>
        </p:spPr>
        <p:txBody>
          <a:bodyPr wrap="square" rtlCol="0">
            <a:spAutoFit/>
          </a:bodyPr>
          <a:lstStyle/>
          <a:p>
            <a:r>
              <a:rPr lang="cs-CZ" dirty="0"/>
              <a:t>Výpočet zaměstnanců pro určení velikosti podniku</a:t>
            </a:r>
            <a:r>
              <a:rPr lang="cs-CZ" dirty="0" smtClean="0"/>
              <a:t>:</a:t>
            </a:r>
            <a:endParaRPr lang="cs-CZ" dirty="0"/>
          </a:p>
        </p:txBody>
      </p:sp>
    </p:spTree>
    <p:extLst>
      <p:ext uri="{BB962C8B-B14F-4D97-AF65-F5344CB8AC3E}">
        <p14:creationId xmlns:p14="http://schemas.microsoft.com/office/powerpoint/2010/main" val="251429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r>
              <a:rPr lang="cs-CZ" b="1" dirty="0"/>
              <a:t>Článek 107 </a:t>
            </a:r>
            <a:r>
              <a:rPr lang="cs-CZ" b="1" dirty="0" smtClean="0"/>
              <a:t>SFEU je nejzásadnějším </a:t>
            </a:r>
            <a:r>
              <a:rPr lang="cs-CZ" b="1" dirty="0"/>
              <a:t>článkem pro právní úpravu veřejné </a:t>
            </a:r>
            <a:r>
              <a:rPr lang="cs-CZ" b="1" dirty="0" smtClean="0"/>
              <a:t>podpory. </a:t>
            </a:r>
            <a:r>
              <a:rPr lang="cs-CZ" b="1" dirty="0"/>
              <a:t>V</a:t>
            </a:r>
            <a:r>
              <a:rPr lang="cs-CZ" b="1" dirty="0" smtClean="0"/>
              <a:t> </a:t>
            </a:r>
            <a:r>
              <a:rPr lang="cs-CZ" b="1" dirty="0"/>
              <a:t>prvním odstavci stanoví:</a:t>
            </a:r>
          </a:p>
          <a:p>
            <a:endParaRPr lang="cs-CZ" b="1" dirty="0"/>
          </a:p>
          <a:p>
            <a:pPr marL="0" indent="0" algn="just">
              <a:buNone/>
            </a:pPr>
            <a:r>
              <a:rPr lang="cs-CZ" dirty="0"/>
              <a:t>„</a:t>
            </a:r>
            <a:r>
              <a:rPr lang="cs-CZ" b="1" dirty="0"/>
              <a:t>Podpory</a:t>
            </a:r>
            <a:r>
              <a:rPr lang="cs-CZ" dirty="0"/>
              <a:t> poskytované v jakékoli formě </a:t>
            </a:r>
            <a:r>
              <a:rPr lang="cs-CZ" b="1" dirty="0"/>
              <a:t>státem</a:t>
            </a:r>
            <a:r>
              <a:rPr lang="cs-CZ" dirty="0"/>
              <a:t> nebo ze státních prostředků, které </a:t>
            </a:r>
            <a:r>
              <a:rPr lang="cs-CZ" b="1" dirty="0"/>
              <a:t>narušují </a:t>
            </a:r>
            <a:r>
              <a:rPr lang="cs-CZ" dirty="0"/>
              <a:t>nebo</a:t>
            </a:r>
            <a:r>
              <a:rPr lang="cs-CZ" b="1" dirty="0"/>
              <a:t> mohou narušit hospodářskou soutěž </a:t>
            </a:r>
            <a:r>
              <a:rPr lang="cs-CZ" dirty="0"/>
              <a:t>tím, že </a:t>
            </a:r>
            <a:r>
              <a:rPr lang="cs-CZ" b="1" dirty="0"/>
              <a:t>zvýhodňují </a:t>
            </a:r>
            <a:r>
              <a:rPr lang="cs-CZ" dirty="0"/>
              <a:t>určité podniky nebo určitá odvětví výroby, jsou, pokud </a:t>
            </a:r>
            <a:r>
              <a:rPr lang="cs-CZ" b="1" dirty="0"/>
              <a:t>ovlivňují</a:t>
            </a:r>
            <a:r>
              <a:rPr lang="cs-CZ" dirty="0"/>
              <a:t> obchod mezi členskými státy, neslučitelné s vnitřním trhem, nestanoví-li Smlouvy jinak.“</a:t>
            </a:r>
          </a:p>
          <a:p>
            <a:endParaRPr lang="cs-CZ" b="1" dirty="0"/>
          </a:p>
          <a:p>
            <a:pPr marL="0" indent="0">
              <a:buNone/>
            </a:pPr>
            <a:endParaRPr lang="cs-CZ" b="1" dirty="0" smtClean="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a:t>
            </a:fld>
            <a:endParaRPr lang="cs-CZ" dirty="0"/>
          </a:p>
        </p:txBody>
      </p:sp>
    </p:spTree>
    <p:extLst>
      <p:ext uri="{BB962C8B-B14F-4D97-AF65-F5344CB8AC3E}">
        <p14:creationId xmlns:p14="http://schemas.microsoft.com/office/powerpoint/2010/main" val="11847403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000" dirty="0" smtClean="0"/>
              <a:t>Nezávislý podnik, partnerský podnik, propojený podnik</a:t>
            </a: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40</a:t>
            </a:fld>
            <a:endParaRPr lang="cs-CZ" dirty="0"/>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3808" y="2600943"/>
            <a:ext cx="1022400" cy="1022400"/>
          </a:xfrm>
          <a:prstGeom prst="rect">
            <a:avLst/>
          </a:prstGeom>
        </p:spPr>
      </p:pic>
      <p:sp>
        <p:nvSpPr>
          <p:cNvPr id="12" name="TextovéPole 11"/>
          <p:cNvSpPr txBox="1"/>
          <p:nvPr/>
        </p:nvSpPr>
        <p:spPr>
          <a:xfrm>
            <a:off x="355518" y="3609055"/>
            <a:ext cx="1152128" cy="369332"/>
          </a:xfrm>
          <a:prstGeom prst="rect">
            <a:avLst/>
          </a:prstGeom>
          <a:noFill/>
        </p:spPr>
        <p:txBody>
          <a:bodyPr wrap="square" rtlCol="0">
            <a:spAutoFit/>
          </a:bodyPr>
          <a:lstStyle/>
          <a:p>
            <a:pPr algn="ctr"/>
            <a:r>
              <a:rPr lang="cs-CZ" dirty="0" smtClean="0">
                <a:solidFill>
                  <a:schemeClr val="bg1">
                    <a:lumMod val="10000"/>
                  </a:schemeClr>
                </a:solidFill>
              </a:rPr>
              <a:t>Žadatel</a:t>
            </a:r>
            <a:endParaRPr lang="cs-CZ" dirty="0">
              <a:solidFill>
                <a:schemeClr val="bg1">
                  <a:lumMod val="10000"/>
                </a:schemeClr>
              </a:solidFill>
            </a:endParaRPr>
          </a:p>
        </p:txBody>
      </p:sp>
      <p:sp>
        <p:nvSpPr>
          <p:cNvPr id="13" name="TextovéPole 12"/>
          <p:cNvSpPr txBox="1"/>
          <p:nvPr/>
        </p:nvSpPr>
        <p:spPr>
          <a:xfrm>
            <a:off x="2746654" y="3551335"/>
            <a:ext cx="1202420" cy="369332"/>
          </a:xfrm>
          <a:prstGeom prst="rect">
            <a:avLst/>
          </a:prstGeom>
          <a:noFill/>
        </p:spPr>
        <p:txBody>
          <a:bodyPr wrap="square" rtlCol="0">
            <a:spAutoFit/>
          </a:bodyPr>
          <a:lstStyle/>
          <a:p>
            <a:pPr algn="ctr"/>
            <a:r>
              <a:rPr lang="cs-CZ" dirty="0" smtClean="0">
                <a:solidFill>
                  <a:schemeClr val="bg1">
                    <a:lumMod val="10000"/>
                  </a:schemeClr>
                </a:solidFill>
              </a:rPr>
              <a:t>Podnik A</a:t>
            </a:r>
            <a:endParaRPr lang="cs-CZ" dirty="0">
              <a:solidFill>
                <a:schemeClr val="bg1">
                  <a:lumMod val="10000"/>
                </a:schemeClr>
              </a:solidFill>
            </a:endParaRPr>
          </a:p>
        </p:txBody>
      </p:sp>
      <p:sp>
        <p:nvSpPr>
          <p:cNvPr id="14" name="TextovéPole 13"/>
          <p:cNvSpPr txBox="1"/>
          <p:nvPr/>
        </p:nvSpPr>
        <p:spPr>
          <a:xfrm>
            <a:off x="5129288" y="3551335"/>
            <a:ext cx="1360123" cy="369332"/>
          </a:xfrm>
          <a:prstGeom prst="rect">
            <a:avLst/>
          </a:prstGeom>
          <a:noFill/>
        </p:spPr>
        <p:txBody>
          <a:bodyPr wrap="square" rtlCol="0">
            <a:spAutoFit/>
          </a:bodyPr>
          <a:lstStyle/>
          <a:p>
            <a:pPr algn="ctr"/>
            <a:r>
              <a:rPr lang="cs-CZ" dirty="0" smtClean="0">
                <a:solidFill>
                  <a:schemeClr val="bg1">
                    <a:lumMod val="10000"/>
                  </a:schemeClr>
                </a:solidFill>
              </a:rPr>
              <a:t>Podnik B</a:t>
            </a:r>
            <a:endParaRPr lang="cs-CZ" dirty="0">
              <a:solidFill>
                <a:schemeClr val="bg1">
                  <a:lumMod val="10000"/>
                </a:schemeClr>
              </a:solidFill>
            </a:endParaRPr>
          </a:p>
        </p:txBody>
      </p:sp>
      <p:sp>
        <p:nvSpPr>
          <p:cNvPr id="15" name="TextovéPole 14"/>
          <p:cNvSpPr txBox="1"/>
          <p:nvPr/>
        </p:nvSpPr>
        <p:spPr>
          <a:xfrm>
            <a:off x="7669987" y="3551335"/>
            <a:ext cx="1159272" cy="369332"/>
          </a:xfrm>
          <a:prstGeom prst="rect">
            <a:avLst/>
          </a:prstGeom>
          <a:noFill/>
        </p:spPr>
        <p:txBody>
          <a:bodyPr wrap="square" rtlCol="0">
            <a:spAutoFit/>
          </a:bodyPr>
          <a:lstStyle/>
          <a:p>
            <a:pPr algn="ctr"/>
            <a:r>
              <a:rPr lang="cs-CZ" dirty="0" smtClean="0">
                <a:solidFill>
                  <a:schemeClr val="bg1">
                    <a:lumMod val="10000"/>
                  </a:schemeClr>
                </a:solidFill>
              </a:rPr>
              <a:t>Podnik C</a:t>
            </a:r>
            <a:endParaRPr lang="cs-CZ" dirty="0">
              <a:solidFill>
                <a:schemeClr val="bg1">
                  <a:lumMod val="10000"/>
                </a:schemeClr>
              </a:solidFill>
            </a:endParaRPr>
          </a:p>
        </p:txBody>
      </p:sp>
      <p:sp>
        <p:nvSpPr>
          <p:cNvPr id="18" name="Obdélník 17"/>
          <p:cNvSpPr/>
          <p:nvPr/>
        </p:nvSpPr>
        <p:spPr>
          <a:xfrm>
            <a:off x="2699792"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Obdélník 18"/>
          <p:cNvSpPr/>
          <p:nvPr/>
        </p:nvSpPr>
        <p:spPr>
          <a:xfrm>
            <a:off x="5147412"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sp>
        <p:nvSpPr>
          <p:cNvPr id="20" name="Obdélník 19"/>
          <p:cNvSpPr/>
          <p:nvPr/>
        </p:nvSpPr>
        <p:spPr>
          <a:xfrm>
            <a:off x="7596336"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392" y="2628253"/>
            <a:ext cx="1022400" cy="1022400"/>
          </a:xfrm>
          <a:prstGeom prst="rect">
            <a:avLst/>
          </a:prstGeom>
        </p:spPr>
      </p:pic>
      <p:pic>
        <p:nvPicPr>
          <p:cNvPr id="25" name="Obrázek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8423" y="2600943"/>
            <a:ext cx="1022400" cy="1022400"/>
          </a:xfrm>
          <a:prstGeom prst="rect">
            <a:avLst/>
          </a:prstGeom>
        </p:spPr>
      </p:pic>
      <p:pic>
        <p:nvPicPr>
          <p:cNvPr id="26" name="Obrázek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98150" y="2672951"/>
            <a:ext cx="1022400" cy="1022400"/>
          </a:xfrm>
          <a:prstGeom prst="rect">
            <a:avLst/>
          </a:prstGeom>
        </p:spPr>
      </p:pic>
      <p:sp>
        <p:nvSpPr>
          <p:cNvPr id="39" name="Obdélník 38"/>
          <p:cNvSpPr/>
          <p:nvPr/>
        </p:nvSpPr>
        <p:spPr>
          <a:xfrm>
            <a:off x="251520" y="2600943"/>
            <a:ext cx="1296144" cy="1319724"/>
          </a:xfrm>
          <a:prstGeom prst="rect">
            <a:avLst/>
          </a:prstGeom>
          <a:no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F0000"/>
              </a:solidFill>
            </a:endParaRPr>
          </a:p>
        </p:txBody>
      </p:sp>
      <p:cxnSp>
        <p:nvCxnSpPr>
          <p:cNvPr id="29" name="Přímá spojnice se šipkou 28"/>
          <p:cNvCxnSpPr>
            <a:stCxn id="39" idx="3"/>
            <a:endCxn id="18" idx="1"/>
          </p:cNvCxnSpPr>
          <p:nvPr/>
        </p:nvCxnSpPr>
        <p:spPr>
          <a:xfrm>
            <a:off x="1547664" y="3260805"/>
            <a:ext cx="1152128"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Přímá spojnice se šipkou 44"/>
          <p:cNvCxnSpPr>
            <a:stCxn id="19" idx="3"/>
            <a:endCxn id="20" idx="1"/>
          </p:cNvCxnSpPr>
          <p:nvPr/>
        </p:nvCxnSpPr>
        <p:spPr>
          <a:xfrm>
            <a:off x="6443556" y="3260805"/>
            <a:ext cx="1152780"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Přímá spojnice se šipkou 47"/>
          <p:cNvCxnSpPr>
            <a:stCxn id="18" idx="3"/>
            <a:endCxn id="19" idx="1"/>
          </p:cNvCxnSpPr>
          <p:nvPr/>
        </p:nvCxnSpPr>
        <p:spPr>
          <a:xfrm>
            <a:off x="3995936" y="3260805"/>
            <a:ext cx="1151476" cy="0"/>
          </a:xfrm>
          <a:prstGeom prst="straightConnector1">
            <a:avLst/>
          </a:prstGeom>
          <a:ln w="28575">
            <a:solidFill>
              <a:schemeClr val="bg1">
                <a:lumMod val="1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8" name="TextovéPole 57"/>
          <p:cNvSpPr txBox="1"/>
          <p:nvPr/>
        </p:nvSpPr>
        <p:spPr>
          <a:xfrm>
            <a:off x="1763688" y="2885175"/>
            <a:ext cx="720080" cy="369332"/>
          </a:xfrm>
          <a:prstGeom prst="rect">
            <a:avLst/>
          </a:prstGeom>
          <a:noFill/>
        </p:spPr>
        <p:txBody>
          <a:bodyPr wrap="square" rtlCol="0">
            <a:spAutoFit/>
          </a:bodyPr>
          <a:lstStyle/>
          <a:p>
            <a:pPr algn="ctr"/>
            <a:r>
              <a:rPr lang="cs-CZ" dirty="0" smtClean="0">
                <a:solidFill>
                  <a:schemeClr val="bg1">
                    <a:lumMod val="10000"/>
                  </a:schemeClr>
                </a:solidFill>
              </a:rPr>
              <a:t>80 %</a:t>
            </a:r>
            <a:endParaRPr lang="cs-CZ" dirty="0">
              <a:solidFill>
                <a:schemeClr val="bg1">
                  <a:lumMod val="10000"/>
                </a:schemeClr>
              </a:solidFill>
            </a:endParaRPr>
          </a:p>
        </p:txBody>
      </p:sp>
      <p:sp>
        <p:nvSpPr>
          <p:cNvPr id="60" name="TextovéPole 59"/>
          <p:cNvSpPr txBox="1"/>
          <p:nvPr/>
        </p:nvSpPr>
        <p:spPr>
          <a:xfrm>
            <a:off x="4211797" y="2885175"/>
            <a:ext cx="719754" cy="369332"/>
          </a:xfrm>
          <a:prstGeom prst="rect">
            <a:avLst/>
          </a:prstGeom>
          <a:noFill/>
        </p:spPr>
        <p:txBody>
          <a:bodyPr wrap="square" rtlCol="0">
            <a:spAutoFit/>
          </a:bodyPr>
          <a:lstStyle/>
          <a:p>
            <a:pPr algn="ctr"/>
            <a:r>
              <a:rPr lang="cs-CZ" dirty="0" smtClean="0">
                <a:solidFill>
                  <a:schemeClr val="bg1">
                    <a:lumMod val="10000"/>
                  </a:schemeClr>
                </a:solidFill>
              </a:rPr>
              <a:t>40 %</a:t>
            </a:r>
            <a:endParaRPr lang="cs-CZ" dirty="0">
              <a:solidFill>
                <a:schemeClr val="bg1">
                  <a:lumMod val="10000"/>
                </a:schemeClr>
              </a:solidFill>
            </a:endParaRPr>
          </a:p>
        </p:txBody>
      </p:sp>
      <p:sp>
        <p:nvSpPr>
          <p:cNvPr id="61" name="TextovéPole 60"/>
          <p:cNvSpPr txBox="1"/>
          <p:nvPr/>
        </p:nvSpPr>
        <p:spPr>
          <a:xfrm>
            <a:off x="6659906" y="2885175"/>
            <a:ext cx="720080" cy="369332"/>
          </a:xfrm>
          <a:prstGeom prst="rect">
            <a:avLst/>
          </a:prstGeom>
          <a:noFill/>
        </p:spPr>
        <p:txBody>
          <a:bodyPr wrap="square" rtlCol="0">
            <a:spAutoFit/>
          </a:bodyPr>
          <a:lstStyle/>
          <a:p>
            <a:pPr algn="ctr"/>
            <a:r>
              <a:rPr lang="cs-CZ" dirty="0">
                <a:solidFill>
                  <a:schemeClr val="bg1">
                    <a:lumMod val="10000"/>
                  </a:schemeClr>
                </a:solidFill>
              </a:rPr>
              <a:t>4</a:t>
            </a:r>
            <a:r>
              <a:rPr lang="cs-CZ" dirty="0" smtClean="0">
                <a:solidFill>
                  <a:schemeClr val="bg1">
                    <a:lumMod val="10000"/>
                  </a:schemeClr>
                </a:solidFill>
              </a:rPr>
              <a:t>0 %</a:t>
            </a:r>
            <a:endParaRPr lang="cs-CZ" dirty="0">
              <a:solidFill>
                <a:schemeClr val="bg1">
                  <a:lumMod val="10000"/>
                </a:schemeClr>
              </a:solidFill>
            </a:endParaRPr>
          </a:p>
        </p:txBody>
      </p:sp>
      <p:sp>
        <p:nvSpPr>
          <p:cNvPr id="62" name="TextovéPole 61"/>
          <p:cNvSpPr txBox="1"/>
          <p:nvPr/>
        </p:nvSpPr>
        <p:spPr>
          <a:xfrm>
            <a:off x="689747" y="2348880"/>
            <a:ext cx="419689" cy="246221"/>
          </a:xfrm>
          <a:prstGeom prst="rect">
            <a:avLst/>
          </a:prstGeom>
          <a:noFill/>
          <a:ln w="19050">
            <a:solidFill>
              <a:schemeClr val="bg1">
                <a:lumMod val="10000"/>
              </a:schemeClr>
            </a:solidFill>
          </a:ln>
        </p:spPr>
        <p:txBody>
          <a:bodyPr wrap="square" rtlCol="0">
            <a:spAutoFit/>
          </a:bodyPr>
          <a:lstStyle/>
          <a:p>
            <a:pPr algn="ctr"/>
            <a:r>
              <a:rPr lang="cs-CZ" sz="1000" b="1" dirty="0">
                <a:solidFill>
                  <a:schemeClr val="bg1">
                    <a:lumMod val="10000"/>
                  </a:schemeClr>
                </a:solidFill>
              </a:rPr>
              <a:t>2</a:t>
            </a:r>
            <a:r>
              <a:rPr lang="cs-CZ" sz="1000" b="1" dirty="0" smtClean="0">
                <a:solidFill>
                  <a:schemeClr val="bg1">
                    <a:lumMod val="10000"/>
                  </a:schemeClr>
                </a:solidFill>
              </a:rPr>
              <a:t>5</a:t>
            </a:r>
            <a:endParaRPr lang="cs-CZ" sz="1000" b="1" dirty="0">
              <a:solidFill>
                <a:schemeClr val="bg1">
                  <a:lumMod val="10000"/>
                </a:schemeClr>
              </a:solidFill>
            </a:endParaRPr>
          </a:p>
        </p:txBody>
      </p:sp>
      <p:sp>
        <p:nvSpPr>
          <p:cNvPr id="63" name="TextovéPole 62"/>
          <p:cNvSpPr txBox="1"/>
          <p:nvPr/>
        </p:nvSpPr>
        <p:spPr>
          <a:xfrm>
            <a:off x="3138019"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a:t>
            </a:r>
            <a:endParaRPr lang="cs-CZ" sz="1000" b="1" dirty="0">
              <a:solidFill>
                <a:schemeClr val="bg1">
                  <a:lumMod val="10000"/>
                </a:schemeClr>
              </a:solidFill>
            </a:endParaRPr>
          </a:p>
        </p:txBody>
      </p:sp>
      <p:sp>
        <p:nvSpPr>
          <p:cNvPr id="64" name="TextovéPole 63"/>
          <p:cNvSpPr txBox="1"/>
          <p:nvPr/>
        </p:nvSpPr>
        <p:spPr>
          <a:xfrm>
            <a:off x="5585639"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a:t>
            </a:r>
            <a:endParaRPr lang="cs-CZ" sz="1000" b="1" dirty="0">
              <a:solidFill>
                <a:schemeClr val="bg1">
                  <a:lumMod val="10000"/>
                </a:schemeClr>
              </a:solidFill>
            </a:endParaRPr>
          </a:p>
        </p:txBody>
      </p:sp>
      <p:sp>
        <p:nvSpPr>
          <p:cNvPr id="65" name="TextovéPole 64"/>
          <p:cNvSpPr txBox="1"/>
          <p:nvPr/>
        </p:nvSpPr>
        <p:spPr>
          <a:xfrm>
            <a:off x="8039778" y="2354721"/>
            <a:ext cx="419689" cy="246221"/>
          </a:xfrm>
          <a:prstGeom prst="rect">
            <a:avLst/>
          </a:prstGeom>
          <a:noFill/>
          <a:ln w="19050">
            <a:solidFill>
              <a:schemeClr val="bg1">
                <a:lumMod val="10000"/>
              </a:schemeClr>
            </a:solidFill>
          </a:ln>
        </p:spPr>
        <p:txBody>
          <a:bodyPr wrap="square" rtlCol="0">
            <a:spAutoFit/>
          </a:bodyPr>
          <a:lstStyle/>
          <a:p>
            <a:pPr algn="ctr"/>
            <a:r>
              <a:rPr lang="cs-CZ" sz="1000" b="1" dirty="0" smtClean="0">
                <a:solidFill>
                  <a:schemeClr val="bg1">
                    <a:lumMod val="10000"/>
                  </a:schemeClr>
                </a:solidFill>
              </a:rPr>
              <a:t>100</a:t>
            </a:r>
            <a:endParaRPr lang="cs-CZ" sz="1000" b="1" dirty="0">
              <a:solidFill>
                <a:schemeClr val="bg1">
                  <a:lumMod val="10000"/>
                </a:schemeClr>
              </a:solidFill>
            </a:endParaRPr>
          </a:p>
        </p:txBody>
      </p:sp>
      <p:sp>
        <p:nvSpPr>
          <p:cNvPr id="66" name="TextovéPole 65"/>
          <p:cNvSpPr txBox="1"/>
          <p:nvPr/>
        </p:nvSpPr>
        <p:spPr>
          <a:xfrm>
            <a:off x="251520" y="4185119"/>
            <a:ext cx="8640960" cy="1754326"/>
          </a:xfrm>
          <a:prstGeom prst="rect">
            <a:avLst/>
          </a:prstGeom>
          <a:noFill/>
          <a:ln>
            <a:noFill/>
          </a:ln>
        </p:spPr>
        <p:txBody>
          <a:bodyPr wrap="square" rtlCol="0">
            <a:spAutoFit/>
          </a:bodyPr>
          <a:lstStyle/>
          <a:p>
            <a:r>
              <a:rPr lang="cs-CZ" dirty="0" smtClean="0"/>
              <a:t>   Žadatel	           Podnik A		       Podnik B	                 Podnik C</a:t>
            </a:r>
          </a:p>
          <a:p>
            <a:r>
              <a:rPr lang="cs-CZ" dirty="0" smtClean="0"/>
              <a:t>       25			 10		             4	                      0</a:t>
            </a:r>
          </a:p>
          <a:p>
            <a:endParaRPr lang="cs-CZ" dirty="0"/>
          </a:p>
          <a:p>
            <a:r>
              <a:rPr lang="cs-CZ" dirty="0" smtClean="0"/>
              <a:t>Celkový počet zaměstnanců žadatele po zohlednění propojených podniků je 39, jedná se tedy o malý podnik, protože zde platí pravidlo</a:t>
            </a:r>
            <a:r>
              <a:rPr lang="cs-CZ" dirty="0"/>
              <a:t>, že partner partnera se nezohledňuje</a:t>
            </a:r>
            <a:r>
              <a:rPr lang="cs-CZ" dirty="0" smtClean="0"/>
              <a:t>!</a:t>
            </a:r>
          </a:p>
        </p:txBody>
      </p:sp>
      <p:sp>
        <p:nvSpPr>
          <p:cNvPr id="27" name="TextovéPole 26"/>
          <p:cNvSpPr txBox="1"/>
          <p:nvPr/>
        </p:nvSpPr>
        <p:spPr>
          <a:xfrm>
            <a:off x="251520" y="1547500"/>
            <a:ext cx="8640960" cy="369332"/>
          </a:xfrm>
          <a:prstGeom prst="rect">
            <a:avLst/>
          </a:prstGeom>
          <a:noFill/>
        </p:spPr>
        <p:txBody>
          <a:bodyPr wrap="square" rtlCol="0">
            <a:spAutoFit/>
          </a:bodyPr>
          <a:lstStyle/>
          <a:p>
            <a:r>
              <a:rPr lang="cs-CZ" dirty="0"/>
              <a:t>Výpočet zaměstnanců pro určení velikosti podniku</a:t>
            </a:r>
            <a:r>
              <a:rPr lang="cs-CZ" dirty="0" smtClean="0"/>
              <a:t>:</a:t>
            </a:r>
            <a:endParaRPr lang="cs-CZ" dirty="0"/>
          </a:p>
        </p:txBody>
      </p:sp>
    </p:spTree>
    <p:extLst>
      <p:ext uri="{BB962C8B-B14F-4D97-AF65-F5344CB8AC3E}">
        <p14:creationId xmlns:p14="http://schemas.microsoft.com/office/powerpoint/2010/main" val="30784160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pPr marL="0" indent="0">
              <a:buNone/>
            </a:pPr>
            <a:r>
              <a:rPr lang="cs-CZ" b="1" dirty="0" smtClean="0"/>
              <a:t>Vybrané výjimky:</a:t>
            </a:r>
          </a:p>
          <a:p>
            <a:pPr marL="0" indent="0">
              <a:buNone/>
            </a:pPr>
            <a:r>
              <a:rPr lang="cs-CZ" b="1" dirty="0" smtClean="0"/>
              <a:t>Mezi nezávislé podniky </a:t>
            </a:r>
            <a:r>
              <a:rPr lang="cs-CZ" dirty="0" smtClean="0"/>
              <a:t>patří vždy podniky napojené na:</a:t>
            </a:r>
          </a:p>
          <a:p>
            <a:pPr marL="0" indent="0">
              <a:buNone/>
            </a:pPr>
            <a:r>
              <a:rPr lang="cs-CZ" dirty="0" smtClean="0"/>
              <a:t>* univerzity </a:t>
            </a:r>
            <a:r>
              <a:rPr lang="cs-CZ" dirty="0"/>
              <a:t>nebo nezisková výzkumná střediska;</a:t>
            </a:r>
          </a:p>
          <a:p>
            <a:pPr marL="0" indent="0">
              <a:buNone/>
            </a:pPr>
            <a:r>
              <a:rPr lang="cs-CZ" dirty="0" smtClean="0"/>
              <a:t>* samostatné </a:t>
            </a:r>
            <a:r>
              <a:rPr lang="cs-CZ" dirty="0"/>
              <a:t>místní orgány s ročním rozpočtem nižším než 10 </a:t>
            </a:r>
            <a:r>
              <a:rPr lang="cs-CZ" dirty="0" smtClean="0"/>
              <a:t>milionů </a:t>
            </a:r>
            <a:r>
              <a:rPr lang="cs-CZ" dirty="0"/>
              <a:t>EUR a s méně než 5 000 obyvateli</a:t>
            </a:r>
            <a:r>
              <a:rPr lang="cs-CZ" dirty="0" smtClean="0"/>
              <a:t>.</a:t>
            </a:r>
          </a:p>
          <a:p>
            <a:pPr marL="0" indent="0">
              <a:buNone/>
            </a:pPr>
            <a:endParaRPr lang="cs-CZ" dirty="0" smtClean="0"/>
          </a:p>
          <a:p>
            <a:pPr>
              <a:buFont typeface="Arial" pitchFamily="34" charset="0"/>
              <a:buChar char="•"/>
            </a:pPr>
            <a:r>
              <a:rPr lang="cs-CZ" i="1" dirty="0" smtClean="0"/>
              <a:t>V případě podniku vlastněného obcí nesplňující výše uvedený požadavek půjde vždy o velký podnik.</a:t>
            </a:r>
            <a:endParaRPr lang="cs-CZ" i="1" dirty="0"/>
          </a:p>
          <a:p>
            <a:pPr>
              <a:buFont typeface="Arial" pitchFamily="34" charset="0"/>
              <a:buChar char="•"/>
            </a:pPr>
            <a:endParaRPr lang="cs-CZ"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41</a:t>
            </a:fld>
            <a:endParaRPr lang="cs-CZ" dirty="0"/>
          </a:p>
        </p:txBody>
      </p:sp>
    </p:spTree>
    <p:extLst>
      <p:ext uri="{BB962C8B-B14F-4D97-AF65-F5344CB8AC3E}">
        <p14:creationId xmlns:p14="http://schemas.microsoft.com/office/powerpoint/2010/main" val="17890135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pPr marL="0" indent="0">
              <a:buNone/>
            </a:pPr>
            <a:r>
              <a:rPr lang="cs-CZ" b="1" dirty="0" smtClean="0"/>
              <a:t>Rozhodné období:</a:t>
            </a:r>
          </a:p>
          <a:p>
            <a:pPr marL="457200" indent="-457200">
              <a:buAutoNum type="alphaLcParenR"/>
            </a:pPr>
            <a:r>
              <a:rPr lang="cs-CZ" dirty="0" smtClean="0"/>
              <a:t>Použijí se údaje </a:t>
            </a:r>
            <a:r>
              <a:rPr lang="cs-CZ" dirty="0"/>
              <a:t>týkající se </a:t>
            </a:r>
            <a:r>
              <a:rPr lang="cs-CZ" b="1" dirty="0"/>
              <a:t>posledního schváleného účetního období </a:t>
            </a:r>
            <a:r>
              <a:rPr lang="cs-CZ" dirty="0"/>
              <a:t>vypočtené za období jednoho roku. </a:t>
            </a:r>
            <a:endParaRPr lang="cs-CZ" dirty="0" smtClean="0"/>
          </a:p>
          <a:p>
            <a:pPr marL="457200" indent="-457200">
              <a:buAutoNum type="alphaLcParenR"/>
            </a:pPr>
            <a:r>
              <a:rPr lang="cs-CZ" dirty="0" smtClean="0"/>
              <a:t>Tyto </a:t>
            </a:r>
            <a:r>
              <a:rPr lang="cs-CZ" dirty="0"/>
              <a:t>údaje jsou brány v potaz ode dne účetní závěrky. </a:t>
            </a:r>
            <a:endParaRPr lang="cs-CZ" dirty="0" smtClean="0"/>
          </a:p>
          <a:p>
            <a:pPr marL="457200" indent="-457200">
              <a:buAutoNum type="alphaLcParenR"/>
            </a:pPr>
            <a:r>
              <a:rPr lang="cs-CZ" dirty="0" smtClean="0"/>
              <a:t>Částka </a:t>
            </a:r>
            <a:r>
              <a:rPr lang="cs-CZ" dirty="0"/>
              <a:t>zvolená za </a:t>
            </a:r>
            <a:r>
              <a:rPr lang="cs-CZ" b="1" dirty="0"/>
              <a:t>výši obratu je vypočítána bez daně z přidané hodnoty (DPH)</a:t>
            </a:r>
            <a:r>
              <a:rPr lang="cs-CZ" dirty="0"/>
              <a:t> a bez dalších nepřímých daní</a:t>
            </a:r>
            <a:r>
              <a:rPr lang="cs-CZ" dirty="0" smtClean="0"/>
              <a:t>.</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42</a:t>
            </a:fld>
            <a:endParaRPr lang="cs-CZ" dirty="0"/>
          </a:p>
        </p:txBody>
      </p:sp>
    </p:spTree>
    <p:extLst>
      <p:ext uri="{BB962C8B-B14F-4D97-AF65-F5344CB8AC3E}">
        <p14:creationId xmlns:p14="http://schemas.microsoft.com/office/powerpoint/2010/main" val="6177561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pPr marL="0" indent="0">
              <a:buNone/>
            </a:pPr>
            <a:r>
              <a:rPr lang="cs-CZ" b="1" dirty="0" smtClean="0"/>
              <a:t>Rozhodné období:</a:t>
            </a:r>
          </a:p>
          <a:p>
            <a:pPr marL="0" indent="0" algn="just">
              <a:buNone/>
            </a:pPr>
            <a:r>
              <a:rPr lang="cs-CZ" dirty="0" smtClean="0"/>
              <a:t>V </a:t>
            </a:r>
            <a:r>
              <a:rPr lang="cs-CZ" dirty="0"/>
              <a:t>případech, kdy podnik ke dni účetní závěrky zjistí, že jsou za dané roční období překročeny v jednom či druhém směru prahy pro počet pracovníků nebo finanční prahy uvedené v článku 2, </a:t>
            </a:r>
            <a:r>
              <a:rPr lang="cs-CZ" b="1" dirty="0"/>
              <a:t>nepovede tato skutečnost ke ztrátě či získání postavení </a:t>
            </a:r>
            <a:r>
              <a:rPr lang="cs-CZ" dirty="0"/>
              <a:t>středního nebo malého podniku či </a:t>
            </a:r>
            <a:r>
              <a:rPr lang="cs-CZ" dirty="0" err="1"/>
              <a:t>mikropodniku</a:t>
            </a:r>
            <a:r>
              <a:rPr lang="cs-CZ" dirty="0"/>
              <a:t>, </a:t>
            </a:r>
            <a:r>
              <a:rPr lang="cs-CZ" b="1" dirty="0"/>
              <a:t>jestliže tyto prahy nejsou překročeny po dobu dvou po sobě jdoucích účetních období</a:t>
            </a:r>
            <a:r>
              <a:rPr lang="cs-CZ" dirty="0"/>
              <a:t>.</a:t>
            </a:r>
            <a:endParaRPr lang="cs-CZ"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43</a:t>
            </a:fld>
            <a:endParaRPr lang="cs-CZ" dirty="0"/>
          </a:p>
        </p:txBody>
      </p:sp>
    </p:spTree>
    <p:extLst>
      <p:ext uri="{BB962C8B-B14F-4D97-AF65-F5344CB8AC3E}">
        <p14:creationId xmlns:p14="http://schemas.microsoft.com/office/powerpoint/2010/main" val="14290038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916832"/>
            <a:ext cx="8064000" cy="4320000"/>
          </a:xfrm>
        </p:spPr>
        <p:txBody>
          <a:bodyPr/>
          <a:lstStyle/>
          <a:p>
            <a:pPr marL="0" indent="0">
              <a:buNone/>
            </a:pPr>
            <a:r>
              <a:rPr lang="cs-CZ" b="1" dirty="0" smtClean="0"/>
              <a:t>Jak na výpočet počtu zaměstnanců:</a:t>
            </a:r>
          </a:p>
          <a:p>
            <a:pPr marL="0" indent="0" algn="just">
              <a:buNone/>
            </a:pPr>
            <a:r>
              <a:rPr lang="cs-CZ" dirty="0" smtClean="0"/>
              <a:t>Počet </a:t>
            </a:r>
            <a:r>
              <a:rPr lang="cs-CZ" dirty="0"/>
              <a:t>zaměstnanců odpovídá počtu </a:t>
            </a:r>
            <a:r>
              <a:rPr lang="cs-CZ" b="1" dirty="0"/>
              <a:t>ročních pracovních jednotek (RPJ)</a:t>
            </a:r>
            <a:r>
              <a:rPr lang="cs-CZ" dirty="0"/>
              <a:t>, tzn. počtu osob, které byly v daném podniku nebo jeho jménem zaměstnány na plný pracovní úvazek po celý sledovaný rok. Práce osob, které nepracovaly po celý rok, práce osob, které pracovaly na částečný úvazek bez ohledu na jeho délku, a práce sezónních pracovníků se započítává jako zlomky RPJ. </a:t>
            </a:r>
            <a:endParaRPr lang="cs-CZ"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44</a:t>
            </a:fld>
            <a:endParaRPr lang="cs-CZ" dirty="0"/>
          </a:p>
        </p:txBody>
      </p:sp>
    </p:spTree>
    <p:extLst>
      <p:ext uri="{BB962C8B-B14F-4D97-AF65-F5344CB8AC3E}">
        <p14:creationId xmlns:p14="http://schemas.microsoft.com/office/powerpoint/2010/main" val="19518113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a:xfrm>
            <a:off x="539552" y="1556792"/>
            <a:ext cx="8064000" cy="4680040"/>
          </a:xfrm>
        </p:spPr>
        <p:txBody>
          <a:bodyPr/>
          <a:lstStyle/>
          <a:p>
            <a:pPr marL="0" indent="0" algn="just">
              <a:buNone/>
            </a:pPr>
            <a:r>
              <a:rPr lang="cs-CZ" b="1" dirty="0" smtClean="0"/>
              <a:t>Do </a:t>
            </a:r>
            <a:r>
              <a:rPr lang="cs-CZ" b="1" dirty="0"/>
              <a:t>počtu zaměstnanců jsou zahrnováni:</a:t>
            </a:r>
          </a:p>
          <a:p>
            <a:pPr marL="0" indent="0" algn="just">
              <a:buNone/>
            </a:pPr>
            <a:r>
              <a:rPr lang="cs-CZ" dirty="0" smtClean="0"/>
              <a:t>a) Zaměstnanci a osoby </a:t>
            </a:r>
            <a:r>
              <a:rPr lang="cs-CZ" dirty="0"/>
              <a:t>pracující pro podnik v podřízeném postavení, které jsou považovány za zaměstnance v souladu s vnitrostátním právem;</a:t>
            </a:r>
          </a:p>
          <a:p>
            <a:pPr marL="0" indent="0" algn="just">
              <a:buNone/>
            </a:pPr>
            <a:r>
              <a:rPr lang="cs-CZ" dirty="0"/>
              <a:t>b</a:t>
            </a:r>
            <a:r>
              <a:rPr lang="cs-CZ" dirty="0" smtClean="0"/>
              <a:t>) vlastníci-vedoucí </a:t>
            </a:r>
            <a:r>
              <a:rPr lang="cs-CZ" dirty="0"/>
              <a:t>pracovníci;</a:t>
            </a:r>
          </a:p>
          <a:p>
            <a:pPr marL="0" indent="0" algn="just">
              <a:buNone/>
            </a:pPr>
            <a:r>
              <a:rPr lang="cs-CZ" dirty="0"/>
              <a:t>c</a:t>
            </a:r>
            <a:r>
              <a:rPr lang="cs-CZ" dirty="0" smtClean="0"/>
              <a:t>) společníci </a:t>
            </a:r>
            <a:r>
              <a:rPr lang="cs-CZ" dirty="0"/>
              <a:t>vykonávající v podniku pravidelnou </a:t>
            </a:r>
            <a:r>
              <a:rPr lang="cs-CZ" dirty="0" smtClean="0"/>
              <a:t>činnost </a:t>
            </a:r>
          </a:p>
          <a:p>
            <a:pPr marL="0" indent="0" algn="just">
              <a:buNone/>
            </a:pPr>
            <a:r>
              <a:rPr lang="cs-CZ" b="1" i="1" dirty="0" smtClean="0"/>
              <a:t>Učni </a:t>
            </a:r>
            <a:r>
              <a:rPr lang="cs-CZ" b="1" i="1" dirty="0"/>
              <a:t>nebo studenti</a:t>
            </a:r>
            <a:r>
              <a:rPr lang="cs-CZ" i="1" dirty="0"/>
              <a:t>, kteří jsou zapojeni do odborné přípravy na základě smlouvy o učňovském nebo odborném vzdělávání, se do počtu zaměstnanců nezahrnují. Délka mateřské nebo rodičovské dovolené se nezapočítává.</a:t>
            </a:r>
            <a:endParaRPr lang="cs-CZ" i="1" dirty="0" smtClean="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45</a:t>
            </a:fld>
            <a:endParaRPr lang="cs-CZ" dirty="0"/>
          </a:p>
        </p:txBody>
      </p:sp>
    </p:spTree>
    <p:extLst>
      <p:ext uri="{BB962C8B-B14F-4D97-AF65-F5344CB8AC3E}">
        <p14:creationId xmlns:p14="http://schemas.microsoft.com/office/powerpoint/2010/main" val="39155771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Finanční kapacita příjemce</a:t>
            </a:r>
            <a:endParaRPr lang="cs-CZ" dirty="0"/>
          </a:p>
        </p:txBody>
      </p:sp>
      <p:sp>
        <p:nvSpPr>
          <p:cNvPr id="3" name="Zástupný symbol pro obsah 2"/>
          <p:cNvSpPr>
            <a:spLocks noGrp="1"/>
          </p:cNvSpPr>
          <p:nvPr>
            <p:ph idx="1"/>
          </p:nvPr>
        </p:nvSpPr>
        <p:spPr>
          <a:xfrm>
            <a:off x="539552" y="1772816"/>
            <a:ext cx="8064000" cy="4320000"/>
          </a:xfrm>
        </p:spPr>
        <p:txBody>
          <a:bodyPr/>
          <a:lstStyle/>
          <a:p>
            <a:pPr marL="0" indent="0" algn="ctr">
              <a:buNone/>
              <a:defRPr/>
            </a:pPr>
            <a:endParaRPr lang="cs-CZ" dirty="0"/>
          </a:p>
          <a:p>
            <a:pPr marL="0" indent="0">
              <a:buNone/>
              <a:defRPr/>
            </a:pPr>
            <a:endParaRPr lang="cs-CZ" dirty="0" smtClean="0"/>
          </a:p>
          <a:p>
            <a:pPr marL="0" indent="0">
              <a:buNone/>
              <a:defRPr/>
            </a:pPr>
            <a:endParaRPr lang="cs-CZ" dirty="0"/>
          </a:p>
          <a:p>
            <a:pPr marL="0" indent="0" algn="ctr">
              <a:buNone/>
              <a:defRPr/>
            </a:pPr>
            <a:r>
              <a:rPr lang="cs-CZ" b="1" dirty="0" smtClean="0"/>
              <a:t>                 IV. FINANČNÍ KAPACITA PŘÍJEMCE</a:t>
            </a:r>
            <a:endParaRPr lang="cs-CZ" b="1"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46</a:t>
            </a:fld>
            <a:endParaRPr lang="cs-CZ" dirty="0"/>
          </a:p>
        </p:txBody>
      </p:sp>
    </p:spTree>
    <p:extLst>
      <p:ext uri="{BB962C8B-B14F-4D97-AF65-F5344CB8AC3E}">
        <p14:creationId xmlns:p14="http://schemas.microsoft.com/office/powerpoint/2010/main" val="30952375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Finanční kapacita příjemce</a:t>
            </a:r>
            <a:endParaRPr lang="cs-CZ" dirty="0"/>
          </a:p>
        </p:txBody>
      </p:sp>
      <p:sp>
        <p:nvSpPr>
          <p:cNvPr id="3" name="Zástupný symbol pro obsah 2"/>
          <p:cNvSpPr>
            <a:spLocks noGrp="1"/>
          </p:cNvSpPr>
          <p:nvPr>
            <p:ph idx="1"/>
          </p:nvPr>
        </p:nvSpPr>
        <p:spPr>
          <a:xfrm>
            <a:off x="539552" y="1628800"/>
            <a:ext cx="8064000" cy="4608032"/>
          </a:xfrm>
        </p:spPr>
        <p:txBody>
          <a:bodyPr/>
          <a:lstStyle/>
          <a:p>
            <a:r>
              <a:rPr lang="cs-CZ" b="1" dirty="0" smtClean="0"/>
              <a:t>Finanční kapacita příjemce</a:t>
            </a:r>
            <a:endParaRPr lang="cs-CZ" dirty="0"/>
          </a:p>
          <a:p>
            <a:pPr marL="0" indent="0">
              <a:buNone/>
            </a:pPr>
            <a:endParaRPr lang="cs-CZ" dirty="0" smtClean="0"/>
          </a:p>
          <a:p>
            <a:pPr marL="0" indent="0">
              <a:buNone/>
            </a:pPr>
            <a:r>
              <a:rPr lang="cs-CZ" dirty="0" smtClean="0"/>
              <a:t>Odkazováno na přílohu I obecného nařízení o </a:t>
            </a:r>
            <a:r>
              <a:rPr lang="cs-CZ" dirty="0"/>
              <a:t>blokových </a:t>
            </a:r>
            <a:r>
              <a:rPr lang="cs-CZ" dirty="0" smtClean="0"/>
              <a:t>výjimkách</a:t>
            </a:r>
          </a:p>
          <a:p>
            <a:pPr marL="0" indent="0">
              <a:buNone/>
            </a:pPr>
            <a:r>
              <a:rPr lang="cs-CZ" dirty="0" smtClean="0"/>
              <a:t>Z </a:t>
            </a:r>
            <a:r>
              <a:rPr lang="cs-CZ" dirty="0"/>
              <a:t>textace kapitoly 6. 2. 10 příručky Pokyny pro vyplnění formuláře žádosti o podporu z OPZ plyne, že žadatel POVINNĚ uvádí údaje o počtu zaměstnanců a roční obrat, přičemž tyto údaje uvádí </a:t>
            </a:r>
            <a:r>
              <a:rPr lang="cs-CZ" dirty="0" smtClean="0"/>
              <a:t>v kontextu </a:t>
            </a:r>
            <a:r>
              <a:rPr lang="cs-CZ" b="1" dirty="0" smtClean="0"/>
              <a:t>přílohy </a:t>
            </a:r>
            <a:r>
              <a:rPr lang="cs-CZ" b="1" dirty="0"/>
              <a:t>I nařízení Komise č. </a:t>
            </a:r>
            <a:r>
              <a:rPr lang="cs-CZ" b="1" dirty="0" smtClean="0"/>
              <a:t>651/2014 </a:t>
            </a:r>
          </a:p>
          <a:p>
            <a:pPr marL="0" indent="0">
              <a:buNone/>
            </a:pPr>
            <a:endParaRPr lang="cs-CZ" dirty="0"/>
          </a:p>
          <a:p>
            <a:pPr marL="0" indent="0">
              <a:buNone/>
            </a:pPr>
            <a:endParaRPr lang="cs-CZ" i="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47</a:t>
            </a:fld>
            <a:endParaRPr lang="cs-CZ" dirty="0"/>
          </a:p>
        </p:txBody>
      </p:sp>
    </p:spTree>
    <p:extLst>
      <p:ext uri="{BB962C8B-B14F-4D97-AF65-F5344CB8AC3E}">
        <p14:creationId xmlns:p14="http://schemas.microsoft.com/office/powerpoint/2010/main" val="33744412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Finanční kapacita příjemce</a:t>
            </a:r>
          </a:p>
        </p:txBody>
      </p:sp>
      <p:sp>
        <p:nvSpPr>
          <p:cNvPr id="3" name="Zástupný symbol pro obsah 2"/>
          <p:cNvSpPr>
            <a:spLocks noGrp="1"/>
          </p:cNvSpPr>
          <p:nvPr>
            <p:ph idx="1"/>
          </p:nvPr>
        </p:nvSpPr>
        <p:spPr>
          <a:xfrm>
            <a:off x="539552" y="1916832"/>
            <a:ext cx="8064000" cy="4320000"/>
          </a:xfrm>
        </p:spPr>
        <p:txBody>
          <a:bodyPr/>
          <a:lstStyle/>
          <a:p>
            <a:r>
              <a:rPr lang="cs-CZ" b="1" dirty="0" smtClean="0"/>
              <a:t>Finanční kapacita příjemce</a:t>
            </a:r>
          </a:p>
          <a:p>
            <a:pPr marL="0" indent="0">
              <a:buNone/>
            </a:pPr>
            <a:r>
              <a:rPr lang="cs-CZ" dirty="0"/>
              <a:t>Údaje vyplňují povinně všichni žadatelé, bez ohledu na to, zda projekt zakládá veřejnou podporu nebo nezakládá, a bez ohledu na právní formu subjektu žadatele.</a:t>
            </a:r>
          </a:p>
          <a:p>
            <a:pPr marL="0" indent="0">
              <a:buNone/>
            </a:pPr>
            <a:r>
              <a:rPr lang="cs-CZ" dirty="0" smtClean="0"/>
              <a:t>Důvodem </a:t>
            </a:r>
            <a:r>
              <a:rPr lang="cs-CZ" dirty="0"/>
              <a:t>pro tento krok je ověření administrativní, finanční a provozní kapacity </a:t>
            </a:r>
            <a:r>
              <a:rPr lang="cs-CZ" dirty="0" smtClean="0"/>
              <a:t>žadatele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48</a:t>
            </a:fld>
            <a:endParaRPr lang="cs-CZ" dirty="0"/>
          </a:p>
        </p:txBody>
      </p:sp>
    </p:spTree>
    <p:extLst>
      <p:ext uri="{BB962C8B-B14F-4D97-AF65-F5344CB8AC3E}">
        <p14:creationId xmlns:p14="http://schemas.microsoft.com/office/powerpoint/2010/main" val="3385361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Finanční kapacita příjemce</a:t>
            </a:r>
          </a:p>
        </p:txBody>
      </p:sp>
      <p:sp>
        <p:nvSpPr>
          <p:cNvPr id="3" name="Zástupný symbol pro obsah 2"/>
          <p:cNvSpPr>
            <a:spLocks noGrp="1"/>
          </p:cNvSpPr>
          <p:nvPr>
            <p:ph idx="1"/>
          </p:nvPr>
        </p:nvSpPr>
        <p:spPr>
          <a:xfrm>
            <a:off x="539552" y="1916832"/>
            <a:ext cx="8064000" cy="4320000"/>
          </a:xfrm>
        </p:spPr>
        <p:txBody>
          <a:bodyPr/>
          <a:lstStyle/>
          <a:p>
            <a:r>
              <a:rPr lang="cs-CZ" dirty="0" smtClean="0"/>
              <a:t>Finanční kapacita příjemce</a:t>
            </a:r>
            <a:endParaRPr lang="cs-CZ" dirty="0"/>
          </a:p>
          <a:p>
            <a:pPr marL="0" indent="0">
              <a:buNone/>
            </a:pPr>
            <a:r>
              <a:rPr lang="cs-CZ" b="1" dirty="0"/>
              <a:t>Jaké kurzy pro převod měn se </a:t>
            </a:r>
            <a:r>
              <a:rPr lang="cs-CZ" b="1" dirty="0" smtClean="0"/>
              <a:t>používají?</a:t>
            </a:r>
            <a:endParaRPr lang="cs-CZ" b="1" dirty="0"/>
          </a:p>
          <a:p>
            <a:pPr marL="0" indent="0">
              <a:buNone/>
            </a:pPr>
            <a:r>
              <a:rPr lang="cs-CZ" dirty="0"/>
              <a:t>Pro převod na EUR se použije kurz Evropské centrální banky ke dni účetní závěrky. Kurz je k dispozici na webových stránkách banky </a:t>
            </a:r>
            <a:endParaRPr lang="cs-CZ" dirty="0" smtClean="0"/>
          </a:p>
          <a:p>
            <a:pPr marL="0" indent="0">
              <a:buNone/>
            </a:pPr>
            <a:r>
              <a:rPr lang="cs-CZ" i="1" dirty="0" smtClean="0"/>
              <a:t>https</a:t>
            </a:r>
            <a:r>
              <a:rPr lang="cs-CZ" i="1" dirty="0"/>
              <a:t>://www.ecb.europa.eu/</a:t>
            </a:r>
            <a:r>
              <a:rPr lang="cs-CZ" i="1" dirty="0" err="1"/>
              <a:t>ecb</a:t>
            </a:r>
            <a:r>
              <a:rPr lang="cs-CZ" i="1" dirty="0"/>
              <a:t>/</a:t>
            </a:r>
            <a:r>
              <a:rPr lang="cs-CZ" i="1" dirty="0" err="1"/>
              <a:t>html</a:t>
            </a:r>
            <a:r>
              <a:rPr lang="cs-CZ" i="1" dirty="0"/>
              <a:t>/index.en.html.</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49</a:t>
            </a:fld>
            <a:endParaRPr lang="cs-CZ" dirty="0"/>
          </a:p>
        </p:txBody>
      </p:sp>
    </p:spTree>
    <p:extLst>
      <p:ext uri="{BB962C8B-B14F-4D97-AF65-F5344CB8AC3E}">
        <p14:creationId xmlns:p14="http://schemas.microsoft.com/office/powerpoint/2010/main" val="277837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b="1" dirty="0" smtClean="0"/>
              <a:t>           Definiční </a:t>
            </a:r>
            <a:r>
              <a:rPr lang="cs-CZ" b="1" dirty="0"/>
              <a:t>znaky VP </a:t>
            </a:r>
            <a:endParaRPr lang="cs-CZ" b="1" dirty="0" smtClean="0"/>
          </a:p>
          <a:p>
            <a:pPr marL="0" indent="0">
              <a:buNone/>
            </a:pPr>
            <a:endParaRPr lang="cs-CZ" b="1" dirty="0" smtClean="0"/>
          </a:p>
          <a:p>
            <a:pPr marL="0" indent="0">
              <a:buNone/>
            </a:pPr>
            <a:r>
              <a:rPr lang="cs-CZ" b="1" dirty="0" smtClean="0"/>
              <a:t>Z</a:t>
            </a:r>
            <a:r>
              <a:rPr lang="cs-CZ" dirty="0" smtClean="0"/>
              <a:t> </a:t>
            </a:r>
            <a:r>
              <a:rPr lang="cs-CZ" dirty="0"/>
              <a:t>– zvýhodnění určitého </a:t>
            </a:r>
            <a:endParaRPr lang="cs-CZ" dirty="0" smtClean="0"/>
          </a:p>
          <a:p>
            <a:pPr marL="0" indent="0">
              <a:buNone/>
            </a:pPr>
            <a:r>
              <a:rPr lang="cs-CZ" dirty="0"/>
              <a:t>	</a:t>
            </a:r>
            <a:r>
              <a:rPr lang="cs-CZ" dirty="0" smtClean="0"/>
              <a:t>podnikání </a:t>
            </a:r>
            <a:r>
              <a:rPr lang="cs-CZ" dirty="0"/>
              <a:t>nebo odvětví, </a:t>
            </a:r>
            <a:endParaRPr lang="cs-CZ" dirty="0" smtClean="0"/>
          </a:p>
          <a:p>
            <a:pPr marL="0" indent="0">
              <a:buNone/>
            </a:pPr>
            <a:r>
              <a:rPr lang="cs-CZ" b="1" dirty="0" smtClean="0"/>
              <a:t>V</a:t>
            </a:r>
            <a:r>
              <a:rPr lang="cs-CZ" dirty="0" smtClean="0"/>
              <a:t> </a:t>
            </a:r>
            <a:r>
              <a:rPr lang="cs-CZ" dirty="0"/>
              <a:t>- je poskytována z veřejných </a:t>
            </a:r>
            <a:endParaRPr lang="cs-CZ" dirty="0" smtClean="0"/>
          </a:p>
          <a:p>
            <a:pPr marL="0" indent="0">
              <a:buNone/>
            </a:pPr>
            <a:r>
              <a:rPr lang="cs-CZ" dirty="0"/>
              <a:t>	</a:t>
            </a:r>
            <a:r>
              <a:rPr lang="cs-CZ" dirty="0" smtClean="0"/>
              <a:t>(</a:t>
            </a:r>
            <a:r>
              <a:rPr lang="cs-CZ" dirty="0"/>
              <a:t>státních) prostředků, </a:t>
            </a:r>
            <a:endParaRPr lang="cs-CZ" dirty="0" smtClean="0"/>
          </a:p>
          <a:p>
            <a:pPr marL="0" indent="0">
              <a:buNone/>
            </a:pPr>
            <a:r>
              <a:rPr lang="cs-CZ" b="1" dirty="0" smtClean="0"/>
              <a:t>O</a:t>
            </a:r>
            <a:r>
              <a:rPr lang="cs-CZ" dirty="0" smtClean="0"/>
              <a:t> - ovlivňuje </a:t>
            </a:r>
            <a:r>
              <a:rPr lang="cs-CZ" dirty="0"/>
              <a:t>obchod mezi členskými státy, </a:t>
            </a:r>
            <a:endParaRPr lang="cs-CZ" dirty="0" smtClean="0"/>
          </a:p>
          <a:p>
            <a:pPr marL="0" indent="0">
              <a:buNone/>
            </a:pPr>
            <a:r>
              <a:rPr lang="cs-CZ" b="1" dirty="0" smtClean="0"/>
              <a:t>N</a:t>
            </a:r>
            <a:r>
              <a:rPr lang="cs-CZ" dirty="0" smtClean="0"/>
              <a:t> </a:t>
            </a:r>
            <a:r>
              <a:rPr lang="cs-CZ" dirty="0"/>
              <a:t>- narušuje nebo hrozí narušením </a:t>
            </a:r>
            <a:r>
              <a:rPr lang="cs-CZ" dirty="0" smtClean="0"/>
              <a:t>hospodářské </a:t>
            </a:r>
            <a:r>
              <a:rPr lang="cs-CZ" dirty="0"/>
              <a:t>soutěže.</a:t>
            </a:r>
            <a:endParaRPr lang="cs-CZ" b="1" dirty="0"/>
          </a:p>
          <a:p>
            <a:pPr marL="0" indent="0">
              <a:buNone/>
            </a:pPr>
            <a:endParaRPr lang="cs-CZ" b="1" dirty="0" smtClean="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a:t>
            </a:fld>
            <a:endParaRPr lang="cs-CZ"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32040" y="1268760"/>
            <a:ext cx="4179638" cy="3096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1056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Finanční kapacita příjemce</a:t>
            </a:r>
          </a:p>
        </p:txBody>
      </p:sp>
      <p:sp>
        <p:nvSpPr>
          <p:cNvPr id="3" name="Zástupný symbol pro obsah 2"/>
          <p:cNvSpPr>
            <a:spLocks noGrp="1"/>
          </p:cNvSpPr>
          <p:nvPr>
            <p:ph idx="1"/>
          </p:nvPr>
        </p:nvSpPr>
        <p:spPr>
          <a:xfrm>
            <a:off x="539552" y="1916832"/>
            <a:ext cx="8064000" cy="4320000"/>
          </a:xfrm>
        </p:spPr>
        <p:txBody>
          <a:bodyPr/>
          <a:lstStyle/>
          <a:p>
            <a:r>
              <a:rPr lang="cs-CZ" dirty="0" smtClean="0"/>
              <a:t>Finanční kapacita příjemce</a:t>
            </a:r>
          </a:p>
          <a:p>
            <a:pPr marL="0" indent="0">
              <a:buNone/>
            </a:pPr>
            <a:r>
              <a:rPr lang="cs-CZ" dirty="0" smtClean="0"/>
              <a:t>V tomto ohledu sledujeme obrat a počet zaměstnanců pouze za </a:t>
            </a:r>
            <a:r>
              <a:rPr lang="cs-CZ" dirty="0"/>
              <a:t>dané roční období </a:t>
            </a:r>
            <a:r>
              <a:rPr lang="cs-CZ" dirty="0" smtClean="0"/>
              <a:t> a nezohledňujeme dvě předchozí období jako u posouzení velkosti podniku dle GBER (obecné nařízení o blokových výjimkách). </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50</a:t>
            </a:fld>
            <a:endParaRPr lang="cs-CZ" dirty="0"/>
          </a:p>
        </p:txBody>
      </p:sp>
    </p:spTree>
    <p:extLst>
      <p:ext uri="{BB962C8B-B14F-4D97-AF65-F5344CB8AC3E}">
        <p14:creationId xmlns:p14="http://schemas.microsoft.com/office/powerpoint/2010/main" val="28707028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3501008"/>
            <a:ext cx="7272000" cy="746992"/>
          </a:xfrm>
        </p:spPr>
        <p:txBody>
          <a:bodyPr/>
          <a:lstStyle/>
          <a:p>
            <a:pPr algn="ctr"/>
            <a:r>
              <a:rPr lang="cs-CZ" sz="2800" dirty="0" smtClean="0"/>
              <a:t>Prostor</a:t>
            </a:r>
            <a:r>
              <a:rPr lang="cs-CZ" sz="2800" baseline="0" dirty="0" smtClean="0"/>
              <a:t> pro dotazy</a:t>
            </a:r>
            <a:endParaRPr lang="cs-CZ" dirty="0"/>
          </a:p>
        </p:txBody>
      </p:sp>
    </p:spTree>
    <p:extLst>
      <p:ext uri="{BB962C8B-B14F-4D97-AF65-F5344CB8AC3E}">
        <p14:creationId xmlns:p14="http://schemas.microsoft.com/office/powerpoint/2010/main" val="19835898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1772816"/>
            <a:ext cx="7272000" cy="4248472"/>
          </a:xfrm>
        </p:spPr>
        <p:txBody>
          <a:bodyPr/>
          <a:lstStyle/>
          <a:p>
            <a:pPr algn="ctr"/>
            <a:r>
              <a:rPr lang="cs-CZ" sz="2800" dirty="0" smtClean="0"/>
              <a:t>Další dotazy směřujte </a:t>
            </a:r>
            <a:br>
              <a:rPr lang="cs-CZ" sz="2800" dirty="0" smtClean="0"/>
            </a:br>
            <a:r>
              <a:rPr lang="cs-CZ" sz="2800" dirty="0" smtClean="0"/>
              <a:t>do diskusního klubu</a:t>
            </a:r>
            <a:br>
              <a:rPr lang="cs-CZ" sz="2800" dirty="0" smtClean="0"/>
            </a:br>
            <a:r>
              <a:rPr lang="cs-CZ" sz="2800" dirty="0"/>
              <a:t/>
            </a:r>
            <a:br>
              <a:rPr lang="cs-CZ" sz="2800" dirty="0"/>
            </a:br>
            <a:r>
              <a:rPr lang="cs-CZ" sz="2800" cap="none" dirty="0" smtClean="0"/>
              <a:t>https://forum.esfcr.cz/</a:t>
            </a:r>
            <a:br>
              <a:rPr lang="cs-CZ" sz="2800" cap="none" dirty="0" smtClean="0"/>
            </a:br>
            <a:r>
              <a:rPr lang="cs-CZ" sz="2800" cap="none" dirty="0" smtClean="0"/>
              <a:t/>
            </a:r>
            <a:br>
              <a:rPr lang="cs-CZ" sz="2800" cap="none" dirty="0" smtClean="0"/>
            </a:br>
            <a:r>
              <a:rPr lang="cs-CZ" sz="2800" cap="none" dirty="0" smtClean="0"/>
              <a:t>NEBO VYUŽIJTE SLUŽEB SVÉHO PROJEKTOVÉHO MANAŽERA</a:t>
            </a:r>
            <a:br>
              <a:rPr lang="cs-CZ" sz="2800" cap="none" dirty="0" smtClean="0"/>
            </a:br>
            <a:endParaRPr lang="cs-CZ" cap="none" dirty="0"/>
          </a:p>
        </p:txBody>
      </p:sp>
    </p:spTree>
    <p:extLst>
      <p:ext uri="{BB962C8B-B14F-4D97-AF65-F5344CB8AC3E}">
        <p14:creationId xmlns:p14="http://schemas.microsoft.com/office/powerpoint/2010/main" val="359821563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59632" y="3501008"/>
            <a:ext cx="7272000" cy="1080120"/>
          </a:xfrm>
        </p:spPr>
        <p:txBody>
          <a:bodyPr/>
          <a:lstStyle/>
          <a:p>
            <a:pPr algn="ctr"/>
            <a:r>
              <a:rPr lang="cs-CZ" sz="2800" dirty="0" smtClean="0"/>
              <a:t>Děkuji za pozornost </a:t>
            </a:r>
            <a:br>
              <a:rPr lang="cs-CZ" sz="2800" dirty="0" smtClean="0"/>
            </a:br>
            <a:r>
              <a:rPr lang="cs-CZ" sz="2800" dirty="0" smtClean="0"/>
              <a:t>a Těším se na spolupráci</a:t>
            </a:r>
            <a:br>
              <a:rPr lang="cs-CZ" sz="2800" dirty="0" smtClean="0"/>
            </a:br>
            <a:r>
              <a:rPr lang="cs-CZ" sz="2800" dirty="0" smtClean="0"/>
              <a:t/>
            </a:r>
            <a:br>
              <a:rPr lang="cs-CZ" sz="2800" dirty="0" smtClean="0"/>
            </a:br>
            <a:r>
              <a:rPr lang="cs-CZ" sz="2800" dirty="0" smtClean="0"/>
              <a:t/>
            </a:r>
            <a:br>
              <a:rPr lang="cs-CZ" sz="2800" dirty="0" smtClean="0"/>
            </a:br>
            <a:r>
              <a:rPr lang="cs-CZ" dirty="0" smtClean="0"/>
              <a:t/>
            </a:r>
            <a:br>
              <a:rPr lang="cs-CZ" dirty="0" smtClean="0"/>
            </a:br>
            <a:endParaRPr lang="cs-CZ" dirty="0"/>
          </a:p>
        </p:txBody>
      </p:sp>
    </p:spTree>
    <p:extLst>
      <p:ext uri="{BB962C8B-B14F-4D97-AF65-F5344CB8AC3E}">
        <p14:creationId xmlns:p14="http://schemas.microsoft.com/office/powerpoint/2010/main" val="2022811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b="1" dirty="0" smtClean="0"/>
              <a:t>Další prameny úpravy veřejné podpory</a:t>
            </a:r>
          </a:p>
          <a:p>
            <a:pPr>
              <a:defRPr/>
            </a:pPr>
            <a:r>
              <a:rPr lang="cs-CZ" dirty="0"/>
              <a:t>Základní úprava veřejné podpory je dále rozvinuta sekundárním právem EU, rozhodovací praxí Evropské komise i Soudního dvora EU, resp. Tribunálu (dříve ESD a soud I. </a:t>
            </a:r>
            <a:r>
              <a:rPr lang="cs-CZ" dirty="0" smtClean="0"/>
              <a:t>instance</a:t>
            </a:r>
            <a:r>
              <a:rPr lang="cs-CZ" dirty="0"/>
              <a:t>)</a:t>
            </a:r>
          </a:p>
          <a:p>
            <a:pPr marL="0" indent="0">
              <a:buNone/>
            </a:pPr>
            <a:endParaRPr lang="cs-CZ" b="1" dirty="0" smtClean="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6</a:t>
            </a:fld>
            <a:endParaRPr lang="cs-CZ" dirty="0"/>
          </a:p>
        </p:txBody>
      </p:sp>
    </p:spTree>
    <p:extLst>
      <p:ext uri="{BB962C8B-B14F-4D97-AF65-F5344CB8AC3E}">
        <p14:creationId xmlns:p14="http://schemas.microsoft.com/office/powerpoint/2010/main" val="3300432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b="1" dirty="0" smtClean="0"/>
              <a:t>Sekundární právo – nejdůležitější prameny</a:t>
            </a:r>
          </a:p>
          <a:p>
            <a:pPr>
              <a:defRPr/>
            </a:pPr>
            <a:r>
              <a:rPr lang="cs-CZ" dirty="0" smtClean="0"/>
              <a:t>Na </a:t>
            </a:r>
            <a:r>
              <a:rPr lang="cs-CZ" dirty="0"/>
              <a:t>základě zmocnění Radou ES (nařízením Rady (ES) č. 994/98) vydala Evropská komise nařízení Komise (ES) </a:t>
            </a:r>
            <a:r>
              <a:rPr lang="cs-CZ" b="1" dirty="0">
                <a:solidFill>
                  <a:srgbClr val="FF0000"/>
                </a:solidFill>
              </a:rPr>
              <a:t>č. </a:t>
            </a:r>
            <a:r>
              <a:rPr lang="cs-CZ" b="1" dirty="0" smtClean="0">
                <a:solidFill>
                  <a:srgbClr val="FF0000"/>
                </a:solidFill>
              </a:rPr>
              <a:t>651/2014</a:t>
            </a:r>
            <a:r>
              <a:rPr lang="cs-CZ" dirty="0" smtClean="0"/>
              <a:t> </a:t>
            </a:r>
            <a:r>
              <a:rPr lang="cs-CZ" dirty="0"/>
              <a:t>ze dne 17. června 2014, kterým se v souladu s články 107 a 108 Smlouvy prohlašují určité kategorie podpory za slučitelné s vnitřním trhem  (</a:t>
            </a:r>
            <a:r>
              <a:rPr lang="cs-CZ" b="1" dirty="0"/>
              <a:t>obecné nařízení o blokových výjimkách</a:t>
            </a:r>
            <a:r>
              <a:rPr lang="cs-CZ" dirty="0"/>
              <a:t>).</a:t>
            </a:r>
          </a:p>
          <a:p>
            <a:pPr>
              <a:defRPr/>
            </a:pPr>
            <a:r>
              <a:rPr lang="cs-CZ" dirty="0"/>
              <a:t>Podmínky poskytování podpory dle pravidla de </a:t>
            </a:r>
            <a:r>
              <a:rPr lang="cs-CZ" dirty="0" err="1"/>
              <a:t>minimis</a:t>
            </a:r>
            <a:r>
              <a:rPr lang="cs-CZ" dirty="0"/>
              <a:t> stanovuje nařízení komise (ES) </a:t>
            </a:r>
            <a:r>
              <a:rPr lang="cs-CZ" b="1" dirty="0">
                <a:solidFill>
                  <a:srgbClr val="FF0000"/>
                </a:solidFill>
              </a:rPr>
              <a:t>č. </a:t>
            </a:r>
            <a:r>
              <a:rPr lang="cs-CZ" b="1" dirty="0" smtClean="0">
                <a:solidFill>
                  <a:srgbClr val="FF0000"/>
                </a:solidFill>
              </a:rPr>
              <a:t>1407/2013</a:t>
            </a:r>
            <a:r>
              <a:rPr lang="cs-CZ" dirty="0" smtClean="0"/>
              <a:t> ze </a:t>
            </a:r>
            <a:r>
              <a:rPr lang="cs-CZ" dirty="0"/>
              <a:t>dne 18. prosince </a:t>
            </a:r>
            <a:r>
              <a:rPr lang="cs-CZ" dirty="0" smtClean="0"/>
              <a:t>2013 o </a:t>
            </a:r>
            <a:r>
              <a:rPr lang="cs-CZ" dirty="0"/>
              <a:t>použití článků 107 a 108 Smlouvy o fungování Evropské unie na podporu </a:t>
            </a:r>
            <a:r>
              <a:rPr lang="cs-CZ" b="1" dirty="0"/>
              <a:t>de </a:t>
            </a:r>
            <a:r>
              <a:rPr lang="cs-CZ" b="1" dirty="0" err="1"/>
              <a:t>minimis</a:t>
            </a:r>
            <a:endParaRPr lang="cs-CZ" b="1" dirty="0" smtClean="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7</a:t>
            </a:fld>
            <a:endParaRPr lang="cs-CZ" dirty="0"/>
          </a:p>
        </p:txBody>
      </p:sp>
    </p:spTree>
    <p:extLst>
      <p:ext uri="{BB962C8B-B14F-4D97-AF65-F5344CB8AC3E}">
        <p14:creationId xmlns:p14="http://schemas.microsoft.com/office/powerpoint/2010/main" val="2627444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endParaRPr lang="cs-CZ" b="1" dirty="0" smtClean="0"/>
          </a:p>
          <a:p>
            <a:pPr marL="0" indent="0">
              <a:buNone/>
            </a:pPr>
            <a:endParaRPr lang="cs-CZ" b="1" dirty="0"/>
          </a:p>
          <a:p>
            <a:pPr marL="0" indent="0">
              <a:buNone/>
            </a:pPr>
            <a:endParaRPr lang="cs-CZ" b="1" dirty="0" smtClean="0"/>
          </a:p>
          <a:p>
            <a:pPr marL="0" indent="0" algn="ctr">
              <a:buNone/>
            </a:pPr>
            <a:r>
              <a:rPr lang="cs-CZ" b="1" dirty="0" smtClean="0"/>
              <a:t>ZÁKLADNÍ POJMY Z OBLASTI VP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8</a:t>
            </a:fld>
            <a:endParaRPr lang="cs-CZ" dirty="0"/>
          </a:p>
        </p:txBody>
      </p:sp>
    </p:spTree>
    <p:extLst>
      <p:ext uri="{BB962C8B-B14F-4D97-AF65-F5344CB8AC3E}">
        <p14:creationId xmlns:p14="http://schemas.microsoft.com/office/powerpoint/2010/main" val="3800543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Veřejná podpora</a:t>
            </a:r>
            <a:endParaRPr lang="cs-CZ" dirty="0"/>
          </a:p>
        </p:txBody>
      </p:sp>
      <p:sp>
        <p:nvSpPr>
          <p:cNvPr id="3" name="Zástupný symbol pro obsah 2"/>
          <p:cNvSpPr>
            <a:spLocks noGrp="1"/>
          </p:cNvSpPr>
          <p:nvPr>
            <p:ph idx="1"/>
          </p:nvPr>
        </p:nvSpPr>
        <p:spPr/>
        <p:txBody>
          <a:bodyPr/>
          <a:lstStyle/>
          <a:p>
            <a:pPr marL="0" indent="0">
              <a:buNone/>
            </a:pPr>
            <a:r>
              <a:rPr lang="cs-CZ" dirty="0" smtClean="0"/>
              <a:t>Pojem </a:t>
            </a:r>
            <a:r>
              <a:rPr lang="cs-CZ" b="1" dirty="0" smtClean="0"/>
              <a:t>veřejná podpora</a:t>
            </a:r>
          </a:p>
          <a:p>
            <a:pPr>
              <a:defRPr/>
            </a:pPr>
            <a:r>
              <a:rPr lang="cs-CZ" dirty="0"/>
              <a:t>Pozitivní právem daná definice </a:t>
            </a:r>
            <a:r>
              <a:rPr lang="cs-CZ" dirty="0" smtClean="0"/>
              <a:t>neexistuje. Obsah </a:t>
            </a:r>
            <a:r>
              <a:rPr lang="cs-CZ" dirty="0"/>
              <a:t>pojmu veřejná podpora </a:t>
            </a:r>
            <a:r>
              <a:rPr lang="cs-CZ" dirty="0" smtClean="0"/>
              <a:t>se </a:t>
            </a:r>
            <a:r>
              <a:rPr lang="cs-CZ" b="1" dirty="0" smtClean="0"/>
              <a:t>dovozuje </a:t>
            </a:r>
            <a:r>
              <a:rPr lang="cs-CZ" b="1" dirty="0"/>
              <a:t>ze zákazu veřejné podpory </a:t>
            </a:r>
            <a:r>
              <a:rPr lang="cs-CZ" dirty="0"/>
              <a:t>podle ustanovení čl. 107 odst. 1 </a:t>
            </a:r>
            <a:r>
              <a:rPr lang="cs-CZ" dirty="0" smtClean="0"/>
              <a:t>Smlouvy.</a:t>
            </a:r>
          </a:p>
          <a:p>
            <a:pPr>
              <a:defRPr/>
            </a:pPr>
            <a:r>
              <a:rPr lang="cs-CZ" dirty="0" smtClean="0"/>
              <a:t>Pro výzvu 43 je relevantní bloková výjimka na vzdělávání</a:t>
            </a:r>
          </a:p>
          <a:p>
            <a:pPr marL="0" indent="0">
              <a:buNone/>
              <a:defRPr/>
            </a:pPr>
            <a:endParaRPr lang="cs-CZ" dirty="0"/>
          </a:p>
          <a:p>
            <a:pPr marL="414000" lvl="1" indent="0">
              <a:buNone/>
            </a:pPr>
            <a:r>
              <a:rPr lang="cs-CZ" dirty="0" smtClean="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9</a:t>
            </a:fld>
            <a:endParaRPr lang="cs-CZ" dirty="0"/>
          </a:p>
        </p:txBody>
      </p:sp>
    </p:spTree>
    <p:extLst>
      <p:ext uri="{BB962C8B-B14F-4D97-AF65-F5344CB8AC3E}">
        <p14:creationId xmlns:p14="http://schemas.microsoft.com/office/powerpoint/2010/main" val="1666005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Template>
  <TotalTime>0</TotalTime>
  <Words>3144</Words>
  <Application>Microsoft Office PowerPoint</Application>
  <PresentationFormat>Předvádění na obrazovce (4:3)</PresentationFormat>
  <Paragraphs>517</Paragraphs>
  <Slides>53</Slides>
  <Notes>21</Notes>
  <HiddenSlides>0</HiddenSlides>
  <MMClips>0</MMClips>
  <ScaleCrop>false</ScaleCrop>
  <HeadingPairs>
    <vt:vector size="4" baseType="variant">
      <vt:variant>
        <vt:lpstr>Motiv</vt:lpstr>
      </vt:variant>
      <vt:variant>
        <vt:i4>1</vt:i4>
      </vt:variant>
      <vt:variant>
        <vt:lpstr>Nadpisy snímků</vt:lpstr>
      </vt:variant>
      <vt:variant>
        <vt:i4>53</vt:i4>
      </vt:variant>
    </vt:vector>
  </HeadingPairs>
  <TitlesOfParts>
    <vt:vector size="54" baseType="lpstr">
      <vt:lpstr>prezentace</vt:lpstr>
      <vt:lpstr>VEŘEJNÁ PODPORA a VELIKOST PODNIKU  </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jeden podnik se společným limitem de minimis</vt:lpstr>
      <vt:lpstr>Veřejná podpora</vt:lpstr>
      <vt:lpstr>De minimis - Jeden podnik - propojení přes fyzickou nepodnikající osobu</vt:lpstr>
      <vt:lpstr>De minimis - Jeden podnik - propojení přes samosprávný subjekt</vt:lpstr>
      <vt:lpstr>De minimis - Jeden podnik - propojení přes zahraniční mateřský podnik</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Veřejná podpora</vt:lpstr>
      <vt:lpstr>Nezávislý podnik, partnerský podnik, propojený podnik</vt:lpstr>
      <vt:lpstr>Nezávislý podnik Žadatele</vt:lpstr>
      <vt:lpstr>Propojené podniky Žadatele</vt:lpstr>
      <vt:lpstr>Bloková výjimka – partnerské a propojené podniky pro určení velikosti podniku</vt:lpstr>
      <vt:lpstr>Nezávislý podnik, partnerský podnik, propojený podnik</vt:lpstr>
      <vt:lpstr>Nezávislý podnik, partnerský podnik, propojený podnik</vt:lpstr>
      <vt:lpstr>Veřejná podpora</vt:lpstr>
      <vt:lpstr>Veřejná podpora</vt:lpstr>
      <vt:lpstr>Veřejná podpora</vt:lpstr>
      <vt:lpstr>Veřejná podpora</vt:lpstr>
      <vt:lpstr>Veřejná podpora</vt:lpstr>
      <vt:lpstr>Finanční kapacita příjemce</vt:lpstr>
      <vt:lpstr>Finanční kapacita příjemce</vt:lpstr>
      <vt:lpstr>Finanční kapacita příjemce</vt:lpstr>
      <vt:lpstr>Finanční kapacita příjemce</vt:lpstr>
      <vt:lpstr>Finanční kapacita příjemce</vt:lpstr>
      <vt:lpstr>Prostor pro dotazy</vt:lpstr>
      <vt:lpstr>Další dotazy směřujte  do diskusního klubu  https://forum.esfcr.cz/  NEBO VYUŽIJTE SLUŽEB SVÉHO PROJEKTOVÉHO MANAŽERA </vt:lpstr>
      <vt:lpstr>Děkuji za pozornost  a Těším se na spolupráci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2016-06-27T11:01:58Z</dcterms:modified>
</cp:coreProperties>
</file>