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3">
  <p:sldMasterIdLst>
    <p:sldMasterId id="2147483671" r:id="rId1"/>
  </p:sldMasterIdLst>
  <p:notesMasterIdLst>
    <p:notesMasterId r:id="rId88"/>
  </p:notesMasterIdLst>
  <p:handoutMasterIdLst>
    <p:handoutMasterId r:id="rId89"/>
  </p:handoutMasterIdLst>
  <p:sldIdLst>
    <p:sldId id="256" r:id="rId2"/>
    <p:sldId id="517" r:id="rId3"/>
    <p:sldId id="551" r:id="rId4"/>
    <p:sldId id="611" r:id="rId5"/>
    <p:sldId id="562" r:id="rId6"/>
    <p:sldId id="561" r:id="rId7"/>
    <p:sldId id="698" r:id="rId8"/>
    <p:sldId id="693" r:id="rId9"/>
    <p:sldId id="694" r:id="rId10"/>
    <p:sldId id="703" r:id="rId11"/>
    <p:sldId id="700" r:id="rId12"/>
    <p:sldId id="699" r:id="rId13"/>
    <p:sldId id="752" r:id="rId14"/>
    <p:sldId id="753" r:id="rId15"/>
    <p:sldId id="754" r:id="rId16"/>
    <p:sldId id="755" r:id="rId17"/>
    <p:sldId id="756" r:id="rId18"/>
    <p:sldId id="757" r:id="rId19"/>
    <p:sldId id="758" r:id="rId20"/>
    <p:sldId id="713" r:id="rId21"/>
    <p:sldId id="714" r:id="rId22"/>
    <p:sldId id="715" r:id="rId23"/>
    <p:sldId id="716" r:id="rId24"/>
    <p:sldId id="717" r:id="rId25"/>
    <p:sldId id="718" r:id="rId26"/>
    <p:sldId id="719" r:id="rId27"/>
    <p:sldId id="720" r:id="rId28"/>
    <p:sldId id="721" r:id="rId29"/>
    <p:sldId id="722" r:id="rId30"/>
    <p:sldId id="723" r:id="rId31"/>
    <p:sldId id="724" r:id="rId32"/>
    <p:sldId id="759" r:id="rId33"/>
    <p:sldId id="760" r:id="rId34"/>
    <p:sldId id="761" r:id="rId35"/>
    <p:sldId id="762" r:id="rId36"/>
    <p:sldId id="763" r:id="rId37"/>
    <p:sldId id="764" r:id="rId38"/>
    <p:sldId id="765" r:id="rId39"/>
    <p:sldId id="766" r:id="rId40"/>
    <p:sldId id="767" r:id="rId41"/>
    <p:sldId id="768" r:id="rId42"/>
    <p:sldId id="769" r:id="rId43"/>
    <p:sldId id="770" r:id="rId44"/>
    <p:sldId id="771" r:id="rId45"/>
    <p:sldId id="772" r:id="rId46"/>
    <p:sldId id="773" r:id="rId47"/>
    <p:sldId id="774" r:id="rId48"/>
    <p:sldId id="775" r:id="rId49"/>
    <p:sldId id="751" r:id="rId50"/>
    <p:sldId id="729" r:id="rId51"/>
    <p:sldId id="730" r:id="rId52"/>
    <p:sldId id="731" r:id="rId53"/>
    <p:sldId id="732" r:id="rId54"/>
    <p:sldId id="733" r:id="rId55"/>
    <p:sldId id="734" r:id="rId56"/>
    <p:sldId id="735" r:id="rId57"/>
    <p:sldId id="736" r:id="rId58"/>
    <p:sldId id="737" r:id="rId59"/>
    <p:sldId id="738" r:id="rId60"/>
    <p:sldId id="739" r:id="rId61"/>
    <p:sldId id="740" r:id="rId62"/>
    <p:sldId id="741" r:id="rId63"/>
    <p:sldId id="742" r:id="rId64"/>
    <p:sldId id="743" r:id="rId65"/>
    <p:sldId id="744" r:id="rId66"/>
    <p:sldId id="745" r:id="rId67"/>
    <p:sldId id="746" r:id="rId68"/>
    <p:sldId id="747" r:id="rId69"/>
    <p:sldId id="748" r:id="rId70"/>
    <p:sldId id="749" r:id="rId71"/>
    <p:sldId id="750" r:id="rId72"/>
    <p:sldId id="563" r:id="rId73"/>
    <p:sldId id="609" r:id="rId74"/>
    <p:sldId id="565" r:id="rId75"/>
    <p:sldId id="608" r:id="rId76"/>
    <p:sldId id="602" r:id="rId77"/>
    <p:sldId id="566" r:id="rId78"/>
    <p:sldId id="610" r:id="rId79"/>
    <p:sldId id="568" r:id="rId80"/>
    <p:sldId id="567" r:id="rId81"/>
    <p:sldId id="571" r:id="rId82"/>
    <p:sldId id="573" r:id="rId83"/>
    <p:sldId id="574" r:id="rId84"/>
    <p:sldId id="725" r:id="rId85"/>
    <p:sldId id="726" r:id="rId86"/>
    <p:sldId id="727" r:id="rId8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AB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93939" autoAdjust="0"/>
  </p:normalViewPr>
  <p:slideViewPr>
    <p:cSldViewPr showGuides="1">
      <p:cViewPr varScale="1">
        <p:scale>
          <a:sx n="74" d="100"/>
          <a:sy n="74" d="100"/>
        </p:scale>
        <p:origin x="-1020" y="-10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696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102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commentAuthors" Target="commentAuthor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956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156D9930-0615-4260-AF59-BA9BCB8859A7}" type="datetimeFigureOut">
              <a:rPr lang="cs-CZ" smtClean="0"/>
              <a:pPr/>
              <a:t>18.7.2017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956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B7482078-8306-42AB-9E9B-E6B234344B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685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18.7.2017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2" tIns="45652" rIns="91302" bIns="45652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302" tIns="45652" rIns="91302" bIns="45652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20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37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043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404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5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947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ile/9003" TargetMode="External"/><Relationship Id="rId2" Type="http://schemas.openxmlformats.org/officeDocument/2006/relationships/hyperlink" Target="http://www.esfcr.cz/file/9002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formulare-z-oblasti-verejne-podpory-a-podpory-de-minimis-opz/-/dokument/798142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formulare-z-oblasti-verejne-podpory-a-podpory-de-minimis-opz/-/dokument/798282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formulare-z-oblasti-verejne-podpory-a-podpory-de-minimis-opz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ita.dotaceeu.cz/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psv.cz/cs/5721" TargetMode="Externa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rtal-vz.cz/cs/Spoluprace-a-vymena-informaci/Info-forum/NOVY-zakon-c-134-2016-Sb-,-o-zadavani-verejnych-zakazek" TargetMode="External"/><Relationship Id="rId2" Type="http://schemas.openxmlformats.org/officeDocument/2006/relationships/hyperlink" Target="mailto:dotazynzzvz@mmr.cz" TargetMode="Externa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348880"/>
            <a:ext cx="6876424" cy="3240360"/>
          </a:xfrm>
        </p:spPr>
        <p:txBody>
          <a:bodyPr anchor="ctr"/>
          <a:lstStyle/>
          <a:p>
            <a:r>
              <a:rPr lang="cs-CZ" sz="3200" dirty="0" smtClean="0"/>
              <a:t>03_16_050, 03_16_051</a:t>
            </a:r>
            <a:br>
              <a:rPr lang="cs-CZ" sz="3200" dirty="0" smtClean="0"/>
            </a:br>
            <a:r>
              <a:rPr lang="cs-CZ" sz="3200" dirty="0"/>
              <a:t>Realizace genderových auditů u zaměstnavatelů (</a:t>
            </a:r>
            <a:r>
              <a:rPr lang="cs-CZ" sz="3200" dirty="0" smtClean="0"/>
              <a:t>v Praze a v ČR mimo prahu)</a:t>
            </a:r>
            <a:br>
              <a:rPr lang="cs-CZ" sz="3200" dirty="0" smtClean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2400" b="0" cap="none" dirty="0"/>
              <a:t>Seminář pro příjemce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501008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(indikátory)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064000" cy="4635216"/>
          </a:xfrm>
        </p:spPr>
        <p:txBody>
          <a:bodyPr/>
          <a:lstStyle/>
          <a:p>
            <a:r>
              <a:rPr lang="cs-CZ" dirty="0" smtClean="0"/>
              <a:t>Indikátory jsou vykazovány </a:t>
            </a:r>
            <a:r>
              <a:rPr lang="cs-CZ" dirty="0"/>
              <a:t>v rámci </a:t>
            </a:r>
            <a:r>
              <a:rPr lang="cs-CZ" dirty="0" smtClean="0"/>
              <a:t>každé zprávy </a:t>
            </a:r>
            <a:r>
              <a:rPr lang="cs-CZ" dirty="0"/>
              <a:t>o </a:t>
            </a:r>
            <a:r>
              <a:rPr lang="cs-CZ" dirty="0" smtClean="0"/>
              <a:t>realizaci</a:t>
            </a:r>
            <a:endParaRPr lang="cs-CZ" dirty="0"/>
          </a:p>
          <a:p>
            <a:r>
              <a:rPr lang="cs-CZ" dirty="0" smtClean="0"/>
              <a:t>Dosažení indikátorů </a:t>
            </a:r>
            <a:r>
              <a:rPr lang="cs-CZ" dirty="0"/>
              <a:t>se </a:t>
            </a:r>
            <a:r>
              <a:rPr lang="cs-CZ" dirty="0" smtClean="0"/>
              <a:t>opírá </a:t>
            </a:r>
            <a:r>
              <a:rPr lang="cs-CZ" dirty="0"/>
              <a:t>o průkaznou evidenci </a:t>
            </a:r>
            <a:r>
              <a:rPr lang="cs-CZ" dirty="0" smtClean="0"/>
              <a:t>(Vykazované </a:t>
            </a:r>
            <a:r>
              <a:rPr lang="cs-CZ" dirty="0"/>
              <a:t>hodnoty musí být prokazatelné a ověřitelné případnou kontrolou</a:t>
            </a:r>
            <a:r>
              <a:rPr lang="cs-CZ" dirty="0" smtClean="0"/>
              <a:t>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5723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sankce – indikátory výstupů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078200"/>
              </p:ext>
            </p:extLst>
          </p:nvPr>
        </p:nvGraphicFramePr>
        <p:xfrm>
          <a:off x="539750" y="2060848"/>
          <a:ext cx="80645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298"/>
                <a:gridCol w="3600202"/>
              </a:tblGrid>
              <a:tr h="626368">
                <a:tc>
                  <a:txBody>
                    <a:bodyPr/>
                    <a:lstStyle/>
                    <a:p>
                      <a:r>
                        <a:rPr lang="cs-CZ" dirty="0" smtClean="0"/>
                        <a:t>Celková míra naplnění indikátorů výstupů vzhledem k závazkům</a:t>
                      </a:r>
                      <a:r>
                        <a:rPr lang="cs-CZ" baseline="0" dirty="0" smtClean="0"/>
                        <a:t> dle právního aktu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Sankce</a:t>
                      </a:r>
                      <a:r>
                        <a:rPr lang="cs-CZ" baseline="0" dirty="0" smtClean="0"/>
                        <a:t> (podíl z částky dotace použité na financování projektu)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85 % a zároveň alespoň 70 %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Méně než 70 % a zároveň alespoň 55 %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Méně než 55 % a zároveň alespoň 40 %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40 %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50 %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755576" y="4365104"/>
            <a:ext cx="7560840" cy="1872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272768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(sankce)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1872208"/>
          </a:xfrm>
        </p:spPr>
        <p:txBody>
          <a:bodyPr/>
          <a:lstStyle/>
          <a:p>
            <a:pPr marL="717550" indent="-431800"/>
            <a:r>
              <a:rPr lang="cs-CZ" sz="2000" dirty="0" smtClean="0"/>
              <a:t>Příjemce </a:t>
            </a:r>
            <a:r>
              <a:rPr lang="cs-CZ" sz="2000" b="1" u="sng" dirty="0" smtClean="0"/>
              <a:t>není</a:t>
            </a:r>
            <a:r>
              <a:rPr lang="cs-CZ" sz="2000" dirty="0" smtClean="0"/>
              <a:t> </a:t>
            </a:r>
            <a:r>
              <a:rPr lang="cs-CZ" sz="2000" b="1" u="sng" dirty="0" smtClean="0"/>
              <a:t>sankcionován</a:t>
            </a:r>
            <a:r>
              <a:rPr lang="cs-CZ" sz="2000" dirty="0" smtClean="0"/>
              <a:t>, pokud mezi mírou čerpání výdajů z rozpočtu projektu a mírou dosažení stanovených cílových hodnot indikátorů </a:t>
            </a:r>
            <a:r>
              <a:rPr lang="cs-CZ" sz="2000" b="1" u="sng" dirty="0" smtClean="0"/>
              <a:t>je </a:t>
            </a:r>
            <a:r>
              <a:rPr lang="cs-CZ" sz="2000" dirty="0" smtClean="0"/>
              <a:t>odpovídající poměr (např. v závěru projektu vyčerpáno 80% CZV, splněno 80% cílové hodnoty indikátorů)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  <p:pic>
        <p:nvPicPr>
          <p:cNvPr id="1028" name="Picture 4" descr="Výsledek obrázku pro palec dol&amp;uring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48" b="89937" l="9111" r="90000">
                        <a14:foregroundMark x1="9111" y1="57233" x2="9111" y2="57233"/>
                        <a14:backgroundMark x1="27778" y1="65409" x2="27778" y2="65409"/>
                        <a14:backgroundMark x1="24000" y1="49057" x2="24000" y2="49057"/>
                        <a14:backgroundMark x1="30667" y1="48428" x2="30667" y2="484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18" t="17091" r="51612" b="16939"/>
          <a:stretch/>
        </p:blipFill>
        <p:spPr bwMode="auto">
          <a:xfrm>
            <a:off x="0" y="1844824"/>
            <a:ext cx="1212478" cy="116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780" b="95763" l="3540" r="89381">
                        <a14:foregroundMark x1="14159" y1="6780" x2="14159" y2="6780"/>
                        <a14:foregroundMark x1="63717" y1="95763" x2="63717" y2="957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105250"/>
            <a:ext cx="10763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Zástupný symbol pro obsah 2"/>
          <p:cNvSpPr txBox="1">
            <a:spLocks/>
          </p:cNvSpPr>
          <p:nvPr/>
        </p:nvSpPr>
        <p:spPr>
          <a:xfrm>
            <a:off x="251520" y="3645024"/>
            <a:ext cx="7560840" cy="22322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7550" indent="-431800"/>
            <a:r>
              <a:rPr lang="cs-CZ" sz="2000" dirty="0" smtClean="0"/>
              <a:t>Příjemce </a:t>
            </a:r>
            <a:r>
              <a:rPr lang="cs-CZ" sz="2000" b="1" u="sng" dirty="0" smtClean="0"/>
              <a:t>je</a:t>
            </a:r>
            <a:r>
              <a:rPr lang="cs-CZ" sz="2000" dirty="0" smtClean="0"/>
              <a:t> </a:t>
            </a:r>
            <a:r>
              <a:rPr lang="cs-CZ" sz="2000" b="1" u="sng" dirty="0" smtClean="0"/>
              <a:t>sankcionován</a:t>
            </a:r>
            <a:r>
              <a:rPr lang="cs-CZ" sz="2000" dirty="0" smtClean="0"/>
              <a:t>, pokud mezi mírou čerpání výdajů z rozpočtu projektu a mírou dosažení stanovených cílových hodnot indikátorů </a:t>
            </a:r>
            <a:r>
              <a:rPr lang="cs-CZ" sz="2000" b="1" u="sng" dirty="0" smtClean="0"/>
              <a:t>není</a:t>
            </a:r>
            <a:r>
              <a:rPr lang="cs-CZ" sz="2000" dirty="0" smtClean="0"/>
              <a:t> odpovídající poměr (např. v závěru projektu vyčerpáno 100% CZV, splněno 80% cílové hodnoty indikátorů)</a:t>
            </a:r>
          </a:p>
        </p:txBody>
      </p:sp>
    </p:spTree>
    <p:extLst>
      <p:ext uri="{BB962C8B-B14F-4D97-AF65-F5344CB8AC3E}">
        <p14:creationId xmlns:p14="http://schemas.microsoft.com/office/powerpoint/2010/main" val="2480098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Standard genderového auditu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42065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Genderový audit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cs-CZ" dirty="0" smtClean="0"/>
              <a:t>Typ sociálního auditu</a:t>
            </a:r>
          </a:p>
          <a:p>
            <a:r>
              <a:rPr lang="cs-CZ" dirty="0" smtClean="0"/>
              <a:t>Jeden z nástrojů gender </a:t>
            </a:r>
            <a:r>
              <a:rPr lang="cs-CZ" dirty="0" err="1" smtClean="0"/>
              <a:t>mainstreamingu</a:t>
            </a:r>
            <a:endParaRPr lang="cs-CZ" dirty="0" smtClean="0"/>
          </a:p>
          <a:p>
            <a:r>
              <a:rPr lang="cs-CZ" dirty="0" smtClean="0"/>
              <a:t>Analyzuje vnitřní procesy a strukturu organizace z genderové perspektivy</a:t>
            </a:r>
          </a:p>
          <a:p>
            <a:r>
              <a:rPr lang="cs-CZ" dirty="0" smtClean="0"/>
              <a:t>Měl by být nástrojem pro nasměrování změn v organizaci a po určité době opakován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37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Cíle Genderového auditu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871479"/>
          </a:xfrm>
        </p:spPr>
        <p:txBody>
          <a:bodyPr>
            <a:spAutoFit/>
          </a:bodyPr>
          <a:lstStyle/>
          <a:p>
            <a:r>
              <a:rPr lang="pt-BR" sz="1900" dirty="0" smtClean="0"/>
              <a:t>Prosazovat </a:t>
            </a:r>
            <a:r>
              <a:rPr lang="pt-BR" sz="1900" dirty="0"/>
              <a:t>genderovou rovnost na trhu práce; </a:t>
            </a:r>
          </a:p>
          <a:p>
            <a:r>
              <a:rPr lang="cs-CZ" sz="1900" dirty="0" smtClean="0"/>
              <a:t>Motivovat </a:t>
            </a:r>
            <a:r>
              <a:rPr lang="cs-CZ" sz="1900" dirty="0"/>
              <a:t>zaměstnavatele/</a:t>
            </a:r>
            <a:r>
              <a:rPr lang="cs-CZ" sz="1900" dirty="0" err="1"/>
              <a:t>ky</a:t>
            </a:r>
            <a:r>
              <a:rPr lang="cs-CZ" sz="1900" dirty="0"/>
              <a:t> v ČR k uplatňování principů genderové rovnosti; </a:t>
            </a:r>
          </a:p>
          <a:p>
            <a:r>
              <a:rPr lang="cs-CZ" sz="1900" dirty="0" smtClean="0"/>
              <a:t>Motivovat </a:t>
            </a:r>
            <a:r>
              <a:rPr lang="cs-CZ" sz="1900" dirty="0"/>
              <a:t>zaměstnance/</a:t>
            </a:r>
            <a:r>
              <a:rPr lang="cs-CZ" sz="1900" dirty="0" err="1"/>
              <a:t>kyně</a:t>
            </a:r>
            <a:r>
              <a:rPr lang="cs-CZ" sz="1900" dirty="0"/>
              <a:t> ke změně zažitých genderových stereotypů; </a:t>
            </a:r>
          </a:p>
          <a:p>
            <a:r>
              <a:rPr lang="cs-CZ" sz="1900" dirty="0" smtClean="0"/>
              <a:t>Analyzovat </a:t>
            </a:r>
            <a:r>
              <a:rPr lang="cs-CZ" sz="1900" dirty="0"/>
              <a:t>vnitřní organizační procesy a strukturu organizace z genderové perspektivy; </a:t>
            </a:r>
          </a:p>
          <a:p>
            <a:r>
              <a:rPr lang="cs-CZ" sz="1900" dirty="0" smtClean="0"/>
              <a:t>Navrhnout </a:t>
            </a:r>
            <a:r>
              <a:rPr lang="cs-CZ" sz="1900" dirty="0"/>
              <a:t>organizaci konkrétní realizovatelné změny, které povedou k prosazování genderové rovnosti v praxi; </a:t>
            </a:r>
          </a:p>
          <a:p>
            <a:r>
              <a:rPr lang="pt-BR" sz="1900" dirty="0" smtClean="0"/>
              <a:t>Identifikovat </a:t>
            </a:r>
            <a:r>
              <a:rPr lang="pt-BR" sz="1900" dirty="0"/>
              <a:t>dobrou praxi ve způsobech prosazování genderové rovnosti; </a:t>
            </a:r>
          </a:p>
          <a:p>
            <a:r>
              <a:rPr lang="cs-CZ" sz="1900" dirty="0" smtClean="0"/>
              <a:t>Zvyšovat </a:t>
            </a:r>
            <a:r>
              <a:rPr lang="cs-CZ" sz="1900" dirty="0"/>
              <a:t>citlivost organizace v otázce genderu. </a:t>
            </a:r>
          </a:p>
          <a:p>
            <a:pPr lvl="0"/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579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Opatřen vyplývající z auditu směřují k: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066452"/>
          </a:xfrm>
        </p:spPr>
        <p:txBody>
          <a:bodyPr>
            <a:spAutoFit/>
          </a:bodyPr>
          <a:lstStyle/>
          <a:p>
            <a:r>
              <a:rPr lang="pt-BR" sz="1900" dirty="0"/>
              <a:t>Zlepšení spokojenosti a loajality zaměstnaných osob;</a:t>
            </a:r>
          </a:p>
          <a:p>
            <a:r>
              <a:rPr lang="pt-BR" sz="1900" dirty="0" smtClean="0"/>
              <a:t>výkonnosti </a:t>
            </a:r>
            <a:r>
              <a:rPr lang="pt-BR" sz="1900" dirty="0"/>
              <a:t>a efektivity práce zaměstnaných osob;</a:t>
            </a:r>
          </a:p>
          <a:p>
            <a:r>
              <a:rPr lang="pt-BR" sz="1900" dirty="0" smtClean="0"/>
              <a:t>Pozitivní </a:t>
            </a:r>
            <a:r>
              <a:rPr lang="pt-BR" sz="1900" dirty="0"/>
              <a:t>atmosféře v pracovním týmu;</a:t>
            </a:r>
          </a:p>
          <a:p>
            <a:r>
              <a:rPr lang="pt-BR" sz="1900" dirty="0" smtClean="0"/>
              <a:t>Zlepšení </a:t>
            </a:r>
            <a:r>
              <a:rPr lang="pt-BR" sz="1900" dirty="0"/>
              <a:t>motivace zaměstnaných osob;</a:t>
            </a:r>
          </a:p>
          <a:p>
            <a:r>
              <a:rPr lang="pt-BR" sz="1900" dirty="0" smtClean="0"/>
              <a:t>Pozitivnímu </a:t>
            </a:r>
            <a:r>
              <a:rPr lang="pt-BR" sz="1900" dirty="0"/>
              <a:t>vlivu na snížení fluktuace zaměstnanců/kyň;</a:t>
            </a:r>
          </a:p>
          <a:p>
            <a:r>
              <a:rPr lang="pt-BR" sz="1900" dirty="0" smtClean="0"/>
              <a:t>Snižování </a:t>
            </a:r>
            <a:r>
              <a:rPr lang="pt-BR" sz="1900" dirty="0"/>
              <a:t>nákladů na nábor nových pracovníků/ic;</a:t>
            </a:r>
          </a:p>
          <a:p>
            <a:r>
              <a:rPr lang="pt-BR" sz="1900" dirty="0" smtClean="0"/>
              <a:t>Ztotožnění </a:t>
            </a:r>
            <a:r>
              <a:rPr lang="pt-BR" sz="1900" dirty="0"/>
              <a:t>zaměstnance/kyně s vykonávanou prací;</a:t>
            </a:r>
          </a:p>
          <a:p>
            <a:r>
              <a:rPr lang="pt-BR" sz="1900" dirty="0" smtClean="0"/>
              <a:t>Lepší </a:t>
            </a:r>
            <a:r>
              <a:rPr lang="pt-BR" sz="1900" dirty="0"/>
              <a:t>pozici v oblasti získávání zaměstnanců/kyň;</a:t>
            </a:r>
          </a:p>
          <a:p>
            <a:r>
              <a:rPr lang="pt-BR" sz="1900" dirty="0" smtClean="0"/>
              <a:t>Zvýšení </a:t>
            </a:r>
            <a:r>
              <a:rPr lang="pt-BR" sz="1900" dirty="0"/>
              <a:t>zisků organizace v dlouhodobém horizontu;</a:t>
            </a:r>
          </a:p>
          <a:p>
            <a:r>
              <a:rPr lang="pt-BR" sz="1900" dirty="0" smtClean="0"/>
              <a:t>Dobré </a:t>
            </a:r>
            <a:r>
              <a:rPr lang="pt-BR" sz="1900" dirty="0"/>
              <a:t>pověsti organizace.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59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Oblasti auditu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4873129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Cíle </a:t>
            </a:r>
            <a:r>
              <a:rPr lang="cs-CZ" sz="2000" dirty="0" smtClean="0"/>
              <a:t>organizace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Mise, vize a strategické cíle organizace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Specifické </a:t>
            </a:r>
            <a:r>
              <a:rPr lang="cs-CZ" sz="1600" dirty="0"/>
              <a:t>cíle v oblasti prosazování genderové rovnosti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Institucionální zajištění politiky genderové </a:t>
            </a:r>
            <a:r>
              <a:rPr lang="cs-CZ" sz="2000" dirty="0" smtClean="0"/>
              <a:t>rovnosti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Prostředí – přátelské, bezpečné a motivující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Nulová </a:t>
            </a:r>
            <a:r>
              <a:rPr lang="cs-CZ" sz="1600" dirty="0"/>
              <a:t>tolerance sexuálního obtěžování, šikany a diskriminace </a:t>
            </a:r>
            <a:endParaRPr lang="cs-CZ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Personální </a:t>
            </a:r>
            <a:r>
              <a:rPr lang="cs-CZ" sz="2000" dirty="0" smtClean="0"/>
              <a:t>politika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Nábor zaměstnanců/kyň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Propouštění </a:t>
            </a:r>
            <a:r>
              <a:rPr lang="cs-CZ" sz="1600" dirty="0"/>
              <a:t>zaměstnanců/kyň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Zastoupení </a:t>
            </a:r>
            <a:r>
              <a:rPr lang="cs-CZ" sz="1600" dirty="0"/>
              <a:t>žen a mužů ve struktuře organizace a diverzita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Kariérní </a:t>
            </a:r>
            <a:r>
              <a:rPr lang="cs-CZ" sz="1600" dirty="0"/>
              <a:t>růst a cirkulace zaměstnaných osob, zastupitelnost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Rozvoj </a:t>
            </a:r>
            <a:r>
              <a:rPr lang="cs-CZ" sz="1600" dirty="0"/>
              <a:t>a vzdělávání </a:t>
            </a:r>
            <a:endParaRPr lang="cs-CZ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Spravedlivé </a:t>
            </a:r>
            <a:r>
              <a:rPr lang="cs-CZ" sz="1600" dirty="0" smtClean="0"/>
              <a:t>odměňování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Slaďování práce a osobního </a:t>
            </a:r>
            <a:r>
              <a:rPr lang="cs-CZ" sz="1600" dirty="0" smtClean="0"/>
              <a:t>života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Kultura organizace </a:t>
            </a:r>
            <a:r>
              <a:rPr lang="cs-CZ" sz="2000" dirty="0" smtClean="0"/>
              <a:t>(komunikace, vztahy, CSR)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626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Požadavky na auditorský tým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179536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sz="1900" b="1" dirty="0" smtClean="0"/>
              <a:t>Vedoucí týmu</a:t>
            </a:r>
          </a:p>
          <a:p>
            <a:r>
              <a:rPr lang="pt-BR" sz="1900" dirty="0" smtClean="0"/>
              <a:t>ukončené </a:t>
            </a:r>
            <a:r>
              <a:rPr lang="pt-BR" sz="1900" dirty="0"/>
              <a:t>vzdělání minimálně magisterského stupně a</a:t>
            </a:r>
          </a:p>
          <a:p>
            <a:r>
              <a:rPr lang="pt-BR" sz="1900" dirty="0" smtClean="0"/>
              <a:t>mít </a:t>
            </a:r>
            <a:r>
              <a:rPr lang="pt-BR" sz="1900" dirty="0"/>
              <a:t>zkušenost s realizací minimálně 3 genderových auditů v libovolném typu organizace..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39552" y="3212976"/>
            <a:ext cx="8064000" cy="164147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cs-CZ" sz="1900" b="1" dirty="0" smtClean="0"/>
              <a:t>Auditorský tým</a:t>
            </a:r>
            <a:endParaRPr lang="cs-CZ" sz="2000" dirty="0"/>
          </a:p>
          <a:p>
            <a:r>
              <a:rPr lang="cs-CZ" sz="2000" dirty="0"/>
              <a:t>ukončené vysokoškolské vzdělání minimálně bakalářského stupně </a:t>
            </a:r>
            <a:r>
              <a:rPr lang="cs-CZ" sz="2000" i="1" dirty="0"/>
              <a:t>a </a:t>
            </a:r>
            <a:r>
              <a:rPr lang="cs-CZ" sz="2000" dirty="0" smtClean="0"/>
              <a:t>prokazatelná tříletá praxe, nebo publikační činnost </a:t>
            </a:r>
            <a:r>
              <a:rPr lang="cs-CZ" sz="2000" dirty="0"/>
              <a:t>v oblasti rovnosti žen a mužů </a:t>
            </a: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68687" y="5216525"/>
            <a:ext cx="8064000" cy="1269578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cs-CZ" sz="1900" b="1" dirty="0" smtClean="0"/>
              <a:t>Podpůrný tým</a:t>
            </a:r>
          </a:p>
          <a:p>
            <a:r>
              <a:rPr lang="cs-CZ" sz="2000" dirty="0" smtClean="0"/>
              <a:t>Administrace </a:t>
            </a:r>
            <a:r>
              <a:rPr lang="cs-CZ" sz="2000" dirty="0"/>
              <a:t>auditu </a:t>
            </a:r>
            <a:r>
              <a:rPr lang="cs-CZ" sz="2000" dirty="0" smtClean="0"/>
              <a:t>(archivace </a:t>
            </a:r>
            <a:r>
              <a:rPr lang="cs-CZ" sz="2000" dirty="0"/>
              <a:t>dat, přepis rozhovorů, příprava smluv/dohod s auditovanou organizací apod</a:t>
            </a:r>
            <a:r>
              <a:rPr lang="cs-CZ" sz="2000" dirty="0" smtClean="0"/>
              <a:t>.)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7190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Uznán může být audit u kterého proběhne: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53805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Sběr a analýza nezbytných dokumentů (viz Dokumenty);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1 </a:t>
            </a:r>
            <a:r>
              <a:rPr lang="cs-CZ" sz="1800" dirty="0"/>
              <a:t>úvodní jednání s vedením auditované organizace;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2 </a:t>
            </a:r>
            <a:r>
              <a:rPr lang="cs-CZ" sz="1800" dirty="0"/>
              <a:t>rozhovory s vedoucími pracovníky/pracovnicemi (</a:t>
            </a:r>
            <a:r>
              <a:rPr lang="cs-CZ" sz="1800" dirty="0" err="1"/>
              <a:t>polostrukturované</a:t>
            </a:r>
            <a:r>
              <a:rPr lang="cs-CZ" sz="1800" dirty="0"/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2 </a:t>
            </a:r>
            <a:r>
              <a:rPr lang="cs-CZ" sz="1800" dirty="0"/>
              <a:t>skupinové diskuse (či více v závislosti na velikosti organizace)42;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4 </a:t>
            </a:r>
            <a:r>
              <a:rPr lang="cs-CZ" sz="1800" dirty="0"/>
              <a:t>individuální hloubkové rozhovory A / NEBO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1 dotazníkové šetření se zajištěním maximální možné návratnosti dotazníků;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1 </a:t>
            </a:r>
            <a:r>
              <a:rPr lang="cs-CZ" sz="1800" dirty="0"/>
              <a:t>prezentace výsledků závěrečné jednání s vedením společnosti – zhodnocení realizace genderového auditu, možnosti implementace doporučení do Akčního plánu společnosti (případně dohoda na vytvoření zvláštního Akčního plánu pro genderovou rovnost), apod.;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u </a:t>
            </a:r>
            <a:r>
              <a:rPr lang="cs-CZ" sz="1800" dirty="0"/>
              <a:t>kterého je zpracována Závěrečná zpráva (viz Příloha č. 2 Struktura zprávy z auditu) s návrhy a doporučeními na změnu, které prokazatelně vedou ke zlepšení genderové citlivosti organizace a k prosazování genderové rovnosti v organizaci (či společnosti).</a:t>
            </a:r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806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968552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Závazné dokumenty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Publicita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Monitorovací indikátory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Standard genderového auditu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Finanční řízení projektu – způsobilé a nezpůsobilé </a:t>
            </a:r>
            <a:r>
              <a:rPr lang="cs-CZ" sz="1700" dirty="0" smtClean="0"/>
              <a:t>výdaje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Veřejná podpora</a:t>
            </a:r>
            <a:endParaRPr lang="cs-CZ" sz="1700" dirty="0" smtClean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Veřejné zakázky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Změny </a:t>
            </a:r>
            <a:r>
              <a:rPr lang="cs-CZ" sz="1700" dirty="0"/>
              <a:t>projektu (podstatné a nepodstatné) </a:t>
            </a:r>
            <a:endParaRPr lang="cs-CZ" sz="1700" dirty="0" smtClean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Změnové </a:t>
            </a:r>
            <a:r>
              <a:rPr lang="cs-CZ" sz="1700" dirty="0"/>
              <a:t>řízení v </a:t>
            </a:r>
            <a:r>
              <a:rPr lang="cs-CZ" sz="1700" dirty="0" smtClean="0"/>
              <a:t>ISKP14+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Zpráva o realizaci</a:t>
            </a:r>
            <a:endParaRPr lang="cs-CZ" sz="17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383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Způsobilé a nezpůsobilé výdaje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305243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136456" cy="446449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Všechny výdaje musejí splňovat podmínku</a:t>
            </a:r>
          </a:p>
          <a:p>
            <a:pPr lvl="1"/>
            <a:r>
              <a:rPr lang="cs-CZ" dirty="0" smtClean="0"/>
              <a:t>Hospodárnosti</a:t>
            </a:r>
          </a:p>
          <a:p>
            <a:pPr lvl="1"/>
            <a:r>
              <a:rPr lang="cs-CZ" dirty="0" smtClean="0"/>
              <a:t>Efektivnosti</a:t>
            </a:r>
          </a:p>
          <a:p>
            <a:pPr lvl="1"/>
            <a:r>
              <a:rPr lang="cs-CZ" dirty="0" smtClean="0"/>
              <a:t>Účelnosti</a:t>
            </a:r>
          </a:p>
          <a:p>
            <a:pPr lvl="1"/>
            <a:r>
              <a:rPr lang="cs-CZ" dirty="0" smtClean="0"/>
              <a:t>Vznikly v době realizace projektu</a:t>
            </a:r>
          </a:p>
          <a:p>
            <a:pPr lvl="1"/>
            <a:endParaRPr lang="cs-CZ" dirty="0" smtClean="0"/>
          </a:p>
          <a:p>
            <a:r>
              <a:rPr lang="cs-CZ" sz="1600" dirty="0" smtClean="0"/>
              <a:t>Řídicí orgán (ŘO) </a:t>
            </a:r>
            <a:r>
              <a:rPr lang="cs-CZ" sz="1600" dirty="0"/>
              <a:t>je oprávněn si od příjemce vyžádat jakýkoli dokument, který je nezbytný pro ověření způsobilosti výdajů v rámci projektu (a může se jednat i o dokument, který vznikl v době před zahájením realizace projektu</a:t>
            </a:r>
            <a:r>
              <a:rPr lang="cs-CZ" sz="1600" dirty="0" smtClean="0"/>
              <a:t>).</a:t>
            </a:r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19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Reálné vykazování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060848"/>
            <a:ext cx="8064000" cy="3888432"/>
          </a:xfrm>
        </p:spPr>
        <p:txBody>
          <a:bodyPr/>
          <a:lstStyle/>
          <a:p>
            <a:r>
              <a:rPr lang="cs-CZ" dirty="0" smtClean="0"/>
              <a:t>Režim financování projektu metodou skutečně vzniklých výdajů:</a:t>
            </a:r>
          </a:p>
          <a:p>
            <a:pPr lvl="1"/>
            <a:r>
              <a:rPr lang="cs-CZ" dirty="0" smtClean="0"/>
              <a:t> stanovení způsobilosti na základě vykázání skutečně vzniklých a uhrazených výdajů;</a:t>
            </a:r>
          </a:p>
          <a:p>
            <a:pPr lvl="1"/>
            <a:r>
              <a:rPr lang="cs-CZ" dirty="0" smtClean="0"/>
              <a:t> způsobilé výdaje na základě doložení účetního, daňové či jiného dokladu.</a:t>
            </a:r>
          </a:p>
          <a:p>
            <a:r>
              <a:rPr lang="cs-CZ" dirty="0"/>
              <a:t>Časová způsobilost – datum vzniku nákladu musí spadat do období realizace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 smtClean="0"/>
              <a:t>Úhrada </a:t>
            </a:r>
            <a:r>
              <a:rPr lang="cs-CZ" dirty="0"/>
              <a:t>výdaje – vždy je třeba mít doklad o úhradě </a:t>
            </a:r>
            <a:r>
              <a:rPr lang="cs-CZ" dirty="0" smtClean="0"/>
              <a:t>výdaje.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9018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Dokladování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536504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Vše co spadá do PN musí být příjemce schopen doložit.</a:t>
            </a:r>
          </a:p>
          <a:p>
            <a:endParaRPr lang="cs-CZ" dirty="0" smtClean="0"/>
          </a:p>
          <a:p>
            <a:r>
              <a:rPr lang="cs-CZ" dirty="0" smtClean="0"/>
              <a:t>Originály dokladů musí být označeny registračním číslem projektu.</a:t>
            </a:r>
          </a:p>
          <a:p>
            <a:endParaRPr lang="cs-CZ" dirty="0" smtClean="0"/>
          </a:p>
          <a:p>
            <a:r>
              <a:rPr lang="cs-CZ" dirty="0" smtClean="0"/>
              <a:t>Do IS KP2014+ je třeba naskenovat všechny doklady, z nichž je nárokována částka přesahující 10 000 Kč, a s nimi také doklady o zaplacení.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12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Účetní doklady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748464" cy="5040560"/>
          </a:xfrm>
        </p:spPr>
        <p:txBody>
          <a:bodyPr/>
          <a:lstStyle/>
          <a:p>
            <a:r>
              <a:rPr lang="cs-CZ" dirty="0" smtClean="0"/>
              <a:t>Označení (faktura, příjmový doklad, výdajový doklad)</a:t>
            </a:r>
          </a:p>
          <a:p>
            <a:r>
              <a:rPr lang="cs-CZ" dirty="0" smtClean="0"/>
              <a:t>Obsah účetního případu</a:t>
            </a:r>
          </a:p>
          <a:p>
            <a:r>
              <a:rPr lang="cs-CZ" dirty="0" smtClean="0"/>
              <a:t>Účastníci účetního případu</a:t>
            </a:r>
          </a:p>
          <a:p>
            <a:r>
              <a:rPr lang="cs-CZ" dirty="0" smtClean="0"/>
              <a:t>Peněžní částka (cena za měrnou jednotku/cena celkem)</a:t>
            </a:r>
          </a:p>
          <a:p>
            <a:r>
              <a:rPr lang="cs-CZ" dirty="0" smtClean="0"/>
              <a:t>Okamžik vyhotovení ÚD a okamžik uskutečnění ÚP</a:t>
            </a:r>
          </a:p>
          <a:p>
            <a:r>
              <a:rPr lang="cs-CZ" dirty="0" smtClean="0"/>
              <a:t>Podpisový záznam osoby odpovědné za ÚP</a:t>
            </a:r>
          </a:p>
          <a:p>
            <a:r>
              <a:rPr lang="cs-CZ" dirty="0" smtClean="0"/>
              <a:t>Podpisový záznam osoby odpovědné za zaúčtování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124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248472"/>
          </a:xfrm>
        </p:spPr>
        <p:txBody>
          <a:bodyPr/>
          <a:lstStyle/>
          <a:p>
            <a:r>
              <a:rPr lang="cs-CZ" dirty="0" smtClean="0"/>
              <a:t>Pracovní smlouvy, DPČ a DPP</a:t>
            </a:r>
          </a:p>
          <a:p>
            <a:pPr lvl="1"/>
            <a:r>
              <a:rPr lang="cs-CZ" dirty="0" smtClean="0"/>
              <a:t>Popis pracovní činnosti vykonávané pro projekt</a:t>
            </a:r>
          </a:p>
          <a:p>
            <a:pPr lvl="1"/>
            <a:r>
              <a:rPr lang="cs-CZ" dirty="0" smtClean="0"/>
              <a:t>Identifikace projektu (název či </a:t>
            </a:r>
            <a:r>
              <a:rPr lang="cs-CZ" dirty="0" err="1" smtClean="0"/>
              <a:t>reg.číslo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Výše úvazku či počet hodin za časovou jednotku</a:t>
            </a:r>
          </a:p>
          <a:p>
            <a:pPr lvl="1"/>
            <a:r>
              <a:rPr lang="cs-CZ" dirty="0" smtClean="0"/>
              <a:t>Výše odměny</a:t>
            </a:r>
          </a:p>
          <a:p>
            <a:pPr lvl="1"/>
            <a:r>
              <a:rPr lang="cs-CZ" dirty="0" smtClean="0"/>
              <a:t>Další zákonem stanovené náležitosti</a:t>
            </a:r>
            <a:r>
              <a:rPr lang="cs-CZ" dirty="0"/>
              <a:t>:</a:t>
            </a:r>
            <a:endParaRPr lang="cs-CZ" dirty="0" smtClean="0"/>
          </a:p>
          <a:p>
            <a:pPr lvl="2"/>
            <a:r>
              <a:rPr lang="cs-CZ" dirty="0" smtClean="0"/>
              <a:t>PS (místo výkonu, den nástupu do práce, nárok na dovolenou, způsob výpovědi apod.)</a:t>
            </a:r>
          </a:p>
          <a:p>
            <a:pPr lvl="2"/>
            <a:r>
              <a:rPr lang="cs-CZ" dirty="0" smtClean="0"/>
              <a:t>DPP, DPČ (doba na kterou se dohoda uzavírá)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6873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Vykazují se v soupisce lidských zdrojů.</a:t>
            </a:r>
          </a:p>
          <a:p>
            <a:endParaRPr lang="cs-CZ" dirty="0"/>
          </a:p>
          <a:p>
            <a:r>
              <a:rPr lang="cs-CZ" dirty="0" smtClean="0"/>
              <a:t>Jako přílohu je třeba nahrát kopie výpisů z BÚ, </a:t>
            </a:r>
            <a:r>
              <a:rPr lang="cs-CZ" dirty="0" err="1" smtClean="0"/>
              <a:t>příp.VPD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Pracovní výkazy</a:t>
            </a:r>
          </a:p>
          <a:p>
            <a:pPr lvl="1"/>
            <a:r>
              <a:rPr lang="cs-CZ" dirty="0" smtClean="0"/>
              <a:t>podepsán pracovníkem a nadřízeným pracovníkem;</a:t>
            </a:r>
          </a:p>
          <a:p>
            <a:pPr lvl="1"/>
            <a:r>
              <a:rPr lang="cs-CZ" dirty="0" err="1" smtClean="0"/>
              <a:t>scan</a:t>
            </a:r>
            <a:r>
              <a:rPr lang="cs-CZ" dirty="0" smtClean="0"/>
              <a:t> pracovního výkazu nahrát do systému.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072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Pracovní výkazy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Nutnost předkládat pracovní výkazy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racovník vykonává činnost pro projekt i mimo projekt;</a:t>
            </a:r>
          </a:p>
          <a:p>
            <a:pPr lvl="1"/>
            <a:endParaRPr lang="cs-CZ" dirty="0" smtClean="0"/>
          </a:p>
          <a:p>
            <a:pPr lvl="1"/>
            <a:r>
              <a:rPr lang="cs-CZ" dirty="0"/>
              <a:t>p</a:t>
            </a:r>
            <a:r>
              <a:rPr lang="cs-CZ" dirty="0" smtClean="0"/>
              <a:t>racovník vykonává činnosti, které spadají do přímých i nepřímých nákladů.</a:t>
            </a:r>
          </a:p>
          <a:p>
            <a:pPr lvl="1"/>
            <a:endParaRPr lang="cs-CZ" dirty="0"/>
          </a:p>
          <a:p>
            <a:r>
              <a:rPr lang="cs-CZ" dirty="0" smtClean="0"/>
              <a:t>Výkazy se zpracovávají za jednotlivé měsíce</a:t>
            </a:r>
          </a:p>
          <a:p>
            <a:pPr lvl="1"/>
            <a:r>
              <a:rPr lang="cs-CZ" dirty="0" smtClean="0"/>
              <a:t>ne po dnech, ale po skupinách činností.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924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Prokazují se % poměrem vůči skutečně vynaloženým způsobilým přímým nákladům v rámci </a:t>
            </a:r>
            <a:r>
              <a:rPr lang="cs-CZ" dirty="0" err="1" smtClean="0"/>
              <a:t>ZoR</a:t>
            </a:r>
            <a:r>
              <a:rPr lang="cs-CZ" dirty="0" smtClean="0"/>
              <a:t> s </a:t>
            </a:r>
            <a:r>
              <a:rPr lang="cs-CZ" dirty="0" err="1" smtClean="0"/>
              <a:t>ŽoP</a:t>
            </a:r>
            <a:r>
              <a:rPr lang="cs-CZ" dirty="0" smtClean="0"/>
              <a:t>.</a:t>
            </a:r>
          </a:p>
          <a:p>
            <a:r>
              <a:rPr lang="cs-CZ" dirty="0" smtClean="0"/>
              <a:t>Každá platba příjemci v sobě zahrnuje prostředky na přímé i nepřímé náklady dle stanoveného poměru.</a:t>
            </a:r>
          </a:p>
          <a:p>
            <a:r>
              <a:rPr lang="cs-CZ" dirty="0" smtClean="0"/>
              <a:t>Nejčastěji 25</a:t>
            </a:r>
            <a:r>
              <a:rPr lang="cs-CZ" dirty="0"/>
              <a:t>% </a:t>
            </a:r>
            <a:r>
              <a:rPr lang="cs-CZ" dirty="0" smtClean="0"/>
              <a:t>přímých nákladů.</a:t>
            </a:r>
          </a:p>
          <a:p>
            <a:r>
              <a:rPr lang="cs-CZ" dirty="0" smtClean="0"/>
              <a:t>Na základě závěrečného vyúčtování se může % NN změnit směrem dolů.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0058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29</a:t>
            </a:fld>
            <a:endParaRPr lang="cs-CZ" dirty="0">
              <a:solidFill>
                <a:srgbClr val="084A8B"/>
              </a:solidFill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702593"/>
              </p:ext>
            </p:extLst>
          </p:nvPr>
        </p:nvGraphicFramePr>
        <p:xfrm>
          <a:off x="395536" y="1484785"/>
          <a:ext cx="8136904" cy="4383842"/>
        </p:xfrm>
        <a:graphic>
          <a:graphicData uri="http://schemas.openxmlformats.org/drawingml/2006/table">
            <a:tbl>
              <a:tblPr/>
              <a:tblGrid>
                <a:gridCol w="3204197"/>
                <a:gridCol w="4932707"/>
              </a:tblGrid>
              <a:tr h="155126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Podíl nákupu služeb na celkových přímých způsobilých nákladech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projektu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Snížení podílu nepřímých nákladů vyhlášeného ve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výzvě</a:t>
                      </a:r>
                    </a:p>
                    <a:p>
                      <a:pPr marL="0" algn="ctr" defTabSz="914400" rtl="0" eaLnBrk="1" fontAlgn="ctr" latinLnBrk="0" hangingPunct="1"/>
                      <a:endParaRPr lang="cs-CZ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60% včetně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Platí základní podíly nepřímých nákladů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Více než 60% a méně než 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3/5 (60%) základního podílu, tj. 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90% a výše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1/5 (20%) základního podílu, tj. 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07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ZÁVAZNÉ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708920"/>
            <a:ext cx="8064000" cy="3672408"/>
          </a:xfrm>
        </p:spPr>
        <p:txBody>
          <a:bodyPr/>
          <a:lstStyle/>
          <a:p>
            <a:r>
              <a:rPr lang="cs-CZ" sz="2200" dirty="0" smtClean="0">
                <a:hlinkClick r:id="rId2"/>
              </a:rPr>
              <a:t>Obecná část pravidel pro žadatele a příjemce</a:t>
            </a:r>
            <a:endParaRPr lang="cs-CZ" sz="2200" dirty="0" smtClean="0"/>
          </a:p>
          <a:p>
            <a:r>
              <a:rPr lang="cs-CZ" sz="2200" dirty="0" smtClean="0">
                <a:hlinkClick r:id="rId3"/>
              </a:rPr>
              <a:t>Specifická část pravidel pro žadatele a příjemce</a:t>
            </a:r>
            <a:endParaRPr lang="cs-CZ" sz="2200" dirty="0" smtClean="0"/>
          </a:p>
          <a:p>
            <a:r>
              <a:rPr lang="cs-CZ" sz="2200" dirty="0" smtClean="0"/>
              <a:t>Rozhodnutí o poskytnutí dotace</a:t>
            </a:r>
          </a:p>
          <a:p>
            <a:r>
              <a:rPr lang="cs-CZ" sz="2200" dirty="0" smtClean="0"/>
              <a:t>Text výzvy a její přílohy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926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Aplikovány režimy Ex-ante i Ex-post</a:t>
            </a:r>
          </a:p>
          <a:p>
            <a:r>
              <a:rPr lang="cs-CZ" dirty="0" smtClean="0"/>
              <a:t>Zálohové platby dle finančního plánu: </a:t>
            </a:r>
          </a:p>
          <a:p>
            <a:pPr lvl="1"/>
            <a:r>
              <a:rPr lang="cs-CZ" dirty="0" smtClean="0"/>
              <a:t>1.zálohová platba ve výši 70%,</a:t>
            </a:r>
          </a:p>
          <a:p>
            <a:pPr lvl="1"/>
            <a:r>
              <a:rPr lang="cs-CZ" dirty="0" smtClean="0"/>
              <a:t>další zálohové platby </a:t>
            </a:r>
          </a:p>
          <a:p>
            <a:pPr lvl="2"/>
            <a:r>
              <a:rPr lang="cs-CZ" dirty="0" smtClean="0"/>
              <a:t>součet vzniklých a zároveň vyúčtovaných způsobilých výdajů</a:t>
            </a:r>
          </a:p>
          <a:p>
            <a:pPr lvl="1"/>
            <a:r>
              <a:rPr lang="cs-CZ" dirty="0" smtClean="0"/>
              <a:t>Závěrečná platba/vratka dle vyúčtování zálohových plateb a skutečně prokázaných výdajů.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039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Změny v rozpočtu jsou možné.</a:t>
            </a:r>
          </a:p>
          <a:p>
            <a:r>
              <a:rPr lang="cs-CZ" dirty="0" smtClean="0"/>
              <a:t>Každou změnu je třeba zdůvodnit.</a:t>
            </a:r>
          </a:p>
          <a:p>
            <a:r>
              <a:rPr lang="cs-CZ" dirty="0" smtClean="0"/>
              <a:t>Při změně se podívat do „specifické části pravidel“ zda se jedná o podstatnou či nepodstatnou změnu.</a:t>
            </a:r>
          </a:p>
          <a:p>
            <a:r>
              <a:rPr lang="cs-CZ" dirty="0" smtClean="0"/>
              <a:t>Celková výše rozpočtu nemůže být navýšena.</a:t>
            </a:r>
          </a:p>
          <a:p>
            <a:r>
              <a:rPr lang="cs-CZ" dirty="0" smtClean="0"/>
              <a:t>Dodržování rozpočtu:</a:t>
            </a:r>
          </a:p>
          <a:p>
            <a:pPr lvl="1"/>
            <a:r>
              <a:rPr lang="cs-CZ" dirty="0"/>
              <a:t>č</a:t>
            </a:r>
            <a:r>
              <a:rPr lang="cs-CZ" dirty="0" smtClean="0"/>
              <a:t>erpání z položek nemůže být vyšší než je jejich výše.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944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Veřejná podpora</a:t>
            </a: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55051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Definice pojmu veřejná podpora</a:t>
            </a:r>
          </a:p>
          <a:p>
            <a:pPr marL="0" indent="0">
              <a:buNone/>
            </a:pPr>
            <a:r>
              <a:rPr lang="cs-CZ" dirty="0" smtClean="0"/>
              <a:t>Aby poskytnutá veřejná podpora měla charakter veřejné podpory, musí být uvedeny </a:t>
            </a:r>
            <a:r>
              <a:rPr lang="cs-CZ" u="sng" dirty="0" smtClean="0"/>
              <a:t>souběžně 4 znaky</a:t>
            </a:r>
            <a:r>
              <a:rPr lang="cs-CZ" dirty="0" smtClean="0"/>
              <a:t>:</a:t>
            </a:r>
          </a:p>
          <a:p>
            <a:pPr marL="0">
              <a:lnSpc>
                <a:spcPct val="100000"/>
              </a:lnSpc>
            </a:pPr>
            <a:r>
              <a:rPr lang="cs-CZ" sz="2000" dirty="0" smtClean="0"/>
              <a:t>podpora poskytovaná </a:t>
            </a:r>
            <a:r>
              <a:rPr lang="cs-CZ" sz="2000" dirty="0"/>
              <a:t>v jakékoliv formě </a:t>
            </a:r>
            <a:r>
              <a:rPr lang="cs-CZ" sz="2000" dirty="0" smtClean="0"/>
              <a:t>státem </a:t>
            </a:r>
            <a:r>
              <a:rPr lang="cs-CZ" sz="2000" dirty="0"/>
              <a:t>nebo ze státních </a:t>
            </a:r>
            <a:r>
              <a:rPr lang="cs-CZ" sz="2000" dirty="0" smtClean="0"/>
              <a:t>prostředků;</a:t>
            </a:r>
          </a:p>
          <a:p>
            <a:pPr marL="0">
              <a:lnSpc>
                <a:spcPct val="100000"/>
              </a:lnSpc>
            </a:pPr>
            <a:r>
              <a:rPr lang="cs-CZ" sz="2000" dirty="0"/>
              <a:t>p</a:t>
            </a:r>
            <a:r>
              <a:rPr lang="cs-CZ" sz="2000" dirty="0" smtClean="0"/>
              <a:t>oskytnutá podpora zvýhodňuje určitý podnik (tj. umožní příjemci této podpory snížit náklady na realizaci záměru, který by si jinak hradil z vlastních prostředků);</a:t>
            </a:r>
          </a:p>
          <a:p>
            <a:pPr marL="0">
              <a:lnSpc>
                <a:spcPct val="100000"/>
              </a:lnSpc>
            </a:pPr>
            <a:r>
              <a:rPr lang="cs-CZ" sz="2000" dirty="0" smtClean="0"/>
              <a:t>ovlivnění obchodu mezi členskými státy EU (při poskytnutí podpory se předpokládá téměř automaticky);</a:t>
            </a:r>
          </a:p>
          <a:p>
            <a:pPr marL="0">
              <a:lnSpc>
                <a:spcPct val="100000"/>
              </a:lnSpc>
            </a:pPr>
            <a:r>
              <a:rPr lang="cs-CZ" sz="2000" dirty="0"/>
              <a:t>n</a:t>
            </a:r>
            <a:r>
              <a:rPr lang="cs-CZ" sz="2000" dirty="0" smtClean="0"/>
              <a:t>arušení hospodářské soutěže </a:t>
            </a:r>
            <a:r>
              <a:rPr lang="cs-CZ" sz="2000" dirty="0"/>
              <a:t>(při poskytnutí podpory </a:t>
            </a:r>
            <a:r>
              <a:rPr lang="cs-CZ" sz="2000" dirty="0" smtClean="0"/>
              <a:t>se předpokládá </a:t>
            </a:r>
            <a:r>
              <a:rPr lang="cs-CZ" sz="2000" dirty="0"/>
              <a:t>téměř </a:t>
            </a:r>
            <a:r>
              <a:rPr lang="cs-CZ" sz="2000" dirty="0" smtClean="0"/>
              <a:t>automaticky – postačí pouhé potenciální narušení);</a:t>
            </a:r>
            <a:endParaRPr lang="cs-CZ" sz="2000" dirty="0"/>
          </a:p>
          <a:p>
            <a:pPr marL="0">
              <a:lnSpc>
                <a:spcPct val="100000"/>
              </a:lnSpc>
            </a:pPr>
            <a:endParaRPr lang="cs-CZ" sz="2200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04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75252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Podnik a jeho zvýhodnění</a:t>
            </a:r>
          </a:p>
          <a:p>
            <a:pPr marL="0">
              <a:lnSpc>
                <a:spcPct val="100000"/>
              </a:lnSpc>
            </a:pPr>
            <a:r>
              <a:rPr lang="cs-CZ" dirty="0" smtClean="0"/>
              <a:t>podnikem </a:t>
            </a:r>
            <a:r>
              <a:rPr lang="cs-CZ" dirty="0"/>
              <a:t>je kdokoli, kdo vykonává </a:t>
            </a:r>
            <a:r>
              <a:rPr lang="cs-CZ" b="1" dirty="0"/>
              <a:t>ekonomickou </a:t>
            </a:r>
            <a:r>
              <a:rPr lang="cs-CZ" b="1" dirty="0" smtClean="0"/>
              <a:t>aktivitu </a:t>
            </a:r>
            <a:r>
              <a:rPr lang="cs-CZ" dirty="0" smtClean="0"/>
              <a:t>– nezáleží na jeho právní formě;</a:t>
            </a:r>
          </a:p>
          <a:p>
            <a:pPr marL="0">
              <a:lnSpc>
                <a:spcPct val="100000"/>
              </a:lnSpc>
            </a:pPr>
            <a:r>
              <a:rPr lang="cs-CZ" dirty="0"/>
              <a:t>e</a:t>
            </a:r>
            <a:r>
              <a:rPr lang="cs-CZ" dirty="0" smtClean="0"/>
              <a:t>konomická aktivita = jakákoli činnost, která je nabízena na příslušném konkurenčním trhu;</a:t>
            </a:r>
          </a:p>
          <a:p>
            <a:pPr marL="0">
              <a:lnSpc>
                <a:spcPct val="100000"/>
              </a:lnSpc>
            </a:pPr>
            <a:r>
              <a:rPr lang="cs-CZ" dirty="0"/>
              <a:t>n</a:t>
            </a:r>
            <a:r>
              <a:rPr lang="cs-CZ" dirty="0" smtClean="0"/>
              <a:t>ehraje roli, zda příjemce nabízí plnění zákazníkům s cenou zahrnující předpokládaný zisk či bezplatně, podstatný je charakter nabízeného plnění, tj. „Je či není nabízené plnění předmětem hospodářské soutěže?“</a:t>
            </a:r>
          </a:p>
          <a:p>
            <a:pPr marL="0">
              <a:lnSpc>
                <a:spcPct val="100000"/>
              </a:lnSpc>
            </a:pPr>
            <a:r>
              <a:rPr lang="cs-CZ" dirty="0"/>
              <a:t>p</a:t>
            </a:r>
            <a:r>
              <a:rPr lang="cs-CZ" dirty="0" smtClean="0"/>
              <a:t>odnikem nikdy nejsou jednotlivci, tj. nepodnikající fyzické osoby.</a:t>
            </a:r>
            <a:endParaRPr lang="cs-CZ" dirty="0"/>
          </a:p>
          <a:p>
            <a:pPr marL="0" indent="0">
              <a:lnSpc>
                <a:spcPct val="100000"/>
              </a:lnSpc>
              <a:buNone/>
            </a:pPr>
            <a:endParaRPr lang="cs-CZ" sz="2200" dirty="0" smtClean="0"/>
          </a:p>
          <a:p>
            <a:pPr marL="0">
              <a:lnSpc>
                <a:spcPct val="100000"/>
              </a:lnSpc>
            </a:pPr>
            <a:endParaRPr lang="cs-CZ" sz="2200" dirty="0" smtClean="0"/>
          </a:p>
          <a:p>
            <a:pPr marL="0">
              <a:lnSpc>
                <a:spcPct val="100000"/>
              </a:lnSpc>
            </a:pP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96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68052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Pojem zvýhodnění jako důsledek poskytnutí </a:t>
            </a:r>
            <a:r>
              <a:rPr lang="cs-CZ" b="1" dirty="0" smtClean="0"/>
              <a:t>veřejné </a:t>
            </a:r>
            <a:r>
              <a:rPr lang="cs-CZ" b="1" dirty="0"/>
              <a:t>podpory má dva prvky:</a:t>
            </a:r>
          </a:p>
          <a:p>
            <a:r>
              <a:rPr lang="cs-CZ" dirty="0"/>
              <a:t>p</a:t>
            </a:r>
            <a:r>
              <a:rPr lang="cs-CZ" dirty="0" smtClean="0"/>
              <a:t>ro </a:t>
            </a:r>
            <a:r>
              <a:rPr lang="cs-CZ" dirty="0"/>
              <a:t>příjemce </a:t>
            </a:r>
            <a:r>
              <a:rPr lang="cs-CZ" dirty="0" smtClean="0"/>
              <a:t>veřejné podpory </a:t>
            </a:r>
            <a:r>
              <a:rPr lang="cs-CZ" dirty="0"/>
              <a:t>znamená získání podpory: </a:t>
            </a:r>
            <a:r>
              <a:rPr lang="cs-CZ" b="1" dirty="0" smtClean="0"/>
              <a:t>zvýšení zisku, </a:t>
            </a:r>
            <a:r>
              <a:rPr lang="cs-CZ" b="1" dirty="0"/>
              <a:t>snížení nákladů, nemusí vynaložit </a:t>
            </a:r>
            <a:r>
              <a:rPr lang="cs-CZ" b="1" dirty="0" smtClean="0"/>
              <a:t>žádné vlastní náklady;</a:t>
            </a:r>
          </a:p>
          <a:p>
            <a:r>
              <a:rPr lang="cs-CZ" dirty="0"/>
              <a:t>r</a:t>
            </a:r>
            <a:r>
              <a:rPr lang="cs-CZ" dirty="0" smtClean="0"/>
              <a:t>ozhodování poskytovatele o udělení podpory je založeno na selektivnosti, tj. je na uvážení veřejného subjektu, zda podporu poskytne či nikoliv, příjemce nemá na udělení podpory nárok.</a:t>
            </a:r>
          </a:p>
          <a:p>
            <a:pPr marL="0" indent="0">
              <a:buNone/>
            </a:pPr>
            <a:r>
              <a:rPr lang="cs-CZ" dirty="0" smtClean="0"/>
              <a:t>Obecně lze říci, že </a:t>
            </a:r>
            <a:r>
              <a:rPr lang="cs-CZ" dirty="0"/>
              <a:t>z</a:t>
            </a:r>
            <a:r>
              <a:rPr lang="cs-CZ" dirty="0" smtClean="0"/>
              <a:t>výhodnění </a:t>
            </a:r>
            <a:r>
              <a:rPr lang="cs-CZ" dirty="0"/>
              <a:t>představuje stav, který by za běžných tržních podmínek </a:t>
            </a:r>
            <a:r>
              <a:rPr lang="cs-CZ" dirty="0" smtClean="0"/>
              <a:t>nenastal.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19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352928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Platí, že: </a:t>
            </a:r>
          </a:p>
          <a:p>
            <a:pPr marL="0">
              <a:lnSpc>
                <a:spcPct val="100000"/>
              </a:lnSpc>
            </a:pPr>
            <a:r>
              <a:rPr lang="cs-CZ" sz="2200" dirty="0" smtClean="0"/>
              <a:t>příjemcem </a:t>
            </a:r>
            <a:r>
              <a:rPr lang="cs-CZ" sz="2200" dirty="0"/>
              <a:t>veřejné podpory nebo podpory de minimis může být především příjemce podpory z OPZ nebo jeho </a:t>
            </a:r>
            <a:r>
              <a:rPr lang="cs-CZ" sz="2200" dirty="0" smtClean="0"/>
              <a:t>partneři;</a:t>
            </a:r>
            <a:endParaRPr lang="cs-CZ" sz="2200" dirty="0"/>
          </a:p>
          <a:p>
            <a:pPr marL="0">
              <a:lnSpc>
                <a:spcPct val="100000"/>
              </a:lnSpc>
            </a:pPr>
            <a:r>
              <a:rPr lang="cs-CZ" sz="2200" dirty="0" smtClean="0"/>
              <a:t>příjemcem </a:t>
            </a:r>
            <a:r>
              <a:rPr lang="cs-CZ" sz="2200" dirty="0"/>
              <a:t>veřejné podpory </a:t>
            </a:r>
            <a:r>
              <a:rPr lang="cs-CZ" sz="2200" dirty="0" smtClean="0"/>
              <a:t>jsou také </a:t>
            </a:r>
            <a:r>
              <a:rPr lang="cs-CZ" sz="2200" b="1" dirty="0" smtClean="0"/>
              <a:t>podniky</a:t>
            </a:r>
            <a:r>
              <a:rPr lang="cs-CZ" sz="2200" b="1" dirty="0"/>
              <a:t>, které získávají podporu OPZ na snížení mzdových nákladů spojených se zaměstnáváním osob z cílových skupin </a:t>
            </a:r>
            <a:r>
              <a:rPr lang="cs-CZ" sz="2200" b="1" dirty="0" smtClean="0"/>
              <a:t>projektů</a:t>
            </a:r>
            <a:r>
              <a:rPr lang="cs-CZ" sz="2200" dirty="0" smtClean="0"/>
              <a:t>, příjemcem </a:t>
            </a:r>
            <a:r>
              <a:rPr lang="cs-CZ" sz="2200" dirty="0"/>
              <a:t>veřejné podpory však nejsou samotní zaměstnanci podpořených </a:t>
            </a:r>
            <a:r>
              <a:rPr lang="cs-CZ" sz="2200" dirty="0" smtClean="0"/>
              <a:t>podniků;</a:t>
            </a:r>
            <a:endParaRPr lang="cs-CZ" sz="2200" dirty="0"/>
          </a:p>
          <a:p>
            <a:pPr marL="0">
              <a:lnSpc>
                <a:spcPct val="100000"/>
              </a:lnSpc>
            </a:pPr>
            <a:r>
              <a:rPr lang="cs-CZ" sz="2200" dirty="0" smtClean="0"/>
              <a:t>příjemcem </a:t>
            </a:r>
            <a:r>
              <a:rPr lang="cs-CZ" sz="2200" dirty="0"/>
              <a:t>veřejné podpory je rovněž jakýkoli třetí subjekt, na který původní </a:t>
            </a:r>
            <a:r>
              <a:rPr lang="cs-CZ" sz="2200" dirty="0" smtClean="0"/>
              <a:t>příjemce veřejné podpory výhodu převede;</a:t>
            </a:r>
          </a:p>
          <a:p>
            <a:pPr marL="0">
              <a:lnSpc>
                <a:spcPct val="100000"/>
              </a:lnSpc>
            </a:pPr>
            <a:endParaRPr lang="cs-CZ" sz="2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42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 a podpora de </a:t>
            </a:r>
            <a:r>
              <a:rPr lang="cs-CZ" dirty="0" err="1" smtClean="0"/>
              <a:t>minimis</a:t>
            </a:r>
            <a:r>
              <a:rPr lang="cs-CZ" dirty="0" smtClean="0"/>
              <a:t>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544616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 smtClean="0"/>
              <a:t>Příjemce a veřejná podpora (VP):</a:t>
            </a:r>
          </a:p>
          <a:p>
            <a:pPr marL="0">
              <a:lnSpc>
                <a:spcPct val="100000"/>
              </a:lnSpc>
            </a:pPr>
            <a:r>
              <a:rPr lang="cs-CZ" sz="2250" dirty="0" smtClean="0"/>
              <a:t>Při </a:t>
            </a:r>
            <a:r>
              <a:rPr lang="cs-CZ" sz="2250" dirty="0"/>
              <a:t>poskytování veřejné podpory a podpory de minimis v rámci projektů OPZ jsou </a:t>
            </a:r>
            <a:r>
              <a:rPr lang="cs-CZ" sz="2250" b="1" dirty="0"/>
              <a:t>konkrétní podmínky </a:t>
            </a:r>
            <a:r>
              <a:rPr lang="cs-CZ" sz="2250" dirty="0"/>
              <a:t>jejich čerpání stanoveny právním aktem o poskytnutí podpory (rozhodnutím o poskytnutí dotace</a:t>
            </a:r>
            <a:r>
              <a:rPr lang="cs-CZ" sz="2250" dirty="0" smtClean="0"/>
              <a:t>).</a:t>
            </a:r>
          </a:p>
          <a:p>
            <a:pPr marL="0">
              <a:lnSpc>
                <a:spcPct val="100000"/>
              </a:lnSpc>
            </a:pPr>
            <a:r>
              <a:rPr lang="cs-CZ" sz="2250" dirty="0" smtClean="0"/>
              <a:t>Konkrétní výši přidělené veřejné podpory / podpory de minimis určuje: </a:t>
            </a:r>
          </a:p>
          <a:p>
            <a:pPr marL="738000" lvl="3">
              <a:lnSpc>
                <a:spcPct val="100000"/>
              </a:lnSpc>
            </a:pPr>
            <a:r>
              <a:rPr lang="cs-CZ" sz="1850" dirty="0" smtClean="0"/>
              <a:t>Pro příjemce podpory OPZ – rozhodnutí o poskytnutí dotace,</a:t>
            </a:r>
          </a:p>
          <a:p>
            <a:pPr marL="738000" lvl="3">
              <a:lnSpc>
                <a:spcPct val="100000"/>
              </a:lnSpc>
            </a:pPr>
            <a:r>
              <a:rPr lang="cs-CZ" sz="1850" dirty="0" smtClean="0"/>
              <a:t>pro partnera – rozhodnutí o poskytnutí dotace,</a:t>
            </a:r>
          </a:p>
          <a:p>
            <a:pPr marL="738000" lvl="3">
              <a:lnSpc>
                <a:spcPct val="100000"/>
              </a:lnSpc>
            </a:pPr>
            <a:r>
              <a:rPr lang="cs-CZ" sz="1850" dirty="0" smtClean="0"/>
              <a:t>pro další subjekt – rozhodnutí o přidělení podpory de minimis.</a:t>
            </a:r>
            <a:endParaRPr lang="cs-CZ" sz="1850" dirty="0"/>
          </a:p>
          <a:p>
            <a:pPr marL="0">
              <a:lnSpc>
                <a:spcPct val="100000"/>
              </a:lnSpc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89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568952" cy="5400600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Povinnosti příjemce podpory z OPZ týkající se spolupráce s poskytovatelem při poskytování veřejné podpory/podpory de </a:t>
            </a:r>
            <a:r>
              <a:rPr lang="cs-CZ" b="1" dirty="0" err="1"/>
              <a:t>minimis</a:t>
            </a:r>
            <a:r>
              <a:rPr lang="cs-CZ" b="1" dirty="0"/>
              <a:t> </a:t>
            </a:r>
            <a:r>
              <a:rPr lang="cs-CZ" b="1" dirty="0" smtClean="0"/>
              <a:t>dalšímu </a:t>
            </a:r>
            <a:r>
              <a:rPr lang="cs-CZ" b="1" dirty="0"/>
              <a:t>subjektu </a:t>
            </a:r>
            <a:endParaRPr lang="cs-CZ" b="1" dirty="0" smtClean="0"/>
          </a:p>
          <a:p>
            <a:pPr marL="0">
              <a:lnSpc>
                <a:spcPct val="100000"/>
              </a:lnSpc>
            </a:pPr>
            <a:r>
              <a:rPr lang="pl-PL" sz="2150" dirty="0" smtClean="0"/>
              <a:t>Příjemce </a:t>
            </a:r>
            <a:r>
              <a:rPr lang="pl-PL" sz="2150" dirty="0"/>
              <a:t>podpory z OPZ je povinen </a:t>
            </a:r>
            <a:r>
              <a:rPr lang="cs-CZ" sz="2150" dirty="0"/>
              <a:t>předložit </a:t>
            </a:r>
            <a:r>
              <a:rPr lang="cs-CZ" sz="2150" dirty="0" smtClean="0"/>
              <a:t>informace/tabulku obsahující rozdělení </a:t>
            </a:r>
            <a:r>
              <a:rPr lang="cs-CZ" sz="2150" dirty="0"/>
              <a:t>veřejné </a:t>
            </a:r>
            <a:r>
              <a:rPr lang="cs-CZ" sz="2150" dirty="0" smtClean="0"/>
              <a:t>podpory/podpory </a:t>
            </a:r>
            <a:r>
              <a:rPr lang="cs-CZ" sz="2150" dirty="0"/>
              <a:t>de minimis v rámci projektu mezi další </a:t>
            </a:r>
            <a:r>
              <a:rPr lang="cs-CZ" sz="2150" dirty="0" smtClean="0"/>
              <a:t>subjekty. </a:t>
            </a:r>
          </a:p>
          <a:p>
            <a:pPr marL="0">
              <a:lnSpc>
                <a:spcPct val="100000"/>
              </a:lnSpc>
            </a:pPr>
            <a:r>
              <a:rPr lang="cs-CZ" sz="2150" dirty="0"/>
              <a:t> </a:t>
            </a:r>
            <a:r>
              <a:rPr lang="cs-CZ" sz="2150" dirty="0" smtClean="0"/>
              <a:t>Příjemce </a:t>
            </a:r>
            <a:r>
              <a:rPr lang="cs-CZ" sz="2150" dirty="0"/>
              <a:t>podpory z </a:t>
            </a:r>
            <a:r>
              <a:rPr lang="cs-CZ" sz="2150" dirty="0" smtClean="0"/>
              <a:t>OPZ je </a:t>
            </a:r>
            <a:r>
              <a:rPr lang="cs-CZ" sz="2150" dirty="0"/>
              <a:t>povinen vyčíslit částky podpor pro další subjekty (v detailu na každý takový subjekt) </a:t>
            </a:r>
            <a:r>
              <a:rPr lang="cs-CZ" sz="2150" b="1" dirty="0"/>
              <a:t>před okamžikem</a:t>
            </a:r>
            <a:r>
              <a:rPr lang="cs-CZ" sz="2150" dirty="0"/>
              <a:t>, kdy jim má být veřejná </a:t>
            </a:r>
            <a:r>
              <a:rPr lang="cs-CZ" sz="2150" dirty="0" smtClean="0"/>
              <a:t>podpora/podpora </a:t>
            </a:r>
            <a:r>
              <a:rPr lang="cs-CZ" sz="2150" dirty="0"/>
              <a:t>de minimis </a:t>
            </a:r>
            <a:r>
              <a:rPr lang="cs-CZ" sz="2150" dirty="0" smtClean="0"/>
              <a:t>poskytnuta.</a:t>
            </a:r>
          </a:p>
          <a:p>
            <a:pPr marL="0">
              <a:lnSpc>
                <a:spcPct val="100000"/>
              </a:lnSpc>
            </a:pPr>
            <a:r>
              <a:rPr lang="cs-CZ" sz="2150" dirty="0" smtClean="0"/>
              <a:t>Příjemce </a:t>
            </a:r>
            <a:r>
              <a:rPr lang="cs-CZ" sz="2150" dirty="0"/>
              <a:t>podpory z OPZ je povinen spolupracovat s poskytovatelem na tom, aby poskytnutí veřejné </a:t>
            </a:r>
            <a:r>
              <a:rPr lang="cs-CZ" sz="2150" dirty="0" smtClean="0"/>
              <a:t>podpory/podpory </a:t>
            </a:r>
            <a:r>
              <a:rPr lang="cs-CZ" sz="2150" dirty="0"/>
              <a:t>de minimis proběhlo dle platných právních </a:t>
            </a:r>
            <a:r>
              <a:rPr lang="cs-CZ" sz="2150" dirty="0" smtClean="0"/>
              <a:t>předpisů.</a:t>
            </a:r>
          </a:p>
          <a:p>
            <a:pPr marL="0">
              <a:lnSpc>
                <a:spcPct val="100000"/>
              </a:lnSpc>
            </a:pPr>
            <a:r>
              <a:rPr lang="cs-CZ" sz="2150" dirty="0" smtClean="0"/>
              <a:t>Příjemce </a:t>
            </a:r>
            <a:r>
              <a:rPr lang="cs-CZ" sz="2150" dirty="0"/>
              <a:t>podpory z OPZ je povinen pro </a:t>
            </a:r>
            <a:r>
              <a:rPr lang="cs-CZ" sz="2150" dirty="0" smtClean="0"/>
              <a:t>ŘO </a:t>
            </a:r>
            <a:r>
              <a:rPr lang="cs-CZ" sz="2150" dirty="0"/>
              <a:t>zajistit veškeré potřebné dokumenty od dalšího </a:t>
            </a:r>
            <a:r>
              <a:rPr lang="cs-CZ" sz="2150" dirty="0" smtClean="0"/>
              <a:t>subjektu.</a:t>
            </a:r>
            <a:endParaRPr lang="cs-CZ" sz="215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44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minimis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dirty="0"/>
              <a:t>Celý rozpočet projektu včetně NN bude rozpočítán mezi auditované subjekty na základě jejich velikosti / předpokládaných nákladů na audit</a:t>
            </a:r>
            <a:r>
              <a:rPr lang="cs-CZ" dirty="0" smtClean="0"/>
              <a:t>.</a:t>
            </a:r>
          </a:p>
          <a:p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Termín </a:t>
            </a:r>
            <a:r>
              <a:rPr lang="cs-CZ" b="1" dirty="0"/>
              <a:t>vzniku právního nároku dalšího subjektu na </a:t>
            </a:r>
            <a:r>
              <a:rPr lang="cs-CZ" b="1" dirty="0" smtClean="0"/>
              <a:t>podporu dle rozhodnutí o poskytnutí veřejné podpory</a:t>
            </a:r>
          </a:p>
          <a:p>
            <a:pPr marL="0" indent="0">
              <a:buNone/>
            </a:pPr>
            <a:r>
              <a:rPr lang="cs-CZ" b="1" dirty="0" smtClean="0"/>
              <a:t>= termín odevzdání závěrečné zprávy z GA</a:t>
            </a:r>
          </a:p>
          <a:p>
            <a:r>
              <a:rPr lang="cs-CZ" sz="2200" dirty="0" smtClean="0"/>
              <a:t>De </a:t>
            </a:r>
            <a:r>
              <a:rPr lang="cs-CZ" sz="2200" dirty="0" err="1" smtClean="0"/>
              <a:t>minimis</a:t>
            </a:r>
            <a:r>
              <a:rPr lang="cs-CZ" sz="2200" dirty="0" smtClean="0"/>
              <a:t> by nicméně bylo vhodné přidělovat co nejdříve, ideálně ještě před zahájením auditu (přísnější výklad by mohl vidět výhodu pro auditovaný podnik již před odevzdáním závěrečné zprávy)</a:t>
            </a: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151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Publicita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26309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podpora de minimis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80520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Postup </a:t>
            </a:r>
            <a:r>
              <a:rPr lang="pl-PL" b="1" dirty="0" smtClean="0"/>
              <a:t>při přerozdělení částky veřejné podpory/ podpory de minimis mezi příjemce a další subjekty v projektu (partner, třetí subjekt)</a:t>
            </a:r>
          </a:p>
          <a:p>
            <a:r>
              <a:rPr lang="pl-PL" dirty="0" smtClean="0"/>
              <a:t>Rozdělení částky veřejné podpory /podpory de minimis stanoví rozhodnutí o poskytnutí podpory OPZ.</a:t>
            </a:r>
            <a:endParaRPr lang="pl-PL" dirty="0"/>
          </a:p>
          <a:p>
            <a:r>
              <a:rPr lang="cs-CZ" dirty="0" smtClean="0"/>
              <a:t>Přerozdělení částky veřejné podpory = žádost o podstatnou změnu vyžadující změnu právního aktu. </a:t>
            </a:r>
          </a:p>
          <a:p>
            <a:r>
              <a:rPr lang="cs-CZ" dirty="0" smtClean="0"/>
              <a:t>Příjemce dokládá: </a:t>
            </a:r>
          </a:p>
          <a:p>
            <a:pPr lvl="1"/>
            <a:r>
              <a:rPr lang="cs-CZ" dirty="0" smtClean="0"/>
              <a:t>Žádost o změnu v systému IS KP14+,</a:t>
            </a:r>
          </a:p>
          <a:p>
            <a:pPr lvl="1"/>
            <a:r>
              <a:rPr lang="cs-CZ" dirty="0" smtClean="0"/>
              <a:t>tabulku s rozdělením </a:t>
            </a:r>
            <a:r>
              <a:rPr lang="cs-CZ" dirty="0"/>
              <a:t>veřejné podpory/podpory de minimis v rámci </a:t>
            </a:r>
            <a:r>
              <a:rPr lang="cs-CZ" dirty="0" smtClean="0"/>
              <a:t>projektu, včetně metodiky výpočtu částek pro jednotlivé subjekty (elektronicky podepsáno).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4708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podpora de minimis </a:t>
            </a:r>
            <a:r>
              <a:rPr lang="pt-BR" dirty="0" smtClean="0"/>
              <a:t>v</a:t>
            </a:r>
            <a:r>
              <a:rPr lang="cs-CZ" dirty="0" smtClean="0"/>
              <a:t>e výzvě 50 / 51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280472" cy="5040560"/>
          </a:xfrm>
        </p:spPr>
        <p:txBody>
          <a:bodyPr/>
          <a:lstStyle/>
          <a:p>
            <a:pPr marL="0" indent="0">
              <a:buNone/>
            </a:pPr>
            <a:r>
              <a:rPr lang="pl-PL" b="1" dirty="0" smtClean="0"/>
              <a:t>Postup </a:t>
            </a:r>
            <a:r>
              <a:rPr lang="pl-PL" b="1" dirty="0"/>
              <a:t>poskytování podpory dalšímu </a:t>
            </a:r>
            <a:r>
              <a:rPr lang="pl-PL" b="1" dirty="0" smtClean="0"/>
              <a:t>subjektu 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dirty="0" smtClean="0"/>
              <a:t>Příjemce </a:t>
            </a:r>
            <a:r>
              <a:rPr lang="cs-CZ" sz="2200" dirty="0"/>
              <a:t>podpory z OPZ dojedná s dalším subjektem, jaký režim podpory bude </a:t>
            </a:r>
            <a:r>
              <a:rPr lang="cs-CZ" sz="2200" dirty="0" smtClean="0"/>
              <a:t>aplikován (režim podpory výzvě 50/51 je podpora de minimis).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dirty="0"/>
          </a:p>
          <a:p>
            <a:pPr marL="432000" lvl="1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200" dirty="0" smtClean="0"/>
              <a:t>V </a:t>
            </a:r>
            <a:r>
              <a:rPr lang="cs-CZ" sz="2200" dirty="0"/>
              <a:t>závislosti na zvoleném režimu podpory příjemce podpory z OPZ od dalšího subjektu zajistí </a:t>
            </a:r>
            <a:r>
              <a:rPr lang="cs-CZ" sz="2200" dirty="0" smtClean="0"/>
              <a:t>čestné prohlášení žadatele o veřejnou podporu (ve výzvě 50/51 </a:t>
            </a:r>
            <a:r>
              <a:rPr lang="cs-CZ" sz="2200" dirty="0" smtClean="0">
                <a:hlinkClick r:id="rId2"/>
              </a:rPr>
              <a:t>ČESTNÉ </a:t>
            </a:r>
            <a:r>
              <a:rPr lang="cs-CZ" sz="2200" dirty="0">
                <a:hlinkClick r:id="rId2"/>
              </a:rPr>
              <a:t>PROHLÁŠENÍ ŽADATELE O PODPORU DE MINIMIS DLE NAŘÍZENÍ Č. </a:t>
            </a:r>
            <a:r>
              <a:rPr lang="cs-CZ" sz="2200" dirty="0" smtClean="0">
                <a:hlinkClick r:id="rId2"/>
              </a:rPr>
              <a:t>1407/2013)</a:t>
            </a:r>
            <a:endParaRPr lang="cs-CZ" sz="2200" dirty="0" smtClean="0"/>
          </a:p>
          <a:p>
            <a:pPr marL="432000" lvl="1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71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podpora de minimis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5184576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Postup poskytování podpory dalšímu </a:t>
            </a:r>
            <a:r>
              <a:rPr lang="pl-PL" b="1" dirty="0" smtClean="0"/>
              <a:t>subjektu II</a:t>
            </a:r>
            <a:endParaRPr lang="pl-PL" b="1" dirty="0"/>
          </a:p>
          <a:p>
            <a:r>
              <a:rPr lang="cs-CZ" sz="2200" dirty="0"/>
              <a:t>Příjemce podpory z OPZ následně zpracuje </a:t>
            </a:r>
            <a:r>
              <a:rPr lang="cs-CZ" sz="2200" dirty="0">
                <a:hlinkClick r:id="rId2"/>
              </a:rPr>
              <a:t>žádost o poskytnutí veřejné podpory dalšímu </a:t>
            </a:r>
            <a:r>
              <a:rPr lang="cs-CZ" sz="2200" dirty="0" smtClean="0">
                <a:hlinkClick r:id="rId2"/>
              </a:rPr>
              <a:t>subjektu</a:t>
            </a:r>
            <a:r>
              <a:rPr lang="cs-CZ" sz="2200" dirty="0"/>
              <a:t> </a:t>
            </a:r>
            <a:r>
              <a:rPr lang="cs-CZ" sz="2200" dirty="0" smtClean="0"/>
              <a:t>(včetně příloh) a </a:t>
            </a:r>
            <a:r>
              <a:rPr lang="cs-CZ" sz="2200" dirty="0"/>
              <a:t>předá ji prostřednictvím </a:t>
            </a:r>
            <a:r>
              <a:rPr lang="cs-CZ" sz="2200" dirty="0" smtClean="0"/>
              <a:t>depeše v IS </a:t>
            </a:r>
            <a:r>
              <a:rPr lang="cs-CZ" sz="2200" dirty="0"/>
              <a:t>KP14+ spolu s dokumenty dle předchozího bodu ŘO v termínu </a:t>
            </a:r>
            <a:r>
              <a:rPr lang="cs-CZ" sz="2200" b="1" dirty="0"/>
              <a:t>nejméně 15 pracovních dní před plánovaným termínem vzniku právního nároku dalšího subjektu na podporu</a:t>
            </a:r>
            <a:r>
              <a:rPr lang="cs-CZ" sz="2200" dirty="0" smtClean="0"/>
              <a:t>.</a:t>
            </a:r>
          </a:p>
          <a:p>
            <a:r>
              <a:rPr lang="cs-CZ" sz="2000" dirty="0" smtClean="0"/>
              <a:t>Přílohy žádosti: </a:t>
            </a:r>
          </a:p>
          <a:p>
            <a:pPr lvl="1"/>
            <a:r>
              <a:rPr lang="cs-CZ" dirty="0" smtClean="0"/>
              <a:t>Čestné prohlášení žadatele o podporu de minimis dle nařízení č. 1407_2013,</a:t>
            </a:r>
          </a:p>
          <a:p>
            <a:pPr lvl="1"/>
            <a:r>
              <a:rPr lang="cs-CZ" dirty="0"/>
              <a:t>v</a:t>
            </a:r>
            <a:r>
              <a:rPr lang="cs-CZ" dirty="0" smtClean="0"/>
              <a:t>ýpočet částky podpory pro jednotlivé subjekty (forma </a:t>
            </a:r>
            <a:r>
              <a:rPr lang="cs-CZ" dirty="0"/>
              <a:t>není stanovena).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Žádost o posouzení VP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43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46" y="1271940"/>
            <a:ext cx="8286700" cy="5052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Přímá spojnice se šipkou 9"/>
          <p:cNvCxnSpPr>
            <a:stCxn id="16" idx="0"/>
          </p:cNvCxnSpPr>
          <p:nvPr/>
        </p:nvCxnSpPr>
        <p:spPr>
          <a:xfrm flipH="1" flipV="1">
            <a:off x="4716016" y="3867202"/>
            <a:ext cx="216024" cy="536839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4139952" y="4404041"/>
            <a:ext cx="1584176" cy="276999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smtClean="0">
                <a:solidFill>
                  <a:srgbClr val="FF0000"/>
                </a:solidFill>
              </a:rPr>
              <a:t>charakter podpory</a:t>
            </a:r>
            <a:endParaRPr lang="cs-CZ" sz="1200">
              <a:solidFill>
                <a:srgbClr val="FF0000"/>
              </a:solidFill>
            </a:endParaRPr>
          </a:p>
        </p:txBody>
      </p:sp>
      <p:cxnSp>
        <p:nvCxnSpPr>
          <p:cNvPr id="25" name="Přímá spojnice se šipkou 24"/>
          <p:cNvCxnSpPr>
            <a:stCxn id="26" idx="2"/>
          </p:cNvCxnSpPr>
          <p:nvPr/>
        </p:nvCxnSpPr>
        <p:spPr>
          <a:xfrm>
            <a:off x="5198454" y="2655941"/>
            <a:ext cx="576064" cy="95265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>
            <a:off x="3614278" y="2378942"/>
            <a:ext cx="3168352" cy="276999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smtClean="0">
                <a:solidFill>
                  <a:srgbClr val="FF0000"/>
                </a:solidFill>
              </a:rPr>
              <a:t>výše podpory očištěná o spolufinancování</a:t>
            </a:r>
            <a:endParaRPr lang="cs-CZ" sz="1200">
              <a:solidFill>
                <a:srgbClr val="FF0000"/>
              </a:solidFill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6156176" y="4417941"/>
            <a:ext cx="2520280" cy="276999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smtClean="0">
                <a:solidFill>
                  <a:srgbClr val="FF0000"/>
                </a:solidFill>
              </a:rPr>
              <a:t>odvíjí se od právní formy příjemce </a:t>
            </a:r>
            <a:endParaRPr lang="cs-CZ" sz="1200">
              <a:solidFill>
                <a:srgbClr val="FF0000"/>
              </a:solidFill>
            </a:endParaRPr>
          </a:p>
        </p:txBody>
      </p:sp>
      <p:cxnSp>
        <p:nvCxnSpPr>
          <p:cNvPr id="38" name="Přímá spojnice se šipkou 37"/>
          <p:cNvCxnSpPr/>
          <p:nvPr/>
        </p:nvCxnSpPr>
        <p:spPr>
          <a:xfrm flipH="1" flipV="1">
            <a:off x="6948264" y="3789040"/>
            <a:ext cx="468052" cy="62890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7568742" y="2378942"/>
            <a:ext cx="1035706" cy="276999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smtClean="0">
                <a:solidFill>
                  <a:srgbClr val="FF0000"/>
                </a:solidFill>
              </a:rPr>
              <a:t>bude vždy </a:t>
            </a:r>
            <a:endParaRPr lang="cs-CZ" sz="1200">
              <a:solidFill>
                <a:srgbClr val="FF0000"/>
              </a:solidFill>
            </a:endParaRPr>
          </a:p>
        </p:txBody>
      </p:sp>
      <p:cxnSp>
        <p:nvCxnSpPr>
          <p:cNvPr id="41" name="Přímá spojnice se šipkou 40"/>
          <p:cNvCxnSpPr/>
          <p:nvPr/>
        </p:nvCxnSpPr>
        <p:spPr>
          <a:xfrm flipH="1">
            <a:off x="7956376" y="2648599"/>
            <a:ext cx="260438" cy="1068433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8919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podpora de minimis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280472" cy="504056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Dokumenty </a:t>
            </a:r>
            <a:r>
              <a:rPr lang="cs-CZ" dirty="0"/>
              <a:t>musí příjemce podpory z OPZ obdržet od dalšího subjektu v originále nebo ověřené </a:t>
            </a:r>
            <a:r>
              <a:rPr lang="cs-CZ" dirty="0" smtClean="0"/>
              <a:t>kopii, depeší zasílám skeny těchto dokumentů.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Příjemce </a:t>
            </a:r>
            <a:r>
              <a:rPr lang="cs-CZ" dirty="0"/>
              <a:t>podpory z OPZ je povinen pracovat vždy s aktuální verzí formulářů. </a:t>
            </a:r>
            <a:endParaRPr lang="cs-CZ" dirty="0" smtClean="0"/>
          </a:p>
          <a:p>
            <a:pPr lvl="1"/>
            <a:endParaRPr lang="cs-CZ" dirty="0"/>
          </a:p>
          <a:p>
            <a:r>
              <a:rPr lang="cs-CZ" dirty="0"/>
              <a:t>V případě, že ŘO v dokumentech identifikuje nedostatky a vyzve příjemce podpory z OPZ k jejich odstranění, je příjemce podpory z OPZ povinen spolupracovat na jejich odstranění. </a:t>
            </a:r>
          </a:p>
          <a:p>
            <a:endParaRPr lang="cs-CZ" sz="16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1600" dirty="0"/>
          </a:p>
          <a:p>
            <a:pPr marL="0" indent="0">
              <a:buNone/>
            </a:pPr>
            <a:endParaRPr lang="cs-CZ" sz="1800" b="1" dirty="0"/>
          </a:p>
          <a:p>
            <a:pPr marL="0" indent="0">
              <a:buNone/>
            </a:pPr>
            <a:endParaRPr lang="pl-PL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dirty="0"/>
          </a:p>
          <a:p>
            <a:pPr marL="0" indent="0">
              <a:buNone/>
            </a:pPr>
            <a:endParaRPr lang="cs-CZ" sz="16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8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podpora de minimis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5184576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Postup poskytování podpory dalšímu </a:t>
            </a:r>
            <a:r>
              <a:rPr lang="pl-PL" b="1" dirty="0" smtClean="0"/>
              <a:t>subjektu III</a:t>
            </a:r>
          </a:p>
          <a:p>
            <a:r>
              <a:rPr lang="pl-PL" dirty="0"/>
              <a:t>ŘO </a:t>
            </a:r>
            <a:r>
              <a:rPr lang="pl-PL" dirty="0" smtClean="0"/>
              <a:t>zpracuje návrh Rozhodnutí o poskytnutí veřejné podpory / podpory de minimis dalšímu subjektu.</a:t>
            </a:r>
          </a:p>
          <a:p>
            <a:r>
              <a:rPr lang="pl-PL" dirty="0" smtClean="0"/>
              <a:t>Rozhodnutí je příjemci zasíláno na vědomí depeší v MS2014+, a to zpravidla do 3 pracovních dnů od poskytnutí veřejné podpory.</a:t>
            </a:r>
          </a:p>
          <a:p>
            <a:endParaRPr lang="pl-PL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1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Rozhodnutí o přidělení VP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46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7992888" cy="4759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2051720" y="4149080"/>
            <a:ext cx="1728192" cy="28803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50293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352928" cy="5256584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Prokazování mzdových příspěvků</a:t>
            </a:r>
          </a:p>
          <a:p>
            <a:r>
              <a:rPr lang="cs-CZ" b="1" dirty="0" smtClean="0"/>
              <a:t>tabulka</a:t>
            </a:r>
            <a:r>
              <a:rPr lang="cs-CZ" dirty="0" smtClean="0"/>
              <a:t> – výdaje na mzdové příspěvky cílové skupině </a:t>
            </a:r>
            <a:r>
              <a:rPr lang="cs-CZ" sz="2000" dirty="0" smtClean="0"/>
              <a:t>(odevzdává se spolu se zprávou o realizaci/žádostí o platbu) 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www.esfcr.cz/formulare-z-oblasti-verejne-podpory-a-podpory-de-minimis-opz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80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změnu výše </a:t>
            </a:r>
            <a:r>
              <a:rPr lang="cs-CZ" dirty="0" err="1" smtClean="0"/>
              <a:t>vp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(třetí subjekty)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48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7766947" cy="4971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14430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Veřejné zakázky</a:t>
            </a: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r>
              <a:rPr lang="cs-CZ" sz="3200" dirty="0"/>
              <a:t/>
            </a:r>
            <a:br>
              <a:rPr lang="cs-CZ" sz="3200" dirty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91064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VIZUÁLNÍ IDENTITA - použití</a:t>
            </a:r>
            <a:endParaRPr lang="cs-CZ" b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69708" y="1548278"/>
            <a:ext cx="4434340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povinný plakát, </a:t>
            </a:r>
            <a:r>
              <a:rPr lang="cs-CZ" sz="1400" dirty="0" smtClean="0"/>
              <a:t>dočasná/stála deska nebo billboard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 smtClean="0"/>
              <a:t>weby, </a:t>
            </a:r>
            <a:r>
              <a:rPr lang="cs-CZ" sz="1400" dirty="0"/>
              <a:t>microsity, sociální média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tiskoviny (brožury, letáky, plakáty, publikace, školicí materiály</a:t>
            </a:r>
            <a:r>
              <a:rPr lang="cs-CZ" sz="1400" dirty="0" smtClean="0"/>
              <a:t>) a </a:t>
            </a:r>
            <a:r>
              <a:rPr lang="cs-CZ" sz="1400" dirty="0"/>
              <a:t>propagační </a:t>
            </a:r>
            <a:r>
              <a:rPr lang="cs-CZ" sz="1400" dirty="0" smtClean="0"/>
              <a:t>předměty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audiovizuální materiály (reklamní spoty, product placement, sponzorské vzkazy, reportáže, pořady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inzerce (internet, tisk, outdoor</a:t>
            </a:r>
            <a:r>
              <a:rPr lang="cs-CZ" sz="1400" dirty="0" smtClean="0"/>
              <a:t>) 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soutěže (s výjimkou cen do soutěží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komunikační akce (semináře, workshopy, konference, tiskové konference, výstavy, </a:t>
            </a:r>
            <a:r>
              <a:rPr lang="cs-CZ" sz="1400" dirty="0" smtClean="0"/>
              <a:t>veletrhy)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 výstupy při jejich distribuci (tiskové zprávy, informace pro média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dokumenty </a:t>
            </a:r>
            <a:r>
              <a:rPr lang="cs-CZ" sz="1400" dirty="0" smtClean="0"/>
              <a:t>pro </a:t>
            </a:r>
            <a:r>
              <a:rPr lang="cs-CZ" sz="1400" dirty="0"/>
              <a:t>veřejnost či cílové </a:t>
            </a:r>
            <a:r>
              <a:rPr lang="cs-CZ" sz="1400" dirty="0" smtClean="0"/>
              <a:t>skupiny (vstupní</a:t>
            </a:r>
            <a:r>
              <a:rPr lang="cs-CZ" sz="1400" dirty="0"/>
              <a:t>, výstupní/závěrečné zprávy, analýzy, certifikáty, prezenční listiny apod</a:t>
            </a:r>
            <a:r>
              <a:rPr lang="cs-CZ" sz="1400" dirty="0" smtClean="0"/>
              <a:t>.)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výzva k podání nabídek/zadávací dokumentace </a:t>
            </a:r>
            <a:r>
              <a:rPr lang="cs-CZ" sz="1400" dirty="0" smtClean="0"/>
              <a:t>zakázek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5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076056" y="1569616"/>
            <a:ext cx="3743968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interní </a:t>
            </a:r>
            <a:r>
              <a:rPr lang="cs-CZ" sz="1400" dirty="0" smtClean="0"/>
              <a:t>dokumenty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archivační </a:t>
            </a:r>
            <a:r>
              <a:rPr lang="cs-CZ" sz="1400" dirty="0" smtClean="0"/>
              <a:t>šanony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elektronická i listinná </a:t>
            </a:r>
            <a:r>
              <a:rPr lang="cs-CZ" sz="1400" dirty="0" smtClean="0"/>
              <a:t>komunikace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pracovní smlouvy, smlouvy s dodavateli, dalšími příjemci, partnery apod</a:t>
            </a:r>
            <a:r>
              <a:rPr lang="cs-CZ" sz="1400" dirty="0" smtClean="0"/>
              <a:t>.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účetní doklady </a:t>
            </a:r>
            <a:r>
              <a:rPr lang="cs-CZ" sz="1400" dirty="0" smtClean="0"/>
              <a:t>vztahující se </a:t>
            </a:r>
            <a:r>
              <a:rPr lang="cs-CZ" sz="1400" dirty="0"/>
              <a:t>k výdajům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vybavení pořízené z prostředků projektu (s výjimkou propagačních předmětů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neplacené PR články a převzaté PR výstupy (např. médii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ceny do </a:t>
            </a:r>
            <a:r>
              <a:rPr lang="cs-CZ" sz="1400" dirty="0" smtClean="0"/>
              <a:t>soutěží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výstupy, kde to není technicky možné (např. strojově generované objednávky, faktury</a:t>
            </a:r>
            <a:r>
              <a:rPr lang="cs-CZ" sz="1400" dirty="0" smtClean="0"/>
              <a:t>)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ANO</a:t>
            </a:r>
            <a:endParaRPr lang="cs-CZ" b="1" dirty="0">
              <a:solidFill>
                <a:srgbClr val="084A8B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076056" y="12165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NE</a:t>
            </a:r>
            <a:endParaRPr lang="cs-CZ" b="1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47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 -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b="1" dirty="0" smtClean="0"/>
              <a:t>Veřejné zakázky v OPZ</a:t>
            </a:r>
          </a:p>
          <a:p>
            <a:pPr algn="just"/>
            <a:r>
              <a:rPr lang="cs-CZ" dirty="0" smtClean="0"/>
              <a:t>Příručka</a:t>
            </a:r>
            <a:r>
              <a:rPr lang="cs-CZ" b="1" dirty="0" smtClean="0"/>
              <a:t> Obecná část pravidel pro žadatele a příjemce v rámci OPZ (v textu jen „OČP“)</a:t>
            </a:r>
            <a:r>
              <a:rPr lang="cs-CZ" dirty="0" smtClean="0"/>
              <a:t>, kapitola </a:t>
            </a:r>
            <a:r>
              <a:rPr lang="cs-CZ" b="1" dirty="0" smtClean="0"/>
              <a:t>20</a:t>
            </a:r>
            <a:r>
              <a:rPr lang="cs-CZ" dirty="0" smtClean="0"/>
              <a:t> </a:t>
            </a:r>
            <a:r>
              <a:rPr lang="cs-CZ" b="1" dirty="0" smtClean="0"/>
              <a:t>Pravidla pro zadávání zakázek </a:t>
            </a:r>
            <a:r>
              <a:rPr lang="cs-CZ" dirty="0" smtClean="0"/>
              <a:t>– upraveno vše od pojmů až po sankce za případné porušení pravidel – nyní </a:t>
            </a:r>
            <a:r>
              <a:rPr lang="cs-CZ" b="1" dirty="0" smtClean="0"/>
              <a:t>verze 5</a:t>
            </a:r>
            <a:r>
              <a:rPr lang="cs-CZ" dirty="0" smtClean="0"/>
              <a:t> </a:t>
            </a:r>
          </a:p>
          <a:p>
            <a:pPr algn="just"/>
            <a:r>
              <a:rPr lang="cs-CZ" b="1" dirty="0" smtClean="0"/>
              <a:t>Zákon č. 134/2016 Sb., o zadávání veřejných zakázek, </a:t>
            </a:r>
            <a:r>
              <a:rPr lang="cs-CZ" dirty="0" smtClean="0"/>
              <a:t>účinný od 1.10.2016 a další podzákonné předpisy</a:t>
            </a:r>
          </a:p>
          <a:p>
            <a:pPr marL="0" indent="0" algn="just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542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Pojem  veřejná zakázka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692896"/>
          </a:xfrm>
        </p:spPr>
        <p:txBody>
          <a:bodyPr/>
          <a:lstStyle/>
          <a:p>
            <a:r>
              <a:rPr lang="cs-CZ" b="1" dirty="0" smtClean="0"/>
              <a:t>Veřejná zakázka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0"/>
          </p:nvPr>
        </p:nvSpPr>
        <p:spPr>
          <a:xfrm>
            <a:off x="540000" y="2636912"/>
            <a:ext cx="8064000" cy="3483088"/>
          </a:xfrm>
        </p:spPr>
        <p:txBody>
          <a:bodyPr/>
          <a:lstStyle/>
          <a:p>
            <a:r>
              <a:rPr lang="cs-CZ" dirty="0"/>
              <a:t>Plnění </a:t>
            </a:r>
            <a:r>
              <a:rPr lang="cs-CZ" dirty="0" smtClean="0"/>
              <a:t>musí být </a:t>
            </a:r>
            <a:r>
              <a:rPr lang="cs-CZ" dirty="0"/>
              <a:t>nezbytné pro projekt a příjemce jej není schopen zajistit z vlastních kapacit.</a:t>
            </a:r>
          </a:p>
          <a:p>
            <a:r>
              <a:rPr lang="cs-CZ" dirty="0" smtClean="0"/>
              <a:t>§ 2  odst. 1 ZZVZ </a:t>
            </a:r>
          </a:p>
          <a:p>
            <a:pPr lvl="1" algn="just"/>
            <a:r>
              <a:rPr lang="cs-CZ" sz="2400" dirty="0" smtClean="0"/>
              <a:t>Zadáním veřejné zakázky </a:t>
            </a:r>
            <a:r>
              <a:rPr lang="cs-CZ" sz="2400" dirty="0"/>
              <a:t>je </a:t>
            </a:r>
            <a:r>
              <a:rPr lang="cs-CZ" sz="2400" dirty="0" smtClean="0"/>
              <a:t>uzavření úplatné smlouvy mezi </a:t>
            </a:r>
            <a:r>
              <a:rPr lang="cs-CZ" sz="2400" dirty="0"/>
              <a:t>zadavatelem a </a:t>
            </a:r>
            <a:r>
              <a:rPr lang="cs-CZ" sz="2400" dirty="0" smtClean="0"/>
              <a:t>dodavatelem, z níž vyplývá povinnost dodavatele poskytnout dodávky, služby či stavební práce</a:t>
            </a:r>
            <a:r>
              <a:rPr lang="cs-CZ" dirty="0" smtClean="0"/>
              <a:t>. </a:t>
            </a:r>
          </a:p>
          <a:p>
            <a:pPr marL="414000" lvl="1" indent="0" algn="just">
              <a:buNone/>
            </a:pPr>
            <a:r>
              <a:rPr lang="cs-CZ" dirty="0" smtClean="0"/>
              <a:t>Podle Pravidel OPZ musí být veřejná zakázka realizována </a:t>
            </a:r>
            <a:r>
              <a:rPr lang="cs-CZ" dirty="0"/>
              <a:t>na základě písemné </a:t>
            </a:r>
            <a:r>
              <a:rPr lang="cs-CZ" dirty="0" smtClean="0"/>
              <a:t>smlouvy (či objednávky).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68042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 - úvod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r>
              <a:rPr lang="cs-CZ" b="1" dirty="0"/>
              <a:t>R</a:t>
            </a:r>
            <a:r>
              <a:rPr lang="cs-CZ" b="1" dirty="0" smtClean="0"/>
              <a:t>ozdělení VZ:</a:t>
            </a:r>
            <a:r>
              <a:rPr lang="cs-CZ" b="1" dirty="0"/>
              <a:t> </a:t>
            </a:r>
            <a:r>
              <a:rPr lang="cs-CZ" dirty="0" smtClean="0"/>
              <a:t>(specifikováno v kapitole 20.1 OČP)</a:t>
            </a:r>
          </a:p>
          <a:p>
            <a:pPr marL="514350" lvl="0" indent="-5143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cs-CZ" altLang="cs-CZ" b="1" kern="0" dirty="0">
                <a:solidFill>
                  <a:srgbClr val="14407E"/>
                </a:solidFill>
              </a:rPr>
              <a:t>Veřejné zakázky na dodávky </a:t>
            </a:r>
            <a:r>
              <a:rPr lang="cs-CZ" altLang="cs-CZ" kern="0" dirty="0">
                <a:solidFill>
                  <a:srgbClr val="14407E"/>
                </a:solidFill>
              </a:rPr>
              <a:t>- § </a:t>
            </a:r>
            <a:r>
              <a:rPr lang="cs-CZ" altLang="cs-CZ" kern="0" dirty="0" smtClean="0">
                <a:solidFill>
                  <a:srgbClr val="14407E"/>
                </a:solidFill>
              </a:rPr>
              <a:t>14 odst. 1 ZZVZ</a:t>
            </a:r>
            <a:endParaRPr lang="cs-CZ" altLang="cs-CZ" kern="0" dirty="0">
              <a:solidFill>
                <a:srgbClr val="14407E"/>
              </a:solidFill>
            </a:endParaRPr>
          </a:p>
          <a:p>
            <a:pPr marL="514350" lvl="0" indent="-5143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kern="0" dirty="0">
                <a:solidFill>
                  <a:srgbClr val="14407E"/>
                </a:solidFill>
              </a:rPr>
              <a:t>	</a:t>
            </a:r>
            <a:r>
              <a:rPr lang="cs-CZ" altLang="cs-CZ" kern="0" dirty="0" smtClean="0">
                <a:solidFill>
                  <a:srgbClr val="14407E"/>
                </a:solidFill>
              </a:rPr>
              <a:t>	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- pořízení věcí, zvířat nebo ovladatelných přírodních sil, pokud nejsou součástí VZ na stavební práce (pořízení=  koupě, nájem nebo pacht)</a:t>
            </a:r>
          </a:p>
          <a:p>
            <a:pPr marL="514350" lvl="0" indent="-5143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kern="0" dirty="0" smtClean="0">
                <a:solidFill>
                  <a:srgbClr val="14407E"/>
                </a:solidFill>
              </a:rPr>
              <a:t>2</a:t>
            </a:r>
            <a:r>
              <a:rPr lang="cs-CZ" altLang="cs-CZ" kern="0" dirty="0">
                <a:solidFill>
                  <a:srgbClr val="14407E"/>
                </a:solidFill>
              </a:rPr>
              <a:t>. </a:t>
            </a:r>
            <a:r>
              <a:rPr lang="cs-CZ" altLang="cs-CZ" kern="0" dirty="0" smtClean="0">
                <a:solidFill>
                  <a:srgbClr val="14407E"/>
                </a:solidFill>
              </a:rPr>
              <a:t>   </a:t>
            </a:r>
            <a:r>
              <a:rPr lang="cs-CZ" altLang="cs-CZ" b="1" kern="0" dirty="0" smtClean="0">
                <a:solidFill>
                  <a:srgbClr val="14407E"/>
                </a:solidFill>
              </a:rPr>
              <a:t>Veřejné </a:t>
            </a:r>
            <a:r>
              <a:rPr lang="cs-CZ" altLang="cs-CZ" b="1" kern="0" dirty="0">
                <a:solidFill>
                  <a:srgbClr val="14407E"/>
                </a:solidFill>
              </a:rPr>
              <a:t>zakázky na služby </a:t>
            </a:r>
            <a:r>
              <a:rPr lang="cs-CZ" altLang="cs-CZ" kern="0" dirty="0">
                <a:solidFill>
                  <a:srgbClr val="14407E"/>
                </a:solidFill>
              </a:rPr>
              <a:t>- § 14 odst. </a:t>
            </a:r>
            <a:r>
              <a:rPr lang="cs-CZ" altLang="cs-CZ" kern="0" dirty="0" smtClean="0">
                <a:solidFill>
                  <a:srgbClr val="14407E"/>
                </a:solidFill>
              </a:rPr>
              <a:t>2 </a:t>
            </a:r>
            <a:r>
              <a:rPr lang="cs-CZ" altLang="cs-CZ" kern="0" dirty="0">
                <a:solidFill>
                  <a:srgbClr val="14407E"/>
                </a:solidFill>
              </a:rPr>
              <a:t>ZZVZ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kern="0" dirty="0">
                <a:solidFill>
                  <a:srgbClr val="14407E"/>
                </a:solidFill>
              </a:rPr>
              <a:t> </a:t>
            </a:r>
            <a:r>
              <a:rPr lang="cs-CZ" altLang="cs-CZ" kern="0" dirty="0" smtClean="0">
                <a:solidFill>
                  <a:srgbClr val="14407E"/>
                </a:solidFill>
              </a:rPr>
              <a:t>		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- </a:t>
            </a:r>
            <a:r>
              <a:rPr lang="cs-CZ" altLang="cs-CZ" sz="2000" kern="0" dirty="0">
                <a:solidFill>
                  <a:srgbClr val="14407E"/>
                </a:solidFill>
              </a:rPr>
              <a:t>v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eřejnou </a:t>
            </a:r>
            <a:r>
              <a:rPr lang="cs-CZ" altLang="cs-CZ" sz="2000" kern="0" dirty="0">
                <a:solidFill>
                  <a:srgbClr val="14407E"/>
                </a:solidFill>
              </a:rPr>
              <a:t>zakázkou na služby je 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poskytování jiných činností, než jsou stavební práce</a:t>
            </a:r>
            <a:endParaRPr lang="cs-CZ" altLang="cs-CZ" sz="2000" kern="0" dirty="0">
              <a:solidFill>
                <a:srgbClr val="000000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kern="0" dirty="0">
                <a:solidFill>
                  <a:srgbClr val="14407E"/>
                </a:solidFill>
              </a:rPr>
              <a:t>3</a:t>
            </a:r>
            <a:r>
              <a:rPr lang="cs-CZ" altLang="cs-CZ" b="1" kern="0" dirty="0">
                <a:solidFill>
                  <a:srgbClr val="14407E"/>
                </a:solidFill>
              </a:rPr>
              <a:t>. </a:t>
            </a:r>
            <a:r>
              <a:rPr lang="cs-CZ" altLang="cs-CZ" b="1" kern="0" dirty="0" smtClean="0">
                <a:solidFill>
                  <a:srgbClr val="14407E"/>
                </a:solidFill>
              </a:rPr>
              <a:t>   Veřejné </a:t>
            </a:r>
            <a:r>
              <a:rPr lang="cs-CZ" altLang="cs-CZ" b="1" kern="0" dirty="0">
                <a:solidFill>
                  <a:srgbClr val="14407E"/>
                </a:solidFill>
              </a:rPr>
              <a:t>zakázky na stavební práce </a:t>
            </a:r>
            <a:r>
              <a:rPr lang="cs-CZ" altLang="cs-CZ" kern="0" dirty="0">
                <a:solidFill>
                  <a:srgbClr val="14407E"/>
                </a:solidFill>
              </a:rPr>
              <a:t>– § 14 odst. </a:t>
            </a:r>
            <a:r>
              <a:rPr lang="cs-CZ" altLang="cs-CZ" kern="0" dirty="0" smtClean="0">
                <a:solidFill>
                  <a:srgbClr val="14407E"/>
                </a:solidFill>
              </a:rPr>
              <a:t>3 ZZVZ – 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přímo vyjmenované činnosti</a:t>
            </a:r>
            <a:endParaRPr lang="cs-CZ" sz="2000" dirty="0" smtClean="0"/>
          </a:p>
          <a:p>
            <a:pPr marL="4140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3457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r>
              <a:rPr lang="cs-CZ" b="1" dirty="0" smtClean="0"/>
              <a:t>zásady zadávání v OPZ</a:t>
            </a:r>
            <a:r>
              <a:rPr lang="cs-CZ" dirty="0" smtClean="0"/>
              <a:t> → </a:t>
            </a:r>
            <a:r>
              <a:rPr lang="cs-CZ" dirty="0"/>
              <a:t>p</a:t>
            </a:r>
            <a:r>
              <a:rPr lang="cs-CZ" dirty="0" smtClean="0"/>
              <a:t>latí bez ohledu na hodnotu pro všechny zakázky – i do 400 / 500 tisíc Kč</a:t>
            </a:r>
          </a:p>
          <a:p>
            <a:pPr lvl="1"/>
            <a:r>
              <a:rPr lang="cs-CZ" sz="2400" b="1" dirty="0"/>
              <a:t>h</a:t>
            </a:r>
            <a:r>
              <a:rPr lang="cs-CZ" sz="2400" b="1" dirty="0" smtClean="0"/>
              <a:t>ospodárnost, efektivnost, účelnost </a:t>
            </a:r>
            <a:r>
              <a:rPr lang="cs-CZ" sz="2400" dirty="0" smtClean="0"/>
              <a:t>→ nezbytnost pro projekt</a:t>
            </a:r>
          </a:p>
          <a:p>
            <a:pPr lvl="1"/>
            <a:r>
              <a:rPr lang="cs-CZ" sz="2400" b="1" dirty="0"/>
              <a:t>t</a:t>
            </a:r>
            <a:r>
              <a:rPr lang="cs-CZ" sz="2400" b="1" dirty="0" smtClean="0"/>
              <a:t>ransparentnost a přiměřenost, rovné zacházení, a zákaz diskriminace </a:t>
            </a:r>
            <a:r>
              <a:rPr lang="cs-CZ" sz="2400" dirty="0" smtClean="0"/>
              <a:t>vůči dodavatelům</a:t>
            </a:r>
            <a:endParaRPr lang="cs-CZ" sz="2400" b="1" dirty="0" smtClean="0"/>
          </a:p>
          <a:p>
            <a:r>
              <a:rPr lang="cs-CZ" b="1" dirty="0" smtClean="0"/>
              <a:t>povinnosti</a:t>
            </a:r>
            <a:r>
              <a:rPr lang="cs-CZ" b="1" dirty="0"/>
              <a:t>: archivace</a:t>
            </a:r>
            <a:r>
              <a:rPr lang="cs-CZ" dirty="0"/>
              <a:t> </a:t>
            </a:r>
            <a:r>
              <a:rPr lang="cs-CZ" b="1" dirty="0"/>
              <a:t>– 10 let - </a:t>
            </a:r>
            <a:r>
              <a:rPr lang="cs-CZ" dirty="0"/>
              <a:t>má ji příjemce, ne dodavatel+ rozhodující dále údaj uvedený v právním aktu, </a:t>
            </a:r>
          </a:p>
          <a:p>
            <a:r>
              <a:rPr lang="cs-CZ" dirty="0"/>
              <a:t>informační povinnost, </a:t>
            </a:r>
            <a:r>
              <a:rPr lang="cs-CZ" dirty="0" smtClean="0"/>
              <a:t>součinnost</a:t>
            </a:r>
          </a:p>
          <a:p>
            <a:r>
              <a:rPr lang="cs-CZ" sz="2400" b="1" dirty="0" smtClean="0"/>
              <a:t>zákaz střetu zájmů </a:t>
            </a:r>
            <a:r>
              <a:rPr lang="cs-CZ" sz="2400" dirty="0" smtClean="0"/>
              <a:t>(výslovně pro VZMR)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8869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dirty="0" smtClean="0"/>
              <a:t>Zásada </a:t>
            </a:r>
            <a:r>
              <a:rPr lang="cs-CZ" b="1" dirty="0"/>
              <a:t>transparentnosti </a:t>
            </a:r>
            <a:r>
              <a:rPr lang="cs-CZ" dirty="0"/>
              <a:t>spočívá v </a:t>
            </a:r>
            <a:r>
              <a:rPr lang="cs-CZ" dirty="0" smtClean="0"/>
              <a:t>povinnosti zajistit </a:t>
            </a:r>
            <a:r>
              <a:rPr lang="cs-CZ" dirty="0"/>
              <a:t>co největší </a:t>
            </a:r>
            <a:r>
              <a:rPr lang="cs-CZ" dirty="0" smtClean="0"/>
              <a:t>průhlednost řízení a umožnit přezkoumatelnost </a:t>
            </a:r>
            <a:r>
              <a:rPr lang="cs-CZ" dirty="0"/>
              <a:t>celého řízení.</a:t>
            </a:r>
          </a:p>
          <a:p>
            <a:pPr marL="0" indent="0" algn="just">
              <a:buNone/>
            </a:pPr>
            <a:r>
              <a:rPr lang="cs-CZ" u="sng" dirty="0"/>
              <a:t>Naplnění této zásady</a:t>
            </a:r>
            <a:r>
              <a:rPr lang="cs-CZ" dirty="0"/>
              <a:t> lze spatřovat zejména v povinnosti:</a:t>
            </a:r>
          </a:p>
          <a:p>
            <a:pPr algn="just"/>
            <a:r>
              <a:rPr lang="cs-CZ" dirty="0" smtClean="0"/>
              <a:t>o </a:t>
            </a:r>
            <a:r>
              <a:rPr lang="cs-CZ" dirty="0"/>
              <a:t>všech významných úkonech souvisejících s výběrem dodavatele </a:t>
            </a:r>
            <a:r>
              <a:rPr lang="cs-CZ" dirty="0" smtClean="0"/>
              <a:t>pořizovat a </a:t>
            </a:r>
            <a:r>
              <a:rPr lang="cs-CZ" dirty="0"/>
              <a:t>uchovávat písemnou dokumentaci v dostatečném rozsahu, který </a:t>
            </a:r>
            <a:r>
              <a:rPr lang="cs-CZ" dirty="0" smtClean="0"/>
              <a:t>umožní úkony </a:t>
            </a:r>
            <a:r>
              <a:rPr lang="cs-CZ" dirty="0"/>
              <a:t>zadavatele přezkoumat;</a:t>
            </a:r>
          </a:p>
          <a:p>
            <a:pPr algn="just"/>
            <a:r>
              <a:rPr lang="cs-CZ" dirty="0" smtClean="0"/>
              <a:t>opatřit </a:t>
            </a:r>
            <a:r>
              <a:rPr lang="cs-CZ" dirty="0"/>
              <a:t>všechna rozhodnutí řádným odůvodněním;</a:t>
            </a:r>
          </a:p>
          <a:p>
            <a:pPr algn="just"/>
            <a:r>
              <a:rPr lang="cs-CZ" dirty="0" smtClean="0"/>
              <a:t>definování </a:t>
            </a:r>
            <a:r>
              <a:rPr lang="cs-CZ" dirty="0"/>
              <a:t>přesných podmínek tak, aby všichni potenciální dodavatelé </a:t>
            </a:r>
            <a:r>
              <a:rPr lang="cs-CZ" b="1" dirty="0" smtClean="0"/>
              <a:t>předem</a:t>
            </a:r>
            <a:r>
              <a:rPr lang="cs-CZ" dirty="0" smtClean="0"/>
              <a:t> věděli</a:t>
            </a:r>
            <a:r>
              <a:rPr lang="cs-CZ" dirty="0"/>
              <a:t>, jak bude řízení probíhat </a:t>
            </a:r>
            <a:r>
              <a:rPr lang="cs-CZ" dirty="0" smtClean="0"/>
              <a:t>(např. hodnocení nabídek)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335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Zásada přiměřenosti</a:t>
            </a:r>
            <a:r>
              <a:rPr lang="cs-CZ" dirty="0" smtClean="0"/>
              <a:t> - zadavatel </a:t>
            </a:r>
            <a:r>
              <a:rPr lang="cs-CZ" dirty="0"/>
              <a:t>je povinen </a:t>
            </a:r>
            <a:r>
              <a:rPr lang="cs-CZ" dirty="0" smtClean="0"/>
              <a:t>nastavit parametry řízení tak, aby byly přiměřené charakteru a předmětu zakázky (např. rozsah kvalifikace).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/>
              <a:t>Zásada rovného zacházení</a:t>
            </a:r>
            <a:r>
              <a:rPr lang="cs-CZ" dirty="0"/>
              <a:t> - zadavatel je povinen přistupovat stejným způsobem ke všem dodavatelům, kteří mohou podat či podávají nabídky.</a:t>
            </a:r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810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Zásada </a:t>
            </a:r>
            <a:r>
              <a:rPr lang="cs-CZ" b="1" dirty="0"/>
              <a:t>zákazu diskriminace </a:t>
            </a:r>
            <a:r>
              <a:rPr lang="cs-CZ" dirty="0" smtClean="0"/>
              <a:t>- </a:t>
            </a:r>
            <a:r>
              <a:rPr lang="cs-CZ" dirty="0"/>
              <a:t>zadavatel je povinen </a:t>
            </a:r>
            <a:r>
              <a:rPr lang="cs-CZ" dirty="0" smtClean="0"/>
              <a:t>postupovat vždy </a:t>
            </a:r>
            <a:r>
              <a:rPr lang="cs-CZ" dirty="0"/>
              <a:t>tak, aby jeho jednáním nedošlo k diskriminaci žádného z dodavatelů. </a:t>
            </a:r>
            <a:r>
              <a:rPr lang="cs-CZ" dirty="0" smtClean="0"/>
              <a:t>Podmínky </a:t>
            </a:r>
            <a:r>
              <a:rPr lang="cs-CZ" dirty="0"/>
              <a:t>pro zadání zakázky musí být zadavatelem vždy </a:t>
            </a:r>
            <a:r>
              <a:rPr lang="cs-CZ" dirty="0" smtClean="0"/>
              <a:t>stanoveny tak</a:t>
            </a:r>
            <a:r>
              <a:rPr lang="cs-CZ" dirty="0"/>
              <a:t>, aby zároveň umožňovaly výběr nejvhodnějšího dodavatele, ale na druhé </a:t>
            </a:r>
            <a:r>
              <a:rPr lang="cs-CZ" dirty="0" smtClean="0"/>
              <a:t>straně neuzavíraly </a:t>
            </a:r>
            <a:r>
              <a:rPr lang="cs-CZ" dirty="0"/>
              <a:t>přístup jinému dodavateli do řízení z důvodů, které </a:t>
            </a:r>
            <a:r>
              <a:rPr lang="cs-CZ" dirty="0" smtClean="0"/>
              <a:t>nesouvisejí s </a:t>
            </a:r>
            <a:r>
              <a:rPr lang="cs-CZ" dirty="0"/>
              <a:t>předmětem zakázky</a:t>
            </a:r>
            <a:r>
              <a:rPr lang="cs-CZ" dirty="0" smtClean="0"/>
              <a:t>. Řadí se sem povinnost akceptovat doklady prokazující kvalifikaci z jiných člen. </a:t>
            </a:r>
            <a:r>
              <a:rPr lang="cs-CZ" dirty="0"/>
              <a:t>s</a:t>
            </a:r>
            <a:r>
              <a:rPr lang="cs-CZ" dirty="0" smtClean="0"/>
              <a:t>tátů.</a:t>
            </a:r>
          </a:p>
          <a:p>
            <a:pPr marL="0" indent="0" algn="just">
              <a:buNone/>
            </a:pPr>
            <a:r>
              <a:rPr lang="cs-CZ" i="1" dirty="0" smtClean="0"/>
              <a:t>Časté pochybení: Nepřiměřený požadavek na délku praxe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1393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Zákaz střetu zájmů – </a:t>
            </a:r>
            <a:r>
              <a:rPr lang="cs-CZ" sz="1800" dirty="0" smtClean="0"/>
              <a:t>níže uvedené osoby nesmí získat osobní výhodu nebo snížit majetkový či jiný prospěch zadavatele:</a:t>
            </a:r>
          </a:p>
          <a:p>
            <a:pPr marL="0" indent="0" algn="just">
              <a:buNone/>
            </a:pPr>
            <a:r>
              <a:rPr lang="cs-CZ" b="1" i="1" dirty="0" smtClean="0"/>
              <a:t>zaměstnanci</a:t>
            </a:r>
            <a:r>
              <a:rPr lang="cs-CZ" i="1" dirty="0" smtClean="0"/>
              <a:t> zadavatele, </a:t>
            </a:r>
            <a:r>
              <a:rPr lang="cs-CZ" b="1" i="1" dirty="0" smtClean="0"/>
              <a:t>členové statutárního orgánu </a:t>
            </a:r>
            <a:r>
              <a:rPr lang="cs-CZ" i="1" dirty="0" smtClean="0"/>
              <a:t>zadavatele, </a:t>
            </a:r>
            <a:r>
              <a:rPr lang="cs-CZ" b="1" i="1" dirty="0" smtClean="0"/>
              <a:t>prokuristé</a:t>
            </a:r>
            <a:r>
              <a:rPr lang="cs-CZ" i="1" dirty="0" smtClean="0"/>
              <a:t> zatupující zadavatele, členové </a:t>
            </a:r>
            <a:r>
              <a:rPr lang="cs-CZ" b="1" i="1" dirty="0" smtClean="0"/>
              <a:t>realizačního týmu projektu</a:t>
            </a:r>
            <a:r>
              <a:rPr lang="cs-CZ" i="1" dirty="0" smtClean="0"/>
              <a:t>, </a:t>
            </a:r>
            <a:r>
              <a:rPr lang="cs-CZ" b="1" i="1" dirty="0" smtClean="0"/>
              <a:t>osoby podílející se na přípravě</a:t>
            </a:r>
            <a:r>
              <a:rPr lang="cs-CZ" i="1" dirty="0" smtClean="0"/>
              <a:t> </a:t>
            </a:r>
            <a:r>
              <a:rPr lang="cs-CZ" b="1" i="1" dirty="0" smtClean="0"/>
              <a:t>nebo zadávání předmětné zakázky</a:t>
            </a:r>
            <a:r>
              <a:rPr lang="cs-CZ" i="1" dirty="0" smtClean="0"/>
              <a:t> nebo na </a:t>
            </a:r>
            <a:r>
              <a:rPr lang="cs-CZ" b="1" i="1" dirty="0" smtClean="0"/>
              <a:t>zpracování žádosti o podporu</a:t>
            </a:r>
            <a:r>
              <a:rPr lang="cs-CZ" i="1" dirty="0" smtClean="0"/>
              <a:t> na projekt, v němž je realizována předmětná zakázka se</a:t>
            </a:r>
          </a:p>
          <a:p>
            <a:pPr marL="0" indent="0" algn="just">
              <a:buNone/>
            </a:pPr>
            <a:r>
              <a:rPr lang="cs-CZ" sz="1800" dirty="0" smtClean="0"/>
              <a:t>1. </a:t>
            </a:r>
            <a:r>
              <a:rPr lang="cs-CZ" sz="1800" dirty="0"/>
              <a:t>s</a:t>
            </a:r>
            <a:r>
              <a:rPr lang="cs-CZ" sz="1800" dirty="0" smtClean="0"/>
              <a:t>e nesmí </a:t>
            </a:r>
            <a:r>
              <a:rPr lang="cs-CZ" sz="1800" dirty="0"/>
              <a:t>podílet na zpracování nabídky, </a:t>
            </a:r>
          </a:p>
          <a:p>
            <a:pPr marL="0" indent="0" algn="just">
              <a:buNone/>
            </a:pPr>
            <a:r>
              <a:rPr lang="cs-CZ" sz="1800" dirty="0" smtClean="0"/>
              <a:t>2. nesmí </a:t>
            </a:r>
            <a:r>
              <a:rPr lang="cs-CZ" sz="1800" dirty="0"/>
              <a:t>podat nabídku a být tak uchazečem o zakázku či uchazečem ve sdružení ani působit jako </a:t>
            </a:r>
            <a:r>
              <a:rPr lang="cs-CZ" sz="1800" dirty="0" smtClean="0"/>
              <a:t>poddodavatel,</a:t>
            </a:r>
          </a:p>
          <a:p>
            <a:pPr marL="0" indent="0" algn="just">
              <a:buNone/>
            </a:pPr>
            <a:r>
              <a:rPr lang="cs-CZ" sz="1800" dirty="0" smtClean="0"/>
              <a:t> 3. nesmí být </a:t>
            </a:r>
            <a:r>
              <a:rPr lang="cs-CZ" sz="1800" dirty="0"/>
              <a:t>statutárním orgánem uchazeče, resp. jeho </a:t>
            </a:r>
            <a:r>
              <a:rPr lang="cs-CZ" sz="1800" dirty="0" smtClean="0"/>
              <a:t>členem či prokuristou. </a:t>
            </a:r>
            <a:endParaRPr lang="cs-CZ" sz="1800" i="1" dirty="0"/>
          </a:p>
          <a:p>
            <a:pPr marL="0" indent="0">
              <a:buNone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6342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 zahájením výběrového řízení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algn="just"/>
            <a:r>
              <a:rPr lang="cs-CZ" b="1" dirty="0"/>
              <a:t>U</a:t>
            </a:r>
            <a:r>
              <a:rPr lang="cs-CZ" b="1" dirty="0" smtClean="0"/>
              <a:t>rčení předmětu VZ</a:t>
            </a:r>
            <a:r>
              <a:rPr lang="cs-CZ" dirty="0" smtClean="0"/>
              <a:t> → všechna plnění, která tvoří jeden funkční celek a zadavatel je zamýšlí zadat  během realizace projektu </a:t>
            </a:r>
          </a:p>
          <a:p>
            <a:pPr algn="just"/>
            <a:r>
              <a:rPr lang="cs-CZ" b="1" dirty="0"/>
              <a:t>S</a:t>
            </a:r>
            <a:r>
              <a:rPr lang="cs-CZ" b="1" dirty="0" smtClean="0"/>
              <a:t>tanovení předpokládané hodnoty </a:t>
            </a:r>
            <a:r>
              <a:rPr lang="cs-CZ" dirty="0" smtClean="0"/>
              <a:t>= cena obvyklá v místě a čase </a:t>
            </a:r>
            <a:r>
              <a:rPr lang="cs-CZ" dirty="0"/>
              <a:t>→ </a:t>
            </a:r>
            <a:r>
              <a:rPr lang="cs-CZ" dirty="0" smtClean="0"/>
              <a:t> ke dni zahájení zadávání či před </a:t>
            </a:r>
            <a:r>
              <a:rPr lang="cs-CZ" dirty="0"/>
              <a:t>zadáním → </a:t>
            </a:r>
            <a:r>
              <a:rPr lang="cs-CZ" dirty="0" smtClean="0"/>
              <a:t>předchozí zkušenost/ průzkum trhu/ jiným vhodným způsobem → </a:t>
            </a:r>
            <a:r>
              <a:rPr lang="cs-CZ" b="1" u="sng" dirty="0" smtClean="0"/>
              <a:t>doklad o stanovení !!!</a:t>
            </a:r>
            <a:r>
              <a:rPr lang="cs-CZ" dirty="0" smtClean="0"/>
              <a:t> → v Kč bez DPH</a:t>
            </a:r>
          </a:p>
          <a:p>
            <a:pPr algn="just"/>
            <a:r>
              <a:rPr lang="cs-CZ" b="1" dirty="0" smtClean="0"/>
              <a:t>Určení režimu podle předpokládané hodnoty</a:t>
            </a:r>
            <a:r>
              <a:rPr lang="cs-CZ" dirty="0" smtClean="0"/>
              <a:t>, limity viz níže</a:t>
            </a:r>
          </a:p>
          <a:p>
            <a:pPr algn="just"/>
            <a:r>
              <a:rPr lang="cs-CZ" b="1" dirty="0" smtClean="0"/>
              <a:t>Pozor na dělení předmětu VZ </a:t>
            </a:r>
            <a:r>
              <a:rPr lang="cs-CZ" dirty="0" smtClean="0"/>
              <a:t>a snižování limitu pro postup v řízení !!!</a:t>
            </a:r>
          </a:p>
          <a:p>
            <a:pPr marL="4140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3936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Kategorie pro zadávání – LIMITY STANOVENY MMR</a:t>
            </a:r>
            <a:endParaRPr lang="cs-CZ" dirty="0"/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24311405"/>
              </p:ext>
            </p:extLst>
          </p:nvPr>
        </p:nvGraphicFramePr>
        <p:xfrm>
          <a:off x="323528" y="1268760"/>
          <a:ext cx="8280920" cy="51095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2288"/>
                <a:gridCol w="2520280"/>
                <a:gridCol w="3168352"/>
              </a:tblGrid>
              <a:tr h="1442708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</a:t>
                      </a:r>
                      <a:r>
                        <a:rPr lang="cs-CZ" baseline="0" dirty="0" smtClean="0"/>
                        <a:t> 400 / 500 tis. Kč bez DPH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Od </a:t>
                      </a:r>
                      <a:r>
                        <a:rPr lang="cs-CZ" baseline="0" dirty="0" smtClean="0"/>
                        <a:t>400 / 500 tis. Kč bez DPH a do 2 / 6 mil. Kč bez DPH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 režimu zákona o zadávání veřejných zakázek</a:t>
                      </a:r>
                      <a:endParaRPr lang="cs-CZ" dirty="0"/>
                    </a:p>
                  </a:txBody>
                  <a:tcPr/>
                </a:tc>
              </a:tr>
              <a:tr h="3666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dirty="0" smtClean="0"/>
                        <a:t>Neprovádí</a:t>
                      </a:r>
                      <a:r>
                        <a:rPr lang="cs-CZ" sz="1700" baseline="0" dirty="0" smtClean="0"/>
                        <a:t> se výběrové řízení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7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Smlouva (objednávka) vychází z dříve získaných info o situaci na trhu (resp. cenách) z průzkumu trhu</a:t>
                      </a:r>
                      <a:endParaRPr lang="cs-CZ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Výběr dodavatele navazuje na výběrové řízení</a:t>
                      </a:r>
                    </a:p>
                    <a:p>
                      <a:endParaRPr lang="cs-CZ" sz="1700" dirty="0" smtClean="0"/>
                    </a:p>
                    <a:p>
                      <a:r>
                        <a:rPr lang="cs-CZ" sz="1700" dirty="0" smtClean="0"/>
                        <a:t>Povinné zveřejnění výzvy k</a:t>
                      </a:r>
                      <a:r>
                        <a:rPr lang="cs-CZ" sz="1700" baseline="0" dirty="0" smtClean="0"/>
                        <a:t> podání nabídek na webu esfcr.cz (min. 10 dní)</a:t>
                      </a:r>
                    </a:p>
                    <a:p>
                      <a:endParaRPr lang="cs-CZ" sz="1700" baseline="0" dirty="0" smtClean="0"/>
                    </a:p>
                    <a:p>
                      <a:endParaRPr lang="cs-CZ" sz="17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Výběr dodavatele navazuje na zadávací řízení uskutečněné dle pravidel stanovených zejm. v ZZVZ</a:t>
                      </a:r>
                    </a:p>
                    <a:p>
                      <a:endParaRPr lang="cs-CZ" sz="1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812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Povinný plakát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 smtClean="0"/>
              <a:t>Alespoň </a:t>
            </a:r>
            <a:r>
              <a:rPr lang="cs-CZ" dirty="0"/>
              <a:t>1 povinný plakát </a:t>
            </a:r>
            <a:r>
              <a:rPr lang="cs-CZ" dirty="0" smtClean="0"/>
              <a:t>min. </a:t>
            </a:r>
            <a:r>
              <a:rPr lang="cs-CZ" dirty="0"/>
              <a:t>A3 s informacemi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projektu </a:t>
            </a:r>
            <a:r>
              <a:rPr lang="cs-CZ" dirty="0" smtClean="0"/>
              <a:t>– šablona na </a:t>
            </a:r>
            <a:r>
              <a:rPr lang="cs-CZ" dirty="0" smtClean="0">
                <a:hlinkClick r:id="rId2"/>
              </a:rPr>
              <a:t>https://publicita.dotaceeu.cz/</a:t>
            </a:r>
            <a:r>
              <a:rPr lang="cs-CZ" dirty="0" smtClean="0"/>
              <a:t>. </a:t>
            </a:r>
          </a:p>
          <a:p>
            <a:r>
              <a:rPr lang="cs-CZ" dirty="0"/>
              <a:t>Po celou dobu realizace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 smtClean="0"/>
              <a:t>V </a:t>
            </a:r>
            <a:r>
              <a:rPr lang="cs-CZ" dirty="0"/>
              <a:t>místě realizace </a:t>
            </a:r>
            <a:r>
              <a:rPr lang="cs-CZ" dirty="0" smtClean="0"/>
              <a:t>projektu </a:t>
            </a:r>
            <a:r>
              <a:rPr lang="cs-CZ" dirty="0"/>
              <a:t>snadno viditelném pro veřejnost, jako jsou vstupní prostory </a:t>
            </a:r>
            <a:r>
              <a:rPr lang="cs-CZ" dirty="0" smtClean="0"/>
              <a:t>budovy: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r>
              <a:rPr lang="cs-CZ" dirty="0"/>
              <a:t>na všech těchto </a:t>
            </a:r>
            <a:r>
              <a:rPr lang="cs-CZ" dirty="0" smtClean="0"/>
              <a:t>místech.</a:t>
            </a:r>
          </a:p>
          <a:p>
            <a:pPr lvl="1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příjemce.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výzvě k podání nabídek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pPr marL="414000" lvl="1" indent="0">
              <a:buNone/>
            </a:pPr>
            <a:r>
              <a:rPr lang="cs-CZ" b="1" dirty="0"/>
              <a:t>Výzva k podání </a:t>
            </a:r>
            <a:r>
              <a:rPr lang="cs-CZ" b="1" dirty="0" smtClean="0"/>
              <a:t>nabídek </a:t>
            </a:r>
            <a:r>
              <a:rPr lang="cs-CZ" dirty="0" smtClean="0"/>
              <a:t>musí obsahovat zejména </a:t>
            </a:r>
            <a:r>
              <a:rPr lang="cs-CZ" dirty="0"/>
              <a:t>tyto údaje:</a:t>
            </a:r>
          </a:p>
          <a:p>
            <a:pPr marL="414000" lvl="1" indent="0">
              <a:buNone/>
            </a:pPr>
            <a:r>
              <a:rPr lang="cs-CZ" dirty="0"/>
              <a:t> </a:t>
            </a:r>
            <a:r>
              <a:rPr lang="cs-CZ" sz="1900" dirty="0"/>
              <a:t>Název / obchodní </a:t>
            </a:r>
            <a:r>
              <a:rPr lang="cs-CZ" sz="1900" dirty="0" smtClean="0"/>
              <a:t>firmu, IČ / DIČ a sídlo </a:t>
            </a:r>
            <a:r>
              <a:rPr lang="cs-CZ" sz="1900" dirty="0"/>
              <a:t>zadavatele</a:t>
            </a:r>
          </a:p>
          <a:p>
            <a:pPr marL="414000" lvl="1" indent="0">
              <a:buNone/>
            </a:pPr>
            <a:r>
              <a:rPr lang="cs-CZ" sz="1900" dirty="0" smtClean="0"/>
              <a:t> Název a druh zakázky</a:t>
            </a:r>
            <a:endParaRPr lang="cs-CZ" sz="1900" dirty="0"/>
          </a:p>
          <a:p>
            <a:pPr marL="414000" lvl="1" indent="0">
              <a:buNone/>
            </a:pPr>
            <a:r>
              <a:rPr lang="cs-CZ" sz="1900" dirty="0" smtClean="0"/>
              <a:t> </a:t>
            </a:r>
            <a:r>
              <a:rPr lang="cs-CZ" sz="1900" dirty="0"/>
              <a:t>Lhůtu pro podání nabídek, která musí být dostatečná </a:t>
            </a:r>
            <a:endParaRPr lang="cs-CZ" sz="1900" dirty="0" smtClean="0"/>
          </a:p>
          <a:p>
            <a:pPr marL="414000" lvl="1" indent="0">
              <a:buNone/>
            </a:pPr>
            <a:r>
              <a:rPr lang="cs-CZ" sz="1900" dirty="0" smtClean="0"/>
              <a:t> </a:t>
            </a:r>
            <a:r>
              <a:rPr lang="cs-CZ" sz="1900" dirty="0"/>
              <a:t>Místo pro podání </a:t>
            </a:r>
            <a:r>
              <a:rPr lang="cs-CZ" sz="1900" dirty="0" smtClean="0"/>
              <a:t>nabídek a místo </a:t>
            </a:r>
            <a:r>
              <a:rPr lang="cs-CZ" sz="1900" dirty="0"/>
              <a:t>dodání / převzetí </a:t>
            </a:r>
            <a:r>
              <a:rPr lang="cs-CZ" sz="1900" dirty="0" smtClean="0"/>
              <a:t>plnění</a:t>
            </a:r>
            <a:endParaRPr lang="cs-CZ" sz="1900" dirty="0"/>
          </a:p>
          <a:p>
            <a:pPr marL="414000" lvl="1" indent="0">
              <a:buNone/>
            </a:pPr>
            <a:r>
              <a:rPr lang="cs-CZ" sz="1900" dirty="0"/>
              <a:t> </a:t>
            </a:r>
            <a:r>
              <a:rPr lang="cs-CZ" sz="1900" b="1" dirty="0"/>
              <a:t>Popis </a:t>
            </a:r>
            <a:r>
              <a:rPr lang="cs-CZ" sz="1900" dirty="0"/>
              <a:t>(specifikaci) </a:t>
            </a:r>
            <a:r>
              <a:rPr lang="cs-CZ" sz="1900" b="1" dirty="0"/>
              <a:t>předmětu zakázky</a:t>
            </a:r>
            <a:r>
              <a:rPr lang="cs-CZ" sz="1900" dirty="0"/>
              <a:t> </a:t>
            </a:r>
            <a:r>
              <a:rPr lang="cs-CZ" sz="1900" dirty="0" smtClean="0"/>
              <a:t>– dostatečně konkrétní!!!</a:t>
            </a:r>
          </a:p>
          <a:p>
            <a:pPr marL="414000" lvl="1" indent="0" algn="just">
              <a:buNone/>
            </a:pPr>
            <a:r>
              <a:rPr lang="cs-CZ" sz="1900" dirty="0" smtClean="0"/>
              <a:t> </a:t>
            </a:r>
            <a:r>
              <a:rPr lang="cs-CZ" sz="1900" dirty="0"/>
              <a:t>Lhůtu dodání / časový harmonogram plnění / dobu trvání zakázky</a:t>
            </a:r>
          </a:p>
          <a:p>
            <a:pPr marL="414000" lvl="1" indent="0">
              <a:buNone/>
            </a:pPr>
            <a:r>
              <a:rPr lang="cs-CZ" sz="1900" dirty="0" smtClean="0"/>
              <a:t> </a:t>
            </a:r>
            <a:r>
              <a:rPr lang="cs-CZ" sz="1900" b="1" dirty="0" smtClean="0"/>
              <a:t>Kvalifikační předpoklady </a:t>
            </a:r>
          </a:p>
          <a:p>
            <a:pPr marL="414000" lvl="1" indent="0">
              <a:buNone/>
            </a:pPr>
            <a:r>
              <a:rPr lang="cs-CZ" sz="1900" b="1" dirty="0" smtClean="0"/>
              <a:t>povinné náležitosti nutno požadovat!, pozor: stanoveny i požadavky pro VZ zadávané v režimu ZZVZ </a:t>
            </a:r>
          </a:p>
          <a:p>
            <a:pPr marL="414000" lvl="1" indent="0">
              <a:buNone/>
            </a:pPr>
            <a:r>
              <a:rPr lang="cs-CZ" sz="1900" dirty="0"/>
              <a:t> </a:t>
            </a:r>
            <a:r>
              <a:rPr lang="cs-CZ" sz="1900" b="1" dirty="0"/>
              <a:t>P</a:t>
            </a:r>
            <a:r>
              <a:rPr lang="cs-CZ" sz="1900" b="1" dirty="0" smtClean="0"/>
              <a:t>ravidla pro hodnocení nabídek </a:t>
            </a:r>
            <a:r>
              <a:rPr lang="cs-CZ" sz="1900" dirty="0" smtClean="0"/>
              <a:t>(kritéria + metoda + váha/vztah mezi kritérii)</a:t>
            </a:r>
          </a:p>
          <a:p>
            <a:pPr marL="414000" lvl="1" indent="0">
              <a:buNone/>
            </a:pPr>
            <a:r>
              <a:rPr lang="cs-CZ" sz="1900" b="1" dirty="0" smtClean="0"/>
              <a:t>neplátce – </a:t>
            </a:r>
            <a:r>
              <a:rPr lang="cs-CZ" sz="1900" dirty="0" smtClean="0"/>
              <a:t>hodnotí s DPH</a:t>
            </a:r>
            <a:r>
              <a:rPr lang="cs-CZ" sz="1900" b="1" dirty="0" smtClean="0"/>
              <a:t>/ plátce  - </a:t>
            </a:r>
            <a:r>
              <a:rPr lang="cs-CZ" sz="1900" dirty="0" smtClean="0"/>
              <a:t>bez DPH</a:t>
            </a:r>
          </a:p>
          <a:p>
            <a:pPr marL="414000" lvl="1" indent="0">
              <a:buNone/>
            </a:pPr>
            <a:r>
              <a:rPr lang="cs-CZ" sz="1900" b="1" dirty="0"/>
              <a:t>v</a:t>
            </a:r>
            <a:r>
              <a:rPr lang="cs-CZ" sz="1900" b="1" dirty="0" smtClean="0"/>
              <a:t>ždy cena</a:t>
            </a:r>
            <a:r>
              <a:rPr lang="cs-CZ" sz="1900" dirty="0" smtClean="0"/>
              <a:t>, možná další kritéria, viz výčet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370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výzvě k podání nabídek II.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pPr marL="414000" lvl="1" indent="0">
              <a:buNone/>
            </a:pPr>
            <a:r>
              <a:rPr lang="cs-CZ" b="1" dirty="0"/>
              <a:t>Výzva k podání </a:t>
            </a:r>
            <a:r>
              <a:rPr lang="cs-CZ" b="1" dirty="0" smtClean="0"/>
              <a:t>nabídek </a:t>
            </a:r>
            <a:r>
              <a:rPr lang="cs-CZ" dirty="0" smtClean="0"/>
              <a:t>musí obsahovat zejména </a:t>
            </a:r>
            <a:r>
              <a:rPr lang="cs-CZ" dirty="0"/>
              <a:t>tyto údaje:</a:t>
            </a:r>
          </a:p>
          <a:p>
            <a:pPr marL="414000" lvl="1" indent="0">
              <a:buNone/>
            </a:pPr>
            <a:r>
              <a:rPr lang="cs-CZ" dirty="0"/>
              <a:t> </a:t>
            </a:r>
            <a:r>
              <a:rPr lang="cs-CZ" sz="1900" dirty="0"/>
              <a:t>Z</a:t>
            </a:r>
            <a:r>
              <a:rPr lang="cs-CZ" sz="1900" dirty="0" smtClean="0"/>
              <a:t>apracování dalších požadavků zadavatele, které mají být předmětem posouzení kvalifikace/hodnocení, do podmínek výzvy</a:t>
            </a:r>
            <a:endParaRPr lang="cs-CZ" sz="1900" dirty="0"/>
          </a:p>
          <a:p>
            <a:pPr marL="414000" lvl="1" indent="0">
              <a:buNone/>
            </a:pPr>
            <a:r>
              <a:rPr lang="cs-CZ" sz="1900" dirty="0" smtClean="0"/>
              <a:t> Požadavek na písemnou formu</a:t>
            </a:r>
            <a:endParaRPr lang="cs-CZ" sz="1900" dirty="0"/>
          </a:p>
          <a:p>
            <a:pPr marL="414000" lvl="1" indent="0">
              <a:buNone/>
            </a:pPr>
            <a:r>
              <a:rPr lang="cs-CZ" sz="1900" dirty="0"/>
              <a:t> Pravidla pro vysvětlení zadávacích podmínek</a:t>
            </a:r>
          </a:p>
          <a:p>
            <a:pPr marL="414000" lvl="1" indent="0">
              <a:buNone/>
            </a:pPr>
            <a:r>
              <a:rPr lang="cs-CZ" sz="1900" dirty="0" smtClean="0"/>
              <a:t> Kontaktní údaje</a:t>
            </a:r>
            <a:endParaRPr lang="cs-CZ" sz="1900" dirty="0"/>
          </a:p>
          <a:p>
            <a:pPr marL="414000" lvl="1" indent="0">
              <a:buNone/>
            </a:pPr>
            <a:r>
              <a:rPr lang="cs-CZ" sz="1900" dirty="0"/>
              <a:t> </a:t>
            </a:r>
            <a:r>
              <a:rPr lang="cs-CZ" sz="1900" dirty="0" smtClean="0"/>
              <a:t>Informaci o tom, že lze podat pouze jednu nabídku (ne varianty)</a:t>
            </a:r>
            <a:endParaRPr lang="cs-CZ" sz="1900" dirty="0"/>
          </a:p>
          <a:p>
            <a:pPr marL="414000" lvl="1" indent="0">
              <a:buNone/>
            </a:pPr>
            <a:endParaRPr lang="cs-CZ" sz="1900" dirty="0" smtClean="0"/>
          </a:p>
          <a:p>
            <a:pPr marL="414000" lvl="1" indent="0">
              <a:buNone/>
            </a:pPr>
            <a:r>
              <a:rPr lang="cs-CZ" sz="1900" b="1" dirty="0" smtClean="0"/>
              <a:t>NOVĚ JIŽ NEMUSÍ OBSAHOVAT PRVKY VIZUÁLNÍ IDENTITY OPZ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711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Kvalifikace (kap </a:t>
            </a:r>
            <a:r>
              <a:rPr lang="cs-CZ" dirty="0" smtClean="0"/>
              <a:t>20.6 </a:t>
            </a:r>
            <a:r>
              <a:rPr lang="cs-CZ" dirty="0"/>
              <a:t>OČP)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pPr marL="414000" lvl="1" indent="0">
              <a:buNone/>
            </a:pPr>
            <a:endParaRPr lang="cs-CZ" dirty="0" smtClean="0"/>
          </a:p>
          <a:p>
            <a:r>
              <a:rPr lang="cs-CZ" dirty="0"/>
              <a:t>M</a:t>
            </a:r>
            <a:r>
              <a:rPr lang="cs-CZ" dirty="0" smtClean="0"/>
              <a:t>usí být v souladu se zásadami a vztahovat se k předmětu</a:t>
            </a:r>
          </a:p>
          <a:p>
            <a:pPr algn="just"/>
            <a:r>
              <a:rPr lang="cs-CZ" dirty="0"/>
              <a:t>P</a:t>
            </a:r>
            <a:r>
              <a:rPr lang="cs-CZ" dirty="0" smtClean="0"/>
              <a:t>ovinně: </a:t>
            </a:r>
            <a:r>
              <a:rPr lang="cs-CZ" b="1" dirty="0" smtClean="0"/>
              <a:t>doklad o oprávnění k podnikání</a:t>
            </a:r>
            <a:r>
              <a:rPr lang="cs-CZ" dirty="0" smtClean="0"/>
              <a:t> a </a:t>
            </a:r>
            <a:r>
              <a:rPr lang="cs-CZ" b="1" dirty="0" smtClean="0"/>
              <a:t>čestné prohlášení k bezdlužnosti </a:t>
            </a:r>
            <a:r>
              <a:rPr lang="cs-CZ" dirty="0" smtClean="0"/>
              <a:t>daňové/ nedoplatky na pojistném či penále z veřejného zdravot. pojištění/ sociálního zabezpečení nebo na příspěvku na stát. politiku zaměstnanosti</a:t>
            </a:r>
          </a:p>
          <a:p>
            <a:pPr algn="just"/>
            <a:r>
              <a:rPr lang="cs-CZ" b="1" u="sng" dirty="0" smtClean="0"/>
              <a:t>Pozor</a:t>
            </a:r>
            <a:r>
              <a:rPr lang="cs-CZ" u="sng" dirty="0" smtClean="0"/>
              <a:t> – požadavek nad rámec ZZVZ</a:t>
            </a:r>
            <a:r>
              <a:rPr lang="cs-CZ" dirty="0" smtClean="0"/>
              <a:t>:</a:t>
            </a:r>
          </a:p>
          <a:p>
            <a:pPr marL="0" indent="0" algn="just">
              <a:buNone/>
            </a:pPr>
            <a:r>
              <a:rPr lang="cs-CZ" dirty="0" smtClean="0"/>
              <a:t>	nad 2 mil. Kč bez DPH, resp. nad 6 mil. Kč bez DPH – 	postup v souladu se ZZVZ – povinně požadovat 	kvalifikaci alespoň v rozsahu § 74, způsob prokázání 	podle § 75 ZZVZ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062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Hodnotící kritéria </a:t>
            </a:r>
            <a:r>
              <a:rPr lang="cs-CZ" dirty="0"/>
              <a:t>(kap </a:t>
            </a:r>
            <a:r>
              <a:rPr lang="cs-CZ" dirty="0" smtClean="0"/>
              <a:t>20.6 </a:t>
            </a:r>
            <a:r>
              <a:rPr lang="cs-CZ" dirty="0"/>
              <a:t>OČP)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pPr marL="414000" lvl="1" indent="0">
              <a:buNone/>
            </a:pPr>
            <a:endParaRPr lang="cs-CZ" dirty="0" smtClean="0"/>
          </a:p>
          <a:p>
            <a:pPr algn="just"/>
            <a:r>
              <a:rPr lang="cs-CZ" b="1" dirty="0"/>
              <a:t>Hodnoticí kritéria </a:t>
            </a:r>
            <a:r>
              <a:rPr lang="cs-CZ" dirty="0"/>
              <a:t>musí být v souladu se zásadou transparentnosti </a:t>
            </a:r>
            <a:r>
              <a:rPr lang="cs-CZ" b="1" dirty="0" smtClean="0"/>
              <a:t>dostatečně přesně </a:t>
            </a:r>
            <a:r>
              <a:rPr lang="cs-CZ" b="1" dirty="0"/>
              <a:t>popsána</a:t>
            </a:r>
            <a:r>
              <a:rPr lang="cs-CZ" dirty="0"/>
              <a:t>, a to včetně metody a způsobu hodnocení nabídek </a:t>
            </a:r>
            <a:r>
              <a:rPr lang="cs-CZ" dirty="0" smtClean="0"/>
              <a:t>podle těchto </a:t>
            </a:r>
            <a:r>
              <a:rPr lang="cs-CZ" dirty="0"/>
              <a:t>hodnoticích kritérií tak, aby bylo zřejmé, jaké parametry nabídky </a:t>
            </a:r>
            <a:r>
              <a:rPr lang="cs-CZ" dirty="0" smtClean="0"/>
              <a:t>bude v </a:t>
            </a:r>
            <a:r>
              <a:rPr lang="cs-CZ" dirty="0"/>
              <a:t>daném kritériu hodnotit zadavatel jako </a:t>
            </a:r>
            <a:r>
              <a:rPr lang="cs-CZ" dirty="0" smtClean="0"/>
              <a:t>nejvýhodnější.</a:t>
            </a:r>
          </a:p>
          <a:p>
            <a:pPr algn="just"/>
            <a:r>
              <a:rPr lang="cs-CZ" b="1" dirty="0"/>
              <a:t>Jedním kritériem vždy cena</a:t>
            </a:r>
          </a:p>
          <a:p>
            <a:pPr algn="just"/>
            <a:r>
              <a:rPr lang="cs-CZ" dirty="0" smtClean="0"/>
              <a:t>Hodnoticí kritéria </a:t>
            </a:r>
            <a:r>
              <a:rPr lang="cs-CZ" dirty="0"/>
              <a:t>se musí </a:t>
            </a:r>
            <a:r>
              <a:rPr lang="cs-CZ" b="1" dirty="0"/>
              <a:t>jednoznačně vztahovat k předmětu </a:t>
            </a:r>
            <a:r>
              <a:rPr lang="cs-CZ" b="1" dirty="0" smtClean="0"/>
              <a:t>zakázky</a:t>
            </a:r>
            <a:r>
              <a:rPr lang="cs-CZ" dirty="0" smtClean="0"/>
              <a:t> a musí být vymezena tak, aby podle </a:t>
            </a:r>
            <a:r>
              <a:rPr lang="cs-CZ" dirty="0"/>
              <a:t>nich mohly </a:t>
            </a:r>
            <a:r>
              <a:rPr lang="cs-CZ" dirty="0" smtClean="0"/>
              <a:t>být podány nabídky porovnatelné a ověřitelné.</a:t>
            </a:r>
          </a:p>
          <a:p>
            <a:pPr algn="just"/>
            <a:r>
              <a:rPr lang="cs-CZ" dirty="0" smtClean="0"/>
              <a:t>Pokud je více kritérií, tak nejlepší nabídka vždy dostane 100 bodů, nelze přidělit 0 bodů </a:t>
            </a:r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092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Otevírání, posouzení a Hodnocení </a:t>
            </a:r>
            <a:r>
              <a:rPr lang="cs-CZ" dirty="0"/>
              <a:t>(kap </a:t>
            </a:r>
            <a:r>
              <a:rPr lang="cs-CZ" dirty="0" smtClean="0"/>
              <a:t>20.8 </a:t>
            </a:r>
            <a:r>
              <a:rPr lang="cs-CZ" dirty="0"/>
              <a:t>OČP</a:t>
            </a:r>
            <a:r>
              <a:rPr lang="cs-CZ" dirty="0" smtClean="0"/>
              <a:t>)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712968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u="sng" dirty="0" smtClean="0"/>
              <a:t>Otevírání </a:t>
            </a:r>
            <a:r>
              <a:rPr lang="cs-CZ" b="1" u="sng" dirty="0"/>
              <a:t>obálek</a:t>
            </a:r>
            <a:r>
              <a:rPr lang="cs-CZ" b="1" dirty="0"/>
              <a:t> </a:t>
            </a:r>
            <a:r>
              <a:rPr lang="cs-CZ" dirty="0"/>
              <a:t>s nabídkami, </a:t>
            </a:r>
            <a:r>
              <a:rPr lang="cs-CZ" dirty="0" smtClean="0"/>
              <a:t>posouzení kvalifikace, posouzení </a:t>
            </a:r>
            <a:r>
              <a:rPr lang="cs-CZ" dirty="0"/>
              <a:t>úplnosti a hodnocení nabídek provádí </a:t>
            </a:r>
            <a:r>
              <a:rPr lang="cs-CZ" b="1" u="sng" dirty="0" smtClean="0"/>
              <a:t>komise o minimálně 3 členech</a:t>
            </a:r>
            <a:r>
              <a:rPr lang="cs-CZ" b="1" dirty="0"/>
              <a:t> </a:t>
            </a:r>
            <a:r>
              <a:rPr lang="cs-CZ" dirty="0" smtClean="0"/>
              <a:t>(usnášení schopnost, nepovinní náhradníci, střet zájmů) </a:t>
            </a:r>
          </a:p>
          <a:p>
            <a:pPr marL="0" indent="0" algn="just">
              <a:buNone/>
            </a:pPr>
            <a:r>
              <a:rPr lang="cs-CZ" b="1" u="sng" dirty="0" smtClean="0"/>
              <a:t>Pozor</a:t>
            </a:r>
            <a:r>
              <a:rPr lang="cs-CZ" u="sng" dirty="0" smtClean="0"/>
              <a:t> </a:t>
            </a:r>
            <a:r>
              <a:rPr lang="cs-CZ" u="sng" dirty="0"/>
              <a:t>– požadavek nad rámec ZZVZ</a:t>
            </a:r>
            <a:r>
              <a:rPr lang="cs-CZ" dirty="0" smtClean="0"/>
              <a:t>: komise u zakázek zadávaných podle ZZVZ, ač ji zákon nevyžaduje!!!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Po </a:t>
            </a:r>
            <a:r>
              <a:rPr lang="cs-CZ" dirty="0"/>
              <a:t>otevření obálek provede komise</a:t>
            </a:r>
            <a:r>
              <a:rPr lang="cs-CZ" b="1" dirty="0"/>
              <a:t> </a:t>
            </a:r>
            <a:r>
              <a:rPr lang="cs-CZ" b="1" u="sng" dirty="0"/>
              <a:t>posouzení </a:t>
            </a:r>
            <a:r>
              <a:rPr lang="cs-CZ" b="1" u="sng" dirty="0" smtClean="0"/>
              <a:t>nabídek </a:t>
            </a:r>
            <a:r>
              <a:rPr lang="cs-CZ" dirty="0" smtClean="0"/>
              <a:t>(soulad se zadávacími podmínkami + kvalifikace)</a:t>
            </a:r>
            <a:r>
              <a:rPr lang="cs-CZ" b="1" dirty="0" smtClean="0"/>
              <a:t>. </a:t>
            </a:r>
          </a:p>
          <a:p>
            <a:pPr marL="0" indent="0" algn="just">
              <a:buNone/>
            </a:pPr>
            <a:r>
              <a:rPr lang="cs-CZ" i="1" dirty="0" smtClean="0"/>
              <a:t>V této fázi řešeno:</a:t>
            </a:r>
          </a:p>
          <a:p>
            <a:pPr marL="0" indent="0" algn="just">
              <a:buNone/>
            </a:pPr>
            <a:r>
              <a:rPr lang="cs-CZ" dirty="0" smtClean="0"/>
              <a:t>Problematika neúplnosti nabídek (nutno dát lhůtu, min. 48 hodin)</a:t>
            </a:r>
          </a:p>
          <a:p>
            <a:pPr marL="0" indent="0" algn="just">
              <a:buNone/>
            </a:pPr>
            <a:r>
              <a:rPr lang="cs-CZ" dirty="0" smtClean="0"/>
              <a:t>Mimořádně nízká nabídková cena (nejprve třeba písemně vyzvat k upřesnění)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267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Otevírání, posouzení a Hodnocení </a:t>
            </a:r>
            <a:r>
              <a:rPr lang="cs-CZ" dirty="0"/>
              <a:t>(kap </a:t>
            </a:r>
            <a:r>
              <a:rPr lang="cs-CZ" dirty="0" smtClean="0"/>
              <a:t>20.8 </a:t>
            </a:r>
            <a:r>
              <a:rPr lang="cs-CZ" dirty="0"/>
              <a:t>OČP</a:t>
            </a:r>
            <a:r>
              <a:rPr lang="cs-CZ" dirty="0" smtClean="0"/>
              <a:t>)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712968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u="sng" dirty="0" smtClean="0"/>
              <a:t>Hodnocení nabídek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Pokud doručena jen jedna nabídka – probíhá posouzení, neprobíhá hodnocení</a:t>
            </a:r>
          </a:p>
          <a:p>
            <a:pPr marL="0" indent="0" algn="just">
              <a:buNone/>
            </a:pPr>
            <a:r>
              <a:rPr lang="cs-CZ" b="1" dirty="0" smtClean="0"/>
              <a:t>Hodnocení</a:t>
            </a:r>
            <a:r>
              <a:rPr lang="cs-CZ" dirty="0" smtClean="0"/>
              <a:t> může být provedeno </a:t>
            </a:r>
            <a:r>
              <a:rPr lang="cs-CZ" b="1" u="sng" dirty="0" smtClean="0"/>
              <a:t>před</a:t>
            </a:r>
            <a:r>
              <a:rPr lang="cs-CZ" b="1" dirty="0" smtClean="0"/>
              <a:t> posouzením </a:t>
            </a:r>
            <a:r>
              <a:rPr lang="cs-CZ" dirty="0" smtClean="0"/>
              <a:t>– praktické, pokud se hodnotí pouze cena – pokud vítěz nesplní požadavky, musí se provést nové hodnocení.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Metody hodnocení uvedeny přímo v OČP</a:t>
            </a:r>
            <a:r>
              <a:rPr lang="cs-CZ" dirty="0" smtClean="0"/>
              <a:t> – nutno dodržovat, jsou to pevně stanovená pravidla!</a:t>
            </a:r>
          </a:p>
          <a:p>
            <a:pPr marL="0" indent="0">
              <a:buNone/>
            </a:pPr>
            <a:r>
              <a:rPr lang="cs-CZ" dirty="0" smtClean="0"/>
              <a:t>Výsledkem je smlouva – musí mít písemnou formu a dané náležitosti.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139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 ante kontrola (kap 20.13 OČP)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2160240"/>
          </a:xfrm>
        </p:spPr>
        <p:txBody>
          <a:bodyPr/>
          <a:lstStyle/>
          <a:p>
            <a:pPr marL="414000" lvl="1" indent="0" fontAlgn="base" hangingPunct="0">
              <a:buNone/>
            </a:pPr>
            <a:r>
              <a:rPr lang="cs-CZ" dirty="0" smtClean="0"/>
              <a:t>OPZ</a:t>
            </a:r>
            <a:r>
              <a:rPr lang="cs-CZ" dirty="0"/>
              <a:t>: </a:t>
            </a:r>
            <a:r>
              <a:rPr lang="cs-CZ" b="1" dirty="0" smtClean="0"/>
              <a:t>všechny zakázky </a:t>
            </a:r>
            <a:r>
              <a:rPr lang="cs-CZ" dirty="0" smtClean="0"/>
              <a:t>od 400 / 500 tis. Kč 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a) před </a:t>
            </a:r>
            <a:r>
              <a:rPr lang="cs-CZ" dirty="0"/>
              <a:t>vyhlášením </a:t>
            </a:r>
            <a:r>
              <a:rPr lang="cs-CZ" dirty="0" smtClean="0"/>
              <a:t>výběrového/zadávacího řízení, 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b) před </a:t>
            </a:r>
            <a:r>
              <a:rPr lang="cs-CZ" dirty="0"/>
              <a:t>podpisem </a:t>
            </a:r>
            <a:r>
              <a:rPr lang="cs-CZ" dirty="0" smtClean="0"/>
              <a:t>smlouvy, 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c) před </a:t>
            </a:r>
            <a:r>
              <a:rPr lang="cs-CZ" dirty="0"/>
              <a:t>podpisem </a:t>
            </a:r>
            <a:r>
              <a:rPr lang="cs-CZ" dirty="0" smtClean="0"/>
              <a:t>dodatku</a:t>
            </a:r>
          </a:p>
          <a:p>
            <a:pPr lvl="1" fontAlgn="base" hangingPunct="0"/>
            <a:r>
              <a:rPr lang="cs-CZ" b="1" dirty="0" smtClean="0"/>
              <a:t>Lhůty pro ex ante kontroly</a:t>
            </a:r>
            <a:r>
              <a:rPr lang="cs-CZ" dirty="0" smtClean="0"/>
              <a:t>: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pozor: </a:t>
            </a:r>
            <a:r>
              <a:rPr lang="cs-CZ" b="1" u="sng" dirty="0" smtClean="0"/>
              <a:t>nutno zohlednit při přípravě výběrového/zadávacího řízení</a:t>
            </a:r>
            <a:r>
              <a:rPr lang="cs-CZ" dirty="0" smtClean="0"/>
              <a:t> !!!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66</a:t>
            </a:fld>
            <a:endParaRPr lang="cs-CZ" dirty="0"/>
          </a:p>
        </p:txBody>
      </p:sp>
      <p:graphicFrame>
        <p:nvGraphicFramePr>
          <p:cNvPr id="5" name="Zástupný symbol pro obsah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085356"/>
              </p:ext>
            </p:extLst>
          </p:nvPr>
        </p:nvGraphicFramePr>
        <p:xfrm>
          <a:off x="467544" y="3645023"/>
          <a:ext cx="8280920" cy="2834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3971"/>
                <a:gridCol w="2271757"/>
                <a:gridCol w="2125192"/>
              </a:tblGrid>
              <a:tr h="770384">
                <a:tc>
                  <a:txBody>
                    <a:bodyPr/>
                    <a:lstStyle/>
                    <a:p>
                      <a:r>
                        <a:rPr lang="cs-CZ" i="0" dirty="0" smtClean="0"/>
                        <a:t>Typ zakázky / </a:t>
                      </a:r>
                    </a:p>
                    <a:p>
                      <a:r>
                        <a:rPr lang="cs-CZ" i="0" dirty="0" smtClean="0"/>
                        <a:t>specifikace</a:t>
                      </a:r>
                      <a:r>
                        <a:rPr lang="cs-CZ" i="0" baseline="0" dirty="0" smtClean="0"/>
                        <a:t> kontroly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 režim ZZVZ či přes e-tržiště (od 100 tis.</a:t>
                      </a:r>
                      <a:r>
                        <a:rPr lang="cs-CZ" sz="1800" b="1" i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Kč)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režimu ZZVZ</a:t>
                      </a:r>
                      <a:endParaRPr lang="cs-CZ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vyhlášením výběrového/zadávacího řízení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pracovních dní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podpisem smlouvy s vybraným dodavatelem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pracovních dní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podpisem dodatku ke smlouvě s dodavatelem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27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Odpovědné veřejné zadávání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Projekty ESF ze své podstaty podporují </a:t>
            </a:r>
            <a:r>
              <a:rPr lang="cs-CZ" b="1" dirty="0"/>
              <a:t>horizontální témata:</a:t>
            </a:r>
          </a:p>
          <a:p>
            <a:r>
              <a:rPr lang="cs-CZ" i="1" dirty="0"/>
              <a:t>rovné příležitosti </a:t>
            </a:r>
            <a:r>
              <a:rPr lang="cs-CZ" dirty="0"/>
              <a:t>a </a:t>
            </a:r>
          </a:p>
          <a:p>
            <a:r>
              <a:rPr lang="cs-CZ" i="1" dirty="0"/>
              <a:t>udržitelný rozvoj</a:t>
            </a:r>
            <a:r>
              <a:rPr lang="cs-CZ" dirty="0"/>
              <a:t>. </a:t>
            </a:r>
          </a:p>
          <a:p>
            <a:pPr marL="0" indent="0" algn="just">
              <a:buNone/>
            </a:pPr>
            <a:r>
              <a:rPr lang="cs-CZ" dirty="0"/>
              <a:t>Odpovědné zadávání veřejných zakázek nabízí </a:t>
            </a:r>
            <a:r>
              <a:rPr lang="cs-CZ" b="1" dirty="0"/>
              <a:t>možnost</a:t>
            </a:r>
            <a:r>
              <a:rPr lang="cs-CZ" dirty="0"/>
              <a:t>, jak tato témata naplňovat i během dílčích kroků realizace jednotlivých projektů, resp. při zadávání veřejných zakázek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67</a:t>
            </a:fld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512400" y="15240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855352" y="19524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endParaRPr lang="cs-CZ" dirty="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cs-CZ" dirty="0" smtClean="0"/>
              <a:t> </a:t>
            </a:r>
          </a:p>
          <a:p>
            <a:pPr marL="0" indent="0" algn="just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7" name="Zástupný symbol pro číslo snímku 3"/>
          <p:cNvSpPr txBox="1">
            <a:spLocks/>
          </p:cNvSpPr>
          <p:nvPr/>
        </p:nvSpPr>
        <p:spPr>
          <a:xfrm>
            <a:off x="8792400" y="66684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79BF083-4774-43B1-9AB0-5CC1AC5DD8EE}" type="slidenum">
              <a:rPr lang="cs-CZ" smtClean="0"/>
              <a:pPr/>
              <a:t>67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872553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Odpovědné veřejné zadávání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/>
              <a:t>„</a:t>
            </a:r>
            <a:r>
              <a:rPr lang="cs-CZ" b="1" dirty="0"/>
              <a:t>Odpovědné veřejné zadávání</a:t>
            </a:r>
            <a:r>
              <a:rPr lang="cs-CZ" dirty="0"/>
              <a:t>“ lze definovat jako nákup produktů a služeb způsobem, kdy nakupující získává maximální hodnotu za peníze z hlediska vytváření </a:t>
            </a:r>
            <a:r>
              <a:rPr lang="cs-CZ" u="sng" dirty="0"/>
              <a:t>prospěchu pro společnost</a:t>
            </a:r>
            <a:r>
              <a:rPr lang="cs-CZ" dirty="0"/>
              <a:t> a ekonomiku a při </a:t>
            </a:r>
            <a:r>
              <a:rPr lang="cs-CZ" u="sng" dirty="0"/>
              <a:t>minimálních škodách na životním prostředí.</a:t>
            </a:r>
          </a:p>
          <a:p>
            <a:pPr marL="0" indent="0" algn="just">
              <a:buNone/>
            </a:pPr>
            <a:r>
              <a:rPr lang="cs-CZ" i="1" dirty="0"/>
              <a:t>(zahrnuje tak aspekty sociálně odpovědného veřejného zadávání a zeleného nakupování)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3864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Odpovědné veřejné zadávání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u="sng" dirty="0"/>
              <a:t>Nová směrnice 2014/24/EU o zadávání veřejných zakázek </a:t>
            </a:r>
            <a:r>
              <a:rPr lang="cs-CZ" dirty="0"/>
              <a:t>– větší důraz na strategické/odpovědné ZVZ (sociální a environmentální požadavky/kritéria). </a:t>
            </a:r>
          </a:p>
          <a:p>
            <a:pPr algn="just"/>
            <a:r>
              <a:rPr lang="cs-CZ" u="sng" dirty="0" smtClean="0"/>
              <a:t>ZZVZ</a:t>
            </a:r>
          </a:p>
          <a:p>
            <a:pPr>
              <a:buNone/>
            </a:pPr>
            <a:r>
              <a:rPr lang="cs-CZ" sz="2000" dirty="0"/>
              <a:t>Další zdroje: </a:t>
            </a:r>
          </a:p>
          <a:p>
            <a:pPr algn="just">
              <a:buNone/>
            </a:pPr>
            <a:r>
              <a:rPr lang="cs-CZ" sz="2000" dirty="0"/>
              <a:t>	Strategický rámec udržitelného rozvoje ČR, Sociální nakupování. Průvodce zohledňováním sociálních hledisek při zadávání veřejných zakázek (vyd. Evropská komise), atd. </a:t>
            </a:r>
          </a:p>
          <a:p>
            <a:pPr algn="just"/>
            <a:endParaRPr lang="cs-CZ" sz="2000" i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8070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Web projektu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/>
              <a:t>Logo ESF na webových stránkách projektu, včetně příp. profilů projektu na sociálních sítích. </a:t>
            </a:r>
          </a:p>
          <a:p>
            <a:r>
              <a:rPr lang="cs-CZ" dirty="0" smtClean="0"/>
              <a:t>Logo ESF na viditelném místě v horní části obrazovky bez nutnosti rolovat. </a:t>
            </a:r>
          </a:p>
          <a:p>
            <a:r>
              <a:rPr lang="cs-CZ" dirty="0" smtClean="0"/>
              <a:t>Při umístění více log v řadě, logo ESF zcela vlevo.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od </a:t>
            </a:r>
            <a:r>
              <a:rPr lang="cs-CZ" dirty="0" err="1"/>
              <a:t>mpsv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pPr algn="just"/>
            <a:r>
              <a:rPr lang="cs-CZ" dirty="0" smtClean="0"/>
              <a:t>Strategie </a:t>
            </a:r>
            <a:r>
              <a:rPr lang="cs-CZ" dirty="0"/>
              <a:t>odpovědného veřejného zadávání resortu práce a sociálních věcí: </a:t>
            </a:r>
            <a:r>
              <a:rPr lang="cs-CZ" dirty="0">
                <a:hlinkClick r:id="rId2"/>
              </a:rPr>
              <a:t>http://www.mpsv.cz/cs/5721</a:t>
            </a:r>
            <a:r>
              <a:rPr lang="cs-CZ" dirty="0"/>
              <a:t> </a:t>
            </a:r>
          </a:p>
          <a:p>
            <a:pPr algn="just"/>
            <a:r>
              <a:rPr lang="cs-CZ" dirty="0" smtClean="0"/>
              <a:t>Aktuálně MPSV realizuje </a:t>
            </a:r>
            <a:r>
              <a:rPr lang="cs-CZ" dirty="0"/>
              <a:t>projekt</a:t>
            </a:r>
            <a:r>
              <a:rPr lang="cs-CZ" b="1" dirty="0" smtClean="0"/>
              <a:t> </a:t>
            </a:r>
            <a:r>
              <a:rPr lang="cs-CZ" b="1" dirty="0"/>
              <a:t>„Podpora implementace a rozvoje sociálně odpovědného veřejného </a:t>
            </a:r>
            <a:r>
              <a:rPr lang="cs-CZ" b="1" dirty="0" smtClean="0"/>
              <a:t>zadávání“ </a:t>
            </a:r>
            <a:r>
              <a:rPr lang="cs-CZ" dirty="0" smtClean="0"/>
              <a:t>v</a:t>
            </a:r>
            <a:r>
              <a:rPr lang="cs-CZ" dirty="0"/>
              <a:t> období březen 2016 – březen 2019 s cílem podpořit využívání a rozvoj (sociálně) odpovědného veřejného </a:t>
            </a:r>
            <a:r>
              <a:rPr lang="cs-CZ" dirty="0" smtClean="0"/>
              <a:t>zadávání. </a:t>
            </a:r>
            <a:r>
              <a:rPr lang="cs-CZ" dirty="0"/>
              <a:t>Hlavním cílem je snaha začlenit užívání principů OVZ do každodenní praxe zadávání VZ a zajistit tak funkční řešení, jak efektivněji vynakládat veřejné prostředky. Zejména s ohledem na potřeby v oblasti zaměstnanosti, </a:t>
            </a:r>
            <a:r>
              <a:rPr lang="cs-CZ" dirty="0" smtClean="0"/>
              <a:t>    sociálního začleňování atd.</a:t>
            </a:r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180778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od </a:t>
            </a:r>
            <a:r>
              <a:rPr lang="cs-CZ" dirty="0" smtClean="0"/>
              <a:t>MMR k ZZVZ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Odbor </a:t>
            </a:r>
            <a:r>
              <a:rPr lang="cs-CZ" b="1" dirty="0"/>
              <a:t>práva veřejných zakázek a koncesí MMR ČR </a:t>
            </a:r>
          </a:p>
          <a:p>
            <a:pPr algn="just"/>
            <a:r>
              <a:rPr lang="it-IT" b="1" dirty="0"/>
              <a:t>e-mail pro dotazy</a:t>
            </a:r>
            <a:r>
              <a:rPr lang="it-IT" dirty="0"/>
              <a:t> k ZZVZ </a:t>
            </a:r>
            <a:r>
              <a:rPr lang="it-IT" u="sng" dirty="0" smtClean="0">
                <a:hlinkClick r:id="rId2"/>
              </a:rPr>
              <a:t>dotazynzzvz@mmr.cz</a:t>
            </a:r>
            <a:r>
              <a:rPr lang="cs-CZ" dirty="0" smtClean="0"/>
              <a:t> - </a:t>
            </a:r>
            <a:r>
              <a:rPr lang="cs-CZ" u="sng" dirty="0"/>
              <a:t>http://www.mmr.cz/</a:t>
            </a:r>
            <a:r>
              <a:rPr lang="cs-CZ" u="sng" dirty="0" err="1"/>
              <a:t>cs</a:t>
            </a:r>
            <a:r>
              <a:rPr lang="cs-CZ" u="sng" dirty="0"/>
              <a:t>/Ministerstvo/Ministerstvo/</a:t>
            </a:r>
            <a:r>
              <a:rPr lang="cs-CZ" u="sng" dirty="0" err="1"/>
              <a:t>Otazky</a:t>
            </a:r>
            <a:r>
              <a:rPr lang="cs-CZ" u="sng" dirty="0"/>
              <a:t>-a-</a:t>
            </a:r>
            <a:r>
              <a:rPr lang="cs-CZ" u="sng" dirty="0" err="1"/>
              <a:t>odpoved</a:t>
            </a:r>
            <a:r>
              <a:rPr lang="cs-CZ" u="sng" dirty="0"/>
              <a:t>/Novy-</a:t>
            </a:r>
            <a:r>
              <a:rPr lang="cs-CZ" u="sng" dirty="0" err="1"/>
              <a:t>zakon</a:t>
            </a:r>
            <a:r>
              <a:rPr lang="cs-CZ" u="sng" dirty="0"/>
              <a:t>-o-</a:t>
            </a:r>
            <a:r>
              <a:rPr lang="cs-CZ" u="sng" dirty="0" err="1"/>
              <a:t>zadavani</a:t>
            </a:r>
            <a:r>
              <a:rPr lang="cs-CZ" u="sng" dirty="0"/>
              <a:t>-</a:t>
            </a:r>
            <a:r>
              <a:rPr lang="cs-CZ" u="sng" dirty="0" err="1"/>
              <a:t>verejnych-zakazek</a:t>
            </a:r>
            <a:r>
              <a:rPr lang="cs-CZ" u="sng" dirty="0"/>
              <a:t>-(1</a:t>
            </a:r>
            <a:r>
              <a:rPr lang="cs-CZ" u="sng" dirty="0" smtClean="0"/>
              <a:t>)</a:t>
            </a:r>
            <a:r>
              <a:rPr lang="it-IT" dirty="0" smtClean="0"/>
              <a:t> </a:t>
            </a:r>
            <a:endParaRPr lang="it-IT" dirty="0"/>
          </a:p>
          <a:p>
            <a:pPr algn="just"/>
            <a:r>
              <a:rPr lang="cs-CZ" dirty="0" smtClean="0"/>
              <a:t>rozšířil </a:t>
            </a:r>
            <a:r>
              <a:rPr lang="cs-CZ" b="1" dirty="0" err="1"/>
              <a:t>info-forum</a:t>
            </a:r>
            <a:r>
              <a:rPr lang="cs-CZ" dirty="0"/>
              <a:t> o často kladené dotazy k ZZVZ </a:t>
            </a:r>
            <a:r>
              <a:rPr lang="cs-CZ" dirty="0" smtClean="0"/>
              <a:t> - </a:t>
            </a:r>
            <a:r>
              <a:rPr lang="cs-CZ" dirty="0">
                <a:hlinkClick r:id="rId3"/>
              </a:rPr>
              <a:t>http://www.portal-vz.cz/cs/Spoluprace-a-vymena-informaci/Info-forum/NOVY-zakon-c-134-2016-Sb-,-</a:t>
            </a:r>
            <a:r>
              <a:rPr lang="cs-CZ" dirty="0" smtClean="0">
                <a:hlinkClick r:id="rId3"/>
              </a:rPr>
              <a:t>o-zadavani-verejnych-zakazek</a:t>
            </a:r>
            <a:endParaRPr lang="cs-CZ" dirty="0"/>
          </a:p>
          <a:p>
            <a:pPr algn="just"/>
            <a:r>
              <a:rPr lang="cs-CZ" dirty="0" smtClean="0"/>
              <a:t>specializovaná </a:t>
            </a:r>
            <a:r>
              <a:rPr lang="cs-CZ" dirty="0"/>
              <a:t>telefonní </a:t>
            </a:r>
            <a:r>
              <a:rPr lang="cs-CZ" dirty="0" smtClean="0"/>
              <a:t>infolinka tel.: </a:t>
            </a:r>
            <a:r>
              <a:rPr lang="cs-CZ" b="1" dirty="0" smtClean="0"/>
              <a:t>234 </a:t>
            </a:r>
            <a:r>
              <a:rPr lang="cs-CZ" b="1" dirty="0"/>
              <a:t>154 </a:t>
            </a:r>
            <a:r>
              <a:rPr lang="cs-CZ" b="1" dirty="0" smtClean="0"/>
              <a:t>074</a:t>
            </a:r>
            <a:r>
              <a:rPr lang="cs-CZ" dirty="0" smtClean="0"/>
              <a:t>, </a:t>
            </a:r>
            <a:r>
              <a:rPr lang="pl-PL" dirty="0"/>
              <a:t>k dispozici v pracovních dnech od 9:00 hod. do 11:00 hod.  a od 13:00 hod. do 15:00 hod.</a:t>
            </a:r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188431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Změny </a:t>
            </a:r>
            <a:r>
              <a:rPr lang="cs-CZ" dirty="0"/>
              <a:t>projektu (podstatné a nepodstatné) 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6077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Změny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424936" cy="439248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b="1" dirty="0" smtClean="0"/>
              <a:t>nepodstatné změny – nevyžadují změnu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změny, o kterých je potřeba informovat ŘO bez zbytečného prodlení od data provedení </a:t>
            </a:r>
            <a:r>
              <a:rPr lang="cs-CZ" sz="1800" dirty="0" smtClean="0"/>
              <a:t>změny;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změny, o kterých je potřeba informovat ŘO </a:t>
            </a:r>
            <a:r>
              <a:rPr lang="cs-CZ" sz="1800" dirty="0" smtClean="0"/>
              <a:t>10 dnů před předložením zprávy </a:t>
            </a:r>
            <a:r>
              <a:rPr lang="cs-CZ" sz="1800" dirty="0"/>
              <a:t>o realizaci </a:t>
            </a:r>
            <a:r>
              <a:rPr lang="cs-CZ" sz="1800" dirty="0" smtClean="0"/>
              <a:t>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změny, </a:t>
            </a:r>
            <a:r>
              <a:rPr lang="cs-CZ" sz="1800" dirty="0"/>
              <a:t>o kterých je potřeba informovat ŘO spolu se zprávou o realizaci </a:t>
            </a:r>
            <a:r>
              <a:rPr lang="cs-CZ" sz="1800" dirty="0" smtClean="0"/>
              <a:t>projektu.</a:t>
            </a:r>
            <a:endParaRPr lang="cs-CZ" dirty="0" smtClean="0"/>
          </a:p>
          <a:p>
            <a:pPr marL="342900" lvl="2" indent="-3429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285285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5328592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bez zbytečného prodlení od data provedení </a:t>
            </a:r>
            <a:r>
              <a:rPr lang="cs-CZ" sz="2400" b="1" dirty="0" smtClean="0"/>
              <a:t>změny</a:t>
            </a:r>
          </a:p>
          <a:p>
            <a:pPr lvl="1"/>
            <a:r>
              <a:rPr lang="cs-CZ" sz="1800" dirty="0" smtClean="0"/>
              <a:t>kontaktní osoby projektu (vč. kontaktních údajů, adresy pro doručení…);</a:t>
            </a:r>
          </a:p>
          <a:p>
            <a:pPr lvl="1"/>
            <a:r>
              <a:rPr lang="cs-CZ" sz="1800" dirty="0" smtClean="0"/>
              <a:t>sídla </a:t>
            </a:r>
            <a:r>
              <a:rPr lang="cs-CZ" sz="1800" dirty="0"/>
              <a:t>příjemce </a:t>
            </a:r>
            <a:r>
              <a:rPr lang="cs-CZ" sz="1800" dirty="0" smtClean="0"/>
              <a:t>podpory; </a:t>
            </a:r>
          </a:p>
          <a:p>
            <a:pPr lvl="1"/>
            <a:r>
              <a:rPr lang="cs-CZ" sz="1800" dirty="0" smtClean="0"/>
              <a:t>osob statutárních orgánů příjemce;</a:t>
            </a:r>
          </a:p>
          <a:p>
            <a:pPr lvl="1"/>
            <a:r>
              <a:rPr lang="cs-CZ" sz="1800" dirty="0" smtClean="0"/>
              <a:t>názvu příjemce (součástí nesmí být převod/přechod práv </a:t>
            </a:r>
            <a:r>
              <a:rPr lang="cs-CZ" sz="1800" dirty="0"/>
              <a:t>a povinností </a:t>
            </a:r>
            <a:r>
              <a:rPr lang="cs-CZ" sz="1800" dirty="0" smtClean="0"/>
              <a:t>příjemce z </a:t>
            </a:r>
            <a:r>
              <a:rPr lang="cs-CZ" sz="1800" dirty="0"/>
              <a:t>právního </a:t>
            </a:r>
            <a:r>
              <a:rPr lang="cs-CZ" sz="1800" dirty="0" smtClean="0"/>
              <a:t>aktu).</a:t>
            </a:r>
            <a:endParaRPr lang="cs-CZ" dirty="0" smtClean="0"/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</a:t>
            </a:r>
            <a:r>
              <a:rPr lang="cs-CZ" sz="2400" b="1" dirty="0" smtClean="0"/>
              <a:t>10 dnů před předložením </a:t>
            </a:r>
            <a:r>
              <a:rPr lang="cs-CZ" sz="2400" b="1" dirty="0" err="1" smtClean="0"/>
              <a:t>ZoR</a:t>
            </a:r>
            <a:endParaRPr lang="cs-CZ" sz="2400" b="1" dirty="0" smtClean="0"/>
          </a:p>
          <a:p>
            <a:pPr lvl="1"/>
            <a:r>
              <a:rPr lang="cs-CZ" sz="1800" dirty="0"/>
              <a:t>změna finančního </a:t>
            </a:r>
            <a:r>
              <a:rPr lang="cs-CZ" sz="1800" dirty="0" smtClean="0"/>
              <a:t>plánu;</a:t>
            </a:r>
            <a:endParaRPr lang="cs-CZ" sz="1800" dirty="0"/>
          </a:p>
          <a:p>
            <a:pPr lvl="1"/>
            <a:r>
              <a:rPr lang="cs-CZ" sz="1800" dirty="0"/>
              <a:t>změna rozpočtu v rámci jedné kapitoly (přesun mezi položkami, nové položky</a:t>
            </a:r>
            <a:r>
              <a:rPr lang="cs-CZ" sz="1800" dirty="0" smtClean="0"/>
              <a:t>);</a:t>
            </a:r>
            <a:endParaRPr lang="cs-CZ" sz="1800" dirty="0"/>
          </a:p>
          <a:p>
            <a:pPr lvl="1"/>
            <a:r>
              <a:rPr lang="cs-CZ" sz="1800" dirty="0"/>
              <a:t>přesun prostředků mezi kapitolami rozpočtu do výše 20% celkových způsobilých výdajů projektu (počítá se kumulovaně od vydání právního aktu či poslední podstatné změny, nelze navýšit KF</a:t>
            </a:r>
            <a:r>
              <a:rPr lang="cs-CZ" sz="1800" dirty="0" smtClean="0"/>
              <a:t>).</a:t>
            </a:r>
            <a:endParaRPr lang="cs-CZ" sz="1800" dirty="0"/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74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011543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5040560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spolu se zprávou o realizaci </a:t>
            </a:r>
            <a:r>
              <a:rPr lang="cs-CZ" sz="2400" b="1" dirty="0" smtClean="0"/>
              <a:t>projektu</a:t>
            </a:r>
          </a:p>
          <a:p>
            <a:pPr lvl="1"/>
            <a:r>
              <a:rPr lang="cs-CZ" sz="1800" dirty="0" smtClean="0"/>
              <a:t>změna místa realizace nebo území dopadu (jen případy bez vlivu na způsobilost výdajů);</a:t>
            </a:r>
          </a:p>
          <a:p>
            <a:pPr lvl="1"/>
            <a:r>
              <a:rPr lang="cs-CZ" sz="1800" dirty="0"/>
              <a:t>z</a:t>
            </a:r>
            <a:r>
              <a:rPr lang="cs-CZ" sz="1800" dirty="0" smtClean="0"/>
              <a:t>měna ve způsobu provádění KA bez vlivu na plnění cílů (technické aspekty – harmonogram, rozfázování aktivity, změna v počtu plánovaných činností, změna záběru v počtu účastníku, lokality);</a:t>
            </a:r>
          </a:p>
          <a:p>
            <a:pPr lvl="1"/>
            <a:r>
              <a:rPr lang="cs-CZ" sz="1800" dirty="0" smtClean="0"/>
              <a:t>navýšení počtu zapojených osob CS;</a:t>
            </a:r>
          </a:p>
          <a:p>
            <a:pPr lvl="1"/>
            <a:r>
              <a:rPr lang="cs-CZ" sz="1800" dirty="0" smtClean="0"/>
              <a:t>změna složení realizačního týmu;</a:t>
            </a:r>
          </a:p>
          <a:p>
            <a:pPr lvl="1"/>
            <a:r>
              <a:rPr lang="cs-CZ" sz="1800" dirty="0" smtClean="0"/>
              <a:t>změny smluv o partnerství;</a:t>
            </a:r>
          </a:p>
          <a:p>
            <a:pPr lvl="1"/>
            <a:r>
              <a:rPr lang="cs-CZ" sz="1800" dirty="0"/>
              <a:t>v</a:t>
            </a:r>
            <a:r>
              <a:rPr lang="cs-CZ" sz="1800" dirty="0" smtClean="0"/>
              <a:t>ypuštění partnera z realizace projektu (zánik partnerské </a:t>
            </a:r>
            <a:r>
              <a:rPr lang="cs-CZ" sz="1800" dirty="0" err="1" smtClean="0"/>
              <a:t>org</a:t>
            </a:r>
            <a:r>
              <a:rPr lang="cs-CZ" sz="1800" dirty="0" smtClean="0"/>
              <a:t>., bez vlivu na VP);</a:t>
            </a:r>
          </a:p>
          <a:p>
            <a:pPr lvl="1"/>
            <a:r>
              <a:rPr lang="cs-CZ" sz="1800" dirty="0"/>
              <a:t>z</a:t>
            </a:r>
            <a:r>
              <a:rPr lang="cs-CZ" sz="1800" dirty="0" smtClean="0"/>
              <a:t>měna plátcovství DPH příjemce či partnera s </a:t>
            </a:r>
            <a:r>
              <a:rPr lang="cs-CZ" sz="1800" dirty="0" err="1" smtClean="0"/>
              <a:t>fin</a:t>
            </a:r>
            <a:r>
              <a:rPr lang="cs-CZ" sz="1800" dirty="0" smtClean="0"/>
              <a:t>. příspěvkem.</a:t>
            </a:r>
            <a:endParaRPr lang="cs-CZ" sz="1800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b="1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75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444072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5112568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cs-CZ" b="1" dirty="0" smtClean="0"/>
          </a:p>
          <a:p>
            <a:pPr>
              <a:spcBef>
                <a:spcPts val="0"/>
              </a:spcBef>
            </a:pPr>
            <a:r>
              <a:rPr lang="cs-CZ" b="1" dirty="0" smtClean="0"/>
              <a:t>podstatné změny – před jejich provedením je potřeba souhlas řídícího orgánu (ŘO)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Mají vliv </a:t>
            </a:r>
            <a:r>
              <a:rPr lang="cs-CZ" sz="1800" dirty="0"/>
              <a:t>na </a:t>
            </a:r>
            <a:r>
              <a:rPr lang="cs-CZ" sz="1800" b="1" dirty="0"/>
              <a:t>charakter projektu, splnění cílů </a:t>
            </a:r>
            <a:r>
              <a:rPr lang="cs-CZ" sz="1800" dirty="0"/>
              <a:t>nebo</a:t>
            </a:r>
            <a:r>
              <a:rPr lang="cs-CZ" sz="1800" b="1" dirty="0"/>
              <a:t> dobu realizace </a:t>
            </a:r>
            <a:r>
              <a:rPr lang="cs-CZ" sz="1600" b="1" dirty="0" smtClean="0"/>
              <a:t>projektu.</a:t>
            </a:r>
            <a:endParaRPr lang="cs-CZ" sz="1600" b="1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ŘO </a:t>
            </a:r>
            <a:r>
              <a:rPr lang="cs-CZ" sz="1800" dirty="0"/>
              <a:t>má na posouzení změny </a:t>
            </a:r>
            <a:r>
              <a:rPr lang="cs-CZ" sz="1800" b="1" dirty="0"/>
              <a:t>20 pracovních dnů </a:t>
            </a:r>
            <a:r>
              <a:rPr lang="cs-CZ" sz="1800" dirty="0"/>
              <a:t>(od předložení žádosti o změnu</a:t>
            </a:r>
            <a:r>
              <a:rPr lang="cs-CZ" sz="1800" dirty="0" smtClean="0"/>
              <a:t>).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</a:t>
            </a:r>
            <a:r>
              <a:rPr lang="cs-CZ" sz="1800" dirty="0" smtClean="0"/>
              <a:t>měna </a:t>
            </a:r>
            <a:r>
              <a:rPr lang="cs-CZ" sz="1800" dirty="0"/>
              <a:t>nesmí být provedena před schválením ze strany ŘO, resp. před vydáním změnového právního </a:t>
            </a:r>
            <a:r>
              <a:rPr lang="cs-CZ" sz="1800" dirty="0" smtClean="0"/>
              <a:t>aktu.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cs-CZ" b="1" dirty="0" smtClean="0"/>
          </a:p>
          <a:p>
            <a:pPr>
              <a:spcBef>
                <a:spcPts val="0"/>
              </a:spcBef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924056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472608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Nevyžadující </a:t>
            </a:r>
            <a:r>
              <a:rPr lang="cs-CZ" sz="2400" b="1" dirty="0"/>
              <a:t>vydání změnového právního aktu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změny v KA (vyjma technických aspektů), př. zrušení či přidání KA;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přesun prostředků mezi kapitolami rozpočtu v objemu nad 20% CZV (kumulovaně od vydání práv. aktu nebo minulé podstatné změny);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navýšení KF;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p</a:t>
            </a:r>
            <a:r>
              <a:rPr lang="cs-CZ" sz="1800" dirty="0" smtClean="0"/>
              <a:t>řesun v rozpočtu mezi investicemi a </a:t>
            </a:r>
            <a:r>
              <a:rPr lang="cs-CZ" sz="1800" dirty="0" err="1" smtClean="0"/>
              <a:t>neinvesticemi</a:t>
            </a:r>
            <a:r>
              <a:rPr lang="cs-CZ" sz="1800" dirty="0" smtClean="0"/>
              <a:t>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bankovního účtu projektu /projektů;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vymezení monitorovacích období (bez vlivu na termín konce projektu);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v termínech dílčích kroků (tam, kde právní akt tyto termíny a kroky obsahuje).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77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927698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472608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Vyžadující </a:t>
            </a:r>
            <a:r>
              <a:rPr lang="cs-CZ" sz="2400" b="1" dirty="0"/>
              <a:t>vydání změnového právního </a:t>
            </a:r>
            <a:r>
              <a:rPr lang="cs-CZ" sz="2400" b="1" dirty="0" smtClean="0"/>
              <a:t>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změna </a:t>
            </a:r>
            <a:r>
              <a:rPr lang="cs-CZ" sz="1800" dirty="0" smtClean="0"/>
              <a:t>plánovaných výstupů a výsledků projektu (</a:t>
            </a:r>
            <a:r>
              <a:rPr lang="cs-CZ" sz="1800" dirty="0"/>
              <a:t>indikátorů</a:t>
            </a:r>
            <a:r>
              <a:rPr lang="cs-CZ" sz="1800" dirty="0" smtClean="0"/>
              <a:t>);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změna </a:t>
            </a:r>
            <a:r>
              <a:rPr lang="cs-CZ" sz="1800" dirty="0"/>
              <a:t>termínu ukončení realizace </a:t>
            </a:r>
            <a:r>
              <a:rPr lang="cs-CZ" sz="1800" dirty="0" smtClean="0"/>
              <a:t>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n</a:t>
            </a:r>
            <a:r>
              <a:rPr lang="cs-CZ" sz="1800" dirty="0" smtClean="0"/>
              <a:t>ahrazení partnera </a:t>
            </a:r>
            <a:r>
              <a:rPr lang="cs-CZ" sz="1800" dirty="0"/>
              <a:t>jiným subjektem;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nahrazení </a:t>
            </a:r>
            <a:r>
              <a:rPr lang="cs-CZ" sz="1800" dirty="0"/>
              <a:t>partnera projektu jiným subjektem / jinými subjekty;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vypuštění partnera z realizace projektu z důvodu jeho </a:t>
            </a:r>
            <a:r>
              <a:rPr lang="cs-CZ" sz="1800" dirty="0" smtClean="0"/>
              <a:t>zániku </a:t>
            </a:r>
            <a:r>
              <a:rPr lang="cs-CZ" sz="1800" dirty="0"/>
              <a:t>(pokud </a:t>
            </a:r>
            <a:r>
              <a:rPr lang="cs-CZ" sz="1800" dirty="0" smtClean="0"/>
              <a:t>dochází </a:t>
            </a:r>
            <a:r>
              <a:rPr lang="cs-CZ" sz="1800" dirty="0"/>
              <a:t>k navýšení veřejné podpory).</a:t>
            </a:r>
          </a:p>
          <a:p>
            <a:pPr marL="414000" lvl="1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sz="1800" dirty="0" smtClean="0"/>
              <a:t>Žádost o změnu je možno stáhnout do doby jejích schválení/odmítnutí.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78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529083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Podstatné a nepodstatné změny v rámci změn v osobě příjemce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Změny v osobě příjemce</a:t>
            </a:r>
            <a:endParaRPr lang="cs-CZ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>
                <a:solidFill>
                  <a:srgbClr val="00B050"/>
                </a:solidFill>
              </a:rPr>
              <a:t>změna právní formy příjemce podpory (NZ)</a:t>
            </a:r>
            <a:r>
              <a:rPr lang="en-US" sz="2000" dirty="0" smtClean="0">
                <a:solidFill>
                  <a:srgbClr val="00B050"/>
                </a:solidFill>
              </a:rPr>
              <a:t>;</a:t>
            </a:r>
            <a:endParaRPr lang="pl-PL" sz="2000" dirty="0" smtClean="0">
              <a:solidFill>
                <a:srgbClr val="00B05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rgbClr val="F1AB45"/>
                </a:solidFill>
              </a:rPr>
              <a:t>přeměna </a:t>
            </a:r>
            <a:r>
              <a:rPr lang="cs-CZ" sz="2000" dirty="0">
                <a:solidFill>
                  <a:srgbClr val="F1AB45"/>
                </a:solidFill>
              </a:rPr>
              <a:t>obchodní společnosti nebo </a:t>
            </a:r>
            <a:r>
              <a:rPr lang="cs-CZ" sz="2000" dirty="0" smtClean="0">
                <a:solidFill>
                  <a:srgbClr val="F1AB45"/>
                </a:solidFill>
              </a:rPr>
              <a:t>družstva dle zákona 125/2008 Sb., o přeměnách obch. společností a družstev – fúze, rozdělení převod (PZ předem, bez nového právního aktu)</a:t>
            </a:r>
            <a:r>
              <a:rPr lang="en-US" sz="2000" dirty="0" smtClean="0">
                <a:solidFill>
                  <a:srgbClr val="F1AB45"/>
                </a:solidFill>
              </a:rPr>
              <a:t>;</a:t>
            </a:r>
            <a:endParaRPr lang="cs-CZ" sz="2000" dirty="0">
              <a:solidFill>
                <a:srgbClr val="F1AB45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rgbClr val="F1AB45"/>
                </a:solidFill>
              </a:rPr>
              <a:t>slučování</a:t>
            </a:r>
            <a:r>
              <a:rPr lang="cs-CZ" sz="2000" dirty="0">
                <a:solidFill>
                  <a:srgbClr val="F1AB45"/>
                </a:solidFill>
              </a:rPr>
              <a:t>, splývání a rozdělování školských právnických osob (PZ předem, bez nového právního aktu</a:t>
            </a:r>
            <a:r>
              <a:rPr lang="cs-CZ" sz="2000" dirty="0" smtClean="0">
                <a:solidFill>
                  <a:srgbClr val="F1AB45"/>
                </a:solidFill>
              </a:rPr>
              <a:t>)</a:t>
            </a:r>
            <a:r>
              <a:rPr lang="en-US" sz="2000" dirty="0" smtClean="0">
                <a:solidFill>
                  <a:srgbClr val="F1AB45"/>
                </a:solidFill>
              </a:rPr>
              <a:t>;</a:t>
            </a:r>
            <a:endParaRPr lang="cs-CZ" sz="2000" dirty="0">
              <a:solidFill>
                <a:srgbClr val="F1AB45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rgbClr val="00B050"/>
                </a:solidFill>
              </a:rPr>
              <a:t>změna </a:t>
            </a:r>
            <a:r>
              <a:rPr lang="cs-CZ" sz="2000" dirty="0">
                <a:solidFill>
                  <a:srgbClr val="00B050"/>
                </a:solidFill>
              </a:rPr>
              <a:t>příjemce ze zákona, kdy od určitého data dojde k jeho přejmenování či změně právní formy </a:t>
            </a:r>
            <a:r>
              <a:rPr lang="cs-CZ" sz="2000" dirty="0" smtClean="0">
                <a:solidFill>
                  <a:srgbClr val="00B050"/>
                </a:solidFill>
              </a:rPr>
              <a:t>(NZ, ŘO bere na vědomí)</a:t>
            </a:r>
            <a:r>
              <a:rPr lang="en-US" sz="2000" dirty="0" smtClean="0">
                <a:solidFill>
                  <a:srgbClr val="00B050"/>
                </a:solidFill>
              </a:rPr>
              <a:t>;</a:t>
            </a:r>
            <a:endParaRPr lang="cs-CZ" sz="2000" dirty="0">
              <a:solidFill>
                <a:srgbClr val="00B05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změna </a:t>
            </a:r>
            <a:r>
              <a:rPr lang="cs-CZ" sz="2000" dirty="0"/>
              <a:t>příjemce, kdy na základě změny zákona, usnesení vlády apod. dojde od určitého data k přenosu agendy, které se projekt týká, z jednoho subjektu na jiný </a:t>
            </a:r>
            <a:r>
              <a:rPr lang="cs-CZ" sz="2000" dirty="0" smtClean="0"/>
              <a:t>(bez souhlasu ŘO předem, ale změnový právní akt)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změna </a:t>
            </a:r>
            <a:r>
              <a:rPr lang="cs-CZ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nelze</a:t>
            </a:r>
            <a:r>
              <a:rPr lang="cs-CZ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mezi </a:t>
            </a:r>
            <a:r>
              <a:rPr lang="cs-CZ" sz="20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růz</a:t>
            </a:r>
            <a:r>
              <a:rPr lang="cs-CZ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subjekty, z FO na PO,  při prodeji či propachtování organizace či její části.</a:t>
            </a:r>
            <a:endParaRPr lang="cs-CZ" sz="2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001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Monitorovací </a:t>
            </a:r>
            <a:r>
              <a:rPr lang="cs-CZ" dirty="0" err="1" smtClean="0"/>
              <a:t>INDIKÁTORy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60527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Změnové </a:t>
            </a:r>
            <a:r>
              <a:rPr lang="cs-CZ" dirty="0"/>
              <a:t>řízení v </a:t>
            </a:r>
            <a:r>
              <a:rPr lang="cs-CZ" dirty="0" smtClean="0"/>
              <a:t>Iskp14</a:t>
            </a:r>
            <a:r>
              <a:rPr lang="cs-CZ" dirty="0"/>
              <a:t>+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1197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Záložka Žádost o 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Vytvořit žádost o 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Tlačítko VÝBĚR OBRAZOVEK PRO VYKÁZÁNÍ ZMĚN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/>
              <a:t>Vybrat záložky nutné pro </a:t>
            </a:r>
            <a:r>
              <a:rPr lang="cs-CZ" dirty="0" smtClean="0"/>
              <a:t>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Tlačítko SPUSTIT zcela dole na stránce s výběrem obrazovek</a:t>
            </a: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81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vyžádané příjemcem – IS KP14+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627784" y="2348880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2627784" y="3284984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2628980" y="4221088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62270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ŘO určí druh změny (podstatná se změnou PA, bez změny PA, nepodstatná změna). 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V závislosti na druhu změny probíhá schvalovací proces.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Je-li třeba opravu </a:t>
            </a:r>
            <a:r>
              <a:rPr lang="cs-CZ" sz="2400" dirty="0" err="1" smtClean="0"/>
              <a:t>ŽoZ</a:t>
            </a:r>
            <a:r>
              <a:rPr lang="cs-CZ" sz="2400" dirty="0" smtClean="0"/>
              <a:t>, ŘO vrátí k dopracování, jinak bude </a:t>
            </a:r>
            <a:r>
              <a:rPr lang="cs-CZ" sz="2400" dirty="0" err="1" smtClean="0"/>
              <a:t>ŽoZ</a:t>
            </a:r>
            <a:r>
              <a:rPr lang="cs-CZ" sz="2400" dirty="0" smtClean="0"/>
              <a:t> buď akceptována, schválena, nebo neschválena.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POZOR! Při vrácení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není možné dodatečně otevřít žádnou další záložku. Pokud příjemce opomene otevřít vše potřebné záložky, ŘO </a:t>
            </a:r>
            <a:r>
              <a:rPr lang="cs-CZ" sz="2400" dirty="0" err="1" smtClean="0"/>
              <a:t>ŽoZ</a:t>
            </a:r>
            <a:r>
              <a:rPr lang="cs-CZ" sz="2400" dirty="0" smtClean="0"/>
              <a:t> zamítne a příjemce musí vytvořit novou. </a:t>
            </a:r>
            <a:endParaRPr lang="cs-CZ" dirty="0" smtClean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82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příjemcem – </a:t>
            </a:r>
            <a:r>
              <a:rPr lang="cs-CZ" b="0" dirty="0" smtClean="0"/>
              <a:t>ŘO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95980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ŘO vytvoří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a zašle příjemci (stav </a:t>
            </a:r>
            <a:r>
              <a:rPr lang="cs-CZ" sz="2400" dirty="0" err="1" smtClean="0"/>
              <a:t>ŽoZ</a:t>
            </a:r>
            <a:r>
              <a:rPr lang="cs-CZ" sz="2400" dirty="0" smtClean="0"/>
              <a:t> – rozpracována). O zaslání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informuje systémová depeše.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Současně se změnou zašle příjemci depeši s odůvodněním změny a popisem dalšího postupu.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Příjemce se se změnou seznámí, příp. ji dopracuje.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Kontrola – finalizace – podpis = odeslání na ŘO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Schvalovací proces na ŘO</a:t>
            </a:r>
            <a:endParaRPr lang="cs-CZ" dirty="0" smtClean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83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</a:t>
            </a:r>
            <a:r>
              <a:rPr lang="cs-CZ" b="0" dirty="0" smtClean="0"/>
              <a:t>ŘO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699792" y="3861048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2702104" y="4797152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37736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Zpráva o realizaci</a:t>
            </a:r>
            <a:br>
              <a:rPr lang="cs-CZ" dirty="0" smtClean="0"/>
            </a:br>
            <a:r>
              <a:rPr lang="cs-CZ" dirty="0" smtClean="0"/>
              <a:t>Žádost o platbu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85796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(ZoR)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563208"/>
          </a:xfrm>
        </p:spPr>
        <p:txBody>
          <a:bodyPr/>
          <a:lstStyle/>
          <a:p>
            <a:r>
              <a:rPr lang="cs-CZ" sz="2000" dirty="0" smtClean="0"/>
              <a:t>Předkládá se prostřednictvím ISKP14+ do </a:t>
            </a:r>
            <a:r>
              <a:rPr lang="cs-CZ" sz="2000" dirty="0"/>
              <a:t>30 dnů po ukončení monitorovaného období, závěrečná zpráva o realizaci do 60 dnů.</a:t>
            </a:r>
          </a:p>
          <a:p>
            <a:r>
              <a:rPr lang="cs-CZ" sz="2000" dirty="0" smtClean="0"/>
              <a:t>Je možno požádat o prodloužení termínu pro předložení žádosti před vypršením 30denní lhůty.</a:t>
            </a:r>
          </a:p>
          <a:p>
            <a:r>
              <a:rPr lang="cs-CZ" sz="2000" dirty="0" smtClean="0"/>
              <a:t>Zpráva o realizaci informuje o realizaci projektu v daném období (délka období dána právním aktem):</a:t>
            </a:r>
          </a:p>
          <a:p>
            <a:pPr lvl="1"/>
            <a:r>
              <a:rPr lang="en-US" sz="1600" dirty="0" smtClean="0"/>
              <a:t>P</a:t>
            </a:r>
            <a:r>
              <a:rPr lang="cs-CZ" sz="1600" dirty="0" err="1" smtClean="0"/>
              <a:t>okrok</a:t>
            </a:r>
            <a:r>
              <a:rPr lang="cs-CZ" sz="1600" dirty="0" smtClean="0"/>
              <a:t> v realizaci KA:</a:t>
            </a:r>
          </a:p>
          <a:p>
            <a:pPr lvl="2"/>
            <a:r>
              <a:rPr lang="cs-CZ" sz="1600" dirty="0" smtClean="0"/>
              <a:t>plnění indikátorů</a:t>
            </a:r>
          </a:p>
          <a:p>
            <a:pPr lvl="2"/>
            <a:r>
              <a:rPr lang="cs-CZ" sz="1600" dirty="0" smtClean="0"/>
              <a:t>plnění horizontálních principů</a:t>
            </a:r>
          </a:p>
          <a:p>
            <a:pPr lvl="2"/>
            <a:r>
              <a:rPr lang="cs-CZ" sz="1600" dirty="0" smtClean="0"/>
              <a:t>plnění povinné publicity</a:t>
            </a:r>
          </a:p>
          <a:p>
            <a:pPr lvl="2"/>
            <a:r>
              <a:rPr lang="cs-CZ" sz="1600" dirty="0" smtClean="0"/>
              <a:t>popis VZ</a:t>
            </a:r>
          </a:p>
          <a:p>
            <a:pPr lvl="1"/>
            <a:r>
              <a:rPr lang="cs-CZ" sz="1600" dirty="0" smtClean="0"/>
              <a:t>Žádost o platbu (ŽoP) – vždy součást ZoR</a:t>
            </a:r>
          </a:p>
          <a:p>
            <a:pPr marL="0" indent="0">
              <a:buNone/>
            </a:pP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 smtClean="0"/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678298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80920" cy="4824536"/>
          </a:xfrm>
        </p:spPr>
        <p:txBody>
          <a:bodyPr/>
          <a:lstStyle/>
          <a:p>
            <a:r>
              <a:rPr lang="cs-CZ" b="1" dirty="0"/>
              <a:t>Povinné přílohy </a:t>
            </a:r>
            <a:r>
              <a:rPr lang="cs-CZ" b="1" dirty="0" smtClean="0"/>
              <a:t>ZoR</a:t>
            </a:r>
          </a:p>
          <a:p>
            <a:pPr lvl="1"/>
            <a:r>
              <a:rPr lang="cs-CZ" b="1" dirty="0" smtClean="0"/>
              <a:t>Bez povinných příloh</a:t>
            </a:r>
          </a:p>
          <a:p>
            <a:pPr lvl="1"/>
            <a:r>
              <a:rPr lang="cs-CZ" b="1" dirty="0" smtClean="0"/>
              <a:t>Důkladný textový popis.</a:t>
            </a:r>
          </a:p>
          <a:p>
            <a:pPr lvl="1"/>
            <a:endParaRPr lang="cs-CZ" b="1" dirty="0"/>
          </a:p>
          <a:p>
            <a:pPr lvl="1"/>
            <a:endParaRPr lang="cs-CZ" b="1" dirty="0" smtClean="0"/>
          </a:p>
          <a:p>
            <a:r>
              <a:rPr lang="cs-CZ" b="1" dirty="0" smtClean="0"/>
              <a:t>Bližší podrobnosti na školení ke ZoR.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6155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indikátory se závazkem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268895"/>
              </p:ext>
            </p:extLst>
          </p:nvPr>
        </p:nvGraphicFramePr>
        <p:xfrm>
          <a:off x="323528" y="2924944"/>
          <a:ext cx="8280918" cy="936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66"/>
                <a:gridCol w="5201964"/>
                <a:gridCol w="1089595"/>
                <a:gridCol w="1089593"/>
              </a:tblGrid>
              <a:tr h="36004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Kód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Název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Měrná jednotka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Typ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8 05 00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Dokumenty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Výstup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064000" cy="1466864"/>
          </a:xfrm>
        </p:spPr>
        <p:txBody>
          <a:bodyPr/>
          <a:lstStyle/>
          <a:p>
            <a:r>
              <a:rPr lang="cs-CZ" dirty="0" smtClean="0"/>
              <a:t>Výše závazku dána právním aktem.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42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5148</Words>
  <Application>Microsoft Office PowerPoint</Application>
  <PresentationFormat>Předvádění na obrazovce (4:3)</PresentationFormat>
  <Paragraphs>671</Paragraphs>
  <Slides>86</Slides>
  <Notes>19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86</vt:i4>
      </vt:variant>
    </vt:vector>
  </HeadingPairs>
  <TitlesOfParts>
    <vt:vector size="87" baseType="lpstr">
      <vt:lpstr>prezentace</vt:lpstr>
      <vt:lpstr>03_16_050, 03_16_051 Realizace genderových auditů u zaměstnavatelů (v Praze a v ČR mimo prahu)   Seminář pro příjemce</vt:lpstr>
      <vt:lpstr>Program semináře</vt:lpstr>
      <vt:lpstr>ZÁVAZNÉ DOKUMENTY</vt:lpstr>
      <vt:lpstr> Publicita   </vt:lpstr>
      <vt:lpstr>VIZUÁLNÍ IDENTITA - použití</vt:lpstr>
      <vt:lpstr>Povinný plakát</vt:lpstr>
      <vt:lpstr>Web projektu</vt:lpstr>
      <vt:lpstr> Monitorovací INDIKÁTORy   </vt:lpstr>
      <vt:lpstr>Monitorování projektu  indikátory se závazkem</vt:lpstr>
      <vt:lpstr>Monitorování projektu (indikátory)</vt:lpstr>
      <vt:lpstr>Monitorování projektu  sankce – indikátory výstupů</vt:lpstr>
      <vt:lpstr>Monitorování projektu (sankce)</vt:lpstr>
      <vt:lpstr>Standard genderového auditu</vt:lpstr>
      <vt:lpstr>Genderový audit</vt:lpstr>
      <vt:lpstr>Cíle Genderového auditu</vt:lpstr>
      <vt:lpstr>Opatřen vyplývající z auditu směřují k:</vt:lpstr>
      <vt:lpstr>Oblasti auditu</vt:lpstr>
      <vt:lpstr>Požadavky na auditorský tým :</vt:lpstr>
      <vt:lpstr>Uznán může být audit u kterého proběhne:</vt:lpstr>
      <vt:lpstr>Způsobilé a nezpůsobilé výdaje</vt:lpstr>
      <vt:lpstr>Způsobilé výdaje</vt:lpstr>
      <vt:lpstr>Reálné vykazování výdajů</vt:lpstr>
      <vt:lpstr>Dokladování výdajů</vt:lpstr>
      <vt:lpstr>Účetní doklady</vt:lpstr>
      <vt:lpstr>Osobní náklady</vt:lpstr>
      <vt:lpstr>Osobní náklady</vt:lpstr>
      <vt:lpstr>Pracovní výkazy</vt:lpstr>
      <vt:lpstr>Nepřímé náklady</vt:lpstr>
      <vt:lpstr>Nepřímé náklady</vt:lpstr>
      <vt:lpstr>způsob financování</vt:lpstr>
      <vt:lpstr>Rozpočet projektu</vt:lpstr>
      <vt:lpstr> Veřejná podpora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ve výzvě 50 / 51</vt:lpstr>
      <vt:lpstr>Veřejná podpora a podpora de minimis v OPZ</vt:lpstr>
      <vt:lpstr>Žádost o posouzení VP</vt:lpstr>
      <vt:lpstr>Veřejná podpora a podpora de minimis v OPZ</vt:lpstr>
      <vt:lpstr>Veřejná podpora a podpora de minimis v OPZ</vt:lpstr>
      <vt:lpstr>Rozhodnutí o přidělení VP</vt:lpstr>
      <vt:lpstr>Veřejná podpora a podpora de minimis v OPZ</vt:lpstr>
      <vt:lpstr>žádost o změnu výše vp (třetí subjekty)</vt:lpstr>
      <vt:lpstr> Veřejné zakázky   </vt:lpstr>
      <vt:lpstr>Základní informace - předpisy</vt:lpstr>
      <vt:lpstr>Pojem  veřejná zakázka</vt:lpstr>
      <vt:lpstr>Základní informace - úvod</vt:lpstr>
      <vt:lpstr>Základní ZÁSADY</vt:lpstr>
      <vt:lpstr>Základní ZÁSADY – kap. 20.2 OČP</vt:lpstr>
      <vt:lpstr>Základní ZÁSADY – kap. 20.2 OČP</vt:lpstr>
      <vt:lpstr>Základní ZÁSADY – kap. 20.2 OČP</vt:lpstr>
      <vt:lpstr>Základní ZÁSADY – kap. 20.2 OČP</vt:lpstr>
      <vt:lpstr>Před zahájením výběrového řízení</vt:lpstr>
      <vt:lpstr>Kategorie pro zadávání – LIMITY STANOVENY MMR</vt:lpstr>
      <vt:lpstr>K výzvě k podání nabídek I.</vt:lpstr>
      <vt:lpstr>K výzvě k podání nabídek II. </vt:lpstr>
      <vt:lpstr>Kvalifikace (kap 20.6 OČP)</vt:lpstr>
      <vt:lpstr>Hodnotící kritéria (kap 20.6 OČP)</vt:lpstr>
      <vt:lpstr>Otevírání, posouzení a Hodnocení (kap 20.8 OČP) I.</vt:lpstr>
      <vt:lpstr>Otevírání, posouzení a Hodnocení (kap 20.8 OČP) II.</vt:lpstr>
      <vt:lpstr>Ex ante kontrola (kap 20.13 OČP)</vt:lpstr>
      <vt:lpstr>Odpovědné veřejné zadávání</vt:lpstr>
      <vt:lpstr>Odpovědné veřejné zadávání </vt:lpstr>
      <vt:lpstr>Odpovědné veřejné zadávání</vt:lpstr>
      <vt:lpstr>Podpora od mpsv</vt:lpstr>
      <vt:lpstr>Podpora od MMR k ZZVZ</vt:lpstr>
      <vt:lpstr> Změny projektu (podstatné a nepodstatné)   </vt:lpstr>
      <vt:lpstr>Změny projektu</vt:lpstr>
      <vt:lpstr>Nepodstatné změny</vt:lpstr>
      <vt:lpstr>Nepodstatné změny</vt:lpstr>
      <vt:lpstr>Podstatné Změny</vt:lpstr>
      <vt:lpstr>Podstatné Změny</vt:lpstr>
      <vt:lpstr>Podstatné Změny</vt:lpstr>
      <vt:lpstr>Podstatné a nepodstatné změny v rámci změn v osobě příjemce </vt:lpstr>
      <vt:lpstr> Změnové řízení v Iskp14+  </vt:lpstr>
      <vt:lpstr>Změny vyžádané příjemcem – IS KP14+</vt:lpstr>
      <vt:lpstr>Změny vyžádané příjemcem – ŘO</vt:lpstr>
      <vt:lpstr>Změny vyžádané ŘO</vt:lpstr>
      <vt:lpstr> Zpráva o realizaci Žádost o platbu   </vt:lpstr>
      <vt:lpstr>Zpráva o realizaci (ZoR)</vt:lpstr>
      <vt:lpstr>Zpráva o realizaci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2017-07-18T15:00:31Z</dcterms:modified>
</cp:coreProperties>
</file>