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3">
  <p:sldMasterIdLst>
    <p:sldMasterId id="2147483671" r:id="rId1"/>
  </p:sldMasterIdLst>
  <p:notesMasterIdLst>
    <p:notesMasterId r:id="rId129"/>
  </p:notesMasterIdLst>
  <p:handoutMasterIdLst>
    <p:handoutMasterId r:id="rId130"/>
  </p:handoutMasterIdLst>
  <p:sldIdLst>
    <p:sldId id="323" r:id="rId2"/>
    <p:sldId id="415" r:id="rId3"/>
    <p:sldId id="414" r:id="rId4"/>
    <p:sldId id="336" r:id="rId5"/>
    <p:sldId id="342" r:id="rId6"/>
    <p:sldId id="345" r:id="rId7"/>
    <p:sldId id="347" r:id="rId8"/>
    <p:sldId id="515" r:id="rId9"/>
    <p:sldId id="572" r:id="rId10"/>
    <p:sldId id="577" r:id="rId11"/>
    <p:sldId id="578" r:id="rId12"/>
    <p:sldId id="565" r:id="rId13"/>
    <p:sldId id="558" r:id="rId14"/>
    <p:sldId id="568" r:id="rId15"/>
    <p:sldId id="344" r:id="rId16"/>
    <p:sldId id="573" r:id="rId17"/>
    <p:sldId id="574" r:id="rId18"/>
    <p:sldId id="575" r:id="rId19"/>
    <p:sldId id="576" r:id="rId20"/>
    <p:sldId id="413" r:id="rId21"/>
    <p:sldId id="364" r:id="rId22"/>
    <p:sldId id="519" r:id="rId23"/>
    <p:sldId id="517" r:id="rId24"/>
    <p:sldId id="362" r:id="rId25"/>
    <p:sldId id="416" r:id="rId26"/>
    <p:sldId id="513" r:id="rId27"/>
    <p:sldId id="512" r:id="rId28"/>
    <p:sldId id="367" r:id="rId29"/>
    <p:sldId id="368" r:id="rId30"/>
    <p:sldId id="520" r:id="rId31"/>
    <p:sldId id="521" r:id="rId32"/>
    <p:sldId id="522" r:id="rId33"/>
    <p:sldId id="523" r:id="rId34"/>
    <p:sldId id="524" r:id="rId35"/>
    <p:sldId id="525" r:id="rId36"/>
    <p:sldId id="526" r:id="rId37"/>
    <p:sldId id="527" r:id="rId38"/>
    <p:sldId id="528" r:id="rId39"/>
    <p:sldId id="529" r:id="rId40"/>
    <p:sldId id="530" r:id="rId41"/>
    <p:sldId id="531" r:id="rId42"/>
    <p:sldId id="532" r:id="rId43"/>
    <p:sldId id="533" r:id="rId44"/>
    <p:sldId id="534" r:id="rId45"/>
    <p:sldId id="535" r:id="rId46"/>
    <p:sldId id="536" r:id="rId47"/>
    <p:sldId id="419" r:id="rId48"/>
    <p:sldId id="537" r:id="rId49"/>
    <p:sldId id="538" r:id="rId50"/>
    <p:sldId id="539" r:id="rId51"/>
    <p:sldId id="540" r:id="rId52"/>
    <p:sldId id="541" r:id="rId53"/>
    <p:sldId id="542" r:id="rId54"/>
    <p:sldId id="543" r:id="rId55"/>
    <p:sldId id="544" r:id="rId56"/>
    <p:sldId id="545" r:id="rId57"/>
    <p:sldId id="546" r:id="rId58"/>
    <p:sldId id="547" r:id="rId59"/>
    <p:sldId id="548" r:id="rId60"/>
    <p:sldId id="549" r:id="rId61"/>
    <p:sldId id="550" r:id="rId62"/>
    <p:sldId id="551" r:id="rId63"/>
    <p:sldId id="552" r:id="rId64"/>
    <p:sldId id="553" r:id="rId65"/>
    <p:sldId id="554" r:id="rId66"/>
    <p:sldId id="438" r:id="rId67"/>
    <p:sldId id="439" r:id="rId68"/>
    <p:sldId id="440" r:id="rId69"/>
    <p:sldId id="441" r:id="rId70"/>
    <p:sldId id="442" r:id="rId71"/>
    <p:sldId id="443" r:id="rId72"/>
    <p:sldId id="444" r:id="rId73"/>
    <p:sldId id="445" r:id="rId74"/>
    <p:sldId id="446" r:id="rId75"/>
    <p:sldId id="447" r:id="rId76"/>
    <p:sldId id="448" r:id="rId77"/>
    <p:sldId id="449" r:id="rId78"/>
    <p:sldId id="450" r:id="rId79"/>
    <p:sldId id="451" r:id="rId80"/>
    <p:sldId id="452" r:id="rId81"/>
    <p:sldId id="453" r:id="rId82"/>
    <p:sldId id="454" r:id="rId83"/>
    <p:sldId id="455" r:id="rId84"/>
    <p:sldId id="456" r:id="rId85"/>
    <p:sldId id="457" r:id="rId86"/>
    <p:sldId id="458" r:id="rId87"/>
    <p:sldId id="459" r:id="rId88"/>
    <p:sldId id="460" r:id="rId89"/>
    <p:sldId id="461" r:id="rId90"/>
    <p:sldId id="462" r:id="rId91"/>
    <p:sldId id="463" r:id="rId92"/>
    <p:sldId id="464" r:id="rId93"/>
    <p:sldId id="465" r:id="rId94"/>
    <p:sldId id="466" r:id="rId95"/>
    <p:sldId id="467" r:id="rId96"/>
    <p:sldId id="468" r:id="rId97"/>
    <p:sldId id="469" r:id="rId98"/>
    <p:sldId id="470" r:id="rId99"/>
    <p:sldId id="471" r:id="rId100"/>
    <p:sldId id="472" r:id="rId101"/>
    <p:sldId id="569" r:id="rId102"/>
    <p:sldId id="473" r:id="rId103"/>
    <p:sldId id="474" r:id="rId104"/>
    <p:sldId id="475" r:id="rId105"/>
    <p:sldId id="476" r:id="rId106"/>
    <p:sldId id="477" r:id="rId107"/>
    <p:sldId id="478" r:id="rId108"/>
    <p:sldId id="479" r:id="rId109"/>
    <p:sldId id="556" r:id="rId110"/>
    <p:sldId id="480" r:id="rId111"/>
    <p:sldId id="481" r:id="rId112"/>
    <p:sldId id="482" r:id="rId113"/>
    <p:sldId id="483" r:id="rId114"/>
    <p:sldId id="484" r:id="rId115"/>
    <p:sldId id="485" r:id="rId116"/>
    <p:sldId id="486" r:id="rId117"/>
    <p:sldId id="487" r:id="rId118"/>
    <p:sldId id="488" r:id="rId119"/>
    <p:sldId id="489" r:id="rId120"/>
    <p:sldId id="490" r:id="rId121"/>
    <p:sldId id="491" r:id="rId122"/>
    <p:sldId id="492" r:id="rId123"/>
    <p:sldId id="493" r:id="rId124"/>
    <p:sldId id="494" r:id="rId125"/>
    <p:sldId id="321" r:id="rId126"/>
    <p:sldId id="348" r:id="rId127"/>
    <p:sldId id="341" r:id="rId128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or" initials="A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98133" autoAdjust="0"/>
  </p:normalViewPr>
  <p:slideViewPr>
    <p:cSldViewPr showGuides="1">
      <p:cViewPr varScale="1">
        <p:scale>
          <a:sx n="120" d="100"/>
          <a:sy n="120" d="100"/>
        </p:scale>
        <p:origin x="-1350" y="-102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392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1880"/>
    </p:cViewPr>
  </p:sorterViewPr>
  <p:notesViewPr>
    <p:cSldViewPr>
      <p:cViewPr varScale="1">
        <p:scale>
          <a:sx n="82" d="100"/>
          <a:sy n="82" d="100"/>
        </p:scale>
        <p:origin x="-3954" y="-6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viewProps" Target="view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26" Type="http://schemas.openxmlformats.org/officeDocument/2006/relationships/slide" Target="slides/slide125.xml"/><Relationship Id="rId13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handoutMaster" Target="handoutMasters/handoutMaster1.xml"/><Relationship Id="rId13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commentAuthors" Target="commentAuthor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8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90" y="2"/>
            <a:ext cx="2946400" cy="496888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r">
              <a:defRPr sz="1200"/>
            </a:lvl1pPr>
          </a:lstStyle>
          <a:p>
            <a:fld id="{0160B359-50B4-4BC9-880E-98F18A6C7756}" type="datetimeFigureOut">
              <a:rPr lang="cs-CZ" smtClean="0"/>
              <a:pPr/>
              <a:t>5.10.2016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90" y="9428164"/>
            <a:ext cx="2946400" cy="496887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r">
              <a:defRPr sz="1200"/>
            </a:lvl1pPr>
          </a:lstStyle>
          <a:p>
            <a:fld id="{6C58E3B5-F936-41C1-A2B7-9998FE680A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1657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5.10.2016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1" tIns="45706" rIns="91411" bIns="45706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11" tIns="45706" rIns="91411" bIns="45706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3278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3278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44046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31092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09835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66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3949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394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895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895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895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4404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zif.cz/cs/CmDocument?rid=/apa_anon/cs/dokumenty_ke_stazeni/eafrd/1404198915011.pdf" TargetMode="External"/><Relationship Id="rId2" Type="http://schemas.openxmlformats.org/officeDocument/2006/relationships/hyperlink" Target="http://www.esfcr.cz/file/9143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sfcr.cz/file/9143/" TargetMode="External"/><Relationship Id="rId3" Type="http://schemas.openxmlformats.org/officeDocument/2006/relationships/hyperlink" Target="http://www.esfcr.cz/vyzva-061-opz" TargetMode="External"/><Relationship Id="rId7" Type="http://schemas.openxmlformats.org/officeDocument/2006/relationships/hyperlink" Target="http://www.esfcr.cz/file/9115/" TargetMode="External"/><Relationship Id="rId2" Type="http://schemas.openxmlformats.org/officeDocument/2006/relationships/hyperlink" Target="esfcr.cz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sfcr.cz/file/9003/" TargetMode="External"/><Relationship Id="rId5" Type="http://schemas.openxmlformats.org/officeDocument/2006/relationships/hyperlink" Target="http://www.esfcr.cz/file/9002/" TargetMode="External"/><Relationship Id="rId4" Type="http://schemas.openxmlformats.org/officeDocument/2006/relationships/hyperlink" Target="https://forum.esfcr.cz/node/119/vyzva-c-6162-ad-hoc-projekty/qa/" TargetMode="External"/><Relationship Id="rId9" Type="http://schemas.openxmlformats.org/officeDocument/2006/relationships/hyperlink" Target="https://www.szif.cz/cs/CmDocument?rid=/apa_anon/cs/dokumenty_ke_stazeni/eafrd/1404198915011.pdf" TargetMode="Externa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hyperlink" Target="https://forum.esfcr.cz/node/119/vyzva-c-6162-ad-hoc-projekty/qa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file/9102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://www.esfcr.cz/file/9115" TargetMode="Externa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obvykle-ceny-a-mzdy-platy" TargetMode="Externa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file/9003/" TargetMode="Externa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hyperlink" Target="https://mseu.mssf.cz/" TargetMode="Externa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file/9143/" TargetMode="External"/><Relationship Id="rId2" Type="http://schemas.openxmlformats.org/officeDocument/2006/relationships/hyperlink" Target="http://www.strukturalni-fondy.cz/cs/Jak-na-projekt/Elektronicka-zadost/Edukacni-videa" TargetMode="Externa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hyperlink" Target="mailto:iskp@mpsv.cz" TargetMode="Externa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1331640" y="4437112"/>
            <a:ext cx="5930356" cy="1656184"/>
          </a:xfrm>
        </p:spPr>
        <p:txBody>
          <a:bodyPr/>
          <a:lstStyle/>
          <a:p>
            <a:pPr algn="ctr"/>
            <a:r>
              <a:rPr lang="cs-CZ" sz="2400" dirty="0" smtClean="0"/>
              <a:t>  </a:t>
            </a:r>
            <a:r>
              <a:rPr lang="cs-CZ" sz="2000" dirty="0" smtClean="0"/>
              <a:t>Výzvy 50 a 51 </a:t>
            </a:r>
            <a:r>
              <a:rPr lang="cs-CZ" sz="2000" dirty="0"/>
              <a:t>investiční priority </a:t>
            </a:r>
            <a:r>
              <a:rPr lang="cs-CZ" sz="2000" dirty="0" smtClean="0"/>
              <a:t>1.2 </a:t>
            </a:r>
            <a:r>
              <a:rPr lang="cs-CZ" sz="2000" dirty="0"/>
              <a:t>OPZ</a:t>
            </a:r>
            <a:endParaRPr lang="cs-CZ" sz="2400" dirty="0"/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5013176"/>
            <a:ext cx="540000" cy="540000"/>
          </a:xfr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060848"/>
            <a:ext cx="7704856" cy="1440160"/>
          </a:xfrm>
        </p:spPr>
        <p:txBody>
          <a:bodyPr/>
          <a:lstStyle/>
          <a:p>
            <a:pPr algn="ctr"/>
            <a:r>
              <a:rPr lang="cs-CZ" dirty="0" smtClean="0"/>
              <a:t>Realizace genderových auditů u zaměstnavatelů </a:t>
            </a:r>
            <a:endParaRPr lang="cs-CZ" sz="2800" b="0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206990" y="3516432"/>
            <a:ext cx="7281192" cy="567680"/>
          </a:xfrm>
          <a:prstGeom prst="rect">
            <a:avLst/>
          </a:prstGeom>
        </p:spPr>
        <p:txBody>
          <a:bodyPr vert="horz" lIns="36000" tIns="0" rIns="3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b="1" kern="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b="0" cap="none" dirty="0"/>
              <a:t>Seminář pro žadatele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295794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Obvyklé ceny auditu</a:t>
            </a:r>
            <a:r>
              <a:rPr lang="pl-PL" b="0" cap="none" dirty="0" smtClean="0"/>
              <a:t>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361871"/>
              </p:ext>
            </p:extLst>
          </p:nvPr>
        </p:nvGraphicFramePr>
        <p:xfrm>
          <a:off x="683568" y="1628800"/>
          <a:ext cx="7920880" cy="42484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8698"/>
                <a:gridCol w="5132182"/>
              </a:tblGrid>
              <a:tr h="64941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Určení velikosti podniku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Maximální částka přímých nákladů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2811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37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Malé podniky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53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 10-50 zaměstnanců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                             </a:t>
                      </a:r>
                      <a:r>
                        <a:rPr lang="cs-CZ" sz="1800" b="1" dirty="0">
                          <a:effectLst/>
                        </a:rPr>
                        <a:t>72 450,00 Kč 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2811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373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Střední podniky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537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51 - 250 zaměstnanců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</a:t>
                      </a:r>
                      <a:r>
                        <a:rPr lang="cs-CZ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98 550,00 Kč </a:t>
                      </a:r>
                    </a:p>
                  </a:txBody>
                  <a:tcPr marL="44450" marR="44450" marT="0" marB="0" anchor="b"/>
                </a:tc>
              </a:tr>
              <a:tr h="32811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373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Velké podniky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64277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více než 250 zaměstnanců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                                       </a:t>
                      </a:r>
                      <a:r>
                        <a:rPr lang="cs-CZ" sz="1800" b="1" dirty="0">
                          <a:effectLst/>
                        </a:rPr>
                        <a:t>149 400,00 Kč 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213457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Horizontální principy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50932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/>
              <a:t>Rovné příležitosti a </a:t>
            </a:r>
            <a:r>
              <a:rPr lang="cs-CZ" b="1" dirty="0" smtClean="0"/>
              <a:t>nediskriminace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b="1" dirty="0" smtClean="0"/>
              <a:t>Pozitivní nebo cílené zaměření (dle charakteru projektu)</a:t>
            </a:r>
          </a:p>
          <a:p>
            <a:pPr marL="414000" lvl="1" indent="0">
              <a:spcBef>
                <a:spcPts val="0"/>
              </a:spcBef>
              <a:spcAft>
                <a:spcPts val="0"/>
              </a:spcAft>
              <a:buNone/>
            </a:pPr>
            <a:endParaRPr lang="cs-CZ" b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 smtClean="0"/>
              <a:t>Udržitelný </a:t>
            </a:r>
            <a:r>
              <a:rPr lang="cs-CZ" b="1" dirty="0"/>
              <a:t>rozvoj (environmentální indikátory), </a:t>
            </a:r>
            <a:endParaRPr lang="cs-CZ" b="1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b="1" dirty="0" smtClean="0"/>
              <a:t>Neutrální zaměření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cs-CZ" b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 smtClean="0"/>
              <a:t>Rovné </a:t>
            </a:r>
            <a:r>
              <a:rPr lang="cs-CZ" b="1" dirty="0"/>
              <a:t>příležitosti mužů a </a:t>
            </a:r>
            <a:r>
              <a:rPr lang="cs-CZ" b="1" dirty="0" smtClean="0"/>
              <a:t>žen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b="1" dirty="0" smtClean="0"/>
              <a:t>Cílené zaměření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cs-CZ" b="1" dirty="0" smtClean="0"/>
          </a:p>
          <a:p>
            <a:pPr marL="432000" lvl="1" indent="-432000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/>
              <a:t>Všechny projekty z IP 1.2 by měly být zaměřeny na udržitelnou zaměstnanost žen a udržitelný postup žen v </a:t>
            </a:r>
            <a:r>
              <a:rPr lang="cs-CZ" sz="2400" b="1" dirty="0" smtClean="0"/>
              <a:t>zaměstnání </a:t>
            </a:r>
            <a:r>
              <a:rPr lang="cs-CZ" sz="2400" dirty="0" smtClean="0"/>
              <a:t>(zaškrtnout checkbox)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3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Horizontální principy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509320"/>
          </a:xfrm>
        </p:spPr>
        <p:txBody>
          <a:bodyPr>
            <a:normAutofit/>
          </a:bodyPr>
          <a:lstStyle/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Cílené </a:t>
            </a:r>
            <a:r>
              <a:rPr lang="cs-CZ" dirty="0"/>
              <a:t>zaměření na horizontální </a:t>
            </a:r>
            <a:r>
              <a:rPr lang="cs-CZ" dirty="0" smtClean="0"/>
              <a:t>princip - </a:t>
            </a:r>
            <a:r>
              <a:rPr lang="cs-CZ" dirty="0"/>
              <a:t>nutno uvést </a:t>
            </a:r>
            <a:r>
              <a:rPr lang="cs-CZ" dirty="0" smtClean="0"/>
              <a:t>podrobnosti</a:t>
            </a:r>
            <a:endParaRPr lang="cs-CZ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Pozitivní vliv na horizontální </a:t>
            </a:r>
            <a:r>
              <a:rPr lang="cs-CZ" dirty="0" smtClean="0"/>
              <a:t>princip – nutno </a:t>
            </a:r>
            <a:r>
              <a:rPr lang="cs-CZ" dirty="0"/>
              <a:t>u</a:t>
            </a:r>
            <a:r>
              <a:rPr lang="cs-CZ" dirty="0" smtClean="0"/>
              <a:t>vést podrobnosti</a:t>
            </a:r>
            <a:endParaRPr lang="cs-CZ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Neutrální k </a:t>
            </a:r>
            <a:r>
              <a:rPr lang="cs-CZ" dirty="0" smtClean="0"/>
              <a:t>horizontálnímu principu (vždy u udržitelného rozvoje) – není nutno uvést podrobnosti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944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2084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Pole na záložce sice nejsou označena jako povinná pole, přesto byla pro OPZ nastavena kontrola v tom smyslu, že nelze finalizovat projektovou žádost, u které by nebyla vyplněna alespoň 1 klíčová aktivita.</a:t>
            </a:r>
          </a:p>
          <a:p>
            <a:r>
              <a:rPr lang="cs-CZ" sz="2400" dirty="0" smtClean="0"/>
              <a:t>Zadává se každá aktivita zvlášť, po zadání je nutno záznam uložit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Název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Popis </a:t>
            </a:r>
            <a:r>
              <a:rPr lang="cs-CZ" dirty="0" smtClean="0"/>
              <a:t>– činnosti, způsob provádění, výstupy, časová dotace, provázanost s dalšími KA, apod.</a:t>
            </a:r>
            <a:endParaRPr lang="cs-CZ" dirty="0"/>
          </a:p>
          <a:p>
            <a:pPr lvl="1">
              <a:spcAft>
                <a:spcPts val="600"/>
              </a:spcAft>
            </a:pPr>
            <a:r>
              <a:rPr lang="cs-CZ" dirty="0"/>
              <a:t>Přehled </a:t>
            </a:r>
            <a:r>
              <a:rPr lang="cs-CZ" dirty="0" smtClean="0"/>
              <a:t>nákladů – přímé náklady, vazba na rozpočet a popis realizačního týmu (křížová provázanost)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572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CÍLOVÁ SKUPINA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0047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Cílová skupina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Obsah číselníku nastaven na výzvě</a:t>
            </a:r>
          </a:p>
          <a:p>
            <a:r>
              <a:rPr lang="cs-CZ" b="1" dirty="0" smtClean="0"/>
              <a:t>Cílová skupina </a:t>
            </a:r>
            <a:r>
              <a:rPr lang="cs-CZ" dirty="0" smtClean="0"/>
              <a:t>– výběr z číselníku</a:t>
            </a:r>
          </a:p>
          <a:p>
            <a:r>
              <a:rPr lang="cs-CZ" b="1" dirty="0" smtClean="0"/>
              <a:t>Popis cílové skupiny </a:t>
            </a:r>
            <a:r>
              <a:rPr lang="cs-CZ" dirty="0" smtClean="0"/>
              <a:t>– identifikace, velikost, struktura, potřeby, zapojení cílové </a:t>
            </a:r>
            <a:r>
              <a:rPr lang="cs-CZ" dirty="0"/>
              <a:t>skupiny v průběhu </a:t>
            </a:r>
            <a:r>
              <a:rPr lang="cs-CZ" dirty="0" smtClean="0"/>
              <a:t>projektu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469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PROJEKTU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2802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r>
              <a:rPr lang="cs-CZ" dirty="0" smtClean="0"/>
              <a:t>Údaje </a:t>
            </a:r>
            <a:r>
              <a:rPr lang="cs-CZ" dirty="0"/>
              <a:t>o subjektech, které se k projektu </a:t>
            </a:r>
            <a:r>
              <a:rPr lang="cs-CZ" dirty="0" smtClean="0"/>
              <a:t>vztahují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Žadatel/příjemce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Osoba s podílem v právnické osobě žadatele/příjemce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Osoby, v nichž má žadatel/příjemce podíl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Partner s finančním příspěvkem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Partner bez finančního příspěvku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Zřizovatel II Kraj/OSS 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Zřizovatel I/Obec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Dodavatel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Po zadání subjektu typu Žadatel/příjemce se zpřístupní záložka Rozpočet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42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320000"/>
          </a:xfrm>
        </p:spPr>
        <p:txBody>
          <a:bodyPr/>
          <a:lstStyle/>
          <a:p>
            <a:r>
              <a:rPr lang="cs-CZ" dirty="0" smtClean="0"/>
              <a:t>Žadatel/příjemce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Validace přes </a:t>
            </a:r>
            <a:r>
              <a:rPr lang="cs-CZ" dirty="0" smtClean="0"/>
              <a:t>IČ</a:t>
            </a:r>
          </a:p>
          <a:p>
            <a:pPr lvl="2">
              <a:spcAft>
                <a:spcPts val="600"/>
              </a:spcAft>
            </a:pPr>
            <a:r>
              <a:rPr lang="cs-CZ" dirty="0" smtClean="0"/>
              <a:t>Nelze-li validaci provést, je třeba zažádat o její vypnutí (iskp@mpsv.cz).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Počet zaměstnanců a Roční obrat – vazba na hodnocení projektu – </a:t>
            </a:r>
            <a:r>
              <a:rPr lang="cs-CZ" dirty="0"/>
              <a:t>eliminační kritérium Ověření administrativní, finanční a provozní kapacity </a:t>
            </a:r>
            <a:r>
              <a:rPr lang="cs-CZ" dirty="0" smtClean="0"/>
              <a:t>žadatele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Typ plátce DPH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Datová schránka – doplňuje se automaticky, při vypnuté validaci nutno zadat ručně, bez datové schránky není možná finalizace.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Zahrnout subjekt do definice jednoho subjektu - checkbox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442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II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Je-li žadatelem obec, je nutné do subjektů uvést osobu ZŘIZOVATEL / NADŘÍZENÝ KRAJ.</a:t>
            </a:r>
          </a:p>
          <a:p>
            <a:r>
              <a:rPr lang="cs-CZ" dirty="0" smtClean="0"/>
              <a:t>Je-li žadatelem příspěvková organizace, je nutné do subjektů uvést ZŘIZOVATEL OBEC</a:t>
            </a:r>
          </a:p>
          <a:p>
            <a:r>
              <a:rPr lang="cs-CZ" dirty="0" smtClean="0"/>
              <a:t>Je-li žadatelem organizace, která tvoří jeden podnik s partnerskými nebo propojenými organizacemi, je třeba uvést všechny tyto subjekty (</a:t>
            </a:r>
            <a:r>
              <a:rPr lang="cs-CZ" sz="2000" i="1" dirty="0" smtClean="0"/>
              <a:t>definice viz </a:t>
            </a:r>
            <a:r>
              <a:rPr lang="cs-CZ" sz="2000" i="1" dirty="0" smtClean="0">
                <a:hlinkClick r:id="rId2"/>
              </a:rPr>
              <a:t>Pokyny k vyplnění žádosti o podporu v ISKP 14+</a:t>
            </a:r>
            <a:r>
              <a:rPr lang="cs-CZ" sz="2000" i="1" dirty="0" smtClean="0"/>
              <a:t>, kap. 6.2.10 + </a:t>
            </a:r>
            <a:r>
              <a:rPr lang="cs-CZ" sz="2000" i="1" dirty="0" smtClean="0">
                <a:hlinkClick r:id="rId3"/>
              </a:rPr>
              <a:t>Metodická příručka k aplikaci pojmu „jeden podnik“ z pohledu pravidel podpory de minimis</a:t>
            </a:r>
            <a:r>
              <a:rPr lang="cs-CZ" sz="2000" i="1" dirty="0" smtClean="0"/>
              <a:t>“ )</a:t>
            </a:r>
            <a:r>
              <a:rPr lang="cs-CZ" dirty="0" smtClean="0"/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4058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výzev – </a:t>
            </a:r>
            <a:br>
              <a:rPr lang="pl-PL" b="0" dirty="0"/>
            </a:br>
            <a:r>
              <a:rPr lang="pl-PL" b="0" cap="none" dirty="0" smtClean="0"/>
              <a:t>podmínky realizace auditu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4680520"/>
          </a:xfrm>
        </p:spPr>
        <p:txBody>
          <a:bodyPr/>
          <a:lstStyle/>
          <a:p>
            <a:r>
              <a:rPr lang="cs-CZ" sz="2000" dirty="0" smtClean="0"/>
              <a:t>Organizace s alespoň 10-ti zaměstnanci</a:t>
            </a:r>
            <a:endParaRPr lang="cs-CZ" sz="2000" dirty="0"/>
          </a:p>
          <a:p>
            <a:r>
              <a:rPr lang="cs-CZ" sz="2000" dirty="0" smtClean="0"/>
              <a:t>Audit odpovídá standardu zpracovanému Úřadem vlády (viz. příloha č. 1)</a:t>
            </a:r>
          </a:p>
          <a:p>
            <a:r>
              <a:rPr lang="cs-CZ" sz="2000" dirty="0" smtClean="0"/>
              <a:t>Každá organizace může projít auditem v rámci výzvy pouze jednou (výjimku </a:t>
            </a:r>
            <a:r>
              <a:rPr lang="cs-CZ" sz="2000" dirty="0"/>
              <a:t>tvoří </a:t>
            </a:r>
            <a:r>
              <a:rPr lang="cs-CZ" sz="2000" dirty="0" smtClean="0"/>
              <a:t>situace, kdy je </a:t>
            </a:r>
            <a:r>
              <a:rPr lang="cs-CZ" sz="2000" dirty="0"/>
              <a:t>objektivních časových, nebo místních důvodů auditována pouze část určité </a:t>
            </a:r>
            <a:r>
              <a:rPr lang="cs-CZ" sz="2000" dirty="0" smtClean="0"/>
              <a:t>organizace)</a:t>
            </a:r>
          </a:p>
          <a:p>
            <a:r>
              <a:rPr lang="cs-CZ" sz="2000" dirty="0" smtClean="0"/>
              <a:t>Ceny auditů nesmí přesahovat tabulku obvyklých cen auditů (příloha č. 2) – posuzují se přímé náklady projektu a předpokládaný počet auditů</a:t>
            </a:r>
          </a:p>
          <a:p>
            <a:r>
              <a:rPr lang="cs-CZ" sz="2000" dirty="0" smtClean="0"/>
              <a:t>Audit je možné zajistit interně, nebo </a:t>
            </a:r>
            <a:r>
              <a:rPr lang="cs-CZ" sz="2000" dirty="0" err="1" smtClean="0"/>
              <a:t>dodavatelsky</a:t>
            </a:r>
            <a:endParaRPr lang="cs-CZ" sz="2000" dirty="0" smtClean="0"/>
          </a:p>
          <a:p>
            <a:pPr marL="0" indent="0">
              <a:buNone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0194181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Osoba </a:t>
            </a:r>
            <a:r>
              <a:rPr lang="cs-CZ" dirty="0"/>
              <a:t>s podílem v právnické osobě </a:t>
            </a:r>
            <a:r>
              <a:rPr lang="cs-CZ" dirty="0" smtClean="0"/>
              <a:t>žadatele/příjemce 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Validace přes IČ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Typ plátce DPH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Zahrnout subjekt do definice jednoho subjektu – checkbox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Osoby, v nichž má žadatel/příjemce </a:t>
            </a:r>
            <a:r>
              <a:rPr lang="cs-CZ" sz="2400" dirty="0" smtClean="0"/>
              <a:t>podíl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Validace přes IČ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Typ plátce DPH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Zahrnout subjekt do definice jednoho subjektu – checkbox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Procentní podíl </a:t>
            </a:r>
            <a:r>
              <a:rPr lang="cs-CZ" dirty="0" smtClean="0"/>
              <a:t>(není povinné pole, nefunguje kontrola)</a:t>
            </a:r>
            <a:endParaRPr lang="cs-CZ" dirty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67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Partner s finančním příspěvkem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Validace přes IČ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Typ plátce DPH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Zahrnout subjekt do definice jednoho subjektu – checkbox</a:t>
            </a:r>
          </a:p>
          <a:p>
            <a:pPr lvl="1">
              <a:spcAft>
                <a:spcPts val="600"/>
              </a:spcAft>
            </a:pPr>
            <a:r>
              <a:rPr lang="pl-PL" dirty="0"/>
              <a:t>Popis zapojení partnera do jednotlivých fází projektu</a:t>
            </a:r>
            <a:endParaRPr lang="cs-CZ" dirty="0" smtClean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Partner </a:t>
            </a:r>
            <a:r>
              <a:rPr lang="cs-CZ" sz="2400" dirty="0"/>
              <a:t>bez finančního </a:t>
            </a:r>
            <a:r>
              <a:rPr lang="cs-CZ" sz="2400" dirty="0" smtClean="0"/>
              <a:t>příspěvku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Validace přes IČ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Typ plátce DPH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Zahrnout subjekt do definice jednoho subjektu – checkbox</a:t>
            </a:r>
          </a:p>
          <a:p>
            <a:pPr lvl="1">
              <a:spcAft>
                <a:spcPts val="600"/>
              </a:spcAft>
            </a:pPr>
            <a:r>
              <a:rPr lang="pl-PL" dirty="0"/>
              <a:t>Popis zapojení partnera do jednotlivých fází </a:t>
            </a:r>
            <a:r>
              <a:rPr lang="pl-PL" dirty="0" smtClean="0"/>
              <a:t>projektu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560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CZ NACE – hlavní činnost</a:t>
            </a:r>
          </a:p>
          <a:p>
            <a:r>
              <a:rPr lang="cs-CZ" dirty="0" smtClean="0"/>
              <a:t>Adresy subjektu – natahuje se z registru, pokud ne, je nutno zadat adresu sídla subjektu (kontrola)</a:t>
            </a:r>
          </a:p>
          <a:p>
            <a:r>
              <a:rPr lang="cs-CZ" dirty="0" smtClean="0"/>
              <a:t>Osoby subjektu – stačí u žadatele, musí být zadán statutární zástupce (dále možnost hlavní kontaktní osoby) – jméno, příjmení, telefon, e-mail. </a:t>
            </a:r>
          </a:p>
          <a:p>
            <a:r>
              <a:rPr lang="cs-CZ" dirty="0" smtClean="0"/>
              <a:t>Účty subjektu – až při tvorbě právního aktu</a:t>
            </a:r>
          </a:p>
          <a:p>
            <a:r>
              <a:rPr lang="cs-CZ" dirty="0" smtClean="0"/>
              <a:t>Účetní období – až při tvorbě právního aktu, při veřejné podpoře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464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údaje o projektu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237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208912" cy="5112568"/>
          </a:xfrm>
        </p:spPr>
        <p:txBody>
          <a:bodyPr/>
          <a:lstStyle/>
          <a:p>
            <a:r>
              <a:rPr lang="cs-CZ" dirty="0" smtClean="0"/>
              <a:t>Základní struktura rozpočtu je stanovená (viz </a:t>
            </a:r>
            <a:r>
              <a:rPr lang="cs-CZ" i="1" dirty="0" smtClean="0"/>
              <a:t>Pokyny k vyplnění</a:t>
            </a:r>
            <a:r>
              <a:rPr lang="cs-CZ" dirty="0" smtClean="0"/>
              <a:t>), žadatel rozpočet specifikuje řádky v nižší úrovni struktury</a:t>
            </a:r>
          </a:p>
          <a:p>
            <a:pPr lvl="1"/>
            <a:r>
              <a:rPr lang="cs-CZ" dirty="0"/>
              <a:t>Pro zadání </a:t>
            </a:r>
            <a:r>
              <a:rPr lang="cs-CZ" dirty="0" smtClean="0"/>
              <a:t>řádku nižší </a:t>
            </a:r>
            <a:r>
              <a:rPr lang="cs-CZ" dirty="0"/>
              <a:t>úrovně je nutné </a:t>
            </a:r>
            <a:r>
              <a:rPr lang="cs-CZ" dirty="0" smtClean="0"/>
              <a:t>kliknout </a:t>
            </a:r>
            <a:r>
              <a:rPr lang="cs-CZ" dirty="0"/>
              <a:t>na položku </a:t>
            </a:r>
            <a:r>
              <a:rPr lang="cs-CZ" dirty="0" smtClean="0"/>
              <a:t>úrovně</a:t>
            </a:r>
            <a:r>
              <a:rPr lang="cs-CZ" dirty="0"/>
              <a:t>, do které má být </a:t>
            </a:r>
            <a:r>
              <a:rPr lang="cs-CZ" dirty="0" smtClean="0"/>
              <a:t>řádek založen; poté Nový </a:t>
            </a:r>
            <a:r>
              <a:rPr lang="cs-CZ" dirty="0"/>
              <a:t>záznam a vyplnit Název nákladu, Měrnou jednotku, Cenu jednotky a Počet </a:t>
            </a:r>
            <a:r>
              <a:rPr lang="cs-CZ" dirty="0" smtClean="0"/>
              <a:t>jednotek </a:t>
            </a:r>
          </a:p>
          <a:p>
            <a:pPr lvl="1"/>
            <a:r>
              <a:rPr lang="cs-CZ" dirty="0" smtClean="0"/>
              <a:t>Potřebné být konkrétní (posouzení efektivity </a:t>
            </a:r>
            <a:r>
              <a:rPr lang="cs-CZ" dirty="0"/>
              <a:t>a </a:t>
            </a:r>
            <a:r>
              <a:rPr lang="cs-CZ" dirty="0" smtClean="0"/>
              <a:t>hospodárnosti)</a:t>
            </a:r>
          </a:p>
          <a:p>
            <a:r>
              <a:rPr lang="cs-CZ" dirty="0" smtClean="0"/>
              <a:t>Zpracovává se jeden rozpočet (nedělá se detail po subjektech, ani detail na kalendářní roky)</a:t>
            </a:r>
          </a:p>
          <a:p>
            <a:r>
              <a:rPr lang="cs-CZ" dirty="0" smtClean="0"/>
              <a:t>Řádek Celkové nezpůsobilé výdaje OPZ nepoužívá, ale systém jej zobrazuje; NN se vypočtou automaticky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050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– rozdíly oproti op LZZ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r>
              <a:rPr lang="cs-CZ" dirty="0" smtClean="0"/>
              <a:t>Nábytek nepatří do křížového financování, KF je vyhrazeno pro výdaje na infrastrukturu (nákup i rekonstrukce)</a:t>
            </a:r>
            <a:endParaRPr lang="cs-CZ" dirty="0"/>
          </a:p>
          <a:p>
            <a:r>
              <a:rPr lang="cs-CZ" dirty="0" smtClean="0"/>
              <a:t>Nepřímé náklady obsahují navíc:</a:t>
            </a:r>
          </a:p>
          <a:p>
            <a:pPr lvl="1"/>
            <a:r>
              <a:rPr lang="cs-CZ" dirty="0" smtClean="0"/>
              <a:t>Osobní náklady na pracovníky realizačního týmu, kteří nepracují s cílovou skupinou ani nepracují na výstupu, který využije cílová skupina</a:t>
            </a:r>
          </a:p>
          <a:p>
            <a:pPr lvl="1"/>
            <a:r>
              <a:rPr lang="cs-CZ" b="1" dirty="0" smtClean="0"/>
              <a:t>Náklady na jakékoli stravování </a:t>
            </a:r>
            <a:r>
              <a:rPr lang="cs-CZ" dirty="0" smtClean="0"/>
              <a:t>(občerstvení, ale i stravné) </a:t>
            </a:r>
            <a:r>
              <a:rPr lang="cs-CZ" b="1" dirty="0" smtClean="0"/>
              <a:t>cílové skupiny i realizačního týmu </a:t>
            </a:r>
            <a:r>
              <a:rPr lang="cs-CZ" dirty="0" smtClean="0"/>
              <a:t>(kromě per diems a cestovních náhrad při zahraničních pracovních cestách)</a:t>
            </a:r>
          </a:p>
          <a:p>
            <a:pPr marL="414000" lvl="1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666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Přehled zdrojů financování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448" cy="4680520"/>
          </a:xfrm>
        </p:spPr>
        <p:txBody>
          <a:bodyPr/>
          <a:lstStyle/>
          <a:p>
            <a:r>
              <a:rPr lang="cs-CZ" dirty="0"/>
              <a:t>Žadatel uvádí % spolufinancování </a:t>
            </a:r>
            <a:r>
              <a:rPr lang="cs-CZ" dirty="0" smtClean="0"/>
              <a:t>ze svých zdrojů </a:t>
            </a:r>
            <a:r>
              <a:rPr lang="cs-CZ" dirty="0"/>
              <a:t>a </a:t>
            </a:r>
            <a:r>
              <a:rPr lang="cs-CZ" dirty="0" smtClean="0"/>
              <a:t>typ zdrojů</a:t>
            </a:r>
          </a:p>
          <a:p>
            <a:pPr lvl="1"/>
            <a:r>
              <a:rPr lang="cs-CZ" dirty="0" smtClean="0"/>
              <a:t>% pro vlastní zdroj dáno výzvou, není možné volit vlastní hodnotu.</a:t>
            </a:r>
          </a:p>
          <a:p>
            <a:pPr lvl="1"/>
            <a:r>
              <a:rPr lang="cs-CZ" dirty="0" smtClean="0"/>
              <a:t>Zdroj vlastního financování = </a:t>
            </a:r>
            <a:r>
              <a:rPr lang="cs-CZ" b="1" dirty="0" smtClean="0"/>
              <a:t>NÁRODNÍ SOUKROMÉ ZDROJE </a:t>
            </a:r>
            <a:r>
              <a:rPr lang="cs-CZ" dirty="0" smtClean="0"/>
              <a:t>(kromě obcí a krajů)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729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Přehled zdrojů financování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7992440" cy="4896544"/>
          </a:xfrm>
        </p:spPr>
        <p:txBody>
          <a:bodyPr/>
          <a:lstStyle/>
          <a:p>
            <a:r>
              <a:rPr lang="cs-CZ" dirty="0" smtClean="0"/>
              <a:t>Žadatel uvádí Jiné peněžní příjmy (JPP)</a:t>
            </a:r>
          </a:p>
          <a:p>
            <a:pPr lvl="1"/>
            <a:r>
              <a:rPr lang="cs-CZ" dirty="0" smtClean="0"/>
              <a:t>Uvádí se ČISTÉ příjmy, tj. ty, které jsou nad rámec výdajů za zdroje příjemce</a:t>
            </a:r>
          </a:p>
          <a:p>
            <a:pPr lvl="1"/>
            <a:r>
              <a:rPr lang="cs-CZ" dirty="0" smtClean="0"/>
              <a:t>Kategorie Příjmy podle čl. 61 nejsou pro ESF projekty relevantní</a:t>
            </a:r>
          </a:p>
          <a:p>
            <a:r>
              <a:rPr lang="cs-CZ" dirty="0" smtClean="0"/>
              <a:t>Na základě % vlastního zdroje a JPP se provede rozpad celkových způsobilých výdajů (z rozpočtu) na jednotlivé zdroje financování</a:t>
            </a:r>
          </a:p>
          <a:p>
            <a:pPr lvl="1"/>
            <a:r>
              <a:rPr lang="cs-CZ" dirty="0" smtClean="0"/>
              <a:t>Při změně celkových způsobilých výdajů v rozpočtu je nutné znovu provést rozpad (hlídá finalizační kontrola)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552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plán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208464" cy="5112568"/>
          </a:xfrm>
        </p:spPr>
        <p:txBody>
          <a:bodyPr/>
          <a:lstStyle/>
          <a:p>
            <a:r>
              <a:rPr lang="cs-CZ" dirty="0" smtClean="0"/>
              <a:t>Vytváří žadatel ručně / vygeneruje se automaticky (pokud vyhlašovatel na výzvě aktivoval automatické generování)</a:t>
            </a:r>
          </a:p>
          <a:p>
            <a:r>
              <a:rPr lang="cs-CZ" dirty="0" smtClean="0"/>
              <a:t>Obsahuje tolik řádků, kolik žádostí o platbu se na projektu dá předpokládat (obecně 1x za 6 měsíců); případně se upraví před vydáním právního aktu či následně</a:t>
            </a:r>
          </a:p>
          <a:p>
            <a:r>
              <a:rPr lang="cs-CZ" dirty="0" smtClean="0"/>
              <a:t>EX ANTE: pole </a:t>
            </a:r>
            <a:r>
              <a:rPr lang="cs-CZ" b="1" dirty="0" smtClean="0"/>
              <a:t>Záloha </a:t>
            </a:r>
            <a:r>
              <a:rPr lang="cs-CZ" b="1" dirty="0"/>
              <a:t>– plán pro zálohu </a:t>
            </a:r>
            <a:r>
              <a:rPr lang="cs-CZ" dirty="0"/>
              <a:t>a </a:t>
            </a:r>
            <a:r>
              <a:rPr lang="cs-CZ" b="1" dirty="0"/>
              <a:t>Vyúčtování – plán pro vyúčtování </a:t>
            </a:r>
            <a:r>
              <a:rPr lang="cs-CZ" b="1" dirty="0" smtClean="0"/>
              <a:t>zálohy</a:t>
            </a:r>
          </a:p>
          <a:p>
            <a:r>
              <a:rPr lang="cs-CZ" dirty="0" smtClean="0"/>
              <a:t>EX POST:  </a:t>
            </a:r>
            <a:r>
              <a:rPr lang="cs-CZ" dirty="0"/>
              <a:t>pole </a:t>
            </a:r>
            <a:r>
              <a:rPr lang="cs-CZ" b="1" dirty="0" smtClean="0"/>
              <a:t>Vyúčtování </a:t>
            </a:r>
            <a:r>
              <a:rPr lang="cs-CZ" b="1" dirty="0"/>
              <a:t>– </a:t>
            </a:r>
            <a:r>
              <a:rPr lang="cs-CZ" b="1" dirty="0" smtClean="0"/>
              <a:t>plán</a:t>
            </a:r>
            <a:endParaRPr lang="cs-CZ" dirty="0" smtClean="0"/>
          </a:p>
          <a:p>
            <a:r>
              <a:rPr lang="cs-CZ" dirty="0" smtClean="0"/>
              <a:t>Uvádí se částky </a:t>
            </a:r>
            <a:r>
              <a:rPr lang="cs-CZ" dirty="0"/>
              <a:t>za všechny zdroje financování projektu (včetně případných vlastních zdrojů žadatele</a:t>
            </a:r>
            <a:r>
              <a:rPr lang="cs-CZ" dirty="0" smtClean="0"/>
              <a:t>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460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plán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208464" cy="5112568"/>
          </a:xfrm>
        </p:spPr>
        <p:txBody>
          <a:bodyPr/>
          <a:lstStyle/>
          <a:p>
            <a:r>
              <a:rPr lang="cs-CZ" dirty="0" smtClean="0"/>
              <a:t>Uvádí </a:t>
            </a:r>
            <a:r>
              <a:rPr lang="cs-CZ" smtClean="0"/>
              <a:t>se datum </a:t>
            </a:r>
            <a:r>
              <a:rPr lang="cs-CZ" dirty="0" smtClean="0"/>
              <a:t>předložení žádosti o platbu </a:t>
            </a:r>
          </a:p>
          <a:p>
            <a:pPr lvl="1"/>
            <a:r>
              <a:rPr lang="cs-CZ" dirty="0" smtClean="0"/>
              <a:t>předkládané </a:t>
            </a:r>
            <a:r>
              <a:rPr lang="cs-CZ" dirty="0"/>
              <a:t>v průběhu realizace </a:t>
            </a:r>
            <a:r>
              <a:rPr lang="cs-CZ" dirty="0" smtClean="0"/>
              <a:t>projektu </a:t>
            </a:r>
            <a:r>
              <a:rPr lang="cs-CZ" dirty="0"/>
              <a:t>1 měsíc od </a:t>
            </a:r>
            <a:r>
              <a:rPr lang="cs-CZ" dirty="0" smtClean="0"/>
              <a:t>konce </a:t>
            </a:r>
            <a:r>
              <a:rPr lang="cs-CZ" dirty="0"/>
              <a:t>monitorovacího </a:t>
            </a:r>
            <a:r>
              <a:rPr lang="cs-CZ" dirty="0" smtClean="0"/>
              <a:t>období</a:t>
            </a:r>
          </a:p>
          <a:p>
            <a:pPr lvl="1"/>
            <a:r>
              <a:rPr lang="cs-CZ" dirty="0" smtClean="0"/>
              <a:t>u </a:t>
            </a:r>
            <a:r>
              <a:rPr lang="cs-CZ" dirty="0"/>
              <a:t>závěrečné žádosti o platbu pak 2 měsíce od ukončení posledního monitorovacího období, tj. od ukončení realizace </a:t>
            </a:r>
            <a:r>
              <a:rPr lang="cs-CZ" dirty="0" smtClean="0"/>
              <a:t>projektu</a:t>
            </a:r>
            <a:endParaRPr lang="cs-CZ" dirty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Finanční </a:t>
            </a:r>
            <a:r>
              <a:rPr lang="cs-CZ" sz="2400" dirty="0"/>
              <a:t>plán musí odpovídat </a:t>
            </a:r>
            <a:r>
              <a:rPr lang="cs-CZ" sz="2400" dirty="0" smtClean="0"/>
              <a:t>celkovým </a:t>
            </a:r>
            <a:r>
              <a:rPr lang="cs-CZ" sz="2400" dirty="0"/>
              <a:t>způsobilým výdajům v rozpočtu (hlídá finalizační kontrola)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743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Materiály k prostudování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Vše zveřejněno na </a:t>
            </a:r>
            <a:r>
              <a:rPr lang="cs-CZ" dirty="0" smtClean="0">
                <a:hlinkClick r:id="rId2" action="ppaction://hlinkfile"/>
              </a:rPr>
              <a:t>esfcr.cz</a:t>
            </a:r>
            <a:r>
              <a:rPr lang="cs-CZ" dirty="0" smtClean="0"/>
              <a:t>: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Text výzvy a jejích příloh (</a:t>
            </a:r>
            <a:r>
              <a:rPr lang="cs-CZ" u="sng" dirty="0" smtClean="0">
                <a:hlinkClick r:id="rId3"/>
              </a:rPr>
              <a:t>výzva č. </a:t>
            </a:r>
            <a:r>
              <a:rPr lang="cs-CZ" u="sng" dirty="0" smtClean="0"/>
              <a:t>50</a:t>
            </a:r>
            <a:r>
              <a:rPr lang="cs-CZ" dirty="0" smtClean="0"/>
              <a:t>, </a:t>
            </a:r>
            <a:r>
              <a:rPr lang="cs-CZ" u="sng" dirty="0" smtClean="0">
                <a:hlinkClick r:id="rId3"/>
              </a:rPr>
              <a:t>výzva č. </a:t>
            </a:r>
            <a:r>
              <a:rPr lang="cs-CZ" u="sng" dirty="0" smtClean="0"/>
              <a:t>51</a:t>
            </a:r>
            <a:r>
              <a:rPr lang="cs-CZ" dirty="0" smtClean="0"/>
              <a:t>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hlinkClick r:id="rId4"/>
              </a:rPr>
              <a:t>Diskuzní klub</a:t>
            </a:r>
            <a:r>
              <a:rPr lang="cs-CZ" dirty="0"/>
              <a:t> na ESF Fóru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 smtClean="0">
                <a:hlinkClick r:id="rId5"/>
              </a:rPr>
              <a:t>Obecná část pravidel pro žadatele a příjemce</a:t>
            </a:r>
            <a:endParaRPr lang="cs-CZ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 smtClean="0">
                <a:hlinkClick r:id="rId6"/>
              </a:rPr>
              <a:t>Specifická část pravidel pro žadatele a příjemce</a:t>
            </a:r>
            <a:endParaRPr lang="cs-CZ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 smtClean="0">
                <a:hlinkClick r:id="rId7"/>
              </a:rPr>
              <a:t>Tabulka obvyklých cen a mez/platů</a:t>
            </a:r>
            <a:endParaRPr lang="cs-CZ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 smtClean="0">
                <a:hlinkClick r:id="rId8"/>
              </a:rPr>
              <a:t>Pokyny k vyplnění žádosti v IS KP14+ </a:t>
            </a:r>
            <a:endParaRPr lang="cs-CZ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hlinkClick r:id="rId9"/>
              </a:rPr>
              <a:t>Metodická příručka k aplikaci pojmu „jeden podnik“ z pohledu pravidel podpory de </a:t>
            </a:r>
            <a:r>
              <a:rPr lang="cs-CZ" dirty="0" smtClean="0">
                <a:hlinkClick r:id="rId9"/>
              </a:rPr>
              <a:t>minimis</a:t>
            </a:r>
            <a:r>
              <a:rPr lang="cs-CZ" dirty="0" smtClean="0"/>
              <a:t>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1833632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ČESTNÉ PROHLÁŠENÍ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0413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Čestné prohlášení v žádosti o podporu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352480" cy="5184576"/>
          </a:xfrm>
        </p:spPr>
        <p:txBody>
          <a:bodyPr/>
          <a:lstStyle/>
          <a:p>
            <a:r>
              <a:rPr lang="cs-CZ" dirty="0" smtClean="0"/>
              <a:t>Žadatel nemůže editovat, musí potvrdit soulad s obsahem předpřipraveného prohlášení</a:t>
            </a:r>
          </a:p>
          <a:p>
            <a:r>
              <a:rPr lang="cs-CZ" dirty="0" smtClean="0"/>
              <a:t>Potvrzuje např. pravdivost údajů, bezdlužnost, absenci citlivých údajů v žádosti, souhlasí s uváděním v seznamu příjemců, vylučuje dvojí financování, akceptuje, že neumožnění ex ante kontroly je důvod pro vyloučení z hodnocení, bere na vědomí závazek mít aktivní datovou schránku</a:t>
            </a:r>
            <a:endParaRPr lang="cs-CZ" dirty="0"/>
          </a:p>
          <a:p>
            <a:r>
              <a:rPr lang="cs-CZ" dirty="0" smtClean="0"/>
              <a:t>Z </a:t>
            </a:r>
            <a:r>
              <a:rPr lang="cs-CZ" dirty="0"/>
              <a:t>technických důvodů je </a:t>
            </a:r>
            <a:r>
              <a:rPr lang="cs-CZ" dirty="0" smtClean="0"/>
              <a:t>čestné </a:t>
            </a:r>
            <a:r>
              <a:rPr lang="cs-CZ" dirty="0"/>
              <a:t>prohlášení v IS KP14+ evidováno ve dvou </a:t>
            </a:r>
            <a:r>
              <a:rPr lang="cs-CZ" dirty="0" smtClean="0"/>
              <a:t>částech; žadatel </a:t>
            </a:r>
            <a:r>
              <a:rPr lang="cs-CZ" dirty="0"/>
              <a:t>musí </a:t>
            </a:r>
            <a:r>
              <a:rPr lang="cs-CZ" b="1" dirty="0"/>
              <a:t>na </a:t>
            </a:r>
            <a:r>
              <a:rPr lang="cs-CZ" b="1" dirty="0" smtClean="0"/>
              <a:t>každou část kliknout </a:t>
            </a:r>
            <a:r>
              <a:rPr lang="cs-CZ" dirty="0"/>
              <a:t>(tj. otevřít jej pro </a:t>
            </a:r>
            <a:r>
              <a:rPr lang="cs-CZ" dirty="0" smtClean="0"/>
              <a:t>editaci) a </a:t>
            </a:r>
            <a:r>
              <a:rPr lang="cs-CZ" b="1" dirty="0" smtClean="0"/>
              <a:t>potvrdit</a:t>
            </a:r>
            <a:r>
              <a:rPr lang="cs-CZ" b="1" dirty="0"/>
              <a:t>, že s čestným prohlášením souhlasí </a:t>
            </a:r>
            <a:r>
              <a:rPr lang="cs-CZ" dirty="0"/>
              <a:t>(zaškrtnutím checkboxu „Souhlasím s čestným prohlášením</a:t>
            </a:r>
            <a:r>
              <a:rPr lang="cs-CZ" dirty="0" smtClean="0"/>
              <a:t>“)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854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Zakázky</a:t>
            </a:r>
            <a:br>
              <a:rPr lang="cs-CZ" dirty="0" smtClean="0"/>
            </a:br>
            <a:r>
              <a:rPr lang="cs-CZ" sz="2800" b="0" dirty="0" smtClean="0"/>
              <a:t>(není nutné vyplňovat ve fázi žádosti)</a:t>
            </a:r>
            <a:endParaRPr lang="cs-CZ" sz="2800" b="0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719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Zakázky v is kp14+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5184576"/>
          </a:xfrm>
        </p:spPr>
        <p:txBody>
          <a:bodyPr/>
          <a:lstStyle/>
          <a:p>
            <a:r>
              <a:rPr lang="cs-CZ" dirty="0" smtClean="0"/>
              <a:t>V IS KP14+ se k zakázkám vyplňují záložky:</a:t>
            </a:r>
          </a:p>
          <a:p>
            <a:pPr lvl="1"/>
            <a:r>
              <a:rPr lang="cs-CZ" dirty="0" smtClean="0"/>
              <a:t>Veřejné </a:t>
            </a:r>
            <a:r>
              <a:rPr lang="cs-CZ" dirty="0"/>
              <a:t>zakázky </a:t>
            </a:r>
          </a:p>
          <a:p>
            <a:pPr lvl="1"/>
            <a:r>
              <a:rPr lang="cs-CZ" dirty="0" smtClean="0"/>
              <a:t>Údaje </a:t>
            </a:r>
            <a:r>
              <a:rPr lang="cs-CZ" dirty="0"/>
              <a:t>o smlouvě/dodatku </a:t>
            </a:r>
          </a:p>
          <a:p>
            <a:pPr lvl="1"/>
            <a:r>
              <a:rPr lang="cs-CZ" dirty="0" smtClean="0"/>
              <a:t>Hodnocení </a:t>
            </a:r>
            <a:r>
              <a:rPr lang="cs-CZ" dirty="0"/>
              <a:t>a odvolání </a:t>
            </a:r>
          </a:p>
          <a:p>
            <a:pPr lvl="1"/>
            <a:r>
              <a:rPr lang="cs-CZ" dirty="0" smtClean="0"/>
              <a:t>Návrh/podnět </a:t>
            </a:r>
            <a:r>
              <a:rPr lang="cs-CZ" dirty="0"/>
              <a:t>na ÚOHS </a:t>
            </a:r>
          </a:p>
          <a:p>
            <a:pPr lvl="1"/>
            <a:r>
              <a:rPr lang="cs-CZ" dirty="0" smtClean="0"/>
              <a:t>Přílohy </a:t>
            </a:r>
            <a:r>
              <a:rPr lang="cs-CZ" dirty="0"/>
              <a:t>k VZ </a:t>
            </a:r>
          </a:p>
          <a:p>
            <a:r>
              <a:rPr lang="cs-CZ" dirty="0" smtClean="0"/>
              <a:t>Pro vyplňování údajů k zakázkám je nutné zaškrtnout checkbox </a:t>
            </a:r>
            <a:r>
              <a:rPr lang="cs-CZ" i="1" dirty="0"/>
              <a:t>Realizace zadávacích řízení na projektu </a:t>
            </a:r>
            <a:r>
              <a:rPr lang="cs-CZ" dirty="0"/>
              <a:t>na záložce Projekt (sekce Identifikace projektu</a:t>
            </a:r>
            <a:r>
              <a:rPr lang="cs-CZ" dirty="0" smtClean="0"/>
              <a:t>)</a:t>
            </a:r>
          </a:p>
          <a:p>
            <a:r>
              <a:rPr lang="cs-CZ" dirty="0" smtClean="0"/>
              <a:t>Evidují se všechny zakázky s vazbou na projekt, </a:t>
            </a:r>
            <a:r>
              <a:rPr lang="cs-CZ" dirty="0"/>
              <a:t>které musí </a:t>
            </a:r>
            <a:r>
              <a:rPr lang="cs-CZ" dirty="0" smtClean="0"/>
              <a:t>žadatel/partner na </a:t>
            </a:r>
            <a:r>
              <a:rPr lang="cs-CZ" dirty="0"/>
              <a:t>základě pravidel OPZ nebo právních předpisů zadat prostřednictvím </a:t>
            </a:r>
            <a:r>
              <a:rPr lang="cs-CZ" dirty="0" smtClean="0"/>
              <a:t>zadávacího / výběrového řízení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223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Zakázky v is kp14+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256584"/>
          </a:xfrm>
        </p:spPr>
        <p:txBody>
          <a:bodyPr/>
          <a:lstStyle/>
          <a:p>
            <a:r>
              <a:rPr lang="cs-CZ" dirty="0" smtClean="0"/>
              <a:t>Pokud </a:t>
            </a:r>
            <a:r>
              <a:rPr lang="cs-CZ" dirty="0"/>
              <a:t>žadatel zadává zakázku ve vyšším stavu (zahájení, realizace apod.) je </a:t>
            </a:r>
            <a:r>
              <a:rPr lang="cs-CZ" dirty="0" smtClean="0"/>
              <a:t>zaktivně</a:t>
            </a:r>
            <a:r>
              <a:rPr lang="cs-CZ" dirty="0"/>
              <a:t>no k editaci více polí</a:t>
            </a:r>
          </a:p>
          <a:p>
            <a:r>
              <a:rPr lang="cs-CZ" dirty="0" smtClean="0"/>
              <a:t>Záložka </a:t>
            </a:r>
            <a:r>
              <a:rPr lang="cs-CZ" b="1" dirty="0" smtClean="0"/>
              <a:t>Hodnocení </a:t>
            </a:r>
            <a:r>
              <a:rPr lang="cs-CZ" b="1" dirty="0"/>
              <a:t>a odvolání </a:t>
            </a:r>
            <a:endParaRPr lang="cs-CZ" b="1" dirty="0" smtClean="0"/>
          </a:p>
          <a:p>
            <a:pPr lvl="1"/>
            <a:r>
              <a:rPr lang="cs-CZ" dirty="0" smtClean="0"/>
              <a:t>Údaje o </a:t>
            </a:r>
            <a:r>
              <a:rPr lang="cs-CZ" dirty="0"/>
              <a:t>procesu zadávání a také o vybraném </a:t>
            </a:r>
            <a:r>
              <a:rPr lang="cs-CZ" dirty="0" smtClean="0"/>
              <a:t>dodavateli</a:t>
            </a:r>
          </a:p>
          <a:p>
            <a:pPr lvl="1"/>
            <a:r>
              <a:rPr lang="cs-CZ" dirty="0" smtClean="0"/>
              <a:t>Dodavatel musí být nejprve zaevidován mezi SUBJEKTY  projektu</a:t>
            </a:r>
          </a:p>
          <a:p>
            <a:pPr lvl="1"/>
            <a:r>
              <a:rPr lang="cs-CZ" dirty="0"/>
              <a:t>L</a:t>
            </a:r>
            <a:r>
              <a:rPr lang="cs-CZ" dirty="0" smtClean="0"/>
              <a:t>ze </a:t>
            </a:r>
            <a:r>
              <a:rPr lang="cs-CZ" dirty="0"/>
              <a:t>vyplnit údaje k případným námitkám vzneseným k zadavateli </a:t>
            </a:r>
            <a:endParaRPr lang="cs-CZ" dirty="0" smtClean="0"/>
          </a:p>
          <a:p>
            <a:r>
              <a:rPr lang="cs-CZ" dirty="0" smtClean="0"/>
              <a:t>Záložka</a:t>
            </a:r>
            <a:r>
              <a:rPr lang="cs-CZ" b="1" dirty="0" smtClean="0"/>
              <a:t> Návrh/podnět </a:t>
            </a:r>
            <a:r>
              <a:rPr lang="cs-CZ" b="1" dirty="0"/>
              <a:t>na ÚOHS </a:t>
            </a:r>
            <a:endParaRPr lang="cs-CZ" b="1" dirty="0" smtClean="0"/>
          </a:p>
          <a:p>
            <a:pPr lvl="1"/>
            <a:r>
              <a:rPr lang="cs-CZ" dirty="0"/>
              <a:t>Eviduje se agenda týkající se řízení ze strany ÚOHS</a:t>
            </a:r>
          </a:p>
          <a:p>
            <a:r>
              <a:rPr lang="cs-CZ" dirty="0" smtClean="0"/>
              <a:t>Záložka</a:t>
            </a:r>
            <a:r>
              <a:rPr lang="cs-CZ" b="1" dirty="0" smtClean="0"/>
              <a:t> Údaje </a:t>
            </a:r>
            <a:r>
              <a:rPr lang="cs-CZ" b="1" dirty="0"/>
              <a:t>o smlouvě/dodatku </a:t>
            </a:r>
            <a:endParaRPr lang="cs-CZ" b="1" dirty="0" smtClean="0"/>
          </a:p>
          <a:p>
            <a:pPr lvl="1"/>
            <a:r>
              <a:rPr lang="cs-CZ" dirty="0"/>
              <a:t>Zakládá se každá podepsaná smlouva i </a:t>
            </a:r>
            <a:r>
              <a:rPr lang="cs-CZ" dirty="0" smtClean="0"/>
              <a:t>dodatek</a:t>
            </a:r>
          </a:p>
          <a:p>
            <a:r>
              <a:rPr lang="cs-CZ" dirty="0" smtClean="0"/>
              <a:t>Záložka </a:t>
            </a:r>
            <a:r>
              <a:rPr lang="cs-CZ" b="1" dirty="0" smtClean="0"/>
              <a:t>Přílohy </a:t>
            </a:r>
            <a:r>
              <a:rPr lang="cs-CZ" b="1" dirty="0"/>
              <a:t>k VZ </a:t>
            </a:r>
            <a:endParaRPr lang="cs-CZ" dirty="0"/>
          </a:p>
          <a:p>
            <a:pPr lvl="1"/>
            <a:r>
              <a:rPr lang="cs-CZ" dirty="0"/>
              <a:t>Záložka Přílohy k VZ slouží k předání dokumentace k zakázce na </a:t>
            </a:r>
            <a:r>
              <a:rPr lang="cs-CZ" dirty="0" smtClean="0"/>
              <a:t>ŘO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726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43608" y="3501008"/>
            <a:ext cx="7272000" cy="746992"/>
          </a:xfrm>
        </p:spPr>
        <p:txBody>
          <a:bodyPr/>
          <a:lstStyle/>
          <a:p>
            <a:pPr algn="ctr"/>
            <a:r>
              <a:rPr lang="cs-CZ" sz="2800" dirty="0" smtClean="0"/>
              <a:t>Prostor</a:t>
            </a:r>
            <a:r>
              <a:rPr lang="cs-CZ" sz="2800" baseline="0" dirty="0" smtClean="0"/>
              <a:t> pro dotazy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358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43608" y="1772816"/>
            <a:ext cx="7272000" cy="4248472"/>
          </a:xfrm>
        </p:spPr>
        <p:txBody>
          <a:bodyPr/>
          <a:lstStyle/>
          <a:p>
            <a:pPr algn="ctr"/>
            <a:r>
              <a:rPr lang="cs-CZ" sz="2800" dirty="0" smtClean="0"/>
              <a:t>Další dotazy směřujte prosím </a:t>
            </a:r>
            <a:br>
              <a:rPr lang="cs-CZ" sz="2800" dirty="0" smtClean="0"/>
            </a:br>
            <a:r>
              <a:rPr lang="cs-CZ" sz="2800" dirty="0" smtClean="0"/>
              <a:t>do diskusního klubu </a:t>
            </a:r>
            <a:br>
              <a:rPr lang="cs-CZ" sz="2800" dirty="0" smtClean="0"/>
            </a:br>
            <a:r>
              <a:rPr lang="cs-CZ" sz="2800" dirty="0" smtClean="0"/>
              <a:t>na webu </a:t>
            </a:r>
            <a:r>
              <a:rPr lang="cs-CZ" sz="2800" u="sng" dirty="0" smtClean="0">
                <a:hlinkClick r:id="rId3"/>
              </a:rPr>
              <a:t>ESF Fóra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400" b="0" cap="none" dirty="0" smtClean="0"/>
              <a:t/>
            </a:r>
            <a:br>
              <a:rPr lang="cs-CZ" sz="2400" b="0" cap="none" dirty="0" smtClean="0"/>
            </a:br>
            <a:r>
              <a:rPr lang="cs-CZ" sz="2800" b="0" cap="none" dirty="0" smtClean="0"/>
              <a:t/>
            </a:r>
            <a:br>
              <a:rPr lang="cs-CZ" sz="2800" b="0" cap="none" dirty="0" smtClean="0"/>
            </a:br>
            <a:r>
              <a:rPr lang="cs-CZ" sz="2800" cap="none" dirty="0" smtClean="0"/>
              <a:t>NEBO VYUŽIJTE OSOBNÍCH </a:t>
            </a:r>
            <a:r>
              <a:rPr lang="cs-CZ" sz="2800" cap="none" smtClean="0"/>
              <a:t>KONZULTACÍ </a:t>
            </a:r>
            <a:br>
              <a:rPr lang="cs-CZ" sz="2800" cap="none" smtClean="0"/>
            </a:br>
            <a:r>
              <a:rPr lang="cs-CZ" sz="2800" b="0" cap="none" smtClean="0"/>
              <a:t>(</a:t>
            </a:r>
            <a:r>
              <a:rPr lang="cs-CZ" sz="2800" b="0" cap="none" dirty="0" smtClean="0"/>
              <a:t>odkaz na rezervaci termínů na stránkách výzvy)</a:t>
            </a:r>
            <a:r>
              <a:rPr lang="cs-CZ" sz="2800" cap="none" dirty="0" smtClean="0"/>
              <a:t/>
            </a:r>
            <a:br>
              <a:rPr lang="cs-CZ" sz="2800" cap="none" dirty="0" smtClean="0"/>
            </a:br>
            <a:endParaRPr lang="cs-CZ" cap="none" dirty="0"/>
          </a:p>
        </p:txBody>
      </p:sp>
    </p:spTree>
    <p:extLst>
      <p:ext uri="{BB962C8B-B14F-4D97-AF65-F5344CB8AC3E}">
        <p14:creationId xmlns:p14="http://schemas.microsoft.com/office/powerpoint/2010/main" val="359821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3501008"/>
            <a:ext cx="7272000" cy="1080120"/>
          </a:xfrm>
        </p:spPr>
        <p:txBody>
          <a:bodyPr/>
          <a:lstStyle/>
          <a:p>
            <a:pPr algn="ctr"/>
            <a:r>
              <a:rPr lang="cs-CZ" sz="2800" dirty="0" smtClean="0"/>
              <a:t>Děkujeme za pozornost </a:t>
            </a:r>
            <a:br>
              <a:rPr lang="cs-CZ" sz="2800" dirty="0" smtClean="0"/>
            </a:br>
            <a:r>
              <a:rPr lang="cs-CZ" sz="2800" dirty="0" smtClean="0"/>
              <a:t>a Těšíme se na spolupráci</a:t>
            </a:r>
            <a:br>
              <a:rPr lang="cs-CZ" sz="280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281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331640" y="5301208"/>
            <a:ext cx="7272000" cy="540000"/>
          </a:xfrm>
        </p:spPr>
        <p:txBody>
          <a:bodyPr/>
          <a:lstStyle/>
          <a:p>
            <a:r>
              <a:rPr lang="cs-CZ" sz="2400" dirty="0" smtClean="0"/>
              <a:t>  </a:t>
            </a:r>
            <a:endParaRPr lang="cs-CZ" sz="2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Standard genderového auditu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152666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Genderový audit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r>
              <a:rPr lang="cs-CZ" dirty="0" smtClean="0"/>
              <a:t>Typ sociálního auditu</a:t>
            </a:r>
          </a:p>
          <a:p>
            <a:r>
              <a:rPr lang="cs-CZ" dirty="0" smtClean="0"/>
              <a:t>Jeden z nástrojů gender </a:t>
            </a:r>
            <a:r>
              <a:rPr lang="cs-CZ" dirty="0" err="1" smtClean="0"/>
              <a:t>mainstreamingu</a:t>
            </a:r>
            <a:endParaRPr lang="cs-CZ" dirty="0" smtClean="0"/>
          </a:p>
          <a:p>
            <a:r>
              <a:rPr lang="cs-CZ" dirty="0" smtClean="0"/>
              <a:t>Analyzuje vnitřní procesy a strukturu organizace z genderové perspektivy</a:t>
            </a:r>
          </a:p>
          <a:p>
            <a:r>
              <a:rPr lang="cs-CZ" dirty="0" smtClean="0"/>
              <a:t>Měl by být nástrojem pro nasměrování změn v organizaci a po určité době opakován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6724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Cíle Genderového auditu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5871479"/>
          </a:xfrm>
        </p:spPr>
        <p:txBody>
          <a:bodyPr>
            <a:spAutoFit/>
          </a:bodyPr>
          <a:lstStyle/>
          <a:p>
            <a:r>
              <a:rPr lang="pt-BR" sz="1900" dirty="0" smtClean="0"/>
              <a:t>Prosazovat </a:t>
            </a:r>
            <a:r>
              <a:rPr lang="pt-BR" sz="1900" dirty="0"/>
              <a:t>genderovou rovnost na trhu práce; </a:t>
            </a:r>
          </a:p>
          <a:p>
            <a:r>
              <a:rPr lang="cs-CZ" sz="1900" dirty="0" smtClean="0"/>
              <a:t>Motivovat </a:t>
            </a:r>
            <a:r>
              <a:rPr lang="cs-CZ" sz="1900" dirty="0"/>
              <a:t>zaměstnavatele/</a:t>
            </a:r>
            <a:r>
              <a:rPr lang="cs-CZ" sz="1900" dirty="0" err="1"/>
              <a:t>ky</a:t>
            </a:r>
            <a:r>
              <a:rPr lang="cs-CZ" sz="1900" dirty="0"/>
              <a:t> v ČR k uplatňování principů genderové rovnosti; </a:t>
            </a:r>
          </a:p>
          <a:p>
            <a:r>
              <a:rPr lang="cs-CZ" sz="1900" dirty="0" smtClean="0"/>
              <a:t>Motivovat </a:t>
            </a:r>
            <a:r>
              <a:rPr lang="cs-CZ" sz="1900" dirty="0"/>
              <a:t>zaměstnance/</a:t>
            </a:r>
            <a:r>
              <a:rPr lang="cs-CZ" sz="1900" dirty="0" err="1"/>
              <a:t>kyně</a:t>
            </a:r>
            <a:r>
              <a:rPr lang="cs-CZ" sz="1900" dirty="0"/>
              <a:t> ke změně zažitých genderových stereotypů; </a:t>
            </a:r>
          </a:p>
          <a:p>
            <a:r>
              <a:rPr lang="cs-CZ" sz="1900" dirty="0" smtClean="0"/>
              <a:t>Analyzovat </a:t>
            </a:r>
            <a:r>
              <a:rPr lang="cs-CZ" sz="1900" dirty="0"/>
              <a:t>vnitřní organizační procesy a strukturu organizace z genderové perspektivy; </a:t>
            </a:r>
          </a:p>
          <a:p>
            <a:r>
              <a:rPr lang="cs-CZ" sz="1900" dirty="0" smtClean="0"/>
              <a:t>Navrhnout </a:t>
            </a:r>
            <a:r>
              <a:rPr lang="cs-CZ" sz="1900" dirty="0"/>
              <a:t>organizaci konkrétní realizovatelné změny, které povedou k prosazování genderové rovnosti v praxi; </a:t>
            </a:r>
          </a:p>
          <a:p>
            <a:r>
              <a:rPr lang="pt-BR" sz="1900" dirty="0" smtClean="0"/>
              <a:t>Identifikovat </a:t>
            </a:r>
            <a:r>
              <a:rPr lang="pt-BR" sz="1900" dirty="0"/>
              <a:t>dobrou praxi ve způsobech prosazování genderové rovnosti; </a:t>
            </a:r>
          </a:p>
          <a:p>
            <a:r>
              <a:rPr lang="cs-CZ" sz="1900" dirty="0" smtClean="0"/>
              <a:t>Zvyšovat </a:t>
            </a:r>
            <a:r>
              <a:rPr lang="cs-CZ" sz="1900" dirty="0"/>
              <a:t>citlivost organizace v otázce genderu. </a:t>
            </a:r>
          </a:p>
          <a:p>
            <a:pPr lvl="0"/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703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Opatřen vyplývající z auditu směřují k: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5066452"/>
          </a:xfrm>
        </p:spPr>
        <p:txBody>
          <a:bodyPr>
            <a:spAutoFit/>
          </a:bodyPr>
          <a:lstStyle/>
          <a:p>
            <a:r>
              <a:rPr lang="pt-BR" sz="1900" dirty="0"/>
              <a:t>Zlepšení spokojenosti a loajality zaměstnaných osob;</a:t>
            </a:r>
          </a:p>
          <a:p>
            <a:r>
              <a:rPr lang="pt-BR" sz="1900" dirty="0" smtClean="0"/>
              <a:t>výkonnosti </a:t>
            </a:r>
            <a:r>
              <a:rPr lang="pt-BR" sz="1900" dirty="0"/>
              <a:t>a efektivity práce zaměstnaných osob;</a:t>
            </a:r>
          </a:p>
          <a:p>
            <a:r>
              <a:rPr lang="pt-BR" sz="1900" dirty="0" smtClean="0"/>
              <a:t>Pozitivní </a:t>
            </a:r>
            <a:r>
              <a:rPr lang="pt-BR" sz="1900" dirty="0"/>
              <a:t>atmosféře v pracovním týmu;</a:t>
            </a:r>
          </a:p>
          <a:p>
            <a:r>
              <a:rPr lang="pt-BR" sz="1900" dirty="0" smtClean="0"/>
              <a:t>Zlepšení </a:t>
            </a:r>
            <a:r>
              <a:rPr lang="pt-BR" sz="1900" dirty="0"/>
              <a:t>motivace zaměstnaných osob;</a:t>
            </a:r>
          </a:p>
          <a:p>
            <a:r>
              <a:rPr lang="pt-BR" sz="1900" dirty="0" smtClean="0"/>
              <a:t>Pozitivnímu </a:t>
            </a:r>
            <a:r>
              <a:rPr lang="pt-BR" sz="1900" dirty="0"/>
              <a:t>vlivu na snížení fluktuace zaměstnanců/kyň;</a:t>
            </a:r>
          </a:p>
          <a:p>
            <a:r>
              <a:rPr lang="pt-BR" sz="1900" dirty="0" smtClean="0"/>
              <a:t>Snižování </a:t>
            </a:r>
            <a:r>
              <a:rPr lang="pt-BR" sz="1900" dirty="0"/>
              <a:t>nákladů na nábor nových pracovníků/ic;</a:t>
            </a:r>
          </a:p>
          <a:p>
            <a:r>
              <a:rPr lang="pt-BR" sz="1900" dirty="0" smtClean="0"/>
              <a:t>Ztotožnění </a:t>
            </a:r>
            <a:r>
              <a:rPr lang="pt-BR" sz="1900" dirty="0"/>
              <a:t>zaměstnance/kyně s vykonávanou prací;</a:t>
            </a:r>
          </a:p>
          <a:p>
            <a:r>
              <a:rPr lang="pt-BR" sz="1900" dirty="0" smtClean="0"/>
              <a:t>Lepší </a:t>
            </a:r>
            <a:r>
              <a:rPr lang="pt-BR" sz="1900" dirty="0"/>
              <a:t>pozici v oblasti získávání zaměstnanců/kyň;</a:t>
            </a:r>
          </a:p>
          <a:p>
            <a:r>
              <a:rPr lang="pt-BR" sz="1900" dirty="0" smtClean="0"/>
              <a:t>Zvýšení </a:t>
            </a:r>
            <a:r>
              <a:rPr lang="pt-BR" sz="1900" dirty="0"/>
              <a:t>zisků organizace v dlouhodobém horizontu;</a:t>
            </a:r>
          </a:p>
          <a:p>
            <a:r>
              <a:rPr lang="pt-BR" sz="1900" dirty="0" smtClean="0"/>
              <a:t>Dobré </a:t>
            </a:r>
            <a:r>
              <a:rPr lang="pt-BR" sz="1900" dirty="0"/>
              <a:t>pověsti organizace.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240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Oblasti auditu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4873129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Cíle </a:t>
            </a:r>
            <a:r>
              <a:rPr lang="cs-CZ" sz="2000" dirty="0" smtClean="0"/>
              <a:t>organizace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Mise, vize a strategické cíle organizace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Specifické </a:t>
            </a:r>
            <a:r>
              <a:rPr lang="cs-CZ" sz="1600" dirty="0"/>
              <a:t>cíle v oblasti prosazování genderové rovnosti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Institucionální zajištění politiky genderové </a:t>
            </a:r>
            <a:r>
              <a:rPr lang="cs-CZ" sz="2000" dirty="0" smtClean="0"/>
              <a:t>rovnosti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Prostředí – přátelské, bezpečné a motivující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Nulová </a:t>
            </a:r>
            <a:r>
              <a:rPr lang="cs-CZ" sz="1600" dirty="0"/>
              <a:t>tolerance sexuálního obtěžování, šikany a diskriminace </a:t>
            </a:r>
            <a:endParaRPr lang="cs-CZ" sz="16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Personální </a:t>
            </a:r>
            <a:r>
              <a:rPr lang="cs-CZ" sz="2000" dirty="0" smtClean="0"/>
              <a:t>politika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Nábor zaměstnanců/kyň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Propouštění </a:t>
            </a:r>
            <a:r>
              <a:rPr lang="cs-CZ" sz="1600" dirty="0"/>
              <a:t>zaměstnanců/kyň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Zastoupení </a:t>
            </a:r>
            <a:r>
              <a:rPr lang="cs-CZ" sz="1600" dirty="0"/>
              <a:t>žen a mužů ve struktuře organizace a diverzita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Kariérní </a:t>
            </a:r>
            <a:r>
              <a:rPr lang="cs-CZ" sz="1600" dirty="0"/>
              <a:t>růst a cirkulace zaměstnaných osob, zastupitelnost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Rozvoj </a:t>
            </a:r>
            <a:r>
              <a:rPr lang="cs-CZ" sz="1600" dirty="0"/>
              <a:t>a vzdělávání </a:t>
            </a:r>
            <a:endParaRPr lang="cs-CZ" sz="16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Spravedlivé </a:t>
            </a:r>
            <a:r>
              <a:rPr lang="cs-CZ" sz="1600" dirty="0" smtClean="0"/>
              <a:t>odměňování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Slaďování práce a osobního </a:t>
            </a:r>
            <a:r>
              <a:rPr lang="cs-CZ" sz="1600" dirty="0" smtClean="0"/>
              <a:t>života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Kultura organizace </a:t>
            </a:r>
            <a:r>
              <a:rPr lang="cs-CZ" sz="2000" dirty="0" smtClean="0"/>
              <a:t>(komunikace, vztahy, CSR)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775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Požadavky na auditorský tým 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179536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cs-CZ" sz="1900" b="1" dirty="0" smtClean="0"/>
              <a:t>Vedoucí týmu</a:t>
            </a:r>
          </a:p>
          <a:p>
            <a:r>
              <a:rPr lang="pt-BR" sz="1900" dirty="0" smtClean="0"/>
              <a:t>ukončené </a:t>
            </a:r>
            <a:r>
              <a:rPr lang="pt-BR" sz="1900" dirty="0"/>
              <a:t>vzdělání minimálně magisterského stupně a</a:t>
            </a:r>
          </a:p>
          <a:p>
            <a:r>
              <a:rPr lang="pt-BR" sz="1900" dirty="0" smtClean="0"/>
              <a:t>mít </a:t>
            </a:r>
            <a:r>
              <a:rPr lang="pt-BR" sz="1900" dirty="0"/>
              <a:t>zkušenost s realizací minimálně 3 genderových auditů v libovolném typu organizace..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39552" y="3212976"/>
            <a:ext cx="8064000" cy="1641475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cs-CZ" sz="1900" b="1" dirty="0" smtClean="0"/>
              <a:t>Auditorský tým</a:t>
            </a:r>
            <a:endParaRPr lang="cs-CZ" sz="2000" dirty="0"/>
          </a:p>
          <a:p>
            <a:r>
              <a:rPr lang="cs-CZ" sz="2000" dirty="0"/>
              <a:t>ukončené vysokoškolské vzdělání minimálně bakalářského stupně </a:t>
            </a:r>
            <a:r>
              <a:rPr lang="cs-CZ" sz="2000" i="1" dirty="0"/>
              <a:t>a </a:t>
            </a:r>
            <a:r>
              <a:rPr lang="cs-CZ" sz="2000" dirty="0" smtClean="0"/>
              <a:t>prokazatelná tříletá praxe, nebo publikační činnost </a:t>
            </a:r>
            <a:r>
              <a:rPr lang="cs-CZ" sz="2000" dirty="0"/>
              <a:t>v oblasti rovnosti žen a mužů </a:t>
            </a: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668687" y="5216525"/>
            <a:ext cx="8064000" cy="1269578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cs-CZ" sz="1900" b="1" dirty="0" smtClean="0"/>
              <a:t>Podpůrný tým</a:t>
            </a:r>
          </a:p>
          <a:p>
            <a:r>
              <a:rPr lang="cs-CZ" sz="2000" dirty="0" smtClean="0"/>
              <a:t>Administrace </a:t>
            </a:r>
            <a:r>
              <a:rPr lang="cs-CZ" sz="2000" dirty="0"/>
              <a:t>auditu </a:t>
            </a:r>
            <a:r>
              <a:rPr lang="cs-CZ" sz="2000" dirty="0" smtClean="0"/>
              <a:t>(archivace </a:t>
            </a:r>
            <a:r>
              <a:rPr lang="cs-CZ" sz="2000" dirty="0"/>
              <a:t>dat, přepis rozhovorů, příprava smluv/dohod s auditovanou organizací apod</a:t>
            </a:r>
            <a:r>
              <a:rPr lang="cs-CZ" sz="2000" dirty="0" smtClean="0"/>
              <a:t>.)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48658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Uznán může být audit u kterého proběhne: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5538055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/>
              <a:t>Sběr a analýza nezbytných dokumentů (viz Dokumenty);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1 </a:t>
            </a:r>
            <a:r>
              <a:rPr lang="cs-CZ" sz="1800" dirty="0"/>
              <a:t>úvodní jednání s vedením auditované organizace;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2 </a:t>
            </a:r>
            <a:r>
              <a:rPr lang="cs-CZ" sz="1800" dirty="0"/>
              <a:t>rozhovory s vedoucími pracovníky/pracovnicemi (</a:t>
            </a:r>
            <a:r>
              <a:rPr lang="cs-CZ" sz="1800" dirty="0" err="1"/>
              <a:t>polostrukturované</a:t>
            </a:r>
            <a:r>
              <a:rPr lang="cs-CZ" sz="1800" dirty="0"/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2 </a:t>
            </a:r>
            <a:r>
              <a:rPr lang="cs-CZ" sz="1800" dirty="0"/>
              <a:t>skupinové diskuse (či více v závislosti na velikosti organizace)42;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4 </a:t>
            </a:r>
            <a:r>
              <a:rPr lang="cs-CZ" sz="1800" dirty="0"/>
              <a:t>individuální hloubkové rozhovory A / NEBO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/>
              <a:t>1 dotazníkové šetření se zajištěním maximální možné návratnosti dotazníků;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1 </a:t>
            </a:r>
            <a:r>
              <a:rPr lang="cs-CZ" sz="1800" dirty="0"/>
              <a:t>prezentace výsledků závěrečné jednání s vedením společnosti – zhodnocení realizace genderového auditu, možnosti implementace doporučení do Akčního plánu společnosti (případně dohoda na vytvoření zvláštního Akčního plánu pro genderovou rovnost), apod.;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u </a:t>
            </a:r>
            <a:r>
              <a:rPr lang="cs-CZ" sz="1800" dirty="0"/>
              <a:t>kterého je zpracována Závěrečná zpráva (viz Příloha č. 2 Struktura zprávy z auditu) s návrhy a doporučeními na změnu, které prokazatelně vedou ke zlepšení genderové citlivosti organizace a k prosazování genderové rovnosti v organizaci (či společnosti).</a:t>
            </a:r>
            <a:endParaRPr lang="cs-CZ" sz="18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967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</a:t>
            </a:r>
            <a:r>
              <a:rPr lang="cs-CZ" baseline="0" dirty="0" smtClean="0"/>
              <a:t> Semináře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1547664" y="1800000"/>
            <a:ext cx="7056784" cy="4077272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="1" dirty="0" smtClean="0"/>
              <a:t>Představení výzev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="1" dirty="0" smtClean="0"/>
              <a:t>Standard genderového auditu</a:t>
            </a:r>
            <a:endParaRPr lang="cs-CZ" sz="2000" b="1" dirty="0" smtClean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Indikátory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Partnerství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aseline="0" dirty="0" smtClean="0">
                <a:solidFill>
                  <a:schemeClr val="tx2">
                    <a:lumMod val="75000"/>
                  </a:schemeClr>
                </a:solidFill>
              </a:rPr>
              <a:t>Rozpočet projektů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aseline="0" dirty="0" smtClean="0">
                <a:solidFill>
                  <a:schemeClr val="tx2">
                    <a:lumMod val="75000"/>
                  </a:schemeClr>
                </a:solidFill>
              </a:rPr>
              <a:t>Hodnocení a výběr projektů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aseline="0" dirty="0" smtClean="0">
                <a:solidFill>
                  <a:schemeClr val="tx2">
                    <a:lumMod val="75000"/>
                  </a:schemeClr>
                </a:solidFill>
              </a:rPr>
              <a:t>Informační systém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aseline="0" dirty="0" smtClean="0">
                <a:solidFill>
                  <a:schemeClr val="tx2">
                    <a:lumMod val="75000"/>
                  </a:schemeClr>
                </a:solidFill>
              </a:rPr>
              <a:t>Dotazy</a:t>
            </a:r>
            <a:endParaRPr lang="cs-CZ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50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331640" y="5301208"/>
            <a:ext cx="7272000" cy="540000"/>
          </a:xfrm>
        </p:spPr>
        <p:txBody>
          <a:bodyPr/>
          <a:lstStyle/>
          <a:p>
            <a:r>
              <a:rPr lang="cs-CZ" sz="2400" dirty="0" smtClean="0"/>
              <a:t>  </a:t>
            </a:r>
            <a:endParaRPr lang="cs-CZ" sz="2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INDIKÁTORY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136081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INDIKÁTORY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Pravidla volby závazných indikátorů a jejich sledování </a:t>
            </a:r>
          </a:p>
          <a:p>
            <a:r>
              <a:rPr lang="cs-CZ" sz="2200" dirty="0" smtClean="0"/>
              <a:t>žadatel volí pouze ty indikátory z výzvy, které jsou relevantní pro jeho projekt.</a:t>
            </a:r>
            <a:endParaRPr lang="cs-CZ" sz="2200" dirty="0">
              <a:solidFill>
                <a:srgbClr val="FF0000"/>
              </a:solidFill>
            </a:endParaRPr>
          </a:p>
          <a:p>
            <a:r>
              <a:rPr lang="cs-CZ" sz="2200" dirty="0" smtClean="0"/>
              <a:t>uvádí se kumulativní odhad za celé období realizace projektu.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Indikátory se závazkem - hodnota</a:t>
            </a:r>
            <a:r>
              <a:rPr lang="cs-CZ" dirty="0"/>
              <a:t>, která se chápe jako závazek žadatele, kterého má dosáhnout díky realizaci </a:t>
            </a:r>
            <a:r>
              <a:rPr lang="cs-CZ" dirty="0" smtClean="0"/>
              <a:t>projektu.</a:t>
            </a:r>
          </a:p>
          <a:p>
            <a:endParaRPr lang="cs-CZ" dirty="0"/>
          </a:p>
          <a:p>
            <a:r>
              <a:rPr lang="cs-CZ" dirty="0" smtClean="0"/>
              <a:t>Indikátory bez závazku - </a:t>
            </a:r>
            <a:r>
              <a:rPr lang="cs-CZ" dirty="0"/>
              <a:t>hodnoty, které nepředstavují závazek žadatele, ale které je nutné </a:t>
            </a:r>
            <a:r>
              <a:rPr lang="cs-CZ" dirty="0" smtClean="0"/>
              <a:t>sledovat.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28843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INDIKÁTORY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4320000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smtClean="0"/>
              <a:t>Závazný indikátor (je třeba vyplnit v ISKP):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504432"/>
              </p:ext>
            </p:extLst>
          </p:nvPr>
        </p:nvGraphicFramePr>
        <p:xfrm>
          <a:off x="323528" y="2708920"/>
          <a:ext cx="8280920" cy="1371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120"/>
                <a:gridCol w="4392488"/>
                <a:gridCol w="1440160"/>
                <a:gridCol w="1368152"/>
              </a:tblGrid>
              <a:tr h="360039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Kód</a:t>
                      </a:r>
                      <a:endParaRPr lang="cs-CZ" sz="18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Název indikátoru</a:t>
                      </a:r>
                      <a:endParaRPr lang="cs-CZ" sz="1800" b="1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Měrná jednotka</a:t>
                      </a:r>
                      <a:endParaRPr lang="cs-CZ" sz="1800" b="1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Typ indikátoru</a:t>
                      </a:r>
                      <a:endParaRPr lang="cs-CZ" sz="1800" b="1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645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8 05 00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Počet napsaných a zveřejněných analytických a strategických dokumentů (vč. evaluačních)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Dokumenty</a:t>
                      </a:r>
                      <a:endParaRPr lang="cs-C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Výstup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55763" y="312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85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Indikátory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     Sankce při nesplnění závazků týkajících se indikátorů</a:t>
            </a:r>
          </a:p>
          <a:p>
            <a:pPr>
              <a:buNone/>
            </a:pPr>
            <a:r>
              <a:rPr lang="cs-CZ" b="1" dirty="0" smtClean="0"/>
              <a:t>     </a:t>
            </a:r>
            <a:r>
              <a:rPr lang="cs-CZ" dirty="0" smtClean="0"/>
              <a:t>Celková míra naplnění indikátorů            Sankce </a:t>
            </a:r>
            <a:br>
              <a:rPr lang="cs-CZ" dirty="0" smtClean="0"/>
            </a:br>
            <a:r>
              <a:rPr lang="cs-CZ" dirty="0" smtClean="0"/>
              <a:t>výstupů vzhledem k závazkům </a:t>
            </a:r>
            <a:br>
              <a:rPr lang="cs-CZ" dirty="0" smtClean="0"/>
            </a:br>
            <a:r>
              <a:rPr lang="cs-CZ" dirty="0" smtClean="0"/>
              <a:t>dle právního aktu 	</a:t>
            </a:r>
          </a:p>
          <a:p>
            <a:pPr>
              <a:buNone/>
            </a:pPr>
            <a:r>
              <a:rPr lang="cs-CZ" dirty="0" smtClean="0"/>
              <a:t>     méně než 85 % a zároveň alespoň 70 %       15 % 	</a:t>
            </a:r>
          </a:p>
          <a:p>
            <a:pPr>
              <a:buNone/>
            </a:pPr>
            <a:r>
              <a:rPr lang="cs-CZ" dirty="0" smtClean="0"/>
              <a:t>     méně než 70 % a zároveň alespoň 55 % 	 20 % 	</a:t>
            </a:r>
          </a:p>
          <a:p>
            <a:pPr>
              <a:buNone/>
            </a:pPr>
            <a:r>
              <a:rPr lang="cs-CZ" dirty="0" smtClean="0"/>
              <a:t>     méně než 55 % a zároveň alespoň 40 % 	 30 % 	</a:t>
            </a:r>
          </a:p>
          <a:p>
            <a:pPr>
              <a:buNone/>
            </a:pPr>
            <a:r>
              <a:rPr lang="cs-CZ" dirty="0" smtClean="0"/>
              <a:t>     méně než 40 % 	                                             50 % 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24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610000"/>
            <a:ext cx="7272000" cy="1224000"/>
          </a:xfrm>
        </p:spPr>
        <p:txBody>
          <a:bodyPr/>
          <a:lstStyle/>
          <a:p>
            <a:pPr algn="ctr"/>
            <a:r>
              <a:rPr lang="cs-CZ" dirty="0" smtClean="0"/>
              <a:t>Partnerství v projektech</a:t>
            </a:r>
            <a:endParaRPr lang="cs-CZ" sz="2800" b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4"/>
          </p:nvPr>
        </p:nvSpPr>
        <p:spPr>
          <a:xfrm>
            <a:off x="1043608" y="4885200"/>
            <a:ext cx="7272000" cy="540000"/>
          </a:xfrm>
        </p:spPr>
        <p:txBody>
          <a:bodyPr/>
          <a:lstStyle/>
          <a:p>
            <a:pPr algn="ctr"/>
            <a:r>
              <a:rPr lang="cs-CZ" i="1" dirty="0" smtClean="0"/>
              <a:t> </a:t>
            </a:r>
            <a:endParaRPr lang="cs-CZ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52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/>
              <a:t>PARTNERSTVÍ V PROJEKTECH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204864"/>
            <a:ext cx="3960000" cy="4320000"/>
          </a:xfrm>
        </p:spPr>
        <p:txBody>
          <a:bodyPr/>
          <a:lstStyle/>
          <a:p>
            <a:pPr lvl="1"/>
            <a:r>
              <a:rPr lang="cs-CZ" dirty="0" smtClean="0"/>
              <a:t>obchodní </a:t>
            </a:r>
            <a:r>
              <a:rPr lang="cs-CZ" dirty="0"/>
              <a:t>korporace</a:t>
            </a:r>
          </a:p>
          <a:p>
            <a:pPr lvl="1"/>
            <a:r>
              <a:rPr lang="cs-CZ" dirty="0"/>
              <a:t>OSVČ</a:t>
            </a:r>
          </a:p>
          <a:p>
            <a:pPr lvl="1"/>
            <a:r>
              <a:rPr lang="cs-CZ" dirty="0"/>
              <a:t>státní podniky</a:t>
            </a:r>
          </a:p>
          <a:p>
            <a:pPr lvl="1"/>
            <a:r>
              <a:rPr lang="cs-CZ" dirty="0"/>
              <a:t>NNO</a:t>
            </a:r>
          </a:p>
          <a:p>
            <a:pPr lvl="1"/>
            <a:r>
              <a:rPr lang="cs-CZ" dirty="0"/>
              <a:t>poradenské a vzdělávací instituce</a:t>
            </a:r>
          </a:p>
          <a:p>
            <a:pPr lvl="1"/>
            <a:r>
              <a:rPr lang="cs-CZ" dirty="0"/>
              <a:t>profesní a podnikatelská sdružení</a:t>
            </a:r>
          </a:p>
          <a:p>
            <a:pPr lvl="1"/>
            <a:r>
              <a:rPr lang="cs-CZ" dirty="0"/>
              <a:t>veřejné výzkumné organizace</a:t>
            </a:r>
          </a:p>
          <a:p>
            <a:pPr lvl="1"/>
            <a:r>
              <a:rPr lang="cs-CZ" dirty="0"/>
              <a:t>kraje</a:t>
            </a:r>
          </a:p>
          <a:p>
            <a:pPr lvl="1"/>
            <a:r>
              <a:rPr lang="cs-CZ" dirty="0"/>
              <a:t>organizace zřizované </a:t>
            </a:r>
            <a:r>
              <a:rPr lang="cs-CZ" dirty="0" smtClean="0"/>
              <a:t>kraji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0"/>
          </p:nvPr>
        </p:nvSpPr>
        <p:spPr>
          <a:xfrm>
            <a:off x="539552" y="1340768"/>
            <a:ext cx="8064448" cy="692896"/>
          </a:xfrm>
        </p:spPr>
        <p:txBody>
          <a:bodyPr/>
          <a:lstStyle/>
          <a:p>
            <a:r>
              <a:rPr lang="cs-CZ" dirty="0"/>
              <a:t>Oprávnění partneři musí patřit do některé ve výzvě uvedené skupiny oprávněných žadatelů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4860032" y="2204864"/>
            <a:ext cx="3960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cs-CZ" dirty="0" smtClean="0"/>
              <a:t>obce</a:t>
            </a:r>
          </a:p>
          <a:p>
            <a:pPr lvl="1"/>
            <a:r>
              <a:rPr lang="cs-CZ" dirty="0" smtClean="0"/>
              <a:t>organizace zřizované obcemi</a:t>
            </a:r>
          </a:p>
          <a:p>
            <a:pPr lvl="1"/>
            <a:r>
              <a:rPr lang="cs-CZ" dirty="0" smtClean="0"/>
              <a:t>dobrovolné svazky obcí</a:t>
            </a:r>
          </a:p>
          <a:p>
            <a:pPr lvl="1"/>
            <a:r>
              <a:rPr lang="cs-CZ" dirty="0" smtClean="0"/>
              <a:t>právnické osoby vykonávající podnikatelskou činnost zřízené zvláštním zákonem</a:t>
            </a:r>
          </a:p>
          <a:p>
            <a:pPr lvl="1"/>
            <a:r>
              <a:rPr lang="cs-CZ" dirty="0" smtClean="0"/>
              <a:t>školy a školská zařízení</a:t>
            </a:r>
          </a:p>
          <a:p>
            <a:pPr lvl="1"/>
            <a:r>
              <a:rPr lang="cs-CZ" dirty="0" smtClean="0"/>
              <a:t>vysoké školy</a:t>
            </a:r>
          </a:p>
          <a:p>
            <a:endParaRPr lang="cs-CZ" sz="2000" dirty="0" smtClean="0"/>
          </a:p>
          <a:p>
            <a:pPr marL="0" indent="0">
              <a:buFont typeface="Wingdings" panose="05000000000000000000" pitchFamily="2" charset="2"/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800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PARTNERSTVÍ V PROJEKTECH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Základní principy partnerství</a:t>
            </a:r>
          </a:p>
          <a:p>
            <a:r>
              <a:rPr lang="pl-PL" dirty="0"/>
              <a:t>Partneři se musí podílet na realizaci věcných aktivit projektu</a:t>
            </a:r>
          </a:p>
          <a:p>
            <a:r>
              <a:rPr lang="cs-CZ" dirty="0"/>
              <a:t>Partnerství nesmí </a:t>
            </a:r>
            <a:r>
              <a:rPr lang="cs-CZ" dirty="0" smtClean="0"/>
              <a:t>nahrazovat: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zabezpečení běžné administrace projektu </a:t>
            </a:r>
            <a:r>
              <a:rPr lang="cs-CZ" dirty="0" smtClean="0"/>
              <a:t>(např. </a:t>
            </a:r>
            <a:r>
              <a:rPr lang="cs-CZ" dirty="0"/>
              <a:t>zpracování zpráv o realizaci projektu, finanční řízení projektu, účetnictví, administrativní agendu apod</a:t>
            </a:r>
            <a:r>
              <a:rPr lang="cs-CZ" dirty="0" smtClean="0"/>
              <a:t>.)</a:t>
            </a:r>
          </a:p>
          <a:p>
            <a:pPr lvl="1"/>
            <a:r>
              <a:rPr lang="cs-CZ" dirty="0" smtClean="0"/>
              <a:t>poskytování </a:t>
            </a:r>
            <a:r>
              <a:rPr lang="cs-CZ" dirty="0"/>
              <a:t>běžných služeb (publicita projektu, IT služby, účetní služby apod</a:t>
            </a:r>
            <a:r>
              <a:rPr lang="cs-CZ" dirty="0" smtClean="0"/>
              <a:t>.)</a:t>
            </a:r>
          </a:p>
          <a:p>
            <a:pPr lvl="1"/>
            <a:r>
              <a:rPr lang="cs-CZ" dirty="0" smtClean="0"/>
              <a:t>dodání zboží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Realizace principu partnerství nesmí být zneužito k obcházení zákona o veřejných </a:t>
            </a:r>
            <a:r>
              <a:rPr lang="cs-CZ" sz="2400" dirty="0" smtClean="0"/>
              <a:t>zakázkách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pl-PL" sz="2400" dirty="0"/>
              <a:t>Odpovědnost za realizaci projektu </a:t>
            </a:r>
            <a:r>
              <a:rPr lang="pl-PL" sz="2400" dirty="0" smtClean="0"/>
              <a:t>je vždy </a:t>
            </a:r>
            <a:r>
              <a:rPr lang="pl-PL" sz="2400" dirty="0"/>
              <a:t>na příjemci!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495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PARTNERSTVÍ V PROJEKTECH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Partner </a:t>
            </a:r>
            <a:r>
              <a:rPr lang="cs-CZ" b="1" dirty="0"/>
              <a:t>s finančním </a:t>
            </a:r>
            <a:r>
              <a:rPr lang="cs-CZ" b="1" dirty="0" smtClean="0"/>
              <a:t>příspěvkem</a:t>
            </a:r>
          </a:p>
          <a:p>
            <a:pPr lvl="1"/>
            <a:r>
              <a:rPr lang="cs-CZ" sz="2400" dirty="0" smtClean="0"/>
              <a:t>nutná </a:t>
            </a:r>
            <a:r>
              <a:rPr lang="cs-CZ" sz="2400" dirty="0"/>
              <a:t>smlouva o partnerství mezi žadatelem a </a:t>
            </a:r>
            <a:r>
              <a:rPr lang="cs-CZ" sz="2400" dirty="0" smtClean="0"/>
              <a:t>partnerem nebo </a:t>
            </a:r>
            <a:r>
              <a:rPr lang="cs-CZ" sz="2400" dirty="0"/>
              <a:t>prohlášení o </a:t>
            </a:r>
            <a:r>
              <a:rPr lang="cs-CZ" sz="2400" dirty="0" smtClean="0"/>
              <a:t>partnerství – </a:t>
            </a:r>
            <a:r>
              <a:rPr lang="cs-CZ" sz="2400" b="1" u="sng" dirty="0" smtClean="0"/>
              <a:t>nedokládá</a:t>
            </a:r>
            <a:r>
              <a:rPr lang="cs-CZ" sz="2400" dirty="0" smtClean="0"/>
              <a:t> </a:t>
            </a:r>
            <a:r>
              <a:rPr lang="cs-CZ" sz="2400" b="1" u="sng" dirty="0" smtClean="0"/>
              <a:t>se</a:t>
            </a:r>
            <a:r>
              <a:rPr lang="cs-CZ" sz="2400" dirty="0" smtClean="0"/>
              <a:t> k žádosti o podporu.</a:t>
            </a:r>
            <a:endParaRPr lang="cs-CZ" sz="2400" dirty="0"/>
          </a:p>
          <a:p>
            <a:r>
              <a:rPr lang="cs-CZ" b="1" dirty="0" smtClean="0"/>
              <a:t>Partner </a:t>
            </a:r>
            <a:r>
              <a:rPr lang="cs-CZ" b="1" dirty="0"/>
              <a:t>bez finančního </a:t>
            </a:r>
            <a:r>
              <a:rPr lang="cs-CZ" b="1" dirty="0" smtClean="0"/>
              <a:t>příspěvku</a:t>
            </a:r>
            <a:endParaRPr lang="cs-CZ" b="1" dirty="0"/>
          </a:p>
          <a:p>
            <a:pPr lvl="1"/>
            <a:r>
              <a:rPr lang="cs-CZ" sz="2400" dirty="0" smtClean="0"/>
              <a:t>pravidla </a:t>
            </a:r>
            <a:r>
              <a:rPr lang="cs-CZ" sz="2400" dirty="0"/>
              <a:t>OPZ nevyžadují zakotvit závazky </a:t>
            </a:r>
            <a:r>
              <a:rPr lang="cs-CZ" sz="2400" dirty="0" smtClean="0"/>
              <a:t>partnera.</a:t>
            </a: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798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/>
              <a:t>PARTNERSTVÍ V PROJEKTECH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r>
              <a:rPr lang="cs-CZ" b="1" dirty="0"/>
              <a:t>Způsobilé výdaje vzniklé </a:t>
            </a:r>
            <a:r>
              <a:rPr lang="cs-CZ" b="1" dirty="0" smtClean="0"/>
              <a:t>partnerovi</a:t>
            </a:r>
          </a:p>
          <a:p>
            <a:pPr lvl="1"/>
            <a:r>
              <a:rPr lang="cs-CZ" dirty="0" smtClean="0"/>
              <a:t>uvádí se v rozpočtu </a:t>
            </a:r>
            <a:r>
              <a:rPr lang="cs-CZ" dirty="0"/>
              <a:t>projektu, pokud splňují pravidla </a:t>
            </a:r>
            <a:r>
              <a:rPr lang="cs-CZ" dirty="0" smtClean="0"/>
              <a:t>způsobilosti.</a:t>
            </a:r>
          </a:p>
          <a:p>
            <a:r>
              <a:rPr lang="cs-CZ" b="1" dirty="0" smtClean="0"/>
              <a:t>Změna partnera </a:t>
            </a:r>
          </a:p>
          <a:p>
            <a:pPr lvl="1"/>
            <a:r>
              <a:rPr lang="cs-CZ" dirty="0" smtClean="0"/>
              <a:t>možná ve výjimečných a </a:t>
            </a:r>
            <a:r>
              <a:rPr lang="cs-CZ" dirty="0"/>
              <a:t>odůvodněných </a:t>
            </a:r>
            <a:r>
              <a:rPr lang="cs-CZ" dirty="0" smtClean="0"/>
              <a:t>případech,</a:t>
            </a:r>
          </a:p>
          <a:p>
            <a:pPr lvl="1"/>
            <a:r>
              <a:rPr lang="cs-CZ" dirty="0" smtClean="0"/>
              <a:t>formou podstatné změny</a:t>
            </a:r>
          </a:p>
          <a:p>
            <a:r>
              <a:rPr lang="cs-CZ" b="1" dirty="0"/>
              <a:t>Veřejná podpora </a:t>
            </a:r>
            <a:endParaRPr lang="cs-CZ" b="1" dirty="0" smtClean="0"/>
          </a:p>
          <a:p>
            <a:pPr lvl="1"/>
            <a:r>
              <a:rPr lang="cs-CZ" dirty="0"/>
              <a:t>limit případné veřejné podpory je počítán i pro partnera s finančním příspěvkem</a:t>
            </a:r>
            <a:r>
              <a:rPr lang="cs-CZ" dirty="0" smtClean="0"/>
              <a:t>)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924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043608" y="4797152"/>
            <a:ext cx="6984776" cy="900040"/>
          </a:xfrm>
        </p:spPr>
        <p:txBody>
          <a:bodyPr/>
          <a:lstStyle/>
          <a:p>
            <a:pPr algn="ctr"/>
            <a:r>
              <a:rPr lang="cs-CZ" sz="2400" b="1" dirty="0" smtClean="0">
                <a:solidFill>
                  <a:schemeClr val="tx1"/>
                </a:solidFill>
              </a:rPr>
              <a:t>Lukáš Müller</a:t>
            </a:r>
          </a:p>
          <a:p>
            <a:pPr algn="ctr"/>
            <a:r>
              <a:rPr lang="cs-CZ" sz="2400" b="1" i="1" dirty="0" err="1" smtClean="0">
                <a:solidFill>
                  <a:schemeClr val="tx1"/>
                </a:solidFill>
              </a:rPr>
              <a:t>lukas.muller@mpsv</a:t>
            </a:r>
            <a:endParaRPr lang="cs-CZ" sz="2400" b="1" i="1" dirty="0" smtClean="0">
              <a:solidFill>
                <a:schemeClr val="tx1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PŘEDSTAVENÍ VÝZEV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288294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140968"/>
            <a:ext cx="7272808" cy="1584176"/>
          </a:xfrm>
        </p:spPr>
        <p:txBody>
          <a:bodyPr/>
          <a:lstStyle/>
          <a:p>
            <a:pPr algn="ctr"/>
            <a:r>
              <a:rPr lang="cs-CZ" dirty="0" smtClean="0"/>
              <a:t>Hodnocení a výběr projektů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291439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sz="2800" b="1" dirty="0" smtClean="0"/>
              <a:t>Definice </a:t>
            </a:r>
            <a:r>
              <a:rPr lang="cs-CZ" sz="2800" b="1" dirty="0"/>
              <a:t>a úprava</a:t>
            </a:r>
          </a:p>
          <a:p>
            <a:pPr lvl="1"/>
            <a:r>
              <a:rPr lang="cs-CZ" sz="2400" dirty="0"/>
              <a:t>problematika hodnocení přijatelnosti a formálních náležitostí, věcného hodnocení a výběrové komise </a:t>
            </a:r>
            <a:br>
              <a:rPr lang="cs-CZ" sz="2400" dirty="0"/>
            </a:br>
            <a:r>
              <a:rPr lang="cs-CZ" dirty="0" smtClean="0"/>
              <a:t>(</a:t>
            </a:r>
            <a:r>
              <a:rPr lang="cs-CZ" i="1" dirty="0" smtClean="0"/>
              <a:t>Specifická </a:t>
            </a:r>
            <a:r>
              <a:rPr lang="cs-CZ" i="1" dirty="0"/>
              <a:t>část pravidel pro žadatele a příjemce pro projekty se skutečně vzniklými výdaji a případně také s nepřímými </a:t>
            </a:r>
            <a:r>
              <a:rPr lang="cs-CZ" i="1" dirty="0" smtClean="0"/>
              <a:t>náklady)</a:t>
            </a:r>
            <a:endParaRPr lang="cs-CZ" dirty="0" smtClean="0"/>
          </a:p>
          <a:p>
            <a:pPr lvl="1"/>
            <a:endParaRPr lang="cs-CZ" dirty="0"/>
          </a:p>
          <a:p>
            <a:pPr lvl="1"/>
            <a:r>
              <a:rPr lang="cs-CZ" sz="2400" dirty="0" smtClean="0"/>
              <a:t>příprava </a:t>
            </a:r>
            <a:r>
              <a:rPr lang="cs-CZ" sz="2400" dirty="0"/>
              <a:t>a vydání právního aktu o poskytnutí podpory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i="1" dirty="0" smtClean="0"/>
              <a:t>Obecná </a:t>
            </a:r>
            <a:r>
              <a:rPr lang="cs-CZ" i="1" dirty="0"/>
              <a:t>část pravidel pro žadatele a </a:t>
            </a:r>
            <a:r>
              <a:rPr lang="cs-CZ" i="1" dirty="0" smtClean="0"/>
              <a:t>příjemce)</a:t>
            </a:r>
            <a:endParaRPr lang="cs-CZ" dirty="0" smtClean="0"/>
          </a:p>
          <a:p>
            <a:pPr lvl="1"/>
            <a:endParaRPr lang="cs-CZ" dirty="0"/>
          </a:p>
          <a:p>
            <a:pPr lvl="1"/>
            <a:r>
              <a:rPr lang="cs-CZ" sz="2400" dirty="0" smtClean="0"/>
              <a:t>oba </a:t>
            </a:r>
            <a:r>
              <a:rPr lang="cs-CZ" sz="2400" dirty="0"/>
              <a:t>dokumenty </a:t>
            </a:r>
            <a:r>
              <a:rPr lang="cs-CZ" sz="2400" dirty="0" smtClean="0"/>
              <a:t>ke stažení </a:t>
            </a:r>
            <a:r>
              <a:rPr lang="cs-CZ" sz="2400" dirty="0"/>
              <a:t>na </a:t>
            </a:r>
            <a:r>
              <a:rPr lang="cs-CZ" sz="2400" dirty="0" smtClean="0">
                <a:hlinkClick r:id="rId3"/>
              </a:rPr>
              <a:t>www.esfcr.cz</a:t>
            </a:r>
            <a:r>
              <a:rPr lang="cs-CZ" sz="2400" dirty="0" smtClean="0"/>
              <a:t> – Dokumenty – Dokumenty OPZ - </a:t>
            </a:r>
            <a:r>
              <a:rPr lang="it-IT" sz="2400" dirty="0"/>
              <a:t>Pravidla pro žadatele a příjemce</a:t>
            </a:r>
            <a:endParaRPr lang="cs-CZ" dirty="0"/>
          </a:p>
          <a:p>
            <a:pPr marL="414000" lvl="1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38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32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52646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Ukončení příjmu žádostí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979712" y="2996952"/>
            <a:ext cx="144016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Formální / přijatelnost   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4041078" y="2996952"/>
            <a:ext cx="1224136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Věcné hodnocení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940152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Výběrová komise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7812360" y="2980409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1232766" y="4005064"/>
            <a:ext cx="21871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331640" y="4055468"/>
            <a:ext cx="2088232" cy="360040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r>
              <a:rPr lang="cs-CZ" dirty="0" smtClean="0"/>
              <a:t>Do 30 pracovních dní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232766" y="4581128"/>
            <a:ext cx="40324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195737" y="4673686"/>
            <a:ext cx="2326826" cy="36004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r>
              <a:rPr lang="cs-CZ" dirty="0" smtClean="0"/>
              <a:t>Do 80 pracovních dní</a:t>
            </a:r>
            <a:endParaRPr lang="cs-CZ" dirty="0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265214" y="4581128"/>
            <a:ext cx="1755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94671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50 dní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6934831" y="4581128"/>
            <a:ext cx="1957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265582" y="4673686"/>
            <a:ext cx="1482881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3 měsíců</a:t>
            </a:r>
            <a:endParaRPr lang="cs-CZ" dirty="0"/>
          </a:p>
        </p:txBody>
      </p:sp>
      <p:cxnSp>
        <p:nvCxnSpPr>
          <p:cNvPr id="31" name="Přímá spojnice 30"/>
          <p:cNvCxnSpPr>
            <a:stCxn id="5" idx="3"/>
          </p:cNvCxnSpPr>
          <p:nvPr/>
        </p:nvCxnSpPr>
        <p:spPr>
          <a:xfrm>
            <a:off x="1232766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stCxn id="6" idx="3"/>
          </p:cNvCxnSpPr>
          <p:nvPr/>
        </p:nvCxnSpPr>
        <p:spPr>
          <a:xfrm>
            <a:off x="3419872" y="3320988"/>
            <a:ext cx="0" cy="684076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265214" y="3374994"/>
            <a:ext cx="0" cy="1206134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020272" y="330444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900108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6790815" y="4581128"/>
            <a:ext cx="373473" cy="936104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5307933" y="5517232"/>
            <a:ext cx="2936475" cy="864096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Vyjádření žadateli do 10 pracovních dní od schválení zápisu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3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352480" cy="3933256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Obecná pravidla pro hodnocení a výběr </a:t>
            </a:r>
            <a:r>
              <a:rPr lang="cs-CZ" sz="2800" b="1" dirty="0" smtClean="0"/>
              <a:t>projektů </a:t>
            </a:r>
            <a:endParaRPr lang="cs-CZ" sz="2000" dirty="0" smtClean="0"/>
          </a:p>
          <a:p>
            <a:pPr lvl="1"/>
            <a:r>
              <a:rPr lang="cs-CZ" dirty="0"/>
              <a:t>p</a:t>
            </a:r>
            <a:r>
              <a:rPr lang="cs-CZ" dirty="0" smtClean="0"/>
              <a:t>roces hodnocení a výběru projektů zajišťuje ŘO OPZ</a:t>
            </a:r>
            <a:br>
              <a:rPr lang="cs-CZ" dirty="0" smtClean="0"/>
            </a:br>
            <a:r>
              <a:rPr lang="cs-CZ" sz="1600" dirty="0" smtClean="0"/>
              <a:t>(= Řídicí orgán Operačního programu zaměstnanost)</a:t>
            </a:r>
          </a:p>
          <a:p>
            <a:pPr lvl="1"/>
            <a:r>
              <a:rPr lang="cs-CZ" dirty="0" smtClean="0"/>
              <a:t>žádosti </a:t>
            </a:r>
            <a:r>
              <a:rPr lang="cs-CZ" dirty="0"/>
              <a:t>předložené jiným způsobem a v jiném termínu, než umožňuje </a:t>
            </a:r>
            <a:r>
              <a:rPr lang="cs-CZ" dirty="0" smtClean="0"/>
              <a:t>výzva</a:t>
            </a:r>
            <a:r>
              <a:rPr lang="cs-CZ" dirty="0"/>
              <a:t>, nejsou </a:t>
            </a:r>
            <a:r>
              <a:rPr lang="cs-CZ" dirty="0" smtClean="0"/>
              <a:t>akceptovány (žádosti se podávají pouze elektronicky, stvrzené el. podpisem, nutnost mít datovou schránku)</a:t>
            </a:r>
            <a:endParaRPr lang="cs-CZ" dirty="0"/>
          </a:p>
          <a:p>
            <a:pPr marL="414000" lvl="1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88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34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52646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Ukončení příjmu žádostí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979712" y="2996952"/>
            <a:ext cx="1440160" cy="64807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Formální / přijatelnost   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4041078" y="2996952"/>
            <a:ext cx="1224136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Věcné hodnocení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940152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Výběrová komise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7812360" y="2980409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1232766" y="4005064"/>
            <a:ext cx="21871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331640" y="4055468"/>
            <a:ext cx="2088232" cy="360040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r>
              <a:rPr lang="cs-CZ" dirty="0" smtClean="0"/>
              <a:t>Do 30 pracovních dní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232766" y="4581128"/>
            <a:ext cx="40324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195737" y="4673686"/>
            <a:ext cx="2326826" cy="36004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r>
              <a:rPr lang="cs-CZ" dirty="0" smtClean="0"/>
              <a:t>Do 80 pracovních dní</a:t>
            </a:r>
            <a:endParaRPr lang="cs-CZ" dirty="0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265214" y="4581128"/>
            <a:ext cx="1755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94671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50 dní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6934831" y="4581128"/>
            <a:ext cx="1957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265582" y="4673686"/>
            <a:ext cx="1482881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3 měsíců</a:t>
            </a:r>
            <a:endParaRPr lang="cs-CZ" dirty="0"/>
          </a:p>
        </p:txBody>
      </p:sp>
      <p:cxnSp>
        <p:nvCxnSpPr>
          <p:cNvPr id="31" name="Přímá spojnice 30"/>
          <p:cNvCxnSpPr>
            <a:stCxn id="5" idx="3"/>
          </p:cNvCxnSpPr>
          <p:nvPr/>
        </p:nvCxnSpPr>
        <p:spPr>
          <a:xfrm>
            <a:off x="1232766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stCxn id="6" idx="3"/>
          </p:cNvCxnSpPr>
          <p:nvPr/>
        </p:nvCxnSpPr>
        <p:spPr>
          <a:xfrm>
            <a:off x="3419872" y="3320988"/>
            <a:ext cx="0" cy="684076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265214" y="3374994"/>
            <a:ext cx="0" cy="1206134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020272" y="330444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900108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6790815" y="4581128"/>
            <a:ext cx="373473" cy="936104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5307933" y="5517232"/>
            <a:ext cx="2936475" cy="864096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Vyjádření žadateli do 10 pracovních dní od schválení zápisu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23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1. fáze hodnocení projektů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- </a:t>
            </a:r>
            <a:r>
              <a:rPr lang="cs-CZ" b="1" dirty="0"/>
              <a:t>hodnocení přijatelnosti a formálních náležitostí</a:t>
            </a:r>
            <a:endParaRPr lang="cs-CZ" dirty="0"/>
          </a:p>
          <a:p>
            <a:pPr lvl="1"/>
            <a:r>
              <a:rPr lang="cs-CZ" dirty="0"/>
              <a:t>p</a:t>
            </a:r>
            <a:r>
              <a:rPr lang="cs-CZ" dirty="0" smtClean="0"/>
              <a:t>osouzení </a:t>
            </a:r>
            <a:r>
              <a:rPr lang="cs-CZ" dirty="0"/>
              <a:t>základních věcných požadavků, </a:t>
            </a:r>
            <a:r>
              <a:rPr lang="cs-CZ" dirty="0" err="1"/>
              <a:t>hodnotitelnosti</a:t>
            </a:r>
            <a:r>
              <a:rPr lang="cs-CZ" dirty="0"/>
              <a:t> žádosti o podporu a naplnění </a:t>
            </a:r>
            <a:r>
              <a:rPr lang="cs-CZ" dirty="0" smtClean="0"/>
              <a:t>administrativních požadavků</a:t>
            </a:r>
            <a:endParaRPr lang="cs-CZ" dirty="0"/>
          </a:p>
          <a:p>
            <a:pPr lvl="1"/>
            <a:r>
              <a:rPr lang="cs-CZ" dirty="0" smtClean="0"/>
              <a:t>max</a:t>
            </a:r>
            <a:r>
              <a:rPr lang="cs-CZ" dirty="0"/>
              <a:t>. </a:t>
            </a:r>
            <a:r>
              <a:rPr lang="cs-CZ" b="1" dirty="0"/>
              <a:t>30 pracovních dnů</a:t>
            </a:r>
            <a:r>
              <a:rPr lang="cs-CZ" dirty="0"/>
              <a:t> od uzávěrky příjmu žádostí ve </a:t>
            </a:r>
            <a:r>
              <a:rPr lang="cs-CZ" dirty="0" smtClean="0"/>
              <a:t>Výzvě (více než 250 žádostí = + 10 pracovních dnů)</a:t>
            </a:r>
            <a:endParaRPr lang="cs-CZ" dirty="0"/>
          </a:p>
          <a:p>
            <a:pPr lvl="1"/>
            <a:r>
              <a:rPr lang="cs-CZ" b="1" dirty="0" smtClean="0"/>
              <a:t>náprava </a:t>
            </a:r>
            <a:r>
              <a:rPr lang="cs-CZ" b="1" dirty="0"/>
              <a:t>nedostatků v hodnocení přijatelnosti není </a:t>
            </a:r>
            <a:r>
              <a:rPr lang="cs-CZ" b="1" dirty="0" smtClean="0"/>
              <a:t>možná</a:t>
            </a:r>
            <a:endParaRPr lang="cs-CZ" dirty="0"/>
          </a:p>
          <a:p>
            <a:pPr lvl="1"/>
            <a:r>
              <a:rPr lang="cs-CZ" dirty="0"/>
              <a:t>n</a:t>
            </a:r>
            <a:r>
              <a:rPr lang="cs-CZ" dirty="0" smtClean="0"/>
              <a:t>áprava </a:t>
            </a:r>
            <a:r>
              <a:rPr lang="cs-CZ" dirty="0"/>
              <a:t>formálních </a:t>
            </a:r>
            <a:r>
              <a:rPr lang="cs-CZ" dirty="0" smtClean="0"/>
              <a:t>náležitostí </a:t>
            </a:r>
            <a:r>
              <a:rPr lang="cs-CZ" b="1" dirty="0" smtClean="0"/>
              <a:t>max</a:t>
            </a:r>
            <a:r>
              <a:rPr lang="cs-CZ" b="1" dirty="0"/>
              <a:t>. 1 </a:t>
            </a:r>
            <a:r>
              <a:rPr lang="cs-CZ" b="1" dirty="0" smtClean="0"/>
              <a:t>x - </a:t>
            </a:r>
            <a:r>
              <a:rPr lang="cs-CZ" dirty="0" smtClean="0"/>
              <a:t>pouze pokud žádost vyhoví v hodnocení</a:t>
            </a:r>
            <a:r>
              <a:rPr lang="cs-CZ" dirty="0"/>
              <a:t> přijatelnosti (v IS KP14+ výzva k nápravě - podrobný popis ve Specifických pravidlech v kapitole 4.2</a:t>
            </a:r>
            <a:r>
              <a:rPr lang="cs-CZ" dirty="0" smtClean="0"/>
              <a:t>). </a:t>
            </a:r>
          </a:p>
          <a:p>
            <a:pPr lvl="1"/>
            <a:r>
              <a:rPr lang="cs-CZ" dirty="0" smtClean="0"/>
              <a:t>hodnotí se podle kontrolních otázek uvedených pro každé kritérium, na otázky se odpovídá ANO / NE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276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Kritéria hodnocení </a:t>
            </a:r>
            <a:r>
              <a:rPr lang="cs-CZ" b="1" dirty="0" smtClean="0"/>
              <a:t>přijatelnosti:</a:t>
            </a:r>
            <a:endParaRPr lang="cs-CZ" dirty="0"/>
          </a:p>
          <a:p>
            <a:pPr lvl="1"/>
            <a:r>
              <a:rPr lang="cs-CZ" dirty="0" smtClean="0"/>
              <a:t>oprávněnost žadatele</a:t>
            </a:r>
            <a:endParaRPr lang="cs-CZ" dirty="0"/>
          </a:p>
          <a:p>
            <a:pPr lvl="1"/>
            <a:r>
              <a:rPr lang="cs-CZ" dirty="0" smtClean="0"/>
              <a:t>partnerství</a:t>
            </a:r>
            <a:endParaRPr lang="cs-CZ" dirty="0"/>
          </a:p>
          <a:p>
            <a:pPr lvl="1"/>
            <a:r>
              <a:rPr lang="cs-CZ" dirty="0" smtClean="0"/>
              <a:t>cílové skupiny</a:t>
            </a:r>
            <a:endParaRPr lang="cs-CZ" dirty="0"/>
          </a:p>
          <a:p>
            <a:pPr lvl="1"/>
            <a:r>
              <a:rPr lang="cs-CZ" dirty="0" smtClean="0"/>
              <a:t>celkové </a:t>
            </a:r>
            <a:r>
              <a:rPr lang="cs-CZ" dirty="0"/>
              <a:t>způsobilé </a:t>
            </a:r>
            <a:r>
              <a:rPr lang="cs-CZ" dirty="0" smtClean="0"/>
              <a:t>výdaje</a:t>
            </a:r>
            <a:endParaRPr lang="cs-CZ" dirty="0"/>
          </a:p>
          <a:p>
            <a:pPr lvl="1"/>
            <a:r>
              <a:rPr lang="cs-CZ" dirty="0" smtClean="0"/>
              <a:t>aktivity v souladu s textem výzvy</a:t>
            </a:r>
            <a:endParaRPr lang="cs-CZ" dirty="0"/>
          </a:p>
          <a:p>
            <a:pPr lvl="1"/>
            <a:r>
              <a:rPr lang="cs-CZ" dirty="0" smtClean="0"/>
              <a:t>horizontální principy</a:t>
            </a:r>
            <a:endParaRPr lang="cs-CZ" dirty="0"/>
          </a:p>
          <a:p>
            <a:pPr lvl="1"/>
            <a:r>
              <a:rPr lang="cs-CZ" dirty="0" smtClean="0"/>
              <a:t>trestní bezúhonnost statutárního zástupce</a:t>
            </a:r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84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7704408" cy="350120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Kritéria </a:t>
            </a:r>
            <a:r>
              <a:rPr lang="cs-CZ" b="1" dirty="0"/>
              <a:t>formálních </a:t>
            </a:r>
            <a:r>
              <a:rPr lang="cs-CZ" b="1" dirty="0" smtClean="0"/>
              <a:t>náležitostí:</a:t>
            </a:r>
            <a:endParaRPr lang="cs-CZ" dirty="0"/>
          </a:p>
          <a:p>
            <a:pPr lvl="1"/>
            <a:r>
              <a:rPr lang="cs-CZ" dirty="0" smtClean="0"/>
              <a:t>úplnost </a:t>
            </a:r>
            <a:r>
              <a:rPr lang="cs-CZ" dirty="0"/>
              <a:t>a forma </a:t>
            </a:r>
            <a:r>
              <a:rPr lang="cs-CZ" dirty="0" smtClean="0"/>
              <a:t>žádosti</a:t>
            </a:r>
            <a:endParaRPr lang="cs-CZ" dirty="0"/>
          </a:p>
          <a:p>
            <a:pPr lvl="1"/>
            <a:r>
              <a:rPr lang="cs-CZ" dirty="0" smtClean="0"/>
              <a:t>podpis žádosti oprávněnou osobou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733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38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52646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Ukončení příjmu žádostí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979712" y="2996952"/>
            <a:ext cx="1440160" cy="648072"/>
          </a:xfrm>
          <a:prstGeom prst="roundRect">
            <a:avLst/>
          </a:prstGeom>
          <a:solidFill>
            <a:schemeClr val="accent5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Formální / přijatelnost   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4041078" y="2996952"/>
            <a:ext cx="1224136" cy="64807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Věcné hodnocení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940152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Výběrová komise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7812360" y="2980409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1232766" y="4005064"/>
            <a:ext cx="21871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331640" y="4055468"/>
            <a:ext cx="2088232" cy="360040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r>
              <a:rPr lang="cs-CZ" dirty="0" smtClean="0"/>
              <a:t>Do 30 pracovních dní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232766" y="4581128"/>
            <a:ext cx="40324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195737" y="4673686"/>
            <a:ext cx="2326826" cy="36004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r>
              <a:rPr lang="cs-CZ" dirty="0" smtClean="0"/>
              <a:t>Do 80 pracovních dní</a:t>
            </a:r>
            <a:endParaRPr lang="cs-CZ" dirty="0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265214" y="4581128"/>
            <a:ext cx="1755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94671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50 dní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6934831" y="4581128"/>
            <a:ext cx="1957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265582" y="4673686"/>
            <a:ext cx="1482881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3 měsíců</a:t>
            </a:r>
            <a:endParaRPr lang="cs-CZ" dirty="0"/>
          </a:p>
        </p:txBody>
      </p:sp>
      <p:cxnSp>
        <p:nvCxnSpPr>
          <p:cNvPr id="31" name="Přímá spojnice 30"/>
          <p:cNvCxnSpPr>
            <a:stCxn id="5" idx="3"/>
          </p:cNvCxnSpPr>
          <p:nvPr/>
        </p:nvCxnSpPr>
        <p:spPr>
          <a:xfrm>
            <a:off x="1232766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stCxn id="6" idx="3"/>
          </p:cNvCxnSpPr>
          <p:nvPr/>
        </p:nvCxnSpPr>
        <p:spPr>
          <a:xfrm>
            <a:off x="3419872" y="3320988"/>
            <a:ext cx="0" cy="684076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265214" y="3374994"/>
            <a:ext cx="0" cy="1206134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020272" y="330444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900108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6790815" y="4581128"/>
            <a:ext cx="373473" cy="936104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5307933" y="5517232"/>
            <a:ext cx="2936475" cy="864096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Vyjádření žadateli do 10 pracovních dní od schválení zápisu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9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064448" cy="468052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2. fáze hodnocení projektů </a:t>
            </a:r>
            <a:r>
              <a:rPr lang="cs-CZ" b="1" dirty="0" smtClean="0"/>
              <a:t>- </a:t>
            </a:r>
            <a:r>
              <a:rPr lang="cs-CZ" b="1" dirty="0"/>
              <a:t>věcné hodnocení</a:t>
            </a:r>
            <a:endParaRPr lang="cs-CZ" dirty="0"/>
          </a:p>
          <a:p>
            <a:pPr lvl="1"/>
            <a:r>
              <a:rPr lang="cs-CZ" dirty="0" smtClean="0"/>
              <a:t>hodnocení kvality - ohled </a:t>
            </a:r>
            <a:r>
              <a:rPr lang="cs-CZ" dirty="0"/>
              <a:t>na naplňování věcných cílů </a:t>
            </a:r>
            <a:r>
              <a:rPr lang="cs-CZ" dirty="0" smtClean="0"/>
              <a:t>programu</a:t>
            </a:r>
            <a:endParaRPr lang="cs-CZ" dirty="0"/>
          </a:p>
          <a:p>
            <a:pPr lvl="1"/>
            <a:r>
              <a:rPr lang="cs-CZ" dirty="0" smtClean="0"/>
              <a:t>příručka </a:t>
            </a:r>
            <a:r>
              <a:rPr lang="cs-CZ" dirty="0"/>
              <a:t>pro hodnotitele </a:t>
            </a:r>
            <a:r>
              <a:rPr lang="cs-CZ" dirty="0" smtClean="0"/>
              <a:t>(</a:t>
            </a:r>
            <a:r>
              <a:rPr lang="cs-CZ" dirty="0">
                <a:hlinkClick r:id="rId3"/>
              </a:rPr>
              <a:t>http://www.esfcr.cz/</a:t>
            </a:r>
            <a:r>
              <a:rPr lang="cs-CZ" dirty="0" err="1">
                <a:hlinkClick r:id="rId3"/>
              </a:rPr>
              <a:t>file</a:t>
            </a:r>
            <a:r>
              <a:rPr lang="cs-CZ" dirty="0">
                <a:hlinkClick r:id="rId3"/>
              </a:rPr>
              <a:t>/9102</a:t>
            </a:r>
            <a:r>
              <a:rPr lang="cs-CZ" dirty="0" smtClean="0"/>
              <a:t>)</a:t>
            </a:r>
            <a:endParaRPr lang="cs-CZ" dirty="0"/>
          </a:p>
          <a:p>
            <a:pPr lvl="1"/>
            <a:r>
              <a:rPr lang="cs-CZ" dirty="0" smtClean="0"/>
              <a:t>pouze </a:t>
            </a:r>
            <a:r>
              <a:rPr lang="cs-CZ" dirty="0"/>
              <a:t>žádosti o podporu, které uspěly v </a:t>
            </a:r>
            <a:r>
              <a:rPr lang="cs-CZ" dirty="0" smtClean="0"/>
              <a:t>1. fázi hodnocení</a:t>
            </a:r>
            <a:endParaRPr lang="cs-CZ" dirty="0"/>
          </a:p>
          <a:p>
            <a:pPr lvl="1"/>
            <a:r>
              <a:rPr lang="cs-CZ" dirty="0"/>
              <a:t>minimálně 2 externí hodnotitelé, výsledný počet bodů je průměrem bodů přidělených v těchto </a:t>
            </a:r>
            <a:r>
              <a:rPr lang="cs-CZ" dirty="0" smtClean="0"/>
              <a:t>hodnoceních</a:t>
            </a:r>
          </a:p>
          <a:p>
            <a:pPr lvl="1"/>
            <a:r>
              <a:rPr lang="cs-CZ" dirty="0"/>
              <a:t>arbitrážní hodnocení (pokud jeden z hodnotitelů označí některou část projektu za nedostatečnou)</a:t>
            </a:r>
          </a:p>
          <a:p>
            <a:pPr lvl="1"/>
            <a:r>
              <a:rPr lang="cs-CZ" dirty="0" smtClean="0"/>
              <a:t>žádost </a:t>
            </a:r>
            <a:r>
              <a:rPr lang="cs-CZ" dirty="0"/>
              <a:t>o podporu uspěje, pokud v žádném z kritérií </a:t>
            </a:r>
            <a:r>
              <a:rPr lang="cs-CZ" dirty="0" smtClean="0"/>
              <a:t>neobdrží </a:t>
            </a:r>
            <a:r>
              <a:rPr lang="cs-CZ" dirty="0"/>
              <a:t>eliminační deskriptor a získá minimálně 50 </a:t>
            </a:r>
            <a:r>
              <a:rPr lang="cs-CZ" dirty="0" smtClean="0"/>
              <a:t>bodů</a:t>
            </a:r>
            <a:endParaRPr lang="cs-CZ" dirty="0"/>
          </a:p>
          <a:p>
            <a:pPr lvl="1"/>
            <a:r>
              <a:rPr lang="cs-CZ" dirty="0" smtClean="0"/>
              <a:t>věcné </a:t>
            </a:r>
            <a:r>
              <a:rPr lang="cs-CZ" dirty="0"/>
              <a:t>hodnocení musí být dokončeno do 80 pracovních dnů od uzávěrky příjmu žádostí ve Výzvě </a:t>
            </a:r>
            <a:r>
              <a:rPr lang="cs-CZ" dirty="0" smtClean="0"/>
              <a:t>(více </a:t>
            </a:r>
            <a:r>
              <a:rPr lang="cs-CZ" dirty="0"/>
              <a:t>než 250 žádostí = + </a:t>
            </a:r>
            <a:r>
              <a:rPr lang="cs-CZ" dirty="0" smtClean="0"/>
              <a:t>20 </a:t>
            </a:r>
            <a:r>
              <a:rPr lang="cs-CZ" dirty="0"/>
              <a:t>pracovních dnů)</a:t>
            </a:r>
          </a:p>
          <a:p>
            <a:pPr lvl="1"/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030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0" kern="0" cap="all" baseline="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Představení výzev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tabLst>
                <a:tab pos="358775" algn="l"/>
              </a:tabLst>
            </a:pPr>
            <a:r>
              <a:rPr lang="cs-CZ" dirty="0"/>
              <a:t>Realizace genderových auditů u zaměstnavatelů </a:t>
            </a:r>
            <a:r>
              <a:rPr lang="cs-CZ" dirty="0" smtClean="0"/>
              <a:t>mimo </a:t>
            </a:r>
            <a:r>
              <a:rPr lang="cs-CZ" dirty="0"/>
              <a:t>hl. m. Prahu</a:t>
            </a:r>
          </a:p>
          <a:p>
            <a:pPr marL="0" indent="0" algn="just">
              <a:buNone/>
              <a:tabLst>
                <a:tab pos="358775" algn="l"/>
              </a:tabLst>
            </a:pPr>
            <a:r>
              <a:rPr lang="cs-CZ" dirty="0" smtClean="0"/>
              <a:t>	Číslo </a:t>
            </a:r>
            <a:r>
              <a:rPr lang="cs-CZ" dirty="0"/>
              <a:t>výzvy </a:t>
            </a:r>
            <a:r>
              <a:rPr lang="cs-CZ" dirty="0" smtClean="0"/>
              <a:t>03_16_50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     Alokace </a:t>
            </a:r>
            <a:r>
              <a:rPr lang="cs-CZ" dirty="0" smtClean="0"/>
              <a:t>30 </a:t>
            </a:r>
            <a:r>
              <a:rPr lang="cs-CZ" dirty="0"/>
              <a:t>mil. Kč</a:t>
            </a:r>
          </a:p>
          <a:p>
            <a:pPr algn="just"/>
            <a:r>
              <a:rPr lang="cs-CZ" dirty="0"/>
              <a:t>Realizace genderových auditů u zaměstnavatelů </a:t>
            </a:r>
            <a:r>
              <a:rPr lang="cs-CZ" dirty="0" smtClean="0"/>
              <a:t>v hl. m. Praze</a:t>
            </a:r>
          </a:p>
          <a:p>
            <a:pPr marL="0" indent="0" algn="just">
              <a:buNone/>
            </a:pPr>
            <a:r>
              <a:rPr lang="cs-CZ" dirty="0" smtClean="0"/>
              <a:t>      Číslo výzvy 03_16_51</a:t>
            </a:r>
          </a:p>
          <a:p>
            <a:pPr marL="0" indent="0" algn="just">
              <a:buNone/>
            </a:pPr>
            <a:r>
              <a:rPr lang="cs-CZ" dirty="0" smtClean="0"/>
              <a:t>      Alokace </a:t>
            </a:r>
            <a:r>
              <a:rPr lang="cs-CZ" dirty="0"/>
              <a:t>5</a:t>
            </a:r>
            <a:r>
              <a:rPr lang="cs-CZ" dirty="0" smtClean="0"/>
              <a:t> mil. Kč</a:t>
            </a:r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828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448" cy="44912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Kritéria věcného hodnocení</a:t>
            </a:r>
            <a:endParaRPr lang="cs-CZ" sz="2800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40</a:t>
            </a:fld>
            <a:endParaRPr lang="cs-CZ" dirty="0"/>
          </a:p>
        </p:txBody>
      </p:sp>
      <p:pic>
        <p:nvPicPr>
          <p:cNvPr id="5" name="Obrázek 4" descr="C:\Users\jan.jelinek1\AppData\Local\Microsoft\Windows\Temporary Internet Files\Content.Word\Kriteria věcného hodnocení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275840"/>
            <a:ext cx="6984776" cy="3889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813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41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52646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Ukončení příjmu žádostí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979712" y="2996952"/>
            <a:ext cx="1440160" cy="648072"/>
          </a:xfrm>
          <a:prstGeom prst="roundRect">
            <a:avLst/>
          </a:prstGeom>
          <a:solidFill>
            <a:schemeClr val="accent5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Formální / přijatelnost   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4041078" y="2996952"/>
            <a:ext cx="1224136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Věcné hodnocení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940152" y="2996952"/>
            <a:ext cx="1080120" cy="64807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Výběrová komise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7812360" y="2980409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1232766" y="4005064"/>
            <a:ext cx="21871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331640" y="4055468"/>
            <a:ext cx="2088232" cy="360040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r>
              <a:rPr lang="cs-CZ" dirty="0" smtClean="0"/>
              <a:t>Do 30 pracovních dní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232766" y="4581128"/>
            <a:ext cx="40324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195737" y="4673686"/>
            <a:ext cx="2326826" cy="36004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r>
              <a:rPr lang="cs-CZ" dirty="0" smtClean="0"/>
              <a:t>Do 80 pracovních dní</a:t>
            </a:r>
            <a:endParaRPr lang="cs-CZ" dirty="0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265214" y="4581128"/>
            <a:ext cx="1755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94671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50 dní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6934831" y="4581128"/>
            <a:ext cx="1957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265582" y="4673686"/>
            <a:ext cx="1482881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3 měsíců</a:t>
            </a:r>
            <a:endParaRPr lang="cs-CZ" dirty="0"/>
          </a:p>
        </p:txBody>
      </p:sp>
      <p:cxnSp>
        <p:nvCxnSpPr>
          <p:cNvPr id="31" name="Přímá spojnice 30"/>
          <p:cNvCxnSpPr>
            <a:stCxn id="5" idx="3"/>
          </p:cNvCxnSpPr>
          <p:nvPr/>
        </p:nvCxnSpPr>
        <p:spPr>
          <a:xfrm>
            <a:off x="1232766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stCxn id="6" idx="3"/>
          </p:cNvCxnSpPr>
          <p:nvPr/>
        </p:nvCxnSpPr>
        <p:spPr>
          <a:xfrm>
            <a:off x="3419872" y="3320988"/>
            <a:ext cx="0" cy="684076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265214" y="3374994"/>
            <a:ext cx="0" cy="1206134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020272" y="330444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900108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6790815" y="4581128"/>
            <a:ext cx="373473" cy="936104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5307933" y="5517232"/>
            <a:ext cx="2936475" cy="864096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Vyjádření žadateli do 10 pracovních dní od schválení zápisu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10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3. </a:t>
            </a:r>
            <a:r>
              <a:rPr lang="cs-CZ" sz="2800" b="1" dirty="0"/>
              <a:t>fáze hodnocení projektů </a:t>
            </a:r>
            <a:r>
              <a:rPr lang="cs-CZ" sz="2800" b="1" dirty="0" smtClean="0"/>
              <a:t/>
            </a:r>
            <a:br>
              <a:rPr lang="cs-CZ" sz="2800" b="1" dirty="0" smtClean="0"/>
            </a:br>
            <a:r>
              <a:rPr lang="cs-CZ" b="1" dirty="0" smtClean="0"/>
              <a:t>- </a:t>
            </a:r>
            <a:r>
              <a:rPr lang="cs-CZ" b="1" dirty="0"/>
              <a:t>Výběrová </a:t>
            </a:r>
            <a:r>
              <a:rPr lang="cs-CZ" b="1" dirty="0" smtClean="0"/>
              <a:t>komise</a:t>
            </a:r>
            <a:endParaRPr lang="cs-CZ" dirty="0"/>
          </a:p>
          <a:p>
            <a:pPr lvl="1"/>
            <a:r>
              <a:rPr lang="cs-CZ" dirty="0" smtClean="0"/>
              <a:t>minimálně 5 osob</a:t>
            </a:r>
            <a:r>
              <a:rPr lang="cs-CZ" dirty="0"/>
              <a:t>, které nebyly zapojeny do věcného </a:t>
            </a:r>
            <a:r>
              <a:rPr lang="cs-CZ" dirty="0" smtClean="0"/>
              <a:t>hodnocení</a:t>
            </a:r>
            <a:endParaRPr lang="cs-CZ" dirty="0"/>
          </a:p>
          <a:p>
            <a:pPr lvl="1"/>
            <a:r>
              <a:rPr lang="cs-CZ" dirty="0"/>
              <a:t>projednává žádosti o podporu, které uspěly v předchozích fázích hodnocení a výběru, a rozhoduje o tom, zda žádost bude doporučena nebo nedoporučena k </a:t>
            </a:r>
            <a:r>
              <a:rPr lang="cs-CZ" dirty="0" smtClean="0"/>
              <a:t>financování</a:t>
            </a:r>
            <a:endParaRPr lang="cs-CZ" dirty="0"/>
          </a:p>
          <a:p>
            <a:pPr lvl="1"/>
            <a:r>
              <a:rPr lang="cs-CZ" dirty="0" smtClean="0"/>
              <a:t>žádosti </a:t>
            </a:r>
            <a:r>
              <a:rPr lang="cs-CZ" dirty="0"/>
              <a:t>mohou být doporučeny k financování s výhradou – udělení podmínky </a:t>
            </a:r>
            <a:r>
              <a:rPr lang="cs-CZ" dirty="0" smtClean="0"/>
              <a:t>realizace</a:t>
            </a:r>
            <a:endParaRPr lang="cs-CZ" dirty="0"/>
          </a:p>
          <a:p>
            <a:pPr lvl="1"/>
            <a:r>
              <a:rPr lang="cs-CZ" dirty="0" smtClean="0"/>
              <a:t>zahájena do </a:t>
            </a:r>
            <a:r>
              <a:rPr lang="cs-CZ" dirty="0"/>
              <a:t>20 pracovních dnů od ukončení věcného hodnocení všech žádostí o podporu v rámci </a:t>
            </a:r>
            <a:r>
              <a:rPr lang="cs-CZ" dirty="0" smtClean="0"/>
              <a:t>výzvy</a:t>
            </a:r>
          </a:p>
          <a:p>
            <a:pPr lvl="1"/>
            <a:r>
              <a:rPr lang="cs-CZ" dirty="0" smtClean="0"/>
              <a:t>uzavřena do 30 dnů od prvního zasedání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197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Důvody pro nedoporučení projektu k podpoře výběrovou komisí</a:t>
            </a:r>
          </a:p>
          <a:p>
            <a:pPr lvl="1"/>
            <a:r>
              <a:rPr lang="cs-CZ" dirty="0" smtClean="0"/>
              <a:t>více </a:t>
            </a:r>
            <a:r>
              <a:rPr lang="cs-CZ" dirty="0"/>
              <a:t>projektů zaměřených na realizaci obdobných aktivit pro stejnou cílovou skupinu ve stejném regionu (přesah absorpční </a:t>
            </a:r>
            <a:r>
              <a:rPr lang="cs-CZ" dirty="0" smtClean="0"/>
              <a:t>schopnosti)</a:t>
            </a:r>
            <a:endParaRPr lang="cs-CZ" dirty="0"/>
          </a:p>
          <a:p>
            <a:pPr lvl="1"/>
            <a:r>
              <a:rPr lang="cs-CZ" dirty="0" smtClean="0"/>
              <a:t>překryv </a:t>
            </a:r>
            <a:r>
              <a:rPr lang="cs-CZ" dirty="0"/>
              <a:t>projektu s jiným již běžícím </a:t>
            </a:r>
            <a:r>
              <a:rPr lang="cs-CZ" dirty="0" smtClean="0"/>
              <a:t>projektem</a:t>
            </a:r>
            <a:endParaRPr lang="cs-CZ" dirty="0"/>
          </a:p>
          <a:p>
            <a:pPr lvl="1"/>
            <a:r>
              <a:rPr lang="cs-CZ" dirty="0"/>
              <a:t>nedostatečná kapacita </a:t>
            </a:r>
            <a:r>
              <a:rPr lang="cs-CZ" dirty="0" smtClean="0"/>
              <a:t>žadatele</a:t>
            </a:r>
            <a:endParaRPr lang="cs-CZ" dirty="0"/>
          </a:p>
          <a:p>
            <a:pPr lvl="1"/>
            <a:r>
              <a:rPr lang="cs-CZ" dirty="0"/>
              <a:t>žadatel prokazatelně opakovaně neplnil své povinnosti v jiném projektu financovaném z veřejných </a:t>
            </a:r>
            <a:r>
              <a:rPr lang="cs-CZ" dirty="0" smtClean="0"/>
              <a:t>prostředků</a:t>
            </a:r>
            <a:endParaRPr lang="cs-CZ" dirty="0"/>
          </a:p>
          <a:p>
            <a:pPr lvl="1"/>
            <a:r>
              <a:rPr lang="cs-CZ" dirty="0"/>
              <a:t>disponibilní prostředky ve výzvě neumožní projekt podpořit v dostatečném </a:t>
            </a:r>
            <a:r>
              <a:rPr lang="cs-CZ" dirty="0" smtClean="0"/>
              <a:t>rozsahu</a:t>
            </a:r>
            <a:endParaRPr lang="cs-CZ" dirty="0"/>
          </a:p>
          <a:p>
            <a:pPr lvl="1"/>
            <a:r>
              <a:rPr lang="cs-CZ" dirty="0"/>
              <a:t>limity dané </a:t>
            </a:r>
            <a:r>
              <a:rPr lang="cs-CZ" dirty="0" smtClean="0"/>
              <a:t>výzvou</a:t>
            </a:r>
            <a:endParaRPr lang="cs-CZ" dirty="0"/>
          </a:p>
          <a:p>
            <a:pPr marL="414000" lvl="1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978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3573216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Informování </a:t>
            </a:r>
            <a:r>
              <a:rPr lang="cs-CZ" sz="2800" b="1" dirty="0"/>
              <a:t>žadatele o výsledku žádosti v jednotlivých fázích hodnocení a </a:t>
            </a:r>
            <a:r>
              <a:rPr lang="cs-CZ" sz="2800" b="1" dirty="0" smtClean="0"/>
              <a:t>výběru</a:t>
            </a:r>
            <a:br>
              <a:rPr lang="cs-CZ" sz="2800" b="1" dirty="0" smtClean="0"/>
            </a:br>
            <a:endParaRPr lang="cs-CZ" sz="2800" dirty="0"/>
          </a:p>
          <a:p>
            <a:pPr lvl="1"/>
            <a:r>
              <a:rPr lang="cs-CZ" dirty="0" smtClean="0"/>
              <a:t>vyrozumění </a:t>
            </a:r>
            <a:r>
              <a:rPr lang="cs-CZ" dirty="0"/>
              <a:t>o výsledku žádosti vždy po dokončení dané fáze hodnocení a </a:t>
            </a:r>
            <a:r>
              <a:rPr lang="cs-CZ" dirty="0" smtClean="0"/>
              <a:t>výběru</a:t>
            </a:r>
            <a:endParaRPr lang="cs-CZ" dirty="0"/>
          </a:p>
          <a:p>
            <a:pPr lvl="1"/>
            <a:r>
              <a:rPr lang="cs-CZ" dirty="0" smtClean="0"/>
              <a:t>změna </a:t>
            </a:r>
            <a:r>
              <a:rPr lang="cs-CZ" dirty="0"/>
              <a:t>stavu projektu v IS KP14</a:t>
            </a:r>
            <a:r>
              <a:rPr lang="cs-CZ" dirty="0" smtClean="0"/>
              <a:t>+</a:t>
            </a:r>
            <a:endParaRPr lang="cs-CZ" dirty="0"/>
          </a:p>
          <a:p>
            <a:pPr lvl="1"/>
            <a:r>
              <a:rPr lang="cs-CZ" dirty="0" smtClean="0"/>
              <a:t>výsledky </a:t>
            </a:r>
            <a:r>
              <a:rPr lang="cs-CZ" dirty="0"/>
              <a:t>hodnocení k dispozici v IS KP14</a:t>
            </a:r>
            <a:r>
              <a:rPr lang="cs-CZ" dirty="0" smtClean="0"/>
              <a:t>+</a:t>
            </a:r>
            <a:endParaRPr lang="cs-CZ" dirty="0"/>
          </a:p>
          <a:p>
            <a:pPr lvl="1"/>
            <a:r>
              <a:rPr lang="cs-CZ" dirty="0" smtClean="0"/>
              <a:t>neúspěšní </a:t>
            </a:r>
            <a:r>
              <a:rPr lang="cs-CZ" dirty="0"/>
              <a:t>žadatelé v IS KP14+ - oznámení, odůvodnění a informace o opravných </a:t>
            </a:r>
            <a:r>
              <a:rPr lang="cs-CZ" dirty="0" smtClean="0"/>
              <a:t>prostředních</a:t>
            </a:r>
            <a:endParaRPr lang="cs-CZ" dirty="0"/>
          </a:p>
          <a:p>
            <a:pPr marL="414000" lvl="1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013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45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52646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Ukončení příjmu žádostí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979712" y="2996952"/>
            <a:ext cx="1440160" cy="648072"/>
          </a:xfrm>
          <a:prstGeom prst="roundRect">
            <a:avLst/>
          </a:prstGeom>
          <a:solidFill>
            <a:schemeClr val="accent5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Formální / přijatelnost   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4041078" y="2996952"/>
            <a:ext cx="1224136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Věcné hodnocení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940152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Výběrová komise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7812360" y="2980409"/>
            <a:ext cx="1080120" cy="64807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1232766" y="4005064"/>
            <a:ext cx="21871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331640" y="4055468"/>
            <a:ext cx="2088232" cy="360040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r>
              <a:rPr lang="cs-CZ" dirty="0" smtClean="0"/>
              <a:t>Do 30 pracovních dní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232766" y="4581128"/>
            <a:ext cx="40324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195737" y="4673686"/>
            <a:ext cx="2326826" cy="36004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r>
              <a:rPr lang="cs-CZ" dirty="0" smtClean="0"/>
              <a:t>Do 80 pracovních dní</a:t>
            </a:r>
            <a:endParaRPr lang="cs-CZ" dirty="0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265214" y="4581128"/>
            <a:ext cx="1755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94671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50 dní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6934831" y="4581128"/>
            <a:ext cx="1957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265582" y="4673686"/>
            <a:ext cx="1482881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3 měsíců</a:t>
            </a:r>
            <a:endParaRPr lang="cs-CZ" dirty="0"/>
          </a:p>
        </p:txBody>
      </p:sp>
      <p:cxnSp>
        <p:nvCxnSpPr>
          <p:cNvPr id="31" name="Přímá spojnice 30"/>
          <p:cNvCxnSpPr>
            <a:stCxn id="5" idx="3"/>
          </p:cNvCxnSpPr>
          <p:nvPr/>
        </p:nvCxnSpPr>
        <p:spPr>
          <a:xfrm>
            <a:off x="1232766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stCxn id="6" idx="3"/>
          </p:cNvCxnSpPr>
          <p:nvPr/>
        </p:nvCxnSpPr>
        <p:spPr>
          <a:xfrm>
            <a:off x="3419872" y="3320988"/>
            <a:ext cx="0" cy="684076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265214" y="3374994"/>
            <a:ext cx="0" cy="1206134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020272" y="330444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900108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6790815" y="4581128"/>
            <a:ext cx="373473" cy="936104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5307933" y="5517232"/>
            <a:ext cx="2936475" cy="864096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Vyjádření žadateli do 10 pracovních dní od schválení zápisu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54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7992440" cy="44912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Vydání </a:t>
            </a:r>
            <a:r>
              <a:rPr lang="cs-CZ" sz="2800" b="1" dirty="0"/>
              <a:t>právního aktu o poskytnutí podpory </a:t>
            </a:r>
            <a:r>
              <a:rPr lang="cs-CZ" sz="2800" b="1" dirty="0" smtClean="0"/>
              <a:t/>
            </a:r>
            <a:br>
              <a:rPr lang="cs-CZ" sz="2800" b="1" dirty="0" smtClean="0"/>
            </a:br>
            <a:endParaRPr lang="cs-CZ" sz="2800" b="1" dirty="0" smtClean="0"/>
          </a:p>
          <a:p>
            <a:pPr lvl="1"/>
            <a:r>
              <a:rPr lang="cs-CZ" dirty="0" smtClean="0"/>
              <a:t>v případě, </a:t>
            </a:r>
            <a:r>
              <a:rPr lang="cs-CZ" dirty="0"/>
              <a:t>že </a:t>
            </a:r>
            <a:r>
              <a:rPr lang="cs-CZ" dirty="0" smtClean="0"/>
              <a:t>žádost </a:t>
            </a:r>
            <a:r>
              <a:rPr lang="cs-CZ" dirty="0"/>
              <a:t>o </a:t>
            </a:r>
            <a:r>
              <a:rPr lang="cs-CZ" dirty="0" smtClean="0"/>
              <a:t>podporu uspěla v </a:t>
            </a:r>
            <a:r>
              <a:rPr lang="cs-CZ" dirty="0"/>
              <a:t>hodnocení a </a:t>
            </a:r>
            <a:r>
              <a:rPr lang="cs-CZ" dirty="0" smtClean="0"/>
              <a:t>výběru</a:t>
            </a:r>
          </a:p>
          <a:p>
            <a:pPr lvl="1"/>
            <a:r>
              <a:rPr lang="cs-CZ" dirty="0" smtClean="0"/>
              <a:t>vydání do 3 měsíců </a:t>
            </a:r>
            <a:r>
              <a:rPr lang="cs-CZ" dirty="0"/>
              <a:t>od schválení příslušné žádosti o podporu </a:t>
            </a:r>
            <a:r>
              <a:rPr lang="cs-CZ" dirty="0" smtClean="0"/>
              <a:t>při dodržení 7 </a:t>
            </a:r>
            <a:r>
              <a:rPr lang="cs-CZ" dirty="0"/>
              <a:t>měsíců pro celkový proces hodnocení a </a:t>
            </a:r>
            <a:r>
              <a:rPr lang="cs-CZ" dirty="0" smtClean="0"/>
              <a:t>výběru</a:t>
            </a:r>
          </a:p>
          <a:p>
            <a:pPr lvl="1"/>
            <a:r>
              <a:rPr lang="cs-CZ" dirty="0" smtClean="0"/>
              <a:t>výzva </a:t>
            </a:r>
            <a:r>
              <a:rPr lang="cs-CZ" dirty="0"/>
              <a:t>k poskytnutí podkladů pro přípravu právního </a:t>
            </a:r>
            <a:r>
              <a:rPr lang="cs-CZ" dirty="0" smtClean="0"/>
              <a:t>aktu</a:t>
            </a:r>
          </a:p>
          <a:p>
            <a:pPr lvl="1"/>
            <a:r>
              <a:rPr lang="cs-CZ" dirty="0" smtClean="0"/>
              <a:t>neposkytnutí </a:t>
            </a:r>
            <a:r>
              <a:rPr lang="cs-CZ" dirty="0"/>
              <a:t>součinnosti v procesu přípravy právního aktu </a:t>
            </a:r>
            <a:r>
              <a:rPr lang="cs-CZ" dirty="0" smtClean="0"/>
              <a:t>- podpora </a:t>
            </a:r>
            <a:r>
              <a:rPr lang="cs-CZ" dirty="0"/>
              <a:t>na projekt poskytnuta </a:t>
            </a:r>
            <a:r>
              <a:rPr lang="cs-CZ" dirty="0" smtClean="0"/>
              <a:t>nebude</a:t>
            </a:r>
          </a:p>
          <a:p>
            <a:pPr lvl="1"/>
            <a:r>
              <a:rPr lang="cs-CZ" dirty="0" smtClean="0"/>
              <a:t>ŘO připravuje návrh právního aktu na základě doložených podkladů</a:t>
            </a:r>
          </a:p>
          <a:p>
            <a:pPr lvl="1"/>
            <a:r>
              <a:rPr lang="cs-CZ" dirty="0" smtClean="0"/>
              <a:t>akceptováním textu právního </a:t>
            </a:r>
            <a:r>
              <a:rPr lang="cs-CZ" dirty="0"/>
              <a:t>aktu </a:t>
            </a:r>
            <a:r>
              <a:rPr lang="cs-CZ" dirty="0" smtClean="0"/>
              <a:t>se </a:t>
            </a:r>
            <a:r>
              <a:rPr lang="cs-CZ" dirty="0"/>
              <a:t>žadatel stává příjemcem </a:t>
            </a:r>
            <a:r>
              <a:rPr lang="cs-CZ" dirty="0" smtClean="0"/>
              <a:t>podpory</a:t>
            </a:r>
            <a:endParaRPr lang="cs-CZ" dirty="0"/>
          </a:p>
          <a:p>
            <a:pPr marL="414000" lvl="1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143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475656" y="4365104"/>
            <a:ext cx="6264696" cy="540000"/>
          </a:xfrm>
        </p:spPr>
        <p:txBody>
          <a:bodyPr/>
          <a:lstStyle/>
          <a:p>
            <a:pPr algn="ctr"/>
            <a:endParaRPr lang="cs-CZ" sz="2400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Rozpočet projektů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176752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Všechny výdaje musejí splňovat podmínku</a:t>
            </a:r>
          </a:p>
          <a:p>
            <a:pPr lvl="1"/>
            <a:r>
              <a:rPr lang="cs-CZ" dirty="0" smtClean="0"/>
              <a:t>Hospodárnosti</a:t>
            </a:r>
          </a:p>
          <a:p>
            <a:pPr lvl="1"/>
            <a:r>
              <a:rPr lang="cs-CZ" dirty="0" smtClean="0"/>
              <a:t>Efektivnosti</a:t>
            </a:r>
          </a:p>
          <a:p>
            <a:pPr lvl="1"/>
            <a:r>
              <a:rPr lang="cs-CZ" dirty="0" smtClean="0"/>
              <a:t>Účelnosti</a:t>
            </a:r>
          </a:p>
          <a:p>
            <a:pPr lvl="1"/>
            <a:r>
              <a:rPr lang="cs-CZ" dirty="0" smtClean="0"/>
              <a:t>Vznikly v době realizace projektu</a:t>
            </a:r>
          </a:p>
          <a:p>
            <a:r>
              <a:rPr lang="cs-CZ" sz="1600" dirty="0"/>
              <a:t>Režim </a:t>
            </a:r>
            <a:r>
              <a:rPr lang="cs-CZ" sz="1600" b="1" dirty="0"/>
              <a:t>financování projektu metodou skutečně vzniklých výdajů </a:t>
            </a:r>
            <a:r>
              <a:rPr lang="cs-CZ" sz="1600" dirty="0"/>
              <a:t>je založen na tom, že ke stanovení výše způsobilých výdajů projektu dochází na základě vykázání skutečně vzniklých a uhrazených výdajů prostřednictvím jejich doložení účetním, daňovým či jiným dokladem</a:t>
            </a:r>
          </a:p>
          <a:p>
            <a:r>
              <a:rPr lang="cs-CZ" sz="1600" dirty="0" smtClean="0"/>
              <a:t>Řídicí orgán (ŘO) </a:t>
            </a:r>
            <a:r>
              <a:rPr lang="cs-CZ" sz="1600" dirty="0"/>
              <a:t>je oprávněn si od příjemce vyžádat jakýkoli dokument, který je nezbytný pro ověření způsobilosti výdajů v rámci projektu (a může se jednat i o dokument, který vznikl v době před zahájením realizace projektu</a:t>
            </a:r>
            <a:r>
              <a:rPr lang="cs-CZ" sz="1600" dirty="0" smtClean="0"/>
              <a:t>).</a:t>
            </a:r>
            <a:endParaRPr lang="cs-CZ" sz="1600" dirty="0"/>
          </a:p>
          <a:p>
            <a:pPr marL="0" indent="0">
              <a:buNone/>
            </a:pPr>
            <a:r>
              <a:rPr lang="cs-CZ" sz="1600" dirty="0" smtClean="0"/>
              <a:t>. </a:t>
            </a:r>
            <a:endParaRPr lang="cs-CZ" sz="16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736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Osobní náklady- </a:t>
            </a:r>
            <a:r>
              <a:rPr lang="cs-CZ" sz="2200" dirty="0" smtClean="0"/>
              <a:t>mzdy a platy členů realizačního týmu (RT)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pracovní smlouvy (</a:t>
            </a:r>
            <a:r>
              <a:rPr lang="cs-CZ" dirty="0" smtClean="0"/>
              <a:t>PS)</a:t>
            </a:r>
          </a:p>
          <a:p>
            <a:pPr lvl="1"/>
            <a:r>
              <a:rPr lang="cs-CZ" dirty="0" smtClean="0"/>
              <a:t>dohoda </a:t>
            </a:r>
            <a:r>
              <a:rPr lang="cs-CZ" dirty="0"/>
              <a:t>o pracovní činnosti (</a:t>
            </a:r>
            <a:r>
              <a:rPr lang="cs-CZ" dirty="0" smtClean="0"/>
              <a:t>DPČ)</a:t>
            </a:r>
            <a:endParaRPr lang="cs-CZ" dirty="0"/>
          </a:p>
          <a:p>
            <a:pPr lvl="2"/>
            <a:r>
              <a:rPr lang="cs-CZ" sz="1800" dirty="0" smtClean="0"/>
              <a:t>týdenní </a:t>
            </a:r>
            <a:r>
              <a:rPr lang="cs-CZ" sz="1800" dirty="0"/>
              <a:t>rozsah nesmí v průměru překračovat 20 hodin, a to maximálně za dobu 52 týdnů. </a:t>
            </a:r>
            <a:r>
              <a:rPr lang="cs-CZ" sz="1800" dirty="0" smtClean="0"/>
              <a:t>Do částky 2499 Kč za měsíc zaměstnanec ani zaměstnavatel zdravotní a sociální pojištění neplatí. Od částky 2500 Kč za měsíc vzniká povinnost platby zdravotního a sociálního pojištění. </a:t>
            </a:r>
          </a:p>
          <a:p>
            <a:pPr lvl="1"/>
            <a:r>
              <a:rPr lang="cs-CZ" dirty="0" smtClean="0"/>
              <a:t>dohoda </a:t>
            </a:r>
            <a:r>
              <a:rPr lang="cs-CZ" dirty="0"/>
              <a:t>o </a:t>
            </a:r>
            <a:r>
              <a:rPr lang="cs-CZ" dirty="0" smtClean="0"/>
              <a:t>provedení </a:t>
            </a:r>
            <a:r>
              <a:rPr lang="cs-CZ" dirty="0"/>
              <a:t>práce (</a:t>
            </a:r>
            <a:r>
              <a:rPr lang="cs-CZ" dirty="0" smtClean="0"/>
              <a:t>DPP)</a:t>
            </a:r>
            <a:endParaRPr lang="cs-CZ" sz="2400" dirty="0"/>
          </a:p>
          <a:p>
            <a:pPr lvl="2"/>
            <a:r>
              <a:rPr lang="cs-CZ" sz="1800" b="0" i="0" u="none" strike="noStrike" kern="1200" baseline="0" dirty="0" smtClean="0">
                <a:solidFill>
                  <a:schemeClr val="tx1"/>
                </a:solidFill>
              </a:rPr>
              <a:t>rozsah práce</a:t>
            </a:r>
            <a:r>
              <a:rPr lang="cs-CZ" sz="1800" b="0" i="0" u="none" strike="noStrike" kern="1200" dirty="0" smtClean="0">
                <a:solidFill>
                  <a:schemeClr val="tx1"/>
                </a:solidFill>
              </a:rPr>
              <a:t> </a:t>
            </a:r>
            <a:r>
              <a:rPr lang="cs-CZ" sz="1800" b="0" i="0" u="none" strike="noStrike" kern="1200" baseline="0" dirty="0" smtClean="0">
                <a:solidFill>
                  <a:schemeClr val="tx1"/>
                </a:solidFill>
              </a:rPr>
              <a:t>nesmí překročit 300 hodin v kalendářním roce u jednoho zaměstnavatele. Zdravotní a sociální pojištění se platní jen pokud odměna přesáhne 10 000 Kč (včetně). 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167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964488" cy="1080000"/>
          </a:xfrm>
        </p:spPr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- </a:t>
            </a:r>
            <a:r>
              <a:rPr lang="pl-PL" b="0" cap="none" dirty="0" smtClean="0"/>
              <a:t>základní informace</a:t>
            </a:r>
            <a:endParaRPr lang="cs-CZ" b="0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Prioritní osa 1: </a:t>
            </a:r>
            <a:r>
              <a:rPr lang="cs-CZ" dirty="0" smtClean="0"/>
              <a:t>Podpora zaměstnanosti a adaptability pracovní síly</a:t>
            </a:r>
          </a:p>
          <a:p>
            <a:pPr marL="0" indent="0">
              <a:buNone/>
            </a:pPr>
            <a:r>
              <a:rPr lang="cs-CZ" b="1" dirty="0" smtClean="0"/>
              <a:t>Investiční priorita 1.2: </a:t>
            </a:r>
            <a:r>
              <a:rPr lang="cs-CZ" dirty="0" smtClean="0"/>
              <a:t>Rovnost žen a mužů ve všech oblastech, a to i pokud jde o přístup k zaměstnání a kariérní postup, sladění pracovního a soukromého života a podpora stejné odměny za stejnou práci.</a:t>
            </a:r>
          </a:p>
          <a:p>
            <a:pPr marL="0" indent="0">
              <a:buNone/>
            </a:pPr>
            <a:r>
              <a:rPr lang="cs-CZ" b="1" dirty="0" smtClean="0"/>
              <a:t>Vyhlašovatel výzvy: </a:t>
            </a:r>
            <a:r>
              <a:rPr lang="cs-CZ" dirty="0" smtClean="0"/>
              <a:t>MPSV, odbor realizace programů ESF – adaptabilita a rovné příležitosti</a:t>
            </a:r>
          </a:p>
          <a:p>
            <a:pPr marL="0" indent="0">
              <a:buNone/>
            </a:pPr>
            <a:r>
              <a:rPr lang="cs-CZ" b="1" dirty="0" smtClean="0"/>
              <a:t>Vyhlášení výzev: </a:t>
            </a:r>
            <a:r>
              <a:rPr lang="cs-CZ" dirty="0" smtClean="0"/>
              <a:t>1. 9. 2016</a:t>
            </a:r>
            <a:endParaRPr lang="cs-CZ" dirty="0"/>
          </a:p>
          <a:p>
            <a:pPr marL="0" indent="0">
              <a:buNone/>
            </a:pPr>
            <a:r>
              <a:rPr lang="cs-CZ" b="1" dirty="0" smtClean="0"/>
              <a:t>Ukončení příjmu projektových žádostí</a:t>
            </a:r>
            <a:r>
              <a:rPr lang="cs-CZ" dirty="0" smtClean="0"/>
              <a:t>: 30. 12. 2016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008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Ostatní osobní náklady</a:t>
            </a:r>
          </a:p>
          <a:p>
            <a:pPr lvl="1"/>
            <a:r>
              <a:rPr lang="cs-CZ" dirty="0" smtClean="0"/>
              <a:t>prostředky </a:t>
            </a:r>
            <a:r>
              <a:rPr lang="cs-CZ" dirty="0"/>
              <a:t>na případné odvody z </a:t>
            </a:r>
            <a:r>
              <a:rPr lang="cs-CZ" dirty="0" smtClean="0"/>
              <a:t>DPP</a:t>
            </a:r>
          </a:p>
          <a:p>
            <a:pPr lvl="1"/>
            <a:r>
              <a:rPr lang="cs-CZ" dirty="0" smtClean="0"/>
              <a:t>prostředky na </a:t>
            </a:r>
            <a:r>
              <a:rPr lang="cs-CZ" dirty="0"/>
              <a:t>vyplácení odměn (Odměny jsou způsobilým výdajem za podmínky, že jsou odměnou za splnění mimořádného nebo zvlášť významného úkolu. Součet poskytnutých odměn člena realizačního týmu v daném kalendářním roce však nesmí překročit 25 % jeho mzdy nebo platu za rok), </a:t>
            </a:r>
          </a:p>
          <a:p>
            <a:pPr lvl="1"/>
            <a:r>
              <a:rPr lang="cs-CZ" dirty="0" smtClean="0"/>
              <a:t>prostředky na </a:t>
            </a:r>
            <a:r>
              <a:rPr lang="cs-CZ" dirty="0"/>
              <a:t>úhradu výdajů, které překračují jednotkovou cenu rozpočtu z důvodu čerpání dovolené (průměr pro výpočet dovolené může být vyšší a to ovlivní celkovou výši </a:t>
            </a:r>
            <a:r>
              <a:rPr lang="cs-CZ" dirty="0" smtClean="0"/>
              <a:t>náhrady)</a:t>
            </a:r>
          </a:p>
          <a:p>
            <a:pPr lvl="1"/>
            <a:r>
              <a:rPr lang="cs-CZ" dirty="0" smtClean="0"/>
              <a:t>Při </a:t>
            </a:r>
            <a:r>
              <a:rPr lang="cs-CZ" dirty="0"/>
              <a:t>převodu z DPP na DPČ je třeba počítat s odvody na soc. a zdravotní pojištění ve výši 34 % z odměny z dohody.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796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064000" cy="4320000"/>
          </a:xfrm>
        </p:spPr>
        <p:txBody>
          <a:bodyPr/>
          <a:lstStyle/>
          <a:p>
            <a:r>
              <a:rPr lang="cs-CZ" dirty="0" smtClean="0"/>
              <a:t>Stanovení výše osobních nákladů</a:t>
            </a:r>
            <a:endParaRPr lang="cs-CZ" dirty="0"/>
          </a:p>
          <a:p>
            <a:pPr lvl="1"/>
            <a:r>
              <a:rPr lang="cs-CZ" dirty="0" smtClean="0"/>
              <a:t>dle </a:t>
            </a:r>
            <a:r>
              <a:rPr lang="cs-CZ" dirty="0"/>
              <a:t>„</a:t>
            </a:r>
            <a:r>
              <a:rPr lang="cs-CZ" dirty="0" smtClean="0">
                <a:hlinkClick r:id="rId2"/>
              </a:rPr>
              <a:t>Tabulky </a:t>
            </a:r>
            <a:r>
              <a:rPr lang="cs-CZ" dirty="0">
                <a:hlinkClick r:id="rId2"/>
              </a:rPr>
              <a:t>obvyklých cen, mezd a platů</a:t>
            </a:r>
            <a:r>
              <a:rPr lang="cs-CZ" dirty="0" smtClean="0"/>
              <a:t>“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51</a:t>
            </a:fld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" y="2111433"/>
            <a:ext cx="9144000" cy="4746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19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Stanovení výše hodinové sazby</a:t>
            </a:r>
          </a:p>
          <a:p>
            <a:pPr lvl="1"/>
            <a:r>
              <a:rPr lang="cs-CZ" dirty="0"/>
              <a:t>Při stanovení výše hodinové sazby za práci pro projekt u osob, které vykonávají stejnou či obdobnou práci i mimo realizaci projektu, je příjemce povinen brát v úvahu výši sazeb těchto zaměstnanců za činnosti mimo projekt. Pokud zaměstnanec zajišťuje v projektu stejnou či obdobnou činnost, jakou vykonává mimo projekt, pak se výše sazby za práci pro projekt a za stejnou či obdobnou práci bez vazby na projekt </a:t>
            </a:r>
            <a:r>
              <a:rPr lang="cs-CZ" b="1" dirty="0"/>
              <a:t>nemohou lišit. </a:t>
            </a:r>
            <a:r>
              <a:rPr lang="cs-CZ" dirty="0"/>
              <a:t>Vyšší hodinová sazba za práci pro projekt může být stanovena pouze v odůvodněných případech a s ohledem na charakter vykonávané činnosti s projektem nesouvisející.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197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Výše úvazku – maximálně 1,0</a:t>
            </a:r>
          </a:p>
          <a:p>
            <a:pPr lvl="1"/>
            <a:r>
              <a:rPr lang="cs-CZ" dirty="0"/>
              <a:t>Pracovní úvazky zaměstnance se nesmí překrývat a není možné, aby byl placen za stejnou práci vícekrát. Úvazek osoby, u které je odměňování i jen částečně hrazeno z prostředků projektu OPZ, může být </a:t>
            </a:r>
            <a:r>
              <a:rPr lang="cs-CZ" b="1" dirty="0"/>
              <a:t>maximálně 1,0 dohromady u všech subjektů </a:t>
            </a:r>
            <a:r>
              <a:rPr lang="cs-CZ" dirty="0"/>
              <a:t>(příjemce a partneři) zapojených do daného projektu (tj. součet veškerých úvazků zaměstnance u zaměstnavatele/ů včetně případných DPP a DPČ nesmí překročit jeden pracovní úvazek), a to po celou dobu zapojení daného pracovníka do realizace projektu OPZ.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357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Odstupné</a:t>
            </a:r>
          </a:p>
          <a:p>
            <a:pPr lvl="1"/>
            <a:r>
              <a:rPr lang="cs-CZ" dirty="0"/>
              <a:t>U zaměstnance, u něhož dochází k rozvázání pracovního poměru, v některých případech zákon stanoví povinnost úhrady odstupného, a to včetně stanovení jeho minimální výše. Způsobilým výdajem je odstupné pouze do zákonem uvedené </a:t>
            </a:r>
            <a:r>
              <a:rPr lang="cs-CZ" dirty="0" smtClean="0"/>
              <a:t>minimální </a:t>
            </a:r>
            <a:r>
              <a:rPr lang="cs-CZ" dirty="0"/>
              <a:t>výše. </a:t>
            </a:r>
            <a:endParaRPr lang="cs-CZ" dirty="0" smtClean="0"/>
          </a:p>
          <a:p>
            <a:r>
              <a:rPr lang="cs-CZ" dirty="0" smtClean="0"/>
              <a:t>Překrytí </a:t>
            </a:r>
            <a:r>
              <a:rPr lang="cs-CZ" dirty="0" err="1" smtClean="0"/>
              <a:t>prac</a:t>
            </a:r>
            <a:r>
              <a:rPr lang="cs-CZ" dirty="0" smtClean="0"/>
              <a:t>. poměrů</a:t>
            </a:r>
          </a:p>
          <a:p>
            <a:pPr lvl="1"/>
            <a:r>
              <a:rPr lang="cs-CZ" dirty="0" smtClean="0"/>
              <a:t>Při nahrazení jednoho druhým je způsobilé překrytí max. po dobu 2 měsíců.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298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Pracovní pozice hrazené z nepřímých nákladů (NN)</a:t>
            </a:r>
          </a:p>
          <a:p>
            <a:pPr lvl="1"/>
            <a:r>
              <a:rPr lang="cs-CZ" dirty="0" smtClean="0"/>
              <a:t>Pozice hrazené z NN se do rozpočtu projektu neuvádějí</a:t>
            </a:r>
          </a:p>
          <a:p>
            <a:pPr marL="414000" lvl="1" indent="0">
              <a:buNone/>
            </a:pPr>
            <a:r>
              <a:rPr lang="cs-CZ" dirty="0"/>
              <a:t>	</a:t>
            </a:r>
            <a:endParaRPr lang="cs-CZ" dirty="0" smtClean="0"/>
          </a:p>
          <a:p>
            <a:pPr lvl="1"/>
            <a:r>
              <a:rPr lang="cs-CZ" dirty="0" smtClean="0"/>
              <a:t>Projektový manažer</a:t>
            </a:r>
          </a:p>
          <a:p>
            <a:pPr lvl="1"/>
            <a:r>
              <a:rPr lang="cs-CZ" dirty="0" smtClean="0"/>
              <a:t>Finanční manažer</a:t>
            </a:r>
          </a:p>
          <a:p>
            <a:pPr lvl="1"/>
            <a:r>
              <a:rPr lang="cs-CZ" dirty="0" smtClean="0"/>
              <a:t>Koordinátor projektu</a:t>
            </a:r>
          </a:p>
          <a:p>
            <a:pPr lvl="2"/>
            <a:r>
              <a:rPr lang="pl-PL" dirty="0" smtClean="0"/>
              <a:t>nepracují </a:t>
            </a:r>
            <a:r>
              <a:rPr lang="pl-PL" dirty="0"/>
              <a:t>přímo s cílovou skupinou </a:t>
            </a:r>
            <a:r>
              <a:rPr lang="pl-PL" dirty="0" smtClean="0"/>
              <a:t>projektu nebo </a:t>
            </a:r>
            <a:endParaRPr lang="pl-PL" dirty="0"/>
          </a:p>
          <a:p>
            <a:pPr lvl="2"/>
            <a:r>
              <a:rPr lang="cs-CZ" dirty="0" smtClean="0"/>
              <a:t>nezajišťují </a:t>
            </a:r>
            <a:r>
              <a:rPr lang="cs-CZ" dirty="0"/>
              <a:t>výstup, který je určen k přímému využití cílovou skupinou </a:t>
            </a:r>
            <a:r>
              <a:rPr lang="cs-CZ" dirty="0" smtClean="0"/>
              <a:t>projektu</a:t>
            </a:r>
          </a:p>
          <a:p>
            <a:pPr marL="666000" lvl="2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092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Cestovné</a:t>
            </a:r>
          </a:p>
          <a:p>
            <a:pPr lvl="1"/>
            <a:r>
              <a:rPr lang="cs-CZ" dirty="0" smtClean="0"/>
              <a:t>členové RT </a:t>
            </a:r>
          </a:p>
          <a:p>
            <a:pPr lvl="2"/>
            <a:r>
              <a:rPr lang="cs-CZ" smtClean="0"/>
              <a:t> vnitrostátní </a:t>
            </a:r>
            <a:r>
              <a:rPr lang="cs-CZ" dirty="0" smtClean="0"/>
              <a:t>cestovné (NN), </a:t>
            </a:r>
          </a:p>
          <a:p>
            <a:pPr lvl="2"/>
            <a:r>
              <a:rPr lang="cs-CZ" dirty="0"/>
              <a:t> </a:t>
            </a:r>
            <a:r>
              <a:rPr lang="cs-CZ" dirty="0" smtClean="0"/>
              <a:t>zahraniční cesta (PN)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Zahraniční experti – „per </a:t>
            </a:r>
            <a:r>
              <a:rPr lang="cs-CZ" dirty="0" err="1" smtClean="0"/>
              <a:t>diems</a:t>
            </a:r>
            <a:r>
              <a:rPr lang="cs-CZ" dirty="0" smtClean="0"/>
              <a:t>“</a:t>
            </a:r>
            <a:endParaRPr lang="cs-CZ" dirty="0"/>
          </a:p>
          <a:p>
            <a:pPr lvl="2"/>
            <a:r>
              <a:rPr lang="cs-CZ" dirty="0" smtClean="0"/>
              <a:t>Ubytování, stravné a cestovné na území ČR</a:t>
            </a:r>
            <a:endParaRPr lang="cs-CZ" dirty="0"/>
          </a:p>
          <a:p>
            <a:pPr marL="414000" lvl="1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560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Nákup zařízení a vybavení </a:t>
            </a:r>
            <a:endParaRPr lang="cs-CZ" dirty="0" smtClean="0"/>
          </a:p>
          <a:p>
            <a:pPr lvl="1"/>
            <a:r>
              <a:rPr lang="cs-CZ" dirty="0" smtClean="0"/>
              <a:t>Nárokovat </a:t>
            </a:r>
            <a:r>
              <a:rPr lang="cs-CZ" dirty="0"/>
              <a:t>a proplácet </a:t>
            </a:r>
            <a:r>
              <a:rPr lang="cs-CZ" dirty="0" smtClean="0"/>
              <a:t>z přímých nákladů lze </a:t>
            </a:r>
            <a:r>
              <a:rPr lang="cs-CZ" dirty="0"/>
              <a:t>pouze takovou výši nákladů na zařízení a </a:t>
            </a:r>
            <a:r>
              <a:rPr lang="cs-CZ" dirty="0" smtClean="0"/>
              <a:t>vybavení pro realizační tým, </a:t>
            </a:r>
            <a:r>
              <a:rPr lang="cs-CZ" dirty="0"/>
              <a:t>která odpovídá předpokládané výši úvazku člena realizačního týmu ve vztahu k jeho zapojení do realizace projektu. </a:t>
            </a:r>
            <a:endParaRPr lang="cs-CZ" dirty="0" smtClean="0"/>
          </a:p>
          <a:p>
            <a:pPr lvl="1"/>
            <a:r>
              <a:rPr lang="cs-CZ" dirty="0" smtClean="0"/>
              <a:t>Pro pracovní </a:t>
            </a:r>
            <a:r>
              <a:rPr lang="cs-CZ" dirty="0"/>
              <a:t>pozice, jejichž osobní náklady patří do nepřímých </a:t>
            </a:r>
            <a:r>
              <a:rPr lang="cs-CZ" dirty="0" smtClean="0"/>
              <a:t>nákladů, není </a:t>
            </a:r>
            <a:r>
              <a:rPr lang="cs-CZ" dirty="0"/>
              <a:t>možné </a:t>
            </a:r>
            <a:r>
              <a:rPr lang="cs-CZ" dirty="0" smtClean="0"/>
              <a:t>pořizovat vybavení </a:t>
            </a:r>
            <a:r>
              <a:rPr lang="cs-CZ" dirty="0"/>
              <a:t>a zařízení v rámci rozpočtu přímých způsobilých výdajů</a:t>
            </a:r>
            <a:r>
              <a:rPr lang="cs-CZ" dirty="0" smtClean="0"/>
              <a:t>. </a:t>
            </a:r>
          </a:p>
          <a:p>
            <a:pPr lvl="1"/>
            <a:r>
              <a:rPr lang="cs-CZ" dirty="0" smtClean="0"/>
              <a:t>Způsobilým </a:t>
            </a:r>
            <a:r>
              <a:rPr lang="cs-CZ" dirty="0"/>
              <a:t>výdajem projektu je vybavení </a:t>
            </a:r>
            <a:r>
              <a:rPr lang="cs-CZ" dirty="0" smtClean="0"/>
              <a:t>prostor, kde budou probíhat projektové aktivity. </a:t>
            </a:r>
            <a:r>
              <a:rPr lang="cs-CZ" b="1" dirty="0"/>
              <a:t>Pozor na kancelářské potřeby, které spadají do nepřímých nákladů.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737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Nákup zařízení a </a:t>
            </a:r>
            <a:r>
              <a:rPr lang="cs-CZ" dirty="0" smtClean="0"/>
              <a:t>vybavení</a:t>
            </a:r>
          </a:p>
          <a:p>
            <a:pPr lvl="1"/>
            <a:r>
              <a:rPr lang="cs-CZ" dirty="0" smtClean="0"/>
              <a:t>dle </a:t>
            </a:r>
            <a:r>
              <a:rPr lang="cs-CZ" dirty="0"/>
              <a:t>„</a:t>
            </a:r>
            <a:r>
              <a:rPr lang="cs-CZ" dirty="0">
                <a:hlinkClick r:id="rId2"/>
              </a:rPr>
              <a:t>Tabulky obvyklých cen, mezd a platů</a:t>
            </a:r>
            <a:r>
              <a:rPr lang="cs-CZ" dirty="0" smtClean="0"/>
              <a:t>“</a:t>
            </a:r>
          </a:p>
          <a:p>
            <a:pPr lvl="1"/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58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936909"/>
              </p:ext>
            </p:extLst>
          </p:nvPr>
        </p:nvGraphicFramePr>
        <p:xfrm>
          <a:off x="539750" y="2836311"/>
          <a:ext cx="8064500" cy="3040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7661"/>
                <a:gridCol w="712554"/>
                <a:gridCol w="712554"/>
                <a:gridCol w="4501731"/>
              </a:tblGrid>
              <a:tr h="5504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Položka zařízení/nábytku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Cena bez DPH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Cena s DPH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Parametry*/Poznámky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73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Sestava stolní PC</a:t>
                      </a:r>
                      <a:r>
                        <a:rPr lang="cs-CZ" sz="900" baseline="30000">
                          <a:effectLst/>
                        </a:rPr>
                        <a:t>1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11 000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13 310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2,4 GHz, 4 GB RAM, 500 GB HDD, grafická karta (vlastní), optická mechanika DVD±RW, LCD 21,5", klávesnice, myš, operační systém**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73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Notebook</a:t>
                      </a:r>
                      <a:r>
                        <a:rPr lang="cs-CZ" sz="900" baseline="30000">
                          <a:effectLst/>
                        </a:rPr>
                        <a:t>1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11 000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13 310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2,4 GHz, 4 GB RAM, 500 GB HDD,  grafická karta (vlastní), optická mechanika DVD±RW, myš, operační systém**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895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Tablet</a:t>
                      </a:r>
                      <a:r>
                        <a:rPr lang="cs-CZ" sz="900" baseline="30000">
                          <a:effectLst/>
                        </a:rPr>
                        <a:t>1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5 000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6 050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1,3 GHz,  RAM 1 GB, interní 16 GB, wifi, bluetooth, 3G modem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73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Kancelářský balík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5 200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6 292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MS Office 2013 (Pro podnikatele) - obsahuje Word, Excel, Powerpoint, Outlook, One Note (OEM - PKC verze)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290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Kancelářský balík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2 000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2 420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MS Office Standard 2013 OLP (otevřená licence) pro neziskový sektor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17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Mobilní telefon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2 000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2 420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telefonování, SMS, MMS, bluetooth, datový přenos***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73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Běžná tiskárna pro 1 PC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3 500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3 025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černobílá/barevná laserová/inkoustová, 1200x1200 dpi, manuální duplex, rychlost cca 20 </a:t>
                      </a:r>
                      <a:r>
                        <a:rPr lang="cs-CZ" sz="900" dirty="0" smtClean="0">
                          <a:effectLst/>
                        </a:rPr>
                        <a:t>str./</a:t>
                      </a:r>
                      <a:r>
                        <a:rPr lang="cs-CZ" sz="900" dirty="0">
                          <a:effectLst/>
                        </a:rPr>
                        <a:t>min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511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Nákup</a:t>
            </a:r>
            <a:r>
              <a:rPr lang="cs-CZ" b="1" dirty="0"/>
              <a:t> </a:t>
            </a:r>
            <a:r>
              <a:rPr lang="cs-CZ" dirty="0"/>
              <a:t>služeb </a:t>
            </a:r>
            <a:endParaRPr lang="cs-CZ" dirty="0" smtClean="0"/>
          </a:p>
          <a:p>
            <a:pPr lvl="1"/>
            <a:r>
              <a:rPr lang="cs-CZ" dirty="0"/>
              <a:t>Dodání služby musí být nezbytné k realizaci projektu a musí vytvářet novou hodnotu. </a:t>
            </a:r>
            <a:endParaRPr lang="cs-CZ" dirty="0" smtClean="0"/>
          </a:p>
          <a:p>
            <a:pPr lvl="1"/>
            <a:r>
              <a:rPr lang="cs-CZ" b="1" dirty="0" smtClean="0"/>
              <a:t>Pronájem </a:t>
            </a:r>
            <a:r>
              <a:rPr lang="cs-CZ" b="1" dirty="0"/>
              <a:t>prostor nutných pro realizaci projektu </a:t>
            </a:r>
            <a:r>
              <a:rPr lang="cs-CZ" dirty="0"/>
              <a:t>(kromě kancelářských prostor určených pro práci projektového či finančního manažera a koordinátora projektu nebo jiných administrativních pozic. Náklady na nájem těchto prostor spadají do nepřímých nákladů</a:t>
            </a:r>
            <a:r>
              <a:rPr lang="cs-CZ" dirty="0" smtClean="0"/>
              <a:t>).</a:t>
            </a:r>
          </a:p>
          <a:p>
            <a:pPr lvl="1"/>
            <a:r>
              <a:rPr lang="cs-CZ" b="1" dirty="0" smtClean="0"/>
              <a:t>Vzdělávací, motivační a osvětové aktivity (kurzy)</a:t>
            </a:r>
            <a:endParaRPr lang="cs-CZ" dirty="0" smtClean="0"/>
          </a:p>
          <a:p>
            <a:pPr lvl="1"/>
            <a:r>
              <a:rPr lang="cs-CZ" b="1" dirty="0" smtClean="0"/>
              <a:t>Tvorba publikací, školících materiálů</a:t>
            </a:r>
          </a:p>
          <a:p>
            <a:pPr lvl="1"/>
            <a:r>
              <a:rPr lang="cs-CZ" b="1" dirty="0" smtClean="0"/>
              <a:t>Zpracování analýz, studií</a:t>
            </a:r>
          </a:p>
          <a:p>
            <a:pPr lvl="1"/>
            <a:r>
              <a:rPr lang="cs-CZ" b="1" dirty="0" smtClean="0"/>
              <a:t>Lektorské služby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755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temíny  a alokace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 smtClean="0"/>
              <a:t>Minimální výše celkových uznatelných nákladů na projekt:  500 000 Kč</a:t>
            </a:r>
          </a:p>
          <a:p>
            <a:r>
              <a:rPr lang="cs-CZ" dirty="0" smtClean="0"/>
              <a:t>Maximální výše </a:t>
            </a:r>
            <a:r>
              <a:rPr lang="cs-CZ" dirty="0"/>
              <a:t>celkových uznatelných nákladů na </a:t>
            </a:r>
            <a:r>
              <a:rPr lang="cs-CZ" dirty="0" smtClean="0"/>
              <a:t>projekt: 2 000 000 Kč</a:t>
            </a:r>
          </a:p>
          <a:p>
            <a:endParaRPr lang="cs-CZ" dirty="0"/>
          </a:p>
          <a:p>
            <a:r>
              <a:rPr lang="cs-CZ" dirty="0" smtClean="0"/>
              <a:t>Maximální délka trvání projektu: 12 měsíců</a:t>
            </a:r>
          </a:p>
          <a:p>
            <a:r>
              <a:rPr lang="cs-CZ" dirty="0" smtClean="0"/>
              <a:t>Nejzazší termín ukončení projektu: 31. 8. 2018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14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Drobné stavební úpravy</a:t>
            </a:r>
          </a:p>
          <a:p>
            <a:pPr lvl="1"/>
            <a:r>
              <a:rPr lang="cs-CZ" b="1" dirty="0"/>
              <a:t>Výdaje na drobné stavební úpravy </a:t>
            </a:r>
            <a:r>
              <a:rPr lang="cs-CZ" dirty="0"/>
              <a:t>jsou způsobilé pouze tehdy, pokud cena všech dokončených stavebních úprav v jednom zdaňovacím období nepřesáhne v úhrnu 40.000 Kč na každou jednotlivou účetní položku majetku (např. výdaje spojené s úpravou pracovního místa nebo které usnadní přístup osobám zdravotně postiženým). Účetní položkou se rozumí jeden objekt</a:t>
            </a:r>
            <a:r>
              <a:rPr lang="cs-CZ" dirty="0" smtClean="0"/>
              <a:t>.</a:t>
            </a:r>
          </a:p>
          <a:p>
            <a:pPr lvl="1"/>
            <a:r>
              <a:rPr lang="cs-CZ" dirty="0"/>
              <a:t>Z přímých nákladů je možno financovat stavební úpravy prostor zařízení určených pro </a:t>
            </a:r>
            <a:r>
              <a:rPr lang="cs-CZ" dirty="0" smtClean="0"/>
              <a:t>projektové aktivity.</a:t>
            </a:r>
          </a:p>
          <a:p>
            <a:pPr lvl="1"/>
            <a:endParaRPr lang="cs-CZ" dirty="0"/>
          </a:p>
          <a:p>
            <a:pPr lvl="1"/>
            <a:r>
              <a:rPr lang="cs-CZ" dirty="0" smtClean="0"/>
              <a:t>V </a:t>
            </a:r>
            <a:r>
              <a:rPr lang="cs-CZ" dirty="0"/>
              <a:t>případě stavebních úprav pro projekt samotný (např. pracoviště projektového manažera) by se jednalo o nepřímé náklady.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219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Křížové financování</a:t>
            </a:r>
          </a:p>
          <a:p>
            <a:pPr lvl="1"/>
            <a:r>
              <a:rPr lang="cs-CZ" sz="1900" dirty="0" smtClean="0"/>
              <a:t>Do </a:t>
            </a:r>
            <a:r>
              <a:rPr lang="cs-CZ" sz="1900" dirty="0"/>
              <a:t>křížového financování patří veškeré výdaje za nákup infrastruktury a dále stavební úpravy přesahující limit 40 000,- Kč za účetní položku. </a:t>
            </a:r>
            <a:r>
              <a:rPr lang="cs-CZ" sz="1900" dirty="0" smtClean="0"/>
              <a:t>Maximální </a:t>
            </a:r>
            <a:r>
              <a:rPr lang="cs-CZ" sz="1900" dirty="0"/>
              <a:t>podíl nákladů na křížové financování na celkových přímých způsobilých nákladech </a:t>
            </a:r>
            <a:r>
              <a:rPr lang="cs-CZ" sz="1900" dirty="0" smtClean="0"/>
              <a:t>projektu je </a:t>
            </a:r>
            <a:r>
              <a:rPr lang="cs-CZ" sz="1900" dirty="0"/>
              <a:t>2</a:t>
            </a:r>
            <a:r>
              <a:rPr lang="cs-CZ" sz="1900" dirty="0" smtClean="0"/>
              <a:t>0 %. </a:t>
            </a:r>
            <a:endParaRPr lang="cs-CZ" sz="1900" dirty="0"/>
          </a:p>
          <a:p>
            <a:pPr lvl="1"/>
            <a:r>
              <a:rPr lang="cs-CZ" sz="1900" dirty="0" smtClean="0"/>
              <a:t>Za </a:t>
            </a:r>
            <a:r>
              <a:rPr lang="cs-CZ" sz="1900" dirty="0"/>
              <a:t>infrastrukturu se považují budovy, stavby, pozemky a technická zařízení nezbytná pro fungování budov a staveb, s nemovitostmi pevně spojená (vodovod, kanalizace, energetické, komunikační vedení apod</a:t>
            </a:r>
            <a:r>
              <a:rPr lang="cs-CZ" sz="1900" dirty="0" smtClean="0"/>
              <a:t>.).</a:t>
            </a:r>
          </a:p>
          <a:p>
            <a:pPr lvl="1"/>
            <a:r>
              <a:rPr lang="cs-CZ" sz="1900" dirty="0"/>
              <a:t>Za infrastrukturu se nepovažují movité a samostatně pořizované věci využívané při realizaci projektů (vybavení, nábytek, učební pomůcky, přístroje sloužící k výuce nebo používané při výzkumu a vývoji apod.)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526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Přímá podpora cílové skupiny</a:t>
            </a:r>
          </a:p>
          <a:p>
            <a:endParaRPr lang="cs-CZ" dirty="0" smtClean="0"/>
          </a:p>
          <a:p>
            <a:pPr lvl="1"/>
            <a:r>
              <a:rPr lang="cs-CZ" dirty="0" smtClean="0"/>
              <a:t>Mzdové příspěvky CS </a:t>
            </a:r>
          </a:p>
          <a:p>
            <a:pPr lvl="1"/>
            <a:endParaRPr lang="cs-CZ" dirty="0" smtClean="0"/>
          </a:p>
          <a:p>
            <a:pPr lvl="1"/>
            <a:r>
              <a:rPr lang="cs-CZ" dirty="0"/>
              <a:t>Jízdné, </a:t>
            </a:r>
            <a:r>
              <a:rPr lang="cs-CZ" dirty="0" smtClean="0"/>
              <a:t>ubytování</a:t>
            </a:r>
          </a:p>
          <a:p>
            <a:pPr lvl="1"/>
            <a:endParaRPr lang="cs-CZ" dirty="0"/>
          </a:p>
          <a:p>
            <a:pPr lvl="1"/>
            <a:r>
              <a:rPr lang="cs-CZ" dirty="0" smtClean="0"/>
              <a:t>Příspěvek na péči o dítě a další závislé osoby</a:t>
            </a:r>
          </a:p>
          <a:p>
            <a:pPr marL="414000" lvl="1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931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653336"/>
          </a:xfrm>
        </p:spPr>
        <p:txBody>
          <a:bodyPr/>
          <a:lstStyle/>
          <a:p>
            <a:r>
              <a:rPr lang="cs-CZ" dirty="0" smtClean="0"/>
              <a:t>Nepřímé náklady</a:t>
            </a:r>
          </a:p>
          <a:p>
            <a:pPr lvl="1"/>
            <a:r>
              <a:rPr lang="cs-CZ" dirty="0" smtClean="0"/>
              <a:t>Přesný výčet položek, které spadají do nepřímých nákladů, uvádí příručka „</a:t>
            </a:r>
            <a:r>
              <a:rPr lang="cs-CZ" dirty="0" smtClean="0">
                <a:hlinkClick r:id="rId2"/>
              </a:rPr>
              <a:t>Specifická část pravidel pro žadatele a příjemce pro projekty se skutečně vzniklými výdaji a případně také s nepřímými náklady (verze 3)</a:t>
            </a:r>
            <a:r>
              <a:rPr lang="cs-CZ" dirty="0" smtClean="0"/>
              <a:t>“</a:t>
            </a:r>
          </a:p>
          <a:p>
            <a:pPr lvl="1"/>
            <a:r>
              <a:rPr lang="cs-CZ" dirty="0" smtClean="0"/>
              <a:t>Administrativa</a:t>
            </a:r>
            <a:r>
              <a:rPr lang="cs-CZ" dirty="0"/>
              <a:t>, řízení projektu (včetně finančního), účetnictví, personalistika, komunikační a informační opatření, občerstvení a stravování a podpůrné procesy pro provoz projektu. </a:t>
            </a:r>
            <a:endParaRPr lang="cs-CZ" dirty="0" smtClean="0"/>
          </a:p>
          <a:p>
            <a:pPr lvl="1"/>
            <a:r>
              <a:rPr lang="pl-PL" dirty="0" smtClean="0"/>
              <a:t>Nájemné </a:t>
            </a:r>
            <a:r>
              <a:rPr lang="pl-PL" dirty="0"/>
              <a:t>za prostory využívané k administraci </a:t>
            </a:r>
            <a:r>
              <a:rPr lang="pl-PL" dirty="0" smtClean="0"/>
              <a:t>projektu. </a:t>
            </a:r>
            <a:endParaRPr lang="pl-PL" dirty="0"/>
          </a:p>
          <a:p>
            <a:pPr lvl="1"/>
            <a:r>
              <a:rPr lang="cs-CZ" dirty="0" smtClean="0"/>
              <a:t>Energie</a:t>
            </a:r>
            <a:r>
              <a:rPr lang="cs-CZ" dirty="0"/>
              <a:t>, vodné, stočné v prostorech kanceláře projektu a dalších pronajímaných nemovitostech využívaných k realizaci </a:t>
            </a:r>
            <a:r>
              <a:rPr lang="cs-CZ" dirty="0" smtClean="0"/>
              <a:t>projektu.</a:t>
            </a:r>
          </a:p>
          <a:p>
            <a:pPr lvl="1"/>
            <a:r>
              <a:rPr lang="cs-CZ" dirty="0" smtClean="0"/>
              <a:t>Internetové </a:t>
            </a:r>
            <a:r>
              <a:rPr lang="cs-CZ" dirty="0"/>
              <a:t>a telefonické připojení, poštovné, dopravné, </a:t>
            </a:r>
            <a:r>
              <a:rPr lang="cs-CZ" dirty="0" smtClean="0"/>
              <a:t>balné.</a:t>
            </a:r>
          </a:p>
          <a:p>
            <a:pPr lvl="1"/>
            <a:r>
              <a:rPr lang="cs-CZ" dirty="0" smtClean="0"/>
              <a:t>Bankovní poplatky. </a:t>
            </a:r>
            <a:endParaRPr lang="cs-CZ" dirty="0"/>
          </a:p>
          <a:p>
            <a:pPr lvl="1"/>
            <a:endParaRPr lang="cs-CZ" dirty="0"/>
          </a:p>
          <a:p>
            <a:pPr lvl="1"/>
            <a:endParaRPr lang="pl-PL" dirty="0"/>
          </a:p>
          <a:p>
            <a:pPr marL="414000" lvl="1" indent="0">
              <a:buNone/>
            </a:pPr>
            <a:endParaRPr lang="cs-CZ" dirty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954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dirty="0" smtClean="0"/>
              <a:t>Nepřímé náklady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64</a:t>
            </a:fld>
            <a:endParaRPr lang="cs-CZ" dirty="0"/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353620"/>
              </p:ext>
            </p:extLst>
          </p:nvPr>
        </p:nvGraphicFramePr>
        <p:xfrm>
          <a:off x="395536" y="2348880"/>
          <a:ext cx="8136904" cy="3519747"/>
        </p:xfrm>
        <a:graphic>
          <a:graphicData uri="http://schemas.openxmlformats.org/drawingml/2006/table">
            <a:tbl>
              <a:tblPr/>
              <a:tblGrid>
                <a:gridCol w="3204197"/>
                <a:gridCol w="4932707"/>
              </a:tblGrid>
              <a:tr h="12454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2000" b="1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Podíl nákupu služeb na celkových přímých způsobilých nákladech </a:t>
                      </a:r>
                      <a:r>
                        <a:rPr lang="cs-CZ" sz="2000" b="1" kern="12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projektu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2000" b="1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Snížení podílu nepřímých nákladů vyhlášeného ve </a:t>
                      </a:r>
                      <a:r>
                        <a:rPr lang="cs-CZ" sz="2000" b="1" kern="12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výzvě</a:t>
                      </a:r>
                    </a:p>
                    <a:p>
                      <a:pPr marL="0" algn="ctr" defTabSz="914400" rtl="0" eaLnBrk="1" fontAlgn="ctr" latinLnBrk="0" hangingPunct="1"/>
                      <a:endParaRPr lang="cs-CZ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</a:tr>
              <a:tr h="75808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 60% včetně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Platí základní podíly nepřímých nákladů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80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Více než 60% a méně než 90%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Snížení na 3/5 (60%) základního podílu, tj. 15%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808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90% a výše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Snížení na 1/5 (20%) základního podílu, tj. 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656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a způsob financování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Aplikován režim Ex-ante</a:t>
            </a:r>
          </a:p>
          <a:p>
            <a:r>
              <a:rPr lang="cs-CZ" dirty="0" smtClean="0"/>
              <a:t>Zálohové platby dle finančního plánu</a:t>
            </a:r>
          </a:p>
          <a:p>
            <a:pPr lvl="1"/>
            <a:r>
              <a:rPr lang="cs-CZ" dirty="0" smtClean="0"/>
              <a:t>1.zálohová platba ve výši 40%</a:t>
            </a:r>
          </a:p>
          <a:p>
            <a:pPr lvl="1"/>
            <a:r>
              <a:rPr lang="cs-CZ" dirty="0" smtClean="0"/>
              <a:t>Další zálohové platby ve výši 20%</a:t>
            </a:r>
          </a:p>
          <a:p>
            <a:pPr lvl="1"/>
            <a:r>
              <a:rPr lang="cs-CZ" dirty="0" smtClean="0"/>
              <a:t>Závěrečná platba/vratka dle vyúčtování zálohových plateb a skutečně prokázaných výdajů.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484668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043608" y="5085184"/>
            <a:ext cx="7272000" cy="540000"/>
          </a:xfrm>
        </p:spPr>
        <p:txBody>
          <a:bodyPr/>
          <a:lstStyle/>
          <a:p>
            <a:pPr algn="ctr"/>
            <a:r>
              <a:rPr lang="cs-CZ" sz="2400" b="1" dirty="0" smtClean="0"/>
              <a:t>Mgr. Ilona Johnová Koukalová</a:t>
            </a:r>
          </a:p>
          <a:p>
            <a:pPr algn="ctr"/>
            <a:r>
              <a:rPr lang="cs-CZ" sz="2400" i="1" dirty="0" smtClean="0"/>
              <a:t>Ilona.johnova@seznam.cz</a:t>
            </a:r>
            <a:endParaRPr lang="cs-CZ" sz="2400" i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Informační systém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365380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Postup při podávání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Zřízení elektronického podpisu a datové schránky</a:t>
            </a:r>
          </a:p>
          <a:p>
            <a:r>
              <a:rPr lang="cs-CZ" dirty="0"/>
              <a:t>Registrace do systému ISKP2014+ </a:t>
            </a:r>
            <a:r>
              <a:rPr lang="cs-CZ" dirty="0">
                <a:hlinkClick r:id="rId2"/>
              </a:rPr>
              <a:t>https://mseu.mssf.cz/</a:t>
            </a:r>
            <a:endParaRPr lang="cs-CZ" dirty="0"/>
          </a:p>
          <a:p>
            <a:r>
              <a:rPr lang="cs-CZ" dirty="0"/>
              <a:t>Vyplnění elektronické verze žádosti</a:t>
            </a:r>
          </a:p>
          <a:p>
            <a:r>
              <a:rPr lang="cs-CZ" dirty="0"/>
              <a:t>Finalizace elektronické verze žádosti</a:t>
            </a:r>
          </a:p>
          <a:p>
            <a:r>
              <a:rPr lang="cs-CZ" dirty="0"/>
              <a:t>Odeslání elektronické verze žádosti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242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Postup při podávání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POZOR! Veškeré žádosti se zasílají jen v elektronické podobě prostřednictvím ISKP 2014+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68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67" b="98833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924944"/>
            <a:ext cx="3366120" cy="3366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50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Elektronický podpis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Elektronický podpis pro účely MPSV = kvalifikovaný certifikát</a:t>
            </a:r>
          </a:p>
          <a:p>
            <a:r>
              <a:rPr lang="cs-CZ" dirty="0"/>
              <a:t>Platnost 1 rok</a:t>
            </a:r>
          </a:p>
          <a:p>
            <a:r>
              <a:rPr lang="cs-CZ" dirty="0"/>
              <a:t>Poskytovatelé:</a:t>
            </a:r>
          </a:p>
          <a:p>
            <a:pPr lvl="1"/>
            <a:r>
              <a:rPr lang="cs-CZ" dirty="0" err="1"/>
              <a:t>PostSignum</a:t>
            </a:r>
            <a:r>
              <a:rPr lang="cs-CZ" dirty="0"/>
              <a:t> České pošty (Czech Point)</a:t>
            </a:r>
          </a:p>
          <a:p>
            <a:pPr lvl="1"/>
            <a:r>
              <a:rPr lang="cs-CZ" dirty="0"/>
              <a:t>První certifikační autorita</a:t>
            </a:r>
          </a:p>
          <a:p>
            <a:pPr lvl="1"/>
            <a:r>
              <a:rPr lang="cs-CZ" dirty="0" err="1"/>
              <a:t>eIdentity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38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br>
              <a:rPr lang="pl-PL" b="0" dirty="0" smtClean="0"/>
            </a:br>
            <a:r>
              <a:rPr lang="pl-PL" b="0" cap="none" dirty="0" smtClean="0"/>
              <a:t>oprávnění žadatelé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3960000" cy="5112568"/>
          </a:xfrm>
        </p:spPr>
        <p:txBody>
          <a:bodyPr>
            <a:normAutofit fontScale="70000" lnSpcReduction="20000"/>
          </a:bodyPr>
          <a:lstStyle/>
          <a:p>
            <a:pPr lvl="1"/>
            <a:r>
              <a:rPr lang="cs-CZ" sz="2900" dirty="0" smtClean="0"/>
              <a:t>Obec</a:t>
            </a:r>
            <a:endParaRPr lang="cs-CZ" sz="2900" dirty="0"/>
          </a:p>
          <a:p>
            <a:pPr lvl="1"/>
            <a:r>
              <a:rPr lang="cs-CZ" sz="2900" dirty="0" smtClean="0"/>
              <a:t>Organizace zřizované obcemi</a:t>
            </a:r>
          </a:p>
          <a:p>
            <a:pPr lvl="1"/>
            <a:r>
              <a:rPr lang="cs-CZ" sz="2900" dirty="0" smtClean="0"/>
              <a:t>Dobrovolné svazky obcí</a:t>
            </a:r>
          </a:p>
          <a:p>
            <a:pPr lvl="1"/>
            <a:r>
              <a:rPr lang="cs-CZ" sz="2900" dirty="0" smtClean="0"/>
              <a:t>Kraj</a:t>
            </a:r>
          </a:p>
          <a:p>
            <a:pPr lvl="1"/>
            <a:r>
              <a:rPr lang="cs-CZ" sz="2900" dirty="0" smtClean="0"/>
              <a:t>Organizace zřizované krajem</a:t>
            </a:r>
          </a:p>
          <a:p>
            <a:pPr lvl="1"/>
            <a:r>
              <a:rPr lang="cs-CZ" sz="2900" dirty="0" smtClean="0"/>
              <a:t>NNO</a:t>
            </a:r>
          </a:p>
          <a:p>
            <a:pPr lvl="1"/>
            <a:r>
              <a:rPr lang="cs-CZ" sz="2900" dirty="0" smtClean="0"/>
              <a:t>Obchodní korporace</a:t>
            </a:r>
          </a:p>
          <a:p>
            <a:pPr lvl="1"/>
            <a:r>
              <a:rPr lang="cs-CZ" sz="2900" dirty="0"/>
              <a:t>OSVČ</a:t>
            </a:r>
          </a:p>
          <a:p>
            <a:pPr lvl="1"/>
            <a:r>
              <a:rPr lang="cs-CZ" sz="2900" dirty="0"/>
              <a:t>Státní podniky</a:t>
            </a:r>
          </a:p>
          <a:p>
            <a:pPr lvl="1"/>
            <a:r>
              <a:rPr lang="cs-CZ" sz="2900" dirty="0"/>
              <a:t>O</a:t>
            </a:r>
            <a:r>
              <a:rPr lang="cs-CZ" sz="2900" dirty="0" smtClean="0"/>
              <a:t>rganizační </a:t>
            </a:r>
            <a:r>
              <a:rPr lang="cs-CZ" sz="2900" dirty="0"/>
              <a:t>složky státu</a:t>
            </a:r>
          </a:p>
          <a:p>
            <a:pPr lvl="1"/>
            <a:r>
              <a:rPr lang="cs-CZ" sz="2900" dirty="0" smtClean="0"/>
              <a:t>Příspěvkové </a:t>
            </a:r>
            <a:r>
              <a:rPr lang="cs-CZ" sz="2900" dirty="0"/>
              <a:t>organizace zřízené organizačními složkami státu</a:t>
            </a:r>
          </a:p>
          <a:p>
            <a:pPr lvl="1"/>
            <a:endParaRPr lang="cs-CZ" sz="2400" dirty="0" smtClean="0"/>
          </a:p>
        </p:txBody>
      </p:sp>
      <p:sp>
        <p:nvSpPr>
          <p:cNvPr id="5" name="Zástupný symbol pro obsah 4"/>
          <p:cNvSpPr>
            <a:spLocks noGrp="1"/>
          </p:cNvSpPr>
          <p:nvPr>
            <p:ph idx="10"/>
          </p:nvPr>
        </p:nvSpPr>
        <p:spPr>
          <a:xfrm>
            <a:off x="4572000" y="1484784"/>
            <a:ext cx="4032008" cy="5040560"/>
          </a:xfrm>
        </p:spPr>
        <p:txBody>
          <a:bodyPr/>
          <a:lstStyle/>
          <a:p>
            <a:pPr lvl="1"/>
            <a:r>
              <a:rPr lang="cs-CZ" dirty="0"/>
              <a:t>Příspěvkové organizace zřízené organizačními složkami </a:t>
            </a:r>
            <a:r>
              <a:rPr lang="cs-CZ" dirty="0" smtClean="0"/>
              <a:t>státu</a:t>
            </a:r>
            <a:endParaRPr lang="cs-CZ" dirty="0"/>
          </a:p>
          <a:p>
            <a:pPr lvl="1"/>
            <a:r>
              <a:rPr lang="cs-CZ" dirty="0" smtClean="0"/>
              <a:t>Poradenské </a:t>
            </a:r>
            <a:r>
              <a:rPr lang="cs-CZ" dirty="0"/>
              <a:t>a vzdělávací instituce</a:t>
            </a:r>
          </a:p>
          <a:p>
            <a:pPr lvl="1"/>
            <a:r>
              <a:rPr lang="cs-CZ" dirty="0"/>
              <a:t>Profesní a podnikatelská sdružení</a:t>
            </a:r>
          </a:p>
          <a:p>
            <a:pPr lvl="1"/>
            <a:r>
              <a:rPr lang="cs-CZ" dirty="0"/>
              <a:t>Veřejné výzkumné organizace</a:t>
            </a:r>
          </a:p>
          <a:p>
            <a:pPr lvl="1"/>
            <a:r>
              <a:rPr lang="cs-CZ" dirty="0"/>
              <a:t>Právnické osoby vykonávající podnikatelskou činnost zřízené zvláštním zákonem</a:t>
            </a:r>
          </a:p>
          <a:p>
            <a:pPr lvl="1"/>
            <a:r>
              <a:rPr lang="cs-CZ" dirty="0"/>
              <a:t>Školy a školská zařízení</a:t>
            </a:r>
          </a:p>
          <a:p>
            <a:pPr lvl="1"/>
            <a:r>
              <a:rPr lang="cs-CZ" dirty="0"/>
              <a:t>Vysoké školy</a:t>
            </a:r>
          </a:p>
          <a:p>
            <a:pPr marL="414000" lvl="1" indent="0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1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Elektronický podpis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45304"/>
            <a:ext cx="8064000" cy="4320000"/>
          </a:xfrm>
        </p:spPr>
        <p:txBody>
          <a:bodyPr/>
          <a:lstStyle/>
          <a:p>
            <a:r>
              <a:rPr lang="cs-CZ" dirty="0"/>
              <a:t>Co mám požadovat?</a:t>
            </a:r>
          </a:p>
          <a:p>
            <a:pPr lvl="1"/>
            <a:r>
              <a:rPr lang="cs-CZ" dirty="0"/>
              <a:t>Kvalifikovaný osobní certifikát</a:t>
            </a:r>
          </a:p>
          <a:p>
            <a:pPr lvl="2"/>
            <a:r>
              <a:rPr lang="cs-CZ" dirty="0"/>
              <a:t>Slouží zejména pro komunikaci se státní správou</a:t>
            </a:r>
          </a:p>
          <a:p>
            <a:pPr lvl="1"/>
            <a:r>
              <a:rPr lang="cs-CZ" dirty="0"/>
              <a:t>Identifikátor klienta MPSV</a:t>
            </a:r>
          </a:p>
          <a:p>
            <a:pPr lvl="2"/>
            <a:r>
              <a:rPr lang="cs-CZ" dirty="0"/>
              <a:t>Jedná se o číslo přidělované MPSV, které jednoznačně identifikuje osobu.</a:t>
            </a:r>
          </a:p>
          <a:p>
            <a:pPr lvl="1"/>
            <a:r>
              <a:rPr lang="cs-CZ" dirty="0"/>
              <a:t>Zveřejnění certifikátu</a:t>
            </a:r>
          </a:p>
          <a:p>
            <a:pPr lvl="2"/>
            <a:r>
              <a:rPr lang="cs-CZ" dirty="0"/>
              <a:t>Veřejná část certifikátu bude přístupná uživatelům ke stažení ze stránek </a:t>
            </a:r>
            <a:r>
              <a:rPr lang="cs-CZ" dirty="0" err="1"/>
              <a:t>PostSignum</a:t>
            </a:r>
            <a:r>
              <a:rPr lang="cs-CZ" dirty="0"/>
              <a:t>, např. z důvodu ověření.</a:t>
            </a:r>
          </a:p>
          <a:p>
            <a:pPr lvl="1"/>
            <a:r>
              <a:rPr lang="cs-CZ" dirty="0"/>
              <a:t>Uzavření na dobu neurčitou</a:t>
            </a:r>
          </a:p>
          <a:p>
            <a:pPr lvl="2"/>
            <a:r>
              <a:rPr lang="cs-CZ" dirty="0"/>
              <a:t>Certifikát bude třeba i při komunikaci s MPSV z pozice příjemce dotace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738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is</a:t>
            </a:r>
            <a:r>
              <a:rPr lang="cs-CZ" dirty="0" smtClean="0"/>
              <a:t> kp14+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083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IS KP14+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Součást monitorovacího systému pro využívání Evropských strukturálních a investičních fondů v ČR v programovém období 2014-2020</a:t>
            </a:r>
          </a:p>
          <a:p>
            <a:r>
              <a:rPr lang="cs-CZ" dirty="0"/>
              <a:t>Systémové požadavky</a:t>
            </a:r>
          </a:p>
          <a:p>
            <a:pPr lvl="1"/>
            <a:r>
              <a:rPr lang="cs-CZ" dirty="0"/>
              <a:t>Nejnovější verze prohlížečů</a:t>
            </a:r>
          </a:p>
          <a:p>
            <a:pPr lvl="2"/>
            <a:r>
              <a:rPr lang="cs-CZ" dirty="0"/>
              <a:t>Internet Explorer</a:t>
            </a:r>
          </a:p>
          <a:p>
            <a:pPr lvl="2"/>
            <a:r>
              <a:rPr lang="cs-CZ" dirty="0" err="1" smtClean="0"/>
              <a:t>Mozilla</a:t>
            </a:r>
            <a:r>
              <a:rPr lang="cs-CZ" dirty="0" smtClean="0"/>
              <a:t> </a:t>
            </a:r>
            <a:r>
              <a:rPr lang="cs-CZ" dirty="0" err="1" smtClean="0"/>
              <a:t>Firefox</a:t>
            </a:r>
            <a:endParaRPr lang="cs-CZ" dirty="0"/>
          </a:p>
          <a:p>
            <a:pPr lvl="1"/>
            <a:r>
              <a:rPr lang="cs-CZ" dirty="0" smtClean="0"/>
              <a:t>Zapnutý </a:t>
            </a:r>
            <a:r>
              <a:rPr lang="cs-CZ" dirty="0" err="1"/>
              <a:t>JavaScript</a:t>
            </a:r>
            <a:endParaRPr lang="cs-CZ" dirty="0"/>
          </a:p>
          <a:p>
            <a:r>
              <a:rPr lang="cs-CZ" dirty="0"/>
              <a:t>Dostupnost – 365 dní v roce v době 4:00 – 24:00 hod.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854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IS KP14+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On-line aplikace:</a:t>
            </a:r>
          </a:p>
          <a:p>
            <a:pPr lvl="1"/>
            <a:r>
              <a:rPr lang="cs-CZ" dirty="0"/>
              <a:t>Nevyžaduje instalaci do PC</a:t>
            </a:r>
          </a:p>
          <a:p>
            <a:pPr lvl="1"/>
            <a:r>
              <a:rPr lang="cs-CZ" dirty="0"/>
              <a:t>Vyžaduje registraci s platnou e-mailovou adresou a telefonním číslem. Ověřování může trvat až 2 hodiny.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987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 KP14+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Edukativní videa: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>
                <a:hlinkClick r:id="rId2"/>
              </a:rPr>
              <a:t>http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www.strukturalni-fondy.cz/cs/Jak-na-projekt/Elektronicka-zadost/Edukacni-videa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Pokyny k vyplnění žádosti v IS KP14+: </a:t>
            </a:r>
            <a:r>
              <a:rPr lang="cs-CZ" dirty="0">
                <a:hlinkClick r:id="rId3"/>
              </a:rPr>
              <a:t>http://www.esfcr.cz/file/9143/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280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uživatelů ms2014+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700808"/>
            <a:ext cx="8280472" cy="4608512"/>
          </a:xfrm>
        </p:spPr>
        <p:txBody>
          <a:bodyPr>
            <a:normAutofit/>
          </a:bodyPr>
          <a:lstStyle/>
          <a:p>
            <a:r>
              <a:rPr lang="cs-CZ" dirty="0" smtClean="0"/>
              <a:t>Žadatel/příjemce: v </a:t>
            </a:r>
            <a:r>
              <a:rPr lang="cs-CZ" i="1" dirty="0" smtClean="0"/>
              <a:t>Pokynech k vyplnění žádosti </a:t>
            </a:r>
            <a:endParaRPr lang="cs-CZ" i="1" dirty="0"/>
          </a:p>
          <a:p>
            <a:pPr lvl="1"/>
            <a:r>
              <a:rPr lang="cs-CZ" dirty="0" smtClean="0"/>
              <a:t>Podpora při registraci: zajišťuje MMR skrze </a:t>
            </a:r>
            <a:r>
              <a:rPr lang="cs-CZ" dirty="0"/>
              <a:t>webový formulář na registrační stránce IS KP14</a:t>
            </a:r>
            <a:r>
              <a:rPr lang="cs-CZ" dirty="0" smtClean="0"/>
              <a:t>+ </a:t>
            </a:r>
          </a:p>
          <a:p>
            <a:pPr lvl="1"/>
            <a:r>
              <a:rPr lang="cs-CZ" dirty="0" smtClean="0"/>
              <a:t>Podpora při práci s formuláři navázanými na výzvy OPZ: </a:t>
            </a:r>
            <a:r>
              <a:rPr lang="cs-CZ" dirty="0" err="1" smtClean="0"/>
              <a:t>hotline</a:t>
            </a:r>
            <a:r>
              <a:rPr lang="cs-CZ" dirty="0" smtClean="0"/>
              <a:t> </a:t>
            </a:r>
            <a:r>
              <a:rPr lang="cs-CZ" dirty="0" smtClean="0">
                <a:hlinkClick r:id="rId2"/>
              </a:rPr>
              <a:t>iskp@mpsv.cz</a:t>
            </a:r>
            <a:r>
              <a:rPr lang="cs-CZ" dirty="0" smtClean="0"/>
              <a:t> (dotazy k rozpracovaným žádostem identifikovat s </a:t>
            </a:r>
            <a:r>
              <a:rPr lang="cs-CZ" dirty="0"/>
              <a:t>využitím tzv. HASH kódu, který </a:t>
            </a:r>
            <a:r>
              <a:rPr lang="cs-CZ" dirty="0" smtClean="0"/>
              <a:t>je </a:t>
            </a:r>
            <a:r>
              <a:rPr lang="cs-CZ" dirty="0"/>
              <a:t>na záložce Identifikace </a:t>
            </a:r>
            <a:r>
              <a:rPr lang="cs-CZ" dirty="0" smtClean="0"/>
              <a:t>operace)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295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Registrace uživatelů is kp14+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136456" cy="5112568"/>
          </a:xfrm>
        </p:spPr>
        <p:txBody>
          <a:bodyPr/>
          <a:lstStyle/>
          <a:p>
            <a:r>
              <a:rPr lang="cs-CZ" b="1" dirty="0"/>
              <a:t>https://</a:t>
            </a:r>
            <a:r>
              <a:rPr lang="cs-CZ" b="1" dirty="0" smtClean="0"/>
              <a:t>mseu.mssf.cz</a:t>
            </a:r>
            <a:endParaRPr lang="cs-CZ" dirty="0" smtClean="0"/>
          </a:p>
          <a:p>
            <a:r>
              <a:rPr lang="cs-CZ" dirty="0" smtClean="0"/>
              <a:t>Vyplnění: Jméno, Příjmení, Datum narození, E-mail, Telefon, Heslo </a:t>
            </a:r>
          </a:p>
          <a:p>
            <a:r>
              <a:rPr lang="cs-CZ" dirty="0" smtClean="0"/>
              <a:t>Systém zašle kód na zadané telefonní číslo</a:t>
            </a:r>
          </a:p>
          <a:p>
            <a:r>
              <a:rPr lang="cs-CZ" dirty="0" smtClean="0"/>
              <a:t>Po zadání kódu z SMS zprávy do registračního formuláře v IS KP14+ dochází k zaslání aktivačního linku na e-mail</a:t>
            </a:r>
          </a:p>
          <a:p>
            <a:r>
              <a:rPr lang="cs-CZ" dirty="0" smtClean="0"/>
              <a:t>Po kliknutí na aktivační link zasílá systém na email uživatelské jméno (vychází z jména a příjmení)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975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Komunikace v MS2014+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136456" cy="5040560"/>
          </a:xfrm>
        </p:spPr>
        <p:txBody>
          <a:bodyPr/>
          <a:lstStyle/>
          <a:p>
            <a:r>
              <a:rPr lang="cs-CZ" dirty="0" smtClean="0"/>
              <a:t>Poznámky – pouze pro osoby s právy k dané žádosti</a:t>
            </a:r>
          </a:p>
          <a:p>
            <a:r>
              <a:rPr lang="cs-CZ" dirty="0" smtClean="0"/>
              <a:t>Upozornění – pouze zprávy vygenerované automaticky systémem (např. o odstávce)</a:t>
            </a:r>
          </a:p>
          <a:p>
            <a:r>
              <a:rPr lang="cs-CZ" dirty="0" smtClean="0"/>
              <a:t>Depeše – komunikace mezi uživateli MS2014+ (např. mezi ŘO a žadatelem/příjemcem)</a:t>
            </a:r>
          </a:p>
          <a:p>
            <a:pPr lvl="1"/>
            <a:r>
              <a:rPr lang="cs-CZ" dirty="0" smtClean="0"/>
              <a:t>Depeše nelze smazat, MS2014+ garantuje auditní stopu</a:t>
            </a:r>
          </a:p>
          <a:p>
            <a:r>
              <a:rPr lang="cs-CZ" dirty="0" smtClean="0"/>
              <a:t>Lze nastavit tzv. notifikace, tj. systém pošle e-mail nebo SMS o tom, že dorazila depeše nebo upozornění </a:t>
            </a:r>
            <a:r>
              <a:rPr lang="cs-CZ" sz="2800" dirty="0"/>
              <a:t>(</a:t>
            </a:r>
            <a:r>
              <a:rPr lang="cs-CZ" dirty="0" smtClean="0"/>
              <a:t>na </a:t>
            </a:r>
            <a:r>
              <a:rPr lang="cs-CZ" dirty="0"/>
              <a:t>profilu uživatele v Kontaktní údaje)</a:t>
            </a:r>
            <a:endParaRPr lang="cs-CZ" dirty="0" smtClean="0"/>
          </a:p>
          <a:p>
            <a:pPr lvl="1"/>
            <a:r>
              <a:rPr lang="cs-CZ" dirty="0" smtClean="0"/>
              <a:t>notifikace neidentifikuje projekt, vazba na projekt se pozná až v IS KP14+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384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Formulář žádosti o podporu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208912" cy="5328592"/>
          </a:xfrm>
        </p:spPr>
        <p:txBody>
          <a:bodyPr/>
          <a:lstStyle/>
          <a:p>
            <a:r>
              <a:rPr lang="cs-CZ" dirty="0" smtClean="0"/>
              <a:t>Pole v IS KP14+</a:t>
            </a:r>
          </a:p>
          <a:p>
            <a:pPr lvl="1"/>
            <a:r>
              <a:rPr lang="cs-CZ" dirty="0" smtClean="0"/>
              <a:t>Žlutá pole = povinná</a:t>
            </a:r>
          </a:p>
          <a:p>
            <a:pPr lvl="1"/>
            <a:r>
              <a:rPr lang="cs-CZ" dirty="0" smtClean="0"/>
              <a:t>Šedá pole = nepovinná</a:t>
            </a:r>
          </a:p>
          <a:p>
            <a:pPr lvl="1"/>
            <a:r>
              <a:rPr lang="cs-CZ" dirty="0" smtClean="0"/>
              <a:t>Bílá pole = plní se automaticky</a:t>
            </a:r>
          </a:p>
          <a:p>
            <a:pPr lvl="1"/>
            <a:r>
              <a:rPr lang="cs-CZ" dirty="0" smtClean="0"/>
              <a:t>Neplatí absolutně, může být finalizační kontrola na pole, které není žluté</a:t>
            </a:r>
          </a:p>
          <a:p>
            <a:pPr lvl="1"/>
            <a:r>
              <a:rPr lang="cs-CZ" dirty="0" smtClean="0"/>
              <a:t>Pořadí vyplňování záložek není zcela individuální, u některých je nejprve nutné </a:t>
            </a:r>
            <a:r>
              <a:rPr lang="cs-CZ" dirty="0"/>
              <a:t>vyplnit </a:t>
            </a:r>
            <a:r>
              <a:rPr lang="cs-CZ" dirty="0" smtClean="0"/>
              <a:t>nadřazený </a:t>
            </a:r>
            <a:r>
              <a:rPr lang="cs-CZ" dirty="0"/>
              <a:t>údaj v jiné části žádosti o podporu </a:t>
            </a:r>
            <a:r>
              <a:rPr lang="cs-CZ" dirty="0" smtClean="0"/>
              <a:t>(do té doby je záložka šedě podbarvená) </a:t>
            </a:r>
          </a:p>
          <a:p>
            <a:r>
              <a:rPr lang="cs-CZ" dirty="0" smtClean="0"/>
              <a:t>Nápověda: Existuje v systému, ale to je nápověda zpracovaná univerzálně MMR, nemá vazbu na OPZ; doporučeno vždy také ověřovat v </a:t>
            </a:r>
            <a:r>
              <a:rPr lang="cs-CZ" i="1" dirty="0" smtClean="0"/>
              <a:t>Pokynech k </a:t>
            </a:r>
            <a:r>
              <a:rPr lang="cs-CZ" i="1" dirty="0"/>
              <a:t>vyplnění </a:t>
            </a:r>
            <a:r>
              <a:rPr lang="cs-CZ" i="1" dirty="0" smtClean="0"/>
              <a:t>žádosti</a:t>
            </a:r>
            <a:endParaRPr lang="cs-CZ" i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903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Formulář žádosti o podporu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280920" cy="5328592"/>
          </a:xfrm>
        </p:spPr>
        <p:txBody>
          <a:bodyPr/>
          <a:lstStyle/>
          <a:p>
            <a:r>
              <a:rPr lang="cs-CZ" dirty="0" smtClean="0"/>
              <a:t>V číselnících lze vybírat s pomocí filtru: do horního řádku se uvádí hledaný výraz</a:t>
            </a:r>
          </a:p>
          <a:p>
            <a:r>
              <a:rPr lang="cs-CZ" dirty="0" smtClean="0"/>
              <a:t>Role uživatelů IS KP14+ ve vztahu k projektu</a:t>
            </a:r>
          </a:p>
          <a:p>
            <a:pPr lvl="1"/>
            <a:r>
              <a:rPr lang="cs-CZ" u="sng" dirty="0" smtClean="0"/>
              <a:t>Správce</a:t>
            </a:r>
            <a:r>
              <a:rPr lang="cs-CZ" dirty="0" smtClean="0"/>
              <a:t> – vždy ten, kdo žádost založí, nebo komu byla přidělena práva správce.</a:t>
            </a:r>
          </a:p>
          <a:p>
            <a:pPr lvl="1"/>
            <a:r>
              <a:rPr lang="cs-CZ" u="sng" dirty="0" smtClean="0"/>
              <a:t>Editor</a:t>
            </a:r>
          </a:p>
          <a:p>
            <a:pPr lvl="1"/>
            <a:r>
              <a:rPr lang="cs-CZ" u="sng" dirty="0" smtClean="0"/>
              <a:t>Čtenář</a:t>
            </a:r>
          </a:p>
          <a:p>
            <a:pPr lvl="1"/>
            <a:r>
              <a:rPr lang="cs-CZ" u="sng" dirty="0" smtClean="0"/>
              <a:t>Signatář</a:t>
            </a:r>
            <a:r>
              <a:rPr lang="cs-CZ" dirty="0" smtClean="0"/>
              <a:t> (vždy minimálně 1 osoba s touto rolí; pořadí signatářů se specifikuje v datech žádosti, pořadí je třeba dodržet při každém podepisování)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Není </a:t>
            </a:r>
            <a:r>
              <a:rPr lang="cs-CZ" sz="2400" dirty="0"/>
              <a:t>možné přidělit přístup někomu, kdo pro IS KP14+ </a:t>
            </a:r>
            <a:r>
              <a:rPr lang="cs-CZ" sz="2400" dirty="0" smtClean="0"/>
              <a:t>neexistuje, každá osoba se musí registrovat.</a:t>
            </a:r>
            <a:endParaRPr lang="cs-CZ" sz="2400" dirty="0"/>
          </a:p>
          <a:p>
            <a:r>
              <a:rPr lang="cs-CZ" dirty="0" smtClean="0"/>
              <a:t>Správce přístupů vždy jedním z editorů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820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výzev – </a:t>
            </a:r>
            <a:br>
              <a:rPr lang="pl-PL" b="0" dirty="0"/>
            </a:br>
            <a:r>
              <a:rPr lang="pl-PL" b="0" cap="none" dirty="0" smtClean="0"/>
              <a:t>cílové </a:t>
            </a:r>
            <a:r>
              <a:rPr lang="pl-PL" b="0" cap="none" dirty="0"/>
              <a:t>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Zaměstnanci</a:t>
            </a:r>
          </a:p>
          <a:p>
            <a:r>
              <a:rPr lang="cs-CZ" dirty="0" smtClean="0"/>
              <a:t>Zaměstnavatelé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066883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Formulář žádosti o podporu 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136456" cy="4896544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Zmocnění osoby k podpisu </a:t>
            </a:r>
          </a:p>
          <a:p>
            <a:pPr lvl="1"/>
            <a:r>
              <a:rPr lang="cs-CZ" dirty="0" smtClean="0"/>
              <a:t>Nutné podepsat zmocnění v IS KP14+ nebo vložit sken listiny se zmocněním (plná moc)</a:t>
            </a:r>
          </a:p>
          <a:p>
            <a:pPr lvl="2"/>
            <a:r>
              <a:rPr lang="cs-CZ" dirty="0"/>
              <a:t>Listinnou plnou mocí mohou být také vnitřní předpisy organizace, ze kterých vyplývá, že organizaci je oprávněn zastupovat např. řídící pracovník na určité pozici, avšak i vnitřní předpisy musí být </a:t>
            </a:r>
            <a:r>
              <a:rPr lang="cs-CZ" dirty="0" smtClean="0"/>
              <a:t>podepsány.</a:t>
            </a:r>
          </a:p>
          <a:p>
            <a:pPr lvl="2"/>
            <a:r>
              <a:rPr lang="cs-CZ" dirty="0" smtClean="0"/>
              <a:t>Elektronickou PM podepisují osoby (zmocnitel, zmocněnec) jen tehdy, jsou-li obě registrovány v IS KP14+ a obě mají platný elektronický podpis.</a:t>
            </a:r>
          </a:p>
          <a:p>
            <a:pPr lvl="2"/>
            <a:r>
              <a:rPr lang="cs-CZ" dirty="0" smtClean="0"/>
              <a:t>Listinnou PM vkládá zmocnitel a zmocněný připojí elektronický podpis.</a:t>
            </a:r>
          </a:p>
          <a:p>
            <a:pPr lvl="1"/>
            <a:r>
              <a:rPr lang="cs-CZ" dirty="0" smtClean="0"/>
              <a:t>Uvádí se platnost plné moci </a:t>
            </a:r>
            <a:r>
              <a:rPr lang="cs-CZ" b="1" dirty="0" smtClean="0"/>
              <a:t>od - do </a:t>
            </a:r>
          </a:p>
          <a:p>
            <a:pPr lvl="1"/>
            <a:r>
              <a:rPr lang="cs-CZ" dirty="0" smtClean="0"/>
              <a:t>Nutné nastavit, pro jaké činnosti je plná moc platná (zda jen pro žádost o podporu, nebo i další úkony)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533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Formulář žádosti o podporu 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136456" cy="5184576"/>
          </a:xfrm>
        </p:spPr>
        <p:txBody>
          <a:bodyPr/>
          <a:lstStyle/>
          <a:p>
            <a:r>
              <a:rPr lang="cs-CZ" dirty="0" smtClean="0"/>
              <a:t>Kopírovat žádost</a:t>
            </a:r>
          </a:p>
          <a:p>
            <a:pPr lvl="1"/>
            <a:r>
              <a:rPr lang="cs-CZ" dirty="0" smtClean="0"/>
              <a:t>IS KP14+ nedokáže žádost zkopírovat do všech detailů, obecně je </a:t>
            </a:r>
            <a:r>
              <a:rPr lang="cs-CZ" dirty="0"/>
              <a:t>možné kopírovat</a:t>
            </a:r>
            <a:r>
              <a:rPr lang="cs-CZ" dirty="0" smtClean="0"/>
              <a:t> textová pole, ostatní pole zpravidla ne (tj. např. rozpočet, výběry z číselníků)</a:t>
            </a:r>
          </a:p>
          <a:p>
            <a:r>
              <a:rPr lang="cs-CZ" dirty="0" smtClean="0"/>
              <a:t>Finalizační kontrola</a:t>
            </a:r>
          </a:p>
          <a:p>
            <a:pPr lvl="1"/>
            <a:r>
              <a:rPr lang="cs-CZ" dirty="0" smtClean="0"/>
              <a:t>Ověřuje povinnost vyplnění polí, soulady částek (např. rozpočet a finanční plán) aj.</a:t>
            </a:r>
          </a:p>
          <a:p>
            <a:pPr lvl="1"/>
            <a:r>
              <a:rPr lang="cs-CZ" dirty="0" smtClean="0"/>
              <a:t>Vyhovění všem kontrolním podmínkám je nutný předpoklad k podpisu žádosti (resp. k finalizaci a následnému podpisu)</a:t>
            </a:r>
          </a:p>
          <a:p>
            <a:r>
              <a:rPr lang="cs-CZ" dirty="0" smtClean="0"/>
              <a:t>Finalizace a storno finalizace</a:t>
            </a:r>
          </a:p>
          <a:p>
            <a:r>
              <a:rPr lang="cs-CZ" dirty="0" smtClean="0"/>
              <a:t>Tisk </a:t>
            </a:r>
          </a:p>
          <a:p>
            <a:pPr lvl="1"/>
            <a:r>
              <a:rPr lang="cs-CZ" dirty="0" smtClean="0"/>
              <a:t>Podpis se připojuje k tiskové sestavě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100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informace o projektu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0587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Identifikace Operace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Zkrácený název projektu </a:t>
            </a:r>
            <a:r>
              <a:rPr lang="cs-CZ" dirty="0" smtClean="0"/>
              <a:t>– Identifikační údaj sloužící k základní orientaci v systému</a:t>
            </a:r>
            <a:endParaRPr lang="cs-CZ" dirty="0"/>
          </a:p>
          <a:p>
            <a:r>
              <a:rPr lang="cs-CZ" b="1" dirty="0" smtClean="0"/>
              <a:t>Typ podání </a:t>
            </a:r>
            <a:r>
              <a:rPr lang="cs-CZ" dirty="0" smtClean="0"/>
              <a:t>– Automatické x Ruční</a:t>
            </a:r>
          </a:p>
          <a:p>
            <a:pPr lvl="1"/>
            <a:r>
              <a:rPr lang="cs-CZ" dirty="0" smtClean="0"/>
              <a:t>Automatické – automaticky po podpisu signatáře/ů</a:t>
            </a:r>
          </a:p>
          <a:p>
            <a:pPr lvl="1"/>
            <a:r>
              <a:rPr lang="cs-CZ" dirty="0" smtClean="0"/>
              <a:t>Ruční – aktivní účast žadatele přes tlačítko </a:t>
            </a:r>
            <a:r>
              <a:rPr lang="pl-PL" dirty="0"/>
              <a:t>Podat žádost, které se </a:t>
            </a:r>
            <a:r>
              <a:rPr lang="pl-PL" dirty="0" smtClean="0"/>
              <a:t>vygeneruje po podpisu žádosti </a:t>
            </a:r>
            <a:endParaRPr lang="cs-CZ" dirty="0"/>
          </a:p>
          <a:p>
            <a:r>
              <a:rPr lang="cs-CZ" b="1" dirty="0"/>
              <a:t>Způsob jednání</a:t>
            </a:r>
            <a:r>
              <a:rPr lang="cs-CZ" dirty="0" smtClean="0"/>
              <a:t> – nastavení pravidla pro podpis žádosti, provazba se záložkou Přístup k projektu (určení rolí)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138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PROJEKT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Název projektu </a:t>
            </a:r>
          </a:p>
          <a:p>
            <a:r>
              <a:rPr lang="cs-CZ" b="1" dirty="0" smtClean="0"/>
              <a:t>Anotace projektu </a:t>
            </a:r>
            <a:r>
              <a:rPr lang="cs-CZ" dirty="0" smtClean="0"/>
              <a:t>– Stručné shrnutí projektu – bude zveřejněno v seznamu podpořených projektů</a:t>
            </a:r>
            <a:endParaRPr lang="cs-CZ" dirty="0"/>
          </a:p>
          <a:p>
            <a:r>
              <a:rPr lang="cs-CZ" b="1" dirty="0" smtClean="0"/>
              <a:t>Datum zahájení a ukončení</a:t>
            </a:r>
            <a:r>
              <a:rPr lang="cs-CZ" dirty="0" smtClean="0"/>
              <a:t> – předpokládané/skutečné</a:t>
            </a:r>
          </a:p>
          <a:p>
            <a:pPr lvl="1"/>
            <a:r>
              <a:rPr lang="cs-CZ" dirty="0" smtClean="0"/>
              <a:t>generuje </a:t>
            </a:r>
            <a:r>
              <a:rPr lang="cs-CZ" dirty="0"/>
              <a:t>se délka </a:t>
            </a:r>
            <a:r>
              <a:rPr lang="cs-CZ" dirty="0" smtClean="0"/>
              <a:t>projektu</a:t>
            </a:r>
          </a:p>
          <a:p>
            <a:pPr lvl="1"/>
            <a:r>
              <a:rPr lang="cs-CZ" dirty="0" smtClean="0"/>
              <a:t>nutno respektovat limity nastavené výzvou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/>
              <a:t>Jiné finanční </a:t>
            </a:r>
            <a:r>
              <a:rPr lang="cs-CZ" sz="2400" b="1" dirty="0" smtClean="0"/>
              <a:t>příjmy</a:t>
            </a:r>
            <a:r>
              <a:rPr lang="cs-CZ" sz="2400" dirty="0" smtClean="0"/>
              <a:t> – Vytváří x Nevytváří. Provazba s záložkou Rozpad financování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/>
              <a:t>Příjmy dle čl. 61 obecného </a:t>
            </a:r>
            <a:r>
              <a:rPr lang="cs-CZ" sz="2400" b="1" dirty="0" smtClean="0"/>
              <a:t>nařízení </a:t>
            </a:r>
            <a:r>
              <a:rPr lang="cs-CZ" sz="2400" dirty="0"/>
              <a:t>- Projekt nevytváří příjmy dle článku 61</a:t>
            </a:r>
            <a:endParaRPr lang="cs-CZ" sz="24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036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PROJEKT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Doplňkové informace – checkboxy</a:t>
            </a:r>
          </a:p>
          <a:p>
            <a:r>
              <a:rPr lang="pl-PL" dirty="0"/>
              <a:t>Realizace zadávacích řízení na </a:t>
            </a:r>
            <a:r>
              <a:rPr lang="pl-PL" dirty="0" smtClean="0"/>
              <a:t>projektu</a:t>
            </a:r>
          </a:p>
          <a:p>
            <a:r>
              <a:rPr lang="cs-CZ" dirty="0" smtClean="0"/>
              <a:t>Režim financování – nastaveno na výzvě</a:t>
            </a:r>
          </a:p>
          <a:p>
            <a:r>
              <a:rPr lang="cs-CZ" dirty="0"/>
              <a:t>Veřejná </a:t>
            </a:r>
            <a:r>
              <a:rPr lang="cs-CZ" dirty="0" smtClean="0"/>
              <a:t>podpora – orientační, není provázáno s další záložkou. Bude řešeno až před podpisem právního aktu</a:t>
            </a:r>
          </a:p>
          <a:p>
            <a:r>
              <a:rPr lang="cs-CZ" dirty="0"/>
              <a:t>Projekt je zcela nebo zčásti prováděn sociálními partnery nebo </a:t>
            </a:r>
            <a:r>
              <a:rPr lang="cs-CZ" dirty="0" smtClean="0"/>
              <a:t>NNO</a:t>
            </a: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239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Specifické cíle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Název</a:t>
            </a:r>
            <a:r>
              <a:rPr lang="cs-CZ" dirty="0" smtClean="0"/>
              <a:t> – žadatel vybírá z číselníku</a:t>
            </a:r>
          </a:p>
          <a:p>
            <a:r>
              <a:rPr lang="cs-CZ" b="1" dirty="0" smtClean="0"/>
              <a:t>Procentní podíl </a:t>
            </a:r>
            <a:r>
              <a:rPr lang="cs-CZ" dirty="0" smtClean="0"/>
              <a:t>– 100 %</a:t>
            </a:r>
          </a:p>
          <a:p>
            <a:pPr lvl="1"/>
            <a:r>
              <a:rPr lang="cs-CZ" dirty="0" smtClean="0"/>
              <a:t>Určený poměr je </a:t>
            </a:r>
            <a:r>
              <a:rPr lang="cs-CZ" dirty="0"/>
              <a:t>využit při </a:t>
            </a:r>
            <a:r>
              <a:rPr lang="cs-CZ" dirty="0" smtClean="0"/>
              <a:t>automatických rozpadech </a:t>
            </a:r>
            <a:r>
              <a:rPr lang="cs-CZ" dirty="0"/>
              <a:t>v oblasti finančního plánu, indikátorů a kategorie intervencí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537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Popis projektu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653336"/>
          </a:xfrm>
        </p:spPr>
        <p:txBody>
          <a:bodyPr/>
          <a:lstStyle/>
          <a:p>
            <a:r>
              <a:rPr lang="cs-CZ" b="1" dirty="0" smtClean="0"/>
              <a:t>Jaký problém projekt řeší? </a:t>
            </a:r>
            <a:r>
              <a:rPr lang="cs-CZ" dirty="0" smtClean="0"/>
              <a:t>– popis problému, proč ho řeší, koho se týká, důsledky neřešení</a:t>
            </a:r>
          </a:p>
          <a:p>
            <a:r>
              <a:rPr lang="cs-CZ" b="1" dirty="0" smtClean="0"/>
              <a:t>Jaké </a:t>
            </a:r>
            <a:r>
              <a:rPr lang="cs-CZ" b="1" dirty="0"/>
              <a:t>jsou příčiny problému</a:t>
            </a:r>
            <a:r>
              <a:rPr lang="cs-CZ" b="1" dirty="0" smtClean="0"/>
              <a:t>?</a:t>
            </a:r>
            <a:r>
              <a:rPr lang="cs-CZ" dirty="0" smtClean="0"/>
              <a:t> – popis příčin problému, doklady existence problému, zda byl již v minulosti řešen a s jakým výsledkem</a:t>
            </a:r>
          </a:p>
          <a:p>
            <a:r>
              <a:rPr lang="cs-CZ" b="1" dirty="0"/>
              <a:t>Co je cílem projektu</a:t>
            </a:r>
            <a:r>
              <a:rPr lang="cs-CZ" b="1" dirty="0" smtClean="0"/>
              <a:t>? </a:t>
            </a:r>
            <a:r>
              <a:rPr lang="cs-CZ" dirty="0" smtClean="0"/>
              <a:t>– cíl/e projektu, provázanost cílů, měřitelnost, jak dosažení cíle řeší problém, jak ověřit dosažení cíle. </a:t>
            </a:r>
            <a:r>
              <a:rPr lang="cs-CZ" b="1" dirty="0" smtClean="0"/>
              <a:t>Cíl projektu ≠ cíl výzvy</a:t>
            </a:r>
          </a:p>
          <a:p>
            <a:r>
              <a:rPr lang="cs-CZ" b="1" dirty="0" smtClean="0"/>
              <a:t>Jaká/é </a:t>
            </a:r>
            <a:r>
              <a:rPr lang="cs-CZ" b="1" dirty="0"/>
              <a:t>změna/y je/jsou v důsledku projektu očekávána/y</a:t>
            </a:r>
            <a:r>
              <a:rPr lang="cs-CZ" b="1" dirty="0" smtClean="0"/>
              <a:t>? </a:t>
            </a:r>
            <a:r>
              <a:rPr lang="cs-CZ" dirty="0" smtClean="0"/>
              <a:t>– co se změní, obecnější než cíl, dopad na cílovou skupinu</a:t>
            </a: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823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Popis projektu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Jaké aktivity v projektu budou realizovány</a:t>
            </a:r>
            <a:r>
              <a:rPr lang="cs-CZ" b="1" dirty="0" smtClean="0"/>
              <a:t>? (Nepovinné pole) </a:t>
            </a:r>
            <a:r>
              <a:rPr lang="cs-CZ" dirty="0" smtClean="0"/>
              <a:t>– KA jsou dále řešeny na samostatné záložce – lze uvést odkaz na tuto záložku nebo stručný popis. </a:t>
            </a:r>
            <a:r>
              <a:rPr lang="cs-CZ" b="1" dirty="0" smtClean="0"/>
              <a:t>Údaje zde uvedené nesmí být v rozporu s údaji na záložce KA</a:t>
            </a:r>
          </a:p>
          <a:p>
            <a:r>
              <a:rPr lang="cs-CZ" b="1" dirty="0" smtClean="0"/>
              <a:t>Popis </a:t>
            </a:r>
            <a:r>
              <a:rPr lang="cs-CZ" b="1" dirty="0"/>
              <a:t>realizačního týmu </a:t>
            </a:r>
            <a:r>
              <a:rPr lang="cs-CZ" b="1" dirty="0" smtClean="0"/>
              <a:t>projektu – </a:t>
            </a:r>
            <a:r>
              <a:rPr lang="cs-CZ" dirty="0" smtClean="0"/>
              <a:t>všechny pozice v RT</a:t>
            </a:r>
            <a:r>
              <a:rPr lang="cs-CZ" b="1" dirty="0" smtClean="0"/>
              <a:t> </a:t>
            </a:r>
            <a:r>
              <a:rPr lang="cs-CZ" dirty="0" smtClean="0"/>
              <a:t>(NN i PN, příjemce i partner)</a:t>
            </a:r>
          </a:p>
          <a:p>
            <a:pPr lvl="1"/>
            <a:r>
              <a:rPr lang="cs-CZ" dirty="0"/>
              <a:t>hlavní </a:t>
            </a:r>
            <a:r>
              <a:rPr lang="cs-CZ" dirty="0" smtClean="0"/>
              <a:t>činnosti</a:t>
            </a:r>
            <a:endParaRPr lang="cs-CZ" dirty="0"/>
          </a:p>
          <a:p>
            <a:pPr lvl="1"/>
            <a:r>
              <a:rPr lang="cs-CZ" dirty="0"/>
              <a:t>rozsah </a:t>
            </a:r>
            <a:r>
              <a:rPr lang="cs-CZ" dirty="0" smtClean="0"/>
              <a:t>zapojení</a:t>
            </a:r>
          </a:p>
          <a:p>
            <a:pPr lvl="1"/>
            <a:r>
              <a:rPr lang="cs-CZ" dirty="0"/>
              <a:t>o</a:t>
            </a:r>
            <a:r>
              <a:rPr lang="cs-CZ" dirty="0" smtClean="0"/>
              <a:t>dborná kapacita (ne konkrétní jména)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omezený </a:t>
            </a:r>
            <a:r>
              <a:rPr lang="cs-CZ" dirty="0"/>
              <a:t>rozsah </a:t>
            </a:r>
            <a:r>
              <a:rPr lang="cs-CZ" dirty="0" smtClean="0"/>
              <a:t>pole (2000 znaků), nestačí-li - </a:t>
            </a:r>
            <a:r>
              <a:rPr lang="cs-CZ" dirty="0"/>
              <a:t>samostatná příloha s </a:t>
            </a:r>
            <a:r>
              <a:rPr lang="cs-CZ" dirty="0" smtClean="0"/>
              <a:t>odkazem</a:t>
            </a:r>
            <a:endParaRPr lang="cs-CZ" dirty="0"/>
          </a:p>
          <a:p>
            <a:pPr lvl="1">
              <a:spcAft>
                <a:spcPts val="600"/>
              </a:spcAft>
            </a:pPr>
            <a:endParaRPr lang="cs-CZ" dirty="0" smtClean="0"/>
          </a:p>
          <a:p>
            <a:pPr lvl="1">
              <a:spcAft>
                <a:spcPts val="600"/>
              </a:spcAft>
            </a:pPr>
            <a:endParaRPr lang="cs-CZ" dirty="0"/>
          </a:p>
          <a:p>
            <a:pPr marL="414000" lvl="1" indent="0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978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Popis projektu 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Jak bude zajištěno šíření výstupů projektu</a:t>
            </a:r>
            <a:r>
              <a:rPr lang="cs-CZ" b="1" dirty="0" smtClean="0"/>
              <a:t>? (Nepovinné pole) </a:t>
            </a:r>
            <a:r>
              <a:rPr lang="cs-CZ" dirty="0" smtClean="0"/>
              <a:t>– produkty, povědomí cílové skupiny apod.</a:t>
            </a:r>
          </a:p>
          <a:p>
            <a:r>
              <a:rPr lang="cs-CZ" b="1" dirty="0"/>
              <a:t>V čem je navržené řešení inovativní</a:t>
            </a:r>
            <a:r>
              <a:rPr lang="cs-CZ" b="1" dirty="0" smtClean="0"/>
              <a:t>? (Nepovinné pole) </a:t>
            </a:r>
            <a:r>
              <a:rPr lang="cs-CZ" dirty="0" smtClean="0"/>
              <a:t>– pro IP 1.2 nerelevantní</a:t>
            </a:r>
          </a:p>
          <a:p>
            <a:r>
              <a:rPr lang="cs-CZ" b="1" dirty="0"/>
              <a:t>Jaká existují rizika projektu</a:t>
            </a:r>
            <a:r>
              <a:rPr lang="cs-CZ" b="1" dirty="0" smtClean="0"/>
              <a:t>? </a:t>
            </a:r>
            <a:r>
              <a:rPr lang="cs-CZ" dirty="0" smtClean="0"/>
              <a:t>– rizika spojená s realizací projektu a návrh jejich řešení. Ta rizika, jejichž vzniku může příjemce předcházet (kapacita cílové skupiny, personální obsazení projektu, finanční zdroje apod.)</a:t>
            </a:r>
          </a:p>
          <a:p>
            <a:pPr lvl="1">
              <a:spcAft>
                <a:spcPts val="600"/>
              </a:spcAft>
            </a:pPr>
            <a:endParaRPr lang="cs-CZ" dirty="0"/>
          </a:p>
          <a:p>
            <a:pPr marL="414000" lvl="1" indent="0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4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výzev – </a:t>
            </a:r>
            <a:br>
              <a:rPr lang="pl-PL" b="0" dirty="0"/>
            </a:br>
            <a:r>
              <a:rPr lang="pl-PL" b="0" cap="none" dirty="0" smtClean="0"/>
              <a:t>veřejná podpora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132856"/>
            <a:ext cx="8064000" cy="3555096"/>
          </a:xfrm>
        </p:spPr>
        <p:txBody>
          <a:bodyPr/>
          <a:lstStyle/>
          <a:p>
            <a:r>
              <a:rPr lang="cs-CZ" dirty="0" smtClean="0"/>
              <a:t>Podpora projektů z výzev č. 50 a 51 obecně </a:t>
            </a:r>
            <a:r>
              <a:rPr lang="cs-CZ" b="1" dirty="0" smtClean="0"/>
              <a:t>zakládá veřejnou podporu</a:t>
            </a:r>
            <a:r>
              <a:rPr lang="cs-CZ" dirty="0" smtClean="0"/>
              <a:t>. </a:t>
            </a:r>
          </a:p>
          <a:p>
            <a:r>
              <a:rPr lang="cs-CZ" dirty="0" smtClean="0"/>
              <a:t>VP je připisována ve výši části podpory z veřejných prostředků a </a:t>
            </a:r>
            <a:r>
              <a:rPr lang="cs-CZ" dirty="0"/>
              <a:t>bude se řídit právními předpisy ČR a </a:t>
            </a:r>
            <a:r>
              <a:rPr lang="cs-CZ" dirty="0" smtClean="0"/>
              <a:t>EU</a:t>
            </a:r>
          </a:p>
          <a:p>
            <a:r>
              <a:rPr lang="cs-CZ" dirty="0" smtClean="0"/>
              <a:t>Pro podporu v režimu de minimis je uplatňováno pravidlo „jednoho podniku“</a:t>
            </a:r>
            <a:endParaRPr lang="cs-CZ" dirty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0419330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7328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4707224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Ve výzvě stanoveny:</a:t>
            </a:r>
          </a:p>
          <a:p>
            <a:r>
              <a:rPr lang="cs-CZ" b="1" dirty="0"/>
              <a:t>Indikátory povinné k naplnění</a:t>
            </a:r>
          </a:p>
          <a:p>
            <a:pPr lvl="1"/>
            <a:r>
              <a:rPr lang="cs-CZ" dirty="0"/>
              <a:t>Žadatel povinně stanoví v žádosti hodnotu indikátorů, kterou se zavazuje během projektu dosáhnout</a:t>
            </a:r>
          </a:p>
          <a:p>
            <a:pPr lvl="1"/>
            <a:r>
              <a:rPr lang="cs-CZ" dirty="0"/>
              <a:t>Budou součástí právního aktu, </a:t>
            </a:r>
            <a:r>
              <a:rPr lang="cs-CZ" dirty="0" smtClean="0"/>
              <a:t>na </a:t>
            </a:r>
            <a:r>
              <a:rPr lang="cs-CZ" dirty="0"/>
              <a:t>neplnění navázány sankce</a:t>
            </a:r>
            <a:endParaRPr lang="cs-CZ" b="1" dirty="0"/>
          </a:p>
          <a:p>
            <a:r>
              <a:rPr lang="cs-CZ" b="1" dirty="0"/>
              <a:t>Indikátory povinné k vykazování</a:t>
            </a:r>
          </a:p>
          <a:p>
            <a:pPr lvl="1"/>
            <a:r>
              <a:rPr lang="cs-CZ" dirty="0"/>
              <a:t>Žadatel musí v žádosti vyplnit pole Cílová hodnota, postačuje zadat 0</a:t>
            </a:r>
          </a:p>
          <a:p>
            <a:pPr lvl="1"/>
            <a:r>
              <a:rPr lang="cs-CZ" dirty="0"/>
              <a:t>Plnění bude pouze vykazováno prostřednictvím </a:t>
            </a:r>
            <a:r>
              <a:rPr lang="cs-CZ" dirty="0" err="1"/>
              <a:t>ZoR</a:t>
            </a:r>
            <a:endParaRPr lang="cs-CZ" b="1" dirty="0"/>
          </a:p>
          <a:p>
            <a:r>
              <a:rPr lang="cs-CZ" b="1" dirty="0"/>
              <a:t>Indikátory nepovinné</a:t>
            </a:r>
          </a:p>
          <a:p>
            <a:pPr lvl="1"/>
            <a:r>
              <a:rPr lang="cs-CZ" dirty="0"/>
              <a:t>Relevantní jen v případě, že ŘO pro výzvu takovouto skupinu indikátorů vymezil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924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Žadatel edituje jednotlivé předvyplněné záznamy</a:t>
            </a:r>
          </a:p>
          <a:p>
            <a:pPr lvl="1"/>
            <a:r>
              <a:rPr lang="cs-CZ" dirty="0" smtClean="0"/>
              <a:t>Výchozí hodnota (na úrovni projektů vždy 0)</a:t>
            </a:r>
          </a:p>
          <a:p>
            <a:pPr lvl="1"/>
            <a:r>
              <a:rPr lang="cs-CZ" dirty="0" smtClean="0"/>
              <a:t>Cílová hodnota</a:t>
            </a:r>
          </a:p>
          <a:p>
            <a:pPr lvl="1"/>
            <a:r>
              <a:rPr lang="cs-CZ" dirty="0" smtClean="0"/>
              <a:t>Datum cílové hodnoty (max. datum ukončení realizace projektu)</a:t>
            </a:r>
          </a:p>
          <a:p>
            <a:pPr lvl="1"/>
            <a:r>
              <a:rPr lang="cs-CZ" dirty="0" smtClean="0"/>
              <a:t>Popis hodnoty</a:t>
            </a:r>
          </a:p>
          <a:p>
            <a:pPr marL="414000" lvl="1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622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Stanovení cílových hodnot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Povinné pro indikátory se závazkem</a:t>
            </a:r>
          </a:p>
          <a:p>
            <a:r>
              <a:rPr lang="cs-CZ" dirty="0" smtClean="0"/>
              <a:t>Žadatel doplní hodnotu indikátoru, kterou se zavazuje během projektu dosáhnout</a:t>
            </a:r>
          </a:p>
          <a:p>
            <a:r>
              <a:rPr lang="cs-CZ" dirty="0" smtClean="0"/>
              <a:t>Při stanovení cílových hodnot vychází z plánovaných aktivit a zaměření projektu </a:t>
            </a:r>
          </a:p>
          <a:p>
            <a:r>
              <a:rPr lang="cs-CZ" dirty="0" smtClean="0"/>
              <a:t>Pro indikátor 60000 Celkový počet účastníků žadatel zohlední povinnost vykazovat </a:t>
            </a:r>
            <a:r>
              <a:rPr lang="cs-CZ" u="sng" dirty="0" smtClean="0"/>
              <a:t>pouze</a:t>
            </a:r>
            <a:r>
              <a:rPr lang="cs-CZ" dirty="0" smtClean="0"/>
              <a:t>: </a:t>
            </a:r>
          </a:p>
          <a:p>
            <a:pPr lvl="1"/>
            <a:r>
              <a:rPr lang="cs-CZ" dirty="0" smtClean="0"/>
              <a:t>Osoby jednoznačně identifikované, u nichž jsou osobní údaje známé ve stanoveném rozsahu</a:t>
            </a:r>
          </a:p>
          <a:p>
            <a:pPr lvl="1"/>
            <a:r>
              <a:rPr lang="cs-CZ" dirty="0" smtClean="0"/>
              <a:t>Osoby s podporou přesahující limit „bagatelní podpory“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629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Popis hodnoty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340768"/>
            <a:ext cx="7992440" cy="4779232"/>
          </a:xfrm>
        </p:spPr>
        <p:txBody>
          <a:bodyPr/>
          <a:lstStyle/>
          <a:p>
            <a:r>
              <a:rPr lang="cs-CZ" dirty="0"/>
              <a:t>V textovém poli „Popis hodnoty“ žadatel povinně popíše:</a:t>
            </a:r>
          </a:p>
          <a:p>
            <a:pPr lvl="1"/>
            <a:r>
              <a:rPr lang="cs-CZ" dirty="0"/>
              <a:t>Jakým způsobem byla cílová hodnota stanovena a jakým způsobem bude naplňování indikátoru sledovat a dokládat </a:t>
            </a:r>
          </a:p>
          <a:p>
            <a:pPr lvl="1"/>
            <a:r>
              <a:rPr lang="cs-CZ" dirty="0"/>
              <a:t>Rozsah skupiny osob, kterou plánuje podpořit a která nebude pravděpodobně moci být zahrnuta do dosažených hodnot indikátorů (např. pokud je identifikace osoby v rozporu s účelem práce s danou cílovou skupinou, nebo z důvodu bagatelní podpory), včetně odůvodnění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Údaje jsou nezbytné k těm indikátorům, ke kterým má žadatel za povinnost v žádosti o podporu stanovit cílovou hodnotu 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Z uvedených údajů budou čerpat informace hodnotitelé při svém hodnocení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0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 vs. způsobilost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Indikátory </a:t>
            </a:r>
          </a:p>
          <a:p>
            <a:pPr lvl="1"/>
            <a:r>
              <a:rPr lang="cs-CZ" dirty="0"/>
              <a:t>Pouze identifikované </a:t>
            </a:r>
            <a:r>
              <a:rPr lang="cs-CZ" dirty="0" smtClean="0"/>
              <a:t>osoby, u kterých jsou známy charakteristiky v potřebném rozsahu</a:t>
            </a:r>
          </a:p>
          <a:p>
            <a:pPr lvl="1"/>
            <a:r>
              <a:rPr lang="cs-CZ" dirty="0" smtClean="0"/>
              <a:t>Překročení bagatelní podpory (min 40 hod., z toho min 20 hod. jinou formou než elektronickou)</a:t>
            </a:r>
          </a:p>
          <a:p>
            <a:pPr lvl="1"/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cs-CZ" dirty="0" smtClean="0"/>
              <a:t>Způsobilé výdaje</a:t>
            </a:r>
          </a:p>
          <a:p>
            <a:pPr lvl="1"/>
            <a:r>
              <a:rPr lang="cs-CZ" dirty="0" smtClean="0"/>
              <a:t>Rovněž osoby, u kterých není známa totožnost v potřebném rozsahu, za předpokladu, že splňují kritérium CS</a:t>
            </a:r>
          </a:p>
          <a:p>
            <a:pPr lvl="1"/>
            <a:r>
              <a:rPr lang="cs-CZ" dirty="0" smtClean="0"/>
              <a:t>Rovněž osoby, jejichž podpora nepřesáhla „bagatelní podporu“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387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Bagatelní podpora není omezení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448" cy="4635216"/>
          </a:xfrm>
        </p:spPr>
        <p:txBody>
          <a:bodyPr/>
          <a:lstStyle/>
          <a:p>
            <a:r>
              <a:rPr lang="cs-CZ" dirty="0" smtClean="0"/>
              <a:t>Žadatel není nucen k tomu, aby všechny osoby byly „účastníky“ a čerpaly povinně podporu nad stanovený limit</a:t>
            </a:r>
          </a:p>
          <a:p>
            <a:r>
              <a:rPr lang="cs-CZ" dirty="0" smtClean="0"/>
              <a:t>Žadatel nebude znevýhodněn oproti projektům s vyššími cílovými hodnotami indikátorů za předpokladu, že zapojení osob, které nelze vykazovat v indikátoru, řádně odůvodní a popíše zamýšlené efekty</a:t>
            </a:r>
          </a:p>
          <a:p>
            <a:r>
              <a:rPr lang="cs-CZ" dirty="0" smtClean="0"/>
              <a:t>Hodnotitel hodnotí žádost jako celek, nikoli jen s ohledem na plánované hodnoty indikátorů</a:t>
            </a:r>
          </a:p>
          <a:p>
            <a:r>
              <a:rPr lang="cs-CZ" dirty="0" smtClean="0"/>
              <a:t>Vždy záleží na charakteru projektu, cílové skupiny a plánovaných efektech projektu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16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UMÍSTĚNÍ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6062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umístění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412776"/>
            <a:ext cx="8064000" cy="4896544"/>
          </a:xfrm>
        </p:spPr>
        <p:txBody>
          <a:bodyPr/>
          <a:lstStyle/>
          <a:p>
            <a:r>
              <a:rPr lang="cs-CZ" dirty="0" smtClean="0"/>
              <a:t>Povolené </a:t>
            </a:r>
            <a:r>
              <a:rPr lang="cs-CZ" dirty="0"/>
              <a:t>místo realizace a </a:t>
            </a:r>
            <a:r>
              <a:rPr lang="cs-CZ" dirty="0" smtClean="0"/>
              <a:t>povolené </a:t>
            </a:r>
            <a:r>
              <a:rPr lang="cs-CZ" dirty="0"/>
              <a:t>místo dopadu projektu jsou stanovena ve výzvě</a:t>
            </a:r>
          </a:p>
          <a:p>
            <a:r>
              <a:rPr lang="cs-CZ" b="1" dirty="0" smtClean="0"/>
              <a:t>Místo realizace</a:t>
            </a:r>
            <a:r>
              <a:rPr lang="cs-CZ" dirty="0" smtClean="0"/>
              <a:t> </a:t>
            </a:r>
            <a:r>
              <a:rPr lang="cs-CZ" dirty="0"/>
              <a:t>- </a:t>
            </a:r>
            <a:r>
              <a:rPr lang="cs-CZ" dirty="0" smtClean="0"/>
              <a:t>realizace aktivit </a:t>
            </a:r>
            <a:r>
              <a:rPr lang="cs-CZ" dirty="0"/>
              <a:t>projektu ve prospěch cílových skupin, příp. </a:t>
            </a:r>
            <a:r>
              <a:rPr lang="cs-CZ" dirty="0" smtClean="0"/>
              <a:t>lokalita</a:t>
            </a:r>
            <a:r>
              <a:rPr lang="cs-CZ" dirty="0"/>
              <a:t>, kde vznikají výstupy či výsledky projektu</a:t>
            </a:r>
            <a:r>
              <a:rPr lang="cs-CZ" dirty="0" smtClean="0"/>
              <a:t>. </a:t>
            </a:r>
            <a:r>
              <a:rPr lang="cs-CZ" b="1" dirty="0" smtClean="0"/>
              <a:t>Detail kraje v ČR. Zahraniční místa se neuvádějí</a:t>
            </a:r>
          </a:p>
          <a:p>
            <a:r>
              <a:rPr lang="cs-CZ" b="1" dirty="0" smtClean="0"/>
              <a:t>Místo dopadu -</a:t>
            </a:r>
            <a:r>
              <a:rPr lang="cs-CZ" dirty="0" smtClean="0"/>
              <a:t> </a:t>
            </a:r>
            <a:r>
              <a:rPr lang="pl-PL" dirty="0"/>
              <a:t>území, které má z realizace projektu prospěch. </a:t>
            </a:r>
            <a:r>
              <a:rPr lang="pl-PL" dirty="0" smtClean="0"/>
              <a:t>Může </a:t>
            </a:r>
            <a:r>
              <a:rPr lang="pl-PL" dirty="0"/>
              <a:t>zahrnovat pouze území, z jehož alokace je daná výzva financována. </a:t>
            </a:r>
            <a:r>
              <a:rPr lang="cs-CZ" b="1" dirty="0"/>
              <a:t>Detail kraje v ČR. </a:t>
            </a:r>
            <a:r>
              <a:rPr lang="cs-CZ" b="1" dirty="0" smtClean="0"/>
              <a:t>Pouze ČR</a:t>
            </a:r>
          </a:p>
          <a:p>
            <a:r>
              <a:rPr lang="cs-CZ" dirty="0" smtClean="0"/>
              <a:t>Změna </a:t>
            </a:r>
            <a:r>
              <a:rPr lang="cs-CZ" dirty="0"/>
              <a:t>místa realizace nebo území dopadu, které nemají dopad na způsobilost </a:t>
            </a:r>
            <a:r>
              <a:rPr lang="cs-CZ" dirty="0" smtClean="0"/>
              <a:t>výdajů – </a:t>
            </a:r>
            <a:r>
              <a:rPr lang="cs-CZ" dirty="0"/>
              <a:t>n</a:t>
            </a:r>
            <a:r>
              <a:rPr lang="cs-CZ" dirty="0" smtClean="0"/>
              <a:t>epodstatná z.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981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HORIZONTÁLNÍ PRINCIPY</a:t>
            </a:r>
            <a:br>
              <a:rPr lang="cs-CZ" dirty="0" smtClean="0"/>
            </a:b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18078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6403</Words>
  <Application>Microsoft Office PowerPoint</Application>
  <PresentationFormat>Předvádění na obrazovce (4:3)</PresentationFormat>
  <Paragraphs>962</Paragraphs>
  <Slides>127</Slides>
  <Notes>19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127</vt:i4>
      </vt:variant>
    </vt:vector>
  </HeadingPairs>
  <TitlesOfParts>
    <vt:vector size="128" baseType="lpstr">
      <vt:lpstr>prezentace</vt:lpstr>
      <vt:lpstr>Realizace genderových auditů u zaměstnavatelů </vt:lpstr>
      <vt:lpstr>Program Semináře</vt:lpstr>
      <vt:lpstr>PŘEDSTAVENÍ VÝZEV</vt:lpstr>
      <vt:lpstr>Představení výzev</vt:lpstr>
      <vt:lpstr>Představení výzev - základní informace</vt:lpstr>
      <vt:lpstr>Představení výzev – temíny  a alokace</vt:lpstr>
      <vt:lpstr>Představení výzev –  oprávnění žadatelé</vt:lpstr>
      <vt:lpstr>Představení výzev –  cílové skupiny</vt:lpstr>
      <vt:lpstr>Představení výzev –  veřejná podpora </vt:lpstr>
      <vt:lpstr>Obvyklé ceny auditu </vt:lpstr>
      <vt:lpstr>Představení výzev –  podmínky realizace auditu </vt:lpstr>
      <vt:lpstr>Materiály k prostudování</vt:lpstr>
      <vt:lpstr>Standard genderového auditu</vt:lpstr>
      <vt:lpstr>Genderový audit</vt:lpstr>
      <vt:lpstr>Cíle Genderového auditu</vt:lpstr>
      <vt:lpstr>Opatřen vyplývající z auditu směřují k:</vt:lpstr>
      <vt:lpstr>Oblasti auditu</vt:lpstr>
      <vt:lpstr>Požadavky na auditorský tým :</vt:lpstr>
      <vt:lpstr>Uznán může být audit u kterého proběhne:</vt:lpstr>
      <vt:lpstr>INDIKÁTORY</vt:lpstr>
      <vt:lpstr>INDIKÁTORY</vt:lpstr>
      <vt:lpstr>INDIKÁTORY </vt:lpstr>
      <vt:lpstr>INDIKÁTORY</vt:lpstr>
      <vt:lpstr>Indikátory</vt:lpstr>
      <vt:lpstr>Partnerství v projektech</vt:lpstr>
      <vt:lpstr>PARTNERSTVÍ V PROJEKTECH</vt:lpstr>
      <vt:lpstr>PARTNERSTVÍ V PROJEKTECH</vt:lpstr>
      <vt:lpstr>PARTNERSTVÍ V PROJEKTECH</vt:lpstr>
      <vt:lpstr>PARTNERSTVÍ V PROJEKTECH</vt:lpstr>
      <vt:lpstr>Hodnocení a výběr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Rozpočet projektů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Rozpočet a způsob financování</vt:lpstr>
      <vt:lpstr>Informační systém</vt:lpstr>
      <vt:lpstr>Postup při podávání žádosti</vt:lpstr>
      <vt:lpstr>Postup při podávání žádosti</vt:lpstr>
      <vt:lpstr>Elektronický podpis</vt:lpstr>
      <vt:lpstr>Elektronický podpis</vt:lpstr>
      <vt:lpstr>is kp14+</vt:lpstr>
      <vt:lpstr>IS KP14+</vt:lpstr>
      <vt:lpstr>IS KP14+</vt:lpstr>
      <vt:lpstr>IS KP14+</vt:lpstr>
      <vt:lpstr>Podpora uživatelů ms2014+</vt:lpstr>
      <vt:lpstr>Registrace uživatelů is kp14+</vt:lpstr>
      <vt:lpstr>Komunikace v MS2014+</vt:lpstr>
      <vt:lpstr>Formulář žádosti o podporu I</vt:lpstr>
      <vt:lpstr>Formulář žádosti o podporu II</vt:lpstr>
      <vt:lpstr>Formulář žádosti o podporu III</vt:lpstr>
      <vt:lpstr>Formulář žádosti o podporu IV</vt:lpstr>
      <vt:lpstr>Základní informace o projektu</vt:lpstr>
      <vt:lpstr>Identifikace Operace</vt:lpstr>
      <vt:lpstr>PROJEKT I</vt:lpstr>
      <vt:lpstr>PROJEKT II</vt:lpstr>
      <vt:lpstr>Specifické cíle</vt:lpstr>
      <vt:lpstr>Popis projektu I</vt:lpstr>
      <vt:lpstr>Popis projektu II</vt:lpstr>
      <vt:lpstr>Popis projektu III</vt:lpstr>
      <vt:lpstr>indikátory</vt:lpstr>
      <vt:lpstr>Indikátory I </vt:lpstr>
      <vt:lpstr>Indikátory II</vt:lpstr>
      <vt:lpstr>Stanovení cílových hodnot</vt:lpstr>
      <vt:lpstr>Popis hodnoty</vt:lpstr>
      <vt:lpstr>Monitorování  vs. způsobilost</vt:lpstr>
      <vt:lpstr>Bagatelní podpora není omezení</vt:lpstr>
      <vt:lpstr>UMÍSTĚNÍ</vt:lpstr>
      <vt:lpstr>umístění</vt:lpstr>
      <vt:lpstr>HORIZONTÁLNÍ PRINCIPY </vt:lpstr>
      <vt:lpstr>Horizontální principy</vt:lpstr>
      <vt:lpstr>Horizontální principy</vt:lpstr>
      <vt:lpstr>KLÍČOVÉ AKTIVITY</vt:lpstr>
      <vt:lpstr>Klíčové aktivity</vt:lpstr>
      <vt:lpstr>CÍLOVÁ SKUPINA</vt:lpstr>
      <vt:lpstr>Cílová skupina</vt:lpstr>
      <vt:lpstr>SUBJEKTY PROJEKTU</vt:lpstr>
      <vt:lpstr>Subjekty I</vt:lpstr>
      <vt:lpstr>Subjekty II</vt:lpstr>
      <vt:lpstr>Subjekty II </vt:lpstr>
      <vt:lpstr>Subjekty III</vt:lpstr>
      <vt:lpstr>Subjekty IV</vt:lpstr>
      <vt:lpstr>Subjekty V</vt:lpstr>
      <vt:lpstr>Finanční údaje o projektu</vt:lpstr>
      <vt:lpstr>Rozpočet projektu</vt:lpstr>
      <vt:lpstr>Způsobilé výdaje – rozdíly oproti op LZZ</vt:lpstr>
      <vt:lpstr>Přehled zdrojů financování I</vt:lpstr>
      <vt:lpstr>Přehled zdrojů financování II</vt:lpstr>
      <vt:lpstr>Finanční plán I</vt:lpstr>
      <vt:lpstr>Finanční plán II</vt:lpstr>
      <vt:lpstr>ČESTNÉ PROHLÁŠENÍ</vt:lpstr>
      <vt:lpstr>Čestné prohlášení v žádosti o podporu</vt:lpstr>
      <vt:lpstr>Zakázky (není nutné vyplňovat ve fázi žádosti)</vt:lpstr>
      <vt:lpstr>Zakázky v is kp14+ I</vt:lpstr>
      <vt:lpstr>Zakázky v is kp14+ II</vt:lpstr>
      <vt:lpstr>Prostor pro dotazy</vt:lpstr>
      <vt:lpstr>Další dotazy směřujte prosím  do diskusního klubu  na webu ESF Fóra    NEBO VYUŽIJTE OSOBNÍCH KONZULTACÍ  (odkaz na rezervaci termínů na stránkách výzvy) </vt:lpstr>
      <vt:lpstr>Děkujeme za pozornost  a Těšíme se na spolupráci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2016-10-05T06:38:38Z</dcterms:modified>
</cp:coreProperties>
</file>