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54.xml"/>
  <Override ContentType="application/vnd.openxmlformats-officedocument.presentationml.slide+xml" PartName="/ppt/slides/slide55.xml"/>
  <Override ContentType="application/vnd.openxmlformats-officedocument.presentationml.slide+xml" PartName="/ppt/slides/slide56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1"/>
  </p:sldMasterIdLst>
  <p:notesMasterIdLst>
    <p:notesMasterId r:id="rId58"/>
  </p:notesMasterIdLst>
  <p:sldIdLst>
    <p:sldId id="256" r:id="rId2"/>
    <p:sldId id="309" r:id="rId3"/>
    <p:sldId id="310" r:id="rId4"/>
    <p:sldId id="311" r:id="rId5"/>
    <p:sldId id="322" r:id="rId6"/>
    <p:sldId id="270" r:id="rId7"/>
    <p:sldId id="271" r:id="rId8"/>
    <p:sldId id="272" r:id="rId9"/>
    <p:sldId id="351" r:id="rId10"/>
    <p:sldId id="349" r:id="rId11"/>
    <p:sldId id="273" r:id="rId12"/>
    <p:sldId id="274" r:id="rId13"/>
    <p:sldId id="276" r:id="rId14"/>
    <p:sldId id="350" r:id="rId15"/>
    <p:sldId id="278" r:id="rId16"/>
    <p:sldId id="352" r:id="rId17"/>
    <p:sldId id="353" r:id="rId18"/>
    <p:sldId id="354" r:id="rId19"/>
    <p:sldId id="312" r:id="rId20"/>
    <p:sldId id="289" r:id="rId21"/>
    <p:sldId id="306" r:id="rId22"/>
    <p:sldId id="357" r:id="rId23"/>
    <p:sldId id="290" r:id="rId24"/>
    <p:sldId id="291" r:id="rId25"/>
    <p:sldId id="292" r:id="rId26"/>
    <p:sldId id="304" r:id="rId27"/>
    <p:sldId id="329" r:id="rId28"/>
    <p:sldId id="327" r:id="rId29"/>
    <p:sldId id="326" r:id="rId30"/>
    <p:sldId id="325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28" r:id="rId46"/>
    <p:sldId id="358" r:id="rId47"/>
    <p:sldId id="359" r:id="rId48"/>
    <p:sldId id="295" r:id="rId49"/>
    <p:sldId id="356" r:id="rId50"/>
    <p:sldId id="355" r:id="rId51"/>
    <p:sldId id="298" r:id="rId52"/>
    <p:sldId id="313" r:id="rId53"/>
    <p:sldId id="321" r:id="rId54"/>
    <p:sldId id="315" r:id="rId55"/>
    <p:sldId id="316" r:id="rId56"/>
    <p:sldId id="302" r:id="rId57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84845" autoAdjust="false"/>
  </p:normalViewPr>
  <p:slideViewPr>
    <p:cSldViewPr showGuides="true">
      <p:cViewPr>
        <p:scale>
          <a:sx n="100" d="100"/>
          <a:sy n="100" d="100"/>
        </p:scale>
        <p:origin x="-802" y="37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slides/slide38.xml" Type="http://schemas.openxmlformats.org/officeDocument/2006/relationships/slide" Id="rId39"/>
    <Relationship Target="slides/slide20.xml" Type="http://schemas.openxmlformats.org/officeDocument/2006/relationships/slide" Id="rId21"/>
    <Relationship Target="slides/slide33.xml" Type="http://schemas.openxmlformats.org/officeDocument/2006/relationships/slide" Id="rId34"/>
    <Relationship Target="slides/slide41.xml" Type="http://schemas.openxmlformats.org/officeDocument/2006/relationships/slide" Id="rId42"/>
    <Relationship Target="slides/slide46.xml" Type="http://schemas.openxmlformats.org/officeDocument/2006/relationships/slide" Id="rId47"/>
    <Relationship Target="slides/slide49.xml" Type="http://schemas.openxmlformats.org/officeDocument/2006/relationships/slide" Id="rId50"/>
    <Relationship Target="slides/slide54.xml" Type="http://schemas.openxmlformats.org/officeDocument/2006/relationships/slide" Id="rId55"/>
    <Relationship Target="slides/slide6.xml" Type="http://schemas.openxmlformats.org/officeDocument/2006/relationships/slide" Id="rId7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slides/slide28.xml" Type="http://schemas.openxmlformats.org/officeDocument/2006/relationships/slide" Id="rId29"/>
    <Relationship Target="slides/slide40.xml" Type="http://schemas.openxmlformats.org/officeDocument/2006/relationships/slide" Id="rId41"/>
    <Relationship Target="slides/slide53.xml" Type="http://schemas.openxmlformats.org/officeDocument/2006/relationships/slide" Id="rId54"/>
    <Relationship Target="tableStyles.xml" Type="http://schemas.openxmlformats.org/officeDocument/2006/relationships/tableStyles" Id="rId62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slides/slide31.xml" Type="http://schemas.openxmlformats.org/officeDocument/2006/relationships/slide" Id="rId32"/>
    <Relationship Target="slides/slide36.xml" Type="http://schemas.openxmlformats.org/officeDocument/2006/relationships/slide" Id="rId37"/>
    <Relationship Target="slides/slide39.xml" Type="http://schemas.openxmlformats.org/officeDocument/2006/relationships/slide" Id="rId40"/>
    <Relationship Target="slides/slide44.xml" Type="http://schemas.openxmlformats.org/officeDocument/2006/relationships/slide" Id="rId45"/>
    <Relationship Target="slides/slide52.xml" Type="http://schemas.openxmlformats.org/officeDocument/2006/relationships/slide" Id="rId53"/>
    <Relationship Target="notesMasters/notesMaster1.xml" Type="http://schemas.openxmlformats.org/officeDocument/2006/relationships/notesMaster" Id="rId58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35.xml" Type="http://schemas.openxmlformats.org/officeDocument/2006/relationships/slide" Id="rId36"/>
    <Relationship Target="slides/slide48.xml" Type="http://schemas.openxmlformats.org/officeDocument/2006/relationships/slide" Id="rId49"/>
    <Relationship Target="slides/slide56.xml" Type="http://schemas.openxmlformats.org/officeDocument/2006/relationships/slide" Id="rId57"/>
    <Relationship Target="theme/theme1.xml" Type="http://schemas.openxmlformats.org/officeDocument/2006/relationships/theme" Id="rId61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slides/slide30.xml" Type="http://schemas.openxmlformats.org/officeDocument/2006/relationships/slide" Id="rId31"/>
    <Relationship Target="slides/slide43.xml" Type="http://schemas.openxmlformats.org/officeDocument/2006/relationships/slide" Id="rId44"/>
    <Relationship Target="slides/slide51.xml" Type="http://schemas.openxmlformats.org/officeDocument/2006/relationships/slide" Id="rId52"/>
    <Relationship Target="viewProps.xml" Type="http://schemas.openxmlformats.org/officeDocument/2006/relationships/viewProps" Id="rId60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slides/slide29.xml" Type="http://schemas.openxmlformats.org/officeDocument/2006/relationships/slide" Id="rId30"/>
    <Relationship Target="slides/slide34.xml" Type="http://schemas.openxmlformats.org/officeDocument/2006/relationships/slide" Id="rId35"/>
    <Relationship Target="slides/slide42.xml" Type="http://schemas.openxmlformats.org/officeDocument/2006/relationships/slide" Id="rId43"/>
    <Relationship Target="slides/slide47.xml" Type="http://schemas.openxmlformats.org/officeDocument/2006/relationships/slide" Id="rId48"/>
    <Relationship Target="slides/slide55.xml" Type="http://schemas.openxmlformats.org/officeDocument/2006/relationships/slide" Id="rId56"/>
    <Relationship Target="slides/slide7.xml" Type="http://schemas.openxmlformats.org/officeDocument/2006/relationships/slide" Id="rId8"/>
    <Relationship Target="slides/slide50.xml" Type="http://schemas.openxmlformats.org/officeDocument/2006/relationships/slide" Id="rId51"/>
    <Relationship Target="slides/slide2.xml" Type="http://schemas.openxmlformats.org/officeDocument/2006/relationships/slide" Id="rId3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slides/slide32.xml" Type="http://schemas.openxmlformats.org/officeDocument/2006/relationships/slide" Id="rId33"/>
    <Relationship Target="slides/slide37.xml" Type="http://schemas.openxmlformats.org/officeDocument/2006/relationships/slide" Id="rId38"/>
    <Relationship Target="slides/slide45.xml" Type="http://schemas.openxmlformats.org/officeDocument/2006/relationships/slide" Id="rId46"/>
    <Relationship Target="presProps.xml" Type="http://schemas.openxmlformats.org/officeDocument/2006/relationships/presProps" Id="rId59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pPr/>
              <a:t>25.10.2016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5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5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5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5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5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25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785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660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2900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 algn="l" defTabSz="914400" rtl="false" eaLnBrk="true" latinLnBrk="false" hangingPunct="true">
              <a:buNone/>
            </a:pPr>
            <a:endParaRPr lang="cs-CZ" b="false" u="non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193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5881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 smtClean="false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cs-CZ" b="false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496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7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1200" dirty="false" smtClean="false">
              <a:solidFill>
                <a:schemeClr val="bg1">
                  <a:lumMod val="50000"/>
                </a:schemeClr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None/>
            </a:pPr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172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208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just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2894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3437A0A7-0B79-444A-9F37-EECB9CF9456B}" type="slidenum">
              <a:rPr lang="cs-CZ" smtClean="false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2112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6975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8471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631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177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059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2576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619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endParaRPr lang="cs-CZ" sz="1200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7246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833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73877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64726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false" smtClean="false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065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901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7707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973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i="fals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3909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98911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15329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27752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755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139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1200" b="false" i="false" u="none" strike="noStrike" kern="1200" baseline="0" dirty="false" smtClean="false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false" i="false" u="none" strike="noStrike" kern="1200" baseline="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8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165796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EBB765A-51E0-4E82-AB73-FB7F84412B30}" type="datetimeFigureOut">
              <a:rPr lang="cs-CZ" smtClean="false"/>
              <a:pPr/>
              <a:t>25.10.2016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AD8C908-6CF6-4C3D-AE7A-F3813FC67EF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154923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3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11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Mode="External" Target="http://www.mfcr.cz/cs/zahranicni-sektor/ochrana-financnich-zajmu/boj-proti-prani-penez-a-financovani-tero/novinky-fau/2013/metodicky-pokyn-ke-zjistovani-skutecneho-15015" Type="http://schemas.openxmlformats.org/officeDocument/2006/relationships/hyperlink" Id="rId3"/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27.xml" Type="http://schemas.openxmlformats.org/officeDocument/2006/relationships/notesSlide" Id="rId2"/>
    <Relationship Target="../slideLayouts/slideLayout7.xml" Type="http://schemas.openxmlformats.org/officeDocument/2006/relationships/slideLayout" Id="rId1"/>
    <Relationship TargetMode="External" Target="http://www.mpsv.cz/ISPV.php" Type="http://schemas.openxmlformats.org/officeDocument/2006/relationships/hyperlink" Id="rId4"/>
</Relationships>

</file>

<file path=ppt/slides/_rels/slide32.xml.rels><?xml version="1.0" encoding="UTF-8" standalone="yes"?>
<Relationships xmlns="http://schemas.openxmlformats.org/package/2006/relationships">
    <Relationship Target="../slideLayouts/slideLayout7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Mode="External" Target="http://www.mpsv.cz/ISPV.php" Type="http://schemas.openxmlformats.org/officeDocument/2006/relationships/hyperlink" Id="rId3"/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4"/>
</Relationships>

</file>

<file path=ppt/slides/_rels/slide35.xml.rels><?xml version="1.0" encoding="UTF-8" standalone="yes"?>
<Relationships xmlns="http://schemas.openxmlformats.org/package/2006/relationships"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1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Mode="External" Target="https://www.esfcr.cz/pravidla-pro-zadatele-a-prijemce-opz/-/dokument/797894" Type="http://schemas.openxmlformats.org/officeDocument/2006/relationships/hyperlink" Id="rId3"/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Mode="External" Target="http://www.strukturalni-fondy.cz/cs/Jak-na-projekt/Elektronicka-zadost/Edukacni-videa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Mode="External" Target="https://mseu.mssf.cz/" Type="http://schemas.openxmlformats.org/officeDocument/2006/relationships/hyperlink" Id="rId3"/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iskp@mpsv.cz" Type="http://schemas.openxmlformats.org/officeDocument/2006/relationships/hyperlink" Id="rId4"/>
</Relationships>

</file>

<file path=ppt/slides/_rels/slide49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4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klub-pro-vyzvu-63" Type="http://schemas.openxmlformats.org/officeDocument/2006/relationships/hyperlink" Id="rId4"/>
</Relationships>

</file>

<file path=ppt/slides/_rels/slide55.xml.rels><?xml version="1.0" encoding="UTF-8" standalone="yes"?>
<Relationships xmlns="http://schemas.openxmlformats.org/package/2006/relationships">
    <Relationship TargetMode="External" Target="mailto:vera.nouzova@mpsv.cz" Type="http://schemas.openxmlformats.org/officeDocument/2006/relationships/hyperlink" Id="rId3"/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viera.hudecova@mpsv.cz" Type="http://schemas.openxmlformats.org/officeDocument/2006/relationships/hyperlink" Id="rId6"/>
    <Relationship TargetMode="External" Target="mailto:veronika.dankova@mpsv.cz" Type="http://schemas.openxmlformats.org/officeDocument/2006/relationships/hyperlink" Id="rId5"/>
    <Relationship TargetMode="External" Target="mailto:hana.bartonickova@mpsv.cz" Type="http://schemas.openxmlformats.org/officeDocument/2006/relationships/hyperlink" Id="rId4"/>
</Relationships>

</file>

<file path=ppt/slides/_rels/slide56.xml.rels><?xml version="1.0" encoding="UTF-8" standalone="yes"?>
<Relationships xmlns="http://schemas.openxmlformats.org/package/2006/relationships"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475656" y="2276872"/>
            <a:ext cx="7272000" cy="1440160"/>
          </a:xfrm>
        </p:spPr>
        <p:txBody>
          <a:bodyPr/>
          <a:lstStyle/>
          <a:p>
            <a:pPr algn="ctr"/>
            <a:r>
              <a:rPr lang="cs-CZ" sz="3200" dirty="false" smtClean="false"/>
              <a:t>Výzva č. 03_16_063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2400" dirty="false" smtClean="false"/>
              <a:t>Podpora procesů </a:t>
            </a:r>
            <a:r>
              <a:rPr lang="cs-CZ" sz="2400" dirty="false"/>
              <a:t>plánování </a:t>
            </a:r>
            <a:r>
              <a:rPr lang="cs-CZ" sz="2400" dirty="false" smtClean="false"/>
              <a:t/>
            </a:r>
            <a:br>
              <a:rPr lang="cs-CZ" sz="2400" dirty="false" smtClean="false"/>
            </a:br>
            <a:r>
              <a:rPr lang="cs-CZ" sz="2400" dirty="false" smtClean="false"/>
              <a:t>sociálních </a:t>
            </a:r>
            <a:r>
              <a:rPr lang="cs-CZ" sz="2400" dirty="false"/>
              <a:t>služeb na obecní úrovni</a:t>
            </a:r>
            <a:r>
              <a:rPr lang="cs-CZ" sz="2400" dirty="false" smtClean="false"/>
              <a:t/>
            </a:r>
            <a:br>
              <a:rPr lang="cs-CZ" sz="2400" dirty="false" smtClean="false"/>
            </a:br>
            <a:r>
              <a:rPr lang="cs-CZ" sz="2400" dirty="false" smtClean="false"/>
              <a:t/>
            </a:r>
            <a:br>
              <a:rPr lang="cs-CZ" sz="2400" dirty="false" smtClean="false"/>
            </a:br>
            <a:r>
              <a:rPr lang="cs-CZ" sz="1800" dirty="false" smtClean="false"/>
              <a:t> </a:t>
            </a:r>
            <a:endParaRPr lang="cs-CZ" sz="18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false" smtClean="false"/>
          </a:p>
          <a:p>
            <a:pPr algn="ctr"/>
            <a:r>
              <a:rPr lang="cs-CZ" sz="2800" b="true" dirty="false" smtClean="false"/>
              <a:t>říjen 2016</a:t>
            </a:r>
            <a:endParaRPr lang="cs-CZ" sz="2800" b="true" dirty="false"/>
          </a:p>
          <a:p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endParaRPr lang="cs-CZ" b="true" dirty="false" smtClean="false"/>
          </a:p>
          <a:p>
            <a:pPr algn="ctr"/>
            <a:r>
              <a:rPr lang="cs-CZ" b="true" dirty="false" smtClean="false"/>
              <a:t>SEMINÁŘ PRO ŽADATELE</a:t>
            </a:r>
          </a:p>
          <a:p>
            <a:pPr algn="ctr"/>
            <a:endParaRPr lang="cs-CZ" b="true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636912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14908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Forma financování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true" dirty="false"/>
              <a:t>Forma </a:t>
            </a:r>
            <a:r>
              <a:rPr lang="cs-CZ" sz="2800" b="true" dirty="false" smtClean="false"/>
              <a:t>financování</a:t>
            </a:r>
          </a:p>
          <a:p>
            <a:pPr marL="0" indent="0">
              <a:buNone/>
            </a:pPr>
            <a:endParaRPr lang="cs-CZ" sz="800" b="true" dirty="false"/>
          </a:p>
          <a:p>
            <a:pPr>
              <a:buSzPct val="80000"/>
            </a:pPr>
            <a:r>
              <a:rPr lang="cs-CZ" b="true" dirty="false"/>
              <a:t>Ex ante </a:t>
            </a:r>
            <a:r>
              <a:rPr lang="cs-CZ" b="true" dirty="false" smtClean="false"/>
              <a:t>(zálohové financování)</a:t>
            </a:r>
            <a:endParaRPr lang="cs-CZ" b="true" dirty="false"/>
          </a:p>
          <a:p>
            <a:pPr marL="0" indent="0" algn="just">
              <a:buNone/>
            </a:pPr>
            <a:r>
              <a:rPr lang="cs-CZ" dirty="false"/>
              <a:t>Vysvětlení </a:t>
            </a:r>
            <a:r>
              <a:rPr lang="cs-CZ" dirty="false" smtClean="false"/>
              <a:t>a bližší informace jsou </a:t>
            </a:r>
            <a:r>
              <a:rPr lang="cs-CZ" dirty="false"/>
              <a:t>k dispozici </a:t>
            </a:r>
            <a:r>
              <a:rPr lang="cs-CZ" dirty="false" smtClean="false"/>
              <a:t>ve „Specifické </a:t>
            </a:r>
            <a:r>
              <a:rPr lang="cs-CZ" dirty="false"/>
              <a:t>části pravidel pro žadatele a příjemce v rámci </a:t>
            </a:r>
            <a:r>
              <a:rPr lang="cs-CZ" dirty="false" smtClean="false"/>
              <a:t>OPZ“ </a:t>
            </a:r>
            <a:r>
              <a:rPr lang="cs-CZ" dirty="false"/>
              <a:t>(konkrétní odkaz na elektronickou verzi tohoto dokumentu </a:t>
            </a:r>
            <a:r>
              <a:rPr lang="cs-CZ" dirty="false" smtClean="false"/>
              <a:t>je v </a:t>
            </a:r>
            <a:r>
              <a:rPr lang="cs-CZ" dirty="false"/>
              <a:t>textu </a:t>
            </a:r>
            <a:r>
              <a:rPr lang="cs-CZ" dirty="false" smtClean="false"/>
              <a:t>výzvy v části </a:t>
            </a:r>
            <a:r>
              <a:rPr lang="cs-CZ" dirty="false"/>
              <a:t>10.2).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4114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2800" dirty="false" smtClean="false"/>
              <a:t>Oprávnění žadatelé - obecně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dirty="false"/>
              <a:t>OBECNÉ VYMEZENÍ </a:t>
            </a:r>
            <a:r>
              <a:rPr lang="cs-CZ" sz="1800" b="true" dirty="false" smtClean="false"/>
              <a:t>DLE PRAVIDEL OPZ: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osoba </a:t>
            </a:r>
            <a:r>
              <a:rPr lang="cs-CZ" sz="2000" dirty="false"/>
              <a:t>(právnická nebo fyzická), která je </a:t>
            </a:r>
            <a:r>
              <a:rPr lang="cs-CZ" sz="2000" b="true" dirty="false"/>
              <a:t>registrovaným subjektem v ČR</a:t>
            </a:r>
            <a:r>
              <a:rPr lang="cs-CZ" sz="2000" dirty="false"/>
              <a:t>, tj. osoba, která </a:t>
            </a:r>
            <a:r>
              <a:rPr lang="cs-CZ" sz="2000" b="true" dirty="false"/>
              <a:t>má vlastní identifikační </a:t>
            </a:r>
            <a:r>
              <a:rPr lang="cs-CZ" sz="2000" b="true" dirty="false" smtClean="false"/>
              <a:t>číslo</a:t>
            </a:r>
            <a:r>
              <a:rPr lang="cs-CZ" sz="2000" dirty="false" smtClean="false"/>
              <a:t>; </a:t>
            </a:r>
            <a:endParaRPr lang="cs-CZ" sz="2000" dirty="false"/>
          </a:p>
          <a:p>
            <a:pPr lvl="0" algn="just">
              <a:lnSpc>
                <a:spcPct val="100000"/>
              </a:lnSpc>
            </a:pPr>
            <a:r>
              <a:rPr lang="cs-CZ" sz="2000" dirty="false"/>
              <a:t>osoba, která má </a:t>
            </a:r>
            <a:r>
              <a:rPr lang="cs-CZ" sz="2000" b="true" dirty="false"/>
              <a:t>aktivní datovou schránku</a:t>
            </a:r>
            <a:r>
              <a:rPr lang="cs-CZ" sz="2000" dirty="false"/>
              <a:t>; </a:t>
            </a:r>
          </a:p>
          <a:p>
            <a:pPr lvl="0" algn="just">
              <a:lnSpc>
                <a:spcPct val="100000"/>
              </a:lnSpc>
            </a:pPr>
            <a:r>
              <a:rPr lang="cs-CZ" sz="2000" dirty="false"/>
              <a:t>osoba, která nepatří mezi subjekty, které se nemohou výzvy účastnit z důvodů </a:t>
            </a:r>
            <a:r>
              <a:rPr lang="cs-CZ" sz="2000" b="true" dirty="false"/>
              <a:t>insolvence, pokut, dluhu, </a:t>
            </a:r>
            <a:r>
              <a:rPr lang="cs-CZ" sz="2000" b="true" dirty="false" smtClean="false"/>
              <a:t>likvidace</a:t>
            </a:r>
            <a:r>
              <a:rPr lang="cs-CZ" sz="2000" b="true" dirty="false"/>
              <a:t>, daňových nedoplatků, nedoplatků na pojistném, penále na pojištění a jiné </a:t>
            </a:r>
            <a:r>
              <a:rPr lang="cs-CZ" sz="2000" dirty="false"/>
              <a:t>(inkasní příkaz, pokuta za umožnění výkonu nelegální práce</a:t>
            </a:r>
            <a:r>
              <a:rPr lang="cs-CZ" sz="2000" dirty="false" smtClean="false"/>
              <a:t>).</a:t>
            </a:r>
            <a:endParaRPr lang="cs-CZ" sz="2000" dirty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1590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 tIns="108000" anchor="ctr"/>
          <a:lstStyle/>
          <a:p>
            <a:pPr algn="ctr"/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/>
              <a:t/>
            </a:r>
            <a:br>
              <a:rPr lang="cs-CZ" sz="2800" dirty="false"/>
            </a:br>
            <a:r>
              <a:rPr lang="cs-CZ" sz="2800" dirty="false"/>
              <a:t>Oprávnění </a:t>
            </a:r>
            <a:r>
              <a:rPr lang="cs-CZ" sz="2800" dirty="false" smtClean="false"/>
              <a:t>žadatelé ve výzvě</a:t>
            </a:r>
            <a:r>
              <a:rPr lang="cs-CZ" sz="2800" dirty="false"/>
              <a:t/>
            </a:r>
            <a:br>
              <a:rPr lang="cs-CZ" sz="2800" dirty="false"/>
            </a:br>
            <a:r>
              <a:rPr lang="cs-CZ" sz="2800" dirty="false" smtClean="false"/>
              <a:t/>
            </a:r>
            <a:br>
              <a:rPr lang="cs-CZ" sz="2800" dirty="false" smtClean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lvl="0" indent="0">
              <a:lnSpc>
                <a:spcPct val="100000"/>
              </a:lnSpc>
              <a:buNone/>
            </a:pPr>
            <a:r>
              <a:rPr lang="cs-CZ" sz="1800" b="true" dirty="false"/>
              <a:t>KONKRÉTNÍ VYMEZENÍ PRO VÝZVU </a:t>
            </a:r>
            <a:r>
              <a:rPr lang="cs-CZ" sz="1800" b="true" dirty="false" smtClean="false"/>
              <a:t>č. 03_16_063:</a:t>
            </a:r>
            <a:endParaRPr lang="cs-CZ" sz="1800" b="true" dirty="false"/>
          </a:p>
          <a:p>
            <a:pPr lvl="0" algn="just">
              <a:lnSpc>
                <a:spcPct val="100000"/>
              </a:lnSpc>
            </a:pPr>
            <a:r>
              <a:rPr lang="cs-CZ" sz="1600" b="true" dirty="false" smtClean="false"/>
              <a:t>obce</a:t>
            </a:r>
            <a:r>
              <a:rPr lang="cs-CZ" sz="1600" dirty="false" smtClean="false"/>
              <a:t> </a:t>
            </a:r>
            <a:r>
              <a:rPr lang="cs-CZ" sz="1600" dirty="false"/>
              <a:t>dle zákona č.128/2000 Sb., o obcích (obecní zřízení</a:t>
            </a:r>
            <a:r>
              <a:rPr lang="cs-CZ" sz="1600" dirty="false" smtClean="false"/>
              <a:t>) a zákona </a:t>
            </a:r>
            <a:br>
              <a:rPr lang="cs-CZ" sz="1600" dirty="false" smtClean="false"/>
            </a:br>
            <a:r>
              <a:rPr lang="cs-CZ" sz="1600" dirty="false" smtClean="false"/>
              <a:t>č</a:t>
            </a:r>
            <a:r>
              <a:rPr lang="cs-CZ" sz="1600" dirty="false"/>
              <a:t>. 314/2002 Sb., o stanovení obcí s pověřeným obecním úřadem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a </a:t>
            </a:r>
            <a:r>
              <a:rPr lang="cs-CZ" sz="1600" dirty="false"/>
              <a:t>stanovení obcí </a:t>
            </a:r>
            <a:r>
              <a:rPr lang="cs-CZ" sz="1600" dirty="false" smtClean="false"/>
              <a:t>s </a:t>
            </a:r>
            <a:r>
              <a:rPr lang="cs-CZ" sz="1600" dirty="false"/>
              <a:t>rozšířenou působností, ve znění pozdějších </a:t>
            </a:r>
            <a:r>
              <a:rPr lang="cs-CZ" sz="1600" dirty="false" smtClean="false"/>
              <a:t>předpisů;</a:t>
            </a:r>
            <a:endParaRPr lang="cs-CZ" sz="1600" dirty="false"/>
          </a:p>
          <a:p>
            <a:pPr lvl="0" algn="just">
              <a:lnSpc>
                <a:spcPct val="100000"/>
              </a:lnSpc>
            </a:pPr>
            <a:r>
              <a:rPr lang="cs-CZ" sz="1600" b="true" dirty="false" smtClean="false"/>
              <a:t>dobrovolné </a:t>
            </a:r>
            <a:r>
              <a:rPr lang="cs-CZ" sz="1600" b="true" dirty="false"/>
              <a:t>svazky obcí </a:t>
            </a:r>
            <a:r>
              <a:rPr lang="cs-CZ" sz="1600" dirty="false"/>
              <a:t>podle zákona č. 128/2000 Sb., o obcích (obecní zřízení</a:t>
            </a:r>
            <a:r>
              <a:rPr lang="cs-CZ" sz="1600" dirty="false" smtClean="false"/>
              <a:t>);</a:t>
            </a:r>
            <a:endParaRPr lang="cs-CZ" sz="1600" dirty="false"/>
          </a:p>
          <a:p>
            <a:pPr lvl="0" algn="just">
              <a:lnSpc>
                <a:spcPct val="100000"/>
              </a:lnSpc>
            </a:pPr>
            <a:r>
              <a:rPr lang="cs-CZ" sz="1600" b="true" dirty="false"/>
              <a:t>nestátní neziskové organizace působící v sociální </a:t>
            </a:r>
            <a:r>
              <a:rPr lang="cs-CZ" sz="1600" b="true" dirty="false" smtClean="false"/>
              <a:t>oblasti</a:t>
            </a:r>
            <a:r>
              <a:rPr lang="cs-CZ" sz="1600" dirty="false" smtClean="false"/>
              <a:t>: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b="true" dirty="false"/>
              <a:t>obecně prospěšné společnosti </a:t>
            </a:r>
            <a:r>
              <a:rPr lang="cs-CZ" sz="1600" dirty="false"/>
              <a:t>zřízené podle zákona č. 248/1995 Sb., o obecně prospěšných společnostech, ve znění pozdějších </a:t>
            </a:r>
            <a:r>
              <a:rPr lang="cs-CZ" sz="1600" dirty="false" smtClean="false"/>
              <a:t>předpisů;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b="true" dirty="false"/>
              <a:t>spolky</a:t>
            </a:r>
            <a:r>
              <a:rPr lang="cs-CZ" sz="1600" dirty="false"/>
              <a:t> podle §214 – 302 zákona č. 89/2012 Sb., občanský </a:t>
            </a:r>
            <a:r>
              <a:rPr lang="cs-CZ" sz="1600" dirty="false" smtClean="false"/>
              <a:t>zákoník;</a:t>
            </a:r>
            <a:endParaRPr lang="cs-CZ" sz="1600" dirty="false"/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b="true" dirty="false"/>
              <a:t>ústavy</a:t>
            </a:r>
            <a:r>
              <a:rPr lang="cs-CZ" sz="1600" dirty="false"/>
              <a:t> podle § 402 – 418 zákona č. 89/2012 Sb., občanský </a:t>
            </a:r>
            <a:r>
              <a:rPr lang="cs-CZ" sz="1600" dirty="false" smtClean="false"/>
              <a:t>zákoník;</a:t>
            </a:r>
            <a:endParaRPr lang="cs-CZ" sz="1600" dirty="false"/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b="true" dirty="false" smtClean="false"/>
              <a:t>církevní </a:t>
            </a:r>
            <a:r>
              <a:rPr lang="cs-CZ" sz="1600" b="true" dirty="false"/>
              <a:t>právnické osoby </a:t>
            </a:r>
            <a:r>
              <a:rPr lang="cs-CZ" sz="1600" dirty="false"/>
              <a:t>zřízené podle zákona č. 3/2002 Sb.,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o </a:t>
            </a:r>
            <a:r>
              <a:rPr lang="cs-CZ" sz="1600" dirty="false"/>
              <a:t>církvích a náboženských společnostech, ve znění pozdějších </a:t>
            </a:r>
            <a:r>
              <a:rPr lang="cs-CZ" sz="1600" dirty="false" smtClean="false"/>
              <a:t>předpisů;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false"/>
              <a:t>nadace (§ 306 – 393) a nadační fondy (§ 394 – 401) zřízené podle zákona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č</a:t>
            </a:r>
            <a:r>
              <a:rPr lang="cs-CZ" sz="1600" dirty="false"/>
              <a:t>. 89/2012 Sb., občanský zákoník.</a:t>
            </a: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600" dirty="false" smtClean="false"/>
              <a:t>Možnými </a:t>
            </a:r>
            <a:r>
              <a:rPr lang="cs-CZ" sz="1600" dirty="false"/>
              <a:t>žadateli pro tuto výzvu jsou i </a:t>
            </a:r>
            <a:r>
              <a:rPr lang="cs-CZ" sz="1600" b="true" dirty="false"/>
              <a:t>místní akční skupiny (MAS</a:t>
            </a:r>
            <a:r>
              <a:rPr lang="cs-CZ" sz="1600" b="true" dirty="false" smtClean="false"/>
              <a:t>).</a:t>
            </a:r>
            <a:r>
              <a:rPr lang="cs-CZ" sz="1600" b="true" dirty="false"/>
              <a:t> 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736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Oprávnění partneři - obecně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824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b="true" dirty="false"/>
              <a:t>Partner bez finančního příspěvku:  </a:t>
            </a:r>
            <a:r>
              <a:rPr lang="cs-CZ" sz="1800" dirty="false"/>
              <a:t>Právní forma partnera bez finančního příspěvku není omezena. Partnerem bez finančního příspěvku může být právnická osoba se sídlem v EU nebo v rámci zemí, jež jsou členy Evropského sdružení volného obchodu, nebo fyzická osoba působící jako osoba samostatně výdělečně činná (resp. v zahraniční obdobně působící), která má registrované místo podnikání v EU. Fyzická osoba, která není samostatně výdělečně činná, nemůže být do projektu zapojena jako partner. 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Partner s finančním příspěvkem</a:t>
            </a:r>
            <a:r>
              <a:rPr lang="cs-CZ" sz="1800" dirty="false"/>
              <a:t>: </a:t>
            </a:r>
            <a:r>
              <a:rPr lang="cs-CZ" sz="1800" dirty="false" smtClean="false"/>
              <a:t>Může </a:t>
            </a:r>
            <a:r>
              <a:rPr lang="cs-CZ" sz="1800" dirty="false"/>
              <a:t>být právnická osoba se sídlem v ČR, fyzická osoba působící jako osoba samostatně výdělečně činná, která má registrované podnikání v ČR. Fyzická osoba, která není samostatně výdělečně činná, nemůže být do projektu zapojena.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/>
              <a:t>Příspěvkové organizace zřizované organizačními složkami státu nemohou být partnerem s finančním příspěvkem v této výzvě. Územní samosprávné celky a jimi zřizované organizace mohou být partnery s finančním příspěvkem pouze v projektech, kde vzájemný vztah příjemce a daného partnera umožňuje poskytování prostředků z rozpočtu příjemce do rozpočtu partnera v souladu s platnými právními předpisy, zejména zákonem č. 250/2000 Sb., o rozpočtových pravidlech územních rozpočtů. </a:t>
            </a: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223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Oprávnění partneři  ve </a:t>
            </a:r>
            <a:r>
              <a:rPr lang="cs-CZ" sz="2800" dirty="false" smtClean="false"/>
              <a:t>výzvě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false"/>
              <a:t>V případě, že je žadatelem NNO, musí být alespoň jeden z partnerů obec, případně obec s rozšířenou působností (ORP).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Tato </a:t>
            </a:r>
            <a:r>
              <a:rPr lang="cs-CZ" sz="2000" dirty="false"/>
              <a:t>podmínka se netýká MAS.</a:t>
            </a:r>
          </a:p>
          <a:p>
            <a:r>
              <a:rPr lang="cs-CZ" sz="2000" dirty="false" smtClean="false"/>
              <a:t>Obce </a:t>
            </a:r>
            <a:r>
              <a:rPr lang="cs-CZ" sz="2000" dirty="false"/>
              <a:t>mohou být partnery pouze bez finančního příspěvku.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02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Podporované </a:t>
            </a:r>
            <a:r>
              <a:rPr lang="cs-CZ" sz="2800" dirty="false" smtClean="false"/>
              <a:t>aktivity 1/4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/>
              <a:t>1. Zajištění a koordinace procesu </a:t>
            </a:r>
            <a:r>
              <a:rPr lang="cs-CZ" sz="2000" b="true" dirty="false" smtClean="false"/>
              <a:t>plánování:</a:t>
            </a:r>
            <a:endParaRPr lang="cs-CZ" sz="2000" dirty="false"/>
          </a:p>
          <a:p>
            <a:pPr lvl="0">
              <a:lnSpc>
                <a:spcPct val="100000"/>
              </a:lnSpc>
            </a:pPr>
            <a:r>
              <a:rPr lang="cs-CZ" sz="2000" dirty="false"/>
              <a:t>zajištění legitimity procesu střednědobého plánování rozvoje sociálních služeb a </a:t>
            </a:r>
            <a:r>
              <a:rPr lang="cs-CZ" sz="2000" dirty="false" smtClean="false"/>
              <a:t>jeho </a:t>
            </a:r>
            <a:r>
              <a:rPr lang="cs-CZ" sz="2000" dirty="false"/>
              <a:t>výstupů; </a:t>
            </a:r>
          </a:p>
          <a:p>
            <a:pPr>
              <a:lnSpc>
                <a:spcPct val="100000"/>
              </a:lnSpc>
            </a:pPr>
            <a:r>
              <a:rPr lang="cs-CZ" sz="2000" dirty="false"/>
              <a:t>stanovení organizační struktury procesu </a:t>
            </a:r>
            <a:r>
              <a:rPr lang="cs-CZ" sz="2000" dirty="false" smtClean="false"/>
              <a:t>plánování;</a:t>
            </a:r>
            <a:endParaRPr lang="cs-CZ" sz="2000" dirty="false"/>
          </a:p>
          <a:p>
            <a:r>
              <a:rPr lang="cs-CZ" sz="2000" dirty="false"/>
              <a:t>koordinace celého procesu </a:t>
            </a:r>
            <a:r>
              <a:rPr lang="cs-CZ" sz="2000" dirty="false" smtClean="false"/>
              <a:t>plánování.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96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Podporované </a:t>
            </a:r>
            <a:r>
              <a:rPr lang="cs-CZ" sz="2800" dirty="false" smtClean="false"/>
              <a:t>aktivity 2/4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/>
              <a:t>2. Zpracování podkladů pro vytvoření střednědobého plánu rozvoje sociálních služeb (SPRSS)/ akčních plánů (AP</a:t>
            </a:r>
            <a:r>
              <a:rPr lang="cs-CZ" sz="2000" b="true" dirty="false" smtClean="false"/>
              <a:t>):</a:t>
            </a:r>
            <a:endParaRPr lang="cs-CZ" sz="2000" dirty="false"/>
          </a:p>
          <a:p>
            <a:pPr>
              <a:lnSpc>
                <a:spcPct val="100000"/>
              </a:lnSpc>
            </a:pPr>
            <a:r>
              <a:rPr lang="cs-CZ" sz="1800" dirty="false"/>
              <a:t>vyhodnocení naplnění předchozího střednědobého plánu rozvoje </a:t>
            </a:r>
            <a:r>
              <a:rPr lang="cs-CZ" sz="1800" dirty="false" smtClean="false"/>
              <a:t>sociálních </a:t>
            </a:r>
            <a:r>
              <a:rPr lang="cs-CZ" sz="1800" dirty="false"/>
              <a:t>služeb </a:t>
            </a:r>
            <a:r>
              <a:rPr lang="cs-CZ" sz="1800" dirty="false" smtClean="false"/>
              <a:t>a </a:t>
            </a:r>
            <a:r>
              <a:rPr lang="cs-CZ" sz="1800" dirty="false"/>
              <a:t>průběhu předchozího plánovacího </a:t>
            </a:r>
            <a:r>
              <a:rPr lang="cs-CZ" sz="1800" dirty="false" smtClean="false"/>
              <a:t>procesu; 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zjišťování potřeb poskytování sociálních </a:t>
            </a:r>
            <a:r>
              <a:rPr lang="cs-CZ" sz="1800" dirty="false" smtClean="false"/>
              <a:t>služeb; 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zjišťování, rozbor a návrh využití existujících zdrojů pro zajištění sociálních </a:t>
            </a:r>
            <a:r>
              <a:rPr lang="cs-CZ" sz="1800" dirty="false" smtClean="false"/>
              <a:t>služeb; 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určení priorit směřování a (spolu)financování sociálních služeb </a:t>
            </a:r>
            <a:r>
              <a:rPr lang="cs-CZ" sz="1800" dirty="false" smtClean="false"/>
              <a:t>v</a:t>
            </a:r>
            <a:r>
              <a:rPr lang="cs-CZ" sz="1800" dirty="false"/>
              <a:t> návaznosti na zjištěné </a:t>
            </a:r>
            <a:r>
              <a:rPr lang="cs-CZ" sz="1800" dirty="false" smtClean="false"/>
              <a:t>a </a:t>
            </a:r>
            <a:r>
              <a:rPr lang="cs-CZ" sz="1800" dirty="false"/>
              <a:t>zanalyzované skutečnosti; </a:t>
            </a:r>
            <a:endParaRPr lang="cs-CZ" sz="1800" dirty="false" smtClean="false"/>
          </a:p>
          <a:p>
            <a:pPr>
              <a:lnSpc>
                <a:spcPct val="100000"/>
              </a:lnSpc>
            </a:pPr>
            <a:r>
              <a:rPr lang="cs-CZ" sz="1800" dirty="false"/>
              <a:t>zpracování budoucího směřování v zajištění sociálních </a:t>
            </a:r>
            <a:r>
              <a:rPr lang="cs-CZ" sz="1800" dirty="false" smtClean="false"/>
              <a:t>služeb </a:t>
            </a:r>
            <a:r>
              <a:rPr lang="cs-CZ" sz="1800" dirty="false"/>
              <a:t>včetně způsobu (</a:t>
            </a:r>
            <a:r>
              <a:rPr lang="cs-CZ" sz="1800" dirty="false" smtClean="false"/>
              <a:t>spolu)financování; </a:t>
            </a:r>
          </a:p>
          <a:p>
            <a:pPr lvl="0">
              <a:lnSpc>
                <a:spcPct val="100000"/>
              </a:lnSpc>
            </a:pPr>
            <a:r>
              <a:rPr lang="cs-CZ" sz="1800" dirty="false"/>
              <a:t>stanovení způsobů monitorování a vyhodnocování, </a:t>
            </a:r>
            <a:r>
              <a:rPr lang="cs-CZ" sz="1800" dirty="false" smtClean="false"/>
              <a:t>odpovědnosti </a:t>
            </a:r>
            <a:r>
              <a:rPr lang="cs-CZ" sz="1800" dirty="false"/>
              <a:t>za monitorování a vyhodnocování a určení toho, co se bude dít se zjištěními.</a:t>
            </a:r>
          </a:p>
          <a:p>
            <a:pPr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12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Podporované aktivity </a:t>
            </a:r>
            <a:r>
              <a:rPr lang="cs-CZ" sz="2800" dirty="false" smtClean="false"/>
              <a:t>3/4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/>
              <a:t>3. Vytvoření SPRSS /</a:t>
            </a:r>
            <a:r>
              <a:rPr lang="cs-CZ" sz="2000" b="true" dirty="false" smtClean="false"/>
              <a:t>AP:</a:t>
            </a:r>
            <a:endParaRPr lang="cs-CZ" sz="2000" dirty="false"/>
          </a:p>
          <a:p>
            <a:pPr>
              <a:lnSpc>
                <a:spcPct val="100000"/>
              </a:lnSpc>
            </a:pPr>
            <a:r>
              <a:rPr lang="cs-CZ" sz="1800" dirty="false" smtClean="false"/>
              <a:t>zpracování </a:t>
            </a:r>
            <a:r>
              <a:rPr lang="cs-CZ" sz="1800" dirty="false"/>
              <a:t>nebo aktualizace střednědobého plánu rozvoje sociálních služeb, případně akčních plánů (AP) ve spolupráci s poskytovateli, uživateli a zadavateli </a:t>
            </a:r>
            <a:r>
              <a:rPr lang="cs-CZ" sz="1800" dirty="false" smtClean="false"/>
              <a:t>sociálních </a:t>
            </a:r>
            <a:r>
              <a:rPr lang="cs-CZ" sz="1800" dirty="false"/>
              <a:t>služeb na území obce (území SO ORP nebo DSO </a:t>
            </a:r>
            <a:r>
              <a:rPr lang="cs-CZ" sz="1800" dirty="false" smtClean="false"/>
              <a:t>nebo MAS).</a:t>
            </a:r>
          </a:p>
          <a:p>
            <a:pPr>
              <a:lnSpc>
                <a:spcPct val="100000"/>
              </a:lnSpc>
            </a:pPr>
            <a:endParaRPr lang="cs-CZ" sz="800" dirty="false" smtClean="false"/>
          </a:p>
          <a:p>
            <a:pPr marL="0" indent="0">
              <a:buNone/>
            </a:pPr>
            <a:r>
              <a:rPr lang="cs-CZ" sz="2000" b="true" dirty="false"/>
              <a:t>4. Informování a zapojování účastníků procesu </a:t>
            </a:r>
            <a:r>
              <a:rPr lang="cs-CZ" sz="2000" b="true" dirty="false" smtClean="false"/>
              <a:t>plánování:</a:t>
            </a:r>
            <a:endParaRPr lang="cs-CZ" sz="2000" dirty="false"/>
          </a:p>
          <a:p>
            <a:pPr lvl="0">
              <a:lnSpc>
                <a:spcPct val="100000"/>
              </a:lnSpc>
            </a:pPr>
            <a:r>
              <a:rPr lang="cs-CZ" sz="1800" dirty="false"/>
              <a:t>zajišťování </a:t>
            </a:r>
            <a:r>
              <a:rPr lang="cs-CZ" sz="1800" dirty="false" smtClean="false"/>
              <a:t>informací </a:t>
            </a:r>
            <a:r>
              <a:rPr lang="cs-CZ" sz="1800" dirty="false"/>
              <a:t>o možnostech a způsobech poskytování sociálních služeb na území obce (území SO ORP, DSO nebo MAS) a o procesu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výstupech plánování sociálních služeb; </a:t>
            </a:r>
          </a:p>
          <a:p>
            <a:pPr lvl="0">
              <a:lnSpc>
                <a:spcPct val="100000"/>
              </a:lnSpc>
            </a:pPr>
            <a:r>
              <a:rPr lang="cs-CZ" sz="1800" dirty="false"/>
              <a:t>zapojování všech aktérů (uživatelé, poskytovatelé, zadavatelé, KS, ŘS, PS, </a:t>
            </a:r>
            <a:r>
              <a:rPr lang="cs-CZ" sz="1800" dirty="false" smtClean="false"/>
              <a:t>veřejnost</a:t>
            </a:r>
            <a:r>
              <a:rPr lang="cs-CZ" sz="1800" dirty="false"/>
              <a:t>) do celého procesu plánování (vč. možnosti připomínkování výstupů). </a:t>
            </a:r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0600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Podporované aktivity 4</a:t>
            </a:r>
            <a:r>
              <a:rPr lang="cs-CZ" sz="2800" dirty="false" smtClean="false"/>
              <a:t>/4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/>
              <a:t>5. Vzdělávání účastníků procesu </a:t>
            </a:r>
            <a:r>
              <a:rPr lang="cs-CZ" sz="2000" b="true" dirty="false" smtClean="false"/>
              <a:t>plánování:</a:t>
            </a:r>
            <a:endParaRPr lang="cs-CZ" sz="2000" dirty="false"/>
          </a:p>
          <a:p>
            <a:pPr lvl="0">
              <a:lnSpc>
                <a:spcPct val="100000"/>
              </a:lnSpc>
            </a:pPr>
            <a:r>
              <a:rPr lang="cs-CZ" sz="1800" dirty="false"/>
              <a:t>zajištění </a:t>
            </a:r>
            <a:r>
              <a:rPr lang="cs-CZ" sz="1800" dirty="false" smtClean="false"/>
              <a:t>kvalifikace </a:t>
            </a:r>
            <a:r>
              <a:rPr lang="cs-CZ" sz="1800" dirty="false"/>
              <a:t>a kompetentnosti osob v organizační struktuře v tématu střednědobého plánování rozvoje sociálních služeb odpovídající </a:t>
            </a:r>
            <a:r>
              <a:rPr lang="cs-CZ" sz="1800" dirty="false" smtClean="false"/>
              <a:t>jejich  pozicím v </a:t>
            </a:r>
            <a:r>
              <a:rPr lang="cs-CZ" sz="1800" dirty="false"/>
              <a:t>organizační struktuře</a:t>
            </a:r>
            <a:r>
              <a:rPr lang="cs-CZ" sz="1800" dirty="false" smtClean="false"/>
              <a:t>.</a:t>
            </a:r>
          </a:p>
          <a:p>
            <a:pPr lvl="0">
              <a:lnSpc>
                <a:spcPct val="100000"/>
              </a:lnSpc>
            </a:pPr>
            <a:endParaRPr lang="cs-CZ" sz="800" dirty="false" smtClean="false"/>
          </a:p>
          <a:p>
            <a:pPr marL="0" indent="0">
              <a:lnSpc>
                <a:spcPct val="100000"/>
              </a:lnSpc>
              <a:buNone/>
            </a:pPr>
            <a:r>
              <a:rPr lang="cs-CZ" sz="2000" b="true" dirty="false" smtClean="false"/>
              <a:t>6</a:t>
            </a:r>
            <a:r>
              <a:rPr lang="cs-CZ" sz="2000" b="true" dirty="false"/>
              <a:t>. Nastavení koordinace a posílení spolupráce mezi obcemi a </a:t>
            </a:r>
            <a:r>
              <a:rPr lang="cs-CZ" sz="2000" b="true" dirty="false" smtClean="false"/>
              <a:t>kraji:</a:t>
            </a:r>
            <a:endParaRPr lang="cs-CZ" sz="2000" dirty="false"/>
          </a:p>
          <a:p>
            <a:pPr>
              <a:lnSpc>
                <a:spcPct val="100000"/>
              </a:lnSpc>
            </a:pPr>
            <a:r>
              <a:rPr lang="cs-CZ" sz="1800" dirty="false"/>
              <a:t>nastavení koordinace </a:t>
            </a:r>
            <a:r>
              <a:rPr lang="cs-CZ" sz="1800" dirty="false" smtClean="false"/>
              <a:t>a </a:t>
            </a:r>
            <a:r>
              <a:rPr lang="cs-CZ" sz="1800" dirty="false"/>
              <a:t>posílení spolupráce mezi obcemi (popř. dalšími relevantními subjekty) v oblasti plánování, financování a zajišťování </a:t>
            </a:r>
            <a:r>
              <a:rPr lang="cs-CZ" sz="1800" dirty="false" smtClean="false"/>
              <a:t>sociálních </a:t>
            </a:r>
            <a:r>
              <a:rPr lang="cs-CZ" sz="1800" dirty="false"/>
              <a:t>služeb;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předávání informací kraji o kapacitě sociálních služeb, které jsou potřebné pro zajištění potřeb osob na území obce (území SO ORP, DSO nebo MAS) a spolupráce s krajem při určování sítě sociálních služeb na území kraje;</a:t>
            </a:r>
          </a:p>
          <a:p>
            <a:pPr>
              <a:lnSpc>
                <a:spcPct val="100000"/>
              </a:lnSpc>
            </a:pPr>
            <a:r>
              <a:rPr lang="cs-CZ" sz="1800" dirty="false"/>
              <a:t>zajištění </a:t>
            </a:r>
            <a:r>
              <a:rPr lang="cs-CZ" sz="1800" dirty="false" err="true"/>
              <a:t>provazby</a:t>
            </a:r>
            <a:r>
              <a:rPr lang="cs-CZ" sz="1800" dirty="false"/>
              <a:t> na témata obsažená v projektech přímého přidělení příslušných krajů </a:t>
            </a:r>
            <a:r>
              <a:rPr lang="cs-CZ" sz="1800" dirty="false" smtClean="false"/>
              <a:t>(dříve IP) v</a:t>
            </a:r>
            <a:r>
              <a:rPr lang="cs-CZ" sz="1800" dirty="false"/>
              <a:t> oblasti plánování a dostupnosti soc. </a:t>
            </a:r>
            <a:r>
              <a:rPr lang="cs-CZ" sz="1800" dirty="false" smtClean="false"/>
              <a:t>služeb.</a:t>
            </a:r>
            <a:endParaRPr lang="cs-CZ" sz="1800" dirty="false"/>
          </a:p>
          <a:p>
            <a:pPr lvl="0" algn="just">
              <a:lnSpc>
                <a:spcPct val="100000"/>
              </a:lnSpc>
            </a:pPr>
            <a:endParaRPr lang="cs-CZ" sz="16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9444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Indikátory – obecně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4779232"/>
          </a:xfrm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cs-CZ" sz="2000" dirty="false" smtClean="false"/>
              <a:t>V OPZ je nový </a:t>
            </a:r>
            <a:r>
              <a:rPr lang="cs-CZ" sz="2000" dirty="false"/>
              <a:t>systém indikátorů oproti OP </a:t>
            </a:r>
            <a:r>
              <a:rPr lang="cs-CZ" sz="2000" dirty="false" smtClean="false"/>
              <a:t>LZZ</a:t>
            </a:r>
            <a:r>
              <a:rPr lang="cs-CZ" sz="2000" dirty="false"/>
              <a:t> </a:t>
            </a:r>
            <a:r>
              <a:rPr lang="cs-CZ" sz="2000" dirty="false" smtClean="false"/>
              <a:t>.</a:t>
            </a:r>
          </a:p>
          <a:p>
            <a:pPr>
              <a:lnSpc>
                <a:spcPct val="100000"/>
              </a:lnSpc>
            </a:pPr>
            <a:r>
              <a:rPr lang="cs-CZ" sz="2000" b="true" dirty="false" smtClean="false"/>
              <a:t>Dvě místa pro evidenci/zápis indikátorů </a:t>
            </a:r>
            <a:r>
              <a:rPr lang="cs-CZ" sz="2000" dirty="false" smtClean="false"/>
              <a:t>– do IS </a:t>
            </a:r>
            <a:r>
              <a:rPr lang="cs-CZ" sz="2000" dirty="false"/>
              <a:t>ESF 2014+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v rámci zprávy o realizaci projektu do IS </a:t>
            </a:r>
            <a:r>
              <a:rPr lang="cs-CZ" sz="2000" dirty="false"/>
              <a:t>KP14</a:t>
            </a:r>
            <a:r>
              <a:rPr lang="cs-CZ" sz="2000" dirty="false" smtClean="false"/>
              <a:t>+. </a:t>
            </a:r>
          </a:p>
          <a:p>
            <a:pPr>
              <a:lnSpc>
                <a:spcPct val="100000"/>
              </a:lnSpc>
            </a:pPr>
            <a:r>
              <a:rPr lang="cs-CZ" sz="2000" dirty="false"/>
              <a:t>Pro práci v systému IS ESF 2014+ je třeba registrovat. </a:t>
            </a: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Postup registrace a návod pro práci v systému IS ESF 2014+ je </a:t>
            </a:r>
            <a:br>
              <a:rPr lang="cs-CZ" sz="2000" dirty="false"/>
            </a:br>
            <a:r>
              <a:rPr lang="cs-CZ" sz="2000" dirty="false"/>
              <a:t>v Pokynech pro evidenci podpory poskytnuté účastníkům projektů  (https://www.esfcr.cz/</a:t>
            </a:r>
            <a:r>
              <a:rPr lang="cs-CZ" sz="2000" dirty="false" err="true"/>
              <a:t>monitorovani</a:t>
            </a:r>
            <a:r>
              <a:rPr lang="cs-CZ" sz="2000" dirty="false"/>
              <a:t>-</a:t>
            </a:r>
            <a:r>
              <a:rPr lang="cs-CZ" sz="2000" dirty="false" err="true"/>
              <a:t>podporenych</a:t>
            </a:r>
            <a:r>
              <a:rPr lang="cs-CZ" sz="2000" dirty="false"/>
              <a:t>-osob-</a:t>
            </a:r>
            <a:r>
              <a:rPr lang="cs-CZ" sz="2000" dirty="false" err="true"/>
              <a:t>opz</a:t>
            </a:r>
            <a:r>
              <a:rPr lang="cs-CZ" sz="2000" dirty="false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K podrobnější evidenci podpořených osob slouží </a:t>
            </a:r>
            <a:r>
              <a:rPr lang="cs-CZ" sz="2000" b="true" dirty="false" smtClean="false"/>
              <a:t>Monitorovací list </a:t>
            </a:r>
            <a:r>
              <a:rPr lang="cs-CZ" sz="2000" dirty="false" smtClean="false"/>
              <a:t>(pohlaví; postavení na trhu práce; vzdělání; </a:t>
            </a:r>
            <a:r>
              <a:rPr lang="cs-CZ" sz="2000" dirty="false"/>
              <a:t>znevýhodnění; přístup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k </a:t>
            </a:r>
            <a:r>
              <a:rPr lang="cs-CZ" sz="2000" dirty="false"/>
              <a:t>bydlení; sektor ekonomiky, kde osoba působí; specifikace působení ve veřejném </a:t>
            </a:r>
            <a:r>
              <a:rPr lang="cs-CZ" sz="2000" dirty="false" smtClean="false"/>
              <a:t>sektoru; situace po ukončení účasti v projektu – např. získali kvalifikace atd.). </a:t>
            </a:r>
            <a:r>
              <a:rPr lang="cs-CZ" sz="1600" dirty="false"/>
              <a:t>	</a:t>
            </a:r>
            <a:endParaRPr lang="cs-CZ" sz="1600" dirty="false" smtClean="false"/>
          </a:p>
          <a:p>
            <a:pPr algn="just">
              <a:lnSpc>
                <a:spcPct val="100000"/>
              </a:lnSpc>
            </a:pPr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OBSAH SEMINÁŘE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8965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false" smtClean="false"/>
              <a:t>Úvod – Operační </a:t>
            </a:r>
            <a:r>
              <a:rPr lang="cs-CZ" altLang="cs-CZ" sz="2000" dirty="false"/>
              <a:t>program zaměstnanost </a:t>
            </a:r>
            <a:r>
              <a:rPr lang="cs-CZ" altLang="cs-CZ" sz="2000" dirty="false" smtClean="false"/>
              <a:t>(OPZ</a:t>
            </a:r>
            <a:r>
              <a:rPr lang="cs-CZ" altLang="cs-CZ" sz="2000" dirty="false"/>
              <a:t>) </a:t>
            </a:r>
            <a:r>
              <a:rPr lang="cs-CZ" altLang="cs-CZ" sz="2000" dirty="false" smtClean="false"/>
              <a:t>- obecně</a:t>
            </a:r>
            <a:endParaRPr lang="cs-CZ" altLang="cs-CZ" sz="2000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Informační </a:t>
            </a:r>
            <a:r>
              <a:rPr lang="cs-CZ" altLang="cs-CZ" sz="2000" dirty="false" smtClean="false"/>
              <a:t>systémy</a:t>
            </a:r>
            <a:endParaRPr lang="cs-CZ" altLang="cs-CZ" sz="1800" i="true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 smtClean="false"/>
              <a:t>Informace k výzvě </a:t>
            </a:r>
            <a:r>
              <a:rPr lang="cs-CZ" altLang="cs-CZ" sz="2000" dirty="false"/>
              <a:t>č. </a:t>
            </a:r>
            <a:r>
              <a:rPr lang="cs-CZ" altLang="cs-CZ" sz="2000" dirty="false" smtClean="false"/>
              <a:t>03_16_063 - </a:t>
            </a:r>
            <a:r>
              <a:rPr lang="cs-CZ" altLang="cs-CZ" sz="1800" i="true" dirty="false" smtClean="false"/>
              <a:t>identifikace výzvy, časové nastavení, alokace, financování, oprávnění </a:t>
            </a:r>
            <a:r>
              <a:rPr lang="cs-CZ" altLang="cs-CZ" sz="1800" i="true" dirty="false"/>
              <a:t>žadatelé, partneři, aktivity, indikátory, cílové skupiny, aj.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Přílohy </a:t>
            </a:r>
            <a:r>
              <a:rPr lang="cs-CZ" altLang="cs-CZ" sz="2000" dirty="false" smtClean="false"/>
              <a:t>výzvy a </a:t>
            </a:r>
            <a:r>
              <a:rPr lang="cs-CZ" altLang="cs-CZ" sz="2000" dirty="false"/>
              <a:t>přílohy </a:t>
            </a:r>
            <a:r>
              <a:rPr lang="cs-CZ" altLang="cs-CZ" sz="2000" dirty="false" smtClean="false"/>
              <a:t>žádosti</a:t>
            </a:r>
            <a:endParaRPr lang="cs-CZ" altLang="cs-CZ" sz="2000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Finanční část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 smtClean="false"/>
              <a:t>Podání žádosti  - </a:t>
            </a:r>
            <a:r>
              <a:rPr lang="cs-CZ" altLang="cs-CZ" sz="1800" i="true" dirty="false" smtClean="false"/>
              <a:t>způsob </a:t>
            </a:r>
            <a:r>
              <a:rPr lang="cs-CZ" altLang="cs-CZ" sz="1800" i="true" dirty="false"/>
              <a:t>podání, příprava </a:t>
            </a:r>
            <a:r>
              <a:rPr lang="cs-CZ" altLang="cs-CZ" sz="1800" i="true" dirty="false" smtClean="false"/>
              <a:t>žádosti</a:t>
            </a:r>
            <a:endParaRPr lang="cs-CZ" altLang="cs-CZ" sz="1800" i="true" dirty="false"/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Hodnocení a výběr projektů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/>
              <a:t>Kde hledat </a:t>
            </a:r>
            <a:r>
              <a:rPr lang="cs-CZ" altLang="cs-CZ" sz="2000" dirty="false" smtClean="false"/>
              <a:t>informace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false" smtClean="false"/>
              <a:t>Kontakty</a:t>
            </a:r>
            <a:endParaRPr lang="cs-CZ" alt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Indikátory ve výzvě se závazkem                        - přehled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V žádosti o podporu žadatel uvede </a:t>
            </a:r>
            <a:r>
              <a:rPr lang="cs-CZ" sz="1800" b="true" dirty="false"/>
              <a:t>cílovou hodnotu </a:t>
            </a:r>
            <a:r>
              <a:rPr lang="cs-CZ" sz="1800" dirty="false"/>
              <a:t>(tj. hodnotu, která se chápe jako </a:t>
            </a:r>
            <a:r>
              <a:rPr lang="cs-CZ" sz="1800" b="true" dirty="false"/>
              <a:t>závazek</a:t>
            </a:r>
            <a:r>
              <a:rPr lang="cs-CZ" sz="1800" dirty="false"/>
              <a:t> žadatele, kterého má dosáhnout díky realizaci projektu uvedeného v žádosti o podporu) k následujícím indikátorům</a:t>
            </a:r>
            <a:r>
              <a:rPr lang="cs-CZ" sz="1800" dirty="false" smtClean="false"/>
              <a:t>:</a:t>
            </a:r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Pro každý projekt musí být musí být stanovena </a:t>
            </a:r>
            <a:r>
              <a:rPr lang="cs-CZ" sz="1800" b="true" dirty="false"/>
              <a:t>cílová hodnota pro minimálně jeden výstupový hlavní indikátor</a:t>
            </a:r>
            <a:r>
              <a:rPr lang="cs-CZ" sz="1800" dirty="false"/>
              <a:t>. </a:t>
            </a:r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false" lang="cs-CZ" altLang="cs-CZ" sz="1800" b="false" i="false" u="none" strike="noStrike" cap="none" normalizeH="false" baseline="0" smtClean="false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 smtClean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2249230549"/>
              </p:ext>
            </p:extLst>
          </p:nvPr>
        </p:nvGraphicFramePr>
        <p:xfrm>
          <a:off x="899592" y="2924944"/>
          <a:ext cx="7272808" cy="1944216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792088"/>
                <a:gridCol w="4104456"/>
                <a:gridCol w="1152128"/>
                <a:gridCol w="1224136"/>
              </a:tblGrid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Měrná jednotka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Typ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6 00 00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Celkový počet účastníků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Účastníci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8 05 00</a:t>
                      </a:r>
                      <a:endParaRPr lang="cs-CZ" sz="1400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Dokumenty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ve výzvě </a:t>
            </a:r>
            <a:r>
              <a:rPr lang="cs-CZ" sz="2800" dirty="false" smtClean="false"/>
              <a:t>se závazkem </a:t>
            </a:r>
            <a:br>
              <a:rPr lang="cs-CZ" sz="2800" dirty="false" smtClean="false"/>
            </a:br>
            <a:r>
              <a:rPr lang="cs-CZ" sz="2800" dirty="false" smtClean="false"/>
              <a:t>- definice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208464" cy="5328592"/>
          </a:xfrm>
        </p:spPr>
        <p:txBody>
          <a:bodyPr/>
          <a:lstStyle/>
          <a:p>
            <a:pPr algn="just"/>
            <a:r>
              <a:rPr lang="cs-CZ" sz="1600" b="true" u="sng" dirty="false" smtClean="false"/>
              <a:t>6 00 00 - Celkový </a:t>
            </a:r>
            <a:r>
              <a:rPr lang="cs-CZ" sz="1600" b="true" u="sng" dirty="false"/>
              <a:t>počet </a:t>
            </a:r>
            <a:r>
              <a:rPr lang="cs-CZ" sz="1600" b="true" u="sng" dirty="false" smtClean="false"/>
              <a:t>účastníků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/>
              <a:t>Celkový počet osob/účastníků </a:t>
            </a:r>
            <a:r>
              <a:rPr lang="cs-CZ" sz="1400" dirty="false" smtClean="false"/>
              <a:t>(zaměstnanců</a:t>
            </a:r>
            <a:r>
              <a:rPr lang="cs-CZ" sz="1400" dirty="false"/>
              <a:t>, pracovníků implementační struktury, osob cílových skupin apod.), které </a:t>
            </a:r>
            <a:r>
              <a:rPr lang="cs-CZ" sz="1400" dirty="false" smtClean="false"/>
              <a:t>v </a:t>
            </a:r>
            <a:r>
              <a:rPr lang="cs-CZ" sz="1400" dirty="false"/>
              <a:t>rámci projektu </a:t>
            </a:r>
            <a:r>
              <a:rPr lang="cs-CZ" sz="1400" b="true" dirty="false"/>
              <a:t>získaly jakoukoliv formu podpory, bez ohledu na počet poskytnutých podpor</a:t>
            </a:r>
            <a:r>
              <a:rPr lang="cs-CZ" sz="1400" dirty="false"/>
              <a:t>. Každá podpořená osoba se v rámci projektu </a:t>
            </a:r>
            <a:r>
              <a:rPr lang="cs-CZ" sz="1400" b="true" dirty="false"/>
              <a:t>započítává pouze jednou</a:t>
            </a:r>
            <a:r>
              <a:rPr lang="cs-CZ" sz="1400" dirty="false"/>
              <a:t> bez ohledu na to, kolik podpor obdržela. Podpora je jakákoliv aktivita financovaná z rozpočtu projektu, ze které mají cílové skupiny prospěch, podpora může mít formu např. vzdělávacího nebo rekvalifikačního kurzu, stáže, odborné konzultace, poradenství, výcviku, </a:t>
            </a:r>
            <a:r>
              <a:rPr lang="cs-CZ" sz="1400" dirty="false" smtClean="false"/>
              <a:t>školení, odborné </a:t>
            </a:r>
            <a:r>
              <a:rPr lang="cs-CZ" sz="1400" dirty="false"/>
              <a:t>praxe apod. 	</a:t>
            </a:r>
            <a:endParaRPr lang="cs-CZ" sz="1400" u="sng" dirty="false" smtClean="false"/>
          </a:p>
          <a:p>
            <a:pPr>
              <a:lnSpc>
                <a:spcPct val="100000"/>
              </a:lnSpc>
            </a:pPr>
            <a:r>
              <a:rPr lang="cs-CZ" sz="1600" b="true" u="sng" dirty="false" smtClean="false"/>
              <a:t>8 05 00 - Počet </a:t>
            </a:r>
            <a:r>
              <a:rPr lang="cs-CZ" sz="1600" b="true" u="sng" dirty="false"/>
              <a:t>napsaných a zveřejněných analytických a strategických dokumentů </a:t>
            </a:r>
            <a:r>
              <a:rPr lang="cs-CZ" sz="1600" b="true" u="sng" dirty="false" smtClean="false"/>
              <a:t>(</a:t>
            </a:r>
            <a:r>
              <a:rPr lang="cs-CZ" sz="1600" b="true" u="sng" dirty="false"/>
              <a:t>vč. evaluačních</a:t>
            </a:r>
            <a:r>
              <a:rPr lang="cs-CZ" sz="1600" b="true" u="sng" dirty="false" smtClean="false"/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/>
              <a:t>Počet </a:t>
            </a:r>
            <a:r>
              <a:rPr lang="cs-CZ" sz="1400" b="true" dirty="false"/>
              <a:t>napsaných a zveřejněných </a:t>
            </a:r>
            <a:r>
              <a:rPr lang="cs-CZ" sz="1400" dirty="false"/>
              <a:t>analýz, evaluací (interních i externích), koncepcí, strategií, studií, závěrečných zpráv z výzkumů a obdobných dokumentů, které byly vytvořeny za finanční podpory </a:t>
            </a:r>
            <a:r>
              <a:rPr lang="cs-CZ" sz="1400" dirty="false" smtClean="false"/>
              <a:t>ESI fondů</a:t>
            </a:r>
            <a:r>
              <a:rPr lang="cs-CZ" sz="1400" dirty="false"/>
              <a:t>. </a:t>
            </a:r>
            <a:endParaRPr lang="cs-CZ" sz="1400" dirty="false" smtClean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 smtClean="false"/>
              <a:t>„Napsaný“ znamená vytvoření obsahu materiálu (tj. nejedná se o počet kopií, které byly vytisknuty). „Zveřejněný“ znamená, že jsou zveřejněné/či z důvodu citlivých informací částečně zveřejněné na centrálních stránkách relevantních fondů, na stránkách příjemce, popř. na jiných úložištích k tomu určených (např. http://www.databaze-strategie.cz/  a nebo www.strukturalni-fondy.cz/Knihovna-evaluaci), a nebo jsou dohledatelné pomocí obvyklých internetových vyhledávačů.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 smtClean="false"/>
              <a:t>K </a:t>
            </a:r>
            <a:r>
              <a:rPr lang="cs-CZ" sz="1400" dirty="false"/>
              <a:t>tomu, aby byl dokument započítán do indikátoru jako jedna jednotka, je třeba, aby byl jak napsaný, tak zveřejněný. </a:t>
            </a:r>
            <a:r>
              <a:rPr lang="cs-CZ" sz="1400" dirty="false" smtClean="false"/>
              <a:t>V </a:t>
            </a:r>
            <a:r>
              <a:rPr lang="cs-CZ" sz="1400" dirty="false"/>
              <a:t>případě více samostatných výstupů je možno započítat každý výstup samostatně. Započítávají se dokumenty vytvořené interně i externě.</a:t>
            </a:r>
            <a:r>
              <a:rPr lang="cs-CZ" sz="1400" i="true" dirty="false"/>
              <a:t> </a:t>
            </a:r>
            <a:r>
              <a:rPr lang="cs-CZ" sz="1400" dirty="false"/>
              <a:t>	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400" dirty="false"/>
              <a:t> 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u="sng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29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Indikátory – </a:t>
            </a:r>
            <a:r>
              <a:rPr lang="cs-CZ" sz="2800" dirty="false" smtClean="false"/>
              <a:t>účastníci</a:t>
            </a:r>
            <a:br>
              <a:rPr lang="cs-CZ" sz="2800" dirty="false" smtClean="false"/>
            </a:b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 anchor="ctr"/>
          <a:lstStyle/>
          <a:p>
            <a:pPr marL="0" indent="0" algn="just">
              <a:lnSpc>
                <a:spcPct val="100000"/>
              </a:lnSpc>
              <a:buNone/>
            </a:pP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Účastníkem/podpořenou </a:t>
            </a:r>
            <a:r>
              <a:rPr lang="cs-CZ" sz="1800" dirty="false"/>
              <a:t>osobou je pouze osoba, </a:t>
            </a:r>
            <a:r>
              <a:rPr lang="cs-CZ" sz="1800" dirty="false" smtClean="false"/>
              <a:t>která získala </a:t>
            </a:r>
            <a:r>
              <a:rPr lang="cs-CZ" sz="1800" dirty="false"/>
              <a:t>v daném projektu podporu v rozsahu </a:t>
            </a:r>
            <a:r>
              <a:rPr lang="cs-CZ" sz="1800" b="true" dirty="false"/>
              <a:t>minimálně 40 hodin </a:t>
            </a:r>
            <a:r>
              <a:rPr lang="cs-CZ" sz="1800" dirty="false"/>
              <a:t>(bez ohledu na počet dílčích podpor, tj. počet dílčích zapojení do projektu) </a:t>
            </a:r>
            <a:r>
              <a:rPr lang="cs-CZ" sz="1800" dirty="false" smtClean="false"/>
              <a:t>a </a:t>
            </a:r>
            <a:r>
              <a:rPr lang="cs-CZ" sz="1800" dirty="false"/>
              <a:t>zároveň </a:t>
            </a:r>
            <a:r>
              <a:rPr lang="cs-CZ" sz="1800" dirty="false" smtClean="false"/>
              <a:t>alespoň </a:t>
            </a:r>
            <a:r>
              <a:rPr lang="cs-CZ" sz="1800" dirty="false"/>
              <a:t>20 hodin </a:t>
            </a:r>
            <a:r>
              <a:rPr lang="cs-CZ" sz="1800" dirty="false" smtClean="false"/>
              <a:t>z </a:t>
            </a:r>
            <a:r>
              <a:rPr lang="cs-CZ" sz="1800" dirty="false"/>
              <a:t>podpory, kterou osoba v daném projektu získala, nemá charakter elektronického vzdělávání. </a:t>
            </a:r>
            <a:endParaRPr lang="cs-CZ" sz="1800" dirty="false" smtClean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Hodina je považována jako </a:t>
            </a:r>
            <a:r>
              <a:rPr lang="cs-CZ" sz="1800" b="true" dirty="false"/>
              <a:t>60 minut</a:t>
            </a:r>
            <a:r>
              <a:rPr lang="cs-CZ" sz="1800" dirty="false"/>
              <a:t>. Výukové hodiny v délce např. 45 minut je nutné přepočítat. 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false"/>
              <a:t>Pozor při stanovení hodnoty indikátoru podpořených osob! </a:t>
            </a:r>
            <a:r>
              <a:rPr lang="cs-CZ" sz="1800" b="true" dirty="false"/>
              <a:t>Účastníci </a:t>
            </a:r>
            <a:r>
              <a:rPr lang="cs-CZ" sz="1800" b="true" dirty="false" smtClean="false"/>
              <a:t/>
            </a:r>
            <a:br>
              <a:rPr lang="cs-CZ" sz="1800" b="true" dirty="false" smtClean="false"/>
            </a:br>
            <a:r>
              <a:rPr lang="cs-CZ" sz="1800" b="true" dirty="false" smtClean="false"/>
              <a:t>s </a:t>
            </a:r>
            <a:r>
              <a:rPr lang="cs-CZ" sz="1800" b="true" dirty="false"/>
              <a:t>bagatelní </a:t>
            </a:r>
            <a:r>
              <a:rPr lang="cs-CZ" sz="1800" b="true" dirty="false" smtClean="false"/>
              <a:t>podporou </a:t>
            </a:r>
            <a:r>
              <a:rPr lang="cs-CZ" sz="1800" dirty="false" smtClean="false"/>
              <a:t>(podpora v rozsahu menším než 40 h) </a:t>
            </a:r>
            <a:r>
              <a:rPr lang="cs-CZ" sz="1800" b="true" dirty="false"/>
              <a:t>se do hodnoty </a:t>
            </a:r>
            <a:r>
              <a:rPr lang="cs-CZ" sz="1800" b="true" dirty="false" smtClean="false"/>
              <a:t>indikátoru nezapočítávají</a:t>
            </a:r>
            <a:r>
              <a:rPr lang="cs-CZ" sz="1800" dirty="false"/>
              <a:t>. Evidence o těchto osobách ale musí být </a:t>
            </a:r>
            <a:r>
              <a:rPr lang="cs-CZ" sz="1800" dirty="false" smtClean="false"/>
              <a:t>vedena (Monitorovací list). 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Podrobné </a:t>
            </a:r>
            <a:r>
              <a:rPr lang="cs-CZ" sz="1800" dirty="false"/>
              <a:t>informace viz </a:t>
            </a:r>
            <a:r>
              <a:rPr lang="cs-CZ" sz="1800" dirty="false" smtClean="false"/>
              <a:t>„Obecná </a:t>
            </a:r>
            <a:r>
              <a:rPr lang="cs-CZ" sz="1800" dirty="false"/>
              <a:t>část pravidel pro žadatele a příjemce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v </a:t>
            </a:r>
            <a:r>
              <a:rPr lang="cs-CZ" sz="1800" dirty="false"/>
              <a:t>rámci </a:t>
            </a:r>
            <a:r>
              <a:rPr lang="cs-CZ" sz="1800" dirty="false" smtClean="false"/>
              <a:t>OPZ“</a:t>
            </a:r>
            <a:r>
              <a:rPr lang="cs-CZ" sz="1600" dirty="false" smtClean="false"/>
              <a:t>.</a:t>
            </a:r>
            <a:endParaRPr lang="cs-CZ" sz="1600" dirty="false"/>
          </a:p>
          <a:p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8832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Indikátory účastníků - ostatní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8965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V</a:t>
            </a:r>
            <a:r>
              <a:rPr lang="cs-CZ" sz="1800" dirty="false"/>
              <a:t> případě, že projekt </a:t>
            </a:r>
            <a:r>
              <a:rPr lang="cs-CZ" sz="1800" dirty="false" smtClean="false"/>
              <a:t>získá podporu, </a:t>
            </a:r>
            <a:r>
              <a:rPr lang="cs-CZ" sz="1800" dirty="false"/>
              <a:t>bude mít žadatel povinnost kromě indikátorů se závazkem vykazovat dosažené hodnoty pro všechny indikátory, které se týkají účastníků </a:t>
            </a:r>
            <a:r>
              <a:rPr lang="cs-CZ" sz="1800" dirty="false" smtClean="false"/>
              <a:t>(v OP LZZ dílčí indikátory) a jsou stanovené </a:t>
            </a:r>
            <a:r>
              <a:rPr lang="cs-CZ" sz="1800" dirty="false"/>
              <a:t>v </a:t>
            </a:r>
            <a:r>
              <a:rPr lang="cs-CZ" sz="1800" dirty="false" smtClean="false"/>
              <a:t>“Obecné </a:t>
            </a:r>
            <a:r>
              <a:rPr lang="cs-CZ" sz="1800" dirty="false"/>
              <a:t>části pravidel pro žadatele a příjemce v rámci </a:t>
            </a:r>
            <a:r>
              <a:rPr lang="cs-CZ" sz="1800" dirty="false" smtClean="false"/>
              <a:t>OPZ“.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Pro tyto indikátory příjemce nestanovuje cílovou hodnotu.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Po přepnutí projektu do stavu </a:t>
            </a:r>
            <a:r>
              <a:rPr lang="cs-CZ" sz="1800" dirty="false" smtClean="false"/>
              <a:t>„Projekt </a:t>
            </a:r>
            <a:r>
              <a:rPr lang="cs-CZ" sz="1800" dirty="false"/>
              <a:t>s právním aktem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o poskytnutí podpory“, </a:t>
            </a:r>
            <a:r>
              <a:rPr lang="cs-CZ" sz="1800" dirty="false"/>
              <a:t>se v žádosti rozbalí dílčí indikátory indikátoru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6 </a:t>
            </a:r>
            <a:r>
              <a:rPr lang="cs-CZ" sz="1800" dirty="false"/>
              <a:t>00 00. </a:t>
            </a: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Indikátory </a:t>
            </a:r>
            <a:r>
              <a:rPr lang="cs-CZ" sz="1800" dirty="false"/>
              <a:t>účastníků se zpracovávají v systému IS ESF 2014+, ze kterého se po překročení bagatelní podpory</a:t>
            </a:r>
            <a:r>
              <a:rPr lang="cs-CZ" sz="1800" dirty="false" smtClean="false"/>
              <a:t> </a:t>
            </a:r>
            <a:r>
              <a:rPr lang="cs-CZ" sz="1800" dirty="false"/>
              <a:t>automaticky </a:t>
            </a:r>
            <a:r>
              <a:rPr lang="cs-CZ" sz="1800" dirty="false" smtClean="false"/>
              <a:t>načítají hodnoty dílčích </a:t>
            </a:r>
            <a:r>
              <a:rPr lang="cs-CZ" sz="1800" dirty="false"/>
              <a:t>indikátorů </a:t>
            </a:r>
            <a:r>
              <a:rPr lang="cs-CZ" sz="1800" dirty="false" smtClean="false"/>
              <a:t>do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 (v IS KP14+). </a:t>
            </a:r>
          </a:p>
          <a:p>
            <a:pPr algn="just">
              <a:lnSpc>
                <a:spcPct val="100000"/>
              </a:lnSpc>
            </a:pPr>
            <a:endParaRPr lang="cs-CZ" sz="16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5048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Cílové skupiny</a:t>
            </a:r>
            <a:endParaRPr lang="cs-CZ" sz="2800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332489039"/>
              </p:ext>
            </p:extLst>
          </p:nvPr>
        </p:nvGraphicFramePr>
        <p:xfrm>
          <a:off x="611560" y="1556792"/>
          <a:ext cx="7920880" cy="423824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664296"/>
                <a:gridCol w="5256584"/>
              </a:tblGrid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069340" algn="ctr"/>
                          <a:tab pos="2139315" algn="r"/>
                        </a:tabLst>
                      </a:pPr>
                      <a:r>
                        <a:rPr lang="cs-CZ" sz="1200" dirty="false">
                          <a:effectLst/>
                        </a:rPr>
                        <a:t>	Kategorie CS	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200" dirty="false">
                          <a:effectLst/>
                        </a:rPr>
                        <a:t>Definice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0645"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cs-CZ" sz="1200" dirty="false">
                          <a:effectLst/>
                        </a:rPr>
                        <a:t>Poskytovatelé a zadavatelé sociálních služeb, služeb pro rodiny a děti </a:t>
                      </a:r>
                      <a:r>
                        <a:rPr lang="cs-CZ" sz="1200" dirty="false" smtClean="false">
                          <a:effectLst/>
                        </a:rPr>
                        <a:t>a </a:t>
                      </a:r>
                      <a:r>
                        <a:rPr lang="cs-CZ" sz="1200" dirty="false">
                          <a:effectLst/>
                        </a:rPr>
                        <a:t>dalších služeb na podporu sociálního začleňování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false">
                          <a:effectLst/>
                        </a:rPr>
                        <a:t> 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463" indent="-58738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200" u="sng" dirty="false">
                          <a:effectLst/>
                          <a:latin typeface="+mn-lt"/>
                        </a:rPr>
                        <a:t>Pro účely této výzvy se uvedenou CS rozumí: </a:t>
                      </a:r>
                    </a:p>
                    <a:p>
                      <a:pPr marL="257175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 smtClean="false">
                          <a:effectLst/>
                          <a:latin typeface="+mn-lt"/>
                        </a:rPr>
                        <a:t>poskytovatelé </a:t>
                      </a:r>
                      <a:r>
                        <a:rPr lang="cs-CZ" sz="1200" dirty="false">
                          <a:effectLst/>
                          <a:latin typeface="+mn-lt"/>
                        </a:rPr>
                        <a:t>sociálních služeb zapsaní v registru poskytovatelů </a:t>
                      </a:r>
                      <a:r>
                        <a:rPr lang="cs-CZ" sz="1200" dirty="false" smtClean="false">
                          <a:effectLst/>
                          <a:latin typeface="+mn-lt"/>
                        </a:rPr>
                        <a:t>          sociálních </a:t>
                      </a:r>
                      <a:r>
                        <a:rPr lang="cs-CZ" sz="1200" dirty="false">
                          <a:effectLst/>
                          <a:latin typeface="+mn-lt"/>
                        </a:rPr>
                        <a:t>služeb dle zákona č. 108/2006 Sb., </a:t>
                      </a:r>
                      <a:r>
                        <a:rPr lang="cs-CZ" sz="1200" dirty="false" smtClean="false">
                          <a:effectLst/>
                          <a:latin typeface="+mn-lt"/>
                        </a:rPr>
                        <a:t>o </a:t>
                      </a:r>
                      <a:r>
                        <a:rPr lang="cs-CZ" sz="1200" dirty="false">
                          <a:effectLst/>
                          <a:latin typeface="+mn-lt"/>
                        </a:rPr>
                        <a:t>sociálních službách</a:t>
                      </a:r>
                    </a:p>
                    <a:p>
                      <a:pPr marL="257175" lvl="0" indent="-1714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 smtClean="false">
                          <a:effectLst/>
                          <a:latin typeface="+mn-lt"/>
                        </a:rPr>
                        <a:t>pracovníci </a:t>
                      </a:r>
                      <a:r>
                        <a:rPr lang="cs-CZ" sz="1200" dirty="false">
                          <a:effectLst/>
                          <a:latin typeface="+mn-lt"/>
                        </a:rPr>
                        <a:t>krajských a obecních úřadů, kteří působí v oblasti sociálních služeb a sociálního </a:t>
                      </a:r>
                      <a:r>
                        <a:rPr lang="cs-CZ" sz="1200" dirty="false" smtClean="false">
                          <a:effectLst/>
                          <a:latin typeface="+mn-lt"/>
                        </a:rPr>
                        <a:t>začleňování</a:t>
                      </a:r>
                      <a:endParaRPr lang="cs-CZ" sz="1200" dirty="false"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</a:tr>
              <a:tr h="525760">
                <a:tc>
                  <a:txBody>
                    <a:bodyPr/>
                    <a:lstStyle/>
                    <a:p>
                      <a:pPr marL="85725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false" smtClean="false">
                          <a:effectLst/>
                        </a:rPr>
                        <a:t>Zaměstnanci veřejné správy, kteří se věnují sociální, rodinné nebo zdravotní problematice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200" u="sng" dirty="false" smtClean="false">
                          <a:effectLst/>
                          <a:latin typeface="+mn-lt"/>
                          <a:ea typeface="Arial"/>
                          <a:cs typeface="Arial"/>
                        </a:rPr>
                        <a:t>Pro účely této výzvy se uvedenou CS rozumí: </a:t>
                      </a:r>
                    </a:p>
                    <a:p>
                      <a:pPr marL="17145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zaměstnanci krajů a obcí (a jimi zřizovaných organizací s činností SSL), kteří se věnují sociální, rodinné problematice</a:t>
                      </a:r>
                      <a:endParaRPr lang="cs-CZ" sz="12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  <a:tr h="1659592">
                <a:tc>
                  <a:txBody>
                    <a:bodyPr/>
                    <a:lstStyle/>
                    <a:p>
                      <a:pPr marL="0" indent="85725" algn="l">
                        <a:spcAft>
                          <a:spcPts val="0"/>
                        </a:spcAft>
                      </a:pPr>
                      <a:r>
                        <a:rPr lang="cs-CZ" sz="12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Nestátní neziskové organizace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463" indent="-144463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200" u="sng" dirty="false">
                          <a:effectLst/>
                          <a:latin typeface="+mn-lt"/>
                          <a:ea typeface="Arial"/>
                          <a:cs typeface="Arial"/>
                        </a:rPr>
                        <a:t>Pro účely této výzvy se uvedenou CS rozumí: </a:t>
                      </a:r>
                      <a:endParaRPr lang="cs-CZ" sz="12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71450" lvl="0" indent="-1714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spolky dle § 214-302 zákona č. 89/2012 Sb., občanský zákoník</a:t>
                      </a:r>
                      <a:endParaRPr lang="cs-CZ" sz="1200" dirty="false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71450" lvl="0" indent="-1714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obecně prospěšné společnosti zřízené podle zákona </a:t>
                      </a:r>
                      <a:b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</a:b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č. 248/1995 Sb., o obecně prospěšných společnostech</a:t>
                      </a:r>
                      <a:endParaRPr lang="cs-CZ" sz="1200" dirty="false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71450" lvl="0" indent="-17145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ústavy dle § 402-418 zákona č. 89/2012 Sb., občanský zákoník</a:t>
                      </a:r>
                      <a:endParaRPr lang="cs-CZ" sz="1200" dirty="false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církevní právnické osoby zřízené podle zákona č. 3/2002 Sb., </a:t>
                      </a:r>
                      <a:r>
                        <a:rPr lang="cs-CZ" sz="1200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/>
                      </a:r>
                      <a:br>
                        <a:rPr lang="cs-CZ" sz="1200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</a:br>
                      <a:r>
                        <a:rPr lang="cs-CZ" sz="1200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o </a:t>
                      </a:r>
                      <a:r>
                        <a:rPr lang="cs-CZ" sz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církvích a náboženských společnostech, pokud poskytují zdravotní, kulturní, vzdělávací a sociální služby nebo sociálně právní ochranu </a:t>
                      </a:r>
                      <a:r>
                        <a:rPr lang="cs-CZ" sz="1200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dětí</a:t>
                      </a:r>
                    </a:p>
                    <a:p>
                      <a:pPr marL="171450" lvl="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false" smtClean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  <a:cs typeface="Arial"/>
                        </a:rPr>
                        <a:t>MAS</a:t>
                      </a:r>
                      <a:endParaRPr lang="cs-CZ" sz="1200" dirty="false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  <a:tr h="397510"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cs-CZ" sz="1200" b="true" kern="1200" dirty="false" smtClean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sociálně vyloučené a osoby sociálním vyloučením ohrožené</a:t>
                      </a:r>
                      <a:endParaRPr lang="cs-CZ" sz="12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85725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200" u="sng" dirty="false">
                          <a:effectLst/>
                          <a:latin typeface="+mn-lt"/>
                        </a:rPr>
                        <a:t>Pro účely této výzvy se uvedenou CS rozumí: </a:t>
                      </a:r>
                    </a:p>
                    <a:p>
                      <a:pPr marL="257175" lvl="0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vyčleněné nebo ohrožené vyčleněním mimo běžný život společnosti, které se do něj v důsledku nepříznivé sociální situace nemohou zapojit</a:t>
                      </a:r>
                      <a:endParaRPr lang="cs-CZ" sz="12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832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Územní způsobilost </a:t>
            </a:r>
            <a:r>
              <a:rPr lang="cs-CZ" sz="2800" dirty="false"/>
              <a:t/>
            </a:r>
            <a:br>
              <a:rPr lang="cs-CZ" sz="2800" dirty="false"/>
            </a:br>
            <a:r>
              <a:rPr lang="cs-CZ" sz="2800" dirty="false" smtClean="false"/>
              <a:t>1/2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b="true" u="sng" dirty="false"/>
              <a:t>Programová oblast a území dopadu</a:t>
            </a:r>
            <a:r>
              <a:rPr lang="cs-CZ" sz="2000" dirty="false"/>
              <a:t>: </a:t>
            </a:r>
            <a:r>
              <a:rPr lang="cs-CZ" sz="2000" b="true" dirty="false"/>
              <a:t>ČR bez hl. m. Prahy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1800" b="true" dirty="false"/>
              <a:t>Programová oblast </a:t>
            </a:r>
            <a:r>
              <a:rPr lang="cs-CZ" sz="1800" dirty="false"/>
              <a:t>je území, z jehož alokace je daná výzva/projekt financován/a. 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b="true" dirty="false"/>
              <a:t>Území dopadu </a:t>
            </a:r>
            <a:r>
              <a:rPr lang="cs-CZ" sz="1800" dirty="false"/>
              <a:t>je území, které má z realizace projektu prospěch. Území dopadu </a:t>
            </a:r>
            <a:r>
              <a:rPr lang="cs-CZ" sz="1800" dirty="false" smtClean="false"/>
              <a:t>zahrnuje </a:t>
            </a:r>
            <a:r>
              <a:rPr lang="cs-CZ" sz="1800" dirty="false"/>
              <a:t>pouze programovou oblast.</a:t>
            </a:r>
          </a:p>
          <a:p>
            <a:endParaRPr lang="cs-CZ" sz="1600" b="true" u="sng" dirty="false"/>
          </a:p>
          <a:p>
            <a:r>
              <a:rPr lang="cs-CZ" sz="2000" b="true" u="sng" dirty="false"/>
              <a:t>Místo realizace</a:t>
            </a:r>
            <a:r>
              <a:rPr lang="cs-CZ" sz="2000" dirty="false"/>
              <a:t>: </a:t>
            </a:r>
            <a:r>
              <a:rPr lang="cs-CZ" sz="2000" b="true" dirty="false"/>
              <a:t>celá ČR a EU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b="true" dirty="false"/>
              <a:t>Místo realizace </a:t>
            </a:r>
            <a:r>
              <a:rPr lang="cs-CZ" sz="1800" dirty="false"/>
              <a:t>je místo, na kterém jsou realizovány </a:t>
            </a:r>
            <a:r>
              <a:rPr lang="cs-CZ" sz="1800" dirty="false" smtClean="false"/>
              <a:t>aktivity </a:t>
            </a:r>
            <a:r>
              <a:rPr lang="cs-CZ" sz="1800" dirty="false"/>
              <a:t>projektu ve prospěch cílových skupin, příp. v případě projektů, kde nedochází k práci s cílovou skupinou, je tímto místem lokalita, kde </a:t>
            </a:r>
            <a:r>
              <a:rPr lang="cs-CZ" sz="1800" dirty="false" smtClean="false"/>
              <a:t>vznikají výstupy či </a:t>
            </a:r>
            <a:r>
              <a:rPr lang="cs-CZ" sz="1800" dirty="false"/>
              <a:t>výsledky projektu.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 smtClean="false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Územní způsobilost </a:t>
            </a:r>
            <a:br>
              <a:rPr lang="cs-CZ" sz="2800" dirty="false"/>
            </a:b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800" dirty="false"/>
              <a:t>Pokud je </a:t>
            </a:r>
            <a:r>
              <a:rPr lang="cs-CZ" sz="1800" b="true" dirty="false"/>
              <a:t>projekt realizován v programové oblasti</a:t>
            </a:r>
            <a:r>
              <a:rPr lang="cs-CZ" sz="1800" dirty="false"/>
              <a:t>, pak je </a:t>
            </a:r>
            <a:r>
              <a:rPr lang="cs-CZ" sz="1800" b="true" dirty="false"/>
              <a:t>územím dopadu místo realizace projektu</a:t>
            </a:r>
            <a:r>
              <a:rPr lang="cs-CZ" sz="1800" dirty="false"/>
              <a:t>. V tomto případě </a:t>
            </a:r>
            <a:r>
              <a:rPr lang="cs-CZ" sz="1800" u="sng" dirty="false"/>
              <a:t>není třeba dále posuzovat, jaká je vazba cílové skupiny na programové území.</a:t>
            </a:r>
          </a:p>
          <a:p>
            <a:pPr algn="just">
              <a:lnSpc>
                <a:spcPct val="100000"/>
              </a:lnSpc>
            </a:pPr>
            <a:endParaRPr lang="cs-CZ" sz="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Pokud je </a:t>
            </a:r>
            <a:r>
              <a:rPr lang="cs-CZ" sz="1800" b="true" dirty="false"/>
              <a:t>projekt</a:t>
            </a:r>
            <a:r>
              <a:rPr lang="cs-CZ" sz="1800" dirty="false"/>
              <a:t> </a:t>
            </a:r>
            <a:r>
              <a:rPr lang="cs-CZ" sz="1800" b="true" dirty="false"/>
              <a:t>realizován</a:t>
            </a:r>
            <a:r>
              <a:rPr lang="cs-CZ" sz="1800" dirty="false"/>
              <a:t> zčásti nebo zcela </a:t>
            </a:r>
            <a:r>
              <a:rPr lang="cs-CZ" sz="1800" b="true" dirty="false"/>
              <a:t>mimo programovou </a:t>
            </a:r>
            <a:r>
              <a:rPr lang="cs-CZ" sz="1800" b="true" dirty="false" smtClean="false"/>
              <a:t>oblast </a:t>
            </a:r>
            <a:r>
              <a:rPr lang="cs-CZ" sz="1800" dirty="false" smtClean="false"/>
              <a:t>(ve </a:t>
            </a:r>
            <a:r>
              <a:rPr lang="cs-CZ" sz="1800" dirty="false"/>
              <a:t>výzvě č. </a:t>
            </a:r>
            <a:r>
              <a:rPr lang="cs-CZ" sz="1800" dirty="false" smtClean="false"/>
              <a:t>03_16_063 </a:t>
            </a:r>
            <a:r>
              <a:rPr lang="cs-CZ" sz="1800" dirty="false"/>
              <a:t>realizace v </a:t>
            </a:r>
            <a:r>
              <a:rPr lang="cs-CZ" sz="1800" dirty="false" smtClean="false"/>
              <a:t>Praze), </a:t>
            </a:r>
            <a:r>
              <a:rPr lang="cs-CZ" sz="1800" dirty="false"/>
              <a:t>pak je územím dopadu území, se kterým je </a:t>
            </a:r>
            <a:r>
              <a:rPr lang="cs-CZ" sz="1800" dirty="false" smtClean="false"/>
              <a:t>propojena </a:t>
            </a:r>
            <a:r>
              <a:rPr lang="cs-CZ" sz="1800" dirty="false"/>
              <a:t>cílová skupina. </a:t>
            </a:r>
            <a:r>
              <a:rPr lang="cs-CZ" sz="1800" u="sng" dirty="false" smtClean="false"/>
              <a:t>Nutné sledovat vazbu cílové skupiny na programovou oblast. 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800" u="sng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Vymezení </a:t>
            </a:r>
            <a:r>
              <a:rPr lang="cs-CZ" sz="1800" dirty="false"/>
              <a:t>vazby cílové skupiny na programovou </a:t>
            </a:r>
            <a:r>
              <a:rPr lang="cs-CZ" sz="1800" dirty="false" smtClean="false"/>
              <a:t>oblast je stanoveno </a:t>
            </a:r>
            <a:br>
              <a:rPr lang="cs-CZ" sz="1800" dirty="false" smtClean="false"/>
            </a:br>
            <a:r>
              <a:rPr lang="cs-CZ" sz="1800" dirty="false" smtClean="false"/>
              <a:t>v „Obecné části pravidel pro žadatele a příjemce“.  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818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827584" y="404664"/>
            <a:ext cx="7772400" cy="36003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dirty="false" smtClean="false"/>
              <a:t>Veřejná podpora 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179511" y="1124744"/>
            <a:ext cx="878656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true" dirty="false" smtClean="false"/>
          </a:p>
          <a:p>
            <a:endParaRPr lang="cs-CZ" b="true" dirty="false"/>
          </a:p>
          <a:p>
            <a:endParaRPr lang="cs-CZ" b="true" dirty="false" smtClean="false"/>
          </a:p>
          <a:p>
            <a:pPr algn="ctr"/>
            <a:endParaRPr lang="cs-CZ" sz="2800" b="true" dirty="false" smtClean="false"/>
          </a:p>
          <a:p>
            <a:pPr algn="ctr"/>
            <a:endParaRPr lang="cs-CZ" sz="2800" b="true" dirty="false"/>
          </a:p>
          <a:p>
            <a:pPr algn="ctr"/>
            <a:r>
              <a:rPr lang="cs-CZ" sz="2800" b="true" dirty="false" smtClean="false"/>
              <a:t>Pro výzvu č. 03_16_063 je nerelevantní.</a:t>
            </a:r>
          </a:p>
        </p:txBody>
      </p:sp>
    </p:spTree>
    <p:extLst>
      <p:ext uri="{BB962C8B-B14F-4D97-AF65-F5344CB8AC3E}">
        <p14:creationId xmlns:p14="http://schemas.microsoft.com/office/powerpoint/2010/main" val="23697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Přílohy výzvy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false"/>
              <a:t>Příloha č. 1 - </a:t>
            </a:r>
            <a:r>
              <a:rPr lang="cs-CZ" b="true" dirty="false"/>
              <a:t>Prohlášení o </a:t>
            </a:r>
            <a:r>
              <a:rPr lang="cs-CZ" b="true" dirty="false" smtClean="false"/>
              <a:t>partnerství </a:t>
            </a:r>
            <a:r>
              <a:rPr lang="cs-CZ" dirty="false" smtClean="false"/>
              <a:t>- vzor</a:t>
            </a:r>
            <a:endParaRPr lang="cs-CZ" dirty="false"/>
          </a:p>
          <a:p>
            <a:pPr>
              <a:lnSpc>
                <a:spcPct val="100000"/>
              </a:lnSpc>
            </a:pPr>
            <a:r>
              <a:rPr lang="cs-CZ" dirty="false" smtClean="false"/>
              <a:t>Příloha </a:t>
            </a:r>
            <a:r>
              <a:rPr lang="cs-CZ" dirty="false"/>
              <a:t>č. 2 - </a:t>
            </a:r>
            <a:r>
              <a:rPr lang="cs-CZ" b="true" dirty="false"/>
              <a:t>Čestné prohlášení žadatele, </a:t>
            </a:r>
            <a:r>
              <a:rPr lang="cs-CZ" dirty="false"/>
              <a:t>že žádná z obcí v území dopadu projektu nedostává podporu z OPZ ve stejné výzvě či obdobně zaměřeném </a:t>
            </a:r>
            <a:r>
              <a:rPr lang="cs-CZ" dirty="false" smtClean="false"/>
              <a:t>projektu </a:t>
            </a:r>
            <a:r>
              <a:rPr lang="cs-CZ" dirty="false"/>
              <a:t>- vzor</a:t>
            </a:r>
          </a:p>
          <a:p>
            <a:pPr>
              <a:lnSpc>
                <a:spcPct val="100000"/>
              </a:lnSpc>
            </a:pPr>
            <a:r>
              <a:rPr lang="cs-CZ" dirty="false" smtClean="false"/>
              <a:t>Příloha </a:t>
            </a:r>
            <a:r>
              <a:rPr lang="cs-CZ" dirty="false"/>
              <a:t>č. 3 - </a:t>
            </a:r>
            <a:r>
              <a:rPr lang="cs-CZ" b="true" dirty="false"/>
              <a:t>Formulář čestného prohlášení </a:t>
            </a:r>
            <a:r>
              <a:rPr lang="cs-CZ" dirty="false"/>
              <a:t>- Identifikace skutečných majitelů právnické osoby ve smyslu zákona č. 253/2008 Sb. </a:t>
            </a:r>
            <a:endParaRPr lang="cs-CZ" dirty="false" smtClean="false"/>
          </a:p>
          <a:p>
            <a:pPr>
              <a:lnSpc>
                <a:spcPct val="100000"/>
              </a:lnSpc>
            </a:pPr>
            <a:r>
              <a:rPr lang="cs-CZ" dirty="false" smtClean="false"/>
              <a:t>4. </a:t>
            </a:r>
            <a:r>
              <a:rPr lang="cs-CZ" b="true" dirty="false" smtClean="false"/>
              <a:t>Seznam zkratek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1297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Přílohy žádosti o podporu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208464" cy="45632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false"/>
              <a:t>Příloha č. 1 - </a:t>
            </a:r>
            <a:r>
              <a:rPr lang="cs-CZ" sz="2000" b="true" dirty="false"/>
              <a:t>Prohlášení o </a:t>
            </a:r>
            <a:r>
              <a:rPr lang="cs-CZ" sz="2000" b="true" dirty="false" smtClean="false"/>
              <a:t>partnerství </a:t>
            </a:r>
            <a:r>
              <a:rPr lang="cs-CZ" sz="1800" i="true" dirty="false"/>
              <a:t>(relevantní pro projekty s  partnerem s i bez finančního příspěvku)</a:t>
            </a:r>
          </a:p>
          <a:p>
            <a:pPr lvl="0">
              <a:lnSpc>
                <a:spcPct val="100000"/>
              </a:lnSpc>
            </a:pPr>
            <a:r>
              <a:rPr lang="cs-CZ" sz="2000" dirty="false" smtClean="false"/>
              <a:t>Příloha </a:t>
            </a:r>
            <a:r>
              <a:rPr lang="cs-CZ" sz="2000" dirty="false"/>
              <a:t>č. 2 - </a:t>
            </a:r>
            <a:r>
              <a:rPr lang="cs-CZ" sz="2000" b="true" dirty="false"/>
              <a:t>Čestné prohlášení žadatele, </a:t>
            </a:r>
            <a:r>
              <a:rPr lang="cs-CZ" sz="2000" dirty="false"/>
              <a:t>že žádná z obcí v území dopadu projektu nedostává podporu z OPZ ve stejné výzvě či obdobně zaměřeném projektu. </a:t>
            </a:r>
            <a:r>
              <a:rPr lang="cs-CZ" sz="2000" dirty="false" smtClean="false"/>
              <a:t>      </a:t>
            </a:r>
            <a:br>
              <a:rPr lang="cs-CZ" sz="2000" dirty="false" smtClean="false"/>
            </a:br>
            <a:r>
              <a:rPr lang="cs-CZ" sz="1800" i="true" dirty="false" smtClean="false"/>
              <a:t>(</a:t>
            </a:r>
            <a:r>
              <a:rPr lang="cs-CZ" sz="1800" i="true" dirty="false"/>
              <a:t>Důvodem je, že žadatelem ve výzvě č. 063 může být jak SO ORP, DSO, </a:t>
            </a:r>
            <a:r>
              <a:rPr lang="cs-CZ" sz="1800" i="true" dirty="false" smtClean="false"/>
              <a:t/>
            </a:r>
            <a:br>
              <a:rPr lang="cs-CZ" sz="1800" i="true" dirty="false" smtClean="false"/>
            </a:br>
            <a:r>
              <a:rPr lang="cs-CZ" sz="1800" i="true" dirty="false" smtClean="false"/>
              <a:t>tak MAS </a:t>
            </a:r>
            <a:r>
              <a:rPr lang="cs-CZ" sz="1800" i="true" dirty="false"/>
              <a:t>se stejným územím dopadu a z toho vyplývající riziko duplicitní podpory některých obcí</a:t>
            </a:r>
            <a:r>
              <a:rPr lang="cs-CZ" sz="1800" i="true" dirty="false" smtClean="false"/>
              <a:t>.)</a:t>
            </a:r>
            <a:r>
              <a:rPr lang="cs-CZ" sz="1800" dirty="false" smtClean="false"/>
              <a:t>                                                             </a:t>
            </a:r>
            <a:endParaRPr lang="cs-CZ" sz="1800" dirty="false"/>
          </a:p>
          <a:p>
            <a:pPr>
              <a:lnSpc>
                <a:spcPct val="100000"/>
              </a:lnSpc>
            </a:pPr>
            <a:r>
              <a:rPr lang="cs-CZ" sz="2000" dirty="false"/>
              <a:t>Příloha č. 3 - </a:t>
            </a:r>
            <a:r>
              <a:rPr lang="cs-CZ" sz="2000" b="true" dirty="false"/>
              <a:t>Formulář čestného prohlášení </a:t>
            </a:r>
            <a:r>
              <a:rPr lang="cs-CZ" sz="2000" dirty="false"/>
              <a:t>- Identifikace skutečných majitelů právnické osoby ve smyslu zákona č. 253/2008 Sb. </a:t>
            </a:r>
            <a:r>
              <a:rPr lang="cs-CZ" sz="1800" i="true" dirty="false"/>
              <a:t>(Metodický pokyn MF na </a:t>
            </a:r>
            <a:r>
              <a:rPr lang="cs-CZ" sz="1800" i="true" u="sng" dirty="false">
                <a:hlinkClick r:id="rId3"/>
              </a:rPr>
              <a:t>http://www.mfcr.cz/</a:t>
            </a:r>
            <a:r>
              <a:rPr lang="cs-CZ" sz="1800" i="true" u="sng" dirty="false" err="true">
                <a:hlinkClick r:id="rId3"/>
              </a:rPr>
              <a:t>cs</a:t>
            </a:r>
            <a:r>
              <a:rPr lang="cs-CZ" sz="1800" i="true" u="sng" dirty="false">
                <a:hlinkClick r:id="rId3"/>
              </a:rPr>
              <a:t>/</a:t>
            </a:r>
            <a:r>
              <a:rPr lang="cs-CZ" sz="1800" i="true" u="sng" dirty="false" err="true">
                <a:hlinkClick r:id="rId3"/>
              </a:rPr>
              <a:t>zahranicni</a:t>
            </a:r>
            <a:r>
              <a:rPr lang="cs-CZ" sz="1800" i="true" u="sng" dirty="false">
                <a:hlinkClick r:id="rId3"/>
              </a:rPr>
              <a:t>-sektor/ochrana-</a:t>
            </a:r>
            <a:r>
              <a:rPr lang="cs-CZ" sz="1800" i="true" u="sng" dirty="false" err="true">
                <a:hlinkClick r:id="rId3"/>
              </a:rPr>
              <a:t>financnich</a:t>
            </a:r>
            <a:r>
              <a:rPr lang="cs-CZ" sz="1800" i="true" u="sng" dirty="false">
                <a:hlinkClick r:id="rId3"/>
              </a:rPr>
              <a:t>-zajmu/boj-proti-</a:t>
            </a:r>
            <a:r>
              <a:rPr lang="cs-CZ" sz="1800" i="true" u="sng" dirty="false" err="true">
                <a:hlinkClick r:id="rId3"/>
              </a:rPr>
              <a:t>prani</a:t>
            </a:r>
            <a:r>
              <a:rPr lang="cs-CZ" sz="1800" i="true" u="sng" dirty="false">
                <a:hlinkClick r:id="rId3"/>
              </a:rPr>
              <a:t>-</a:t>
            </a:r>
            <a:r>
              <a:rPr lang="cs-CZ" sz="1800" i="true" u="sng" dirty="false" err="true">
                <a:hlinkClick r:id="rId3"/>
              </a:rPr>
              <a:t>penez</a:t>
            </a:r>
            <a:r>
              <a:rPr lang="cs-CZ" sz="1800" i="true" u="sng" dirty="false">
                <a:hlinkClick r:id="rId3"/>
              </a:rPr>
              <a:t>-a-</a:t>
            </a:r>
            <a:r>
              <a:rPr lang="cs-CZ" sz="1800" i="true" u="sng" dirty="false" err="true">
                <a:hlinkClick r:id="rId3"/>
              </a:rPr>
              <a:t>financovani</a:t>
            </a:r>
            <a:r>
              <a:rPr lang="cs-CZ" sz="1800" i="true" u="sng" dirty="false">
                <a:hlinkClick r:id="rId3"/>
              </a:rPr>
              <a:t>-</a:t>
            </a:r>
            <a:r>
              <a:rPr lang="cs-CZ" sz="1800" i="true" u="sng" dirty="false" err="true">
                <a:hlinkClick r:id="rId3"/>
              </a:rPr>
              <a:t>tero</a:t>
            </a:r>
            <a:r>
              <a:rPr lang="cs-CZ" sz="1800" i="true" u="sng" dirty="false">
                <a:hlinkClick r:id="rId3"/>
              </a:rPr>
              <a:t>/novinky-</a:t>
            </a:r>
            <a:r>
              <a:rPr lang="cs-CZ" sz="1800" i="true" u="sng" dirty="false" err="true">
                <a:hlinkClick r:id="rId3"/>
              </a:rPr>
              <a:t>fau</a:t>
            </a:r>
            <a:r>
              <a:rPr lang="cs-CZ" sz="1800" i="true" u="sng" dirty="false">
                <a:hlinkClick r:id="rId3"/>
              </a:rPr>
              <a:t>/2013/metodicky-pokyn-ke-zjistovani-skutecneho-15015</a:t>
            </a:r>
            <a:r>
              <a:rPr lang="cs-CZ" sz="1800" i="true" u="sng" dirty="false"/>
              <a:t>)</a:t>
            </a:r>
          </a:p>
          <a:p>
            <a:pPr>
              <a:lnSpc>
                <a:spcPct val="100000"/>
              </a:lnSpc>
            </a:pPr>
            <a:endParaRPr lang="cs-CZ" sz="2000" dirty="false"/>
          </a:p>
          <a:p>
            <a:pPr lvl="0">
              <a:lnSpc>
                <a:spcPct val="100000"/>
              </a:lnSpc>
            </a:pPr>
            <a:endParaRPr lang="cs-CZ" sz="1600" b="true" dirty="false" smtClean="false"/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336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ÚVOD - OPZ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b="true" dirty="false"/>
              <a:t>Operační program zaměstnanost </a:t>
            </a:r>
            <a:r>
              <a:rPr lang="cs-CZ" sz="2000" dirty="false"/>
              <a:t>(OPZ) na období 2014 – </a:t>
            </a:r>
            <a:r>
              <a:rPr lang="cs-CZ" sz="2000" dirty="false" smtClean="false"/>
              <a:t>2020:  priority - podpora </a:t>
            </a:r>
            <a:r>
              <a:rPr lang="cs-CZ" sz="2000" dirty="false"/>
              <a:t>zaměstnanosti, sociálního začleňování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efektivní veřejné správy z Evropského sociálního </a:t>
            </a:r>
            <a:r>
              <a:rPr lang="cs-CZ" sz="2000" dirty="false" smtClean="false"/>
              <a:t>fondu.</a:t>
            </a:r>
            <a:endParaRPr lang="cs-CZ" sz="2000" dirty="false"/>
          </a:p>
          <a:p>
            <a:pPr algn="just"/>
            <a:r>
              <a:rPr lang="cs-CZ" sz="2000" dirty="false"/>
              <a:t>OPZ vymezuje čtyři základní věcné prioritní </a:t>
            </a:r>
            <a:r>
              <a:rPr lang="cs-CZ" sz="2000" dirty="false" smtClean="false"/>
              <a:t>osy.</a:t>
            </a:r>
          </a:p>
          <a:p>
            <a:r>
              <a:rPr lang="cs-CZ" sz="2000" dirty="false" smtClean="false"/>
              <a:t>Výzva č. 03_16_063 je realizována v </a:t>
            </a:r>
            <a:r>
              <a:rPr lang="cs-CZ" sz="2000" dirty="false"/>
              <a:t>rámci p</a:t>
            </a:r>
            <a:r>
              <a:rPr lang="cs-CZ" sz="2000" dirty="false" smtClean="false"/>
              <a:t>rioritní osy 2 </a:t>
            </a:r>
            <a:br>
              <a:rPr lang="cs-CZ" sz="2000" dirty="false" smtClean="false"/>
            </a:br>
            <a:r>
              <a:rPr lang="cs-CZ" sz="2000" dirty="false" smtClean="false"/>
              <a:t>- Sociální </a:t>
            </a:r>
            <a:r>
              <a:rPr lang="cs-CZ" sz="2000" dirty="false"/>
              <a:t>začleňování a boj s </a:t>
            </a:r>
            <a:r>
              <a:rPr lang="cs-CZ" sz="2000" dirty="false" smtClean="false"/>
              <a:t>chudobou. </a:t>
            </a:r>
            <a:endParaRPr lang="cs-CZ" sz="2000" dirty="false"/>
          </a:p>
          <a:p>
            <a:pPr>
              <a:lnSpc>
                <a:spcPct val="100000"/>
              </a:lnSpc>
            </a:pPr>
            <a:r>
              <a:rPr lang="cs-CZ" sz="2000" dirty="false"/>
              <a:t>Oddělení 874 vystupuje v roli řídícího orgánu (v OP LZZ </a:t>
            </a:r>
            <a:r>
              <a:rPr lang="cs-CZ" sz="2000" dirty="false" smtClean="false"/>
              <a:t>byl v roli zprostředkující </a:t>
            </a:r>
            <a:r>
              <a:rPr lang="cs-CZ" sz="2000" dirty="false"/>
              <a:t>subjekt</a:t>
            </a:r>
            <a:r>
              <a:rPr lang="cs-CZ" sz="2000" dirty="false" smtClean="false"/>
              <a:t>). 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05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4400" dirty="false" smtClean="false"/>
          </a:p>
          <a:p>
            <a:pPr marL="0" indent="0">
              <a:buNone/>
            </a:pPr>
            <a:endParaRPr lang="cs-CZ" sz="4400" dirty="false"/>
          </a:p>
          <a:p>
            <a:pPr marL="0" indent="0">
              <a:buNone/>
            </a:pPr>
            <a:endParaRPr lang="cs-CZ" sz="4400" dirty="false" smtClean="false"/>
          </a:p>
          <a:p>
            <a:pPr marL="0" indent="0" algn="ctr">
              <a:buNone/>
            </a:pPr>
            <a:r>
              <a:rPr lang="cs-CZ" sz="4400" b="true" dirty="false" smtClean="false"/>
              <a:t>FINANČNÍ  ČÁST </a:t>
            </a:r>
            <a:endParaRPr lang="cs-CZ" sz="44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131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Způsobilost výdajů</a:t>
            </a:r>
            <a:br>
              <a:rPr lang="cs-CZ" sz="2800" dirty="false" smtClean="false"/>
            </a:br>
            <a:r>
              <a:rPr lang="cs-CZ" sz="2800" dirty="false" smtClean="false"/>
              <a:t>1/2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b="true" dirty="false"/>
              <a:t>Výdaj je způsobilý za podmínek</a:t>
            </a:r>
            <a:r>
              <a:rPr lang="cs-CZ" sz="2000" b="true" dirty="false" smtClean="false"/>
              <a:t>:</a:t>
            </a:r>
            <a:endParaRPr lang="cs-CZ" sz="2000" b="true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v souladu s právními předpisy (legislativa EU a ČR</a:t>
            </a:r>
            <a:r>
              <a:rPr lang="cs-CZ" dirty="false" smtClean="false"/>
              <a:t>);</a:t>
            </a:r>
            <a:endParaRPr lang="cs-CZ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v souladu s pravidly programu OPZ a s podmínkami v právním </a:t>
            </a:r>
            <a:r>
              <a:rPr lang="cs-CZ" dirty="false" smtClean="false"/>
              <a:t>aktu;</a:t>
            </a:r>
            <a:endParaRPr lang="cs-CZ" dirty="false"/>
          </a:p>
          <a:p>
            <a:pPr marL="432000" lvl="1" indent="-43200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přiměřený (zásada hospodárnosti, účelnosti a efektivnosti) - přehled obvyklých cen a obvyklé výše mezd/platů je zveřejněný na portálu </a:t>
            </a:r>
            <a:r>
              <a:rPr lang="cs-CZ" dirty="false">
                <a:hlinkClick r:id="rId3"/>
              </a:rPr>
              <a:t>www.esfcr.cz</a:t>
            </a:r>
            <a:r>
              <a:rPr lang="cs-CZ" dirty="false"/>
              <a:t>, lze využít i informační systém o průměrném výdělku (ISPV) na stránkách </a:t>
            </a:r>
            <a:r>
              <a:rPr lang="cs-CZ" dirty="false" smtClean="false">
                <a:hlinkClick r:id="rId4"/>
              </a:rPr>
              <a:t>www.mpsv.cz/</a:t>
            </a:r>
            <a:r>
              <a:rPr lang="cs-CZ" dirty="false" err="true" smtClean="false">
                <a:hlinkClick r:id="rId4"/>
              </a:rPr>
              <a:t>ISPV.php</a:t>
            </a:r>
            <a:r>
              <a:rPr lang="cs-CZ" dirty="false" smtClean="false"/>
              <a:t>; </a:t>
            </a:r>
            <a:endParaRPr lang="cs-CZ" dirty="false"/>
          </a:p>
          <a:p>
            <a:pPr marL="0" lvl="4" indent="0" algn="just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 smtClean="false"/>
              <a:t>Na </a:t>
            </a:r>
            <a:r>
              <a:rPr lang="cs-CZ" dirty="false"/>
              <a:t>rozdíl od předchozího období nejsou v OPZ v rámci výzvy stanovené závazné limity pro ceny zařízení a vybavení a pro výši mezd a platů </a:t>
            </a:r>
            <a:r>
              <a:rPr lang="cs-CZ" dirty="false" smtClean="false"/>
              <a:t>pracovníků. V </a:t>
            </a:r>
            <a:r>
              <a:rPr lang="cs-CZ" dirty="false"/>
              <a:t>OPZ je potřeba dodržovat ceny </a:t>
            </a:r>
            <a:r>
              <a:rPr lang="cs-CZ" dirty="false" smtClean="false"/>
              <a:t>obvyklé.</a:t>
            </a:r>
          </a:p>
          <a:p>
            <a:pPr marL="0" lvl="1" indent="0">
              <a:buFont typeface="+mj-lt"/>
              <a:buAutoNum type="arabicPeriod"/>
            </a:pPr>
            <a:endParaRPr lang="cs-CZ" dirty="false" smtClean="false"/>
          </a:p>
          <a:p>
            <a:pPr marL="457200" indent="-457200">
              <a:buFont typeface="+mj-lt"/>
              <a:buAutoNum type="arabicPeriod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602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Způsobilost výdajů</a:t>
            </a:r>
            <a:br>
              <a:rPr lang="cs-CZ" sz="2800" dirty="false" smtClean="false"/>
            </a:b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vznikl v době realizace projektu </a:t>
            </a:r>
            <a:r>
              <a:rPr lang="cs-CZ" dirty="false" smtClean="false"/>
              <a:t>a </a:t>
            </a:r>
            <a:r>
              <a:rPr lang="cs-CZ" dirty="false"/>
              <a:t>musí být příjemcem (partnerem) skutečně </a:t>
            </a:r>
            <a:r>
              <a:rPr lang="cs-CZ" dirty="false" smtClean="false"/>
              <a:t>zaplacený; </a:t>
            </a:r>
            <a:endParaRPr lang="cs-CZ" dirty="false"/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splňuje podmínky územní </a:t>
            </a:r>
            <a:r>
              <a:rPr lang="cs-CZ" dirty="false" smtClean="false"/>
              <a:t>způsobilosti;</a:t>
            </a:r>
            <a:endParaRPr lang="cs-CZ" dirty="false"/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/>
              <a:t>je řádně identifikovatelný, prokazatelný a </a:t>
            </a:r>
            <a:r>
              <a:rPr lang="cs-CZ" dirty="false" smtClean="false"/>
              <a:t>doložitelný.</a:t>
            </a:r>
            <a:endParaRPr lang="cs-CZ" dirty="false"/>
          </a:p>
          <a:p>
            <a:pPr marL="432000" lvl="1" indent="-432000" algn="just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false"/>
          </a:p>
          <a:p>
            <a:pPr marL="0" lvl="1" indent="0" algn="just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/>
              <a:t>Podrobné informace k způsobilosti výdajů jsou uvedené v příručce „Specifická část pravidel pro žadatele a příjemce v rámci OPZ pro projekty se skutečně vzniklými výdaji a případně také s nepřímými náklady“.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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4018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sz="2800" dirty="false" smtClean="false"/>
              <a:t>Rozpočet projektu – struktura</a:t>
            </a: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448" cy="46805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900" b="true" dirty="false" smtClean="false"/>
              <a:t>Celkové </a:t>
            </a:r>
            <a:r>
              <a:rPr lang="cs-CZ" sz="1900" b="true" dirty="false"/>
              <a:t>způsobilé náklady projektu</a:t>
            </a:r>
            <a:r>
              <a:rPr lang="cs-CZ" sz="1900" dirty="false"/>
              <a:t> = přímé náklady + nepřímé </a:t>
            </a:r>
            <a:r>
              <a:rPr lang="cs-CZ" sz="1900" dirty="false" smtClean="false"/>
              <a:t>náklady.</a:t>
            </a:r>
          </a:p>
          <a:p>
            <a:pPr>
              <a:lnSpc>
                <a:spcPct val="100000"/>
              </a:lnSpc>
            </a:pPr>
            <a:r>
              <a:rPr lang="cs-CZ" sz="1900" b="true" dirty="false" smtClean="false"/>
              <a:t>Přímé </a:t>
            </a:r>
            <a:r>
              <a:rPr lang="cs-CZ" sz="1900" b="true" dirty="false"/>
              <a:t>náklady </a:t>
            </a:r>
            <a:r>
              <a:rPr lang="cs-CZ" sz="1900" dirty="false"/>
              <a:t>– vykazují se v rámci jednotlivých položek (podpoložek) příslušných kapitol rozpočtu. </a:t>
            </a:r>
            <a:r>
              <a:rPr lang="cs-CZ" sz="1900" dirty="false" smtClean="false"/>
              <a:t>                                                                           Ve </a:t>
            </a:r>
            <a:r>
              <a:rPr lang="cs-CZ" sz="1900" dirty="false"/>
              <a:t>výzvě </a:t>
            </a:r>
            <a:r>
              <a:rPr lang="cs-CZ" sz="1900" dirty="false" smtClean="false"/>
              <a:t>č. 03_16_063 </a:t>
            </a:r>
            <a:r>
              <a:rPr lang="cs-CZ" sz="1900" dirty="false"/>
              <a:t>jsou to zejména tyto kategorie výdajů: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false"/>
              <a:t>1. Osobní náklady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false"/>
              <a:t>2. Cestovné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false"/>
              <a:t>3. Zařízení a vybavení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false"/>
              <a:t>4. Nákup služeb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900" dirty="false"/>
              <a:t>6. Přímá podpora </a:t>
            </a:r>
          </a:p>
          <a:p>
            <a:pPr marL="432000" lvl="1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900" b="true" dirty="false"/>
              <a:t>Křížové financování </a:t>
            </a:r>
            <a:r>
              <a:rPr lang="cs-CZ" sz="1900" dirty="false"/>
              <a:t>není pro výzvu č. 03_16_063 </a:t>
            </a:r>
            <a:r>
              <a:rPr lang="cs-CZ" sz="1900" dirty="false" smtClean="false"/>
              <a:t>relevantní. Nábytek</a:t>
            </a:r>
            <a:r>
              <a:rPr lang="cs-CZ" sz="1900" dirty="false"/>
              <a:t>, který byl v OP LZZ v křížovém financování, patří nyní do kapitoly zařízení </a:t>
            </a:r>
            <a:r>
              <a:rPr lang="cs-CZ" sz="1900" dirty="false" smtClean="false"/>
              <a:t>a </a:t>
            </a:r>
            <a:r>
              <a:rPr lang="cs-CZ" sz="1900" dirty="false"/>
              <a:t>vybavení.</a:t>
            </a:r>
          </a:p>
          <a:p>
            <a:pPr marL="414000" lvl="1" indent="0">
              <a:buNone/>
            </a:pPr>
            <a:endParaRPr lang="cs-CZ" sz="2400" dirty="false" smtClean="false"/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 </a:t>
            </a:r>
          </a:p>
          <a:p>
            <a:pPr marL="0" indent="0">
              <a:buNone/>
            </a:pPr>
            <a:r>
              <a:rPr lang="cs-CZ" dirty="false"/>
              <a:t> </a:t>
            </a:r>
            <a:r>
              <a:rPr lang="cs-CZ" dirty="false" smtClean="false"/>
              <a:t>    </a:t>
            </a:r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248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Přímé náklady – Osobní náklady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1" algn="just">
              <a:buSzPct val="150000"/>
              <a:buFont typeface="Arial" panose="020B0604020202020204" pitchFamily="34" charset="0"/>
              <a:buChar char="•"/>
            </a:pPr>
            <a:endParaRPr lang="cs-CZ" sz="1800" b="true" dirty="false" smtClean="false"/>
          </a:p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sz="1800" b="true" dirty="false" smtClean="false"/>
              <a:t>Mzdy a platy pracovníků (členů RT)</a:t>
            </a:r>
            <a:r>
              <a:rPr lang="cs-CZ" sz="1800" dirty="false" smtClean="false"/>
              <a:t>, kteří přímo pracují s cílovou skupinou, nebo zajišťují výstup, který je určený k přímému využití cílovou skupinou.</a:t>
            </a:r>
          </a:p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sz="1800" dirty="false" smtClean="false"/>
              <a:t>Mzdy </a:t>
            </a:r>
            <a:r>
              <a:rPr lang="cs-CZ" sz="1800" dirty="false"/>
              <a:t>pracovníků musí respektovat obvyklé mzdy a platy v místě, čase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oboru – informace na stránkách </a:t>
            </a:r>
            <a:r>
              <a:rPr lang="cs-CZ" sz="1800" dirty="false">
                <a:hlinkClick r:id="rId3"/>
              </a:rPr>
              <a:t>www.mpsv.cz/ISPV.php</a:t>
            </a:r>
            <a:r>
              <a:rPr lang="cs-CZ" sz="1800" dirty="false"/>
              <a:t> nebo na </a:t>
            </a:r>
            <a:r>
              <a:rPr lang="cs-CZ" sz="1800" dirty="false" smtClean="false">
                <a:hlinkClick r:id="rId4"/>
              </a:rPr>
              <a:t>www.esfcr.cz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sz="1800" dirty="false" smtClean="false"/>
              <a:t>Mzdy </a:t>
            </a:r>
            <a:r>
              <a:rPr lang="cs-CZ" sz="1800" dirty="false"/>
              <a:t>pracovníků v kapitole osobní náklady představují </a:t>
            </a:r>
            <a:r>
              <a:rPr lang="cs-CZ" sz="1800" dirty="false" err="true"/>
              <a:t>superhrubou</a:t>
            </a:r>
            <a:r>
              <a:rPr lang="cs-CZ" sz="1800" dirty="false"/>
              <a:t> </a:t>
            </a:r>
            <a:r>
              <a:rPr lang="cs-CZ" sz="1800" dirty="false" smtClean="false"/>
              <a:t>mzdu.</a:t>
            </a:r>
            <a:endParaRPr lang="cs-CZ" sz="1800" dirty="false"/>
          </a:p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sz="1800" dirty="false" smtClean="false"/>
              <a:t>Úvazek </a:t>
            </a:r>
            <a:r>
              <a:rPr lang="cs-CZ" sz="1800" dirty="false"/>
              <a:t>pracovníka v OPZ může být maximálně 1,0 celkem, tj. součet všech úvazků pracovníka u zaměstnavatele a partnera včetně příp. DPP a DPČ nesmí překročit jeden pracovní </a:t>
            </a:r>
            <a:r>
              <a:rPr lang="cs-CZ" sz="1800" dirty="false" smtClean="false"/>
              <a:t>úvazek, </a:t>
            </a:r>
            <a:r>
              <a:rPr lang="cs-CZ" sz="1800" dirty="false"/>
              <a:t>a to po celou dobu zapojení do </a:t>
            </a:r>
            <a:r>
              <a:rPr lang="cs-CZ" sz="1800" dirty="false" smtClean="false"/>
              <a:t>projektu. (Změna </a:t>
            </a:r>
            <a:r>
              <a:rPr lang="cs-CZ" sz="1800" dirty="false"/>
              <a:t>oproti OP LZZ, kde byl povolený úvazek max. 1,0 u </a:t>
            </a:r>
            <a:r>
              <a:rPr lang="cs-CZ" sz="1800" dirty="false" smtClean="false"/>
              <a:t>zaměstnavatele).</a:t>
            </a:r>
            <a:endParaRPr lang="cs-CZ" sz="1800" dirty="false"/>
          </a:p>
          <a:p>
            <a:pPr lvl="1">
              <a:buSzPct val="150000"/>
              <a:buFont typeface="Arial" panose="020B0604020202020204" pitchFamily="34" charset="0"/>
              <a:buChar char="•"/>
            </a:pPr>
            <a:endParaRPr lang="cs-CZ" dirty="false"/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488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Přímé náklady - Cestovné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b="true" dirty="false" smtClean="false"/>
              <a:t>Výdaje členů RT na zahraniční pracovní cesty </a:t>
            </a:r>
            <a:r>
              <a:rPr lang="cs-CZ" dirty="false" smtClean="false"/>
              <a:t>- dle vyhlášky MF o základních sazbách stravného v cizí měně platné pro daný rok. Způsobilé výdaje: jízdní výdaje, ubytování, stravné, kapesné </a:t>
            </a:r>
            <a:br>
              <a:rPr lang="cs-CZ" dirty="false" smtClean="false"/>
            </a:br>
            <a:r>
              <a:rPr lang="cs-CZ" dirty="false" smtClean="false"/>
              <a:t>a další nezbytné výdaje související se zahraniční pracovní cestou.</a:t>
            </a:r>
            <a:endParaRPr lang="cs-CZ" dirty="false"/>
          </a:p>
          <a:p>
            <a:pPr marL="414000" lvl="1" indent="0">
              <a:buSzPct val="150000"/>
              <a:buNone/>
            </a:pPr>
            <a:endParaRPr lang="cs-CZ" dirty="false" smtClean="false"/>
          </a:p>
          <a:p>
            <a:pPr lvl="1" algn="just">
              <a:buSzPct val="150000"/>
              <a:buFont typeface="Arial" panose="020B0604020202020204" pitchFamily="34" charset="0"/>
              <a:buChar char="•"/>
            </a:pPr>
            <a:r>
              <a:rPr lang="cs-CZ" b="true" dirty="false" smtClean="false"/>
              <a:t>Náklady na dopravu a cestovní náhrady pro zahraniční pracovníky </a:t>
            </a:r>
            <a:r>
              <a:rPr lang="cs-CZ" dirty="false" smtClean="false"/>
              <a:t>(experty) v projektu - náhrady pro cizince v ČR tzv. „per </a:t>
            </a:r>
            <a:r>
              <a:rPr lang="cs-CZ" dirty="false" err="true" smtClean="false"/>
              <a:t>diems</a:t>
            </a:r>
            <a:r>
              <a:rPr lang="cs-CZ" dirty="false" smtClean="false"/>
              <a:t>“ se stanovují podle sazeb EU uveřejněných na stránce: https</a:t>
            </a:r>
            <a:r>
              <a:rPr lang="cs-CZ" dirty="false"/>
              <a:t>://</a:t>
            </a:r>
            <a:r>
              <a:rPr lang="cs-CZ" dirty="false" smtClean="false"/>
              <a:t>ec.europa.eu/</a:t>
            </a:r>
            <a:r>
              <a:rPr lang="cs-CZ" dirty="false" err="true" smtClean="false"/>
              <a:t>europeaid</a:t>
            </a:r>
            <a:r>
              <a:rPr lang="cs-CZ" dirty="false" smtClean="false"/>
              <a:t>/applicable-rates-diems-framework-ec-funded-external-aid-contracts-18032015_en</a:t>
            </a:r>
            <a:r>
              <a:rPr lang="cs-CZ" sz="1800" dirty="false" smtClean="false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400" dirty="false" smtClean="false"/>
          </a:p>
          <a:p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0124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Přímé náklady - Zařízení a vybavení</a:t>
            </a:r>
            <a:br>
              <a:rPr lang="cs-CZ" sz="2800" dirty="false" smtClean="false"/>
            </a:br>
            <a:r>
              <a:rPr lang="cs-CZ" sz="2800" dirty="false" smtClean="false"/>
              <a:t>1/2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896" cy="4608512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 smtClean="false"/>
              <a:t>Investiční </a:t>
            </a:r>
            <a:r>
              <a:rPr lang="cs-CZ" altLang="cs-CZ" b="true" dirty="false"/>
              <a:t>výdaje</a:t>
            </a:r>
            <a:r>
              <a:rPr lang="cs-CZ" altLang="cs-CZ" dirty="false"/>
              <a:t> - odpisovaný hmotný majetek (pořizovací hodnota vyšší než 40 tis. Kč) a nehmotný majetek (pořizovací cena vyšší než 60 tis. Kč</a:t>
            </a:r>
            <a:r>
              <a:rPr lang="cs-CZ" altLang="cs-CZ" dirty="false" smtClean="false"/>
              <a:t>).</a:t>
            </a:r>
            <a:endParaRPr lang="cs-CZ" altLang="cs-CZ" dirty="false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 smtClean="false"/>
              <a:t>Neinvestiční </a:t>
            </a:r>
            <a:r>
              <a:rPr lang="cs-CZ" altLang="cs-CZ" b="true" dirty="false"/>
              <a:t>výdaje </a:t>
            </a:r>
            <a:r>
              <a:rPr lang="cs-CZ" altLang="cs-CZ" dirty="false"/>
              <a:t>– neodpisovaný hmotný </a:t>
            </a:r>
            <a:r>
              <a:rPr lang="cs-CZ" altLang="cs-CZ" dirty="false" smtClean="false"/>
              <a:t>(pořizovací </a:t>
            </a:r>
            <a:r>
              <a:rPr lang="cs-CZ" altLang="cs-CZ" dirty="false"/>
              <a:t>hodnota nižší než 40 tis. Kč) a nehmotný majetek (pořizovací cena nižší než 60 tis. Kč</a:t>
            </a:r>
            <a:r>
              <a:rPr lang="cs-CZ" altLang="cs-CZ" dirty="false" smtClean="false"/>
              <a:t>).</a:t>
            </a:r>
            <a:endParaRPr lang="cs-CZ" altLang="cs-CZ" dirty="false"/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 smtClean="false"/>
              <a:t>Zařízení </a:t>
            </a:r>
            <a:r>
              <a:rPr lang="cs-CZ" altLang="cs-CZ" b="true" dirty="false"/>
              <a:t>a vybavení pro členy RT</a:t>
            </a:r>
            <a:r>
              <a:rPr lang="cs-CZ" altLang="cs-CZ" dirty="false"/>
              <a:t>, kteří přímo pracují s cílovou skupinou nebo zajišťují výstup, který je určený k přímému využití cílovou </a:t>
            </a:r>
            <a:r>
              <a:rPr lang="cs-CZ" altLang="cs-CZ" dirty="false" smtClean="false"/>
              <a:t>skupinou. Náklady </a:t>
            </a:r>
            <a:r>
              <a:rPr lang="cs-CZ" altLang="cs-CZ" dirty="false"/>
              <a:t>na zařízení a vybavení pro pracovníky, jejíchž mzdy jsou hrazené z nepřímých nákladů, patří do nepřímých </a:t>
            </a:r>
            <a:r>
              <a:rPr lang="cs-CZ" altLang="cs-CZ" dirty="false" smtClean="false"/>
              <a:t>nákladů. </a:t>
            </a:r>
            <a:endParaRPr lang="cs-CZ" altLang="cs-CZ" dirty="false"/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dirty="false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false"/>
          </a:p>
          <a:p>
            <a:pPr>
              <a:lnSpc>
                <a:spcPct val="80000"/>
              </a:lnSpc>
              <a:defRPr/>
            </a:pPr>
            <a:endParaRPr lang="cs-CZ" altLang="cs-CZ" dirty="false"/>
          </a:p>
          <a:p>
            <a:pPr>
              <a:lnSpc>
                <a:spcPct val="80000"/>
              </a:lnSpc>
              <a:defRPr/>
            </a:pPr>
            <a:endParaRPr lang="cs-CZ" alt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5337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Přímé náklady - Zařízení a vybavení</a:t>
            </a:r>
            <a:br>
              <a:rPr lang="cs-CZ" sz="2800" dirty="false"/>
            </a:b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99592" y="1772816"/>
            <a:ext cx="8064000" cy="4320000"/>
          </a:xfrm>
        </p:spPr>
        <p:txBody>
          <a:bodyPr/>
          <a:lstStyle/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false" smtClean="false"/>
              <a:t>Pro </a:t>
            </a:r>
            <a:r>
              <a:rPr lang="cs-CZ" altLang="cs-CZ" dirty="false"/>
              <a:t>pracovníky RT lze pořídit pouze takový počet kusů zařízení </a:t>
            </a:r>
            <a:r>
              <a:rPr lang="cs-CZ" altLang="cs-CZ" dirty="false" smtClean="false"/>
              <a:t/>
            </a:r>
            <a:br>
              <a:rPr lang="cs-CZ" altLang="cs-CZ" dirty="false" smtClean="false"/>
            </a:br>
            <a:r>
              <a:rPr lang="cs-CZ" altLang="cs-CZ" dirty="false" smtClean="false"/>
              <a:t>a </a:t>
            </a:r>
            <a:r>
              <a:rPr lang="cs-CZ" altLang="cs-CZ" dirty="false"/>
              <a:t>vybavení, který odpovídá výši úvazků členů RT (úvazky členů RT </a:t>
            </a:r>
            <a:r>
              <a:rPr lang="cs-CZ" altLang="cs-CZ" dirty="false" smtClean="false"/>
              <a:t>lze </a:t>
            </a:r>
            <a:r>
              <a:rPr lang="cs-CZ" altLang="cs-CZ" dirty="false"/>
              <a:t>sčítat), </a:t>
            </a:r>
            <a:r>
              <a:rPr lang="cs-CZ" altLang="cs-CZ" dirty="false" smtClean="false"/>
              <a:t>např</a:t>
            </a:r>
            <a:r>
              <a:rPr lang="cs-CZ" altLang="cs-CZ" dirty="false"/>
              <a:t>. na 1,0 úvazek = max.1 ks zařízení a vybavení, pokud je úvazek členů RT nižší, lze nárokovat pouze poměrnou část, např. 0,3 úvazek = max. 0,3 ks zařízení a </a:t>
            </a:r>
            <a:r>
              <a:rPr lang="cs-CZ" altLang="cs-CZ" dirty="false" smtClean="false"/>
              <a:t>vybavení. </a:t>
            </a:r>
          </a:p>
          <a:p>
            <a:pPr marL="432000" lvl="1" indent="-43200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 smtClean="false"/>
              <a:t>Zařízení a vybavení pro CS</a:t>
            </a:r>
            <a:r>
              <a:rPr lang="cs-CZ" altLang="cs-CZ" dirty="false" smtClean="false"/>
              <a:t>. Počet kusů zařízení a vybavení se nekrátí podle úvazků RT.</a:t>
            </a:r>
            <a:endParaRPr lang="cs-CZ" alt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true" dirty="false" smtClean="false"/>
              <a:t>Nábytek</a:t>
            </a:r>
            <a:r>
              <a:rPr lang="cs-CZ" altLang="cs-CZ" dirty="false" smtClean="false"/>
              <a:t>.                                                                                                       Rozdíl oproti </a:t>
            </a:r>
            <a:r>
              <a:rPr lang="cs-CZ" altLang="cs-CZ" dirty="false"/>
              <a:t>OP </a:t>
            </a:r>
            <a:r>
              <a:rPr lang="cs-CZ" altLang="cs-CZ" dirty="false" smtClean="false"/>
              <a:t>LZZ, </a:t>
            </a:r>
            <a:r>
              <a:rPr lang="cs-CZ" altLang="cs-CZ" dirty="false"/>
              <a:t>kde byl nábytek zařazený </a:t>
            </a:r>
            <a:r>
              <a:rPr lang="cs-CZ" altLang="cs-CZ" dirty="false" smtClean="false"/>
              <a:t>v </a:t>
            </a:r>
            <a:r>
              <a:rPr lang="cs-CZ" altLang="cs-CZ" dirty="false"/>
              <a:t>kapitole křížové </a:t>
            </a:r>
            <a:r>
              <a:rPr lang="cs-CZ" altLang="cs-CZ" dirty="false" smtClean="false"/>
              <a:t>financování.</a:t>
            </a:r>
            <a:endParaRPr lang="cs-CZ" altLang="cs-CZ" dirty="false"/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10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Přímé náklady - Nákup služeb</a:t>
            </a:r>
            <a:br>
              <a:rPr lang="cs-CZ" sz="2800" dirty="false" smtClean="false"/>
            </a:br>
            <a:r>
              <a:rPr lang="cs-CZ" sz="2800" dirty="false" smtClean="false"/>
              <a:t>1/2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1560" y="1484784"/>
            <a:ext cx="8064000" cy="4320000"/>
          </a:xfrm>
        </p:spPr>
        <p:txBody>
          <a:bodyPr/>
          <a:lstStyle/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dirty="false" smtClean="false"/>
              <a:t>Předmětem </a:t>
            </a:r>
            <a:r>
              <a:rPr lang="cs-CZ" altLang="cs-CZ" b="true" dirty="false" smtClean="false"/>
              <a:t>nákupu služeb </a:t>
            </a:r>
            <a:r>
              <a:rPr lang="cs-CZ" altLang="cs-CZ" dirty="false" smtClean="false"/>
              <a:t>jsou např. zpracování analýz, lektorské služby, školení a kurzy, vytvoření publikací, školících materiálů, pronájem prostor pro cílovou </a:t>
            </a:r>
            <a:r>
              <a:rPr lang="cs-CZ" altLang="cs-CZ" dirty="false"/>
              <a:t>skupinu, nákup evaluačních </a:t>
            </a:r>
            <a:r>
              <a:rPr lang="cs-CZ" altLang="cs-CZ" dirty="false" smtClean="false"/>
              <a:t>činností apod.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 smtClean="false"/>
              <a:t>Způsobilými </a:t>
            </a:r>
            <a:r>
              <a:rPr lang="cs-CZ" dirty="false"/>
              <a:t>výdaji nejsou výdaje na nákup lektorských </a:t>
            </a:r>
            <a:r>
              <a:rPr lang="cs-CZ" dirty="false" smtClean="false"/>
              <a:t>služeb/ školení/ kurzů, na </a:t>
            </a:r>
            <a:r>
              <a:rPr lang="cs-CZ" dirty="false"/>
              <a:t>které má příjemce či partner platnou akreditaci.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U </a:t>
            </a:r>
            <a:r>
              <a:rPr lang="cs-CZ" dirty="false"/>
              <a:t>těchto kurzů se má za to, že zapojení externího dodavatele nenaplňuje podmínku </a:t>
            </a:r>
            <a:r>
              <a:rPr lang="cs-CZ" dirty="false" smtClean="false"/>
              <a:t>hospodárnosti. </a:t>
            </a:r>
            <a:r>
              <a:rPr lang="cs-CZ" dirty="false"/>
              <a:t>Nákupem lektorských služeb se rozumí i situace, kdy danou akci organizačně zajišťuje příjemce či partner, nicméně lektor by lektorskou činnost prováděl na základě objednávky či smlouvy a následně by poskytnutou službu fakturoval</a:t>
            </a:r>
            <a:r>
              <a:rPr lang="cs-CZ" dirty="false" smtClean="false"/>
              <a:t>.   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altLang="cs-CZ" dirty="false" smtClean="false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019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Přímé náklady - Nákup služeb</a:t>
            </a:r>
            <a:br>
              <a:rPr lang="cs-CZ" sz="2800" dirty="false"/>
            </a:b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 smtClean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dirty="false"/>
              <a:t>Při výběru dodavatele je nutné postupovat v souladu s příručkou „</a:t>
            </a:r>
            <a:r>
              <a:rPr lang="cs-CZ" dirty="false"/>
              <a:t>Pravidla pro zadávání zakázek - Obecná část pravidel pro žadatele a příjemce v rámci OPZ“. </a:t>
            </a:r>
            <a:endParaRPr lang="cs-CZ" sz="2000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Podíl kapitoly nákup služeb na přímých způsobilých nákladech </a:t>
            </a:r>
            <a:br>
              <a:rPr lang="cs-CZ" sz="2000" dirty="false" smtClean="false"/>
            </a:br>
            <a:r>
              <a:rPr lang="cs-CZ" sz="2000" dirty="false" smtClean="false"/>
              <a:t>v OPZ může přesáhnout 60 % (rozdíl oproti OP LZZ, kde byl podíl nákupu služeb závazný).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Pokud podíl </a:t>
            </a:r>
            <a:r>
              <a:rPr lang="cs-CZ" sz="2000" dirty="false"/>
              <a:t>kapitoly nákup služeb na přímých způsobilých nákladech </a:t>
            </a:r>
            <a:r>
              <a:rPr lang="cs-CZ" sz="2000" dirty="false" smtClean="false"/>
              <a:t>překročí 60 %, bude kráceno procento nepřímých nákladů v projektu. </a:t>
            </a:r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839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INFORMAČNÍ SYSTÉMY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cs-CZ" b="true" dirty="false" smtClean="false"/>
              <a:t>IS MS 2014+ </a:t>
            </a:r>
            <a:r>
              <a:rPr lang="cs-CZ" dirty="false"/>
              <a:t>(v OP LZZ </a:t>
            </a:r>
            <a:r>
              <a:rPr lang="cs-CZ" dirty="false" err="true" smtClean="false"/>
              <a:t>Monit</a:t>
            </a:r>
            <a:r>
              <a:rPr lang="cs-CZ" dirty="false" smtClean="false"/>
              <a:t>) – pracovní prostředí ŘO</a:t>
            </a:r>
          </a:p>
          <a:p>
            <a:pPr algn="just">
              <a:lnSpc>
                <a:spcPct val="100000"/>
              </a:lnSpc>
            </a:pPr>
            <a:endParaRPr lang="cs-CZ" b="true" dirty="false" smtClean="false"/>
          </a:p>
          <a:p>
            <a:pPr algn="just">
              <a:lnSpc>
                <a:spcPct val="100000"/>
              </a:lnSpc>
            </a:pPr>
            <a:r>
              <a:rPr lang="cs-CZ" b="true" dirty="false" smtClean="false"/>
              <a:t>IS </a:t>
            </a:r>
            <a:r>
              <a:rPr lang="cs-CZ" b="true" dirty="false"/>
              <a:t>KP14+ </a:t>
            </a:r>
            <a:r>
              <a:rPr lang="cs-CZ" dirty="false"/>
              <a:t>(v OP </a:t>
            </a:r>
            <a:r>
              <a:rPr lang="cs-CZ" dirty="false" smtClean="false"/>
              <a:t>LZZ </a:t>
            </a:r>
            <a:r>
              <a:rPr lang="cs-CZ" dirty="false"/>
              <a:t>Benefit) – </a:t>
            </a:r>
            <a:r>
              <a:rPr lang="cs-CZ" dirty="false" smtClean="false"/>
              <a:t>žadatelé/příjemci </a:t>
            </a:r>
            <a:br>
              <a:rPr lang="cs-CZ" dirty="false" smtClean="false"/>
            </a:br>
            <a:r>
              <a:rPr lang="cs-CZ" dirty="false" smtClean="false"/>
              <a:t>- předkládání žádosti v </a:t>
            </a:r>
            <a:r>
              <a:rPr lang="cs-CZ" dirty="false"/>
              <a:t>elektronické podobě, </a:t>
            </a:r>
            <a:r>
              <a:rPr lang="cs-CZ" dirty="false" smtClean="false"/>
              <a:t>zprávy </a:t>
            </a:r>
            <a:br>
              <a:rPr lang="cs-CZ" dirty="false" smtClean="false"/>
            </a:br>
            <a:r>
              <a:rPr lang="cs-CZ" dirty="false" smtClean="false"/>
              <a:t>o realizaci (</a:t>
            </a:r>
            <a:r>
              <a:rPr lang="cs-CZ" dirty="false" err="true" smtClean="false"/>
              <a:t>ZoR</a:t>
            </a:r>
            <a:r>
              <a:rPr lang="cs-CZ" dirty="false" smtClean="false"/>
              <a:t>), </a:t>
            </a:r>
            <a:r>
              <a:rPr lang="cs-CZ" dirty="false"/>
              <a:t>komunikace s ŘO </a:t>
            </a:r>
            <a:r>
              <a:rPr lang="cs-CZ" dirty="false" smtClean="false"/>
              <a:t>pomocí depeší atd.</a:t>
            </a:r>
          </a:p>
          <a:p>
            <a:pPr algn="just">
              <a:lnSpc>
                <a:spcPct val="100000"/>
              </a:lnSpc>
            </a:pPr>
            <a:endParaRPr lang="cs-CZ" dirty="false" smtClean="false"/>
          </a:p>
          <a:p>
            <a:pPr algn="just">
              <a:lnSpc>
                <a:spcPct val="100000"/>
              </a:lnSpc>
            </a:pPr>
            <a:r>
              <a:rPr lang="cs-CZ" b="true" dirty="false"/>
              <a:t>IS ESF 2014</a:t>
            </a:r>
            <a:r>
              <a:rPr lang="cs-CZ" b="true" dirty="false" smtClean="false"/>
              <a:t>+ </a:t>
            </a:r>
            <a:r>
              <a:rPr lang="cs-CZ" dirty="false" smtClean="false"/>
              <a:t>- evidence/zápis indikátorů týkajících se osob/účastníků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false" smtClean="false"/>
              <a:t>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6424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Přímé náklady - Přímá podpora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280"/>
              </a:lnSpc>
            </a:pPr>
            <a:r>
              <a:rPr lang="cs-CZ" sz="2000" b="true" dirty="false" smtClean="false"/>
              <a:t>Cestovné a ubytování cílové </a:t>
            </a:r>
            <a:r>
              <a:rPr lang="cs-CZ" sz="2000" b="true" dirty="false"/>
              <a:t>skupiny </a:t>
            </a:r>
            <a:r>
              <a:rPr lang="cs-CZ" sz="2000" dirty="false" smtClean="false"/>
              <a:t>– jedná se zejména </a:t>
            </a:r>
            <a:br>
              <a:rPr lang="cs-CZ" sz="2000" dirty="false" smtClean="false"/>
            </a:br>
            <a:r>
              <a:rPr lang="cs-CZ" sz="2000" dirty="false" smtClean="false"/>
              <a:t>o </a:t>
            </a:r>
            <a:r>
              <a:rPr lang="cs-CZ" sz="2000" dirty="false"/>
              <a:t>výdaje na</a:t>
            </a:r>
            <a:r>
              <a:rPr lang="cs-CZ" sz="2000" dirty="false" smtClean="false"/>
              <a:t>:</a:t>
            </a:r>
          </a:p>
          <a:p>
            <a:pPr marL="432000" lvl="1" indent="-432000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false" smtClean="false"/>
              <a:t>jízdní </a:t>
            </a:r>
            <a:r>
              <a:rPr lang="cs-CZ" dirty="false"/>
              <a:t>výdaje a ubytování pro cílovou skupinu - zaměstnance příjemce </a:t>
            </a:r>
            <a:r>
              <a:rPr lang="cs-CZ" dirty="false" smtClean="false"/>
              <a:t>nebo partnera v </a:t>
            </a:r>
            <a:r>
              <a:rPr lang="cs-CZ" dirty="false"/>
              <a:t>souvislosti s </a:t>
            </a:r>
            <a:r>
              <a:rPr lang="cs-CZ" dirty="false" smtClean="false"/>
              <a:t>pracovními cestami; </a:t>
            </a:r>
          </a:p>
          <a:p>
            <a:pPr marL="432000" lvl="1" indent="-432000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false" smtClean="false"/>
              <a:t>jízdní výdaje a </a:t>
            </a:r>
            <a:r>
              <a:rPr lang="cs-CZ" dirty="false"/>
              <a:t>ubytování pro cílovou skupinu </a:t>
            </a:r>
            <a:r>
              <a:rPr lang="cs-CZ" dirty="false" smtClean="false"/>
              <a:t>– účastníky</a:t>
            </a:r>
            <a:r>
              <a:rPr lang="cs-CZ" dirty="false"/>
              <a:t>, kteří nejsou zaměstnanci příjemce </a:t>
            </a:r>
            <a:r>
              <a:rPr lang="cs-CZ" dirty="false" smtClean="false"/>
              <a:t>nebo partnera; </a:t>
            </a:r>
          </a:p>
          <a:p>
            <a:pPr marL="432000" lvl="1" indent="-432000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false" smtClean="false"/>
              <a:t>ubytování lze hradit v cenách místně obvyklých (maximálně do výši limitu ubytování z přímé podpory).</a:t>
            </a:r>
          </a:p>
          <a:p>
            <a:pPr marL="432000" lvl="1" indent="-432000">
              <a:lnSpc>
                <a:spcPts val="22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b="true" dirty="false">
                <a:solidFill>
                  <a:srgbClr val="084A8B"/>
                </a:solidFill>
              </a:rPr>
              <a:t>Stravné CS patří do nepřímých nákladů</a:t>
            </a:r>
            <a:r>
              <a:rPr lang="cs-CZ" dirty="false">
                <a:solidFill>
                  <a:srgbClr val="084A8B"/>
                </a:solidFill>
              </a:rPr>
              <a:t>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1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Nepřímé náklady  </a:t>
            </a:r>
            <a:endParaRPr lang="cs-CZ" sz="2800" dirty="false"/>
          </a:p>
        </p:txBody>
      </p:sp>
      <p:graphicFrame>
        <p:nvGraphicFramePr>
          <p:cNvPr id="5" name="Zástupný symbol pro obsah 4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955052051"/>
              </p:ext>
            </p:extLst>
          </p:nvPr>
        </p:nvGraphicFramePr>
        <p:xfrm>
          <a:off x="683568" y="1484784"/>
          <a:ext cx="7992888" cy="151216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672408"/>
                <a:gridCol w="4320480"/>
              </a:tblGrid>
              <a:tr h="75608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Objem přímých nákladů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% nepřímých nákladů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5608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 smtClean="false">
                          <a:effectLst/>
                        </a:rPr>
                        <a:t>do </a:t>
                      </a:r>
                      <a:r>
                        <a:rPr lang="cs-CZ" sz="1800" dirty="false">
                          <a:effectLst/>
                        </a:rPr>
                        <a:t>10 mil. Kč včetně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25 %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  <p:graphicFrame>
        <p:nvGraphicFramePr>
          <p:cNvPr id="6" name="Tabulka 5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4149753978"/>
              </p:ext>
            </p:extLst>
          </p:nvPr>
        </p:nvGraphicFramePr>
        <p:xfrm>
          <a:off x="683568" y="3428999"/>
          <a:ext cx="8064896" cy="2560327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686391"/>
                <a:gridCol w="4378505"/>
              </a:tblGrid>
              <a:tr h="82911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Podíl nákupu služeb na celkových přímých způsobilých nákladech projektu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Snížení podílu nepřímých nákladů oproti výše uvedené tabulce</a:t>
                      </a:r>
                      <a:endParaRPr lang="cs-CZ" sz="1800" b="tru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45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 smtClean="false">
                          <a:effectLst/>
                        </a:rPr>
                        <a:t>do </a:t>
                      </a:r>
                      <a:r>
                        <a:rPr lang="cs-CZ" sz="1800" dirty="false">
                          <a:effectLst/>
                        </a:rPr>
                        <a:t>60 % včetně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Platí základní podíly nepřímých </a:t>
                      </a:r>
                      <a:r>
                        <a:rPr lang="cs-CZ" sz="1800" dirty="false" smtClean="false">
                          <a:effectLst/>
                        </a:rPr>
                        <a:t>nákladů, tj. 25 %.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3393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 smtClean="false">
                          <a:effectLst/>
                        </a:rPr>
                        <a:t>více </a:t>
                      </a:r>
                      <a:r>
                        <a:rPr lang="cs-CZ" sz="1800" dirty="false">
                          <a:effectLst/>
                        </a:rPr>
                        <a:t>než 60 % a méně než 90 %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na 3/5 (60 %) základního podílu, tj. 15 </a:t>
                      </a:r>
                      <a:r>
                        <a:rPr lang="cs-CZ" sz="1800" dirty="false" smtClean="false">
                          <a:effectLst/>
                        </a:rPr>
                        <a:t>%.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665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90 % a výše</a:t>
                      </a:r>
                      <a:endParaRPr lang="cs-CZ" sz="1800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</a:rPr>
                        <a:t>Snížení na 1/5 (20 %) základního podílu, tj. 5 </a:t>
                      </a:r>
                      <a:r>
                        <a:rPr lang="cs-CZ" sz="1800" dirty="false" smtClean="false">
                          <a:effectLst/>
                        </a:rPr>
                        <a:t>%. 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12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Nepřímé náklady – Vymezení v OPZ</a:t>
            </a:r>
            <a:br>
              <a:rPr lang="cs-CZ" sz="2800" dirty="false" smtClean="false"/>
            </a:br>
            <a:r>
              <a:rPr lang="cs-CZ" sz="2800" dirty="false" smtClean="false"/>
              <a:t>1/3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 smtClean="false"/>
              <a:t>Mezi nepřímé náklady patří zejména</a:t>
            </a:r>
            <a:r>
              <a:rPr lang="cs-CZ" sz="2000" dirty="false" smtClean="false"/>
              <a:t>:</a:t>
            </a:r>
          </a:p>
          <a:p>
            <a:pPr algn="just"/>
            <a:r>
              <a:rPr lang="cs-CZ" sz="2000" dirty="false" smtClean="false"/>
              <a:t>osobní </a:t>
            </a:r>
            <a:r>
              <a:rPr lang="cs-CZ" sz="2000" dirty="false"/>
              <a:t>náklady na </a:t>
            </a:r>
            <a:r>
              <a:rPr lang="cs-CZ" sz="2000" dirty="false" smtClean="false"/>
              <a:t>pracovníky, </a:t>
            </a:r>
            <a:r>
              <a:rPr lang="cs-CZ" sz="2000" dirty="false"/>
              <a:t>kteří </a:t>
            </a:r>
            <a:r>
              <a:rPr lang="cs-CZ" sz="2000" dirty="false" smtClean="false"/>
              <a:t>přímo nepracují s </a:t>
            </a:r>
            <a:r>
              <a:rPr lang="cs-CZ" sz="2000" dirty="false"/>
              <a:t>cílovou </a:t>
            </a:r>
            <a:r>
              <a:rPr lang="cs-CZ" sz="2000" dirty="false" smtClean="false"/>
              <a:t>skupinou ani nezajišťují výstup, který je určený k přímému využití cílovou skupinou, </a:t>
            </a:r>
            <a:r>
              <a:rPr lang="cs-CZ" sz="2000" b="true" dirty="false" smtClean="false"/>
              <a:t>výjimku</a:t>
            </a:r>
            <a:r>
              <a:rPr lang="cs-CZ" sz="2000" dirty="false" smtClean="false"/>
              <a:t> </a:t>
            </a:r>
            <a:r>
              <a:rPr lang="cs-CZ" sz="2000" dirty="false"/>
              <a:t>představují </a:t>
            </a:r>
            <a:r>
              <a:rPr lang="cs-CZ" sz="2000" b="true" dirty="false"/>
              <a:t>evaluační činnosti, </a:t>
            </a:r>
            <a:r>
              <a:rPr lang="cs-CZ" sz="2000" dirty="false"/>
              <a:t>které patří do </a:t>
            </a:r>
            <a:r>
              <a:rPr lang="cs-CZ" sz="2000" b="true" dirty="false"/>
              <a:t>přímých nákladů</a:t>
            </a:r>
            <a:r>
              <a:rPr lang="cs-CZ" sz="2000" dirty="false"/>
              <a:t>, ačkoli se v tomto případě nejedná přímé využití výstupů cílovou </a:t>
            </a:r>
            <a:r>
              <a:rPr lang="cs-CZ" sz="2000" dirty="false" smtClean="false"/>
              <a:t>skupinou;</a:t>
            </a:r>
          </a:p>
          <a:p>
            <a:pPr algn="just"/>
            <a:r>
              <a:rPr lang="cs-CZ" sz="2000" dirty="false" smtClean="false"/>
              <a:t>náklady na zařízení a vybavení pracovníků, </a:t>
            </a:r>
            <a:r>
              <a:rPr lang="cs-CZ" sz="2000" dirty="false"/>
              <a:t>kteří přímo nepracují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s </a:t>
            </a:r>
            <a:r>
              <a:rPr lang="cs-CZ" sz="2000" dirty="false"/>
              <a:t>cílovou skupinou ani nezajišťují výstup, který je určený k přímému využití cílovou </a:t>
            </a:r>
            <a:r>
              <a:rPr lang="cs-CZ" sz="2000" dirty="false" smtClean="false"/>
              <a:t>skupinou;</a:t>
            </a:r>
            <a:endParaRPr lang="cs-CZ" sz="2000" dirty="false"/>
          </a:p>
          <a:p>
            <a:pPr marL="0" indent="0">
              <a:buNone/>
            </a:pPr>
            <a:endParaRPr lang="cs-CZ" sz="2000" dirty="false"/>
          </a:p>
          <a:p>
            <a:endParaRPr lang="cs-CZ" sz="2000" dirty="false" smtClean="false"/>
          </a:p>
          <a:p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2861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Nepřímé náklady – Vymezení v OPZ</a:t>
            </a:r>
            <a:br>
              <a:rPr lang="cs-CZ" sz="2800" dirty="false"/>
            </a:br>
            <a:r>
              <a:rPr lang="cs-CZ" sz="2800" dirty="false" smtClean="false"/>
              <a:t>2/3 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false"/>
              <a:t>náklady na jakékoli stravování (občerstvení, ale i stravné) cílové skupiny i realizačního týmu (kromě per </a:t>
            </a:r>
            <a:r>
              <a:rPr lang="cs-CZ" sz="2000" dirty="false" err="true"/>
              <a:t>diems</a:t>
            </a:r>
            <a:r>
              <a:rPr lang="cs-CZ" sz="2000" dirty="false"/>
              <a:t> a cestovních náhrad při zahraničních pracovních cestách) - rozdíl oproti OP LZZ, kde stravné bylo v přímých </a:t>
            </a:r>
            <a:r>
              <a:rPr lang="cs-CZ" sz="2000" dirty="false" smtClean="false"/>
              <a:t>nákladech;</a:t>
            </a:r>
          </a:p>
          <a:p>
            <a:pPr algn="just"/>
            <a:r>
              <a:rPr lang="cs-CZ" sz="2000" dirty="false" smtClean="false"/>
              <a:t>administrativa</a:t>
            </a:r>
            <a:r>
              <a:rPr lang="cs-CZ" sz="2000" dirty="false"/>
              <a:t>, řízení projektu (včetně finančního), účetnictví, personalistika, komunikační a informační opatření, organizační zabezpečení a podpůrné procesy pro provoz </a:t>
            </a:r>
            <a:r>
              <a:rPr lang="cs-CZ" sz="2000" dirty="false" smtClean="false"/>
              <a:t>projektu; </a:t>
            </a:r>
            <a:endParaRPr lang="cs-CZ" sz="2000" dirty="false"/>
          </a:p>
          <a:p>
            <a:pPr algn="just"/>
            <a:r>
              <a:rPr lang="cs-CZ" sz="2000" dirty="false" smtClean="false"/>
              <a:t>náklady na pracovní cesty členů </a:t>
            </a:r>
            <a:r>
              <a:rPr lang="cs-CZ" sz="2000" dirty="false"/>
              <a:t>realizačního týmu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v </a:t>
            </a:r>
            <a:r>
              <a:rPr lang="cs-CZ" sz="2000" dirty="false"/>
              <a:t>rámci </a:t>
            </a:r>
            <a:r>
              <a:rPr lang="cs-CZ" sz="2000" dirty="false" smtClean="false"/>
              <a:t>ČR;</a:t>
            </a:r>
            <a:endParaRPr lang="cs-CZ" sz="20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303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Nepřímé náklady – Vymezení v OPZ</a:t>
            </a:r>
            <a:br>
              <a:rPr lang="cs-CZ" sz="2800" dirty="false"/>
            </a:br>
            <a:r>
              <a:rPr lang="cs-CZ" sz="2800" dirty="false" smtClean="false"/>
              <a:t>3/3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 algn="just"/>
            <a:r>
              <a:rPr lang="cs-CZ" sz="2000" dirty="false"/>
              <a:t>spotřební materiál, zařízení a vybavení (např. papír</a:t>
            </a:r>
            <a:r>
              <a:rPr lang="cs-CZ" sz="2000" dirty="false" smtClean="false"/>
              <a:t>, kancelářský materiál, nosiče dat apod.);</a:t>
            </a:r>
          </a:p>
          <a:p>
            <a:pPr algn="just"/>
            <a:r>
              <a:rPr lang="cs-CZ" sz="2000" dirty="false" smtClean="false"/>
              <a:t>prostory </a:t>
            </a:r>
            <a:r>
              <a:rPr lang="cs-CZ" sz="2000" dirty="false"/>
              <a:t>pro realizaci projektu (např. nájemné za prostory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k </a:t>
            </a:r>
            <a:r>
              <a:rPr lang="cs-CZ" sz="2000" dirty="false"/>
              <a:t>administraci projektu, vodné, stočné, </a:t>
            </a:r>
            <a:r>
              <a:rPr lang="cs-CZ" sz="2000" dirty="false" smtClean="false"/>
              <a:t>energie apod.); </a:t>
            </a:r>
            <a:endParaRPr lang="cs-CZ" sz="2000" dirty="false"/>
          </a:p>
          <a:p>
            <a:pPr algn="just"/>
            <a:r>
              <a:rPr lang="cs-CZ" sz="2000" dirty="false"/>
              <a:t>ostatní provozní výdaje (např. internet, poštovné, </a:t>
            </a:r>
            <a:r>
              <a:rPr lang="cs-CZ" sz="2000" dirty="false" smtClean="false"/>
              <a:t>telefon apod.).</a:t>
            </a:r>
          </a:p>
          <a:p>
            <a:pPr marL="0" lvl="2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 smtClean="false"/>
              <a:t>Podrobnější informace </a:t>
            </a:r>
            <a:r>
              <a:rPr lang="cs-CZ" dirty="false"/>
              <a:t>k </a:t>
            </a:r>
            <a:r>
              <a:rPr lang="cs-CZ" dirty="false" smtClean="false"/>
              <a:t>přímým a nepřímým výdajům jsou </a:t>
            </a:r>
            <a:r>
              <a:rPr lang="cs-CZ" dirty="false"/>
              <a:t>uvedené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v </a:t>
            </a:r>
            <a:r>
              <a:rPr lang="cs-CZ" dirty="false"/>
              <a:t>příručce „Specifická část pravidel pro žadatele a příjemce v rámci OPZ pro projekty se skutečně vzniklými výdaji a případně také s nepřímými náklady</a:t>
            </a:r>
            <a:r>
              <a:rPr lang="cs-CZ" dirty="false" smtClean="false"/>
              <a:t>“.</a:t>
            </a:r>
            <a:r>
              <a:rPr lang="cs-CZ" sz="2400" b="true" dirty="false"/>
              <a:t> </a:t>
            </a:r>
            <a:endParaRPr lang="cs-CZ" sz="2400" b="true" dirty="false" smtClean="false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cs-CZ" dirty="false" smtClean="false"/>
              <a:t>Pomůcka </a:t>
            </a:r>
            <a:r>
              <a:rPr lang="cs-CZ" dirty="false"/>
              <a:t>k identifikaci přímých a nepřímých nákladů: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na </a:t>
            </a:r>
            <a:r>
              <a:rPr lang="cs-CZ" dirty="false" smtClean="false">
                <a:hlinkClick r:id="rId2"/>
              </a:rPr>
              <a:t>www.esfcr.cz</a:t>
            </a:r>
            <a:r>
              <a:rPr lang="cs-CZ" dirty="false" smtClean="false"/>
              <a:t>: </a:t>
            </a:r>
            <a:r>
              <a:rPr lang="cs-CZ" dirty="false" smtClean="false">
                <a:hlinkClick r:id="rId3"/>
              </a:rPr>
              <a:t>https://www.esfcr.cz/pravidla-pro-zadatele-a-prijemce-opz/-/dokument/797894</a:t>
            </a:r>
            <a:r>
              <a:rPr lang="cs-CZ" dirty="false" smtClean="false"/>
              <a:t> </a:t>
            </a:r>
            <a:endParaRPr lang="cs-CZ" dirty="false"/>
          </a:p>
          <a:p>
            <a:pPr marL="252000" lvl="2" indent="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5383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Veřejné zakázky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800" dirty="false" smtClean="false"/>
              <a:t>Pravidla </a:t>
            </a:r>
            <a:r>
              <a:rPr lang="cs-CZ" sz="1800" dirty="false"/>
              <a:t>pro zadávání zakázek </a:t>
            </a:r>
            <a:r>
              <a:rPr lang="cs-CZ" sz="1800" dirty="false" smtClean="false"/>
              <a:t>– „Obecná </a:t>
            </a:r>
            <a:r>
              <a:rPr lang="cs-CZ" sz="1800" dirty="false"/>
              <a:t>část pravidel pro žadatele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příjemce v rámci </a:t>
            </a:r>
            <a:r>
              <a:rPr lang="cs-CZ" sz="1800" dirty="false" smtClean="false"/>
              <a:t>OPZ“. 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Povinnost součinnosti příjemce ve věci prověřování zadávání zakázek </a:t>
            </a:r>
            <a:r>
              <a:rPr lang="cs-CZ" sz="1800" dirty="false"/>
              <a:t>– pozor: počítat s časem n</a:t>
            </a:r>
            <a:r>
              <a:rPr lang="pl-PL" sz="1800" dirty="false"/>
              <a:t>ezbytným na kontroly prováděné ŘO</a:t>
            </a:r>
            <a:r>
              <a:rPr lang="cs-CZ" sz="1800" dirty="false"/>
              <a:t> (u zakázek s předpokládanou hodnotou od 400.000 Kč / 500.000 </a:t>
            </a:r>
            <a:r>
              <a:rPr lang="cs-CZ" sz="1800" dirty="false" smtClean="false"/>
              <a:t>Kč bez DPH).</a:t>
            </a:r>
            <a:endParaRPr lang="cs-CZ" sz="1800" dirty="false"/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Příjemce zasílá dokumentaci k zadávacímu řízení v těchto okamžicích: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 smtClean="false"/>
              <a:t>a</a:t>
            </a:r>
            <a:r>
              <a:rPr lang="cs-CZ" sz="1800" dirty="false"/>
              <a:t>) </a:t>
            </a:r>
            <a:r>
              <a:rPr lang="cs-CZ" sz="1800" b="true" dirty="false"/>
              <a:t>před vyhlášením zadávacího řízení </a:t>
            </a:r>
            <a:r>
              <a:rPr lang="cs-CZ" sz="1800" dirty="false"/>
              <a:t>(tj. kontrole podléhá výzva k podání </a:t>
            </a:r>
            <a:r>
              <a:rPr lang="cs-CZ" sz="1800" dirty="false" smtClean="false"/>
              <a:t>nabídek); </a:t>
            </a:r>
            <a:endParaRPr lang="cs-CZ" sz="18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b) </a:t>
            </a:r>
            <a:r>
              <a:rPr lang="cs-CZ" sz="1800" b="true" dirty="false"/>
              <a:t>před podpisem smlouvy s vybraným dodavatelem </a:t>
            </a:r>
            <a:r>
              <a:rPr lang="cs-CZ" sz="1800" dirty="false"/>
              <a:t>poté, co zadavatel provedl posouzení a hodnocení nabídek (tj. kontrole podléhá: zveřejnění výzvy k podání </a:t>
            </a:r>
            <a:r>
              <a:rPr lang="cs-CZ" sz="1800" dirty="false" smtClean="false"/>
              <a:t>nabídek, </a:t>
            </a:r>
            <a:r>
              <a:rPr lang="cs-CZ" sz="1800" dirty="false"/>
              <a:t>případné poskytování dodatečných informací, provedení posouzení a hodnocení nabídek a připravená smlouva s dodavatelem);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/>
              <a:t>c) </a:t>
            </a:r>
            <a:r>
              <a:rPr lang="cs-CZ" sz="1800" b="true" dirty="false"/>
              <a:t>před podpisem dodatku ke smlouvě s dodavatelem </a:t>
            </a:r>
            <a:r>
              <a:rPr lang="cs-CZ" sz="1800" dirty="false"/>
              <a:t>(tj. kontrole podléhá připravený dodatek ke smlouvě s dodavatelem).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561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sz="4400" b="true" dirty="false" smtClean="false"/>
              <a:t>Podání žádosti</a:t>
            </a:r>
            <a:endParaRPr lang="cs-CZ" sz="44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832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podání žádosti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true" u="sng" dirty="false"/>
              <a:t>Zdroje informací pro vyplnění žádosti v IS KP14</a:t>
            </a:r>
            <a:r>
              <a:rPr lang="cs-CZ" sz="2000" b="true" u="sng" dirty="false" smtClean="false"/>
              <a:t>+</a:t>
            </a:r>
          </a:p>
          <a:p>
            <a:pPr>
              <a:lnSpc>
                <a:spcPct val="100000"/>
              </a:lnSpc>
            </a:pPr>
            <a:r>
              <a:rPr lang="cs-CZ" sz="1800" b="true" dirty="false" smtClean="false"/>
              <a:t>Pokyny </a:t>
            </a:r>
            <a:r>
              <a:rPr lang="cs-CZ" sz="1800" b="true" dirty="false"/>
              <a:t>pro vyplnění formuláře žádosti o podporu z OPZ v IS KP14+ </a:t>
            </a:r>
            <a:endParaRPr lang="cs-CZ" sz="1800" dirty="false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https://www.esfcr.cz/formulare-a-pokyny-potrebne-v-ramci-pripravy-zadosti-o-podporu-opz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Instruktážní videa MMR 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>
                <a:hlinkClick r:id="rId2"/>
              </a:rPr>
              <a:t>http://www.strukturalni-fondy.cz/cs/Jak-na-projekt/Elektronicka-zadost/Edukacni-videa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Prezentace k IS KP14+ </a:t>
            </a:r>
            <a:endParaRPr lang="cs-CZ" sz="1800" b="true" dirty="false" smtClean="false"/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ke stažení na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u avíza na seminář pro žadatele výzvy </a:t>
            </a:r>
            <a:br>
              <a:rPr lang="cs-CZ" sz="1800" dirty="false"/>
            </a:br>
            <a:r>
              <a:rPr lang="cs-CZ" sz="1800" dirty="false"/>
              <a:t>č. </a:t>
            </a:r>
            <a:r>
              <a:rPr lang="cs-CZ" sz="1800" dirty="false" smtClean="false"/>
              <a:t>03_16_063</a:t>
            </a:r>
            <a:r>
              <a:rPr lang="cs-CZ" sz="1800" dirty="false"/>
              <a:t>. </a:t>
            </a:r>
          </a:p>
          <a:p>
            <a:pPr algn="just">
              <a:lnSpc>
                <a:spcPct val="100000"/>
              </a:lnSpc>
            </a:pPr>
            <a:endParaRPr lang="cs-CZ" sz="1800" b="true" dirty="false">
              <a:solidFill>
                <a:srgbClr val="FF0000"/>
              </a:solidFill>
            </a:endParaRPr>
          </a:p>
          <a:p>
            <a:pPr marL="414000" lvl="1" indent="0" algn="just">
              <a:lnSpc>
                <a:spcPct val="100000"/>
              </a:lnSpc>
              <a:buNone/>
            </a:pPr>
            <a:r>
              <a:rPr lang="cs-CZ" sz="1800" dirty="false"/>
              <a:t>	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361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sz="2800" dirty="false" smtClean="false"/>
              <a:t>podání žádosti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 smtClean="false"/>
              <a:t>Žádost </a:t>
            </a:r>
            <a:r>
              <a:rPr lang="cs-CZ" sz="2000" dirty="false"/>
              <a:t>o podporu z OPZ se zpracovává v elektronickém formuláři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v </a:t>
            </a:r>
            <a:r>
              <a:rPr lang="cs-CZ" sz="2000" dirty="false"/>
              <a:t>IS KP14</a:t>
            </a:r>
            <a:r>
              <a:rPr lang="cs-CZ" sz="2000" dirty="false" smtClean="false"/>
              <a:t>+ (</a:t>
            </a:r>
            <a:r>
              <a:rPr lang="cs-CZ" sz="2000" u="sng" dirty="false">
                <a:hlinkClick r:id="rId3"/>
              </a:rPr>
              <a:t>https://</a:t>
            </a:r>
            <a:r>
              <a:rPr lang="cs-CZ" sz="2000" u="sng" dirty="false" smtClean="false">
                <a:hlinkClick r:id="rId3"/>
              </a:rPr>
              <a:t>mseu.mssf.cz</a:t>
            </a:r>
            <a:r>
              <a:rPr lang="cs-CZ" sz="2000" u="sng" dirty="false" smtClean="false"/>
              <a:t>)</a:t>
            </a:r>
            <a:r>
              <a:rPr lang="cs-CZ" sz="2000" dirty="false" smtClean="false"/>
              <a:t>, a to v českém jazyce. 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Elektronický podpis statutárního zástupce, </a:t>
            </a:r>
            <a:r>
              <a:rPr lang="cs-CZ" sz="2000" dirty="false"/>
              <a:t>případně odpovědnou osobou, kterou k takovému úkonu statutární zástupce </a:t>
            </a:r>
            <a:r>
              <a:rPr lang="cs-CZ" sz="2000" dirty="false" smtClean="false"/>
              <a:t>zmocnil. </a:t>
            </a:r>
            <a:br>
              <a:rPr lang="cs-CZ" sz="2000" dirty="false" smtClean="false"/>
            </a:br>
            <a:r>
              <a:rPr lang="cs-CZ" sz="2000" dirty="false" smtClean="false"/>
              <a:t>V </a:t>
            </a:r>
            <a:r>
              <a:rPr lang="cs-CZ" sz="2000" dirty="false"/>
              <a:t>tomto případě je nutné, aby k žádosti byla připojena plná moc podepsaná v IS KP14+ nebo jiný dokument dokládající toto zmocnění</a:t>
            </a:r>
            <a:r>
              <a:rPr lang="cs-CZ" sz="20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Žádost se předkládá pouze v elektronické podobě. 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Technická podpora v případě problémů s IS - </a:t>
            </a:r>
            <a:r>
              <a:rPr lang="cs-CZ" sz="2000" b="true" u="sng" dirty="false">
                <a:hlinkClick r:id="rId3"/>
              </a:rPr>
              <a:t>https://</a:t>
            </a:r>
            <a:r>
              <a:rPr lang="cs-CZ" sz="2000" b="true" u="sng" dirty="false" smtClean="false">
                <a:hlinkClick r:id="rId3"/>
              </a:rPr>
              <a:t>mseu.mssf.cz</a:t>
            </a:r>
            <a:r>
              <a:rPr lang="cs-CZ" sz="2000" b="true" u="sng" dirty="false" smtClean="false"/>
              <a:t> </a:t>
            </a:r>
            <a:r>
              <a:rPr lang="cs-CZ" sz="2000" dirty="false" smtClean="false"/>
              <a:t>(pro zatím neregistrované žadatele) nebo </a:t>
            </a:r>
            <a:r>
              <a:rPr lang="cs-CZ" sz="2000" b="true" u="sng" dirty="false" smtClean="false">
                <a:hlinkClick r:id="rId4"/>
              </a:rPr>
              <a:t>iskp@mpsv.cz</a:t>
            </a:r>
            <a:r>
              <a:rPr lang="cs-CZ" sz="2000" b="true" u="sng" dirty="false" smtClean="false"/>
              <a:t> </a:t>
            </a:r>
            <a:r>
              <a:rPr lang="cs-CZ" sz="2000" dirty="false" smtClean="false"/>
              <a:t>(pro</a:t>
            </a:r>
            <a:br>
              <a:rPr lang="cs-CZ" sz="2000" dirty="false" smtClean="false"/>
            </a:br>
            <a:r>
              <a:rPr lang="cs-CZ" sz="2000" dirty="false" smtClean="false"/>
              <a:t>zaregistrované žadatele, kteří v systému již pracují).</a:t>
            </a:r>
            <a:endParaRPr lang="cs-CZ" sz="20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5722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false"/>
              <a:t>Příprava </a:t>
            </a:r>
            <a:r>
              <a:rPr lang="pt-BR" sz="2800" dirty="false" smtClean="false"/>
              <a:t>žádosti o </a:t>
            </a:r>
            <a:r>
              <a:rPr lang="pt-BR" sz="2800" dirty="false"/>
              <a:t>podporu</a:t>
            </a:r>
            <a:r>
              <a:rPr lang="cs-CZ" sz="2800" dirty="false"/>
              <a:t> 1/2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Každý žadatel může v rámci </a:t>
            </a:r>
            <a:r>
              <a:rPr lang="cs-CZ" sz="1800" dirty="false" smtClean="false"/>
              <a:t>výzvy </a:t>
            </a:r>
            <a:r>
              <a:rPr lang="cs-CZ" sz="1800" dirty="false"/>
              <a:t>podat i realizovat </a:t>
            </a:r>
            <a:r>
              <a:rPr lang="cs-CZ" sz="1800" b="true" dirty="false"/>
              <a:t>více</a:t>
            </a:r>
            <a:r>
              <a:rPr lang="cs-CZ" sz="1800" dirty="false"/>
              <a:t> různých projektů. Projekty jednoho žadatele/příjemce, které jsou realizovány ve stejném časovém období, se ovšem musí odlišovat věcně (tj. tím, co a pro jaké cílové skupiny v nich má probíhat</a:t>
            </a:r>
            <a:r>
              <a:rPr lang="cs-CZ" sz="1800" dirty="false" smtClean="false"/>
              <a:t>), </a:t>
            </a:r>
            <a:r>
              <a:rPr lang="cs-CZ" sz="1800" dirty="false"/>
              <a:t>nebo musí být zaměřené na různé regiony.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Zásadní pro kvalitu projektu je jeho tzv. </a:t>
            </a:r>
            <a:r>
              <a:rPr lang="cs-CZ" sz="1800" b="true" dirty="false"/>
              <a:t>intervenční logika</a:t>
            </a:r>
            <a:r>
              <a:rPr lang="cs-CZ" sz="1800" dirty="false"/>
              <a:t>. Tímto se rozumí vzájemná </a:t>
            </a:r>
            <a:r>
              <a:rPr lang="cs-CZ" sz="1800" dirty="false" smtClean="false"/>
              <a:t>provázanost </a:t>
            </a:r>
            <a:r>
              <a:rPr lang="cs-CZ" sz="1800" dirty="false"/>
              <a:t>identifikovaných problémů, definovaných cílů a navrhovaných opatření/aktivit.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První fází přípravy projektu je </a:t>
            </a:r>
            <a:r>
              <a:rPr lang="cs-CZ" sz="1800" b="true" dirty="false"/>
              <a:t>projektový záměr 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pl-PL" sz="1800" dirty="false"/>
              <a:t>Co chceme a můžeme změnit?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Jak toho chceme dosáhnout?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Jak ověříme, že jsme byli úspěšní?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179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  <a:p>
            <a:pPr marL="0" indent="0">
              <a:buNone/>
            </a:pPr>
            <a:endParaRPr lang="cs-CZ" dirty="false" smtClean="false"/>
          </a:p>
          <a:p>
            <a:pPr marL="0" indent="0" algn="ctr">
              <a:buNone/>
            </a:pPr>
            <a:r>
              <a:rPr lang="cs-CZ" sz="4800" b="true" dirty="false" smtClean="false"/>
              <a:t>VÝZVA Č. 03_16_063</a:t>
            </a:r>
            <a:endParaRPr lang="cs-CZ" sz="48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4135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800" dirty="false"/>
              <a:t>Příprava </a:t>
            </a:r>
            <a:r>
              <a:rPr lang="pt-BR" sz="2800" dirty="false" smtClean="false"/>
              <a:t>žádosti o </a:t>
            </a:r>
            <a:r>
              <a:rPr lang="pt-BR" sz="2800" dirty="false"/>
              <a:t>podporu</a:t>
            </a:r>
            <a:r>
              <a:rPr lang="cs-CZ" sz="2800" dirty="false"/>
              <a:t> </a:t>
            </a: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Pro jakou </a:t>
            </a:r>
            <a:r>
              <a:rPr lang="cs-CZ" sz="1800" b="true" dirty="false"/>
              <a:t>cílovou skupinu </a:t>
            </a:r>
            <a:r>
              <a:rPr lang="cs-CZ" sz="1800" dirty="false"/>
              <a:t>bude projekt určený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false" smtClean="false"/>
              <a:t>Doporučujeme </a:t>
            </a:r>
            <a:r>
              <a:rPr lang="cs-CZ" sz="1600" dirty="false"/>
              <a:t>ověřit, zda cílová skupina vnímá problém stejně jako vy a zda vámi navrhované řešení vítá a je ochotná se do projektu zapojit. Projekt bude díky výměně informací mezi vámi a cílovou skupinou respektovat reálné prostředí </a:t>
            </a:r>
            <a:r>
              <a:rPr lang="cs-CZ" sz="1600" dirty="false" smtClean="false"/>
              <a:t/>
            </a:r>
            <a:br>
              <a:rPr lang="cs-CZ" sz="1600" dirty="false" smtClean="false"/>
            </a:br>
            <a:r>
              <a:rPr lang="cs-CZ" sz="1600" dirty="false" smtClean="false"/>
              <a:t>a </a:t>
            </a:r>
            <a:r>
              <a:rPr lang="cs-CZ" sz="1600" dirty="false"/>
              <a:t>skutečné potřeby a zájmy cílové skupiny.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Cíl</a:t>
            </a:r>
            <a:r>
              <a:rPr lang="cs-CZ" sz="1800" dirty="false"/>
              <a:t> projektu musí být:</a:t>
            </a:r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false"/>
              <a:t>reálně dosažitelný v daném čase a za daných </a:t>
            </a:r>
            <a:r>
              <a:rPr lang="cs-CZ" sz="1600" dirty="false" smtClean="false"/>
              <a:t>podmínek;</a:t>
            </a:r>
            <a:endParaRPr lang="cs-CZ" sz="1600" dirty="false"/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false"/>
              <a:t>měřitelný, aby bylo možné po ukončení projektu prokázat jeho naplnění pomocí kvantifikovaných údajů.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/>
              <a:t>Klíčové aktivity  </a:t>
            </a:r>
            <a:r>
              <a:rPr lang="cs-CZ" sz="1800" dirty="false"/>
              <a:t>jsou prostředkem k dosažení cíle projektu, mezi cíli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klíčovými aktivitami musí být </a:t>
            </a:r>
            <a:r>
              <a:rPr lang="cs-CZ" sz="1800" dirty="false" smtClean="false"/>
              <a:t>propojení.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V rámci přípravy projektu je dále nutné promýšlet veškerá možná </a:t>
            </a:r>
            <a:r>
              <a:rPr lang="cs-CZ" sz="1800" b="true" dirty="false"/>
              <a:t>rizika. 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Pozor </a:t>
            </a:r>
            <a:r>
              <a:rPr lang="cs-CZ" sz="1800" dirty="false" smtClean="false"/>
              <a:t>na zdůvodněnou </a:t>
            </a:r>
            <a:r>
              <a:rPr lang="cs-CZ" sz="1800" dirty="false"/>
              <a:t>potřebnost, účelnost, stanovení cíle na základě reálného problému a jeho </a:t>
            </a:r>
            <a:r>
              <a:rPr lang="cs-CZ" sz="1800" dirty="false" smtClean="false"/>
              <a:t>ověření.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8557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Hodnocení a výběr projektů</a:t>
            </a:r>
            <a:br>
              <a:rPr lang="cs-CZ" sz="2800" dirty="false" smtClean="false"/>
            </a:br>
            <a:r>
              <a:rPr lang="cs-CZ" sz="2800" dirty="false" smtClean="false"/>
              <a:t>1/2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Formální hodnocení a hodnocení přijatelnosti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N</a:t>
            </a:r>
            <a:r>
              <a:rPr lang="cs-CZ" sz="1800" dirty="false" smtClean="false"/>
              <a:t>áprava </a:t>
            </a:r>
            <a:r>
              <a:rPr lang="cs-CZ" sz="1800" dirty="false"/>
              <a:t>nedostatků identifikovaných ve formálním hodnocení je možná pouze </a:t>
            </a:r>
            <a:r>
              <a:rPr lang="cs-CZ" sz="1800" dirty="false" smtClean="false"/>
              <a:t>jednou.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N</a:t>
            </a:r>
            <a:r>
              <a:rPr lang="cs-CZ" sz="1800" dirty="false" smtClean="false"/>
              <a:t>áprava </a:t>
            </a:r>
            <a:r>
              <a:rPr lang="cs-CZ" sz="1800" dirty="false"/>
              <a:t>nedostatků identifikovaných v hodnocení přijatelnosti není </a:t>
            </a:r>
            <a:r>
              <a:rPr lang="cs-CZ" sz="1800" dirty="false" smtClean="false"/>
              <a:t>možná.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Věcné </a:t>
            </a:r>
            <a:r>
              <a:rPr lang="cs-CZ" sz="1800" b="true" u="sng" dirty="false"/>
              <a:t>hodnocení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Věcné </a:t>
            </a:r>
            <a:r>
              <a:rPr lang="cs-CZ" sz="1800" dirty="false"/>
              <a:t>hodnocení </a:t>
            </a:r>
            <a:r>
              <a:rPr lang="cs-CZ" sz="1800" dirty="false" smtClean="false"/>
              <a:t>ve výzvě č. 03_16_063 provede </a:t>
            </a:r>
            <a:r>
              <a:rPr lang="cs-CZ" sz="1800" b="true" dirty="false"/>
              <a:t>hodnoticí komise </a:t>
            </a:r>
            <a:r>
              <a:rPr lang="cs-CZ" sz="1800" dirty="false"/>
              <a:t>odborníků evidovaných </a:t>
            </a:r>
            <a:r>
              <a:rPr lang="cs-CZ" sz="1800" dirty="false" smtClean="false"/>
              <a:t>v </a:t>
            </a:r>
            <a:r>
              <a:rPr lang="cs-CZ" sz="1800" dirty="false"/>
              <a:t>Databázi hodnotitelů a dalších osob podílejících se na hodnocení </a:t>
            </a:r>
            <a:r>
              <a:rPr lang="cs-CZ" sz="1800" dirty="false" smtClean="false"/>
              <a:t>a </a:t>
            </a:r>
            <a:r>
              <a:rPr lang="cs-CZ" sz="1800" dirty="false"/>
              <a:t>výběru projektů </a:t>
            </a:r>
            <a:r>
              <a:rPr lang="cs-CZ" sz="1800" dirty="false" smtClean="false"/>
              <a:t>OPZ.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Pravidla </a:t>
            </a:r>
            <a:r>
              <a:rPr lang="cs-CZ" sz="1800" dirty="false"/>
              <a:t>pro </a:t>
            </a:r>
            <a:r>
              <a:rPr lang="cs-CZ" sz="1800" dirty="false" smtClean="false"/>
              <a:t>tyto fáze </a:t>
            </a:r>
            <a:r>
              <a:rPr lang="cs-CZ" sz="1800" dirty="false"/>
              <a:t>hodnocení jsou </a:t>
            </a:r>
            <a:r>
              <a:rPr lang="cs-CZ" sz="1800" dirty="false" smtClean="false"/>
              <a:t>uvedena </a:t>
            </a:r>
            <a:r>
              <a:rPr lang="cs-CZ" sz="1800" dirty="false"/>
              <a:t>ve </a:t>
            </a:r>
            <a:r>
              <a:rPr lang="cs-CZ" sz="1800" dirty="false" smtClean="false"/>
              <a:t>„Specifické </a:t>
            </a:r>
            <a:r>
              <a:rPr lang="cs-CZ" sz="1800" dirty="false"/>
              <a:t>části pravidel pro žadatele a příjemce v rámci </a:t>
            </a:r>
            <a:r>
              <a:rPr lang="cs-CZ" sz="1800" dirty="false" smtClean="false"/>
              <a:t>OPZ“ a také v</a:t>
            </a:r>
            <a:r>
              <a:rPr lang="cs-CZ" sz="1800" dirty="false"/>
              <a:t> </a:t>
            </a:r>
            <a:r>
              <a:rPr lang="cs-CZ" sz="1800" dirty="false" smtClean="false"/>
              <a:t>“Příručce </a:t>
            </a:r>
            <a:r>
              <a:rPr lang="cs-CZ" sz="1800" dirty="false"/>
              <a:t>pro hodnotitele zajišťující věcné hodnocení </a:t>
            </a:r>
            <a:r>
              <a:rPr lang="cs-CZ" sz="1800" dirty="false" smtClean="false"/>
              <a:t>žádostí“ (https</a:t>
            </a:r>
            <a:r>
              <a:rPr lang="cs-CZ" sz="1800" dirty="false"/>
              <a:t>://</a:t>
            </a:r>
            <a:r>
              <a:rPr lang="cs-CZ" sz="1800" dirty="false" smtClean="false"/>
              <a:t>www.esfcr.cz/</a:t>
            </a:r>
            <a:r>
              <a:rPr lang="cs-CZ" sz="1800" dirty="false" err="true" smtClean="false"/>
              <a:t>prirucka</a:t>
            </a:r>
            <a:r>
              <a:rPr lang="cs-CZ" sz="1800" dirty="false" smtClean="false"/>
              <a:t>-pro-hodnotitele-</a:t>
            </a:r>
            <a:r>
              <a:rPr lang="cs-CZ" sz="1800" dirty="false" err="true" smtClean="false"/>
              <a:t>opz</a:t>
            </a:r>
            <a:r>
              <a:rPr lang="cs-CZ" sz="1800" dirty="false" smtClean="false"/>
              <a:t>).</a:t>
            </a: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8571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Hodnocení a výběr projektů</a:t>
            </a:r>
            <a:br>
              <a:rPr lang="cs-CZ" sz="2800" dirty="false"/>
            </a:br>
            <a:r>
              <a:rPr lang="cs-CZ" sz="2800" dirty="false" smtClean="false"/>
              <a:t>2/2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800000"/>
            <a:ext cx="8352928" cy="4320000"/>
          </a:xfrm>
        </p:spPr>
        <p:txBody>
          <a:bodyPr/>
          <a:lstStyle/>
          <a:p>
            <a:pPr algn="just"/>
            <a:r>
              <a:rPr lang="cs-CZ" sz="2000" b="true" dirty="false"/>
              <a:t>Výběrová </a:t>
            </a:r>
            <a:r>
              <a:rPr lang="cs-CZ" sz="2000" b="true" dirty="false" smtClean="false"/>
              <a:t>komise</a:t>
            </a:r>
            <a:r>
              <a:rPr lang="cs-CZ" sz="2000" dirty="false" smtClean="false"/>
              <a:t> – vychází ze závěrů hodnocení hodnotící komise </a:t>
            </a:r>
            <a:br>
              <a:rPr lang="cs-CZ" sz="2000" dirty="false" smtClean="false"/>
            </a:br>
            <a:r>
              <a:rPr lang="cs-CZ" sz="2000" dirty="false" smtClean="false"/>
              <a:t>a má konečné slovo v celém procesu hodnocení.</a:t>
            </a:r>
          </a:p>
          <a:p>
            <a:pPr algn="just"/>
            <a:r>
              <a:rPr lang="cs-CZ" sz="2000" b="true" dirty="false" smtClean="false"/>
              <a:t>Žádost o přezkum </a:t>
            </a:r>
            <a:r>
              <a:rPr lang="cs-CZ" sz="2000" dirty="false" smtClean="false"/>
              <a:t>– lze podat v jakémkoliv kroku hodnocení žádosti, </a:t>
            </a:r>
            <a:r>
              <a:rPr lang="cs-CZ" sz="2000" dirty="false"/>
              <a:t>ve </a:t>
            </a:r>
            <a:r>
              <a:rPr lang="cs-CZ" sz="2000" dirty="false" smtClean="false"/>
              <a:t>kterém </a:t>
            </a:r>
            <a:r>
              <a:rPr lang="cs-CZ" sz="2000" dirty="false"/>
              <a:t>žádost dosáhla negativního </a:t>
            </a:r>
            <a:r>
              <a:rPr lang="cs-CZ" sz="2000" dirty="false" smtClean="false"/>
              <a:t>výsledku, a to prostřednictvím IS KP14+. (Podrobné </a:t>
            </a:r>
            <a:r>
              <a:rPr lang="cs-CZ" sz="2000" dirty="false"/>
              <a:t>informace viz „Obecná část pravidel pro </a:t>
            </a:r>
            <a:r>
              <a:rPr lang="cs-CZ" sz="2000" dirty="false" smtClean="false"/>
              <a:t>žadatele a </a:t>
            </a:r>
            <a:r>
              <a:rPr lang="cs-CZ" sz="2000" dirty="false"/>
              <a:t>příjemce </a:t>
            </a:r>
            <a:r>
              <a:rPr lang="cs-CZ" sz="2000" dirty="false" smtClean="false"/>
              <a:t>v </a:t>
            </a:r>
            <a:r>
              <a:rPr lang="cs-CZ" sz="2000" dirty="false"/>
              <a:t>rámci OPZ</a:t>
            </a:r>
            <a:r>
              <a:rPr lang="cs-CZ" sz="2000" dirty="false" smtClean="false"/>
              <a:t>“)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lvl="0"/>
            <a:r>
              <a:rPr lang="cs-CZ" sz="2000" b="true" dirty="false" smtClean="false"/>
              <a:t>Příprava </a:t>
            </a:r>
            <a:r>
              <a:rPr lang="cs-CZ" sz="2000" b="true" dirty="false"/>
              <a:t>a vydání právního aktu o poskytnutí </a:t>
            </a:r>
            <a:r>
              <a:rPr lang="cs-CZ" sz="2000" b="true" dirty="false" smtClean="false"/>
              <a:t>podpory</a:t>
            </a:r>
          </a:p>
          <a:p>
            <a:r>
              <a:rPr lang="cs-CZ" sz="2000" dirty="false" smtClean="false"/>
              <a:t>Nejdříve </a:t>
            </a:r>
            <a:r>
              <a:rPr lang="cs-CZ" sz="2000" dirty="false"/>
              <a:t>možný termín pro zahájení realizace je září 2017. Doporučujeme zahájení později (říjen 2017 a později). </a:t>
            </a:r>
            <a:endParaRPr lang="cs-CZ" sz="2000" b="true" dirty="false" smtClean="false"/>
          </a:p>
          <a:p>
            <a:pPr lvl="1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634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KAPACITA ŽADATELE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 smtClean="false"/>
              <a:t>Žadatel uvede v žádosti o podporu údaje </a:t>
            </a:r>
            <a:r>
              <a:rPr lang="cs-CZ" sz="2000" dirty="false"/>
              <a:t>o </a:t>
            </a:r>
            <a:r>
              <a:rPr lang="cs-CZ" sz="2000" b="true" dirty="false"/>
              <a:t>počtu zaměstnanců </a:t>
            </a:r>
            <a:r>
              <a:rPr lang="cs-CZ" sz="2000" b="true" dirty="false" smtClean="false"/>
              <a:t/>
            </a:r>
            <a:br>
              <a:rPr lang="cs-CZ" sz="2000" b="true" dirty="false" smtClean="false"/>
            </a:br>
            <a:r>
              <a:rPr lang="cs-CZ" sz="2000" b="true" dirty="false" smtClean="false"/>
              <a:t>a </a:t>
            </a:r>
            <a:r>
              <a:rPr lang="cs-CZ" sz="2000" b="true" dirty="false"/>
              <a:t>roční </a:t>
            </a:r>
            <a:r>
              <a:rPr lang="cs-CZ" sz="2000" b="true" dirty="false" smtClean="false"/>
              <a:t>obrat</a:t>
            </a:r>
            <a:r>
              <a:rPr lang="cs-CZ" sz="2000" dirty="false"/>
              <a:t>. Dále </a:t>
            </a:r>
            <a:r>
              <a:rPr lang="cs-CZ" sz="2000" dirty="false" smtClean="false"/>
              <a:t>je nutné popsat </a:t>
            </a:r>
            <a:r>
              <a:rPr lang="cs-CZ" sz="2000" b="true" dirty="false" smtClean="false"/>
              <a:t>odbornou kapacitu</a:t>
            </a:r>
            <a:r>
              <a:rPr lang="cs-CZ" sz="2000" dirty="false" smtClean="false"/>
              <a:t> žadatele (případně realizačního týmu).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Uvádí </a:t>
            </a:r>
            <a:r>
              <a:rPr lang="cs-CZ" sz="2000" dirty="false"/>
              <a:t>se údaje za </a:t>
            </a:r>
            <a:r>
              <a:rPr lang="cs-CZ" sz="2000" b="true" dirty="false"/>
              <a:t>poslední uzavřené účetní období</a:t>
            </a:r>
            <a:r>
              <a:rPr lang="cs-CZ" sz="2000" dirty="false" smtClean="false"/>
              <a:t>.</a:t>
            </a:r>
            <a:endParaRPr lang="cs-CZ" sz="2000" b="true" dirty="false" smtClean="false"/>
          </a:p>
          <a:p>
            <a:pPr algn="just">
              <a:lnSpc>
                <a:spcPct val="100000"/>
              </a:lnSpc>
            </a:pPr>
            <a:r>
              <a:rPr lang="cs-CZ" sz="2000" dirty="false"/>
              <a:t>H</a:t>
            </a:r>
            <a:r>
              <a:rPr lang="cs-CZ" sz="2000" dirty="false" smtClean="false"/>
              <a:t>odnotitelé </a:t>
            </a:r>
            <a:r>
              <a:rPr lang="cs-CZ" sz="2000" dirty="false"/>
              <a:t>v rámci věcného hodnocení posoudí </a:t>
            </a:r>
            <a:r>
              <a:rPr lang="cs-CZ" sz="2000" dirty="false" smtClean="false"/>
              <a:t>administrativní</a:t>
            </a:r>
            <a:r>
              <a:rPr lang="cs-CZ" sz="2000" dirty="false"/>
              <a:t>, finanční a provozní </a:t>
            </a:r>
            <a:r>
              <a:rPr lang="cs-CZ" sz="2000" dirty="false" smtClean="false"/>
              <a:t>kapacitu vzhledem ke schopnosti realizovat projekt </a:t>
            </a:r>
            <a:r>
              <a:rPr lang="cs-CZ" sz="2000" dirty="false"/>
              <a:t>(nebodované </a:t>
            </a:r>
            <a:r>
              <a:rPr lang="cs-CZ" sz="2000" dirty="false" smtClean="false"/>
              <a:t>kritérium).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U </a:t>
            </a:r>
            <a:r>
              <a:rPr lang="cs-CZ" sz="2000" b="true" dirty="false"/>
              <a:t>projektů s celkovými způsobilými výdaji nepřevyšujícími </a:t>
            </a:r>
            <a:r>
              <a:rPr lang="cs-CZ" sz="2000" b="true" dirty="false" smtClean="false"/>
              <a:t>      2 </a:t>
            </a:r>
            <a:r>
              <a:rPr lang="cs-CZ" sz="2000" b="true" dirty="false"/>
              <a:t>miliony korun je kapacita žadatele vždy dostatečná. 	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735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Kde hledat informace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968552"/>
          </a:xfrm>
        </p:spPr>
        <p:txBody>
          <a:bodyPr/>
          <a:lstStyle/>
          <a:p>
            <a:pPr algn="just"/>
            <a:r>
              <a:rPr lang="cs-CZ" sz="2000" dirty="false" smtClean="false"/>
              <a:t>Webový </a:t>
            </a:r>
            <a:r>
              <a:rPr lang="cs-CZ" sz="2000" dirty="false"/>
              <a:t>portál ESF v ČR </a:t>
            </a:r>
            <a:r>
              <a:rPr lang="cs-CZ" sz="2000" dirty="false">
                <a:hlinkClick r:id="rId3"/>
              </a:rPr>
              <a:t>www.esfcr.cz</a:t>
            </a:r>
            <a:r>
              <a:rPr lang="cs-CZ" sz="2000" dirty="false"/>
              <a:t> </a:t>
            </a:r>
          </a:p>
          <a:p>
            <a:r>
              <a:rPr lang="cs-CZ" sz="2000" dirty="false" smtClean="false"/>
              <a:t>„Obecná </a:t>
            </a:r>
            <a:r>
              <a:rPr lang="cs-CZ" sz="2000" dirty="false"/>
              <a:t>část pravidel pro žadatele a příjemce v rámci Operačního programu Zaměstnanost </a:t>
            </a:r>
            <a:r>
              <a:rPr lang="cs-CZ" sz="2000" dirty="false" smtClean="false"/>
              <a:t>„</a:t>
            </a:r>
            <a:endParaRPr lang="cs-CZ" sz="2000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„Specifické </a:t>
            </a:r>
            <a:r>
              <a:rPr lang="cs-CZ" sz="2000" dirty="false"/>
              <a:t>části pravidel pro žadatele a příjemce v rámci OPZ pro projekty se skutečně vzniklými výdaji a případně také s nepřímými náklady</a:t>
            </a:r>
            <a:r>
              <a:rPr lang="cs-CZ" sz="2000" dirty="false" smtClean="false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ESF </a:t>
            </a:r>
            <a:r>
              <a:rPr lang="cs-CZ" sz="2000" dirty="false"/>
              <a:t>Fórum – klub výzvy č. </a:t>
            </a:r>
            <a:r>
              <a:rPr lang="cs-CZ" sz="2000" dirty="false" smtClean="false"/>
              <a:t>03_16_063</a:t>
            </a:r>
            <a:r>
              <a:rPr lang="cs-CZ" sz="2000" dirty="false"/>
              <a:t>: </a:t>
            </a:r>
            <a:r>
              <a:rPr lang="cs-CZ" sz="2000" u="sng" dirty="false">
                <a:hlinkClick r:id="rId4"/>
              </a:rPr>
              <a:t>https://www.esfcr.cz/klub-pro-vyzvu-63</a:t>
            </a:r>
            <a:endParaRPr lang="cs-CZ" sz="2000" u="sng" dirty="false"/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Odkazy </a:t>
            </a:r>
            <a:r>
              <a:rPr lang="cs-CZ" sz="2000" dirty="false"/>
              <a:t>na příručky a další dokumenty ve výzvě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Osobní konzultace nebudou </a:t>
            </a:r>
            <a:r>
              <a:rPr lang="cs-CZ" sz="2000" dirty="false"/>
              <a:t>poskytovány </a:t>
            </a:r>
            <a:r>
              <a:rPr lang="cs-CZ" sz="2000" dirty="false" smtClean="false"/>
              <a:t>a </a:t>
            </a:r>
            <a:r>
              <a:rPr lang="cs-CZ" sz="2000" dirty="false"/>
              <a:t>nebudou konzultovány celé </a:t>
            </a:r>
            <a:r>
              <a:rPr lang="cs-CZ" sz="2000" dirty="false" smtClean="false"/>
              <a:t>projekty, </a:t>
            </a:r>
            <a:r>
              <a:rPr lang="cs-CZ" sz="2000" dirty="false"/>
              <a:t>pouze konkrétní dotazy k projektům (telefonicky,            e-mailem a přes ESF fórum).</a:t>
            </a:r>
            <a:endParaRPr lang="cs-CZ" sz="2000" dirty="false" smtClean="false"/>
          </a:p>
          <a:p>
            <a:pPr algn="just">
              <a:lnSpc>
                <a:spcPct val="100000"/>
              </a:lnSpc>
            </a:pPr>
            <a:endParaRPr lang="cs-CZ" sz="20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837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KONTAKTY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 anchor="ctr"/>
          <a:lstStyle/>
          <a:p>
            <a:pPr lvl="0" algn="just"/>
            <a:r>
              <a:rPr lang="cs-CZ" sz="1800" dirty="false" smtClean="false"/>
              <a:t>Ing</a:t>
            </a:r>
            <a:r>
              <a:rPr lang="cs-CZ" sz="1800" dirty="false"/>
              <a:t>. Věra Nouzová, </a:t>
            </a:r>
            <a:r>
              <a:rPr lang="cs-CZ" sz="1800" dirty="false">
                <a:hlinkClick r:id="rId3"/>
              </a:rPr>
              <a:t>vera.nouzova@mpsv.cz</a:t>
            </a:r>
            <a:r>
              <a:rPr lang="cs-CZ" sz="1800" dirty="false"/>
              <a:t>, 221 922 896</a:t>
            </a:r>
          </a:p>
          <a:p>
            <a:pPr lvl="0" algn="just"/>
            <a:r>
              <a:rPr lang="cs-CZ" sz="1800" dirty="false"/>
              <a:t>Mgr. </a:t>
            </a:r>
            <a:r>
              <a:rPr lang="cs-CZ" sz="1800" dirty="false" smtClean="false"/>
              <a:t>Hana Bartoníčková</a:t>
            </a:r>
            <a:r>
              <a:rPr lang="cs-CZ" sz="1800" dirty="false"/>
              <a:t>, </a:t>
            </a:r>
            <a:r>
              <a:rPr lang="cs-CZ" sz="1800" dirty="false" smtClean="false">
                <a:hlinkClick r:id="rId4"/>
              </a:rPr>
              <a:t>hana.bartonickova@mpsv.cz</a:t>
            </a:r>
            <a:r>
              <a:rPr lang="cs-CZ" sz="1800" dirty="false"/>
              <a:t>, 221 922 </a:t>
            </a:r>
            <a:r>
              <a:rPr lang="cs-CZ" sz="1800" dirty="false" smtClean="false"/>
              <a:t>177</a:t>
            </a:r>
            <a:endParaRPr lang="cs-CZ" sz="1800" dirty="false"/>
          </a:p>
          <a:p>
            <a:pPr lvl="0" algn="just"/>
            <a:r>
              <a:rPr lang="cs-CZ" sz="1800" dirty="false"/>
              <a:t>Ing. </a:t>
            </a:r>
            <a:r>
              <a:rPr lang="cs-CZ" sz="1800" dirty="false" smtClean="false"/>
              <a:t>Veronika Daňková, </a:t>
            </a:r>
            <a:r>
              <a:rPr lang="cs-CZ" sz="1800" dirty="false" smtClean="false">
                <a:hlinkClick r:id="rId5"/>
              </a:rPr>
              <a:t>veronika.dankova@mpsv.cz</a:t>
            </a:r>
            <a:endParaRPr lang="cs-CZ" sz="1800" dirty="false"/>
          </a:p>
          <a:p>
            <a:pPr lvl="0"/>
            <a:r>
              <a:rPr lang="cs-CZ" sz="1800" dirty="false"/>
              <a:t>Ing. Viera Hudecová (finanční otázky), </a:t>
            </a:r>
            <a:r>
              <a:rPr lang="cs-CZ" sz="1800" dirty="false">
                <a:hlinkClick r:id="rId6"/>
              </a:rPr>
              <a:t>viera.hudecova@mpsv.cz</a:t>
            </a:r>
            <a:r>
              <a:rPr lang="cs-CZ" sz="1800" dirty="false"/>
              <a:t>,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221</a:t>
            </a:r>
            <a:r>
              <a:rPr lang="cs-CZ" sz="1800" dirty="false"/>
              <a:t> 922 859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2421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dirty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/>
              <a:t>DĚKUJEME ZA POZORNOST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/>
              <a:t>a přejeme </a:t>
            </a:r>
            <a:r>
              <a:rPr lang="cs-CZ" altLang="cs-CZ" sz="3200" b="true" dirty="false" smtClean="false"/>
              <a:t>hodně </a:t>
            </a:r>
            <a:r>
              <a:rPr lang="cs-CZ" altLang="cs-CZ" sz="3200" b="true" dirty="false"/>
              <a:t>štěstí při podávání žádostí o podporu z </a:t>
            </a:r>
            <a:r>
              <a:rPr lang="cs-CZ" altLang="cs-CZ" sz="3200" b="true" dirty="false" smtClean="false"/>
              <a:t>OPZ</a:t>
            </a:r>
            <a:endParaRPr lang="cs-CZ" altLang="cs-CZ" sz="3200" b="true" dirty="false"/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Identifikace výzvy </a:t>
            </a:r>
            <a:endParaRPr lang="cs-CZ" sz="2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773848591"/>
              </p:ext>
            </p:extLst>
          </p:nvPr>
        </p:nvGraphicFramePr>
        <p:xfrm>
          <a:off x="755576" y="1700808"/>
          <a:ext cx="7848872" cy="4772813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179063"/>
                <a:gridCol w="4669809"/>
              </a:tblGrid>
              <a:tr h="21602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32048">
                <a:tc>
                  <a:txBody>
                    <a:bodyPr/>
                    <a:lstStyle/>
                    <a:p>
                      <a:pPr marL="36195" marR="36195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Prioritní</a:t>
                      </a:r>
                      <a:r>
                        <a:rPr lang="cs-CZ" sz="1400" baseline="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 osa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true" dirty="false" smtClean="false">
                          <a:solidFill>
                            <a:schemeClr val="accent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2 Sociální začleňování a boj s chudobou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7979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Investiční priorita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2.2 Zlepšování přístupu k dostupným, udržitelným a vysoce kvalitním službám, včetně zdravotnictví a sociálních služeb obecného zájmu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3237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Specifický cíl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SC 1 Zvýšit kvalitu a udržitelnost systému sociálních služeb, služeb pro rodiny a děti a dalších navazujících služeb podporujících sociální začleňování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Číslo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03_16_063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Název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Podpora procesu plánování sociálních služeb </a:t>
                      </a:r>
                      <a:b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400" b="true" kern="1200" dirty="false" smtClean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obecní úrovni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Druh výzvy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Kolová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5233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Určení z hlediska konkurence mezi projekty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Otevřená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Určení, zda se jedná o synergickou nebo komplementární výzvu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Není relevantní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Model hodnocení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Jednokolový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sz="2800" dirty="false" smtClean="false"/>
              <a:t>Časové </a:t>
            </a:r>
            <a:r>
              <a:rPr lang="cs-CZ" sz="2800" dirty="false"/>
              <a:t>nastavení</a:t>
            </a:r>
            <a:r>
              <a:rPr lang="cs-CZ" dirty="false"/>
              <a:t/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471296069"/>
              </p:ext>
            </p:extLst>
          </p:nvPr>
        </p:nvGraphicFramePr>
        <p:xfrm>
          <a:off x="1187624" y="1772816"/>
          <a:ext cx="6214110" cy="3528392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744416"/>
                <a:gridCol w="2469694"/>
              </a:tblGrid>
              <a:tr h="28803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Datum vyhlášení</a:t>
                      </a:r>
                      <a:r>
                        <a:rPr lang="cs-CZ" sz="1400" baseline="0" dirty="false" smtClean="false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 výzvy</a:t>
                      </a:r>
                      <a:endParaRPr lang="cs-CZ" sz="14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solidFill>
                            <a:schemeClr val="accent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14. říjen 2016</a:t>
                      </a:r>
                      <a:endParaRPr lang="cs-CZ" sz="1400" b="true" dirty="false">
                        <a:solidFill>
                          <a:schemeClr val="accent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zpřístupnění žádosti o podporu </a:t>
                      </a:r>
                      <a:r>
                        <a:rPr lang="cs-CZ" sz="1400" dirty="false" smtClean="false">
                          <a:effectLst/>
                          <a:latin typeface="+mn-lt"/>
                        </a:rPr>
                        <a:t/>
                      </a:r>
                      <a:br>
                        <a:rPr lang="cs-CZ" sz="1400" dirty="false" smtClean="false">
                          <a:effectLst/>
                          <a:latin typeface="+mn-lt"/>
                        </a:rPr>
                      </a:br>
                      <a:r>
                        <a:rPr lang="cs-CZ" sz="1400" dirty="false" smtClean="false">
                          <a:effectLst/>
                          <a:latin typeface="+mn-lt"/>
                        </a:rPr>
                        <a:t>v </a:t>
                      </a:r>
                      <a:r>
                        <a:rPr lang="cs-CZ" sz="1400" dirty="false">
                          <a:effectLst/>
                          <a:latin typeface="+mn-lt"/>
                        </a:rPr>
                        <a:t>monitorovacím systému MS2014+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1. 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listopad 2016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1. listopad</a:t>
                      </a:r>
                      <a:r>
                        <a:rPr lang="cs-CZ" sz="1400" b="true" baseline="0" dirty="false" smtClean="false">
                          <a:effectLst/>
                          <a:latin typeface="+mn-lt"/>
                        </a:rPr>
                        <a:t>  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2016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31. leden 2017</a:t>
                      </a:r>
                      <a:r>
                        <a:rPr lang="cs-CZ" sz="1400" b="true" baseline="0" dirty="false" smtClean="false">
                          <a:effectLst/>
                          <a:latin typeface="+mn-lt"/>
                        </a:rPr>
                        <a:t> 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do 12:00 hod.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24 měsíců 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  <a:latin typeface="+mn-lt"/>
                        </a:rPr>
                        <a:t>30. </a:t>
                      </a:r>
                      <a:r>
                        <a:rPr lang="cs-CZ" sz="1400" b="true" dirty="false" smtClean="false">
                          <a:effectLst/>
                          <a:latin typeface="+mn-lt"/>
                        </a:rPr>
                        <a:t>červen 2020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Alokace výzvy a způsobilé náklady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47675" indent="0">
              <a:buNone/>
            </a:pPr>
            <a:r>
              <a:rPr lang="cs-CZ" b="true" dirty="false" smtClean="false"/>
              <a:t>Finanční </a:t>
            </a:r>
            <a:r>
              <a:rPr lang="cs-CZ" b="true" dirty="false"/>
              <a:t>alokace</a:t>
            </a:r>
            <a:r>
              <a:rPr lang="cs-CZ" dirty="false"/>
              <a:t> </a:t>
            </a:r>
            <a:r>
              <a:rPr lang="cs-CZ" dirty="false" smtClean="false"/>
              <a:t>výzvy: </a:t>
            </a:r>
          </a:p>
          <a:p>
            <a:pPr marL="447675" indent="0" algn="ctr">
              <a:buNone/>
            </a:pPr>
            <a:r>
              <a:rPr lang="cs-CZ" b="true" dirty="false" smtClean="false"/>
              <a:t>200</a:t>
            </a:r>
            <a:r>
              <a:rPr lang="cs-CZ" b="true" dirty="false"/>
              <a:t> 000 000  </a:t>
            </a:r>
            <a:r>
              <a:rPr lang="cs-CZ" b="true" dirty="false" smtClean="false"/>
              <a:t>CZK </a:t>
            </a:r>
            <a:r>
              <a:rPr lang="cs-CZ" dirty="false" smtClean="false"/>
              <a:t>(včetně vlastních zdrojů)</a:t>
            </a:r>
            <a:endParaRPr lang="cs-CZ" dirty="false"/>
          </a:p>
          <a:p>
            <a:pPr lvl="0"/>
            <a:endParaRPr lang="cs-CZ" dirty="false"/>
          </a:p>
          <a:p>
            <a:pPr marL="414000" lvl="1" indent="0">
              <a:buSzPct val="200000"/>
              <a:buNone/>
            </a:pPr>
            <a:r>
              <a:rPr lang="cs-CZ" sz="2400" b="true" dirty="false"/>
              <a:t>Minimální výše </a:t>
            </a:r>
            <a:r>
              <a:rPr lang="cs-CZ" sz="2400" dirty="false"/>
              <a:t>celkových způsobilých výdajů projektu:   </a:t>
            </a:r>
          </a:p>
          <a:p>
            <a:pPr marL="414000" lvl="1" indent="0">
              <a:buSzPct val="200000"/>
              <a:buNone/>
            </a:pPr>
            <a:r>
              <a:rPr lang="cs-CZ" sz="2400" dirty="false"/>
              <a:t>  </a:t>
            </a:r>
          </a:p>
          <a:p>
            <a:pPr marL="414000" lvl="1" indent="0" algn="ctr">
              <a:buSzPct val="200000"/>
              <a:buNone/>
            </a:pPr>
            <a:r>
              <a:rPr lang="cs-CZ" sz="2400" b="true" dirty="false"/>
              <a:t>500 000 CZK</a:t>
            </a:r>
          </a:p>
          <a:p>
            <a:pPr lvl="1">
              <a:buSzPct val="200000"/>
              <a:buFont typeface="Arial" panose="020B0604020202020204" pitchFamily="34" charset="0"/>
              <a:buChar char="•"/>
            </a:pPr>
            <a:endParaRPr lang="cs-CZ" sz="2400" dirty="false"/>
          </a:p>
          <a:p>
            <a:pPr marL="414000" lvl="1" indent="0">
              <a:buSzPct val="200000"/>
              <a:buNone/>
            </a:pPr>
            <a:r>
              <a:rPr lang="cs-CZ" sz="2400" b="true" dirty="false"/>
              <a:t>Maximální výše </a:t>
            </a:r>
            <a:r>
              <a:rPr lang="cs-CZ" sz="2400" dirty="false"/>
              <a:t>celkových způsobilých výdajů projektu:   </a:t>
            </a:r>
          </a:p>
          <a:p>
            <a:pPr lvl="1">
              <a:buSzPct val="200000"/>
              <a:buFont typeface="Arial" panose="020B0604020202020204" pitchFamily="34" charset="0"/>
              <a:buChar char="•"/>
            </a:pPr>
            <a:endParaRPr lang="cs-CZ" sz="2400" dirty="false"/>
          </a:p>
          <a:p>
            <a:pPr marL="414000" lvl="1" indent="0" algn="ctr">
              <a:buSzPct val="200000"/>
              <a:buNone/>
            </a:pPr>
            <a:r>
              <a:rPr lang="cs-CZ" sz="2400" b="true" dirty="false"/>
              <a:t>4 000 000 CZK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3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Míra podpory</a:t>
            </a:r>
            <a:br>
              <a:rPr lang="cs-CZ" sz="2800" dirty="false"/>
            </a:br>
            <a:r>
              <a:rPr lang="cs-CZ" sz="2800" dirty="false"/>
              <a:t>- rozpad zdrojů financování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true" dirty="false"/>
              <a:t>EU / státní rozpočet / žadatel </a:t>
            </a:r>
            <a:endParaRPr lang="cs-CZ" b="true" dirty="false" smtClean="false"/>
          </a:p>
          <a:p>
            <a:pPr marL="0" indent="0" algn="ctr">
              <a:buNone/>
            </a:pPr>
            <a:endParaRPr lang="cs-CZ" sz="1400" dirty="false"/>
          </a:p>
          <a:p>
            <a:pPr lvl="0">
              <a:lnSpc>
                <a:spcPct val="100000"/>
              </a:lnSpc>
            </a:pPr>
            <a:r>
              <a:rPr lang="cs-CZ" sz="2000" b="true" dirty="false"/>
              <a:t>Pro NNO</a:t>
            </a:r>
            <a:r>
              <a:rPr lang="cs-CZ" sz="2000" dirty="false"/>
              <a:t>:                                                                                               EU 85 %, státní rozpočet 15 %, žadatel </a:t>
            </a:r>
            <a:r>
              <a:rPr lang="cs-CZ" sz="2000" dirty="false" smtClean="false"/>
              <a:t>0 % spolufinancování.                                          </a:t>
            </a:r>
            <a:r>
              <a:rPr lang="cs-CZ" sz="1800" i="true" dirty="false"/>
              <a:t>(Tento model platí i pro MAS</a:t>
            </a:r>
            <a:r>
              <a:rPr lang="cs-CZ" sz="1800" i="true" dirty="false" smtClean="false"/>
              <a:t>.)</a:t>
            </a:r>
          </a:p>
          <a:p>
            <a:pPr lvl="0">
              <a:lnSpc>
                <a:spcPct val="100000"/>
              </a:lnSpc>
            </a:pPr>
            <a:endParaRPr lang="cs-CZ" sz="1800" i="true" dirty="false"/>
          </a:p>
          <a:p>
            <a:pPr lvl="0">
              <a:lnSpc>
                <a:spcPct val="100000"/>
              </a:lnSpc>
            </a:pPr>
            <a:r>
              <a:rPr lang="cs-CZ" sz="2000" b="true" dirty="false"/>
              <a:t>Pro územně samosprávní celky a jimi zřizované organizace</a:t>
            </a:r>
            <a:r>
              <a:rPr lang="cs-CZ" sz="2000" dirty="false"/>
              <a:t>:                   EU 85 %, státní rozpočet 10 %, žadatel 5 </a:t>
            </a:r>
            <a:r>
              <a:rPr lang="cs-CZ" sz="2000" dirty="false" smtClean="false"/>
              <a:t>% spolufinancování.                                      </a:t>
            </a:r>
            <a:r>
              <a:rPr lang="cs-CZ" sz="1800" i="true" dirty="false"/>
              <a:t>(Tento model platí i pro DSO.)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8475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2388</properties:Words>
  <properties:PresentationFormat>Předvádění na obrazovce (4:3)</properties:PresentationFormat>
  <properties:Paragraphs>504</properties:Paragraphs>
  <properties:Slides>56</properties:Slides>
  <properties:Notes>45</properties:Notes>
  <properties:TotalTime>5452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properties:HeadingPairs>
  <properties:TitlesOfParts>
    <vt:vector baseType="lpstr" size="57">
      <vt:lpstr>prezentace</vt:lpstr>
      <vt:lpstr>Výzva č. 03_16_063 Podpora procesů plánování  sociálních služeb na obecní úrovni   </vt:lpstr>
      <vt:lpstr>OBSAH SEMINÁŘE</vt:lpstr>
      <vt:lpstr>ÚVOD - OPZ </vt:lpstr>
      <vt:lpstr>INFORMAČNÍ SYSTÉMY</vt:lpstr>
      <vt:lpstr>Prezentace aplikace PowerPoint</vt:lpstr>
      <vt:lpstr>Identifikace výzvy </vt:lpstr>
      <vt:lpstr> Časové nastavení </vt:lpstr>
      <vt:lpstr>Alokace výzvy a způsobilé náklady</vt:lpstr>
      <vt:lpstr>Míra podpory - rozpad zdrojů financování</vt:lpstr>
      <vt:lpstr>Forma financování</vt:lpstr>
      <vt:lpstr> Oprávnění žadatelé - obecně </vt:lpstr>
      <vt:lpstr>  Oprávnění žadatelé ve výzvě  </vt:lpstr>
      <vt:lpstr>Oprávnění partneři - obecně</vt:lpstr>
      <vt:lpstr>Oprávnění partneři  ve výzvě</vt:lpstr>
      <vt:lpstr>Podporované aktivity 1/4</vt:lpstr>
      <vt:lpstr>Podporované aktivity 2/4</vt:lpstr>
      <vt:lpstr>Podporované aktivity 3/4</vt:lpstr>
      <vt:lpstr>Podporované aktivity 4/4</vt:lpstr>
      <vt:lpstr>Indikátory – obecně </vt:lpstr>
      <vt:lpstr>Indikátory ve výzvě se závazkem                        - přehled</vt:lpstr>
      <vt:lpstr>Indikátory ve výzvě se závazkem  - definice</vt:lpstr>
      <vt:lpstr>Indikátory – účastníci </vt:lpstr>
      <vt:lpstr>Indikátory účastníků - ostatní</vt:lpstr>
      <vt:lpstr>Cílové skupiny</vt:lpstr>
      <vt:lpstr>Územní způsobilost  1/2</vt:lpstr>
      <vt:lpstr>Územní způsobilost  2/2</vt:lpstr>
      <vt:lpstr>Veřejná podpora  </vt:lpstr>
      <vt:lpstr>Přílohy výzvy</vt:lpstr>
      <vt:lpstr>Přílohy žádosti o podporu</vt:lpstr>
      <vt:lpstr>Prezentace aplikace PowerPoint</vt:lpstr>
      <vt:lpstr>Způsobilost výdajů 1/2 </vt:lpstr>
      <vt:lpstr>Způsobilost výdajů 2/2</vt:lpstr>
      <vt:lpstr>Rozpočet projektu – struktura </vt:lpstr>
      <vt:lpstr>Přímé náklady – Osobní náklady</vt:lpstr>
      <vt:lpstr>Přímé náklady - Cestovné</vt:lpstr>
      <vt:lpstr>Přímé náklady - Zařízení a vybavení 1/2</vt:lpstr>
      <vt:lpstr>Přímé náklady - Zařízení a vybavení 2/2</vt:lpstr>
      <vt:lpstr>Přímé náklady - Nákup služeb 1/2</vt:lpstr>
      <vt:lpstr>Přímé náklady - Nákup služeb 2/2</vt:lpstr>
      <vt:lpstr>Přímé náklady - Přímá podpora</vt:lpstr>
      <vt:lpstr>Nepřímé náklady  </vt:lpstr>
      <vt:lpstr>Nepřímé náklady – Vymezení v OPZ 1/3 </vt:lpstr>
      <vt:lpstr>Nepřímé náklady – Vymezení v OPZ 2/3 </vt:lpstr>
      <vt:lpstr>Nepřímé náklady – Vymezení v OPZ 3/3</vt:lpstr>
      <vt:lpstr>Veřejné zakázky</vt:lpstr>
      <vt:lpstr>Prezentace aplikace PowerPoint</vt:lpstr>
      <vt:lpstr>podání žádosti</vt:lpstr>
      <vt:lpstr>podání žádosti</vt:lpstr>
      <vt:lpstr>Příprava žádosti o podporu 1/2</vt:lpstr>
      <vt:lpstr>Příprava žádosti o podporu 2/2</vt:lpstr>
      <vt:lpstr>Hodnocení a výběr projektů 1/2</vt:lpstr>
      <vt:lpstr>Hodnocení a výběr projektů 2/2</vt:lpstr>
      <vt:lpstr>KAPACITA ŽADATELE</vt:lpstr>
      <vt:lpstr>Kde hledat informace</vt:lpstr>
      <vt:lpstr>KONTAKTY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2016-10-25T05:59:39Z</dcterms:modified>
  <cp:revision>510</cp:revision>
  <dc:title>Prezentace aplikace PowerPoint</dc:title>
</cp:coreProperties>
</file>