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30"/>
  </p:notesMasterIdLst>
  <p:sldIdLst>
    <p:sldId id="256" r:id="rId2"/>
    <p:sldId id="382" r:id="rId3"/>
    <p:sldId id="383" r:id="rId4"/>
    <p:sldId id="339" r:id="rId5"/>
    <p:sldId id="406" r:id="rId6"/>
    <p:sldId id="378" r:id="rId7"/>
    <p:sldId id="385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6" r:id="rId21"/>
    <p:sldId id="427" r:id="rId22"/>
    <p:sldId id="428" r:id="rId23"/>
    <p:sldId id="429" r:id="rId24"/>
    <p:sldId id="430" r:id="rId25"/>
    <p:sldId id="431" r:id="rId26"/>
    <p:sldId id="432" r:id="rId27"/>
    <p:sldId id="381" r:id="rId28"/>
    <p:sldId id="337" r:id="rId2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83352" autoAdjust="false"/>
  </p:normalViewPr>
  <p:slideViewPr>
    <p:cSldViewPr showGuides="true">
      <p:cViewPr>
        <p:scale>
          <a:sx n="100" d="100"/>
          <a:sy n="100" d="100"/>
        </p:scale>
        <p:origin x="-1866" y="3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tableStyles.xml" Type="http://schemas.openxmlformats.org/officeDocument/2006/relationships/tableStyles" Id="rId34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theme/theme1.xml" Type="http://schemas.openxmlformats.org/officeDocument/2006/relationships/theme" Id="rId33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viewProps.xml" Type="http://schemas.openxmlformats.org/officeDocument/2006/relationships/viewProps" Id="rId32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presProps.xml" Type="http://schemas.openxmlformats.org/officeDocument/2006/relationships/presProps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notesMasters/notesMaster1.xml" Type="http://schemas.openxmlformats.org/officeDocument/2006/relationships/notesMaster" Id="rId30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13.9.2017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VIERKA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true" dirty="false" smtClean="false"/>
          </a:p>
          <a:p>
            <a:r>
              <a:rPr lang="cs-CZ" altLang="cs-CZ" dirty="false" smtClean="false"/>
              <a:t>Stanovení výše hodinové sazby</a:t>
            </a:r>
          </a:p>
          <a:p>
            <a:r>
              <a:rPr lang="cs-CZ" altLang="cs-CZ" dirty="false" smtClean="false"/>
              <a:t>Při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nemohou lišit. Vyšší hodinová sazba za práci pro projekt může být stanovena pouze v odůvodněných případech a s ohledem na charakter vykonávané činnosti s projektem nesouvisející.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4737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endParaRPr lang="cs-CZ" alt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5291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447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0513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12160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603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b="tru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5901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5959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mailto:hana.bartonickova@mpsv.cz" Type="http://schemas.openxmlformats.org/officeDocument/2006/relationships/hyperlink" Id="rId3"/>
    <Relationship TargetMode="External" Target="mailto:petra.piglova@mpsv.cz" Type="http://schemas.openxmlformats.org/officeDocument/2006/relationships/hyperlink" Id="rId7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vera.nouzova@mpsv.cz" Type="http://schemas.openxmlformats.org/officeDocument/2006/relationships/hyperlink" Id="rId6"/>
    <Relationship TargetMode="External" Target="mailto:viera.hudecova@mpsv.cz" Type="http://schemas.openxmlformats.org/officeDocument/2006/relationships/hyperlink" Id="rId5"/>
    <Relationship TargetMode="External" Target="mailto:veronika.dankova@mpsv.cz" Type="http://schemas.openxmlformats.org/officeDocument/2006/relationships/hyperlink" Id="rId4"/>
</Relationships>

</file>

<file path=ppt/slides/_rels/slide28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32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1988840"/>
            <a:ext cx="7272000" cy="1224000"/>
          </a:xfrm>
        </p:spPr>
        <p:txBody>
          <a:bodyPr/>
          <a:lstStyle/>
          <a:p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03_16_063</a:t>
            </a:r>
            <a:br>
              <a:rPr lang="cs-CZ" dirty="false" smtClean="false"/>
            </a:br>
            <a:r>
              <a:rPr lang="cs-CZ" sz="3200" i="true" dirty="false"/>
              <a:t>Pravidla realizace projektů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4941168"/>
            <a:ext cx="7272000" cy="540000"/>
          </a:xfrm>
        </p:spPr>
        <p:txBody>
          <a:bodyPr/>
          <a:lstStyle/>
          <a:p>
            <a:r>
              <a:rPr lang="cs-CZ" dirty="false" smtClean="false"/>
              <a:t>září, říjen 2017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-99392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Projekty s nepřímými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Ke změně podílu přímých nákladů a nepřímých nákladů může dojít na základě provedení podstatné změny rozpočtu, nebo na základě závěrečného vyúčtování projektu, a to pouze směrem dolů (snížení </a:t>
            </a:r>
            <a:r>
              <a:rPr lang="cs-CZ" sz="1800" dirty="false" smtClean="false"/>
              <a:t>procenta nepřímých nákladů).</a:t>
            </a:r>
            <a:endParaRPr lang="cs-CZ" sz="1800" dirty="false"/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 smtClean="false"/>
              <a:t>Prostředky </a:t>
            </a:r>
            <a:r>
              <a:rPr lang="cs-CZ" sz="1800" dirty="false"/>
              <a:t>na nepřímé náklady jsou poskytovány průběžně, vždy společně s prostředky na způsobilé přímé 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 smtClean="false"/>
              <a:t>Platba příjemci = prostředky na přímé náklady + nepřímé náklady 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dirty="false" smtClean="false"/>
              <a:t>(v poměru </a:t>
            </a:r>
            <a:r>
              <a:rPr lang="cs-CZ" sz="1800" dirty="false"/>
              <a:t>stanoveném právním aktem</a:t>
            </a:r>
            <a:r>
              <a:rPr lang="cs-CZ" sz="1800" dirty="false" smtClean="false"/>
              <a:t>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Využití </a:t>
            </a:r>
            <a:r>
              <a:rPr lang="cs-CZ" sz="1800" dirty="false"/>
              <a:t>nepřímých nákladů není předmětem kontrol ze strany Řídicího orgánu (administrativních, ani </a:t>
            </a:r>
            <a:r>
              <a:rPr lang="cs-CZ" sz="1800" dirty="false" smtClean="false"/>
              <a:t>kontrol </a:t>
            </a:r>
            <a:r>
              <a:rPr lang="cs-CZ" sz="1800" dirty="false"/>
              <a:t>na místě).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4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způsobilého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výdaje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60851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Podpora z OPZ je určena výhradně na způsobilé výdaje. Řídící orgán je oprávněn vyžádat si od příjemce jakýkoliv dokument nezbytný pro ověření způsobilosti výdajů v rámci projektu (může jít i o dokument, který vznikl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době před zahájením realizace projektu</a:t>
            </a:r>
            <a:r>
              <a:rPr lang="cs-CZ" sz="1800" dirty="false" smtClean="false"/>
              <a:t>).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 </a:t>
            </a:r>
            <a:r>
              <a:rPr lang="cs-CZ" sz="1800" dirty="false"/>
              <a:t>výdaj musí být v souladu s právními předpisy, v souladu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s </a:t>
            </a:r>
            <a:r>
              <a:rPr lang="cs-CZ" sz="1800" dirty="false"/>
              <a:t>pravidly programu </a:t>
            </a:r>
            <a:r>
              <a:rPr lang="cs-CZ" sz="1800" dirty="false" smtClean="false"/>
              <a:t>OPZ a </a:t>
            </a:r>
            <a:r>
              <a:rPr lang="cs-CZ" sz="1800" dirty="false"/>
              <a:t>s podmínkami poskytnutí podpory, musí být přiměřený, vzniknul v době realizace, splňuje podmínky územní způsobilosti, je řádně identifikovaný, prokazatelný a doložitelný, je nezbytný pro dosažení cílů projektu. </a:t>
            </a:r>
            <a:r>
              <a:rPr lang="cs-CZ" sz="1800" b="true" dirty="false"/>
              <a:t>Podmínky musí být splněny zároveň</a:t>
            </a:r>
            <a:r>
              <a:rPr lang="cs-CZ" sz="1800" b="true" dirty="false" smtClean="false"/>
              <a:t>.</a:t>
            </a:r>
          </a:p>
          <a:p>
            <a:pPr marL="447675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Přiměřenost výdaje </a:t>
            </a:r>
            <a:r>
              <a:rPr lang="cs-CZ" altLang="cs-CZ" sz="1800" b="true" dirty="false"/>
              <a:t>= dosažení optimálního vztahu mezi</a:t>
            </a:r>
            <a:r>
              <a:rPr lang="cs-CZ" altLang="cs-CZ" sz="1800" b="true" dirty="false" smtClean="false"/>
              <a:t>: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800" b="true" dirty="false"/>
              <a:t>Hospodárností,</a:t>
            </a:r>
            <a:r>
              <a:rPr lang="cs-CZ" altLang="cs-CZ" sz="1800" dirty="false"/>
              <a:t> tj. zajištěním kvalitně dosažených úkolů s co nejnižším vynaložením veřejných </a:t>
            </a:r>
            <a:r>
              <a:rPr lang="cs-CZ" altLang="cs-CZ" sz="1800" dirty="false" smtClean="false"/>
              <a:t>prostředků</a:t>
            </a:r>
            <a:endParaRPr lang="cs-CZ" altLang="cs-CZ" sz="16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 výdaje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/>
              <a:t>Účelností, </a:t>
            </a:r>
            <a:r>
              <a:rPr lang="cs-CZ" altLang="cs-CZ" sz="2000" dirty="false"/>
              <a:t>tj. využitím veřejných prostředků k zajištění optimální míry dosažení cílů</a:t>
            </a:r>
            <a:r>
              <a:rPr lang="cs-CZ" altLang="cs-CZ" sz="2000" dirty="false" smtClean="false"/>
              <a:t>.</a:t>
            </a:r>
            <a:endParaRPr lang="cs-CZ" altLang="cs-CZ" sz="2000" b="true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 smtClean="false"/>
              <a:t>Efektivností</a:t>
            </a:r>
            <a:r>
              <a:rPr lang="cs-CZ" altLang="cs-CZ" sz="2000" b="true" dirty="false"/>
              <a:t>, tj. </a:t>
            </a:r>
            <a:r>
              <a:rPr lang="cs-CZ" altLang="cs-CZ" sz="1800" dirty="false"/>
              <a:t>vynaložením veřejných prostředků tak, aby se ve srovnání s jejich objemem dosáhlo maximálního rozsahu, kvality a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800" dirty="false"/>
              <a:t>Pokud výdaje vykazované příjemcem nejsou přiměřené, ŘO je oprávněn výdaj jako způsobilý neschválit, nebo jej schválit pouze do určité výše</a:t>
            </a:r>
            <a:r>
              <a:rPr lang="cs-CZ" altLang="cs-CZ" sz="1800" dirty="false" smtClean="false"/>
              <a:t>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b="true" u="sng" dirty="false" smtClean="false"/>
              <a:t>Časová </a:t>
            </a:r>
            <a:r>
              <a:rPr lang="cs-CZ" sz="1800" b="true" u="sng" dirty="false"/>
              <a:t>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1800" dirty="false"/>
              <a:t>Výdaj vznikl v době realizace </a:t>
            </a:r>
            <a:r>
              <a:rPr lang="cs-CZ" sz="1800" dirty="false" smtClean="false"/>
              <a:t>projektu.</a:t>
            </a:r>
            <a:r>
              <a:rPr lang="cs-CZ" sz="1800" dirty="false"/>
              <a:t> </a:t>
            </a:r>
            <a:r>
              <a:rPr lang="cs-CZ" sz="1800" dirty="false" smtClean="false"/>
              <a:t>Tato podmínka musí být ověřitelná,  např. datem vzniku nákladu na </a:t>
            </a:r>
            <a:r>
              <a:rPr lang="cs-CZ" sz="1800" dirty="false"/>
              <a:t>příslušném účetním </a:t>
            </a:r>
            <a:r>
              <a:rPr lang="cs-CZ" sz="1800" dirty="false" smtClean="false"/>
              <a:t>dokladu.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800" b="true" u="sng" dirty="false" smtClean="false"/>
              <a:t>Úhrada </a:t>
            </a:r>
            <a:r>
              <a:rPr lang="cs-CZ" sz="1800" b="true" u="sng" dirty="false"/>
              <a:t>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800" dirty="false"/>
              <a:t>Podmínkou způsobilosti je, že výdaj musí být ze strany příjemce, příp. jeho partnerů, skutečně zaplacen, tj. úhrada musí být doložena bankovními výpisy či výdajovými pokladními doklady.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1800" b="true" u="sng" dirty="false" smtClean="false"/>
              <a:t>Způsobilé výdaje - Osobní náklady členů RT</a:t>
            </a:r>
            <a:r>
              <a:rPr lang="cs-CZ" alt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Mzdy a platy zaměstnanců příjemce nebo partnera s finančním </a:t>
            </a:r>
            <a:r>
              <a:rPr lang="cs-CZ" altLang="cs-CZ" sz="1800" dirty="false" smtClean="false"/>
              <a:t>příspěvkem pracujících </a:t>
            </a:r>
            <a:r>
              <a:rPr lang="cs-CZ" altLang="cs-CZ" sz="1800" dirty="false"/>
              <a:t>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Příslušná část mezd nebo platů zaměstnanců příjemce nebo partnera </a:t>
            </a:r>
            <a:r>
              <a:rPr lang="cs-CZ" altLang="cs-CZ" sz="1800" dirty="false" smtClean="false"/>
              <a:t/>
            </a:r>
            <a:br>
              <a:rPr lang="cs-CZ" altLang="cs-CZ" sz="1800" dirty="false" smtClean="false"/>
            </a:br>
            <a:r>
              <a:rPr lang="cs-CZ" altLang="cs-CZ" sz="1800" dirty="false" smtClean="false"/>
              <a:t>s </a:t>
            </a:r>
            <a:r>
              <a:rPr lang="cs-CZ" altLang="cs-CZ" sz="1800" dirty="false"/>
              <a:t>finančním příspěvkem podílejících se na projektu pouze částí svého </a:t>
            </a:r>
            <a:r>
              <a:rPr lang="cs-CZ" altLang="cs-CZ" sz="1800" dirty="false" smtClean="false"/>
              <a:t>úvazku.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Odměny zaměstnanců příjemce nebo partnera s finančním příspěvkem zaměstnaných na  dohodu o pracovní činnosti anebo dohodu o provedení </a:t>
            </a:r>
            <a:r>
              <a:rPr lang="cs-CZ" altLang="cs-CZ" sz="1800" dirty="false" smtClean="false"/>
              <a:t>práce.</a:t>
            </a:r>
            <a:endParaRPr lang="cs-CZ" altLang="cs-CZ" sz="18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Odměna příjemce nebo partnera s finančním příspěvkem, který je </a:t>
            </a:r>
            <a:r>
              <a:rPr lang="cs-CZ" altLang="cs-CZ" sz="1800" dirty="false" smtClean="false"/>
              <a:t>OSVČ.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Osobní náklady pracovníků příjemce nebo partnera s finančním příspěvkem (členů RT), kteří vykonávají pro projekt činnosti, které patří </a:t>
            </a:r>
            <a:r>
              <a:rPr lang="cs-CZ" sz="1800" dirty="false"/>
              <a:t>na základě vymezení nepřímých nákladů </a:t>
            </a:r>
            <a:r>
              <a:rPr lang="cs-CZ" sz="1800" dirty="false" smtClean="false"/>
              <a:t>mezi </a:t>
            </a:r>
            <a:r>
              <a:rPr lang="cs-CZ" sz="1800" dirty="false"/>
              <a:t>nepřímé </a:t>
            </a:r>
            <a:r>
              <a:rPr lang="cs-CZ" sz="1800" dirty="false" smtClean="false"/>
              <a:t>náklady, patří do nepřímých nákladů. </a:t>
            </a:r>
            <a:endParaRPr lang="cs-CZ" alt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b="true" dirty="false" smtClean="false"/>
              <a:t>Způsobilé osobní náklady</a:t>
            </a:r>
            <a:r>
              <a:rPr lang="cs-CZ" sz="1800" dirty="false" smtClean="false"/>
              <a:t> </a:t>
            </a:r>
            <a:r>
              <a:rPr lang="cs-CZ" sz="1800" dirty="false"/>
              <a:t>- součet hrubé mzdy/platu/odměny z dohody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odvodů na sociální a zdravotní pojištění hrazených </a:t>
            </a:r>
            <a:r>
              <a:rPr lang="cs-CZ" sz="1800" dirty="false" smtClean="false"/>
              <a:t>zaměstnavatelem </a:t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</a:t>
            </a:r>
            <a:r>
              <a:rPr lang="cs-CZ" altLang="cs-CZ" sz="1800" dirty="false" smtClean="false"/>
              <a:t>by měly respektovat obvyklou </a:t>
            </a:r>
            <a:r>
              <a:rPr lang="cs-CZ" altLang="cs-CZ" sz="1800" dirty="false"/>
              <a:t>výši v daném místě, čase a oboru. </a:t>
            </a:r>
            <a:r>
              <a:rPr lang="cs-CZ" altLang="cs-CZ" sz="1800" dirty="false" smtClean="false"/>
              <a:t>V případě nárokování vyšších mzdových sazeb - nutné odůvodnění.</a:t>
            </a:r>
            <a:endParaRPr lang="cs-CZ" altLang="cs-CZ" sz="1800" dirty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Informace </a:t>
            </a:r>
            <a:r>
              <a:rPr lang="cs-CZ" altLang="cs-CZ" sz="1800" dirty="false"/>
              <a:t>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>
                <a:hlinkClick r:id="rId4"/>
              </a:rPr>
              <a:t>www.mpsv.cz/ISPV.php</a:t>
            </a:r>
            <a:endParaRPr lang="cs-CZ" alt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800" dirty="false" smtClean="false"/>
              <a:t>Pracovní </a:t>
            </a:r>
            <a:r>
              <a:rPr lang="cs-CZ" altLang="cs-CZ" sz="1800" dirty="false"/>
              <a:t>smlouvy a dohody o pracích konaných mimo pracovní poměr (DPP/DPČ) musí být v souladu se </a:t>
            </a:r>
            <a:r>
              <a:rPr lang="cs-CZ" altLang="cs-CZ" sz="1800" dirty="false" smtClean="false"/>
              <a:t>zákoníkem </a:t>
            </a:r>
            <a:r>
              <a:rPr lang="cs-CZ" altLang="cs-CZ" sz="1800" dirty="false"/>
              <a:t>práce</a:t>
            </a:r>
            <a:r>
              <a:rPr lang="cs-CZ" alt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 smtClean="false"/>
              <a:t>DPČ</a:t>
            </a:r>
            <a:r>
              <a:rPr lang="cs-CZ" sz="1800" dirty="false" smtClean="false"/>
              <a:t> </a:t>
            </a:r>
            <a:r>
              <a:rPr lang="cs-CZ" sz="1800" dirty="false"/>
              <a:t>- týdenní rozsah nesmí v průměru </a:t>
            </a:r>
            <a:r>
              <a:rPr lang="cs-CZ" sz="1800" dirty="false" smtClean="false"/>
              <a:t>překračovat 20 hodin, maximálně </a:t>
            </a:r>
            <a:r>
              <a:rPr lang="cs-CZ" sz="1800" dirty="false"/>
              <a:t>za dobu 52 </a:t>
            </a:r>
            <a:r>
              <a:rPr lang="cs-CZ" sz="1800" dirty="false" smtClean="false"/>
              <a:t>týdnů.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Do částky 2499 Kč za měsíc </a:t>
            </a:r>
            <a:r>
              <a:rPr lang="cs-CZ" sz="1600" dirty="false" smtClean="false"/>
              <a:t>– se nehradí </a:t>
            </a:r>
            <a:r>
              <a:rPr lang="cs-CZ" sz="1600" dirty="false"/>
              <a:t>odvody na zdravotní a sociální </a:t>
            </a:r>
            <a:r>
              <a:rPr lang="cs-CZ" sz="1600" dirty="false" smtClean="false"/>
              <a:t>pojištění (zaměstnání malého rozsahu).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1600" dirty="false"/>
              <a:t>Od částky 2500 Kč za měsíc vzniká povinnost platby zdravotního a sociálního pojištění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DPP</a:t>
            </a:r>
            <a:r>
              <a:rPr lang="cs-CZ" sz="1800" dirty="false"/>
              <a:t> - rozsah práce nesmí překročit 300 hodin v kalendářním roce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u </a:t>
            </a:r>
            <a:r>
              <a:rPr lang="cs-CZ" sz="1800" dirty="false"/>
              <a:t>jednoho </a:t>
            </a:r>
            <a:r>
              <a:rPr lang="cs-CZ" sz="1800" dirty="false" smtClean="false"/>
              <a:t>zaměstnavatele. </a:t>
            </a:r>
            <a:endParaRPr lang="cs-CZ" sz="1800" dirty="false"/>
          </a:p>
          <a:p>
            <a:pPr marL="542925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Odvody na zdravotní a sociální pojištění </a:t>
            </a:r>
            <a:r>
              <a:rPr lang="cs-CZ" sz="1600" dirty="false" smtClean="false"/>
              <a:t>se hradí, pokud odměna DPP v  měsíci přesáhne 10.000 </a:t>
            </a:r>
            <a:r>
              <a:rPr lang="cs-CZ" sz="1600" dirty="false"/>
              <a:t>Kč. </a:t>
            </a:r>
          </a:p>
          <a:p>
            <a:pPr marL="542925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/>
              <a:t>Pokud má zaměstnanec více DPP u jednoho zaměstnavatele a součet zúčtovaných příjmů z těchto dohod přesáhne v měsíci </a:t>
            </a:r>
            <a:r>
              <a:rPr lang="cs-CZ" altLang="cs-CZ" sz="1600" dirty="false" smtClean="false"/>
              <a:t>10.000 </a:t>
            </a:r>
            <a:r>
              <a:rPr lang="cs-CZ" altLang="cs-CZ" sz="1600" dirty="false"/>
              <a:t>Kč, pak se hradí odvody na zdravotní </a:t>
            </a:r>
            <a:r>
              <a:rPr lang="cs-CZ" sz="1600" dirty="false"/>
              <a:t>a sociální </a:t>
            </a:r>
            <a:r>
              <a:rPr lang="cs-CZ" altLang="cs-CZ" sz="1600" dirty="false" smtClean="false"/>
              <a:t>pojištění</a:t>
            </a:r>
            <a:r>
              <a:rPr lang="cs-CZ" altLang="cs-CZ" sz="1600" dirty="false"/>
              <a:t>. </a:t>
            </a:r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1800" b="true" u="sng" dirty="false" smtClean="false"/>
              <a:t>Povinné náležitosti pracovních smluv, DPČ a DPP v OPZ</a:t>
            </a:r>
            <a:r>
              <a:rPr lang="cs-CZ" sz="1800" dirty="false" smtClean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Identifikace </a:t>
            </a:r>
            <a:r>
              <a:rPr lang="cs-CZ" sz="1800" dirty="false"/>
              <a:t>projektu (název či registrační číslo</a:t>
            </a:r>
            <a:r>
              <a:rPr lang="cs-CZ" sz="1800" dirty="false" smtClean="false"/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</a:t>
            </a:r>
            <a:r>
              <a:rPr lang="cs-CZ" sz="1800" dirty="false"/>
              <a:t>opis pracovní činnosti</a:t>
            </a:r>
            <a:r>
              <a:rPr lang="cs-CZ" sz="1800" dirty="false" smtClean="false"/>
              <a:t>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Rozsah </a:t>
            </a:r>
            <a:r>
              <a:rPr lang="cs-CZ" sz="1800" dirty="false"/>
              <a:t>činnosti, tzn. úvazek nebo  počet hodin za časovou </a:t>
            </a:r>
            <a:r>
              <a:rPr lang="cs-CZ" sz="1800" dirty="false" smtClean="false"/>
              <a:t>jednotku,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odměny.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 smtClean="false"/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Úvazek </a:t>
            </a:r>
            <a:r>
              <a:rPr lang="cs-CZ" altLang="cs-CZ" sz="1800" dirty="false"/>
              <a:t>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Výpočet úvazku pro projekt: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Úvazek 1,0 - neprojektové úvazky = projektový úvazek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Příklad:</a:t>
            </a:r>
            <a:r>
              <a:rPr lang="cs-CZ" sz="1600" dirty="false" smtClean="false"/>
              <a:t>  Pracovník má pracovní smlouvu s úvazkem 0,8 mimo projekt,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              Maximální úvazek pro projekt je možný ve výši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smtClean="false"/>
              <a:t>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Odvody </a:t>
            </a:r>
            <a:r>
              <a:rPr lang="cs-CZ" sz="1800" b="true" u="sng" dirty="false"/>
              <a:t>zaměstnavatele na sociální a zdravotní pojištění</a:t>
            </a:r>
            <a:r>
              <a:rPr lang="cs-CZ" sz="1800" b="true" dirty="false"/>
              <a:t>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Způsobilé jsou odvody na </a:t>
            </a:r>
            <a:r>
              <a:rPr lang="cs-CZ" sz="1800" dirty="false"/>
              <a:t>sociální a zdravotní pojištění</a:t>
            </a:r>
            <a:r>
              <a:rPr lang="cs-CZ" sz="1800" b="true" dirty="false"/>
              <a:t> </a:t>
            </a:r>
            <a:r>
              <a:rPr lang="cs-CZ" sz="1800" dirty="false" smtClean="false"/>
              <a:t>spojené </a:t>
            </a:r>
            <a:r>
              <a:rPr lang="cs-CZ" sz="1800" dirty="false"/>
              <a:t>se zaměstnancem hrazené zaměstnavatelem povinně na základě právních předpisů</a:t>
            </a:r>
            <a:r>
              <a:rPr lang="cs-CZ" sz="1800" dirty="false" smtClean="false"/>
              <a:t>. </a:t>
            </a:r>
          </a:p>
          <a:p>
            <a:pPr marL="0" indent="0" algn="just">
              <a:buNone/>
            </a:pPr>
            <a:r>
              <a:rPr lang="cs-CZ" sz="1800" b="true" u="sng" dirty="false" smtClean="false"/>
              <a:t>Odměny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</a:t>
            </a:r>
            <a:r>
              <a:rPr lang="cs-CZ" altLang="cs-CZ" sz="1800" dirty="false" smtClean="false"/>
              <a:t>jsou odměny za </a:t>
            </a:r>
            <a:r>
              <a:rPr lang="cs-CZ" altLang="cs-CZ" sz="1800" dirty="false"/>
              <a:t>splnění mimořádného nebo zvlášť významného úkolu apod</a:t>
            </a:r>
            <a:r>
              <a:rPr lang="cs-CZ" altLang="cs-CZ" sz="1800" dirty="false" smtClean="false"/>
              <a:t>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 smtClean="false"/>
              <a:t>Příjemce </a:t>
            </a:r>
            <a:r>
              <a:rPr lang="cs-CZ" altLang="cs-CZ" sz="1800" dirty="false"/>
              <a:t>stanoví kritéria, při jejichž splnění lze odměny zaměstnanci poskytnout. </a:t>
            </a:r>
            <a:endParaRPr lang="cs-CZ" alt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 smtClean="false"/>
              <a:t>Způsobilé </a:t>
            </a:r>
            <a:r>
              <a:rPr lang="cs-CZ" altLang="cs-CZ" sz="1800" dirty="false"/>
              <a:t>jsou odměny, které nepřekročí 25 </a:t>
            </a:r>
            <a:r>
              <a:rPr lang="cs-CZ" altLang="cs-CZ" sz="1800" dirty="false" smtClean="false"/>
              <a:t>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VI.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Náhrady za </a:t>
            </a:r>
            <a:r>
              <a:rPr lang="cs-CZ" sz="1800" b="true" u="sng" dirty="false"/>
              <a:t>dovolenou 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</a:t>
            </a:r>
            <a:r>
              <a:rPr lang="cs-CZ" altLang="cs-CZ" sz="1800" dirty="false" smtClean="false"/>
              <a:t>pouze </a:t>
            </a:r>
            <a:r>
              <a:rPr lang="cs-CZ" altLang="cs-CZ" sz="1800" dirty="false"/>
              <a:t>v rozsahu, v jakém odpovídají míře zapojení zaměstnance do realizace projektu v měsíci, v němž je dovolená čerpána (= </a:t>
            </a:r>
            <a:r>
              <a:rPr lang="cs-CZ" altLang="cs-CZ" sz="1800" dirty="false" smtClean="false"/>
              <a:t>úvazek dle pracovní smlouvy, DPČ, DPP </a:t>
            </a:r>
            <a:br>
              <a:rPr lang="cs-CZ" altLang="cs-CZ" sz="1800" dirty="false" smtClean="false"/>
            </a:br>
            <a:r>
              <a:rPr lang="cs-CZ" altLang="cs-CZ" sz="1800" dirty="false" smtClean="false"/>
              <a:t>v </a:t>
            </a:r>
            <a:r>
              <a:rPr lang="cs-CZ" altLang="cs-CZ" sz="1800" dirty="false"/>
              <a:t>projektu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</a:t>
            </a:r>
            <a:r>
              <a:rPr lang="cs-CZ" altLang="cs-CZ" sz="1800" dirty="false" smtClean="false"/>
              <a:t>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 smtClean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náklady na tvorbu, ne na čerpání FKSP.</a:t>
            </a:r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 smtClean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 smtClean="false"/>
              <a:t>VIi</a:t>
            </a:r>
            <a:r>
              <a:rPr lang="cs-CZ" sz="2800" dirty="false" smtClean="false"/>
              <a:t>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Způsobilým výdajem je náhrada </a:t>
            </a:r>
            <a:r>
              <a:rPr lang="cs-CZ" sz="1800" dirty="false"/>
              <a:t>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</a:t>
            </a:r>
            <a:r>
              <a:rPr lang="cs-CZ" sz="1800" dirty="false" smtClean="false"/>
              <a:t>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b="true" dirty="false" smtClean="false"/>
              <a:t>v </a:t>
            </a:r>
            <a:r>
              <a:rPr lang="cs-CZ" sz="1800" b="true" dirty="false"/>
              <a:t>případě dalších překážek v práci</a:t>
            </a:r>
            <a:r>
              <a:rPr lang="cs-CZ" sz="1800" dirty="false"/>
              <a:t>, za které v souladu se zákoníkem </a:t>
            </a:r>
            <a:r>
              <a:rPr lang="cs-CZ" sz="1800" dirty="false" smtClean="false"/>
              <a:t>práce, </a:t>
            </a:r>
            <a:r>
              <a:rPr lang="cs-CZ" sz="1800" dirty="false"/>
              <a:t>nebo s kolektivní </a:t>
            </a:r>
            <a:r>
              <a:rPr lang="cs-CZ" sz="1800" dirty="false" smtClean="false"/>
              <a:t>smlouvou, </a:t>
            </a:r>
            <a:r>
              <a:rPr lang="cs-CZ" sz="1800" dirty="false"/>
              <a:t>nebo s vnitřním předpisem zaměstnavatele </a:t>
            </a:r>
            <a:r>
              <a:rPr lang="cs-CZ" sz="1800" dirty="false" smtClean="false"/>
              <a:t>přísluší </a:t>
            </a:r>
            <a:r>
              <a:rPr lang="cs-CZ" sz="1800" dirty="false"/>
              <a:t>zaměstnanci náhrada mzdy/platu hrazená zaměstnavatelem (např. svatba, narození dítěte, studijní volno, </a:t>
            </a:r>
            <a:r>
              <a:rPr lang="cs-CZ" sz="1800" dirty="false" smtClean="false"/>
              <a:t>promoce, překážky na straně zaměstnavatele apod</a:t>
            </a:r>
            <a:r>
              <a:rPr lang="cs-CZ" sz="1800" dirty="false"/>
              <a:t>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 smtClean="false"/>
              <a:t>Rozhodnutí </a:t>
            </a:r>
            <a:r>
              <a:rPr lang="cs-CZ" dirty="false"/>
              <a:t>o poskytnutí dotace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Zálohová </a:t>
            </a:r>
            <a:r>
              <a:rPr lang="cs-CZ" dirty="false"/>
              <a:t>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výdaje, PN/NN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nákup zařízení 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a vybavení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u="sng" dirty="false"/>
              <a:t>Investiční výdaje</a:t>
            </a:r>
            <a:r>
              <a:rPr lang="cs-CZ" altLang="cs-CZ" sz="1800" dirty="false"/>
              <a:t> - odpisovaný hmotný majetek (pořizovací hodnota vyšší než 40 tis. Kč) a nehmotný majetek (pořizovací cena vyšší 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u="sng" dirty="false"/>
              <a:t>Neinvestiční výdaje</a:t>
            </a:r>
            <a:r>
              <a:rPr lang="cs-CZ" altLang="cs-CZ" sz="1800" dirty="false"/>
              <a:t> – neodpisovaný hmotný majetek (pořizovací hodnota </a:t>
            </a:r>
            <a:r>
              <a:rPr lang="cs-CZ" altLang="cs-CZ" sz="1800" dirty="false" smtClean="false"/>
              <a:t>nepřesáhne 40 </a:t>
            </a:r>
            <a:r>
              <a:rPr lang="cs-CZ" altLang="cs-CZ" sz="1800" dirty="false"/>
              <a:t>tis. Kč) a nehmotný majetek (pořizovací cena </a:t>
            </a:r>
            <a:r>
              <a:rPr lang="cs-CZ" altLang="cs-CZ" sz="1800" dirty="false" smtClean="false"/>
              <a:t>nepřesáhne 60 </a:t>
            </a:r>
            <a:r>
              <a:rPr lang="cs-CZ" altLang="cs-CZ" sz="1800" dirty="false"/>
              <a:t>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 nákup zařízení a vybavení pro </a:t>
            </a:r>
            <a:r>
              <a:rPr lang="cs-CZ" sz="1800" dirty="false" smtClean="false"/>
              <a:t>RT platí</a:t>
            </a:r>
            <a:r>
              <a:rPr lang="cs-CZ" sz="1800" dirty="false"/>
              <a:t>, že nárokovat a proplácet lze pouze takovou výši nákladů na zařízení a vybavení, která odpovídá předpokládané výši úvazku člena </a:t>
            </a:r>
            <a:r>
              <a:rPr lang="cs-CZ" sz="1800" dirty="false" smtClean="false"/>
              <a:t>RT ve </a:t>
            </a:r>
            <a:r>
              <a:rPr lang="cs-CZ" sz="1800" dirty="false"/>
              <a:t>vztahu k jeho zapojení do </a:t>
            </a:r>
            <a:r>
              <a:rPr lang="cs-CZ" sz="1800" dirty="false" smtClean="false"/>
              <a:t>projektu, např. </a:t>
            </a:r>
            <a:r>
              <a:rPr lang="cs-CZ" altLang="cs-CZ" sz="1800" dirty="false" smtClean="false"/>
              <a:t>0,3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</a:t>
            </a:r>
            <a:r>
              <a:rPr lang="cs-CZ" altLang="cs-CZ" sz="1800" dirty="false"/>
              <a:t>max. 0,3 ks zařízení a </a:t>
            </a:r>
            <a:r>
              <a:rPr lang="cs-CZ" altLang="cs-CZ" sz="1800" dirty="false" smtClean="false"/>
              <a:t>vybavení. Úvazky </a:t>
            </a:r>
            <a:r>
              <a:rPr lang="cs-CZ" sz="1800" dirty="false" smtClean="false"/>
              <a:t>členů RT je možné sčítat, např. </a:t>
            </a:r>
            <a:r>
              <a:rPr lang="cs-CZ" altLang="cs-CZ" sz="1800" dirty="false" smtClean="false"/>
              <a:t>2 pracovníci RT na 0,5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max.1 ks  zařízení a vybavení </a:t>
            </a:r>
            <a:r>
              <a:rPr lang="cs-CZ" sz="1800" dirty="false" smtClean="false"/>
              <a:t>(kontroluje </a:t>
            </a:r>
            <a:r>
              <a:rPr lang="cs-CZ" sz="1800" dirty="false"/>
              <a:t>se vůči poslednímu platnému právnímu aktu nebo poslednímu ŘO schválenému rozpočtu v době </a:t>
            </a:r>
            <a:r>
              <a:rPr lang="cs-CZ" sz="1800" dirty="false" smtClean="false"/>
              <a:t>nákupu zařízení a vybavení).</a:t>
            </a:r>
            <a:r>
              <a:rPr lang="cs-CZ" alt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</a:t>
            </a:r>
            <a:r>
              <a:rPr lang="cs-CZ" altLang="cs-CZ" sz="1800" u="sng" dirty="false" smtClean="false"/>
              <a:t>pro cílovou skupinu </a:t>
            </a:r>
            <a:r>
              <a:rPr lang="cs-CZ" altLang="cs-CZ" sz="1800" dirty="false" smtClean="false"/>
              <a:t>patří do přímých nákladů a </a:t>
            </a:r>
            <a:r>
              <a:rPr lang="cs-CZ" altLang="cs-CZ" sz="1800" u="sng" dirty="false" smtClean="false"/>
              <a:t>nekrátí se dle úvazku členů RT.</a:t>
            </a: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8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Případné </a:t>
            </a:r>
            <a:r>
              <a:rPr lang="cs-CZ" sz="1800" dirty="false"/>
              <a:t>využívání zařízení a vybavení pro </a:t>
            </a:r>
            <a:r>
              <a:rPr lang="cs-CZ" sz="1800" dirty="false" smtClean="false"/>
              <a:t>administraci projektu </a:t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současně pro cílovou skupinu </a:t>
            </a:r>
            <a:r>
              <a:rPr lang="cs-CZ" sz="1800" dirty="false" smtClean="false"/>
              <a:t>(např. tiskárna) vyžaduje </a:t>
            </a:r>
            <a:r>
              <a:rPr lang="cs-CZ" sz="1800" dirty="false"/>
              <a:t>rozdělení dotčených výdajů </a:t>
            </a:r>
            <a:r>
              <a:rPr lang="cs-CZ" sz="1800" dirty="false" smtClean="false"/>
              <a:t>v adekvátním poměru mezi přímé a nepřímé náklady.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</a:t>
            </a:r>
            <a:r>
              <a:rPr lang="cs-CZ" sz="1800" dirty="false" smtClean="false"/>
              <a:t>účely </a:t>
            </a:r>
            <a:r>
              <a:rPr lang="cs-CZ" sz="1800" dirty="false"/>
              <a:t>i mimo projekt vyžaduje rozdělení dotčených výdajů na část relevantní pro projekt a zbývající část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</a:t>
            </a:r>
            <a:r>
              <a:rPr lang="cs-CZ" sz="1800" dirty="false" smtClean="false"/>
              <a:t>pracovníka ještě </a:t>
            </a:r>
            <a:r>
              <a:rPr lang="cs-CZ" sz="1800" dirty="false"/>
              <a:t>notebook apod.).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 smtClean="false"/>
              <a:t>Do nepřímých nákladů patří: </a:t>
            </a:r>
            <a:r>
              <a:rPr lang="cs-CZ" sz="1800" dirty="false" smtClean="false"/>
              <a:t>např. nákup zařízení </a:t>
            </a:r>
            <a:r>
              <a:rPr lang="cs-CZ" sz="1800" dirty="false"/>
              <a:t>a vybavení </a:t>
            </a:r>
            <a:r>
              <a:rPr lang="cs-CZ" sz="1800" dirty="false" smtClean="false"/>
              <a:t>určených pro administraci projektu, nákup </a:t>
            </a: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pro pracovníky, jejíchž mzdy jsou hrazené z nepřímých </a:t>
            </a:r>
            <a:r>
              <a:rPr lang="cs-CZ" altLang="cs-CZ" sz="1800" dirty="false" smtClean="false"/>
              <a:t>nákladů, </a:t>
            </a:r>
            <a:r>
              <a:rPr lang="cs-CZ" sz="1800" dirty="false"/>
              <a:t>nosiče pro záznam dat, spotřební </a:t>
            </a:r>
            <a:r>
              <a:rPr lang="cs-CZ" sz="1800" dirty="false" smtClean="false"/>
              <a:t>materiál – podrobně viz. Příručka </a:t>
            </a:r>
            <a:r>
              <a:rPr lang="cs-CZ" sz="1800" dirty="false"/>
              <a:t>Specifická část pravidel pro žadatele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příjemce v rámci OPZ pro projekty se skutečně vzniklými výdaji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případně také s nepřímými náklady 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80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Nákup služeb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/>
              <a:t>Předmětem nákupu </a:t>
            </a:r>
            <a:r>
              <a:rPr lang="cs-CZ" sz="1800" b="true" dirty="false" smtClean="false"/>
              <a:t>služeb</a:t>
            </a:r>
            <a:r>
              <a:rPr lang="cs-CZ" sz="1800" dirty="false" smtClean="false"/>
              <a:t> mohou </a:t>
            </a:r>
            <a:r>
              <a:rPr lang="cs-CZ" sz="1800" dirty="false"/>
              <a:t>být </a:t>
            </a:r>
            <a:r>
              <a:rPr lang="cs-CZ" sz="1800" dirty="false" smtClean="false"/>
              <a:t>zejména: zpracování </a:t>
            </a:r>
            <a:r>
              <a:rPr lang="cs-CZ" sz="1800" dirty="false"/>
              <a:t>analýz, </a:t>
            </a:r>
            <a:r>
              <a:rPr lang="cs-CZ" sz="1800" dirty="false" smtClean="false"/>
              <a:t>průzkumů, studií, </a:t>
            </a:r>
            <a:r>
              <a:rPr lang="cs-CZ" sz="1800" dirty="false"/>
              <a:t>lektorské </a:t>
            </a:r>
            <a:r>
              <a:rPr lang="cs-CZ" sz="1800" dirty="false" smtClean="false"/>
              <a:t>služby, školení </a:t>
            </a:r>
            <a:r>
              <a:rPr lang="cs-CZ" sz="1800" dirty="false"/>
              <a:t>a kurzy, </a:t>
            </a:r>
            <a:r>
              <a:rPr lang="cs-CZ" sz="1800" dirty="false" smtClean="false"/>
              <a:t>vytvoření </a:t>
            </a:r>
            <a:r>
              <a:rPr lang="cs-CZ" sz="1800" dirty="false"/>
              <a:t>nových publikací, školicích materiálů nebo </a:t>
            </a:r>
            <a:r>
              <a:rPr lang="cs-CZ" sz="1800" dirty="false" smtClean="false"/>
              <a:t>manuálů, pronájem </a:t>
            </a:r>
            <a:r>
              <a:rPr lang="cs-CZ" sz="1800" dirty="false"/>
              <a:t>prostor pro práci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s </a:t>
            </a:r>
            <a:r>
              <a:rPr lang="cs-CZ" sz="1800" dirty="false"/>
              <a:t>cílovou skupinou (např. pronájem </a:t>
            </a:r>
            <a:r>
              <a:rPr lang="cs-CZ" sz="1800" dirty="false" smtClean="false"/>
              <a:t>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Způsobilými </a:t>
            </a:r>
            <a:r>
              <a:rPr lang="cs-CZ" sz="1800" b="true" dirty="false"/>
              <a:t>výdaji nejsou výdaje na nákup lektorských služeb/školení/kurzů, na které má příjemce či partner platnou akreditaci. </a:t>
            </a:r>
            <a:r>
              <a:rPr lang="cs-CZ" sz="1800" dirty="false"/>
              <a:t>U těchto kurzů se má za to, že zapojení externího dodavatele nenaplňuje podmínku hospodárnosti. </a:t>
            </a:r>
            <a:r>
              <a:rPr lang="cs-CZ" sz="1800" dirty="false" smtClean="false"/>
              <a:t>Nákupem </a:t>
            </a:r>
            <a:r>
              <a:rPr lang="cs-CZ" sz="1800" dirty="false"/>
              <a:t>lektorských služeb se rozumí i situace, kdy danou akci organizačně zajišťuje příjemce či partner, nicméně lektor by lektorskou činnost prováděl na základě objednávky či smlouvy a následně by poskytnutou službu fakturoval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1800" dirty="false" smtClean="false"/>
              <a:t>Při </a:t>
            </a:r>
            <a:r>
              <a:rPr lang="cs-CZ" altLang="cs-CZ" sz="1800" dirty="false"/>
              <a:t>výběru dodavatele je nutné postupovat v souladu s příručkou </a:t>
            </a: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 rámci </a:t>
            </a:r>
            <a:r>
              <a:rPr lang="cs-CZ" sz="1800" dirty="false" smtClean="false"/>
              <a:t>OPZ, část Pravidla </a:t>
            </a:r>
            <a:r>
              <a:rPr lang="cs-CZ" sz="1800" dirty="false"/>
              <a:t>pro zadávání </a:t>
            </a:r>
            <a:r>
              <a:rPr lang="cs-CZ" sz="1800" dirty="false" smtClean="false"/>
              <a:t>zakázek</a:t>
            </a:r>
            <a:r>
              <a:rPr lang="cs-CZ" dirty="false" smtClean="false"/>
              <a:t>.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3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b="true" u="sng" dirty="false" smtClean="false"/>
              <a:t>Náklady na jízdní výdaje a ubytování cílové skupiny v rámci ČR </a:t>
            </a:r>
          </a:p>
          <a:p>
            <a:pPr marL="828900" lvl="2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false" smtClean="false"/>
              <a:t>Cestovní </a:t>
            </a:r>
            <a:r>
              <a:rPr lang="cs-CZ" dirty="false"/>
              <a:t>náhrady (jízdní výdaje a ubytování) cílové skupiny, která je zaměstnancem příjemce nebo partnera s finančním příspěvkem a její zapojení do projektu probíhá v rámci pracovní cesty této osoby v režimu dle zákona č. 262/2006 Sb., zákoník práce. </a:t>
            </a:r>
          </a:p>
          <a:p>
            <a:pPr marL="828900" lvl="2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false" smtClean="false"/>
              <a:t>Jízdní </a:t>
            </a:r>
            <a:r>
              <a:rPr lang="cs-CZ" dirty="false"/>
              <a:t>výdaje a ubytování pro cílovou skupinu – účastníky, kteří nejsou zaměstnanci příjemce </a:t>
            </a:r>
            <a:r>
              <a:rPr lang="cs-CZ" dirty="false" smtClean="false"/>
              <a:t>nebo partnera s finančním příspěvkem (ubytování lze hradit v </a:t>
            </a:r>
            <a:r>
              <a:rPr lang="cs-CZ" dirty="false"/>
              <a:t>cenách místně obvyklých </a:t>
            </a:r>
            <a:r>
              <a:rPr lang="cs-CZ" dirty="false" smtClean="false"/>
              <a:t>- max</a:t>
            </a:r>
            <a:r>
              <a:rPr lang="cs-CZ" dirty="false"/>
              <a:t>. </a:t>
            </a:r>
            <a:r>
              <a:rPr lang="cs-CZ" dirty="false" smtClean="false"/>
              <a:t>do limitu </a:t>
            </a:r>
            <a:r>
              <a:rPr lang="pl-PL" dirty="false" smtClean="false"/>
              <a:t>1.000 </a:t>
            </a:r>
            <a:r>
              <a:rPr lang="pl-PL" dirty="false"/>
              <a:t>Kč za </a:t>
            </a:r>
            <a:r>
              <a:rPr lang="pl-PL" dirty="false" smtClean="false"/>
              <a:t>noc).</a:t>
            </a:r>
          </a:p>
          <a:p>
            <a:pPr marL="486000" lvl="2" indent="0" algn="just">
              <a:lnSpc>
                <a:spcPct val="100000"/>
              </a:lnSpc>
              <a:buNone/>
            </a:pPr>
            <a:endParaRPr lang="pl-PL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14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Vedení účetnictví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Příjemci jsou povinni vést účetnictví nebo daňovou evidenci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souladu s </a:t>
            </a:r>
            <a:r>
              <a:rPr lang="cs-CZ" sz="2000" dirty="false"/>
              <a:t>předpisy ČR. Příjemci, kteří vedou účetnictví v plném nebo zjednodušeném rozsahu podle zákona č. 563/1991 Sb.,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účetnictví, vedou účetnictví způsobem, který zajistí </a:t>
            </a:r>
            <a:r>
              <a:rPr lang="cs-CZ" sz="2000" b="true" dirty="false"/>
              <a:t>jednoznačné přiřazení účetních položek spadajících do přímých nákladů ke konkrétnímu projektu</a:t>
            </a:r>
            <a:r>
              <a:rPr lang="cs-CZ" sz="2000" dirty="false"/>
              <a:t>, tj. zejména výnosů a nákladů a zařazení do evidence majetku (u příjemců postupujících podle § 38a zákona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účetnictví se jedná o přiřazení zejména příjmů a výdajů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zařazení do evidence majetku).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endParaRPr lang="cs-CZ" dirty="false" smtClean="false"/>
          </a:p>
          <a:p>
            <a:pPr algn="just">
              <a:lnSpc>
                <a:spcPct val="100000"/>
              </a:lnSpc>
              <a:defRPr/>
            </a:pPr>
            <a:endParaRPr lang="cs-CZ" dirty="false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6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Všechny způsobilé výdaje spadající do </a:t>
            </a:r>
            <a:r>
              <a:rPr lang="cs-CZ" altLang="cs-CZ" sz="1800" dirty="false" smtClean="false"/>
              <a:t>přímých nákladů musí být </a:t>
            </a:r>
            <a:r>
              <a:rPr lang="cs-CZ" altLang="cs-CZ" sz="1800" dirty="false"/>
              <a:t>příjemce </a:t>
            </a:r>
            <a:r>
              <a:rPr lang="cs-CZ" altLang="cs-CZ" sz="1800" dirty="false" smtClean="false"/>
              <a:t>schopný doložit. Na </a:t>
            </a:r>
            <a:r>
              <a:rPr lang="cs-CZ" altLang="cs-CZ" sz="1800" dirty="false"/>
              <a:t>Řídící orgán se dokládají </a:t>
            </a:r>
            <a:r>
              <a:rPr lang="cs-CZ" altLang="cs-CZ" sz="1800" dirty="false" err="true" smtClean="false"/>
              <a:t>skeny</a:t>
            </a:r>
            <a:r>
              <a:rPr lang="cs-CZ" altLang="cs-CZ" sz="1800" dirty="false" smtClean="false"/>
              <a:t> dokladů v systému IS KP14+, </a:t>
            </a:r>
            <a:r>
              <a:rPr lang="cs-CZ" altLang="cs-CZ" sz="1800" dirty="false"/>
              <a:t>originály archivuje </a:t>
            </a:r>
            <a:r>
              <a:rPr lang="cs-CZ" altLang="cs-CZ" sz="1800" dirty="false" smtClean="false"/>
              <a:t>příjemce. 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1800" b="true" dirty="false" smtClean="false"/>
              <a:t>projektu. </a:t>
            </a:r>
            <a:r>
              <a:rPr lang="cs-CZ" sz="1800" dirty="false"/>
              <a:t>Označení může provést vepsáním textu, razítkem apod. Pravidla pro zadávání zakázek nad rámec toho stanovují, že příjemce má povinnost zavázat dodavatele k tomu, aby k proplacení předkládal pouze </a:t>
            </a:r>
            <a:r>
              <a:rPr lang="cs-CZ" sz="1800" b="true" dirty="false"/>
              <a:t>faktury, které obsahují název a číslo projektu</a:t>
            </a:r>
            <a:r>
              <a:rPr lang="cs-CZ" sz="1800" dirty="false"/>
              <a:t>.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odůvodněných případech je příjemci umožněno, aby faktury označil názvem a číslem projektu sám před jejich uplatněním v žádosti o platbu. 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K žádosti o platbu je nutné do IS KP14+ naskenovat účetní doklad </a:t>
            </a:r>
            <a:r>
              <a:rPr lang="cs-CZ" altLang="cs-CZ" sz="1800" b="true" dirty="false" smtClean="false"/>
              <a:t/>
            </a:r>
            <a:br>
              <a:rPr lang="cs-CZ" altLang="cs-CZ" sz="1800" b="true" dirty="false" smtClean="false"/>
            </a:br>
            <a:r>
              <a:rPr lang="cs-CZ" altLang="cs-CZ" sz="1800" b="true" dirty="false" smtClean="false"/>
              <a:t>v </a:t>
            </a:r>
            <a:r>
              <a:rPr lang="cs-CZ" altLang="cs-CZ" sz="1800" b="true" dirty="false"/>
              <a:t>tom případě, pokud částka, která je z něj nárokována v žádosti </a:t>
            </a:r>
            <a:r>
              <a:rPr lang="cs-CZ" altLang="cs-CZ" sz="1800" b="true" dirty="false" smtClean="false"/>
              <a:t/>
            </a:r>
            <a:br>
              <a:rPr lang="cs-CZ" altLang="cs-CZ" sz="1800" b="true" dirty="false" smtClean="false"/>
            </a:br>
            <a:r>
              <a:rPr lang="cs-CZ" altLang="cs-CZ" sz="1800" b="true" dirty="false" smtClean="false"/>
              <a:t>o platbu, jako </a:t>
            </a:r>
            <a:r>
              <a:rPr lang="cs-CZ" altLang="cs-CZ" sz="1800" b="true" dirty="false"/>
              <a:t>výdaj projektu, přesahuje </a:t>
            </a:r>
            <a:r>
              <a:rPr lang="cs-CZ" altLang="cs-CZ" sz="1800" b="true" dirty="false" smtClean="false"/>
              <a:t>10.000 Kč. </a:t>
            </a:r>
            <a:r>
              <a:rPr lang="cs-CZ" sz="1800" dirty="false"/>
              <a:t>Doklady, z nichž je do projektu nárokována menší částka, není třeba do IS KP14+ jako přílohu soupisky dokladů v rámci žádosti o platbu skenovat. </a:t>
            </a:r>
            <a:endParaRPr lang="cs-CZ" altLang="cs-CZ" sz="18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II.</a:t>
            </a:r>
            <a:br>
              <a:rPr lang="cs-CZ" altLang="cs-CZ" sz="2800" dirty="false" smtClean="false"/>
            </a:br>
            <a:r>
              <a:rPr lang="cs-CZ" altLang="cs-CZ" sz="2800" dirty="false" smtClean="false"/>
              <a:t> DPH,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dirty="false" smtClean="false"/>
              <a:t>Pravidla </a:t>
            </a:r>
            <a:r>
              <a:rPr lang="cs-CZ" altLang="cs-CZ" sz="1800" dirty="false"/>
              <a:t>pro dokladování výdajů v rámci žádosti o platbu a při kontrole na místě </a:t>
            </a:r>
            <a:r>
              <a:rPr lang="cs-CZ" altLang="cs-CZ" sz="1800" dirty="false" smtClean="false"/>
              <a:t>– </a:t>
            </a:r>
            <a:r>
              <a:rPr lang="cs-CZ" sz="1800" dirty="false" smtClean="false"/>
              <a:t>tab</a:t>
            </a:r>
            <a:r>
              <a:rPr lang="cs-CZ" sz="1800" dirty="false"/>
              <a:t>. č. </a:t>
            </a:r>
            <a:r>
              <a:rPr lang="cs-CZ" sz="1800" dirty="false" smtClean="false"/>
              <a:t>8 v příručce </a:t>
            </a:r>
            <a:r>
              <a:rPr lang="cs-CZ" altLang="cs-CZ" sz="1800" dirty="false" smtClean="false"/>
              <a:t>Specifická </a:t>
            </a:r>
            <a:r>
              <a:rPr lang="cs-CZ" altLang="cs-CZ" sz="1800" dirty="false"/>
              <a:t>část pravidel pro žadatele a příjemce v rámci OPZ pro projekty se skutečně vzniklými výdaji a případně také s nepřímými </a:t>
            </a:r>
            <a:r>
              <a:rPr lang="cs-CZ" altLang="cs-CZ" sz="1800" dirty="false" smtClean="false"/>
              <a:t>náklady, kapitola </a:t>
            </a:r>
            <a:r>
              <a:rPr lang="cs-CZ" sz="1800" dirty="false" smtClean="false"/>
              <a:t>6.5 </a:t>
            </a:r>
            <a:r>
              <a:rPr lang="cs-CZ" sz="1800" dirty="false"/>
              <a:t>Dokladování </a:t>
            </a:r>
            <a:r>
              <a:rPr lang="cs-CZ" sz="1800" dirty="false" smtClean="false"/>
              <a:t>výdajů.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DPH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 smtClean="false"/>
              <a:t>U </a:t>
            </a:r>
            <a:r>
              <a:rPr lang="cs-CZ" sz="1800" dirty="false"/>
              <a:t>neplátce je DPH způsobilým </a:t>
            </a:r>
            <a:r>
              <a:rPr lang="cs-CZ" sz="1800" dirty="false" smtClean="false"/>
              <a:t>výdajem.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/>
              <a:t>U plátců je DPH způsobilým výdajem, pokud nevzniká nárok na </a:t>
            </a:r>
            <a:r>
              <a:rPr lang="cs-CZ" sz="1800" dirty="false" smtClean="false"/>
              <a:t>odpočet.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Akreditované kurzy – bez DPH</a:t>
            </a:r>
            <a:r>
              <a:rPr lang="cs-CZ" sz="1800" dirty="false" smtClean="false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 smtClean="false"/>
              <a:t>Bankovní účet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Podmínkou podpory z OPZ není samostatný bankovní </a:t>
            </a:r>
            <a:r>
              <a:rPr lang="cs-CZ" sz="1800" dirty="false" smtClean="false"/>
              <a:t>účet pro projekt. Řídící orgán </a:t>
            </a:r>
            <a:r>
              <a:rPr lang="cs-CZ" sz="1800" dirty="false"/>
              <a:t>poskytuje prostředky podpory na bankovní účet, který mu příjemce </a:t>
            </a:r>
            <a:r>
              <a:rPr lang="cs-CZ" sz="1800" dirty="false" smtClean="false"/>
              <a:t>nahlásí. Výdaje </a:t>
            </a:r>
            <a:r>
              <a:rPr lang="cs-CZ" sz="1800" dirty="false"/>
              <a:t>projektu mohou být hrazeny z libovolného bankovního účtu příjemce. </a:t>
            </a:r>
            <a:r>
              <a:rPr lang="cs-CZ" sz="1800" dirty="false" smtClean="false"/>
              <a:t>Úhrada se prokazuje kopií </a:t>
            </a:r>
            <a:r>
              <a:rPr lang="cs-CZ" sz="1800" dirty="false"/>
              <a:t>výpisu toho bankovního účtu, ze kterého byla platba skutečně provedena. Přitom musí být z výpisu zřejmé, že se jedná o bankovní účet příjemce.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Mgr. Hana Bartoníčková, </a:t>
            </a:r>
            <a:r>
              <a:rPr lang="cs-CZ" sz="1800" dirty="false" smtClean="false">
                <a:hlinkClick r:id="rId3"/>
              </a:rPr>
              <a:t>hana.bartonickova@mpsv.cz</a:t>
            </a:r>
            <a:r>
              <a:rPr lang="cs-CZ" sz="1800" dirty="false" smtClean="false"/>
              <a:t>, 221 922 177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Ing. Veronika Daňková, </a:t>
            </a:r>
            <a:r>
              <a:rPr lang="cs-CZ" sz="1800" dirty="false" smtClean="false">
                <a:hlinkClick r:id="rId4"/>
              </a:rPr>
              <a:t>veronika.dankova@mpsv.cz</a:t>
            </a:r>
            <a:r>
              <a:rPr lang="cs-CZ" sz="1800" dirty="false" smtClean="false"/>
              <a:t>, 221 923 614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Ing. Viera Hudecová, </a:t>
            </a:r>
            <a:r>
              <a:rPr lang="cs-CZ" sz="1800" dirty="false">
                <a:hlinkClick r:id="rId5"/>
              </a:rPr>
              <a:t>viera.hudecova@mpsv.cz</a:t>
            </a:r>
            <a:r>
              <a:rPr lang="cs-CZ" sz="1800" dirty="false"/>
              <a:t>, 221 922 859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Ing</a:t>
            </a:r>
            <a:r>
              <a:rPr lang="cs-CZ" sz="1800" dirty="false"/>
              <a:t>. Věra Nouzová, </a:t>
            </a:r>
            <a:r>
              <a:rPr lang="cs-CZ" sz="1800" dirty="false">
                <a:hlinkClick r:id="rId6"/>
              </a:rPr>
              <a:t>vera.nouzova@mpsv.cz</a:t>
            </a:r>
            <a:r>
              <a:rPr lang="cs-CZ" sz="1800" dirty="false"/>
              <a:t>, 221 922 896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Ing</a:t>
            </a:r>
            <a:r>
              <a:rPr lang="cs-CZ" sz="1800" dirty="false"/>
              <a:t>. Petra Píglová, </a:t>
            </a:r>
            <a:r>
              <a:rPr lang="cs-CZ" sz="1800" dirty="false" smtClean="false">
                <a:hlinkClick r:id="rId7"/>
              </a:rPr>
              <a:t>petra.piglova@mpsv.cz</a:t>
            </a:r>
            <a:r>
              <a:rPr lang="cs-CZ" sz="1800" dirty="false" smtClean="false"/>
              <a:t>, 221 922 174</a:t>
            </a:r>
            <a:endParaRPr lang="cs-CZ" sz="18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49232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 </a:t>
            </a:r>
            <a:r>
              <a:rPr lang="cs-CZ" sz="3200" b="true" dirty="false"/>
              <a:t>ZA POZORNOST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3200" b="true" dirty="false" smtClean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1945656" cy="193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ROZHODNUTÍ O POSKYTNUTÍ DOTACE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Akceptováním textu právního aktu o poskytnutí podpory </a:t>
            </a:r>
            <a:r>
              <a:rPr lang="cs-CZ" sz="2000" dirty="false" smtClean="false"/>
              <a:t>(Rozhodnutí o poskytnutí dotace) - po </a:t>
            </a:r>
            <a:r>
              <a:rPr lang="cs-CZ" sz="2000" dirty="false"/>
              <a:t>předchozím podpisu </a:t>
            </a:r>
            <a:r>
              <a:rPr lang="cs-CZ" sz="2000" dirty="false" smtClean="false"/>
              <a:t>ŘO - žadatel se stává </a:t>
            </a:r>
            <a:r>
              <a:rPr lang="cs-CZ" sz="2000" dirty="false"/>
              <a:t>příjemcem </a:t>
            </a:r>
            <a:r>
              <a:rPr lang="cs-CZ" sz="2000" dirty="false" smtClean="false"/>
              <a:t>podpory.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Všechna Rozhodnutí o poskytnutí dotace vydána. Několik projektů je už realizováno.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Rozhodnutí jsou pouze v elektronické podobě </a:t>
            </a:r>
            <a:r>
              <a:rPr lang="cs-CZ" sz="2000" dirty="false" smtClean="false"/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S textem právního aktu, je potřeba se podrobně </a:t>
            </a:r>
            <a:r>
              <a:rPr lang="cs-CZ" sz="2000" dirty="false" smtClean="false"/>
              <a:t>seznámit.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err="true" smtClean="false"/>
              <a:t>RoD</a:t>
            </a:r>
            <a:r>
              <a:rPr lang="cs-CZ" sz="2000" b="true" dirty="false" smtClean="false"/>
              <a:t> upravuje</a:t>
            </a:r>
            <a:r>
              <a:rPr lang="cs-CZ" sz="2000" dirty="false" smtClean="false"/>
              <a:t>: finanční rámec a platební podmínky</a:t>
            </a:r>
            <a:r>
              <a:rPr lang="cs-CZ" sz="2000" dirty="false"/>
              <a:t>, účel dotace, zahájení a ukončení </a:t>
            </a:r>
            <a:r>
              <a:rPr lang="cs-CZ" sz="2000" dirty="false" smtClean="false"/>
              <a:t>realizace, povinnosti příjemce, sankce </a:t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přílohu ve které jsou uvedeny informace o projektu </a:t>
            </a:r>
            <a:r>
              <a:rPr lang="cs-CZ" sz="2000" dirty="false" smtClean="false"/>
              <a:t>(partneři, CS, KA, indikátory, rozpočet, FP). </a:t>
            </a:r>
          </a:p>
          <a:p>
            <a:pPr marL="0" indent="0" algn="just">
              <a:buNone/>
            </a:pPr>
            <a:endParaRPr lang="cs-CZ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ZDROJ INFORMACÍ A informační SYSTÉMY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true" dirty="false"/>
              <a:t>www.esfcr.cz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</a:t>
            </a:r>
            <a:r>
              <a:rPr lang="cs-CZ" sz="1800" dirty="false" smtClean="false"/>
              <a:t>příjemce v rámci OPZ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https</a:t>
            </a:r>
            <a:r>
              <a:rPr lang="cs-CZ" sz="1800" b="true" dirty="false"/>
              <a:t>://</a:t>
            </a:r>
            <a:r>
              <a:rPr lang="cs-CZ" sz="1800" b="true" dirty="false" smtClean="false"/>
              <a:t>www.esfcr.cz/pravidla-pro-zadatele-a-prijemce-opz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</a:pPr>
            <a:r>
              <a:rPr lang="cs-CZ" sz="1800" dirty="false" smtClean="false"/>
              <a:t>Další potřebné příručky a vzory ke stažení – např. návod pro vyplnění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, pracovní výkaz, monitorování osob, šablony pro vizuální identitu, časté dotazy, </a:t>
            </a:r>
            <a:r>
              <a:rPr lang="cs-CZ" sz="1800" dirty="false"/>
              <a:t>Pokyny pro příjemce pro práci s IS ESF 2014+ </a:t>
            </a:r>
            <a:r>
              <a:rPr lang="cs-CZ" sz="1800" dirty="false" smtClean="false"/>
              <a:t>a další. </a:t>
            </a:r>
          </a:p>
          <a:p>
            <a:pPr marL="432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Informační systémy</a:t>
            </a:r>
            <a:r>
              <a:rPr lang="cs-CZ" sz="1800" dirty="false" smtClean="false"/>
              <a:t>: </a:t>
            </a:r>
            <a:endParaRPr lang="cs-CZ" sz="1800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KP14+ </a:t>
            </a:r>
            <a:r>
              <a:rPr lang="cs-CZ" sz="1800" dirty="false" smtClean="false"/>
              <a:t>(pro žadatele a příjemce)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 smtClean="false"/>
              <a:t> Komunikace prostřednictvím depeší – odesílat z projektu.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/>
              <a:t> </a:t>
            </a:r>
            <a:r>
              <a:rPr lang="cs-CZ" sz="1800" dirty="false" smtClean="false"/>
              <a:t>Řešení technických požadavků: </a:t>
            </a:r>
            <a:r>
              <a:rPr lang="cs-CZ" sz="1800" dirty="false" err="true" smtClean="false"/>
              <a:t>ServiceDesk</a:t>
            </a:r>
            <a:r>
              <a:rPr lang="cs-CZ" sz="1800" dirty="false"/>
              <a:t> </a:t>
            </a:r>
            <a:r>
              <a:rPr lang="cs-CZ" sz="1800" dirty="false" smtClean="false"/>
              <a:t>- </a:t>
            </a:r>
            <a:r>
              <a:rPr lang="cs-CZ" sz="1800" b="true" dirty="false" smtClean="false"/>
              <a:t>iskp@mpsv.cz</a:t>
            </a:r>
            <a:endParaRPr lang="cs-CZ" sz="1800" b="true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MS2014+</a:t>
            </a:r>
            <a:r>
              <a:rPr lang="cs-CZ" sz="1800" dirty="false" smtClean="false"/>
              <a:t> (zaměstnanci ŘO)</a:t>
            </a:r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ESF14+ </a:t>
            </a:r>
            <a:r>
              <a:rPr lang="cs-CZ" sz="1800" dirty="false" smtClean="false"/>
              <a:t>(monitorování podpořených osob)</a:t>
            </a:r>
          </a:p>
          <a:p>
            <a:pPr marL="447675" lvl="2" indent="219075">
              <a:lnSpc>
                <a:spcPct val="100000"/>
              </a:lnSpc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43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Změny v projektu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Změny </a:t>
            </a:r>
            <a:r>
              <a:rPr lang="cs-CZ" sz="2000" b="true" dirty="false"/>
              <a:t>zadává příjemce v systému IS </a:t>
            </a:r>
            <a:r>
              <a:rPr lang="cs-CZ" sz="2000" b="true" dirty="false" smtClean="false"/>
              <a:t>KP14+ </a:t>
            </a:r>
            <a:r>
              <a:rPr lang="cs-CZ" sz="2000" dirty="false" smtClean="false"/>
              <a:t>v podobě změnových řízení prostřednictvím </a:t>
            </a:r>
            <a:r>
              <a:rPr lang="cs-CZ" sz="2000" dirty="false"/>
              <a:t>formuláře žádosti o změnu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s </a:t>
            </a:r>
            <a:r>
              <a:rPr lang="cs-CZ" sz="2000" dirty="false"/>
              <a:t>elektronickým podpisem oprávněné </a:t>
            </a:r>
            <a:r>
              <a:rPr lang="cs-CZ" sz="2000" dirty="false" smtClean="false"/>
              <a:t>osoby. </a:t>
            </a:r>
            <a:r>
              <a:rPr lang="cs-CZ" sz="2000" dirty="false"/>
              <a:t>Všechny změny jsou administrovány v MS2014</a:t>
            </a:r>
            <a:r>
              <a:rPr lang="cs-CZ" sz="2000" dirty="false" smtClean="false"/>
              <a:t>+ </a:t>
            </a:r>
            <a:r>
              <a:rPr lang="cs-CZ" sz="2000" dirty="false">
                <a:solidFill>
                  <a:schemeClr val="accent1"/>
                </a:solidFill>
              </a:rPr>
              <a:t>(schválení, zamítnutí, vrácení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ŽoZ</a:t>
            </a:r>
            <a:r>
              <a:rPr lang="cs-CZ" sz="2000" dirty="false" smtClean="false">
                <a:solidFill>
                  <a:schemeClr val="accent1"/>
                </a:solidFill>
              </a:rPr>
              <a:t> </a:t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k </a:t>
            </a:r>
            <a:r>
              <a:rPr lang="cs-CZ" sz="2000" dirty="false">
                <a:solidFill>
                  <a:schemeClr val="accent1"/>
                </a:solidFill>
              </a:rPr>
              <a:t>dopracování ze strany ŘO; možnost stažení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ŽoZ</a:t>
            </a:r>
            <a:r>
              <a:rPr lang="cs-CZ" sz="2000" dirty="false" smtClean="false">
                <a:solidFill>
                  <a:schemeClr val="accent1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příjemcem).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Rozlišujeme 3 typy změn: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Nepodstatné změny projektu 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nevyžadují vydání změnového právního aktu 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vyžadují vydání změnového právního aktu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KP14+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false">
                <a:hlinkClick r:id="rId3"/>
              </a:rPr>
              <a:t>https://www.esfcr.cz/pokyny-k-vyplneni-zpravy-o-realizaci-zadosti-o-platbu-a-zadosti-o-zmenu-opz/-/</a:t>
            </a:r>
            <a:r>
              <a:rPr lang="cs-CZ" sz="2000" u="sng" dirty="false" smtClean="false">
                <a:hlinkClick r:id="rId3"/>
              </a:rPr>
              <a:t>dokument/809732</a:t>
            </a: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Nepodstatné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Nepodstatné změny </a:t>
            </a:r>
            <a:r>
              <a:rPr lang="cs-CZ" sz="1600" dirty="false" smtClean="false"/>
              <a:t>- neovlivní </a:t>
            </a:r>
            <a:r>
              <a:rPr lang="cs-CZ" sz="1600" dirty="false"/>
              <a:t>charakter projektu a splnění cíle, možné provádět bez </a:t>
            </a:r>
            <a:r>
              <a:rPr lang="cs-CZ" sz="1600" dirty="false" smtClean="false"/>
              <a:t>předchozího souhlasu </a:t>
            </a:r>
            <a:r>
              <a:rPr lang="cs-CZ" sz="1600" dirty="false"/>
              <a:t>ŘO a nevyžadují vydání změnového právního </a:t>
            </a:r>
            <a:r>
              <a:rPr lang="cs-CZ" sz="1600" dirty="false" smtClean="false"/>
              <a:t>aktu.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1) </a:t>
            </a:r>
            <a:r>
              <a:rPr lang="cs-CZ" sz="1600" b="true" dirty="false" smtClean="false"/>
              <a:t>Povinnost odeslat žádost o změnu bez prodlení </a:t>
            </a:r>
            <a:r>
              <a:rPr lang="cs-CZ" sz="1600" dirty="false" smtClean="false"/>
              <a:t>– </a:t>
            </a:r>
            <a:r>
              <a:rPr lang="cs-CZ" sz="1600" dirty="false"/>
              <a:t>změna názvu, sídla, kontaktní osoby, </a:t>
            </a:r>
            <a:r>
              <a:rPr lang="cs-CZ" sz="1600" dirty="false" smtClean="false"/>
              <a:t>statutárního zástupce.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2) </a:t>
            </a:r>
            <a:r>
              <a:rPr lang="cs-CZ" sz="1600" b="true" dirty="false" smtClean="false"/>
              <a:t>Žádost o změnu odeslat nejpozději </a:t>
            </a:r>
            <a:r>
              <a:rPr lang="cs-CZ" sz="1600" b="true" dirty="false"/>
              <a:t>10 pracovních dní před termínem předložení </a:t>
            </a:r>
            <a:r>
              <a:rPr lang="cs-CZ" sz="1600" b="true" dirty="false" err="true"/>
              <a:t>ZoR</a:t>
            </a:r>
            <a:r>
              <a:rPr lang="cs-CZ" sz="1600" b="true" dirty="false"/>
              <a:t> </a:t>
            </a:r>
            <a:r>
              <a:rPr lang="cs-CZ" sz="1600" dirty="false"/>
              <a:t>za monitorovací období, ve kterém k nepodstatné změně </a:t>
            </a:r>
            <a:r>
              <a:rPr lang="cs-CZ" sz="1600" dirty="false" smtClean="false"/>
              <a:t>došlo: </a:t>
            </a:r>
            <a:endParaRPr lang="cs-CZ" sz="1600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změna rozpočtu projektu (přesun prostředků mezi položkami, vytváření nových položek) v rámci jedné kapitoly rozpočtu;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přesun prostředků mezi jednotlivými kapitolami rozpočtu do výše </a:t>
            </a:r>
            <a:r>
              <a:rPr lang="cs-CZ" sz="1600" dirty="false"/>
              <a:t>20 % celkových způsobilých výdajů projektu v režimu financování skutečně prokazovaných výdajů </a:t>
            </a:r>
            <a:r>
              <a:rPr lang="cs-CZ" sz="1600" dirty="false" smtClean="false"/>
              <a:t>(z přímých nákladů) - kumulovaně od podpisu právního aktu, příp. změnového právního aktu či od poslední schválené podstatné změny týkající se rozpočtu, podle toho, která z těchto skutečností nastala později), přičemž se nesmí jednat </a:t>
            </a:r>
            <a:br>
              <a:rPr lang="cs-CZ" sz="1600" dirty="false" smtClean="false"/>
            </a:br>
            <a:r>
              <a:rPr lang="cs-CZ" sz="1600" dirty="false" smtClean="false"/>
              <a:t>o navýšení kapitoly Křížové financování.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3) </a:t>
            </a:r>
            <a:r>
              <a:rPr lang="cs-CZ" sz="1600" b="true" dirty="false" smtClean="false"/>
              <a:t>Jiné nepodstatné změny </a:t>
            </a:r>
            <a:r>
              <a:rPr lang="cs-CZ" sz="1600" dirty="false" smtClean="false"/>
              <a:t>– </a:t>
            </a:r>
            <a:r>
              <a:rPr lang="cs-CZ" sz="1600" b="true" dirty="false" smtClean="false"/>
              <a:t>odeslat žádost o změnu spolu se </a:t>
            </a:r>
            <a:r>
              <a:rPr lang="cs-CZ" sz="1600" b="true" dirty="false" err="true" smtClean="false"/>
              <a:t>ZoR</a:t>
            </a:r>
            <a:r>
              <a:rPr lang="cs-CZ" sz="1600" b="true" dirty="false" smtClean="false"/>
              <a:t> </a:t>
            </a:r>
            <a:r>
              <a:rPr lang="cs-CZ" sz="1600" dirty="false" smtClean="false"/>
              <a:t>(změna místa realizace klíčových aktivit, změna ve způsobu jejich provádění, navýšení počtu osob z cílové skupiny, změna plátcovství DPH atd.)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Výčet změn uveden ve Specifické části pravidel. 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Podstatné </a:t>
            </a:r>
            <a:r>
              <a:rPr lang="cs-CZ" sz="1800" b="true" dirty="false"/>
              <a:t>změny</a:t>
            </a:r>
            <a:r>
              <a:rPr lang="cs-CZ" sz="1800" dirty="false"/>
              <a:t> </a:t>
            </a:r>
            <a:r>
              <a:rPr lang="cs-CZ" sz="1800" b="true" dirty="false"/>
              <a:t>nesmí být provedeny před schválením ze strany ŘO </a:t>
            </a:r>
            <a:r>
              <a:rPr lang="cs-CZ" sz="1800" dirty="false"/>
              <a:t>resp. před vydáním změnového právního aktu, pokud je jeho vydání dle následujícího </a:t>
            </a:r>
            <a:r>
              <a:rPr lang="cs-CZ" sz="1800" dirty="false" smtClean="false"/>
              <a:t>nutné (</a:t>
            </a:r>
            <a:r>
              <a:rPr lang="cs-CZ" sz="1800" dirty="false"/>
              <a:t>lhůta pro ŘO – minimálně 20 pracovních dnů).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1) Podstatné změny, které nevyžadují vydání změnového právního aktu</a:t>
            </a:r>
            <a:r>
              <a:rPr lang="cs-CZ" sz="1800" dirty="false" smtClean="false"/>
              <a:t>: např. přidání </a:t>
            </a:r>
            <a:r>
              <a:rPr lang="cs-CZ" sz="1800" dirty="false"/>
              <a:t>či zrušení </a:t>
            </a:r>
            <a:r>
              <a:rPr lang="cs-CZ" sz="1800" dirty="false" smtClean="false"/>
              <a:t>KA, </a:t>
            </a:r>
            <a:r>
              <a:rPr lang="cs-CZ" sz="1800" dirty="false"/>
              <a:t>nová </a:t>
            </a:r>
            <a:r>
              <a:rPr lang="cs-CZ" sz="1800" dirty="false" smtClean="false"/>
              <a:t>CS, </a:t>
            </a:r>
            <a:r>
              <a:rPr lang="cs-CZ" sz="1800" dirty="false"/>
              <a:t>přesun prostředků mezi jednotlivými kapitolami rozpočtu vyšší než 20 % celkových způsobilých výdajů projektu v režimu financování skutečně prokazovaných výdajů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/>
              <a:t>z přímých nákladů</a:t>
            </a:r>
            <a:r>
              <a:rPr lang="cs-CZ" sz="1800" dirty="false" smtClean="false"/>
              <a:t>), změna bankovního účtu, změna vymezení monitorovacího období.  </a:t>
            </a:r>
            <a:r>
              <a:rPr 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2) Podstatné </a:t>
            </a:r>
            <a:r>
              <a:rPr lang="cs-CZ" sz="1800" b="true" dirty="false"/>
              <a:t>změny, které vyžadují vydání změnového právního </a:t>
            </a:r>
            <a:r>
              <a:rPr lang="cs-CZ" sz="1800" b="true" dirty="false" smtClean="false"/>
              <a:t>aktu</a:t>
            </a:r>
            <a:r>
              <a:rPr lang="cs-CZ" sz="1800" dirty="false" smtClean="false"/>
              <a:t>: např. změna cílových hodnot indikátorů (ne překročení a nedosažení), změna termínu ukončení realizace, vypuštění či nahrazení partnera jiným subjektem. </a:t>
            </a:r>
            <a:r>
              <a:rPr lang="cs-CZ" sz="1800" b="true" dirty="false" smtClean="false"/>
              <a:t>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Výčet </a:t>
            </a:r>
            <a:r>
              <a:rPr lang="cs-CZ" sz="1800" dirty="false"/>
              <a:t>změn uveden ve Specifické části </a:t>
            </a:r>
            <a:r>
              <a:rPr lang="cs-CZ" sz="1800" dirty="false" smtClean="false"/>
              <a:t>pravidel</a:t>
            </a:r>
            <a:r>
              <a:rPr lang="cs-CZ" sz="1800" dirty="false"/>
              <a:t> </a:t>
            </a:r>
            <a:r>
              <a:rPr lang="cs-CZ" sz="1800" dirty="false" smtClean="false"/>
              <a:t>(kap. 5)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Zálohová platba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- </a:t>
            </a:r>
            <a:r>
              <a:rPr lang="cs-CZ" sz="1800" dirty="false"/>
              <a:t>vyplacena </a:t>
            </a:r>
            <a:r>
              <a:rPr lang="cs-CZ" sz="1800" b="true" dirty="false"/>
              <a:t>bez žádosti o </a:t>
            </a:r>
            <a:r>
              <a:rPr lang="cs-CZ" sz="1800" b="true" dirty="false" smtClean="false"/>
              <a:t>platbu ze strany příjemce</a:t>
            </a:r>
            <a:r>
              <a:rPr lang="cs-CZ" sz="1800" dirty="false" smtClean="false"/>
              <a:t>, </a:t>
            </a:r>
            <a:r>
              <a:rPr lang="cs-CZ" sz="1800" dirty="false"/>
              <a:t>na základě právního </a:t>
            </a:r>
            <a:r>
              <a:rPr lang="cs-CZ" sz="1800" dirty="false" smtClean="false"/>
              <a:t>aktu, žádost o platbu vytváří ŘO. 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– poskytnuta </a:t>
            </a:r>
            <a:r>
              <a:rPr lang="cs-CZ" sz="1800" b="true" dirty="false" smtClean="false"/>
              <a:t>do </a:t>
            </a:r>
            <a:r>
              <a:rPr lang="cs-CZ" sz="1800" b="true" dirty="false"/>
              <a:t>20 pracovních dnů od akceptace vydaného právního aktu</a:t>
            </a:r>
            <a:r>
              <a:rPr lang="cs-CZ" sz="1800" dirty="false"/>
              <a:t> ze strany </a:t>
            </a:r>
            <a:r>
              <a:rPr lang="cs-CZ" sz="1800" dirty="false" smtClean="false"/>
              <a:t>příjemce. Projekt</a:t>
            </a:r>
            <a:r>
              <a:rPr lang="cs-CZ" sz="1800" dirty="false"/>
              <a:t>, který bude zahájen později než 1 měsíc od akceptace vydaného právního aktu – </a:t>
            </a:r>
            <a:r>
              <a:rPr lang="cs-CZ" sz="1800" dirty="false" smtClean="false"/>
              <a:t>záloha vyplacena nejpozději </a:t>
            </a:r>
            <a:r>
              <a:rPr lang="cs-CZ" sz="1800" b="true" dirty="false"/>
              <a:t>k datu zahájení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zálohové platby – </a:t>
            </a:r>
            <a:r>
              <a:rPr lang="cs-CZ" sz="1800" b="true" dirty="false" smtClean="false"/>
              <a:t>40 % z částky dotace dle právního aktu bez spolufinancování </a:t>
            </a:r>
            <a:r>
              <a:rPr lang="cs-CZ" sz="1800" dirty="false" smtClean="false"/>
              <a:t>(případně jiná výše dle individuálního nastavení, např. </a:t>
            </a:r>
            <a:br>
              <a:rPr lang="cs-CZ" sz="1800" dirty="false" smtClean="false"/>
            </a:br>
            <a:r>
              <a:rPr lang="cs-CZ" sz="1800" dirty="false" smtClean="false"/>
              <a:t>u kratších projektů je možné 50 %). </a:t>
            </a:r>
            <a:endParaRPr lang="cs-CZ" sz="18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Projekty s nepřímými 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9248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 smtClean="false"/>
              <a:t>Celkové způsobilé náklady projektu = přímé + nepřímé náklady </a:t>
            </a:r>
            <a:endParaRPr lang="cs-CZ" sz="1800" dirty="false"/>
          </a:p>
          <a:p>
            <a:pPr marL="486000" lvl="2" indent="0" algn="just">
              <a:lnSpc>
                <a:spcPct val="100000"/>
              </a:lnSpc>
              <a:buNone/>
            </a:pPr>
            <a:r>
              <a:rPr lang="cs-CZ" sz="1800" dirty="false" smtClean="false"/>
              <a:t>Nepřímé náklady </a:t>
            </a:r>
            <a:r>
              <a:rPr lang="cs-CZ" sz="1800" dirty="false"/>
              <a:t>příjemce prokazuje procentuálním poměrem vůči skutečně vynaloženým způsobilým přímým nákladům, a to v rámci předložené </a:t>
            </a:r>
            <a:r>
              <a:rPr lang="cs-CZ" sz="1800" dirty="false" smtClean="false"/>
              <a:t>Zprávy </a:t>
            </a:r>
            <a:r>
              <a:rPr lang="cs-CZ" sz="1800" dirty="false"/>
              <a:t>o realizaci projektu </a:t>
            </a:r>
            <a:r>
              <a:rPr lang="cs-CZ" sz="1800" dirty="false" smtClean="false"/>
              <a:t>(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) s </a:t>
            </a:r>
            <a:r>
              <a:rPr lang="cs-CZ" sz="1800" dirty="false"/>
              <a:t>žádostí o </a:t>
            </a:r>
            <a:r>
              <a:rPr lang="cs-CZ" sz="1800" dirty="false" smtClean="false"/>
              <a:t>platbu.</a:t>
            </a:r>
            <a:endParaRPr lang="cs-CZ" sz="1800" b="true" dirty="false" smtClean="false"/>
          </a:p>
          <a:p>
            <a:r>
              <a:rPr lang="cs-CZ" sz="1800" b="true" dirty="false"/>
              <a:t>Pomůcka k identifikaci přímých a nepřímých </a:t>
            </a:r>
            <a:r>
              <a:rPr lang="cs-CZ" sz="1800" b="true" dirty="false" smtClean="false"/>
              <a:t>nákladů: </a:t>
            </a:r>
            <a:r>
              <a:rPr lang="cs-CZ" sz="1800" dirty="false" smtClean="false"/>
              <a:t>na www.esfcr.cz: </a:t>
            </a:r>
            <a:r>
              <a:rPr lang="cs-CZ" sz="1600" b="true" dirty="false" smtClean="false">
                <a:hlinkClick r:id="rId3"/>
              </a:rPr>
              <a:t>https</a:t>
            </a:r>
            <a:r>
              <a:rPr lang="cs-CZ" sz="1600" b="true" dirty="false">
                <a:hlinkClick r:id="rId3"/>
              </a:rPr>
              <a:t>://www.esfcr.cz/pravidla-pro-zadatele-a-prijemce-opz/-/</a:t>
            </a:r>
            <a:r>
              <a:rPr lang="cs-CZ" sz="1600" b="true" dirty="false" smtClean="false">
                <a:hlinkClick r:id="rId3"/>
              </a:rPr>
              <a:t>dokument/797894</a:t>
            </a:r>
            <a:r>
              <a:rPr lang="cs-CZ" sz="1600" b="true" dirty="false" smtClean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dirty="false"/>
              <a:t>Nepřímé náklady mohou dosahovat maximálně 25 % přímých způsobilých nákladů </a:t>
            </a:r>
            <a:r>
              <a:rPr lang="cs-CZ" sz="1800" dirty="false" smtClean="false"/>
              <a:t>projektu. </a:t>
            </a:r>
            <a:r>
              <a:rPr lang="cs-CZ" sz="1800" dirty="false"/>
              <a:t>Pro projekty, u nichž podstatná většina nákladů vznikne formou nákupu </a:t>
            </a:r>
            <a:r>
              <a:rPr lang="cs-CZ" sz="1800" dirty="false" smtClean="false"/>
              <a:t>služeb, </a:t>
            </a:r>
            <a:r>
              <a:rPr lang="cs-CZ" sz="1800" dirty="false"/>
              <a:t>jsou </a:t>
            </a:r>
            <a:r>
              <a:rPr lang="cs-CZ" sz="1800" dirty="false" smtClean="false"/>
              <a:t>procenta </a:t>
            </a:r>
            <a:r>
              <a:rPr lang="cs-CZ" sz="1800" dirty="false"/>
              <a:t>nepřímých nákladů snížena. </a:t>
            </a:r>
            <a:endParaRPr lang="cs-CZ" sz="1800" dirty="false" smtClean="false"/>
          </a:p>
          <a:p>
            <a:pPr marL="447675" lvl="2" indent="0" algn="just">
              <a:lnSpc>
                <a:spcPct val="100000"/>
              </a:lnSpc>
              <a:buNone/>
              <a:defRPr/>
            </a:pPr>
            <a:r>
              <a:rPr lang="cs-CZ" sz="1800" dirty="false" smtClean="false"/>
              <a:t>Pokud podíl nákupu služeb na celkových přímých způsobilých nákladech projektu činí v</a:t>
            </a:r>
            <a:r>
              <a:rPr lang="pt-BR" sz="1800" dirty="false" smtClean="false"/>
              <a:t>íce než 60 % a méně než 90 %</a:t>
            </a:r>
            <a:r>
              <a:rPr lang="cs-CZ" sz="1800" dirty="false" smtClean="false"/>
              <a:t>,</a:t>
            </a:r>
            <a:r>
              <a:rPr lang="pt-BR" sz="1800" dirty="false" smtClean="false"/>
              <a:t> </a:t>
            </a:r>
            <a:r>
              <a:rPr lang="cs-CZ" sz="1800" dirty="false" smtClean="false"/>
              <a:t>je procento nepřímých nákladů sníženo na 15 %. Pokud podíl nákupu </a:t>
            </a:r>
            <a:r>
              <a:rPr lang="cs-CZ" sz="1800" dirty="false"/>
              <a:t>služeb na celkových přímých způsobilých nákladech </a:t>
            </a:r>
            <a:r>
              <a:rPr lang="cs-CZ" sz="1800" dirty="false" smtClean="false"/>
              <a:t>projektu činí 90 % a výše, je procento nepřímých nákladů sníženo na 5 % (viz podmínky výzvy č.063).</a:t>
            </a:r>
          </a:p>
          <a:p>
            <a:pPr>
              <a:lnSpc>
                <a:spcPct val="100000"/>
              </a:lnSpc>
            </a:pPr>
            <a:endParaRPr lang="cs-CZ" sz="1800" dirty="false" smtClean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2272</properties:Words>
  <properties:PresentationFormat>Předvádění na obrazovce (4:3)</properties:PresentationFormat>
  <properties:Paragraphs>245</properties:Paragraphs>
  <properties:Slides>28</properties:Slides>
  <properties:Notes>21</properties:Notes>
  <properties:TotalTime>18751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properties:HeadingPairs>
  <properties:TitlesOfParts>
    <vt:vector baseType="lpstr" size="29">
      <vt:lpstr>prezentace</vt:lpstr>
      <vt:lpstr>seminář pro příjemce Výzva č. 03_16_063 Pravidla realizace projektů </vt:lpstr>
      <vt:lpstr>Obsah semináře</vt:lpstr>
      <vt:lpstr>ROZHODNUTÍ O POSKYTNUTÍ DOTACE</vt:lpstr>
      <vt:lpstr>ZDROJ INFORMACÍ A informační SYSTÉMY</vt:lpstr>
      <vt:lpstr>Změny v projektu </vt:lpstr>
      <vt:lpstr>Nepodstatné změny PROJEKTU</vt:lpstr>
      <vt:lpstr>Podstatné změny projektu</vt:lpstr>
      <vt:lpstr>Zálohová platba</vt:lpstr>
      <vt:lpstr>Projekty s nepřímými náklady I.</vt:lpstr>
      <vt:lpstr>Projekty s nepřímými náklady II.</vt:lpstr>
      <vt:lpstr>Charakteristika způsobilého  výdaje I.</vt:lpstr>
      <vt:lpstr>Charakteristika ZpůsobiléHO 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nákup zařízení  a vybavení I.</vt:lpstr>
      <vt:lpstr>Způsobilé výdaje – nákup zařízení  a vybavení II.</vt:lpstr>
      <vt:lpstr>Způsobilé výdaje – Nákup služeb</vt:lpstr>
      <vt:lpstr>Způsobilé výdaje – přímá podpora</vt:lpstr>
      <vt:lpstr>Vedení účetnictví</vt:lpstr>
      <vt:lpstr>Dokladování výdajů I.</vt:lpstr>
      <vt:lpstr>Dokladování výdajů II.  DPH, Bankovní účet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2017-09-13T05:13:41Z</dcterms:modified>
  <cp:revision>733</cp:revision>
  <dc:title>ROZLOŽENÍ SNÍMKŮ A TISK PREZENTACÍ</dc:title>
</cp:coreProperties>
</file>