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1"/>
    <p:sldMasterId id="2147483683" r:id="rId2"/>
    <p:sldMasterId id="2147483694" r:id="rId3"/>
    <p:sldMasterId id="2147483705" r:id="rId4"/>
  </p:sldMasterIdLst>
  <p:notesMasterIdLst>
    <p:notesMasterId r:id="rId48"/>
  </p:notesMasterIdLst>
  <p:handoutMasterIdLst>
    <p:handoutMasterId r:id="rId49"/>
  </p:handoutMasterIdLst>
  <p:sldIdLst>
    <p:sldId id="277" r:id="rId5"/>
    <p:sldId id="355" r:id="rId6"/>
    <p:sldId id="356" r:id="rId7"/>
    <p:sldId id="357" r:id="rId8"/>
    <p:sldId id="380" r:id="rId9"/>
    <p:sldId id="372" r:id="rId10"/>
    <p:sldId id="374" r:id="rId11"/>
    <p:sldId id="375" r:id="rId12"/>
    <p:sldId id="382" r:id="rId13"/>
    <p:sldId id="378" r:id="rId14"/>
    <p:sldId id="379" r:id="rId15"/>
    <p:sldId id="369" r:id="rId16"/>
    <p:sldId id="324" r:id="rId17"/>
    <p:sldId id="371" r:id="rId18"/>
    <p:sldId id="370" r:id="rId19"/>
    <p:sldId id="361" r:id="rId20"/>
    <p:sldId id="364" r:id="rId21"/>
    <p:sldId id="328" r:id="rId22"/>
    <p:sldId id="353" r:id="rId23"/>
    <p:sldId id="345" r:id="rId24"/>
    <p:sldId id="329" r:id="rId25"/>
    <p:sldId id="381" r:id="rId26"/>
    <p:sldId id="354" r:id="rId27"/>
    <p:sldId id="346" r:id="rId28"/>
    <p:sldId id="331" r:id="rId29"/>
    <p:sldId id="332" r:id="rId30"/>
    <p:sldId id="333" r:id="rId31"/>
    <p:sldId id="335" r:id="rId32"/>
    <p:sldId id="337" r:id="rId33"/>
    <p:sldId id="338" r:id="rId34"/>
    <p:sldId id="339" r:id="rId35"/>
    <p:sldId id="340" r:id="rId36"/>
    <p:sldId id="341" r:id="rId37"/>
    <p:sldId id="363" r:id="rId38"/>
    <p:sldId id="365" r:id="rId39"/>
    <p:sldId id="366" r:id="rId40"/>
    <p:sldId id="383" r:id="rId41"/>
    <p:sldId id="384" r:id="rId42"/>
    <p:sldId id="385" r:id="rId43"/>
    <p:sldId id="386" r:id="rId44"/>
    <p:sldId id="367" r:id="rId45"/>
    <p:sldId id="330" r:id="rId46"/>
    <p:sldId id="296" r:id="rId4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68987" autoAdjust="0"/>
  </p:normalViewPr>
  <p:slideViewPr>
    <p:cSldViewPr showGuides="1">
      <p:cViewPr>
        <p:scale>
          <a:sx n="66" d="100"/>
          <a:sy n="66" d="100"/>
        </p:scale>
        <p:origin x="-1272" y="12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77540D-9905-448B-990B-CF7BE7B4D06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104856EC-3F98-407A-8C25-4619FF025697}">
      <dgm:prSet/>
      <dgm:spPr/>
      <dgm:t>
        <a:bodyPr/>
        <a:lstStyle/>
        <a:p>
          <a:pPr rtl="0"/>
          <a:r>
            <a:rPr lang="cs-CZ" b="0" smtClean="0"/>
            <a:t>Podpořené osoby</a:t>
          </a:r>
          <a:endParaRPr lang="cs-CZ"/>
        </a:p>
      </dgm:t>
    </dgm:pt>
    <dgm:pt modelId="{A524862C-A11A-471B-B1FC-351CD44F2D2B}" type="parTrans" cxnId="{A5678F4E-176C-4C36-9084-EEED3D91E12D}">
      <dgm:prSet/>
      <dgm:spPr/>
      <dgm:t>
        <a:bodyPr/>
        <a:lstStyle/>
        <a:p>
          <a:endParaRPr lang="cs-CZ"/>
        </a:p>
      </dgm:t>
    </dgm:pt>
    <dgm:pt modelId="{3CE84B1F-7EBC-428B-BE55-B46B5DF2CC98}" type="sibTrans" cxnId="{A5678F4E-176C-4C36-9084-EEED3D91E12D}">
      <dgm:prSet/>
      <dgm:spPr/>
      <dgm:t>
        <a:bodyPr/>
        <a:lstStyle/>
        <a:p>
          <a:endParaRPr lang="cs-CZ"/>
        </a:p>
      </dgm:t>
    </dgm:pt>
    <dgm:pt modelId="{5AB3194F-47BB-4A25-804D-F823F76599AD}">
      <dgm:prSet/>
      <dgm:spPr/>
      <dgm:t>
        <a:bodyPr/>
        <a:lstStyle/>
        <a:p>
          <a:pPr rtl="0"/>
          <a:r>
            <a:rPr lang="cs-CZ" smtClean="0"/>
            <a:t>OPZ: V indikátorech pouze identifikovaní účastníci přesahující bagatelní podporu (pouze jednou bez ohledu na počet podpor) </a:t>
          </a:r>
          <a:r>
            <a:rPr lang="cs-CZ" b="1" i="1" smtClean="0"/>
            <a:t>POZOR: Rozdíl mezi celkovým počtem podpořených osob a celkovým počtem účastníků (vykázaných v indikátoru 60000)</a:t>
          </a:r>
          <a:endParaRPr lang="cs-CZ"/>
        </a:p>
      </dgm:t>
    </dgm:pt>
    <dgm:pt modelId="{B5D085F6-46DC-44FF-A444-A43E4EC5B249}" type="parTrans" cxnId="{FEAF5E75-C361-48B0-BBAD-5BFA4A99876E}">
      <dgm:prSet/>
      <dgm:spPr/>
      <dgm:t>
        <a:bodyPr/>
        <a:lstStyle/>
        <a:p>
          <a:endParaRPr lang="cs-CZ"/>
        </a:p>
      </dgm:t>
    </dgm:pt>
    <dgm:pt modelId="{3E9A8590-641C-434C-AFDE-B5AFA7B22FAA}" type="sibTrans" cxnId="{FEAF5E75-C361-48B0-BBAD-5BFA4A99876E}">
      <dgm:prSet/>
      <dgm:spPr/>
      <dgm:t>
        <a:bodyPr/>
        <a:lstStyle/>
        <a:p>
          <a:endParaRPr lang="cs-CZ"/>
        </a:p>
      </dgm:t>
    </dgm:pt>
    <dgm:pt modelId="{25D68845-36D6-487B-9A7D-17B001FBE47A}">
      <dgm:prSet/>
      <dgm:spPr/>
      <dgm:t>
        <a:bodyPr/>
        <a:lstStyle/>
        <a:p>
          <a:pPr rtl="0"/>
          <a:r>
            <a:rPr lang="cs-CZ" smtClean="0"/>
            <a:t>OP LZZ: Každá osoba, která byla podpořena (pouze jednou bez ohledu na počet podpor)</a:t>
          </a:r>
          <a:endParaRPr lang="cs-CZ"/>
        </a:p>
      </dgm:t>
    </dgm:pt>
    <dgm:pt modelId="{109A6B57-B02E-4701-BFA3-29A48A9F3F48}" type="parTrans" cxnId="{5AF7632D-409E-4580-AAF1-754210CAD6FB}">
      <dgm:prSet/>
      <dgm:spPr/>
      <dgm:t>
        <a:bodyPr/>
        <a:lstStyle/>
        <a:p>
          <a:endParaRPr lang="cs-CZ"/>
        </a:p>
      </dgm:t>
    </dgm:pt>
    <dgm:pt modelId="{78E6FEF2-E8C1-421F-B52F-9BFFF74FF2DD}" type="sibTrans" cxnId="{5AF7632D-409E-4580-AAF1-754210CAD6FB}">
      <dgm:prSet/>
      <dgm:spPr/>
      <dgm:t>
        <a:bodyPr/>
        <a:lstStyle/>
        <a:p>
          <a:endParaRPr lang="cs-CZ"/>
        </a:p>
      </dgm:t>
    </dgm:pt>
    <dgm:pt modelId="{A076B08F-CB34-4DC3-A9DE-F0FEDF427118}">
      <dgm:prSet/>
      <dgm:spPr/>
      <dgm:t>
        <a:bodyPr/>
        <a:lstStyle/>
        <a:p>
          <a:pPr rtl="0"/>
          <a:r>
            <a:rPr lang="cs-CZ" b="0" smtClean="0"/>
            <a:t>Účastníci kurzů x získání kvalifikace (indikátor 62600)</a:t>
          </a:r>
          <a:endParaRPr lang="cs-CZ"/>
        </a:p>
      </dgm:t>
    </dgm:pt>
    <dgm:pt modelId="{F23EAED9-CB93-4E71-824C-ADA160E92B21}" type="parTrans" cxnId="{3C18650D-BE09-4ECC-85CB-C63F7B788AA3}">
      <dgm:prSet/>
      <dgm:spPr/>
      <dgm:t>
        <a:bodyPr/>
        <a:lstStyle/>
        <a:p>
          <a:endParaRPr lang="cs-CZ"/>
        </a:p>
      </dgm:t>
    </dgm:pt>
    <dgm:pt modelId="{28CC6C1E-C743-4516-9B67-7B1BF4D301FE}" type="sibTrans" cxnId="{3C18650D-BE09-4ECC-85CB-C63F7B788AA3}">
      <dgm:prSet/>
      <dgm:spPr/>
      <dgm:t>
        <a:bodyPr/>
        <a:lstStyle/>
        <a:p>
          <a:endParaRPr lang="cs-CZ"/>
        </a:p>
      </dgm:t>
    </dgm:pt>
    <dgm:pt modelId="{80C24DAF-E532-4F92-B1AA-8E884FE886BB}">
      <dgm:prSet/>
      <dgm:spPr/>
      <dgm:t>
        <a:bodyPr/>
        <a:lstStyle/>
        <a:p>
          <a:pPr rtl="0"/>
          <a:r>
            <a:rPr lang="cs-CZ" smtClean="0"/>
            <a:t>OPZ: Účastníci, kteří v rámci projektu získali kvalifikaci (potvrzení udíleno na základě formálního prověření znalostí, které ukázalo, že účastník získal kvalifikaci dle předem stanovených standardů. Možno specifikovat ve výzvě, co bude uznáváno)</a:t>
          </a:r>
          <a:br>
            <a:rPr lang="cs-CZ" smtClean="0"/>
          </a:br>
          <a:r>
            <a:rPr lang="cs-CZ" b="1" i="1" smtClean="0"/>
            <a:t>POZOR: Účastník započítán pouze jednou bez ohledu na počet získaných kvalifikací</a:t>
          </a:r>
          <a:endParaRPr lang="cs-CZ"/>
        </a:p>
      </dgm:t>
    </dgm:pt>
    <dgm:pt modelId="{5E11C2CE-0CD1-4543-AF08-6BF4D7D953AA}" type="parTrans" cxnId="{02A9346F-6C6A-4D32-A778-DA1A5893D057}">
      <dgm:prSet/>
      <dgm:spPr/>
      <dgm:t>
        <a:bodyPr/>
        <a:lstStyle/>
        <a:p>
          <a:endParaRPr lang="cs-CZ"/>
        </a:p>
      </dgm:t>
    </dgm:pt>
    <dgm:pt modelId="{EF142091-29A7-44AA-BD16-CC24A64C2C19}" type="sibTrans" cxnId="{02A9346F-6C6A-4D32-A778-DA1A5893D057}">
      <dgm:prSet/>
      <dgm:spPr/>
      <dgm:t>
        <a:bodyPr/>
        <a:lstStyle/>
        <a:p>
          <a:endParaRPr lang="cs-CZ"/>
        </a:p>
      </dgm:t>
    </dgm:pt>
    <dgm:pt modelId="{91128EA5-CEB1-4A25-9057-7CBBD80F6EA4}">
      <dgm:prSet/>
      <dgm:spPr/>
      <dgm:t>
        <a:bodyPr/>
        <a:lstStyle/>
        <a:p>
          <a:pPr rtl="0"/>
          <a:r>
            <a:rPr lang="cs-CZ" smtClean="0"/>
            <a:t>OP LZZ: Počet absolventů kurzů. Osoba započítána tolikrát, kolik kurzů řádně dokončila</a:t>
          </a:r>
          <a:endParaRPr lang="cs-CZ"/>
        </a:p>
      </dgm:t>
    </dgm:pt>
    <dgm:pt modelId="{E954EFA3-7667-4352-8D6E-E583A390A69F}" type="parTrans" cxnId="{7E4246DC-D33F-4723-ADD6-9061C1215CDE}">
      <dgm:prSet/>
      <dgm:spPr/>
      <dgm:t>
        <a:bodyPr/>
        <a:lstStyle/>
        <a:p>
          <a:endParaRPr lang="cs-CZ"/>
        </a:p>
      </dgm:t>
    </dgm:pt>
    <dgm:pt modelId="{978B3E8B-9454-438F-B476-A942560F99D3}" type="sibTrans" cxnId="{7E4246DC-D33F-4723-ADD6-9061C1215CDE}">
      <dgm:prSet/>
      <dgm:spPr/>
      <dgm:t>
        <a:bodyPr/>
        <a:lstStyle/>
        <a:p>
          <a:endParaRPr lang="cs-CZ"/>
        </a:p>
      </dgm:t>
    </dgm:pt>
    <dgm:pt modelId="{73BE4B0B-CE1F-46A8-BED4-E2DAE8B0E374}" type="pres">
      <dgm:prSet presAssocID="{7277540D-9905-448B-990B-CF7BE7B4D0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2EDAC2C-9A20-444B-8E23-0367B19D55DE}" type="pres">
      <dgm:prSet presAssocID="{104856EC-3F98-407A-8C25-4619FF025697}" presName="linNode" presStyleCnt="0"/>
      <dgm:spPr/>
    </dgm:pt>
    <dgm:pt modelId="{64CCD88F-FF1B-44E8-BD6B-DD0BD3B59B40}" type="pres">
      <dgm:prSet presAssocID="{104856EC-3F98-407A-8C25-4619FF025697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46A3A5-3769-4972-8D1A-55E547FFB074}" type="pres">
      <dgm:prSet presAssocID="{104856EC-3F98-407A-8C25-4619FF025697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9B9967-9C02-45EF-AA42-F686EEFC5551}" type="pres">
      <dgm:prSet presAssocID="{3CE84B1F-7EBC-428B-BE55-B46B5DF2CC98}" presName="sp" presStyleCnt="0"/>
      <dgm:spPr/>
    </dgm:pt>
    <dgm:pt modelId="{5ED6A28E-CB94-4993-9D19-F8932078E1C5}" type="pres">
      <dgm:prSet presAssocID="{A076B08F-CB34-4DC3-A9DE-F0FEDF427118}" presName="linNode" presStyleCnt="0"/>
      <dgm:spPr/>
    </dgm:pt>
    <dgm:pt modelId="{F808CAA8-9BB2-42BC-9B30-AEF3B71EBDE7}" type="pres">
      <dgm:prSet presAssocID="{A076B08F-CB34-4DC3-A9DE-F0FEDF42711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4FAAC0C-DB54-4C1D-86E4-69776BEC8655}" type="pres">
      <dgm:prSet presAssocID="{A076B08F-CB34-4DC3-A9DE-F0FEDF42711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5678F4E-176C-4C36-9084-EEED3D91E12D}" srcId="{7277540D-9905-448B-990B-CF7BE7B4D063}" destId="{104856EC-3F98-407A-8C25-4619FF025697}" srcOrd="0" destOrd="0" parTransId="{A524862C-A11A-471B-B1FC-351CD44F2D2B}" sibTransId="{3CE84B1F-7EBC-428B-BE55-B46B5DF2CC98}"/>
    <dgm:cxn modelId="{D5A2BCEB-6394-4E03-B1BC-E18C0B8904C6}" type="presOf" srcId="{91128EA5-CEB1-4A25-9057-7CBBD80F6EA4}" destId="{44FAAC0C-DB54-4C1D-86E4-69776BEC8655}" srcOrd="0" destOrd="1" presId="urn:microsoft.com/office/officeart/2005/8/layout/vList5"/>
    <dgm:cxn modelId="{25C6BFC2-90A9-4BE6-8811-0800199C108C}" type="presOf" srcId="{5AB3194F-47BB-4A25-804D-F823F76599AD}" destId="{4E46A3A5-3769-4972-8D1A-55E547FFB074}" srcOrd="0" destOrd="0" presId="urn:microsoft.com/office/officeart/2005/8/layout/vList5"/>
    <dgm:cxn modelId="{F71E1135-8344-4E72-8184-7403649E4998}" type="presOf" srcId="{7277540D-9905-448B-990B-CF7BE7B4D063}" destId="{73BE4B0B-CE1F-46A8-BED4-E2DAE8B0E374}" srcOrd="0" destOrd="0" presId="urn:microsoft.com/office/officeart/2005/8/layout/vList5"/>
    <dgm:cxn modelId="{2E066352-EE7A-4F7A-AC75-54CC917993A9}" type="presOf" srcId="{104856EC-3F98-407A-8C25-4619FF025697}" destId="{64CCD88F-FF1B-44E8-BD6B-DD0BD3B59B40}" srcOrd="0" destOrd="0" presId="urn:microsoft.com/office/officeart/2005/8/layout/vList5"/>
    <dgm:cxn modelId="{8F84D4C4-DFA5-4CDE-BA87-27B85389CD2C}" type="presOf" srcId="{25D68845-36D6-487B-9A7D-17B001FBE47A}" destId="{4E46A3A5-3769-4972-8D1A-55E547FFB074}" srcOrd="0" destOrd="1" presId="urn:microsoft.com/office/officeart/2005/8/layout/vList5"/>
    <dgm:cxn modelId="{FEAF5E75-C361-48B0-BBAD-5BFA4A99876E}" srcId="{104856EC-3F98-407A-8C25-4619FF025697}" destId="{5AB3194F-47BB-4A25-804D-F823F76599AD}" srcOrd="0" destOrd="0" parTransId="{B5D085F6-46DC-44FF-A444-A43E4EC5B249}" sibTransId="{3E9A8590-641C-434C-AFDE-B5AFA7B22FAA}"/>
    <dgm:cxn modelId="{02A9346F-6C6A-4D32-A778-DA1A5893D057}" srcId="{A076B08F-CB34-4DC3-A9DE-F0FEDF427118}" destId="{80C24DAF-E532-4F92-B1AA-8E884FE886BB}" srcOrd="0" destOrd="0" parTransId="{5E11C2CE-0CD1-4543-AF08-6BF4D7D953AA}" sibTransId="{EF142091-29A7-44AA-BD16-CC24A64C2C19}"/>
    <dgm:cxn modelId="{7E4246DC-D33F-4723-ADD6-9061C1215CDE}" srcId="{A076B08F-CB34-4DC3-A9DE-F0FEDF427118}" destId="{91128EA5-CEB1-4A25-9057-7CBBD80F6EA4}" srcOrd="1" destOrd="0" parTransId="{E954EFA3-7667-4352-8D6E-E583A390A69F}" sibTransId="{978B3E8B-9454-438F-B476-A942560F99D3}"/>
    <dgm:cxn modelId="{3C18650D-BE09-4ECC-85CB-C63F7B788AA3}" srcId="{7277540D-9905-448B-990B-CF7BE7B4D063}" destId="{A076B08F-CB34-4DC3-A9DE-F0FEDF427118}" srcOrd="1" destOrd="0" parTransId="{F23EAED9-CB93-4E71-824C-ADA160E92B21}" sibTransId="{28CC6C1E-C743-4516-9B67-7B1BF4D301FE}"/>
    <dgm:cxn modelId="{5AF7632D-409E-4580-AAF1-754210CAD6FB}" srcId="{104856EC-3F98-407A-8C25-4619FF025697}" destId="{25D68845-36D6-487B-9A7D-17B001FBE47A}" srcOrd="1" destOrd="0" parTransId="{109A6B57-B02E-4701-BFA3-29A48A9F3F48}" sibTransId="{78E6FEF2-E8C1-421F-B52F-9BFFF74FF2DD}"/>
    <dgm:cxn modelId="{20FB44C5-C317-4CF9-9D90-70BB34717939}" type="presOf" srcId="{A076B08F-CB34-4DC3-A9DE-F0FEDF427118}" destId="{F808CAA8-9BB2-42BC-9B30-AEF3B71EBDE7}" srcOrd="0" destOrd="0" presId="urn:microsoft.com/office/officeart/2005/8/layout/vList5"/>
    <dgm:cxn modelId="{3A5D96AA-94A7-408B-A2E9-2176863E664F}" type="presOf" srcId="{80C24DAF-E532-4F92-B1AA-8E884FE886BB}" destId="{44FAAC0C-DB54-4C1D-86E4-69776BEC8655}" srcOrd="0" destOrd="0" presId="urn:microsoft.com/office/officeart/2005/8/layout/vList5"/>
    <dgm:cxn modelId="{1AD6340E-B92C-448F-93DE-794DEC2D04C1}" type="presParOf" srcId="{73BE4B0B-CE1F-46A8-BED4-E2DAE8B0E374}" destId="{52EDAC2C-9A20-444B-8E23-0367B19D55DE}" srcOrd="0" destOrd="0" presId="urn:microsoft.com/office/officeart/2005/8/layout/vList5"/>
    <dgm:cxn modelId="{B1DAC231-D9D4-414E-BA2C-D41EB9FC1BF5}" type="presParOf" srcId="{52EDAC2C-9A20-444B-8E23-0367B19D55DE}" destId="{64CCD88F-FF1B-44E8-BD6B-DD0BD3B59B40}" srcOrd="0" destOrd="0" presId="urn:microsoft.com/office/officeart/2005/8/layout/vList5"/>
    <dgm:cxn modelId="{FC516394-6FC8-4FEB-A678-383E0E20FEA1}" type="presParOf" srcId="{52EDAC2C-9A20-444B-8E23-0367B19D55DE}" destId="{4E46A3A5-3769-4972-8D1A-55E547FFB074}" srcOrd="1" destOrd="0" presId="urn:microsoft.com/office/officeart/2005/8/layout/vList5"/>
    <dgm:cxn modelId="{B37CA780-E676-4CF3-9BC8-E216A19987F0}" type="presParOf" srcId="{73BE4B0B-CE1F-46A8-BED4-E2DAE8B0E374}" destId="{359B9967-9C02-45EF-AA42-F686EEFC5551}" srcOrd="1" destOrd="0" presId="urn:microsoft.com/office/officeart/2005/8/layout/vList5"/>
    <dgm:cxn modelId="{0FE54104-8F8E-4B5A-B799-6BBB684D1203}" type="presParOf" srcId="{73BE4B0B-CE1F-46A8-BED4-E2DAE8B0E374}" destId="{5ED6A28E-CB94-4993-9D19-F8932078E1C5}" srcOrd="2" destOrd="0" presId="urn:microsoft.com/office/officeart/2005/8/layout/vList5"/>
    <dgm:cxn modelId="{D2EA9E73-DA2E-451B-908E-C7DD086A8937}" type="presParOf" srcId="{5ED6A28E-CB94-4993-9D19-F8932078E1C5}" destId="{F808CAA8-9BB2-42BC-9B30-AEF3B71EBDE7}" srcOrd="0" destOrd="0" presId="urn:microsoft.com/office/officeart/2005/8/layout/vList5"/>
    <dgm:cxn modelId="{251B7095-762A-4C66-A1AA-5831EFABCAAB}" type="presParOf" srcId="{5ED6A28E-CB94-4993-9D19-F8932078E1C5}" destId="{44FAAC0C-DB54-4C1D-86E4-69776BEC865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6A3A5-3769-4972-8D1A-55E547FFB074}">
      <dsp:nvSpPr>
        <dsp:cNvPr id="0" name=""/>
        <dsp:cNvSpPr/>
      </dsp:nvSpPr>
      <dsp:spPr>
        <a:xfrm rot="5400000">
          <a:off x="4598141" y="-1320556"/>
          <a:ext cx="2163699" cy="5345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smtClean="0"/>
            <a:t>OPZ: V indikátorech pouze identifikovaní účastníci přesahující bagatelní podporu (pouze jednou bez ohledu na počet podpor) </a:t>
          </a:r>
          <a:r>
            <a:rPr lang="cs-CZ" sz="1500" b="1" i="1" kern="1200" smtClean="0"/>
            <a:t>POZOR: Rozdíl mezi celkovým počtem podpořených osob a celkovým počtem účastníků (vykázaných v indikátoru 60000)</a:t>
          </a:r>
          <a:endParaRPr lang="cs-CZ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smtClean="0"/>
            <a:t>OP LZZ: Každá osoba, která byla podpořena (pouze jednou bez ohledu na počet podpor)</a:t>
          </a:r>
          <a:endParaRPr lang="cs-CZ" sz="1500" kern="1200"/>
        </a:p>
      </dsp:txBody>
      <dsp:txXfrm rot="-5400000">
        <a:off x="3007055" y="376153"/>
        <a:ext cx="5240250" cy="1952453"/>
      </dsp:txXfrm>
    </dsp:sp>
    <dsp:sp modelId="{64CCD88F-FF1B-44E8-BD6B-DD0BD3B59B40}">
      <dsp:nvSpPr>
        <dsp:cNvPr id="0" name=""/>
        <dsp:cNvSpPr/>
      </dsp:nvSpPr>
      <dsp:spPr>
        <a:xfrm>
          <a:off x="0" y="67"/>
          <a:ext cx="3007054" cy="2704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b="0" kern="1200" smtClean="0"/>
            <a:t>Podpořené osoby</a:t>
          </a:r>
          <a:endParaRPr lang="cs-CZ" sz="2900" kern="1200"/>
        </a:p>
      </dsp:txBody>
      <dsp:txXfrm>
        <a:off x="132029" y="132096"/>
        <a:ext cx="2742996" cy="2440566"/>
      </dsp:txXfrm>
    </dsp:sp>
    <dsp:sp modelId="{44FAAC0C-DB54-4C1D-86E4-69776BEC8655}">
      <dsp:nvSpPr>
        <dsp:cNvPr id="0" name=""/>
        <dsp:cNvSpPr/>
      </dsp:nvSpPr>
      <dsp:spPr>
        <a:xfrm rot="5400000">
          <a:off x="4598141" y="1519299"/>
          <a:ext cx="2163699" cy="5345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smtClean="0"/>
            <a:t>OPZ: Účastníci, kteří v rámci projektu získali kvalifikaci (potvrzení udíleno na základě formálního prověření znalostí, které ukázalo, že účastník získal kvalifikaci dle předem stanovených standardů. Možno specifikovat ve výzvě, co bude uznáváno)</a:t>
          </a:r>
          <a:br>
            <a:rPr lang="cs-CZ" sz="1500" kern="1200" smtClean="0"/>
          </a:br>
          <a:r>
            <a:rPr lang="cs-CZ" sz="1500" b="1" i="1" kern="1200" smtClean="0"/>
            <a:t>POZOR: Účastník započítán pouze jednou bez ohledu na počet získaných kvalifikací</a:t>
          </a:r>
          <a:endParaRPr lang="cs-CZ" sz="1500" kern="120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smtClean="0"/>
            <a:t>OP LZZ: Počet absolventů kurzů. Osoba započítána tolikrát, kolik kurzů řádně dokončila</a:t>
          </a:r>
          <a:endParaRPr lang="cs-CZ" sz="1500" kern="1200"/>
        </a:p>
      </dsp:txBody>
      <dsp:txXfrm rot="-5400000">
        <a:off x="3007055" y="3216009"/>
        <a:ext cx="5240250" cy="1952453"/>
      </dsp:txXfrm>
    </dsp:sp>
    <dsp:sp modelId="{F808CAA8-9BB2-42BC-9B30-AEF3B71EBDE7}">
      <dsp:nvSpPr>
        <dsp:cNvPr id="0" name=""/>
        <dsp:cNvSpPr/>
      </dsp:nvSpPr>
      <dsp:spPr>
        <a:xfrm>
          <a:off x="0" y="2839923"/>
          <a:ext cx="3007054" cy="2704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b="0" kern="1200" smtClean="0"/>
            <a:t>Účastníci kurzů x získání kvalifikace (indikátor 62600)</a:t>
          </a:r>
          <a:endParaRPr lang="cs-CZ" sz="2900" kern="1200"/>
        </a:p>
      </dsp:txBody>
      <dsp:txXfrm>
        <a:off x="132029" y="2971952"/>
        <a:ext cx="2742996" cy="2440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D18B7-3C0B-4540-B18A-DB6256BEACFC}" type="datetimeFigureOut">
              <a:rPr lang="cs-CZ" smtClean="0"/>
              <a:t>7.11.2016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3E32E-49E3-4216-B73A-EA0CDEE762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04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7.11.2016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94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12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5105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7537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15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06362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1546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189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181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8757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4292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0187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alt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3617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5105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319553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84363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3705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007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399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391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88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333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308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541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1259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201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534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521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063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40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2284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7024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033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230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4995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226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59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41872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734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71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347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527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4330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5626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973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0223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58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56919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71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18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37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iskp@mpsv.cz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taceeu.cz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hyperlink" Target="mailto:marcel.mare&#353;@mpsv.cz" TargetMode="External"/><Relationship Id="rId3" Type="http://schemas.openxmlformats.org/officeDocument/2006/relationships/hyperlink" Target="mailto:ivana.jirkova@mpsv.cz" TargetMode="External"/><Relationship Id="rId7" Type="http://schemas.openxmlformats.org/officeDocument/2006/relationships/hyperlink" Target="mailto:kristyna.hochmannova@mpsv.cz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lenka.lenkova@mpsv.cz" TargetMode="External"/><Relationship Id="rId5" Type="http://schemas.openxmlformats.org/officeDocument/2006/relationships/hyperlink" Target="mailto:petra.ulrichova@mpsv.cz" TargetMode="External"/><Relationship Id="rId4" Type="http://schemas.openxmlformats.org/officeDocument/2006/relationships/hyperlink" Target="mailto:jirina.kreidlova@mpsv.cz" TargetMode="Externa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03648" y="2564904"/>
            <a:ext cx="7380352" cy="1269096"/>
          </a:xfrm>
        </p:spPr>
        <p:txBody>
          <a:bodyPr/>
          <a:lstStyle/>
          <a:p>
            <a:r>
              <a:rPr lang="cs-CZ" sz="3200" b="0" kern="1200" dirty="0" smtClean="0">
                <a:latin typeface="+mn-lt"/>
                <a:ea typeface="+mn-ea"/>
                <a:cs typeface="+mn-cs"/>
              </a:rPr>
              <a:t>Výzva: „</a:t>
            </a:r>
            <a:r>
              <a:rPr lang="cs-CZ" sz="3200" b="0" kern="1200" dirty="0" err="1" smtClean="0">
                <a:latin typeface="+mn-lt"/>
                <a:ea typeface="+mn-ea"/>
                <a:cs typeface="+mn-cs"/>
              </a:rPr>
              <a:t>podporA</a:t>
            </a:r>
            <a:r>
              <a:rPr lang="cs-CZ" sz="3200" b="0" kern="1200" dirty="0" smtClean="0">
                <a:latin typeface="+mn-lt"/>
                <a:ea typeface="+mn-ea"/>
                <a:cs typeface="+mn-cs"/>
              </a:rPr>
              <a:t>  aktivit a programů v rámci sociálního začleňování“, č. 03_16_064</a:t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endParaRPr lang="cs-CZ" sz="3200" b="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err="1" smtClean="0"/>
              <a:t>J.Kreidlová</a:t>
            </a:r>
            <a:r>
              <a:rPr lang="cs-CZ" dirty="0" smtClean="0"/>
              <a:t>, </a:t>
            </a:r>
            <a:r>
              <a:rPr lang="cs-CZ" dirty="0" err="1" smtClean="0"/>
              <a:t>I.Jirková</a:t>
            </a:r>
            <a:endParaRPr lang="cs-CZ" dirty="0" smtClean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9.11.2016  Praha </a:t>
            </a:r>
            <a:endParaRPr lang="cs-CZ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92601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424488" cy="4635216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cs-CZ" b="1" dirty="0" smtClean="0"/>
              <a:t>Podpora </a:t>
            </a:r>
            <a:r>
              <a:rPr lang="cs-CZ" b="1" dirty="0"/>
              <a:t>služeb pro ohrožené děti a </a:t>
            </a:r>
            <a:r>
              <a:rPr lang="cs-CZ" b="1" dirty="0" smtClean="0"/>
              <a:t>rodiny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 smtClean="0"/>
              <a:t>Programy a aktivity v oblasti SPOD (prevence, vyhledávání ohrožených dětí, vč. vytváření metodik, nastavování spolupráce s dalšími zainteresovanými subjekty, podpora a vytváření místních týmů, nastavení krizové spolupráce..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 smtClean="0"/>
              <a:t>preventivní služby v rámci SPOD na podporu rodiny a obnovu narušených funkcí a stabilizace rodiny, propojování s dalším poradenstvím, zapojení participativních metod soc. práce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 smtClean="0"/>
              <a:t>Aktivizační, asistenční a motivační programy pro ohrožené rodiny a děti (podpora rodičovských kompetencí, kompetencí k péči o domácnost, péči o děti a jejich vzdělávání..)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 smtClean="0"/>
              <a:t>Asistenční, nácvikové a odlehčovací činnosti ve vztahu ke stabilizaci rodiny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 smtClean="0"/>
              <a:t>Podpora rodinám dětí, které jsou ohroženy aktuálně umístěním mimo rodinu (zajištění kontaktu s rodiči, náhradní péče, komplexní práce s rodinou, ochrana práv dítěte..)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486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00000"/>
            <a:ext cx="8424488" cy="4320000"/>
          </a:xfrm>
        </p:spPr>
        <p:txBody>
          <a:bodyPr/>
          <a:lstStyle/>
          <a:p>
            <a:pPr marL="457200" indent="-457200">
              <a:buFont typeface="+mj-lt"/>
              <a:buAutoNum type="arabicPeriod" startAt="7"/>
            </a:pPr>
            <a:r>
              <a:rPr lang="cs-CZ" b="1" dirty="0" smtClean="0"/>
              <a:t>Podpora </a:t>
            </a:r>
            <a:r>
              <a:rPr lang="cs-CZ" b="1" dirty="0"/>
              <a:t>aktivit zaměřených na CS legálních </a:t>
            </a:r>
            <a:r>
              <a:rPr lang="cs-CZ" b="1" dirty="0" smtClean="0"/>
              <a:t>migrantů</a:t>
            </a:r>
          </a:p>
          <a:p>
            <a:pPr marL="691200" lvl="1" indent="-457200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odpora legálních migrantů  - zejména cizinci ze třetích zemí pobývajících na základě udělení mezinárodní ochrany (nebo o ni žádající) na území ČR </a:t>
            </a:r>
          </a:p>
          <a:p>
            <a:pPr marL="691200" lvl="1" indent="-457200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odpora terénní sociální práce, právního poradenství, výuka ČJ (nad úroveň A1), podpora aktivit na zvýšení právního povědomí a aktivit zaměřených na participaci CS na zejména lokální úrovni veř. Života</a:t>
            </a:r>
          </a:p>
          <a:p>
            <a:pPr marL="691200" lvl="1" indent="-457200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odpora obcí (s významným podílem cizinců) – podpora komunitní soc. práce a komunitních center</a:t>
            </a:r>
          </a:p>
          <a:p>
            <a:pPr marL="691200" lvl="1" indent="-457200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odpora služeb interkulturních pracovníků, komunitních tlumočníků z řad cizinců k usnadnění a zkvalitnění komunikace mezi cizinci, institucemi a veřejností</a:t>
            </a:r>
            <a:endParaRPr lang="cs-CZ" sz="1800" dirty="0"/>
          </a:p>
          <a:p>
            <a:pPr marL="0" indent="0">
              <a:buNone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56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 </a:t>
            </a:r>
            <a:r>
              <a:rPr lang="cs-CZ" dirty="0" smtClean="0"/>
              <a:t>č.03_16_064  nepodporuje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12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obsah 1"/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8512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12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None/>
              <a:defRPr sz="1400" b="1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1100" b="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20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lang="cs-CZ" sz="18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18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cs-CZ" sz="1800" b="0" u="sng" dirty="0" smtClean="0">
                <a:solidFill>
                  <a:schemeClr val="tx1"/>
                </a:solidFill>
                <a:latin typeface="+mn-lt"/>
                <a:cs typeface="+mn-cs"/>
              </a:rPr>
              <a:t>Není podporováno:</a:t>
            </a:r>
            <a:endParaRPr lang="cs-CZ" sz="1800" b="0" dirty="0"/>
          </a:p>
          <a:p>
            <a:pPr marL="285750" indent="-285750">
              <a:lnSpc>
                <a:spcPct val="100000"/>
              </a:lnSpc>
              <a:buFont typeface="Arial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poskytování sociálních služeb v rozsahu základních činností poskytovaných podle zákona č. 108/2006 Sb., o sociálních službách, ve znění pozdějších předpisů, </a:t>
            </a:r>
            <a:endParaRPr lang="cs-CZ" sz="1800" b="0" u="sng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poskytování </a:t>
            </a: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činností komerční povahy</a:t>
            </a: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,</a:t>
            </a: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vč. komerčních volnočasových aktivit</a:t>
            </a:r>
            <a:endParaRPr lang="cs-CZ" sz="18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jazykové kurzy (s výjimkou kurzů českého </a:t>
            </a: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jazyka pro CS migranti),</a:t>
            </a:r>
            <a:endParaRPr lang="cs-CZ" sz="18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n</a:t>
            </a: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ástroje aktivní politiky zaměstnanosti (rekvalifikační kurzy, pracovní místa na zkoušku..), </a:t>
            </a: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	 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tvorba vzdělávacích programů, vytvoření </a:t>
            </a: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kurzů, e-</a:t>
            </a:r>
            <a:r>
              <a:rPr lang="cs-CZ" sz="1800" b="0" dirty="0" err="1" smtClean="0">
                <a:solidFill>
                  <a:schemeClr val="tx1"/>
                </a:solidFill>
                <a:latin typeface="+mn-lt"/>
                <a:cs typeface="+mn-cs"/>
              </a:rPr>
              <a:t>learning</a:t>
            </a: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,</a:t>
            </a: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	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osvětová činnost jako samostatný projekt, 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i</a:t>
            </a: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nvestice do soc. </a:t>
            </a: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bydlení</a:t>
            </a: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, nájemné, kauce, vybavení bytů, opravy a údržba,</a:t>
            </a:r>
            <a:endParaRPr lang="cs-CZ" sz="18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aktivity související s podporou dětí pod 15 let</a:t>
            </a: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,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nákup vozidel (investiční i neinvestiční výdaj - leasing),</a:t>
            </a:r>
            <a:endParaRPr lang="cs-CZ" sz="18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  <a:latin typeface="+mn-lt"/>
                <a:cs typeface="+mn-cs"/>
              </a:rPr>
              <a:t>k</a:t>
            </a:r>
            <a:r>
              <a:rPr lang="cs-CZ" sz="1800" b="0" dirty="0" smtClean="0">
                <a:solidFill>
                  <a:schemeClr val="tx1"/>
                </a:solidFill>
                <a:latin typeface="+mn-lt"/>
                <a:cs typeface="+mn-cs"/>
              </a:rPr>
              <a:t>urzy PC – obecné kurzy (vyjma aktivit pro CS migranti).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58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000" cy="4824536"/>
          </a:xfrm>
        </p:spPr>
        <p:txBody>
          <a:bodyPr/>
          <a:lstStyle/>
          <a:p>
            <a:r>
              <a:rPr lang="cs-CZ" sz="2000" dirty="0" smtClean="0"/>
              <a:t>partner s i bez finančního příspěvku</a:t>
            </a:r>
          </a:p>
          <a:p>
            <a:r>
              <a:rPr lang="cs-CZ" sz="2000" dirty="0" smtClean="0"/>
              <a:t>partner se podílí na realizaci věcných aktivit projektu (konzultace, odborné garance, práce s cílovou skupinou).</a:t>
            </a:r>
          </a:p>
          <a:p>
            <a:r>
              <a:rPr lang="cs-CZ" sz="2000" dirty="0"/>
              <a:t>p</a:t>
            </a:r>
            <a:r>
              <a:rPr lang="cs-CZ" sz="2000" dirty="0" smtClean="0"/>
              <a:t>artnerem se NEROZUMÍ subjekt, který je v dodavatelském či odběratelském vztahu k příjemci</a:t>
            </a:r>
          </a:p>
          <a:p>
            <a:pPr marL="0" indent="0">
              <a:buNone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/>
              <a:t>V případě projektů</a:t>
            </a:r>
            <a:r>
              <a:rPr lang="cs-CZ" sz="1800" dirty="0"/>
              <a:t>, v nichž jsou zapojeny další subjekty (a to v roli partnerů nebo mimo partnerství), je </a:t>
            </a:r>
            <a:r>
              <a:rPr lang="cs-CZ" sz="1800" dirty="0" smtClean="0"/>
              <a:t>rozhodující </a:t>
            </a:r>
            <a:r>
              <a:rPr lang="cs-CZ" sz="1800" dirty="0"/>
              <a:t>pouze příjemce podpory, tj. minimální podíl příjemce a případný příspěvek státního rozpočtu se určuje vždy dle příjemce </a:t>
            </a:r>
            <a:r>
              <a:rPr lang="cs-CZ" sz="1800" dirty="0" smtClean="0"/>
              <a:t>podpory (kap.16 Obecná pravidla).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0072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obecně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608512"/>
          </a:xfrm>
        </p:spPr>
        <p:txBody>
          <a:bodyPr/>
          <a:lstStyle/>
          <a:p>
            <a:r>
              <a:rPr lang="cs-CZ" sz="1800" b="1" dirty="0" smtClean="0"/>
              <a:t>bagatelní podpora </a:t>
            </a:r>
            <a:r>
              <a:rPr lang="cs-CZ" sz="1800" dirty="0" smtClean="0"/>
              <a:t>– je podpora účastníka pod 40 hod při realizaci celého projektu (1h=60min)</a:t>
            </a:r>
          </a:p>
          <a:p>
            <a:r>
              <a:rPr lang="cs-CZ" sz="1800" dirty="0" err="1" smtClean="0"/>
              <a:t>Anonymizace</a:t>
            </a:r>
            <a:r>
              <a:rPr lang="cs-CZ" sz="1800" dirty="0" smtClean="0"/>
              <a:t> účastníků – pouze okrajově a v odůvodněných případech (např. oběti trest. činů), příjemce musí vést relevantní evidenci (např. pod kódy)</a:t>
            </a:r>
          </a:p>
          <a:p>
            <a:r>
              <a:rPr lang="cs-CZ" sz="1800" dirty="0" smtClean="0"/>
              <a:t>Upozornění - indikátory </a:t>
            </a:r>
            <a:r>
              <a:rPr lang="cs-CZ" sz="1800" dirty="0"/>
              <a:t>se v žádosti o projekt </a:t>
            </a:r>
            <a:r>
              <a:rPr lang="cs-CZ" sz="1800" dirty="0" smtClean="0"/>
              <a:t>v ISKP14+ začnou </a:t>
            </a:r>
            <a:r>
              <a:rPr lang="cs-CZ" sz="1800" dirty="0"/>
              <a:t>objevovat až </a:t>
            </a:r>
            <a:r>
              <a:rPr lang="cs-CZ" sz="1800" dirty="0" smtClean="0"/>
              <a:t>po zadání </a:t>
            </a:r>
            <a:r>
              <a:rPr lang="cs-CZ" sz="1800" dirty="0"/>
              <a:t>specifického </a:t>
            </a:r>
            <a:r>
              <a:rPr lang="cs-CZ" sz="1800" dirty="0" smtClean="0"/>
              <a:t>cíle)</a:t>
            </a:r>
          </a:p>
          <a:p>
            <a:r>
              <a:rPr lang="cs-CZ" sz="1800" dirty="0" smtClean="0"/>
              <a:t>Monitorovací </a:t>
            </a:r>
            <a:r>
              <a:rPr lang="cs-CZ" sz="1800" dirty="0"/>
              <a:t>list podpořené osoby není povinný (k MI 6 00 00</a:t>
            </a:r>
            <a:r>
              <a:rPr lang="cs-CZ" sz="1800" dirty="0" smtClean="0"/>
              <a:t>) – doporučený na </a:t>
            </a:r>
            <a:r>
              <a:rPr lang="cs-CZ" sz="1800" dirty="0" smtClean="0">
                <a:hlinkClick r:id="rId3"/>
              </a:rPr>
              <a:t>www.esfcr.cz</a:t>
            </a:r>
            <a:r>
              <a:rPr lang="cs-CZ" sz="1800" dirty="0" smtClean="0"/>
              <a:t> ; příjemce </a:t>
            </a:r>
            <a:r>
              <a:rPr lang="cs-CZ" sz="1800" dirty="0"/>
              <a:t>je oprávněn používat jiný způsob sběru dat a dokladování. Evidence musí být </a:t>
            </a:r>
            <a:r>
              <a:rPr lang="cs-CZ" sz="1800" dirty="0" smtClean="0"/>
              <a:t>doložitelná (kontrola na místě)</a:t>
            </a:r>
          </a:p>
          <a:p>
            <a:r>
              <a:rPr lang="cs-CZ" sz="1800" dirty="0"/>
              <a:t>Informace najdete v kap. 18.1.3.2 „Obecná část pravidel“</a:t>
            </a:r>
          </a:p>
          <a:p>
            <a:endParaRPr lang="cs-CZ" sz="20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41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– závazkové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15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2000" b="1" dirty="0" smtClean="0"/>
              <a:t>6 00 00 Celkový počet účastníků </a:t>
            </a:r>
            <a:r>
              <a:rPr lang="cs-CZ" sz="2000" dirty="0"/>
              <a:t> </a:t>
            </a:r>
            <a:r>
              <a:rPr lang="cs-CZ" sz="2000" dirty="0" smtClean="0"/>
              <a:t>– </a:t>
            </a:r>
            <a:r>
              <a:rPr lang="cs-CZ" sz="2000" i="1" dirty="0" smtClean="0"/>
              <a:t>výstup</a:t>
            </a:r>
          </a:p>
          <a:p>
            <a:pPr lvl="1"/>
            <a:r>
              <a:rPr lang="cs-CZ" sz="1600" i="1" dirty="0" smtClean="0"/>
              <a:t>nutná </a:t>
            </a:r>
            <a:r>
              <a:rPr lang="cs-CZ" sz="1600" i="1" dirty="0"/>
              <a:t>identifikace podpořených osob, nezapočítávají se osoby s bagatel. podporou</a:t>
            </a:r>
          </a:p>
          <a:p>
            <a:r>
              <a:rPr lang="cs-CZ" sz="2000" b="1" dirty="0" smtClean="0"/>
              <a:t>6 70 01 Kapacita podpořených služeb </a:t>
            </a:r>
            <a:r>
              <a:rPr lang="cs-CZ" sz="2000" dirty="0" smtClean="0"/>
              <a:t>– </a:t>
            </a:r>
            <a:r>
              <a:rPr lang="cs-CZ" sz="2000" i="1" dirty="0" smtClean="0"/>
              <a:t>výstup</a:t>
            </a:r>
          </a:p>
          <a:p>
            <a:pPr lvl="1"/>
            <a:r>
              <a:rPr lang="cs-CZ" sz="1600" i="1" dirty="0"/>
              <a:t>okamžitá kapacita aktivit projektu, kterou v danou chvíli lze obsloužit (např. při kurzech počet míst v učebně nebo daná kapacitou člena/ů RT)</a:t>
            </a:r>
          </a:p>
          <a:p>
            <a:r>
              <a:rPr lang="cs-CZ" sz="2000" b="1" dirty="0"/>
              <a:t>6 74 01 Nové nebo inovované soc. služby týkající se bydlení </a:t>
            </a:r>
            <a:r>
              <a:rPr lang="cs-CZ" sz="1600" i="1" dirty="0"/>
              <a:t>(nejedná se o soc. službu dle zákona) </a:t>
            </a:r>
          </a:p>
          <a:p>
            <a:r>
              <a:rPr lang="cs-CZ" sz="2000" b="1" dirty="0" smtClean="0"/>
              <a:t>6 70 10 Využívání podpořených služeb </a:t>
            </a:r>
            <a:r>
              <a:rPr lang="cs-CZ" sz="2000" dirty="0"/>
              <a:t>– </a:t>
            </a:r>
            <a:r>
              <a:rPr lang="cs-CZ" sz="2000" i="1" dirty="0"/>
              <a:t>výstup </a:t>
            </a:r>
            <a:endParaRPr lang="cs-CZ" sz="2000" b="1" dirty="0" smtClean="0"/>
          </a:p>
          <a:p>
            <a:pPr lvl="1"/>
            <a:r>
              <a:rPr lang="cs-CZ" sz="1600" i="1" dirty="0" smtClean="0"/>
              <a:t>zde tzv. bagatelní podpora + v </a:t>
            </a:r>
            <a:r>
              <a:rPr lang="cs-CZ" sz="1600" i="1" dirty="0" err="1" smtClean="0"/>
              <a:t>odůvod</a:t>
            </a:r>
            <a:r>
              <a:rPr lang="cs-CZ" sz="1600" i="1" dirty="0" smtClean="0"/>
              <a:t>. případech anonymizovaní účastníci</a:t>
            </a:r>
          </a:p>
          <a:p>
            <a:r>
              <a:rPr lang="cs-CZ" sz="2000" b="1" dirty="0" smtClean="0"/>
              <a:t>5 51 02 Počet podpořených komunitních center </a:t>
            </a:r>
            <a:r>
              <a:rPr lang="cs-CZ" sz="2000" dirty="0" smtClean="0"/>
              <a:t>- </a:t>
            </a:r>
            <a:r>
              <a:rPr lang="cs-CZ" sz="2000" i="1" dirty="0" smtClean="0"/>
              <a:t>výstup</a:t>
            </a:r>
            <a:endParaRPr lang="cs-CZ" sz="20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Žadatel uvede adekvátní cíl. hodnotu projektu (bude povinen v případě realizace projektu naplnit), vybere </a:t>
            </a:r>
            <a:r>
              <a:rPr lang="cs-CZ" sz="16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relevant</a:t>
            </a: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indikátory (musí alespoň 1 výstupový indikátor) </a:t>
            </a:r>
          </a:p>
        </p:txBody>
      </p:sp>
    </p:spTree>
    <p:extLst>
      <p:ext uri="{BB962C8B-B14F-4D97-AF65-F5344CB8AC3E}">
        <p14:creationId xmlns:p14="http://schemas.microsoft.com/office/powerpoint/2010/main" val="316246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–  pouze ke sledování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1800" b="1" dirty="0"/>
              <a:t>6 25 00 účastníci v procesu vzdělávání/odborné přípravy po ukončení své účasti</a:t>
            </a:r>
          </a:p>
          <a:p>
            <a:r>
              <a:rPr lang="cs-CZ" sz="1800" b="1" dirty="0"/>
              <a:t> 6 26 00 účastníci, kteří získali kvalifikaci po ukončení své účasti </a:t>
            </a:r>
            <a:r>
              <a:rPr lang="cs-CZ" sz="1800" b="1" dirty="0" smtClean="0"/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– </a:t>
            </a:r>
            <a:r>
              <a:rPr lang="cs-CZ" sz="1800" dirty="0">
                <a:solidFill>
                  <a:srgbClr val="FF0000"/>
                </a:solidFill>
              </a:rPr>
              <a:t>žadatel uvede „0“</a:t>
            </a:r>
          </a:p>
          <a:p>
            <a:r>
              <a:rPr lang="cs-CZ" sz="1800" b="1" dirty="0" smtClean="0"/>
              <a:t>6 28 00 znevýhodnění účastníci, kteří po ukončení své účasti hledají zaměstnání, jsou v procesu vzdělávání</a:t>
            </a:r>
            <a:r>
              <a:rPr lang="cs-CZ" sz="1800" dirty="0" smtClean="0">
                <a:solidFill>
                  <a:srgbClr val="FF0000"/>
                </a:solidFill>
              </a:rPr>
              <a:t>– </a:t>
            </a:r>
            <a:r>
              <a:rPr lang="cs-CZ" sz="1800" dirty="0">
                <a:solidFill>
                  <a:srgbClr val="FF0000"/>
                </a:solidFill>
              </a:rPr>
              <a:t>žadatel uvede „0</a:t>
            </a:r>
            <a:r>
              <a:rPr lang="cs-CZ" sz="1800" dirty="0" smtClean="0">
                <a:solidFill>
                  <a:srgbClr val="FF0000"/>
                </a:solidFill>
              </a:rPr>
              <a:t>“</a:t>
            </a:r>
          </a:p>
          <a:p>
            <a:r>
              <a:rPr lang="cs-CZ" sz="1800" b="1" dirty="0" smtClean="0"/>
              <a:t>8 05 </a:t>
            </a:r>
            <a:r>
              <a:rPr lang="cs-CZ" sz="1800" b="1" dirty="0"/>
              <a:t>00 </a:t>
            </a:r>
            <a:r>
              <a:rPr lang="cs-CZ" sz="1800" b="1" dirty="0" smtClean="0"/>
              <a:t>Počet napsaných a zveřejněných analytických a strategických dokumentů (vč. evaluačních</a:t>
            </a:r>
            <a:r>
              <a:rPr lang="cs-CZ" sz="1800" dirty="0" smtClean="0"/>
              <a:t>)</a:t>
            </a:r>
          </a:p>
          <a:p>
            <a:r>
              <a:rPr lang="cs-CZ" sz="1800" b="1" dirty="0" smtClean="0"/>
              <a:t>6 73 10 Bývalí účastníci projektů, u nichž intervence formou sociální práce naplnila svůj účel</a:t>
            </a:r>
            <a:endParaRPr lang="cs-CZ" sz="1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8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žadatel zpravidla uvede 0</a:t>
            </a:r>
            <a:r>
              <a:rPr lang="cs-CZ" sz="18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</a:t>
            </a:r>
            <a:r>
              <a:rPr lang="cs-CZ" sz="18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 případě podpory projektu povinnost sledovat ve vztahu k charakteristikám účastníků</a:t>
            </a:r>
          </a:p>
          <a:p>
            <a:endParaRPr lang="cs-CZ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88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zásadní rozdíly v OPZ proti OP LZZ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246955"/>
              </p:ext>
            </p:extLst>
          </p:nvPr>
        </p:nvGraphicFramePr>
        <p:xfrm>
          <a:off x="395536" y="1196752"/>
          <a:ext cx="835292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857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Přílohy žádosti - povinné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sz="2000" dirty="0" smtClean="0"/>
              <a:t>Kladné </a:t>
            </a:r>
            <a:r>
              <a:rPr lang="cs-CZ" sz="2000" dirty="0"/>
              <a:t>vyjádření obce k projektu zaměřeném k </a:t>
            </a:r>
            <a:r>
              <a:rPr lang="cs-CZ" sz="2000" dirty="0" smtClean="0"/>
              <a:t>bydlení </a:t>
            </a:r>
          </a:p>
          <a:p>
            <a:pPr lvl="1"/>
            <a:r>
              <a:rPr lang="cs-CZ" sz="1600" dirty="0" smtClean="0"/>
              <a:t>povinné pouze </a:t>
            </a:r>
            <a:r>
              <a:rPr lang="cs-CZ" sz="1600" dirty="0"/>
              <a:t>u projektů řešících </a:t>
            </a:r>
            <a:r>
              <a:rPr lang="cs-CZ" sz="1600" dirty="0" smtClean="0"/>
              <a:t>bydlení</a:t>
            </a:r>
          </a:p>
          <a:p>
            <a:pPr lvl="1"/>
            <a:r>
              <a:rPr lang="cs-CZ" sz="1600" dirty="0" smtClean="0"/>
              <a:t>je-li žadatelem sama obec, nedokládá se</a:t>
            </a:r>
            <a:r>
              <a:rPr lang="cs-CZ" sz="1600" dirty="0"/>
              <a:t> </a:t>
            </a:r>
          </a:p>
          <a:p>
            <a:pPr lvl="1"/>
            <a:r>
              <a:rPr lang="cs-CZ" sz="1600" dirty="0" smtClean="0"/>
              <a:t>vzor </a:t>
            </a:r>
            <a:r>
              <a:rPr lang="cs-CZ" sz="1600" dirty="0"/>
              <a:t>příloha č. 1 </a:t>
            </a:r>
            <a:r>
              <a:rPr lang="cs-CZ" sz="1600" dirty="0" smtClean="0"/>
              <a:t>výzvy</a:t>
            </a:r>
            <a:endParaRPr lang="cs-CZ" sz="1600" dirty="0"/>
          </a:p>
          <a:p>
            <a:r>
              <a:rPr lang="cs-CZ" sz="2000" dirty="0" smtClean="0"/>
              <a:t>Analýza </a:t>
            </a:r>
            <a:r>
              <a:rPr lang="cs-CZ" sz="2000" dirty="0"/>
              <a:t>potřebnosti projektu a cílové </a:t>
            </a:r>
            <a:r>
              <a:rPr lang="cs-CZ" sz="2000" dirty="0" smtClean="0"/>
              <a:t>skupiny</a:t>
            </a:r>
          </a:p>
          <a:p>
            <a:pPr lvl="1"/>
            <a:r>
              <a:rPr lang="cs-CZ" sz="1600" dirty="0" smtClean="0"/>
              <a:t>Rozsah 1-4 strany, kvalitně zpracovat (v žádosti uvést stručné a zásadní informace, podrobně a celistvě zpracovat relevantní informace v příloze</a:t>
            </a:r>
          </a:p>
          <a:p>
            <a:pPr lvl="1"/>
            <a:r>
              <a:rPr lang="cs-CZ" sz="1600" dirty="0" smtClean="0"/>
              <a:t>vzor </a:t>
            </a:r>
            <a:r>
              <a:rPr lang="cs-CZ" sz="1600" dirty="0"/>
              <a:t>příloha č. 3 výzvy</a:t>
            </a:r>
          </a:p>
          <a:p>
            <a:r>
              <a:rPr lang="cs-CZ" sz="2000" dirty="0" smtClean="0"/>
              <a:t>Čestné </a:t>
            </a:r>
            <a:r>
              <a:rPr lang="cs-CZ" sz="2000" dirty="0"/>
              <a:t>prohlášení – Identifikace skutečných majitelů právnické osoby ve smyslu zákona č. 253/2008 </a:t>
            </a:r>
            <a:r>
              <a:rPr lang="cs-CZ" sz="2000" dirty="0" smtClean="0"/>
              <a:t>Sb.</a:t>
            </a:r>
          </a:p>
          <a:p>
            <a:pPr lvl="1"/>
            <a:r>
              <a:rPr lang="cs-CZ" sz="1600" dirty="0" smtClean="0"/>
              <a:t>dokládá </a:t>
            </a:r>
            <a:r>
              <a:rPr lang="cs-CZ" sz="1600" dirty="0"/>
              <a:t>žadatel, který není </a:t>
            </a:r>
            <a:r>
              <a:rPr lang="cs-CZ" sz="1600" dirty="0" smtClean="0"/>
              <a:t>fyzickou </a:t>
            </a:r>
            <a:r>
              <a:rPr lang="cs-CZ" sz="1600" dirty="0"/>
              <a:t>nebo právnickou osobou veřejného práva – obce a jejich příspěvkové organizace, příspěvkové </a:t>
            </a:r>
            <a:r>
              <a:rPr lang="cs-CZ" sz="1600" dirty="0" smtClean="0"/>
              <a:t>organizace </a:t>
            </a:r>
            <a:r>
              <a:rPr lang="cs-CZ" sz="1600" dirty="0"/>
              <a:t>kraje, svazky </a:t>
            </a:r>
            <a:r>
              <a:rPr lang="cs-CZ" sz="1600" dirty="0" smtClean="0"/>
              <a:t>obcí</a:t>
            </a:r>
          </a:p>
          <a:p>
            <a:pPr lvl="1"/>
            <a:r>
              <a:rPr lang="cs-CZ" sz="1600" dirty="0"/>
              <a:t>v</a:t>
            </a:r>
            <a:r>
              <a:rPr lang="cs-CZ" sz="1600" dirty="0" smtClean="0"/>
              <a:t>zor příloha č. 5 výzvy</a:t>
            </a:r>
            <a:endParaRPr lang="cs-CZ" sz="1600" dirty="0"/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4901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KP14+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851240"/>
          </a:xfrm>
        </p:spPr>
        <p:txBody>
          <a:bodyPr/>
          <a:lstStyle/>
          <a:p>
            <a:r>
              <a:rPr lang="cs-CZ" sz="1800" dirty="0" smtClean="0"/>
              <a:t>registrace – Pokyny k vyplnění žádosti (www.esfcr.cz).</a:t>
            </a:r>
          </a:p>
          <a:p>
            <a:r>
              <a:rPr lang="cs-CZ" sz="1800" dirty="0" smtClean="0"/>
              <a:t>elektronizace – </a:t>
            </a:r>
            <a:r>
              <a:rPr lang="cs-CZ" sz="1800" b="1" dirty="0" smtClean="0">
                <a:solidFill>
                  <a:srgbClr val="FF0000"/>
                </a:solidFill>
              </a:rPr>
              <a:t>kvalifikovaný elektronický podpis (i v případě oprávněné osoby jednající za žadatele) </a:t>
            </a:r>
            <a:r>
              <a:rPr lang="cs-CZ" sz="1800" dirty="0" smtClean="0">
                <a:solidFill>
                  <a:srgbClr val="002060"/>
                </a:solidFill>
              </a:rPr>
              <a:t>- </a:t>
            </a:r>
            <a:r>
              <a:rPr lang="cs-CZ" sz="1800" dirty="0"/>
              <a:t>r</a:t>
            </a:r>
            <a:r>
              <a:rPr lang="cs-CZ" sz="1800" dirty="0" smtClean="0"/>
              <a:t>ole uživatelů (editor, čtenáře, signatář; signatář, musí mít zřízený vlastní účet).</a:t>
            </a:r>
          </a:p>
          <a:p>
            <a:r>
              <a:rPr lang="cs-CZ" sz="1800" dirty="0"/>
              <a:t>v</a:t>
            </a:r>
            <a:r>
              <a:rPr lang="cs-CZ" sz="1800" dirty="0" smtClean="0"/>
              <a:t>yplnění projektové žádosti; komunikace, upozornění, depeše (zprávy mezi uživateli)</a:t>
            </a:r>
          </a:p>
          <a:p>
            <a:r>
              <a:rPr lang="cs-CZ" sz="1800" dirty="0" err="1"/>
              <a:t>h</a:t>
            </a:r>
            <a:r>
              <a:rPr lang="cs-CZ" sz="1800" dirty="0" err="1" smtClean="0"/>
              <a:t>otline</a:t>
            </a:r>
            <a:r>
              <a:rPr lang="cs-CZ" sz="1800" dirty="0" smtClean="0"/>
              <a:t> </a:t>
            </a:r>
            <a:r>
              <a:rPr lang="cs-CZ" sz="1800" dirty="0" smtClean="0">
                <a:hlinkClick r:id="rId3"/>
              </a:rPr>
              <a:t>iskp@mpsv.cz</a:t>
            </a:r>
            <a:r>
              <a:rPr lang="cs-CZ" sz="1800" dirty="0" smtClean="0"/>
              <a:t> </a:t>
            </a:r>
          </a:p>
          <a:p>
            <a:r>
              <a:rPr lang="cs-CZ" sz="1800" dirty="0"/>
              <a:t>i</a:t>
            </a:r>
            <a:r>
              <a:rPr lang="cs-CZ" sz="1800" dirty="0" smtClean="0"/>
              <a:t>nstruktážní videa: </a:t>
            </a:r>
            <a:r>
              <a:rPr lang="cs-CZ" sz="1800" dirty="0" smtClean="0">
                <a:hlinkClick r:id="rId4"/>
              </a:rPr>
              <a:t>www.dotaceeu.cz</a:t>
            </a:r>
            <a:endParaRPr lang="cs-CZ" sz="1800" dirty="0"/>
          </a:p>
          <a:p>
            <a:r>
              <a:rPr lang="cs-CZ" sz="1800" dirty="0"/>
              <a:t>u</a:t>
            </a:r>
            <a:r>
              <a:rPr lang="cs-CZ" sz="1800" dirty="0" smtClean="0"/>
              <a:t>pozornění </a:t>
            </a:r>
            <a:r>
              <a:rPr lang="cs-CZ" sz="1800" dirty="0"/>
              <a:t>- žádost je v systému možné vyplňovat až po datu zpřístupnění žádosti, </a:t>
            </a:r>
            <a:r>
              <a:rPr lang="cs-CZ" sz="1800" b="1" dirty="0"/>
              <a:t>ale finalizovat </a:t>
            </a:r>
            <a:r>
              <a:rPr lang="cs-CZ" sz="1800" b="1" dirty="0" smtClean="0"/>
              <a:t>a odeslat </a:t>
            </a:r>
            <a:r>
              <a:rPr lang="cs-CZ" sz="1800" b="1" dirty="0"/>
              <a:t>je nutné až po datu zahájení příjmu </a:t>
            </a:r>
            <a:r>
              <a:rPr lang="cs-CZ" sz="1800" b="1" dirty="0" smtClean="0"/>
              <a:t>žádosti</a:t>
            </a:r>
            <a:r>
              <a:rPr lang="cs-CZ" sz="1800" dirty="0"/>
              <a:t> </a:t>
            </a:r>
            <a:r>
              <a:rPr lang="cs-CZ" sz="1800" dirty="0" smtClean="0"/>
              <a:t>(tj. od 26. 10. 2016, 6:00). Pokud </a:t>
            </a:r>
            <a:r>
              <a:rPr lang="cs-CZ" sz="1800" dirty="0"/>
              <a:t>by byla žádost vyplněna a zaslána v období mezi zpřístupněním a do data zahájení příjmu žádostí, došlo by ke ztrátě žádosti v systému.  </a:t>
            </a:r>
          </a:p>
          <a:p>
            <a:pPr marL="0" indent="0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7945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0" smtClean="0"/>
              <a:t>Výzva  </a:t>
            </a:r>
            <a:r>
              <a:rPr lang="cs-CZ" altLang="cs-CZ" dirty="0" smtClean="0"/>
              <a:t>č</a:t>
            </a:r>
            <a:r>
              <a:rPr lang="cs-CZ" altLang="cs-CZ" dirty="0"/>
              <a:t>. </a:t>
            </a:r>
            <a:r>
              <a:rPr lang="cs-CZ" altLang="cs-CZ" dirty="0" smtClean="0"/>
              <a:t>03_16_064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Vyhlášení </a:t>
            </a:r>
            <a:r>
              <a:rPr lang="cs-CZ" altLang="cs-CZ" sz="1800" b="1" dirty="0"/>
              <a:t>výzvy: 25. 10. 2016 (příjem žádostí od 26.10. </a:t>
            </a:r>
            <a:r>
              <a:rPr lang="cs-CZ" altLang="cs-CZ" sz="1800" b="1" dirty="0" smtClean="0"/>
              <a:t>6:00</a:t>
            </a:r>
            <a:r>
              <a:rPr lang="cs-CZ" altLang="cs-CZ" sz="1800" dirty="0" smtClean="0"/>
              <a:t> – tj. nejdříve možné odevzdání žádosti)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/>
              <a:t>Ukončení výzvy: 4. 1. 2017 v </a:t>
            </a:r>
            <a:r>
              <a:rPr lang="cs-CZ" altLang="cs-CZ" sz="1800" b="1" dirty="0" smtClean="0"/>
              <a:t>12:00 </a:t>
            </a:r>
            <a:r>
              <a:rPr lang="cs-CZ" altLang="cs-CZ" sz="1800" dirty="0" smtClean="0"/>
              <a:t>(musí být odevzdáno v ISKP14+, dodatečně nelze)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Místo </a:t>
            </a:r>
            <a:r>
              <a:rPr lang="cs-CZ" altLang="cs-CZ" sz="1800" b="1" dirty="0"/>
              <a:t>realizace: ČR</a:t>
            </a:r>
            <a:r>
              <a:rPr lang="cs-CZ" altLang="cs-CZ" sz="1800" dirty="0"/>
              <a:t>, mimo hlavní město </a:t>
            </a:r>
            <a:r>
              <a:rPr lang="cs-CZ" altLang="cs-CZ" sz="1800" dirty="0" smtClean="0"/>
              <a:t>Praha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Výše </a:t>
            </a:r>
            <a:r>
              <a:rPr lang="cs-CZ" sz="1800" b="1" dirty="0"/>
              <a:t>celkových </a:t>
            </a:r>
            <a:r>
              <a:rPr lang="cs-CZ" sz="1800" b="1" dirty="0" smtClean="0"/>
              <a:t>způsobilých výdajů </a:t>
            </a:r>
            <a:r>
              <a:rPr lang="cs-CZ" sz="1800" b="1" dirty="0"/>
              <a:t>projektu: 1 - 15 mil. </a:t>
            </a:r>
            <a:r>
              <a:rPr lang="cs-CZ" sz="1800" b="1" dirty="0" smtClean="0"/>
              <a:t>Kč</a:t>
            </a:r>
            <a:endParaRPr 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Výše </a:t>
            </a:r>
            <a:r>
              <a:rPr lang="cs-CZ" sz="1800" b="1" dirty="0"/>
              <a:t>alokace: 400 mil. </a:t>
            </a:r>
            <a:r>
              <a:rPr lang="cs-CZ" sz="1800" b="1" dirty="0" smtClean="0"/>
              <a:t>Kč</a:t>
            </a:r>
            <a:endParaRPr lang="cs-CZ" alt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/>
              <a:t>Max. délka projektu: 36 měsíců </a:t>
            </a:r>
            <a:r>
              <a:rPr lang="cs-CZ" altLang="cs-CZ" sz="1800" dirty="0"/>
              <a:t>(nejpozději do 30. 6. </a:t>
            </a:r>
            <a:r>
              <a:rPr lang="cs-CZ" altLang="cs-CZ" sz="1800" dirty="0" smtClean="0"/>
              <a:t>2021)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/>
              <a:t>Míra podpory: </a:t>
            </a:r>
            <a:r>
              <a:rPr lang="cs-CZ" sz="1800" b="1" dirty="0" smtClean="0"/>
              <a:t>0-15%</a:t>
            </a:r>
            <a:r>
              <a:rPr lang="cs-CZ" sz="1800" dirty="0" smtClean="0"/>
              <a:t> </a:t>
            </a:r>
            <a:r>
              <a:rPr lang="cs-CZ" sz="1800" dirty="0"/>
              <a:t>hradí příjemce dle typu </a:t>
            </a:r>
            <a:r>
              <a:rPr lang="cs-CZ" sz="1800" dirty="0" err="1" smtClean="0"/>
              <a:t>org</a:t>
            </a:r>
            <a:r>
              <a:rPr lang="cs-CZ" sz="1800" dirty="0" smtClean="0"/>
              <a:t>. (NNO 0%, územně samosprávné celky + jejich </a:t>
            </a:r>
            <a:r>
              <a:rPr lang="cs-CZ" sz="1800" dirty="0" err="1" smtClean="0"/>
              <a:t>p.o</a:t>
            </a:r>
            <a:r>
              <a:rPr lang="cs-CZ" sz="1800" dirty="0" smtClean="0"/>
              <a:t>. 5%, podnikající subjekty 15%)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Počet žádostí na organizaci – není omezeno</a:t>
            </a:r>
            <a:endParaRPr lang="cs-C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0"/>
              <a:pPr/>
              <a:t>2</a:t>
            </a:fld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358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hodnocení a výběr projektů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/>
              <a:t>fáze hodnocení:</a:t>
            </a:r>
          </a:p>
          <a:p>
            <a:pPr lvl="1"/>
            <a:r>
              <a:rPr lang="cs-CZ" sz="1600" dirty="0"/>
              <a:t>hodnocení přijatelnosti a formálních náležitostí  (max. do 30 </a:t>
            </a:r>
            <a:r>
              <a:rPr lang="cs-CZ" sz="1600" dirty="0" err="1"/>
              <a:t>prac</a:t>
            </a:r>
            <a:r>
              <a:rPr lang="cs-CZ" sz="1600" dirty="0"/>
              <a:t>. dní od uzavření příjmu žádosti/ v případě příjmu nad 250 projektů + 10 </a:t>
            </a:r>
            <a:r>
              <a:rPr lang="cs-CZ" sz="1600" dirty="0" err="1"/>
              <a:t>prac</a:t>
            </a:r>
            <a:r>
              <a:rPr lang="cs-CZ" sz="1600" dirty="0"/>
              <a:t>. dní)</a:t>
            </a:r>
          </a:p>
          <a:p>
            <a:pPr lvl="1"/>
            <a:r>
              <a:rPr lang="cs-CZ" sz="1600" dirty="0"/>
              <a:t>věcné hodnocení – 2 individuální hodnotitelé, příp. arbitr  (max. do 80 </a:t>
            </a:r>
            <a:r>
              <a:rPr lang="cs-CZ" sz="1600" dirty="0" err="1"/>
              <a:t>prac</a:t>
            </a:r>
            <a:r>
              <a:rPr lang="cs-CZ" sz="1600" dirty="0"/>
              <a:t>. dní od uzavření příjmu žádosti/ v případě příjmu nad 250 projektů + 20 </a:t>
            </a:r>
            <a:r>
              <a:rPr lang="cs-CZ" sz="1600" dirty="0" err="1"/>
              <a:t>prac</a:t>
            </a:r>
            <a:r>
              <a:rPr lang="cs-CZ" sz="1600" dirty="0"/>
              <a:t>. dní)</a:t>
            </a:r>
          </a:p>
          <a:p>
            <a:pPr lvl="1"/>
            <a:r>
              <a:rPr lang="cs-CZ" sz="1600" dirty="0"/>
              <a:t>výběrová komise – min. 5 členů (zasedá do max. 20 dní od ukončení VH, ukončení zasedání do max. 30 dní)</a:t>
            </a:r>
          </a:p>
          <a:p>
            <a:pPr lvl="1"/>
            <a:r>
              <a:rPr lang="cs-CZ" sz="1600" dirty="0"/>
              <a:t>příprava a vydání právního aktu o poskytnutí podpory </a:t>
            </a:r>
          </a:p>
          <a:p>
            <a:pPr marL="414000" lvl="1" indent="0">
              <a:buNone/>
            </a:pPr>
            <a:endParaRPr lang="cs-CZ" sz="1600" dirty="0"/>
          </a:p>
          <a:p>
            <a:pPr marL="414000" lvl="1" indent="0">
              <a:buNone/>
            </a:pPr>
            <a:r>
              <a:rPr lang="cs-CZ" sz="1600" dirty="0"/>
              <a:t>Specifická část pravidel pro žadatele a příjemce – </a:t>
            </a:r>
            <a:r>
              <a:rPr lang="cs-CZ" sz="1600" u="sng" dirty="0"/>
              <a:t>www.esfcr.cz</a:t>
            </a:r>
          </a:p>
          <a:p>
            <a:pPr marL="414000" lvl="1" indent="0">
              <a:buNone/>
            </a:pPr>
            <a:r>
              <a:rPr lang="cs-CZ" sz="1600" dirty="0"/>
              <a:t>Příručka pro hodnotitele – </a:t>
            </a:r>
            <a:r>
              <a:rPr lang="cs-CZ" sz="1600" dirty="0">
                <a:hlinkClick r:id="rId3"/>
              </a:rPr>
              <a:t>www.esfcr.cz</a:t>
            </a:r>
            <a:endParaRPr lang="cs-CZ" sz="1600" dirty="0"/>
          </a:p>
          <a:p>
            <a:pPr marL="0" indent="0">
              <a:buNone/>
            </a:pPr>
            <a:endParaRPr lang="cs-CZ" sz="2800" dirty="0"/>
          </a:p>
          <a:p>
            <a:pPr marL="414000" lvl="1" indent="0">
              <a:buNone/>
            </a:pP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7447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zdroje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 smtClean="0">
                <a:hlinkClick r:id="rId3"/>
              </a:rPr>
              <a:t>www.esfcr.cz</a:t>
            </a:r>
            <a:endParaRPr lang="cs-CZ" sz="2000" dirty="0" smtClean="0"/>
          </a:p>
          <a:p>
            <a:pPr algn="just"/>
            <a:r>
              <a:rPr lang="cs-CZ" altLang="cs-CZ" sz="2000" dirty="0" smtClean="0"/>
              <a:t>Výzva č. 03_16_064 Podpora aktivit a programů v rámci sociálního začleňování</a:t>
            </a:r>
          </a:p>
          <a:p>
            <a:pPr algn="just"/>
            <a:r>
              <a:rPr lang="cs-CZ" sz="2000" dirty="0" err="1" smtClean="0"/>
              <a:t>Esf</a:t>
            </a:r>
            <a:r>
              <a:rPr lang="cs-CZ" sz="2000" dirty="0" smtClean="0"/>
              <a:t> </a:t>
            </a:r>
            <a:r>
              <a:rPr lang="cs-CZ" sz="2000" dirty="0" err="1" smtClean="0"/>
              <a:t>forum</a:t>
            </a:r>
            <a:r>
              <a:rPr lang="cs-CZ" sz="2000" dirty="0" smtClean="0"/>
              <a:t> – diskuzní metodický klub  Výzva č. 64 Podpora aktivit a programů sociálního začleňování</a:t>
            </a:r>
            <a:endParaRPr lang="cs-CZ" sz="2000" dirty="0"/>
          </a:p>
          <a:p>
            <a:pPr algn="just"/>
            <a:r>
              <a:rPr lang="cs-CZ" altLang="cs-CZ" sz="2000" dirty="0" smtClean="0"/>
              <a:t>Obecná </a:t>
            </a:r>
            <a:r>
              <a:rPr lang="cs-CZ" altLang="cs-CZ" sz="2000" dirty="0"/>
              <a:t>část pravidel pro žadatele a </a:t>
            </a:r>
            <a:r>
              <a:rPr lang="cs-CZ" altLang="cs-CZ" sz="2000" dirty="0" smtClean="0"/>
              <a:t>příjemce</a:t>
            </a:r>
          </a:p>
          <a:p>
            <a:pPr algn="just"/>
            <a:r>
              <a:rPr lang="cs-CZ" altLang="cs-CZ" sz="2000" dirty="0" smtClean="0"/>
              <a:t>Specifická </a:t>
            </a:r>
            <a:r>
              <a:rPr lang="cs-CZ" altLang="cs-CZ" sz="2000" dirty="0"/>
              <a:t>část pravidel pro žadatele a příjemce pro projekty se </a:t>
            </a:r>
            <a:r>
              <a:rPr lang="cs-CZ" altLang="cs-CZ" sz="2000" dirty="0" smtClean="0"/>
              <a:t>skutečně vzniklými výdaji</a:t>
            </a: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71689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a zpětná vazba z výzvy č. 022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r</a:t>
            </a:r>
            <a:r>
              <a:rPr lang="cs-CZ" sz="1600" dirty="0" smtClean="0"/>
              <a:t>ealizační tým – popsat náplň práce (pozor: pokud je člen RT v PN musí náplň práce odpovídat PN); doporučuje se uvést pro přehled i RT spadající do NN (jen přehled, velmi stručně)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p</a:t>
            </a:r>
            <a:r>
              <a:rPr lang="cs-CZ" sz="1600" dirty="0" smtClean="0"/>
              <a:t>rovázanost aktivit – realizačního týmu – rozpočtu (pokud není odůvodněno, chybí informace, hodnotitel si nemůže domýšlet)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e</a:t>
            </a:r>
            <a:r>
              <a:rPr lang="cs-CZ" sz="1600" dirty="0" smtClean="0"/>
              <a:t>valuace – není povinná, pokud je v projektu třeba, dobře popsat v aktivitě 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 smtClean="0"/>
              <a:t>roční obrat – vyplňuje se v EUR (nikoliv Kč)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 smtClean="0"/>
              <a:t>inovace – výzva není přímo zaměřená na inovativní projekty, není povinnost jako v OPLZZ (stačí např. dílčí posun)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č</a:t>
            </a:r>
            <a:r>
              <a:rPr lang="cs-CZ" sz="1600" dirty="0" smtClean="0"/>
              <a:t>astý problém při hodnocení - špatně nastavené cíle – často záměna cílů za aktivity, často absence ověření splnění cíle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d</a:t>
            </a:r>
            <a:r>
              <a:rPr lang="cs-CZ" sz="1600" dirty="0" smtClean="0"/>
              <a:t>održování obvyklých cen – na </a:t>
            </a:r>
            <a:r>
              <a:rPr lang="cs-CZ" sz="1600" dirty="0" smtClean="0">
                <a:hlinkClick r:id="rId3"/>
              </a:rPr>
              <a:t>www.esfcr.cz</a:t>
            </a:r>
            <a:endParaRPr lang="cs-CZ" sz="1600" dirty="0" smtClean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N</a:t>
            </a:r>
            <a:r>
              <a:rPr lang="cs-CZ" sz="1600" dirty="0" smtClean="0"/>
              <a:t>epovinné přílohy – pokud pole v žádosti nestačí, lze dát do přílohy, prosíme o zvážení délky příloh (důraz na srozumitelnost, jasnost a relevanci informací)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v</a:t>
            </a:r>
            <a:r>
              <a:rPr lang="cs-CZ" sz="1600" dirty="0" smtClean="0"/>
              <a:t>zdělávání RT – nelze, pouze vzdělávání soc. pracovníků na obcích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47153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část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5400" dirty="0" smtClean="0"/>
              <a:t>Rozpočet projektu</a:t>
            </a:r>
          </a:p>
          <a:p>
            <a:pPr marL="0" indent="0" algn="ctr">
              <a:buNone/>
            </a:pPr>
            <a:r>
              <a:rPr lang="cs-CZ" dirty="0" smtClean="0"/>
              <a:t> </a:t>
            </a:r>
            <a:endParaRPr lang="en-US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303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ÚČETNICTVÍ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dirty="0" smtClean="0"/>
              <a:t>příjemce je povinen vést účetnictví  či daňovou  evidenci v souladu s předpisy ČR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dirty="0" smtClean="0"/>
              <a:t>příjemce, který nevede účetnictví podle zákona </a:t>
            </a:r>
            <a:br>
              <a:rPr lang="cs-CZ" dirty="0" smtClean="0"/>
            </a:br>
            <a:r>
              <a:rPr lang="cs-CZ" dirty="0" smtClean="0"/>
              <a:t>č. 563/1991 Sb., o účetnictví, je povinen vést </a:t>
            </a:r>
            <a:r>
              <a:rPr lang="cs-CZ" dirty="0"/>
              <a:t>daňovou evidenci podle zákona č. 586/1992 Sb., o daních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 příjmů</a:t>
            </a:r>
            <a:r>
              <a:rPr lang="cs-CZ" dirty="0"/>
              <a:t>, rozšířenou o dodatečné požadavky uvedené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 právním </a:t>
            </a:r>
            <a:r>
              <a:rPr lang="cs-CZ" dirty="0"/>
              <a:t>aktu 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dirty="0" smtClean="0"/>
          </a:p>
          <a:p>
            <a:pPr marL="0" indent="0" algn="just">
              <a:lnSpc>
                <a:spcPct val="100000"/>
              </a:lnSpc>
              <a:buNone/>
            </a:pPr>
            <a:r>
              <a:rPr lang="cs-CZ" dirty="0" smtClean="0"/>
              <a:t> 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0115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 - struktura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3645224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dirty="0"/>
              <a:t>Celkové způsobilé náklady projektu = přímé náklady + nepřímé </a:t>
            </a:r>
            <a:r>
              <a:rPr lang="cs-CZ" altLang="cs-CZ" dirty="0" smtClean="0"/>
              <a:t>náklady</a:t>
            </a:r>
            <a:endParaRPr lang="cs-CZ" altLang="cs-CZ" dirty="0"/>
          </a:p>
          <a:p>
            <a:pPr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cs-CZ" altLang="cs-CZ" b="1" dirty="0"/>
              <a:t>I. Přímé </a:t>
            </a:r>
            <a:r>
              <a:rPr lang="cs-CZ" altLang="cs-CZ" b="1" dirty="0" smtClean="0"/>
              <a:t>náklady</a:t>
            </a:r>
            <a:r>
              <a:rPr lang="cs-CZ" altLang="cs-CZ" dirty="0"/>
              <a:t>		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1.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2. Cestovní </a:t>
            </a:r>
            <a:r>
              <a:rPr lang="cs-CZ" altLang="cs-CZ" sz="2400" dirty="0" smtClean="0"/>
              <a:t>náhrady</a:t>
            </a:r>
            <a:endParaRPr lang="cs-CZ" altLang="cs-CZ" sz="2400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3</a:t>
            </a:r>
            <a:r>
              <a:rPr lang="cs-CZ" altLang="cs-CZ" sz="2400" dirty="0" smtClean="0"/>
              <a:t>. </a:t>
            </a:r>
            <a:r>
              <a:rPr lang="cs-CZ" altLang="cs-CZ" sz="2400" dirty="0"/>
              <a:t>Zařízení a vybavení  </a:t>
            </a:r>
            <a:r>
              <a:rPr lang="cs-CZ" altLang="cs-CZ" sz="2400" dirty="0" smtClean="0"/>
              <a:t>a spotřebního materiálu</a:t>
            </a:r>
            <a:endParaRPr lang="cs-CZ" altLang="cs-CZ" sz="2400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4</a:t>
            </a:r>
            <a:r>
              <a:rPr lang="cs-CZ" altLang="cs-CZ" sz="2400" dirty="0" smtClean="0"/>
              <a:t>. </a:t>
            </a:r>
            <a:r>
              <a:rPr lang="cs-CZ" altLang="cs-CZ" sz="2400" dirty="0"/>
              <a:t>Nákup služeb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5</a:t>
            </a:r>
            <a:r>
              <a:rPr lang="cs-CZ" altLang="cs-CZ" sz="2400" dirty="0" smtClean="0"/>
              <a:t>. Drobné stavební </a:t>
            </a:r>
            <a:r>
              <a:rPr lang="cs-CZ" altLang="cs-CZ" sz="2400" dirty="0"/>
              <a:t>úpravy (do 40 tis. Kč)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 smtClean="0"/>
              <a:t>6. </a:t>
            </a:r>
            <a:r>
              <a:rPr lang="cs-CZ" altLang="cs-CZ" sz="2400" dirty="0"/>
              <a:t>Přímá podpora CS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7</a:t>
            </a:r>
            <a:r>
              <a:rPr lang="cs-CZ" altLang="cs-CZ" sz="2400" dirty="0" smtClean="0"/>
              <a:t>. </a:t>
            </a:r>
            <a:r>
              <a:rPr lang="cs-CZ" altLang="cs-CZ" sz="2400" dirty="0"/>
              <a:t>Křížové financování – max. </a:t>
            </a:r>
            <a:r>
              <a:rPr lang="cs-CZ" altLang="cs-CZ" sz="2400" dirty="0" smtClean="0"/>
              <a:t>10%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b="1" dirty="0" smtClean="0"/>
              <a:t>II. Nepřímé náklady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431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sz="2400" dirty="0" smtClean="0"/>
              <a:t>realizační tým projektu – např. manažer podniku, psycholog, vedoucího CS, psychosociální pracovník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2400" dirty="0" smtClean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sz="2400" dirty="0" smtClean="0"/>
              <a:t>obvyklé ceny a mzdy – www.esfcr.cz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2400" dirty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sz="2400" dirty="0" smtClean="0"/>
              <a:t>úvazek </a:t>
            </a:r>
            <a:r>
              <a:rPr lang="cs-CZ" sz="2400" dirty="0"/>
              <a:t>osoby, u které je odměňování i jen částečně hrazeno z prostředků projektu OPZ, může být maximálně 1,0 dohromady u všech subjektů (příjemce a partneři </a:t>
            </a:r>
            <a:r>
              <a:rPr lang="cs-CZ" altLang="cs-CZ" sz="2400" dirty="0" smtClean="0"/>
              <a:t> </a:t>
            </a:r>
            <a:r>
              <a:rPr lang="cs-CZ" sz="2400" dirty="0"/>
              <a:t>zapojených do daného projektu (tj. součet veškerých úvazků zaměstnance u zaměstnavatele/ů včetně případných DPP a DPČ nesmí překročit jeden pracovní úvazek), a to po celou dobu zapojení daného pracovníka do realizace projektu </a:t>
            </a:r>
            <a:r>
              <a:rPr lang="cs-CZ" sz="2400" dirty="0" smtClean="0"/>
              <a:t>OPZ</a:t>
            </a:r>
            <a:endParaRPr lang="cs-CZ" altLang="cs-CZ" sz="2400" dirty="0" smtClean="0"/>
          </a:p>
          <a:p>
            <a:pPr lvl="1">
              <a:buFont typeface="Courier New" panose="02070309020205020404" pitchFamily="49" charset="0"/>
              <a:buChar char="o"/>
              <a:defRPr/>
            </a:pPr>
            <a:endParaRPr lang="cs-CZ" altLang="cs-CZ" sz="24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5506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Cestovní náhrady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cs-CZ" altLang="cs-CZ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dirty="0" smtClean="0"/>
              <a:t>zahraniční </a:t>
            </a:r>
            <a:r>
              <a:rPr lang="cs-CZ" altLang="cs-CZ" dirty="0"/>
              <a:t>služební </a:t>
            </a:r>
            <a:r>
              <a:rPr lang="cs-CZ" altLang="cs-CZ" dirty="0" smtClean="0"/>
              <a:t>cesty  (</a:t>
            </a:r>
            <a:r>
              <a:rPr lang="cs-CZ" altLang="cs-CZ" dirty="0"/>
              <a:t>vyhláška MF</a:t>
            </a:r>
            <a:r>
              <a:rPr lang="cs-CZ" altLang="cs-CZ" dirty="0" smtClean="0"/>
              <a:t>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cs-CZ" altLang="cs-CZ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dirty="0" smtClean="0"/>
              <a:t>cestovné </a:t>
            </a:r>
            <a:r>
              <a:rPr lang="cs-CZ" altLang="cs-CZ" dirty="0"/>
              <a:t>zahraničních </a:t>
            </a:r>
            <a:r>
              <a:rPr lang="cs-CZ" altLang="cs-CZ" dirty="0" smtClean="0"/>
              <a:t>expertů  </a:t>
            </a:r>
            <a:r>
              <a:rPr lang="cs-CZ" altLang="cs-CZ" dirty="0"/>
              <a:t>(per </a:t>
            </a:r>
            <a:r>
              <a:rPr lang="cs-CZ" altLang="cs-CZ" dirty="0" err="1"/>
              <a:t>diems</a:t>
            </a:r>
            <a:r>
              <a:rPr lang="cs-CZ" altLang="cs-CZ" dirty="0" smtClean="0"/>
              <a:t>) do ČR</a:t>
            </a:r>
          </a:p>
          <a:p>
            <a:pPr>
              <a:lnSpc>
                <a:spcPct val="80000"/>
              </a:lnSpc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04628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 Zařízení a vybavení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4608512"/>
          </a:xfrm>
        </p:spPr>
        <p:txBody>
          <a:bodyPr/>
          <a:lstStyle/>
          <a:p>
            <a:pPr algn="just">
              <a:lnSpc>
                <a:spcPct val="80000"/>
              </a:lnSpc>
              <a:defRPr/>
            </a:pPr>
            <a:endParaRPr lang="cs-CZ" altLang="cs-CZ" sz="2000" b="1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b="1" dirty="0" smtClean="0"/>
              <a:t>investiční výdaje </a:t>
            </a:r>
            <a:r>
              <a:rPr lang="cs-CZ" altLang="cs-CZ" dirty="0" smtClean="0"/>
              <a:t>- odpisovaný </a:t>
            </a:r>
            <a:r>
              <a:rPr lang="cs-CZ" altLang="cs-CZ" dirty="0"/>
              <a:t>hmotný majetek (pořizovací hodnota </a:t>
            </a:r>
            <a:r>
              <a:rPr lang="cs-CZ" altLang="cs-CZ" dirty="0" smtClean="0"/>
              <a:t>vyšší </a:t>
            </a:r>
            <a:r>
              <a:rPr lang="cs-CZ" altLang="cs-CZ" dirty="0"/>
              <a:t>než 40 tis</a:t>
            </a:r>
            <a:r>
              <a:rPr lang="cs-CZ" altLang="cs-CZ" dirty="0" smtClean="0"/>
              <a:t>. Kč</a:t>
            </a:r>
            <a:r>
              <a:rPr lang="cs-CZ" altLang="cs-CZ" dirty="0"/>
              <a:t>) a nehmotný majetek (pořizovací cena </a:t>
            </a:r>
            <a:r>
              <a:rPr lang="cs-CZ" altLang="cs-CZ" dirty="0" smtClean="0"/>
              <a:t>vyšší než </a:t>
            </a:r>
            <a:r>
              <a:rPr lang="cs-CZ" altLang="cs-CZ" dirty="0"/>
              <a:t>60 tis. Kč</a:t>
            </a:r>
            <a:r>
              <a:rPr lang="cs-CZ" altLang="cs-CZ" dirty="0" smtClean="0"/>
              <a:t>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b="1" dirty="0" smtClean="0"/>
              <a:t>neinvestiční výdaje </a:t>
            </a:r>
            <a:r>
              <a:rPr lang="cs-CZ" altLang="cs-CZ" dirty="0" smtClean="0"/>
              <a:t>– neodpisovaný hmotný pořizovací hodnota nižší než 40 tis. Kč) a nehmotný majetek (pořizovací cena nižší než 60 tis. Kč)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/>
              <a:t>u </a:t>
            </a:r>
            <a:r>
              <a:rPr lang="cs-CZ" altLang="cs-CZ" dirty="0"/>
              <a:t>nákupu vybavení pro realizační tým např.  PC, lze do nákladu  uvést pouze 1 ks na 1 úvazek, pokud je úvazek nižší, lze uplatnit pouze část pořizovací ceny, vztahující se k danému úvazku ( 1 úvazek = cena 1 PC, 0,3 úvazek = 0,3 ceny PC</a:t>
            </a:r>
            <a:r>
              <a:rPr lang="cs-CZ" altLang="cs-CZ" dirty="0" smtClean="0"/>
              <a:t>)</a:t>
            </a: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658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</a:t>
            </a:r>
            <a:r>
              <a:rPr lang="cs-CZ" dirty="0" smtClean="0"/>
              <a:t>. Nákup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altLang="cs-CZ" dirty="0" smtClean="0"/>
              <a:t>Dodání služby musí být nezbytné k realizaci projektu </a:t>
            </a:r>
            <a:br>
              <a:rPr lang="cs-CZ" altLang="cs-CZ" dirty="0" smtClean="0"/>
            </a:br>
            <a:r>
              <a:rPr lang="cs-CZ" altLang="cs-CZ" dirty="0" smtClean="0"/>
              <a:t>a musí vytvářet novou hodnotu, např.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š</a:t>
            </a:r>
            <a:r>
              <a:rPr lang="cs-CZ" altLang="cs-CZ" dirty="0" smtClean="0"/>
              <a:t>kolení, kurzy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l</a:t>
            </a:r>
            <a:r>
              <a:rPr lang="cs-CZ" altLang="cs-CZ" dirty="0" smtClean="0"/>
              <a:t>ektorské služby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analýzy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poradenství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p</a:t>
            </a:r>
            <a:r>
              <a:rPr lang="cs-CZ" altLang="cs-CZ" dirty="0" smtClean="0"/>
              <a:t>ronájem prostor pro práci s cílovou skupinou – energie jsou NN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422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Žadatelé, 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b="1" u="sng" dirty="0"/>
              <a:t>Oprávnění žadatelé: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neziskové </a:t>
            </a:r>
            <a:r>
              <a:rPr lang="cs-CZ" sz="1800" dirty="0"/>
              <a:t>organizace, sociální družstva, obce a jejich příspěvkové organizace, příspěvkové organizace kraje (vyjma aktivit 1a), dobrovolné svazky obcí, poskytovatelé sociálních služeb </a:t>
            </a:r>
          </a:p>
          <a:p>
            <a:r>
              <a:rPr lang="cs-CZ" b="1" u="sng" dirty="0"/>
              <a:t>Cílové skupiny: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/>
              <a:t>osoby se zdravotním postižením, bezdomovci, neformální pečovatelé, osoby opouštějící výkon trestu odnětí svobody, osoby opakovaně či dlouhodobě nezaměstnané, osoby opouštějící institucionální zařízení, osoby pečující o malé děti, rodiče samoživitelé osoby ohrožené domácím násilím a závislostmi, národnostní menšiny apod. (podrobně viz. příloha č. </a:t>
            </a:r>
            <a:r>
              <a:rPr lang="cs-CZ" sz="1800" dirty="0" smtClean="0"/>
              <a:t>6 výzvy)</a:t>
            </a: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414000" lvl="1" indent="0">
              <a:buNone/>
            </a:pP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5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Drobné Stavební úpravy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dirty="0" smtClean="0"/>
              <a:t>cena </a:t>
            </a:r>
            <a:r>
              <a:rPr lang="cs-CZ" dirty="0"/>
              <a:t>všech dokončených stavebních úprav v jednom zdaňovacím období nepřesáhne v úhrnu 40.000 Kč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každou jednotlivou účetní položku </a:t>
            </a:r>
            <a:r>
              <a:rPr lang="cs-CZ" dirty="0" smtClean="0"/>
              <a:t>majetku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 smtClean="0"/>
              <a:t>např</a:t>
            </a:r>
            <a:r>
              <a:rPr lang="cs-CZ" dirty="0"/>
              <a:t>. </a:t>
            </a:r>
            <a:r>
              <a:rPr lang="cs-CZ" dirty="0" smtClean="0"/>
              <a:t>úprava </a:t>
            </a:r>
            <a:r>
              <a:rPr lang="cs-CZ" dirty="0"/>
              <a:t>pracovního </a:t>
            </a:r>
            <a:r>
              <a:rPr lang="cs-CZ" dirty="0" smtClean="0"/>
              <a:t>místa, které </a:t>
            </a:r>
            <a:r>
              <a:rPr lang="cs-CZ" dirty="0"/>
              <a:t>usnadní přístup osobám zdravotně postiženým</a:t>
            </a:r>
            <a:endParaRPr lang="cs-CZ" altLang="cs-CZ" dirty="0"/>
          </a:p>
          <a:p>
            <a:pPr marL="0" indent="0">
              <a:buNone/>
            </a:pPr>
            <a:endParaRPr lang="cs-CZ" alt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39309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</a:t>
            </a:r>
            <a:r>
              <a:rPr lang="cs-CZ" dirty="0" smtClean="0"/>
              <a:t>. Přímá podpora pro cílovou      </a:t>
            </a:r>
            <a:br>
              <a:rPr lang="cs-CZ" dirty="0" smtClean="0"/>
            </a:br>
            <a:r>
              <a:rPr lang="cs-CZ" dirty="0"/>
              <a:t> </a:t>
            </a:r>
            <a:r>
              <a:rPr lang="cs-CZ" dirty="0" smtClean="0"/>
              <a:t>   skupinu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/>
              <a:t>m</a:t>
            </a:r>
            <a:r>
              <a:rPr lang="cs-CZ" dirty="0" smtClean="0"/>
              <a:t>zdy </a:t>
            </a:r>
            <a:r>
              <a:rPr lang="cs-CZ" dirty="0"/>
              <a:t>zaměstnanců z cílové skupiny </a:t>
            </a:r>
            <a:r>
              <a:rPr lang="cs-CZ" dirty="0" smtClean="0"/>
              <a:t>- pracovní smlouva nebo DPČ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/>
              <a:t>c</a:t>
            </a:r>
            <a:r>
              <a:rPr lang="cs-CZ" dirty="0" smtClean="0"/>
              <a:t>estovné a ubytování při služebních cestách pro CS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jiné </a:t>
            </a:r>
            <a:r>
              <a:rPr lang="cs-CZ" dirty="0"/>
              <a:t>nezbytné náklady pro CS pro realizování jejich aktivit </a:t>
            </a:r>
            <a:endParaRPr lang="cs-CZ" dirty="0" smtClean="0"/>
          </a:p>
          <a:p>
            <a:pPr marL="0" indent="0" algn="just">
              <a:buNone/>
              <a:defRPr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stravné a občerstvení  je vždy NN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4428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Křížové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4000" lvl="1" indent="0" algn="just">
              <a:buNone/>
            </a:pPr>
            <a:endParaRPr lang="cs-CZ" altLang="cs-CZ" sz="2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2400" dirty="0" smtClean="0"/>
              <a:t>stavební úpravy (technické zhodnocení) nad 40 000 Kč / položka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cs-CZ" altLang="cs-CZ" sz="24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2400" dirty="0" smtClean="0"/>
              <a:t>usnadnění přístupu a pohybu osobám se ZP nebo úpravy pracovních prostor pro ZP</a:t>
            </a:r>
          </a:p>
          <a:p>
            <a:pPr marL="414000" lvl="1" indent="0" algn="just">
              <a:buNone/>
            </a:pPr>
            <a:endParaRPr lang="cs-CZ" altLang="cs-CZ" sz="24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2400" dirty="0" smtClean="0"/>
              <a:t>max. 10 % celkových přímých způsobilých nákladů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cs-CZ" altLang="cs-CZ" sz="24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2400" dirty="0" smtClean="0"/>
              <a:t>není povolen nákup automobilu jako investice</a:t>
            </a:r>
          </a:p>
          <a:p>
            <a:pPr marL="414000" lvl="1" indent="0" algn="just">
              <a:buNone/>
            </a:pPr>
            <a:r>
              <a:rPr lang="cs-CZ" sz="2400" dirty="0" smtClean="0"/>
              <a:t>   (ani nákup automobilu na leasing)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42764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25% (20 %) přímých způsobilých nákladů projektu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a</a:t>
            </a:r>
            <a:r>
              <a:rPr lang="cs-CZ" dirty="0" smtClean="0"/>
              <a:t>dministrativa</a:t>
            </a:r>
            <a:r>
              <a:rPr lang="cs-CZ" dirty="0"/>
              <a:t>, řízení projektu (včetně finančního), účetnictví, personalistika komunikační a informační opatření</a:t>
            </a:r>
            <a:r>
              <a:rPr lang="cs-CZ" dirty="0" smtClean="0"/>
              <a:t>, </a:t>
            </a:r>
            <a:r>
              <a:rPr lang="cs-CZ" dirty="0"/>
              <a:t>občerstvení a stravování a podpůrné procesy pro provoz projektu 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 smtClean="0"/>
              <a:t>cestovní </a:t>
            </a:r>
            <a:r>
              <a:rPr lang="cs-CZ" dirty="0"/>
              <a:t>náhrady spojené s </a:t>
            </a:r>
            <a:r>
              <a:rPr lang="cs-CZ" dirty="0" smtClean="0"/>
              <a:t>tuzemskými pracovními </a:t>
            </a:r>
            <a:r>
              <a:rPr lang="cs-CZ" dirty="0"/>
              <a:t>cestami realizačního týmu 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s</a:t>
            </a:r>
            <a:r>
              <a:rPr lang="cs-CZ" dirty="0" smtClean="0"/>
              <a:t>potřební </a:t>
            </a:r>
            <a:r>
              <a:rPr lang="cs-CZ" dirty="0"/>
              <a:t>materiál, zařízení a vybavení </a:t>
            </a:r>
            <a:r>
              <a:rPr lang="cs-CZ" dirty="0" smtClean="0"/>
              <a:t>(papír…)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p</a:t>
            </a:r>
            <a:r>
              <a:rPr lang="cs-CZ" dirty="0" smtClean="0"/>
              <a:t>rostory </a:t>
            </a:r>
            <a:r>
              <a:rPr lang="cs-CZ" dirty="0"/>
              <a:t>pro realizaci </a:t>
            </a:r>
            <a:r>
              <a:rPr lang="cs-CZ" dirty="0" smtClean="0"/>
              <a:t>projektu (nájemné pro RT, vodné, stočné, energie..)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o</a:t>
            </a:r>
            <a:r>
              <a:rPr lang="cs-CZ" dirty="0" smtClean="0"/>
              <a:t>statní </a:t>
            </a:r>
            <a:r>
              <a:rPr lang="cs-CZ" dirty="0"/>
              <a:t>provozní výdaje </a:t>
            </a:r>
            <a:r>
              <a:rPr lang="cs-CZ" dirty="0" smtClean="0"/>
              <a:t>(internet, poštovné, telefon…)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5604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VÝBĚROVÉ 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064000" cy="4563208"/>
          </a:xfrm>
        </p:spPr>
        <p:txBody>
          <a:bodyPr/>
          <a:lstStyle/>
          <a:p>
            <a:pPr marL="0" indent="0" algn="just">
              <a:buNone/>
            </a:pPr>
            <a:endParaRPr lang="cs-CZ" altLang="cs-CZ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Povinnost příjemce –  ex-ante kontrola u veřejných zakázek nad 400 tisíc Kč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Příjemce je povinen zaslat ke kontrole materiály týkající se zadávacího řízení před vyhlášením zadávacího řízení, dále materiály před podpisem smlouvy, případně před podpisem dodatku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72872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POVINNOSTI PŘÍJEMCŮ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24744"/>
            <a:ext cx="8064000" cy="4995256"/>
          </a:xfrm>
        </p:spPr>
        <p:txBody>
          <a:bodyPr/>
          <a:lstStyle/>
          <a:p>
            <a:pPr algn="just"/>
            <a:endParaRPr lang="cs-CZ" dirty="0" smtClean="0"/>
          </a:p>
          <a:p>
            <a:pPr algn="just"/>
            <a:r>
              <a:rPr lang="cs-CZ" dirty="0" smtClean="0"/>
              <a:t>Vkládat na </a:t>
            </a:r>
            <a:r>
              <a:rPr lang="cs-CZ" dirty="0" smtClean="0">
                <a:hlinkClick r:id="rId3"/>
              </a:rPr>
              <a:t>www.esfcr.cz</a:t>
            </a:r>
            <a:r>
              <a:rPr lang="cs-CZ" dirty="0" smtClean="0"/>
              <a:t> projekt, aktivity projektu </a:t>
            </a:r>
            <a:br>
              <a:rPr lang="cs-CZ" dirty="0" smtClean="0"/>
            </a:br>
            <a:r>
              <a:rPr lang="cs-CZ" dirty="0" smtClean="0"/>
              <a:t>pro veřejnost, zakázky, produkty (on-line formuláře)</a:t>
            </a:r>
          </a:p>
          <a:p>
            <a:pPr algn="just"/>
            <a:r>
              <a:rPr lang="cs-CZ" dirty="0" smtClean="0"/>
              <a:t>Vložit informace o projektu na web příjemce – logo musí být barevné a viditelné bez nutnosti rolovat dolů</a:t>
            </a:r>
          </a:p>
          <a:p>
            <a:pPr algn="just"/>
            <a:r>
              <a:rPr lang="cs-CZ" dirty="0"/>
              <a:t>I</a:t>
            </a:r>
            <a:r>
              <a:rPr lang="cs-CZ" dirty="0" smtClean="0"/>
              <a:t>nformovat partnery a účastníky projektu o financování  z ESF/OPZ (vizuální identita, příp. ústní informace)</a:t>
            </a:r>
          </a:p>
          <a:p>
            <a:pPr algn="just"/>
            <a:r>
              <a:rPr lang="cs-CZ" dirty="0"/>
              <a:t>Součinnost při realizaci komunikačních aktivit ŘO</a:t>
            </a:r>
          </a:p>
          <a:p>
            <a:pPr algn="just"/>
            <a:r>
              <a:rPr lang="cs-CZ" dirty="0" smtClean="0"/>
              <a:t>Vyvěšení povinného plakátu (příp. i desky, billboardu)</a:t>
            </a:r>
          </a:p>
          <a:p>
            <a:pPr lvl="1" algn="just"/>
            <a:r>
              <a:rPr lang="cs-CZ" sz="2400" dirty="0" smtClean="0"/>
              <a:t>Deska, billboard: projekty s křížovým financováním </a:t>
            </a:r>
            <a:br>
              <a:rPr lang="cs-CZ" sz="2400" dirty="0" smtClean="0"/>
            </a:br>
            <a:r>
              <a:rPr lang="cs-CZ" sz="2400" dirty="0" smtClean="0"/>
              <a:t>na stavební práce nebo infrastrukturu za více než 500.000 € z veř. zdrojů</a:t>
            </a:r>
            <a:endParaRPr lang="cs-CZ" sz="2400" dirty="0"/>
          </a:p>
          <a:p>
            <a:pPr lvl="1"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083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Povinný plakát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 smtClean="0"/>
              <a:t>Alespoň </a:t>
            </a:r>
            <a:r>
              <a:rPr lang="cs-CZ" sz="2000" dirty="0"/>
              <a:t>1 povinný plakát </a:t>
            </a:r>
            <a:r>
              <a:rPr lang="cs-CZ" sz="2000" dirty="0" smtClean="0"/>
              <a:t>min. </a:t>
            </a:r>
            <a:r>
              <a:rPr lang="cs-CZ" sz="2000" dirty="0"/>
              <a:t>A3 s informacemi o projektu </a:t>
            </a:r>
            <a:r>
              <a:rPr lang="cs-CZ" sz="2000" dirty="0" smtClean="0"/>
              <a:t>– využít je třeba el. šablonu z </a:t>
            </a:r>
            <a:r>
              <a:rPr lang="cs-CZ" sz="2000" dirty="0" smtClean="0">
                <a:hlinkClick r:id="rId2"/>
              </a:rPr>
              <a:t>www.esfcr.cz</a:t>
            </a:r>
            <a:r>
              <a:rPr lang="cs-CZ" sz="2000" dirty="0" smtClean="0"/>
              <a:t> </a:t>
            </a:r>
          </a:p>
          <a:p>
            <a:pPr algn="just"/>
            <a:r>
              <a:rPr lang="cs-CZ" sz="2000" dirty="0"/>
              <a:t>Po celou dobu realizace projektu</a:t>
            </a:r>
          </a:p>
          <a:p>
            <a:pPr algn="just"/>
            <a:r>
              <a:rPr lang="cs-CZ" sz="2000" dirty="0" smtClean="0"/>
              <a:t>V </a:t>
            </a:r>
            <a:r>
              <a:rPr lang="cs-CZ" sz="2000" dirty="0"/>
              <a:t>místě realizace </a:t>
            </a:r>
            <a:r>
              <a:rPr lang="cs-CZ" sz="2000" dirty="0" smtClean="0"/>
              <a:t>projektu </a:t>
            </a:r>
            <a:r>
              <a:rPr lang="cs-CZ" sz="2000" dirty="0"/>
              <a:t>snadno viditelném pro veřejnost, jako jsou vstupní prostory </a:t>
            </a:r>
            <a:r>
              <a:rPr lang="cs-CZ" sz="2000" dirty="0" smtClean="0"/>
              <a:t>budovy</a:t>
            </a:r>
          </a:p>
          <a:p>
            <a:pPr lvl="1" algn="just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všech těchto </a:t>
            </a:r>
            <a:r>
              <a:rPr lang="cs-CZ" dirty="0" smtClean="0"/>
              <a:t>místech</a:t>
            </a:r>
          </a:p>
          <a:p>
            <a:pPr lvl="1" algn="just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</a:t>
            </a:r>
          </a:p>
          <a:p>
            <a:pPr lvl="1" algn="just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174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prvky vizuální identity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b="1" dirty="0" smtClean="0"/>
              <a:t>1)   znak </a:t>
            </a:r>
            <a:r>
              <a:rPr lang="cs-CZ" b="1" dirty="0"/>
              <a:t>EU a </a:t>
            </a:r>
            <a:r>
              <a:rPr lang="cs-CZ" b="1" dirty="0" smtClean="0"/>
              <a:t>odkaz Evropská unie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b="1" dirty="0" smtClean="0"/>
              <a:t>2)   Odkaz Evropský sociální fond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b="1" dirty="0" smtClean="0"/>
              <a:t>3)   Odkaz Operační </a:t>
            </a:r>
            <a:r>
              <a:rPr lang="cs-CZ" b="1" dirty="0"/>
              <a:t>program zaměstnanost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167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Barevná x černobílá varianta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38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5" name="Zástupný symbol pro obsah 4" descr="V:\PUBLICITA\OBDOBÍ _2014+\VIZUALNI_IDENTITA\logo\logo_OPZ_RGB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72816"/>
            <a:ext cx="6192688" cy="1368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 descr="V:\PUBLICITA\OBDOBÍ _2014+\VIZUALNI_IDENTITA\logo\logo_OPZ_CB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05064"/>
            <a:ext cx="6192688" cy="1353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18843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Používání log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Logotyp vždy umístěn tak, aby byl zřetelně viditelný, velikost odpovídá rozměrům použitého materiálu</a:t>
            </a:r>
          </a:p>
          <a:p>
            <a:pPr lvl="0"/>
            <a:r>
              <a:rPr lang="cs-CZ" dirty="0" smtClean="0"/>
              <a:t>Na internetových stránkách se zobrazuje v barevném provedení</a:t>
            </a:r>
          </a:p>
          <a:p>
            <a:pPr lvl="0"/>
            <a:r>
              <a:rPr lang="cs-CZ" dirty="0" smtClean="0"/>
              <a:t>Černobílá varianta se použije v odůvodněných případech (hospodárnost, ekologie, estetika apod.)</a:t>
            </a:r>
          </a:p>
          <a:p>
            <a:pPr lvl="0"/>
            <a:r>
              <a:rPr lang="cs-CZ" dirty="0" smtClean="0"/>
              <a:t>Lze použít také loga příjemce či partnerů apod., výjimku tvoří povinný plakát, dočasná či stálá deska nebo billboard, zde je třeba užít výhradně elektronické šablony na </a:t>
            </a:r>
            <a:r>
              <a:rPr lang="cs-CZ" dirty="0" smtClean="0">
                <a:hlinkClick r:id="rId2"/>
              </a:rPr>
              <a:t>www.esfcr.cz</a:t>
            </a:r>
            <a:r>
              <a:rPr lang="cs-CZ" dirty="0" smtClean="0"/>
              <a:t> </a:t>
            </a:r>
          </a:p>
          <a:p>
            <a:pPr marL="0" lv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368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přehled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96752"/>
            <a:ext cx="8064000" cy="540060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 smtClean="0"/>
              <a:t>Podpora </a:t>
            </a:r>
            <a:r>
              <a:rPr lang="cs-CZ" sz="1600" dirty="0"/>
              <a:t>sociální práce</a:t>
            </a:r>
          </a:p>
          <a:p>
            <a:pPr marL="6912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cs-CZ" sz="1600" dirty="0"/>
              <a:t>na obcích, slaďování metod soc. práce</a:t>
            </a:r>
          </a:p>
          <a:p>
            <a:pPr marL="691200" lvl="1" indent="-457200">
              <a:lnSpc>
                <a:spcPct val="100000"/>
              </a:lnSpc>
              <a:buFont typeface="+mj-lt"/>
              <a:buAutoNum type="alphaUcPeriod"/>
            </a:pPr>
            <a:r>
              <a:rPr lang="cs-CZ" sz="1600" dirty="0"/>
              <a:t>komunitní sociální práce, komunitní centra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/>
              <a:t>Podpora pečujících osob a neformální péče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/>
              <a:t>Podpora soc. práce a aktivit ve vztahu k bydlení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/>
              <a:t>Podpora aktivit ve vztahu k zaměstnání a jeho udržení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/>
              <a:t>Podpora </a:t>
            </a:r>
            <a:r>
              <a:rPr lang="cs-CZ" sz="1600" dirty="0" smtClean="0"/>
              <a:t>aktivit prevence </a:t>
            </a:r>
            <a:r>
              <a:rPr lang="cs-CZ" sz="1600" dirty="0"/>
              <a:t>sociálně patologických jevů, podpora osob ve VTOS, podpora aktivit sekundární a terciální prevence osob ohrožených závislostmi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/>
              <a:t>Podpora služeb pro ohrožené děti a </a:t>
            </a:r>
            <a:r>
              <a:rPr lang="cs-CZ" sz="1600" dirty="0" smtClean="0"/>
              <a:t>rodiny</a:t>
            </a:r>
            <a:endParaRPr lang="cs-CZ" sz="16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600" dirty="0"/>
              <a:t>Podpora aktivit zaměřených na CS legálních migrantů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rgbClr val="FF0000"/>
                </a:solidFill>
              </a:rPr>
              <a:t>v rámci projektu lze kombinovat aktivity výše vzhledem k účelnosti a specifikům 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rgbClr val="FF0000"/>
                </a:solidFill>
              </a:rPr>
              <a:t>Aktivity nutné dobře popsat a odůvodnit (</a:t>
            </a:r>
            <a:r>
              <a:rPr lang="cs-CZ" sz="1600" dirty="0" smtClean="0">
                <a:solidFill>
                  <a:srgbClr val="FF0000"/>
                </a:solidFill>
              </a:rPr>
              <a:t>hodnocení žádosti pouze </a:t>
            </a:r>
            <a:r>
              <a:rPr lang="cs-CZ" sz="1600" dirty="0">
                <a:solidFill>
                  <a:srgbClr val="FF0000"/>
                </a:solidFill>
              </a:rPr>
              <a:t>na základě informací v žádosti</a:t>
            </a:r>
            <a:r>
              <a:rPr lang="cs-CZ" sz="1600" dirty="0" smtClean="0">
                <a:solidFill>
                  <a:srgbClr val="FF0000"/>
                </a:solidFill>
              </a:rPr>
              <a:t>) – prevence krácení rozpočtu (vazba na rozpočet); harmonogram aktivit není povinný, ale doporučuje se uvést </a:t>
            </a:r>
            <a:endParaRPr lang="cs-CZ" sz="16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95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Používání log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V </a:t>
            </a:r>
            <a:r>
              <a:rPr lang="cs-CZ" dirty="0" smtClean="0"/>
              <a:t>případě použití dalších </a:t>
            </a:r>
            <a:r>
              <a:rPr lang="cs-CZ" dirty="0"/>
              <a:t>log </a:t>
            </a:r>
            <a:r>
              <a:rPr lang="cs-CZ" dirty="0" smtClean="0"/>
              <a:t>bude logotyp </a:t>
            </a:r>
            <a:r>
              <a:rPr lang="cs-CZ" dirty="0"/>
              <a:t>EU v </a:t>
            </a:r>
            <a:r>
              <a:rPr lang="cs-CZ" dirty="0" smtClean="0"/>
              <a:t>horizontálním řazení vždy na první pozici zleva </a:t>
            </a:r>
            <a:r>
              <a:rPr lang="cs-CZ" dirty="0"/>
              <a:t>a </a:t>
            </a:r>
            <a:r>
              <a:rPr lang="cs-CZ" dirty="0" smtClean="0"/>
              <a:t>ve vertikálním řazení na nejvyšší pozici</a:t>
            </a:r>
            <a:endParaRPr lang="cs-CZ" dirty="0"/>
          </a:p>
          <a:p>
            <a:pPr lvl="0"/>
            <a:r>
              <a:rPr lang="cs-CZ" dirty="0" smtClean="0"/>
              <a:t>Při řazení několika </a:t>
            </a:r>
            <a:r>
              <a:rPr lang="cs-CZ" dirty="0"/>
              <a:t>log </a:t>
            </a:r>
            <a:r>
              <a:rPr lang="cs-CZ" dirty="0" smtClean="0"/>
              <a:t>za sebou </a:t>
            </a:r>
            <a:r>
              <a:rPr lang="cs-CZ" dirty="0"/>
              <a:t>je </a:t>
            </a:r>
            <a:r>
              <a:rPr lang="cs-CZ" dirty="0" smtClean="0"/>
              <a:t>nutné dodržovat ochranné zóny jednotlivých log</a:t>
            </a:r>
            <a:endParaRPr lang="cs-CZ" dirty="0"/>
          </a:p>
          <a:p>
            <a:r>
              <a:rPr lang="cs-CZ" dirty="0"/>
              <a:t>Pokud je použito logo ŘO, je umístěno na druhé pozici za logem EU.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5258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VIZUÁLNÍ IDENTITA - použití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89454" y="1573084"/>
            <a:ext cx="4830618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povinný plakát, </a:t>
            </a:r>
            <a:r>
              <a:rPr lang="cs-CZ" sz="1500" dirty="0" smtClean="0"/>
              <a:t>dočasná/stála deska nebo billboard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 smtClean="0"/>
              <a:t>weby, </a:t>
            </a:r>
            <a:r>
              <a:rPr lang="cs-CZ" sz="1500" dirty="0"/>
              <a:t>microsity, sociální média </a:t>
            </a:r>
            <a:r>
              <a:rPr lang="cs-CZ" sz="1500" dirty="0" smtClean="0"/>
              <a:t>projektu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propagační tiskoviny (brožury, letáky, plakáty, publikace, školicí materiály</a:t>
            </a:r>
            <a:r>
              <a:rPr lang="cs-CZ" sz="1500" dirty="0" smtClean="0"/>
              <a:t>) a </a:t>
            </a:r>
            <a:r>
              <a:rPr lang="cs-CZ" sz="1500" dirty="0"/>
              <a:t>propagační </a:t>
            </a:r>
            <a:r>
              <a:rPr lang="cs-CZ" sz="1500" dirty="0" smtClean="0"/>
              <a:t>předměty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propagační audiovizuální materiály (reklamní spoty, product placement, sponzorské vzkazy, reportáže, pořady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inzerce (internet, tisk, outdoor</a:t>
            </a:r>
            <a:r>
              <a:rPr lang="cs-CZ" sz="1500" dirty="0" smtClean="0"/>
              <a:t>) 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soutěže (s výjimkou cen do soutěží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komunikační akce (semináře, workshopy, konference, tiskové konference, výstavy, </a:t>
            </a:r>
            <a:r>
              <a:rPr lang="cs-CZ" sz="1500" dirty="0" smtClean="0"/>
              <a:t>veletrhy)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 výstupy při jejich distribuci (tiskové zprávy, informace pro média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dokumenty </a:t>
            </a:r>
            <a:r>
              <a:rPr lang="cs-CZ" sz="1500" dirty="0" smtClean="0"/>
              <a:t>pro </a:t>
            </a:r>
            <a:r>
              <a:rPr lang="cs-CZ" sz="1500" dirty="0"/>
              <a:t>veřejnost či cílové </a:t>
            </a:r>
            <a:r>
              <a:rPr lang="cs-CZ" sz="1500" dirty="0" smtClean="0"/>
              <a:t>skupiny (vstupní</a:t>
            </a:r>
            <a:r>
              <a:rPr lang="cs-CZ" sz="1500" dirty="0"/>
              <a:t>, výstupní/závěrečné zprávy, analýzy, certifikáty, prezenční listiny apod</a:t>
            </a:r>
            <a:r>
              <a:rPr lang="cs-CZ" sz="1500" dirty="0" smtClean="0"/>
              <a:t>.)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výzva k podání nabídek/zadávací dokumentace </a:t>
            </a:r>
            <a:r>
              <a:rPr lang="cs-CZ" sz="1500" dirty="0" smtClean="0"/>
              <a:t>zakázek</a:t>
            </a:r>
            <a:endParaRPr lang="cs-CZ" sz="15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292080" y="1566675"/>
            <a:ext cx="3634414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interní </a:t>
            </a:r>
            <a:r>
              <a:rPr lang="cs-CZ" sz="1500" dirty="0" smtClean="0"/>
              <a:t>dokumenty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archivační </a:t>
            </a:r>
            <a:r>
              <a:rPr lang="cs-CZ" sz="1500" dirty="0" smtClean="0"/>
              <a:t>šanony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elektronická i listinná </a:t>
            </a:r>
            <a:r>
              <a:rPr lang="cs-CZ" sz="1500" dirty="0" smtClean="0"/>
              <a:t>komunikace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pracovní smlouvy, smlouvy s dodavateli, dalšími příjemci, partnery apod</a:t>
            </a:r>
            <a:r>
              <a:rPr lang="cs-CZ" sz="1500" dirty="0" smtClean="0"/>
              <a:t>.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účetní doklady </a:t>
            </a:r>
            <a:r>
              <a:rPr lang="cs-CZ" sz="1500" dirty="0" smtClean="0"/>
              <a:t>vztahující se </a:t>
            </a:r>
            <a:r>
              <a:rPr lang="cs-CZ" sz="1500" dirty="0"/>
              <a:t>k výdajům </a:t>
            </a:r>
            <a:r>
              <a:rPr lang="cs-CZ" sz="1500" dirty="0" smtClean="0"/>
              <a:t>projektu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vybavení pořízené z prostředků projektu (s výjimkou propagačních předmětů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neplacené PR články a převzaté PR výstupy (např. médii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ceny do </a:t>
            </a:r>
            <a:r>
              <a:rPr lang="cs-CZ" sz="1500" dirty="0" smtClean="0"/>
              <a:t>soutěží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výstupy, kde to není technicky možné (např. strojově generované objednávky, faktury</a:t>
            </a:r>
            <a:r>
              <a:rPr lang="cs-CZ" sz="1500" dirty="0" smtClean="0"/>
              <a:t>)</a:t>
            </a:r>
            <a:endParaRPr lang="cs-CZ" sz="15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ANO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292080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4372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Kontaktní osoby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064000" cy="4320000"/>
          </a:xfrm>
        </p:spPr>
        <p:txBody>
          <a:bodyPr/>
          <a:lstStyle/>
          <a:p>
            <a:r>
              <a:rPr lang="cs-CZ" sz="2000" dirty="0" smtClean="0"/>
              <a:t>Mgr. Ivana Jirková – </a:t>
            </a:r>
            <a:r>
              <a:rPr lang="cs-CZ" sz="2000" dirty="0" smtClean="0">
                <a:hlinkClick r:id="rId3"/>
              </a:rPr>
              <a:t>ivana.jirkova@mpsv.cz</a:t>
            </a:r>
            <a:endParaRPr lang="cs-CZ" sz="2000" dirty="0" smtClean="0"/>
          </a:p>
          <a:p>
            <a:r>
              <a:rPr lang="cs-CZ" sz="2000" dirty="0"/>
              <a:t>Ing. Jiřina Kreidlová – </a:t>
            </a:r>
            <a:r>
              <a:rPr lang="cs-CZ" sz="2000" dirty="0" smtClean="0">
                <a:hlinkClick r:id="rId4"/>
              </a:rPr>
              <a:t>jirina.kreidlova@mpsv.cz</a:t>
            </a:r>
            <a:endParaRPr lang="cs-CZ" sz="2000" dirty="0" smtClean="0"/>
          </a:p>
          <a:p>
            <a:r>
              <a:rPr lang="cs-CZ" sz="2000" dirty="0" smtClean="0"/>
              <a:t>Mgr. Petra Ulrichová – </a:t>
            </a:r>
            <a:r>
              <a:rPr lang="cs-CZ" sz="2000" dirty="0" smtClean="0">
                <a:hlinkClick r:id="rId5"/>
              </a:rPr>
              <a:t>petra.ulrichova@mpsv.cz</a:t>
            </a:r>
            <a:endParaRPr lang="cs-CZ" sz="2000" dirty="0" smtClean="0"/>
          </a:p>
          <a:p>
            <a:r>
              <a:rPr lang="cs-CZ" sz="2000" dirty="0" smtClean="0"/>
              <a:t>Mgr. Lenka Lenková  - </a:t>
            </a:r>
            <a:r>
              <a:rPr lang="cs-CZ" sz="2000" dirty="0" smtClean="0">
                <a:hlinkClick r:id="rId6"/>
              </a:rPr>
              <a:t>lenka.lenkova@mpsv.cz</a:t>
            </a:r>
            <a:endParaRPr lang="cs-CZ" sz="2000" dirty="0" smtClean="0"/>
          </a:p>
          <a:p>
            <a:r>
              <a:rPr lang="cs-CZ" sz="2000" dirty="0"/>
              <a:t>Mgr. Kristýna Hochmannová – </a:t>
            </a:r>
            <a:r>
              <a:rPr lang="cs-CZ" sz="2000" dirty="0" smtClean="0">
                <a:hlinkClick r:id="rId7"/>
              </a:rPr>
              <a:t>kristyna.hochmannova@mpsv.cz</a:t>
            </a:r>
            <a:endParaRPr lang="cs-CZ" sz="2000" dirty="0" smtClean="0"/>
          </a:p>
          <a:p>
            <a:r>
              <a:rPr lang="cs-CZ" sz="2000" dirty="0" smtClean="0"/>
              <a:t>Ing. Marcel Mareš – </a:t>
            </a:r>
            <a:r>
              <a:rPr lang="cs-CZ" sz="2000" dirty="0" smtClean="0">
                <a:hlinkClick r:id="rId8"/>
              </a:rPr>
              <a:t>marcel.mares@mpsv.cz</a:t>
            </a:r>
            <a:endParaRPr lang="cs-CZ" sz="2000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5933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907704" y="2924944"/>
            <a:ext cx="5328592" cy="1440024"/>
          </a:xfrm>
        </p:spPr>
        <p:txBody>
          <a:bodyPr/>
          <a:lstStyle/>
          <a:p>
            <a:pPr marL="0" indent="0" algn="ctr"/>
            <a:r>
              <a:rPr lang="cs-CZ" dirty="0"/>
              <a:t/>
            </a:r>
            <a:br>
              <a:rPr lang="cs-CZ" dirty="0"/>
            </a:br>
            <a:r>
              <a:rPr lang="cs-CZ" sz="2000" dirty="0" smtClean="0"/>
              <a:t>Těšíme se na Vaše projekty!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5853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podrobně příloha č. 2 výzvy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b="1" dirty="0"/>
              <a:t>Podpora sociální </a:t>
            </a:r>
            <a:r>
              <a:rPr lang="cs-CZ" b="1" dirty="0" smtClean="0"/>
              <a:t>práce </a:t>
            </a:r>
          </a:p>
          <a:p>
            <a:pPr marL="691200" lvl="1" indent="-457200">
              <a:buFont typeface="+mj-lt"/>
              <a:buAutoNum type="alphaLcParenR"/>
            </a:pPr>
            <a:r>
              <a:rPr lang="cs-CZ" sz="1600" b="1" dirty="0" smtClean="0"/>
              <a:t>na </a:t>
            </a:r>
            <a:r>
              <a:rPr lang="cs-CZ" sz="1600" b="1" dirty="0"/>
              <a:t>obcích, slaďování metod soc. </a:t>
            </a:r>
            <a:r>
              <a:rPr lang="cs-CZ" sz="1600" b="1" dirty="0" smtClean="0"/>
              <a:t>práce</a:t>
            </a:r>
            <a:r>
              <a:rPr lang="cs-CZ" sz="1600" dirty="0" smtClean="0"/>
              <a:t> (podpora odborných postupů při případové práci, metodické činnosti a koordinačních aktivit). Žadatelem může být obec, p. o.  obce nebo NNO a další za předpokladu, že obec bude figurovat v projektu jako partner bez </a:t>
            </a:r>
            <a:r>
              <a:rPr lang="cs-CZ" sz="1600" dirty="0" err="1" smtClean="0"/>
              <a:t>fin</a:t>
            </a:r>
            <a:r>
              <a:rPr lang="cs-CZ" sz="1600" dirty="0" smtClean="0"/>
              <a:t>. příspěvku.</a:t>
            </a:r>
            <a:endParaRPr lang="cs-CZ" sz="1600" dirty="0"/>
          </a:p>
          <a:p>
            <a:pPr marL="691200" lvl="1" indent="-457200">
              <a:buFont typeface="+mj-lt"/>
              <a:buAutoNum type="alphaLcParenR"/>
            </a:pPr>
            <a:r>
              <a:rPr lang="cs-CZ" sz="1600" b="1" dirty="0"/>
              <a:t>komunitní sociální práce, komunitní </a:t>
            </a:r>
            <a:r>
              <a:rPr lang="cs-CZ" sz="1600" b="1" dirty="0" smtClean="0"/>
              <a:t>center </a:t>
            </a:r>
            <a:r>
              <a:rPr lang="cs-CZ" sz="1600" dirty="0" smtClean="0"/>
              <a:t>– podpora aktivit k mířící k profesionální realizaci sociální práce, </a:t>
            </a:r>
            <a:r>
              <a:rPr lang="cs-CZ" sz="1600" b="1" i="1" dirty="0" smtClean="0"/>
              <a:t>musí mít vždy přímou vazbu na soc. začleňování nebo prevenci soc. vyloučení osob</a:t>
            </a:r>
            <a:r>
              <a:rPr lang="cs-CZ" sz="1600" dirty="0" smtClean="0"/>
              <a:t>. Činnosti mohou navazovat na základní činnosti poskytované dle zákona č. 108/2006 Sb., o sociálních službách, ale nenahrazují je! (doplňkově lze i kulturní, výchovně vzdělávací, </a:t>
            </a:r>
            <a:r>
              <a:rPr lang="cs-CZ" sz="1600" dirty="0" err="1" smtClean="0"/>
              <a:t>enviromentální</a:t>
            </a:r>
            <a:r>
              <a:rPr lang="cs-CZ" sz="1600" dirty="0" smtClean="0"/>
              <a:t> aktivity..). </a:t>
            </a:r>
          </a:p>
          <a:p>
            <a:pPr marL="738000" lvl="3" indent="0">
              <a:buNone/>
            </a:pPr>
            <a:r>
              <a:rPr lang="cs-CZ" sz="1600" b="1" dirty="0" smtClean="0"/>
              <a:t>U KA 1A nemůže žádat p. o. kraje. </a:t>
            </a:r>
            <a:r>
              <a:rPr lang="cs-CZ" sz="1600" dirty="0" smtClean="0"/>
              <a:t>Gestorem musí být </a:t>
            </a:r>
            <a:r>
              <a:rPr lang="cs-CZ" sz="1600" b="1" i="1" dirty="0" smtClean="0"/>
              <a:t>vždy kvalifikovaný soc. pracovník </a:t>
            </a:r>
            <a:r>
              <a:rPr lang="cs-CZ" sz="1600" dirty="0" smtClean="0"/>
              <a:t>(dle zákona č. 108/2006 Sb.). Charakteristika a principy komunitní soc. práce – viz podrobně příloha č. 2  výzvy, příloha č. 4 – Vodítka pro předkládání projektu komunitní práce.</a:t>
            </a: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74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cs-CZ" b="1" dirty="0" smtClean="0"/>
              <a:t>Podpora </a:t>
            </a:r>
            <a:r>
              <a:rPr lang="cs-CZ" b="1" dirty="0"/>
              <a:t>pečujících osob a neformální </a:t>
            </a:r>
            <a:r>
              <a:rPr lang="cs-CZ" b="1" dirty="0" smtClean="0"/>
              <a:t>péče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800" dirty="0" smtClean="0"/>
              <a:t>podpora péče zajištěné osobami blízkými a sdílené péče, vč. rozvoje domácí paliativní péče (terénní mobilní týmy, vzdělávání, poradenství pro pečující apod.).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800" dirty="0" smtClean="0"/>
              <a:t>zejména podpůrné služby pro pečující – soc. práce, psychoterapeutická podpora, specifické poradenství v oblasti kombinování formální a neformální péče, řešení </a:t>
            </a:r>
            <a:r>
              <a:rPr lang="cs-CZ" sz="1800" dirty="0" err="1" smtClean="0"/>
              <a:t>fin</a:t>
            </a:r>
            <a:r>
              <a:rPr lang="cs-CZ" sz="1800" dirty="0" smtClean="0"/>
              <a:t>. situace, práv. poradenství, kombinování péče se zaměstnáním, rozšíření kvalifikace, zvyšování kompetencí pro zvládání přímé péče..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800" dirty="0" smtClean="0"/>
              <a:t>zvyšování personálních kapacit soc. pracovníků obcí, nemocnic, ÚP pro podporu pečujících osob </a:t>
            </a: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397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cs-CZ" b="1" dirty="0" smtClean="0"/>
              <a:t>Podpora </a:t>
            </a:r>
            <a:r>
              <a:rPr lang="cs-CZ" b="1" dirty="0"/>
              <a:t>soc. práce a aktivit ve vztahu k </a:t>
            </a:r>
            <a:r>
              <a:rPr lang="cs-CZ" b="1" dirty="0" smtClean="0"/>
              <a:t>bydlení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odpora soc. práce jako nástroje k udržení nebo přístupu k soc. bydlení, podpora a koordinace aktivit na místní úrovni, propojování různých úrovní veř. správy a zainteresovaných institucí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odpora soc. práce s klienty, podpory preventivních a nových metod soc. práce ve vztahu k ztrátě či znovu začlenění do bydlení, podpora participativních metod (např. institut domovníka – viz metodický podklad MV ČR), podpora </a:t>
            </a:r>
            <a:r>
              <a:rPr lang="cs-CZ" sz="1800" dirty="0" err="1" smtClean="0"/>
              <a:t>casemanagementu</a:t>
            </a:r>
            <a:r>
              <a:rPr lang="cs-CZ" sz="1800" dirty="0" smtClean="0"/>
              <a:t> a dalších forem koordinace, podpora zvyšování soc. kompetencí směrem k udržení bydlení, vč. podpory ekonom. a ekolog. </a:t>
            </a:r>
            <a:r>
              <a:rPr lang="cs-CZ" sz="1800" dirty="0"/>
              <a:t>ž</a:t>
            </a:r>
            <a:r>
              <a:rPr lang="cs-CZ" sz="1800" dirty="0" smtClean="0"/>
              <a:t>ivotního stylu); podpora aktivit řešících konfliktní situace v bydlení mimosoudní cestou (</a:t>
            </a:r>
            <a:r>
              <a:rPr lang="cs-CZ" sz="1800" dirty="0" err="1" smtClean="0"/>
              <a:t>fin</a:t>
            </a:r>
            <a:r>
              <a:rPr lang="cs-CZ" sz="1800" dirty="0" smtClean="0"/>
              <a:t>. dostupná mediace, bezplatná právní pomoc při zadlužení, pracovně-práv. vztahů, exekucí..)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916832"/>
            <a:ext cx="8424488" cy="4203168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cs-CZ" b="1" dirty="0" smtClean="0"/>
              <a:t>Podpora </a:t>
            </a:r>
            <a:r>
              <a:rPr lang="cs-CZ" b="1" dirty="0"/>
              <a:t>aktivit ve vztahu k zaměstnání a jeho </a:t>
            </a:r>
            <a:r>
              <a:rPr lang="cs-CZ" b="1" dirty="0" smtClean="0"/>
              <a:t>udržení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800" dirty="0"/>
              <a:t>o</a:t>
            </a:r>
            <a:r>
              <a:rPr lang="cs-CZ" sz="1800" dirty="0" smtClean="0"/>
              <a:t>hrožené skupiny na trhu práce (zejm. osoby 55+, absolventi, rodiče malých dětí, zejm. ženy, ZP, osoby z ústavního prostředí, náhradní rodinné péče..)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odpora aktivit směřujícím ke vstupu a udržení se na trhu práce (mimo nástroje APZ)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800" dirty="0"/>
              <a:t>l</a:t>
            </a:r>
            <a:r>
              <a:rPr lang="cs-CZ" sz="1800" dirty="0" smtClean="0"/>
              <a:t>ze jako součást komplexní práce zařadit aktivitu tzv. tréninková místa odpovídá-li CS (pozor – nelze  místa na zkoušku = nástroj APZ)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682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00000"/>
            <a:ext cx="8424488" cy="4320000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cs-CZ" sz="2000" b="1" dirty="0" smtClean="0"/>
              <a:t>Podpora </a:t>
            </a:r>
            <a:r>
              <a:rPr lang="cs-CZ" sz="2000" b="1" dirty="0"/>
              <a:t>aktivit sociálně patologických jevů, podpora osob ve VTOS, podpora aktivit sekundární a terciální prevence osob ohrožených </a:t>
            </a:r>
            <a:r>
              <a:rPr lang="cs-CZ" sz="2000" b="1" dirty="0" smtClean="0"/>
              <a:t>závislostmi</a:t>
            </a:r>
          </a:p>
          <a:p>
            <a:pPr marL="691200" lvl="1" indent="-457200">
              <a:buFont typeface="Courier New" panose="02070309020205020404" pitchFamily="49" charset="0"/>
              <a:buChar char="o"/>
            </a:pPr>
            <a:r>
              <a:rPr lang="cs-CZ" sz="1600" dirty="0" smtClean="0"/>
              <a:t>Asistenti prevence kriminality (v souladu s metodikou MV ČR) – nepodporováno vzdělávání nových asistentů pouze průběžné vzdělávání APK; romský </a:t>
            </a:r>
            <a:r>
              <a:rPr lang="cs-CZ" sz="1600" dirty="0" err="1" smtClean="0"/>
              <a:t>mentoring</a:t>
            </a:r>
            <a:r>
              <a:rPr lang="cs-CZ" sz="1600" dirty="0" smtClean="0"/>
              <a:t>, preventivní programy pro mladě 15+</a:t>
            </a:r>
          </a:p>
          <a:p>
            <a:pPr marL="691200" lvl="1" indent="-457200">
              <a:buFont typeface="Courier New" panose="02070309020205020404" pitchFamily="49" charset="0"/>
              <a:buChar char="o"/>
            </a:pPr>
            <a:r>
              <a:rPr lang="cs-CZ" sz="1600" dirty="0" smtClean="0"/>
              <a:t>Podpora aktivit pro osoby opouštějící nebo ve VTOS, osoby s alternativními tresty (resocializační a probační programy – pouze akreditované MS ČR),  programy zaměřené na pachatele domácího násilí za účelem prevence jejich dalšího násilného chování (programy soc. výcviku a rozvoje dovedností s cílem soc. a pracovní integrace, psycholog. poradenství apod.)</a:t>
            </a: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565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3325</Words>
  <Application>Microsoft Office PowerPoint</Application>
  <PresentationFormat>Předvádění na obrazovce (4:3)</PresentationFormat>
  <Paragraphs>395</Paragraphs>
  <Slides>43</Slides>
  <Notes>36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43</vt:i4>
      </vt:variant>
    </vt:vector>
  </HeadingPairs>
  <TitlesOfParts>
    <vt:vector size="47" baseType="lpstr">
      <vt:lpstr>prezentace</vt:lpstr>
      <vt:lpstr>1_prezentace</vt:lpstr>
      <vt:lpstr>2_prezentace</vt:lpstr>
      <vt:lpstr>3_prezentace</vt:lpstr>
      <vt:lpstr>Výzva: „podporA  aktivit a programů v rámci sociálního začleňování“, č. 03_16_064 </vt:lpstr>
      <vt:lpstr>Výzva  č. 03_16_064</vt:lpstr>
      <vt:lpstr>Žadatelé, cílové skupiny</vt:lpstr>
      <vt:lpstr>Klíčové aktivity – přehled</vt:lpstr>
      <vt:lpstr>Klíčové aktivity – podrobně příloha č. 2 výzvy</vt:lpstr>
      <vt:lpstr>Klíčové aktivity</vt:lpstr>
      <vt:lpstr>Klíčové aktivity</vt:lpstr>
      <vt:lpstr>Klíčové aktivity</vt:lpstr>
      <vt:lpstr>Klíčové aktivity</vt:lpstr>
      <vt:lpstr>Klíčové aktivity</vt:lpstr>
      <vt:lpstr>Klíčové aktivity</vt:lpstr>
      <vt:lpstr>Výzva  č.03_16_064  nepodporuje</vt:lpstr>
      <vt:lpstr>Partnerství</vt:lpstr>
      <vt:lpstr>Indikátory - obecně</vt:lpstr>
      <vt:lpstr>Indikátory – závazkové</vt:lpstr>
      <vt:lpstr>Indikátory –  pouze ke sledování</vt:lpstr>
      <vt:lpstr>zásadní rozdíly v OPZ proti OP LZZ</vt:lpstr>
      <vt:lpstr>Přílohy žádosti - povinné</vt:lpstr>
      <vt:lpstr>IS KP14+</vt:lpstr>
      <vt:lpstr>Způsob hodnocení a výběr projektů</vt:lpstr>
      <vt:lpstr>Informační zdroje </vt:lpstr>
      <vt:lpstr>Doporučení a zpětná vazba z výzvy č. 022</vt:lpstr>
      <vt:lpstr>Finanční část</vt:lpstr>
      <vt:lpstr>ÚČETNICTVÍ </vt:lpstr>
      <vt:lpstr>Rozpočet projektu - struktura</vt:lpstr>
      <vt:lpstr>1. Osobní náklady</vt:lpstr>
      <vt:lpstr>2. Cestovní náhrady</vt:lpstr>
      <vt:lpstr>3.  Zařízení a vybavení</vt:lpstr>
      <vt:lpstr>4. Nákup služeb</vt:lpstr>
      <vt:lpstr>5. Drobné Stavební úpravy</vt:lpstr>
      <vt:lpstr>6. Přímá podpora pro cílovou           skupinu</vt:lpstr>
      <vt:lpstr>7. Křížové financování</vt:lpstr>
      <vt:lpstr>II. Nepřímé náklady</vt:lpstr>
      <vt:lpstr>VÝBĚROVÉ  ŘÍZENÍ</vt:lpstr>
      <vt:lpstr>POVINNOSTI PŘÍJEMCŮ</vt:lpstr>
      <vt:lpstr>Povinný plakát</vt:lpstr>
      <vt:lpstr>Povinné prvky vizuální identity</vt:lpstr>
      <vt:lpstr>Barevná x černobílá varianta</vt:lpstr>
      <vt:lpstr>Používání log</vt:lpstr>
      <vt:lpstr>Používání log</vt:lpstr>
      <vt:lpstr>VIZUÁLNÍ IDENTITA - použití</vt:lpstr>
      <vt:lpstr>Kontaktní osoby</vt:lpstr>
      <vt:lpstr> Těšíme se na Vaše projekty!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2016-11-07T09:35:48Z</dcterms:modified>
</cp:coreProperties>
</file>