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presProps+xml" PartName="/ppt/presProps.xml"/>
  <Override ContentType="application/vnd.openxmlformats-officedocument.presentationml.presentation.main+xml" PartName="/ppt/presentation.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
    <Relationship Target="docProps/core.xml" Type="http://schemas.openxmlformats.org/package/2006/relationships/metadata/core-properties" Id="rId3"/>
    <Relationship Target="docProps/thumbnail.jpeg" Type="http://schemas.openxmlformats.org/package/2006/relationships/metadata/thumbnail" Id="rId2"/>
    <Relationship Target="ppt/presentation.xml" Type="http://schemas.openxmlformats.org/officeDocument/2006/relationships/officeDocument" Id="rId1"/>
    <Relationship Target="docProps/app.xml" Type="http://schemas.openxmlformats.org/officeDocument/2006/relationships/extended-properties" Id="rId4"/>
</Relationships>

</file>

<file path=ppt/presentation.xml><?xml version="1.0" encoding="utf-8"?>
<p:presentation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saveSubsetFonts="true">
  <p:sldMasterIdLst>
    <p:sldMasterId id="2147483660" r:id="rId1"/>
  </p:sldMasterIdLst>
  <p:notesMasterIdLst>
    <p:notesMasterId r:id="rId30"/>
  </p:notesMasterIdLst>
  <p:handoutMasterIdLst>
    <p:handoutMasterId r:id="rId31"/>
  </p:handoutMasterIdLst>
  <p:sldIdLst>
    <p:sldId id="291" r:id="rId2"/>
    <p:sldId id="257" r:id="rId3"/>
    <p:sldId id="262" r:id="rId4"/>
    <p:sldId id="331" r:id="rId5"/>
    <p:sldId id="263" r:id="rId6"/>
    <p:sldId id="332" r:id="rId7"/>
    <p:sldId id="333" r:id="rId8"/>
    <p:sldId id="264" r:id="rId9"/>
    <p:sldId id="327" r:id="rId10"/>
    <p:sldId id="328" r:id="rId11"/>
    <p:sldId id="329" r:id="rId12"/>
    <p:sldId id="265" r:id="rId13"/>
    <p:sldId id="317" r:id="rId14"/>
    <p:sldId id="266" r:id="rId15"/>
    <p:sldId id="321" r:id="rId16"/>
    <p:sldId id="320" r:id="rId17"/>
    <p:sldId id="330" r:id="rId18"/>
    <p:sldId id="318" r:id="rId19"/>
    <p:sldId id="319" r:id="rId20"/>
    <p:sldId id="269" r:id="rId21"/>
    <p:sldId id="270" r:id="rId22"/>
    <p:sldId id="323" r:id="rId23"/>
    <p:sldId id="271" r:id="rId24"/>
    <p:sldId id="322" r:id="rId25"/>
    <p:sldId id="326" r:id="rId26"/>
    <p:sldId id="325" r:id="rId27"/>
    <p:sldId id="290" r:id="rId28"/>
    <p:sldId id="294" r:id="rId29"/>
  </p:sldIdLst>
  <p:sldSz cx="9144000" cy="6858000" type="screen4x3"/>
  <p:notesSz cx="6797675" cy="9926638"/>
  <p:defaultTextStyle>
    <a:defPPr>
      <a:defRPr lang="cs-CZ"/>
    </a:defPPr>
    <a:lvl1pPr marL="0" algn="l" defTabSz="914400" rtl="false" eaLnBrk="true" latinLnBrk="false" hangingPunct="true">
      <a:defRPr sz="1800" kern="1200">
        <a:solidFill>
          <a:schemeClr val="tx1"/>
        </a:solidFill>
        <a:latin typeface="+mn-lt"/>
        <a:ea typeface="+mn-ea"/>
        <a:cs typeface="+mn-cs"/>
      </a:defRPr>
    </a:lvl1pPr>
    <a:lvl2pPr marL="457200" algn="l" defTabSz="914400" rtl="false" eaLnBrk="true" latinLnBrk="false" hangingPunct="true">
      <a:defRPr sz="1800" kern="1200">
        <a:solidFill>
          <a:schemeClr val="tx1"/>
        </a:solidFill>
        <a:latin typeface="+mn-lt"/>
        <a:ea typeface="+mn-ea"/>
        <a:cs typeface="+mn-cs"/>
      </a:defRPr>
    </a:lvl2pPr>
    <a:lvl3pPr marL="914400" algn="l" defTabSz="914400" rtl="false" eaLnBrk="true" latinLnBrk="false" hangingPunct="true">
      <a:defRPr sz="1800" kern="1200">
        <a:solidFill>
          <a:schemeClr val="tx1"/>
        </a:solidFill>
        <a:latin typeface="+mn-lt"/>
        <a:ea typeface="+mn-ea"/>
        <a:cs typeface="+mn-cs"/>
      </a:defRPr>
    </a:lvl3pPr>
    <a:lvl4pPr marL="1371600" algn="l" defTabSz="914400" rtl="false" eaLnBrk="true" latinLnBrk="false" hangingPunct="true">
      <a:defRPr sz="1800" kern="1200">
        <a:solidFill>
          <a:schemeClr val="tx1"/>
        </a:solidFill>
        <a:latin typeface="+mn-lt"/>
        <a:ea typeface="+mn-ea"/>
        <a:cs typeface="+mn-cs"/>
      </a:defRPr>
    </a:lvl4pPr>
    <a:lvl5pPr marL="1828800" algn="l" defTabSz="914400" rtl="false" eaLnBrk="true" latinLnBrk="false" hangingPunct="true">
      <a:defRPr sz="1800" kern="1200">
        <a:solidFill>
          <a:schemeClr val="tx1"/>
        </a:solidFill>
        <a:latin typeface="+mn-lt"/>
        <a:ea typeface="+mn-ea"/>
        <a:cs typeface="+mn-cs"/>
      </a:defRPr>
    </a:lvl5pPr>
    <a:lvl6pPr marL="2286000" algn="l" defTabSz="914400" rtl="false" eaLnBrk="true" latinLnBrk="false" hangingPunct="true">
      <a:defRPr sz="1800" kern="1200">
        <a:solidFill>
          <a:schemeClr val="tx1"/>
        </a:solidFill>
        <a:latin typeface="+mn-lt"/>
        <a:ea typeface="+mn-ea"/>
        <a:cs typeface="+mn-cs"/>
      </a:defRPr>
    </a:lvl6pPr>
    <a:lvl7pPr marL="2743200" algn="l" defTabSz="914400" rtl="false" eaLnBrk="true" latinLnBrk="false" hangingPunct="true">
      <a:defRPr sz="1800" kern="1200">
        <a:solidFill>
          <a:schemeClr val="tx1"/>
        </a:solidFill>
        <a:latin typeface="+mn-lt"/>
        <a:ea typeface="+mn-ea"/>
        <a:cs typeface="+mn-cs"/>
      </a:defRPr>
    </a:lvl7pPr>
    <a:lvl8pPr marL="3200400" algn="l" defTabSz="914400" rtl="false" eaLnBrk="true" latinLnBrk="false" hangingPunct="true">
      <a:defRPr sz="1800" kern="1200">
        <a:solidFill>
          <a:schemeClr val="tx1"/>
        </a:solidFill>
        <a:latin typeface="+mn-lt"/>
        <a:ea typeface="+mn-ea"/>
        <a:cs typeface="+mn-cs"/>
      </a:defRPr>
    </a:lvl8pPr>
    <a:lvl9pPr marL="3657600" algn="l" defTabSz="914400" rtl="false" eaLnBrk="true" latinLnBrk="false" hangingPunct="true">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mAuthor id="0" name="Barášková Lucie (MPSV)" initials="BL" lastIdx="1" clrIdx="0"/>
</p:cmAuthorLst>
</file>

<file path=ppt/presProps.xml><?xml version="1.0" encoding="utf-8"?>
<p:presentationP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showPr showNarration="true">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o="urn:schemas-microsoft-com:office:office" xmlns:xvml="urn:schemas-microsoft-com:office:excel"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normalViewPr>
    <p:restoredLeft sz="15047" autoAdjust="false"/>
    <p:restoredTop sz="83200" autoAdjust="false"/>
  </p:normalViewPr>
  <p:slideViewPr>
    <p:cSldViewPr>
      <p:cViewPr>
        <p:scale>
          <a:sx n="69" d="100"/>
          <a:sy n="69" d="100"/>
        </p:scale>
        <p:origin x="-1584" y="-72"/>
      </p:cViewPr>
      <p:guideLst>
        <p:guide orient="horz" pos="2160"/>
        <p:guide pos="2880"/>
      </p:guideLst>
    </p:cSldViewPr>
  </p:slideViewPr>
  <p:outlineViewPr>
    <p:cViewPr>
      <p:scale>
        <a:sx n="33" d="100"/>
        <a:sy n="33" d="100"/>
      </p:scale>
      <p:origin x="48" y="3877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
    <Relationship Target="slides/slide7.xml" Type="http://schemas.openxmlformats.org/officeDocument/2006/relationships/slide" Id="rId8"/>
    <Relationship Target="slides/slide12.xml" Type="http://schemas.openxmlformats.org/officeDocument/2006/relationships/slide" Id="rId13"/>
    <Relationship Target="slides/slide17.xml" Type="http://schemas.openxmlformats.org/officeDocument/2006/relationships/slide" Id="rId18"/>
    <Relationship Target="slides/slide25.xml" Type="http://schemas.openxmlformats.org/officeDocument/2006/relationships/slide" Id="rId26"/>
    <Relationship Target="slides/slide2.xml" Type="http://schemas.openxmlformats.org/officeDocument/2006/relationships/slide" Id="rId3"/>
    <Relationship Target="slides/slide20.xml" Type="http://schemas.openxmlformats.org/officeDocument/2006/relationships/slide" Id="rId21"/>
    <Relationship Target="viewProps.xml" Type="http://schemas.openxmlformats.org/officeDocument/2006/relationships/viewProps" Id="rId34"/>
    <Relationship Target="slides/slide6.xml" Type="http://schemas.openxmlformats.org/officeDocument/2006/relationships/slide" Id="rId7"/>
    <Relationship Target="slides/slide11.xml" Type="http://schemas.openxmlformats.org/officeDocument/2006/relationships/slide" Id="rId12"/>
    <Relationship Target="slides/slide16.xml" Type="http://schemas.openxmlformats.org/officeDocument/2006/relationships/slide" Id="rId17"/>
    <Relationship Target="slides/slide24.xml" Type="http://schemas.openxmlformats.org/officeDocument/2006/relationships/slide" Id="rId25"/>
    <Relationship Target="presProps.xml" Type="http://schemas.openxmlformats.org/officeDocument/2006/relationships/presProps" Id="rId33"/>
    <Relationship Target="slides/slide1.xml" Type="http://schemas.openxmlformats.org/officeDocument/2006/relationships/slide" Id="rId2"/>
    <Relationship Target="slides/slide15.xml" Type="http://schemas.openxmlformats.org/officeDocument/2006/relationships/slide" Id="rId16"/>
    <Relationship Target="slides/slide19.xml" Type="http://schemas.openxmlformats.org/officeDocument/2006/relationships/slide" Id="rId20"/>
    <Relationship Target="slides/slide28.xml" Type="http://schemas.openxmlformats.org/officeDocument/2006/relationships/slide" Id="rId29"/>
    <Relationship Target="slideMasters/slideMaster1.xml" Type="http://schemas.openxmlformats.org/officeDocument/2006/relationships/slideMaster" Id="rId1"/>
    <Relationship Target="slides/slide5.xml" Type="http://schemas.openxmlformats.org/officeDocument/2006/relationships/slide" Id="rId6"/>
    <Relationship Target="slides/slide10.xml" Type="http://schemas.openxmlformats.org/officeDocument/2006/relationships/slide" Id="rId11"/>
    <Relationship Target="slides/slide23.xml" Type="http://schemas.openxmlformats.org/officeDocument/2006/relationships/slide" Id="rId24"/>
    <Relationship Target="commentAuthors.xml" Type="http://schemas.openxmlformats.org/officeDocument/2006/relationships/commentAuthors" Id="rId32"/>
    <Relationship Target="slides/slide4.xml" Type="http://schemas.openxmlformats.org/officeDocument/2006/relationships/slide" Id="rId5"/>
    <Relationship Target="slides/slide14.xml" Type="http://schemas.openxmlformats.org/officeDocument/2006/relationships/slide" Id="rId15"/>
    <Relationship Target="slides/slide22.xml" Type="http://schemas.openxmlformats.org/officeDocument/2006/relationships/slide" Id="rId23"/>
    <Relationship Target="slides/slide27.xml" Type="http://schemas.openxmlformats.org/officeDocument/2006/relationships/slide" Id="rId28"/>
    <Relationship Target="tableStyles.xml" Type="http://schemas.openxmlformats.org/officeDocument/2006/relationships/tableStyles" Id="rId36"/>
    <Relationship Target="slides/slide9.xml" Type="http://schemas.openxmlformats.org/officeDocument/2006/relationships/slide" Id="rId10"/>
    <Relationship Target="slides/slide18.xml" Type="http://schemas.openxmlformats.org/officeDocument/2006/relationships/slide" Id="rId19"/>
    <Relationship Target="handoutMasters/handoutMaster1.xml" Type="http://schemas.openxmlformats.org/officeDocument/2006/relationships/handoutMaster" Id="rId31"/>
    <Relationship Target="slides/slide3.xml" Type="http://schemas.openxmlformats.org/officeDocument/2006/relationships/slide" Id="rId4"/>
    <Relationship Target="slides/slide8.xml" Type="http://schemas.openxmlformats.org/officeDocument/2006/relationships/slide" Id="rId9"/>
    <Relationship Target="slides/slide13.xml" Type="http://schemas.openxmlformats.org/officeDocument/2006/relationships/slide" Id="rId14"/>
    <Relationship Target="slides/slide21.xml" Type="http://schemas.openxmlformats.org/officeDocument/2006/relationships/slide" Id="rId22"/>
    <Relationship Target="slides/slide26.xml" Type="http://schemas.openxmlformats.org/officeDocument/2006/relationships/slide" Id="rId27"/>
    <Relationship Target="notesMasters/notesMaster1.xml" Type="http://schemas.openxmlformats.org/officeDocument/2006/relationships/notesMaster" Id="rId30"/>
    <Relationship Target="theme/theme1.xml" Type="http://schemas.openxmlformats.org/officeDocument/2006/relationships/theme" Id="rId35"/>
</Relationships>

</file>

<file path=ppt/handoutMasters/_rels/handoutMaster1.xml.rels><?xml version="1.0" encoding="UTF-8" standalone="yes"?>
<Relationships xmlns="http://schemas.openxmlformats.org/package/2006/relationships">
    <Relationship Target="../theme/theme3.xml" Type="http://schemas.openxmlformats.org/officeDocument/2006/relationships/theme" Id="rId1"/>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true"/>
          </p:cNvSpPr>
          <p:nvPr>
            <p:ph type="hdr" sz="quarter"/>
          </p:nvPr>
        </p:nvSpPr>
        <p:spPr>
          <a:xfrm>
            <a:off x="0" y="0"/>
            <a:ext cx="2946400" cy="496888"/>
          </a:xfrm>
          <a:prstGeom prst="rect">
            <a:avLst/>
          </a:prstGeom>
        </p:spPr>
        <p:txBody>
          <a:bodyPr vert="horz" lIns="91440" tIns="45720" rIns="91440" bIns="45720" rtlCol="false"/>
          <a:lstStyle>
            <a:lvl1pPr algn="l">
              <a:defRPr sz="1200"/>
            </a:lvl1pPr>
          </a:lstStyle>
          <a:p>
            <a:endParaRPr lang="cs-CZ"/>
          </a:p>
        </p:txBody>
      </p:sp>
      <p:sp>
        <p:nvSpPr>
          <p:cNvPr id="3" name="Zástupný symbol pro datum 2"/>
          <p:cNvSpPr>
            <a:spLocks noGrp="true"/>
          </p:cNvSpPr>
          <p:nvPr>
            <p:ph type="dt" sz="quarter" idx="1"/>
          </p:nvPr>
        </p:nvSpPr>
        <p:spPr>
          <a:xfrm>
            <a:off x="3849688" y="0"/>
            <a:ext cx="2946400" cy="496888"/>
          </a:xfrm>
          <a:prstGeom prst="rect">
            <a:avLst/>
          </a:prstGeom>
        </p:spPr>
        <p:txBody>
          <a:bodyPr vert="horz" lIns="91440" tIns="45720" rIns="91440" bIns="45720" rtlCol="false"/>
          <a:lstStyle>
            <a:lvl1pPr algn="r">
              <a:defRPr sz="1200"/>
            </a:lvl1pPr>
          </a:lstStyle>
          <a:p>
            <a:fld id="{B7E411BF-0C1D-441F-96AB-DFE1809B6068}" type="datetimeFigureOut">
              <a:rPr lang="cs-CZ" smtClean="false"/>
              <a:t>11.10.2016</a:t>
            </a:fld>
            <a:endParaRPr lang="cs-CZ"/>
          </a:p>
        </p:txBody>
      </p:sp>
      <p:sp>
        <p:nvSpPr>
          <p:cNvPr id="4" name="Zástupný symbol pro zápatí 3"/>
          <p:cNvSpPr>
            <a:spLocks noGrp="true"/>
          </p:cNvSpPr>
          <p:nvPr>
            <p:ph type="ftr" sz="quarter" idx="2"/>
          </p:nvPr>
        </p:nvSpPr>
        <p:spPr>
          <a:xfrm>
            <a:off x="0" y="9428163"/>
            <a:ext cx="2946400" cy="496887"/>
          </a:xfrm>
          <a:prstGeom prst="rect">
            <a:avLst/>
          </a:prstGeom>
        </p:spPr>
        <p:txBody>
          <a:bodyPr vert="horz" lIns="91440" tIns="45720" rIns="91440" bIns="45720" rtlCol="false" anchor="b"/>
          <a:lstStyle>
            <a:lvl1pPr algn="l">
              <a:defRPr sz="1200"/>
            </a:lvl1pPr>
          </a:lstStyle>
          <a:p>
            <a:endParaRPr lang="cs-CZ"/>
          </a:p>
        </p:txBody>
      </p:sp>
      <p:sp>
        <p:nvSpPr>
          <p:cNvPr id="5" name="Zástupný symbol pro číslo snímku 4"/>
          <p:cNvSpPr>
            <a:spLocks noGrp="true"/>
          </p:cNvSpPr>
          <p:nvPr>
            <p:ph type="sldNum" sz="quarter" idx="3"/>
          </p:nvPr>
        </p:nvSpPr>
        <p:spPr>
          <a:xfrm>
            <a:off x="3849688" y="9428163"/>
            <a:ext cx="2946400" cy="496887"/>
          </a:xfrm>
          <a:prstGeom prst="rect">
            <a:avLst/>
          </a:prstGeom>
        </p:spPr>
        <p:txBody>
          <a:bodyPr vert="horz" lIns="91440" tIns="45720" rIns="91440" bIns="45720" rtlCol="false" anchor="b"/>
          <a:lstStyle>
            <a:lvl1pPr algn="r">
              <a:defRPr sz="1200"/>
            </a:lvl1pPr>
          </a:lstStyle>
          <a:p>
            <a:fld id="{0776573A-9A51-4A15-9DB3-0270E605A32B}" type="slidenum">
              <a:rPr lang="cs-CZ" smtClean="false"/>
              <a:t>‹#›</a:t>
            </a:fld>
            <a:endParaRPr lang="cs-CZ"/>
          </a:p>
        </p:txBody>
      </p:sp>
    </p:spTree>
    <p:extLst>
      <p:ext uri="{BB962C8B-B14F-4D97-AF65-F5344CB8AC3E}">
        <p14:creationId xmlns:p14="http://schemas.microsoft.com/office/powerpoint/2010/main" val="5282273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
    <Relationship Target="../theme/theme2.xml" Type="http://schemas.openxmlformats.org/officeDocument/2006/relationships/theme" Id="rId1"/>
</Relationships>

</file>

<file path=ppt/notesMasters/notesMaster1.xml><?xml version="1.0" encoding="utf-8"?>
<p:notesMaste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true"/>
          </p:cNvSpPr>
          <p:nvPr>
            <p:ph type="hdr" sz="quarter"/>
          </p:nvPr>
        </p:nvSpPr>
        <p:spPr>
          <a:xfrm>
            <a:off x="0" y="0"/>
            <a:ext cx="2945659" cy="496332"/>
          </a:xfrm>
          <a:prstGeom prst="rect">
            <a:avLst/>
          </a:prstGeom>
        </p:spPr>
        <p:txBody>
          <a:bodyPr vert="horz" lIns="91440" tIns="45720" rIns="91440" bIns="45720" rtlCol="false"/>
          <a:lstStyle>
            <a:lvl1pPr algn="l">
              <a:defRPr sz="1200"/>
            </a:lvl1pPr>
          </a:lstStyle>
          <a:p>
            <a:endParaRPr lang="cs-CZ"/>
          </a:p>
        </p:txBody>
      </p:sp>
      <p:sp>
        <p:nvSpPr>
          <p:cNvPr id="3" name="Zástupný symbol pro datum 2"/>
          <p:cNvSpPr>
            <a:spLocks noGrp="true"/>
          </p:cNvSpPr>
          <p:nvPr>
            <p:ph type="dt" idx="1"/>
          </p:nvPr>
        </p:nvSpPr>
        <p:spPr>
          <a:xfrm>
            <a:off x="3850443" y="0"/>
            <a:ext cx="2945659" cy="496332"/>
          </a:xfrm>
          <a:prstGeom prst="rect">
            <a:avLst/>
          </a:prstGeom>
        </p:spPr>
        <p:txBody>
          <a:bodyPr vert="horz" lIns="91440" tIns="45720" rIns="91440" bIns="45720" rtlCol="false"/>
          <a:lstStyle>
            <a:lvl1pPr algn="r">
              <a:defRPr sz="1200"/>
            </a:lvl1pPr>
          </a:lstStyle>
          <a:p>
            <a:fld id="{04AF66D3-6EAD-411F-8046-BEE0B047F09C}" type="datetimeFigureOut">
              <a:rPr lang="cs-CZ" smtClean="false"/>
              <a:t>11.10.2016</a:t>
            </a:fld>
            <a:endParaRPr lang="cs-CZ"/>
          </a:p>
        </p:txBody>
      </p:sp>
      <p:sp>
        <p:nvSpPr>
          <p:cNvPr id="4" name="Zástupný symbol pro obrázek snímku 3"/>
          <p:cNvSpPr>
            <a:spLocks noGrp="true" noRot="true" noChangeAspect="true"/>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false" anchor="ctr"/>
          <a:lstStyle/>
          <a:p>
            <a:endParaRPr lang="cs-CZ"/>
          </a:p>
        </p:txBody>
      </p:sp>
      <p:sp>
        <p:nvSpPr>
          <p:cNvPr id="5" name="Zástupný symbol pro poznámky 4"/>
          <p:cNvSpPr>
            <a:spLocks noGrp="true"/>
          </p:cNvSpPr>
          <p:nvPr>
            <p:ph type="body" sz="quarter" idx="3"/>
          </p:nvPr>
        </p:nvSpPr>
        <p:spPr>
          <a:xfrm>
            <a:off x="679768" y="4715153"/>
            <a:ext cx="5438140" cy="4466987"/>
          </a:xfrm>
          <a:prstGeom prst="rect">
            <a:avLst/>
          </a:prstGeom>
        </p:spPr>
        <p:txBody>
          <a:bodyPr vert="horz" lIns="91440" tIns="45720" rIns="91440" bIns="45720" rtlCol="false"/>
          <a:lstStyle/>
          <a:p>
            <a:pPr lvl="0"/>
            <a:r>
              <a:rPr lang="cs-CZ" smtClean="false"/>
              <a:t>Kliknutím lze upravit styly předlohy textu.</a:t>
            </a:r>
          </a:p>
          <a:p>
            <a:pPr lvl="1"/>
            <a:r>
              <a:rPr lang="cs-CZ" smtClean="false"/>
              <a:t>Druhá úroveň</a:t>
            </a:r>
          </a:p>
          <a:p>
            <a:pPr lvl="2"/>
            <a:r>
              <a:rPr lang="cs-CZ" smtClean="false"/>
              <a:t>Třetí úroveň</a:t>
            </a:r>
          </a:p>
          <a:p>
            <a:pPr lvl="3"/>
            <a:r>
              <a:rPr lang="cs-CZ" smtClean="false"/>
              <a:t>Čtvrtá úroveň</a:t>
            </a:r>
          </a:p>
          <a:p>
            <a:pPr lvl="4"/>
            <a:r>
              <a:rPr lang="cs-CZ" smtClean="false"/>
              <a:t>Pátá úroveň</a:t>
            </a:r>
            <a:endParaRPr lang="cs-CZ"/>
          </a:p>
        </p:txBody>
      </p:sp>
      <p:sp>
        <p:nvSpPr>
          <p:cNvPr id="6" name="Zástupný symbol pro zápatí 5"/>
          <p:cNvSpPr>
            <a:spLocks noGrp="true"/>
          </p:cNvSpPr>
          <p:nvPr>
            <p:ph type="ftr" sz="quarter" idx="4"/>
          </p:nvPr>
        </p:nvSpPr>
        <p:spPr>
          <a:xfrm>
            <a:off x="0" y="9428583"/>
            <a:ext cx="2945659" cy="496332"/>
          </a:xfrm>
          <a:prstGeom prst="rect">
            <a:avLst/>
          </a:prstGeom>
        </p:spPr>
        <p:txBody>
          <a:bodyPr vert="horz" lIns="91440" tIns="45720" rIns="91440" bIns="45720" rtlCol="false" anchor="b"/>
          <a:lstStyle>
            <a:lvl1pPr algn="l">
              <a:defRPr sz="1200"/>
            </a:lvl1pPr>
          </a:lstStyle>
          <a:p>
            <a:endParaRPr lang="cs-CZ"/>
          </a:p>
        </p:txBody>
      </p:sp>
      <p:sp>
        <p:nvSpPr>
          <p:cNvPr id="7" name="Zástupný symbol pro číslo snímku 6"/>
          <p:cNvSpPr>
            <a:spLocks noGrp="true"/>
          </p:cNvSpPr>
          <p:nvPr>
            <p:ph type="sldNum" sz="quarter" idx="5"/>
          </p:nvPr>
        </p:nvSpPr>
        <p:spPr>
          <a:xfrm>
            <a:off x="3850443" y="9428583"/>
            <a:ext cx="2945659" cy="496332"/>
          </a:xfrm>
          <a:prstGeom prst="rect">
            <a:avLst/>
          </a:prstGeom>
        </p:spPr>
        <p:txBody>
          <a:bodyPr vert="horz" lIns="91440" tIns="45720" rIns="91440" bIns="45720" rtlCol="false" anchor="b"/>
          <a:lstStyle>
            <a:lvl1pPr algn="r">
              <a:defRPr sz="1200"/>
            </a:lvl1pPr>
          </a:lstStyle>
          <a:p>
            <a:fld id="{65FF7E96-72C8-433C-9E2A-BB6A57D1E243}" type="slidenum">
              <a:rPr lang="cs-CZ" smtClean="false"/>
              <a:t>‹#›</a:t>
            </a:fld>
            <a:endParaRPr lang="cs-CZ"/>
          </a:p>
        </p:txBody>
      </p:sp>
    </p:spTree>
    <p:extLst>
      <p:ext uri="{BB962C8B-B14F-4D97-AF65-F5344CB8AC3E}">
        <p14:creationId xmlns:p14="http://schemas.microsoft.com/office/powerpoint/2010/main" val="640131108"/>
      </p:ext>
    </p:extLst>
  </p:cSld>
  <p:clrMap bg1="lt1" tx1="dk1" bg2="lt2" tx2="dk2" accent1="accent1" accent2="accent2" accent3="accent3" accent4="accent4" accent5="accent5" accent6="accent6" hlink="hlink" folHlink="folHlink"/>
  <p:notesStyle>
    <a:lvl1pPr marL="0" algn="l" defTabSz="914400" rtl="false" eaLnBrk="true" latinLnBrk="false" hangingPunct="true">
      <a:defRPr sz="1200" kern="1200">
        <a:solidFill>
          <a:schemeClr val="tx1"/>
        </a:solidFill>
        <a:latin typeface="+mn-lt"/>
        <a:ea typeface="+mn-ea"/>
        <a:cs typeface="+mn-cs"/>
      </a:defRPr>
    </a:lvl1pPr>
    <a:lvl2pPr marL="457200" algn="l" defTabSz="914400" rtl="false" eaLnBrk="true" latinLnBrk="false" hangingPunct="true">
      <a:defRPr sz="1200" kern="1200">
        <a:solidFill>
          <a:schemeClr val="tx1"/>
        </a:solidFill>
        <a:latin typeface="+mn-lt"/>
        <a:ea typeface="+mn-ea"/>
        <a:cs typeface="+mn-cs"/>
      </a:defRPr>
    </a:lvl2pPr>
    <a:lvl3pPr marL="914400" algn="l" defTabSz="914400" rtl="false" eaLnBrk="true" latinLnBrk="false" hangingPunct="true">
      <a:defRPr sz="1200" kern="1200">
        <a:solidFill>
          <a:schemeClr val="tx1"/>
        </a:solidFill>
        <a:latin typeface="+mn-lt"/>
        <a:ea typeface="+mn-ea"/>
        <a:cs typeface="+mn-cs"/>
      </a:defRPr>
    </a:lvl3pPr>
    <a:lvl4pPr marL="1371600" algn="l" defTabSz="914400" rtl="false" eaLnBrk="true" latinLnBrk="false" hangingPunct="true">
      <a:defRPr sz="1200" kern="1200">
        <a:solidFill>
          <a:schemeClr val="tx1"/>
        </a:solidFill>
        <a:latin typeface="+mn-lt"/>
        <a:ea typeface="+mn-ea"/>
        <a:cs typeface="+mn-cs"/>
      </a:defRPr>
    </a:lvl4pPr>
    <a:lvl5pPr marL="1828800" algn="l" defTabSz="914400" rtl="false" eaLnBrk="true" latinLnBrk="false" hangingPunct="true">
      <a:defRPr sz="1200" kern="1200">
        <a:solidFill>
          <a:schemeClr val="tx1"/>
        </a:solidFill>
        <a:latin typeface="+mn-lt"/>
        <a:ea typeface="+mn-ea"/>
        <a:cs typeface="+mn-cs"/>
      </a:defRPr>
    </a:lvl5pPr>
    <a:lvl6pPr marL="2286000" algn="l" defTabSz="914400" rtl="false" eaLnBrk="true" latinLnBrk="false" hangingPunct="true">
      <a:defRPr sz="1200" kern="1200">
        <a:solidFill>
          <a:schemeClr val="tx1"/>
        </a:solidFill>
        <a:latin typeface="+mn-lt"/>
        <a:ea typeface="+mn-ea"/>
        <a:cs typeface="+mn-cs"/>
      </a:defRPr>
    </a:lvl6pPr>
    <a:lvl7pPr marL="2743200" algn="l" defTabSz="914400" rtl="false" eaLnBrk="true" latinLnBrk="false" hangingPunct="true">
      <a:defRPr sz="1200" kern="1200">
        <a:solidFill>
          <a:schemeClr val="tx1"/>
        </a:solidFill>
        <a:latin typeface="+mn-lt"/>
        <a:ea typeface="+mn-ea"/>
        <a:cs typeface="+mn-cs"/>
      </a:defRPr>
    </a:lvl7pPr>
    <a:lvl8pPr marL="3200400" algn="l" defTabSz="914400" rtl="false" eaLnBrk="true" latinLnBrk="false" hangingPunct="true">
      <a:defRPr sz="1200" kern="1200">
        <a:solidFill>
          <a:schemeClr val="tx1"/>
        </a:solidFill>
        <a:latin typeface="+mn-lt"/>
        <a:ea typeface="+mn-ea"/>
        <a:cs typeface="+mn-cs"/>
      </a:defRPr>
    </a:lvl8pPr>
    <a:lvl9pPr marL="3657600" algn="l" defTabSz="914400" rtl="false" eaLnBrk="true" latinLnBrk="false" hangingPunct="true">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Target="../slides/slide2.xml" Type="http://schemas.openxmlformats.org/officeDocument/2006/relationships/slide" Id="rId2"/>
    <Relationship Target="../notesMasters/notesMaster1.xml" Type="http://schemas.openxmlformats.org/officeDocument/2006/relationships/notesMaster" Id="rId1"/>
</Relationships>

</file>

<file path=ppt/notesSlides/_rels/notesSlide2.xml.rels><?xml version="1.0" encoding="UTF-8" standalone="yes"?>
<Relationships xmlns="http://schemas.openxmlformats.org/package/2006/relationships">
    <Relationship Target="../slides/slide3.xml" Type="http://schemas.openxmlformats.org/officeDocument/2006/relationships/slide" Id="rId2"/>
    <Relationship Target="../notesMasters/notesMaster1.xml" Type="http://schemas.openxmlformats.org/officeDocument/2006/relationships/notesMaster" Id="rId1"/>
</Relationships>

</file>

<file path=ppt/notesSlides/_rels/notesSlide3.xml.rels><?xml version="1.0" encoding="UTF-8" standalone="yes"?>
<Relationships xmlns="http://schemas.openxmlformats.org/package/2006/relationships">
    <Relationship Target="../slides/slide5.xml" Type="http://schemas.openxmlformats.org/officeDocument/2006/relationships/slide" Id="rId2"/>
    <Relationship Target="../notesMasters/notesMaster1.xml" Type="http://schemas.openxmlformats.org/officeDocument/2006/relationships/notesMaster" Id="rId1"/>
</Relationships>

</file>

<file path=ppt/notesSlides/_rels/notesSlide4.xml.rels><?xml version="1.0" encoding="UTF-8" standalone="yes"?>
<Relationships xmlns="http://schemas.openxmlformats.org/package/2006/relationships">
    <Relationship Target="../slides/slide25.xml" Type="http://schemas.openxmlformats.org/officeDocument/2006/relationships/slide" Id="rId2"/>
    <Relationship Target="../notesMasters/notesMaster1.xml" Type="http://schemas.openxmlformats.org/officeDocument/2006/relationships/notesMaster" Id="rId1"/>
</Relationships>

</file>

<file path=ppt/notesSlides/_rels/notesSlide5.xml.rels><?xml version="1.0" encoding="UTF-8" standalone="yes"?>
<Relationships xmlns="http://schemas.openxmlformats.org/package/2006/relationships">
    <Relationship Target="../slides/slide26.xml" Type="http://schemas.openxmlformats.org/officeDocument/2006/relationships/slide" Id="rId2"/>
    <Relationship Target="../notesMasters/notesMaster1.xml" Type="http://schemas.openxmlformats.org/officeDocument/2006/relationships/notesMaster" Id="rId1"/>
</Relationships>

</file>

<file path=ppt/notesSlides/notesSlide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65FF7E96-72C8-433C-9E2A-BB6A57D1E243}" type="slidenum">
              <a:rPr lang="cs-CZ" smtClean="false"/>
              <a:t>2</a:t>
            </a:fld>
            <a:endParaRPr lang="cs-CZ"/>
          </a:p>
        </p:txBody>
      </p:sp>
    </p:spTree>
    <p:extLst>
      <p:ext uri="{BB962C8B-B14F-4D97-AF65-F5344CB8AC3E}">
        <p14:creationId xmlns:p14="http://schemas.microsoft.com/office/powerpoint/2010/main" val="18302005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65FF7E96-72C8-433C-9E2A-BB6A57D1E243}" type="slidenum">
              <a:rPr lang="cs-CZ" smtClean="false"/>
              <a:t>3</a:t>
            </a:fld>
            <a:endParaRPr lang="cs-CZ"/>
          </a:p>
        </p:txBody>
      </p:sp>
    </p:spTree>
    <p:extLst>
      <p:ext uri="{BB962C8B-B14F-4D97-AF65-F5344CB8AC3E}">
        <p14:creationId xmlns:p14="http://schemas.microsoft.com/office/powerpoint/2010/main" val="17153507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65FF7E96-72C8-433C-9E2A-BB6A57D1E243}" type="slidenum">
              <a:rPr lang="cs-CZ" smtClean="false"/>
              <a:t>5</a:t>
            </a:fld>
            <a:endParaRPr lang="cs-CZ"/>
          </a:p>
        </p:txBody>
      </p:sp>
    </p:spTree>
    <p:extLst>
      <p:ext uri="{BB962C8B-B14F-4D97-AF65-F5344CB8AC3E}">
        <p14:creationId xmlns:p14="http://schemas.microsoft.com/office/powerpoint/2010/main" val="222640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solidFill>
                  <a:prstClr val="black"/>
                </a:solidFill>
              </a:rPr>
              <a:pPr/>
              <a:t>25</a:t>
            </a:fld>
            <a:endParaRPr lang="cs-CZ" dirty="false">
              <a:solidFill>
                <a:prstClr val="black"/>
              </a:solidFill>
            </a:endParaRPr>
          </a:p>
        </p:txBody>
      </p:sp>
    </p:spTree>
    <p:extLst>
      <p:ext uri="{BB962C8B-B14F-4D97-AF65-F5344CB8AC3E}">
        <p14:creationId xmlns:p14="http://schemas.microsoft.com/office/powerpoint/2010/main" val="16565620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26</a:t>
            </a:fld>
            <a:endParaRPr lang="cs-CZ"/>
          </a:p>
        </p:txBody>
      </p:sp>
    </p:spTree>
    <p:extLst>
      <p:ext uri="{BB962C8B-B14F-4D97-AF65-F5344CB8AC3E}">
        <p14:creationId xmlns:p14="http://schemas.microsoft.com/office/powerpoint/2010/main" val="1044760230"/>
      </p:ext>
    </p:extLst>
  </p:cSld>
  <p:clrMapOvr>
    <a:masterClrMapping/>
  </p:clrMapOvr>
</p:notes>
</file>

<file path=ppt/slideLayouts/_rels/slideLayout1.xml.rels><?xml version="1.0" encoding="UTF-8" standalone="yes"?>
<Relationships xmlns="http://schemas.openxmlformats.org/package/2006/relationships">
    <Relationship Target="../media/image1.jpeg" Type="http://schemas.openxmlformats.org/officeDocument/2006/relationships/image" Id="rId2"/>
    <Relationship Target="../slideMasters/slideMaster1.xml" Type="http://schemas.openxmlformats.org/officeDocument/2006/relationships/slideMaster" Id="rId1"/>
</Relationships>

</file>

<file path=ppt/slideLayouts/_rels/slideLayout10.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2.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3.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4.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5.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6.xml.rels><?xml version="1.0" encoding="UTF-8" standalone="yes"?>
<Relationships xmlns="http://schemas.openxmlformats.org/package/2006/relationships">
    <Relationship Target="../media/image1.jpeg" Type="http://schemas.openxmlformats.org/officeDocument/2006/relationships/image" Id="rId2"/>
    <Relationship Target="../slideMasters/slideMaster1.xml" Type="http://schemas.openxmlformats.org/officeDocument/2006/relationships/slideMaster" Id="rId1"/>
</Relationships>

</file>

<file path=ppt/slideLayouts/_rels/slideLayout7.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8.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9.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slideLayout1.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p:cSld name="Úvodní snímek">
    <p:spTree>
      <p:nvGrpSpPr>
        <p:cNvPr id="1" name=""/>
        <p:cNvGrpSpPr/>
        <p:nvPr/>
      </p:nvGrpSpPr>
      <p:grpSpPr>
        <a:xfrm>
          <a:off x="0" y="0"/>
          <a:ext cx="0" cy="0"/>
          <a:chOff x="0" y="0"/>
          <a:chExt cx="0" cy="0"/>
        </a:xfrm>
      </p:grpSpPr>
      <p:sp>
        <p:nvSpPr>
          <p:cNvPr id="6" name="Zástupný symbol pro datum 5"/>
          <p:cNvSpPr>
            <a:spLocks noGrp="true"/>
          </p:cNvSpPr>
          <p:nvPr>
            <p:ph type="dt" sz="half" idx="10"/>
          </p:nvPr>
        </p:nvSpPr>
        <p:spPr/>
        <p:txBody>
          <a:bodyPr/>
          <a:lstStyle/>
          <a:p>
            <a:fld id="{398B549E-C3FC-4B87-A0E4-9A3B8675E0A3}" type="datetimeFigureOut">
              <a:rPr lang="cs-CZ" smtClean="false"/>
              <a:t>11.10.2016</a:t>
            </a:fld>
            <a:endParaRPr lang="cs-CZ"/>
          </a:p>
        </p:txBody>
      </p:sp>
      <p:sp>
        <p:nvSpPr>
          <p:cNvPr id="7" name="Zástupný symbol pro zápatí 6"/>
          <p:cNvSpPr>
            <a:spLocks noGrp="true"/>
          </p:cNvSpPr>
          <p:nvPr>
            <p:ph type="ftr" sz="quarter" idx="11"/>
          </p:nvPr>
        </p:nvSpPr>
        <p:spPr/>
        <p:txBody>
          <a:bodyPr/>
          <a:lstStyle/>
          <a:p>
            <a:endParaRPr lang="cs-CZ"/>
          </a:p>
        </p:txBody>
      </p:sp>
      <p:sp>
        <p:nvSpPr>
          <p:cNvPr id="8" name="Zástupný symbol pro číslo snímku 7"/>
          <p:cNvSpPr>
            <a:spLocks noGrp="true"/>
          </p:cNvSpPr>
          <p:nvPr>
            <p:ph type="sldNum" sz="quarter" idx="12"/>
          </p:nvPr>
        </p:nvSpPr>
        <p:spPr/>
        <p:txBody>
          <a:bodyPr/>
          <a:lstStyle/>
          <a:p>
            <a:fld id="{965E07C6-3485-413F-8C5C-39913F362B35}" type="slidenum">
              <a:rPr lang="cs-CZ" smtClean="false"/>
              <a:t>‹#›</a:t>
            </a:fld>
            <a:endParaRPr lang="cs-CZ"/>
          </a:p>
        </p:txBody>
      </p:sp>
      <p:sp>
        <p:nvSpPr>
          <p:cNvPr id="10" name="Obdélník 9"/>
          <p:cNvSpPr/>
          <p:nvPr/>
        </p:nvSpPr>
        <p:spPr>
          <a:xfrm>
            <a:off x="0" y="0"/>
            <a:ext cx="9144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sp>
        <p:nvSpPr>
          <p:cNvPr id="11" name="Nadpis 10"/>
          <p:cNvSpPr>
            <a:spLocks noGrp="true"/>
          </p:cNvSpPr>
          <p:nvPr>
            <p:ph type="title"/>
          </p:nvPr>
        </p:nvSpPr>
        <p:spPr>
          <a:xfrm>
            <a:off x="1512000" y="2610000"/>
            <a:ext cx="7272000" cy="1224000"/>
          </a:xfrm>
        </p:spPr>
        <p:txBody>
          <a:bodyPr anchor="t" anchorCtr="false"/>
          <a:lstStyle>
            <a:lvl1pPr>
              <a:defRPr sz="4000">
                <a:solidFill>
                  <a:schemeClr val="accent1"/>
                </a:solidFill>
              </a:defRPr>
            </a:lvl1pPr>
          </a:lstStyle>
          <a:p>
            <a:r>
              <a:rPr lang="cs-CZ" smtClean="false"/>
              <a:t>Kliknutím lze upravit styl.</a:t>
            </a:r>
            <a:endParaRPr lang="cs-CZ" dirty="false"/>
          </a:p>
        </p:txBody>
      </p:sp>
      <p:sp>
        <p:nvSpPr>
          <p:cNvPr id="13" name="Zástupný symbol pro text 12"/>
          <p:cNvSpPr>
            <a:spLocks noGrp="true"/>
          </p:cNvSpPr>
          <p:nvPr>
            <p:ph type="body" sz="quarter" idx="13" hasCustomPrompt="true"/>
          </p:nvPr>
        </p:nvSpPr>
        <p:spPr>
          <a:xfrm>
            <a:off x="1511299" y="4089600"/>
            <a:ext cx="7272000" cy="540000"/>
          </a:xfrm>
        </p:spPr>
        <p:txBody>
          <a:bodyPr lIns="36000" tIns="0" rIns="36000" bIns="0" anchor="ctr" anchorCtr="false"/>
          <a:lstStyle>
            <a:lvl1pPr marL="0" indent="0">
              <a:lnSpc>
                <a:spcPct val="100000"/>
              </a:lnSpc>
              <a:spcBef>
                <a:spcPts val="0"/>
              </a:spcBef>
              <a:spcAft>
                <a:spcPts val="0"/>
              </a:spcAft>
              <a:buFontTx/>
              <a:buNone/>
              <a:defRPr sz="3200" baseline="0">
                <a:solidFill>
                  <a:schemeClr val="accent1"/>
                </a:solidFill>
              </a:defRPr>
            </a:lvl1pPr>
          </a:lstStyle>
          <a:p>
            <a:pPr lvl="0"/>
            <a:r>
              <a:rPr lang="cs-CZ" dirty="false" smtClean="false"/>
              <a:t>Kliknutím vložíte jméno</a:t>
            </a:r>
          </a:p>
        </p:txBody>
      </p:sp>
      <p:sp>
        <p:nvSpPr>
          <p:cNvPr id="15" name="Zástupný symbol pro text 14"/>
          <p:cNvSpPr>
            <a:spLocks noGrp="true"/>
          </p:cNvSpPr>
          <p:nvPr>
            <p:ph type="body" sz="quarter" idx="14" hasCustomPrompt="true"/>
          </p:nvPr>
        </p:nvSpPr>
        <p:spPr>
          <a:xfrm>
            <a:off x="1512000" y="4885200"/>
            <a:ext cx="7272000" cy="540000"/>
          </a:xfrm>
        </p:spPr>
        <p:txBody>
          <a:bodyPr lIns="36000" tIns="0" rIns="36000" bIns="0" anchor="ctr" anchorCtr="false"/>
          <a:lstStyle>
            <a:lvl1pPr marL="0" indent="0">
              <a:lnSpc>
                <a:spcPct val="100000"/>
              </a:lnSpc>
              <a:spcBef>
                <a:spcPts val="0"/>
              </a:spcBef>
              <a:spcAft>
                <a:spcPts val="0"/>
              </a:spcAft>
              <a:buFontTx/>
              <a:buNone/>
              <a:defRPr sz="3200" baseline="0">
                <a:solidFill>
                  <a:schemeClr val="accent1"/>
                </a:solidFill>
              </a:defRPr>
            </a:lvl1pPr>
          </a:lstStyle>
          <a:p>
            <a:pPr lvl="0"/>
            <a:r>
              <a:rPr lang="cs-CZ" dirty="false" smtClean="false"/>
              <a:t>Kliknutím vložíte datum a místo</a:t>
            </a:r>
          </a:p>
        </p:txBody>
      </p:sp>
      <p:sp>
        <p:nvSpPr>
          <p:cNvPr id="5" name="Zástupný symbol pro obrázek 4"/>
          <p:cNvSpPr>
            <a:spLocks noGrp="true" noChangeAspect="true"/>
          </p:cNvSpPr>
          <p:nvPr>
            <p:ph type="pic" sz="quarter" idx="15"/>
          </p:nvPr>
        </p:nvSpPr>
        <p:spPr>
          <a:xfrm>
            <a:off x="846000" y="2636837"/>
            <a:ext cx="540000" cy="540000"/>
          </a:xfrm>
        </p:spPr>
        <p:txBody>
          <a:bodyPr wrap="none" anchor="ctr" anchorCtr="true"/>
          <a:lstStyle>
            <a:lvl1pPr marL="0" indent="0">
              <a:buFontTx/>
              <a:buNone/>
              <a:defRPr sz="600"/>
            </a:lvl1pPr>
          </a:lstStyle>
          <a:p>
            <a:r>
              <a:rPr lang="cs-CZ" smtClean="false"/>
              <a:t>Kliknutím na ikonu přidáte obrázek.</a:t>
            </a:r>
            <a:endParaRPr lang="cs-CZ" dirty="false"/>
          </a:p>
        </p:txBody>
      </p:sp>
      <p:sp>
        <p:nvSpPr>
          <p:cNvPr id="14" name="Zástupný symbol pro obrázek 4"/>
          <p:cNvSpPr>
            <a:spLocks noGrp="true" noChangeAspect="true"/>
          </p:cNvSpPr>
          <p:nvPr>
            <p:ph type="pic" sz="quarter" idx="16"/>
          </p:nvPr>
        </p:nvSpPr>
        <p:spPr>
          <a:xfrm>
            <a:off x="846000" y="4089600"/>
            <a:ext cx="540000" cy="540000"/>
          </a:xfrm>
        </p:spPr>
        <p:txBody>
          <a:bodyPr wrap="none" anchor="ctr" anchorCtr="true"/>
          <a:lstStyle>
            <a:lvl1pPr marL="0" indent="0">
              <a:buFontTx/>
              <a:buNone/>
              <a:defRPr sz="600"/>
            </a:lvl1pPr>
          </a:lstStyle>
          <a:p>
            <a:r>
              <a:rPr lang="cs-CZ" smtClean="false"/>
              <a:t>Kliknutím na ikonu přidáte obrázek.</a:t>
            </a:r>
            <a:endParaRPr lang="cs-CZ" dirty="false"/>
          </a:p>
        </p:txBody>
      </p:sp>
      <p:sp>
        <p:nvSpPr>
          <p:cNvPr id="16" name="Zástupný symbol pro obrázek 4"/>
          <p:cNvSpPr>
            <a:spLocks noGrp="true" noChangeAspect="true"/>
          </p:cNvSpPr>
          <p:nvPr>
            <p:ph type="pic" sz="quarter" idx="17"/>
          </p:nvPr>
        </p:nvSpPr>
        <p:spPr>
          <a:xfrm>
            <a:off x="846000" y="4885200"/>
            <a:ext cx="540000" cy="540000"/>
          </a:xfrm>
        </p:spPr>
        <p:txBody>
          <a:bodyPr wrap="none" anchor="ctr" anchorCtr="true"/>
          <a:lstStyle>
            <a:lvl1pPr marL="0" indent="0">
              <a:buFontTx/>
              <a:buNone/>
              <a:defRPr sz="600"/>
            </a:lvl1pPr>
          </a:lstStyle>
          <a:p>
            <a:r>
              <a:rPr lang="cs-CZ" smtClean="false"/>
              <a:t>Kliknutím na ikonu přidáte obrázek.</a:t>
            </a:r>
            <a:endParaRPr lang="cs-CZ" dirty="false"/>
          </a:p>
        </p:txBody>
      </p:sp>
      <p:sp>
        <p:nvSpPr>
          <p:cNvPr id="20" name="Obdélník 19"/>
          <p:cNvSpPr/>
          <p:nvPr/>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pic>
        <p:nvPicPr>
          <p:cNvPr id="2" name="Obrázek 1"/>
          <p:cNvPicPr>
            <a:picLocks noChangeAspect="true"/>
          </p:cNvPicPr>
          <p:nvPr/>
        </p:nvPicPr>
        <p:blipFill rotWithShape="true">
          <a:blip cstate="print" r:embed="rId2">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8" name="Přímá spojnice 17"/>
          <p:cNvCxnSpPr/>
          <p:nvPr/>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8818149"/>
      </p:ext>
    </p:extLst>
  </p:cSld>
  <p:clrMapOvr>
    <a:masterClrMapping/>
  </p:clrMapOvr>
</p:sldLayout>
</file>

<file path=ppt/slideLayouts/slideLayout10.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p:cSld name="Tabulka nebo graf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smtClean="false"/>
              <a:t>Kliknutím lze upravit styl.</a:t>
            </a:r>
            <a:endParaRPr lang="cs-CZ"/>
          </a:p>
        </p:txBody>
      </p:sp>
      <p:sp>
        <p:nvSpPr>
          <p:cNvPr id="3" name="Zástupný symbol pro obsah 2"/>
          <p:cNvSpPr>
            <a:spLocks noGrp="true"/>
          </p:cNvSpPr>
          <p:nvPr>
            <p:ph idx="1"/>
          </p:nvPr>
        </p:nvSpPr>
        <p:spPr>
          <a:xfrm>
            <a:off x="540000" y="2412000"/>
            <a:ext cx="8064000" cy="3744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smtClean="false"/>
              <a:t>Kliknutím lze upravit styly předlohy textu.</a:t>
            </a:r>
          </a:p>
          <a:p>
            <a:pPr lvl="1"/>
            <a:r>
              <a:rPr lang="cs-CZ" smtClean="false"/>
              <a:t>Druhá úroveň</a:t>
            </a:r>
          </a:p>
          <a:p>
            <a:pPr lvl="2"/>
            <a:r>
              <a:rPr lang="cs-CZ" smtClean="false"/>
              <a:t>Třetí úroveň</a:t>
            </a:r>
          </a:p>
          <a:p>
            <a:pPr lvl="3"/>
            <a:r>
              <a:rPr lang="cs-CZ" smtClean="false"/>
              <a:t>Čtvrtá úroveň</a:t>
            </a:r>
          </a:p>
          <a:p>
            <a:pPr lvl="4"/>
            <a:r>
              <a:rPr lang="cs-CZ" smtClean="false"/>
              <a:t>Pátá úroveň</a:t>
            </a:r>
            <a:endParaRPr lang="cs-CZ" dirty="false"/>
          </a:p>
        </p:txBody>
      </p:sp>
      <p:sp>
        <p:nvSpPr>
          <p:cNvPr id="4" name="Zástupný symbol pro datum 3"/>
          <p:cNvSpPr>
            <a:spLocks noGrp="true"/>
          </p:cNvSpPr>
          <p:nvPr>
            <p:ph type="dt" sz="half" idx="10"/>
          </p:nvPr>
        </p:nvSpPr>
        <p:spPr/>
        <p:txBody>
          <a:bodyPr/>
          <a:lstStyle/>
          <a:p>
            <a:fld id="{398B549E-C3FC-4B87-A0E4-9A3B8675E0A3}" type="datetimeFigureOut">
              <a:rPr lang="cs-CZ" smtClean="false"/>
              <a:t>11.10.2016</a:t>
            </a:fld>
            <a:endParaRPr lang="cs-CZ"/>
          </a:p>
        </p:txBody>
      </p:sp>
      <p:sp>
        <p:nvSpPr>
          <p:cNvPr id="5" name="Zástupný symbol pro zápatí 4"/>
          <p:cNvSpPr>
            <a:spLocks noGrp="true"/>
          </p:cNvSpPr>
          <p:nvPr>
            <p:ph type="ftr" sz="quarter" idx="11"/>
          </p:nvPr>
        </p:nvSpPr>
        <p:spPr/>
        <p:txBody>
          <a:bodyPr/>
          <a:lstStyle/>
          <a:p>
            <a:endParaRPr lang="cs-CZ"/>
          </a:p>
        </p:txBody>
      </p:sp>
      <p:sp>
        <p:nvSpPr>
          <p:cNvPr id="6" name="Zástupný symbol pro číslo snímku 5"/>
          <p:cNvSpPr>
            <a:spLocks noGrp="true"/>
          </p:cNvSpPr>
          <p:nvPr>
            <p:ph type="sldNum" sz="quarter" idx="12"/>
          </p:nvPr>
        </p:nvSpPr>
        <p:spPr/>
        <p:txBody>
          <a:bodyPr/>
          <a:lstStyle/>
          <a:p>
            <a:fld id="{965E07C6-3485-413F-8C5C-39913F362B35}" type="slidenum">
              <a:rPr lang="cs-CZ" smtClean="false"/>
              <a:t>‹#›</a:t>
            </a:fld>
            <a:endParaRPr lang="cs-CZ"/>
          </a:p>
        </p:txBody>
      </p:sp>
      <p:sp>
        <p:nvSpPr>
          <p:cNvPr id="7" name="Zástupný symbol pro text 5"/>
          <p:cNvSpPr>
            <a:spLocks noGrp="true"/>
          </p:cNvSpPr>
          <p:nvPr>
            <p:ph type="body" sz="quarter" idx="13"/>
          </p:nvPr>
        </p:nvSpPr>
        <p:spPr>
          <a:xfrm>
            <a:off x="540000" y="1440000"/>
            <a:ext cx="8064000" cy="360000"/>
          </a:xfrm>
        </p:spPr>
        <p:txBody>
          <a:bodyPr/>
          <a:lstStyle>
            <a:lvl1pPr marL="0" indent="0">
              <a:buFontTx/>
              <a:buNone/>
              <a:defRPr b="true">
                <a:solidFill>
                  <a:schemeClr val="accent2"/>
                </a:solidFill>
              </a:defRPr>
            </a:lvl1pPr>
          </a:lstStyle>
          <a:p>
            <a:pPr lvl="0"/>
            <a:r>
              <a:rPr lang="cs-CZ" smtClean="false"/>
              <a:t>Kliknutím lze upravit styly předlohy textu.</a:t>
            </a:r>
          </a:p>
        </p:txBody>
      </p:sp>
      <p:sp>
        <p:nvSpPr>
          <p:cNvPr id="8" name="Zástupný symbol pro text 5"/>
          <p:cNvSpPr>
            <a:spLocks noGrp="true"/>
          </p:cNvSpPr>
          <p:nvPr>
            <p:ph type="body" sz="quarter" idx="14"/>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smtClean="false"/>
              <a:t>Kliknutím lze upravit styly předlohy textu.</a:t>
            </a:r>
          </a:p>
        </p:txBody>
      </p:sp>
    </p:spTree>
    <p:extLst>
      <p:ext uri="{BB962C8B-B14F-4D97-AF65-F5344CB8AC3E}">
        <p14:creationId xmlns:p14="http://schemas.microsoft.com/office/powerpoint/2010/main" val="1479379370"/>
      </p:ext>
    </p:extLst>
  </p:cSld>
  <p:clrMapOvr>
    <a:masterClrMapping/>
  </p:clrMapOvr>
</p:sldLayout>
</file>

<file path=ppt/slideLayouts/slideLayout2.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type="obj" preserve="true">
  <p:cSld name="Jeden obsah">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smtClean="false"/>
              <a:t>Kliknutím lze upravit styl.</a:t>
            </a:r>
            <a:endParaRPr lang="cs-CZ"/>
          </a:p>
        </p:txBody>
      </p:sp>
      <p:sp>
        <p:nvSpPr>
          <p:cNvPr id="3" name="Zástupný symbol pro obsah 2"/>
          <p:cNvSpPr>
            <a:spLocks noGrp="true"/>
          </p:cNvSpPr>
          <p:nvPr>
            <p:ph idx="1"/>
          </p:nvPr>
        </p:nvSpPr>
        <p:spPr/>
        <p:txBody>
          <a:bodyPr/>
          <a:lstStyle/>
          <a:p>
            <a:pPr lvl="0"/>
            <a:r>
              <a:rPr lang="cs-CZ" smtClean="false"/>
              <a:t>Kliknutím lze upravit styly předlohy textu.</a:t>
            </a:r>
          </a:p>
          <a:p>
            <a:pPr lvl="1"/>
            <a:r>
              <a:rPr lang="cs-CZ" smtClean="false"/>
              <a:t>Druhá úroveň</a:t>
            </a:r>
          </a:p>
          <a:p>
            <a:pPr lvl="2"/>
            <a:r>
              <a:rPr lang="cs-CZ" smtClean="false"/>
              <a:t>Třetí úroveň</a:t>
            </a:r>
          </a:p>
          <a:p>
            <a:pPr lvl="3"/>
            <a:r>
              <a:rPr lang="cs-CZ" smtClean="false"/>
              <a:t>Čtvrtá úroveň</a:t>
            </a:r>
          </a:p>
          <a:p>
            <a:pPr lvl="4"/>
            <a:r>
              <a:rPr lang="cs-CZ" smtClean="false"/>
              <a:t>Pátá úroveň</a:t>
            </a:r>
            <a:endParaRPr lang="cs-CZ"/>
          </a:p>
        </p:txBody>
      </p:sp>
      <p:sp>
        <p:nvSpPr>
          <p:cNvPr id="4" name="Zástupný symbol pro datum 3"/>
          <p:cNvSpPr>
            <a:spLocks noGrp="true"/>
          </p:cNvSpPr>
          <p:nvPr>
            <p:ph type="dt" sz="half" idx="10"/>
          </p:nvPr>
        </p:nvSpPr>
        <p:spPr/>
        <p:txBody>
          <a:bodyPr/>
          <a:lstStyle/>
          <a:p>
            <a:fld id="{398B549E-C3FC-4B87-A0E4-9A3B8675E0A3}" type="datetimeFigureOut">
              <a:rPr lang="cs-CZ" smtClean="false"/>
              <a:t>11.10.2016</a:t>
            </a:fld>
            <a:endParaRPr lang="cs-CZ"/>
          </a:p>
        </p:txBody>
      </p:sp>
      <p:sp>
        <p:nvSpPr>
          <p:cNvPr id="5" name="Zástupný symbol pro zápatí 4"/>
          <p:cNvSpPr>
            <a:spLocks noGrp="true"/>
          </p:cNvSpPr>
          <p:nvPr>
            <p:ph type="ftr" sz="quarter" idx="11"/>
          </p:nvPr>
        </p:nvSpPr>
        <p:spPr/>
        <p:txBody>
          <a:bodyPr/>
          <a:lstStyle/>
          <a:p>
            <a:endParaRPr lang="cs-CZ"/>
          </a:p>
        </p:txBody>
      </p:sp>
      <p:sp>
        <p:nvSpPr>
          <p:cNvPr id="6" name="Zástupný symbol pro číslo snímku 5"/>
          <p:cNvSpPr>
            <a:spLocks noGrp="true"/>
          </p:cNvSpPr>
          <p:nvPr>
            <p:ph type="sldNum" sz="quarter" idx="12"/>
          </p:nvPr>
        </p:nvSpPr>
        <p:spPr/>
        <p:txBody>
          <a:bodyPr/>
          <a:lstStyle/>
          <a:p>
            <a:fld id="{965E07C6-3485-413F-8C5C-39913F362B35}" type="slidenum">
              <a:rPr lang="cs-CZ" smtClean="false"/>
              <a:t>‹#›</a:t>
            </a:fld>
            <a:endParaRPr lang="cs-CZ"/>
          </a:p>
        </p:txBody>
      </p:sp>
    </p:spTree>
    <p:extLst>
      <p:ext uri="{BB962C8B-B14F-4D97-AF65-F5344CB8AC3E}">
        <p14:creationId xmlns:p14="http://schemas.microsoft.com/office/powerpoint/2010/main" val="1812855781"/>
      </p:ext>
    </p:extLst>
  </p:cSld>
  <p:clrMapOvr>
    <a:masterClrMapping/>
  </p:clrMapOvr>
</p:sldLayout>
</file>

<file path=ppt/slideLayouts/slideLayout3.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p:cSld name="Dva obsah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smtClean="false"/>
              <a:t>Kliknutím lze upravit styl.</a:t>
            </a:r>
            <a:endParaRPr lang="cs-CZ"/>
          </a:p>
        </p:txBody>
      </p:sp>
      <p:sp>
        <p:nvSpPr>
          <p:cNvPr id="3" name="Zástupný symbol pro obsah 2"/>
          <p:cNvSpPr>
            <a:spLocks noGrp="true"/>
          </p:cNvSpPr>
          <p:nvPr>
            <p:ph idx="1"/>
          </p:nvPr>
        </p:nvSpPr>
        <p:spPr>
          <a:xfrm>
            <a:off x="540000" y="1800000"/>
            <a:ext cx="3960000" cy="4320000"/>
          </a:xfrm>
        </p:spPr>
        <p:txBody>
          <a:bodyPr/>
          <a:lstStyle/>
          <a:p>
            <a:pPr lvl="0"/>
            <a:r>
              <a:rPr lang="cs-CZ" smtClean="false"/>
              <a:t>Kliknutím lze upravit styly předlohy textu.</a:t>
            </a:r>
          </a:p>
          <a:p>
            <a:pPr lvl="1"/>
            <a:r>
              <a:rPr lang="cs-CZ" smtClean="false"/>
              <a:t>Druhá úroveň</a:t>
            </a:r>
          </a:p>
          <a:p>
            <a:pPr lvl="2"/>
            <a:r>
              <a:rPr lang="cs-CZ" smtClean="false"/>
              <a:t>Třetí úroveň</a:t>
            </a:r>
          </a:p>
          <a:p>
            <a:pPr lvl="3"/>
            <a:r>
              <a:rPr lang="cs-CZ" smtClean="false"/>
              <a:t>Čtvrtá úroveň</a:t>
            </a:r>
          </a:p>
          <a:p>
            <a:pPr lvl="4"/>
            <a:r>
              <a:rPr lang="cs-CZ" smtClean="false"/>
              <a:t>Pátá úroveň</a:t>
            </a:r>
            <a:endParaRPr lang="cs-CZ" dirty="false"/>
          </a:p>
        </p:txBody>
      </p:sp>
      <p:sp>
        <p:nvSpPr>
          <p:cNvPr id="4" name="Zástupný symbol pro obsah 2"/>
          <p:cNvSpPr>
            <a:spLocks noGrp="true"/>
          </p:cNvSpPr>
          <p:nvPr>
            <p:ph idx="10"/>
          </p:nvPr>
        </p:nvSpPr>
        <p:spPr>
          <a:xfrm>
            <a:off x="4644000" y="1800000"/>
            <a:ext cx="3960000" cy="4320000"/>
          </a:xfrm>
        </p:spPr>
        <p:txBody>
          <a:bodyPr/>
          <a:lstStyle/>
          <a:p>
            <a:pPr lvl="0"/>
            <a:r>
              <a:rPr lang="cs-CZ" smtClean="false"/>
              <a:t>Kliknutím lze upravit styly předlohy textu.</a:t>
            </a:r>
          </a:p>
          <a:p>
            <a:pPr lvl="1"/>
            <a:r>
              <a:rPr lang="cs-CZ" smtClean="false"/>
              <a:t>Druhá úroveň</a:t>
            </a:r>
          </a:p>
          <a:p>
            <a:pPr lvl="2"/>
            <a:r>
              <a:rPr lang="cs-CZ" smtClean="false"/>
              <a:t>Třetí úroveň</a:t>
            </a:r>
          </a:p>
          <a:p>
            <a:pPr lvl="3"/>
            <a:r>
              <a:rPr lang="cs-CZ" smtClean="false"/>
              <a:t>Čtvrtá úroveň</a:t>
            </a:r>
          </a:p>
          <a:p>
            <a:pPr lvl="4"/>
            <a:r>
              <a:rPr lang="cs-CZ" smtClean="false"/>
              <a:t>Pátá úroveň</a:t>
            </a:r>
            <a:endParaRPr lang="cs-CZ"/>
          </a:p>
        </p:txBody>
      </p:sp>
      <p:sp>
        <p:nvSpPr>
          <p:cNvPr id="5" name="Zástupný symbol pro datum 4"/>
          <p:cNvSpPr>
            <a:spLocks noGrp="true"/>
          </p:cNvSpPr>
          <p:nvPr>
            <p:ph type="dt" sz="half" idx="11"/>
          </p:nvPr>
        </p:nvSpPr>
        <p:spPr/>
        <p:txBody>
          <a:bodyPr/>
          <a:lstStyle/>
          <a:p>
            <a:fld id="{398B549E-C3FC-4B87-A0E4-9A3B8675E0A3}" type="datetimeFigureOut">
              <a:rPr lang="cs-CZ" smtClean="false"/>
              <a:t>11.10.2016</a:t>
            </a:fld>
            <a:endParaRPr lang="cs-CZ"/>
          </a:p>
        </p:txBody>
      </p:sp>
      <p:sp>
        <p:nvSpPr>
          <p:cNvPr id="6" name="Zástupný symbol pro zápatí 5"/>
          <p:cNvSpPr>
            <a:spLocks noGrp="true"/>
          </p:cNvSpPr>
          <p:nvPr>
            <p:ph type="ftr" sz="quarter" idx="12"/>
          </p:nvPr>
        </p:nvSpPr>
        <p:spPr/>
        <p:txBody>
          <a:bodyPr/>
          <a:lstStyle/>
          <a:p>
            <a:endParaRPr lang="cs-CZ"/>
          </a:p>
        </p:txBody>
      </p:sp>
      <p:sp>
        <p:nvSpPr>
          <p:cNvPr id="7" name="Zástupný symbol pro číslo snímku 6"/>
          <p:cNvSpPr>
            <a:spLocks noGrp="true"/>
          </p:cNvSpPr>
          <p:nvPr>
            <p:ph type="sldNum" sz="quarter" idx="13"/>
          </p:nvPr>
        </p:nvSpPr>
        <p:spPr/>
        <p:txBody>
          <a:bodyPr/>
          <a:lstStyle/>
          <a:p>
            <a:fld id="{965E07C6-3485-413F-8C5C-39913F362B35}" type="slidenum">
              <a:rPr lang="cs-CZ" smtClean="false"/>
              <a:t>‹#›</a:t>
            </a:fld>
            <a:endParaRPr lang="cs-CZ"/>
          </a:p>
        </p:txBody>
      </p:sp>
    </p:spTree>
    <p:extLst>
      <p:ext uri="{BB962C8B-B14F-4D97-AF65-F5344CB8AC3E}">
        <p14:creationId xmlns:p14="http://schemas.microsoft.com/office/powerpoint/2010/main" val="1413621811"/>
      </p:ext>
    </p:extLst>
  </p:cSld>
  <p:clrMapOvr>
    <a:masterClrMapping/>
  </p:clrMapOvr>
</p:sldLayout>
</file>

<file path=ppt/slideLayouts/slideLayout4.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p:cSld name="Dva obsahy nad sebou">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smtClean="false"/>
              <a:t>Kliknutím lze upravit styl.</a:t>
            </a:r>
            <a:endParaRPr lang="cs-CZ"/>
          </a:p>
        </p:txBody>
      </p:sp>
      <p:sp>
        <p:nvSpPr>
          <p:cNvPr id="3" name="Zástupný symbol pro obsah 2"/>
          <p:cNvSpPr>
            <a:spLocks noGrp="true"/>
          </p:cNvSpPr>
          <p:nvPr>
            <p:ph idx="1"/>
          </p:nvPr>
        </p:nvSpPr>
        <p:spPr>
          <a:xfrm>
            <a:off x="540000" y="1800000"/>
            <a:ext cx="8064000" cy="2088000"/>
          </a:xfrm>
        </p:spPr>
        <p:txBody>
          <a:bodyPr/>
          <a:lstStyle/>
          <a:p>
            <a:pPr lvl="0"/>
            <a:r>
              <a:rPr lang="cs-CZ" smtClean="false"/>
              <a:t>Kliknutím lze upravit styly předlohy textu.</a:t>
            </a:r>
          </a:p>
          <a:p>
            <a:pPr lvl="1"/>
            <a:r>
              <a:rPr lang="cs-CZ" smtClean="false"/>
              <a:t>Druhá úroveň</a:t>
            </a:r>
          </a:p>
          <a:p>
            <a:pPr lvl="2"/>
            <a:r>
              <a:rPr lang="cs-CZ" smtClean="false"/>
              <a:t>Třetí úroveň</a:t>
            </a:r>
          </a:p>
          <a:p>
            <a:pPr lvl="3"/>
            <a:r>
              <a:rPr lang="cs-CZ" smtClean="false"/>
              <a:t>Čtvrtá úroveň</a:t>
            </a:r>
          </a:p>
          <a:p>
            <a:pPr lvl="4"/>
            <a:r>
              <a:rPr lang="cs-CZ" smtClean="false"/>
              <a:t>Pátá úroveň</a:t>
            </a:r>
            <a:endParaRPr lang="cs-CZ"/>
          </a:p>
        </p:txBody>
      </p:sp>
      <p:sp>
        <p:nvSpPr>
          <p:cNvPr id="4" name="Zástupný symbol pro obsah 2"/>
          <p:cNvSpPr>
            <a:spLocks noGrp="true"/>
          </p:cNvSpPr>
          <p:nvPr>
            <p:ph idx="10"/>
          </p:nvPr>
        </p:nvSpPr>
        <p:spPr>
          <a:xfrm>
            <a:off x="540000" y="4032000"/>
            <a:ext cx="8064000" cy="2088000"/>
          </a:xfrm>
        </p:spPr>
        <p:txBody>
          <a:bodyPr/>
          <a:lstStyle/>
          <a:p>
            <a:pPr lvl="0"/>
            <a:r>
              <a:rPr lang="cs-CZ" smtClean="false"/>
              <a:t>Kliknutím lze upravit styly předlohy textu.</a:t>
            </a:r>
          </a:p>
          <a:p>
            <a:pPr lvl="1"/>
            <a:r>
              <a:rPr lang="cs-CZ" smtClean="false"/>
              <a:t>Druhá úroveň</a:t>
            </a:r>
          </a:p>
          <a:p>
            <a:pPr lvl="2"/>
            <a:r>
              <a:rPr lang="cs-CZ" smtClean="false"/>
              <a:t>Třetí úroveň</a:t>
            </a:r>
          </a:p>
          <a:p>
            <a:pPr lvl="3"/>
            <a:r>
              <a:rPr lang="cs-CZ" smtClean="false"/>
              <a:t>Čtvrtá úroveň</a:t>
            </a:r>
          </a:p>
          <a:p>
            <a:pPr lvl="4"/>
            <a:r>
              <a:rPr lang="cs-CZ" smtClean="false"/>
              <a:t>Pátá úroveň</a:t>
            </a:r>
            <a:endParaRPr lang="cs-CZ"/>
          </a:p>
        </p:txBody>
      </p:sp>
      <p:sp>
        <p:nvSpPr>
          <p:cNvPr id="5" name="Zástupný symbol pro datum 4"/>
          <p:cNvSpPr>
            <a:spLocks noGrp="true"/>
          </p:cNvSpPr>
          <p:nvPr>
            <p:ph type="dt" sz="half" idx="11"/>
          </p:nvPr>
        </p:nvSpPr>
        <p:spPr/>
        <p:txBody>
          <a:bodyPr/>
          <a:lstStyle/>
          <a:p>
            <a:fld id="{398B549E-C3FC-4B87-A0E4-9A3B8675E0A3}" type="datetimeFigureOut">
              <a:rPr lang="cs-CZ" smtClean="false"/>
              <a:t>11.10.2016</a:t>
            </a:fld>
            <a:endParaRPr lang="cs-CZ"/>
          </a:p>
        </p:txBody>
      </p:sp>
      <p:sp>
        <p:nvSpPr>
          <p:cNvPr id="6" name="Zástupný symbol pro zápatí 5"/>
          <p:cNvSpPr>
            <a:spLocks noGrp="true"/>
          </p:cNvSpPr>
          <p:nvPr>
            <p:ph type="ftr" sz="quarter" idx="12"/>
          </p:nvPr>
        </p:nvSpPr>
        <p:spPr/>
        <p:txBody>
          <a:bodyPr/>
          <a:lstStyle/>
          <a:p>
            <a:endParaRPr lang="cs-CZ"/>
          </a:p>
        </p:txBody>
      </p:sp>
      <p:sp>
        <p:nvSpPr>
          <p:cNvPr id="7" name="Zástupný symbol pro číslo snímku 6"/>
          <p:cNvSpPr>
            <a:spLocks noGrp="true"/>
          </p:cNvSpPr>
          <p:nvPr>
            <p:ph type="sldNum" sz="quarter" idx="13"/>
          </p:nvPr>
        </p:nvSpPr>
        <p:spPr/>
        <p:txBody>
          <a:bodyPr/>
          <a:lstStyle/>
          <a:p>
            <a:fld id="{965E07C6-3485-413F-8C5C-39913F362B35}" type="slidenum">
              <a:rPr lang="cs-CZ" smtClean="false"/>
              <a:t>‹#›</a:t>
            </a:fld>
            <a:endParaRPr lang="cs-CZ"/>
          </a:p>
        </p:txBody>
      </p:sp>
    </p:spTree>
    <p:extLst>
      <p:ext uri="{BB962C8B-B14F-4D97-AF65-F5344CB8AC3E}">
        <p14:creationId xmlns:p14="http://schemas.microsoft.com/office/powerpoint/2010/main" val="693027651"/>
      </p:ext>
    </p:extLst>
  </p:cSld>
  <p:clrMapOvr>
    <a:masterClrMapping/>
  </p:clrMapOvr>
</p:sldLayout>
</file>

<file path=ppt/slideLayouts/slideLayout5.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p:cSld name="Tabulka nebo graf">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smtClean="false"/>
              <a:t>Kliknutím lze upravit styl.</a:t>
            </a:r>
            <a:endParaRPr lang="cs-CZ"/>
          </a:p>
        </p:txBody>
      </p:sp>
      <p:sp>
        <p:nvSpPr>
          <p:cNvPr id="4" name="Zástupný symbol pro obsah 2"/>
          <p:cNvSpPr>
            <a:spLocks noGrp="true"/>
          </p:cNvSpPr>
          <p:nvPr>
            <p:ph idx="10"/>
          </p:nvPr>
        </p:nvSpPr>
        <p:spPr>
          <a:xfrm>
            <a:off x="540000" y="2412000"/>
            <a:ext cx="8064000" cy="3744000"/>
          </a:xfrm>
        </p:spPr>
        <p:txBody>
          <a:bodyPr/>
          <a:lstStyle/>
          <a:p>
            <a:pPr lvl="0"/>
            <a:r>
              <a:rPr lang="cs-CZ" smtClean="false"/>
              <a:t>Kliknutím lze upravit styly předlohy textu.</a:t>
            </a:r>
          </a:p>
          <a:p>
            <a:pPr lvl="1"/>
            <a:r>
              <a:rPr lang="cs-CZ" smtClean="false"/>
              <a:t>Druhá úroveň</a:t>
            </a:r>
          </a:p>
          <a:p>
            <a:pPr lvl="2"/>
            <a:r>
              <a:rPr lang="cs-CZ" smtClean="false"/>
              <a:t>Třetí úroveň</a:t>
            </a:r>
          </a:p>
          <a:p>
            <a:pPr lvl="3"/>
            <a:r>
              <a:rPr lang="cs-CZ" smtClean="false"/>
              <a:t>Čtvrtá úroveň</a:t>
            </a:r>
          </a:p>
          <a:p>
            <a:pPr lvl="4"/>
            <a:r>
              <a:rPr lang="cs-CZ" smtClean="false"/>
              <a:t>Pátá úroveň</a:t>
            </a:r>
            <a:endParaRPr lang="cs-CZ"/>
          </a:p>
        </p:txBody>
      </p:sp>
      <p:sp>
        <p:nvSpPr>
          <p:cNvPr id="6" name="Zástupný symbol pro text 5"/>
          <p:cNvSpPr>
            <a:spLocks noGrp="true"/>
          </p:cNvSpPr>
          <p:nvPr>
            <p:ph type="body" sz="quarter" idx="11"/>
          </p:nvPr>
        </p:nvSpPr>
        <p:spPr>
          <a:xfrm>
            <a:off x="540000" y="1440000"/>
            <a:ext cx="8064000" cy="360000"/>
          </a:xfrm>
        </p:spPr>
        <p:txBody>
          <a:bodyPr/>
          <a:lstStyle>
            <a:lvl1pPr marL="0" indent="0">
              <a:buFontTx/>
              <a:buNone/>
              <a:defRPr b="true">
                <a:solidFill>
                  <a:schemeClr val="accent2"/>
                </a:solidFill>
              </a:defRPr>
            </a:lvl1pPr>
          </a:lstStyle>
          <a:p>
            <a:pPr lvl="0"/>
            <a:r>
              <a:rPr lang="cs-CZ" smtClean="false"/>
              <a:t>Kliknutím lze upravit styly předlohy textu.</a:t>
            </a:r>
          </a:p>
        </p:txBody>
      </p:sp>
      <p:sp>
        <p:nvSpPr>
          <p:cNvPr id="7" name="Zástupný symbol pro text 5"/>
          <p:cNvSpPr>
            <a:spLocks noGrp="true"/>
          </p:cNvSpPr>
          <p:nvPr>
            <p:ph type="body" sz="quarter" idx="12"/>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smtClean="false"/>
              <a:t>Kliknutím lze upravit styly předlohy textu.</a:t>
            </a:r>
          </a:p>
        </p:txBody>
      </p:sp>
      <p:sp>
        <p:nvSpPr>
          <p:cNvPr id="3" name="Zástupný symbol pro datum 2"/>
          <p:cNvSpPr>
            <a:spLocks noGrp="true"/>
          </p:cNvSpPr>
          <p:nvPr>
            <p:ph type="dt" sz="half" idx="13"/>
          </p:nvPr>
        </p:nvSpPr>
        <p:spPr/>
        <p:txBody>
          <a:bodyPr/>
          <a:lstStyle/>
          <a:p>
            <a:fld id="{398B549E-C3FC-4B87-A0E4-9A3B8675E0A3}" type="datetimeFigureOut">
              <a:rPr lang="cs-CZ" smtClean="false"/>
              <a:t>11.10.2016</a:t>
            </a:fld>
            <a:endParaRPr lang="cs-CZ"/>
          </a:p>
        </p:txBody>
      </p:sp>
      <p:sp>
        <p:nvSpPr>
          <p:cNvPr id="5" name="Zástupný symbol pro zápatí 4"/>
          <p:cNvSpPr>
            <a:spLocks noGrp="true"/>
          </p:cNvSpPr>
          <p:nvPr>
            <p:ph type="ftr" sz="quarter" idx="14"/>
          </p:nvPr>
        </p:nvSpPr>
        <p:spPr/>
        <p:txBody>
          <a:bodyPr/>
          <a:lstStyle/>
          <a:p>
            <a:endParaRPr lang="cs-CZ"/>
          </a:p>
        </p:txBody>
      </p:sp>
      <p:sp>
        <p:nvSpPr>
          <p:cNvPr id="8" name="Zástupný symbol pro číslo snímku 7"/>
          <p:cNvSpPr>
            <a:spLocks noGrp="true"/>
          </p:cNvSpPr>
          <p:nvPr>
            <p:ph type="sldNum" sz="quarter" idx="15"/>
          </p:nvPr>
        </p:nvSpPr>
        <p:spPr/>
        <p:txBody>
          <a:bodyPr/>
          <a:lstStyle/>
          <a:p>
            <a:fld id="{965E07C6-3485-413F-8C5C-39913F362B35}" type="slidenum">
              <a:rPr lang="cs-CZ" smtClean="false"/>
              <a:t>‹#›</a:t>
            </a:fld>
            <a:endParaRPr lang="cs-CZ"/>
          </a:p>
        </p:txBody>
      </p:sp>
    </p:spTree>
    <p:extLst>
      <p:ext uri="{BB962C8B-B14F-4D97-AF65-F5344CB8AC3E}">
        <p14:creationId xmlns:p14="http://schemas.microsoft.com/office/powerpoint/2010/main" val="3449879914"/>
      </p:ext>
    </p:extLst>
  </p:cSld>
  <p:clrMapOvr>
    <a:masterClrMapping/>
  </p:clrMapOvr>
</p:sldLayout>
</file>

<file path=ppt/slideLayouts/slideLayout6.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p:cSld name="Předěl">
    <p:spTree>
      <p:nvGrpSpPr>
        <p:cNvPr id="1" name=""/>
        <p:cNvGrpSpPr/>
        <p:nvPr/>
      </p:nvGrpSpPr>
      <p:grpSpPr>
        <a:xfrm>
          <a:off x="0" y="0"/>
          <a:ext cx="0" cy="0"/>
          <a:chOff x="0" y="0"/>
          <a:chExt cx="0" cy="0"/>
        </a:xfrm>
      </p:grpSpPr>
      <p:sp>
        <p:nvSpPr>
          <p:cNvPr id="10" name="Obdélník 9"/>
          <p:cNvSpPr/>
          <p:nvPr/>
        </p:nvSpPr>
        <p:spPr>
          <a:xfrm>
            <a:off x="0" y="0"/>
            <a:ext cx="9144000" cy="67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sp>
        <p:nvSpPr>
          <p:cNvPr id="11" name="Nadpis 10"/>
          <p:cNvSpPr>
            <a:spLocks noGrp="true"/>
          </p:cNvSpPr>
          <p:nvPr>
            <p:ph type="title"/>
          </p:nvPr>
        </p:nvSpPr>
        <p:spPr>
          <a:xfrm>
            <a:off x="1512000" y="2610000"/>
            <a:ext cx="7272000" cy="3240000"/>
          </a:xfrm>
        </p:spPr>
        <p:txBody>
          <a:bodyPr anchor="t" anchorCtr="false"/>
          <a:lstStyle>
            <a:lvl1pPr>
              <a:defRPr sz="4000">
                <a:solidFill>
                  <a:schemeClr val="accent1"/>
                </a:solidFill>
              </a:defRPr>
            </a:lvl1pPr>
          </a:lstStyle>
          <a:p>
            <a:r>
              <a:rPr lang="cs-CZ" smtClean="false"/>
              <a:t>Kliknutím lze upravit styl.</a:t>
            </a:r>
            <a:endParaRPr lang="cs-CZ" dirty="false"/>
          </a:p>
        </p:txBody>
      </p:sp>
      <p:sp>
        <p:nvSpPr>
          <p:cNvPr id="9" name="Zástupný symbol pro obrázek 4"/>
          <p:cNvSpPr>
            <a:spLocks noGrp="true" noChangeAspect="true"/>
          </p:cNvSpPr>
          <p:nvPr>
            <p:ph type="pic" sz="quarter" idx="15"/>
          </p:nvPr>
        </p:nvSpPr>
        <p:spPr>
          <a:xfrm>
            <a:off x="846000" y="2636837"/>
            <a:ext cx="540000" cy="540000"/>
          </a:xfrm>
        </p:spPr>
        <p:txBody>
          <a:bodyPr wrap="none" anchor="ctr" anchorCtr="true"/>
          <a:lstStyle>
            <a:lvl1pPr marL="0" indent="0">
              <a:buFontTx/>
              <a:buNone/>
              <a:defRPr sz="600"/>
            </a:lvl1pPr>
          </a:lstStyle>
          <a:p>
            <a:r>
              <a:rPr lang="cs-CZ" smtClean="false"/>
              <a:t>Kliknutím na ikonu přidáte obrázek.</a:t>
            </a:r>
            <a:endParaRPr lang="cs-CZ" dirty="false"/>
          </a:p>
        </p:txBody>
      </p:sp>
      <p:sp>
        <p:nvSpPr>
          <p:cNvPr id="7" name="Obdélník 6"/>
          <p:cNvSpPr/>
          <p:nvPr/>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pic>
        <p:nvPicPr>
          <p:cNvPr id="8" name="Obrázek 7"/>
          <p:cNvPicPr>
            <a:picLocks noChangeAspect="true"/>
          </p:cNvPicPr>
          <p:nvPr/>
        </p:nvPicPr>
        <p:blipFill rotWithShape="true">
          <a:blip cstate="print" r:embed="rId2">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2" name="Přímá spojnice 11"/>
          <p:cNvCxnSpPr/>
          <p:nvPr/>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35253132"/>
      </p:ext>
    </p:extLst>
  </p:cSld>
  <p:clrMapOvr>
    <a:masterClrMapping/>
  </p:clrMapOvr>
</p:sldLayout>
</file>

<file path=ppt/slideLayouts/slideLayout7.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type="obj" preserve="true">
  <p:cSld name="Jeden obsah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smtClean="false"/>
              <a:t>Kliknutím lze upravit styl.</a:t>
            </a:r>
            <a:endParaRPr lang="cs-CZ"/>
          </a:p>
        </p:txBody>
      </p:sp>
      <p:sp>
        <p:nvSpPr>
          <p:cNvPr id="3" name="Zástupný symbol pro obsah 2"/>
          <p:cNvSpPr>
            <a:spLocks noGrp="true"/>
          </p:cNvSpPr>
          <p:nvPr>
            <p:ph idx="1"/>
          </p:nvPr>
        </p:nvSpPr>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smtClean="false"/>
              <a:t>Kliknutím lze upravit styly předlohy textu.</a:t>
            </a:r>
          </a:p>
          <a:p>
            <a:pPr lvl="1"/>
            <a:r>
              <a:rPr lang="cs-CZ" smtClean="false"/>
              <a:t>Druhá úroveň</a:t>
            </a:r>
          </a:p>
          <a:p>
            <a:pPr lvl="2"/>
            <a:r>
              <a:rPr lang="cs-CZ" smtClean="false"/>
              <a:t>Třetí úroveň</a:t>
            </a:r>
          </a:p>
          <a:p>
            <a:pPr lvl="3"/>
            <a:r>
              <a:rPr lang="cs-CZ" smtClean="false"/>
              <a:t>Čtvrtá úroveň</a:t>
            </a:r>
          </a:p>
          <a:p>
            <a:pPr lvl="4"/>
            <a:r>
              <a:rPr lang="cs-CZ" smtClean="false"/>
              <a:t>Pátá úroveň</a:t>
            </a:r>
            <a:endParaRPr lang="cs-CZ" dirty="false"/>
          </a:p>
        </p:txBody>
      </p:sp>
      <p:sp>
        <p:nvSpPr>
          <p:cNvPr id="4" name="Zástupný symbol pro datum 3"/>
          <p:cNvSpPr>
            <a:spLocks noGrp="true"/>
          </p:cNvSpPr>
          <p:nvPr>
            <p:ph type="dt" sz="half" idx="10"/>
          </p:nvPr>
        </p:nvSpPr>
        <p:spPr/>
        <p:txBody>
          <a:bodyPr/>
          <a:lstStyle/>
          <a:p>
            <a:fld id="{398B549E-C3FC-4B87-A0E4-9A3B8675E0A3}" type="datetimeFigureOut">
              <a:rPr lang="cs-CZ" smtClean="false"/>
              <a:t>11.10.2016</a:t>
            </a:fld>
            <a:endParaRPr lang="cs-CZ"/>
          </a:p>
        </p:txBody>
      </p:sp>
      <p:sp>
        <p:nvSpPr>
          <p:cNvPr id="5" name="Zástupný symbol pro zápatí 4"/>
          <p:cNvSpPr>
            <a:spLocks noGrp="true"/>
          </p:cNvSpPr>
          <p:nvPr>
            <p:ph type="ftr" sz="quarter" idx="11"/>
          </p:nvPr>
        </p:nvSpPr>
        <p:spPr/>
        <p:txBody>
          <a:bodyPr/>
          <a:lstStyle/>
          <a:p>
            <a:endParaRPr lang="cs-CZ"/>
          </a:p>
        </p:txBody>
      </p:sp>
      <p:sp>
        <p:nvSpPr>
          <p:cNvPr id="6" name="Zástupný symbol pro číslo snímku 5"/>
          <p:cNvSpPr>
            <a:spLocks noGrp="true"/>
          </p:cNvSpPr>
          <p:nvPr>
            <p:ph type="sldNum" sz="quarter" idx="12"/>
          </p:nvPr>
        </p:nvSpPr>
        <p:spPr/>
        <p:txBody>
          <a:bodyPr/>
          <a:lstStyle/>
          <a:p>
            <a:fld id="{965E07C6-3485-413F-8C5C-39913F362B35}" type="slidenum">
              <a:rPr lang="cs-CZ" smtClean="false"/>
              <a:t>‹#›</a:t>
            </a:fld>
            <a:endParaRPr lang="cs-CZ"/>
          </a:p>
        </p:txBody>
      </p:sp>
    </p:spTree>
    <p:extLst>
      <p:ext uri="{BB962C8B-B14F-4D97-AF65-F5344CB8AC3E}">
        <p14:creationId xmlns:p14="http://schemas.microsoft.com/office/powerpoint/2010/main" val="1453853182"/>
      </p:ext>
    </p:extLst>
  </p:cSld>
  <p:clrMapOvr>
    <a:masterClrMapping/>
  </p:clrMapOvr>
</p:sldLayout>
</file>

<file path=ppt/slideLayouts/slideLayout8.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p:cSld name="Dva obsahy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smtClean="false"/>
              <a:t>Kliknutím lze upravit styl.</a:t>
            </a:r>
            <a:endParaRPr lang="cs-CZ"/>
          </a:p>
        </p:txBody>
      </p:sp>
      <p:sp>
        <p:nvSpPr>
          <p:cNvPr id="3" name="Zástupný symbol pro obsah 2"/>
          <p:cNvSpPr>
            <a:spLocks noGrp="true"/>
          </p:cNvSpPr>
          <p:nvPr>
            <p:ph idx="1"/>
          </p:nvPr>
        </p:nvSpPr>
        <p:spPr>
          <a:xfrm>
            <a:off x="540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smtClean="false"/>
              <a:t>Kliknutím lze upravit styly předlohy textu.</a:t>
            </a:r>
          </a:p>
          <a:p>
            <a:pPr lvl="1"/>
            <a:r>
              <a:rPr lang="cs-CZ" smtClean="false"/>
              <a:t>Druhá úroveň</a:t>
            </a:r>
          </a:p>
          <a:p>
            <a:pPr lvl="2"/>
            <a:r>
              <a:rPr lang="cs-CZ" smtClean="false"/>
              <a:t>Třetí úroveň</a:t>
            </a:r>
          </a:p>
          <a:p>
            <a:pPr lvl="3"/>
            <a:r>
              <a:rPr lang="cs-CZ" smtClean="false"/>
              <a:t>Čtvrtá úroveň</a:t>
            </a:r>
          </a:p>
          <a:p>
            <a:pPr lvl="4"/>
            <a:r>
              <a:rPr lang="cs-CZ" smtClean="false"/>
              <a:t>Pátá úroveň</a:t>
            </a:r>
            <a:endParaRPr lang="cs-CZ" dirty="false"/>
          </a:p>
        </p:txBody>
      </p:sp>
      <p:sp>
        <p:nvSpPr>
          <p:cNvPr id="4" name="Zástupný symbol pro datum 3"/>
          <p:cNvSpPr>
            <a:spLocks noGrp="true"/>
          </p:cNvSpPr>
          <p:nvPr>
            <p:ph type="dt" sz="half" idx="10"/>
          </p:nvPr>
        </p:nvSpPr>
        <p:spPr/>
        <p:txBody>
          <a:bodyPr/>
          <a:lstStyle/>
          <a:p>
            <a:fld id="{398B549E-C3FC-4B87-A0E4-9A3B8675E0A3}" type="datetimeFigureOut">
              <a:rPr lang="cs-CZ" smtClean="false"/>
              <a:t>11.10.2016</a:t>
            </a:fld>
            <a:endParaRPr lang="cs-CZ"/>
          </a:p>
        </p:txBody>
      </p:sp>
      <p:sp>
        <p:nvSpPr>
          <p:cNvPr id="5" name="Zástupný symbol pro zápatí 4"/>
          <p:cNvSpPr>
            <a:spLocks noGrp="true"/>
          </p:cNvSpPr>
          <p:nvPr>
            <p:ph type="ftr" sz="quarter" idx="11"/>
          </p:nvPr>
        </p:nvSpPr>
        <p:spPr/>
        <p:txBody>
          <a:bodyPr/>
          <a:lstStyle/>
          <a:p>
            <a:endParaRPr lang="cs-CZ"/>
          </a:p>
        </p:txBody>
      </p:sp>
      <p:sp>
        <p:nvSpPr>
          <p:cNvPr id="6" name="Zástupný symbol pro číslo snímku 5"/>
          <p:cNvSpPr>
            <a:spLocks noGrp="true"/>
          </p:cNvSpPr>
          <p:nvPr>
            <p:ph type="sldNum" sz="quarter" idx="12"/>
          </p:nvPr>
        </p:nvSpPr>
        <p:spPr/>
        <p:txBody>
          <a:bodyPr/>
          <a:lstStyle/>
          <a:p>
            <a:fld id="{965E07C6-3485-413F-8C5C-39913F362B35}" type="slidenum">
              <a:rPr lang="cs-CZ" smtClean="false"/>
              <a:t>‹#›</a:t>
            </a:fld>
            <a:endParaRPr lang="cs-CZ"/>
          </a:p>
        </p:txBody>
      </p:sp>
      <p:sp>
        <p:nvSpPr>
          <p:cNvPr id="7" name="Zástupný symbol pro obsah 2"/>
          <p:cNvSpPr>
            <a:spLocks noGrp="true"/>
          </p:cNvSpPr>
          <p:nvPr>
            <p:ph idx="13"/>
          </p:nvPr>
        </p:nvSpPr>
        <p:spPr>
          <a:xfrm>
            <a:off x="4644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smtClean="false"/>
              <a:t>Kliknutím lze upravit styly předlohy textu.</a:t>
            </a:r>
          </a:p>
          <a:p>
            <a:pPr lvl="1"/>
            <a:r>
              <a:rPr lang="cs-CZ" smtClean="false"/>
              <a:t>Druhá úroveň</a:t>
            </a:r>
          </a:p>
          <a:p>
            <a:pPr lvl="2"/>
            <a:r>
              <a:rPr lang="cs-CZ" smtClean="false"/>
              <a:t>Třetí úroveň</a:t>
            </a:r>
          </a:p>
          <a:p>
            <a:pPr lvl="3"/>
            <a:r>
              <a:rPr lang="cs-CZ" smtClean="false"/>
              <a:t>Čtvrtá úroveň</a:t>
            </a:r>
          </a:p>
          <a:p>
            <a:pPr lvl="4"/>
            <a:r>
              <a:rPr lang="cs-CZ" smtClean="false"/>
              <a:t>Pátá úroveň</a:t>
            </a:r>
            <a:endParaRPr lang="cs-CZ" dirty="false"/>
          </a:p>
        </p:txBody>
      </p:sp>
    </p:spTree>
    <p:extLst>
      <p:ext uri="{BB962C8B-B14F-4D97-AF65-F5344CB8AC3E}">
        <p14:creationId xmlns:p14="http://schemas.microsoft.com/office/powerpoint/2010/main" val="2901346852"/>
      </p:ext>
    </p:extLst>
  </p:cSld>
  <p:clrMapOvr>
    <a:masterClrMapping/>
  </p:clrMapOvr>
</p:sldLayout>
</file>

<file path=ppt/slideLayouts/slideLayout9.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p:cSld name="Dva obsahy nad sebou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smtClean="false"/>
              <a:t>Kliknutím lze upravit styl.</a:t>
            </a:r>
            <a:endParaRPr lang="cs-CZ"/>
          </a:p>
        </p:txBody>
      </p:sp>
      <p:sp>
        <p:nvSpPr>
          <p:cNvPr id="3" name="Zástupný symbol pro obsah 2"/>
          <p:cNvSpPr>
            <a:spLocks noGrp="true"/>
          </p:cNvSpPr>
          <p:nvPr>
            <p:ph idx="1"/>
          </p:nvPr>
        </p:nvSpPr>
        <p:spPr>
          <a:xfrm>
            <a:off x="540000" y="1800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smtClean="false"/>
              <a:t>Kliknutím lze upravit styly předlohy textu.</a:t>
            </a:r>
          </a:p>
          <a:p>
            <a:pPr lvl="1"/>
            <a:r>
              <a:rPr lang="cs-CZ" smtClean="false"/>
              <a:t>Druhá úroveň</a:t>
            </a:r>
          </a:p>
          <a:p>
            <a:pPr lvl="2"/>
            <a:r>
              <a:rPr lang="cs-CZ" smtClean="false"/>
              <a:t>Třetí úroveň</a:t>
            </a:r>
          </a:p>
          <a:p>
            <a:pPr lvl="3"/>
            <a:r>
              <a:rPr lang="cs-CZ" smtClean="false"/>
              <a:t>Čtvrtá úroveň</a:t>
            </a:r>
          </a:p>
          <a:p>
            <a:pPr lvl="4"/>
            <a:r>
              <a:rPr lang="cs-CZ" smtClean="false"/>
              <a:t>Pátá úroveň</a:t>
            </a:r>
            <a:endParaRPr lang="cs-CZ" dirty="false"/>
          </a:p>
        </p:txBody>
      </p:sp>
      <p:sp>
        <p:nvSpPr>
          <p:cNvPr id="4" name="Zástupný symbol pro datum 3"/>
          <p:cNvSpPr>
            <a:spLocks noGrp="true"/>
          </p:cNvSpPr>
          <p:nvPr>
            <p:ph type="dt" sz="half" idx="10"/>
          </p:nvPr>
        </p:nvSpPr>
        <p:spPr/>
        <p:txBody>
          <a:bodyPr/>
          <a:lstStyle/>
          <a:p>
            <a:fld id="{398B549E-C3FC-4B87-A0E4-9A3B8675E0A3}" type="datetimeFigureOut">
              <a:rPr lang="cs-CZ" smtClean="false"/>
              <a:t>11.10.2016</a:t>
            </a:fld>
            <a:endParaRPr lang="cs-CZ"/>
          </a:p>
        </p:txBody>
      </p:sp>
      <p:sp>
        <p:nvSpPr>
          <p:cNvPr id="5" name="Zástupný symbol pro zápatí 4"/>
          <p:cNvSpPr>
            <a:spLocks noGrp="true"/>
          </p:cNvSpPr>
          <p:nvPr>
            <p:ph type="ftr" sz="quarter" idx="11"/>
          </p:nvPr>
        </p:nvSpPr>
        <p:spPr/>
        <p:txBody>
          <a:bodyPr/>
          <a:lstStyle/>
          <a:p>
            <a:endParaRPr lang="cs-CZ"/>
          </a:p>
        </p:txBody>
      </p:sp>
      <p:sp>
        <p:nvSpPr>
          <p:cNvPr id="6" name="Zástupný symbol pro číslo snímku 5"/>
          <p:cNvSpPr>
            <a:spLocks noGrp="true"/>
          </p:cNvSpPr>
          <p:nvPr>
            <p:ph type="sldNum" sz="quarter" idx="12"/>
          </p:nvPr>
        </p:nvSpPr>
        <p:spPr/>
        <p:txBody>
          <a:bodyPr/>
          <a:lstStyle/>
          <a:p>
            <a:fld id="{965E07C6-3485-413F-8C5C-39913F362B35}" type="slidenum">
              <a:rPr lang="cs-CZ" smtClean="false"/>
              <a:t>‹#›</a:t>
            </a:fld>
            <a:endParaRPr lang="cs-CZ"/>
          </a:p>
        </p:txBody>
      </p:sp>
      <p:sp>
        <p:nvSpPr>
          <p:cNvPr id="8" name="Zástupný symbol pro obsah 2"/>
          <p:cNvSpPr>
            <a:spLocks noGrp="true"/>
          </p:cNvSpPr>
          <p:nvPr>
            <p:ph idx="13"/>
          </p:nvPr>
        </p:nvSpPr>
        <p:spPr>
          <a:xfrm>
            <a:off x="540000" y="4032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smtClean="false"/>
              <a:t>Kliknutím lze upravit styly předlohy textu.</a:t>
            </a:r>
          </a:p>
          <a:p>
            <a:pPr lvl="1"/>
            <a:r>
              <a:rPr lang="cs-CZ" smtClean="false"/>
              <a:t>Druhá úroveň</a:t>
            </a:r>
          </a:p>
          <a:p>
            <a:pPr lvl="2"/>
            <a:r>
              <a:rPr lang="cs-CZ" smtClean="false"/>
              <a:t>Třetí úroveň</a:t>
            </a:r>
          </a:p>
          <a:p>
            <a:pPr lvl="3"/>
            <a:r>
              <a:rPr lang="cs-CZ" smtClean="false"/>
              <a:t>Čtvrtá úroveň</a:t>
            </a:r>
          </a:p>
          <a:p>
            <a:pPr lvl="4"/>
            <a:r>
              <a:rPr lang="cs-CZ" smtClean="false"/>
              <a:t>Pátá úroveň</a:t>
            </a:r>
            <a:endParaRPr lang="cs-CZ" dirty="false"/>
          </a:p>
        </p:txBody>
      </p:sp>
    </p:spTree>
    <p:extLst>
      <p:ext uri="{BB962C8B-B14F-4D97-AF65-F5344CB8AC3E}">
        <p14:creationId xmlns:p14="http://schemas.microsoft.com/office/powerpoint/2010/main" val="2861415691"/>
      </p:ext>
    </p:extLst>
  </p:cSld>
  <p:clrMapOvr>
    <a:masterClrMapping/>
  </p:clrMapOvr>
</p:sldLayout>
</file>

<file path=ppt/slideMasters/_rels/slideMaster1.xml.rels><?xml version="1.0" encoding="UTF-8" standalone="yes"?>
<Relationships xmlns="http://schemas.openxmlformats.org/package/2006/relationships">
    <Relationship Target="../slideLayouts/slideLayout8.xml" Type="http://schemas.openxmlformats.org/officeDocument/2006/relationships/slideLayout" Id="rId8"/>
    <Relationship Target="../slideLayouts/slideLayout3.xml" Type="http://schemas.openxmlformats.org/officeDocument/2006/relationships/slideLayout" Id="rId3"/>
    <Relationship Target="../slideLayouts/slideLayout7.xml" Type="http://schemas.openxmlformats.org/officeDocument/2006/relationships/slideLayout" Id="rId7"/>
    <Relationship Target="../slideLayouts/slideLayout2.xml" Type="http://schemas.openxmlformats.org/officeDocument/2006/relationships/slideLayout" Id="rId2"/>
    <Relationship Target="../slideLayouts/slideLayout1.xml" Type="http://schemas.openxmlformats.org/officeDocument/2006/relationships/slideLayout" Id="rId1"/>
    <Relationship Target="../slideLayouts/slideLayout6.xml" Type="http://schemas.openxmlformats.org/officeDocument/2006/relationships/slideLayout" Id="rId6"/>
    <Relationship Target="../theme/theme1.xml" Type="http://schemas.openxmlformats.org/officeDocument/2006/relationships/theme" Id="rId11"/>
    <Relationship Target="../slideLayouts/slideLayout5.xml" Type="http://schemas.openxmlformats.org/officeDocument/2006/relationships/slideLayout" Id="rId5"/>
    <Relationship Target="../slideLayouts/slideLayout10.xml" Type="http://schemas.openxmlformats.org/officeDocument/2006/relationships/slideLayout" Id="rId10"/>
    <Relationship Target="../slideLayouts/slideLayout4.xml" Type="http://schemas.openxmlformats.org/officeDocument/2006/relationships/slideLayout" Id="rId4"/>
    <Relationship Target="../slideLayouts/slideLayout9.xml" Type="http://schemas.openxmlformats.org/officeDocument/2006/relationships/slideLayout" Id="rId9"/>
</Relationships>

</file>

<file path=ppt/slideMasters/slideMaster1.xml><?xml version="1.0" encoding="utf-8"?>
<p:sldMaster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p:cSld>
    <p:bg>
      <p:bgRef idx="1001">
        <a:schemeClr val="bg1"/>
      </p:bgRef>
    </p:bg>
    <p:spTree>
      <p:nvGrpSpPr>
        <p:cNvPr id="1" name=""/>
        <p:cNvGrpSpPr/>
        <p:nvPr/>
      </p:nvGrpSpPr>
      <p:grpSpPr>
        <a:xfrm>
          <a:off x="0" y="0"/>
          <a:ext cx="0" cy="0"/>
          <a:chOff x="0" y="0"/>
          <a:chExt cx="0" cy="0"/>
        </a:xfrm>
      </p:grpSpPr>
      <p:sp>
        <p:nvSpPr>
          <p:cNvPr id="15" name="Obdélník 14"/>
          <p:cNvSpPr/>
          <p:nvPr/>
        </p:nvSpPr>
        <p:spPr>
          <a:xfrm>
            <a:off x="0" y="1080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solidFill>
                <a:schemeClr val="tx2"/>
              </a:solidFill>
            </a:endParaRPr>
          </a:p>
        </p:txBody>
      </p:sp>
      <p:sp>
        <p:nvSpPr>
          <p:cNvPr id="7" name="Obdélník 6"/>
          <p:cNvSpPr/>
          <p:nvPr/>
        </p:nvSpPr>
        <p:spPr>
          <a:xfrm>
            <a:off x="0" y="0"/>
            <a:ext cx="9144000" cy="108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sp>
        <p:nvSpPr>
          <p:cNvPr id="2" name="Zástupný symbol pro nadpis 1"/>
          <p:cNvSpPr>
            <a:spLocks noGrp="true"/>
          </p:cNvSpPr>
          <p:nvPr>
            <p:ph type="title"/>
          </p:nvPr>
        </p:nvSpPr>
        <p:spPr>
          <a:xfrm>
            <a:off x="360000" y="0"/>
            <a:ext cx="8424000" cy="1080000"/>
          </a:xfrm>
          <a:prstGeom prst="rect">
            <a:avLst/>
          </a:prstGeom>
        </p:spPr>
        <p:txBody>
          <a:bodyPr vert="horz" lIns="36000" tIns="0" rIns="36000" bIns="0" rtlCol="false" anchor="ctr" anchorCtr="false">
            <a:noAutofit/>
          </a:bodyPr>
          <a:lstStyle/>
          <a:p>
            <a:r>
              <a:rPr lang="cs-CZ" dirty="false" smtClean="false"/>
              <a:t>Kliknutím lze upravit styl.</a:t>
            </a:r>
            <a:endParaRPr lang="cs-CZ" dirty="false"/>
          </a:p>
        </p:txBody>
      </p:sp>
      <p:sp>
        <p:nvSpPr>
          <p:cNvPr id="3" name="Zástupný symbol pro text 2"/>
          <p:cNvSpPr>
            <a:spLocks noGrp="true"/>
          </p:cNvSpPr>
          <p:nvPr>
            <p:ph type="body" idx="1"/>
          </p:nvPr>
        </p:nvSpPr>
        <p:spPr>
          <a:xfrm>
            <a:off x="540000" y="1800000"/>
            <a:ext cx="8064000" cy="4320000"/>
          </a:xfrm>
          <a:prstGeom prst="rect">
            <a:avLst/>
          </a:prstGeom>
        </p:spPr>
        <p:txBody>
          <a:bodyPr vert="horz" lIns="0" tIns="0" rIns="0" bIns="0" rtlCol="false">
            <a:noAutofit/>
          </a:bodyPr>
          <a:lstStyle/>
          <a:p>
            <a:pPr lvl="0"/>
            <a:r>
              <a:rPr lang="cs-CZ" dirty="false" smtClean="false"/>
              <a:t>Kliknutím lze upravit styly předlohy textu.</a:t>
            </a:r>
          </a:p>
          <a:p>
            <a:pPr lvl="1"/>
            <a:r>
              <a:rPr lang="cs-CZ" dirty="false" smtClean="false"/>
              <a:t>Druhá úroveň</a:t>
            </a:r>
          </a:p>
          <a:p>
            <a:pPr lvl="2"/>
            <a:r>
              <a:rPr lang="cs-CZ" dirty="false" smtClean="false"/>
              <a:t>Třetí úroveň</a:t>
            </a:r>
          </a:p>
          <a:p>
            <a:pPr lvl="3"/>
            <a:r>
              <a:rPr lang="cs-CZ" dirty="false" smtClean="false"/>
              <a:t>Čtvrtá úroveň</a:t>
            </a:r>
          </a:p>
          <a:p>
            <a:pPr lvl="4"/>
            <a:r>
              <a:rPr lang="cs-CZ" dirty="false" smtClean="false"/>
              <a:t>Pátá úroveň</a:t>
            </a:r>
            <a:endParaRPr lang="cs-CZ" dirty="false"/>
          </a:p>
        </p:txBody>
      </p:sp>
      <p:sp>
        <p:nvSpPr>
          <p:cNvPr id="4" name="Zástupný symbol pro datum 3"/>
          <p:cNvSpPr>
            <a:spLocks noGrp="true"/>
          </p:cNvSpPr>
          <p:nvPr>
            <p:ph type="dt" sz="half" idx="2"/>
          </p:nvPr>
        </p:nvSpPr>
        <p:spPr>
          <a:xfrm>
            <a:off x="540000" y="6516000"/>
            <a:ext cx="1116000" cy="180000"/>
          </a:xfrm>
          <a:prstGeom prst="rect">
            <a:avLst/>
          </a:prstGeom>
        </p:spPr>
        <p:txBody>
          <a:bodyPr vert="horz" lIns="0" tIns="0" rIns="0" bIns="0" rtlCol="false" anchor="ctr"/>
          <a:lstStyle>
            <a:lvl1pPr algn="l">
              <a:defRPr sz="1050">
                <a:solidFill>
                  <a:schemeClr val="tx1"/>
                </a:solidFill>
              </a:defRPr>
            </a:lvl1pPr>
          </a:lstStyle>
          <a:p>
            <a:fld id="{398B549E-C3FC-4B87-A0E4-9A3B8675E0A3}" type="datetimeFigureOut">
              <a:rPr lang="cs-CZ" smtClean="false"/>
              <a:t>11.10.2016</a:t>
            </a:fld>
            <a:endParaRPr lang="cs-CZ"/>
          </a:p>
        </p:txBody>
      </p:sp>
      <p:sp>
        <p:nvSpPr>
          <p:cNvPr id="5" name="Zástupný symbol pro zápatí 4"/>
          <p:cNvSpPr>
            <a:spLocks noGrp="true"/>
          </p:cNvSpPr>
          <p:nvPr>
            <p:ph type="ftr" sz="quarter" idx="3"/>
          </p:nvPr>
        </p:nvSpPr>
        <p:spPr>
          <a:xfrm>
            <a:off x="1692000" y="6516000"/>
            <a:ext cx="6912000" cy="180000"/>
          </a:xfrm>
          <a:prstGeom prst="rect">
            <a:avLst/>
          </a:prstGeom>
        </p:spPr>
        <p:txBody>
          <a:bodyPr vert="horz" lIns="0" tIns="0" rIns="0" bIns="0" rtlCol="false" anchor="ctr"/>
          <a:lstStyle>
            <a:lvl1pPr algn="l">
              <a:defRPr sz="1050">
                <a:solidFill>
                  <a:schemeClr val="tx1"/>
                </a:solidFill>
              </a:defRPr>
            </a:lvl1pPr>
          </a:lstStyle>
          <a:p>
            <a:endParaRPr lang="cs-CZ"/>
          </a:p>
        </p:txBody>
      </p:sp>
      <p:sp>
        <p:nvSpPr>
          <p:cNvPr id="6" name="Zástupný symbol pro číslo snímku 5"/>
          <p:cNvSpPr>
            <a:spLocks noGrp="true"/>
          </p:cNvSpPr>
          <p:nvPr>
            <p:ph type="sldNum" sz="quarter" idx="4"/>
          </p:nvPr>
        </p:nvSpPr>
        <p:spPr>
          <a:xfrm>
            <a:off x="8640000" y="6516000"/>
            <a:ext cx="468000" cy="180000"/>
          </a:xfrm>
          <a:prstGeom prst="rect">
            <a:avLst/>
          </a:prstGeom>
        </p:spPr>
        <p:txBody>
          <a:bodyPr vert="horz" lIns="0" tIns="0" rIns="0" bIns="0" rtlCol="false" anchor="ctr"/>
          <a:lstStyle>
            <a:lvl1pPr algn="ctr">
              <a:defRPr sz="1050" b="true">
                <a:solidFill>
                  <a:schemeClr val="tx1"/>
                </a:solidFill>
              </a:defRPr>
            </a:lvl1pPr>
          </a:lstStyle>
          <a:p>
            <a:fld id="{965E07C6-3485-413F-8C5C-39913F362B35}" type="slidenum">
              <a:rPr lang="cs-CZ" smtClean="false"/>
              <a:t>‹#›</a:t>
            </a:fld>
            <a:endParaRPr lang="cs-CZ"/>
          </a:p>
        </p:txBody>
      </p:sp>
      <p:sp>
        <p:nvSpPr>
          <p:cNvPr id="18" name="Obdélník 17"/>
          <p:cNvSpPr/>
          <p:nvPr/>
        </p:nvSpPr>
        <p:spPr>
          <a:xfrm>
            <a:off x="0" y="6732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spTree>
    <p:extLst>
      <p:ext uri="{BB962C8B-B14F-4D97-AF65-F5344CB8AC3E}">
        <p14:creationId xmlns:p14="http://schemas.microsoft.com/office/powerpoint/2010/main" val="142577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Lst>
  <p:txStyles>
    <p:titleStyle>
      <a:lvl1pPr algn="l" defTabSz="914400" rtl="false" eaLnBrk="true" latinLnBrk="false" hangingPunct="true">
        <a:lnSpc>
          <a:spcPct val="100000"/>
        </a:lnSpc>
        <a:spcBef>
          <a:spcPct val="0"/>
        </a:spcBef>
        <a:buNone/>
        <a:defRPr sz="3200" b="true" kern="0" cap="all" baseline="0">
          <a:solidFill>
            <a:schemeClr val="tx2"/>
          </a:solidFill>
          <a:latin typeface="+mj-lt"/>
          <a:ea typeface="+mj-ea"/>
          <a:cs typeface="+mj-cs"/>
        </a:defRPr>
      </a:lvl1pPr>
    </p:titleStyle>
    <p:bodyStyle>
      <a:lvl1pPr marL="432000" indent="-432000" algn="l" defTabSz="914400" rtl="false" eaLnBrk="true" latinLnBrk="false" hangingPunct="true">
        <a:lnSpc>
          <a:spcPts val="2880"/>
        </a:lnSpc>
        <a:spcBef>
          <a:spcPts val="600"/>
        </a:spcBef>
        <a:spcAft>
          <a:spcPts val="600"/>
        </a:spcAft>
        <a:buClr>
          <a:schemeClr val="accent2"/>
        </a:buClr>
        <a:buSzPct val="100000"/>
        <a:buFont typeface="Wingdings" panose="05000000000000000000" pitchFamily="2" charset="2"/>
        <a:buChar char=""/>
        <a:defRPr sz="2400" b="false" kern="1200">
          <a:solidFill>
            <a:schemeClr val="tx1"/>
          </a:solidFill>
          <a:latin typeface="+mn-lt"/>
          <a:ea typeface="+mn-ea"/>
          <a:cs typeface="+mn-cs"/>
        </a:defRPr>
      </a:lvl1pPr>
      <a:lvl2pPr marL="666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lang="cs-CZ" sz="2000" kern="1200" dirty="false" smtClean="false">
          <a:solidFill>
            <a:schemeClr val="tx1"/>
          </a:solidFill>
          <a:latin typeface="+mn-lt"/>
          <a:ea typeface="+mn-ea"/>
          <a:cs typeface="+mn-cs"/>
        </a:defRPr>
      </a:lvl4pPr>
      <a:lvl5pPr marL="1422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false" eaLnBrk="true" latinLnBrk="false" hangingPunct="true">
        <a:defRPr sz="1800" kern="1200">
          <a:solidFill>
            <a:schemeClr val="tx1"/>
          </a:solidFill>
          <a:latin typeface="+mn-lt"/>
          <a:ea typeface="+mn-ea"/>
          <a:cs typeface="+mn-cs"/>
        </a:defRPr>
      </a:lvl1pPr>
      <a:lvl2pPr marL="457200" algn="l" defTabSz="914400" rtl="false" eaLnBrk="true" latinLnBrk="false" hangingPunct="true">
        <a:defRPr sz="1800" kern="1200">
          <a:solidFill>
            <a:schemeClr val="tx1"/>
          </a:solidFill>
          <a:latin typeface="+mn-lt"/>
          <a:ea typeface="+mn-ea"/>
          <a:cs typeface="+mn-cs"/>
        </a:defRPr>
      </a:lvl2pPr>
      <a:lvl3pPr marL="914400" algn="l" defTabSz="914400" rtl="false" eaLnBrk="true" latinLnBrk="false" hangingPunct="true">
        <a:defRPr sz="1800" kern="1200">
          <a:solidFill>
            <a:schemeClr val="tx1"/>
          </a:solidFill>
          <a:latin typeface="+mn-lt"/>
          <a:ea typeface="+mn-ea"/>
          <a:cs typeface="+mn-cs"/>
        </a:defRPr>
      </a:lvl3pPr>
      <a:lvl4pPr marL="1371600" algn="l" defTabSz="914400" rtl="false" eaLnBrk="true" latinLnBrk="false" hangingPunct="true">
        <a:defRPr sz="1800" kern="1200">
          <a:solidFill>
            <a:schemeClr val="tx1"/>
          </a:solidFill>
          <a:latin typeface="+mn-lt"/>
          <a:ea typeface="+mn-ea"/>
          <a:cs typeface="+mn-cs"/>
        </a:defRPr>
      </a:lvl4pPr>
      <a:lvl5pPr marL="1828800" algn="l" defTabSz="914400" rtl="false" eaLnBrk="true" latinLnBrk="false" hangingPunct="true">
        <a:defRPr sz="1800" kern="1200">
          <a:solidFill>
            <a:schemeClr val="tx1"/>
          </a:solidFill>
          <a:latin typeface="+mn-lt"/>
          <a:ea typeface="+mn-ea"/>
          <a:cs typeface="+mn-cs"/>
        </a:defRPr>
      </a:lvl5pPr>
      <a:lvl6pPr marL="2286000" algn="l" defTabSz="914400" rtl="false" eaLnBrk="true" latinLnBrk="false" hangingPunct="true">
        <a:defRPr sz="1800" kern="1200">
          <a:solidFill>
            <a:schemeClr val="tx1"/>
          </a:solidFill>
          <a:latin typeface="+mn-lt"/>
          <a:ea typeface="+mn-ea"/>
          <a:cs typeface="+mn-cs"/>
        </a:defRPr>
      </a:lvl6pPr>
      <a:lvl7pPr marL="2743200" algn="l" defTabSz="914400" rtl="false" eaLnBrk="true" latinLnBrk="false" hangingPunct="true">
        <a:defRPr sz="1800" kern="1200">
          <a:solidFill>
            <a:schemeClr val="tx1"/>
          </a:solidFill>
          <a:latin typeface="+mn-lt"/>
          <a:ea typeface="+mn-ea"/>
          <a:cs typeface="+mn-cs"/>
        </a:defRPr>
      </a:lvl7pPr>
      <a:lvl8pPr marL="3200400" algn="l" defTabSz="914400" rtl="false" eaLnBrk="true" latinLnBrk="false" hangingPunct="true">
        <a:defRPr sz="1800" kern="1200">
          <a:solidFill>
            <a:schemeClr val="tx1"/>
          </a:solidFill>
          <a:latin typeface="+mn-lt"/>
          <a:ea typeface="+mn-ea"/>
          <a:cs typeface="+mn-cs"/>
        </a:defRPr>
      </a:lvl8pPr>
      <a:lvl9pPr marL="3657600" algn="l" defTabSz="914400" rtl="false" eaLnBrk="true" latinLnBrk="false" hangingPunct="true">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
    <Relationship Target="../media/image3.png" Type="http://schemas.openxmlformats.org/officeDocument/2006/relationships/image" Id="rId3"/>
    <Relationship Target="../media/image2.png" Type="http://schemas.openxmlformats.org/officeDocument/2006/relationships/image" Id="rId2"/>
    <Relationship Target="../slideLayouts/slideLayout1.xml" Type="http://schemas.openxmlformats.org/officeDocument/2006/relationships/slideLayout" Id="rId1"/>
    <Relationship Target="../media/image4.png" Type="http://schemas.openxmlformats.org/officeDocument/2006/relationships/image" Id="rId4"/>
</Relationships>

</file>

<file path=ppt/slides/_rels/slide10.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11.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12.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13.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14.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15.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16.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17.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18.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19.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2.xml.rels><?xml version="1.0" encoding="UTF-8" standalone="yes"?>
<Relationships xmlns="http://schemas.openxmlformats.org/package/2006/relationships">
    <Relationship Target="../notesSlides/notesSlide1.xml" Type="http://schemas.openxmlformats.org/officeDocument/2006/relationships/notesSlide" Id="rId2"/>
    <Relationship Target="../slideLayouts/slideLayout2.xml" Type="http://schemas.openxmlformats.org/officeDocument/2006/relationships/slideLayout" Id="rId1"/>
</Relationships>

</file>

<file path=ppt/slides/_rels/slide20.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21.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22.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23.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24.xml.rels><?xml version="1.0" encoding="UTF-8" standalone="yes"?>
<Relationships xmlns="http://schemas.openxmlformats.org/package/2006/relationships">
    <Relationship Target="../media/image5.png" Type="http://schemas.openxmlformats.org/officeDocument/2006/relationships/image" Id="rId3"/>
    <Relationship TargetMode="External" Target="http://publicita.dotaceeu.cz/" Type="http://schemas.openxmlformats.org/officeDocument/2006/relationships/hyperlink" Id="rId2"/>
    <Relationship Target="../slideLayouts/slideLayout2.xml" Type="http://schemas.openxmlformats.org/officeDocument/2006/relationships/slideLayout" Id="rId1"/>
    <Relationship Target="../media/image6.png" Type="http://schemas.openxmlformats.org/officeDocument/2006/relationships/image" Id="rId4"/>
</Relationships>

</file>

<file path=ppt/slides/_rels/slide25.xml.rels><?xml version="1.0" encoding="UTF-8" standalone="yes"?>
<Relationships xmlns="http://schemas.openxmlformats.org/package/2006/relationships">
    <Relationship Target="../notesSlides/notesSlide4.xml" Type="http://schemas.openxmlformats.org/officeDocument/2006/relationships/notesSlide" Id="rId2"/>
    <Relationship Target="../slideLayouts/slideLayout8.xml" Type="http://schemas.openxmlformats.org/officeDocument/2006/relationships/slideLayout" Id="rId1"/>
</Relationships>

</file>

<file path=ppt/slides/_rels/slide26.xml.rels><?xml version="1.0" encoding="UTF-8" standalone="yes"?>
<Relationships xmlns="http://schemas.openxmlformats.org/package/2006/relationships">
    <Relationship TargetMode="External" Target="http://www.esfcr.cz/" Type="http://schemas.openxmlformats.org/officeDocument/2006/relationships/hyperlink" Id="rId3"/>
    <Relationship Target="../notesSlides/notesSlide5.xml" Type="http://schemas.openxmlformats.org/officeDocument/2006/relationships/notesSlide" Id="rId2"/>
    <Relationship Target="../slideLayouts/slideLayout2.xml" Type="http://schemas.openxmlformats.org/officeDocument/2006/relationships/slideLayout" Id="rId1"/>
</Relationships>

</file>

<file path=ppt/slides/_rels/slide27.xml.rels><?xml version="1.0" encoding="UTF-8" standalone="yes"?>
<Relationships xmlns="http://schemas.openxmlformats.org/package/2006/relationships">
    <Relationship TargetMode="External" Target="http://www.esfcr.cz/" Type="http://schemas.openxmlformats.org/officeDocument/2006/relationships/hyperlink" Id="rId8"/>
    <Relationship TargetMode="External" Target="mailto:ivana.jirkova@mpsv.cz" Type="http://schemas.openxmlformats.org/officeDocument/2006/relationships/hyperlink" Id="rId3"/>
    <Relationship TargetMode="External" Target="mailto:marcel.mares@mpsv.cz" Type="http://schemas.openxmlformats.org/officeDocument/2006/relationships/hyperlink" Id="rId7"/>
    <Relationship TargetMode="External" Target="mailto:jirina.kreidlova@mpsv.cz" Type="http://schemas.openxmlformats.org/officeDocument/2006/relationships/hyperlink" Id="rId2"/>
    <Relationship Target="../slideLayouts/slideLayout2.xml" Type="http://schemas.openxmlformats.org/officeDocument/2006/relationships/slideLayout" Id="rId1"/>
    <Relationship TargetMode="External" Target="mailto:kristyna.hochmannova@mspv.cz" Type="http://schemas.openxmlformats.org/officeDocument/2006/relationships/hyperlink" Id="rId6"/>
    <Relationship TargetMode="External" Target="mailto:petra.ulrichova@mpsv.cz" Type="http://schemas.openxmlformats.org/officeDocument/2006/relationships/hyperlink" Id="rId5"/>
    <Relationship TargetMode="External" Target="mailto:lenka.lenkova@mpsv.cz" Type="http://schemas.openxmlformats.org/officeDocument/2006/relationships/hyperlink" Id="rId4"/>
</Relationships>

</file>

<file path=ppt/slides/_rels/slide28.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3.xml.rels><?xml version="1.0" encoding="UTF-8" standalone="yes"?>
<Relationships xmlns="http://schemas.openxmlformats.org/package/2006/relationships">
    <Relationship TargetMode="External" Target="http://www.esfcr.cz/" Type="http://schemas.openxmlformats.org/officeDocument/2006/relationships/hyperlink" Id="rId3"/>
    <Relationship Target="../notesSlides/notesSlide2.xml" Type="http://schemas.openxmlformats.org/officeDocument/2006/relationships/notesSlide" Id="rId2"/>
    <Relationship Target="../slideLayouts/slideLayout2.xml" Type="http://schemas.openxmlformats.org/officeDocument/2006/relationships/slideLayout" Id="rId1"/>
    <Relationship TargetMode="External" Target="https://www.esfcr.cz/pokyny-k-vyplneni-zpravy-o-realizaci-zadosti-o-platbu-a-zadosti-o-zmenu-opz" Type="http://schemas.openxmlformats.org/officeDocument/2006/relationships/hyperlink" Id="rId4"/>
</Relationships>

</file>

<file path=ppt/slides/_rels/slide4.xml.rels><?xml version="1.0" encoding="UTF-8" standalone="yes"?>
<Relationships xmlns="http://schemas.openxmlformats.org/package/2006/relationships">
    <Relationship TargetMode="External" Target="http://www.esfcr.cz/" Type="http://schemas.openxmlformats.org/officeDocument/2006/relationships/hyperlink" Id="rId2"/>
    <Relationship Target="../slideLayouts/slideLayout2.xml" Type="http://schemas.openxmlformats.org/officeDocument/2006/relationships/slideLayout" Id="rId1"/>
</Relationships>

</file>

<file path=ppt/slides/_rels/slide5.xml.rels><?xml version="1.0" encoding="UTF-8" standalone="yes"?>
<Relationships xmlns="http://schemas.openxmlformats.org/package/2006/relationships">
    <Relationship TargetMode="External" Target="https://www.esfcr.cz/formulare-pro-uzavreni-pravniho-aktu-a-vzory-pravnich-aktu-o-poskytnuti-podpory-na-projekt-opz/-/dokument/798824" Type="http://schemas.openxmlformats.org/officeDocument/2006/relationships/hyperlink" Id="rId3"/>
    <Relationship Target="../notesSlides/notesSlide3.xml" Type="http://schemas.openxmlformats.org/officeDocument/2006/relationships/notesSlide" Id="rId2"/>
    <Relationship Target="../slideLayouts/slideLayout2.xml" Type="http://schemas.openxmlformats.org/officeDocument/2006/relationships/slideLayout" Id="rId1"/>
</Relationships>

</file>

<file path=ppt/slides/_rels/slide6.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7.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8.xml.rels><?xml version="1.0" encoding="UTF-8" standalone="yes"?>
<Relationships xmlns="http://schemas.openxmlformats.org/package/2006/relationships">
    <Relationship TargetMode="External" Target="http://www.esfcr.cz/" Type="http://schemas.openxmlformats.org/officeDocument/2006/relationships/hyperlink" Id="rId2"/>
    <Relationship Target="../slideLayouts/slideLayout2.xml" Type="http://schemas.openxmlformats.org/officeDocument/2006/relationships/slideLayout" Id="rId1"/>
</Relationships>

</file>

<file path=ppt/slides/_rels/slide9.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slide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a:xfrm>
            <a:off x="1512000" y="3140968"/>
            <a:ext cx="7272000" cy="693032"/>
          </a:xfrm>
        </p:spPr>
        <p:txBody>
          <a:bodyPr/>
          <a:lstStyle/>
          <a:p>
            <a:r>
              <a:rPr lang="cs-CZ" sz="2800" dirty="false" smtClean="false"/>
              <a:t>Seminář </a:t>
            </a:r>
            <a:r>
              <a:rPr lang="cs-CZ" sz="2800" dirty="false" smtClean="false"/>
              <a:t>pro </a:t>
            </a:r>
            <a:r>
              <a:rPr lang="cs-CZ" sz="2800" dirty="false" smtClean="false"/>
              <a:t>příjemce</a:t>
            </a:r>
            <a:br>
              <a:rPr lang="cs-CZ" sz="2800" dirty="false" smtClean="false"/>
            </a:br>
            <a:r>
              <a:rPr lang="cs-CZ" sz="1800" dirty="false" smtClean="false"/>
              <a:t>Typ I – Příprava a podpis právního aktu, pravidla a podmínky realizace</a:t>
            </a:r>
            <a:endParaRPr lang="cs-CZ" sz="1800" dirty="false"/>
          </a:p>
        </p:txBody>
      </p:sp>
      <p:sp>
        <p:nvSpPr>
          <p:cNvPr id="6" name="Zástupný symbol pro text 5"/>
          <p:cNvSpPr>
            <a:spLocks noGrp="true"/>
          </p:cNvSpPr>
          <p:nvPr>
            <p:ph type="body" sz="quarter" idx="13"/>
          </p:nvPr>
        </p:nvSpPr>
        <p:spPr/>
        <p:txBody>
          <a:bodyPr/>
          <a:lstStyle/>
          <a:p>
            <a:r>
              <a:rPr lang="cs-CZ" dirty="false" smtClean="false"/>
              <a:t>Oddělení 872</a:t>
            </a:r>
          </a:p>
        </p:txBody>
      </p:sp>
      <p:sp>
        <p:nvSpPr>
          <p:cNvPr id="7" name="Zástupný symbol pro text 6"/>
          <p:cNvSpPr>
            <a:spLocks noGrp="true"/>
          </p:cNvSpPr>
          <p:nvPr>
            <p:ph type="body" sz="quarter" idx="14"/>
          </p:nvPr>
        </p:nvSpPr>
        <p:spPr>
          <a:xfrm>
            <a:off x="1547664" y="4869160"/>
            <a:ext cx="7272000" cy="540000"/>
          </a:xfrm>
        </p:spPr>
        <p:txBody>
          <a:bodyPr/>
          <a:lstStyle/>
          <a:p>
            <a:r>
              <a:rPr lang="cs-CZ" dirty="false" smtClean="false"/>
              <a:t>27. července</a:t>
            </a:r>
            <a:r>
              <a:rPr lang="cs-CZ" dirty="false" smtClean="false"/>
              <a:t> </a:t>
            </a:r>
            <a:r>
              <a:rPr lang="cs-CZ" dirty="false" smtClean="false"/>
              <a:t>2016, Praha</a:t>
            </a:r>
            <a:endParaRPr lang="cs-CZ" dirty="false"/>
          </a:p>
        </p:txBody>
      </p:sp>
      <p:pic>
        <p:nvPicPr>
          <p:cNvPr id="14" name="Zástupný symbol pro obrázek 13"/>
          <p:cNvPicPr>
            <a:picLocks noGrp="true" noChangeAspect="true"/>
          </p:cNvPicPr>
          <p:nvPr>
            <p:ph type="pic" sz="quarter" idx="15"/>
          </p:nvPr>
        </p:nvPicPr>
        <p:blipFill>
          <a:blip cstate="print" r:embed="rId2">
            <a:extLst>
              <a:ext uri="{28A0092B-C50C-407E-A947-70E740481C1C}">
                <a14:useLocalDpi xmlns:a14="http://schemas.microsoft.com/office/drawing/2010/main" val="0"/>
              </a:ext>
            </a:extLst>
          </a:blip>
          <a:stretch>
            <a:fillRect/>
          </a:stretch>
        </p:blipFill>
        <p:spPr>
          <a:xfrm>
            <a:off x="827584" y="3212976"/>
            <a:ext cx="540000" cy="540000"/>
          </a:xfrm>
        </p:spPr>
      </p:pic>
      <p:pic>
        <p:nvPicPr>
          <p:cNvPr id="15" name="Zástupný symbol pro obrázek 14"/>
          <p:cNvPicPr>
            <a:picLocks noGrp="true" noChangeAspect="true"/>
          </p:cNvPicPr>
          <p:nvPr>
            <p:ph type="pic" sz="quarter" idx="16"/>
          </p:nvPr>
        </p:nvPicPr>
        <p:blipFill>
          <a:blip cstate="print" r:embed="rId3">
            <a:extLst>
              <a:ext uri="{28A0092B-C50C-407E-A947-70E740481C1C}">
                <a14:useLocalDpi xmlns:a14="http://schemas.microsoft.com/office/drawing/2010/main" val="0"/>
              </a:ext>
            </a:extLst>
          </a:blip>
          <a:stretch>
            <a:fillRect/>
          </a:stretch>
        </p:blipFill>
        <p:spPr>
          <a:xfrm>
            <a:off x="846000" y="4089600"/>
            <a:ext cx="540000" cy="540000"/>
          </a:xfrm>
        </p:spPr>
      </p:pic>
      <p:pic>
        <p:nvPicPr>
          <p:cNvPr id="16" name="Zástupný symbol pro obrázek 15"/>
          <p:cNvPicPr>
            <a:picLocks noGrp="true" noChangeAspect="true"/>
          </p:cNvPicPr>
          <p:nvPr>
            <p:ph type="pic" sz="quarter" idx="17"/>
          </p:nvPr>
        </p:nvPicPr>
        <p:blipFill>
          <a:blip cstate="print" r:embed="rId4">
            <a:extLst>
              <a:ext uri="{28A0092B-C50C-407E-A947-70E740481C1C}">
                <a14:useLocalDpi xmlns:a14="http://schemas.microsoft.com/office/drawing/2010/main" val="0"/>
              </a:ext>
            </a:extLst>
          </a:blip>
          <a:stretch>
            <a:fillRect/>
          </a:stretch>
        </p:blipFill>
        <p:spPr>
          <a:xfrm>
            <a:off x="846000" y="4885200"/>
            <a:ext cx="540000" cy="540000"/>
          </a:xfrm>
        </p:spPr>
      </p:pic>
    </p:spTree>
    <p:extLst>
      <p:ext uri="{BB962C8B-B14F-4D97-AF65-F5344CB8AC3E}">
        <p14:creationId xmlns:p14="http://schemas.microsoft.com/office/powerpoint/2010/main" val="31673051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normAutofit/>
          </a:bodyPr>
          <a:lstStyle/>
          <a:p>
            <a:r>
              <a:rPr lang="cs-CZ" dirty="false" smtClean="false"/>
              <a:t>Zpráva o </a:t>
            </a:r>
            <a:r>
              <a:rPr lang="cs-CZ" dirty="false" err="true" smtClean="false"/>
              <a:t>reaLizaci</a:t>
            </a:r>
            <a:r>
              <a:rPr lang="cs-CZ" dirty="false" smtClean="false"/>
              <a:t> projektu</a:t>
            </a:r>
            <a:endParaRPr lang="cs-CZ" dirty="false"/>
          </a:p>
        </p:txBody>
      </p:sp>
      <p:sp>
        <p:nvSpPr>
          <p:cNvPr id="3" name="Zástupný symbol pro obsah 2"/>
          <p:cNvSpPr>
            <a:spLocks noGrp="true"/>
          </p:cNvSpPr>
          <p:nvPr>
            <p:ph idx="1"/>
          </p:nvPr>
        </p:nvSpPr>
        <p:spPr>
          <a:xfrm>
            <a:off x="395536" y="1340768"/>
            <a:ext cx="8208464" cy="5112568"/>
          </a:xfrm>
        </p:spPr>
        <p:txBody>
          <a:bodyPr>
            <a:noAutofit/>
          </a:bodyPr>
          <a:lstStyle/>
          <a:p>
            <a:pPr>
              <a:lnSpc>
                <a:spcPct val="100000"/>
              </a:lnSpc>
            </a:pPr>
            <a:r>
              <a:rPr lang="cs-CZ" sz="1600" dirty="false" smtClean="false"/>
              <a:t>IS </a:t>
            </a:r>
            <a:r>
              <a:rPr lang="cs-CZ" sz="1600" dirty="false"/>
              <a:t>ESF 2014+ slouží pro záznamy s vazbou na indikátory projektu týkající se účastníků projektu. U osob, u kterých není plánováno zapojení do projektu v takovém rozsahu nebo typu, aby jimi využitá podpora přesáhla limit bagatelní podpory (tj. příjemce neplánuje je započítat do hodnot indikátorů týkajících se účastníků), není potřeba údaje o dané osobě do IS ESF 2014+ zapisovat. Ovšem příjemce musí mít k dispozici průkazné záznamy i o zapojení těchto osob do projektu. (Nejsou ovšem třeba všechny charakteristiky vymezené pro účastníky projektů</a:t>
            </a:r>
            <a:r>
              <a:rPr lang="cs-CZ" sz="1600" dirty="false" smtClean="false"/>
              <a:t>.)</a:t>
            </a:r>
          </a:p>
          <a:p>
            <a:pPr>
              <a:lnSpc>
                <a:spcPct val="100000"/>
              </a:lnSpc>
            </a:pPr>
            <a:r>
              <a:rPr lang="cs-CZ" sz="1600" dirty="false"/>
              <a:t>Ke každé osobě se zapisuje, </a:t>
            </a:r>
            <a:r>
              <a:rPr lang="cs-CZ" sz="1600" b="true" dirty="false"/>
              <a:t>jakých podpor v rámci projektu využila</a:t>
            </a:r>
            <a:r>
              <a:rPr lang="cs-CZ" sz="1600" dirty="false"/>
              <a:t> a </a:t>
            </a:r>
            <a:r>
              <a:rPr lang="cs-CZ" sz="1600" b="true" dirty="false"/>
              <a:t>v jakém rozsahu</a:t>
            </a:r>
            <a:r>
              <a:rPr lang="cs-CZ" sz="1600" dirty="false"/>
              <a:t> </a:t>
            </a:r>
            <a:r>
              <a:rPr lang="cs-CZ" sz="1600" dirty="false" smtClean="false"/>
              <a:t>(</a:t>
            </a:r>
            <a:r>
              <a:rPr lang="cs-CZ" sz="1600" dirty="false"/>
              <a:t>v počtu hodin, příp. dnů apod., jednotka se liší podle kategorie využité podpory). </a:t>
            </a:r>
            <a:r>
              <a:rPr lang="cs-CZ" sz="1600" dirty="false" smtClean="false"/>
              <a:t>U </a:t>
            </a:r>
            <a:r>
              <a:rPr lang="cs-CZ" sz="1600" dirty="false"/>
              <a:t>vzdělávání se dále rozlišuje, zda proběhlo elektronickou formou nebo ne.</a:t>
            </a:r>
          </a:p>
          <a:p>
            <a:pPr>
              <a:lnSpc>
                <a:spcPct val="100000"/>
              </a:lnSpc>
            </a:pPr>
            <a:r>
              <a:rPr lang="cs-CZ" sz="1600" dirty="false"/>
              <a:t>Je vhodné, aby zápis poskytnuté podpory byl vytvořený v okamžiku, kdy lze využívání této konkrétní podpory </a:t>
            </a:r>
            <a:r>
              <a:rPr lang="cs-CZ" sz="1600" dirty="false" smtClean="false"/>
              <a:t>danou </a:t>
            </a:r>
            <a:r>
              <a:rPr lang="cs-CZ" sz="1600" dirty="false"/>
              <a:t>osobou považovat za ukončené. Nicméně není chyba, když příjemce využití podpory zadá už v průběhu jejího využívání danou osobou (a po ukončení aktualizuje záznam, minimálně rozsah čerpané podpory). Nicméně záznam podpory, která ještě probíhá (podle data ukončení podpory), se při stanovování dosaženého počtu indikátorů týkajících se účastníků nebere v potaz. Teprve, když je </a:t>
            </a:r>
            <a:r>
              <a:rPr lang="cs-CZ" sz="1600" b="true" dirty="false"/>
              <a:t>datum ukončení </a:t>
            </a:r>
            <a:r>
              <a:rPr lang="cs-CZ" sz="1600" dirty="false"/>
              <a:t>využívání dané podpory z hlediska záznamu v IS ESF 2014+ </a:t>
            </a:r>
            <a:r>
              <a:rPr lang="cs-CZ" sz="1600" b="true" dirty="false"/>
              <a:t>ukončeno</a:t>
            </a:r>
            <a:r>
              <a:rPr lang="cs-CZ" sz="1600" dirty="false"/>
              <a:t> (je k dispozici datum ukončení, které je starší nebo rovno datu, ke kterému jsou hodnoty generovány), </a:t>
            </a:r>
            <a:r>
              <a:rPr lang="cs-CZ" sz="1600" b="true" dirty="false"/>
              <a:t>systém IS ESF 2014+ daný záznam zohlední při výpočtu dosažených hodnot indikátorů.</a:t>
            </a:r>
          </a:p>
          <a:p>
            <a:pPr>
              <a:lnSpc>
                <a:spcPct val="100000"/>
              </a:lnSpc>
            </a:pPr>
            <a:endParaRPr lang="cs-CZ" sz="1600" dirty="false"/>
          </a:p>
        </p:txBody>
      </p:sp>
    </p:spTree>
    <p:extLst>
      <p:ext uri="{BB962C8B-B14F-4D97-AF65-F5344CB8AC3E}">
        <p14:creationId xmlns:p14="http://schemas.microsoft.com/office/powerpoint/2010/main" val="13385124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normAutofit/>
          </a:bodyPr>
          <a:lstStyle/>
          <a:p>
            <a:r>
              <a:rPr lang="cs-CZ" dirty="false" smtClean="false"/>
              <a:t>Zpráva o </a:t>
            </a:r>
            <a:r>
              <a:rPr lang="cs-CZ" dirty="false" err="true" smtClean="false"/>
              <a:t>reaLizaci</a:t>
            </a:r>
            <a:r>
              <a:rPr lang="cs-CZ" dirty="false" smtClean="false"/>
              <a:t> projektu</a:t>
            </a:r>
            <a:endParaRPr lang="cs-CZ" dirty="false"/>
          </a:p>
        </p:txBody>
      </p:sp>
      <p:sp>
        <p:nvSpPr>
          <p:cNvPr id="3" name="Zástupný symbol pro obsah 2"/>
          <p:cNvSpPr>
            <a:spLocks noGrp="true"/>
          </p:cNvSpPr>
          <p:nvPr>
            <p:ph idx="1"/>
          </p:nvPr>
        </p:nvSpPr>
        <p:spPr>
          <a:xfrm>
            <a:off x="395536" y="1340768"/>
            <a:ext cx="8208464" cy="5112568"/>
          </a:xfrm>
        </p:spPr>
        <p:txBody>
          <a:bodyPr>
            <a:noAutofit/>
          </a:bodyPr>
          <a:lstStyle/>
          <a:p>
            <a:pPr lvl="0">
              <a:lnSpc>
                <a:spcPct val="100000"/>
              </a:lnSpc>
            </a:pPr>
            <a:r>
              <a:rPr lang="cs-CZ" sz="1600" b="true" dirty="false" smtClean="false"/>
              <a:t>Typologie podpor : </a:t>
            </a:r>
          </a:p>
          <a:p>
            <a:pPr lvl="1">
              <a:lnSpc>
                <a:spcPct val="100000"/>
              </a:lnSpc>
              <a:buFont typeface="+mj-lt"/>
              <a:buAutoNum type="arabicPeriod"/>
            </a:pPr>
            <a:r>
              <a:rPr lang="cs-CZ" sz="1400" dirty="false" smtClean="false"/>
              <a:t>Vzdělávání </a:t>
            </a:r>
            <a:endParaRPr lang="cs-CZ" sz="1400" dirty="false"/>
          </a:p>
          <a:p>
            <a:pPr lvl="1">
              <a:lnSpc>
                <a:spcPct val="100000"/>
              </a:lnSpc>
              <a:buFont typeface="+mj-lt"/>
              <a:buAutoNum type="arabicPeriod"/>
            </a:pPr>
            <a:r>
              <a:rPr lang="cs-CZ" sz="1400" dirty="false" smtClean="false"/>
              <a:t>Podpora </a:t>
            </a:r>
            <a:r>
              <a:rPr lang="cs-CZ" sz="1400" dirty="false"/>
              <a:t>základních kompetencí pro nalezení pracovního uplatnění</a:t>
            </a:r>
          </a:p>
          <a:p>
            <a:pPr lvl="1">
              <a:lnSpc>
                <a:spcPct val="100000"/>
              </a:lnSpc>
              <a:buFont typeface="+mj-lt"/>
              <a:buAutoNum type="arabicPeriod"/>
            </a:pPr>
            <a:r>
              <a:rPr lang="cs-CZ" sz="1400" dirty="false" smtClean="false"/>
              <a:t>Kariérové </a:t>
            </a:r>
            <a:r>
              <a:rPr lang="cs-CZ" sz="1400" dirty="false"/>
              <a:t>poradenství a diagnostika</a:t>
            </a:r>
          </a:p>
          <a:p>
            <a:pPr lvl="1">
              <a:lnSpc>
                <a:spcPct val="100000"/>
              </a:lnSpc>
              <a:buFont typeface="+mj-lt"/>
              <a:buAutoNum type="arabicPeriod"/>
            </a:pPr>
            <a:r>
              <a:rPr lang="cs-CZ" sz="1400" dirty="false" smtClean="false"/>
              <a:t>Podpora </a:t>
            </a:r>
            <a:r>
              <a:rPr lang="cs-CZ" sz="1400" dirty="false"/>
              <a:t>zajištění péče o děti</a:t>
            </a:r>
          </a:p>
          <a:p>
            <a:pPr lvl="1">
              <a:lnSpc>
                <a:spcPct val="100000"/>
              </a:lnSpc>
              <a:buFont typeface="+mj-lt"/>
              <a:buAutoNum type="arabicPeriod"/>
            </a:pPr>
            <a:r>
              <a:rPr lang="cs-CZ" sz="1400" dirty="false" smtClean="false"/>
              <a:t>Podpora </a:t>
            </a:r>
            <a:r>
              <a:rPr lang="cs-CZ" sz="1400" dirty="false"/>
              <a:t>pracovního uplatnění (získání zaměstnání nebo stáž)</a:t>
            </a:r>
          </a:p>
          <a:p>
            <a:pPr lvl="1">
              <a:lnSpc>
                <a:spcPct val="100000"/>
              </a:lnSpc>
              <a:buFont typeface="+mj-lt"/>
              <a:buAutoNum type="arabicPeriod"/>
            </a:pPr>
            <a:r>
              <a:rPr lang="cs-CZ" sz="1400" dirty="false" smtClean="false"/>
              <a:t>Podpora </a:t>
            </a:r>
            <a:r>
              <a:rPr lang="cs-CZ" sz="1400" dirty="false"/>
              <a:t>bydlení (získání nájemní či podnájemní smlouvy)</a:t>
            </a:r>
          </a:p>
          <a:p>
            <a:pPr lvl="1">
              <a:lnSpc>
                <a:spcPct val="100000"/>
              </a:lnSpc>
              <a:buFont typeface="+mj-lt"/>
              <a:buAutoNum type="arabicPeriod"/>
            </a:pPr>
            <a:r>
              <a:rPr lang="cs-CZ" sz="1400" dirty="false" smtClean="false"/>
              <a:t>Krizové</a:t>
            </a:r>
            <a:r>
              <a:rPr lang="cs-CZ" sz="1400" dirty="false"/>
              <a:t>, azylové a „přechodové“ ubytování</a:t>
            </a:r>
          </a:p>
          <a:p>
            <a:pPr lvl="1">
              <a:lnSpc>
                <a:spcPct val="100000"/>
              </a:lnSpc>
              <a:buFont typeface="+mj-lt"/>
              <a:buAutoNum type="arabicPeriod"/>
            </a:pPr>
            <a:r>
              <a:rPr lang="cs-CZ" sz="1400" dirty="false" smtClean="false"/>
              <a:t>Ambulantní </a:t>
            </a:r>
            <a:r>
              <a:rPr lang="cs-CZ" sz="1400" dirty="false"/>
              <a:t>služby (mimo podpory zdraví, včetně duševního)</a:t>
            </a:r>
          </a:p>
          <a:p>
            <a:pPr lvl="1">
              <a:lnSpc>
                <a:spcPct val="100000"/>
              </a:lnSpc>
              <a:buFont typeface="+mj-lt"/>
              <a:buAutoNum type="arabicPeriod"/>
            </a:pPr>
            <a:r>
              <a:rPr lang="cs-CZ" sz="1400" dirty="false" smtClean="false"/>
              <a:t>Terénní </a:t>
            </a:r>
            <a:r>
              <a:rPr lang="cs-CZ" sz="1400" dirty="false"/>
              <a:t>služby (mimo podpory zdraví, včetně duševního)</a:t>
            </a:r>
          </a:p>
          <a:p>
            <a:pPr lvl="1">
              <a:lnSpc>
                <a:spcPct val="100000"/>
              </a:lnSpc>
              <a:buFont typeface="+mj-lt"/>
              <a:buAutoNum type="arabicPeriod"/>
            </a:pPr>
            <a:r>
              <a:rPr lang="cs-CZ" sz="1400" dirty="false" smtClean="false"/>
              <a:t>Podpora </a:t>
            </a:r>
            <a:r>
              <a:rPr lang="cs-CZ" sz="1400" dirty="false"/>
              <a:t>zajištění péče o znevýhodněného (tělesně postiženého, seniora apod.)</a:t>
            </a:r>
          </a:p>
          <a:p>
            <a:pPr lvl="1">
              <a:lnSpc>
                <a:spcPct val="100000"/>
              </a:lnSpc>
              <a:buFont typeface="+mj-lt"/>
              <a:buAutoNum type="arabicPeriod"/>
            </a:pPr>
            <a:r>
              <a:rPr lang="cs-CZ" sz="1400" dirty="false" smtClean="false"/>
              <a:t>Podpora </a:t>
            </a:r>
            <a:r>
              <a:rPr lang="cs-CZ" sz="1400" dirty="false"/>
              <a:t>zdraví, včetně duševního </a:t>
            </a:r>
          </a:p>
          <a:p>
            <a:pPr lvl="1">
              <a:lnSpc>
                <a:spcPct val="100000"/>
              </a:lnSpc>
              <a:buFont typeface="+mj-lt"/>
              <a:buAutoNum type="arabicPeriod"/>
            </a:pPr>
            <a:r>
              <a:rPr lang="cs-CZ" sz="1400" dirty="false" smtClean="false"/>
              <a:t>Jiné</a:t>
            </a:r>
            <a:endParaRPr lang="cs-CZ" sz="1400" dirty="false"/>
          </a:p>
          <a:p>
            <a:pPr>
              <a:lnSpc>
                <a:spcPct val="100000"/>
              </a:lnSpc>
            </a:pPr>
            <a:r>
              <a:rPr lang="cs-CZ" sz="1600" dirty="false"/>
              <a:t>Položka Jiné se vybírá pouze pro záznamy, které nelze zařadit pod žádný jiný typ podpory uvedený v číselníku. Položka Jiné není určena pro souhrnné záznamy (tj. záznamy, které patří pod více jiných položek; v těchto případech je správným postupem provést více záznamů a každý přiřadit pod příslušný typ podpory).</a:t>
            </a:r>
          </a:p>
          <a:p>
            <a:pPr>
              <a:lnSpc>
                <a:spcPct val="100000"/>
              </a:lnSpc>
            </a:pPr>
            <a:endParaRPr lang="cs-CZ" sz="1600" dirty="false"/>
          </a:p>
        </p:txBody>
      </p:sp>
    </p:spTree>
    <p:extLst>
      <p:ext uri="{BB962C8B-B14F-4D97-AF65-F5344CB8AC3E}">
        <p14:creationId xmlns:p14="http://schemas.microsoft.com/office/powerpoint/2010/main" val="16734753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Změny projektu</a:t>
            </a:r>
            <a:endParaRPr lang="cs-CZ" dirty="false"/>
          </a:p>
        </p:txBody>
      </p:sp>
      <p:sp>
        <p:nvSpPr>
          <p:cNvPr id="3" name="Zástupný symbol pro obsah 2"/>
          <p:cNvSpPr>
            <a:spLocks noGrp="true"/>
          </p:cNvSpPr>
          <p:nvPr>
            <p:ph idx="1"/>
          </p:nvPr>
        </p:nvSpPr>
        <p:spPr>
          <a:xfrm>
            <a:off x="540000" y="1412776"/>
            <a:ext cx="8064000" cy="4707224"/>
          </a:xfrm>
        </p:spPr>
        <p:txBody>
          <a:bodyPr/>
          <a:lstStyle/>
          <a:p>
            <a:pPr>
              <a:lnSpc>
                <a:spcPct val="100000"/>
              </a:lnSpc>
            </a:pPr>
            <a:r>
              <a:rPr lang="cs-CZ" sz="1600" dirty="false" smtClean="false"/>
              <a:t>Všechny změny jsou administrovány v MS2014+ prostřednictvím formuláře žádosti o změnu (elektronicky s elektronickým podpisem oprávněné osoby), změnu zadává příjemce v systému ISKP2014+.</a:t>
            </a:r>
          </a:p>
          <a:p>
            <a:pPr>
              <a:lnSpc>
                <a:spcPct val="100000"/>
              </a:lnSpc>
            </a:pPr>
            <a:r>
              <a:rPr lang="cs-CZ" sz="1600" dirty="false" smtClean="false"/>
              <a:t>V případě, že se změna týká období </a:t>
            </a:r>
            <a:r>
              <a:rPr lang="cs-CZ" sz="1600" dirty="false" err="true" smtClean="false"/>
              <a:t>ZoR</a:t>
            </a:r>
            <a:r>
              <a:rPr lang="cs-CZ" sz="1600" dirty="false" smtClean="false"/>
              <a:t>, musí být schválena před vytvořením </a:t>
            </a:r>
            <a:r>
              <a:rPr lang="cs-CZ" sz="1600" dirty="false" err="true" smtClean="false"/>
              <a:t>ZoR</a:t>
            </a:r>
            <a:r>
              <a:rPr lang="cs-CZ" sz="1600" dirty="false" smtClean="false"/>
              <a:t>, jinak nelze </a:t>
            </a:r>
            <a:r>
              <a:rPr lang="cs-CZ" sz="1600" dirty="false" err="true" smtClean="false"/>
              <a:t>ZoR</a:t>
            </a:r>
            <a:r>
              <a:rPr lang="cs-CZ" sz="1600" dirty="false" smtClean="false"/>
              <a:t> vytvořit. Do doby ukončení procesu schvalování </a:t>
            </a:r>
            <a:r>
              <a:rPr lang="cs-CZ" sz="1600" dirty="false" err="true" smtClean="false"/>
              <a:t>ZoR</a:t>
            </a:r>
            <a:r>
              <a:rPr lang="cs-CZ" sz="1600" dirty="false" smtClean="false"/>
              <a:t> pak není možné podat žádost o změnu. </a:t>
            </a:r>
          </a:p>
          <a:p>
            <a:pPr>
              <a:lnSpc>
                <a:spcPct val="100000"/>
              </a:lnSpc>
            </a:pPr>
            <a:r>
              <a:rPr lang="cs-CZ" sz="1600" b="true" dirty="false" smtClean="false"/>
              <a:t>nepodstatné změny (neovlivní charakter projektu a nebude mít vliv na splnění cíle)</a:t>
            </a:r>
            <a:r>
              <a:rPr lang="cs-CZ" sz="1600" dirty="false" smtClean="false"/>
              <a:t> : změna kontaktní osoby, změna sídla příjemce, změna názvu příjemce, změna rozpočtu v rámci jedné kapitoly (přesun prostředků mezi položkami, vytváření nových položek), přesun prostředků mezi kapitolami do výše 20 % (počítáno kumulativně, netýká se Křížového financování), změna místa realizace nebo území dopad, které nemají dopad na způsobilost výdajů, změna ve způsobu provádění klíčových aktivit, které nemají negativní dopad ne plnění cílů projektu, navýšení počtu osob z CS, změna složení RT, změna smluv o partnerství, vypuštění partnera z realizace z důvodu jeho zániku, změna týkající se plátcovství daně z přidané hodnoty nebo partnera s finančním příspěvkem, také změna finančního plánu </a:t>
            </a:r>
          </a:p>
          <a:p>
            <a:pPr>
              <a:lnSpc>
                <a:spcPct val="100000"/>
              </a:lnSpc>
            </a:pPr>
            <a:endParaRPr lang="cs-CZ" sz="1600" dirty="false"/>
          </a:p>
        </p:txBody>
      </p:sp>
    </p:spTree>
    <p:extLst>
      <p:ext uri="{BB962C8B-B14F-4D97-AF65-F5344CB8AC3E}">
        <p14:creationId xmlns:p14="http://schemas.microsoft.com/office/powerpoint/2010/main" val="829457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Změny projektu</a:t>
            </a:r>
            <a:endParaRPr lang="cs-CZ" dirty="false"/>
          </a:p>
        </p:txBody>
      </p:sp>
      <p:sp>
        <p:nvSpPr>
          <p:cNvPr id="3" name="Zástupný symbol pro obsah 2"/>
          <p:cNvSpPr>
            <a:spLocks noGrp="true"/>
          </p:cNvSpPr>
          <p:nvPr>
            <p:ph idx="1"/>
          </p:nvPr>
        </p:nvSpPr>
        <p:spPr>
          <a:xfrm>
            <a:off x="540000" y="1412776"/>
            <a:ext cx="8064000" cy="4707224"/>
          </a:xfrm>
        </p:spPr>
        <p:txBody>
          <a:bodyPr/>
          <a:lstStyle/>
          <a:p>
            <a:pPr>
              <a:lnSpc>
                <a:spcPct val="100000"/>
              </a:lnSpc>
            </a:pPr>
            <a:r>
              <a:rPr lang="cs-CZ" sz="1600" b="true" dirty="false" smtClean="false"/>
              <a:t>Podstatné změny nesmí být provedeny dříve než bude schváleno ze strany ŘO.</a:t>
            </a:r>
          </a:p>
          <a:p>
            <a:pPr>
              <a:lnSpc>
                <a:spcPct val="100000"/>
              </a:lnSpc>
            </a:pPr>
            <a:r>
              <a:rPr lang="cs-CZ" sz="1600" b="true" dirty="false" smtClean="false"/>
              <a:t>podstatné změny (ovlivní charakter projektu a bude mít vliv na splnění cíle</a:t>
            </a:r>
            <a:r>
              <a:rPr lang="cs-CZ" sz="1600" dirty="false" smtClean="false"/>
              <a:t>) : </a:t>
            </a:r>
          </a:p>
          <a:p>
            <a:pPr lvl="1">
              <a:lnSpc>
                <a:spcPct val="100000"/>
              </a:lnSpc>
              <a:buFont typeface="Courier New" panose="02070309020205020404" pitchFamily="49" charset="0"/>
              <a:buChar char="o"/>
            </a:pPr>
            <a:r>
              <a:rPr lang="cs-CZ" sz="1600" u="sng" dirty="false" smtClean="false"/>
              <a:t>nevyžadují změnu právního aktu </a:t>
            </a:r>
            <a:r>
              <a:rPr lang="cs-CZ" sz="1600" dirty="false" smtClean="false"/>
              <a:t>: změny klíčových aktivit kdy se nejedná o technické aspekty, zahrnutí nové cílové skupiny, přesun prostředků mezi kapitolami vyšší než 20 % (kumulativně), navýšení celkového rozpočtu kapitoly Křížové financování, přesun mezi položkami na neinvestiční a investiční, změna bankovního účtu, změna vymezení monitorovacích období (pokud se nemění termín ukončení projektů), změna v termínech, kdy má být dosaženo stanoveného kroku</a:t>
            </a:r>
          </a:p>
          <a:p>
            <a:pPr lvl="1">
              <a:lnSpc>
                <a:spcPct val="100000"/>
              </a:lnSpc>
              <a:buFont typeface="Courier New" panose="02070309020205020404" pitchFamily="49" charset="0"/>
              <a:buChar char="o"/>
            </a:pPr>
            <a:r>
              <a:rPr lang="cs-CZ" sz="1600" u="sng" dirty="false" smtClean="false"/>
              <a:t>vyžadují </a:t>
            </a:r>
            <a:r>
              <a:rPr lang="cs-CZ" sz="1600" u="sng" dirty="false"/>
              <a:t>změnu právního aktu </a:t>
            </a:r>
            <a:r>
              <a:rPr lang="cs-CZ" sz="1600" dirty="false"/>
              <a:t>: změny </a:t>
            </a:r>
            <a:r>
              <a:rPr lang="cs-CZ" sz="1600" dirty="false" smtClean="false"/>
              <a:t>plánovaných výstupů a výsledků projektu (cílových hodnot indikátorů), změna termínu ukončení realizace projektu, nahrazení partnera projektu jiným subjektem, navýšení celkového rozpočtu projektu, vypuštění partnera z realizace z důvodu jeho zániku (pokud tato změna vyžaduje navýšení částky veřejné podpory příjemci), </a:t>
            </a:r>
            <a:endParaRPr lang="cs-CZ" sz="1600" dirty="false"/>
          </a:p>
        </p:txBody>
      </p:sp>
    </p:spTree>
    <p:extLst>
      <p:ext uri="{BB962C8B-B14F-4D97-AF65-F5344CB8AC3E}">
        <p14:creationId xmlns:p14="http://schemas.microsoft.com/office/powerpoint/2010/main" val="24567139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Finanční část</a:t>
            </a:r>
            <a:endParaRPr lang="cs-CZ" dirty="false"/>
          </a:p>
        </p:txBody>
      </p:sp>
      <p:sp>
        <p:nvSpPr>
          <p:cNvPr id="3" name="Zástupný symbol pro obsah 2"/>
          <p:cNvSpPr>
            <a:spLocks noGrp="true"/>
          </p:cNvSpPr>
          <p:nvPr>
            <p:ph idx="1"/>
          </p:nvPr>
        </p:nvSpPr>
        <p:spPr>
          <a:xfrm>
            <a:off x="179512" y="1268760"/>
            <a:ext cx="8856984" cy="5256584"/>
          </a:xfrm>
        </p:spPr>
        <p:txBody>
          <a:bodyPr>
            <a:noAutofit/>
          </a:bodyPr>
          <a:lstStyle/>
          <a:p>
            <a:pPr>
              <a:lnSpc>
                <a:spcPct val="100000"/>
              </a:lnSpc>
              <a:buFont typeface="Courier New" panose="02070309020205020404" pitchFamily="49" charset="0"/>
              <a:buChar char="o"/>
            </a:pPr>
            <a:r>
              <a:rPr lang="cs-CZ" sz="1600" b="true" u="sng" dirty="false" smtClean="false"/>
              <a:t>Způsobilý výdaj </a:t>
            </a:r>
            <a:r>
              <a:rPr lang="cs-CZ" sz="1600" dirty="false" smtClean="false"/>
              <a:t>musí být v souladu s právními předpisy, v souladu s pravidly programu a s podmínkami poskytnutí podpory, musí být přiměřený, vzniknul v době realizace, splňuje podmínky územní způsobilosti, je řádně identifikovaný, prokazatelný a doložitelný, je nezbytný pro dosažení cílů projektu. Podmínky musí být splněny zároveň.</a:t>
            </a:r>
          </a:p>
          <a:p>
            <a:pPr>
              <a:lnSpc>
                <a:spcPct val="100000"/>
              </a:lnSpc>
            </a:pPr>
            <a:r>
              <a:rPr lang="cs-CZ" sz="1600" dirty="false" smtClean="false"/>
              <a:t>Příjemci </a:t>
            </a:r>
            <a:r>
              <a:rPr lang="cs-CZ" sz="1600" dirty="false"/>
              <a:t>jsou </a:t>
            </a:r>
            <a:r>
              <a:rPr lang="cs-CZ" sz="1600" b="true" dirty="false"/>
              <a:t>povinni vést účetnictví </a:t>
            </a:r>
            <a:r>
              <a:rPr lang="cs-CZ" sz="1600" dirty="false"/>
              <a:t>nebo daňovou evidenci v souladu s předpisy ČR. </a:t>
            </a:r>
            <a:r>
              <a:rPr lang="cs-CZ" sz="1600" dirty="false" smtClean="false"/>
              <a:t>Příjemci</a:t>
            </a:r>
            <a:r>
              <a:rPr lang="cs-CZ" sz="1600" dirty="false"/>
              <a:t>, kteří vedou účetnictví v plném nebo zjednodušeném rozsahu podle zákona č. 563/1991 Sb., o účetnictví, vedou účetnictví způsobem, který zajistí jednoznačné přiřazení účetních položek spadajících do přímých nákladů ke konkrétnímu projektu, tj. zejména výnosů a nákladů a zařazení do evidence majetku (u příjemců postupujících podle § 38a zákona o účetnictví se jedná o přiřazení zejména příjmů a výdajů a zařazení do evidence majetku). </a:t>
            </a:r>
            <a:endParaRPr lang="cs-CZ" sz="1600" dirty="false" smtClean="false"/>
          </a:p>
          <a:p>
            <a:pPr>
              <a:lnSpc>
                <a:spcPct val="100000"/>
              </a:lnSpc>
            </a:pPr>
            <a:r>
              <a:rPr lang="cs-CZ" sz="1600" dirty="false"/>
              <a:t>V případě zaměření aktivit projektu na podporu </a:t>
            </a:r>
            <a:r>
              <a:rPr lang="cs-CZ" sz="1600" dirty="false" err="true" smtClean="false"/>
              <a:t>soc.služby</a:t>
            </a:r>
            <a:r>
              <a:rPr lang="cs-CZ" sz="1600" dirty="false" smtClean="false"/>
              <a:t> </a:t>
            </a:r>
            <a:r>
              <a:rPr lang="cs-CZ" sz="1600" dirty="false"/>
              <a:t>dle zákona č. 108/2006 Sb., o sociálních službách, ve znění pozdějších předpisů, je příjemce povinen vést své příjmy a výdaje (výnosy a náklady) transparentně s jednoznačnou vazbou ke konkrétní </a:t>
            </a:r>
            <a:r>
              <a:rPr lang="cs-CZ" sz="1600" dirty="false" err="true" smtClean="false"/>
              <a:t>soc.službě</a:t>
            </a:r>
            <a:r>
              <a:rPr lang="cs-CZ" sz="1600" dirty="false" smtClean="false"/>
              <a:t> </a:t>
            </a:r>
            <a:r>
              <a:rPr lang="cs-CZ" sz="1600" dirty="false"/>
              <a:t>v rámci projektu – identifikátoru služby (zejména účetní střediska, zakázky). Je-li podpora vyplácena v režimu vyrovnávací platby za službu obecného </a:t>
            </a:r>
            <a:r>
              <a:rPr lang="cs-CZ" sz="1600" dirty="false" smtClean="false"/>
              <a:t>hospodářského zájmu</a:t>
            </a:r>
            <a:r>
              <a:rPr lang="cs-CZ" sz="1600" dirty="false"/>
              <a:t>, má příjemce povinnost vést příjmy a výdaje (výnosy a náklady) spojené s poskytováním příslušné služby ve svém účetnictví odděleně od příjmů a výdajů (výnosů a nákladů) spojených s jinými službami či činnostmi organizace. </a:t>
            </a:r>
          </a:p>
        </p:txBody>
      </p:sp>
    </p:spTree>
    <p:extLst>
      <p:ext uri="{BB962C8B-B14F-4D97-AF65-F5344CB8AC3E}">
        <p14:creationId xmlns:p14="http://schemas.microsoft.com/office/powerpoint/2010/main" val="37204094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Finanční část</a:t>
            </a:r>
            <a:endParaRPr lang="cs-CZ" dirty="false"/>
          </a:p>
        </p:txBody>
      </p:sp>
      <p:sp>
        <p:nvSpPr>
          <p:cNvPr id="3" name="Zástupný symbol pro obsah 2"/>
          <p:cNvSpPr>
            <a:spLocks noGrp="true"/>
          </p:cNvSpPr>
          <p:nvPr>
            <p:ph idx="1"/>
          </p:nvPr>
        </p:nvSpPr>
        <p:spPr>
          <a:xfrm>
            <a:off x="179512" y="1268760"/>
            <a:ext cx="8856984" cy="5256584"/>
          </a:xfrm>
        </p:spPr>
        <p:txBody>
          <a:bodyPr>
            <a:noAutofit/>
          </a:bodyPr>
          <a:lstStyle/>
          <a:p>
            <a:pPr>
              <a:lnSpc>
                <a:spcPct val="100000"/>
              </a:lnSpc>
              <a:buFont typeface="Courier New" panose="02070309020205020404" pitchFamily="49" charset="0"/>
              <a:buChar char="o"/>
            </a:pPr>
            <a:endParaRPr lang="cs-CZ" sz="1600" dirty="false" smtClean="false"/>
          </a:p>
          <a:p>
            <a:pPr>
              <a:lnSpc>
                <a:spcPct val="100000"/>
              </a:lnSpc>
              <a:buFont typeface="Courier New" panose="02070309020205020404" pitchFamily="49" charset="0"/>
              <a:buChar char="o"/>
            </a:pPr>
            <a:r>
              <a:rPr lang="cs-CZ" sz="1600" dirty="false" smtClean="false"/>
              <a:t>Za </a:t>
            </a:r>
            <a:r>
              <a:rPr lang="cs-CZ" sz="1600" dirty="false"/>
              <a:t>účelem zabránění dvojímu financování je příjemce </a:t>
            </a:r>
            <a:r>
              <a:rPr lang="cs-CZ" sz="1600" b="true" dirty="false"/>
              <a:t>povinen zajistit označení každého originálu účetního dokladu, který dokládá přímý způsobilý výdaj projektu, registračním číslem daného projektu. </a:t>
            </a:r>
            <a:r>
              <a:rPr lang="cs-CZ" sz="1600" dirty="false"/>
              <a:t>Označení může provést vepsáním textu, razítkem apod. Pravidla pro zadávání zakázek nad rámec toho stanovují, že příjemce má povinnost zavázat dodavatele k tomu, aby k proplacení předkládal pouze </a:t>
            </a:r>
            <a:r>
              <a:rPr lang="cs-CZ" sz="1600" b="true" dirty="false"/>
              <a:t>faktury, které obsahují název a číslo projektu</a:t>
            </a:r>
            <a:r>
              <a:rPr lang="cs-CZ" sz="1600" dirty="false"/>
              <a:t>. V odůvodněných případech je příjemci umožněno, aby faktury označil názvem a číslem projektu sám před jejich uplatněním v žádosti o platbu. </a:t>
            </a:r>
            <a:endParaRPr lang="cs-CZ" sz="1600" dirty="false" smtClean="false"/>
          </a:p>
          <a:p>
            <a:pPr>
              <a:lnSpc>
                <a:spcPct val="100000"/>
              </a:lnSpc>
              <a:buFont typeface="Courier New" panose="02070309020205020404" pitchFamily="49" charset="0"/>
              <a:buChar char="o"/>
            </a:pPr>
            <a:r>
              <a:rPr lang="cs-CZ" sz="1600" b="true" dirty="false"/>
              <a:t>K žádosti o platbu je nutné do IS KP14+ naskenovat účetní doklad v tom případě, pokud částka, která je z něj nárokována v žádosti o platbu jakožto výdaj projektu, přesahuje 10.000 </a:t>
            </a:r>
            <a:r>
              <a:rPr lang="cs-CZ" sz="1600" b="true" dirty="false" smtClean="false"/>
              <a:t>Kč. </a:t>
            </a:r>
            <a:r>
              <a:rPr lang="cs-CZ" sz="1600" dirty="false"/>
              <a:t>Doklady, z nichž je do projektu nárokována menší částka, není třeba do IS KP14+ jako přílohu soupisky dokladů v rámci žádosti o platbu skenovat. </a:t>
            </a:r>
            <a:endParaRPr lang="cs-CZ" sz="1600" dirty="false" smtClean="false"/>
          </a:p>
          <a:p>
            <a:pPr>
              <a:lnSpc>
                <a:spcPct val="100000"/>
              </a:lnSpc>
              <a:buFont typeface="Courier New" panose="02070309020205020404" pitchFamily="49" charset="0"/>
              <a:buChar char="o"/>
            </a:pPr>
            <a:r>
              <a:rPr lang="cs-CZ" sz="1600" dirty="false" smtClean="false"/>
              <a:t>Spolufinancování se odvíjí dle typu příjemce – obce, příspěvkové organizace obcí a krajů mají povinné spolufinancování 5 %</a:t>
            </a:r>
          </a:p>
        </p:txBody>
      </p:sp>
    </p:spTree>
    <p:extLst>
      <p:ext uri="{BB962C8B-B14F-4D97-AF65-F5344CB8AC3E}">
        <p14:creationId xmlns:p14="http://schemas.microsoft.com/office/powerpoint/2010/main" val="158937296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Finanční část</a:t>
            </a:r>
            <a:endParaRPr lang="cs-CZ" dirty="false"/>
          </a:p>
        </p:txBody>
      </p:sp>
      <p:sp>
        <p:nvSpPr>
          <p:cNvPr id="3" name="Zástupný symbol pro obsah 2"/>
          <p:cNvSpPr>
            <a:spLocks noGrp="true"/>
          </p:cNvSpPr>
          <p:nvPr>
            <p:ph idx="1"/>
          </p:nvPr>
        </p:nvSpPr>
        <p:spPr>
          <a:xfrm>
            <a:off x="179512" y="1628800"/>
            <a:ext cx="8856984" cy="4896544"/>
          </a:xfrm>
        </p:spPr>
        <p:txBody>
          <a:bodyPr>
            <a:noAutofit/>
          </a:bodyPr>
          <a:lstStyle/>
          <a:p>
            <a:pPr>
              <a:lnSpc>
                <a:spcPct val="100000"/>
              </a:lnSpc>
            </a:pPr>
            <a:r>
              <a:rPr lang="cs-CZ" sz="1800" b="true" dirty="false" smtClean="false"/>
              <a:t>Kategorie způsobilých výdajů – přímé náklady :</a:t>
            </a:r>
          </a:p>
          <a:p>
            <a:pPr lvl="1">
              <a:lnSpc>
                <a:spcPct val="100000"/>
              </a:lnSpc>
              <a:buFont typeface="+mj-lt"/>
              <a:buAutoNum type="arabicPeriod"/>
            </a:pPr>
            <a:r>
              <a:rPr lang="cs-CZ" sz="1800" dirty="false" smtClean="false"/>
              <a:t>Osobní náklady</a:t>
            </a:r>
          </a:p>
          <a:p>
            <a:pPr lvl="1">
              <a:lnSpc>
                <a:spcPct val="100000"/>
              </a:lnSpc>
              <a:buFont typeface="+mj-lt"/>
              <a:buAutoNum type="arabicPeriod"/>
            </a:pPr>
            <a:r>
              <a:rPr lang="cs-CZ" sz="1800" dirty="false" smtClean="false"/>
              <a:t>Cestovné</a:t>
            </a:r>
          </a:p>
          <a:p>
            <a:pPr lvl="1">
              <a:lnSpc>
                <a:spcPct val="100000"/>
              </a:lnSpc>
              <a:buFont typeface="+mj-lt"/>
              <a:buAutoNum type="arabicPeriod"/>
            </a:pPr>
            <a:r>
              <a:rPr lang="cs-CZ" sz="1800" dirty="false" smtClean="false"/>
              <a:t>Nákup zařízení a vybavení a spotřebního materiálu</a:t>
            </a:r>
          </a:p>
          <a:p>
            <a:pPr lvl="1">
              <a:lnSpc>
                <a:spcPct val="100000"/>
              </a:lnSpc>
              <a:buFont typeface="+mj-lt"/>
              <a:buAutoNum type="arabicPeriod"/>
            </a:pPr>
            <a:r>
              <a:rPr lang="cs-CZ" sz="1800" dirty="false" smtClean="false"/>
              <a:t>Nákup služeb</a:t>
            </a:r>
          </a:p>
          <a:p>
            <a:pPr lvl="1">
              <a:lnSpc>
                <a:spcPct val="100000"/>
              </a:lnSpc>
              <a:buFont typeface="+mj-lt"/>
              <a:buAutoNum type="arabicPeriod"/>
            </a:pPr>
            <a:r>
              <a:rPr lang="cs-CZ" sz="1800" dirty="false" smtClean="false"/>
              <a:t>Drobné stavební úpravy</a:t>
            </a:r>
          </a:p>
          <a:p>
            <a:pPr lvl="1">
              <a:lnSpc>
                <a:spcPct val="100000"/>
              </a:lnSpc>
              <a:buFont typeface="+mj-lt"/>
              <a:buAutoNum type="arabicPeriod"/>
            </a:pPr>
            <a:r>
              <a:rPr lang="cs-CZ" sz="1800" dirty="false" smtClean="false"/>
              <a:t>Přímá podpora cílové skupiny</a:t>
            </a:r>
          </a:p>
          <a:p>
            <a:pPr lvl="1">
              <a:lnSpc>
                <a:spcPct val="100000"/>
              </a:lnSpc>
              <a:buFont typeface="+mj-lt"/>
              <a:buAutoNum type="arabicPeriod"/>
            </a:pPr>
            <a:r>
              <a:rPr lang="cs-CZ" sz="1800" dirty="false" smtClean="false"/>
              <a:t>Křížové financování</a:t>
            </a:r>
          </a:p>
          <a:p>
            <a:pPr marL="0" indent="0">
              <a:lnSpc>
                <a:spcPct val="100000"/>
              </a:lnSpc>
              <a:buNone/>
            </a:pPr>
            <a:endParaRPr lang="cs-CZ" sz="1800" dirty="false" smtClean="false"/>
          </a:p>
          <a:p>
            <a:pPr marL="0" indent="0">
              <a:lnSpc>
                <a:spcPct val="100000"/>
              </a:lnSpc>
              <a:buNone/>
            </a:pPr>
            <a:r>
              <a:rPr lang="cs-CZ" sz="1800" dirty="false" smtClean="false"/>
              <a:t>Čerpání </a:t>
            </a:r>
            <a:r>
              <a:rPr lang="cs-CZ" sz="1800" dirty="false"/>
              <a:t>prostředků v rámci jednotlivých položek schváleného rozpočtu nemůže být vyšší než </a:t>
            </a:r>
            <a:r>
              <a:rPr lang="cs-CZ" sz="1800" dirty="false" smtClean="false"/>
              <a:t>celkový rozpočet </a:t>
            </a:r>
            <a:r>
              <a:rPr lang="cs-CZ" sz="1800" dirty="false"/>
              <a:t>položky. V případě, že by hrozilo překročení rozpočtované částky u některé položky, musí být provedena rozpočtová změna tak, aby čerpání položky nepřevýšilo její plánovanou výši. Celkové překročení rozpočtu také není možné. </a:t>
            </a:r>
          </a:p>
        </p:txBody>
      </p:sp>
    </p:spTree>
    <p:extLst>
      <p:ext uri="{BB962C8B-B14F-4D97-AF65-F5344CB8AC3E}">
        <p14:creationId xmlns:p14="http://schemas.microsoft.com/office/powerpoint/2010/main" val="139072018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Finanční část</a:t>
            </a:r>
            <a:endParaRPr lang="cs-CZ" dirty="false"/>
          </a:p>
        </p:txBody>
      </p:sp>
      <p:sp>
        <p:nvSpPr>
          <p:cNvPr id="3" name="Zástupný symbol pro obsah 2"/>
          <p:cNvSpPr>
            <a:spLocks noGrp="true"/>
          </p:cNvSpPr>
          <p:nvPr>
            <p:ph idx="1"/>
          </p:nvPr>
        </p:nvSpPr>
        <p:spPr>
          <a:xfrm>
            <a:off x="179512" y="1628800"/>
            <a:ext cx="8856984" cy="4896544"/>
          </a:xfrm>
        </p:spPr>
        <p:txBody>
          <a:bodyPr>
            <a:noAutofit/>
          </a:bodyPr>
          <a:lstStyle/>
          <a:p>
            <a:pPr>
              <a:lnSpc>
                <a:spcPct val="100000"/>
              </a:lnSpc>
            </a:pPr>
            <a:r>
              <a:rPr lang="cs-CZ" sz="1800" b="true" dirty="false" smtClean="false"/>
              <a:t>Osobní náklady : </a:t>
            </a:r>
          </a:p>
          <a:p>
            <a:pPr marL="0" indent="0">
              <a:lnSpc>
                <a:spcPct val="100000"/>
              </a:lnSpc>
              <a:buNone/>
            </a:pPr>
            <a:r>
              <a:rPr lang="cs-CZ" sz="1800" b="true" dirty="false"/>
              <a:t>  </a:t>
            </a:r>
            <a:r>
              <a:rPr lang="cs-CZ" sz="1800" b="true" dirty="false" smtClean="false"/>
              <a:t>     </a:t>
            </a:r>
            <a:r>
              <a:rPr lang="cs-CZ" sz="1800" dirty="false" smtClean="false"/>
              <a:t>pracovní výkaz se vyplňuje a dokládá jen v případě </a:t>
            </a:r>
          </a:p>
          <a:p>
            <a:pPr lvl="1">
              <a:lnSpc>
                <a:spcPct val="100000"/>
              </a:lnSpc>
              <a:buFont typeface="+mj-lt"/>
              <a:buAutoNum type="arabicPeriod"/>
            </a:pPr>
            <a:r>
              <a:rPr lang="cs-CZ" sz="1800" dirty="false" smtClean="false"/>
              <a:t>U pracovníka, který má uzavřenou smlouvu u zaměstnavatele a část z této smlouvy koná pro projekt a část v organizaci mimo projekt (např. 1 úvazek = pro projekt 0,4 + mimo projekt 0,6)</a:t>
            </a:r>
          </a:p>
          <a:p>
            <a:pPr lvl="1">
              <a:lnSpc>
                <a:spcPct val="100000"/>
              </a:lnSpc>
              <a:buFont typeface="+mj-lt"/>
              <a:buAutoNum type="arabicPeriod"/>
            </a:pPr>
            <a:r>
              <a:rPr lang="cs-CZ" sz="1800" dirty="false" smtClean="false"/>
              <a:t>U pracovníka, který koná činnosti jak v přímých nákladech, tak v nepřímých nákladech (bez ohledu na výši úvazku) </a:t>
            </a:r>
          </a:p>
          <a:p>
            <a:pPr marL="414000" lvl="1" indent="0">
              <a:lnSpc>
                <a:spcPct val="100000"/>
              </a:lnSpc>
              <a:buNone/>
            </a:pPr>
            <a:endParaRPr lang="cs-CZ" sz="1800" dirty="false" smtClean="false"/>
          </a:p>
          <a:p>
            <a:pPr marL="0" indent="0">
              <a:lnSpc>
                <a:spcPct val="100000"/>
              </a:lnSpc>
              <a:buNone/>
            </a:pPr>
            <a:r>
              <a:rPr lang="cs-CZ" sz="1800" dirty="false" smtClean="false"/>
              <a:t>       Vyplněný pracovní výkaz musí souhlasit s rozpisem mzdových nákladů.</a:t>
            </a:r>
          </a:p>
          <a:p>
            <a:pPr marL="0" indent="0">
              <a:lnSpc>
                <a:spcPct val="100000"/>
              </a:lnSpc>
              <a:spcBef>
                <a:spcPts val="0"/>
              </a:spcBef>
              <a:spcAft>
                <a:spcPts val="0"/>
              </a:spcAft>
              <a:buNone/>
            </a:pPr>
            <a:r>
              <a:rPr lang="cs-CZ" sz="1800" dirty="false"/>
              <a:t> </a:t>
            </a:r>
            <a:r>
              <a:rPr lang="cs-CZ" sz="1800" dirty="false" smtClean="false"/>
              <a:t>      </a:t>
            </a:r>
          </a:p>
          <a:p>
            <a:pPr marL="0" indent="0">
              <a:lnSpc>
                <a:spcPct val="100000"/>
              </a:lnSpc>
              <a:spcBef>
                <a:spcPts val="0"/>
              </a:spcBef>
              <a:spcAft>
                <a:spcPts val="0"/>
              </a:spcAft>
              <a:buNone/>
            </a:pPr>
            <a:r>
              <a:rPr lang="cs-CZ" sz="1800" dirty="false"/>
              <a:t> </a:t>
            </a:r>
            <a:r>
              <a:rPr lang="cs-CZ" sz="1800" dirty="false" smtClean="false"/>
              <a:t>      Úvazek pracovníka v OPZ může být maximálně 1,0 celkem, tj. součet všech </a:t>
            </a:r>
          </a:p>
          <a:p>
            <a:pPr marL="0" indent="0">
              <a:lnSpc>
                <a:spcPct val="100000"/>
              </a:lnSpc>
              <a:spcBef>
                <a:spcPts val="0"/>
              </a:spcBef>
              <a:spcAft>
                <a:spcPts val="0"/>
              </a:spcAft>
              <a:buNone/>
            </a:pPr>
            <a:r>
              <a:rPr lang="cs-CZ" sz="1800" dirty="false"/>
              <a:t> </a:t>
            </a:r>
            <a:r>
              <a:rPr lang="cs-CZ" sz="1800" dirty="false" smtClean="false"/>
              <a:t>      úvazků pracovníka u zaměstnavatele a partnera včetně příp. DPP a DPĆ a to po </a:t>
            </a:r>
          </a:p>
          <a:p>
            <a:pPr marL="0" indent="0">
              <a:lnSpc>
                <a:spcPct val="100000"/>
              </a:lnSpc>
              <a:spcBef>
                <a:spcPts val="0"/>
              </a:spcBef>
              <a:spcAft>
                <a:spcPts val="0"/>
              </a:spcAft>
              <a:buNone/>
            </a:pPr>
            <a:r>
              <a:rPr lang="cs-CZ" sz="1800" dirty="false"/>
              <a:t> </a:t>
            </a:r>
            <a:r>
              <a:rPr lang="cs-CZ" sz="1800" dirty="false" smtClean="false"/>
              <a:t>      celou dobu zapojení do projektu.</a:t>
            </a:r>
          </a:p>
          <a:p>
            <a:pPr marL="0" indent="0">
              <a:lnSpc>
                <a:spcPct val="100000"/>
              </a:lnSpc>
              <a:buNone/>
            </a:pPr>
            <a:r>
              <a:rPr lang="cs-CZ" sz="1800" dirty="false" smtClean="false"/>
              <a:t> </a:t>
            </a:r>
            <a:endParaRPr lang="cs-CZ" sz="1800" dirty="false"/>
          </a:p>
        </p:txBody>
      </p:sp>
    </p:spTree>
    <p:extLst>
      <p:ext uri="{BB962C8B-B14F-4D97-AF65-F5344CB8AC3E}">
        <p14:creationId xmlns:p14="http://schemas.microsoft.com/office/powerpoint/2010/main" val="154567365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Finanční část</a:t>
            </a:r>
            <a:endParaRPr lang="cs-CZ" dirty="false"/>
          </a:p>
        </p:txBody>
      </p:sp>
      <p:sp>
        <p:nvSpPr>
          <p:cNvPr id="3" name="Zástupný symbol pro obsah 2"/>
          <p:cNvSpPr>
            <a:spLocks noGrp="true"/>
          </p:cNvSpPr>
          <p:nvPr>
            <p:ph idx="1"/>
          </p:nvPr>
        </p:nvSpPr>
        <p:spPr>
          <a:xfrm>
            <a:off x="179512" y="1268760"/>
            <a:ext cx="8856984" cy="5256584"/>
          </a:xfrm>
        </p:spPr>
        <p:txBody>
          <a:bodyPr>
            <a:noAutofit/>
          </a:bodyPr>
          <a:lstStyle/>
          <a:p>
            <a:pPr>
              <a:lnSpc>
                <a:spcPct val="100000"/>
              </a:lnSpc>
            </a:pPr>
            <a:r>
              <a:rPr lang="cs-CZ" sz="1800" b="true" u="sng" dirty="false" smtClean="false"/>
              <a:t>Nepřímý náklad </a:t>
            </a:r>
            <a:r>
              <a:rPr lang="cs-CZ" sz="1800" u="sng" dirty="false" smtClean="false"/>
              <a:t>– </a:t>
            </a:r>
            <a:r>
              <a:rPr lang="cs-CZ" sz="1800" dirty="false" smtClean="false"/>
              <a:t>max. 25 % přímých způsobilých výdajů, jsou poskytovány průběžně vždy spolu s prostředky na přímé náklady projektu, </a:t>
            </a:r>
          </a:p>
          <a:p>
            <a:r>
              <a:rPr lang="cs-CZ" sz="1800" b="true" dirty="false" smtClean="false"/>
              <a:t>- administrativa, řízení projektu (</a:t>
            </a:r>
            <a:r>
              <a:rPr lang="cs-CZ" sz="1800" b="true" dirty="false"/>
              <a:t>včetně finančního), účetnictví, personalistika komunikační a informační </a:t>
            </a:r>
            <a:r>
              <a:rPr lang="cs-CZ" sz="1800" b="true" dirty="false" smtClean="false"/>
              <a:t>opatření, </a:t>
            </a:r>
            <a:r>
              <a:rPr lang="cs-CZ" sz="1800" b="true" dirty="false"/>
              <a:t>občerstvení a stravování a podpůrné procesy </a:t>
            </a:r>
            <a:r>
              <a:rPr lang="cs-CZ" sz="1800" dirty="false" smtClean="false"/>
              <a:t>(stravné i pro CS)</a:t>
            </a:r>
            <a:endParaRPr lang="cs-CZ" sz="1800" b="true" dirty="false" smtClean="false"/>
          </a:p>
          <a:p>
            <a:r>
              <a:rPr lang="cs-CZ" sz="1800" b="true" dirty="false" smtClean="false"/>
              <a:t>- cestovní </a:t>
            </a:r>
            <a:r>
              <a:rPr lang="cs-CZ" sz="1800" b="true" dirty="false"/>
              <a:t>náhrady spojené s pracovními cestami realizačního týmu </a:t>
            </a:r>
            <a:endParaRPr lang="cs-CZ" sz="1800" dirty="false"/>
          </a:p>
          <a:p>
            <a:r>
              <a:rPr lang="cs-CZ" sz="1800" b="true" dirty="false" smtClean="false"/>
              <a:t>- spotřební </a:t>
            </a:r>
            <a:r>
              <a:rPr lang="cs-CZ" sz="1800" b="true" dirty="false"/>
              <a:t>materiál, zařízení a vybavení </a:t>
            </a:r>
            <a:r>
              <a:rPr lang="cs-CZ" sz="1800" dirty="false" smtClean="false"/>
              <a:t>(neplatí pro CS)</a:t>
            </a:r>
            <a:endParaRPr lang="cs-CZ" sz="1800" b="true" dirty="false" smtClean="false"/>
          </a:p>
          <a:p>
            <a:r>
              <a:rPr lang="cs-CZ" sz="1800" b="true" dirty="false" smtClean="false"/>
              <a:t>- prostory </a:t>
            </a:r>
            <a:r>
              <a:rPr lang="cs-CZ" sz="1800" b="true" dirty="false"/>
              <a:t>pro realizaci projektu </a:t>
            </a:r>
            <a:r>
              <a:rPr lang="cs-CZ" sz="1800" dirty="false" smtClean="false"/>
              <a:t>(prostory k administraci, odpisy platí i pro CS, energie, vodné, stočné platí i pro CS)</a:t>
            </a:r>
          </a:p>
          <a:p>
            <a:r>
              <a:rPr lang="cs-CZ" sz="1800" b="true" dirty="false" smtClean="false"/>
              <a:t>- ostatní </a:t>
            </a:r>
            <a:r>
              <a:rPr lang="cs-CZ" sz="1800" b="true" dirty="false"/>
              <a:t>provozní výdaje </a:t>
            </a:r>
            <a:r>
              <a:rPr lang="cs-CZ" sz="1800" dirty="false" smtClean="false"/>
              <a:t>(internet, telefon i pro CS)</a:t>
            </a:r>
            <a:endParaRPr lang="cs-CZ" sz="1800" dirty="false"/>
          </a:p>
          <a:p>
            <a:endParaRPr lang="cs-CZ" sz="1800" dirty="false"/>
          </a:p>
          <a:p>
            <a:endParaRPr lang="cs-CZ" sz="1800" dirty="false"/>
          </a:p>
          <a:p>
            <a:endParaRPr lang="cs-CZ" sz="1800" dirty="false"/>
          </a:p>
          <a:p>
            <a:pPr marL="0" indent="0">
              <a:lnSpc>
                <a:spcPct val="100000"/>
              </a:lnSpc>
              <a:buNone/>
            </a:pPr>
            <a:endParaRPr lang="cs-CZ" sz="1800" dirty="false"/>
          </a:p>
        </p:txBody>
      </p:sp>
    </p:spTree>
    <p:extLst>
      <p:ext uri="{BB962C8B-B14F-4D97-AF65-F5344CB8AC3E}">
        <p14:creationId xmlns:p14="http://schemas.microsoft.com/office/powerpoint/2010/main" val="419632552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Finanční část</a:t>
            </a:r>
            <a:endParaRPr lang="cs-CZ" dirty="false"/>
          </a:p>
        </p:txBody>
      </p:sp>
      <p:sp>
        <p:nvSpPr>
          <p:cNvPr id="3" name="Zástupný symbol pro obsah 2"/>
          <p:cNvSpPr>
            <a:spLocks noGrp="true"/>
          </p:cNvSpPr>
          <p:nvPr>
            <p:ph idx="1"/>
          </p:nvPr>
        </p:nvSpPr>
        <p:spPr>
          <a:xfrm>
            <a:off x="179512" y="1268760"/>
            <a:ext cx="8856984" cy="5256584"/>
          </a:xfrm>
        </p:spPr>
        <p:txBody>
          <a:bodyPr>
            <a:noAutofit/>
          </a:bodyPr>
          <a:lstStyle/>
          <a:p>
            <a:pPr>
              <a:lnSpc>
                <a:spcPct val="100000"/>
              </a:lnSpc>
            </a:pPr>
            <a:r>
              <a:rPr lang="cs-CZ" sz="1800" b="true" u="sng" dirty="false" smtClean="false"/>
              <a:t>Příjmy projektu </a:t>
            </a:r>
          </a:p>
          <a:p>
            <a:pPr>
              <a:lnSpc>
                <a:spcPct val="100000"/>
              </a:lnSpc>
            </a:pPr>
            <a:r>
              <a:rPr lang="cs-CZ" sz="1800" dirty="false" smtClean="false"/>
              <a:t>příjmy </a:t>
            </a:r>
            <a:r>
              <a:rPr lang="cs-CZ" sz="1800" dirty="false"/>
              <a:t>za poskytované služby, které jsou i jen částečně financované v rámci projektu (konferenční poplatky, poplatky za školení apod.); </a:t>
            </a:r>
          </a:p>
          <a:p>
            <a:pPr>
              <a:lnSpc>
                <a:spcPct val="100000"/>
              </a:lnSpc>
            </a:pPr>
            <a:r>
              <a:rPr lang="cs-CZ" sz="1800" dirty="false" smtClean="false"/>
              <a:t>příjmy </a:t>
            </a:r>
            <a:r>
              <a:rPr lang="cs-CZ" sz="1800" dirty="false"/>
              <a:t>za prodej výrobků, které vznikly v rámci projektu (tj. výrobků, na jejichž vznik byly vynaloženy výdaje projektu); </a:t>
            </a:r>
          </a:p>
          <a:p>
            <a:pPr>
              <a:lnSpc>
                <a:spcPct val="100000"/>
              </a:lnSpc>
            </a:pPr>
            <a:r>
              <a:rPr lang="cs-CZ" sz="1800" dirty="false" smtClean="false"/>
              <a:t>pronájem </a:t>
            </a:r>
            <a:r>
              <a:rPr lang="cs-CZ" sz="1800" dirty="false"/>
              <a:t>prostor, zařízení, softwaru atd. financovaných v rámci projektu; </a:t>
            </a:r>
          </a:p>
          <a:p>
            <a:pPr>
              <a:lnSpc>
                <a:spcPct val="100000"/>
              </a:lnSpc>
            </a:pPr>
            <a:r>
              <a:rPr lang="cs-CZ" sz="1800" dirty="false" smtClean="false"/>
              <a:t>prostředky</a:t>
            </a:r>
            <a:r>
              <a:rPr lang="cs-CZ" sz="1800" dirty="false"/>
              <a:t>, kterými partner či další subjekt zapojený do realizace projektu (např. jako zaměstnavatel školených osob) spolufinancuje z vlastních zdrojů projektové činnosti z důvodu aplikace některé z blokových výjimek ze zákazu veřejné podpory. </a:t>
            </a:r>
          </a:p>
          <a:p>
            <a:pPr>
              <a:lnSpc>
                <a:spcPct val="100000"/>
              </a:lnSpc>
            </a:pPr>
            <a:endParaRPr lang="cs-CZ" sz="1800" dirty="false" smtClean="false"/>
          </a:p>
          <a:p>
            <a:pPr>
              <a:lnSpc>
                <a:spcPct val="100000"/>
              </a:lnSpc>
            </a:pPr>
            <a:r>
              <a:rPr lang="cs-CZ" sz="1800" u="sng" dirty="false" smtClean="false"/>
              <a:t>Příjmem projektu nikdy nejsou</a:t>
            </a:r>
            <a:r>
              <a:rPr lang="cs-CZ" sz="1800" dirty="false" smtClean="false"/>
              <a:t> : úroky vygenerované na bankovních účtech příjemce; platby, které příjemce obdrží ze smluvních pokut v důsledku porušení smlouvy; platby, které vznikají v důsledku toho, že třetí osoba vybraná podle pravidel pro zadávání zakázek svou nabídku stáhne (peněžní jistota)</a:t>
            </a:r>
            <a:endParaRPr lang="cs-CZ" sz="1800" dirty="false"/>
          </a:p>
          <a:p>
            <a:endParaRPr lang="cs-CZ" sz="1800" dirty="false"/>
          </a:p>
          <a:p>
            <a:endParaRPr lang="cs-CZ" sz="1800" dirty="false"/>
          </a:p>
          <a:p>
            <a:pPr marL="0" indent="0">
              <a:lnSpc>
                <a:spcPct val="100000"/>
              </a:lnSpc>
              <a:buNone/>
            </a:pPr>
            <a:endParaRPr lang="cs-CZ" sz="1800" dirty="false"/>
          </a:p>
        </p:txBody>
      </p:sp>
    </p:spTree>
    <p:extLst>
      <p:ext uri="{BB962C8B-B14F-4D97-AF65-F5344CB8AC3E}">
        <p14:creationId xmlns:p14="http://schemas.microsoft.com/office/powerpoint/2010/main" val="443972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Obsah</a:t>
            </a:r>
            <a:endParaRPr lang="cs-CZ" dirty="false"/>
          </a:p>
        </p:txBody>
      </p:sp>
      <p:sp>
        <p:nvSpPr>
          <p:cNvPr id="3" name="Zástupný symbol pro obsah 2"/>
          <p:cNvSpPr>
            <a:spLocks noGrp="true"/>
          </p:cNvSpPr>
          <p:nvPr>
            <p:ph idx="1"/>
          </p:nvPr>
        </p:nvSpPr>
        <p:spPr/>
        <p:txBody>
          <a:bodyPr/>
          <a:lstStyle/>
          <a:p>
            <a:pPr marL="457200" indent="-457200">
              <a:buFont typeface="+mj-lt"/>
              <a:buAutoNum type="arabicParenR"/>
            </a:pPr>
            <a:r>
              <a:rPr lang="cs-CZ" sz="2000" dirty="false" smtClean="false"/>
              <a:t>Úvod</a:t>
            </a:r>
          </a:p>
          <a:p>
            <a:pPr marL="457200" indent="-457200">
              <a:buFont typeface="+mj-lt"/>
              <a:buAutoNum type="arabicParenR"/>
            </a:pPr>
            <a:r>
              <a:rPr lang="cs-CZ" sz="2000" dirty="false" smtClean="false"/>
              <a:t>Podklady k vydání Rozhodnutí a Rozhodnutí o poskytnutí dotace</a:t>
            </a:r>
          </a:p>
          <a:p>
            <a:pPr marL="457200" indent="-457200">
              <a:buFont typeface="+mj-lt"/>
              <a:buAutoNum type="arabicParenR"/>
            </a:pPr>
            <a:r>
              <a:rPr lang="cs-CZ" sz="2000" dirty="false" smtClean="false"/>
              <a:t>Zpráva o realizace projektu a žádost o platbu</a:t>
            </a:r>
          </a:p>
          <a:p>
            <a:pPr marL="457200" indent="-457200">
              <a:buFont typeface="+mj-lt"/>
              <a:buAutoNum type="arabicParenR"/>
            </a:pPr>
            <a:r>
              <a:rPr lang="cs-CZ" sz="2000" dirty="false" smtClean="false"/>
              <a:t>Změny projektu</a:t>
            </a:r>
          </a:p>
          <a:p>
            <a:pPr marL="457200" indent="-457200">
              <a:buFont typeface="+mj-lt"/>
              <a:buAutoNum type="arabicParenR"/>
            </a:pPr>
            <a:r>
              <a:rPr lang="cs-CZ" sz="2000" dirty="false" smtClean="false"/>
              <a:t>Finanční část (rozpočet, účetnictví, doklady, kontroly, </a:t>
            </a:r>
            <a:r>
              <a:rPr lang="cs-CZ" sz="2000" dirty="false" err="true" smtClean="false"/>
              <a:t>veř.zakázky</a:t>
            </a:r>
            <a:r>
              <a:rPr lang="cs-CZ" sz="2000" dirty="false" smtClean="false"/>
              <a:t>)</a:t>
            </a:r>
          </a:p>
          <a:p>
            <a:pPr marL="457200" indent="-457200">
              <a:buFont typeface="+mj-lt"/>
              <a:buAutoNum type="arabicParenR"/>
            </a:pPr>
            <a:r>
              <a:rPr lang="cs-CZ" sz="2000" dirty="false" smtClean="false"/>
              <a:t>Publicita</a:t>
            </a:r>
          </a:p>
          <a:p>
            <a:pPr marL="457200" indent="-457200">
              <a:buFont typeface="+mj-lt"/>
              <a:buAutoNum type="arabicParenR"/>
            </a:pPr>
            <a:r>
              <a:rPr lang="cs-CZ" sz="2000" dirty="false" smtClean="false"/>
              <a:t>Dotazy</a:t>
            </a:r>
            <a:endParaRPr lang="cs-CZ" sz="2000" dirty="false"/>
          </a:p>
          <a:p>
            <a:pPr marL="0" indent="0">
              <a:buNone/>
            </a:pPr>
            <a:endParaRPr lang="cs-CZ" dirty="false"/>
          </a:p>
        </p:txBody>
      </p:sp>
    </p:spTree>
    <p:extLst>
      <p:ext uri="{BB962C8B-B14F-4D97-AF65-F5344CB8AC3E}">
        <p14:creationId xmlns:p14="http://schemas.microsoft.com/office/powerpoint/2010/main" val="23724686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Kontroly</a:t>
            </a:r>
            <a:endParaRPr lang="cs-CZ" dirty="false"/>
          </a:p>
        </p:txBody>
      </p:sp>
      <p:sp>
        <p:nvSpPr>
          <p:cNvPr id="3" name="Zástupný symbol pro obsah 2"/>
          <p:cNvSpPr>
            <a:spLocks noGrp="true"/>
          </p:cNvSpPr>
          <p:nvPr>
            <p:ph idx="1"/>
          </p:nvPr>
        </p:nvSpPr>
        <p:spPr>
          <a:xfrm>
            <a:off x="467544" y="1268760"/>
            <a:ext cx="8064000" cy="4968552"/>
          </a:xfrm>
        </p:spPr>
        <p:txBody>
          <a:bodyPr>
            <a:noAutofit/>
          </a:bodyPr>
          <a:lstStyle/>
          <a:p>
            <a:pPr marL="457200" lvl="1" indent="0">
              <a:buNone/>
            </a:pPr>
            <a:endParaRPr lang="cs-CZ" sz="1600" u="sng" dirty="false" smtClean="false"/>
          </a:p>
          <a:p>
            <a:pPr marL="742950" lvl="1" indent="-285750"/>
            <a:r>
              <a:rPr lang="cs-CZ" sz="1800" u="sng" dirty="false" smtClean="false"/>
              <a:t>Kontrola administrativní a kontrola na místě</a:t>
            </a:r>
          </a:p>
          <a:p>
            <a:pPr marL="742950" lvl="1" indent="-285750"/>
            <a:endParaRPr lang="cs-CZ" sz="1800" u="sng" dirty="false" smtClean="false"/>
          </a:p>
          <a:p>
            <a:pPr marL="742950" lvl="1" indent="-285750"/>
            <a:r>
              <a:rPr lang="cs-CZ" sz="1800" u="sng" dirty="false" smtClean="false"/>
              <a:t>Kontrola administrativní </a:t>
            </a:r>
            <a:r>
              <a:rPr lang="cs-CZ" sz="1800" dirty="false" smtClean="false"/>
              <a:t>znamená kontrolu zprávy o realizaci projektu a žádosti o platbu prostřednictvím systému MS2014+</a:t>
            </a:r>
            <a:endParaRPr lang="cs-CZ" sz="1800" dirty="false"/>
          </a:p>
          <a:p>
            <a:pPr marL="742950" lvl="1" indent="-285750"/>
            <a:endParaRPr lang="cs-CZ" sz="1800" u="sng" dirty="false" smtClean="false"/>
          </a:p>
          <a:p>
            <a:pPr marL="742950" lvl="1" indent="-285750"/>
            <a:r>
              <a:rPr lang="cs-CZ" sz="1800" u="sng" dirty="false" smtClean="false"/>
              <a:t>Kontrola </a:t>
            </a:r>
            <a:r>
              <a:rPr lang="cs-CZ" sz="1800" u="sng" dirty="false"/>
              <a:t>na místě </a:t>
            </a:r>
            <a:r>
              <a:rPr lang="cs-CZ" sz="1800" dirty="false"/>
              <a:t>je vykonávána na základě čl. 125 odst. 4 písm. a) a čl. 125 odst. 5 obecného nařízení a zákona č. 320/2001 Sb., o finanční kontrole ve veřejné správě a o změně některých zákonů (zákon o finanční kontrole</a:t>
            </a:r>
            <a:r>
              <a:rPr lang="cs-CZ" sz="1800" dirty="false" smtClean="false"/>
              <a:t>).</a:t>
            </a:r>
            <a:endParaRPr lang="cs-CZ" sz="1800" dirty="false"/>
          </a:p>
          <a:p>
            <a:pPr marL="742950" lvl="1" indent="-285750">
              <a:buFontTx/>
              <a:buChar char="-"/>
            </a:pPr>
            <a:r>
              <a:rPr lang="cs-CZ" sz="1800" dirty="false" smtClean="false"/>
              <a:t>Kontroly před vydáním právního aktu</a:t>
            </a:r>
          </a:p>
          <a:p>
            <a:pPr marL="742950" lvl="1" indent="-285750">
              <a:buFontTx/>
              <a:buChar char="-"/>
            </a:pPr>
            <a:r>
              <a:rPr lang="cs-CZ" sz="1800" dirty="false" smtClean="false"/>
              <a:t>Kontroly/audity po vydání právního aktu (ohlášená i neohlášená kontrola)</a:t>
            </a:r>
          </a:p>
          <a:p>
            <a:pPr marL="742950" lvl="1" indent="-285750">
              <a:buFontTx/>
              <a:buChar char="-"/>
            </a:pPr>
            <a:endParaRPr lang="cs-CZ" sz="1600" dirty="false"/>
          </a:p>
        </p:txBody>
      </p:sp>
    </p:spTree>
    <p:extLst>
      <p:ext uri="{BB962C8B-B14F-4D97-AF65-F5344CB8AC3E}">
        <p14:creationId xmlns:p14="http://schemas.microsoft.com/office/powerpoint/2010/main" val="16642429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Veřejné zakázky</a:t>
            </a:r>
            <a:endParaRPr lang="cs-CZ" dirty="false"/>
          </a:p>
        </p:txBody>
      </p:sp>
      <p:sp>
        <p:nvSpPr>
          <p:cNvPr id="3" name="Zástupný symbol pro obsah 2"/>
          <p:cNvSpPr>
            <a:spLocks noGrp="true"/>
          </p:cNvSpPr>
          <p:nvPr>
            <p:ph idx="1"/>
          </p:nvPr>
        </p:nvSpPr>
        <p:spPr>
          <a:xfrm>
            <a:off x="539552" y="1412776"/>
            <a:ext cx="8208464" cy="4320000"/>
          </a:xfrm>
        </p:spPr>
        <p:txBody>
          <a:bodyPr>
            <a:noAutofit/>
          </a:bodyPr>
          <a:lstStyle/>
          <a:p>
            <a:pPr marL="414000" lvl="1" indent="0">
              <a:lnSpc>
                <a:spcPct val="120000"/>
              </a:lnSpc>
              <a:spcBef>
                <a:spcPts val="0"/>
              </a:spcBef>
              <a:spcAft>
                <a:spcPts val="0"/>
              </a:spcAft>
              <a:buNone/>
            </a:pPr>
            <a:r>
              <a:rPr lang="cs-CZ" sz="1600" b="true" u="sng" dirty="false" smtClean="false"/>
              <a:t>Pravidla pro zadávání zakázek najdete v Obecné části pravidle pro žadatele a příjemce</a:t>
            </a:r>
          </a:p>
          <a:p>
            <a:pPr>
              <a:lnSpc>
                <a:spcPct val="120000"/>
              </a:lnSpc>
            </a:pPr>
            <a:r>
              <a:rPr lang="cs-CZ" sz="1600" b="true" dirty="false"/>
              <a:t>Příjemce musí při přípravě zadávacího řízení i v jeho průběhu počítat s časem nezbytným na kontroly prováděné ŘO</a:t>
            </a:r>
            <a:r>
              <a:rPr lang="cs-CZ" sz="1600" dirty="false"/>
              <a:t>! </a:t>
            </a:r>
            <a:r>
              <a:rPr lang="cs-CZ" sz="1600" dirty="false" smtClean="false"/>
              <a:t> </a:t>
            </a:r>
            <a:endParaRPr lang="cs-CZ" sz="1600" dirty="false"/>
          </a:p>
          <a:p>
            <a:pPr>
              <a:lnSpc>
                <a:spcPct val="120000"/>
              </a:lnSpc>
            </a:pPr>
            <a:r>
              <a:rPr lang="cs-CZ" sz="1600" dirty="false" smtClean="false"/>
              <a:t>Příjemce </a:t>
            </a:r>
            <a:r>
              <a:rPr lang="cs-CZ" sz="1600" dirty="false"/>
              <a:t>zasílá dokumentaci prostřednictvím IS KP14+, ŘO mu prostřednictvím </a:t>
            </a:r>
            <a:r>
              <a:rPr lang="cs-CZ" sz="1600" dirty="false" smtClean="false"/>
              <a:t>stejného </a:t>
            </a:r>
            <a:r>
              <a:rPr lang="cs-CZ" sz="1600" dirty="false"/>
              <a:t>systému poskytuje zpětnou vazbu, zda lze na základě předložené dokumentace dojít k závěru, že zadávací řízení by nemělo být v rozporu s pravidly. Za zaslání dokumentace se považuje i poskytnutí odkazu na webové stránky, na nichž je dokumentace veřejně dostupná. Příjemce je povinen na základě vyžádání ŘO předložit stanovenou dokumentaci k zadávacímu řízení, která je v originále v jiném než v českém jazyce, v úředně ověřeném překladu či v prostém překladu do českého jazyka. </a:t>
            </a:r>
            <a:endParaRPr lang="cs-CZ" sz="1600" dirty="false" smtClean="false"/>
          </a:p>
        </p:txBody>
      </p:sp>
    </p:spTree>
    <p:extLst>
      <p:ext uri="{BB962C8B-B14F-4D97-AF65-F5344CB8AC3E}">
        <p14:creationId xmlns:p14="http://schemas.microsoft.com/office/powerpoint/2010/main" val="30944670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Veřejné zakázky</a:t>
            </a:r>
            <a:endParaRPr lang="cs-CZ" dirty="false"/>
          </a:p>
        </p:txBody>
      </p:sp>
      <p:sp>
        <p:nvSpPr>
          <p:cNvPr id="3" name="Zástupný symbol pro obsah 2"/>
          <p:cNvSpPr>
            <a:spLocks noGrp="true"/>
          </p:cNvSpPr>
          <p:nvPr>
            <p:ph idx="1"/>
          </p:nvPr>
        </p:nvSpPr>
        <p:spPr>
          <a:xfrm>
            <a:off x="539552" y="1700808"/>
            <a:ext cx="8208464" cy="4031968"/>
          </a:xfrm>
        </p:spPr>
        <p:txBody>
          <a:bodyPr>
            <a:noAutofit/>
          </a:bodyPr>
          <a:lstStyle/>
          <a:p>
            <a:pPr>
              <a:lnSpc>
                <a:spcPct val="120000"/>
              </a:lnSpc>
            </a:pPr>
            <a:r>
              <a:rPr lang="cs-CZ" sz="1600" dirty="false" smtClean="false"/>
              <a:t>Příjemce </a:t>
            </a:r>
            <a:r>
              <a:rPr lang="cs-CZ" sz="1600" dirty="false"/>
              <a:t>zasílá dokumentaci k zadávacímu </a:t>
            </a:r>
            <a:r>
              <a:rPr lang="cs-CZ" sz="1600" dirty="false" smtClean="false"/>
              <a:t>řízení (hodnota od 400 tisíc Kč/500 tisíc Kč) </a:t>
            </a:r>
            <a:r>
              <a:rPr lang="cs-CZ" sz="1600" dirty="false"/>
              <a:t>v těchto okamžicích: </a:t>
            </a:r>
          </a:p>
          <a:p>
            <a:pPr marL="486000" lvl="2" indent="0">
              <a:lnSpc>
                <a:spcPct val="120000"/>
              </a:lnSpc>
              <a:buNone/>
            </a:pPr>
            <a:r>
              <a:rPr lang="cs-CZ" sz="1600" dirty="false"/>
              <a:t>a) </a:t>
            </a:r>
            <a:r>
              <a:rPr lang="cs-CZ" sz="1600" b="true" dirty="false"/>
              <a:t>před vyhlášením výběrového/zadávacího řízení </a:t>
            </a:r>
            <a:r>
              <a:rPr lang="cs-CZ" sz="1600" dirty="false"/>
              <a:t>(tj. kontrole podléhá výzva k podání nabídek či jinak označený dokument plnící danou funkci); </a:t>
            </a:r>
          </a:p>
          <a:p>
            <a:pPr marL="486000" lvl="2" indent="0">
              <a:lnSpc>
                <a:spcPct val="120000"/>
              </a:lnSpc>
              <a:buNone/>
            </a:pPr>
            <a:r>
              <a:rPr lang="cs-CZ" sz="1600" dirty="false"/>
              <a:t>b) </a:t>
            </a:r>
            <a:r>
              <a:rPr lang="cs-CZ" sz="1600" b="true" dirty="false"/>
              <a:t>před podpisem smlouvy s vybraným dodavatelem </a:t>
            </a:r>
            <a:r>
              <a:rPr lang="cs-CZ" sz="1600" dirty="false"/>
              <a:t>poté, co zadavatel provedl posouzení a hodnocení nabídek (tj. kontrole podléhá: zveřejnění výzvy k podání nabídek či jinak označeného dokumentu plnícího danou funkci, případné poskytování dodatečných informací, provedení posouzení a hodnocení nabídek a připravená smlouva s dodavatelem); </a:t>
            </a:r>
          </a:p>
          <a:p>
            <a:pPr marL="486000" lvl="2" indent="0">
              <a:lnSpc>
                <a:spcPct val="120000"/>
              </a:lnSpc>
              <a:buNone/>
            </a:pPr>
            <a:r>
              <a:rPr lang="cs-CZ" sz="1600" dirty="false"/>
              <a:t>c) </a:t>
            </a:r>
            <a:r>
              <a:rPr lang="cs-CZ" sz="1600" b="true" dirty="false"/>
              <a:t>před podpisem dodatku ke smlouvě s dodavatelem </a:t>
            </a:r>
            <a:r>
              <a:rPr lang="cs-CZ" sz="1600" dirty="false"/>
              <a:t>(tj. kontrole podléhá připravený dodatek ke smlouvě s dodavatelem). </a:t>
            </a:r>
          </a:p>
        </p:txBody>
      </p:sp>
    </p:spTree>
    <p:extLst>
      <p:ext uri="{BB962C8B-B14F-4D97-AF65-F5344CB8AC3E}">
        <p14:creationId xmlns:p14="http://schemas.microsoft.com/office/powerpoint/2010/main" val="33944067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publicita</a:t>
            </a:r>
            <a:endParaRPr lang="cs-CZ" dirty="false"/>
          </a:p>
        </p:txBody>
      </p:sp>
      <p:sp>
        <p:nvSpPr>
          <p:cNvPr id="3" name="Zástupný symbol pro obsah 2"/>
          <p:cNvSpPr>
            <a:spLocks noGrp="true"/>
          </p:cNvSpPr>
          <p:nvPr>
            <p:ph idx="1"/>
          </p:nvPr>
        </p:nvSpPr>
        <p:spPr>
          <a:xfrm>
            <a:off x="323528" y="1340768"/>
            <a:ext cx="8640960" cy="5112568"/>
          </a:xfrm>
        </p:spPr>
        <p:txBody>
          <a:bodyPr>
            <a:normAutofit fontScale="25000" lnSpcReduction="20000"/>
          </a:bodyPr>
          <a:lstStyle/>
          <a:p>
            <a:pPr>
              <a:lnSpc>
                <a:spcPct val="120000"/>
              </a:lnSpc>
            </a:pPr>
            <a:endParaRPr lang="cs-CZ" sz="6400" dirty="false" smtClean="false"/>
          </a:p>
          <a:p>
            <a:pPr>
              <a:lnSpc>
                <a:spcPct val="120000"/>
              </a:lnSpc>
            </a:pPr>
            <a:r>
              <a:rPr lang="cs-CZ" sz="6400" b="true" dirty="false" smtClean="false"/>
              <a:t>Povinnost</a:t>
            </a:r>
            <a:r>
              <a:rPr lang="cs-CZ" sz="6400" dirty="false" smtClean="false"/>
              <a:t> zveřejnit </a:t>
            </a:r>
            <a:r>
              <a:rPr lang="cs-CZ" sz="6400" dirty="false"/>
              <a:t>na své internetové stránce, pokud taková stránka existuje, stručný popis projektu úměrný míře podpory včetně jeho cílů a výsledků a </a:t>
            </a:r>
            <a:r>
              <a:rPr lang="cs-CZ" sz="6400" dirty="false" smtClean="false"/>
              <a:t>zdůraznit, </a:t>
            </a:r>
            <a:r>
              <a:rPr lang="cs-CZ" sz="6400" dirty="false"/>
              <a:t>že je na daný projekt poskytována finanční podpora EU; popis je doporučeno vložit při zahájení realizace projektu a následně jej dle potřeby aktualizovat; </a:t>
            </a:r>
          </a:p>
          <a:p>
            <a:pPr>
              <a:lnSpc>
                <a:spcPct val="100000"/>
              </a:lnSpc>
            </a:pPr>
            <a:r>
              <a:rPr lang="cs-CZ" sz="6400" b="true" dirty="false" smtClean="false"/>
              <a:t>Povinnost</a:t>
            </a:r>
            <a:r>
              <a:rPr lang="cs-CZ" sz="6400" dirty="false" smtClean="false"/>
              <a:t> spravovat </a:t>
            </a:r>
            <a:r>
              <a:rPr lang="cs-CZ" sz="6400" dirty="false"/>
              <a:t>prezentaci projektu na portálu www.esfcr.cz; základní obsah prezentace (tj. popisu projektu) je na portál přenesen z MS2014+ z obsahu žádosti o podporu, příjemce ji následně dle potřeby aktualizuje; </a:t>
            </a:r>
            <a:endParaRPr lang="cs-CZ" sz="6400" dirty="false" smtClean="false"/>
          </a:p>
          <a:p>
            <a:pPr>
              <a:lnSpc>
                <a:spcPct val="120000"/>
              </a:lnSpc>
            </a:pPr>
            <a:r>
              <a:rPr lang="cs-CZ" sz="6400" b="true" dirty="false" smtClean="false"/>
              <a:t>Povinnost</a:t>
            </a:r>
            <a:r>
              <a:rPr lang="cs-CZ" sz="6400" dirty="false" smtClean="false"/>
              <a:t> umístit </a:t>
            </a:r>
            <a:r>
              <a:rPr lang="cs-CZ" sz="6400" dirty="false"/>
              <a:t>alespoň 1 povinný plakát velikosti minimálně A3 s informacemi o projektu v místě realizace </a:t>
            </a:r>
            <a:r>
              <a:rPr lang="cs-CZ" sz="6400" dirty="false" smtClean="false"/>
              <a:t>projektu </a:t>
            </a:r>
            <a:r>
              <a:rPr lang="cs-CZ" sz="6400" dirty="false"/>
              <a:t>snadno viditelném pro veřejnost, jako jsou vstupní prostory budovy; umístění zajistí v návaznosti na zahájení realizace projektu a bude jej udržovat do termínu dokončení realizace projektu uvedeného v právním aktu; </a:t>
            </a:r>
          </a:p>
          <a:p>
            <a:pPr>
              <a:lnSpc>
                <a:spcPct val="120000"/>
              </a:lnSpc>
            </a:pPr>
            <a:r>
              <a:rPr lang="cs-CZ" sz="6400" dirty="false" smtClean="false"/>
              <a:t>V </a:t>
            </a:r>
            <a:r>
              <a:rPr lang="cs-CZ" sz="6400" dirty="false"/>
              <a:t>případě projektu, u kterého došlo v rámci křížového financování k podpoře stavebních prací nebo infrastruktury a jehož celková výše podpory z veřejných zdrojů přesahuje 500.000 </a:t>
            </a:r>
            <a:r>
              <a:rPr lang="cs-CZ" sz="6400" dirty="false" smtClean="false"/>
              <a:t>EUR, </a:t>
            </a:r>
            <a:r>
              <a:rPr lang="cs-CZ" sz="6400" dirty="false"/>
              <a:t>kromě plakátu </a:t>
            </a:r>
            <a:r>
              <a:rPr lang="cs-CZ" sz="6400" b="true" dirty="false" smtClean="false"/>
              <a:t>povinnost </a:t>
            </a:r>
            <a:r>
              <a:rPr lang="cs-CZ" sz="6400" dirty="false" smtClean="false"/>
              <a:t>vystavit </a:t>
            </a:r>
            <a:r>
              <a:rPr lang="cs-CZ" sz="6400" dirty="false"/>
              <a:t>nejprve dočasnou a nejpozději do tří měsíců po dokončení projektu stálou desku nebo billboard značných rozměrů v místě snadno viditelném pro veřejnost. </a:t>
            </a:r>
            <a:endParaRPr lang="cs-CZ" sz="6400" dirty="false" smtClean="false"/>
          </a:p>
          <a:p>
            <a:pPr>
              <a:lnSpc>
                <a:spcPct val="120000"/>
              </a:lnSpc>
            </a:pPr>
            <a:endParaRPr lang="cs-CZ" sz="2600" dirty="false"/>
          </a:p>
          <a:p>
            <a:pPr>
              <a:lnSpc>
                <a:spcPct val="100000"/>
              </a:lnSpc>
            </a:pPr>
            <a:endParaRPr lang="cs-CZ" sz="1700" dirty="false"/>
          </a:p>
          <a:p>
            <a:endParaRPr lang="cs-CZ" dirty="false"/>
          </a:p>
        </p:txBody>
      </p:sp>
    </p:spTree>
    <p:extLst>
      <p:ext uri="{BB962C8B-B14F-4D97-AF65-F5344CB8AC3E}">
        <p14:creationId xmlns:p14="http://schemas.microsoft.com/office/powerpoint/2010/main" val="403043310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publicita</a:t>
            </a:r>
            <a:endParaRPr lang="cs-CZ" dirty="false"/>
          </a:p>
        </p:txBody>
      </p:sp>
      <p:sp>
        <p:nvSpPr>
          <p:cNvPr id="3" name="Zástupný symbol pro obsah 2"/>
          <p:cNvSpPr>
            <a:spLocks noGrp="true"/>
          </p:cNvSpPr>
          <p:nvPr>
            <p:ph idx="1"/>
          </p:nvPr>
        </p:nvSpPr>
        <p:spPr>
          <a:xfrm>
            <a:off x="323528" y="1340768"/>
            <a:ext cx="8640960" cy="5112568"/>
          </a:xfrm>
        </p:spPr>
        <p:txBody>
          <a:bodyPr>
            <a:normAutofit/>
          </a:bodyPr>
          <a:lstStyle/>
          <a:p>
            <a:pPr>
              <a:lnSpc>
                <a:spcPct val="120000"/>
              </a:lnSpc>
            </a:pPr>
            <a:r>
              <a:rPr lang="cs-CZ" sz="1600" dirty="false" smtClean="false"/>
              <a:t>Generátor povinné publicity ESIF je </a:t>
            </a:r>
            <a:r>
              <a:rPr lang="cs-CZ" sz="1600" dirty="false"/>
              <a:t>nutné použít pro vytvoření povinného plakátu, který musí každý příjemce podpory umístit v místě realizace projektu (ev. dočasná/stálá deska či billboard</a:t>
            </a:r>
            <a:r>
              <a:rPr lang="cs-CZ" sz="1600" dirty="false" smtClean="false"/>
              <a:t>). </a:t>
            </a:r>
            <a:r>
              <a:rPr lang="cs-CZ" sz="1600" u="sng" dirty="false" smtClean="false">
                <a:hlinkClick r:id="rId2"/>
              </a:rPr>
              <a:t>http</a:t>
            </a:r>
            <a:r>
              <a:rPr lang="cs-CZ" sz="1600" u="sng" dirty="false">
                <a:hlinkClick r:id="rId2"/>
              </a:rPr>
              <a:t>://publicita.dotaceeu.cz</a:t>
            </a:r>
            <a:r>
              <a:rPr lang="cs-CZ" sz="1600" dirty="false"/>
              <a:t> </a:t>
            </a:r>
            <a:endParaRPr lang="cs-CZ" sz="1600" dirty="false" smtClean="false"/>
          </a:p>
          <a:p>
            <a:endParaRPr lang="cs-CZ" dirty="false" smtClean="false"/>
          </a:p>
          <a:p>
            <a:endParaRPr lang="cs-CZ" dirty="false"/>
          </a:p>
        </p:txBody>
      </p:sp>
      <p:pic>
        <p:nvPicPr>
          <p:cNvPr id="1026" name="Picture 2"/>
          <p:cNvPicPr>
            <a:picLocks noChangeAspect="true" noChangeArrowheads="true"/>
          </p:cNvPicPr>
          <p:nvPr/>
        </p:nvPicPr>
        <p:blipFill>
          <a:blip r:embed="rId3">
            <a:extLst>
              <a:ext uri="{28A0092B-C50C-407E-A947-70E740481C1C}">
                <a14:useLocalDpi xmlns:a14="http://schemas.microsoft.com/office/drawing/2010/main" val="0"/>
              </a:ext>
            </a:extLst>
          </a:blip>
          <a:srcRect/>
          <a:stretch>
            <a:fillRect/>
          </a:stretch>
        </p:blipFill>
        <p:spPr bwMode="auto">
          <a:xfrm>
            <a:off x="1404690" y="2527164"/>
            <a:ext cx="6545162" cy="13345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true" noChangeArrowheads="true"/>
          </p:cNvPicPr>
          <p:nvPr/>
        </p:nvPicPr>
        <p:blipFill>
          <a:blip r:embed="rId4">
            <a:extLst>
              <a:ext uri="{28A0092B-C50C-407E-A947-70E740481C1C}">
                <a14:useLocalDpi xmlns:a14="http://schemas.microsoft.com/office/drawing/2010/main" val="0"/>
              </a:ext>
            </a:extLst>
          </a:blip>
          <a:srcRect/>
          <a:stretch>
            <a:fillRect/>
          </a:stretch>
        </p:blipFill>
        <p:spPr bwMode="auto">
          <a:xfrm>
            <a:off x="1404689" y="4202815"/>
            <a:ext cx="6545163" cy="133269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8006677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p:txBody>
          <a:bodyPr/>
          <a:lstStyle/>
          <a:p>
            <a:r>
              <a:rPr lang="cs-CZ" dirty="false" smtClean="false"/>
              <a:t>PUBLICITA</a:t>
            </a:r>
            <a:endParaRPr lang="cs-CZ" dirty="false"/>
          </a:p>
        </p:txBody>
      </p:sp>
      <p:sp>
        <p:nvSpPr>
          <p:cNvPr id="6" name="Zástupný symbol pro obsah 5"/>
          <p:cNvSpPr>
            <a:spLocks noGrp="true"/>
          </p:cNvSpPr>
          <p:nvPr>
            <p:ph idx="1"/>
          </p:nvPr>
        </p:nvSpPr>
        <p:spPr>
          <a:xfrm>
            <a:off x="569708" y="1548278"/>
            <a:ext cx="4434340" cy="5193090"/>
          </a:xfrm>
        </p:spPr>
        <p:txBody>
          <a:bodyPr/>
          <a:lstStyle/>
          <a:p>
            <a:pPr lvl="0">
              <a:lnSpc>
                <a:spcPct val="100000"/>
              </a:lnSpc>
              <a:spcBef>
                <a:spcPts val="0"/>
              </a:spcBef>
              <a:buFont typeface="Courier New" panose="02070309020205020404" pitchFamily="49" charset="0"/>
              <a:buChar char="o"/>
            </a:pPr>
            <a:r>
              <a:rPr lang="cs-CZ" sz="1400" dirty="false"/>
              <a:t>povinný plakát, </a:t>
            </a:r>
            <a:r>
              <a:rPr lang="cs-CZ" sz="1400" dirty="false" smtClean="false"/>
              <a:t>dočasná/stála deska nebo billboard</a:t>
            </a:r>
            <a:endParaRPr lang="cs-CZ" sz="1400" dirty="false"/>
          </a:p>
          <a:p>
            <a:pPr lvl="0">
              <a:lnSpc>
                <a:spcPct val="100000"/>
              </a:lnSpc>
              <a:spcBef>
                <a:spcPts val="0"/>
              </a:spcBef>
              <a:buFont typeface="Courier New" panose="02070309020205020404" pitchFamily="49" charset="0"/>
              <a:buChar char="o"/>
            </a:pPr>
            <a:r>
              <a:rPr lang="cs-CZ" sz="1400" dirty="false" smtClean="false"/>
              <a:t>weby, </a:t>
            </a:r>
            <a:r>
              <a:rPr lang="cs-CZ" sz="1400" dirty="false"/>
              <a:t>microsity, sociální média </a:t>
            </a:r>
            <a:r>
              <a:rPr lang="cs-CZ" sz="1400" dirty="false" smtClean="false"/>
              <a:t>projektu</a:t>
            </a:r>
            <a:endParaRPr lang="cs-CZ" sz="1400" dirty="false"/>
          </a:p>
          <a:p>
            <a:pPr lvl="0">
              <a:lnSpc>
                <a:spcPct val="100000"/>
              </a:lnSpc>
              <a:spcBef>
                <a:spcPts val="0"/>
              </a:spcBef>
              <a:buFont typeface="Courier New" panose="02070309020205020404" pitchFamily="49" charset="0"/>
              <a:buChar char="o"/>
            </a:pPr>
            <a:r>
              <a:rPr lang="cs-CZ" sz="1400" dirty="false"/>
              <a:t>propagační tiskoviny (brožury, letáky, plakáty, publikace, školicí materiály</a:t>
            </a:r>
            <a:r>
              <a:rPr lang="cs-CZ" sz="1400" dirty="false" smtClean="false"/>
              <a:t>) a </a:t>
            </a:r>
            <a:r>
              <a:rPr lang="cs-CZ" sz="1400" dirty="false"/>
              <a:t>propagační </a:t>
            </a:r>
            <a:r>
              <a:rPr lang="cs-CZ" sz="1400" dirty="false" smtClean="false"/>
              <a:t>předměty</a:t>
            </a:r>
            <a:endParaRPr lang="cs-CZ" sz="1400" dirty="false"/>
          </a:p>
          <a:p>
            <a:pPr lvl="0">
              <a:lnSpc>
                <a:spcPct val="100000"/>
              </a:lnSpc>
              <a:spcBef>
                <a:spcPts val="0"/>
              </a:spcBef>
              <a:buFont typeface="Courier New" panose="02070309020205020404" pitchFamily="49" charset="0"/>
              <a:buChar char="o"/>
            </a:pPr>
            <a:r>
              <a:rPr lang="cs-CZ" sz="1400" dirty="false"/>
              <a:t>propagační audiovizuální materiály (reklamní spoty, product placement, sponzorské vzkazy, reportáže, pořady</a:t>
            </a:r>
            <a:r>
              <a:rPr lang="cs-CZ" sz="1400" dirty="false" smtClean="false"/>
              <a:t>)</a:t>
            </a:r>
            <a:endParaRPr lang="cs-CZ" sz="1400" dirty="false"/>
          </a:p>
          <a:p>
            <a:pPr lvl="0">
              <a:lnSpc>
                <a:spcPct val="100000"/>
              </a:lnSpc>
              <a:spcBef>
                <a:spcPts val="0"/>
              </a:spcBef>
              <a:buFont typeface="Courier New" panose="02070309020205020404" pitchFamily="49" charset="0"/>
              <a:buChar char="o"/>
            </a:pPr>
            <a:r>
              <a:rPr lang="cs-CZ" sz="1400" dirty="false"/>
              <a:t>inzerce (internet, tisk, outdoor</a:t>
            </a:r>
            <a:r>
              <a:rPr lang="cs-CZ" sz="1400" dirty="false" smtClean="false"/>
              <a:t>) </a:t>
            </a:r>
            <a:endParaRPr lang="cs-CZ" sz="1400" dirty="false"/>
          </a:p>
          <a:p>
            <a:pPr lvl="0">
              <a:lnSpc>
                <a:spcPct val="100000"/>
              </a:lnSpc>
              <a:spcBef>
                <a:spcPts val="0"/>
              </a:spcBef>
              <a:buFont typeface="Courier New" panose="02070309020205020404" pitchFamily="49" charset="0"/>
              <a:buChar char="o"/>
            </a:pPr>
            <a:r>
              <a:rPr lang="cs-CZ" sz="1400" dirty="false"/>
              <a:t>soutěže (s výjimkou cen do soutěží</a:t>
            </a:r>
            <a:r>
              <a:rPr lang="cs-CZ" sz="1400" dirty="false" smtClean="false"/>
              <a:t>)</a:t>
            </a:r>
            <a:endParaRPr lang="cs-CZ" sz="1400" dirty="false"/>
          </a:p>
          <a:p>
            <a:pPr lvl="0">
              <a:lnSpc>
                <a:spcPct val="100000"/>
              </a:lnSpc>
              <a:spcBef>
                <a:spcPts val="0"/>
              </a:spcBef>
              <a:buFont typeface="Courier New" panose="02070309020205020404" pitchFamily="49" charset="0"/>
              <a:buChar char="o"/>
            </a:pPr>
            <a:r>
              <a:rPr lang="cs-CZ" sz="1400" dirty="false"/>
              <a:t>komunikační akce (semináře, workshopy, konference, tiskové konference, výstavy, </a:t>
            </a:r>
            <a:r>
              <a:rPr lang="cs-CZ" sz="1400" dirty="false" smtClean="false"/>
              <a:t>veletrhy)</a:t>
            </a:r>
            <a:endParaRPr lang="cs-CZ" sz="1400" dirty="false"/>
          </a:p>
          <a:p>
            <a:pPr lvl="0">
              <a:lnSpc>
                <a:spcPct val="100000"/>
              </a:lnSpc>
              <a:spcBef>
                <a:spcPts val="0"/>
              </a:spcBef>
              <a:buFont typeface="Courier New" panose="02070309020205020404" pitchFamily="49" charset="0"/>
              <a:buChar char="o"/>
            </a:pPr>
            <a:r>
              <a:rPr lang="cs-CZ" sz="1400" dirty="false"/>
              <a:t>PR výstupy při jejich distribuci (tiskové zprávy, informace pro média</a:t>
            </a:r>
            <a:r>
              <a:rPr lang="cs-CZ" sz="1400" dirty="false" smtClean="false"/>
              <a:t>)</a:t>
            </a:r>
            <a:endParaRPr lang="cs-CZ" sz="1400" dirty="false"/>
          </a:p>
          <a:p>
            <a:pPr lvl="0">
              <a:lnSpc>
                <a:spcPct val="100000"/>
              </a:lnSpc>
              <a:spcBef>
                <a:spcPts val="0"/>
              </a:spcBef>
              <a:buFont typeface="Courier New" panose="02070309020205020404" pitchFamily="49" charset="0"/>
              <a:buChar char="o"/>
            </a:pPr>
            <a:r>
              <a:rPr lang="cs-CZ" sz="1400" dirty="false"/>
              <a:t>dokumenty </a:t>
            </a:r>
            <a:r>
              <a:rPr lang="cs-CZ" sz="1400" dirty="false" smtClean="false"/>
              <a:t>pro </a:t>
            </a:r>
            <a:r>
              <a:rPr lang="cs-CZ" sz="1400" dirty="false"/>
              <a:t>veřejnost či cílové </a:t>
            </a:r>
            <a:r>
              <a:rPr lang="cs-CZ" sz="1400" dirty="false" smtClean="false"/>
              <a:t>skupiny (vstupní</a:t>
            </a:r>
            <a:r>
              <a:rPr lang="cs-CZ" sz="1400" dirty="false"/>
              <a:t>, výstupní/závěrečné zprávy, analýzy, certifikáty, prezenční listiny apod</a:t>
            </a:r>
            <a:r>
              <a:rPr lang="cs-CZ" sz="1400" dirty="false" smtClean="false"/>
              <a:t>.)</a:t>
            </a:r>
            <a:endParaRPr lang="cs-CZ" sz="1400" dirty="false"/>
          </a:p>
          <a:p>
            <a:pPr lvl="0">
              <a:lnSpc>
                <a:spcPct val="100000"/>
              </a:lnSpc>
              <a:spcBef>
                <a:spcPts val="0"/>
              </a:spcBef>
              <a:buFont typeface="Courier New" panose="02070309020205020404" pitchFamily="49" charset="0"/>
              <a:buChar char="o"/>
            </a:pPr>
            <a:r>
              <a:rPr lang="cs-CZ" sz="1400" dirty="false"/>
              <a:t>výzva k podání nabídek/zadávací dokumentace </a:t>
            </a:r>
            <a:r>
              <a:rPr lang="cs-CZ" sz="1400" dirty="false" smtClean="false"/>
              <a:t>zakázek</a:t>
            </a:r>
            <a:endParaRPr lang="cs-CZ" sz="1400"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solidFill>
                  <a:srgbClr val="084A8B"/>
                </a:solidFill>
              </a:rPr>
              <a:pPr/>
              <a:t>25</a:t>
            </a:fld>
            <a:endParaRPr lang="cs-CZ" dirty="false">
              <a:solidFill>
                <a:srgbClr val="084A8B"/>
              </a:solidFill>
            </a:endParaRPr>
          </a:p>
        </p:txBody>
      </p:sp>
      <p:sp>
        <p:nvSpPr>
          <p:cNvPr id="7" name="Zástupný symbol pro obsah 6"/>
          <p:cNvSpPr>
            <a:spLocks noGrp="true"/>
          </p:cNvSpPr>
          <p:nvPr>
            <p:ph idx="13"/>
          </p:nvPr>
        </p:nvSpPr>
        <p:spPr>
          <a:xfrm>
            <a:off x="5076056" y="1569616"/>
            <a:ext cx="3743968" cy="4955728"/>
          </a:xfrm>
        </p:spPr>
        <p:txBody>
          <a:bodyPr/>
          <a:lstStyle/>
          <a:p>
            <a:pPr lvl="0">
              <a:lnSpc>
                <a:spcPct val="100000"/>
              </a:lnSpc>
              <a:spcBef>
                <a:spcPts val="0"/>
              </a:spcBef>
              <a:buFont typeface="Courier New" panose="02070309020205020404" pitchFamily="49" charset="0"/>
              <a:buChar char="o"/>
            </a:pPr>
            <a:r>
              <a:rPr lang="cs-CZ" sz="1400" dirty="false"/>
              <a:t>interní </a:t>
            </a:r>
            <a:r>
              <a:rPr lang="cs-CZ" sz="1400" dirty="false" smtClean="false"/>
              <a:t>dokumenty</a:t>
            </a:r>
            <a:endParaRPr lang="cs-CZ" sz="1400" dirty="false"/>
          </a:p>
          <a:p>
            <a:pPr lvl="0">
              <a:lnSpc>
                <a:spcPct val="100000"/>
              </a:lnSpc>
              <a:spcBef>
                <a:spcPts val="0"/>
              </a:spcBef>
              <a:buFont typeface="Courier New" panose="02070309020205020404" pitchFamily="49" charset="0"/>
              <a:buChar char="o"/>
            </a:pPr>
            <a:r>
              <a:rPr lang="cs-CZ" sz="1400" dirty="false"/>
              <a:t>archivační </a:t>
            </a:r>
            <a:r>
              <a:rPr lang="cs-CZ" sz="1400" dirty="false" smtClean="false"/>
              <a:t>šanony</a:t>
            </a:r>
            <a:endParaRPr lang="cs-CZ" sz="1400" dirty="false"/>
          </a:p>
          <a:p>
            <a:pPr lvl="0">
              <a:lnSpc>
                <a:spcPct val="100000"/>
              </a:lnSpc>
              <a:spcBef>
                <a:spcPts val="0"/>
              </a:spcBef>
              <a:buFont typeface="Courier New" panose="02070309020205020404" pitchFamily="49" charset="0"/>
              <a:buChar char="o"/>
            </a:pPr>
            <a:r>
              <a:rPr lang="cs-CZ" sz="1400" dirty="false"/>
              <a:t>elektronická i listinná </a:t>
            </a:r>
            <a:r>
              <a:rPr lang="cs-CZ" sz="1400" dirty="false" smtClean="false"/>
              <a:t>komunikace</a:t>
            </a:r>
            <a:endParaRPr lang="cs-CZ" sz="1400" dirty="false"/>
          </a:p>
          <a:p>
            <a:pPr lvl="0">
              <a:lnSpc>
                <a:spcPct val="100000"/>
              </a:lnSpc>
              <a:spcBef>
                <a:spcPts val="0"/>
              </a:spcBef>
              <a:buFont typeface="Courier New" panose="02070309020205020404" pitchFamily="49" charset="0"/>
              <a:buChar char="o"/>
            </a:pPr>
            <a:r>
              <a:rPr lang="cs-CZ" sz="1400" dirty="false"/>
              <a:t>pracovní smlouvy, smlouvy s dodavateli, dalšími příjemci, partnery apod</a:t>
            </a:r>
            <a:r>
              <a:rPr lang="cs-CZ" sz="1400" dirty="false" smtClean="false"/>
              <a:t>.</a:t>
            </a:r>
            <a:endParaRPr lang="cs-CZ" sz="1400" dirty="false"/>
          </a:p>
          <a:p>
            <a:pPr lvl="0">
              <a:lnSpc>
                <a:spcPct val="100000"/>
              </a:lnSpc>
              <a:spcBef>
                <a:spcPts val="0"/>
              </a:spcBef>
              <a:buFont typeface="Courier New" panose="02070309020205020404" pitchFamily="49" charset="0"/>
              <a:buChar char="o"/>
            </a:pPr>
            <a:r>
              <a:rPr lang="cs-CZ" sz="1400" dirty="false"/>
              <a:t>účetní doklady </a:t>
            </a:r>
            <a:r>
              <a:rPr lang="cs-CZ" sz="1400" dirty="false" smtClean="false"/>
              <a:t>vztahující se </a:t>
            </a:r>
            <a:r>
              <a:rPr lang="cs-CZ" sz="1400" dirty="false"/>
              <a:t>k výdajům </a:t>
            </a:r>
            <a:r>
              <a:rPr lang="cs-CZ" sz="1400" dirty="false" smtClean="false"/>
              <a:t>projektu</a:t>
            </a:r>
            <a:endParaRPr lang="cs-CZ" sz="1400" dirty="false"/>
          </a:p>
          <a:p>
            <a:pPr lvl="0">
              <a:lnSpc>
                <a:spcPct val="100000"/>
              </a:lnSpc>
              <a:spcBef>
                <a:spcPts val="0"/>
              </a:spcBef>
              <a:buFont typeface="Courier New" panose="02070309020205020404" pitchFamily="49" charset="0"/>
              <a:buChar char="o"/>
            </a:pPr>
            <a:r>
              <a:rPr lang="cs-CZ" sz="1400" dirty="false"/>
              <a:t>vybavení pořízené z prostředků projektu (s výjimkou propagačních předmětů</a:t>
            </a:r>
            <a:r>
              <a:rPr lang="cs-CZ" sz="1400" dirty="false" smtClean="false"/>
              <a:t>)</a:t>
            </a:r>
            <a:endParaRPr lang="cs-CZ" sz="1400" dirty="false"/>
          </a:p>
          <a:p>
            <a:pPr lvl="0">
              <a:lnSpc>
                <a:spcPct val="100000"/>
              </a:lnSpc>
              <a:spcBef>
                <a:spcPts val="0"/>
              </a:spcBef>
              <a:buFont typeface="Courier New" panose="02070309020205020404" pitchFamily="49" charset="0"/>
              <a:buChar char="o"/>
            </a:pPr>
            <a:r>
              <a:rPr lang="cs-CZ" sz="1400" dirty="false"/>
              <a:t>neplacené PR články a převzaté PR výstupy (např. médii</a:t>
            </a:r>
            <a:r>
              <a:rPr lang="cs-CZ" sz="1400" dirty="false" smtClean="false"/>
              <a:t>)</a:t>
            </a:r>
            <a:endParaRPr lang="cs-CZ" sz="1400" dirty="false"/>
          </a:p>
          <a:p>
            <a:pPr lvl="0">
              <a:lnSpc>
                <a:spcPct val="100000"/>
              </a:lnSpc>
              <a:spcBef>
                <a:spcPts val="0"/>
              </a:spcBef>
              <a:buFont typeface="Courier New" panose="02070309020205020404" pitchFamily="49" charset="0"/>
              <a:buChar char="o"/>
            </a:pPr>
            <a:r>
              <a:rPr lang="cs-CZ" sz="1400" dirty="false"/>
              <a:t>ceny do </a:t>
            </a:r>
            <a:r>
              <a:rPr lang="cs-CZ" sz="1400" dirty="false" smtClean="false"/>
              <a:t>soutěží</a:t>
            </a:r>
            <a:endParaRPr lang="cs-CZ" sz="1400" dirty="false"/>
          </a:p>
          <a:p>
            <a:pPr lvl="0">
              <a:lnSpc>
                <a:spcPct val="100000"/>
              </a:lnSpc>
              <a:spcBef>
                <a:spcPts val="0"/>
              </a:spcBef>
              <a:buFont typeface="Courier New" panose="02070309020205020404" pitchFamily="49" charset="0"/>
              <a:buChar char="o"/>
            </a:pPr>
            <a:r>
              <a:rPr lang="cs-CZ" sz="1400" dirty="false"/>
              <a:t>výstupy, kde to není technicky možné (např. strojově generované objednávky, faktury</a:t>
            </a:r>
            <a:r>
              <a:rPr lang="cs-CZ" sz="1400" dirty="false" smtClean="false"/>
              <a:t>)</a:t>
            </a:r>
            <a:endParaRPr lang="cs-CZ" sz="1400" dirty="false"/>
          </a:p>
        </p:txBody>
      </p:sp>
      <p:sp>
        <p:nvSpPr>
          <p:cNvPr id="8" name="TextovéPole 7"/>
          <p:cNvSpPr txBox="true"/>
          <p:nvPr/>
        </p:nvSpPr>
        <p:spPr>
          <a:xfrm>
            <a:off x="467544" y="1203752"/>
            <a:ext cx="1368152" cy="369332"/>
          </a:xfrm>
          <a:prstGeom prst="rect">
            <a:avLst/>
          </a:prstGeom>
          <a:noFill/>
        </p:spPr>
        <p:txBody>
          <a:bodyPr wrap="square" rtlCol="false">
            <a:spAutoFit/>
          </a:bodyPr>
          <a:lstStyle/>
          <a:p>
            <a:r>
              <a:rPr lang="cs-CZ" b="true" dirty="false" smtClean="false">
                <a:solidFill>
                  <a:srgbClr val="084A8B"/>
                </a:solidFill>
              </a:rPr>
              <a:t>ANO</a:t>
            </a:r>
            <a:endParaRPr lang="cs-CZ" b="true" dirty="false">
              <a:solidFill>
                <a:srgbClr val="084A8B"/>
              </a:solidFill>
            </a:endParaRPr>
          </a:p>
        </p:txBody>
      </p:sp>
      <p:sp>
        <p:nvSpPr>
          <p:cNvPr id="9" name="TextovéPole 8"/>
          <p:cNvSpPr txBox="true"/>
          <p:nvPr/>
        </p:nvSpPr>
        <p:spPr>
          <a:xfrm>
            <a:off x="5076056" y="1216576"/>
            <a:ext cx="1368152" cy="369332"/>
          </a:xfrm>
          <a:prstGeom prst="rect">
            <a:avLst/>
          </a:prstGeom>
          <a:noFill/>
        </p:spPr>
        <p:txBody>
          <a:bodyPr wrap="square" rtlCol="false">
            <a:spAutoFit/>
          </a:bodyPr>
          <a:lstStyle/>
          <a:p>
            <a:r>
              <a:rPr lang="cs-CZ" b="true" dirty="false" smtClean="false">
                <a:solidFill>
                  <a:srgbClr val="084A8B"/>
                </a:solidFill>
              </a:rPr>
              <a:t>NE</a:t>
            </a:r>
            <a:endParaRPr lang="cs-CZ" b="true" dirty="false">
              <a:solidFill>
                <a:srgbClr val="084A8B"/>
              </a:solidFill>
            </a:endParaRPr>
          </a:p>
        </p:txBody>
      </p:sp>
    </p:spTree>
    <p:extLst>
      <p:ext uri="{BB962C8B-B14F-4D97-AF65-F5344CB8AC3E}">
        <p14:creationId xmlns:p14="http://schemas.microsoft.com/office/powerpoint/2010/main" val="244373333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pPr algn="ctr"/>
            <a:r>
              <a:rPr lang="cs-CZ" dirty="false"/>
              <a:t>Informační a komunikační </a:t>
            </a:r>
            <a:r>
              <a:rPr lang="cs-CZ" dirty="false" smtClean="false"/>
              <a:t>opatření</a:t>
            </a:r>
            <a:endParaRPr lang="cs-CZ" dirty="false"/>
          </a:p>
        </p:txBody>
      </p:sp>
      <p:sp>
        <p:nvSpPr>
          <p:cNvPr id="3" name="Zástupný symbol pro obsah 2"/>
          <p:cNvSpPr>
            <a:spLocks noGrp="true"/>
          </p:cNvSpPr>
          <p:nvPr>
            <p:ph idx="1"/>
          </p:nvPr>
        </p:nvSpPr>
        <p:spPr/>
        <p:txBody>
          <a:bodyPr/>
          <a:lstStyle/>
          <a:p>
            <a:pPr marL="0" indent="0">
              <a:buNone/>
            </a:pPr>
            <a:r>
              <a:rPr lang="cs-CZ" sz="1400" b="true" u="sng" dirty="false" smtClean="false"/>
              <a:t>POVINNÝ PLAKÁT</a:t>
            </a:r>
          </a:p>
          <a:p>
            <a:r>
              <a:rPr lang="cs-CZ" sz="1400" dirty="false" smtClean="false"/>
              <a:t>Alespoň </a:t>
            </a:r>
            <a:r>
              <a:rPr lang="cs-CZ" sz="1400" dirty="false"/>
              <a:t>1 povinný plakát min. A3 s informacemi o projektu – využít je třeba el. šablonu z </a:t>
            </a:r>
            <a:r>
              <a:rPr lang="cs-CZ" sz="1400" dirty="false">
                <a:hlinkClick r:id="rId3"/>
              </a:rPr>
              <a:t>www.esfcr.cz</a:t>
            </a:r>
            <a:r>
              <a:rPr lang="cs-CZ" sz="1400" dirty="false"/>
              <a:t> </a:t>
            </a:r>
          </a:p>
          <a:p>
            <a:r>
              <a:rPr lang="cs-CZ" sz="1400" dirty="false"/>
              <a:t>Po celou dobu realizace projektu</a:t>
            </a:r>
          </a:p>
          <a:p>
            <a:r>
              <a:rPr lang="cs-CZ" sz="1400" dirty="false"/>
              <a:t>V místě realizace projektu snadno viditelném pro veřejnost, jako jsou vstupní prostory budovy</a:t>
            </a:r>
          </a:p>
          <a:p>
            <a:pPr lvl="1"/>
            <a:r>
              <a:rPr lang="cs-CZ" sz="1400" dirty="false"/>
              <a:t>Pokud je projekt realizován na více místech, bude umístěn na všech těchto místech</a:t>
            </a:r>
          </a:p>
          <a:p>
            <a:pPr lvl="1"/>
            <a:r>
              <a:rPr lang="cs-CZ" sz="1400" dirty="false"/>
              <a:t>Pokud nelze umístit plakát v místě realizace projektu, bude umístěn v sídle příjemce</a:t>
            </a:r>
          </a:p>
          <a:p>
            <a:pPr lvl="1"/>
            <a:r>
              <a:rPr lang="cs-CZ" sz="1400" dirty="false"/>
              <a:t>Pokud příjemce realizuje více projektů OPZ v jednom místě, je možné pro všechny tyto projekty umístit pouze jeden plakát</a:t>
            </a:r>
          </a:p>
          <a:p>
            <a:endParaRPr lang="cs-CZ"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26</a:t>
            </a:fld>
            <a:endParaRPr lang="cs-CZ" dirty="false"/>
          </a:p>
        </p:txBody>
      </p:sp>
    </p:spTree>
    <p:extLst>
      <p:ext uri="{BB962C8B-B14F-4D97-AF65-F5344CB8AC3E}">
        <p14:creationId xmlns:p14="http://schemas.microsoft.com/office/powerpoint/2010/main" val="358391380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Kontaktní osoby</a:t>
            </a:r>
            <a:endParaRPr lang="cs-CZ" dirty="false"/>
          </a:p>
        </p:txBody>
      </p:sp>
      <p:sp>
        <p:nvSpPr>
          <p:cNvPr id="3" name="Zástupný symbol pro obsah 2"/>
          <p:cNvSpPr>
            <a:spLocks noGrp="true"/>
          </p:cNvSpPr>
          <p:nvPr>
            <p:ph idx="1"/>
          </p:nvPr>
        </p:nvSpPr>
        <p:spPr>
          <a:xfrm>
            <a:off x="539552" y="1412776"/>
            <a:ext cx="8064000" cy="4608032"/>
          </a:xfrm>
        </p:spPr>
        <p:txBody>
          <a:bodyPr/>
          <a:lstStyle/>
          <a:p>
            <a:r>
              <a:rPr lang="cs-CZ" sz="1800" dirty="false" smtClean="false"/>
              <a:t>Ing. Jiřina Kreidlová – </a:t>
            </a:r>
            <a:r>
              <a:rPr lang="cs-CZ" sz="1800" dirty="false" smtClean="false">
                <a:hlinkClick r:id="rId2"/>
              </a:rPr>
              <a:t>jirina.kreidlova@mpsv.cz</a:t>
            </a:r>
            <a:endParaRPr lang="cs-CZ" sz="1800" dirty="false" smtClean="false"/>
          </a:p>
          <a:p>
            <a:r>
              <a:rPr lang="cs-CZ" sz="1800" dirty="false" smtClean="false"/>
              <a:t>Mgr. Ivana Jirková – </a:t>
            </a:r>
            <a:r>
              <a:rPr lang="cs-CZ" sz="1800" dirty="false" smtClean="false">
                <a:hlinkClick r:id="rId3"/>
              </a:rPr>
              <a:t>ivana.jirkova@mpsv.cz</a:t>
            </a:r>
            <a:endParaRPr lang="cs-CZ" sz="1800" dirty="false" smtClean="false"/>
          </a:p>
          <a:p>
            <a:r>
              <a:rPr lang="cs-CZ" sz="1800" dirty="false" smtClean="false"/>
              <a:t>Mgr. Lenka Lenková – </a:t>
            </a:r>
            <a:r>
              <a:rPr lang="cs-CZ" sz="1800" dirty="false" smtClean="false">
                <a:hlinkClick r:id="rId4"/>
              </a:rPr>
              <a:t>lenka.lenkova@mpsv.cz</a:t>
            </a:r>
            <a:endParaRPr lang="cs-CZ" sz="1800" dirty="false" smtClean="false"/>
          </a:p>
          <a:p>
            <a:r>
              <a:rPr lang="cs-CZ" sz="1800" dirty="false" smtClean="false"/>
              <a:t>Mgr. Petra Ulrichová – </a:t>
            </a:r>
            <a:r>
              <a:rPr lang="cs-CZ" sz="1800" dirty="false" smtClean="false">
                <a:hlinkClick r:id="rId5"/>
              </a:rPr>
              <a:t>petra.ulrichova@mpsv.cz</a:t>
            </a:r>
            <a:endParaRPr lang="cs-CZ" sz="1800" dirty="false" smtClean="false"/>
          </a:p>
          <a:p>
            <a:r>
              <a:rPr lang="cs-CZ" sz="1800" dirty="false" smtClean="false"/>
              <a:t>Mgr. Kristýna Hochmannová – </a:t>
            </a:r>
            <a:r>
              <a:rPr lang="cs-CZ" sz="1800" dirty="false" smtClean="false">
                <a:hlinkClick r:id="rId6"/>
              </a:rPr>
              <a:t>kristyna.hochmannova@mpsv.cz</a:t>
            </a:r>
            <a:endParaRPr lang="cs-CZ" sz="1800" dirty="false" smtClean="false"/>
          </a:p>
          <a:p>
            <a:r>
              <a:rPr lang="cs-CZ" sz="1800" dirty="false" smtClean="false"/>
              <a:t>Ing. Marcel Mareš – </a:t>
            </a:r>
            <a:r>
              <a:rPr lang="cs-CZ" sz="1800" dirty="false" smtClean="false">
                <a:hlinkClick r:id="rId7"/>
              </a:rPr>
              <a:t>marcel.mares@mpsv.cz</a:t>
            </a:r>
            <a:endParaRPr lang="cs-CZ" sz="1800" dirty="false" smtClean="false"/>
          </a:p>
          <a:p>
            <a:endParaRPr lang="cs-CZ" sz="1800" dirty="false" smtClean="false"/>
          </a:p>
          <a:p>
            <a:r>
              <a:rPr lang="cs-CZ" sz="1800" b="true" dirty="false" smtClean="false"/>
              <a:t>Hlavní zdroje informací je </a:t>
            </a:r>
            <a:r>
              <a:rPr lang="cs-CZ" sz="1800" b="true" dirty="false" smtClean="false">
                <a:hlinkClick r:id="rId8"/>
              </a:rPr>
              <a:t>www.esfcr.cz</a:t>
            </a:r>
            <a:r>
              <a:rPr lang="cs-CZ" sz="1800" b="true" dirty="false" smtClean="false"/>
              <a:t> a diskuzní klub pro výzvu 22. </a:t>
            </a:r>
            <a:r>
              <a:rPr lang="cs-CZ" sz="1800" dirty="false" smtClean="false"/>
              <a:t>Kontakty využívat až jako další v řadě.</a:t>
            </a:r>
          </a:p>
          <a:p>
            <a:endParaRPr lang="cs-CZ" sz="1800" dirty="false"/>
          </a:p>
        </p:txBody>
      </p:sp>
    </p:spTree>
    <p:extLst>
      <p:ext uri="{BB962C8B-B14F-4D97-AF65-F5344CB8AC3E}">
        <p14:creationId xmlns:p14="http://schemas.microsoft.com/office/powerpoint/2010/main" val="365512359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	</a:t>
            </a:r>
            <a:endParaRPr lang="cs-CZ" dirty="false"/>
          </a:p>
        </p:txBody>
      </p:sp>
      <p:sp>
        <p:nvSpPr>
          <p:cNvPr id="3" name="Zástupný symbol pro obsah 2"/>
          <p:cNvSpPr>
            <a:spLocks noGrp="true"/>
          </p:cNvSpPr>
          <p:nvPr>
            <p:ph idx="1"/>
          </p:nvPr>
        </p:nvSpPr>
        <p:spPr/>
        <p:txBody>
          <a:bodyPr/>
          <a:lstStyle/>
          <a:p>
            <a:pPr marL="414000" lvl="1" indent="0">
              <a:buNone/>
            </a:pPr>
            <a:endParaRPr lang="cs-CZ" dirty="false" smtClean="false"/>
          </a:p>
          <a:p>
            <a:pPr marL="0" indent="0">
              <a:buNone/>
            </a:pPr>
            <a:endParaRPr lang="cs-CZ" sz="3200" dirty="false"/>
          </a:p>
          <a:p>
            <a:pPr marL="0" indent="0">
              <a:buNone/>
            </a:pPr>
            <a:r>
              <a:rPr lang="cs-CZ" sz="4800" dirty="false" smtClean="false"/>
              <a:t>	Děkujeme za pozornost </a:t>
            </a:r>
          </a:p>
          <a:p>
            <a:pPr marL="0" indent="0">
              <a:buNone/>
            </a:pPr>
            <a:endParaRPr lang="cs-CZ" sz="4800" dirty="false" smtClean="false"/>
          </a:p>
          <a:p>
            <a:pPr marL="0" indent="0" algn="ctr">
              <a:buNone/>
            </a:pPr>
            <a:r>
              <a:rPr lang="cs-CZ" sz="4800" dirty="false"/>
              <a:t> </a:t>
            </a:r>
            <a:r>
              <a:rPr lang="cs-CZ" sz="4800" dirty="false" smtClean="false"/>
              <a:t>a přejeme hodně štěstí při </a:t>
            </a:r>
          </a:p>
          <a:p>
            <a:pPr marL="0" indent="0">
              <a:buNone/>
            </a:pPr>
            <a:endParaRPr lang="cs-CZ" sz="4800" dirty="false" smtClean="false"/>
          </a:p>
          <a:p>
            <a:pPr marL="0" indent="0" algn="ctr">
              <a:buNone/>
            </a:pPr>
            <a:r>
              <a:rPr lang="cs-CZ" sz="4800" dirty="false" smtClean="false"/>
              <a:t>realizaci</a:t>
            </a:r>
            <a:endParaRPr lang="cs-CZ" sz="4800" dirty="false"/>
          </a:p>
        </p:txBody>
      </p:sp>
    </p:spTree>
    <p:extLst>
      <p:ext uri="{BB962C8B-B14F-4D97-AF65-F5344CB8AC3E}">
        <p14:creationId xmlns:p14="http://schemas.microsoft.com/office/powerpoint/2010/main" val="18860728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Předpisy</a:t>
            </a:r>
            <a:endParaRPr lang="cs-CZ" dirty="false"/>
          </a:p>
        </p:txBody>
      </p:sp>
      <p:sp>
        <p:nvSpPr>
          <p:cNvPr id="3" name="Zástupný symbol pro obsah 2"/>
          <p:cNvSpPr>
            <a:spLocks noGrp="true"/>
          </p:cNvSpPr>
          <p:nvPr>
            <p:ph idx="1"/>
          </p:nvPr>
        </p:nvSpPr>
        <p:spPr>
          <a:xfrm>
            <a:off x="540000" y="1800000"/>
            <a:ext cx="8064000" cy="4581328"/>
          </a:xfrm>
        </p:spPr>
        <p:txBody>
          <a:bodyPr>
            <a:normAutofit/>
          </a:bodyPr>
          <a:lstStyle/>
          <a:p>
            <a:pPr>
              <a:lnSpc>
                <a:spcPct val="120000"/>
              </a:lnSpc>
            </a:pPr>
            <a:r>
              <a:rPr lang="cs-CZ" sz="1900" b="true" dirty="false" smtClean="false"/>
              <a:t>Obecná pravidla pro žadatele a příjemce v rámci operačního programu Zaměstnanost</a:t>
            </a:r>
          </a:p>
          <a:p>
            <a:pPr>
              <a:lnSpc>
                <a:spcPct val="120000"/>
              </a:lnSpc>
            </a:pPr>
            <a:r>
              <a:rPr lang="cs-CZ" sz="1900" b="true" dirty="false" smtClean="false"/>
              <a:t>Specifická část pravidel pro žadatele a příjemce v rámci OPZ se skutečně vzniklými výdaji a s nepřímými náklady</a:t>
            </a:r>
          </a:p>
          <a:p>
            <a:pPr>
              <a:lnSpc>
                <a:spcPct val="120000"/>
              </a:lnSpc>
            </a:pPr>
            <a:r>
              <a:rPr lang="cs-CZ" sz="1900" b="true" dirty="false" smtClean="false"/>
              <a:t>K dispozici na </a:t>
            </a:r>
            <a:r>
              <a:rPr lang="cs-CZ" sz="1900" b="true" dirty="false" smtClean="false">
                <a:hlinkClick r:id="rId3"/>
              </a:rPr>
              <a:t>www.esfcr.cz</a:t>
            </a:r>
            <a:endParaRPr lang="cs-CZ" sz="1900" b="true" dirty="false" smtClean="false"/>
          </a:p>
          <a:p>
            <a:pPr>
              <a:lnSpc>
                <a:spcPct val="120000"/>
              </a:lnSpc>
            </a:pPr>
            <a:r>
              <a:rPr lang="cs-CZ" sz="1900" b="true" dirty="false" smtClean="false"/>
              <a:t>Pokyny k vyplnění </a:t>
            </a:r>
            <a:r>
              <a:rPr lang="cs-CZ" sz="1900" b="true" dirty="false" err="true" smtClean="false"/>
              <a:t>ZoR</a:t>
            </a:r>
            <a:r>
              <a:rPr lang="cs-CZ" sz="1900" b="true" dirty="false" smtClean="false"/>
              <a:t> a ŽOP </a:t>
            </a:r>
            <a:r>
              <a:rPr lang="cs-CZ" sz="1900" b="true" u="sng" dirty="false" smtClean="false">
                <a:hlinkClick r:id="rId4"/>
              </a:rPr>
              <a:t>https</a:t>
            </a:r>
            <a:r>
              <a:rPr lang="cs-CZ" sz="1900" b="true" u="sng" dirty="false">
                <a:hlinkClick r:id="rId4"/>
              </a:rPr>
              <a:t>://www.esfcr.cz/pokyny-k-vyplneni-zpravy-o-realizaci-zadosti-o-platbu-a-zadosti-o-zmenu-opz</a:t>
            </a:r>
            <a:r>
              <a:rPr lang="cs-CZ" sz="1900" b="true" dirty="false"/>
              <a:t> </a:t>
            </a:r>
            <a:endParaRPr lang="cs-CZ" sz="1900" b="true" dirty="false" smtClean="false"/>
          </a:p>
          <a:p>
            <a:pPr>
              <a:lnSpc>
                <a:spcPct val="120000"/>
              </a:lnSpc>
            </a:pPr>
            <a:endParaRPr lang="cs-CZ" sz="8000" b="true" dirty="false" smtClean="false"/>
          </a:p>
          <a:p>
            <a:pPr>
              <a:lnSpc>
                <a:spcPct val="120000"/>
              </a:lnSpc>
            </a:pPr>
            <a:endParaRPr lang="cs-CZ" dirty="false"/>
          </a:p>
        </p:txBody>
      </p:sp>
    </p:spTree>
    <p:extLst>
      <p:ext uri="{BB962C8B-B14F-4D97-AF65-F5344CB8AC3E}">
        <p14:creationId xmlns:p14="http://schemas.microsoft.com/office/powerpoint/2010/main" val="32696107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Rozhodnutí o poskytnutí dotace</a:t>
            </a:r>
            <a:endParaRPr lang="cs-CZ" dirty="false"/>
          </a:p>
        </p:txBody>
      </p:sp>
      <p:sp>
        <p:nvSpPr>
          <p:cNvPr id="3" name="Zástupný symbol pro obsah 2"/>
          <p:cNvSpPr>
            <a:spLocks noGrp="true"/>
          </p:cNvSpPr>
          <p:nvPr>
            <p:ph idx="1"/>
          </p:nvPr>
        </p:nvSpPr>
        <p:spPr>
          <a:xfrm>
            <a:off x="540000" y="1800000"/>
            <a:ext cx="8064000" cy="4869360"/>
          </a:xfrm>
        </p:spPr>
        <p:txBody>
          <a:bodyPr/>
          <a:lstStyle/>
          <a:p>
            <a:r>
              <a:rPr lang="cs-CZ" dirty="false" smtClean="false"/>
              <a:t>Po ukončení procesu výběru projektů jsou žadatelé informováni o výsledku prostřednictvím Vyrozumění o doporučení projektu k podpoře, které je zasíláno žadatelům cestou přílohy depeše v prostředí IS KP14+</a:t>
            </a:r>
          </a:p>
          <a:p>
            <a:r>
              <a:rPr lang="cs-CZ" dirty="false" smtClean="false"/>
              <a:t>Závěry jednání VK jsou k dispozici v zápisu, zveřejněném u výzvy 22 na portálu </a:t>
            </a:r>
            <a:r>
              <a:rPr lang="cs-CZ" dirty="false" smtClean="false">
                <a:hlinkClick r:id="rId2"/>
              </a:rPr>
              <a:t>www.esfcr.cz</a:t>
            </a:r>
            <a:r>
              <a:rPr lang="cs-CZ" dirty="false" smtClean="false"/>
              <a:t> </a:t>
            </a:r>
          </a:p>
          <a:p>
            <a:r>
              <a:rPr lang="cs-CZ" dirty="false" smtClean="false"/>
              <a:t>Součástí Vyrozumění o doporučení projektu k podpoře je také výzva k předložení dokladů k přípravě právního aktu, včetně provedení změn projektu tak, jak byly schváleny VK</a:t>
            </a:r>
          </a:p>
          <a:p>
            <a:pPr lvl="1"/>
            <a:r>
              <a:rPr lang="cs-CZ" dirty="false" smtClean="false"/>
              <a:t>Žadateli je stanoven termín, do nějž je povinen tyto kroky učinit (zpravidla do 15ti pracovních dnů ode dne odeslání Vyrozumění)  </a:t>
            </a:r>
            <a:endParaRPr lang="cs-CZ" dirty="false"/>
          </a:p>
        </p:txBody>
      </p:sp>
    </p:spTree>
    <p:extLst>
      <p:ext uri="{BB962C8B-B14F-4D97-AF65-F5344CB8AC3E}">
        <p14:creationId xmlns:p14="http://schemas.microsoft.com/office/powerpoint/2010/main" val="19432869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Rozhodnutí o poskytnutí dotace</a:t>
            </a:r>
            <a:endParaRPr lang="cs-CZ" dirty="false"/>
          </a:p>
        </p:txBody>
      </p:sp>
      <p:sp>
        <p:nvSpPr>
          <p:cNvPr id="3" name="Zástupný symbol pro obsah 2"/>
          <p:cNvSpPr>
            <a:spLocks noGrp="true"/>
          </p:cNvSpPr>
          <p:nvPr>
            <p:ph idx="1"/>
          </p:nvPr>
        </p:nvSpPr>
        <p:spPr>
          <a:xfrm>
            <a:off x="323528" y="1412776"/>
            <a:ext cx="8280472" cy="4968552"/>
          </a:xfrm>
        </p:spPr>
        <p:txBody>
          <a:bodyPr>
            <a:normAutofit/>
          </a:bodyPr>
          <a:lstStyle/>
          <a:p>
            <a:pPr marL="0" indent="0">
              <a:lnSpc>
                <a:spcPct val="100000"/>
              </a:lnSpc>
              <a:buFont typeface="Wingdings" panose="05000000000000000000" pitchFamily="2" charset="2"/>
              <a:buNone/>
            </a:pPr>
            <a:r>
              <a:rPr lang="cs-CZ" sz="1800" b="true" dirty="false" smtClean="false"/>
              <a:t>Obecně požadované přílohy k rozhodnutí jsou : </a:t>
            </a:r>
          </a:p>
          <a:p>
            <a:pPr lvl="1">
              <a:lnSpc>
                <a:spcPct val="100000"/>
              </a:lnSpc>
            </a:pPr>
            <a:r>
              <a:rPr lang="cs-CZ" sz="1600" b="true" dirty="false" smtClean="false"/>
              <a:t>Identifikace bankovního účtu</a:t>
            </a:r>
          </a:p>
          <a:p>
            <a:pPr lvl="1">
              <a:lnSpc>
                <a:spcPct val="100000"/>
              </a:lnSpc>
            </a:pPr>
            <a:r>
              <a:rPr lang="cs-CZ" sz="1600" b="true" dirty="false" smtClean="false"/>
              <a:t>Údaje z oblasti „Kategorie intervencí“ (oblast intervence -</a:t>
            </a:r>
            <a:r>
              <a:rPr lang="cs-CZ" sz="1600" dirty="false" smtClean="false"/>
              <a:t>pro oblast sociálního začleňování platí položky 109-114</a:t>
            </a:r>
            <a:r>
              <a:rPr lang="cs-CZ" sz="1600" b="true" dirty="false" smtClean="false"/>
              <a:t>, forma financování – </a:t>
            </a:r>
            <a:r>
              <a:rPr lang="cs-CZ" sz="1600" dirty="false" smtClean="false"/>
              <a:t>01 nevratný grant</a:t>
            </a:r>
            <a:r>
              <a:rPr lang="cs-CZ" sz="1600" b="true" dirty="false" smtClean="false"/>
              <a:t>, typ území – </a:t>
            </a:r>
            <a:r>
              <a:rPr lang="cs-CZ" sz="1600" dirty="false" smtClean="false"/>
              <a:t>01-03,</a:t>
            </a:r>
            <a:r>
              <a:rPr lang="cs-CZ" sz="1600" b="true" dirty="false" smtClean="false"/>
              <a:t> mechanismy územního plnění, tematický cíl - </a:t>
            </a:r>
            <a:r>
              <a:rPr lang="cs-CZ" sz="1600" dirty="false" smtClean="false"/>
              <a:t>pro OPZ NR</a:t>
            </a:r>
            <a:r>
              <a:rPr lang="cs-CZ" sz="1600" b="true" dirty="false" smtClean="false"/>
              <a:t>, vedlejší téma ESF, ekonomická aktivita, lokalizace) </a:t>
            </a:r>
          </a:p>
          <a:p>
            <a:pPr lvl="1">
              <a:lnSpc>
                <a:spcPct val="100000"/>
              </a:lnSpc>
            </a:pPr>
            <a:r>
              <a:rPr lang="cs-CZ" sz="1600" b="true" dirty="false" smtClean="false"/>
              <a:t>Data zahájení a ukončení realizace projektu</a:t>
            </a:r>
          </a:p>
          <a:p>
            <a:pPr lvl="1">
              <a:lnSpc>
                <a:spcPct val="100000"/>
              </a:lnSpc>
            </a:pPr>
            <a:r>
              <a:rPr lang="cs-CZ" sz="1600" b="true" dirty="false" smtClean="false"/>
              <a:t>Prohlášení o bezdlužnosti a bezúhonnosti a vylučující dvojí financování</a:t>
            </a:r>
          </a:p>
          <a:p>
            <a:pPr lvl="1">
              <a:lnSpc>
                <a:spcPct val="100000"/>
              </a:lnSpc>
            </a:pPr>
            <a:r>
              <a:rPr lang="cs-CZ" sz="1600" b="true" dirty="false" smtClean="false"/>
              <a:t>Dokumenty k veřejné podpoře (pokud jsou relevantní např. Pověření kraje)</a:t>
            </a:r>
          </a:p>
          <a:p>
            <a:pPr lvl="2">
              <a:lnSpc>
                <a:spcPct val="100000"/>
              </a:lnSpc>
            </a:pPr>
            <a:r>
              <a:rPr lang="cs-CZ" sz="1600" b="true" dirty="false" smtClean="false"/>
              <a:t>Postup pro vyplnění patřičných polí nalezne žadatel v Pokynech k doplnění žádosti o podporu v IS KP14+ před vydáním právního aktu, které jsou dostupné na </a:t>
            </a:r>
            <a:r>
              <a:rPr lang="cs-CZ" sz="1600" b="true" dirty="false"/>
              <a:t>tomto odkazu </a:t>
            </a:r>
            <a:r>
              <a:rPr lang="cs-CZ" sz="1600" b="true" dirty="false">
                <a:hlinkClick r:id="rId3"/>
              </a:rPr>
              <a:t>https://www.esfcr.cz/formulare-pro-uzavreni-pravniho-aktu-a-vzory-pravnich-aktu-o-poskytnuti-podpory-na-projekt-opz/-/</a:t>
            </a:r>
            <a:r>
              <a:rPr lang="cs-CZ" sz="1600" b="true" dirty="false" smtClean="false">
                <a:hlinkClick r:id="rId3"/>
              </a:rPr>
              <a:t>dokument/798824</a:t>
            </a:r>
            <a:r>
              <a:rPr lang="cs-CZ" sz="1600" b="true" dirty="false" smtClean="false"/>
              <a:t>, zde naleznete také vzor Rozhodnutí o poskytnutí dotace</a:t>
            </a:r>
          </a:p>
          <a:p>
            <a:pPr lvl="2">
              <a:lnSpc>
                <a:spcPct val="100000"/>
              </a:lnSpc>
            </a:pPr>
            <a:r>
              <a:rPr lang="cs-CZ" sz="1600" b="true" dirty="false" smtClean="false"/>
              <a:t>Další změny či doplnění jsou specifikovány ke konkrétním projektovým žádostem ve Vyrozumění</a:t>
            </a:r>
          </a:p>
          <a:p>
            <a:pPr marL="414000" lvl="1" indent="0">
              <a:lnSpc>
                <a:spcPct val="100000"/>
              </a:lnSpc>
              <a:buNone/>
            </a:pPr>
            <a:endParaRPr lang="cs-CZ" sz="1600" b="true" dirty="false" smtClean="false"/>
          </a:p>
          <a:p>
            <a:pPr lvl="1">
              <a:lnSpc>
                <a:spcPct val="100000"/>
              </a:lnSpc>
            </a:pPr>
            <a:endParaRPr lang="cs-CZ" sz="1600" dirty="false"/>
          </a:p>
          <a:p>
            <a:pPr marL="0" indent="0">
              <a:buNone/>
            </a:pPr>
            <a:endParaRPr lang="cs-CZ" dirty="false"/>
          </a:p>
        </p:txBody>
      </p:sp>
    </p:spTree>
    <p:extLst>
      <p:ext uri="{BB962C8B-B14F-4D97-AF65-F5344CB8AC3E}">
        <p14:creationId xmlns:p14="http://schemas.microsoft.com/office/powerpoint/2010/main" val="14293715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Rozhodnutí o poskytnutí dotace</a:t>
            </a:r>
            <a:endParaRPr lang="cs-CZ" dirty="false"/>
          </a:p>
        </p:txBody>
      </p:sp>
      <p:sp>
        <p:nvSpPr>
          <p:cNvPr id="3" name="Zástupný symbol pro obsah 2"/>
          <p:cNvSpPr>
            <a:spLocks noGrp="true"/>
          </p:cNvSpPr>
          <p:nvPr>
            <p:ph idx="1"/>
          </p:nvPr>
        </p:nvSpPr>
        <p:spPr>
          <a:xfrm>
            <a:off x="540000" y="1484784"/>
            <a:ext cx="8064000" cy="5040560"/>
          </a:xfrm>
        </p:spPr>
        <p:txBody>
          <a:bodyPr/>
          <a:lstStyle/>
          <a:p>
            <a:pPr marL="432000" lvl="2" indent="-432000">
              <a:lnSpc>
                <a:spcPct val="100000"/>
              </a:lnSpc>
              <a:spcBef>
                <a:spcPts val="600"/>
              </a:spcBef>
              <a:spcAft>
                <a:spcPts val="600"/>
              </a:spcAft>
              <a:buSzPct val="100000"/>
              <a:buFont typeface="Wingdings" panose="05000000000000000000" pitchFamily="2" charset="2"/>
              <a:buChar char=""/>
            </a:pPr>
            <a:r>
              <a:rPr lang="cs-CZ" sz="1600" b="true" dirty="false">
                <a:solidFill>
                  <a:srgbClr val="FF0000"/>
                </a:solidFill>
              </a:rPr>
              <a:t>Upozorňujeme, že žadatel není oprávněn v žádosti o podporu provádět jiné změny, než jsou požadovaná doplnění </a:t>
            </a:r>
            <a:r>
              <a:rPr lang="cs-CZ" sz="1600" b="true" dirty="false" smtClean="false">
                <a:solidFill>
                  <a:srgbClr val="FF0000"/>
                </a:solidFill>
              </a:rPr>
              <a:t>specifikovaná ve Vyrozumění</a:t>
            </a:r>
          </a:p>
          <a:p>
            <a:pPr marL="432000" lvl="2" indent="-432000">
              <a:lnSpc>
                <a:spcPct val="100000"/>
              </a:lnSpc>
              <a:spcBef>
                <a:spcPts val="600"/>
              </a:spcBef>
              <a:spcAft>
                <a:spcPts val="600"/>
              </a:spcAft>
              <a:buSzPct val="100000"/>
              <a:buFont typeface="Wingdings" panose="05000000000000000000" pitchFamily="2" charset="2"/>
              <a:buChar char=""/>
            </a:pPr>
            <a:r>
              <a:rPr lang="cs-CZ" sz="1600" b="true" dirty="false" smtClean="false">
                <a:solidFill>
                  <a:srgbClr val="FF0000"/>
                </a:solidFill>
              </a:rPr>
              <a:t>V </a:t>
            </a:r>
            <a:r>
              <a:rPr lang="cs-CZ" sz="1600" b="true" dirty="false">
                <a:solidFill>
                  <a:srgbClr val="FF0000"/>
                </a:solidFill>
              </a:rPr>
              <a:t>případě, že jsou z objektivních a žadatelem nezaviněných příčin nutné další změny (např. partner odstoupí od realizace projektu), požádá žadatel prostřednictvím zprávy v IS KP14+ o možnost provedení příslušných úprav </a:t>
            </a:r>
            <a:r>
              <a:rPr lang="cs-CZ" sz="1600" b="true" dirty="false" smtClean="false">
                <a:solidFill>
                  <a:srgbClr val="FF0000"/>
                </a:solidFill>
              </a:rPr>
              <a:t>projektu</a:t>
            </a:r>
            <a:endParaRPr lang="cs-CZ" sz="1600" dirty="false" smtClean="false"/>
          </a:p>
          <a:p>
            <a:pPr>
              <a:lnSpc>
                <a:spcPct val="100000"/>
              </a:lnSpc>
            </a:pPr>
            <a:r>
              <a:rPr lang="cs-CZ" sz="1600" dirty="false" smtClean="false"/>
              <a:t>Vše </a:t>
            </a:r>
            <a:r>
              <a:rPr lang="cs-CZ" sz="1600" dirty="false"/>
              <a:t>se doplňuje v systému ISKP2014+. Lhůta pro vydání Rozhodnutí o poskytnutí dotace je 3 měsíce od doporučení příslušné žádosti o podporu k financování (platí i pro projekty, které začínají třeba v roce 2017). Žadatel je povinen potvrdit prostřednictvím MS2014+ souhlas se znění právního aktu do termínu stanoveném v interní depeši odeslané v MS2014+, zpravidla do 5 </a:t>
            </a:r>
            <a:r>
              <a:rPr lang="cs-CZ" sz="1600" dirty="false" err="true"/>
              <a:t>prac.dnů</a:t>
            </a:r>
            <a:r>
              <a:rPr lang="cs-CZ" sz="1600" dirty="false"/>
              <a:t>. </a:t>
            </a:r>
            <a:endParaRPr lang="cs-CZ" sz="1600" dirty="false" smtClean="false"/>
          </a:p>
          <a:p>
            <a:pPr marL="432000" lvl="1" indent="-432000">
              <a:lnSpc>
                <a:spcPct val="100000"/>
              </a:lnSpc>
              <a:spcBef>
                <a:spcPts val="600"/>
              </a:spcBef>
              <a:spcAft>
                <a:spcPts val="600"/>
              </a:spcAft>
              <a:buSzPct val="100000"/>
              <a:buFont typeface="Wingdings" panose="05000000000000000000" pitchFamily="2" charset="2"/>
              <a:buChar char=""/>
            </a:pPr>
            <a:r>
              <a:rPr lang="cs-CZ" sz="1600" dirty="false"/>
              <a:t>První platba (ex-</a:t>
            </a:r>
            <a:r>
              <a:rPr lang="cs-CZ" sz="1600" dirty="false" err="true"/>
              <a:t>anté</a:t>
            </a:r>
            <a:r>
              <a:rPr lang="cs-CZ" sz="1600" dirty="false"/>
              <a:t>) – záloha – bývá zpravidla zaslána v měsíci před zahájením realizace. </a:t>
            </a:r>
            <a:r>
              <a:rPr lang="cs-CZ" sz="1600" dirty="false" smtClean="false"/>
              <a:t>V případě, že jsou v projektu zahrnuty investiční náklady, jsou tyto propláceny v rámci první zálohové platby.</a:t>
            </a:r>
            <a:endParaRPr lang="cs-CZ" sz="1600" dirty="false"/>
          </a:p>
          <a:p>
            <a:pPr marL="252000" lvl="2" indent="0">
              <a:lnSpc>
                <a:spcPct val="100000"/>
              </a:lnSpc>
              <a:spcBef>
                <a:spcPts val="600"/>
              </a:spcBef>
              <a:spcAft>
                <a:spcPts val="600"/>
              </a:spcAft>
              <a:buSzPct val="100000"/>
              <a:buNone/>
            </a:pPr>
            <a:endParaRPr lang="cs-CZ" sz="1200" dirty="false" smtClean="false"/>
          </a:p>
          <a:p>
            <a:pPr marL="684000" lvl="2" indent="-432000">
              <a:lnSpc>
                <a:spcPct val="100000"/>
              </a:lnSpc>
              <a:spcBef>
                <a:spcPts val="600"/>
              </a:spcBef>
              <a:spcAft>
                <a:spcPts val="600"/>
              </a:spcAft>
              <a:buSzPct val="100000"/>
              <a:buFont typeface="Wingdings" panose="05000000000000000000" pitchFamily="2" charset="2"/>
              <a:buChar char=""/>
            </a:pPr>
            <a:endParaRPr lang="cs-CZ" sz="1400" dirty="false" smtClean="false"/>
          </a:p>
          <a:p>
            <a:pPr marL="684000" lvl="2" indent="-432000">
              <a:lnSpc>
                <a:spcPct val="100000"/>
              </a:lnSpc>
              <a:spcBef>
                <a:spcPts val="600"/>
              </a:spcBef>
              <a:spcAft>
                <a:spcPts val="600"/>
              </a:spcAft>
              <a:buSzPct val="100000"/>
              <a:buFont typeface="Wingdings" panose="05000000000000000000" pitchFamily="2" charset="2"/>
              <a:buChar char=""/>
            </a:pPr>
            <a:endParaRPr lang="cs-CZ" sz="1400" dirty="false" smtClean="false"/>
          </a:p>
          <a:p>
            <a:pPr marL="432000" lvl="1" indent="-432000">
              <a:lnSpc>
                <a:spcPct val="100000"/>
              </a:lnSpc>
              <a:spcBef>
                <a:spcPts val="600"/>
              </a:spcBef>
              <a:spcAft>
                <a:spcPts val="600"/>
              </a:spcAft>
              <a:buSzPct val="100000"/>
              <a:buFont typeface="Wingdings" panose="05000000000000000000" pitchFamily="2" charset="2"/>
              <a:buChar char=""/>
            </a:pPr>
            <a:endParaRPr lang="cs-CZ" sz="1800" dirty="false"/>
          </a:p>
          <a:p>
            <a:pPr marL="0" indent="0">
              <a:lnSpc>
                <a:spcPct val="100000"/>
              </a:lnSpc>
              <a:buNone/>
            </a:pPr>
            <a:endParaRPr lang="cs-CZ" dirty="false" smtClean="false"/>
          </a:p>
          <a:p>
            <a:pPr lvl="1">
              <a:lnSpc>
                <a:spcPct val="100000"/>
              </a:lnSpc>
            </a:pPr>
            <a:endParaRPr lang="cs-CZ" sz="1600" dirty="false"/>
          </a:p>
          <a:p>
            <a:endParaRPr lang="cs-CZ" dirty="false"/>
          </a:p>
        </p:txBody>
      </p:sp>
    </p:spTree>
    <p:extLst>
      <p:ext uri="{BB962C8B-B14F-4D97-AF65-F5344CB8AC3E}">
        <p14:creationId xmlns:p14="http://schemas.microsoft.com/office/powerpoint/2010/main" val="22445159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Rozhodnutí o poskytnutí dotace</a:t>
            </a:r>
            <a:endParaRPr lang="cs-CZ" dirty="false"/>
          </a:p>
        </p:txBody>
      </p:sp>
      <p:sp>
        <p:nvSpPr>
          <p:cNvPr id="3" name="Zástupný symbol pro obsah 2"/>
          <p:cNvSpPr>
            <a:spLocks noGrp="true"/>
          </p:cNvSpPr>
          <p:nvPr>
            <p:ph idx="1"/>
          </p:nvPr>
        </p:nvSpPr>
        <p:spPr/>
        <p:txBody>
          <a:bodyPr/>
          <a:lstStyle/>
          <a:p>
            <a:pPr marL="432000" lvl="1" indent="-432000">
              <a:lnSpc>
                <a:spcPct val="100000"/>
              </a:lnSpc>
              <a:spcBef>
                <a:spcPts val="600"/>
              </a:spcBef>
              <a:spcAft>
                <a:spcPts val="600"/>
              </a:spcAft>
              <a:buSzPct val="100000"/>
              <a:buFont typeface="Wingdings" panose="05000000000000000000" pitchFamily="2" charset="2"/>
              <a:buChar char=""/>
            </a:pPr>
            <a:r>
              <a:rPr lang="cs-CZ" sz="1600" dirty="false"/>
              <a:t>Příloha Rozhodnutí je č.1 – Informace o projektu</a:t>
            </a:r>
          </a:p>
          <a:p>
            <a:pPr marL="612000" lvl="3" indent="-432000">
              <a:lnSpc>
                <a:spcPct val="100000"/>
              </a:lnSpc>
              <a:spcBef>
                <a:spcPts val="500"/>
              </a:spcBef>
              <a:spcAft>
                <a:spcPts val="500"/>
              </a:spcAft>
              <a:buSzPct val="100000"/>
              <a:buFont typeface="Wingdings" panose="05000000000000000000" pitchFamily="2" charset="2"/>
              <a:buChar char=""/>
            </a:pPr>
            <a:r>
              <a:rPr lang="cs-CZ" sz="1600" dirty="false"/>
              <a:t>Identifikace projektu (registrační číslo, název projektu)</a:t>
            </a:r>
          </a:p>
          <a:p>
            <a:pPr marL="612000" lvl="3" indent="-432000">
              <a:lnSpc>
                <a:spcPct val="100000"/>
              </a:lnSpc>
              <a:spcBef>
                <a:spcPts val="500"/>
              </a:spcBef>
              <a:spcAft>
                <a:spcPts val="500"/>
              </a:spcAft>
              <a:buSzPct val="100000"/>
              <a:buFont typeface="Wingdings" panose="05000000000000000000" pitchFamily="2" charset="2"/>
              <a:buChar char=""/>
            </a:pPr>
            <a:r>
              <a:rPr lang="cs-CZ" sz="1600" dirty="false"/>
              <a:t>Partnerství (v případě zapojení partnera)</a:t>
            </a:r>
          </a:p>
          <a:p>
            <a:pPr marL="612000" lvl="3" indent="-432000">
              <a:lnSpc>
                <a:spcPct val="100000"/>
              </a:lnSpc>
              <a:spcBef>
                <a:spcPts val="500"/>
              </a:spcBef>
              <a:spcAft>
                <a:spcPts val="500"/>
              </a:spcAft>
              <a:buSzPct val="100000"/>
              <a:buFont typeface="Wingdings" panose="05000000000000000000" pitchFamily="2" charset="2"/>
              <a:buChar char=""/>
            </a:pPr>
            <a:r>
              <a:rPr lang="cs-CZ" sz="1600" dirty="false"/>
              <a:t>Popis projektu, cílové skupiny</a:t>
            </a:r>
          </a:p>
          <a:p>
            <a:pPr marL="612000" lvl="3" indent="-432000">
              <a:lnSpc>
                <a:spcPct val="100000"/>
              </a:lnSpc>
              <a:spcBef>
                <a:spcPts val="500"/>
              </a:spcBef>
              <a:spcAft>
                <a:spcPts val="500"/>
              </a:spcAft>
              <a:buSzPct val="100000"/>
              <a:buFont typeface="Wingdings" panose="05000000000000000000" pitchFamily="2" charset="2"/>
              <a:buChar char=""/>
            </a:pPr>
            <a:r>
              <a:rPr lang="cs-CZ" sz="1600" dirty="false"/>
              <a:t>Klíčové aktivity</a:t>
            </a:r>
          </a:p>
          <a:p>
            <a:pPr marL="612000" lvl="3" indent="-432000">
              <a:lnSpc>
                <a:spcPct val="100000"/>
              </a:lnSpc>
              <a:spcBef>
                <a:spcPts val="500"/>
              </a:spcBef>
              <a:spcAft>
                <a:spcPts val="500"/>
              </a:spcAft>
              <a:buSzPct val="100000"/>
              <a:buFont typeface="Wingdings" panose="05000000000000000000" pitchFamily="2" charset="2"/>
              <a:buChar char=""/>
            </a:pPr>
            <a:r>
              <a:rPr lang="cs-CZ" sz="1600" dirty="false"/>
              <a:t>Monitorovací indikátory</a:t>
            </a:r>
          </a:p>
          <a:p>
            <a:pPr marL="612000" lvl="3" indent="-432000">
              <a:lnSpc>
                <a:spcPct val="100000"/>
              </a:lnSpc>
              <a:spcBef>
                <a:spcPts val="500"/>
              </a:spcBef>
              <a:spcAft>
                <a:spcPts val="500"/>
              </a:spcAft>
              <a:buSzPct val="100000"/>
              <a:buFont typeface="Wingdings" panose="05000000000000000000" pitchFamily="2" charset="2"/>
              <a:buChar char=""/>
            </a:pPr>
            <a:r>
              <a:rPr lang="cs-CZ" sz="1600" dirty="false"/>
              <a:t>Rozpočet</a:t>
            </a:r>
          </a:p>
          <a:p>
            <a:pPr marL="612000" lvl="3" indent="-432000">
              <a:lnSpc>
                <a:spcPct val="100000"/>
              </a:lnSpc>
              <a:spcBef>
                <a:spcPts val="500"/>
              </a:spcBef>
              <a:spcAft>
                <a:spcPts val="500"/>
              </a:spcAft>
              <a:buSzPct val="100000"/>
              <a:buFont typeface="Wingdings" panose="05000000000000000000" pitchFamily="2" charset="2"/>
              <a:buChar char=""/>
            </a:pPr>
            <a:r>
              <a:rPr lang="cs-CZ" sz="1600" dirty="false"/>
              <a:t>Finanční plán</a:t>
            </a:r>
          </a:p>
          <a:p>
            <a:endParaRPr lang="cs-CZ" dirty="false"/>
          </a:p>
        </p:txBody>
      </p:sp>
    </p:spTree>
    <p:extLst>
      <p:ext uri="{BB962C8B-B14F-4D97-AF65-F5344CB8AC3E}">
        <p14:creationId xmlns:p14="http://schemas.microsoft.com/office/powerpoint/2010/main" val="37844122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normAutofit/>
          </a:bodyPr>
          <a:lstStyle/>
          <a:p>
            <a:r>
              <a:rPr lang="cs-CZ" dirty="false" smtClean="false"/>
              <a:t>Zpráva o </a:t>
            </a:r>
            <a:r>
              <a:rPr lang="cs-CZ" dirty="false" err="true" smtClean="false"/>
              <a:t>reaLizaci</a:t>
            </a:r>
            <a:r>
              <a:rPr lang="cs-CZ" dirty="false" smtClean="false"/>
              <a:t> projektu</a:t>
            </a:r>
            <a:endParaRPr lang="cs-CZ" dirty="false"/>
          </a:p>
        </p:txBody>
      </p:sp>
      <p:sp>
        <p:nvSpPr>
          <p:cNvPr id="3" name="Zástupný symbol pro obsah 2"/>
          <p:cNvSpPr>
            <a:spLocks noGrp="true"/>
          </p:cNvSpPr>
          <p:nvPr>
            <p:ph idx="1"/>
          </p:nvPr>
        </p:nvSpPr>
        <p:spPr>
          <a:xfrm>
            <a:off x="395536" y="1556792"/>
            <a:ext cx="8208464" cy="4896544"/>
          </a:xfrm>
        </p:spPr>
        <p:txBody>
          <a:bodyPr>
            <a:noAutofit/>
          </a:bodyPr>
          <a:lstStyle/>
          <a:p>
            <a:pPr>
              <a:lnSpc>
                <a:spcPct val="100000"/>
              </a:lnSpc>
            </a:pPr>
            <a:r>
              <a:rPr lang="cs-CZ" sz="1600" b="true" dirty="false" smtClean="false"/>
              <a:t>Zpráva o realizaci projektu (</a:t>
            </a:r>
            <a:r>
              <a:rPr lang="cs-CZ" sz="1600" b="true" dirty="false" err="true" smtClean="false"/>
              <a:t>ZoR</a:t>
            </a:r>
            <a:r>
              <a:rPr lang="cs-CZ" sz="1600" b="true" dirty="false" smtClean="false"/>
              <a:t>) </a:t>
            </a:r>
            <a:r>
              <a:rPr lang="cs-CZ" sz="1600" dirty="false" smtClean="false"/>
              <a:t>se vypracovává za období 6 měsíců (není-li stanoveno jinak v právní aktu) </a:t>
            </a:r>
            <a:r>
              <a:rPr lang="cs-CZ" sz="1600" b="true" dirty="false" smtClean="false"/>
              <a:t>v </a:t>
            </a:r>
            <a:r>
              <a:rPr lang="cs-CZ" sz="1600" dirty="false" smtClean="false"/>
              <a:t>systému ISKP2014+. Odevzdání je následující měsíc po uplynutí 6 měsíců. Součástí </a:t>
            </a:r>
            <a:r>
              <a:rPr lang="cs-CZ" sz="1600" dirty="false" err="true" smtClean="false"/>
              <a:t>ZoR</a:t>
            </a:r>
            <a:r>
              <a:rPr lang="cs-CZ" sz="1600" dirty="false" smtClean="false"/>
              <a:t> je i žádost o platbu. </a:t>
            </a:r>
          </a:p>
          <a:p>
            <a:pPr>
              <a:lnSpc>
                <a:spcPct val="100000"/>
              </a:lnSpc>
            </a:pPr>
            <a:r>
              <a:rPr lang="cs-CZ" sz="1600" dirty="false" smtClean="false"/>
              <a:t>Informace najdete na </a:t>
            </a:r>
            <a:r>
              <a:rPr lang="cs-CZ" sz="1600" dirty="false" smtClean="false">
                <a:hlinkClick r:id="rId2"/>
              </a:rPr>
              <a:t>www.esfcr.cz</a:t>
            </a:r>
            <a:endParaRPr lang="cs-CZ" sz="1600" dirty="false" smtClean="false"/>
          </a:p>
          <a:p>
            <a:pPr>
              <a:lnSpc>
                <a:spcPct val="100000"/>
              </a:lnSpc>
            </a:pPr>
            <a:r>
              <a:rPr lang="cs-CZ" sz="1600" dirty="false" smtClean="false"/>
              <a:t>Zaslaná záloha se vyúčtovává až v závěrečné zprávě o realizaci.</a:t>
            </a:r>
          </a:p>
          <a:p>
            <a:pPr>
              <a:lnSpc>
                <a:spcPct val="100000"/>
              </a:lnSpc>
            </a:pPr>
            <a:r>
              <a:rPr lang="cs-CZ" sz="1600" dirty="false" smtClean="false"/>
              <a:t>Součástí 1.ZoR je i smlouva o partnerství (platí pro projekty s partnerem s finančním příspěvkem)</a:t>
            </a:r>
          </a:p>
          <a:p>
            <a:pPr>
              <a:lnSpc>
                <a:spcPct val="100000"/>
              </a:lnSpc>
            </a:pPr>
            <a:r>
              <a:rPr lang="cs-CZ" sz="1600" dirty="false"/>
              <a:t>Do</a:t>
            </a:r>
            <a:r>
              <a:rPr lang="cs-CZ" sz="1600" b="true" dirty="false"/>
              <a:t> Zprávy o realizaci projektu (</a:t>
            </a:r>
            <a:r>
              <a:rPr lang="cs-CZ" sz="1600" b="true" dirty="false" err="true"/>
              <a:t>ZoR</a:t>
            </a:r>
            <a:r>
              <a:rPr lang="cs-CZ" sz="1600" b="true" dirty="false"/>
              <a:t>) </a:t>
            </a:r>
            <a:r>
              <a:rPr lang="cs-CZ" sz="1600" dirty="false"/>
              <a:t>se zapisují i hodnoty indikátorů prostřednictvím systému IS ESF 2014+ (www.esfcr.cz).  Popis naleznete v </a:t>
            </a:r>
            <a:r>
              <a:rPr lang="cs-CZ" sz="1600" b="true" dirty="false"/>
              <a:t>Pokynech pro evidenci podpory poskytnuté účastníkům projektů</a:t>
            </a:r>
            <a:r>
              <a:rPr lang="cs-CZ" sz="1600" dirty="false"/>
              <a:t> – platnost od 9.5.2016. </a:t>
            </a:r>
          </a:p>
          <a:p>
            <a:pPr>
              <a:lnSpc>
                <a:spcPct val="100000"/>
              </a:lnSpc>
            </a:pPr>
            <a:endParaRPr lang="cs-CZ" sz="1600" dirty="false"/>
          </a:p>
        </p:txBody>
      </p:sp>
    </p:spTree>
    <p:extLst>
      <p:ext uri="{BB962C8B-B14F-4D97-AF65-F5344CB8AC3E}">
        <p14:creationId xmlns:p14="http://schemas.microsoft.com/office/powerpoint/2010/main" val="18460398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normAutofit/>
          </a:bodyPr>
          <a:lstStyle/>
          <a:p>
            <a:r>
              <a:rPr lang="cs-CZ" dirty="false" smtClean="false"/>
              <a:t>Zpráva o </a:t>
            </a:r>
            <a:r>
              <a:rPr lang="cs-CZ" dirty="false" err="true" smtClean="false"/>
              <a:t>reaLizaci</a:t>
            </a:r>
            <a:r>
              <a:rPr lang="cs-CZ" dirty="false" smtClean="false"/>
              <a:t> projektu</a:t>
            </a:r>
            <a:endParaRPr lang="cs-CZ" dirty="false"/>
          </a:p>
        </p:txBody>
      </p:sp>
      <p:sp>
        <p:nvSpPr>
          <p:cNvPr id="3" name="Zástupný symbol pro obsah 2"/>
          <p:cNvSpPr>
            <a:spLocks noGrp="true"/>
          </p:cNvSpPr>
          <p:nvPr>
            <p:ph idx="1"/>
          </p:nvPr>
        </p:nvSpPr>
        <p:spPr>
          <a:xfrm>
            <a:off x="395536" y="1556792"/>
            <a:ext cx="8208464" cy="4896544"/>
          </a:xfrm>
        </p:spPr>
        <p:txBody>
          <a:bodyPr>
            <a:noAutofit/>
          </a:bodyPr>
          <a:lstStyle/>
          <a:p>
            <a:pPr>
              <a:lnSpc>
                <a:spcPct val="100000"/>
              </a:lnSpc>
            </a:pPr>
            <a:r>
              <a:rPr lang="cs-CZ" sz="1600" b="true" dirty="false" smtClean="false"/>
              <a:t>Každý </a:t>
            </a:r>
            <a:r>
              <a:rPr lang="cs-CZ" sz="1600" b="true" dirty="false"/>
              <a:t>účastník projektu (podpořená osoba) se do systému zapisuje s využitím jména, příjmení, bydliště a data narození (osoby, které nejsou identifikovány do této míry detailu, nemohou být započteny mezi účastníky projektu).</a:t>
            </a:r>
            <a:endParaRPr lang="cs-CZ" sz="1600" dirty="false"/>
          </a:p>
          <a:p>
            <a:pPr>
              <a:lnSpc>
                <a:spcPct val="100000"/>
              </a:lnSpc>
            </a:pPr>
            <a:r>
              <a:rPr lang="cs-CZ" sz="1600" dirty="false"/>
              <a:t>Každá osoba se pro daný projekt eviduje právě jednou, bez ohledu na počet podpor, které v rámci projektu využila. V případě, že je stejná osoba podpořena ve více projektech, vystupuje v každém projektu jako unikátní osoba. </a:t>
            </a:r>
          </a:p>
          <a:p>
            <a:pPr>
              <a:lnSpc>
                <a:spcPct val="100000"/>
              </a:lnSpc>
            </a:pPr>
            <a:r>
              <a:rPr lang="cs-CZ" sz="1600" dirty="false"/>
              <a:t>V odůvodněných případech je možné v projektu poskytovat podporu i osobám, u nichž </a:t>
            </a:r>
            <a:r>
              <a:rPr lang="cs-CZ" sz="1600" dirty="false" smtClean="false"/>
              <a:t> není známa </a:t>
            </a:r>
            <a:r>
              <a:rPr lang="cs-CZ" sz="1600" dirty="false"/>
              <a:t>totožnost v potřebném rozsahu. (Jedná se o případy, kdy identifikace osoby a uchování těchto údajů je v rozporu s účelem práce s danou cílovou skupinou, např. se týká údajů o obětech trestných činů apod.). Nicméně tyto osoby nelze v dosažených hodnotách indikátorů týkajících se účastníků zahrnovat. U podpor poskytovaných neidentifikovaným osobám zajistí příjemce alespoň jejich počet a stručnou charakteristiku složení této </a:t>
            </a:r>
            <a:r>
              <a:rPr lang="cs-CZ" sz="1600" dirty="false" smtClean="false"/>
              <a:t>CS </a:t>
            </a:r>
            <a:r>
              <a:rPr lang="cs-CZ" sz="1600" dirty="false"/>
              <a:t>a dále zpracuje odůvodnění, proč nemohlo dojít k záznamu v detailu jména, příjmení, bydliště a data narození. Takto podpořené osoby ovšem nezapočítává do dosažených (ani plánovaných) hodnot indikátorů týkajících se účastníků projektu.</a:t>
            </a:r>
          </a:p>
          <a:p>
            <a:pPr>
              <a:lnSpc>
                <a:spcPct val="100000"/>
              </a:lnSpc>
            </a:pPr>
            <a:endParaRPr lang="cs-CZ" sz="1600" dirty="false"/>
          </a:p>
        </p:txBody>
      </p:sp>
    </p:spTree>
    <p:extLst>
      <p:ext uri="{BB962C8B-B14F-4D97-AF65-F5344CB8AC3E}">
        <p14:creationId xmlns:p14="http://schemas.microsoft.com/office/powerpoint/2010/main" val="1697414299"/>
      </p:ext>
    </p:extLst>
  </p:cSld>
  <p:clrMapOvr>
    <a:masterClrMapping/>
  </p:clrMapOvr>
  <p:timing>
    <p:tnLst>
      <p:par>
        <p:cTn id="1" dur="indefinite" restart="never" nodeType="tmRoot"/>
      </p:par>
    </p:tnLst>
  </p:timing>
</p:sld>
</file>

<file path=ppt/theme/theme1.xml><?xml version="1.0" encoding="utf-8"?>
<a:theme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o="urn:schemas-microsoft-com:office:office" xmlns:xvml="urn:schemas-microsoft-com:office:excel"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name="Motiv1">
  <a:themeElements>
    <a:clrScheme name="MPSV">
      <a:dk1>
        <a:srgbClr val="084A8B"/>
      </a:dk1>
      <a:lt1>
        <a:srgbClr val="F5F5F5"/>
      </a:lt1>
      <a:dk2>
        <a:srgbClr val="AFDDFA"/>
      </a:dk2>
      <a:lt2>
        <a:srgbClr val="F5F5F5"/>
      </a:lt2>
      <a:accent1>
        <a:srgbClr val="084A8B"/>
      </a:accent1>
      <a:accent2>
        <a:srgbClr val="5FBBF5"/>
      </a:accent2>
      <a:accent3>
        <a:srgbClr val="D7EEFC"/>
      </a:accent3>
      <a:accent4>
        <a:srgbClr val="FFCC00"/>
      </a:accent4>
      <a:accent5>
        <a:srgbClr val="AFDDFA"/>
      </a:accent5>
      <a:accent6>
        <a:srgbClr val="AF0100"/>
      </a:accent6>
      <a:hlink>
        <a:srgbClr val="084A8B"/>
      </a:hlink>
      <a:folHlink>
        <a:srgbClr val="084A8B"/>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true">
          <a:gsLst>
            <a:gs pos="0">
              <a:schemeClr val="phClr">
                <a:tint val="50000"/>
                <a:satMod val="300000"/>
              </a:schemeClr>
            </a:gs>
            <a:gs pos="35000">
              <a:schemeClr val="phClr">
                <a:tint val="37000"/>
                <a:satMod val="300000"/>
              </a:schemeClr>
            </a:gs>
            <a:gs pos="100000">
              <a:schemeClr val="phClr">
                <a:tint val="15000"/>
                <a:satMod val="350000"/>
              </a:schemeClr>
            </a:gs>
          </a:gsLst>
          <a:lin ang="16200000" scaled="true"/>
        </a:gradFill>
        <a:gradFill rotWithShape="true">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false"/>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false">
              <a:srgbClr val="000000">
                <a:alpha val="38000"/>
              </a:srgbClr>
            </a:outerShdw>
          </a:effectLst>
        </a:effectStyle>
        <a:effectStyle>
          <a:effectLst>
            <a:outerShdw blurRad="40000" dist="23000" dir="5400000" rotWithShape="false">
              <a:srgbClr val="000000">
                <a:alpha val="35000"/>
              </a:srgbClr>
            </a:outerShdw>
          </a:effectLst>
        </a:effectStyle>
        <a:effectStyle>
          <a:effectLst>
            <a:outerShdw blurRad="40000" dist="23000" dir="5400000" rotWithShape="false">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true">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true">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o="urn:schemas-microsoft-com:office:office" xmlns:xvml="urn:schemas-microsoft-com:office:excel"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true">
          <a:gsLst>
            <a:gs pos="0">
              <a:schemeClr val="phClr">
                <a:tint val="50000"/>
                <a:satMod val="300000"/>
              </a:schemeClr>
            </a:gs>
            <a:gs pos="35000">
              <a:schemeClr val="phClr">
                <a:tint val="37000"/>
                <a:satMod val="300000"/>
              </a:schemeClr>
            </a:gs>
            <a:gs pos="100000">
              <a:schemeClr val="phClr">
                <a:tint val="15000"/>
                <a:satMod val="350000"/>
              </a:schemeClr>
            </a:gs>
          </a:gsLst>
          <a:lin ang="16200000" scaled="true"/>
        </a:gradFill>
        <a:gradFill rotWithShape="true">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false"/>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false">
              <a:srgbClr val="000000">
                <a:alpha val="38000"/>
              </a:srgbClr>
            </a:outerShdw>
          </a:effectLst>
        </a:effectStyle>
        <a:effectStyle>
          <a:effectLst>
            <a:outerShdw blurRad="40000" dist="23000" dir="5400000" rotWithShape="false">
              <a:srgbClr val="000000">
                <a:alpha val="35000"/>
              </a:srgbClr>
            </a:outerShdw>
          </a:effectLst>
        </a:effectStyle>
        <a:effectStyle>
          <a:effectLst>
            <a:outerShdw blurRad="40000" dist="23000" dir="5400000" rotWithShape="false">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true">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true">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o="urn:schemas-microsoft-com:office:office" xmlns:xvml="urn:schemas-microsoft-com:office:excel"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true">
          <a:gsLst>
            <a:gs pos="0">
              <a:schemeClr val="phClr">
                <a:tint val="50000"/>
                <a:satMod val="300000"/>
              </a:schemeClr>
            </a:gs>
            <a:gs pos="35000">
              <a:schemeClr val="phClr">
                <a:tint val="37000"/>
                <a:satMod val="300000"/>
              </a:schemeClr>
            </a:gs>
            <a:gs pos="100000">
              <a:schemeClr val="phClr">
                <a:tint val="15000"/>
                <a:satMod val="350000"/>
              </a:schemeClr>
            </a:gs>
          </a:gsLst>
          <a:lin ang="16200000" scaled="true"/>
        </a:gradFill>
        <a:gradFill rotWithShape="true">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false"/>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false">
              <a:srgbClr val="000000">
                <a:alpha val="38000"/>
              </a:srgbClr>
            </a:outerShdw>
          </a:effectLst>
        </a:effectStyle>
        <a:effectStyle>
          <a:effectLst>
            <a:outerShdw blurRad="40000" dist="23000" dir="5400000" rotWithShape="false">
              <a:srgbClr val="000000">
                <a:alpha val="35000"/>
              </a:srgbClr>
            </a:outerShdw>
          </a:effectLst>
        </a:effectStyle>
        <a:effectStyle>
          <a:effectLst>
            <a:outerShdw blurRad="40000" dist="23000" dir="5400000" rotWithShape="false">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true">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true">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Properties xmlns:properties="http://schemas.openxmlformats.org/officeDocument/2006/extended-properties" xmlns:vt="http://schemas.openxmlformats.org/officeDocument/2006/docPropsVTypes">
  <properties:Template>Motiv1</properties:Template>
  <properties:Words>2822</properties:Words>
  <properties:PresentationFormat>Předvádění na obrazovce (4:3)</properties:PresentationFormat>
  <properties:Paragraphs>219</properties:Paragraphs>
  <properties:Slides>28</properties:Slides>
  <properties:Notes>5</properties:Notes>
  <properties:TotalTime>3554</properties:TotalTime>
  <properties:HiddenSlides>0</properties:HiddenSlides>
  <properties:MMClips>0</properties:MMClips>
  <properties:ScaleCrop>false</properties:ScaleCrop>
  <properties:HeadingPairs>
    <vt:vector baseType="variant" size="4">
      <vt:variant>
        <vt:lpstr>Motiv</vt:lpstr>
      </vt:variant>
      <vt:variant>
        <vt:i4>1</vt:i4>
      </vt:variant>
      <vt:variant>
        <vt:lpstr>Nadpisy snímků</vt:lpstr>
      </vt:variant>
      <vt:variant>
        <vt:i4>28</vt:i4>
      </vt:variant>
    </vt:vector>
  </properties:HeadingPairs>
  <properties:TitlesOfParts>
    <vt:vector baseType="lpstr" size="29">
      <vt:lpstr>Motiv1</vt:lpstr>
      <vt:lpstr>Seminář pro příjemce Typ I – Příprava a podpis právního aktu, pravidla a podmínky realizace</vt:lpstr>
      <vt:lpstr>Obsah</vt:lpstr>
      <vt:lpstr>Předpisy</vt:lpstr>
      <vt:lpstr>Rozhodnutí o poskytnutí dotace</vt:lpstr>
      <vt:lpstr>Rozhodnutí o poskytnutí dotace</vt:lpstr>
      <vt:lpstr>Rozhodnutí o poskytnutí dotace</vt:lpstr>
      <vt:lpstr>Rozhodnutí o poskytnutí dotace</vt:lpstr>
      <vt:lpstr>Zpráva o reaLizaci projektu</vt:lpstr>
      <vt:lpstr>Zpráva o reaLizaci projektu</vt:lpstr>
      <vt:lpstr>Zpráva o reaLizaci projektu</vt:lpstr>
      <vt:lpstr>Zpráva o reaLizaci projektu</vt:lpstr>
      <vt:lpstr>Změny projektu</vt:lpstr>
      <vt:lpstr>Změny projektu</vt:lpstr>
      <vt:lpstr>Finanční část</vt:lpstr>
      <vt:lpstr>Finanční část</vt:lpstr>
      <vt:lpstr>Finanční část</vt:lpstr>
      <vt:lpstr>Finanční část</vt:lpstr>
      <vt:lpstr>Finanční část</vt:lpstr>
      <vt:lpstr>Finanční část</vt:lpstr>
      <vt:lpstr>Kontroly</vt:lpstr>
      <vt:lpstr>Veřejné zakázky</vt:lpstr>
      <vt:lpstr>Veřejné zakázky</vt:lpstr>
      <vt:lpstr>publicita</vt:lpstr>
      <vt:lpstr>publicita</vt:lpstr>
      <vt:lpstr>PUBLICITA</vt:lpstr>
      <vt:lpstr>Informační a komunikační opatření</vt:lpstr>
      <vt:lpstr>Kontaktní osoby</vt:lpstr>
      <vt:lpstr> </vt:lpstr>
    </vt:vector>
  </properties:TitlesOfParts>
  <properties:LinksUpToDate>false</properties:LinksUpToDate>
  <properties:SharedDoc>false</properties:SharedDoc>
  <properties:HyperlinksChanged>false</properties:HyperlinksChanged>
  <properties:Application>Microsoft Office PowerPoint</properties:Application>
  <properties:AppVersion>14.0000</properties:AppVersion>
</properties:Properties>
</file>

<file path=docProps/core.xml><?xml version="1.0" encoding="utf-8"?>
<cp:coreProperties xmlns:cp="http://schemas.openxmlformats.org/package/2006/metadata/core-properties" xmlns:dcterms="http://purl.org/dc/terms/" xmlns:dc="http://purl.org/dc/elements/1.1/">
  <dcterms:created xmlns:xsi="http://www.w3.org/2001/XMLSchema-instance" xsi:type="dcterms:W3CDTF">2016-05-17T18:24:25Z</dcterms:created>
  <dc:creator/>
  <cp:lastModifiedBy/>
  <cp:lastPrinted>2016-08-31T06:53:29Z</cp:lastPrinted>
  <dcterms:modified xmlns:xsi="http://www.w3.org/2001/XMLSchema-instance" xsi:type="dcterms:W3CDTF">2016-10-11T08:38:01Z</dcterms:modified>
  <cp:revision>224</cp:revision>
  <dc:title>WORKSHOP pro schvalovatele</dc:title>
</cp:coreProperties>
</file>