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1" r:id="rId1"/>
  </p:sldMasterIdLst>
  <p:notesMasterIdLst>
    <p:notesMasterId r:id="rId45"/>
  </p:notesMasterIdLst>
  <p:handoutMasterIdLst>
    <p:handoutMasterId r:id="rId46"/>
  </p:handoutMasterIdLst>
  <p:sldIdLst>
    <p:sldId id="323" r:id="rId2"/>
    <p:sldId id="415" r:id="rId3"/>
    <p:sldId id="568" r:id="rId4"/>
    <p:sldId id="336" r:id="rId5"/>
    <p:sldId id="342" r:id="rId6"/>
    <p:sldId id="577" r:id="rId7"/>
    <p:sldId id="505" r:id="rId8"/>
    <p:sldId id="504" r:id="rId9"/>
    <p:sldId id="345" r:id="rId10"/>
    <p:sldId id="507" r:id="rId11"/>
    <p:sldId id="556" r:id="rId12"/>
    <p:sldId id="567" r:id="rId13"/>
    <p:sldId id="360" r:id="rId14"/>
    <p:sldId id="358" r:id="rId15"/>
    <p:sldId id="356" r:id="rId16"/>
    <p:sldId id="569" r:id="rId17"/>
    <p:sldId id="357" r:id="rId18"/>
    <p:sldId id="361" r:id="rId19"/>
    <p:sldId id="557" r:id="rId20"/>
    <p:sldId id="543" r:id="rId21"/>
    <p:sldId id="544" r:id="rId22"/>
    <p:sldId id="545" r:id="rId23"/>
    <p:sldId id="571" r:id="rId24"/>
    <p:sldId id="572" r:id="rId25"/>
    <p:sldId id="573" r:id="rId26"/>
    <p:sldId id="414" r:id="rId27"/>
    <p:sldId id="547" r:id="rId28"/>
    <p:sldId id="548" r:id="rId29"/>
    <p:sldId id="559" r:id="rId30"/>
    <p:sldId id="566" r:id="rId31"/>
    <p:sldId id="551" r:id="rId32"/>
    <p:sldId id="552" r:id="rId33"/>
    <p:sldId id="565" r:id="rId34"/>
    <p:sldId id="560" r:id="rId35"/>
    <p:sldId id="554" r:id="rId36"/>
    <p:sldId id="561" r:id="rId37"/>
    <p:sldId id="555" r:id="rId38"/>
    <p:sldId id="562" r:id="rId39"/>
    <p:sldId id="563" r:id="rId40"/>
    <p:sldId id="570" r:id="rId41"/>
    <p:sldId id="575" r:id="rId42"/>
    <p:sldId id="574" r:id="rId43"/>
    <p:sldId id="576" r:id="rId44"/>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or" initials="A"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447" autoAdjust="0"/>
  </p:normalViewPr>
  <p:slideViewPr>
    <p:cSldViewPr showGuides="1">
      <p:cViewPr varScale="1">
        <p:scale>
          <a:sx n="62" d="100"/>
          <a:sy n="62" d="100"/>
        </p:scale>
        <p:origin x="960" y="72"/>
      </p:cViewPr>
      <p:guideLst>
        <p:guide orient="horz" pos="913"/>
        <p:guide orient="horz" pos="3884"/>
        <p:guide pos="5420"/>
        <p:guide pos="340"/>
      </p:guideLst>
    </p:cSldViewPr>
  </p:slideViewPr>
  <p:outlineViewPr>
    <p:cViewPr>
      <p:scale>
        <a:sx n="33" d="100"/>
        <a:sy n="33" d="100"/>
      </p:scale>
      <p:origin x="0" y="39252"/>
    </p:cViewPr>
  </p:outlineViewPr>
  <p:notesTextViewPr>
    <p:cViewPr>
      <p:scale>
        <a:sx n="1" d="1"/>
        <a:sy n="1" d="1"/>
      </p:scale>
      <p:origin x="0" y="0"/>
    </p:cViewPr>
  </p:notesTextViewPr>
  <p:sorterViewPr>
    <p:cViewPr>
      <p:scale>
        <a:sx n="200" d="100"/>
        <a:sy n="200" d="100"/>
      </p:scale>
      <p:origin x="0" y="0"/>
    </p:cViewPr>
  </p:sorterViewPr>
  <p:notesViewPr>
    <p:cSldViewPr>
      <p:cViewPr varScale="1">
        <p:scale>
          <a:sx n="82" d="100"/>
          <a:sy n="82" d="100"/>
        </p:scale>
        <p:origin x="-3954" y="-6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2"/>
            <a:ext cx="2946400" cy="496888"/>
          </a:xfrm>
          <a:prstGeom prst="rect">
            <a:avLst/>
          </a:prstGeom>
        </p:spPr>
        <p:txBody>
          <a:bodyPr vert="horz" lIns="91411" tIns="45706" rIns="91411" bIns="45706" rtlCol="0"/>
          <a:lstStyle>
            <a:lvl1pPr algn="l">
              <a:defRPr sz="1200"/>
            </a:lvl1pPr>
          </a:lstStyle>
          <a:p>
            <a:endParaRPr lang="cs-CZ"/>
          </a:p>
        </p:txBody>
      </p:sp>
      <p:sp>
        <p:nvSpPr>
          <p:cNvPr id="3" name="Zástupný symbol pro datum 2"/>
          <p:cNvSpPr>
            <a:spLocks noGrp="1"/>
          </p:cNvSpPr>
          <p:nvPr>
            <p:ph type="dt" sz="quarter" idx="1"/>
          </p:nvPr>
        </p:nvSpPr>
        <p:spPr>
          <a:xfrm>
            <a:off x="3849690" y="2"/>
            <a:ext cx="2946400" cy="496888"/>
          </a:xfrm>
          <a:prstGeom prst="rect">
            <a:avLst/>
          </a:prstGeom>
        </p:spPr>
        <p:txBody>
          <a:bodyPr vert="horz" lIns="91411" tIns="45706" rIns="91411" bIns="45706" rtlCol="0"/>
          <a:lstStyle>
            <a:lvl1pPr algn="r">
              <a:defRPr sz="1200"/>
            </a:lvl1pPr>
          </a:lstStyle>
          <a:p>
            <a:fld id="{0160B359-50B4-4BC9-880E-98F18A6C7756}" type="datetimeFigureOut">
              <a:rPr lang="cs-CZ" smtClean="0"/>
              <a:pPr/>
              <a:t>15.01.2021</a:t>
            </a:fld>
            <a:endParaRPr lang="cs-CZ"/>
          </a:p>
        </p:txBody>
      </p:sp>
      <p:sp>
        <p:nvSpPr>
          <p:cNvPr id="4" name="Zástupný symbol pro zápatí 3"/>
          <p:cNvSpPr>
            <a:spLocks noGrp="1"/>
          </p:cNvSpPr>
          <p:nvPr>
            <p:ph type="ftr" sz="quarter" idx="2"/>
          </p:nvPr>
        </p:nvSpPr>
        <p:spPr>
          <a:xfrm>
            <a:off x="0" y="9428164"/>
            <a:ext cx="2946400" cy="496887"/>
          </a:xfrm>
          <a:prstGeom prst="rect">
            <a:avLst/>
          </a:prstGeom>
        </p:spPr>
        <p:txBody>
          <a:bodyPr vert="horz" lIns="91411" tIns="45706" rIns="91411" bIns="45706"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90" y="9428164"/>
            <a:ext cx="2946400" cy="496887"/>
          </a:xfrm>
          <a:prstGeom prst="rect">
            <a:avLst/>
          </a:prstGeom>
        </p:spPr>
        <p:txBody>
          <a:bodyPr vert="horz" lIns="91411" tIns="45706" rIns="91411" bIns="45706" rtlCol="0" anchor="b"/>
          <a:lstStyle>
            <a:lvl1pPr algn="r">
              <a:defRPr sz="1200"/>
            </a:lvl1pPr>
          </a:lstStyle>
          <a:p>
            <a:fld id="{6C58E3B5-F936-41C1-A2B7-9998FE680AA1}" type="slidenum">
              <a:rPr lang="cs-CZ" smtClean="0"/>
              <a:pPr/>
              <a:t>‹#›</a:t>
            </a:fld>
            <a:endParaRPr lang="cs-CZ"/>
          </a:p>
        </p:txBody>
      </p:sp>
    </p:spTree>
    <p:extLst>
      <p:ext uri="{BB962C8B-B14F-4D97-AF65-F5344CB8AC3E}">
        <p14:creationId xmlns:p14="http://schemas.microsoft.com/office/powerpoint/2010/main" val="2411657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5659" cy="496332"/>
          </a:xfrm>
          <a:prstGeom prst="rect">
            <a:avLst/>
          </a:prstGeom>
        </p:spPr>
        <p:txBody>
          <a:bodyPr vert="horz" lIns="91411" tIns="45706" rIns="91411" bIns="45706" rtlCol="0"/>
          <a:lstStyle>
            <a:lvl1pPr algn="l">
              <a:defRPr sz="1200"/>
            </a:lvl1pPr>
          </a:lstStyle>
          <a:p>
            <a:endParaRPr lang="cs-CZ"/>
          </a:p>
        </p:txBody>
      </p:sp>
      <p:sp>
        <p:nvSpPr>
          <p:cNvPr id="3" name="Zástupný symbol pro datum 2"/>
          <p:cNvSpPr>
            <a:spLocks noGrp="1"/>
          </p:cNvSpPr>
          <p:nvPr>
            <p:ph type="dt" idx="1"/>
          </p:nvPr>
        </p:nvSpPr>
        <p:spPr>
          <a:xfrm>
            <a:off x="3850446" y="0"/>
            <a:ext cx="2945659" cy="496332"/>
          </a:xfrm>
          <a:prstGeom prst="rect">
            <a:avLst/>
          </a:prstGeom>
        </p:spPr>
        <p:txBody>
          <a:bodyPr vert="horz" lIns="91411" tIns="45706" rIns="91411" bIns="45706" rtlCol="0"/>
          <a:lstStyle>
            <a:lvl1pPr algn="r">
              <a:defRPr sz="1200"/>
            </a:lvl1pPr>
          </a:lstStyle>
          <a:p>
            <a:fld id="{703916EA-B297-4F0B-851D-BD5704B201B7}" type="datetimeFigureOut">
              <a:rPr lang="cs-CZ" smtClean="0"/>
              <a:pPr/>
              <a:t>15.01.2021</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11" tIns="45706" rIns="91411" bIns="45706"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11" tIns="45706" rIns="91411" bIns="45706"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28583"/>
            <a:ext cx="2945659" cy="496332"/>
          </a:xfrm>
          <a:prstGeom prst="rect">
            <a:avLst/>
          </a:prstGeom>
        </p:spPr>
        <p:txBody>
          <a:bodyPr vert="horz" lIns="91411" tIns="45706" rIns="91411" bIns="45706"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6" y="9428583"/>
            <a:ext cx="2945659" cy="496332"/>
          </a:xfrm>
          <a:prstGeom prst="rect">
            <a:avLst/>
          </a:prstGeom>
        </p:spPr>
        <p:txBody>
          <a:bodyPr vert="horz" lIns="91411" tIns="45706" rIns="91411" bIns="45706" rtlCol="0" anchor="b"/>
          <a:lstStyle>
            <a:lvl1pPr algn="r">
              <a:defRPr sz="1200"/>
            </a:lvl1pPr>
          </a:lstStyle>
          <a:p>
            <a:fld id="{53FB31FA-E905-4016-9D4B-970DF0C7EE08}" type="slidenum">
              <a:rPr lang="cs-CZ" smtClean="0"/>
              <a:pPr/>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t>25</a:t>
            </a:fld>
            <a:endParaRPr lang="cs-CZ" dirty="0"/>
          </a:p>
        </p:txBody>
      </p:sp>
    </p:spTree>
    <p:extLst>
      <p:ext uri="{BB962C8B-B14F-4D97-AF65-F5344CB8AC3E}">
        <p14:creationId xmlns:p14="http://schemas.microsoft.com/office/powerpoint/2010/main" val="1656562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26</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29</a:t>
            </a:fld>
            <a:endParaRPr lang="cs-CZ"/>
          </a:p>
        </p:txBody>
      </p:sp>
    </p:spTree>
    <p:extLst>
      <p:ext uri="{BB962C8B-B14F-4D97-AF65-F5344CB8AC3E}">
        <p14:creationId xmlns:p14="http://schemas.microsoft.com/office/powerpoint/2010/main" val="311286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30</a:t>
            </a:fld>
            <a:endParaRPr lang="cs-CZ" dirty="0"/>
          </a:p>
        </p:txBody>
      </p:sp>
    </p:spTree>
    <p:extLst>
      <p:ext uri="{BB962C8B-B14F-4D97-AF65-F5344CB8AC3E}">
        <p14:creationId xmlns:p14="http://schemas.microsoft.com/office/powerpoint/2010/main" val="5721559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34</a:t>
            </a:fld>
            <a:endParaRPr lang="cs-CZ"/>
          </a:p>
        </p:txBody>
      </p:sp>
    </p:spTree>
    <p:extLst>
      <p:ext uri="{BB962C8B-B14F-4D97-AF65-F5344CB8AC3E}">
        <p14:creationId xmlns:p14="http://schemas.microsoft.com/office/powerpoint/2010/main" val="2845755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36</a:t>
            </a:fld>
            <a:endParaRPr lang="cs-CZ"/>
          </a:p>
        </p:txBody>
      </p:sp>
    </p:spTree>
    <p:extLst>
      <p:ext uri="{BB962C8B-B14F-4D97-AF65-F5344CB8AC3E}">
        <p14:creationId xmlns:p14="http://schemas.microsoft.com/office/powerpoint/2010/main" val="18107119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38</a:t>
            </a:fld>
            <a:endParaRPr lang="cs-CZ"/>
          </a:p>
        </p:txBody>
      </p:sp>
    </p:spTree>
    <p:extLst>
      <p:ext uri="{BB962C8B-B14F-4D97-AF65-F5344CB8AC3E}">
        <p14:creationId xmlns:p14="http://schemas.microsoft.com/office/powerpoint/2010/main" val="4363729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40</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41</a:t>
            </a:fld>
            <a:endParaRPr lang="cs-CZ"/>
          </a:p>
        </p:txBody>
      </p:sp>
    </p:spTree>
    <p:extLst>
      <p:ext uri="{BB962C8B-B14F-4D97-AF65-F5344CB8AC3E}">
        <p14:creationId xmlns:p14="http://schemas.microsoft.com/office/powerpoint/2010/main" val="42373949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42</a:t>
            </a:fld>
            <a:endParaRPr lang="cs-CZ"/>
          </a:p>
        </p:txBody>
      </p:sp>
    </p:spTree>
    <p:extLst>
      <p:ext uri="{BB962C8B-B14F-4D97-AF65-F5344CB8AC3E}">
        <p14:creationId xmlns:p14="http://schemas.microsoft.com/office/powerpoint/2010/main" val="4237394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2</a:t>
            </a:fld>
            <a:endParaRPr lang="cs-CZ"/>
          </a:p>
        </p:txBody>
      </p:sp>
    </p:spTree>
    <p:extLst>
      <p:ext uri="{BB962C8B-B14F-4D97-AF65-F5344CB8AC3E}">
        <p14:creationId xmlns:p14="http://schemas.microsoft.com/office/powerpoint/2010/main" val="2807969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a:t>
            </a:fld>
            <a:endParaRPr lang="cs-CZ"/>
          </a:p>
        </p:txBody>
      </p:sp>
    </p:spTree>
    <p:extLst>
      <p:ext uri="{BB962C8B-B14F-4D97-AF65-F5344CB8AC3E}">
        <p14:creationId xmlns:p14="http://schemas.microsoft.com/office/powerpoint/2010/main" val="501341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7</a:t>
            </a:fld>
            <a:endParaRPr lang="cs-CZ" dirty="0"/>
          </a:p>
        </p:txBody>
      </p:sp>
    </p:spTree>
    <p:extLst>
      <p:ext uri="{BB962C8B-B14F-4D97-AF65-F5344CB8AC3E}">
        <p14:creationId xmlns:p14="http://schemas.microsoft.com/office/powerpoint/2010/main" val="59797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8</a:t>
            </a:fld>
            <a:endParaRPr lang="cs-CZ" dirty="0"/>
          </a:p>
        </p:txBody>
      </p:sp>
    </p:spTree>
    <p:extLst>
      <p:ext uri="{BB962C8B-B14F-4D97-AF65-F5344CB8AC3E}">
        <p14:creationId xmlns:p14="http://schemas.microsoft.com/office/powerpoint/2010/main" val="590983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10</a:t>
            </a:fld>
            <a:endParaRPr lang="cs-CZ" dirty="0"/>
          </a:p>
        </p:txBody>
      </p:sp>
    </p:spTree>
    <p:extLst>
      <p:ext uri="{BB962C8B-B14F-4D97-AF65-F5344CB8AC3E}">
        <p14:creationId xmlns:p14="http://schemas.microsoft.com/office/powerpoint/2010/main" val="2555939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11</a:t>
            </a:fld>
            <a:endParaRPr lang="cs-CZ"/>
          </a:p>
        </p:txBody>
      </p:sp>
    </p:spTree>
    <p:extLst>
      <p:ext uri="{BB962C8B-B14F-4D97-AF65-F5344CB8AC3E}">
        <p14:creationId xmlns:p14="http://schemas.microsoft.com/office/powerpoint/2010/main" val="501341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19</a:t>
            </a:fld>
            <a:endParaRPr lang="cs-CZ"/>
          </a:p>
        </p:txBody>
      </p:sp>
    </p:spTree>
    <p:extLst>
      <p:ext uri="{BB962C8B-B14F-4D97-AF65-F5344CB8AC3E}">
        <p14:creationId xmlns:p14="http://schemas.microsoft.com/office/powerpoint/2010/main" val="734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23</a:t>
            </a:fld>
            <a:endParaRPr lang="cs-CZ"/>
          </a:p>
        </p:txBody>
      </p:sp>
    </p:spTree>
    <p:extLst>
      <p:ext uri="{BB962C8B-B14F-4D97-AF65-F5344CB8AC3E}">
        <p14:creationId xmlns:p14="http://schemas.microsoft.com/office/powerpoint/2010/main" val="39222697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http://www.esfcr.cz/"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esfcr.cz/dokumenty-opz"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hyperlink" Target="https://www.esfcr.cz/vyzvy_03_17_077-078" TargetMode="External"/><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hyperlink" Target="mailto:daniel.foch@mpsv.cz" TargetMode="Externa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text 5"/>
          <p:cNvSpPr>
            <a:spLocks noGrp="1"/>
          </p:cNvSpPr>
          <p:nvPr>
            <p:ph type="body" sz="quarter" idx="13"/>
          </p:nvPr>
        </p:nvSpPr>
        <p:spPr>
          <a:xfrm>
            <a:off x="1331640" y="4437112"/>
            <a:ext cx="5930356" cy="1656184"/>
          </a:xfrm>
        </p:spPr>
        <p:txBody>
          <a:bodyPr/>
          <a:lstStyle/>
          <a:p>
            <a:pPr algn="ctr"/>
            <a:endParaRPr lang="cs-CZ" sz="2400" dirty="0"/>
          </a:p>
          <a:p>
            <a:pPr algn="ctr"/>
            <a:r>
              <a:rPr lang="cs-CZ" sz="2400" dirty="0"/>
              <a:t>  </a:t>
            </a:r>
          </a:p>
          <a:p>
            <a:pPr algn="ctr"/>
            <a:r>
              <a:rPr lang="cs-CZ" sz="2400" dirty="0"/>
              <a:t>    </a:t>
            </a:r>
            <a:r>
              <a:rPr lang="cs-CZ" sz="2000" dirty="0"/>
              <a:t>Výzva 1. investiční priority 1.2 OPZ</a:t>
            </a:r>
            <a:endParaRPr lang="cs-CZ" sz="2400" dirty="0"/>
          </a:p>
        </p:txBody>
      </p:sp>
      <p:pic>
        <p:nvPicPr>
          <p:cNvPr id="14" name="Zástupný symbol pro obrázek 13"/>
          <p:cNvPicPr>
            <a:picLocks noGrp="1" noChangeAspect="1"/>
          </p:cNvPicPr>
          <p:nvPr>
            <p:ph type="pic" sz="quarter" idx="15"/>
          </p:nvPr>
        </p:nvPicPr>
        <p:blipFill>
          <a:blip r:embed="rId3" cstate="print">
            <a:extLst>
              <a:ext uri="{28A0092B-C50C-407E-A947-70E740481C1C}">
                <a14:useLocalDpi xmlns:a14="http://schemas.microsoft.com/office/drawing/2010/main" val="0"/>
              </a:ext>
            </a:extLst>
          </a:blip>
          <a:stretch>
            <a:fillRect/>
          </a:stretch>
        </p:blipFill>
        <p:spPr>
          <a:xfrm>
            <a:off x="1691680" y="5373216"/>
            <a:ext cx="540000" cy="540000"/>
          </a:xfrm>
        </p:spPr>
      </p:pic>
      <p:sp>
        <p:nvSpPr>
          <p:cNvPr id="2" name="Nadpis 1"/>
          <p:cNvSpPr>
            <a:spLocks noGrp="1"/>
          </p:cNvSpPr>
          <p:nvPr>
            <p:ph type="title"/>
          </p:nvPr>
        </p:nvSpPr>
        <p:spPr>
          <a:xfrm>
            <a:off x="971600" y="2060848"/>
            <a:ext cx="7272808" cy="1872208"/>
          </a:xfrm>
        </p:spPr>
        <p:txBody>
          <a:bodyPr/>
          <a:lstStyle/>
          <a:p>
            <a:pPr algn="ctr"/>
            <a:r>
              <a:rPr lang="cs-CZ" sz="2800" dirty="0"/>
              <a:t>Podpora zařízení péče o děti na </a:t>
            </a:r>
            <a:br>
              <a:rPr lang="cs-CZ" sz="2800" dirty="0"/>
            </a:br>
            <a:r>
              <a:rPr lang="cs-CZ" sz="2800" dirty="0"/>
              <a:t>1. stupni základních škol v době mimo školní vyučování mimo hl. město Prahu</a:t>
            </a:r>
            <a:br>
              <a:rPr lang="cs-CZ" dirty="0"/>
            </a:br>
            <a:br>
              <a:rPr lang="cs-CZ" dirty="0"/>
            </a:br>
            <a:r>
              <a:rPr lang="cs-CZ" sz="2400" dirty="0"/>
              <a:t>Seminář pro příjemce výzvy</a:t>
            </a:r>
            <a:br>
              <a:rPr lang="cs-CZ" sz="2400" dirty="0"/>
            </a:br>
            <a:r>
              <a:rPr lang="cs-CZ" sz="2400" dirty="0"/>
              <a:t>č. 107</a:t>
            </a:r>
            <a:endParaRPr lang="cs-CZ" sz="2400" b="0" dirty="0"/>
          </a:p>
        </p:txBody>
      </p:sp>
    </p:spTree>
    <p:extLst>
      <p:ext uri="{BB962C8B-B14F-4D97-AF65-F5344CB8AC3E}">
        <p14:creationId xmlns:p14="http://schemas.microsoft.com/office/powerpoint/2010/main" val="2957940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ctr" fontAlgn="base" hangingPunct="0"/>
            <a:br>
              <a:rPr lang="cs-CZ" dirty="0"/>
            </a:br>
            <a:r>
              <a:rPr lang="cs-CZ" sz="2800" dirty="0"/>
              <a:t>1.1 Monitorovací list</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10</a:t>
            </a:fld>
            <a:endParaRPr lang="cs-CZ" dirty="0"/>
          </a:p>
        </p:txBody>
      </p:sp>
      <p:sp>
        <p:nvSpPr>
          <p:cNvPr id="7" name="Zástupný symbol pro obsah 2"/>
          <p:cNvSpPr txBox="1">
            <a:spLocks/>
          </p:cNvSpPr>
          <p:nvPr/>
        </p:nvSpPr>
        <p:spPr>
          <a:xfrm>
            <a:off x="395536" y="1628800"/>
            <a:ext cx="8208912" cy="504056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32000" lvl="1" indent="-432000">
              <a:lnSpc>
                <a:spcPts val="2880"/>
              </a:lnSpc>
              <a:spcBef>
                <a:spcPts val="600"/>
              </a:spcBef>
              <a:spcAft>
                <a:spcPts val="0"/>
              </a:spcAft>
              <a:buSzPct val="100000"/>
              <a:buFont typeface="Wingdings" panose="05000000000000000000" pitchFamily="2" charset="2"/>
              <a:buChar char=""/>
            </a:pPr>
            <a:r>
              <a:rPr lang="cs-CZ" sz="2400" dirty="0"/>
              <a:t>Vzor ML je dostupný na webových stránkách ESF</a:t>
            </a:r>
          </a:p>
          <a:p>
            <a:pPr marL="432000" lvl="1" indent="-432000">
              <a:lnSpc>
                <a:spcPts val="2880"/>
              </a:lnSpc>
              <a:spcBef>
                <a:spcPts val="600"/>
              </a:spcBef>
              <a:spcAft>
                <a:spcPts val="0"/>
              </a:spcAft>
              <a:buSzPct val="100000"/>
              <a:buFont typeface="Wingdings" panose="05000000000000000000" pitchFamily="2" charset="2"/>
              <a:buChar char=""/>
            </a:pPr>
            <a:r>
              <a:rPr lang="cs-CZ" sz="2400" dirty="0"/>
              <a:t>ML (1. část) musí být vyplněna a podepsána právním zástupcem dítěte (pouze jedním, ideálně tím, u kterého se očekává zlepšení postavení na trhu práce),</a:t>
            </a:r>
            <a:br>
              <a:rPr lang="cs-CZ" sz="2400" dirty="0"/>
            </a:br>
            <a:r>
              <a:rPr lang="cs-CZ" sz="2400" dirty="0"/>
              <a:t>ML (2. část) musí být vyplněna a podepsána právním zástupcem dítěte nejpozději do 4 týdnů od ukončení účasti osoby v projektu</a:t>
            </a:r>
          </a:p>
          <a:p>
            <a:pPr marL="432000" lvl="1" indent="-432000">
              <a:lnSpc>
                <a:spcPts val="2880"/>
              </a:lnSpc>
              <a:spcBef>
                <a:spcPts val="600"/>
              </a:spcBef>
              <a:spcAft>
                <a:spcPts val="0"/>
              </a:spcAft>
              <a:buSzPct val="100000"/>
              <a:buFont typeface="Wingdings" panose="05000000000000000000" pitchFamily="2" charset="2"/>
              <a:buChar char=""/>
            </a:pPr>
            <a:r>
              <a:rPr lang="cs-CZ" sz="2400" dirty="0"/>
              <a:t>Příjemce může obsah ML podpořené osoby upravit (např. nezjišťovat něco, co už je příjemci známo a eviduje dané hodnoty v podobě jiného dokumentu/databáze)</a:t>
            </a:r>
          </a:p>
          <a:p>
            <a:pPr marL="432000" lvl="1" indent="-432000">
              <a:lnSpc>
                <a:spcPts val="2880"/>
              </a:lnSpc>
              <a:spcBef>
                <a:spcPts val="600"/>
              </a:spcBef>
              <a:spcAft>
                <a:spcPts val="0"/>
              </a:spcAft>
              <a:buSzPct val="100000"/>
              <a:buFont typeface="Wingdings" panose="05000000000000000000" pitchFamily="2" charset="2"/>
              <a:buChar char=""/>
            </a:pPr>
            <a:r>
              <a:rPr lang="cs-CZ" sz="2400" dirty="0"/>
              <a:t>Sledování vymezených parametrů u účastníků projektu umožní příjemci vykazovat dosažené hodnoty indikátorů</a:t>
            </a:r>
          </a:p>
          <a:p>
            <a:pPr>
              <a:buFontTx/>
              <a:buChar char="-"/>
            </a:pPr>
            <a:endParaRPr lang="cs-CZ" dirty="0"/>
          </a:p>
          <a:p>
            <a:pPr>
              <a:buFontTx/>
              <a:buChar char="-"/>
            </a:pPr>
            <a:endParaRPr lang="cs-CZ" dirty="0"/>
          </a:p>
          <a:p>
            <a:pPr>
              <a:buFontTx/>
              <a:buChar char="-"/>
            </a:pPr>
            <a:endParaRPr lang="cs-CZ" dirty="0"/>
          </a:p>
          <a:p>
            <a:pPr marL="0" lvl="0" indent="0">
              <a:buNone/>
            </a:pPr>
            <a:endParaRPr lang="cs-CZ" b="1" dirty="0"/>
          </a:p>
          <a:p>
            <a:pPr lvl="0" algn="just"/>
            <a:endParaRPr lang="cs-CZ" sz="2800" dirty="0"/>
          </a:p>
          <a:p>
            <a:pPr marL="0" indent="0" fontAlgn="base" hangingPunct="0">
              <a:buFont typeface="Wingdings" panose="05000000000000000000" pitchFamily="2" charset="2"/>
              <a:buNone/>
            </a:pPr>
            <a:endParaRPr lang="cs-CZ" sz="2000" dirty="0"/>
          </a:p>
          <a:p>
            <a:pPr marL="0" indent="0" fontAlgn="base" hangingPunct="0">
              <a:buFont typeface="Wingdings" panose="05000000000000000000" pitchFamily="2" charset="2"/>
              <a:buNone/>
            </a:pPr>
            <a:r>
              <a:rPr lang="cs-CZ" sz="2000" dirty="0"/>
              <a:t> </a:t>
            </a:r>
          </a:p>
          <a:p>
            <a:pPr marL="0" indent="0" fontAlgn="base" hangingPunct="0">
              <a:buFont typeface="Wingdings" panose="05000000000000000000" pitchFamily="2" charset="2"/>
              <a:buNone/>
            </a:pP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1524512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endParaRPr lang="cs-CZ" sz="2400" i="1" dirty="0"/>
          </a:p>
        </p:txBody>
      </p:sp>
      <p:sp>
        <p:nvSpPr>
          <p:cNvPr id="2" name="Nadpis 1"/>
          <p:cNvSpPr>
            <a:spLocks noGrp="1"/>
          </p:cNvSpPr>
          <p:nvPr>
            <p:ph type="title"/>
          </p:nvPr>
        </p:nvSpPr>
        <p:spPr>
          <a:xfrm>
            <a:off x="179512" y="2564904"/>
            <a:ext cx="8568952" cy="1728192"/>
          </a:xfrm>
        </p:spPr>
        <p:txBody>
          <a:bodyPr/>
          <a:lstStyle/>
          <a:p>
            <a:pPr algn="ctr"/>
            <a:r>
              <a:rPr lang="cs-CZ" dirty="0"/>
              <a:t>1.2 Přímé Osobní náklady </a:t>
            </a:r>
            <a:br>
              <a:rPr lang="cs-CZ" dirty="0"/>
            </a:br>
            <a:r>
              <a:rPr lang="cs-CZ" dirty="0"/>
              <a:t>a</a:t>
            </a:r>
            <a:br>
              <a:rPr lang="cs-CZ" dirty="0"/>
            </a:br>
            <a:r>
              <a:rPr lang="cs-CZ" dirty="0"/>
              <a:t>paušální sazba 40%</a:t>
            </a:r>
            <a:endParaRPr lang="cs-CZ" sz="2800" b="0" dirty="0"/>
          </a:p>
        </p:txBody>
      </p:sp>
    </p:spTree>
    <p:extLst>
      <p:ext uri="{BB962C8B-B14F-4D97-AF65-F5344CB8AC3E}">
        <p14:creationId xmlns:p14="http://schemas.microsoft.com/office/powerpoint/2010/main" val="2598998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1.2 Způsobilé výdaje a rozpočet</a:t>
            </a:r>
            <a:endParaRPr lang="cs-CZ" sz="2800" cap="none" dirty="0"/>
          </a:p>
        </p:txBody>
      </p:sp>
      <p:sp>
        <p:nvSpPr>
          <p:cNvPr id="3" name="Zástupný symbol pro obsah 2"/>
          <p:cNvSpPr>
            <a:spLocks noGrp="1"/>
          </p:cNvSpPr>
          <p:nvPr>
            <p:ph idx="1"/>
          </p:nvPr>
        </p:nvSpPr>
        <p:spPr>
          <a:xfrm>
            <a:off x="323528" y="1844824"/>
            <a:ext cx="8568952" cy="4464496"/>
          </a:xfrm>
        </p:spPr>
        <p:txBody>
          <a:bodyPr/>
          <a:lstStyle/>
          <a:p>
            <a:r>
              <a:rPr lang="cs-CZ" dirty="0"/>
              <a:t>Přímé osobní náklady (pečující osoby, projektový manažer)</a:t>
            </a:r>
          </a:p>
          <a:p>
            <a:pPr marL="0" indent="0">
              <a:buNone/>
            </a:pPr>
            <a:r>
              <a:rPr lang="cs-CZ" dirty="0"/>
              <a:t> </a:t>
            </a:r>
          </a:p>
          <a:p>
            <a:r>
              <a:rPr lang="cs-CZ" dirty="0"/>
              <a:t>Dále dopočtem (40%) z částky přímých osobních nákladů vznikne paušální sazba na vše ostatní (např. případný nájem, případné stravování, vybavení, pomůcky, nábytek, hračky, případné drobné stavební úpravy, realizační tým nad rámec přímých osobních nákladů...)</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12</a:t>
            </a:fld>
            <a:endParaRPr lang="cs-CZ" dirty="0"/>
          </a:p>
        </p:txBody>
      </p:sp>
    </p:spTree>
    <p:extLst>
      <p:ext uri="{BB962C8B-B14F-4D97-AF65-F5344CB8AC3E}">
        <p14:creationId xmlns:p14="http://schemas.microsoft.com/office/powerpoint/2010/main" val="1743107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pl-PL" sz="2800" b="0" dirty="0"/>
              <a:t>1.2 Přímé osobní náklady</a:t>
            </a:r>
            <a:endParaRPr lang="cs-CZ" sz="2800" dirty="0"/>
          </a:p>
        </p:txBody>
      </p:sp>
      <p:sp>
        <p:nvSpPr>
          <p:cNvPr id="3" name="Zástupný symbol pro obsah 2"/>
          <p:cNvSpPr>
            <a:spLocks noGrp="1"/>
          </p:cNvSpPr>
          <p:nvPr>
            <p:ph idx="1"/>
          </p:nvPr>
        </p:nvSpPr>
        <p:spPr>
          <a:xfrm>
            <a:off x="360000" y="1340768"/>
            <a:ext cx="7956416" cy="5112568"/>
          </a:xfrm>
        </p:spPr>
        <p:txBody>
          <a:bodyPr/>
          <a:lstStyle/>
          <a:p>
            <a:r>
              <a:rPr lang="cs-CZ" dirty="0"/>
              <a:t>Na přímé osobní náklady je uplatněn režim úplného vykazování, tj. ke stanovení výše způsobilých výdajů projektu </a:t>
            </a:r>
            <a:r>
              <a:rPr lang="cs-CZ" u="sng" dirty="0"/>
              <a:t>je třeba doložit skutečný vznik a skutečnou úhradu daného výdaje</a:t>
            </a:r>
          </a:p>
          <a:p>
            <a:r>
              <a:rPr lang="cs-CZ" dirty="0"/>
              <a:t>Originály dokladů jsou archivovány u příjemce </a:t>
            </a:r>
            <a:br>
              <a:rPr lang="cs-CZ" dirty="0"/>
            </a:br>
            <a:r>
              <a:rPr lang="cs-CZ" dirty="0"/>
              <a:t>či partnera, u kterého výdaje vznikly. Kopie (příp. </a:t>
            </a:r>
            <a:r>
              <a:rPr lang="cs-CZ" dirty="0" err="1"/>
              <a:t>skeny</a:t>
            </a:r>
            <a:r>
              <a:rPr lang="cs-CZ" dirty="0"/>
              <a:t>) musí být k dispozici ŘO, přičemž některé </a:t>
            </a:r>
            <a:br>
              <a:rPr lang="cs-CZ" dirty="0"/>
            </a:br>
            <a:r>
              <a:rPr lang="cs-CZ" dirty="0"/>
              <a:t>je třeba přiložit k žádosti o platbu, jiné předloží příjemce v případě kontroly projektu na místě</a:t>
            </a:r>
            <a:endParaRPr lang="cs-CZ" u="sng" dirty="0"/>
          </a:p>
          <a:p>
            <a:r>
              <a:rPr lang="cs-CZ" dirty="0"/>
              <a:t>Maximální hodnoty mezd a platů vycházejí z údajů systému ISPV a dokumentu O</a:t>
            </a:r>
            <a:r>
              <a:rPr lang="pl-PL" dirty="0"/>
              <a:t>bvyklé ceny a mzdy platy dostupného na </a:t>
            </a:r>
            <a:r>
              <a:rPr lang="cs-CZ" dirty="0"/>
              <a:t>na webových stránkách ESF</a:t>
            </a:r>
          </a:p>
          <a:p>
            <a:pPr marL="0" indent="0">
              <a:buNone/>
            </a:pPr>
            <a:endParaRPr lang="cs-CZ" u="sng" dirty="0"/>
          </a:p>
          <a:p>
            <a:pPr>
              <a:buFontTx/>
              <a:buChar char="-"/>
            </a:pPr>
            <a:endParaRPr lang="cs-CZ" u="sng"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13</a:t>
            </a:fld>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856984" cy="1080000"/>
          </a:xfrm>
        </p:spPr>
        <p:txBody>
          <a:bodyPr/>
          <a:lstStyle/>
          <a:p>
            <a:pPr algn="ctr"/>
            <a:r>
              <a:rPr lang="pl-PL" sz="2800" dirty="0"/>
              <a:t>1.2 pracovní výkazy a úvazky</a:t>
            </a:r>
            <a:endParaRPr lang="cs-CZ" sz="2800" cap="none" dirty="0"/>
          </a:p>
        </p:txBody>
      </p:sp>
      <p:sp>
        <p:nvSpPr>
          <p:cNvPr id="3" name="Zástupný symbol pro obsah 2"/>
          <p:cNvSpPr>
            <a:spLocks noGrp="1"/>
          </p:cNvSpPr>
          <p:nvPr>
            <p:ph idx="1"/>
          </p:nvPr>
        </p:nvSpPr>
        <p:spPr>
          <a:xfrm>
            <a:off x="467544" y="1412776"/>
            <a:ext cx="8280920" cy="4536504"/>
          </a:xfrm>
        </p:spPr>
        <p:txBody>
          <a:bodyPr/>
          <a:lstStyle/>
          <a:p>
            <a:r>
              <a:rPr lang="cs-CZ" sz="2000" dirty="0"/>
              <a:t>Pracovní výkazy jsou u zaměstnance příjemce nebo partnera </a:t>
            </a:r>
            <a:br>
              <a:rPr lang="cs-CZ" sz="2000" dirty="0"/>
            </a:br>
            <a:r>
              <a:rPr lang="cs-CZ" sz="2000" dirty="0"/>
              <a:t>s finančním příspěvkem vyžadovány jen v případě, že jedná </a:t>
            </a:r>
            <a:br>
              <a:rPr lang="cs-CZ" sz="2000" dirty="0"/>
            </a:br>
            <a:r>
              <a:rPr lang="cs-CZ" sz="2000" dirty="0"/>
              <a:t>se o pracovníka, který v rámci daného pracovně právního vztahu vykonává činnosti pro projekt i mimo projekt</a:t>
            </a:r>
          </a:p>
          <a:p>
            <a:r>
              <a:rPr lang="cs-CZ" sz="2000" dirty="0"/>
              <a:t>Pracovní úvazky zaměstnance se nesmí překrývat a není možné, aby byl placen za stejnou práci vícekrát. Úvazek osoby, u které </a:t>
            </a:r>
            <a:br>
              <a:rPr lang="cs-CZ" sz="2000" dirty="0"/>
            </a:br>
            <a:r>
              <a:rPr lang="cs-CZ" sz="2000" dirty="0"/>
              <a:t>je odměňování i jen částečně hrazeno z prostředků projektu OPZ, může být maximálně 1,0 dohromady u všech subjektů (příjemce </a:t>
            </a:r>
            <a:br>
              <a:rPr lang="cs-CZ" sz="2000" dirty="0"/>
            </a:br>
            <a:r>
              <a:rPr lang="cs-CZ" sz="2000" dirty="0"/>
              <a:t>a partneři) zapojených do daného projektu (tj. součet veškerých úvazků zaměstnance u zaměstnavatele/ů včetně případných DPP </a:t>
            </a:r>
            <a:br>
              <a:rPr lang="cs-CZ" sz="2000" dirty="0"/>
            </a:br>
            <a:r>
              <a:rPr lang="cs-CZ" sz="2000" dirty="0"/>
              <a:t>a DPČ nesmí překročit jeden pracovní úvazek), a to po celou dobu zapojení daného pracovníka do realizace projektu OPZ</a:t>
            </a:r>
          </a:p>
          <a:p>
            <a:endParaRPr lang="cs-CZ" dirty="0"/>
          </a:p>
          <a:p>
            <a:pPr marL="0" lvl="0" indent="0">
              <a:buNone/>
            </a:pPr>
            <a:endParaRPr lang="cs-CZ" sz="22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14</a:t>
            </a:fld>
            <a:endParaRPr lang="cs-CZ" dirty="0"/>
          </a:p>
        </p:txBody>
      </p:sp>
    </p:spTree>
    <p:extLst>
      <p:ext uri="{BB962C8B-B14F-4D97-AF65-F5344CB8AC3E}">
        <p14:creationId xmlns:p14="http://schemas.microsoft.com/office/powerpoint/2010/main" val="331601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856984" cy="1080000"/>
          </a:xfrm>
        </p:spPr>
        <p:txBody>
          <a:bodyPr/>
          <a:lstStyle/>
          <a:p>
            <a:pPr marL="0" indent="0" algn="ctr"/>
            <a:r>
              <a:rPr lang="pl-PL" sz="2800" b="0" dirty="0"/>
              <a:t>1.2 </a:t>
            </a:r>
            <a:r>
              <a:rPr lang="cs-CZ" sz="2800" dirty="0"/>
              <a:t>Pečující osoba</a:t>
            </a:r>
          </a:p>
        </p:txBody>
      </p:sp>
      <p:sp>
        <p:nvSpPr>
          <p:cNvPr id="3" name="Zástupný symbol pro obsah 2"/>
          <p:cNvSpPr>
            <a:spLocks noGrp="1"/>
          </p:cNvSpPr>
          <p:nvPr>
            <p:ph idx="1"/>
          </p:nvPr>
        </p:nvSpPr>
        <p:spPr>
          <a:xfrm>
            <a:off x="539552" y="1340768"/>
            <a:ext cx="8352928" cy="4968552"/>
          </a:xfrm>
        </p:spPr>
        <p:txBody>
          <a:bodyPr/>
          <a:lstStyle/>
          <a:p>
            <a:r>
              <a:rPr lang="cs-CZ" sz="2000" dirty="0"/>
              <a:t>Doporučený maximální počet pečujících osob je jedna pečující osoba (úvazek 1,0) na 15 dětí (resp. kapacitu primární aktivity Zařízení péče o děti 1. stupně ZŠ nebo předpokládaný počet přihlášených dětí </a:t>
            </a:r>
            <a:br>
              <a:rPr lang="cs-CZ" sz="2000" dirty="0"/>
            </a:br>
            <a:r>
              <a:rPr lang="cs-CZ" sz="2000" dirty="0"/>
              <a:t>na doplňkovou aktivitu Příměstský tábor v době školních prázdnin). V odůvodněném případě lze zaměstnat 1 pečující osobu navíc pro pobyt s dětmi venku na jedno zařízení péče o děti. Případný menší počet hlídaných dětí na jednu pečující osobu je nutno náležitě odůvodnit a to primárně speciálními potřebami hlídaných dětí. Pro přípravu zařízení (před a po provozní době) připadá jedna hodina denně na jedno zařízení péče o děti. Úvazky pečujících osob pro jednotlivé podporované aktivity musí reflektovat pokrytí provozní doby zařízení, kapacitu zařízení a předpokládaný průběh obsazenosti zařízení a aktivity dětí během provozní doby</a:t>
            </a:r>
          </a:p>
          <a:p>
            <a:pPr marL="0" indent="0">
              <a:buNone/>
            </a:pPr>
            <a:endParaRPr lang="cs-CZ" sz="2000" b="1"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15</a:t>
            </a:fld>
            <a:endParaRPr lang="cs-CZ" dirty="0"/>
          </a:p>
        </p:txBody>
      </p:sp>
    </p:spTree>
    <p:extLst>
      <p:ext uri="{BB962C8B-B14F-4D97-AF65-F5344CB8AC3E}">
        <p14:creationId xmlns:p14="http://schemas.microsoft.com/office/powerpoint/2010/main" val="2137910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marL="0" indent="0" algn="ctr"/>
            <a:r>
              <a:rPr lang="pl-PL" sz="2800" b="0" dirty="0"/>
              <a:t>1.2 </a:t>
            </a:r>
            <a:r>
              <a:rPr lang="cs-CZ" sz="2800" dirty="0"/>
              <a:t>Projektový manažer </a:t>
            </a:r>
          </a:p>
        </p:txBody>
      </p:sp>
      <p:sp>
        <p:nvSpPr>
          <p:cNvPr id="3" name="Zástupný symbol pro obsah 2"/>
          <p:cNvSpPr>
            <a:spLocks noGrp="1"/>
          </p:cNvSpPr>
          <p:nvPr>
            <p:ph idx="1"/>
          </p:nvPr>
        </p:nvSpPr>
        <p:spPr/>
        <p:txBody>
          <a:bodyPr/>
          <a:lstStyle/>
          <a:p>
            <a:r>
              <a:rPr lang="cs-CZ" dirty="0"/>
              <a:t>Úvazek projektového manažera musí být přiměřený rozsahu aktivit projektu a musí být náležitě odůvodněn.</a:t>
            </a:r>
          </a:p>
          <a:p>
            <a:endParaRPr lang="cs-CZ" dirty="0"/>
          </a:p>
          <a:p>
            <a:r>
              <a:rPr lang="cs-CZ" dirty="0"/>
              <a:t>Doporučený pracovní úvazek projektového manažera </a:t>
            </a:r>
            <a:br>
              <a:rPr lang="cs-CZ" dirty="0"/>
            </a:br>
            <a:r>
              <a:rPr lang="cs-CZ" dirty="0"/>
              <a:t>je 0,4 při realizaci na jedné adrese realizace (uvedeno v Detail subjektu - Adresy), maximální doporučený pracovní úvazek projektového manažera </a:t>
            </a:r>
            <a:br>
              <a:rPr lang="cs-CZ" dirty="0"/>
            </a:br>
            <a:r>
              <a:rPr lang="cs-CZ" dirty="0"/>
              <a:t>je 1,0 a to jen při realizaci na alespoň na čtyřech </a:t>
            </a:r>
            <a:br>
              <a:rPr lang="cs-CZ" dirty="0"/>
            </a:br>
            <a:r>
              <a:rPr lang="cs-CZ" dirty="0"/>
              <a:t>a více adresách realizace</a:t>
            </a:r>
          </a:p>
          <a:p>
            <a:pPr marL="0" indent="0">
              <a:buNone/>
            </a:pPr>
            <a:endParaRPr lang="cs-CZ" sz="4000"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16</a:t>
            </a:fld>
            <a:endParaRPr lang="cs-CZ" dirty="0"/>
          </a:p>
        </p:txBody>
      </p:sp>
    </p:spTree>
    <p:extLst>
      <p:ext uri="{BB962C8B-B14F-4D97-AF65-F5344CB8AC3E}">
        <p14:creationId xmlns:p14="http://schemas.microsoft.com/office/powerpoint/2010/main" val="203989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856984" cy="1080000"/>
          </a:xfrm>
        </p:spPr>
        <p:txBody>
          <a:bodyPr/>
          <a:lstStyle/>
          <a:p>
            <a:pPr algn="ctr"/>
            <a:r>
              <a:rPr lang="pl-PL" sz="2800" dirty="0"/>
              <a:t>1.2 </a:t>
            </a:r>
            <a:r>
              <a:rPr lang="cs-CZ" sz="2800" dirty="0"/>
              <a:t>Vykazování náhrad</a:t>
            </a:r>
            <a:endParaRPr lang="cs-CZ" sz="2800" cap="none" dirty="0"/>
          </a:p>
        </p:txBody>
      </p:sp>
      <p:sp>
        <p:nvSpPr>
          <p:cNvPr id="3" name="Zástupný symbol pro obsah 2"/>
          <p:cNvSpPr>
            <a:spLocks noGrp="1"/>
          </p:cNvSpPr>
          <p:nvPr>
            <p:ph idx="1"/>
          </p:nvPr>
        </p:nvSpPr>
        <p:spPr>
          <a:xfrm>
            <a:off x="539552" y="1628800"/>
            <a:ext cx="8280920" cy="4464496"/>
          </a:xfrm>
        </p:spPr>
        <p:txBody>
          <a:bodyPr/>
          <a:lstStyle/>
          <a:p>
            <a:r>
              <a:rPr lang="cs-CZ" dirty="0"/>
              <a:t>Způsobilé jsou i přiměřené osobní náklady na zástup pečujících osob po dobu dovolené, pracovní neschopnosti,  a u dalších překážek v práci, (např. svatba, narození dítěte, studijní volno, promoce, indispoziční volno, náhrady za překážky v práci na straně zaměstnavatele apod.). Rozsah překážek na straně zaměstnance či zaměstnavatele a konkrétní podmínky poskytování náhrad mzdy/platu musí být určeny buď právním předpisem, kolektivní smlouvou nebo vnitřním předpisem zaměstnavatele upravujícím pracovní či služební poměr.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17</a:t>
            </a:fld>
            <a:endParaRPr lang="cs-CZ" dirty="0"/>
          </a:p>
        </p:txBody>
      </p:sp>
    </p:spTree>
    <p:extLst>
      <p:ext uri="{BB962C8B-B14F-4D97-AF65-F5344CB8AC3E}">
        <p14:creationId xmlns:p14="http://schemas.microsoft.com/office/powerpoint/2010/main" val="2030494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pl-PL" sz="2800" b="0" dirty="0"/>
              <a:t>1.2 </a:t>
            </a:r>
            <a:r>
              <a:rPr lang="cs-CZ" sz="2800" dirty="0"/>
              <a:t>paušální sazba 40%</a:t>
            </a:r>
          </a:p>
        </p:txBody>
      </p:sp>
      <p:sp>
        <p:nvSpPr>
          <p:cNvPr id="3" name="Zástupný symbol pro obsah 2"/>
          <p:cNvSpPr>
            <a:spLocks noGrp="1"/>
          </p:cNvSpPr>
          <p:nvPr>
            <p:ph idx="1"/>
          </p:nvPr>
        </p:nvSpPr>
        <p:spPr>
          <a:xfrm>
            <a:off x="540000" y="1268760"/>
            <a:ext cx="8064000" cy="4608512"/>
          </a:xfrm>
        </p:spPr>
        <p:txBody>
          <a:bodyPr/>
          <a:lstStyle/>
          <a:p>
            <a:pPr>
              <a:spcAft>
                <a:spcPts val="0"/>
              </a:spcAft>
            </a:pPr>
            <a:r>
              <a:rPr lang="cs-CZ" dirty="0"/>
              <a:t>Uplatněn režim zjednodušeného vykazování výdajů (hrazeny ze 40% paušálu), jejich vznik ani úhradu příjemce nedokládá  </a:t>
            </a:r>
          </a:p>
          <a:p>
            <a:pPr>
              <a:spcAft>
                <a:spcPts val="0"/>
              </a:spcAft>
            </a:pPr>
            <a:r>
              <a:rPr lang="cs-CZ" dirty="0"/>
              <a:t>Veškeré výdaje projektu, které nepatří do Přímých osobních nákladů. Výdaje financované paušální sazbou příjemce prokazuje dopočtem ze skutečně vynaložených Přímých osobních nákladů, a to v rámci zprávy o realizaci projektu a žádosti o platbu, výše paušální sazby 40% je fixní</a:t>
            </a:r>
          </a:p>
          <a:p>
            <a:pPr>
              <a:spcAft>
                <a:spcPts val="0"/>
              </a:spcAft>
            </a:pPr>
            <a:r>
              <a:rPr lang="cs-CZ" dirty="0"/>
              <a:t>Nižším čerpání Přímých osobních nákladů (ve vztahu </a:t>
            </a:r>
            <a:br>
              <a:rPr lang="cs-CZ" dirty="0"/>
            </a:br>
            <a:r>
              <a:rPr lang="cs-CZ" dirty="0"/>
              <a:t>k plánovanému rozpočtu) dojde ke snížení částky výdajů financovaných paušální sazbou tak, aby byla zachována výše paušální sazby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18</a:t>
            </a:fld>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endParaRPr lang="cs-CZ" sz="2400" i="1" dirty="0"/>
          </a:p>
        </p:txBody>
      </p:sp>
      <p:sp>
        <p:nvSpPr>
          <p:cNvPr id="2" name="Nadpis 1"/>
          <p:cNvSpPr>
            <a:spLocks noGrp="1"/>
          </p:cNvSpPr>
          <p:nvPr>
            <p:ph type="title"/>
          </p:nvPr>
        </p:nvSpPr>
        <p:spPr>
          <a:xfrm>
            <a:off x="971600" y="3429000"/>
            <a:ext cx="7272808" cy="864096"/>
          </a:xfrm>
        </p:spPr>
        <p:txBody>
          <a:bodyPr/>
          <a:lstStyle/>
          <a:p>
            <a:pPr algn="ctr"/>
            <a:r>
              <a:rPr lang="cs-CZ" dirty="0"/>
              <a:t>1.3 žádosti o změnu</a:t>
            </a:r>
            <a:endParaRPr lang="cs-CZ" sz="2800" b="0" dirty="0"/>
          </a:p>
        </p:txBody>
      </p:sp>
    </p:spTree>
    <p:extLst>
      <p:ext uri="{BB962C8B-B14F-4D97-AF65-F5344CB8AC3E}">
        <p14:creationId xmlns:p14="http://schemas.microsoft.com/office/powerpoint/2010/main" val="2933793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pPr algn="ctr"/>
            <a:r>
              <a:rPr lang="cs-CZ" dirty="0"/>
              <a:t>Program</a:t>
            </a:r>
            <a:r>
              <a:rPr lang="cs-CZ" baseline="0" dirty="0"/>
              <a:t> Semináře</a:t>
            </a:r>
            <a:endParaRPr lang="cs-CZ" dirty="0"/>
          </a:p>
        </p:txBody>
      </p:sp>
      <p:sp>
        <p:nvSpPr>
          <p:cNvPr id="6" name="Zástupný symbol pro obsah 5"/>
          <p:cNvSpPr>
            <a:spLocks noGrp="1"/>
          </p:cNvSpPr>
          <p:nvPr>
            <p:ph idx="1"/>
          </p:nvPr>
        </p:nvSpPr>
        <p:spPr>
          <a:xfrm>
            <a:off x="539552" y="1412776"/>
            <a:ext cx="8352928" cy="5184576"/>
          </a:xfrm>
        </p:spPr>
        <p:txBody>
          <a:bodyPr/>
          <a:lstStyle/>
          <a:p>
            <a:pPr marL="0" indent="0">
              <a:spcBef>
                <a:spcPts val="0"/>
              </a:spcBef>
              <a:buNone/>
            </a:pPr>
            <a:r>
              <a:rPr lang="cs-CZ" sz="2000" b="1" dirty="0"/>
              <a:t>Část 1. - informace pro příjemce pro realizaci projektu po vystavení právního aktu</a:t>
            </a:r>
          </a:p>
          <a:p>
            <a:pPr marL="0" indent="0">
              <a:spcBef>
                <a:spcPts val="0"/>
              </a:spcBef>
              <a:buNone/>
            </a:pPr>
            <a:r>
              <a:rPr lang="cs-CZ" sz="2000" b="1" dirty="0"/>
              <a:t>1.1 </a:t>
            </a:r>
            <a:r>
              <a:rPr lang="cs-CZ" sz="2000" dirty="0"/>
              <a:t>Potřebná dokumentace</a:t>
            </a:r>
          </a:p>
          <a:p>
            <a:pPr marL="0" indent="0">
              <a:spcBef>
                <a:spcPts val="0"/>
              </a:spcBef>
              <a:buNone/>
            </a:pPr>
            <a:r>
              <a:rPr lang="cs-CZ" sz="2000" b="1" dirty="0"/>
              <a:t>1.2 </a:t>
            </a:r>
            <a:r>
              <a:rPr lang="cs-CZ" sz="2000" dirty="0"/>
              <a:t>Přímé osobní náklady a paušální sazba 40%</a:t>
            </a:r>
          </a:p>
          <a:p>
            <a:pPr marL="0" indent="0">
              <a:spcBef>
                <a:spcPts val="0"/>
              </a:spcBef>
              <a:buNone/>
            </a:pPr>
            <a:r>
              <a:rPr lang="cs-CZ" sz="2000" b="1" dirty="0"/>
              <a:t>1.3 </a:t>
            </a:r>
            <a:r>
              <a:rPr lang="cs-CZ" sz="2000" dirty="0"/>
              <a:t>Žádosti o změnu </a:t>
            </a:r>
          </a:p>
          <a:p>
            <a:pPr marL="0" indent="0">
              <a:spcBef>
                <a:spcPts val="0"/>
              </a:spcBef>
              <a:buNone/>
            </a:pPr>
            <a:r>
              <a:rPr lang="cs-CZ" sz="2000" b="1" dirty="0"/>
              <a:t>1.4</a:t>
            </a:r>
            <a:r>
              <a:rPr lang="cs-CZ" sz="2000" dirty="0"/>
              <a:t> Informační a komunikační opatření (publicita) </a:t>
            </a:r>
          </a:p>
          <a:p>
            <a:pPr marL="0" indent="0">
              <a:spcBef>
                <a:spcPts val="0"/>
              </a:spcBef>
              <a:buNone/>
            </a:pPr>
            <a:r>
              <a:rPr lang="cs-CZ" sz="2000" b="1" dirty="0"/>
              <a:t>Část 2. - informace pro podání zprávy o realizaci a žádosti o platbu</a:t>
            </a:r>
          </a:p>
          <a:p>
            <a:pPr marL="0" indent="0">
              <a:spcBef>
                <a:spcPts val="0"/>
              </a:spcBef>
              <a:buNone/>
            </a:pPr>
            <a:r>
              <a:rPr lang="cs-CZ" sz="2000" b="1" dirty="0"/>
              <a:t>2.1 </a:t>
            </a:r>
            <a:r>
              <a:rPr lang="cs-CZ" sz="2000" dirty="0"/>
              <a:t>Zpráva o realizaci a žádost o platbu</a:t>
            </a:r>
          </a:p>
          <a:p>
            <a:pPr marL="0" indent="0">
              <a:spcBef>
                <a:spcPts val="0"/>
              </a:spcBef>
              <a:buNone/>
            </a:pPr>
            <a:r>
              <a:rPr lang="cs-CZ" sz="2000" b="1" dirty="0"/>
              <a:t>2.2 </a:t>
            </a:r>
            <a:r>
              <a:rPr lang="cs-CZ" sz="2000" dirty="0"/>
              <a:t>Indikátory </a:t>
            </a:r>
          </a:p>
          <a:p>
            <a:pPr marL="0" indent="0">
              <a:spcBef>
                <a:spcPts val="0"/>
              </a:spcBef>
              <a:buNone/>
            </a:pPr>
            <a:r>
              <a:rPr lang="cs-CZ" sz="2000" b="1" dirty="0"/>
              <a:t>2.3 </a:t>
            </a:r>
            <a:r>
              <a:rPr lang="cs-CZ" sz="2000" dirty="0"/>
              <a:t>Horizontální principy </a:t>
            </a:r>
          </a:p>
          <a:p>
            <a:pPr marL="0" indent="0">
              <a:spcBef>
                <a:spcPts val="0"/>
              </a:spcBef>
              <a:buNone/>
            </a:pPr>
            <a:r>
              <a:rPr lang="cs-CZ" sz="2000" b="1" dirty="0"/>
              <a:t>2.4 </a:t>
            </a:r>
            <a:r>
              <a:rPr lang="cs-CZ" sz="2000" dirty="0"/>
              <a:t>Závěrečná zpráva</a:t>
            </a:r>
          </a:p>
          <a:p>
            <a:pPr marL="0" indent="0">
              <a:spcBef>
                <a:spcPts val="0"/>
              </a:spcBef>
              <a:buNone/>
            </a:pPr>
            <a:r>
              <a:rPr lang="cs-CZ" sz="2000" b="1" dirty="0"/>
              <a:t>2.5 </a:t>
            </a:r>
            <a:r>
              <a:rPr lang="cs-CZ" sz="2000" dirty="0"/>
              <a:t>Závěr</a:t>
            </a:r>
          </a:p>
          <a:p>
            <a:pPr marL="0" indent="0">
              <a:spcBef>
                <a:spcPts val="0"/>
              </a:spcBef>
              <a:buNone/>
            </a:pPr>
            <a:endParaRPr lang="cs-CZ" dirty="0"/>
          </a:p>
          <a:p>
            <a:pPr marL="0" indent="0">
              <a:spcBef>
                <a:spcPts val="0"/>
              </a:spcBef>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a:t>
            </a:fld>
            <a:endParaRPr lang="cs-CZ" dirty="0"/>
          </a:p>
        </p:txBody>
      </p:sp>
    </p:spTree>
    <p:extLst>
      <p:ext uri="{BB962C8B-B14F-4D97-AF65-F5344CB8AC3E}">
        <p14:creationId xmlns:p14="http://schemas.microsoft.com/office/powerpoint/2010/main" val="3375018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1.3 Podstatné změny</a:t>
            </a:r>
          </a:p>
        </p:txBody>
      </p:sp>
      <p:sp>
        <p:nvSpPr>
          <p:cNvPr id="3" name="Zástupný symbol pro obsah 2"/>
          <p:cNvSpPr>
            <a:spLocks noGrp="1"/>
          </p:cNvSpPr>
          <p:nvPr>
            <p:ph idx="1"/>
          </p:nvPr>
        </p:nvSpPr>
        <p:spPr>
          <a:xfrm>
            <a:off x="540000" y="1988840"/>
            <a:ext cx="8064000" cy="4131160"/>
          </a:xfrm>
        </p:spPr>
        <p:txBody>
          <a:bodyPr/>
          <a:lstStyle/>
          <a:p>
            <a:pPr>
              <a:spcAft>
                <a:spcPts val="0"/>
              </a:spcAft>
            </a:pPr>
            <a:r>
              <a:rPr lang="cs-CZ" dirty="0"/>
              <a:t>Podstatné změny projektu jsou takové změny, které mají vliv na charakter projektu, na splnění cílů projektu </a:t>
            </a:r>
            <a:br>
              <a:rPr lang="cs-CZ" dirty="0"/>
            </a:br>
            <a:r>
              <a:rPr lang="cs-CZ" dirty="0"/>
              <a:t>či dobu realizace projektu.</a:t>
            </a:r>
          </a:p>
          <a:p>
            <a:pPr>
              <a:spcAft>
                <a:spcPts val="0"/>
              </a:spcAft>
            </a:pPr>
            <a:r>
              <a:rPr lang="cs-CZ" dirty="0"/>
              <a:t>Typově je lze rozdělit na podstatné změny, které vyžadují/nevyžadují vydání změnového právního aktu (podstatné změny projektu nesmí být příjemcem provedeny před jejich schválením ŘO, resp. před vydáním změnového právního aktu)</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20</a:t>
            </a:fld>
            <a:endParaRPr lang="cs-CZ" dirty="0"/>
          </a:p>
        </p:txBody>
      </p:sp>
    </p:spTree>
    <p:extLst>
      <p:ext uri="{BB962C8B-B14F-4D97-AF65-F5344CB8AC3E}">
        <p14:creationId xmlns:p14="http://schemas.microsoft.com/office/powerpoint/2010/main" val="3504460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1.3 Nepodstatné změny</a:t>
            </a:r>
            <a:endParaRPr lang="cs-CZ" dirty="0"/>
          </a:p>
        </p:txBody>
      </p:sp>
      <p:sp>
        <p:nvSpPr>
          <p:cNvPr id="3" name="Zástupný symbol pro obsah 2"/>
          <p:cNvSpPr>
            <a:spLocks noGrp="1"/>
          </p:cNvSpPr>
          <p:nvPr>
            <p:ph idx="1"/>
          </p:nvPr>
        </p:nvSpPr>
        <p:spPr>
          <a:xfrm>
            <a:off x="540000" y="1988840"/>
            <a:ext cx="8064000" cy="4131160"/>
          </a:xfrm>
        </p:spPr>
        <p:txBody>
          <a:bodyPr/>
          <a:lstStyle/>
          <a:p>
            <a:r>
              <a:rPr lang="cs-CZ" b="1" dirty="0"/>
              <a:t>Informovat ŘO</a:t>
            </a:r>
            <a:r>
              <a:rPr lang="cs-CZ" dirty="0"/>
              <a:t> </a:t>
            </a:r>
            <a:r>
              <a:rPr lang="cs-CZ" b="1" dirty="0"/>
              <a:t>bez zbytečného prodlení od data provedení změny</a:t>
            </a:r>
            <a:r>
              <a:rPr lang="cs-CZ" dirty="0"/>
              <a:t>:</a:t>
            </a:r>
          </a:p>
          <a:p>
            <a:r>
              <a:rPr lang="cs-CZ" sz="2000" dirty="0"/>
              <a:t>změna kontaktní osoby projektu (včetně změny např. kontaktních údajů telefon, e-mail) či adresy pro doručení písemností; </a:t>
            </a:r>
          </a:p>
          <a:p>
            <a:r>
              <a:rPr lang="cs-CZ" sz="2000" dirty="0"/>
              <a:t>změna sídla příjemce podpory; </a:t>
            </a:r>
          </a:p>
          <a:p>
            <a:r>
              <a:rPr lang="cs-CZ" sz="2000" dirty="0"/>
              <a:t>změna názvu příjemce;</a:t>
            </a:r>
          </a:p>
          <a:p>
            <a:r>
              <a:rPr lang="cs-CZ" sz="2000" dirty="0"/>
              <a:t>změna v osobách vykonávajících funkci statutárního orgánu příjemce</a:t>
            </a:r>
          </a:p>
          <a:p>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21</a:t>
            </a:fld>
            <a:endParaRPr lang="cs-CZ" dirty="0"/>
          </a:p>
        </p:txBody>
      </p:sp>
    </p:spTree>
    <p:extLst>
      <p:ext uri="{BB962C8B-B14F-4D97-AF65-F5344CB8AC3E}">
        <p14:creationId xmlns:p14="http://schemas.microsoft.com/office/powerpoint/2010/main" val="30960667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1.3 Nepodstatné změny</a:t>
            </a:r>
          </a:p>
        </p:txBody>
      </p:sp>
      <p:sp>
        <p:nvSpPr>
          <p:cNvPr id="3" name="Zástupný symbol pro obsah 2"/>
          <p:cNvSpPr>
            <a:spLocks noGrp="1"/>
          </p:cNvSpPr>
          <p:nvPr>
            <p:ph idx="1"/>
          </p:nvPr>
        </p:nvSpPr>
        <p:spPr>
          <a:xfrm>
            <a:off x="539552" y="1340768"/>
            <a:ext cx="8064448" cy="4779232"/>
          </a:xfrm>
        </p:spPr>
        <p:txBody>
          <a:bodyPr/>
          <a:lstStyle/>
          <a:p>
            <a:r>
              <a:rPr lang="cs-CZ" b="1" dirty="0"/>
              <a:t>Informovat ŘO nejpozději 10 pracovních dnů před zprávou o realizaci za období, ve kterém k změně došlo:</a:t>
            </a:r>
          </a:p>
          <a:p>
            <a:r>
              <a:rPr lang="cs-CZ" sz="2000" dirty="0"/>
              <a:t>přesun prostředků mezi položkami (včetně vytvoření nové položky, ve prospěch které je přesun prováděn)</a:t>
            </a:r>
          </a:p>
          <a:p>
            <a:r>
              <a:rPr lang="cs-CZ" b="1" dirty="0"/>
              <a:t>Informovat ŘO spolu se zprávou o realizaci projektu za období, ve kterém k nepodstatné změně došlo:</a:t>
            </a:r>
          </a:p>
          <a:p>
            <a:r>
              <a:rPr lang="cs-CZ" sz="2000" dirty="0"/>
              <a:t>změna místa realizace která nemá dopad na způsobilost výdajů;</a:t>
            </a:r>
          </a:p>
          <a:p>
            <a:r>
              <a:rPr lang="cs-CZ" sz="2000" dirty="0"/>
              <a:t>změna ve způsobu provádění klíčových aktivit, </a:t>
            </a:r>
            <a:r>
              <a:rPr lang="cs-CZ" sz="2000" b="1" u="sng" dirty="0"/>
              <a:t>která nemá negativní dopad </a:t>
            </a:r>
            <a:r>
              <a:rPr lang="cs-CZ" sz="2000" dirty="0"/>
              <a:t>na plnění cílů projektu</a:t>
            </a:r>
          </a:p>
          <a:p>
            <a:endParaRPr lang="cs-CZ" sz="2000" dirty="0"/>
          </a:p>
          <a:p>
            <a:endParaRPr lang="cs-CZ" sz="2000" dirty="0"/>
          </a:p>
          <a:p>
            <a:endParaRPr lang="cs-CZ" sz="2000" dirty="0"/>
          </a:p>
          <a:p>
            <a:endParaRPr lang="cs-CZ" b="1"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22</a:t>
            </a:fld>
            <a:endParaRPr lang="cs-CZ" dirty="0"/>
          </a:p>
        </p:txBody>
      </p:sp>
    </p:spTree>
    <p:extLst>
      <p:ext uri="{BB962C8B-B14F-4D97-AF65-F5344CB8AC3E}">
        <p14:creationId xmlns:p14="http://schemas.microsoft.com/office/powerpoint/2010/main" val="1618782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2996952"/>
            <a:ext cx="7272808" cy="1944216"/>
          </a:xfrm>
        </p:spPr>
        <p:txBody>
          <a:bodyPr/>
          <a:lstStyle/>
          <a:p>
            <a:pPr algn="ctr"/>
            <a:r>
              <a:rPr lang="cs-CZ" dirty="0"/>
              <a:t>1.4. Informační </a:t>
            </a:r>
            <a:br>
              <a:rPr lang="cs-CZ" dirty="0"/>
            </a:br>
            <a:r>
              <a:rPr lang="cs-CZ" dirty="0"/>
              <a:t>a komunikační opatření (publicita)</a:t>
            </a:r>
            <a:endParaRPr lang="cs-CZ" sz="2800" b="0" dirty="0"/>
          </a:p>
        </p:txBody>
      </p:sp>
    </p:spTree>
    <p:extLst>
      <p:ext uri="{BB962C8B-B14F-4D97-AF65-F5344CB8AC3E}">
        <p14:creationId xmlns:p14="http://schemas.microsoft.com/office/powerpoint/2010/main" val="1510122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1.4. Povinný plakát</a:t>
            </a:r>
          </a:p>
        </p:txBody>
      </p:sp>
      <p:sp>
        <p:nvSpPr>
          <p:cNvPr id="3" name="Zástupný symbol pro obsah 2"/>
          <p:cNvSpPr>
            <a:spLocks noGrp="1"/>
          </p:cNvSpPr>
          <p:nvPr>
            <p:ph idx="1"/>
          </p:nvPr>
        </p:nvSpPr>
        <p:spPr/>
        <p:txBody>
          <a:bodyPr/>
          <a:lstStyle/>
          <a:p>
            <a:r>
              <a:rPr lang="cs-CZ" dirty="0"/>
              <a:t>Alespoň 1 povinný plakát min. A3 s informacemi </a:t>
            </a:r>
            <a:br>
              <a:rPr lang="cs-CZ" dirty="0"/>
            </a:br>
            <a:r>
              <a:rPr lang="cs-CZ" dirty="0"/>
              <a:t>o projektu – využít je třeba el. šablonu z </a:t>
            </a:r>
            <a:r>
              <a:rPr lang="cs-CZ" dirty="0">
                <a:hlinkClick r:id="rId2"/>
              </a:rPr>
              <a:t>www.esfcr.cz</a:t>
            </a:r>
            <a:r>
              <a:rPr lang="cs-CZ" dirty="0"/>
              <a:t> </a:t>
            </a:r>
          </a:p>
          <a:p>
            <a:r>
              <a:rPr lang="cs-CZ" dirty="0"/>
              <a:t>Po celou dobu realizace projektu</a:t>
            </a:r>
          </a:p>
          <a:p>
            <a:r>
              <a:rPr lang="cs-CZ" dirty="0"/>
              <a:t>V místě realizace projektu snadno viditelném pro veřejnost, jako jsou vstupní prostory budovy</a:t>
            </a:r>
          </a:p>
          <a:p>
            <a:pPr lvl="1"/>
            <a:r>
              <a:rPr lang="cs-CZ" dirty="0"/>
              <a:t>Pokud je projekt realizován na více místech, bude umístěn </a:t>
            </a:r>
            <a:br>
              <a:rPr lang="cs-CZ" dirty="0"/>
            </a:br>
            <a:r>
              <a:rPr lang="cs-CZ" dirty="0"/>
              <a:t>na všech těchto místech</a:t>
            </a:r>
          </a:p>
          <a:p>
            <a:pPr lvl="1"/>
            <a:r>
              <a:rPr lang="cs-CZ" dirty="0"/>
              <a:t>Pokud nelze umístit plakát v místě realizace projektu, bude umístěn v sídle příjemce</a:t>
            </a:r>
          </a:p>
          <a:p>
            <a:pPr lvl="1"/>
            <a:r>
              <a:rPr lang="cs-CZ" dirty="0"/>
              <a:t>Pokud příjemce realizuje více projektů OPZ v jednom místě, </a:t>
            </a:r>
            <a:br>
              <a:rPr lang="cs-CZ" dirty="0"/>
            </a:br>
            <a:r>
              <a:rPr lang="cs-CZ" dirty="0"/>
              <a:t>je možné pro všechny tyto projekty umístit pouze jeden plakát</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24</a:t>
            </a:fld>
            <a:endParaRPr lang="cs-CZ" dirty="0"/>
          </a:p>
        </p:txBody>
      </p:sp>
    </p:spTree>
    <p:extLst>
      <p:ext uri="{BB962C8B-B14F-4D97-AF65-F5344CB8AC3E}">
        <p14:creationId xmlns:p14="http://schemas.microsoft.com/office/powerpoint/2010/main" val="3958032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pPr algn="ctr"/>
            <a:r>
              <a:rPr lang="cs-CZ" dirty="0"/>
              <a:t>1.4. VIZUÁLNÍ IDENTITA - použití</a:t>
            </a:r>
          </a:p>
        </p:txBody>
      </p:sp>
      <p:sp>
        <p:nvSpPr>
          <p:cNvPr id="6" name="Zástupný symbol pro obsah 5"/>
          <p:cNvSpPr>
            <a:spLocks noGrp="1"/>
          </p:cNvSpPr>
          <p:nvPr>
            <p:ph idx="1"/>
          </p:nvPr>
        </p:nvSpPr>
        <p:spPr>
          <a:xfrm>
            <a:off x="569708" y="1548278"/>
            <a:ext cx="4434340" cy="5193090"/>
          </a:xfrm>
        </p:spPr>
        <p:txBody>
          <a:bodyPr/>
          <a:lstStyle/>
          <a:p>
            <a:pPr lvl="0">
              <a:lnSpc>
                <a:spcPct val="100000"/>
              </a:lnSpc>
              <a:spcBef>
                <a:spcPts val="0"/>
              </a:spcBef>
              <a:buFont typeface="Courier New" panose="02070309020205020404" pitchFamily="49" charset="0"/>
              <a:buChar char="o"/>
            </a:pPr>
            <a:r>
              <a:rPr lang="cs-CZ" sz="1400" dirty="0"/>
              <a:t>povinný plakát, dočasná/stála deska nebo billboard</a:t>
            </a:r>
          </a:p>
          <a:p>
            <a:pPr lvl="0">
              <a:lnSpc>
                <a:spcPct val="100000"/>
              </a:lnSpc>
              <a:spcBef>
                <a:spcPts val="0"/>
              </a:spcBef>
              <a:buFont typeface="Courier New" panose="02070309020205020404" pitchFamily="49" charset="0"/>
              <a:buChar char="o"/>
            </a:pPr>
            <a:r>
              <a:rPr lang="cs-CZ" sz="1400" dirty="0"/>
              <a:t>weby, microsity, sociální média projektu</a:t>
            </a:r>
          </a:p>
          <a:p>
            <a:pPr lvl="0">
              <a:lnSpc>
                <a:spcPct val="100000"/>
              </a:lnSpc>
              <a:spcBef>
                <a:spcPts val="0"/>
              </a:spcBef>
              <a:buFont typeface="Courier New" panose="02070309020205020404" pitchFamily="49" charset="0"/>
              <a:buChar char="o"/>
            </a:pPr>
            <a:r>
              <a:rPr lang="cs-CZ" sz="1400" dirty="0"/>
              <a:t>propagační tiskoviny (brožury, letáky, plakáty, publikace, školicí materiály) a propagační předměty</a:t>
            </a:r>
          </a:p>
          <a:p>
            <a:pPr lvl="0">
              <a:lnSpc>
                <a:spcPct val="100000"/>
              </a:lnSpc>
              <a:spcBef>
                <a:spcPts val="0"/>
              </a:spcBef>
              <a:buFont typeface="Courier New" panose="02070309020205020404" pitchFamily="49" charset="0"/>
              <a:buChar char="o"/>
            </a:pPr>
            <a:r>
              <a:rPr lang="cs-CZ" sz="1400" dirty="0"/>
              <a:t>propagační audiovizuální materiály (reklamní spoty, product placement, sponzorské vzkazy, reportáže, pořady)</a:t>
            </a:r>
          </a:p>
          <a:p>
            <a:pPr lvl="0">
              <a:lnSpc>
                <a:spcPct val="100000"/>
              </a:lnSpc>
              <a:spcBef>
                <a:spcPts val="0"/>
              </a:spcBef>
              <a:buFont typeface="Courier New" panose="02070309020205020404" pitchFamily="49" charset="0"/>
              <a:buChar char="o"/>
            </a:pPr>
            <a:r>
              <a:rPr lang="cs-CZ" sz="1400" dirty="0"/>
              <a:t>inzerce (internet, tisk, outdoor) </a:t>
            </a:r>
          </a:p>
          <a:p>
            <a:pPr lvl="0">
              <a:lnSpc>
                <a:spcPct val="100000"/>
              </a:lnSpc>
              <a:spcBef>
                <a:spcPts val="0"/>
              </a:spcBef>
              <a:buFont typeface="Courier New" panose="02070309020205020404" pitchFamily="49" charset="0"/>
              <a:buChar char="o"/>
            </a:pPr>
            <a:r>
              <a:rPr lang="cs-CZ" sz="1400" dirty="0"/>
              <a:t>soutěže (s výjimkou cen do soutěží)</a:t>
            </a:r>
          </a:p>
          <a:p>
            <a:pPr lvl="0">
              <a:lnSpc>
                <a:spcPct val="100000"/>
              </a:lnSpc>
              <a:spcBef>
                <a:spcPts val="0"/>
              </a:spcBef>
              <a:buFont typeface="Courier New" panose="02070309020205020404" pitchFamily="49" charset="0"/>
              <a:buChar char="o"/>
            </a:pPr>
            <a:r>
              <a:rPr lang="cs-CZ" sz="1400" dirty="0"/>
              <a:t>komunikační akce (semináře, workshopy, konference, tiskové konference, výstavy, veletrhy)</a:t>
            </a:r>
          </a:p>
          <a:p>
            <a:pPr lvl="0">
              <a:lnSpc>
                <a:spcPct val="100000"/>
              </a:lnSpc>
              <a:spcBef>
                <a:spcPts val="0"/>
              </a:spcBef>
              <a:buFont typeface="Courier New" panose="02070309020205020404" pitchFamily="49" charset="0"/>
              <a:buChar char="o"/>
            </a:pPr>
            <a:r>
              <a:rPr lang="cs-CZ" sz="1400" dirty="0"/>
              <a:t>PR výstupy při jejich distribuci (tiskové zprávy, informace pro média)</a:t>
            </a:r>
          </a:p>
          <a:p>
            <a:pPr lvl="0">
              <a:lnSpc>
                <a:spcPct val="100000"/>
              </a:lnSpc>
              <a:spcBef>
                <a:spcPts val="0"/>
              </a:spcBef>
              <a:buFont typeface="Courier New" panose="02070309020205020404" pitchFamily="49" charset="0"/>
              <a:buChar char="o"/>
            </a:pPr>
            <a:r>
              <a:rPr lang="cs-CZ" sz="1400" dirty="0"/>
              <a:t>dokumenty pro veřejnost či cílové skupiny (vstupní, výstupní/závěrečné zprávy, analýzy, certifikáty, prezenční listiny apod.)</a:t>
            </a:r>
          </a:p>
          <a:p>
            <a:pPr lvl="0">
              <a:lnSpc>
                <a:spcPct val="100000"/>
              </a:lnSpc>
              <a:spcBef>
                <a:spcPts val="0"/>
              </a:spcBef>
              <a:buFont typeface="Courier New" panose="02070309020205020404" pitchFamily="49" charset="0"/>
              <a:buChar char="o"/>
            </a:pPr>
            <a:r>
              <a:rPr lang="cs-CZ" sz="1400" dirty="0"/>
              <a:t>výzva k podání nabídek/zadávací dokumentace zakázek</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25</a:t>
            </a:fld>
            <a:endParaRPr lang="cs-CZ" dirty="0"/>
          </a:p>
        </p:txBody>
      </p:sp>
      <p:sp>
        <p:nvSpPr>
          <p:cNvPr id="7" name="Zástupný symbol pro obsah 6"/>
          <p:cNvSpPr>
            <a:spLocks noGrp="1"/>
          </p:cNvSpPr>
          <p:nvPr>
            <p:ph idx="13"/>
          </p:nvPr>
        </p:nvSpPr>
        <p:spPr>
          <a:xfrm>
            <a:off x="5076056" y="1569616"/>
            <a:ext cx="3743968" cy="4955728"/>
          </a:xfrm>
        </p:spPr>
        <p:txBody>
          <a:bodyPr/>
          <a:lstStyle/>
          <a:p>
            <a:pPr lvl="0">
              <a:lnSpc>
                <a:spcPct val="100000"/>
              </a:lnSpc>
              <a:spcBef>
                <a:spcPts val="0"/>
              </a:spcBef>
              <a:buFont typeface="Courier New" panose="02070309020205020404" pitchFamily="49" charset="0"/>
              <a:buChar char="o"/>
            </a:pPr>
            <a:r>
              <a:rPr lang="cs-CZ" sz="1400" dirty="0"/>
              <a:t>interní dokumenty</a:t>
            </a:r>
          </a:p>
          <a:p>
            <a:pPr lvl="0">
              <a:lnSpc>
                <a:spcPct val="100000"/>
              </a:lnSpc>
              <a:spcBef>
                <a:spcPts val="0"/>
              </a:spcBef>
              <a:buFont typeface="Courier New" panose="02070309020205020404" pitchFamily="49" charset="0"/>
              <a:buChar char="o"/>
            </a:pPr>
            <a:r>
              <a:rPr lang="cs-CZ" sz="1400" dirty="0"/>
              <a:t>archivační šanony</a:t>
            </a:r>
          </a:p>
          <a:p>
            <a:pPr lvl="0">
              <a:lnSpc>
                <a:spcPct val="100000"/>
              </a:lnSpc>
              <a:spcBef>
                <a:spcPts val="0"/>
              </a:spcBef>
              <a:buFont typeface="Courier New" panose="02070309020205020404" pitchFamily="49" charset="0"/>
              <a:buChar char="o"/>
            </a:pPr>
            <a:r>
              <a:rPr lang="cs-CZ" sz="1400" dirty="0"/>
              <a:t>elektronická i listinná komunikace</a:t>
            </a:r>
          </a:p>
          <a:p>
            <a:pPr lvl="0">
              <a:lnSpc>
                <a:spcPct val="100000"/>
              </a:lnSpc>
              <a:spcBef>
                <a:spcPts val="0"/>
              </a:spcBef>
              <a:buFont typeface="Courier New" panose="02070309020205020404" pitchFamily="49" charset="0"/>
              <a:buChar char="o"/>
            </a:pPr>
            <a:r>
              <a:rPr lang="cs-CZ" sz="1400" dirty="0"/>
              <a:t>pracovní smlouvy, smlouvy s dodavateli, dalšími příjemci, partnery apod.</a:t>
            </a:r>
          </a:p>
          <a:p>
            <a:pPr lvl="0">
              <a:lnSpc>
                <a:spcPct val="100000"/>
              </a:lnSpc>
              <a:spcBef>
                <a:spcPts val="0"/>
              </a:spcBef>
              <a:buFont typeface="Courier New" panose="02070309020205020404" pitchFamily="49" charset="0"/>
              <a:buChar char="o"/>
            </a:pPr>
            <a:r>
              <a:rPr lang="cs-CZ" sz="1400" dirty="0"/>
              <a:t>účetní doklady vztahující se k výdajům projektu</a:t>
            </a:r>
          </a:p>
          <a:p>
            <a:pPr lvl="0">
              <a:lnSpc>
                <a:spcPct val="100000"/>
              </a:lnSpc>
              <a:spcBef>
                <a:spcPts val="0"/>
              </a:spcBef>
              <a:buFont typeface="Courier New" panose="02070309020205020404" pitchFamily="49" charset="0"/>
              <a:buChar char="o"/>
            </a:pPr>
            <a:r>
              <a:rPr lang="cs-CZ" sz="1400" dirty="0"/>
              <a:t>vybavení pořízené z prostředků projektu (s výjimkou propagačních předmětů)</a:t>
            </a:r>
          </a:p>
          <a:p>
            <a:pPr lvl="0">
              <a:lnSpc>
                <a:spcPct val="100000"/>
              </a:lnSpc>
              <a:spcBef>
                <a:spcPts val="0"/>
              </a:spcBef>
              <a:buFont typeface="Courier New" panose="02070309020205020404" pitchFamily="49" charset="0"/>
              <a:buChar char="o"/>
            </a:pPr>
            <a:r>
              <a:rPr lang="cs-CZ" sz="1400" dirty="0"/>
              <a:t>neplacené PR články a převzaté PR výstupy (např. médii)</a:t>
            </a:r>
          </a:p>
          <a:p>
            <a:pPr lvl="0">
              <a:lnSpc>
                <a:spcPct val="100000"/>
              </a:lnSpc>
              <a:spcBef>
                <a:spcPts val="0"/>
              </a:spcBef>
              <a:buFont typeface="Courier New" panose="02070309020205020404" pitchFamily="49" charset="0"/>
              <a:buChar char="o"/>
            </a:pPr>
            <a:r>
              <a:rPr lang="cs-CZ" sz="1400" dirty="0"/>
              <a:t>ceny do soutěží</a:t>
            </a:r>
          </a:p>
          <a:p>
            <a:pPr lvl="0">
              <a:lnSpc>
                <a:spcPct val="100000"/>
              </a:lnSpc>
              <a:spcBef>
                <a:spcPts val="0"/>
              </a:spcBef>
              <a:buFont typeface="Courier New" panose="02070309020205020404" pitchFamily="49" charset="0"/>
              <a:buChar char="o"/>
            </a:pPr>
            <a:r>
              <a:rPr lang="cs-CZ" sz="1400" dirty="0"/>
              <a:t>výstupy, kde to není technicky možné (např. strojově generované objednávky, faktury)</a:t>
            </a:r>
          </a:p>
        </p:txBody>
      </p:sp>
      <p:sp>
        <p:nvSpPr>
          <p:cNvPr id="8" name="TextovéPole 7"/>
          <p:cNvSpPr txBox="1"/>
          <p:nvPr/>
        </p:nvSpPr>
        <p:spPr>
          <a:xfrm>
            <a:off x="467544" y="1203752"/>
            <a:ext cx="1368152" cy="369332"/>
          </a:xfrm>
          <a:prstGeom prst="rect">
            <a:avLst/>
          </a:prstGeom>
          <a:noFill/>
        </p:spPr>
        <p:txBody>
          <a:bodyPr wrap="square" rtlCol="0">
            <a:spAutoFit/>
          </a:bodyPr>
          <a:lstStyle/>
          <a:p>
            <a:r>
              <a:rPr lang="cs-CZ" b="1" dirty="0"/>
              <a:t>ANO</a:t>
            </a:r>
          </a:p>
        </p:txBody>
      </p:sp>
      <p:sp>
        <p:nvSpPr>
          <p:cNvPr id="9" name="TextovéPole 8"/>
          <p:cNvSpPr txBox="1"/>
          <p:nvPr/>
        </p:nvSpPr>
        <p:spPr>
          <a:xfrm>
            <a:off x="5076056" y="1216576"/>
            <a:ext cx="1368152" cy="369332"/>
          </a:xfrm>
          <a:prstGeom prst="rect">
            <a:avLst/>
          </a:prstGeom>
          <a:noFill/>
        </p:spPr>
        <p:txBody>
          <a:bodyPr wrap="square" rtlCol="0">
            <a:spAutoFit/>
          </a:bodyPr>
          <a:lstStyle/>
          <a:p>
            <a:r>
              <a:rPr lang="cs-CZ" b="1" dirty="0"/>
              <a:t>NE</a:t>
            </a:r>
          </a:p>
        </p:txBody>
      </p:sp>
    </p:spTree>
    <p:extLst>
      <p:ext uri="{BB962C8B-B14F-4D97-AF65-F5344CB8AC3E}">
        <p14:creationId xmlns:p14="http://schemas.microsoft.com/office/powerpoint/2010/main" val="31582432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endParaRPr lang="cs-CZ" sz="2400" i="1" dirty="0"/>
          </a:p>
        </p:txBody>
      </p:sp>
      <p:sp>
        <p:nvSpPr>
          <p:cNvPr id="2" name="Nadpis 1"/>
          <p:cNvSpPr>
            <a:spLocks noGrp="1"/>
          </p:cNvSpPr>
          <p:nvPr>
            <p:ph type="title"/>
          </p:nvPr>
        </p:nvSpPr>
        <p:spPr>
          <a:xfrm>
            <a:off x="971600" y="2996952"/>
            <a:ext cx="7272808" cy="1296144"/>
          </a:xfrm>
        </p:spPr>
        <p:txBody>
          <a:bodyPr/>
          <a:lstStyle/>
          <a:p>
            <a:pPr algn="ctr"/>
            <a:r>
              <a:rPr lang="cs-CZ" dirty="0"/>
              <a:t>2.1 Zpráva o realizaci </a:t>
            </a:r>
            <a:br>
              <a:rPr lang="cs-CZ" dirty="0"/>
            </a:br>
            <a:r>
              <a:rPr lang="cs-CZ" dirty="0"/>
              <a:t>a žádost o platbu </a:t>
            </a:r>
            <a:endParaRPr lang="cs-CZ" sz="2800" b="0" dirty="0"/>
          </a:p>
        </p:txBody>
      </p:sp>
    </p:spTree>
    <p:extLst>
      <p:ext uri="{BB962C8B-B14F-4D97-AF65-F5344CB8AC3E}">
        <p14:creationId xmlns:p14="http://schemas.microsoft.com/office/powerpoint/2010/main" val="28829462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400" dirty="0"/>
              <a:t>2.1 Zpráva o realizaci a žádost o platbu</a:t>
            </a:r>
            <a:endParaRPr lang="cs-CZ" dirty="0"/>
          </a:p>
        </p:txBody>
      </p:sp>
      <p:sp>
        <p:nvSpPr>
          <p:cNvPr id="3" name="Zástupný symbol pro obsah 2"/>
          <p:cNvSpPr>
            <a:spLocks noGrp="1"/>
          </p:cNvSpPr>
          <p:nvPr>
            <p:ph idx="1"/>
          </p:nvPr>
        </p:nvSpPr>
        <p:spPr>
          <a:xfrm>
            <a:off x="540000" y="1556792"/>
            <a:ext cx="8064000" cy="4563208"/>
          </a:xfrm>
        </p:spPr>
        <p:txBody>
          <a:bodyPr/>
          <a:lstStyle/>
          <a:p>
            <a:pPr>
              <a:spcAft>
                <a:spcPts val="0"/>
              </a:spcAft>
            </a:pPr>
            <a:r>
              <a:rPr lang="cs-CZ" dirty="0"/>
              <a:t>Příjemce předkládá zprávy o realizaci projektu i  žádosti o platbu prostřednictvím IS KP14+ podepsané elektronicky osobou oprávněnou jednat za příjemce</a:t>
            </a:r>
          </a:p>
          <a:p>
            <a:pPr>
              <a:spcAft>
                <a:spcPts val="0"/>
              </a:spcAft>
            </a:pPr>
            <a:r>
              <a:rPr lang="cs-CZ" dirty="0"/>
              <a:t>Průběžná zpráva se podává pravidelně po šesti měsících realizace, je třeba podat do 1 měsíce </a:t>
            </a:r>
            <a:br>
              <a:rPr lang="cs-CZ" dirty="0"/>
            </a:br>
            <a:r>
              <a:rPr lang="cs-CZ" dirty="0"/>
              <a:t>od ukončení sledovaného období, závěrečnou zprávu </a:t>
            </a:r>
            <a:br>
              <a:rPr lang="cs-CZ" dirty="0"/>
            </a:br>
            <a:r>
              <a:rPr lang="cs-CZ" dirty="0"/>
              <a:t>je třeba podat do 2 měsíců (případně požádat o odklad termínu podání depeší vázanou na projekt)</a:t>
            </a:r>
          </a:p>
          <a:p>
            <a:pPr>
              <a:spcAft>
                <a:spcPts val="0"/>
              </a:spcAft>
            </a:pPr>
            <a:r>
              <a:rPr lang="cs-CZ" dirty="0"/>
              <a:t>Pokud je poslední sledované období projektu kratší něž 6 měsíců je závěrečná zpráva podána za 6 + až 2 měsíce podána v jedné zprávě, nebo za více než 3 a více měsíců podaná ve zprávě samostatné</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27</a:t>
            </a:fld>
            <a:endParaRPr lang="cs-CZ" dirty="0"/>
          </a:p>
        </p:txBody>
      </p:sp>
    </p:spTree>
    <p:extLst>
      <p:ext uri="{BB962C8B-B14F-4D97-AF65-F5344CB8AC3E}">
        <p14:creationId xmlns:p14="http://schemas.microsoft.com/office/powerpoint/2010/main" val="4165970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2.1 Zpráva o realizaci a žádost o platbu</a:t>
            </a:r>
          </a:p>
        </p:txBody>
      </p:sp>
      <p:sp>
        <p:nvSpPr>
          <p:cNvPr id="3" name="Zástupný symbol pro obsah 2"/>
          <p:cNvSpPr>
            <a:spLocks noGrp="1"/>
          </p:cNvSpPr>
          <p:nvPr>
            <p:ph idx="1"/>
          </p:nvPr>
        </p:nvSpPr>
        <p:spPr>
          <a:xfrm>
            <a:off x="540000" y="1340768"/>
            <a:ext cx="8064000" cy="4779232"/>
          </a:xfrm>
        </p:spPr>
        <p:txBody>
          <a:bodyPr/>
          <a:lstStyle/>
          <a:p>
            <a:pPr>
              <a:spcAft>
                <a:spcPts val="0"/>
              </a:spcAft>
            </a:pPr>
            <a:r>
              <a:rPr lang="cs-CZ" dirty="0"/>
              <a:t>Obsah zprávy se zpravidla skládá z těchto skupin informací: základní informace o projektu, informace </a:t>
            </a:r>
            <a:br>
              <a:rPr lang="cs-CZ" dirty="0"/>
            </a:br>
            <a:r>
              <a:rPr lang="cs-CZ" dirty="0"/>
              <a:t>o zprávě, informace o pokroku v realizaci klíčových aktivit ve sledovaném období, informace o plnění indikátorů, i</a:t>
            </a:r>
            <a:r>
              <a:rPr lang="pt-BR" dirty="0"/>
              <a:t>nformace o plnění horizontálních principů</a:t>
            </a:r>
            <a:r>
              <a:rPr lang="cs-CZ" dirty="0"/>
              <a:t>, informace o příjmech, i</a:t>
            </a:r>
            <a:r>
              <a:rPr lang="pt-BR" dirty="0"/>
              <a:t>nformace o zajištění povinné publicity</a:t>
            </a:r>
            <a:r>
              <a:rPr lang="cs-CZ" dirty="0"/>
              <a:t>, informace o případných problémech, které </a:t>
            </a:r>
            <a:br>
              <a:rPr lang="cs-CZ" dirty="0"/>
            </a:br>
            <a:r>
              <a:rPr lang="cs-CZ" dirty="0"/>
              <a:t>se vyskytly v realizaci projektu v průběhu období, </a:t>
            </a:r>
            <a:br>
              <a:rPr lang="cs-CZ" dirty="0"/>
            </a:br>
            <a:r>
              <a:rPr lang="cs-CZ" dirty="0"/>
              <a:t>za které je tato zpráva vykazována, čestná prohlášení, případné přílohy (přehled jmen a příjmení dětí </a:t>
            </a:r>
            <a:br>
              <a:rPr lang="cs-CZ" dirty="0"/>
            </a:br>
            <a:r>
              <a:rPr lang="cs-CZ" dirty="0"/>
              <a:t>v jednotlivých klíčových aktivitách, pracovní smlouvy hrazené z přímých osobních nákladů, VBÚ prokazující úhradu přímých osobních nákladů (nad 10 tis. Kč) </a:t>
            </a:r>
            <a:br>
              <a:rPr lang="cs-CZ" dirty="0"/>
            </a:br>
            <a:r>
              <a:rPr lang="cs-CZ" dirty="0"/>
              <a:t>i odpovídající odvodů zaměstnavatele</a:t>
            </a:r>
          </a:p>
          <a:p>
            <a:pPr marL="0" indent="0">
              <a:buNone/>
            </a:pPr>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28</a:t>
            </a:fld>
            <a:endParaRPr lang="cs-CZ" dirty="0"/>
          </a:p>
        </p:txBody>
      </p:sp>
    </p:spTree>
    <p:extLst>
      <p:ext uri="{BB962C8B-B14F-4D97-AF65-F5344CB8AC3E}">
        <p14:creationId xmlns:p14="http://schemas.microsoft.com/office/powerpoint/2010/main" val="4729026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endParaRPr lang="cs-CZ" sz="2400" i="1" dirty="0"/>
          </a:p>
        </p:txBody>
      </p:sp>
      <p:sp>
        <p:nvSpPr>
          <p:cNvPr id="2" name="Nadpis 1"/>
          <p:cNvSpPr>
            <a:spLocks noGrp="1"/>
          </p:cNvSpPr>
          <p:nvPr>
            <p:ph type="title"/>
          </p:nvPr>
        </p:nvSpPr>
        <p:spPr>
          <a:xfrm>
            <a:off x="971600" y="3429000"/>
            <a:ext cx="7272808" cy="864096"/>
          </a:xfrm>
        </p:spPr>
        <p:txBody>
          <a:bodyPr/>
          <a:lstStyle/>
          <a:p>
            <a:pPr algn="ctr"/>
            <a:r>
              <a:rPr lang="cs-CZ" dirty="0"/>
              <a:t>2.2 indikátory</a:t>
            </a:r>
            <a:endParaRPr lang="cs-CZ" sz="2800" b="0" dirty="0"/>
          </a:p>
        </p:txBody>
      </p:sp>
    </p:spTree>
    <p:extLst>
      <p:ext uri="{BB962C8B-B14F-4D97-AF65-F5344CB8AC3E}">
        <p14:creationId xmlns:p14="http://schemas.microsoft.com/office/powerpoint/2010/main" val="1891787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endParaRPr lang="cs-CZ" sz="2400" i="1" dirty="0"/>
          </a:p>
        </p:txBody>
      </p:sp>
      <p:sp>
        <p:nvSpPr>
          <p:cNvPr id="2" name="Nadpis 1"/>
          <p:cNvSpPr>
            <a:spLocks noGrp="1"/>
          </p:cNvSpPr>
          <p:nvPr>
            <p:ph type="title"/>
          </p:nvPr>
        </p:nvSpPr>
        <p:spPr>
          <a:xfrm>
            <a:off x="611560" y="2996952"/>
            <a:ext cx="7992888" cy="1296144"/>
          </a:xfrm>
        </p:spPr>
        <p:txBody>
          <a:bodyPr/>
          <a:lstStyle/>
          <a:p>
            <a:pPr marL="0" indent="0">
              <a:spcBef>
                <a:spcPts val="0"/>
              </a:spcBef>
            </a:pPr>
            <a:r>
              <a:rPr lang="cs-CZ" dirty="0"/>
              <a:t>1.1 Potřebná dokumentace</a:t>
            </a:r>
          </a:p>
        </p:txBody>
      </p:sp>
    </p:spTree>
    <p:extLst>
      <p:ext uri="{BB962C8B-B14F-4D97-AF65-F5344CB8AC3E}">
        <p14:creationId xmlns:p14="http://schemas.microsoft.com/office/powerpoint/2010/main" val="3400656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br>
              <a:rPr lang="cs-CZ" dirty="0"/>
            </a:br>
            <a:r>
              <a:rPr lang="cs-CZ" dirty="0"/>
              <a:t>2.2 </a:t>
            </a:r>
            <a:r>
              <a:rPr lang="cs-CZ" b="0" dirty="0"/>
              <a:t>Indikátory</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30</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2800" b="1" dirty="0"/>
              <a:t>Indikátory – závazná cílová hodnota</a:t>
            </a:r>
          </a:p>
          <a:p>
            <a:pPr marL="0" indent="0" algn="ctr">
              <a:buNone/>
            </a:pPr>
            <a:endParaRPr lang="cs-CZ" sz="2800" b="1" dirty="0"/>
          </a:p>
          <a:p>
            <a:pPr marL="0" indent="0" algn="ctr">
              <a:buNone/>
            </a:pPr>
            <a:r>
              <a:rPr lang="cs-CZ" sz="2800" b="1" dirty="0"/>
              <a:t> </a:t>
            </a:r>
          </a:p>
          <a:p>
            <a:pPr marL="0" indent="0" fontAlgn="base" hangingPunct="0">
              <a:buFont typeface="Wingdings" panose="05000000000000000000" pitchFamily="2" charset="2"/>
              <a:buNone/>
            </a:pPr>
            <a:endParaRPr lang="cs-CZ" sz="2000" dirty="0"/>
          </a:p>
          <a:p>
            <a:pPr marL="0" indent="0" algn="ctr">
              <a:spcBef>
                <a:spcPts val="1200"/>
              </a:spcBef>
              <a:spcAft>
                <a:spcPts val="0"/>
              </a:spcAft>
              <a:buNone/>
            </a:pPr>
            <a:r>
              <a:rPr lang="cs-CZ" dirty="0"/>
              <a:t>  </a:t>
            </a:r>
            <a:r>
              <a:rPr lang="cs-CZ" sz="2800" b="1" dirty="0"/>
              <a:t>Indikátory ke sledování</a:t>
            </a:r>
            <a:endParaRPr lang="cs-CZ" sz="1800" b="1" dirty="0"/>
          </a:p>
          <a:p>
            <a:pPr marL="0" indent="0" algn="ctr">
              <a:spcBef>
                <a:spcPts val="0"/>
              </a:spcBef>
              <a:spcAft>
                <a:spcPts val="0"/>
              </a:spcAft>
              <a:buNone/>
            </a:pPr>
            <a:r>
              <a:rPr lang="cs-CZ" sz="1600" u="sng" dirty="0"/>
              <a:t>Nejpozději v závěrečné </a:t>
            </a:r>
            <a:r>
              <a:rPr lang="cs-CZ" sz="1600" u="sng" dirty="0" err="1"/>
              <a:t>ZoR</a:t>
            </a:r>
            <a:r>
              <a:rPr lang="cs-CZ" sz="1600" u="sng" dirty="0"/>
              <a:t> vykázat s komentářem byť nulovou hodnotou</a:t>
            </a:r>
          </a:p>
          <a:p>
            <a:pPr marL="0" indent="0" algn="ctr">
              <a:spcBef>
                <a:spcPts val="1200"/>
              </a:spcBef>
              <a:spcAft>
                <a:spcPts val="0"/>
              </a:spcAft>
              <a:buNone/>
            </a:pPr>
            <a:endParaRPr lang="cs-CZ" sz="1100" b="1" dirty="0"/>
          </a:p>
          <a:p>
            <a:pPr marL="0" indent="0" fontAlgn="base" hangingPunct="0">
              <a:buNone/>
            </a:pPr>
            <a:endParaRPr lang="cs-CZ" sz="2000" dirty="0"/>
          </a:p>
          <a:p>
            <a:pPr marL="414000" lvl="1" indent="0">
              <a:buNone/>
            </a:pPr>
            <a:r>
              <a:rPr lang="cs-CZ" dirty="0"/>
              <a:t>  </a:t>
            </a:r>
          </a:p>
          <a:p>
            <a:pPr marL="414000" lvl="1" indent="0">
              <a:buFont typeface="Wingdings" panose="05000000000000000000" pitchFamily="2" charset="2"/>
              <a:buNone/>
            </a:pPr>
            <a:endParaRPr lang="cs-CZ" dirty="0"/>
          </a:p>
        </p:txBody>
      </p:sp>
      <p:sp>
        <p:nvSpPr>
          <p:cNvPr id="6" name="Rectangle 1"/>
          <p:cNvSpPr>
            <a:spLocks noChangeArrowheads="1"/>
          </p:cNvSpPr>
          <p:nvPr/>
        </p:nvSpPr>
        <p:spPr bwMode="auto">
          <a:xfrm>
            <a:off x="1689100" y="3351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itchFamily="34" charset="0"/>
                <a:cs typeface="Arial" pitchFamily="34" charset="0"/>
              </a:rPr>
            </a:br>
            <a:endParaRPr kumimoji="0" lang="cs-CZ" altLang="cs-CZ" sz="1800" b="0" i="0" u="none" strike="noStrike" cap="none" normalizeH="0" baseline="0">
              <a:ln>
                <a:noFill/>
              </a:ln>
              <a:solidFill>
                <a:schemeClr val="tx1"/>
              </a:solidFill>
              <a:effectLst/>
              <a:latin typeface="Arial" pitchFamily="34" charset="0"/>
              <a:cs typeface="Arial" pitchFamily="34" charset="0"/>
            </a:endParaRPr>
          </a:p>
        </p:txBody>
      </p:sp>
      <p:sp>
        <p:nvSpPr>
          <p:cNvPr id="9" name="Rectangle 3"/>
          <p:cNvSpPr>
            <a:spLocks noChangeArrowheads="1"/>
          </p:cNvSpPr>
          <p:nvPr/>
        </p:nvSpPr>
        <p:spPr bwMode="auto">
          <a:xfrm>
            <a:off x="6168734" y="34014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12" name="Tabulka 11"/>
          <p:cNvGraphicFramePr>
            <a:graphicFrameLocks noGrp="1"/>
          </p:cNvGraphicFramePr>
          <p:nvPr>
            <p:extLst>
              <p:ext uri="{D42A27DB-BD31-4B8C-83A1-F6EECF244321}">
                <p14:modId xmlns:p14="http://schemas.microsoft.com/office/powerpoint/2010/main" val="2034734211"/>
              </p:ext>
            </p:extLst>
          </p:nvPr>
        </p:nvGraphicFramePr>
        <p:xfrm>
          <a:off x="765273" y="4293096"/>
          <a:ext cx="7833592" cy="1934204"/>
        </p:xfrm>
        <a:graphic>
          <a:graphicData uri="http://schemas.openxmlformats.org/drawingml/2006/table">
            <a:tbl>
              <a:tblPr firstRow="1" firstCol="1" bandRow="1">
                <a:tableStyleId>{5C22544A-7EE6-4342-B048-85BDC9FD1C3A}</a:tableStyleId>
              </a:tblPr>
              <a:tblGrid>
                <a:gridCol w="710383">
                  <a:extLst>
                    <a:ext uri="{9D8B030D-6E8A-4147-A177-3AD203B41FA5}">
                      <a16:colId xmlns:a16="http://schemas.microsoft.com/office/drawing/2014/main" val="20000"/>
                    </a:ext>
                  </a:extLst>
                </a:gridCol>
                <a:gridCol w="4831798">
                  <a:extLst>
                    <a:ext uri="{9D8B030D-6E8A-4147-A177-3AD203B41FA5}">
                      <a16:colId xmlns:a16="http://schemas.microsoft.com/office/drawing/2014/main" val="20001"/>
                    </a:ext>
                  </a:extLst>
                </a:gridCol>
                <a:gridCol w="989551">
                  <a:extLst>
                    <a:ext uri="{9D8B030D-6E8A-4147-A177-3AD203B41FA5}">
                      <a16:colId xmlns:a16="http://schemas.microsoft.com/office/drawing/2014/main" val="20002"/>
                    </a:ext>
                  </a:extLst>
                </a:gridCol>
                <a:gridCol w="1301860">
                  <a:extLst>
                    <a:ext uri="{9D8B030D-6E8A-4147-A177-3AD203B41FA5}">
                      <a16:colId xmlns:a16="http://schemas.microsoft.com/office/drawing/2014/main" val="20003"/>
                    </a:ext>
                  </a:extLst>
                </a:gridCol>
              </a:tblGrid>
              <a:tr h="432048">
                <a:tc>
                  <a:txBody>
                    <a:bodyPr/>
                    <a:lstStyle/>
                    <a:p>
                      <a:pPr marL="36195" marR="36195" algn="ctr">
                        <a:spcBef>
                          <a:spcPts val="300"/>
                        </a:spcBef>
                        <a:spcAft>
                          <a:spcPts val="300"/>
                        </a:spcAft>
                      </a:pPr>
                      <a:r>
                        <a:rPr lang="cs-CZ" sz="1000" dirty="0">
                          <a:effectLst/>
                        </a:rPr>
                        <a:t>Kód</a:t>
                      </a:r>
                      <a:endParaRPr lang="cs-CZ" sz="1000" b="1" dirty="0">
                        <a:solidFill>
                          <a:srgbClr val="080808"/>
                        </a:solidFill>
                        <a:effectLst/>
                        <a:latin typeface="Arial"/>
                        <a:ea typeface="Arial"/>
                        <a:cs typeface="Times New Roman"/>
                      </a:endParaRPr>
                    </a:p>
                  </a:txBody>
                  <a:tcPr marL="0" marR="0" marT="0" marB="0" anchor="ctr"/>
                </a:tc>
                <a:tc>
                  <a:txBody>
                    <a:bodyPr/>
                    <a:lstStyle/>
                    <a:p>
                      <a:pPr marL="36195" marR="36195" algn="ctr">
                        <a:spcBef>
                          <a:spcPts val="300"/>
                        </a:spcBef>
                        <a:spcAft>
                          <a:spcPts val="300"/>
                        </a:spcAft>
                      </a:pPr>
                      <a:r>
                        <a:rPr lang="cs-CZ" sz="1000" dirty="0">
                          <a:effectLst/>
                        </a:rPr>
                        <a:t>Název indikátoru</a:t>
                      </a:r>
                      <a:endParaRPr lang="cs-CZ" sz="1000" b="1" dirty="0">
                        <a:solidFill>
                          <a:srgbClr val="080808"/>
                        </a:solidFill>
                        <a:effectLst/>
                        <a:latin typeface="Arial"/>
                        <a:ea typeface="Arial"/>
                        <a:cs typeface="Times New Roman"/>
                      </a:endParaRPr>
                    </a:p>
                  </a:txBody>
                  <a:tcPr marL="0" marR="0" marT="0" marB="0" anchor="ctr"/>
                </a:tc>
                <a:tc>
                  <a:txBody>
                    <a:bodyPr/>
                    <a:lstStyle/>
                    <a:p>
                      <a:pPr marL="36195" marR="36195" algn="ctr">
                        <a:spcBef>
                          <a:spcPts val="300"/>
                        </a:spcBef>
                        <a:spcAft>
                          <a:spcPts val="300"/>
                        </a:spcAft>
                      </a:pPr>
                      <a:r>
                        <a:rPr lang="cs-CZ" sz="1000" dirty="0">
                          <a:effectLst/>
                        </a:rPr>
                        <a:t>Měrná jednotka</a:t>
                      </a:r>
                      <a:endParaRPr lang="cs-CZ" sz="1000" b="1" dirty="0">
                        <a:solidFill>
                          <a:srgbClr val="080808"/>
                        </a:solidFill>
                        <a:effectLst/>
                        <a:latin typeface="Arial"/>
                        <a:ea typeface="Arial"/>
                        <a:cs typeface="Times New Roman"/>
                      </a:endParaRPr>
                    </a:p>
                  </a:txBody>
                  <a:tcPr marL="0" marR="0" marT="0" marB="0" anchor="ctr"/>
                </a:tc>
                <a:tc>
                  <a:txBody>
                    <a:bodyPr/>
                    <a:lstStyle/>
                    <a:p>
                      <a:pPr marL="36195" marR="36195" algn="ctr">
                        <a:spcBef>
                          <a:spcPts val="300"/>
                        </a:spcBef>
                        <a:spcAft>
                          <a:spcPts val="300"/>
                        </a:spcAft>
                      </a:pPr>
                      <a:r>
                        <a:rPr lang="cs-CZ" sz="1000" dirty="0">
                          <a:effectLst/>
                        </a:rPr>
                        <a:t>Typ indikátoru</a:t>
                      </a:r>
                      <a:endParaRPr lang="cs-CZ" sz="1000" b="1" dirty="0">
                        <a:solidFill>
                          <a:srgbClr val="080808"/>
                        </a:solidFill>
                        <a:effectLst/>
                        <a:latin typeface="Arial"/>
                        <a:ea typeface="Arial"/>
                        <a:cs typeface="Times New Roman"/>
                      </a:endParaRPr>
                    </a:p>
                  </a:txBody>
                  <a:tcPr marL="0" marR="0" marT="0" marB="0" anchor="ctr"/>
                </a:tc>
                <a:extLst>
                  <a:ext uri="{0D108BD9-81ED-4DB2-BD59-A6C34878D82A}">
                    <a16:rowId xmlns:a16="http://schemas.microsoft.com/office/drawing/2014/main" val="10000"/>
                  </a:ext>
                </a:extLst>
              </a:tr>
              <a:tr h="506058">
                <a:tc>
                  <a:txBody>
                    <a:bodyPr/>
                    <a:lstStyle/>
                    <a:p>
                      <a:pPr marL="36195" marR="36195">
                        <a:spcBef>
                          <a:spcPts val="300"/>
                        </a:spcBef>
                        <a:spcAft>
                          <a:spcPts val="300"/>
                        </a:spcAft>
                      </a:pPr>
                      <a:r>
                        <a:rPr lang="cs-CZ" sz="1000" dirty="0">
                          <a:effectLst/>
                        </a:rPr>
                        <a:t>5 01 30</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algn="l" defTabSz="914400" rtl="0" eaLnBrk="1" latinLnBrk="0" hangingPunct="1">
                        <a:spcBef>
                          <a:spcPts val="300"/>
                        </a:spcBef>
                        <a:spcAft>
                          <a:spcPts val="300"/>
                        </a:spcAft>
                      </a:pPr>
                      <a:r>
                        <a:rPr lang="cs-CZ" sz="1000" kern="1200" dirty="0">
                          <a:solidFill>
                            <a:schemeClr val="dk1"/>
                          </a:solidFill>
                          <a:effectLst/>
                          <a:latin typeface="+mn-lt"/>
                          <a:ea typeface="+mn-ea"/>
                          <a:cs typeface="+mn-cs"/>
                        </a:rPr>
                        <a:t>Počet osob pracujících v rámci flexibilních forem práce</a:t>
                      </a:r>
                    </a:p>
                  </a:txBody>
                  <a:tcPr marL="0" marR="0" marT="0" marB="0" anchor="ctr"/>
                </a:tc>
                <a:tc>
                  <a:txBody>
                    <a:bodyPr/>
                    <a:lstStyle/>
                    <a:p>
                      <a:pPr marL="36195" marR="36195">
                        <a:spcBef>
                          <a:spcPts val="300"/>
                        </a:spcBef>
                        <a:spcAft>
                          <a:spcPts val="300"/>
                        </a:spcAft>
                      </a:pPr>
                      <a:r>
                        <a:rPr lang="cs-CZ" sz="1000" dirty="0">
                          <a:solidFill>
                            <a:schemeClr val="dk1"/>
                          </a:solidFill>
                          <a:effectLst/>
                          <a:latin typeface="+mn-lt"/>
                          <a:ea typeface="+mn-ea"/>
                          <a:cs typeface="+mn-cs"/>
                        </a:rPr>
                        <a:t>Osoby</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kern="1200" dirty="0">
                          <a:solidFill>
                            <a:schemeClr val="dk1"/>
                          </a:solidFill>
                          <a:effectLst/>
                          <a:latin typeface="+mn-lt"/>
                          <a:ea typeface="+mn-ea"/>
                          <a:cs typeface="+mn-cs"/>
                        </a:rPr>
                        <a:t>Výsledek</a:t>
                      </a:r>
                    </a:p>
                  </a:txBody>
                  <a:tcPr marL="0" marR="0" marT="0" marB="0" anchor="ctr"/>
                </a:tc>
                <a:extLst>
                  <a:ext uri="{0D108BD9-81ED-4DB2-BD59-A6C34878D82A}">
                    <a16:rowId xmlns:a16="http://schemas.microsoft.com/office/drawing/2014/main" val="10001"/>
                  </a:ext>
                </a:extLst>
              </a:tr>
              <a:tr h="498049">
                <a:tc>
                  <a:txBody>
                    <a:bodyPr/>
                    <a:lstStyle/>
                    <a:p>
                      <a:pPr marL="36195" marR="36195">
                        <a:spcBef>
                          <a:spcPts val="300"/>
                        </a:spcBef>
                        <a:spcAft>
                          <a:spcPts val="300"/>
                        </a:spcAft>
                      </a:pPr>
                      <a:r>
                        <a:rPr lang="cs-CZ" sz="1000" dirty="0">
                          <a:effectLst/>
                        </a:rPr>
                        <a:t>6 26 00</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algn="l" defTabSz="914400" rtl="0" eaLnBrk="1" latinLnBrk="0" hangingPunct="1">
                        <a:spcBef>
                          <a:spcPts val="300"/>
                        </a:spcBef>
                        <a:spcAft>
                          <a:spcPts val="300"/>
                        </a:spcAft>
                      </a:pPr>
                      <a:r>
                        <a:rPr lang="cs-CZ" sz="1000" kern="1200" dirty="0">
                          <a:solidFill>
                            <a:schemeClr val="dk1"/>
                          </a:solidFill>
                          <a:effectLst/>
                          <a:latin typeface="+mn-lt"/>
                          <a:ea typeface="+mn-ea"/>
                          <a:cs typeface="+mn-cs"/>
                        </a:rPr>
                        <a:t>Účastníci, kteří získali kvalifikaci po ukončení své účasti </a:t>
                      </a: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dirty="0">
                          <a:effectLst/>
                        </a:rPr>
                        <a:t>Účastníci</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kern="1200" dirty="0">
                          <a:solidFill>
                            <a:schemeClr val="dk1"/>
                          </a:solidFill>
                          <a:effectLst/>
                          <a:latin typeface="+mn-lt"/>
                          <a:ea typeface="+mn-ea"/>
                          <a:cs typeface="+mn-cs"/>
                        </a:rPr>
                        <a:t>Výsledek</a:t>
                      </a:r>
                    </a:p>
                  </a:txBody>
                  <a:tcPr marL="0" marR="0" marT="0" marB="0" anchor="ctr"/>
                </a:tc>
                <a:extLst>
                  <a:ext uri="{0D108BD9-81ED-4DB2-BD59-A6C34878D82A}">
                    <a16:rowId xmlns:a16="http://schemas.microsoft.com/office/drawing/2014/main" val="10002"/>
                  </a:ext>
                </a:extLst>
              </a:tr>
              <a:tr h="498049">
                <a:tc>
                  <a:txBody>
                    <a:bodyPr/>
                    <a:lstStyle/>
                    <a:p>
                      <a:pPr marL="36195" marR="36195">
                        <a:spcBef>
                          <a:spcPts val="300"/>
                        </a:spcBef>
                        <a:spcAft>
                          <a:spcPts val="300"/>
                        </a:spcAft>
                      </a:pPr>
                      <a:r>
                        <a:rPr lang="cs-CZ" sz="1000" dirty="0">
                          <a:solidFill>
                            <a:schemeClr val="bg1"/>
                          </a:solidFill>
                          <a:effectLst/>
                          <a:latin typeface="Arial"/>
                          <a:ea typeface="Arial"/>
                          <a:cs typeface="Times New Roman"/>
                        </a:rPr>
                        <a:t>6 28 00</a:t>
                      </a:r>
                    </a:p>
                  </a:txBody>
                  <a:tcPr marL="0" marR="0" marT="0" marB="0" anchor="ctr"/>
                </a:tc>
                <a:tc>
                  <a:txBody>
                    <a:bodyPr/>
                    <a:lstStyle/>
                    <a:p>
                      <a:pPr marL="36195" marR="36195" algn="l" defTabSz="914400" rtl="0" eaLnBrk="1" latinLnBrk="0" hangingPunct="1">
                        <a:spcBef>
                          <a:spcPts val="300"/>
                        </a:spcBef>
                        <a:spcAft>
                          <a:spcPts val="300"/>
                        </a:spcAft>
                      </a:pPr>
                      <a:r>
                        <a:rPr lang="cs-CZ" sz="1000" kern="1200" dirty="0">
                          <a:solidFill>
                            <a:schemeClr val="dk1"/>
                          </a:solidFill>
                          <a:effectLst/>
                          <a:latin typeface="+mn-lt"/>
                          <a:ea typeface="+mn-ea"/>
                          <a:cs typeface="+mn-cs"/>
                        </a:rPr>
                        <a:t>Znevýhodnění účastníci, kteří po ukončení své účasti hledají zaměstnání, jsou v procesu vzdělávání /odborné přípravy, rozšiřují si kvalifikaci nebo jsou zaměstnaní, a to i OSVČ</a:t>
                      </a: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dirty="0">
                          <a:effectLst/>
                        </a:rPr>
                        <a:t>Účastníci</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kern="1200" dirty="0">
                          <a:solidFill>
                            <a:schemeClr val="dk1"/>
                          </a:solidFill>
                          <a:effectLst/>
                          <a:latin typeface="+mn-lt"/>
                          <a:ea typeface="+mn-ea"/>
                          <a:cs typeface="+mn-cs"/>
                        </a:rPr>
                        <a:t>Výsledek</a:t>
                      </a:r>
                    </a:p>
                  </a:txBody>
                  <a:tcPr marL="0" marR="0" marT="0" marB="0" anchor="ctr"/>
                </a:tc>
                <a:extLst>
                  <a:ext uri="{0D108BD9-81ED-4DB2-BD59-A6C34878D82A}">
                    <a16:rowId xmlns:a16="http://schemas.microsoft.com/office/drawing/2014/main" val="10003"/>
                  </a:ext>
                </a:extLst>
              </a:tr>
            </a:tbl>
          </a:graphicData>
        </a:graphic>
      </p:graphicFrame>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273" y="1766888"/>
            <a:ext cx="7840663"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30139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2.2 Kapacita podporovaných zařízení péče o děti (5 00 01)</a:t>
            </a:r>
          </a:p>
        </p:txBody>
      </p:sp>
      <p:sp>
        <p:nvSpPr>
          <p:cNvPr id="3" name="Zástupný symbol pro obsah 2"/>
          <p:cNvSpPr>
            <a:spLocks noGrp="1"/>
          </p:cNvSpPr>
          <p:nvPr>
            <p:ph idx="1"/>
          </p:nvPr>
        </p:nvSpPr>
        <p:spPr>
          <a:xfrm>
            <a:off x="540000" y="2060848"/>
            <a:ext cx="8064000" cy="4059152"/>
          </a:xfrm>
        </p:spPr>
        <p:txBody>
          <a:bodyPr/>
          <a:lstStyle/>
          <a:p>
            <a:pPr>
              <a:spcAft>
                <a:spcPts val="0"/>
              </a:spcAft>
            </a:pPr>
            <a:r>
              <a:rPr lang="cs-CZ" dirty="0"/>
              <a:t>Vykazuje se v první zprávě o realizaci, představuje podlahovou plochu pro pobyt dětí v zařízení péče o děti (jednotka indikátoru je 2m</a:t>
            </a:r>
            <a:r>
              <a:rPr lang="cs-CZ" baseline="30000" dirty="0"/>
              <a:t>2</a:t>
            </a:r>
            <a:r>
              <a:rPr lang="cs-CZ" dirty="0"/>
              <a:t> počítáno bez zázemí, které není uzpůsobené pro aktivity s dětmi např. chodba, kuchyň, technické zázemí atd.)</a:t>
            </a:r>
          </a:p>
          <a:p>
            <a:pPr>
              <a:spcAft>
                <a:spcPts val="0"/>
              </a:spcAft>
            </a:pPr>
            <a:endParaRPr lang="cs-CZ" dirty="0"/>
          </a:p>
          <a:p>
            <a:pPr>
              <a:spcAft>
                <a:spcPts val="0"/>
              </a:spcAft>
            </a:pPr>
            <a:r>
              <a:rPr lang="cs-CZ" dirty="0"/>
              <a:t>Při nenaplnění cílové hodnoty alespoň na 85% bude </a:t>
            </a:r>
            <a:br>
              <a:rPr lang="cs-CZ" dirty="0"/>
            </a:br>
            <a:r>
              <a:rPr lang="cs-CZ" dirty="0"/>
              <a:t>při dočerpání 100% rozpočtu uplatněna procentuální sankce z CZV rozpočtu projektu</a:t>
            </a:r>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31</a:t>
            </a:fld>
            <a:endParaRPr lang="cs-CZ" dirty="0"/>
          </a:p>
        </p:txBody>
      </p:sp>
    </p:spTree>
    <p:extLst>
      <p:ext uri="{BB962C8B-B14F-4D97-AF65-F5344CB8AC3E}">
        <p14:creationId xmlns:p14="http://schemas.microsoft.com/office/powerpoint/2010/main" val="42705334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2.2 Celkový počet účastníků (6 00 00)</a:t>
            </a:r>
          </a:p>
        </p:txBody>
      </p:sp>
      <p:sp>
        <p:nvSpPr>
          <p:cNvPr id="3" name="Zástupný symbol pro obsah 2"/>
          <p:cNvSpPr>
            <a:spLocks noGrp="1"/>
          </p:cNvSpPr>
          <p:nvPr>
            <p:ph idx="1"/>
          </p:nvPr>
        </p:nvSpPr>
        <p:spPr>
          <a:xfrm>
            <a:off x="540000" y="1988840"/>
            <a:ext cx="8064000" cy="4131160"/>
          </a:xfrm>
        </p:spPr>
        <p:txBody>
          <a:bodyPr/>
          <a:lstStyle/>
          <a:p>
            <a:r>
              <a:rPr lang="cs-CZ" dirty="0"/>
              <a:t>Počítá se pouze jeden zákonný zástupce dítěte (sourozence lze započítávat oddělně, každé dítě jinému rodiči), za podmínky čerpání alespoň 40h podpory (součet aktivit projektu).</a:t>
            </a:r>
          </a:p>
          <a:p>
            <a:r>
              <a:rPr lang="cs-CZ" dirty="0"/>
              <a:t>Vykazuje se skrz systém ISKP, pro zadání účastníka (podpořené osoby) jsou potřebné údaje </a:t>
            </a:r>
            <a:br>
              <a:rPr lang="cs-CZ" dirty="0"/>
            </a:br>
            <a:r>
              <a:rPr lang="cs-CZ" dirty="0"/>
              <a:t>z monitorovacího listu, pro určení rozsahu podpory jsou rozhodující údaje z povinně vedené docházky projektových aktivit</a:t>
            </a:r>
          </a:p>
          <a:p>
            <a:pPr>
              <a:buFontTx/>
              <a:buChar char="-"/>
            </a:pPr>
            <a:endParaRPr lang="cs-CZ" u="sng"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32</a:t>
            </a:fld>
            <a:endParaRPr lang="cs-CZ" dirty="0"/>
          </a:p>
        </p:txBody>
      </p:sp>
    </p:spTree>
    <p:extLst>
      <p:ext uri="{BB962C8B-B14F-4D97-AF65-F5344CB8AC3E}">
        <p14:creationId xmlns:p14="http://schemas.microsoft.com/office/powerpoint/2010/main" val="6269269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b="0" dirty="0"/>
              <a:t>2.2 Sankce</a:t>
            </a:r>
          </a:p>
        </p:txBody>
      </p:sp>
      <p:sp>
        <p:nvSpPr>
          <p:cNvPr id="3" name="Zástupný symbol pro obsah 2"/>
          <p:cNvSpPr>
            <a:spLocks noGrp="1"/>
          </p:cNvSpPr>
          <p:nvPr>
            <p:ph idx="1"/>
          </p:nvPr>
        </p:nvSpPr>
        <p:spPr/>
        <p:txBody>
          <a:bodyPr/>
          <a:lstStyle/>
          <a:p>
            <a:pPr>
              <a:buNone/>
            </a:pPr>
            <a:r>
              <a:rPr lang="cs-CZ" b="1" dirty="0"/>
              <a:t>     Sankce při nesplnění závazků týkajících se indikátorů výstupu</a:t>
            </a:r>
          </a:p>
          <a:p>
            <a:pPr>
              <a:buNone/>
            </a:pPr>
            <a:r>
              <a:rPr lang="cs-CZ" b="1" dirty="0"/>
              <a:t>     </a:t>
            </a:r>
            <a:r>
              <a:rPr lang="cs-CZ" dirty="0"/>
              <a:t>Celková míra naplnění indikátorů            Sankce </a:t>
            </a:r>
            <a:br>
              <a:rPr lang="cs-CZ" dirty="0"/>
            </a:br>
            <a:r>
              <a:rPr lang="cs-CZ" dirty="0"/>
              <a:t>výstupů vzhledem k závazkům </a:t>
            </a:r>
            <a:br>
              <a:rPr lang="cs-CZ" dirty="0"/>
            </a:br>
            <a:r>
              <a:rPr lang="cs-CZ" dirty="0"/>
              <a:t>dle právního aktu 	</a:t>
            </a:r>
          </a:p>
          <a:p>
            <a:pPr>
              <a:buNone/>
            </a:pPr>
            <a:r>
              <a:rPr lang="cs-CZ" dirty="0"/>
              <a:t>     méně než 85 % a zároveň alespoň 70 %       15 % 	</a:t>
            </a:r>
          </a:p>
          <a:p>
            <a:pPr>
              <a:buNone/>
            </a:pPr>
            <a:r>
              <a:rPr lang="cs-CZ" dirty="0"/>
              <a:t>     méně než 70 % a zároveň alespoň 55 % 	 20 % 	</a:t>
            </a:r>
          </a:p>
          <a:p>
            <a:pPr>
              <a:buNone/>
            </a:pPr>
            <a:r>
              <a:rPr lang="cs-CZ" dirty="0"/>
              <a:t>     méně než 55 % a zároveň alespoň 40 % 	 30 % 	</a:t>
            </a:r>
          </a:p>
          <a:p>
            <a:pPr>
              <a:buNone/>
            </a:pPr>
            <a:r>
              <a:rPr lang="cs-CZ" dirty="0"/>
              <a:t>     méně než 40 % 	                                             50 %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33</a:t>
            </a:fld>
            <a:endParaRPr lang="cs-CZ" dirty="0"/>
          </a:p>
        </p:txBody>
      </p:sp>
    </p:spTree>
    <p:extLst>
      <p:ext uri="{BB962C8B-B14F-4D97-AF65-F5344CB8AC3E}">
        <p14:creationId xmlns:p14="http://schemas.microsoft.com/office/powerpoint/2010/main" val="29396514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endParaRPr lang="cs-CZ" sz="2400" i="1" dirty="0"/>
          </a:p>
        </p:txBody>
      </p:sp>
      <p:sp>
        <p:nvSpPr>
          <p:cNvPr id="2" name="Nadpis 1"/>
          <p:cNvSpPr>
            <a:spLocks noGrp="1"/>
          </p:cNvSpPr>
          <p:nvPr>
            <p:ph type="title"/>
          </p:nvPr>
        </p:nvSpPr>
        <p:spPr>
          <a:xfrm>
            <a:off x="971600" y="3429000"/>
            <a:ext cx="7272808" cy="864096"/>
          </a:xfrm>
        </p:spPr>
        <p:txBody>
          <a:bodyPr/>
          <a:lstStyle/>
          <a:p>
            <a:pPr algn="ctr"/>
            <a:r>
              <a:rPr lang="cs-CZ" dirty="0"/>
              <a:t>2.3 horizontální principy</a:t>
            </a:r>
            <a:endParaRPr lang="cs-CZ" sz="2800" b="0" dirty="0"/>
          </a:p>
        </p:txBody>
      </p:sp>
    </p:spTree>
    <p:extLst>
      <p:ext uri="{BB962C8B-B14F-4D97-AF65-F5344CB8AC3E}">
        <p14:creationId xmlns:p14="http://schemas.microsoft.com/office/powerpoint/2010/main" val="35742180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2.3 horizontální principy</a:t>
            </a:r>
          </a:p>
        </p:txBody>
      </p:sp>
      <p:sp>
        <p:nvSpPr>
          <p:cNvPr id="3" name="Zástupný symbol pro obsah 2"/>
          <p:cNvSpPr>
            <a:spLocks noGrp="1"/>
          </p:cNvSpPr>
          <p:nvPr>
            <p:ph idx="1"/>
          </p:nvPr>
        </p:nvSpPr>
        <p:spPr/>
        <p:txBody>
          <a:bodyPr/>
          <a:lstStyle/>
          <a:p>
            <a:pPr marL="0" indent="0">
              <a:buNone/>
            </a:pPr>
            <a:endParaRPr lang="cs-CZ" dirty="0"/>
          </a:p>
          <a:p>
            <a:r>
              <a:rPr lang="cs-CZ" dirty="0"/>
              <a:t>Rovné příležitosti a nediskriminace</a:t>
            </a:r>
          </a:p>
          <a:p>
            <a:r>
              <a:rPr lang="cs-CZ" dirty="0"/>
              <a:t>Rovné příležitosti mužů a žen</a:t>
            </a:r>
          </a:p>
          <a:p>
            <a:pPr marL="0" indent="0">
              <a:buNone/>
            </a:pPr>
            <a:endParaRPr lang="cs-CZ" dirty="0"/>
          </a:p>
          <a:p>
            <a:r>
              <a:rPr lang="cs-CZ" dirty="0"/>
              <a:t>V každé zprávě o realizaci je nutné </a:t>
            </a:r>
            <a:r>
              <a:rPr lang="cs-CZ" b="1" u="sng" dirty="0"/>
              <a:t>vykázat </a:t>
            </a:r>
            <a:br>
              <a:rPr lang="cs-CZ" b="1" u="sng" dirty="0"/>
            </a:br>
            <a:r>
              <a:rPr lang="cs-CZ" b="1" u="sng" dirty="0"/>
              <a:t>s komentářem </a:t>
            </a:r>
            <a:r>
              <a:rPr lang="cs-CZ" dirty="0"/>
              <a:t>v případě, že projekt </a:t>
            </a:r>
            <a:br>
              <a:rPr lang="cs-CZ" dirty="0"/>
            </a:br>
            <a:r>
              <a:rPr lang="cs-CZ" dirty="0"/>
              <a:t>má Pozitivní vliv/Cílený vliv na některý z horizontálních principů</a:t>
            </a:r>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35</a:t>
            </a:fld>
            <a:endParaRPr lang="cs-CZ" dirty="0"/>
          </a:p>
        </p:txBody>
      </p:sp>
    </p:spTree>
    <p:extLst>
      <p:ext uri="{BB962C8B-B14F-4D97-AF65-F5344CB8AC3E}">
        <p14:creationId xmlns:p14="http://schemas.microsoft.com/office/powerpoint/2010/main" val="25615339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endParaRPr lang="cs-CZ" sz="2400" i="1" dirty="0"/>
          </a:p>
        </p:txBody>
      </p:sp>
      <p:sp>
        <p:nvSpPr>
          <p:cNvPr id="2" name="Nadpis 1"/>
          <p:cNvSpPr>
            <a:spLocks noGrp="1"/>
          </p:cNvSpPr>
          <p:nvPr>
            <p:ph type="title"/>
          </p:nvPr>
        </p:nvSpPr>
        <p:spPr>
          <a:xfrm>
            <a:off x="971600" y="3429000"/>
            <a:ext cx="7272808" cy="864096"/>
          </a:xfrm>
        </p:spPr>
        <p:txBody>
          <a:bodyPr/>
          <a:lstStyle/>
          <a:p>
            <a:pPr algn="ctr"/>
            <a:r>
              <a:rPr lang="cs-CZ" dirty="0"/>
              <a:t>2.4 závěrečná zpráva</a:t>
            </a:r>
            <a:endParaRPr lang="cs-CZ" sz="2800" b="0" dirty="0"/>
          </a:p>
        </p:txBody>
      </p:sp>
    </p:spTree>
    <p:extLst>
      <p:ext uri="{BB962C8B-B14F-4D97-AF65-F5344CB8AC3E}">
        <p14:creationId xmlns:p14="http://schemas.microsoft.com/office/powerpoint/2010/main" val="5662069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2.4 Závěrečná zpráva </a:t>
            </a:r>
          </a:p>
        </p:txBody>
      </p:sp>
      <p:sp>
        <p:nvSpPr>
          <p:cNvPr id="3" name="Zástupný symbol pro obsah 2"/>
          <p:cNvSpPr>
            <a:spLocks noGrp="1"/>
          </p:cNvSpPr>
          <p:nvPr>
            <p:ph idx="1"/>
          </p:nvPr>
        </p:nvSpPr>
        <p:spPr>
          <a:xfrm>
            <a:off x="540000" y="2132856"/>
            <a:ext cx="8064000" cy="3987144"/>
          </a:xfrm>
        </p:spPr>
        <p:txBody>
          <a:bodyPr/>
          <a:lstStyle/>
          <a:p>
            <a:r>
              <a:rPr lang="cs-CZ" dirty="0"/>
              <a:t>Přidává se vyplněný závěrečný dotazník o výsledcích dotazník dostupný na stránkách ESF</a:t>
            </a:r>
          </a:p>
          <a:p>
            <a:endParaRPr lang="cs-CZ" dirty="0"/>
          </a:p>
          <a:p>
            <a:r>
              <a:rPr lang="cs-CZ" dirty="0"/>
              <a:t>Věnujte zvýšenou pozornost vykázání indikátorů </a:t>
            </a:r>
            <a:br>
              <a:rPr lang="cs-CZ" dirty="0"/>
            </a:br>
            <a:r>
              <a:rPr lang="cs-CZ" dirty="0"/>
              <a:t>s odpovídajícím komentářem</a:t>
            </a:r>
          </a:p>
          <a:p>
            <a:endParaRPr lang="cs-CZ" dirty="0"/>
          </a:p>
          <a:p>
            <a:r>
              <a:rPr lang="cs-CZ" dirty="0"/>
              <a:t>Posléze je na základě závěrečného vyúčtování vyplacen doplatek příjemci/nebo po příjemci požadovaná vratka nevyúčtovaných prostředků</a:t>
            </a:r>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37</a:t>
            </a:fld>
            <a:endParaRPr lang="cs-CZ" dirty="0"/>
          </a:p>
        </p:txBody>
      </p:sp>
    </p:spTree>
    <p:extLst>
      <p:ext uri="{BB962C8B-B14F-4D97-AF65-F5344CB8AC3E}">
        <p14:creationId xmlns:p14="http://schemas.microsoft.com/office/powerpoint/2010/main" val="37819967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endParaRPr lang="cs-CZ" sz="2400" i="1" dirty="0"/>
          </a:p>
        </p:txBody>
      </p:sp>
      <p:sp>
        <p:nvSpPr>
          <p:cNvPr id="2" name="Nadpis 1"/>
          <p:cNvSpPr>
            <a:spLocks noGrp="1"/>
          </p:cNvSpPr>
          <p:nvPr>
            <p:ph type="title"/>
          </p:nvPr>
        </p:nvSpPr>
        <p:spPr>
          <a:xfrm>
            <a:off x="971600" y="3429000"/>
            <a:ext cx="7272808" cy="864096"/>
          </a:xfrm>
        </p:spPr>
        <p:txBody>
          <a:bodyPr/>
          <a:lstStyle/>
          <a:p>
            <a:pPr algn="ctr"/>
            <a:r>
              <a:rPr lang="cs-CZ" dirty="0"/>
              <a:t>2.5 Závěr </a:t>
            </a:r>
            <a:endParaRPr lang="cs-CZ" sz="2800" b="0" dirty="0"/>
          </a:p>
        </p:txBody>
      </p:sp>
    </p:spTree>
    <p:extLst>
      <p:ext uri="{BB962C8B-B14F-4D97-AF65-F5344CB8AC3E}">
        <p14:creationId xmlns:p14="http://schemas.microsoft.com/office/powerpoint/2010/main" val="1117211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2.5 Závěr </a:t>
            </a:r>
          </a:p>
        </p:txBody>
      </p:sp>
      <p:sp>
        <p:nvSpPr>
          <p:cNvPr id="3" name="Zástupný symbol pro obsah 2"/>
          <p:cNvSpPr>
            <a:spLocks noGrp="1"/>
          </p:cNvSpPr>
          <p:nvPr>
            <p:ph idx="1"/>
          </p:nvPr>
        </p:nvSpPr>
        <p:spPr>
          <a:xfrm>
            <a:off x="540000" y="1412776"/>
            <a:ext cx="8064000" cy="4707224"/>
          </a:xfrm>
        </p:spPr>
        <p:txBody>
          <a:bodyPr/>
          <a:lstStyle/>
          <a:p>
            <a:r>
              <a:rPr lang="cs-CZ" dirty="0"/>
              <a:t>Základem administrace projektu je hospodárné nakládání s finančními prostředky, které je podložené povinnou dokumentací, s cílem dosáhnout měřitelnou míru poskytnuté podpory cílové skupině klíčovými aktivitami projektu.</a:t>
            </a:r>
          </a:p>
          <a:p>
            <a:pPr>
              <a:spcBef>
                <a:spcPts val="0"/>
              </a:spcBef>
            </a:pPr>
            <a:r>
              <a:rPr lang="cs-CZ" dirty="0"/>
              <a:t>Dohlédněte na uchování a řádné vyplnění veškeré potřebné dokumentace k projektu. V případě, </a:t>
            </a:r>
            <a:br>
              <a:rPr lang="cs-CZ" dirty="0"/>
            </a:br>
            <a:r>
              <a:rPr lang="cs-CZ" dirty="0"/>
              <a:t>že v daných dokumentech budou při kontrolách zjištěny nedostatky, bude příjemce vyzván k jejich nápravě. Pokud nebude náprava možná nebo dostatečná, bude odvod za jednotlivá porušení rozpočtové kázně vyměřen dle § 44a odst. 4 písm. a) rozpočtových pravidel ve výši 0,5 % z celkové částky dotace</a:t>
            </a:r>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39</a:t>
            </a:fld>
            <a:endParaRPr lang="cs-CZ" dirty="0"/>
          </a:p>
        </p:txBody>
      </p:sp>
    </p:spTree>
    <p:extLst>
      <p:ext uri="{BB962C8B-B14F-4D97-AF65-F5344CB8AC3E}">
        <p14:creationId xmlns:p14="http://schemas.microsoft.com/office/powerpoint/2010/main" val="1060755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t>1.1 Přihláška do zařízení péče o děti </a:t>
            </a:r>
            <a:endParaRPr lang="cs-CZ" dirty="0"/>
          </a:p>
        </p:txBody>
      </p:sp>
      <p:sp>
        <p:nvSpPr>
          <p:cNvPr id="3" name="Zástupný symbol pro obsah 2"/>
          <p:cNvSpPr>
            <a:spLocks noGrp="1"/>
          </p:cNvSpPr>
          <p:nvPr>
            <p:ph idx="1"/>
          </p:nvPr>
        </p:nvSpPr>
        <p:spPr>
          <a:xfrm>
            <a:off x="540000" y="1412776"/>
            <a:ext cx="8064000" cy="4707224"/>
          </a:xfrm>
        </p:spPr>
        <p:txBody>
          <a:bodyPr/>
          <a:lstStyle/>
          <a:p>
            <a:pPr algn="just">
              <a:spcAft>
                <a:spcPts val="0"/>
              </a:spcAft>
            </a:pPr>
            <a:r>
              <a:rPr lang="cs-CZ" dirty="0"/>
              <a:t>Příjemce je povinen uchovávat vyplněnou přihlášku </a:t>
            </a:r>
            <a:br>
              <a:rPr lang="cs-CZ" dirty="0"/>
            </a:br>
            <a:r>
              <a:rPr lang="cs-CZ" dirty="0"/>
              <a:t>k poskytování služeb péče o děti opatřenou podpisem alespoň jednoho zákonného zástupce dítěte</a:t>
            </a:r>
          </a:p>
          <a:p>
            <a:pPr algn="just">
              <a:spcAft>
                <a:spcPts val="0"/>
              </a:spcAft>
            </a:pPr>
            <a:endParaRPr lang="cs-CZ" dirty="0"/>
          </a:p>
          <a:p>
            <a:pPr algn="just">
              <a:spcAft>
                <a:spcPts val="0"/>
              </a:spcAft>
            </a:pPr>
            <a:r>
              <a:rPr lang="cs-CZ" dirty="0"/>
              <a:t>Přihláška musí obsahovat minimálně tyto údaje: </a:t>
            </a:r>
            <a:br>
              <a:rPr lang="cs-CZ" dirty="0"/>
            </a:br>
            <a:r>
              <a:rPr lang="cs-CZ" dirty="0"/>
              <a:t>a) jméno a příjmení dítěte, b) název základní školy, </a:t>
            </a:r>
            <a:br>
              <a:rPr lang="cs-CZ" dirty="0"/>
            </a:br>
            <a:r>
              <a:rPr lang="cs-CZ" dirty="0"/>
              <a:t>ve které je dítě zapsané na 1. stupni nebo v přípravné třídě, c) jméno a příjmení zákonných zástupců dítěte žijících s dítětem ve společné domácnosti, d) částku </a:t>
            </a:r>
            <a:br>
              <a:rPr lang="cs-CZ" dirty="0"/>
            </a:br>
            <a:r>
              <a:rPr lang="cs-CZ" dirty="0"/>
              <a:t>za poskytnutí služby péče o dítě (pozn.: v případě bezúplatného poskytování přihláška musí obsahovat informaci, že jde o službu bez úhrady)</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a:t>
            </a:fld>
            <a:endParaRPr lang="cs-CZ" dirty="0"/>
          </a:p>
        </p:txBody>
      </p:sp>
    </p:spTree>
    <p:extLst>
      <p:ext uri="{BB962C8B-B14F-4D97-AF65-F5344CB8AC3E}">
        <p14:creationId xmlns:p14="http://schemas.microsoft.com/office/powerpoint/2010/main" val="11782891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2636912"/>
            <a:ext cx="7272000" cy="4104456"/>
          </a:xfrm>
        </p:spPr>
        <p:txBody>
          <a:bodyPr/>
          <a:lstStyle/>
          <a:p>
            <a:pPr marL="342900" indent="-342900">
              <a:buFont typeface="Arial" panose="020B0604020202020204" pitchFamily="34" charset="0"/>
              <a:buChar char="•"/>
            </a:pPr>
            <a:r>
              <a:rPr lang="cs-CZ" sz="2400" dirty="0"/>
              <a:t>Obecná část pravidel pro žadatele a příjemce</a:t>
            </a:r>
          </a:p>
          <a:p>
            <a:pPr marL="342900" indent="-342900">
              <a:buFont typeface="Arial" panose="020B0604020202020204" pitchFamily="34" charset="0"/>
              <a:buChar char="•"/>
            </a:pPr>
            <a:r>
              <a:rPr lang="cs-CZ" sz="2400" dirty="0"/>
              <a:t>Specifická část pravidel pro žadatele a příjemce  </a:t>
            </a:r>
          </a:p>
          <a:p>
            <a:pPr marL="342900" indent="-342900">
              <a:buFont typeface="Arial" panose="020B0604020202020204" pitchFamily="34" charset="0"/>
              <a:buChar char="•"/>
            </a:pPr>
            <a:r>
              <a:rPr lang="cs-CZ" sz="2400" dirty="0"/>
              <a:t>v rámci OPZ pro projekty financované s využitím 40% paušální sazby</a:t>
            </a:r>
          </a:p>
          <a:p>
            <a:pPr marL="342900" indent="-342900">
              <a:buFont typeface="Arial" panose="020B0604020202020204" pitchFamily="34" charset="0"/>
              <a:buChar char="•"/>
            </a:pPr>
            <a:r>
              <a:rPr lang="cs-CZ" sz="2400" dirty="0"/>
              <a:t>Pokyny pro vyplnění zprávy o realizaci projektu  </a:t>
            </a:r>
            <a:br>
              <a:rPr lang="cs-CZ" sz="2400" dirty="0"/>
            </a:br>
            <a:r>
              <a:rPr lang="cs-CZ" sz="2400" dirty="0"/>
              <a:t>a žádosti o platbu v IS KP14+ (40% paušální sazby)</a:t>
            </a:r>
          </a:p>
          <a:p>
            <a:pPr marL="342900" indent="-342900">
              <a:buFont typeface="Arial" panose="020B0604020202020204" pitchFamily="34" charset="0"/>
              <a:buChar char="•"/>
            </a:pPr>
            <a:r>
              <a:rPr lang="cs-CZ" sz="2400" dirty="0"/>
              <a:t>Pokyny ke zpracování žádosti o změnu </a:t>
            </a:r>
            <a:br>
              <a:rPr lang="cs-CZ" sz="2400" dirty="0"/>
            </a:br>
            <a:r>
              <a:rPr lang="cs-CZ" sz="2400" dirty="0"/>
              <a:t>v IS KP14+</a:t>
            </a:r>
          </a:p>
          <a:p>
            <a:pPr marL="342900" indent="-342900">
              <a:buFont typeface="Arial" panose="020B0604020202020204" pitchFamily="34" charset="0"/>
              <a:buChar char="•"/>
            </a:pPr>
            <a:r>
              <a:rPr lang="cs-CZ" sz="2400" dirty="0"/>
              <a:t>Pokyny pro evidenci podpory poskytnuté účastníkům projektů</a:t>
            </a:r>
          </a:p>
        </p:txBody>
      </p:sp>
      <p:sp>
        <p:nvSpPr>
          <p:cNvPr id="2" name="Nadpis 1"/>
          <p:cNvSpPr>
            <a:spLocks noGrp="1"/>
          </p:cNvSpPr>
          <p:nvPr>
            <p:ph type="title"/>
          </p:nvPr>
        </p:nvSpPr>
        <p:spPr>
          <a:xfrm>
            <a:off x="683568" y="1484784"/>
            <a:ext cx="7776864" cy="936104"/>
          </a:xfrm>
        </p:spPr>
        <p:txBody>
          <a:bodyPr/>
          <a:lstStyle/>
          <a:p>
            <a:pPr algn="ctr">
              <a:spcBef>
                <a:spcPts val="0"/>
              </a:spcBef>
              <a:spcAft>
                <a:spcPts val="600"/>
              </a:spcAft>
            </a:pPr>
            <a:r>
              <a:rPr lang="cs-CZ" sz="2800" dirty="0"/>
              <a:t>Dokumenty k prostudování</a:t>
            </a:r>
            <a:br>
              <a:rPr lang="cs-CZ" sz="2800" dirty="0"/>
            </a:br>
            <a:r>
              <a:rPr lang="cs-CZ" sz="2800" dirty="0">
                <a:solidFill>
                  <a:srgbClr val="FF0000"/>
                </a:solidFill>
                <a:hlinkClick r:id="rId3"/>
              </a:rPr>
              <a:t>https://www.esfcr.cz/dokumenty-opz</a:t>
            </a:r>
            <a:br>
              <a:rPr lang="cs-CZ" sz="2800" dirty="0"/>
            </a:br>
            <a:endParaRPr lang="cs-CZ" sz="3800" b="0" dirty="0"/>
          </a:p>
        </p:txBody>
      </p:sp>
    </p:spTree>
    <p:extLst>
      <p:ext uri="{BB962C8B-B14F-4D97-AF65-F5344CB8AC3E}">
        <p14:creationId xmlns:p14="http://schemas.microsoft.com/office/powerpoint/2010/main" val="37384050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043608" y="1772816"/>
            <a:ext cx="7272000" cy="4248472"/>
          </a:xfrm>
        </p:spPr>
        <p:txBody>
          <a:bodyPr/>
          <a:lstStyle/>
          <a:p>
            <a:pPr algn="ctr"/>
            <a:r>
              <a:rPr lang="cs-CZ" sz="2800" dirty="0"/>
              <a:t>diskusního klubu </a:t>
            </a:r>
            <a:br>
              <a:rPr lang="cs-CZ" sz="2800" dirty="0"/>
            </a:br>
            <a:r>
              <a:rPr lang="cs-CZ" sz="2800" dirty="0"/>
              <a:t>na webu </a:t>
            </a:r>
            <a:r>
              <a:rPr lang="cs-CZ" sz="2800" u="sng" dirty="0"/>
              <a:t>ESFCr.cz</a:t>
            </a:r>
            <a:r>
              <a:rPr lang="cs-CZ" sz="2800" dirty="0"/>
              <a:t> zde:</a:t>
            </a:r>
            <a:br>
              <a:rPr lang="cs-CZ" sz="2800" dirty="0"/>
            </a:br>
            <a:br>
              <a:rPr lang="cs-CZ" sz="2800" dirty="0"/>
            </a:br>
            <a:r>
              <a:rPr lang="cs-CZ" sz="2400" b="0" cap="none" dirty="0">
                <a:hlinkClick r:id="rId3"/>
              </a:rPr>
              <a:t>https://www.esfcr.cz/vyzvy_03_17_077-078</a:t>
            </a:r>
            <a:br>
              <a:rPr lang="cs-CZ" sz="2400" b="0" cap="none" dirty="0"/>
            </a:br>
            <a:br>
              <a:rPr lang="cs-CZ" sz="2400" b="0" cap="none" dirty="0"/>
            </a:br>
            <a:br>
              <a:rPr lang="cs-CZ" sz="2400" b="0" cap="none" dirty="0"/>
            </a:br>
            <a:r>
              <a:rPr lang="cs-CZ" sz="2200" dirty="0"/>
              <a:t>S</a:t>
            </a:r>
            <a:r>
              <a:rPr lang="cs-CZ" sz="2200" cap="none" dirty="0"/>
              <a:t>pojení na vyhlašovatele </a:t>
            </a:r>
            <a:r>
              <a:rPr lang="cs-CZ" sz="2200" dirty="0"/>
              <a:t>(e-mail, telefon):</a:t>
            </a:r>
            <a:br>
              <a:rPr lang="cs-CZ" sz="2400" dirty="0"/>
            </a:br>
            <a:r>
              <a:rPr lang="cs-CZ" sz="2200" dirty="0"/>
              <a:t>M</a:t>
            </a:r>
            <a:r>
              <a:rPr lang="cs-CZ" sz="2200" cap="none" dirty="0"/>
              <a:t>gr. </a:t>
            </a:r>
            <a:r>
              <a:rPr lang="cs-CZ" sz="2200" dirty="0"/>
              <a:t>D</a:t>
            </a:r>
            <a:r>
              <a:rPr lang="cs-CZ" sz="2200" cap="none" dirty="0"/>
              <a:t>aniel</a:t>
            </a:r>
            <a:r>
              <a:rPr lang="cs-CZ" sz="2200" dirty="0"/>
              <a:t> F</a:t>
            </a:r>
            <a:r>
              <a:rPr lang="cs-CZ" sz="2200" cap="none" dirty="0"/>
              <a:t>och</a:t>
            </a:r>
            <a:r>
              <a:rPr lang="cs-CZ" sz="2200" dirty="0"/>
              <a:t> (</a:t>
            </a:r>
            <a:r>
              <a:rPr lang="cs-CZ" sz="2200" u="sng" cap="none" dirty="0">
                <a:hlinkClick r:id="rId4"/>
              </a:rPr>
              <a:t>daniel.foch@mpsv.cz</a:t>
            </a:r>
            <a:r>
              <a:rPr lang="cs-CZ" sz="2200" dirty="0"/>
              <a:t>, 950 195 709)</a:t>
            </a:r>
            <a:br>
              <a:rPr lang="cs-CZ" sz="2400" dirty="0"/>
            </a:br>
            <a:br>
              <a:rPr lang="cs-CZ" sz="2400" b="0" cap="none" dirty="0"/>
            </a:br>
            <a:br>
              <a:rPr lang="cs-CZ" sz="2800" b="0" cap="none" dirty="0"/>
            </a:br>
            <a:br>
              <a:rPr lang="cs-CZ" sz="2800" cap="none" dirty="0"/>
            </a:br>
            <a:endParaRPr lang="cs-CZ" cap="none" dirty="0"/>
          </a:p>
        </p:txBody>
      </p:sp>
    </p:spTree>
    <p:extLst>
      <p:ext uri="{BB962C8B-B14F-4D97-AF65-F5344CB8AC3E}">
        <p14:creationId xmlns:p14="http://schemas.microsoft.com/office/powerpoint/2010/main" val="29335714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043608" y="3501008"/>
            <a:ext cx="7272000" cy="936104"/>
          </a:xfrm>
        </p:spPr>
        <p:txBody>
          <a:bodyPr/>
          <a:lstStyle/>
          <a:p>
            <a:pPr algn="ctr"/>
            <a:r>
              <a:rPr lang="cs-CZ" sz="2800" baseline="0" dirty="0"/>
              <a:t>pro dotazy použijte chat</a:t>
            </a:r>
            <a:endParaRPr lang="cs-CZ" dirty="0"/>
          </a:p>
        </p:txBody>
      </p:sp>
    </p:spTree>
    <p:extLst>
      <p:ext uri="{BB962C8B-B14F-4D97-AF65-F5344CB8AC3E}">
        <p14:creationId xmlns:p14="http://schemas.microsoft.com/office/powerpoint/2010/main" val="20123189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259632" y="3501008"/>
            <a:ext cx="7272000" cy="1080120"/>
          </a:xfrm>
        </p:spPr>
        <p:txBody>
          <a:bodyPr/>
          <a:lstStyle/>
          <a:p>
            <a:pPr algn="ctr"/>
            <a:r>
              <a:rPr lang="cs-CZ" sz="2800" dirty="0"/>
              <a:t>Děkujeme za pozornost </a:t>
            </a:r>
            <a:br>
              <a:rPr lang="cs-CZ" sz="2800" dirty="0"/>
            </a:br>
            <a:r>
              <a:rPr lang="cs-CZ" sz="2800" dirty="0"/>
              <a:t>a Těšíme se na spolupráci</a:t>
            </a:r>
            <a:br>
              <a:rPr lang="cs-CZ" sz="2800" dirty="0"/>
            </a:br>
            <a:br>
              <a:rPr lang="cs-CZ" sz="2800" dirty="0"/>
            </a:br>
            <a:br>
              <a:rPr lang="cs-CZ" sz="2800" dirty="0"/>
            </a:br>
            <a:br>
              <a:rPr lang="cs-CZ" dirty="0"/>
            </a:br>
            <a:endParaRPr lang="cs-CZ" dirty="0"/>
          </a:p>
        </p:txBody>
      </p:sp>
    </p:spTree>
    <p:extLst>
      <p:ext uri="{BB962C8B-B14F-4D97-AF65-F5344CB8AC3E}">
        <p14:creationId xmlns:p14="http://schemas.microsoft.com/office/powerpoint/2010/main" val="3154024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964488" cy="1080000"/>
          </a:xfrm>
        </p:spPr>
        <p:txBody>
          <a:bodyPr/>
          <a:lstStyle/>
          <a:p>
            <a:pPr algn="ctr"/>
            <a:r>
              <a:rPr lang="cs-CZ" sz="2800" dirty="0"/>
              <a:t>1.1 Přihláška do zařízení péče o děti </a:t>
            </a:r>
            <a:endParaRPr lang="cs-CZ" sz="2800" b="0" cap="none" dirty="0"/>
          </a:p>
        </p:txBody>
      </p:sp>
      <p:sp>
        <p:nvSpPr>
          <p:cNvPr id="3" name="Zástupný symbol pro obsah 2"/>
          <p:cNvSpPr>
            <a:spLocks noGrp="1"/>
          </p:cNvSpPr>
          <p:nvPr>
            <p:ph idx="1"/>
          </p:nvPr>
        </p:nvSpPr>
        <p:spPr>
          <a:xfrm>
            <a:off x="540000" y="1484784"/>
            <a:ext cx="8064000" cy="4635216"/>
          </a:xfrm>
        </p:spPr>
        <p:txBody>
          <a:bodyPr/>
          <a:lstStyle/>
          <a:p>
            <a:pPr>
              <a:spcBef>
                <a:spcPts val="0"/>
              </a:spcBef>
            </a:pPr>
            <a:r>
              <a:rPr lang="cs-CZ" dirty="0"/>
              <a:t>Vzor přihlášky je dostupný na webových stránkách ESF, vzor není pro příjemce závazný, je možné vzor upravit nebo vytvořit vlastní verzi přihlášky (pozor publicita)</a:t>
            </a:r>
          </a:p>
          <a:p>
            <a:pPr>
              <a:spcBef>
                <a:spcPts val="0"/>
              </a:spcBef>
            </a:pPr>
            <a:endParaRPr lang="cs-CZ" dirty="0"/>
          </a:p>
          <a:p>
            <a:pPr>
              <a:spcBef>
                <a:spcPts val="0"/>
              </a:spcBef>
            </a:pPr>
            <a:endParaRPr lang="cs-CZ" dirty="0"/>
          </a:p>
          <a:p>
            <a:pPr>
              <a:spcBef>
                <a:spcPts val="0"/>
              </a:spcBef>
            </a:pPr>
            <a:r>
              <a:rPr lang="cs-CZ" dirty="0"/>
              <a:t>Zřejmé musí být, na kterou aktivitu je dítě přihlášené </a:t>
            </a:r>
            <a:br>
              <a:rPr lang="cs-CZ" dirty="0"/>
            </a:br>
            <a:r>
              <a:rPr lang="cs-CZ" dirty="0"/>
              <a:t>(u příměstských táborů je potřeba rozlišit turnusy)</a:t>
            </a:r>
          </a:p>
          <a:p>
            <a:pPr marL="0" indent="0">
              <a:buNone/>
            </a:pPr>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a:t>
            </a:fld>
            <a:endParaRPr lang="cs-CZ" dirty="0"/>
          </a:p>
        </p:txBody>
      </p:sp>
    </p:spTree>
    <p:extLst>
      <p:ext uri="{BB962C8B-B14F-4D97-AF65-F5344CB8AC3E}">
        <p14:creationId xmlns:p14="http://schemas.microsoft.com/office/powerpoint/2010/main" val="1110089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D9AAA3-C432-4E45-9D11-081FE1119071}"/>
              </a:ext>
            </a:extLst>
          </p:cNvPr>
          <p:cNvSpPr>
            <a:spLocks noGrp="1"/>
          </p:cNvSpPr>
          <p:nvPr>
            <p:ph type="title"/>
          </p:nvPr>
        </p:nvSpPr>
        <p:spPr/>
        <p:txBody>
          <a:bodyPr/>
          <a:lstStyle/>
          <a:p>
            <a:r>
              <a:rPr lang="cs-CZ" sz="2800" dirty="0"/>
              <a:t>1.1 Přihláška do zařízení péče o děti </a:t>
            </a:r>
          </a:p>
        </p:txBody>
      </p:sp>
      <p:sp>
        <p:nvSpPr>
          <p:cNvPr id="3" name="Zástupný obsah 2">
            <a:extLst>
              <a:ext uri="{FF2B5EF4-FFF2-40B4-BE49-F238E27FC236}">
                <a16:creationId xmlns:a16="http://schemas.microsoft.com/office/drawing/2014/main" id="{0ABDBB51-FDA9-4D76-8A7F-88B5614DCE48}"/>
              </a:ext>
            </a:extLst>
          </p:cNvPr>
          <p:cNvSpPr>
            <a:spLocks noGrp="1"/>
          </p:cNvSpPr>
          <p:nvPr>
            <p:ph idx="1"/>
          </p:nvPr>
        </p:nvSpPr>
        <p:spPr/>
        <p:txBody>
          <a:bodyPr/>
          <a:lstStyle/>
          <a:p>
            <a:pPr>
              <a:spcBef>
                <a:spcPts val="0"/>
              </a:spcBef>
            </a:pPr>
            <a:r>
              <a:rPr lang="cs-CZ" dirty="0"/>
              <a:t>Uvedena musí být výše požadované úhrady za poskytnutí služby případně „bez úhrady“, možné je i „úhrada pouze za stravování, vstupné, jízdné,“ znamená mimo projekt</a:t>
            </a:r>
          </a:p>
          <a:p>
            <a:pPr>
              <a:spcBef>
                <a:spcPts val="0"/>
              </a:spcBef>
            </a:pPr>
            <a:endParaRPr lang="cs-CZ" dirty="0"/>
          </a:p>
          <a:p>
            <a:pPr>
              <a:spcBef>
                <a:spcPts val="0"/>
              </a:spcBef>
            </a:pPr>
            <a:endParaRPr lang="cs-CZ" dirty="0"/>
          </a:p>
          <a:p>
            <a:pPr>
              <a:spcBef>
                <a:spcPts val="0"/>
              </a:spcBef>
            </a:pPr>
            <a:r>
              <a:rPr lang="cs-CZ" dirty="0"/>
              <a:t>Úhrady za poskytnutí služby v rámci projektu, </a:t>
            </a:r>
            <a:r>
              <a:rPr lang="cs-CZ" b="1" dirty="0"/>
              <a:t>které jsou  mimo režim veřejné podpor de minimis</a:t>
            </a:r>
            <a:r>
              <a:rPr lang="cs-CZ" dirty="0"/>
              <a:t>, tvoří čistý příjem projektu, o který bude dotace snížena</a:t>
            </a:r>
            <a:endParaRPr lang="cs-CZ" sz="2000" dirty="0"/>
          </a:p>
          <a:p>
            <a:endParaRPr lang="cs-CZ" dirty="0"/>
          </a:p>
        </p:txBody>
      </p:sp>
      <p:sp>
        <p:nvSpPr>
          <p:cNvPr id="4" name="Zástupný symbol pro číslo snímku 3">
            <a:extLst>
              <a:ext uri="{FF2B5EF4-FFF2-40B4-BE49-F238E27FC236}">
                <a16:creationId xmlns:a16="http://schemas.microsoft.com/office/drawing/2014/main" id="{84EC3D5A-690D-4B5C-AE90-C7085961DE04}"/>
              </a:ext>
            </a:extLst>
          </p:cNvPr>
          <p:cNvSpPr>
            <a:spLocks noGrp="1"/>
          </p:cNvSpPr>
          <p:nvPr>
            <p:ph type="sldNum" sz="quarter" idx="12"/>
          </p:nvPr>
        </p:nvSpPr>
        <p:spPr/>
        <p:txBody>
          <a:bodyPr/>
          <a:lstStyle/>
          <a:p>
            <a:fld id="{479BF083-4774-43B1-9AB0-5CC1AC5DD8EE}" type="slidenum">
              <a:rPr lang="cs-CZ" smtClean="0"/>
              <a:pPr/>
              <a:t>6</a:t>
            </a:fld>
            <a:endParaRPr lang="cs-CZ" dirty="0"/>
          </a:p>
        </p:txBody>
      </p:sp>
    </p:spTree>
    <p:extLst>
      <p:ext uri="{BB962C8B-B14F-4D97-AF65-F5344CB8AC3E}">
        <p14:creationId xmlns:p14="http://schemas.microsoft.com/office/powerpoint/2010/main" val="3183773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br>
              <a:rPr lang="cs-CZ" dirty="0"/>
            </a:br>
            <a:r>
              <a:rPr lang="cs-CZ" sz="2800" dirty="0"/>
              <a:t>1.1 Potvrzení vazby CS na trh práce</a:t>
            </a:r>
            <a:br>
              <a:rPr lang="cs-CZ" dirty="0"/>
            </a:br>
            <a:endParaRPr lang="cs-CZ" dirty="0"/>
          </a:p>
        </p:txBody>
      </p:sp>
      <p:sp>
        <p:nvSpPr>
          <p:cNvPr id="3" name="Zástupný symbol pro obsah 2"/>
          <p:cNvSpPr>
            <a:spLocks noGrp="1"/>
          </p:cNvSpPr>
          <p:nvPr>
            <p:ph idx="1"/>
          </p:nvPr>
        </p:nvSpPr>
        <p:spPr>
          <a:xfrm>
            <a:off x="467544" y="1248662"/>
            <a:ext cx="8064896" cy="5393838"/>
          </a:xfrm>
        </p:spPr>
        <p:txBody>
          <a:bodyPr/>
          <a:lstStyle/>
          <a:p>
            <a:pPr marL="432000" lvl="1" indent="-432000">
              <a:lnSpc>
                <a:spcPts val="2880"/>
              </a:lnSpc>
              <a:spcBef>
                <a:spcPts val="0"/>
              </a:spcBef>
              <a:spcAft>
                <a:spcPts val="0"/>
              </a:spcAft>
              <a:buSzPct val="100000"/>
              <a:buFont typeface="Wingdings" panose="05000000000000000000" pitchFamily="2" charset="2"/>
              <a:buChar char=""/>
            </a:pPr>
            <a:r>
              <a:rPr lang="cs-CZ" sz="2400" dirty="0"/>
              <a:t>Zákonní zástupci dítěte způsobilí péče o dítě potvrzují, že jsou pracovně aktivní, hledají zaměstnání nebo jsou v procesu vzdělávání či rekvalifikace</a:t>
            </a:r>
          </a:p>
          <a:p>
            <a:pPr marL="432000" lvl="1" indent="-432000">
              <a:lnSpc>
                <a:spcPts val="2880"/>
              </a:lnSpc>
              <a:spcBef>
                <a:spcPts val="0"/>
              </a:spcBef>
              <a:spcAft>
                <a:spcPts val="0"/>
              </a:spcAft>
              <a:buSzPct val="100000"/>
              <a:buFont typeface="Wingdings" panose="05000000000000000000" pitchFamily="2" charset="2"/>
              <a:buChar char=""/>
            </a:pPr>
            <a:endParaRPr lang="cs-CZ" sz="2400" dirty="0"/>
          </a:p>
          <a:p>
            <a:pPr marL="432000" lvl="1" indent="-432000">
              <a:lnSpc>
                <a:spcPts val="2880"/>
              </a:lnSpc>
              <a:spcBef>
                <a:spcPts val="0"/>
              </a:spcBef>
              <a:spcAft>
                <a:spcPts val="0"/>
              </a:spcAft>
              <a:buSzPct val="100000"/>
              <a:buFont typeface="Wingdings" panose="05000000000000000000" pitchFamily="2" charset="2"/>
              <a:buChar char=""/>
            </a:pPr>
            <a:r>
              <a:rPr lang="cs-CZ" sz="2400" dirty="0"/>
              <a:t>Potvrzení o postavení podpořené osoby na trhu práce, které ze své podstaty nevylučuje vazbu cílové skupiny na trh práce po celou dobu realizace projektu (např. pracovní smlouva na dobu neurčitou) stačí doložené pouze při vstupu do projektu. Časově omezená potvrzení (např. DPP atd.) je třeba požadovat od cílové skupiny, tak aby byla pokryta celá doba participace na aktivitách projektu.</a:t>
            </a:r>
          </a:p>
          <a:p>
            <a:pPr marL="342900" lvl="1" indent="-342900">
              <a:lnSpc>
                <a:spcPts val="2880"/>
              </a:lnSpc>
              <a:spcBef>
                <a:spcPts val="600"/>
              </a:spcBef>
              <a:spcAft>
                <a:spcPts val="600"/>
              </a:spcAft>
              <a:buSzPct val="100000"/>
              <a:buFontTx/>
              <a:buChar char="-"/>
            </a:pPr>
            <a:endParaRPr lang="cs-CZ" dirty="0"/>
          </a:p>
          <a:p>
            <a:pPr marL="0" lvl="1" indent="0">
              <a:lnSpc>
                <a:spcPts val="2880"/>
              </a:lnSpc>
              <a:spcBef>
                <a:spcPts val="600"/>
              </a:spcBef>
              <a:spcAft>
                <a:spcPts val="600"/>
              </a:spcAft>
              <a:buSzPct val="10000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7</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base" hangingPunct="0">
              <a:buFont typeface="Wingdings" panose="05000000000000000000" pitchFamily="2" charset="2"/>
              <a:buNone/>
            </a:pPr>
            <a:r>
              <a:rPr lang="cs-CZ" sz="2000" dirty="0"/>
              <a:t> </a:t>
            </a:r>
            <a:r>
              <a:rPr lang="cs-CZ" dirty="0"/>
              <a:t>  </a:t>
            </a:r>
          </a:p>
        </p:txBody>
      </p:sp>
    </p:spTree>
    <p:extLst>
      <p:ext uri="{BB962C8B-B14F-4D97-AF65-F5344CB8AC3E}">
        <p14:creationId xmlns:p14="http://schemas.microsoft.com/office/powerpoint/2010/main" val="3724415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sz="2800" dirty="0"/>
              <a:t>1.1 Potvrzení vazby CS na trh práce</a:t>
            </a:r>
          </a:p>
        </p:txBody>
      </p:sp>
      <p:sp>
        <p:nvSpPr>
          <p:cNvPr id="3" name="Zástupný symbol pro obsah 2"/>
          <p:cNvSpPr>
            <a:spLocks noGrp="1"/>
          </p:cNvSpPr>
          <p:nvPr>
            <p:ph idx="1"/>
          </p:nvPr>
        </p:nvSpPr>
        <p:spPr>
          <a:xfrm>
            <a:off x="595251" y="1772816"/>
            <a:ext cx="8064000" cy="3815944"/>
          </a:xfrm>
        </p:spPr>
        <p:txBody>
          <a:bodyPr/>
          <a:lstStyle/>
          <a:p>
            <a:pPr marL="432000" lvl="1" indent="-432000">
              <a:lnSpc>
                <a:spcPts val="2880"/>
              </a:lnSpc>
              <a:spcBef>
                <a:spcPts val="0"/>
              </a:spcBef>
              <a:spcAft>
                <a:spcPts val="0"/>
              </a:spcAft>
              <a:buSzPct val="100000"/>
              <a:buFont typeface="Wingdings" panose="05000000000000000000" pitchFamily="2" charset="2"/>
              <a:buChar char=""/>
            </a:pPr>
            <a:r>
              <a:rPr lang="cs-CZ" sz="2400" dirty="0"/>
              <a:t>Příjemce je povinen informovat cílovou skupinu </a:t>
            </a:r>
            <a:br>
              <a:rPr lang="cs-CZ" sz="2400" dirty="0"/>
            </a:br>
            <a:r>
              <a:rPr lang="cs-CZ" sz="2400" dirty="0"/>
              <a:t>o nutnosti aktualizovat potvrzení o postavení podpořené osoby na trhu práce v případě změny</a:t>
            </a:r>
          </a:p>
          <a:p>
            <a:pPr marL="432000" lvl="1" indent="-432000">
              <a:lnSpc>
                <a:spcPts val="2880"/>
              </a:lnSpc>
              <a:spcBef>
                <a:spcPts val="0"/>
              </a:spcBef>
              <a:spcAft>
                <a:spcPts val="0"/>
              </a:spcAft>
              <a:buSzPct val="100000"/>
              <a:buFont typeface="Wingdings" panose="05000000000000000000" pitchFamily="2" charset="2"/>
              <a:buChar char=""/>
            </a:pPr>
            <a:endParaRPr lang="cs-CZ" sz="2400" dirty="0"/>
          </a:p>
          <a:p>
            <a:pPr marL="432000" lvl="1" indent="-432000">
              <a:lnSpc>
                <a:spcPts val="2880"/>
              </a:lnSpc>
              <a:spcBef>
                <a:spcPts val="0"/>
              </a:spcBef>
              <a:spcAft>
                <a:spcPts val="0"/>
              </a:spcAft>
              <a:buSzPct val="100000"/>
              <a:buFont typeface="Wingdings" panose="05000000000000000000" pitchFamily="2" charset="2"/>
              <a:buChar char=""/>
            </a:pPr>
            <a:r>
              <a:rPr lang="cs-CZ" sz="2400" b="1" dirty="0"/>
              <a:t>V případě zjištěného nesplnění podmínky vazby cílové skupiny na trh práce, budou nezpůsobilé poměrně odpovídající prostředky z osobních nákladů projektu </a:t>
            </a:r>
          </a:p>
          <a:p>
            <a:pPr marL="432000" lvl="1" indent="-432000">
              <a:lnSpc>
                <a:spcPts val="2880"/>
              </a:lnSpc>
              <a:spcBef>
                <a:spcPts val="0"/>
              </a:spcBef>
              <a:spcAft>
                <a:spcPts val="0"/>
              </a:spcAft>
              <a:buSzPct val="100000"/>
              <a:buFont typeface="Wingdings" panose="05000000000000000000" pitchFamily="2" charset="2"/>
              <a:buChar char=""/>
            </a:pPr>
            <a:endParaRPr lang="cs-CZ" sz="2400" dirty="0"/>
          </a:p>
          <a:p>
            <a:pPr marL="432000" lvl="1" indent="-432000">
              <a:lnSpc>
                <a:spcPts val="2880"/>
              </a:lnSpc>
              <a:spcBef>
                <a:spcPts val="0"/>
              </a:spcBef>
              <a:spcAft>
                <a:spcPts val="0"/>
              </a:spcAft>
              <a:buSzPct val="100000"/>
              <a:buFont typeface="Wingdings" panose="05000000000000000000" pitchFamily="2" charset="2"/>
              <a:buChar char=""/>
            </a:pPr>
            <a:r>
              <a:rPr lang="cs-CZ" sz="2400" dirty="0"/>
              <a:t>Vzor potvrzení je dostupný na webových stránkách ESF</a:t>
            </a:r>
          </a:p>
          <a:p>
            <a:pPr marL="0" lvl="1" indent="0">
              <a:lnSpc>
                <a:spcPts val="2880"/>
              </a:lnSpc>
              <a:spcBef>
                <a:spcPts val="600"/>
              </a:spcBef>
              <a:spcAft>
                <a:spcPts val="600"/>
              </a:spcAft>
              <a:buSzPct val="100000"/>
              <a:buNone/>
            </a:pPr>
            <a:endParaRPr lang="cs-CZ" b="1" dirty="0"/>
          </a:p>
          <a:p>
            <a:pPr marL="0" lvl="1" indent="0">
              <a:lnSpc>
                <a:spcPts val="2880"/>
              </a:lnSpc>
              <a:spcBef>
                <a:spcPts val="600"/>
              </a:spcBef>
              <a:spcAft>
                <a:spcPts val="600"/>
              </a:spcAft>
              <a:buSzPct val="10000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8</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base" hangingPunct="0">
              <a:buFont typeface="Wingdings" panose="05000000000000000000" pitchFamily="2" charset="2"/>
              <a:buNone/>
            </a:pP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2951441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marL="0" indent="0" algn="ctr"/>
            <a:r>
              <a:rPr lang="cs-CZ" sz="2800" dirty="0"/>
              <a:t>1.1 Záznam o docházce</a:t>
            </a:r>
          </a:p>
        </p:txBody>
      </p:sp>
      <p:sp>
        <p:nvSpPr>
          <p:cNvPr id="3" name="Zástupný symbol pro obsah 2"/>
          <p:cNvSpPr>
            <a:spLocks noGrp="1"/>
          </p:cNvSpPr>
          <p:nvPr>
            <p:ph idx="1"/>
          </p:nvPr>
        </p:nvSpPr>
        <p:spPr>
          <a:xfrm>
            <a:off x="540000" y="1556792"/>
            <a:ext cx="8064000" cy="4563208"/>
          </a:xfrm>
        </p:spPr>
        <p:txBody>
          <a:bodyPr/>
          <a:lstStyle/>
          <a:p>
            <a:pPr marL="432000" lvl="1" indent="-432000">
              <a:lnSpc>
                <a:spcPts val="2880"/>
              </a:lnSpc>
              <a:spcBef>
                <a:spcPts val="0"/>
              </a:spcBef>
              <a:spcAft>
                <a:spcPts val="0"/>
              </a:spcAft>
              <a:buSzPct val="100000"/>
              <a:buFont typeface="Wingdings" panose="05000000000000000000" pitchFamily="2" charset="2"/>
              <a:buChar char=""/>
            </a:pPr>
            <a:r>
              <a:rPr lang="cs-CZ" sz="2400" dirty="0"/>
              <a:t>V dětských klubech a příměstských táborech je příjemce povinen vést denní evidenci přítomných dětí, obsahující jméno, příjmení a čas příchodu a odchodu dítěte</a:t>
            </a:r>
          </a:p>
          <a:p>
            <a:pPr marL="432000" lvl="1" indent="-432000">
              <a:lnSpc>
                <a:spcPts val="2880"/>
              </a:lnSpc>
              <a:spcBef>
                <a:spcPts val="0"/>
              </a:spcBef>
              <a:spcAft>
                <a:spcPts val="0"/>
              </a:spcAft>
              <a:buSzPct val="100000"/>
              <a:buFont typeface="Wingdings" panose="05000000000000000000" pitchFamily="2" charset="2"/>
              <a:buChar char=""/>
            </a:pPr>
            <a:endParaRPr lang="cs-CZ" sz="2400" dirty="0"/>
          </a:p>
          <a:p>
            <a:pPr marL="432000" lvl="1" indent="-432000">
              <a:lnSpc>
                <a:spcPts val="2880"/>
              </a:lnSpc>
              <a:spcBef>
                <a:spcPts val="0"/>
              </a:spcBef>
              <a:spcAft>
                <a:spcPts val="0"/>
              </a:spcAft>
              <a:buSzPct val="100000"/>
              <a:buFont typeface="Wingdings" panose="05000000000000000000" pitchFamily="2" charset="2"/>
              <a:buChar char=""/>
            </a:pPr>
            <a:r>
              <a:rPr lang="cs-CZ" sz="2400" dirty="0"/>
              <a:t>Pro doprovody vést denní evidenci jména a příjmení doprovázených dětí, obsahující čas odchodu dítěte, adresu a důvod místa kam je dítě doprovázeno a jméno a příjmení doprovázející osoby</a:t>
            </a:r>
          </a:p>
          <a:p>
            <a:pPr marL="432000" lvl="1" indent="-432000">
              <a:lnSpc>
                <a:spcPts val="2880"/>
              </a:lnSpc>
              <a:spcBef>
                <a:spcPts val="0"/>
              </a:spcBef>
              <a:spcAft>
                <a:spcPts val="0"/>
              </a:spcAft>
              <a:buSzPct val="100000"/>
              <a:buFont typeface="Wingdings" panose="05000000000000000000" pitchFamily="2" charset="2"/>
              <a:buChar char=""/>
            </a:pPr>
            <a:endParaRPr lang="cs-CZ" sz="2400" dirty="0"/>
          </a:p>
          <a:p>
            <a:pPr marL="432000" lvl="1" indent="-432000">
              <a:lnSpc>
                <a:spcPts val="2880"/>
              </a:lnSpc>
              <a:spcBef>
                <a:spcPts val="0"/>
              </a:spcBef>
              <a:spcAft>
                <a:spcPts val="0"/>
              </a:spcAft>
              <a:buSzPct val="100000"/>
              <a:buFont typeface="Wingdings" panose="05000000000000000000" pitchFamily="2" charset="2"/>
              <a:buChar char=""/>
            </a:pPr>
            <a:r>
              <a:rPr lang="cs-CZ" sz="2400" dirty="0"/>
              <a:t>Pro dopravu Příjemce musí vést denní evidenci dopravy jména, příjemní dětí, adresu a důvod místa odkud a kam je dítě dopravováno a jméno a příjmení řidiče</a:t>
            </a:r>
          </a:p>
          <a:p>
            <a:pPr marL="432000" lvl="1" indent="-432000">
              <a:lnSpc>
                <a:spcPts val="2880"/>
              </a:lnSpc>
              <a:spcBef>
                <a:spcPts val="600"/>
              </a:spcBef>
              <a:spcAft>
                <a:spcPts val="0"/>
              </a:spcAft>
              <a:buSzPct val="100000"/>
              <a:buFont typeface="Wingdings" panose="05000000000000000000" pitchFamily="2" charset="2"/>
              <a:buChar char=""/>
            </a:pPr>
            <a:endParaRPr lang="cs-CZ" sz="2400"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9</a:t>
            </a:fld>
            <a:endParaRPr lang="cs-CZ" dirty="0"/>
          </a:p>
        </p:txBody>
      </p:sp>
    </p:spTree>
    <p:extLst>
      <p:ext uri="{BB962C8B-B14F-4D97-AF65-F5344CB8AC3E}">
        <p14:creationId xmlns:p14="http://schemas.microsoft.com/office/powerpoint/2010/main" val="278144182"/>
      </p:ext>
    </p:extLst>
  </p:cSld>
  <p:clrMapOvr>
    <a:masterClrMapping/>
  </p:clrMapOvr>
</p:sld>
</file>

<file path=ppt/theme/theme1.xml><?xml version="1.0" encoding="utf-8"?>
<a:theme xmlns:a="http://schemas.openxmlformats.org/drawingml/2006/main"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Template>
  <TotalTime>0</TotalTime>
  <Words>2874</Words>
  <Application>Microsoft Office PowerPoint</Application>
  <PresentationFormat>Předvádění na obrazovce (4:3)</PresentationFormat>
  <Paragraphs>268</Paragraphs>
  <Slides>43</Slides>
  <Notes>19</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43</vt:i4>
      </vt:variant>
    </vt:vector>
  </HeadingPairs>
  <TitlesOfParts>
    <vt:vector size="49" baseType="lpstr">
      <vt:lpstr>Arial</vt:lpstr>
      <vt:lpstr>Calibri</vt:lpstr>
      <vt:lpstr>Courier New</vt:lpstr>
      <vt:lpstr>Wingdings</vt:lpstr>
      <vt:lpstr>Wingdings 3</vt:lpstr>
      <vt:lpstr>prezentace</vt:lpstr>
      <vt:lpstr>Podpora zařízení péče o děti na  1. stupni základních škol v době mimo školní vyučování mimo hl. město Prahu  Seminář pro příjemce výzvy č. 107</vt:lpstr>
      <vt:lpstr>Program Semináře</vt:lpstr>
      <vt:lpstr>1.1 Potřebná dokumentace</vt:lpstr>
      <vt:lpstr>1.1 Přihláška do zařízení péče o děti </vt:lpstr>
      <vt:lpstr>1.1 Přihláška do zařízení péče o děti </vt:lpstr>
      <vt:lpstr>1.1 Přihláška do zařízení péče o děti </vt:lpstr>
      <vt:lpstr> 1.1 Potvrzení vazby CS na trh práce </vt:lpstr>
      <vt:lpstr>1.1 Potvrzení vazby CS na trh práce</vt:lpstr>
      <vt:lpstr>1.1 Záznam o docházce</vt:lpstr>
      <vt:lpstr> 1.1 Monitorovací list </vt:lpstr>
      <vt:lpstr>1.2 Přímé Osobní náklady  a paušální sazba 40%</vt:lpstr>
      <vt:lpstr>1.2 Způsobilé výdaje a rozpočet</vt:lpstr>
      <vt:lpstr>1.2 Přímé osobní náklady</vt:lpstr>
      <vt:lpstr>1.2 pracovní výkazy a úvazky</vt:lpstr>
      <vt:lpstr>1.2 Pečující osoba</vt:lpstr>
      <vt:lpstr>1.2 Projektový manažer </vt:lpstr>
      <vt:lpstr>1.2 Vykazování náhrad</vt:lpstr>
      <vt:lpstr>1.2 paušální sazba 40%</vt:lpstr>
      <vt:lpstr>1.3 žádosti o změnu</vt:lpstr>
      <vt:lpstr>1.3 Podstatné změny</vt:lpstr>
      <vt:lpstr>1.3 Nepodstatné změny</vt:lpstr>
      <vt:lpstr>1.3 Nepodstatné změny</vt:lpstr>
      <vt:lpstr>1.4. Informační  a komunikační opatření (publicita)</vt:lpstr>
      <vt:lpstr>1.4. Povinný plakát</vt:lpstr>
      <vt:lpstr>1.4. VIZUÁLNÍ IDENTITA - použití</vt:lpstr>
      <vt:lpstr>2.1 Zpráva o realizaci  a žádost o platbu </vt:lpstr>
      <vt:lpstr>2.1 Zpráva o realizaci a žádost o platbu</vt:lpstr>
      <vt:lpstr>2.1 Zpráva o realizaci a žádost o platbu</vt:lpstr>
      <vt:lpstr>2.2 indikátory</vt:lpstr>
      <vt:lpstr> 2.2 Indikátory </vt:lpstr>
      <vt:lpstr>2.2 Kapacita podporovaných zařízení péče o děti (5 00 01)</vt:lpstr>
      <vt:lpstr>2.2 Celkový počet účastníků (6 00 00)</vt:lpstr>
      <vt:lpstr>2.2 Sankce</vt:lpstr>
      <vt:lpstr>2.3 horizontální principy</vt:lpstr>
      <vt:lpstr>2.3 horizontální principy</vt:lpstr>
      <vt:lpstr>2.4 závěrečná zpráva</vt:lpstr>
      <vt:lpstr>2.4 Závěrečná zpráva </vt:lpstr>
      <vt:lpstr>2.5 Závěr </vt:lpstr>
      <vt:lpstr>2.5 Závěr </vt:lpstr>
      <vt:lpstr>Dokumenty k prostudování https://www.esfcr.cz/dokumenty-opz </vt:lpstr>
      <vt:lpstr>diskusního klubu  na webu ESFCr.cz zde:  https://www.esfcr.cz/vyzvy_03_17_077-078   Spojení na vyhlašovatele (e-mail, telefon): Mgr. Daniel Foch (daniel.foch@mpsv.cz, 950 195 709)    </vt:lpstr>
      <vt:lpstr>pro dotazy použijte chat</vt:lpstr>
      <vt:lpstr>Děkujeme za pozornost  a Těšíme se na spolupráci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2015-02-20T08:23:15Z</dcterms:created>
  <dcterms:modified xsi:type="dcterms:W3CDTF">2021-01-15T09:54:22Z</dcterms:modified>
</cp:coreProperties>
</file>