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71" r:id="rId1"/>
  </p:sldMasterIdLst>
  <p:notesMasterIdLst>
    <p:notesMasterId r:id="rId50"/>
  </p:notesMasterIdLst>
  <p:handoutMasterIdLst>
    <p:handoutMasterId r:id="rId51"/>
  </p:handoutMasterIdLst>
  <p:sldIdLst>
    <p:sldId id="256" r:id="rId2"/>
    <p:sldId id="517" r:id="rId3"/>
    <p:sldId id="663" r:id="rId4"/>
    <p:sldId id="664" r:id="rId5"/>
    <p:sldId id="665" r:id="rId6"/>
    <p:sldId id="666" r:id="rId7"/>
    <p:sldId id="667" r:id="rId8"/>
    <p:sldId id="652" r:id="rId9"/>
    <p:sldId id="653" r:id="rId10"/>
    <p:sldId id="654" r:id="rId11"/>
    <p:sldId id="510" r:id="rId12"/>
    <p:sldId id="656" r:id="rId13"/>
    <p:sldId id="354" r:id="rId14"/>
    <p:sldId id="662" r:id="rId15"/>
    <p:sldId id="657" r:id="rId16"/>
    <p:sldId id="673" r:id="rId17"/>
    <p:sldId id="669" r:id="rId18"/>
    <p:sldId id="671" r:id="rId19"/>
    <p:sldId id="674" r:id="rId20"/>
    <p:sldId id="672" r:id="rId21"/>
    <p:sldId id="675" r:id="rId22"/>
    <p:sldId id="677" r:id="rId23"/>
    <p:sldId id="476" r:id="rId24"/>
    <p:sldId id="477" r:id="rId25"/>
    <p:sldId id="556" r:id="rId26"/>
    <p:sldId id="558" r:id="rId27"/>
    <p:sldId id="559" r:id="rId28"/>
    <p:sldId id="557" r:id="rId29"/>
    <p:sldId id="560" r:id="rId30"/>
    <p:sldId id="561" r:id="rId31"/>
    <p:sldId id="562" r:id="rId32"/>
    <p:sldId id="563" r:id="rId33"/>
    <p:sldId id="602" r:id="rId34"/>
    <p:sldId id="565" r:id="rId35"/>
    <p:sldId id="566" r:id="rId36"/>
    <p:sldId id="568" r:id="rId37"/>
    <p:sldId id="567" r:id="rId38"/>
    <p:sldId id="571" r:id="rId39"/>
    <p:sldId id="572" r:id="rId40"/>
    <p:sldId id="573" r:id="rId41"/>
    <p:sldId id="574" r:id="rId42"/>
    <p:sldId id="598" r:id="rId43"/>
    <p:sldId id="658" r:id="rId44"/>
    <p:sldId id="659" r:id="rId45"/>
    <p:sldId id="660" r:id="rId46"/>
    <p:sldId id="661" r:id="rId47"/>
    <p:sldId id="524" r:id="rId48"/>
    <p:sldId id="553" r:id="rId49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or" initials="A" lastIdx="5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7CE84F3-28C3-443E-9E96-99CF82512B78}" styleName="Tmavý styl 1 – zvýraznění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CAF9ED-07DC-4A11-8D7F-57B35C25682E}" styleName="Střední styl 1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15" autoAdjust="0"/>
    <p:restoredTop sz="93939" autoAdjust="0"/>
  </p:normalViewPr>
  <p:slideViewPr>
    <p:cSldViewPr showGuides="1">
      <p:cViewPr>
        <p:scale>
          <a:sx n="100" d="100"/>
          <a:sy n="100" d="100"/>
        </p:scale>
        <p:origin x="-1944" y="-306"/>
      </p:cViewPr>
      <p:guideLst>
        <p:guide orient="horz" pos="913"/>
        <p:guide orient="horz" pos="3884"/>
        <p:guide pos="5420"/>
        <p:guide pos="340"/>
      </p:guideLst>
    </p:cSldViewPr>
  </p:slideViewPr>
  <p:outlineViewPr>
    <p:cViewPr>
      <p:scale>
        <a:sx n="33" d="100"/>
        <a:sy n="33" d="100"/>
      </p:scale>
      <p:origin x="0" y="6964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50" d="100"/>
        <a:sy n="150" d="100"/>
      </p:scale>
      <p:origin x="0" y="1029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handoutMaster" Target="handoutMasters/handoutMaster1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6135" cy="496253"/>
          </a:xfrm>
          <a:prstGeom prst="rect">
            <a:avLst/>
          </a:prstGeom>
        </p:spPr>
        <p:txBody>
          <a:bodyPr vert="horz" lIns="91302" tIns="45652" rIns="91302" bIns="45652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956" y="1"/>
            <a:ext cx="2946135" cy="496253"/>
          </a:xfrm>
          <a:prstGeom prst="rect">
            <a:avLst/>
          </a:prstGeom>
        </p:spPr>
        <p:txBody>
          <a:bodyPr vert="horz" lIns="91302" tIns="45652" rIns="91302" bIns="45652" rtlCol="0"/>
          <a:lstStyle>
            <a:lvl1pPr algn="r">
              <a:defRPr sz="1200"/>
            </a:lvl1pPr>
          </a:lstStyle>
          <a:p>
            <a:fld id="{156D9930-0615-4260-AF59-BA9BCB8859A7}" type="datetimeFigureOut">
              <a:rPr lang="cs-CZ" smtClean="0"/>
              <a:pPr/>
              <a:t>24.7.2017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1" y="9428800"/>
            <a:ext cx="2946135" cy="496252"/>
          </a:xfrm>
          <a:prstGeom prst="rect">
            <a:avLst/>
          </a:prstGeom>
        </p:spPr>
        <p:txBody>
          <a:bodyPr vert="horz" lIns="91302" tIns="45652" rIns="91302" bIns="45652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956" y="9428800"/>
            <a:ext cx="2946135" cy="496252"/>
          </a:xfrm>
          <a:prstGeom prst="rect">
            <a:avLst/>
          </a:prstGeom>
        </p:spPr>
        <p:txBody>
          <a:bodyPr vert="horz" lIns="91302" tIns="45652" rIns="91302" bIns="45652" rtlCol="0" anchor="b"/>
          <a:lstStyle>
            <a:lvl1pPr algn="r">
              <a:defRPr sz="1200"/>
            </a:lvl1pPr>
          </a:lstStyle>
          <a:p>
            <a:fld id="{B7482078-8306-42AB-9E9B-E6B234344B08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866851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5659" cy="496332"/>
          </a:xfrm>
          <a:prstGeom prst="rect">
            <a:avLst/>
          </a:prstGeom>
        </p:spPr>
        <p:txBody>
          <a:bodyPr vert="horz" lIns="91302" tIns="45652" rIns="91302" bIns="45652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302" tIns="45652" rIns="91302" bIns="45652" rtlCol="0"/>
          <a:lstStyle>
            <a:lvl1pPr algn="r">
              <a:defRPr sz="1200"/>
            </a:lvl1pPr>
          </a:lstStyle>
          <a:p>
            <a:fld id="{703916EA-B297-4F0B-851D-BD5704B201B7}" type="datetimeFigureOut">
              <a:rPr lang="cs-CZ" smtClean="0"/>
              <a:pPr/>
              <a:t>24.7.2017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02" tIns="45652" rIns="91302" bIns="45652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302" tIns="45652" rIns="91302" bIns="45652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2" y="9428584"/>
            <a:ext cx="2945659" cy="496332"/>
          </a:xfrm>
          <a:prstGeom prst="rect">
            <a:avLst/>
          </a:prstGeom>
        </p:spPr>
        <p:txBody>
          <a:bodyPr vert="horz" lIns="91302" tIns="45652" rIns="91302" bIns="45652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6332"/>
          </a:xfrm>
          <a:prstGeom prst="rect">
            <a:avLst/>
          </a:prstGeom>
        </p:spPr>
        <p:txBody>
          <a:bodyPr vert="horz" lIns="91302" tIns="45652" rIns="91302" bIns="45652" rtlCol="0" anchor="b"/>
          <a:lstStyle>
            <a:lvl1pPr algn="r">
              <a:defRPr sz="1200"/>
            </a:lvl1pPr>
          </a:lstStyle>
          <a:p>
            <a:fld id="{53FB31FA-E905-4016-9D4B-970DF0C7EE08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61834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651220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42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651220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47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651220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48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73949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440436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>
                <a:solidFill>
                  <a:prstClr val="black"/>
                </a:solidFill>
              </a:rPr>
              <a:pPr/>
              <a:t>11</a:t>
            </a:fld>
            <a:endParaRPr lang="cs-CZ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22697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25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65122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29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65122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>
                <a:solidFill>
                  <a:prstClr val="black"/>
                </a:solidFill>
              </a:rPr>
              <a:pPr/>
              <a:t>31</a:t>
            </a:fld>
            <a:endParaRPr lang="cs-CZ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65620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32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65122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33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63875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37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65122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0" name="Obdélník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 smtClean="0"/>
              <a:t>Kliknutím vložíte jméno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14" hasCustomPrompt="1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 smtClean="0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 smtClean="0"/>
              <a:t>Kliknutím na ikonu přidáte obrázek.</a:t>
            </a:r>
            <a:endParaRPr lang="cs-CZ" dirty="0"/>
          </a:p>
        </p:txBody>
      </p:sp>
      <p:sp>
        <p:nvSpPr>
          <p:cNvPr id="14" name="Zástupný symbol pro obrázek 4"/>
          <p:cNvSpPr>
            <a:spLocks noGrp="1" noChangeAspect="1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 smtClean="0"/>
              <a:t>Kliknutím na ikonu přidáte obrázek.</a:t>
            </a:r>
            <a:endParaRPr lang="cs-CZ" dirty="0"/>
          </a:p>
        </p:txBody>
      </p:sp>
      <p:sp>
        <p:nvSpPr>
          <p:cNvPr id="16" name="Zástupný symbol pro obrázek 4"/>
          <p:cNvSpPr>
            <a:spLocks noGrp="1" noChangeAspect="1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 smtClean="0"/>
              <a:t>Kliknutím na ikonu přidáte obrázek.</a:t>
            </a:r>
            <a:endParaRPr lang="cs-CZ" dirty="0"/>
          </a:p>
        </p:txBody>
      </p:sp>
      <p:sp>
        <p:nvSpPr>
          <p:cNvPr id="20" name="Obdélník 19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8818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479379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12855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13621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3027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9879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1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9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 smtClean="0"/>
              <a:t>Kliknutím na ikonu přidáte obrázek.</a:t>
            </a:r>
            <a:endParaRPr lang="cs-CZ" dirty="0"/>
          </a:p>
        </p:txBody>
      </p:sp>
      <p:sp>
        <p:nvSpPr>
          <p:cNvPr id="7" name="Obdélník 6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5253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53853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obsah 2"/>
          <p:cNvSpPr>
            <a:spLocks noGrp="1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01346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Zástupný symbol pro obsah 2"/>
          <p:cNvSpPr>
            <a:spLocks noGrp="1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61415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tx2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0" anchor="ctr" anchorCtr="0">
            <a:noAutofit/>
          </a:bodyPr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50" b="1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257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5" r:id="rId2"/>
    <p:sldLayoutId id="2147483676" r:id="rId3"/>
    <p:sldLayoutId id="2147483677" r:id="rId4"/>
    <p:sldLayoutId id="2147483678" r:id="rId5"/>
    <p:sldLayoutId id="2147483673" r:id="rId6"/>
    <p:sldLayoutId id="2147483679" r:id="rId7"/>
    <p:sldLayoutId id="2147483680" r:id="rId8"/>
    <p:sldLayoutId id="2147483681" r:id="rId9"/>
    <p:sldLayoutId id="2147483682" r:id="rId10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0" eaLnBrk="1" latinLnBrk="0" hangingPunct="1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sfcr.cz/file/9837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sfcr.cz/" TargetMode="Externa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fcr.cz/" TargetMode="External"/><Relationship Id="rId2" Type="http://schemas.openxmlformats.org/officeDocument/2006/relationships/hyperlink" Target="https://esf2014.esfcr.cz/" TargetMode="Externa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fcr.cz/file/9882/" TargetMode="External"/><Relationship Id="rId2" Type="http://schemas.openxmlformats.org/officeDocument/2006/relationships/hyperlink" Target="http://www.esfcr.cz/file/9023/" TargetMode="Externa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sfcr.cz/vyzva-132-opz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www.esfcr.cz/detske-skupiny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1763688" y="2348880"/>
            <a:ext cx="6876424" cy="3240360"/>
          </a:xfrm>
        </p:spPr>
        <p:txBody>
          <a:bodyPr anchor="ctr"/>
          <a:lstStyle/>
          <a:p>
            <a:r>
              <a:rPr lang="cs-CZ" sz="3200" dirty="0"/>
              <a:t>Podpora vzniku a provozu dětských skupin pro podniky a veřejnost mimo hl. m. Prahu</a:t>
            </a:r>
            <a:r>
              <a:rPr lang="cs-CZ" sz="3200" dirty="0" smtClean="0"/>
              <a:t/>
            </a:r>
            <a:br>
              <a:rPr lang="cs-CZ" sz="3200" dirty="0" smtClean="0"/>
            </a:br>
            <a:r>
              <a:rPr lang="cs-CZ" sz="1100" dirty="0"/>
              <a:t/>
            </a:r>
            <a:br>
              <a:rPr lang="cs-CZ" sz="1100" dirty="0"/>
            </a:br>
            <a:r>
              <a:rPr lang="cs-CZ" sz="1100" dirty="0"/>
              <a:t/>
            </a:r>
            <a:br>
              <a:rPr lang="cs-CZ" sz="1100" dirty="0"/>
            </a:br>
            <a:r>
              <a:rPr lang="cs-CZ" sz="2400" b="0" cap="none" dirty="0"/>
              <a:t>Seminář pro příjemce</a:t>
            </a:r>
          </a:p>
        </p:txBody>
      </p:sp>
      <p:pic>
        <p:nvPicPr>
          <p:cNvPr id="14" name="Zástupný symbol pro obrázek 13"/>
          <p:cNvPicPr>
            <a:picLocks noGrp="1" noChangeAspect="1"/>
          </p:cNvPicPr>
          <p:nvPr>
            <p:ph type="pic" sz="quarter" idx="15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3501008"/>
            <a:ext cx="540000" cy="540000"/>
          </a:xfrm>
        </p:spPr>
      </p:pic>
    </p:spTree>
    <p:extLst>
      <p:ext uri="{BB962C8B-B14F-4D97-AF65-F5344CB8AC3E}">
        <p14:creationId xmlns:p14="http://schemas.microsoft.com/office/powerpoint/2010/main" val="337466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Povinnosti příjemce dotace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Obecná část pravidel pro žadatele a příjemce</a:t>
            </a:r>
          </a:p>
          <a:p>
            <a:r>
              <a:rPr lang="cs-CZ" dirty="0" smtClean="0"/>
              <a:t>Specifická část </a:t>
            </a:r>
            <a:r>
              <a:rPr lang="cs-CZ" dirty="0"/>
              <a:t>pravidel pro žadatele a příjemce v rámci OPZ pro projekty s jednotkovými náklady zaměřené na podporu zařízení péče o děti předškolního </a:t>
            </a:r>
            <a:r>
              <a:rPr lang="cs-CZ" dirty="0" smtClean="0"/>
              <a:t>věku</a:t>
            </a:r>
          </a:p>
          <a:p>
            <a:r>
              <a:rPr lang="cs-CZ" dirty="0" smtClean="0"/>
              <a:t>Veřejné zakázky – informovat ŘO (zpráva o realizaci)</a:t>
            </a:r>
          </a:p>
          <a:p>
            <a:r>
              <a:rPr lang="cs-CZ" dirty="0" smtClean="0"/>
              <a:t>Publicita – vizuální identita OPZ</a:t>
            </a:r>
          </a:p>
          <a:p>
            <a:r>
              <a:rPr lang="cs-CZ" dirty="0" smtClean="0"/>
              <a:t>IS ESF – monitorování podpořených osob (MI)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65233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71600" y="3429000"/>
            <a:ext cx="7272808" cy="864096"/>
          </a:xfrm>
        </p:spPr>
        <p:txBody>
          <a:bodyPr/>
          <a:lstStyle/>
          <a:p>
            <a:pPr algn="ctr"/>
            <a:r>
              <a:rPr lang="cs-CZ" dirty="0" smtClean="0"/>
              <a:t>Dokladování dosažených jednotek</a:t>
            </a:r>
            <a:br>
              <a:rPr lang="cs-CZ" dirty="0" smtClean="0"/>
            </a:br>
            <a:endParaRPr lang="cs-CZ" sz="2800" b="0" dirty="0"/>
          </a:p>
        </p:txBody>
      </p:sp>
    </p:spTree>
    <p:extLst>
      <p:ext uri="{BB962C8B-B14F-4D97-AF65-F5344CB8AC3E}">
        <p14:creationId xmlns:p14="http://schemas.microsoft.com/office/powerpoint/2010/main" val="2338688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b="0" dirty="0" smtClean="0"/>
              <a:t>Jednotky a jednotkové náklady</a:t>
            </a:r>
            <a:endParaRPr lang="cs-CZ" sz="2800" b="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12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323528" y="1268760"/>
            <a:ext cx="849694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2800" b="1" dirty="0">
                <a:solidFill>
                  <a:srgbClr val="084A8B"/>
                </a:solidFill>
              </a:rPr>
              <a:t>Přehled jednotek </a:t>
            </a:r>
            <a:r>
              <a:rPr lang="cs-CZ" sz="2800" b="1" dirty="0" smtClean="0">
                <a:solidFill>
                  <a:srgbClr val="084A8B"/>
                </a:solidFill>
              </a:rPr>
              <a:t>na </a:t>
            </a:r>
            <a:r>
              <a:rPr lang="cs-CZ" sz="2800" b="1" dirty="0">
                <a:solidFill>
                  <a:srgbClr val="084A8B"/>
                </a:solidFill>
              </a:rPr>
              <a:t>podporu zařízení péče o děti</a:t>
            </a:r>
          </a:p>
        </p:txBody>
      </p:sp>
      <p:graphicFrame>
        <p:nvGraphicFramePr>
          <p:cNvPr id="8" name="Tabulk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5208997"/>
              </p:ext>
            </p:extLst>
          </p:nvPr>
        </p:nvGraphicFramePr>
        <p:xfrm>
          <a:off x="514417" y="2222867"/>
          <a:ext cx="8115166" cy="41584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42958"/>
                <a:gridCol w="1872208"/>
              </a:tblGrid>
              <a:tr h="519808">
                <a:tc>
                  <a:txBody>
                    <a:bodyPr/>
                    <a:lstStyle/>
                    <a:p>
                      <a:pPr marL="36195" marR="36195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dirty="0">
                          <a:effectLst/>
                        </a:rPr>
                        <a:t>Název jednotky</a:t>
                      </a:r>
                      <a:endParaRPr lang="cs-CZ" sz="24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dirty="0">
                          <a:effectLst/>
                        </a:rPr>
                        <a:t>Fáze projektu</a:t>
                      </a:r>
                      <a:endParaRPr lang="cs-CZ" sz="24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19808"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dirty="0">
                          <a:effectLst/>
                        </a:rPr>
                        <a:t>Vytvořené místo v zařízení péče o děti</a:t>
                      </a:r>
                      <a:endParaRPr lang="cs-CZ" sz="20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b="1" dirty="0">
                          <a:effectLst/>
                        </a:rPr>
                        <a:t>Vybudování</a:t>
                      </a:r>
                      <a:endParaRPr lang="cs-CZ" sz="2400" b="1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19808"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dirty="0">
                          <a:effectLst/>
                        </a:rPr>
                        <a:t>Vytvořené místo v zařízení péče o děti – křížové financování</a:t>
                      </a:r>
                      <a:endParaRPr lang="cs-CZ" sz="20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519808"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dirty="0">
                          <a:effectLst/>
                        </a:rPr>
                        <a:t>Transformované místo v dětské skupině</a:t>
                      </a:r>
                      <a:endParaRPr lang="cs-CZ" sz="20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b="1" dirty="0">
                          <a:effectLst/>
                        </a:rPr>
                        <a:t>Transformace</a:t>
                      </a:r>
                      <a:endParaRPr lang="cs-CZ" sz="2400" b="1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19808"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dirty="0">
                          <a:effectLst/>
                        </a:rPr>
                        <a:t>Transformované místo v dětské skupině – křížové financování</a:t>
                      </a:r>
                      <a:endParaRPr lang="cs-CZ" sz="20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519808"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dirty="0">
                          <a:effectLst/>
                        </a:rPr>
                        <a:t>Obsazenost zařízení péče o děti</a:t>
                      </a:r>
                      <a:endParaRPr lang="cs-CZ" sz="20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rowSpan="3"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b="1" dirty="0" smtClean="0">
                          <a:effectLst/>
                        </a:rPr>
                        <a:t>Provoz</a:t>
                      </a:r>
                      <a:endParaRPr lang="cs-CZ" sz="2400" b="1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19808"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dirty="0">
                          <a:effectLst/>
                        </a:rPr>
                        <a:t>Kvalifikovaná pečující osoba	</a:t>
                      </a:r>
                      <a:endParaRPr lang="cs-CZ" sz="20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519808"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dirty="0">
                          <a:effectLst/>
                        </a:rPr>
                        <a:t>Nájemné prostor zařízení péče o děti</a:t>
                      </a:r>
                      <a:endParaRPr lang="cs-CZ" sz="20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1937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60000" y="47557"/>
            <a:ext cx="8424000" cy="984885"/>
          </a:xfrm>
        </p:spPr>
        <p:txBody>
          <a:bodyPr>
            <a:noAutofit/>
          </a:bodyPr>
          <a:lstStyle/>
          <a:p>
            <a:r>
              <a:rPr lang="cs-CZ" sz="2800" dirty="0" smtClean="0"/>
              <a:t>Vytvořené / transformované místo v zařízení péče o děti 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412776"/>
            <a:ext cx="8424936" cy="5297096"/>
          </a:xfrm>
        </p:spPr>
        <p:txBody>
          <a:bodyPr>
            <a:noAutofit/>
          </a:bodyPr>
          <a:lstStyle/>
          <a:p>
            <a:endParaRPr lang="cs-CZ" sz="2000" b="1" dirty="0" smtClean="0"/>
          </a:p>
          <a:p>
            <a:r>
              <a:rPr lang="cs-CZ" sz="2000" b="1" dirty="0" smtClean="0"/>
              <a:t>Po </a:t>
            </a:r>
            <a:r>
              <a:rPr lang="cs-CZ" sz="2000" b="1" dirty="0"/>
              <a:t>skončení fáze </a:t>
            </a:r>
            <a:r>
              <a:rPr lang="cs-CZ" sz="2000" b="1" dirty="0" smtClean="0"/>
              <a:t>vybudování / transformace </a:t>
            </a:r>
            <a:r>
              <a:rPr lang="cs-CZ" sz="2000" b="1" dirty="0"/>
              <a:t>je </a:t>
            </a:r>
            <a:r>
              <a:rPr lang="cs-CZ" sz="2000" b="1" dirty="0" smtClean="0"/>
              <a:t>třeba doložit:</a:t>
            </a:r>
            <a:endParaRPr lang="cs-CZ" sz="2000" b="1" dirty="0"/>
          </a:p>
          <a:p>
            <a:pPr lvl="1"/>
            <a:r>
              <a:rPr lang="cs-CZ" dirty="0"/>
              <a:t>zápis do evidence poskytovatelů služby péče o dítě v dětské skupině dle zákona </a:t>
            </a:r>
            <a:r>
              <a:rPr lang="cs-CZ" dirty="0" smtClean="0"/>
              <a:t>č</a:t>
            </a:r>
            <a:r>
              <a:rPr lang="cs-CZ" dirty="0"/>
              <a:t>. 247/2014 Sb., o poskytování služby péče o děti v dětské </a:t>
            </a:r>
            <a:r>
              <a:rPr lang="cs-CZ" dirty="0" smtClean="0"/>
              <a:t>skupině (ověřováno dle http</a:t>
            </a:r>
            <a:r>
              <a:rPr lang="cs-CZ" dirty="0"/>
              <a:t>://</a:t>
            </a:r>
            <a:r>
              <a:rPr lang="cs-CZ" dirty="0" smtClean="0"/>
              <a:t>www.mpsv.cz/</a:t>
            </a:r>
            <a:r>
              <a:rPr lang="cs-CZ" dirty="0" err="1" smtClean="0"/>
              <a:t>cs</a:t>
            </a:r>
            <a:r>
              <a:rPr lang="cs-CZ" dirty="0" smtClean="0"/>
              <a:t>/20302).</a:t>
            </a:r>
            <a:endParaRPr lang="cs-CZ" dirty="0"/>
          </a:p>
          <a:p>
            <a:pPr lvl="1"/>
            <a:r>
              <a:rPr lang="cs-CZ" b="1" dirty="0"/>
              <a:t>Pro každé místo musí existovat židle, prostor pro práci u stolu, postel/lehátko.</a:t>
            </a:r>
          </a:p>
          <a:p>
            <a:pPr lvl="1"/>
            <a:r>
              <a:rPr lang="cs-CZ" b="1" dirty="0"/>
              <a:t>Kapacita uvedená v žádosti musí odpovídat kapacitě uvedené v evidenci dětských skupin</a:t>
            </a:r>
            <a:r>
              <a:rPr lang="cs-CZ" b="1" dirty="0" smtClean="0"/>
              <a:t>.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endParaRPr lang="cs-CZ" dirty="0" smtClean="0"/>
          </a:p>
          <a:p>
            <a:pPr lvl="1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endParaRPr lang="cs-CZ" sz="1600" dirty="0" smtClean="0"/>
          </a:p>
          <a:p>
            <a:pPr lvl="1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endParaRPr lang="cs-CZ" sz="1600" dirty="0" smtClean="0"/>
          </a:p>
          <a:p>
            <a:pPr lvl="1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endParaRPr lang="cs-CZ" sz="1600" dirty="0" smtClean="0"/>
          </a:p>
          <a:p>
            <a:pPr lvl="1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endParaRPr lang="cs-CZ" sz="1600" dirty="0" smtClean="0"/>
          </a:p>
          <a:p>
            <a:pPr lvl="1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endParaRPr lang="cs-CZ" sz="1600" dirty="0" smtClean="0"/>
          </a:p>
          <a:p>
            <a:pPr lvl="1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endParaRPr lang="cs-CZ" sz="1600" dirty="0" smtClean="0"/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6094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Obsazenost zařízení péče o děti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196752"/>
            <a:ext cx="8064000" cy="5472608"/>
          </a:xfrm>
        </p:spPr>
        <p:txBody>
          <a:bodyPr/>
          <a:lstStyle/>
          <a:p>
            <a:r>
              <a:rPr lang="cs-CZ" sz="2000" b="1" dirty="0"/>
              <a:t>Doklady před </a:t>
            </a:r>
            <a:r>
              <a:rPr lang="cs-CZ" sz="2000" b="1" dirty="0" smtClean="0"/>
              <a:t>zahájením provozu</a:t>
            </a:r>
            <a:r>
              <a:rPr lang="cs-CZ" sz="2000" b="1" dirty="0"/>
              <a:t>: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u="sng" dirty="0" smtClean="0"/>
              <a:t>provozní řád</a:t>
            </a:r>
            <a:r>
              <a:rPr lang="cs-CZ" dirty="0" smtClean="0"/>
              <a:t> </a:t>
            </a:r>
            <a:r>
              <a:rPr lang="cs-CZ" dirty="0"/>
              <a:t>zařízení péče o děti </a:t>
            </a:r>
            <a:r>
              <a:rPr lang="cs-CZ" dirty="0" smtClean="0"/>
              <a:t>musí </a:t>
            </a:r>
            <a:r>
              <a:rPr lang="cs-CZ" dirty="0"/>
              <a:t>obsahovat </a:t>
            </a:r>
            <a:r>
              <a:rPr lang="cs-CZ" sz="1800" dirty="0" smtClean="0"/>
              <a:t>(Náležitosti </a:t>
            </a:r>
            <a:r>
              <a:rPr lang="cs-CZ" sz="1800" dirty="0"/>
              <a:t>jsou uvedeny ve Specifické části pravidel pro žadatele a příjemce v rámci OPZ pro projekty s jednotkovými náklady zaměřené na podporu zařízení péče o děti předškolního věku, kap. </a:t>
            </a:r>
            <a:r>
              <a:rPr lang="cs-CZ" sz="1800" dirty="0" smtClean="0"/>
              <a:t>5.3.9)</a:t>
            </a:r>
            <a:r>
              <a:rPr lang="cs-CZ" dirty="0" smtClean="0"/>
              <a:t>:</a:t>
            </a:r>
            <a:endParaRPr lang="cs-CZ" dirty="0"/>
          </a:p>
          <a:p>
            <a:pPr lvl="3">
              <a:buFont typeface="Arial" panose="020B0604020202020204" pitchFamily="34" charset="0"/>
              <a:buChar char="•"/>
            </a:pPr>
            <a:r>
              <a:rPr lang="cs-CZ" sz="1600" dirty="0" smtClean="0"/>
              <a:t>identifikaci </a:t>
            </a:r>
            <a:r>
              <a:rPr lang="cs-CZ" sz="1600" dirty="0"/>
              <a:t>provozovatele, 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cs-CZ" sz="1600" dirty="0" smtClean="0"/>
              <a:t>označení </a:t>
            </a:r>
            <a:r>
              <a:rPr lang="cs-CZ" sz="1600" dirty="0"/>
              <a:t>dětské skupiny a údaj o počtu dětí, 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cs-CZ" sz="1600" dirty="0" smtClean="0"/>
              <a:t>adresu </a:t>
            </a:r>
            <a:r>
              <a:rPr lang="cs-CZ" sz="1600" dirty="0"/>
              <a:t>místa poskytování služby péče o dítě, 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cs-CZ" sz="1600" dirty="0" smtClean="0"/>
              <a:t>den </a:t>
            </a:r>
            <a:r>
              <a:rPr lang="cs-CZ" sz="1600" dirty="0"/>
              <a:t>započetí poskytování služby péče o dítě, 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cs-CZ" sz="1600" dirty="0"/>
              <a:t>podmínky poskytování služby péče o dítě včetně určení, zda službu péče o dítě provozovatel poskytuje bez úhrady nákladů nebo s částečnou anebo plnou úhradou </a:t>
            </a:r>
            <a:r>
              <a:rPr lang="cs-CZ" sz="1600" dirty="0" smtClean="0"/>
              <a:t>nákladů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u="sng" dirty="0" smtClean="0"/>
              <a:t>plán </a:t>
            </a:r>
            <a:r>
              <a:rPr lang="cs-CZ" u="sng" dirty="0"/>
              <a:t>výchovy a </a:t>
            </a:r>
            <a:r>
              <a:rPr lang="cs-CZ" u="sng" dirty="0" smtClean="0"/>
              <a:t>péče</a:t>
            </a:r>
            <a:endParaRPr lang="cs-CZ" u="sng" dirty="0"/>
          </a:p>
          <a:p>
            <a:r>
              <a:rPr lang="cs-CZ" sz="2000" b="1" dirty="0"/>
              <a:t>Dokumenty jsou předkládány se zprávou o realizaci (</a:t>
            </a:r>
            <a:r>
              <a:rPr lang="cs-CZ" sz="2000" b="1" dirty="0" err="1"/>
              <a:t>ZoR</a:t>
            </a:r>
            <a:r>
              <a:rPr lang="cs-CZ" sz="2000" b="1" dirty="0"/>
              <a:t>) a ověřovány při kontrole na místě (</a:t>
            </a:r>
            <a:r>
              <a:rPr lang="cs-CZ" sz="2000" b="1" dirty="0" err="1"/>
              <a:t>KnM</a:t>
            </a:r>
            <a:r>
              <a:rPr lang="cs-CZ" sz="2000" b="1" dirty="0" smtClean="0"/>
              <a:t>)</a:t>
            </a:r>
          </a:p>
          <a:p>
            <a:pPr marL="0" indent="0">
              <a:buNone/>
            </a:pPr>
            <a:endParaRPr lang="cs-CZ" sz="2000" b="1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26972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Obsazenost zařízení péče o děti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340768"/>
            <a:ext cx="8064000" cy="4779232"/>
          </a:xfrm>
        </p:spPr>
        <p:txBody>
          <a:bodyPr/>
          <a:lstStyle/>
          <a:p>
            <a:r>
              <a:rPr lang="cs-CZ" dirty="0" smtClean="0"/>
              <a:t>Ke splnění jednotky obsazenosti je třeba dále doložit:</a:t>
            </a:r>
          </a:p>
          <a:p>
            <a:pPr lvl="1"/>
            <a:r>
              <a:rPr lang="cs-CZ" b="1" u="sng" dirty="0" err="1"/>
              <a:t>sken</a:t>
            </a:r>
            <a:r>
              <a:rPr lang="cs-CZ" b="1" u="sng" dirty="0"/>
              <a:t> pojistné smlouvy o pojištění </a:t>
            </a:r>
            <a:endParaRPr lang="cs-CZ" b="1" u="sng" dirty="0" smtClean="0"/>
          </a:p>
          <a:p>
            <a:pPr lvl="2">
              <a:buFont typeface="Arial" panose="020B0604020202020204" pitchFamily="34" charset="0"/>
              <a:buChar char="•"/>
            </a:pPr>
            <a:r>
              <a:rPr lang="cs-CZ" dirty="0" smtClean="0"/>
              <a:t>pojistná smlouva musí obsahovat informaci o pojištění </a:t>
            </a:r>
            <a:r>
              <a:rPr lang="cs-CZ" u="sng" dirty="0" smtClean="0"/>
              <a:t>odpovědnosti za </a:t>
            </a:r>
            <a:r>
              <a:rPr lang="cs-CZ" u="sng" dirty="0"/>
              <a:t>újmu</a:t>
            </a:r>
            <a:r>
              <a:rPr lang="cs-CZ" dirty="0"/>
              <a:t> způsobenou při poskytování služby hlídání a péče o </a:t>
            </a:r>
            <a:r>
              <a:rPr lang="cs-CZ" dirty="0" smtClean="0"/>
              <a:t>dítě a musí být </a:t>
            </a:r>
            <a:r>
              <a:rPr lang="cs-CZ" u="sng" dirty="0" smtClean="0"/>
              <a:t>uzavřena nejpozději ke dni zahájení provozu</a:t>
            </a:r>
            <a:endParaRPr lang="cs-CZ" u="sng" dirty="0"/>
          </a:p>
          <a:p>
            <a:pPr lvl="1"/>
            <a:r>
              <a:rPr lang="cs-CZ" b="1" u="sng" dirty="0">
                <a:hlinkClick r:id="rId2"/>
              </a:rPr>
              <a:t>d</a:t>
            </a:r>
            <a:r>
              <a:rPr lang="cs-CZ" b="1" u="sng" dirty="0" smtClean="0">
                <a:hlinkClick r:id="rId2"/>
              </a:rPr>
              <a:t>okladování docházky dětí a pečujících osob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 smtClean="0">
                <a:hlinkClick r:id="rId2"/>
              </a:rPr>
              <a:t>souhrnný </a:t>
            </a:r>
            <a:r>
              <a:rPr lang="cs-CZ" dirty="0">
                <a:hlinkClick r:id="rId2"/>
              </a:rPr>
              <a:t>záznam o docházce dětí ve formátu XLS/XLSX opatřený elektronickým podpisem oprávněného pracovníka </a:t>
            </a:r>
            <a:r>
              <a:rPr lang="cs-CZ" dirty="0" smtClean="0">
                <a:hlinkClick r:id="rId2"/>
              </a:rPr>
              <a:t>příjemce</a:t>
            </a:r>
            <a:r>
              <a:rPr lang="cs-CZ" dirty="0" smtClean="0"/>
              <a:t> (podepsaný dokument je označen zelenou pečetí)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 smtClean="0">
                <a:hlinkClick r:id="rId2"/>
              </a:rPr>
              <a:t>souhrnný </a:t>
            </a:r>
            <a:r>
              <a:rPr lang="cs-CZ" dirty="0">
                <a:hlinkClick r:id="rId2"/>
              </a:rPr>
              <a:t>záznam o docházce pečujících osob ve formátu XLS/XLSX opatřený elektronickým podpisem odpovědného pracovníka </a:t>
            </a:r>
            <a:r>
              <a:rPr lang="cs-CZ" dirty="0" smtClean="0">
                <a:hlinkClick r:id="rId2"/>
              </a:rPr>
              <a:t>příjemce</a:t>
            </a:r>
            <a:r>
              <a:rPr lang="cs-CZ" dirty="0"/>
              <a:t> (podepsaný dokument je označen zelenou pečetí)</a:t>
            </a:r>
          </a:p>
          <a:p>
            <a:pPr marL="414000" lvl="1" indent="0">
              <a:buNone/>
            </a:pPr>
            <a:endParaRPr lang="cs-CZ" dirty="0"/>
          </a:p>
          <a:p>
            <a:pPr marL="414000" lvl="1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24544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Obsazenost zařízení péče o děti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340768"/>
            <a:ext cx="8064000" cy="4779232"/>
          </a:xfrm>
        </p:spPr>
        <p:txBody>
          <a:bodyPr/>
          <a:lstStyle/>
          <a:p>
            <a:pPr marL="0" indent="0">
              <a:buNone/>
            </a:pPr>
            <a:r>
              <a:rPr lang="cs-CZ" u="sng" dirty="0" smtClean="0"/>
              <a:t>Dále je třeba mít</a:t>
            </a:r>
            <a:r>
              <a:rPr lang="cs-CZ" dirty="0" smtClean="0"/>
              <a:t>:</a:t>
            </a:r>
          </a:p>
          <a:p>
            <a:r>
              <a:rPr lang="cs-CZ" sz="2000" b="1" u="sng" dirty="0" smtClean="0"/>
              <a:t>Prohlášení </a:t>
            </a:r>
            <a:r>
              <a:rPr lang="cs-CZ" sz="2000" b="1" u="sng" dirty="0"/>
              <a:t>o docházce </a:t>
            </a:r>
            <a:r>
              <a:rPr lang="cs-CZ" sz="2000" b="1" u="sng" dirty="0" smtClean="0"/>
              <a:t>dítěte/dětí </a:t>
            </a:r>
            <a:r>
              <a:rPr lang="cs-CZ" sz="2000" dirty="0"/>
              <a:t>(stanovení minimálního rozsahu údajů, bez vzorového dokumentu): </a:t>
            </a:r>
            <a:endParaRPr lang="cs-CZ" sz="2000" dirty="0" smtClean="0"/>
          </a:p>
          <a:p>
            <a:pPr marL="0" indent="0">
              <a:buNone/>
            </a:pPr>
            <a:r>
              <a:rPr lang="cs-CZ" sz="2000" dirty="0" smtClean="0"/>
              <a:t>Sestava </a:t>
            </a:r>
            <a:r>
              <a:rPr lang="cs-CZ" sz="2000" dirty="0"/>
              <a:t>docházky dítěte bude vyhotovena za každý kalendářní měsíc, požadované údaje jsou: registrační číslo projektu, název projektu, název příjemce, identifikační údaje dítěte (jméno, příjmení), údaje o příchodu a odchodu dítěte v konkrétní dny, jméno a příjmení rodiče, datum a podpis rodiče, povinné prvky vizuální identity.</a:t>
            </a:r>
          </a:p>
          <a:p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414000" lvl="1" indent="0">
              <a:buNone/>
            </a:pPr>
            <a:endParaRPr lang="cs-CZ" dirty="0"/>
          </a:p>
          <a:p>
            <a:pPr marL="414000" lvl="1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50571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Obsazenost zařízení péče o děti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84784"/>
            <a:ext cx="8064000" cy="4608512"/>
          </a:xfrm>
        </p:spPr>
        <p:txBody>
          <a:bodyPr/>
          <a:lstStyle/>
          <a:p>
            <a:r>
              <a:rPr lang="cs-CZ" sz="2000" dirty="0" smtClean="0"/>
              <a:t>Provozovatel </a:t>
            </a:r>
            <a:r>
              <a:rPr lang="cs-CZ" sz="2000" dirty="0"/>
              <a:t>zařízení je povinen průběžně vést evidenci dětí. </a:t>
            </a:r>
            <a:r>
              <a:rPr lang="cs-CZ" sz="2000" b="1" u="sng" dirty="0"/>
              <a:t>Evidence dětí</a:t>
            </a:r>
            <a:r>
              <a:rPr lang="cs-CZ" sz="2000" dirty="0"/>
              <a:t> musí v návaznosti na § 11 zákona č. 247/2014 Sb. obsahovat: </a:t>
            </a:r>
            <a:endParaRPr lang="cs-CZ" sz="2000" dirty="0" smtClean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800" dirty="0" smtClean="0"/>
              <a:t>	a</a:t>
            </a:r>
            <a:r>
              <a:rPr lang="cs-CZ" sz="1800" dirty="0"/>
              <a:t>) jméno, popřípadě jména, a příjmení, datum narození a adresu </a:t>
            </a:r>
            <a:r>
              <a:rPr lang="cs-CZ" sz="1800" dirty="0" smtClean="0"/>
              <a:t>	místa </a:t>
            </a:r>
            <a:r>
              <a:rPr lang="cs-CZ" sz="1800" dirty="0"/>
              <a:t>pobytu dítěte,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800" dirty="0" smtClean="0"/>
              <a:t>	b</a:t>
            </a:r>
            <a:r>
              <a:rPr lang="cs-CZ" sz="1800" dirty="0"/>
              <a:t>) jméno, popřípadě jména, příjmení rodičů a adresu místa pobytu </a:t>
            </a:r>
            <a:r>
              <a:rPr lang="cs-CZ" sz="1800" dirty="0" smtClean="0"/>
              <a:t>	alespoň </a:t>
            </a:r>
            <a:r>
              <a:rPr lang="cs-CZ" sz="1800" dirty="0"/>
              <a:t>jednoho z rodičů, liší-li se od adresy místa pobytu dítěte,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800" dirty="0" smtClean="0"/>
              <a:t>	c</a:t>
            </a:r>
            <a:r>
              <a:rPr lang="cs-CZ" sz="1800" dirty="0"/>
              <a:t>) jméno, popřípadě jména, příjmení a adresu místa pobytu osoby, </a:t>
            </a:r>
            <a:r>
              <a:rPr lang="cs-CZ" sz="1800" dirty="0" smtClean="0"/>
              <a:t>	která </a:t>
            </a:r>
            <a:r>
              <a:rPr lang="cs-CZ" sz="1800" dirty="0"/>
              <a:t>na základě pověření rodiče může pro dítě docházet,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800" dirty="0" smtClean="0"/>
              <a:t>	d</a:t>
            </a:r>
            <a:r>
              <a:rPr lang="cs-CZ" sz="1800" dirty="0"/>
              <a:t>) dny v týdnu a doba v průběhu dne, po kterou dítě v dětské skupině </a:t>
            </a:r>
            <a:r>
              <a:rPr lang="cs-CZ" sz="1800" dirty="0" smtClean="0"/>
              <a:t>	pobývá</a:t>
            </a:r>
            <a:r>
              <a:rPr lang="cs-CZ" sz="1800" dirty="0"/>
              <a:t>,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800" dirty="0" smtClean="0"/>
              <a:t>	</a:t>
            </a:r>
            <a:endParaRPr lang="cs-CZ" dirty="0">
              <a:ea typeface="Arial"/>
            </a:endParaRPr>
          </a:p>
          <a:p>
            <a:pPr marL="0" indent="0">
              <a:buNone/>
            </a:pPr>
            <a:endParaRPr lang="cs-CZ" sz="20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19110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Obsazenost zařízení péče o děti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412776"/>
            <a:ext cx="8064000" cy="4707224"/>
          </a:xfrm>
        </p:spPr>
        <p:txBody>
          <a:bodyPr/>
          <a:lstStyle/>
          <a:p>
            <a:pPr marL="0" indent="0">
              <a:buNone/>
            </a:pPr>
            <a:r>
              <a:rPr lang="cs-CZ" sz="1800" dirty="0" smtClean="0"/>
              <a:t>	e) údaj týkající se úhrady nákladů za službu péče o dítě v dětské 	skupině, </a:t>
            </a:r>
          </a:p>
          <a:p>
            <a:pPr marL="0" indent="0">
              <a:buNone/>
            </a:pPr>
            <a:r>
              <a:rPr lang="cs-CZ" sz="1800" dirty="0" smtClean="0"/>
              <a:t>	f) údaj o zdravotní pojišťovně dítěte, </a:t>
            </a:r>
          </a:p>
          <a:p>
            <a:pPr marL="0" indent="0">
              <a:buNone/>
            </a:pPr>
            <a:r>
              <a:rPr lang="cs-CZ" sz="1800" dirty="0" smtClean="0"/>
              <a:t>	g) telefonní, popřípadě jiný kontakt na rodiče a na osobu uvedenou v 	písmeni c), </a:t>
            </a:r>
          </a:p>
          <a:p>
            <a:pPr marL="0" indent="0">
              <a:buNone/>
            </a:pPr>
            <a:r>
              <a:rPr lang="cs-CZ" sz="1800" dirty="0" smtClean="0"/>
              <a:t>	h) údaj o zdravotním stavu dítěte a o případných omezeních z něho 	vyplývajících, které by mohly mít vliv na poskytování služby péče o 	dítě v dětské skupině; </a:t>
            </a:r>
          </a:p>
          <a:p>
            <a:pPr marL="0" indent="0">
              <a:buNone/>
            </a:pPr>
            <a:r>
              <a:rPr lang="cs-CZ" sz="1800" dirty="0" smtClean="0"/>
              <a:t>	i) údaj o tom, že se dítě podrobilo stanoveným pravidelným očkováním 	nebo že je proti nákaze imunní anebo že se nemůže očkování 	podrobit pro trvalou kontraindikaci.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55299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Obsazenost zařízení péče o děti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412776"/>
            <a:ext cx="8064000" cy="4896544"/>
          </a:xfrm>
        </p:spPr>
        <p:txBody>
          <a:bodyPr/>
          <a:lstStyle/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b="1" u="sng" dirty="0" smtClean="0"/>
              <a:t>Smlouvy </a:t>
            </a:r>
            <a:r>
              <a:rPr lang="cs-CZ" b="1" u="sng" dirty="0"/>
              <a:t>mezi provozovatelem zařízení péče o děti a </a:t>
            </a:r>
            <a:r>
              <a:rPr lang="cs-CZ" b="1" u="sng" dirty="0" smtClean="0"/>
              <a:t>rodiči </a:t>
            </a:r>
            <a:r>
              <a:rPr lang="cs-CZ" b="1" u="sng" dirty="0" smtClean="0"/>
              <a:t>dítěte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dirty="0"/>
              <a:t>Provozovatel zařízení péče o děti, které bylo podpořeno z OPZ, je povinen před zahájením poskytování služby péče o dítě uzavřít s rodičem </a:t>
            </a:r>
            <a:r>
              <a:rPr lang="cs-CZ" b="1" dirty="0"/>
              <a:t>písemnou smlouvu </a:t>
            </a:r>
            <a:r>
              <a:rPr lang="cs-CZ" dirty="0"/>
              <a:t>o poskytování služby péče o dítě. Náležitosti smlouvy jsou převzaty z § 13 zákona č. 247/2014 Sb. Všichni provozovatelé zařízení podpořených z OPZ jsou povinni zajistit, aby smlouva o poskytování služby péče o dítě v zařízení péče o děti obsahovala tyto náležitosti: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dirty="0"/>
              <a:t>	a) místo a čas poskytování služby péče o dítě v zařízení,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dirty="0"/>
              <a:t>	b) výši úhrady nákladů poskytované služby a způsob jejího placení, je-li služba </a:t>
            </a:r>
            <a:r>
              <a:rPr lang="cs-CZ" sz="1600" dirty="0" smtClean="0"/>
              <a:t>	péče </a:t>
            </a:r>
            <a:r>
              <a:rPr lang="cs-CZ" sz="1600" dirty="0"/>
              <a:t>o dítě v zařízení poskytována s úhradou nákladů,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dirty="0"/>
              <a:t>	c) podmínky stravování dítěte včetně pitného režimu v návaznosti na délku </a:t>
            </a:r>
            <a:r>
              <a:rPr lang="cs-CZ" sz="1600" dirty="0" smtClean="0"/>
              <a:t>	pobytu </a:t>
            </a:r>
            <a:r>
              <a:rPr lang="cs-CZ" sz="1600" dirty="0"/>
              <a:t>a věk dítěte, </a:t>
            </a:r>
          </a:p>
          <a:p>
            <a:pPr marL="252000" lvl="2" indent="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endParaRPr lang="cs-CZ" b="1" u="sng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16301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Program semináře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84784"/>
            <a:ext cx="8352928" cy="4968552"/>
          </a:xfrm>
        </p:spPr>
        <p:txBody>
          <a:bodyPr/>
          <a:lstStyle/>
          <a:p>
            <a:pPr marL="45720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cs-CZ" sz="1700" dirty="0" smtClean="0"/>
              <a:t>Dětské skupiny – zápis do evidence</a:t>
            </a: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cs-CZ" sz="1700" dirty="0" smtClean="0"/>
              <a:t>Povinnosti příjemce dotace</a:t>
            </a: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cs-CZ" sz="1700" dirty="0" smtClean="0"/>
              <a:t>Dokladování dosažených jednotek </a:t>
            </a: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cs-CZ" sz="1700" dirty="0" smtClean="0"/>
              <a:t>Výpočet obsazenosti/zálohy</a:t>
            </a:r>
            <a:endParaRPr lang="cs-CZ" sz="1700" dirty="0"/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cs-CZ" sz="1700" dirty="0"/>
              <a:t>Publicita</a:t>
            </a: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cs-CZ" sz="1700" dirty="0" smtClean="0"/>
              <a:t>Změny </a:t>
            </a:r>
            <a:r>
              <a:rPr lang="cs-CZ" sz="1700" dirty="0"/>
              <a:t>projektu (podstatné a nepodstatné) </a:t>
            </a: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cs-CZ" sz="1700" dirty="0"/>
              <a:t>Změnové řízení v </a:t>
            </a:r>
            <a:r>
              <a:rPr lang="cs-CZ" sz="1700" dirty="0" smtClean="0"/>
              <a:t>ISKP14</a:t>
            </a:r>
            <a:r>
              <a:rPr lang="cs-CZ" sz="1700" dirty="0"/>
              <a:t>+</a:t>
            </a: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cs-CZ" sz="1700" dirty="0" smtClean="0"/>
              <a:t>IS ESF </a:t>
            </a:r>
            <a:endParaRPr lang="cs-CZ" sz="17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53830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Obsazenost zařízení péče o děti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340768"/>
            <a:ext cx="8064000" cy="4824536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800" dirty="0" smtClean="0"/>
              <a:t>	d</a:t>
            </a:r>
            <a:r>
              <a:rPr lang="cs-CZ" sz="1800" dirty="0"/>
              <a:t>) ujednání o dodržování vnitřních pravidel,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800" dirty="0" smtClean="0"/>
              <a:t>	e</a:t>
            </a:r>
            <a:r>
              <a:rPr lang="cs-CZ" sz="1800" dirty="0"/>
              <a:t>) ujednání o postupu při onemocnění dítěte,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800" dirty="0" smtClean="0"/>
              <a:t>	f</a:t>
            </a:r>
            <a:r>
              <a:rPr lang="cs-CZ" sz="1800" dirty="0"/>
              <a:t>) způsob ukončení právních vztahů vzniklých ze smlouvy,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800" dirty="0" smtClean="0"/>
              <a:t>	g</a:t>
            </a:r>
            <a:r>
              <a:rPr lang="cs-CZ" sz="1800" dirty="0"/>
              <a:t>) dobu trvání právních vztahů vzniklých ze smlouvy.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800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800" dirty="0" smtClean="0"/>
              <a:t>Přílohou </a:t>
            </a:r>
            <a:r>
              <a:rPr lang="cs-CZ" sz="1800" dirty="0"/>
              <a:t>smlouvy o poskytování služby péče o dítě jsou vnitřní pravidla a plán výchovy a </a:t>
            </a:r>
            <a:r>
              <a:rPr lang="cs-CZ" sz="1800" dirty="0" smtClean="0"/>
              <a:t>péče.</a:t>
            </a:r>
          </a:p>
          <a:p>
            <a:pPr marL="414000" lvl="1" indent="0">
              <a:lnSpc>
                <a:spcPct val="100000"/>
              </a:lnSpc>
              <a:spcBef>
                <a:spcPts val="0"/>
              </a:spcBef>
              <a:buNone/>
            </a:pPr>
            <a:endParaRPr lang="cs-CZ" dirty="0" smtClean="0"/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"/>
            </a:pPr>
            <a:r>
              <a:rPr lang="cs-CZ" b="1" u="sng" dirty="0" smtClean="0"/>
              <a:t>Doklad prokazující vazbu rodiče na trh práce </a:t>
            </a:r>
            <a:r>
              <a:rPr lang="cs-CZ" dirty="0" smtClean="0"/>
              <a:t>(</a:t>
            </a:r>
            <a:r>
              <a:rPr lang="cs-CZ" dirty="0"/>
              <a:t>Náležitosti jsou uvedeny ve Specifické části pravidel pro žadatele a příjemce v rámci OPZ pro projekty s jednotkovými náklady zaměřené na podporu zařízení péče o děti předškolního věku, kap. </a:t>
            </a:r>
            <a:r>
              <a:rPr lang="cs-CZ" dirty="0" smtClean="0"/>
              <a:t>5.3.8) </a:t>
            </a:r>
          </a:p>
          <a:p>
            <a:endParaRPr lang="cs-CZ" sz="20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91163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Obsazenost zařízení péče o děti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340768"/>
            <a:ext cx="8064000" cy="4824536"/>
          </a:xfrm>
        </p:spPr>
        <p:txBody>
          <a:bodyPr/>
          <a:lstStyle/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"/>
            </a:pPr>
            <a:r>
              <a:rPr lang="cs-CZ" b="1" u="sng" dirty="0" smtClean="0"/>
              <a:t>Monitorovací list podpořené osoby</a:t>
            </a:r>
          </a:p>
          <a:p>
            <a:pPr marL="414000" lvl="1" indent="0">
              <a:spcBef>
                <a:spcPts val="0"/>
              </a:spcBef>
              <a:spcAft>
                <a:spcPts val="0"/>
              </a:spcAft>
              <a:buNone/>
            </a:pPr>
            <a:endParaRPr lang="cs-CZ" b="1" u="sng" dirty="0" smtClean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N</a:t>
            </a:r>
            <a:r>
              <a:rPr lang="cs-CZ" dirty="0" smtClean="0"/>
              <a:t>ezávazný formulář.</a:t>
            </a:r>
            <a:endParaRPr lang="cs-CZ" dirty="0" smtClean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M</a:t>
            </a:r>
            <a:r>
              <a:rPr lang="cs-CZ" dirty="0" smtClean="0"/>
              <a:t>ožné </a:t>
            </a:r>
            <a:r>
              <a:rPr lang="cs-CZ" dirty="0"/>
              <a:t>využít při sběru údajů od jednotlivých osob podpořených v </a:t>
            </a:r>
            <a:r>
              <a:rPr lang="cs-CZ" dirty="0" smtClean="0"/>
              <a:t>projektu. </a:t>
            </a:r>
            <a:endParaRPr lang="cs-CZ" dirty="0" smtClean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D</a:t>
            </a:r>
            <a:r>
              <a:rPr lang="cs-CZ" dirty="0" smtClean="0"/>
              <a:t>ata </a:t>
            </a:r>
            <a:r>
              <a:rPr lang="cs-CZ" dirty="0" smtClean="0"/>
              <a:t>potřebná pro </a:t>
            </a:r>
            <a:r>
              <a:rPr lang="cs-CZ" dirty="0"/>
              <a:t>sledování monitorovacích indikátorů </a:t>
            </a:r>
            <a:r>
              <a:rPr lang="cs-CZ" dirty="0" smtClean="0"/>
              <a:t>lze podložit </a:t>
            </a:r>
            <a:r>
              <a:rPr lang="cs-CZ" dirty="0"/>
              <a:t>jinou průkaznou </a:t>
            </a:r>
            <a:r>
              <a:rPr lang="cs-CZ" dirty="0" smtClean="0"/>
              <a:t>evidencí, </a:t>
            </a:r>
            <a:r>
              <a:rPr lang="cs-CZ" dirty="0"/>
              <a:t>není nutné formulář </a:t>
            </a:r>
            <a:r>
              <a:rPr lang="cs-CZ" dirty="0" smtClean="0"/>
              <a:t>používat. </a:t>
            </a:r>
            <a:endParaRPr lang="cs-CZ" dirty="0" smtClean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Příjemce </a:t>
            </a:r>
            <a:r>
              <a:rPr lang="cs-CZ" dirty="0"/>
              <a:t>(či partner) je také oprávněn si obsah Monitorovacího listu podpořené osoby upravit (např. v něm nezjišťovat něco, co už je mu známo a eviduje to v podobě nějakého jiného dokumentu/databáze</a:t>
            </a:r>
            <a:r>
              <a:rPr lang="cs-CZ" dirty="0" smtClean="0"/>
              <a:t>).</a:t>
            </a:r>
          </a:p>
          <a:p>
            <a:pPr marL="414000" lvl="1" indent="0">
              <a:spcBef>
                <a:spcPts val="0"/>
              </a:spcBef>
              <a:spcAft>
                <a:spcPts val="0"/>
              </a:spcAft>
              <a:buNone/>
            </a:pPr>
            <a:endParaRPr lang="cs-CZ" b="1" u="sng" dirty="0" smtClean="0"/>
          </a:p>
          <a:p>
            <a:pPr marL="414000" lvl="1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b="1" u="sng" dirty="0"/>
              <a:t>https://www.esfcr.cz/monitorovani-podporenych-osob-opz</a:t>
            </a:r>
            <a:endParaRPr lang="cs-CZ" b="1" u="sng" dirty="0" smtClean="0"/>
          </a:p>
          <a:p>
            <a:pPr marL="414000" lvl="1" indent="0">
              <a:spcBef>
                <a:spcPts val="0"/>
              </a:spcBef>
              <a:spcAft>
                <a:spcPts val="0"/>
              </a:spcAft>
              <a:buNone/>
            </a:pPr>
            <a:endParaRPr lang="cs-CZ" dirty="0" smtClean="0"/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"/>
            </a:pPr>
            <a:r>
              <a:rPr lang="cs-CZ" b="1" u="sng" dirty="0" smtClean="0"/>
              <a:t>Doklady </a:t>
            </a:r>
            <a:r>
              <a:rPr lang="cs-CZ" b="1" u="sng" dirty="0"/>
              <a:t>o splnění požadavků na pečující </a:t>
            </a:r>
            <a:r>
              <a:rPr lang="cs-CZ" b="1" u="sng" dirty="0" smtClean="0"/>
              <a:t>osoby </a:t>
            </a:r>
          </a:p>
          <a:p>
            <a:pPr lvl="2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"/>
            </a:pPr>
            <a:endParaRPr lang="cs-CZ" b="1" u="sng" dirty="0"/>
          </a:p>
          <a:p>
            <a:pPr marL="0" indent="0">
              <a:buNone/>
            </a:pPr>
            <a:endParaRPr lang="cs-CZ" sz="20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88160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pečující </a:t>
            </a:r>
            <a:r>
              <a:rPr lang="cs-CZ" dirty="0"/>
              <a:t>osoba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340768"/>
            <a:ext cx="8640960" cy="5040560"/>
          </a:xfrm>
        </p:spPr>
        <p:txBody>
          <a:bodyPr/>
          <a:lstStyle/>
          <a:p>
            <a:pPr marL="432000" lvl="1" indent="-432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b="1" u="sng" dirty="0" smtClean="0"/>
              <a:t>Trestní </a:t>
            </a:r>
            <a:r>
              <a:rPr lang="cs-CZ" b="1" u="sng" dirty="0"/>
              <a:t>bezúhonnost + zdravotní </a:t>
            </a:r>
            <a:r>
              <a:rPr lang="cs-CZ" b="1" u="sng" dirty="0" smtClean="0"/>
              <a:t>způsobilost</a:t>
            </a:r>
          </a:p>
          <a:p>
            <a:pPr marL="432000" lvl="1" indent="-432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b="1" u="sng" dirty="0"/>
              <a:t>Požadavky na odbornou způsobilost pečujících osob </a:t>
            </a:r>
          </a:p>
          <a:p>
            <a:pPr lvl="1">
              <a:lnSpc>
                <a:spcPct val="100000"/>
              </a:lnSpc>
            </a:pPr>
            <a:r>
              <a:rPr lang="cs-CZ" sz="1400" dirty="0"/>
              <a:t>Z</a:t>
            </a:r>
            <a:r>
              <a:rPr lang="cs-CZ" sz="1400" dirty="0" smtClean="0"/>
              <a:t>ákon </a:t>
            </a:r>
            <a:r>
              <a:rPr lang="cs-CZ" sz="1400" dirty="0"/>
              <a:t>č. 247/2014 Sb</a:t>
            </a:r>
            <a:r>
              <a:rPr lang="cs-CZ" sz="1400" dirty="0" smtClean="0"/>
              <a:t>., </a:t>
            </a:r>
            <a:r>
              <a:rPr lang="cs-CZ" sz="1400" dirty="0"/>
              <a:t>Specifická část pravidel, kap. </a:t>
            </a:r>
            <a:r>
              <a:rPr lang="cs-CZ" sz="1400" dirty="0" smtClean="0"/>
              <a:t>4.1.4. </a:t>
            </a:r>
            <a:r>
              <a:rPr lang="cs-CZ" sz="1400" dirty="0"/>
              <a:t>Odbornou </a:t>
            </a:r>
            <a:r>
              <a:rPr lang="cs-CZ" sz="1400" dirty="0" smtClean="0"/>
              <a:t>způsobilost </a:t>
            </a:r>
            <a:r>
              <a:rPr lang="cs-CZ" sz="1400" dirty="0"/>
              <a:t>pečující </a:t>
            </a:r>
            <a:r>
              <a:rPr lang="cs-CZ" sz="1400" dirty="0" smtClean="0"/>
              <a:t>osoby upravují:</a:t>
            </a:r>
          </a:p>
          <a:p>
            <a:pPr lvl="2"/>
            <a:r>
              <a:rPr lang="cs-CZ" sz="1400" dirty="0"/>
              <a:t>Zákon č. 96/2004 Sb., o podmínkách získávání a uznávání způsobilosti k výkonu nelékařských zdravotnických povolání a k výkonu činností souvisejících s poskytováním zdravotní péče a o změně některých souvisejících zákonů, ve znění pozdějších předpisů (zákon o nelékařských zdravotnických </a:t>
            </a:r>
            <a:r>
              <a:rPr lang="cs-CZ" sz="1400" dirty="0" smtClean="0"/>
              <a:t>povoláních).</a:t>
            </a:r>
          </a:p>
          <a:p>
            <a:pPr lvl="2"/>
            <a:r>
              <a:rPr lang="cs-CZ" sz="1400" dirty="0"/>
              <a:t>Zákon č. 108/2006 Sb., o sociálních službách, ve znění pozdějších předpisů</a:t>
            </a:r>
            <a:r>
              <a:rPr lang="cs-CZ" sz="1400" dirty="0" smtClean="0"/>
              <a:t>.</a:t>
            </a:r>
          </a:p>
          <a:p>
            <a:pPr lvl="2"/>
            <a:r>
              <a:rPr lang="cs-CZ" sz="1400" dirty="0"/>
              <a:t>Zákon č. 563/2004 Sb., o pedagogických pracovnících a o změně některých zákonů, ve znění pozdějších </a:t>
            </a:r>
            <a:r>
              <a:rPr lang="cs-CZ" sz="1400" dirty="0" smtClean="0"/>
              <a:t>předpisů. </a:t>
            </a:r>
          </a:p>
          <a:p>
            <a:pPr lvl="2"/>
            <a:r>
              <a:rPr lang="cs-CZ" sz="1400" dirty="0"/>
              <a:t>Zákon č. 179/2006 Sb., o ověřování a uznávání výsledků dalšího vzdělávání a o změně některých zákonů, ve znění pozdějších předpisů (zákon o uznávání výsledků dalšího vzdělávání</a:t>
            </a:r>
            <a:r>
              <a:rPr lang="cs-CZ" sz="1400" dirty="0" smtClean="0"/>
              <a:t>).</a:t>
            </a:r>
          </a:p>
          <a:p>
            <a:pPr lvl="1"/>
            <a:r>
              <a:rPr lang="cs-CZ" sz="1600" b="1" u="sng" dirty="0" smtClean="0"/>
              <a:t>UPOZORŇUJEME NA NEUZNATELNOST pedagogického a zdravotnického </a:t>
            </a:r>
            <a:r>
              <a:rPr lang="cs-CZ" sz="1600" b="1" u="sng" dirty="0" smtClean="0"/>
              <a:t>lycea!</a:t>
            </a:r>
            <a:endParaRPr lang="cs-CZ" sz="1600" b="1" u="sng" dirty="0" smtClean="0"/>
          </a:p>
          <a:p>
            <a:pPr lvl="1">
              <a:buFont typeface="Courier New" panose="02070309020205020404" pitchFamily="49" charset="0"/>
              <a:buChar char="o"/>
            </a:pPr>
            <a:endParaRPr lang="cs-CZ" sz="800" dirty="0" smtClean="0"/>
          </a:p>
          <a:p>
            <a:pPr lvl="1">
              <a:buFont typeface="Courier New" panose="02070309020205020404" pitchFamily="49" charset="0"/>
              <a:buChar char="o"/>
            </a:pP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30477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 smtClean="0"/>
              <a:t>Kvalifikovaná pečující osoba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734" y="3429000"/>
            <a:ext cx="8784976" cy="3240360"/>
          </a:xfrm>
        </p:spPr>
        <p:txBody>
          <a:bodyPr numCol="2"/>
          <a:lstStyle/>
          <a:p>
            <a:pPr marL="0" lvl="2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None/>
            </a:pPr>
            <a:r>
              <a:rPr lang="cs-CZ" sz="1200" dirty="0"/>
              <a:t> </a:t>
            </a:r>
            <a:endParaRPr lang="cs-CZ" sz="1400" dirty="0" smtClean="0"/>
          </a:p>
          <a:p>
            <a:pPr marL="0" lvl="2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None/>
            </a:pPr>
            <a:endParaRPr lang="cs-CZ" sz="1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23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179512" y="1196752"/>
            <a:ext cx="8856984" cy="61811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32000" lvl="0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Wingdings" panose="05000000000000000000" pitchFamily="2" charset="2"/>
              <a:buChar char=""/>
            </a:pPr>
            <a:r>
              <a:rPr lang="cs-CZ" sz="2400" b="1" dirty="0" smtClean="0">
                <a:solidFill>
                  <a:srgbClr val="084A8B"/>
                </a:solidFill>
              </a:rPr>
              <a:t>Doklady prokazující splnění jednotky:</a:t>
            </a:r>
          </a:p>
          <a:p>
            <a:pPr marL="666000" lvl="1" indent="-252000"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SzPct val="80000"/>
              <a:buFont typeface="Courier New" panose="02070309020205020404" pitchFamily="49" charset="0"/>
              <a:buChar char="o"/>
            </a:pPr>
            <a:r>
              <a:rPr lang="cs-CZ" sz="2000" b="1" dirty="0" smtClean="0"/>
              <a:t>osvědčení o získání profesní kvalifikace </a:t>
            </a:r>
            <a:r>
              <a:rPr lang="cs-CZ" sz="2000" dirty="0" smtClean="0"/>
              <a:t>„Chůva pro děti do zahájení povinné školní docházky“ pečující osoby, která získala v rámci projektu profesní </a:t>
            </a:r>
            <a:r>
              <a:rPr lang="cs-CZ" sz="2000" dirty="0" smtClean="0"/>
              <a:t>kvalifikaci,</a:t>
            </a:r>
            <a:endParaRPr lang="cs-CZ" sz="2000" dirty="0" smtClean="0">
              <a:solidFill>
                <a:srgbClr val="084A8B"/>
              </a:solidFill>
            </a:endParaRPr>
          </a:p>
          <a:p>
            <a:pPr marL="666000" lvl="1" indent="-252000"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SzPct val="80000"/>
              <a:buFont typeface="Courier New" panose="02070309020205020404" pitchFamily="49" charset="0"/>
              <a:buChar char="o"/>
            </a:pPr>
            <a:r>
              <a:rPr lang="cs-CZ" sz="2000" b="1" dirty="0" smtClean="0"/>
              <a:t>pracovní smlouva / dohoda o pracovní činnosti / dohoda o provedení práce </a:t>
            </a:r>
            <a:r>
              <a:rPr lang="cs-CZ" sz="2000" dirty="0" smtClean="0"/>
              <a:t>dokládající pracovněprávní vztah s pečující osobou, která získala v rámci projektu profesní kvalifikaci, na délku minimálně 6 měsíců po získání </a:t>
            </a:r>
            <a:r>
              <a:rPr lang="cs-CZ" sz="2000" dirty="0" smtClean="0"/>
              <a:t>kvalifikace,</a:t>
            </a:r>
            <a:endParaRPr lang="cs-CZ" sz="2000" dirty="0" smtClean="0">
              <a:solidFill>
                <a:srgbClr val="084A8B"/>
              </a:solidFill>
            </a:endParaRPr>
          </a:p>
          <a:p>
            <a:pPr marL="666000" marR="36195" lvl="1" indent="-252000"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SzPct val="80000"/>
              <a:buFont typeface="Courier New" panose="02070309020205020404" pitchFamily="49" charset="0"/>
              <a:buChar char="o"/>
            </a:pPr>
            <a:r>
              <a:rPr lang="cs-CZ" sz="2000" b="1" dirty="0" smtClean="0">
                <a:solidFill>
                  <a:srgbClr val="084A8B"/>
                </a:solidFill>
              </a:rPr>
              <a:t>souhrnný záznam o docházce pečující osoby</a:t>
            </a:r>
            <a:r>
              <a:rPr lang="cs-CZ" sz="2000" dirty="0" smtClean="0">
                <a:solidFill>
                  <a:srgbClr val="084A8B"/>
                </a:solidFill>
              </a:rPr>
              <a:t>, která získala v rámci projektu profesní kvalifikaci, ve formátu XLS/XLSX opatřený elektronickým podpisem odpovědného pracovníka příjemce. </a:t>
            </a:r>
            <a:r>
              <a:rPr lang="cs-CZ" sz="2000" dirty="0" smtClean="0">
                <a:solidFill>
                  <a:srgbClr val="084A8B"/>
                </a:solidFill>
              </a:rPr>
              <a:t>Ze </a:t>
            </a:r>
            <a:r>
              <a:rPr lang="cs-CZ" sz="2000" dirty="0" smtClean="0">
                <a:solidFill>
                  <a:srgbClr val="084A8B"/>
                </a:solidFill>
              </a:rPr>
              <a:t>záznamu musí být patrné minimálně </a:t>
            </a:r>
            <a:r>
              <a:rPr lang="cs-CZ" sz="2000" u="sng" dirty="0" smtClean="0">
                <a:solidFill>
                  <a:srgbClr val="084A8B"/>
                </a:solidFill>
              </a:rPr>
              <a:t>šestiměsíční </a:t>
            </a:r>
            <a:r>
              <a:rPr lang="cs-CZ" sz="2000" u="sng" dirty="0" smtClean="0">
                <a:solidFill>
                  <a:srgbClr val="084A8B"/>
                </a:solidFill>
              </a:rPr>
              <a:t>pracovní působení </a:t>
            </a:r>
            <a:r>
              <a:rPr lang="cs-CZ" sz="2000" dirty="0" smtClean="0">
                <a:solidFill>
                  <a:srgbClr val="084A8B"/>
                </a:solidFill>
              </a:rPr>
              <a:t>této pečující osoby v zařízení péče o </a:t>
            </a:r>
            <a:r>
              <a:rPr lang="cs-CZ" sz="2000" dirty="0" smtClean="0">
                <a:solidFill>
                  <a:srgbClr val="084A8B"/>
                </a:solidFill>
              </a:rPr>
              <a:t>děti (125 odpracovaných dní). </a:t>
            </a:r>
            <a:r>
              <a:rPr lang="cs-CZ" sz="2000" dirty="0" smtClean="0">
                <a:solidFill>
                  <a:srgbClr val="084A8B"/>
                </a:solidFill>
              </a:rPr>
              <a:t>Do 6 měsíců fyzické přítomnosti se</a:t>
            </a:r>
            <a:r>
              <a:rPr lang="cs-CZ" sz="2000" dirty="0" smtClean="0">
                <a:solidFill>
                  <a:srgbClr val="084A8B"/>
                </a:solidFill>
              </a:rPr>
              <a:t> započítává doba nemoci, která nepřesáhne 5 po sobě jdoucích kalendářních dní a doba zákonného nároku na dovolenou.</a:t>
            </a:r>
            <a:endParaRPr lang="cs-CZ" sz="2000" dirty="0" smtClean="0">
              <a:solidFill>
                <a:srgbClr val="084A8B"/>
              </a:solidFill>
            </a:endParaRPr>
          </a:p>
          <a:p>
            <a:pPr marL="666000" lvl="1" indent="-252000">
              <a:spcAft>
                <a:spcPts val="300"/>
              </a:spcAft>
              <a:buClr>
                <a:srgbClr val="5FBBF5"/>
              </a:buClr>
              <a:buSzPct val="80000"/>
            </a:pPr>
            <a:endParaRPr lang="cs-CZ" sz="1600" dirty="0" smtClean="0">
              <a:solidFill>
                <a:srgbClr val="084A8B"/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02114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 smtClean="0"/>
              <a:t>Nájemné prostor zařízení péče o děti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556792"/>
            <a:ext cx="8064000" cy="4725344"/>
          </a:xfrm>
        </p:spPr>
        <p:txBody>
          <a:bodyPr/>
          <a:lstStyle/>
          <a:p>
            <a:pPr lvl="0">
              <a:lnSpc>
                <a:spcPct val="100000"/>
              </a:lnSpc>
              <a:buClr>
                <a:srgbClr val="5FBBF5"/>
              </a:buClr>
            </a:pPr>
            <a:r>
              <a:rPr lang="cs-CZ" b="1" dirty="0" smtClean="0">
                <a:solidFill>
                  <a:srgbClr val="084A8B"/>
                </a:solidFill>
              </a:rPr>
              <a:t>Doklady prokazující splnění jednotky:</a:t>
            </a:r>
          </a:p>
          <a:p>
            <a:pPr lvl="1">
              <a:lnSpc>
                <a:spcPct val="100000"/>
              </a:lnSpc>
              <a:buClr>
                <a:srgbClr val="5FBBF5"/>
              </a:buClr>
              <a:buFont typeface="Courier New" panose="02070309020205020404" pitchFamily="49" charset="0"/>
              <a:buChar char="o"/>
            </a:pPr>
            <a:r>
              <a:rPr lang="cs-CZ" dirty="0" smtClean="0">
                <a:solidFill>
                  <a:srgbClr val="084A8B"/>
                </a:solidFill>
              </a:rPr>
              <a:t>nájemní smlouva a dokumentace pro jednotku obsazenost</a:t>
            </a:r>
          </a:p>
          <a:p>
            <a:pPr lvl="1">
              <a:lnSpc>
                <a:spcPct val="100000"/>
              </a:lnSpc>
              <a:buClr>
                <a:srgbClr val="5FBBF5"/>
              </a:buClr>
              <a:buFont typeface="Courier New" panose="02070309020205020404" pitchFamily="49" charset="0"/>
              <a:buChar char="o"/>
            </a:pPr>
            <a:r>
              <a:rPr lang="cs-CZ" dirty="0">
                <a:solidFill>
                  <a:srgbClr val="084A8B"/>
                </a:solidFill>
              </a:rPr>
              <a:t>n</a:t>
            </a:r>
            <a:r>
              <a:rPr lang="cs-CZ" dirty="0" smtClean="0">
                <a:solidFill>
                  <a:srgbClr val="084A8B"/>
                </a:solidFill>
              </a:rPr>
              <a:t>áležitosti NS: adresa místa realizace</a:t>
            </a:r>
          </a:p>
          <a:p>
            <a:pPr marL="414000" lvl="1" indent="0">
              <a:lnSpc>
                <a:spcPct val="100000"/>
              </a:lnSpc>
              <a:buClr>
                <a:srgbClr val="5FBBF5"/>
              </a:buClr>
              <a:buNone/>
            </a:pPr>
            <a:r>
              <a:rPr lang="cs-CZ" dirty="0" smtClean="0">
                <a:solidFill>
                  <a:srgbClr val="084A8B"/>
                </a:solidFill>
              </a:rPr>
              <a:t> 		        platnost nejpozději v den zahájení provozu </a:t>
            </a:r>
          </a:p>
          <a:p>
            <a:pPr marL="414000" lvl="1" indent="0">
              <a:lnSpc>
                <a:spcPct val="100000"/>
              </a:lnSpc>
              <a:buClr>
                <a:srgbClr val="5FBBF5"/>
              </a:buClr>
              <a:buNone/>
            </a:pPr>
            <a:r>
              <a:rPr lang="cs-CZ" dirty="0">
                <a:solidFill>
                  <a:srgbClr val="084A8B"/>
                </a:solidFill>
              </a:rPr>
              <a:t>	</a:t>
            </a:r>
            <a:r>
              <a:rPr lang="cs-CZ" dirty="0" smtClean="0">
                <a:solidFill>
                  <a:srgbClr val="084A8B"/>
                </a:solidFill>
              </a:rPr>
              <a:t>	        v souladu se zadáváním veřejných zakázek 		        (zejména střet zájmů)</a:t>
            </a:r>
          </a:p>
          <a:p>
            <a:pPr lvl="1">
              <a:lnSpc>
                <a:spcPct val="100000"/>
              </a:lnSpc>
              <a:buClr>
                <a:srgbClr val="5FBBF5"/>
              </a:buClr>
              <a:buFont typeface="Courier New" panose="02070309020205020404" pitchFamily="49" charset="0"/>
              <a:buChar char="o"/>
            </a:pPr>
            <a:endParaRPr lang="cs-CZ" dirty="0" smtClean="0">
              <a:solidFill>
                <a:srgbClr val="084A8B"/>
              </a:solidFill>
            </a:endParaRPr>
          </a:p>
          <a:p>
            <a:pPr marL="414000" lvl="1" indent="0">
              <a:lnSpc>
                <a:spcPct val="100000"/>
              </a:lnSpc>
              <a:buClr>
                <a:srgbClr val="5FBBF5"/>
              </a:buClr>
              <a:buNone/>
            </a:pPr>
            <a:endParaRPr lang="cs-CZ" dirty="0" smtClean="0">
              <a:solidFill>
                <a:srgbClr val="084A8B"/>
              </a:solidFill>
            </a:endParaRPr>
          </a:p>
          <a:p>
            <a:pPr lvl="0">
              <a:lnSpc>
                <a:spcPct val="100000"/>
              </a:lnSpc>
              <a:buClr>
                <a:srgbClr val="5FBBF5"/>
              </a:buClr>
            </a:pPr>
            <a:r>
              <a:rPr lang="cs-CZ" b="1" dirty="0" smtClean="0">
                <a:solidFill>
                  <a:srgbClr val="084A8B"/>
                </a:solidFill>
              </a:rPr>
              <a:t>Dokumenty pro splnění relevantních jednotek </a:t>
            </a:r>
            <a:r>
              <a:rPr lang="cs-CZ" b="1" dirty="0">
                <a:solidFill>
                  <a:srgbClr val="084A8B"/>
                </a:solidFill>
              </a:rPr>
              <a:t>jsou předkládány se zprávou o realizaci (</a:t>
            </a:r>
            <a:r>
              <a:rPr lang="cs-CZ" b="1" dirty="0" err="1">
                <a:solidFill>
                  <a:srgbClr val="084A8B"/>
                </a:solidFill>
              </a:rPr>
              <a:t>ZoR</a:t>
            </a:r>
            <a:r>
              <a:rPr lang="cs-CZ" b="1" dirty="0">
                <a:solidFill>
                  <a:srgbClr val="084A8B"/>
                </a:solidFill>
              </a:rPr>
              <a:t>) a ověřovány při kontrole na místě (</a:t>
            </a:r>
            <a:r>
              <a:rPr lang="cs-CZ" b="1" dirty="0" err="1">
                <a:solidFill>
                  <a:srgbClr val="084A8B"/>
                </a:solidFill>
              </a:rPr>
              <a:t>KnM</a:t>
            </a:r>
            <a:r>
              <a:rPr lang="cs-CZ" b="1" dirty="0">
                <a:solidFill>
                  <a:srgbClr val="084A8B"/>
                </a:solidFill>
              </a:rPr>
              <a:t>)</a:t>
            </a:r>
          </a:p>
          <a:p>
            <a:pPr marL="936000" lvl="4" indent="-432000">
              <a:lnSpc>
                <a:spcPct val="100000"/>
              </a:lnSpc>
              <a:spcBef>
                <a:spcPts val="1800"/>
              </a:spcBef>
              <a:spcAft>
                <a:spcPts val="600"/>
              </a:spcAft>
              <a:buSzPct val="100000"/>
              <a:buFont typeface="Courier New" panose="02070309020205020404" pitchFamily="49" charset="0"/>
              <a:buChar char="o"/>
            </a:pPr>
            <a:endParaRPr lang="cs-CZ" sz="1800" dirty="0" smtClean="0"/>
          </a:p>
          <a:p>
            <a:pPr marL="504000" lvl="4" indent="0">
              <a:lnSpc>
                <a:spcPct val="100000"/>
              </a:lnSpc>
              <a:spcBef>
                <a:spcPts val="1800"/>
              </a:spcBef>
              <a:spcAft>
                <a:spcPts val="600"/>
              </a:spcAft>
              <a:buSzPct val="100000"/>
              <a:buNone/>
            </a:pPr>
            <a:endParaRPr lang="cs-CZ" sz="18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24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7012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755576" y="2780928"/>
            <a:ext cx="7632040" cy="2088232"/>
          </a:xfrm>
        </p:spPr>
        <p:txBody>
          <a:bodyPr/>
          <a:lstStyle/>
          <a:p>
            <a:pPr algn="ctr"/>
            <a:r>
              <a:rPr lang="cs-CZ" dirty="0" smtClean="0"/>
              <a:t>Výpočet </a:t>
            </a:r>
            <a:r>
              <a:rPr lang="cs-CZ" dirty="0"/>
              <a:t>obsazenosti/zálohy</a:t>
            </a:r>
            <a:r>
              <a:rPr lang="cs-CZ" sz="3200" dirty="0"/>
              <a:t/>
            </a:r>
            <a:br>
              <a:rPr lang="cs-CZ" sz="3200" dirty="0"/>
            </a:br>
            <a:r>
              <a:rPr lang="cs-CZ" b="0" baseline="0" dirty="0" smtClean="0"/>
              <a:t/>
            </a:r>
            <a:br>
              <a:rPr lang="cs-CZ" b="0" baseline="0" dirty="0" smtClean="0"/>
            </a:br>
            <a:endParaRPr lang="cs-CZ" sz="3200" b="0" cap="none" dirty="0"/>
          </a:p>
        </p:txBody>
      </p:sp>
    </p:spTree>
    <p:extLst>
      <p:ext uri="{BB962C8B-B14F-4D97-AF65-F5344CB8AC3E}">
        <p14:creationId xmlns:p14="http://schemas.microsoft.com/office/powerpoint/2010/main" val="530077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0" dirty="0"/>
              <a:t>Jednotky a jednotkové náklady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340768"/>
            <a:ext cx="8208016" cy="5112568"/>
          </a:xfrm>
        </p:spPr>
        <p:txBody>
          <a:bodyPr/>
          <a:lstStyle/>
          <a:p>
            <a:pPr marL="432000" lvl="2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b="1" dirty="0"/>
              <a:t>Obsazenost zařízení péče o děti</a:t>
            </a:r>
          </a:p>
          <a:p>
            <a:pPr marL="936000" lvl="4" indent="-432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cs-CZ" sz="1600" dirty="0" smtClean="0"/>
              <a:t>1/75 výše </a:t>
            </a:r>
            <a:r>
              <a:rPr lang="cs-CZ" sz="1600" dirty="0"/>
              <a:t>nákladů na zajištění provozu jednoho místa v zařízení péče o dítě za 6 </a:t>
            </a:r>
            <a:r>
              <a:rPr lang="cs-CZ" sz="1600" dirty="0" smtClean="0"/>
              <a:t>měsíců</a:t>
            </a:r>
          </a:p>
          <a:p>
            <a:pPr marL="936000" lvl="4" indent="-432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cs-CZ" sz="1600" dirty="0" smtClean="0"/>
              <a:t>4 fáze provozu, každá trvá 6 měsíců</a:t>
            </a:r>
          </a:p>
          <a:p>
            <a:pPr marL="936000" lvl="4" indent="-432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cs-CZ" sz="1600" dirty="0"/>
              <a:t>o</a:t>
            </a:r>
            <a:r>
              <a:rPr lang="cs-CZ" sz="1600" dirty="0" smtClean="0"/>
              <a:t>bsazenost </a:t>
            </a:r>
            <a:r>
              <a:rPr lang="cs-CZ" sz="1600" dirty="0"/>
              <a:t>je kalkulována na úrovni zařízení jako celku </a:t>
            </a:r>
            <a:r>
              <a:rPr lang="cs-CZ" sz="1600" dirty="0" smtClean="0"/>
              <a:t>(výpočet dle kapacity zařízení)</a:t>
            </a:r>
          </a:p>
          <a:p>
            <a:pPr marL="936000" lvl="4" indent="-432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cs-CZ" sz="1600" dirty="0"/>
              <a:t>p</a:t>
            </a:r>
            <a:r>
              <a:rPr lang="cs-CZ" sz="1600" dirty="0" smtClean="0"/>
              <a:t>očet </a:t>
            </a:r>
            <a:r>
              <a:rPr lang="cs-CZ" sz="1600" dirty="0"/>
              <a:t>provozovaných míst je dán kapacitou zařízení péče o </a:t>
            </a:r>
            <a:r>
              <a:rPr lang="cs-CZ" sz="1600" dirty="0" smtClean="0"/>
              <a:t>děti</a:t>
            </a:r>
            <a:r>
              <a:rPr lang="cs-CZ" sz="1600" dirty="0"/>
              <a:t> </a:t>
            </a:r>
            <a:r>
              <a:rPr lang="cs-CZ" sz="1600" dirty="0" smtClean="0"/>
              <a:t>(u DS v evidenci poskytovatelů,  u živností ve </a:t>
            </a:r>
            <a:r>
              <a:rPr lang="cs-CZ" sz="1600" dirty="0"/>
              <a:t>stanovisku příslušné krajské hygienické </a:t>
            </a:r>
            <a:r>
              <a:rPr lang="cs-CZ" sz="1600" dirty="0" smtClean="0"/>
              <a:t>stanice)</a:t>
            </a:r>
          </a:p>
          <a:p>
            <a:pPr marL="936000" lvl="4" indent="-432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cs-CZ" sz="1600" dirty="0"/>
              <a:t>o</a:t>
            </a:r>
            <a:r>
              <a:rPr lang="cs-CZ" sz="1600" dirty="0" smtClean="0"/>
              <a:t>bsazenost počítána za celou projektovou fázi, tj. 6 měsíců</a:t>
            </a:r>
          </a:p>
          <a:p>
            <a:pPr marL="936000" lvl="4" indent="-432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cs-CZ" sz="1600" dirty="0"/>
              <a:t>p</a:t>
            </a:r>
            <a:r>
              <a:rPr lang="cs-CZ" sz="1600" dirty="0" smtClean="0"/>
              <a:t>ovinnost vést řádné záznamy o přesné </a:t>
            </a:r>
            <a:r>
              <a:rPr lang="cs-CZ" sz="1600" dirty="0"/>
              <a:t>docházce dětí v konkrétní dny v elektronickém docházkovém </a:t>
            </a:r>
            <a:r>
              <a:rPr lang="cs-CZ" sz="1600" dirty="0" smtClean="0"/>
              <a:t>systému</a:t>
            </a:r>
          </a:p>
          <a:p>
            <a:pPr marL="936000" lvl="4" indent="-432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cs-CZ" sz="1600" dirty="0"/>
              <a:t>za plně obsazené zařízení se považuje i zařízení, kde děti nebyly </a:t>
            </a:r>
            <a:r>
              <a:rPr lang="cs-CZ" sz="1600" dirty="0" smtClean="0"/>
              <a:t>přítomny v</a:t>
            </a:r>
            <a:r>
              <a:rPr lang="cs-CZ" sz="1600" dirty="0"/>
              <a:t> plném počtu</a:t>
            </a:r>
          </a:p>
          <a:p>
            <a:pPr marL="936000" lvl="4" indent="-432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cs-CZ" sz="1600" dirty="0" smtClean="0"/>
              <a:t>jako </a:t>
            </a:r>
            <a:r>
              <a:rPr lang="cs-CZ" sz="1600" dirty="0"/>
              <a:t>obvyklá míra docházky byla stanovena hranice 75 %</a:t>
            </a:r>
          </a:p>
          <a:p>
            <a:pPr marL="936000" lvl="4" indent="-432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cs-CZ" sz="1600" dirty="0"/>
              <a:t>pokud bude zařízení využito </a:t>
            </a:r>
            <a:r>
              <a:rPr lang="cs-CZ" sz="1600" dirty="0" smtClean="0"/>
              <a:t>z min. 75 </a:t>
            </a:r>
            <a:r>
              <a:rPr lang="cs-CZ" sz="1600" dirty="0"/>
              <a:t>% </a:t>
            </a:r>
            <a:r>
              <a:rPr lang="cs-CZ" sz="1600" dirty="0" smtClean="0"/>
              <a:t>své </a:t>
            </a:r>
            <a:r>
              <a:rPr lang="cs-CZ" sz="1600" dirty="0"/>
              <a:t>kapacity = plně obsazené zařízení</a:t>
            </a:r>
          </a:p>
          <a:p>
            <a:pPr marL="936000" lvl="4" indent="-432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cs-CZ" sz="1600" dirty="0"/>
              <a:t>v případě, že obsazenost zařízení nebude využita alespoň </a:t>
            </a:r>
            <a:r>
              <a:rPr lang="cs-CZ" sz="1600" dirty="0" smtClean="0"/>
              <a:t>z 20 </a:t>
            </a:r>
            <a:r>
              <a:rPr lang="cs-CZ" sz="1600" dirty="0"/>
              <a:t>% - není nárok na jednotkový náklad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26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2960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0" dirty="0"/>
              <a:t>Jednotky a jednotkové náklady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340768"/>
            <a:ext cx="8784976" cy="5328592"/>
          </a:xfrm>
        </p:spPr>
        <p:txBody>
          <a:bodyPr numCol="2"/>
          <a:lstStyle/>
          <a:p>
            <a:pPr marL="432000" lvl="2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800" b="1" dirty="0" smtClean="0"/>
              <a:t>Výpočet </a:t>
            </a:r>
            <a:r>
              <a:rPr lang="cs-CZ" sz="1800" b="1" dirty="0"/>
              <a:t>tzv. půldnů</a:t>
            </a:r>
          </a:p>
          <a:p>
            <a:pPr marL="936000" lvl="4" indent="-432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cs-CZ" sz="1400" dirty="0"/>
              <a:t>zohledňují se „půldny“ </a:t>
            </a:r>
          </a:p>
          <a:p>
            <a:pPr marL="936000" lvl="4" indent="-432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cs-CZ" sz="1400" dirty="0" smtClean="0"/>
              <a:t>1 půlden = dítě je v </a:t>
            </a:r>
            <a:r>
              <a:rPr lang="cs-CZ" sz="1400" dirty="0"/>
              <a:t>zařízení </a:t>
            </a:r>
            <a:r>
              <a:rPr lang="cs-CZ" sz="1400" dirty="0" smtClean="0"/>
              <a:t>přítomné</a:t>
            </a:r>
            <a:br>
              <a:rPr lang="cs-CZ" sz="1400" dirty="0" smtClean="0"/>
            </a:br>
            <a:r>
              <a:rPr lang="cs-CZ" sz="1400" dirty="0" smtClean="0"/>
              <a:t>alespoň </a:t>
            </a:r>
            <a:r>
              <a:rPr lang="cs-CZ" sz="1400" dirty="0"/>
              <a:t>3 hodiny, ale méně než 6 hodin</a:t>
            </a:r>
          </a:p>
          <a:p>
            <a:pPr marL="936000" lvl="4" indent="-432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cs-CZ" sz="1400" dirty="0" smtClean="0"/>
              <a:t>2 půldny = dítě </a:t>
            </a:r>
            <a:r>
              <a:rPr lang="cs-CZ" sz="1400" dirty="0"/>
              <a:t>je v zařízení hlídané alespoň 6 hodin </a:t>
            </a:r>
            <a:r>
              <a:rPr lang="cs-CZ" sz="1400" dirty="0" smtClean="0"/>
              <a:t/>
            </a:r>
            <a:br>
              <a:rPr lang="cs-CZ" sz="1400" dirty="0" smtClean="0"/>
            </a:br>
            <a:r>
              <a:rPr lang="cs-CZ" sz="1400" dirty="0" smtClean="0"/>
              <a:t>každý pracovní den </a:t>
            </a:r>
            <a:r>
              <a:rPr lang="cs-CZ" sz="1400" dirty="0"/>
              <a:t>znamená 2 </a:t>
            </a:r>
            <a:r>
              <a:rPr lang="cs-CZ" sz="1400" dirty="0" smtClean="0"/>
              <a:t>půldny</a:t>
            </a:r>
          </a:p>
          <a:p>
            <a:pPr marL="0" lvl="2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None/>
            </a:pPr>
            <a:endParaRPr lang="cs-CZ" sz="1600" dirty="0" smtClean="0"/>
          </a:p>
          <a:p>
            <a:pPr marL="432000" lvl="2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800" b="1" dirty="0" smtClean="0"/>
              <a:t>Výpočet hodnoty jednotky </a:t>
            </a:r>
            <a:r>
              <a:rPr lang="cs-CZ" sz="1800" b="1" dirty="0"/>
              <a:t>„Obsazenost zařízení péče o děti“ </a:t>
            </a:r>
          </a:p>
          <a:p>
            <a:pPr marL="504000" lvl="4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None/>
            </a:pPr>
            <a:r>
              <a:rPr lang="cs-CZ" sz="1400" dirty="0"/>
              <a:t>Obsazenost se vypočte jako poměr půldenních přítomností dětí v zařízení a celkového počtu půldnů v pracovní dny násobených kapacitou zařízení (oboje stanoveno za vymezené </a:t>
            </a:r>
            <a:r>
              <a:rPr lang="cs-CZ" sz="1400" dirty="0" smtClean="0"/>
              <a:t>období   </a:t>
            </a:r>
            <a:r>
              <a:rPr lang="cs-CZ" sz="1400" dirty="0"/>
              <a:t>6 kalendářních měsíců), který se dále násobí 100. </a:t>
            </a:r>
            <a:endParaRPr lang="cs-CZ" sz="1400" dirty="0" smtClean="0"/>
          </a:p>
          <a:p>
            <a:pPr marL="0" lvl="2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None/>
            </a:pPr>
            <a:r>
              <a:rPr lang="cs-CZ" sz="1400" dirty="0" smtClean="0"/>
              <a:t/>
            </a:r>
            <a:br>
              <a:rPr lang="cs-CZ" sz="1400" dirty="0" smtClean="0"/>
            </a:br>
            <a:r>
              <a:rPr lang="cs-CZ" sz="1400" dirty="0" smtClean="0"/>
              <a:t/>
            </a:r>
            <a:br>
              <a:rPr lang="cs-CZ" sz="1400" dirty="0" smtClean="0"/>
            </a:br>
            <a:endParaRPr lang="cs-CZ" sz="1400" dirty="0" smtClean="0"/>
          </a:p>
          <a:p>
            <a:pPr marL="0" lvl="2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None/>
            </a:pPr>
            <a:endParaRPr lang="cs-CZ" sz="1400" b="1" dirty="0"/>
          </a:p>
          <a:p>
            <a:pPr marL="0" lvl="2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None/>
            </a:pPr>
            <a:endParaRPr lang="cs-CZ" sz="1400" b="1" dirty="0" smtClean="0"/>
          </a:p>
          <a:p>
            <a:pPr marL="0" lvl="2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None/>
            </a:pPr>
            <a:r>
              <a:rPr lang="cs-CZ" sz="1400" b="1" dirty="0" smtClean="0"/>
              <a:t>Obsazenost </a:t>
            </a:r>
            <a:r>
              <a:rPr lang="cs-CZ" sz="1400" b="1" dirty="0"/>
              <a:t>zařízení péče o děti se tedy vypočítá podle následujícího vzorce:</a:t>
            </a:r>
          </a:p>
          <a:p>
            <a:pPr marL="0" lvl="2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None/>
            </a:pPr>
            <a:r>
              <a:rPr lang="cs-CZ" sz="1600" b="1" dirty="0">
                <a:solidFill>
                  <a:schemeClr val="accent3">
                    <a:lumMod val="50000"/>
                  </a:schemeClr>
                </a:solidFill>
              </a:rPr>
              <a:t>             </a:t>
            </a:r>
            <a:r>
              <a:rPr lang="cs-CZ" b="1" dirty="0">
                <a:solidFill>
                  <a:schemeClr val="accent3">
                    <a:lumMod val="50000"/>
                  </a:schemeClr>
                </a:solidFill>
              </a:rPr>
              <a:t>A</a:t>
            </a:r>
          </a:p>
          <a:p>
            <a:pPr marL="0" lvl="2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None/>
            </a:pPr>
            <a:r>
              <a:rPr lang="cs-CZ" b="1" dirty="0">
                <a:solidFill>
                  <a:schemeClr val="accent3">
                    <a:lumMod val="50000"/>
                  </a:schemeClr>
                </a:solidFill>
              </a:rPr>
              <a:t>O =  </a:t>
            </a:r>
            <a:r>
              <a:rPr lang="cs-CZ" b="1" dirty="0" smtClean="0">
                <a:solidFill>
                  <a:schemeClr val="accent3">
                    <a:lumMod val="50000"/>
                  </a:schemeClr>
                </a:solidFill>
              </a:rPr>
              <a:t>---------------- x </a:t>
            </a:r>
            <a:r>
              <a:rPr lang="cs-CZ" b="1" dirty="0">
                <a:solidFill>
                  <a:schemeClr val="accent3">
                    <a:lumMod val="50000"/>
                  </a:schemeClr>
                </a:solidFill>
              </a:rPr>
              <a:t>100</a:t>
            </a:r>
          </a:p>
          <a:p>
            <a:pPr marL="0" lvl="2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None/>
            </a:pPr>
            <a:r>
              <a:rPr lang="cs-CZ" b="1" dirty="0">
                <a:solidFill>
                  <a:schemeClr val="accent3">
                    <a:lumMod val="50000"/>
                  </a:schemeClr>
                </a:solidFill>
              </a:rPr>
              <a:t>      (B x 2 )  x C</a:t>
            </a:r>
          </a:p>
          <a:p>
            <a:pPr marL="0" lvl="2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None/>
            </a:pPr>
            <a:r>
              <a:rPr lang="cs-CZ" sz="1400" dirty="0"/>
              <a:t> </a:t>
            </a:r>
          </a:p>
          <a:p>
            <a:pPr marL="0" lvl="2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None/>
            </a:pPr>
            <a:r>
              <a:rPr lang="cs-CZ" sz="1600" b="1" dirty="0"/>
              <a:t>O….obsazenost</a:t>
            </a:r>
          </a:p>
          <a:p>
            <a:pPr marL="0" lvl="2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None/>
            </a:pPr>
            <a:r>
              <a:rPr lang="cs-CZ" sz="1600" b="1" dirty="0"/>
              <a:t>A…..počet dosažených půldnů všech přítomných dětí za 6 měsíců provozu zařízení</a:t>
            </a:r>
          </a:p>
          <a:p>
            <a:pPr marL="0" lvl="2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None/>
            </a:pPr>
            <a:r>
              <a:rPr lang="cs-CZ" sz="1600" b="1" dirty="0"/>
              <a:t>B…..počet pracovních dní za 6 měsíců provozu zařízení</a:t>
            </a:r>
          </a:p>
          <a:p>
            <a:pPr marL="0" lvl="2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None/>
            </a:pPr>
            <a:r>
              <a:rPr lang="cs-CZ" sz="1600" b="1" dirty="0"/>
              <a:t>C…..kapacita zařízení</a:t>
            </a:r>
          </a:p>
          <a:p>
            <a:pPr marL="0" lvl="2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None/>
            </a:pPr>
            <a:r>
              <a:rPr lang="cs-CZ" sz="1400" dirty="0"/>
              <a:t> </a:t>
            </a:r>
          </a:p>
          <a:p>
            <a:pPr marL="0" lvl="2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None/>
            </a:pPr>
            <a:r>
              <a:rPr lang="cs-CZ" sz="1400" dirty="0"/>
              <a:t>Výše podpory za jednotku „Obsazenost zařízení péče o děti“ za jednu fázi provozu se vypočítá následovně:</a:t>
            </a:r>
          </a:p>
          <a:p>
            <a:pPr marL="0" lvl="2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None/>
            </a:pPr>
            <a:r>
              <a:rPr lang="cs-CZ" sz="1400" b="1" dirty="0">
                <a:solidFill>
                  <a:schemeClr val="accent3">
                    <a:lumMod val="50000"/>
                  </a:schemeClr>
                </a:solidFill>
              </a:rPr>
              <a:t>p</a:t>
            </a:r>
            <a:r>
              <a:rPr lang="cs-CZ" sz="1400" b="1" dirty="0" smtClean="0">
                <a:solidFill>
                  <a:schemeClr val="accent3">
                    <a:lumMod val="50000"/>
                  </a:schemeClr>
                </a:solidFill>
              </a:rPr>
              <a:t>očet </a:t>
            </a:r>
            <a:r>
              <a:rPr lang="cs-CZ" sz="1400" b="1" dirty="0">
                <a:solidFill>
                  <a:schemeClr val="accent3">
                    <a:lumMod val="50000"/>
                  </a:schemeClr>
                </a:solidFill>
              </a:rPr>
              <a:t>míst v zařízení x dosažená obsazenost zařízení péče o děti x </a:t>
            </a:r>
            <a:r>
              <a:rPr lang="cs-CZ" sz="1400" b="1" dirty="0" smtClean="0">
                <a:solidFill>
                  <a:schemeClr val="accent3">
                    <a:lumMod val="50000"/>
                  </a:schemeClr>
                </a:solidFill>
              </a:rPr>
              <a:t>jednotka</a:t>
            </a:r>
            <a:endParaRPr lang="cs-CZ" sz="1400" b="1" dirty="0">
              <a:solidFill>
                <a:schemeClr val="accent3">
                  <a:lumMod val="50000"/>
                </a:schemeClr>
              </a:solidFill>
            </a:endParaRPr>
          </a:p>
          <a:p>
            <a:pPr marL="0" lvl="2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None/>
            </a:pPr>
            <a:endParaRPr lang="cs-CZ" sz="1400" dirty="0" smtClean="0"/>
          </a:p>
          <a:p>
            <a:pPr marL="0" lvl="2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None/>
            </a:pPr>
            <a:endParaRPr lang="cs-CZ" sz="1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27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8752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 (vybudování, 5 míst)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8566755" y="6460707"/>
            <a:ext cx="468000" cy="215444"/>
          </a:xfrm>
          <a:solidFill>
            <a:schemeClr val="tx2">
              <a:alpha val="59000"/>
            </a:schemeClr>
          </a:solidFill>
        </p:spPr>
        <p:txBody>
          <a:bodyPr wrap="square" rtlCol="0">
            <a:spAutoFit/>
          </a:bodyPr>
          <a:lstStyle/>
          <a:p>
            <a:fld id="{479BF083-4774-43B1-9AB0-5CC1AC5DD8EE}" type="slidenum">
              <a:rPr lang="cs-CZ" sz="1400"/>
              <a:pPr/>
              <a:t>28</a:t>
            </a:fld>
            <a:endParaRPr lang="cs-CZ" sz="1400" dirty="0"/>
          </a:p>
        </p:txBody>
      </p:sp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5079" y="2025241"/>
            <a:ext cx="295599" cy="295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05" y="2049165"/>
            <a:ext cx="347544" cy="3475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5704" y="2054403"/>
            <a:ext cx="192216" cy="2723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1738" y="2000550"/>
            <a:ext cx="311824" cy="347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Šipka doprava 15"/>
          <p:cNvSpPr/>
          <p:nvPr/>
        </p:nvSpPr>
        <p:spPr>
          <a:xfrm>
            <a:off x="5763789" y="2597615"/>
            <a:ext cx="462002" cy="15698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TextovéPole 20"/>
          <p:cNvSpPr txBox="1"/>
          <p:nvPr/>
        </p:nvSpPr>
        <p:spPr>
          <a:xfrm>
            <a:off x="232985" y="1559965"/>
            <a:ext cx="1400200" cy="307777"/>
          </a:xfrm>
          <a:prstGeom prst="rect">
            <a:avLst/>
          </a:prstGeom>
          <a:solidFill>
            <a:srgbClr val="99FF33">
              <a:alpha val="23000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1400" b="1" dirty="0" smtClean="0"/>
              <a:t>Vybudování</a:t>
            </a:r>
            <a:endParaRPr lang="cs-CZ" sz="1400" b="1" dirty="0"/>
          </a:p>
        </p:txBody>
      </p:sp>
      <p:sp>
        <p:nvSpPr>
          <p:cNvPr id="22" name="TextovéPole 21"/>
          <p:cNvSpPr txBox="1"/>
          <p:nvPr/>
        </p:nvSpPr>
        <p:spPr>
          <a:xfrm>
            <a:off x="2342027" y="1559967"/>
            <a:ext cx="1019605" cy="307777"/>
          </a:xfrm>
          <a:prstGeom prst="rect">
            <a:avLst/>
          </a:prstGeom>
          <a:solidFill>
            <a:srgbClr val="99FF33">
              <a:alpha val="23000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1400" b="1" dirty="0" smtClean="0"/>
              <a:t>Provoz I</a:t>
            </a:r>
            <a:endParaRPr lang="cs-CZ" sz="1400" b="1" dirty="0"/>
          </a:p>
        </p:txBody>
      </p:sp>
      <p:sp>
        <p:nvSpPr>
          <p:cNvPr id="23" name="TextovéPole 22"/>
          <p:cNvSpPr txBox="1"/>
          <p:nvPr/>
        </p:nvSpPr>
        <p:spPr>
          <a:xfrm>
            <a:off x="4092852" y="1559966"/>
            <a:ext cx="1019605" cy="307777"/>
          </a:xfrm>
          <a:prstGeom prst="rect">
            <a:avLst/>
          </a:prstGeom>
          <a:solidFill>
            <a:srgbClr val="99FF33">
              <a:alpha val="23000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1400" b="1" dirty="0" smtClean="0"/>
              <a:t>Provoz II</a:t>
            </a:r>
            <a:endParaRPr lang="cs-CZ" sz="1400" b="1" dirty="0"/>
          </a:p>
        </p:txBody>
      </p:sp>
      <p:sp>
        <p:nvSpPr>
          <p:cNvPr id="24" name="TextovéPole 23"/>
          <p:cNvSpPr txBox="1"/>
          <p:nvPr/>
        </p:nvSpPr>
        <p:spPr>
          <a:xfrm>
            <a:off x="5874194" y="1596718"/>
            <a:ext cx="1019605" cy="307777"/>
          </a:xfrm>
          <a:prstGeom prst="rect">
            <a:avLst/>
          </a:prstGeom>
          <a:solidFill>
            <a:srgbClr val="99FF33">
              <a:alpha val="23000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1400" b="1" dirty="0" smtClean="0"/>
              <a:t>Provoz III</a:t>
            </a:r>
            <a:endParaRPr lang="cs-CZ" sz="1400" b="1" dirty="0"/>
          </a:p>
        </p:txBody>
      </p:sp>
      <p:sp>
        <p:nvSpPr>
          <p:cNvPr id="25" name="TextovéPole 24"/>
          <p:cNvSpPr txBox="1"/>
          <p:nvPr/>
        </p:nvSpPr>
        <p:spPr>
          <a:xfrm>
            <a:off x="7729258" y="1596717"/>
            <a:ext cx="1019605" cy="307777"/>
          </a:xfrm>
          <a:prstGeom prst="rect">
            <a:avLst/>
          </a:prstGeom>
          <a:solidFill>
            <a:srgbClr val="99FF33">
              <a:alpha val="23000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1400" b="1" dirty="0" smtClean="0"/>
              <a:t>Provoz IV</a:t>
            </a:r>
            <a:endParaRPr lang="cs-CZ" sz="1400" b="1" dirty="0"/>
          </a:p>
        </p:txBody>
      </p:sp>
      <p:sp>
        <p:nvSpPr>
          <p:cNvPr id="57" name="TextovéPole 56"/>
          <p:cNvSpPr txBox="1"/>
          <p:nvPr/>
        </p:nvSpPr>
        <p:spPr>
          <a:xfrm>
            <a:off x="2206509" y="3293858"/>
            <a:ext cx="1210324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>
            <a:defPPr>
              <a:defRPr lang="cs-CZ"/>
            </a:defPPr>
            <a:lvl1pPr algn="ctr">
              <a:defRPr sz="1400"/>
            </a:lvl1pPr>
          </a:lstStyle>
          <a:p>
            <a:r>
              <a:rPr lang="cs-CZ" dirty="0" smtClean="0"/>
              <a:t>Docházka 60 %</a:t>
            </a:r>
            <a:endParaRPr lang="cs-CZ" dirty="0"/>
          </a:p>
        </p:txBody>
      </p:sp>
      <p:sp>
        <p:nvSpPr>
          <p:cNvPr id="60" name="TextovéPole 59"/>
          <p:cNvSpPr txBox="1"/>
          <p:nvPr/>
        </p:nvSpPr>
        <p:spPr>
          <a:xfrm>
            <a:off x="4305641" y="3293858"/>
            <a:ext cx="1210324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>
            <a:defPPr>
              <a:defRPr lang="cs-CZ"/>
            </a:defPPr>
            <a:lvl1pPr algn="ctr">
              <a:defRPr sz="1400"/>
            </a:lvl1pPr>
          </a:lstStyle>
          <a:p>
            <a:r>
              <a:rPr lang="cs-CZ" dirty="0"/>
              <a:t>Docházka </a:t>
            </a:r>
            <a:r>
              <a:rPr lang="cs-CZ" dirty="0" smtClean="0"/>
              <a:t>80 </a:t>
            </a:r>
            <a:r>
              <a:rPr lang="cs-CZ" dirty="0"/>
              <a:t>%</a:t>
            </a:r>
          </a:p>
        </p:txBody>
      </p:sp>
      <p:sp>
        <p:nvSpPr>
          <p:cNvPr id="64" name="TextovéPole 63"/>
          <p:cNvSpPr txBox="1"/>
          <p:nvPr/>
        </p:nvSpPr>
        <p:spPr>
          <a:xfrm>
            <a:off x="6288637" y="3293858"/>
            <a:ext cx="1210324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>
            <a:defPPr>
              <a:defRPr lang="cs-CZ"/>
            </a:defPPr>
            <a:lvl1pPr algn="ctr">
              <a:defRPr sz="1400"/>
            </a:lvl1pPr>
          </a:lstStyle>
          <a:p>
            <a:r>
              <a:rPr lang="cs-CZ" dirty="0"/>
              <a:t>Docházka </a:t>
            </a:r>
            <a:r>
              <a:rPr lang="cs-CZ" dirty="0" smtClean="0"/>
              <a:t>70 </a:t>
            </a:r>
            <a:r>
              <a:rPr lang="cs-CZ" dirty="0"/>
              <a:t>%</a:t>
            </a:r>
          </a:p>
        </p:txBody>
      </p:sp>
      <p:sp>
        <p:nvSpPr>
          <p:cNvPr id="71" name="TextovéPole 70"/>
          <p:cNvSpPr txBox="1"/>
          <p:nvPr/>
        </p:nvSpPr>
        <p:spPr>
          <a:xfrm>
            <a:off x="7832903" y="3301269"/>
            <a:ext cx="1210324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>
            <a:defPPr>
              <a:defRPr lang="cs-CZ"/>
            </a:defPPr>
            <a:lvl1pPr algn="ctr">
              <a:defRPr sz="1400"/>
            </a:lvl1pPr>
          </a:lstStyle>
          <a:p>
            <a:r>
              <a:rPr lang="cs-CZ" dirty="0" smtClean="0"/>
              <a:t>Docházka 80 %</a:t>
            </a:r>
            <a:endParaRPr lang="cs-CZ" dirty="0"/>
          </a:p>
        </p:txBody>
      </p:sp>
      <p:pic>
        <p:nvPicPr>
          <p:cNvPr id="47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633" y="2057304"/>
            <a:ext cx="347544" cy="3475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816" y="2049165"/>
            <a:ext cx="347544" cy="3475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093" y="2485311"/>
            <a:ext cx="347544" cy="3475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0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633" y="2495869"/>
            <a:ext cx="347544" cy="3475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0504" y="2054403"/>
            <a:ext cx="192216" cy="2723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5704" y="2386475"/>
            <a:ext cx="192216" cy="2723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6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0504" y="2348078"/>
            <a:ext cx="192216" cy="2723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7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5704" y="2682434"/>
            <a:ext cx="192216" cy="2723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9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1738" y="2631607"/>
            <a:ext cx="311824" cy="347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0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1738" y="2309226"/>
            <a:ext cx="311824" cy="347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346" y="2000550"/>
            <a:ext cx="311824" cy="347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5972" y="2298895"/>
            <a:ext cx="311824" cy="347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0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3620" y="2143810"/>
            <a:ext cx="192216" cy="2723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1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9654" y="2089957"/>
            <a:ext cx="311824" cy="347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8420" y="2143810"/>
            <a:ext cx="192216" cy="2723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3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3620" y="2475882"/>
            <a:ext cx="192216" cy="2723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4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8420" y="2437485"/>
            <a:ext cx="192216" cy="2723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3620" y="2771841"/>
            <a:ext cx="192216" cy="2723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7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9654" y="2721014"/>
            <a:ext cx="311824" cy="347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8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9654" y="2398633"/>
            <a:ext cx="311824" cy="347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9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8010" y="2074359"/>
            <a:ext cx="311824" cy="347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0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4636" y="2372704"/>
            <a:ext cx="311824" cy="347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" name="Šipka doprava 101"/>
          <p:cNvSpPr/>
          <p:nvPr/>
        </p:nvSpPr>
        <p:spPr>
          <a:xfrm>
            <a:off x="7399995" y="2567168"/>
            <a:ext cx="462002" cy="15698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3" name="Šipka doprava 102"/>
          <p:cNvSpPr/>
          <p:nvPr/>
        </p:nvSpPr>
        <p:spPr>
          <a:xfrm>
            <a:off x="3883838" y="2596930"/>
            <a:ext cx="462002" cy="15698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4" name="Šipka doprava 103"/>
          <p:cNvSpPr/>
          <p:nvPr/>
        </p:nvSpPr>
        <p:spPr>
          <a:xfrm>
            <a:off x="1214985" y="2631379"/>
            <a:ext cx="462002" cy="15698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0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7072" y="2177395"/>
            <a:ext cx="192216" cy="2723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7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1872" y="2177395"/>
            <a:ext cx="192216" cy="2723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8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7072" y="2509467"/>
            <a:ext cx="192216" cy="2723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9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1872" y="2471070"/>
            <a:ext cx="192216" cy="2723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0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7072" y="2805426"/>
            <a:ext cx="192216" cy="2723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7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3422" y="2228222"/>
            <a:ext cx="192216" cy="2723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9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8222" y="2228222"/>
            <a:ext cx="192216" cy="2723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0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3422" y="2560294"/>
            <a:ext cx="192216" cy="2723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1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8222" y="2521897"/>
            <a:ext cx="192216" cy="2723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3422" y="2856253"/>
            <a:ext cx="192216" cy="2723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7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1066" y="2138024"/>
            <a:ext cx="311824" cy="347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8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1066" y="2769081"/>
            <a:ext cx="311824" cy="347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9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1066" y="2446700"/>
            <a:ext cx="311824" cy="347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0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8674" y="2138024"/>
            <a:ext cx="311824" cy="347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1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5300" y="2436369"/>
            <a:ext cx="311824" cy="347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2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1760" y="2168796"/>
            <a:ext cx="311824" cy="347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1760" y="2799853"/>
            <a:ext cx="311824" cy="347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4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1760" y="2477472"/>
            <a:ext cx="311824" cy="347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5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9368" y="2168796"/>
            <a:ext cx="311824" cy="347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35994" y="2467141"/>
            <a:ext cx="311824" cy="347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7" name="TextovéPole 136"/>
          <p:cNvSpPr txBox="1"/>
          <p:nvPr/>
        </p:nvSpPr>
        <p:spPr>
          <a:xfrm>
            <a:off x="46412" y="4401978"/>
            <a:ext cx="1187845" cy="646331"/>
          </a:xfrm>
          <a:prstGeom prst="rect">
            <a:avLst/>
          </a:prstGeom>
          <a:solidFill>
            <a:schemeClr val="bg1">
              <a:lumMod val="90000"/>
            </a:schemeClr>
          </a:solidFill>
        </p:spPr>
        <p:txBody>
          <a:bodyPr wrap="square" rtlCol="0">
            <a:spAutoFit/>
          </a:bodyPr>
          <a:lstStyle>
            <a:defPPr>
              <a:defRPr lang="cs-CZ"/>
            </a:defPPr>
            <a:lvl1pPr algn="ctr">
              <a:defRPr sz="1400"/>
            </a:lvl1pPr>
          </a:lstStyle>
          <a:p>
            <a:r>
              <a:rPr lang="cs-CZ" sz="1200" dirty="0" smtClean="0"/>
              <a:t>5 x 16 992 (plátce DPH) + 5 x 22 421</a:t>
            </a:r>
            <a:endParaRPr lang="cs-CZ" sz="1200" dirty="0"/>
          </a:p>
        </p:txBody>
      </p:sp>
      <p:sp>
        <p:nvSpPr>
          <p:cNvPr id="138" name="TextovéPole 137"/>
          <p:cNvSpPr txBox="1"/>
          <p:nvPr/>
        </p:nvSpPr>
        <p:spPr>
          <a:xfrm>
            <a:off x="27140" y="5433939"/>
            <a:ext cx="1187845" cy="276999"/>
          </a:xfrm>
          <a:prstGeom prst="rect">
            <a:avLst/>
          </a:prstGeom>
          <a:solidFill>
            <a:schemeClr val="bg1">
              <a:lumMod val="90000"/>
            </a:schemeClr>
          </a:solidFill>
        </p:spPr>
        <p:txBody>
          <a:bodyPr wrap="square" rtlCol="0">
            <a:spAutoFit/>
          </a:bodyPr>
          <a:lstStyle>
            <a:defPPr>
              <a:defRPr lang="cs-CZ"/>
            </a:defPPr>
            <a:lvl1pPr algn="ctr">
              <a:defRPr sz="1400"/>
            </a:lvl1pPr>
          </a:lstStyle>
          <a:p>
            <a:r>
              <a:rPr lang="cs-CZ" sz="1200" b="1" dirty="0" smtClean="0"/>
              <a:t>= 197 065 Kč</a:t>
            </a:r>
            <a:endParaRPr lang="cs-CZ" sz="1200" b="1" dirty="0"/>
          </a:p>
        </p:txBody>
      </p:sp>
      <p:sp>
        <p:nvSpPr>
          <p:cNvPr id="139" name="TextovéPole 138"/>
          <p:cNvSpPr txBox="1"/>
          <p:nvPr/>
        </p:nvSpPr>
        <p:spPr>
          <a:xfrm>
            <a:off x="1426848" y="4401978"/>
            <a:ext cx="1379124" cy="646331"/>
          </a:xfrm>
          <a:prstGeom prst="rect">
            <a:avLst/>
          </a:prstGeom>
          <a:solidFill>
            <a:schemeClr val="bg1">
              <a:lumMod val="90000"/>
            </a:schemeClr>
          </a:solidFill>
        </p:spPr>
        <p:txBody>
          <a:bodyPr wrap="square" rtlCol="0">
            <a:spAutoFit/>
          </a:bodyPr>
          <a:lstStyle>
            <a:defPPr>
              <a:defRPr lang="cs-CZ"/>
            </a:defPPr>
            <a:lvl1pPr algn="ctr">
              <a:defRPr sz="1400"/>
            </a:lvl1pPr>
          </a:lstStyle>
          <a:p>
            <a:r>
              <a:rPr lang="cs-CZ" sz="1200" dirty="0" smtClean="0"/>
              <a:t>5 x 75x 628 + </a:t>
            </a:r>
          </a:p>
          <a:p>
            <a:r>
              <a:rPr lang="cs-CZ" sz="1200" dirty="0" smtClean="0"/>
              <a:t>5 x 75 x 56 +</a:t>
            </a:r>
          </a:p>
          <a:p>
            <a:r>
              <a:rPr lang="cs-CZ" sz="1200" dirty="0"/>
              <a:t>1</a:t>
            </a:r>
            <a:r>
              <a:rPr lang="cs-CZ" sz="1200" dirty="0" smtClean="0"/>
              <a:t> x 14 178</a:t>
            </a:r>
            <a:endParaRPr lang="cs-CZ" sz="1200" dirty="0"/>
          </a:p>
        </p:txBody>
      </p:sp>
      <p:sp>
        <p:nvSpPr>
          <p:cNvPr id="140" name="TextovéPole 139"/>
          <p:cNvSpPr txBox="1"/>
          <p:nvPr/>
        </p:nvSpPr>
        <p:spPr>
          <a:xfrm>
            <a:off x="1426848" y="5447839"/>
            <a:ext cx="1187845" cy="276999"/>
          </a:xfrm>
          <a:prstGeom prst="rect">
            <a:avLst/>
          </a:prstGeom>
          <a:solidFill>
            <a:schemeClr val="bg1">
              <a:lumMod val="90000"/>
            </a:schemeClr>
          </a:solidFill>
        </p:spPr>
        <p:txBody>
          <a:bodyPr wrap="square" rtlCol="0">
            <a:spAutoFit/>
          </a:bodyPr>
          <a:lstStyle>
            <a:defPPr>
              <a:defRPr lang="cs-CZ"/>
            </a:defPPr>
            <a:lvl1pPr algn="ctr">
              <a:defRPr sz="1400"/>
            </a:lvl1pPr>
          </a:lstStyle>
          <a:p>
            <a:r>
              <a:rPr lang="cs-CZ" sz="1200" b="1" dirty="0" smtClean="0"/>
              <a:t>= 270 678 Kč</a:t>
            </a:r>
            <a:endParaRPr lang="cs-CZ" sz="1200" b="1" dirty="0"/>
          </a:p>
        </p:txBody>
      </p:sp>
      <p:sp>
        <p:nvSpPr>
          <p:cNvPr id="141" name="TextovéPole 140"/>
          <p:cNvSpPr txBox="1"/>
          <p:nvPr/>
        </p:nvSpPr>
        <p:spPr>
          <a:xfrm>
            <a:off x="3131170" y="4385780"/>
            <a:ext cx="1379124" cy="461665"/>
          </a:xfrm>
          <a:prstGeom prst="rect">
            <a:avLst/>
          </a:prstGeom>
          <a:solidFill>
            <a:schemeClr val="bg1">
              <a:lumMod val="90000"/>
            </a:schemeClr>
          </a:solidFill>
        </p:spPr>
        <p:txBody>
          <a:bodyPr wrap="square" rtlCol="0">
            <a:spAutoFit/>
          </a:bodyPr>
          <a:lstStyle>
            <a:defPPr>
              <a:defRPr lang="cs-CZ"/>
            </a:defPPr>
            <a:lvl1pPr algn="ctr">
              <a:defRPr sz="1400"/>
            </a:lvl1pPr>
          </a:lstStyle>
          <a:p>
            <a:r>
              <a:rPr lang="cs-CZ" sz="1200" dirty="0" smtClean="0"/>
              <a:t>5 x 60x 628 + </a:t>
            </a:r>
          </a:p>
          <a:p>
            <a:r>
              <a:rPr lang="cs-CZ" sz="1200" dirty="0" smtClean="0"/>
              <a:t>5 x 60 x 56 </a:t>
            </a:r>
          </a:p>
        </p:txBody>
      </p:sp>
      <p:cxnSp>
        <p:nvCxnSpPr>
          <p:cNvPr id="9" name="Přímá spojnice se šipkou 8"/>
          <p:cNvCxnSpPr>
            <a:stCxn id="137" idx="0"/>
          </p:cNvCxnSpPr>
          <p:nvPr/>
        </p:nvCxnSpPr>
        <p:spPr>
          <a:xfrm flipH="1" flipV="1">
            <a:off x="96093" y="2894778"/>
            <a:ext cx="544242" cy="150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Přímá spojnice se šipkou 26"/>
          <p:cNvCxnSpPr>
            <a:stCxn id="139" idx="0"/>
          </p:cNvCxnSpPr>
          <p:nvPr/>
        </p:nvCxnSpPr>
        <p:spPr>
          <a:xfrm flipH="1" flipV="1">
            <a:off x="1835696" y="2825000"/>
            <a:ext cx="280714" cy="157697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Přímá spojnice se šipkou 28"/>
          <p:cNvCxnSpPr>
            <a:stCxn id="141" idx="0"/>
          </p:cNvCxnSpPr>
          <p:nvPr/>
        </p:nvCxnSpPr>
        <p:spPr>
          <a:xfrm flipV="1">
            <a:off x="3820732" y="2783898"/>
            <a:ext cx="0" cy="160188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TextovéPole 141"/>
          <p:cNvSpPr txBox="1"/>
          <p:nvPr/>
        </p:nvSpPr>
        <p:spPr>
          <a:xfrm>
            <a:off x="3117796" y="5461739"/>
            <a:ext cx="1187845" cy="276999"/>
          </a:xfrm>
          <a:prstGeom prst="rect">
            <a:avLst/>
          </a:prstGeom>
          <a:solidFill>
            <a:schemeClr val="bg1">
              <a:lumMod val="90000"/>
            </a:schemeClr>
          </a:solidFill>
        </p:spPr>
        <p:txBody>
          <a:bodyPr wrap="square" rtlCol="0">
            <a:spAutoFit/>
          </a:bodyPr>
          <a:lstStyle>
            <a:defPPr>
              <a:defRPr lang="cs-CZ"/>
            </a:defPPr>
            <a:lvl1pPr algn="ctr">
              <a:defRPr sz="1400"/>
            </a:lvl1pPr>
          </a:lstStyle>
          <a:p>
            <a:r>
              <a:rPr lang="cs-CZ" sz="1200" b="1" dirty="0" smtClean="0"/>
              <a:t>= 205 200 Kč</a:t>
            </a:r>
            <a:endParaRPr lang="cs-CZ" sz="1200" b="1" dirty="0"/>
          </a:p>
        </p:txBody>
      </p:sp>
      <p:sp>
        <p:nvSpPr>
          <p:cNvPr id="143" name="TextovéPole 142"/>
          <p:cNvSpPr txBox="1"/>
          <p:nvPr/>
        </p:nvSpPr>
        <p:spPr>
          <a:xfrm>
            <a:off x="4741042" y="5461739"/>
            <a:ext cx="1187845" cy="276999"/>
          </a:xfrm>
          <a:prstGeom prst="rect">
            <a:avLst/>
          </a:prstGeom>
          <a:solidFill>
            <a:schemeClr val="bg1">
              <a:lumMod val="90000"/>
            </a:schemeClr>
          </a:solidFill>
        </p:spPr>
        <p:txBody>
          <a:bodyPr wrap="square" rtlCol="0">
            <a:spAutoFit/>
          </a:bodyPr>
          <a:lstStyle>
            <a:defPPr>
              <a:defRPr lang="cs-CZ"/>
            </a:defPPr>
            <a:lvl1pPr algn="ctr">
              <a:defRPr sz="1400"/>
            </a:lvl1pPr>
          </a:lstStyle>
          <a:p>
            <a:r>
              <a:rPr lang="cs-CZ" sz="1200" b="1" dirty="0" smtClean="0"/>
              <a:t>= 256 500 Kč</a:t>
            </a:r>
            <a:endParaRPr lang="cs-CZ" sz="1200" b="1" dirty="0"/>
          </a:p>
        </p:txBody>
      </p:sp>
      <p:sp>
        <p:nvSpPr>
          <p:cNvPr id="144" name="TextovéPole 143"/>
          <p:cNvSpPr txBox="1"/>
          <p:nvPr/>
        </p:nvSpPr>
        <p:spPr>
          <a:xfrm>
            <a:off x="4741042" y="4401978"/>
            <a:ext cx="1379124" cy="461665"/>
          </a:xfrm>
          <a:prstGeom prst="rect">
            <a:avLst/>
          </a:prstGeom>
          <a:solidFill>
            <a:schemeClr val="bg1">
              <a:lumMod val="90000"/>
            </a:schemeClr>
          </a:solidFill>
        </p:spPr>
        <p:txBody>
          <a:bodyPr wrap="square" rtlCol="0">
            <a:spAutoFit/>
          </a:bodyPr>
          <a:lstStyle>
            <a:defPPr>
              <a:defRPr lang="cs-CZ"/>
            </a:defPPr>
            <a:lvl1pPr algn="ctr">
              <a:defRPr sz="1400"/>
            </a:lvl1pPr>
          </a:lstStyle>
          <a:p>
            <a:r>
              <a:rPr lang="cs-CZ" sz="1200" dirty="0" smtClean="0"/>
              <a:t>5 x 75x 628 + </a:t>
            </a:r>
          </a:p>
          <a:p>
            <a:r>
              <a:rPr lang="cs-CZ" sz="1200" dirty="0" smtClean="0"/>
              <a:t>5 x 75 x 56 </a:t>
            </a:r>
          </a:p>
        </p:txBody>
      </p:sp>
      <p:cxnSp>
        <p:nvCxnSpPr>
          <p:cNvPr id="31" name="Přímá spojnice se šipkou 30"/>
          <p:cNvCxnSpPr>
            <a:stCxn id="57" idx="2"/>
            <a:endCxn id="141" idx="0"/>
          </p:cNvCxnSpPr>
          <p:nvPr/>
        </p:nvCxnSpPr>
        <p:spPr>
          <a:xfrm>
            <a:off x="2811671" y="3817078"/>
            <a:ext cx="1009061" cy="568702"/>
          </a:xfrm>
          <a:prstGeom prst="straightConnector1">
            <a:avLst/>
          </a:prstGeom>
          <a:ln>
            <a:solidFill>
              <a:schemeClr val="accent1">
                <a:shade val="95000"/>
                <a:satMod val="105000"/>
                <a:alpha val="29000"/>
              </a:schemeClr>
            </a:solidFill>
            <a:prstDash val="lg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Přímá spojnice se šipkou 144"/>
          <p:cNvCxnSpPr>
            <a:endCxn id="144" idx="0"/>
          </p:cNvCxnSpPr>
          <p:nvPr/>
        </p:nvCxnSpPr>
        <p:spPr>
          <a:xfrm>
            <a:off x="4838420" y="3789995"/>
            <a:ext cx="592184" cy="611983"/>
          </a:xfrm>
          <a:prstGeom prst="straightConnector1">
            <a:avLst/>
          </a:prstGeom>
          <a:ln>
            <a:solidFill>
              <a:schemeClr val="accent1">
                <a:shade val="95000"/>
                <a:satMod val="105000"/>
                <a:alpha val="29000"/>
              </a:schemeClr>
            </a:solidFill>
            <a:prstDash val="lg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6" name="TextovéPole 145"/>
          <p:cNvSpPr txBox="1"/>
          <p:nvPr/>
        </p:nvSpPr>
        <p:spPr>
          <a:xfrm>
            <a:off x="6272566" y="4401977"/>
            <a:ext cx="1379124" cy="461665"/>
          </a:xfrm>
          <a:prstGeom prst="rect">
            <a:avLst/>
          </a:prstGeom>
          <a:solidFill>
            <a:schemeClr val="bg1">
              <a:lumMod val="90000"/>
            </a:schemeClr>
          </a:solidFill>
        </p:spPr>
        <p:txBody>
          <a:bodyPr wrap="square" rtlCol="0">
            <a:spAutoFit/>
          </a:bodyPr>
          <a:lstStyle>
            <a:defPPr>
              <a:defRPr lang="cs-CZ"/>
            </a:defPPr>
            <a:lvl1pPr algn="ctr">
              <a:defRPr sz="1400"/>
            </a:lvl1pPr>
          </a:lstStyle>
          <a:p>
            <a:r>
              <a:rPr lang="cs-CZ" sz="1200" dirty="0" smtClean="0"/>
              <a:t>5 x 70x 628 + </a:t>
            </a:r>
          </a:p>
          <a:p>
            <a:r>
              <a:rPr lang="cs-CZ" sz="1200" dirty="0" smtClean="0"/>
              <a:t>5 x 70 x 56 </a:t>
            </a:r>
          </a:p>
        </p:txBody>
      </p:sp>
      <p:cxnSp>
        <p:nvCxnSpPr>
          <p:cNvPr id="147" name="Přímá spojnice se šipkou 146"/>
          <p:cNvCxnSpPr/>
          <p:nvPr/>
        </p:nvCxnSpPr>
        <p:spPr>
          <a:xfrm flipV="1">
            <a:off x="5430604" y="2724152"/>
            <a:ext cx="275856" cy="169635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8" name="TextovéPole 147"/>
          <p:cNvSpPr txBox="1"/>
          <p:nvPr/>
        </p:nvSpPr>
        <p:spPr>
          <a:xfrm>
            <a:off x="6299876" y="5461739"/>
            <a:ext cx="1187845" cy="276999"/>
          </a:xfrm>
          <a:prstGeom prst="rect">
            <a:avLst/>
          </a:prstGeom>
          <a:solidFill>
            <a:schemeClr val="bg1">
              <a:lumMod val="90000"/>
            </a:schemeClr>
          </a:solidFill>
        </p:spPr>
        <p:txBody>
          <a:bodyPr wrap="square" rtlCol="0">
            <a:spAutoFit/>
          </a:bodyPr>
          <a:lstStyle>
            <a:defPPr>
              <a:defRPr lang="cs-CZ"/>
            </a:defPPr>
            <a:lvl1pPr algn="ctr">
              <a:defRPr sz="1400"/>
            </a:lvl1pPr>
          </a:lstStyle>
          <a:p>
            <a:r>
              <a:rPr lang="cs-CZ" sz="1200" b="1" dirty="0" smtClean="0"/>
              <a:t>= 239 400 Kč</a:t>
            </a:r>
            <a:endParaRPr lang="cs-CZ" sz="1200" b="1" dirty="0"/>
          </a:p>
        </p:txBody>
      </p:sp>
      <p:cxnSp>
        <p:nvCxnSpPr>
          <p:cNvPr id="149" name="Přímá spojnice se šipkou 148"/>
          <p:cNvCxnSpPr>
            <a:endCxn id="146" idx="0"/>
          </p:cNvCxnSpPr>
          <p:nvPr/>
        </p:nvCxnSpPr>
        <p:spPr>
          <a:xfrm>
            <a:off x="6893799" y="3824489"/>
            <a:ext cx="68329" cy="577488"/>
          </a:xfrm>
          <a:prstGeom prst="straightConnector1">
            <a:avLst/>
          </a:prstGeom>
          <a:ln>
            <a:solidFill>
              <a:schemeClr val="accent1">
                <a:shade val="95000"/>
                <a:satMod val="105000"/>
                <a:alpha val="29000"/>
              </a:schemeClr>
            </a:solidFill>
            <a:prstDash val="lg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Přímá spojnice se šipkou 149"/>
          <p:cNvCxnSpPr/>
          <p:nvPr/>
        </p:nvCxnSpPr>
        <p:spPr>
          <a:xfrm flipV="1">
            <a:off x="6987874" y="2769081"/>
            <a:ext cx="874123" cy="163289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1" name="TextovéPole 150"/>
          <p:cNvSpPr txBox="1"/>
          <p:nvPr/>
        </p:nvSpPr>
        <p:spPr>
          <a:xfrm>
            <a:off x="7764876" y="4420509"/>
            <a:ext cx="1379124" cy="646331"/>
          </a:xfrm>
          <a:prstGeom prst="rect">
            <a:avLst/>
          </a:prstGeom>
          <a:solidFill>
            <a:schemeClr val="bg1">
              <a:lumMod val="90000"/>
            </a:schemeClr>
          </a:solidFill>
        </p:spPr>
        <p:txBody>
          <a:bodyPr wrap="square" rtlCol="0">
            <a:spAutoFit/>
          </a:bodyPr>
          <a:lstStyle>
            <a:defPPr>
              <a:defRPr lang="cs-CZ"/>
            </a:defPPr>
            <a:lvl1pPr algn="ctr">
              <a:defRPr sz="1400"/>
            </a:lvl1pPr>
          </a:lstStyle>
          <a:p>
            <a:r>
              <a:rPr lang="cs-CZ" sz="1200" dirty="0" smtClean="0"/>
              <a:t>(5 x 75 x 628</a:t>
            </a:r>
          </a:p>
          <a:p>
            <a:r>
              <a:rPr lang="cs-CZ" sz="1200" dirty="0" smtClean="0"/>
              <a:t>5 x 75 x 56)</a:t>
            </a:r>
          </a:p>
          <a:p>
            <a:r>
              <a:rPr lang="cs-CZ" sz="1200" dirty="0" smtClean="0"/>
              <a:t>- 239 </a:t>
            </a:r>
            <a:r>
              <a:rPr lang="cs-CZ" sz="1200" dirty="0"/>
              <a:t>400</a:t>
            </a:r>
            <a:r>
              <a:rPr lang="cs-CZ" sz="1200" dirty="0" smtClean="0"/>
              <a:t> </a:t>
            </a:r>
          </a:p>
        </p:txBody>
      </p:sp>
      <p:sp>
        <p:nvSpPr>
          <p:cNvPr id="152" name="TextovéPole 151"/>
          <p:cNvSpPr txBox="1"/>
          <p:nvPr/>
        </p:nvSpPr>
        <p:spPr>
          <a:xfrm>
            <a:off x="7764876" y="5481573"/>
            <a:ext cx="1187845" cy="276999"/>
          </a:xfrm>
          <a:prstGeom prst="rect">
            <a:avLst/>
          </a:prstGeom>
          <a:solidFill>
            <a:schemeClr val="bg1">
              <a:lumMod val="90000"/>
            </a:schemeClr>
          </a:solidFill>
        </p:spPr>
        <p:txBody>
          <a:bodyPr wrap="square" rtlCol="0">
            <a:spAutoFit/>
          </a:bodyPr>
          <a:lstStyle>
            <a:defPPr>
              <a:defRPr lang="cs-CZ"/>
            </a:defPPr>
            <a:lvl1pPr algn="ctr">
              <a:defRPr sz="1400"/>
            </a:lvl1pPr>
          </a:lstStyle>
          <a:p>
            <a:r>
              <a:rPr lang="cs-CZ" sz="1200" b="1" dirty="0" smtClean="0"/>
              <a:t>= 17 100 Kč</a:t>
            </a:r>
            <a:endParaRPr lang="cs-CZ" sz="1200" b="1" dirty="0"/>
          </a:p>
        </p:txBody>
      </p:sp>
      <p:cxnSp>
        <p:nvCxnSpPr>
          <p:cNvPr id="153" name="Přímá spojnice se šipkou 152"/>
          <p:cNvCxnSpPr/>
          <p:nvPr/>
        </p:nvCxnSpPr>
        <p:spPr>
          <a:xfrm>
            <a:off x="8447410" y="3843021"/>
            <a:ext cx="68329" cy="577488"/>
          </a:xfrm>
          <a:prstGeom prst="straightConnector1">
            <a:avLst/>
          </a:prstGeom>
          <a:ln>
            <a:solidFill>
              <a:schemeClr val="accent1">
                <a:shade val="95000"/>
                <a:satMod val="105000"/>
                <a:alpha val="29000"/>
              </a:schemeClr>
            </a:solidFill>
            <a:prstDash val="lg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Přímá spojnice se šipkou 85"/>
          <p:cNvCxnSpPr>
            <a:stCxn id="151" idx="0"/>
          </p:cNvCxnSpPr>
          <p:nvPr/>
        </p:nvCxnSpPr>
        <p:spPr>
          <a:xfrm flipV="1">
            <a:off x="8454438" y="2720232"/>
            <a:ext cx="689562" cy="170027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375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4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0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6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9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2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5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8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4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7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0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3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6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9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7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2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0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5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1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6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4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9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2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7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5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>
                      <p:stCondLst>
                        <p:cond delay="indefinite"/>
                      </p:stCondLst>
                      <p:childTnLst>
                        <p:par>
                          <p:cTn id="247" fill="hold">
                            <p:stCondLst>
                              <p:cond delay="0"/>
                            </p:stCondLst>
                            <p:childTnLst>
                              <p:par>
                                <p:cTn id="2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0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3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4" fill="hold">
                      <p:stCondLst>
                        <p:cond delay="indefinite"/>
                      </p:stCondLst>
                      <p:childTnLst>
                        <p:par>
                          <p:cTn id="255" fill="hold">
                            <p:stCondLst>
                              <p:cond delay="0"/>
                            </p:stCondLst>
                            <p:childTnLst>
                              <p:par>
                                <p:cTn id="2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8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9" fill="hold">
                      <p:stCondLst>
                        <p:cond delay="indefinite"/>
                      </p:stCondLst>
                      <p:childTnLst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6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7" fill="hold">
                      <p:stCondLst>
                        <p:cond delay="indefinite"/>
                      </p:stCondLst>
                      <p:childTnLst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1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4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5" fill="hold">
                      <p:stCondLst>
                        <p:cond delay="indefinite"/>
                      </p:stCondLst>
                      <p:childTnLst>
                        <p:par>
                          <p:cTn id="276" fill="hold">
                            <p:stCondLst>
                              <p:cond delay="0"/>
                            </p:stCondLst>
                            <p:childTnLst>
                              <p:par>
                                <p:cTn id="27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9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57" grpId="0" animBg="1"/>
      <p:bldP spid="60" grpId="0" animBg="1"/>
      <p:bldP spid="64" grpId="0" animBg="1"/>
      <p:bldP spid="71" grpId="0" animBg="1"/>
      <p:bldP spid="102" grpId="0" animBg="1"/>
      <p:bldP spid="103" grpId="0" animBg="1"/>
      <p:bldP spid="104" grpId="0" animBg="1"/>
      <p:bldP spid="137" grpId="0" animBg="1"/>
      <p:bldP spid="138" grpId="0" animBg="1"/>
      <p:bldP spid="139" grpId="0" animBg="1"/>
      <p:bldP spid="140" grpId="0" animBg="1"/>
      <p:bldP spid="141" grpId="0" animBg="1"/>
      <p:bldP spid="142" grpId="0" animBg="1"/>
      <p:bldP spid="143" grpId="0" animBg="1"/>
      <p:bldP spid="144" grpId="0" animBg="1"/>
      <p:bldP spid="146" grpId="0" animBg="1"/>
      <p:bldP spid="148" grpId="0" animBg="1"/>
      <p:bldP spid="151" grpId="0" animBg="1"/>
      <p:bldP spid="152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755576" y="2780928"/>
            <a:ext cx="7632040" cy="2088232"/>
          </a:xfrm>
        </p:spPr>
        <p:txBody>
          <a:bodyPr/>
          <a:lstStyle/>
          <a:p>
            <a:pPr marL="457200" indent="-457200" algn="ctr">
              <a:spcBef>
                <a:spcPts val="0"/>
              </a:spcBef>
            </a:pP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Publicita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b="0" baseline="0" dirty="0" smtClean="0"/>
              <a:t/>
            </a:r>
            <a:br>
              <a:rPr lang="cs-CZ" b="0" baseline="0" dirty="0" smtClean="0"/>
            </a:br>
            <a:endParaRPr lang="cs-CZ" sz="3200" b="0" cap="none" dirty="0"/>
          </a:p>
        </p:txBody>
      </p:sp>
    </p:spTree>
    <p:extLst>
      <p:ext uri="{BB962C8B-B14F-4D97-AF65-F5344CB8AC3E}">
        <p14:creationId xmlns:p14="http://schemas.microsoft.com/office/powerpoint/2010/main" val="1465884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Dětské skupiny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340768"/>
            <a:ext cx="8064000" cy="5112568"/>
          </a:xfrm>
        </p:spPr>
        <p:txBody>
          <a:bodyPr/>
          <a:lstStyle/>
          <a:p>
            <a:r>
              <a:rPr lang="cs-CZ" dirty="0" smtClean="0"/>
              <a:t>Právní úprava</a:t>
            </a:r>
          </a:p>
          <a:p>
            <a:pPr lvl="1"/>
            <a:r>
              <a:rPr lang="cs-CZ" b="1" u="sng" dirty="0"/>
              <a:t>Zákon č. 247/2014 Sb.</a:t>
            </a:r>
            <a:r>
              <a:rPr lang="cs-CZ" dirty="0"/>
              <a:t>, o poskytování služby péče o dítě v dětské skupině a o změně souvisejících zákonů ze dne 23.9.2014 – platný, ve Sbírce zákonů zveřejněn 14.11.2014, </a:t>
            </a:r>
            <a:r>
              <a:rPr lang="cs-CZ" b="1" u="sng" dirty="0"/>
              <a:t>účinný od 29.11.2014</a:t>
            </a:r>
          </a:p>
          <a:p>
            <a:pPr lvl="1"/>
            <a:r>
              <a:rPr lang="cs-CZ" b="1" u="sng" dirty="0"/>
              <a:t>Novela zákona – zákon č. 127/2015 Sb.</a:t>
            </a:r>
            <a:r>
              <a:rPr lang="cs-CZ" dirty="0"/>
              <a:t>, </a:t>
            </a:r>
            <a:r>
              <a:rPr lang="cs-CZ" b="1" dirty="0"/>
              <a:t>kterým se mění zákon č. 247/2014 Sb., o poskytování služby péče o dítě v dětské skupině a o změně souvisejících zákonů, a zákon č. 586/1992 Sb., o daních z příjmů</a:t>
            </a:r>
            <a:endParaRPr lang="cs-CZ" b="1" u="sng" dirty="0"/>
          </a:p>
          <a:p>
            <a:pPr lvl="1"/>
            <a:r>
              <a:rPr lang="cs-CZ" dirty="0"/>
              <a:t>Vyhláška č. 281/2014 Sb., o hygienických požadavcích na prostory a provoz dětské skupiny do 12 dětí</a:t>
            </a:r>
          </a:p>
          <a:p>
            <a:pPr lvl="1"/>
            <a:r>
              <a:rPr lang="cs-CZ" dirty="0"/>
              <a:t>Vyhláška č. 410/2005 Sb. , o hygienických požadavcích na prostory a provoz zařízení a provozoven pro výchovu a vzdělávání dětí a mladistvých, ve znění pozdějších předpisů – pro dětskou skupinu nad 12 dětí</a:t>
            </a:r>
          </a:p>
          <a:p>
            <a:pPr marL="414000" lvl="1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77147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0" dirty="0" smtClean="0"/>
              <a:t>Povinný plakát</a:t>
            </a:r>
            <a:endParaRPr lang="cs-CZ" b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11560" y="1556792"/>
            <a:ext cx="8064000" cy="4320000"/>
          </a:xfrm>
        </p:spPr>
        <p:txBody>
          <a:bodyPr/>
          <a:lstStyle/>
          <a:p>
            <a:r>
              <a:rPr lang="cs-CZ" dirty="0" smtClean="0"/>
              <a:t>Alespoň </a:t>
            </a:r>
            <a:r>
              <a:rPr lang="cs-CZ" dirty="0"/>
              <a:t>1 povinný plakát </a:t>
            </a:r>
            <a:r>
              <a:rPr lang="cs-CZ" dirty="0" smtClean="0"/>
              <a:t>min. </a:t>
            </a:r>
            <a:r>
              <a:rPr lang="cs-CZ" dirty="0"/>
              <a:t>A3 s informacemi o projektu </a:t>
            </a:r>
            <a:r>
              <a:rPr lang="cs-CZ" dirty="0" smtClean="0"/>
              <a:t>– využít je třeba el. šablonu z </a:t>
            </a:r>
            <a:r>
              <a:rPr lang="cs-CZ" dirty="0" smtClean="0">
                <a:hlinkClick r:id="rId2"/>
              </a:rPr>
              <a:t>www.esfcr.cz</a:t>
            </a:r>
            <a:r>
              <a:rPr lang="cs-CZ" dirty="0" smtClean="0"/>
              <a:t> </a:t>
            </a:r>
          </a:p>
          <a:p>
            <a:r>
              <a:rPr lang="cs-CZ" dirty="0"/>
              <a:t>Po celou dobu realizace projektu</a:t>
            </a:r>
          </a:p>
          <a:p>
            <a:r>
              <a:rPr lang="cs-CZ" dirty="0" smtClean="0"/>
              <a:t>V </a:t>
            </a:r>
            <a:r>
              <a:rPr lang="cs-CZ" dirty="0"/>
              <a:t>místě realizace </a:t>
            </a:r>
            <a:r>
              <a:rPr lang="cs-CZ" dirty="0" smtClean="0"/>
              <a:t>projektu </a:t>
            </a:r>
            <a:r>
              <a:rPr lang="cs-CZ" dirty="0"/>
              <a:t>snadno viditelném pro veřejnost, jako jsou vstupní prostory </a:t>
            </a:r>
            <a:r>
              <a:rPr lang="cs-CZ" dirty="0" smtClean="0"/>
              <a:t>budovy</a:t>
            </a:r>
          </a:p>
          <a:p>
            <a:pPr lvl="1"/>
            <a:r>
              <a:rPr lang="cs-CZ" dirty="0" smtClean="0"/>
              <a:t>Pokud </a:t>
            </a:r>
            <a:r>
              <a:rPr lang="cs-CZ" dirty="0"/>
              <a:t>je projekt realizován na více místech, </a:t>
            </a:r>
            <a:r>
              <a:rPr lang="cs-CZ" dirty="0" smtClean="0"/>
              <a:t>bude umístěn </a:t>
            </a:r>
            <a:r>
              <a:rPr lang="cs-CZ" dirty="0"/>
              <a:t>na všech těchto </a:t>
            </a:r>
            <a:r>
              <a:rPr lang="cs-CZ" dirty="0" smtClean="0"/>
              <a:t>místech</a:t>
            </a:r>
          </a:p>
          <a:p>
            <a:pPr lvl="1"/>
            <a:r>
              <a:rPr lang="cs-CZ" dirty="0" smtClean="0"/>
              <a:t>Pokud nelze umístit </a:t>
            </a:r>
            <a:r>
              <a:rPr lang="cs-CZ" dirty="0"/>
              <a:t>plakát v místě realizace projektu, bude umístěn v sídle </a:t>
            </a:r>
            <a:r>
              <a:rPr lang="cs-CZ" dirty="0" smtClean="0"/>
              <a:t>příjemce</a:t>
            </a:r>
          </a:p>
          <a:p>
            <a:pPr lvl="1"/>
            <a:r>
              <a:rPr lang="cs-CZ" dirty="0" smtClean="0"/>
              <a:t>Pokud </a:t>
            </a:r>
            <a:r>
              <a:rPr lang="cs-CZ" dirty="0"/>
              <a:t>příjemce realizuje více projektů </a:t>
            </a:r>
            <a:r>
              <a:rPr lang="cs-CZ" dirty="0" smtClean="0"/>
              <a:t>OPZ v </a:t>
            </a:r>
            <a:r>
              <a:rPr lang="cs-CZ" dirty="0"/>
              <a:t>jednom místě, je možné </a:t>
            </a:r>
            <a:r>
              <a:rPr lang="cs-CZ" dirty="0" smtClean="0"/>
              <a:t>pro všechny </a:t>
            </a:r>
            <a:r>
              <a:rPr lang="cs-CZ" dirty="0"/>
              <a:t>tyto projekty umístit pouze jeden </a:t>
            </a:r>
            <a:r>
              <a:rPr lang="cs-CZ" dirty="0" smtClean="0"/>
              <a:t>plakát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30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9572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0" dirty="0" smtClean="0"/>
              <a:t>VIZUÁLNÍ IDENTITA - použití</a:t>
            </a:r>
            <a:endParaRPr lang="cs-CZ" b="0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569708" y="1548278"/>
            <a:ext cx="4434340" cy="5193090"/>
          </a:xfrm>
        </p:spPr>
        <p:txBody>
          <a:bodyPr/>
          <a:lstStyle/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povinný plakát, </a:t>
            </a:r>
            <a:r>
              <a:rPr lang="cs-CZ" sz="1400" dirty="0" smtClean="0"/>
              <a:t>dočasná/stála deska nebo billboard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 smtClean="0"/>
              <a:t>weby, </a:t>
            </a:r>
            <a:r>
              <a:rPr lang="cs-CZ" sz="1400" dirty="0"/>
              <a:t>microsity, sociální média </a:t>
            </a:r>
            <a:r>
              <a:rPr lang="cs-CZ" sz="1400" dirty="0" smtClean="0"/>
              <a:t>projektu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propagační tiskoviny (brožury, letáky, plakáty, publikace, školicí materiály</a:t>
            </a:r>
            <a:r>
              <a:rPr lang="cs-CZ" sz="1400" dirty="0" smtClean="0"/>
              <a:t>) a </a:t>
            </a:r>
            <a:r>
              <a:rPr lang="cs-CZ" sz="1400" dirty="0"/>
              <a:t>propagační </a:t>
            </a:r>
            <a:r>
              <a:rPr lang="cs-CZ" sz="1400" dirty="0" smtClean="0"/>
              <a:t>předměty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propagační audiovizuální materiály (reklamní spoty, product placement, sponzorské vzkazy, reportáže, pořady</a:t>
            </a:r>
            <a:r>
              <a:rPr lang="cs-CZ" sz="1400" dirty="0" smtClean="0"/>
              <a:t>)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inzerce (internet, tisk, outdoor</a:t>
            </a:r>
            <a:r>
              <a:rPr lang="cs-CZ" sz="1400" dirty="0" smtClean="0"/>
              <a:t>) 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soutěže (s výjimkou cen do soutěží</a:t>
            </a:r>
            <a:r>
              <a:rPr lang="cs-CZ" sz="1400" dirty="0" smtClean="0"/>
              <a:t>)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komunikační akce (semináře, workshopy, konference, tiskové konference, výstavy, </a:t>
            </a:r>
            <a:r>
              <a:rPr lang="cs-CZ" sz="1400" dirty="0" smtClean="0"/>
              <a:t>veletrhy)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PR výstupy při jejich distribuci (tiskové zprávy, informace pro média</a:t>
            </a:r>
            <a:r>
              <a:rPr lang="cs-CZ" sz="1400" dirty="0" smtClean="0"/>
              <a:t>)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dokumenty </a:t>
            </a:r>
            <a:r>
              <a:rPr lang="cs-CZ" sz="1400" dirty="0" smtClean="0"/>
              <a:t>pro </a:t>
            </a:r>
            <a:r>
              <a:rPr lang="cs-CZ" sz="1400" dirty="0"/>
              <a:t>veřejnost či cílové </a:t>
            </a:r>
            <a:r>
              <a:rPr lang="cs-CZ" sz="1400" dirty="0" smtClean="0"/>
              <a:t>skupiny (vstupní</a:t>
            </a:r>
            <a:r>
              <a:rPr lang="cs-CZ" sz="1400" dirty="0"/>
              <a:t>, výstupní/závěrečné zprávy, analýzy, certifikáty, prezenční listiny apod</a:t>
            </a:r>
            <a:r>
              <a:rPr lang="cs-CZ" sz="1400" dirty="0" smtClean="0"/>
              <a:t>.)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výzva k podání nabídek/zadávací dokumentace </a:t>
            </a:r>
            <a:r>
              <a:rPr lang="cs-CZ" sz="1400" dirty="0" smtClean="0"/>
              <a:t>zakázek</a:t>
            </a:r>
            <a:endParaRPr lang="cs-CZ" sz="1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31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obsah 6"/>
          <p:cNvSpPr>
            <a:spLocks noGrp="1"/>
          </p:cNvSpPr>
          <p:nvPr>
            <p:ph idx="13"/>
          </p:nvPr>
        </p:nvSpPr>
        <p:spPr>
          <a:xfrm>
            <a:off x="5076056" y="1569616"/>
            <a:ext cx="3743968" cy="4955728"/>
          </a:xfrm>
        </p:spPr>
        <p:txBody>
          <a:bodyPr/>
          <a:lstStyle/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interní </a:t>
            </a:r>
            <a:r>
              <a:rPr lang="cs-CZ" sz="1400" dirty="0" smtClean="0"/>
              <a:t>dokumenty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archivační </a:t>
            </a:r>
            <a:r>
              <a:rPr lang="cs-CZ" sz="1400" dirty="0" smtClean="0"/>
              <a:t>šanony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elektronická i listinná </a:t>
            </a:r>
            <a:r>
              <a:rPr lang="cs-CZ" sz="1400" dirty="0" smtClean="0"/>
              <a:t>komunikace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pracovní smlouvy, smlouvy s dodavateli, dalšími příjemci, partnery apod</a:t>
            </a:r>
            <a:r>
              <a:rPr lang="cs-CZ" sz="1400" dirty="0" smtClean="0"/>
              <a:t>.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účetní doklady </a:t>
            </a:r>
            <a:r>
              <a:rPr lang="cs-CZ" sz="1400" dirty="0" smtClean="0"/>
              <a:t>vztahující se </a:t>
            </a:r>
            <a:r>
              <a:rPr lang="cs-CZ" sz="1400" dirty="0"/>
              <a:t>k výdajům </a:t>
            </a:r>
            <a:r>
              <a:rPr lang="cs-CZ" sz="1400" dirty="0" smtClean="0"/>
              <a:t>projektu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vybavení pořízené z prostředků projektu (s výjimkou propagačních předmětů</a:t>
            </a:r>
            <a:r>
              <a:rPr lang="cs-CZ" sz="1400" dirty="0" smtClean="0"/>
              <a:t>)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neplacené PR články a převzaté PR výstupy (např. médii</a:t>
            </a:r>
            <a:r>
              <a:rPr lang="cs-CZ" sz="1400" dirty="0" smtClean="0"/>
              <a:t>)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ceny do </a:t>
            </a:r>
            <a:r>
              <a:rPr lang="cs-CZ" sz="1400" dirty="0" smtClean="0"/>
              <a:t>soutěží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výstupy, kde to není technicky možné (např. strojově generované objednávky, faktury</a:t>
            </a:r>
            <a:r>
              <a:rPr lang="cs-CZ" sz="1400" dirty="0" smtClean="0"/>
              <a:t>)</a:t>
            </a:r>
            <a:endParaRPr lang="cs-CZ" sz="14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467544" y="1203752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84A8B"/>
                </a:solidFill>
              </a:rPr>
              <a:t>ANO</a:t>
            </a:r>
            <a:endParaRPr lang="cs-CZ" b="1" dirty="0">
              <a:solidFill>
                <a:srgbClr val="084A8B"/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5076056" y="1216576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84A8B"/>
                </a:solidFill>
              </a:rPr>
              <a:t>NE</a:t>
            </a:r>
            <a:endParaRPr lang="cs-CZ" b="1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0479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683568" y="2348880"/>
            <a:ext cx="8136904" cy="2088232"/>
          </a:xfrm>
        </p:spPr>
        <p:txBody>
          <a:bodyPr/>
          <a:lstStyle/>
          <a:p>
            <a:pPr algn="ctr"/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Změny </a:t>
            </a:r>
            <a:r>
              <a:rPr lang="cs-CZ" dirty="0"/>
              <a:t>projektu (podstatné a nepodstatné) </a:t>
            </a:r>
            <a:br>
              <a:rPr lang="cs-CZ" dirty="0"/>
            </a:br>
            <a:r>
              <a:rPr lang="cs-CZ" b="0" baseline="0" dirty="0" smtClean="0"/>
              <a:t/>
            </a:r>
            <a:br>
              <a:rPr lang="cs-CZ" b="0" baseline="0" dirty="0" smtClean="0"/>
            </a:br>
            <a:endParaRPr lang="cs-CZ" sz="3200" b="0" cap="none" dirty="0"/>
          </a:p>
        </p:txBody>
      </p:sp>
    </p:spTree>
    <p:extLst>
      <p:ext uri="{BB962C8B-B14F-4D97-AF65-F5344CB8AC3E}">
        <p14:creationId xmlns:p14="http://schemas.microsoft.com/office/powerpoint/2010/main" val="1607742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0" dirty="0"/>
              <a:t>Změny projektu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340768"/>
            <a:ext cx="8424936" cy="5328592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cs-CZ" b="1" dirty="0"/>
              <a:t>p</a:t>
            </a:r>
            <a:r>
              <a:rPr lang="cs-CZ" b="1" dirty="0" smtClean="0"/>
              <a:t>odstatné změny – před jejich provedením je potřeba souhlas řídícího orgánu (ŘO)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sz="1800" dirty="0"/>
              <a:t>změny vyžadující vydání změnového právního aktu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sz="1800" dirty="0"/>
              <a:t>změny nevyžadující vydání změnového právního aktu</a:t>
            </a:r>
          </a:p>
          <a:p>
            <a:pPr marL="0" lvl="2" indent="0">
              <a:lnSpc>
                <a:spcPts val="2880"/>
              </a:lnSpc>
              <a:spcBef>
                <a:spcPts val="0"/>
              </a:spcBef>
              <a:spcAft>
                <a:spcPts val="600"/>
              </a:spcAft>
              <a:buSzPct val="100000"/>
              <a:buNone/>
            </a:pPr>
            <a:r>
              <a:rPr lang="cs-CZ" sz="1800" dirty="0" smtClean="0"/>
              <a:t>ŘO má na posouzení změny </a:t>
            </a:r>
            <a:r>
              <a:rPr lang="cs-CZ" sz="1800" b="1" dirty="0" smtClean="0"/>
              <a:t>20 pracovních dnů </a:t>
            </a:r>
            <a:r>
              <a:rPr lang="cs-CZ" sz="1800" dirty="0" smtClean="0"/>
              <a:t>(od předložení žádosti o změnu). Změna nesmí být provedena před schválením ze strany ŘO, resp. před vydáním změnového právního aktu.</a:t>
            </a:r>
            <a:endParaRPr lang="cs-CZ" sz="1800" dirty="0"/>
          </a:p>
          <a:p>
            <a:pPr>
              <a:spcBef>
                <a:spcPts val="0"/>
              </a:spcBef>
            </a:pPr>
            <a:r>
              <a:rPr lang="cs-CZ" b="1" dirty="0"/>
              <a:t>n</a:t>
            </a:r>
            <a:r>
              <a:rPr lang="cs-CZ" b="1" dirty="0" smtClean="0"/>
              <a:t>epodstatné změny – nevyžadují změnu právního aktu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sz="1800" dirty="0"/>
              <a:t>změny, o kterých je potřeba informovat ŘO bez zbytečného prodlení od data provedení změny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sz="1800" dirty="0"/>
              <a:t>změny, o kterých je potřeba informovat ŘO spolu se zprávou o realizaci projektu </a:t>
            </a:r>
          </a:p>
          <a:p>
            <a:pPr marL="432000" lvl="2" indent="-432000">
              <a:lnSpc>
                <a:spcPts val="288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b="1" dirty="0"/>
              <a:t>z</a:t>
            </a:r>
            <a:r>
              <a:rPr lang="cs-CZ" sz="2400" b="1" dirty="0" smtClean="0"/>
              <a:t>měny </a:t>
            </a:r>
            <a:r>
              <a:rPr lang="cs-CZ" sz="2400" b="1" dirty="0"/>
              <a:t>v osobě příjemce</a:t>
            </a:r>
          </a:p>
          <a:p>
            <a:pPr marL="0" lvl="2" indent="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endParaRPr lang="cs-CZ" dirty="0" smtClean="0"/>
          </a:p>
          <a:p>
            <a:pPr marL="342900" lvl="2" indent="-3429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Tx/>
              <a:buChar char="-"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59240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340768"/>
            <a:ext cx="8064000" cy="5328592"/>
          </a:xfrm>
        </p:spPr>
        <p:txBody>
          <a:bodyPr/>
          <a:lstStyle/>
          <a:p>
            <a:pPr marL="432000" lvl="2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b="1" dirty="0" smtClean="0"/>
              <a:t>Informovat </a:t>
            </a:r>
            <a:r>
              <a:rPr lang="cs-CZ" sz="2400" b="1" dirty="0"/>
              <a:t>ŘO bez zbytečného prodlení od data provedení </a:t>
            </a:r>
            <a:r>
              <a:rPr lang="cs-CZ" sz="2400" b="1" dirty="0" smtClean="0"/>
              <a:t>změny</a:t>
            </a:r>
          </a:p>
          <a:p>
            <a:pPr lvl="1"/>
            <a:r>
              <a:rPr lang="cs-CZ" sz="1800" dirty="0" smtClean="0"/>
              <a:t>kontaktní osoby projektu či adresy pro doručení</a:t>
            </a:r>
          </a:p>
          <a:p>
            <a:pPr lvl="1"/>
            <a:r>
              <a:rPr lang="cs-CZ" sz="1800" dirty="0" smtClean="0"/>
              <a:t>sídla </a:t>
            </a:r>
            <a:r>
              <a:rPr lang="cs-CZ" sz="1800" dirty="0"/>
              <a:t>příjemce </a:t>
            </a:r>
            <a:r>
              <a:rPr lang="cs-CZ" sz="1800" dirty="0" smtClean="0"/>
              <a:t>podpory; </a:t>
            </a:r>
          </a:p>
          <a:p>
            <a:pPr lvl="1"/>
            <a:r>
              <a:rPr lang="cs-CZ" sz="1800" dirty="0" smtClean="0"/>
              <a:t>osob statutárních </a:t>
            </a:r>
            <a:r>
              <a:rPr lang="cs-CZ" sz="1800" dirty="0"/>
              <a:t>orgánu </a:t>
            </a:r>
            <a:r>
              <a:rPr lang="cs-CZ" sz="1800" dirty="0" smtClean="0"/>
              <a:t>příjemce;</a:t>
            </a:r>
          </a:p>
          <a:p>
            <a:pPr lvl="1"/>
            <a:r>
              <a:rPr lang="cs-CZ" sz="1800" dirty="0" smtClean="0"/>
              <a:t>názvu příjemce (součástí nesmí být převod/přechod práv </a:t>
            </a:r>
            <a:r>
              <a:rPr lang="cs-CZ" sz="1800" dirty="0"/>
              <a:t>a povinností </a:t>
            </a:r>
            <a:r>
              <a:rPr lang="cs-CZ" sz="1800" dirty="0" smtClean="0"/>
              <a:t>příjemce z </a:t>
            </a:r>
            <a:r>
              <a:rPr lang="cs-CZ" sz="1800" dirty="0"/>
              <a:t>právního </a:t>
            </a:r>
            <a:r>
              <a:rPr lang="cs-CZ" sz="1800" dirty="0" smtClean="0"/>
              <a:t>aktu).</a:t>
            </a:r>
          </a:p>
          <a:p>
            <a:pPr marL="414000" lvl="1" indent="0">
              <a:buNone/>
            </a:pPr>
            <a:endParaRPr lang="cs-CZ" dirty="0" smtClean="0"/>
          </a:p>
          <a:p>
            <a:pPr marL="432000" lvl="2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b="1" dirty="0" smtClean="0"/>
              <a:t>Informovat </a:t>
            </a:r>
            <a:r>
              <a:rPr lang="cs-CZ" sz="2400" b="1" dirty="0"/>
              <a:t>ŘO </a:t>
            </a:r>
            <a:r>
              <a:rPr lang="cs-CZ" sz="2400" b="1" dirty="0" smtClean="0"/>
              <a:t>spolu se </a:t>
            </a:r>
            <a:r>
              <a:rPr lang="cs-CZ" sz="2400" b="1" dirty="0"/>
              <a:t>zprávou o realizaci projektu </a:t>
            </a:r>
          </a:p>
          <a:p>
            <a:pPr lvl="1"/>
            <a:r>
              <a:rPr lang="cs-CZ" sz="1800" dirty="0" smtClean="0"/>
              <a:t>Změna smluv </a:t>
            </a:r>
            <a:r>
              <a:rPr lang="cs-CZ" sz="1800" dirty="0" smtClean="0"/>
              <a:t>o partnerství, </a:t>
            </a:r>
            <a:r>
              <a:rPr lang="cs-CZ" sz="1800" dirty="0"/>
              <a:t>vypuštění </a:t>
            </a:r>
            <a:r>
              <a:rPr lang="cs-CZ" sz="1800" dirty="0" smtClean="0"/>
              <a:t>zaniklého partnera (pokud nedochází k navýšení veřejné podpory).</a:t>
            </a:r>
            <a:endParaRPr lang="cs-CZ" sz="18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34</a:t>
            </a:fld>
            <a:endParaRPr lang="cs-CZ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3528" y="0"/>
            <a:ext cx="8424000" cy="1080000"/>
          </a:xfrm>
        </p:spPr>
        <p:txBody>
          <a:bodyPr/>
          <a:lstStyle/>
          <a:p>
            <a:r>
              <a:rPr lang="cs-CZ" b="0" dirty="0" smtClean="0"/>
              <a:t>Nepodstatné změny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60115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196752"/>
            <a:ext cx="8712968" cy="5544616"/>
          </a:xfrm>
        </p:spPr>
        <p:txBody>
          <a:bodyPr/>
          <a:lstStyle/>
          <a:p>
            <a:pPr marL="432000" lvl="2" indent="-432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b="1" dirty="0"/>
              <a:t>N</a:t>
            </a:r>
            <a:r>
              <a:rPr lang="cs-CZ" sz="2400" b="1" dirty="0" smtClean="0"/>
              <a:t>evyžadující </a:t>
            </a:r>
            <a:r>
              <a:rPr lang="cs-CZ" sz="2400" b="1" dirty="0"/>
              <a:t>vydání změnového právního aktu</a:t>
            </a:r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cs-CZ" sz="1800" dirty="0"/>
              <a:t>změna bankovního účtu </a:t>
            </a:r>
            <a:r>
              <a:rPr lang="cs-CZ" sz="1800" dirty="0" smtClean="0"/>
              <a:t>projektu;</a:t>
            </a:r>
            <a:endParaRPr lang="cs-CZ" sz="1800" dirty="0"/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cs-CZ" sz="1800" dirty="0"/>
              <a:t>změna adresy </a:t>
            </a:r>
            <a:r>
              <a:rPr lang="cs-CZ" sz="1800" dirty="0" smtClean="0"/>
              <a:t>realizace (při </a:t>
            </a:r>
            <a:r>
              <a:rPr lang="cs-CZ" sz="1800" dirty="0"/>
              <a:t>čerpání na vybudování </a:t>
            </a:r>
            <a:r>
              <a:rPr lang="cs-CZ" sz="1800" dirty="0" smtClean="0"/>
              <a:t>zařízení, nebo </a:t>
            </a:r>
            <a:r>
              <a:rPr lang="cs-CZ" sz="1800" dirty="0"/>
              <a:t>na transformaci zařízení na dětskou </a:t>
            </a:r>
            <a:r>
              <a:rPr lang="cs-CZ" sz="1800" dirty="0" smtClean="0"/>
              <a:t>skupinu).</a:t>
            </a:r>
            <a:endParaRPr lang="cs-CZ" sz="1800" dirty="0"/>
          </a:p>
          <a:p>
            <a:pPr marL="432000" lvl="2" indent="-432000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b="1" dirty="0"/>
              <a:t>V</a:t>
            </a:r>
            <a:r>
              <a:rPr lang="cs-CZ" sz="2400" b="1" dirty="0" smtClean="0"/>
              <a:t>yžadující </a:t>
            </a:r>
            <a:r>
              <a:rPr lang="cs-CZ" sz="2400" b="1" dirty="0"/>
              <a:t>vydání změnového právního </a:t>
            </a:r>
            <a:r>
              <a:rPr lang="cs-CZ" sz="2400" b="1" dirty="0" smtClean="0"/>
              <a:t>aktu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sz="1800" dirty="0"/>
              <a:t>změna </a:t>
            </a:r>
            <a:r>
              <a:rPr lang="cs-CZ" sz="1800" dirty="0" smtClean="0"/>
              <a:t>délky fáze vybudování </a:t>
            </a:r>
            <a:r>
              <a:rPr lang="cs-CZ" sz="1800" dirty="0"/>
              <a:t>zařízení, </a:t>
            </a:r>
            <a:r>
              <a:rPr lang="cs-CZ" sz="1800" dirty="0" smtClean="0"/>
              <a:t>nebo fáze transformace; 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sz="1800" dirty="0" smtClean="0"/>
              <a:t>změna </a:t>
            </a:r>
            <a:r>
              <a:rPr lang="cs-CZ" sz="1800" dirty="0"/>
              <a:t>termínu ukončení realizace </a:t>
            </a:r>
            <a:r>
              <a:rPr lang="cs-CZ" sz="1800" dirty="0" smtClean="0"/>
              <a:t>projektu;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sz="1800" dirty="0"/>
              <a:t>snížení </a:t>
            </a:r>
            <a:r>
              <a:rPr lang="cs-CZ" sz="1800" dirty="0" smtClean="0"/>
              <a:t>kapacity zařízení (pouze </a:t>
            </a:r>
            <a:r>
              <a:rPr lang="cs-CZ" sz="1800" dirty="0"/>
              <a:t>ve fázi vybudování </a:t>
            </a:r>
            <a:r>
              <a:rPr lang="cs-CZ" sz="1800" dirty="0" smtClean="0"/>
              <a:t>zařízení</a:t>
            </a:r>
            <a:r>
              <a:rPr lang="cs-CZ" sz="1800" dirty="0"/>
              <a:t>, nebo ve fázi </a:t>
            </a:r>
            <a:r>
              <a:rPr lang="cs-CZ" sz="1800" dirty="0" smtClean="0"/>
              <a:t>transformace);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sz="1800" dirty="0"/>
              <a:t>změna plátcovství daně z přidané hodnoty příjemce </a:t>
            </a:r>
            <a:r>
              <a:rPr lang="cs-CZ" sz="1800" dirty="0" smtClean="0"/>
              <a:t>(během fáze vybudování nebo transformace)</a:t>
            </a:r>
            <a:endParaRPr lang="cs-CZ" sz="1800" dirty="0"/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sz="1800" dirty="0"/>
              <a:t>nahrazení partnera projektu jiným subjektem / jinými subjekty;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sz="1800" dirty="0"/>
              <a:t>vypuštění partnera z realizace projektu z důvodu jeho </a:t>
            </a:r>
            <a:r>
              <a:rPr lang="cs-CZ" sz="1800" dirty="0" smtClean="0"/>
              <a:t>zániku </a:t>
            </a:r>
            <a:r>
              <a:rPr lang="cs-CZ" sz="1800" dirty="0"/>
              <a:t>(pokud </a:t>
            </a:r>
            <a:r>
              <a:rPr lang="cs-CZ" sz="1800" dirty="0" smtClean="0"/>
              <a:t>dochází </a:t>
            </a:r>
            <a:r>
              <a:rPr lang="cs-CZ" sz="1800" dirty="0"/>
              <a:t>k navýšení veřejné podpory).</a:t>
            </a:r>
          </a:p>
          <a:p>
            <a:pPr lvl="1">
              <a:lnSpc>
                <a:spcPct val="100000"/>
              </a:lnSpc>
              <a:spcBef>
                <a:spcPts val="1200"/>
              </a:spcBef>
            </a:pPr>
            <a:endParaRPr lang="cs-CZ" sz="1800" dirty="0"/>
          </a:p>
          <a:p>
            <a:pPr lvl="1">
              <a:lnSpc>
                <a:spcPct val="100000"/>
              </a:lnSpc>
              <a:spcBef>
                <a:spcPts val="1200"/>
              </a:spcBef>
            </a:pPr>
            <a:endParaRPr lang="cs-CZ" dirty="0"/>
          </a:p>
          <a:p>
            <a:pPr marL="0" lvl="2" indent="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endParaRPr lang="cs-CZ" sz="2400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35</a:t>
            </a:fld>
            <a:endParaRPr lang="cs-CZ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3528" y="0"/>
            <a:ext cx="8424000" cy="1080000"/>
          </a:xfrm>
        </p:spPr>
        <p:txBody>
          <a:bodyPr/>
          <a:lstStyle/>
          <a:p>
            <a:r>
              <a:rPr lang="cs-CZ" b="0" dirty="0" smtClean="0"/>
              <a:t>Podstatné Změny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19276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Podstatné a nepodstatné změny v rámci změn v osobě příjemce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268760"/>
            <a:ext cx="8064000" cy="4968552"/>
          </a:xfrm>
        </p:spPr>
        <p:txBody>
          <a:bodyPr/>
          <a:lstStyle/>
          <a:p>
            <a:pPr marL="0" indent="0">
              <a:buNone/>
            </a:pPr>
            <a:endParaRPr lang="cs-CZ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l-PL" sz="2000" dirty="0"/>
              <a:t>změna právní formy příjemce podpory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cs-CZ" sz="20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2000" dirty="0"/>
              <a:t>přeměna obchodní společnosti nebo družstva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cs-CZ" sz="20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2000" dirty="0"/>
              <a:t>slučování, splývání a rozdělování školských právnických osob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cs-CZ" sz="20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2000" dirty="0"/>
              <a:t>změna příjemce ze zákona, kdy od určitého data dojde k jeho přejmenování či změně právní formy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cs-CZ" sz="20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2000" dirty="0"/>
              <a:t>změna příjemce, kdy na základě změny zákona, usnesení vlády apod. dojde od určitého data k přenosu agendy, které se projekt týká, z jednoho subjektu na jiný 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57001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755576" y="2780928"/>
            <a:ext cx="7632040" cy="2088232"/>
          </a:xfrm>
        </p:spPr>
        <p:txBody>
          <a:bodyPr/>
          <a:lstStyle/>
          <a:p>
            <a:pPr algn="ctr"/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Změnové </a:t>
            </a:r>
            <a:r>
              <a:rPr lang="cs-CZ" dirty="0"/>
              <a:t>řízení v </a:t>
            </a:r>
            <a:r>
              <a:rPr lang="cs-CZ" dirty="0" smtClean="0"/>
              <a:t>Iskp14</a:t>
            </a:r>
            <a:r>
              <a:rPr lang="cs-CZ" dirty="0"/>
              <a:t>+</a:t>
            </a:r>
            <a:br>
              <a:rPr lang="cs-CZ" dirty="0"/>
            </a:br>
            <a:r>
              <a:rPr lang="cs-CZ" b="0" baseline="0" dirty="0" smtClean="0"/>
              <a:t/>
            </a:r>
            <a:br>
              <a:rPr lang="cs-CZ" b="0" baseline="0" dirty="0" smtClean="0"/>
            </a:br>
            <a:endParaRPr lang="cs-CZ" sz="3200" b="0" cap="none" dirty="0"/>
          </a:p>
        </p:txBody>
      </p:sp>
    </p:spTree>
    <p:extLst>
      <p:ext uri="{BB962C8B-B14F-4D97-AF65-F5344CB8AC3E}">
        <p14:creationId xmlns:p14="http://schemas.microsoft.com/office/powerpoint/2010/main" val="3119760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3568" y="1484784"/>
            <a:ext cx="7920432" cy="5040560"/>
          </a:xfrm>
        </p:spPr>
        <p:txBody>
          <a:bodyPr/>
          <a:lstStyle/>
          <a:p>
            <a:pPr marL="432000" lvl="2" indent="-432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dirty="0" smtClean="0"/>
              <a:t>Záložka Žádost o změnu</a:t>
            </a:r>
          </a:p>
          <a:p>
            <a:pPr marL="684000" lvl="3" indent="-432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cs-CZ" dirty="0" smtClean="0"/>
              <a:t>Vytvořit žádost o změnu</a:t>
            </a:r>
          </a:p>
          <a:p>
            <a:pPr marL="684000" lvl="3" indent="-432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Courier New" panose="02070309020205020404" pitchFamily="49" charset="0"/>
              <a:buChar char="o"/>
            </a:pPr>
            <a:endParaRPr lang="cs-CZ" dirty="0" smtClean="0"/>
          </a:p>
          <a:p>
            <a:pPr marL="684000" lvl="3" indent="-432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cs-CZ" dirty="0" smtClean="0"/>
              <a:t>Výběr obrazovek pro vykázání změn</a:t>
            </a:r>
          </a:p>
          <a:p>
            <a:pPr marL="684000" lvl="3" indent="-432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Courier New" panose="02070309020205020404" pitchFamily="49" charset="0"/>
              <a:buChar char="o"/>
            </a:pPr>
            <a:endParaRPr lang="cs-CZ" dirty="0" smtClean="0"/>
          </a:p>
          <a:p>
            <a:pPr marL="684000" lvl="3" indent="-432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cs-CZ" dirty="0"/>
              <a:t>Vybrat záložky nutné pro </a:t>
            </a:r>
            <a:r>
              <a:rPr lang="cs-CZ" dirty="0" smtClean="0"/>
              <a:t>změnu</a:t>
            </a:r>
          </a:p>
          <a:p>
            <a:pPr marL="684000" lvl="3" indent="-432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Courier New" panose="02070309020205020404" pitchFamily="49" charset="0"/>
              <a:buChar char="o"/>
            </a:pPr>
            <a:endParaRPr lang="cs-CZ" dirty="0"/>
          </a:p>
          <a:p>
            <a:pPr marL="684000" lvl="3" indent="-432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cs-CZ" dirty="0"/>
              <a:t>Vybrat záložku </a:t>
            </a:r>
            <a:r>
              <a:rPr lang="cs-CZ" dirty="0" smtClean="0"/>
              <a:t>Dokumenty</a:t>
            </a:r>
          </a:p>
          <a:p>
            <a:pPr marL="684000" lvl="3" indent="-432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Courier New" panose="02070309020205020404" pitchFamily="49" charset="0"/>
              <a:buChar char="o"/>
            </a:pPr>
            <a:endParaRPr lang="cs-CZ" dirty="0"/>
          </a:p>
          <a:p>
            <a:pPr marL="684000" lvl="3" indent="-432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cs-CZ" dirty="0" smtClean="0"/>
              <a:t>Tlačítko SPUSTIT zcela dole na stránce s výběrem obrazovek</a:t>
            </a:r>
          </a:p>
          <a:p>
            <a:pPr marL="0" lvl="2" indent="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endParaRPr lang="cs-CZ" sz="2400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38</a:t>
            </a:fld>
            <a:endParaRPr lang="cs-CZ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3528" y="0"/>
            <a:ext cx="8640960" cy="1080000"/>
          </a:xfrm>
        </p:spPr>
        <p:txBody>
          <a:bodyPr/>
          <a:lstStyle/>
          <a:p>
            <a:r>
              <a:rPr lang="cs-CZ" b="0" dirty="0" smtClean="0"/>
              <a:t>Změny vyžádané příjemcem – IS KP14+</a:t>
            </a:r>
            <a:endParaRPr lang="cs-CZ" dirty="0"/>
          </a:p>
        </p:txBody>
      </p:sp>
      <p:cxnSp>
        <p:nvCxnSpPr>
          <p:cNvPr id="5" name="Přímá spojnice se šipkou 4"/>
          <p:cNvCxnSpPr/>
          <p:nvPr/>
        </p:nvCxnSpPr>
        <p:spPr>
          <a:xfrm>
            <a:off x="2627784" y="2348880"/>
            <a:ext cx="0" cy="432048"/>
          </a:xfrm>
          <a:prstGeom prst="straightConnector1">
            <a:avLst/>
          </a:prstGeom>
          <a:ln w="5715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Přímá spojnice se šipkou 6"/>
          <p:cNvCxnSpPr/>
          <p:nvPr/>
        </p:nvCxnSpPr>
        <p:spPr>
          <a:xfrm>
            <a:off x="2627784" y="3284984"/>
            <a:ext cx="0" cy="432048"/>
          </a:xfrm>
          <a:prstGeom prst="straightConnector1">
            <a:avLst/>
          </a:prstGeom>
          <a:ln w="5715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nice 9"/>
          <p:cNvCxnSpPr/>
          <p:nvPr/>
        </p:nvCxnSpPr>
        <p:spPr>
          <a:xfrm>
            <a:off x="2483768" y="4437112"/>
            <a:ext cx="360040" cy="0"/>
          </a:xfrm>
          <a:prstGeom prst="line">
            <a:avLst/>
          </a:prstGeom>
          <a:ln w="539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/>
        </p:nvCxnSpPr>
        <p:spPr>
          <a:xfrm>
            <a:off x="2488176" y="4437112"/>
            <a:ext cx="360040" cy="0"/>
          </a:xfrm>
          <a:prstGeom prst="line">
            <a:avLst/>
          </a:prstGeom>
          <a:ln w="50800">
            <a:solidFill>
              <a:schemeClr val="accent6"/>
            </a:solidFill>
          </a:ln>
          <a:scene3d>
            <a:camera prst="orthographicFront">
              <a:rot lat="0" lon="0" rev="54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nice se šipkou 11"/>
          <p:cNvCxnSpPr/>
          <p:nvPr/>
        </p:nvCxnSpPr>
        <p:spPr>
          <a:xfrm>
            <a:off x="2668196" y="5157192"/>
            <a:ext cx="0" cy="432048"/>
          </a:xfrm>
          <a:prstGeom prst="straightConnector1">
            <a:avLst/>
          </a:prstGeom>
          <a:ln w="5715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9622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3568" y="1484784"/>
            <a:ext cx="7920432" cy="5040560"/>
          </a:xfrm>
        </p:spPr>
        <p:txBody>
          <a:bodyPr/>
          <a:lstStyle/>
          <a:p>
            <a:pPr marL="432000" lvl="2" indent="-432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dirty="0"/>
              <a:t>Odůvodnění žádosti o </a:t>
            </a:r>
            <a:r>
              <a:rPr lang="cs-CZ" sz="2400" dirty="0" smtClean="0"/>
              <a:t>změnu je </a:t>
            </a:r>
            <a:r>
              <a:rPr lang="cs-CZ" sz="2400" dirty="0"/>
              <a:t>třeba </a:t>
            </a:r>
            <a:r>
              <a:rPr lang="cs-CZ" sz="2400" dirty="0" smtClean="0"/>
              <a:t>popsat na úvodní obrazovce </a:t>
            </a:r>
            <a:r>
              <a:rPr lang="cs-CZ" sz="2400" dirty="0" err="1" smtClean="0"/>
              <a:t>ŽoZ</a:t>
            </a:r>
            <a:r>
              <a:rPr lang="cs-CZ" sz="2400" dirty="0" smtClean="0"/>
              <a:t>, případně je možné vložit </a:t>
            </a:r>
            <a:r>
              <a:rPr lang="cs-CZ" sz="2400" dirty="0"/>
              <a:t>jako </a:t>
            </a:r>
            <a:r>
              <a:rPr lang="cs-CZ" sz="2400" dirty="0" smtClean="0"/>
              <a:t>přílohu </a:t>
            </a:r>
            <a:r>
              <a:rPr lang="cs-CZ" sz="2400" dirty="0" err="1" smtClean="0"/>
              <a:t>ŽoZ</a:t>
            </a:r>
            <a:r>
              <a:rPr lang="cs-CZ" sz="2400" dirty="0" smtClean="0"/>
              <a:t>. </a:t>
            </a:r>
          </a:p>
          <a:p>
            <a:pPr marL="0" lvl="2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None/>
            </a:pPr>
            <a:endParaRPr lang="cs-CZ" sz="2400" dirty="0"/>
          </a:p>
          <a:p>
            <a:pPr marL="432000" lvl="2" indent="-432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dirty="0"/>
              <a:t>Zaslání na ŘO</a:t>
            </a:r>
          </a:p>
          <a:p>
            <a:pPr marL="684000" lvl="3" indent="-432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cs-CZ" dirty="0" smtClean="0"/>
              <a:t>Kontrola – finalizace – podpis </a:t>
            </a:r>
            <a:r>
              <a:rPr lang="cs-CZ" dirty="0" err="1" smtClean="0"/>
              <a:t>ŽoZ</a:t>
            </a:r>
            <a:r>
              <a:rPr lang="cs-CZ" dirty="0" smtClean="0"/>
              <a:t> = odeslání na ŘO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39</a:t>
            </a:fld>
            <a:endParaRPr lang="cs-CZ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3528" y="0"/>
            <a:ext cx="8712968" cy="1080000"/>
          </a:xfrm>
        </p:spPr>
        <p:txBody>
          <a:bodyPr/>
          <a:lstStyle/>
          <a:p>
            <a:r>
              <a:rPr lang="cs-CZ" b="0" dirty="0" smtClean="0"/>
              <a:t>Změny </a:t>
            </a:r>
            <a:r>
              <a:rPr lang="cs-CZ" b="0" dirty="0"/>
              <a:t>vyžádané příjemcem – IS </a:t>
            </a:r>
            <a:r>
              <a:rPr lang="cs-CZ" b="0" dirty="0" smtClean="0"/>
              <a:t>KP14</a:t>
            </a:r>
            <a:r>
              <a:rPr lang="cs-CZ" b="0" dirty="0"/>
              <a:t>+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94487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Evidence poskytovatelů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340768"/>
            <a:ext cx="8064000" cy="5040560"/>
          </a:xfrm>
        </p:spPr>
        <p:txBody>
          <a:bodyPr/>
          <a:lstStyle/>
          <a:p>
            <a:pPr algn="just"/>
            <a:r>
              <a:rPr lang="cs-CZ" sz="2000" b="1" dirty="0" smtClean="0"/>
              <a:t>Poskytovat </a:t>
            </a:r>
            <a:r>
              <a:rPr lang="cs-CZ" sz="2000" b="1" dirty="0"/>
              <a:t>službu lze </a:t>
            </a:r>
            <a:r>
              <a:rPr lang="cs-CZ" sz="2000" b="1" u="sng" dirty="0"/>
              <a:t>pouze na základě </a:t>
            </a:r>
            <a:r>
              <a:rPr lang="cs-CZ" sz="2000" b="1" u="sng" dirty="0" smtClean="0"/>
              <a:t>oprávnění</a:t>
            </a:r>
            <a:br>
              <a:rPr lang="cs-CZ" sz="2000" b="1" u="sng" dirty="0" smtClean="0"/>
            </a:br>
            <a:r>
              <a:rPr lang="cs-CZ" sz="2000" b="1" dirty="0" smtClean="0"/>
              <a:t>k </a:t>
            </a:r>
            <a:r>
              <a:rPr lang="cs-CZ" sz="2000" b="1" dirty="0"/>
              <a:t>poskytování této služby </a:t>
            </a:r>
            <a:r>
              <a:rPr lang="cs-CZ" sz="2000" b="1" dirty="0" smtClean="0"/>
              <a:t>– oprávnění </a:t>
            </a:r>
            <a:r>
              <a:rPr lang="cs-CZ" sz="2000" b="1" dirty="0"/>
              <a:t>vzniká dnem zápisu žadatele do evidence </a:t>
            </a:r>
            <a:r>
              <a:rPr lang="cs-CZ" sz="2000" b="1" dirty="0" smtClean="0"/>
              <a:t>poskytovatelů. Podáním žádosti o zápis do evidence poskytovatelů začíná běžet zákonná lhůta </a:t>
            </a:r>
            <a:br>
              <a:rPr lang="cs-CZ" sz="2000" b="1" dirty="0" smtClean="0"/>
            </a:br>
            <a:r>
              <a:rPr lang="cs-CZ" sz="2000" b="1" u="sng" dirty="0" smtClean="0"/>
              <a:t>30-ti pracovních dní </a:t>
            </a:r>
            <a:r>
              <a:rPr lang="cs-CZ" sz="2000" b="1" dirty="0" smtClean="0"/>
              <a:t>(v případě, že jsou ve smyslu ustanovení </a:t>
            </a:r>
            <a:br>
              <a:rPr lang="cs-CZ" sz="2000" b="1" dirty="0" smtClean="0"/>
            </a:br>
            <a:r>
              <a:rPr lang="cs-CZ" sz="2000" b="1" dirty="0" smtClean="0"/>
              <a:t>§ 16 odst. 4 zákona o dětské skupině doloženy všechny relevantní dokumenty), </a:t>
            </a:r>
            <a:r>
              <a:rPr lang="cs-CZ" sz="2000" b="1" u="sng" dirty="0" smtClean="0"/>
              <a:t>které má správní orgán na posouzení žádosti!!!</a:t>
            </a:r>
          </a:p>
          <a:p>
            <a:pPr algn="just"/>
            <a:r>
              <a:rPr lang="cs-CZ" sz="2000" b="1" dirty="0" smtClean="0"/>
              <a:t>Žádosti o zápis do evidence poskytovatelů jsou nyní zasílány poštou či datovou schránkou. V průběhu srpna 2017 plánuje MPSV spustit elektronickou formu podávání žádostí o registraci DS na stránkách MPSV (forma elektronického podání bude vyžadovat elektronický podpis).</a:t>
            </a:r>
            <a:endParaRPr lang="cs-CZ" sz="2000" b="1" dirty="0"/>
          </a:p>
          <a:p>
            <a:pPr marL="414000" lvl="1" indent="0">
              <a:buNone/>
            </a:pPr>
            <a:r>
              <a:rPr lang="cs-CZ" sz="1600" dirty="0" smtClean="0"/>
              <a:t> </a:t>
            </a:r>
          </a:p>
          <a:p>
            <a:pPr lvl="1"/>
            <a:endParaRPr lang="cs-CZ" sz="1600" dirty="0" smtClean="0"/>
          </a:p>
          <a:p>
            <a:pPr marL="414000" lvl="1" indent="0">
              <a:buNone/>
            </a:pPr>
            <a:endParaRPr lang="cs-CZ" dirty="0"/>
          </a:p>
          <a:p>
            <a:pPr lvl="1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21467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3568" y="1484784"/>
            <a:ext cx="7920432" cy="5040560"/>
          </a:xfrm>
        </p:spPr>
        <p:txBody>
          <a:bodyPr/>
          <a:lstStyle/>
          <a:p>
            <a:pPr marL="432000" lvl="2" indent="-432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dirty="0" smtClean="0"/>
              <a:t>ŘO určí druh změny (podstatná se změnou PA, bez změny PA, nepodstatná změna). </a:t>
            </a:r>
          </a:p>
          <a:p>
            <a:pPr marL="432000" lvl="2" indent="-432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dirty="0" smtClean="0"/>
              <a:t>V závislosti na druhu změny probíhá schvalovací proces.</a:t>
            </a:r>
          </a:p>
          <a:p>
            <a:pPr marL="432000" lvl="2" indent="-432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dirty="0" smtClean="0"/>
              <a:t>Je-li třeba opravu </a:t>
            </a:r>
            <a:r>
              <a:rPr lang="cs-CZ" sz="2400" dirty="0" err="1" smtClean="0"/>
              <a:t>ŽoZ</a:t>
            </a:r>
            <a:r>
              <a:rPr lang="cs-CZ" sz="2400" dirty="0" smtClean="0"/>
              <a:t>, ŘO vrátí k dopracování, jinak bude </a:t>
            </a:r>
            <a:r>
              <a:rPr lang="cs-CZ" sz="2400" dirty="0" err="1" smtClean="0"/>
              <a:t>ŽoZ</a:t>
            </a:r>
            <a:r>
              <a:rPr lang="cs-CZ" sz="2400" dirty="0" smtClean="0"/>
              <a:t> buď akceptována, schválena, nebo neschválena.</a:t>
            </a:r>
            <a:endParaRPr lang="cs-CZ" dirty="0" smtClean="0"/>
          </a:p>
          <a:p>
            <a:pPr marL="0" lvl="2" indent="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endParaRPr lang="cs-CZ" sz="2400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40</a:t>
            </a:fld>
            <a:endParaRPr lang="cs-CZ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3528" y="0"/>
            <a:ext cx="8640960" cy="1080000"/>
          </a:xfrm>
        </p:spPr>
        <p:txBody>
          <a:bodyPr/>
          <a:lstStyle/>
          <a:p>
            <a:r>
              <a:rPr lang="cs-CZ" b="0" dirty="0" smtClean="0"/>
              <a:t>Změny </a:t>
            </a:r>
            <a:r>
              <a:rPr lang="cs-CZ" b="0" dirty="0"/>
              <a:t>vyžádané příjemcem – </a:t>
            </a:r>
            <a:r>
              <a:rPr lang="cs-CZ" b="0" dirty="0" smtClean="0"/>
              <a:t>ŘO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58959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3568" y="1484784"/>
            <a:ext cx="7920432" cy="5040560"/>
          </a:xfrm>
        </p:spPr>
        <p:txBody>
          <a:bodyPr/>
          <a:lstStyle/>
          <a:p>
            <a:pPr marL="432000" lvl="2" indent="-432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dirty="0" smtClean="0"/>
              <a:t>ŘO vytvoří </a:t>
            </a:r>
            <a:r>
              <a:rPr lang="cs-CZ" sz="2400" dirty="0" err="1" smtClean="0"/>
              <a:t>ŽoZ</a:t>
            </a:r>
            <a:r>
              <a:rPr lang="cs-CZ" sz="2400" dirty="0" smtClean="0"/>
              <a:t> a zašle příjemci (stav </a:t>
            </a:r>
            <a:r>
              <a:rPr lang="cs-CZ" sz="2400" dirty="0" err="1" smtClean="0"/>
              <a:t>ŽoZ</a:t>
            </a:r>
            <a:r>
              <a:rPr lang="cs-CZ" sz="2400" dirty="0" smtClean="0"/>
              <a:t> – rozpracována). O zaslání </a:t>
            </a:r>
            <a:r>
              <a:rPr lang="cs-CZ" sz="2400" dirty="0" err="1" smtClean="0"/>
              <a:t>ŽoZ</a:t>
            </a:r>
            <a:r>
              <a:rPr lang="cs-CZ" sz="2400" dirty="0" smtClean="0"/>
              <a:t> informuje systémová depeše.</a:t>
            </a:r>
          </a:p>
          <a:p>
            <a:pPr marL="432000" lvl="2" indent="-432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dirty="0" smtClean="0"/>
              <a:t>Současně se změnou zašle příjemci depeši s odůvodněním změny a popisem dalšího postupu.</a:t>
            </a:r>
          </a:p>
          <a:p>
            <a:pPr marL="432000" lvl="2" indent="-432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dirty="0" smtClean="0"/>
              <a:t>Příjemce se se změnou seznámí, příp. ji dopracuje.</a:t>
            </a:r>
          </a:p>
          <a:p>
            <a:pPr marL="432000" lvl="2" indent="-432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endParaRPr lang="cs-CZ" sz="2400" dirty="0"/>
          </a:p>
          <a:p>
            <a:pPr marL="432000" lvl="2" indent="-432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dirty="0" smtClean="0"/>
              <a:t>Kontrola – finalizace – podpis = odeslání na ŘO</a:t>
            </a:r>
          </a:p>
          <a:p>
            <a:pPr marL="432000" lvl="2" indent="-432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endParaRPr lang="cs-CZ" sz="2400" dirty="0"/>
          </a:p>
          <a:p>
            <a:pPr marL="432000" lvl="2" indent="-432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dirty="0" smtClean="0"/>
              <a:t>Schvalovací proces na ŘO</a:t>
            </a:r>
            <a:endParaRPr lang="cs-CZ" dirty="0" smtClean="0"/>
          </a:p>
          <a:p>
            <a:pPr marL="0" lvl="2" indent="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endParaRPr lang="cs-CZ" sz="2400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41</a:t>
            </a:fld>
            <a:endParaRPr lang="cs-CZ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3528" y="0"/>
            <a:ext cx="8640960" cy="1080000"/>
          </a:xfrm>
        </p:spPr>
        <p:txBody>
          <a:bodyPr/>
          <a:lstStyle/>
          <a:p>
            <a:r>
              <a:rPr lang="cs-CZ" b="0" dirty="0" smtClean="0"/>
              <a:t>Změny </a:t>
            </a:r>
            <a:r>
              <a:rPr lang="cs-CZ" b="0" dirty="0"/>
              <a:t>vyžádané </a:t>
            </a:r>
            <a:r>
              <a:rPr lang="cs-CZ" b="0" dirty="0" smtClean="0"/>
              <a:t>ŘO</a:t>
            </a:r>
            <a:endParaRPr lang="cs-CZ" dirty="0"/>
          </a:p>
        </p:txBody>
      </p:sp>
      <p:cxnSp>
        <p:nvCxnSpPr>
          <p:cNvPr id="5" name="Přímá spojnice se šipkou 4"/>
          <p:cNvCxnSpPr/>
          <p:nvPr/>
        </p:nvCxnSpPr>
        <p:spPr>
          <a:xfrm>
            <a:off x="2699792" y="3861048"/>
            <a:ext cx="0" cy="432048"/>
          </a:xfrm>
          <a:prstGeom prst="straightConnector1">
            <a:avLst/>
          </a:prstGeom>
          <a:ln w="5715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Přímá spojnice se šipkou 6"/>
          <p:cNvCxnSpPr/>
          <p:nvPr/>
        </p:nvCxnSpPr>
        <p:spPr>
          <a:xfrm>
            <a:off x="2702104" y="4797152"/>
            <a:ext cx="0" cy="432048"/>
          </a:xfrm>
          <a:prstGeom prst="straightConnector1">
            <a:avLst/>
          </a:prstGeom>
          <a:ln w="5715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0377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755576" y="2780928"/>
            <a:ext cx="7632040" cy="2088232"/>
          </a:xfrm>
        </p:spPr>
        <p:txBody>
          <a:bodyPr/>
          <a:lstStyle/>
          <a:p>
            <a:pPr marL="457200" indent="-457200" algn="ctr">
              <a:spcBef>
                <a:spcPts val="0"/>
              </a:spcBef>
            </a:pPr>
            <a:r>
              <a:rPr lang="cs-CZ" dirty="0"/>
              <a:t/>
            </a:r>
            <a:br>
              <a:rPr lang="cs-CZ" dirty="0"/>
            </a:br>
            <a:r>
              <a:rPr lang="cs-CZ" dirty="0"/>
              <a:t>IS ESF </a:t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b="0" baseline="0" dirty="0" smtClean="0"/>
              <a:t/>
            </a:r>
            <a:br>
              <a:rPr lang="cs-CZ" b="0" baseline="0" dirty="0" smtClean="0"/>
            </a:br>
            <a:endParaRPr lang="cs-CZ" sz="3200" b="0" cap="none" dirty="0"/>
          </a:p>
        </p:txBody>
      </p:sp>
    </p:spTree>
    <p:extLst>
      <p:ext uri="{BB962C8B-B14F-4D97-AF65-F5344CB8AC3E}">
        <p14:creationId xmlns:p14="http://schemas.microsoft.com/office/powerpoint/2010/main" val="4232944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Monitorování podpořených osob v IS ESF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424488" cy="4725344"/>
          </a:xfrm>
        </p:spPr>
        <p:txBody>
          <a:bodyPr/>
          <a:lstStyle/>
          <a:p>
            <a:r>
              <a:rPr lang="cs-CZ" dirty="0" smtClean="0">
                <a:hlinkClick r:id="rId2"/>
              </a:rPr>
              <a:t>https://esf2014.esfcr.cz</a:t>
            </a:r>
            <a:r>
              <a:rPr lang="cs-CZ" dirty="0" smtClean="0"/>
              <a:t> – dostupné prostřednictví www.esfcr.cz.</a:t>
            </a:r>
          </a:p>
          <a:p>
            <a:r>
              <a:rPr lang="cs-CZ" dirty="0" smtClean="0"/>
              <a:t>Pro vstup do systému nutná registrace na </a:t>
            </a:r>
            <a:r>
              <a:rPr lang="cs-CZ" dirty="0" smtClean="0">
                <a:hlinkClick r:id="rId3"/>
              </a:rPr>
              <a:t>www.esfcr.cz</a:t>
            </a:r>
            <a:r>
              <a:rPr lang="cs-CZ" dirty="0" smtClean="0"/>
              <a:t>. </a:t>
            </a:r>
          </a:p>
          <a:p>
            <a:r>
              <a:rPr lang="cs-CZ" dirty="0" smtClean="0"/>
              <a:t>Notifikace o zřízení účtu zástupce příjemce (kontaktní osoba žadatele) bude/byla zaslána mailem.</a:t>
            </a:r>
          </a:p>
          <a:p>
            <a:r>
              <a:rPr lang="cs-CZ" dirty="0" smtClean="0"/>
              <a:t>Aktivační kód bude/byl zaslán do datové schránky uvedené v žádosti. </a:t>
            </a:r>
          </a:p>
          <a:p>
            <a:r>
              <a:rPr lang="cs-CZ" dirty="0" smtClean="0"/>
              <a:t>Přístup zřízený řídím orgánem – kontaktní osoby. Další přístupy zřizuje kontaktní osoba sama.</a:t>
            </a:r>
          </a:p>
          <a:p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09617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Monitorování podpořených osob v IS ESF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424488" cy="4725344"/>
          </a:xfrm>
        </p:spPr>
        <p:txBody>
          <a:bodyPr/>
          <a:lstStyle/>
          <a:p>
            <a:r>
              <a:rPr lang="cs-CZ" dirty="0"/>
              <a:t>Do systému se zapisují účastníci (identifikace dle jména, příjmení, data narození a adresy trvalého pobytu) a dále také detaily o tom, jakých podpor v rámci projektu daná osoba využila a v jakém rozsahu (v počtu hodin, příp. </a:t>
            </a:r>
            <a:r>
              <a:rPr lang="cs-CZ" dirty="0" smtClean="0"/>
              <a:t>dnů, </a:t>
            </a:r>
            <a:r>
              <a:rPr lang="cs-CZ" dirty="0"/>
              <a:t>jednotka se liší podle kategorie využité podpory).</a:t>
            </a:r>
          </a:p>
          <a:p>
            <a:r>
              <a:rPr lang="cs-CZ" dirty="0"/>
              <a:t>Možné </a:t>
            </a:r>
            <a:r>
              <a:rPr lang="cs-CZ" dirty="0" smtClean="0"/>
              <a:t>podpory (výběr z číselníku):</a:t>
            </a:r>
          </a:p>
          <a:p>
            <a:pPr lvl="1"/>
            <a:r>
              <a:rPr lang="cs-CZ" dirty="0"/>
              <a:t>Oborové vzdělávání – výchova a vzdělávání (rekvalifikace)</a:t>
            </a:r>
          </a:p>
          <a:p>
            <a:pPr lvl="1"/>
            <a:r>
              <a:rPr lang="cs-CZ" dirty="0"/>
              <a:t>Využití zařízení zajišťujícího péče o děti, které bylo finančně podpořeno z projektu</a:t>
            </a:r>
          </a:p>
          <a:p>
            <a:pPr marL="0" indent="0">
              <a:buNone/>
            </a:pPr>
            <a:endParaRPr lang="cs-CZ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97762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Monitorování podpořených osob v IS ESF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556792"/>
            <a:ext cx="8424488" cy="4320480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Ve zprávách o realizaci projektu musí být uvedené dosažené hodnoty indikátorů týkajících se </a:t>
            </a:r>
            <a:r>
              <a:rPr lang="cs-CZ" dirty="0" smtClean="0"/>
              <a:t>osob. </a:t>
            </a:r>
            <a:r>
              <a:rPr lang="cs-CZ" dirty="0"/>
              <a:t>Hodnoty se načítají z IS </a:t>
            </a:r>
            <a:r>
              <a:rPr lang="cs-CZ" dirty="0" smtClean="0"/>
              <a:t>ESF, </a:t>
            </a:r>
            <a:r>
              <a:rPr lang="cs-CZ" dirty="0"/>
              <a:t>ale příjemce musí provést několik kroků, aby došlo k </a:t>
            </a:r>
            <a:r>
              <a:rPr lang="cs-CZ" dirty="0" smtClean="0"/>
              <a:t>načtení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Zaevidování podpořené osoby do IS ESF;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Zadání podpory ke každé z podpořených osob;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Schválení seznamu podpořených osob;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Přepnutí na záložku seznam projektů – vypočítat indikátory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cs-CZ" dirty="0"/>
          </a:p>
          <a:p>
            <a:r>
              <a:rPr lang="cs-CZ" dirty="0" smtClean="0"/>
              <a:t>Vzory a pokyny k monitorování podpořených osob</a:t>
            </a:r>
            <a:endParaRPr lang="cs-CZ" dirty="0" smtClean="0">
              <a:hlinkClick r:id=""/>
            </a:endParaRPr>
          </a:p>
          <a:p>
            <a:pPr lvl="1"/>
            <a:r>
              <a:rPr lang="cs-CZ" dirty="0" smtClean="0">
                <a:hlinkClick r:id=""/>
              </a:rPr>
              <a:t>Monitorovací </a:t>
            </a:r>
            <a:r>
              <a:rPr lang="cs-CZ" dirty="0">
                <a:hlinkClick r:id="rId2"/>
              </a:rPr>
              <a:t>list podpořené osoby</a:t>
            </a:r>
            <a:endParaRPr lang="cs-CZ" dirty="0"/>
          </a:p>
          <a:p>
            <a:pPr lvl="1"/>
            <a:r>
              <a:rPr lang="pl-PL" dirty="0">
                <a:hlinkClick r:id="rId3"/>
              </a:rPr>
              <a:t>Pokyny pro evidenci rozsahu a typu podpory jednotlivým podpořeným osobám</a:t>
            </a:r>
            <a:endParaRPr lang="pl-PL" dirty="0"/>
          </a:p>
          <a:p>
            <a:endParaRPr lang="cs-CZ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49574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Monitorování podpořených osob v IS ESF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556792"/>
            <a:ext cx="8424488" cy="4320480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Příjemce sám nerozlišuje bagatelní a nebagatelní podporu. Rozlišení provádí systém IS ESF.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Podporu ke každému účastníkovi projektu je třeba do systému zanášet maximálně v intervalech dle délky monitorovacího období.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Do systému se uvádí každý ukončený typ podpory, byť by účastník v projektu dále pokračoval.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„Datum do“ na záložce se specifikací podpory: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datum ukončení uváděné podpory, byť by účastník v projektu dále pokračoval, je-li podpora ukončena v průběhu monitorovacího období.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Datum konce monitorovacího období, není-li podpora v průběhu monitorovacího období ukončena.</a:t>
            </a:r>
            <a:endParaRPr lang="pl-PL" dirty="0"/>
          </a:p>
          <a:p>
            <a:endParaRPr lang="cs-CZ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95909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755576" y="2780928"/>
            <a:ext cx="7632040" cy="2088232"/>
          </a:xfrm>
        </p:spPr>
        <p:txBody>
          <a:bodyPr/>
          <a:lstStyle/>
          <a:p>
            <a:pPr marL="457200" indent="-457200" algn="ctr">
              <a:spcBef>
                <a:spcPts val="0"/>
              </a:spcBef>
            </a:pP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dotazy </a:t>
            </a:r>
            <a:r>
              <a:rPr lang="cs-CZ" dirty="0"/>
              <a:t>– ESF fórum</a:t>
            </a:r>
            <a:br>
              <a:rPr lang="cs-CZ" dirty="0"/>
            </a:br>
            <a:r>
              <a:rPr lang="cs-CZ" b="0" baseline="0" dirty="0" smtClean="0"/>
              <a:t/>
            </a:r>
            <a:br>
              <a:rPr lang="cs-CZ" b="0" baseline="0" dirty="0" smtClean="0"/>
            </a:br>
            <a:endParaRPr lang="cs-CZ" sz="3200" b="0" cap="none" dirty="0"/>
          </a:p>
        </p:txBody>
      </p:sp>
    </p:spTree>
    <p:extLst>
      <p:ext uri="{BB962C8B-B14F-4D97-AF65-F5344CB8AC3E}">
        <p14:creationId xmlns:p14="http://schemas.microsoft.com/office/powerpoint/2010/main" val="4144363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043608" y="1772816"/>
            <a:ext cx="7272000" cy="4752528"/>
          </a:xfrm>
        </p:spPr>
        <p:txBody>
          <a:bodyPr/>
          <a:lstStyle/>
          <a:p>
            <a:pPr algn="ctr"/>
            <a:r>
              <a:rPr lang="cs-CZ" sz="2800" dirty="0"/>
              <a:t>výzva :</a:t>
            </a:r>
            <a:br>
              <a:rPr lang="cs-CZ" sz="2800" dirty="0"/>
            </a:br>
            <a:r>
              <a:rPr lang="cs-CZ" sz="2800" dirty="0" smtClean="0">
                <a:hlinkClick r:id="rId3"/>
              </a:rPr>
              <a:t>Výzva 132 OPZ - www.esfcr.cz</a:t>
            </a:r>
            <a:r>
              <a:rPr lang="cs-CZ" sz="2800" dirty="0" smtClean="0"/>
              <a:t/>
            </a:r>
            <a:br>
              <a:rPr lang="cs-CZ" sz="2800" dirty="0" smtClean="0"/>
            </a:br>
            <a:r>
              <a:rPr lang="cs-CZ" sz="2800" dirty="0"/>
              <a:t/>
            </a:r>
            <a:br>
              <a:rPr lang="cs-CZ" sz="2800" dirty="0"/>
            </a:br>
            <a:r>
              <a:rPr lang="cs-CZ" sz="2800" dirty="0"/>
              <a:t>Další </a:t>
            </a:r>
            <a:r>
              <a:rPr lang="cs-CZ" sz="2800" dirty="0" smtClean="0"/>
              <a:t>dotazy směřujte prosím </a:t>
            </a:r>
            <a:br>
              <a:rPr lang="cs-CZ" sz="2800" dirty="0" smtClean="0"/>
            </a:br>
            <a:r>
              <a:rPr lang="cs-CZ" sz="2800" dirty="0" smtClean="0"/>
              <a:t>do diskusního klubu </a:t>
            </a:r>
            <a:br>
              <a:rPr lang="cs-CZ" sz="2800" dirty="0" smtClean="0"/>
            </a:br>
            <a:r>
              <a:rPr lang="cs-CZ" sz="2800" dirty="0"/>
              <a:t/>
            </a:r>
            <a:br>
              <a:rPr lang="cs-CZ" sz="2800" dirty="0"/>
            </a:br>
            <a:r>
              <a:rPr lang="cs-CZ" sz="1800" dirty="0" smtClean="0">
                <a:hlinkClick r:id="rId4"/>
              </a:rPr>
              <a:t>03_15_035 a 03_15_036 a 03_16_132 Podpora vybudování a provozu zařízení péče o děti předškolního věku pro podniky i veřejnost mimo hl. m. Prahu, v hl. m. Praze a Podpora vzniku a provozu dětských skupin pro podniky a veřejnost mimo hl. m. Prahu - www.esfcr.cz</a:t>
            </a:r>
            <a:r>
              <a:rPr lang="cs-CZ" sz="2000" dirty="0"/>
              <a:t/>
            </a:r>
            <a:br>
              <a:rPr lang="cs-CZ" sz="2000" dirty="0"/>
            </a:br>
            <a:r>
              <a:rPr lang="cs-CZ" sz="2000" dirty="0"/>
              <a:t/>
            </a:r>
            <a:br>
              <a:rPr lang="cs-CZ" sz="2000" dirty="0"/>
            </a:br>
            <a:endParaRPr lang="cs-CZ" cap="none" dirty="0"/>
          </a:p>
        </p:txBody>
      </p:sp>
    </p:spTree>
    <p:extLst>
      <p:ext uri="{BB962C8B-B14F-4D97-AF65-F5344CB8AC3E}">
        <p14:creationId xmlns:p14="http://schemas.microsoft.com/office/powerpoint/2010/main" val="1321503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Evidence poskytovatelů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628800"/>
            <a:ext cx="8064000" cy="4752528"/>
          </a:xfrm>
        </p:spPr>
        <p:txBody>
          <a:bodyPr/>
          <a:lstStyle/>
          <a:p>
            <a:r>
              <a:rPr lang="cs-CZ" sz="2000" b="1" dirty="0"/>
              <a:t>Žadatel o zápis do evidence poskytovatelů  musí splňovat následující podmínky:</a:t>
            </a:r>
          </a:p>
          <a:p>
            <a:pPr lvl="1" algn="just"/>
            <a:r>
              <a:rPr lang="cs-CZ" sz="1800" dirty="0" smtClean="0"/>
              <a:t>Poskytovatelem může být </a:t>
            </a:r>
            <a:r>
              <a:rPr lang="cs-CZ" sz="1800" b="1" u="sng" dirty="0" smtClean="0"/>
              <a:t>právnická nebo fyzická osoba ve smyslu ustanovení § 3 zákona o dětské skupině </a:t>
            </a:r>
            <a:r>
              <a:rPr lang="cs-CZ" sz="1800" dirty="0" smtClean="0"/>
              <a:t>(především se u neziskových organizací kontroluje, zda činnost poskytovatele je v souladu s jeho zakládací listinou či stanovami)</a:t>
            </a:r>
            <a:endParaRPr lang="cs-CZ" sz="1800" b="1" u="sng" dirty="0" smtClean="0"/>
          </a:p>
          <a:p>
            <a:pPr lvl="1" algn="just"/>
            <a:r>
              <a:rPr lang="cs-CZ" sz="1800" b="1" u="sng" dirty="0" smtClean="0"/>
              <a:t>Bezúhonnost </a:t>
            </a:r>
            <a:r>
              <a:rPr lang="cs-CZ" sz="1800" b="1" u="sng" dirty="0"/>
              <a:t>fyzické nebo právnické osoby</a:t>
            </a:r>
            <a:r>
              <a:rPr lang="cs-CZ" sz="1800" b="1" dirty="0"/>
              <a:t>, </a:t>
            </a:r>
            <a:r>
              <a:rPr lang="cs-CZ" sz="1800" dirty="0"/>
              <a:t>která bude poskytovatelem (bezúhonnost pro účely tohoto zákona stanoví zákon)</a:t>
            </a:r>
          </a:p>
          <a:p>
            <a:pPr lvl="1" algn="just"/>
            <a:r>
              <a:rPr lang="cs-CZ" sz="1800" b="1" u="sng" dirty="0"/>
              <a:t>Vlastnické nebo jiné právo </a:t>
            </a:r>
            <a:r>
              <a:rPr lang="cs-CZ" sz="1800" b="1" dirty="0"/>
              <a:t>(např. právo nájmu) </a:t>
            </a:r>
            <a:r>
              <a:rPr lang="cs-CZ" sz="1800" dirty="0"/>
              <a:t>budoucího poskytovatele k užívání objektu nebo prostor pro provozování služby </a:t>
            </a:r>
            <a:r>
              <a:rPr lang="cs-CZ" sz="1800" dirty="0" smtClean="0"/>
              <a:t>péče o dítě v dětské skupině; v nájemní smlouvě musí být uveden účel nájmu, kterým je poskytování služby péče o dítě v DS </a:t>
            </a:r>
            <a:br>
              <a:rPr lang="cs-CZ" sz="1800" dirty="0" smtClean="0"/>
            </a:br>
            <a:r>
              <a:rPr lang="cs-CZ" sz="1800" dirty="0" smtClean="0"/>
              <a:t>(výpis </a:t>
            </a:r>
            <a:r>
              <a:rPr lang="cs-CZ" sz="1800" dirty="0"/>
              <a:t>z katastru nemovitostí nebo nájemní či </a:t>
            </a:r>
            <a:r>
              <a:rPr lang="cs-CZ" sz="1800" dirty="0" smtClean="0"/>
              <a:t>obdobná smlouvu - § </a:t>
            </a:r>
            <a:r>
              <a:rPr lang="cs-CZ" sz="1800" dirty="0"/>
              <a:t>16 odst. 4 písm. </a:t>
            </a:r>
            <a:r>
              <a:rPr lang="cs-CZ" sz="1800" dirty="0" smtClean="0"/>
              <a:t>a) „zákona </a:t>
            </a:r>
            <a:r>
              <a:rPr lang="cs-CZ" sz="1800" dirty="0"/>
              <a:t>o dětské </a:t>
            </a:r>
            <a:r>
              <a:rPr lang="cs-CZ" sz="1800" dirty="0" smtClean="0"/>
              <a:t>skupině“)</a:t>
            </a:r>
            <a:endParaRPr lang="cs-CZ" sz="18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35349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Evidence poskytovatelů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556792"/>
            <a:ext cx="8064000" cy="4752528"/>
          </a:xfrm>
        </p:spPr>
        <p:txBody>
          <a:bodyPr/>
          <a:lstStyle/>
          <a:p>
            <a:pPr lvl="1" algn="just"/>
            <a:r>
              <a:rPr lang="cs-CZ" sz="1800" b="1" u="sng" dirty="0"/>
              <a:t>Zajištění technických požadavků na stavby a hygienických požadavků</a:t>
            </a:r>
            <a:r>
              <a:rPr lang="cs-CZ" sz="1800" dirty="0"/>
              <a:t>  na prostory, v nichž bude služba péče o dítě poskytována </a:t>
            </a:r>
            <a:r>
              <a:rPr lang="cs-CZ" sz="1800" dirty="0" smtClean="0"/>
              <a:t/>
            </a:r>
            <a:br>
              <a:rPr lang="cs-CZ" sz="1800" dirty="0" smtClean="0"/>
            </a:br>
            <a:r>
              <a:rPr lang="cs-CZ" sz="1800" dirty="0" smtClean="0"/>
              <a:t>a </a:t>
            </a:r>
            <a:r>
              <a:rPr lang="cs-CZ" sz="1800" dirty="0"/>
              <a:t>hygienických požadavků na provoz služby péče o dítě v dětské </a:t>
            </a:r>
            <a:r>
              <a:rPr lang="cs-CZ" sz="1800" dirty="0" smtClean="0"/>
              <a:t>skupině</a:t>
            </a:r>
          </a:p>
          <a:p>
            <a:pPr marL="666000" lvl="2" indent="0" algn="just">
              <a:buNone/>
            </a:pPr>
            <a:r>
              <a:rPr lang="cs-CZ" sz="1800" dirty="0"/>
              <a:t>- službu lze poskytovat pouze v místnostech, které splňují technické </a:t>
            </a:r>
            <a:r>
              <a:rPr lang="cs-CZ" sz="1800" dirty="0" smtClean="0"/>
              <a:t>požadavky </a:t>
            </a:r>
            <a:r>
              <a:rPr lang="cs-CZ" sz="1800" dirty="0"/>
              <a:t>na stavby kladené stavebními předpisy (vyhláškou č. 268/2009 </a:t>
            </a:r>
            <a:r>
              <a:rPr lang="cs-CZ" sz="1800" dirty="0" smtClean="0"/>
              <a:t>Sb</a:t>
            </a:r>
            <a:r>
              <a:rPr lang="cs-CZ" sz="1800" dirty="0"/>
              <a:t>., </a:t>
            </a:r>
            <a:r>
              <a:rPr lang="cs-CZ" sz="1800" dirty="0" smtClean="0"/>
              <a:t>o</a:t>
            </a:r>
            <a:r>
              <a:rPr lang="cs-CZ" sz="1800" dirty="0"/>
              <a:t>	technických požadavcích na stavby, v platném znění) </a:t>
            </a:r>
            <a:r>
              <a:rPr lang="cs-CZ" sz="1800" u="sng" dirty="0"/>
              <a:t>na byt, obytnou místnost </a:t>
            </a:r>
            <a:r>
              <a:rPr lang="cs-CZ" sz="1800" u="sng" dirty="0" smtClean="0"/>
              <a:t>nebo </a:t>
            </a:r>
            <a:r>
              <a:rPr lang="cs-CZ" sz="1800" u="sng" dirty="0"/>
              <a:t>pobytovou </a:t>
            </a:r>
            <a:r>
              <a:rPr lang="cs-CZ" sz="1800" u="sng" dirty="0" smtClean="0"/>
              <a:t>místnost</a:t>
            </a:r>
            <a:r>
              <a:rPr lang="cs-CZ" sz="1800" dirty="0"/>
              <a:t>;</a:t>
            </a:r>
          </a:p>
          <a:p>
            <a:pPr lvl="2" algn="just">
              <a:buFontTx/>
              <a:buChar char="-"/>
            </a:pPr>
            <a:r>
              <a:rPr lang="cs-CZ" sz="1800" dirty="0" smtClean="0"/>
              <a:t>splnění </a:t>
            </a:r>
            <a:r>
              <a:rPr lang="cs-CZ" sz="1800" dirty="0"/>
              <a:t>hygienických požadavků na stravování, prostory a provoz dokládá </a:t>
            </a:r>
            <a:r>
              <a:rPr lang="cs-CZ" sz="1800" dirty="0" smtClean="0"/>
              <a:t>žadatel </a:t>
            </a:r>
            <a:r>
              <a:rPr lang="cs-CZ" sz="1800" b="1" u="sng" dirty="0"/>
              <a:t>závazným stanoviskem krajské hygienické </a:t>
            </a:r>
            <a:r>
              <a:rPr lang="cs-CZ" sz="1800" b="1" u="sng" dirty="0" smtClean="0"/>
              <a:t>stanice</a:t>
            </a:r>
          </a:p>
          <a:p>
            <a:pPr marL="666000" lvl="2" indent="0" algn="just">
              <a:buNone/>
            </a:pPr>
            <a:r>
              <a:rPr lang="cs-CZ" sz="1800" dirty="0" smtClean="0"/>
              <a:t>( § 16 odst. 4 písm. b) „zákona o dětské skupině“)</a:t>
            </a:r>
            <a:endParaRPr lang="cs-CZ" sz="1800" dirty="0"/>
          </a:p>
          <a:p>
            <a:pPr lvl="1" algn="just"/>
            <a:r>
              <a:rPr lang="cs-CZ" sz="1800" dirty="0" smtClean="0"/>
              <a:t>Dosažení </a:t>
            </a:r>
            <a:r>
              <a:rPr lang="cs-CZ" sz="1800" dirty="0"/>
              <a:t>věku 18 let a plná svéprávnost, </a:t>
            </a:r>
            <a:r>
              <a:rPr lang="cs-CZ" sz="1800" b="1" u="sng" dirty="0"/>
              <a:t>pokud je žadatelem o zápis fyzická osoba</a:t>
            </a:r>
            <a:r>
              <a:rPr lang="cs-CZ" sz="1800" dirty="0"/>
              <a:t>  (čestné prohlášení)</a:t>
            </a:r>
          </a:p>
          <a:p>
            <a:pPr marL="414000" lvl="1" indent="0">
              <a:buNone/>
            </a:pPr>
            <a:endParaRPr lang="cs-CZ" dirty="0"/>
          </a:p>
          <a:p>
            <a:pPr marL="414000" lvl="1" indent="0">
              <a:buNone/>
            </a:pPr>
            <a:r>
              <a:rPr lang="cs-CZ" dirty="0"/>
              <a:t>	</a:t>
            </a:r>
            <a:endParaRPr lang="cs-CZ" dirty="0" smtClean="0"/>
          </a:p>
          <a:p>
            <a:pPr lvl="1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47265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/>
              <a:t>Žádost o evidenci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268760"/>
            <a:ext cx="8640960" cy="5328592"/>
          </a:xfrm>
        </p:spPr>
        <p:txBody>
          <a:bodyPr/>
          <a:lstStyle/>
          <a:p>
            <a:pPr algn="just"/>
            <a:r>
              <a:rPr lang="cs-CZ" sz="1800" b="1" dirty="0"/>
              <a:t>Žádost o zápis se podává na tiskopise předepsaném ministerstvem </a:t>
            </a:r>
            <a:endParaRPr lang="cs-CZ" sz="1800" b="1" dirty="0" smtClean="0"/>
          </a:p>
          <a:p>
            <a:pPr algn="just">
              <a:lnSpc>
                <a:spcPct val="100000"/>
              </a:lnSpc>
            </a:pPr>
            <a:r>
              <a:rPr lang="cs-CZ" sz="1800" b="1" dirty="0"/>
              <a:t>K žádosti se přikládá originál nebo výstup z autorizované konverze dokumentů následujících dokladů: </a:t>
            </a:r>
            <a:endParaRPr lang="cs-CZ" sz="1800" b="1" dirty="0" smtClean="0"/>
          </a:p>
          <a:p>
            <a:pPr marL="234000" lvl="1" indent="0" algn="just">
              <a:lnSpc>
                <a:spcPct val="100000"/>
              </a:lnSpc>
              <a:buNone/>
            </a:pPr>
            <a:r>
              <a:rPr lang="cs-CZ" sz="1600" dirty="0" smtClean="0"/>
              <a:t>1</a:t>
            </a:r>
            <a:r>
              <a:rPr lang="cs-CZ" sz="1600" dirty="0"/>
              <a:t>) </a:t>
            </a:r>
            <a:r>
              <a:rPr lang="cs-CZ" sz="1600" b="1" u="sng" dirty="0"/>
              <a:t>doklad o vlastnickém nebo jiném právu k objektu nebo prostorám</a:t>
            </a:r>
            <a:r>
              <a:rPr lang="cs-CZ" sz="1600" dirty="0"/>
              <a:t>, z něhož vyplývá oprávnění tento objekt nebo prostory užívat k poskytování služby péče o dítě v dětské </a:t>
            </a:r>
            <a:r>
              <a:rPr lang="cs-CZ" sz="1600" dirty="0" smtClean="0"/>
              <a:t>skupině;</a:t>
            </a:r>
            <a:endParaRPr lang="cs-CZ" sz="1600" dirty="0"/>
          </a:p>
          <a:p>
            <a:pPr marL="234000" lvl="1" indent="0" algn="just">
              <a:lnSpc>
                <a:spcPct val="100000"/>
              </a:lnSpc>
              <a:buNone/>
            </a:pPr>
            <a:r>
              <a:rPr lang="cs-CZ" sz="1600" dirty="0" smtClean="0"/>
              <a:t>2</a:t>
            </a:r>
            <a:r>
              <a:rPr lang="cs-CZ" sz="1600" dirty="0"/>
              <a:t>) </a:t>
            </a:r>
            <a:r>
              <a:rPr lang="cs-CZ" sz="1600" b="1" u="sng" dirty="0"/>
              <a:t>závazné stanovisko krajské hygienické stanice o splnění hygienických  požadavků na stravování, prostory a provoz, v nichž bude poskytována služba péče o </a:t>
            </a:r>
            <a:r>
              <a:rPr lang="cs-CZ" sz="1600" b="1" u="sng" dirty="0" smtClean="0"/>
              <a:t>dítě,</a:t>
            </a:r>
            <a:r>
              <a:rPr lang="cs-CZ" sz="1600" dirty="0" smtClean="0"/>
              <a:t> </a:t>
            </a:r>
            <a:r>
              <a:rPr lang="cs-CZ" sz="1600" b="1" u="sng" dirty="0" smtClean="0"/>
              <a:t>přičemž je nutná shoda kapacity zařízení v žádosti o evidenci se stanoviskem KHS;</a:t>
            </a:r>
            <a:endParaRPr lang="cs-CZ" sz="1600" b="1" u="sng" dirty="0"/>
          </a:p>
          <a:p>
            <a:pPr marL="234000" lvl="1" indent="0" algn="just">
              <a:lnSpc>
                <a:spcPct val="100000"/>
              </a:lnSpc>
              <a:buNone/>
            </a:pPr>
            <a:r>
              <a:rPr lang="cs-CZ" sz="1600" dirty="0" smtClean="0"/>
              <a:t>3) </a:t>
            </a:r>
            <a:r>
              <a:rPr lang="cs-CZ" sz="1600" b="1" u="sng" dirty="0" smtClean="0"/>
              <a:t>opis </a:t>
            </a:r>
            <a:r>
              <a:rPr lang="cs-CZ" sz="1600" b="1" u="sng" dirty="0"/>
              <a:t>smlouvy o pojištění odpovědnosti za újmu</a:t>
            </a:r>
            <a:r>
              <a:rPr lang="cs-CZ" sz="1600" dirty="0"/>
              <a:t> (stačí </a:t>
            </a:r>
            <a:r>
              <a:rPr lang="cs-CZ" sz="1600" dirty="0" smtClean="0"/>
              <a:t>kopie), ve smyslu ustanovení </a:t>
            </a:r>
            <a:br>
              <a:rPr lang="cs-CZ" sz="1600" dirty="0" smtClean="0"/>
            </a:br>
            <a:r>
              <a:rPr lang="cs-CZ" sz="1600" dirty="0" smtClean="0"/>
              <a:t>§ 12 „zákona o dětské skupině“ – odpovědnost za újmu způsobenou při poskytování služby péče o dítě v DS;</a:t>
            </a:r>
            <a:endParaRPr lang="cs-CZ" sz="1600" dirty="0"/>
          </a:p>
          <a:p>
            <a:pPr marL="234000" lvl="1" indent="0" algn="just">
              <a:lnSpc>
                <a:spcPct val="100000"/>
              </a:lnSpc>
              <a:buFontTx/>
              <a:buNone/>
              <a:defRPr/>
            </a:pPr>
            <a:r>
              <a:rPr lang="cs-CZ" sz="1600" dirty="0" smtClean="0"/>
              <a:t>4</a:t>
            </a:r>
            <a:r>
              <a:rPr lang="cs-CZ" sz="1600" dirty="0"/>
              <a:t>) doklad o bezúhonnosti fyzické osoby – cizince, u ostatních si MPSV zajistí dálkovým přístupem z RT</a:t>
            </a:r>
          </a:p>
          <a:p>
            <a:pPr algn="just">
              <a:lnSpc>
                <a:spcPct val="100000"/>
              </a:lnSpc>
            </a:pPr>
            <a:r>
              <a:rPr lang="cs-CZ" sz="1800" b="1" dirty="0" smtClean="0"/>
              <a:t>Písemné </a:t>
            </a:r>
            <a:r>
              <a:rPr lang="cs-CZ" sz="1800" b="1" dirty="0"/>
              <a:t>rozhodnutí o zápisu se ze zákona o dětské skupině </a:t>
            </a:r>
            <a:r>
              <a:rPr lang="cs-CZ" sz="1800" b="1" dirty="0" smtClean="0"/>
              <a:t>nevydává, zápis se provede do spisu a je </a:t>
            </a:r>
            <a:r>
              <a:rPr lang="cs-CZ" sz="1800" b="1" dirty="0"/>
              <a:t>zveřejněn na webových stránkách </a:t>
            </a:r>
            <a:r>
              <a:rPr lang="cs-CZ" sz="1800" b="1" dirty="0" smtClean="0"/>
              <a:t>Ministerstva práce a sociálních věcí</a:t>
            </a:r>
            <a:endParaRPr lang="cs-CZ" sz="1400" b="1" dirty="0"/>
          </a:p>
          <a:p>
            <a:pPr marL="0" indent="0">
              <a:lnSpc>
                <a:spcPct val="150000"/>
              </a:lnSpc>
              <a:buNone/>
            </a:pPr>
            <a:endParaRPr lang="cs-CZ" sz="1800" b="1" dirty="0" smtClean="0"/>
          </a:p>
          <a:p>
            <a:pPr marL="0" indent="0">
              <a:lnSpc>
                <a:spcPct val="100000"/>
              </a:lnSpc>
              <a:buNone/>
            </a:pPr>
            <a:r>
              <a:rPr lang="cs-CZ" sz="1800" b="1" dirty="0"/>
              <a:t>	</a:t>
            </a:r>
            <a:endParaRPr lang="cs-CZ" b="1" dirty="0"/>
          </a:p>
          <a:p>
            <a:pPr lvl="1"/>
            <a:endParaRPr lang="cs-CZ" b="1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69223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052736"/>
          </a:xfrm>
        </p:spPr>
        <p:txBody>
          <a:bodyPr/>
          <a:lstStyle/>
          <a:p>
            <a:r>
              <a:rPr lang="cs-CZ" sz="1800" dirty="0"/>
              <a:t>Informace o zápisu do evidence poskytovatelů služby péče o dítě v dětské skupině na webu MPSV, </a:t>
            </a:r>
            <a:br>
              <a:rPr lang="cs-CZ" sz="1800" dirty="0"/>
            </a:br>
            <a:r>
              <a:rPr lang="cs-CZ" sz="1800" dirty="0"/>
              <a:t>sekce Rodina a ochrana práv dětí, http://www.mpsv.cz/cs/20302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8</a:t>
            </a:fld>
            <a:endParaRPr lang="cs-CZ" dirty="0"/>
          </a:p>
        </p:txBody>
      </p:sp>
      <p:pic>
        <p:nvPicPr>
          <p:cNvPr id="5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586" y="1412875"/>
            <a:ext cx="7918827" cy="4706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80587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Informace k dětským skupinám na www.dsmpsv.cz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9</a:t>
            </a:fld>
            <a:endParaRPr lang="cs-CZ" dirty="0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9226" y="1800225"/>
            <a:ext cx="6765547" cy="431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91903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</Template>
  <TotalTime>0</TotalTime>
  <Words>2431</Words>
  <Application>Microsoft Office PowerPoint</Application>
  <PresentationFormat>Předvádění na obrazovce (4:3)</PresentationFormat>
  <Paragraphs>417</Paragraphs>
  <Slides>48</Slides>
  <Notes>12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48</vt:i4>
      </vt:variant>
    </vt:vector>
  </HeadingPairs>
  <TitlesOfParts>
    <vt:vector size="49" baseType="lpstr">
      <vt:lpstr>prezentace</vt:lpstr>
      <vt:lpstr>Podpora vzniku a provozu dětských skupin pro podniky a veřejnost mimo hl. m. Prahu   Seminář pro příjemce</vt:lpstr>
      <vt:lpstr>Program semináře</vt:lpstr>
      <vt:lpstr>Dětské skupiny</vt:lpstr>
      <vt:lpstr>Evidence poskytovatelů</vt:lpstr>
      <vt:lpstr>Evidence poskytovatelů</vt:lpstr>
      <vt:lpstr>Evidence poskytovatelů</vt:lpstr>
      <vt:lpstr>Žádost o evidenci</vt:lpstr>
      <vt:lpstr>Informace o zápisu do evidence poskytovatelů služby péče o dítě v dětské skupině na webu MPSV,  sekce Rodina a ochrana práv dětí, http://www.mpsv.cz/cs/20302</vt:lpstr>
      <vt:lpstr>Informace k dětským skupinám na www.dsmpsv.cz</vt:lpstr>
      <vt:lpstr>Povinnosti příjemce dotace</vt:lpstr>
      <vt:lpstr>Dokladování dosažených jednotek </vt:lpstr>
      <vt:lpstr>Jednotky a jednotkové náklady</vt:lpstr>
      <vt:lpstr>Vytvořené / transformované místo v zařízení péče o děti </vt:lpstr>
      <vt:lpstr>Obsazenost zařízení péče o děti</vt:lpstr>
      <vt:lpstr>Obsazenost zařízení péče o děti</vt:lpstr>
      <vt:lpstr>Obsazenost zařízení péče o děti</vt:lpstr>
      <vt:lpstr>Obsazenost zařízení péče o děti</vt:lpstr>
      <vt:lpstr>Obsazenost zařízení péče o děti</vt:lpstr>
      <vt:lpstr>Obsazenost zařízení péče o děti</vt:lpstr>
      <vt:lpstr>Obsazenost zařízení péče o děti</vt:lpstr>
      <vt:lpstr>Obsazenost zařízení péče o děti</vt:lpstr>
      <vt:lpstr>pečující osoba</vt:lpstr>
      <vt:lpstr>Kvalifikovaná pečující osoba</vt:lpstr>
      <vt:lpstr>Nájemné prostor zařízení péče o děti</vt:lpstr>
      <vt:lpstr>Výpočet obsazenosti/zálohy  </vt:lpstr>
      <vt:lpstr>Jednotky a jednotkové náklady</vt:lpstr>
      <vt:lpstr>Jednotky a jednotkové náklady</vt:lpstr>
      <vt:lpstr>Příklad (vybudování, 5 míst)</vt:lpstr>
      <vt:lpstr> Publicita   </vt:lpstr>
      <vt:lpstr>Povinný plakát</vt:lpstr>
      <vt:lpstr>VIZUÁLNÍ IDENTITA - použití</vt:lpstr>
      <vt:lpstr> Změny projektu (podstatné a nepodstatné)   </vt:lpstr>
      <vt:lpstr>Změny projektu</vt:lpstr>
      <vt:lpstr>Nepodstatné změny</vt:lpstr>
      <vt:lpstr>Podstatné Změny</vt:lpstr>
      <vt:lpstr>Podstatné a nepodstatné změny v rámci změn v osobě příjemce </vt:lpstr>
      <vt:lpstr> Změnové řízení v Iskp14+  </vt:lpstr>
      <vt:lpstr>Změny vyžádané příjemcem – IS KP14+</vt:lpstr>
      <vt:lpstr>Změny vyžádané příjemcem – IS KP14+</vt:lpstr>
      <vt:lpstr>Změny vyžádané příjemcem – ŘO</vt:lpstr>
      <vt:lpstr>Změny vyžádané ŘO</vt:lpstr>
      <vt:lpstr> IS ESF    </vt:lpstr>
      <vt:lpstr>Monitorování podpořených osob v IS ESF</vt:lpstr>
      <vt:lpstr>Monitorování podpořených osob v IS ESF</vt:lpstr>
      <vt:lpstr>Monitorování podpořených osob v IS ESF</vt:lpstr>
      <vt:lpstr>Monitorování podpořených osob v IS ESF</vt:lpstr>
      <vt:lpstr> dotazy – ESF fórum  </vt:lpstr>
      <vt:lpstr>výzva : Výzva 132 OPZ - www.esfcr.cz  Další dotazy směřujte prosím  do diskusního klubu   03_15_035 a 03_15_036 a 03_16_132 Podpora vybudování a provozu zařízení péče o děti předškolního věku pro podniky i veřejnost mimo hl. m. Prahu, v hl. m. Praze a Podpora vzniku a provozu dětských skupin pro podniky a veřejnost mimo hl. m. Prahu - www.esfcr.cz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2015-02-20T08:23:15Z</dcterms:created>
  <dcterms:modified xsi:type="dcterms:W3CDTF">2017-07-24T06:51:47Z</dcterms:modified>
</cp:coreProperties>
</file>