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</p:sldMasterIdLst>
  <p:notesMasterIdLst>
    <p:notesMasterId r:id="rId83"/>
  </p:notesMasterIdLst>
  <p:handoutMasterIdLst>
    <p:handoutMasterId r:id="rId84"/>
  </p:handoutMasterIdLst>
  <p:sldIdLst>
    <p:sldId id="256" r:id="rId2"/>
    <p:sldId id="517" r:id="rId3"/>
    <p:sldId id="719" r:id="rId4"/>
    <p:sldId id="713" r:id="rId5"/>
    <p:sldId id="714" r:id="rId6"/>
    <p:sldId id="715" r:id="rId7"/>
    <p:sldId id="716" r:id="rId8"/>
    <p:sldId id="717" r:id="rId9"/>
    <p:sldId id="718" r:id="rId10"/>
    <p:sldId id="510" r:id="rId11"/>
    <p:sldId id="656" r:id="rId12"/>
    <p:sldId id="354" r:id="rId13"/>
    <p:sldId id="662" r:id="rId14"/>
    <p:sldId id="678" r:id="rId15"/>
    <p:sldId id="657" r:id="rId16"/>
    <p:sldId id="673" r:id="rId17"/>
    <p:sldId id="669" r:id="rId18"/>
    <p:sldId id="671" r:id="rId19"/>
    <p:sldId id="674" r:id="rId20"/>
    <p:sldId id="672" r:id="rId21"/>
    <p:sldId id="675" r:id="rId22"/>
    <p:sldId id="725" r:id="rId23"/>
    <p:sldId id="677" r:id="rId24"/>
    <p:sldId id="476" r:id="rId25"/>
    <p:sldId id="477" r:id="rId26"/>
    <p:sldId id="556" r:id="rId27"/>
    <p:sldId id="558" r:id="rId28"/>
    <p:sldId id="559" r:id="rId29"/>
    <p:sldId id="557" r:id="rId30"/>
    <p:sldId id="560" r:id="rId31"/>
    <p:sldId id="561" r:id="rId32"/>
    <p:sldId id="562" r:id="rId33"/>
    <p:sldId id="563" r:id="rId34"/>
    <p:sldId id="602" r:id="rId35"/>
    <p:sldId id="565" r:id="rId36"/>
    <p:sldId id="566" r:id="rId37"/>
    <p:sldId id="568" r:id="rId38"/>
    <p:sldId id="567" r:id="rId39"/>
    <p:sldId id="571" r:id="rId40"/>
    <p:sldId id="572" r:id="rId41"/>
    <p:sldId id="573" r:id="rId42"/>
    <p:sldId id="574" r:id="rId43"/>
    <p:sldId id="679" r:id="rId44"/>
    <p:sldId id="680" r:id="rId45"/>
    <p:sldId id="681" r:id="rId46"/>
    <p:sldId id="682" r:id="rId47"/>
    <p:sldId id="683" r:id="rId48"/>
    <p:sldId id="684" r:id="rId49"/>
    <p:sldId id="685" r:id="rId50"/>
    <p:sldId id="686" r:id="rId51"/>
    <p:sldId id="687" r:id="rId52"/>
    <p:sldId id="688" r:id="rId53"/>
    <p:sldId id="689" r:id="rId54"/>
    <p:sldId id="690" r:id="rId55"/>
    <p:sldId id="696" r:id="rId56"/>
    <p:sldId id="697" r:id="rId57"/>
    <p:sldId id="698" r:id="rId58"/>
    <p:sldId id="699" r:id="rId59"/>
    <p:sldId id="700" r:id="rId60"/>
    <p:sldId id="701" r:id="rId61"/>
    <p:sldId id="702" r:id="rId62"/>
    <p:sldId id="703" r:id="rId63"/>
    <p:sldId id="704" r:id="rId64"/>
    <p:sldId id="705" r:id="rId65"/>
    <p:sldId id="706" r:id="rId66"/>
    <p:sldId id="707" r:id="rId67"/>
    <p:sldId id="708" r:id="rId68"/>
    <p:sldId id="709" r:id="rId69"/>
    <p:sldId id="710" r:id="rId70"/>
    <p:sldId id="711" r:id="rId71"/>
    <p:sldId id="712" r:id="rId72"/>
    <p:sldId id="598" r:id="rId73"/>
    <p:sldId id="658" r:id="rId74"/>
    <p:sldId id="659" r:id="rId75"/>
    <p:sldId id="660" r:id="rId76"/>
    <p:sldId id="661" r:id="rId77"/>
    <p:sldId id="723" r:id="rId78"/>
    <p:sldId id="722" r:id="rId79"/>
    <p:sldId id="524" r:id="rId80"/>
    <p:sldId id="721" r:id="rId81"/>
    <p:sldId id="724" r:id="rId8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5" autoAdjust="0"/>
    <p:restoredTop sz="93939" autoAdjust="0"/>
  </p:normalViewPr>
  <p:slideViewPr>
    <p:cSldViewPr showGuides="1">
      <p:cViewPr>
        <p:scale>
          <a:sx n="100" d="100"/>
          <a:sy n="100" d="100"/>
        </p:scale>
        <p:origin x="-1944" y="-30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696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handoutMaster" Target="handoutMasters/handoutMaster1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30.10.2017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30.10.2017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43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5112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10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32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837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836/" TargetMode="External"/><Relationship Id="rId2" Type="http://schemas.openxmlformats.org/officeDocument/2006/relationships/hyperlink" Target="http://www.esfcr.cz/file/9835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sfcr.cz/file/9837/" TargetMode="Externa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hyperlink" Target="https://esf2014.esfcr.cz/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882/" TargetMode="External"/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etske-skupiny" TargetMode="Externa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mailto:stanislava.huskova@mpsv.cz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lona.johnova@mpsv.cz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smpsv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 anchor="ctr"/>
          <a:lstStyle/>
          <a:p>
            <a:r>
              <a:rPr lang="cs-CZ" sz="3200" dirty="0"/>
              <a:t>Podpora vzniku a provozu dětských skupin pro podniky a veřejnost mimo hl. m. Prahu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/>
              <a:t>Seminář pro příjemce</a:t>
            </a: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Dokladování dosažených jednotek</a:t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33868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Jednotky a jednotkové náklady</a:t>
            </a:r>
            <a:endParaRPr lang="cs-CZ" sz="2800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11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126876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084A8B"/>
                </a:solidFill>
              </a:rPr>
              <a:t>Přehled jednotek </a:t>
            </a:r>
            <a:r>
              <a:rPr lang="cs-CZ" sz="2800" b="1" dirty="0" smtClean="0">
                <a:solidFill>
                  <a:srgbClr val="084A8B"/>
                </a:solidFill>
              </a:rPr>
              <a:t>na </a:t>
            </a:r>
            <a:r>
              <a:rPr lang="cs-CZ" sz="2800" b="1" dirty="0">
                <a:solidFill>
                  <a:srgbClr val="084A8B"/>
                </a:solidFill>
              </a:rPr>
              <a:t>podporu zařízení péče o děti</a:t>
            </a: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208997"/>
              </p:ext>
            </p:extLst>
          </p:nvPr>
        </p:nvGraphicFramePr>
        <p:xfrm>
          <a:off x="514417" y="2222867"/>
          <a:ext cx="8115166" cy="4158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42958"/>
                <a:gridCol w="1872208"/>
              </a:tblGrid>
              <a:tr h="51980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Název jednotky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Fáze projektu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Vytvořené místo v 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Vybudování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Vytvořené místo v zařízení péče o děti – křížové financování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Transformované místo v dětské skupině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Transformace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Transformované místo v dětské skupině – křížové financování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Obsazenost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Provoz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Kvalifikovaná pečující osoba	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Nájemné prostor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93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47557"/>
            <a:ext cx="8424000" cy="984885"/>
          </a:xfrm>
        </p:spPr>
        <p:txBody>
          <a:bodyPr>
            <a:noAutofit/>
          </a:bodyPr>
          <a:lstStyle/>
          <a:p>
            <a:r>
              <a:rPr lang="cs-CZ" sz="2800" dirty="0" smtClean="0"/>
              <a:t>Vytvořené / transformované místo v zařízení péče o děti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rgbClr val="084A8B"/>
                </a:solidFill>
              </a:rPr>
              <a:t>Doklady </a:t>
            </a:r>
            <a:r>
              <a:rPr lang="cs-CZ" b="1" dirty="0">
                <a:solidFill>
                  <a:srgbClr val="084A8B"/>
                </a:solidFill>
              </a:rPr>
              <a:t>prokazující splnění </a:t>
            </a:r>
            <a:r>
              <a:rPr lang="cs-CZ" b="1" dirty="0" smtClean="0">
                <a:solidFill>
                  <a:srgbClr val="084A8B"/>
                </a:solidFill>
              </a:rPr>
              <a:t>jednotky předkládané jako příloha </a:t>
            </a:r>
            <a:r>
              <a:rPr lang="cs-CZ" b="1" dirty="0" err="1" smtClean="0">
                <a:solidFill>
                  <a:srgbClr val="084A8B"/>
                </a:solidFill>
              </a:rPr>
              <a:t>ZoR</a:t>
            </a:r>
            <a:r>
              <a:rPr lang="cs-CZ" b="1" dirty="0" smtClean="0">
                <a:solidFill>
                  <a:srgbClr val="084A8B"/>
                </a:solidFill>
              </a:rPr>
              <a:t>:</a:t>
            </a:r>
            <a:endParaRPr lang="cs-CZ" sz="2800" b="1" dirty="0" smtClean="0"/>
          </a:p>
          <a:p>
            <a:r>
              <a:rPr lang="cs-CZ" sz="2000" b="1" dirty="0" smtClean="0"/>
              <a:t>Po </a:t>
            </a:r>
            <a:r>
              <a:rPr lang="cs-CZ" sz="2000" b="1" dirty="0"/>
              <a:t>skončení fáze </a:t>
            </a:r>
            <a:r>
              <a:rPr lang="cs-CZ" sz="2000" b="1" dirty="0" smtClean="0"/>
              <a:t>vybudování / transformace ŘO ověří:</a:t>
            </a:r>
          </a:p>
          <a:p>
            <a:pPr lvl="1"/>
            <a:r>
              <a:rPr lang="cs-CZ" b="1" u="sng" dirty="0" smtClean="0"/>
              <a:t>zápis do evidence poskytovatelů</a:t>
            </a:r>
            <a:r>
              <a:rPr lang="cs-CZ" b="1" dirty="0" smtClean="0"/>
              <a:t> </a:t>
            </a:r>
            <a:r>
              <a:rPr lang="cs-CZ" dirty="0" smtClean="0"/>
              <a:t>služby péče o dítě v dětské skupině dle zákona č. 247/2014 Sb., o poskytování služby péče o děti v dětské skupině (ověřováno dle http://www.mpsv.cz/</a:t>
            </a:r>
            <a:r>
              <a:rPr lang="cs-CZ" dirty="0" err="1" smtClean="0"/>
              <a:t>cs</a:t>
            </a:r>
            <a:r>
              <a:rPr lang="cs-CZ" dirty="0" smtClean="0"/>
              <a:t>/20302).</a:t>
            </a:r>
          </a:p>
          <a:p>
            <a:pPr lvl="1"/>
            <a:r>
              <a:rPr lang="cs-CZ" b="1" dirty="0" smtClean="0"/>
              <a:t>Pro každé místo musí existovat židle, prostor pro práci u stolu, postel/lehátko.</a:t>
            </a:r>
          </a:p>
          <a:p>
            <a:pPr lvl="1"/>
            <a:r>
              <a:rPr lang="cs-CZ" b="1" dirty="0" smtClean="0"/>
              <a:t>Kapacita uvedená v žádosti musí odpovídat kapacitě uvedené v evidenci dětských skupin.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9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Vytvořené / transformované místo v zařízení péče o děti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96752"/>
            <a:ext cx="8064000" cy="5472608"/>
          </a:xfrm>
        </p:spPr>
        <p:txBody>
          <a:bodyPr/>
          <a:lstStyle/>
          <a:p>
            <a:r>
              <a:rPr lang="cs-CZ" sz="2000" b="1" u="sng" dirty="0" smtClean="0"/>
              <a:t>Provozní řád</a:t>
            </a:r>
            <a:r>
              <a:rPr lang="cs-CZ" sz="2000" b="1" dirty="0" smtClean="0"/>
              <a:t> </a:t>
            </a:r>
            <a:r>
              <a:rPr lang="cs-CZ" dirty="0" smtClean="0"/>
              <a:t>zařízení </a:t>
            </a:r>
            <a:r>
              <a:rPr lang="cs-CZ" dirty="0"/>
              <a:t>péče o děti musí obsahovat </a:t>
            </a:r>
            <a:r>
              <a:rPr lang="cs-CZ" sz="1800" dirty="0"/>
              <a:t>(Náležitosti jsou uvedeny ve Specifické části pravidel pro žadatele a příjemce v rámci OPZ pro projekty s jednotkovými náklady zaměřené na podporu zařízení péče o děti předškolního věku, kap. 5.3.9)</a:t>
            </a:r>
            <a:r>
              <a:rPr lang="cs-CZ" dirty="0"/>
              <a:t>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identifikaci provozovatele,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označení dětské skupiny a údaj o počtu dětí,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adresu místa poskytování služby péče o dítě,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den započetí poskytování služby péče o dítě,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podmínky poskytování služby péče o dítě včetně určení, zda službu péče o dítě provozovatel poskytuje bez úhrady nákladů nebo s částečnou anebo plnou úhradou </a:t>
            </a:r>
            <a:r>
              <a:rPr lang="cs-CZ" sz="1600" dirty="0" smtClean="0"/>
              <a:t>nákladů</a:t>
            </a:r>
            <a:endParaRPr lang="cs-CZ" sz="2000" b="1" dirty="0" smtClean="0"/>
          </a:p>
          <a:p>
            <a:r>
              <a:rPr lang="cs-CZ" sz="2000" b="1" u="sng" dirty="0" smtClean="0"/>
              <a:t>Plán výchovy a péče</a:t>
            </a:r>
            <a:endParaRPr lang="cs-CZ" u="sng" dirty="0" smtClean="0"/>
          </a:p>
          <a:p>
            <a:pPr marL="0" indent="0">
              <a:buNone/>
            </a:pPr>
            <a:endParaRPr lang="cs-CZ" sz="2000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697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Vytvořené / transformované místo v zařízení péče o děti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280472" cy="4707224"/>
          </a:xfrm>
        </p:spPr>
        <p:txBody>
          <a:bodyPr/>
          <a:lstStyle/>
          <a:p>
            <a:pPr marL="0" lvl="0" indent="0">
              <a:buClr>
                <a:srgbClr val="5FBBF5"/>
              </a:buClr>
              <a:buNone/>
            </a:pPr>
            <a:r>
              <a:rPr lang="cs-CZ" sz="2800" b="1" dirty="0">
                <a:solidFill>
                  <a:srgbClr val="084A8B"/>
                </a:solidFill>
              </a:rPr>
              <a:t>Ověření při kontrole projektu na </a:t>
            </a:r>
            <a:r>
              <a:rPr lang="cs-CZ" sz="2800" b="1" dirty="0" smtClean="0">
                <a:solidFill>
                  <a:srgbClr val="084A8B"/>
                </a:solidFill>
              </a:rPr>
              <a:t>místě: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 smtClean="0"/>
              <a:t>provozní </a:t>
            </a:r>
            <a:r>
              <a:rPr lang="cs-CZ" sz="2400" dirty="0"/>
              <a:t>řád </a:t>
            </a:r>
            <a:r>
              <a:rPr lang="cs-CZ" sz="2400" dirty="0" smtClean="0"/>
              <a:t>zařízení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/>
              <a:t>plán výchovy a </a:t>
            </a:r>
            <a:r>
              <a:rPr lang="cs-CZ" sz="2400" dirty="0" smtClean="0"/>
              <a:t>péče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/>
              <a:t>židle, místo pro práci u stolu, postel/lehátko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dirty="0" smtClean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8444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280472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Ke splnění jednotky obsazenosti je třeba dále doložit přílohou </a:t>
            </a:r>
            <a:r>
              <a:rPr lang="cs-CZ" b="1" dirty="0" err="1" smtClean="0"/>
              <a:t>ZoR</a:t>
            </a:r>
            <a:r>
              <a:rPr lang="cs-CZ" dirty="0" smtClean="0"/>
              <a:t>: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cs-CZ" b="1" u="sng" dirty="0" err="1"/>
              <a:t>sken</a:t>
            </a:r>
            <a:r>
              <a:rPr lang="cs-CZ" b="1" u="sng" dirty="0"/>
              <a:t> pojistné smlouvy o pojištění </a:t>
            </a:r>
            <a:endParaRPr lang="cs-CZ" b="1" u="sng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 smtClean="0"/>
              <a:t>pojistná smlouva musí obsahovat informaci o pojištění </a:t>
            </a:r>
            <a:r>
              <a:rPr lang="cs-CZ" u="sng" dirty="0" smtClean="0"/>
              <a:t>odpovědnosti za </a:t>
            </a:r>
            <a:r>
              <a:rPr lang="cs-CZ" u="sng" dirty="0"/>
              <a:t>újmu</a:t>
            </a:r>
            <a:r>
              <a:rPr lang="cs-CZ" dirty="0"/>
              <a:t> způsobenou při poskytování služby hlídání a péče o </a:t>
            </a:r>
            <a:r>
              <a:rPr lang="cs-CZ" dirty="0" smtClean="0"/>
              <a:t>dítě a musí být </a:t>
            </a:r>
            <a:r>
              <a:rPr lang="cs-CZ" u="sng" dirty="0" smtClean="0"/>
              <a:t>uzavřena nejpozději ke dni zahájení provozu</a:t>
            </a:r>
            <a:endParaRPr lang="cs-CZ" u="sng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cs-CZ" b="1" u="sng" dirty="0">
                <a:hlinkClick r:id="rId2"/>
              </a:rPr>
              <a:t>d</a:t>
            </a:r>
            <a:r>
              <a:rPr lang="cs-CZ" b="1" u="sng" dirty="0" smtClean="0">
                <a:hlinkClick r:id="rId2"/>
              </a:rPr>
              <a:t>okladování docházky dětí a pečujících osob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souhrnný </a:t>
            </a:r>
            <a:r>
              <a:rPr lang="cs-CZ" dirty="0">
                <a:hlinkClick r:id="rId2"/>
              </a:rPr>
              <a:t>záznam o docházce dětí ve formátu XLS/XLSX opatřený elektronickým podpisem oprávněného pracovníka </a:t>
            </a:r>
            <a:r>
              <a:rPr lang="cs-CZ" dirty="0" smtClean="0">
                <a:hlinkClick r:id="rId2"/>
              </a:rPr>
              <a:t>příjemce</a:t>
            </a:r>
            <a:r>
              <a:rPr lang="cs-CZ" dirty="0" smtClean="0"/>
              <a:t> (podepsaný dokument je označen zelenou pečetí)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souhrnný </a:t>
            </a:r>
            <a:r>
              <a:rPr lang="cs-CZ" dirty="0">
                <a:hlinkClick r:id="rId2"/>
              </a:rPr>
              <a:t>záznam o docházce pečujících osob ve formátu XLS/XLSX opatřený elektronickým podpisem odpovědného pracovníka </a:t>
            </a:r>
            <a:r>
              <a:rPr lang="cs-CZ" dirty="0" smtClean="0">
                <a:hlinkClick r:id="rId2"/>
              </a:rPr>
              <a:t>příjemce</a:t>
            </a:r>
            <a:r>
              <a:rPr lang="cs-CZ" dirty="0"/>
              <a:t> (podepsaný dokument je označen zelenou pečetí)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54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Dále je třeba mít dokumenty ověřované při kontrole na místě</a:t>
            </a:r>
            <a:r>
              <a:rPr lang="cs-CZ" dirty="0" smtClean="0"/>
              <a:t>:</a:t>
            </a:r>
          </a:p>
          <a:p>
            <a:r>
              <a:rPr lang="cs-CZ" sz="2000" b="1" u="sng" dirty="0" smtClean="0"/>
              <a:t>Prohlášení </a:t>
            </a:r>
            <a:r>
              <a:rPr lang="cs-CZ" sz="2000" b="1" u="sng" dirty="0"/>
              <a:t>o docházce </a:t>
            </a:r>
            <a:r>
              <a:rPr lang="cs-CZ" sz="2000" b="1" u="sng" dirty="0" smtClean="0"/>
              <a:t>dítěte/dětí potvrzené rodičem </a:t>
            </a:r>
            <a:r>
              <a:rPr lang="cs-CZ" sz="2000" dirty="0"/>
              <a:t>(stanovení minimálního rozsahu údajů, bez vzorového dokumentu):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Sestava </a:t>
            </a:r>
            <a:r>
              <a:rPr lang="cs-CZ" sz="2000" dirty="0"/>
              <a:t>docházky dítěte bude vyhotovena za každý kalendářní měsíc, požadované údaje jsou: registrační číslo projektu, název projektu, název příjemce, identifikační údaje dítěte (jméno, příjmení), údaje o příchodu a odchodu dítěte v konkrétní dny, jméno a příjmení rodiče, datum a podpis rodiče, povinné prvky vizuální identity.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57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608512"/>
          </a:xfrm>
        </p:spPr>
        <p:txBody>
          <a:bodyPr/>
          <a:lstStyle/>
          <a:p>
            <a:r>
              <a:rPr lang="cs-CZ" sz="2000" dirty="0" smtClean="0"/>
              <a:t>Provozovatel </a:t>
            </a:r>
            <a:r>
              <a:rPr lang="cs-CZ" sz="2000" dirty="0"/>
              <a:t>zařízení je povinen průběžně vést evidenci dětí. </a:t>
            </a:r>
            <a:r>
              <a:rPr lang="cs-CZ" sz="2000" b="1" u="sng" dirty="0"/>
              <a:t>Evidence dětí</a:t>
            </a:r>
            <a:r>
              <a:rPr lang="cs-CZ" sz="2000" dirty="0"/>
              <a:t> musí v návaznosti na § 11 zákona č. 247/2014 Sb. obsahovat: </a:t>
            </a:r>
            <a:endParaRPr lang="cs-CZ" sz="20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a</a:t>
            </a:r>
            <a:r>
              <a:rPr lang="cs-CZ" sz="1800" dirty="0"/>
              <a:t>) jméno, popřípadě jména, a příjmení, datum narození a adresu </a:t>
            </a:r>
            <a:r>
              <a:rPr lang="cs-CZ" sz="1800" dirty="0" smtClean="0"/>
              <a:t>	místa </a:t>
            </a:r>
            <a:r>
              <a:rPr lang="cs-CZ" sz="1800" dirty="0"/>
              <a:t>pobytu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b</a:t>
            </a:r>
            <a:r>
              <a:rPr lang="cs-CZ" sz="1800" dirty="0"/>
              <a:t>) jméno, popřípadě jména, příjmení rodičů a adresu místa pobytu </a:t>
            </a:r>
            <a:r>
              <a:rPr lang="cs-CZ" sz="1800" dirty="0" smtClean="0"/>
              <a:t>	alespoň </a:t>
            </a:r>
            <a:r>
              <a:rPr lang="cs-CZ" sz="1800" dirty="0"/>
              <a:t>jednoho z rodičů, liší-li se od adresy místa pobytu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c</a:t>
            </a:r>
            <a:r>
              <a:rPr lang="cs-CZ" sz="1800" dirty="0"/>
              <a:t>) jméno, popřípadě jména, příjmení a adresu místa pobytu osoby, </a:t>
            </a:r>
            <a:r>
              <a:rPr lang="cs-CZ" sz="1800" dirty="0" smtClean="0"/>
              <a:t>	která </a:t>
            </a:r>
            <a:r>
              <a:rPr lang="cs-CZ" sz="1800" dirty="0"/>
              <a:t>na základě pověření rodiče může pro dítě docházet,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d</a:t>
            </a:r>
            <a:r>
              <a:rPr lang="cs-CZ" sz="1800" dirty="0"/>
              <a:t>) dny v týdnu a doba v průběhu dne, po kterou dítě v dětské skupině </a:t>
            </a:r>
            <a:r>
              <a:rPr lang="cs-CZ" sz="1800" dirty="0" smtClean="0"/>
              <a:t>	pobývá</a:t>
            </a:r>
            <a:r>
              <a:rPr lang="cs-CZ" sz="1800" dirty="0"/>
              <a:t>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</a:t>
            </a:r>
            <a:endParaRPr lang="cs-CZ" dirty="0">
              <a:ea typeface="Arial"/>
            </a:endParaRP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11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dirty="0" smtClean="0"/>
              <a:t>	e) údaj týkající se úhrady nákladů za službu péče o dítě v dětské 	skupině,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0" smtClean="0"/>
              <a:t>	f) údaj o zdravotní pojišťovně dítěte,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0" smtClean="0"/>
              <a:t>	g) telefonní, popřípadě jiný kontakt na rodiče a na osobu uvedenou v 	písmeni c),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0" smtClean="0"/>
              <a:t>	h) údaj o zdravotním stavu dítěte a o případných omezeních z něho 	vyplývajících, které by mohly mít vliv na poskytování služby péče o 	dítě v dětské skupině;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0" smtClean="0"/>
              <a:t>	i) údaj o tom, že se dítě podrobilo stanoveným pravidelným očkováním 	nebo že je proti nákaze imunní anebo že se nemůže očkování 	podrobit pro trvalou kontraindikaci.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29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208464" cy="4896544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 smtClean="0"/>
              <a:t>Smlouvy </a:t>
            </a:r>
            <a:r>
              <a:rPr lang="cs-CZ" b="1" u="sng" dirty="0"/>
              <a:t>mezi provozovatelem zařízení péče o děti a </a:t>
            </a:r>
            <a:r>
              <a:rPr lang="cs-CZ" b="1" u="sng" dirty="0" smtClean="0"/>
              <a:t>rodiči dítěte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dirty="0"/>
              <a:t>Provozovatel zařízení péče o děti, které bylo podpořeno z OPZ, je povinen před zahájením poskytování služby péče o dítě uzavřít s rodičem </a:t>
            </a:r>
            <a:r>
              <a:rPr lang="cs-CZ" b="1" dirty="0"/>
              <a:t>písemnou smlouvu </a:t>
            </a:r>
            <a:r>
              <a:rPr lang="cs-CZ" dirty="0"/>
              <a:t>o poskytování služby péče o dítě. Náležitosti smlouvy jsou převzaty z § 13 zákona č. 247/2014 Sb. Všichni provozovatelé zařízení podpořených z OPZ jsou povinni zajistit, aby smlouva o poskytování služby péče o dítě v zařízení péče o děti obsahovala tyto náležitosti: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a) místo a čas poskytování služby péče o dítě v zařízení,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b) výši úhrady nákladů poskytované služby a způsob jejího placení, je-li služba </a:t>
            </a:r>
            <a:r>
              <a:rPr lang="cs-CZ" sz="1600" dirty="0" smtClean="0"/>
              <a:t>	péče </a:t>
            </a:r>
            <a:r>
              <a:rPr lang="cs-CZ" sz="1600" dirty="0"/>
              <a:t>o dítě v zařízení poskytována s úhradou nákladů,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c) podmínky stravování dítěte včetně pitného režimu v návaznosti na délku </a:t>
            </a:r>
            <a:r>
              <a:rPr lang="cs-CZ" sz="1600" dirty="0" smtClean="0"/>
              <a:t>	pobytu </a:t>
            </a:r>
            <a:r>
              <a:rPr lang="cs-CZ" sz="1600" dirty="0"/>
              <a:t>a věk dítěte, </a:t>
            </a:r>
          </a:p>
          <a:p>
            <a:pPr marL="25200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b="1" u="sng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63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Dětské skupiny – zápis do evidence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Dokladování dosažených jednotek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Výpočet obsazenosti/zálohy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Změny </a:t>
            </a:r>
            <a:r>
              <a:rPr lang="cs-CZ" sz="1700" dirty="0"/>
              <a:t>projektu (podstatné a nepodstatné)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Změnové řízení v </a:t>
            </a:r>
            <a:r>
              <a:rPr lang="cs-CZ" sz="1700" dirty="0" smtClean="0"/>
              <a:t>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Vytváření zprávy </a:t>
            </a:r>
            <a:r>
              <a:rPr lang="cs-CZ" sz="1700" dirty="0" smtClean="0"/>
              <a:t>o </a:t>
            </a:r>
            <a:r>
              <a:rPr lang="cs-CZ" sz="1700" dirty="0"/>
              <a:t>realizaci (</a:t>
            </a:r>
            <a:r>
              <a:rPr lang="cs-CZ" sz="1700" dirty="0" err="1"/>
              <a:t>ZoR</a:t>
            </a:r>
            <a:r>
              <a:rPr lang="cs-CZ" sz="1700" dirty="0"/>
              <a:t>) v ISKP14</a:t>
            </a:r>
            <a:r>
              <a:rPr lang="cs-CZ" sz="1700" dirty="0" smtClean="0"/>
              <a:t>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Vytváření žádosti o </a:t>
            </a:r>
            <a:r>
              <a:rPr lang="cs-CZ" sz="1700" dirty="0" smtClean="0"/>
              <a:t>platbu (</a:t>
            </a:r>
            <a:r>
              <a:rPr lang="cs-CZ" sz="1700" dirty="0" err="1" smtClean="0"/>
              <a:t>ŽoP</a:t>
            </a:r>
            <a:r>
              <a:rPr lang="cs-CZ" sz="1700" dirty="0" smtClean="0"/>
              <a:t>) </a:t>
            </a:r>
            <a:r>
              <a:rPr lang="cs-CZ" sz="1700" dirty="0"/>
              <a:t>v </a:t>
            </a:r>
            <a:r>
              <a:rPr lang="cs-CZ" sz="1700" dirty="0" smtClean="0"/>
              <a:t>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IS ESF – monitorování podpořených osob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l-PL" sz="1700" dirty="0"/>
              <a:t>Dokumenty a </a:t>
            </a:r>
            <a:r>
              <a:rPr lang="pl-PL" sz="1700" dirty="0" smtClean="0"/>
              <a:t>povinnosti </a:t>
            </a:r>
            <a:r>
              <a:rPr lang="pl-PL" sz="1700" dirty="0"/>
              <a:t>příjemce </a:t>
            </a:r>
            <a:r>
              <a:rPr lang="pl-PL" sz="1700" dirty="0" smtClean="0"/>
              <a:t>dotace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dirty="0" smtClean="0"/>
              <a:t>Dotazy </a:t>
            </a:r>
            <a:r>
              <a:rPr lang="cs-CZ" sz="1800" dirty="0"/>
              <a:t>– ESF fórum</a:t>
            </a: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352032" cy="482453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d</a:t>
            </a:r>
            <a:r>
              <a:rPr lang="cs-CZ" sz="1800" dirty="0"/>
              <a:t>) ujednání o dodržování vnitřních pravidel,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e</a:t>
            </a:r>
            <a:r>
              <a:rPr lang="cs-CZ" sz="1800" dirty="0"/>
              <a:t>) ujednání o postupu při onemocnění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f</a:t>
            </a:r>
            <a:r>
              <a:rPr lang="cs-CZ" sz="1800" dirty="0"/>
              <a:t>) způsob ukončení právních vztahů vzniklých ze smlouvy,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g</a:t>
            </a:r>
            <a:r>
              <a:rPr lang="cs-CZ" sz="1800" dirty="0"/>
              <a:t>) dobu trvání právních vztahů vzniklých ze smlouvy.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Přílohou </a:t>
            </a:r>
            <a:r>
              <a:rPr lang="cs-CZ" sz="1800" dirty="0"/>
              <a:t>smlouvy o poskytování služby péče o dítě jsou vnitřní pravidla a plán výchovy a </a:t>
            </a:r>
            <a:r>
              <a:rPr lang="cs-CZ" sz="1800" dirty="0" smtClean="0"/>
              <a:t>péče.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b="1" u="sng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1" u="sng" dirty="0" smtClean="0"/>
              <a:t>Doklad prokazující vazbu rodiče na trh práce </a:t>
            </a:r>
            <a:r>
              <a:rPr lang="cs-CZ" dirty="0" smtClean="0"/>
              <a:t>(</a:t>
            </a:r>
            <a:r>
              <a:rPr lang="cs-CZ" dirty="0"/>
              <a:t>Náležitosti jsou uvedeny ve Specifické části pravidel pro žadatele a příjemce v rámci OPZ pro projekty s jednotkovými náklady zaměřené na podporu zařízení péče o děti předškolního věku, kap. </a:t>
            </a:r>
            <a:r>
              <a:rPr lang="cs-CZ" dirty="0" smtClean="0"/>
              <a:t>5.3.8) 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1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280024" cy="4824536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b="1" u="sng" dirty="0" smtClean="0"/>
              <a:t>Monitorovací list podpořené osoby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 smtClean="0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/>
              <a:t>N</a:t>
            </a:r>
            <a:r>
              <a:rPr lang="cs-CZ" dirty="0" smtClean="0"/>
              <a:t>ezávazný formulář.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/>
              <a:t>M</a:t>
            </a:r>
            <a:r>
              <a:rPr lang="cs-CZ" dirty="0" smtClean="0"/>
              <a:t>ožné </a:t>
            </a:r>
            <a:r>
              <a:rPr lang="cs-CZ" dirty="0"/>
              <a:t>využít při sběru údajů od jednotlivých osob podpořených v </a:t>
            </a:r>
            <a:r>
              <a:rPr lang="cs-CZ" dirty="0" smtClean="0"/>
              <a:t>projektu.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/>
              <a:t>D</a:t>
            </a:r>
            <a:r>
              <a:rPr lang="cs-CZ" dirty="0" smtClean="0"/>
              <a:t>ata potřebná pro </a:t>
            </a:r>
            <a:r>
              <a:rPr lang="cs-CZ" dirty="0"/>
              <a:t>sledování monitorovacích indikátorů </a:t>
            </a:r>
            <a:r>
              <a:rPr lang="cs-CZ" dirty="0" smtClean="0"/>
              <a:t>lze podložit </a:t>
            </a:r>
            <a:r>
              <a:rPr lang="cs-CZ" dirty="0"/>
              <a:t>jinou průkaznou </a:t>
            </a:r>
            <a:r>
              <a:rPr lang="cs-CZ" dirty="0" smtClean="0"/>
              <a:t>evidencí, </a:t>
            </a:r>
            <a:r>
              <a:rPr lang="cs-CZ" dirty="0"/>
              <a:t>není nutné formulář </a:t>
            </a:r>
            <a:r>
              <a:rPr lang="cs-CZ" dirty="0" smtClean="0"/>
              <a:t>používat.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dirty="0" smtClean="0"/>
              <a:t>Příjemce </a:t>
            </a:r>
            <a:r>
              <a:rPr lang="cs-CZ" dirty="0"/>
              <a:t>(či partner) je také oprávněn si obsah Monitorovacího listu podpořené osoby upravit (např. v něm nezjišťovat něco, co už je mu známo a eviduje to v podobě nějakého jiného dokumentu/databáze</a:t>
            </a:r>
            <a:r>
              <a:rPr lang="cs-CZ" dirty="0" smtClean="0"/>
              <a:t>).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 smtClean="0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u="sng" dirty="0"/>
              <a:t>https://www.esfcr.cz/monitorovani-podporenych-osob-opz</a:t>
            </a:r>
            <a:endParaRPr lang="cs-CZ" b="1" u="sng" dirty="0" smtClean="0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 marL="6660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cs-CZ" b="1" u="sng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816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/>
              <a:t>Doklady o splnění požadavků na pečující osoby </a:t>
            </a:r>
            <a:endParaRPr lang="cs-CZ" b="1" u="sng" dirty="0" smtClean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Trestní </a:t>
            </a:r>
            <a:r>
              <a:rPr lang="cs-CZ" sz="1800" dirty="0"/>
              <a:t>bezúhonnost </a:t>
            </a:r>
            <a:endParaRPr lang="cs-CZ" sz="1800" dirty="0" smtClean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Zdravotní způsobilost </a:t>
            </a:r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Pracovněprávní </a:t>
            </a:r>
            <a:r>
              <a:rPr lang="cs-CZ" sz="1800" dirty="0"/>
              <a:t>vztah s provozovatelem </a:t>
            </a:r>
            <a:r>
              <a:rPr lang="cs-CZ" sz="1800" dirty="0" smtClean="0"/>
              <a:t>zařízení</a:t>
            </a:r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Odborná způsobilost</a:t>
            </a:r>
            <a:endParaRPr lang="cs-CZ" sz="1800" dirty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2152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pečující </a:t>
            </a:r>
            <a:r>
              <a:rPr lang="cs-CZ" dirty="0"/>
              <a:t>osoba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352928" cy="5472608"/>
          </a:xfrm>
        </p:spPr>
        <p:txBody>
          <a:bodyPr/>
          <a:lstStyle/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800" b="1" u="sng" dirty="0" smtClean="0"/>
              <a:t>Požadavky </a:t>
            </a:r>
            <a:r>
              <a:rPr lang="cs-CZ" sz="1800" b="1" u="sng" dirty="0"/>
              <a:t>na odbornou způsobilost pečujících osob 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400" dirty="0"/>
              <a:t>Z</a:t>
            </a:r>
            <a:r>
              <a:rPr lang="cs-CZ" sz="1400" dirty="0" smtClean="0"/>
              <a:t>ákon </a:t>
            </a:r>
            <a:r>
              <a:rPr lang="cs-CZ" sz="1400" dirty="0"/>
              <a:t>č. 247/2014 Sb</a:t>
            </a:r>
            <a:r>
              <a:rPr lang="cs-CZ" sz="1400" dirty="0" smtClean="0"/>
              <a:t>., </a:t>
            </a:r>
            <a:r>
              <a:rPr lang="cs-CZ" sz="1400" dirty="0"/>
              <a:t>Specifická část pravidel, kap. </a:t>
            </a:r>
            <a:r>
              <a:rPr lang="cs-CZ" sz="1400" dirty="0" smtClean="0"/>
              <a:t>5.3.2. </a:t>
            </a:r>
            <a:r>
              <a:rPr lang="cs-CZ" sz="1400" dirty="0"/>
              <a:t>Odbornou </a:t>
            </a:r>
            <a:r>
              <a:rPr lang="cs-CZ" sz="1400" dirty="0" smtClean="0"/>
              <a:t>způsobilost </a:t>
            </a:r>
            <a:r>
              <a:rPr lang="cs-CZ" sz="1400" dirty="0"/>
              <a:t>pečující </a:t>
            </a:r>
            <a:r>
              <a:rPr lang="cs-CZ" sz="1400" dirty="0" smtClean="0"/>
              <a:t>osoby upravují:</a:t>
            </a:r>
          </a:p>
          <a:p>
            <a:pPr marL="900000" lvl="2"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Zákon č. </a:t>
            </a:r>
            <a:r>
              <a:rPr lang="cs-CZ" sz="1400" dirty="0" smtClean="0"/>
              <a:t>95/2004 </a:t>
            </a:r>
            <a:r>
              <a:rPr lang="cs-CZ" sz="1400" dirty="0"/>
              <a:t>Sb., o podmínkách získávání a uznávání odborné způsobilosti a specializované způsobilosti k výkonu zdravotnického povolání lékaře, zubního lékaře a farmaceuta, ve znění pozdějších předpisů</a:t>
            </a:r>
            <a:r>
              <a:rPr lang="cs-CZ" sz="1400" dirty="0" smtClean="0"/>
              <a:t>.</a:t>
            </a:r>
          </a:p>
          <a:p>
            <a:pPr marL="900000" lvl="2"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/>
              <a:t>Zákon </a:t>
            </a:r>
            <a:r>
              <a:rPr lang="cs-CZ" sz="1400" dirty="0"/>
              <a:t>č. 96/2004 Sb., o podmínkách získávání a uznávání způsobilosti k výkonu nelékařských zdravotnických povolání a k výkonu činností souvisejících s poskytováním zdravotní péče a o změně některých souvisejících zákonů, ve znění pozdějších předpisů (zákon o nelékařských zdravotnických </a:t>
            </a:r>
            <a:r>
              <a:rPr lang="cs-CZ" sz="1400" dirty="0" smtClean="0"/>
              <a:t>povoláních).</a:t>
            </a:r>
          </a:p>
          <a:p>
            <a:pPr marL="900000" lvl="2"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Zákon č. 108/2006 Sb., o sociálních službách, ve znění pozdějších předpisů</a:t>
            </a:r>
            <a:r>
              <a:rPr lang="cs-CZ" sz="1400" dirty="0" smtClean="0"/>
              <a:t>.</a:t>
            </a:r>
          </a:p>
          <a:p>
            <a:pPr marL="900000" lvl="2"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Zákon č. 563/2004 Sb., o pedagogických pracovnících a o změně některých zákonů, ve znění pozdějších </a:t>
            </a:r>
            <a:r>
              <a:rPr lang="cs-CZ" sz="1400" dirty="0" smtClean="0"/>
              <a:t>předpisů. </a:t>
            </a:r>
          </a:p>
          <a:p>
            <a:pPr marL="900000" lvl="2"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Zákon č. 179/2006 Sb., o ověřování a uznávání výsledků dalšího vzdělávání a o změně některých zákonů, ve znění pozdějších předpisů (zákon o uznávání výsledků dalšího vzdělávání</a:t>
            </a:r>
            <a:r>
              <a:rPr lang="cs-CZ" sz="1400" dirty="0" smtClean="0"/>
              <a:t>).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8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047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Kvalifikovaná pečující osoba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734" y="3429000"/>
            <a:ext cx="8784976" cy="3240360"/>
          </a:xfrm>
        </p:spPr>
        <p:txBody>
          <a:bodyPr numCol="2"/>
          <a:lstStyle/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200" dirty="0"/>
              <a:t> 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24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196752"/>
            <a:ext cx="8856984" cy="5442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</a:pPr>
            <a:r>
              <a:rPr lang="cs-CZ" sz="2400" b="1" dirty="0" smtClean="0">
                <a:solidFill>
                  <a:srgbClr val="084A8B"/>
                </a:solidFill>
              </a:rPr>
              <a:t>Doklady prokazující splnění jednotky:</a:t>
            </a:r>
          </a:p>
          <a:p>
            <a:pPr marL="699750" lvl="1" indent="-28575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l"/>
            </a:pPr>
            <a:r>
              <a:rPr lang="cs-CZ" b="1" u="sng" dirty="0" smtClean="0"/>
              <a:t>osvědčení o získání profesní kvalifikace</a:t>
            </a:r>
            <a:r>
              <a:rPr lang="cs-CZ" b="1" dirty="0" smtClean="0"/>
              <a:t> </a:t>
            </a:r>
            <a:r>
              <a:rPr lang="cs-CZ" dirty="0" smtClean="0"/>
              <a:t>„Chůva pro děti do zahájení povinné školní docházky“ pečující osoby, která získala v rámci projektu profesní kvalifikaci,</a:t>
            </a:r>
            <a:endParaRPr lang="cs-CZ" dirty="0" smtClean="0">
              <a:solidFill>
                <a:srgbClr val="084A8B"/>
              </a:solidFill>
            </a:endParaRPr>
          </a:p>
          <a:p>
            <a:pPr marL="699750" lvl="1" indent="-28575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l"/>
            </a:pPr>
            <a:r>
              <a:rPr lang="cs-CZ" b="1" u="sng" dirty="0" smtClean="0"/>
              <a:t>pracovní smlouva / dohoda o pracovní činnosti / dohoda o provedení práce</a:t>
            </a:r>
            <a:r>
              <a:rPr lang="cs-CZ" b="1" dirty="0" smtClean="0"/>
              <a:t> </a:t>
            </a:r>
            <a:r>
              <a:rPr lang="cs-CZ" dirty="0" smtClean="0"/>
              <a:t>dokládající pracovněprávní vztah s pečující osobou, která získala v rámci projektu profesní kvalifikaci, na délku minimálně 6 měsíců po získání kvalifikace,</a:t>
            </a:r>
            <a:endParaRPr lang="cs-CZ" dirty="0" smtClean="0">
              <a:solidFill>
                <a:srgbClr val="084A8B"/>
              </a:solidFill>
            </a:endParaRPr>
          </a:p>
          <a:p>
            <a:pPr marL="699750" marR="36195" lvl="1" indent="-28575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l"/>
            </a:pPr>
            <a:r>
              <a:rPr lang="cs-CZ" b="1" u="sng" dirty="0" smtClean="0">
                <a:solidFill>
                  <a:srgbClr val="084A8B"/>
                </a:solidFill>
              </a:rPr>
              <a:t>souhrnný záznam o docházce pečující osoby</a:t>
            </a:r>
            <a:r>
              <a:rPr lang="cs-CZ" dirty="0" smtClean="0">
                <a:solidFill>
                  <a:srgbClr val="084A8B"/>
                </a:solidFill>
              </a:rPr>
              <a:t>, která získala v rámci projektu profesní kvalifikaci, ve formátu XLS/XLSX opatřený elektronickým podpisem odpovědného pracovníka příjemce. Ze záznamu musí být patrné minimálně </a:t>
            </a:r>
            <a:r>
              <a:rPr lang="cs-CZ" u="sng" dirty="0" smtClean="0">
                <a:solidFill>
                  <a:srgbClr val="084A8B"/>
                </a:solidFill>
              </a:rPr>
              <a:t>šestiměsíční pracovní působení </a:t>
            </a:r>
            <a:r>
              <a:rPr lang="cs-CZ" dirty="0" smtClean="0">
                <a:solidFill>
                  <a:srgbClr val="084A8B"/>
                </a:solidFill>
              </a:rPr>
              <a:t>této pečující osoby v zařízení péče o děti (125 odpracovaných dní). Do 6 měsíců fyzické přítomnosti se započítává doba nemoci, která nepřesáhne 5 po sobě jdoucích kalendářních dní a doba zákonného nároku na dovolenou.</a:t>
            </a:r>
          </a:p>
          <a:p>
            <a:pPr marL="666000" lvl="1" indent="-252000">
              <a:spcAft>
                <a:spcPts val="300"/>
              </a:spcAft>
              <a:buClr>
                <a:srgbClr val="5FBBF5"/>
              </a:buClr>
              <a:buSzPct val="80000"/>
            </a:pPr>
            <a:endParaRPr lang="cs-CZ" sz="1600" dirty="0" smtClean="0">
              <a:solidFill>
                <a:srgbClr val="084A8B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21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Nájemné prostor zařízení péče o děti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352032" cy="4869360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b="1" dirty="0" smtClean="0">
                <a:solidFill>
                  <a:srgbClr val="084A8B"/>
                </a:solidFill>
              </a:rPr>
              <a:t>Doklady prokazující splnění jednotky: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b="1" u="sng" dirty="0">
                <a:solidFill>
                  <a:srgbClr val="084A8B"/>
                </a:solidFill>
              </a:rPr>
              <a:t>nájemní smlouva</a:t>
            </a:r>
            <a:r>
              <a:rPr lang="cs-CZ" dirty="0">
                <a:solidFill>
                  <a:srgbClr val="084A8B"/>
                </a:solidFill>
              </a:rPr>
              <a:t> a dokumentace pro jednotku obsazenost</a:t>
            </a:r>
          </a:p>
          <a:p>
            <a:pPr lvl="2">
              <a:lnSpc>
                <a:spcPct val="100000"/>
              </a:lnSpc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84A8B"/>
                </a:solidFill>
              </a:rPr>
              <a:t>náležitosti NS: adresa místa realizace</a:t>
            </a: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dirty="0">
                <a:solidFill>
                  <a:srgbClr val="084A8B"/>
                </a:solidFill>
              </a:rPr>
              <a:t> 		        platnost nejpozději v den zahájení provozu </a:t>
            </a: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dirty="0">
                <a:solidFill>
                  <a:srgbClr val="084A8B"/>
                </a:solidFill>
              </a:rPr>
              <a:t>		        v souladu se zadáváním veřejných zakázek 		        (zejména střet zájmů)</a:t>
            </a:r>
          </a:p>
          <a:p>
            <a:pPr marL="0" lvl="0" indent="0">
              <a:lnSpc>
                <a:spcPct val="100000"/>
              </a:lnSpc>
              <a:buClr>
                <a:srgbClr val="5FBBF5"/>
              </a:buClr>
              <a:buNone/>
            </a:pPr>
            <a:endParaRPr lang="cs-CZ" b="1" dirty="0" smtClean="0">
              <a:solidFill>
                <a:srgbClr val="084A8B"/>
              </a:solidFill>
            </a:endParaRPr>
          </a:p>
          <a:p>
            <a:pPr>
              <a:lnSpc>
                <a:spcPct val="100000"/>
              </a:lnSpc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b="1" dirty="0" smtClean="0">
                <a:solidFill>
                  <a:srgbClr val="084A8B"/>
                </a:solidFill>
              </a:rPr>
              <a:t>Dokumenty </a:t>
            </a:r>
            <a:r>
              <a:rPr lang="cs-CZ" b="1" dirty="0">
                <a:solidFill>
                  <a:srgbClr val="084A8B"/>
                </a:solidFill>
              </a:rPr>
              <a:t>pro splnění relevantních jednotek jsou předkládány se zprávou o realizaci (</a:t>
            </a:r>
            <a:r>
              <a:rPr lang="cs-CZ" b="1" dirty="0" err="1">
                <a:solidFill>
                  <a:srgbClr val="084A8B"/>
                </a:solidFill>
              </a:rPr>
              <a:t>ZoR</a:t>
            </a:r>
            <a:r>
              <a:rPr lang="cs-CZ" b="1" dirty="0">
                <a:solidFill>
                  <a:srgbClr val="084A8B"/>
                </a:solidFill>
              </a:rPr>
              <a:t>) a ověřovány při kontrole projektu na </a:t>
            </a:r>
            <a:r>
              <a:rPr lang="cs-CZ" b="1" dirty="0" smtClean="0">
                <a:solidFill>
                  <a:srgbClr val="084A8B"/>
                </a:solidFill>
              </a:rPr>
              <a:t>místě.</a:t>
            </a:r>
            <a:endParaRPr lang="cs-CZ" b="1" dirty="0">
              <a:solidFill>
                <a:srgbClr val="084A8B"/>
              </a:solidFill>
            </a:endParaRPr>
          </a:p>
          <a:p>
            <a:pPr marL="0" lvl="0" indent="0">
              <a:lnSpc>
                <a:spcPct val="100000"/>
              </a:lnSpc>
              <a:buClr>
                <a:srgbClr val="5FBBF5"/>
              </a:buClr>
              <a:buNone/>
            </a:pPr>
            <a:endParaRPr lang="cs-CZ" b="1" dirty="0" smtClean="0">
              <a:solidFill>
                <a:srgbClr val="084A8B"/>
              </a:solidFill>
            </a:endParaRP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marL="504000" lvl="4" indent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>Výpočet </a:t>
            </a:r>
            <a:r>
              <a:rPr lang="cs-CZ" dirty="0"/>
              <a:t>obsazenosti/zálohy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53007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016" cy="5112568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Obsazenost zařízení péče o děti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1/75 výše </a:t>
            </a:r>
            <a:r>
              <a:rPr lang="cs-CZ" sz="1600" dirty="0"/>
              <a:t>nákladů na zajištění provozu jednoho místa v zařízení péče o dítě za 6 </a:t>
            </a:r>
            <a:r>
              <a:rPr lang="cs-CZ" sz="1600" dirty="0" smtClean="0"/>
              <a:t>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4 fáze provozu, každá trvá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</a:t>
            </a:r>
            <a:r>
              <a:rPr lang="cs-CZ" sz="1600" dirty="0" smtClean="0"/>
              <a:t>bsazenost </a:t>
            </a:r>
            <a:r>
              <a:rPr lang="cs-CZ" sz="1600" dirty="0"/>
              <a:t>je kalkulována na úrovni zařízení jako celku </a:t>
            </a:r>
            <a:r>
              <a:rPr lang="cs-CZ" sz="1600" dirty="0" smtClean="0"/>
              <a:t>(výpočet dle kapacity zařízení)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očet </a:t>
            </a:r>
            <a:r>
              <a:rPr lang="cs-CZ" sz="1600" dirty="0"/>
              <a:t>provozovaných míst je dán kapacitou zařízení péče o </a:t>
            </a:r>
            <a:r>
              <a:rPr lang="cs-CZ" sz="1600" dirty="0" smtClean="0"/>
              <a:t>děti</a:t>
            </a:r>
            <a:r>
              <a:rPr lang="cs-CZ" sz="1600" dirty="0"/>
              <a:t> </a:t>
            </a:r>
            <a:r>
              <a:rPr lang="cs-CZ" sz="1600" dirty="0" smtClean="0"/>
              <a:t>(u DS v evidenci poskytovatelů,  u živností ve </a:t>
            </a:r>
            <a:r>
              <a:rPr lang="cs-CZ" sz="1600" dirty="0"/>
              <a:t>stanovisku příslušné krajské hygienické </a:t>
            </a:r>
            <a:r>
              <a:rPr lang="cs-CZ" sz="1600" dirty="0" smtClean="0"/>
              <a:t>stanice)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</a:t>
            </a:r>
            <a:r>
              <a:rPr lang="cs-CZ" sz="1600" dirty="0" smtClean="0"/>
              <a:t>bsazenost počítána za celou projektovou fázi, tj.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ovinnost vést řádné záznamy o přesné </a:t>
            </a:r>
            <a:r>
              <a:rPr lang="cs-CZ" sz="1600" dirty="0"/>
              <a:t>docházce dětí v konkrétní dny v elektronickém docházkovém </a:t>
            </a:r>
            <a:r>
              <a:rPr lang="cs-CZ" sz="1600" dirty="0" smtClean="0"/>
              <a:t>systému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za plně obsazené zařízení se považuje i zařízení, kde děti nebyly </a:t>
            </a:r>
            <a:r>
              <a:rPr lang="cs-CZ" sz="1600" dirty="0" smtClean="0"/>
              <a:t>přítomny v</a:t>
            </a:r>
            <a:r>
              <a:rPr lang="cs-CZ" sz="1600" dirty="0"/>
              <a:t> plném počtu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jako </a:t>
            </a:r>
            <a:r>
              <a:rPr lang="cs-CZ" sz="1600" dirty="0"/>
              <a:t>obvyklá míra docházky byla stanovena hranice 75 %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pokud bude zařízení využito </a:t>
            </a:r>
            <a:r>
              <a:rPr lang="cs-CZ" sz="1600" dirty="0" smtClean="0"/>
              <a:t>z min. 75 </a:t>
            </a:r>
            <a:r>
              <a:rPr lang="cs-CZ" sz="1600" dirty="0"/>
              <a:t>% </a:t>
            </a:r>
            <a:r>
              <a:rPr lang="cs-CZ" sz="1600" dirty="0" smtClean="0"/>
              <a:t>své </a:t>
            </a:r>
            <a:r>
              <a:rPr lang="cs-CZ" sz="1600" dirty="0"/>
              <a:t>kapacity = plně obsazené zařízení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v případě, že obsazenost zařízení nebude využita alespoň </a:t>
            </a:r>
            <a:r>
              <a:rPr lang="cs-CZ" sz="1600" dirty="0" smtClean="0"/>
              <a:t>z 20 </a:t>
            </a:r>
            <a:r>
              <a:rPr lang="cs-CZ" sz="1600" dirty="0"/>
              <a:t>% - není nárok na jednotkový náklad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6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 numCol="2"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</a:t>
            </a:r>
            <a:r>
              <a:rPr lang="cs-CZ" sz="1800" b="1" dirty="0"/>
              <a:t>tzv. půldnů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/>
              <a:t>zohledňují se „půldny“ 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1 půlden = dítě je v </a:t>
            </a:r>
            <a:r>
              <a:rPr lang="cs-CZ" sz="1400" dirty="0"/>
              <a:t>zařízení </a:t>
            </a:r>
            <a:r>
              <a:rPr lang="cs-CZ" sz="1400" dirty="0" smtClean="0"/>
              <a:t>přítomné</a:t>
            </a:r>
            <a:br>
              <a:rPr lang="cs-CZ" sz="1400" dirty="0" smtClean="0"/>
            </a:br>
            <a:r>
              <a:rPr lang="cs-CZ" sz="1400" dirty="0" smtClean="0"/>
              <a:t>alespoň </a:t>
            </a:r>
            <a:r>
              <a:rPr lang="cs-CZ" sz="1400" dirty="0"/>
              <a:t>3 hodiny, ale méně než 6 hodin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2 půldny = dítě </a:t>
            </a:r>
            <a:r>
              <a:rPr lang="cs-CZ" sz="1400" dirty="0"/>
              <a:t>je v zařízení hlídané alespoň 6 hodin 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>každý pracovní den </a:t>
            </a:r>
            <a:r>
              <a:rPr lang="cs-CZ" sz="1400" dirty="0"/>
              <a:t>znamená 2 </a:t>
            </a:r>
            <a:r>
              <a:rPr lang="cs-CZ" sz="1400" dirty="0" smtClean="0"/>
              <a:t>půldny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hodnoty jednotky </a:t>
            </a:r>
            <a:r>
              <a:rPr lang="cs-CZ" sz="1800" b="1" dirty="0"/>
              <a:t>„Obsazenost zařízení péče o děti“ </a:t>
            </a:r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Obsazenost se vypočte jako poměr půldenních přítomností dětí v zařízení a celkového počtu půldnů v pracovní dny násobených kapacitou zařízení (oboje stanoveno za vymezené </a:t>
            </a:r>
            <a:r>
              <a:rPr lang="cs-CZ" sz="1400" dirty="0" smtClean="0"/>
              <a:t>období   </a:t>
            </a:r>
            <a:r>
              <a:rPr lang="cs-CZ" sz="1400" dirty="0"/>
              <a:t>6 kalendářních měsíců), který se dále násobí 100. 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/>
            </a:r>
            <a:br>
              <a:rPr lang="cs-CZ" sz="1400" dirty="0" smtClean="0"/>
            </a:b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 smtClean="0"/>
              <a:t>Obsazenost </a:t>
            </a:r>
            <a:r>
              <a:rPr lang="cs-CZ" sz="1400" b="1" dirty="0"/>
              <a:t>zařízení péče o děti se tedy vypočítá podle následujícího vzorce: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>
                <a:solidFill>
                  <a:schemeClr val="accent3">
                    <a:lumMod val="50000"/>
                  </a:schemeClr>
                </a:solidFill>
              </a:rPr>
              <a:t>            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A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O = 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---------------- x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100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      (B x 2 )  x C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O….obsazenost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A…..počet dosažených půldnů všech přítomných dětí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B…..počet pracovních dní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C…..kapacita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Výše podpory za jednotku „Obsazenost zařízení péče o děti“ za jednu fázi provozu se vypočítá následovně: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p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očet </a:t>
            </a: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míst v zařízení x dosažená obsazenost zařízení péče o děti x 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jednotka</a:t>
            </a:r>
            <a:endParaRPr lang="cs-CZ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5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(vybudování, 5 míst)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fld id="{479BF083-4774-43B1-9AB0-5CC1AC5DD8EE}" type="slidenum">
              <a:rPr lang="cs-CZ" sz="1400"/>
              <a:pPr/>
              <a:t>29</a:t>
            </a:fld>
            <a:endParaRPr lang="cs-CZ" sz="1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079" y="2025241"/>
            <a:ext cx="295599" cy="2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5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prava 15"/>
          <p:cNvSpPr/>
          <p:nvPr/>
        </p:nvSpPr>
        <p:spPr>
          <a:xfrm>
            <a:off x="5763789" y="2597615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232985" y="1559965"/>
            <a:ext cx="1400200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Vybudování</a:t>
            </a:r>
            <a:endParaRPr lang="cs-CZ" sz="1400" b="1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342027" y="155996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</a:t>
            </a:r>
            <a:endParaRPr lang="cs-CZ" sz="1400" b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4092852" y="1559966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</a:t>
            </a:r>
            <a:endParaRPr lang="cs-CZ" sz="14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587419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III</a:t>
            </a:r>
            <a:endParaRPr lang="cs-CZ" sz="1400" b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729258" y="159671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IV</a:t>
            </a:r>
            <a:endParaRPr lang="cs-CZ" sz="1400" b="1" dirty="0"/>
          </a:p>
        </p:txBody>
      </p:sp>
      <p:sp>
        <p:nvSpPr>
          <p:cNvPr id="57" name="TextovéPole 56"/>
          <p:cNvSpPr txBox="1"/>
          <p:nvPr/>
        </p:nvSpPr>
        <p:spPr>
          <a:xfrm>
            <a:off x="2206509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60 %</a:t>
            </a:r>
            <a:endParaRPr lang="cs-CZ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4305641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80 </a:t>
            </a:r>
            <a:r>
              <a:rPr lang="cs-CZ" dirty="0"/>
              <a:t>%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6288637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70 </a:t>
            </a:r>
            <a:r>
              <a:rPr lang="cs-CZ" dirty="0"/>
              <a:t>%</a:t>
            </a:r>
          </a:p>
        </p:txBody>
      </p:sp>
      <p:sp>
        <p:nvSpPr>
          <p:cNvPr id="71" name="TextovéPole 70"/>
          <p:cNvSpPr txBox="1"/>
          <p:nvPr/>
        </p:nvSpPr>
        <p:spPr>
          <a:xfrm>
            <a:off x="7832903" y="3301269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80 %</a:t>
            </a:r>
            <a:endParaRPr lang="cs-CZ" dirty="0"/>
          </a:p>
        </p:txBody>
      </p:sp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057304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16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3" y="2485311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495869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38647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348078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68243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63160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30922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46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972" y="2298895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08995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47588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43748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771841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72101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39863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10" y="207435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36" y="237270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Šipka doprava 101"/>
          <p:cNvSpPr/>
          <p:nvPr/>
        </p:nvSpPr>
        <p:spPr>
          <a:xfrm>
            <a:off x="7399995" y="2567168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Šipka doprava 102"/>
          <p:cNvSpPr/>
          <p:nvPr/>
        </p:nvSpPr>
        <p:spPr>
          <a:xfrm>
            <a:off x="3883838" y="2596930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4" name="Šipka doprava 103"/>
          <p:cNvSpPr/>
          <p:nvPr/>
        </p:nvSpPr>
        <p:spPr>
          <a:xfrm>
            <a:off x="1214985" y="2631379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50946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47107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805426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56029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52189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85625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76908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44670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674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00" y="243636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79985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477472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368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994" y="246714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ovéPole 136"/>
          <p:cNvSpPr txBox="1"/>
          <p:nvPr/>
        </p:nvSpPr>
        <p:spPr>
          <a:xfrm>
            <a:off x="46412" y="4401978"/>
            <a:ext cx="1187845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16 992 (plátce DPH) + 5 x 22 421</a:t>
            </a:r>
            <a:endParaRPr lang="cs-CZ" sz="1200" dirty="0"/>
          </a:p>
        </p:txBody>
      </p:sp>
      <p:sp>
        <p:nvSpPr>
          <p:cNvPr id="138" name="TextovéPole 137"/>
          <p:cNvSpPr txBox="1"/>
          <p:nvPr/>
        </p:nvSpPr>
        <p:spPr>
          <a:xfrm>
            <a:off x="27140" y="54339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197 065 Kč</a:t>
            </a:r>
            <a:endParaRPr lang="cs-CZ" sz="1200" b="1" dirty="0"/>
          </a:p>
        </p:txBody>
      </p:sp>
      <p:sp>
        <p:nvSpPr>
          <p:cNvPr id="139" name="TextovéPole 138"/>
          <p:cNvSpPr txBox="1"/>
          <p:nvPr/>
        </p:nvSpPr>
        <p:spPr>
          <a:xfrm>
            <a:off x="1426848" y="4401978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628 + </a:t>
            </a:r>
          </a:p>
          <a:p>
            <a:r>
              <a:rPr lang="cs-CZ" sz="1200" dirty="0" smtClean="0"/>
              <a:t>5 x 75 x 56 +</a:t>
            </a:r>
          </a:p>
          <a:p>
            <a:r>
              <a:rPr lang="cs-CZ" sz="1200" dirty="0"/>
              <a:t>1</a:t>
            </a:r>
            <a:r>
              <a:rPr lang="cs-CZ" sz="1200" dirty="0" smtClean="0"/>
              <a:t> x 14 178</a:t>
            </a:r>
            <a:endParaRPr lang="cs-CZ" sz="1200" dirty="0"/>
          </a:p>
        </p:txBody>
      </p:sp>
      <p:sp>
        <p:nvSpPr>
          <p:cNvPr id="140" name="TextovéPole 139"/>
          <p:cNvSpPr txBox="1"/>
          <p:nvPr/>
        </p:nvSpPr>
        <p:spPr>
          <a:xfrm>
            <a:off x="1426848" y="54478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270 678 Kč</a:t>
            </a:r>
            <a:endParaRPr lang="cs-CZ" sz="1200" b="1" dirty="0"/>
          </a:p>
        </p:txBody>
      </p:sp>
      <p:sp>
        <p:nvSpPr>
          <p:cNvPr id="141" name="TextovéPole 140"/>
          <p:cNvSpPr txBox="1"/>
          <p:nvPr/>
        </p:nvSpPr>
        <p:spPr>
          <a:xfrm>
            <a:off x="3131170" y="4385780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60x 628 + </a:t>
            </a:r>
          </a:p>
          <a:p>
            <a:r>
              <a:rPr lang="cs-CZ" sz="1200" dirty="0" smtClean="0"/>
              <a:t>5 x 60 x 56 </a:t>
            </a:r>
          </a:p>
        </p:txBody>
      </p:sp>
      <p:cxnSp>
        <p:nvCxnSpPr>
          <p:cNvPr id="9" name="Přímá spojnice se šipkou 8"/>
          <p:cNvCxnSpPr>
            <a:stCxn id="137" idx="0"/>
          </p:cNvCxnSpPr>
          <p:nvPr/>
        </p:nvCxnSpPr>
        <p:spPr>
          <a:xfrm flipH="1" flipV="1">
            <a:off x="96093" y="2894778"/>
            <a:ext cx="544242" cy="150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>
            <a:stCxn id="139" idx="0"/>
          </p:cNvCxnSpPr>
          <p:nvPr/>
        </p:nvCxnSpPr>
        <p:spPr>
          <a:xfrm flipH="1" flipV="1">
            <a:off x="1835696" y="2825000"/>
            <a:ext cx="280714" cy="1576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>
            <a:stCxn id="141" idx="0"/>
          </p:cNvCxnSpPr>
          <p:nvPr/>
        </p:nvCxnSpPr>
        <p:spPr>
          <a:xfrm flipV="1">
            <a:off x="3820732" y="2783898"/>
            <a:ext cx="0" cy="16018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ovéPole 141"/>
          <p:cNvSpPr txBox="1"/>
          <p:nvPr/>
        </p:nvSpPr>
        <p:spPr>
          <a:xfrm>
            <a:off x="3117796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205 200 Kč</a:t>
            </a:r>
            <a:endParaRPr lang="cs-CZ" sz="1200" b="1" dirty="0"/>
          </a:p>
        </p:txBody>
      </p:sp>
      <p:sp>
        <p:nvSpPr>
          <p:cNvPr id="143" name="TextovéPole 142"/>
          <p:cNvSpPr txBox="1"/>
          <p:nvPr/>
        </p:nvSpPr>
        <p:spPr>
          <a:xfrm>
            <a:off x="4741042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256 500 Kč</a:t>
            </a:r>
            <a:endParaRPr lang="cs-CZ" sz="1200" b="1" dirty="0"/>
          </a:p>
        </p:txBody>
      </p:sp>
      <p:sp>
        <p:nvSpPr>
          <p:cNvPr id="144" name="TextovéPole 143"/>
          <p:cNvSpPr txBox="1"/>
          <p:nvPr/>
        </p:nvSpPr>
        <p:spPr>
          <a:xfrm>
            <a:off x="4741042" y="4401978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628 + </a:t>
            </a:r>
          </a:p>
          <a:p>
            <a:r>
              <a:rPr lang="cs-CZ" sz="1200" dirty="0" smtClean="0"/>
              <a:t>5 x 75 x 56 </a:t>
            </a:r>
          </a:p>
        </p:txBody>
      </p:sp>
      <p:cxnSp>
        <p:nvCxnSpPr>
          <p:cNvPr id="31" name="Přímá spojnice se šipkou 30"/>
          <p:cNvCxnSpPr>
            <a:stCxn id="57" idx="2"/>
            <a:endCxn id="141" idx="0"/>
          </p:cNvCxnSpPr>
          <p:nvPr/>
        </p:nvCxnSpPr>
        <p:spPr>
          <a:xfrm>
            <a:off x="2811671" y="3817078"/>
            <a:ext cx="1009061" cy="568702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Přímá spojnice se šipkou 144"/>
          <p:cNvCxnSpPr>
            <a:endCxn id="144" idx="0"/>
          </p:cNvCxnSpPr>
          <p:nvPr/>
        </p:nvCxnSpPr>
        <p:spPr>
          <a:xfrm>
            <a:off x="4838420" y="3789995"/>
            <a:ext cx="592184" cy="611983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ovéPole 145"/>
          <p:cNvSpPr txBox="1"/>
          <p:nvPr/>
        </p:nvSpPr>
        <p:spPr>
          <a:xfrm>
            <a:off x="6272566" y="4401977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70x 628 + </a:t>
            </a:r>
          </a:p>
          <a:p>
            <a:r>
              <a:rPr lang="cs-CZ" sz="1200" dirty="0" smtClean="0"/>
              <a:t>5 x 70 x 56 </a:t>
            </a:r>
          </a:p>
        </p:txBody>
      </p:sp>
      <p:cxnSp>
        <p:nvCxnSpPr>
          <p:cNvPr id="147" name="Přímá spojnice se šipkou 146"/>
          <p:cNvCxnSpPr/>
          <p:nvPr/>
        </p:nvCxnSpPr>
        <p:spPr>
          <a:xfrm flipV="1">
            <a:off x="5430604" y="2724152"/>
            <a:ext cx="275856" cy="1696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ovéPole 147"/>
          <p:cNvSpPr txBox="1"/>
          <p:nvPr/>
        </p:nvSpPr>
        <p:spPr>
          <a:xfrm>
            <a:off x="6299876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239 400 Kč</a:t>
            </a:r>
            <a:endParaRPr lang="cs-CZ" sz="1200" b="1" dirty="0"/>
          </a:p>
        </p:txBody>
      </p:sp>
      <p:cxnSp>
        <p:nvCxnSpPr>
          <p:cNvPr id="149" name="Přímá spojnice se šipkou 148"/>
          <p:cNvCxnSpPr>
            <a:endCxn id="146" idx="0"/>
          </p:cNvCxnSpPr>
          <p:nvPr/>
        </p:nvCxnSpPr>
        <p:spPr>
          <a:xfrm>
            <a:off x="6893799" y="3824489"/>
            <a:ext cx="68329" cy="577488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Přímá spojnice se šipkou 149"/>
          <p:cNvCxnSpPr/>
          <p:nvPr/>
        </p:nvCxnSpPr>
        <p:spPr>
          <a:xfrm flipV="1">
            <a:off x="6987874" y="2769081"/>
            <a:ext cx="874123" cy="16328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ovéPole 150"/>
          <p:cNvSpPr txBox="1"/>
          <p:nvPr/>
        </p:nvSpPr>
        <p:spPr>
          <a:xfrm>
            <a:off x="7764876" y="4420509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(5 x 75 x 628</a:t>
            </a:r>
          </a:p>
          <a:p>
            <a:r>
              <a:rPr lang="cs-CZ" sz="1200" dirty="0" smtClean="0"/>
              <a:t>5 x 75 x 56)</a:t>
            </a:r>
          </a:p>
          <a:p>
            <a:r>
              <a:rPr lang="cs-CZ" sz="1200" dirty="0" smtClean="0"/>
              <a:t>- 239 </a:t>
            </a:r>
            <a:r>
              <a:rPr lang="cs-CZ" sz="1200" dirty="0"/>
              <a:t>400</a:t>
            </a:r>
            <a:r>
              <a:rPr lang="cs-CZ" sz="1200" dirty="0" smtClean="0"/>
              <a:t> </a:t>
            </a:r>
          </a:p>
        </p:txBody>
      </p:sp>
      <p:sp>
        <p:nvSpPr>
          <p:cNvPr id="152" name="TextovéPole 151"/>
          <p:cNvSpPr txBox="1"/>
          <p:nvPr/>
        </p:nvSpPr>
        <p:spPr>
          <a:xfrm>
            <a:off x="7764876" y="5481573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17 100 Kč</a:t>
            </a:r>
            <a:endParaRPr lang="cs-CZ" sz="1200" b="1" dirty="0"/>
          </a:p>
        </p:txBody>
      </p:sp>
      <p:cxnSp>
        <p:nvCxnSpPr>
          <p:cNvPr id="153" name="Přímá spojnice se šipkou 152"/>
          <p:cNvCxnSpPr/>
          <p:nvPr/>
        </p:nvCxnSpPr>
        <p:spPr>
          <a:xfrm>
            <a:off x="8447410" y="3843021"/>
            <a:ext cx="68329" cy="577488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Přímá spojnice se šipkou 85"/>
          <p:cNvCxnSpPr>
            <a:stCxn id="151" idx="0"/>
          </p:cNvCxnSpPr>
          <p:nvPr/>
        </p:nvCxnSpPr>
        <p:spPr>
          <a:xfrm flipV="1">
            <a:off x="8454438" y="2720232"/>
            <a:ext cx="689562" cy="1700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7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57" grpId="0" animBg="1"/>
      <p:bldP spid="60" grpId="0" animBg="1"/>
      <p:bldP spid="64" grpId="0" animBg="1"/>
      <p:bldP spid="71" grpId="0" animBg="1"/>
      <p:bldP spid="102" grpId="0" animBg="1"/>
      <p:bldP spid="103" grpId="0" animBg="1"/>
      <p:bldP spid="104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6" grpId="0" animBg="1"/>
      <p:bldP spid="148" grpId="0" animBg="1"/>
      <p:bldP spid="151" grpId="0" animBg="1"/>
      <p:bldP spid="15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172568" cy="3240360"/>
          </a:xfrm>
        </p:spPr>
        <p:txBody>
          <a:bodyPr anchor="ctr"/>
          <a:lstStyle/>
          <a:p>
            <a:pPr algn="ctr"/>
            <a:r>
              <a:rPr lang="cs-CZ" sz="3200" dirty="0"/>
              <a:t>Dětské skupiny – zápis do evidence</a:t>
            </a:r>
            <a:endParaRPr lang="cs-CZ" sz="2400" b="0" cap="none" dirty="0"/>
          </a:p>
        </p:txBody>
      </p:sp>
    </p:spTree>
    <p:extLst>
      <p:ext uri="{BB962C8B-B14F-4D97-AF65-F5344CB8AC3E}">
        <p14:creationId xmlns:p14="http://schemas.microsoft.com/office/powerpoint/2010/main" val="270042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Publicita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46588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o projektu </a:t>
            </a:r>
            <a:r>
              <a:rPr lang="cs-CZ" dirty="0" smtClean="0"/>
              <a:t>– využít je třeba el. šablonu z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 </a:t>
            </a:r>
          </a:p>
          <a:p>
            <a:r>
              <a:rPr lang="cs-CZ" dirty="0"/>
              <a:t>Po celou dobu realizace projektu</a:t>
            </a:r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32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Změny </a:t>
            </a:r>
            <a:r>
              <a:rPr lang="cs-CZ" dirty="0"/>
              <a:t>projektu (podstatné a nepodstatné) 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6077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532859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dirty="0"/>
              <a:t>p</a:t>
            </a:r>
            <a:r>
              <a:rPr lang="cs-CZ" b="1" dirty="0" smtClean="0"/>
              <a:t>odstatné změny – před jejich provedením je potřeba souhlas řídícího orgánu (ŘO)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vyžadující 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nevyžadující vydání změnového právního aktu</a:t>
            </a: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800" dirty="0" smtClean="0"/>
              <a:t>ŘO má na posouzení změny </a:t>
            </a:r>
            <a:r>
              <a:rPr lang="cs-CZ" sz="1800" b="1" dirty="0" smtClean="0"/>
              <a:t>20 pracovních dnů </a:t>
            </a:r>
            <a:r>
              <a:rPr lang="cs-CZ" sz="1800" dirty="0" smtClean="0"/>
              <a:t>(od předložení žádosti o změnu). Změna nesmí být provedena před schválením ze strany ŘO, resp. před vydáním změnového právního aktu.</a:t>
            </a:r>
            <a:endParaRPr lang="cs-CZ" sz="1800" dirty="0"/>
          </a:p>
          <a:p>
            <a:pPr>
              <a:spcBef>
                <a:spcPts val="0"/>
              </a:spcBef>
            </a:pPr>
            <a:r>
              <a:rPr lang="cs-CZ" b="1" dirty="0"/>
              <a:t>n</a:t>
            </a:r>
            <a:r>
              <a:rPr lang="cs-CZ" b="1" dirty="0" smtClean="0"/>
              <a:t>epodstatné změny – nevyžadují změnu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bez zbytečného prodlení od data provedení změny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spolu se zprávou o realizaci projektu </a:t>
            </a:r>
          </a:p>
          <a:p>
            <a:pPr marL="432000" lvl="2" indent="-43200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z</a:t>
            </a:r>
            <a:r>
              <a:rPr lang="cs-CZ" sz="2400" b="1" dirty="0" smtClean="0"/>
              <a:t>měny </a:t>
            </a:r>
            <a:r>
              <a:rPr lang="cs-CZ" sz="2400" b="1" dirty="0"/>
              <a:t>v osobě příjemce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 smtClean="0"/>
          </a:p>
          <a:p>
            <a:pPr marL="342900" lvl="2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2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bez zbytečného prodlení od data provedení </a:t>
            </a:r>
            <a:r>
              <a:rPr lang="cs-CZ" sz="2400" b="1" dirty="0" smtClean="0"/>
              <a:t>změny</a:t>
            </a:r>
          </a:p>
          <a:p>
            <a:pPr lvl="1"/>
            <a:r>
              <a:rPr lang="cs-CZ" sz="1800" dirty="0" smtClean="0"/>
              <a:t>kontaktní osoby projektu či adresy pro doručení</a:t>
            </a:r>
          </a:p>
          <a:p>
            <a:pPr lvl="1"/>
            <a:r>
              <a:rPr lang="cs-CZ" sz="1800" dirty="0" smtClean="0"/>
              <a:t>sídla </a:t>
            </a:r>
            <a:r>
              <a:rPr lang="cs-CZ" sz="1800" dirty="0"/>
              <a:t>příjemce </a:t>
            </a:r>
            <a:r>
              <a:rPr lang="cs-CZ" sz="1800" dirty="0" smtClean="0"/>
              <a:t>podpory; </a:t>
            </a:r>
          </a:p>
          <a:p>
            <a:pPr lvl="1"/>
            <a:r>
              <a:rPr lang="cs-CZ" sz="1800" dirty="0" smtClean="0"/>
              <a:t>osob statutárních </a:t>
            </a:r>
            <a:r>
              <a:rPr lang="cs-CZ" sz="1800" dirty="0"/>
              <a:t>orgánu </a:t>
            </a:r>
            <a:r>
              <a:rPr lang="cs-CZ" sz="1800" dirty="0" smtClean="0"/>
              <a:t>příjemce;</a:t>
            </a:r>
          </a:p>
          <a:p>
            <a:pPr lvl="1"/>
            <a:r>
              <a:rPr lang="cs-CZ" sz="1800" dirty="0" smtClean="0"/>
              <a:t>názvu příjemce (součástí nesmí být převod/přechod práv </a:t>
            </a:r>
            <a:r>
              <a:rPr lang="cs-CZ" sz="1800" dirty="0"/>
              <a:t>a povinností </a:t>
            </a:r>
            <a:r>
              <a:rPr lang="cs-CZ" sz="1800" dirty="0" smtClean="0"/>
              <a:t>příjemce z </a:t>
            </a:r>
            <a:r>
              <a:rPr lang="cs-CZ" sz="1800" dirty="0"/>
              <a:t>právního </a:t>
            </a:r>
            <a:r>
              <a:rPr lang="cs-CZ" sz="1800" dirty="0" smtClean="0"/>
              <a:t>aktu).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</a:t>
            </a:r>
            <a:r>
              <a:rPr lang="cs-CZ" sz="2400" b="1" dirty="0" smtClean="0"/>
              <a:t>spolu se </a:t>
            </a:r>
            <a:r>
              <a:rPr lang="cs-CZ" sz="2400" b="1" dirty="0"/>
              <a:t>zprávou o realizaci projektu </a:t>
            </a:r>
          </a:p>
          <a:p>
            <a:pPr lvl="1"/>
            <a:r>
              <a:rPr lang="cs-CZ" sz="1800" dirty="0" smtClean="0"/>
              <a:t>Změna smluv o partnerství, </a:t>
            </a:r>
            <a:r>
              <a:rPr lang="cs-CZ" sz="1800" dirty="0"/>
              <a:t>vypuštění </a:t>
            </a:r>
            <a:r>
              <a:rPr lang="cs-CZ" sz="1800" dirty="0" smtClean="0"/>
              <a:t>zaniklého partnera (pokud nedochází k navýšení veřejné podpory).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1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544616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N</a:t>
            </a:r>
            <a:r>
              <a:rPr lang="cs-CZ" sz="2400" b="1" dirty="0" smtClean="0"/>
              <a:t>evyžadující </a:t>
            </a:r>
            <a:r>
              <a:rPr lang="cs-CZ" sz="2400" b="1" dirty="0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bankovního účtu </a:t>
            </a:r>
            <a:r>
              <a:rPr lang="cs-CZ" sz="1800" dirty="0" smtClean="0"/>
              <a:t>projektu;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adresy </a:t>
            </a:r>
            <a:r>
              <a:rPr lang="cs-CZ" sz="1800" dirty="0" smtClean="0"/>
              <a:t>realizace (při </a:t>
            </a:r>
            <a:r>
              <a:rPr lang="cs-CZ" sz="1800" dirty="0"/>
              <a:t>čerpání na vybudování </a:t>
            </a:r>
            <a:r>
              <a:rPr lang="cs-CZ" sz="1800" dirty="0" smtClean="0"/>
              <a:t>zařízení, nebo </a:t>
            </a:r>
            <a:r>
              <a:rPr lang="cs-CZ" sz="1800" dirty="0"/>
              <a:t>na transformaci zařízení na dětskou </a:t>
            </a:r>
            <a:r>
              <a:rPr lang="cs-CZ" sz="1800" dirty="0" smtClean="0"/>
              <a:t>skupinu).</a:t>
            </a:r>
            <a:endParaRPr lang="cs-CZ" sz="1800" dirty="0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yžadující </a:t>
            </a:r>
            <a:r>
              <a:rPr lang="cs-CZ" sz="2400" b="1" dirty="0"/>
              <a:t>vydání změnového právního </a:t>
            </a:r>
            <a:r>
              <a:rPr lang="cs-CZ" sz="2400" b="1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</a:t>
            </a:r>
            <a:r>
              <a:rPr lang="cs-CZ" sz="1800" dirty="0" smtClean="0"/>
              <a:t>délky fáze vybudování </a:t>
            </a:r>
            <a:r>
              <a:rPr lang="cs-CZ" sz="1800" dirty="0"/>
              <a:t>zařízení, </a:t>
            </a:r>
            <a:r>
              <a:rPr lang="cs-CZ" sz="1800" dirty="0" smtClean="0"/>
              <a:t>nebo fáze transformace;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změna </a:t>
            </a:r>
            <a:r>
              <a:rPr lang="cs-CZ" sz="1800" dirty="0"/>
              <a:t>termínu ukončení realizace </a:t>
            </a:r>
            <a:r>
              <a:rPr lang="cs-CZ" sz="1800" dirty="0" smtClean="0"/>
              <a:t>projektu;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snížení </a:t>
            </a:r>
            <a:r>
              <a:rPr lang="cs-CZ" sz="1800" dirty="0" smtClean="0"/>
              <a:t>kapacity zařízení (pouze </a:t>
            </a:r>
            <a:r>
              <a:rPr lang="cs-CZ" sz="1800" dirty="0"/>
              <a:t>ve fázi vybudování </a:t>
            </a:r>
            <a:r>
              <a:rPr lang="cs-CZ" sz="1800" dirty="0" smtClean="0"/>
              <a:t>zařízení</a:t>
            </a:r>
            <a:r>
              <a:rPr lang="cs-CZ" sz="1800" dirty="0"/>
              <a:t>, nebo ve fázi </a:t>
            </a:r>
            <a:r>
              <a:rPr lang="cs-CZ" sz="1800" dirty="0" smtClean="0"/>
              <a:t>transformace);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plátcovství daně z přidané hodnoty příjemce </a:t>
            </a:r>
            <a:r>
              <a:rPr lang="cs-CZ" sz="1800" dirty="0" smtClean="0"/>
              <a:t>(během fáze vybudování nebo transformace)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nahrazení partnera projektu jiným subjektem / jinými subjekty;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vypuštění partnera z realizace projektu z důvodu jeho </a:t>
            </a:r>
            <a:r>
              <a:rPr lang="cs-CZ" sz="1800" dirty="0" smtClean="0"/>
              <a:t>zániku </a:t>
            </a:r>
            <a:r>
              <a:rPr lang="cs-CZ" sz="1800" dirty="0"/>
              <a:t>(pokud </a:t>
            </a:r>
            <a:r>
              <a:rPr lang="cs-CZ" sz="1800" dirty="0" smtClean="0"/>
              <a:t>dochází </a:t>
            </a:r>
            <a:r>
              <a:rPr lang="cs-CZ" sz="1800" dirty="0"/>
              <a:t>k navýšení veřejné podpory).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a nepodstatné změny v rámci změn v osobě příjemce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96855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/>
              <a:t>změna právní formy příjemce podpory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přeměna obchodní společnosti nebo družstva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slučování, splývání a rozdělování školských právnických osob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 ze zákona, kdy od určitého data dojde k jeho přejmenování či změně právní formy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příjemce, kdy na základě změny zákona, usnesení vlády apod. dojde od určitého data k přenosu agendy, které se projekt týká, z jednoho subjektu na jiný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Změnové </a:t>
            </a:r>
            <a:r>
              <a:rPr lang="cs-CZ" dirty="0"/>
              <a:t>řízení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11976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Záložka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Vytvořit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Výběr obrazovek pro vykázání změn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Vybrat záložky nutné pro </a:t>
            </a:r>
            <a:r>
              <a:rPr lang="cs-CZ" dirty="0" smtClean="0"/>
              <a:t>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Vybrat záložku </a:t>
            </a:r>
            <a:r>
              <a:rPr lang="cs-CZ" dirty="0" smtClean="0"/>
              <a:t>Dokumenty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Tlačítko SPUSTIT zcela dole na stránce s výběrem obrazovek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vyžádané příjemcem – IS KP14+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27784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6277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2483768" y="4437112"/>
            <a:ext cx="360040" cy="0"/>
          </a:xfrm>
          <a:prstGeom prst="line">
            <a:avLst/>
          </a:prstGeom>
          <a:ln w="539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2488176" y="4437112"/>
            <a:ext cx="360040" cy="0"/>
          </a:xfrm>
          <a:prstGeom prst="line">
            <a:avLst/>
          </a:prstGeom>
          <a:ln w="50800">
            <a:solidFill>
              <a:schemeClr val="accent6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2668196" y="515719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62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Dětské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280472" cy="5472608"/>
          </a:xfrm>
        </p:spPr>
        <p:txBody>
          <a:bodyPr/>
          <a:lstStyle/>
          <a:p>
            <a:r>
              <a:rPr lang="cs-CZ" dirty="0" smtClean="0"/>
              <a:t>Právní úprava</a:t>
            </a:r>
          </a:p>
          <a:p>
            <a:pPr lvl="1"/>
            <a:r>
              <a:rPr lang="cs-CZ" b="1" u="sng" dirty="0"/>
              <a:t>Zákon č. 247/2014 Sb.</a:t>
            </a:r>
            <a:r>
              <a:rPr lang="cs-CZ" dirty="0"/>
              <a:t>, o poskytování služby péče o dítě v dětské skupině a o změně souvisejících zákonů ze dne 23.9.2014 – platný, ve Sbírce zákonů zveřejněn 14.11.2014, </a:t>
            </a:r>
            <a:r>
              <a:rPr lang="cs-CZ" b="1" u="sng" dirty="0"/>
              <a:t>účinný od </a:t>
            </a:r>
            <a:r>
              <a:rPr lang="cs-CZ" b="1" u="sng" dirty="0" smtClean="0"/>
              <a:t>29.11.2014</a:t>
            </a:r>
          </a:p>
          <a:p>
            <a:pPr lvl="2"/>
            <a:r>
              <a:rPr lang="cs-CZ" sz="1600" dirty="0"/>
              <a:t>V</a:t>
            </a:r>
            <a:r>
              <a:rPr lang="cs-CZ" sz="1600" dirty="0" smtClean="0"/>
              <a:t>ěkové rozpětí dětí: 1 – zahájení povinné školní docházky</a:t>
            </a:r>
          </a:p>
          <a:p>
            <a:pPr lvl="2"/>
            <a:r>
              <a:rPr lang="cs-CZ" sz="1600" dirty="0" smtClean="0"/>
              <a:t>Kapacita až 24 dětí</a:t>
            </a:r>
          </a:p>
          <a:p>
            <a:pPr lvl="2"/>
            <a:r>
              <a:rPr lang="cs-CZ" sz="1600" dirty="0" smtClean="0"/>
              <a:t>Zákonem stanovená odborná způsobilost pečujících osob a jejich minimální počet</a:t>
            </a:r>
          </a:p>
          <a:p>
            <a:pPr lvl="2"/>
            <a:r>
              <a:rPr lang="cs-CZ" sz="1600" dirty="0" smtClean="0"/>
              <a:t>Povinné očkování</a:t>
            </a:r>
            <a:endParaRPr lang="cs-CZ" sz="1600" b="1" u="sng" dirty="0"/>
          </a:p>
          <a:p>
            <a:pPr lvl="1"/>
            <a:r>
              <a:rPr lang="cs-CZ" dirty="0" smtClean="0"/>
              <a:t>Vyhláška </a:t>
            </a:r>
            <a:r>
              <a:rPr lang="cs-CZ" dirty="0"/>
              <a:t>č. 281/2014 Sb., o hygienických požadavcích na prostory a provoz dětské skupiny do 12 </a:t>
            </a:r>
            <a:r>
              <a:rPr lang="cs-CZ" dirty="0" smtClean="0"/>
              <a:t>dětí</a:t>
            </a:r>
            <a:endParaRPr lang="cs-CZ" dirty="0"/>
          </a:p>
          <a:p>
            <a:pPr lvl="1"/>
            <a:r>
              <a:rPr lang="cs-CZ" dirty="0"/>
              <a:t>Vyhláška č. 410/2005 Sb. , o hygienických požadavcích na prostory a provoz zařízení a provozoven pro výchovu a vzdělávání dětí a mladistvých, ve znění pozdějších předpisů – pro dětskou skupinu nad 12 dětí</a:t>
            </a: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142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Odůvodnění žádosti o </a:t>
            </a:r>
            <a:r>
              <a:rPr lang="cs-CZ" sz="2400" dirty="0" smtClean="0"/>
              <a:t>změnu je </a:t>
            </a:r>
            <a:r>
              <a:rPr lang="cs-CZ" sz="2400" dirty="0"/>
              <a:t>třeba </a:t>
            </a:r>
            <a:r>
              <a:rPr lang="cs-CZ" sz="2400" dirty="0" smtClean="0"/>
              <a:t>popsat na úvodní obrazovce </a:t>
            </a:r>
            <a:r>
              <a:rPr lang="cs-CZ" sz="2400" dirty="0" err="1" smtClean="0"/>
              <a:t>ŽoZ</a:t>
            </a:r>
            <a:r>
              <a:rPr lang="cs-CZ" sz="2400" dirty="0" smtClean="0"/>
              <a:t>, případně je možné vložit </a:t>
            </a:r>
            <a:r>
              <a:rPr lang="cs-CZ" sz="2400" dirty="0"/>
              <a:t>jako </a:t>
            </a:r>
            <a:r>
              <a:rPr lang="cs-CZ" sz="2400" dirty="0" smtClean="0"/>
              <a:t>přílohu </a:t>
            </a:r>
            <a:r>
              <a:rPr lang="cs-CZ" sz="2400" dirty="0" err="1" smtClean="0"/>
              <a:t>ŽoZ</a:t>
            </a:r>
            <a:r>
              <a:rPr lang="cs-CZ" sz="2400" dirty="0" smtClean="0"/>
              <a:t>. 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Zaslání na ŘO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Kontrola – finalizace – podpis </a:t>
            </a:r>
            <a:r>
              <a:rPr lang="cs-CZ" dirty="0" err="1" smtClean="0"/>
              <a:t>ŽoZ</a:t>
            </a:r>
            <a:r>
              <a:rPr lang="cs-CZ" dirty="0" smtClean="0"/>
              <a:t> = odeslání na ŘO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</a:t>
            </a:r>
            <a:r>
              <a:rPr lang="cs-CZ" b="0" dirty="0"/>
              <a:t>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448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určí druh změny (podstatná se změnou PA, bez změny PA, nepodstatná změna). 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 závislosti na druhu změny probíhá schvalovací proces.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Je-li třeba opravu </a:t>
            </a:r>
            <a:r>
              <a:rPr lang="cs-CZ" sz="2400" dirty="0" err="1" smtClean="0"/>
              <a:t>ŽoZ</a:t>
            </a:r>
            <a:r>
              <a:rPr lang="cs-CZ" sz="2400" dirty="0" smtClean="0"/>
              <a:t>, ŘO vrátí k dopracování, jinak bude </a:t>
            </a:r>
            <a:r>
              <a:rPr lang="cs-CZ" sz="2400" dirty="0" err="1" smtClean="0"/>
              <a:t>ŽoZ</a:t>
            </a:r>
            <a:r>
              <a:rPr lang="cs-CZ" sz="2400" dirty="0" smtClean="0"/>
              <a:t> buď akceptována, schválena, nebo neschválena.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</a:t>
            </a:r>
            <a:r>
              <a:rPr lang="cs-CZ" b="0" dirty="0" smtClean="0"/>
              <a:t>ŘO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95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vytvoří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a zašle příjemci (stav </a:t>
            </a:r>
            <a:r>
              <a:rPr lang="cs-CZ" sz="2400" dirty="0" err="1" smtClean="0"/>
              <a:t>ŽoZ</a:t>
            </a:r>
            <a:r>
              <a:rPr lang="cs-CZ" sz="2400" dirty="0" smtClean="0"/>
              <a:t> – rozpracována). O zaslání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informuje systémová depeše.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Současně se změnou zašle příjemci depeši s odůvodněním změny a popisem dalšího postupu.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Příjemce se se změnou seznámí, příp. ji dopracuje.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Kontrola – finalizace – podpis = odeslání na ŘO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Schvalovací proces na ŘO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</a:t>
            </a:r>
            <a:r>
              <a:rPr lang="cs-CZ" b="0" dirty="0" smtClean="0"/>
              <a:t>ŘO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86104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702104" y="479715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3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36912"/>
            <a:ext cx="7272808" cy="1656184"/>
          </a:xfrm>
        </p:spPr>
        <p:txBody>
          <a:bodyPr/>
          <a:lstStyle/>
          <a:p>
            <a:pPr algn="ctr"/>
            <a:r>
              <a:rPr lang="cs-CZ" dirty="0"/>
              <a:t>Vytváření zprávy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realizaci (</a:t>
            </a:r>
            <a:r>
              <a:rPr lang="cs-CZ" dirty="0" err="1" smtClean="0"/>
              <a:t>ZoR</a:t>
            </a:r>
            <a:r>
              <a:rPr lang="cs-CZ" dirty="0"/>
              <a:t>)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97471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0" smtClean="0"/>
              <a:t>Založení zprávy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nová záložka s názvem </a:t>
            </a:r>
            <a:r>
              <a:rPr lang="cs-CZ" dirty="0" smtClean="0"/>
              <a:t>ZPRÁVY O REALIZACI na úvodní stránce projektu.</a:t>
            </a:r>
          </a:p>
          <a:p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aložit novou ZPRÁVU/INFORMACI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843808" y="263691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3681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informace o zprávě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vyplní se pole</a:t>
            </a:r>
          </a:p>
          <a:p>
            <a:pPr lvl="1"/>
            <a:r>
              <a:rPr lang="cs-CZ" dirty="0" smtClean="0"/>
              <a:t>sledované období od / do</a:t>
            </a:r>
          </a:p>
          <a:p>
            <a:pPr lvl="1"/>
            <a:r>
              <a:rPr lang="cs-CZ" dirty="0" smtClean="0"/>
              <a:t>Kontaktní údaje osoby zodpovědné za správnost </a:t>
            </a:r>
            <a:r>
              <a:rPr lang="cs-CZ" dirty="0" err="1" smtClean="0"/>
              <a:t>ZoR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ULOŽIT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14096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6860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REALIZACE</a:t>
            </a:r>
            <a:r>
              <a:rPr lang="cs-CZ" dirty="0"/>
              <a:t>, PROVOZ/ÚDRŽBA VÝSTUPU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 OPZ jeho vyplnění </a:t>
            </a:r>
            <a:r>
              <a:rPr lang="cs-CZ" dirty="0" smtClean="0"/>
              <a:t>není </a:t>
            </a:r>
            <a:r>
              <a:rPr lang="cs-CZ" dirty="0"/>
              <a:t>relevantní </a:t>
            </a:r>
            <a:endParaRPr lang="cs-CZ" dirty="0" smtClean="0"/>
          </a:p>
          <a:p>
            <a:r>
              <a:rPr lang="cs-CZ" dirty="0"/>
              <a:t>příjemce uvede odkaz na klíčové aktivity např. formulaci: „viz záložka Klíčové aktivity</a:t>
            </a:r>
            <a:r>
              <a:rPr lang="cs-CZ" dirty="0" smtClean="0"/>
              <a:t>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09525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NEVYKAZOVAT</a:t>
            </a:r>
          </a:p>
          <a:p>
            <a:pPr lvl="1"/>
            <a:r>
              <a:rPr lang="cs-CZ" dirty="0" smtClean="0"/>
              <a:t>změny </a:t>
            </a:r>
            <a:r>
              <a:rPr lang="cs-CZ" dirty="0"/>
              <a:t>hodnot u indikátorů týkajících se </a:t>
            </a:r>
            <a:r>
              <a:rPr lang="cs-CZ" b="1" u="sng" dirty="0" smtClean="0"/>
              <a:t>PODPOŘENÝCH OSOB, </a:t>
            </a:r>
            <a:r>
              <a:rPr lang="cs-CZ" dirty="0" smtClean="0"/>
              <a:t>ta se </a:t>
            </a:r>
            <a:r>
              <a:rPr lang="cs-CZ" dirty="0"/>
              <a:t>načtou z informačního systému IS ESF2014</a:t>
            </a:r>
            <a:r>
              <a:rPr lang="cs-CZ" dirty="0" smtClean="0"/>
              <a:t>+</a:t>
            </a:r>
          </a:p>
          <a:p>
            <a:endParaRPr lang="cs-CZ" dirty="0" smtClean="0"/>
          </a:p>
          <a:p>
            <a:r>
              <a:rPr lang="cs-CZ" dirty="0" smtClean="0"/>
              <a:t>VYKAZOVAT pomocí tlačítka </a:t>
            </a:r>
            <a:r>
              <a:rPr lang="cs-CZ" b="1" dirty="0" smtClean="0"/>
              <a:t>vykázat změnu/přírůstek</a:t>
            </a:r>
          </a:p>
          <a:p>
            <a:pPr lvl="1"/>
            <a:r>
              <a:rPr lang="cs-CZ" dirty="0" smtClean="0"/>
              <a:t>změny hodnot indikátorů</a:t>
            </a:r>
            <a:r>
              <a:rPr lang="cs-CZ" dirty="0"/>
              <a:t>, které se </a:t>
            </a:r>
            <a:r>
              <a:rPr lang="cs-CZ" b="1" u="sng" dirty="0" smtClean="0"/>
              <a:t>NETÝKAJÍ</a:t>
            </a:r>
            <a:r>
              <a:rPr lang="cs-CZ" dirty="0" smtClean="0"/>
              <a:t> podpořených osob (především kapacita zařízení péče o dítě) – kliknout na tlačítko </a:t>
            </a:r>
            <a:r>
              <a:rPr lang="cs-CZ" dirty="0"/>
              <a:t>VYKÁZAT </a:t>
            </a:r>
            <a:r>
              <a:rPr lang="cs-CZ" dirty="0" smtClean="0"/>
              <a:t>ZMĚNU/PŘÍRŮSTEK</a:t>
            </a:r>
          </a:p>
          <a:p>
            <a:pPr lvl="1"/>
            <a:r>
              <a:rPr lang="cs-CZ" dirty="0" smtClean="0"/>
              <a:t>Změny se vykazují přírůstkově, tj. o kolik narostla dosažená hodnota v daném období, dosaženou kumulativní hodnotu i procento plnění počítá systém.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73480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</a:t>
            </a:r>
            <a:r>
              <a:rPr lang="cs-CZ" dirty="0"/>
              <a:t>PRINCIPY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Popis plnění vlivu se </a:t>
            </a:r>
            <a:r>
              <a:rPr lang="cs-CZ" b="1" u="sng" dirty="0" smtClean="0"/>
              <a:t>NEVYPLŇUJE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u horizontálních principů, kde je uveden neutrální vliv.</a:t>
            </a:r>
          </a:p>
          <a:p>
            <a:pPr lvl="1"/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Popis plnění vlivu se </a:t>
            </a:r>
            <a:r>
              <a:rPr lang="cs-CZ" sz="2400" b="1" u="sng" dirty="0" smtClean="0"/>
              <a:t>VYPLŇUJE</a:t>
            </a:r>
            <a:r>
              <a:rPr lang="cs-CZ" sz="2400" dirty="0" smtClean="0"/>
              <a:t> pomocí tlačítka vykázat změnu/přírůstek:</a:t>
            </a:r>
            <a:endParaRPr lang="cs-CZ" sz="2400" dirty="0"/>
          </a:p>
          <a:p>
            <a:pPr lvl="1"/>
            <a:r>
              <a:rPr lang="cs-CZ" dirty="0" smtClean="0"/>
              <a:t>u horizontálních principů </a:t>
            </a:r>
            <a:r>
              <a:rPr lang="cs-CZ" dirty="0"/>
              <a:t>se zvolenou variantou „Cílené zaměření na horizontální princip“ nebo „Pozitivní vliv na horizontální princip“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25331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</a:t>
            </a:r>
            <a:r>
              <a:rPr lang="cs-CZ" dirty="0"/>
              <a:t>PROBLÉMU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yplňují se informace </a:t>
            </a:r>
            <a:r>
              <a:rPr lang="cs-CZ" dirty="0"/>
              <a:t>o případných problémech, které se vyskytly v realizaci projektu v průběhu období, za které je tato zprávy </a:t>
            </a:r>
            <a:r>
              <a:rPr lang="cs-CZ" dirty="0" smtClean="0"/>
              <a:t>vykazována (IDENTIFIKACE, POPIS, ŘEŠENÍ)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2597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poskytovatelů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96752"/>
            <a:ext cx="8064000" cy="4779232"/>
          </a:xfrm>
        </p:spPr>
        <p:txBody>
          <a:bodyPr/>
          <a:lstStyle/>
          <a:p>
            <a:r>
              <a:rPr lang="cs-CZ" sz="1800" b="1" dirty="0"/>
              <a:t>Poskytovat službu lze </a:t>
            </a:r>
            <a:r>
              <a:rPr lang="cs-CZ" sz="1800" b="1" u="sng" dirty="0"/>
              <a:t>pouze na základě oprávnění </a:t>
            </a:r>
            <a:r>
              <a:rPr lang="cs-CZ" sz="1800" b="1" dirty="0"/>
              <a:t>k poskytování této služby </a:t>
            </a:r>
            <a:r>
              <a:rPr lang="cs-CZ" sz="1800" b="1" dirty="0" smtClean="0"/>
              <a:t>– oprávnění </a:t>
            </a:r>
            <a:r>
              <a:rPr lang="cs-CZ" sz="1800" b="1" dirty="0"/>
              <a:t>vzniká dnem zápisu žadatele do evidence </a:t>
            </a:r>
            <a:r>
              <a:rPr lang="cs-CZ" sz="1800" b="1" dirty="0" smtClean="0"/>
              <a:t>poskytovatelů, který je proveden ve lhůtě </a:t>
            </a:r>
            <a:r>
              <a:rPr lang="cs-CZ" sz="1800" b="1" u="sng" dirty="0" smtClean="0"/>
              <a:t>30 pracovních dní </a:t>
            </a:r>
            <a:r>
              <a:rPr lang="cs-CZ" sz="1800" b="1" dirty="0" smtClean="0"/>
              <a:t>(v případě, že jsou v pořádku doloženy všechny relevantní dokumenty)!!!</a:t>
            </a:r>
          </a:p>
          <a:p>
            <a:r>
              <a:rPr lang="cs-CZ" sz="1800" dirty="0"/>
              <a:t>S</a:t>
            </a:r>
            <a:r>
              <a:rPr lang="cs-CZ" sz="1800" dirty="0" smtClean="0"/>
              <a:t>lužbu </a:t>
            </a:r>
            <a:r>
              <a:rPr lang="cs-CZ" sz="1800" dirty="0"/>
              <a:t>lze poskytovat pouze v místnostech, které splňují technické požadavky na stavby kladené stavebními předpisy (vyhláškou č. 268/2009 Sb., </a:t>
            </a:r>
            <a:r>
              <a:rPr lang="cs-CZ" sz="1800" dirty="0" smtClean="0"/>
              <a:t>o technických </a:t>
            </a:r>
            <a:r>
              <a:rPr lang="cs-CZ" sz="1800" dirty="0"/>
              <a:t>požadavcích na stavby, v platném znění) na </a:t>
            </a:r>
            <a:r>
              <a:rPr lang="cs-CZ" sz="1800" dirty="0" smtClean="0"/>
              <a:t>byt, obytnou </a:t>
            </a:r>
            <a:r>
              <a:rPr lang="cs-CZ" sz="1800" dirty="0"/>
              <a:t>místnost nebo pobytovou </a:t>
            </a:r>
            <a:r>
              <a:rPr lang="cs-CZ" sz="1800" dirty="0" smtClean="0"/>
              <a:t>místnost,</a:t>
            </a:r>
          </a:p>
          <a:p>
            <a:r>
              <a:rPr lang="cs-CZ" sz="1800" dirty="0"/>
              <a:t>S</a:t>
            </a:r>
            <a:r>
              <a:rPr lang="cs-CZ" sz="1800" dirty="0" smtClean="0"/>
              <a:t>plnění </a:t>
            </a:r>
            <a:r>
              <a:rPr lang="cs-CZ" sz="1800" dirty="0"/>
              <a:t>hygienických požadavků na stravování, prostory a provoz dokládá </a:t>
            </a:r>
            <a:r>
              <a:rPr lang="cs-CZ" sz="1800" dirty="0" smtClean="0"/>
              <a:t>žadatel </a:t>
            </a:r>
            <a:r>
              <a:rPr lang="cs-CZ" sz="1800" dirty="0"/>
              <a:t>závazným stanoviskem krajské hygienické </a:t>
            </a:r>
            <a:r>
              <a:rPr lang="cs-CZ" sz="1800" dirty="0" smtClean="0"/>
              <a:t>stanice</a:t>
            </a:r>
          </a:p>
          <a:p>
            <a:r>
              <a:rPr lang="cs-CZ" sz="1800" dirty="0" smtClean="0"/>
              <a:t>Dosažení </a:t>
            </a:r>
            <a:r>
              <a:rPr lang="cs-CZ" sz="1800" dirty="0"/>
              <a:t>věku 18 let a plná svéprávnost, </a:t>
            </a:r>
            <a:r>
              <a:rPr lang="cs-CZ" sz="1800" b="1" u="sng" dirty="0"/>
              <a:t>pokud je žadatelem o zápis fyzická osoba</a:t>
            </a:r>
            <a:r>
              <a:rPr lang="cs-CZ" sz="1800" dirty="0"/>
              <a:t>  (čestné prohlášení)</a:t>
            </a:r>
          </a:p>
          <a:p>
            <a:endParaRPr lang="cs-CZ" sz="1800" b="1" dirty="0" smtClean="0"/>
          </a:p>
          <a:p>
            <a:endParaRPr lang="cs-CZ" sz="2000" b="1" dirty="0"/>
          </a:p>
          <a:p>
            <a:pPr marL="414000" lvl="1" indent="0">
              <a:buNone/>
            </a:pPr>
            <a:r>
              <a:rPr lang="cs-CZ" sz="1600" dirty="0" smtClean="0"/>
              <a:t> </a:t>
            </a:r>
          </a:p>
          <a:p>
            <a:pPr lvl="1"/>
            <a:endParaRPr lang="cs-CZ" sz="1600" dirty="0" smtClean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317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 kliknutí na tlačítko </a:t>
            </a:r>
            <a:r>
              <a:rPr lang="cs-CZ" dirty="0"/>
              <a:t>vykázat změnu/přírůstek </a:t>
            </a:r>
            <a:r>
              <a:rPr lang="cs-CZ" dirty="0" smtClean="0"/>
              <a:t>je třeba vyplnit pole – </a:t>
            </a:r>
            <a:r>
              <a:rPr lang="cs-CZ" b="1" dirty="0" smtClean="0"/>
              <a:t>popis realizace projektu</a:t>
            </a:r>
            <a:r>
              <a:rPr lang="cs-CZ" dirty="0" smtClean="0"/>
              <a:t>.</a:t>
            </a:r>
          </a:p>
          <a:p>
            <a:r>
              <a:rPr lang="cs-CZ" dirty="0" smtClean="0"/>
              <a:t>Popis je povinný u všech aktivit. </a:t>
            </a:r>
          </a:p>
          <a:p>
            <a:r>
              <a:rPr lang="cs-CZ" dirty="0" smtClean="0"/>
              <a:t>Pro aktivity nerelevantní pro sledované období se vyplní: „Nerelevantní ve sledovaném období.“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79992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JEDNOTKY </a:t>
            </a:r>
            <a:r>
              <a:rPr lang="cs-CZ" dirty="0"/>
              <a:t>AKTIVIT ZP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Vyplní se pole Dosažený počet jednotek v aktuální </a:t>
            </a:r>
            <a:r>
              <a:rPr lang="cs-CZ" dirty="0" err="1" smtClean="0"/>
              <a:t>ZoR</a:t>
            </a:r>
            <a:r>
              <a:rPr lang="cs-CZ" dirty="0" smtClean="0"/>
              <a:t> ve spodní části obrazovky nazvané Prokazováno příjemcem.</a:t>
            </a:r>
          </a:p>
          <a:p>
            <a:r>
              <a:rPr lang="cs-CZ" dirty="0" smtClean="0"/>
              <a:t>Pozor na vykazování obsazenosti:</a:t>
            </a:r>
          </a:p>
          <a:p>
            <a:pPr lvl="1"/>
            <a:r>
              <a:rPr lang="cs-CZ" dirty="0" smtClean="0"/>
              <a:t>Kapacita zařízení x procento obsazenosti</a:t>
            </a:r>
          </a:p>
          <a:p>
            <a:r>
              <a:rPr lang="cs-CZ" dirty="0" smtClean="0"/>
              <a:t>Pozor na vykazování vybudování:</a:t>
            </a:r>
          </a:p>
          <a:p>
            <a:pPr lvl="1"/>
            <a:r>
              <a:rPr lang="cs-CZ" dirty="0" smtClean="0"/>
              <a:t>Je třeba vyplnit počet dosažených jednotek jak u vybudování s křížovým financováním, tak bez křížového financování.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924944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746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čestná prohlášení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 přečtení potvrdit pravdivost čestného prohlášení </a:t>
            </a:r>
            <a:r>
              <a:rPr lang="cs-CZ" dirty="0"/>
              <a:t>zatržením fajfkou v poli SOUHLASÍM S ČESTNÝM </a:t>
            </a:r>
            <a:r>
              <a:rPr lang="cs-CZ" dirty="0" smtClean="0"/>
              <a:t>PROHLÁŠENÍM.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9638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publicita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</a:t>
            </a:r>
            <a:r>
              <a:rPr lang="cs-CZ" dirty="0" smtClean="0"/>
              <a:t>nformace </a:t>
            </a:r>
            <a:r>
              <a:rPr lang="cs-CZ" dirty="0"/>
              <a:t>o povinné publicitě je </a:t>
            </a:r>
            <a:r>
              <a:rPr lang="cs-CZ" dirty="0" smtClean="0"/>
              <a:t>potřeba </a:t>
            </a:r>
            <a:r>
              <a:rPr lang="cs-CZ" dirty="0"/>
              <a:t>v </a:t>
            </a:r>
            <a:r>
              <a:rPr lang="cs-CZ" dirty="0" err="1"/>
              <a:t>ZoR</a:t>
            </a:r>
            <a:r>
              <a:rPr lang="cs-CZ" dirty="0"/>
              <a:t> projektu podávat </a:t>
            </a:r>
            <a:r>
              <a:rPr lang="cs-CZ" dirty="0" smtClean="0"/>
              <a:t>strukturovaně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Zápis </a:t>
            </a:r>
            <a:r>
              <a:rPr lang="cs-CZ" dirty="0"/>
              <a:t>přes tlačítko </a:t>
            </a:r>
            <a:r>
              <a:rPr lang="cs-CZ" b="1" dirty="0"/>
              <a:t>vykázat </a:t>
            </a:r>
            <a:r>
              <a:rPr lang="cs-CZ" b="1" dirty="0" smtClean="0"/>
              <a:t>změnu/přírůstek</a:t>
            </a:r>
            <a:r>
              <a:rPr lang="cs-CZ" dirty="0" smtClean="0"/>
              <a:t>. </a:t>
            </a:r>
          </a:p>
          <a:p>
            <a:r>
              <a:rPr lang="cs-CZ" dirty="0" smtClean="0"/>
              <a:t>Doporučujeme doplnit komentář.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223376"/>
              </p:ext>
            </p:extLst>
          </p:nvPr>
        </p:nvGraphicFramePr>
        <p:xfrm>
          <a:off x="899592" y="2636912"/>
          <a:ext cx="7632848" cy="2617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3186766"/>
                <a:gridCol w="2573874"/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Nástroj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Povinná </a:t>
                      </a:r>
                      <a:r>
                        <a:rPr lang="cs-CZ" sz="1600" dirty="0">
                          <a:effectLst/>
                        </a:rPr>
                        <a:t>/ nepovinná položka v </a:t>
                      </a:r>
                      <a:r>
                        <a:rPr lang="cs-CZ" sz="1600" dirty="0" err="1">
                          <a:effectLst/>
                        </a:rPr>
                        <a:t>ZoR</a:t>
                      </a:r>
                      <a:r>
                        <a:rPr lang="cs-CZ" sz="1600" dirty="0">
                          <a:effectLst/>
                        </a:rPr>
                        <a:t> projektu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Jaké </a:t>
                      </a:r>
                      <a:r>
                        <a:rPr lang="cs-CZ" sz="1600" dirty="0">
                          <a:effectLst/>
                        </a:rPr>
                        <a:t>hodnoty může příjemce vyplnit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Povinné prvky v</a:t>
                      </a:r>
                      <a:r>
                        <a:rPr lang="cs-CZ" sz="1400" baseline="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 souladu s Pravidly pro žadatele a příjemce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Plakát u projektů ESF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96103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viz. kapitola Dokladování dosažených jednotek</a:t>
            </a:r>
          </a:p>
          <a:p>
            <a:r>
              <a:rPr lang="cs-CZ" dirty="0" smtClean="0"/>
              <a:t>IS KP14+ umožní vložit dokument o velikosti max. 100 MB v libovolném formátu.</a:t>
            </a:r>
          </a:p>
          <a:p>
            <a:r>
              <a:rPr lang="cs-CZ" dirty="0" smtClean="0"/>
              <a:t>OPZ nepředpokládá vykazování změn na dokumentech, proto tlačítko </a:t>
            </a:r>
            <a:r>
              <a:rPr lang="cs-CZ" b="1" u="sng" dirty="0" smtClean="0"/>
              <a:t>VYKÁZAT ZMĚNU/PŘÍRŮSTEK nepoužívat.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005064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4378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Vyplňují se údaje o dodavatelích veřejných zakázek, u kterých dle pravidel OPZ nestačí přímé zadání a je vyžadováno provedení zadávacího/výběrového řízení</a:t>
            </a:r>
            <a:r>
              <a:rPr lang="cs-CZ" dirty="0" smtClean="0">
                <a:solidFill>
                  <a:srgbClr val="FF0000"/>
                </a:solidFill>
              </a:rPr>
              <a:t>.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 smtClean="0"/>
              <a:t>Subjekt dodavatele je zadáván pomocí validace IČ. </a:t>
            </a:r>
          </a:p>
          <a:p>
            <a:r>
              <a:rPr lang="cs-CZ" dirty="0" smtClean="0"/>
              <a:t>Údaje o plátcovství DPH dodavatele nejsou relevantní, ale je nutné nějakou hodnotu vyplnit.</a:t>
            </a:r>
          </a:p>
          <a:p>
            <a:r>
              <a:rPr lang="cs-CZ" dirty="0" smtClean="0"/>
              <a:t>Identifikace, zda dodavatel patří do jednoho podniku, nastavit vždy na „nepatří“ (červený křížek).</a:t>
            </a:r>
          </a:p>
          <a:p>
            <a:r>
              <a:rPr lang="cs-CZ" dirty="0" smtClean="0"/>
              <a:t>Zadání subjektu bez validace – prostřednictvím </a:t>
            </a:r>
            <a:r>
              <a:rPr lang="cs-CZ" dirty="0" smtClean="0">
                <a:hlinkClick r:id="rId2"/>
              </a:rPr>
              <a:t>iskp@mpsv.cz</a:t>
            </a:r>
            <a:r>
              <a:rPr lang="cs-CZ" dirty="0" smtClean="0"/>
              <a:t> s uvedením HASH kódu </a:t>
            </a:r>
            <a:r>
              <a:rPr lang="cs-CZ" dirty="0" err="1" smtClean="0"/>
              <a:t>ZoR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97558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FIREMNÍ </a:t>
            </a:r>
            <a:r>
              <a:rPr lang="cs-CZ" dirty="0"/>
              <a:t>PROMĚNNÉ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Záložka se vyplňuje v </a:t>
            </a:r>
            <a:r>
              <a:rPr lang="cs-CZ" b="1" dirty="0" smtClean="0"/>
              <a:t>ZÁVĚREČNÉ ZPRÁVĚ O REALIZACI. </a:t>
            </a:r>
          </a:p>
          <a:p>
            <a:r>
              <a:rPr lang="cs-CZ" dirty="0" smtClean="0"/>
              <a:t>Po </a:t>
            </a:r>
            <a:r>
              <a:rPr lang="cs-CZ" dirty="0"/>
              <a:t>stisku tlačítka VYKÁZAT ZMĚNU/PŘÍRŮSTEK se </a:t>
            </a:r>
            <a:r>
              <a:rPr lang="cs-CZ" dirty="0" smtClean="0"/>
              <a:t>vykazují </a:t>
            </a:r>
            <a:r>
              <a:rPr lang="cs-CZ" dirty="0"/>
              <a:t>změny v </a:t>
            </a:r>
            <a:r>
              <a:rPr lang="cs-CZ" dirty="0" smtClean="0"/>
              <a:t>počtu </a:t>
            </a:r>
            <a:r>
              <a:rPr lang="cs-CZ" dirty="0"/>
              <a:t>zaměstnanců a </a:t>
            </a:r>
            <a:r>
              <a:rPr lang="cs-CZ" dirty="0" smtClean="0"/>
              <a:t>ročním </a:t>
            </a:r>
            <a:r>
              <a:rPr lang="cs-CZ" dirty="0"/>
              <a:t>obratu (EUR) oproti žádosti o </a:t>
            </a:r>
            <a:r>
              <a:rPr lang="cs-CZ" dirty="0" smtClean="0"/>
              <a:t>podporu.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45850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Finalizace </a:t>
            </a:r>
            <a:r>
              <a:rPr lang="cs-CZ" dirty="0" err="1" smtClean="0"/>
              <a:t>ZoR</a:t>
            </a:r>
            <a:r>
              <a:rPr lang="cs-CZ" dirty="0" smtClean="0"/>
              <a:t>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ZoR</a:t>
            </a:r>
            <a:r>
              <a:rPr lang="cs-CZ" dirty="0" smtClean="0"/>
              <a:t> musí být finalizována </a:t>
            </a:r>
            <a:r>
              <a:rPr lang="cs-CZ" b="1" u="sng" dirty="0" smtClean="0"/>
              <a:t>až po finalizaci žádosti o platbu.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Kontrola - finalizace (horní příkazový řádek) – podpis </a:t>
            </a:r>
            <a:r>
              <a:rPr lang="cs-CZ" dirty="0" err="1" smtClean="0"/>
              <a:t>ZoR</a:t>
            </a:r>
            <a:r>
              <a:rPr lang="cs-CZ" dirty="0" smtClean="0"/>
              <a:t> (menu vlevo zcela dole) = odeslání ŘO.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204864"/>
            <a:ext cx="1368152" cy="1368152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>
            <a:off x="4499992" y="364502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05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Vzory dokumentů </a:t>
            </a:r>
            <a:r>
              <a:rPr lang="cs-CZ" dirty="0" smtClean="0"/>
              <a:t>k </a:t>
            </a:r>
            <a:r>
              <a:rPr lang="cs-CZ" dirty="0" err="1" smtClean="0"/>
              <a:t>ZoR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 smtClean="0">
                <a:hlinkClick r:id="rId2"/>
              </a:rPr>
              <a:t>Vzor </a:t>
            </a:r>
            <a:r>
              <a:rPr lang="cs-CZ" dirty="0">
                <a:hlinkClick r:id="rId2"/>
              </a:rPr>
              <a:t>potvrzení o postavení podpořené osoby na trhu práce</a:t>
            </a:r>
            <a:endParaRPr lang="cs-CZ" dirty="0"/>
          </a:p>
          <a:p>
            <a:pPr lvl="1"/>
            <a:r>
              <a:rPr lang="cs-CZ" dirty="0">
                <a:hlinkClick r:id="rId3"/>
              </a:rPr>
              <a:t>Vzor žádosti o potvrzení z ČSSZ</a:t>
            </a:r>
            <a:endParaRPr lang="cs-CZ" dirty="0"/>
          </a:p>
          <a:p>
            <a:pPr lvl="1"/>
            <a:r>
              <a:rPr lang="cs-CZ" dirty="0">
                <a:hlinkClick r:id="rId4"/>
              </a:rPr>
              <a:t>Vzor SOUHRNNÝ ZÁZNAM O DOCHÁZCE DĚTÍ a pečujících osob ZA MONITOROVANÉ OBDOBÍ pro výpočet dosažených jednotek</a:t>
            </a:r>
            <a:endParaRPr lang="cs-CZ" dirty="0"/>
          </a:p>
          <a:p>
            <a:pPr lvl="1"/>
            <a:r>
              <a:rPr lang="cs-CZ" dirty="0"/>
              <a:t>Prohlášení o docházce dítěte/dětí potvrzené rodičem (stanovení minimálního rozsahu údajů, bez vzorového dokumentu): Sestava docházky dítěte bude vyhotovena za každý kalendářní měsíc, požadované údaje jsou: registrační </a:t>
            </a:r>
            <a:r>
              <a:rPr lang="cs-CZ" dirty="0" smtClean="0"/>
              <a:t>číslo projektu</a:t>
            </a:r>
            <a:r>
              <a:rPr lang="cs-CZ" dirty="0"/>
              <a:t>, název projektu, název příjemce, identifikační údaje dítěte (jméno, příjmení), údaje o příchodu a odchodu dítěte v konkrétní dny, jméno a příjmení rodiče, datum a podpis rodiče, povinné prvky vizuální identity.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684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>Vytváření žádosti o </a:t>
            </a:r>
            <a:r>
              <a:rPr lang="cs-CZ" dirty="0" smtClean="0"/>
              <a:t>platbu (ŽOP) </a:t>
            </a:r>
            <a:r>
              <a:rPr lang="cs-CZ" dirty="0"/>
              <a:t>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58157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Žádost o evidenci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5184576"/>
          </a:xfrm>
        </p:spPr>
        <p:txBody>
          <a:bodyPr/>
          <a:lstStyle/>
          <a:p>
            <a:r>
              <a:rPr lang="cs-CZ" sz="1800" b="1" dirty="0"/>
              <a:t>Žádost o zápis se podává na tiskopise předepsaném ministerstvem </a:t>
            </a:r>
            <a:endParaRPr lang="cs-CZ" sz="1800" b="1" dirty="0" smtClean="0"/>
          </a:p>
          <a:p>
            <a:pPr>
              <a:lnSpc>
                <a:spcPct val="150000"/>
              </a:lnSpc>
            </a:pPr>
            <a:r>
              <a:rPr lang="cs-CZ" sz="1800" b="1" dirty="0"/>
              <a:t>K žádosti se přikládá originál nebo výstup z autorizované konverze dokumentů následujících dokladů: </a:t>
            </a:r>
            <a:endParaRPr lang="cs-CZ" sz="18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 smtClean="0"/>
              <a:t>	1</a:t>
            </a:r>
            <a:r>
              <a:rPr lang="cs-CZ" sz="1600" dirty="0"/>
              <a:t>) doklad o </a:t>
            </a:r>
            <a:r>
              <a:rPr lang="cs-CZ" sz="1600" b="1" dirty="0"/>
              <a:t>vlastnickém nebo jiném právu k objektu</a:t>
            </a:r>
            <a:r>
              <a:rPr lang="cs-CZ" sz="1600" dirty="0"/>
              <a:t> nebo prostorám, z něhož </a:t>
            </a:r>
            <a:r>
              <a:rPr lang="cs-CZ" sz="1600" dirty="0" smtClean="0"/>
              <a:t>	vyplývá 	oprávnění </a:t>
            </a:r>
            <a:r>
              <a:rPr lang="cs-CZ" sz="1600" dirty="0"/>
              <a:t>tento objekt nebo prostory užívat k poskytování služby péče o </a:t>
            </a:r>
            <a:r>
              <a:rPr lang="cs-CZ" sz="1600" dirty="0" smtClean="0"/>
              <a:t>dítě </a:t>
            </a:r>
            <a:r>
              <a:rPr lang="cs-CZ" sz="1600" dirty="0"/>
              <a:t>v dětské </a:t>
            </a:r>
            <a:r>
              <a:rPr lang="cs-CZ" sz="1600" dirty="0" smtClean="0"/>
              <a:t>	skupině</a:t>
            </a:r>
            <a:endParaRPr lang="cs-CZ" sz="1600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/>
              <a:t>	2) </a:t>
            </a:r>
            <a:r>
              <a:rPr lang="cs-CZ" sz="1600" b="1" dirty="0"/>
              <a:t>závazné stanovisko krajské hygienické stanice </a:t>
            </a:r>
            <a:r>
              <a:rPr lang="cs-CZ" sz="1600" dirty="0"/>
              <a:t>o splnění hygienických  </a:t>
            </a:r>
            <a:r>
              <a:rPr lang="cs-CZ" sz="1600" dirty="0" smtClean="0"/>
              <a:t>	požadavků na </a:t>
            </a:r>
            <a:r>
              <a:rPr lang="cs-CZ" sz="1600" dirty="0"/>
              <a:t>stravování, prostory a provoz, v nichž bude poskytována služba péče o </a:t>
            </a:r>
            <a:r>
              <a:rPr lang="cs-CZ" sz="1600" dirty="0" smtClean="0"/>
              <a:t>	dítě, přičemž je nutná shoda kapacity zařízení v žádosti o evidenci se stanoviskem KHS</a:t>
            </a:r>
            <a:endParaRPr lang="cs-CZ" sz="1600" dirty="0"/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r>
              <a:rPr lang="cs-CZ" sz="1600" dirty="0"/>
              <a:t>	3)  opis smlouvy o </a:t>
            </a:r>
            <a:r>
              <a:rPr lang="cs-CZ" sz="1600" b="1" dirty="0"/>
              <a:t>pojištění odpovědnosti za újmu </a:t>
            </a:r>
            <a:r>
              <a:rPr lang="cs-CZ" sz="1600" dirty="0"/>
              <a:t>(stačí kopie)</a:t>
            </a:r>
          </a:p>
          <a:p>
            <a:pPr marL="0" indent="0" algn="just">
              <a:lnSpc>
                <a:spcPct val="100000"/>
              </a:lnSpc>
              <a:buFontTx/>
              <a:buNone/>
              <a:defRPr/>
            </a:pPr>
            <a:r>
              <a:rPr lang="cs-CZ" sz="1600" dirty="0"/>
              <a:t>	4) doklad o bezúhonnosti fyzické osoby – cizince, u ostatních si MPSV zajistí </a:t>
            </a:r>
            <a:r>
              <a:rPr lang="cs-CZ" sz="1600" dirty="0" smtClean="0"/>
              <a:t>	dálkovým </a:t>
            </a:r>
            <a:r>
              <a:rPr lang="cs-CZ" sz="1600" dirty="0"/>
              <a:t>přístupem z RT</a:t>
            </a:r>
          </a:p>
          <a:p>
            <a:pPr>
              <a:lnSpc>
                <a:spcPct val="150000"/>
              </a:lnSpc>
            </a:pPr>
            <a:r>
              <a:rPr lang="cs-CZ" sz="1800" b="1" dirty="0" smtClean="0"/>
              <a:t>Písemné </a:t>
            </a:r>
            <a:r>
              <a:rPr lang="cs-CZ" sz="1800" b="1" dirty="0"/>
              <a:t>rozhodnutí o zápisu se ze zákona o dětské skupině nevydává, zápis je zveřejněn na webových stránkách ministerstva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sz="1800" b="1" dirty="0"/>
              <a:t>	</a:t>
            </a:r>
            <a:endParaRPr lang="cs-CZ" b="1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863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(ŽOP) s vyúčtováním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2800" dirty="0"/>
              <a:t>j</a:t>
            </a:r>
            <a:r>
              <a:rPr lang="cs-CZ" sz="2800" dirty="0" smtClean="0"/>
              <a:t>e nedílnou součástí zprávy o realizaci (</a:t>
            </a:r>
            <a:r>
              <a:rPr lang="cs-CZ" sz="2800" dirty="0" err="1" smtClean="0"/>
              <a:t>ZoR</a:t>
            </a:r>
            <a:r>
              <a:rPr lang="cs-CZ" sz="2800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cs-CZ" sz="2800" dirty="0"/>
              <a:t>m</a:t>
            </a:r>
            <a:r>
              <a:rPr lang="cs-CZ" sz="2800" dirty="0" smtClean="0"/>
              <a:t>usí být </a:t>
            </a:r>
            <a:r>
              <a:rPr lang="cs-CZ" sz="2800" dirty="0"/>
              <a:t>finalizována </a:t>
            </a:r>
            <a:r>
              <a:rPr lang="cs-CZ" sz="2800" dirty="0" smtClean="0"/>
              <a:t>a podepsána před finalizací </a:t>
            </a:r>
            <a:r>
              <a:rPr lang="cs-CZ" sz="2800" dirty="0" err="1" smtClean="0"/>
              <a:t>ZoR</a:t>
            </a:r>
            <a:endParaRPr lang="cs-CZ" sz="2800" dirty="0" smtClean="0"/>
          </a:p>
          <a:p>
            <a:pPr>
              <a:lnSpc>
                <a:spcPct val="120000"/>
              </a:lnSpc>
            </a:pPr>
            <a:r>
              <a:rPr lang="cs-CZ" sz="2800" dirty="0" smtClean="0"/>
              <a:t>u </a:t>
            </a:r>
            <a:r>
              <a:rPr lang="cs-CZ" sz="2800" dirty="0"/>
              <a:t>e</a:t>
            </a:r>
            <a:r>
              <a:rPr lang="cs-CZ" sz="2800" dirty="0" smtClean="0"/>
              <a:t>x-ante: 1. </a:t>
            </a:r>
            <a:r>
              <a:rPr lang="cs-CZ" sz="2800" dirty="0"/>
              <a:t>ŽoP již schválena, u ex-post: není </a:t>
            </a:r>
            <a:r>
              <a:rPr lang="cs-CZ" sz="2800" dirty="0" smtClean="0"/>
              <a:t>schválena žádná ŽoP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40000" y="6525344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958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s vyúčtováním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2800" dirty="0" smtClean="0"/>
              <a:t>Záložka žádost o platbu </a:t>
            </a:r>
          </a:p>
          <a:p>
            <a:pPr>
              <a:lnSpc>
                <a:spcPct val="120000"/>
              </a:lnSpc>
            </a:pPr>
            <a:endParaRPr lang="cs-CZ" sz="2800" dirty="0" smtClean="0"/>
          </a:p>
          <a:p>
            <a:pPr lvl="1">
              <a:lnSpc>
                <a:spcPct val="120000"/>
              </a:lnSpc>
            </a:pPr>
            <a:r>
              <a:rPr lang="cs-CZ" dirty="0" smtClean="0"/>
              <a:t>„vytvořit novou“</a:t>
            </a:r>
          </a:p>
          <a:p>
            <a:pPr lvl="1">
              <a:lnSpc>
                <a:spcPct val="120000"/>
              </a:lnSpc>
            </a:pPr>
            <a:endParaRPr lang="cs-CZ" dirty="0" smtClean="0"/>
          </a:p>
          <a:p>
            <a:pPr lvl="1">
              <a:lnSpc>
                <a:spcPct val="120000"/>
              </a:lnSpc>
            </a:pPr>
            <a:r>
              <a:rPr lang="cs-CZ" dirty="0" smtClean="0"/>
              <a:t>stav „rozpracovaná“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220486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2699792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65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vyplňování záložek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0" smtClean="0"/>
              <a:t>Identifikační údaje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Evidenční číslo na souhrnné soupisce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Soupiska jednotek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Souhrnná soupiska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Žádost o platbu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Čestná prohlášení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Kontrola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Finalizace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Podpis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97059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Identifikační údaje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vyplní se účet </a:t>
            </a:r>
            <a:r>
              <a:rPr lang="cs-CZ" dirty="0" smtClean="0"/>
              <a:t>příjemce</a:t>
            </a:r>
          </a:p>
          <a:p>
            <a:r>
              <a:rPr lang="cs-CZ" dirty="0" smtClean="0"/>
              <a:t>Vyplní se případně </a:t>
            </a:r>
            <a:r>
              <a:rPr lang="cs-CZ" dirty="0"/>
              <a:t>účet </a:t>
            </a:r>
            <a:r>
              <a:rPr lang="cs-CZ" dirty="0" smtClean="0"/>
              <a:t>zřizovatele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94191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Souhrnná soupiska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Vyplní se evidenční číslo souhrnné soupisky (číslováno od 1). </a:t>
            </a:r>
          </a:p>
          <a:p>
            <a:r>
              <a:rPr lang="cs-CZ" dirty="0" smtClean="0"/>
              <a:t>Po uložení se odemkne záložka SOUPISKA JEDNOTEK.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74695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Soupiska jednotek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Vybudování/transformace zařízení péče o dítě</a:t>
            </a:r>
          </a:p>
          <a:p>
            <a:pPr lvl="1"/>
            <a:r>
              <a:rPr lang="cs-CZ" dirty="0" smtClean="0"/>
              <a:t>Dvě soupisky jednotek:</a:t>
            </a:r>
          </a:p>
          <a:p>
            <a:pPr lvl="2"/>
            <a:r>
              <a:rPr lang="cs-CZ" dirty="0" smtClean="0"/>
              <a:t>Investice – částka na vybudování/transformaci s křížovým financováním.</a:t>
            </a:r>
          </a:p>
          <a:p>
            <a:pPr lvl="2"/>
            <a:r>
              <a:rPr lang="cs-CZ" dirty="0" err="1" smtClean="0"/>
              <a:t>Neinvestice</a:t>
            </a:r>
            <a:r>
              <a:rPr lang="cs-CZ" dirty="0" smtClean="0"/>
              <a:t> – částka na vybudování/transformaci bez křížového financování.</a:t>
            </a:r>
          </a:p>
          <a:p>
            <a:r>
              <a:rPr lang="cs-CZ" dirty="0" smtClean="0"/>
              <a:t>Provoz/pronájem/kvalifikace</a:t>
            </a:r>
          </a:p>
          <a:p>
            <a:pPr lvl="1"/>
            <a:r>
              <a:rPr lang="cs-CZ" dirty="0" smtClean="0"/>
              <a:t>Ke každé dosažené jednotce jedna soupiska jednotek.</a:t>
            </a:r>
          </a:p>
          <a:p>
            <a:pPr lvl="1"/>
            <a:r>
              <a:rPr lang="cs-CZ" dirty="0" smtClean="0"/>
              <a:t>Vždy se jedná o neinvestiční výdaj.</a:t>
            </a:r>
          </a:p>
          <a:p>
            <a:r>
              <a:rPr lang="cs-CZ" dirty="0" smtClean="0"/>
              <a:t>Kontrola částek – musí souhlasit částky v ŽoP a v ZoR na záložce JEDNOTKY AKTIVIT ZP.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69987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Souhrnná SOUPISKA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NAPLNIT DATA ZE SOUPISKY</a:t>
            </a:r>
          </a:p>
          <a:p>
            <a:r>
              <a:rPr lang="cs-CZ" dirty="0"/>
              <a:t>Prokazované další výdaje stanovené</a:t>
            </a:r>
            <a:br>
              <a:rPr lang="cs-CZ" dirty="0"/>
            </a:br>
            <a:r>
              <a:rPr lang="cs-CZ" dirty="0"/>
              <a:t>sazbou či </a:t>
            </a:r>
            <a:r>
              <a:rPr lang="cs-CZ" dirty="0" smtClean="0"/>
              <a:t>paušálem – 0,- Kč</a:t>
            </a:r>
          </a:p>
          <a:p>
            <a:r>
              <a:rPr lang="cs-CZ" dirty="0"/>
              <a:t>NAPLNIT DATA ZE SOUPISKY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209987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</a:t>
            </a:r>
            <a:r>
              <a:rPr lang="cs-CZ" dirty="0"/>
              <a:t>o </a:t>
            </a:r>
            <a:r>
              <a:rPr lang="cs-CZ" dirty="0" smtClean="0"/>
              <a:t>platbu</a:t>
            </a:r>
            <a:br>
              <a:rPr lang="cs-CZ" dirty="0" smtClean="0"/>
            </a:br>
            <a:r>
              <a:rPr lang="cs-CZ" dirty="0" smtClean="0"/>
              <a:t>Způsobilé </a:t>
            </a:r>
            <a:r>
              <a:rPr lang="cs-CZ" dirty="0"/>
              <a:t>výdaje - Požadováno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NAPLNIT DATA ZE SOUPISKY</a:t>
            </a:r>
          </a:p>
          <a:p>
            <a:r>
              <a:rPr lang="cs-CZ" dirty="0" smtClean="0"/>
              <a:t>Vybudování/transformace zařízení péče o dítě:</a:t>
            </a:r>
          </a:p>
          <a:p>
            <a:pPr lvl="1"/>
            <a:r>
              <a:rPr lang="cs-CZ" dirty="0" smtClean="0"/>
              <a:t>Doplnit pole </a:t>
            </a:r>
            <a:r>
              <a:rPr lang="cs-CZ" dirty="0"/>
              <a:t>Výše křížového </a:t>
            </a:r>
            <a:r>
              <a:rPr lang="cs-CZ" dirty="0" smtClean="0"/>
              <a:t>financování pro zjednodušené projekty (částka dle dosažených jednotek vybudování/transformace – křížové vybudování) – umístěno v pravém dolním rohu obrazovky.</a:t>
            </a:r>
          </a:p>
          <a:p>
            <a:r>
              <a:rPr lang="cs-CZ" dirty="0"/>
              <a:t>NAPLNIT DATA ZE SOUPISKY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09068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</a:t>
            </a:r>
            <a:br>
              <a:rPr lang="cs-CZ" dirty="0"/>
            </a:br>
            <a:r>
              <a:rPr lang="cs-CZ" dirty="0" smtClean="0"/>
              <a:t>Částka </a:t>
            </a:r>
            <a:r>
              <a:rPr lang="cs-CZ" dirty="0"/>
              <a:t>na krytí </a:t>
            </a:r>
            <a:r>
              <a:rPr lang="cs-CZ" dirty="0" smtClean="0"/>
              <a:t>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0000"/>
            <a:ext cx="8136456" cy="4320000"/>
          </a:xfrm>
        </p:spPr>
        <p:txBody>
          <a:bodyPr/>
          <a:lstStyle/>
          <a:p>
            <a:r>
              <a:rPr lang="cs-CZ" dirty="0" smtClean="0"/>
              <a:t>Část viditelná jen u ex-ante financování.</a:t>
            </a:r>
          </a:p>
          <a:p>
            <a:r>
              <a:rPr lang="cs-CZ" dirty="0" smtClean="0"/>
              <a:t>Vyplní se šedé pole NEINVESTIČNÍ.</a:t>
            </a:r>
          </a:p>
          <a:p>
            <a:r>
              <a:rPr lang="cs-CZ" dirty="0" smtClean="0"/>
              <a:t>Vyplní se částka na </a:t>
            </a:r>
            <a:r>
              <a:rPr lang="cs-CZ" b="1" dirty="0" smtClean="0"/>
              <a:t>další fázi realizace</a:t>
            </a:r>
            <a:r>
              <a:rPr lang="cs-CZ" dirty="0" smtClean="0"/>
              <a:t>. Výpočet musí být v souladu se Specifickou částí pravidel pro žadatele a příjemce. Doporučujeme použít kalkulačku. Ke stažení v dokumentech na ESF Fóru i na stránkách výzvy </a:t>
            </a:r>
            <a:br>
              <a:rPr lang="cs-CZ" dirty="0" smtClean="0"/>
            </a:br>
            <a:r>
              <a:rPr lang="cs-CZ" dirty="0" smtClean="0"/>
              <a:t>č. 03_16_132.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71240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Vybrat ze seznamu vhodnou variantu a vyjádřit souhlas.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34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r>
              <a:rPr lang="cs-CZ" sz="1800" dirty="0"/>
              <a:t>Informace o zápisu do evidence poskytovatelů služby péče o dítě v dětské skupině na webu MPSV, </a:t>
            </a:r>
            <a:br>
              <a:rPr lang="cs-CZ" sz="1800" dirty="0"/>
            </a:br>
            <a:r>
              <a:rPr lang="cs-CZ" sz="1800" dirty="0"/>
              <a:t>sekce Rodina a ochrana práv dětí, http://www.mpsv.cz/cs/20302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3" t="11159" r="19411" b="10120"/>
          <a:stretch/>
        </p:blipFill>
        <p:spPr bwMode="auto">
          <a:xfrm>
            <a:off x="539552" y="1196752"/>
            <a:ext cx="7697925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99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 – finalizace - podpis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Kontrola</a:t>
            </a:r>
          </a:p>
          <a:p>
            <a:pPr lvl="1"/>
            <a:r>
              <a:rPr lang="cs-CZ" dirty="0" smtClean="0"/>
              <a:t>Případné chyby nesmí být označeny červeně. </a:t>
            </a:r>
          </a:p>
          <a:p>
            <a:pPr lvl="1"/>
            <a:r>
              <a:rPr lang="cs-CZ" dirty="0" smtClean="0"/>
              <a:t>Chyba upozorňující na nesoulad žádosti o platbu a finančního plánu:</a:t>
            </a:r>
          </a:p>
          <a:p>
            <a:pPr lvl="2"/>
            <a:r>
              <a:rPr lang="cs-CZ" dirty="0" smtClean="0"/>
              <a:t>Zkontrolovat finanční plán a částky v žádosti o platbu.</a:t>
            </a:r>
          </a:p>
          <a:p>
            <a:pPr lvl="2"/>
            <a:r>
              <a:rPr lang="cs-CZ" dirty="0" smtClean="0"/>
              <a:t>Bude-li chyba ve finančním plánu, je třeba plán prostřednictvím žádosti o změnu upravit.</a:t>
            </a:r>
          </a:p>
          <a:p>
            <a:pPr lvl="2"/>
            <a:r>
              <a:rPr lang="cs-CZ" dirty="0" smtClean="0"/>
              <a:t>Budou-li finanční plán i žádost o platbu v pořádku, je možné finalizovat a podepsat i při ohlášené chybě.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18304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 s vyúčtováním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568952" cy="11521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0"/>
              <a:t>v případě, že vyplňuje Žádost o platbu (záložka Žádost o platbu – Způsobilé výdaje – požadováno), je potřeba nejprve vyplnit pole </a:t>
            </a:r>
            <a:r>
              <a:rPr lang="cs-CZ" sz="1800" b="1" dirty="0"/>
              <a:t>„Výše křížového financování pro zjednodušené projekty“</a:t>
            </a:r>
            <a:r>
              <a:rPr lang="cs-CZ" sz="1800" dirty="0"/>
              <a:t> a pak teprve stisknout tlačítko „Naplnit data ze soupisky“.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  <p:pic>
        <p:nvPicPr>
          <p:cNvPr id="5" name="Obrázek 4" descr="C:\Users\anna.ficova\AppData\Local\Microsoft\Windows\Temporary Internet Files\Content.Outlook\1T1GFPZD\Křížové_ZjZoP_ZJE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21682"/>
            <a:ext cx="5400600" cy="4066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21650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IS ESF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23294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https://esf2014.esfcr.cz</a:t>
            </a:r>
            <a:r>
              <a:rPr lang="cs-CZ" dirty="0" smtClean="0"/>
              <a:t> – dostupné prostřednictví www.esfcr.cz.</a:t>
            </a:r>
          </a:p>
          <a:p>
            <a:r>
              <a:rPr lang="cs-CZ" dirty="0" smtClean="0"/>
              <a:t>Pro vstup do systému nutná registrace na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Notifikace o zřízení účtu zástupce příjemce (kontaktní osoba žadatele) bude/byla zaslána mailem.</a:t>
            </a:r>
          </a:p>
          <a:p>
            <a:r>
              <a:rPr lang="cs-CZ" dirty="0" smtClean="0"/>
              <a:t>Aktivační kód bude/byl zaslán do datové schránky uvedené v žádosti. </a:t>
            </a:r>
          </a:p>
          <a:p>
            <a:r>
              <a:rPr lang="cs-CZ" dirty="0" smtClean="0"/>
              <a:t>Přístup zřízený řídím orgánem – kontaktní osoby. Další přístupy zřizuje kontaktní osoba sama.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61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/>
              <a:t>Do systému se zapisují účastníci (identifikace dle jména, příjmení, data narození a adresy trvalého pobytu) a dále také detaily o tom, jakých podpor v rámci projektu daná osoba využila a v jakém rozsahu (v počtu hodin, příp. </a:t>
            </a:r>
            <a:r>
              <a:rPr lang="cs-CZ" dirty="0" smtClean="0"/>
              <a:t>dnů, </a:t>
            </a:r>
            <a:r>
              <a:rPr lang="cs-CZ" dirty="0"/>
              <a:t>jednotka se liší podle kategorie využité podpory).</a:t>
            </a:r>
          </a:p>
          <a:p>
            <a:r>
              <a:rPr lang="cs-CZ" dirty="0"/>
              <a:t>Možné </a:t>
            </a:r>
            <a:r>
              <a:rPr lang="cs-CZ" dirty="0" smtClean="0"/>
              <a:t>podpory (výběr z číselníku):</a:t>
            </a:r>
          </a:p>
          <a:p>
            <a:pPr lvl="1"/>
            <a:r>
              <a:rPr lang="cs-CZ" dirty="0"/>
              <a:t>Oborové vzdělávání – výchova a vzdělávání (rekvalifikace)</a:t>
            </a:r>
          </a:p>
          <a:p>
            <a:pPr lvl="1"/>
            <a:r>
              <a:rPr lang="cs-CZ" dirty="0"/>
              <a:t>Využití zařízení zajišťujícího péče o děti, které bylo finančně podpořeno z projektu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776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Ve zprávách o realizaci projektu musí být uvedené dosažené hodnoty indikátorů týkajících se </a:t>
            </a:r>
            <a:r>
              <a:rPr lang="cs-CZ" dirty="0" smtClean="0"/>
              <a:t>osob. </a:t>
            </a:r>
            <a:r>
              <a:rPr lang="cs-CZ" dirty="0"/>
              <a:t>Hodnoty se načítají z IS </a:t>
            </a:r>
            <a:r>
              <a:rPr lang="cs-CZ" dirty="0" smtClean="0"/>
              <a:t>ESF, </a:t>
            </a:r>
            <a:r>
              <a:rPr lang="cs-CZ" dirty="0"/>
              <a:t>ale příjemce musí provést několik kroků, aby došlo k </a:t>
            </a:r>
            <a:r>
              <a:rPr lang="cs-CZ" dirty="0" smtClean="0"/>
              <a:t>načtení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Zaevidování podpořené osoby do IS ESF;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Zadání podpory ke každé z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Schválení seznamu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Přepnutí na záložku seznam projektů – vypočítat indikátory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r>
              <a:rPr lang="cs-CZ" dirty="0" smtClean="0"/>
              <a:t>Vzory a pokyny k monitorování podpořených osob</a:t>
            </a:r>
            <a:endParaRPr lang="cs-CZ" dirty="0" smtClean="0">
              <a:hlinkClick r:id=""/>
            </a:endParaRPr>
          </a:p>
          <a:p>
            <a:pPr lvl="1"/>
            <a:r>
              <a:rPr lang="cs-CZ" dirty="0" smtClean="0">
                <a:hlinkClick r:id=""/>
              </a:rPr>
              <a:t>Monitorovací </a:t>
            </a:r>
            <a:r>
              <a:rPr lang="cs-CZ" dirty="0">
                <a:hlinkClick r:id="rId2"/>
              </a:rPr>
              <a:t>list podpořené osoby</a:t>
            </a:r>
            <a:endParaRPr lang="cs-CZ" dirty="0"/>
          </a:p>
          <a:p>
            <a:pPr lvl="1"/>
            <a:r>
              <a:rPr lang="pl-PL" dirty="0">
                <a:hlinkClick r:id="rId3"/>
              </a:rPr>
              <a:t>Pokyny pro evidenci rozsahu a typu podpory jednotlivým podpořeným osobám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95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sám nerozlišuje bagatelní a nebagatelní podporu. Rozlišení provádí systém IS ESF.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Podporu ke každému účastníkovi projektu je třeba do systému zanášet maximálně v intervalech dle délky monitorovacího období.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Do systému se uvádí každý ukončený typ podpory, byť by účastník v projektu dále pokračoval.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„Datum do“ na záložce se specifikací podpory: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ukončení uváděné podpory, byť by účastník v projektu dále pokračoval, je-li podpora ukončena v průběhu monitorovacího období.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konce monitorovacího období, není-li podpora v průběhu monitorovacího období ukončena.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59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Dokumenty a Povinnosti </a:t>
            </a:r>
            <a:r>
              <a:rPr lang="cs-CZ" dirty="0"/>
              <a:t>příjemce dotace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26493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pravidla pro žadatele / příjemce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328592"/>
          </a:xfrm>
        </p:spPr>
        <p:txBody>
          <a:bodyPr/>
          <a:lstStyle/>
          <a:p>
            <a:r>
              <a:rPr lang="cs-CZ" b="1" dirty="0" smtClean="0"/>
              <a:t>Obecná část pravidel pro žadatele a příjemce v OPZ</a:t>
            </a:r>
          </a:p>
          <a:p>
            <a:r>
              <a:rPr lang="cs-CZ" b="1" dirty="0" smtClean="0"/>
              <a:t>Specifická část pravidel pro žadatele a příjemce </a:t>
            </a:r>
            <a:r>
              <a:rPr lang="cs-CZ" dirty="0" smtClean="0"/>
              <a:t>v rámci OPZ pro projekty s jednotkovými náklady zaměřené na podporu zařízení péče o děti předškolního věku</a:t>
            </a:r>
          </a:p>
          <a:p>
            <a:r>
              <a:rPr lang="cs-CZ" b="1" dirty="0"/>
              <a:t>Pokyny pro vyplnění zprávy o realizaci projektu a žádosti o platbu v IS KP14+ (projekty s jednotkovými náklady zaměřené na podporu zařízení péče o děti předškolního věku</a:t>
            </a:r>
            <a:r>
              <a:rPr lang="cs-CZ" b="1" dirty="0" smtClean="0"/>
              <a:t>) </a:t>
            </a:r>
          </a:p>
          <a:p>
            <a:r>
              <a:rPr lang="cs-CZ" dirty="0" smtClean="0"/>
              <a:t>Veřejné zakázky – informovat ŘO (zpráva o realizaci)</a:t>
            </a:r>
          </a:p>
          <a:p>
            <a:r>
              <a:rPr lang="cs-CZ" dirty="0" smtClean="0"/>
              <a:t>Publicita </a:t>
            </a:r>
            <a:r>
              <a:rPr lang="cs-CZ" dirty="0"/>
              <a:t>– vizuální identita OPZ</a:t>
            </a:r>
          </a:p>
          <a:p>
            <a:r>
              <a:rPr lang="cs-CZ" dirty="0"/>
              <a:t>IS ESF – monitorování podpořených osob (MI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00806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dotazy </a:t>
            </a:r>
            <a:r>
              <a:rPr lang="cs-CZ" dirty="0"/>
              <a:t>– ESF fórum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1443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Evidence dětských skupin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4" t="10147" r="18813" b="4416"/>
          <a:stretch/>
        </p:blipFill>
        <p:spPr bwMode="auto">
          <a:xfrm>
            <a:off x="395536" y="1196752"/>
            <a:ext cx="705678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84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ESF CR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563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ESF </a:t>
            </a:r>
            <a:r>
              <a:rPr lang="cs-CZ" b="1" dirty="0" smtClean="0"/>
              <a:t>CR:</a:t>
            </a:r>
            <a:endParaRPr lang="cs-CZ" b="1" dirty="0"/>
          </a:p>
          <a:p>
            <a:r>
              <a:rPr lang="cs-CZ" dirty="0" smtClean="0"/>
              <a:t>Klub pro výzvy na dětské skupiny</a:t>
            </a:r>
          </a:p>
          <a:p>
            <a:pPr lvl="1"/>
            <a:r>
              <a:rPr lang="cs-CZ" dirty="0" smtClean="0"/>
              <a:t>Dotazy na fóru</a:t>
            </a:r>
          </a:p>
          <a:p>
            <a:r>
              <a:rPr lang="cs-CZ" dirty="0" smtClean="0"/>
              <a:t>Text výzvy č. 132 včetně příloh </a:t>
            </a:r>
          </a:p>
          <a:p>
            <a:r>
              <a:rPr lang="cs-CZ" dirty="0" smtClean="0"/>
              <a:t>Kalkulačka </a:t>
            </a:r>
            <a:r>
              <a:rPr lang="cs-CZ" dirty="0"/>
              <a:t>projektu, prezentace ze seminářů </a:t>
            </a:r>
            <a:r>
              <a:rPr lang="cs-CZ" dirty="0" smtClean="0"/>
              <a:t>apod.</a:t>
            </a:r>
          </a:p>
          <a:p>
            <a:endParaRPr lang="cs-CZ" dirty="0" smtClean="0"/>
          </a:p>
          <a:p>
            <a:pPr marL="0" indent="0" algn="ctr">
              <a:buNone/>
            </a:pPr>
            <a:r>
              <a:rPr lang="cs-CZ" b="1" dirty="0" smtClean="0">
                <a:hlinkClick r:id="rId2"/>
              </a:rPr>
              <a:t>Dětské </a:t>
            </a:r>
            <a:r>
              <a:rPr lang="cs-CZ" b="1" dirty="0">
                <a:hlinkClick r:id="rId2"/>
              </a:rPr>
              <a:t>skupiny - www.esfcr.cz</a:t>
            </a:r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449114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cs-CZ" sz="2800" b="0" dirty="0" smtClean="0"/>
              <a:t>kontakt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8784976" cy="5040560"/>
          </a:xfrm>
        </p:spPr>
        <p:txBody>
          <a:bodyPr/>
          <a:lstStyle/>
          <a:p>
            <a:pPr marL="0" indent="0" fontAlgn="base" hangingPunct="0">
              <a:buNone/>
            </a:pPr>
            <a:r>
              <a:rPr lang="cs-CZ" dirty="0" smtClean="0"/>
              <a:t>Ing. Michaela Frázová	       </a:t>
            </a:r>
            <a:r>
              <a:rPr lang="cs-CZ" u="sng" dirty="0" smtClean="0"/>
              <a:t>michaela.frazova@mpsv.cz</a:t>
            </a:r>
          </a:p>
          <a:p>
            <a:pPr marL="0" indent="0" fontAlgn="base" hangingPunct="0">
              <a:buNone/>
            </a:pPr>
            <a:r>
              <a:rPr lang="cs-CZ" dirty="0" smtClean="0"/>
              <a:t>Mgr. Stanislava Hušková           </a:t>
            </a:r>
            <a:r>
              <a:rPr lang="cs-CZ" u="sng" dirty="0" smtClean="0">
                <a:hlinkClick r:id="rId3"/>
              </a:rPr>
              <a:t>stanislava.huskova@mpsv.cz</a:t>
            </a:r>
            <a:endParaRPr lang="cs-CZ" u="sng" dirty="0" smtClean="0"/>
          </a:p>
          <a:p>
            <a:pPr marL="0" indent="0" fontAlgn="base" hangingPunct="0">
              <a:buNone/>
            </a:pPr>
            <a:r>
              <a:rPr lang="cs-CZ" dirty="0"/>
              <a:t>Mgr. Ilona Johnová Koukalová  </a:t>
            </a:r>
            <a:r>
              <a:rPr lang="cs-CZ" dirty="0">
                <a:hlinkClick r:id="rId4"/>
              </a:rPr>
              <a:t>ilona.johnova@mpsv.cz</a:t>
            </a:r>
            <a:endParaRPr lang="cs-CZ" dirty="0"/>
          </a:p>
          <a:p>
            <a:pPr marL="0" indent="0" fontAlgn="base" hangingPunct="0">
              <a:buNone/>
            </a:pPr>
            <a:r>
              <a:rPr lang="cs-CZ" dirty="0" smtClean="0"/>
              <a:t>Mgr. Lukáš Müller	                  </a:t>
            </a:r>
            <a:r>
              <a:rPr lang="cs-CZ" u="sng" dirty="0" smtClean="0"/>
              <a:t>lukas.muller@mpsv.cz</a:t>
            </a:r>
            <a:r>
              <a:rPr lang="cs-CZ" dirty="0" smtClean="0"/>
              <a:t> </a:t>
            </a:r>
          </a:p>
          <a:p>
            <a:pPr marL="0" indent="0" algn="ctr" fontAlgn="base" hangingPunct="0">
              <a:buNone/>
            </a:pPr>
            <a:endParaRPr lang="cs-CZ" sz="2800" dirty="0"/>
          </a:p>
          <a:p>
            <a:pPr marL="0" indent="0" algn="ctr" fontAlgn="base" hangingPunct="0">
              <a:buNone/>
            </a:pPr>
            <a:endParaRPr lang="cs-CZ" sz="2800" dirty="0" smtClean="0"/>
          </a:p>
          <a:p>
            <a:pPr marL="0" indent="0" algn="ctr" fontAlgn="base" hangingPunct="0">
              <a:buNone/>
            </a:pPr>
            <a:r>
              <a:rPr lang="cs-CZ" sz="2800" dirty="0" smtClean="0"/>
              <a:t>     </a:t>
            </a:r>
            <a:r>
              <a:rPr lang="cs-CZ" sz="2800" b="1" dirty="0" smtClean="0"/>
              <a:t>Děkujeme Vám za pozornost a přejeme úspěšnou realizaci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33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podpora implementace dětských skupin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Metodická podpora při zakládání a provozování dětských skupin je zajištěna skrze systémový projekt MPSV Podpora implementace dětských skupin</a:t>
            </a:r>
          </a:p>
          <a:p>
            <a:r>
              <a:rPr lang="cs-CZ" dirty="0" smtClean="0"/>
              <a:t>Kontakty na krajské kanceláře a více informací o dětských skupinách můžete nalézt na webu </a:t>
            </a:r>
            <a:r>
              <a:rPr lang="cs-CZ" dirty="0" smtClean="0">
                <a:hlinkClick r:id="rId2"/>
              </a:rPr>
              <a:t>www.dsmpsv.cz</a:t>
            </a:r>
            <a:endParaRPr lang="cs-CZ" dirty="0" smtClean="0"/>
          </a:p>
          <a:p>
            <a:r>
              <a:rPr lang="cs-CZ" dirty="0" smtClean="0"/>
              <a:t>Veškeré konzultace s metodiky projektu jsou poskytovány bezplatně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17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3446</Words>
  <Application>Microsoft Office PowerPoint</Application>
  <PresentationFormat>Předvádění na obrazovce (4:3)</PresentationFormat>
  <Paragraphs>636</Paragraphs>
  <Slides>81</Slides>
  <Notes>17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81</vt:i4>
      </vt:variant>
    </vt:vector>
  </HeadingPairs>
  <TitlesOfParts>
    <vt:vector size="82" baseType="lpstr">
      <vt:lpstr>prezentace</vt:lpstr>
      <vt:lpstr>Podpora vzniku a provozu dětských skupin pro podniky a veřejnost mimo hl. m. Prahu   Seminář pro příjemce</vt:lpstr>
      <vt:lpstr>Program semináře</vt:lpstr>
      <vt:lpstr>Dětské skupiny – zápis do evidence</vt:lpstr>
      <vt:lpstr>Dětské skupiny</vt:lpstr>
      <vt:lpstr>Evidence poskytovatelů</vt:lpstr>
      <vt:lpstr>Žádost o evidenci</vt:lpstr>
      <vt:lpstr>Informace o zápisu do evidence poskytovatelů služby péče o dítě v dětské skupině na webu MPSV,  sekce Rodina a ochrana práv dětí, http://www.mpsv.cz/cs/20302</vt:lpstr>
      <vt:lpstr>Evidence dětských skupin</vt:lpstr>
      <vt:lpstr>Projekt podpora implementace dětských skupin</vt:lpstr>
      <vt:lpstr>Dokladování dosažených jednotek </vt:lpstr>
      <vt:lpstr>Jednotky a jednotkové náklady</vt:lpstr>
      <vt:lpstr>Vytvořené / transformované místo v zařízení péče o děti </vt:lpstr>
      <vt:lpstr>Vytvořené / transformované místo v zařízení péče o děti </vt:lpstr>
      <vt:lpstr>Vytvořené / transformované místo v zařízení péče o děti 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pečující osoba</vt:lpstr>
      <vt:lpstr>Kvalifikovaná pečující osoba</vt:lpstr>
      <vt:lpstr>Nájemné prostor zařízení péče o děti</vt:lpstr>
      <vt:lpstr>Výpočet obsazenosti/zálohy  </vt:lpstr>
      <vt:lpstr>Jednotky a jednotkové náklady</vt:lpstr>
      <vt:lpstr>Jednotky a jednotkové náklady</vt:lpstr>
      <vt:lpstr>Příklad (vybudování, 5 míst)</vt:lpstr>
      <vt:lpstr> Publicita   </vt:lpstr>
      <vt:lpstr>Povinný plakát</vt:lpstr>
      <vt:lpstr>VIZUÁLNÍ IDENTITA - použití</vt:lpstr>
      <vt:lpstr> Změny projektu (podstatné a nepodstatné)   </vt:lpstr>
      <vt:lpstr>Změny projektu</vt:lpstr>
      <vt:lpstr>Nepodstatné změny</vt:lpstr>
      <vt:lpstr>Podstatné Změny</vt:lpstr>
      <vt:lpstr>Podstatné a nepodstatné změny v rámci změn v osobě příjemce </vt:lpstr>
      <vt:lpstr> Změnové řízení v Iskp14+  </vt:lpstr>
      <vt:lpstr>Změny vyžádané příjemcem – IS KP14+</vt:lpstr>
      <vt:lpstr>Změny vyžádané příjemcem – IS KP14+</vt:lpstr>
      <vt:lpstr>Změny vyžádané příjemcem – ŘO</vt:lpstr>
      <vt:lpstr>Změny vyžádané ŘO</vt:lpstr>
      <vt:lpstr>Vytváření zprávy  o realizaci (ZoR) v ISKP14+  </vt:lpstr>
      <vt:lpstr>Založení zprávy o realizaci</vt:lpstr>
      <vt:lpstr>informace o zprávě</vt:lpstr>
      <vt:lpstr>REALIZACE, PROVOZ/ÚDRŽBA VÝSTUPU</vt:lpstr>
      <vt:lpstr>indikátory</vt:lpstr>
      <vt:lpstr>HORIZONTÁLNÍ PRINCIPY</vt:lpstr>
      <vt:lpstr>IDENTIFIKACE PROBLÉMU</vt:lpstr>
      <vt:lpstr>aktivity</vt:lpstr>
      <vt:lpstr>JEDNOTKY AKTIVIT ZP</vt:lpstr>
      <vt:lpstr>čestná prohlášení</vt:lpstr>
      <vt:lpstr>publicita</vt:lpstr>
      <vt:lpstr>DOKUMENTY</vt:lpstr>
      <vt:lpstr>subjekty projektu</vt:lpstr>
      <vt:lpstr>FIREMNÍ PROMĚNNÉ</vt:lpstr>
      <vt:lpstr>Finalizace ZoR </vt:lpstr>
      <vt:lpstr>Vzory dokumentů k ZoR </vt:lpstr>
      <vt:lpstr> Vytváření žádosti o platbu (ŽOP) v ISKP14+   </vt:lpstr>
      <vt:lpstr>Žádost o platbu (ŽOP) s vyúčtováním</vt:lpstr>
      <vt:lpstr>Žádost o platbu s vyúčtováním</vt:lpstr>
      <vt:lpstr>Postup při vyplňování záložek</vt:lpstr>
      <vt:lpstr>Identifikační údaje</vt:lpstr>
      <vt:lpstr>Souhrnná soupiska</vt:lpstr>
      <vt:lpstr>Soupiska jednotek</vt:lpstr>
      <vt:lpstr>Souhrnná SOUPISKA</vt:lpstr>
      <vt:lpstr>Žádost o platbu Způsobilé výdaje - Požadováno</vt:lpstr>
      <vt:lpstr>Žádost o platbu Částka na krytí výdajů</vt:lpstr>
      <vt:lpstr>Čestné prohlášení</vt:lpstr>
      <vt:lpstr>Kontrola – finalizace - podpis</vt:lpstr>
      <vt:lpstr>Žádost o platbu s vyúčtováním </vt:lpstr>
      <vt:lpstr> IS ESF    </vt:lpstr>
      <vt:lpstr>Monitorování podpořených osob v IS ESF</vt:lpstr>
      <vt:lpstr>Monitorování podpořených osob v IS ESF</vt:lpstr>
      <vt:lpstr>Monitorování podpořených osob v IS ESF</vt:lpstr>
      <vt:lpstr>Monitorování podpořených osob v IS ESF</vt:lpstr>
      <vt:lpstr> Dokumenty a Povinnosti příjemce dotace  </vt:lpstr>
      <vt:lpstr>pravidla pro žadatele / příjemce</vt:lpstr>
      <vt:lpstr> dotazy – ESF fórum  </vt:lpstr>
      <vt:lpstr>ESF CR</vt:lpstr>
      <vt:lpstr>kontakt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2017-10-30T07:54:51Z</dcterms:modified>
</cp:coreProperties>
</file>