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71" r:id="rId1"/>
  </p:sldMasterIdLst>
  <p:notesMasterIdLst>
    <p:notesMasterId r:id="rId11"/>
  </p:notesMasterIdLst>
  <p:sldIdLst>
    <p:sldId id="291" r:id="rId2"/>
    <p:sldId id="282" r:id="rId3"/>
    <p:sldId id="288" r:id="rId4"/>
    <p:sldId id="287" r:id="rId5"/>
    <p:sldId id="284" r:id="rId6"/>
    <p:sldId id="290" r:id="rId7"/>
    <p:sldId id="286" r:id="rId8"/>
    <p:sldId id="289" r:id="rId9"/>
    <p:sldId id="292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5836" autoAdjust="0"/>
  </p:normalViewPr>
  <p:slideViewPr>
    <p:cSldViewPr showGuides="1">
      <p:cViewPr varScale="1">
        <p:scale>
          <a:sx n="76" d="100"/>
          <a:sy n="76" d="100"/>
        </p:scale>
        <p:origin x="-1498" y="-72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20.7.2017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Spravování</a:t>
            </a:r>
            <a:r>
              <a:rPr lang="cs-CZ" baseline="0" dirty="0" smtClean="0"/>
              <a:t> prezentace na www.esfcr.cz – základní obsah (popis projektu) je přenesen z MS 2014, příjemce dle potřeby aktualizuje</a:t>
            </a:r>
            <a:endParaRPr lang="cs-CZ" dirty="0" smtClean="0"/>
          </a:p>
          <a:p>
            <a:r>
              <a:rPr lang="cs-CZ" dirty="0" smtClean="0"/>
              <a:t>Součinnost </a:t>
            </a:r>
            <a:r>
              <a:rPr lang="cs-CZ" dirty="0" smtClean="0"/>
              <a:t>při</a:t>
            </a:r>
            <a:r>
              <a:rPr lang="cs-CZ" baseline="0" dirty="0" smtClean="0"/>
              <a:t> propagaci realizovaných projektů – </a:t>
            </a:r>
            <a:r>
              <a:rPr lang="cs-CZ" baseline="0" dirty="0" smtClean="0"/>
              <a:t>ŘO má povinnost zveřejňovat seznam operací, tj. seznam podpořených projektů včetně identifikace příjemce, výši podpory a stručného popisu projektu, poskytnutí součinnost při propagaci projektu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8436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Elektronická</a:t>
            </a:r>
            <a:r>
              <a:rPr lang="cs-CZ" baseline="0" dirty="0" smtClean="0"/>
              <a:t> a listinná komunikace – emaily, depeše, čestná prohlášení apod.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6562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 smtClean="0"/>
              <a:t>Barevnost</a:t>
            </a:r>
            <a:r>
              <a:rPr lang="cs-CZ" baseline="0" dirty="0" smtClean="0"/>
              <a:t> loga EU - </a:t>
            </a:r>
            <a:r>
              <a:rPr lang="cs-CZ" dirty="0" smtClean="0"/>
              <a:t>Pořízení černobílé kopie barevného originálu se nepovažuje za nedodržení pravidel publicity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810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810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810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sablony-a-vzory-pro-vizualni-identitu" TargetMode="External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sfcr.cz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577965" y="2708920"/>
            <a:ext cx="7272000" cy="720080"/>
          </a:xfrm>
        </p:spPr>
        <p:txBody>
          <a:bodyPr/>
          <a:lstStyle/>
          <a:p>
            <a:r>
              <a:rPr lang="cs-CZ" dirty="0" smtClean="0"/>
              <a:t>Publicita </a:t>
            </a:r>
            <a:r>
              <a:rPr lang="cs-CZ" dirty="0" err="1" smtClean="0"/>
              <a:t>opz</a:t>
            </a:r>
            <a:endParaRPr lang="cs-CZ" dirty="0"/>
          </a:p>
        </p:txBody>
      </p:sp>
      <p:pic>
        <p:nvPicPr>
          <p:cNvPr id="14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780928"/>
            <a:ext cx="540000" cy="540000"/>
          </a:xfrm>
        </p:spPr>
      </p:pic>
      <p:pic>
        <p:nvPicPr>
          <p:cNvPr id="4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5373216"/>
            <a:ext cx="540000" cy="540000"/>
          </a:xfrm>
        </p:spPr>
      </p:pic>
      <p:sp>
        <p:nvSpPr>
          <p:cNvPr id="2" name="TextovéPole 1"/>
          <p:cNvSpPr txBox="1"/>
          <p:nvPr/>
        </p:nvSpPr>
        <p:spPr>
          <a:xfrm>
            <a:off x="1547664" y="5368944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084A8B"/>
                </a:solidFill>
              </a:rPr>
              <a:t>Praha, 27. </a:t>
            </a:r>
            <a:r>
              <a:rPr lang="cs-CZ" sz="3200" dirty="0" smtClean="0">
                <a:solidFill>
                  <a:srgbClr val="084A8B"/>
                </a:solidFill>
              </a:rPr>
              <a:t>7. </a:t>
            </a:r>
            <a:r>
              <a:rPr lang="cs-CZ" sz="3200" dirty="0" smtClean="0">
                <a:solidFill>
                  <a:srgbClr val="084A8B"/>
                </a:solidFill>
              </a:rPr>
              <a:t>2017</a:t>
            </a:r>
            <a:r>
              <a:rPr lang="cs-CZ" dirty="0" smtClean="0">
                <a:solidFill>
                  <a:srgbClr val="084A8B"/>
                </a:solidFill>
              </a:rPr>
              <a:t> </a:t>
            </a:r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6" name="Zástupný symbol pro obrázek 14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382835"/>
            <a:ext cx="540000" cy="540000"/>
          </a:xfrm>
        </p:spPr>
      </p:pic>
      <p:sp>
        <p:nvSpPr>
          <p:cNvPr id="3" name="Obdélník 2"/>
          <p:cNvSpPr/>
          <p:nvPr/>
        </p:nvSpPr>
        <p:spPr>
          <a:xfrm>
            <a:off x="1547664" y="4288740"/>
            <a:ext cx="3312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 smtClean="0">
                <a:solidFill>
                  <a:srgbClr val="084A8B"/>
                </a:solidFill>
              </a:rPr>
              <a:t>Tomáš Kozel</a:t>
            </a:r>
            <a:endParaRPr lang="cs-CZ" sz="3200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3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POVINNOSTI PŘÍJEMCŮ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Vložit </a:t>
            </a:r>
            <a:r>
              <a:rPr lang="cs-CZ" dirty="0"/>
              <a:t>informace o projektu na web příjemce – logo musí být barevné a viditelné bez nutnosti rolovat dolů</a:t>
            </a:r>
          </a:p>
          <a:p>
            <a:r>
              <a:rPr lang="cs-CZ" dirty="0"/>
              <a:t>Spravovat prezentaci projektu na </a:t>
            </a:r>
            <a:r>
              <a:rPr lang="cs-CZ" dirty="0" smtClean="0"/>
              <a:t>www.esfcr.cz</a:t>
            </a:r>
          </a:p>
          <a:p>
            <a:r>
              <a:rPr lang="cs-CZ" dirty="0"/>
              <a:t>Vyvěšení povinného </a:t>
            </a:r>
            <a:r>
              <a:rPr lang="cs-CZ" dirty="0" smtClean="0"/>
              <a:t>plakátu (minimální velikost A3)</a:t>
            </a:r>
          </a:p>
          <a:p>
            <a:r>
              <a:rPr lang="cs-CZ" dirty="0" smtClean="0"/>
              <a:t>Použití povinných prvků vizuální identity v rámci komunikačních a informačních aktivit</a:t>
            </a:r>
          </a:p>
          <a:p>
            <a:r>
              <a:rPr lang="cs-CZ" dirty="0" smtClean="0"/>
              <a:t>Informovat </a:t>
            </a:r>
            <a:r>
              <a:rPr lang="cs-CZ" dirty="0" smtClean="0"/>
              <a:t>partnery a účastníky projektu o financování  z ESF/OPZ (vizuální identita, příp. ústní informace)</a:t>
            </a:r>
          </a:p>
          <a:p>
            <a:r>
              <a:rPr lang="cs-CZ" dirty="0"/>
              <a:t>Součinnost při realizaci komunikačních aktivit </a:t>
            </a:r>
            <a:r>
              <a:rPr lang="cs-CZ" dirty="0" smtClean="0"/>
              <a:t>ŘO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509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 - použití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povinný plakát, </a:t>
            </a:r>
            <a:r>
              <a:rPr lang="cs-CZ" sz="1200" dirty="0" smtClean="0"/>
              <a:t>dočasná/stála deska nebo billboard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weby, </a:t>
            </a:r>
            <a:r>
              <a:rPr lang="cs-CZ" sz="1200" dirty="0" err="1"/>
              <a:t>microsity</a:t>
            </a:r>
            <a:r>
              <a:rPr lang="cs-CZ" sz="1200" dirty="0"/>
              <a:t>, sociální média </a:t>
            </a:r>
            <a:r>
              <a:rPr lang="cs-CZ" sz="1200" dirty="0" smtClean="0"/>
              <a:t>projektu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propagační tiskoviny (brožury, letáky, plakáty, publikace, školicí materiály</a:t>
            </a:r>
            <a:r>
              <a:rPr lang="cs-CZ" sz="1200" dirty="0" smtClean="0"/>
              <a:t>) a </a:t>
            </a:r>
            <a:r>
              <a:rPr lang="cs-CZ" sz="1200" dirty="0"/>
              <a:t>propagační </a:t>
            </a:r>
            <a:r>
              <a:rPr lang="cs-CZ" sz="1200" dirty="0" smtClean="0"/>
              <a:t>předměty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propagační audiovizuální materiály (reklamní spoty, </a:t>
            </a:r>
            <a:r>
              <a:rPr lang="cs-CZ" sz="1200" dirty="0" err="1"/>
              <a:t>product</a:t>
            </a:r>
            <a:r>
              <a:rPr lang="cs-CZ" sz="1200" dirty="0"/>
              <a:t> </a:t>
            </a:r>
            <a:r>
              <a:rPr lang="cs-CZ" sz="1200" dirty="0" err="1"/>
              <a:t>placement</a:t>
            </a:r>
            <a:r>
              <a:rPr lang="cs-CZ" sz="1200" dirty="0"/>
              <a:t>, sponzorské vzkazy, reportáže, pořady</a:t>
            </a:r>
            <a:r>
              <a:rPr lang="cs-CZ" sz="1200" dirty="0" smtClean="0"/>
              <a:t>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inzerce (internet, tisk, </a:t>
            </a:r>
            <a:r>
              <a:rPr lang="cs-CZ" sz="1200" dirty="0" err="1"/>
              <a:t>outdoor</a:t>
            </a:r>
            <a:r>
              <a:rPr lang="cs-CZ" sz="1200" dirty="0" smtClean="0"/>
              <a:t>) 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soutěže (s výjimkou cen do soutěží</a:t>
            </a:r>
            <a:r>
              <a:rPr lang="cs-CZ" sz="1200" dirty="0" smtClean="0"/>
              <a:t>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komunikační akce (semináře, workshopy, konference, tiskové konference, výstavy, </a:t>
            </a:r>
            <a:r>
              <a:rPr lang="cs-CZ" sz="1200" dirty="0" smtClean="0"/>
              <a:t>veletrhy)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 výstupy při jejich distribuci (tiskové zprávy, informace pro média</a:t>
            </a:r>
            <a:r>
              <a:rPr lang="cs-CZ" sz="1200" dirty="0" smtClean="0"/>
              <a:t>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dokumenty </a:t>
            </a:r>
            <a:r>
              <a:rPr lang="cs-CZ" sz="1200" dirty="0" smtClean="0"/>
              <a:t>pro </a:t>
            </a:r>
            <a:r>
              <a:rPr lang="cs-CZ" sz="1200" dirty="0"/>
              <a:t>veřejnost či cílové </a:t>
            </a:r>
            <a:r>
              <a:rPr lang="cs-CZ" sz="1200" dirty="0" smtClean="0"/>
              <a:t>skupiny (vstupní</a:t>
            </a:r>
            <a:r>
              <a:rPr lang="cs-CZ" sz="1200" dirty="0"/>
              <a:t>, výstupní/závěrečné zprávy, analýzy, certifikáty, prezenční listiny apod</a:t>
            </a:r>
            <a:r>
              <a:rPr lang="cs-CZ" sz="1200" dirty="0" smtClean="0"/>
              <a:t>.)</a:t>
            </a:r>
            <a:endParaRPr lang="cs-CZ" sz="12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</a:t>
            </a:fld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interní </a:t>
            </a:r>
            <a:r>
              <a:rPr lang="cs-CZ" sz="1200" dirty="0" smtClean="0"/>
              <a:t>dokumenty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archivační </a:t>
            </a:r>
            <a:r>
              <a:rPr lang="cs-CZ" sz="1200" dirty="0" smtClean="0"/>
              <a:t>šanony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elektronická i listinná </a:t>
            </a:r>
            <a:r>
              <a:rPr lang="cs-CZ" sz="1200" dirty="0" smtClean="0"/>
              <a:t>komunikace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pracovní smlouvy, smlouvy s dodavateli, dalšími příjemci, partnery apod</a:t>
            </a:r>
            <a:r>
              <a:rPr lang="cs-CZ" sz="1200" dirty="0" smtClean="0"/>
              <a:t>.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účetní doklady </a:t>
            </a:r>
            <a:r>
              <a:rPr lang="cs-CZ" sz="1200" dirty="0" smtClean="0"/>
              <a:t>vztahující se </a:t>
            </a:r>
            <a:r>
              <a:rPr lang="cs-CZ" sz="1200" dirty="0"/>
              <a:t>k výdajům </a:t>
            </a:r>
            <a:r>
              <a:rPr lang="cs-CZ" sz="1200" dirty="0" smtClean="0"/>
              <a:t>projektu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vybavení pořízené z prostředků projektu (s výjimkou propagačních předmětů</a:t>
            </a:r>
            <a:r>
              <a:rPr lang="cs-CZ" sz="1200" dirty="0" smtClean="0"/>
              <a:t>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neplacené PR články a převzaté PR výstupy (např. médii</a:t>
            </a:r>
            <a:r>
              <a:rPr lang="cs-CZ" sz="1200" dirty="0" smtClean="0"/>
              <a:t>)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ceny do </a:t>
            </a:r>
            <a:r>
              <a:rPr lang="cs-CZ" sz="1200" dirty="0" smtClean="0"/>
              <a:t>soutěží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výstupy, kde to není technicky možné (např. strojově generované objednávky, faktury</a:t>
            </a:r>
            <a:r>
              <a:rPr lang="cs-CZ" sz="1200" dirty="0" smtClean="0"/>
              <a:t>)</a:t>
            </a:r>
            <a:endParaRPr lang="cs-CZ" sz="12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467544" y="137212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ANO</a:t>
            </a:r>
            <a:endParaRPr lang="cs-CZ" b="1" dirty="0"/>
          </a:p>
        </p:txBody>
      </p:sp>
      <p:sp>
        <p:nvSpPr>
          <p:cNvPr id="9" name="TextovéPole 8"/>
          <p:cNvSpPr txBox="1"/>
          <p:nvPr/>
        </p:nvSpPr>
        <p:spPr>
          <a:xfrm>
            <a:off x="4529708" y="137212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NE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80887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</a:t>
            </a:r>
            <a:r>
              <a:rPr lang="cs-CZ" dirty="0" smtClean="0"/>
              <a:t>identita – technické parametry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84784"/>
            <a:ext cx="8064000" cy="4320000"/>
          </a:xfrm>
        </p:spPr>
        <p:txBody>
          <a:bodyPr/>
          <a:lstStyle/>
          <a:p>
            <a:r>
              <a:rPr lang="cs-CZ" dirty="0" smtClean="0"/>
              <a:t>Povinné prvky vizuální publicity</a:t>
            </a:r>
          </a:p>
          <a:p>
            <a:pPr lvl="1"/>
            <a:r>
              <a:rPr lang="cs-CZ" dirty="0" smtClean="0"/>
              <a:t>Znak EU a odkaz „Evropská unie“</a:t>
            </a:r>
          </a:p>
          <a:p>
            <a:pPr lvl="1"/>
            <a:r>
              <a:rPr lang="cs-CZ" dirty="0" smtClean="0"/>
              <a:t>Odkaz „Evropský sociální fond“</a:t>
            </a:r>
          </a:p>
          <a:p>
            <a:pPr lvl="1"/>
            <a:r>
              <a:rPr lang="cs-CZ" dirty="0" smtClean="0"/>
              <a:t>Odkaz „Operační program zaměstnanost“</a:t>
            </a:r>
            <a:endParaRPr lang="cs-CZ" dirty="0" smtClean="0"/>
          </a:p>
          <a:p>
            <a:r>
              <a:rPr lang="cs-CZ" dirty="0" smtClean="0"/>
              <a:t>Barevnost </a:t>
            </a:r>
            <a:r>
              <a:rPr lang="cs-CZ" dirty="0" smtClean="0"/>
              <a:t>loga EU</a:t>
            </a:r>
          </a:p>
          <a:p>
            <a:pPr lvl="1"/>
            <a:r>
              <a:rPr lang="cs-CZ" dirty="0" smtClean="0"/>
              <a:t>Na webových stránkách příjemce povinně barevné logo</a:t>
            </a:r>
          </a:p>
          <a:p>
            <a:pPr lvl="1"/>
            <a:r>
              <a:rPr lang="cs-CZ" dirty="0" smtClean="0"/>
              <a:t>V ostatních případech se barevné </a:t>
            </a:r>
            <a:r>
              <a:rPr lang="cs-CZ" dirty="0"/>
              <a:t>provedení </a:t>
            </a:r>
            <a:r>
              <a:rPr lang="cs-CZ" dirty="0" smtClean="0"/>
              <a:t>použije</a:t>
            </a:r>
            <a:r>
              <a:rPr lang="cs-CZ" dirty="0"/>
              <a:t>, kdykoli je to </a:t>
            </a:r>
            <a:r>
              <a:rPr lang="cs-CZ" dirty="0" smtClean="0"/>
              <a:t>možné</a:t>
            </a:r>
          </a:p>
          <a:p>
            <a:pPr lvl="1"/>
            <a:r>
              <a:rPr lang="cs-CZ" dirty="0" smtClean="0"/>
              <a:t>Jednobarevnou </a:t>
            </a:r>
            <a:r>
              <a:rPr lang="cs-CZ" dirty="0"/>
              <a:t>verzi lze použít jen v odůvodněných případech (tisk na běžných tiskárnách a další případy, kdy je barevná verze nehospodárná, neekologická či neestetická)</a:t>
            </a:r>
          </a:p>
          <a:p>
            <a:r>
              <a:rPr lang="cs-CZ" dirty="0" smtClean="0"/>
              <a:t>Velikost </a:t>
            </a:r>
            <a:r>
              <a:rPr lang="cs-CZ" dirty="0" smtClean="0"/>
              <a:t>loga EU</a:t>
            </a:r>
          </a:p>
          <a:p>
            <a:pPr lvl="1"/>
            <a:r>
              <a:rPr lang="cs-CZ" dirty="0" smtClean="0"/>
              <a:t>Znak </a:t>
            </a:r>
            <a:r>
              <a:rPr lang="cs-CZ" dirty="0"/>
              <a:t>EU a povinné </a:t>
            </a:r>
            <a:r>
              <a:rPr lang="cs-CZ" dirty="0" smtClean="0"/>
              <a:t>odkazy </a:t>
            </a:r>
            <a:r>
              <a:rPr lang="cs-CZ" dirty="0"/>
              <a:t>musí být umístěn tak, aby byl zřetelně </a:t>
            </a:r>
            <a:r>
              <a:rPr lang="cs-CZ" dirty="0" smtClean="0"/>
              <a:t>viditelný, velikost </a:t>
            </a:r>
            <a:r>
              <a:rPr lang="cs-CZ" dirty="0"/>
              <a:t>musí být úměrná rozměrům použitého </a:t>
            </a:r>
            <a:r>
              <a:rPr lang="cs-CZ" dirty="0" smtClean="0"/>
              <a:t>materiálu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4261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Základní zobrazení loga a povinných odkazů:</a:t>
            </a:r>
          </a:p>
          <a:p>
            <a:pPr marL="0" indent="0">
              <a:buNone/>
            </a:pPr>
            <a:r>
              <a:rPr lang="cs-CZ" sz="900" dirty="0" smtClean="0"/>
              <a:t> </a:t>
            </a:r>
            <a:endParaRPr lang="cs-CZ" sz="800" dirty="0" smtClean="0"/>
          </a:p>
          <a:p>
            <a:pPr marL="0" indent="0">
              <a:buNone/>
            </a:pPr>
            <a:endParaRPr lang="cs-CZ" dirty="0" smtClean="0"/>
          </a:p>
          <a:p>
            <a:pPr lvl="1"/>
            <a:r>
              <a:rPr lang="cs-CZ" dirty="0" smtClean="0"/>
              <a:t> Malé propagační předměty</a:t>
            </a:r>
          </a:p>
          <a:p>
            <a:pPr lvl="1"/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>
                <a:hlinkClick r:id="rId3"/>
              </a:rPr>
              <a:t>http</a:t>
            </a:r>
            <a:r>
              <a:rPr lang="cs-CZ" dirty="0">
                <a:hlinkClick r:id="rId3"/>
              </a:rPr>
              <a:t>://</a:t>
            </a:r>
            <a:r>
              <a:rPr lang="cs-CZ" dirty="0" smtClean="0">
                <a:hlinkClick r:id="rId3"/>
              </a:rPr>
              <a:t>www.esfcr.cz/sablony-a-vzory-pro-vizualni-identitu</a:t>
            </a:r>
            <a:r>
              <a:rPr lang="cs-CZ" dirty="0" smtClean="0"/>
              <a:t> 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38" y="2204864"/>
            <a:ext cx="3821324" cy="79208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204864"/>
            <a:ext cx="3850181" cy="792088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548" y="3789040"/>
            <a:ext cx="742493" cy="648072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804135"/>
            <a:ext cx="756594" cy="65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84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84784"/>
            <a:ext cx="8064000" cy="4320000"/>
          </a:xfrm>
        </p:spPr>
        <p:txBody>
          <a:bodyPr/>
          <a:lstStyle/>
          <a:p>
            <a:r>
              <a:rPr lang="cs-CZ" dirty="0" smtClean="0"/>
              <a:t>Další </a:t>
            </a:r>
            <a:r>
              <a:rPr lang="cs-CZ" dirty="0"/>
              <a:t>loga použít lze, ale nesmí být větší </a:t>
            </a:r>
            <a:r>
              <a:rPr lang="cs-CZ" dirty="0" smtClean="0"/>
              <a:t>ani první</a:t>
            </a:r>
          </a:p>
          <a:p>
            <a:pPr lvl="1"/>
            <a:r>
              <a:rPr lang="cs-CZ" dirty="0" smtClean="0"/>
              <a:t>Lze použít logo příjemce</a:t>
            </a:r>
            <a:r>
              <a:rPr lang="cs-CZ" dirty="0"/>
              <a:t>, projektu, partnerů apod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Výjimku </a:t>
            </a:r>
            <a:r>
              <a:rPr lang="cs-CZ" dirty="0"/>
              <a:t>tvoří povinný plakát, </a:t>
            </a:r>
            <a:r>
              <a:rPr lang="cs-CZ" dirty="0" smtClean="0"/>
              <a:t>dočasná/stálá deska/billboard </a:t>
            </a:r>
            <a:r>
              <a:rPr lang="cs-CZ" dirty="0" smtClean="0"/>
              <a:t>, </a:t>
            </a:r>
            <a:r>
              <a:rPr lang="cs-CZ" dirty="0" smtClean="0"/>
              <a:t>pro </a:t>
            </a:r>
            <a:r>
              <a:rPr lang="cs-CZ" dirty="0"/>
              <a:t>které </a:t>
            </a:r>
            <a:r>
              <a:rPr lang="cs-CZ" dirty="0" smtClean="0"/>
              <a:t>jsou povinné elektronické šablony z webu</a:t>
            </a:r>
          </a:p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  <p:pic>
        <p:nvPicPr>
          <p:cNvPr id="1026" name="Picture 2" descr="C:\Users\michala.trlicikova\Desktop\logo_spatne_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81" y="4684624"/>
            <a:ext cx="2437428" cy="61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ichala.trlicikova\Desktop\logo_spatne_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63346"/>
            <a:ext cx="2579316" cy="62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ichala.trlicikova\Desktop\loga_dobr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91" y="5517232"/>
            <a:ext cx="4007391" cy="705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michala.trlicikova\Desktop\logo_spatne_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00" y="3927460"/>
            <a:ext cx="2589590" cy="657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michala.trlicikova\Desktop\logo_dobre_0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991600"/>
            <a:ext cx="3256209" cy="1252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michala.trlicikova\Desktop\logo_spatne_0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92165"/>
            <a:ext cx="2239617" cy="105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michala.trlicikova\Desktop\logo_spatne_0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646" y="3314757"/>
            <a:ext cx="1940796" cy="122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660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Povinný plakát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Alespoň </a:t>
            </a:r>
            <a:r>
              <a:rPr lang="cs-CZ" dirty="0"/>
              <a:t>1 povinný plakát </a:t>
            </a:r>
            <a:r>
              <a:rPr lang="cs-CZ" dirty="0" smtClean="0"/>
              <a:t>min. </a:t>
            </a:r>
            <a:r>
              <a:rPr lang="cs-CZ" dirty="0"/>
              <a:t>A3 s informacemi o projektu </a:t>
            </a:r>
            <a:r>
              <a:rPr lang="cs-CZ" dirty="0" smtClean="0"/>
              <a:t>– využít je třeba el. šablonu z </a:t>
            </a:r>
            <a:r>
              <a:rPr lang="cs-CZ" dirty="0" smtClean="0">
                <a:hlinkClick r:id="rId2"/>
              </a:rPr>
              <a:t>www.esfcr.cz</a:t>
            </a:r>
            <a:r>
              <a:rPr lang="cs-CZ" dirty="0" smtClean="0"/>
              <a:t> </a:t>
            </a:r>
          </a:p>
          <a:p>
            <a:r>
              <a:rPr lang="cs-CZ" dirty="0"/>
              <a:t>Po celou dobu realizace projektu</a:t>
            </a:r>
          </a:p>
          <a:p>
            <a:r>
              <a:rPr lang="cs-CZ" dirty="0" smtClean="0"/>
              <a:t>V </a:t>
            </a:r>
            <a:r>
              <a:rPr lang="cs-CZ" dirty="0"/>
              <a:t>místě realizace </a:t>
            </a:r>
            <a:r>
              <a:rPr lang="cs-CZ" dirty="0" smtClean="0"/>
              <a:t>projektu </a:t>
            </a:r>
            <a:r>
              <a:rPr lang="cs-CZ" dirty="0"/>
              <a:t>snadno viditelném pro veřejnost, jako jsou vstupní prostory </a:t>
            </a:r>
            <a:r>
              <a:rPr lang="cs-CZ" dirty="0" smtClean="0"/>
              <a:t>budovy</a:t>
            </a:r>
          </a:p>
          <a:p>
            <a:pPr lvl="1"/>
            <a:r>
              <a:rPr lang="cs-CZ" dirty="0" smtClean="0"/>
              <a:t>Pokud </a:t>
            </a:r>
            <a:r>
              <a:rPr lang="cs-CZ" dirty="0"/>
              <a:t>je projekt realizován na více místech, bude </a:t>
            </a:r>
            <a:r>
              <a:rPr lang="cs-CZ" dirty="0" smtClean="0"/>
              <a:t>umístěn </a:t>
            </a:r>
            <a:r>
              <a:rPr lang="cs-CZ" dirty="0"/>
              <a:t>na všech těchto </a:t>
            </a:r>
            <a:r>
              <a:rPr lang="cs-CZ" dirty="0" smtClean="0"/>
              <a:t>místech</a:t>
            </a:r>
          </a:p>
          <a:p>
            <a:pPr lvl="1"/>
            <a:r>
              <a:rPr lang="cs-CZ" dirty="0" smtClean="0"/>
              <a:t>Pokud nelze umístit </a:t>
            </a:r>
            <a:r>
              <a:rPr lang="cs-CZ" dirty="0"/>
              <a:t>plakát v místě realizace projektu, bude umístěn v sídle </a:t>
            </a:r>
            <a:r>
              <a:rPr lang="cs-CZ" dirty="0" smtClean="0"/>
              <a:t>příjemce</a:t>
            </a:r>
          </a:p>
          <a:p>
            <a:pPr lvl="1"/>
            <a:r>
              <a:rPr lang="cs-CZ" dirty="0" smtClean="0"/>
              <a:t>Pokud </a:t>
            </a:r>
            <a:r>
              <a:rPr lang="cs-CZ" dirty="0"/>
              <a:t>příjemce realizuje více projektů </a:t>
            </a:r>
            <a:r>
              <a:rPr lang="cs-CZ" dirty="0" smtClean="0"/>
              <a:t>OPZ v </a:t>
            </a:r>
            <a:r>
              <a:rPr lang="cs-CZ" dirty="0"/>
              <a:t>jednom místě, je možné </a:t>
            </a:r>
            <a:r>
              <a:rPr lang="cs-CZ" dirty="0" smtClean="0"/>
              <a:t>pro všechny </a:t>
            </a:r>
            <a:r>
              <a:rPr lang="cs-CZ" dirty="0"/>
              <a:t>tyto projekty umístit pouze jeden </a:t>
            </a:r>
            <a:r>
              <a:rPr lang="cs-CZ" dirty="0" smtClean="0"/>
              <a:t>plakát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291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sankce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Při nedodržení pravidel </a:t>
            </a:r>
            <a:r>
              <a:rPr lang="cs-CZ" dirty="0" smtClean="0"/>
              <a:t>publicity na povinných i nepovinných nástrojích mohou </a:t>
            </a:r>
            <a:r>
              <a:rPr lang="cs-CZ" dirty="0"/>
              <a:t>být uděleny </a:t>
            </a:r>
            <a:r>
              <a:rPr lang="cs-CZ" dirty="0" smtClean="0"/>
              <a:t>sankce</a:t>
            </a:r>
          </a:p>
          <a:p>
            <a:pPr lvl="1"/>
            <a:r>
              <a:rPr lang="cs-CZ" dirty="0" smtClean="0"/>
              <a:t>pochybení musí </a:t>
            </a:r>
            <a:r>
              <a:rPr lang="cs-CZ" dirty="0"/>
              <a:t>být viditelné/rozpoznatelné pouhým okem </a:t>
            </a:r>
            <a:r>
              <a:rPr lang="cs-CZ" dirty="0" smtClean="0"/>
              <a:t>(nedostatky</a:t>
            </a:r>
            <a:r>
              <a:rPr lang="cs-CZ" dirty="0"/>
              <a:t>, které nejsou pouhým okem rozpoznatelné, nejsou sankcionovány</a:t>
            </a:r>
            <a:r>
              <a:rPr lang="cs-CZ" dirty="0" smtClean="0"/>
              <a:t>)</a:t>
            </a:r>
            <a:endParaRPr lang="cs-CZ" dirty="0"/>
          </a:p>
          <a:p>
            <a:pPr lvl="1"/>
            <a:r>
              <a:rPr lang="cs-CZ" dirty="0" smtClean="0"/>
              <a:t>vždy </a:t>
            </a:r>
            <a:r>
              <a:rPr lang="cs-CZ" dirty="0"/>
              <a:t>je </a:t>
            </a:r>
            <a:r>
              <a:rPr lang="cs-CZ" dirty="0" smtClean="0"/>
              <a:t>stanovena </a:t>
            </a:r>
            <a:r>
              <a:rPr lang="cs-CZ" dirty="0"/>
              <a:t>přiměřená </a:t>
            </a:r>
            <a:r>
              <a:rPr lang="cs-CZ" dirty="0" smtClean="0"/>
              <a:t>lhůta k </a:t>
            </a:r>
            <a:r>
              <a:rPr lang="cs-CZ" dirty="0"/>
              <a:t>nápravě </a:t>
            </a:r>
          </a:p>
          <a:p>
            <a:pPr lvl="1"/>
            <a:r>
              <a:rPr lang="cs-CZ" dirty="0" smtClean="0"/>
              <a:t>maximální </a:t>
            </a:r>
            <a:r>
              <a:rPr lang="cs-CZ" dirty="0"/>
              <a:t>výše všech sankcí </a:t>
            </a:r>
            <a:r>
              <a:rPr lang="cs-CZ" dirty="0" smtClean="0"/>
              <a:t>v </a:t>
            </a:r>
            <a:r>
              <a:rPr lang="cs-CZ" dirty="0"/>
              <a:t>oblasti </a:t>
            </a:r>
            <a:r>
              <a:rPr lang="cs-CZ" dirty="0" smtClean="0"/>
              <a:t>publicity na </a:t>
            </a:r>
            <a:r>
              <a:rPr lang="cs-CZ" dirty="0"/>
              <a:t>jeden projekt je 1.000.000 </a:t>
            </a:r>
            <a:r>
              <a:rPr lang="cs-CZ" dirty="0" smtClean="0"/>
              <a:t>Kč</a:t>
            </a:r>
            <a:endParaRPr lang="cs-CZ" dirty="0"/>
          </a:p>
          <a:p>
            <a:pPr lvl="1"/>
            <a:r>
              <a:rPr lang="cs-CZ" dirty="0" smtClean="0"/>
              <a:t>sankce </a:t>
            </a:r>
            <a:r>
              <a:rPr lang="cs-CZ" dirty="0"/>
              <a:t>je vyměřena procentem z celkové částky </a:t>
            </a:r>
            <a:r>
              <a:rPr lang="cs-CZ" dirty="0" smtClean="0"/>
              <a:t>podpory</a:t>
            </a:r>
          </a:p>
          <a:p>
            <a:pPr lvl="1"/>
            <a:r>
              <a:rPr lang="cs-CZ" dirty="0" smtClean="0"/>
              <a:t>veškerá </a:t>
            </a:r>
            <a:r>
              <a:rPr lang="cs-CZ" dirty="0"/>
              <a:t>dokumentace (výzvy k nápravě, sdělení pochybení apod.) je zajišťována </a:t>
            </a:r>
            <a:r>
              <a:rPr lang="cs-CZ" dirty="0" smtClean="0"/>
              <a:t>prostřednictvím </a:t>
            </a:r>
            <a:r>
              <a:rPr lang="cs-CZ" dirty="0"/>
              <a:t>IS </a:t>
            </a:r>
            <a:r>
              <a:rPr lang="cs-CZ" dirty="0" smtClean="0"/>
              <a:t>KP14+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4824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1138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</Template>
  <TotalTime>0</TotalTime>
  <Words>535</Words>
  <Application>Microsoft Office PowerPoint</Application>
  <PresentationFormat>Předvádění na obrazovce (4:3)</PresentationFormat>
  <Paragraphs>86</Paragraphs>
  <Slides>9</Slides>
  <Notes>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prezentace</vt:lpstr>
      <vt:lpstr>Publicita opz</vt:lpstr>
      <vt:lpstr>POVINNOSTI PŘÍJEMCŮ</vt:lpstr>
      <vt:lpstr>VIZUÁLNÍ IDENTITA - použití</vt:lpstr>
      <vt:lpstr>Vizuální identita – technické parametry</vt:lpstr>
      <vt:lpstr>Vizuální identita</vt:lpstr>
      <vt:lpstr>Vizuální identita</vt:lpstr>
      <vt:lpstr>Povinný plakát</vt:lpstr>
      <vt:lpstr>sankce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2015-02-20T08:23:15Z</dcterms:created>
  <dcterms:modified xsi:type="dcterms:W3CDTF">2017-07-20T06:58:45Z</dcterms:modified>
</cp:coreProperties>
</file>