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 bookmarkIdSeed="3">
  <p:sldMasterIdLst>
    <p:sldMasterId id="2147483671" r:id="rId1"/>
  </p:sldMasterIdLst>
  <p:notesMasterIdLst>
    <p:notesMasterId r:id="rId82"/>
  </p:notesMasterIdLst>
  <p:handoutMasterIdLst>
    <p:handoutMasterId r:id="rId83"/>
  </p:handoutMasterIdLst>
  <p:sldIdLst>
    <p:sldId id="256" r:id="rId2"/>
    <p:sldId id="517" r:id="rId3"/>
    <p:sldId id="551" r:id="rId4"/>
    <p:sldId id="611" r:id="rId5"/>
    <p:sldId id="562" r:id="rId6"/>
    <p:sldId id="561" r:id="rId7"/>
    <p:sldId id="698" r:id="rId8"/>
    <p:sldId id="693" r:id="rId9"/>
    <p:sldId id="694" r:id="rId10"/>
    <p:sldId id="704" r:id="rId11"/>
    <p:sldId id="703" r:id="rId12"/>
    <p:sldId id="695" r:id="rId13"/>
    <p:sldId id="700" r:id="rId14"/>
    <p:sldId id="702" r:id="rId15"/>
    <p:sldId id="699" r:id="rId16"/>
    <p:sldId id="705" r:id="rId17"/>
    <p:sldId id="706" r:id="rId18"/>
    <p:sldId id="707" r:id="rId19"/>
    <p:sldId id="708" r:id="rId20"/>
    <p:sldId id="709" r:id="rId21"/>
    <p:sldId id="633" r:id="rId22"/>
    <p:sldId id="711" r:id="rId23"/>
    <p:sldId id="712" r:id="rId24"/>
    <p:sldId id="765" r:id="rId25"/>
    <p:sldId id="766" r:id="rId26"/>
    <p:sldId id="767" r:id="rId27"/>
    <p:sldId id="768" r:id="rId28"/>
    <p:sldId id="769" r:id="rId29"/>
    <p:sldId id="713" r:id="rId30"/>
    <p:sldId id="714" r:id="rId31"/>
    <p:sldId id="715" r:id="rId32"/>
    <p:sldId id="716" r:id="rId33"/>
    <p:sldId id="717" r:id="rId34"/>
    <p:sldId id="718" r:id="rId35"/>
    <p:sldId id="719" r:id="rId36"/>
    <p:sldId id="720" r:id="rId37"/>
    <p:sldId id="721" r:id="rId38"/>
    <p:sldId id="722" r:id="rId39"/>
    <p:sldId id="723" r:id="rId40"/>
    <p:sldId id="724" r:id="rId41"/>
    <p:sldId id="751" r:id="rId42"/>
    <p:sldId id="729" r:id="rId43"/>
    <p:sldId id="730" r:id="rId44"/>
    <p:sldId id="731" r:id="rId45"/>
    <p:sldId id="732" r:id="rId46"/>
    <p:sldId id="733" r:id="rId47"/>
    <p:sldId id="734" r:id="rId48"/>
    <p:sldId id="735" r:id="rId49"/>
    <p:sldId id="736" r:id="rId50"/>
    <p:sldId id="737" r:id="rId51"/>
    <p:sldId id="738" r:id="rId52"/>
    <p:sldId id="739" r:id="rId53"/>
    <p:sldId id="740" r:id="rId54"/>
    <p:sldId id="741" r:id="rId55"/>
    <p:sldId id="742" r:id="rId56"/>
    <p:sldId id="743" r:id="rId57"/>
    <p:sldId id="744" r:id="rId58"/>
    <p:sldId id="745" r:id="rId59"/>
    <p:sldId id="746" r:id="rId60"/>
    <p:sldId id="747" r:id="rId61"/>
    <p:sldId id="748" r:id="rId62"/>
    <p:sldId id="749" r:id="rId63"/>
    <p:sldId id="750" r:id="rId64"/>
    <p:sldId id="563" r:id="rId65"/>
    <p:sldId id="609" r:id="rId66"/>
    <p:sldId id="565" r:id="rId67"/>
    <p:sldId id="608" r:id="rId68"/>
    <p:sldId id="602" r:id="rId69"/>
    <p:sldId id="566" r:id="rId70"/>
    <p:sldId id="610" r:id="rId71"/>
    <p:sldId id="568" r:id="rId72"/>
    <p:sldId id="567" r:id="rId73"/>
    <p:sldId id="571" r:id="rId74"/>
    <p:sldId id="573" r:id="rId75"/>
    <p:sldId id="574" r:id="rId76"/>
    <p:sldId id="725" r:id="rId77"/>
    <p:sldId id="726" r:id="rId78"/>
    <p:sldId id="727" r:id="rId79"/>
    <p:sldId id="524" r:id="rId80"/>
    <p:sldId id="553" r:id="rId81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or" initials="A" lastIdx="5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AB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7CE84F3-28C3-443E-9E96-99CF82512B78}" styleName="Tmavý styl 1 – zvýraznění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DCAF9ED-07DC-4A11-8D7F-57B35C25682E}" styleName="Střední styl 1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615" autoAdjust="0"/>
    <p:restoredTop sz="93939" autoAdjust="0"/>
  </p:normalViewPr>
  <p:slideViewPr>
    <p:cSldViewPr showGuides="1">
      <p:cViewPr>
        <p:scale>
          <a:sx n="100" d="100"/>
          <a:sy n="100" d="100"/>
        </p:scale>
        <p:origin x="-1944" y="-414"/>
      </p:cViewPr>
      <p:guideLst>
        <p:guide orient="horz" pos="913"/>
        <p:guide orient="horz" pos="3884"/>
        <p:guide pos="5420"/>
        <p:guide pos="340"/>
      </p:guideLst>
    </p:cSldViewPr>
  </p:slideViewPr>
  <p:outlineViewPr>
    <p:cViewPr>
      <p:scale>
        <a:sx n="33" d="100"/>
        <a:sy n="33" d="100"/>
      </p:scale>
      <p:origin x="0" y="6964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50" d="100"/>
        <a:sy n="150" d="100"/>
      </p:scale>
      <p:origin x="0" y="1029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commentAuthors" Target="commentAuthor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notesMaster" Target="notesMasters/notesMaster1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handoutMaster" Target="handoutMasters/handoutMaster1.xml"/><Relationship Id="rId8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6135" cy="496253"/>
          </a:xfrm>
          <a:prstGeom prst="rect">
            <a:avLst/>
          </a:prstGeom>
        </p:spPr>
        <p:txBody>
          <a:bodyPr vert="horz" lIns="91302" tIns="45652" rIns="91302" bIns="45652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956" y="1"/>
            <a:ext cx="2946135" cy="496253"/>
          </a:xfrm>
          <a:prstGeom prst="rect">
            <a:avLst/>
          </a:prstGeom>
        </p:spPr>
        <p:txBody>
          <a:bodyPr vert="horz" lIns="91302" tIns="45652" rIns="91302" bIns="45652" rtlCol="0"/>
          <a:lstStyle>
            <a:lvl1pPr algn="r">
              <a:defRPr sz="1200"/>
            </a:lvl1pPr>
          </a:lstStyle>
          <a:p>
            <a:fld id="{156D9930-0615-4260-AF59-BA9BCB8859A7}" type="datetimeFigureOut">
              <a:rPr lang="cs-CZ" smtClean="0"/>
              <a:pPr/>
              <a:t>13.6.2017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1" y="9428800"/>
            <a:ext cx="2946135" cy="496252"/>
          </a:xfrm>
          <a:prstGeom prst="rect">
            <a:avLst/>
          </a:prstGeom>
        </p:spPr>
        <p:txBody>
          <a:bodyPr vert="horz" lIns="91302" tIns="45652" rIns="91302" bIns="45652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956" y="9428800"/>
            <a:ext cx="2946135" cy="496252"/>
          </a:xfrm>
          <a:prstGeom prst="rect">
            <a:avLst/>
          </a:prstGeom>
        </p:spPr>
        <p:txBody>
          <a:bodyPr vert="horz" lIns="91302" tIns="45652" rIns="91302" bIns="45652" rtlCol="0" anchor="b"/>
          <a:lstStyle>
            <a:lvl1pPr algn="r">
              <a:defRPr sz="1200"/>
            </a:lvl1pPr>
          </a:lstStyle>
          <a:p>
            <a:fld id="{B7482078-8306-42AB-9E9B-E6B234344B08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866851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5659" cy="496332"/>
          </a:xfrm>
          <a:prstGeom prst="rect">
            <a:avLst/>
          </a:prstGeom>
        </p:spPr>
        <p:txBody>
          <a:bodyPr vert="horz" lIns="91302" tIns="45652" rIns="91302" bIns="45652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332"/>
          </a:xfrm>
          <a:prstGeom prst="rect">
            <a:avLst/>
          </a:prstGeom>
        </p:spPr>
        <p:txBody>
          <a:bodyPr vert="horz" lIns="91302" tIns="45652" rIns="91302" bIns="45652" rtlCol="0"/>
          <a:lstStyle>
            <a:lvl1pPr algn="r">
              <a:defRPr sz="1200"/>
            </a:lvl1pPr>
          </a:lstStyle>
          <a:p>
            <a:fld id="{703916EA-B297-4F0B-851D-BD5704B201B7}" type="datetimeFigureOut">
              <a:rPr lang="cs-CZ" smtClean="0"/>
              <a:pPr/>
              <a:t>13.6.2017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4538"/>
            <a:ext cx="4960937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02" tIns="45652" rIns="91302" bIns="45652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302" tIns="45652" rIns="91302" bIns="45652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2" y="9428584"/>
            <a:ext cx="2945659" cy="496332"/>
          </a:xfrm>
          <a:prstGeom prst="rect">
            <a:avLst/>
          </a:prstGeom>
        </p:spPr>
        <p:txBody>
          <a:bodyPr vert="horz" lIns="91302" tIns="45652" rIns="91302" bIns="45652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6332"/>
          </a:xfrm>
          <a:prstGeom prst="rect">
            <a:avLst/>
          </a:prstGeom>
        </p:spPr>
        <p:txBody>
          <a:bodyPr vert="horz" lIns="91302" tIns="45652" rIns="91302" bIns="45652" rtlCol="0" anchor="b"/>
          <a:lstStyle>
            <a:lvl1pPr algn="r">
              <a:defRPr sz="1200"/>
            </a:lvl1pPr>
          </a:lstStyle>
          <a:p>
            <a:fld id="{53FB31FA-E905-4016-9D4B-970DF0C7EE08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61834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651220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>
                <a:solidFill>
                  <a:prstClr val="black"/>
                </a:solidFill>
              </a:rPr>
              <a:pPr/>
              <a:t>29</a:t>
            </a:fld>
            <a:endParaRPr lang="cs-CZ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226975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41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651220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64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651220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65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638751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68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638751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72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651220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76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651220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79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651220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80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73949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440436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65122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>
                <a:solidFill>
                  <a:prstClr val="black"/>
                </a:solidFill>
              </a:rPr>
              <a:pPr/>
              <a:t>5</a:t>
            </a:fld>
            <a:endParaRPr lang="cs-CZ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65620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65122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79471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16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65122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22697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FB31FA-E905-4016-9D4B-970DF0C7EE08}" type="slidenum">
              <a:rPr lang="cs-CZ" smtClean="0"/>
              <a:pPr/>
              <a:t>24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65122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zápatí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0" name="Obdélník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sz="quarter" idx="13" hasCustomPrompt="1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 smtClean="0"/>
              <a:t>Kliknutím vložíte jméno</a:t>
            </a:r>
          </a:p>
        </p:txBody>
      </p:sp>
      <p:sp>
        <p:nvSpPr>
          <p:cNvPr id="15" name="Zástupný symbol pro text 14"/>
          <p:cNvSpPr>
            <a:spLocks noGrp="1"/>
          </p:cNvSpPr>
          <p:nvPr>
            <p:ph type="body" sz="quarter" idx="14" hasCustomPrompt="1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0" smtClean="0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 smtClean="0"/>
              <a:t>Kliknutím na ikonu přidáte obrázek.</a:t>
            </a:r>
            <a:endParaRPr lang="cs-CZ" dirty="0"/>
          </a:p>
        </p:txBody>
      </p:sp>
      <p:sp>
        <p:nvSpPr>
          <p:cNvPr id="14" name="Zástupný symbol pro obrázek 4"/>
          <p:cNvSpPr>
            <a:spLocks noGrp="1" noChangeAspect="1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 smtClean="0"/>
              <a:t>Kliknutím na ikonu přidáte obrázek.</a:t>
            </a:r>
            <a:endParaRPr lang="cs-CZ" dirty="0"/>
          </a:p>
        </p:txBody>
      </p:sp>
      <p:sp>
        <p:nvSpPr>
          <p:cNvPr id="16" name="Zástupný symbol pro obrázek 4"/>
          <p:cNvSpPr>
            <a:spLocks noGrp="1" noChangeAspect="1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 smtClean="0"/>
              <a:t>Kliknutím na ikonu přidáte obrázek.</a:t>
            </a:r>
            <a:endParaRPr lang="cs-CZ" dirty="0"/>
          </a:p>
        </p:txBody>
      </p:sp>
      <p:sp>
        <p:nvSpPr>
          <p:cNvPr id="20" name="Obdélník 19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pic>
        <p:nvPicPr>
          <p:cNvPr id="2" name="Obrázek 1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8818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1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479379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12855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13621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3027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1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8" name="Zástupný symbol pro číslo snímku 7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9879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1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11" name="Nadpis 10"/>
          <p:cNvSpPr>
            <a:spLocks noGrp="1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0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9" name="Zástupný symbol pro obrázek 4"/>
          <p:cNvSpPr>
            <a:spLocks noGrp="1" noChangeAspect="1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1"/>
          <a:lstStyle>
            <a:lvl1pPr marL="0" indent="0">
              <a:buFontTx/>
              <a:buNone/>
              <a:defRPr sz="600"/>
            </a:lvl1pPr>
          </a:lstStyle>
          <a:p>
            <a:r>
              <a:rPr lang="cs-CZ" dirty="0" smtClean="0"/>
              <a:t>Kliknutím na ikonu přidáte obrázek.</a:t>
            </a:r>
            <a:endParaRPr lang="cs-CZ" dirty="0"/>
          </a:p>
        </p:txBody>
      </p:sp>
      <p:sp>
        <p:nvSpPr>
          <p:cNvPr id="7" name="Obdélník 6"/>
          <p:cNvSpPr/>
          <p:nvPr userDrawn="1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1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52531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53853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7" name="Zástupný symbol pro obsah 2"/>
          <p:cNvSpPr>
            <a:spLocks noGrp="1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01346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Zástupný symbol pro obsah 2"/>
          <p:cNvSpPr>
            <a:spLocks noGrp="1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61415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solidFill>
                <a:schemeClr val="tx2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0" anchor="ctr" anchorCtr="0">
            <a:noAutofit/>
          </a:bodyPr>
          <a:lstStyle/>
          <a:p>
            <a:r>
              <a:rPr lang="cs-CZ" dirty="0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50" b="1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257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5" r:id="rId2"/>
    <p:sldLayoutId id="2147483676" r:id="rId3"/>
    <p:sldLayoutId id="2147483677" r:id="rId4"/>
    <p:sldLayoutId id="2147483678" r:id="rId5"/>
    <p:sldLayoutId id="2147483673" r:id="rId6"/>
    <p:sldLayoutId id="2147483679" r:id="rId7"/>
    <p:sldLayoutId id="2147483680" r:id="rId8"/>
    <p:sldLayoutId id="2147483681" r:id="rId9"/>
    <p:sldLayoutId id="2147483682" r:id="rId10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b="1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0" eaLnBrk="1" latinLnBrk="0" hangingPunct="1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0" eaLnBrk="1" latinLnBrk="0" hangingPunct="1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fcr.cz/" TargetMode="External"/><Relationship Id="rId2" Type="http://schemas.openxmlformats.org/officeDocument/2006/relationships/hyperlink" Target="https://esf2014.esfcr.cz/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sfcr.cz/file/9023/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fcr.cz/file/9882/" TargetMode="External"/><Relationship Id="rId2" Type="http://schemas.openxmlformats.org/officeDocument/2006/relationships/hyperlink" Target="http://www.esfcr.cz/file/9023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sfcr.cz/pokyny-k-vyplneni-zpravy-o-realizaci-zadosti-o-platbu-a-zadosti-o-zmenu-opz/-/dokument/3343353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sfcr.cz/pokyny-k-vyplneni-zpravy-o-realizaci-zadosti-o-platbu-a-zadosti-o-zmenu-opz/-/dokument/3343353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sfcr.cz/file/9003" TargetMode="External"/><Relationship Id="rId2" Type="http://schemas.openxmlformats.org/officeDocument/2006/relationships/hyperlink" Target="http://www.esfcr.cz/file/9002/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publicita.dotaceeu.cz/" TargetMode="Externa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psv.cz/cs/5721" TargetMode="Externa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ortal-vz.cz/cs/Spoluprace-a-vymena-informaci/Info-forum/NOVY-zakon-c-134-2016-Sb-,-o-zadavani-verejnych-zakazek" TargetMode="External"/><Relationship Id="rId2" Type="http://schemas.openxmlformats.org/officeDocument/2006/relationships/hyperlink" Target="mailto:dotazynzzvz@mmr.cz" TargetMode="Externa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sfcr.cz/vyzva-c-6162-ad-hoc-projekty?p_p_id=56_INSTANCE_2fPwecHZmbqr&amp;p_p_lifecycle=0&amp;p_p_state=normal&amp;p_p_mode=view&amp;p_p_col_id=column-1&amp;p_p_col_count=3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1763688" y="2348880"/>
            <a:ext cx="6876424" cy="3240360"/>
          </a:xfrm>
        </p:spPr>
        <p:txBody>
          <a:bodyPr anchor="ctr"/>
          <a:lstStyle/>
          <a:p>
            <a:r>
              <a:rPr lang="cs-CZ" sz="3200" dirty="0" smtClean="0"/>
              <a:t>03_15_027, 03_15_028</a:t>
            </a:r>
            <a:r>
              <a:rPr lang="cs-CZ" sz="3200" dirty="0" smtClean="0"/>
              <a:t/>
            </a:r>
            <a:br>
              <a:rPr lang="cs-CZ" sz="3200" dirty="0" smtClean="0"/>
            </a:br>
            <a:r>
              <a:rPr lang="cs-CZ" sz="3200" dirty="0"/>
              <a:t>Implementace Vládní strategie pro rovnost žen a mužů v České republice na léta 2014 – 2020 (</a:t>
            </a:r>
            <a:r>
              <a:rPr lang="cs-CZ" sz="3200" dirty="0" smtClean="0"/>
              <a:t>v Praze a v ČR mimo prahu)</a:t>
            </a:r>
            <a:br>
              <a:rPr lang="cs-CZ" sz="3200" dirty="0" smtClean="0"/>
            </a:br>
            <a:r>
              <a:rPr lang="cs-CZ" sz="1100" dirty="0"/>
              <a:t/>
            </a:r>
            <a:br>
              <a:rPr lang="cs-CZ" sz="1100" dirty="0"/>
            </a:br>
            <a:r>
              <a:rPr lang="cs-CZ" sz="1100" dirty="0"/>
              <a:t/>
            </a:r>
            <a:br>
              <a:rPr lang="cs-CZ" sz="1100" dirty="0"/>
            </a:br>
            <a:r>
              <a:rPr lang="cs-CZ" sz="2400" b="0" cap="none" dirty="0"/>
              <a:t>Seminář pro příjemce</a:t>
            </a:r>
          </a:p>
        </p:txBody>
      </p:sp>
      <p:pic>
        <p:nvPicPr>
          <p:cNvPr id="14" name="Zástupný symbol pro obrázek 13"/>
          <p:cNvPicPr>
            <a:picLocks noGrp="1" noChangeAspect="1"/>
          </p:cNvPicPr>
          <p:nvPr>
            <p:ph type="pic" sz="quarter" idx="15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3501008"/>
            <a:ext cx="540000" cy="540000"/>
          </a:xfrm>
        </p:spPr>
      </p:pic>
    </p:spTree>
    <p:extLst>
      <p:ext uri="{BB962C8B-B14F-4D97-AF65-F5344CB8AC3E}">
        <p14:creationId xmlns:p14="http://schemas.microsoft.com/office/powerpoint/2010/main" val="337466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Monitorování projektu </a:t>
            </a:r>
            <a:br>
              <a:rPr lang="cs-CZ" dirty="0" smtClean="0"/>
            </a:br>
            <a:r>
              <a:rPr lang="cs-CZ" dirty="0" smtClean="0"/>
              <a:t>indikátory bez závazku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10</a:t>
            </a:fld>
            <a:endParaRPr lang="cs-CZ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655763" y="31226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7443457"/>
              </p:ext>
            </p:extLst>
          </p:nvPr>
        </p:nvGraphicFramePr>
        <p:xfrm>
          <a:off x="395536" y="1700809"/>
          <a:ext cx="8136903" cy="86286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65901"/>
                <a:gridCol w="5370803"/>
                <a:gridCol w="864096"/>
                <a:gridCol w="936103"/>
              </a:tblGrid>
              <a:tr h="279030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 dirty="0">
                          <a:effectLst/>
                        </a:rPr>
                        <a:t>Kód</a:t>
                      </a:r>
                      <a:endParaRPr lang="cs-CZ" sz="1000" b="1" dirty="0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 dirty="0">
                          <a:effectLst/>
                        </a:rPr>
                        <a:t>Název indikátoru</a:t>
                      </a:r>
                      <a:endParaRPr lang="cs-CZ" sz="1000" b="1" dirty="0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 dirty="0">
                          <a:effectLst/>
                        </a:rPr>
                        <a:t>Měrná jednotka</a:t>
                      </a:r>
                      <a:endParaRPr lang="cs-CZ" sz="1000" b="1" dirty="0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 dirty="0">
                          <a:effectLst/>
                        </a:rPr>
                        <a:t>Typ indikátoru</a:t>
                      </a:r>
                      <a:endParaRPr lang="cs-CZ" sz="1000" b="1" dirty="0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58062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dirty="0">
                          <a:effectLst/>
                        </a:rPr>
                        <a:t>6 00 00</a:t>
                      </a:r>
                      <a:endParaRPr lang="cs-C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dirty="0">
                          <a:effectLst/>
                        </a:rPr>
                        <a:t>Celkový počet účastníků</a:t>
                      </a:r>
                      <a:endParaRPr lang="cs-C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200" dirty="0">
                          <a:effectLst/>
                        </a:rPr>
                        <a:t>Účastníci</a:t>
                      </a:r>
                      <a:endParaRPr lang="cs-CZ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200" dirty="0">
                          <a:effectLst/>
                        </a:rPr>
                        <a:t>Výstup</a:t>
                      </a:r>
                      <a:endParaRPr lang="cs-CZ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1627188" y="3351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755576" y="3789040"/>
            <a:ext cx="73448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32000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100000"/>
              <a:buFont typeface="Wingdings" panose="05000000000000000000" pitchFamily="2" charset="2"/>
              <a:buChar char=""/>
            </a:pPr>
            <a:r>
              <a:rPr lang="cs-CZ" sz="2400" dirty="0"/>
              <a:t>Bez závazné hodnoty v právním aktu, nicméně povinnost příjemce </a:t>
            </a:r>
            <a:r>
              <a:rPr lang="cs-CZ" sz="2400" dirty="0" smtClean="0"/>
              <a:t>sledovat a vykazovat. 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212499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Monitorování projektu (indikátory)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484784"/>
            <a:ext cx="8064000" cy="4635216"/>
          </a:xfrm>
        </p:spPr>
        <p:txBody>
          <a:bodyPr/>
          <a:lstStyle/>
          <a:p>
            <a:r>
              <a:rPr lang="cs-CZ" dirty="0" smtClean="0"/>
              <a:t>Indikátory </a:t>
            </a:r>
            <a:r>
              <a:rPr lang="cs-CZ" dirty="0"/>
              <a:t>vykazovány v rámci </a:t>
            </a:r>
            <a:r>
              <a:rPr lang="cs-CZ" dirty="0" smtClean="0"/>
              <a:t>každé zprávy </a:t>
            </a:r>
            <a:r>
              <a:rPr lang="cs-CZ" dirty="0"/>
              <a:t>o </a:t>
            </a:r>
            <a:r>
              <a:rPr lang="cs-CZ" dirty="0" smtClean="0"/>
              <a:t>realizaci a prostřednictvím systému IS ESF (osoby). </a:t>
            </a:r>
            <a:endParaRPr lang="cs-CZ" dirty="0"/>
          </a:p>
          <a:p>
            <a:r>
              <a:rPr lang="cs-CZ" dirty="0" smtClean="0"/>
              <a:t>Dosažení indikátorů </a:t>
            </a:r>
            <a:r>
              <a:rPr lang="cs-CZ" dirty="0"/>
              <a:t>se </a:t>
            </a:r>
            <a:r>
              <a:rPr lang="cs-CZ" dirty="0" smtClean="0"/>
              <a:t>opírá </a:t>
            </a:r>
            <a:r>
              <a:rPr lang="cs-CZ" dirty="0"/>
              <a:t>o průkaznou evidenci (např. záznamy o každém klientovi, prezenční listiny kurzů apod. Vykazované hodnoty musí být prokazatelné a ověřitelné případnou kontrolou</a:t>
            </a:r>
            <a:r>
              <a:rPr lang="cs-CZ" dirty="0" smtClean="0"/>
              <a:t>).</a:t>
            </a:r>
          </a:p>
          <a:p>
            <a:r>
              <a:rPr lang="cs-CZ" dirty="0"/>
              <a:t>Ke každému účastníkovi projektu musí příjemce nebo partner disponovat </a:t>
            </a:r>
            <a:r>
              <a:rPr lang="cs-CZ" dirty="0" smtClean="0"/>
              <a:t>údaji v rozsahu daném monitorovacím listem).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757235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InDIKÁTORY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340768"/>
            <a:ext cx="8064000" cy="4968552"/>
          </a:xfrm>
        </p:spPr>
        <p:txBody>
          <a:bodyPr/>
          <a:lstStyle/>
          <a:p>
            <a:r>
              <a:rPr lang="cs-CZ" dirty="0"/>
              <a:t>P</a:t>
            </a:r>
            <a:r>
              <a:rPr lang="cs-CZ" dirty="0" smtClean="0"/>
              <a:t>ro </a:t>
            </a:r>
            <a:r>
              <a:rPr lang="cs-CZ" dirty="0"/>
              <a:t>možnost započtení podpořené osoby do indikátorů, musí poskytnutá podpora </a:t>
            </a:r>
            <a:r>
              <a:rPr lang="cs-CZ" b="1" dirty="0"/>
              <a:t>dosáhnout minimální hranice 40 </a:t>
            </a:r>
            <a:r>
              <a:rPr lang="cs-CZ" b="1" dirty="0" smtClean="0"/>
              <a:t>hodin.</a:t>
            </a:r>
            <a:endParaRPr lang="cs-CZ" b="1" dirty="0"/>
          </a:p>
          <a:p>
            <a:pPr>
              <a:spcAft>
                <a:spcPts val="2400"/>
              </a:spcAft>
            </a:pPr>
            <a:r>
              <a:rPr lang="cs-CZ" dirty="0"/>
              <a:t>N</a:t>
            </a:r>
            <a:r>
              <a:rPr lang="cs-CZ" dirty="0" smtClean="0"/>
              <a:t>ižší </a:t>
            </a:r>
            <a:r>
              <a:rPr lang="cs-CZ" dirty="0"/>
              <a:t>míra poskytnutých služeb je považována za tzv. </a:t>
            </a:r>
            <a:r>
              <a:rPr lang="cs-CZ" b="1" dirty="0"/>
              <a:t>bagatelní </a:t>
            </a:r>
            <a:r>
              <a:rPr lang="cs-CZ" b="1" dirty="0" smtClean="0"/>
              <a:t>podporu </a:t>
            </a:r>
            <a:r>
              <a:rPr lang="cs-CZ" dirty="0" smtClean="0"/>
              <a:t>– eviduje se, ale důsledkem není dosažení indikátoru.</a:t>
            </a:r>
          </a:p>
          <a:p>
            <a:pPr lvl="0"/>
            <a:r>
              <a:rPr lang="cs-CZ" dirty="0" smtClean="0"/>
              <a:t>Nenaplnění </a:t>
            </a:r>
            <a:r>
              <a:rPr lang="cs-CZ" dirty="0"/>
              <a:t>indikátorů – </a:t>
            </a:r>
            <a:r>
              <a:rPr lang="cs-CZ" dirty="0" smtClean="0"/>
              <a:t>sankce;</a:t>
            </a:r>
            <a:endParaRPr lang="cs-CZ" dirty="0"/>
          </a:p>
          <a:p>
            <a:pPr lvl="0"/>
            <a:r>
              <a:rPr lang="cs-CZ" dirty="0" smtClean="0"/>
              <a:t>překročení </a:t>
            </a:r>
            <a:r>
              <a:rPr lang="cs-CZ" dirty="0"/>
              <a:t>indikátorů – při výpočtu míry naplnění cílových hodnot překročení započítáno maximálně ve výši 120 %. </a:t>
            </a:r>
          </a:p>
          <a:p>
            <a:pPr marL="0" lv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410326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Monitorování projektu </a:t>
            </a:r>
            <a:br>
              <a:rPr lang="cs-CZ" dirty="0" smtClean="0"/>
            </a:br>
            <a:r>
              <a:rPr lang="cs-CZ" dirty="0" smtClean="0"/>
              <a:t>sankce – indikátory výstupů</a:t>
            </a:r>
            <a:endParaRPr lang="cs-CZ" dirty="0"/>
          </a:p>
        </p:txBody>
      </p:sp>
      <p:graphicFrame>
        <p:nvGraphicFramePr>
          <p:cNvPr id="5" name="Zástupný symbol pro obsah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56916356"/>
              </p:ext>
            </p:extLst>
          </p:nvPr>
        </p:nvGraphicFramePr>
        <p:xfrm>
          <a:off x="539750" y="1772816"/>
          <a:ext cx="8064500" cy="239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64298"/>
                <a:gridCol w="3600202"/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Celková míra naplnění indikátorů výstupů vzhledem k závazkům</a:t>
                      </a:r>
                      <a:r>
                        <a:rPr lang="cs-CZ" baseline="0" dirty="0" smtClean="0"/>
                        <a:t> dle právního aktu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Sankce</a:t>
                      </a:r>
                      <a:r>
                        <a:rPr lang="cs-CZ" baseline="0" dirty="0" smtClean="0"/>
                        <a:t> (podíl z částky dotace použité na financování projektu)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Méně než 85 % a zároveň alespoň 70 %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15 %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Méně než 70 % a zároveň alespoň 55 %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20 %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Méně než 55 % a zároveň alespoň 40 %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30 %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Méně než 40 %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50 %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13</a:t>
            </a:fld>
            <a:endParaRPr lang="cs-CZ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755576" y="4365104"/>
            <a:ext cx="7560840" cy="187220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32000" indent="-432000" algn="l" defTabSz="914400" rtl="0" eaLnBrk="1" latinLnBrk="0" hangingPunct="1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100000"/>
              <a:buFont typeface="Wingdings" panose="05000000000000000000" pitchFamily="2" charset="2"/>
              <a:buChar char=""/>
              <a:defRPr sz="2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6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8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70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lang="cs-CZ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2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17550" indent="-431800"/>
            <a:r>
              <a:rPr lang="cs-CZ" dirty="0" smtClean="0"/>
              <a:t>Pokud má příjemce v právním aktu závazek pro více indikátorů výstupů, míra nenaplnění závazku bude vypočtena jako jejich průměr.</a:t>
            </a:r>
          </a:p>
        </p:txBody>
      </p:sp>
    </p:spTree>
    <p:extLst>
      <p:ext uri="{BB962C8B-B14F-4D97-AF65-F5344CB8AC3E}">
        <p14:creationId xmlns:p14="http://schemas.microsoft.com/office/powerpoint/2010/main" val="32727683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Monitorování projektu </a:t>
            </a:r>
            <a:br>
              <a:rPr lang="cs-CZ" dirty="0" smtClean="0"/>
            </a:br>
            <a:r>
              <a:rPr lang="cs-CZ" dirty="0" smtClean="0"/>
              <a:t>sankce – indikátory výsledků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14</a:t>
            </a:fld>
            <a:endParaRPr lang="cs-CZ" dirty="0"/>
          </a:p>
        </p:txBody>
      </p:sp>
      <p:graphicFrame>
        <p:nvGraphicFramePr>
          <p:cNvPr id="6" name="Zástupný symbol pro obsah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84593950"/>
              </p:ext>
            </p:extLst>
          </p:nvPr>
        </p:nvGraphicFramePr>
        <p:xfrm>
          <a:off x="539552" y="1772816"/>
          <a:ext cx="8064500" cy="165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64298"/>
                <a:gridCol w="3600202"/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Celková míra naplnění indikátorů výstupů vzhledem k závazkům</a:t>
                      </a:r>
                      <a:r>
                        <a:rPr lang="cs-CZ" baseline="0" dirty="0" smtClean="0"/>
                        <a:t> dle právního aktu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Sankce</a:t>
                      </a:r>
                      <a:r>
                        <a:rPr lang="cs-CZ" baseline="0" dirty="0" smtClean="0"/>
                        <a:t> (podíl z částky dotace použité na financování projektu)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Méně než 75 % a zároveň alespoň 50 %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10 %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Méně než 50 %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20 %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Zástupný symbol pro obsah 2"/>
          <p:cNvSpPr txBox="1">
            <a:spLocks/>
          </p:cNvSpPr>
          <p:nvPr/>
        </p:nvSpPr>
        <p:spPr>
          <a:xfrm>
            <a:off x="755576" y="4365104"/>
            <a:ext cx="7560840" cy="187220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32000" indent="-432000" algn="l" defTabSz="914400" rtl="0" eaLnBrk="1" latinLnBrk="0" hangingPunct="1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100000"/>
              <a:buFont typeface="Wingdings" panose="05000000000000000000" pitchFamily="2" charset="2"/>
              <a:buChar char=""/>
              <a:defRPr sz="2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6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8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70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lang="cs-CZ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2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17550" indent="-431800"/>
            <a:r>
              <a:rPr lang="cs-CZ" dirty="0" smtClean="0"/>
              <a:t>Pokud má příjemce v právním aktu závazek pro více indikátorů výsledků, míra nenaplnění závazku bude vypočtena jako jejich průměr.</a:t>
            </a:r>
          </a:p>
        </p:txBody>
      </p:sp>
    </p:spTree>
    <p:extLst>
      <p:ext uri="{BB962C8B-B14F-4D97-AF65-F5344CB8AC3E}">
        <p14:creationId xmlns:p14="http://schemas.microsoft.com/office/powerpoint/2010/main" val="28648108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Monitorování projektu (sankce)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484784"/>
            <a:ext cx="8064000" cy="1872208"/>
          </a:xfrm>
        </p:spPr>
        <p:txBody>
          <a:bodyPr/>
          <a:lstStyle/>
          <a:p>
            <a:pPr marL="717550" indent="-431800"/>
            <a:r>
              <a:rPr lang="cs-CZ" sz="2000" dirty="0" smtClean="0"/>
              <a:t>Příjemce </a:t>
            </a:r>
            <a:r>
              <a:rPr lang="cs-CZ" sz="2000" b="1" u="sng" dirty="0" smtClean="0"/>
              <a:t>není</a:t>
            </a:r>
            <a:r>
              <a:rPr lang="cs-CZ" sz="2000" dirty="0" smtClean="0"/>
              <a:t> </a:t>
            </a:r>
            <a:r>
              <a:rPr lang="cs-CZ" sz="2000" b="1" u="sng" dirty="0" smtClean="0"/>
              <a:t>sankcionován</a:t>
            </a:r>
            <a:r>
              <a:rPr lang="cs-CZ" sz="2000" dirty="0" smtClean="0"/>
              <a:t>, pokud mezi mírou čerpání výdajů z rozpočtu projektu a mírou dosažení stanovených cílových hodnot indikátorů </a:t>
            </a:r>
            <a:r>
              <a:rPr lang="cs-CZ" sz="2000" b="1" u="sng" dirty="0" smtClean="0"/>
              <a:t>je </a:t>
            </a:r>
            <a:r>
              <a:rPr lang="cs-CZ" sz="2000" dirty="0" smtClean="0"/>
              <a:t>odpovídající poměr (např. v závěru projektu vyčerpáno 80% CZV, splněno 80% cílové hodnoty indikátorů)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15</a:t>
            </a:fld>
            <a:endParaRPr lang="cs-CZ" dirty="0"/>
          </a:p>
        </p:txBody>
      </p:sp>
      <p:pic>
        <p:nvPicPr>
          <p:cNvPr id="1028" name="Picture 4" descr="Výsledek obrázku pro palec dol&amp;uring;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748" b="89937" l="9111" r="90000">
                        <a14:foregroundMark x1="9111" y1="57233" x2="9111" y2="57233"/>
                        <a14:backgroundMark x1="27778" y1="65409" x2="27778" y2="65409"/>
                        <a14:backgroundMark x1="24000" y1="49057" x2="24000" y2="49057"/>
                        <a14:backgroundMark x1="30667" y1="48428" x2="30667" y2="4842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-118" t="17091" r="51612" b="16939"/>
          <a:stretch/>
        </p:blipFill>
        <p:spPr bwMode="auto">
          <a:xfrm>
            <a:off x="0" y="1844824"/>
            <a:ext cx="1212478" cy="1165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6780" b="95763" l="3540" r="89381">
                        <a14:foregroundMark x1="14159" y1="6780" x2="14159" y2="6780"/>
                        <a14:foregroundMark x1="63717" y1="95763" x2="63717" y2="9576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4105250"/>
            <a:ext cx="1076325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Zástupný symbol pro obsah 2"/>
          <p:cNvSpPr txBox="1">
            <a:spLocks/>
          </p:cNvSpPr>
          <p:nvPr/>
        </p:nvSpPr>
        <p:spPr>
          <a:xfrm>
            <a:off x="251520" y="3645024"/>
            <a:ext cx="7560840" cy="223224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32000" indent="-432000" algn="l" defTabSz="914400" rtl="0" eaLnBrk="1" latinLnBrk="0" hangingPunct="1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100000"/>
              <a:buFont typeface="Wingdings" panose="05000000000000000000" pitchFamily="2" charset="2"/>
              <a:buChar char=""/>
              <a:defRPr sz="2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6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8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70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lang="cs-CZ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2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17550" indent="-431800"/>
            <a:r>
              <a:rPr lang="cs-CZ" sz="2000" dirty="0" smtClean="0"/>
              <a:t>Příjemce </a:t>
            </a:r>
            <a:r>
              <a:rPr lang="cs-CZ" sz="2000" b="1" u="sng" dirty="0" smtClean="0"/>
              <a:t>je</a:t>
            </a:r>
            <a:r>
              <a:rPr lang="cs-CZ" sz="2000" dirty="0" smtClean="0"/>
              <a:t> </a:t>
            </a:r>
            <a:r>
              <a:rPr lang="cs-CZ" sz="2000" b="1" u="sng" dirty="0" smtClean="0"/>
              <a:t>sankcionován</a:t>
            </a:r>
            <a:r>
              <a:rPr lang="cs-CZ" sz="2000" dirty="0" smtClean="0"/>
              <a:t>, pokud mezi mírou čerpání výdajů z rozpočtu projektu a mírou dosažení stanovených cílových hodnot indikátorů </a:t>
            </a:r>
            <a:r>
              <a:rPr lang="cs-CZ" sz="2000" b="1" u="sng" dirty="0" smtClean="0"/>
              <a:t>není</a:t>
            </a:r>
            <a:r>
              <a:rPr lang="cs-CZ" sz="2000" dirty="0" smtClean="0"/>
              <a:t> odpovídající poměr (např. v závěru projektu vyčerpáno 100% CZV, splněno 80% cílové hodnoty indikátorů)</a:t>
            </a:r>
          </a:p>
        </p:txBody>
      </p:sp>
    </p:spTree>
    <p:extLst>
      <p:ext uri="{BB962C8B-B14F-4D97-AF65-F5344CB8AC3E}">
        <p14:creationId xmlns:p14="http://schemas.microsoft.com/office/powerpoint/2010/main" val="24800981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755576" y="2780928"/>
            <a:ext cx="7632040" cy="2088232"/>
          </a:xfrm>
        </p:spPr>
        <p:txBody>
          <a:bodyPr/>
          <a:lstStyle/>
          <a:p>
            <a:pPr marL="457200" indent="-457200" algn="ctr">
              <a:spcBef>
                <a:spcPts val="0"/>
              </a:spcBef>
            </a:pPr>
            <a:r>
              <a:rPr lang="cs-CZ" dirty="0"/>
              <a:t/>
            </a:r>
            <a:br>
              <a:rPr lang="cs-CZ" dirty="0"/>
            </a:br>
            <a:r>
              <a:rPr lang="cs-CZ" dirty="0"/>
              <a:t>IS ESF </a:t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b="0" baseline="0" dirty="0" smtClean="0"/>
              <a:t/>
            </a:r>
            <a:br>
              <a:rPr lang="cs-CZ" b="0" baseline="0" dirty="0" smtClean="0"/>
            </a:br>
            <a:endParaRPr lang="cs-CZ" sz="3200" b="0" cap="none" dirty="0"/>
          </a:p>
        </p:txBody>
      </p:sp>
    </p:spTree>
    <p:extLst>
      <p:ext uri="{BB962C8B-B14F-4D97-AF65-F5344CB8AC3E}">
        <p14:creationId xmlns:p14="http://schemas.microsoft.com/office/powerpoint/2010/main" val="179370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Monitorování podpořených osob v IS ESF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424488" cy="4725344"/>
          </a:xfrm>
        </p:spPr>
        <p:txBody>
          <a:bodyPr/>
          <a:lstStyle/>
          <a:p>
            <a:r>
              <a:rPr lang="cs-CZ" dirty="0" smtClean="0">
                <a:hlinkClick r:id="rId2"/>
              </a:rPr>
              <a:t>https://esf2014.esfcr.cz</a:t>
            </a:r>
            <a:r>
              <a:rPr lang="cs-CZ" dirty="0" smtClean="0"/>
              <a:t> – dostupné prostřednictví www.esfcr.cz.</a:t>
            </a:r>
          </a:p>
          <a:p>
            <a:r>
              <a:rPr lang="cs-CZ" dirty="0" smtClean="0"/>
              <a:t>Pro vstup do systému nutná registrace na </a:t>
            </a:r>
            <a:r>
              <a:rPr lang="cs-CZ" dirty="0" smtClean="0">
                <a:hlinkClick r:id="rId3"/>
              </a:rPr>
              <a:t>www.esfcr.cz</a:t>
            </a:r>
            <a:r>
              <a:rPr lang="cs-CZ" dirty="0" smtClean="0"/>
              <a:t>. </a:t>
            </a:r>
          </a:p>
          <a:p>
            <a:r>
              <a:rPr lang="cs-CZ" dirty="0" smtClean="0"/>
              <a:t>Notifikace o zřízení účtu zástupce příjemce (kontaktní osoba žadatele) bude/byla zaslána mailem.</a:t>
            </a:r>
          </a:p>
          <a:p>
            <a:r>
              <a:rPr lang="cs-CZ" dirty="0" smtClean="0"/>
              <a:t>Aktivační kód bude/byl zaslán do datové schránky uvedené v žádosti. </a:t>
            </a:r>
          </a:p>
          <a:p>
            <a:r>
              <a:rPr lang="cs-CZ" dirty="0" smtClean="0"/>
              <a:t>Přístup zřízený řídím orgánem – kontaktní osoby. Další přístupy zřizuje kontaktní osoba sama.</a:t>
            </a:r>
          </a:p>
          <a:p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17239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Monitorování podpořených osob v IS ESF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424488" cy="4725344"/>
          </a:xfrm>
        </p:spPr>
        <p:txBody>
          <a:bodyPr/>
          <a:lstStyle/>
          <a:p>
            <a:r>
              <a:rPr lang="cs-CZ" dirty="0"/>
              <a:t>Do systému se zapisují účastníci (identifikace dle jména, příjmení, data narození a adresy trvalého pobytu) a dále také detaily o tom, jakých podpor v rámci projektu daná osoba využila a v jakém rozsahu (v počtu hodin, příp. </a:t>
            </a:r>
            <a:r>
              <a:rPr lang="cs-CZ" dirty="0" smtClean="0"/>
              <a:t>dnů, </a:t>
            </a:r>
            <a:r>
              <a:rPr lang="cs-CZ" dirty="0"/>
              <a:t>jednotka se liší podle kategorie využité podpory).</a:t>
            </a:r>
          </a:p>
          <a:p>
            <a:r>
              <a:rPr lang="cs-CZ" dirty="0"/>
              <a:t>Možné </a:t>
            </a:r>
            <a:r>
              <a:rPr lang="cs-CZ" dirty="0" smtClean="0"/>
              <a:t>podpory (výběr z číselníku):</a:t>
            </a:r>
          </a:p>
          <a:p>
            <a:pPr lvl="1"/>
            <a:r>
              <a:rPr lang="cs-CZ" dirty="0" smtClean="0"/>
              <a:t>Vzdělávání</a:t>
            </a:r>
          </a:p>
          <a:p>
            <a:pPr lvl="1"/>
            <a:r>
              <a:rPr lang="cs-CZ" dirty="0" smtClean="0"/>
              <a:t>Podpora základních kompetencí pro nalezení pracovního uplatnění</a:t>
            </a:r>
          </a:p>
          <a:p>
            <a:pPr lvl="1"/>
            <a:r>
              <a:rPr lang="cs-CZ" dirty="0" smtClean="0"/>
              <a:t>Kariérové poradenství a diagnostika</a:t>
            </a:r>
          </a:p>
          <a:p>
            <a:pPr lvl="1"/>
            <a:r>
              <a:rPr lang="cs-CZ" dirty="0" smtClean="0"/>
              <a:t>Podpora zajištění péče o děti</a:t>
            </a:r>
          </a:p>
          <a:p>
            <a:pPr lvl="1"/>
            <a:r>
              <a:rPr lang="cs-CZ" dirty="0" smtClean="0"/>
              <a:t>Podpora pracovního uplatnění (získání zaměstnání nebo stáží)</a:t>
            </a:r>
          </a:p>
          <a:p>
            <a:pPr lvl="1"/>
            <a:r>
              <a:rPr lang="cs-CZ" dirty="0" smtClean="0"/>
              <a:t>Jiné </a:t>
            </a:r>
            <a:endParaRPr lang="cs-CZ" dirty="0">
              <a:hlinkClick r:id="rId2"/>
            </a:endParaRPr>
          </a:p>
          <a:p>
            <a:pPr marL="0" indent="0">
              <a:buNone/>
            </a:pPr>
            <a:endParaRPr lang="cs-CZ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44483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Monitorování podpořených osob v IS ESF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556792"/>
            <a:ext cx="8424488" cy="4320480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Ve zprávách o realizaci projektu musí být uvedené dosažené hodnoty indikátorů týkajících se </a:t>
            </a:r>
            <a:r>
              <a:rPr lang="cs-CZ" dirty="0" smtClean="0"/>
              <a:t>osob. </a:t>
            </a:r>
            <a:r>
              <a:rPr lang="cs-CZ" dirty="0"/>
              <a:t>Hodnoty se načítají z IS </a:t>
            </a:r>
            <a:r>
              <a:rPr lang="cs-CZ" dirty="0" smtClean="0"/>
              <a:t>ESF, </a:t>
            </a:r>
            <a:r>
              <a:rPr lang="cs-CZ" dirty="0"/>
              <a:t>ale příjemce musí provést několik kroků, aby došlo k </a:t>
            </a:r>
            <a:r>
              <a:rPr lang="cs-CZ" dirty="0" smtClean="0"/>
              <a:t>načtení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Zaevidování podpořené osoby do IS ESF;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Zadání podpory ke každé z podpořených osob;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Schválení seznamu podpořených osob;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Přepnutí na záložku Indikátory.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cs-CZ" dirty="0"/>
          </a:p>
          <a:p>
            <a:r>
              <a:rPr lang="cs-CZ" dirty="0" smtClean="0"/>
              <a:t>Vzory a pokyny k monitorování podpořených osob</a:t>
            </a:r>
            <a:endParaRPr lang="cs-CZ" dirty="0" smtClean="0">
              <a:hlinkClick r:id="rId2"/>
            </a:endParaRPr>
          </a:p>
          <a:p>
            <a:pPr lvl="1"/>
            <a:r>
              <a:rPr lang="cs-CZ" dirty="0" smtClean="0">
                <a:hlinkClick r:id="rId2"/>
              </a:rPr>
              <a:t>Monitorovací </a:t>
            </a:r>
            <a:r>
              <a:rPr lang="cs-CZ" dirty="0">
                <a:hlinkClick r:id="rId2"/>
              </a:rPr>
              <a:t>list podpořené osoby</a:t>
            </a:r>
            <a:endParaRPr lang="cs-CZ" dirty="0"/>
          </a:p>
          <a:p>
            <a:pPr lvl="1"/>
            <a:r>
              <a:rPr lang="pl-PL" dirty="0">
                <a:hlinkClick r:id="rId3"/>
              </a:rPr>
              <a:t>Pokyny pro evidenci rozsahu a typu podpory jednotlivým podpořeným osobám</a:t>
            </a:r>
            <a:endParaRPr lang="pl-PL" dirty="0"/>
          </a:p>
          <a:p>
            <a:endParaRPr lang="cs-CZ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19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1607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Program semináře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84784"/>
            <a:ext cx="8352928" cy="4968552"/>
          </a:xfrm>
        </p:spPr>
        <p:txBody>
          <a:bodyPr/>
          <a:lstStyle/>
          <a:p>
            <a:pPr marL="45720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cs-CZ" sz="1700" dirty="0" smtClean="0"/>
              <a:t>Závazné dokumenty</a:t>
            </a: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cs-CZ" sz="1700" dirty="0" smtClean="0"/>
              <a:t>Publicita</a:t>
            </a: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cs-CZ" sz="1700" dirty="0" smtClean="0"/>
              <a:t>Monitorovací indikátory</a:t>
            </a: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cs-CZ" sz="1700" dirty="0"/>
              <a:t>IS ESF </a:t>
            </a:r>
            <a:endParaRPr lang="cs-CZ" sz="1700" dirty="0" smtClean="0"/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cs-CZ" sz="1700" dirty="0" smtClean="0"/>
              <a:t>Doporučený způsob evidence podpory</a:t>
            </a: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cs-CZ" sz="1700" dirty="0" smtClean="0"/>
              <a:t>Plán aktivit</a:t>
            </a:r>
            <a:endParaRPr lang="cs-CZ" sz="1700" dirty="0"/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cs-CZ" sz="1700" dirty="0" smtClean="0"/>
              <a:t>Finanční řízení projektu – způsobilé a nezpůsobilé výdaje</a:t>
            </a: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cs-CZ" sz="1700" dirty="0" smtClean="0"/>
              <a:t>Veřejné zakázky</a:t>
            </a: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cs-CZ" sz="1700" dirty="0" smtClean="0"/>
              <a:t>Změny </a:t>
            </a:r>
            <a:r>
              <a:rPr lang="cs-CZ" sz="1700" dirty="0"/>
              <a:t>projektu (podstatné a nepodstatné) </a:t>
            </a:r>
            <a:endParaRPr lang="cs-CZ" sz="1700" dirty="0" smtClean="0"/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cs-CZ" sz="1700" dirty="0" smtClean="0"/>
              <a:t>Změnové </a:t>
            </a:r>
            <a:r>
              <a:rPr lang="cs-CZ" sz="1700" dirty="0"/>
              <a:t>řízení v </a:t>
            </a:r>
            <a:r>
              <a:rPr lang="cs-CZ" sz="1700" dirty="0" smtClean="0"/>
              <a:t>ISKP14</a:t>
            </a:r>
            <a:r>
              <a:rPr lang="cs-CZ" sz="1700" dirty="0"/>
              <a:t>+</a:t>
            </a:r>
          </a:p>
          <a:p>
            <a:pPr marL="457200" indent="-457200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cs-CZ" sz="1700" dirty="0" smtClean="0"/>
              <a:t>Zpráva </a:t>
            </a:r>
            <a:r>
              <a:rPr lang="cs-CZ" sz="1700" dirty="0"/>
              <a:t>o </a:t>
            </a:r>
            <a:r>
              <a:rPr lang="cs-CZ" sz="1700" dirty="0" smtClean="0"/>
              <a:t>realizaci</a:t>
            </a:r>
            <a:endParaRPr lang="cs-CZ" sz="17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53830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Monitorování podpořených osob v IS ESF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556792"/>
            <a:ext cx="8424488" cy="4320480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Příjemce sám nerozlišuje bagatelní a nebagatelní podporu. Rozlišení provádí systém IS ESF.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Podporu ke každému účastníkovi projektu je třeba do systému zanášet maximálně v intervalech dle délky monitorovacího období.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Do systému se uvádí každý ukončený typ podpory, byť by účastník v projektu dále pokračoval.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„Datum do“ na záložce se specifikací podpory: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datum ukončení uváděné podpory, byť by účastník v projektu dále pokračoval, je-li podpora ukončena v průběhu monitorovacího období.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Datum konce monitorovacího období, není-li podpora v průběhu monitorovacího období ukončena.</a:t>
            </a:r>
            <a:endParaRPr lang="pl-PL" dirty="0"/>
          </a:p>
          <a:p>
            <a:endParaRPr lang="cs-CZ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74544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71600" y="3429000"/>
            <a:ext cx="7272808" cy="864096"/>
          </a:xfrm>
        </p:spPr>
        <p:txBody>
          <a:bodyPr/>
          <a:lstStyle/>
          <a:p>
            <a:pPr algn="ctr"/>
            <a:r>
              <a:rPr lang="cs-CZ" dirty="0" smtClean="0"/>
              <a:t>Doporučený způsob evidence podpory</a:t>
            </a:r>
            <a:endParaRPr lang="cs-CZ" sz="2800" b="0" dirty="0"/>
          </a:p>
        </p:txBody>
      </p:sp>
    </p:spTree>
    <p:extLst>
      <p:ext uri="{BB962C8B-B14F-4D97-AF65-F5344CB8AC3E}">
        <p14:creationId xmlns:p14="http://schemas.microsoft.com/office/powerpoint/2010/main" val="994342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Doporučený způsob evidence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556792"/>
            <a:ext cx="8424488" cy="4320480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Karta účastníka: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Osobní údaje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Monitorovací list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Evidence poskytnutých podpor (včetně data poskytnutí a příp. podpisu, pokud není možné vést prezenční listinu)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Kopie osvědčení/certifikátů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Pracovní smlouvy, DPP, DPČ, potvrzení o zaměstnání aj. 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Další relevantní doklad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cs-CZ" dirty="0" smtClean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S kartou účastníka bude pracovat kontrola na místě.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cs-CZ" dirty="0" smtClean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Případy, kdy není možné vést kartu účastníka budou řešeny individuálně. </a:t>
            </a:r>
          </a:p>
          <a:p>
            <a: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cs-CZ" dirty="0" smtClean="0"/>
          </a:p>
          <a:p>
            <a: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5526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Doporučený způsob evidence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628800"/>
            <a:ext cx="8064000" cy="4320000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cs-CZ" b="1" u="sng" dirty="0" smtClean="0"/>
              <a:t>Osvěta</a:t>
            </a:r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Osvěta </a:t>
            </a:r>
            <a:r>
              <a:rPr lang="cs-CZ" dirty="0"/>
              <a:t>je chápána jako cíleně zaměřená aktivita, u které je možné kvantitativně </a:t>
            </a:r>
            <a:r>
              <a:rPr lang="cs-CZ" dirty="0" smtClean="0"/>
              <a:t>vyhodnotit </a:t>
            </a:r>
            <a:r>
              <a:rPr lang="cs-CZ" dirty="0"/>
              <a:t>její vliv na CS a </a:t>
            </a:r>
            <a:r>
              <a:rPr lang="cs-CZ" dirty="0" smtClean="0"/>
              <a:t>popsat konkrétní změny </a:t>
            </a:r>
            <a:r>
              <a:rPr lang="cs-CZ" dirty="0"/>
              <a:t>dosažené osvětovou aktivitou. </a:t>
            </a:r>
            <a:endParaRPr lang="cs-CZ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cs-CZ" dirty="0"/>
          </a:p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0" smtClean="0"/>
              <a:t>Evidence podpory v rámci osvěty: </a:t>
            </a:r>
            <a:endParaRPr lang="cs-CZ" dirty="0"/>
          </a:p>
          <a:p>
            <a: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Zpráva o aktivitě </a:t>
            </a:r>
          </a:p>
          <a:p>
            <a: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Počet oslovených osob</a:t>
            </a:r>
          </a:p>
          <a:p>
            <a: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Počet přítomných osob</a:t>
            </a:r>
          </a:p>
          <a:p>
            <a: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Cíl akce</a:t>
            </a:r>
          </a:p>
          <a:p>
            <a: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Způsob ověření dosažení cíle</a:t>
            </a:r>
          </a:p>
          <a:p>
            <a: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cs-CZ" dirty="0"/>
              <a:t>Výsledek po ověření</a:t>
            </a:r>
          </a:p>
          <a:p>
            <a:r>
              <a:rPr lang="cs-CZ" dirty="0" smtClean="0"/>
              <a:t>Je-li to možné, doporučujeme vést kartu účastníka a prezenční listiny.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6204518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755576" y="2852936"/>
            <a:ext cx="7632040" cy="2088232"/>
          </a:xfrm>
        </p:spPr>
        <p:txBody>
          <a:bodyPr/>
          <a:lstStyle/>
          <a:p>
            <a:pPr marL="457200" indent="-457200" algn="ctr">
              <a:spcBef>
                <a:spcPts val="0"/>
              </a:spcBef>
            </a:pPr>
            <a:r>
              <a:rPr lang="cs-CZ" dirty="0" smtClean="0"/>
              <a:t>Plán aktivit</a:t>
            </a:r>
            <a:endParaRPr lang="cs-CZ" sz="3200" b="0" cap="none" dirty="0"/>
          </a:p>
        </p:txBody>
      </p:sp>
    </p:spTree>
    <p:extLst>
      <p:ext uri="{BB962C8B-B14F-4D97-AF65-F5344CB8AC3E}">
        <p14:creationId xmlns:p14="http://schemas.microsoft.com/office/powerpoint/2010/main" val="1949875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Plán aktivit projektu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25</a:t>
            </a:fld>
            <a:endParaRPr lang="cs-CZ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655763" y="31226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Zástupný symbol pro obsah 2"/>
          <p:cNvSpPr>
            <a:spLocks noGrp="1"/>
          </p:cNvSpPr>
          <p:nvPr>
            <p:ph idx="1"/>
          </p:nvPr>
        </p:nvSpPr>
        <p:spPr>
          <a:xfrm>
            <a:off x="540000" y="1556792"/>
            <a:ext cx="8064000" cy="4563208"/>
          </a:xfrm>
        </p:spPr>
        <p:txBody>
          <a:bodyPr/>
          <a:lstStyle/>
          <a:p>
            <a:r>
              <a:rPr lang="cs-CZ" dirty="0" smtClean="0"/>
              <a:t>ŘO má možnost </a:t>
            </a:r>
            <a:r>
              <a:rPr lang="cs-CZ" dirty="0"/>
              <a:t>vyžádat si </a:t>
            </a:r>
            <a:r>
              <a:rPr lang="cs-CZ" dirty="0" smtClean="0"/>
              <a:t>plán </a:t>
            </a:r>
            <a:r>
              <a:rPr lang="cs-CZ" dirty="0"/>
              <a:t>aktivit projektu na </a:t>
            </a:r>
            <a:r>
              <a:rPr lang="cs-CZ" dirty="0" smtClean="0"/>
              <a:t>období 1 – 6 měsíců, a to i opakovaně až na celou dobu realizace projektu.</a:t>
            </a:r>
          </a:p>
          <a:p>
            <a:pPr>
              <a:spcAft>
                <a:spcPts val="0"/>
              </a:spcAft>
            </a:pPr>
            <a:r>
              <a:rPr lang="cs-CZ" dirty="0" smtClean="0"/>
              <a:t>Plán aktivit slouží </a:t>
            </a:r>
            <a:r>
              <a:rPr lang="cs-CZ" dirty="0"/>
              <a:t>ŘO k provádění neohlášených kontrol </a:t>
            </a:r>
            <a:r>
              <a:rPr lang="cs-CZ" dirty="0" smtClean="0"/>
              <a:t>realizace.</a:t>
            </a:r>
          </a:p>
          <a:p>
            <a:pPr>
              <a:spcAft>
                <a:spcPts val="0"/>
              </a:spcAft>
            </a:pPr>
            <a:endParaRPr lang="cs-CZ" sz="900" dirty="0" smtClean="0"/>
          </a:p>
          <a:p>
            <a:r>
              <a:rPr lang="cs-CZ" dirty="0" smtClean="0"/>
              <a:t>Výzva i zaslání prostřednictvím depeše v MS2014+;</a:t>
            </a:r>
          </a:p>
          <a:p>
            <a:r>
              <a:rPr lang="cs-CZ" dirty="0" smtClean="0"/>
              <a:t>2 týdny na zpracování;</a:t>
            </a:r>
          </a:p>
          <a:p>
            <a:r>
              <a:rPr lang="cs-CZ" dirty="0"/>
              <a:t>tabulka v </a:t>
            </a:r>
            <a:r>
              <a:rPr lang="cs-CZ" dirty="0" smtClean="0"/>
              <a:t>.</a:t>
            </a:r>
            <a:r>
              <a:rPr lang="cs-CZ" dirty="0" err="1" smtClean="0"/>
              <a:t>xls</a:t>
            </a:r>
            <a:r>
              <a:rPr lang="cs-CZ" dirty="0" smtClean="0"/>
              <a:t> formátu </a:t>
            </a:r>
            <a:r>
              <a:rPr lang="cs-CZ" dirty="0"/>
              <a:t>dle </a:t>
            </a:r>
            <a:r>
              <a:rPr lang="cs-CZ" dirty="0">
                <a:hlinkClick r:id="rId2"/>
              </a:rPr>
              <a:t>vzoru na </a:t>
            </a:r>
            <a:r>
              <a:rPr lang="cs-CZ" dirty="0" smtClean="0">
                <a:hlinkClick r:id="rId2"/>
              </a:rPr>
              <a:t>esfcr.cz</a:t>
            </a:r>
            <a:r>
              <a:rPr lang="cs-CZ" dirty="0" smtClean="0"/>
              <a:t> </a:t>
            </a:r>
            <a:r>
              <a:rPr lang="cs-CZ" sz="1800" dirty="0" smtClean="0"/>
              <a:t>(záložka Pokyny k vyplnění zprávy o realizaci,…) </a:t>
            </a:r>
            <a:r>
              <a:rPr lang="cs-CZ" dirty="0"/>
              <a:t>+ </a:t>
            </a:r>
            <a:r>
              <a:rPr lang="cs-CZ" dirty="0" smtClean="0"/>
              <a:t>el. podpis přímo v souboru;</a:t>
            </a:r>
            <a:endParaRPr lang="cs-CZ" dirty="0"/>
          </a:p>
          <a:p>
            <a:r>
              <a:rPr lang="cs-CZ" dirty="0"/>
              <a:t>zahrnuje všechny skupinové akce pro </a:t>
            </a:r>
            <a:r>
              <a:rPr lang="cs-CZ" dirty="0" smtClean="0"/>
              <a:t>CS.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92819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Údaje v plánu Aktivit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26</a:t>
            </a:fld>
            <a:endParaRPr lang="cs-CZ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655763" y="31226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1627188" y="33512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59131" y="2332330"/>
            <a:ext cx="4551922" cy="3970318"/>
          </a:xfrm>
          <a:prstGeom prst="rect">
            <a:avLst/>
          </a:prstGeom>
          <a:solidFill>
            <a:schemeClr val="tx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datum akce;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čas </a:t>
            </a:r>
            <a:r>
              <a:rPr lang="cs-CZ" dirty="0"/>
              <a:t>zahájení akce;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čas </a:t>
            </a:r>
            <a:r>
              <a:rPr lang="cs-CZ" dirty="0"/>
              <a:t>ukončení akce;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plánovaný </a:t>
            </a:r>
            <a:r>
              <a:rPr lang="cs-CZ" dirty="0"/>
              <a:t>čas pro přestávky (přerušení akce) v délce více než 15 minut;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název </a:t>
            </a:r>
            <a:r>
              <a:rPr lang="cs-CZ" dirty="0"/>
              <a:t>akce a krátký popis obsahu akce;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místo </a:t>
            </a:r>
            <a:r>
              <a:rPr lang="cs-CZ" dirty="0"/>
              <a:t>konání akce (obec, ulice, číslo popisné, včetně označení místnosti);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realizátor </a:t>
            </a:r>
            <a:r>
              <a:rPr lang="cs-CZ" dirty="0"/>
              <a:t>akce;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zda </a:t>
            </a:r>
            <a:r>
              <a:rPr lang="cs-CZ" dirty="0"/>
              <a:t>se jedná o akci pouze pro cílovou skupinu projektu, nebo i pro další osoby; </a:t>
            </a:r>
          </a:p>
          <a:p>
            <a:endParaRPr lang="cs-CZ" dirty="0"/>
          </a:p>
        </p:txBody>
      </p:sp>
      <p:sp>
        <p:nvSpPr>
          <p:cNvPr id="9" name="TextovéPole 8"/>
          <p:cNvSpPr txBox="1"/>
          <p:nvPr/>
        </p:nvSpPr>
        <p:spPr>
          <a:xfrm>
            <a:off x="4611053" y="2332330"/>
            <a:ext cx="4461244" cy="3970318"/>
          </a:xfrm>
          <a:prstGeom prst="rect">
            <a:avLst/>
          </a:prstGeom>
          <a:solidFill>
            <a:schemeClr val="bg1">
              <a:lumMod val="90000"/>
            </a:schemeClr>
          </a:solidFill>
        </p:spPr>
        <p:txBody>
          <a:bodyPr wrap="square" rtlCol="0">
            <a:noAutofit/>
          </a:bodyPr>
          <a:lstStyle/>
          <a:p>
            <a:endParaRPr lang="cs-CZ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název provozovny;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krátký </a:t>
            </a:r>
            <a:r>
              <a:rPr lang="cs-CZ" dirty="0"/>
              <a:t>popis poskytovaných služeb;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adresa </a:t>
            </a:r>
            <a:r>
              <a:rPr lang="cs-CZ" dirty="0"/>
              <a:t>poskytování služeb (obec, ulice, číslo popisné, včetně označení místnosti);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specifikace </a:t>
            </a:r>
            <a:r>
              <a:rPr lang="cs-CZ" dirty="0"/>
              <a:t>provozní doby (dny v týdnu a přesnou otevírací dobu, včetně případných přestávek v jednotlivých dnech);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provozovatel</a:t>
            </a:r>
            <a:r>
              <a:rPr lang="cs-CZ" dirty="0"/>
              <a:t>.</a:t>
            </a:r>
          </a:p>
        </p:txBody>
      </p:sp>
      <p:sp>
        <p:nvSpPr>
          <p:cNvPr id="10" name="TextovéPole 9"/>
          <p:cNvSpPr txBox="1"/>
          <p:nvPr/>
        </p:nvSpPr>
        <p:spPr>
          <a:xfrm>
            <a:off x="59131" y="1844824"/>
            <a:ext cx="2376264" cy="369332"/>
          </a:xfrm>
          <a:prstGeom prst="rect">
            <a:avLst/>
          </a:prstGeom>
          <a:solidFill>
            <a:schemeClr val="tx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b="1" dirty="0" smtClean="0"/>
              <a:t>Jednorázové akce</a:t>
            </a:r>
            <a:endParaRPr lang="cs-CZ" b="1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4611053" y="1844664"/>
            <a:ext cx="3384376" cy="369332"/>
          </a:xfrm>
          <a:prstGeom prst="rect">
            <a:avLst/>
          </a:prstGeom>
          <a:solidFill>
            <a:schemeClr val="bg1">
              <a:lumMod val="90000"/>
            </a:schemeClr>
          </a:solidFill>
        </p:spPr>
        <p:txBody>
          <a:bodyPr wrap="square" rtlCol="0">
            <a:spAutoFit/>
          </a:bodyPr>
          <a:lstStyle>
            <a:defPPr>
              <a:defRPr lang="cs-CZ"/>
            </a:defPPr>
          </a:lstStyle>
          <a:p>
            <a:r>
              <a:rPr lang="cs-CZ" b="1" dirty="0"/>
              <a:t>Provozovny, služby klientům</a:t>
            </a:r>
          </a:p>
        </p:txBody>
      </p:sp>
    </p:spTree>
    <p:extLst>
      <p:ext uri="{BB962C8B-B14F-4D97-AF65-F5344CB8AC3E}">
        <p14:creationId xmlns:p14="http://schemas.microsoft.com/office/powerpoint/2010/main" val="1653075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Sankce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8046" y="1484784"/>
            <a:ext cx="8064000" cy="1656184"/>
          </a:xfrm>
        </p:spPr>
        <p:txBody>
          <a:bodyPr/>
          <a:lstStyle/>
          <a:p>
            <a:r>
              <a:rPr lang="cs-CZ" sz="1900" dirty="0" smtClean="0"/>
              <a:t>Nepředložení plánu aktivit – 0,5 % z celkové částky dotace. </a:t>
            </a:r>
          </a:p>
          <a:p>
            <a:r>
              <a:rPr lang="cs-CZ" sz="1900" dirty="0" smtClean="0"/>
              <a:t>Pokud </a:t>
            </a:r>
            <a:r>
              <a:rPr lang="cs-CZ" sz="1900" dirty="0"/>
              <a:t>ŘO při kontrole na místě identifikuje, že aktivita, která byla nahlášena v plánu aktivit projektu na daném místě a ve stanovený čas, neprobíhá, jedná se o </a:t>
            </a:r>
            <a:r>
              <a:rPr lang="cs-CZ" sz="1900" b="1" dirty="0" smtClean="0"/>
              <a:t>porušení rozpočtové kázně.</a:t>
            </a:r>
          </a:p>
          <a:p>
            <a:r>
              <a:rPr lang="cs-CZ" sz="1900" dirty="0" smtClean="0"/>
              <a:t>Sankce za porušení rozpočtové kázně - 2 % z celkové částky dotace.</a:t>
            </a:r>
            <a:endParaRPr lang="cs-CZ" sz="19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27</a:t>
            </a:fld>
            <a:endParaRPr lang="cs-CZ" dirty="0"/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548046" y="4149080"/>
            <a:ext cx="8064000" cy="229031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32000" indent="-432000" algn="l" defTabSz="914400" rtl="0" eaLnBrk="1" latinLnBrk="0" hangingPunct="1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100000"/>
              <a:buFont typeface="Wingdings" panose="05000000000000000000" pitchFamily="2" charset="2"/>
              <a:buChar char=""/>
              <a:defRPr sz="2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6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8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70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lang="cs-CZ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2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1900" dirty="0" smtClean="0"/>
              <a:t>příjemce poskytl </a:t>
            </a:r>
            <a:r>
              <a:rPr lang="cs-CZ" sz="1900" dirty="0"/>
              <a:t>ŘO aktualizaci plánu aktivitu projektu, ve které měl ŘO možnost získat informaci o změně místa či termínu konání aktivity (či jejím zrušení bez náhrady</a:t>
            </a:r>
            <a:r>
              <a:rPr lang="cs-CZ" sz="1900" dirty="0" smtClean="0"/>
              <a:t>);</a:t>
            </a:r>
          </a:p>
          <a:p>
            <a:r>
              <a:rPr lang="cs-CZ" sz="1900" dirty="0" smtClean="0"/>
              <a:t>nekonání </a:t>
            </a:r>
            <a:r>
              <a:rPr lang="cs-CZ" sz="1900" dirty="0"/>
              <a:t>aktivity zapříčinily okolnosti, které příjemce postupující s náležitou péčí nemohl ovlivnit ani předvídat (např. náhlé onemocnění lektora); toto je příjemce povinen prokázat. </a:t>
            </a:r>
          </a:p>
          <a:p>
            <a:endParaRPr lang="cs-CZ" sz="2000" dirty="0"/>
          </a:p>
          <a:p>
            <a:endParaRPr lang="cs-CZ" dirty="0"/>
          </a:p>
        </p:txBody>
      </p:sp>
      <p:sp>
        <p:nvSpPr>
          <p:cNvPr id="8" name="TextovéPole 7"/>
          <p:cNvSpPr txBox="1"/>
          <p:nvPr/>
        </p:nvSpPr>
        <p:spPr>
          <a:xfrm>
            <a:off x="548046" y="3836367"/>
            <a:ext cx="3303874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900" b="1" dirty="0" smtClean="0"/>
              <a:t>Výjimky</a:t>
            </a:r>
            <a:endParaRPr lang="cs-CZ" sz="1900" b="1" dirty="0"/>
          </a:p>
        </p:txBody>
      </p:sp>
    </p:spTree>
    <p:extLst>
      <p:ext uri="{BB962C8B-B14F-4D97-AF65-F5344CB8AC3E}">
        <p14:creationId xmlns:p14="http://schemas.microsoft.com/office/powerpoint/2010/main" val="179824323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Aktualizace Plánu aktivit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28</a:t>
            </a:fld>
            <a:endParaRPr lang="cs-CZ" dirty="0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655763" y="31226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Zástupný symbol pro obsah 2"/>
          <p:cNvSpPr>
            <a:spLocks noGrp="1"/>
          </p:cNvSpPr>
          <p:nvPr>
            <p:ph idx="1"/>
          </p:nvPr>
        </p:nvSpPr>
        <p:spPr>
          <a:xfrm>
            <a:off x="539552" y="1772816"/>
            <a:ext cx="8064000" cy="4248472"/>
          </a:xfrm>
        </p:spPr>
        <p:txBody>
          <a:bodyPr/>
          <a:lstStyle/>
          <a:p>
            <a:r>
              <a:rPr lang="cs-CZ" dirty="0" smtClean="0"/>
              <a:t>prostřednictvím depeše v MS 2014+;</a:t>
            </a:r>
          </a:p>
          <a:p>
            <a:r>
              <a:rPr lang="cs-CZ" dirty="0"/>
              <a:t>tabulka v .</a:t>
            </a:r>
            <a:r>
              <a:rPr lang="cs-CZ" dirty="0" err="1"/>
              <a:t>xls</a:t>
            </a:r>
            <a:r>
              <a:rPr lang="cs-CZ" dirty="0"/>
              <a:t> formátu dle </a:t>
            </a:r>
            <a:r>
              <a:rPr lang="cs-CZ" dirty="0">
                <a:hlinkClick r:id="rId2"/>
              </a:rPr>
              <a:t>vzoru na esfcr.cz</a:t>
            </a:r>
            <a:r>
              <a:rPr lang="cs-CZ" dirty="0"/>
              <a:t> </a:t>
            </a:r>
            <a:r>
              <a:rPr lang="cs-CZ" sz="1800" dirty="0"/>
              <a:t>(záložka Pokyny k vyplnění zprávy o realizaci,…) </a:t>
            </a:r>
            <a:r>
              <a:rPr lang="cs-CZ" dirty="0"/>
              <a:t>+ elektronický </a:t>
            </a:r>
            <a:r>
              <a:rPr lang="cs-CZ" dirty="0" smtClean="0"/>
              <a:t>podpis přímo v souboru;</a:t>
            </a:r>
            <a:endParaRPr lang="cs-CZ" dirty="0"/>
          </a:p>
          <a:p>
            <a:r>
              <a:rPr lang="cs-CZ" dirty="0" smtClean="0"/>
              <a:t>aktivitu lze změnit nejpozději </a:t>
            </a:r>
            <a:r>
              <a:rPr lang="cs-CZ" b="1" dirty="0" smtClean="0"/>
              <a:t>3 pracovní dny </a:t>
            </a:r>
            <a:r>
              <a:rPr lang="cs-CZ" dirty="0" smtClean="0"/>
              <a:t>před nahlášeným termínem (tzn. mezi nahlášením a termínem akce zůstávají 2 pracovní dny);</a:t>
            </a:r>
          </a:p>
          <a:p>
            <a:r>
              <a:rPr lang="cs-CZ" dirty="0"/>
              <a:t>nenahlášení aktualizace </a:t>
            </a:r>
            <a:r>
              <a:rPr lang="cs-CZ" dirty="0" smtClean="0"/>
              <a:t>není samo o sobě PRK.</a:t>
            </a:r>
            <a:endParaRPr lang="cs-CZ" dirty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29450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71600" y="3429000"/>
            <a:ext cx="7272808" cy="864096"/>
          </a:xfrm>
        </p:spPr>
        <p:txBody>
          <a:bodyPr/>
          <a:lstStyle/>
          <a:p>
            <a:pPr algn="ctr"/>
            <a:r>
              <a:rPr lang="cs-CZ" dirty="0" smtClean="0"/>
              <a:t>Způsobilé a nezpůsobilé výdaje</a:t>
            </a:r>
            <a:endParaRPr lang="cs-CZ" sz="2800" b="0" dirty="0"/>
          </a:p>
        </p:txBody>
      </p:sp>
    </p:spTree>
    <p:extLst>
      <p:ext uri="{BB962C8B-B14F-4D97-AF65-F5344CB8AC3E}">
        <p14:creationId xmlns:p14="http://schemas.microsoft.com/office/powerpoint/2010/main" val="3052433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ZÁVAZNÉ DOKUMENTY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708920"/>
            <a:ext cx="8064000" cy="3672408"/>
          </a:xfrm>
        </p:spPr>
        <p:txBody>
          <a:bodyPr/>
          <a:lstStyle/>
          <a:p>
            <a:r>
              <a:rPr lang="cs-CZ" sz="2200" dirty="0" smtClean="0">
                <a:hlinkClick r:id="rId2"/>
              </a:rPr>
              <a:t>Obecná část pravidel pro žadatele a příjemce</a:t>
            </a:r>
            <a:endParaRPr lang="cs-CZ" sz="2200" dirty="0" smtClean="0"/>
          </a:p>
          <a:p>
            <a:r>
              <a:rPr lang="cs-CZ" sz="2200" dirty="0" smtClean="0">
                <a:hlinkClick r:id="rId3"/>
              </a:rPr>
              <a:t>Specifická část pravidel pro žadatele a příjemce</a:t>
            </a:r>
            <a:endParaRPr lang="cs-CZ" sz="2200" dirty="0" smtClean="0"/>
          </a:p>
          <a:p>
            <a:r>
              <a:rPr lang="cs-CZ" sz="2200" dirty="0" smtClean="0"/>
              <a:t>Rozhodnutí o poskytnutí dotace</a:t>
            </a:r>
          </a:p>
          <a:p>
            <a:r>
              <a:rPr lang="cs-CZ" sz="2200" dirty="0" smtClean="0"/>
              <a:t>Text výzvy a její přílohy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49268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Způsobilé výdaje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1844824"/>
            <a:ext cx="8136456" cy="4464496"/>
          </a:xfrm>
        </p:spPr>
        <p:txBody>
          <a:bodyPr/>
          <a:lstStyle/>
          <a:p>
            <a:pPr marL="0" indent="0">
              <a:buNone/>
            </a:pPr>
            <a:r>
              <a:rPr lang="cs-CZ" sz="2800" b="1" dirty="0"/>
              <a:t>Všechny výdaje musejí splňovat podmínku</a:t>
            </a:r>
          </a:p>
          <a:p>
            <a:pPr lvl="1"/>
            <a:r>
              <a:rPr lang="cs-CZ" dirty="0" smtClean="0"/>
              <a:t>Hospodárnosti</a:t>
            </a:r>
          </a:p>
          <a:p>
            <a:pPr lvl="1"/>
            <a:r>
              <a:rPr lang="cs-CZ" dirty="0" smtClean="0"/>
              <a:t>Efektivnosti</a:t>
            </a:r>
          </a:p>
          <a:p>
            <a:pPr lvl="1"/>
            <a:r>
              <a:rPr lang="cs-CZ" dirty="0" smtClean="0"/>
              <a:t>Účelnosti</a:t>
            </a:r>
          </a:p>
          <a:p>
            <a:pPr lvl="1"/>
            <a:r>
              <a:rPr lang="cs-CZ" dirty="0" smtClean="0"/>
              <a:t>Vznikly v době realizace projektu</a:t>
            </a:r>
          </a:p>
          <a:p>
            <a:pPr lvl="1"/>
            <a:endParaRPr lang="cs-CZ" dirty="0" smtClean="0"/>
          </a:p>
          <a:p>
            <a:r>
              <a:rPr lang="cs-CZ" sz="1600" dirty="0" smtClean="0"/>
              <a:t>Řídicí orgán (ŘO) </a:t>
            </a:r>
            <a:r>
              <a:rPr lang="cs-CZ" sz="1600" dirty="0"/>
              <a:t>je oprávněn si od příjemce vyžádat jakýkoli dokument, který je nezbytný pro ověření způsobilosti výdajů v rámci projektu (a může se jednat i o dokument, který vznikl v době před zahájením realizace projektu</a:t>
            </a:r>
            <a:r>
              <a:rPr lang="cs-CZ" sz="1600" dirty="0" smtClean="0"/>
              <a:t>).</a:t>
            </a:r>
            <a:endParaRPr lang="cs-CZ" sz="1600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30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3197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Reálné vykazování výdajů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2060848"/>
            <a:ext cx="8064000" cy="3888432"/>
          </a:xfrm>
        </p:spPr>
        <p:txBody>
          <a:bodyPr/>
          <a:lstStyle/>
          <a:p>
            <a:r>
              <a:rPr lang="cs-CZ" dirty="0" smtClean="0"/>
              <a:t>Režim financování projektu metodou skutečně vzniklých výdajů:</a:t>
            </a:r>
          </a:p>
          <a:p>
            <a:pPr lvl="1"/>
            <a:r>
              <a:rPr lang="cs-CZ" dirty="0" smtClean="0"/>
              <a:t> stanovení způsobilosti na základě vykázání skutečně vzniklých a uhrazených výdajů;</a:t>
            </a:r>
          </a:p>
          <a:p>
            <a:pPr lvl="1"/>
            <a:r>
              <a:rPr lang="cs-CZ" dirty="0" smtClean="0"/>
              <a:t> způsobilé výdaje na základě doložení účetního, daňové či jiného dokladu.</a:t>
            </a:r>
          </a:p>
          <a:p>
            <a:r>
              <a:rPr lang="cs-CZ" dirty="0"/>
              <a:t>Časová způsobilost – datum vzniku nákladu musí spadat do období realizace </a:t>
            </a:r>
            <a:r>
              <a:rPr lang="cs-CZ" dirty="0" smtClean="0"/>
              <a:t>projektu.</a:t>
            </a:r>
            <a:endParaRPr lang="cs-CZ" dirty="0"/>
          </a:p>
          <a:p>
            <a:r>
              <a:rPr lang="cs-CZ" dirty="0" smtClean="0"/>
              <a:t>Úhrada </a:t>
            </a:r>
            <a:r>
              <a:rPr lang="cs-CZ" dirty="0"/>
              <a:t>výdaje – vždy je třeba mít doklad o úhradě </a:t>
            </a:r>
            <a:r>
              <a:rPr lang="cs-CZ" dirty="0" smtClean="0"/>
              <a:t>výdaje.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31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490188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Dokladování výdajů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412776"/>
            <a:ext cx="8064000" cy="4536504"/>
          </a:xfrm>
        </p:spPr>
        <p:txBody>
          <a:bodyPr/>
          <a:lstStyle/>
          <a:p>
            <a:endParaRPr lang="cs-CZ" dirty="0" smtClean="0"/>
          </a:p>
          <a:p>
            <a:r>
              <a:rPr lang="cs-CZ" dirty="0" smtClean="0"/>
              <a:t>Vše co spadá do PN musí být příjemce schopen doložit.</a:t>
            </a:r>
          </a:p>
          <a:p>
            <a:endParaRPr lang="cs-CZ" dirty="0" smtClean="0"/>
          </a:p>
          <a:p>
            <a:r>
              <a:rPr lang="cs-CZ" dirty="0" smtClean="0"/>
              <a:t>Originály dokladů musí být označeny registračním číslem projektu.</a:t>
            </a:r>
          </a:p>
          <a:p>
            <a:endParaRPr lang="cs-CZ" dirty="0" smtClean="0"/>
          </a:p>
          <a:p>
            <a:r>
              <a:rPr lang="cs-CZ" dirty="0" smtClean="0"/>
              <a:t>Do IS KP2014+ je třeba naskenovat všechny doklady, z nichž je nárokována částka přesahující 10 000 Kč, a s nimi také doklady o zaplacení.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32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91212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Účetní doklady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628800"/>
            <a:ext cx="8748464" cy="5040560"/>
          </a:xfrm>
        </p:spPr>
        <p:txBody>
          <a:bodyPr/>
          <a:lstStyle/>
          <a:p>
            <a:r>
              <a:rPr lang="cs-CZ" dirty="0" smtClean="0"/>
              <a:t>Označení (faktura, příjmový doklad, výdajový doklad)</a:t>
            </a:r>
          </a:p>
          <a:p>
            <a:r>
              <a:rPr lang="cs-CZ" dirty="0" smtClean="0"/>
              <a:t>Obsah účetního případu</a:t>
            </a:r>
          </a:p>
          <a:p>
            <a:r>
              <a:rPr lang="cs-CZ" dirty="0" smtClean="0"/>
              <a:t>Účastníci účetního případu</a:t>
            </a:r>
          </a:p>
          <a:p>
            <a:r>
              <a:rPr lang="cs-CZ" dirty="0" smtClean="0"/>
              <a:t>Peněžní částka (cena za měrnou jednotku/cena celkem)</a:t>
            </a:r>
          </a:p>
          <a:p>
            <a:r>
              <a:rPr lang="cs-CZ" dirty="0" smtClean="0"/>
              <a:t>Okamžik vyhotovení ÚD a okamžik uskutečnění ÚP</a:t>
            </a:r>
          </a:p>
          <a:p>
            <a:r>
              <a:rPr lang="cs-CZ" dirty="0" smtClean="0"/>
              <a:t>Podpisový záznam osoby odpovědné za ÚP</a:t>
            </a:r>
          </a:p>
          <a:p>
            <a:r>
              <a:rPr lang="cs-CZ" dirty="0" smtClean="0"/>
              <a:t>Podpisový záznam osoby odpovědné za zaúčtování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33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612444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22482"/>
            <a:ext cx="8424000" cy="1080000"/>
          </a:xfrm>
        </p:spPr>
        <p:txBody>
          <a:bodyPr/>
          <a:lstStyle/>
          <a:p>
            <a:r>
              <a:rPr lang="cs-CZ" dirty="0" smtClean="0"/>
              <a:t>Osobní náklady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700808"/>
            <a:ext cx="8064000" cy="4248472"/>
          </a:xfrm>
        </p:spPr>
        <p:txBody>
          <a:bodyPr/>
          <a:lstStyle/>
          <a:p>
            <a:r>
              <a:rPr lang="cs-CZ" dirty="0" smtClean="0"/>
              <a:t>Pracovní smlouvy, DPČ a DPP</a:t>
            </a:r>
          </a:p>
          <a:p>
            <a:pPr lvl="1"/>
            <a:r>
              <a:rPr lang="cs-CZ" dirty="0" smtClean="0"/>
              <a:t>Popis pracovní činnosti vykonávané pro projekt</a:t>
            </a:r>
          </a:p>
          <a:p>
            <a:pPr lvl="1"/>
            <a:r>
              <a:rPr lang="cs-CZ" dirty="0" smtClean="0"/>
              <a:t>Identifikace projektu (název či </a:t>
            </a:r>
            <a:r>
              <a:rPr lang="cs-CZ" dirty="0" err="1" smtClean="0"/>
              <a:t>reg.číslo</a:t>
            </a:r>
            <a:r>
              <a:rPr lang="cs-CZ" dirty="0" smtClean="0"/>
              <a:t>)</a:t>
            </a:r>
          </a:p>
          <a:p>
            <a:pPr lvl="1"/>
            <a:r>
              <a:rPr lang="cs-CZ" dirty="0" smtClean="0"/>
              <a:t>Výše úvazku či počet hodin za časovou jednotku</a:t>
            </a:r>
          </a:p>
          <a:p>
            <a:pPr lvl="1"/>
            <a:r>
              <a:rPr lang="cs-CZ" dirty="0" smtClean="0"/>
              <a:t>Výše odměny</a:t>
            </a:r>
          </a:p>
          <a:p>
            <a:pPr lvl="1"/>
            <a:r>
              <a:rPr lang="cs-CZ" dirty="0" smtClean="0"/>
              <a:t>Další zákonem stanovené náležitosti</a:t>
            </a:r>
            <a:r>
              <a:rPr lang="cs-CZ" dirty="0"/>
              <a:t>:</a:t>
            </a:r>
            <a:endParaRPr lang="cs-CZ" dirty="0" smtClean="0"/>
          </a:p>
          <a:p>
            <a:pPr lvl="2"/>
            <a:r>
              <a:rPr lang="cs-CZ" dirty="0" smtClean="0"/>
              <a:t>PS (místo výkonu, den nástupu do práce, nárok na dovolenou, způsob výpovědi apod.)</a:t>
            </a:r>
          </a:p>
          <a:p>
            <a:pPr lvl="2"/>
            <a:r>
              <a:rPr lang="cs-CZ" dirty="0" smtClean="0"/>
              <a:t>DPP, DPČ (doba na kterou se dohoda uzavírá)</a:t>
            </a:r>
          </a:p>
          <a:p>
            <a:pPr marL="0" indent="0">
              <a:buNone/>
            </a:pPr>
            <a:endParaRPr lang="cs-CZ" dirty="0" smtClean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34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668730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22482"/>
            <a:ext cx="8424000" cy="1080000"/>
          </a:xfrm>
        </p:spPr>
        <p:txBody>
          <a:bodyPr/>
          <a:lstStyle/>
          <a:p>
            <a:r>
              <a:rPr lang="cs-CZ" dirty="0" smtClean="0"/>
              <a:t>Osobní náklady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340768"/>
            <a:ext cx="8064000" cy="4608512"/>
          </a:xfrm>
        </p:spPr>
        <p:txBody>
          <a:bodyPr/>
          <a:lstStyle/>
          <a:p>
            <a:r>
              <a:rPr lang="cs-CZ" dirty="0" smtClean="0"/>
              <a:t>Vykazují se v soupisce lidských zdrojů.</a:t>
            </a:r>
          </a:p>
          <a:p>
            <a:endParaRPr lang="cs-CZ" dirty="0"/>
          </a:p>
          <a:p>
            <a:r>
              <a:rPr lang="cs-CZ" dirty="0" smtClean="0"/>
              <a:t>Jako přílohu je třeba nahrát kopie výpisů z BÚ, </a:t>
            </a:r>
            <a:r>
              <a:rPr lang="cs-CZ" dirty="0" err="1" smtClean="0"/>
              <a:t>příp.VPD</a:t>
            </a:r>
            <a:r>
              <a:rPr lang="cs-CZ" dirty="0" smtClean="0"/>
              <a:t>.</a:t>
            </a:r>
          </a:p>
          <a:p>
            <a:endParaRPr lang="cs-CZ" dirty="0"/>
          </a:p>
          <a:p>
            <a:r>
              <a:rPr lang="cs-CZ" dirty="0" smtClean="0"/>
              <a:t>Pracovní výkazy</a:t>
            </a:r>
          </a:p>
          <a:p>
            <a:pPr lvl="1"/>
            <a:r>
              <a:rPr lang="cs-CZ" dirty="0" smtClean="0"/>
              <a:t>podepsán pracovníkem a nadřízeným pracovníkem;</a:t>
            </a:r>
          </a:p>
          <a:p>
            <a:pPr lvl="1"/>
            <a:r>
              <a:rPr lang="cs-CZ" dirty="0" err="1" smtClean="0"/>
              <a:t>scan</a:t>
            </a:r>
            <a:r>
              <a:rPr lang="cs-CZ" dirty="0" smtClean="0"/>
              <a:t> pracovního výkazu nahrát do systému.</a:t>
            </a:r>
          </a:p>
          <a:p>
            <a:pPr marL="0" indent="0">
              <a:buNone/>
            </a:pPr>
            <a:endParaRPr lang="cs-CZ" dirty="0" smtClean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35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307200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22482"/>
            <a:ext cx="8424000" cy="1080000"/>
          </a:xfrm>
        </p:spPr>
        <p:txBody>
          <a:bodyPr/>
          <a:lstStyle/>
          <a:p>
            <a:r>
              <a:rPr lang="cs-CZ" dirty="0" smtClean="0"/>
              <a:t>Pracovní výkazy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340768"/>
            <a:ext cx="8064000" cy="4608512"/>
          </a:xfrm>
        </p:spPr>
        <p:txBody>
          <a:bodyPr/>
          <a:lstStyle/>
          <a:p>
            <a:r>
              <a:rPr lang="cs-CZ" dirty="0" smtClean="0"/>
              <a:t>Nutnost předkládat pracovní výkazy</a:t>
            </a:r>
          </a:p>
          <a:p>
            <a:pPr lvl="1"/>
            <a:r>
              <a:rPr lang="cs-CZ" dirty="0"/>
              <a:t>p</a:t>
            </a:r>
            <a:r>
              <a:rPr lang="cs-CZ" dirty="0" smtClean="0"/>
              <a:t>racovník vykonává činnost pro projekt i mimo projekt;</a:t>
            </a:r>
          </a:p>
          <a:p>
            <a:pPr lvl="1"/>
            <a:endParaRPr lang="cs-CZ" dirty="0" smtClean="0"/>
          </a:p>
          <a:p>
            <a:pPr lvl="1"/>
            <a:r>
              <a:rPr lang="cs-CZ" dirty="0"/>
              <a:t>p</a:t>
            </a:r>
            <a:r>
              <a:rPr lang="cs-CZ" dirty="0" smtClean="0"/>
              <a:t>racovník vykonává činnosti, které spadají do přímých i nepřímých nákladů.</a:t>
            </a:r>
          </a:p>
          <a:p>
            <a:pPr lvl="1"/>
            <a:endParaRPr lang="cs-CZ" dirty="0"/>
          </a:p>
          <a:p>
            <a:r>
              <a:rPr lang="cs-CZ" dirty="0" smtClean="0"/>
              <a:t>Výkazy se zpracovávají za jednotlivé měsíce</a:t>
            </a:r>
          </a:p>
          <a:p>
            <a:pPr lvl="1"/>
            <a:r>
              <a:rPr lang="cs-CZ" dirty="0" smtClean="0"/>
              <a:t>ne po dnech, ale po skupinách činností.</a:t>
            </a:r>
          </a:p>
          <a:p>
            <a:pPr marL="0" indent="0">
              <a:buNone/>
            </a:pPr>
            <a:endParaRPr lang="cs-CZ" dirty="0" smtClean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36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469240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23528" y="22482"/>
            <a:ext cx="8424000" cy="1080000"/>
          </a:xfrm>
        </p:spPr>
        <p:txBody>
          <a:bodyPr/>
          <a:lstStyle/>
          <a:p>
            <a:r>
              <a:rPr lang="cs-CZ" dirty="0" smtClean="0"/>
              <a:t>Nepřímé náklady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340768"/>
            <a:ext cx="8064000" cy="4608512"/>
          </a:xfrm>
        </p:spPr>
        <p:txBody>
          <a:bodyPr/>
          <a:lstStyle/>
          <a:p>
            <a:r>
              <a:rPr lang="cs-CZ" dirty="0" smtClean="0"/>
              <a:t>Prokazují se % poměrem vůči skutečně vynaloženým způsobilým přímým nákladům v rámci </a:t>
            </a:r>
            <a:r>
              <a:rPr lang="cs-CZ" dirty="0" err="1" smtClean="0"/>
              <a:t>ZoR</a:t>
            </a:r>
            <a:r>
              <a:rPr lang="cs-CZ" dirty="0" smtClean="0"/>
              <a:t> s </a:t>
            </a:r>
            <a:r>
              <a:rPr lang="cs-CZ" dirty="0" err="1" smtClean="0"/>
              <a:t>ŽoP</a:t>
            </a:r>
            <a:r>
              <a:rPr lang="cs-CZ" dirty="0" smtClean="0"/>
              <a:t>.</a:t>
            </a:r>
          </a:p>
          <a:p>
            <a:r>
              <a:rPr lang="cs-CZ" dirty="0" smtClean="0"/>
              <a:t>Každá platba příjemci v sobě zahrnuje prostředky na přímé i nepřímé náklady dle stanoveného poměru.</a:t>
            </a:r>
          </a:p>
          <a:p>
            <a:r>
              <a:rPr lang="cs-CZ" dirty="0" smtClean="0"/>
              <a:t>Nejčastěji 25</a:t>
            </a:r>
            <a:r>
              <a:rPr lang="cs-CZ" dirty="0"/>
              <a:t>% </a:t>
            </a:r>
            <a:r>
              <a:rPr lang="cs-CZ" dirty="0" smtClean="0"/>
              <a:t>přímých nákladů.</a:t>
            </a:r>
          </a:p>
          <a:p>
            <a:r>
              <a:rPr lang="cs-CZ" dirty="0" smtClean="0"/>
              <a:t>Na základě závěrečného vyúčtování se může % NN změnit směrem dolů.</a:t>
            </a:r>
          </a:p>
          <a:p>
            <a:endParaRPr lang="cs-CZ" dirty="0"/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37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800589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Nepřímé náklady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556792"/>
            <a:ext cx="8064000" cy="4563208"/>
          </a:xfrm>
        </p:spPr>
        <p:txBody>
          <a:bodyPr/>
          <a:lstStyle/>
          <a:p>
            <a:r>
              <a:rPr lang="cs-CZ" dirty="0" smtClean="0"/>
              <a:t>Nepřímé náklady</a:t>
            </a:r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38</a:t>
            </a:fld>
            <a:endParaRPr lang="cs-CZ" dirty="0">
              <a:solidFill>
                <a:srgbClr val="084A8B"/>
              </a:solidFill>
            </a:endParaRPr>
          </a:p>
        </p:txBody>
      </p:sp>
      <p:graphicFrame>
        <p:nvGraphicFramePr>
          <p:cNvPr id="10" name="Tabulk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1702593"/>
              </p:ext>
            </p:extLst>
          </p:nvPr>
        </p:nvGraphicFramePr>
        <p:xfrm>
          <a:off x="395536" y="1484785"/>
          <a:ext cx="8136904" cy="4383842"/>
        </p:xfrm>
        <a:graphic>
          <a:graphicData uri="http://schemas.openxmlformats.org/drawingml/2006/table">
            <a:tbl>
              <a:tblPr/>
              <a:tblGrid>
                <a:gridCol w="3204197"/>
                <a:gridCol w="4932707"/>
              </a:tblGrid>
              <a:tr h="155126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cs-CZ" sz="2000" b="1" kern="1200" dirty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Podíl nákupu služeb na celkových přímých způsobilých nákladech </a:t>
                      </a:r>
                      <a:r>
                        <a:rPr lang="cs-CZ" sz="2000" b="1" kern="1200" dirty="0" smtClean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projektu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cs-CZ" sz="2000" b="1" kern="1200" dirty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Snížení podílu nepřímých nákladů vyhlášeného ve </a:t>
                      </a:r>
                      <a:r>
                        <a:rPr lang="cs-CZ" sz="2000" b="1" kern="1200" dirty="0" smtClean="0">
                          <a:solidFill>
                            <a:schemeClr val="bg1">
                              <a:lumMod val="1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výzvě</a:t>
                      </a:r>
                    </a:p>
                    <a:p>
                      <a:pPr marL="0" algn="ctr" defTabSz="914400" rtl="0" eaLnBrk="1" fontAlgn="ctr" latinLnBrk="0" hangingPunct="1"/>
                      <a:endParaRPr lang="cs-CZ" sz="20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2"/>
                    </a:solidFill>
                  </a:tcPr>
                </a:tc>
              </a:tr>
              <a:tr h="944194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Do 60% včetně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Platí základní podíly nepřímých nákladů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4194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Více než 60% a méně než 90%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Snížení na 3/5 (60%) základního podílu, tj. 15%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4194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90% a výše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2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Snížení na 1/5 (20%) základního podílu, tj. 5%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2077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způsob financování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Aplikován režim Ex-ante</a:t>
            </a:r>
          </a:p>
          <a:p>
            <a:r>
              <a:rPr lang="cs-CZ" dirty="0" smtClean="0"/>
              <a:t>Zálohové platby dle finančního plánu: </a:t>
            </a:r>
          </a:p>
          <a:p>
            <a:pPr lvl="1"/>
            <a:r>
              <a:rPr lang="cs-CZ" dirty="0" smtClean="0"/>
              <a:t>1.zálohová platba ve výši 40%,</a:t>
            </a:r>
          </a:p>
          <a:p>
            <a:pPr lvl="1"/>
            <a:r>
              <a:rPr lang="cs-CZ" dirty="0"/>
              <a:t>d</a:t>
            </a:r>
            <a:r>
              <a:rPr lang="cs-CZ" dirty="0" smtClean="0"/>
              <a:t>alší zálohové platby </a:t>
            </a:r>
          </a:p>
          <a:p>
            <a:pPr lvl="2"/>
            <a:r>
              <a:rPr lang="cs-CZ" dirty="0" smtClean="0"/>
              <a:t>součet vzniklých a zároveň vyúčtovaných způsobilých výdajů</a:t>
            </a:r>
          </a:p>
          <a:p>
            <a:pPr lvl="1"/>
            <a:r>
              <a:rPr lang="cs-CZ" dirty="0" smtClean="0"/>
              <a:t>Závěrečná platba/vratka dle vyúčtování zálohových plateb a skutečně prokázaných výdajů.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39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67039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755576" y="2780928"/>
            <a:ext cx="7632040" cy="2088232"/>
          </a:xfrm>
        </p:spPr>
        <p:txBody>
          <a:bodyPr/>
          <a:lstStyle/>
          <a:p>
            <a:pPr marL="457200" indent="-457200" algn="ctr">
              <a:spcBef>
                <a:spcPts val="0"/>
              </a:spcBef>
            </a:pP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Publicita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b="0" baseline="0" dirty="0" smtClean="0"/>
              <a:t/>
            </a:r>
            <a:br>
              <a:rPr lang="cs-CZ" b="0" baseline="0" dirty="0" smtClean="0"/>
            </a:br>
            <a:endParaRPr lang="cs-CZ" sz="3200" b="0" cap="none" dirty="0"/>
          </a:p>
        </p:txBody>
      </p:sp>
    </p:spTree>
    <p:extLst>
      <p:ext uri="{BB962C8B-B14F-4D97-AF65-F5344CB8AC3E}">
        <p14:creationId xmlns:p14="http://schemas.microsoft.com/office/powerpoint/2010/main" val="2630944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Rozpočet projektu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Změny v rozpočtu jsou možné.</a:t>
            </a:r>
          </a:p>
          <a:p>
            <a:r>
              <a:rPr lang="cs-CZ" dirty="0" smtClean="0"/>
              <a:t>Každou změnu je třeba zdůvodnit.</a:t>
            </a:r>
          </a:p>
          <a:p>
            <a:r>
              <a:rPr lang="cs-CZ" dirty="0" smtClean="0"/>
              <a:t>Při změně se podívat do „specifické části pravidel“ zda se jedná o podstatnou či nepodstatnou změnu.</a:t>
            </a:r>
          </a:p>
          <a:p>
            <a:r>
              <a:rPr lang="cs-CZ" dirty="0" smtClean="0"/>
              <a:t>Celková výše rozpočtu nemůže být navýšena.</a:t>
            </a:r>
          </a:p>
          <a:p>
            <a:r>
              <a:rPr lang="cs-CZ" dirty="0" smtClean="0"/>
              <a:t>Dodržování rozpočtu:</a:t>
            </a:r>
          </a:p>
          <a:p>
            <a:pPr lvl="1"/>
            <a:r>
              <a:rPr lang="cs-CZ" dirty="0"/>
              <a:t>č</a:t>
            </a:r>
            <a:r>
              <a:rPr lang="cs-CZ" dirty="0" smtClean="0"/>
              <a:t>erpání z položek nemůže být vyšší než je jejich výše.</a:t>
            </a:r>
          </a:p>
          <a:p>
            <a:pPr lvl="1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40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894449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683568" y="2348880"/>
            <a:ext cx="8136904" cy="2088232"/>
          </a:xfrm>
        </p:spPr>
        <p:txBody>
          <a:bodyPr/>
          <a:lstStyle/>
          <a:p>
            <a:pPr algn="ctr"/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Veřejné zakázky</a:t>
            </a:r>
            <a:r>
              <a:rPr lang="cs-CZ" dirty="0"/>
              <a:t/>
            </a:r>
            <a:br>
              <a:rPr lang="cs-CZ" dirty="0"/>
            </a:br>
            <a:r>
              <a:rPr lang="cs-CZ" b="0" baseline="0" dirty="0" smtClean="0"/>
              <a:t/>
            </a:r>
            <a:br>
              <a:rPr lang="cs-CZ" b="0" baseline="0" dirty="0" smtClean="0"/>
            </a:br>
            <a:r>
              <a:rPr lang="cs-CZ" sz="3200" dirty="0"/>
              <a:t/>
            </a:r>
            <a:br>
              <a:rPr lang="cs-CZ" sz="3200" dirty="0"/>
            </a:br>
            <a:endParaRPr lang="cs-CZ" sz="3200" b="0" cap="none" dirty="0"/>
          </a:p>
        </p:txBody>
      </p:sp>
    </p:spTree>
    <p:extLst>
      <p:ext uri="{BB962C8B-B14F-4D97-AF65-F5344CB8AC3E}">
        <p14:creationId xmlns:p14="http://schemas.microsoft.com/office/powerpoint/2010/main" val="3910644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Základní informace - předpisy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42</a:t>
            </a:fld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540000" y="1340768"/>
            <a:ext cx="8064000" cy="4779232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 </a:t>
            </a:r>
          </a:p>
          <a:p>
            <a:pPr marL="0" indent="0">
              <a:buNone/>
            </a:pPr>
            <a:r>
              <a:rPr lang="cs-CZ" b="1" dirty="0" smtClean="0"/>
              <a:t>Veřejné zakázky v OPZ</a:t>
            </a:r>
          </a:p>
          <a:p>
            <a:pPr algn="just"/>
            <a:r>
              <a:rPr lang="cs-CZ" dirty="0" smtClean="0"/>
              <a:t>Příručka</a:t>
            </a:r>
            <a:r>
              <a:rPr lang="cs-CZ" b="1" dirty="0" smtClean="0"/>
              <a:t> Obecná část pravidel pro žadatele a příjemce v rámci OPZ (v textu jen „OČP“)</a:t>
            </a:r>
            <a:r>
              <a:rPr lang="cs-CZ" dirty="0" smtClean="0"/>
              <a:t>, kapitola </a:t>
            </a:r>
            <a:r>
              <a:rPr lang="cs-CZ" b="1" dirty="0" smtClean="0"/>
              <a:t>20</a:t>
            </a:r>
            <a:r>
              <a:rPr lang="cs-CZ" dirty="0" smtClean="0"/>
              <a:t> </a:t>
            </a:r>
            <a:r>
              <a:rPr lang="cs-CZ" b="1" dirty="0" smtClean="0"/>
              <a:t>Pravidla pro zadávání zakázek </a:t>
            </a:r>
            <a:r>
              <a:rPr lang="cs-CZ" dirty="0" smtClean="0"/>
              <a:t>– upraveno vše od pojmů až po sankce za případné porušení pravidel – nyní </a:t>
            </a:r>
            <a:r>
              <a:rPr lang="cs-CZ" b="1" dirty="0" smtClean="0"/>
              <a:t>verze 5</a:t>
            </a:r>
            <a:r>
              <a:rPr lang="cs-CZ" dirty="0" smtClean="0"/>
              <a:t> </a:t>
            </a:r>
          </a:p>
          <a:p>
            <a:pPr algn="just"/>
            <a:r>
              <a:rPr lang="cs-CZ" b="1" dirty="0" smtClean="0"/>
              <a:t>Zákon č. 134/2016 Sb., o zadávání veřejných zakázek, </a:t>
            </a:r>
            <a:r>
              <a:rPr lang="cs-CZ" dirty="0" smtClean="0"/>
              <a:t>účinný od 1.10.2016 a další podzákonné předpisy</a:t>
            </a:r>
          </a:p>
          <a:p>
            <a:pPr marL="0" indent="0" algn="just">
              <a:buNone/>
            </a:pPr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55420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Pojem  veřejná zakázka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692896"/>
          </a:xfrm>
        </p:spPr>
        <p:txBody>
          <a:bodyPr/>
          <a:lstStyle/>
          <a:p>
            <a:r>
              <a:rPr lang="cs-CZ" b="1" dirty="0" smtClean="0"/>
              <a:t>Veřejná zakázka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idx="10"/>
          </p:nvPr>
        </p:nvSpPr>
        <p:spPr>
          <a:xfrm>
            <a:off x="540000" y="2636912"/>
            <a:ext cx="8064000" cy="3483088"/>
          </a:xfrm>
        </p:spPr>
        <p:txBody>
          <a:bodyPr/>
          <a:lstStyle/>
          <a:p>
            <a:r>
              <a:rPr lang="cs-CZ" dirty="0"/>
              <a:t>Plnění </a:t>
            </a:r>
            <a:r>
              <a:rPr lang="cs-CZ" dirty="0" smtClean="0"/>
              <a:t>musí být </a:t>
            </a:r>
            <a:r>
              <a:rPr lang="cs-CZ" dirty="0"/>
              <a:t>nezbytné pro projekt a příjemce jej není schopen zajistit z vlastních kapacit.</a:t>
            </a:r>
          </a:p>
          <a:p>
            <a:r>
              <a:rPr lang="cs-CZ" dirty="0" smtClean="0"/>
              <a:t>§ 2  odst. 1 ZZVZ </a:t>
            </a:r>
          </a:p>
          <a:p>
            <a:pPr lvl="1" algn="just"/>
            <a:r>
              <a:rPr lang="cs-CZ" sz="2400" dirty="0" smtClean="0"/>
              <a:t>Zadáním veřejné zakázky </a:t>
            </a:r>
            <a:r>
              <a:rPr lang="cs-CZ" sz="2400" dirty="0"/>
              <a:t>je </a:t>
            </a:r>
            <a:r>
              <a:rPr lang="cs-CZ" sz="2400" dirty="0" smtClean="0"/>
              <a:t>uzavření úplatné smlouvy mezi </a:t>
            </a:r>
            <a:r>
              <a:rPr lang="cs-CZ" sz="2400" dirty="0"/>
              <a:t>zadavatelem a </a:t>
            </a:r>
            <a:r>
              <a:rPr lang="cs-CZ" sz="2400" dirty="0" smtClean="0"/>
              <a:t>dodavatelem, z níž vyplývá povinnost dodavatele poskytnout dodávky, služby či stavební práce</a:t>
            </a:r>
            <a:r>
              <a:rPr lang="cs-CZ" dirty="0" smtClean="0"/>
              <a:t>. </a:t>
            </a:r>
          </a:p>
          <a:p>
            <a:pPr marL="414000" lvl="1" indent="0" algn="just">
              <a:buNone/>
            </a:pPr>
            <a:r>
              <a:rPr lang="cs-CZ" dirty="0" smtClean="0"/>
              <a:t>Podle Pravidel OPZ musí být veřejná zakázka realizována </a:t>
            </a:r>
            <a:r>
              <a:rPr lang="cs-CZ" dirty="0"/>
              <a:t>na základě písemné </a:t>
            </a:r>
            <a:r>
              <a:rPr lang="cs-CZ" dirty="0" smtClean="0"/>
              <a:t>smlouvy (či objednávky).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86804286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Základní informace - úvod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44</a:t>
            </a:fld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540000" y="1196752"/>
            <a:ext cx="8064000" cy="5184576"/>
          </a:xfrm>
        </p:spPr>
        <p:txBody>
          <a:bodyPr/>
          <a:lstStyle/>
          <a:p>
            <a:r>
              <a:rPr lang="cs-CZ" b="1" dirty="0"/>
              <a:t>R</a:t>
            </a:r>
            <a:r>
              <a:rPr lang="cs-CZ" b="1" dirty="0" smtClean="0"/>
              <a:t>ozdělení VZ:</a:t>
            </a:r>
            <a:r>
              <a:rPr lang="cs-CZ" b="1" dirty="0"/>
              <a:t> </a:t>
            </a:r>
            <a:r>
              <a:rPr lang="cs-CZ" dirty="0" smtClean="0"/>
              <a:t>(specifikováno v kapitole 20.1 OČP)</a:t>
            </a:r>
          </a:p>
          <a:p>
            <a:pPr marL="514350" lvl="0" indent="-51435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AutoNum type="arabicPeriod"/>
            </a:pPr>
            <a:r>
              <a:rPr lang="cs-CZ" altLang="cs-CZ" b="1" kern="0" dirty="0">
                <a:solidFill>
                  <a:srgbClr val="14407E"/>
                </a:solidFill>
              </a:rPr>
              <a:t>Veřejné zakázky na dodávky </a:t>
            </a:r>
            <a:r>
              <a:rPr lang="cs-CZ" altLang="cs-CZ" kern="0" dirty="0">
                <a:solidFill>
                  <a:srgbClr val="14407E"/>
                </a:solidFill>
              </a:rPr>
              <a:t>- § </a:t>
            </a:r>
            <a:r>
              <a:rPr lang="cs-CZ" altLang="cs-CZ" kern="0" dirty="0" smtClean="0">
                <a:solidFill>
                  <a:srgbClr val="14407E"/>
                </a:solidFill>
              </a:rPr>
              <a:t>14 odst. 1 ZZVZ</a:t>
            </a:r>
            <a:endParaRPr lang="cs-CZ" altLang="cs-CZ" kern="0" dirty="0">
              <a:solidFill>
                <a:srgbClr val="14407E"/>
              </a:solidFill>
            </a:endParaRPr>
          </a:p>
          <a:p>
            <a:pPr marL="514350" lvl="0" indent="-51435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</a:pPr>
            <a:r>
              <a:rPr lang="cs-CZ" altLang="cs-CZ" kern="0" dirty="0">
                <a:solidFill>
                  <a:srgbClr val="14407E"/>
                </a:solidFill>
              </a:rPr>
              <a:t>	</a:t>
            </a:r>
            <a:r>
              <a:rPr lang="cs-CZ" altLang="cs-CZ" kern="0" dirty="0" smtClean="0">
                <a:solidFill>
                  <a:srgbClr val="14407E"/>
                </a:solidFill>
              </a:rPr>
              <a:t>	</a:t>
            </a:r>
            <a:r>
              <a:rPr lang="cs-CZ" altLang="cs-CZ" sz="2000" kern="0" dirty="0" smtClean="0">
                <a:solidFill>
                  <a:srgbClr val="14407E"/>
                </a:solidFill>
              </a:rPr>
              <a:t>- pořízení věcí, zvířat nebo ovladatelných přírodních sil, pokud nejsou součástí VZ na stavební práce (pořízení=  koupě, nájem nebo pacht)</a:t>
            </a:r>
          </a:p>
          <a:p>
            <a:pPr marL="514350" lvl="0" indent="-51435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</a:pPr>
            <a:r>
              <a:rPr lang="cs-CZ" altLang="cs-CZ" kern="0" dirty="0" smtClean="0">
                <a:solidFill>
                  <a:srgbClr val="14407E"/>
                </a:solidFill>
              </a:rPr>
              <a:t>2</a:t>
            </a:r>
            <a:r>
              <a:rPr lang="cs-CZ" altLang="cs-CZ" kern="0" dirty="0">
                <a:solidFill>
                  <a:srgbClr val="14407E"/>
                </a:solidFill>
              </a:rPr>
              <a:t>. </a:t>
            </a:r>
            <a:r>
              <a:rPr lang="cs-CZ" altLang="cs-CZ" kern="0" dirty="0" smtClean="0">
                <a:solidFill>
                  <a:srgbClr val="14407E"/>
                </a:solidFill>
              </a:rPr>
              <a:t>   </a:t>
            </a:r>
            <a:r>
              <a:rPr lang="cs-CZ" altLang="cs-CZ" b="1" kern="0" dirty="0" smtClean="0">
                <a:solidFill>
                  <a:srgbClr val="14407E"/>
                </a:solidFill>
              </a:rPr>
              <a:t>Veřejné </a:t>
            </a:r>
            <a:r>
              <a:rPr lang="cs-CZ" altLang="cs-CZ" b="1" kern="0" dirty="0">
                <a:solidFill>
                  <a:srgbClr val="14407E"/>
                </a:solidFill>
              </a:rPr>
              <a:t>zakázky na služby </a:t>
            </a:r>
            <a:r>
              <a:rPr lang="cs-CZ" altLang="cs-CZ" kern="0" dirty="0">
                <a:solidFill>
                  <a:srgbClr val="14407E"/>
                </a:solidFill>
              </a:rPr>
              <a:t>- § 14 odst. </a:t>
            </a:r>
            <a:r>
              <a:rPr lang="cs-CZ" altLang="cs-CZ" kern="0" dirty="0" smtClean="0">
                <a:solidFill>
                  <a:srgbClr val="14407E"/>
                </a:solidFill>
              </a:rPr>
              <a:t>2 </a:t>
            </a:r>
            <a:r>
              <a:rPr lang="cs-CZ" altLang="cs-CZ" kern="0" dirty="0">
                <a:solidFill>
                  <a:srgbClr val="14407E"/>
                </a:solidFill>
              </a:rPr>
              <a:t>ZZVZ</a:t>
            </a:r>
          </a:p>
          <a:p>
            <a:pPr marL="342900" lvl="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</a:pPr>
            <a:r>
              <a:rPr lang="cs-CZ" altLang="cs-CZ" kern="0" dirty="0">
                <a:solidFill>
                  <a:srgbClr val="14407E"/>
                </a:solidFill>
              </a:rPr>
              <a:t> </a:t>
            </a:r>
            <a:r>
              <a:rPr lang="cs-CZ" altLang="cs-CZ" kern="0" dirty="0" smtClean="0">
                <a:solidFill>
                  <a:srgbClr val="14407E"/>
                </a:solidFill>
              </a:rPr>
              <a:t>		</a:t>
            </a:r>
            <a:r>
              <a:rPr lang="cs-CZ" altLang="cs-CZ" sz="2000" kern="0" dirty="0" smtClean="0">
                <a:solidFill>
                  <a:srgbClr val="14407E"/>
                </a:solidFill>
              </a:rPr>
              <a:t>- </a:t>
            </a:r>
            <a:r>
              <a:rPr lang="cs-CZ" altLang="cs-CZ" sz="2000" kern="0" dirty="0">
                <a:solidFill>
                  <a:srgbClr val="14407E"/>
                </a:solidFill>
              </a:rPr>
              <a:t>v</a:t>
            </a:r>
            <a:r>
              <a:rPr lang="cs-CZ" altLang="cs-CZ" sz="2000" kern="0" dirty="0" smtClean="0">
                <a:solidFill>
                  <a:srgbClr val="14407E"/>
                </a:solidFill>
              </a:rPr>
              <a:t>eřejnou </a:t>
            </a:r>
            <a:r>
              <a:rPr lang="cs-CZ" altLang="cs-CZ" sz="2000" kern="0" dirty="0">
                <a:solidFill>
                  <a:srgbClr val="14407E"/>
                </a:solidFill>
              </a:rPr>
              <a:t>zakázkou na služby je </a:t>
            </a:r>
            <a:r>
              <a:rPr lang="cs-CZ" altLang="cs-CZ" sz="2000" kern="0" dirty="0" smtClean="0">
                <a:solidFill>
                  <a:srgbClr val="14407E"/>
                </a:solidFill>
              </a:rPr>
              <a:t>poskytování jiných činností, než jsou stavební práce</a:t>
            </a:r>
            <a:endParaRPr lang="cs-CZ" altLang="cs-CZ" sz="2000" kern="0" dirty="0">
              <a:solidFill>
                <a:srgbClr val="000000"/>
              </a:solidFill>
            </a:endParaRPr>
          </a:p>
          <a:p>
            <a:pPr marL="342900" lvl="0" indent="-342900" fontAlgn="base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None/>
            </a:pPr>
            <a:r>
              <a:rPr lang="cs-CZ" altLang="cs-CZ" kern="0" dirty="0">
                <a:solidFill>
                  <a:srgbClr val="14407E"/>
                </a:solidFill>
              </a:rPr>
              <a:t>3</a:t>
            </a:r>
            <a:r>
              <a:rPr lang="cs-CZ" altLang="cs-CZ" b="1" kern="0" dirty="0">
                <a:solidFill>
                  <a:srgbClr val="14407E"/>
                </a:solidFill>
              </a:rPr>
              <a:t>. </a:t>
            </a:r>
            <a:r>
              <a:rPr lang="cs-CZ" altLang="cs-CZ" b="1" kern="0" dirty="0" smtClean="0">
                <a:solidFill>
                  <a:srgbClr val="14407E"/>
                </a:solidFill>
              </a:rPr>
              <a:t>   Veřejné </a:t>
            </a:r>
            <a:r>
              <a:rPr lang="cs-CZ" altLang="cs-CZ" b="1" kern="0" dirty="0">
                <a:solidFill>
                  <a:srgbClr val="14407E"/>
                </a:solidFill>
              </a:rPr>
              <a:t>zakázky na stavební práce </a:t>
            </a:r>
            <a:r>
              <a:rPr lang="cs-CZ" altLang="cs-CZ" kern="0" dirty="0">
                <a:solidFill>
                  <a:srgbClr val="14407E"/>
                </a:solidFill>
              </a:rPr>
              <a:t>– § 14 odst. </a:t>
            </a:r>
            <a:r>
              <a:rPr lang="cs-CZ" altLang="cs-CZ" kern="0" dirty="0" smtClean="0">
                <a:solidFill>
                  <a:srgbClr val="14407E"/>
                </a:solidFill>
              </a:rPr>
              <a:t>3 ZZVZ – </a:t>
            </a:r>
            <a:r>
              <a:rPr lang="cs-CZ" altLang="cs-CZ" sz="2000" kern="0" dirty="0" smtClean="0">
                <a:solidFill>
                  <a:srgbClr val="14407E"/>
                </a:solidFill>
              </a:rPr>
              <a:t>přímo vyjmenované činnosti</a:t>
            </a:r>
            <a:endParaRPr lang="cs-CZ" sz="2000" dirty="0" smtClean="0"/>
          </a:p>
          <a:p>
            <a:pPr marL="414000" lvl="1" indent="0">
              <a:buNone/>
            </a:pPr>
            <a:endParaRPr lang="cs-CZ" dirty="0" smtClean="0"/>
          </a:p>
          <a:p>
            <a:pPr lvl="1"/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734579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Základní ZÁSADY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45</a:t>
            </a:fld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540000" y="1196752"/>
            <a:ext cx="8064000" cy="5184576"/>
          </a:xfrm>
        </p:spPr>
        <p:txBody>
          <a:bodyPr/>
          <a:lstStyle/>
          <a:p>
            <a:r>
              <a:rPr lang="cs-CZ" b="1" dirty="0" smtClean="0"/>
              <a:t>zásady zadávání v OPZ</a:t>
            </a:r>
            <a:r>
              <a:rPr lang="cs-CZ" dirty="0" smtClean="0"/>
              <a:t> → </a:t>
            </a:r>
            <a:r>
              <a:rPr lang="cs-CZ" dirty="0"/>
              <a:t>p</a:t>
            </a:r>
            <a:r>
              <a:rPr lang="cs-CZ" dirty="0" smtClean="0"/>
              <a:t>latí bez ohledu na hodnotu pro všechny zakázky – i do 400 / 500 tisíc Kč</a:t>
            </a:r>
          </a:p>
          <a:p>
            <a:pPr lvl="1"/>
            <a:r>
              <a:rPr lang="cs-CZ" sz="2400" b="1" dirty="0"/>
              <a:t>h</a:t>
            </a:r>
            <a:r>
              <a:rPr lang="cs-CZ" sz="2400" b="1" dirty="0" smtClean="0"/>
              <a:t>ospodárnost, efektivnost, účelnost </a:t>
            </a:r>
            <a:r>
              <a:rPr lang="cs-CZ" sz="2400" dirty="0" smtClean="0"/>
              <a:t>→ nezbytnost pro projekt</a:t>
            </a:r>
          </a:p>
          <a:p>
            <a:pPr lvl="1"/>
            <a:r>
              <a:rPr lang="cs-CZ" sz="2400" b="1" dirty="0"/>
              <a:t>t</a:t>
            </a:r>
            <a:r>
              <a:rPr lang="cs-CZ" sz="2400" b="1" dirty="0" smtClean="0"/>
              <a:t>ransparentnost a přiměřenost, rovné zacházení, a zákaz diskriminace </a:t>
            </a:r>
            <a:r>
              <a:rPr lang="cs-CZ" sz="2400" dirty="0" smtClean="0"/>
              <a:t>vůči dodavatelům</a:t>
            </a:r>
            <a:endParaRPr lang="cs-CZ" sz="2400" b="1" dirty="0" smtClean="0"/>
          </a:p>
          <a:p>
            <a:r>
              <a:rPr lang="cs-CZ" b="1" dirty="0" smtClean="0"/>
              <a:t>povinnosti</a:t>
            </a:r>
            <a:r>
              <a:rPr lang="cs-CZ" b="1" dirty="0"/>
              <a:t>: archivace</a:t>
            </a:r>
            <a:r>
              <a:rPr lang="cs-CZ" dirty="0"/>
              <a:t> </a:t>
            </a:r>
            <a:r>
              <a:rPr lang="cs-CZ" b="1" dirty="0"/>
              <a:t>– 10 let - </a:t>
            </a:r>
            <a:r>
              <a:rPr lang="cs-CZ" dirty="0"/>
              <a:t>má ji příjemce, ne dodavatel+ rozhodující dále údaj uvedený v právním aktu, </a:t>
            </a:r>
          </a:p>
          <a:p>
            <a:r>
              <a:rPr lang="cs-CZ" dirty="0"/>
              <a:t>informační povinnost, </a:t>
            </a:r>
            <a:r>
              <a:rPr lang="cs-CZ" dirty="0" smtClean="0"/>
              <a:t>součinnost</a:t>
            </a:r>
          </a:p>
          <a:p>
            <a:r>
              <a:rPr lang="cs-CZ" sz="2400" b="1" dirty="0" smtClean="0"/>
              <a:t>zákaz střetu zájmů </a:t>
            </a:r>
            <a:r>
              <a:rPr lang="cs-CZ" sz="2400" dirty="0" smtClean="0"/>
              <a:t>(výslovně pro VZMR)</a:t>
            </a: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088693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Základní ZÁSADY – kap. 20.2 OČP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46</a:t>
            </a:fld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540000" y="1196752"/>
            <a:ext cx="8064000" cy="5184576"/>
          </a:xfrm>
        </p:spPr>
        <p:txBody>
          <a:bodyPr/>
          <a:lstStyle/>
          <a:p>
            <a:pPr marL="0" indent="0" algn="just">
              <a:buNone/>
            </a:pPr>
            <a:r>
              <a:rPr lang="cs-CZ" b="1" dirty="0" smtClean="0"/>
              <a:t>Zásada </a:t>
            </a:r>
            <a:r>
              <a:rPr lang="cs-CZ" b="1" dirty="0"/>
              <a:t>transparentnosti </a:t>
            </a:r>
            <a:r>
              <a:rPr lang="cs-CZ" dirty="0"/>
              <a:t>spočívá v </a:t>
            </a:r>
            <a:r>
              <a:rPr lang="cs-CZ" dirty="0" smtClean="0"/>
              <a:t>povinnosti zajistit </a:t>
            </a:r>
            <a:r>
              <a:rPr lang="cs-CZ" dirty="0"/>
              <a:t>co největší </a:t>
            </a:r>
            <a:r>
              <a:rPr lang="cs-CZ" dirty="0" smtClean="0"/>
              <a:t>průhlednost řízení a umožnit přezkoumatelnost </a:t>
            </a:r>
            <a:r>
              <a:rPr lang="cs-CZ" dirty="0"/>
              <a:t>celého řízení.</a:t>
            </a:r>
          </a:p>
          <a:p>
            <a:pPr marL="0" indent="0" algn="just">
              <a:buNone/>
            </a:pPr>
            <a:r>
              <a:rPr lang="cs-CZ" u="sng" dirty="0"/>
              <a:t>Naplnění této zásady</a:t>
            </a:r>
            <a:r>
              <a:rPr lang="cs-CZ" dirty="0"/>
              <a:t> lze spatřovat zejména v povinnosti:</a:t>
            </a:r>
          </a:p>
          <a:p>
            <a:pPr algn="just"/>
            <a:r>
              <a:rPr lang="cs-CZ" dirty="0" smtClean="0"/>
              <a:t>o </a:t>
            </a:r>
            <a:r>
              <a:rPr lang="cs-CZ" dirty="0"/>
              <a:t>všech významných úkonech souvisejících s výběrem dodavatele </a:t>
            </a:r>
            <a:r>
              <a:rPr lang="cs-CZ" dirty="0" smtClean="0"/>
              <a:t>pořizovat a </a:t>
            </a:r>
            <a:r>
              <a:rPr lang="cs-CZ" dirty="0"/>
              <a:t>uchovávat písemnou dokumentaci v dostatečném rozsahu, který </a:t>
            </a:r>
            <a:r>
              <a:rPr lang="cs-CZ" dirty="0" smtClean="0"/>
              <a:t>umožní úkony </a:t>
            </a:r>
            <a:r>
              <a:rPr lang="cs-CZ" dirty="0"/>
              <a:t>zadavatele přezkoumat;</a:t>
            </a:r>
          </a:p>
          <a:p>
            <a:pPr algn="just"/>
            <a:r>
              <a:rPr lang="cs-CZ" dirty="0" smtClean="0"/>
              <a:t>opatřit </a:t>
            </a:r>
            <a:r>
              <a:rPr lang="cs-CZ" dirty="0"/>
              <a:t>všechna rozhodnutí řádným odůvodněním;</a:t>
            </a:r>
          </a:p>
          <a:p>
            <a:pPr algn="just"/>
            <a:r>
              <a:rPr lang="cs-CZ" dirty="0" smtClean="0"/>
              <a:t>definování </a:t>
            </a:r>
            <a:r>
              <a:rPr lang="cs-CZ" dirty="0"/>
              <a:t>přesných podmínek tak, aby všichni potenciální dodavatelé </a:t>
            </a:r>
            <a:r>
              <a:rPr lang="cs-CZ" b="1" dirty="0" smtClean="0"/>
              <a:t>předem</a:t>
            </a:r>
            <a:r>
              <a:rPr lang="cs-CZ" dirty="0" smtClean="0"/>
              <a:t> věděli</a:t>
            </a:r>
            <a:r>
              <a:rPr lang="cs-CZ" dirty="0"/>
              <a:t>, jak bude řízení probíhat </a:t>
            </a:r>
            <a:r>
              <a:rPr lang="cs-CZ" dirty="0" smtClean="0"/>
              <a:t>(např. hodnocení nabídek)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83350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Základní ZÁSADY – kap. 20.2 OČP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47</a:t>
            </a:fld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540000" y="1196752"/>
            <a:ext cx="8064000" cy="5184576"/>
          </a:xfrm>
        </p:spPr>
        <p:txBody>
          <a:bodyPr/>
          <a:lstStyle/>
          <a:p>
            <a:pPr marL="0" indent="0" algn="just">
              <a:buNone/>
            </a:pPr>
            <a:endParaRPr lang="cs-CZ" b="1" dirty="0" smtClean="0"/>
          </a:p>
          <a:p>
            <a:pPr marL="0" indent="0" algn="just">
              <a:buNone/>
            </a:pPr>
            <a:r>
              <a:rPr lang="cs-CZ" b="1" dirty="0" smtClean="0"/>
              <a:t>Zásada přiměřenosti</a:t>
            </a:r>
            <a:r>
              <a:rPr lang="cs-CZ" dirty="0" smtClean="0"/>
              <a:t> - zadavatel </a:t>
            </a:r>
            <a:r>
              <a:rPr lang="cs-CZ" dirty="0"/>
              <a:t>je povinen </a:t>
            </a:r>
            <a:r>
              <a:rPr lang="cs-CZ" dirty="0" smtClean="0"/>
              <a:t>nastavit parametry řízení tak, aby byly přiměřené charakteru a předmětu zakázky (např. rozsah kvalifikace).</a:t>
            </a:r>
          </a:p>
          <a:p>
            <a:pPr marL="0" indent="0" algn="just">
              <a:buNone/>
            </a:pPr>
            <a:endParaRPr lang="cs-CZ" dirty="0" smtClean="0"/>
          </a:p>
          <a:p>
            <a:pPr marL="0" indent="0" algn="just">
              <a:buNone/>
            </a:pPr>
            <a:r>
              <a:rPr lang="cs-CZ" b="1" dirty="0"/>
              <a:t>Zásada rovného zacházení</a:t>
            </a:r>
            <a:r>
              <a:rPr lang="cs-CZ" dirty="0"/>
              <a:t> - zadavatel je povinen přistupovat stejným způsobem ke všem dodavatelům, kteří mohou podat či podávají nabídky.</a:t>
            </a:r>
          </a:p>
          <a:p>
            <a:pPr marL="0" indent="0" algn="just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38103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Základní ZÁSADY – kap. 20.2 OČP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48</a:t>
            </a:fld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540000" y="1196752"/>
            <a:ext cx="8064000" cy="5184576"/>
          </a:xfrm>
        </p:spPr>
        <p:txBody>
          <a:bodyPr/>
          <a:lstStyle/>
          <a:p>
            <a:pPr marL="0" indent="0" algn="just">
              <a:buNone/>
            </a:pPr>
            <a:endParaRPr lang="cs-CZ" b="1" dirty="0" smtClean="0"/>
          </a:p>
          <a:p>
            <a:pPr marL="0" indent="0" algn="just">
              <a:buNone/>
            </a:pPr>
            <a:r>
              <a:rPr lang="cs-CZ" b="1" dirty="0" smtClean="0"/>
              <a:t>Zásada </a:t>
            </a:r>
            <a:r>
              <a:rPr lang="cs-CZ" b="1" dirty="0"/>
              <a:t>zákazu diskriminace </a:t>
            </a:r>
            <a:r>
              <a:rPr lang="cs-CZ" dirty="0" smtClean="0"/>
              <a:t>- </a:t>
            </a:r>
            <a:r>
              <a:rPr lang="cs-CZ" dirty="0"/>
              <a:t>zadavatel je povinen </a:t>
            </a:r>
            <a:r>
              <a:rPr lang="cs-CZ" dirty="0" smtClean="0"/>
              <a:t>postupovat vždy </a:t>
            </a:r>
            <a:r>
              <a:rPr lang="cs-CZ" dirty="0"/>
              <a:t>tak, aby jeho jednáním nedošlo k diskriminaci žádného z dodavatelů. </a:t>
            </a:r>
            <a:r>
              <a:rPr lang="cs-CZ" dirty="0" smtClean="0"/>
              <a:t>Podmínky </a:t>
            </a:r>
            <a:r>
              <a:rPr lang="cs-CZ" dirty="0"/>
              <a:t>pro zadání zakázky musí být zadavatelem vždy </a:t>
            </a:r>
            <a:r>
              <a:rPr lang="cs-CZ" dirty="0" smtClean="0"/>
              <a:t>stanoveny tak</a:t>
            </a:r>
            <a:r>
              <a:rPr lang="cs-CZ" dirty="0"/>
              <a:t>, aby zároveň umožňovaly výběr nejvhodnějšího dodavatele, ale na druhé </a:t>
            </a:r>
            <a:r>
              <a:rPr lang="cs-CZ" dirty="0" smtClean="0"/>
              <a:t>straně neuzavíraly </a:t>
            </a:r>
            <a:r>
              <a:rPr lang="cs-CZ" dirty="0"/>
              <a:t>přístup jinému dodavateli do řízení z důvodů, které </a:t>
            </a:r>
            <a:r>
              <a:rPr lang="cs-CZ" dirty="0" smtClean="0"/>
              <a:t>nesouvisejí s </a:t>
            </a:r>
            <a:r>
              <a:rPr lang="cs-CZ" dirty="0"/>
              <a:t>předmětem zakázky</a:t>
            </a:r>
            <a:r>
              <a:rPr lang="cs-CZ" dirty="0" smtClean="0"/>
              <a:t>. Řadí se sem povinnost akceptovat doklady prokazující kvalifikaci z jiných člen. </a:t>
            </a:r>
            <a:r>
              <a:rPr lang="cs-CZ" dirty="0"/>
              <a:t>s</a:t>
            </a:r>
            <a:r>
              <a:rPr lang="cs-CZ" dirty="0" smtClean="0"/>
              <a:t>tátů.</a:t>
            </a:r>
          </a:p>
          <a:p>
            <a:pPr marL="0" indent="0" algn="just">
              <a:buNone/>
            </a:pPr>
            <a:r>
              <a:rPr lang="cs-CZ" i="1" dirty="0" smtClean="0"/>
              <a:t>Časté pochybení: Nepřiměřený požadavek na délku praxe</a:t>
            </a:r>
            <a:endParaRPr lang="cs-CZ" i="1" dirty="0"/>
          </a:p>
        </p:txBody>
      </p:sp>
    </p:spTree>
    <p:extLst>
      <p:ext uri="{BB962C8B-B14F-4D97-AF65-F5344CB8AC3E}">
        <p14:creationId xmlns:p14="http://schemas.microsoft.com/office/powerpoint/2010/main" val="413937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Základní ZÁSADY – kap. 20.2 OČP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49</a:t>
            </a:fld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540000" y="1196752"/>
            <a:ext cx="8064000" cy="5184576"/>
          </a:xfrm>
        </p:spPr>
        <p:txBody>
          <a:bodyPr/>
          <a:lstStyle/>
          <a:p>
            <a:pPr marL="0" indent="0">
              <a:buNone/>
            </a:pPr>
            <a:r>
              <a:rPr lang="cs-CZ" b="1" dirty="0" smtClean="0"/>
              <a:t>Zákaz střetu zájmů – </a:t>
            </a:r>
            <a:r>
              <a:rPr lang="cs-CZ" sz="1800" dirty="0" smtClean="0"/>
              <a:t>níže uvedené osoby nesmí získat osobní výhodu nebo snížit majetkový či jiný prospěch zadavatele:</a:t>
            </a:r>
          </a:p>
          <a:p>
            <a:pPr marL="0" indent="0" algn="just">
              <a:buNone/>
            </a:pPr>
            <a:r>
              <a:rPr lang="cs-CZ" b="1" i="1" dirty="0" smtClean="0"/>
              <a:t>zaměstnanci</a:t>
            </a:r>
            <a:r>
              <a:rPr lang="cs-CZ" i="1" dirty="0" smtClean="0"/>
              <a:t> zadavatele, </a:t>
            </a:r>
            <a:r>
              <a:rPr lang="cs-CZ" b="1" i="1" dirty="0" smtClean="0"/>
              <a:t>členové statutárního orgánu </a:t>
            </a:r>
            <a:r>
              <a:rPr lang="cs-CZ" i="1" dirty="0" smtClean="0"/>
              <a:t>zadavatele, </a:t>
            </a:r>
            <a:r>
              <a:rPr lang="cs-CZ" b="1" i="1" dirty="0" smtClean="0"/>
              <a:t>prokuristé</a:t>
            </a:r>
            <a:r>
              <a:rPr lang="cs-CZ" i="1" dirty="0" smtClean="0"/>
              <a:t> zatupující zadavatele, členové </a:t>
            </a:r>
            <a:r>
              <a:rPr lang="cs-CZ" b="1" i="1" dirty="0" smtClean="0"/>
              <a:t>realizačního týmu projektu</a:t>
            </a:r>
            <a:r>
              <a:rPr lang="cs-CZ" i="1" dirty="0" smtClean="0"/>
              <a:t>, </a:t>
            </a:r>
            <a:r>
              <a:rPr lang="cs-CZ" b="1" i="1" dirty="0" smtClean="0"/>
              <a:t>osoby podílející se na přípravě</a:t>
            </a:r>
            <a:r>
              <a:rPr lang="cs-CZ" i="1" dirty="0" smtClean="0"/>
              <a:t> </a:t>
            </a:r>
            <a:r>
              <a:rPr lang="cs-CZ" b="1" i="1" dirty="0" smtClean="0"/>
              <a:t>nebo zadávání předmětné zakázky</a:t>
            </a:r>
            <a:r>
              <a:rPr lang="cs-CZ" i="1" dirty="0" smtClean="0"/>
              <a:t> nebo na </a:t>
            </a:r>
            <a:r>
              <a:rPr lang="cs-CZ" b="1" i="1" dirty="0" smtClean="0"/>
              <a:t>zpracování žádosti o podporu</a:t>
            </a:r>
            <a:r>
              <a:rPr lang="cs-CZ" i="1" dirty="0" smtClean="0"/>
              <a:t> na projekt, v němž je realizována předmětná zakázka se</a:t>
            </a:r>
          </a:p>
          <a:p>
            <a:pPr marL="0" indent="0" algn="just">
              <a:buNone/>
            </a:pPr>
            <a:r>
              <a:rPr lang="cs-CZ" sz="1800" dirty="0" smtClean="0"/>
              <a:t>1. </a:t>
            </a:r>
            <a:r>
              <a:rPr lang="cs-CZ" sz="1800" dirty="0"/>
              <a:t>s</a:t>
            </a:r>
            <a:r>
              <a:rPr lang="cs-CZ" sz="1800" dirty="0" smtClean="0"/>
              <a:t>e nesmí </a:t>
            </a:r>
            <a:r>
              <a:rPr lang="cs-CZ" sz="1800" dirty="0"/>
              <a:t>podílet na zpracování nabídky, </a:t>
            </a:r>
          </a:p>
          <a:p>
            <a:pPr marL="0" indent="0" algn="just">
              <a:buNone/>
            </a:pPr>
            <a:r>
              <a:rPr lang="cs-CZ" sz="1800" dirty="0" smtClean="0"/>
              <a:t>2. nesmí </a:t>
            </a:r>
            <a:r>
              <a:rPr lang="cs-CZ" sz="1800" dirty="0"/>
              <a:t>podat nabídku a být tak uchazečem o zakázku či uchazečem ve sdružení ani působit jako </a:t>
            </a:r>
            <a:r>
              <a:rPr lang="cs-CZ" sz="1800" dirty="0" smtClean="0"/>
              <a:t>poddodavatel,</a:t>
            </a:r>
          </a:p>
          <a:p>
            <a:pPr marL="0" indent="0" algn="just">
              <a:buNone/>
            </a:pPr>
            <a:r>
              <a:rPr lang="cs-CZ" sz="1800" dirty="0" smtClean="0"/>
              <a:t> 3. nesmí být </a:t>
            </a:r>
            <a:r>
              <a:rPr lang="cs-CZ" sz="1800" dirty="0"/>
              <a:t>statutárním orgánem uchazeče, resp. jeho </a:t>
            </a:r>
            <a:r>
              <a:rPr lang="cs-CZ" sz="1800" dirty="0" smtClean="0"/>
              <a:t>členem či prokuristou. </a:t>
            </a:r>
            <a:endParaRPr lang="cs-CZ" sz="1800" i="1" dirty="0"/>
          </a:p>
          <a:p>
            <a:pPr marL="0" indent="0">
              <a:buNone/>
            </a:pPr>
            <a:endParaRPr lang="cs-CZ" i="1" dirty="0"/>
          </a:p>
        </p:txBody>
      </p:sp>
    </p:spTree>
    <p:extLst>
      <p:ext uri="{BB962C8B-B14F-4D97-AF65-F5344CB8AC3E}">
        <p14:creationId xmlns:p14="http://schemas.microsoft.com/office/powerpoint/2010/main" val="463422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0" dirty="0" smtClean="0"/>
              <a:t>VIZUÁLNÍ IDENTITA - použití</a:t>
            </a:r>
            <a:endParaRPr lang="cs-CZ" b="0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569708" y="1548278"/>
            <a:ext cx="4434340" cy="5193090"/>
          </a:xfrm>
        </p:spPr>
        <p:txBody>
          <a:bodyPr/>
          <a:lstStyle/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povinný plakát, </a:t>
            </a:r>
            <a:r>
              <a:rPr lang="cs-CZ" sz="1400" dirty="0" smtClean="0"/>
              <a:t>dočasná/stála deska nebo billboard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 smtClean="0"/>
              <a:t>weby, </a:t>
            </a:r>
            <a:r>
              <a:rPr lang="cs-CZ" sz="1400" dirty="0"/>
              <a:t>microsity, sociální média </a:t>
            </a:r>
            <a:r>
              <a:rPr lang="cs-CZ" sz="1400" dirty="0" smtClean="0"/>
              <a:t>projektu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propagační tiskoviny (brožury, letáky, plakáty, publikace, školicí materiály</a:t>
            </a:r>
            <a:r>
              <a:rPr lang="cs-CZ" sz="1400" dirty="0" smtClean="0"/>
              <a:t>) a </a:t>
            </a:r>
            <a:r>
              <a:rPr lang="cs-CZ" sz="1400" dirty="0"/>
              <a:t>propagační </a:t>
            </a:r>
            <a:r>
              <a:rPr lang="cs-CZ" sz="1400" dirty="0" smtClean="0"/>
              <a:t>předměty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propagační audiovizuální materiály (reklamní spoty, product placement, sponzorské vzkazy, reportáže, pořady</a:t>
            </a:r>
            <a:r>
              <a:rPr lang="cs-CZ" sz="1400" dirty="0" smtClean="0"/>
              <a:t>)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inzerce (internet, tisk, outdoor</a:t>
            </a:r>
            <a:r>
              <a:rPr lang="cs-CZ" sz="1400" dirty="0" smtClean="0"/>
              <a:t>) 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soutěže (s výjimkou cen do soutěží</a:t>
            </a:r>
            <a:r>
              <a:rPr lang="cs-CZ" sz="1400" dirty="0" smtClean="0"/>
              <a:t>)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komunikační akce (semináře, workshopy, konference, tiskové konference, výstavy, </a:t>
            </a:r>
            <a:r>
              <a:rPr lang="cs-CZ" sz="1400" dirty="0" smtClean="0"/>
              <a:t>veletrhy)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PR výstupy při jejich distribuci (tiskové zprávy, informace pro média</a:t>
            </a:r>
            <a:r>
              <a:rPr lang="cs-CZ" sz="1400" dirty="0" smtClean="0"/>
              <a:t>)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dokumenty </a:t>
            </a:r>
            <a:r>
              <a:rPr lang="cs-CZ" sz="1400" dirty="0" smtClean="0"/>
              <a:t>pro </a:t>
            </a:r>
            <a:r>
              <a:rPr lang="cs-CZ" sz="1400" dirty="0"/>
              <a:t>veřejnost či cílové </a:t>
            </a:r>
            <a:r>
              <a:rPr lang="cs-CZ" sz="1400" dirty="0" smtClean="0"/>
              <a:t>skupiny (vstupní</a:t>
            </a:r>
            <a:r>
              <a:rPr lang="cs-CZ" sz="1400" dirty="0"/>
              <a:t>, výstupní/závěrečné zprávy, analýzy, certifikáty, prezenční listiny apod</a:t>
            </a:r>
            <a:r>
              <a:rPr lang="cs-CZ" sz="1400" dirty="0" smtClean="0"/>
              <a:t>.)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výzva k podání nabídek/zadávací dokumentace </a:t>
            </a:r>
            <a:r>
              <a:rPr lang="cs-CZ" sz="1400" dirty="0" smtClean="0"/>
              <a:t>zakázek</a:t>
            </a:r>
            <a:endParaRPr lang="cs-CZ" sz="14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5</a:t>
            </a:fld>
            <a:endParaRPr lang="cs-CZ" dirty="0">
              <a:solidFill>
                <a:srgbClr val="084A8B"/>
              </a:solidFill>
            </a:endParaRPr>
          </a:p>
        </p:txBody>
      </p:sp>
      <p:sp>
        <p:nvSpPr>
          <p:cNvPr id="7" name="Zástupný symbol pro obsah 6"/>
          <p:cNvSpPr>
            <a:spLocks noGrp="1"/>
          </p:cNvSpPr>
          <p:nvPr>
            <p:ph idx="13"/>
          </p:nvPr>
        </p:nvSpPr>
        <p:spPr>
          <a:xfrm>
            <a:off x="5076056" y="1569616"/>
            <a:ext cx="3743968" cy="4955728"/>
          </a:xfrm>
        </p:spPr>
        <p:txBody>
          <a:bodyPr/>
          <a:lstStyle/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interní </a:t>
            </a:r>
            <a:r>
              <a:rPr lang="cs-CZ" sz="1400" dirty="0" smtClean="0"/>
              <a:t>dokumenty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archivační </a:t>
            </a:r>
            <a:r>
              <a:rPr lang="cs-CZ" sz="1400" dirty="0" smtClean="0"/>
              <a:t>šanony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elektronická i listinná </a:t>
            </a:r>
            <a:r>
              <a:rPr lang="cs-CZ" sz="1400" dirty="0" smtClean="0"/>
              <a:t>komunikace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pracovní smlouvy, smlouvy s dodavateli, dalšími příjemci, partnery apod</a:t>
            </a:r>
            <a:r>
              <a:rPr lang="cs-CZ" sz="1400" dirty="0" smtClean="0"/>
              <a:t>.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účetní doklady </a:t>
            </a:r>
            <a:r>
              <a:rPr lang="cs-CZ" sz="1400" dirty="0" smtClean="0"/>
              <a:t>vztahující se </a:t>
            </a:r>
            <a:r>
              <a:rPr lang="cs-CZ" sz="1400" dirty="0"/>
              <a:t>k výdajům </a:t>
            </a:r>
            <a:r>
              <a:rPr lang="cs-CZ" sz="1400" dirty="0" smtClean="0"/>
              <a:t>projektu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vybavení pořízené z prostředků projektu (s výjimkou propagačních předmětů</a:t>
            </a:r>
            <a:r>
              <a:rPr lang="cs-CZ" sz="1400" dirty="0" smtClean="0"/>
              <a:t>)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neplacené PR články a převzaté PR výstupy (např. médii</a:t>
            </a:r>
            <a:r>
              <a:rPr lang="cs-CZ" sz="1400" dirty="0" smtClean="0"/>
              <a:t>)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ceny do </a:t>
            </a:r>
            <a:r>
              <a:rPr lang="cs-CZ" sz="1400" dirty="0" smtClean="0"/>
              <a:t>soutěží</a:t>
            </a:r>
            <a:endParaRPr lang="cs-CZ" sz="1400" dirty="0"/>
          </a:p>
          <a:p>
            <a:pPr lvl="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</a:pPr>
            <a:r>
              <a:rPr lang="cs-CZ" sz="1400" dirty="0"/>
              <a:t>výstupy, kde to není technicky možné (např. strojově generované objednávky, faktury</a:t>
            </a:r>
            <a:r>
              <a:rPr lang="cs-CZ" sz="1400" dirty="0" smtClean="0"/>
              <a:t>)</a:t>
            </a:r>
            <a:endParaRPr lang="cs-CZ" sz="1400" dirty="0"/>
          </a:p>
        </p:txBody>
      </p:sp>
      <p:sp>
        <p:nvSpPr>
          <p:cNvPr id="8" name="TextovéPole 7"/>
          <p:cNvSpPr txBox="1"/>
          <p:nvPr/>
        </p:nvSpPr>
        <p:spPr>
          <a:xfrm>
            <a:off x="467544" y="1203752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84A8B"/>
                </a:solidFill>
              </a:rPr>
              <a:t>ANO</a:t>
            </a:r>
            <a:endParaRPr lang="cs-CZ" b="1" dirty="0">
              <a:solidFill>
                <a:srgbClr val="084A8B"/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5076056" y="1216576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084A8B"/>
                </a:solidFill>
              </a:rPr>
              <a:t>NE</a:t>
            </a:r>
            <a:endParaRPr lang="cs-CZ" b="1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0479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Před zahájením výběrového řízení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50</a:t>
            </a:fld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0"/>
          </p:nvPr>
        </p:nvSpPr>
        <p:spPr>
          <a:xfrm>
            <a:off x="540000" y="1196752"/>
            <a:ext cx="8064000" cy="5184576"/>
          </a:xfrm>
        </p:spPr>
        <p:txBody>
          <a:bodyPr/>
          <a:lstStyle/>
          <a:p>
            <a:pPr algn="just"/>
            <a:r>
              <a:rPr lang="cs-CZ" b="1" dirty="0"/>
              <a:t>U</a:t>
            </a:r>
            <a:r>
              <a:rPr lang="cs-CZ" b="1" dirty="0" smtClean="0"/>
              <a:t>rčení předmětu VZ</a:t>
            </a:r>
            <a:r>
              <a:rPr lang="cs-CZ" dirty="0" smtClean="0"/>
              <a:t> → všechna plnění, která tvoří jeden funkční celek a zadavatel je zamýšlí zadat  během realizace projektu </a:t>
            </a:r>
          </a:p>
          <a:p>
            <a:pPr algn="just"/>
            <a:r>
              <a:rPr lang="cs-CZ" b="1" dirty="0"/>
              <a:t>S</a:t>
            </a:r>
            <a:r>
              <a:rPr lang="cs-CZ" b="1" dirty="0" smtClean="0"/>
              <a:t>tanovení předpokládané hodnoty </a:t>
            </a:r>
            <a:r>
              <a:rPr lang="cs-CZ" dirty="0" smtClean="0"/>
              <a:t>= cena obvyklá v místě a čase </a:t>
            </a:r>
            <a:r>
              <a:rPr lang="cs-CZ" dirty="0"/>
              <a:t>→ </a:t>
            </a:r>
            <a:r>
              <a:rPr lang="cs-CZ" dirty="0" smtClean="0"/>
              <a:t> ke dni zahájení zadávání či před </a:t>
            </a:r>
            <a:r>
              <a:rPr lang="cs-CZ" dirty="0"/>
              <a:t>zadáním → </a:t>
            </a:r>
            <a:r>
              <a:rPr lang="cs-CZ" dirty="0" smtClean="0"/>
              <a:t>předchozí zkušenost/ průzkum trhu/ jiným vhodným způsobem → </a:t>
            </a:r>
            <a:r>
              <a:rPr lang="cs-CZ" b="1" u="sng" dirty="0" smtClean="0"/>
              <a:t>doklad o stanovení !!!</a:t>
            </a:r>
            <a:r>
              <a:rPr lang="cs-CZ" dirty="0" smtClean="0"/>
              <a:t> → v Kč bez DPH</a:t>
            </a:r>
          </a:p>
          <a:p>
            <a:pPr algn="just"/>
            <a:r>
              <a:rPr lang="cs-CZ" b="1" dirty="0" smtClean="0"/>
              <a:t>Určení režimu podle předpokládané hodnoty</a:t>
            </a:r>
            <a:r>
              <a:rPr lang="cs-CZ" dirty="0" smtClean="0"/>
              <a:t>, limity viz níže</a:t>
            </a:r>
          </a:p>
          <a:p>
            <a:pPr algn="just"/>
            <a:r>
              <a:rPr lang="cs-CZ" b="1" dirty="0" smtClean="0"/>
              <a:t>Pozor na dělení předmětu VZ </a:t>
            </a:r>
            <a:r>
              <a:rPr lang="cs-CZ" dirty="0" smtClean="0"/>
              <a:t>a snižování limitu pro postup v řízení !!!</a:t>
            </a:r>
          </a:p>
          <a:p>
            <a:pPr marL="414000" lvl="1" indent="0">
              <a:buNone/>
            </a:pPr>
            <a:endParaRPr lang="cs-CZ" dirty="0" smtClean="0"/>
          </a:p>
          <a:p>
            <a:pPr lvl="1"/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439360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Kategorie pro zadávání – LIMITY STANOVENY MMR</a:t>
            </a:r>
            <a:endParaRPr lang="cs-CZ" dirty="0"/>
          </a:p>
        </p:txBody>
      </p:sp>
      <p:graphicFrame>
        <p:nvGraphicFramePr>
          <p:cNvPr id="8" name="Zástupný symbol pro obsah 7"/>
          <p:cNvGraphicFramePr>
            <a:graphicFrameLocks noGrp="1"/>
          </p:cNvGraphicFramePr>
          <p:nvPr>
            <p:ph idx="10"/>
            <p:extLst>
              <p:ext uri="{D42A27DB-BD31-4B8C-83A1-F6EECF244321}">
                <p14:modId xmlns:p14="http://schemas.microsoft.com/office/powerpoint/2010/main" val="24311405"/>
              </p:ext>
            </p:extLst>
          </p:nvPr>
        </p:nvGraphicFramePr>
        <p:xfrm>
          <a:off x="323528" y="1268760"/>
          <a:ext cx="8280920" cy="510959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592288"/>
                <a:gridCol w="2520280"/>
                <a:gridCol w="3168352"/>
              </a:tblGrid>
              <a:tr h="1442708">
                <a:tc>
                  <a:txBody>
                    <a:bodyPr/>
                    <a:lstStyle/>
                    <a:p>
                      <a:r>
                        <a:rPr lang="cs-CZ" dirty="0" smtClean="0"/>
                        <a:t>Méně než </a:t>
                      </a:r>
                      <a:r>
                        <a:rPr lang="cs-CZ" baseline="0" dirty="0" smtClean="0"/>
                        <a:t> 400 / 500 tis. Kč bez DPH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Od </a:t>
                      </a:r>
                      <a:r>
                        <a:rPr lang="cs-CZ" baseline="0" dirty="0" smtClean="0"/>
                        <a:t>400 / 500 tis. Kč bez DPH a do 2 / 6 mil. Kč bez DPH</a:t>
                      </a:r>
                      <a:endParaRPr lang="cs-CZ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V režimu zákona o zadávání veřejných zakázek</a:t>
                      </a:r>
                      <a:endParaRPr lang="cs-CZ" dirty="0"/>
                    </a:p>
                  </a:txBody>
                  <a:tcPr/>
                </a:tc>
              </a:tr>
              <a:tr h="366688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700" dirty="0" smtClean="0"/>
                        <a:t>Neprovádí</a:t>
                      </a:r>
                      <a:r>
                        <a:rPr lang="cs-CZ" sz="1700" baseline="0" dirty="0" smtClean="0"/>
                        <a:t> se výběrové řízení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cs-CZ" sz="1700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700" baseline="0" dirty="0" smtClean="0"/>
                        <a:t>Smlouva (objednávka) vychází z dříve získaných info o situaci na trhu (resp. cenách) z průzkumu trhu</a:t>
                      </a:r>
                      <a:endParaRPr lang="cs-CZ" sz="17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700" baseline="0" dirty="0" smtClean="0"/>
                        <a:t>Výběr dodavatele navazuje na výběrové řízení</a:t>
                      </a:r>
                    </a:p>
                    <a:p>
                      <a:endParaRPr lang="cs-CZ" sz="1700" dirty="0" smtClean="0"/>
                    </a:p>
                    <a:p>
                      <a:r>
                        <a:rPr lang="cs-CZ" sz="1700" dirty="0" smtClean="0"/>
                        <a:t>Povinné zveřejnění výzvy k</a:t>
                      </a:r>
                      <a:r>
                        <a:rPr lang="cs-CZ" sz="1700" baseline="0" dirty="0" smtClean="0"/>
                        <a:t> podání nabídek na webu esfcr.cz (min. 10 dní)</a:t>
                      </a:r>
                    </a:p>
                    <a:p>
                      <a:endParaRPr lang="cs-CZ" sz="1700" baseline="0" dirty="0" smtClean="0"/>
                    </a:p>
                    <a:p>
                      <a:endParaRPr lang="cs-CZ" sz="1700" baseline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700" baseline="0" dirty="0" smtClean="0"/>
                        <a:t>Výběr dodavatele navazuje na zadávací řízení uskutečněné dle pravidel stanovených zejm. v ZZVZ</a:t>
                      </a:r>
                    </a:p>
                    <a:p>
                      <a:endParaRPr lang="cs-CZ" sz="17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Zástupný symbol pro číslo snímku 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28123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 výzvě k podání nabídek I.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268760"/>
            <a:ext cx="8568952" cy="5256584"/>
          </a:xfrm>
        </p:spPr>
        <p:txBody>
          <a:bodyPr/>
          <a:lstStyle/>
          <a:p>
            <a:pPr marL="414000" lvl="1" indent="0">
              <a:buNone/>
            </a:pPr>
            <a:r>
              <a:rPr lang="cs-CZ" b="1" dirty="0"/>
              <a:t>Výzva k podání </a:t>
            </a:r>
            <a:r>
              <a:rPr lang="cs-CZ" b="1" dirty="0" smtClean="0"/>
              <a:t>nabídek </a:t>
            </a:r>
            <a:r>
              <a:rPr lang="cs-CZ" dirty="0" smtClean="0"/>
              <a:t>musí obsahovat zejména </a:t>
            </a:r>
            <a:r>
              <a:rPr lang="cs-CZ" dirty="0"/>
              <a:t>tyto údaje:</a:t>
            </a:r>
          </a:p>
          <a:p>
            <a:pPr marL="414000" lvl="1" indent="0">
              <a:buNone/>
            </a:pPr>
            <a:r>
              <a:rPr lang="cs-CZ" dirty="0"/>
              <a:t> </a:t>
            </a:r>
            <a:r>
              <a:rPr lang="cs-CZ" sz="1900" dirty="0"/>
              <a:t>Název / obchodní </a:t>
            </a:r>
            <a:r>
              <a:rPr lang="cs-CZ" sz="1900" dirty="0" smtClean="0"/>
              <a:t>firmu, IČ / DIČ a sídlo </a:t>
            </a:r>
            <a:r>
              <a:rPr lang="cs-CZ" sz="1900" dirty="0"/>
              <a:t>zadavatele</a:t>
            </a:r>
          </a:p>
          <a:p>
            <a:pPr marL="414000" lvl="1" indent="0">
              <a:buNone/>
            </a:pPr>
            <a:r>
              <a:rPr lang="cs-CZ" sz="1900" dirty="0" smtClean="0"/>
              <a:t> Název a druh zakázky</a:t>
            </a:r>
            <a:endParaRPr lang="cs-CZ" sz="1900" dirty="0"/>
          </a:p>
          <a:p>
            <a:pPr marL="414000" lvl="1" indent="0">
              <a:buNone/>
            </a:pPr>
            <a:r>
              <a:rPr lang="cs-CZ" sz="1900" dirty="0" smtClean="0"/>
              <a:t> </a:t>
            </a:r>
            <a:r>
              <a:rPr lang="cs-CZ" sz="1900" dirty="0"/>
              <a:t>Lhůtu pro podání nabídek, která musí být dostatečná </a:t>
            </a:r>
            <a:endParaRPr lang="cs-CZ" sz="1900" dirty="0" smtClean="0"/>
          </a:p>
          <a:p>
            <a:pPr marL="414000" lvl="1" indent="0">
              <a:buNone/>
            </a:pPr>
            <a:r>
              <a:rPr lang="cs-CZ" sz="1900" dirty="0" smtClean="0"/>
              <a:t> </a:t>
            </a:r>
            <a:r>
              <a:rPr lang="cs-CZ" sz="1900" dirty="0"/>
              <a:t>Místo pro podání </a:t>
            </a:r>
            <a:r>
              <a:rPr lang="cs-CZ" sz="1900" dirty="0" smtClean="0"/>
              <a:t>nabídek a místo </a:t>
            </a:r>
            <a:r>
              <a:rPr lang="cs-CZ" sz="1900" dirty="0"/>
              <a:t>dodání / převzetí </a:t>
            </a:r>
            <a:r>
              <a:rPr lang="cs-CZ" sz="1900" dirty="0" smtClean="0"/>
              <a:t>plnění</a:t>
            </a:r>
            <a:endParaRPr lang="cs-CZ" sz="1900" dirty="0"/>
          </a:p>
          <a:p>
            <a:pPr marL="414000" lvl="1" indent="0">
              <a:buNone/>
            </a:pPr>
            <a:r>
              <a:rPr lang="cs-CZ" sz="1900" dirty="0"/>
              <a:t> </a:t>
            </a:r>
            <a:r>
              <a:rPr lang="cs-CZ" sz="1900" b="1" dirty="0"/>
              <a:t>Popis </a:t>
            </a:r>
            <a:r>
              <a:rPr lang="cs-CZ" sz="1900" dirty="0"/>
              <a:t>(specifikaci) </a:t>
            </a:r>
            <a:r>
              <a:rPr lang="cs-CZ" sz="1900" b="1" dirty="0"/>
              <a:t>předmětu zakázky</a:t>
            </a:r>
            <a:r>
              <a:rPr lang="cs-CZ" sz="1900" dirty="0"/>
              <a:t> </a:t>
            </a:r>
            <a:r>
              <a:rPr lang="cs-CZ" sz="1900" dirty="0" smtClean="0"/>
              <a:t>– dostatečně konkrétní!!!</a:t>
            </a:r>
          </a:p>
          <a:p>
            <a:pPr marL="414000" lvl="1" indent="0" algn="just">
              <a:buNone/>
            </a:pPr>
            <a:r>
              <a:rPr lang="cs-CZ" sz="1900" dirty="0" smtClean="0"/>
              <a:t> </a:t>
            </a:r>
            <a:r>
              <a:rPr lang="cs-CZ" sz="1900" dirty="0"/>
              <a:t>Lhůtu dodání / časový harmonogram plnění / dobu trvání zakázky</a:t>
            </a:r>
          </a:p>
          <a:p>
            <a:pPr marL="414000" lvl="1" indent="0">
              <a:buNone/>
            </a:pPr>
            <a:r>
              <a:rPr lang="cs-CZ" sz="1900" dirty="0" smtClean="0"/>
              <a:t> </a:t>
            </a:r>
            <a:r>
              <a:rPr lang="cs-CZ" sz="1900" b="1" dirty="0" smtClean="0"/>
              <a:t>Kvalifikační předpoklady </a:t>
            </a:r>
          </a:p>
          <a:p>
            <a:pPr marL="414000" lvl="1" indent="0">
              <a:buNone/>
            </a:pPr>
            <a:r>
              <a:rPr lang="cs-CZ" sz="1900" b="1" dirty="0" smtClean="0"/>
              <a:t>povinné náležitosti nutno požadovat!, pozor: stanoveny i požadavky pro VZ zadávané v režimu ZZVZ </a:t>
            </a:r>
          </a:p>
          <a:p>
            <a:pPr marL="414000" lvl="1" indent="0">
              <a:buNone/>
            </a:pPr>
            <a:r>
              <a:rPr lang="cs-CZ" sz="1900" dirty="0"/>
              <a:t> </a:t>
            </a:r>
            <a:r>
              <a:rPr lang="cs-CZ" sz="1900" b="1" dirty="0"/>
              <a:t>P</a:t>
            </a:r>
            <a:r>
              <a:rPr lang="cs-CZ" sz="1900" b="1" dirty="0" smtClean="0"/>
              <a:t>ravidla pro hodnocení nabídek </a:t>
            </a:r>
            <a:r>
              <a:rPr lang="cs-CZ" sz="1900" dirty="0" smtClean="0"/>
              <a:t>(kritéria + metoda + váha/vztah mezi kritérii)</a:t>
            </a:r>
          </a:p>
          <a:p>
            <a:pPr marL="414000" lvl="1" indent="0">
              <a:buNone/>
            </a:pPr>
            <a:r>
              <a:rPr lang="cs-CZ" sz="1900" b="1" dirty="0" smtClean="0"/>
              <a:t>neplátce – </a:t>
            </a:r>
            <a:r>
              <a:rPr lang="cs-CZ" sz="1900" dirty="0" smtClean="0"/>
              <a:t>hodnotí s DPH</a:t>
            </a:r>
            <a:r>
              <a:rPr lang="cs-CZ" sz="1900" b="1" dirty="0" smtClean="0"/>
              <a:t>/ plátce  - </a:t>
            </a:r>
            <a:r>
              <a:rPr lang="cs-CZ" sz="1900" dirty="0" smtClean="0"/>
              <a:t>bez DPH</a:t>
            </a:r>
          </a:p>
          <a:p>
            <a:pPr marL="414000" lvl="1" indent="0">
              <a:buNone/>
            </a:pPr>
            <a:r>
              <a:rPr lang="cs-CZ" sz="1900" b="1" dirty="0"/>
              <a:t>v</a:t>
            </a:r>
            <a:r>
              <a:rPr lang="cs-CZ" sz="1900" b="1" dirty="0" smtClean="0"/>
              <a:t>ždy cena</a:t>
            </a:r>
            <a:r>
              <a:rPr lang="cs-CZ" sz="1900" dirty="0" smtClean="0"/>
              <a:t>, možná další kritéria, viz výčet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13701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 výzvě k podání nabídek II.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268760"/>
            <a:ext cx="8568952" cy="5256584"/>
          </a:xfrm>
        </p:spPr>
        <p:txBody>
          <a:bodyPr/>
          <a:lstStyle/>
          <a:p>
            <a:pPr marL="414000" lvl="1" indent="0">
              <a:buNone/>
            </a:pPr>
            <a:r>
              <a:rPr lang="cs-CZ" b="1" dirty="0"/>
              <a:t>Výzva k podání </a:t>
            </a:r>
            <a:r>
              <a:rPr lang="cs-CZ" b="1" dirty="0" smtClean="0"/>
              <a:t>nabídek </a:t>
            </a:r>
            <a:r>
              <a:rPr lang="cs-CZ" dirty="0" smtClean="0"/>
              <a:t>musí obsahovat zejména </a:t>
            </a:r>
            <a:r>
              <a:rPr lang="cs-CZ" dirty="0"/>
              <a:t>tyto údaje:</a:t>
            </a:r>
          </a:p>
          <a:p>
            <a:pPr marL="414000" lvl="1" indent="0">
              <a:buNone/>
            </a:pPr>
            <a:r>
              <a:rPr lang="cs-CZ" dirty="0"/>
              <a:t> </a:t>
            </a:r>
            <a:r>
              <a:rPr lang="cs-CZ" sz="1900" dirty="0"/>
              <a:t>Z</a:t>
            </a:r>
            <a:r>
              <a:rPr lang="cs-CZ" sz="1900" dirty="0" smtClean="0"/>
              <a:t>apracování dalších požadavků zadavatele, které mají být předmětem posouzení kvalifikace/hodnocení, do podmínek výzvy</a:t>
            </a:r>
            <a:endParaRPr lang="cs-CZ" sz="1900" dirty="0"/>
          </a:p>
          <a:p>
            <a:pPr marL="414000" lvl="1" indent="0">
              <a:buNone/>
            </a:pPr>
            <a:r>
              <a:rPr lang="cs-CZ" sz="1900" dirty="0" smtClean="0"/>
              <a:t> Požadavek na písemnou formu</a:t>
            </a:r>
            <a:endParaRPr lang="cs-CZ" sz="1900" dirty="0"/>
          </a:p>
          <a:p>
            <a:pPr marL="414000" lvl="1" indent="0">
              <a:buNone/>
            </a:pPr>
            <a:r>
              <a:rPr lang="cs-CZ" sz="1900" dirty="0"/>
              <a:t> Pravidla pro vysvětlení zadávacích podmínek</a:t>
            </a:r>
          </a:p>
          <a:p>
            <a:pPr marL="414000" lvl="1" indent="0">
              <a:buNone/>
            </a:pPr>
            <a:r>
              <a:rPr lang="cs-CZ" sz="1900" dirty="0" smtClean="0"/>
              <a:t> Kontaktní údaje</a:t>
            </a:r>
            <a:endParaRPr lang="cs-CZ" sz="1900" dirty="0"/>
          </a:p>
          <a:p>
            <a:pPr marL="414000" lvl="1" indent="0">
              <a:buNone/>
            </a:pPr>
            <a:r>
              <a:rPr lang="cs-CZ" sz="1900" dirty="0"/>
              <a:t> </a:t>
            </a:r>
            <a:r>
              <a:rPr lang="cs-CZ" sz="1900" dirty="0" smtClean="0"/>
              <a:t>Informaci o tom, že lze podat pouze jednu nabídku (ne varianty)</a:t>
            </a:r>
            <a:endParaRPr lang="cs-CZ" sz="1900" dirty="0"/>
          </a:p>
          <a:p>
            <a:pPr marL="414000" lvl="1" indent="0">
              <a:buNone/>
            </a:pPr>
            <a:endParaRPr lang="cs-CZ" sz="1900" dirty="0" smtClean="0"/>
          </a:p>
          <a:p>
            <a:pPr marL="414000" lvl="1" indent="0">
              <a:buNone/>
            </a:pPr>
            <a:r>
              <a:rPr lang="cs-CZ" sz="1900" b="1" dirty="0" smtClean="0"/>
              <a:t>NOVĚ JIŽ NEMUSÍ OBSAHOVAT PRVKY VIZUÁLNÍ IDENTITY OPZ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17118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Kvalifikace (kap </a:t>
            </a:r>
            <a:r>
              <a:rPr lang="cs-CZ" dirty="0" smtClean="0"/>
              <a:t>20.6 </a:t>
            </a:r>
            <a:r>
              <a:rPr lang="cs-CZ" dirty="0"/>
              <a:t>OČP)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268760"/>
            <a:ext cx="8568952" cy="5256584"/>
          </a:xfrm>
        </p:spPr>
        <p:txBody>
          <a:bodyPr/>
          <a:lstStyle/>
          <a:p>
            <a:pPr marL="414000" lvl="1" indent="0">
              <a:buNone/>
            </a:pPr>
            <a:endParaRPr lang="cs-CZ" dirty="0" smtClean="0"/>
          </a:p>
          <a:p>
            <a:r>
              <a:rPr lang="cs-CZ" dirty="0"/>
              <a:t>M</a:t>
            </a:r>
            <a:r>
              <a:rPr lang="cs-CZ" dirty="0" smtClean="0"/>
              <a:t>usí být v souladu se zásadami a vztahovat se k předmětu</a:t>
            </a:r>
          </a:p>
          <a:p>
            <a:pPr algn="just"/>
            <a:r>
              <a:rPr lang="cs-CZ" dirty="0"/>
              <a:t>P</a:t>
            </a:r>
            <a:r>
              <a:rPr lang="cs-CZ" dirty="0" smtClean="0"/>
              <a:t>ovinně: </a:t>
            </a:r>
            <a:r>
              <a:rPr lang="cs-CZ" b="1" dirty="0" smtClean="0"/>
              <a:t>doklad o oprávnění k podnikání</a:t>
            </a:r>
            <a:r>
              <a:rPr lang="cs-CZ" dirty="0" smtClean="0"/>
              <a:t> a </a:t>
            </a:r>
            <a:r>
              <a:rPr lang="cs-CZ" b="1" dirty="0" smtClean="0"/>
              <a:t>čestné prohlášení k bezdlužnosti </a:t>
            </a:r>
            <a:r>
              <a:rPr lang="cs-CZ" dirty="0" smtClean="0"/>
              <a:t>daňové/ nedoplatky na pojistném či penále z veřejného zdravot. pojištění/ sociálního zabezpečení nebo na příspěvku na stát. politiku zaměstnanosti</a:t>
            </a:r>
          </a:p>
          <a:p>
            <a:pPr algn="just"/>
            <a:r>
              <a:rPr lang="cs-CZ" b="1" u="sng" dirty="0" smtClean="0"/>
              <a:t>Pozor</a:t>
            </a:r>
            <a:r>
              <a:rPr lang="cs-CZ" u="sng" dirty="0" smtClean="0"/>
              <a:t> – požadavek nad rámec ZZVZ</a:t>
            </a:r>
            <a:r>
              <a:rPr lang="cs-CZ" dirty="0" smtClean="0"/>
              <a:t>:</a:t>
            </a:r>
          </a:p>
          <a:p>
            <a:pPr marL="0" indent="0" algn="just">
              <a:buNone/>
            </a:pPr>
            <a:r>
              <a:rPr lang="cs-CZ" dirty="0" smtClean="0"/>
              <a:t>	nad 2 mil. Kč bez DPH, resp. nad 6 mil. Kč bez DPH – 	postup v souladu se ZZVZ – povinně požadovat 	kvalifikaci alespoň v rozsahu § 74, způsob prokázání 	podle § 75 ZZVZ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70626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Hodnotící kritéria </a:t>
            </a:r>
            <a:r>
              <a:rPr lang="cs-CZ" dirty="0"/>
              <a:t>(kap </a:t>
            </a:r>
            <a:r>
              <a:rPr lang="cs-CZ" dirty="0" smtClean="0"/>
              <a:t>20.6 </a:t>
            </a:r>
            <a:r>
              <a:rPr lang="cs-CZ" dirty="0"/>
              <a:t>OČP)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268760"/>
            <a:ext cx="8568952" cy="5256584"/>
          </a:xfrm>
        </p:spPr>
        <p:txBody>
          <a:bodyPr/>
          <a:lstStyle/>
          <a:p>
            <a:pPr marL="414000" lvl="1" indent="0">
              <a:buNone/>
            </a:pPr>
            <a:endParaRPr lang="cs-CZ" dirty="0" smtClean="0"/>
          </a:p>
          <a:p>
            <a:pPr algn="just"/>
            <a:r>
              <a:rPr lang="cs-CZ" b="1" dirty="0"/>
              <a:t>Hodnoticí kritéria </a:t>
            </a:r>
            <a:r>
              <a:rPr lang="cs-CZ" dirty="0"/>
              <a:t>musí být v souladu se zásadou transparentnosti </a:t>
            </a:r>
            <a:r>
              <a:rPr lang="cs-CZ" b="1" dirty="0" smtClean="0"/>
              <a:t>dostatečně přesně </a:t>
            </a:r>
            <a:r>
              <a:rPr lang="cs-CZ" b="1" dirty="0"/>
              <a:t>popsána</a:t>
            </a:r>
            <a:r>
              <a:rPr lang="cs-CZ" dirty="0"/>
              <a:t>, a to včetně metody a způsobu hodnocení nabídek </a:t>
            </a:r>
            <a:r>
              <a:rPr lang="cs-CZ" dirty="0" smtClean="0"/>
              <a:t>podle těchto </a:t>
            </a:r>
            <a:r>
              <a:rPr lang="cs-CZ" dirty="0"/>
              <a:t>hodnoticích kritérií tak, aby bylo zřejmé, jaké parametry nabídky </a:t>
            </a:r>
            <a:r>
              <a:rPr lang="cs-CZ" dirty="0" smtClean="0"/>
              <a:t>bude v </a:t>
            </a:r>
            <a:r>
              <a:rPr lang="cs-CZ" dirty="0"/>
              <a:t>daném kritériu hodnotit zadavatel jako </a:t>
            </a:r>
            <a:r>
              <a:rPr lang="cs-CZ" dirty="0" smtClean="0"/>
              <a:t>nejvýhodnější.</a:t>
            </a:r>
          </a:p>
          <a:p>
            <a:pPr algn="just"/>
            <a:r>
              <a:rPr lang="cs-CZ" b="1" dirty="0"/>
              <a:t>Jedním kritériem vždy cena</a:t>
            </a:r>
          </a:p>
          <a:p>
            <a:pPr algn="just"/>
            <a:r>
              <a:rPr lang="cs-CZ" dirty="0" smtClean="0"/>
              <a:t>Hodnoticí kritéria </a:t>
            </a:r>
            <a:r>
              <a:rPr lang="cs-CZ" dirty="0"/>
              <a:t>se musí </a:t>
            </a:r>
            <a:r>
              <a:rPr lang="cs-CZ" b="1" dirty="0"/>
              <a:t>jednoznačně vztahovat k předmětu </a:t>
            </a:r>
            <a:r>
              <a:rPr lang="cs-CZ" b="1" dirty="0" smtClean="0"/>
              <a:t>zakázky</a:t>
            </a:r>
            <a:r>
              <a:rPr lang="cs-CZ" dirty="0" smtClean="0"/>
              <a:t> a musí být vymezena tak, aby podle </a:t>
            </a:r>
            <a:r>
              <a:rPr lang="cs-CZ" dirty="0"/>
              <a:t>nich mohly </a:t>
            </a:r>
            <a:r>
              <a:rPr lang="cs-CZ" dirty="0" smtClean="0"/>
              <a:t>být podány nabídky porovnatelné a ověřitelné.</a:t>
            </a:r>
          </a:p>
          <a:p>
            <a:pPr algn="just"/>
            <a:r>
              <a:rPr lang="cs-CZ" dirty="0" smtClean="0"/>
              <a:t>Pokud je více kritérií, tak nejlepší nabídka vždy dostane 100 bodů, nelze přidělit 0 bodů </a:t>
            </a:r>
          </a:p>
          <a:p>
            <a:pPr marL="0" indent="0">
              <a:buNone/>
            </a:pPr>
            <a:endParaRPr lang="cs-CZ" dirty="0"/>
          </a:p>
          <a:p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20925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Otevírání, posouzení a Hodnocení </a:t>
            </a:r>
            <a:r>
              <a:rPr lang="cs-CZ" dirty="0"/>
              <a:t>(kap </a:t>
            </a:r>
            <a:r>
              <a:rPr lang="cs-CZ" dirty="0" smtClean="0"/>
              <a:t>20.8 </a:t>
            </a:r>
            <a:r>
              <a:rPr lang="cs-CZ" dirty="0"/>
              <a:t>OČP</a:t>
            </a:r>
            <a:r>
              <a:rPr lang="cs-CZ" dirty="0" smtClean="0"/>
              <a:t>) I.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196752"/>
            <a:ext cx="8712968" cy="5544616"/>
          </a:xfrm>
        </p:spPr>
        <p:txBody>
          <a:bodyPr/>
          <a:lstStyle/>
          <a:p>
            <a:pPr marL="0" indent="0" algn="just">
              <a:buNone/>
            </a:pPr>
            <a:r>
              <a:rPr lang="cs-CZ" b="1" u="sng" dirty="0" smtClean="0"/>
              <a:t>Otevírání </a:t>
            </a:r>
            <a:r>
              <a:rPr lang="cs-CZ" b="1" u="sng" dirty="0"/>
              <a:t>obálek</a:t>
            </a:r>
            <a:r>
              <a:rPr lang="cs-CZ" b="1" dirty="0"/>
              <a:t> </a:t>
            </a:r>
            <a:r>
              <a:rPr lang="cs-CZ" dirty="0"/>
              <a:t>s nabídkami, </a:t>
            </a:r>
            <a:r>
              <a:rPr lang="cs-CZ" dirty="0" smtClean="0"/>
              <a:t>posouzení kvalifikace, posouzení </a:t>
            </a:r>
            <a:r>
              <a:rPr lang="cs-CZ" dirty="0"/>
              <a:t>úplnosti a hodnocení nabídek provádí </a:t>
            </a:r>
            <a:r>
              <a:rPr lang="cs-CZ" b="1" u="sng" dirty="0" smtClean="0"/>
              <a:t>komise o minimálně 3 členech</a:t>
            </a:r>
            <a:r>
              <a:rPr lang="cs-CZ" b="1" dirty="0"/>
              <a:t> </a:t>
            </a:r>
            <a:r>
              <a:rPr lang="cs-CZ" dirty="0" smtClean="0"/>
              <a:t>(usnášení schopnost, nepovinní náhradníci, střet zájmů) </a:t>
            </a:r>
          </a:p>
          <a:p>
            <a:pPr marL="0" indent="0" algn="just">
              <a:buNone/>
            </a:pPr>
            <a:r>
              <a:rPr lang="cs-CZ" b="1" u="sng" dirty="0" smtClean="0"/>
              <a:t>Pozor</a:t>
            </a:r>
            <a:r>
              <a:rPr lang="cs-CZ" u="sng" dirty="0" smtClean="0"/>
              <a:t> </a:t>
            </a:r>
            <a:r>
              <a:rPr lang="cs-CZ" u="sng" dirty="0"/>
              <a:t>– požadavek nad rámec ZZVZ</a:t>
            </a:r>
            <a:r>
              <a:rPr lang="cs-CZ" dirty="0" smtClean="0"/>
              <a:t>: komise u zakázek zadávaných podle ZZVZ, ač ji zákon nevyžaduje!!!</a:t>
            </a:r>
            <a:endParaRPr lang="cs-CZ" dirty="0"/>
          </a:p>
          <a:p>
            <a:pPr marL="0" indent="0" algn="just">
              <a:buNone/>
            </a:pPr>
            <a:r>
              <a:rPr lang="cs-CZ" dirty="0" smtClean="0"/>
              <a:t>Po </a:t>
            </a:r>
            <a:r>
              <a:rPr lang="cs-CZ" dirty="0"/>
              <a:t>otevření obálek provede komise</a:t>
            </a:r>
            <a:r>
              <a:rPr lang="cs-CZ" b="1" dirty="0"/>
              <a:t> </a:t>
            </a:r>
            <a:r>
              <a:rPr lang="cs-CZ" b="1" u="sng" dirty="0"/>
              <a:t>posouzení </a:t>
            </a:r>
            <a:r>
              <a:rPr lang="cs-CZ" b="1" u="sng" dirty="0" smtClean="0"/>
              <a:t>nabídek </a:t>
            </a:r>
            <a:r>
              <a:rPr lang="cs-CZ" dirty="0" smtClean="0"/>
              <a:t>(soulad se zadávacími podmínkami + kvalifikace)</a:t>
            </a:r>
            <a:r>
              <a:rPr lang="cs-CZ" b="1" dirty="0" smtClean="0"/>
              <a:t>. </a:t>
            </a:r>
          </a:p>
          <a:p>
            <a:pPr marL="0" indent="0" algn="just">
              <a:buNone/>
            </a:pPr>
            <a:r>
              <a:rPr lang="cs-CZ" i="1" dirty="0" smtClean="0"/>
              <a:t>V této fázi řešeno:</a:t>
            </a:r>
          </a:p>
          <a:p>
            <a:pPr marL="0" indent="0" algn="just">
              <a:buNone/>
            </a:pPr>
            <a:r>
              <a:rPr lang="cs-CZ" dirty="0" smtClean="0"/>
              <a:t>Problematika neúplnosti nabídek (nutno dát lhůtu, min. 48 hodin)</a:t>
            </a:r>
          </a:p>
          <a:p>
            <a:pPr marL="0" indent="0" algn="just">
              <a:buNone/>
            </a:pPr>
            <a:r>
              <a:rPr lang="cs-CZ" dirty="0" smtClean="0"/>
              <a:t>Mimořádně nízká nabídková cena (nejprve třeba písemně vyzvat k upřesnění)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52674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Otevírání, posouzení a Hodnocení </a:t>
            </a:r>
            <a:r>
              <a:rPr lang="cs-CZ" dirty="0"/>
              <a:t>(kap </a:t>
            </a:r>
            <a:r>
              <a:rPr lang="cs-CZ" dirty="0" smtClean="0"/>
              <a:t>20.8 </a:t>
            </a:r>
            <a:r>
              <a:rPr lang="cs-CZ" dirty="0"/>
              <a:t>OČP</a:t>
            </a:r>
            <a:r>
              <a:rPr lang="cs-CZ" dirty="0" smtClean="0"/>
              <a:t>) II.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196752"/>
            <a:ext cx="8712968" cy="5544616"/>
          </a:xfrm>
        </p:spPr>
        <p:txBody>
          <a:bodyPr/>
          <a:lstStyle/>
          <a:p>
            <a:pPr marL="0" indent="0" algn="just">
              <a:buNone/>
            </a:pPr>
            <a:r>
              <a:rPr lang="cs-CZ" b="1" u="sng" dirty="0" smtClean="0"/>
              <a:t>Hodnocení nabídek </a:t>
            </a:r>
            <a:endParaRPr lang="cs-CZ" dirty="0" smtClean="0"/>
          </a:p>
          <a:p>
            <a:pPr marL="0" indent="0" algn="just">
              <a:buNone/>
            </a:pPr>
            <a:r>
              <a:rPr lang="cs-CZ" dirty="0" smtClean="0"/>
              <a:t>Pokud doručena jen jedna nabídka – probíhá posouzení, neprobíhá hodnocení</a:t>
            </a:r>
          </a:p>
          <a:p>
            <a:pPr marL="0" indent="0" algn="just">
              <a:buNone/>
            </a:pPr>
            <a:r>
              <a:rPr lang="cs-CZ" b="1" dirty="0" smtClean="0"/>
              <a:t>Hodnocení</a:t>
            </a:r>
            <a:r>
              <a:rPr lang="cs-CZ" dirty="0" smtClean="0"/>
              <a:t> může být provedeno </a:t>
            </a:r>
            <a:r>
              <a:rPr lang="cs-CZ" b="1" u="sng" dirty="0" smtClean="0"/>
              <a:t>před</a:t>
            </a:r>
            <a:r>
              <a:rPr lang="cs-CZ" b="1" dirty="0" smtClean="0"/>
              <a:t> posouzením </a:t>
            </a:r>
            <a:r>
              <a:rPr lang="cs-CZ" dirty="0" smtClean="0"/>
              <a:t>– praktické, pokud se hodnotí pouze cena – pokud vítěz nesplní požadavky, musí se provést nové hodnocení.</a:t>
            </a:r>
            <a:endParaRPr lang="cs-CZ" dirty="0"/>
          </a:p>
          <a:p>
            <a:pPr marL="0" indent="0">
              <a:buNone/>
            </a:pPr>
            <a:r>
              <a:rPr lang="cs-CZ" b="1" dirty="0" smtClean="0"/>
              <a:t>Metody hodnocení uvedeny přímo v OČP</a:t>
            </a:r>
            <a:r>
              <a:rPr lang="cs-CZ" dirty="0" smtClean="0"/>
              <a:t> – nutno dodržovat, jsou to pevně stanovená pravidla!</a:t>
            </a:r>
          </a:p>
          <a:p>
            <a:pPr marL="0" indent="0">
              <a:buNone/>
            </a:pPr>
            <a:r>
              <a:rPr lang="cs-CZ" dirty="0" smtClean="0"/>
              <a:t>Výsledkem je smlouva – musí mít písemnou formu a dané náležitosti.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71397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Ex ante kontrola (kap 20.13 OČP)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268760"/>
            <a:ext cx="8568952" cy="2160240"/>
          </a:xfrm>
        </p:spPr>
        <p:txBody>
          <a:bodyPr/>
          <a:lstStyle/>
          <a:p>
            <a:pPr marL="414000" lvl="1" indent="0" fontAlgn="base" hangingPunct="0">
              <a:buNone/>
            </a:pPr>
            <a:r>
              <a:rPr lang="cs-CZ" dirty="0" smtClean="0"/>
              <a:t>OPZ</a:t>
            </a:r>
            <a:r>
              <a:rPr lang="cs-CZ" dirty="0"/>
              <a:t>: </a:t>
            </a:r>
            <a:r>
              <a:rPr lang="cs-CZ" b="1" dirty="0" smtClean="0"/>
              <a:t>všechny zakázky </a:t>
            </a:r>
            <a:r>
              <a:rPr lang="cs-CZ" dirty="0" smtClean="0"/>
              <a:t>od 400 / 500 tis. Kč </a:t>
            </a:r>
          </a:p>
          <a:p>
            <a:pPr marL="414000" lvl="1" indent="0" fontAlgn="base" hangingPunct="0">
              <a:buNone/>
            </a:pPr>
            <a:r>
              <a:rPr lang="cs-CZ" dirty="0" smtClean="0"/>
              <a:t>a) před </a:t>
            </a:r>
            <a:r>
              <a:rPr lang="cs-CZ" dirty="0"/>
              <a:t>vyhlášením </a:t>
            </a:r>
            <a:r>
              <a:rPr lang="cs-CZ" dirty="0" smtClean="0"/>
              <a:t>výběrového/zadávacího řízení, </a:t>
            </a:r>
          </a:p>
          <a:p>
            <a:pPr marL="414000" lvl="1" indent="0" fontAlgn="base" hangingPunct="0">
              <a:buNone/>
            </a:pPr>
            <a:r>
              <a:rPr lang="cs-CZ" dirty="0" smtClean="0"/>
              <a:t>b) před </a:t>
            </a:r>
            <a:r>
              <a:rPr lang="cs-CZ" dirty="0"/>
              <a:t>podpisem </a:t>
            </a:r>
            <a:r>
              <a:rPr lang="cs-CZ" dirty="0" smtClean="0"/>
              <a:t>smlouvy, </a:t>
            </a:r>
          </a:p>
          <a:p>
            <a:pPr marL="414000" lvl="1" indent="0" fontAlgn="base" hangingPunct="0">
              <a:buNone/>
            </a:pPr>
            <a:r>
              <a:rPr lang="cs-CZ" dirty="0" smtClean="0"/>
              <a:t>c) před </a:t>
            </a:r>
            <a:r>
              <a:rPr lang="cs-CZ" dirty="0"/>
              <a:t>podpisem </a:t>
            </a:r>
            <a:r>
              <a:rPr lang="cs-CZ" dirty="0" smtClean="0"/>
              <a:t>dodatku</a:t>
            </a:r>
          </a:p>
          <a:p>
            <a:pPr lvl="1" fontAlgn="base" hangingPunct="0"/>
            <a:r>
              <a:rPr lang="cs-CZ" b="1" dirty="0" smtClean="0"/>
              <a:t>Lhůty pro ex ante kontroly</a:t>
            </a:r>
            <a:r>
              <a:rPr lang="cs-CZ" dirty="0" smtClean="0"/>
              <a:t>:</a:t>
            </a:r>
          </a:p>
          <a:p>
            <a:pPr marL="414000" lvl="1" indent="0" fontAlgn="base" hangingPunct="0">
              <a:buNone/>
            </a:pPr>
            <a:r>
              <a:rPr lang="cs-CZ" dirty="0" smtClean="0"/>
              <a:t>pozor: </a:t>
            </a:r>
            <a:r>
              <a:rPr lang="cs-CZ" b="1" u="sng" dirty="0" smtClean="0"/>
              <a:t>nutno zohlednit při přípravě výběrového/zadávacího řízení</a:t>
            </a:r>
            <a:r>
              <a:rPr lang="cs-CZ" dirty="0" smtClean="0"/>
              <a:t> !!!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58</a:t>
            </a:fld>
            <a:endParaRPr lang="cs-CZ" dirty="0"/>
          </a:p>
        </p:txBody>
      </p:sp>
      <p:graphicFrame>
        <p:nvGraphicFramePr>
          <p:cNvPr id="5" name="Zástupný symbol pro obsah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7085356"/>
              </p:ext>
            </p:extLst>
          </p:nvPr>
        </p:nvGraphicFramePr>
        <p:xfrm>
          <a:off x="467544" y="3645023"/>
          <a:ext cx="8280920" cy="28346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883971"/>
                <a:gridCol w="2271757"/>
                <a:gridCol w="2125192"/>
              </a:tblGrid>
              <a:tr h="770384">
                <a:tc>
                  <a:txBody>
                    <a:bodyPr/>
                    <a:lstStyle/>
                    <a:p>
                      <a:r>
                        <a:rPr lang="cs-CZ" i="0" dirty="0" smtClean="0"/>
                        <a:t>Typ zakázky / </a:t>
                      </a:r>
                    </a:p>
                    <a:p>
                      <a:r>
                        <a:rPr lang="cs-CZ" i="0" dirty="0" smtClean="0"/>
                        <a:t>specifikace</a:t>
                      </a:r>
                      <a:r>
                        <a:rPr lang="cs-CZ" i="0" baseline="0" dirty="0" smtClean="0"/>
                        <a:t> kontroly</a:t>
                      </a:r>
                      <a:endParaRPr lang="cs-CZ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b="1" i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Mimo režim ZZVZ či přes e-tržiště (od 100 tis.</a:t>
                      </a:r>
                      <a:r>
                        <a:rPr lang="cs-CZ" sz="1800" b="1" i="0" kern="1200" baseline="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Kč)</a:t>
                      </a:r>
                      <a:endParaRPr lang="cs-CZ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b="1" i="0" kern="1200" dirty="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 režimu ZZVZ</a:t>
                      </a:r>
                      <a:endParaRPr lang="cs-CZ" i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Kontrola před vyhlášením výběrového/zadávacího řízení</a:t>
                      </a:r>
                      <a:endParaRPr lang="cs-CZ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36195" algn="l" defTabSz="914400" rtl="0" eaLnBrk="1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 pracovních dní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36195" algn="l" defTabSz="914400" rtl="0" eaLnBrk="1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 </a:t>
                      </a:r>
                      <a:r>
                        <a:rPr lang="cs-CZ" sz="180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pracovních dní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Kontrola před podpisem smlouvy s vybraným dodavatelem</a:t>
                      </a:r>
                      <a:endParaRPr lang="cs-CZ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36195" algn="l" defTabSz="914400" rtl="0" eaLnBrk="1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25 pracovních dní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36195" algn="l" defTabSz="914400" rtl="0" eaLnBrk="1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 </a:t>
                      </a:r>
                      <a:r>
                        <a:rPr lang="cs-CZ" sz="180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pracovních dní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Kontrola před podpisem dodatku ke smlouvě s dodavatelem</a:t>
                      </a:r>
                      <a:endParaRPr lang="cs-CZ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36195" algn="l" defTabSz="914400" rtl="0" eaLnBrk="1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 pracovních dní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36195" algn="l" defTabSz="914400" rtl="0" eaLnBrk="1" latinLnBrk="0" hangingPunct="1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 pracovních dní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8270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Odpovědné veřejné zadávání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Projekty ESF ze své podstaty podporují </a:t>
            </a:r>
            <a:r>
              <a:rPr lang="cs-CZ" b="1" dirty="0"/>
              <a:t>horizontální témata:</a:t>
            </a:r>
          </a:p>
          <a:p>
            <a:r>
              <a:rPr lang="cs-CZ" i="1" dirty="0"/>
              <a:t>rovné příležitosti </a:t>
            </a:r>
            <a:r>
              <a:rPr lang="cs-CZ" dirty="0"/>
              <a:t>a </a:t>
            </a:r>
          </a:p>
          <a:p>
            <a:r>
              <a:rPr lang="cs-CZ" i="1" dirty="0"/>
              <a:t>udržitelný rozvoj</a:t>
            </a:r>
            <a:r>
              <a:rPr lang="cs-CZ" dirty="0"/>
              <a:t>. </a:t>
            </a:r>
          </a:p>
          <a:p>
            <a:pPr marL="0" indent="0" algn="just">
              <a:buNone/>
            </a:pPr>
            <a:r>
              <a:rPr lang="cs-CZ" dirty="0"/>
              <a:t>Odpovědné zadávání veřejných zakázek nabízí </a:t>
            </a:r>
            <a:r>
              <a:rPr lang="cs-CZ" b="1" dirty="0"/>
              <a:t>možnost</a:t>
            </a:r>
            <a:r>
              <a:rPr lang="cs-CZ" dirty="0"/>
              <a:t>, jak tato témata naplňovat i během dílčích kroků realizace jednotlivých projektů, resp. při zadávání veřejných zakázek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59</a:t>
            </a:fld>
            <a:endParaRPr lang="cs-CZ" dirty="0"/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512400" y="152400"/>
            <a:ext cx="8424000" cy="1080000"/>
          </a:xfrm>
          <a:prstGeom prst="rect">
            <a:avLst/>
          </a:prstGeom>
        </p:spPr>
        <p:txBody>
          <a:bodyPr vert="horz" lIns="36000" tIns="0" rIns="36000" bIns="0" rtlCol="0" anchor="ctr" anchorCtr="0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200" b="1" kern="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>
          <a:xfrm>
            <a:off x="855352" y="1952400"/>
            <a:ext cx="8064000" cy="4320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432000" indent="-432000" algn="l" defTabSz="914400" rtl="0" eaLnBrk="1" latinLnBrk="0" hangingPunct="1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100000"/>
              <a:buFont typeface="Wingdings" panose="05000000000000000000" pitchFamily="2" charset="2"/>
              <a:buChar char=""/>
              <a:defRPr sz="2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66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8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70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lang="cs-CZ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2000" indent="-252000" algn="l" defTabSz="914400" rtl="0" eaLnBrk="1" latinLnBrk="0" hangingPunct="1">
              <a:lnSpc>
                <a:spcPts val="2400"/>
              </a:lnSpc>
              <a:spcBef>
                <a:spcPts val="300"/>
              </a:spcBef>
              <a:spcAft>
                <a:spcPts val="300"/>
              </a:spcAft>
              <a:buClr>
                <a:schemeClr val="accent2"/>
              </a:buClr>
              <a:buSzPct val="80000"/>
              <a:buFont typeface="Wingdings" panose="05000000000000000000" pitchFamily="2" charset="2"/>
              <a:buChar char="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 panose="05000000000000000000" pitchFamily="2" charset="2"/>
              <a:buNone/>
            </a:pPr>
            <a:endParaRPr lang="cs-CZ" dirty="0" smtClean="0"/>
          </a:p>
          <a:p>
            <a:pPr marL="0" indent="0">
              <a:buFont typeface="Wingdings" panose="05000000000000000000" pitchFamily="2" charset="2"/>
              <a:buNone/>
            </a:pPr>
            <a:r>
              <a:rPr lang="cs-CZ" dirty="0" smtClean="0"/>
              <a:t> </a:t>
            </a:r>
          </a:p>
          <a:p>
            <a:pPr marL="0" indent="0" algn="just">
              <a:buFont typeface="Wingdings" panose="05000000000000000000" pitchFamily="2" charset="2"/>
              <a:buNone/>
            </a:pPr>
            <a:endParaRPr lang="cs-CZ" dirty="0"/>
          </a:p>
        </p:txBody>
      </p:sp>
      <p:sp>
        <p:nvSpPr>
          <p:cNvPr id="7" name="Zástupný symbol pro číslo snímku 3"/>
          <p:cNvSpPr txBox="1">
            <a:spLocks/>
          </p:cNvSpPr>
          <p:nvPr/>
        </p:nvSpPr>
        <p:spPr>
          <a:xfrm>
            <a:off x="8792400" y="6668400"/>
            <a:ext cx="468000" cy="180000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ctr" defTabSz="914400" rtl="0" eaLnBrk="1" latinLnBrk="0" hangingPunct="1">
              <a:defRPr sz="105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79BF083-4774-43B1-9AB0-5CC1AC5DD8EE}" type="slidenum">
              <a:rPr lang="cs-CZ" smtClean="0"/>
              <a:pPr/>
              <a:t>59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787255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0" dirty="0" smtClean="0"/>
              <a:t>Povinný plakát</a:t>
            </a:r>
            <a:endParaRPr lang="cs-CZ" b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11560" y="1556792"/>
            <a:ext cx="8064000" cy="4320000"/>
          </a:xfrm>
        </p:spPr>
        <p:txBody>
          <a:bodyPr/>
          <a:lstStyle/>
          <a:p>
            <a:r>
              <a:rPr lang="cs-CZ" dirty="0" smtClean="0"/>
              <a:t>Alespoň </a:t>
            </a:r>
            <a:r>
              <a:rPr lang="cs-CZ" dirty="0"/>
              <a:t>1 povinný plakát </a:t>
            </a:r>
            <a:r>
              <a:rPr lang="cs-CZ" dirty="0" smtClean="0"/>
              <a:t>min. </a:t>
            </a:r>
            <a:r>
              <a:rPr lang="cs-CZ" dirty="0"/>
              <a:t>A3 s informacemi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o </a:t>
            </a:r>
            <a:r>
              <a:rPr lang="cs-CZ" dirty="0"/>
              <a:t>projektu </a:t>
            </a:r>
            <a:r>
              <a:rPr lang="cs-CZ" dirty="0" smtClean="0"/>
              <a:t>– šablona na </a:t>
            </a:r>
            <a:r>
              <a:rPr lang="cs-CZ" dirty="0" smtClean="0">
                <a:hlinkClick r:id="rId2"/>
              </a:rPr>
              <a:t>https://publicita.dotaceeu.cz/</a:t>
            </a:r>
            <a:r>
              <a:rPr lang="cs-CZ" dirty="0" smtClean="0"/>
              <a:t>. </a:t>
            </a:r>
          </a:p>
          <a:p>
            <a:r>
              <a:rPr lang="cs-CZ" dirty="0"/>
              <a:t>Po celou dobu realizace </a:t>
            </a:r>
            <a:r>
              <a:rPr lang="cs-CZ" dirty="0" smtClean="0"/>
              <a:t>projektu.</a:t>
            </a:r>
            <a:endParaRPr lang="cs-CZ" dirty="0"/>
          </a:p>
          <a:p>
            <a:r>
              <a:rPr lang="cs-CZ" dirty="0" smtClean="0"/>
              <a:t>V </a:t>
            </a:r>
            <a:r>
              <a:rPr lang="cs-CZ" dirty="0"/>
              <a:t>místě realizace </a:t>
            </a:r>
            <a:r>
              <a:rPr lang="cs-CZ" dirty="0" smtClean="0"/>
              <a:t>projektu </a:t>
            </a:r>
            <a:r>
              <a:rPr lang="cs-CZ" dirty="0"/>
              <a:t>snadno viditelném pro veřejnost, jako jsou vstupní prostory </a:t>
            </a:r>
            <a:r>
              <a:rPr lang="cs-CZ" dirty="0" smtClean="0"/>
              <a:t>budovy:</a:t>
            </a:r>
          </a:p>
          <a:p>
            <a:pPr lvl="1"/>
            <a:r>
              <a:rPr lang="cs-CZ" dirty="0" smtClean="0"/>
              <a:t>Pokud </a:t>
            </a:r>
            <a:r>
              <a:rPr lang="cs-CZ" dirty="0"/>
              <a:t>je projekt realizován na více místech, </a:t>
            </a:r>
            <a:r>
              <a:rPr lang="cs-CZ" dirty="0" smtClean="0"/>
              <a:t>bude umístěn </a:t>
            </a:r>
            <a:r>
              <a:rPr lang="cs-CZ" dirty="0"/>
              <a:t>na všech těchto </a:t>
            </a:r>
            <a:r>
              <a:rPr lang="cs-CZ" dirty="0" smtClean="0"/>
              <a:t>místech.</a:t>
            </a:r>
          </a:p>
          <a:p>
            <a:pPr lvl="1"/>
            <a:r>
              <a:rPr lang="cs-CZ" dirty="0" smtClean="0"/>
              <a:t>Pokud nelze umístit </a:t>
            </a:r>
            <a:r>
              <a:rPr lang="cs-CZ" dirty="0"/>
              <a:t>plakát v místě realizace projektu, bude umístěn v sídle </a:t>
            </a:r>
            <a:r>
              <a:rPr lang="cs-CZ" dirty="0" smtClean="0"/>
              <a:t>příjemce.</a:t>
            </a:r>
          </a:p>
          <a:p>
            <a:pPr lvl="1"/>
            <a:r>
              <a:rPr lang="cs-CZ" dirty="0" smtClean="0"/>
              <a:t>Pokud </a:t>
            </a:r>
            <a:r>
              <a:rPr lang="cs-CZ" dirty="0"/>
              <a:t>příjemce realizuje více projektů </a:t>
            </a:r>
            <a:r>
              <a:rPr lang="cs-CZ" dirty="0" smtClean="0"/>
              <a:t>OPZ v </a:t>
            </a:r>
            <a:r>
              <a:rPr lang="cs-CZ" dirty="0"/>
              <a:t>jednom místě, je možné </a:t>
            </a:r>
            <a:r>
              <a:rPr lang="cs-CZ" dirty="0" smtClean="0"/>
              <a:t>pro všechny </a:t>
            </a:r>
            <a:r>
              <a:rPr lang="cs-CZ" dirty="0"/>
              <a:t>tyto projekty umístit pouze jeden </a:t>
            </a:r>
            <a:r>
              <a:rPr lang="cs-CZ" dirty="0" smtClean="0"/>
              <a:t>plakát.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6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9572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Odpovědné veřejné zadávání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cs-CZ" dirty="0"/>
              <a:t>„</a:t>
            </a:r>
            <a:r>
              <a:rPr lang="cs-CZ" b="1" dirty="0"/>
              <a:t>Odpovědné veřejné zadávání</a:t>
            </a:r>
            <a:r>
              <a:rPr lang="cs-CZ" dirty="0"/>
              <a:t>“ lze definovat jako nákup produktů a služeb způsobem, kdy nakupující získává maximální hodnotu za peníze z hlediska vytváření </a:t>
            </a:r>
            <a:r>
              <a:rPr lang="cs-CZ" u="sng" dirty="0"/>
              <a:t>prospěchu pro společnost</a:t>
            </a:r>
            <a:r>
              <a:rPr lang="cs-CZ" dirty="0"/>
              <a:t> a ekonomiku a při </a:t>
            </a:r>
            <a:r>
              <a:rPr lang="cs-CZ" u="sng" dirty="0"/>
              <a:t>minimálních škodách na životním prostředí.</a:t>
            </a:r>
          </a:p>
          <a:p>
            <a:pPr marL="0" indent="0" algn="just">
              <a:buNone/>
            </a:pPr>
            <a:r>
              <a:rPr lang="cs-CZ" i="1" dirty="0"/>
              <a:t>(zahrnuje tak aspekty sociálně odpovědného veřejného zadávání a zeleného nakupování)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438640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Odpovědné veřejné zadávání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u="sng" dirty="0"/>
              <a:t>Nová směrnice 2014/24/EU o zadávání veřejných zakázek </a:t>
            </a:r>
            <a:r>
              <a:rPr lang="cs-CZ" dirty="0"/>
              <a:t>– větší důraz na strategické/odpovědné ZVZ (sociální a environmentální požadavky/kritéria). </a:t>
            </a:r>
          </a:p>
          <a:p>
            <a:pPr algn="just"/>
            <a:r>
              <a:rPr lang="cs-CZ" u="sng" dirty="0" smtClean="0"/>
              <a:t>ZZVZ</a:t>
            </a:r>
          </a:p>
          <a:p>
            <a:pPr>
              <a:buNone/>
            </a:pPr>
            <a:r>
              <a:rPr lang="cs-CZ" sz="2000" dirty="0"/>
              <a:t>Další zdroje: </a:t>
            </a:r>
          </a:p>
          <a:p>
            <a:pPr algn="just">
              <a:buNone/>
            </a:pPr>
            <a:r>
              <a:rPr lang="cs-CZ" sz="2000" dirty="0"/>
              <a:t>	Strategický rámec udržitelného rozvoje ČR, Sociální nakupování. Průvodce zohledňováním sociálních hledisek při zadávání veřejných zakázek (vyd. Evropská komise), atd. </a:t>
            </a:r>
          </a:p>
          <a:p>
            <a:pPr algn="just"/>
            <a:endParaRPr lang="cs-CZ" sz="2000" i="1" dirty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88070221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Podpora od </a:t>
            </a:r>
            <a:r>
              <a:rPr lang="cs-CZ" dirty="0" err="1"/>
              <a:t>mpsv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4581328"/>
          </a:xfrm>
        </p:spPr>
        <p:txBody>
          <a:bodyPr/>
          <a:lstStyle/>
          <a:p>
            <a:pPr algn="just"/>
            <a:r>
              <a:rPr lang="cs-CZ" dirty="0" smtClean="0"/>
              <a:t>Strategie </a:t>
            </a:r>
            <a:r>
              <a:rPr lang="cs-CZ" dirty="0"/>
              <a:t>odpovědného veřejného zadávání resortu práce a sociálních věcí: </a:t>
            </a:r>
            <a:r>
              <a:rPr lang="cs-CZ" dirty="0">
                <a:hlinkClick r:id="rId2"/>
              </a:rPr>
              <a:t>http://www.mpsv.cz/cs/5721</a:t>
            </a:r>
            <a:r>
              <a:rPr lang="cs-CZ" dirty="0"/>
              <a:t> </a:t>
            </a:r>
          </a:p>
          <a:p>
            <a:pPr algn="just"/>
            <a:r>
              <a:rPr lang="cs-CZ" dirty="0" smtClean="0"/>
              <a:t>Aktuálně MPSV realizuje </a:t>
            </a:r>
            <a:r>
              <a:rPr lang="cs-CZ" dirty="0"/>
              <a:t>projekt</a:t>
            </a:r>
            <a:r>
              <a:rPr lang="cs-CZ" b="1" dirty="0" smtClean="0"/>
              <a:t> </a:t>
            </a:r>
            <a:r>
              <a:rPr lang="cs-CZ" b="1" dirty="0"/>
              <a:t>„Podpora implementace a rozvoje sociálně odpovědného veřejného </a:t>
            </a:r>
            <a:r>
              <a:rPr lang="cs-CZ" b="1" dirty="0" smtClean="0"/>
              <a:t>zadávání“ </a:t>
            </a:r>
            <a:r>
              <a:rPr lang="cs-CZ" dirty="0" smtClean="0"/>
              <a:t>v</a:t>
            </a:r>
            <a:r>
              <a:rPr lang="cs-CZ" dirty="0"/>
              <a:t> období březen 2016 – březen 2019 s cílem podpořit využívání a rozvoj (sociálně) odpovědného veřejného </a:t>
            </a:r>
            <a:r>
              <a:rPr lang="cs-CZ" dirty="0" smtClean="0"/>
              <a:t>zadávání. </a:t>
            </a:r>
            <a:r>
              <a:rPr lang="cs-CZ" dirty="0"/>
              <a:t>Hlavním cílem je snaha začlenit užívání principů OVZ do každodenní praxe zadávání VZ a zajistit tak funkční řešení, jak efektivněji vynakládat veřejné prostředky. Zejména s ohledem na potřeby v oblasti zaměstnanosti, </a:t>
            </a:r>
            <a:r>
              <a:rPr lang="cs-CZ" dirty="0" smtClean="0"/>
              <a:t>    sociálního začleňování atd.</a:t>
            </a:r>
            <a:endParaRPr lang="cs-CZ" dirty="0"/>
          </a:p>
          <a:p>
            <a:pPr algn="just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21807782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Podpora od </a:t>
            </a:r>
            <a:r>
              <a:rPr lang="cs-CZ" dirty="0" smtClean="0"/>
              <a:t>MMR k ZZVZ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800000"/>
            <a:ext cx="8064000" cy="4581328"/>
          </a:xfrm>
        </p:spPr>
        <p:txBody>
          <a:bodyPr/>
          <a:lstStyle/>
          <a:p>
            <a:pPr marL="0" indent="0">
              <a:buNone/>
            </a:pPr>
            <a:r>
              <a:rPr lang="cs-CZ" b="1" dirty="0" smtClean="0"/>
              <a:t>Odbor </a:t>
            </a:r>
            <a:r>
              <a:rPr lang="cs-CZ" b="1" dirty="0"/>
              <a:t>práva veřejných zakázek a koncesí MMR ČR </a:t>
            </a:r>
          </a:p>
          <a:p>
            <a:pPr algn="just"/>
            <a:r>
              <a:rPr lang="it-IT" b="1" dirty="0"/>
              <a:t>e-mail pro dotazy</a:t>
            </a:r>
            <a:r>
              <a:rPr lang="it-IT" dirty="0"/>
              <a:t> k ZZVZ </a:t>
            </a:r>
            <a:r>
              <a:rPr lang="it-IT" u="sng" dirty="0" smtClean="0">
                <a:hlinkClick r:id="rId2"/>
              </a:rPr>
              <a:t>dotazynzzvz@mmr.cz</a:t>
            </a:r>
            <a:r>
              <a:rPr lang="cs-CZ" dirty="0" smtClean="0"/>
              <a:t> - </a:t>
            </a:r>
            <a:r>
              <a:rPr lang="cs-CZ" u="sng" dirty="0"/>
              <a:t>http://www.mmr.cz/</a:t>
            </a:r>
            <a:r>
              <a:rPr lang="cs-CZ" u="sng" dirty="0" err="1"/>
              <a:t>cs</a:t>
            </a:r>
            <a:r>
              <a:rPr lang="cs-CZ" u="sng" dirty="0"/>
              <a:t>/Ministerstvo/Ministerstvo/</a:t>
            </a:r>
            <a:r>
              <a:rPr lang="cs-CZ" u="sng" dirty="0" err="1"/>
              <a:t>Otazky</a:t>
            </a:r>
            <a:r>
              <a:rPr lang="cs-CZ" u="sng" dirty="0"/>
              <a:t>-a-</a:t>
            </a:r>
            <a:r>
              <a:rPr lang="cs-CZ" u="sng" dirty="0" err="1"/>
              <a:t>odpoved</a:t>
            </a:r>
            <a:r>
              <a:rPr lang="cs-CZ" u="sng" dirty="0"/>
              <a:t>/Novy-</a:t>
            </a:r>
            <a:r>
              <a:rPr lang="cs-CZ" u="sng" dirty="0" err="1"/>
              <a:t>zakon</a:t>
            </a:r>
            <a:r>
              <a:rPr lang="cs-CZ" u="sng" dirty="0"/>
              <a:t>-o-</a:t>
            </a:r>
            <a:r>
              <a:rPr lang="cs-CZ" u="sng" dirty="0" err="1"/>
              <a:t>zadavani</a:t>
            </a:r>
            <a:r>
              <a:rPr lang="cs-CZ" u="sng" dirty="0"/>
              <a:t>-</a:t>
            </a:r>
            <a:r>
              <a:rPr lang="cs-CZ" u="sng" dirty="0" err="1"/>
              <a:t>verejnych-zakazek</a:t>
            </a:r>
            <a:r>
              <a:rPr lang="cs-CZ" u="sng" dirty="0"/>
              <a:t>-(1</a:t>
            </a:r>
            <a:r>
              <a:rPr lang="cs-CZ" u="sng" dirty="0" smtClean="0"/>
              <a:t>)</a:t>
            </a:r>
            <a:r>
              <a:rPr lang="it-IT" dirty="0" smtClean="0"/>
              <a:t> </a:t>
            </a:r>
            <a:endParaRPr lang="it-IT" dirty="0"/>
          </a:p>
          <a:p>
            <a:pPr algn="just"/>
            <a:r>
              <a:rPr lang="cs-CZ" dirty="0" smtClean="0"/>
              <a:t>rozšířil </a:t>
            </a:r>
            <a:r>
              <a:rPr lang="cs-CZ" b="1" dirty="0" err="1"/>
              <a:t>info-forum</a:t>
            </a:r>
            <a:r>
              <a:rPr lang="cs-CZ" dirty="0"/>
              <a:t> o často kladené dotazy k ZZVZ </a:t>
            </a:r>
            <a:r>
              <a:rPr lang="cs-CZ" dirty="0" smtClean="0"/>
              <a:t> - </a:t>
            </a:r>
            <a:r>
              <a:rPr lang="cs-CZ" dirty="0">
                <a:hlinkClick r:id="rId3"/>
              </a:rPr>
              <a:t>http://www.portal-vz.cz/cs/Spoluprace-a-vymena-informaci/Info-forum/NOVY-zakon-c-134-2016-Sb-,-</a:t>
            </a:r>
            <a:r>
              <a:rPr lang="cs-CZ" dirty="0" smtClean="0">
                <a:hlinkClick r:id="rId3"/>
              </a:rPr>
              <a:t>o-zadavani-verejnych-zakazek</a:t>
            </a:r>
            <a:endParaRPr lang="cs-CZ" dirty="0"/>
          </a:p>
          <a:p>
            <a:pPr algn="just"/>
            <a:r>
              <a:rPr lang="cs-CZ" dirty="0" smtClean="0"/>
              <a:t>specializovaná </a:t>
            </a:r>
            <a:r>
              <a:rPr lang="cs-CZ" dirty="0"/>
              <a:t>telefonní </a:t>
            </a:r>
            <a:r>
              <a:rPr lang="cs-CZ" dirty="0" smtClean="0"/>
              <a:t>infolinka tel.: </a:t>
            </a:r>
            <a:r>
              <a:rPr lang="cs-CZ" b="1" dirty="0" smtClean="0"/>
              <a:t>234 </a:t>
            </a:r>
            <a:r>
              <a:rPr lang="cs-CZ" b="1" dirty="0"/>
              <a:t>154 </a:t>
            </a:r>
            <a:r>
              <a:rPr lang="cs-CZ" b="1" dirty="0" smtClean="0"/>
              <a:t>074</a:t>
            </a:r>
            <a:r>
              <a:rPr lang="cs-CZ" dirty="0" smtClean="0"/>
              <a:t>, </a:t>
            </a:r>
            <a:r>
              <a:rPr lang="pl-PL" dirty="0"/>
              <a:t>k dispozici v pracovních dnech od 9:00 hod. do 11:00 hod.  a od 13:00 hod. do 15:00 hod.</a:t>
            </a:r>
            <a:endParaRPr lang="cs-CZ" dirty="0"/>
          </a:p>
          <a:p>
            <a:pPr algn="just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91884319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683568" y="2348880"/>
            <a:ext cx="8136904" cy="2088232"/>
          </a:xfrm>
        </p:spPr>
        <p:txBody>
          <a:bodyPr/>
          <a:lstStyle/>
          <a:p>
            <a:pPr algn="ctr"/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Změny </a:t>
            </a:r>
            <a:r>
              <a:rPr lang="cs-CZ" dirty="0"/>
              <a:t>projektu (podstatné a nepodstatné) </a:t>
            </a:r>
            <a:br>
              <a:rPr lang="cs-CZ" dirty="0"/>
            </a:br>
            <a:r>
              <a:rPr lang="cs-CZ" b="0" baseline="0" dirty="0" smtClean="0"/>
              <a:t/>
            </a:r>
            <a:br>
              <a:rPr lang="cs-CZ" b="0" baseline="0" dirty="0" smtClean="0"/>
            </a:br>
            <a:endParaRPr lang="cs-CZ" sz="3200" b="0" cap="none" dirty="0"/>
          </a:p>
        </p:txBody>
      </p:sp>
    </p:spTree>
    <p:extLst>
      <p:ext uri="{BB962C8B-B14F-4D97-AF65-F5344CB8AC3E}">
        <p14:creationId xmlns:p14="http://schemas.microsoft.com/office/powerpoint/2010/main" val="1607742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0" dirty="0"/>
              <a:t>Změny projektu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772816"/>
            <a:ext cx="8424936" cy="4392488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cs-CZ" b="1" dirty="0" smtClean="0"/>
              <a:t>nepodstatné změny – nevyžadují změnu právního aktu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sz="1800" dirty="0"/>
              <a:t>změny, o kterých je potřeba informovat ŘO bez zbytečného prodlení od data provedení </a:t>
            </a:r>
            <a:r>
              <a:rPr lang="cs-CZ" sz="1800" dirty="0" smtClean="0"/>
              <a:t>změny;</a:t>
            </a:r>
            <a:endParaRPr lang="cs-CZ" sz="1800" dirty="0"/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sz="1800" dirty="0"/>
              <a:t>změny, o kterých je potřeba informovat ŘO </a:t>
            </a:r>
            <a:r>
              <a:rPr lang="cs-CZ" sz="1800" dirty="0" smtClean="0"/>
              <a:t>10 dnů před předložením zprávy </a:t>
            </a:r>
            <a:r>
              <a:rPr lang="cs-CZ" sz="1800" dirty="0"/>
              <a:t>o realizaci </a:t>
            </a:r>
            <a:r>
              <a:rPr lang="cs-CZ" sz="1800" dirty="0" smtClean="0"/>
              <a:t>projektu;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sz="1800" dirty="0" smtClean="0"/>
              <a:t>změny, </a:t>
            </a:r>
            <a:r>
              <a:rPr lang="cs-CZ" sz="1800" dirty="0"/>
              <a:t>o kterých je potřeba informovat ŘO spolu se zprávou o realizaci </a:t>
            </a:r>
            <a:r>
              <a:rPr lang="cs-CZ" sz="1800" dirty="0" smtClean="0"/>
              <a:t>projektu.</a:t>
            </a:r>
            <a:endParaRPr lang="cs-CZ" dirty="0" smtClean="0"/>
          </a:p>
          <a:p>
            <a:pPr marL="342900" lvl="2" indent="-3429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Tx/>
              <a:buChar char="-"/>
            </a:pPr>
            <a:endParaRPr lang="cs-CZ" dirty="0"/>
          </a:p>
          <a:p>
            <a:pPr marL="0" indent="0">
              <a:buNone/>
            </a:pPr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82852852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340768"/>
            <a:ext cx="8064000" cy="5328592"/>
          </a:xfrm>
        </p:spPr>
        <p:txBody>
          <a:bodyPr/>
          <a:lstStyle/>
          <a:p>
            <a:pPr marL="432000" lvl="2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b="1" dirty="0" smtClean="0"/>
              <a:t>Informovat </a:t>
            </a:r>
            <a:r>
              <a:rPr lang="cs-CZ" sz="2400" b="1" dirty="0"/>
              <a:t>ŘO bez zbytečného prodlení od data provedení </a:t>
            </a:r>
            <a:r>
              <a:rPr lang="cs-CZ" sz="2400" b="1" dirty="0" smtClean="0"/>
              <a:t>změny</a:t>
            </a:r>
          </a:p>
          <a:p>
            <a:pPr lvl="1"/>
            <a:r>
              <a:rPr lang="cs-CZ" sz="1800" dirty="0" smtClean="0"/>
              <a:t>kontaktní osoby projektu (vč. kontaktních údajů, adresy pro doručení…);</a:t>
            </a:r>
          </a:p>
          <a:p>
            <a:pPr lvl="1"/>
            <a:r>
              <a:rPr lang="cs-CZ" sz="1800" dirty="0" smtClean="0"/>
              <a:t>sídla </a:t>
            </a:r>
            <a:r>
              <a:rPr lang="cs-CZ" sz="1800" dirty="0"/>
              <a:t>příjemce </a:t>
            </a:r>
            <a:r>
              <a:rPr lang="cs-CZ" sz="1800" dirty="0" smtClean="0"/>
              <a:t>podpory; </a:t>
            </a:r>
          </a:p>
          <a:p>
            <a:pPr lvl="1"/>
            <a:r>
              <a:rPr lang="cs-CZ" sz="1800" dirty="0" smtClean="0"/>
              <a:t>osob statutárních orgánů příjemce;</a:t>
            </a:r>
          </a:p>
          <a:p>
            <a:pPr lvl="1"/>
            <a:r>
              <a:rPr lang="cs-CZ" sz="1800" dirty="0" smtClean="0"/>
              <a:t>názvu příjemce (součástí nesmí být převod/přechod práv </a:t>
            </a:r>
            <a:r>
              <a:rPr lang="cs-CZ" sz="1800" dirty="0"/>
              <a:t>a povinností </a:t>
            </a:r>
            <a:r>
              <a:rPr lang="cs-CZ" sz="1800" dirty="0" smtClean="0"/>
              <a:t>příjemce z </a:t>
            </a:r>
            <a:r>
              <a:rPr lang="cs-CZ" sz="1800" dirty="0"/>
              <a:t>právního </a:t>
            </a:r>
            <a:r>
              <a:rPr lang="cs-CZ" sz="1800" dirty="0" smtClean="0"/>
              <a:t>aktu).</a:t>
            </a:r>
            <a:endParaRPr lang="cs-CZ" dirty="0" smtClean="0"/>
          </a:p>
          <a:p>
            <a:pPr marL="432000" lvl="2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b="1" dirty="0" smtClean="0"/>
              <a:t>Informovat </a:t>
            </a:r>
            <a:r>
              <a:rPr lang="cs-CZ" sz="2400" b="1" dirty="0"/>
              <a:t>ŘO </a:t>
            </a:r>
            <a:r>
              <a:rPr lang="cs-CZ" sz="2400" b="1" dirty="0" smtClean="0"/>
              <a:t>10 dnů před předložením </a:t>
            </a:r>
            <a:r>
              <a:rPr lang="cs-CZ" sz="2400" b="1" dirty="0" err="1" smtClean="0"/>
              <a:t>ZoR</a:t>
            </a:r>
            <a:endParaRPr lang="cs-CZ" sz="2400" b="1" dirty="0" smtClean="0"/>
          </a:p>
          <a:p>
            <a:pPr lvl="1"/>
            <a:r>
              <a:rPr lang="cs-CZ" sz="1800" dirty="0"/>
              <a:t>změna finančního </a:t>
            </a:r>
            <a:r>
              <a:rPr lang="cs-CZ" sz="1800" dirty="0" smtClean="0"/>
              <a:t>plánu;</a:t>
            </a:r>
            <a:endParaRPr lang="cs-CZ" sz="1800" dirty="0"/>
          </a:p>
          <a:p>
            <a:pPr lvl="1"/>
            <a:r>
              <a:rPr lang="cs-CZ" sz="1800" dirty="0"/>
              <a:t>změna rozpočtu v rámci jedné kapitoly (přesun mezi položkami, nové položky</a:t>
            </a:r>
            <a:r>
              <a:rPr lang="cs-CZ" sz="1800" dirty="0" smtClean="0"/>
              <a:t>);</a:t>
            </a:r>
            <a:endParaRPr lang="cs-CZ" sz="1800" dirty="0"/>
          </a:p>
          <a:p>
            <a:pPr lvl="1"/>
            <a:r>
              <a:rPr lang="cs-CZ" sz="1800" dirty="0"/>
              <a:t>přesun prostředků mezi kapitolami rozpočtu do výše 20% celkových způsobilých výdajů projektu (počítá se kumulovaně od vydání právního aktu či poslední podstatné změny, nelze navýšit KF</a:t>
            </a:r>
            <a:r>
              <a:rPr lang="cs-CZ" sz="1800" dirty="0" smtClean="0"/>
              <a:t>).</a:t>
            </a:r>
            <a:endParaRPr lang="cs-CZ" sz="1800" dirty="0"/>
          </a:p>
          <a:p>
            <a:pPr marL="432000" lvl="2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endParaRPr lang="cs-CZ" sz="2400" b="1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66</a:t>
            </a:fld>
            <a:endParaRPr lang="cs-CZ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3528" y="0"/>
            <a:ext cx="8424000" cy="1080000"/>
          </a:xfrm>
        </p:spPr>
        <p:txBody>
          <a:bodyPr/>
          <a:lstStyle/>
          <a:p>
            <a:r>
              <a:rPr lang="cs-CZ" b="0" dirty="0" smtClean="0"/>
              <a:t>Nepodstatné změny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60115438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628800"/>
            <a:ext cx="8064000" cy="5040560"/>
          </a:xfrm>
        </p:spPr>
        <p:txBody>
          <a:bodyPr/>
          <a:lstStyle/>
          <a:p>
            <a:pPr marL="432000" lvl="2" indent="-43200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b="1" dirty="0" smtClean="0"/>
              <a:t>Informovat </a:t>
            </a:r>
            <a:r>
              <a:rPr lang="cs-CZ" sz="2400" b="1" dirty="0"/>
              <a:t>ŘO spolu se zprávou o realizaci </a:t>
            </a:r>
            <a:r>
              <a:rPr lang="cs-CZ" sz="2400" b="1" dirty="0" smtClean="0"/>
              <a:t>projektu</a:t>
            </a:r>
          </a:p>
          <a:p>
            <a:pPr lvl="1"/>
            <a:r>
              <a:rPr lang="cs-CZ" sz="1800" dirty="0" smtClean="0"/>
              <a:t>změna místa realizace nebo území dopadu (jen případy bez vlivu na způsobilost výdajů);</a:t>
            </a:r>
          </a:p>
          <a:p>
            <a:pPr lvl="1"/>
            <a:r>
              <a:rPr lang="cs-CZ" sz="1800" dirty="0"/>
              <a:t>z</a:t>
            </a:r>
            <a:r>
              <a:rPr lang="cs-CZ" sz="1800" dirty="0" smtClean="0"/>
              <a:t>měna ve způsobu provádění KA bez vlivu na plnění cílů (technické aspekty – harmonogram, rozfázování aktivity, změna v počtu plánovaných činností, změna záběru v počtu účastníku, lokality);</a:t>
            </a:r>
          </a:p>
          <a:p>
            <a:pPr lvl="1"/>
            <a:r>
              <a:rPr lang="cs-CZ" sz="1800" dirty="0" smtClean="0"/>
              <a:t>navýšení počtu zapojených osob CS;</a:t>
            </a:r>
          </a:p>
          <a:p>
            <a:pPr lvl="1"/>
            <a:r>
              <a:rPr lang="cs-CZ" sz="1800" dirty="0" smtClean="0"/>
              <a:t>změna složení realizačního týmu;</a:t>
            </a:r>
          </a:p>
          <a:p>
            <a:pPr lvl="1"/>
            <a:r>
              <a:rPr lang="cs-CZ" sz="1800" dirty="0" smtClean="0"/>
              <a:t>změny smluv o partnerství;</a:t>
            </a:r>
          </a:p>
          <a:p>
            <a:pPr lvl="1"/>
            <a:r>
              <a:rPr lang="cs-CZ" sz="1800" dirty="0"/>
              <a:t>v</a:t>
            </a:r>
            <a:r>
              <a:rPr lang="cs-CZ" sz="1800" dirty="0" smtClean="0"/>
              <a:t>ypuštění partnera z realizace projektu (zánik partnerské </a:t>
            </a:r>
            <a:r>
              <a:rPr lang="cs-CZ" sz="1800" dirty="0" err="1" smtClean="0"/>
              <a:t>org</a:t>
            </a:r>
            <a:r>
              <a:rPr lang="cs-CZ" sz="1800" dirty="0" smtClean="0"/>
              <a:t>., bez vlivu na VP);</a:t>
            </a:r>
          </a:p>
          <a:p>
            <a:pPr lvl="1"/>
            <a:r>
              <a:rPr lang="cs-CZ" sz="1800" dirty="0"/>
              <a:t>z</a:t>
            </a:r>
            <a:r>
              <a:rPr lang="cs-CZ" sz="1800" dirty="0" smtClean="0"/>
              <a:t>měna plátcovství DPH příjemce či partnera s </a:t>
            </a:r>
            <a:r>
              <a:rPr lang="cs-CZ" sz="1800" dirty="0" err="1" smtClean="0"/>
              <a:t>fin</a:t>
            </a:r>
            <a:r>
              <a:rPr lang="cs-CZ" sz="1800" dirty="0" smtClean="0"/>
              <a:t>. příspěvkem.</a:t>
            </a:r>
            <a:endParaRPr lang="cs-CZ" sz="1800" dirty="0"/>
          </a:p>
          <a:p>
            <a:pPr marL="0" lvl="2" indent="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endParaRPr lang="cs-CZ" sz="2400" b="1" dirty="0"/>
          </a:p>
          <a:p>
            <a:pPr marL="0" lvl="2" indent="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endParaRPr lang="cs-CZ" sz="2400" b="1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67</a:t>
            </a:fld>
            <a:endParaRPr lang="cs-CZ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3528" y="0"/>
            <a:ext cx="8424000" cy="1080000"/>
          </a:xfrm>
        </p:spPr>
        <p:txBody>
          <a:bodyPr/>
          <a:lstStyle/>
          <a:p>
            <a:r>
              <a:rPr lang="cs-CZ" b="0" dirty="0" smtClean="0"/>
              <a:t>Nepodstatné změny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64440725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0" dirty="0" smtClean="0"/>
              <a:t>Podstatné Změny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340768"/>
            <a:ext cx="8424936" cy="5112568"/>
          </a:xfrm>
        </p:spPr>
        <p:txBody>
          <a:bodyPr/>
          <a:lstStyle/>
          <a:p>
            <a:pPr>
              <a:spcBef>
                <a:spcPts val="0"/>
              </a:spcBef>
            </a:pPr>
            <a:endParaRPr lang="cs-CZ" b="1" dirty="0" smtClean="0"/>
          </a:p>
          <a:p>
            <a:pPr>
              <a:spcBef>
                <a:spcPts val="0"/>
              </a:spcBef>
            </a:pPr>
            <a:r>
              <a:rPr lang="cs-CZ" b="1" dirty="0" smtClean="0"/>
              <a:t>podstatné změny – před jejich provedením je potřeba souhlas řídícího orgánu (ŘO)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sz="1800" dirty="0" smtClean="0"/>
              <a:t>Mají vliv </a:t>
            </a:r>
            <a:r>
              <a:rPr lang="cs-CZ" sz="1800" dirty="0"/>
              <a:t>na </a:t>
            </a:r>
            <a:r>
              <a:rPr lang="cs-CZ" sz="1800" b="1" dirty="0"/>
              <a:t>charakter projektu, splnění cílů </a:t>
            </a:r>
            <a:r>
              <a:rPr lang="cs-CZ" sz="1800" dirty="0"/>
              <a:t>nebo</a:t>
            </a:r>
            <a:r>
              <a:rPr lang="cs-CZ" sz="1800" b="1" dirty="0"/>
              <a:t> dobu realizace </a:t>
            </a:r>
            <a:r>
              <a:rPr lang="cs-CZ" sz="1600" b="1" dirty="0" smtClean="0"/>
              <a:t>projektu.</a:t>
            </a:r>
            <a:endParaRPr lang="cs-CZ" sz="1600" b="1" dirty="0"/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sz="1800" dirty="0" smtClean="0"/>
              <a:t>ŘO </a:t>
            </a:r>
            <a:r>
              <a:rPr lang="cs-CZ" sz="1800" dirty="0"/>
              <a:t>má na posouzení změny </a:t>
            </a:r>
            <a:r>
              <a:rPr lang="cs-CZ" sz="1800" b="1" dirty="0"/>
              <a:t>20 pracovních dnů </a:t>
            </a:r>
            <a:r>
              <a:rPr lang="cs-CZ" sz="1800" dirty="0"/>
              <a:t>(od předložení žádosti o změnu</a:t>
            </a:r>
            <a:r>
              <a:rPr lang="cs-CZ" sz="1800" dirty="0" smtClean="0"/>
              <a:t>).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sz="1800" dirty="0"/>
              <a:t>Z</a:t>
            </a:r>
            <a:r>
              <a:rPr lang="cs-CZ" sz="1800" dirty="0" smtClean="0"/>
              <a:t>měna </a:t>
            </a:r>
            <a:r>
              <a:rPr lang="cs-CZ" sz="1800" dirty="0"/>
              <a:t>nesmí být provedena před schválením ze strany ŘO, resp. před vydáním změnového právního </a:t>
            </a:r>
            <a:r>
              <a:rPr lang="cs-CZ" sz="1800" dirty="0" smtClean="0"/>
              <a:t>aktu.</a:t>
            </a:r>
            <a:endParaRPr lang="cs-CZ" sz="1800" dirty="0"/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endParaRPr lang="cs-CZ" b="1" dirty="0" smtClean="0"/>
          </a:p>
          <a:p>
            <a:pPr>
              <a:spcBef>
                <a:spcPts val="0"/>
              </a:spcBef>
            </a:pPr>
            <a:endParaRPr lang="cs-CZ" b="1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59240561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196752"/>
            <a:ext cx="8568952" cy="5472608"/>
          </a:xfrm>
        </p:spPr>
        <p:txBody>
          <a:bodyPr/>
          <a:lstStyle/>
          <a:p>
            <a:pPr marL="432000" lvl="2" indent="-432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endParaRPr lang="cs-CZ" sz="2400" b="1" dirty="0" smtClean="0"/>
          </a:p>
          <a:p>
            <a:pPr marL="432000" lvl="2" indent="-432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b="1" dirty="0" smtClean="0"/>
              <a:t>Nevyžadující </a:t>
            </a:r>
            <a:r>
              <a:rPr lang="cs-CZ" sz="2400" b="1" dirty="0"/>
              <a:t>vydání změnového právního aktu</a:t>
            </a:r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cs-CZ" sz="1800" dirty="0" smtClean="0"/>
              <a:t>změny v KA (vyjma technických aspektů), př. zrušení či přidání KA;</a:t>
            </a:r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cs-CZ" sz="1800" dirty="0" smtClean="0"/>
              <a:t>přesun prostředků mezi kapitolami rozpočtu v objemu nad 20% CZV (kumulovaně od vydání práv. aktu nebo minulé podstatné změny);</a:t>
            </a:r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cs-CZ" sz="1800" dirty="0" smtClean="0"/>
              <a:t>navýšení KF;</a:t>
            </a:r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cs-CZ" sz="1800" dirty="0"/>
              <a:t>p</a:t>
            </a:r>
            <a:r>
              <a:rPr lang="cs-CZ" sz="1800" dirty="0" smtClean="0"/>
              <a:t>řesun v rozpočtu mezi investicemi a </a:t>
            </a:r>
            <a:r>
              <a:rPr lang="cs-CZ" sz="1800" dirty="0" err="1" smtClean="0"/>
              <a:t>neinvesticemi</a:t>
            </a:r>
            <a:r>
              <a:rPr lang="cs-CZ" sz="1800" dirty="0" smtClean="0"/>
              <a:t>;</a:t>
            </a:r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cs-CZ" sz="1800" dirty="0"/>
              <a:t>z</a:t>
            </a:r>
            <a:r>
              <a:rPr lang="cs-CZ" sz="1800" dirty="0" smtClean="0"/>
              <a:t>měna bankovního účtu projektu /projektů;</a:t>
            </a:r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cs-CZ" sz="1800" dirty="0"/>
              <a:t>z</a:t>
            </a:r>
            <a:r>
              <a:rPr lang="cs-CZ" sz="1800" dirty="0" smtClean="0"/>
              <a:t>měna vymezení monitorovacích období (bez vlivu na termín konce projektu);</a:t>
            </a:r>
          </a:p>
          <a:p>
            <a:pPr lvl="1">
              <a:lnSpc>
                <a:spcPct val="100000"/>
              </a:lnSpc>
              <a:spcBef>
                <a:spcPts val="1200"/>
              </a:spcBef>
            </a:pPr>
            <a:r>
              <a:rPr lang="cs-CZ" sz="1800" dirty="0"/>
              <a:t>z</a:t>
            </a:r>
            <a:r>
              <a:rPr lang="cs-CZ" sz="1800" dirty="0" smtClean="0"/>
              <a:t>měna v termínech dílčích kroků (tam, kde právní akt tyto termíny a kroky obsahuje).</a:t>
            </a:r>
            <a:endParaRPr lang="cs-CZ" sz="1800" dirty="0"/>
          </a:p>
          <a:p>
            <a:pPr lvl="1">
              <a:lnSpc>
                <a:spcPct val="100000"/>
              </a:lnSpc>
              <a:spcBef>
                <a:spcPts val="1200"/>
              </a:spcBef>
            </a:pPr>
            <a:endParaRPr lang="cs-CZ" sz="1800" dirty="0"/>
          </a:p>
          <a:p>
            <a:pPr lvl="1">
              <a:lnSpc>
                <a:spcPct val="100000"/>
              </a:lnSpc>
              <a:spcBef>
                <a:spcPts val="1200"/>
              </a:spcBef>
            </a:pPr>
            <a:endParaRPr lang="cs-CZ" dirty="0"/>
          </a:p>
          <a:p>
            <a:pPr marL="0" lvl="2" indent="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endParaRPr lang="cs-CZ" sz="2400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69</a:t>
            </a:fld>
            <a:endParaRPr lang="cs-CZ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3528" y="0"/>
            <a:ext cx="8424000" cy="1080000"/>
          </a:xfrm>
        </p:spPr>
        <p:txBody>
          <a:bodyPr/>
          <a:lstStyle/>
          <a:p>
            <a:r>
              <a:rPr lang="cs-CZ" b="0" dirty="0" smtClean="0"/>
              <a:t>Podstatné Změny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19276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0" dirty="0" smtClean="0"/>
              <a:t>Web projektu</a:t>
            </a:r>
            <a:endParaRPr lang="cs-CZ" b="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11560" y="1556792"/>
            <a:ext cx="8064000" cy="4320000"/>
          </a:xfrm>
        </p:spPr>
        <p:txBody>
          <a:bodyPr/>
          <a:lstStyle/>
          <a:p>
            <a:r>
              <a:rPr lang="cs-CZ" dirty="0"/>
              <a:t>Logo ESF na webových stránkách projektu, včetně příp. profilů projektu na sociálních sítích. </a:t>
            </a:r>
          </a:p>
          <a:p>
            <a:r>
              <a:rPr lang="cs-CZ" dirty="0" smtClean="0"/>
              <a:t>Logo ESF na viditelném místě v horní části obrazovky bez nutnosti rolovat. </a:t>
            </a:r>
          </a:p>
          <a:p>
            <a:r>
              <a:rPr lang="cs-CZ" dirty="0" smtClean="0"/>
              <a:t>Při umístění více log v řadě, logo ESF zcela vlevo.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>
                <a:solidFill>
                  <a:srgbClr val="084A8B"/>
                </a:solidFill>
              </a:rPr>
              <a:pPr/>
              <a:t>7</a:t>
            </a:fld>
            <a:endParaRPr lang="cs-CZ" dirty="0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2903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196752"/>
            <a:ext cx="8568952" cy="5472608"/>
          </a:xfrm>
        </p:spPr>
        <p:txBody>
          <a:bodyPr/>
          <a:lstStyle/>
          <a:p>
            <a:pPr marL="432000" lvl="2" indent="-432000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endParaRPr lang="cs-CZ" sz="2400" b="1" dirty="0" smtClean="0"/>
          </a:p>
          <a:p>
            <a:pPr marL="432000" lvl="2" indent="-432000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b="1" dirty="0" smtClean="0"/>
              <a:t>Vyžadující </a:t>
            </a:r>
            <a:r>
              <a:rPr lang="cs-CZ" sz="2400" b="1" dirty="0"/>
              <a:t>vydání změnového právního </a:t>
            </a:r>
            <a:r>
              <a:rPr lang="cs-CZ" sz="2400" b="1" dirty="0" smtClean="0"/>
              <a:t>aktu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sz="1800" dirty="0"/>
              <a:t>změna </a:t>
            </a:r>
            <a:r>
              <a:rPr lang="cs-CZ" sz="1800" dirty="0" smtClean="0"/>
              <a:t>plánovaných výstupů a výsledků projektu (</a:t>
            </a:r>
            <a:r>
              <a:rPr lang="cs-CZ" sz="1800" dirty="0"/>
              <a:t>indikátorů</a:t>
            </a:r>
            <a:r>
              <a:rPr lang="cs-CZ" sz="1800" dirty="0" smtClean="0"/>
              <a:t>);</a:t>
            </a:r>
            <a:endParaRPr lang="cs-CZ" sz="1800" dirty="0"/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sz="1800" dirty="0" smtClean="0"/>
              <a:t>změna </a:t>
            </a:r>
            <a:r>
              <a:rPr lang="cs-CZ" sz="1800" dirty="0"/>
              <a:t>termínu ukončení realizace </a:t>
            </a:r>
            <a:r>
              <a:rPr lang="cs-CZ" sz="1800" dirty="0" smtClean="0"/>
              <a:t>projektu;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sz="1800" dirty="0"/>
              <a:t>n</a:t>
            </a:r>
            <a:r>
              <a:rPr lang="cs-CZ" sz="1800" dirty="0" smtClean="0"/>
              <a:t>ahrazení partnera </a:t>
            </a:r>
            <a:r>
              <a:rPr lang="cs-CZ" sz="1800" dirty="0"/>
              <a:t>jiným subjektem;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sz="1800" dirty="0" smtClean="0"/>
              <a:t>nahrazení </a:t>
            </a:r>
            <a:r>
              <a:rPr lang="cs-CZ" sz="1800" dirty="0"/>
              <a:t>partnera projektu jiným subjektem / jinými subjekty;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sz="1800" dirty="0"/>
              <a:t>vypuštění partnera z realizace projektu z důvodu jeho </a:t>
            </a:r>
            <a:r>
              <a:rPr lang="cs-CZ" sz="1800" dirty="0" smtClean="0"/>
              <a:t>zániku </a:t>
            </a:r>
            <a:r>
              <a:rPr lang="cs-CZ" sz="1800" dirty="0"/>
              <a:t>(pokud </a:t>
            </a:r>
            <a:r>
              <a:rPr lang="cs-CZ" sz="1800" dirty="0" smtClean="0"/>
              <a:t>dochází </a:t>
            </a:r>
            <a:r>
              <a:rPr lang="cs-CZ" sz="1800" dirty="0"/>
              <a:t>k navýšení veřejné podpory).</a:t>
            </a:r>
          </a:p>
          <a:p>
            <a:pPr marL="414000" lvl="1" indent="0">
              <a:lnSpc>
                <a:spcPct val="100000"/>
              </a:lnSpc>
              <a:spcBef>
                <a:spcPts val="1200"/>
              </a:spcBef>
              <a:buNone/>
            </a:pPr>
            <a:r>
              <a:rPr lang="cs-CZ" sz="1800" dirty="0" smtClean="0"/>
              <a:t>Žádost o změnu je možno stáhnout do doby jejích schválení/odmítnutí.</a:t>
            </a:r>
            <a:endParaRPr lang="cs-CZ" sz="1800" dirty="0"/>
          </a:p>
          <a:p>
            <a:pPr lvl="1">
              <a:lnSpc>
                <a:spcPct val="100000"/>
              </a:lnSpc>
              <a:spcBef>
                <a:spcPts val="1200"/>
              </a:spcBef>
            </a:pPr>
            <a:endParaRPr lang="cs-CZ" dirty="0"/>
          </a:p>
          <a:p>
            <a:pPr marL="0" lvl="2" indent="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endParaRPr lang="cs-CZ" sz="2400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70</a:t>
            </a:fld>
            <a:endParaRPr lang="cs-CZ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3528" y="0"/>
            <a:ext cx="8424000" cy="1080000"/>
          </a:xfrm>
        </p:spPr>
        <p:txBody>
          <a:bodyPr/>
          <a:lstStyle/>
          <a:p>
            <a:r>
              <a:rPr lang="cs-CZ" b="0" dirty="0" smtClean="0"/>
              <a:t>Podstatné Změny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85290835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Podstatné a nepodstatné změny v rámci změn v osobě příjemce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268760"/>
            <a:ext cx="8064000" cy="5112568"/>
          </a:xfrm>
        </p:spPr>
        <p:txBody>
          <a:bodyPr/>
          <a:lstStyle/>
          <a:p>
            <a:pPr marL="0" indent="0">
              <a:buNone/>
            </a:pPr>
            <a:r>
              <a:rPr lang="cs-CZ" b="1" dirty="0" smtClean="0"/>
              <a:t>Změny v osobě příjemce</a:t>
            </a:r>
            <a:endParaRPr lang="cs-CZ" b="1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l-PL" sz="2000" dirty="0" smtClean="0">
                <a:solidFill>
                  <a:srgbClr val="00B050"/>
                </a:solidFill>
              </a:rPr>
              <a:t>změna právní formy příjemce podpory (NZ)</a:t>
            </a:r>
            <a:r>
              <a:rPr lang="en-US" sz="2000" dirty="0" smtClean="0">
                <a:solidFill>
                  <a:srgbClr val="00B050"/>
                </a:solidFill>
              </a:rPr>
              <a:t>;</a:t>
            </a:r>
            <a:endParaRPr lang="pl-PL" sz="2000" dirty="0" smtClean="0">
              <a:solidFill>
                <a:srgbClr val="00B05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2000" dirty="0" smtClean="0">
                <a:solidFill>
                  <a:srgbClr val="F1AB45"/>
                </a:solidFill>
              </a:rPr>
              <a:t>přeměna </a:t>
            </a:r>
            <a:r>
              <a:rPr lang="cs-CZ" sz="2000" dirty="0">
                <a:solidFill>
                  <a:srgbClr val="F1AB45"/>
                </a:solidFill>
              </a:rPr>
              <a:t>obchodní společnosti nebo </a:t>
            </a:r>
            <a:r>
              <a:rPr lang="cs-CZ" sz="2000" dirty="0" smtClean="0">
                <a:solidFill>
                  <a:srgbClr val="F1AB45"/>
                </a:solidFill>
              </a:rPr>
              <a:t>družstva dle zákona 125/2008 Sb., o přeměnách obch. společností a družstev – fúze, rozdělení převod (PZ předem, bez nového právního aktu)</a:t>
            </a:r>
            <a:r>
              <a:rPr lang="en-US" sz="2000" dirty="0" smtClean="0">
                <a:solidFill>
                  <a:srgbClr val="F1AB45"/>
                </a:solidFill>
              </a:rPr>
              <a:t>;</a:t>
            </a:r>
            <a:endParaRPr lang="cs-CZ" sz="2000" dirty="0">
              <a:solidFill>
                <a:srgbClr val="F1AB45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2000" dirty="0" smtClean="0">
                <a:solidFill>
                  <a:srgbClr val="F1AB45"/>
                </a:solidFill>
              </a:rPr>
              <a:t>slučování</a:t>
            </a:r>
            <a:r>
              <a:rPr lang="cs-CZ" sz="2000" dirty="0">
                <a:solidFill>
                  <a:srgbClr val="F1AB45"/>
                </a:solidFill>
              </a:rPr>
              <a:t>, splývání a rozdělování školských právnických osob (PZ předem, bez nového právního aktu</a:t>
            </a:r>
            <a:r>
              <a:rPr lang="cs-CZ" sz="2000" dirty="0" smtClean="0">
                <a:solidFill>
                  <a:srgbClr val="F1AB45"/>
                </a:solidFill>
              </a:rPr>
              <a:t>)</a:t>
            </a:r>
            <a:r>
              <a:rPr lang="en-US" sz="2000" dirty="0" smtClean="0">
                <a:solidFill>
                  <a:srgbClr val="F1AB45"/>
                </a:solidFill>
              </a:rPr>
              <a:t>;</a:t>
            </a:r>
            <a:endParaRPr lang="cs-CZ" sz="2000" dirty="0">
              <a:solidFill>
                <a:srgbClr val="F1AB45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2000" dirty="0" smtClean="0">
                <a:solidFill>
                  <a:srgbClr val="00B050"/>
                </a:solidFill>
              </a:rPr>
              <a:t>změna </a:t>
            </a:r>
            <a:r>
              <a:rPr lang="cs-CZ" sz="2000" dirty="0">
                <a:solidFill>
                  <a:srgbClr val="00B050"/>
                </a:solidFill>
              </a:rPr>
              <a:t>příjemce ze zákona, kdy od určitého data dojde k jeho přejmenování či změně právní formy </a:t>
            </a:r>
            <a:r>
              <a:rPr lang="cs-CZ" sz="2000" dirty="0" smtClean="0">
                <a:solidFill>
                  <a:srgbClr val="00B050"/>
                </a:solidFill>
              </a:rPr>
              <a:t>(NZ, ŘO bere na vědomí)</a:t>
            </a:r>
            <a:r>
              <a:rPr lang="en-US" sz="2000" dirty="0" smtClean="0">
                <a:solidFill>
                  <a:srgbClr val="00B050"/>
                </a:solidFill>
              </a:rPr>
              <a:t>;</a:t>
            </a:r>
            <a:endParaRPr lang="cs-CZ" sz="2000" dirty="0">
              <a:solidFill>
                <a:srgbClr val="00B05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2000" dirty="0" smtClean="0"/>
              <a:t>změna </a:t>
            </a:r>
            <a:r>
              <a:rPr lang="cs-CZ" sz="2000" dirty="0"/>
              <a:t>příjemce, kdy na základě změny zákona, usnesení vlády apod. dojde od určitého data k přenosu agendy, které se projekt týká, z jednoho subjektu na jiný </a:t>
            </a:r>
            <a:r>
              <a:rPr lang="cs-CZ" sz="2000" dirty="0" smtClean="0"/>
              <a:t>(bez souhlasu ŘO předem, ale změnový právní akt)</a:t>
            </a:r>
            <a:r>
              <a:rPr lang="en-US" sz="2000" dirty="0" smtClean="0"/>
              <a:t>;</a:t>
            </a:r>
            <a:endParaRPr lang="cs-CZ" sz="20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20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změna </a:t>
            </a:r>
            <a:r>
              <a:rPr lang="cs-CZ" sz="20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nelze</a:t>
            </a:r>
            <a:r>
              <a:rPr lang="cs-CZ" sz="20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mezi </a:t>
            </a:r>
            <a:r>
              <a:rPr lang="cs-CZ" sz="2000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růz</a:t>
            </a:r>
            <a:r>
              <a:rPr lang="cs-CZ" sz="20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. subjekty, z FO na PO,  při prodeji či propachtování organizace či její části.</a:t>
            </a:r>
            <a:endParaRPr lang="cs-CZ" sz="2000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57001510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755576" y="2780928"/>
            <a:ext cx="7632040" cy="2088232"/>
          </a:xfrm>
        </p:spPr>
        <p:txBody>
          <a:bodyPr/>
          <a:lstStyle/>
          <a:p>
            <a:pPr algn="ctr"/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Změnové </a:t>
            </a:r>
            <a:r>
              <a:rPr lang="cs-CZ" dirty="0"/>
              <a:t>řízení v </a:t>
            </a:r>
            <a:r>
              <a:rPr lang="cs-CZ" dirty="0" smtClean="0"/>
              <a:t>Iskp14</a:t>
            </a:r>
            <a:r>
              <a:rPr lang="cs-CZ" dirty="0"/>
              <a:t>+</a:t>
            </a:r>
            <a:br>
              <a:rPr lang="cs-CZ" dirty="0"/>
            </a:br>
            <a:r>
              <a:rPr lang="cs-CZ" b="0" baseline="0" dirty="0" smtClean="0"/>
              <a:t/>
            </a:r>
            <a:br>
              <a:rPr lang="cs-CZ" b="0" baseline="0" dirty="0" smtClean="0"/>
            </a:br>
            <a:endParaRPr lang="cs-CZ" sz="3200" b="0" cap="none" dirty="0"/>
          </a:p>
        </p:txBody>
      </p:sp>
    </p:spTree>
    <p:extLst>
      <p:ext uri="{BB962C8B-B14F-4D97-AF65-F5344CB8AC3E}">
        <p14:creationId xmlns:p14="http://schemas.microsoft.com/office/powerpoint/2010/main" val="3119760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3568" y="1484784"/>
            <a:ext cx="7920432" cy="5040560"/>
          </a:xfrm>
        </p:spPr>
        <p:txBody>
          <a:bodyPr/>
          <a:lstStyle/>
          <a:p>
            <a:pPr marL="432000" lvl="2" indent="-432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dirty="0" smtClean="0"/>
              <a:t>Záložka Žádost o změnu</a:t>
            </a:r>
          </a:p>
          <a:p>
            <a:pPr marL="684000" lvl="3" indent="-432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cs-CZ" dirty="0" smtClean="0"/>
              <a:t>Vytvořit žádost o změnu</a:t>
            </a:r>
          </a:p>
          <a:p>
            <a:pPr marL="684000" lvl="3" indent="-432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Courier New" panose="02070309020205020404" pitchFamily="49" charset="0"/>
              <a:buChar char="o"/>
            </a:pPr>
            <a:endParaRPr lang="cs-CZ" dirty="0" smtClean="0"/>
          </a:p>
          <a:p>
            <a:pPr marL="684000" lvl="3" indent="-432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cs-CZ" dirty="0" smtClean="0"/>
              <a:t>Tlačítko VÝBĚR OBRAZOVEK PRO VYKÁZÁNÍ ZMĚN</a:t>
            </a:r>
          </a:p>
          <a:p>
            <a:pPr marL="684000" lvl="3" indent="-432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Courier New" panose="02070309020205020404" pitchFamily="49" charset="0"/>
              <a:buChar char="o"/>
            </a:pPr>
            <a:endParaRPr lang="cs-CZ" dirty="0" smtClean="0"/>
          </a:p>
          <a:p>
            <a:pPr marL="684000" lvl="3" indent="-432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cs-CZ" dirty="0"/>
              <a:t>Vybrat záložky nutné pro </a:t>
            </a:r>
            <a:r>
              <a:rPr lang="cs-CZ" dirty="0" smtClean="0"/>
              <a:t>změnu</a:t>
            </a:r>
          </a:p>
          <a:p>
            <a:pPr marL="684000" lvl="3" indent="-432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Courier New" panose="02070309020205020404" pitchFamily="49" charset="0"/>
              <a:buChar char="o"/>
            </a:pPr>
            <a:endParaRPr lang="cs-CZ" dirty="0"/>
          </a:p>
          <a:p>
            <a:pPr marL="684000" lvl="3" indent="-432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SzPct val="100000"/>
              <a:buFont typeface="Courier New" panose="02070309020205020404" pitchFamily="49" charset="0"/>
              <a:buChar char="o"/>
            </a:pPr>
            <a:r>
              <a:rPr lang="cs-CZ" dirty="0" smtClean="0"/>
              <a:t>Tlačítko SPUSTIT zcela dole na stránce s výběrem obrazovek</a:t>
            </a:r>
          </a:p>
          <a:p>
            <a:pPr marL="0" lvl="2" indent="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endParaRPr lang="cs-CZ" sz="2400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73</a:t>
            </a:fld>
            <a:endParaRPr lang="cs-CZ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3528" y="0"/>
            <a:ext cx="8640960" cy="1080000"/>
          </a:xfrm>
        </p:spPr>
        <p:txBody>
          <a:bodyPr/>
          <a:lstStyle/>
          <a:p>
            <a:r>
              <a:rPr lang="cs-CZ" b="0" dirty="0" smtClean="0"/>
              <a:t>Změny vyžádané příjemcem – IS KP14+</a:t>
            </a:r>
            <a:endParaRPr lang="cs-CZ" dirty="0"/>
          </a:p>
        </p:txBody>
      </p:sp>
      <p:cxnSp>
        <p:nvCxnSpPr>
          <p:cNvPr id="5" name="Přímá spojnice se šipkou 4"/>
          <p:cNvCxnSpPr/>
          <p:nvPr/>
        </p:nvCxnSpPr>
        <p:spPr>
          <a:xfrm>
            <a:off x="2627784" y="2348880"/>
            <a:ext cx="0" cy="432048"/>
          </a:xfrm>
          <a:prstGeom prst="straightConnector1">
            <a:avLst/>
          </a:prstGeom>
          <a:ln w="5715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Přímá spojnice se šipkou 6"/>
          <p:cNvCxnSpPr/>
          <p:nvPr/>
        </p:nvCxnSpPr>
        <p:spPr>
          <a:xfrm>
            <a:off x="2627784" y="3284984"/>
            <a:ext cx="0" cy="432048"/>
          </a:xfrm>
          <a:prstGeom prst="straightConnector1">
            <a:avLst/>
          </a:prstGeom>
          <a:ln w="5715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Přímá spojnice se šipkou 11"/>
          <p:cNvCxnSpPr/>
          <p:nvPr/>
        </p:nvCxnSpPr>
        <p:spPr>
          <a:xfrm>
            <a:off x="2628980" y="4221088"/>
            <a:ext cx="0" cy="432048"/>
          </a:xfrm>
          <a:prstGeom prst="straightConnector1">
            <a:avLst/>
          </a:prstGeom>
          <a:ln w="5715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9622703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3568" y="1484784"/>
            <a:ext cx="7920432" cy="5040560"/>
          </a:xfrm>
        </p:spPr>
        <p:txBody>
          <a:bodyPr/>
          <a:lstStyle/>
          <a:p>
            <a:pPr marL="432000" lvl="2" indent="-432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dirty="0" smtClean="0"/>
              <a:t>ŘO určí druh změny (podstatná se změnou PA, bez změny PA, nepodstatná změna). </a:t>
            </a:r>
          </a:p>
          <a:p>
            <a:pPr marL="432000" lvl="2" indent="-432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dirty="0" smtClean="0"/>
              <a:t>V závislosti na druhu změny probíhá schvalovací proces.</a:t>
            </a:r>
          </a:p>
          <a:p>
            <a:pPr marL="432000" lvl="2" indent="-432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dirty="0" smtClean="0"/>
              <a:t>Je-li třeba opravu </a:t>
            </a:r>
            <a:r>
              <a:rPr lang="cs-CZ" sz="2400" dirty="0" err="1" smtClean="0"/>
              <a:t>ŽoZ</a:t>
            </a:r>
            <a:r>
              <a:rPr lang="cs-CZ" sz="2400" dirty="0" smtClean="0"/>
              <a:t>, ŘO vrátí k dopracování, jinak bude </a:t>
            </a:r>
            <a:r>
              <a:rPr lang="cs-CZ" sz="2400" dirty="0" err="1" smtClean="0"/>
              <a:t>ŽoZ</a:t>
            </a:r>
            <a:r>
              <a:rPr lang="cs-CZ" sz="2400" dirty="0" smtClean="0"/>
              <a:t> buď akceptována, schválena, nebo neschválena.</a:t>
            </a:r>
          </a:p>
          <a:p>
            <a:pPr marL="432000" lvl="2" indent="-432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dirty="0" smtClean="0"/>
              <a:t>POZOR! Při vrácení </a:t>
            </a:r>
            <a:r>
              <a:rPr lang="cs-CZ" sz="2400" dirty="0" err="1" smtClean="0"/>
              <a:t>ŽoZ</a:t>
            </a:r>
            <a:r>
              <a:rPr lang="cs-CZ" sz="2400" dirty="0" smtClean="0"/>
              <a:t> není možné dodatečně otevřít žádnou další záložku. Pokud příjemce opomene otevřít vše potřebné záložky, ŘO </a:t>
            </a:r>
            <a:r>
              <a:rPr lang="cs-CZ" sz="2400" dirty="0" err="1" smtClean="0"/>
              <a:t>ŽoZ</a:t>
            </a:r>
            <a:r>
              <a:rPr lang="cs-CZ" sz="2400" dirty="0" smtClean="0"/>
              <a:t> zamítne a příjemce musí vytvořit novou. </a:t>
            </a:r>
            <a:endParaRPr lang="cs-CZ" dirty="0" smtClean="0"/>
          </a:p>
          <a:p>
            <a:pPr marL="0" lvl="2" indent="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endParaRPr lang="cs-CZ" sz="2400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74</a:t>
            </a:fld>
            <a:endParaRPr lang="cs-CZ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3528" y="0"/>
            <a:ext cx="8640960" cy="1080000"/>
          </a:xfrm>
        </p:spPr>
        <p:txBody>
          <a:bodyPr/>
          <a:lstStyle/>
          <a:p>
            <a:r>
              <a:rPr lang="cs-CZ" b="0" dirty="0" smtClean="0"/>
              <a:t>Změny </a:t>
            </a:r>
            <a:r>
              <a:rPr lang="cs-CZ" b="0" dirty="0"/>
              <a:t>vyžádané příjemcem – </a:t>
            </a:r>
            <a:r>
              <a:rPr lang="cs-CZ" b="0" dirty="0" smtClean="0"/>
              <a:t>ŘO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58959804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3568" y="1484784"/>
            <a:ext cx="7920432" cy="5040560"/>
          </a:xfrm>
        </p:spPr>
        <p:txBody>
          <a:bodyPr/>
          <a:lstStyle/>
          <a:p>
            <a:pPr marL="432000" lvl="2" indent="-432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dirty="0" smtClean="0"/>
              <a:t>ŘO vytvoří </a:t>
            </a:r>
            <a:r>
              <a:rPr lang="cs-CZ" sz="2400" dirty="0" err="1" smtClean="0"/>
              <a:t>ŽoZ</a:t>
            </a:r>
            <a:r>
              <a:rPr lang="cs-CZ" sz="2400" dirty="0" smtClean="0"/>
              <a:t> a zašle příjemci (stav </a:t>
            </a:r>
            <a:r>
              <a:rPr lang="cs-CZ" sz="2400" dirty="0" err="1" smtClean="0"/>
              <a:t>ŽoZ</a:t>
            </a:r>
            <a:r>
              <a:rPr lang="cs-CZ" sz="2400" dirty="0" smtClean="0"/>
              <a:t> – rozpracována). O zaslání </a:t>
            </a:r>
            <a:r>
              <a:rPr lang="cs-CZ" sz="2400" dirty="0" err="1" smtClean="0"/>
              <a:t>ŽoZ</a:t>
            </a:r>
            <a:r>
              <a:rPr lang="cs-CZ" sz="2400" dirty="0" smtClean="0"/>
              <a:t> informuje systémová depeše.</a:t>
            </a:r>
          </a:p>
          <a:p>
            <a:pPr marL="432000" lvl="2" indent="-432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dirty="0" smtClean="0"/>
              <a:t>Současně se změnou zašle příjemci depeši s odůvodněním změny a popisem dalšího postupu.</a:t>
            </a:r>
          </a:p>
          <a:p>
            <a:pPr marL="432000" lvl="2" indent="-432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dirty="0" smtClean="0"/>
              <a:t>Příjemce se se změnou seznámí, příp. ji dopracuje.</a:t>
            </a:r>
          </a:p>
          <a:p>
            <a:pPr marL="432000" lvl="2" indent="-432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endParaRPr lang="cs-CZ" sz="2400" dirty="0"/>
          </a:p>
          <a:p>
            <a:pPr marL="432000" lvl="2" indent="-432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dirty="0" smtClean="0"/>
              <a:t>Kontrola – finalizace – podpis = odeslání na ŘO</a:t>
            </a:r>
          </a:p>
          <a:p>
            <a:pPr marL="432000" lvl="2" indent="-432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endParaRPr lang="cs-CZ" sz="2400" dirty="0"/>
          </a:p>
          <a:p>
            <a:pPr marL="432000" lvl="2" indent="-432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"/>
            </a:pPr>
            <a:r>
              <a:rPr lang="cs-CZ" sz="2400" dirty="0" smtClean="0"/>
              <a:t>Schvalovací proces na ŘO</a:t>
            </a:r>
            <a:endParaRPr lang="cs-CZ" dirty="0" smtClean="0"/>
          </a:p>
          <a:p>
            <a:pPr marL="0" lvl="2" indent="0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  <a:buNone/>
            </a:pPr>
            <a:endParaRPr lang="cs-CZ" sz="2400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75</a:t>
            </a:fld>
            <a:endParaRPr lang="cs-CZ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323528" y="0"/>
            <a:ext cx="8640960" cy="1080000"/>
          </a:xfrm>
        </p:spPr>
        <p:txBody>
          <a:bodyPr/>
          <a:lstStyle/>
          <a:p>
            <a:r>
              <a:rPr lang="cs-CZ" b="0" dirty="0" smtClean="0"/>
              <a:t>Změny </a:t>
            </a:r>
            <a:r>
              <a:rPr lang="cs-CZ" b="0" dirty="0"/>
              <a:t>vyžádané </a:t>
            </a:r>
            <a:r>
              <a:rPr lang="cs-CZ" b="0" dirty="0" smtClean="0"/>
              <a:t>ŘO</a:t>
            </a:r>
            <a:endParaRPr lang="cs-CZ" dirty="0"/>
          </a:p>
        </p:txBody>
      </p:sp>
      <p:cxnSp>
        <p:nvCxnSpPr>
          <p:cNvPr id="5" name="Přímá spojnice se šipkou 4"/>
          <p:cNvCxnSpPr/>
          <p:nvPr/>
        </p:nvCxnSpPr>
        <p:spPr>
          <a:xfrm>
            <a:off x="2699792" y="3861048"/>
            <a:ext cx="0" cy="432048"/>
          </a:xfrm>
          <a:prstGeom prst="straightConnector1">
            <a:avLst/>
          </a:prstGeom>
          <a:ln w="5715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Přímá spojnice se šipkou 6"/>
          <p:cNvCxnSpPr/>
          <p:nvPr/>
        </p:nvCxnSpPr>
        <p:spPr>
          <a:xfrm>
            <a:off x="2702104" y="4797152"/>
            <a:ext cx="0" cy="432048"/>
          </a:xfrm>
          <a:prstGeom prst="straightConnector1">
            <a:avLst/>
          </a:prstGeom>
          <a:ln w="57150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0377362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755576" y="2780928"/>
            <a:ext cx="7632040" cy="2088232"/>
          </a:xfrm>
        </p:spPr>
        <p:txBody>
          <a:bodyPr/>
          <a:lstStyle/>
          <a:p>
            <a:pPr marL="457200" indent="-457200" algn="ctr">
              <a:spcBef>
                <a:spcPts val="0"/>
              </a:spcBef>
            </a:pP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>Zpráva o realizaci</a:t>
            </a:r>
            <a:br>
              <a:rPr lang="cs-CZ" dirty="0" smtClean="0"/>
            </a:br>
            <a:r>
              <a:rPr lang="cs-CZ" dirty="0" smtClean="0"/>
              <a:t>Žádost o platbu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b="0" baseline="0" dirty="0" smtClean="0"/>
              <a:t/>
            </a:r>
            <a:br>
              <a:rPr lang="cs-CZ" b="0" baseline="0" dirty="0" smtClean="0"/>
            </a:br>
            <a:endParaRPr lang="cs-CZ" sz="3200" b="0" cap="none" dirty="0"/>
          </a:p>
        </p:txBody>
      </p:sp>
    </p:spTree>
    <p:extLst>
      <p:ext uri="{BB962C8B-B14F-4D97-AF65-F5344CB8AC3E}">
        <p14:creationId xmlns:p14="http://schemas.microsoft.com/office/powerpoint/2010/main" val="857969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Zpráva o realizaci (ZoR)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556792"/>
            <a:ext cx="8280920" cy="4563208"/>
          </a:xfrm>
        </p:spPr>
        <p:txBody>
          <a:bodyPr/>
          <a:lstStyle/>
          <a:p>
            <a:r>
              <a:rPr lang="cs-CZ" sz="2000" dirty="0" smtClean="0"/>
              <a:t>Předkládá se prostřednictvím ISKP14+ do </a:t>
            </a:r>
            <a:r>
              <a:rPr lang="cs-CZ" sz="2000" dirty="0"/>
              <a:t>30 dnů po ukončení monitorovaného období, závěrečná zpráva o realizaci do 60 dnů.</a:t>
            </a:r>
          </a:p>
          <a:p>
            <a:r>
              <a:rPr lang="cs-CZ" sz="2000" dirty="0" smtClean="0"/>
              <a:t>Je možno požádat o prodloužení termínu pro předložení žádosti před vypršením 30denní lhůty.</a:t>
            </a:r>
          </a:p>
          <a:p>
            <a:r>
              <a:rPr lang="cs-CZ" sz="2000" dirty="0" smtClean="0"/>
              <a:t>Zpráva o realizaci informuje o realizaci projektu v daném období (délka období dána právním aktem):</a:t>
            </a:r>
          </a:p>
          <a:p>
            <a:pPr lvl="1"/>
            <a:r>
              <a:rPr lang="en-US" sz="1600" dirty="0" smtClean="0"/>
              <a:t>P</a:t>
            </a:r>
            <a:r>
              <a:rPr lang="cs-CZ" sz="1600" dirty="0" err="1" smtClean="0"/>
              <a:t>okrok</a:t>
            </a:r>
            <a:r>
              <a:rPr lang="cs-CZ" sz="1600" dirty="0" smtClean="0"/>
              <a:t> v realizaci KA:</a:t>
            </a:r>
          </a:p>
          <a:p>
            <a:pPr lvl="2"/>
            <a:r>
              <a:rPr lang="cs-CZ" sz="1600" dirty="0" smtClean="0"/>
              <a:t>plnění indikátorů</a:t>
            </a:r>
          </a:p>
          <a:p>
            <a:pPr lvl="2"/>
            <a:r>
              <a:rPr lang="cs-CZ" sz="1600" dirty="0" smtClean="0"/>
              <a:t>plnění horizontálních principů</a:t>
            </a:r>
          </a:p>
          <a:p>
            <a:pPr lvl="2"/>
            <a:r>
              <a:rPr lang="cs-CZ" sz="1600" dirty="0" smtClean="0"/>
              <a:t>plnění povinné publicity</a:t>
            </a:r>
          </a:p>
          <a:p>
            <a:pPr lvl="2"/>
            <a:r>
              <a:rPr lang="cs-CZ" sz="1600" dirty="0" smtClean="0"/>
              <a:t>popis VZ</a:t>
            </a:r>
          </a:p>
          <a:p>
            <a:pPr lvl="1"/>
            <a:r>
              <a:rPr lang="cs-CZ" sz="1600" dirty="0" smtClean="0"/>
              <a:t>Žádost o platbu (ŽoP) – vždy součást ZoR</a:t>
            </a:r>
          </a:p>
          <a:p>
            <a:pPr marL="0" indent="0">
              <a:buNone/>
            </a:pPr>
            <a:r>
              <a:rPr lang="cs-CZ" sz="2000" dirty="0" smtClean="0"/>
              <a:t/>
            </a:r>
            <a:br>
              <a:rPr lang="cs-CZ" sz="2000" dirty="0" smtClean="0"/>
            </a:br>
            <a:endParaRPr lang="cs-CZ" sz="2000" dirty="0" smtClean="0"/>
          </a:p>
          <a:p>
            <a:pPr marL="414000" lvl="1" indent="0">
              <a:buNone/>
            </a:pPr>
            <a:endParaRPr lang="cs-CZ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66782983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Zpráva o realizaci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9552" y="1412776"/>
            <a:ext cx="8280920" cy="4824536"/>
          </a:xfrm>
        </p:spPr>
        <p:txBody>
          <a:bodyPr/>
          <a:lstStyle/>
          <a:p>
            <a:r>
              <a:rPr lang="cs-CZ" b="1" dirty="0"/>
              <a:t>Povinné přílohy </a:t>
            </a:r>
            <a:r>
              <a:rPr lang="cs-CZ" b="1" dirty="0" smtClean="0"/>
              <a:t>ZoR</a:t>
            </a:r>
          </a:p>
          <a:p>
            <a:pPr lvl="1"/>
            <a:r>
              <a:rPr lang="cs-CZ" b="1" dirty="0" smtClean="0"/>
              <a:t>Bez povinných příloh</a:t>
            </a:r>
          </a:p>
          <a:p>
            <a:pPr lvl="1"/>
            <a:r>
              <a:rPr lang="cs-CZ" b="1" dirty="0" smtClean="0"/>
              <a:t>Důkladný textový popis.</a:t>
            </a:r>
          </a:p>
          <a:p>
            <a:pPr lvl="1"/>
            <a:endParaRPr lang="cs-CZ" b="1" dirty="0"/>
          </a:p>
          <a:p>
            <a:pPr lvl="1"/>
            <a:endParaRPr lang="cs-CZ" b="1" dirty="0" smtClean="0"/>
          </a:p>
          <a:p>
            <a:r>
              <a:rPr lang="cs-CZ" b="1" dirty="0" smtClean="0"/>
              <a:t>Bližší podrobnosti na školení ke ZoR.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78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76155731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755576" y="2780928"/>
            <a:ext cx="7632040" cy="2088232"/>
          </a:xfrm>
        </p:spPr>
        <p:txBody>
          <a:bodyPr/>
          <a:lstStyle/>
          <a:p>
            <a:pPr marL="457200" indent="-457200" algn="ctr">
              <a:spcBef>
                <a:spcPts val="0"/>
              </a:spcBef>
            </a:pP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dotazy </a:t>
            </a:r>
            <a:r>
              <a:rPr lang="cs-CZ" dirty="0"/>
              <a:t>– ESF fórum</a:t>
            </a:r>
            <a:br>
              <a:rPr lang="cs-CZ" dirty="0"/>
            </a:br>
            <a:r>
              <a:rPr lang="cs-CZ" b="0" baseline="0" dirty="0" smtClean="0"/>
              <a:t/>
            </a:r>
            <a:br>
              <a:rPr lang="cs-CZ" b="0" baseline="0" dirty="0" smtClean="0"/>
            </a:br>
            <a:endParaRPr lang="cs-CZ" sz="3200" b="0" cap="none" dirty="0"/>
          </a:p>
        </p:txBody>
      </p:sp>
    </p:spTree>
    <p:extLst>
      <p:ext uri="{BB962C8B-B14F-4D97-AF65-F5344CB8AC3E}">
        <p14:creationId xmlns:p14="http://schemas.microsoft.com/office/powerpoint/2010/main" val="4144363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755576" y="2780928"/>
            <a:ext cx="7632040" cy="2088232"/>
          </a:xfrm>
        </p:spPr>
        <p:txBody>
          <a:bodyPr/>
          <a:lstStyle/>
          <a:p>
            <a:pPr marL="457200" indent="-457200" algn="ctr">
              <a:spcBef>
                <a:spcPts val="0"/>
              </a:spcBef>
            </a:pPr>
            <a:r>
              <a:rPr lang="cs-CZ" dirty="0"/>
              <a:t/>
            </a:r>
            <a:br>
              <a:rPr lang="cs-CZ" dirty="0"/>
            </a:br>
            <a:r>
              <a:rPr lang="cs-CZ" dirty="0" smtClean="0"/>
              <a:t>Monitorovací </a:t>
            </a:r>
            <a:r>
              <a:rPr lang="cs-CZ" dirty="0" err="1" smtClean="0"/>
              <a:t>INDIKÁTORy</a:t>
            </a:r>
            <a:r>
              <a:rPr lang="cs-CZ" dirty="0"/>
              <a:t/>
            </a:r>
            <a:br>
              <a:rPr lang="cs-CZ" dirty="0"/>
            </a:br>
            <a:r>
              <a:rPr lang="cs-CZ" dirty="0"/>
              <a:t/>
            </a:r>
            <a:br>
              <a:rPr lang="cs-CZ" dirty="0"/>
            </a:br>
            <a:r>
              <a:rPr lang="cs-CZ" b="0" baseline="0" dirty="0" smtClean="0"/>
              <a:t/>
            </a:r>
            <a:br>
              <a:rPr lang="cs-CZ" b="0" baseline="0" dirty="0" smtClean="0"/>
            </a:br>
            <a:endParaRPr lang="cs-CZ" sz="3200" b="0" cap="none" dirty="0"/>
          </a:p>
        </p:txBody>
      </p:sp>
    </p:spTree>
    <p:extLst>
      <p:ext uri="{BB962C8B-B14F-4D97-AF65-F5344CB8AC3E}">
        <p14:creationId xmlns:p14="http://schemas.microsoft.com/office/powerpoint/2010/main" val="605272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043608" y="1772816"/>
            <a:ext cx="7272000" cy="4752528"/>
          </a:xfrm>
        </p:spPr>
        <p:txBody>
          <a:bodyPr/>
          <a:lstStyle/>
          <a:p>
            <a:pPr algn="ctr"/>
            <a:r>
              <a:rPr lang="cs-CZ" sz="2800" dirty="0" smtClean="0"/>
              <a:t>Výzvy</a:t>
            </a:r>
            <a:r>
              <a:rPr lang="cs-CZ" sz="2000" dirty="0" smtClean="0">
                <a:solidFill>
                  <a:srgbClr val="FFFF00"/>
                </a:solidFill>
              </a:rPr>
              <a:t/>
            </a:r>
            <a:br>
              <a:rPr lang="cs-CZ" sz="2000" dirty="0" smtClean="0">
                <a:solidFill>
                  <a:srgbClr val="FFFF00"/>
                </a:solidFill>
              </a:rPr>
            </a:br>
            <a:r>
              <a:rPr lang="cs-CZ" sz="2000" dirty="0">
                <a:solidFill>
                  <a:schemeClr val="tx1"/>
                </a:solidFill>
              </a:rPr>
              <a:t>https://</a:t>
            </a:r>
            <a:r>
              <a:rPr lang="cs-CZ" sz="2000" dirty="0" smtClean="0">
                <a:solidFill>
                  <a:schemeClr val="tx1"/>
                </a:solidFill>
              </a:rPr>
              <a:t>www.esfcr.cz/vyzva-027-opz</a:t>
            </a:r>
            <a:r>
              <a:rPr lang="cs-CZ" sz="2000" dirty="0">
                <a:solidFill>
                  <a:srgbClr val="FFFF00"/>
                </a:solidFill>
              </a:rPr>
              <a:t/>
            </a:r>
            <a:br>
              <a:rPr lang="cs-CZ" sz="2000" dirty="0">
                <a:solidFill>
                  <a:srgbClr val="FFFF00"/>
                </a:solidFill>
              </a:rPr>
            </a:br>
            <a:r>
              <a:rPr lang="cs-CZ" sz="2000" dirty="0">
                <a:solidFill>
                  <a:schemeClr val="tx1"/>
                </a:solidFill>
              </a:rPr>
              <a:t>https://</a:t>
            </a:r>
            <a:r>
              <a:rPr lang="cs-CZ" sz="2000" dirty="0" smtClean="0">
                <a:solidFill>
                  <a:schemeClr val="tx1"/>
                </a:solidFill>
              </a:rPr>
              <a:t>www.esfcr.cz/vyzva-028-opz</a:t>
            </a:r>
            <a:r>
              <a:rPr lang="cs-CZ" sz="2800" dirty="0" smtClean="0">
                <a:solidFill>
                  <a:schemeClr val="tx1"/>
                </a:solidFill>
              </a:rPr>
              <a:t/>
            </a:r>
            <a:br>
              <a:rPr lang="cs-CZ" sz="2800" dirty="0" smtClean="0">
                <a:solidFill>
                  <a:schemeClr val="tx1"/>
                </a:solidFill>
              </a:rPr>
            </a:br>
            <a:r>
              <a:rPr lang="cs-CZ" sz="2800" dirty="0">
                <a:solidFill>
                  <a:srgbClr val="FFFF00"/>
                </a:solidFill>
              </a:rPr>
              <a:t/>
            </a:r>
            <a:br>
              <a:rPr lang="cs-CZ" sz="2800" dirty="0">
                <a:solidFill>
                  <a:srgbClr val="FFFF00"/>
                </a:solidFill>
              </a:rPr>
            </a:br>
            <a:r>
              <a:rPr lang="cs-CZ" sz="2800" cap="none" dirty="0" smtClean="0"/>
              <a:t>DALŠÍ DOTAZY SMĚŘUJTE PROSÍM </a:t>
            </a:r>
            <a:br>
              <a:rPr lang="cs-CZ" sz="2800" cap="none" dirty="0" smtClean="0"/>
            </a:br>
            <a:r>
              <a:rPr lang="cs-CZ" sz="2800" cap="none" dirty="0" smtClean="0"/>
              <a:t>DO </a:t>
            </a:r>
            <a:r>
              <a:rPr lang="cs-CZ" sz="2800" cap="none" dirty="0" smtClean="0">
                <a:hlinkClick r:id="rId3"/>
              </a:rPr>
              <a:t>DISKUSNÍHO KLUBU </a:t>
            </a:r>
            <a:r>
              <a:rPr lang="cs-CZ" sz="2800" dirty="0" smtClean="0"/>
              <a:t/>
            </a:r>
            <a:br>
              <a:rPr lang="cs-CZ" sz="2800" dirty="0" smtClean="0"/>
            </a:br>
            <a:r>
              <a:rPr lang="cs-CZ" sz="2800" dirty="0"/>
              <a:t/>
            </a:r>
            <a:br>
              <a:rPr lang="cs-CZ" sz="2800" dirty="0"/>
            </a:br>
            <a:r>
              <a:rPr lang="cs-CZ" sz="2000" dirty="0"/>
              <a:t/>
            </a:r>
            <a:br>
              <a:rPr lang="cs-CZ" sz="2000" dirty="0"/>
            </a:br>
            <a:r>
              <a:rPr lang="cs-CZ" sz="2000" dirty="0"/>
              <a:t/>
            </a:r>
            <a:br>
              <a:rPr lang="cs-CZ" sz="2000" dirty="0"/>
            </a:br>
            <a:r>
              <a:rPr lang="cs-CZ" sz="2800" cap="none" dirty="0" smtClean="0"/>
              <a:t>NEBO VYUŽIJTE OSOBNÍCH KONZULTACÍ SE SVÝMI PROJEKTOVÝMI MANAŽERY</a:t>
            </a:r>
            <a:endParaRPr lang="cs-CZ" cap="none" dirty="0"/>
          </a:p>
        </p:txBody>
      </p:sp>
    </p:spTree>
    <p:extLst>
      <p:ext uri="{BB962C8B-B14F-4D97-AF65-F5344CB8AC3E}">
        <p14:creationId xmlns:p14="http://schemas.microsoft.com/office/powerpoint/2010/main" val="1321503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Monitorování projektu </a:t>
            </a:r>
            <a:br>
              <a:rPr lang="cs-CZ" dirty="0" smtClean="0"/>
            </a:br>
            <a:r>
              <a:rPr lang="cs-CZ" dirty="0" smtClean="0"/>
              <a:t>indikátory se závazkem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0"/>
              <a:pPr/>
              <a:t>9</a:t>
            </a:fld>
            <a:endParaRPr lang="cs-CZ" dirty="0"/>
          </a:p>
        </p:txBody>
      </p:sp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567928"/>
              </p:ext>
            </p:extLst>
          </p:nvPr>
        </p:nvGraphicFramePr>
        <p:xfrm>
          <a:off x="395536" y="1556792"/>
          <a:ext cx="8208910" cy="192577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91942"/>
                <a:gridCol w="5156730"/>
                <a:gridCol w="1080120"/>
                <a:gridCol w="1080118"/>
              </a:tblGrid>
              <a:tr h="283324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 dirty="0">
                          <a:effectLst/>
                        </a:rPr>
                        <a:t>Kód</a:t>
                      </a:r>
                      <a:endParaRPr lang="cs-CZ" sz="1000" b="1" dirty="0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 dirty="0">
                          <a:effectLst/>
                        </a:rPr>
                        <a:t>Název indikátoru</a:t>
                      </a:r>
                      <a:endParaRPr lang="cs-CZ" sz="1000" b="1" dirty="0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 dirty="0">
                          <a:effectLst/>
                        </a:rPr>
                        <a:t>Měrná jednotka</a:t>
                      </a:r>
                      <a:endParaRPr lang="cs-CZ" sz="1000" b="1" dirty="0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000" dirty="0">
                          <a:effectLst/>
                        </a:rPr>
                        <a:t>Typ indikátoru</a:t>
                      </a:r>
                      <a:endParaRPr lang="cs-CZ" sz="1000" b="1" dirty="0">
                        <a:solidFill>
                          <a:srgbClr val="080808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441463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dirty="0">
                          <a:effectLst/>
                        </a:rPr>
                        <a:t>8 05 00</a:t>
                      </a:r>
                      <a:endParaRPr lang="cs-C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dirty="0">
                          <a:effectLst/>
                        </a:rPr>
                        <a:t>Počet napsaných a zveřejněných analytických a strategických dokumentů (vč. evaluačních)</a:t>
                      </a:r>
                      <a:endParaRPr lang="cs-C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200" dirty="0">
                          <a:effectLst/>
                        </a:rPr>
                        <a:t>Dokumenty</a:t>
                      </a:r>
                      <a:endParaRPr lang="cs-CZ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200" dirty="0">
                          <a:effectLst/>
                        </a:rPr>
                        <a:t>Výstup</a:t>
                      </a:r>
                      <a:endParaRPr lang="cs-CZ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66647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dirty="0">
                          <a:effectLst/>
                        </a:rPr>
                        <a:t>5 01 05</a:t>
                      </a:r>
                      <a:endParaRPr lang="cs-C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dirty="0">
                          <a:effectLst/>
                        </a:rPr>
                        <a:t>Počet zaměstnavatelů, kteří podporují flexibilní formy práce</a:t>
                      </a:r>
                      <a:endParaRPr lang="cs-C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200" dirty="0">
                          <a:effectLst/>
                        </a:rPr>
                        <a:t>Podniky</a:t>
                      </a:r>
                      <a:endParaRPr lang="cs-CZ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200" dirty="0">
                          <a:effectLst/>
                        </a:rPr>
                        <a:t>Výstup</a:t>
                      </a:r>
                      <a:endParaRPr lang="cs-CZ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566647"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dirty="0">
                          <a:effectLst/>
                        </a:rPr>
                        <a:t>5 01 30</a:t>
                      </a:r>
                      <a:endParaRPr lang="cs-C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600" dirty="0">
                          <a:effectLst/>
                        </a:rPr>
                        <a:t>Počet osob pracujících v rámci flexibilních forem práce</a:t>
                      </a:r>
                      <a:endParaRPr lang="cs-C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200" dirty="0">
                          <a:effectLst/>
                        </a:rPr>
                        <a:t>Osoby</a:t>
                      </a:r>
                      <a:endParaRPr lang="cs-CZ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36195" marR="36195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200" dirty="0">
                          <a:effectLst/>
                        </a:rPr>
                        <a:t>Výsledek</a:t>
                      </a:r>
                      <a:endParaRPr lang="cs-CZ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655763" y="312261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cs-CZ" altLang="cs-CZ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Zástupný symbol pro obsah 2"/>
          <p:cNvSpPr>
            <a:spLocks noGrp="1"/>
          </p:cNvSpPr>
          <p:nvPr>
            <p:ph idx="1"/>
          </p:nvPr>
        </p:nvSpPr>
        <p:spPr>
          <a:xfrm>
            <a:off x="539552" y="4293096"/>
            <a:ext cx="8064000" cy="1466864"/>
          </a:xfrm>
        </p:spPr>
        <p:txBody>
          <a:bodyPr/>
          <a:lstStyle/>
          <a:p>
            <a:r>
              <a:rPr lang="cs-CZ" dirty="0" smtClean="0"/>
              <a:t>Výše závazku dána právním aktem.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49424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</Template>
  <TotalTime>0</TotalTime>
  <Words>4579</Words>
  <Application>Microsoft Office PowerPoint</Application>
  <PresentationFormat>Předvádění na obrazovce (4:3)</PresentationFormat>
  <Paragraphs>655</Paragraphs>
  <Slides>80</Slides>
  <Notes>18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80</vt:i4>
      </vt:variant>
    </vt:vector>
  </HeadingPairs>
  <TitlesOfParts>
    <vt:vector size="81" baseType="lpstr">
      <vt:lpstr>prezentace</vt:lpstr>
      <vt:lpstr>03_15_027, 03_15_028 Implementace Vládní strategie pro rovnost žen a mužů v České republice na léta 2014 – 2020 (v Praze a v ČR mimo prahu)   Seminář pro příjemce</vt:lpstr>
      <vt:lpstr>Program semináře</vt:lpstr>
      <vt:lpstr>ZÁVAZNÉ DOKUMENTY</vt:lpstr>
      <vt:lpstr> Publicita   </vt:lpstr>
      <vt:lpstr>VIZUÁLNÍ IDENTITA - použití</vt:lpstr>
      <vt:lpstr>Povinný plakát</vt:lpstr>
      <vt:lpstr>Web projektu</vt:lpstr>
      <vt:lpstr> Monitorovací INDIKÁTORy   </vt:lpstr>
      <vt:lpstr>Monitorování projektu  indikátory se závazkem</vt:lpstr>
      <vt:lpstr>Monitorování projektu  indikátory bez závazku</vt:lpstr>
      <vt:lpstr>Monitorování projektu (indikátory)</vt:lpstr>
      <vt:lpstr>InDIKÁTORY</vt:lpstr>
      <vt:lpstr>Monitorování projektu  sankce – indikátory výstupů</vt:lpstr>
      <vt:lpstr>Monitorování projektu  sankce – indikátory výsledků</vt:lpstr>
      <vt:lpstr>Monitorování projektu (sankce)</vt:lpstr>
      <vt:lpstr> IS ESF    </vt:lpstr>
      <vt:lpstr>Monitorování podpořených osob v IS ESF</vt:lpstr>
      <vt:lpstr>Monitorování podpořených osob v IS ESF</vt:lpstr>
      <vt:lpstr>Monitorování podpořených osob v IS ESF</vt:lpstr>
      <vt:lpstr>Monitorování podpořených osob v IS ESF</vt:lpstr>
      <vt:lpstr>Doporučený způsob evidence podpory</vt:lpstr>
      <vt:lpstr>Doporučený způsob evidence</vt:lpstr>
      <vt:lpstr>Doporučený způsob evidence</vt:lpstr>
      <vt:lpstr>Plán aktivit</vt:lpstr>
      <vt:lpstr>Plán aktivit projektu</vt:lpstr>
      <vt:lpstr>Údaje v plánu Aktivit</vt:lpstr>
      <vt:lpstr>Sankce</vt:lpstr>
      <vt:lpstr>Aktualizace Plánu aktivit</vt:lpstr>
      <vt:lpstr>Způsobilé a nezpůsobilé výdaje</vt:lpstr>
      <vt:lpstr>Způsobilé výdaje</vt:lpstr>
      <vt:lpstr>Reálné vykazování výdajů</vt:lpstr>
      <vt:lpstr>Dokladování výdajů</vt:lpstr>
      <vt:lpstr>Účetní doklady</vt:lpstr>
      <vt:lpstr>Osobní náklady</vt:lpstr>
      <vt:lpstr>Osobní náklady</vt:lpstr>
      <vt:lpstr>Pracovní výkazy</vt:lpstr>
      <vt:lpstr>Nepřímé náklady</vt:lpstr>
      <vt:lpstr>Nepřímé náklady</vt:lpstr>
      <vt:lpstr>způsob financování</vt:lpstr>
      <vt:lpstr>Rozpočet projektu</vt:lpstr>
      <vt:lpstr> Veřejné zakázky   </vt:lpstr>
      <vt:lpstr>Základní informace - předpisy</vt:lpstr>
      <vt:lpstr>Pojem  veřejná zakázka</vt:lpstr>
      <vt:lpstr>Základní informace - úvod</vt:lpstr>
      <vt:lpstr>Základní ZÁSADY</vt:lpstr>
      <vt:lpstr>Základní ZÁSADY – kap. 20.2 OČP</vt:lpstr>
      <vt:lpstr>Základní ZÁSADY – kap. 20.2 OČP</vt:lpstr>
      <vt:lpstr>Základní ZÁSADY – kap. 20.2 OČP</vt:lpstr>
      <vt:lpstr>Základní ZÁSADY – kap. 20.2 OČP</vt:lpstr>
      <vt:lpstr>Před zahájením výběrového řízení</vt:lpstr>
      <vt:lpstr>Kategorie pro zadávání – LIMITY STANOVENY MMR</vt:lpstr>
      <vt:lpstr>K výzvě k podání nabídek I.</vt:lpstr>
      <vt:lpstr>K výzvě k podání nabídek II. </vt:lpstr>
      <vt:lpstr>Kvalifikace (kap 20.6 OČP)</vt:lpstr>
      <vt:lpstr>Hodnotící kritéria (kap 20.6 OČP)</vt:lpstr>
      <vt:lpstr>Otevírání, posouzení a Hodnocení (kap 20.8 OČP) I.</vt:lpstr>
      <vt:lpstr>Otevírání, posouzení a Hodnocení (kap 20.8 OČP) II.</vt:lpstr>
      <vt:lpstr>Ex ante kontrola (kap 20.13 OČP)</vt:lpstr>
      <vt:lpstr>Odpovědné veřejné zadávání</vt:lpstr>
      <vt:lpstr>Odpovědné veřejné zadávání </vt:lpstr>
      <vt:lpstr>Odpovědné veřejné zadávání</vt:lpstr>
      <vt:lpstr>Podpora od mpsv</vt:lpstr>
      <vt:lpstr>Podpora od MMR k ZZVZ</vt:lpstr>
      <vt:lpstr> Změny projektu (podstatné a nepodstatné)   </vt:lpstr>
      <vt:lpstr>Změny projektu</vt:lpstr>
      <vt:lpstr>Nepodstatné změny</vt:lpstr>
      <vt:lpstr>Nepodstatné změny</vt:lpstr>
      <vt:lpstr>Podstatné Změny</vt:lpstr>
      <vt:lpstr>Podstatné Změny</vt:lpstr>
      <vt:lpstr>Podstatné Změny</vt:lpstr>
      <vt:lpstr>Podstatné a nepodstatné změny v rámci změn v osobě příjemce </vt:lpstr>
      <vt:lpstr> Změnové řízení v Iskp14+  </vt:lpstr>
      <vt:lpstr>Změny vyžádané příjemcem – IS KP14+</vt:lpstr>
      <vt:lpstr>Změny vyžádané příjemcem – ŘO</vt:lpstr>
      <vt:lpstr>Změny vyžádané ŘO</vt:lpstr>
      <vt:lpstr> Zpráva o realizaci Žádost o platbu   </vt:lpstr>
      <vt:lpstr>Zpráva o realizaci (ZoR)</vt:lpstr>
      <vt:lpstr>Zpráva o realizaci</vt:lpstr>
      <vt:lpstr> dotazy – ESF fórum  </vt:lpstr>
      <vt:lpstr>Výzvy https://www.esfcr.cz/vyzva-027-opz https://www.esfcr.cz/vyzva-028-opz  DALŠÍ DOTAZY SMĚŘUJTE PROSÍM  DO DISKUSNÍHO KLUBU     NEBO VYUŽIJTE OSOBNÍCH KONZULTACÍ SE SVÝMI PROJEKTOVÝMI MANAŽERY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2015-02-20T08:23:15Z</dcterms:created>
  <dcterms:modified xsi:type="dcterms:W3CDTF">2017-06-13T14:07:19Z</dcterms:modified>
</cp:coreProperties>
</file>