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aveSubsetFonts="true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6" r:id="rId2"/>
    <p:sldId id="257" r:id="rId3"/>
    <p:sldId id="258" r:id="rId4"/>
    <p:sldId id="267" r:id="rId5"/>
    <p:sldId id="259" r:id="rId6"/>
    <p:sldId id="264" r:id="rId7"/>
    <p:sldId id="260" r:id="rId8"/>
    <p:sldId id="261" r:id="rId9"/>
    <p:sldId id="262" r:id="rId10"/>
    <p:sldId id="270" r:id="rId11"/>
    <p:sldId id="269" r:id="rId12"/>
    <p:sldId id="256" r:id="rId13"/>
    <p:sldId id="268" r:id="rId14"/>
    <p:sldId id="271" r:id="rId15"/>
    <p:sldId id="272" r:id="rId16"/>
    <p:sldId id="273" r:id="rId17"/>
  </p:sldIdLst>
  <p:sldSz cx="9144000" cy="6858000" type="screen4x3"/>
  <p:notesSz cx="6742113" cy="9875838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1" userDrawn="1">
          <p15:clr>
            <a:srgbClr val="A4A3A4"/>
          </p15:clr>
        </p15:guide>
        <p15:guide id="2" pos="212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showPr showNarration="true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82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lastView="sldThumbnailView">
  <p:normalViewPr>
    <p:restoredLeft sz="15620"/>
    <p:restoredTop sz="91636" autoAdjust="false"/>
  </p:normalViewPr>
  <p:slideViewPr>
    <p:cSldViewPr>
      <p:cViewPr varScale="true">
        <p:scale>
          <a:sx n="81" d="100"/>
          <a:sy n="81" d="100"/>
        </p:scale>
        <p:origin x="1498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true">
        <p:scale>
          <a:sx n="57" d="100"/>
          <a:sy n="57" d="100"/>
        </p:scale>
        <p:origin x="-2814" y="-84"/>
      </p:cViewPr>
      <p:guideLst>
        <p:guide orient="horz" pos="3111"/>
        <p:guide pos="2124"/>
      </p:guideLst>
    </p:cSldViewPr>
  </p:notes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7.xml" Type="http://schemas.openxmlformats.org/officeDocument/2006/relationships/slide" Id="rId8"/>
    <Relationship Target="slides/slide12.xml" Type="http://schemas.openxmlformats.org/officeDocument/2006/relationships/slide" Id="rId13"/>
    <Relationship Target="notesMasters/notesMaster1.xml" Type="http://schemas.openxmlformats.org/officeDocument/2006/relationships/notesMaster" Id="rId18"/>
    <Relationship Target="slides/slide2.xml" Type="http://schemas.openxmlformats.org/officeDocument/2006/relationships/slide" Id="rId3"/>
    <Relationship Target="viewProps.xml" Type="http://schemas.openxmlformats.org/officeDocument/2006/relationships/viewProps" Id="rId21"/>
    <Relationship Target="slides/slide6.xml" Type="http://schemas.openxmlformats.org/officeDocument/2006/relationships/slide" Id="rId7"/>
    <Relationship Target="slides/slide11.xml" Type="http://schemas.openxmlformats.org/officeDocument/2006/relationships/slide" Id="rId12"/>
    <Relationship Target="slides/slide16.xml" Type="http://schemas.openxmlformats.org/officeDocument/2006/relationships/slide" Id="rId17"/>
    <Relationship Target="slides/slide1.xml" Type="http://schemas.openxmlformats.org/officeDocument/2006/relationships/slide" Id="rId2"/>
    <Relationship Target="slides/slide15.xml" Type="http://schemas.openxmlformats.org/officeDocument/2006/relationships/slide" Id="rId16"/>
    <Relationship Target="presProps.xml" Type="http://schemas.openxmlformats.org/officeDocument/2006/relationships/presProps" Id="rId20"/>
    <Relationship Target="slideMasters/slideMaster1.xml" Type="http://schemas.openxmlformats.org/officeDocument/2006/relationships/slideMaster" Id="rId1"/>
    <Relationship Target="slides/slide5.xml" Type="http://schemas.openxmlformats.org/officeDocument/2006/relationships/slide" Id="rId6"/>
    <Relationship Target="slides/slide10.xml" Type="http://schemas.openxmlformats.org/officeDocument/2006/relationships/slide" Id="rId11"/>
    <Relationship Target="slides/slide4.xml" Type="http://schemas.openxmlformats.org/officeDocument/2006/relationships/slide" Id="rId5"/>
    <Relationship Target="slides/slide14.xml" Type="http://schemas.openxmlformats.org/officeDocument/2006/relationships/slide" Id="rId15"/>
    <Relationship Target="tableStyles.xml" Type="http://schemas.openxmlformats.org/officeDocument/2006/relationships/tableStyles" Id="rId23"/>
    <Relationship Target="slides/slide9.xml" Type="http://schemas.openxmlformats.org/officeDocument/2006/relationships/slide" Id="rId10"/>
    <Relationship Target="handoutMasters/handoutMaster1.xml" Type="http://schemas.openxmlformats.org/officeDocument/2006/relationships/handoutMaster" Id="rId19"/>
    <Relationship Target="slides/slide3.xml" Type="http://schemas.openxmlformats.org/officeDocument/2006/relationships/slide" Id="rId4"/>
    <Relationship Target="slides/slide8.xml" Type="http://schemas.openxmlformats.org/officeDocument/2006/relationships/slide" Id="rId9"/>
    <Relationship Target="slides/slide13.xml" Type="http://schemas.openxmlformats.org/officeDocument/2006/relationships/slide" Id="rId14"/>
    <Relationship Target="theme/theme1.xml" Type="http://schemas.openxmlformats.org/officeDocument/2006/relationships/theme" Id="rId22"/>
</Relationships>

</file>

<file path=ppt/handoutMasters/_rels/handoutMaster1.xml.rels><?xml version="1.0" encoding="UTF-8" standalone="yes"?>
<Relationships xmlns="http://schemas.openxmlformats.org/package/2006/relationships">
    <Relationship Target="../theme/theme3.xml" Type="http://schemas.openxmlformats.org/officeDocument/2006/relationships/theme" Id="rId1"/>
</Relationships>
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true"/>
          </p:cNvSpPr>
          <p:nvPr>
            <p:ph type="sldNum" sz="quarter" idx="3"/>
          </p:nvPr>
        </p:nvSpPr>
        <p:spPr>
          <a:xfrm>
            <a:off x="3818971" y="9380332"/>
            <a:ext cx="2921582" cy="493792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DB520101-9E26-40D1-9566-92F505E529CC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634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21582" cy="493792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18971" y="0"/>
            <a:ext cx="2921582" cy="493792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75006BDD-9E05-434B-90D7-F2FAABFCD418}" type="datetimeFigureOut">
              <a:rPr lang="cs-CZ" smtClean="false"/>
              <a:t>30. 1. 2017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903288" y="741363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74212" y="4691023"/>
            <a:ext cx="5393690" cy="4444127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9380332"/>
            <a:ext cx="2921582" cy="493792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18971" y="9380332"/>
            <a:ext cx="2921582" cy="493792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C5A68685-6844-478C-89E5-3E5F3C3431D3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3586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1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C5A68685-6844-478C-89E5-3E5F3C3431D3}" type="slidenum">
              <a:rPr lang="cs-CZ" smtClean="false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44342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C5A68685-6844-478C-89E5-3E5F3C3431D3}" type="slidenum">
              <a:rPr lang="cs-CZ" smtClean="false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313417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1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" preserve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true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false"/>
              <a:t>Kliknutím lze upravit styl předlohy.</a:t>
            </a:r>
            <a:endParaRPr lang="cs-CZ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>
          <a:xfrm>
            <a:off x="6948264" y="6356350"/>
            <a:ext cx="1224136" cy="501650"/>
          </a:xfrm>
        </p:spPr>
        <p:txBody>
          <a:bodyPr/>
          <a:lstStyle>
            <a:lvl1pPr>
              <a:defRPr sz="1600"/>
            </a:lvl1pPr>
          </a:lstStyle>
          <a:p>
            <a:fld id="{6A8491F9-569E-446A-BF84-E35DD390D8C5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3654289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vertTx" preserve="true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true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A8491F9-569E-446A-BF84-E35DD390D8C5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932690"/>
      </p:ext>
    </p:extLst>
  </p:cSld>
  <p:clrMapOvr>
    <a:masterClrMapping/>
  </p:clrMapOvr>
</p:sldLayout>
</file>

<file path=ppt/slideLayouts/slideLayout1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vertTitleAndTx" preserve="true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true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true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A8491F9-569E-446A-BF84-E35DD390D8C5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7600198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179512" y="0"/>
            <a:ext cx="8964488" cy="764704"/>
          </a:xfrm>
        </p:spPr>
        <p:txBody>
          <a:bodyPr/>
          <a:lstStyle/>
          <a:p>
            <a:r>
              <a:rPr lang="cs-CZ" dirty="false" smtClean="false"/>
              <a:t>Kliknutím lze upravit styl.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false" smtClean="false"/>
              <a:t>Kliknutím lze upravit styly předlohy textu.</a:t>
            </a:r>
          </a:p>
          <a:p>
            <a:pPr lvl="1"/>
            <a:r>
              <a:rPr lang="cs-CZ" dirty="false" smtClean="false"/>
              <a:t>Druhá úroveň</a:t>
            </a:r>
          </a:p>
          <a:p>
            <a:pPr lvl="2"/>
            <a:r>
              <a:rPr lang="cs-CZ" dirty="false" smtClean="false"/>
              <a:t>Třetí úroveň</a:t>
            </a:r>
          </a:p>
          <a:p>
            <a:pPr lvl="3"/>
            <a:r>
              <a:rPr lang="cs-CZ" dirty="false" smtClean="false"/>
              <a:t>Čtvrtá úroveň</a:t>
            </a:r>
          </a:p>
          <a:p>
            <a:pPr lvl="4"/>
            <a:r>
              <a:rPr lang="cs-CZ" dirty="false" smtClean="false"/>
              <a:t>Pátá úroveň</a:t>
            </a:r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>
          <a:xfrm>
            <a:off x="6553200" y="6356350"/>
            <a:ext cx="1619200" cy="501650"/>
          </a:xfrm>
        </p:spPr>
        <p:txBody>
          <a:bodyPr/>
          <a:lstStyle/>
          <a:p>
            <a:fld id="{6A8491F9-569E-446A-BF84-E35DD390D8C5}" type="slidenum">
              <a:rPr lang="cs-CZ" smtClean="false"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43143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secHead" preserve="true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true" cap="all"/>
            </a:lvl1pPr>
          </a:lstStyle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A8491F9-569E-446A-BF84-E35DD390D8C5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477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woObj" preserve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true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A8491F9-569E-446A-BF84-E35DD390D8C5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2821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woTxTwoObj" preserve="true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true"/>
            </a:lvl1pPr>
            <a:lvl2pPr marL="457200" indent="0">
              <a:buNone/>
              <a:defRPr sz="2000" b="true"/>
            </a:lvl2pPr>
            <a:lvl3pPr marL="914400" indent="0">
              <a:buNone/>
              <a:defRPr sz="1800" b="true"/>
            </a:lvl3pPr>
            <a:lvl4pPr marL="1371600" indent="0">
              <a:buNone/>
              <a:defRPr sz="1600" b="true"/>
            </a:lvl4pPr>
            <a:lvl5pPr marL="1828800" indent="0">
              <a:buNone/>
              <a:defRPr sz="1600" b="true"/>
            </a:lvl5pPr>
            <a:lvl6pPr marL="2286000" indent="0">
              <a:buNone/>
              <a:defRPr sz="1600" b="true"/>
            </a:lvl6pPr>
            <a:lvl7pPr marL="2743200" indent="0">
              <a:buNone/>
              <a:defRPr sz="1600" b="true"/>
            </a:lvl7pPr>
            <a:lvl8pPr marL="3200400" indent="0">
              <a:buNone/>
              <a:defRPr sz="1600" b="true"/>
            </a:lvl8pPr>
            <a:lvl9pPr marL="3657600" indent="0">
              <a:buNone/>
              <a:defRPr sz="1600" b="true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true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true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true"/>
            </a:lvl1pPr>
            <a:lvl2pPr marL="457200" indent="0">
              <a:buNone/>
              <a:defRPr sz="2000" b="true"/>
            </a:lvl2pPr>
            <a:lvl3pPr marL="914400" indent="0">
              <a:buNone/>
              <a:defRPr sz="1800" b="true"/>
            </a:lvl3pPr>
            <a:lvl4pPr marL="1371600" indent="0">
              <a:buNone/>
              <a:defRPr sz="1600" b="true"/>
            </a:lvl4pPr>
            <a:lvl5pPr marL="1828800" indent="0">
              <a:buNone/>
              <a:defRPr sz="1600" b="true"/>
            </a:lvl5pPr>
            <a:lvl6pPr marL="2286000" indent="0">
              <a:buNone/>
              <a:defRPr sz="1600" b="true"/>
            </a:lvl6pPr>
            <a:lvl7pPr marL="2743200" indent="0">
              <a:buNone/>
              <a:defRPr sz="1600" b="true"/>
            </a:lvl7pPr>
            <a:lvl8pPr marL="3200400" indent="0">
              <a:buNone/>
              <a:defRPr sz="1600" b="true"/>
            </a:lvl8pPr>
            <a:lvl9pPr marL="3657600" indent="0">
              <a:buNone/>
              <a:defRPr sz="1600" b="true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true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true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true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A8491F9-569E-446A-BF84-E35DD390D8C5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2760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Only" preserve="true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true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A8491F9-569E-446A-BF84-E35DD390D8C5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071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blank" preserve="true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true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true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A8491F9-569E-446A-BF84-E35DD390D8C5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9600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Tx" preserve="true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true"/>
            </a:lvl1pPr>
          </a:lstStyle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true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A8491F9-569E-446A-BF84-E35DD390D8C5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435748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picTx" preserve="true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true"/>
            </a:lvl1pPr>
          </a:lstStyle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true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true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A8491F9-569E-446A-BF84-E35DD390D8C5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683202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media/image1.jpg" Type="http://schemas.openxmlformats.org/officeDocument/2006/relationships/image" Id="rId13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theme/theme1.xml" Type="http://schemas.openxmlformats.org/officeDocument/2006/relationships/theme" Id="rId12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slideLayouts/slideLayout11.xml" Type="http://schemas.openxmlformats.org/officeDocument/2006/relationships/slideLayout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>
  <p:cSld>
    <p:bg>
      <p:bgPr>
        <a:blipFill dpi="0" rotWithShape="true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0" y="0"/>
            <a:ext cx="9144000" cy="980728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/>
          <a:p>
            <a:r>
              <a:rPr lang="cs-CZ" dirty="false" smtClean="false"/>
              <a:t>Kliknutím lze upravit styl.</a:t>
            </a:r>
            <a:endParaRPr lang="cs-CZ" dirty="false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251520" y="1124744"/>
            <a:ext cx="8640960" cy="5001419"/>
          </a:xfrm>
          <a:prstGeom prst="rect">
            <a:avLst/>
          </a:prstGeom>
        </p:spPr>
        <p:txBody>
          <a:bodyPr vert="horz" lIns="91440" tIns="45720" rIns="91440" bIns="45720" rtlCol="false">
            <a:normAutofit/>
          </a:bodyPr>
          <a:lstStyle/>
          <a:p>
            <a:pPr lvl="0"/>
            <a:r>
              <a:rPr lang="cs-CZ" dirty="false" smtClean="false"/>
              <a:t>Kliknutím lze upravit styly předlohy textu.</a:t>
            </a:r>
          </a:p>
          <a:p>
            <a:pPr lvl="1"/>
            <a:r>
              <a:rPr lang="cs-CZ" dirty="false" smtClean="false"/>
              <a:t>Druhá úroveň</a:t>
            </a:r>
          </a:p>
          <a:p>
            <a:pPr lvl="2"/>
            <a:r>
              <a:rPr lang="cs-CZ" dirty="false" smtClean="false"/>
              <a:t>Třetí úroveň</a:t>
            </a:r>
          </a:p>
          <a:p>
            <a:pPr lvl="3"/>
            <a:r>
              <a:rPr lang="cs-CZ" dirty="false" smtClean="false"/>
              <a:t>Čtvrtá úroveň</a:t>
            </a:r>
          </a:p>
          <a:p>
            <a:pPr lvl="4"/>
            <a:r>
              <a:rPr lang="cs-CZ" dirty="false" smtClean="false"/>
              <a:t>Pátá úroveň</a:t>
            </a:r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6948264" y="6356350"/>
            <a:ext cx="1224136" cy="501650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r">
              <a:defRPr sz="1400" b="true" i="false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6A8491F9-569E-446A-BF84-E35DD390D8C5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945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false" ftr="false" dt="false"/>
  <p:txStyles>
    <p:titleStyle>
      <a:lvl1pPr algn="ctr" defTabSz="914400" rtl="false" eaLnBrk="true" latinLnBrk="false" hangingPunct="true">
        <a:spcBef>
          <a:spcPct val="0"/>
        </a:spcBef>
        <a:buNone/>
        <a:defRPr sz="4000" b="false" kern="1200">
          <a:solidFill>
            <a:srgbClr val="0782B9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2.jpe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1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="../media/image3.jpg" Type="http://schemas.openxmlformats.org/officeDocument/2006/relationships/image" Id="rId3"/>
    <Relationship Target="../notesSlides/notesSlide2.xml" Type="http://schemas.openxmlformats.org/officeDocument/2006/relationships/notesSlide" Id="rId2"/>
    <Relationship Target="../slideLayouts/slideLayout1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5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6.xml.rels><?xml version="1.0" encoding="UTF-8" standalone="yes"?>
<Relationships xmlns="http://schemas.openxmlformats.org/package/2006/relationships">
    <Relationship TargetMode="External" Target="http://www.strednipolabi.cz/" Type="http://schemas.openxmlformats.org/officeDocument/2006/relationships/hyperlink" Id="rId3"/>
    <Relationship TargetMode="External" Target="mailto:rousarova@strednipolabi.cz" Type="http://schemas.openxmlformats.org/officeDocument/2006/relationships/hyperlink" Id="rId2"/>
    <Relationship Target="../slideLayouts/slideLayout2.xml" Type="http://schemas.openxmlformats.org/officeDocument/2006/relationships/slideLayout" Id="rId1"/>
    <Relationship TargetMode="External" Target="mailto:info@brandyskymatysek.cz" Type="http://schemas.openxmlformats.org/officeDocument/2006/relationships/hyperlink" Id="rId4"/>
</Relationships>

</file>

<file path=ppt/slides/_rels/slide2.xml.rels><?xml version="1.0" encoding="UTF-8" standalone="yes"?>
<Relationships xmlns="http://schemas.openxmlformats.org/package/2006/relationships">
    <Relationship Target="../notesSlides/notesSlide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Mode="External" Target="http://aplikace.mvcr.cz/sbirka-zakonu/ViewFile.aspx?type=z&amp;id=27511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A8491F9-569E-446A-BF84-E35DD390D8C5}" type="slidenum">
              <a:rPr lang="cs-CZ" smtClean="false"/>
              <a:t>1</a:t>
            </a:fld>
            <a:endParaRPr lang="cs-CZ" dirty="false"/>
          </a:p>
        </p:txBody>
      </p:sp>
      <p:pic>
        <p:nvPicPr>
          <p:cNvPr id="5" name="Obrázek 4"/>
          <p:cNvPicPr>
            <a:picLocks noChangeAspect="true"/>
          </p:cNvPicPr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9312" y="1556792"/>
            <a:ext cx="3565376" cy="3565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2106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Příklad dalších aktivit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 smtClean="false"/>
              <a:t>Doprovody dětí např. na kroužky, do ZUŠ aj.</a:t>
            </a:r>
          </a:p>
          <a:p>
            <a:r>
              <a:rPr lang="cs-CZ" dirty="false" smtClean="false"/>
              <a:t>Dopolední </a:t>
            </a:r>
            <a:r>
              <a:rPr lang="cs-CZ" dirty="false" err="true" smtClean="false"/>
              <a:t>zvykací</a:t>
            </a:r>
            <a:r>
              <a:rPr lang="cs-CZ" dirty="false" smtClean="false"/>
              <a:t> školky formou klubů s nepravidelnou docházkou</a:t>
            </a:r>
          </a:p>
          <a:p>
            <a:r>
              <a:rPr lang="cs-CZ" dirty="false" err="true" smtClean="false"/>
              <a:t>Mikrojesle</a:t>
            </a:r>
            <a:endParaRPr lang="cs-CZ" dirty="false" smtClean="false"/>
          </a:p>
          <a:p>
            <a:endParaRPr lang="cs-CZ" dirty="false"/>
          </a:p>
          <a:p>
            <a:r>
              <a:rPr lang="cs-CZ" dirty="false" smtClean="false"/>
              <a:t>Naše potíže? </a:t>
            </a:r>
          </a:p>
          <a:p>
            <a:r>
              <a:rPr lang="cs-CZ" dirty="false" smtClean="false"/>
              <a:t>Povinnost obcí umístit děti do MŠ od dvou let od roku 2020 – zákon nekoresponduje se vznikem dětských skupin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A8491F9-569E-446A-BF84-E35DD390D8C5}" type="slidenum">
              <a:rPr lang="cs-CZ" smtClean="false"/>
              <a:t>10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53008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Inspirace?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false" smtClean="false"/>
              <a:t>A proč to všechno děláme? Má to smysl.</a:t>
            </a:r>
          </a:p>
          <a:p>
            <a:r>
              <a:rPr lang="cs-CZ" dirty="false" smtClean="false"/>
              <a:t>A kdo to může dělat? Resp. kdo je žadatelem?</a:t>
            </a:r>
          </a:p>
          <a:p>
            <a:pPr lvl="1"/>
            <a:r>
              <a:rPr lang="cs-CZ" dirty="false" smtClean="false"/>
              <a:t>Rodinná centra, spolky</a:t>
            </a:r>
          </a:p>
          <a:p>
            <a:pPr lvl="1"/>
            <a:r>
              <a:rPr lang="cs-CZ" dirty="false" smtClean="false"/>
              <a:t>Školy a příspěvkové organizace</a:t>
            </a:r>
          </a:p>
          <a:p>
            <a:pPr lvl="1"/>
            <a:r>
              <a:rPr lang="cs-CZ" dirty="false" smtClean="false"/>
              <a:t>Obec samotná (menší obce)</a:t>
            </a:r>
          </a:p>
          <a:p>
            <a:pPr marL="0" indent="0">
              <a:buNone/>
            </a:pPr>
            <a:r>
              <a:rPr lang="cs-CZ" u="sng" dirty="false"/>
              <a:t>D</a:t>
            </a:r>
            <a:r>
              <a:rPr lang="cs-CZ" u="sng" dirty="false" smtClean="false"/>
              <a:t>oporučení</a:t>
            </a:r>
            <a:endParaRPr lang="cs-CZ" u="sng" dirty="false"/>
          </a:p>
          <a:p>
            <a:r>
              <a:rPr lang="cs-CZ" dirty="false"/>
              <a:t>D</a:t>
            </a:r>
            <a:r>
              <a:rPr lang="cs-CZ" dirty="false" smtClean="false"/>
              <a:t>o aktivit připojit i více obcí v okolí (menší obce, které by si samostatně žádost na projekt nepodaly)</a:t>
            </a:r>
          </a:p>
          <a:p>
            <a:r>
              <a:rPr lang="cs-CZ" dirty="false" smtClean="false"/>
              <a:t>Je potřeba organizaci s dotací uřídit „měkké projekty“ a péče o děti, tedy ze strany rodičů je pro organizaci potřeba velká dávka důvěry, že se na organizaci a pečovatelky mohou spolehnout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A8491F9-569E-446A-BF84-E35DD390D8C5}" type="slidenum">
              <a:rPr lang="cs-CZ" smtClean="false"/>
              <a:t>11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5430257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Pr>
        <a:blipFill dpi="0" rotWithShape="true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true"/>
          </p:cNvSpPr>
          <p:nvPr>
            <p:ph type="ctrTitle"/>
          </p:nvPr>
        </p:nvSpPr>
        <p:spPr>
          <a:xfrm>
            <a:off x="2771800" y="1484784"/>
            <a:ext cx="6192688" cy="1008112"/>
          </a:xfrm>
        </p:spPr>
        <p:txBody>
          <a:bodyPr/>
          <a:lstStyle/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6175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MAS Střední Polabí 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 smtClean="false"/>
              <a:t>Jedním z naších cílů je zlepšení prorodinné politiky v obcích MAS</a:t>
            </a:r>
          </a:p>
          <a:p>
            <a:r>
              <a:rPr lang="cs-CZ" dirty="false" smtClean="false"/>
              <a:t>Zpracováváme žádosti na dětské skupiny, příměstské tábory, budeme vytvářet plán prorodinné politiky pro město Brandýs nad </a:t>
            </a:r>
            <a:r>
              <a:rPr lang="cs-CZ" dirty="false" err="true" smtClean="false"/>
              <a:t>labem</a:t>
            </a:r>
            <a:r>
              <a:rPr lang="cs-CZ" dirty="false" smtClean="false"/>
              <a:t> – Stará Boleslav, pomáhali jsme podávat žádost města do soutěže Obec přátelská rodině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A8491F9-569E-446A-BF84-E35DD390D8C5}" type="slidenum">
              <a:rPr lang="cs-CZ" smtClean="false"/>
              <a:t>13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8076092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Dětská skupina Křenek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 smtClean="false"/>
              <a:t>Malá obec má 249 obyvatel</a:t>
            </a:r>
          </a:p>
          <a:p>
            <a:r>
              <a:rPr lang="cs-CZ" dirty="false" smtClean="false"/>
              <a:t>Nevyplatilo by se jim stavět školku kvůli udržitelnosti (5 let od poslední ŽOP), ale měli vlastní prostory pro provoz dětské skupiny </a:t>
            </a:r>
          </a:p>
          <a:p>
            <a:r>
              <a:rPr lang="cs-CZ" dirty="false" smtClean="false"/>
              <a:t>Podali si žádost na provoz a vybudování DS s kapacitou 12 dětí, docházku splňují nyní přes 70%</a:t>
            </a:r>
          </a:p>
          <a:p>
            <a:r>
              <a:rPr lang="cs-CZ" dirty="false" smtClean="false"/>
              <a:t>Zřizovatelem je obec Křenek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A8491F9-569E-446A-BF84-E35DD390D8C5}" type="slidenum">
              <a:rPr lang="cs-CZ" smtClean="false"/>
              <a:t>14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471370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Dětská skupina </a:t>
            </a:r>
            <a:r>
              <a:rPr lang="cs-CZ" dirty="false" smtClean="false"/>
              <a:t>Nehvizdy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false" smtClean="false"/>
              <a:t>Zřizovatelem je ZŠ</a:t>
            </a:r>
          </a:p>
          <a:p>
            <a:r>
              <a:rPr lang="cs-CZ" dirty="false" smtClean="false"/>
              <a:t>V obci nemají problém umístit děti tří leté i v průběhu roku do MŠ</a:t>
            </a:r>
          </a:p>
          <a:p>
            <a:r>
              <a:rPr lang="cs-CZ" dirty="false" smtClean="false"/>
              <a:t>Dětská skupina je v městysu určena a využívána pro nejmenší děti od 2 let </a:t>
            </a:r>
          </a:p>
          <a:p>
            <a:r>
              <a:rPr lang="cs-CZ" dirty="false" smtClean="false"/>
              <a:t>Musí </a:t>
            </a:r>
            <a:r>
              <a:rPr lang="cs-CZ" dirty="false" err="true" smtClean="false"/>
              <a:t>předfinancovávat</a:t>
            </a:r>
            <a:r>
              <a:rPr lang="cs-CZ" dirty="false" smtClean="false"/>
              <a:t> provoz, protože po schválením ZOR byl na konci roku uzavřený státní rozpočet </a:t>
            </a:r>
          </a:p>
          <a:p>
            <a:r>
              <a:rPr lang="cs-CZ" dirty="false" smtClean="false"/>
              <a:t>Mají velmi aktivní vedoucí RC, v obci zřizuje RC obec a celý jeho provoz financovala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A8491F9-569E-446A-BF84-E35DD390D8C5}" type="slidenum">
              <a:rPr lang="cs-CZ" smtClean="false"/>
              <a:t>15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116790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Kontakty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false" smtClean="false"/>
              <a:t>Barbora Roušarová </a:t>
            </a:r>
          </a:p>
          <a:p>
            <a:pPr marL="0" indent="0">
              <a:buNone/>
            </a:pPr>
            <a:r>
              <a:rPr lang="cs-CZ" dirty="false" smtClean="false"/>
              <a:t>– vedoucí SCLLD a jednatelka Brandýský Matýsek</a:t>
            </a:r>
          </a:p>
          <a:p>
            <a:r>
              <a:rPr lang="cs-CZ" dirty="false" smtClean="false">
                <a:hlinkClick r:id="rId2"/>
              </a:rPr>
              <a:t>rousarova@strednipolabi.cz</a:t>
            </a:r>
            <a:endParaRPr lang="cs-CZ" dirty="false" smtClean="false"/>
          </a:p>
          <a:p>
            <a:r>
              <a:rPr lang="cs-CZ" dirty="false" smtClean="false">
                <a:hlinkClick r:id="rId3"/>
              </a:rPr>
              <a:t>www.strednipolabi.cz</a:t>
            </a:r>
            <a:endParaRPr lang="cs-CZ" dirty="false" smtClean="false"/>
          </a:p>
          <a:p>
            <a:pPr marL="0" indent="0">
              <a:buNone/>
            </a:pPr>
            <a:endParaRPr lang="cs-CZ" dirty="false" smtClean="false"/>
          </a:p>
          <a:p>
            <a:pPr marL="0" indent="0">
              <a:buNone/>
            </a:pPr>
            <a:r>
              <a:rPr lang="cs-CZ" dirty="false" smtClean="false"/>
              <a:t>Ing. Iva Filípková </a:t>
            </a:r>
          </a:p>
          <a:p>
            <a:pPr marL="0" indent="0">
              <a:buNone/>
            </a:pPr>
            <a:r>
              <a:rPr lang="cs-CZ" dirty="false" smtClean="false"/>
              <a:t>– vedoucí RC Brandýský Matýsek </a:t>
            </a:r>
          </a:p>
          <a:p>
            <a:r>
              <a:rPr lang="cs-CZ" dirty="false" smtClean="false">
                <a:hlinkClick r:id="rId4"/>
              </a:rPr>
              <a:t>filipkova@brandyskymatysek.cz</a:t>
            </a:r>
            <a:endParaRPr lang="cs-CZ" dirty="false" smtClean="false"/>
          </a:p>
          <a:p>
            <a:r>
              <a:rPr lang="cs-CZ" dirty="false" smtClean="false"/>
              <a:t>www.brandyskymatysek.cz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A8491F9-569E-446A-BF84-E35DD390D8C5}" type="slidenum">
              <a:rPr lang="cs-CZ" smtClean="false"/>
              <a:t>16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044285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false" smtClean="false"/>
              <a:t>Brandýský Matýsek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true" dirty="false" smtClean="false"/>
              <a:t>Brandýský </a:t>
            </a:r>
            <a:r>
              <a:rPr lang="cs-CZ" b="true" dirty="false"/>
              <a:t>Matýsek </a:t>
            </a:r>
            <a:r>
              <a:rPr lang="cs-CZ" b="true" dirty="false" err="true"/>
              <a:t>z.s</a:t>
            </a:r>
            <a:r>
              <a:rPr lang="cs-CZ" b="true" dirty="false"/>
              <a:t>.</a:t>
            </a:r>
            <a:r>
              <a:rPr lang="cs-CZ" dirty="false"/>
              <a:t> je rodinné centrum s tradicí od roku 1995, které podporuje rodiny s dětmi od -9 měsíců do 9 let z Brandýsa nad Labem – Staré Boleslavi a blízkého okolí. </a:t>
            </a:r>
            <a:r>
              <a:rPr lang="cs-CZ" dirty="false" smtClean="false"/>
              <a:t>-Poskytujeme </a:t>
            </a:r>
            <a:r>
              <a:rPr lang="cs-CZ" dirty="false"/>
              <a:t>širokou škálu služeb především rodinám očekávajícím příchod dítěte (-9 měsíců), rodinám s miminky a batolaty, předškolními dětmi či mladšími školáky (cca do 9 let), spolupracujeme ale i se seniory, studenty a širokou veřejností.</a:t>
            </a:r>
            <a:endParaRPr lang="cs-CZ" dirty="false" smtClean="false"/>
          </a:p>
          <a:p>
            <a:pPr marL="0" indent="0">
              <a:buNone/>
            </a:pPr>
            <a:endParaRPr lang="cs-CZ" dirty="false" smtClean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A8491F9-569E-446A-BF84-E35DD390D8C5}" type="slidenum">
              <a:rPr lang="cs-CZ" smtClean="false"/>
              <a:t>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09574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Brandýský Matýsek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false" smtClean="false"/>
              <a:t>Inspirace na prorodinná opatření v obci, aneb co může fungovat i jinde..</a:t>
            </a:r>
          </a:p>
          <a:p>
            <a:r>
              <a:rPr lang="cs-CZ" dirty="false"/>
              <a:t>Dětské skupiny</a:t>
            </a:r>
          </a:p>
          <a:p>
            <a:r>
              <a:rPr lang="cs-CZ" dirty="false" smtClean="false"/>
              <a:t>Dětské kluby místo družin</a:t>
            </a:r>
          </a:p>
          <a:p>
            <a:r>
              <a:rPr lang="cs-CZ" dirty="false" smtClean="false"/>
              <a:t>Příměstské a pobytové tábory</a:t>
            </a:r>
          </a:p>
          <a:p>
            <a:r>
              <a:rPr lang="cs-CZ" dirty="false" smtClean="false"/>
              <a:t>Doprovody dětí na aktivity místních organizací</a:t>
            </a:r>
          </a:p>
          <a:p>
            <a:r>
              <a:rPr lang="cs-CZ" dirty="false" err="true" smtClean="false"/>
              <a:t>Mikrojesle</a:t>
            </a:r>
            <a:endParaRPr lang="cs-CZ" dirty="false" smtClean="false"/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A8491F9-569E-446A-BF84-E35DD390D8C5}" type="slidenum">
              <a:rPr lang="cs-CZ" smtClean="false"/>
              <a:t>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3410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Dětské skupiny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false" smtClean="false"/>
              <a:t>Základní podmínky</a:t>
            </a:r>
          </a:p>
          <a:p>
            <a:r>
              <a:rPr lang="cs-CZ" dirty="false" smtClean="false"/>
              <a:t>Splnění hygienických podmínek pro provoz DS</a:t>
            </a:r>
          </a:p>
          <a:p>
            <a:r>
              <a:rPr lang="cs-CZ" dirty="false"/>
              <a:t>Splnění registrace na </a:t>
            </a:r>
            <a:r>
              <a:rPr lang="cs-CZ" dirty="false" smtClean="false"/>
              <a:t>MPSV</a:t>
            </a:r>
          </a:p>
          <a:p>
            <a:r>
              <a:rPr lang="cs-CZ" dirty="false"/>
              <a:t>Provozní řád </a:t>
            </a:r>
          </a:p>
          <a:p>
            <a:r>
              <a:rPr lang="cs-CZ" dirty="false"/>
              <a:t>Plán výchovy a péče </a:t>
            </a:r>
            <a:endParaRPr lang="cs-CZ" dirty="false" smtClean="false"/>
          </a:p>
          <a:p>
            <a:r>
              <a:rPr lang="cs-CZ" dirty="false"/>
              <a:t>veškerý personál má potřebné vzdělání pedagogické nebo vzdělání akreditovaného kurzu Chůva od 0 do zahájení povinné školní docházky.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A8491F9-569E-446A-BF84-E35DD390D8C5}" type="slidenum">
              <a:rPr lang="cs-CZ" smtClean="false"/>
              <a:t>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07211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Dětské skupiny 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b="true" dirty="false"/>
              <a:t>CO JE DĚTSKÁ SKUPINA (dále DS)?</a:t>
            </a:r>
            <a:r>
              <a:rPr lang="cs-CZ" dirty="false"/>
              <a:t> Registrovaná skupina dětí splňující kritéria a podmínky </a:t>
            </a:r>
            <a:r>
              <a:rPr lang="cs-CZ" u="sng" dirty="false">
                <a:hlinkClick r:id="rId2"/>
              </a:rPr>
              <a:t>Zákona o dětských skupinách</a:t>
            </a:r>
            <a:r>
              <a:rPr lang="cs-CZ" dirty="false"/>
              <a:t>. V našem případě dále díky dotační podpoře ESF ČR / MPSV je to skupina určená pro pracující rodiče či rodiče aktivně si hledající zaměstnání v rámci podpory sladění rodinného a pracovního života a rychlejšího návratu žen na trh práce.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A8491F9-569E-446A-BF84-E35DD390D8C5}" type="slidenum">
              <a:rPr lang="cs-CZ" smtClean="false"/>
              <a:t>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7511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false" smtClean="false"/>
              <a:t/>
            </a:r>
            <a:br>
              <a:rPr lang="cs-CZ" dirty="false" smtClean="false"/>
            </a:br>
            <a:r>
              <a:rPr lang="cs-CZ" dirty="false" smtClean="false"/>
              <a:t>Dětské </a:t>
            </a:r>
            <a:r>
              <a:rPr lang="cs-CZ" dirty="false"/>
              <a:t>skupiny </a:t>
            </a:r>
            <a:br>
              <a:rPr lang="cs-CZ" dirty="false"/>
            </a:b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true" dirty="false"/>
              <a:t>KAPACITA DS</a:t>
            </a:r>
            <a:r>
              <a:rPr lang="cs-CZ" dirty="false"/>
              <a:t> – SKUPINA ŽELVIČKY (11 dětí) a SKUPINA MEDVÍĎATA (12 dětí). Kapacita je </a:t>
            </a:r>
            <a:r>
              <a:rPr lang="cs-CZ" dirty="false" smtClean="false"/>
              <a:t>plně </a:t>
            </a:r>
            <a:r>
              <a:rPr lang="cs-CZ" dirty="false"/>
              <a:t>obsazena</a:t>
            </a:r>
            <a:r>
              <a:rPr lang="cs-CZ" dirty="false" smtClean="false"/>
              <a:t>.</a:t>
            </a:r>
          </a:p>
          <a:p>
            <a:r>
              <a:rPr lang="cs-CZ" b="true" dirty="false"/>
              <a:t>UMÍSTĚNÍ DS</a:t>
            </a:r>
            <a:r>
              <a:rPr lang="cs-CZ" dirty="false"/>
              <a:t> – obě třídy jsou umístěné v samostatném domě v ulici Karla Šebora v klidné lokalitě, kousek od centra </a:t>
            </a:r>
            <a:r>
              <a:rPr lang="cs-CZ" dirty="false" smtClean="false"/>
              <a:t>města</a:t>
            </a:r>
            <a:r>
              <a:rPr lang="cs-CZ" dirty="false"/>
              <a:t>. Prostory </a:t>
            </a:r>
            <a:r>
              <a:rPr lang="cs-CZ" dirty="false" smtClean="false"/>
              <a:t>mají </a:t>
            </a:r>
            <a:r>
              <a:rPr lang="cs-CZ" dirty="false"/>
              <a:t>jídelnu, šatnu a sociální zařízení. K domu patří </a:t>
            </a:r>
            <a:r>
              <a:rPr lang="cs-CZ" dirty="false" smtClean="false"/>
              <a:t>zahrada s herními </a:t>
            </a:r>
            <a:r>
              <a:rPr lang="cs-CZ" dirty="false"/>
              <a:t>prvky.</a:t>
            </a:r>
          </a:p>
          <a:p>
            <a:r>
              <a:rPr lang="cs-CZ" b="true" dirty="false"/>
              <a:t>MOŽNOSTI DOCHÁZKY</a:t>
            </a:r>
            <a:r>
              <a:rPr lang="cs-CZ" dirty="false"/>
              <a:t> – PO–ČT 7–17 hod., PÁ 7–15 hod.; je možné zapsat děti na celotýdenní </a:t>
            </a:r>
            <a:r>
              <a:rPr lang="cs-CZ" dirty="false" smtClean="false"/>
              <a:t>docházku, ale </a:t>
            </a:r>
            <a:r>
              <a:rPr lang="cs-CZ" dirty="false"/>
              <a:t>i jen na některé dny v týdnu (vždy na celý den</a:t>
            </a:r>
            <a:r>
              <a:rPr lang="cs-CZ" dirty="false" smtClean="false"/>
              <a:t>), zapsáno 34 dětí</a:t>
            </a:r>
          </a:p>
          <a:p>
            <a:r>
              <a:rPr lang="cs-CZ" b="true" dirty="false" smtClean="false"/>
              <a:t>CENA </a:t>
            </a:r>
            <a:r>
              <a:rPr lang="cs-CZ" b="true" dirty="false"/>
              <a:t>ZA DOCHÁZKU</a:t>
            </a:r>
            <a:r>
              <a:rPr lang="cs-CZ" dirty="false"/>
              <a:t> – 140 Kč/den + stravné ve výši 70 Kč/den (oběd, 2 svačinky, pitný režim). </a:t>
            </a:r>
            <a:r>
              <a:rPr lang="cs-CZ" dirty="false" smtClean="false"/>
              <a:t>Cena je </a:t>
            </a:r>
            <a:r>
              <a:rPr lang="cs-CZ" dirty="false"/>
              <a:t>dotovaná ESF ČR při MPSV za daných podmínek</a:t>
            </a:r>
            <a:r>
              <a:rPr lang="cs-CZ" dirty="false" smtClean="false"/>
              <a:t>.</a:t>
            </a:r>
            <a:r>
              <a:rPr lang="cs-CZ" dirty="false"/>
              <a:t> </a:t>
            </a:r>
            <a:r>
              <a:rPr lang="cs-CZ" dirty="false" err="true"/>
              <a:t>Školkovné</a:t>
            </a:r>
            <a:r>
              <a:rPr lang="cs-CZ" dirty="false"/>
              <a:t> se </a:t>
            </a:r>
            <a:r>
              <a:rPr lang="cs-CZ" dirty="false" smtClean="false"/>
              <a:t>hradí za</a:t>
            </a:r>
            <a:r>
              <a:rPr lang="cs-CZ" dirty="false"/>
              <a:t> dohodnuté </a:t>
            </a:r>
            <a:r>
              <a:rPr lang="cs-CZ" dirty="false" smtClean="false"/>
              <a:t>dny, v případě dlouhodobé nepřítomnosti se nabízí volné dny rodičům s méně častou docházkou.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A8491F9-569E-446A-BF84-E35DD390D8C5}" type="slidenum">
              <a:rPr lang="cs-CZ" smtClean="false"/>
              <a:t>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48117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false"/>
              <a:t/>
            </a:r>
            <a:br>
              <a:rPr lang="cs-CZ" dirty="false"/>
            </a:br>
            <a:r>
              <a:rPr lang="cs-CZ" dirty="false" smtClean="false"/>
              <a:t>Gepardi </a:t>
            </a:r>
            <a:r>
              <a:rPr lang="cs-CZ" dirty="false"/>
              <a:t>– družina pro děti </a:t>
            </a:r>
            <a:br>
              <a:rPr lang="cs-CZ" dirty="false"/>
            </a:b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210939" y="908720"/>
            <a:ext cx="8640960" cy="5001419"/>
          </a:xfrm>
        </p:spPr>
        <p:txBody>
          <a:bodyPr>
            <a:noAutofit/>
          </a:bodyPr>
          <a:lstStyle/>
          <a:p>
            <a:r>
              <a:rPr lang="cs-CZ" sz="2200" dirty="false" smtClean="false"/>
              <a:t>klub </a:t>
            </a:r>
            <a:r>
              <a:rPr lang="cs-CZ" sz="2200" dirty="false"/>
              <a:t>pro děti navštěvující 1. stupeň ZŠ, prioritně 3. a 4. třídy, ale </a:t>
            </a:r>
            <a:r>
              <a:rPr lang="cs-CZ" sz="2200" dirty="false" smtClean="false"/>
              <a:t>i</a:t>
            </a:r>
            <a:r>
              <a:rPr lang="cs-CZ" sz="2200" dirty="false"/>
              <a:t> mladší </a:t>
            </a:r>
          </a:p>
          <a:p>
            <a:r>
              <a:rPr lang="cs-CZ" sz="2200" dirty="false"/>
              <a:t>ze škol </a:t>
            </a:r>
            <a:r>
              <a:rPr lang="cs-CZ" sz="2200" dirty="false" smtClean="false"/>
              <a:t>jsou </a:t>
            </a:r>
            <a:r>
              <a:rPr lang="cs-CZ" sz="2200" dirty="false"/>
              <a:t>děti převedeny </a:t>
            </a:r>
            <a:r>
              <a:rPr lang="cs-CZ" sz="2200" dirty="false" smtClean="false"/>
              <a:t>vychovatelkou </a:t>
            </a:r>
            <a:r>
              <a:rPr lang="cs-CZ" sz="2200" dirty="false"/>
              <a:t>po skončení vyučování</a:t>
            </a:r>
          </a:p>
          <a:p>
            <a:r>
              <a:rPr lang="cs-CZ" sz="2200" dirty="false"/>
              <a:t>p</a:t>
            </a:r>
            <a:r>
              <a:rPr lang="cs-CZ" sz="2200" dirty="false" smtClean="false"/>
              <a:t>rostory pronajaté na Masarykově </a:t>
            </a:r>
            <a:r>
              <a:rPr lang="cs-CZ" sz="2200" dirty="false"/>
              <a:t>náměstí</a:t>
            </a:r>
          </a:p>
          <a:p>
            <a:r>
              <a:rPr lang="cs-CZ" sz="2200" dirty="false"/>
              <a:t>v klubu j</a:t>
            </a:r>
            <a:r>
              <a:rPr lang="cs-CZ" sz="2200" dirty="false" smtClean="false"/>
              <a:t>e </a:t>
            </a:r>
            <a:r>
              <a:rPr lang="cs-CZ" sz="2200" dirty="false"/>
              <a:t>1–2x měsíčně animační program, 2x týdně </a:t>
            </a:r>
            <a:r>
              <a:rPr lang="cs-CZ" sz="2200" dirty="false" smtClean="false"/>
              <a:t>pohybové </a:t>
            </a:r>
            <a:r>
              <a:rPr lang="cs-CZ" sz="2200" dirty="false"/>
              <a:t>hry zdarma</a:t>
            </a:r>
          </a:p>
          <a:p>
            <a:r>
              <a:rPr lang="cs-CZ" sz="2200" dirty="false" smtClean="false"/>
              <a:t>lze </a:t>
            </a:r>
            <a:r>
              <a:rPr lang="cs-CZ" sz="2200" dirty="false"/>
              <a:t>domluvit i </a:t>
            </a:r>
            <a:r>
              <a:rPr lang="cs-CZ" sz="2200" dirty="false" smtClean="false"/>
              <a:t>doprovod </a:t>
            </a:r>
            <a:r>
              <a:rPr lang="cs-CZ" sz="2200" dirty="false"/>
              <a:t>na jiné </a:t>
            </a:r>
            <a:r>
              <a:rPr lang="cs-CZ" sz="2200" dirty="false" smtClean="false"/>
              <a:t>aktivity </a:t>
            </a:r>
            <a:r>
              <a:rPr lang="cs-CZ" sz="2200" dirty="false"/>
              <a:t>v našem městě maximálně 3x/týden/dítě</a:t>
            </a:r>
          </a:p>
          <a:p>
            <a:r>
              <a:rPr lang="cs-CZ" sz="2200" dirty="false"/>
              <a:t>otevírací doba cca 12:00–18:00, dle potřeby a ukončení </a:t>
            </a:r>
            <a:r>
              <a:rPr lang="cs-CZ" sz="2200" dirty="false" smtClean="false"/>
              <a:t>výuky</a:t>
            </a:r>
          </a:p>
          <a:p>
            <a:r>
              <a:rPr lang="cs-CZ" sz="2200" dirty="false" smtClean="false"/>
              <a:t>oddělení </a:t>
            </a:r>
            <a:r>
              <a:rPr lang="cs-CZ" sz="2200" dirty="false"/>
              <a:t>po 15 dětech, 2 vychovatelky</a:t>
            </a:r>
          </a:p>
          <a:p>
            <a:r>
              <a:rPr lang="cs-CZ" sz="2200" dirty="false"/>
              <a:t>denní kapacita 30 dětí, </a:t>
            </a:r>
            <a:r>
              <a:rPr lang="cs-CZ" sz="2200" dirty="false" smtClean="false"/>
              <a:t>max. </a:t>
            </a:r>
            <a:r>
              <a:rPr lang="cs-CZ" sz="2200" dirty="false"/>
              <a:t>kapacita zapsaných 60 </a:t>
            </a:r>
            <a:r>
              <a:rPr lang="cs-CZ" sz="2200" dirty="false" smtClean="false"/>
              <a:t>dětí, aktuálně 55</a:t>
            </a:r>
            <a:endParaRPr lang="cs-CZ" sz="2200" dirty="false"/>
          </a:p>
          <a:p>
            <a:r>
              <a:rPr lang="cs-CZ" sz="2200" dirty="false" smtClean="false"/>
              <a:t>Klub otevřen </a:t>
            </a:r>
            <a:r>
              <a:rPr lang="cs-CZ" sz="2200" dirty="false"/>
              <a:t>v době ředitelského volna, podzimních i jarních prázdnin</a:t>
            </a:r>
          </a:p>
          <a:p>
            <a:r>
              <a:rPr lang="cs-CZ" sz="2200" dirty="false"/>
              <a:t>zajištěné odpolední svačiny pro děti a pitný režim</a:t>
            </a:r>
          </a:p>
          <a:p>
            <a:r>
              <a:rPr lang="cs-CZ" sz="2200" dirty="false" smtClean="false"/>
              <a:t>Úžasné lektorky </a:t>
            </a:r>
            <a:r>
              <a:rPr lang="cs-CZ" sz="2200" dirty="false" smtClean="false">
                <a:sym typeface="Wingdings" panose="05000000000000000000" pitchFamily="2" charset="2"/>
              </a:rPr>
              <a:t> (vánoční spaní na Gepardech)</a:t>
            </a:r>
            <a:endParaRPr lang="cs-CZ" sz="2200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A8491F9-569E-446A-BF84-E35DD390D8C5}" type="slidenum">
              <a:rPr lang="cs-CZ" smtClean="false"/>
              <a:t>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501739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Příměstské tábory </a:t>
            </a:r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A8491F9-569E-446A-BF84-E35DD390D8C5}" type="slidenum">
              <a:rPr lang="cs-CZ" smtClean="false"/>
              <a:t>8</a:t>
            </a:fld>
            <a:endParaRPr lang="cs-CZ" dirty="false"/>
          </a:p>
        </p:txBody>
      </p:sp>
      <p:sp>
        <p:nvSpPr>
          <p:cNvPr id="6" name="Zástupný symbol pro obsah 5"/>
          <p:cNvSpPr>
            <a:spLocks noGrp="true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false"/>
              <a:t>Zajišťujeme program pro děti od 5 do 10 let v době letních prázdnin. Tábory probíhají od roku </a:t>
            </a:r>
            <a:r>
              <a:rPr lang="cs-CZ" dirty="false" smtClean="false"/>
              <a:t>2012; od roku 2013 </a:t>
            </a:r>
            <a:r>
              <a:rPr lang="cs-CZ" dirty="false"/>
              <a:t>ve spolupráci s brandýskými skauty v prostorách Skautského srubu, a to ve všední dny od 07:00 do 17:00, děti čeká spoustu výletů, společných her a zážitků</a:t>
            </a:r>
            <a:r>
              <a:rPr lang="cs-CZ" dirty="false" smtClean="false"/>
              <a:t>.</a:t>
            </a:r>
          </a:p>
          <a:p>
            <a:r>
              <a:rPr lang="cs-CZ" b="true" dirty="false"/>
              <a:t>Dotovaná cena:</a:t>
            </a:r>
            <a:r>
              <a:rPr lang="cs-CZ" dirty="false"/>
              <a:t> 1 000 Kč/týden včetně </a:t>
            </a:r>
            <a:r>
              <a:rPr lang="cs-CZ" dirty="false" smtClean="false"/>
              <a:t>stravy, výletů a vstupů </a:t>
            </a:r>
            <a:r>
              <a:rPr lang="cs-CZ" dirty="false"/>
              <a:t>– 2x malá svačina, 1x </a:t>
            </a:r>
            <a:r>
              <a:rPr lang="cs-CZ" dirty="false" smtClean="false"/>
              <a:t>oběd</a:t>
            </a:r>
          </a:p>
          <a:p>
            <a:r>
              <a:rPr lang="cs-CZ" dirty="false" smtClean="false"/>
              <a:t>Každý rok až 7 turnusů (25dětí/termín)</a:t>
            </a:r>
          </a:p>
          <a:p>
            <a:r>
              <a:rPr lang="cs-CZ" dirty="false" smtClean="false"/>
              <a:t>celkem podpořených dětí (řada z nich opakovaně) – 100-110/ročně</a:t>
            </a:r>
          </a:p>
        </p:txBody>
      </p:sp>
    </p:spTree>
    <p:extLst>
      <p:ext uri="{BB962C8B-B14F-4D97-AF65-F5344CB8AC3E}">
        <p14:creationId xmlns:p14="http://schemas.microsoft.com/office/powerpoint/2010/main" val="3737491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Pobytové </a:t>
            </a:r>
            <a:r>
              <a:rPr lang="cs-CZ" dirty="false"/>
              <a:t>tábory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A8491F9-569E-446A-BF84-E35DD390D8C5}" type="slidenum">
              <a:rPr lang="cs-CZ" smtClean="false"/>
              <a:t>9</a:t>
            </a:fld>
            <a:endParaRPr lang="cs-CZ" dirty="false"/>
          </a:p>
        </p:txBody>
      </p:sp>
      <p:sp>
        <p:nvSpPr>
          <p:cNvPr id="6" name="Zástupný symbol pro obsah 5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 smtClean="false"/>
              <a:t>2016 – první ročník 2x 1 týden</a:t>
            </a:r>
          </a:p>
          <a:p>
            <a:r>
              <a:rPr lang="cs-CZ" dirty="false" smtClean="false"/>
              <a:t>2017 – druhý ročník 1x 11 dní (z půlky zaplněno)</a:t>
            </a:r>
          </a:p>
          <a:p>
            <a:r>
              <a:rPr lang="cs-CZ" dirty="false" smtClean="false"/>
              <a:t>Celková kapacita: 110 dětí + 20 dětí vedoucích</a:t>
            </a:r>
          </a:p>
          <a:p>
            <a:r>
              <a:rPr lang="cs-CZ" dirty="false" smtClean="false"/>
              <a:t>2016 – bez dotace a jiné podpory, cena 2950 Kč</a:t>
            </a:r>
          </a:p>
          <a:p>
            <a:r>
              <a:rPr lang="cs-CZ" dirty="false" smtClean="false"/>
              <a:t>2017 – zažádáno o dotaci MŠMT, kalkulovaná cena do 4000 Kč bez dotace, cca 3500 Kč s dotací</a:t>
            </a:r>
          </a:p>
          <a:p>
            <a:r>
              <a:rPr lang="cs-CZ" dirty="false" smtClean="false"/>
              <a:t>I tyto aktivity jsou realizované na neziskovém principu, s řadou dobrovolníků</a:t>
            </a:r>
          </a:p>
        </p:txBody>
      </p:sp>
    </p:spTree>
    <p:extLst>
      <p:ext uri="{BB962C8B-B14F-4D97-AF65-F5344CB8AC3E}">
        <p14:creationId xmlns:p14="http://schemas.microsoft.com/office/powerpoint/2010/main" val="349717472"/>
      </p:ext>
    </p:extLst>
  </p:cSld>
  <p:clrMapOvr>
    <a:masterClrMapping/>
  </p:clrMapOvr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MAS">
      <a:dk1>
        <a:srgbClr val="525252"/>
      </a:dk1>
      <a:lt1>
        <a:srgbClr val="525252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00B0F0"/>
      </a:hlink>
      <a:folHlink>
        <a:srgbClr val="002060"/>
      </a:folHlink>
    </a:clrScheme>
    <a:fontScheme name="Vlastní 1">
      <a:majorFont>
        <a:latin typeface="Tahoma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Words>504</properties:Words>
  <properties:PresentationFormat>Předvádění na obrazovce (4:3)</properties:PresentationFormat>
  <properties:Paragraphs>104</properties:Paragraphs>
  <properties:Slides>16</properties:Slides>
  <properties:Notes>2</properties:Notes>
  <properties:TotalTime>216</properties:TotalTime>
  <properties:HiddenSlides>0</properties:HiddenSlides>
  <properties:MMClips>0</properties:MMClips>
  <properties:ScaleCrop>false</properties:ScaleCrop>
  <properties:HeadingPairs>
    <vt:vector baseType="variant" size="6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properties:HeadingPairs>
  <properties:TitlesOfParts>
    <vt:vector baseType="lpstr" size="21">
      <vt:lpstr>Arial</vt:lpstr>
      <vt:lpstr>Calibri</vt:lpstr>
      <vt:lpstr>Tahoma</vt:lpstr>
      <vt:lpstr>Wingdings</vt:lpstr>
      <vt:lpstr>Motiv systému Office</vt:lpstr>
      <vt:lpstr>Prezentace aplikace PowerPoint</vt:lpstr>
      <vt:lpstr>Brandýský Matýsek</vt:lpstr>
      <vt:lpstr>Brandýský Matýsek</vt:lpstr>
      <vt:lpstr>Dětské skupiny</vt:lpstr>
      <vt:lpstr>Dětské skupiny </vt:lpstr>
      <vt:lpstr> Dětské skupiny  </vt:lpstr>
      <vt:lpstr> Gepardi – družina pro děti  </vt:lpstr>
      <vt:lpstr>Příměstské tábory </vt:lpstr>
      <vt:lpstr>Pobytové tábory </vt:lpstr>
      <vt:lpstr>Příklad dalších aktivit</vt:lpstr>
      <vt:lpstr>Inspirace?</vt:lpstr>
      <vt:lpstr>Prezentace aplikace PowerPoint</vt:lpstr>
      <vt:lpstr>MAS Střední Polabí </vt:lpstr>
      <vt:lpstr>Dětská skupina Křenek</vt:lpstr>
      <vt:lpstr>Dětská skupina Nehvizdy</vt:lpstr>
      <vt:lpstr>Kontakty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15.0000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2014-08-16T19:54:26Z</dcterms:created>
  <dc:creator/>
  <cp:lastModifiedBy/>
  <cp:lastPrinted>2017-01-30T10:14:16Z</cp:lastPrinted>
  <dcterms:modified xmlns:xsi="http://www.w3.org/2001/XMLSchema-instance" xsi:type="dcterms:W3CDTF">2017-01-30T10:14:49Z</dcterms:modified>
  <cp:revision>32</cp:revision>
  <dc:title>Prezentace aplikace PowerPoint</dc:title>
</cp:coreProperties>
</file>