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app.xml" Type="http://schemas.openxmlformats.org/officeDocument/2006/relationships/extended-properties" Id="rId3"/>
    <Relationship Target="docProps/core.xml" Type="http://schemas.openxmlformats.org/package/2006/relationships/metadata/core-properties" Id="rId2"/>
    <Relationship Target="ppt/presentation.xml" Type="http://schemas.openxmlformats.org/officeDocument/2006/relationships/officeDocument" Id="rId1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 bookmarkIdSeed="2">
  <p:sldMasterIdLst>
    <p:sldMasterId id="2147483671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0" r:id="rId3"/>
    <p:sldId id="290" r:id="rId4"/>
    <p:sldId id="291" r:id="rId5"/>
    <p:sldId id="292" r:id="rId6"/>
    <p:sldId id="293" r:id="rId7"/>
    <p:sldId id="297" r:id="rId8"/>
    <p:sldId id="296" r:id="rId9"/>
    <p:sldId id="280" r:id="rId10"/>
    <p:sldId id="283" r:id="rId11"/>
    <p:sldId id="286" r:id="rId12"/>
    <p:sldId id="289" r:id="rId13"/>
    <p:sldId id="298" r:id="rId14"/>
    <p:sldId id="288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299" r:id="rId23"/>
  </p:sldIdLst>
  <p:sldSz cx="9144000" cy="6858000" type="screen4x3"/>
  <p:notesSz cx="6797675" cy="9926638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lastView="sldThumbnailView">
  <p:normalViewPr>
    <p:restoredLeft sz="21918" autoAdjust="false"/>
    <p:restoredTop sz="94673" autoAdjust="false"/>
  </p:normalViewPr>
  <p:slideViewPr>
    <p:cSldViewPr showGuides="true">
      <p:cViewPr varScale="true">
        <p:scale>
          <a:sx n="111" d="100"/>
          <a:sy n="111" d="100"/>
        </p:scale>
        <p:origin x="-1614" y="-78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8"/>
    <Relationship Target="slides/slide12.xml" Type="http://schemas.openxmlformats.org/officeDocument/2006/relationships/slide" Id="rId13"/>
    <Relationship Target="slides/slide17.xml" Type="http://schemas.openxmlformats.org/officeDocument/2006/relationships/slide" Id="rId18"/>
    <Relationship Target="presProps.xml" Type="http://schemas.openxmlformats.org/officeDocument/2006/relationships/presProps" Id="rId26"/>
    <Relationship Target="slides/slide2.xml" Type="http://schemas.openxmlformats.org/officeDocument/2006/relationships/slide" Id="rId3"/>
    <Relationship Target="slides/slide20.xml" Type="http://schemas.openxmlformats.org/officeDocument/2006/relationships/slide" Id="rId21"/>
    <Relationship Target="slides/slide6.xml" Type="http://schemas.openxmlformats.org/officeDocument/2006/relationships/slide" Id="rId7"/>
    <Relationship Target="slides/slide11.xml" Type="http://schemas.openxmlformats.org/officeDocument/2006/relationships/slide" Id="rId12"/>
    <Relationship Target="slides/slide16.xml" Type="http://schemas.openxmlformats.org/officeDocument/2006/relationships/slide" Id="rId17"/>
    <Relationship Target="handoutMasters/handoutMaster1.xml" Type="http://schemas.openxmlformats.org/officeDocument/2006/relationships/handoutMaster" Id="rId25"/>
    <Relationship Target="slides/slide1.xml" Type="http://schemas.openxmlformats.org/officeDocument/2006/relationships/slide" Id="rId2"/>
    <Relationship Target="slides/slide15.xml" Type="http://schemas.openxmlformats.org/officeDocument/2006/relationships/slide" Id="rId16"/>
    <Relationship Target="slides/slide19.xml" Type="http://schemas.openxmlformats.org/officeDocument/2006/relationships/slide" Id="rId20"/>
    <Relationship Target="tableStyles.xml" Type="http://schemas.openxmlformats.org/officeDocument/2006/relationships/tableStyles" Id="rId29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slides/slide10.xml" Type="http://schemas.openxmlformats.org/officeDocument/2006/relationships/slide" Id="rId11"/>
    <Relationship Target="notesMasters/notesMaster1.xml" Type="http://schemas.openxmlformats.org/officeDocument/2006/relationships/notesMaster" Id="rId24"/>
    <Relationship Target="slides/slide4.xml" Type="http://schemas.openxmlformats.org/officeDocument/2006/relationships/slide" Id="rId5"/>
    <Relationship Target="slides/slide14.xml" Type="http://schemas.openxmlformats.org/officeDocument/2006/relationships/slide" Id="rId15"/>
    <Relationship Target="slides/slide22.xml" Type="http://schemas.openxmlformats.org/officeDocument/2006/relationships/slide" Id="rId23"/>
    <Relationship Target="theme/theme1.xml" Type="http://schemas.openxmlformats.org/officeDocument/2006/relationships/theme" Id="rId28"/>
    <Relationship Target="slides/slide9.xml" Type="http://schemas.openxmlformats.org/officeDocument/2006/relationships/slide" Id="rId10"/>
    <Relationship Target="slides/slide18.xml" Type="http://schemas.openxmlformats.org/officeDocument/2006/relationships/slide" Id="rId19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slides/slide13.xml" Type="http://schemas.openxmlformats.org/officeDocument/2006/relationships/slide" Id="rId14"/>
    <Relationship Target="slides/slide21.xml" Type="http://schemas.openxmlformats.org/officeDocument/2006/relationships/slide" Id="rId22"/>
    <Relationship Target="viewProps.xml" Type="http://schemas.openxmlformats.org/officeDocument/2006/relationships/viewProps" Id="rId27"/>
</Relationships>

</file>

<file path=ppt/handoutMasters/_rels/handoutMaster1.xml.rels><?xml version="1.0" encoding="UTF-8" standalone="yes"?>
<Relationships xmlns="http://schemas.openxmlformats.org/package/2006/relationships">
    <Relationship Target="../theme/theme3.xml" Type="http://schemas.openxmlformats.org/officeDocument/2006/relationships/theme" Id="rId1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2F05F4CB-E0C7-4808-86A4-0ACB7CD7CF33}" type="datetimeFigureOut">
              <a:rPr lang="cs-CZ" smtClean="false"/>
              <a:t>6.2.2017</a:t>
            </a:fld>
            <a:endParaRPr lang="cs-CZ"/>
          </a:p>
        </p:txBody>
      </p:sp>
      <p:sp>
        <p:nvSpPr>
          <p:cNvPr id="4" name="Zástupný symbol pro zápatí 3"/>
          <p:cNvSpPr>
            <a:spLocks noGrp="true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true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E36B1462-D134-4461-A485-49114217265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13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614" tIns="45807" rIns="91614" bIns="45807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614" tIns="45807" rIns="91614" bIns="45807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6.2.2017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14" tIns="45807" rIns="91614" bIns="45807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614" tIns="45807" rIns="91614" bIns="45807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614" tIns="45807" rIns="91614" bIns="45807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614" tIns="45807" rIns="91614" bIns="45807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055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719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055488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userDrawn="tru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-196886" y="0"/>
            <a:ext cx="9144000" cy="68580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symbol pro obrázek 3"/>
          <p:cNvSpPr>
            <a:spLocks noGrp="true"/>
          </p:cNvSpPr>
          <p:nvPr>
            <p:ph type="pic" sz="quarter" idx="18"/>
          </p:nvPr>
        </p:nvSpPr>
        <p:spPr>
          <a:xfrm>
            <a:off x="395536" y="1527904"/>
            <a:ext cx="971239" cy="4133344"/>
          </a:xfrm>
          <a:solidFill>
            <a:schemeClr val="tx2"/>
          </a:solidFill>
        </p:spPr>
        <p:txBody>
          <a:bodyPr/>
          <a:lstStyle/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9327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theme/theme1.xml" Type="http://schemas.openxmlformats.org/officeDocument/2006/relationships/theme" Id="rId12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slideLayouts/slideLayout1.xml" Type="http://schemas.openxmlformats.org/officeDocument/2006/relationships/slideLayout" Id="rId1"/>
</Relationships>

</file>

<file path=ppt/slides/_rels/slide1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Mode="External" Target="mailto:michaela.hadravova@mpsv.cz" Type="http://schemas.openxmlformats.org/officeDocument/2006/relationships/hyperlink" Id="rId3"/>
    <Relationship TargetMode="External" Target="mailto:lenka.pejchalova@mpsv.cz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11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Mode="External" Target="mailto:veronika.dubova@mpsv.cz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1043608" y="2564904"/>
            <a:ext cx="7272000" cy="1224000"/>
          </a:xfrm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cs-CZ" altLang="cs-CZ" sz="3200" dirty="false" err="true" smtClean="false">
                <a:cs typeface="Arial" charset="0"/>
              </a:rPr>
              <a:t>DĚTskÉ</a:t>
            </a:r>
            <a:r>
              <a:rPr lang="cs-CZ" altLang="cs-CZ" sz="3200" dirty="false" smtClean="false">
                <a:cs typeface="Arial" charset="0"/>
              </a:rPr>
              <a:t> </a:t>
            </a:r>
            <a:r>
              <a:rPr lang="cs-CZ" altLang="cs-CZ" sz="3200" dirty="false" err="true" smtClean="false">
                <a:cs typeface="Arial" charset="0"/>
              </a:rPr>
              <a:t>SKUPINy</a:t>
            </a:r>
            <a:r>
              <a:rPr lang="cs-CZ" altLang="cs-CZ" sz="2000" dirty="false" smtClean="false">
                <a:cs typeface="Arial" charset="0"/>
              </a:rPr>
              <a:t/>
            </a:r>
            <a:br>
              <a:rPr lang="cs-CZ" altLang="cs-CZ" sz="2000" dirty="false" smtClean="false">
                <a:cs typeface="Arial" charset="0"/>
              </a:rPr>
            </a:br>
            <a:r>
              <a:rPr lang="cs-CZ" altLang="cs-CZ" sz="2000" dirty="false">
                <a:cs typeface="Arial" charset="0"/>
              </a:rPr>
              <a:t/>
            </a:r>
            <a:br>
              <a:rPr lang="cs-CZ" altLang="cs-CZ" sz="2000" dirty="false">
                <a:cs typeface="Arial" charset="0"/>
              </a:rPr>
            </a:br>
            <a:r>
              <a:rPr lang="cs-CZ" sz="3200" dirty="false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200" dirty="false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false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1187624" y="4221088"/>
            <a:ext cx="7272000" cy="504056"/>
          </a:xfrm>
        </p:spPr>
        <p:txBody>
          <a:bodyPr/>
          <a:lstStyle/>
          <a:p>
            <a:pPr algn="ctr"/>
            <a:endParaRPr lang="cs-CZ" altLang="cs-CZ" sz="2400" dirty="false">
              <a:solidFill>
                <a:srgbClr val="000099"/>
              </a:solidFill>
              <a:latin typeface="Arial Narrow" pitchFamily="34" charset="0"/>
              <a:ea typeface="ＭＳ Ｐゴシック" panose="020B0600070205080204" pitchFamily="34" charset="-128"/>
            </a:endParaRPr>
          </a:p>
          <a:p>
            <a:pPr algn="ctr"/>
            <a:endParaRPr lang="cs-CZ" altLang="cs-CZ" sz="2000" b="true" dirty="false" smtClean="false">
              <a:latin typeface="Arial Narrow" pitchFamily="34" charset="0"/>
              <a:ea typeface="ＭＳ Ｐゴシック" panose="020B0600070205080204" pitchFamily="34" charset="-128"/>
            </a:endParaRPr>
          </a:p>
          <a:p>
            <a:pPr algn="ctr"/>
            <a:r>
              <a:rPr lang="cs-CZ" altLang="cs-CZ" sz="2000" b="true" dirty="false">
                <a:latin typeface="Arial Narrow" pitchFamily="34" charset="0"/>
                <a:cs typeface="Arial" charset="0"/>
              </a:rPr>
              <a:t>Podpora implementace </a:t>
            </a:r>
            <a:r>
              <a:rPr lang="cs-CZ" altLang="cs-CZ" sz="2000" b="true" dirty="false" smtClean="false">
                <a:latin typeface="Arial Narrow" pitchFamily="34" charset="0"/>
                <a:cs typeface="Arial" charset="0"/>
              </a:rPr>
              <a:t>dětských </a:t>
            </a:r>
            <a:r>
              <a:rPr lang="cs-CZ" altLang="cs-CZ" sz="2000" b="true" dirty="false">
                <a:latin typeface="Arial Narrow" pitchFamily="34" charset="0"/>
                <a:cs typeface="Arial" charset="0"/>
              </a:rPr>
              <a:t>skupin </a:t>
            </a:r>
            <a:r>
              <a:rPr lang="cs-CZ" altLang="cs-CZ" sz="2000" dirty="false">
                <a:latin typeface="Arial Narrow" pitchFamily="34" charset="0"/>
                <a:cs typeface="Arial" charset="0"/>
              </a:rPr>
              <a:t/>
            </a:r>
            <a:br>
              <a:rPr lang="cs-CZ" altLang="cs-CZ" sz="2000" dirty="false">
                <a:latin typeface="Arial Narrow" pitchFamily="34" charset="0"/>
                <a:cs typeface="Arial" charset="0"/>
              </a:rPr>
            </a:br>
            <a:r>
              <a:rPr lang="cs-CZ" sz="2000" dirty="false" err="true">
                <a:latin typeface="Arial Narrow" pitchFamily="34" charset="0"/>
                <a:cs typeface="Arial" panose="020B0604020202020204" pitchFamily="34" charset="0"/>
              </a:rPr>
              <a:t>Reg</a:t>
            </a:r>
            <a:r>
              <a:rPr lang="cs-CZ" sz="2000" dirty="false" smtClean="false">
                <a:latin typeface="Arial Narrow" pitchFamily="34" charset="0"/>
                <a:cs typeface="Arial" panose="020B0604020202020204" pitchFamily="34" charset="0"/>
              </a:rPr>
              <a:t>. č</a:t>
            </a:r>
            <a:r>
              <a:rPr lang="cs-CZ" sz="2000" dirty="false">
                <a:latin typeface="Arial Narrow" pitchFamily="34" charset="0"/>
                <a:cs typeface="Arial" panose="020B0604020202020204" pitchFamily="34" charset="0"/>
              </a:rPr>
              <a:t>. projektu </a:t>
            </a:r>
            <a:r>
              <a:rPr lang="cs-CZ" sz="2000" dirty="false">
                <a:latin typeface="Arial Narrow" pitchFamily="34" charset="0"/>
              </a:rPr>
              <a:t>CZ.03.1.51/0.0/0.0/15_009/0002266</a:t>
            </a:r>
            <a:endParaRPr lang="cs-CZ" altLang="cs-CZ" sz="2000" b="true" dirty="false">
              <a:latin typeface="Arial Narrow" pitchFamily="34" charset="0"/>
              <a:ea typeface="ＭＳ Ｐゴシック" panose="020B0600070205080204" pitchFamily="34" charset="-128"/>
            </a:endParaRPr>
          </a:p>
          <a:p>
            <a:pPr algn="ctr"/>
            <a:endParaRPr lang="cs-CZ" altLang="cs-CZ" sz="2000" b="true" dirty="false" smtClean="false">
              <a:latin typeface="Arial Narrow" pitchFamily="34" charset="0"/>
              <a:ea typeface="ＭＳ Ｐゴシック" panose="020B0600070205080204" pitchFamily="34" charset="-128"/>
            </a:endParaRPr>
          </a:p>
          <a:p>
            <a:pPr algn="ctr"/>
            <a:endParaRPr lang="cs-CZ" altLang="cs-CZ" sz="2000" b="true" dirty="false">
              <a:latin typeface="Arial Narrow" pitchFamily="34" charset="0"/>
              <a:ea typeface="ＭＳ Ｐゴシック" panose="020B0600070205080204" pitchFamily="34" charset="-128"/>
            </a:endParaRPr>
          </a:p>
          <a:p>
            <a:pPr algn="ctr"/>
            <a:endParaRPr lang="cs-CZ" altLang="cs-CZ" sz="2000" b="true" dirty="false">
              <a:latin typeface="Arial Narrow" pitchFamily="34" charset="0"/>
              <a:ea typeface="ＭＳ Ｐゴシック" panose="020B0600070205080204" pitchFamily="34" charset="-128"/>
            </a:endParaRPr>
          </a:p>
          <a:p>
            <a:pPr algn="ctr"/>
            <a:endParaRPr lang="cs-CZ" altLang="cs-CZ" sz="2000" b="true" dirty="false" smtClean="false">
              <a:latin typeface="Arial Narrow" pitchFamily="34" charset="0"/>
              <a:ea typeface="ＭＳ Ｐゴシック" panose="020B0600070205080204" pitchFamily="34" charset="-128"/>
            </a:endParaRPr>
          </a:p>
          <a:p>
            <a:pPr algn="ctr"/>
            <a:endParaRPr lang="cs-CZ" altLang="cs-CZ" sz="2000" b="true" dirty="false" smtClean="false">
              <a:latin typeface="Arial Narrow" pitchFamily="34" charset="0"/>
              <a:ea typeface="ＭＳ Ｐゴシック" panose="020B0600070205080204" pitchFamily="34" charset="-128"/>
            </a:endParaRPr>
          </a:p>
          <a:p>
            <a:endParaRPr lang="cs-CZ" dirty="false">
              <a:latin typeface="Arial Narrow" pitchFamily="34" charset="0"/>
            </a:endParaRPr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971600" y="4869160"/>
            <a:ext cx="7272000" cy="540000"/>
          </a:xfrm>
        </p:spPr>
        <p:txBody>
          <a:bodyPr/>
          <a:lstStyle/>
          <a:p>
            <a:pPr algn="ctr"/>
            <a:r>
              <a:rPr lang="cs-CZ" sz="2000" dirty="false"/>
              <a:t>Oddělení koncepce rodinné politiky (MPSV)</a:t>
            </a:r>
          </a:p>
          <a:p>
            <a:pPr algn="ctr"/>
            <a:endParaRPr lang="cs-CZ" sz="2000" dirty="false"/>
          </a:p>
        </p:txBody>
      </p:sp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Zákon o poskytování péče v dětské skupině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268760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dirty="false">
                <a:latin typeface="Arial Narrow" pitchFamily="34" charset="0"/>
              </a:rPr>
              <a:t>zákon </a:t>
            </a:r>
            <a:r>
              <a:rPr lang="cs-CZ" b="true" dirty="false">
                <a:latin typeface="Arial Narrow" pitchFamily="34" charset="0"/>
              </a:rPr>
              <a:t>247/2014 Sb.</a:t>
            </a:r>
          </a:p>
          <a:p>
            <a:pPr marL="0" indent="0">
              <a:buNone/>
            </a:pPr>
            <a:r>
              <a:rPr lang="cs-CZ" dirty="false">
                <a:latin typeface="Arial Narrow" pitchFamily="34" charset="0"/>
              </a:rPr>
              <a:t>Upravuje podmínky, za nichž je poskytována služba péče o dítě v DS, a podmínky pro získání oprávnění k poskytování služby.</a:t>
            </a:r>
          </a:p>
          <a:p>
            <a:r>
              <a:rPr lang="cs-CZ" dirty="false" smtClean="false">
                <a:latin typeface="Arial Narrow" pitchFamily="34" charset="0"/>
              </a:rPr>
              <a:t>poskytování </a:t>
            </a:r>
            <a:r>
              <a:rPr lang="cs-CZ" dirty="false">
                <a:latin typeface="Arial Narrow" pitchFamily="34" charset="0"/>
              </a:rPr>
              <a:t>služby: poskytovatel, pečující osoba, povinnost vést evidenci dětí, mít vnitřní pravidla a plán výchovy a péče, stravování, smlouva o poskytování péče</a:t>
            </a:r>
          </a:p>
          <a:p>
            <a:r>
              <a:rPr lang="cs-CZ" dirty="false">
                <a:latin typeface="Arial Narrow" pitchFamily="34" charset="0"/>
              </a:rPr>
              <a:t>technické požadavky na stavby a hygienické požadavky na prostory a provoz</a:t>
            </a:r>
          </a:p>
          <a:p>
            <a:r>
              <a:rPr lang="cs-CZ" dirty="false">
                <a:latin typeface="Arial Narrow" pitchFamily="34" charset="0"/>
              </a:rPr>
              <a:t>vznik, změnu a zánik oprávnění a evidence poskytovatelů</a:t>
            </a:r>
          </a:p>
          <a:p>
            <a:r>
              <a:rPr lang="cs-CZ" dirty="false">
                <a:latin typeface="Arial Narrow" pitchFamily="34" charset="0"/>
              </a:rPr>
              <a:t>kontrola</a:t>
            </a:r>
          </a:p>
          <a:p>
            <a:r>
              <a:rPr lang="cs-CZ" dirty="false">
                <a:latin typeface="Arial Narrow" pitchFamily="34" charset="0"/>
              </a:rPr>
              <a:t>správní delikty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7478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>
                <a:latin typeface="Arial Narrow" pitchFamily="34" charset="0"/>
              </a:rPr>
              <a:t>Oprávnění a evidence poskytovatelů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>
                <a:latin typeface="Arial Narrow" pitchFamily="34" charset="0"/>
              </a:rPr>
              <a:t>s</a:t>
            </a:r>
            <a:r>
              <a:rPr lang="cs-CZ" dirty="false" smtClean="false">
                <a:latin typeface="Arial Narrow" pitchFamily="34" charset="0"/>
              </a:rPr>
              <a:t>právní </a:t>
            </a:r>
            <a:r>
              <a:rPr lang="cs-CZ" dirty="false">
                <a:latin typeface="Arial Narrow" pitchFamily="34" charset="0"/>
              </a:rPr>
              <a:t>řízení – lhůta 30 dní + případná prodloužení</a:t>
            </a:r>
          </a:p>
          <a:p>
            <a:r>
              <a:rPr lang="cs-CZ" dirty="false">
                <a:latin typeface="Arial Narrow" pitchFamily="34" charset="0"/>
              </a:rPr>
              <a:t>p</a:t>
            </a:r>
            <a:r>
              <a:rPr lang="cs-CZ" dirty="false" smtClean="false">
                <a:latin typeface="Arial Narrow" pitchFamily="34" charset="0"/>
              </a:rPr>
              <a:t>rávo </a:t>
            </a:r>
            <a:r>
              <a:rPr lang="cs-CZ" dirty="false">
                <a:latin typeface="Arial Narrow" pitchFamily="34" charset="0"/>
              </a:rPr>
              <a:t>poskytovat </a:t>
            </a:r>
            <a:r>
              <a:rPr lang="cs-CZ" dirty="false" smtClean="false">
                <a:latin typeface="Arial Narrow" pitchFamily="34" charset="0"/>
              </a:rPr>
              <a:t>službu péče o dítě v DS vzniká </a:t>
            </a:r>
            <a:r>
              <a:rPr lang="cs-CZ" dirty="false">
                <a:latin typeface="Arial Narrow" pitchFamily="34" charset="0"/>
              </a:rPr>
              <a:t>datem zápisu do evidence</a:t>
            </a:r>
          </a:p>
          <a:p>
            <a:r>
              <a:rPr lang="cs-CZ" dirty="false">
                <a:latin typeface="Arial Narrow" pitchFamily="34" charset="0"/>
              </a:rPr>
              <a:t>p</a:t>
            </a:r>
            <a:r>
              <a:rPr lang="cs-CZ" dirty="false" smtClean="false">
                <a:latin typeface="Arial Narrow" pitchFamily="34" charset="0"/>
              </a:rPr>
              <a:t>ovinné dokumenty:</a:t>
            </a:r>
            <a:endParaRPr lang="cs-CZ" dirty="false">
              <a:latin typeface="Arial Narrow" pitchFamily="34" charset="0"/>
            </a:endParaRPr>
          </a:p>
          <a:p>
            <a:pPr lvl="1"/>
            <a:r>
              <a:rPr lang="cs-CZ" sz="2400" dirty="false">
                <a:latin typeface="Arial Narrow" pitchFamily="34" charset="0"/>
              </a:rPr>
              <a:t>ž</a:t>
            </a:r>
            <a:r>
              <a:rPr lang="cs-CZ" sz="2400" dirty="false" smtClean="false">
                <a:latin typeface="Arial Narrow" pitchFamily="34" charset="0"/>
              </a:rPr>
              <a:t>ádost </a:t>
            </a:r>
            <a:r>
              <a:rPr lang="cs-CZ" sz="2400" dirty="false">
                <a:latin typeface="Arial Narrow" pitchFamily="34" charset="0"/>
              </a:rPr>
              <a:t>– ke stažení na webu MPSV</a:t>
            </a:r>
          </a:p>
          <a:p>
            <a:pPr lvl="1"/>
            <a:r>
              <a:rPr lang="cs-CZ" sz="2400" dirty="false">
                <a:latin typeface="Arial Narrow" pitchFamily="34" charset="0"/>
              </a:rPr>
              <a:t>p</a:t>
            </a:r>
            <a:r>
              <a:rPr lang="cs-CZ" sz="2400" dirty="false" smtClean="false">
                <a:latin typeface="Arial Narrow" pitchFamily="34" charset="0"/>
              </a:rPr>
              <a:t>ojistná </a:t>
            </a:r>
            <a:r>
              <a:rPr lang="cs-CZ" sz="2400" dirty="false">
                <a:latin typeface="Arial Narrow" pitchFamily="34" charset="0"/>
              </a:rPr>
              <a:t>smlouva</a:t>
            </a:r>
          </a:p>
          <a:p>
            <a:pPr lvl="1"/>
            <a:r>
              <a:rPr lang="cs-CZ" sz="2400" dirty="false">
                <a:latin typeface="Arial Narrow" pitchFamily="34" charset="0"/>
              </a:rPr>
              <a:t>s</a:t>
            </a:r>
            <a:r>
              <a:rPr lang="cs-CZ" sz="2400" dirty="false" smtClean="false">
                <a:latin typeface="Arial Narrow" pitchFamily="34" charset="0"/>
              </a:rPr>
              <a:t>tanovisko krajské </a:t>
            </a:r>
            <a:r>
              <a:rPr lang="cs-CZ" sz="2400" dirty="false">
                <a:latin typeface="Arial Narrow" pitchFamily="34" charset="0"/>
              </a:rPr>
              <a:t>hygienické stanice</a:t>
            </a:r>
          </a:p>
          <a:p>
            <a:pPr lvl="1"/>
            <a:r>
              <a:rPr lang="cs-CZ" sz="2400" dirty="false" smtClean="false">
                <a:latin typeface="Arial Narrow" pitchFamily="34" charset="0"/>
              </a:rPr>
              <a:t>doklad </a:t>
            </a:r>
            <a:r>
              <a:rPr lang="cs-CZ" sz="2400" dirty="false">
                <a:latin typeface="Arial Narrow" pitchFamily="34" charset="0"/>
              </a:rPr>
              <a:t>o vlastnických či jiných právech k objektu (oprávnění využívat prostory pro DS)</a:t>
            </a:r>
          </a:p>
          <a:p>
            <a:r>
              <a:rPr lang="cs-CZ" dirty="false">
                <a:latin typeface="Arial Narrow" pitchFamily="34" charset="0"/>
              </a:rPr>
              <a:t>http://</a:t>
            </a:r>
            <a:r>
              <a:rPr lang="cs-CZ" dirty="false" smtClean="false">
                <a:latin typeface="Arial Narrow" pitchFamily="34" charset="0"/>
              </a:rPr>
              <a:t>www.mpsv.cz/cs/20302</a:t>
            </a:r>
            <a:endParaRPr lang="cs-CZ" dirty="false">
              <a:latin typeface="Arial Narrow" pitchFamily="34" charset="0"/>
            </a:endParaRPr>
          </a:p>
          <a:p>
            <a:pPr marL="0" indent="0">
              <a:buNone/>
            </a:pPr>
            <a:endParaRPr lang="cs-CZ" sz="20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234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>
                <a:latin typeface="Arial Narrow" pitchFamily="34" charset="0"/>
              </a:rPr>
              <a:t>Hygienické požadavky</a:t>
            </a:r>
            <a:endParaRPr lang="cs-CZ" dirty="false">
              <a:latin typeface="Arial Narrow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dirty="false" smtClean="false">
                <a:latin typeface="Arial Narrow" pitchFamily="34" charset="0"/>
              </a:rPr>
              <a:t>Pro dětské skupiny do 12 dětí upravuje hygienické požadavky vyhláška o hygienických požadavcích na prostory a provoz dětské skupiny do 12 dětí – </a:t>
            </a:r>
            <a:r>
              <a:rPr lang="cs-CZ" b="true" dirty="false" smtClean="false">
                <a:latin typeface="Arial Narrow" pitchFamily="34" charset="0"/>
              </a:rPr>
              <a:t>281/2014 Sb.</a:t>
            </a:r>
            <a:endParaRPr lang="cs-CZ" b="true" dirty="false">
              <a:latin typeface="Arial Narrow" pitchFamily="34" charset="0"/>
            </a:endParaRPr>
          </a:p>
          <a:p>
            <a:r>
              <a:rPr lang="cs-CZ" dirty="false" smtClean="false">
                <a:latin typeface="Arial Narrow" pitchFamily="34" charset="0"/>
              </a:rPr>
              <a:t>venkovní prostory</a:t>
            </a:r>
            <a:endParaRPr lang="cs-CZ" dirty="false">
              <a:latin typeface="Arial Narrow" pitchFamily="34" charset="0"/>
            </a:endParaRPr>
          </a:p>
          <a:p>
            <a:r>
              <a:rPr lang="cs-CZ" dirty="false">
                <a:latin typeface="Arial Narrow" pitchFamily="34" charset="0"/>
              </a:rPr>
              <a:t>m</a:t>
            </a:r>
            <a:r>
              <a:rPr lang="cs-CZ" dirty="false" smtClean="false">
                <a:latin typeface="Arial Narrow" pitchFamily="34" charset="0"/>
              </a:rPr>
              <a:t>ístnost pro denní pobyt a odpočinek, šatnu</a:t>
            </a:r>
          </a:p>
          <a:p>
            <a:r>
              <a:rPr lang="cs-CZ" dirty="false">
                <a:latin typeface="Arial Narrow" pitchFamily="34" charset="0"/>
              </a:rPr>
              <a:t>h</a:t>
            </a:r>
            <a:r>
              <a:rPr lang="cs-CZ" dirty="false" smtClean="false">
                <a:latin typeface="Arial Narrow" pitchFamily="34" charset="0"/>
              </a:rPr>
              <a:t>ygienická zařízení</a:t>
            </a:r>
          </a:p>
          <a:p>
            <a:r>
              <a:rPr lang="cs-CZ" dirty="false">
                <a:latin typeface="Arial Narrow" pitchFamily="34" charset="0"/>
              </a:rPr>
              <a:t>ú</a:t>
            </a:r>
            <a:r>
              <a:rPr lang="cs-CZ" dirty="false" smtClean="false">
                <a:latin typeface="Arial Narrow" pitchFamily="34" charset="0"/>
              </a:rPr>
              <a:t>klid a nakládání s ložním prádlem</a:t>
            </a:r>
          </a:p>
          <a:p>
            <a:pPr marL="0" indent="0">
              <a:buNone/>
            </a:pPr>
            <a:r>
              <a:rPr lang="cs-CZ" dirty="false">
                <a:latin typeface="Arial Narrow" pitchFamily="34" charset="0"/>
              </a:rPr>
              <a:t>Pro dětské skupiny nad 12 dětí pak vyhláška o hygienických požadavcích na prostory a provoz zařízení a provozoven pro výchovu a vzdělávání dětí a mladistvých – </a:t>
            </a:r>
            <a:r>
              <a:rPr lang="cs-CZ" b="true" dirty="false">
                <a:latin typeface="Arial Narrow" pitchFamily="34" charset="0"/>
              </a:rPr>
              <a:t>410/2005 Sb.</a:t>
            </a:r>
            <a:endParaRPr lang="cs-CZ" dirty="false">
              <a:latin typeface="Arial Narrow" pitchFamily="34" charset="0"/>
            </a:endParaRPr>
          </a:p>
          <a:p>
            <a:pPr marL="0" indent="0">
              <a:buNone/>
            </a:pPr>
            <a:endParaRPr lang="cs-CZ" dirty="false">
              <a:latin typeface="Arial Narrow" pitchFamily="34" charset="0"/>
            </a:endParaRPr>
          </a:p>
          <a:p>
            <a:endParaRPr lang="cs-CZ" b="true" dirty="false" smtClean="false">
              <a:latin typeface="Arial Narrow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4608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>
                <a:latin typeface="Arial Narrow" pitchFamily="34" charset="0"/>
              </a:rPr>
              <a:t>DOTAČNÍ VÝZVA č. 132</a:t>
            </a:r>
            <a:endParaRPr lang="cs-CZ" dirty="false">
              <a:latin typeface="Arial Narrow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 smtClean="false">
                <a:latin typeface="Arial Narrow" pitchFamily="34" charset="0"/>
              </a:rPr>
              <a:t>loňské výzvy č. 35 a 36 byly z důvodu obrovského zájmu ukončeny předčasně </a:t>
            </a:r>
          </a:p>
          <a:p>
            <a:r>
              <a:rPr lang="cs-CZ" dirty="false" smtClean="false">
                <a:latin typeface="Arial Narrow" pitchFamily="34" charset="0"/>
              </a:rPr>
              <a:t>zveřejněna 30. 11. 2016, žádosti přijímány od 1. 2. 2017, 8.00</a:t>
            </a:r>
          </a:p>
          <a:p>
            <a:r>
              <a:rPr lang="cs-CZ" dirty="false" smtClean="false">
                <a:latin typeface="Arial Narrow" pitchFamily="34" charset="0"/>
              </a:rPr>
              <a:t>350 milionů Kč – zhruba 100 projektů</a:t>
            </a:r>
          </a:p>
          <a:p>
            <a:r>
              <a:rPr lang="cs-CZ" dirty="false" smtClean="false">
                <a:latin typeface="Arial Narrow" pitchFamily="34" charset="0"/>
              </a:rPr>
              <a:t>ČR bez hlavního města Prahy</a:t>
            </a:r>
          </a:p>
          <a:p>
            <a:r>
              <a:rPr lang="cs-CZ" dirty="false">
                <a:latin typeface="Arial Narrow" pitchFamily="34" charset="0"/>
              </a:rPr>
              <a:t>t</a:t>
            </a:r>
            <a:r>
              <a:rPr lang="cs-CZ" dirty="false" smtClean="false">
                <a:latin typeface="Arial Narrow" pitchFamily="34" charset="0"/>
              </a:rPr>
              <a:t>ýká se pouze nových DS – vybudování + provoz, transformace + provoz</a:t>
            </a:r>
          </a:p>
          <a:p>
            <a:r>
              <a:rPr lang="cs-CZ" dirty="false">
                <a:latin typeface="Arial Narrow" pitchFamily="34" charset="0"/>
              </a:rPr>
              <a:t>p</a:t>
            </a:r>
            <a:r>
              <a:rPr lang="cs-CZ" dirty="false" smtClean="false">
                <a:latin typeface="Arial Narrow" pitchFamily="34" charset="0"/>
              </a:rPr>
              <a:t>ovinná konzultace zaměřená na budování DS s krajskými metodiky</a:t>
            </a:r>
          </a:p>
          <a:p>
            <a:r>
              <a:rPr lang="cs-CZ" dirty="false">
                <a:latin typeface="Arial Narrow" pitchFamily="34" charset="0"/>
              </a:rPr>
              <a:t>p</a:t>
            </a:r>
            <a:r>
              <a:rPr lang="cs-CZ" dirty="false" smtClean="false">
                <a:latin typeface="Arial Narrow" pitchFamily="34" charset="0"/>
              </a:rPr>
              <a:t>ouze hodnocení přijatelnosti a formálních náležitostí</a:t>
            </a:r>
            <a:endParaRPr lang="cs-CZ" dirty="false">
              <a:latin typeface="Arial Narrow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2823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>
                <a:latin typeface="Arial Narrow" pitchFamily="34" charset="0"/>
              </a:rPr>
              <a:t>Kontakty</a:t>
            </a:r>
            <a:endParaRPr lang="cs-CZ" dirty="false">
              <a:latin typeface="Arial Narrow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581328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false"/>
              <a:t>Metodička pro Jihomoravský a Olomoucký kraj</a:t>
            </a:r>
            <a:r>
              <a:rPr lang="cs-CZ" sz="2800" dirty="false" smtClean="false"/>
              <a:t>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28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spc="-150" dirty="false" smtClean="false">
                <a:latin typeface="+mj-lt"/>
              </a:rPr>
              <a:t>Bc</a:t>
            </a:r>
            <a:r>
              <a:rPr lang="cs-CZ" sz="2800" spc="-150" dirty="false" smtClean="false">
                <a:latin typeface="+mj-lt"/>
              </a:rPr>
              <a:t>. Lenka Pejchalová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spc="-150" dirty="false">
                <a:latin typeface="+mj-lt"/>
              </a:rPr>
              <a:t>e</a:t>
            </a:r>
            <a:r>
              <a:rPr lang="cs-CZ" sz="2800" spc="-150" dirty="false" smtClean="false">
                <a:latin typeface="+mj-lt"/>
              </a:rPr>
              <a:t>-mail</a:t>
            </a:r>
            <a:r>
              <a:rPr lang="cs-CZ" sz="2800" spc="-150" dirty="false">
                <a:latin typeface="+mj-lt"/>
              </a:rPr>
              <a:t>: </a:t>
            </a:r>
            <a:r>
              <a:rPr lang="cs-CZ" sz="2800" u="sng" spc="-150" dirty="false">
                <a:latin typeface="+mj-lt"/>
                <a:hlinkClick r:id="rId2"/>
              </a:rPr>
              <a:t>lenka.pejchalova@mpsv.cz</a:t>
            </a:r>
            <a:r>
              <a:rPr lang="cs-CZ" sz="2800" spc="-150" dirty="false">
                <a:latin typeface="+mj-lt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spc="-150" dirty="false">
                <a:latin typeface="+mj-lt"/>
              </a:rPr>
              <a:t>t</a:t>
            </a:r>
            <a:r>
              <a:rPr lang="cs-CZ" sz="2800" spc="-150" dirty="false" smtClean="false">
                <a:latin typeface="+mj-lt"/>
              </a:rPr>
              <a:t>el</a:t>
            </a:r>
            <a:r>
              <a:rPr lang="cs-CZ" sz="2800" spc="-150" dirty="false">
                <a:latin typeface="+mj-lt"/>
              </a:rPr>
              <a:t>: </a:t>
            </a:r>
            <a:r>
              <a:rPr lang="cs-CZ" sz="2800" spc="-150" dirty="false" smtClean="false">
                <a:latin typeface="+mj-lt"/>
              </a:rPr>
              <a:t>778 </a:t>
            </a:r>
            <a:r>
              <a:rPr lang="cs-CZ" sz="2800" spc="-150" dirty="false">
                <a:latin typeface="+mj-lt"/>
              </a:rPr>
              <a:t>427 </a:t>
            </a:r>
            <a:r>
              <a:rPr lang="cs-CZ" sz="2800" spc="-150" dirty="false" smtClean="false">
                <a:latin typeface="+mj-lt"/>
              </a:rPr>
              <a:t>885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2800" spc="-150" dirty="false">
              <a:latin typeface="+mj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28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false" smtClean="false"/>
              <a:t>Hlavní </a:t>
            </a:r>
            <a:r>
              <a:rPr lang="cs-CZ" sz="2800" dirty="false"/>
              <a:t>metodička projektu a metodička pro Prahu</a:t>
            </a:r>
            <a:r>
              <a:rPr lang="cs-CZ" sz="2800" dirty="false" smtClean="false"/>
              <a:t>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false"/>
              <a:t/>
            </a:r>
            <a:br>
              <a:rPr lang="cs-CZ" sz="2800" dirty="false"/>
            </a:br>
            <a:r>
              <a:rPr lang="cs-CZ" sz="2800" spc="-150" dirty="false" smtClean="false">
                <a:latin typeface="+mj-lt"/>
              </a:rPr>
              <a:t>Mgr</a:t>
            </a:r>
            <a:r>
              <a:rPr lang="cs-CZ" sz="2800" spc="-150" dirty="false" smtClean="false">
                <a:latin typeface="+mj-lt"/>
              </a:rPr>
              <a:t>. Michaela Hadravová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spc="-150" dirty="false">
                <a:latin typeface="+mj-lt"/>
              </a:rPr>
              <a:t>e</a:t>
            </a:r>
            <a:r>
              <a:rPr lang="cs-CZ" sz="2800" spc="-150" dirty="false" smtClean="false">
                <a:latin typeface="+mj-lt"/>
              </a:rPr>
              <a:t>mail: </a:t>
            </a:r>
            <a:r>
              <a:rPr lang="cs-CZ" sz="2800" spc="-150" dirty="false" smtClean="false">
                <a:latin typeface="+mj-lt"/>
                <a:hlinkClick r:id="rId3"/>
              </a:rPr>
              <a:t>michaela.hadravova@mpsv.cz</a:t>
            </a:r>
            <a:endParaRPr lang="cs-CZ" sz="2800" spc="-150" dirty="false" smtClean="false">
              <a:latin typeface="+mj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spc="-150" dirty="false">
                <a:latin typeface="+mj-lt"/>
              </a:rPr>
              <a:t>t</a:t>
            </a:r>
            <a:r>
              <a:rPr lang="cs-CZ" sz="2800" spc="-150" dirty="false" smtClean="false">
                <a:latin typeface="+mj-lt"/>
              </a:rPr>
              <a:t>el.: </a:t>
            </a:r>
            <a:r>
              <a:rPr lang="cs-CZ" sz="2800" spc="-150" dirty="false">
                <a:latin typeface="+mj-lt"/>
              </a:rPr>
              <a:t>778 427 888</a:t>
            </a:r>
          </a:p>
          <a:p>
            <a:pPr marL="0" indent="0">
              <a:buNone/>
            </a:pPr>
            <a:endParaRPr lang="cs-CZ" sz="2800" dirty="false">
              <a:latin typeface="Arial Narrow" pitchFamily="34" charset="0"/>
            </a:endParaRPr>
          </a:p>
          <a:p>
            <a:pPr>
              <a:buFontTx/>
              <a:buChar char="-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4653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3200" dirty="false" smtClean="false">
                <a:latin typeface="Arial" panose="020B0604020202020204" pitchFamily="34" charset="0"/>
                <a:cs typeface="Arial" panose="020B0604020202020204" pitchFamily="34" charset="0"/>
              </a:rPr>
              <a:t>Péče o děti v Mikrojeslích</a:t>
            </a:r>
            <a:r>
              <a:rPr lang="cs-CZ" sz="3200" dirty="false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200" dirty="false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false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ctr"/>
            <a:endParaRPr lang="cs-CZ" altLang="cs-CZ" sz="2400" b="true" dirty="false">
              <a:solidFill>
                <a:srgbClr val="000099"/>
              </a:solidFill>
              <a:ea typeface="ＭＳ Ｐゴシック" panose="020B0600070205080204" pitchFamily="34" charset="-128"/>
            </a:endParaRPr>
          </a:p>
          <a:p>
            <a:pPr algn="ctr"/>
            <a:endParaRPr lang="cs-CZ" dirty="false"/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/>
        <p:txBody>
          <a:bodyPr/>
          <a:lstStyle/>
          <a:p>
            <a:pPr algn="ctr"/>
            <a:r>
              <a:rPr lang="cs-CZ" sz="2000" dirty="false" smtClean="false"/>
              <a:t>Oddělení koncepce rodinné politiky (MPSV)</a:t>
            </a:r>
            <a:endParaRPr lang="cs-CZ" sz="2000" dirty="false"/>
          </a:p>
        </p:txBody>
      </p:sp>
    </p:spTree>
    <p:extLst>
      <p:ext uri="{BB962C8B-B14F-4D97-AF65-F5344CB8AC3E}">
        <p14:creationId xmlns:p14="http://schemas.microsoft.com/office/powerpoint/2010/main" val="400319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Základní údaje o systémovém projektu mikrojesle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cs-CZ" altLang="cs-CZ" sz="2000" b="true" dirty="false" smtClean="false"/>
              <a:t>Název projektu</a:t>
            </a:r>
            <a:r>
              <a:rPr lang="cs-CZ" altLang="cs-CZ" sz="2000" dirty="false" smtClean="false"/>
              <a:t>: Podpora implementace služby péče o děti od šesti měsíců do čtyř let v tzv. mikrojeslích a pilotní ověření služby</a:t>
            </a:r>
          </a:p>
          <a:p>
            <a:pPr algn="just">
              <a:lnSpc>
                <a:spcPct val="90000"/>
              </a:lnSpc>
              <a:defRPr/>
            </a:pPr>
            <a:r>
              <a:rPr lang="cs-CZ" altLang="cs-CZ" sz="2000" b="true" dirty="false" smtClean="false"/>
              <a:t>Zahájení </a:t>
            </a:r>
            <a:r>
              <a:rPr lang="cs-CZ" altLang="cs-CZ" sz="2000" b="true" dirty="false"/>
              <a:t>projektu</a:t>
            </a:r>
            <a:r>
              <a:rPr lang="cs-CZ" altLang="cs-CZ" sz="2000" dirty="false"/>
              <a:t>: 1. 1. 2016</a:t>
            </a:r>
          </a:p>
          <a:p>
            <a:pPr algn="just">
              <a:lnSpc>
                <a:spcPct val="90000"/>
              </a:lnSpc>
              <a:defRPr/>
            </a:pPr>
            <a:r>
              <a:rPr lang="cs-CZ" altLang="cs-CZ" sz="2000" b="true" dirty="false"/>
              <a:t>Ukončení projektu</a:t>
            </a:r>
            <a:r>
              <a:rPr lang="cs-CZ" altLang="cs-CZ" sz="2000" dirty="false"/>
              <a:t>: 31. 12. </a:t>
            </a:r>
            <a:r>
              <a:rPr lang="cs-CZ" altLang="cs-CZ" sz="2000" dirty="false" smtClean="false"/>
              <a:t>2018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r>
              <a:rPr lang="cs-CZ" altLang="cs-CZ" sz="2000" b="true" dirty="false" smtClean="false"/>
              <a:t>Projekt se zaměřuje na tři základní oblasti:</a:t>
            </a:r>
          </a:p>
          <a:p>
            <a:pPr algn="just">
              <a:lnSpc>
                <a:spcPct val="90000"/>
              </a:lnSpc>
              <a:defRPr/>
            </a:pPr>
            <a:r>
              <a:rPr lang="cs-CZ" altLang="cs-CZ" sz="2000" dirty="false" smtClean="false"/>
              <a:t>pilotní ověření služby péče o děti od šesti měsíců do čtyř let v </a:t>
            </a:r>
            <a:r>
              <a:rPr lang="cs-CZ" altLang="cs-CZ" sz="2000" dirty="false" err="true" smtClean="false"/>
              <a:t>mikrojeslích</a:t>
            </a:r>
            <a:r>
              <a:rPr lang="cs-CZ" altLang="cs-CZ" sz="2000" dirty="false" smtClean="false"/>
              <a:t> a následné </a:t>
            </a:r>
            <a:r>
              <a:rPr lang="cs-CZ" altLang="cs-CZ" sz="2000" b="true" dirty="false" smtClean="false"/>
              <a:t>zpracování</a:t>
            </a:r>
            <a:r>
              <a:rPr lang="cs-CZ" altLang="cs-CZ" sz="2000" dirty="false" smtClean="false"/>
              <a:t> </a:t>
            </a:r>
            <a:r>
              <a:rPr lang="cs-CZ" sz="2000" b="true" dirty="false" smtClean="false"/>
              <a:t>komplexního návrhu nového typu služby </a:t>
            </a:r>
            <a:r>
              <a:rPr lang="cs-CZ" sz="2000" b="true" dirty="false" err="true" smtClean="false"/>
              <a:t>mikrojeslí</a:t>
            </a:r>
            <a:endParaRPr lang="cs-CZ" altLang="cs-CZ" sz="2000" dirty="false" smtClean="false"/>
          </a:p>
          <a:p>
            <a:pPr algn="just">
              <a:lnSpc>
                <a:spcPct val="90000"/>
              </a:lnSpc>
              <a:defRPr/>
            </a:pPr>
            <a:r>
              <a:rPr lang="cs-CZ" altLang="cs-CZ" sz="2000" dirty="false" smtClean="false"/>
              <a:t>analýza možností </a:t>
            </a:r>
            <a:r>
              <a:rPr lang="cs-CZ" altLang="cs-CZ" sz="2000" b="true" dirty="false" smtClean="false"/>
              <a:t>garance místa</a:t>
            </a:r>
            <a:r>
              <a:rPr lang="cs-CZ" altLang="cs-CZ" sz="2000" dirty="false" smtClean="false"/>
              <a:t> dětí od jednoho roku věku           v   předškolních zařízeních</a:t>
            </a:r>
          </a:p>
          <a:p>
            <a:pPr algn="just">
              <a:lnSpc>
                <a:spcPct val="90000"/>
              </a:lnSpc>
              <a:defRPr/>
            </a:pPr>
            <a:r>
              <a:rPr lang="cs-CZ" altLang="cs-CZ" sz="2000" b="true" dirty="false" smtClean="false"/>
              <a:t>revize standardů vzdělávání</a:t>
            </a:r>
            <a:r>
              <a:rPr lang="cs-CZ" altLang="cs-CZ" sz="2000" dirty="false" smtClean="false"/>
              <a:t> </a:t>
            </a:r>
            <a:r>
              <a:rPr lang="cs-CZ" altLang="cs-CZ" sz="2000" b="true" dirty="false" smtClean="false"/>
              <a:t>pečujících osob </a:t>
            </a:r>
            <a:r>
              <a:rPr lang="cs-CZ" altLang="cs-CZ" sz="2000" dirty="false" smtClean="false"/>
              <a:t>pro děti do zahájení povinné školní docházky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3520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Co to jsou mikrojesle?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false" smtClean="false"/>
              <a:t>Mikrojesle </a:t>
            </a:r>
            <a:r>
              <a:rPr lang="cs-CZ" sz="2000" dirty="false"/>
              <a:t>jsou koncipovány jako </a:t>
            </a:r>
            <a:r>
              <a:rPr lang="cs-CZ" sz="2000" b="true" dirty="false"/>
              <a:t>veřejná služba péče </a:t>
            </a:r>
            <a:r>
              <a:rPr lang="cs-CZ" sz="2000" dirty="false"/>
              <a:t>o děti, která nabízí </a:t>
            </a:r>
            <a:r>
              <a:rPr lang="cs-CZ" sz="2000" b="true" dirty="false"/>
              <a:t>pravidelnou profesionální </a:t>
            </a:r>
            <a:r>
              <a:rPr lang="cs-CZ" sz="2000" dirty="false"/>
              <a:t>péči o děti od šesti měsíců do čtyř let </a:t>
            </a:r>
            <a:r>
              <a:rPr lang="cs-CZ" sz="2000" b="true" dirty="false"/>
              <a:t>v</a:t>
            </a:r>
            <a:r>
              <a:rPr lang="cs-CZ" sz="2000" dirty="false"/>
              <a:t> </a:t>
            </a:r>
            <a:r>
              <a:rPr lang="cs-CZ" sz="2000" b="true" dirty="false"/>
              <a:t>kolektivu maximálně čtyř dětí</a:t>
            </a:r>
            <a:r>
              <a:rPr lang="cs-CZ" sz="2000" dirty="false"/>
              <a:t>. </a:t>
            </a:r>
            <a:endParaRPr lang="cs-CZ" sz="2000" dirty="false" smtClean="false"/>
          </a:p>
          <a:p>
            <a:r>
              <a:rPr lang="cs-CZ" sz="2000" dirty="false" smtClean="false"/>
              <a:t>Požadovaný </a:t>
            </a:r>
            <a:r>
              <a:rPr lang="cs-CZ" sz="2000" dirty="false"/>
              <a:t>provoz mikrojeslí je </a:t>
            </a:r>
            <a:r>
              <a:rPr lang="cs-CZ" sz="2000" b="true" dirty="false"/>
              <a:t>5 dní v týdnu minimálně 8 hodin denně</a:t>
            </a:r>
            <a:r>
              <a:rPr lang="cs-CZ" sz="2000" dirty="false"/>
              <a:t>. Rozsah umístění dítěte záleží na dohodě mezi rodičem a poskytovatelem </a:t>
            </a:r>
            <a:r>
              <a:rPr lang="cs-CZ" sz="2000" dirty="false" smtClean="false"/>
              <a:t>služby.</a:t>
            </a:r>
          </a:p>
          <a:p>
            <a:r>
              <a:rPr lang="cs-CZ" sz="2000" dirty="false" smtClean="false"/>
              <a:t>Péče </a:t>
            </a:r>
            <a:r>
              <a:rPr lang="cs-CZ" sz="2000" dirty="false"/>
              <a:t>o dítě v mikrojeslích je </a:t>
            </a:r>
            <a:r>
              <a:rPr lang="cs-CZ" sz="2000" b="true" dirty="false"/>
              <a:t>doplňkem</a:t>
            </a:r>
            <a:r>
              <a:rPr lang="cs-CZ" sz="2000" dirty="false"/>
              <a:t> péče rodinné, není její náhradou a odpovídá individuálním potřebám dítěte</a:t>
            </a:r>
            <a:r>
              <a:rPr lang="cs-CZ" sz="2000" dirty="false" smtClean="false"/>
              <a:t>.</a:t>
            </a:r>
          </a:p>
          <a:p>
            <a:r>
              <a:rPr lang="cs-CZ" sz="2000" dirty="false"/>
              <a:t>Mikrojesle </a:t>
            </a:r>
            <a:r>
              <a:rPr lang="cs-CZ" sz="2000" dirty="false" smtClean="false"/>
              <a:t>mají v</a:t>
            </a:r>
            <a:r>
              <a:rPr lang="cs-CZ" sz="2000" dirty="false"/>
              <a:t> </a:t>
            </a:r>
            <a:r>
              <a:rPr lang="cs-CZ" sz="2000" dirty="false" smtClean="false"/>
              <a:t>ČR dlouhou tradici. </a:t>
            </a:r>
            <a:r>
              <a:rPr lang="cs-CZ" sz="2000" dirty="false"/>
              <a:t>Podobná </a:t>
            </a:r>
            <a:r>
              <a:rPr lang="cs-CZ" sz="2000" dirty="false" smtClean="false"/>
              <a:t>zařízení se nacházejí v </a:t>
            </a:r>
            <a:r>
              <a:rPr lang="cs-CZ" sz="2000" b="true" dirty="false" smtClean="false"/>
              <a:t>Rakousku, Německu, Francii i Švédsku</a:t>
            </a:r>
            <a:r>
              <a:rPr lang="cs-CZ" sz="2000" dirty="false" smtClean="false"/>
              <a:t>. </a:t>
            </a:r>
            <a:endParaRPr lang="cs-CZ" sz="2000" dirty="false"/>
          </a:p>
          <a:p>
            <a:endParaRPr lang="cs-CZ" sz="2000" dirty="false" smtClean="false"/>
          </a:p>
          <a:p>
            <a:endParaRPr lang="cs-CZ" dirty="false"/>
          </a:p>
          <a:p>
            <a:endParaRPr lang="cs-CZ" dirty="false" smtClean="false"/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7856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dirty="false" smtClean="false"/>
              <a:t>Proč mikrojesle?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268760"/>
            <a:ext cx="8136008" cy="5328592"/>
          </a:xfrm>
        </p:spPr>
        <p:txBody>
          <a:bodyPr/>
          <a:lstStyle/>
          <a:p>
            <a:r>
              <a:rPr lang="cs-CZ" sz="2000" b="true" dirty="false" smtClean="false"/>
              <a:t>kopírují rodinné prostředí </a:t>
            </a:r>
            <a:r>
              <a:rPr lang="cs-CZ" sz="2000" dirty="false" smtClean="false"/>
              <a:t>(</a:t>
            </a:r>
            <a:r>
              <a:rPr lang="cs-CZ" sz="2000" dirty="false"/>
              <a:t>malý kolektiv dětí; až polovina dětí mohou být vlastní děti pečující </a:t>
            </a:r>
            <a:r>
              <a:rPr lang="cs-CZ" sz="2000" dirty="false" smtClean="false"/>
              <a:t>osoby; </a:t>
            </a:r>
            <a:r>
              <a:rPr lang="cs-CZ" sz="2000" dirty="false"/>
              <a:t>provoz možný v soukromém bytě</a:t>
            </a:r>
            <a:r>
              <a:rPr lang="cs-CZ" sz="2000" dirty="false" smtClean="false"/>
              <a:t>)</a:t>
            </a:r>
          </a:p>
          <a:p>
            <a:pPr lvl="0"/>
            <a:r>
              <a:rPr lang="cs-CZ" sz="2000" b="true" dirty="false" smtClean="false"/>
              <a:t>jsou finančně i místně dostupné </a:t>
            </a:r>
            <a:r>
              <a:rPr lang="cs-CZ" sz="2000" dirty="false" smtClean="false"/>
              <a:t>(cílí na </a:t>
            </a:r>
            <a:r>
              <a:rPr lang="cs-CZ" sz="2000" dirty="false"/>
              <a:t>péči o děti v místě jejich </a:t>
            </a:r>
            <a:r>
              <a:rPr lang="cs-CZ" sz="2000" dirty="false" smtClean="false"/>
              <a:t>bydliště)</a:t>
            </a:r>
          </a:p>
          <a:p>
            <a:r>
              <a:rPr lang="cs-CZ" sz="2000" dirty="false" smtClean="false"/>
              <a:t>jsou </a:t>
            </a:r>
            <a:r>
              <a:rPr lang="cs-CZ" sz="2000" dirty="false"/>
              <a:t>koncipovány jako </a:t>
            </a:r>
            <a:r>
              <a:rPr lang="cs-CZ" sz="2000" b="true" dirty="false"/>
              <a:t>veřejná služba</a:t>
            </a:r>
            <a:endParaRPr lang="cs-CZ" sz="2000" b="true" dirty="false" smtClean="false"/>
          </a:p>
          <a:p>
            <a:pPr lvl="0"/>
            <a:r>
              <a:rPr lang="cs-CZ" sz="2000" dirty="false" smtClean="false"/>
              <a:t>nabízí </a:t>
            </a:r>
            <a:r>
              <a:rPr lang="cs-CZ" sz="2000" b="true" dirty="false" smtClean="false"/>
              <a:t>řešení pro uspokojení poptávky rodičů </a:t>
            </a:r>
            <a:r>
              <a:rPr lang="cs-CZ" sz="2000" dirty="false" smtClean="false"/>
              <a:t>na umísťování dětí </a:t>
            </a:r>
            <a:r>
              <a:rPr lang="cs-CZ" sz="2000" dirty="false"/>
              <a:t>mladších tří let </a:t>
            </a:r>
            <a:r>
              <a:rPr lang="cs-CZ" sz="2000" dirty="false" smtClean="false"/>
              <a:t>do mateřských škol</a:t>
            </a:r>
          </a:p>
          <a:p>
            <a:r>
              <a:rPr lang="cs-CZ" sz="2000" b="true" dirty="false" smtClean="false"/>
              <a:t>zřizují </a:t>
            </a:r>
            <a:r>
              <a:rPr lang="cs-CZ" sz="2000" b="true" dirty="false"/>
              <a:t>se </a:t>
            </a:r>
            <a:r>
              <a:rPr lang="cs-CZ" sz="2000" b="true" dirty="false" smtClean="false"/>
              <a:t>snadněji </a:t>
            </a:r>
            <a:r>
              <a:rPr lang="cs-CZ" sz="2000" b="true" dirty="false"/>
              <a:t>než běžné </a:t>
            </a:r>
            <a:r>
              <a:rPr lang="cs-CZ" sz="2000" b="true" dirty="false" smtClean="false"/>
              <a:t>školky </a:t>
            </a:r>
            <a:r>
              <a:rPr lang="cs-CZ" sz="2000" dirty="false" smtClean="false"/>
              <a:t>(mohou </a:t>
            </a:r>
            <a:r>
              <a:rPr lang="cs-CZ" sz="2000" dirty="false"/>
              <a:t>být zřízeny v bytě pečující osoby, proto je velmi jednoduché je zřídit a ukončit jejich </a:t>
            </a:r>
            <a:r>
              <a:rPr lang="cs-CZ" sz="2000" dirty="false" smtClean="false"/>
              <a:t>provoz)</a:t>
            </a:r>
            <a:endParaRPr lang="cs-CZ" sz="2000" dirty="false"/>
          </a:p>
          <a:p>
            <a:pPr lvl="0"/>
            <a:endParaRPr lang="cs-CZ" sz="2000" dirty="false" smtClean="false"/>
          </a:p>
          <a:p>
            <a:endParaRPr lang="cs-CZ" dirty="false" smtClean="false"/>
          </a:p>
          <a:p>
            <a:endParaRPr lang="cs-CZ" sz="3600" dirty="false" smtClean="false"/>
          </a:p>
          <a:p>
            <a:pPr marL="0" indent="0">
              <a:buNone/>
            </a:pPr>
            <a:r>
              <a:rPr lang="cs-CZ" sz="3600" dirty="false" smtClean="false"/>
              <a:t> </a:t>
            </a:r>
            <a:endParaRPr lang="cs-CZ" sz="3600" dirty="false"/>
          </a:p>
        </p:txBody>
      </p:sp>
    </p:spTree>
    <p:extLst>
      <p:ext uri="{BB962C8B-B14F-4D97-AF65-F5344CB8AC3E}">
        <p14:creationId xmlns:p14="http://schemas.microsoft.com/office/powerpoint/2010/main" val="297540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dirty="false" smtClean="false"/>
              <a:t>Požadavky na prostory a vzdělání pečujících osob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268760"/>
            <a:ext cx="8136008" cy="5328592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endParaRPr lang="cs-CZ" sz="2000" dirty="false"/>
          </a:p>
          <a:p>
            <a:r>
              <a:rPr lang="cs-CZ" sz="2000" dirty="false"/>
              <a:t> </a:t>
            </a:r>
            <a:r>
              <a:rPr lang="cs-CZ" sz="2000" b="true" dirty="false"/>
              <a:t>Hygienické prostory, požadavky na prostory</a:t>
            </a:r>
          </a:p>
          <a:p>
            <a:pPr>
              <a:buFont typeface="Wingdings" pitchFamily="2" charset="2"/>
              <a:buChar char="l"/>
            </a:pPr>
            <a:r>
              <a:rPr lang="cs-CZ" sz="2000" dirty="false"/>
              <a:t>požadavky na byt, obytnou a pobytovou místnost dle vyhlášky č. 268/2009 Sb</a:t>
            </a:r>
            <a:r>
              <a:rPr lang="cs-CZ" sz="2000" dirty="false" smtClean="false"/>
              <a:t>., o technických požadavcích na stavby</a:t>
            </a:r>
            <a:endParaRPr lang="cs-CZ" sz="2000" dirty="false"/>
          </a:p>
          <a:p>
            <a:pPr>
              <a:buFont typeface="Wingdings" pitchFamily="2" charset="2"/>
              <a:buChar char="l"/>
            </a:pPr>
            <a:r>
              <a:rPr lang="cs-CZ" sz="2000" dirty="false"/>
              <a:t>specifické hygienické požadavky a požadavky na provozovnu dány dále výzvou č. 126 a č. 127 z OPZ</a:t>
            </a:r>
          </a:p>
          <a:p>
            <a:pPr>
              <a:buFont typeface="Wingdings" pitchFamily="2" charset="2"/>
              <a:buChar char="l"/>
            </a:pPr>
            <a:r>
              <a:rPr lang="cs-CZ" sz="2000" b="true" dirty="false"/>
              <a:t>Kvalifikace pečující osoby</a:t>
            </a:r>
          </a:p>
          <a:p>
            <a:pPr>
              <a:buFont typeface="Wingdings" pitchFamily="2" charset="2"/>
              <a:buChar char="l"/>
            </a:pPr>
            <a:r>
              <a:rPr lang="cs-CZ" sz="2000" dirty="false"/>
              <a:t> - předepsaná odborná způsobilost pedagogická, zdravotní či sociální kvalifikace, profesní kvalifikace Chůvy pro děti do zahájení povinné školní docházky (69-017-M)</a:t>
            </a:r>
          </a:p>
          <a:p>
            <a:endParaRPr lang="cs-CZ" dirty="false" smtClean="false"/>
          </a:p>
          <a:p>
            <a:endParaRPr lang="cs-CZ" sz="3600" dirty="false" smtClean="false"/>
          </a:p>
          <a:p>
            <a:pPr marL="0" indent="0">
              <a:buNone/>
            </a:pPr>
            <a:r>
              <a:rPr lang="cs-CZ" sz="3600" dirty="false" smtClean="false"/>
              <a:t> </a:t>
            </a:r>
            <a:endParaRPr lang="cs-CZ" sz="3600" dirty="false"/>
          </a:p>
        </p:txBody>
      </p:sp>
    </p:spTree>
    <p:extLst>
      <p:ext uri="{BB962C8B-B14F-4D97-AF65-F5344CB8AC3E}">
        <p14:creationId xmlns:p14="http://schemas.microsoft.com/office/powerpoint/2010/main" val="136787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>
                <a:latin typeface="Arial Narrow" pitchFamily="34" charset="0"/>
              </a:rPr>
              <a:t>Projekt Podpora implementace dětských skupin</a:t>
            </a:r>
            <a:endParaRPr lang="cs-CZ" dirty="false">
              <a:latin typeface="Arial Narrow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cs-CZ" altLang="cs-CZ" dirty="false" smtClean="false">
                <a:latin typeface="Arial Narrow" pitchFamily="34" charset="0"/>
              </a:rPr>
              <a:t>Operační program Zaměstnanost, prioritní osa Rovnost žen a mužů</a:t>
            </a:r>
          </a:p>
          <a:p>
            <a:pPr algn="just">
              <a:lnSpc>
                <a:spcPct val="90000"/>
              </a:lnSpc>
              <a:defRPr/>
            </a:pPr>
            <a:r>
              <a:rPr lang="cs-CZ" altLang="cs-CZ" dirty="false" smtClean="false">
                <a:latin typeface="Arial Narrow" pitchFamily="34" charset="0"/>
              </a:rPr>
              <a:t>Realizace projektu</a:t>
            </a:r>
            <a:r>
              <a:rPr lang="cs-CZ" altLang="cs-CZ" dirty="false">
                <a:latin typeface="Arial Narrow" pitchFamily="34" charset="0"/>
              </a:rPr>
              <a:t>: </a:t>
            </a:r>
            <a:r>
              <a:rPr lang="cs-CZ" altLang="cs-CZ" dirty="false" smtClean="false">
                <a:latin typeface="Arial Narrow" pitchFamily="34" charset="0"/>
              </a:rPr>
              <a:t>1. 1</a:t>
            </a:r>
            <a:r>
              <a:rPr lang="cs-CZ" altLang="cs-CZ" dirty="false">
                <a:latin typeface="Arial Narrow" pitchFamily="34" charset="0"/>
              </a:rPr>
              <a:t>. </a:t>
            </a:r>
            <a:r>
              <a:rPr lang="cs-CZ" altLang="cs-CZ" dirty="false" smtClean="false">
                <a:latin typeface="Arial Narrow" pitchFamily="34" charset="0"/>
              </a:rPr>
              <a:t>2016 </a:t>
            </a:r>
            <a:r>
              <a:rPr lang="cs-CZ" dirty="false">
                <a:latin typeface="Arial Narrow" pitchFamily="34" charset="0"/>
              </a:rPr>
              <a:t>–</a:t>
            </a:r>
            <a:r>
              <a:rPr lang="cs-CZ" altLang="cs-CZ" dirty="false" smtClean="false">
                <a:latin typeface="Arial Narrow" pitchFamily="34" charset="0"/>
              </a:rPr>
              <a:t> 31. 12</a:t>
            </a:r>
            <a:r>
              <a:rPr lang="cs-CZ" altLang="cs-CZ" dirty="false">
                <a:latin typeface="Arial Narrow" pitchFamily="34" charset="0"/>
              </a:rPr>
              <a:t>. </a:t>
            </a:r>
            <a:r>
              <a:rPr lang="cs-CZ" altLang="cs-CZ" dirty="false" smtClean="false">
                <a:latin typeface="Arial Narrow" pitchFamily="34" charset="0"/>
              </a:rPr>
              <a:t>2018</a:t>
            </a:r>
            <a:endParaRPr lang="cs-CZ" dirty="false">
              <a:latin typeface="Arial Narrow" pitchFamily="34" charset="0"/>
            </a:endParaRPr>
          </a:p>
          <a:p>
            <a:pPr marL="0" indent="0">
              <a:buNone/>
            </a:pPr>
            <a:r>
              <a:rPr lang="cs-CZ" b="true" dirty="false" smtClean="false">
                <a:latin typeface="Arial Narrow" pitchFamily="34" charset="0"/>
              </a:rPr>
              <a:t>Cíle projektu:</a:t>
            </a:r>
            <a:endParaRPr lang="cs-CZ" dirty="false" smtClean="false">
              <a:latin typeface="Arial Narrow" pitchFamily="34" charset="0"/>
            </a:endParaRPr>
          </a:p>
          <a:p>
            <a:r>
              <a:rPr lang="cs-CZ" dirty="false" smtClean="false">
                <a:latin typeface="Arial Narrow" pitchFamily="34" charset="0"/>
              </a:rPr>
              <a:t>podpora </a:t>
            </a:r>
            <a:r>
              <a:rPr lang="cs-CZ" dirty="false">
                <a:latin typeface="Arial Narrow" pitchFamily="34" charset="0"/>
              </a:rPr>
              <a:t>vzniku a fungování dětských </a:t>
            </a:r>
            <a:r>
              <a:rPr lang="cs-CZ" dirty="false" smtClean="false">
                <a:latin typeface="Arial Narrow" pitchFamily="34" charset="0"/>
              </a:rPr>
              <a:t>skupin – komplexní poradenství a vzdělávání </a:t>
            </a:r>
          </a:p>
          <a:p>
            <a:r>
              <a:rPr lang="cs-CZ" dirty="false" smtClean="false">
                <a:latin typeface="Arial Narrow" pitchFamily="34" charset="0"/>
              </a:rPr>
              <a:t>zakotvení </a:t>
            </a:r>
            <a:r>
              <a:rPr lang="cs-CZ" dirty="false">
                <a:latin typeface="Arial Narrow" pitchFamily="34" charset="0"/>
              </a:rPr>
              <a:t>systému </a:t>
            </a:r>
            <a:r>
              <a:rPr lang="cs-CZ" dirty="false" smtClean="false">
                <a:latin typeface="Arial Narrow" pitchFamily="34" charset="0"/>
              </a:rPr>
              <a:t>dětských skupin </a:t>
            </a:r>
            <a:r>
              <a:rPr lang="cs-CZ" dirty="false">
                <a:latin typeface="Arial Narrow" pitchFamily="34" charset="0"/>
              </a:rPr>
              <a:t>a jejich kvality </a:t>
            </a:r>
            <a:r>
              <a:rPr lang="cs-CZ" dirty="false" smtClean="false">
                <a:latin typeface="Arial Narrow" pitchFamily="34" charset="0"/>
              </a:rPr>
              <a:t>– standardy, značka a audity kvality</a:t>
            </a:r>
          </a:p>
          <a:p>
            <a:r>
              <a:rPr lang="cs-CZ" dirty="false" smtClean="false">
                <a:latin typeface="Arial Narrow" pitchFamily="34" charset="0"/>
              </a:rPr>
              <a:t>zvýšení dostupnosti informací o dětských skupinách – webové stránky, kampaň</a:t>
            </a:r>
          </a:p>
          <a:p>
            <a:r>
              <a:rPr lang="cs-CZ" dirty="false">
                <a:latin typeface="Arial Narrow" pitchFamily="34" charset="0"/>
              </a:rPr>
              <a:t>z</a:t>
            </a:r>
            <a:r>
              <a:rPr lang="cs-CZ" dirty="false" smtClean="false">
                <a:latin typeface="Arial Narrow" pitchFamily="34" charset="0"/>
              </a:rPr>
              <a:t>výšení důvěry uživatelů k dětským skupinám</a:t>
            </a:r>
          </a:p>
          <a:p>
            <a:r>
              <a:rPr lang="cs-CZ" dirty="false">
                <a:latin typeface="Arial Narrow" pitchFamily="34" charset="0"/>
              </a:rPr>
              <a:t>p</a:t>
            </a:r>
            <a:r>
              <a:rPr lang="cs-CZ" dirty="false" smtClean="false">
                <a:latin typeface="Arial Narrow" pitchFamily="34" charset="0"/>
              </a:rPr>
              <a:t>omoc rodičům orientovat se ve službách péče o předškolní děti</a:t>
            </a:r>
            <a:endParaRPr lang="cs-CZ" dirty="false">
              <a:latin typeface="Arial Narrow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3574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dirty="false" smtClean="false"/>
              <a:t>Dotace na vybudování </a:t>
            </a:r>
            <a:r>
              <a:rPr lang="cs-CZ" dirty="false" err="true" smtClean="false"/>
              <a:t>mikrojeslí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268760"/>
            <a:ext cx="8136008" cy="5328592"/>
          </a:xfrm>
        </p:spPr>
        <p:txBody>
          <a:bodyPr/>
          <a:lstStyle/>
          <a:p>
            <a:endParaRPr lang="cs-CZ" sz="2000" dirty="false" smtClean="false"/>
          </a:p>
          <a:p>
            <a:r>
              <a:rPr lang="cs-CZ" sz="2000" dirty="false" smtClean="false"/>
              <a:t>MPSV </a:t>
            </a:r>
            <a:r>
              <a:rPr lang="cs-CZ" sz="2000" dirty="false"/>
              <a:t>vyčlenilo pro žadatele z </a:t>
            </a:r>
            <a:r>
              <a:rPr lang="cs-CZ" sz="2000" dirty="false" smtClean="false"/>
              <a:t>Prahy na základě výzvy č. 127  </a:t>
            </a:r>
            <a:br>
              <a:rPr lang="cs-CZ" sz="2000" dirty="false" smtClean="false"/>
            </a:br>
            <a:r>
              <a:rPr lang="cs-CZ" sz="2000" b="true" dirty="false" smtClean="false"/>
              <a:t>40 </a:t>
            </a:r>
            <a:r>
              <a:rPr lang="cs-CZ" sz="2000" b="true" dirty="false"/>
              <a:t>milionů korun </a:t>
            </a:r>
            <a:r>
              <a:rPr lang="cs-CZ" sz="2000" dirty="false"/>
              <a:t>a pro ostatní regiony v </a:t>
            </a:r>
            <a:r>
              <a:rPr lang="cs-CZ" sz="2000" dirty="false" smtClean="false"/>
              <a:t>ČR v rámci výzvy č. 126 </a:t>
            </a:r>
            <a:r>
              <a:rPr lang="cs-CZ" sz="2000" b="true" dirty="false"/>
              <a:t>100 milionů korun</a:t>
            </a:r>
            <a:r>
              <a:rPr lang="cs-CZ" sz="2000" dirty="false"/>
              <a:t>. </a:t>
            </a:r>
            <a:endParaRPr lang="cs-CZ" sz="2000" dirty="false" smtClean="false"/>
          </a:p>
          <a:p>
            <a:r>
              <a:rPr lang="cs-CZ" sz="2000" dirty="false" smtClean="false"/>
              <a:t>Na podzim 2016 výzva </a:t>
            </a:r>
            <a:r>
              <a:rPr lang="cs-CZ" sz="2000" b="true" dirty="false" smtClean="false"/>
              <a:t>č.</a:t>
            </a:r>
            <a:r>
              <a:rPr lang="cs-CZ" sz="2000" dirty="false" smtClean="false"/>
              <a:t> </a:t>
            </a:r>
            <a:r>
              <a:rPr lang="cs-CZ" sz="2000" b="true" dirty="false" smtClean="false"/>
              <a:t>126 navýšena na 120 miliónů korun</a:t>
            </a:r>
            <a:r>
              <a:rPr lang="cs-CZ" sz="2000" dirty="false" smtClean="false"/>
              <a:t>.</a:t>
            </a:r>
            <a:endParaRPr lang="cs-CZ" sz="2000" dirty="false"/>
          </a:p>
          <a:p>
            <a:r>
              <a:rPr lang="cs-CZ" sz="2000" dirty="false"/>
              <a:t>Finanční podpora je poskytována na </a:t>
            </a:r>
            <a:r>
              <a:rPr lang="cs-CZ" sz="2000" b="true" dirty="false"/>
              <a:t>vybudování a provoz </a:t>
            </a:r>
            <a:r>
              <a:rPr lang="cs-CZ" sz="2000" b="true" dirty="false" err="true"/>
              <a:t>mikrojeslí</a:t>
            </a:r>
            <a:r>
              <a:rPr lang="cs-CZ" sz="2000" dirty="false"/>
              <a:t> a rovněž </a:t>
            </a:r>
            <a:r>
              <a:rPr lang="cs-CZ" sz="2000" b="true" dirty="false"/>
              <a:t>na vzdělávání</a:t>
            </a:r>
            <a:r>
              <a:rPr lang="cs-CZ" sz="2000" dirty="false"/>
              <a:t>, v rámci kterého mohou pečovatelky získat profesní kvalifikaci Chůvy.</a:t>
            </a:r>
          </a:p>
          <a:p>
            <a:r>
              <a:rPr lang="cs-CZ" sz="2000" dirty="false"/>
              <a:t>Projekty na vznik a provoz </a:t>
            </a:r>
            <a:r>
              <a:rPr lang="cs-CZ" sz="2000" dirty="false" err="true"/>
              <a:t>mikrojeslí</a:t>
            </a:r>
            <a:r>
              <a:rPr lang="cs-CZ" sz="2000" dirty="false"/>
              <a:t> by měly být realizovány buď </a:t>
            </a:r>
            <a:r>
              <a:rPr lang="cs-CZ" sz="2000" b="true" dirty="false"/>
              <a:t>přímo obcí, nebo ve spolupráci s obcí</a:t>
            </a:r>
            <a:r>
              <a:rPr lang="cs-CZ" sz="2000" dirty="false"/>
              <a:t>. </a:t>
            </a:r>
          </a:p>
          <a:p>
            <a:r>
              <a:rPr lang="cs-CZ" sz="2000" b="true" dirty="false"/>
              <a:t>O dotaci mohly žádat</a:t>
            </a:r>
            <a:r>
              <a:rPr lang="cs-CZ" sz="2000" dirty="false"/>
              <a:t>: obce, jejich příspěvkové organizace, neziskové organizace a školská zařízení v partnerství s obcí.</a:t>
            </a:r>
          </a:p>
          <a:p>
            <a:endParaRPr lang="cs-CZ" sz="2000" dirty="false"/>
          </a:p>
          <a:p>
            <a:pPr lvl="0"/>
            <a:endParaRPr lang="cs-CZ" sz="2000" dirty="false" smtClean="false"/>
          </a:p>
          <a:p>
            <a:endParaRPr lang="cs-CZ" dirty="false" smtClean="false"/>
          </a:p>
          <a:p>
            <a:endParaRPr lang="cs-CZ" sz="3600" dirty="false" smtClean="false"/>
          </a:p>
          <a:p>
            <a:pPr marL="0" indent="0">
              <a:buNone/>
            </a:pPr>
            <a:r>
              <a:rPr lang="cs-CZ" sz="3600" dirty="false" smtClean="false"/>
              <a:t> </a:t>
            </a:r>
            <a:endParaRPr lang="cs-CZ" sz="3600" dirty="false"/>
          </a:p>
        </p:txBody>
      </p:sp>
    </p:spTree>
    <p:extLst>
      <p:ext uri="{BB962C8B-B14F-4D97-AF65-F5344CB8AC3E}">
        <p14:creationId xmlns:p14="http://schemas.microsoft.com/office/powerpoint/2010/main" val="352275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Zřizovatelé </a:t>
            </a:r>
            <a:r>
              <a:rPr lang="cs-CZ" dirty="false" err="true" smtClean="false"/>
              <a:t>mikrojeslí</a:t>
            </a:r>
            <a:r>
              <a:rPr lang="cs-CZ" dirty="false" smtClean="false"/>
              <a:t> dle krajů</a:t>
            </a:r>
            <a:endParaRPr lang="cs-CZ" dirty="false"/>
          </a:p>
        </p:txBody>
      </p:sp>
      <p:graphicFrame>
        <p:nvGraphicFramePr>
          <p:cNvPr id="6" name="Zástupný symbol pro obsah 5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3523232924"/>
              </p:ext>
            </p:extLst>
          </p:nvPr>
        </p:nvGraphicFramePr>
        <p:xfrm>
          <a:off x="827584" y="1556792"/>
          <a:ext cx="7776864" cy="4258254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337380"/>
                <a:gridCol w="1768422"/>
                <a:gridCol w="3671062"/>
              </a:tblGrid>
              <a:tr h="461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>
                          <a:effectLst/>
                        </a:rPr>
                        <a:t>Kraj  </a:t>
                      </a:r>
                      <a:endParaRPr lang="cs-CZ" sz="11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>
                          <a:effectLst/>
                        </a:rPr>
                        <a:t>Počet podaných žádostí</a:t>
                      </a:r>
                      <a:endParaRPr lang="cs-CZ" sz="11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>
                          <a:effectLst/>
                        </a:rPr>
                        <a:t>Počet příjemců dotace</a:t>
                      </a:r>
                      <a:endParaRPr lang="cs-CZ" sz="11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8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Jihočeský kraj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>
                          <a:effectLst/>
                        </a:rPr>
                        <a:t>3</a:t>
                      </a:r>
                      <a:endParaRPr lang="cs-CZ" sz="11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>
                          <a:effectLst/>
                        </a:rPr>
                        <a:t>1</a:t>
                      </a:r>
                      <a:endParaRPr lang="cs-CZ" sz="11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8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Jihomoravský kraj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 smtClean="false">
                          <a:effectLst/>
                        </a:rPr>
                        <a:t>10</a:t>
                      </a:r>
                      <a:endParaRPr lang="cs-CZ" sz="11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8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Karlovarský kraj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>
                          <a:effectLst/>
                        </a:rPr>
                        <a:t>1</a:t>
                      </a:r>
                      <a:endParaRPr lang="cs-CZ" sz="11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8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Kraj Vysočina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 smtClean="false">
                          <a:effectLst/>
                        </a:rPr>
                        <a:t>2</a:t>
                      </a:r>
                      <a:endParaRPr lang="cs-CZ" sz="11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8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Královéhradecký kraj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>
                          <a:effectLst/>
                        </a:rPr>
                        <a:t>3</a:t>
                      </a:r>
                      <a:endParaRPr lang="cs-CZ" sz="11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8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Liberecký kraj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>
                          <a:effectLst/>
                        </a:rPr>
                        <a:t>0</a:t>
                      </a:r>
                      <a:endParaRPr lang="cs-CZ" sz="11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8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Moravskoslezský kraj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>
                          <a:effectLst/>
                        </a:rPr>
                        <a:t>5</a:t>
                      </a:r>
                      <a:endParaRPr lang="cs-CZ" sz="11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 smtClean="false">
                          <a:effectLst/>
                        </a:rPr>
                        <a:t>5</a:t>
                      </a:r>
                      <a:endParaRPr lang="cs-CZ" sz="11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8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>
                          <a:solidFill>
                            <a:schemeClr val="bg1"/>
                          </a:solidFill>
                          <a:effectLst/>
                        </a:rPr>
                        <a:t>Olomoucký kraj</a:t>
                      </a:r>
                      <a:endParaRPr lang="cs-CZ" sz="1100" dirty="false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cs-CZ" sz="1100" dirty="false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100" dirty="false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8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>
                          <a:effectLst/>
                        </a:rPr>
                        <a:t>Pardubický kraj</a:t>
                      </a:r>
                      <a:endParaRPr lang="cs-CZ" sz="11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>
                          <a:effectLst/>
                        </a:rPr>
                        <a:t>5</a:t>
                      </a:r>
                      <a:endParaRPr lang="cs-CZ" sz="11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 smtClean="false">
                          <a:effectLst/>
                        </a:rPr>
                        <a:t>3</a:t>
                      </a:r>
                      <a:endParaRPr lang="cs-CZ" sz="11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8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Plzeňský kraj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>
                          <a:effectLst/>
                        </a:rPr>
                        <a:t>3</a:t>
                      </a:r>
                      <a:endParaRPr lang="cs-CZ" sz="11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>
                          <a:effectLst/>
                        </a:rPr>
                        <a:t>1</a:t>
                      </a:r>
                      <a:endParaRPr lang="cs-CZ" sz="11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8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Středočeský kraj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>
                          <a:effectLst/>
                        </a:rPr>
                        <a:t>21</a:t>
                      </a:r>
                      <a:endParaRPr lang="cs-CZ" sz="11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 smtClean="false">
                          <a:effectLst/>
                        </a:rPr>
                        <a:t>11</a:t>
                      </a:r>
                      <a:endParaRPr lang="cs-CZ" sz="11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8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Ústecký kraj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 smtClean="false">
                          <a:effectLst/>
                        </a:rPr>
                        <a:t>6</a:t>
                      </a:r>
                      <a:endParaRPr lang="cs-CZ" sz="11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8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Zlínský kraj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 smtClean="false">
                          <a:effectLst/>
                        </a:rPr>
                        <a:t>17</a:t>
                      </a:r>
                      <a:endParaRPr lang="cs-CZ" sz="1100" dirty="false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61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>
                          <a:solidFill>
                            <a:srgbClr val="FF0000"/>
                          </a:solidFill>
                          <a:effectLst/>
                        </a:rPr>
                        <a:t>Celkový součet v ČR bez Prahy</a:t>
                      </a:r>
                      <a:endParaRPr lang="cs-CZ" sz="1100" dirty="false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>
                          <a:solidFill>
                            <a:srgbClr val="FF0000"/>
                          </a:solidFill>
                          <a:effectLst/>
                        </a:rPr>
                        <a:t>105</a:t>
                      </a:r>
                      <a:endParaRPr lang="cs-CZ" sz="1100" dirty="false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 smtClean="false">
                          <a:solidFill>
                            <a:srgbClr val="FF0000"/>
                          </a:solidFill>
                          <a:effectLst/>
                        </a:rPr>
                        <a:t>65</a:t>
                      </a:r>
                      <a:endParaRPr lang="cs-CZ" sz="1100" dirty="false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8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FF0000"/>
                          </a:solidFill>
                          <a:effectLst/>
                        </a:rPr>
                        <a:t>Praha</a:t>
                      </a:r>
                      <a:endParaRPr lang="cs-CZ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FF0000"/>
                          </a:solidFill>
                          <a:effectLst/>
                        </a:rPr>
                        <a:t>18</a:t>
                      </a:r>
                      <a:endParaRPr lang="cs-CZ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false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cs-CZ" sz="1100" dirty="false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38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Kontakt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false" smtClean="false"/>
              <a:t>Odborná </a:t>
            </a:r>
            <a:r>
              <a:rPr lang="cs-CZ" dirty="false" err="true" smtClean="false"/>
              <a:t>garantka</a:t>
            </a:r>
            <a:r>
              <a:rPr lang="cs-CZ" dirty="false" smtClean="false"/>
              <a:t> </a:t>
            </a:r>
            <a:r>
              <a:rPr lang="cs-CZ" dirty="false"/>
              <a:t>projektu</a:t>
            </a:r>
            <a:r>
              <a:rPr lang="cs-CZ" dirty="false" smtClean="false"/>
              <a:t>:</a:t>
            </a:r>
          </a:p>
          <a:p>
            <a:pPr marL="0" indent="0">
              <a:buNone/>
            </a:pPr>
            <a:r>
              <a:rPr lang="cs-CZ" altLang="cs-CZ" dirty="false" smtClean="false">
                <a:ea typeface="ＭＳ Ｐゴシック" panose="020B0600070205080204" pitchFamily="34" charset="-128"/>
              </a:rPr>
              <a:t>Mgr</a:t>
            </a:r>
            <a:r>
              <a:rPr lang="cs-CZ" altLang="cs-CZ" dirty="false">
                <a:ea typeface="ＭＳ Ｐゴシック" panose="020B0600070205080204" pitchFamily="34" charset="-128"/>
              </a:rPr>
              <a:t>. Veronika </a:t>
            </a:r>
            <a:r>
              <a:rPr lang="cs-CZ" altLang="cs-CZ" dirty="false" smtClean="false">
                <a:ea typeface="ＭＳ Ｐゴシック" panose="020B0600070205080204" pitchFamily="34" charset="-128"/>
              </a:rPr>
              <a:t>Dubová</a:t>
            </a:r>
          </a:p>
          <a:p>
            <a:pPr marL="0" indent="0">
              <a:buNone/>
            </a:pPr>
            <a:r>
              <a:rPr lang="cs-CZ" u="sng" dirty="false">
                <a:hlinkClick r:id="rId2"/>
              </a:rPr>
              <a:t>e</a:t>
            </a:r>
            <a:r>
              <a:rPr lang="cs-CZ" u="sng" dirty="false" smtClean="false">
                <a:hlinkClick r:id="rId2"/>
              </a:rPr>
              <a:t>mail: </a:t>
            </a:r>
            <a:r>
              <a:rPr lang="cs-CZ" dirty="false" smtClean="false">
                <a:hlinkClick r:id="rId2"/>
              </a:rPr>
              <a:t>veronika.dubova@mpsv.cz </a:t>
            </a:r>
            <a:endParaRPr lang="cs-CZ" dirty="false" smtClean="false"/>
          </a:p>
          <a:p>
            <a:pPr marL="0" indent="0">
              <a:buNone/>
            </a:pPr>
            <a:r>
              <a:rPr lang="cs-CZ" dirty="false"/>
              <a:t>t</a:t>
            </a:r>
            <a:r>
              <a:rPr lang="cs-CZ" dirty="false" smtClean="false"/>
              <a:t>el.: 950</a:t>
            </a:r>
            <a:r>
              <a:rPr lang="cs-CZ" dirty="false"/>
              <a:t> </a:t>
            </a:r>
            <a:r>
              <a:rPr lang="cs-CZ" dirty="false" smtClean="false"/>
              <a:t>19</a:t>
            </a:r>
            <a:r>
              <a:rPr lang="cs-CZ" altLang="cs-CZ" dirty="false" smtClean="false">
                <a:ea typeface="ＭＳ Ｐゴシック" panose="020B0600070205080204" pitchFamily="34" charset="-128"/>
              </a:rPr>
              <a:t>2 842</a:t>
            </a:r>
            <a:endParaRPr lang="en-US" altLang="cs-CZ" dirty="false">
              <a:ea typeface="ＭＳ Ｐゴシック" panose="020B0600070205080204" pitchFamily="34" charset="-128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88260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>
                <a:latin typeface="Arial Narrow" pitchFamily="34" charset="0"/>
              </a:rPr>
              <a:t>Krajští metodici</a:t>
            </a:r>
            <a:endParaRPr lang="cs-CZ" dirty="false">
              <a:latin typeface="Arial Narrow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false" smtClean="false">
                <a:latin typeface="Arial Narrow" pitchFamily="34" charset="0"/>
              </a:rPr>
              <a:t>Projekt má celorepublikovou působnost, krajští metodici působí v sedmi městech. Krajští metodici</a:t>
            </a:r>
            <a:r>
              <a:rPr lang="cs-CZ" dirty="false">
                <a:latin typeface="Arial Narrow" pitchFamily="34" charset="0"/>
              </a:rPr>
              <a:t>:</a:t>
            </a:r>
            <a:endParaRPr lang="cs-CZ" dirty="false" smtClean="false">
              <a:latin typeface="Arial Narrow" pitchFamily="34" charset="0"/>
            </a:endParaRPr>
          </a:p>
          <a:p>
            <a:r>
              <a:rPr lang="cs-CZ" dirty="false">
                <a:latin typeface="Arial Narrow" pitchFamily="34" charset="0"/>
              </a:rPr>
              <a:t>h</a:t>
            </a:r>
            <a:r>
              <a:rPr lang="cs-CZ" dirty="false" smtClean="false">
                <a:latin typeface="Arial Narrow" pitchFamily="34" charset="0"/>
              </a:rPr>
              <a:t>lavní kontaktní osoby projektu</a:t>
            </a:r>
          </a:p>
          <a:p>
            <a:r>
              <a:rPr lang="cs-CZ" dirty="false" smtClean="false">
                <a:latin typeface="Arial Narrow" pitchFamily="34" charset="0"/>
              </a:rPr>
              <a:t>praktická realizace projektu</a:t>
            </a:r>
          </a:p>
          <a:p>
            <a:r>
              <a:rPr lang="cs-CZ" dirty="false">
                <a:latin typeface="Arial Narrow" pitchFamily="34" charset="0"/>
              </a:rPr>
              <a:t>n</a:t>
            </a:r>
            <a:r>
              <a:rPr lang="cs-CZ" dirty="false" smtClean="false">
                <a:latin typeface="Arial Narrow" pitchFamily="34" charset="0"/>
              </a:rPr>
              <a:t>avázání osobních kontaktů, znalost regionu.</a:t>
            </a:r>
          </a:p>
          <a:p>
            <a:pPr marL="0" indent="0">
              <a:buNone/>
            </a:pPr>
            <a:endParaRPr lang="cs-CZ" b="true" u="sng" dirty="false">
              <a:latin typeface="Arial Narrow" pitchFamily="34" charset="0"/>
            </a:endParaRPr>
          </a:p>
          <a:p>
            <a:pPr marL="0" indent="0">
              <a:buNone/>
            </a:pPr>
            <a:r>
              <a:rPr lang="cs-CZ" b="true" dirty="false" smtClean="false">
                <a:latin typeface="Arial Narrow" pitchFamily="34" charset="0"/>
              </a:rPr>
              <a:t>Aktuálně je v České republice 3 375 míst v 252 dětských skupinách</a:t>
            </a:r>
            <a:r>
              <a:rPr lang="cs-CZ" b="true" dirty="false">
                <a:latin typeface="Arial Narrow" pitchFamily="34" charset="0"/>
              </a:rPr>
              <a:t>.</a:t>
            </a:r>
            <a:endParaRPr lang="cs-CZ" b="true" dirty="false" smtClean="false">
              <a:latin typeface="Arial Narrow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5347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>
                <a:latin typeface="Arial Narrow" pitchFamily="34" charset="0"/>
              </a:rPr>
              <a:t>Dětská skupina</a:t>
            </a:r>
            <a:endParaRPr lang="cs-CZ" dirty="false">
              <a:latin typeface="Arial Narrow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>
                <a:latin typeface="Arial Narrow" pitchFamily="34" charset="0"/>
              </a:rPr>
              <a:t>nový typ služby péče o dítě předškolního věku </a:t>
            </a:r>
          </a:p>
          <a:p>
            <a:pPr marL="0" indent="0">
              <a:buNone/>
            </a:pPr>
            <a:r>
              <a:rPr lang="cs-CZ" dirty="false">
                <a:latin typeface="Arial Narrow" pitchFamily="34" charset="0"/>
              </a:rPr>
              <a:t>(od 1 roku do zahájení povinné školní docházky)</a:t>
            </a:r>
          </a:p>
          <a:p>
            <a:r>
              <a:rPr lang="cs-CZ" dirty="false">
                <a:latin typeface="Arial Narrow" pitchFamily="34" charset="0"/>
              </a:rPr>
              <a:t>mimo domov, v kolektivu dětí</a:t>
            </a:r>
          </a:p>
          <a:p>
            <a:r>
              <a:rPr lang="cs-CZ" dirty="false">
                <a:latin typeface="Arial Narrow" pitchFamily="34" charset="0"/>
              </a:rPr>
              <a:t>zajištění potřeb dětí, výchova, rozvoj schopností, kulturních a hygienických návyků </a:t>
            </a:r>
          </a:p>
          <a:p>
            <a:r>
              <a:rPr lang="cs-CZ" dirty="false">
                <a:latin typeface="Arial Narrow" pitchFamily="34" charset="0"/>
              </a:rPr>
              <a:t>maximálně 24 dětí (možnost sdílení míst)</a:t>
            </a:r>
          </a:p>
          <a:p>
            <a:r>
              <a:rPr lang="cs-CZ" dirty="false">
                <a:latin typeface="Arial Narrow" pitchFamily="34" charset="0"/>
              </a:rPr>
              <a:t>na neziskové bázi – finančně dostupná</a:t>
            </a:r>
          </a:p>
          <a:p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5753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>
                <a:latin typeface="Arial Narrow" pitchFamily="34" charset="0"/>
              </a:rPr>
              <a:t>Výhody pro zřizovatele</a:t>
            </a:r>
            <a:endParaRPr lang="cs-CZ" dirty="false">
              <a:latin typeface="Arial Narrow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 smtClean="false">
                <a:latin typeface="Arial Narrow" pitchFamily="34" charset="0"/>
              </a:rPr>
              <a:t>jasná legislativa a pravidla</a:t>
            </a:r>
          </a:p>
          <a:p>
            <a:r>
              <a:rPr lang="cs-CZ" dirty="false" smtClean="false">
                <a:latin typeface="Arial Narrow" pitchFamily="34" charset="0"/>
              </a:rPr>
              <a:t>umožňuje vytváření </a:t>
            </a:r>
            <a:r>
              <a:rPr lang="cs-CZ" dirty="false">
                <a:latin typeface="Arial Narrow" pitchFamily="34" charset="0"/>
              </a:rPr>
              <a:t>nových pracovních </a:t>
            </a:r>
            <a:r>
              <a:rPr lang="cs-CZ" dirty="false" smtClean="false">
                <a:latin typeface="Arial Narrow" pitchFamily="34" charset="0"/>
              </a:rPr>
              <a:t>míst, dřívější návrat </a:t>
            </a:r>
            <a:r>
              <a:rPr lang="cs-CZ" dirty="false">
                <a:latin typeface="Arial Narrow" pitchFamily="34" charset="0"/>
              </a:rPr>
              <a:t>z RD</a:t>
            </a:r>
          </a:p>
          <a:p>
            <a:r>
              <a:rPr lang="cs-CZ" dirty="false">
                <a:latin typeface="Arial Narrow" pitchFamily="34" charset="0"/>
              </a:rPr>
              <a:t>široké </a:t>
            </a:r>
            <a:r>
              <a:rPr lang="cs-CZ" dirty="false" smtClean="false">
                <a:latin typeface="Arial Narrow" pitchFamily="34" charset="0"/>
              </a:rPr>
              <a:t>spektrum zřizovatelů</a:t>
            </a:r>
            <a:endParaRPr lang="cs-CZ" dirty="false">
              <a:latin typeface="Arial Narrow" pitchFamily="34" charset="0"/>
            </a:endParaRPr>
          </a:p>
          <a:p>
            <a:r>
              <a:rPr lang="cs-CZ" dirty="false" smtClean="false">
                <a:latin typeface="Arial Narrow" pitchFamily="34" charset="0"/>
              </a:rPr>
              <a:t>vhodné i pro mladší </a:t>
            </a:r>
            <a:r>
              <a:rPr lang="cs-CZ" dirty="false">
                <a:latin typeface="Arial Narrow" pitchFamily="34" charset="0"/>
              </a:rPr>
              <a:t>děti či menší počet dětí </a:t>
            </a:r>
          </a:p>
          <a:p>
            <a:r>
              <a:rPr lang="cs-CZ" dirty="false">
                <a:latin typeface="Arial Narrow" pitchFamily="34" charset="0"/>
              </a:rPr>
              <a:t>podpora </a:t>
            </a:r>
            <a:r>
              <a:rPr lang="cs-CZ" dirty="false" smtClean="false">
                <a:latin typeface="Arial Narrow" pitchFamily="34" charset="0"/>
              </a:rPr>
              <a:t>ze systémového </a:t>
            </a:r>
            <a:r>
              <a:rPr lang="cs-CZ" dirty="false">
                <a:latin typeface="Arial Narrow" pitchFamily="34" charset="0"/>
              </a:rPr>
              <a:t>projektu </a:t>
            </a:r>
            <a:r>
              <a:rPr lang="cs-CZ" dirty="false" smtClean="false">
                <a:latin typeface="Arial Narrow" pitchFamily="34" charset="0"/>
              </a:rPr>
              <a:t>MPSV Podpora </a:t>
            </a:r>
            <a:r>
              <a:rPr lang="cs-CZ" dirty="false">
                <a:latin typeface="Arial Narrow" pitchFamily="34" charset="0"/>
              </a:rPr>
              <a:t>implementace dětských skupin</a:t>
            </a:r>
          </a:p>
          <a:p>
            <a:r>
              <a:rPr lang="cs-CZ" dirty="false" smtClean="false">
                <a:latin typeface="Arial Narrow" pitchFamily="34" charset="0"/>
              </a:rPr>
              <a:t>evidence </a:t>
            </a:r>
            <a:r>
              <a:rPr lang="cs-CZ" dirty="false">
                <a:latin typeface="Arial Narrow" pitchFamily="34" charset="0"/>
              </a:rPr>
              <a:t>MPSV – záruky kvality</a:t>
            </a:r>
          </a:p>
          <a:p>
            <a:r>
              <a:rPr lang="cs-CZ" dirty="false">
                <a:latin typeface="Arial Narrow" pitchFamily="34" charset="0"/>
              </a:rPr>
              <a:t>náklady na provoz lze odečíst z </a:t>
            </a:r>
            <a:r>
              <a:rPr lang="cs-CZ" dirty="false" smtClean="false">
                <a:latin typeface="Arial Narrow" pitchFamily="34" charset="0"/>
              </a:rPr>
              <a:t>daní</a:t>
            </a:r>
            <a:endParaRPr lang="cs-CZ" dirty="false">
              <a:latin typeface="Arial Narrow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8811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>
                <a:latin typeface="Arial Narrow" pitchFamily="34" charset="0"/>
              </a:rPr>
              <a:t>Výhody pro rodiče</a:t>
            </a:r>
            <a:endParaRPr lang="cs-CZ" dirty="false">
              <a:latin typeface="Arial Narrow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 smtClean="false">
                <a:latin typeface="Arial Narrow" pitchFamily="34" charset="0"/>
              </a:rPr>
              <a:t>příležitost k lepšímu slaďování rodinného a pracovního života, rychlejší návrat z RD, udržení kontaktu se zaměstnáním</a:t>
            </a:r>
          </a:p>
          <a:p>
            <a:r>
              <a:rPr lang="cs-CZ" dirty="false" smtClean="false">
                <a:latin typeface="Arial Narrow" pitchFamily="34" charset="0"/>
              </a:rPr>
              <a:t>menší </a:t>
            </a:r>
            <a:r>
              <a:rPr lang="cs-CZ" dirty="false">
                <a:latin typeface="Arial Narrow" pitchFamily="34" charset="0"/>
              </a:rPr>
              <a:t>skupinky dětí umožňující individuální péči</a:t>
            </a:r>
          </a:p>
          <a:p>
            <a:r>
              <a:rPr lang="cs-CZ" dirty="false" smtClean="false">
                <a:latin typeface="Arial Narrow" pitchFamily="34" charset="0"/>
              </a:rPr>
              <a:t>evidence </a:t>
            </a:r>
            <a:r>
              <a:rPr lang="cs-CZ" dirty="false">
                <a:latin typeface="Arial Narrow" pitchFamily="34" charset="0"/>
              </a:rPr>
              <a:t>MPSV – záruky </a:t>
            </a:r>
            <a:r>
              <a:rPr lang="cs-CZ" dirty="false" smtClean="false">
                <a:latin typeface="Arial Narrow" pitchFamily="34" charset="0"/>
              </a:rPr>
              <a:t>kvality</a:t>
            </a:r>
          </a:p>
          <a:p>
            <a:r>
              <a:rPr lang="cs-CZ" dirty="false" smtClean="false">
                <a:latin typeface="Arial Narrow" pitchFamily="34" charset="0"/>
              </a:rPr>
              <a:t>plán </a:t>
            </a:r>
            <a:r>
              <a:rPr lang="cs-CZ" dirty="false">
                <a:latin typeface="Arial Narrow" pitchFamily="34" charset="0"/>
              </a:rPr>
              <a:t>výchovy a </a:t>
            </a:r>
            <a:r>
              <a:rPr lang="cs-CZ" dirty="false" smtClean="false">
                <a:latin typeface="Arial Narrow" pitchFamily="34" charset="0"/>
              </a:rPr>
              <a:t>péče dle potřeb dětí</a:t>
            </a:r>
            <a:endParaRPr lang="cs-CZ" dirty="false">
              <a:latin typeface="Arial Narrow" pitchFamily="34" charset="0"/>
            </a:endParaRPr>
          </a:p>
          <a:p>
            <a:r>
              <a:rPr lang="cs-CZ" dirty="false">
                <a:latin typeface="Arial Narrow" pitchFamily="34" charset="0"/>
              </a:rPr>
              <a:t>flexibilita</a:t>
            </a:r>
          </a:p>
          <a:p>
            <a:r>
              <a:rPr lang="cs-CZ" dirty="false" smtClean="false">
                <a:latin typeface="Arial Narrow" pitchFamily="34" charset="0"/>
              </a:rPr>
              <a:t>finančně dostupné, neziskové</a:t>
            </a:r>
            <a:endParaRPr lang="cs-CZ" dirty="false">
              <a:latin typeface="Arial Narrow" pitchFamily="34" charset="0"/>
            </a:endParaRPr>
          </a:p>
          <a:p>
            <a:r>
              <a:rPr lang="cs-CZ" dirty="false">
                <a:latin typeface="Arial Narrow" pitchFamily="34" charset="0"/>
              </a:rPr>
              <a:t>za každé dítě sleva na dani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sz="2000" dirty="false" smtClean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20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6070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>
                <a:latin typeface="Arial Narrow" pitchFamily="34" charset="0"/>
              </a:rPr>
              <a:t>DS pro </a:t>
            </a:r>
            <a:r>
              <a:rPr lang="cs-CZ" dirty="false" err="true" smtClean="false">
                <a:latin typeface="Arial Narrow" pitchFamily="34" charset="0"/>
              </a:rPr>
              <a:t>VEŘEJNost</a:t>
            </a:r>
            <a:r>
              <a:rPr lang="cs-CZ" dirty="false" smtClean="false">
                <a:latin typeface="Arial Narrow" pitchFamily="34" charset="0"/>
              </a:rPr>
              <a:t> x PODNIKOVÁ DS</a:t>
            </a:r>
            <a:endParaRPr lang="cs-CZ" dirty="false">
              <a:latin typeface="Arial Narrow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>
                <a:latin typeface="Arial Narrow" pitchFamily="34" charset="0"/>
              </a:rPr>
              <a:t>d</a:t>
            </a:r>
            <a:r>
              <a:rPr lang="cs-CZ" dirty="false" smtClean="false">
                <a:latin typeface="Arial Narrow" pitchFamily="34" charset="0"/>
              </a:rPr>
              <a:t>ětské skupiny otevřené veřejnosti – velká většina</a:t>
            </a:r>
          </a:p>
          <a:p>
            <a:r>
              <a:rPr lang="cs-CZ" dirty="false">
                <a:latin typeface="Arial Narrow" pitchFamily="34" charset="0"/>
              </a:rPr>
              <a:t>p</a:t>
            </a:r>
            <a:r>
              <a:rPr lang="cs-CZ" dirty="false" smtClean="false">
                <a:latin typeface="Arial Narrow" pitchFamily="34" charset="0"/>
              </a:rPr>
              <a:t>odnikové dětské skupiny:</a:t>
            </a:r>
          </a:p>
          <a:p>
            <a:pPr marL="0" indent="0">
              <a:buNone/>
            </a:pPr>
            <a:r>
              <a:rPr lang="cs-CZ" dirty="false">
                <a:latin typeface="Arial Narrow" pitchFamily="34" charset="0"/>
              </a:rPr>
              <a:t>	</a:t>
            </a:r>
            <a:r>
              <a:rPr lang="cs-CZ" dirty="false" smtClean="false">
                <a:latin typeface="Arial Narrow" pitchFamily="34" charset="0"/>
              </a:rPr>
              <a:t>- zřizovatelem je zaměstnanec rodiče</a:t>
            </a:r>
          </a:p>
          <a:p>
            <a:pPr marL="0" indent="0">
              <a:buNone/>
            </a:pPr>
            <a:r>
              <a:rPr lang="cs-CZ" dirty="false">
                <a:latin typeface="Arial Narrow" pitchFamily="34" charset="0"/>
              </a:rPr>
              <a:t>	</a:t>
            </a:r>
            <a:r>
              <a:rPr lang="cs-CZ" dirty="false" smtClean="false">
                <a:latin typeface="Arial Narrow" pitchFamily="34" charset="0"/>
              </a:rPr>
              <a:t>- může uzavřít dohodu se zaměstnavatelem dalších rodičů</a:t>
            </a:r>
          </a:p>
          <a:p>
            <a:pPr marL="0" indent="0">
              <a:buNone/>
            </a:pPr>
            <a:r>
              <a:rPr lang="cs-CZ" dirty="false">
                <a:latin typeface="Arial Narrow" pitchFamily="34" charset="0"/>
              </a:rPr>
              <a:t>	</a:t>
            </a:r>
            <a:r>
              <a:rPr lang="cs-CZ" dirty="false" smtClean="false">
                <a:latin typeface="Arial Narrow" pitchFamily="34" charset="0"/>
              </a:rPr>
              <a:t>- významný zaměstnanecký benefit</a:t>
            </a:r>
          </a:p>
          <a:p>
            <a:pPr marL="0" indent="0">
              <a:buNone/>
            </a:pPr>
            <a:r>
              <a:rPr lang="cs-CZ" dirty="false">
                <a:latin typeface="Arial Narrow" pitchFamily="34" charset="0"/>
              </a:rPr>
              <a:t>	</a:t>
            </a:r>
            <a:r>
              <a:rPr lang="cs-CZ" dirty="false" smtClean="false">
                <a:latin typeface="Arial Narrow" pitchFamily="34" charset="0"/>
              </a:rPr>
              <a:t>- obsazení pracovních míst, vytvoření nových, umožnění dřívějšího návratu RD</a:t>
            </a:r>
          </a:p>
          <a:p>
            <a:pPr marL="0" indent="0">
              <a:buNone/>
            </a:pPr>
            <a:r>
              <a:rPr lang="cs-CZ" dirty="false">
                <a:latin typeface="Arial Narrow" pitchFamily="34" charset="0"/>
              </a:rPr>
              <a:t>	</a:t>
            </a:r>
            <a:r>
              <a:rPr lang="cs-CZ" dirty="false" smtClean="false">
                <a:latin typeface="Arial Narrow" pitchFamily="34" charset="0"/>
              </a:rPr>
              <a:t>- komunitní rozměr – propojení rodičů a dětí, stírání sociálních rozdílů v rámci zaměstnání</a:t>
            </a:r>
          </a:p>
          <a:p>
            <a:pPr>
              <a:buFont typeface="Wingdings" pitchFamily="2" charset="2"/>
              <a:buChar char="§"/>
            </a:pPr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5778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>
                <a:latin typeface="Arial Narrow" pitchFamily="34" charset="0"/>
              </a:rPr>
              <a:t>Kdo může být poskytovatelem</a:t>
            </a:r>
            <a:endParaRPr lang="cs-CZ" dirty="false">
              <a:latin typeface="Arial Narrow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>
                <a:latin typeface="Arial Narrow" pitchFamily="34" charset="0"/>
              </a:rPr>
              <a:t>fyzická nebo právnická osoba, pokud je zaměstnavatelem </a:t>
            </a:r>
            <a:r>
              <a:rPr lang="cs-CZ" dirty="false" smtClean="false">
                <a:latin typeface="Arial Narrow" pitchFamily="34" charset="0"/>
              </a:rPr>
              <a:t>rodiče</a:t>
            </a:r>
          </a:p>
          <a:p>
            <a:pPr marL="0" indent="0">
              <a:buNone/>
            </a:pPr>
            <a:r>
              <a:rPr lang="cs-CZ" dirty="false">
                <a:latin typeface="Arial Narrow" pitchFamily="34" charset="0"/>
              </a:rPr>
              <a:t>p</a:t>
            </a:r>
            <a:r>
              <a:rPr lang="cs-CZ" dirty="false" smtClean="false">
                <a:latin typeface="Arial Narrow" pitchFamily="34" charset="0"/>
              </a:rPr>
              <a:t>okud není zaměstnavatelem rodiče:</a:t>
            </a:r>
            <a:endParaRPr lang="cs-CZ" dirty="false">
              <a:latin typeface="Arial Narrow" pitchFamily="34" charset="0"/>
            </a:endParaRPr>
          </a:p>
          <a:p>
            <a:r>
              <a:rPr lang="cs-CZ" dirty="false">
                <a:latin typeface="Arial Narrow" pitchFamily="34" charset="0"/>
              </a:rPr>
              <a:t>územní samosprávný celek nebo jím založená právnická osoba</a:t>
            </a:r>
          </a:p>
          <a:p>
            <a:r>
              <a:rPr lang="cs-CZ" dirty="false">
                <a:latin typeface="Arial Narrow" pitchFamily="34" charset="0"/>
              </a:rPr>
              <a:t>vysoká škola</a:t>
            </a:r>
          </a:p>
          <a:p>
            <a:r>
              <a:rPr lang="cs-CZ" dirty="false">
                <a:latin typeface="Arial Narrow" pitchFamily="34" charset="0"/>
              </a:rPr>
              <a:t>církev</a:t>
            </a:r>
          </a:p>
          <a:p>
            <a:r>
              <a:rPr lang="cs-CZ" dirty="false">
                <a:latin typeface="Arial Narrow" pitchFamily="34" charset="0"/>
              </a:rPr>
              <a:t>nestátní neziskové organizace (ústav, obecně prospěšná společnost, nadace nebo nadační fond, spolek)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dirty="false" smtClean="false">
              <a:latin typeface="Arial Narrow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2599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>
                <a:latin typeface="Arial Narrow" pitchFamily="34" charset="0"/>
              </a:rPr>
              <a:t>Otázky před zřízením dětské skupiny</a:t>
            </a:r>
            <a:endParaRPr lang="cs-CZ" dirty="false">
              <a:latin typeface="Arial Narrow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>
                <a:latin typeface="Arial Narrow" pitchFamily="34" charset="0"/>
              </a:rPr>
              <a:t>Je dostatečná </a:t>
            </a:r>
            <a:r>
              <a:rPr lang="cs-CZ" dirty="false" smtClean="false">
                <a:latin typeface="Arial Narrow" pitchFamily="34" charset="0"/>
              </a:rPr>
              <a:t>poptávka po službě v daném místě? </a:t>
            </a:r>
            <a:endParaRPr lang="cs-CZ" dirty="false">
              <a:latin typeface="Arial Narrow" pitchFamily="34" charset="0"/>
            </a:endParaRPr>
          </a:p>
          <a:p>
            <a:r>
              <a:rPr lang="cs-CZ" dirty="false">
                <a:latin typeface="Arial Narrow" pitchFamily="34" charset="0"/>
              </a:rPr>
              <a:t>Mám k dispozici vhodné prostory?</a:t>
            </a:r>
          </a:p>
          <a:p>
            <a:r>
              <a:rPr lang="cs-CZ" dirty="false">
                <a:latin typeface="Arial Narrow" pitchFamily="34" charset="0"/>
              </a:rPr>
              <a:t>Můžu nabídnout službu za přijatelnou cenu?</a:t>
            </a:r>
          </a:p>
          <a:p>
            <a:r>
              <a:rPr lang="cs-CZ" dirty="false">
                <a:latin typeface="Arial Narrow" pitchFamily="34" charset="0"/>
              </a:rPr>
              <a:t>Jaké věkové rozpětí </a:t>
            </a:r>
            <a:r>
              <a:rPr lang="cs-CZ" dirty="false" smtClean="false">
                <a:latin typeface="Arial Narrow" pitchFamily="34" charset="0"/>
              </a:rPr>
              <a:t>dětí si </a:t>
            </a:r>
            <a:r>
              <a:rPr lang="cs-CZ" dirty="false">
                <a:latin typeface="Arial Narrow" pitchFamily="34" charset="0"/>
              </a:rPr>
              <a:t>mohu dovolit?</a:t>
            </a:r>
          </a:p>
          <a:p>
            <a:r>
              <a:rPr lang="cs-CZ" dirty="false" smtClean="false">
                <a:latin typeface="Arial Narrow" pitchFamily="34" charset="0"/>
              </a:rPr>
              <a:t>Jak přesně budu postupovat při zřizování (časový plán)?</a:t>
            </a:r>
          </a:p>
          <a:p>
            <a:r>
              <a:rPr lang="cs-CZ" dirty="false" smtClean="false">
                <a:latin typeface="Arial Narrow" pitchFamily="34" charset="0"/>
              </a:rPr>
              <a:t>Vím, kde najdu kvalitní zaměstnance – pečující osoby?</a:t>
            </a:r>
            <a:endParaRPr lang="cs-CZ" dirty="false">
              <a:latin typeface="Arial Narrow" pitchFamily="34" charset="0"/>
            </a:endParaRPr>
          </a:p>
          <a:p>
            <a:pPr marL="0" indent="0">
              <a:buNone/>
            </a:pPr>
            <a:endParaRPr lang="cs-CZ" dirty="false" smtClean="false">
              <a:latin typeface="Arial Narrow" pitchFamily="34" charset="0"/>
            </a:endParaRPr>
          </a:p>
          <a:p>
            <a:pPr>
              <a:buFontTx/>
              <a:buChar char="-"/>
            </a:pPr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9330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prezentace</properties:Template>
  <properties:Words>1110</properties:Words>
  <properties:PresentationFormat>Předvádění na obrazovce (4:3)</properties:PresentationFormat>
  <properties:Paragraphs>234</properties:Paragraphs>
  <properties:Slides>22</properties:Slides>
  <properties:Notes>3</properties:Notes>
  <properties:TotalTime>2342</properties:TotalTime>
  <properties:HiddenSlides>0</properties:HiddenSlides>
  <properties:MMClips>0</properties:MMClips>
  <properties:ScaleCrop>false</properties:ScaleCrop>
  <properties:HeadingPairs>
    <vt:vector baseType="variant" size="4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properties:HeadingPairs>
  <properties:TitlesOfParts>
    <vt:vector baseType="lpstr" size="23">
      <vt:lpstr>prezentace</vt:lpstr>
      <vt:lpstr>DĚTskÉ SKUPINy   </vt:lpstr>
      <vt:lpstr>Projekt Podpora implementace dětských skupin</vt:lpstr>
      <vt:lpstr>Krajští metodici</vt:lpstr>
      <vt:lpstr>Dětská skupina</vt:lpstr>
      <vt:lpstr>Výhody pro zřizovatele</vt:lpstr>
      <vt:lpstr>Výhody pro rodiče</vt:lpstr>
      <vt:lpstr>DS pro VEŘEJNost x PODNIKOVÁ DS</vt:lpstr>
      <vt:lpstr>Kdo může být poskytovatelem</vt:lpstr>
      <vt:lpstr>Otázky před zřízením dětské skupiny</vt:lpstr>
      <vt:lpstr>Zákon o poskytování péče v dětské skupině</vt:lpstr>
      <vt:lpstr>Oprávnění a evidence poskytovatelů</vt:lpstr>
      <vt:lpstr>Hygienické požadavky</vt:lpstr>
      <vt:lpstr>DOTAČNÍ VÝZVA č. 132</vt:lpstr>
      <vt:lpstr>Kontakty</vt:lpstr>
      <vt:lpstr>Péče o děti v Mikrojeslích </vt:lpstr>
      <vt:lpstr>Základní údaje o systémovém projektu mikrojesle</vt:lpstr>
      <vt:lpstr>Co to jsou mikrojesle?</vt:lpstr>
      <vt:lpstr>Proč mikrojesle?</vt:lpstr>
      <vt:lpstr>Požadavky na prostory a vzdělání pečujících osob</vt:lpstr>
      <vt:lpstr>Dotace na vybudování mikrojeslí</vt:lpstr>
      <vt:lpstr>Zřizovatelé mikrojeslí dle krajů</vt:lpstr>
      <vt:lpstr>Kontakt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14.0000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cp:lastPrinted>2016-06-22T08:46:08Z</cp:lastPrinted>
  <dcterms:modified xmlns:xsi="http://www.w3.org/2001/XMLSchema-instance" xsi:type="dcterms:W3CDTF">2017-02-06T13:46:46Z</dcterms:modified>
  <cp:revision>118</cp:revision>
  <dc:title>Prezentace aplikace PowerPoint</dc:title>
</cp:coreProperties>
</file>