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34"/>
  </p:notesMasterIdLst>
  <p:sldIdLst>
    <p:sldId id="256" r:id="rId5"/>
    <p:sldId id="382" r:id="rId6"/>
    <p:sldId id="383" r:id="rId7"/>
    <p:sldId id="435" r:id="rId8"/>
    <p:sldId id="436" r:id="rId9"/>
    <p:sldId id="437" r:id="rId10"/>
    <p:sldId id="438" r:id="rId11"/>
    <p:sldId id="406" r:id="rId12"/>
    <p:sldId id="378" r:id="rId13"/>
    <p:sldId id="385" r:id="rId14"/>
    <p:sldId id="413" r:id="rId15"/>
    <p:sldId id="414" r:id="rId16"/>
    <p:sldId id="415" r:id="rId17"/>
    <p:sldId id="416" r:id="rId18"/>
    <p:sldId id="417" r:id="rId19"/>
    <p:sldId id="418" r:id="rId20"/>
    <p:sldId id="419" r:id="rId21"/>
    <p:sldId id="420" r:id="rId22"/>
    <p:sldId id="421" r:id="rId23"/>
    <p:sldId id="422" r:id="rId24"/>
    <p:sldId id="423" r:id="rId25"/>
    <p:sldId id="424" r:id="rId26"/>
    <p:sldId id="426" r:id="rId27"/>
    <p:sldId id="427" r:id="rId28"/>
    <p:sldId id="428" r:id="rId29"/>
    <p:sldId id="429" r:id="rId30"/>
    <p:sldId id="431" r:id="rId31"/>
    <p:sldId id="432" r:id="rId32"/>
    <p:sldId id="337" r:id="rId33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87078" autoAdjust="false"/>
  </p:normalViewPr>
  <p:slideViewPr>
    <p:cSldViewPr showGuides="true">
      <p:cViewPr>
        <p:scale>
          <a:sx n="66" d="100"/>
          <a:sy n="66" d="100"/>
        </p:scale>
        <p:origin x="-51" y="-3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8"/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../customXml/item3.xml" Type="http://schemas.openxmlformats.org/officeDocument/2006/relationships/customXml" Id="rId3"/>
    <Relationship Target="slides/slide17.xml" Type="http://schemas.openxmlformats.org/officeDocument/2006/relationships/slide" Id="rId21"/>
    <Relationship Target="notesMasters/notesMaster1.xml" Type="http://schemas.openxmlformats.org/officeDocument/2006/relationships/notesMaster" Id="rId34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tableStyles.xml" Type="http://schemas.openxmlformats.org/officeDocument/2006/relationships/tableStyles" Id="rId38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16.xml" Type="http://schemas.openxmlformats.org/officeDocument/2006/relationships/slide" Id="rId20"/>
    <Relationship Target="slides/slide25.xml" Type="http://schemas.openxmlformats.org/officeDocument/2006/relationships/slide" Id="rId29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theme/theme1.xml" Type="http://schemas.openxmlformats.org/officeDocument/2006/relationships/theme" Id="rId37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viewProps.xml" Type="http://schemas.openxmlformats.org/officeDocument/2006/relationships/viewProps" Id="rId36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presProps.xml" Type="http://schemas.openxmlformats.org/officeDocument/2006/relationships/presProps" Id="rId35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3.4.2018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78194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1626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501415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306498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244943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999856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992351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147555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494656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348047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38278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47863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992607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733373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481434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true" dirty="false" smtClean="false"/>
              <a:t>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41293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758911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63448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44973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84562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07076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3421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833516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6789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57211741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5"/>
    <Relationship Target="../media/image3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Mode="External" Target="https://www.esfcr.cz/pravidla-pro-zadatele-a-prijemce-opz/-/dokument/797894" Type="http://schemas.openxmlformats.org/officeDocument/2006/relationships/hyperlink" Id="rId3"/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obvykle-ceny-a-mzdy-platy-opz/-/dokument/799359" Type="http://schemas.openxmlformats.org/officeDocument/2006/relationships/hyperlink" Id="rId4"/>
</Relationships>

</file>

<file path=ppt/slides/_rels/slide15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Mode="External" Target="https://www.esfcr.cz/obvykle-ceny-a-mzdy-platy-opz" Type="http://schemas.openxmlformats.org/officeDocument/2006/relationships/hyperlink" Id="rId3"/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mpsv.cz/ISPV.php" Type="http://schemas.openxmlformats.org/officeDocument/2006/relationships/hyperlink" Id="rId4"/>
</Relationships>

</file>

<file path=ppt/slides/_rels/slide18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s://www.esfcr.cz/dokumenty-op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809732" Type="http://schemas.openxmlformats.org/officeDocument/2006/relationships/hyperlink" Id="rId3"/>
    <Relationship TargetMode="External" Target="https://www.esfcr.cz/pokyny-k-vyplneni-zpravy-o-realizaci-zadosti-o-platbu-a-zadosti-o-zmenu-opz/-/dokument/809712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https://www.esfcr.cz/technicka-podpora" Type="http://schemas.openxmlformats.org/officeDocument/2006/relationships/hyperlink" Id="rId6"/>
    <Relationship TargetMode="External" Target="https://www.esfcr.cz/pokyny-k-vyplneni-zpravy-o-realizaci-zadosti-o-platbu-a-zadosti-o-zmenu-opz/-/dokument/2651257" Type="http://schemas.openxmlformats.org/officeDocument/2006/relationships/hyperlink" Id="rId5"/>
    <Relationship TargetMode="External" Target="https://www.esfcr.cz/documents/21802/798871/Pokyny+pro+evidenci+rozsahu+a+typu+podpory+jednotliv%C3%BDm+podpo%C5%99en%C3%BDm+osob%C3%A1m/47844036-98d0-4c08-befa-ba98b55480bb" Type="http://schemas.openxmlformats.org/officeDocument/2006/relationships/hyperlink" Id="rId4"/>
</Relationships>

</file>

<file path=ppt/slides/_rels/slide6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971600" y="1628800"/>
            <a:ext cx="7776864" cy="2304256"/>
          </a:xfrm>
        </p:spPr>
        <p:txBody>
          <a:bodyPr/>
          <a:lstStyle/>
          <a:p>
            <a:r>
              <a:rPr lang="cs-CZ" dirty="false" smtClean="false"/>
              <a:t>seminář pro příjemce</a:t>
            </a:r>
            <a:br>
              <a:rPr lang="cs-CZ" dirty="false" smtClean="false"/>
            </a:br>
            <a:r>
              <a:rPr lang="cs-CZ" dirty="false" smtClean="false"/>
              <a:t>Výzva č. </a:t>
            </a:r>
            <a:r>
              <a:rPr lang="cs-CZ" dirty="false" smtClean="false"/>
              <a:t>03_15_058 </a:t>
            </a:r>
            <a:r>
              <a:rPr lang="cs-CZ" dirty="false" smtClean="false"/>
              <a:t>a </a:t>
            </a:r>
            <a:r>
              <a:rPr lang="cs-CZ" dirty="false" smtClean="false"/>
              <a:t>03_15_117</a:t>
            </a:r>
            <a:r>
              <a:rPr lang="cs-CZ" dirty="false"/>
              <a:t/>
            </a:r>
            <a:br>
              <a:rPr lang="cs-CZ" dirty="false"/>
            </a:br>
            <a:r>
              <a:rPr lang="cs-CZ" sz="3200" i="true" dirty="false" smtClean="false"/>
              <a:t>Pravidla </a:t>
            </a:r>
            <a:r>
              <a:rPr lang="cs-CZ" sz="3200" i="true" dirty="false"/>
              <a:t>realizace projektů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971600" y="4089600"/>
            <a:ext cx="7811699" cy="923576"/>
          </a:xfrm>
        </p:spPr>
        <p:txBody>
          <a:bodyPr/>
          <a:lstStyle/>
          <a:p>
            <a:r>
              <a:rPr lang="cs-CZ" dirty="false" smtClean="false"/>
              <a:t>Oddělení </a:t>
            </a:r>
            <a:r>
              <a:rPr lang="cs-CZ" dirty="false"/>
              <a:t>projektů </a:t>
            </a:r>
            <a:r>
              <a:rPr lang="cs-CZ" dirty="false" smtClean="false"/>
              <a:t>veřejné správy II (832)</a:t>
            </a:r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971600" y="5013176"/>
            <a:ext cx="7920072" cy="1008112"/>
          </a:xfrm>
        </p:spPr>
        <p:txBody>
          <a:bodyPr/>
          <a:lstStyle/>
          <a:p>
            <a:endParaRPr lang="cs-CZ" dirty="false"/>
          </a:p>
          <a:p>
            <a:r>
              <a:rPr lang="cs-CZ" dirty="false" smtClean="false"/>
              <a:t>Duben</a:t>
            </a:r>
            <a:r>
              <a:rPr lang="cs-CZ" dirty="false" smtClean="false"/>
              <a:t> 2018</a:t>
            </a:r>
            <a:endParaRPr lang="cs-CZ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636912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733256"/>
            <a:ext cx="540000" cy="540000"/>
          </a:xfrm>
        </p:spPr>
      </p:pic>
      <p:pic>
        <p:nvPicPr>
          <p:cNvPr id="9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504" y="4077072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Podstatné </a:t>
            </a:r>
            <a:r>
              <a:rPr lang="cs-CZ" sz="1800" b="true" dirty="false"/>
              <a:t>změny </a:t>
            </a:r>
            <a:r>
              <a:rPr lang="cs-CZ" sz="1800" dirty="false"/>
              <a:t>nesmí být provedeny před schválením ze strany </a:t>
            </a:r>
            <a:r>
              <a:rPr lang="cs-CZ" sz="1800" dirty="false" smtClean="false"/>
              <a:t>ŘO, resp. </a:t>
            </a:r>
            <a:r>
              <a:rPr lang="cs-CZ" sz="1800" dirty="false"/>
              <a:t>p</a:t>
            </a:r>
            <a:r>
              <a:rPr lang="cs-CZ" sz="1800" dirty="false" smtClean="false"/>
              <a:t>řed vydáním změnového právního aktu, pokud je jeho vydání dle následujícího nutné (lhůta </a:t>
            </a:r>
            <a:r>
              <a:rPr lang="cs-CZ" sz="1800" dirty="false"/>
              <a:t>pro </a:t>
            </a:r>
            <a:r>
              <a:rPr lang="cs-CZ" sz="1800" dirty="false" smtClean="false"/>
              <a:t>ŘO na posouzení </a:t>
            </a:r>
            <a:r>
              <a:rPr lang="cs-CZ" sz="1800" dirty="false"/>
              <a:t>– minimálně 20 pracovních dnů).</a:t>
            </a: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 smtClean="false"/>
              <a:t>1)</a:t>
            </a:r>
            <a:r>
              <a:rPr lang="cs-CZ" sz="1400" b="true" dirty="false" smtClean="false"/>
              <a:t> Podstatné </a:t>
            </a:r>
            <a:r>
              <a:rPr lang="cs-CZ" sz="1400" b="true" dirty="false"/>
              <a:t>změny, které nevyžadují vydání změnového právního aktu</a:t>
            </a:r>
            <a:r>
              <a:rPr lang="cs-CZ" sz="1400" dirty="false"/>
              <a:t>: např. změny KA, kdy nejde o nepodstatnou změnu, </a:t>
            </a:r>
            <a:r>
              <a:rPr lang="cs-CZ" sz="1400" dirty="false" smtClean="false"/>
              <a:t>přidání či zrušení KA, nová </a:t>
            </a:r>
            <a:r>
              <a:rPr lang="cs-CZ" sz="1400" dirty="false"/>
              <a:t>CS, přesun prostředků mezi jednotlivými kapitolami rozpočtu vyšší než 20 % celkových způsobilých výdajů projektu v režimu financování skutečně prokazovaných výdajů (z přímých nákladů), změna bankovního účtu, změna vymezení monitorovacího období atd.).  </a:t>
            </a:r>
            <a:r>
              <a:rPr lang="cs-CZ" sz="1400" b="true" dirty="false"/>
              <a:t> </a:t>
            </a: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 smtClean="false"/>
              <a:t>2)</a:t>
            </a:r>
            <a:r>
              <a:rPr lang="cs-CZ" sz="1400" b="true" dirty="false" smtClean="false"/>
              <a:t> Podstatné </a:t>
            </a:r>
            <a:r>
              <a:rPr lang="cs-CZ" sz="1400" b="true" dirty="false"/>
              <a:t>změny, které vyžadují vydání změnového právního </a:t>
            </a:r>
            <a:r>
              <a:rPr lang="cs-CZ" sz="1400" b="true" dirty="false" smtClean="false"/>
              <a:t>aktu</a:t>
            </a:r>
            <a:r>
              <a:rPr lang="cs-CZ" sz="1400" dirty="false" smtClean="false"/>
              <a:t>: např. změna cílových hodnot indikátorů (ne překročení a nedosažení), změna termínu ukončení realizace, vypuštění partnera z projektu atd. </a:t>
            </a:r>
            <a:r>
              <a:rPr lang="cs-CZ" sz="1400" b="true" dirty="false" smtClean="false"/>
              <a:t> </a:t>
            </a:r>
            <a:endParaRPr lang="cs-CZ" sz="1400" b="true" dirty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Výčet </a:t>
            </a:r>
            <a:r>
              <a:rPr lang="cs-CZ" sz="1800" dirty="false"/>
              <a:t>změn uveden ve Specifické části pravidel.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9925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Zálohová platba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 smtClean="false"/>
              <a:t>Zálohová platba - </a:t>
            </a:r>
            <a:r>
              <a:rPr lang="cs-CZ" sz="1800" dirty="false"/>
              <a:t>vyplacena </a:t>
            </a:r>
            <a:r>
              <a:rPr lang="cs-CZ" sz="1800" b="true" dirty="false"/>
              <a:t>bez žádosti o </a:t>
            </a:r>
            <a:r>
              <a:rPr lang="cs-CZ" sz="1800" b="true" dirty="false" smtClean="false"/>
              <a:t>platbu ze strany příjemce</a:t>
            </a:r>
            <a:r>
              <a:rPr lang="cs-CZ" sz="1800" dirty="false" smtClean="false"/>
              <a:t>, </a:t>
            </a:r>
            <a:r>
              <a:rPr lang="cs-CZ" sz="1800" dirty="false"/>
              <a:t>na základě právního </a:t>
            </a:r>
            <a:r>
              <a:rPr lang="cs-CZ" sz="1800" dirty="false" smtClean="false"/>
              <a:t>aktu, žádost o platbu vytváří ŘO.  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Zálohová platba – poskytnuta </a:t>
            </a:r>
            <a:r>
              <a:rPr lang="cs-CZ" sz="1800" b="true" dirty="false" smtClean="false"/>
              <a:t>do </a:t>
            </a:r>
            <a:r>
              <a:rPr lang="cs-CZ" sz="1800" b="true" dirty="false"/>
              <a:t>20 pracovních dnů od akceptace vydaného právního aktu</a:t>
            </a:r>
            <a:r>
              <a:rPr lang="cs-CZ" sz="1800" dirty="false"/>
              <a:t> ze strany </a:t>
            </a:r>
            <a:r>
              <a:rPr lang="cs-CZ" sz="1800" dirty="false" smtClean="false"/>
              <a:t>příjemce. Projekt</a:t>
            </a:r>
            <a:r>
              <a:rPr lang="cs-CZ" sz="1800" dirty="false"/>
              <a:t>, který bude zahájen později než 1 měsíc od akceptace vydaného právního aktu – </a:t>
            </a:r>
            <a:r>
              <a:rPr lang="cs-CZ" sz="1800" dirty="false" smtClean="false"/>
              <a:t>záloha vyplacena nejpozději </a:t>
            </a:r>
            <a:r>
              <a:rPr lang="cs-CZ" sz="1800" b="true" dirty="false"/>
              <a:t>k datu zahájení </a:t>
            </a:r>
            <a:r>
              <a:rPr lang="cs-CZ" sz="1800" b="true" dirty="false" smtClean="false"/>
              <a:t>projektu</a:t>
            </a:r>
            <a:r>
              <a:rPr lang="cs-CZ" sz="1800" dirty="false" smtClean="false"/>
              <a:t>. </a:t>
            </a:r>
            <a:endParaRPr lang="cs-CZ" sz="1800" b="true" dirty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Výše zálohové platby – </a:t>
            </a:r>
            <a:r>
              <a:rPr lang="cs-CZ" sz="1800" b="true" dirty="false" smtClean="false"/>
              <a:t>30% z částky dotace dle právního aktu bez spolufinancování (95%).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537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Projekty s nepřímými náklady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392488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cs-CZ" sz="1800" b="true" dirty="false" smtClean="false"/>
              <a:t>Celkové způsobilé náklady projektu = přímé + nepřímé náklady </a:t>
            </a:r>
            <a:endParaRPr lang="cs-CZ" sz="1800" dirty="false"/>
          </a:p>
          <a:p>
            <a:pPr marL="486000" lvl="2" indent="0" algn="just">
              <a:lnSpc>
                <a:spcPct val="100000"/>
              </a:lnSpc>
              <a:buNone/>
            </a:pPr>
            <a:r>
              <a:rPr lang="cs-CZ" sz="1800" dirty="false" smtClean="false"/>
              <a:t>Nepřímé náklady </a:t>
            </a:r>
            <a:r>
              <a:rPr lang="cs-CZ" sz="1800" dirty="false"/>
              <a:t>příjemce prokazuje procentuálním poměrem vůči skutečně vynaloženým způsobilým přímým nákladům, a to v rámci předložené </a:t>
            </a:r>
            <a:r>
              <a:rPr lang="cs-CZ" sz="1800" dirty="false" smtClean="false"/>
              <a:t>Zprávy </a:t>
            </a:r>
            <a:r>
              <a:rPr lang="cs-CZ" sz="1800" dirty="false"/>
              <a:t>o realizaci projektu </a:t>
            </a:r>
            <a:r>
              <a:rPr lang="cs-CZ" sz="1800" dirty="false" smtClean="false"/>
              <a:t>(</a:t>
            </a:r>
            <a:r>
              <a:rPr lang="cs-CZ" sz="1800" dirty="false" err="true" smtClean="false"/>
              <a:t>ZoR</a:t>
            </a:r>
            <a:r>
              <a:rPr lang="cs-CZ" sz="1800" dirty="false" smtClean="false"/>
              <a:t>) s </a:t>
            </a:r>
            <a:r>
              <a:rPr lang="cs-CZ" sz="1800" dirty="false"/>
              <a:t>žádostí o </a:t>
            </a:r>
            <a:r>
              <a:rPr lang="cs-CZ" sz="1800" dirty="false" smtClean="false"/>
              <a:t>platbu.</a:t>
            </a:r>
            <a:endParaRPr lang="cs-CZ" sz="1800" b="true" dirty="false" smtClean="false"/>
          </a:p>
          <a:p>
            <a:r>
              <a:rPr lang="cs-CZ" sz="1800" b="true" dirty="false"/>
              <a:t>Pomůcka k identifikaci přímých a nepřímých </a:t>
            </a:r>
            <a:r>
              <a:rPr lang="cs-CZ" sz="1800" b="true" dirty="false" smtClean="false"/>
              <a:t>nákladů: </a:t>
            </a:r>
            <a:r>
              <a:rPr lang="cs-CZ" sz="1800" dirty="false" smtClean="false"/>
              <a:t>na www.esfcr.cz: </a:t>
            </a:r>
            <a:r>
              <a:rPr lang="cs-CZ" sz="1600" b="true" dirty="false" smtClean="false">
                <a:hlinkClick r:id="rId3"/>
              </a:rPr>
              <a:t>https</a:t>
            </a:r>
            <a:r>
              <a:rPr lang="cs-CZ" sz="1600" b="true" dirty="false">
                <a:hlinkClick r:id="rId3"/>
              </a:rPr>
              <a:t>://www.esfcr.cz/pravidla-pro-zadatele-a-prijemce-opz/-/</a:t>
            </a:r>
            <a:r>
              <a:rPr lang="cs-CZ" sz="1600" b="true" dirty="false" smtClean="false">
                <a:hlinkClick r:id="rId3"/>
              </a:rPr>
              <a:t>dokument/797894</a:t>
            </a:r>
            <a:r>
              <a:rPr lang="cs-CZ" sz="1600" b="true" dirty="false" smtClean="false"/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800" dirty="false"/>
              <a:t>Nepřímé náklady mohou dosahovat maximálně 25 % přímých způsobilých nákladů </a:t>
            </a:r>
            <a:r>
              <a:rPr lang="cs-CZ" sz="1800" dirty="false" smtClean="false"/>
              <a:t>projektu. </a:t>
            </a:r>
            <a:r>
              <a:rPr lang="cs-CZ" sz="1800" dirty="false"/>
              <a:t>Pro projekty, u nichž podstatná většina nákladů vznikne formou nákupu </a:t>
            </a:r>
            <a:r>
              <a:rPr lang="cs-CZ" sz="1800" dirty="false" smtClean="false"/>
              <a:t>služeb, </a:t>
            </a:r>
            <a:r>
              <a:rPr lang="cs-CZ" sz="1800" dirty="false"/>
              <a:t>jsou </a:t>
            </a:r>
            <a:r>
              <a:rPr lang="cs-CZ" sz="1800" dirty="false" smtClean="false"/>
              <a:t>procenta </a:t>
            </a:r>
            <a:r>
              <a:rPr lang="cs-CZ" sz="1800" dirty="false"/>
              <a:t>nepřímých nákladů snížena. </a:t>
            </a:r>
            <a:endParaRPr lang="cs-CZ" sz="1800" dirty="false" smtClean="false"/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sz="1800" dirty="false" smtClean="false"/>
              <a:t>Pokud podíl nákupu služeb na celkových přímých způsobilých nákladech projektu činí v</a:t>
            </a:r>
            <a:r>
              <a:rPr lang="pt-BR" sz="1800" dirty="false" smtClean="false"/>
              <a:t>íce než 60 % a méně než 90 %</a:t>
            </a:r>
            <a:r>
              <a:rPr lang="cs-CZ" sz="1800" dirty="false" smtClean="false"/>
              <a:t>,</a:t>
            </a:r>
            <a:r>
              <a:rPr lang="pt-BR" sz="1800" dirty="false" smtClean="false"/>
              <a:t> </a:t>
            </a:r>
            <a:r>
              <a:rPr lang="cs-CZ" sz="1800" dirty="false" smtClean="false"/>
              <a:t>je procento nepřímých nákladů sníženo na 15%. Pokud podíl nákupu </a:t>
            </a:r>
            <a:r>
              <a:rPr lang="cs-CZ" sz="1800" dirty="false"/>
              <a:t>služeb na celkových přímých způsobilých nákladech </a:t>
            </a:r>
            <a:r>
              <a:rPr lang="cs-CZ" sz="1800" dirty="false" smtClean="false"/>
              <a:t>projektu činí 90% a výše, je procento nepřímých nákladů sníženo na 5 % (viz podmínky Výzvy č. 33 a č. 34).</a:t>
            </a:r>
          </a:p>
          <a:p>
            <a:pPr>
              <a:lnSpc>
                <a:spcPct val="100000"/>
              </a:lnSpc>
            </a:pPr>
            <a:endParaRPr lang="cs-CZ" sz="1800" dirty="false" smtClean="false"/>
          </a:p>
          <a:p>
            <a:pPr>
              <a:lnSpc>
                <a:spcPct val="100000"/>
              </a:lnSpc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294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23528" y="-99392"/>
            <a:ext cx="8424000" cy="1080000"/>
          </a:xfrm>
        </p:spPr>
        <p:txBody>
          <a:bodyPr/>
          <a:lstStyle/>
          <a:p>
            <a:pPr algn="ctr"/>
            <a:r>
              <a:rPr lang="cs-CZ" sz="2800" dirty="false"/>
              <a:t>Projekty s nepřímými </a:t>
            </a:r>
            <a:r>
              <a:rPr lang="cs-CZ" sz="2800" dirty="false" smtClean="false"/>
              <a:t>náklady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/>
              <a:t>Ke změně podílu přímých nákladů a nepřímých nákladů může dojít na základě provedení podstatné změny rozpočtu, nebo na základě závěrečného vyúčtování projektu, a to pouze směrem dolů (snížení </a:t>
            </a:r>
            <a:r>
              <a:rPr lang="cs-CZ" sz="1800" dirty="false" smtClean="false"/>
              <a:t>procenta nepřímých nákladů).</a:t>
            </a:r>
            <a:endParaRPr lang="cs-CZ" sz="1800" dirty="false"/>
          </a:p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 smtClean="false"/>
              <a:t>Prostředky </a:t>
            </a:r>
            <a:r>
              <a:rPr lang="cs-CZ" sz="1800" dirty="false"/>
              <a:t>na nepřímé náklady jsou poskytovány průběžně, vždy společně s prostředky na způsobilé přímé náklady:</a:t>
            </a:r>
          </a:p>
          <a:p>
            <a:pPr marL="486000" lvl="2" indent="-225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1800" b="true" dirty="false" smtClean="false"/>
              <a:t> Platba příjemci = prostředky na přímé náklady + nepřímé náklady </a:t>
            </a:r>
          </a:p>
          <a:p>
            <a:pPr marL="486000" lvl="2" indent="-225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1800" dirty="false" smtClean="false"/>
              <a:t>(v poměru </a:t>
            </a:r>
            <a:r>
              <a:rPr lang="cs-CZ" sz="1800" dirty="false"/>
              <a:t>stanoveném právním aktem</a:t>
            </a:r>
            <a:r>
              <a:rPr lang="cs-CZ" sz="1800" dirty="false" smtClean="false"/>
              <a:t>).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dirty="false" smtClean="false"/>
              <a:t>Využití </a:t>
            </a:r>
            <a:r>
              <a:rPr lang="cs-CZ" sz="1800" dirty="false"/>
              <a:t>nepřímých nákladů není předmětem kontrol ze strany Řídicího orgánu (</a:t>
            </a:r>
            <a:r>
              <a:rPr lang="cs-CZ" sz="1800" dirty="false" smtClean="false"/>
              <a:t>administrativních </a:t>
            </a:r>
            <a:r>
              <a:rPr lang="cs-CZ" sz="1800" dirty="false"/>
              <a:t>ani </a:t>
            </a:r>
            <a:r>
              <a:rPr lang="cs-CZ" sz="1800" dirty="false" smtClean="false"/>
              <a:t>kontrol </a:t>
            </a:r>
            <a:r>
              <a:rPr lang="cs-CZ" sz="1800" dirty="false"/>
              <a:t>na místě).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745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Charakteristika</a:t>
            </a:r>
            <a:r>
              <a:rPr lang="cs-CZ" dirty="false"/>
              <a:t> způsobilého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výdaje 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39248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Podpora z OPZ je určena výhradně na způsobilé výdaje. Řídící orgán je oprávněn vyžádat si od příjemce jakýkoliv dokument nezbytný pro ověření způsobilosti výdajů v rámci projektu (může jít i o dokument, který vznikl v době před zahájením realizace projektu</a:t>
            </a:r>
            <a:r>
              <a:rPr lang="cs-CZ" sz="1800" dirty="false" smtClean="false"/>
              <a:t>).</a:t>
            </a:r>
            <a:endParaRPr lang="cs-CZ" sz="18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Způsobilý </a:t>
            </a:r>
            <a:r>
              <a:rPr lang="cs-CZ" sz="1800" dirty="false"/>
              <a:t>výdaj musí být v souladu s </a:t>
            </a:r>
            <a:r>
              <a:rPr lang="cs-CZ" sz="1800" b="true" dirty="false"/>
              <a:t>právními předpisy</a:t>
            </a:r>
            <a:r>
              <a:rPr lang="cs-CZ" sz="1800" dirty="false"/>
              <a:t>, v souladu s </a:t>
            </a:r>
            <a:r>
              <a:rPr lang="cs-CZ" sz="1800" b="true" dirty="false"/>
              <a:t>pravidly programu </a:t>
            </a:r>
            <a:r>
              <a:rPr lang="cs-CZ" sz="1800" b="true" dirty="false" smtClean="false"/>
              <a:t>OPZ </a:t>
            </a:r>
            <a:r>
              <a:rPr lang="cs-CZ" sz="1800" dirty="false" smtClean="false"/>
              <a:t>a </a:t>
            </a:r>
            <a:r>
              <a:rPr lang="cs-CZ" sz="1800" dirty="false"/>
              <a:t>s </a:t>
            </a:r>
            <a:r>
              <a:rPr lang="cs-CZ" sz="1800" b="true" dirty="false"/>
              <a:t>podmínkami poskytnutí podpory</a:t>
            </a:r>
            <a:r>
              <a:rPr lang="cs-CZ" sz="1800" dirty="false"/>
              <a:t>, musí být přiměřený, </a:t>
            </a:r>
            <a:r>
              <a:rPr lang="cs-CZ" sz="1800" dirty="false" smtClean="false"/>
              <a:t>vznikl </a:t>
            </a:r>
            <a:r>
              <a:rPr lang="cs-CZ" sz="1800" dirty="false"/>
              <a:t>v době realizace, splňuje podmínky územní způsobilosti, je řádně identifikovaný, prokazatelný a doložitelný, je nezbytný pro dosažení cílů projektu. </a:t>
            </a:r>
            <a:r>
              <a:rPr lang="cs-CZ" sz="1800" b="true" dirty="false"/>
              <a:t>Podmínky musí být splněny zároveň</a:t>
            </a:r>
            <a:r>
              <a:rPr lang="cs-CZ" sz="1800" dirty="false" smtClean="false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1800" b="true" u="sng" dirty="false"/>
              <a:t>Přiměřenost výdaje </a:t>
            </a:r>
            <a:r>
              <a:rPr lang="cs-CZ" altLang="cs-CZ" sz="1800" b="true" dirty="false"/>
              <a:t>= dosažení optimálního vztahu mezi</a:t>
            </a:r>
            <a:r>
              <a:rPr lang="cs-CZ" altLang="cs-CZ" sz="1800" b="true" dirty="false" smtClean="false"/>
              <a:t>:</a:t>
            </a:r>
            <a:endParaRPr lang="cs-CZ" altLang="cs-CZ" sz="1800" b="true" dirty="false"/>
          </a:p>
          <a:p>
            <a:pPr lvl="1"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altLang="cs-CZ" sz="1400" b="true" dirty="false"/>
              <a:t>Hospodárností,</a:t>
            </a:r>
            <a:r>
              <a:rPr lang="cs-CZ" altLang="cs-CZ" sz="1400" dirty="false"/>
              <a:t> tj. zajištěním kvalitně dosažených úkolů s co nejnižším vynaložením veřejných </a:t>
            </a:r>
            <a:r>
              <a:rPr lang="cs-CZ" altLang="cs-CZ" sz="1400" dirty="false" smtClean="false"/>
              <a:t>prostředků – informace k obvyklým cenám na stránkách </a:t>
            </a:r>
            <a:r>
              <a:rPr lang="cs-CZ" altLang="cs-CZ" sz="1400" dirty="false" smtClean="false">
                <a:hlinkClick r:id="rId3"/>
              </a:rPr>
              <a:t>www.esfcr.cz</a:t>
            </a:r>
            <a:r>
              <a:rPr lang="cs-CZ" altLang="cs-CZ" sz="1400" dirty="false" smtClean="false"/>
              <a:t>: </a:t>
            </a:r>
          </a:p>
          <a:p>
            <a:pPr marL="486000" lvl="2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1600" b="true" dirty="false" smtClean="false">
                <a:hlinkClick r:id="rId4"/>
              </a:rPr>
              <a:t>https</a:t>
            </a:r>
            <a:r>
              <a:rPr lang="cs-CZ" altLang="cs-CZ" sz="1600" b="true" dirty="false">
                <a:hlinkClick r:id="rId4"/>
              </a:rPr>
              <a:t>://www.esfcr.cz/obvykle-ceny-a-mzdy-platy-opz/-/</a:t>
            </a:r>
            <a:r>
              <a:rPr lang="cs-CZ" altLang="cs-CZ" sz="1600" b="true" dirty="false" smtClean="false">
                <a:hlinkClick r:id="rId4"/>
              </a:rPr>
              <a:t>dokument/799359</a:t>
            </a:r>
            <a:endParaRPr lang="cs-CZ" altLang="cs-CZ" sz="1600" b="true" dirty="false" smtClean="false"/>
          </a:p>
          <a:p>
            <a:pPr marL="486000" lvl="2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endParaRPr lang="cs-CZ" altLang="cs-CZ" sz="1600" b="tru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008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Charakteristika </a:t>
            </a:r>
            <a:r>
              <a:rPr lang="cs-CZ" sz="2800" dirty="false" err="true" smtClean="false"/>
              <a:t>ZpůsobiléHO</a:t>
            </a:r>
            <a:r>
              <a:rPr lang="cs-CZ" sz="2800" dirty="false" smtClean="false"/>
              <a:t/>
            </a:r>
            <a:br>
              <a:rPr lang="cs-CZ" sz="2800" dirty="false" smtClean="false"/>
            </a:br>
            <a:r>
              <a:rPr lang="cs-CZ" sz="2800" dirty="false" smtClean="false"/>
              <a:t> výdaje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779232"/>
          </a:xfrm>
        </p:spPr>
        <p:txBody>
          <a:bodyPr/>
          <a:lstStyle/>
          <a:p>
            <a:pPr lv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600" b="true" dirty="false"/>
              <a:t>Účelností, </a:t>
            </a:r>
            <a:r>
              <a:rPr lang="cs-CZ" altLang="cs-CZ" sz="1400" dirty="false"/>
              <a:t>tj. využitím veřejných prostředků k zajištění optimální míry dosažení cílů</a:t>
            </a:r>
            <a:r>
              <a:rPr lang="cs-CZ" altLang="cs-CZ" sz="1400" dirty="false" smtClean="false"/>
              <a:t>.</a:t>
            </a:r>
            <a:endParaRPr lang="cs-CZ" altLang="cs-CZ" sz="1400" b="true" dirty="false" smtClean="false"/>
          </a:p>
          <a:p>
            <a:pPr lv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600" b="true" dirty="false" smtClean="false"/>
              <a:t>Efektivností</a:t>
            </a:r>
            <a:r>
              <a:rPr lang="cs-CZ" altLang="cs-CZ" sz="1600" b="true" dirty="false"/>
              <a:t>, tj. </a:t>
            </a:r>
            <a:r>
              <a:rPr lang="cs-CZ" altLang="cs-CZ" sz="1400" dirty="false"/>
              <a:t>vynaložením veřejných prostředků tak, aby se ve srovnání s jejich objemem dosáhlo maximálního rozsahu, kvality a přínosu.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cs-CZ" altLang="cs-CZ" sz="1800" dirty="false"/>
              <a:t>Pokud výdaje vykazované příjemcem nejsou přiměřené, ŘO je oprávněn výdaj jako způsobilý neschválit, nebo jej schválit pouze do určité výše</a:t>
            </a:r>
            <a:r>
              <a:rPr lang="cs-CZ" altLang="cs-CZ" sz="1800" dirty="false" smtClean="false"/>
              <a:t>.</a:t>
            </a:r>
            <a:endParaRPr lang="cs-CZ" sz="2000" b="true" u="sng" dirty="false" smtClean="false"/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sz="1800" b="true" u="sng" dirty="false" smtClean="false"/>
              <a:t>Časová </a:t>
            </a:r>
            <a:r>
              <a:rPr lang="cs-CZ" sz="1800" b="true" u="sng" dirty="false"/>
              <a:t>způsobilost výdaje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sz="1800" dirty="false"/>
              <a:t>Výdaj vznikl v době realizace </a:t>
            </a:r>
            <a:r>
              <a:rPr lang="cs-CZ" sz="1800" dirty="false" smtClean="false"/>
              <a:t>projektu.</a:t>
            </a:r>
            <a:r>
              <a:rPr lang="cs-CZ" sz="1800" dirty="false"/>
              <a:t> </a:t>
            </a:r>
            <a:r>
              <a:rPr lang="cs-CZ" sz="1800" dirty="false" smtClean="false"/>
              <a:t>Tato podmínka musí být ověřitelná,  např. datem vzniku nákladu na </a:t>
            </a:r>
            <a:r>
              <a:rPr lang="cs-CZ" sz="1800" dirty="false"/>
              <a:t>příslušném účetním </a:t>
            </a:r>
            <a:r>
              <a:rPr lang="cs-CZ" sz="1800" dirty="false" smtClean="false"/>
              <a:t>dokladu.</a:t>
            </a:r>
            <a:endParaRPr lang="cs-CZ" sz="2000" b="true" u="sng" dirty="false" smtClean="false"/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1800" b="true" u="sng" dirty="false" smtClean="false"/>
              <a:t>Úhrada </a:t>
            </a:r>
            <a:r>
              <a:rPr lang="cs-CZ" sz="1800" b="true" u="sng" dirty="false"/>
              <a:t>výdaje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sz="1800" dirty="false"/>
              <a:t>Podmínkou způsobilosti je, že výdaj musí být ze strany příjemce, příp. jeho partnerů, skutečně zaplacen, tj. úhrada musí být doložena bankovními výpisy či výdajovými pokladními doklady. </a:t>
            </a:r>
            <a:endParaRPr lang="cs-CZ" sz="1800" dirty="false" smtClean="false"/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endParaRPr lang="cs-CZ" sz="1800" dirty="false"/>
          </a:p>
          <a:p>
            <a:pPr marL="0" indent="0">
              <a:buNone/>
            </a:pPr>
            <a:endParaRPr lang="cs-CZ" sz="20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057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707224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cs-CZ" altLang="cs-CZ" sz="1800" b="true" u="sng" dirty="false" smtClean="false"/>
              <a:t>Způsobilé výdaje - Osobní náklady členů RT</a:t>
            </a:r>
            <a:r>
              <a:rPr lang="cs-CZ" altLang="cs-CZ" sz="1800" b="true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altLang="cs-CZ" sz="1600" dirty="false"/>
              <a:t>Mzdy a platy zaměstnanců příjemce nebo partnera s finančním </a:t>
            </a:r>
            <a:r>
              <a:rPr lang="cs-CZ" altLang="cs-CZ" sz="1600" dirty="false" smtClean="false"/>
              <a:t>příspěvkem pracujících </a:t>
            </a:r>
            <a:r>
              <a:rPr lang="cs-CZ" altLang="cs-CZ" sz="1600" dirty="false"/>
              <a:t>výhradně pro projekt.</a:t>
            </a:r>
          </a:p>
          <a:p>
            <a:pPr algn="just">
              <a:lnSpc>
                <a:spcPct val="100000"/>
              </a:lnSpc>
            </a:pPr>
            <a:r>
              <a:rPr lang="cs-CZ" altLang="cs-CZ" sz="1600" dirty="false"/>
              <a:t>Příslušná část mezd nebo platů zaměstnanců příjemce nebo partnera s finančním příspěvkem podílejících se na projektu pouze částí svého </a:t>
            </a:r>
            <a:r>
              <a:rPr lang="cs-CZ" altLang="cs-CZ" sz="1600" dirty="false" smtClean="false"/>
              <a:t>úvazku.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Ostatní </a:t>
            </a:r>
            <a:r>
              <a:rPr lang="cs-CZ" sz="1600" dirty="false"/>
              <a:t>osobní náklady na zaměstnance příjemce nebo partnera s finančním příspěvkem, kteří jsou v rámci projektu zaměstnáni na dohodu o pracovní činnosti nebo dohodu o provedení práce</a:t>
            </a:r>
            <a:endParaRPr lang="cs-CZ" altLang="cs-CZ" sz="16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 smtClean="false"/>
              <a:t>Osobní náklady pracovníků příjemce nebo partnera s finančním příspěvkem (členů RT), kteří vykonávají pro projekt činnosti, které patří </a:t>
            </a:r>
            <a:r>
              <a:rPr lang="cs-CZ" sz="1800" dirty="false"/>
              <a:t>na základě vymezení nepřímých nákladů </a:t>
            </a:r>
            <a:r>
              <a:rPr lang="cs-CZ" sz="1800" dirty="false" smtClean="false"/>
              <a:t>mezi </a:t>
            </a:r>
            <a:r>
              <a:rPr lang="cs-CZ" sz="1800" dirty="false"/>
              <a:t>nepřímé </a:t>
            </a:r>
            <a:r>
              <a:rPr lang="cs-CZ" sz="1800" dirty="false" smtClean="false"/>
              <a:t>náklady, patří do nepřímých nákladů. </a:t>
            </a:r>
            <a:endParaRPr lang="cs-CZ" altLang="cs-CZ" sz="18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4050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sz="1800" dirty="false" smtClean="false"/>
              <a:t>Způsobilé osobní náklady </a:t>
            </a:r>
            <a:r>
              <a:rPr lang="cs-CZ" sz="1800" dirty="false"/>
              <a:t>- součet hrubé mzdy/platu/odměny z dohody a odvodů na sociální a zdravotní pojištění hrazených </a:t>
            </a:r>
            <a:r>
              <a:rPr lang="cs-CZ" sz="1800" dirty="false" smtClean="false"/>
              <a:t>zaměstnavatelem a </a:t>
            </a:r>
            <a:r>
              <a:rPr lang="cs-CZ" sz="1800" dirty="false"/>
              <a:t>případně dalších výdajů na zaměstnance, které je zaměstnavatel povinen hradit na základě platných právních předpisů (např. odvody do FKSP, zákonné pojištění odpovědnosti zaměstnavatele za škodu při pracovním úrazu nebo nemoci z povolání apod.).</a:t>
            </a:r>
            <a:endParaRPr lang="cs-CZ" alt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dirty="false"/>
              <a:t>Způsobilé osobní náklady </a:t>
            </a:r>
            <a:r>
              <a:rPr lang="cs-CZ" altLang="cs-CZ" sz="1800" dirty="false" smtClean="false"/>
              <a:t>by měly respektovat obvyklou </a:t>
            </a:r>
            <a:r>
              <a:rPr lang="cs-CZ" altLang="cs-CZ" sz="1800" dirty="false"/>
              <a:t>výši v daném místě, čase a oboru. </a:t>
            </a:r>
            <a:r>
              <a:rPr lang="cs-CZ" altLang="cs-CZ" sz="1800" dirty="false" smtClean="false"/>
              <a:t>V případě nárokování vyšších mzdových sazeb - nutné odůvodnění.</a:t>
            </a:r>
            <a:endParaRPr lang="cs-CZ" altLang="cs-CZ" sz="1800" dirty="false"/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 smtClean="false"/>
              <a:t>Informace </a:t>
            </a:r>
            <a:r>
              <a:rPr lang="cs-CZ" altLang="cs-CZ" sz="1800" dirty="false"/>
              <a:t>k obvyklých mzdám a platům: </a:t>
            </a: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600" dirty="false"/>
              <a:t>Na stránkách ww.esfcr.cz:</a:t>
            </a:r>
            <a:r>
              <a:rPr lang="cs-CZ" altLang="cs-CZ" sz="1400" dirty="false"/>
              <a:t>   </a:t>
            </a:r>
            <a:r>
              <a:rPr lang="cs-CZ" altLang="cs-CZ" sz="1600" b="true" dirty="false">
                <a:hlinkClick r:id="rId3"/>
              </a:rPr>
              <a:t>https://www.esfcr.cz/obvykle-ceny-a-mzdy-platy-opz</a:t>
            </a:r>
            <a:endParaRPr lang="cs-CZ" altLang="cs-CZ" sz="1600" b="true" dirty="false"/>
          </a:p>
          <a:p>
            <a:pPr marL="486000" lvl="2" indent="0">
              <a:lnSpc>
                <a:spcPct val="100000"/>
              </a:lnSpc>
              <a:buNone/>
              <a:defRPr/>
            </a:pPr>
            <a:r>
              <a:rPr lang="cs-CZ" sz="1600" dirty="false"/>
              <a:t>Na stránkách www.mpsv.cz:  Informační systém o průměrném výdělku (ISPV): </a:t>
            </a:r>
            <a:r>
              <a:rPr lang="cs-CZ" sz="1600" b="true" dirty="false">
                <a:hlinkClick r:id="rId4"/>
              </a:rPr>
              <a:t>www.mpsv.cz/ISPV.php</a:t>
            </a:r>
            <a:endParaRPr lang="cs-CZ" altLang="cs-CZ" sz="16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594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altLang="cs-CZ" sz="1800" dirty="false" smtClean="false"/>
              <a:t>Pracovní </a:t>
            </a:r>
            <a:r>
              <a:rPr lang="cs-CZ" altLang="cs-CZ" sz="1800" dirty="false"/>
              <a:t>smlouvy a dohody o pracích konaných mimo pracovní poměr (DPP/DPČ) musí být v souladu se </a:t>
            </a:r>
            <a:r>
              <a:rPr lang="cs-CZ" altLang="cs-CZ" sz="1800" dirty="false" smtClean="false"/>
              <a:t>zákoníkem </a:t>
            </a:r>
            <a:r>
              <a:rPr lang="cs-CZ" altLang="cs-CZ" sz="1800" dirty="false"/>
              <a:t>práce</a:t>
            </a:r>
            <a:r>
              <a:rPr lang="cs-CZ" altLang="cs-CZ" sz="1800" dirty="false" smtClean="false"/>
              <a:t>.</a:t>
            </a:r>
            <a:endParaRPr 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sz="1800" dirty="false" smtClean="false"/>
              <a:t>DPČ </a:t>
            </a:r>
            <a:r>
              <a:rPr lang="cs-CZ" sz="1800" dirty="false"/>
              <a:t>- týdenní rozsah nesmí v průměru </a:t>
            </a:r>
            <a:r>
              <a:rPr lang="cs-CZ" sz="1800" dirty="false" smtClean="false"/>
              <a:t>překračovat 20 hodin, maximálně </a:t>
            </a:r>
            <a:r>
              <a:rPr lang="cs-CZ" sz="1800" dirty="false"/>
              <a:t>za dobu 52 </a:t>
            </a:r>
            <a:r>
              <a:rPr lang="cs-CZ" sz="1800" dirty="false" smtClean="false"/>
              <a:t>týdnů. </a:t>
            </a:r>
            <a:endParaRPr lang="cs-CZ" sz="1800" dirty="false"/>
          </a:p>
          <a:p>
            <a:pPr marL="504000" lvl="3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sz="1600" dirty="false"/>
              <a:t>Do částky 2499 Kč za měsíc </a:t>
            </a:r>
            <a:r>
              <a:rPr lang="cs-CZ" sz="1600" dirty="false" smtClean="false"/>
              <a:t>– nehradí se odvody </a:t>
            </a:r>
            <a:r>
              <a:rPr lang="cs-CZ" sz="1600" dirty="false"/>
              <a:t>na zdravotní a sociální </a:t>
            </a:r>
            <a:r>
              <a:rPr lang="cs-CZ" sz="1600" dirty="false" smtClean="false"/>
              <a:t>pojištění (zaměstnání malého rozsahu). </a:t>
            </a:r>
          </a:p>
          <a:p>
            <a:pPr marL="504000" lvl="3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1600" dirty="false"/>
              <a:t>Od částky 2500 Kč za měsíc vzniká povinnost platby zdravotního a sociálního pojištění</a:t>
            </a:r>
            <a:r>
              <a:rPr lang="cs-CZ" sz="1800" dirty="false"/>
              <a:t>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dirty="false"/>
              <a:t>DPP - rozsah práce nesmí překročit 300 hodin v kalendářním roce u jednoho </a:t>
            </a:r>
            <a:r>
              <a:rPr lang="cs-CZ" sz="1800" dirty="false" smtClean="false"/>
              <a:t>zaměstnavatele. </a:t>
            </a:r>
            <a:endParaRPr lang="cs-CZ" sz="1800" dirty="false"/>
          </a:p>
          <a:p>
            <a:pPr marL="504000" lvl="3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sz="1600" dirty="false"/>
              <a:t>Odvody na zdravotní a sociální pojištění </a:t>
            </a:r>
            <a:r>
              <a:rPr lang="cs-CZ" sz="1600" dirty="false" smtClean="false"/>
              <a:t>se hradí, pokud odměna DPP v  měsíci přesáhne 10.000 </a:t>
            </a:r>
            <a:r>
              <a:rPr lang="cs-CZ" sz="1600" dirty="false"/>
              <a:t>Kč. </a:t>
            </a:r>
          </a:p>
          <a:p>
            <a:pPr marL="504000" lvl="3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altLang="cs-CZ" sz="1600" dirty="false"/>
              <a:t>Pokud má zaměstnanec více DPP u jednoho zaměstnavatele a součet zúčtovaných příjmů z těchto dohod přesáhne v měsíci </a:t>
            </a:r>
            <a:r>
              <a:rPr lang="cs-CZ" altLang="cs-CZ" sz="1600" dirty="false" smtClean="false"/>
              <a:t>10.000 </a:t>
            </a:r>
            <a:r>
              <a:rPr lang="cs-CZ" altLang="cs-CZ" sz="1600" dirty="false"/>
              <a:t>Kč, pak se hradí odvody na zdravotní </a:t>
            </a:r>
            <a:r>
              <a:rPr lang="cs-CZ" sz="1600" dirty="false"/>
              <a:t>a sociální </a:t>
            </a:r>
            <a:r>
              <a:rPr lang="cs-CZ" altLang="cs-CZ" sz="1600" dirty="false" smtClean="false"/>
              <a:t>pojištění</a:t>
            </a:r>
            <a:r>
              <a:rPr lang="cs-CZ" altLang="cs-CZ" sz="1600" dirty="false"/>
              <a:t>. </a:t>
            </a:r>
          </a:p>
          <a:p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125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IV.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064000" cy="5256584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200" u="sng" dirty="false"/>
              <a:t> </a:t>
            </a:r>
            <a:r>
              <a:rPr lang="cs-CZ" sz="1800" b="true" u="sng" dirty="false" smtClean="false"/>
              <a:t>Povinné náležitosti pracovních smluv, DPČ a DPP v OPZ</a:t>
            </a:r>
            <a:r>
              <a:rPr lang="cs-CZ" sz="1800" dirty="false" smtClean="false"/>
              <a:t>: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Identifikace </a:t>
            </a:r>
            <a:r>
              <a:rPr lang="cs-CZ" sz="1800" dirty="false"/>
              <a:t>projektu (název či registrační číslo</a:t>
            </a:r>
            <a:r>
              <a:rPr lang="cs-CZ" sz="1800" dirty="false" smtClean="false"/>
              <a:t>),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P</a:t>
            </a:r>
            <a:r>
              <a:rPr lang="cs-CZ" sz="1800" dirty="false"/>
              <a:t>opis pracovní činnosti</a:t>
            </a:r>
            <a:r>
              <a:rPr lang="cs-CZ" sz="1800" dirty="false" smtClean="false"/>
              <a:t>,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Rozsah </a:t>
            </a:r>
            <a:r>
              <a:rPr lang="cs-CZ" sz="1800" dirty="false"/>
              <a:t>činnosti, tzn. úvazek nebo  počet hodin za časovou </a:t>
            </a:r>
            <a:r>
              <a:rPr lang="cs-CZ" sz="1800" dirty="false" smtClean="false"/>
              <a:t>jednotku,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Výše odměny.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altLang="cs-CZ" sz="1800" b="true" u="sng" dirty="false" smtClean="false"/>
              <a:t>Úvazek 1,0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 smtClean="false"/>
              <a:t>Úvazek </a:t>
            </a:r>
            <a:r>
              <a:rPr lang="cs-CZ" altLang="cs-CZ" sz="1800" dirty="false"/>
              <a:t>pracovníka zapojeného do realizace projektu OPZ může být maximálně 1,0 dohromady u všech subjektů (příjemce a partneři) zapojených do daného projektu, a to po celou dobu zapojení daného pracovníka do realizace projektu OPZ. 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b="true" dirty="false" smtClean="false"/>
              <a:t>Výpočet úvazku pro projekt: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b="true" dirty="false" smtClean="false"/>
              <a:t>Úvazek 1,0 - neprojektové úvazky = projektový úvazek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dirty="false" smtClean="false"/>
              <a:t>Příklad:  Pracovník má pracovní smlouvu s úvazkem 0,8 mimo projekt,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dirty="false" smtClean="false"/>
              <a:t>              Maximální úvazek pro projekt je možný ve výši 0,2. 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1600" dirty="false" smtClean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8791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Obsah semináře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7525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cs-CZ" sz="1800" b="true" u="sng" dirty="false" smtClean="false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800" b="true" u="sng" dirty="false" smtClean="false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cs-CZ" dirty="false" smtClean="false"/>
              <a:t>Rozhodnutí </a:t>
            </a:r>
            <a:r>
              <a:rPr lang="cs-CZ" dirty="false"/>
              <a:t>o poskytnutí dotace</a:t>
            </a:r>
          </a:p>
          <a:p>
            <a:pPr>
              <a:lnSpc>
                <a:spcPct val="100000"/>
              </a:lnSpc>
            </a:pPr>
            <a:r>
              <a:rPr lang="cs-CZ" dirty="false"/>
              <a:t>Změny v projektu</a:t>
            </a:r>
          </a:p>
          <a:p>
            <a:pPr>
              <a:lnSpc>
                <a:spcPct val="100000"/>
              </a:lnSpc>
            </a:pPr>
            <a:r>
              <a:rPr lang="cs-CZ" dirty="false"/>
              <a:t>Zdroje informací</a:t>
            </a:r>
          </a:p>
          <a:p>
            <a:pPr>
              <a:lnSpc>
                <a:spcPct val="100000"/>
              </a:lnSpc>
            </a:pPr>
            <a:r>
              <a:rPr lang="cs-CZ" dirty="false"/>
              <a:t>Zálohová platba</a:t>
            </a:r>
          </a:p>
          <a:p>
            <a:pPr>
              <a:lnSpc>
                <a:spcPct val="100000"/>
              </a:lnSpc>
            </a:pPr>
            <a:r>
              <a:rPr lang="cs-CZ" dirty="false"/>
              <a:t>Finanční část – ne/způsobilé výdaje, PN/NN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1414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</a:t>
            </a:r>
            <a:r>
              <a:rPr lang="cs-CZ" sz="2800" dirty="false" smtClean="false"/>
              <a:t>V.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true" u="sng" dirty="false" smtClean="false"/>
              <a:t>Odvody </a:t>
            </a:r>
            <a:r>
              <a:rPr lang="cs-CZ" sz="1800" b="true" u="sng" dirty="false"/>
              <a:t>zaměstnavatele na sociální a zdravotní pojištění</a:t>
            </a:r>
            <a:r>
              <a:rPr lang="cs-CZ" sz="1800" b="true" dirty="false"/>
              <a:t> 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Způsobilé jsou odvody na </a:t>
            </a:r>
            <a:r>
              <a:rPr lang="cs-CZ" sz="1800" dirty="false"/>
              <a:t>sociální a zdravotní pojištění</a:t>
            </a:r>
            <a:r>
              <a:rPr lang="cs-CZ" sz="1800" b="true" dirty="false"/>
              <a:t> </a:t>
            </a:r>
            <a:r>
              <a:rPr lang="cs-CZ" sz="1800" dirty="false" smtClean="false"/>
              <a:t>spojené </a:t>
            </a:r>
            <a:r>
              <a:rPr lang="cs-CZ" sz="1800" dirty="false"/>
              <a:t>se zaměstnancem hrazené zaměstnavatelem povinně na základě právních předpisů</a:t>
            </a:r>
            <a:r>
              <a:rPr lang="cs-CZ" sz="1800" dirty="false" smtClean="false"/>
              <a:t>. </a:t>
            </a:r>
          </a:p>
          <a:p>
            <a:pPr marL="0" indent="0" algn="just">
              <a:buNone/>
            </a:pPr>
            <a:r>
              <a:rPr lang="cs-CZ" sz="1800" b="true" u="sng" dirty="false" smtClean="false"/>
              <a:t>Odměny</a:t>
            </a:r>
            <a:endParaRPr lang="cs-CZ" sz="1800" b="true" u="sng" dirty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Způsobilé </a:t>
            </a:r>
            <a:r>
              <a:rPr lang="cs-CZ" altLang="cs-CZ" sz="1800" dirty="false" smtClean="false"/>
              <a:t>jsou odměny za </a:t>
            </a:r>
            <a:r>
              <a:rPr lang="cs-CZ" altLang="cs-CZ" sz="1800" dirty="false"/>
              <a:t>splnění mimořádného nebo zvlášť významného úkolu apod</a:t>
            </a:r>
            <a:r>
              <a:rPr lang="cs-CZ" altLang="cs-CZ" sz="1800" dirty="false" smtClean="false"/>
              <a:t>. </a:t>
            </a:r>
            <a:r>
              <a:rPr lang="cs-CZ" sz="1800" dirty="false"/>
              <a:t>Zdůvodnění vyplacených odměn je nezbytnou podmínkou jejich způsobilosti. </a:t>
            </a:r>
            <a:r>
              <a:rPr lang="cs-CZ" altLang="cs-CZ" sz="1800" dirty="false" smtClean="false"/>
              <a:t>Příjemce </a:t>
            </a:r>
            <a:r>
              <a:rPr lang="cs-CZ" altLang="cs-CZ" sz="1800" dirty="false"/>
              <a:t>stanoví kritéria, při jejichž splnění lze odměny zaměstnanci poskytnout. </a:t>
            </a:r>
            <a:endParaRPr lang="cs-CZ" altLang="cs-CZ" sz="1800" dirty="false" smtClean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false" smtClean="false"/>
              <a:t>Způsobilé </a:t>
            </a:r>
            <a:r>
              <a:rPr lang="cs-CZ" altLang="cs-CZ" sz="1800" dirty="false"/>
              <a:t>jsou odměny, které nepřekročí 25 </a:t>
            </a:r>
            <a:r>
              <a:rPr lang="cs-CZ" altLang="cs-CZ" sz="1800" dirty="false" smtClean="false"/>
              <a:t>% ročního úhrnu nejvyššího platového tarifu a nejvýše přípustného osobního příplatku v příslušné platové třídě, nebo roční mzdy/odměny z dohody, kdy se vychází z částky dle poslední platné verze pracovní smlouvy/dohody o pracovní činnosti/dohody o provedení práce.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666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VI.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Náhrady za </a:t>
            </a:r>
            <a:r>
              <a:rPr lang="cs-CZ" sz="1800" b="true" u="sng" dirty="false"/>
              <a:t>dovolenou </a:t>
            </a:r>
            <a:endParaRPr lang="cs-CZ" sz="18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Náhrady za dovolenou jsou způsobilé </a:t>
            </a:r>
            <a:r>
              <a:rPr lang="cs-CZ" altLang="cs-CZ" sz="1800" dirty="false" smtClean="false"/>
              <a:t>pouze </a:t>
            </a:r>
            <a:r>
              <a:rPr lang="cs-CZ" altLang="cs-CZ" sz="1800" dirty="false"/>
              <a:t>v rozsahu, v jakém odpovídají míře zapojení zaměstnance (=úvazek </a:t>
            </a:r>
            <a:r>
              <a:rPr lang="cs-CZ" altLang="cs-CZ" sz="1800" dirty="false" smtClean="false"/>
              <a:t>dle pracovní smlouvy, DPČ, DPP v </a:t>
            </a:r>
            <a:r>
              <a:rPr lang="cs-CZ" altLang="cs-CZ" sz="1800" dirty="false"/>
              <a:t>projektu) do realizace </a:t>
            </a:r>
            <a:r>
              <a:rPr lang="cs-CZ" altLang="cs-CZ" sz="1800" dirty="false" smtClean="false"/>
              <a:t>projektu </a:t>
            </a:r>
            <a:r>
              <a:rPr lang="cs-CZ" altLang="cs-CZ" sz="1800" dirty="false"/>
              <a:t>v měsíci, </a:t>
            </a:r>
            <a:r>
              <a:rPr lang="cs-CZ" altLang="cs-CZ" sz="1800" dirty="false" smtClean="false"/>
              <a:t>v </a:t>
            </a:r>
            <a:r>
              <a:rPr lang="cs-CZ" altLang="cs-CZ" sz="1800" dirty="false"/>
              <a:t>němž je dovolená čerpána.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Způsobilým výdajem je náhrada mzdy nebo platu za dovolenou v rozsahu, který zaměstnavatel musí zaměstnanci poskytnout na základě platného právního předpisu, kolektivní smlouvy nebo vnitřního předpisu </a:t>
            </a:r>
            <a:r>
              <a:rPr lang="cs-CZ" altLang="cs-CZ" sz="1800" dirty="false" smtClean="false"/>
              <a:t>zaměstnavatele.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altLang="cs-CZ" sz="1800" b="true" u="sng" dirty="false" smtClean="false"/>
              <a:t>F</a:t>
            </a:r>
            <a:r>
              <a:rPr lang="pt-BR" altLang="cs-CZ" sz="1800" b="true" u="sng" dirty="false"/>
              <a:t>ond kulturních a sociálních potřeb</a:t>
            </a:r>
            <a:endParaRPr lang="cs-CZ" sz="1800" b="true" u="sng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FKSP je způsobilým nákladem u organizací, které musí povinně tvořit FKSP dle zákona.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altLang="cs-CZ" sz="1800" dirty="false"/>
          </a:p>
          <a:p>
            <a:pPr algn="just">
              <a:lnSpc>
                <a:spcPct val="100000"/>
              </a:lnSpc>
            </a:pPr>
            <a:endParaRPr lang="cs-CZ" altLang="cs-CZ" sz="1800" dirty="false" smtClean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5763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</a:t>
            </a:r>
            <a:r>
              <a:rPr lang="cs-CZ" sz="2800" dirty="false" err="true" smtClean="false"/>
              <a:t>VIi</a:t>
            </a:r>
            <a:r>
              <a:rPr lang="cs-CZ" sz="2800" dirty="false" smtClean="false"/>
              <a:t>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true" u="sng" dirty="false" smtClean="false"/>
              <a:t>Pracovní neschopnost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Způsobilým výdajem je náhrada </a:t>
            </a:r>
            <a:r>
              <a:rPr lang="cs-CZ" sz="1800" dirty="false"/>
              <a:t>mzdy nebo platu, nebo odměny z dohody (resp. poměrná část) za dny dočasné pracovní neschopnosti nebo nařízené karantény</a:t>
            </a:r>
            <a:r>
              <a:rPr lang="cs-CZ" sz="1800" b="true" dirty="false"/>
              <a:t> </a:t>
            </a:r>
            <a:r>
              <a:rPr lang="cs-CZ" sz="1800" dirty="false"/>
              <a:t>ve výši a trvání, ve kterých je zaměstnavatel povinen tuto náhradu mzdy, nebo platu, nebo odměny z dohody poskytovat podle platných právních předpisů, podle kolektivní smlouvy nebo vnitřního předpisu </a:t>
            </a:r>
            <a:r>
              <a:rPr lang="cs-CZ" sz="1800" dirty="false" smtClean="false"/>
              <a:t>zaměstnavatele.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Další překážky v práci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Způsobilá je také </a:t>
            </a:r>
            <a:r>
              <a:rPr lang="cs-CZ" sz="1800" b="true" dirty="false"/>
              <a:t>náhrada mzdy nebo platu </a:t>
            </a:r>
            <a:r>
              <a:rPr lang="cs-CZ" sz="1800" dirty="false"/>
              <a:t>(resp. poměrná část) </a:t>
            </a:r>
            <a:r>
              <a:rPr lang="cs-CZ" sz="1800" b="true" dirty="false"/>
              <a:t>v případě dalších překážek v práci</a:t>
            </a:r>
            <a:r>
              <a:rPr lang="cs-CZ" sz="1800" dirty="false"/>
              <a:t>, za které v souladu se zákoníkem práce nebo s kolektivní smlouvou nebo s vnitřním předpisem zaměstnavatele </a:t>
            </a:r>
            <a:r>
              <a:rPr lang="cs-CZ" sz="1800" dirty="false" smtClean="false"/>
              <a:t>přísluší </a:t>
            </a:r>
            <a:r>
              <a:rPr lang="cs-CZ" sz="1800" dirty="false"/>
              <a:t>zaměstnanci náhrada mzdy/platu hrazená zaměstnavatelem (např. svatba, narození dítěte, studijní volno, </a:t>
            </a:r>
            <a:r>
              <a:rPr lang="cs-CZ" sz="1800" dirty="false" smtClean="false"/>
              <a:t>promoce, překážky na straně zaměstnavatele apod</a:t>
            </a:r>
            <a:r>
              <a:rPr lang="cs-CZ" sz="1800" dirty="false"/>
              <a:t>.).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11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Způsobilé výdaje – nákup zařízení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a vybavení 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82453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altLang="cs-CZ" sz="1800" dirty="false"/>
              <a:t>Investiční výdaje - odpisovaný hmotný majetek (pořizovací hodnota vyšší než 40 tis. Kč) a nehmotný majetek (pořizovací cena vyšší než 60 tis. Kč</a:t>
            </a:r>
            <a:r>
              <a:rPr lang="cs-CZ" altLang="cs-CZ" sz="1800" dirty="false" smtClean="false"/>
              <a:t>).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Neinvestiční výdaje – neodpisovaný hmotný majetek (pořizovací hodnota </a:t>
            </a:r>
            <a:r>
              <a:rPr lang="cs-CZ" altLang="cs-CZ" sz="1800" dirty="false" smtClean="false"/>
              <a:t>nepřesáhne 40 </a:t>
            </a:r>
            <a:r>
              <a:rPr lang="cs-CZ" altLang="cs-CZ" sz="1800" dirty="false"/>
              <a:t>tis. Kč) a nehmotný majetek (pořizovací cena </a:t>
            </a:r>
            <a:r>
              <a:rPr lang="cs-CZ" altLang="cs-CZ" sz="1800" dirty="false" smtClean="false"/>
              <a:t>nepřesáhne 60 </a:t>
            </a:r>
            <a:r>
              <a:rPr lang="cs-CZ" altLang="cs-CZ" sz="1800" dirty="false"/>
              <a:t>tis. Kč</a:t>
            </a:r>
            <a:r>
              <a:rPr lang="cs-CZ" altLang="cs-CZ" sz="1800" dirty="false" smtClean="false"/>
              <a:t>).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Pro nákup zařízení a vybavení pro </a:t>
            </a:r>
            <a:r>
              <a:rPr lang="cs-CZ" sz="1800" dirty="false" smtClean="false"/>
              <a:t>RT platí</a:t>
            </a:r>
            <a:r>
              <a:rPr lang="cs-CZ" sz="1800" dirty="false"/>
              <a:t>, že nárokovat a proplácet lze pouze takovou výši nákladů na zařízení a vybavení, která odpovídá předpokládané výši úvazku člena </a:t>
            </a:r>
            <a:r>
              <a:rPr lang="cs-CZ" sz="1800" dirty="false" smtClean="false"/>
              <a:t>RT ve </a:t>
            </a:r>
            <a:r>
              <a:rPr lang="cs-CZ" sz="1800" dirty="false"/>
              <a:t>vztahu k jeho zapojení do </a:t>
            </a:r>
            <a:r>
              <a:rPr lang="cs-CZ" sz="1800" dirty="false" smtClean="false"/>
              <a:t>projektu, např. </a:t>
            </a:r>
            <a:r>
              <a:rPr lang="cs-CZ" altLang="cs-CZ" sz="1800" dirty="false" smtClean="false"/>
              <a:t>0,3 </a:t>
            </a:r>
            <a:r>
              <a:rPr lang="cs-CZ" altLang="cs-CZ" sz="1800" dirty="false"/>
              <a:t>úvazek </a:t>
            </a:r>
            <a:r>
              <a:rPr lang="cs-CZ" altLang="cs-CZ" sz="1800" dirty="false" smtClean="false"/>
              <a:t>pro projekt = </a:t>
            </a:r>
            <a:r>
              <a:rPr lang="cs-CZ" altLang="cs-CZ" sz="1800" dirty="false"/>
              <a:t>max. 0,3 ks zařízení a </a:t>
            </a:r>
            <a:r>
              <a:rPr lang="cs-CZ" altLang="cs-CZ" sz="1800" dirty="false" smtClean="false"/>
              <a:t>vybavení. Úvazky </a:t>
            </a:r>
            <a:r>
              <a:rPr lang="cs-CZ" sz="1800" dirty="false" smtClean="false"/>
              <a:t>členů RT je možné sčítat, např. </a:t>
            </a:r>
            <a:r>
              <a:rPr lang="cs-CZ" altLang="cs-CZ" sz="1800" dirty="false" smtClean="false"/>
              <a:t>2 pracovníci RT na 0,5 </a:t>
            </a:r>
            <a:r>
              <a:rPr lang="cs-CZ" altLang="cs-CZ" sz="1800" dirty="false"/>
              <a:t>úvazek </a:t>
            </a:r>
            <a:r>
              <a:rPr lang="cs-CZ" altLang="cs-CZ" sz="1800" dirty="false" smtClean="false"/>
              <a:t>pro projekt = max.1 ks  zařízení a vybavení </a:t>
            </a:r>
            <a:r>
              <a:rPr lang="cs-CZ" sz="1800" dirty="false" smtClean="false"/>
              <a:t>(kontroluje </a:t>
            </a:r>
            <a:r>
              <a:rPr lang="cs-CZ" sz="1800" dirty="false"/>
              <a:t>se vůči poslednímu platnému právnímu aktu nebo poslednímu ŘO schválenému rozpočtu v době </a:t>
            </a:r>
            <a:r>
              <a:rPr lang="cs-CZ" sz="1800" dirty="false" smtClean="false"/>
              <a:t>nákupu zařízení a vybavení).</a:t>
            </a:r>
            <a:r>
              <a:rPr lang="cs-CZ" altLang="cs-CZ" sz="1800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 smtClean="false"/>
              <a:t>Zařízení </a:t>
            </a:r>
            <a:r>
              <a:rPr lang="cs-CZ" altLang="cs-CZ" sz="1800" dirty="false"/>
              <a:t>a vybavení </a:t>
            </a:r>
            <a:r>
              <a:rPr lang="cs-CZ" altLang="cs-CZ" sz="1800" dirty="false" smtClean="false"/>
              <a:t>pro cílovou skupinu patří do přímých nákladů a </a:t>
            </a:r>
            <a:r>
              <a:rPr lang="cs-CZ" altLang="cs-CZ" sz="1800" u="sng" dirty="false" smtClean="false"/>
              <a:t>nekrátí se dle úvazku členů RT.</a:t>
            </a:r>
            <a:endParaRPr lang="cs-CZ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8380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Způsobilé výdaje – nákup zařízení </a:t>
            </a:r>
            <a:br>
              <a:rPr lang="cs-CZ" dirty="false"/>
            </a:br>
            <a:r>
              <a:rPr lang="cs-CZ" dirty="false"/>
              <a:t>a vybavení </a:t>
            </a:r>
            <a:r>
              <a:rPr lang="cs-CZ" dirty="false" smtClean="false"/>
              <a:t>II.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844824"/>
            <a:ext cx="8064000" cy="4320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 smtClean="false"/>
              <a:t>Nárokovat </a:t>
            </a:r>
            <a:r>
              <a:rPr lang="cs-CZ" sz="1800" dirty="false"/>
              <a:t>lze jeden druh výpočetní techniky (pokud je zakoupen např. stolní počítač, není možné koupit pro daného </a:t>
            </a:r>
            <a:r>
              <a:rPr lang="cs-CZ" sz="1800" dirty="false" smtClean="false"/>
              <a:t>pracovníka ještě </a:t>
            </a:r>
            <a:r>
              <a:rPr lang="cs-CZ" sz="1800" dirty="false"/>
              <a:t>notebook apod.). </a:t>
            </a:r>
            <a:r>
              <a:rPr lang="cs-CZ" sz="1800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800" b="true" u="sng" dirty="false" smtClean="false"/>
              <a:t>Do nepřímých nákladů patří: </a:t>
            </a:r>
            <a:r>
              <a:rPr lang="cs-CZ" sz="1800" dirty="false" smtClean="false"/>
              <a:t>např. nákup zařízení </a:t>
            </a:r>
            <a:r>
              <a:rPr lang="cs-CZ" sz="1800" dirty="false"/>
              <a:t>a vybavení </a:t>
            </a:r>
            <a:r>
              <a:rPr lang="cs-CZ" sz="1800" dirty="false" smtClean="false"/>
              <a:t>určených pro administraci projektu, nákup </a:t>
            </a:r>
            <a:r>
              <a:rPr lang="cs-CZ" altLang="cs-CZ" sz="1800" dirty="false" smtClean="false"/>
              <a:t>zařízení </a:t>
            </a:r>
            <a:r>
              <a:rPr lang="cs-CZ" altLang="cs-CZ" sz="1800" dirty="false"/>
              <a:t>a vybavení pro pracovníky, </a:t>
            </a:r>
            <a:r>
              <a:rPr lang="cs-CZ" altLang="cs-CZ" sz="1800" dirty="false" smtClean="false"/>
              <a:t>jejichž </a:t>
            </a:r>
            <a:r>
              <a:rPr lang="cs-CZ" altLang="cs-CZ" sz="1800" dirty="false"/>
              <a:t>mzdy jsou hrazené z nepřímých </a:t>
            </a:r>
            <a:r>
              <a:rPr lang="cs-CZ" altLang="cs-CZ" sz="1800" dirty="false" smtClean="false"/>
              <a:t>nákladů, </a:t>
            </a:r>
            <a:r>
              <a:rPr lang="cs-CZ" sz="1800" dirty="false"/>
              <a:t>nosiče pro záznam </a:t>
            </a:r>
            <a:r>
              <a:rPr lang="cs-CZ" sz="1800" dirty="false" smtClean="false"/>
              <a:t>dat (</a:t>
            </a:r>
            <a:r>
              <a:rPr lang="cs-CZ" sz="1800" dirty="false" err="true" smtClean="false"/>
              <a:t>flashdisk</a:t>
            </a:r>
            <a:r>
              <a:rPr lang="cs-CZ" sz="1800" dirty="false" smtClean="false"/>
              <a:t> aj.), </a:t>
            </a:r>
            <a:r>
              <a:rPr lang="cs-CZ" sz="1800" dirty="false"/>
              <a:t>spotřební </a:t>
            </a:r>
            <a:r>
              <a:rPr lang="cs-CZ" sz="1800" dirty="false" smtClean="false"/>
              <a:t>materiál – podrobně viz. Příručka </a:t>
            </a:r>
            <a:r>
              <a:rPr lang="cs-CZ" sz="1800" dirty="false"/>
              <a:t>Specifická část pravidel pro žadatele a příjemce v rámci OPZ pro projekty se skutečně vzniklými výdaji a případně také s nepřímými náklady </a:t>
            </a:r>
            <a:endParaRPr lang="cs-CZ" altLang="cs-CZ" sz="1800" dirty="false"/>
          </a:p>
          <a:p>
            <a:pPr marL="0" indent="0">
              <a:lnSpc>
                <a:spcPct val="100000"/>
              </a:lnSpc>
              <a:buNone/>
            </a:pPr>
            <a:endParaRPr lang="cs-CZ" altLang="cs-CZ" sz="18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0805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 </a:t>
            </a:r>
            <a:r>
              <a:rPr lang="cs-CZ" dirty="false" smtClean="false"/>
              <a:t>– Nákup služeb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Dodání služby musí být nezbytné k realizaci projektu a musí vytvářet novou hodnotu</a:t>
            </a: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Předmětem </a:t>
            </a:r>
            <a:r>
              <a:rPr lang="cs-CZ" sz="1800" dirty="false"/>
              <a:t>nákupu </a:t>
            </a:r>
            <a:r>
              <a:rPr lang="cs-CZ" sz="1800" dirty="false" smtClean="false"/>
              <a:t>služeb mohou </a:t>
            </a:r>
            <a:r>
              <a:rPr lang="cs-CZ" sz="1800" dirty="false"/>
              <a:t>být </a:t>
            </a:r>
            <a:r>
              <a:rPr lang="cs-CZ" sz="1800" dirty="false" smtClean="false"/>
              <a:t>zejména: zpracování </a:t>
            </a:r>
            <a:r>
              <a:rPr lang="cs-CZ" sz="1800" dirty="false"/>
              <a:t>analýz, </a:t>
            </a:r>
            <a:r>
              <a:rPr lang="cs-CZ" sz="1800" dirty="false" smtClean="false"/>
              <a:t>průzkumů, studií, </a:t>
            </a:r>
            <a:r>
              <a:rPr lang="cs-CZ" sz="1800" dirty="false"/>
              <a:t>lektorské </a:t>
            </a:r>
            <a:r>
              <a:rPr lang="cs-CZ" sz="1800" dirty="false" smtClean="false"/>
              <a:t>služby, školení </a:t>
            </a:r>
            <a:r>
              <a:rPr lang="cs-CZ" sz="1800" dirty="false"/>
              <a:t>a kurzy, </a:t>
            </a:r>
            <a:r>
              <a:rPr lang="cs-CZ" sz="1800" dirty="false" smtClean="false"/>
              <a:t>vytvoření </a:t>
            </a:r>
            <a:r>
              <a:rPr lang="cs-CZ" sz="1800" dirty="false"/>
              <a:t>nových publikací, školicích materiálů nebo </a:t>
            </a:r>
            <a:r>
              <a:rPr lang="cs-CZ" sz="1800" dirty="false" smtClean="false"/>
              <a:t>manuálů, pronájem </a:t>
            </a:r>
            <a:r>
              <a:rPr lang="cs-CZ" sz="1800" dirty="false"/>
              <a:t>prostor pro práci s cílovou skupinou (např. pronájem </a:t>
            </a:r>
            <a:r>
              <a:rPr lang="cs-CZ" sz="1800" dirty="false" smtClean="false"/>
              <a:t>učebny) apod.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Způsobilými </a:t>
            </a:r>
            <a:r>
              <a:rPr lang="cs-CZ" sz="1800" b="true" dirty="false"/>
              <a:t>výdaji nejsou výdaje na nákup lektorských služeb/školení/kurzů, na které má příjemce či partner platnou akreditaci. 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r>
              <a:rPr lang="cs-CZ" altLang="cs-CZ" sz="1800" dirty="false" smtClean="false"/>
              <a:t>Při </a:t>
            </a:r>
            <a:r>
              <a:rPr lang="cs-CZ" altLang="cs-CZ" sz="1800" dirty="false"/>
              <a:t>výběru dodavatele je nutné postupovat v souladu s příručkou </a:t>
            </a:r>
            <a:r>
              <a:rPr lang="cs-CZ" sz="1800" dirty="false" smtClean="false"/>
              <a:t>Obecná </a:t>
            </a:r>
            <a:r>
              <a:rPr lang="cs-CZ" sz="1800" dirty="false"/>
              <a:t>část pravidel pro žadatele a příjemce v rámci </a:t>
            </a:r>
            <a:r>
              <a:rPr lang="cs-CZ" sz="1800" dirty="false" smtClean="false"/>
              <a:t>OPZ, část Pravidla </a:t>
            </a:r>
            <a:r>
              <a:rPr lang="cs-CZ" sz="1800" dirty="false"/>
              <a:t>pro zadávání </a:t>
            </a:r>
            <a:r>
              <a:rPr lang="cs-CZ" sz="1800" dirty="false" smtClean="false"/>
              <a:t>zakázek</a:t>
            </a:r>
            <a:r>
              <a:rPr lang="cs-CZ" dirty="false" smtClean="false"/>
              <a:t>. </a:t>
            </a:r>
            <a:endParaRPr lang="cs-CZ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altLang="cs-CZ" dirty="false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7434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 </a:t>
            </a:r>
            <a:r>
              <a:rPr lang="cs-CZ" dirty="false" smtClean="false"/>
              <a:t>– přímá podpora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endParaRPr lang="cs-CZ" sz="16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altLang="cs-CZ" sz="1600" dirty="false"/>
              <a:t>Lze hradit především mzdové příspěvky účastníků </a:t>
            </a:r>
            <a:r>
              <a:rPr lang="cs-CZ" altLang="cs-CZ" sz="1600" dirty="false" smtClean="false"/>
              <a:t>školení, </a:t>
            </a:r>
            <a:r>
              <a:rPr lang="cs-CZ" altLang="cs-CZ" sz="1600" dirty="false"/>
              <a:t>a to až do výše 100 % mzdových nákladů (maximálně však do výše trojnásobku minimální mzdy –  k 1. 1. 2017 = 198,00 Kč/hod). Mzdové příspěvky se poskytují na náhradu mzdových nákladů na zaměstnance zaměstnavateli za dobu účasti zaměstnance na dalším vzdělávání. </a:t>
            </a:r>
            <a:endParaRPr lang="cs-CZ" sz="1600" b="true" u="sng" dirty="false"/>
          </a:p>
          <a:p>
            <a:pPr algn="just">
              <a:lnSpc>
                <a:spcPct val="100000"/>
              </a:lnSpc>
            </a:pPr>
            <a:r>
              <a:rPr lang="cs-CZ" sz="1600" b="true" u="sng" dirty="false" smtClean="false"/>
              <a:t>Náklady na jízdní výdaje a ubytování cílové skupiny v rámci ČR </a:t>
            </a:r>
          </a:p>
          <a:p>
            <a:pPr marL="771750" lvl="2" indent="-285750" algn="just">
              <a:lnSpc>
                <a:spcPct val="100000"/>
              </a:lnSpc>
            </a:pPr>
            <a:r>
              <a:rPr lang="cs-CZ" sz="1400" dirty="false" smtClean="false"/>
              <a:t>Cestovní </a:t>
            </a:r>
            <a:r>
              <a:rPr lang="cs-CZ" sz="1400" dirty="false"/>
              <a:t>náhrady (jízdní výdaje a ubytování) cílové skupiny, která je zaměstnancem příjemce nebo partnera s finančním příspěvkem a její zapojení do projektu probíhá v rámci pracovní cesty této osoby v režimu dle zákona č. 262/2006 Sb., zákoník práce. </a:t>
            </a:r>
          </a:p>
          <a:p>
            <a:pPr marL="771750" lvl="2" indent="-285750" algn="just">
              <a:lnSpc>
                <a:spcPct val="100000"/>
              </a:lnSpc>
            </a:pPr>
            <a:r>
              <a:rPr lang="cs-CZ" sz="1400" dirty="false" smtClean="false"/>
              <a:t>Jízdní </a:t>
            </a:r>
            <a:r>
              <a:rPr lang="cs-CZ" sz="1400" dirty="false"/>
              <a:t>výdaje a ubytování pro cílovou skupinu – účastníky, kteří nejsou zaměstnanci příjemce </a:t>
            </a:r>
            <a:r>
              <a:rPr lang="cs-CZ" sz="1400" dirty="false" smtClean="false"/>
              <a:t>nebo partnera s finančním příspěvkem (ubytování lze hradit v </a:t>
            </a:r>
            <a:r>
              <a:rPr lang="cs-CZ" sz="1400" dirty="false"/>
              <a:t>cenách místně obvyklých </a:t>
            </a:r>
            <a:r>
              <a:rPr lang="cs-CZ" sz="1400" dirty="false" smtClean="false"/>
              <a:t>- max</a:t>
            </a:r>
            <a:r>
              <a:rPr lang="cs-CZ" sz="1400" dirty="false"/>
              <a:t>. </a:t>
            </a:r>
            <a:r>
              <a:rPr lang="cs-CZ" sz="1400" dirty="false" smtClean="false"/>
              <a:t>do limitu </a:t>
            </a:r>
            <a:r>
              <a:rPr lang="pl-PL" sz="1400" dirty="false" smtClean="false"/>
              <a:t>1.000 </a:t>
            </a:r>
            <a:r>
              <a:rPr lang="pl-PL" sz="1400" dirty="false"/>
              <a:t>Kč za </a:t>
            </a:r>
            <a:r>
              <a:rPr lang="pl-PL" sz="1400" dirty="false" smtClean="false"/>
              <a:t>noc).</a:t>
            </a:r>
          </a:p>
          <a:p>
            <a:pPr marL="771750" lvl="2" indent="-285750" algn="just">
              <a:lnSpc>
                <a:spcPct val="100000"/>
              </a:lnSpc>
            </a:pPr>
            <a:endParaRPr lang="pl-PL" sz="1400" dirty="false"/>
          </a:p>
          <a:p>
            <a:pPr marL="771750" lvl="2" indent="-285750" algn="just">
              <a:lnSpc>
                <a:spcPct val="100000"/>
              </a:lnSpc>
            </a:pPr>
            <a:r>
              <a:rPr lang="pl-PL" sz="1400" b="true" dirty="false" smtClean="false"/>
              <a:t>Tuzemské stravné je vždy nepřímý náklad. </a:t>
            </a:r>
          </a:p>
          <a:p>
            <a:pPr marL="771750" lvl="2" indent="-285750" algn="just">
              <a:lnSpc>
                <a:spcPct val="100000"/>
              </a:lnSpc>
            </a:pPr>
            <a:endParaRPr lang="pl-PL" sz="1600" dirty="false" smtClean="false"/>
          </a:p>
          <a:p>
            <a:pPr marL="771750" lvl="2" indent="-285750" algn="just">
              <a:lnSpc>
                <a:spcPct val="100000"/>
              </a:lnSpc>
            </a:pPr>
            <a:endParaRPr lang="pl-PL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2314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Dokladování </a:t>
            </a:r>
            <a:r>
              <a:rPr lang="cs-CZ" altLang="cs-CZ" sz="2800" dirty="false" smtClean="false"/>
              <a:t>výdajů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altLang="cs-CZ" sz="1800" dirty="false"/>
              <a:t>Všechny způsobilé výdaje spadající do </a:t>
            </a:r>
            <a:r>
              <a:rPr lang="cs-CZ" altLang="cs-CZ" sz="1800" dirty="false" smtClean="false"/>
              <a:t>přímých nákladů musí být </a:t>
            </a:r>
            <a:r>
              <a:rPr lang="cs-CZ" altLang="cs-CZ" sz="1800" dirty="false"/>
              <a:t>příjemce </a:t>
            </a:r>
            <a:r>
              <a:rPr lang="cs-CZ" altLang="cs-CZ" sz="1800" dirty="false" smtClean="false"/>
              <a:t>schopný doložit. Na </a:t>
            </a:r>
            <a:r>
              <a:rPr lang="cs-CZ" altLang="cs-CZ" sz="1800" dirty="false"/>
              <a:t>Řídící orgán se dokládají </a:t>
            </a:r>
            <a:r>
              <a:rPr lang="cs-CZ" altLang="cs-CZ" sz="1800" dirty="false" err="true" smtClean="false"/>
              <a:t>skeny</a:t>
            </a:r>
            <a:r>
              <a:rPr lang="cs-CZ" altLang="cs-CZ" sz="1800" dirty="false" smtClean="false"/>
              <a:t> dokladů v systému IS KP14+, </a:t>
            </a:r>
            <a:r>
              <a:rPr lang="cs-CZ" altLang="cs-CZ" sz="1800" dirty="false"/>
              <a:t>originály archivuje </a:t>
            </a:r>
            <a:r>
              <a:rPr lang="cs-CZ" altLang="cs-CZ" sz="1800" dirty="false" smtClean="false"/>
              <a:t>příjemce. </a:t>
            </a:r>
            <a:endParaRPr lang="cs-CZ" alt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b="true" dirty="false"/>
              <a:t>Příjemce je povinen zajistit označení každého originálu účetního dokladu, který dokládá přímý způsobilý výdaj projektu, registračním číslem daného </a:t>
            </a:r>
            <a:r>
              <a:rPr lang="cs-CZ" altLang="cs-CZ" sz="1800" b="true" dirty="false" smtClean="false"/>
              <a:t>projektu. </a:t>
            </a:r>
            <a:r>
              <a:rPr lang="cs-CZ" sz="1800" dirty="false"/>
              <a:t>Označení může provést vepsáním textu, razítkem apod. Pravidla pro zadávání zakázek nad rámec toho stanovují, že příjemce má povinnost zavázat dodavatele k tomu, aby k proplacení předkládal pouze </a:t>
            </a:r>
            <a:r>
              <a:rPr lang="cs-CZ" sz="1800" b="true" dirty="false"/>
              <a:t>faktury, které obsahují název a číslo projektu</a:t>
            </a:r>
            <a:r>
              <a:rPr lang="cs-CZ" sz="1800" dirty="false"/>
              <a:t>. V odůvodněných případech je příjemci umožněno, aby faktury označil názvem a číslem projektu sám před jejich uplatněním v žádosti o platbu. </a:t>
            </a:r>
            <a:endParaRPr lang="cs-CZ" altLang="cs-CZ" sz="1800" b="true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b="true" dirty="false"/>
              <a:t>K žádosti o platbu je nutné do IS KP14+ naskenovat účetní doklad v tom případě, pokud částka, která je z něj nárokována v žádosti o </a:t>
            </a:r>
            <a:r>
              <a:rPr lang="cs-CZ" altLang="cs-CZ" sz="1800" b="true" dirty="false" smtClean="false"/>
              <a:t>platbu, jako </a:t>
            </a:r>
            <a:r>
              <a:rPr lang="cs-CZ" altLang="cs-CZ" sz="1800" b="true" dirty="false"/>
              <a:t>výdaj projektu, přesahuje </a:t>
            </a:r>
            <a:r>
              <a:rPr lang="cs-CZ" altLang="cs-CZ" sz="1800" b="true" dirty="false" smtClean="false"/>
              <a:t>10.000 Kč. </a:t>
            </a:r>
            <a:r>
              <a:rPr lang="cs-CZ" sz="1800" dirty="false"/>
              <a:t>Doklady, z nichž je do projektu nárokována menší částka, není třeba do IS KP14+ jako přílohu soupisky dokladů v rámci žádosti o platbu skenovat. </a:t>
            </a:r>
            <a:endParaRPr lang="cs-CZ" altLang="cs-CZ" sz="1800" b="true" dirty="false"/>
          </a:p>
          <a:p>
            <a:pPr marL="0" indent="0" algn="just">
              <a:lnSpc>
                <a:spcPct val="100000"/>
              </a:lnSpc>
              <a:spcAft>
                <a:spcPts val="1000"/>
              </a:spcAft>
              <a:buNone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8005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Dokladování </a:t>
            </a:r>
            <a:r>
              <a:rPr lang="cs-CZ" altLang="cs-CZ" sz="2800" dirty="false" smtClean="false"/>
              <a:t>výdajů II.</a:t>
            </a:r>
            <a:br>
              <a:rPr lang="cs-CZ" altLang="cs-CZ" sz="2800" dirty="false" smtClean="false"/>
            </a:br>
            <a:r>
              <a:rPr lang="cs-CZ" altLang="cs-CZ" sz="2800" dirty="false" smtClean="false"/>
              <a:t> Bankovní účet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89654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altLang="cs-CZ" sz="1800" dirty="false" smtClean="false"/>
              <a:t>Pravidla </a:t>
            </a:r>
            <a:r>
              <a:rPr lang="cs-CZ" altLang="cs-CZ" sz="1800" dirty="false"/>
              <a:t>pro dokladování výdajů v rámci žádosti o platbu a při kontrole na místě </a:t>
            </a:r>
            <a:r>
              <a:rPr lang="cs-CZ" altLang="cs-CZ" sz="1800" dirty="false" smtClean="false"/>
              <a:t>– </a:t>
            </a:r>
            <a:r>
              <a:rPr lang="cs-CZ" sz="1800" dirty="false"/>
              <a:t>Tab. č. </a:t>
            </a:r>
            <a:r>
              <a:rPr lang="cs-CZ" sz="1800" dirty="false" smtClean="false"/>
              <a:t>8 v příručce </a:t>
            </a:r>
            <a:r>
              <a:rPr lang="cs-CZ" altLang="cs-CZ" sz="1800" dirty="false" smtClean="false"/>
              <a:t>Specifická </a:t>
            </a:r>
            <a:r>
              <a:rPr lang="cs-CZ" altLang="cs-CZ" sz="1800" dirty="false"/>
              <a:t>část pravidel pro žadatele a příjemce v rámci OPZ pro projekty se skutečně vzniklými výdaji a případně také s nepřímými </a:t>
            </a:r>
            <a:r>
              <a:rPr lang="cs-CZ" altLang="cs-CZ" sz="1800" dirty="false" smtClean="false"/>
              <a:t>náklady, kapitola </a:t>
            </a:r>
            <a:r>
              <a:rPr lang="cs-CZ" sz="1800" dirty="false" smtClean="false"/>
              <a:t>6.5 </a:t>
            </a:r>
            <a:r>
              <a:rPr lang="cs-CZ" sz="1800" dirty="false"/>
              <a:t>Dokladování </a:t>
            </a:r>
            <a:r>
              <a:rPr lang="cs-CZ" sz="1800" dirty="false" smtClean="false"/>
              <a:t>výdajů.</a:t>
            </a:r>
            <a:endParaRPr lang="cs-CZ" altLang="cs-CZ" sz="1800" dirty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 smtClean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u="sng" dirty="false" smtClean="false"/>
              <a:t>Bankovní účet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false"/>
              <a:t>Podmínkou podpory z OPZ není samostatný bankovní </a:t>
            </a:r>
            <a:r>
              <a:rPr lang="cs-CZ" sz="1800" dirty="false" smtClean="false"/>
              <a:t>účet pro projekt. Řídící orgán </a:t>
            </a:r>
            <a:r>
              <a:rPr lang="cs-CZ" sz="1800" dirty="false"/>
              <a:t>poskytuje prostředky podpory na bankovní účet, který mu příjemce </a:t>
            </a:r>
            <a:r>
              <a:rPr lang="cs-CZ" sz="1800" dirty="false" smtClean="false"/>
              <a:t>nahlásí. Výdaje </a:t>
            </a:r>
            <a:r>
              <a:rPr lang="cs-CZ" sz="1800" dirty="false"/>
              <a:t>projektu mohou být hrazeny z libovolného bankovního účtu příjemce. </a:t>
            </a:r>
            <a:r>
              <a:rPr lang="cs-CZ" sz="1800" dirty="false" smtClean="false"/>
              <a:t>Úhrada se prokazuje kopií </a:t>
            </a:r>
            <a:r>
              <a:rPr lang="cs-CZ" sz="1800" dirty="false"/>
              <a:t>výpisu toho bankovního účtu, ze kterého byla platba skutečně provedena. Přitom musí být z výpisu zřejmé, že se jedná o bankovní účet příjemce</a:t>
            </a:r>
            <a:r>
              <a:rPr lang="cs-CZ" sz="1800" dirty="false" smtClean="false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1800" dirty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false" smtClean="false"/>
              <a:t>Příjemce musí mít zřízený bankovní účet </a:t>
            </a:r>
            <a:r>
              <a:rPr lang="cs-CZ" sz="1800" smtClean="false"/>
              <a:t>u ČNB, </a:t>
            </a:r>
            <a:r>
              <a:rPr lang="cs-CZ" sz="1800" dirty="false" smtClean="false"/>
              <a:t>na který mu bude dotace zasílána.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false" smtClean="false"/>
              <a:t>V případě obcí jde dotace přes nadřízený kraj (kraj vystupuje jako zřizovatel – nadřízený kraj).</a:t>
            </a:r>
            <a:endParaRPr lang="cs-CZ" sz="1800" dirty="false"/>
          </a:p>
          <a:p>
            <a:pPr marL="0" indent="0"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  <p:sp>
        <p:nvSpPr>
          <p:cNvPr id="5" name="Obdélník 4"/>
          <p:cNvSpPr/>
          <p:nvPr/>
        </p:nvSpPr>
        <p:spPr>
          <a:xfrm>
            <a:off x="2286000" y="206708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  <a:defRPr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8288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136456" cy="492324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3200" b="true" dirty="false" smtClean="false"/>
              <a:t>DĚKUJEME  </a:t>
            </a:r>
            <a:r>
              <a:rPr lang="cs-CZ" sz="3200" b="true" dirty="false"/>
              <a:t>ZA </a:t>
            </a:r>
            <a:r>
              <a:rPr lang="cs-CZ" sz="3200" b="true" dirty="false" smtClean="false"/>
              <a:t>POZORNOST</a:t>
            </a:r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/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/>
          </a:p>
          <a:p>
            <a:pPr marL="0" indent="0">
              <a:lnSpc>
                <a:spcPct val="100000"/>
              </a:lnSpc>
              <a:buNone/>
            </a:pPr>
            <a:r>
              <a:rPr lang="cs-CZ" sz="1800" b="true" dirty="false" smtClean="false"/>
              <a:t>Mgr</a:t>
            </a:r>
            <a:r>
              <a:rPr lang="cs-CZ" sz="1800" b="true" dirty="false" smtClean="false"/>
              <a:t>. </a:t>
            </a:r>
            <a:r>
              <a:rPr lang="cs-CZ" sz="1800" b="true" dirty="false" smtClean="false"/>
              <a:t>Karel Kárník</a:t>
            </a:r>
            <a:r>
              <a:rPr lang="cs-CZ" sz="1800" b="true" dirty="false" smtClean="false"/>
              <a:t> (</a:t>
            </a:r>
            <a:r>
              <a:rPr lang="cs-CZ" sz="1800" b="true" dirty="false" smtClean="false"/>
              <a:t>karel.karnik</a:t>
            </a:r>
            <a:r>
              <a:rPr lang="cs-CZ" sz="1800" b="true" dirty="false" smtClean="false"/>
              <a:t>@mpsv.cz</a:t>
            </a:r>
            <a:r>
              <a:rPr lang="cs-CZ" sz="1800" b="true" dirty="false" smtClean="false"/>
              <a:t>)</a:t>
            </a:r>
            <a:br>
              <a:rPr lang="cs-CZ" sz="1800" b="true" dirty="false" smtClean="false"/>
            </a:br>
            <a:r>
              <a:rPr lang="cs-CZ" sz="1800" b="true" dirty="false" smtClean="false"/>
              <a:t>PhDr. David Příhoda (david.prihoda@mpsv.cz</a:t>
            </a:r>
            <a:r>
              <a:rPr lang="cs-CZ" sz="1800" b="true" dirty="false" smtClean="false"/>
              <a:t>)</a:t>
            </a:r>
            <a:r>
              <a:rPr lang="cs-CZ" sz="3200" b="true" dirty="false" smtClean="false"/>
              <a:t>  </a:t>
            </a:r>
            <a:endParaRPr lang="cs-CZ" sz="3200" b="true" dirty="false"/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3200" b="true" dirty="false" smtClean="false"/>
          </a:p>
          <a:p>
            <a:pPr marL="0" indent="0" algn="ctr"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1796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ROZHODNUTÍ O POSKYTNUTÍ DOTACE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253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Akceptováním textu právního aktu o poskytnutí podpory </a:t>
            </a:r>
            <a:r>
              <a:rPr lang="cs-CZ" sz="2000" dirty="false" smtClean="false"/>
              <a:t>(Rozhodnutí o poskytnutí dotace) - po </a:t>
            </a:r>
            <a:r>
              <a:rPr lang="cs-CZ" sz="2000" dirty="false"/>
              <a:t>předchozím podpisu </a:t>
            </a:r>
            <a:r>
              <a:rPr lang="cs-CZ" sz="2000" dirty="false" smtClean="false"/>
              <a:t>ŘO - žadatel se stává </a:t>
            </a:r>
            <a:r>
              <a:rPr lang="cs-CZ" sz="2000" dirty="false"/>
              <a:t>příjemcem </a:t>
            </a:r>
            <a:r>
              <a:rPr lang="cs-CZ" sz="2000" dirty="false" smtClean="false"/>
              <a:t>podpory.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Pouze v elektronické podobě </a:t>
            </a:r>
            <a:r>
              <a:rPr lang="cs-CZ" sz="2000" dirty="false" smtClean="false"/>
              <a:t>v IS KP14+.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S textem právního </a:t>
            </a:r>
            <a:r>
              <a:rPr lang="cs-CZ" sz="2000" dirty="false" smtClean="false"/>
              <a:t>aktu </a:t>
            </a:r>
            <a:r>
              <a:rPr lang="cs-CZ" sz="2000" dirty="false"/>
              <a:t>je potřeba se podrobně </a:t>
            </a:r>
            <a:r>
              <a:rPr lang="cs-CZ" sz="2000" dirty="false" smtClean="false"/>
              <a:t>seznámit. 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Účel dotace nelze měnit!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ROD upravuje</a:t>
            </a:r>
            <a:r>
              <a:rPr lang="cs-CZ" sz="2000" dirty="false" smtClean="false"/>
              <a:t>: finanční rámec a platební podmínky, účel dotace, zahájení a ukončení realizace, obecné a specifické povinnosti příjemce, sankce a přílohu, ve které jsou uvedeny informace o projektu (CS, KA, Rozpočet, Indikátory, FP) a další. 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Po podpisu ROD ŘO jsou zaslány registrační údaje do IS ESF.</a:t>
            </a:r>
          </a:p>
          <a:p>
            <a:pPr marL="0" indent="0" algn="just">
              <a:buNone/>
            </a:pPr>
            <a:endParaRPr lang="cs-CZ" dirty="false" smtClean="false"/>
          </a:p>
          <a:p>
            <a:pPr marL="0" indent="0" algn="just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99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ODKAZY NA UŽITEČNÉ INFORMACE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cs-CZ" dirty="false" smtClean="false"/>
          </a:p>
          <a:p>
            <a:r>
              <a:rPr lang="cs-CZ" dirty="false"/>
              <a:t>D</a:t>
            </a:r>
            <a:r>
              <a:rPr lang="cs-CZ" dirty="false" smtClean="false"/>
              <a:t>okumenty pro žadatele a příjemce jsou uloženy </a:t>
            </a:r>
            <a:r>
              <a:rPr lang="cs-CZ" dirty="false"/>
              <a:t>na </a:t>
            </a:r>
            <a:r>
              <a:rPr lang="cs-CZ" u="sng" dirty="false">
                <a:hlinkClick r:id="rId2"/>
              </a:rPr>
              <a:t>https://</a:t>
            </a:r>
            <a:r>
              <a:rPr lang="cs-CZ" u="sng" dirty="false" smtClean="false">
                <a:hlinkClick r:id="rId2"/>
              </a:rPr>
              <a:t>www.esfcr.cz/dokumenty-opz</a:t>
            </a:r>
            <a:endParaRPr lang="cs-CZ" u="sng" dirty="false" smtClean="false"/>
          </a:p>
          <a:p>
            <a:pPr marL="0" indent="0">
              <a:buNone/>
            </a:pPr>
            <a:endParaRPr lang="cs-CZ" u="sng" dirty="false" smtClean="false"/>
          </a:p>
          <a:p>
            <a:r>
              <a:rPr lang="cs-CZ" dirty="false"/>
              <a:t>ESF </a:t>
            </a:r>
            <a:r>
              <a:rPr lang="cs-CZ" dirty="false" smtClean="false"/>
              <a:t>fórum </a:t>
            </a:r>
            <a:r>
              <a:rPr lang="cs-CZ" dirty="false"/>
              <a:t>- </a:t>
            </a:r>
            <a:r>
              <a:rPr lang="cs-CZ" u="sng" dirty="false"/>
              <a:t>https://www.esfcr.cz/vyzva-pro-usc-usc-hl-m-praha-vyzvy-c-03_15_33-c-03</a:t>
            </a:r>
            <a:endParaRPr lang="cs-CZ" u="sng" dirty="false" smtClean="false"/>
          </a:p>
          <a:p>
            <a:pPr marL="0" indent="0">
              <a:buNone/>
            </a:pPr>
            <a:endParaRPr lang="cs-CZ" u="sng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5106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UŽITEČNÉ </a:t>
            </a:r>
            <a:r>
              <a:rPr lang="cs-CZ" dirty="false" smtClean="false"/>
              <a:t>ODKAZY Pro Zor a ŽOP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136456" cy="5256584"/>
          </a:xfrm>
        </p:spPr>
        <p:txBody>
          <a:bodyPr/>
          <a:lstStyle/>
          <a:p>
            <a:endParaRPr lang="cs-CZ" sz="1600" u="sng" dirty="false" smtClean="false">
              <a:hlinkClick r:id="rId2"/>
            </a:endParaRPr>
          </a:p>
          <a:p>
            <a:r>
              <a:rPr lang="cs-CZ" sz="1600" u="sng" dirty="false" smtClean="false">
                <a:hlinkClick r:id="rId2"/>
              </a:rPr>
              <a:t>https</a:t>
            </a:r>
            <a:r>
              <a:rPr lang="cs-CZ" sz="1600" u="sng" dirty="false">
                <a:hlinkClick r:id="rId2"/>
              </a:rPr>
              <a:t>://www.esfcr.cz/pokyny-k-vyplneni-zpravy-o-realizaci-zadosti-o-platbu-a-zadosti-o-zmenu-opz/-/dokument/809712</a:t>
            </a:r>
            <a:endParaRPr lang="cs-CZ" sz="1600" u="sng" dirty="false"/>
          </a:p>
          <a:p>
            <a:r>
              <a:rPr lang="cs-CZ" sz="1600" u="sng" dirty="false">
                <a:hlinkClick r:id="rId3"/>
              </a:rPr>
              <a:t>https://www.esfcr.cz/pokyny-k-vyplneni-zpravy-o-realizaci-zadosti-o-platbu-a-zadosti-o-zmenu-opz/-/dokument/809732</a:t>
            </a:r>
            <a:endParaRPr lang="cs-CZ" sz="1600" u="sng" dirty="false"/>
          </a:p>
          <a:p>
            <a:r>
              <a:rPr lang="cs-CZ" sz="1600" u="sng" dirty="false">
                <a:hlinkClick r:id="rId4"/>
              </a:rPr>
              <a:t>https://www.esfcr.cz/documents/21802/798871/Pokyny+pro+evidenci+rozsahu+a+typu+podpory+jednotliv%C3%BDm+podpo%C5%99en%C3%BDm+osob%C3%A1m/47844036-98d0-4c08-befa-ba98b55480bb</a:t>
            </a:r>
            <a:r>
              <a:rPr lang="cs-CZ" sz="1600" dirty="false"/>
              <a:t> </a:t>
            </a:r>
          </a:p>
          <a:p>
            <a:r>
              <a:rPr lang="cs-CZ" sz="1600" u="sng" dirty="false">
                <a:hlinkClick r:id="rId5"/>
              </a:rPr>
              <a:t>https://www.esfcr.cz/pokyny-k-vyplneni-zpravy-o-realizaci-zadosti-o-platbu-a-zadosti-o-zmenu-opz/-/dokument/2651257</a:t>
            </a:r>
            <a:r>
              <a:rPr lang="cs-CZ" sz="1600" dirty="false"/>
              <a:t> (vzor </a:t>
            </a:r>
            <a:r>
              <a:rPr lang="cs-CZ" sz="1600" dirty="false" smtClean="false"/>
              <a:t>jen pro </a:t>
            </a:r>
            <a:r>
              <a:rPr lang="cs-CZ" sz="1600" dirty="false"/>
              <a:t>záložku VEŘEJNÉ ZAKÁZKY)</a:t>
            </a:r>
          </a:p>
          <a:p>
            <a:r>
              <a:rPr lang="cs-CZ" sz="1600" u="sng" dirty="false">
                <a:hlinkClick r:id="rId6"/>
              </a:rPr>
              <a:t>https://www.esfcr.cz/technicka-podpora</a:t>
            </a:r>
            <a:endParaRPr lang="cs-CZ" sz="1600" dirty="false"/>
          </a:p>
          <a:p>
            <a:pPr marL="0" indent="0">
              <a:buNone/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43298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www.esfcr.cz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pic>
        <p:nvPicPr>
          <p:cNvPr id="7" name="Zástupný symbol pro obsah 6"/>
          <p:cNvPicPr>
            <a:picLocks noGrp="true" noChangeAspect="true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6696744" cy="5299666"/>
          </a:xfrm>
        </p:spPr>
      </p:pic>
    </p:spTree>
    <p:extLst>
      <p:ext uri="{BB962C8B-B14F-4D97-AF65-F5344CB8AC3E}">
        <p14:creationId xmlns:p14="http://schemas.microsoft.com/office/powerpoint/2010/main" val="338771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www.esfcr.cz</a:t>
            </a:r>
            <a:endParaRPr lang="cs-CZ" dirty="false"/>
          </a:p>
        </p:txBody>
      </p:sp>
      <p:pic>
        <p:nvPicPr>
          <p:cNvPr id="5" name="Zástupný symbol pro obsah 4"/>
          <p:cNvPicPr>
            <a:picLocks noGrp="true" noChangeAspect="true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8" y="1556792"/>
            <a:ext cx="9000045" cy="4778000"/>
          </a:xfrm>
        </p:spPr>
      </p:pic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3024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Změny v projektu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Všechny změny jsou administrovány v MS2014+ prostřednictvím formuláře žádosti o změnu (elektronicky s elektronickým podpisem oprávněné osoby), </a:t>
            </a:r>
            <a:r>
              <a:rPr lang="cs-CZ" sz="2000" b="true" dirty="false"/>
              <a:t>změnu zadává příjemce v systému IS KP2014</a:t>
            </a:r>
            <a:r>
              <a:rPr lang="cs-CZ" sz="2000" b="true" dirty="false" smtClean="false"/>
              <a:t>+.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Nepodstatné změny projektu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Podstatné změny, které nevyžadují vydání změnového právního aktu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Podstatné změny, které vyžadují vydání změnového právního aktu </a:t>
            </a:r>
            <a:endParaRPr lang="cs-CZ" sz="2000" b="true" dirty="false"/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Pokyny ke zpracování žádosti o změnu v IS KP14+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u="sng" dirty="false"/>
              <a:t>https://www.esfcr.cz/pokyny-k-vyplneni-zpravy-o-realizaci-zadosti-o-platbu-a-zadosti-o-zmenu-opz/-/dokument/809732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81198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Nepodstatné změny PROJEKTU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25658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Nepodstatné změny </a:t>
            </a:r>
            <a:r>
              <a:rPr lang="cs-CZ" sz="1600" dirty="false" smtClean="false"/>
              <a:t>- neovlivní </a:t>
            </a:r>
            <a:r>
              <a:rPr lang="cs-CZ" sz="1600" dirty="false"/>
              <a:t>charakter projektu a splnění cíle, možné provádět bez souhlasu ŘO a nevyžadují vydání změnového právního </a:t>
            </a:r>
            <a:r>
              <a:rPr lang="cs-CZ" sz="1600" dirty="false" smtClean="false"/>
              <a:t>aktu. Příjemce je může provést bez předchozího souhlasu ŘO.</a:t>
            </a:r>
          </a:p>
          <a:p>
            <a:pPr algn="just">
              <a:lnSpc>
                <a:spcPct val="100000"/>
              </a:lnSpc>
            </a:pPr>
            <a:endParaRPr lang="cs-CZ" sz="1600" dirty="false" smtClean="false"/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 smtClean="false"/>
              <a:t>1)</a:t>
            </a:r>
            <a:r>
              <a:rPr lang="cs-CZ" sz="1400" b="true" dirty="false" smtClean="false"/>
              <a:t> Povinnost odeslat žádost o změnu bez prodlení </a:t>
            </a:r>
            <a:r>
              <a:rPr lang="cs-CZ" sz="1400" dirty="false" smtClean="false"/>
              <a:t>– </a:t>
            </a:r>
            <a:r>
              <a:rPr lang="cs-CZ" sz="1400" dirty="false"/>
              <a:t>změna názvu, sídla, kontaktní osoby</a:t>
            </a:r>
            <a:r>
              <a:rPr lang="cs-CZ" sz="1400" dirty="false" smtClean="false"/>
              <a:t>,  statutárního zástupce. </a:t>
            </a: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 smtClean="false"/>
              <a:t>2) Žádost o změnu odeslat </a:t>
            </a:r>
            <a:r>
              <a:rPr lang="cs-CZ" sz="1400" b="true" dirty="false" smtClean="false"/>
              <a:t>nejpozději </a:t>
            </a:r>
            <a:r>
              <a:rPr lang="cs-CZ" sz="1400" b="true" dirty="false"/>
              <a:t>10 pracovních dní před termínem předložení </a:t>
            </a:r>
            <a:r>
              <a:rPr lang="cs-CZ" sz="1400" b="true" dirty="false" err="true"/>
              <a:t>ZoR</a:t>
            </a:r>
            <a:r>
              <a:rPr lang="cs-CZ" sz="1400" b="true" dirty="false"/>
              <a:t> </a:t>
            </a:r>
            <a:r>
              <a:rPr lang="cs-CZ" sz="1400" dirty="false"/>
              <a:t>za monitorovací období, ve kterém k nepodstatné změně </a:t>
            </a:r>
            <a:r>
              <a:rPr lang="cs-CZ" sz="1400" dirty="false" smtClean="false"/>
              <a:t>došlo: </a:t>
            </a:r>
            <a:endParaRPr lang="cs-CZ" sz="1400" dirty="false"/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/>
              <a:t>změna rozpočtu projektu (přesun prostředků mezi položkami, vytváření nových položek) v rámci jedné kapitoly rozpočtu; 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dirty="false"/>
              <a:t>přesun prostředků mezi jednotlivými kapitolami rozpočtu do výše 20 % celkových způsobilých výdajů projektu v režimu financování skutečně prokazovaných </a:t>
            </a:r>
            <a:r>
              <a:rPr lang="cs-CZ" sz="1200" dirty="false" smtClean="false"/>
              <a:t>výdajů, tj. z </a:t>
            </a:r>
            <a:r>
              <a:rPr lang="cs-CZ" sz="1200" dirty="false"/>
              <a:t>přímých </a:t>
            </a:r>
            <a:r>
              <a:rPr lang="cs-CZ" sz="1200" dirty="false" smtClean="false"/>
              <a:t>nákladů (kumulovaně </a:t>
            </a:r>
            <a:r>
              <a:rPr lang="cs-CZ" sz="1200" dirty="false"/>
              <a:t>od podpisu právního aktu, příp. změnového právního aktu či od poslední schválené podstatné změny týkající se rozpočtu, podle toho, která z těchto skutečností nastala později</a:t>
            </a:r>
            <a:r>
              <a:rPr lang="cs-CZ" sz="1200" dirty="false" smtClean="false"/>
              <a:t>)</a:t>
            </a:r>
            <a:r>
              <a:rPr lang="cs-CZ" sz="1600" dirty="false" smtClean="false"/>
              <a:t>. </a:t>
            </a:r>
            <a:endParaRPr lang="cs-CZ" sz="1600" dirty="false"/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400" dirty="false" smtClean="false"/>
              <a:t>3) Jiné nepodstatné změny – </a:t>
            </a:r>
            <a:r>
              <a:rPr lang="cs-CZ" sz="1400" b="true" dirty="false" smtClean="false"/>
              <a:t>odeslat žádost o změnu spolu se </a:t>
            </a:r>
            <a:r>
              <a:rPr lang="cs-CZ" sz="1400" b="true" dirty="false" err="true" smtClean="false"/>
              <a:t>ZoR</a:t>
            </a:r>
            <a:r>
              <a:rPr lang="cs-CZ" sz="1400" b="true" dirty="false" smtClean="false"/>
              <a:t> </a:t>
            </a:r>
            <a:r>
              <a:rPr lang="cs-CZ" sz="1400" dirty="false" smtClean="false"/>
              <a:t>(změna místa realizace, změna ve způsobu provádění klíčových aktivit, atd.)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Výčet změn uveden ve Specifické části pravidel. </a:t>
            </a:r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200" b="true" dirty="false"/>
          </a:p>
          <a:p>
            <a:endParaRPr lang="cs-CZ" dirty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6949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7c48c8a8-2045-474d-b0fb-3ee17ecadba0">U:\4_1_VEŘEJNÁ_SPRÁVA\05_Konference_seminare_jednani_schuzky\Seminář pro příjemce 33 a 34\19. 5. 2017_Praha_příjemci\19.5. 2017_Praha_příjemci_Pravidla realizace projektů.pptx</AC_OriginalFileNam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F291D2CAF791D449809C1371BC5FAF2A" ma:contentTypeName="Dokument" ma:contentTypeScope="" ma:contentTypeVersion="1" ma:versionID="26fd20a5b6d8decbe06b7f1b12531c89">
  <xsd:schema xmlns:xsd="http://www.w3.org/2001/XMLSchema" xmlns:ns2="7c48c8a8-2045-474d-b0fb-3ee17ecadba0" xmlns:p="http://schemas.microsoft.com/office/2006/metadata/properties" xmlns:xs="http://www.w3.org/2001/XMLSchema" ma:fieldsID="ff450026467c3fdb36efcce3adb619a7" ma:root="true" ns2:_="" targetNamespace="http://schemas.microsoft.com/office/2006/metadata/properties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7c48c8a8-2045-474d-b0fb-3ee17ecadba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E624C9-AED4-4CE7-A80B-48FF1DA8D70A}">
  <ds:schemaRefs>
    <ds:schemaRef ds:uri="dfed548f-0517-4d39-90e3-3947398480c0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9B93500-ABF8-4A6C-B91D-97D8671547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168F30-A22D-4750-9A06-501DD6425147}"/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2831</properties:Words>
  <properties:PresentationFormat>Předvádění na obrazovce (4:3)</properties:PresentationFormat>
  <properties:Paragraphs>234</properties:Paragraphs>
  <properties:Slides>29</properties:Slides>
  <properties:Notes>25</properties:Notes>
  <properties:TotalTime>20250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properties:HeadingPairs>
  <properties:TitlesOfParts>
    <vt:vector baseType="lpstr" size="30">
      <vt:lpstr>prezentace</vt:lpstr>
      <vt:lpstr>seminář pro příjemce Výzva č. 03_15_058 a 03_15_117 Pravidla realizace projektů</vt:lpstr>
      <vt:lpstr>Obsah semináře</vt:lpstr>
      <vt:lpstr>ROZHODNUTÍ O POSKYTNUTÍ DOTACE</vt:lpstr>
      <vt:lpstr>ODKAZY NA UŽITEČNÉ INFORMACE</vt:lpstr>
      <vt:lpstr>UŽITEČNÉ ODKAZY Pro Zor a ŽOP</vt:lpstr>
      <vt:lpstr>www.esfcr.cz </vt:lpstr>
      <vt:lpstr>www.esfcr.cz</vt:lpstr>
      <vt:lpstr>Změny v projektu </vt:lpstr>
      <vt:lpstr>Nepodstatné změny PROJEKTU</vt:lpstr>
      <vt:lpstr>Podstatné změny projektu</vt:lpstr>
      <vt:lpstr>Zálohová platba</vt:lpstr>
      <vt:lpstr>Projekty s nepřímými náklady I.</vt:lpstr>
      <vt:lpstr>Projekty s nepřímými náklady II.</vt:lpstr>
      <vt:lpstr>Charakteristika způsobilého  výdaje I.</vt:lpstr>
      <vt:lpstr>Charakteristika ZpůsobiléHO  výdaje II.</vt:lpstr>
      <vt:lpstr>Způsobilé výdaje – osobní náklady I.</vt:lpstr>
      <vt:lpstr>Způsobilé výdaje – osobní náklady II.</vt:lpstr>
      <vt:lpstr>Způsobilé výdaje – osobní náklady III.</vt:lpstr>
      <vt:lpstr>Způsobilé výdaje – osobní náklady IV.</vt:lpstr>
      <vt:lpstr>Způsobilé výdaje – osobní náklady V.</vt:lpstr>
      <vt:lpstr>Způsobilé výdaje – osobní náklady VI.</vt:lpstr>
      <vt:lpstr>Způsobilé výdaje – osobní náklady VIi.</vt:lpstr>
      <vt:lpstr>Způsobilé výdaje – nákup zařízení  a vybavení I.</vt:lpstr>
      <vt:lpstr>Způsobilé výdaje – nákup zařízení  a vybavení II.</vt:lpstr>
      <vt:lpstr>Způsobilé výdaje – Nákup služeb</vt:lpstr>
      <vt:lpstr>Způsobilé výdaje – přímá podpora</vt:lpstr>
      <vt:lpstr>Dokladování výdajů I.</vt:lpstr>
      <vt:lpstr>Dokladování výdajů II.  Bankovní účet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2018-04-03T11:42:35Z</dcterms:modified>
  <cp:revision>732</cp:revision>
  <dc:title>ROZLOŽENÍ SNÍMKŮ A TISK PREZENTACÍ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0x010100F291D2CAF791D449809C1371BC5FAF2A</vt:lpwstr>
  </prop:property>
</prop:Properties>
</file>