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46"/>
  </p:notesMasterIdLst>
  <p:sldIdLst>
    <p:sldId id="256" r:id="rId5"/>
    <p:sldId id="270" r:id="rId6"/>
    <p:sldId id="310" r:id="rId7"/>
    <p:sldId id="275" r:id="rId8"/>
    <p:sldId id="298" r:id="rId9"/>
    <p:sldId id="304" r:id="rId10"/>
    <p:sldId id="305" r:id="rId11"/>
    <p:sldId id="288" r:id="rId12"/>
    <p:sldId id="306" r:id="rId13"/>
    <p:sldId id="300" r:id="rId14"/>
    <p:sldId id="292" r:id="rId15"/>
    <p:sldId id="271" r:id="rId16"/>
    <p:sldId id="296" r:id="rId17"/>
    <p:sldId id="289" r:id="rId18"/>
    <p:sldId id="293" r:id="rId19"/>
    <p:sldId id="290" r:id="rId20"/>
    <p:sldId id="294" r:id="rId21"/>
    <p:sldId id="297" r:id="rId22"/>
    <p:sldId id="295" r:id="rId23"/>
    <p:sldId id="287" r:id="rId24"/>
    <p:sldId id="301" r:id="rId25"/>
    <p:sldId id="299" r:id="rId26"/>
    <p:sldId id="307" r:id="rId27"/>
    <p:sldId id="308" r:id="rId28"/>
    <p:sldId id="302" r:id="rId29"/>
    <p:sldId id="309" r:id="rId30"/>
    <p:sldId id="303" r:id="rId31"/>
    <p:sldId id="291" r:id="rId32"/>
    <p:sldId id="284" r:id="rId33"/>
    <p:sldId id="285" r:id="rId34"/>
    <p:sldId id="272" r:id="rId35"/>
    <p:sldId id="273" r:id="rId36"/>
    <p:sldId id="274" r:id="rId37"/>
    <p:sldId id="276" r:id="rId38"/>
    <p:sldId id="277" r:id="rId39"/>
    <p:sldId id="278" r:id="rId40"/>
    <p:sldId id="280" r:id="rId41"/>
    <p:sldId id="279" r:id="rId42"/>
    <p:sldId id="281" r:id="rId43"/>
    <p:sldId id="282" r:id="rId44"/>
    <p:sldId id="283" r:id="rId45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21600" autoAdjust="false"/>
    <p:restoredTop sz="94673" autoAdjust="false"/>
  </p:normalViewPr>
  <p:slideViewPr>
    <p:cSldViewPr showGuides="true">
      <p:cViewPr>
        <p:scale>
          <a:sx n="80" d="100"/>
          <a:sy n="80" d="100"/>
        </p:scale>
        <p:origin x="-1301" y="-8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../customXml/item3.xml" Type="http://schemas.openxmlformats.org/officeDocument/2006/relationships/customXml" Id="rId3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presProps.xml" Type="http://schemas.openxmlformats.org/officeDocument/2006/relationships/presProps" Id="rId47"/>
    <Relationship Target="tableStyles.xml" Type="http://schemas.openxmlformats.org/officeDocument/2006/relationships/tableStyles" Id="rId50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notesMasters/notesMaster1.xml" Type="http://schemas.openxmlformats.org/officeDocument/2006/relationships/notesMaster" Id="rId46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s/slide25.xml" Type="http://schemas.openxmlformats.org/officeDocument/2006/relationships/slide" Id="rId29"/>
    <Relationship Target="slides/slide37.xml" Type="http://schemas.openxmlformats.org/officeDocument/2006/relationships/slide" Id="rId41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theme/theme1.xml" Type="http://schemas.openxmlformats.org/officeDocument/2006/relationships/theme" Id="rId49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viewProps.xml" Type="http://schemas.openxmlformats.org/officeDocument/2006/relationships/viewProps" Id="rId48"/>
    <Relationship Target="slides/slide4.xml" Type="http://schemas.openxmlformats.org/officeDocument/2006/relationships/slide" Id="rId8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14.5.2018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slideLayouts/slideLayout6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Mode="External" Target="https://www.esfcr.cz/pravidla-pro-zadatele-a-prijemce-opz/-/dokument/797767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Mode="External" Target="https://www.esfcr.cz/aktuality-opz/-/asset_publisher/0vxsQYRpZsom/content/moznost-docasneho-pozastaveni-provadeni-kontrol-za?inheritRedirect=false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11.jpeg" Type="http://schemas.openxmlformats.org/officeDocument/2006/relationships/image" Id="rId2"/>
    <Relationship Target="../slideLayouts/slideLayout6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5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512000" y="2276872"/>
            <a:ext cx="7272000" cy="1557128"/>
          </a:xfrm>
        </p:spPr>
        <p:txBody>
          <a:bodyPr/>
          <a:lstStyle/>
          <a:p>
            <a:r>
              <a:rPr lang="cs-CZ" dirty="false" smtClean="false"/>
              <a:t>REALIZACE A Kontrola Výběrových řízení v </a:t>
            </a:r>
            <a:r>
              <a:rPr lang="cs-CZ" dirty="false" err="true" smtClean="false"/>
              <a:t>opz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547664" y="4077072"/>
            <a:ext cx="7272000" cy="540000"/>
          </a:xfrm>
        </p:spPr>
        <p:txBody>
          <a:bodyPr/>
          <a:lstStyle/>
          <a:p>
            <a:r>
              <a:rPr lang="cs-CZ" dirty="false" smtClean="false"/>
              <a:t>Mgr. Miroslav Huml</a:t>
            </a:r>
          </a:p>
          <a:p>
            <a:r>
              <a:rPr lang="cs-CZ" dirty="false" smtClean="false"/>
              <a:t>Ing. Kristýna Křivánková</a:t>
            </a:r>
          </a:p>
          <a:p>
            <a:endParaRPr lang="cs-CZ" dirty="false" smtClean="false"/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false" smtClean="false"/>
              <a:t>Praha, 10. 4. 2018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3573016"/>
            <a:ext cx="540000" cy="648072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5112568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Nastavení předpokládané ceny:</a:t>
            </a:r>
          </a:p>
          <a:p>
            <a:r>
              <a:rPr lang="cs-CZ" dirty="false"/>
              <a:t>Při určování předpokládané hodnoty zadavatel </a:t>
            </a:r>
            <a:r>
              <a:rPr lang="cs-CZ" dirty="false" smtClean="false"/>
              <a:t>vychází: 	a) z </a:t>
            </a:r>
            <a:r>
              <a:rPr lang="cs-CZ" dirty="false"/>
              <a:t>ceny zakázek se stejným </a:t>
            </a:r>
            <a:r>
              <a:rPr lang="cs-CZ" dirty="false" smtClean="false"/>
              <a:t>nebo s </a:t>
            </a:r>
            <a:r>
              <a:rPr lang="cs-CZ" dirty="false"/>
              <a:t>obdobným </a:t>
            </a:r>
            <a:r>
              <a:rPr lang="cs-CZ" dirty="false" smtClean="false"/>
              <a:t>	plněním.</a:t>
            </a:r>
          </a:p>
          <a:p>
            <a:pPr marL="0" indent="0">
              <a:buNone/>
            </a:pPr>
            <a:r>
              <a:rPr lang="cs-CZ" dirty="false" smtClean="false"/>
              <a:t> 	b) z průzkumu </a:t>
            </a:r>
            <a:r>
              <a:rPr lang="cs-CZ" dirty="false"/>
              <a:t>cen v místě plnění </a:t>
            </a:r>
            <a:r>
              <a:rPr lang="cs-CZ" dirty="false" smtClean="false"/>
              <a:t>zakázky (třeba 	alespoň od 2 dodavatelů), </a:t>
            </a:r>
          </a:p>
          <a:p>
            <a:pPr marL="0" indent="0">
              <a:buNone/>
            </a:pPr>
            <a:r>
              <a:rPr lang="cs-CZ" dirty="false" smtClean="false"/>
              <a:t>	c) z údajů </a:t>
            </a:r>
            <a:r>
              <a:rPr lang="cs-CZ" dirty="false"/>
              <a:t>a informací získaných jiným vhodným </a:t>
            </a:r>
            <a:r>
              <a:rPr lang="cs-CZ" dirty="false" smtClean="false"/>
              <a:t>	způsobem</a:t>
            </a:r>
            <a:r>
              <a:rPr lang="cs-CZ" dirty="false"/>
              <a:t>.</a:t>
            </a:r>
          </a:p>
          <a:p>
            <a:r>
              <a:rPr lang="cs-CZ" dirty="false"/>
              <a:t>Průzkum trhu musí být proveden takovým způsobem, aby formulace dotazu </a:t>
            </a:r>
            <a:r>
              <a:rPr lang="cs-CZ" dirty="false" smtClean="false"/>
              <a:t>zadavatele nezvýhodňovala </a:t>
            </a:r>
            <a:r>
              <a:rPr lang="cs-CZ" dirty="false"/>
              <a:t>oslovené dodavatele oproti ostatním </a:t>
            </a:r>
            <a:r>
              <a:rPr lang="cs-CZ" dirty="false" smtClean="false"/>
              <a:t>dodavatelům.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11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zásady </a:t>
            </a:r>
            <a:r>
              <a:rPr lang="cs-CZ" dirty="false" smtClean="false"/>
              <a:t>dle kapitoly 20.2 Obecné části pravidel</a:t>
            </a:r>
            <a:r>
              <a:rPr lang="cs-CZ" altLang="cs-CZ" dirty="false" smtClean="false">
                <a:solidFill>
                  <a:srgbClr val="14407E"/>
                </a:solidFill>
              </a:rPr>
              <a:t>, </a:t>
            </a:r>
            <a:r>
              <a:rPr lang="cs-CZ" altLang="cs-CZ" dirty="false">
                <a:solidFill>
                  <a:srgbClr val="14407E"/>
                </a:solidFill>
              </a:rPr>
              <a:t>které je zadavatel povinen při zadávání dodržet:</a:t>
            </a:r>
          </a:p>
          <a:p>
            <a:pPr>
              <a:buNone/>
            </a:pPr>
            <a:endParaRPr lang="cs-CZ" altLang="cs-CZ" dirty="false">
              <a:solidFill>
                <a:srgbClr val="14407E"/>
              </a:solidFill>
            </a:endParaRPr>
          </a:p>
          <a:p>
            <a:r>
              <a:rPr lang="cs-CZ" altLang="cs-CZ" dirty="false">
                <a:solidFill>
                  <a:srgbClr val="14407E"/>
                </a:solidFill>
              </a:rPr>
              <a:t>nezbytnost plnění pro projekt</a:t>
            </a:r>
          </a:p>
          <a:p>
            <a:r>
              <a:rPr lang="cs-CZ" altLang="cs-CZ" dirty="false">
                <a:solidFill>
                  <a:srgbClr val="14407E"/>
                </a:solidFill>
              </a:rPr>
              <a:t>hospodárnost, efektivita a účelnost výdaje</a:t>
            </a:r>
          </a:p>
          <a:p>
            <a:r>
              <a:rPr lang="cs-CZ" altLang="cs-CZ" dirty="false">
                <a:solidFill>
                  <a:srgbClr val="14407E"/>
                </a:solidFill>
              </a:rPr>
              <a:t>zadávací zásady </a:t>
            </a:r>
            <a:r>
              <a:rPr lang="cs-CZ" altLang="cs-CZ" b="true" dirty="false">
                <a:solidFill>
                  <a:srgbClr val="14407E"/>
                </a:solidFill>
              </a:rPr>
              <a:t>transparentnosti, zákazu diskriminace a rovného zacházení s uchazeči</a:t>
            </a:r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464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Picture 4" descr="E:\DCIM\120___06\IMG_5205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3" y="1340768"/>
            <a:ext cx="691425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zásady:</a:t>
            </a:r>
          </a:p>
          <a:p>
            <a:r>
              <a:rPr lang="cs-CZ" b="true" dirty="false"/>
              <a:t>Zásada transparentnosti </a:t>
            </a:r>
            <a:r>
              <a:rPr lang="cs-CZ" dirty="false"/>
              <a:t>spočívá v zajištění co největší průhlednosti řízení, která umožní přezkoumání celého zadávacího řízení a kontrolu postupu zadavatele:</a:t>
            </a:r>
          </a:p>
          <a:p>
            <a:endParaRPr lang="cs-CZ" dirty="false"/>
          </a:p>
          <a:p>
            <a:pPr marL="457200" indent="-457200">
              <a:buAutoNum type="alphaLcParenR"/>
            </a:pPr>
            <a:r>
              <a:rPr lang="cs-CZ" dirty="false" smtClean="false"/>
              <a:t>o </a:t>
            </a:r>
            <a:r>
              <a:rPr lang="cs-CZ" dirty="false"/>
              <a:t>všech významných úkonech pořizovat a uchovávat písemnou </a:t>
            </a:r>
            <a:r>
              <a:rPr lang="cs-CZ" dirty="false" smtClean="false"/>
              <a:t>dokumentaci</a:t>
            </a:r>
          </a:p>
          <a:p>
            <a:pPr marL="457200" indent="-457200">
              <a:buAutoNum type="alphaLcParenR"/>
            </a:pPr>
            <a:r>
              <a:rPr lang="cs-CZ" dirty="false" smtClean="false"/>
              <a:t>jasně </a:t>
            </a:r>
            <a:r>
              <a:rPr lang="cs-CZ" dirty="false"/>
              <a:t>vymezit hodnotící kritéria v dostatečném předstihu před samotným vypracováním </a:t>
            </a:r>
            <a:r>
              <a:rPr lang="cs-CZ" dirty="false" smtClean="false"/>
              <a:t>nabídek</a:t>
            </a:r>
          </a:p>
          <a:p>
            <a:pPr marL="457200" indent="-457200">
              <a:buAutoNum type="alphaLcParenR"/>
            </a:pPr>
            <a:r>
              <a:rPr lang="cs-CZ" dirty="false" smtClean="false"/>
              <a:t>všechna </a:t>
            </a:r>
            <a:r>
              <a:rPr lang="cs-CZ" dirty="false"/>
              <a:t>rozhodnutí opatřit řádným odůvodněním</a:t>
            </a:r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79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3488"/>
            <a:ext cx="6711093" cy="50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72816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zásady:</a:t>
            </a:r>
          </a:p>
          <a:p>
            <a:r>
              <a:rPr lang="cs-CZ" b="true" dirty="false"/>
              <a:t>Zásada rovného zacházení – </a:t>
            </a:r>
            <a:r>
              <a:rPr lang="cs-CZ" dirty="false"/>
              <a:t>každý zadavatel je již od okamžiku přípravy řízení, povinen přistupovat stejným způsobem ke všem dodavatelům, kteří mohou podat či podávají nabídky. </a:t>
            </a:r>
          </a:p>
          <a:p>
            <a:endParaRPr lang="cs-CZ" dirty="false"/>
          </a:p>
          <a:p>
            <a:pPr marL="457200" indent="-457200">
              <a:buAutoNum type="alphaLcParenR"/>
            </a:pPr>
            <a:r>
              <a:rPr lang="cs-CZ" dirty="false"/>
              <a:t>p</a:t>
            </a:r>
            <a:r>
              <a:rPr lang="cs-CZ" dirty="false" smtClean="false"/>
              <a:t>ři průzkumu trhu</a:t>
            </a:r>
          </a:p>
          <a:p>
            <a:pPr marL="457200" indent="-457200">
              <a:buAutoNum type="alphaLcParenR"/>
            </a:pPr>
            <a:r>
              <a:rPr lang="cs-CZ" dirty="false"/>
              <a:t>p</a:t>
            </a:r>
            <a:r>
              <a:rPr lang="cs-CZ" dirty="false" smtClean="false"/>
              <a:t>ři zveřejňování ZD</a:t>
            </a:r>
          </a:p>
          <a:p>
            <a:pPr marL="457200" indent="-457200">
              <a:buAutoNum type="alphaLcParenR"/>
            </a:pPr>
            <a:r>
              <a:rPr lang="cs-CZ" dirty="false"/>
              <a:t>p</a:t>
            </a:r>
            <a:r>
              <a:rPr lang="cs-CZ" dirty="false" smtClean="false"/>
              <a:t>ři zodpovídání dodatečných dotazů</a:t>
            </a:r>
            <a:endParaRPr lang="cs-CZ" dirty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535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31" y="1556792"/>
            <a:ext cx="624861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zásady:</a:t>
            </a:r>
          </a:p>
          <a:p>
            <a:r>
              <a:rPr lang="cs-CZ" b="true" dirty="false"/>
              <a:t>Zásada zákazu diskriminace – </a:t>
            </a:r>
            <a:r>
              <a:rPr lang="cs-CZ" dirty="false"/>
              <a:t>zadavatel je povinen v průběhu zadávání zakázky postupovat vždy tak, aby jeho jednáním nedošlo k diskriminaci žádného z dodavatelů. Podmínky pro zadání zakázky musí být stanoveny tak, aby umožňovaly výběr nejvhodnějšího dodavatele a zároveň neodůvodněně neuzavíraly přístup jinému dodavateli do řízení</a:t>
            </a:r>
            <a:r>
              <a:rPr lang="cs-CZ" dirty="false" smtClean="false"/>
              <a:t>.</a:t>
            </a:r>
            <a:endParaRPr lang="cs-CZ" dirty="false"/>
          </a:p>
          <a:p>
            <a:pPr marL="457200" indent="-457200">
              <a:buAutoNum type="alphaLcParenR"/>
            </a:pPr>
            <a:r>
              <a:rPr lang="cs-CZ" dirty="false" smtClean="false"/>
              <a:t>Pozor na odkazy na značky, konkrétní specifikaci zboží</a:t>
            </a:r>
          </a:p>
          <a:p>
            <a:pPr marL="457200" indent="-457200">
              <a:buAutoNum type="alphaLcParenR"/>
            </a:pPr>
            <a:r>
              <a:rPr lang="cs-CZ" dirty="false" smtClean="false"/>
              <a:t>Pozor na kvalifikační kritéria, požadavky na reference ...</a:t>
            </a:r>
          </a:p>
          <a:p>
            <a:pPr marL="457200" indent="-457200">
              <a:buAutoNum type="alphaLcParenR"/>
            </a:pPr>
            <a:r>
              <a:rPr lang="cs-CZ" dirty="false" smtClean="false"/>
              <a:t>Zákaz omezování </a:t>
            </a:r>
            <a:r>
              <a:rPr lang="cs-CZ" dirty="false" err="true" smtClean="false"/>
              <a:t>poddodavatelství</a:t>
            </a:r>
            <a:r>
              <a:rPr lang="cs-CZ" dirty="false" smtClean="false"/>
              <a:t> v neodůvodněných případech</a:t>
            </a:r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41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4536024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zásady:</a:t>
            </a:r>
          </a:p>
          <a:p>
            <a:r>
              <a:rPr lang="cs-CZ" b="true" dirty="false" smtClean="false"/>
              <a:t>Zásada </a:t>
            </a:r>
            <a:r>
              <a:rPr lang="cs-CZ" b="true" dirty="false"/>
              <a:t>přiměřenosti </a:t>
            </a:r>
            <a:r>
              <a:rPr lang="cs-CZ" dirty="false"/>
              <a:t>spočívá v nastavení parametrů výběrového/zadávacího řízení tak, </a:t>
            </a:r>
            <a:r>
              <a:rPr lang="cs-CZ" dirty="false" smtClean="false"/>
              <a:t>aby byly </a:t>
            </a:r>
            <a:r>
              <a:rPr lang="cs-CZ" dirty="false"/>
              <a:t>přiměřené charakteru a předmětu zakázky (např. rozsahu kvalifikace atp</a:t>
            </a:r>
            <a:r>
              <a:rPr lang="cs-CZ" dirty="false" smtClean="false"/>
              <a:t>.)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dirty="false" smtClean="false"/>
              <a:t>	a) Nemohou být například kladeny nadbytečné 	požadavky na přípravy nabídky u zakázek s malou 	PH nebo s krátkou lhůtou pro podání nabídek.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421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556792"/>
            <a:ext cx="8064000" cy="4536024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zásady:</a:t>
            </a:r>
          </a:p>
          <a:p>
            <a:pPr marL="0" indent="0">
              <a:buNone/>
            </a:pPr>
            <a:r>
              <a:rPr lang="cs-CZ" b="true" dirty="false" smtClean="false"/>
              <a:t>Zákaz střetu zájmů </a:t>
            </a:r>
            <a:r>
              <a:rPr lang="cs-CZ" dirty="false" smtClean="false"/>
              <a:t>je vymezen obecně a doplněn konkrétními příklady (nejde o taxativní výčet)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false" smtClean="false">
                <a:solidFill>
                  <a:srgbClr val="14407E"/>
                </a:solidFill>
              </a:rPr>
              <a:t>zaměstnanci </a:t>
            </a:r>
            <a:r>
              <a:rPr lang="cs-CZ" sz="1800" dirty="false">
                <a:solidFill>
                  <a:srgbClr val="14407E"/>
                </a:solidFill>
              </a:rPr>
              <a:t>zadavatele, 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false">
                <a:solidFill>
                  <a:srgbClr val="14407E"/>
                </a:solidFill>
              </a:rPr>
              <a:t>statutární orgány zadavatele, resp. jejich členové, 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false">
                <a:solidFill>
                  <a:srgbClr val="14407E"/>
                </a:solidFill>
              </a:rPr>
              <a:t>členové realizačního týmu projektu,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false">
                <a:solidFill>
                  <a:srgbClr val="14407E"/>
                </a:solidFill>
              </a:rPr>
              <a:t>osoby, které se ve prospěch zadavatele podílely na přípravě nebo zadávání předmětné zakázky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false">
                <a:solidFill>
                  <a:srgbClr val="14407E"/>
                </a:solidFill>
              </a:rPr>
              <a:t>osoby, které se podílely na zpracování žádosti o finanční podporu, ani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cs-CZ" sz="1800" dirty="false">
              <a:solidFill>
                <a:srgbClr val="14407E"/>
              </a:solidFill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cs-CZ" sz="1800" dirty="false">
                <a:solidFill>
                  <a:srgbClr val="14407E"/>
                </a:solidFill>
              </a:rPr>
              <a:t>se nesmí podílet na zpracování nabídky, nesmí podat nabídku a být tak uchazečem o zakázku či uchazečem ve sdružení ani působit jako subdodavatel a nesmí ani být statutárním orgánem uchazeče, resp. jeho členem.</a:t>
            </a:r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031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Náplň školení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r>
              <a:rPr lang="cs-CZ" dirty="false" smtClean="false"/>
              <a:t>Určení předpokládané ceny a nastavení předmětu</a:t>
            </a:r>
          </a:p>
          <a:p>
            <a:r>
              <a:rPr lang="cs-CZ" dirty="false"/>
              <a:t>Základní principy v praxi</a:t>
            </a:r>
          </a:p>
          <a:p>
            <a:r>
              <a:rPr lang="cs-CZ" dirty="false" smtClean="false"/>
              <a:t>Druh výběrového řízení</a:t>
            </a:r>
          </a:p>
          <a:p>
            <a:r>
              <a:rPr lang="cs-CZ" dirty="false" smtClean="false"/>
              <a:t>Náležitosti výzvy a její zveřejnění, další proces  </a:t>
            </a:r>
          </a:p>
          <a:p>
            <a:r>
              <a:rPr lang="cs-CZ" dirty="false" smtClean="false"/>
              <a:t>Předkládání výběrových řízení ke kontrole</a:t>
            </a:r>
          </a:p>
          <a:p>
            <a:r>
              <a:rPr lang="cs-CZ" dirty="false" smtClean="false"/>
              <a:t>Předkládaná dokumentace</a:t>
            </a:r>
          </a:p>
          <a:p>
            <a:r>
              <a:rPr lang="cs-CZ" dirty="false" smtClean="false"/>
              <a:t>Nejčastější pochybení – procesní</a:t>
            </a:r>
          </a:p>
          <a:p>
            <a:r>
              <a:rPr lang="cs-CZ" dirty="false" smtClean="false"/>
              <a:t>Nejčastější pochybení – formální</a:t>
            </a:r>
          </a:p>
          <a:p>
            <a:pPr lvl="1"/>
            <a:r>
              <a:rPr lang="cs-CZ" i="true" dirty="false" smtClean="false"/>
              <a:t>Délka prezentace cca 75 minut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35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6" name="Picture 4" descr="E:\DCIM\120___06\IMG_5206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5743"/>
            <a:ext cx="6192093" cy="464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Relevantní předpisy:</a:t>
            </a:r>
          </a:p>
          <a:p>
            <a:r>
              <a:rPr lang="cs-CZ" dirty="false" smtClean="false"/>
              <a:t>Obecná část pravidel pro žadatele a příjemce v rámci OPZ (verze 7)</a:t>
            </a:r>
          </a:p>
          <a:p>
            <a:r>
              <a:rPr lang="cs-CZ" dirty="false" smtClean="false"/>
              <a:t>Zákon č. 134/2016 Sb., o zadávání veřejných zakázek</a:t>
            </a:r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895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Základní druhy VZMR:</a:t>
            </a:r>
          </a:p>
          <a:p>
            <a:r>
              <a:rPr lang="cs-CZ" dirty="false" smtClean="false"/>
              <a:t>Zakázky </a:t>
            </a:r>
            <a:r>
              <a:rPr lang="cs-CZ" dirty="false"/>
              <a:t>do 400.000 Kč bez DPH </a:t>
            </a:r>
            <a:endParaRPr lang="cs-CZ" dirty="false" smtClean="false"/>
          </a:p>
          <a:p>
            <a:r>
              <a:rPr lang="cs-CZ" dirty="false" smtClean="false"/>
              <a:t>Zakázky do od 400.000,-Kč do </a:t>
            </a:r>
            <a:r>
              <a:rPr lang="cs-CZ" dirty="false"/>
              <a:t>2.000.000 </a:t>
            </a:r>
            <a:r>
              <a:rPr lang="cs-CZ" dirty="false" smtClean="false"/>
              <a:t>Kč</a:t>
            </a:r>
          </a:p>
          <a:p>
            <a:r>
              <a:rPr lang="cs-CZ" dirty="false" smtClean="false"/>
              <a:t>E-tržiště</a:t>
            </a:r>
          </a:p>
          <a:p>
            <a:endParaRPr lang="cs-CZ" b="true" dirty="false" smtClean="false"/>
          </a:p>
          <a:p>
            <a:pPr marL="0" indent="0">
              <a:buNone/>
            </a:pPr>
            <a:r>
              <a:rPr lang="cs-CZ" b="true" dirty="false" smtClean="false"/>
              <a:t>Nejpoužívanější druhy dle zákona:</a:t>
            </a:r>
            <a:endParaRPr lang="cs-CZ" dirty="false" smtClean="false"/>
          </a:p>
          <a:p>
            <a:r>
              <a:rPr lang="cs-CZ" dirty="false" smtClean="false"/>
              <a:t>Zjednodušené podlimitní řízení</a:t>
            </a:r>
          </a:p>
          <a:p>
            <a:r>
              <a:rPr lang="cs-CZ" dirty="false" smtClean="false"/>
              <a:t>Otevřené řízení</a:t>
            </a:r>
          </a:p>
          <a:p>
            <a:r>
              <a:rPr lang="cs-CZ" dirty="false" smtClean="false"/>
              <a:t>Zjednodušený režim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96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Druh výběrového řízení – zakázky do 400.000,-Kč:</a:t>
            </a:r>
          </a:p>
          <a:p>
            <a:r>
              <a:rPr lang="cs-CZ" dirty="false" smtClean="false"/>
              <a:t>u zakázek s </a:t>
            </a:r>
            <a:r>
              <a:rPr lang="cs-CZ" dirty="false"/>
              <a:t>předpokládanou hodnotou nižší než 400.000 Kč bez DPH </a:t>
            </a:r>
            <a:r>
              <a:rPr lang="cs-CZ" dirty="false" smtClean="false"/>
              <a:t>není povinnost provádět výběrové/zadávací </a:t>
            </a:r>
            <a:r>
              <a:rPr lang="cs-CZ" dirty="false"/>
              <a:t>řízení. </a:t>
            </a:r>
            <a:endParaRPr lang="cs-CZ" dirty="false" smtClean="false"/>
          </a:p>
          <a:p>
            <a:r>
              <a:rPr lang="cs-CZ" dirty="false" smtClean="false"/>
              <a:t>Dodávku </a:t>
            </a:r>
            <a:r>
              <a:rPr lang="cs-CZ" dirty="false"/>
              <a:t>zboží, poskytnutí služeb nebo provedení stavebních prací není třeba dokládat písemnou smlouvou, </a:t>
            </a:r>
            <a:r>
              <a:rPr lang="cs-CZ" dirty="false" smtClean="false"/>
              <a:t>postačí účetními doklady, ze kterých musí </a:t>
            </a:r>
            <a:r>
              <a:rPr lang="cs-CZ" dirty="false"/>
              <a:t>být zřejmý zejména předmět zakázky, množství dodaného plnění a cena plnění. </a:t>
            </a:r>
            <a:endParaRPr lang="cs-CZ" dirty="false" smtClean="false"/>
          </a:p>
          <a:p>
            <a:r>
              <a:rPr lang="cs-CZ" dirty="false" smtClean="false"/>
              <a:t>I </a:t>
            </a:r>
            <a:r>
              <a:rPr lang="cs-CZ" dirty="false"/>
              <a:t>v případě zadávání zakázky do 400.000 Kč bez DPH je zadavatel povinen zachovat zásady dle kap. 20.2. </a:t>
            </a:r>
            <a:endParaRPr lang="cs-CZ" dirty="false" smtClean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842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Druh výběrového řízení – zakázky do 2.000.000,-Kč:</a:t>
            </a:r>
          </a:p>
          <a:p>
            <a:r>
              <a:rPr lang="cs-CZ" dirty="false" smtClean="false"/>
              <a:t>Povinnost uveřejnit </a:t>
            </a:r>
            <a:r>
              <a:rPr lang="cs-CZ" dirty="false"/>
              <a:t>výzvu k podání nabídek </a:t>
            </a:r>
            <a:r>
              <a:rPr lang="cs-CZ" dirty="false" smtClean="false"/>
              <a:t>(na </a:t>
            </a:r>
            <a:r>
              <a:rPr lang="cs-CZ" dirty="false"/>
              <a:t>www.esfcr.cz. </a:t>
            </a:r>
          </a:p>
          <a:p>
            <a:r>
              <a:rPr lang="cs-CZ" dirty="false" smtClean="false"/>
              <a:t>Lhůta </a:t>
            </a:r>
            <a:r>
              <a:rPr lang="cs-CZ" dirty="false"/>
              <a:t>pro podání nabídky nesmí být kratší než 10 kalendářních dní ode dne uveřejnění výzvy. </a:t>
            </a:r>
            <a:endParaRPr lang="cs-CZ" dirty="false" smtClean="false"/>
          </a:p>
          <a:p>
            <a:r>
              <a:rPr lang="cs-CZ" dirty="false" smtClean="false"/>
              <a:t>Náležitosti </a:t>
            </a:r>
            <a:r>
              <a:rPr lang="cs-CZ" dirty="false"/>
              <a:t>výzvy jsou stanoveny v kap. 20.6. </a:t>
            </a:r>
            <a:r>
              <a:rPr lang="cs-CZ" dirty="false" smtClean="false"/>
              <a:t>Obecné části pravidel pro žadatele a příjemce.</a:t>
            </a:r>
          </a:p>
          <a:p>
            <a:r>
              <a:rPr lang="cs-CZ" dirty="false" smtClean="false"/>
              <a:t>Otevírání </a:t>
            </a:r>
            <a:r>
              <a:rPr lang="cs-CZ" dirty="false"/>
              <a:t>obálek s nabídkami, posouzení úplnosti a hodnocení nabídek provádí minimálně tříčlenná komise, kterou jmenuje zadavatel. </a:t>
            </a: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604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Vybrané náležitosti výzvy dle pravidel OPZ</a:t>
            </a:r>
            <a:endParaRPr lang="cs-CZ" b="true" dirty="false"/>
          </a:p>
          <a:p>
            <a:r>
              <a:rPr lang="cs-CZ" dirty="false" smtClean="false"/>
              <a:t>Identifikace zadavatele</a:t>
            </a:r>
          </a:p>
          <a:p>
            <a:r>
              <a:rPr lang="cs-CZ" dirty="false"/>
              <a:t>Druh zakázky (dodávky, služby nebo stavební práce) </a:t>
            </a:r>
            <a:r>
              <a:rPr lang="cs-CZ" dirty="false" smtClean="false"/>
              <a:t></a:t>
            </a:r>
          </a:p>
          <a:p>
            <a:r>
              <a:rPr lang="cs-CZ" dirty="false" smtClean="false"/>
              <a:t>Lhůtu </a:t>
            </a:r>
            <a:r>
              <a:rPr lang="cs-CZ" dirty="false"/>
              <a:t>pro podání nabídek, která musí být dostatečná vzhledem k povaze předmětu </a:t>
            </a:r>
            <a:r>
              <a:rPr lang="cs-CZ" dirty="false" smtClean="false"/>
              <a:t>zakázky</a:t>
            </a:r>
          </a:p>
          <a:p>
            <a:r>
              <a:rPr lang="cs-CZ" dirty="false" smtClean="false"/>
              <a:t>Místo </a:t>
            </a:r>
            <a:r>
              <a:rPr lang="cs-CZ" dirty="false"/>
              <a:t>pro podání nabídek </a:t>
            </a:r>
          </a:p>
          <a:p>
            <a:r>
              <a:rPr lang="cs-CZ" dirty="false" smtClean="false"/>
              <a:t>Popis </a:t>
            </a:r>
            <a:r>
              <a:rPr lang="cs-CZ" dirty="false"/>
              <a:t>(specifikaci) předmětu zakázky v podrobnostech nezbytných pro zpracování </a:t>
            </a:r>
            <a:r>
              <a:rPr lang="cs-CZ" dirty="false" smtClean="false"/>
              <a:t>nabídky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33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Vybrané náležitosti výzvy dle pravidel OPZ</a:t>
            </a:r>
            <a:endParaRPr lang="cs-CZ" b="true" dirty="false"/>
          </a:p>
          <a:p>
            <a:r>
              <a:rPr lang="cs-CZ" dirty="false" smtClean="false"/>
              <a:t>Požadavek </a:t>
            </a:r>
            <a:r>
              <a:rPr lang="cs-CZ" dirty="false"/>
              <a:t>na způsob zpracování nabídkové </a:t>
            </a:r>
            <a:r>
              <a:rPr lang="cs-CZ" dirty="false" smtClean="false"/>
              <a:t>ceny;</a:t>
            </a:r>
          </a:p>
          <a:p>
            <a:r>
              <a:rPr lang="cs-CZ" dirty="false" smtClean="false"/>
              <a:t>Požadavky </a:t>
            </a:r>
            <a:r>
              <a:rPr lang="cs-CZ" dirty="false"/>
              <a:t>na prokázání kvalifikace dodavatele </a:t>
            </a:r>
            <a:endParaRPr lang="cs-CZ" dirty="false" smtClean="false"/>
          </a:p>
          <a:p>
            <a:r>
              <a:rPr lang="cs-CZ" dirty="false" smtClean="false"/>
              <a:t>Popis hodnocení</a:t>
            </a:r>
          </a:p>
          <a:p>
            <a:pPr marL="0" indent="0">
              <a:buNone/>
            </a:pPr>
            <a:r>
              <a:rPr lang="cs-CZ" dirty="false" smtClean="false"/>
              <a:t>	a) musí zcela souviset s předmětem plnění a mít </a:t>
            </a:r>
            <a:r>
              <a:rPr lang="cs-CZ" dirty="false"/>
              <a:t>	</a:t>
            </a:r>
            <a:r>
              <a:rPr lang="cs-CZ" dirty="false" smtClean="false"/>
              <a:t>vazbu na kvalitu výstupu</a:t>
            </a:r>
          </a:p>
          <a:p>
            <a:pPr marL="0" indent="0">
              <a:buNone/>
            </a:pPr>
            <a:r>
              <a:rPr lang="cs-CZ" dirty="false"/>
              <a:t>	</a:t>
            </a:r>
            <a:r>
              <a:rPr lang="cs-CZ" dirty="false" smtClean="false"/>
              <a:t>b) musí být transparentně a předvídatelně popsán.</a:t>
            </a:r>
          </a:p>
          <a:p>
            <a:pPr marL="0" indent="0">
              <a:buNone/>
            </a:pPr>
            <a:r>
              <a:rPr lang="cs-CZ" dirty="false" smtClean="false"/>
              <a:t>	c) musí zajistit, že nabídky budou porovnávány mezi 	sebou.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716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Výběr dodavatele a uzavření smlouvy</a:t>
            </a:r>
            <a:endParaRPr lang="cs-CZ" b="true" dirty="false"/>
          </a:p>
          <a:p>
            <a:r>
              <a:rPr lang="cs-CZ" dirty="false"/>
              <a:t>Smluvní podmínky nesmí být v rozporu s výzvou / se zadávací dokumentací ani s nabídkou vybraného dodavatele. </a:t>
            </a:r>
            <a:endParaRPr lang="cs-CZ" dirty="false" smtClean="false"/>
          </a:p>
          <a:p>
            <a:r>
              <a:rPr lang="cs-CZ" dirty="false" smtClean="false"/>
              <a:t>Zadavatel </a:t>
            </a:r>
            <a:r>
              <a:rPr lang="cs-CZ" dirty="false"/>
              <a:t>nesmí uzavřít smlouvu s dodavatelem, jehož nabídka je podána v rozporu s požadavky podle bodu kap. 20.2. </a:t>
            </a:r>
            <a:endParaRPr lang="cs-CZ" dirty="false" smtClean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051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59" y="1484784"/>
            <a:ext cx="642652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Kontrola výběrového řízení z pohledu specialisty</a:t>
            </a:r>
            <a:endParaRPr lang="cs-CZ" dirty="false"/>
          </a:p>
        </p:txBody>
      </p:sp>
      <p:sp>
        <p:nvSpPr>
          <p:cNvPr id="5" name="Zástupný symbol pro obrázek 4"/>
          <p:cNvSpPr>
            <a:spLocks noGrp="true"/>
          </p:cNvSpPr>
          <p:nvPr>
            <p:ph type="pic" sz="quarter" idx="15"/>
          </p:nvPr>
        </p:nvSpPr>
        <p:spPr/>
      </p:sp>
      <p:sp>
        <p:nvSpPr>
          <p:cNvPr id="4" name="Zástupný symbol pro číslo snímku 3"/>
          <p:cNvSpPr>
            <a:spLocks noGrp="true"/>
          </p:cNvSpPr>
          <p:nvPr>
            <p:ph type="sldNum" sz="quarter" idx="4294967295"/>
          </p:nvPr>
        </p:nvSpPr>
        <p:spPr>
          <a:xfrm>
            <a:off x="8677275" y="6516688"/>
            <a:ext cx="466725" cy="179387"/>
          </a:xfrm>
        </p:spPr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096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Náplň školení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marL="0" indent="0">
              <a:buNone/>
            </a:pPr>
            <a:r>
              <a:rPr lang="cs-CZ" dirty="false" smtClean="false"/>
              <a:t>V rámci prezentace není v časových možnostech přednášejících prezentovat kompletní pravidla. Vždy je třeba se před vyhlášením výběrového řízení důkladně seznámit s pravidly v aktuálním znění.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cs-CZ" dirty="false" smtClean="false"/>
              <a:t>Cílem prezentace je snaha napomoci v orientaci v pravidlech a snaha blíže vysvětlit určité pasáže, které se v praxi ukázaly být problematičtější.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343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Předkládání VŘ KE KONTROLE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Kapitola 20.13 Obecné části pravidel pro žadatele a příjemce v rámci OPZ (verze 7)</a:t>
            </a:r>
          </a:p>
          <a:p>
            <a:r>
              <a:rPr lang="cs-CZ" dirty="false">
                <a:hlinkClick r:id="rId2"/>
              </a:rPr>
              <a:t>https://www.esfcr.cz/pravidla-pro-zadatele-a-prijemce-opz/-/</a:t>
            </a:r>
            <a:r>
              <a:rPr lang="cs-CZ" dirty="false" smtClean="false">
                <a:hlinkClick r:id="rId2"/>
              </a:rPr>
              <a:t>dokument/797767</a:t>
            </a:r>
            <a:endParaRPr lang="cs-CZ" dirty="false" smtClean="false"/>
          </a:p>
          <a:p>
            <a:r>
              <a:rPr lang="cs-CZ" dirty="false" smtClean="false"/>
              <a:t>ISKP14+ modul Veřejné zakázky</a:t>
            </a:r>
          </a:p>
          <a:p>
            <a:r>
              <a:rPr lang="cs-CZ" dirty="false" smtClean="false"/>
              <a:t>Informování PM depeší</a:t>
            </a:r>
          </a:p>
          <a:p>
            <a:r>
              <a:rPr lang="cs-CZ" dirty="false" smtClean="false"/>
              <a:t>Ex ante </a:t>
            </a:r>
            <a:r>
              <a:rPr lang="cs-CZ" dirty="false" err="true" smtClean="false"/>
              <a:t>vs</a:t>
            </a:r>
            <a:r>
              <a:rPr lang="cs-CZ" dirty="false" smtClean="false"/>
              <a:t> Ex post kontrola VŘ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575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Ex ante kontrola VŘ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3 fáze kontroly:</a:t>
            </a:r>
          </a:p>
          <a:p>
            <a:pPr lvl="1"/>
            <a:r>
              <a:rPr lang="cs-CZ" dirty="false"/>
              <a:t>Před vyhlášením</a:t>
            </a:r>
          </a:p>
          <a:p>
            <a:pPr lvl="1"/>
            <a:r>
              <a:rPr lang="cs-CZ" dirty="false"/>
              <a:t>Před podpisem smlouvy</a:t>
            </a:r>
          </a:p>
          <a:p>
            <a:pPr lvl="1"/>
            <a:r>
              <a:rPr lang="cs-CZ" dirty="false"/>
              <a:t>Před podpisem dodatku ke smlouvě</a:t>
            </a:r>
          </a:p>
          <a:p>
            <a:r>
              <a:rPr lang="cs-CZ" dirty="false" smtClean="false"/>
              <a:t>Kontrola opravných verzí ZD a zapracovaných připomínek ŘO</a:t>
            </a:r>
          </a:p>
          <a:p>
            <a:r>
              <a:rPr lang="cs-CZ" dirty="false" smtClean="false"/>
              <a:t>Nepředložení VŘ ke kontrole ve fázi ex ante kontroly nevede k porušení rozpočtové kázně</a:t>
            </a:r>
          </a:p>
          <a:p>
            <a:r>
              <a:rPr lang="cs-CZ" dirty="false" smtClean="false"/>
              <a:t>Zohlednění lhůt nutných pro kontrolu ŘO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065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Lhůty nutné pro kontrolu </a:t>
            </a:r>
            <a:r>
              <a:rPr lang="cs-CZ" dirty="false" err="true" smtClean="false"/>
              <a:t>řo</a:t>
            </a:r>
            <a:endParaRPr lang="cs-CZ" dirty="false"/>
          </a:p>
        </p:txBody>
      </p:sp>
      <p:graphicFrame>
        <p:nvGraphicFramePr>
          <p:cNvPr id="5" name="Zástupný symbol pro obsah 4"/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59751"/>
              </p:ext>
            </p:extLst>
          </p:nvPr>
        </p:nvGraphicFramePr>
        <p:xfrm>
          <a:off x="539750" y="1800225"/>
          <a:ext cx="8064501" cy="393192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96146"/>
                <a:gridCol w="2664296"/>
                <a:gridCol w="2304059"/>
              </a:tblGrid>
              <a:tr h="370840">
                <a:tc>
                  <a:txBody>
                    <a:bodyPr/>
                    <a:lstStyle/>
                    <a:p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false" smtClean="false"/>
                        <a:t>Zakázky mimo režim ZZVZ </a:t>
                      </a:r>
                      <a:r>
                        <a:rPr lang="cs-CZ" baseline="0" dirty="false" smtClean="false"/>
                        <a:t>a zakázka zadávaná přes e-tržiště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false" smtClean="false"/>
                        <a:t>Zakázka</a:t>
                      </a:r>
                      <a:r>
                        <a:rPr lang="cs-CZ" baseline="0" dirty="false" smtClean="false"/>
                        <a:t> v režimu ZZVZ</a:t>
                      </a:r>
                      <a:endParaRPr lang="cs-CZ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Kontrola před vyhlášením výběrového/zadávacího</a:t>
                      </a:r>
                      <a:r>
                        <a:rPr lang="cs-CZ" baseline="0" dirty="false" smtClean="false"/>
                        <a:t> řízení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15 pracovních</a:t>
                      </a:r>
                      <a:r>
                        <a:rPr lang="cs-CZ" baseline="0" dirty="false" smtClean="false"/>
                        <a:t> dní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30 pracovních</a:t>
                      </a:r>
                      <a:r>
                        <a:rPr lang="cs-CZ" baseline="0" dirty="false" smtClean="false"/>
                        <a:t> dní</a:t>
                      </a:r>
                      <a:endParaRPr lang="cs-CZ" dirty="false" smtClean="false"/>
                    </a:p>
                    <a:p>
                      <a:endParaRPr lang="cs-CZ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Kontrola před podpisem smlouvy s vybraným</a:t>
                      </a:r>
                      <a:r>
                        <a:rPr lang="cs-CZ" baseline="0" dirty="false" smtClean="false"/>
                        <a:t> dodavatelem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25 pracovních dní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30 pracovních</a:t>
                      </a:r>
                      <a:r>
                        <a:rPr lang="cs-CZ" baseline="0" dirty="false" smtClean="false"/>
                        <a:t> dní</a:t>
                      </a:r>
                      <a:endParaRPr lang="cs-CZ" dirty="false" smtClean="false"/>
                    </a:p>
                    <a:p>
                      <a:endParaRPr lang="cs-CZ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Kontrola před podpisem dodatku ke smlouvě s dodavatelem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15 pracovních</a:t>
                      </a:r>
                      <a:r>
                        <a:rPr lang="cs-CZ" baseline="0" dirty="false" smtClean="false"/>
                        <a:t> dní</a:t>
                      </a:r>
                      <a:endParaRPr lang="cs-CZ" dirty="false" smtClean="false"/>
                    </a:p>
                    <a:p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15 pracovních</a:t>
                      </a:r>
                      <a:r>
                        <a:rPr lang="cs-CZ" baseline="0" dirty="false" smtClean="false"/>
                        <a:t> dní</a:t>
                      </a:r>
                      <a:endParaRPr lang="cs-CZ" dirty="false" smtClean="false"/>
                    </a:p>
                    <a:p>
                      <a:endParaRPr lang="cs-CZ" dirty="fal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154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EX POST KONTROLA VŘ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Dočasné pozastavení provádění ex ante kontrol VŘ</a:t>
            </a:r>
          </a:p>
          <a:p>
            <a:r>
              <a:rPr lang="cs-CZ" sz="2000" dirty="false">
                <a:hlinkClick r:id="rId2"/>
              </a:rPr>
              <a:t>https://www.esfcr.cz/aktuality-opz/-/</a:t>
            </a:r>
            <a:r>
              <a:rPr lang="cs-CZ" sz="2000" dirty="false" smtClean="false">
                <a:hlinkClick r:id="rId2"/>
              </a:rPr>
              <a:t>asset_publisher/0vxsQYRpZsom/content/moznost-docasneho-pozastaveni-provadeni-kontrol-za?inheritRedirect=false</a:t>
            </a:r>
            <a:endParaRPr lang="cs-CZ" sz="2000" dirty="false" smtClean="false"/>
          </a:p>
          <a:p>
            <a:r>
              <a:rPr lang="cs-CZ" dirty="false" smtClean="false"/>
              <a:t>Povinně kontrolovaná VŘ</a:t>
            </a:r>
          </a:p>
          <a:p>
            <a:pPr lvl="1"/>
            <a:r>
              <a:rPr lang="cs-CZ" dirty="false" smtClean="false"/>
              <a:t>Před vyhlášením – VZOREK nadlimitních VZ</a:t>
            </a:r>
          </a:p>
          <a:p>
            <a:pPr lvl="1"/>
            <a:r>
              <a:rPr lang="cs-CZ" dirty="false" smtClean="false"/>
              <a:t>Před podpisem smlouvy – Nadlimitní VZ</a:t>
            </a:r>
          </a:p>
          <a:p>
            <a:pPr lvl="1"/>
            <a:r>
              <a:rPr lang="cs-CZ" dirty="false" smtClean="false"/>
              <a:t>Ex post kontrola</a:t>
            </a:r>
          </a:p>
          <a:p>
            <a:pPr lvl="2"/>
            <a:r>
              <a:rPr lang="cs-CZ" dirty="false" smtClean="false"/>
              <a:t>Všechna VŘ, která neprošla ex ante kontrolou před podpisem</a:t>
            </a:r>
          </a:p>
          <a:p>
            <a:pPr lvl="2"/>
            <a:r>
              <a:rPr lang="cs-CZ" dirty="false" smtClean="false"/>
              <a:t>Předložení dokumentace se </a:t>
            </a:r>
            <a:r>
              <a:rPr lang="cs-CZ" dirty="false" err="true" smtClean="false"/>
              <a:t>ZoR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146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Předkládaná dokumentace 1/4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false"/>
              <a:t>Uveřejněné oznámení o zahájení zadávacího řízení či výzva k zahájení zadávacího řízení, a to všechny verze, které byly pro danou zakázku zveřejněny (řádné i opravné),</a:t>
            </a:r>
          </a:p>
          <a:p>
            <a:pPr lvl="0"/>
            <a:r>
              <a:rPr lang="cs-CZ" dirty="false"/>
              <a:t>Zadávací dokumentace včetně všech příloh a </a:t>
            </a:r>
            <a:r>
              <a:rPr lang="cs-CZ" b="true" dirty="false"/>
              <a:t>odkaz na profil zadavatele, na kterém byla dokumentace zveřejněna.</a:t>
            </a:r>
            <a:endParaRPr lang="cs-CZ" dirty="false"/>
          </a:p>
          <a:p>
            <a:pPr lvl="0"/>
            <a:r>
              <a:rPr lang="cs-CZ" dirty="false"/>
              <a:t>Vysvětlení zadávacích podmínek a dodatečné dotazy dodavatelů, včetně odpovědí zadavatele</a:t>
            </a:r>
            <a:r>
              <a:rPr lang="cs-CZ" dirty="false" smtClean="false"/>
              <a:t>,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750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Předkládaná dokumentace 2/4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false" smtClean="false"/>
              <a:t>Nabídka </a:t>
            </a:r>
            <a:r>
              <a:rPr lang="cs-CZ" dirty="false"/>
              <a:t>podaná dodavatelem, s nímž by měla být uzavřena smlouva, a nabídky dodavatelů, kteří byli z řízení vyloučeni, včetně případného objasnění či doplnění těchto nabídek, dodatečně předloženého dodavateli,</a:t>
            </a:r>
          </a:p>
          <a:p>
            <a:pPr lvl="0"/>
            <a:r>
              <a:rPr lang="cs-CZ" dirty="false"/>
              <a:t>Jmenování </a:t>
            </a:r>
            <a:r>
              <a:rPr lang="cs-CZ" b="true" dirty="false"/>
              <a:t>komise pro otevírání obálek s nabídkami, posouzení úplnosti a hodnocení nabídek</a:t>
            </a:r>
            <a:r>
              <a:rPr lang="cs-CZ" dirty="false"/>
              <a:t>, včetně prohlášení o neexistenci střetu zájmů,</a:t>
            </a:r>
          </a:p>
          <a:p>
            <a:pPr lvl="0"/>
            <a:r>
              <a:rPr lang="cs-CZ" dirty="false"/>
              <a:t>Záznam o uskutečněných krocích zadavatele v rámci otevírání obálek, posouzení a hodnocení nabídek, včetně případného rozhodnutí o vyloučení dodavatele</a:t>
            </a:r>
            <a:r>
              <a:rPr lang="cs-CZ" dirty="false" smtClean="false"/>
              <a:t>,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053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Předkládaná dokumentace 3/4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false" smtClean="false"/>
              <a:t>Návrh </a:t>
            </a:r>
            <a:r>
              <a:rPr lang="cs-CZ" dirty="false"/>
              <a:t>smlouvy s vybraným dodavatelem, není-li součástí nabídky,</a:t>
            </a:r>
          </a:p>
          <a:p>
            <a:pPr lvl="0"/>
            <a:r>
              <a:rPr lang="cs-CZ" b="true" dirty="false"/>
              <a:t>Originály nebo ověřené kopie dokladů o splnění kvalifikace vybraným dodavatelem, pokud již nejsou součástí </a:t>
            </a:r>
            <a:r>
              <a:rPr lang="cs-CZ" b="true" dirty="false" smtClean="false"/>
              <a:t>nabídky,</a:t>
            </a:r>
          </a:p>
          <a:p>
            <a:pPr lvl="0"/>
            <a:r>
              <a:rPr lang="cs-CZ" dirty="false" smtClean="false"/>
              <a:t>Veškeré </a:t>
            </a:r>
            <a:r>
              <a:rPr lang="cs-CZ" dirty="false"/>
              <a:t>námitky dodavatelů proti postupu zadavatele a rozhodnutí zadavatele o nich (včetně námitek podaných opožděně a námitek, které byly vzaty zpět), opatření k nápravě ze strany zadavatele, návrh na ÚOHS a vyjádření zadavatele k tomuto návrhu a doklady o splnění předběžných nebo nápravných </a:t>
            </a:r>
            <a:r>
              <a:rPr lang="cs-CZ" dirty="false" smtClean="false"/>
              <a:t>opatření</a:t>
            </a:r>
            <a:r>
              <a:rPr lang="cs-CZ" dirty="false"/>
              <a:t>,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942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Předkládaná dokumentace 4/4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false"/>
              <a:t>Veškerá komunikace mezi zadavatelem a dodavateli musí být doložena včetně dokladů prokazujících jejich odeslání / </a:t>
            </a:r>
            <a:r>
              <a:rPr lang="cs-CZ" dirty="false" smtClean="false"/>
              <a:t>uveřejnění</a:t>
            </a:r>
          </a:p>
          <a:p>
            <a:pPr lvl="1"/>
            <a:r>
              <a:rPr lang="cs-CZ" dirty="false"/>
              <a:t>E</a:t>
            </a:r>
            <a:r>
              <a:rPr lang="cs-CZ" dirty="false" smtClean="false"/>
              <a:t>maily</a:t>
            </a:r>
            <a:r>
              <a:rPr lang="cs-CZ" dirty="false"/>
              <a:t>, datové zprávy, </a:t>
            </a:r>
            <a:r>
              <a:rPr lang="cs-CZ" dirty="false" smtClean="false"/>
              <a:t>komunikace </a:t>
            </a:r>
            <a:r>
              <a:rPr lang="cs-CZ" dirty="false"/>
              <a:t>v NEN, </a:t>
            </a:r>
            <a:r>
              <a:rPr lang="cs-CZ" dirty="false" err="true" smtClean="false"/>
              <a:t>print</a:t>
            </a:r>
            <a:r>
              <a:rPr lang="cs-CZ" dirty="false" smtClean="false"/>
              <a:t> </a:t>
            </a:r>
            <a:r>
              <a:rPr lang="cs-CZ" dirty="false" err="true" smtClean="false"/>
              <a:t>screen</a:t>
            </a:r>
            <a:r>
              <a:rPr lang="cs-CZ" dirty="false" smtClean="false"/>
              <a:t> z e-tržiště, apod.</a:t>
            </a:r>
          </a:p>
          <a:p>
            <a:pPr lvl="1"/>
            <a:r>
              <a:rPr lang="cs-CZ" dirty="false" smtClean="false"/>
              <a:t>Kontrola provedených úkonů</a:t>
            </a:r>
          </a:p>
          <a:p>
            <a:pPr lvl="1"/>
            <a:r>
              <a:rPr lang="cs-CZ" dirty="false" smtClean="false"/>
              <a:t>Kontrola </a:t>
            </a:r>
            <a:r>
              <a:rPr lang="cs-CZ" dirty="false"/>
              <a:t>dodržení stanovených lhůt</a:t>
            </a:r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274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Nejčastější pochybení - procesní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r>
              <a:rPr lang="cs-CZ" dirty="false"/>
              <a:t>Nejednoznačné nastavení předmětu zakázky.</a:t>
            </a:r>
          </a:p>
          <a:p>
            <a:r>
              <a:rPr lang="cs-CZ" dirty="false"/>
              <a:t>Nejednoznačné / zcela nevhodné nastavení hodnotících kritérií</a:t>
            </a:r>
          </a:p>
          <a:p>
            <a:r>
              <a:rPr lang="cs-CZ" dirty="false"/>
              <a:t>Příliš vysoké nároky na kvalifikaci dodavatelů.</a:t>
            </a:r>
          </a:p>
          <a:p>
            <a:r>
              <a:rPr lang="cs-CZ" dirty="false"/>
              <a:t>Odkazy na značky, příliš konkrétní popisy poptávaného plnění.</a:t>
            </a:r>
          </a:p>
          <a:p>
            <a:r>
              <a:rPr lang="cs-CZ" dirty="false"/>
              <a:t>Nerozdělení poptávaného plnění na části tam, kde je to vhodné.</a:t>
            </a:r>
          </a:p>
          <a:p>
            <a:r>
              <a:rPr lang="cs-CZ" dirty="false"/>
              <a:t>Logická neprovázanost popisu hodnocení nabídek spolu s proklamovanými hodnotícími kritérii</a:t>
            </a:r>
            <a:r>
              <a:rPr lang="cs-CZ" dirty="false" smtClean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97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Nejčastější chyby – formální 1/2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Neúplná předkládaná dokumentace</a:t>
            </a:r>
          </a:p>
          <a:p>
            <a:pPr lvl="1"/>
            <a:r>
              <a:rPr lang="cs-CZ" dirty="false" smtClean="false"/>
              <a:t>Stanovení předpokládané hodnoty</a:t>
            </a:r>
          </a:p>
          <a:p>
            <a:r>
              <a:rPr lang="cs-CZ" dirty="false" smtClean="false"/>
              <a:t>Nerelevantní či nepřehledná dokumentace</a:t>
            </a:r>
          </a:p>
          <a:p>
            <a:r>
              <a:rPr lang="cs-CZ" dirty="false" smtClean="false"/>
              <a:t>Předložení dokumentů bez podpisu oprávněné osoby</a:t>
            </a:r>
          </a:p>
          <a:p>
            <a:pPr lvl="1"/>
            <a:r>
              <a:rPr lang="cs-CZ" dirty="false" smtClean="false"/>
              <a:t>Jmenování komise</a:t>
            </a:r>
          </a:p>
          <a:p>
            <a:pPr lvl="1"/>
            <a:r>
              <a:rPr lang="cs-CZ" dirty="false" smtClean="false"/>
              <a:t>Čestná prohlášení členů komise o neexistenci střetu zájmů</a:t>
            </a:r>
          </a:p>
          <a:p>
            <a:pPr lvl="1"/>
            <a:r>
              <a:rPr lang="cs-CZ" dirty="false" smtClean="false"/>
              <a:t>Oznámení o výběru dodavatele</a:t>
            </a:r>
          </a:p>
          <a:p>
            <a:pPr lvl="1"/>
            <a:r>
              <a:rPr lang="cs-CZ" dirty="false" smtClean="false"/>
              <a:t>Rozhodnutí o vyloučení účastníka zadávacího řízení</a:t>
            </a:r>
          </a:p>
          <a:p>
            <a:pPr lvl="1"/>
            <a:r>
              <a:rPr lang="cs-CZ" dirty="false" smtClean="false"/>
              <a:t>Smlouva s vítězným dodavatelem</a:t>
            </a:r>
          </a:p>
          <a:p>
            <a:pPr lvl="1"/>
            <a:r>
              <a:rPr lang="cs-CZ" dirty="false" smtClean="false"/>
              <a:t>Dodatek ke smlouvě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220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Použité zkratky</a:t>
            </a:r>
            <a:endParaRPr lang="cs-CZ" dirty="false"/>
          </a:p>
        </p:txBody>
      </p:sp>
      <p:graphicFrame>
        <p:nvGraphicFramePr>
          <p:cNvPr id="5" name="Zástupný symbol pro obsah 4"/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566087281"/>
              </p:ext>
            </p:extLst>
          </p:nvPr>
        </p:nvGraphicFramePr>
        <p:xfrm>
          <a:off x="539750" y="1800225"/>
          <a:ext cx="6984578" cy="2966720"/>
        </p:xfrm>
        <a:graphic>
          <a:graphicData uri="http://schemas.openxmlformats.org/drawingml/2006/table">
            <a:tbl>
              <a:tblPr firstRow="true" bandRow="true">
                <a:tableStyleId>{0E3FDE45-AF77-4B5C-9715-49D594BDF05E}</a:tableStyleId>
              </a:tblPr>
              <a:tblGrid>
                <a:gridCol w="1122405"/>
                <a:gridCol w="586217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false" dirty="false" smtClean="false"/>
                        <a:t>OPZ</a:t>
                      </a:r>
                      <a:endParaRPr lang="cs-CZ" b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false" dirty="false" smtClean="false"/>
                        <a:t>Operační program</a:t>
                      </a:r>
                      <a:r>
                        <a:rPr lang="cs-CZ" b="false" baseline="0" dirty="false" smtClean="false"/>
                        <a:t> zaměstnanost</a:t>
                      </a:r>
                      <a:endParaRPr lang="cs-CZ" b="false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false" dirty="false" smtClean="false"/>
                        <a:t>PM</a:t>
                      </a:r>
                      <a:endParaRPr lang="cs-CZ" b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false" dirty="false" smtClean="false"/>
                        <a:t>Projektový</a:t>
                      </a:r>
                      <a:r>
                        <a:rPr lang="cs-CZ" b="false" baseline="0" dirty="false" smtClean="false"/>
                        <a:t> manažer</a:t>
                      </a:r>
                      <a:endParaRPr lang="cs-CZ" b="false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ŘO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Řídící orgán (tj. Ministerstvo</a:t>
                      </a:r>
                      <a:r>
                        <a:rPr lang="cs-CZ" baseline="0" dirty="false" smtClean="false"/>
                        <a:t> práce a sociálních věcí)</a:t>
                      </a:r>
                      <a:endParaRPr lang="cs-CZ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false"/>
                        <a:t>VŘ</a:t>
                      </a:r>
                      <a:endParaRPr lang="cs-CZ" dirty="false" smtClean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Výběrové řízení</a:t>
                      </a:r>
                      <a:endParaRPr lang="cs-CZ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false"/>
                        <a:t>VZ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Veřejná</a:t>
                      </a:r>
                      <a:r>
                        <a:rPr lang="cs-CZ" baseline="0" dirty="false" smtClean="false"/>
                        <a:t> zakázka</a:t>
                      </a:r>
                      <a:endParaRPr lang="cs-CZ" dirty="false" smtClean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ZD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Zadávací</a:t>
                      </a:r>
                      <a:r>
                        <a:rPr lang="cs-CZ" baseline="0" dirty="false" smtClean="false"/>
                        <a:t> dokumentace</a:t>
                      </a:r>
                      <a:endParaRPr lang="cs-CZ" dirty="fal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err="true" smtClean="false"/>
                        <a:t>ZoR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Zpráva o realizaci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ZZVZ</a:t>
                      </a:r>
                      <a:endParaRPr lang="cs-CZ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false" smtClean="false"/>
                        <a:t>Zákon č. 134/2016 Sb., o zadávání veřejných</a:t>
                      </a:r>
                      <a:r>
                        <a:rPr lang="cs-CZ" baseline="0" dirty="false" smtClean="false"/>
                        <a:t> zakázek</a:t>
                      </a:r>
                      <a:endParaRPr lang="cs-CZ" dirty="fal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07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Nejčastější chyby – formální 2/2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Dokumentace v nevhodném formátu (</a:t>
            </a:r>
            <a:r>
              <a:rPr lang="cs-CZ" dirty="false" err="true"/>
              <a:t>rar</a:t>
            </a:r>
            <a:r>
              <a:rPr lang="cs-CZ" dirty="false"/>
              <a:t>, 7z</a:t>
            </a:r>
            <a:r>
              <a:rPr lang="cs-CZ" dirty="false" smtClean="false"/>
              <a:t>)</a:t>
            </a:r>
          </a:p>
          <a:p>
            <a:r>
              <a:rPr lang="cs-CZ" dirty="false" smtClean="false"/>
              <a:t>Název </a:t>
            </a:r>
            <a:r>
              <a:rPr lang="cs-CZ" dirty="false"/>
              <a:t>veřejné zakázky uvedený v modulu VZ </a:t>
            </a:r>
            <a:r>
              <a:rPr lang="cs-CZ" dirty="false" smtClean="false"/>
              <a:t>neodpovídá </a:t>
            </a:r>
            <a:r>
              <a:rPr lang="cs-CZ" dirty="false"/>
              <a:t>názvu předmětné veřejné zakázky</a:t>
            </a:r>
            <a:r>
              <a:rPr lang="cs-CZ" dirty="false" smtClean="false"/>
              <a:t>.</a:t>
            </a:r>
          </a:p>
          <a:p>
            <a:r>
              <a:rPr lang="cs-CZ" dirty="false" smtClean="false"/>
              <a:t>Dokládané </a:t>
            </a:r>
            <a:r>
              <a:rPr lang="cs-CZ" dirty="false"/>
              <a:t>dokumenty </a:t>
            </a:r>
            <a:r>
              <a:rPr lang="cs-CZ" dirty="false" smtClean="false"/>
              <a:t>nejsou pojmenované </a:t>
            </a:r>
            <a:r>
              <a:rPr lang="cs-CZ" dirty="false"/>
              <a:t>dle jejich povahy (výzva / zadávací dokumentace, nabídka, smlouva apod</a:t>
            </a:r>
            <a:r>
              <a:rPr lang="cs-CZ" dirty="false" smtClean="false"/>
              <a:t>.)</a:t>
            </a:r>
          </a:p>
          <a:p>
            <a:r>
              <a:rPr lang="cs-CZ" b="true" dirty="false" smtClean="false"/>
              <a:t>Předkládáním úplné, přehledné dokumentace ve vhodném formátu přispějete k urychlení kontroly VŘ</a:t>
            </a: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48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999" y="2636836"/>
            <a:ext cx="1728267" cy="1728267"/>
          </a:xfr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475656" y="2708920"/>
            <a:ext cx="7272000" cy="3240000"/>
          </a:xfrm>
        </p:spPr>
        <p:txBody>
          <a:bodyPr/>
          <a:lstStyle/>
          <a:p>
            <a:pPr algn="ctr"/>
            <a:r>
              <a:rPr lang="cs-CZ" cap="none" dirty="false" smtClean="false">
                <a:latin typeface="+mn-lt"/>
              </a:rPr>
              <a:t>Děkuji Vám</a:t>
            </a:r>
            <a:br>
              <a:rPr lang="cs-CZ" cap="none" dirty="false" smtClean="false">
                <a:latin typeface="+mn-lt"/>
              </a:rPr>
            </a:br>
            <a:r>
              <a:rPr lang="cs-CZ" cap="none" dirty="false" smtClean="false">
                <a:latin typeface="+mn-lt"/>
              </a:rPr>
              <a:t>za pozornost</a:t>
            </a:r>
            <a:br>
              <a:rPr lang="cs-CZ" cap="none" dirty="false" smtClean="false">
                <a:latin typeface="+mn-lt"/>
              </a:rPr>
            </a:br>
            <a:r>
              <a:rPr lang="cs-CZ" cap="none" dirty="false">
                <a:latin typeface="+mn-lt"/>
              </a:rPr>
              <a:t/>
            </a:r>
            <a:br>
              <a:rPr lang="cs-CZ" cap="none" dirty="false">
                <a:latin typeface="+mn-lt"/>
              </a:rPr>
            </a:br>
            <a:r>
              <a:rPr lang="cs-CZ" sz="2000" cap="none" dirty="false" smtClean="false">
                <a:latin typeface="+mn-lt"/>
              </a:rPr>
              <a:t>Ing. Kristýna Křivánková</a:t>
            </a:r>
            <a:r>
              <a:rPr lang="cs-CZ" sz="2000" b="false" cap="none" dirty="false" smtClean="false">
                <a:latin typeface="+mn-lt"/>
              </a:rPr>
              <a:t/>
            </a:r>
            <a:br>
              <a:rPr lang="cs-CZ" sz="2000" b="false" cap="none" dirty="false" smtClean="false">
                <a:latin typeface="+mn-lt"/>
              </a:rPr>
            </a:br>
            <a:r>
              <a:rPr lang="cs-CZ" sz="2000" b="false" cap="none" dirty="false">
                <a:latin typeface="+mn-lt"/>
              </a:rPr>
              <a:t/>
            </a:r>
            <a:br>
              <a:rPr lang="cs-CZ" sz="2000" b="false" cap="none" dirty="false">
                <a:latin typeface="+mn-lt"/>
              </a:rPr>
            </a:br>
            <a:r>
              <a:rPr lang="cs-CZ" sz="2000" cap="none" dirty="false" smtClean="false">
                <a:latin typeface="+mn-lt"/>
              </a:rPr>
              <a:t>Mgr. Miroslav Huml</a:t>
            </a: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/>
            </a:r>
            <a:br>
              <a:rPr lang="cs-CZ" dirty="false" smtClean="false"/>
            </a:b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4294967295"/>
          </p:nvPr>
        </p:nvSpPr>
        <p:spPr>
          <a:xfrm>
            <a:off x="8677275" y="6516688"/>
            <a:ext cx="466725" cy="179387"/>
          </a:xfrm>
        </p:spPr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318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 smtClean="false"/>
              <a:t>Nastavení předmětu zakázky:</a:t>
            </a:r>
          </a:p>
          <a:p>
            <a:r>
              <a:rPr lang="cs-CZ" dirty="false" smtClean="false"/>
              <a:t>Předmětem jedné zakázky </a:t>
            </a:r>
            <a:r>
              <a:rPr lang="cs-CZ" dirty="false"/>
              <a:t>jsou všechna plnění, jejichž předměty plnění tvoří jeden funkční celek, </a:t>
            </a:r>
            <a:r>
              <a:rPr lang="cs-CZ" dirty="false" smtClean="false"/>
              <a:t>který zadavatel </a:t>
            </a:r>
            <a:r>
              <a:rPr lang="cs-CZ" dirty="false"/>
              <a:t>zamýšlí zadat během realizace </a:t>
            </a:r>
            <a:r>
              <a:rPr lang="cs-CZ" dirty="false" smtClean="false"/>
              <a:t>projektu.</a:t>
            </a:r>
          </a:p>
          <a:p>
            <a:pPr marL="0" indent="0">
              <a:buNone/>
            </a:pPr>
            <a:r>
              <a:rPr lang="cs-CZ" dirty="false" smtClean="false"/>
              <a:t>Výjimka: V případě pravidelně pořizovaných </a:t>
            </a:r>
            <a:r>
              <a:rPr lang="cs-CZ" dirty="false"/>
              <a:t>nebo </a:t>
            </a:r>
            <a:r>
              <a:rPr lang="cs-CZ" dirty="false" smtClean="false"/>
              <a:t>trvajících dodávek </a:t>
            </a:r>
            <a:r>
              <a:rPr lang="cs-CZ" dirty="false"/>
              <a:t>nebo </a:t>
            </a:r>
            <a:r>
              <a:rPr lang="cs-CZ" dirty="false" smtClean="false"/>
              <a:t>služeb se sčítají ta plnění</a:t>
            </a:r>
            <a:r>
              <a:rPr lang="cs-CZ" dirty="false"/>
              <a:t>, která </a:t>
            </a:r>
            <a:r>
              <a:rPr lang="cs-CZ" dirty="false" smtClean="false"/>
              <a:t>zadavatel zamýšlí </a:t>
            </a:r>
            <a:r>
              <a:rPr lang="cs-CZ" dirty="false"/>
              <a:t>zadat minimálně v rámci období 12 měsíců nebo jednoho účetního období, pokud </a:t>
            </a:r>
            <a:r>
              <a:rPr lang="cs-CZ" dirty="false" smtClean="false"/>
              <a:t>je toto </a:t>
            </a:r>
            <a:r>
              <a:rPr lang="cs-CZ" dirty="false"/>
              <a:t>období delší než 12 měsíců</a:t>
            </a:r>
            <a:r>
              <a:rPr lang="cs-CZ" dirty="false" smtClean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275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marL="0" lvl="0" indent="0">
              <a:buNone/>
            </a:pPr>
            <a:r>
              <a:rPr lang="cs-CZ" b="true" dirty="false" smtClean="false"/>
              <a:t>Kontrola z pohledu projektového manažera:</a:t>
            </a:r>
          </a:p>
          <a:p>
            <a:pPr lvl="0"/>
            <a:r>
              <a:rPr lang="cs-CZ" dirty="false" smtClean="false"/>
              <a:t>Platí</a:t>
            </a:r>
            <a:r>
              <a:rPr lang="cs-CZ" dirty="false"/>
              <a:t>, že předmět zakázky nebyl rozdělen s cílem snížit předpokládanou hodnotu pod finanční limity stanovené v MP Z?</a:t>
            </a:r>
          </a:p>
          <a:p>
            <a:pPr lvl="0"/>
            <a:r>
              <a:rPr lang="cs-CZ" dirty="false" smtClean="false"/>
              <a:t>Sečetl </a:t>
            </a:r>
            <a:r>
              <a:rPr lang="cs-CZ" dirty="false"/>
              <a:t>zadavatel při stanovení předpokládané hodnoty předpokládané hodnoty obdobných, spolu souvisejících dodávek či služeb, které hodlá pořídit v průběhu účetního období</a:t>
            </a:r>
            <a:r>
              <a:rPr lang="cs-CZ" dirty="false" smtClean="false"/>
              <a:t>?</a:t>
            </a:r>
            <a:r>
              <a:rPr lang="cs-CZ" dirty="false"/>
              <a:t> </a:t>
            </a:r>
          </a:p>
          <a:p>
            <a:pPr marL="0" indent="0">
              <a:buNone/>
            </a:pPr>
            <a:r>
              <a:rPr lang="cs-CZ" i="true" dirty="false"/>
              <a:t>Respektive u zakázek v režimu </a:t>
            </a:r>
            <a:r>
              <a:rPr lang="cs-CZ" i="true" dirty="false" smtClean="false"/>
              <a:t>zákona:</a:t>
            </a:r>
            <a:endParaRPr lang="cs-CZ" i="true" dirty="false"/>
          </a:p>
          <a:p>
            <a:pPr lvl="0"/>
            <a:r>
              <a:rPr lang="cs-CZ" dirty="false" smtClean="false"/>
              <a:t>Zahrnuje </a:t>
            </a:r>
            <a:r>
              <a:rPr lang="cs-CZ" dirty="false"/>
              <a:t>součet předpokládaných hodnot částí VZ předpokládanou hodnotu všech plnění, která tvoří jeden funkční celek a jsou zadávána v časové souvislosti? </a:t>
            </a:r>
          </a:p>
          <a:p>
            <a:pPr marL="0" indent="0">
              <a:buNone/>
            </a:pPr>
            <a:endParaRPr lang="cs-CZ" b="tru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177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marL="0" lvl="0" indent="0">
              <a:buNone/>
            </a:pPr>
            <a:r>
              <a:rPr lang="cs-CZ" b="true" dirty="false" smtClean="false"/>
              <a:t>Kontrola z pohledu projektového manažera:</a:t>
            </a:r>
          </a:p>
          <a:p>
            <a:r>
              <a:rPr lang="cs-CZ" dirty="false" smtClean="false"/>
              <a:t>Obdobná a </a:t>
            </a:r>
            <a:r>
              <a:rPr lang="cs-CZ" dirty="false"/>
              <a:t>spolu související plnění </a:t>
            </a:r>
            <a:r>
              <a:rPr lang="cs-CZ" dirty="false" smtClean="false"/>
              <a:t>z pohledu posuzování v OPZ jsou ta plnění, které je </a:t>
            </a:r>
            <a:r>
              <a:rPr lang="cs-CZ" b="true" dirty="false" smtClean="false"/>
              <a:t>obvykle </a:t>
            </a:r>
            <a:r>
              <a:rPr lang="cs-CZ" b="true" dirty="false"/>
              <a:t>na trhu schopen zajistit jeden dodavatel. </a:t>
            </a:r>
            <a:endParaRPr lang="cs-CZ" dirty="false"/>
          </a:p>
          <a:p>
            <a:r>
              <a:rPr lang="cs-CZ" dirty="false"/>
              <a:t>Dodávky či služby obdobného charakteru, které spolu nesouvisí (časově či místně), povinnosti sčítání nepodléhají. </a:t>
            </a:r>
            <a:endParaRPr lang="cs-CZ" dirty="false" smtClean="false"/>
          </a:p>
          <a:p>
            <a:r>
              <a:rPr lang="cs-CZ" dirty="false" smtClean="false"/>
              <a:t>Mezní </a:t>
            </a:r>
            <a:r>
              <a:rPr lang="cs-CZ" dirty="false"/>
              <a:t>případy je však vždy nutné posuzovat obezřetně při respektování zákazu účelového dělení předmětu plnění a dále je nutné přihlížet i k hospodárnosti, efektivnosti a účelnosti vynaloženého výdaje.</a:t>
            </a:r>
          </a:p>
          <a:p>
            <a:pPr marL="0" indent="0">
              <a:buNone/>
            </a:pPr>
            <a:endParaRPr lang="cs-CZ" b="tru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748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7" name="Picture 4" descr="E:\DCIM\120___06\IMG_5204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8" y="1556792"/>
            <a:ext cx="643271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Příprava zadávací dokumentace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lvl="0" indent="0">
              <a:buNone/>
            </a:pPr>
            <a:r>
              <a:rPr lang="cs-CZ" b="true" dirty="false" smtClean="false"/>
              <a:t>Příklad z praxe:</a:t>
            </a:r>
          </a:p>
          <a:p>
            <a:pPr marL="0" lvl="0" indent="0">
              <a:buNone/>
            </a:pPr>
            <a:r>
              <a:rPr lang="cs-CZ" dirty="false"/>
              <a:t>Na základě tohoto vodítka byly vydefinovány </a:t>
            </a:r>
            <a:r>
              <a:rPr lang="cs-CZ" b="true" dirty="false"/>
              <a:t>samostatné oblasti vzdělávání</a:t>
            </a:r>
            <a:r>
              <a:rPr lang="cs-CZ" dirty="false"/>
              <a:t>, které se </a:t>
            </a:r>
            <a:r>
              <a:rPr lang="cs-CZ" b="true" dirty="false"/>
              <a:t>navzájem nemusí spojovat do jedné zakázky</a:t>
            </a:r>
            <a:r>
              <a:rPr lang="cs-CZ" b="true" dirty="false" smtClean="false"/>
              <a:t>.</a:t>
            </a:r>
            <a:r>
              <a:rPr lang="cs-CZ" dirty="false"/>
              <a:t> </a:t>
            </a:r>
            <a:endParaRPr lang="cs-CZ" dirty="false" smtClean="false"/>
          </a:p>
          <a:p>
            <a:pPr marL="0" lvl="0" indent="0">
              <a:lnSpc>
                <a:spcPct val="100000"/>
              </a:lnSpc>
              <a:buNone/>
            </a:pPr>
            <a:r>
              <a:rPr lang="cs-CZ" dirty="false" smtClean="false"/>
              <a:t>- Jazykové </a:t>
            </a:r>
            <a:r>
              <a:rPr lang="cs-CZ" dirty="false"/>
              <a:t>kurzy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false" smtClean="false"/>
              <a:t>- Kurzy </a:t>
            </a:r>
            <a:r>
              <a:rPr lang="cs-CZ" dirty="false"/>
              <a:t>zaměřené na účetnictví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false" smtClean="false"/>
              <a:t>- IT </a:t>
            </a:r>
            <a:r>
              <a:rPr lang="cs-CZ" dirty="false"/>
              <a:t>kurzy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false" smtClean="false"/>
              <a:t>- Soft </a:t>
            </a:r>
            <a:r>
              <a:rPr lang="cs-CZ" dirty="false" err="true"/>
              <a:t>skills</a:t>
            </a:r>
            <a:endParaRPr lang="cs-CZ" dirty="false"/>
          </a:p>
          <a:p>
            <a:pPr marL="0" lvl="0" indent="0">
              <a:lnSpc>
                <a:spcPct val="100000"/>
              </a:lnSpc>
              <a:buNone/>
            </a:pPr>
            <a:r>
              <a:rPr lang="cs-CZ" dirty="false" smtClean="false"/>
              <a:t>- Odborné </a:t>
            </a:r>
            <a:r>
              <a:rPr lang="cs-CZ" dirty="false"/>
              <a:t>profesní </a:t>
            </a:r>
            <a:r>
              <a:rPr lang="cs-CZ" dirty="false" smtClean="false"/>
              <a:t>kurzy</a:t>
            </a:r>
            <a:endParaRPr lang="cs-CZ" b="true" dirty="false" smtClean="false"/>
          </a:p>
          <a:p>
            <a:r>
              <a:rPr lang="cs-CZ" b="true" dirty="false" smtClean="false"/>
              <a:t>Je-li součet nad 2 miliony korun, dostáváme se do režimu zákona a je třeba dbát vyšší obezřetnosti.</a:t>
            </a:r>
            <a:endParaRPr lang="cs-CZ" dirty="false"/>
          </a:p>
          <a:p>
            <a:pPr marL="0" lvl="0" indent="0">
              <a:buNone/>
            </a:pPr>
            <a:endParaRPr lang="cs-CZ" b="true" dirty="false" smtClean="false"/>
          </a:p>
          <a:p>
            <a:pPr marL="0" indent="0">
              <a:buNone/>
            </a:pPr>
            <a:endParaRPr lang="cs-CZ" b="tru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54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F291D2CAF791D449809C1371BC5FAF2A" ma:contentTypeName="Dokument" ma:contentTypeScope="" ma:contentTypeVersion="1" ma:versionID="26fd20a5b6d8decbe06b7f1b12531c89">
  <xsd:schema xmlns:xsd="http://www.w3.org/2001/XMLSchema" xmlns:ns2="7c48c8a8-2045-474d-b0fb-3ee17ecadba0" xmlns:p="http://schemas.microsoft.com/office/2006/metadata/properties" xmlns:xs="http://www.w3.org/2001/XMLSchema" ma:fieldsID="ff450026467c3fdb36efcce3adb619a7" ma:root="true" ns2:_="" targetNamespace="http://schemas.microsoft.com/office/2006/metadata/properties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7c48c8a8-2045-474d-b0fb-3ee17ecadba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7c48c8a8-2045-474d-b0fb-3ee17ecadba0">W:\PUBLICITA\VIZUÁLNÍ_IDENTITA\sablony_word_ppt\prezentace.pptx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B6270-F1D2-4299-A2F2-52AF43309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c48c8a8-2045-474d-b0fb-3ee17ecadba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1558</properties:Words>
  <properties:PresentationFormat>Předvádění na obrazovce (4:3)</properties:PresentationFormat>
  <properties:Paragraphs>273</properties:Paragraphs>
  <properties:Slides>41</properties:Slides>
  <properties:Notes>0</properties:Notes>
  <properties:TotalTime>926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properties:HeadingPairs>
  <properties:TitlesOfParts>
    <vt:vector baseType="lpstr" size="42">
      <vt:lpstr>prezentace</vt:lpstr>
      <vt:lpstr>REALIZACE A Kontrola Výběrových řízení v opz</vt:lpstr>
      <vt:lpstr>Náplň školení</vt:lpstr>
      <vt:lpstr>Náplň školení</vt:lpstr>
      <vt:lpstr>Použité zkratky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Příprava zadávací dokumentace</vt:lpstr>
      <vt:lpstr>Kontrola výběrového řízení z pohledu specialisty</vt:lpstr>
      <vt:lpstr>Předkládání VŘ KE KONTROLE</vt:lpstr>
      <vt:lpstr>Ex ante kontrola VŘ</vt:lpstr>
      <vt:lpstr>Lhůty nutné pro kontrolu řo</vt:lpstr>
      <vt:lpstr>EX POST KONTROLA VŘ</vt:lpstr>
      <vt:lpstr>Předkládaná dokumentace 1/4</vt:lpstr>
      <vt:lpstr>Předkládaná dokumentace 2/4 </vt:lpstr>
      <vt:lpstr>Předkládaná dokumentace 3/4</vt:lpstr>
      <vt:lpstr>Předkládaná dokumentace 4/4 </vt:lpstr>
      <vt:lpstr>Nejčastější pochybení - procesní</vt:lpstr>
      <vt:lpstr>Nejčastější chyby – formální 1/2</vt:lpstr>
      <vt:lpstr>Nejčastější chyby – formální 2/2</vt:lpstr>
      <vt:lpstr>Děkuji Vám za pozornost  Ing. Kristýna Křivánková  Mgr. Miroslav Huml  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2018-05-14T14:25:23Z</dcterms:modified>
  <cp:revision>30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0x010100F291D2CAF791D449809C1371BC5FAF2A</vt:lpwstr>
  </prop:property>
</prop:Properties>
</file>