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1" r:id="rId1"/>
  </p:sldMasterIdLst>
  <p:notesMasterIdLst>
    <p:notesMasterId r:id="rId15"/>
  </p:notesMasterIdLst>
  <p:sldIdLst>
    <p:sldId id="256" r:id="rId2"/>
    <p:sldId id="270" r:id="rId3"/>
    <p:sldId id="291" r:id="rId4"/>
    <p:sldId id="293" r:id="rId5"/>
    <p:sldId id="297" r:id="rId6"/>
    <p:sldId id="298" r:id="rId7"/>
    <p:sldId id="300" r:id="rId8"/>
    <p:sldId id="299" r:id="rId9"/>
    <p:sldId id="301" r:id="rId10"/>
    <p:sldId id="294" r:id="rId11"/>
    <p:sldId id="295" r:id="rId12"/>
    <p:sldId id="292" r:id="rId13"/>
    <p:sldId id="290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73" autoAdjust="0"/>
  </p:normalViewPr>
  <p:slideViewPr>
    <p:cSldViewPr showGuides="1">
      <p:cViewPr varScale="1">
        <p:scale>
          <a:sx n="109" d="100"/>
          <a:sy n="109" d="100"/>
        </p:scale>
        <p:origin x="-1680" y="-84"/>
      </p:cViewPr>
      <p:guideLst>
        <p:guide orient="horz" pos="913"/>
        <p:guide orient="horz" pos="3884"/>
        <p:guide pos="5420"/>
        <p:guide pos="3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916EA-B297-4F0B-851D-BD5704B201B7}" type="datetimeFigureOut">
              <a:rPr lang="cs-CZ" smtClean="0"/>
              <a:t>4.4.2017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B31FA-E905-4016-9D4B-970DF0C7EE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183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8" name="Přímá spojnice 17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18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7937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285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362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3027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87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385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1346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41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6" r:id="rId3"/>
    <p:sldLayoutId id="2147483677" r:id="rId4"/>
    <p:sldLayoutId id="2147483678" r:id="rId5"/>
    <p:sldLayoutId id="2147483673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sfcr.cz/pokyny-k-vyplneni-zpravy-o-realizaci-zadosti-o-platbu-a-zadosti-o-zmenu-opz/-/dokument/3343353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fcr.cz/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wmf"/><Relationship Id="rId4" Type="http://schemas.openxmlformats.org/officeDocument/2006/relationships/package" Target="../embeddings/Microsoft_Excel_Worksheet1.xls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475656" y="2060848"/>
            <a:ext cx="7272000" cy="1224000"/>
          </a:xfrm>
        </p:spPr>
        <p:txBody>
          <a:bodyPr/>
          <a:lstStyle/>
          <a:p>
            <a:r>
              <a:rPr lang="cs-CZ" dirty="0" smtClean="0"/>
              <a:t>PLÁN AKTIVIT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1511299" y="3356992"/>
            <a:ext cx="7272000" cy="648072"/>
          </a:xfrm>
        </p:spPr>
        <p:txBody>
          <a:bodyPr/>
          <a:lstStyle/>
          <a:p>
            <a:r>
              <a:rPr lang="cs-CZ" dirty="0" smtClean="0"/>
              <a:t>Jakub Hajný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4"/>
          </p:nvPr>
        </p:nvSpPr>
        <p:spPr>
          <a:xfrm>
            <a:off x="1512000" y="4149080"/>
            <a:ext cx="7272000" cy="540000"/>
          </a:xfrm>
        </p:spPr>
        <p:txBody>
          <a:bodyPr/>
          <a:lstStyle/>
          <a:p>
            <a:r>
              <a:rPr lang="cs-CZ" dirty="0" smtClean="0"/>
              <a:t>Praha, 5. 4. 2017</a:t>
            </a:r>
            <a:endParaRPr lang="cs-CZ" dirty="0"/>
          </a:p>
        </p:txBody>
      </p:sp>
      <p:pic>
        <p:nvPicPr>
          <p:cNvPr id="14" name="Zástupný symbol pro obrázek 13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132856"/>
            <a:ext cx="540000" cy="540000"/>
          </a:xfrm>
        </p:spPr>
      </p:pic>
      <p:pic>
        <p:nvPicPr>
          <p:cNvPr id="15" name="Zástupný symbol pro obrázek 14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0" y="3429000"/>
            <a:ext cx="540000" cy="540000"/>
          </a:xfrm>
        </p:spPr>
      </p:pic>
      <p:pic>
        <p:nvPicPr>
          <p:cNvPr id="16" name="Zástupný symbol pro obrázek 15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0" y="4149080"/>
            <a:ext cx="540000" cy="540000"/>
          </a:xfrm>
        </p:spPr>
      </p:pic>
    </p:spTree>
    <p:extLst>
      <p:ext uri="{BB962C8B-B14F-4D97-AF65-F5344CB8AC3E}">
        <p14:creationId xmlns:p14="http://schemas.microsoft.com/office/powerpoint/2010/main" val="33746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Porušení povinností s </a:t>
            </a:r>
            <a:r>
              <a:rPr lang="cs-CZ" dirty="0" err="1" smtClean="0"/>
              <a:t>prk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ČÁST </a:t>
            </a:r>
            <a:r>
              <a:rPr lang="cs-CZ" dirty="0"/>
              <a:t>V, bod </a:t>
            </a:r>
            <a:r>
              <a:rPr lang="cs-CZ" dirty="0" smtClean="0"/>
              <a:t>3.3 Rozhodnutí: v případě, že dojde </a:t>
            </a:r>
            <a:r>
              <a:rPr lang="cs-CZ" dirty="0"/>
              <a:t>k </a:t>
            </a:r>
            <a:r>
              <a:rPr lang="cs-CZ" b="1" dirty="0"/>
              <a:t>porušení povinnosti předložit poskytovateli plán aktivit </a:t>
            </a:r>
            <a:r>
              <a:rPr lang="cs-CZ" dirty="0"/>
              <a:t>projektu vyžádaný podle Pravidel OPZ (</a:t>
            </a:r>
            <a:r>
              <a:rPr lang="cs-CZ" b="1" dirty="0"/>
              <a:t>netýká se situací, kdy příjemce nemohl z důvodu technických překážek na straně MS2014+ plán aktivit projektu </a:t>
            </a:r>
            <a:r>
              <a:rPr lang="cs-CZ" b="1" dirty="0" smtClean="0"/>
              <a:t>předložit</a:t>
            </a:r>
            <a:r>
              <a:rPr lang="cs-CZ" dirty="0" smtClean="0"/>
              <a:t>).</a:t>
            </a:r>
            <a:endParaRPr lang="cs-CZ" dirty="0" smtClean="0"/>
          </a:p>
          <a:p>
            <a:pPr lvl="1"/>
            <a:r>
              <a:rPr lang="pl-PL" b="1" dirty="0" smtClean="0"/>
              <a:t>Odvod 0,5 </a:t>
            </a:r>
            <a:r>
              <a:rPr lang="pl-PL" b="1" dirty="0"/>
              <a:t>% </a:t>
            </a:r>
            <a:r>
              <a:rPr lang="pl-PL" dirty="0"/>
              <a:t>z celkové částky </a:t>
            </a:r>
            <a:r>
              <a:rPr lang="pl-PL" dirty="0" smtClean="0"/>
              <a:t>dotace.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690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Porušení </a:t>
            </a:r>
            <a:r>
              <a:rPr lang="cs-CZ" dirty="0" smtClean="0"/>
              <a:t>povinností s </a:t>
            </a:r>
            <a:r>
              <a:rPr lang="cs-CZ" dirty="0" err="1" smtClean="0"/>
              <a:t>prk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ČÁST V, bod 3.8 Rozhodnutí: V</a:t>
            </a:r>
            <a:r>
              <a:rPr lang="cs-CZ" dirty="0"/>
              <a:t> případě, že dojde k </a:t>
            </a:r>
            <a:r>
              <a:rPr lang="cs-CZ" b="1" dirty="0"/>
              <a:t>porušení povinnosti provádět příslušnou aktivitu projektu v souladu s předloženým plánem aktivit projektu</a:t>
            </a:r>
            <a:r>
              <a:rPr lang="cs-CZ" dirty="0"/>
              <a:t>, jež je dle Pravidel OPZ považováno za porušení rozpočtové kázně, bude odvod za porušení rozpočtové kázně vyměřen dle § 44a odst. 4 písm. a) rozpočtových pravidel ve výši stanovené za porušení této povinnosti v Obecné části pravidel pro žadatele a příjemce v rámci OPZ</a:t>
            </a:r>
            <a:r>
              <a:rPr lang="cs-CZ" dirty="0" smtClean="0"/>
              <a:t>.</a:t>
            </a:r>
          </a:p>
          <a:p>
            <a:pPr lvl="1"/>
            <a:r>
              <a:rPr lang="pl-PL" b="1" dirty="0" smtClean="0"/>
              <a:t>Odvod 2 </a:t>
            </a:r>
            <a:r>
              <a:rPr lang="pl-PL" b="1" dirty="0"/>
              <a:t>% </a:t>
            </a:r>
            <a:r>
              <a:rPr lang="pl-PL" dirty="0"/>
              <a:t>z celkové částky </a:t>
            </a:r>
            <a:r>
              <a:rPr lang="pl-PL" dirty="0" smtClean="0"/>
              <a:t>dotace. </a:t>
            </a:r>
            <a:endParaRPr lang="pl-PL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2730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Porušení povinností </a:t>
            </a:r>
            <a:r>
              <a:rPr lang="cs-CZ" dirty="0" smtClean="0"/>
              <a:t>bez </a:t>
            </a:r>
            <a:r>
              <a:rPr lang="cs-CZ" dirty="0" err="1"/>
              <a:t>prk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ČÁST V, bod </a:t>
            </a:r>
            <a:r>
              <a:rPr lang="cs-CZ" dirty="0" smtClean="0"/>
              <a:t>4 </a:t>
            </a:r>
            <a:r>
              <a:rPr lang="cs-CZ" dirty="0"/>
              <a:t>Rozhodnutí: </a:t>
            </a:r>
            <a:r>
              <a:rPr lang="cs-CZ" dirty="0" smtClean="0"/>
              <a:t>v případě, že </a:t>
            </a:r>
            <a:r>
              <a:rPr lang="cs-CZ" b="1" dirty="0" smtClean="0"/>
              <a:t>dojde </a:t>
            </a:r>
            <a:r>
              <a:rPr lang="cs-CZ" b="1" dirty="0"/>
              <a:t>k porušení</a:t>
            </a:r>
            <a:r>
              <a:rPr lang="cs-CZ" dirty="0"/>
              <a:t> povinností předložit poskytovateli zprávu o realizaci projektu (včetně žádosti o platbu; uvedených v části III 2.2 až 2.4) nebo </a:t>
            </a:r>
            <a:r>
              <a:rPr lang="cs-CZ" b="1" dirty="0"/>
              <a:t>povinnosti předložit poskytovateli plán aktivit projektu</a:t>
            </a:r>
            <a:r>
              <a:rPr lang="cs-CZ" dirty="0"/>
              <a:t> vyžádaný podle Pravidel OPZ a prodlení je způsobeno tím, že příjemce nemohl </a:t>
            </a:r>
            <a:r>
              <a:rPr lang="cs-CZ" b="1" dirty="0"/>
              <a:t>z důvodu technických překážek na straně MS2014+</a:t>
            </a:r>
            <a:r>
              <a:rPr lang="cs-CZ" dirty="0"/>
              <a:t> zprávu o realizaci projektu, žádost o platbu nebo plán aktivit projektu </a:t>
            </a:r>
            <a:r>
              <a:rPr lang="cs-CZ" dirty="0" smtClean="0"/>
              <a:t>předložit.</a:t>
            </a:r>
          </a:p>
          <a:p>
            <a:pPr lvl="1"/>
            <a:r>
              <a:rPr lang="cs-CZ" dirty="0" smtClean="0"/>
              <a:t>Nejedná </a:t>
            </a:r>
            <a:r>
              <a:rPr lang="cs-CZ" dirty="0"/>
              <a:t>se o porušení rozpočtové kázně ve smyslu rozpočtových </a:t>
            </a:r>
            <a:r>
              <a:rPr lang="cs-CZ" dirty="0" smtClean="0"/>
              <a:t>pravidel (</a:t>
            </a:r>
            <a:r>
              <a:rPr lang="cs-CZ" b="1" dirty="0" smtClean="0"/>
              <a:t>bez odvodu</a:t>
            </a:r>
            <a:r>
              <a:rPr lang="cs-CZ" dirty="0" smtClean="0"/>
              <a:t>).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27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Použité zdroje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13</a:t>
            </a:fld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Obecná </a:t>
            </a:r>
            <a:r>
              <a:rPr lang="cs-CZ" dirty="0"/>
              <a:t>část </a:t>
            </a:r>
            <a:r>
              <a:rPr lang="cs-CZ" dirty="0" smtClean="0"/>
              <a:t>pravidel pro žadatele a příjemce v OPZ, kap. 18.2.</a:t>
            </a:r>
          </a:p>
          <a:p>
            <a:r>
              <a:rPr lang="cs-CZ" dirty="0" smtClean="0"/>
              <a:t>Vzorový formulář plánu aktivit (konkrétní odkaz): </a:t>
            </a:r>
            <a:r>
              <a:rPr lang="cs-CZ" dirty="0" smtClean="0">
                <a:hlinkClick r:id="rId2"/>
              </a:rPr>
              <a:t>https</a:t>
            </a:r>
            <a:r>
              <a:rPr lang="cs-CZ" dirty="0">
                <a:hlinkClick r:id="rId2"/>
              </a:rPr>
              <a:t>://www.esfcr.cz/pokyny-k-vyplneni-zpravy-o-realizaci-zadosti-o-platbu-a-zadosti-o-zmenu-opz/-/</a:t>
            </a:r>
            <a:r>
              <a:rPr lang="cs-CZ" dirty="0" smtClean="0">
                <a:hlinkClick r:id="rId2"/>
              </a:rPr>
              <a:t>dokument/3343353</a:t>
            </a:r>
            <a:r>
              <a:rPr lang="cs-CZ" dirty="0" smtClean="0"/>
              <a:t>.</a:t>
            </a:r>
          </a:p>
          <a:p>
            <a:r>
              <a:rPr lang="cs-CZ" dirty="0" smtClean="0"/>
              <a:t>Rozhodnutí o poskytnutí dotace, část </a:t>
            </a:r>
            <a:r>
              <a:rPr lang="cs-CZ" dirty="0"/>
              <a:t>V </a:t>
            </a:r>
            <a:r>
              <a:rPr lang="cs-CZ" dirty="0" smtClean="0"/>
              <a:t>– Sankce.</a:t>
            </a:r>
          </a:p>
          <a:p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242645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Plán aktivit – proč?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628800"/>
            <a:ext cx="8064000" cy="4491200"/>
          </a:xfrm>
        </p:spPr>
        <p:txBody>
          <a:bodyPr/>
          <a:lstStyle/>
          <a:p>
            <a:r>
              <a:rPr lang="cs-CZ" dirty="0" smtClean="0"/>
              <a:t>Za </a:t>
            </a:r>
            <a:r>
              <a:rPr lang="cs-CZ" dirty="0"/>
              <a:t>účelem realizace </a:t>
            </a:r>
            <a:r>
              <a:rPr lang="cs-CZ" b="1" dirty="0"/>
              <a:t>opatření pro snížení rizika </a:t>
            </a:r>
            <a:r>
              <a:rPr lang="cs-CZ" b="1" dirty="0" smtClean="0"/>
              <a:t>podvodu</a:t>
            </a:r>
            <a:r>
              <a:rPr lang="cs-CZ" dirty="0"/>
              <a:t>.</a:t>
            </a:r>
            <a:endParaRPr lang="cs-CZ" dirty="0" smtClean="0"/>
          </a:p>
          <a:p>
            <a:r>
              <a:rPr lang="cs-CZ" dirty="0" smtClean="0"/>
              <a:t>Žádost o podporu neobsahuje přesné termíny konání aktivit, které mají v rámci realizace projektu proběhnout.</a:t>
            </a:r>
          </a:p>
          <a:p>
            <a:r>
              <a:rPr lang="cs-CZ" dirty="0"/>
              <a:t>Plán aktivit projektu </a:t>
            </a:r>
            <a:r>
              <a:rPr lang="cs-CZ" b="1" dirty="0"/>
              <a:t>slouží ŘO k provádění neohlášených kontrol</a:t>
            </a:r>
            <a:r>
              <a:rPr lang="cs-CZ" dirty="0"/>
              <a:t> realizace jednotlivých projektů</a:t>
            </a:r>
            <a:r>
              <a:rPr lang="cs-CZ" dirty="0" smtClean="0"/>
              <a:t>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3574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Plán aktivit – </a:t>
            </a:r>
            <a:r>
              <a:rPr lang="cs-CZ" dirty="0" smtClean="0"/>
              <a:t>Jak často?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ŘO si prostřednictvím interní depeše vyžádá </a:t>
            </a:r>
            <a:r>
              <a:rPr lang="pl-PL" dirty="0"/>
              <a:t>plán aktivit projektu </a:t>
            </a:r>
            <a:r>
              <a:rPr lang="pl-PL" b="1" dirty="0"/>
              <a:t>na stanovené </a:t>
            </a:r>
            <a:r>
              <a:rPr lang="pl-PL" b="1" dirty="0" smtClean="0"/>
              <a:t>období</a:t>
            </a:r>
            <a:r>
              <a:rPr lang="pl-PL" dirty="0" smtClean="0"/>
              <a:t>.</a:t>
            </a:r>
          </a:p>
          <a:p>
            <a:pPr lvl="1"/>
            <a:r>
              <a:rPr lang="cs-CZ" b="1" dirty="0" smtClean="0"/>
              <a:t>Na </a:t>
            </a:r>
            <a:r>
              <a:rPr lang="cs-CZ" b="1" dirty="0"/>
              <a:t>zpracování a předložení plánu aktivit má příjemce vždy nejméně 2 týdny času.</a:t>
            </a:r>
          </a:p>
          <a:p>
            <a:r>
              <a:rPr lang="cs-CZ" b="1" dirty="0" smtClean="0"/>
              <a:t>Délku </a:t>
            </a:r>
            <a:r>
              <a:rPr lang="cs-CZ" b="1" dirty="0"/>
              <a:t>období</a:t>
            </a:r>
            <a:r>
              <a:rPr lang="cs-CZ" dirty="0"/>
              <a:t> zahrnutého v jednom plánu stanoví ŘO ve svém požadavku (</a:t>
            </a:r>
            <a:r>
              <a:rPr lang="cs-CZ" b="1" dirty="0"/>
              <a:t>1 kalendářní měsíc až 6 za sebou navazujících kalendářních měsíců</a:t>
            </a:r>
            <a:r>
              <a:rPr lang="cs-CZ" dirty="0" smtClean="0"/>
              <a:t>).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2765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Plán aktivit – </a:t>
            </a:r>
            <a:r>
              <a:rPr lang="cs-CZ" dirty="0" smtClean="0"/>
              <a:t>Forma a 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Pouze prostřednictvím </a:t>
            </a:r>
            <a:r>
              <a:rPr lang="cs-CZ" b="1" dirty="0"/>
              <a:t>MS2014+ </a:t>
            </a:r>
            <a:r>
              <a:rPr lang="cs-CZ" dirty="0"/>
              <a:t>(</a:t>
            </a:r>
            <a:r>
              <a:rPr lang="cs-CZ" b="1" dirty="0"/>
              <a:t>opatřený elektronickým podpisem</a:t>
            </a:r>
            <a:r>
              <a:rPr lang="cs-CZ" dirty="0"/>
              <a:t> osoby oprávněné jednat za příjemce vůči ŘO</a:t>
            </a:r>
            <a:r>
              <a:rPr lang="cs-CZ" dirty="0" smtClean="0"/>
              <a:t>).</a:t>
            </a:r>
          </a:p>
          <a:p>
            <a:r>
              <a:rPr lang="cs-CZ" dirty="0"/>
              <a:t>Plán aktivit je příjemce povinen </a:t>
            </a:r>
            <a:r>
              <a:rPr lang="cs-CZ" b="1" dirty="0"/>
              <a:t>předložit v podobě tabulky ve formátu .</a:t>
            </a:r>
            <a:r>
              <a:rPr lang="cs-CZ" b="1" dirty="0" err="1"/>
              <a:t>xlsx</a:t>
            </a:r>
            <a:r>
              <a:rPr lang="cs-CZ" b="1" dirty="0"/>
              <a:t> (příp. .</a:t>
            </a:r>
            <a:r>
              <a:rPr lang="cs-CZ" b="1" dirty="0" err="1"/>
              <a:t>xls</a:t>
            </a:r>
            <a:r>
              <a:rPr lang="cs-CZ" b="1" dirty="0"/>
              <a:t>)</a:t>
            </a:r>
            <a:r>
              <a:rPr lang="cs-CZ" dirty="0"/>
              <a:t> </a:t>
            </a:r>
            <a:r>
              <a:rPr lang="cs-CZ" b="1" dirty="0"/>
              <a:t>dle vzoru </a:t>
            </a:r>
            <a:r>
              <a:rPr lang="cs-CZ" dirty="0"/>
              <a:t>zveřejněného na </a:t>
            </a:r>
            <a:r>
              <a:rPr lang="cs-CZ" dirty="0" smtClean="0"/>
              <a:t>webovém portálu </a:t>
            </a:r>
            <a:r>
              <a:rPr lang="cs-CZ" dirty="0" smtClean="0">
                <a:hlinkClick r:id="rId3"/>
              </a:rPr>
              <a:t>www.esfcr.cz</a:t>
            </a:r>
            <a:r>
              <a:rPr lang="cs-CZ" dirty="0" smtClean="0"/>
              <a:t>.</a:t>
            </a:r>
          </a:p>
          <a:p>
            <a:pPr lvl="1"/>
            <a:r>
              <a:rPr lang="cs-CZ" dirty="0" smtClean="0"/>
              <a:t>Příjemci ve výzvě č. 043 </a:t>
            </a:r>
            <a:r>
              <a:rPr lang="cs-CZ" b="1" dirty="0" smtClean="0"/>
              <a:t>vyplní </a:t>
            </a:r>
            <a:r>
              <a:rPr lang="cs-CZ" b="1" dirty="0"/>
              <a:t>pouze záložku Akce mimo fungování </a:t>
            </a:r>
            <a:r>
              <a:rPr lang="cs-CZ" b="1" dirty="0" smtClean="0"/>
              <a:t>provozoven</a:t>
            </a:r>
            <a:r>
              <a:rPr lang="cs-CZ" dirty="0" smtClean="0"/>
              <a:t>.</a:t>
            </a:r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</a:t>
            </a:fld>
            <a:endParaRPr lang="cs-CZ" dirty="0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3052198"/>
              </p:ext>
            </p:extLst>
          </p:nvPr>
        </p:nvGraphicFramePr>
        <p:xfrm>
          <a:off x="7812088" y="3357563"/>
          <a:ext cx="91440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List" showAsIcon="1" r:id="rId4" imgW="914400" imgH="714240" progId="Excel.Sheet.12">
                  <p:embed/>
                </p:oleObj>
              </mc:Choice>
              <mc:Fallback>
                <p:oleObj name="List" showAsIcon="1" r:id="rId4" imgW="914400" imgH="71424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12088" y="3357563"/>
                        <a:ext cx="914400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352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Plán aktivit – Forma a obsah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Příjemce </a:t>
            </a:r>
            <a:r>
              <a:rPr lang="cs-CZ" dirty="0"/>
              <a:t>do plánu specifikuje </a:t>
            </a:r>
            <a:r>
              <a:rPr lang="cs-CZ" b="1" dirty="0"/>
              <a:t>minimálně</a:t>
            </a:r>
            <a:r>
              <a:rPr lang="cs-CZ" dirty="0"/>
              <a:t> následující okruh údajů k </a:t>
            </a:r>
            <a:r>
              <a:rPr lang="cs-CZ" dirty="0" smtClean="0"/>
              <a:t>akcím:</a:t>
            </a:r>
            <a:endParaRPr lang="cs-CZ" dirty="0"/>
          </a:p>
          <a:p>
            <a:pPr lvl="1"/>
            <a:r>
              <a:rPr lang="cs-CZ" dirty="0" smtClean="0"/>
              <a:t>datum </a:t>
            </a:r>
            <a:r>
              <a:rPr lang="cs-CZ" dirty="0"/>
              <a:t>akce; </a:t>
            </a:r>
          </a:p>
          <a:p>
            <a:pPr lvl="1"/>
            <a:r>
              <a:rPr lang="cs-CZ" dirty="0" smtClean="0"/>
              <a:t>čas </a:t>
            </a:r>
            <a:r>
              <a:rPr lang="cs-CZ" dirty="0"/>
              <a:t>zahájení akce; </a:t>
            </a:r>
          </a:p>
          <a:p>
            <a:pPr lvl="1"/>
            <a:r>
              <a:rPr lang="cs-CZ" dirty="0" smtClean="0"/>
              <a:t>čas </a:t>
            </a:r>
            <a:r>
              <a:rPr lang="cs-CZ" dirty="0"/>
              <a:t>ukončení akce; </a:t>
            </a:r>
          </a:p>
          <a:p>
            <a:pPr lvl="1"/>
            <a:r>
              <a:rPr lang="cs-CZ" dirty="0" smtClean="0"/>
              <a:t>plánovaný </a:t>
            </a:r>
            <a:r>
              <a:rPr lang="cs-CZ" dirty="0"/>
              <a:t>čas pro přestávky (přerušení akce) v délce více než 15 minut; </a:t>
            </a:r>
          </a:p>
          <a:p>
            <a:pPr lvl="1"/>
            <a:r>
              <a:rPr lang="cs-CZ" dirty="0" smtClean="0"/>
              <a:t>název </a:t>
            </a:r>
            <a:r>
              <a:rPr lang="cs-CZ" dirty="0"/>
              <a:t>akce a krátký popis obsahu akce; </a:t>
            </a:r>
          </a:p>
          <a:p>
            <a:pPr lvl="1"/>
            <a:r>
              <a:rPr lang="cs-CZ" dirty="0" smtClean="0"/>
              <a:t>místo </a:t>
            </a:r>
            <a:r>
              <a:rPr lang="cs-CZ" dirty="0"/>
              <a:t>konání akce (obec, ulice, číslo popisné, včetně označení místnosti); </a:t>
            </a:r>
          </a:p>
          <a:p>
            <a:pPr lvl="1"/>
            <a:r>
              <a:rPr lang="cs-CZ" dirty="0" smtClean="0"/>
              <a:t>realizátor </a:t>
            </a:r>
            <a:r>
              <a:rPr lang="cs-CZ" dirty="0"/>
              <a:t>akce; </a:t>
            </a:r>
          </a:p>
          <a:p>
            <a:pPr lvl="1"/>
            <a:r>
              <a:rPr lang="cs-CZ" dirty="0" smtClean="0"/>
              <a:t>zda </a:t>
            </a:r>
            <a:r>
              <a:rPr lang="cs-CZ" dirty="0"/>
              <a:t>se jedná o akci pouze pro cílovou skupinu projektu, nebo i pro další </a:t>
            </a:r>
            <a:r>
              <a:rPr lang="cs-CZ" dirty="0" smtClean="0"/>
              <a:t>osoby</a:t>
            </a:r>
            <a:r>
              <a:rPr lang="cs-CZ" dirty="0"/>
              <a:t>.</a:t>
            </a:r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362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Plán aktivit – Forma a obsah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Do </a:t>
            </a:r>
            <a:r>
              <a:rPr lang="cs-CZ" dirty="0"/>
              <a:t>plánu aktivit projektu je třeba </a:t>
            </a:r>
            <a:r>
              <a:rPr lang="cs-CZ" b="1" dirty="0"/>
              <a:t>zahrnout všechny aktivity projektu realizované v rámci projektu</a:t>
            </a:r>
            <a:r>
              <a:rPr lang="cs-CZ" dirty="0"/>
              <a:t> pro osoby z cílových skupin, ovšem </a:t>
            </a:r>
            <a:r>
              <a:rPr lang="cs-CZ" b="1" dirty="0"/>
              <a:t>s výjimkou aktivit, které probíhají jakožto individuální </a:t>
            </a:r>
            <a:r>
              <a:rPr lang="cs-CZ" b="1" dirty="0" smtClean="0"/>
              <a:t>akce</a:t>
            </a:r>
            <a:r>
              <a:rPr lang="cs-CZ" dirty="0" smtClean="0"/>
              <a:t>.</a:t>
            </a:r>
            <a:endParaRPr lang="cs-CZ" dirty="0" smtClean="0"/>
          </a:p>
          <a:p>
            <a:r>
              <a:rPr lang="cs-CZ" dirty="0" smtClean="0"/>
              <a:t>Zařazuje </a:t>
            </a:r>
            <a:r>
              <a:rPr lang="cs-CZ" dirty="0"/>
              <a:t>se tedy skupinová vzdělávací akce, ale </a:t>
            </a:r>
            <a:r>
              <a:rPr lang="cs-CZ" b="1" dirty="0"/>
              <a:t>není třeba hlásit individuální jazykový kurz apod</a:t>
            </a:r>
            <a:r>
              <a:rPr lang="cs-CZ" dirty="0" smtClean="0"/>
              <a:t>. </a:t>
            </a:r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2962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Aktualizace plánu aktivit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/>
              <a:t>Pokud došlo ke změně</a:t>
            </a:r>
            <a:r>
              <a:rPr lang="cs-CZ" dirty="0"/>
              <a:t> v plánovaných aktivách a </a:t>
            </a:r>
            <a:r>
              <a:rPr lang="cs-CZ" b="1" dirty="0"/>
              <a:t>týká se to plánu aktivit projektu, který již byl předložen ŘO</a:t>
            </a:r>
            <a:r>
              <a:rPr lang="cs-CZ" dirty="0"/>
              <a:t>, využije příjemce pro aktualizaci plánu aktivit projektu </a:t>
            </a:r>
            <a:r>
              <a:rPr lang="cs-CZ" b="1" dirty="0"/>
              <a:t>stejný formát tabulky jako při prvotním předložení plánu</a:t>
            </a:r>
            <a:r>
              <a:rPr lang="cs-CZ" dirty="0" smtClean="0"/>
              <a:t>. </a:t>
            </a:r>
          </a:p>
          <a:p>
            <a:r>
              <a:rPr lang="cs-CZ" dirty="0" smtClean="0"/>
              <a:t>Při </a:t>
            </a:r>
            <a:r>
              <a:rPr lang="cs-CZ" dirty="0"/>
              <a:t>aktualizaci tedy zasílá všechny aktivity ve stanoveném formátu (viz výše) naplánované na období, na které měl plán aktivit dle výzvy ŘO povinnost předložit (ovšem </a:t>
            </a:r>
            <a:r>
              <a:rPr lang="cs-CZ" b="1" dirty="0"/>
              <a:t>postačuje zařadit pouze aktivity s termíny, které teprve nastanou</a:t>
            </a:r>
            <a:r>
              <a:rPr lang="cs-CZ" dirty="0"/>
              <a:t>). </a:t>
            </a:r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1889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Aktualizace plánu aktivit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Příjemce aktualizovaný plán aktivit projektu </a:t>
            </a:r>
            <a:r>
              <a:rPr lang="cs-CZ" b="1" dirty="0"/>
              <a:t>předkládá prostřednictvím MS2014+</a:t>
            </a:r>
            <a:r>
              <a:rPr lang="cs-CZ" dirty="0"/>
              <a:t> (</a:t>
            </a:r>
            <a:r>
              <a:rPr lang="cs-CZ" b="1" dirty="0"/>
              <a:t>opatřený elektronickým podpisem</a:t>
            </a:r>
            <a:r>
              <a:rPr lang="cs-CZ" dirty="0"/>
              <a:t> osoby oprávněné jednat za příjemce vůči ŘO).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4345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Aktualizace plánu aktivit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Aktivitu, která je ŘO už nahlášena v podobě plánu aktivit projektu, lze (bez rizika sankce v případě, že kontrola identifikuje nekonání aktivity) změnit </a:t>
            </a:r>
            <a:r>
              <a:rPr lang="cs-CZ" b="1" dirty="0"/>
              <a:t>nejpozději 3 pracovní dny před termínem akce (v plánu, který má ŘO už k dispozici</a:t>
            </a:r>
            <a:r>
              <a:rPr lang="cs-CZ" b="1" dirty="0" smtClean="0"/>
              <a:t>)</a:t>
            </a:r>
            <a:r>
              <a:rPr lang="cs-CZ" dirty="0" smtClean="0"/>
              <a:t>.</a:t>
            </a:r>
          </a:p>
          <a:p>
            <a:pPr lvl="1"/>
            <a:r>
              <a:rPr lang="cs-CZ" b="1" dirty="0" smtClean="0"/>
              <a:t>Na </a:t>
            </a:r>
            <a:r>
              <a:rPr lang="cs-CZ" b="1" dirty="0"/>
              <a:t>pozdější změny plánu aktivit projektu není brán při kontrole zřetel</a:t>
            </a:r>
            <a:r>
              <a:rPr lang="cs-CZ" dirty="0"/>
              <a:t> a kontrolní skupina se řídí údaji uvedenými v řádně nahlášeném plánu aktivit projektu. </a:t>
            </a:r>
            <a:endParaRPr lang="cs-CZ" dirty="0" smtClean="0"/>
          </a:p>
          <a:p>
            <a:pPr lvl="1"/>
            <a:r>
              <a:rPr lang="cs-CZ" i="1" dirty="0" smtClean="0"/>
              <a:t>Příklad</a:t>
            </a:r>
            <a:r>
              <a:rPr lang="cs-CZ" i="1" dirty="0"/>
              <a:t>: Vzdělávací akce je v plánu uvedena na pondělí </a:t>
            </a:r>
            <a:r>
              <a:rPr lang="cs-CZ" i="1" dirty="0" smtClean="0"/>
              <a:t>17.7.2017; </a:t>
            </a:r>
            <a:r>
              <a:rPr lang="cs-CZ" i="1" dirty="0"/>
              <a:t>přímo předcházející dny jsou sobota a neděle </a:t>
            </a:r>
            <a:r>
              <a:rPr lang="cs-CZ" i="1" dirty="0" smtClean="0"/>
              <a:t>15. </a:t>
            </a:r>
            <a:r>
              <a:rPr lang="cs-CZ" i="1" dirty="0"/>
              <a:t>a </a:t>
            </a:r>
            <a:r>
              <a:rPr lang="cs-CZ" i="1" dirty="0" smtClean="0"/>
              <a:t>16.7</a:t>
            </a:r>
            <a:r>
              <a:rPr lang="cs-CZ" i="1" dirty="0"/>
              <a:t>.; předcházející pracovní dny jsou čtvrtek a pátek </a:t>
            </a:r>
            <a:r>
              <a:rPr lang="cs-CZ" i="1" dirty="0" smtClean="0"/>
              <a:t>13. </a:t>
            </a:r>
            <a:r>
              <a:rPr lang="cs-CZ" i="1" dirty="0"/>
              <a:t>a </a:t>
            </a:r>
            <a:r>
              <a:rPr lang="cs-CZ" i="1" dirty="0" smtClean="0"/>
              <a:t>14.7</a:t>
            </a:r>
            <a:r>
              <a:rPr lang="cs-CZ" i="1" dirty="0"/>
              <a:t>., změnu této akce je tedy možné (bez rizika sankce) ŘO oznámit nejpozději ve středu </a:t>
            </a:r>
            <a:r>
              <a:rPr lang="cs-CZ" i="1" dirty="0" smtClean="0"/>
              <a:t>12.7.2017.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2537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</Template>
  <TotalTime>1248</TotalTime>
  <Words>699</Words>
  <Application>Microsoft Office PowerPoint</Application>
  <PresentationFormat>Předvádění na obrazovce (4:3)</PresentationFormat>
  <Paragraphs>68</Paragraphs>
  <Slides>13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5" baseType="lpstr">
      <vt:lpstr>prezentace</vt:lpstr>
      <vt:lpstr>Microsoft Excel Worksheet</vt:lpstr>
      <vt:lpstr>PLÁN AKTIVIT</vt:lpstr>
      <vt:lpstr>Plán aktivit – proč?</vt:lpstr>
      <vt:lpstr>Plán aktivit – Jak často?</vt:lpstr>
      <vt:lpstr>Plán aktivit – Forma a obsah</vt:lpstr>
      <vt:lpstr>Plán aktivit – Forma a obsah</vt:lpstr>
      <vt:lpstr>Plán aktivit – Forma a obsah</vt:lpstr>
      <vt:lpstr>Aktualizace plánu aktivit</vt:lpstr>
      <vt:lpstr>Aktualizace plánu aktivit</vt:lpstr>
      <vt:lpstr>Aktualizace plánu aktivit</vt:lpstr>
      <vt:lpstr>Porušení povinností s prk</vt:lpstr>
      <vt:lpstr>Porušení povinností s prk</vt:lpstr>
      <vt:lpstr>Porušení povinností bez prk</vt:lpstr>
      <vt:lpstr>Použité 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Korecký Petr Mgr. (MPSV)</dc:creator>
  <cp:lastModifiedBy>Hajný Jakub Ing. (MPSV)</cp:lastModifiedBy>
  <cp:revision>166</cp:revision>
  <dcterms:created xsi:type="dcterms:W3CDTF">2015-02-20T08:23:15Z</dcterms:created>
  <dcterms:modified xsi:type="dcterms:W3CDTF">2017-04-04T07:14:38Z</dcterms:modified>
</cp:coreProperties>
</file>