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21"/>
  </p:notesMasterIdLst>
  <p:handoutMasterIdLst>
    <p:handoutMasterId r:id="rId22"/>
  </p:handoutMasterIdLst>
  <p:sldIdLst>
    <p:sldId id="256" r:id="rId2"/>
    <p:sldId id="302" r:id="rId3"/>
    <p:sldId id="320" r:id="rId4"/>
    <p:sldId id="305" r:id="rId5"/>
    <p:sldId id="322" r:id="rId6"/>
    <p:sldId id="323" r:id="rId7"/>
    <p:sldId id="324" r:id="rId8"/>
    <p:sldId id="307" r:id="rId9"/>
    <p:sldId id="308" r:id="rId10"/>
    <p:sldId id="310" r:id="rId11"/>
    <p:sldId id="326" r:id="rId12"/>
    <p:sldId id="325" r:id="rId13"/>
    <p:sldId id="311" r:id="rId14"/>
    <p:sldId id="313" r:id="rId15"/>
    <p:sldId id="314" r:id="rId16"/>
    <p:sldId id="315" r:id="rId17"/>
    <p:sldId id="316" r:id="rId18"/>
    <p:sldId id="317" r:id="rId19"/>
    <p:sldId id="301" r:id="rId20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9" autoAdjust="0"/>
  </p:normalViewPr>
  <p:slideViewPr>
    <p:cSldViewPr showGuides="1">
      <p:cViewPr varScale="1">
        <p:scale>
          <a:sx n="89" d="100"/>
          <a:sy n="89" d="100"/>
        </p:scale>
        <p:origin x="-1286" y="-67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FE790CC1-2189-4B79-9B30-6892D191141E}" type="datetimeFigureOut">
              <a:rPr lang="cs-CZ" smtClean="0"/>
              <a:t>4.4.2017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419EBA10-E2A6-444F-B869-09EA7C3B22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6771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4.4.2017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7" tIns="46209" rIns="92417" bIns="46209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8"/>
          </a:xfrm>
          <a:prstGeom prst="rect">
            <a:avLst/>
          </a:prstGeom>
        </p:spPr>
        <p:txBody>
          <a:bodyPr vert="horz" lIns="92417" tIns="46209" rIns="92417" bIns="46209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417" tIns="46209" rIns="92417" bIns="46209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technicka-podpora" TargetMode="External"/><Relationship Id="rId2" Type="http://schemas.openxmlformats.org/officeDocument/2006/relationships/hyperlink" Target="mailto:esf@mpsv.cz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login" TargetMode="External"/><Relationship Id="rId2" Type="http://schemas.openxmlformats.org/officeDocument/2006/relationships/hyperlink" Target="https://www.esfcr.cz/monitorovani-podporenych-osob-opz/-/dokument/79892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f2014.esfcr.cz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12000" y="1844824"/>
            <a:ext cx="7272000" cy="1989176"/>
          </a:xfrm>
        </p:spPr>
        <p:txBody>
          <a:bodyPr/>
          <a:lstStyle/>
          <a:p>
            <a:r>
              <a:rPr lang="cs-CZ" dirty="0">
                <a:solidFill>
                  <a:srgbClr val="0070C0"/>
                </a:solidFill>
              </a:rPr>
              <a:t/>
            </a:r>
            <a:br>
              <a:rPr lang="cs-CZ" dirty="0">
                <a:solidFill>
                  <a:srgbClr val="0070C0"/>
                </a:solidFill>
              </a:rPr>
            </a:br>
            <a:endParaRPr lang="cs-CZ" dirty="0"/>
          </a:p>
        </p:txBody>
      </p:sp>
      <p:pic>
        <p:nvPicPr>
          <p:cNvPr id="6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8"/>
            <a:ext cx="540000" cy="540000"/>
          </a:xfrm>
        </p:spPr>
      </p:pic>
      <p:pic>
        <p:nvPicPr>
          <p:cNvPr id="7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4365104"/>
            <a:ext cx="540000" cy="540000"/>
          </a:xfrm>
        </p:spPr>
      </p:pic>
      <p:sp>
        <p:nvSpPr>
          <p:cNvPr id="8" name="TextovéPole 7"/>
          <p:cNvSpPr txBox="1"/>
          <p:nvPr/>
        </p:nvSpPr>
        <p:spPr>
          <a:xfrm>
            <a:off x="1259632" y="436510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Praha, 5. 4. 2017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9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29000"/>
            <a:ext cx="540000" cy="540000"/>
          </a:xfrm>
        </p:spPr>
      </p:pic>
      <p:sp>
        <p:nvSpPr>
          <p:cNvPr id="10" name="Obdélník 9"/>
          <p:cNvSpPr/>
          <p:nvPr/>
        </p:nvSpPr>
        <p:spPr>
          <a:xfrm>
            <a:off x="1259632" y="3356992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/>
              <a:t>Jitka Šimková</a:t>
            </a:r>
            <a:endParaRPr lang="cs-CZ" sz="3200" dirty="0"/>
          </a:p>
        </p:txBody>
      </p:sp>
      <p:sp>
        <p:nvSpPr>
          <p:cNvPr id="11" name="Nadpis 4"/>
          <p:cNvSpPr txBox="1">
            <a:spLocks/>
          </p:cNvSpPr>
          <p:nvPr/>
        </p:nvSpPr>
        <p:spPr>
          <a:xfrm>
            <a:off x="1331640" y="2420888"/>
            <a:ext cx="7416824" cy="1224000"/>
          </a:xfrm>
          <a:prstGeom prst="rect">
            <a:avLst/>
          </a:prstGeom>
        </p:spPr>
        <p:txBody>
          <a:bodyPr vert="horz" lIns="36000" tIns="0" rIns="3600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Monitorovací Indikátory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064000" cy="4752528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Pravidla pro zápis údajů:</a:t>
            </a:r>
          </a:p>
          <a:p>
            <a:r>
              <a:rPr lang="cs-CZ" dirty="0" smtClean="0"/>
              <a:t>Každý účastník se do systému zapisuje s využitím jména, příjmení, bydliště a data narození. </a:t>
            </a:r>
          </a:p>
          <a:p>
            <a:r>
              <a:rPr lang="cs-CZ" dirty="0" smtClean="0"/>
              <a:t>Dále se uvádí charakteristiky jednotlivých účastníků. Tyto slouží jako podklad pro sledování jednotlivých MI.</a:t>
            </a:r>
          </a:p>
          <a:p>
            <a:r>
              <a:rPr lang="cs-CZ" dirty="0" smtClean="0"/>
              <a:t>Ke každé osobě se zapisuje, </a:t>
            </a:r>
            <a:r>
              <a:rPr lang="cs-CZ" dirty="0"/>
              <a:t>jakých podpor v rámci projektu </a:t>
            </a:r>
            <a:r>
              <a:rPr lang="cs-CZ" dirty="0" smtClean="0"/>
              <a:t>využila </a:t>
            </a:r>
            <a:r>
              <a:rPr lang="cs-CZ" dirty="0"/>
              <a:t>a v jakém rozsahu</a:t>
            </a:r>
            <a:r>
              <a:rPr lang="cs-CZ" dirty="0" smtClean="0"/>
              <a:t>. </a:t>
            </a:r>
            <a:r>
              <a:rPr lang="cs-CZ" sz="2400" dirty="0" smtClean="0"/>
              <a:t>Počet záznamů podpory k jedné osobě není omezený.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80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IS ESF 2014+ - ochrana osobních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824536"/>
          </a:xfrm>
        </p:spPr>
        <p:txBody>
          <a:bodyPr/>
          <a:lstStyle/>
          <a:p>
            <a:r>
              <a:rPr lang="cs-CZ" dirty="0"/>
              <a:t>Ke jmenným datům o podpořených osobách uložených v IS ESF 2014+ mají přístup pouze osoby v roli hlavní zástupce příjemce, zástupce </a:t>
            </a:r>
            <a:r>
              <a:rPr lang="cs-CZ" dirty="0" smtClean="0"/>
              <a:t>příjemce. Po </a:t>
            </a:r>
            <a:r>
              <a:rPr lang="cs-CZ" dirty="0"/>
              <a:t>omezenou dobu také osoby provádějící kontrolní </a:t>
            </a:r>
            <a:r>
              <a:rPr lang="cs-CZ" dirty="0" smtClean="0"/>
              <a:t>činnost.</a:t>
            </a:r>
            <a:endParaRPr lang="cs-CZ" dirty="0"/>
          </a:p>
          <a:p>
            <a:r>
              <a:rPr lang="cs-CZ" dirty="0" smtClean="0"/>
              <a:t>Kvůli větší bezpečnosti zpracování osobních údajů je systém rozdělen na 2 oddělené informační databáze (identifikačních a pseudonymních údajů). Jmenné </a:t>
            </a:r>
            <a:r>
              <a:rPr lang="cs-CZ" dirty="0"/>
              <a:t>osobní údaje </a:t>
            </a:r>
            <a:r>
              <a:rPr lang="cs-CZ" dirty="0" smtClean="0"/>
              <a:t>jsou </a:t>
            </a:r>
            <a:r>
              <a:rPr lang="cs-CZ" dirty="0"/>
              <a:t>uloženy v šifrované databázi.</a:t>
            </a:r>
          </a:p>
          <a:p>
            <a:r>
              <a:rPr lang="cs-CZ" dirty="0" smtClean="0"/>
              <a:t>Upozornění: V případě personálních změn u příjemce je nutné zrušit přístup do IS ESF 2014+ osobám, které už nejsou oprávněni ke správě údajů projektu.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12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Technické problémy:</a:t>
            </a:r>
          </a:p>
          <a:p>
            <a:pPr marL="0" indent="0">
              <a:buNone/>
            </a:pPr>
            <a:r>
              <a:rPr lang="cs-CZ" dirty="0" smtClean="0">
                <a:hlinkClick r:id="rId2"/>
              </a:rPr>
              <a:t>esf@mpsv.cz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Online podpora ve fóru Technická podpora uživatelům:</a:t>
            </a:r>
          </a:p>
          <a:p>
            <a:pPr marL="0" indent="0">
              <a:buNone/>
            </a:pPr>
            <a:r>
              <a:rPr lang="cs-CZ" dirty="0">
                <a:hlinkClick r:id="rId3"/>
              </a:rPr>
              <a:t>https://</a:t>
            </a:r>
            <a:r>
              <a:rPr lang="cs-CZ" dirty="0" smtClean="0">
                <a:hlinkClick r:id="rId3"/>
              </a:rPr>
              <a:t>www.esfcr.cz/technicka-podpora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b="1" dirty="0" smtClean="0"/>
              <a:t>Věcné problémy </a:t>
            </a:r>
            <a:r>
              <a:rPr lang="cs-CZ" dirty="0" smtClean="0"/>
              <a:t>týkající se evidence podpořených osob řešte primárně se svým projektovým manažerem.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288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Pokyny pro evidenci podpory poskytnuté  účastníkům projektů:</a:t>
            </a:r>
          </a:p>
          <a:p>
            <a:pPr marL="0" indent="0">
              <a:buNone/>
            </a:pPr>
            <a:r>
              <a:rPr lang="cs-CZ" dirty="0">
                <a:hlinkClick r:id="rId2"/>
              </a:rPr>
              <a:t>https://www.esfcr.cz/monitorovani-podporenych-osob-opz/-/dokument/798928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r>
              <a:rPr lang="cs-CZ" b="1" dirty="0" smtClean="0"/>
              <a:t>Přihlášení do aplikace:</a:t>
            </a:r>
          </a:p>
          <a:p>
            <a:pPr marL="0" indent="0">
              <a:buNone/>
            </a:pPr>
            <a:r>
              <a:rPr lang="cs-CZ" u="sng" dirty="0">
                <a:hlinkClick r:id="rId3"/>
              </a:rPr>
              <a:t>https://</a:t>
            </a:r>
            <a:r>
              <a:rPr lang="cs-CZ" u="sng" dirty="0" smtClean="0">
                <a:hlinkClick r:id="rId3"/>
              </a:rPr>
              <a:t>www.esfcr.cz/login</a:t>
            </a:r>
            <a:endParaRPr lang="cs-CZ" u="sng" dirty="0" smtClean="0"/>
          </a:p>
          <a:p>
            <a:pPr marL="0" indent="0">
              <a:buNone/>
            </a:pPr>
            <a:r>
              <a:rPr lang="cs-CZ" dirty="0"/>
              <a:t>nebo na přímém odkaze aplikace IS ESF 2014+ </a:t>
            </a:r>
            <a:r>
              <a:rPr lang="cs-CZ" u="sng" dirty="0">
                <a:hlinkClick r:id="rId4"/>
              </a:rPr>
              <a:t>https://</a:t>
            </a:r>
            <a:r>
              <a:rPr lang="cs-CZ" u="sng" dirty="0" smtClean="0">
                <a:hlinkClick r:id="rId4"/>
              </a:rPr>
              <a:t>esf2014.esfcr.cz</a:t>
            </a:r>
            <a:r>
              <a:rPr lang="cs-CZ" u="sng" dirty="0" smtClean="0"/>
              <a:t> 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39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Způsoby vložení dat o podpořených osobách:</a:t>
            </a:r>
          </a:p>
          <a:p>
            <a:r>
              <a:rPr lang="cs-CZ" dirty="0" smtClean="0"/>
              <a:t>ručně</a:t>
            </a:r>
          </a:p>
          <a:p>
            <a:r>
              <a:rPr lang="cs-CZ" dirty="0" smtClean="0"/>
              <a:t>prostřednictvím PDF formuláře</a:t>
            </a:r>
          </a:p>
          <a:p>
            <a:r>
              <a:rPr lang="cs-CZ" dirty="0" smtClean="0"/>
              <a:t>prostřednictvím on-line formuláře</a:t>
            </a:r>
          </a:p>
          <a:p>
            <a:r>
              <a:rPr lang="cs-CZ" dirty="0" smtClean="0"/>
              <a:t>prostřednictvím CSV šablony</a:t>
            </a:r>
          </a:p>
          <a:p>
            <a:pPr>
              <a:buFontTx/>
              <a:buChar char="-"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IS ESF 2014+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480" cy="4824536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Zápis čerpané podpory:</a:t>
            </a:r>
          </a:p>
          <a:p>
            <a:r>
              <a:rPr lang="cs-CZ" dirty="0" smtClean="0"/>
              <a:t>Příjemce vybírá typ podpory (Vzdělávání)</a:t>
            </a:r>
          </a:p>
          <a:p>
            <a:r>
              <a:rPr lang="cs-CZ" dirty="0" smtClean="0"/>
              <a:t>Dále příjemce doplňuje z číselníku specifikaci. Pro výběr je primárním vodítkem obsah kurzu (druhotně pak obor/oblast, ve které podpořená osoba pracuje).</a:t>
            </a:r>
          </a:p>
          <a:p>
            <a:r>
              <a:rPr lang="cs-CZ" dirty="0"/>
              <a:t>Přesnější informaci o využité podpoře může příjemce doplnit textovým popisem</a:t>
            </a:r>
            <a:r>
              <a:rPr lang="cs-CZ" dirty="0" smtClean="0"/>
              <a:t>.</a:t>
            </a:r>
          </a:p>
          <a:p>
            <a:r>
              <a:rPr lang="cs-CZ" dirty="0" smtClean="0"/>
              <a:t>Jednotka pro záznam rozsahu podpory: hodina (60 min).</a:t>
            </a:r>
          </a:p>
          <a:p>
            <a:r>
              <a:rPr lang="cs-CZ" dirty="0" smtClean="0"/>
              <a:t>Číselné údaje lze zadat s přesností na max. 1 desetinné místo (případné matematické zaokrouhlování) 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38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Indikátory jsou vždy vypočítány pouze pro:</a:t>
            </a:r>
          </a:p>
          <a:p>
            <a:r>
              <a:rPr lang="cs-CZ" dirty="0" smtClean="0"/>
              <a:t>Osoby z tzv. schváleného seznamu podpořených osob.</a:t>
            </a:r>
          </a:p>
          <a:p>
            <a:r>
              <a:rPr lang="cs-CZ" dirty="0" smtClean="0"/>
              <a:t>Osoby, které jsou ztotožněny s Registrem obyvatel nebo osoby, u nichž identitu potvrdil příjemce.</a:t>
            </a:r>
          </a:p>
          <a:p>
            <a:r>
              <a:rPr lang="cs-CZ" dirty="0" smtClean="0"/>
              <a:t>Osoby, u nichž souhrn všech evidovaných podpor s vyplněným datem ukončení využívání této podpory, je vyšší než bagatelní.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92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968552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Výpočet hodnot MI při zpracování ZoR v IS KP14+:</a:t>
            </a:r>
          </a:p>
          <a:p>
            <a:r>
              <a:rPr lang="cs-CZ" dirty="0" smtClean="0"/>
              <a:t>Kontrola vyplnění relevantních údajů o osobách a že je k dispozici schválený seznam podpořených osob.</a:t>
            </a:r>
          </a:p>
          <a:p>
            <a:r>
              <a:rPr lang="cs-CZ" dirty="0" smtClean="0"/>
              <a:t>Výpočet indikátorů na základě stisknutí tlačítka „Aktualizace z IS ESF“, které je k dispozici v IS KP14+. </a:t>
            </a:r>
          </a:p>
          <a:p>
            <a:r>
              <a:rPr lang="cs-CZ" dirty="0" smtClean="0"/>
              <a:t>Mohou nastat 2 případy:</a:t>
            </a:r>
          </a:p>
          <a:p>
            <a:pPr lvl="1"/>
            <a:r>
              <a:rPr lang="cs-CZ" dirty="0"/>
              <a:t>IS ESF 2014+ </a:t>
            </a:r>
            <a:r>
              <a:rPr lang="cs-CZ" dirty="0" smtClean="0"/>
              <a:t>má </a:t>
            </a:r>
            <a:r>
              <a:rPr lang="cs-CZ" dirty="0"/>
              <a:t>hodnoty k požadovanému datu </a:t>
            </a:r>
            <a:r>
              <a:rPr lang="cs-CZ" dirty="0" smtClean="0"/>
              <a:t>spočítány. Obratem </a:t>
            </a:r>
            <a:r>
              <a:rPr lang="cs-CZ" dirty="0"/>
              <a:t>odesílá </a:t>
            </a:r>
            <a:r>
              <a:rPr lang="cs-CZ" dirty="0" smtClean="0"/>
              <a:t>hodnoty </a:t>
            </a:r>
            <a:r>
              <a:rPr lang="cs-CZ" dirty="0"/>
              <a:t>a stažení do ZoR probíhá okamžitě.</a:t>
            </a:r>
          </a:p>
          <a:p>
            <a:pPr lvl="1"/>
            <a:r>
              <a:rPr lang="cs-CZ" dirty="0"/>
              <a:t>IS ESF 2014+ hodnoty k požadovanému datu spočítány nemá a začíná je teprve počítat. Příjemce upozorní, že indikátory nejsou spočteny a po provedení výpočtu bude nutné krok stahování hodnot kliknutím na tlačítko „Aktualizace z IS ESF“ zopakovat.</a:t>
            </a: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39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IS ESF 2014+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280472" cy="4653336"/>
          </a:xfrm>
        </p:spPr>
        <p:txBody>
          <a:bodyPr/>
          <a:lstStyle/>
          <a:p>
            <a:r>
              <a:rPr lang="cs-CZ" dirty="0" smtClean="0"/>
              <a:t>Jakmile je ZoR předložena ŘO ke kontrole, IS ESF 2014+ automaticky zamkne možnost schvalovat seznam podpořených osob a otevře ji znovu až při případném vrácení ZoR k opravě, nebo po jejím schválení/zamítnutí.</a:t>
            </a:r>
          </a:p>
          <a:p>
            <a:r>
              <a:rPr lang="cs-CZ" dirty="0" smtClean="0"/>
              <a:t>Po schválení ZoR se do IS ESF 2014+ zapíše datum schválení a uloží se schválené hodnoty indikátorů. Příjemce může dále editovat údaje o podpořených osobách pro následující ZoR projektu.</a:t>
            </a:r>
          </a:p>
          <a:p>
            <a:r>
              <a:rPr lang="cs-CZ" dirty="0" smtClean="0"/>
              <a:t>Systém umožňuje spočítat dosažené hodnoty indikátorů k jakémukoli datu (tlačítko „Spuštění výpočtu indikátorů“).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430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403648" y="3789040"/>
            <a:ext cx="7307643" cy="840560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83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Indikátor (neboli ukazatel) </a:t>
            </a:r>
            <a:r>
              <a:rPr lang="cs-CZ" dirty="0"/>
              <a:t>je nástroj pro měření </a:t>
            </a:r>
            <a:r>
              <a:rPr lang="cs-CZ" dirty="0" smtClean="0"/>
              <a:t>cíle/plánu (dále jen MI). </a:t>
            </a:r>
          </a:p>
          <a:p>
            <a:r>
              <a:rPr lang="cs-CZ" dirty="0" smtClean="0"/>
              <a:t>Příjemce je povinen naplnit cílové hodnoty uvedené v příloze 1 Rozhodnutí k následujícím MI :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81317"/>
              </p:ext>
            </p:extLst>
          </p:nvPr>
        </p:nvGraphicFramePr>
        <p:xfrm>
          <a:off x="827584" y="3717032"/>
          <a:ext cx="7416824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3168352"/>
                <a:gridCol w="1656184"/>
                <a:gridCol w="151216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Kód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Název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Typ indikátoru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Závazkový indikátor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6 00 00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Celkový počet účastníků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Výstup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6 07 00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Účastníci ve věku nad 54 let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Výstup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Ano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6 26 00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Účastníci, kteří získali kvalifikaci po ukončení své účasti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Výsledek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Ano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09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Monitorovací Indikátory –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4680520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Do MI/obdržené podpory ve výzvě 043 příjemce vykazuje:</a:t>
            </a:r>
          </a:p>
          <a:p>
            <a:r>
              <a:rPr lang="cs-CZ" b="1" dirty="0" smtClean="0"/>
              <a:t>Účastníky</a:t>
            </a:r>
            <a:r>
              <a:rPr lang="cs-CZ" dirty="0" smtClean="0"/>
              <a:t>/podpořené osoby</a:t>
            </a:r>
          </a:p>
          <a:p>
            <a:pPr marL="414000" lvl="1" indent="0">
              <a:buNone/>
            </a:pPr>
            <a:r>
              <a:rPr lang="cs-CZ" dirty="0" smtClean="0"/>
              <a:t>Tj. pouze osoby, které získaly v daném projektu podporu v rozsahu min. 40 hodin (bez ohledu na počet zapojení do projektu), tedy překročí tzv. bagatelní podporu. </a:t>
            </a:r>
          </a:p>
          <a:p>
            <a:pPr marL="414000" lvl="1" indent="0">
              <a:buNone/>
            </a:pPr>
            <a:r>
              <a:rPr lang="cs-CZ" dirty="0"/>
              <a:t>Pro výpočet limitu bagatelní podpory se rozumí hodina v délce </a:t>
            </a:r>
            <a:r>
              <a:rPr lang="cs-CZ" dirty="0" smtClean="0"/>
              <a:t>60 min.</a:t>
            </a:r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r>
              <a:rPr lang="cs-CZ" dirty="0" smtClean="0"/>
              <a:t>Pouze dobu strávenou na kurzu, který daná osoba absolvovala úspěšně (splnila docházku min. 70 % délky kurzu a získala doklad o absolvování</a:t>
            </a:r>
            <a:r>
              <a:rPr lang="cs-CZ" dirty="0" smtClean="0"/>
              <a:t>).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245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Indikátory – </a:t>
            </a:r>
            <a:br>
              <a:rPr lang="cs-CZ" dirty="0" smtClean="0"/>
            </a:br>
            <a:r>
              <a:rPr lang="cs-CZ" dirty="0" smtClean="0"/>
              <a:t>sběr informací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průběhu realizace projektu musí příjemce naplňování </a:t>
            </a:r>
            <a:r>
              <a:rPr lang="cs-CZ" dirty="0" smtClean="0"/>
              <a:t>MI průběžně </a:t>
            </a:r>
            <a:r>
              <a:rPr lang="cs-CZ" dirty="0"/>
              <a:t>sledovat a vykazovat dosažené hodnoty v rámci zpráv o realizaci projektu. </a:t>
            </a:r>
            <a:endParaRPr lang="cs-CZ" dirty="0" smtClean="0"/>
          </a:p>
          <a:p>
            <a:r>
              <a:rPr lang="cs-CZ" dirty="0" smtClean="0"/>
              <a:t>Důležité </a:t>
            </a:r>
            <a:r>
              <a:rPr lang="cs-CZ" dirty="0"/>
              <a:t>je, aby se vykazované hodnoty opíraly o </a:t>
            </a:r>
            <a:r>
              <a:rPr lang="cs-CZ" b="1" dirty="0"/>
              <a:t>průkaznou evidenci </a:t>
            </a:r>
            <a:r>
              <a:rPr lang="cs-CZ" dirty="0"/>
              <a:t>vedenou příjemcem (nebo partnerem). </a:t>
            </a:r>
            <a:r>
              <a:rPr lang="cs-CZ" dirty="0" smtClean="0"/>
              <a:t>Evidencí </a:t>
            </a:r>
            <a:r>
              <a:rPr lang="cs-CZ" dirty="0"/>
              <a:t>se myslí např. záznamy o každém klientovi, prezenční listiny kurzů, </a:t>
            </a:r>
            <a:r>
              <a:rPr lang="cs-CZ" dirty="0" smtClean="0"/>
              <a:t>apod. Vykazované </a:t>
            </a:r>
            <a:r>
              <a:rPr lang="cs-CZ" dirty="0"/>
              <a:t>hodnoty musí být prokazatelné a ověřitelné případnou kontrolou.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2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352480" cy="4824536"/>
          </a:xfrm>
        </p:spPr>
        <p:txBody>
          <a:bodyPr/>
          <a:lstStyle/>
          <a:p>
            <a:r>
              <a:rPr lang="cs-CZ" dirty="0" smtClean="0"/>
              <a:t>Kromě MI představujících závazek je příjemce povinen monitorovat/vykazovat také další MI konkretizující podpořené osoby (dle pohlaví, věku, vzdělání, apod.). </a:t>
            </a:r>
          </a:p>
          <a:p>
            <a:r>
              <a:rPr lang="cs-CZ" dirty="0" smtClean="0"/>
              <a:t>Na portálu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je k dispozici návrh formuláře </a:t>
            </a:r>
            <a:r>
              <a:rPr lang="cs-CZ" b="1" dirty="0" smtClean="0"/>
              <a:t>Monitorovací list podpořené osoby</a:t>
            </a:r>
            <a:r>
              <a:rPr lang="cs-CZ" dirty="0" smtClean="0"/>
              <a:t>, který lze využít. </a:t>
            </a:r>
          </a:p>
          <a:p>
            <a:r>
              <a:rPr lang="cs-CZ" dirty="0" smtClean="0"/>
              <a:t>Formulář není nutné používat, pokud může příjemce potřebná data podložit jinou průkaznou evidencí. </a:t>
            </a:r>
          </a:p>
          <a:p>
            <a:r>
              <a:rPr lang="cs-CZ" dirty="0" smtClean="0"/>
              <a:t>Příjemce je oprávněn si obsah formuláře ML upravit (např. v něm nezjišťovat něco, co už je mu známo a eviduje to v jiném dokumentu).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17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3" t="15990" r="29699" b="23423"/>
          <a:stretch/>
        </p:blipFill>
        <p:spPr bwMode="auto">
          <a:xfrm>
            <a:off x="2267744" y="1340768"/>
            <a:ext cx="382805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4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list podpořené osoby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0" t="48839" r="29881" b="25856"/>
          <a:stretch/>
        </p:blipFill>
        <p:spPr bwMode="auto">
          <a:xfrm>
            <a:off x="683568" y="1484784"/>
            <a:ext cx="545321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ový popisek 7"/>
          <p:cNvSpPr/>
          <p:nvPr/>
        </p:nvSpPr>
        <p:spPr>
          <a:xfrm>
            <a:off x="6373126" y="1844824"/>
            <a:ext cx="2232248" cy="576064"/>
          </a:xfrm>
          <a:prstGeom prst="wedgeRectCallout">
            <a:avLst>
              <a:gd name="adj1" fmla="val -73379"/>
              <a:gd name="adj2" fmla="val 824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MI 6 25 00</a:t>
            </a:r>
            <a:endParaRPr lang="cs-CZ" dirty="0"/>
          </a:p>
        </p:txBody>
      </p:sp>
      <p:sp>
        <p:nvSpPr>
          <p:cNvPr id="13" name="Obdélníkový popisek 12"/>
          <p:cNvSpPr/>
          <p:nvPr/>
        </p:nvSpPr>
        <p:spPr>
          <a:xfrm>
            <a:off x="6337144" y="2862885"/>
            <a:ext cx="2232248" cy="536088"/>
          </a:xfrm>
          <a:prstGeom prst="wedgeRectCallout">
            <a:avLst>
              <a:gd name="adj1" fmla="val -74792"/>
              <a:gd name="adj2" fmla="val -613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MI 6 26 00</a:t>
            </a:r>
          </a:p>
        </p:txBody>
      </p:sp>
      <p:sp>
        <p:nvSpPr>
          <p:cNvPr id="5" name="Obdélník 4"/>
          <p:cNvSpPr/>
          <p:nvPr/>
        </p:nvSpPr>
        <p:spPr>
          <a:xfrm>
            <a:off x="468470" y="5059983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Pro výzvu 43 jsou relevantní výše zvýrazněné charakteristiky. Promítají se do uvedených indikátorů.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9052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Monitorovací 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Kdo je </a:t>
            </a:r>
            <a:r>
              <a:rPr lang="cs-CZ" b="1" dirty="0"/>
              <a:t>o</a:t>
            </a:r>
            <a:r>
              <a:rPr lang="cs-CZ" b="1" dirty="0" smtClean="0"/>
              <a:t>soba </a:t>
            </a:r>
            <a:r>
              <a:rPr lang="cs-CZ" b="1" dirty="0" smtClean="0"/>
              <a:t>nově zapojená do procesu vzdělávání/odborné přípravy (MI 6 25 00):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 smtClean="0"/>
              <a:t>Před vstupem do projektu: osoba není v procesu vzdělávání.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 smtClean="0"/>
              <a:t>Po ukončení účasti v projektu: osoba je nově zapojena do vzdělávání.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 smtClean="0"/>
              <a:t>Zdroj vzdělávání: není důležitý, může být financován účastníkem, zaměstnavatelem, z jiného ESF projektu, apod.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 smtClean="0"/>
              <a:t>Vzdělávání: nejenom vzdělávání odpovídající školním či akademickým programům, ale také další vzdělávání a odborné přípravy, které vedou k osvědčení.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66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Sběr informací o dosažených hodnotách indikátorů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údaje zajišťuje průběžně.</a:t>
            </a:r>
            <a:r>
              <a:rPr lang="cs-CZ" dirty="0"/>
              <a:t> </a:t>
            </a:r>
            <a:r>
              <a:rPr lang="cs-CZ" dirty="0" smtClean="0"/>
              <a:t>ŘO je poskytuje v předkládaných ZoR, tj. zpravidla pololetně.</a:t>
            </a:r>
          </a:p>
          <a:p>
            <a:r>
              <a:rPr lang="cs-CZ" dirty="0" smtClean="0"/>
              <a:t>Dosažené hodnoty MI se v ZoR uvádí kumulativně, tedy souhrnně za období od počátku projektu do konce příslušného monitorovacího období.</a:t>
            </a:r>
          </a:p>
          <a:p>
            <a:r>
              <a:rPr lang="cs-CZ" dirty="0" smtClean="0"/>
              <a:t>Hodnoty se do ZoR vyplňované v IS KP2014+ dostanou prostřednictvím informačního systému IS ESF 2014+ provozovaného ŘO.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174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2487</TotalTime>
  <Words>1108</Words>
  <Application>Microsoft Office PowerPoint</Application>
  <PresentationFormat>Předvádění na obrazovce (4:3)</PresentationFormat>
  <Paragraphs>130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prezentace</vt:lpstr>
      <vt:lpstr> </vt:lpstr>
      <vt:lpstr>Monitorovací indikátory</vt:lpstr>
      <vt:lpstr>Monitorovací Indikátory – obecně</vt:lpstr>
      <vt:lpstr>monitorovací Indikátory –  sběr informací obecně</vt:lpstr>
      <vt:lpstr>Monitorovací list podpořené osoby</vt:lpstr>
      <vt:lpstr>Monitorovací list podpořené osoby  </vt:lpstr>
      <vt:lpstr>Monitorovací list podpořené osoby</vt:lpstr>
      <vt:lpstr>Monitorovací Indikátory</vt:lpstr>
      <vt:lpstr>Sběr informací o dosažených hodnotách indikátorů</vt:lpstr>
      <vt:lpstr>IS ESF 2014+ </vt:lpstr>
      <vt:lpstr>IS ESF 2014+ - ochrana osobních dat</vt:lpstr>
      <vt:lpstr>IS ESF 2014+</vt:lpstr>
      <vt:lpstr>is esf 2014+</vt:lpstr>
      <vt:lpstr>IS ESF 2014+</vt:lpstr>
      <vt:lpstr>IS ESF 2014+</vt:lpstr>
      <vt:lpstr>IS ESF 2014+</vt:lpstr>
      <vt:lpstr>IS ESF 2014+</vt:lpstr>
      <vt:lpstr>IS ESF 2014+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Podzemská Dana (MPSV)</dc:creator>
  <cp:lastModifiedBy>Kozel Tomáš Ing. (MPSV)</cp:lastModifiedBy>
  <cp:revision>311</cp:revision>
  <cp:lastPrinted>2016-06-27T07:48:29Z</cp:lastPrinted>
  <dcterms:created xsi:type="dcterms:W3CDTF">2015-02-20T08:23:15Z</dcterms:created>
  <dcterms:modified xsi:type="dcterms:W3CDTF">2017-04-04T06:23:43Z</dcterms:modified>
</cp:coreProperties>
</file>