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11"/>
  </p:notesMasterIdLst>
  <p:sldIdLst>
    <p:sldId id="291" r:id="rId2"/>
    <p:sldId id="284" r:id="rId3"/>
    <p:sldId id="287" r:id="rId4"/>
    <p:sldId id="290" r:id="rId5"/>
    <p:sldId id="288" r:id="rId6"/>
    <p:sldId id="282" r:id="rId7"/>
    <p:sldId id="286" r:id="rId8"/>
    <p:sldId id="289" r:id="rId9"/>
    <p:sldId id="29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836" autoAdjust="0"/>
  </p:normalViewPr>
  <p:slideViewPr>
    <p:cSldViewPr showGuides="1">
      <p:cViewPr varScale="1">
        <p:scale>
          <a:sx n="76" d="100"/>
          <a:sy n="76" d="100"/>
        </p:scale>
        <p:origin x="-1498" y="-7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11.4.2017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Elektronická</a:t>
            </a:r>
            <a:r>
              <a:rPr lang="cs-CZ" baseline="0" dirty="0" smtClean="0"/>
              <a:t> a listinná komunikace – emaily, depeše, čestná prohlášení apod.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Součinnost při</a:t>
            </a:r>
            <a:r>
              <a:rPr lang="cs-CZ" baseline="0" dirty="0" smtClean="0"/>
              <a:t> propagaci realizovaných projektů – zveřejnění seznamu podpořených projektů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sablony-a-vzory-pro-vizualni-identitu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77965" y="2708920"/>
            <a:ext cx="7272000" cy="720080"/>
          </a:xfrm>
        </p:spPr>
        <p:txBody>
          <a:bodyPr/>
          <a:lstStyle/>
          <a:p>
            <a:r>
              <a:rPr lang="cs-CZ" dirty="0" smtClean="0"/>
              <a:t>Publicita </a:t>
            </a:r>
            <a:r>
              <a:rPr lang="cs-CZ" dirty="0" err="1" smtClean="0"/>
              <a:t>opz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373216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Brno, </a:t>
            </a:r>
            <a:r>
              <a:rPr lang="cs-CZ" sz="3200" smtClean="0">
                <a:solidFill>
                  <a:srgbClr val="084A8B"/>
                </a:solidFill>
              </a:rPr>
              <a:t>12. 4</a:t>
            </a:r>
            <a:r>
              <a:rPr lang="cs-CZ" sz="3200" dirty="0" smtClean="0">
                <a:solidFill>
                  <a:srgbClr val="084A8B"/>
                </a:solidFill>
              </a:rPr>
              <a:t>. </a:t>
            </a:r>
            <a:r>
              <a:rPr lang="cs-CZ" sz="3200" dirty="0" smtClean="0">
                <a:solidFill>
                  <a:srgbClr val="084A8B"/>
                </a:solidFill>
              </a:rPr>
              <a:t>2017</a:t>
            </a:r>
            <a:r>
              <a:rPr lang="cs-CZ" dirty="0" smtClean="0">
                <a:solidFill>
                  <a:srgbClr val="084A8B"/>
                </a:solidFill>
              </a:rPr>
              <a:t> 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47664" y="4288740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Tomáš Kozel</a:t>
            </a:r>
            <a:endParaRPr lang="cs-CZ" sz="3200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zobrazení loga a povinných odkazů:</a:t>
            </a:r>
          </a:p>
          <a:p>
            <a:pPr marL="0" indent="0">
              <a:buNone/>
            </a:pPr>
            <a:r>
              <a:rPr lang="cs-CZ" sz="900" dirty="0" smtClean="0"/>
              <a:t> </a:t>
            </a:r>
            <a:endParaRPr lang="cs-CZ" sz="8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 Malé propagační předměty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www.esfcr.cz/sablony-a-vzory-pro-vizualni-identitu</a:t>
            </a:r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8" y="2204864"/>
            <a:ext cx="3821324" cy="7920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204864"/>
            <a:ext cx="3850181" cy="79208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48" y="3789040"/>
            <a:ext cx="742493" cy="6480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04135"/>
            <a:ext cx="756594" cy="65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Barevnost loga EU</a:t>
            </a:r>
          </a:p>
          <a:p>
            <a:pPr lvl="1"/>
            <a:r>
              <a:rPr lang="cs-CZ" dirty="0" smtClean="0"/>
              <a:t>Na webových stránkách příjemce povinně barevné logo</a:t>
            </a:r>
          </a:p>
          <a:p>
            <a:pPr lvl="1"/>
            <a:r>
              <a:rPr lang="cs-CZ" dirty="0" smtClean="0"/>
              <a:t>V ostatních případech se barevné </a:t>
            </a:r>
            <a:r>
              <a:rPr lang="cs-CZ" dirty="0"/>
              <a:t>provedení </a:t>
            </a:r>
            <a:r>
              <a:rPr lang="cs-CZ" dirty="0" smtClean="0"/>
              <a:t>použije</a:t>
            </a:r>
            <a:r>
              <a:rPr lang="cs-CZ" dirty="0"/>
              <a:t>, kdykoli je to </a:t>
            </a:r>
            <a:r>
              <a:rPr lang="cs-CZ" dirty="0" smtClean="0"/>
              <a:t>možné</a:t>
            </a:r>
          </a:p>
          <a:p>
            <a:pPr lvl="1"/>
            <a:r>
              <a:rPr lang="cs-CZ" dirty="0" smtClean="0"/>
              <a:t>Jednobarevnou </a:t>
            </a:r>
            <a:r>
              <a:rPr lang="cs-CZ" dirty="0"/>
              <a:t>verzi lze použít </a:t>
            </a:r>
            <a:r>
              <a:rPr lang="cs-CZ" dirty="0" smtClean="0"/>
              <a:t>jen v</a:t>
            </a:r>
            <a:r>
              <a:rPr lang="cs-CZ" dirty="0"/>
              <a:t> odůvodněných případech </a:t>
            </a:r>
            <a:r>
              <a:rPr lang="cs-CZ" dirty="0" smtClean="0"/>
              <a:t>(tisk </a:t>
            </a:r>
            <a:r>
              <a:rPr lang="cs-CZ" dirty="0"/>
              <a:t>na běžných tiskárnách a další případy, kdy je </a:t>
            </a:r>
            <a:r>
              <a:rPr lang="cs-CZ" dirty="0" smtClean="0"/>
              <a:t>barevná verze nehospodárná, neekologická </a:t>
            </a:r>
            <a:r>
              <a:rPr lang="cs-CZ" dirty="0"/>
              <a:t>či </a:t>
            </a:r>
            <a:r>
              <a:rPr lang="cs-CZ" dirty="0" smtClean="0"/>
              <a:t>neestetická)</a:t>
            </a:r>
          </a:p>
          <a:p>
            <a:pPr lvl="1"/>
            <a:r>
              <a:rPr lang="cs-CZ" dirty="0"/>
              <a:t>Pořízení černobílé kopie barevného originálu se nepovažuje za nedodržení pravidel publicity</a:t>
            </a:r>
          </a:p>
          <a:p>
            <a:r>
              <a:rPr lang="cs-CZ" dirty="0" smtClean="0"/>
              <a:t>Velikost loga EU</a:t>
            </a:r>
          </a:p>
          <a:p>
            <a:pPr lvl="1"/>
            <a:r>
              <a:rPr lang="cs-CZ" dirty="0" smtClean="0"/>
              <a:t>Znak </a:t>
            </a:r>
            <a:r>
              <a:rPr lang="cs-CZ" dirty="0"/>
              <a:t>EU a povinné </a:t>
            </a:r>
            <a:r>
              <a:rPr lang="cs-CZ" dirty="0" smtClean="0"/>
              <a:t>odkazy </a:t>
            </a:r>
            <a:r>
              <a:rPr lang="cs-CZ" dirty="0"/>
              <a:t>musí být umístěn tak, aby byl zřetelně </a:t>
            </a:r>
            <a:r>
              <a:rPr lang="cs-CZ" dirty="0" smtClean="0"/>
              <a:t>viditelný, velikost </a:t>
            </a:r>
            <a:r>
              <a:rPr lang="cs-CZ" dirty="0"/>
              <a:t>musí být úměrná rozměrům použitého </a:t>
            </a:r>
            <a:r>
              <a:rPr lang="cs-CZ" dirty="0" smtClean="0"/>
              <a:t>materiálu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Další </a:t>
            </a:r>
            <a:r>
              <a:rPr lang="cs-CZ" dirty="0"/>
              <a:t>loga použít lze, ale nesmí být větší </a:t>
            </a:r>
            <a:r>
              <a:rPr lang="cs-CZ" dirty="0" smtClean="0"/>
              <a:t>ani první</a:t>
            </a:r>
          </a:p>
          <a:p>
            <a:pPr lvl="1"/>
            <a:r>
              <a:rPr lang="cs-CZ" dirty="0" smtClean="0"/>
              <a:t>Lze použít logo příjemce</a:t>
            </a:r>
            <a:r>
              <a:rPr lang="cs-CZ" dirty="0"/>
              <a:t>, projektu, partnerů apod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Výjimku </a:t>
            </a:r>
            <a:r>
              <a:rPr lang="cs-CZ" dirty="0"/>
              <a:t>tvoří povinný plakát, </a:t>
            </a:r>
            <a:r>
              <a:rPr lang="cs-CZ" dirty="0" smtClean="0"/>
              <a:t>dočasná/stálá deska/billboard (viz dále), pro </a:t>
            </a:r>
            <a:r>
              <a:rPr lang="cs-CZ" dirty="0"/>
              <a:t>které </a:t>
            </a:r>
            <a:r>
              <a:rPr lang="cs-CZ" dirty="0" smtClean="0"/>
              <a:t>jsou povinné elektronické šablony z webu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26" name="Picture 2" descr="C:\Users\michala.trlicikova\Desktop\logo_spatn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81" y="4684624"/>
            <a:ext cx="2437428" cy="6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la.trlicikova\Desktop\logo_spatne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3346"/>
            <a:ext cx="2579316" cy="6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la.trlicikova\Desktop\loga_dob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91" y="5517232"/>
            <a:ext cx="4007391" cy="70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ichala.trlicikova\Desktop\logo_spatne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00" y="3927460"/>
            <a:ext cx="2589590" cy="65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ichala.trlicikova\Desktop\logo_dobre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91600"/>
            <a:ext cx="3256209" cy="12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ichala.trlicikova\Desktop\logo_spatne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92165"/>
            <a:ext cx="2239617" cy="105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ichala.trlicikova\Desktop\logo_spatne_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3314757"/>
            <a:ext cx="1940796" cy="12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povinný plakát, </a:t>
            </a:r>
            <a:r>
              <a:rPr lang="cs-CZ" sz="1200" dirty="0" smtClean="0"/>
              <a:t>dočasná/stála deska nebo billboard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weby, </a:t>
            </a:r>
            <a:r>
              <a:rPr lang="cs-CZ" sz="1200" dirty="0" err="1"/>
              <a:t>microsity</a:t>
            </a:r>
            <a:r>
              <a:rPr lang="cs-CZ" sz="1200" dirty="0"/>
              <a:t>, sociální média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tiskoviny (brožury, letáky, plakáty, publikace, školicí materiály</a:t>
            </a:r>
            <a:r>
              <a:rPr lang="cs-CZ" sz="1200" dirty="0" smtClean="0"/>
              <a:t>) a </a:t>
            </a:r>
            <a:r>
              <a:rPr lang="cs-CZ" sz="1200" dirty="0"/>
              <a:t>propagační </a:t>
            </a:r>
            <a:r>
              <a:rPr lang="cs-CZ" sz="1200" dirty="0" smtClean="0"/>
              <a:t>předměty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audiovizuální materiály (reklamní spoty, </a:t>
            </a:r>
            <a:r>
              <a:rPr lang="cs-CZ" sz="1200" dirty="0" err="1"/>
              <a:t>product</a:t>
            </a:r>
            <a:r>
              <a:rPr lang="cs-CZ" sz="1200" dirty="0"/>
              <a:t> </a:t>
            </a:r>
            <a:r>
              <a:rPr lang="cs-CZ" sz="1200" dirty="0" err="1"/>
              <a:t>placement</a:t>
            </a:r>
            <a:r>
              <a:rPr lang="cs-CZ" sz="1200" dirty="0"/>
              <a:t>, sponzorské vzkazy, reportáže, pořady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inzerce (internet, tisk, </a:t>
            </a:r>
            <a:r>
              <a:rPr lang="cs-CZ" sz="1200" dirty="0" err="1"/>
              <a:t>outdoor</a:t>
            </a:r>
            <a:r>
              <a:rPr lang="cs-CZ" sz="1200" dirty="0" smtClean="0"/>
              <a:t>) 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soutěže (s výjimkou cen do soutěží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komunikační akce (semináře, workshopy, konference, tiskové konference, výstavy, </a:t>
            </a:r>
            <a:r>
              <a:rPr lang="cs-CZ" sz="1200" dirty="0" smtClean="0"/>
              <a:t>veletrhy)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 výstupy při jejich distribuci (tiskové zprávy, informace pro média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dokumenty </a:t>
            </a:r>
            <a:r>
              <a:rPr lang="cs-CZ" sz="1200" dirty="0" smtClean="0"/>
              <a:t>pro </a:t>
            </a:r>
            <a:r>
              <a:rPr lang="cs-CZ" sz="1200" dirty="0"/>
              <a:t>veřejnost či cílové </a:t>
            </a:r>
            <a:r>
              <a:rPr lang="cs-CZ" sz="1200" dirty="0" smtClean="0"/>
              <a:t>skupiny (vstupní</a:t>
            </a:r>
            <a:r>
              <a:rPr lang="cs-CZ" sz="1200" dirty="0"/>
              <a:t>, výstupní/závěrečné zprávy, analýzy, certifikáty, prezenční listiny apod</a:t>
            </a:r>
            <a:r>
              <a:rPr lang="cs-CZ" sz="1200" dirty="0" smtClean="0"/>
              <a:t>.)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výzva k podání nabídek/zadávací dokumentace </a:t>
            </a:r>
            <a:r>
              <a:rPr lang="cs-CZ" sz="1200" dirty="0" smtClean="0"/>
              <a:t>zakázek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interní </a:t>
            </a:r>
            <a:r>
              <a:rPr lang="cs-CZ" sz="1200" dirty="0" smtClean="0"/>
              <a:t>dokumenty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archivační </a:t>
            </a:r>
            <a:r>
              <a:rPr lang="cs-CZ" sz="1200" dirty="0" smtClean="0"/>
              <a:t>šanony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elektronická i listinná </a:t>
            </a:r>
            <a:r>
              <a:rPr lang="cs-CZ" sz="1200" dirty="0" smtClean="0"/>
              <a:t>komunikace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pracovní smlouvy, smlouvy s dodavateli, dalšími příjemci, partnery apod</a:t>
            </a:r>
            <a:r>
              <a:rPr lang="cs-CZ" sz="1200" dirty="0" smtClean="0"/>
              <a:t>.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účetní doklady </a:t>
            </a:r>
            <a:r>
              <a:rPr lang="cs-CZ" sz="1200" dirty="0" smtClean="0"/>
              <a:t>vztahující se </a:t>
            </a:r>
            <a:r>
              <a:rPr lang="cs-CZ" sz="1200" dirty="0"/>
              <a:t>k výdajům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vybavení pořízené z prostředků projektu (s výjimkou propagačních předmětů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neplacené PR články a převzaté PR výstupy (např. médii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ceny do </a:t>
            </a:r>
            <a:r>
              <a:rPr lang="cs-CZ" sz="1200" dirty="0" smtClean="0"/>
              <a:t>soutěží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výstupy, kde to není technicky možné (např. strojově generované objednávky, faktury</a:t>
            </a:r>
            <a:r>
              <a:rPr lang="cs-CZ" sz="1200" dirty="0" smtClean="0"/>
              <a:t>)</a:t>
            </a:r>
            <a:endParaRPr lang="cs-CZ" sz="1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29708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8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Vkládat na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 projekt, zakázky, produkty (on-line formuláře)</a:t>
            </a:r>
          </a:p>
          <a:p>
            <a:r>
              <a:rPr lang="cs-CZ" dirty="0" smtClean="0"/>
              <a:t>Vložit informace o projektu na web příjemce – logo musí být barevné a viditelné bez nutnosti rolovat dolů</a:t>
            </a:r>
          </a:p>
          <a:p>
            <a:r>
              <a:rPr lang="cs-CZ" dirty="0"/>
              <a:t>I</a:t>
            </a:r>
            <a:r>
              <a:rPr lang="cs-CZ" dirty="0" smtClean="0"/>
              <a:t>nformovat partnery a účastníky projektu o financování  z ESF/OPZ (vizuální identita, příp. ústní informace)</a:t>
            </a:r>
          </a:p>
          <a:p>
            <a:r>
              <a:rPr lang="cs-CZ" dirty="0"/>
              <a:t>Součinnost při realizaci komunikačních aktivit ŘO</a:t>
            </a:r>
          </a:p>
          <a:p>
            <a:r>
              <a:rPr lang="cs-CZ" dirty="0" smtClean="0"/>
              <a:t>Vyvěšení povinného plakátu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0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Alespoň </a:t>
            </a:r>
            <a:r>
              <a:rPr lang="cs-CZ" dirty="0"/>
              <a:t>1 povinný plakát </a:t>
            </a:r>
            <a:r>
              <a:rPr lang="cs-CZ" dirty="0" smtClean="0"/>
              <a:t>min. </a:t>
            </a:r>
            <a:r>
              <a:rPr lang="cs-CZ" dirty="0"/>
              <a:t>A3 s informacemi o projektu </a:t>
            </a:r>
            <a:r>
              <a:rPr lang="cs-CZ" dirty="0" smtClean="0"/>
              <a:t>– využít je třeba el. šablonu z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</a:t>
            </a:r>
          </a:p>
          <a:p>
            <a:r>
              <a:rPr lang="cs-CZ" dirty="0"/>
              <a:t>Po celou dobu realizace projektu</a:t>
            </a:r>
          </a:p>
          <a:p>
            <a:r>
              <a:rPr lang="cs-CZ" dirty="0" smtClean="0"/>
              <a:t>V </a:t>
            </a:r>
            <a:r>
              <a:rPr lang="cs-CZ" dirty="0"/>
              <a:t>místě realizace </a:t>
            </a:r>
            <a:r>
              <a:rPr lang="cs-CZ" dirty="0" smtClean="0"/>
              <a:t>projektu </a:t>
            </a:r>
            <a:r>
              <a:rPr lang="cs-CZ" dirty="0"/>
              <a:t>snadno viditelném pro veřejnost, jako jsou vstupní prostory </a:t>
            </a:r>
            <a:r>
              <a:rPr lang="cs-CZ" dirty="0" smtClean="0"/>
              <a:t>budovy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je projekt realizován na více místech, bude </a:t>
            </a:r>
            <a:r>
              <a:rPr lang="cs-CZ" dirty="0" smtClean="0"/>
              <a:t>umístěn </a:t>
            </a:r>
            <a:r>
              <a:rPr lang="cs-CZ" dirty="0"/>
              <a:t>na všech těchto </a:t>
            </a:r>
            <a:r>
              <a:rPr lang="cs-CZ" dirty="0" smtClean="0"/>
              <a:t>místech</a:t>
            </a:r>
          </a:p>
          <a:p>
            <a:pPr lvl="1"/>
            <a:r>
              <a:rPr lang="cs-CZ" dirty="0" smtClean="0"/>
              <a:t>Pokud nelze umístit </a:t>
            </a:r>
            <a:r>
              <a:rPr lang="cs-CZ" dirty="0"/>
              <a:t>plakát v místě realizace projektu, bude umístěn v sídle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příjemce realizuje více projektů </a:t>
            </a:r>
            <a:r>
              <a:rPr lang="cs-CZ" dirty="0" smtClean="0"/>
              <a:t>OPZ v </a:t>
            </a:r>
            <a:r>
              <a:rPr lang="cs-CZ" dirty="0"/>
              <a:t>jednom místě, je možné </a:t>
            </a:r>
            <a:r>
              <a:rPr lang="cs-CZ" dirty="0" smtClean="0"/>
              <a:t>pro všechny </a:t>
            </a:r>
            <a:r>
              <a:rPr lang="cs-CZ" dirty="0"/>
              <a:t>tyto projekty umístit pouze jeden </a:t>
            </a:r>
            <a:r>
              <a:rPr lang="cs-CZ" dirty="0" smtClean="0"/>
              <a:t>plakát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nedodržení pravidel </a:t>
            </a:r>
            <a:r>
              <a:rPr lang="cs-CZ" dirty="0" smtClean="0"/>
              <a:t>publicity na povinných i nepovinných nástrojích mohou </a:t>
            </a:r>
            <a:r>
              <a:rPr lang="cs-CZ" dirty="0"/>
              <a:t>být uděleny </a:t>
            </a:r>
            <a:r>
              <a:rPr lang="cs-CZ" dirty="0" smtClean="0"/>
              <a:t>sankce</a:t>
            </a:r>
          </a:p>
          <a:p>
            <a:pPr lvl="1"/>
            <a:r>
              <a:rPr lang="cs-CZ" dirty="0" smtClean="0"/>
              <a:t>pochybení musí </a:t>
            </a:r>
            <a:r>
              <a:rPr lang="cs-CZ" dirty="0"/>
              <a:t>být viditelné/rozpoznatelné pouhým okem </a:t>
            </a:r>
            <a:r>
              <a:rPr lang="cs-CZ" dirty="0" smtClean="0"/>
              <a:t>(nedostatky</a:t>
            </a:r>
            <a:r>
              <a:rPr lang="cs-CZ" dirty="0"/>
              <a:t>, které nejsou pouhým okem rozpoznatelné, nejsou sankcionovány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vždy </a:t>
            </a:r>
            <a:r>
              <a:rPr lang="cs-CZ" dirty="0"/>
              <a:t>je </a:t>
            </a:r>
            <a:r>
              <a:rPr lang="cs-CZ" dirty="0" smtClean="0"/>
              <a:t>stanovena </a:t>
            </a:r>
            <a:r>
              <a:rPr lang="cs-CZ" dirty="0"/>
              <a:t>přiměřená </a:t>
            </a:r>
            <a:r>
              <a:rPr lang="cs-CZ" dirty="0" smtClean="0"/>
              <a:t>lhůta k </a:t>
            </a:r>
            <a:r>
              <a:rPr lang="cs-CZ" dirty="0"/>
              <a:t>nápravě </a:t>
            </a:r>
          </a:p>
          <a:p>
            <a:pPr lvl="1"/>
            <a:r>
              <a:rPr lang="cs-CZ" dirty="0" smtClean="0"/>
              <a:t>maximální </a:t>
            </a:r>
            <a:r>
              <a:rPr lang="cs-CZ" dirty="0"/>
              <a:t>výše všech sankcí </a:t>
            </a:r>
            <a:r>
              <a:rPr lang="cs-CZ" dirty="0" smtClean="0"/>
              <a:t>v </a:t>
            </a:r>
            <a:r>
              <a:rPr lang="cs-CZ" dirty="0"/>
              <a:t>oblasti </a:t>
            </a:r>
            <a:r>
              <a:rPr lang="cs-CZ" dirty="0" smtClean="0"/>
              <a:t>publicity na </a:t>
            </a:r>
            <a:r>
              <a:rPr lang="cs-CZ" dirty="0"/>
              <a:t>jeden projekt je 1.000.000 </a:t>
            </a:r>
            <a:r>
              <a:rPr lang="cs-CZ" dirty="0" smtClean="0"/>
              <a:t>Kč</a:t>
            </a:r>
            <a:endParaRPr lang="cs-CZ" dirty="0"/>
          </a:p>
          <a:p>
            <a:pPr lvl="1"/>
            <a:r>
              <a:rPr lang="cs-CZ" dirty="0" smtClean="0"/>
              <a:t>sankce </a:t>
            </a:r>
            <a:r>
              <a:rPr lang="cs-CZ" dirty="0"/>
              <a:t>je vyměřena procentem z celkové částky </a:t>
            </a:r>
            <a:r>
              <a:rPr lang="cs-CZ" dirty="0" smtClean="0"/>
              <a:t>podpory</a:t>
            </a:r>
          </a:p>
          <a:p>
            <a:pPr lvl="1"/>
            <a:r>
              <a:rPr lang="cs-CZ" dirty="0" smtClean="0"/>
              <a:t>veškerá </a:t>
            </a:r>
            <a:r>
              <a:rPr lang="cs-CZ" dirty="0"/>
              <a:t>dokumentace (výzvy k nápravě, sdělení pochybení apod.) je zajišťována </a:t>
            </a:r>
            <a:r>
              <a:rPr lang="cs-CZ" dirty="0" smtClean="0"/>
              <a:t>prostřednictvím </a:t>
            </a:r>
            <a:r>
              <a:rPr lang="cs-CZ" dirty="0"/>
              <a:t>IS </a:t>
            </a:r>
            <a:r>
              <a:rPr lang="cs-CZ" dirty="0" smtClean="0"/>
              <a:t>KP14+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2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389196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442</Words>
  <Application>Microsoft Office PowerPoint</Application>
  <PresentationFormat>Předvádění na obrazovce (4:3)</PresentationFormat>
  <Paragraphs>81</Paragraphs>
  <Slides>9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prezentace</vt:lpstr>
      <vt:lpstr>Publicita opz</vt:lpstr>
      <vt:lpstr>Vizuální identita</vt:lpstr>
      <vt:lpstr>Vizuální identita</vt:lpstr>
      <vt:lpstr>Vizuální identita</vt:lpstr>
      <vt:lpstr>VIZUÁLNÍ IDENTITA - použití</vt:lpstr>
      <vt:lpstr>POVINNOSTI PŘÍJEMCŮ</vt:lpstr>
      <vt:lpstr>Povinný plakát</vt:lpstr>
      <vt:lpstr>sankce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2017-04-11T09:48:47Z</dcterms:modified>
</cp:coreProperties>
</file>