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1"/>
  </p:sldMasterIdLst>
  <p:notesMasterIdLst>
    <p:notesMasterId r:id="rId58"/>
  </p:notesMasterIdLst>
  <p:sldIdLst>
    <p:sldId id="256" r:id="rId2"/>
    <p:sldId id="405" r:id="rId3"/>
    <p:sldId id="270" r:id="rId4"/>
    <p:sldId id="407" r:id="rId5"/>
    <p:sldId id="408" r:id="rId6"/>
    <p:sldId id="459" r:id="rId7"/>
    <p:sldId id="409" r:id="rId8"/>
    <p:sldId id="299" r:id="rId9"/>
    <p:sldId id="373" r:id="rId10"/>
    <p:sldId id="386" r:id="rId11"/>
    <p:sldId id="391" r:id="rId12"/>
    <p:sldId id="387" r:id="rId13"/>
    <p:sldId id="389" r:id="rId14"/>
    <p:sldId id="388" r:id="rId15"/>
    <p:sldId id="393" r:id="rId16"/>
    <p:sldId id="323" r:id="rId17"/>
    <p:sldId id="394" r:id="rId18"/>
    <p:sldId id="327" r:id="rId19"/>
    <p:sldId id="328" r:id="rId20"/>
    <p:sldId id="395" r:id="rId21"/>
    <p:sldId id="329" r:id="rId22"/>
    <p:sldId id="401" r:id="rId23"/>
    <p:sldId id="402" r:id="rId24"/>
    <p:sldId id="403" r:id="rId25"/>
    <p:sldId id="396" r:id="rId26"/>
    <p:sldId id="330" r:id="rId27"/>
    <p:sldId id="331" r:id="rId28"/>
    <p:sldId id="410" r:id="rId29"/>
    <p:sldId id="392" r:id="rId30"/>
    <p:sldId id="433" r:id="rId31"/>
    <p:sldId id="437" r:id="rId32"/>
    <p:sldId id="438" r:id="rId33"/>
    <p:sldId id="439" r:id="rId34"/>
    <p:sldId id="440" r:id="rId35"/>
    <p:sldId id="441" r:id="rId36"/>
    <p:sldId id="442" r:id="rId37"/>
    <p:sldId id="443" r:id="rId38"/>
    <p:sldId id="444" r:id="rId39"/>
    <p:sldId id="445" r:id="rId40"/>
    <p:sldId id="446" r:id="rId41"/>
    <p:sldId id="447" r:id="rId42"/>
    <p:sldId id="448" r:id="rId43"/>
    <p:sldId id="449" r:id="rId44"/>
    <p:sldId id="450" r:id="rId45"/>
    <p:sldId id="451" r:id="rId46"/>
    <p:sldId id="452" r:id="rId47"/>
    <p:sldId id="453" r:id="rId48"/>
    <p:sldId id="454" r:id="rId49"/>
    <p:sldId id="455" r:id="rId50"/>
    <p:sldId id="456" r:id="rId51"/>
    <p:sldId id="457" r:id="rId52"/>
    <p:sldId id="458" r:id="rId53"/>
    <p:sldId id="397" r:id="rId54"/>
    <p:sldId id="404" r:id="rId55"/>
    <p:sldId id="381" r:id="rId56"/>
    <p:sldId id="337" r:id="rId57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84284" autoAdjust="false"/>
  </p:normalViewPr>
  <p:slideViewPr>
    <p:cSldViewPr showGuides="true">
      <p:cViewPr>
        <p:scale>
          <a:sx n="100" d="100"/>
          <a:sy n="100" d="100"/>
        </p:scale>
        <p:origin x="-1944" y="-7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38.xml" Type="http://schemas.openxmlformats.org/officeDocument/2006/relationships/slide" Id="rId39"/>
    <Relationship Target="slides/slide20.xml" Type="http://schemas.openxmlformats.org/officeDocument/2006/relationships/slide" Id="rId21"/>
    <Relationship Target="slides/slide33.xml" Type="http://schemas.openxmlformats.org/officeDocument/2006/relationships/slide" Id="rId34"/>
    <Relationship Target="slides/slide41.xml" Type="http://schemas.openxmlformats.org/officeDocument/2006/relationships/slide" Id="rId42"/>
    <Relationship Target="slides/slide46.xml" Type="http://schemas.openxmlformats.org/officeDocument/2006/relationships/slide" Id="rId47"/>
    <Relationship Target="slides/slide49.xml" Type="http://schemas.openxmlformats.org/officeDocument/2006/relationships/slide" Id="rId50"/>
    <Relationship Target="slides/slide54.xml" Type="http://schemas.openxmlformats.org/officeDocument/2006/relationships/slide" Id="rId55"/>
    <Relationship Target="slides/slide6.xml" Type="http://schemas.openxmlformats.org/officeDocument/2006/relationships/slide" Id="rId7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s/slide40.xml" Type="http://schemas.openxmlformats.org/officeDocument/2006/relationships/slide" Id="rId41"/>
    <Relationship Target="slides/slide53.xml" Type="http://schemas.openxmlformats.org/officeDocument/2006/relationships/slide" Id="rId54"/>
    <Relationship Target="tableStyles.xml" Type="http://schemas.openxmlformats.org/officeDocument/2006/relationships/tableStyles" Id="rId62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31.xml" Type="http://schemas.openxmlformats.org/officeDocument/2006/relationships/slide" Id="rId32"/>
    <Relationship Target="slides/slide36.xml" Type="http://schemas.openxmlformats.org/officeDocument/2006/relationships/slide" Id="rId37"/>
    <Relationship Target="slides/slide39.xml" Type="http://schemas.openxmlformats.org/officeDocument/2006/relationships/slide" Id="rId40"/>
    <Relationship Target="slides/slide44.xml" Type="http://schemas.openxmlformats.org/officeDocument/2006/relationships/slide" Id="rId45"/>
    <Relationship Target="slides/slide52.xml" Type="http://schemas.openxmlformats.org/officeDocument/2006/relationships/slide" Id="rId53"/>
    <Relationship Target="notesMasters/notesMaster1.xml" Type="http://schemas.openxmlformats.org/officeDocument/2006/relationships/notesMaster" Id="rId58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35.xml" Type="http://schemas.openxmlformats.org/officeDocument/2006/relationships/slide" Id="rId36"/>
    <Relationship Target="slides/slide48.xml" Type="http://schemas.openxmlformats.org/officeDocument/2006/relationships/slide" Id="rId49"/>
    <Relationship Target="slides/slide56.xml" Type="http://schemas.openxmlformats.org/officeDocument/2006/relationships/slide" Id="rId57"/>
    <Relationship Target="theme/theme1.xml" Type="http://schemas.openxmlformats.org/officeDocument/2006/relationships/theme" Id="rId61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0.xml" Type="http://schemas.openxmlformats.org/officeDocument/2006/relationships/slide" Id="rId31"/>
    <Relationship Target="slides/slide43.xml" Type="http://schemas.openxmlformats.org/officeDocument/2006/relationships/slide" Id="rId44"/>
    <Relationship Target="slides/slide51.xml" Type="http://schemas.openxmlformats.org/officeDocument/2006/relationships/slide" Id="rId52"/>
    <Relationship Target="viewProps.xml" Type="http://schemas.openxmlformats.org/officeDocument/2006/relationships/viewProps" Id="rId6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slides/slide34.xml" Type="http://schemas.openxmlformats.org/officeDocument/2006/relationships/slide" Id="rId35"/>
    <Relationship Target="slides/slide42.xml" Type="http://schemas.openxmlformats.org/officeDocument/2006/relationships/slide" Id="rId43"/>
    <Relationship Target="slides/slide47.xml" Type="http://schemas.openxmlformats.org/officeDocument/2006/relationships/slide" Id="rId48"/>
    <Relationship Target="slides/slide55.xml" Type="http://schemas.openxmlformats.org/officeDocument/2006/relationships/slide" Id="rId56"/>
    <Relationship Target="slides/slide7.xml" Type="http://schemas.openxmlformats.org/officeDocument/2006/relationships/slide" Id="rId8"/>
    <Relationship Target="slides/slide50.xml" Type="http://schemas.openxmlformats.org/officeDocument/2006/relationships/slide" Id="rId51"/>
    <Relationship Target="slides/slide2.xml" Type="http://schemas.openxmlformats.org/officeDocument/2006/relationships/slide" Id="rId3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slides/slide32.xml" Type="http://schemas.openxmlformats.org/officeDocument/2006/relationships/slide" Id="rId33"/>
    <Relationship Target="slides/slide37.xml" Type="http://schemas.openxmlformats.org/officeDocument/2006/relationships/slide" Id="rId38"/>
    <Relationship Target="slides/slide45.xml" Type="http://schemas.openxmlformats.org/officeDocument/2006/relationships/slide" Id="rId46"/>
    <Relationship Target="presProps.xml" Type="http://schemas.openxmlformats.org/officeDocument/2006/relationships/presProps" Id="rId59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18.4.2017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6344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29460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2931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 smtClean="false"/>
              <a:t>	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5699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6225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68448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97500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4187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21743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41993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61084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9729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23130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72430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00469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14990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5824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212618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72122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3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6122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77683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40262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70687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093284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png" Type="http://schemas.openxmlformats.org/officeDocument/2006/relationships/image" Id="rId5"/>
    <Relationship Target="../media/image6.png" Type="http://schemas.openxmlformats.org/officeDocument/2006/relationships/image" Id="rId4"/>
</Relationships>

</file>

<file path=ppt/slides/_rels/slide11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Mode="External" Target="https://www.esfcr.cz/monitorovani-podporenych-osob-opz" Type="http://schemas.openxmlformats.org/officeDocument/2006/relationships/hyperlink" Id="rId3"/>
    <Relationship TargetMode="External" Target="https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mailto:esf@mpsv.cz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technicka-podpora" Type="http://schemas.openxmlformats.org/officeDocument/2006/relationships/hyperlink" Id="rId4"/>
</Relationships>

</file>

<file path=ppt/slides/_rels/slide19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3"/>
    <Relationship Target="../slideLayouts/slideLayout2.xml" Type="http://schemas.openxmlformats.org/officeDocument/2006/relationships/slideLayout" Id="rId2"/>
    <Relationship Target="../theme/themeOverride1.xml" Type="http://schemas.openxmlformats.org/officeDocument/2006/relationships/themeOverride" Id="rId1"/>
</Relationships>

</file>

<file path=ppt/slides/_rels/slide22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pracovni-vykaz-opz" Type="http://schemas.openxmlformats.org/officeDocument/2006/relationships/hyperlink" Id="rId3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6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3"/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Mode="External" Target="mailto:tereza.zahalkova@mpsv.cz" Type="http://schemas.openxmlformats.org/officeDocument/2006/relationships/hyperlink" Id="rId3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ondrej.remes@mpsv.cz" Type="http://schemas.openxmlformats.org/officeDocument/2006/relationships/hyperlink" Id="rId5"/>
    <Relationship TargetMode="External" Target="mailto:dita.tondlova@mpsv.cz" Type="http://schemas.openxmlformats.org/officeDocument/2006/relationships/hyperlink" Id="rId4"/>
</Relationships>

</file>

<file path=ppt/slides/_rels/slide56.xml.rels><?xml version="1.0" encoding="UTF-8" standalone="yes"?>
<Relationships xmlns="http://schemas.openxmlformats.org/package/2006/relationships">
    <Relationship Target="../media/image8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1844824"/>
            <a:ext cx="7272000" cy="1224136"/>
          </a:xfrm>
        </p:spPr>
        <p:txBody>
          <a:bodyPr/>
          <a:lstStyle/>
          <a:p>
            <a:r>
              <a:rPr lang="cs-CZ" dirty="false" smtClean="false"/>
              <a:t>seminář pro příjemce</a:t>
            </a:r>
            <a:br>
              <a:rPr lang="cs-CZ" dirty="false" smtClean="false"/>
            </a:br>
            <a:r>
              <a:rPr lang="cs-CZ" dirty="false" smtClean="false"/>
              <a:t>Výzva č. 03_16_065</a:t>
            </a:r>
            <a:br>
              <a:rPr lang="cs-CZ" dirty="false" smtClean="false"/>
            </a:br>
            <a:r>
              <a:rPr lang="cs-CZ" sz="3200" i="true" dirty="false"/>
              <a:t>Zpráva o realizaci projektu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</a:t>
            </a:r>
            <a:r>
              <a:rPr lang="cs-CZ" dirty="false" smtClean="false"/>
              <a:t>(874</a:t>
            </a:r>
            <a:r>
              <a:rPr lang="cs-CZ" dirty="false"/>
              <a:t>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7664" y="4941168"/>
            <a:ext cx="7272000" cy="540000"/>
          </a:xfrm>
        </p:spPr>
        <p:txBody>
          <a:bodyPr/>
          <a:lstStyle/>
          <a:p>
            <a:r>
              <a:rPr lang="cs-CZ" dirty="false" smtClean="false"/>
              <a:t>duben 2017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Povinné prvky vizuální identity </a:t>
            </a:r>
            <a:r>
              <a:rPr lang="cs-CZ" sz="2800" dirty="false" smtClean="false"/>
              <a:t>OPZ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1600" dirty="false" smtClean="false"/>
              <a:t>znak </a:t>
            </a:r>
            <a:r>
              <a:rPr lang="pl-PL" sz="1600" dirty="false"/>
              <a:t>EU a odkaz „Evropská </a:t>
            </a:r>
            <a:r>
              <a:rPr lang="pl-PL" sz="1600" dirty="false" smtClean="false"/>
              <a:t>unie“</a:t>
            </a:r>
            <a:endParaRPr lang="pl-PL" sz="1600" dirty="false"/>
          </a:p>
          <a:p>
            <a:pPr>
              <a:lnSpc>
                <a:spcPct val="100000"/>
              </a:lnSpc>
            </a:pPr>
            <a:r>
              <a:rPr lang="cs-CZ" sz="1600" dirty="false" smtClean="false"/>
              <a:t>odkaz </a:t>
            </a:r>
            <a:r>
              <a:rPr lang="cs-CZ" sz="1600" dirty="false"/>
              <a:t>„Evropský sociální fond</a:t>
            </a:r>
            <a:r>
              <a:rPr lang="cs-CZ" sz="1600" dirty="false" smtClean="false"/>
              <a:t>“</a:t>
            </a:r>
            <a:endParaRPr lang="cs-CZ" sz="1600" dirty="false"/>
          </a:p>
          <a:p>
            <a:pPr>
              <a:lnSpc>
                <a:spcPct val="100000"/>
              </a:lnSpc>
            </a:pPr>
            <a:r>
              <a:rPr lang="pl-PL" sz="1600" dirty="false" smtClean="false"/>
              <a:t>odkaz </a:t>
            </a:r>
            <a:r>
              <a:rPr lang="pl-PL" sz="1600" dirty="false"/>
              <a:t>„Operační program Zaměstnanost</a:t>
            </a:r>
            <a:r>
              <a:rPr lang="pl-PL" sz="1600" dirty="false" smtClean="false"/>
              <a:t>“</a:t>
            </a:r>
          </a:p>
          <a:p>
            <a:pPr marL="0" indent="0">
              <a:buNone/>
            </a:pPr>
            <a:endParaRPr lang="pl-PL" dirty="false" smtClean="false"/>
          </a:p>
          <a:p>
            <a:endParaRPr lang="pl-PL" dirty="false" smtClean="false"/>
          </a:p>
          <a:p>
            <a:endParaRPr lang="pl-PL" dirty="false"/>
          </a:p>
          <a:p>
            <a:endParaRPr lang="pl-PL" dirty="false"/>
          </a:p>
          <a:p>
            <a:pPr>
              <a:buFont typeface="Wingdings" panose="05000000000000000000" pitchFamily="2" charset="2"/>
              <a:buChar char="Ø"/>
            </a:pPr>
            <a:endParaRPr lang="pl-PL" sz="20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600" dirty="false" smtClean="false"/>
              <a:t>Technické parametry – viz. Obecná část pravidel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 smtClean="false"/>
              <a:t>Generátor </a:t>
            </a:r>
            <a:r>
              <a:rPr lang="cs-CZ" sz="1600" b="true" dirty="false"/>
              <a:t>nástrojů povinné publicity: </a:t>
            </a:r>
            <a:r>
              <a:rPr lang="cs-CZ" sz="1600" dirty="false">
                <a:hlinkClick r:id="rId3"/>
              </a:rPr>
              <a:t>http://publicita.dotaceeu.cz</a:t>
            </a:r>
            <a:r>
              <a:rPr lang="cs-CZ" sz="1600" dirty="false"/>
              <a:t> </a:t>
            </a:r>
          </a:p>
          <a:p>
            <a:pPr marL="0" indent="0">
              <a:buNone/>
            </a:pPr>
            <a:r>
              <a:rPr lang="pl-PL" sz="1400" dirty="false" smtClean="false"/>
              <a:t> </a:t>
            </a:r>
            <a:endParaRPr lang="pl-PL" sz="14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  <p:pic>
        <p:nvPicPr>
          <p:cNvPr id="5" name="Picture 2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41001"/>
            <a:ext cx="4672954" cy="95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true" noChangeArrowheads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096"/>
            <a:ext cx="4672954" cy="951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8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Zpráva o realizaci projektu - dokumenty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Na záložce „Dokumenty“ – možné vložit </a:t>
            </a:r>
            <a:r>
              <a:rPr lang="cs-CZ" sz="2000" dirty="false" smtClean="false"/>
              <a:t>přílohy k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. </a:t>
            </a:r>
            <a:r>
              <a:rPr lang="cs-CZ" sz="2000" dirty="false"/>
              <a:t>Povinné přílohy nejsou stanoveny.</a:t>
            </a:r>
          </a:p>
          <a:p>
            <a:pPr algn="just"/>
            <a:r>
              <a:rPr lang="cs-CZ" sz="2000" dirty="false"/>
              <a:t>Dokument o velikosti maximálně 100 MB. </a:t>
            </a:r>
            <a:endParaRPr lang="cs-CZ" sz="2000" dirty="false" smtClean="false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800" dirty="false" smtClean="false"/>
              <a:t>Název </a:t>
            </a:r>
            <a:r>
              <a:rPr lang="cs-CZ" sz="1800" dirty="false"/>
              <a:t>dokumentu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800" dirty="false"/>
              <a:t>Popis dokumentu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800" dirty="false"/>
              <a:t>Soubor – přiložit elektronickou verzi dokumentu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800" dirty="false"/>
              <a:t>Možnost samostatného elektronického podpisu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3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</a:t>
            </a:r>
            <a:r>
              <a:rPr lang="cs-CZ" dirty="false" smtClean="false"/>
              <a:t>zakázky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b="true" dirty="false"/>
              <a:t>Pravidla pro zadávání zakázek </a:t>
            </a:r>
            <a:r>
              <a:rPr lang="cs-CZ" sz="1600" dirty="false"/>
              <a:t>- v Obecné části pravidel pro žadatele a </a:t>
            </a:r>
            <a:r>
              <a:rPr lang="cs-CZ" sz="1600" dirty="false" smtClean="false"/>
              <a:t>příjemce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b="true" dirty="false"/>
              <a:t>Povinnost součinnosti příjemce ve věci prověřování zadávání </a:t>
            </a:r>
            <a:r>
              <a:rPr lang="cs-CZ" sz="1600" b="true" dirty="false" smtClean="false"/>
              <a:t>zakázek </a:t>
            </a:r>
            <a:r>
              <a:rPr lang="cs-CZ" sz="1600" dirty="false" smtClean="false"/>
              <a:t>- kontrola ze strany ŘO.  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Příjemce musí při přípravě zadávacího řízení i v jeho průběhu </a:t>
            </a:r>
            <a:r>
              <a:rPr lang="cs-CZ" sz="1600" b="true" dirty="false"/>
              <a:t>počítat s časem nezbytným na kontroly prováděné </a:t>
            </a:r>
            <a:r>
              <a:rPr lang="cs-CZ" sz="1600" b="true" dirty="false" smtClean="false"/>
              <a:t>ŘO</a:t>
            </a:r>
            <a:r>
              <a:rPr lang="cs-CZ" sz="1600" dirty="false" smtClean="false"/>
              <a:t>.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Příjemce zasílá dokumentaci k zadávacímu </a:t>
            </a:r>
            <a:r>
              <a:rPr lang="cs-CZ" sz="1600" dirty="false" smtClean="false"/>
              <a:t>řízení v </a:t>
            </a:r>
            <a:r>
              <a:rPr lang="cs-CZ" sz="1600" dirty="false"/>
              <a:t>těchto okamžicích: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a) </a:t>
            </a:r>
            <a:r>
              <a:rPr lang="cs-CZ" sz="1600" b="true" dirty="false"/>
              <a:t>před vyhlášením výběrového/zadávacího řízení </a:t>
            </a:r>
            <a:r>
              <a:rPr lang="cs-CZ" sz="1600" dirty="false"/>
              <a:t>(tj. kontrole podléhá výzva k podání nabídek či jinak označený dokument plnící danou funkci);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b) </a:t>
            </a:r>
            <a:r>
              <a:rPr lang="cs-CZ" sz="1600" b="true" dirty="false"/>
              <a:t>před podpisem smlouvy s vybraným dodavatelem </a:t>
            </a:r>
            <a:r>
              <a:rPr lang="cs-CZ" sz="1600" dirty="false"/>
              <a:t>poté, co zadavatel provedl posouzení a hodnocení nabídek (tj. kontrole podléhá: zveřejnění výzvy k podání nabídek či jinak označeného dokumentu plnícího danou funkci, případné poskytování dodatečných informací, provedení posouzení a hodnocení nabídek a připravená smlouva s dodavatelem);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c) </a:t>
            </a:r>
            <a:r>
              <a:rPr lang="cs-CZ" sz="1600" b="true" dirty="false"/>
              <a:t>před podpisem dodatku ke smlouvě s dodavatelem </a:t>
            </a:r>
            <a:r>
              <a:rPr lang="cs-CZ" sz="1600" dirty="false"/>
              <a:t>(tj. kontrole podléhá připravený dodatek ke smlouvě s dodavatelem). </a:t>
            </a:r>
          </a:p>
          <a:p>
            <a:pPr algn="just">
              <a:lnSpc>
                <a:spcPct val="100000"/>
              </a:lnSpc>
            </a:pPr>
            <a:endParaRPr lang="cs-CZ" sz="1800" b="true" dirty="false"/>
          </a:p>
          <a:p>
            <a:pPr algn="just">
              <a:lnSpc>
                <a:spcPct val="12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7453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zakázky </a:t>
            </a:r>
            <a:r>
              <a:rPr lang="cs-CZ" dirty="false" smtClean="false"/>
              <a:t>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1600" b="true" dirty="false"/>
              <a:t>Lhůty nutné na kontroly ŘO v jednotlivých fázích zadávání/realizace zakázek</a:t>
            </a:r>
            <a:endParaRPr lang="cs-CZ" sz="1600" b="true" dirty="false" smtClean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071645802"/>
              </p:ext>
            </p:extLst>
          </p:nvPr>
        </p:nvGraphicFramePr>
        <p:xfrm>
          <a:off x="611560" y="2564904"/>
          <a:ext cx="7822565" cy="280416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240360"/>
                <a:gridCol w="2304256"/>
                <a:gridCol w="2277949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 </a:t>
                      </a:r>
                      <a:endParaRPr lang="cs-CZ" sz="13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Zakázka mimo režim zákona o veřejných zakázkách a zakázka zadávaná přes e-tržiště</a:t>
                      </a:r>
                      <a:endParaRPr lang="cs-CZ" sz="13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>
                          <a:effectLst/>
                        </a:rPr>
                        <a:t>Zakázka v režimu zákona o veřejných zakázkách</a:t>
                      </a:r>
                      <a:endParaRPr lang="cs-CZ" sz="13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Kontrola před vyhlášením výběrového/zadávacího </a:t>
                      </a:r>
                      <a:r>
                        <a:rPr lang="cs-CZ" sz="1300" dirty="false" smtClean="false">
                          <a:effectLst/>
                        </a:rPr>
                        <a:t>řízení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15 pracovních dní</a:t>
                      </a:r>
                      <a:endParaRPr lang="cs-CZ" sz="1300" b="true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30 pracovních dní</a:t>
                      </a:r>
                      <a:endParaRPr lang="cs-CZ" sz="1300" b="true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Kontrola před podpisem smlouvy s vybraným </a:t>
                      </a:r>
                      <a:r>
                        <a:rPr lang="cs-CZ" sz="1300" dirty="false" smtClean="false">
                          <a:effectLst/>
                        </a:rPr>
                        <a:t>dodavatelem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>
                          <a:effectLst/>
                        </a:rPr>
                        <a:t>25 pracovních dní</a:t>
                      </a:r>
                      <a:endParaRPr lang="cs-CZ" sz="1300" b="tru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30 pracovních dní</a:t>
                      </a:r>
                      <a:endParaRPr lang="cs-CZ" sz="1300" b="true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Kontrola před podpisem dodatku ke smlouvě s </a:t>
                      </a:r>
                      <a:r>
                        <a:rPr lang="cs-CZ" sz="1300" dirty="false" smtClean="false">
                          <a:effectLst/>
                        </a:rPr>
                        <a:t>dodavatelem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>
                          <a:effectLst/>
                        </a:rPr>
                        <a:t>15 pracovních dní</a:t>
                      </a:r>
                      <a:endParaRPr lang="cs-CZ" sz="1300" b="tru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15 pracovních dní</a:t>
                      </a:r>
                      <a:endParaRPr lang="cs-CZ" sz="1300" b="true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78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</a:t>
            </a:r>
            <a:r>
              <a:rPr lang="cs-CZ" dirty="false" smtClean="false"/>
              <a:t>zakázky III.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280472" cy="47525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Příjemce </a:t>
            </a:r>
            <a:r>
              <a:rPr lang="cs-CZ" sz="1600" b="true" dirty="false"/>
              <a:t>zasílá dokumentaci prostřednictvím IS KP14+, </a:t>
            </a:r>
            <a:r>
              <a:rPr lang="cs-CZ" sz="1600" dirty="false"/>
              <a:t>ŘO mu prostřednictvím stejného systému poskytuje zpětnou vazbu, zda lze na základě předložené dokumentace dojít k závěru, že zadávací řízení by nemělo být v rozporu s pravidly. 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Za </a:t>
            </a:r>
            <a:r>
              <a:rPr lang="cs-CZ" sz="1600" b="true" dirty="false"/>
              <a:t>zaslání dokumentace se považuje i poskytnutí odkazu na webové stránky, na nichž je dokumentace veřejně dostupná. </a:t>
            </a:r>
            <a:r>
              <a:rPr lang="cs-CZ" sz="1600" dirty="false"/>
              <a:t>Příjemce je povinen na základě vyžádání ŘO předložit stanovenou dokumentaci k zadávacímu řízení, která je v originále v jiném než v českém jazyce, v úředně ověřeném překladu či v prostém překladu do českého jazyka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Kontrola ŘO identifikuje nedostatky: </a:t>
            </a:r>
          </a:p>
          <a:p>
            <a:pPr marL="342900" indent="-342900">
              <a:lnSpc>
                <a:spcPct val="100000"/>
              </a:lnSpc>
              <a:buAutoNum type="alphaLcParenR"/>
            </a:pPr>
            <a:r>
              <a:rPr lang="cs-CZ" sz="1600" dirty="false" smtClean="false"/>
              <a:t>lze </a:t>
            </a:r>
            <a:r>
              <a:rPr lang="cs-CZ" sz="1600" dirty="false"/>
              <a:t>nedostatky </a:t>
            </a:r>
            <a:r>
              <a:rPr lang="cs-CZ" sz="1600" dirty="false" smtClean="false"/>
              <a:t>napravit – nová verze dokumentace </a:t>
            </a:r>
          </a:p>
          <a:p>
            <a:pPr marL="342900" indent="-342900" algn="just">
              <a:lnSpc>
                <a:spcPct val="100000"/>
              </a:lnSpc>
              <a:buAutoNum type="alphaLcParenR"/>
            </a:pPr>
            <a:r>
              <a:rPr lang="cs-CZ" sz="1600" dirty="false" smtClean="false"/>
              <a:t>není </a:t>
            </a:r>
            <a:r>
              <a:rPr lang="cs-CZ" sz="1600" dirty="false"/>
              <a:t>možná náprava, pak ŘO příjemci navrhuje na výběr buď zrušení zadávacího řízení, nebo konkrétní sankci na budoucí výdaje, které zadavatel uhradí za plnění </a:t>
            </a:r>
            <a:r>
              <a:rPr lang="cs-CZ" sz="1600" dirty="false" smtClean="false"/>
              <a:t>zakázky.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VŘ v </a:t>
            </a:r>
            <a:r>
              <a:rPr lang="cs-CZ" sz="1600" b="true" dirty="false" err="true" smtClean="false"/>
              <a:t>ZoR</a:t>
            </a:r>
            <a:r>
              <a:rPr lang="cs-CZ" sz="1600" b="true" dirty="false" smtClean="false"/>
              <a:t> </a:t>
            </a:r>
            <a:r>
              <a:rPr lang="cs-CZ" sz="1600" dirty="false" smtClean="false"/>
              <a:t>- postup</a:t>
            </a:r>
            <a:r>
              <a:rPr lang="cs-CZ" sz="1600" dirty="false"/>
              <a:t>, jak zaznamenat veřejnou zakázku v rámci </a:t>
            </a:r>
            <a:r>
              <a:rPr lang="cs-CZ" sz="1600" dirty="false" err="true"/>
              <a:t>ZoR</a:t>
            </a:r>
            <a:r>
              <a:rPr lang="cs-CZ" sz="1600" dirty="false"/>
              <a:t>, je uveden v Pokynech pro vyplnění žádosti o platbu a zprávy o realizaci projektu v IS KP14+. </a:t>
            </a:r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189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Zpráva o realizaci - Indikátory </a:t>
            </a:r>
            <a:r>
              <a:rPr lang="cs-CZ" dirty="false" smtClean="false"/>
              <a:t>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Na </a:t>
            </a:r>
            <a:r>
              <a:rPr lang="cs-CZ" sz="1800" dirty="false"/>
              <a:t>detailu jednotlivých indikátorů je zobrazen příznak, zda dosažená hodnota daného indikátoru bude vykazována s využitím IS ESF 2014+ nebo editací hodnoty přímo ve zprávě o realizaci projektu, kterou příjemce zpracovává v IS KP14+. </a:t>
            </a:r>
            <a:endParaRPr lang="cs-CZ" sz="1800" u="sng" dirty="false" smtClean="false"/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cs-CZ" sz="1800" dirty="false" smtClean="false"/>
              <a:t>Přímá </a:t>
            </a:r>
            <a:r>
              <a:rPr lang="cs-CZ" sz="1800" dirty="false"/>
              <a:t>editace hodnot </a:t>
            </a:r>
            <a:r>
              <a:rPr lang="cs-CZ" sz="1800" b="true" dirty="false"/>
              <a:t>v IS KP 14+ </a:t>
            </a:r>
            <a:r>
              <a:rPr lang="cs-CZ" sz="1800" dirty="false"/>
              <a:t>pro indikátory, které nesledují účastníky projektů – v rámci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.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cs-CZ" sz="1800" dirty="false" smtClean="false"/>
              <a:t>Automatické </a:t>
            </a:r>
            <a:r>
              <a:rPr lang="cs-CZ" sz="1800" dirty="false"/>
              <a:t>dotažení hodnot ze systému </a:t>
            </a:r>
            <a:r>
              <a:rPr lang="cs-CZ" sz="1800" b="true" dirty="false"/>
              <a:t>IS ESF 2014+ </a:t>
            </a:r>
            <a:r>
              <a:rPr lang="cs-CZ" sz="1800" dirty="false"/>
              <a:t>pro indikátory, které sledují účastníky projektů.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Projekty, které sledují indikátor 6 00 00 „Celkový počet účastníků“ – po podpisu </a:t>
            </a:r>
            <a:r>
              <a:rPr lang="cs-CZ" sz="1800" dirty="false" err="true"/>
              <a:t>RoD</a:t>
            </a:r>
            <a:r>
              <a:rPr lang="cs-CZ" sz="1800" dirty="false"/>
              <a:t> = </a:t>
            </a:r>
            <a:r>
              <a:rPr lang="cs-CZ" sz="1800" b="true" dirty="false"/>
              <a:t>automaticky se zobrazí všechny povinně sledované dílčí indikátory týkající se účastníků</a:t>
            </a:r>
            <a:r>
              <a:rPr lang="cs-CZ" sz="1800" dirty="false"/>
              <a:t> (vyjadřující podporu účastníkům v detailu dle věku, postavení na trhu práce, znevýhodnění atd.)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Charakteristika indikátorů - viz Obecná část pravidel pro žadatele a příjemce v rámci OPZ.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851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Zpráva o realizaci – Indikátory II.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r>
              <a:rPr lang="cs-CZ" sz="1800" b="true" dirty="false" smtClean="false"/>
              <a:t>IS </a:t>
            </a:r>
            <a:r>
              <a:rPr lang="cs-CZ" sz="1800" b="true" dirty="false"/>
              <a:t>ESF14</a:t>
            </a:r>
            <a:r>
              <a:rPr lang="cs-CZ" sz="1800" b="true" dirty="false" smtClean="false"/>
              <a:t>+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false" smtClean="false"/>
              <a:t>Přístup </a:t>
            </a:r>
            <a:r>
              <a:rPr lang="cs-CZ" sz="1800" dirty="false"/>
              <a:t>on-line přes portál ESF </a:t>
            </a:r>
            <a:r>
              <a:rPr lang="cs-CZ" sz="1800" u="sng" dirty="false">
                <a:hlinkClick r:id="rId2"/>
              </a:rPr>
              <a:t>https://www.esfcr.cz/</a:t>
            </a:r>
            <a:endParaRPr lang="cs-CZ" sz="1800" u="sng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Fungování </a:t>
            </a:r>
            <a:r>
              <a:rPr lang="cs-CZ" sz="1800" dirty="false"/>
              <a:t>aplikace v prohlížečích Internet Explorer od verze 10 a novější, Google Chrome, </a:t>
            </a:r>
            <a:r>
              <a:rPr lang="cs-CZ" sz="1800" dirty="false" err="true"/>
              <a:t>Mozilla</a:t>
            </a:r>
            <a:r>
              <a:rPr lang="cs-CZ" sz="1800" dirty="false"/>
              <a:t> </a:t>
            </a:r>
            <a:r>
              <a:rPr lang="cs-CZ" sz="1800" dirty="false" err="true"/>
              <a:t>Firefox</a:t>
            </a:r>
            <a:r>
              <a:rPr lang="cs-CZ" sz="1800" dirty="false"/>
              <a:t> a Safari, a to vždy v aktuální verzi nebo nejbližší předchozí verzi</a:t>
            </a:r>
            <a:r>
              <a:rPr lang="cs-CZ" sz="1800" dirty="false" smtClean="false"/>
              <a:t>.</a:t>
            </a:r>
            <a:endParaRPr lang="cs-CZ" sz="1800" u="sng" dirty="false" smtClean="false">
              <a:solidFill>
                <a:srgbClr val="00B0F0"/>
              </a:solidFill>
            </a:endParaRPr>
          </a:p>
          <a:p>
            <a:r>
              <a:rPr lang="cs-CZ" sz="1800" b="true" dirty="false"/>
              <a:t>Pokyny pro práci v IS </a:t>
            </a:r>
            <a:r>
              <a:rPr lang="cs-CZ" sz="1800" b="true" dirty="false" smtClean="false"/>
              <a:t>ESF14 a Monitorovací list podpořené osoby</a:t>
            </a:r>
            <a:endParaRPr lang="cs-CZ" sz="1800" b="true" dirty="false"/>
          </a:p>
          <a:p>
            <a:pPr marL="0" indent="0">
              <a:lnSpc>
                <a:spcPct val="100000"/>
              </a:lnSpc>
              <a:buNone/>
            </a:pPr>
            <a:r>
              <a:rPr lang="cs-CZ" sz="1800" u="sng" dirty="false">
                <a:hlinkClick r:id="rId3"/>
              </a:rPr>
              <a:t>https://</a:t>
            </a:r>
            <a:r>
              <a:rPr lang="cs-CZ" sz="1800" u="sng" dirty="false" smtClean="false">
                <a:hlinkClick r:id="rId3"/>
              </a:rPr>
              <a:t>www.esfcr.cz/monitorovani-podporenych-osob-opz</a:t>
            </a:r>
            <a:endParaRPr lang="cs-CZ" sz="1800" u="sng" dirty="false" smtClean="false"/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Technické nedostatky řešeny průběžně (nezobrazování relevantních indikátorů…) – automatická oprava v IS KP14+.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24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Indikátory sledované mimo IS ESF 2014+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Záložka „Indikátory“ v rámci </a:t>
            </a:r>
            <a:r>
              <a:rPr lang="cs-CZ" sz="2000" dirty="false" smtClean="false"/>
              <a:t>IS KP14+</a:t>
            </a:r>
            <a:endParaRPr lang="cs-CZ" sz="2000" dirty="false"/>
          </a:p>
          <a:p>
            <a:r>
              <a:rPr lang="cs-CZ" sz="2000" dirty="false"/>
              <a:t>Seznam indikátorů relevantních pro projekt</a:t>
            </a:r>
          </a:p>
          <a:p>
            <a:pPr algn="just"/>
            <a:r>
              <a:rPr lang="cs-CZ" sz="2000" dirty="false"/>
              <a:t>Vykázání změny u indikátorů, které se netýkají podpořených osob + - VYKÁZAT ZMĚNU/PŘÍRŮSTEK.</a:t>
            </a:r>
          </a:p>
          <a:p>
            <a:pPr algn="just"/>
            <a:r>
              <a:rPr lang="cs-CZ" sz="2000" dirty="false" smtClean="false"/>
              <a:t>Podrobný návod viz </a:t>
            </a:r>
            <a:r>
              <a:rPr lang="cs-CZ" sz="2000" dirty="false"/>
              <a:t>Pokyny pro vyplnění žádosti o platbu a zprávy o realizaci </a:t>
            </a:r>
            <a:r>
              <a:rPr lang="cs-CZ" sz="2000" dirty="false" smtClean="false"/>
              <a:t>projektu </a:t>
            </a:r>
            <a:r>
              <a:rPr lang="cs-CZ" sz="2000" dirty="false"/>
              <a:t>v IS KP14</a:t>
            </a:r>
            <a:r>
              <a:rPr lang="cs-CZ" sz="2000" dirty="false" smtClean="false"/>
              <a:t>+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359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indikátory sledované prostřednictvím IS </a:t>
            </a:r>
            <a:r>
              <a:rPr lang="cs-CZ" sz="2800" dirty="false"/>
              <a:t>ESF </a:t>
            </a:r>
            <a:r>
              <a:rPr lang="cs-CZ" sz="2800" dirty="false" smtClean="false"/>
              <a:t>2014+ - 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84784"/>
            <a:ext cx="8064000" cy="47525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Registrace </a:t>
            </a:r>
            <a:r>
              <a:rPr lang="cs-CZ" sz="2000" dirty="false" smtClean="false"/>
              <a:t>- každý uživatel musí být v systému registrován.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Zjednodušená registrace do IS ESF 2014+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Standardní registrace přes </a:t>
            </a:r>
            <a:r>
              <a:rPr lang="cs-CZ" sz="2000" b="true" dirty="false" smtClean="false">
                <a:hlinkClick r:id="rId2"/>
              </a:rPr>
              <a:t>www.esfcr.cz</a:t>
            </a:r>
            <a:endParaRPr lang="cs-CZ" sz="2000" b="true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b="true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Hlavní kontaktní osoba spravuje přístupy ostatním uživatelům.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Technická podpora: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2000" dirty="false" smtClean="false">
                <a:hlinkClick r:id="rId3"/>
              </a:rPr>
              <a:t>esf@mpsv.cz</a:t>
            </a:r>
            <a:r>
              <a:rPr lang="cs-CZ" sz="2000" dirty="false"/>
              <a:t>,</a:t>
            </a:r>
            <a:r>
              <a:rPr lang="cs-CZ" sz="2000" dirty="false" smtClean="false"/>
              <a:t> </a:t>
            </a:r>
            <a:r>
              <a:rPr lang="cs-CZ" sz="2000" dirty="false">
                <a:hlinkClick r:id="rId4"/>
              </a:rPr>
              <a:t>https://</a:t>
            </a:r>
            <a:r>
              <a:rPr lang="cs-CZ" sz="2000" dirty="false" smtClean="false">
                <a:hlinkClick r:id="rId4"/>
              </a:rPr>
              <a:t>www.esfcr.cz/technicka-podpora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Podrobný návod v Pokynech pro evidenci podpory poskytnuté účastníkům projektů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527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84784"/>
            <a:ext cx="8208464" cy="4635216"/>
          </a:xfrm>
        </p:spPr>
        <p:txBody>
          <a:bodyPr/>
          <a:lstStyle/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Rozsah </a:t>
            </a:r>
            <a:r>
              <a:rPr lang="cs-CZ" sz="1800" b="true" dirty="false"/>
              <a:t>sledovaných </a:t>
            </a:r>
            <a:r>
              <a:rPr lang="cs-CZ" sz="1800" b="true" dirty="false" smtClean="false"/>
              <a:t>údajů pro každého účastníka</a:t>
            </a:r>
            <a:r>
              <a:rPr lang="cs-CZ" sz="1800" dirty="false" smtClean="false"/>
              <a:t>: pohlaví, postavení </a:t>
            </a:r>
            <a:r>
              <a:rPr lang="cs-CZ" sz="1800" dirty="false"/>
              <a:t>na trhu </a:t>
            </a:r>
            <a:r>
              <a:rPr lang="cs-CZ" sz="1800" dirty="false" smtClean="false"/>
              <a:t>práce, nejvyšší </a:t>
            </a:r>
            <a:r>
              <a:rPr lang="cs-CZ" sz="1800" dirty="false"/>
              <a:t>dosažené </a:t>
            </a:r>
            <a:r>
              <a:rPr lang="cs-CZ" sz="1800" dirty="false" smtClean="false"/>
              <a:t>vzdělání, typ znevýhodnění, přístup </a:t>
            </a:r>
            <a:r>
              <a:rPr lang="cs-CZ" sz="1800" dirty="false"/>
              <a:t>k </a:t>
            </a:r>
            <a:r>
              <a:rPr lang="cs-CZ" sz="1800" dirty="false" smtClean="false"/>
              <a:t>bydlení, s</a:t>
            </a:r>
            <a:r>
              <a:rPr lang="pt-BR" sz="1800" dirty="false" smtClean="false"/>
              <a:t>ituace </a:t>
            </a:r>
            <a:r>
              <a:rPr lang="pt-BR" sz="1800" dirty="false"/>
              <a:t>osob sdílejících stejnou domácnost</a:t>
            </a:r>
            <a:r>
              <a:rPr lang="cs-CZ" sz="1800" dirty="false"/>
              <a:t>, </a:t>
            </a:r>
            <a:r>
              <a:rPr lang="cs-CZ" sz="1800" dirty="false" smtClean="false"/>
              <a:t>sektor </a:t>
            </a:r>
            <a:r>
              <a:rPr lang="cs-CZ" sz="1800" dirty="false"/>
              <a:t>ekonomiky, v němž je osoba ekonomicky aktivní, specifikace působení ve veřejném </a:t>
            </a:r>
            <a:r>
              <a:rPr lang="cs-CZ" sz="1800" dirty="false" smtClean="false"/>
              <a:t>sektoru….viz Obecná </a:t>
            </a:r>
            <a:r>
              <a:rPr lang="cs-CZ" sz="1800" dirty="false"/>
              <a:t>pravidla pro žadatele </a:t>
            </a:r>
            <a:r>
              <a:rPr lang="cs-CZ" sz="1800" dirty="false" smtClean="false"/>
              <a:t>a příjemce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Stav k zahájení účasti v projektu / </a:t>
            </a:r>
            <a:r>
              <a:rPr lang="cs-CZ" sz="1800" dirty="false"/>
              <a:t>s</a:t>
            </a:r>
            <a:r>
              <a:rPr lang="cs-CZ" sz="1800" dirty="false" smtClean="false"/>
              <a:t>tav po ukončení účasti v projektu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Monitorovací </a:t>
            </a:r>
            <a:r>
              <a:rPr lang="cs-CZ" sz="1800" b="true" dirty="false"/>
              <a:t>list podpořené osoby </a:t>
            </a:r>
            <a:r>
              <a:rPr lang="cs-CZ" sz="1800" dirty="false" smtClean="false"/>
              <a:t>– formulář není závazný – data mohou být podložena jinou evidencí, formulář může být upraven.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IS </a:t>
            </a:r>
            <a:r>
              <a:rPr lang="cs-CZ" sz="1800" dirty="false"/>
              <a:t>automaticky hlídá u jednotlivých osob limit </a:t>
            </a:r>
            <a:r>
              <a:rPr lang="cs-CZ" sz="1800" b="true" dirty="false"/>
              <a:t>bagatelní </a:t>
            </a:r>
            <a:r>
              <a:rPr lang="cs-CZ" sz="1800" b="true" dirty="false" smtClean="false"/>
              <a:t>podpory </a:t>
            </a:r>
            <a:r>
              <a:rPr lang="cs-CZ" sz="1800" dirty="false" smtClean="false"/>
              <a:t>(40 hodin      v délce 60 minut ). Systém výhledově bude 45 min. hodiny přepočítávat. Do té doby provede přepočet příjemce. 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IS z vyplněných údajů generuje hodnoty pro všechny indikátory týkající se účastníků a </a:t>
            </a:r>
            <a:r>
              <a:rPr lang="cs-CZ" sz="1800" b="true" dirty="false"/>
              <a:t>přenáší hodnoty do IS KP14</a:t>
            </a:r>
            <a:r>
              <a:rPr lang="cs-CZ" sz="1800" b="true" dirty="false" smtClean="false"/>
              <a:t>+</a:t>
            </a:r>
            <a:r>
              <a:rPr lang="cs-CZ" sz="1800" dirty="false" smtClean="false"/>
              <a:t>.</a:t>
            </a:r>
            <a:endParaRPr lang="cs-CZ" sz="1800" b="true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9244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dirty="false" smtClean="false"/>
              <a:t>Zpráva </a:t>
            </a:r>
            <a:r>
              <a:rPr lang="cs-CZ" altLang="cs-CZ" dirty="false"/>
              <a:t>o realizaci </a:t>
            </a:r>
          </a:p>
          <a:p>
            <a:pPr>
              <a:lnSpc>
                <a:spcPct val="100000"/>
              </a:lnSpc>
            </a:pPr>
            <a:r>
              <a:rPr lang="cs-CZ" altLang="cs-CZ" dirty="false"/>
              <a:t>Indikátory</a:t>
            </a:r>
          </a:p>
          <a:p>
            <a:pPr>
              <a:lnSpc>
                <a:spcPct val="100000"/>
              </a:lnSpc>
            </a:pPr>
            <a:r>
              <a:rPr lang="cs-CZ" dirty="false"/>
              <a:t>Vizuální identita OPZ, informování </a:t>
            </a:r>
          </a:p>
          <a:p>
            <a:pPr>
              <a:lnSpc>
                <a:spcPct val="100000"/>
              </a:lnSpc>
            </a:pPr>
            <a:r>
              <a:rPr lang="cs-CZ" dirty="false"/>
              <a:t>Veřejné zakázky </a:t>
            </a:r>
          </a:p>
          <a:p>
            <a:pPr>
              <a:lnSpc>
                <a:spcPct val="100000"/>
              </a:lnSpc>
            </a:pPr>
            <a:r>
              <a:rPr lang="cs-CZ" altLang="cs-CZ" dirty="false"/>
              <a:t>Pracovní výkaz</a:t>
            </a:r>
            <a:endParaRPr lang="cs-CZ" dirty="false"/>
          </a:p>
          <a:p>
            <a:pPr>
              <a:lnSpc>
                <a:spcPct val="100000"/>
              </a:lnSpc>
            </a:pPr>
            <a:r>
              <a:rPr lang="cs-CZ" dirty="false"/>
              <a:t>Veřejná podpora </a:t>
            </a:r>
          </a:p>
          <a:p>
            <a:pPr>
              <a:lnSpc>
                <a:spcPct val="100000"/>
              </a:lnSpc>
            </a:pPr>
            <a:r>
              <a:rPr lang="cs-CZ" altLang="cs-CZ" dirty="false"/>
              <a:t>Žádost o platbu</a:t>
            </a:r>
            <a:endParaRPr lang="cs-CZ" dirty="false"/>
          </a:p>
          <a:p>
            <a:pPr>
              <a:lnSpc>
                <a:spcPct val="100000"/>
              </a:lnSpc>
            </a:pPr>
            <a:r>
              <a:rPr lang="cs-CZ" dirty="false"/>
              <a:t>Kontroly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7635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sledované prostřednictvím IS ESF 2014+ - </a:t>
            </a:r>
            <a:r>
              <a:rPr lang="cs-CZ" dirty="false" smtClean="false"/>
              <a:t>III.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IS ESF 2014+ slouží pro záznamy s vazbou na indikátory projektu týkající se </a:t>
            </a:r>
            <a:r>
              <a:rPr lang="cs-CZ" sz="2000" b="true" dirty="false"/>
              <a:t>účastníků projektu</a:t>
            </a:r>
            <a:r>
              <a:rPr lang="cs-CZ" sz="2000" dirty="false"/>
              <a:t>. U osob, u kterých </a:t>
            </a:r>
            <a:r>
              <a:rPr lang="cs-CZ" sz="2000" u="sng" dirty="false"/>
              <a:t>není plánováno zapojení do projektu v takovém rozsahu nebo typu, aby jimi využitá podpora přesáhla limit bagatelní podpory</a:t>
            </a:r>
            <a:r>
              <a:rPr lang="cs-CZ" sz="2000" dirty="false"/>
              <a:t> (tj. příjemce neplánuje je započítat do hodnot indikátorů týkajících se účastníků), </a:t>
            </a:r>
            <a:r>
              <a:rPr lang="cs-CZ" sz="2000" b="true" dirty="false"/>
              <a:t>není potřeba údaje o dané osobě do IS ESF 2014+ zapisovat</a:t>
            </a:r>
            <a:r>
              <a:rPr lang="cs-CZ" sz="2000" dirty="false"/>
              <a:t>. </a:t>
            </a:r>
            <a:endParaRPr lang="cs-CZ" sz="20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musí mít k dispozici průkazné záznamy i o zapojení těchto osob do projektu. (Nejsou ovšem třeba všechny charakteristiky vymezené pro účastníky projektů.) 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17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IV.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 smtClean="false"/>
              <a:t>Každý </a:t>
            </a:r>
            <a:r>
              <a:rPr lang="cs-CZ" sz="2000" dirty="false"/>
              <a:t>účastník (podpořená osoba) </a:t>
            </a:r>
            <a:r>
              <a:rPr lang="cs-CZ" sz="2000" dirty="false" smtClean="false"/>
              <a:t>se zapisuje do </a:t>
            </a:r>
            <a:r>
              <a:rPr lang="cs-CZ" sz="2000" dirty="false"/>
              <a:t>systému s využitím: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jména </a:t>
            </a:r>
            <a:r>
              <a:rPr lang="cs-CZ" sz="2000" b="true" dirty="false"/>
              <a:t>a </a:t>
            </a:r>
            <a:r>
              <a:rPr lang="cs-CZ" sz="2000" b="true" dirty="false" smtClean="false"/>
              <a:t>příjmení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bydliště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data narození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O</a:t>
            </a:r>
            <a:r>
              <a:rPr lang="cs-CZ" sz="2000" dirty="false" smtClean="false"/>
              <a:t>soby</a:t>
            </a:r>
            <a:r>
              <a:rPr lang="cs-CZ" sz="2000" dirty="false"/>
              <a:t>, které nejsou identifikovány do této míry detailu, nemohou být započteny mezi účastníky </a:t>
            </a:r>
            <a:r>
              <a:rPr lang="cs-CZ" sz="2000" dirty="false" smtClean="false"/>
              <a:t>projektu.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Každá osoba se eviduje </a:t>
            </a:r>
            <a:r>
              <a:rPr lang="cs-CZ" sz="2000" b="true" dirty="false"/>
              <a:t>pouze jednou </a:t>
            </a:r>
            <a:r>
              <a:rPr lang="cs-CZ" sz="2000" dirty="false"/>
              <a:t>bez ohledu </a:t>
            </a:r>
            <a:r>
              <a:rPr lang="cs-CZ" sz="2000" dirty="false" smtClean="false"/>
              <a:t>na počet podpor.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Validace na Registr obyvatel, zda osoba existuje (</a:t>
            </a:r>
            <a:r>
              <a:rPr lang="cs-CZ" sz="2000" b="true" dirty="false" smtClean="false"/>
              <a:t>ztotožnění osoby</a:t>
            </a:r>
            <a:r>
              <a:rPr lang="cs-CZ" sz="2000" dirty="false" smtClean="false"/>
              <a:t>).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zakládá každou podpořenou osobu jednotlivě a údaje o ní edituje.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6091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sledované prostřednictvím IS ESF 2014+ - </a:t>
            </a:r>
            <a:r>
              <a:rPr lang="cs-CZ" dirty="false" smtClean="false"/>
              <a:t>V.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u="sng" dirty="false" smtClean="false"/>
              <a:t>Zápis charakteristik platných k zahájení účasti osoby v projektu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Pohlaví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Postavení </a:t>
            </a:r>
            <a:r>
              <a:rPr lang="cs-CZ" sz="1600" dirty="false"/>
              <a:t>na trhu práce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Nejvyšší </a:t>
            </a:r>
            <a:r>
              <a:rPr lang="cs-CZ" sz="1600" dirty="false"/>
              <a:t>dosažené </a:t>
            </a:r>
            <a:r>
              <a:rPr lang="cs-CZ" sz="1600" dirty="false" smtClean="false"/>
              <a:t>vzdělání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b="true" dirty="false" smtClean="false"/>
              <a:t>Typ </a:t>
            </a:r>
            <a:r>
              <a:rPr lang="cs-CZ" sz="1600" b="true" dirty="false"/>
              <a:t>znevýhodnění </a:t>
            </a:r>
            <a:r>
              <a:rPr lang="cs-CZ" sz="1600" dirty="false" smtClean="false"/>
              <a:t>– jediná možnost odmítnout poskytnout tento údaj</a:t>
            </a:r>
            <a:endParaRPr lang="cs-CZ" sz="1600" b="true" dirty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Přístup </a:t>
            </a:r>
            <a:r>
              <a:rPr lang="cs-CZ" sz="1600" dirty="false"/>
              <a:t>k bydlení </a:t>
            </a:r>
            <a:endParaRPr lang="cs-CZ" sz="16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pt-BR" sz="1600" dirty="false" smtClean="false"/>
              <a:t>Situace </a:t>
            </a:r>
            <a:r>
              <a:rPr lang="pt-BR" sz="1600" dirty="false"/>
              <a:t>osob sdílejících stejnou domácnost </a:t>
            </a:r>
            <a:endParaRPr lang="cs-CZ" sz="16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Sektor </a:t>
            </a:r>
            <a:r>
              <a:rPr lang="cs-CZ" sz="1600" dirty="false"/>
              <a:t>ekonomiky, v němž je osoba ekonomicky aktivní </a:t>
            </a:r>
            <a:endParaRPr lang="cs-CZ" sz="16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1600" dirty="false" smtClean="false"/>
              <a:t>Specifikace </a:t>
            </a:r>
            <a:r>
              <a:rPr lang="cs-CZ" sz="1600" dirty="false"/>
              <a:t>působení ve veřejném sektoru </a:t>
            </a:r>
            <a:endParaRPr lang="cs-CZ" sz="1600" dirty="false" smtClean="false"/>
          </a:p>
          <a:p>
            <a:pPr marL="0" indent="0">
              <a:lnSpc>
                <a:spcPct val="100000"/>
              </a:lnSpc>
              <a:buNone/>
            </a:pPr>
            <a:endParaRPr lang="cs-CZ" sz="16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Charakteristika viz </a:t>
            </a:r>
            <a:r>
              <a:rPr lang="cs-CZ" sz="1600" dirty="false"/>
              <a:t>Obecná část pravidel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1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sledované prostřednictvím IS ESF 2014+ - </a:t>
            </a:r>
            <a:r>
              <a:rPr lang="cs-CZ" dirty="false" smtClean="false"/>
              <a:t>VI.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u="sng" dirty="false"/>
              <a:t>Zápis </a:t>
            </a:r>
            <a:r>
              <a:rPr lang="cs-CZ" sz="1600" b="true" u="sng" dirty="false" smtClean="false"/>
              <a:t>charakteristik vyjadřujících stav po ukončení účasti osoby v projektu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Stav zjišťován nejpozději </a:t>
            </a:r>
            <a:r>
              <a:rPr lang="cs-CZ" sz="1600" b="true" dirty="false" smtClean="false"/>
              <a:t>do 4 týdnů od ukončení </a:t>
            </a:r>
            <a:r>
              <a:rPr lang="cs-CZ" sz="1600" dirty="false" smtClean="false"/>
              <a:t>účasti osoby v projektu.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Postihuje </a:t>
            </a:r>
            <a:r>
              <a:rPr lang="cs-CZ" sz="1600" b="true" dirty="false"/>
              <a:t>změnu</a:t>
            </a:r>
            <a:r>
              <a:rPr lang="cs-CZ" sz="1600" dirty="false"/>
              <a:t> v době od zahájení účasti osoby na projektu až do okamžiku zjišťování, přičemž stav v době zjišťování trvá, tj. např.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zda </a:t>
            </a:r>
            <a:r>
              <a:rPr lang="cs-CZ" sz="1600" dirty="false"/>
              <a:t>je osoba v porovnání se situací před vstupem do projektu nově v procesu vzdělávání či odborné přípravy,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 smtClean="false"/>
              <a:t>zda </a:t>
            </a:r>
            <a:r>
              <a:rPr lang="cs-CZ" sz="1600" b="true" dirty="false"/>
              <a:t>osoba v porovnání se situací před vstupem do projektu získala </a:t>
            </a:r>
            <a:r>
              <a:rPr lang="cs-CZ" sz="1600" b="true" dirty="false" smtClean="false"/>
              <a:t>kvalifikaci</a:t>
            </a:r>
            <a:r>
              <a:rPr lang="cs-CZ" sz="1600" dirty="false" smtClean="false"/>
              <a:t>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osoby </a:t>
            </a:r>
            <a:r>
              <a:rPr lang="cs-CZ" sz="1600" dirty="false"/>
              <a:t>původně nezaměstnané nebo neaktivní jsou nově zaměstnané nebo OSVČ apod</a:t>
            </a:r>
            <a:r>
              <a:rPr lang="cs-CZ" sz="1600" dirty="false" smtClean="false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Systém prostřednictvím napojení na ÚP a ČSSZ zjistí sám některé z údajů </a:t>
            </a:r>
            <a:r>
              <a:rPr lang="cs-CZ" sz="1600" dirty="false" smtClean="false"/>
              <a:t>(zda nově </a:t>
            </a:r>
            <a:r>
              <a:rPr lang="cs-CZ" sz="1600" dirty="false"/>
              <a:t>hledá zaměstnání apod.).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84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sledované prostřednictvím IS ESF 2014+ - </a:t>
            </a:r>
            <a:r>
              <a:rPr lang="cs-CZ" dirty="false" smtClean="false"/>
              <a:t>VII.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dirty="false" smtClean="false"/>
              <a:t>Zápis poskytnuté podpory v okamžiku, kdy je </a:t>
            </a:r>
            <a:r>
              <a:rPr lang="cs-CZ" b="true" dirty="false" smtClean="false"/>
              <a:t>podpora ukončena</a:t>
            </a:r>
            <a:r>
              <a:rPr lang="cs-CZ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dirty="false" smtClean="false"/>
              <a:t>Podpora může být zadána již v době, kdy ještě probíhá – nebude ale brána v potaz. Až po uvedení data ukončení podpory. </a:t>
            </a:r>
          </a:p>
          <a:p>
            <a:pPr algn="just">
              <a:lnSpc>
                <a:spcPct val="100000"/>
              </a:lnSpc>
            </a:pPr>
            <a:r>
              <a:rPr lang="cs-CZ" dirty="false" smtClean="false"/>
              <a:t>Zápis podpory nejpozději se Závěrečnou </a:t>
            </a:r>
            <a:r>
              <a:rPr lang="cs-CZ" dirty="false" err="true" smtClean="false"/>
              <a:t>ZoR</a:t>
            </a:r>
            <a:r>
              <a:rPr lang="cs-CZ" dirty="false" smtClean="false"/>
              <a:t>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690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sledované prostřednictvím IS ESF 2014+ - </a:t>
            </a:r>
            <a:r>
              <a:rPr lang="cs-CZ" dirty="false" smtClean="false"/>
              <a:t>VIII.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 marL="0" indent="0">
              <a:buNone/>
            </a:pPr>
            <a:r>
              <a:rPr lang="cs-CZ" sz="1300" b="true" u="sng" dirty="false" smtClean="false"/>
              <a:t>Typy podpory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1. Vzdělávání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2. Podpora základních kompetencí pro nalezení pracovního uplatnění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3. Kariérové poradenství a diagnostika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300" dirty="false"/>
              <a:t>4. Podpora zajištění péče o děti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5. Podpora pracovního uplatnění (získání zaměstnání nebo stáž) </a:t>
            </a:r>
            <a:endParaRPr lang="cs-CZ" sz="1300" dirty="false" smtClean="false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 smtClean="false"/>
              <a:t>6</a:t>
            </a:r>
            <a:r>
              <a:rPr lang="cs-CZ" sz="1300" dirty="false"/>
              <a:t>. Podpora bydlení (získání nájemní či podnájemní smlouvy)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7. Krizové, azylové a „přechodové“ ubytování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8. Ambulantní služby (mimo podpory zdraví, včetně duševního)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9. Terénní služby (mimo podpory zdraví, včetně duševního)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10. Podpora zajištění péče o znevýhodněného (tělesně postiženého, seniora apod.)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/>
              <a:t>11. Podpora zdraví, včetně duševního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300" dirty="false" smtClean="false"/>
              <a:t>12</a:t>
            </a:r>
            <a:r>
              <a:rPr lang="cs-CZ" sz="1300" dirty="false"/>
              <a:t>. Jiné </a:t>
            </a:r>
            <a:r>
              <a:rPr lang="cs-CZ" sz="1300" dirty="false" smtClean="false"/>
              <a:t>– nelze zařadit pod žádný předešlý typ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3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300" dirty="false" smtClean="false"/>
              <a:t>K </a:t>
            </a:r>
            <a:r>
              <a:rPr lang="cs-CZ" sz="1300" dirty="false"/>
              <a:t>jednotlivým typům podpory přiřazena </a:t>
            </a:r>
            <a:r>
              <a:rPr lang="cs-CZ" sz="1300" b="true" dirty="false"/>
              <a:t>specifikace</a:t>
            </a:r>
            <a:r>
              <a:rPr lang="cs-CZ" sz="1300" dirty="false"/>
              <a:t> (např. oborové vzdělávání – zdravotní a sociální </a:t>
            </a:r>
            <a:r>
              <a:rPr lang="cs-CZ" sz="1300" dirty="false" smtClean="false"/>
              <a:t>péče, vzdělávání osob neformálně pečujících o znevýhodněného). </a:t>
            </a:r>
            <a:endParaRPr lang="cs-CZ" sz="13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28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IX.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/>
              <a:t>Výpočet indikátorů </a:t>
            </a:r>
            <a:endParaRPr lang="cs-CZ" sz="2000" dirty="false" smtClean="false"/>
          </a:p>
          <a:p>
            <a:r>
              <a:rPr lang="cs-CZ" sz="2000" dirty="false" smtClean="false"/>
              <a:t>za účelem zpracování zprávy o realizaci,</a:t>
            </a:r>
          </a:p>
          <a:p>
            <a:r>
              <a:rPr lang="cs-CZ" sz="2000" dirty="false" smtClean="false"/>
              <a:t>k vybranému datu.</a:t>
            </a:r>
          </a:p>
          <a:p>
            <a:pPr marL="0" indent="0">
              <a:buNone/>
            </a:pPr>
            <a:r>
              <a:rPr lang="cs-CZ" sz="2000" dirty="false" smtClean="false"/>
              <a:t>Před spuštěním výpočtu je třeba zkontrolovat, zda:</a:t>
            </a:r>
          </a:p>
          <a:p>
            <a:r>
              <a:rPr lang="cs-CZ" sz="2000" dirty="false" smtClean="false"/>
              <a:t>jsou vyplněny údaje o podpořených osobách za sledované období,</a:t>
            </a:r>
          </a:p>
          <a:p>
            <a:r>
              <a:rPr lang="cs-CZ" sz="2000" dirty="false"/>
              <a:t>j</a:t>
            </a:r>
            <a:r>
              <a:rPr lang="cs-CZ" sz="2000" dirty="false" smtClean="false"/>
              <a:t>e schválen seznam podpořených osob.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Indikátory se vypočítávají pro osoby, které jsou uvedeny ve </a:t>
            </a:r>
            <a:r>
              <a:rPr lang="cs-CZ" sz="2000" b="true" dirty="false" smtClean="false"/>
              <a:t>schváleném seznamu podpořených osob</a:t>
            </a:r>
            <a:r>
              <a:rPr lang="cs-CZ" sz="2000" dirty="false" smtClean="false"/>
              <a:t>. Příjemce tím systému sděluje, že údaje může použít pro výpočet.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72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X.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Jakmile je zpráva o realizaci projektu předložena ŘO ke kontrole, IS ESF2014+ </a:t>
            </a:r>
            <a:r>
              <a:rPr lang="cs-CZ" sz="2000" b="true" dirty="false"/>
              <a:t>automaticky zamkne možnost schvalovat seznam podpořených osob</a:t>
            </a:r>
            <a:r>
              <a:rPr lang="cs-CZ" sz="2000" dirty="false"/>
              <a:t> a otevře ji znovu až při případném vrácení zprávy o realizaci projektu k opravě nebo po jejím schválení. </a:t>
            </a:r>
          </a:p>
          <a:p>
            <a:pPr algn="just"/>
            <a:r>
              <a:rPr lang="cs-CZ" sz="2000" dirty="false"/>
              <a:t>Po schválení zprávy o realizaci projektu se do systému zapíše datum schválení a uloží schválené hodnoty indikátorů. Příjemce může dále editovat údaje o podpořených osobách pro následující zprávu o realizaci projektu</a:t>
            </a:r>
            <a:r>
              <a:rPr lang="cs-CZ" sz="2000" dirty="false" smtClean="false"/>
              <a:t>.</a:t>
            </a:r>
          </a:p>
          <a:p>
            <a:pPr algn="just"/>
            <a:r>
              <a:rPr lang="cs-CZ" sz="2000" b="true" dirty="false" smtClean="false"/>
              <a:t>Akce projektu </a:t>
            </a:r>
            <a:r>
              <a:rPr lang="cs-CZ" sz="2000" dirty="false" smtClean="false"/>
              <a:t>– veřejné / neveřejné – editovány na </a:t>
            </a:r>
            <a:r>
              <a:rPr lang="cs-CZ" sz="2000" dirty="false" smtClean="false">
                <a:hlinkClick r:id="rId3"/>
              </a:rPr>
              <a:t>www.esfcr.cz</a:t>
            </a:r>
            <a:r>
              <a:rPr lang="cs-CZ" sz="2000" dirty="false" smtClean="false"/>
              <a:t> </a:t>
            </a:r>
            <a:endParaRPr lang="cs-CZ" sz="20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0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PREZENČNÍ LISTINA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/>
              <a:t>Prezenční listina musí obsahovat minimálně tyto náležitosti:</a:t>
            </a:r>
          </a:p>
          <a:p>
            <a:pPr algn="just"/>
            <a:r>
              <a:rPr lang="cs-CZ" sz="2000" dirty="false"/>
              <a:t>identifikační údaje účastníka akce, </a:t>
            </a:r>
          </a:p>
          <a:p>
            <a:pPr algn="just"/>
            <a:r>
              <a:rPr lang="cs-CZ" sz="2000" dirty="false"/>
              <a:t>časovou dotaci akce, </a:t>
            </a:r>
          </a:p>
          <a:p>
            <a:pPr algn="just"/>
            <a:r>
              <a:rPr lang="cs-CZ" sz="2000" dirty="false"/>
              <a:t>všechny prvky povinného minima publicity OPZ.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/>
              <a:t>Dále pak např. informaci o způsobu využití osobních údajů cílové skupiny apod.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 smtClean="false"/>
              <a:t>Dále </a:t>
            </a:r>
            <a:r>
              <a:rPr lang="cs-CZ" sz="2000" dirty="false"/>
              <a:t>doporučujeme: číslo a název projektu, jasné označení </a:t>
            </a:r>
            <a:r>
              <a:rPr lang="cs-CZ" sz="2000" dirty="false" smtClean="false"/>
              <a:t>akce, datum, atd.</a:t>
            </a:r>
            <a:endParaRPr lang="cs-CZ" sz="20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877556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Zpráva o realizaci </a:t>
            </a:r>
            <a:r>
              <a:rPr lang="cs-CZ" dirty="false" smtClean="false"/>
              <a:t>projektu – dokončení  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false"/>
              <a:t>Kontrola</a:t>
            </a:r>
          </a:p>
          <a:p>
            <a:r>
              <a:rPr lang="cs-CZ" dirty="false"/>
              <a:t>Finalizace </a:t>
            </a:r>
          </a:p>
          <a:p>
            <a:r>
              <a:rPr lang="cs-CZ" dirty="false"/>
              <a:t>Podpis</a:t>
            </a:r>
          </a:p>
          <a:p>
            <a:pPr marL="0" indent="0">
              <a:buNone/>
            </a:pPr>
            <a:r>
              <a:rPr lang="cs-CZ" b="true" dirty="false"/>
              <a:t>Po </a:t>
            </a:r>
            <a:r>
              <a:rPr lang="cs-CZ" b="true" dirty="false" err="true" smtClean="false"/>
              <a:t>finalizování</a:t>
            </a:r>
            <a:r>
              <a:rPr lang="cs-CZ" b="true" dirty="false" smtClean="false"/>
              <a:t> </a:t>
            </a:r>
            <a:r>
              <a:rPr lang="cs-CZ" b="true" dirty="false"/>
              <a:t>zprávy - změny již nelze promítnout</a:t>
            </a:r>
            <a:r>
              <a:rPr lang="cs-CZ" b="true" dirty="false" smtClean="false"/>
              <a:t>.</a:t>
            </a:r>
            <a:endParaRPr lang="cs-CZ" b="true" dirty="false"/>
          </a:p>
          <a:p>
            <a:pPr algn="just"/>
            <a:r>
              <a:rPr lang="cs-CZ" sz="2000" dirty="false" smtClean="false"/>
              <a:t>Vrácení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– informace depeší, může být vrácena celá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 nebo konkrétní obrazovky </a:t>
            </a:r>
          </a:p>
          <a:p>
            <a:pPr algn="just"/>
            <a:r>
              <a:rPr lang="cs-CZ" sz="2000" dirty="false"/>
              <a:t>řídicí orgán zasílá depeši s výzvou k nápravě identifikovaných nedostatků </a:t>
            </a:r>
          </a:p>
          <a:p>
            <a:pPr algn="just"/>
            <a:r>
              <a:rPr lang="cs-CZ" sz="2000" b="true" dirty="false" smtClean="false"/>
              <a:t>Lhůty</a:t>
            </a:r>
            <a:r>
              <a:rPr lang="cs-CZ" sz="2000" dirty="false" smtClean="false"/>
              <a:t> – nedoručení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v termínu </a:t>
            </a:r>
            <a:r>
              <a:rPr lang="cs-CZ" sz="2000" dirty="false"/>
              <a:t>– prodlení bude trvat 7 kalendářních dní a více </a:t>
            </a:r>
            <a:r>
              <a:rPr lang="cs-CZ" sz="2000" dirty="false" smtClean="false"/>
              <a:t>- sankce viz </a:t>
            </a:r>
            <a:r>
              <a:rPr lang="cs-CZ" sz="2000" dirty="false" err="true" smtClean="false"/>
              <a:t>RoD</a:t>
            </a:r>
            <a:endParaRPr lang="cs-CZ" sz="2000" dirty="false" smtClean="false"/>
          </a:p>
          <a:p>
            <a:endParaRPr lang="cs-CZ" dirty="false"/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43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ZPRÁVA O REALIZACI PROJEKTU – Úvod I.  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80920" cy="518457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dirty="false"/>
              <a:t>Zpráva o realizaci projektu, žádost o platbu (ex-ante forma financování) – předkládá se v IS KP14</a:t>
            </a:r>
            <a:r>
              <a:rPr lang="cs-CZ" sz="1400" dirty="false" smtClean="false"/>
              <a:t>+</a:t>
            </a:r>
            <a:endParaRPr lang="cs-CZ" sz="1400" b="true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Monitorovací období </a:t>
            </a:r>
            <a:r>
              <a:rPr lang="cs-CZ" sz="1400" dirty="false" smtClean="false"/>
              <a:t>- část III, bod 2 Rozhodnutí o poskytnutí dotace: za období </a:t>
            </a:r>
            <a:r>
              <a:rPr lang="cs-CZ" sz="1400" b="true" dirty="false" smtClean="false"/>
              <a:t>6 měsíců</a:t>
            </a:r>
            <a:r>
              <a:rPr lang="cs-CZ" sz="1400" dirty="false" smtClean="false"/>
              <a:t>, odevzdání – předložit následující měsíc po ukončení sledovaného období, 2 měsíce v případě závěrečné </a:t>
            </a:r>
            <a:r>
              <a:rPr lang="cs-CZ" sz="1400" dirty="false" err="true" smtClean="false"/>
              <a:t>ZoR</a:t>
            </a:r>
            <a:r>
              <a:rPr lang="cs-CZ" sz="1400" dirty="false" smtClean="false"/>
              <a:t>).  V případě projektů výzvy č. 65 je uvedena tabulka s termíny.</a:t>
            </a:r>
          </a:p>
          <a:p>
            <a:pPr algn="just">
              <a:lnSpc>
                <a:spcPct val="100000"/>
              </a:lnSpc>
            </a:pPr>
            <a:r>
              <a:rPr lang="cs-CZ" sz="1400" dirty="false"/>
              <a:t>Příjemce je v odůvodněných případech oprávněn </a:t>
            </a:r>
            <a:r>
              <a:rPr lang="cs-CZ" sz="1400" b="true" dirty="false"/>
              <a:t>požádat o prodloužení lhůty pro předložení </a:t>
            </a:r>
            <a:r>
              <a:rPr lang="cs-CZ" sz="1400" b="true" dirty="false" err="true"/>
              <a:t>ZoR</a:t>
            </a:r>
            <a:r>
              <a:rPr lang="cs-CZ" sz="1400" dirty="false"/>
              <a:t>. Žádost s odůvodněním se předkládá prostřednictvím IS KP14</a:t>
            </a:r>
            <a:r>
              <a:rPr lang="cs-CZ" sz="1400" dirty="false" smtClean="false"/>
              <a:t>+. </a:t>
            </a:r>
            <a:r>
              <a:rPr lang="cs-CZ" sz="1400" dirty="false"/>
              <a:t>Žádost musí být předložena před uplynutím lhůty pro předložení zprávy, které se odložení termínu týká. </a:t>
            </a:r>
            <a:r>
              <a:rPr lang="cs-CZ" sz="1400" dirty="false" smtClean="false"/>
              <a:t>Žádost formou </a:t>
            </a:r>
            <a:r>
              <a:rPr lang="cs-CZ" sz="1400" dirty="false"/>
              <a:t>depeše – nejedná se o změnu skrze změnové </a:t>
            </a:r>
            <a:r>
              <a:rPr lang="cs-CZ" sz="1400" dirty="false" smtClean="false"/>
              <a:t>řízení.  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dirty="false" smtClean="false"/>
              <a:t>Ve výjimečných případech může příjemce předložit zprávu o realizaci projektu mimo termíny vyplývající z právního aktu. Tuto zprávu může příjemce předložit v situaci, kdy dosud poskytnuté části dotace nevystačí na financování realizace projektu až do doby, kdy lze očekávat vyplacení další části dotace ve vazbě na zprávu o realizaci projektu předloženou v nejbližším řádném termínu. </a:t>
            </a:r>
            <a:r>
              <a:rPr lang="cs-CZ" sz="1400" b="true" dirty="false" smtClean="false"/>
              <a:t>Změna ve </a:t>
            </a:r>
            <a:r>
              <a:rPr lang="cs-CZ" sz="1400" b="true" dirty="false"/>
              <a:t>vymezení monitorovacích období </a:t>
            </a:r>
            <a:r>
              <a:rPr lang="cs-CZ" sz="1400" b="true" dirty="false" smtClean="false"/>
              <a:t>je podstatná změna bez změny </a:t>
            </a:r>
            <a:r>
              <a:rPr lang="cs-CZ" sz="1400" b="true" dirty="false" err="true" smtClean="false"/>
              <a:t>RoD</a:t>
            </a:r>
            <a:r>
              <a:rPr lang="cs-CZ" sz="1400" b="true" dirty="false" smtClean="false"/>
              <a:t>. </a:t>
            </a:r>
            <a:r>
              <a:rPr lang="cs-CZ" sz="1400" b="true" dirty="false" smtClean="false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400" dirty="false" smtClean="false"/>
              <a:t>ŘO </a:t>
            </a:r>
            <a:r>
              <a:rPr lang="cs-CZ" sz="1400" dirty="false"/>
              <a:t>provádí kontrolu zpráv </a:t>
            </a:r>
            <a:r>
              <a:rPr lang="cs-CZ" sz="1400" dirty="false" smtClean="false"/>
              <a:t>do </a:t>
            </a:r>
            <a:r>
              <a:rPr lang="cs-CZ" sz="1400" b="true" dirty="false"/>
              <a:t>40 pracovních dní</a:t>
            </a:r>
            <a:r>
              <a:rPr lang="cs-CZ" sz="1400" dirty="false"/>
              <a:t>. </a:t>
            </a:r>
            <a:r>
              <a:rPr lang="cs-CZ" sz="1400" dirty="false" smtClean="false"/>
              <a:t>Lhůta se vztahuje k jednotlivé verzi.</a:t>
            </a:r>
          </a:p>
          <a:p>
            <a:pPr algn="just">
              <a:lnSpc>
                <a:spcPct val="100000"/>
              </a:lnSpc>
            </a:pPr>
            <a:r>
              <a:rPr lang="cs-CZ" sz="1400" dirty="false"/>
              <a:t>N</a:t>
            </a:r>
            <a:r>
              <a:rPr lang="cs-CZ" sz="1400" dirty="false" smtClean="false"/>
              <a:t>edodržení </a:t>
            </a:r>
            <a:r>
              <a:rPr lang="cs-CZ" sz="1400" dirty="false"/>
              <a:t>termínů pro předkládání </a:t>
            </a:r>
            <a:r>
              <a:rPr lang="cs-CZ" sz="1400" dirty="false" err="true" smtClean="false"/>
              <a:t>ZoR</a:t>
            </a:r>
            <a:r>
              <a:rPr lang="cs-CZ" sz="1400" dirty="false" smtClean="false"/>
              <a:t> – sankce dle Rozhodnutí. 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Pokyn pro vyplnění zprávy o realizaci projektu a žádosti o platbu v IS KP14+: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400" dirty="false" smtClean="false">
                <a:hlinkClick r:id="rId3"/>
              </a:rPr>
              <a:t>https</a:t>
            </a:r>
            <a:r>
              <a:rPr lang="cs-CZ" sz="1400" dirty="false">
                <a:hlinkClick r:id="rId3"/>
              </a:rPr>
              <a:t>://www.esfcr.cz/pokyny-k-vyplneni-zpravy-o-realizaci-zadosti-o-platbu-a-zadosti-o-zmenu-opz/-/</a:t>
            </a:r>
            <a:r>
              <a:rPr lang="cs-CZ" sz="1400" dirty="false" smtClean="false">
                <a:hlinkClick r:id="rId3"/>
              </a:rPr>
              <a:t>dokument/809712</a:t>
            </a:r>
          </a:p>
          <a:p>
            <a:pPr marL="0" indent="0">
              <a:buNone/>
            </a:pPr>
            <a:endParaRPr lang="cs-CZ" sz="32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pracovní</a:t>
            </a:r>
            <a:r>
              <a:rPr lang="cs-CZ" altLang="cs-CZ" dirty="false"/>
              <a:t> </a:t>
            </a:r>
            <a:r>
              <a:rPr lang="cs-CZ" altLang="cs-CZ" dirty="false" smtClean="false"/>
              <a:t>výkazy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3285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sz="1600" dirty="false" smtClean="false"/>
              <a:t>Pracovní </a:t>
            </a:r>
            <a:r>
              <a:rPr lang="cs-CZ" sz="1600" dirty="false"/>
              <a:t>výkazy jsou u pracovníků projektu vyžadovány </a:t>
            </a:r>
            <a:r>
              <a:rPr lang="cs-CZ" sz="1600" b="true" dirty="false"/>
              <a:t>jen při výskytu alespoň jedné z následujících 2 okolností: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cs-CZ" sz="1600" dirty="false" smtClean="false"/>
              <a:t>u pracovníka</a:t>
            </a:r>
            <a:r>
              <a:rPr lang="cs-CZ" sz="1600" dirty="false"/>
              <a:t>, který v rámci daného pracovněprávního vztahu  vykonává </a:t>
            </a:r>
            <a:r>
              <a:rPr lang="cs-CZ" sz="1600" b="true" dirty="false"/>
              <a:t>činnosti pro projekt i mimo </a:t>
            </a:r>
            <a:r>
              <a:rPr lang="cs-CZ" sz="1600" b="true" dirty="false" smtClean="false"/>
              <a:t>projekt</a:t>
            </a:r>
            <a:r>
              <a:rPr lang="cs-CZ" sz="1600" dirty="false" smtClean="false"/>
              <a:t>;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cs-CZ" sz="1600" dirty="false"/>
              <a:t>j</a:t>
            </a:r>
            <a:r>
              <a:rPr lang="cs-CZ" sz="1600" dirty="false" smtClean="false"/>
              <a:t>edná </a:t>
            </a:r>
            <a:r>
              <a:rPr lang="cs-CZ" sz="1600" dirty="false"/>
              <a:t>se o projekt, ve kterém se využívají nepřímé náklady, a popis pracovní činnosti u dané pracovní pozice obsahuje činnosti spadající jak do přímých, tak do nepřímých nákladů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cs-CZ" sz="1600" dirty="false" smtClean="false"/>
              <a:t>+ zaměstnanci (splněna alespoň jedna z podmínek), u kterých OPZ </a:t>
            </a:r>
            <a:r>
              <a:rPr lang="cs-CZ" sz="1600" dirty="false"/>
              <a:t>neplatí konkrétně </a:t>
            </a:r>
            <a:r>
              <a:rPr lang="cs-CZ" sz="1600" dirty="false" smtClean="false"/>
              <a:t>podíl </a:t>
            </a:r>
            <a:r>
              <a:rPr lang="cs-CZ" sz="1600" dirty="false"/>
              <a:t>z úvazku, ale z projektu se jim hradí mimořádná odměna.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600" dirty="false" smtClean="false"/>
              <a:t>Osoby, které jsou hrazeny pouze z NN nebo nesplňují jednu z výše zmíněných podmínek, </a:t>
            </a:r>
            <a:r>
              <a:rPr lang="cs-CZ" altLang="cs-CZ" sz="1600" b="true" dirty="false" smtClean="false"/>
              <a:t>nezpracovávají pracovní výkazy.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1600" dirty="false" smtClean="false"/>
              <a:t>Zpracovávají se </a:t>
            </a:r>
            <a:r>
              <a:rPr lang="cs-CZ" altLang="cs-CZ" sz="1600" b="true" dirty="false" smtClean="false"/>
              <a:t>měsíčně. K </a:t>
            </a:r>
            <a:r>
              <a:rPr lang="cs-CZ" altLang="cs-CZ" sz="1600" b="true" dirty="false" err="true" smtClean="false"/>
              <a:t>ZoR</a:t>
            </a:r>
            <a:r>
              <a:rPr lang="cs-CZ" altLang="cs-CZ" sz="1600" b="true" dirty="false" smtClean="false"/>
              <a:t> </a:t>
            </a:r>
            <a:r>
              <a:rPr lang="cs-CZ" altLang="cs-CZ" sz="1600" dirty="false" smtClean="false"/>
              <a:t>se dokládají pouze PV, v rámci kterých je nárokována odměna</a:t>
            </a:r>
            <a:r>
              <a:rPr lang="cs-CZ" altLang="cs-CZ" sz="1600" b="true" dirty="false" smtClean="false"/>
              <a:t> nad 10 tisíc korun.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1600" dirty="false" smtClean="false"/>
              <a:t>Uvádí se pouze </a:t>
            </a:r>
            <a:r>
              <a:rPr lang="cs-CZ" altLang="cs-CZ" sz="1600" b="true" dirty="false" smtClean="false"/>
              <a:t>skupiny činností </a:t>
            </a:r>
            <a:r>
              <a:rPr lang="cs-CZ" altLang="cs-CZ" sz="1600" dirty="false" smtClean="false"/>
              <a:t>– kolik času na dané činnosti pracovník strávil. </a:t>
            </a:r>
          </a:p>
          <a:p>
            <a:pPr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1600" b="true" dirty="false" smtClean="false"/>
              <a:t>PV a Příklady </a:t>
            </a:r>
            <a:r>
              <a:rPr lang="cs-CZ" altLang="cs-CZ" sz="1600" b="true" dirty="false"/>
              <a:t>vykonávaných činností: </a:t>
            </a:r>
            <a:r>
              <a:rPr lang="cs-CZ" altLang="cs-CZ" sz="1600" dirty="false" smtClean="false">
                <a:solidFill>
                  <a:srgbClr val="00B0F0"/>
                </a:solidFill>
                <a:hlinkClick r:id="rId3"/>
              </a:rPr>
              <a:t>https</a:t>
            </a:r>
            <a:r>
              <a:rPr lang="cs-CZ" altLang="cs-CZ" sz="1600" dirty="false">
                <a:solidFill>
                  <a:srgbClr val="00B0F0"/>
                </a:solidFill>
                <a:hlinkClick r:id="rId3"/>
              </a:rPr>
              <a:t>://</a:t>
            </a:r>
            <a:r>
              <a:rPr lang="cs-CZ" altLang="cs-CZ" sz="1600" dirty="false" smtClean="false">
                <a:solidFill>
                  <a:srgbClr val="00B0F0"/>
                </a:solidFill>
                <a:hlinkClick r:id="rId3"/>
              </a:rPr>
              <a:t>www.esfcr.cz/pracovni-vykaz-opz</a:t>
            </a:r>
            <a:endParaRPr lang="cs-CZ" altLang="cs-CZ" sz="1600" dirty="false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626001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Žádost o platbu</a:t>
            </a:r>
            <a:endParaRPr lang="cs-CZ" dirty="false"/>
          </a:p>
        </p:txBody>
      </p:sp>
      <p:pic>
        <p:nvPicPr>
          <p:cNvPr id="7" name="Zástupný symbol pro obrázek 6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984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ŽÁDOST O PLATBU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755576" y="1412776"/>
            <a:ext cx="8064448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false" smtClean="false"/>
              <a:t>Žádost o platbu je předkládaná spolu se Zprávou o  realizaci (</a:t>
            </a:r>
            <a:r>
              <a:rPr lang="cs-CZ" dirty="false" err="true" smtClean="false"/>
              <a:t>ZoR</a:t>
            </a:r>
            <a:r>
              <a:rPr lang="cs-CZ" dirty="false" smtClean="false"/>
              <a:t>).</a:t>
            </a:r>
          </a:p>
          <a:p>
            <a:pPr marL="0" indent="0" algn="just">
              <a:buNone/>
            </a:pPr>
            <a:r>
              <a:rPr lang="cs-CZ" dirty="false"/>
              <a:t>Žádost o platbu musí být finalizována a podepsaná před finalizací </a:t>
            </a:r>
            <a:r>
              <a:rPr lang="cs-CZ" dirty="false" smtClean="false"/>
              <a:t>Zprávy </a:t>
            </a:r>
            <a:r>
              <a:rPr lang="cs-CZ" dirty="false"/>
              <a:t>o realizaci (</a:t>
            </a:r>
            <a:r>
              <a:rPr lang="cs-CZ" dirty="false" err="true"/>
              <a:t>ZoR</a:t>
            </a:r>
            <a:r>
              <a:rPr lang="cs-CZ" dirty="false" smtClean="false"/>
              <a:t>).</a:t>
            </a:r>
          </a:p>
          <a:p>
            <a:pPr marL="0" indent="0" algn="just">
              <a:buNone/>
            </a:pPr>
            <a:r>
              <a:rPr lang="cs-CZ" dirty="false" smtClean="false"/>
              <a:t>Příručka Pokyny </a:t>
            </a:r>
            <a:r>
              <a:rPr lang="cs-CZ" dirty="false"/>
              <a:t>pro vyplnění žádosti o platbu a zprávy o realizaci projektu </a:t>
            </a:r>
            <a:r>
              <a:rPr lang="cs-CZ"/>
              <a:t>v </a:t>
            </a:r>
            <a:r>
              <a:rPr lang="cs-CZ" smtClean="false"/>
              <a:t>ISKP14</a:t>
            </a:r>
            <a:r>
              <a:rPr lang="cs-CZ" dirty="false" smtClean="false"/>
              <a:t>+ je k dispozici na www.esfcr.cz</a:t>
            </a:r>
          </a:p>
          <a:p>
            <a:pPr marL="0" indent="0" algn="just">
              <a:buNone/>
            </a:pPr>
            <a:r>
              <a:rPr lang="cs-CZ" dirty="false">
                <a:hlinkClick r:id="rId3"/>
              </a:rPr>
              <a:t>https://www.esfcr.cz/pokyny-k-vyplneni-zpravy-o-realizaci-zadosti-o-platbu-a-zadosti-o-zmenu-opz/-/</a:t>
            </a:r>
            <a:r>
              <a:rPr lang="cs-CZ" dirty="false" smtClean="false">
                <a:hlinkClick r:id="rId3"/>
              </a:rPr>
              <a:t>dokument/809712</a:t>
            </a:r>
            <a:endParaRPr lang="cs-CZ" dirty="false" smtClean="false"/>
          </a:p>
          <a:p>
            <a:pPr marL="0" indent="0" algn="just">
              <a:buNone/>
            </a:pPr>
            <a:r>
              <a:rPr lang="cs-CZ" dirty="false" smtClean="false"/>
              <a:t>Žádost o platbu v ISKP14+ se skládá z několika záložek, umístěných v části Žádost o platbu / Datová oblast žádosti.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0594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Žádost o platbu - </a:t>
            </a:r>
            <a:r>
              <a:rPr lang="cs-CZ" sz="2800" dirty="false"/>
              <a:t>Záložka Identifikační </a:t>
            </a:r>
            <a:r>
              <a:rPr lang="cs-CZ" sz="2800" dirty="false" smtClean="false"/>
              <a:t>údaje, Záložka </a:t>
            </a:r>
            <a:r>
              <a:rPr lang="cs-CZ" sz="2800" dirty="false"/>
              <a:t>Souhrnná </a:t>
            </a:r>
            <a:r>
              <a:rPr lang="cs-CZ" sz="2800" dirty="false" smtClean="false"/>
              <a:t>soupiska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06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b="true" dirty="false" smtClean="false"/>
              <a:t>Záložka</a:t>
            </a:r>
            <a:r>
              <a:rPr lang="cs-CZ" sz="3200" b="true" dirty="false" smtClean="false"/>
              <a:t> Identifikační </a:t>
            </a:r>
            <a:r>
              <a:rPr lang="cs-CZ" sz="3200" b="true" dirty="false"/>
              <a:t>údaje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Vyplní se účet příjemce, příp. účet </a:t>
            </a:r>
            <a:r>
              <a:rPr lang="cs-CZ" sz="2000" dirty="false"/>
              <a:t>zřizovatele (účet </a:t>
            </a:r>
            <a:r>
              <a:rPr lang="cs-CZ" sz="2000" dirty="false" smtClean="false"/>
              <a:t>kraje).</a:t>
            </a:r>
            <a:endParaRPr lang="cs-CZ" sz="2000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0" indent="0" algn="just">
              <a:buNone/>
            </a:pPr>
            <a:r>
              <a:rPr lang="cs-CZ" sz="2800" b="true" dirty="false"/>
              <a:t>Záložka Souhrnná soupiska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dirty="false" smtClean="false"/>
              <a:t>Založení souhrnné soupisky – vyplní se pole „Evidenční </a:t>
            </a:r>
            <a:r>
              <a:rPr lang="cs-CZ" sz="2000" dirty="false"/>
              <a:t>číslo/označení </a:t>
            </a:r>
            <a:r>
              <a:rPr lang="cs-CZ" sz="2000" dirty="false" smtClean="false"/>
              <a:t>soupisky“ (dle </a:t>
            </a:r>
            <a:r>
              <a:rPr lang="cs-CZ" sz="2000" dirty="false"/>
              <a:t>čísla </a:t>
            </a:r>
            <a:r>
              <a:rPr lang="cs-CZ" sz="2000" dirty="false" err="true"/>
              <a:t>ZoR</a:t>
            </a:r>
            <a:r>
              <a:rPr lang="cs-CZ" sz="2000" dirty="false" smtClean="false"/>
              <a:t>).</a:t>
            </a:r>
            <a:endParaRPr lang="cs-CZ" sz="2000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Záložka Souhrnná </a:t>
            </a:r>
            <a:r>
              <a:rPr lang="cs-CZ" sz="2000" dirty="false"/>
              <a:t>soupiska se naplní finančními daty po vyplnění dílčích soupisek </a:t>
            </a:r>
            <a:r>
              <a:rPr lang="cs-CZ" sz="2000" dirty="false" smtClean="false"/>
              <a:t>dokladů: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Záložka SD-1 ÚČETNÍ/DAŇOVÉ DOKLADY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Záložka SD-</a:t>
            </a:r>
            <a:r>
              <a:rPr lang="cs-CZ" sz="2000" dirty="false" smtClean="false"/>
              <a:t>2</a:t>
            </a:r>
            <a:r>
              <a:rPr lang="cs-CZ" sz="2000" dirty="false"/>
              <a:t>. LIDSKÉ ZDROJE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Záložka SD-</a:t>
            </a:r>
            <a:r>
              <a:rPr lang="cs-CZ" sz="2000" dirty="false" smtClean="false"/>
              <a:t>3</a:t>
            </a:r>
            <a:r>
              <a:rPr lang="cs-CZ" sz="2000" dirty="false"/>
              <a:t>. CESTOVNÍ </a:t>
            </a:r>
            <a:r>
              <a:rPr lang="cs-CZ" sz="2000" dirty="false" smtClean="false"/>
              <a:t>NÁHRADY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SOUPISKA PŘÍJMŮ</a:t>
            </a:r>
            <a:r>
              <a:rPr lang="cs-CZ" sz="2000" dirty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85406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-171400"/>
            <a:ext cx="8784000" cy="1296144"/>
          </a:xfrm>
        </p:spPr>
        <p:txBody>
          <a:bodyPr/>
          <a:lstStyle/>
          <a:p>
            <a:pPr algn="ctr"/>
            <a:r>
              <a:rPr lang="cs-CZ" dirty="false" smtClean="false"/>
              <a:t>ŽÁDOST O PLATBU – Záložka SD-1 </a:t>
            </a:r>
            <a:r>
              <a:rPr lang="cs-CZ" dirty="false"/>
              <a:t>Účetní/daňové doklady </a:t>
            </a:r>
            <a:r>
              <a:rPr lang="cs-CZ" dirty="false" smtClean="false"/>
              <a:t>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b="true" dirty="false" smtClean="false"/>
          </a:p>
          <a:p>
            <a:pPr marL="0" indent="0">
              <a:buNone/>
            </a:pPr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b="true" dirty="false" smtClean="false"/>
              <a:t>Záložka</a:t>
            </a:r>
            <a:r>
              <a:rPr lang="cs-CZ" dirty="false"/>
              <a:t> </a:t>
            </a:r>
            <a:r>
              <a:rPr lang="cs-CZ" b="true" dirty="false"/>
              <a:t>SD-1 ÚČETNÍ/DAŇOVÉ DOKLADY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dirty="false" smtClean="false"/>
              <a:t>Na záložce SD-1 </a:t>
            </a:r>
            <a:r>
              <a:rPr lang="cs-CZ" sz="2000" dirty="false"/>
              <a:t>ÚČETNÍ/DAŇOVÉ DOKLADY </a:t>
            </a:r>
            <a:r>
              <a:rPr lang="cs-CZ" sz="2000" dirty="false" smtClean="false"/>
              <a:t>se vyplňují výdaje nárokované </a:t>
            </a:r>
            <a:r>
              <a:rPr lang="cs-CZ" sz="2000" dirty="false"/>
              <a:t>v žádosti o </a:t>
            </a:r>
            <a:r>
              <a:rPr lang="cs-CZ" sz="2000" dirty="false" smtClean="false"/>
              <a:t>platbu bez výdajů financovaných z kapitoly rozpočtu Osobní náklady a kapitoly Cestovné (Osobní náklady a cestovné se vyplňují na samostatných soupiskách - záložka SD-2 LIDSKÉ ZDROJE a záložka SD-3 CESTOVNÍ NÁHRADY). </a:t>
            </a:r>
            <a:endParaRPr lang="cs-CZ" sz="2000" dirty="false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dirty="false" smtClean="false"/>
              <a:t>Na soupisce v záložce SD-1 </a:t>
            </a:r>
            <a:r>
              <a:rPr lang="cs-CZ" sz="2000" dirty="false"/>
              <a:t>ÚČETNÍ/DAŇOVÉ </a:t>
            </a:r>
            <a:r>
              <a:rPr lang="cs-CZ" sz="2000" dirty="false" smtClean="false"/>
              <a:t>DOKLADY se vyplňují následující pole: </a:t>
            </a:r>
          </a:p>
          <a:p>
            <a:pPr algn="just">
              <a:spcBef>
                <a:spcPts val="0"/>
              </a:spcBef>
            </a:pPr>
            <a:r>
              <a:rPr lang="cs-CZ" sz="2000" dirty="false"/>
              <a:t>Název subjektu, který uhradil daný výdaj (příjemce nebo partnera s finančním příspěvkem).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sz="2000" dirty="false"/>
              <a:t>Rozpočtová položka, ze které je výdaj financován.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r>
              <a:rPr lang="cs-CZ" dirty="false" smtClean="false"/>
              <a:t> 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81799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- </a:t>
            </a:r>
            <a:r>
              <a:rPr lang="cs-CZ" dirty="false" err="true"/>
              <a:t>záložKA</a:t>
            </a:r>
            <a:r>
              <a:rPr lang="cs-CZ" dirty="false"/>
              <a:t> SD-1 Účetní/daňové doklady </a:t>
            </a:r>
            <a:r>
              <a:rPr lang="cs-CZ" dirty="false" err="true" smtClean="false"/>
              <a:t>Ii</a:t>
            </a:r>
            <a:r>
              <a:rPr lang="cs-CZ" dirty="false" smtClean="false"/>
              <a:t>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484784"/>
            <a:ext cx="8208464" cy="5373216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Identifikace </a:t>
            </a:r>
            <a:r>
              <a:rPr lang="cs-CZ" dirty="false"/>
              <a:t>výdaje - investiční výdaj / neinvestiční </a:t>
            </a:r>
            <a:r>
              <a:rPr lang="cs-CZ" dirty="false" smtClean="false"/>
              <a:t>výdaj.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Částka za celý účetní doklad (za všechny položky dokladu) - částka bez DPH a částka DPH. Částku celkem (částku včetně DPH) za celý účetní doklad spočítá systém.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Číslo účetního dokladu v účetnictví (příjemce </a:t>
            </a:r>
            <a:r>
              <a:rPr lang="cs-CZ" dirty="false"/>
              <a:t>/</a:t>
            </a:r>
            <a:r>
              <a:rPr lang="cs-CZ" dirty="false" smtClean="false"/>
              <a:t> partnera s finančním příspěvkem).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Datum vystavení dokladu</a:t>
            </a:r>
            <a:r>
              <a:rPr lang="cs-CZ" dirty="false"/>
              <a:t>.</a:t>
            </a:r>
            <a:endParaRPr lang="cs-CZ" dirty="false" smtClean="false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Datum zdanitelného plnění.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Datum úhrady výdaje (dle bankovního výpisu, pokladního dokladu).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99671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- </a:t>
            </a:r>
            <a:r>
              <a:rPr lang="cs-CZ" dirty="false" err="true"/>
              <a:t>záložKA</a:t>
            </a:r>
            <a:r>
              <a:rPr lang="cs-CZ" dirty="false"/>
              <a:t> SD-1 Účetní/daňové doklady </a:t>
            </a:r>
            <a:r>
              <a:rPr lang="cs-CZ" dirty="false" err="true" smtClean="false"/>
              <a:t>IiI</a:t>
            </a:r>
            <a:r>
              <a:rPr lang="cs-CZ" dirty="false" smtClean="false"/>
              <a:t>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false"/>
              <a:t>IČO </a:t>
            </a:r>
            <a:r>
              <a:rPr lang="cs-CZ" dirty="false" smtClean="false"/>
              <a:t>dodavatele.</a:t>
            </a:r>
          </a:p>
          <a:p>
            <a:pPr algn="just"/>
            <a:r>
              <a:rPr lang="cs-CZ" dirty="false" smtClean="false"/>
              <a:t>Název </a:t>
            </a:r>
            <a:r>
              <a:rPr lang="cs-CZ" dirty="false"/>
              <a:t>dodavatele</a:t>
            </a:r>
            <a:r>
              <a:rPr lang="cs-CZ" dirty="false" smtClean="false"/>
              <a:t>.</a:t>
            </a:r>
          </a:p>
          <a:p>
            <a:pPr algn="just"/>
            <a:r>
              <a:rPr lang="cs-CZ" dirty="false" smtClean="false"/>
              <a:t>Číslo smlouvy / objednávky</a:t>
            </a:r>
            <a:r>
              <a:rPr lang="cs-CZ" dirty="false"/>
              <a:t>, ke které se doklad vztahuje</a:t>
            </a:r>
            <a:r>
              <a:rPr lang="cs-CZ" dirty="false" smtClean="false"/>
              <a:t>.</a:t>
            </a:r>
          </a:p>
          <a:p>
            <a:pPr algn="just"/>
            <a:r>
              <a:rPr lang="cs-CZ" dirty="false" smtClean="false"/>
              <a:t>Číslo výběrového řízení, ke kterému se doklad vztahuje.</a:t>
            </a:r>
          </a:p>
          <a:p>
            <a:pPr algn="just"/>
            <a:r>
              <a:rPr lang="pl-PL" dirty="false"/>
              <a:t>Stručný popis </a:t>
            </a:r>
            <a:r>
              <a:rPr lang="pl-PL" dirty="false" smtClean="false"/>
              <a:t>výdaje.</a:t>
            </a:r>
            <a:endParaRPr lang="cs-CZ" dirty="false" smtClean="false"/>
          </a:p>
          <a:p>
            <a:pPr algn="just"/>
            <a:r>
              <a:rPr lang="cs-CZ" dirty="false" smtClean="false"/>
              <a:t>Částka, vztahující se k prokazovanému způsobilému výdaji (ze zvolené rozpočtové položky) - částka bez DPH a částka DPH. </a:t>
            </a:r>
            <a:r>
              <a:rPr lang="pl-PL" dirty="false" smtClean="false"/>
              <a:t>Částku </a:t>
            </a:r>
            <a:r>
              <a:rPr lang="pl-PL" dirty="false"/>
              <a:t>celkem </a:t>
            </a:r>
            <a:r>
              <a:rPr lang="pl-PL" dirty="false" smtClean="false"/>
              <a:t>(částku včetně </a:t>
            </a:r>
            <a:r>
              <a:rPr lang="pl-PL" dirty="false"/>
              <a:t>DPH) za </a:t>
            </a:r>
            <a:r>
              <a:rPr lang="pl-PL" dirty="false" smtClean="false"/>
              <a:t>prokazovaný způsobilý výdaj spočítá </a:t>
            </a:r>
            <a:r>
              <a:rPr lang="pl-PL" dirty="false"/>
              <a:t>systém</a:t>
            </a:r>
            <a:r>
              <a:rPr lang="pl-PL" dirty="false" smtClean="false"/>
              <a:t>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10240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- </a:t>
            </a:r>
            <a:r>
              <a:rPr lang="cs-CZ" dirty="false" err="true"/>
              <a:t>záložKA</a:t>
            </a:r>
            <a:r>
              <a:rPr lang="cs-CZ" dirty="false"/>
              <a:t> SD-1 Účetní/daňové doklady </a:t>
            </a:r>
            <a:r>
              <a:rPr lang="cs-CZ" dirty="false" smtClean="false"/>
              <a:t>IV.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000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dirty="false"/>
              <a:t>Výdaje </a:t>
            </a:r>
            <a:r>
              <a:rPr lang="pl-PL" sz="2000" dirty="false" smtClean="false"/>
              <a:t>na </a:t>
            </a:r>
            <a:r>
              <a:rPr lang="pl-PL" sz="2000" dirty="false"/>
              <a:t>přímou podporu </a:t>
            </a:r>
            <a:r>
              <a:rPr lang="pl-PL" sz="2000" dirty="false" smtClean="false"/>
              <a:t>(např. cestovné cílové skupiny, ubytování cílové skupiny) </a:t>
            </a:r>
            <a:r>
              <a:rPr lang="pl-PL" sz="2000" dirty="false"/>
              <a:t>se </a:t>
            </a:r>
            <a:r>
              <a:rPr lang="pl-PL" sz="2000" dirty="false" smtClean="false"/>
              <a:t>v soupisce SD-1 </a:t>
            </a:r>
            <a:r>
              <a:rPr lang="cs-CZ" sz="2000" dirty="false" smtClean="false"/>
              <a:t>ÚČETNÍ/DAŇOVÉ </a:t>
            </a:r>
            <a:r>
              <a:rPr lang="cs-CZ" sz="2000" dirty="false"/>
              <a:t>DOKLADY </a:t>
            </a:r>
            <a:r>
              <a:rPr lang="pl-PL" sz="2000" dirty="false" smtClean="false"/>
              <a:t>můžou zdávat kumulativně. V tomto případě je podkladem pro oprávněnost nárokování kumulativního výdaje přehledová tabulka, kde jsou výdaje na přímou podporu vedené jednotlivě (systém ISKP14+ přehledovou tabulku pro evidenci přímé podpory neobsahuje, v případě zadávání přímé podpory na soupisku kumulativně je potřeba vypracovat vlastní přehledovou tabulku a vložit do ISKP14+ jako přílohu).</a:t>
            </a:r>
            <a:endParaRPr lang="pl-PL" sz="2000" dirty="false"/>
          </a:p>
          <a:p>
            <a:pPr marL="0" indent="0" algn="just">
              <a:buNone/>
            </a:pPr>
            <a:r>
              <a:rPr lang="cs-CZ" sz="2000" dirty="false" smtClean="false"/>
              <a:t>K výdajům </a:t>
            </a:r>
            <a:r>
              <a:rPr lang="cs-CZ" sz="2000" dirty="false"/>
              <a:t>na </a:t>
            </a:r>
            <a:r>
              <a:rPr lang="cs-CZ" sz="2000" dirty="false" smtClean="false"/>
              <a:t>soupisce </a:t>
            </a:r>
            <a:r>
              <a:rPr lang="cs-CZ" sz="2000" dirty="false"/>
              <a:t>SD-1 ÚČETNÍ/DAŇOVÉ DOKLADY </a:t>
            </a:r>
            <a:r>
              <a:rPr lang="cs-CZ" sz="2000" dirty="false" smtClean="false"/>
              <a:t>se přikládá jako příloha příslušný účetní doklad ve formě </a:t>
            </a:r>
            <a:r>
              <a:rPr lang="cs-CZ" sz="2000" dirty="false" err="true" smtClean="false"/>
              <a:t>skenu</a:t>
            </a:r>
            <a:r>
              <a:rPr lang="cs-CZ" sz="2000" dirty="false" smtClean="false"/>
              <a:t>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439035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- </a:t>
            </a:r>
            <a:r>
              <a:rPr lang="cs-CZ" dirty="false" err="true"/>
              <a:t>záložKA</a:t>
            </a:r>
            <a:r>
              <a:rPr lang="cs-CZ" dirty="false"/>
              <a:t> SD-1 Účetní/daňové doklady </a:t>
            </a:r>
            <a:r>
              <a:rPr lang="cs-CZ" dirty="false" smtClean="false"/>
              <a:t>V</a:t>
            </a:r>
            <a:r>
              <a:rPr lang="cs-CZ" dirty="false"/>
              <a:t>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/>
              <a:t>Povinně se přikládá účetní doklad v případě, pokud částka z něj nárokovaná jako výdaj projektu, přesahuje 10.000,- Kč. Doklady, z nichž je do projektu nárokovaná menší částka, není třeba jako přílohu </a:t>
            </a:r>
            <a:r>
              <a:rPr lang="cs-CZ" sz="2000" dirty="false" smtClean="false"/>
              <a:t>přikládat</a:t>
            </a:r>
            <a:r>
              <a:rPr lang="cs-CZ" sz="2000" dirty="false"/>
              <a:t>. </a:t>
            </a:r>
          </a:p>
          <a:p>
            <a:pPr marL="0" indent="0" algn="just">
              <a:buNone/>
            </a:pPr>
            <a:r>
              <a:rPr lang="cs-CZ" sz="2000" dirty="false" smtClean="false"/>
              <a:t>Pokud </a:t>
            </a:r>
            <a:r>
              <a:rPr lang="cs-CZ" sz="2000" dirty="false"/>
              <a:t>se doklad vztahuje k více </a:t>
            </a:r>
            <a:r>
              <a:rPr lang="cs-CZ" sz="2000" dirty="false" smtClean="false"/>
              <a:t>řádkům v soupisce, není potřeba vkládat doklad znovu</a:t>
            </a:r>
            <a:r>
              <a:rPr lang="cs-CZ" sz="2000" dirty="false"/>
              <a:t>. V tomto případě se do pole „Odkaz na umístění dokumentu“ uvede číslo řádku v soupisce, pod </a:t>
            </a:r>
            <a:r>
              <a:rPr lang="cs-CZ" sz="2000" dirty="false" smtClean="false"/>
              <a:t>kterým </a:t>
            </a:r>
            <a:r>
              <a:rPr lang="cs-CZ" sz="2000" dirty="false"/>
              <a:t>byl dokument fyzicky </a:t>
            </a:r>
            <a:r>
              <a:rPr lang="cs-CZ" sz="2000" dirty="false" smtClean="false"/>
              <a:t>vložen (platí pro všechny soupisky).</a:t>
            </a:r>
            <a:endParaRPr lang="cs-CZ" sz="2000" dirty="false"/>
          </a:p>
          <a:p>
            <a:pPr marL="0" indent="0" algn="just">
              <a:buNone/>
            </a:pPr>
            <a:r>
              <a:rPr lang="cs-CZ" sz="2000" dirty="false" smtClean="false"/>
              <a:t>Po </a:t>
            </a:r>
            <a:r>
              <a:rPr lang="cs-CZ" sz="2000" dirty="false"/>
              <a:t>vyplnění údajů v </a:t>
            </a:r>
            <a:r>
              <a:rPr lang="cs-CZ" sz="2000" dirty="false" smtClean="false"/>
              <a:t>záložce </a:t>
            </a:r>
            <a:r>
              <a:rPr lang="cs-CZ" sz="2000" dirty="false"/>
              <a:t>SD-1 </a:t>
            </a:r>
            <a:r>
              <a:rPr lang="cs-CZ" sz="2000" dirty="false" smtClean="false"/>
              <a:t>ÚČETNÍ/DAŇOVÉ </a:t>
            </a:r>
            <a:r>
              <a:rPr lang="cs-CZ" sz="2000" dirty="false"/>
              <a:t>DOKLADY</a:t>
            </a:r>
            <a:r>
              <a:rPr lang="cs-CZ" sz="2000" dirty="false" smtClean="false"/>
              <a:t> je </a:t>
            </a:r>
            <a:r>
              <a:rPr lang="cs-CZ" sz="2000" dirty="false"/>
              <a:t>nutné </a:t>
            </a:r>
            <a:r>
              <a:rPr lang="cs-CZ" sz="2000" dirty="false" smtClean="false"/>
              <a:t>soupisku </a:t>
            </a:r>
            <a:r>
              <a:rPr lang="cs-CZ" sz="2000" b="true" dirty="false" smtClean="false"/>
              <a:t>vyexportovat </a:t>
            </a:r>
            <a:r>
              <a:rPr lang="cs-CZ" sz="2000" b="true" dirty="false"/>
              <a:t>ve formátu </a:t>
            </a:r>
            <a:r>
              <a:rPr lang="cs-CZ" sz="2000" b="true" dirty="false" err="true" smtClean="false"/>
              <a:t>xlsx</a:t>
            </a:r>
            <a:r>
              <a:rPr lang="cs-CZ" sz="2000" b="true" dirty="false" smtClean="false"/>
              <a:t> </a:t>
            </a:r>
            <a:r>
              <a:rPr lang="cs-CZ" sz="2000" b="true" dirty="false"/>
              <a:t>a přiložit </a:t>
            </a:r>
            <a:r>
              <a:rPr lang="cs-CZ" sz="2000" b="true" dirty="false" smtClean="false"/>
              <a:t>jako přílohu žádosti </a:t>
            </a:r>
            <a:r>
              <a:rPr lang="cs-CZ" sz="2000" b="true" dirty="false"/>
              <a:t>o platbu </a:t>
            </a:r>
            <a:r>
              <a:rPr lang="cs-CZ" sz="2000" dirty="false"/>
              <a:t>na záložce Dokumenty.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65166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Žádost o platbu - Záložka SD-2 </a:t>
            </a:r>
            <a:r>
              <a:rPr lang="cs-CZ" dirty="false"/>
              <a:t>LIDSKÉ </a:t>
            </a:r>
            <a:r>
              <a:rPr lang="cs-CZ" dirty="false" smtClean="false"/>
              <a:t>ZDROJE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89654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b="true" dirty="false"/>
              <a:t>Záložka </a:t>
            </a:r>
            <a:r>
              <a:rPr lang="cs-CZ" b="true" dirty="false" smtClean="false"/>
              <a:t>SD-2 </a:t>
            </a:r>
            <a:r>
              <a:rPr lang="cs-CZ" b="true" dirty="false"/>
              <a:t>LIDSKÉ </a:t>
            </a:r>
            <a:r>
              <a:rPr lang="cs-CZ" b="true" dirty="false" smtClean="false"/>
              <a:t>ZDROJE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Na </a:t>
            </a:r>
            <a:r>
              <a:rPr lang="cs-CZ" sz="2000" dirty="false"/>
              <a:t>záložce </a:t>
            </a:r>
            <a:r>
              <a:rPr lang="cs-CZ" sz="2000" dirty="false" smtClean="false"/>
              <a:t>SD-2 </a:t>
            </a:r>
            <a:r>
              <a:rPr lang="cs-CZ" sz="2000" dirty="false"/>
              <a:t>LIDSKÉ </a:t>
            </a:r>
            <a:r>
              <a:rPr lang="cs-CZ" sz="2000" dirty="false" smtClean="false"/>
              <a:t>ZDROJE se zadávají výdaje, které jsou hrazené z kapitoly Osobní náklady. Vyplňují se údaje, které se vztahují ke konkrétnímu pracovněprávnímu vztahu, na základě kterého je pracovník zapojen do projektu. Jedná se o tyto údaje: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Zkrácený </a:t>
            </a:r>
            <a:r>
              <a:rPr lang="cs-CZ" sz="2000" dirty="false"/>
              <a:t>název </a:t>
            </a:r>
            <a:r>
              <a:rPr lang="cs-CZ" sz="2000" dirty="false" smtClean="false"/>
              <a:t>subjektu, který výdaj uhradil (příjemce nebo partnera </a:t>
            </a:r>
            <a:r>
              <a:rPr lang="cs-CZ" sz="2000" dirty="false"/>
              <a:t>s finančním </a:t>
            </a:r>
            <a:r>
              <a:rPr lang="cs-CZ" sz="2000" dirty="false" smtClean="false"/>
              <a:t>příspěvkem).</a:t>
            </a:r>
            <a:endParaRPr lang="cs-CZ" sz="20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Položka </a:t>
            </a:r>
            <a:r>
              <a:rPr lang="cs-CZ" sz="2000" dirty="false"/>
              <a:t>v rozpočtu </a:t>
            </a:r>
            <a:r>
              <a:rPr lang="cs-CZ" sz="2000" dirty="false" smtClean="false"/>
              <a:t>projektu, ze které je výdaj financován.</a:t>
            </a:r>
            <a:endParaRPr lang="cs-CZ" sz="20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Identifikace </a:t>
            </a:r>
            <a:r>
              <a:rPr lang="cs-CZ" sz="2000" dirty="false"/>
              <a:t>kalendářního roku a měsíce, k němuž se vztahují osobní </a:t>
            </a:r>
            <a:r>
              <a:rPr lang="cs-CZ" sz="2000" dirty="false" smtClean="false"/>
              <a:t>náklady.</a:t>
            </a:r>
            <a:endParaRPr lang="cs-CZ" sz="20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Příjmení pracovníka, jméno pracovníka.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3442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ZPRÁVA O REALIZACI PROJEKTU – Úvod </a:t>
            </a:r>
            <a:r>
              <a:rPr lang="cs-CZ" sz="2800" dirty="false" smtClean="false"/>
              <a:t>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600" dirty="false"/>
              <a:t>V IS KP14+ lze </a:t>
            </a:r>
            <a:r>
              <a:rPr lang="cs-CZ" sz="1600" dirty="false" err="true"/>
              <a:t>ZoR</a:t>
            </a:r>
            <a:r>
              <a:rPr lang="cs-CZ" sz="1600" dirty="false"/>
              <a:t> a </a:t>
            </a:r>
            <a:r>
              <a:rPr lang="cs-CZ" sz="1600" dirty="false" err="true"/>
              <a:t>ŽoP</a:t>
            </a:r>
            <a:r>
              <a:rPr lang="cs-CZ" sz="1600" dirty="false"/>
              <a:t> vypracovat teprve poté, co: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je ukončena administrace všech dříve podaných zpráv o realizaci projektu a žádostí o platbu,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je ukončena administrace všech zahájených změnových řízení (tj. žádostí o změnu) týkajících se rozpočtu nebo finančního plánu, u kterých datum změny platnosti spadá do monitorovacího období, za které by měla být podána zpráva o realizaci projektu či žádost o platbu,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je ukončena administrace všech změnových řízení (tj. žádostí o změnu) týkajících se jakékoli podstatné změny projektu, u níž datum platnosti spadá do monitorovacího období, za které by měla být podána zpráva o realizaci projektu či žádost o platbu,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Zpoždění v podání zprávy o realizaci projektu a také žádosti o platbu způsobené výše uvedenými důvody, se nepovažuje za nedodržení podmínek poskytnutí podpory za podmínky, že k podání zprávy i žádosti dojde nejpozději do 10 pracovních dní poté, co byla administrace výše uvedených procesů ukončena.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Rozpracovaná </a:t>
            </a:r>
            <a:r>
              <a:rPr lang="cs-CZ" sz="1600" dirty="false" err="true"/>
              <a:t>ZoR</a:t>
            </a:r>
            <a:r>
              <a:rPr lang="cs-CZ" sz="1600" dirty="false"/>
              <a:t> či </a:t>
            </a:r>
            <a:r>
              <a:rPr lang="cs-CZ" sz="1600" dirty="false" err="true"/>
              <a:t>ŽoP</a:t>
            </a:r>
            <a:r>
              <a:rPr lang="cs-CZ" sz="1600" dirty="false"/>
              <a:t> a následně schválena žádost o změnu, jejíž platnost spadá do rozpracované </a:t>
            </a:r>
            <a:r>
              <a:rPr lang="cs-CZ" sz="1600" dirty="false" err="true"/>
              <a:t>ZoR</a:t>
            </a:r>
            <a:r>
              <a:rPr lang="cs-CZ" sz="1600" dirty="false"/>
              <a:t> = příjemce musí provést aktualizaci dat.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60610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Žádost o </a:t>
            </a:r>
            <a:r>
              <a:rPr lang="cs-CZ" dirty="false"/>
              <a:t>platbu - Záložka </a:t>
            </a:r>
            <a:r>
              <a:rPr lang="cs-CZ" dirty="false" smtClean="false"/>
              <a:t>SD-2 </a:t>
            </a:r>
            <a:r>
              <a:rPr lang="cs-CZ" dirty="false"/>
              <a:t>LIDSKÉ ZDROJE </a:t>
            </a:r>
            <a:r>
              <a:rPr lang="cs-CZ" dirty="false" smtClean="false"/>
              <a:t>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7992440" cy="5517232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Druh pracovněprávního vztahu. </a:t>
            </a:r>
            <a:endParaRPr lang="cs-CZ" sz="2000" dirty="false" smtClean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Fond pracovní doby u </a:t>
            </a:r>
            <a:r>
              <a:rPr lang="cs-CZ" sz="2000" dirty="false"/>
              <a:t>zaměstnavatele v daném měsíci v </a:t>
            </a:r>
            <a:r>
              <a:rPr lang="cs-CZ" sz="2000" dirty="false" smtClean="false"/>
              <a:t>hodinách (odpovídá údaji z PV v poli „Celkový počet hodin v rámci daného pracovněprávního vztahu“).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Počet </a:t>
            </a:r>
            <a:r>
              <a:rPr lang="cs-CZ" sz="2000" dirty="false"/>
              <a:t>odpracovaných hodin na </a:t>
            </a:r>
            <a:r>
              <a:rPr lang="cs-CZ" sz="2000" dirty="false" smtClean="false"/>
              <a:t>projektu (odpovídá údaji z PV v poli „Počet hodin relevantních pro projekt v režimu skutečně prokazovaných výdajů“).</a:t>
            </a:r>
            <a:endParaRPr lang="cs-CZ" sz="20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Zúčtovaná </a:t>
            </a:r>
            <a:r>
              <a:rPr lang="cs-CZ" sz="2000" dirty="false"/>
              <a:t>hrubá mzda/plat v daném </a:t>
            </a:r>
            <a:r>
              <a:rPr lang="cs-CZ" sz="2000" dirty="false" smtClean="false"/>
              <a:t>měsíci.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Jiné výdaje (odvádí se z nich </a:t>
            </a:r>
            <a:r>
              <a:rPr lang="cs-CZ" sz="2000" dirty="false" smtClean="false"/>
              <a:t>odvody).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Jiné </a:t>
            </a:r>
            <a:r>
              <a:rPr lang="cs-CZ" sz="2000" dirty="false"/>
              <a:t>výdaje (neodvádí se z nich odvody</a:t>
            </a:r>
            <a:r>
              <a:rPr lang="cs-CZ" sz="2000" dirty="false" smtClean="false"/>
              <a:t>) – např. FKSP, náhrada mzdy při pracovní neschopnosti hrazená zaměstnavatelem, příp. další relevantní výdaje.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Pojistné </a:t>
            </a:r>
            <a:r>
              <a:rPr lang="cs-CZ" sz="2000" dirty="false"/>
              <a:t>na sociální a zdravotní </a:t>
            </a:r>
            <a:r>
              <a:rPr lang="cs-CZ" sz="2000" dirty="false" smtClean="false"/>
              <a:t>pojištění.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Datum </a:t>
            </a:r>
            <a:r>
              <a:rPr lang="cs-CZ" sz="2000" dirty="false"/>
              <a:t>úhrady </a:t>
            </a:r>
            <a:r>
              <a:rPr lang="cs-CZ" sz="2000" dirty="false" smtClean="false"/>
              <a:t>výdaje (dle výpisu, pokladního dokladu)</a:t>
            </a:r>
            <a:r>
              <a:rPr lang="cs-CZ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/>
              <a:t> </a:t>
            </a: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6655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- Záložka </a:t>
            </a:r>
            <a:r>
              <a:rPr lang="cs-CZ" dirty="false" smtClean="false"/>
              <a:t>SD-2 </a:t>
            </a:r>
            <a:r>
              <a:rPr lang="cs-CZ" dirty="false"/>
              <a:t>LIDSKÉ ZDROJE </a:t>
            </a:r>
            <a:r>
              <a:rPr lang="cs-CZ" dirty="false" smtClean="false"/>
              <a:t>III.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false"/>
              <a:t>Systém automaticky </a:t>
            </a:r>
            <a:r>
              <a:rPr lang="cs-CZ" dirty="false" smtClean="false"/>
              <a:t>doplní pole </a:t>
            </a:r>
            <a:r>
              <a:rPr lang="cs-CZ" dirty="false"/>
              <a:t>„Hodinová mzda/plat“, </a:t>
            </a:r>
            <a:r>
              <a:rPr lang="cs-CZ" dirty="false" smtClean="false"/>
              <a:t>„</a:t>
            </a:r>
            <a:r>
              <a:rPr lang="cs-CZ" dirty="false"/>
              <a:t>Mzdový/Platový výdaj“ a pole „Prokazované způsobilé osobní výdaje“.</a:t>
            </a:r>
          </a:p>
          <a:p>
            <a:pPr marL="0" indent="0" algn="just">
              <a:buNone/>
            </a:pPr>
            <a:r>
              <a:rPr lang="cs-CZ" dirty="false" smtClean="false"/>
              <a:t>K výdajům </a:t>
            </a:r>
            <a:r>
              <a:rPr lang="cs-CZ" dirty="false"/>
              <a:t>na </a:t>
            </a:r>
            <a:r>
              <a:rPr lang="cs-CZ" dirty="false" smtClean="false"/>
              <a:t>soupisce SD-2 </a:t>
            </a:r>
            <a:r>
              <a:rPr lang="cs-CZ" dirty="false"/>
              <a:t>LIDSKÉ ZDROJE </a:t>
            </a:r>
            <a:r>
              <a:rPr lang="cs-CZ" dirty="false" smtClean="false"/>
              <a:t>se přikládá jako příloha příslušný pracovní výkaz ve </a:t>
            </a:r>
            <a:r>
              <a:rPr lang="cs-CZ" dirty="false"/>
              <a:t>formě </a:t>
            </a:r>
            <a:r>
              <a:rPr lang="cs-CZ" dirty="false" err="true"/>
              <a:t>skenu</a:t>
            </a:r>
            <a:r>
              <a:rPr lang="cs-CZ" dirty="false"/>
              <a:t>. </a:t>
            </a:r>
            <a:r>
              <a:rPr lang="cs-CZ" dirty="false" smtClean="false"/>
              <a:t>Povinně se přikládá pracovní výkaz u výdaje, pokud uplatňovaná část osobních nákladů v projektu převyšuje 10.000,- Kč.</a:t>
            </a:r>
          </a:p>
          <a:p>
            <a:pPr marL="0" indent="0" algn="just">
              <a:buNone/>
            </a:pPr>
            <a:r>
              <a:rPr lang="cs-CZ" dirty="false" smtClean="false"/>
              <a:t>Po </a:t>
            </a:r>
            <a:r>
              <a:rPr lang="cs-CZ" dirty="false"/>
              <a:t>vyplnění údajů </a:t>
            </a:r>
            <a:r>
              <a:rPr lang="cs-CZ" dirty="false" smtClean="false"/>
              <a:t>na soupisce SD-2 </a:t>
            </a:r>
            <a:r>
              <a:rPr lang="cs-CZ" dirty="false"/>
              <a:t>LIDSKÉ ZDROJE </a:t>
            </a:r>
            <a:r>
              <a:rPr lang="cs-CZ" dirty="false" smtClean="false"/>
              <a:t>je </a:t>
            </a:r>
            <a:r>
              <a:rPr lang="cs-CZ" dirty="false"/>
              <a:t>nutné soupisku </a:t>
            </a:r>
            <a:r>
              <a:rPr lang="cs-CZ" b="true" dirty="false"/>
              <a:t>vyexportovat ve formátu </a:t>
            </a:r>
            <a:r>
              <a:rPr lang="cs-CZ" b="true" dirty="false" err="true" smtClean="false"/>
              <a:t>xlsx</a:t>
            </a:r>
            <a:r>
              <a:rPr lang="cs-CZ" b="true" dirty="false" smtClean="false"/>
              <a:t> </a:t>
            </a:r>
            <a:r>
              <a:rPr lang="cs-CZ" b="true" dirty="false"/>
              <a:t>a přiložit </a:t>
            </a:r>
            <a:r>
              <a:rPr lang="cs-CZ" b="true" dirty="false" smtClean="false"/>
              <a:t>jako přílohu žádosti </a:t>
            </a:r>
            <a:r>
              <a:rPr lang="cs-CZ" b="true" dirty="false"/>
              <a:t>o platbu </a:t>
            </a:r>
            <a:r>
              <a:rPr lang="cs-CZ" dirty="false"/>
              <a:t>na záložce Dokumenty.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67798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</a:t>
            </a:r>
            <a:r>
              <a:rPr lang="cs-CZ" dirty="false" smtClean="false"/>
              <a:t>platbu – Záložka SD-3 </a:t>
            </a:r>
            <a:r>
              <a:rPr lang="cs-CZ" dirty="false"/>
              <a:t>CESTOVNÍ NÁHRADY </a:t>
            </a:r>
            <a:r>
              <a:rPr lang="cs-CZ" dirty="false" smtClean="false"/>
              <a:t>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 smtClean="false"/>
              <a:t>Záložka SD-3 CESTOVNÍ </a:t>
            </a:r>
            <a:r>
              <a:rPr lang="cs-CZ" b="true" dirty="false"/>
              <a:t>NÁHRADY</a:t>
            </a:r>
          </a:p>
          <a:p>
            <a:pPr marL="0" indent="0" algn="just">
              <a:buNone/>
            </a:pPr>
            <a:r>
              <a:rPr lang="cs-CZ" dirty="false" smtClean="false"/>
              <a:t>Na záložce SD-3 </a:t>
            </a:r>
            <a:r>
              <a:rPr lang="cs-CZ" dirty="false"/>
              <a:t>CESTOVNÍ </a:t>
            </a:r>
            <a:r>
              <a:rPr lang="cs-CZ" dirty="false" smtClean="false"/>
              <a:t>NÁHRADY se vyplňují výdaje, které jsou hrazené z kapitoly rozpočtu Cestovné (v případě výzvy č.23 se jedná o výdaje na zahraniční pracovní cesty členů RT, příp. výdaje na zahraniční experty v projektu).</a:t>
            </a:r>
            <a:endParaRPr lang="cs-CZ" dirty="false"/>
          </a:p>
          <a:p>
            <a:pPr marL="0" indent="0" algn="just">
              <a:buNone/>
            </a:pPr>
            <a:r>
              <a:rPr lang="cs-CZ" dirty="false" smtClean="false"/>
              <a:t>Na soupisce SD-3 CESTOVNÍ </a:t>
            </a:r>
            <a:r>
              <a:rPr lang="cs-CZ" dirty="false"/>
              <a:t>NÁHRADY </a:t>
            </a:r>
            <a:r>
              <a:rPr lang="cs-CZ" dirty="false" smtClean="false"/>
              <a:t>se vyplňuje: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dirty="false" smtClean="false"/>
              <a:t>Název subjektu, který uhradil daný výdaj </a:t>
            </a:r>
            <a:r>
              <a:rPr lang="cs-CZ" dirty="false"/>
              <a:t>(</a:t>
            </a:r>
            <a:r>
              <a:rPr lang="cs-CZ" dirty="false" smtClean="false"/>
              <a:t>příjemce nebo partnera </a:t>
            </a:r>
            <a:r>
              <a:rPr lang="cs-CZ" dirty="false"/>
              <a:t>s finančním příspěvkem</a:t>
            </a:r>
            <a:r>
              <a:rPr lang="cs-CZ" dirty="false" smtClean="false"/>
              <a:t>).</a:t>
            </a:r>
            <a:endParaRPr lang="cs-CZ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Položka v rozpočtu </a:t>
            </a:r>
            <a:r>
              <a:rPr lang="cs-CZ" dirty="false" smtClean="false"/>
              <a:t>projektu, ze které je výdaj financován.</a:t>
            </a: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726626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747344"/>
          </a:xfrm>
        </p:spPr>
        <p:txBody>
          <a:bodyPr/>
          <a:lstStyle/>
          <a:p>
            <a:pPr algn="ctr"/>
            <a:r>
              <a:rPr lang="cs-CZ" dirty="false" smtClean="false"/>
              <a:t>Žádost o platbu – Záložka SD-3 </a:t>
            </a:r>
            <a:r>
              <a:rPr lang="cs-CZ" dirty="false"/>
              <a:t>CESTOVNÍ NÁHRADY </a:t>
            </a:r>
            <a:r>
              <a:rPr lang="cs-CZ" dirty="false" smtClean="false"/>
              <a:t>II.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cs-CZ" dirty="false"/>
              <a:t>Číslo účetního dokladu v účetnictví (příjemce / partnera s finančním příspěvkem</a:t>
            </a:r>
            <a:r>
              <a:rPr lang="cs-CZ" dirty="false" smtClean="false"/>
              <a:t>).</a:t>
            </a:r>
          </a:p>
          <a:p>
            <a:pPr algn="just">
              <a:spcBef>
                <a:spcPts val="0"/>
              </a:spcBef>
            </a:pPr>
            <a:r>
              <a:rPr lang="cs-CZ" dirty="false" smtClean="false"/>
              <a:t>Příjmení pracovníka, jméno pracovníka.</a:t>
            </a:r>
            <a:endParaRPr lang="cs-CZ" dirty="false"/>
          </a:p>
          <a:p>
            <a:pPr algn="just">
              <a:spcBef>
                <a:spcPts val="0"/>
              </a:spcBef>
            </a:pPr>
            <a:r>
              <a:rPr lang="cs-CZ" dirty="false"/>
              <a:t>Druh pracovní </a:t>
            </a:r>
            <a:r>
              <a:rPr lang="cs-CZ" dirty="false" smtClean="false"/>
              <a:t>cesty.</a:t>
            </a:r>
          </a:p>
          <a:p>
            <a:pPr algn="just">
              <a:spcBef>
                <a:spcPts val="0"/>
              </a:spcBef>
            </a:pPr>
            <a:r>
              <a:rPr lang="cs-CZ" dirty="false" smtClean="false"/>
              <a:t>Účel </a:t>
            </a:r>
            <a:r>
              <a:rPr lang="cs-CZ" dirty="false"/>
              <a:t>pracovní </a:t>
            </a:r>
            <a:r>
              <a:rPr lang="cs-CZ" dirty="false" smtClean="false"/>
              <a:t>cesty.</a:t>
            </a:r>
            <a:endParaRPr lang="pl-PL" dirty="false"/>
          </a:p>
          <a:p>
            <a:pPr algn="just">
              <a:spcBef>
                <a:spcPts val="0"/>
              </a:spcBef>
            </a:pPr>
            <a:r>
              <a:rPr lang="pl-PL" dirty="false" smtClean="false"/>
              <a:t>Datum </a:t>
            </a:r>
            <a:r>
              <a:rPr lang="pl-PL" dirty="false"/>
              <a:t>zahájení pracovní </a:t>
            </a:r>
            <a:r>
              <a:rPr lang="pl-PL" dirty="false" smtClean="false"/>
              <a:t>cesty, datum </a:t>
            </a:r>
            <a:r>
              <a:rPr lang="pl-PL" dirty="false"/>
              <a:t>ukončení pracovní </a:t>
            </a:r>
            <a:r>
              <a:rPr lang="pl-PL" dirty="false" smtClean="false"/>
              <a:t>cesty.</a:t>
            </a:r>
            <a:endParaRPr lang="pl-PL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dirty="false" smtClean="false"/>
              <a:t>Prokazované </a:t>
            </a:r>
            <a:r>
              <a:rPr lang="pl-PL" dirty="false"/>
              <a:t>způsobilé výdaje </a:t>
            </a:r>
            <a:r>
              <a:rPr lang="pl-PL" dirty="false" smtClean="false"/>
              <a:t>na </a:t>
            </a:r>
            <a:r>
              <a:rPr lang="pl-PL" dirty="false"/>
              <a:t>pracovní </a:t>
            </a:r>
            <a:r>
              <a:rPr lang="pl-PL" dirty="false" smtClean="false"/>
              <a:t>cestu (veškeré výdaje, které příjemce / partner s finančním příspěvkem vynaložil na zahraniční pracovní cestu, příp. výdaje na zahraniční experty v projektu).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36573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</a:t>
            </a:r>
            <a:r>
              <a:rPr lang="cs-CZ" dirty="false" smtClean="false"/>
              <a:t>platbu – záložka SD-3 </a:t>
            </a:r>
            <a:r>
              <a:rPr lang="cs-CZ" dirty="false"/>
              <a:t>CESTOVNÍ </a:t>
            </a:r>
            <a:r>
              <a:rPr lang="cs-CZ" dirty="false" smtClean="false"/>
              <a:t>NÁHRADY III.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false"/>
              <a:t>K výdajům na </a:t>
            </a:r>
            <a:r>
              <a:rPr lang="cs-CZ" dirty="false" smtClean="false"/>
              <a:t>záložce SD-3 </a:t>
            </a:r>
            <a:r>
              <a:rPr lang="cs-CZ" dirty="false"/>
              <a:t>CESTOVNÍ </a:t>
            </a:r>
            <a:r>
              <a:rPr lang="cs-CZ" dirty="false" smtClean="false"/>
              <a:t>NÁHRADY se </a:t>
            </a:r>
            <a:r>
              <a:rPr lang="cs-CZ" dirty="false"/>
              <a:t>přikládá příslušný </a:t>
            </a:r>
            <a:r>
              <a:rPr lang="cs-CZ" dirty="false" smtClean="false"/>
              <a:t>doklad </a:t>
            </a:r>
            <a:r>
              <a:rPr lang="cs-CZ" dirty="false"/>
              <a:t>ve formě </a:t>
            </a:r>
            <a:r>
              <a:rPr lang="cs-CZ" dirty="false" err="true" smtClean="false"/>
              <a:t>skenu</a:t>
            </a:r>
            <a:r>
              <a:rPr lang="cs-CZ" dirty="false"/>
              <a:t> </a:t>
            </a:r>
            <a:r>
              <a:rPr lang="cs-CZ" dirty="false" smtClean="false"/>
              <a:t>(doklady k vyúčtování zahraniční pracovní cesty zaměstnance příjemce / </a:t>
            </a:r>
            <a:r>
              <a:rPr lang="cs-CZ" dirty="false"/>
              <a:t>partnera s finančním </a:t>
            </a:r>
            <a:r>
              <a:rPr lang="cs-CZ" dirty="false" smtClean="false"/>
              <a:t>příspěvkem a pod.).</a:t>
            </a:r>
          </a:p>
          <a:p>
            <a:pPr marL="0" indent="0" algn="just">
              <a:buNone/>
            </a:pPr>
            <a:r>
              <a:rPr lang="cs-CZ" dirty="false"/>
              <a:t>Po vyplnění údajů na soupisce </a:t>
            </a:r>
            <a:r>
              <a:rPr lang="cs-CZ" dirty="false" smtClean="false"/>
              <a:t>SD-3 </a:t>
            </a:r>
            <a:r>
              <a:rPr lang="cs-CZ" dirty="false"/>
              <a:t>CESTOVNÍ NÁHRADY </a:t>
            </a:r>
            <a:r>
              <a:rPr lang="cs-CZ" dirty="false" smtClean="false"/>
              <a:t>je </a:t>
            </a:r>
            <a:r>
              <a:rPr lang="cs-CZ" dirty="false"/>
              <a:t>nutné soupisku </a:t>
            </a:r>
            <a:r>
              <a:rPr lang="cs-CZ" b="true" dirty="false"/>
              <a:t>vyexportovat ve formátu </a:t>
            </a:r>
            <a:r>
              <a:rPr lang="cs-CZ" b="true" dirty="false" err="true" smtClean="false"/>
              <a:t>xlsx</a:t>
            </a:r>
            <a:r>
              <a:rPr lang="cs-CZ" b="true" dirty="false" smtClean="false"/>
              <a:t> </a:t>
            </a:r>
            <a:r>
              <a:rPr lang="cs-CZ" b="true" dirty="false"/>
              <a:t>a přiložit jako přílohu žádosti o platbu </a:t>
            </a:r>
            <a:r>
              <a:rPr lang="cs-CZ" dirty="false"/>
              <a:t>na záložce Dokumenty.</a:t>
            </a:r>
          </a:p>
          <a:p>
            <a:pPr marL="0" indent="0">
              <a:buNone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269982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Žádost o </a:t>
            </a:r>
            <a:r>
              <a:rPr lang="cs-CZ" sz="2800" dirty="false"/>
              <a:t>platbu – záložka SOUPISKA </a:t>
            </a:r>
            <a:r>
              <a:rPr lang="cs-CZ" sz="2800" dirty="false" smtClean="false"/>
              <a:t>PŘÍJMŮ, záložka nezpůsobilé výdaje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136456" cy="482453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b="true" dirty="false" smtClean="false"/>
              <a:t>Záložka SOUPISKA </a:t>
            </a:r>
            <a:r>
              <a:rPr lang="cs-CZ" b="true" dirty="false"/>
              <a:t>PŘÍJMŮ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dirty="false" smtClean="false"/>
              <a:t>Záložka </a:t>
            </a:r>
            <a:r>
              <a:rPr lang="cs-CZ" dirty="false"/>
              <a:t>SOUPISKA </a:t>
            </a:r>
            <a:r>
              <a:rPr lang="cs-CZ" dirty="false" smtClean="false"/>
              <a:t>PŘÍJMŮ se vyplňuje pouze v případě nahodilých příjmů (bude se řešit individuálně - projekty ve výzvě č. 65 nevytvářejí příjmy). Příjmem projektu nejsou: např. úroky na bankovních účtech, platby, které příjemce obdrží ze smluvních pokut v důsledku porušení smlouvy…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dirty="false" smtClean="false"/>
          </a:p>
          <a:p>
            <a:pPr marL="0" indent="0" algn="just">
              <a:spcBef>
                <a:spcPts val="0"/>
              </a:spcBef>
              <a:buNone/>
            </a:pPr>
            <a:r>
              <a:rPr lang="cs-CZ" b="true" dirty="false" smtClean="false"/>
              <a:t>Záložka NEZPŮSOBILÉ VÝDAJE</a:t>
            </a:r>
            <a:endParaRPr lang="cs-CZ" b="true" dirty="false"/>
          </a:p>
          <a:p>
            <a:pPr marL="0" indent="0" algn="just">
              <a:buNone/>
            </a:pPr>
            <a:r>
              <a:rPr lang="cs-CZ" dirty="false" smtClean="false"/>
              <a:t>Záložku </a:t>
            </a:r>
            <a:r>
              <a:rPr lang="cs-CZ" dirty="false"/>
              <a:t>příjemce nevyplňuje.</a:t>
            </a:r>
          </a:p>
          <a:p>
            <a:pPr marL="0" indent="0">
              <a:buNone/>
            </a:pPr>
            <a:endParaRPr lang="cs-CZ" sz="4000" b="true" dirty="false"/>
          </a:p>
          <a:p>
            <a:pPr marL="0" indent="0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8345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Žádost o platbu – záložka  Dokumenty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84784"/>
            <a:ext cx="8064000" cy="468004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b="true" dirty="false" smtClean="false"/>
              <a:t>Záložka DOKUMENTY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/>
              <a:t>Na záložce DOKUMENTY je </a:t>
            </a:r>
            <a:r>
              <a:rPr lang="cs-CZ" dirty="false"/>
              <a:t>možnost vkládat přílohy k žádosti o platbu. Jedná se o </a:t>
            </a:r>
            <a:r>
              <a:rPr lang="cs-CZ" dirty="false" smtClean="false"/>
              <a:t>přílohy</a:t>
            </a:r>
            <a:r>
              <a:rPr lang="cs-CZ" dirty="false"/>
              <a:t>, které nejsou zařazené jako přílohy k výdajům v dílčích </a:t>
            </a:r>
            <a:r>
              <a:rPr lang="cs-CZ" dirty="false" smtClean="false"/>
              <a:t>soupiskách, </a:t>
            </a:r>
            <a:r>
              <a:rPr lang="cs-CZ" dirty="false"/>
              <a:t>např. </a:t>
            </a:r>
            <a:r>
              <a:rPr lang="cs-CZ" dirty="false" smtClean="false"/>
              <a:t>vyexportované </a:t>
            </a:r>
            <a:r>
              <a:rPr lang="cs-CZ" dirty="false"/>
              <a:t>soupisky </a:t>
            </a:r>
            <a:r>
              <a:rPr lang="cs-CZ" dirty="false" smtClean="false"/>
              <a:t>SD-1 </a:t>
            </a:r>
            <a:r>
              <a:rPr lang="cs-CZ" dirty="false"/>
              <a:t>ÚČETNÍ/DAŇOVÉ </a:t>
            </a:r>
            <a:r>
              <a:rPr lang="cs-CZ" dirty="false" smtClean="false"/>
              <a:t>DOKLADY, SD-2</a:t>
            </a:r>
            <a:r>
              <a:rPr lang="cs-CZ" dirty="false"/>
              <a:t>. LIDSKÉ </a:t>
            </a:r>
            <a:r>
              <a:rPr lang="cs-CZ" dirty="false" smtClean="false"/>
              <a:t>ZDROJE, SD-3</a:t>
            </a:r>
            <a:r>
              <a:rPr lang="cs-CZ" dirty="false"/>
              <a:t>. CESTOVNÍ </a:t>
            </a:r>
            <a:r>
              <a:rPr lang="cs-CZ" dirty="false" smtClean="false"/>
              <a:t>NÁHRADY a dále např. bankovní </a:t>
            </a:r>
            <a:r>
              <a:rPr lang="cs-CZ" dirty="false"/>
              <a:t>výpisy, pokladní </a:t>
            </a:r>
            <a:r>
              <a:rPr lang="cs-CZ" dirty="false" smtClean="false"/>
              <a:t>doklady, </a:t>
            </a:r>
            <a:r>
              <a:rPr lang="cs-CZ" dirty="false"/>
              <a:t>prezenční </a:t>
            </a:r>
            <a:r>
              <a:rPr lang="cs-CZ" dirty="false" smtClean="false"/>
              <a:t>listiny apod.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 algn="just">
              <a:buNone/>
            </a:pPr>
            <a:r>
              <a:rPr lang="cs-CZ" dirty="false" smtClean="false"/>
              <a:t>Do </a:t>
            </a:r>
            <a:r>
              <a:rPr lang="cs-CZ" dirty="false"/>
              <a:t>ISKP14+ lze vložit dokument o velikosti maximálně 100MB.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55674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– záložka souhrnná soupiska </a:t>
            </a:r>
            <a:r>
              <a:rPr lang="cs-CZ" dirty="false" smtClean="false"/>
              <a:t>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/>
              <a:t>Záložka Souhrnná soupiska – naplnění soupisky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>
                <a:ea typeface="Arial"/>
                <a:cs typeface="Times New Roman"/>
              </a:rPr>
              <a:t>Po vyplnění dílčích soupisek (</a:t>
            </a:r>
            <a:r>
              <a:rPr lang="cs-CZ" dirty="false" smtClean="false"/>
              <a:t>SD-1 </a:t>
            </a:r>
            <a:r>
              <a:rPr lang="cs-CZ" dirty="false"/>
              <a:t>ÚČETNÍ/DAŇOVÉ </a:t>
            </a:r>
            <a:r>
              <a:rPr lang="cs-CZ" dirty="false" smtClean="false"/>
              <a:t>DOKLADY, SD-2 </a:t>
            </a:r>
            <a:r>
              <a:rPr lang="cs-CZ" dirty="false"/>
              <a:t>LIDSKÉ </a:t>
            </a:r>
            <a:r>
              <a:rPr lang="cs-CZ" dirty="false" smtClean="false"/>
              <a:t>ZDROJE, SD-3 </a:t>
            </a:r>
            <a:r>
              <a:rPr lang="cs-CZ" dirty="false"/>
              <a:t>CESTOVNÍ </a:t>
            </a:r>
            <a:r>
              <a:rPr lang="cs-CZ" dirty="false" smtClean="false"/>
              <a:t>NÁHRADY) </a:t>
            </a:r>
            <a:r>
              <a:rPr lang="cs-CZ" dirty="false" smtClean="false">
                <a:cs typeface="Times New Roman"/>
              </a:rPr>
              <a:t>se v záložce Souhrnná soupiska zvolí volba „</a:t>
            </a:r>
            <a:r>
              <a:rPr lang="cs-CZ" b="true" dirty="false" smtClean="false">
                <a:ea typeface="Arial"/>
                <a:cs typeface="Times New Roman"/>
              </a:rPr>
              <a:t>Naplnit data z dokladů soupisky“ </a:t>
            </a:r>
            <a:r>
              <a:rPr lang="cs-CZ" dirty="false" smtClean="false">
                <a:ea typeface="Arial"/>
                <a:cs typeface="Times New Roman"/>
              </a:rPr>
              <a:t>a systém automaticky doplní všechna pole v této záložce s výjimkou pole „Prokazované další výdaje stanovené sazbou či paušálem“.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dirty="false" smtClean="false">
              <a:ea typeface="Arial"/>
              <a:cs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>
                <a:ea typeface="Arial"/>
                <a:cs typeface="Times New Roman"/>
              </a:rPr>
              <a:t>V poli „Prokazované </a:t>
            </a:r>
            <a:r>
              <a:rPr lang="cs-CZ" dirty="false">
                <a:ea typeface="Arial"/>
                <a:cs typeface="Times New Roman"/>
              </a:rPr>
              <a:t>další výdaje stanovené sazbou či </a:t>
            </a:r>
            <a:r>
              <a:rPr lang="cs-CZ" dirty="false" smtClean="false">
                <a:ea typeface="Arial"/>
                <a:cs typeface="Times New Roman"/>
              </a:rPr>
              <a:t>paušálem“ je nutné vyplnit částku nepřímých nákladů, týkající se aktuální žádosti o platbu. </a:t>
            </a:r>
            <a:endParaRPr lang="cs-CZ" dirty="false">
              <a:ea typeface="Arial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 smtClean="false">
              <a:ea typeface="Arial"/>
              <a:cs typeface="Times New Roman"/>
            </a:endParaRPr>
          </a:p>
          <a:p>
            <a:pPr marL="0" indent="0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7875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</a:t>
            </a:r>
            <a:r>
              <a:rPr lang="cs-CZ" dirty="false" smtClean="false"/>
              <a:t>– záložka souhrnná soupiska II.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352928" cy="4779232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false" smtClean="false"/>
              <a:t>Výpočet: Částka nepřímých nákladů v poli </a:t>
            </a:r>
            <a:r>
              <a:rPr lang="cs-CZ" dirty="false">
                <a:ea typeface="Arial"/>
                <a:cs typeface="Times New Roman"/>
              </a:rPr>
              <a:t>„Prokazované další výdaje stanovené sazbou či </a:t>
            </a:r>
            <a:r>
              <a:rPr lang="cs-CZ" dirty="false" smtClean="false">
                <a:ea typeface="Arial"/>
                <a:cs typeface="Times New Roman"/>
              </a:rPr>
              <a:t>paušálem“ = </a:t>
            </a:r>
            <a:r>
              <a:rPr lang="cs-CZ" dirty="false" smtClean="false"/>
              <a:t>částka prokazovaných přímých nákladů  v žádosti o platbu x sazba nepřímých nákladů dle právního aktu. </a:t>
            </a:r>
          </a:p>
          <a:p>
            <a:pPr marL="0" indent="0" algn="just">
              <a:buNone/>
            </a:pPr>
            <a:r>
              <a:rPr lang="cs-CZ" dirty="false" smtClean="false"/>
              <a:t>Vypočtená částka nepřímých nákladů se zaokrouhluje na      </a:t>
            </a:r>
            <a:r>
              <a:rPr lang="cs-CZ" b="true" dirty="false" smtClean="false"/>
              <a:t>2 desetinná místa směrem dolů</a:t>
            </a:r>
            <a:r>
              <a:rPr lang="cs-CZ" dirty="false" smtClean="false"/>
              <a:t>.</a:t>
            </a:r>
            <a:endParaRPr lang="cs-CZ" dirty="false"/>
          </a:p>
          <a:p>
            <a:pPr marL="0" indent="0" algn="just">
              <a:buNone/>
            </a:pPr>
            <a:r>
              <a:rPr lang="cs-CZ" dirty="false" smtClean="false"/>
              <a:t>Po vyplnění částky nepřímých nákladů v poli „Prokazované další výdaje stanovené sazbou či paušálem“ je nutné znovu zvolit volbu </a:t>
            </a:r>
            <a:r>
              <a:rPr lang="cs-CZ" b="true" dirty="false" smtClean="false"/>
              <a:t>„Naplnit data z dokladů soupisky“.</a:t>
            </a:r>
            <a:r>
              <a:rPr lang="cs-CZ" dirty="false" smtClean="false"/>
              <a:t> Systém přepočte hodnoty v souhrnné soupisce se zohledněním částky zadaných nepřímých nákladů.</a:t>
            </a:r>
          </a:p>
          <a:p>
            <a:pPr marL="0" indent="0"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35341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Záložka - Žádost o platbu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448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 smtClean="false">
                <a:ea typeface="Arial"/>
                <a:cs typeface="Times New Roman"/>
              </a:rPr>
              <a:t>Záložka ŽÁDOST O PLATBU</a:t>
            </a:r>
            <a:endParaRPr lang="cs-CZ" b="true" dirty="false">
              <a:ea typeface="Arial"/>
              <a:cs typeface="Times New Roman"/>
            </a:endParaRPr>
          </a:p>
          <a:p>
            <a:pPr marL="0" indent="0" algn="just">
              <a:buNone/>
            </a:pPr>
            <a:r>
              <a:rPr lang="cs-CZ" b="true" dirty="false" smtClean="false"/>
              <a:t>Část </a:t>
            </a:r>
            <a:r>
              <a:rPr lang="cs-CZ" b="true" cap="all" dirty="false" smtClean="false"/>
              <a:t>Způsobilé výdaje – Požadováno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/>
              <a:t>Po naplnění souhrnné soupisky systém automaticky naplní pole v části </a:t>
            </a:r>
            <a:r>
              <a:rPr lang="cs-CZ" cap="all" dirty="false" smtClean="false"/>
              <a:t>Způsobilé </a:t>
            </a:r>
            <a:r>
              <a:rPr lang="cs-CZ" cap="all" dirty="false"/>
              <a:t>výdaje – </a:t>
            </a:r>
            <a:r>
              <a:rPr lang="cs-CZ" cap="all" dirty="false" smtClean="false"/>
              <a:t>Požadováno.</a:t>
            </a:r>
            <a:endParaRPr lang="cs-CZ" cap="all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dirty="false" smtClean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b="true" dirty="false"/>
              <a:t>Část ČÁSTKA NA KRYTÍ VÝDAJŮ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/>
              <a:t>V části </a:t>
            </a:r>
            <a:r>
              <a:rPr lang="cs-CZ" dirty="false"/>
              <a:t>ČÁSTKA NA KRYTÍ </a:t>
            </a:r>
            <a:r>
              <a:rPr lang="cs-CZ" dirty="false" smtClean="false"/>
              <a:t>VÝDAJŮ je nutné vyplnit pole „</a:t>
            </a:r>
            <a:r>
              <a:rPr lang="cs-CZ" dirty="false"/>
              <a:t>Částka na krytí výdajů </a:t>
            </a:r>
            <a:r>
              <a:rPr lang="cs-CZ" dirty="false" smtClean="false"/>
              <a:t>investiční“ a pole „Částka </a:t>
            </a:r>
            <a:r>
              <a:rPr lang="cs-CZ" dirty="false"/>
              <a:t>na krytí výdajů </a:t>
            </a:r>
            <a:r>
              <a:rPr lang="cs-CZ" dirty="false" smtClean="false"/>
              <a:t>neinvestiční“.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 smtClean="false"/>
              <a:t>Částka na krytí výdajů odpovídá částce celkových prokázaných výdajů v žádosti o platbu za podmínky, že při jejím poskytnutí nedojde k překročení celkové částky dotace dle právního aktu.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7174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Zpráva o realizaci projektu </a:t>
            </a:r>
            <a:r>
              <a:rPr lang="cs-CZ" sz="2800" dirty="false" smtClean="false"/>
              <a:t>– ZÁLOŽKY I. 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dirty="false"/>
              <a:t>Základní informace o projektu a předkládané </a:t>
            </a:r>
            <a:r>
              <a:rPr lang="cs-CZ" sz="1800" dirty="false" err="true"/>
              <a:t>ZoR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Kontaktní údaje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Pokrok v realizaci KA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Indikátory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Horizontální principy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Příjmy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Veřejné zakázky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Kontroly (mimo kontrol z úrovně poskytovatele podpory)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Povinná publicita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Problémy v realizaci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Čestná prohlášení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Přílohy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99287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Záložka - Žádost </a:t>
            </a:r>
            <a:r>
              <a:rPr lang="cs-CZ" dirty="false"/>
              <a:t>o platbu </a:t>
            </a:r>
            <a:r>
              <a:rPr lang="cs-CZ" dirty="false" smtClean="false"/>
              <a:t>II.</a:t>
            </a:r>
            <a:br>
              <a:rPr lang="cs-CZ" dirty="false" smtClean="false"/>
            </a:br>
            <a:r>
              <a:rPr lang="cs-CZ" dirty="false" smtClean="false"/>
              <a:t>Záložka – Čestná prohlášení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79512" y="1340768"/>
            <a:ext cx="8064448" cy="4779232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false" smtClean="false"/>
              <a:t>V případě, že by poskytnutím částky ve výši celkových prokázaných výdajů v žádosti o platbu došlo k překročení celkové částky dotace z právního aktu, stanovuje se částka na krytí výdajů jako rozdíl mezi tím</a:t>
            </a:r>
            <a:r>
              <a:rPr lang="cs-CZ" dirty="false"/>
              <a:t>, co už bylo jako záloha v systému zaevidováno a částkou celkových způsobilých výdajů projektu dle právního aktu. </a:t>
            </a:r>
            <a:endParaRPr lang="cs-CZ" dirty="false" smtClean="false"/>
          </a:p>
          <a:p>
            <a:pPr marL="0" indent="0" algn="just">
              <a:spcAft>
                <a:spcPts val="1200"/>
              </a:spcAft>
              <a:buNone/>
            </a:pPr>
            <a:r>
              <a:rPr lang="cs-CZ" dirty="false" smtClean="false"/>
              <a:t>Další pole v </a:t>
            </a:r>
            <a:r>
              <a:rPr lang="cs-CZ" dirty="false"/>
              <a:t>části ČÁSTKA NA KRYTÍ VÝDAJŮ dopočítá </a:t>
            </a:r>
            <a:r>
              <a:rPr lang="cs-CZ" dirty="false" smtClean="false"/>
              <a:t>systém.</a:t>
            </a:r>
            <a:endParaRPr lang="cs-CZ" sz="2800" b="true" dirty="false" smtClean="false"/>
          </a:p>
          <a:p>
            <a:pPr marL="0" indent="0" algn="just">
              <a:spcAft>
                <a:spcPts val="0"/>
              </a:spcAft>
              <a:buNone/>
            </a:pPr>
            <a:r>
              <a:rPr lang="cs-CZ" b="true" dirty="false">
                <a:ea typeface="Arial"/>
                <a:cs typeface="Times New Roman"/>
              </a:rPr>
              <a:t>Záložka – </a:t>
            </a:r>
            <a:r>
              <a:rPr lang="cs-CZ" b="true" dirty="false" smtClean="false">
                <a:ea typeface="Arial"/>
                <a:cs typeface="Times New Roman"/>
              </a:rPr>
              <a:t>ČESTNÁ PROHLÁŠENÍ</a:t>
            </a:r>
            <a:endParaRPr lang="cs-CZ" b="true" dirty="false">
              <a:ea typeface="Arial"/>
              <a:cs typeface="Times New Roman"/>
            </a:endParaRPr>
          </a:p>
          <a:p>
            <a:pPr marL="0" indent="0" algn="just">
              <a:buNone/>
            </a:pPr>
            <a:r>
              <a:rPr lang="cs-CZ" dirty="false" smtClean="false"/>
              <a:t>Na záložce Čestná prohlášení je nutno vybrat jedno ze dvou předdefinovaných čestných prohlášení.</a:t>
            </a:r>
            <a:r>
              <a:rPr lang="cs-CZ" i="true" dirty="false"/>
              <a:t>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60013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pPr algn="ctr"/>
            <a:r>
              <a:rPr lang="cs-CZ" dirty="false" smtClean="false"/>
              <a:t>Žádost o platbu</a:t>
            </a:r>
            <a:br>
              <a:rPr lang="cs-CZ" dirty="false" smtClean="false"/>
            </a:br>
            <a:r>
              <a:rPr lang="cs-CZ" dirty="false" smtClean="false"/>
              <a:t>Finalizace žádosti o platbu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 smtClean="false">
                <a:ea typeface="Arial"/>
                <a:cs typeface="Times New Roman"/>
              </a:rPr>
              <a:t>Finalizace </a:t>
            </a:r>
            <a:r>
              <a:rPr lang="cs-CZ" b="true" dirty="false">
                <a:ea typeface="Arial"/>
                <a:cs typeface="Times New Roman"/>
              </a:rPr>
              <a:t>žádosti o platbu</a:t>
            </a:r>
          </a:p>
          <a:p>
            <a:pPr marL="0" indent="0" algn="just">
              <a:buNone/>
            </a:pPr>
            <a:r>
              <a:rPr lang="cs-CZ" dirty="false" smtClean="false"/>
              <a:t>Před finalizací žádosti o platbu - nutno zvolit volbu „Kontrola“ a v případě zobrazení chybového hlášení provést odstranění chyb.</a:t>
            </a:r>
            <a:endParaRPr lang="cs-CZ" dirty="false"/>
          </a:p>
          <a:p>
            <a:pPr marL="0" indent="0" algn="just">
              <a:buNone/>
            </a:pPr>
            <a:r>
              <a:rPr lang="cs-CZ" dirty="false" smtClean="false"/>
              <a:t>Pokud kontrola proběhne v pořádku, je možné žádost o platbu finalizovat a podepsat.</a:t>
            </a:r>
          </a:p>
          <a:p>
            <a:pPr marL="0" indent="0" algn="just">
              <a:buNone/>
            </a:pPr>
            <a:r>
              <a:rPr lang="cs-CZ" dirty="false" smtClean="false"/>
              <a:t>Žádost o platbu musí být </a:t>
            </a:r>
            <a:r>
              <a:rPr lang="cs-CZ" dirty="false" err="true" smtClean="false"/>
              <a:t>finalizovaná</a:t>
            </a:r>
            <a:r>
              <a:rPr lang="cs-CZ" dirty="false" smtClean="false"/>
              <a:t> a podepsaná před finalizací Zprávy o realizaci (</a:t>
            </a:r>
            <a:r>
              <a:rPr lang="cs-CZ" dirty="false" err="true" smtClean="false"/>
              <a:t>ZoR</a:t>
            </a:r>
            <a:r>
              <a:rPr lang="cs-CZ" dirty="false" smtClean="false"/>
              <a:t>). Poté, co je Zpráva o realizaci (</a:t>
            </a:r>
            <a:r>
              <a:rPr lang="cs-CZ" dirty="false" err="true" smtClean="false"/>
              <a:t>ZoR</a:t>
            </a:r>
            <a:r>
              <a:rPr lang="cs-CZ" dirty="false" smtClean="false"/>
              <a:t>) podepsaná, žádost o platbu se automaticky přepne do stavu „Podaná na ŘO/ZS“.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sz="3200" b="true" dirty="false" smtClean="false"/>
          </a:p>
          <a:p>
            <a:pPr marL="0" indent="0">
              <a:buNone/>
            </a:pPr>
            <a:endParaRPr lang="cs-CZ" sz="3200" b="true" dirty="false" smtClean="false"/>
          </a:p>
          <a:p>
            <a:pPr marL="0" indent="0">
              <a:buNone/>
            </a:pPr>
            <a:endParaRPr lang="cs-CZ" sz="3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924010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Žádost o platbu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vrácení </a:t>
            </a:r>
            <a:r>
              <a:rPr lang="cs-CZ" dirty="false"/>
              <a:t>k přepracování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false"/>
              <a:t>Pokud </a:t>
            </a:r>
            <a:r>
              <a:rPr lang="cs-CZ" dirty="false" smtClean="false"/>
              <a:t>ŘO zjistí </a:t>
            </a:r>
            <a:r>
              <a:rPr lang="cs-CZ" dirty="false"/>
              <a:t>při kontrole žádosti o platbu nedostatky, které lze </a:t>
            </a:r>
            <a:r>
              <a:rPr lang="cs-CZ" dirty="false" smtClean="false"/>
              <a:t>v </a:t>
            </a:r>
            <a:r>
              <a:rPr lang="cs-CZ" dirty="false"/>
              <a:t>rámci administrace </a:t>
            </a:r>
            <a:r>
              <a:rPr lang="cs-CZ" dirty="false" smtClean="false"/>
              <a:t>žádosti </a:t>
            </a:r>
            <a:r>
              <a:rPr lang="cs-CZ" dirty="false"/>
              <a:t>o platbu odstranit, provede vrácení žádosti o platbu </a:t>
            </a:r>
            <a:r>
              <a:rPr lang="cs-CZ" dirty="false" smtClean="false"/>
              <a:t>příjemci k </a:t>
            </a:r>
            <a:r>
              <a:rPr lang="cs-CZ" dirty="false"/>
              <a:t>dopracování. </a:t>
            </a:r>
            <a:endParaRPr lang="cs-CZ" dirty="false" smtClean="false"/>
          </a:p>
          <a:p>
            <a:pPr marL="0" indent="0" algn="just">
              <a:buNone/>
            </a:pPr>
            <a:r>
              <a:rPr lang="cs-CZ" dirty="false" smtClean="false"/>
              <a:t>Výzvu k </a:t>
            </a:r>
            <a:r>
              <a:rPr lang="cs-CZ" dirty="false"/>
              <a:t>nápravě identifikovaných </a:t>
            </a:r>
            <a:r>
              <a:rPr lang="cs-CZ" dirty="false" smtClean="false"/>
              <a:t>nedostatků zasílá ŘO depeší.</a:t>
            </a:r>
          </a:p>
          <a:p>
            <a:pPr marL="0" indent="0" algn="just">
              <a:buNone/>
            </a:pPr>
            <a:r>
              <a:rPr lang="cs-CZ" dirty="false" smtClean="false"/>
              <a:t>Zpřístupnění </a:t>
            </a:r>
            <a:r>
              <a:rPr lang="cs-CZ" dirty="false"/>
              <a:t>žádosti o platbu k editaci </a:t>
            </a:r>
            <a:r>
              <a:rPr lang="cs-CZ" dirty="false" smtClean="false"/>
              <a:t>v ISKP14+ je pomocí funkce „Zpřístupnit k editaci“.   </a:t>
            </a:r>
          </a:p>
          <a:p>
            <a:pPr marL="0" indent="0" algn="just">
              <a:buNone/>
            </a:pPr>
            <a:r>
              <a:rPr lang="cs-CZ" dirty="false" smtClean="false"/>
              <a:t>Při editaci vrácené žádosti o platbu se postupuje obdobně, jako při prvním zadání žádosti o platbu do ISKP14+.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12591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KONTROLY NA MÍSTĚ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Příjemce povinen umožnit ověření skutečností, které popisuje v žádosti o podporu a zprávách o realizaci projektu či dalších </a:t>
            </a:r>
            <a:r>
              <a:rPr lang="cs-CZ" sz="1800" dirty="false" smtClean="false"/>
              <a:t>dokumentech.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Ohlášená kontrola </a:t>
            </a:r>
            <a:r>
              <a:rPr lang="cs-CZ" sz="1800" dirty="false" smtClean="false"/>
              <a:t>-  dopředu </a:t>
            </a:r>
            <a:r>
              <a:rPr lang="cs-CZ" sz="1800" dirty="false"/>
              <a:t>informace o připravované kontrole a poskytnut seznam potřebné dokumentace a časový harmonogram </a:t>
            </a:r>
            <a:r>
              <a:rPr lang="cs-CZ" sz="1800" dirty="false" smtClean="false"/>
              <a:t>kontroly.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Neohlášená </a:t>
            </a:r>
            <a:r>
              <a:rPr lang="cs-CZ" sz="1800" b="true" dirty="false"/>
              <a:t>kontrola</a:t>
            </a:r>
            <a:r>
              <a:rPr lang="cs-CZ" sz="1800" dirty="false"/>
              <a:t>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Příjemce </a:t>
            </a:r>
            <a:r>
              <a:rPr lang="cs-CZ" sz="1800" b="true" dirty="false"/>
              <a:t>musí umožnit vstup </a:t>
            </a:r>
            <a:r>
              <a:rPr lang="cs-CZ" sz="1800" dirty="false"/>
              <a:t>kontrolou pověřeným osobám, včetně přístupu k veškeré dokumentaci týkající se projektu, a během realizace projektu, ale také po celou dobu, po kterou je povinen uchovávat dokumentaci </a:t>
            </a:r>
            <a:r>
              <a:rPr lang="cs-CZ" sz="1800" dirty="false" smtClean="false"/>
              <a:t>projektu.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Také </a:t>
            </a:r>
            <a:r>
              <a:rPr lang="cs-CZ" sz="1800" b="true" dirty="false"/>
              <a:t>partner</a:t>
            </a:r>
            <a:r>
              <a:rPr lang="cs-CZ" sz="1800" dirty="false"/>
              <a:t> je povinen poskytnout stejný rozsah součinnosti kontrolujícímu </a:t>
            </a:r>
            <a:r>
              <a:rPr lang="cs-CZ" sz="1800" dirty="false" smtClean="false"/>
              <a:t>orgánu.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K </a:t>
            </a:r>
            <a:r>
              <a:rPr lang="cs-CZ" sz="1800" dirty="false"/>
              <a:t>provádění kontrol na </a:t>
            </a:r>
            <a:r>
              <a:rPr lang="cs-CZ" sz="1800" dirty="false" smtClean="false"/>
              <a:t>místě/k </a:t>
            </a:r>
            <a:r>
              <a:rPr lang="cs-CZ" sz="1800" dirty="false"/>
              <a:t>provádění auditů </a:t>
            </a:r>
            <a:r>
              <a:rPr lang="cs-CZ" sz="1800" b="true" dirty="false"/>
              <a:t>oprávněny</a:t>
            </a:r>
            <a:r>
              <a:rPr lang="cs-CZ" sz="1800" dirty="false"/>
              <a:t> také Ministerstvo financí, orgány finanční správy, Evropská komise nebo Evropský účetní dvůr a Nejvyšší kontrolní úřad, popř. je mohou doprovázet další přizvané osoby.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528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Plán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</a:t>
            </a:r>
            <a:r>
              <a:rPr lang="cs-CZ" sz="2000" dirty="false"/>
              <a:t>o podporu neobsahuje přesné termíny konání aktivit.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ŘO si může od příjemce vyžádat </a:t>
            </a:r>
            <a:r>
              <a:rPr lang="pl-PL" sz="2000" b="true" dirty="false"/>
              <a:t>plán aktivit projektu </a:t>
            </a:r>
            <a:r>
              <a:rPr lang="pl-PL" sz="2000" dirty="false"/>
              <a:t>(na určité časové období nebo po celou dobu realizace projektu) – depeší.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Plán aktivit projektu slouží ŘO k provádění </a:t>
            </a:r>
            <a:r>
              <a:rPr lang="cs-CZ" sz="2000" b="true" dirty="false"/>
              <a:t>neohlášených kontrol </a:t>
            </a:r>
            <a:r>
              <a:rPr lang="cs-CZ" sz="2000" dirty="false"/>
              <a:t>realizace jednotlivých projektů.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Bližší informace viz Obecná část pravidel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509841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Mgr</a:t>
            </a:r>
            <a:r>
              <a:rPr lang="cs-CZ" sz="1600" dirty="false"/>
              <a:t>. Tereza Zahálková, </a:t>
            </a:r>
            <a:r>
              <a:rPr lang="cs-CZ" sz="1600" dirty="false">
                <a:hlinkClick r:id="rId3"/>
              </a:rPr>
              <a:t>tereza.zahalkova@mpsv.cz</a:t>
            </a:r>
            <a:r>
              <a:rPr lang="cs-CZ" sz="1600" dirty="false"/>
              <a:t>, 221 923 899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Mgr</a:t>
            </a:r>
            <a:r>
              <a:rPr lang="cs-CZ" sz="1600" dirty="false"/>
              <a:t>. Dita Tondlová, </a:t>
            </a:r>
            <a:r>
              <a:rPr lang="cs-CZ" sz="1600" dirty="false">
                <a:hlinkClick r:id="rId4"/>
              </a:rPr>
              <a:t>dita.tondlova@mpsv.cz</a:t>
            </a:r>
            <a:r>
              <a:rPr lang="cs-CZ" sz="1600" dirty="false"/>
              <a:t>, 221 922 034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Ing</a:t>
            </a:r>
            <a:r>
              <a:rPr lang="cs-CZ" sz="1600" dirty="false"/>
              <a:t>. Ondřej </a:t>
            </a:r>
            <a:r>
              <a:rPr lang="cs-CZ" sz="1600" dirty="false" smtClean="false"/>
              <a:t>Remeš, </a:t>
            </a:r>
            <a:r>
              <a:rPr lang="cs-CZ" sz="1600" dirty="false" smtClean="false">
                <a:hlinkClick r:id="rId5"/>
              </a:rPr>
              <a:t>ondrej.remes@mpsv.cz</a:t>
            </a:r>
            <a:r>
              <a:rPr lang="cs-CZ" sz="1600" dirty="false" smtClean="false"/>
              <a:t>, 221 </a:t>
            </a:r>
            <a:r>
              <a:rPr lang="cs-CZ" sz="1600" dirty="false"/>
              <a:t>923 </a:t>
            </a:r>
            <a:r>
              <a:rPr lang="cs-CZ" sz="1600" dirty="false" smtClean="false"/>
              <a:t>302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492324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 </a:t>
            </a:r>
            <a:r>
              <a:rPr lang="cs-CZ" sz="3200" b="true" dirty="false"/>
              <a:t>ZA POZORNOST 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200" b="true" dirty="false" smtClean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56992"/>
            <a:ext cx="1945656" cy="193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Zpráva o realizaci </a:t>
            </a:r>
            <a:r>
              <a:rPr lang="cs-CZ" sz="2800" dirty="false" smtClean="false"/>
              <a:t>projektu– </a:t>
            </a:r>
            <a:r>
              <a:rPr lang="cs-CZ" sz="2800" dirty="false"/>
              <a:t>ZÁLOŽKY </a:t>
            </a:r>
            <a:r>
              <a:rPr lang="cs-CZ" sz="2800" dirty="false" smtClean="false"/>
              <a:t>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false" smtClean="false"/>
              <a:t>Publicita – viz. samostatná kapitola prezentace</a:t>
            </a:r>
          </a:p>
          <a:p>
            <a:r>
              <a:rPr lang="cs-CZ" sz="1400" dirty="false" smtClean="false"/>
              <a:t>Dokumenty – viz. samostatná kapitola prezentace</a:t>
            </a:r>
          </a:p>
          <a:p>
            <a:r>
              <a:rPr lang="cs-CZ" sz="1400" dirty="false" smtClean="false"/>
              <a:t>Veřejné zakázky - </a:t>
            </a:r>
            <a:r>
              <a:rPr lang="cs-CZ" sz="1400" dirty="false"/>
              <a:t>viz. samostatná kapitola </a:t>
            </a:r>
            <a:r>
              <a:rPr lang="cs-CZ" sz="1400" dirty="false" smtClean="false"/>
              <a:t>prezentace</a:t>
            </a:r>
          </a:p>
          <a:p>
            <a:r>
              <a:rPr lang="cs-CZ" sz="1400" dirty="false" smtClean="false"/>
              <a:t>Hodnocení a odvolání – zaznamenání </a:t>
            </a:r>
            <a:r>
              <a:rPr lang="pl-PL" sz="1400" dirty="false" smtClean="false"/>
              <a:t>údajů </a:t>
            </a:r>
            <a:r>
              <a:rPr lang="pl-PL" sz="1400" dirty="false"/>
              <a:t>o procesu zadávání a také o vybraném dodavateli. </a:t>
            </a:r>
            <a:endParaRPr lang="cs-CZ" sz="1400" dirty="false" smtClean="false"/>
          </a:p>
          <a:p>
            <a:r>
              <a:rPr lang="cs-CZ" sz="1400" dirty="false" smtClean="false"/>
              <a:t>Údaje o smlouvě a dodatku</a:t>
            </a:r>
          </a:p>
          <a:p>
            <a:r>
              <a:rPr lang="cs-CZ" sz="1400" dirty="false" smtClean="false"/>
              <a:t>Návrh/podnět na ÚOHS</a:t>
            </a:r>
          </a:p>
          <a:p>
            <a:r>
              <a:rPr lang="cs-CZ" sz="1400" dirty="false" smtClean="false"/>
              <a:t>Přílohy k VZ</a:t>
            </a:r>
          </a:p>
          <a:p>
            <a:r>
              <a:rPr lang="cs-CZ" sz="1400" dirty="false" smtClean="false"/>
              <a:t>Subjekty projektu  </a:t>
            </a:r>
          </a:p>
          <a:p>
            <a:r>
              <a:rPr lang="cs-CZ" sz="1400" dirty="false" smtClean="false"/>
              <a:t>Podpis dokumentu  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813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Zpráva o realizaci projektu – ZÁLOŽKY </a:t>
            </a:r>
            <a:r>
              <a:rPr lang="cs-CZ" sz="2800" dirty="false" smtClean="false"/>
              <a:t>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IS </a:t>
            </a:r>
            <a:r>
              <a:rPr lang="cs-CZ" sz="1800" b="true" dirty="false"/>
              <a:t>KP14+ - Založit novou Zprávu/Informaci</a:t>
            </a:r>
            <a:r>
              <a:rPr lang="cs-CZ" sz="1800" dirty="false"/>
              <a:t>….</a:t>
            </a:r>
            <a:r>
              <a:rPr lang="cs-CZ" sz="1800" dirty="false" smtClean="false"/>
              <a:t>ZÁLOŽKY (Datové oblasti žádosti):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Informace o zprávě</a:t>
            </a:r>
            <a:r>
              <a:rPr lang="cs-CZ" sz="1400" dirty="false" smtClean="false"/>
              <a:t>: 1. </a:t>
            </a:r>
            <a:r>
              <a:rPr lang="cs-CZ" sz="1400" dirty="false" err="true" smtClean="false"/>
              <a:t>ZoR</a:t>
            </a:r>
            <a:r>
              <a:rPr lang="cs-CZ" sz="1400" dirty="false" smtClean="false"/>
              <a:t> – „Sledované období od“: pole je automaticky plněno datem vydání právního aktu. Příjemce datum upraví na skutečné datum zahájení realizace. „Sledované období do“: poslední den období, za které je zpráva o realizaci podávána (další pole vyplnit dle Pokynů pro vyplnění </a:t>
            </a:r>
            <a:r>
              <a:rPr lang="cs-CZ" sz="1400" dirty="false" err="true" smtClean="false"/>
              <a:t>ZoR</a:t>
            </a:r>
            <a:r>
              <a:rPr lang="cs-CZ" sz="1400" dirty="false" smtClean="false"/>
              <a:t> projektu a </a:t>
            </a:r>
            <a:r>
              <a:rPr lang="cs-CZ" sz="1400" dirty="false" err="true" smtClean="false"/>
              <a:t>ŽoP</a:t>
            </a:r>
            <a:r>
              <a:rPr lang="cs-CZ" sz="1400" dirty="false" smtClean="false"/>
              <a:t> v ISKP14+)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Realizace</a:t>
            </a:r>
            <a:r>
              <a:rPr lang="cs-CZ" sz="1400" b="true" dirty="false"/>
              <a:t>, provoz/údržba výstupu </a:t>
            </a:r>
            <a:r>
              <a:rPr lang="cs-CZ" sz="1400" dirty="false"/>
              <a:t>– nevyplňuje se. </a:t>
            </a: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Příjmy</a:t>
            </a:r>
            <a:r>
              <a:rPr lang="cs-CZ" sz="1400" dirty="false" smtClean="false"/>
              <a:t> – není relevantní pro projekty ve výzvě č. 65 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Klíčové </a:t>
            </a:r>
            <a:r>
              <a:rPr lang="cs-CZ" sz="1400" b="true" dirty="false"/>
              <a:t>aktivity </a:t>
            </a:r>
            <a:r>
              <a:rPr lang="cs-CZ" sz="1400" dirty="false"/>
              <a:t>- </a:t>
            </a:r>
            <a:r>
              <a:rPr lang="pl-PL" sz="1400" dirty="false"/>
              <a:t>popis pokroku v realizaci klíčové </a:t>
            </a:r>
            <a:r>
              <a:rPr lang="pl-PL" sz="1400" dirty="false" smtClean="false"/>
              <a:t>aktivity</a:t>
            </a:r>
            <a:r>
              <a:rPr lang="cs-CZ" sz="1400" dirty="false"/>
              <a:t>pouze ve vztahu k aktuálnímu monitorovacímu/sledovanému období </a:t>
            </a:r>
            <a:r>
              <a:rPr lang="pl-PL" sz="1400" dirty="false" smtClean="false"/>
              <a:t>– </a:t>
            </a:r>
            <a:r>
              <a:rPr lang="pl-PL" sz="1400" dirty="false"/>
              <a:t>popsat (max 2000 znaků) + možnost přílohy. </a:t>
            </a:r>
            <a:endParaRPr lang="pl-PL" sz="1400" dirty="false" smtClean="false"/>
          </a:p>
          <a:p>
            <a:pPr algn="just">
              <a:lnSpc>
                <a:spcPct val="100000"/>
              </a:lnSpc>
            </a:pPr>
            <a:r>
              <a:rPr lang="pl-PL" sz="1400" b="true" dirty="false"/>
              <a:t>Indikátory </a:t>
            </a:r>
            <a:r>
              <a:rPr lang="pl-PL" sz="1400" dirty="false"/>
              <a:t>– viz. samostatná kapitola prezentace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Horizontální </a:t>
            </a:r>
            <a:r>
              <a:rPr lang="cs-CZ" sz="1400" b="true" dirty="false"/>
              <a:t>principy </a:t>
            </a:r>
            <a:r>
              <a:rPr lang="cs-CZ" sz="1400" dirty="false"/>
              <a:t>- pouze „Cílené zaměření“ a „Pozitivní vlivy“ (neutrální vliv není potřebné vyplňovat) - v rámci </a:t>
            </a:r>
            <a:r>
              <a:rPr lang="cs-CZ" sz="1400" dirty="false" err="true"/>
              <a:t>ZoR</a:t>
            </a:r>
            <a:r>
              <a:rPr lang="cs-CZ" sz="1400" dirty="false"/>
              <a:t>, ve které HP byly naplňovány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/>
              <a:t>Identifikace problému </a:t>
            </a:r>
            <a:r>
              <a:rPr lang="cs-CZ" sz="1400" dirty="false"/>
              <a:t>– vyplnit případné problémy: identifikace – popis - řešení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/>
              <a:t>Čestná prohlášení </a:t>
            </a:r>
            <a:r>
              <a:rPr lang="cs-CZ" sz="1400" dirty="false"/>
              <a:t>– zatrhnout </a:t>
            </a:r>
            <a:r>
              <a:rPr lang="cs-CZ" sz="1400" dirty="false" smtClean="false"/>
              <a:t>souhlas (jinak nelze podat </a:t>
            </a:r>
            <a:r>
              <a:rPr lang="cs-CZ" sz="1400" dirty="false" err="true" smtClean="false"/>
              <a:t>ZoR</a:t>
            </a:r>
            <a:r>
              <a:rPr lang="cs-CZ" sz="1400" dirty="false" smtClean="false"/>
              <a:t>)</a:t>
            </a:r>
            <a:endParaRPr lang="cs-CZ" sz="1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1313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Zpráva o realizaci </a:t>
            </a:r>
            <a:r>
              <a:rPr lang="cs-CZ" sz="2800" dirty="false" smtClean="false"/>
              <a:t>projektu - Publicita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Obecná část pravidel - „Informování, komunikace </a:t>
            </a:r>
            <a:r>
              <a:rPr lang="cs-CZ" sz="1800" dirty="false"/>
              <a:t>a vizuální identita </a:t>
            </a:r>
            <a:r>
              <a:rPr lang="cs-CZ" sz="1800" dirty="false" smtClean="false"/>
              <a:t>OPZ“ – zde uvedena podrobně pravidla a povinnosti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Pokyny </a:t>
            </a:r>
            <a:r>
              <a:rPr lang="cs-CZ" sz="1800" dirty="false"/>
              <a:t>pro </a:t>
            </a:r>
            <a:r>
              <a:rPr lang="cs-CZ" sz="1800" dirty="false" smtClean="false"/>
              <a:t>vyplnění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 – záložka „Publicita“ 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Povinná x nepovinná publicita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b="true" u="sng" dirty="false" smtClean="false"/>
              <a:t>Povinná </a:t>
            </a:r>
            <a:r>
              <a:rPr lang="cs-CZ" sz="1800" b="true" u="sng" dirty="false"/>
              <a:t>publicita - nástroje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01008"/>
            <a:ext cx="6552727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124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Povinnosti příjemců v oblasti informování a komunikace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Povinnost zveřejnit </a:t>
            </a:r>
            <a:r>
              <a:rPr lang="cs-CZ" sz="1600" b="true" dirty="false"/>
              <a:t>na své internetové stránce</a:t>
            </a:r>
            <a:r>
              <a:rPr lang="cs-CZ" sz="1600" dirty="false"/>
              <a:t>, pokud taková stránka existuje, stručný popis projektu úměrný míře podpory včetně jeho cílů a výsledků a </a:t>
            </a:r>
            <a:r>
              <a:rPr lang="cs-CZ" sz="1600" dirty="false" smtClean="false"/>
              <a:t>zdůraznit, </a:t>
            </a:r>
            <a:r>
              <a:rPr lang="cs-CZ" sz="1600" dirty="false"/>
              <a:t>že je na daný projekt poskytována finanční podpora EU; popis je doporučeno vložit při zahájení realizace projektu a následně jej dle potřeby </a:t>
            </a:r>
            <a:r>
              <a:rPr lang="cs-CZ" sz="1600" dirty="false" smtClean="false"/>
              <a:t>aktualizovat. 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Povinnost spravovat prezentaci projektu na portálu </a:t>
            </a:r>
            <a:r>
              <a:rPr lang="cs-CZ" sz="1600" b="true" dirty="false" smtClean="false"/>
              <a:t>www.esfcr.cz</a:t>
            </a:r>
            <a:r>
              <a:rPr lang="cs-CZ" sz="1600" dirty="false"/>
              <a:t>.</a:t>
            </a:r>
            <a:r>
              <a:rPr lang="cs-CZ" sz="1600" dirty="false" smtClean="false"/>
              <a:t> </a:t>
            </a:r>
            <a:r>
              <a:rPr lang="cs-CZ" sz="1600" dirty="false"/>
              <a:t>Z</a:t>
            </a:r>
            <a:r>
              <a:rPr lang="cs-CZ" sz="1600" dirty="false" smtClean="false"/>
              <a:t>ákladní </a:t>
            </a:r>
            <a:r>
              <a:rPr lang="cs-CZ" sz="1600" dirty="false"/>
              <a:t>obsah prezentace (tj. popisu projektu) je na portál přenesen z MS2014+ z obsahu žádosti o podporu, příjemce ji následně dle potřeby </a:t>
            </a:r>
            <a:r>
              <a:rPr lang="cs-CZ" sz="1600" dirty="false" smtClean="false"/>
              <a:t>aktualizuje.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	</a:t>
            </a:r>
            <a:r>
              <a:rPr lang="cs-CZ" sz="1200" dirty="false" smtClean="false">
                <a:solidFill>
                  <a:srgbClr val="FF0000"/>
                </a:solidFill>
              </a:rPr>
              <a:t>Pozor!!! – uvedeno v Pokynech pro vyplnění </a:t>
            </a:r>
            <a:r>
              <a:rPr lang="cs-CZ" sz="1200" dirty="false" err="true" smtClean="false">
                <a:solidFill>
                  <a:srgbClr val="FF0000"/>
                </a:solidFill>
              </a:rPr>
              <a:t>ZoR</a:t>
            </a:r>
            <a:r>
              <a:rPr lang="cs-CZ" sz="1200" dirty="false" smtClean="false">
                <a:solidFill>
                  <a:srgbClr val="FF0000"/>
                </a:solidFill>
              </a:rPr>
              <a:t> a </a:t>
            </a:r>
            <a:r>
              <a:rPr lang="cs-CZ" sz="1200" dirty="false" err="true" smtClean="false">
                <a:solidFill>
                  <a:srgbClr val="FF0000"/>
                </a:solidFill>
              </a:rPr>
              <a:t>ŽoP</a:t>
            </a:r>
            <a:r>
              <a:rPr lang="cs-CZ" sz="1200" dirty="false" smtClean="false">
                <a:solidFill>
                  <a:srgbClr val="FF0000"/>
                </a:solidFill>
              </a:rPr>
              <a:t>, ale technicky není možné.</a:t>
            </a:r>
            <a:endParaRPr lang="cs-CZ" sz="1200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Povinnost umístit </a:t>
            </a:r>
            <a:r>
              <a:rPr lang="cs-CZ" sz="1600" b="true" dirty="false"/>
              <a:t>alespoň 1 povinný plakát velikosti minimálně A3 </a:t>
            </a:r>
            <a:r>
              <a:rPr lang="cs-CZ" sz="1600" dirty="false"/>
              <a:t>s informacemi o projektu v místě realizace </a:t>
            </a:r>
            <a:r>
              <a:rPr lang="cs-CZ" sz="1600" dirty="false" smtClean="false"/>
              <a:t>projektu </a:t>
            </a:r>
            <a:r>
              <a:rPr lang="cs-CZ" sz="1600" dirty="false"/>
              <a:t>snadno viditelném pro veřejnost, jako jsou vstupní prostory </a:t>
            </a:r>
            <a:r>
              <a:rPr lang="cs-CZ" sz="1600" dirty="false" smtClean="false"/>
              <a:t>budovy.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Pro vytvoření povinného plakátu - příjemce povinen využít elektronické šablony, které jsou ke stažení na portálu </a:t>
            </a:r>
            <a:r>
              <a:rPr lang="cs-CZ" sz="1600" dirty="false">
                <a:hlinkClick r:id="rId3"/>
              </a:rPr>
              <a:t>http://publicita.dotaceeu.cz</a:t>
            </a:r>
            <a:endParaRPr lang="cs-CZ" sz="1600" dirty="false"/>
          </a:p>
          <a:p>
            <a:r>
              <a:rPr lang="cs-CZ" sz="1600" dirty="false" smtClean="false"/>
              <a:t>Na výstupech povinné </a:t>
            </a:r>
            <a:r>
              <a:rPr lang="cs-CZ" sz="1600" b="true" dirty="false" smtClean="false"/>
              <a:t>prvky vizuální identity OPZ </a:t>
            </a:r>
            <a:r>
              <a:rPr lang="cs-CZ" sz="1600" dirty="false" smtClean="false"/>
              <a:t>(viz Obecná část pravidel). </a:t>
            </a:r>
          </a:p>
          <a:p>
            <a:r>
              <a:rPr lang="cs-CZ" sz="1600" b="true" dirty="false" smtClean="false"/>
              <a:t>Informování CS a dalších subjektů </a:t>
            </a:r>
            <a:r>
              <a:rPr lang="cs-CZ" sz="1600" dirty="false" smtClean="false"/>
              <a:t>o </a:t>
            </a:r>
            <a:r>
              <a:rPr lang="cs-CZ" sz="1600" dirty="false"/>
              <a:t>financování projektu z OPZ a </a:t>
            </a:r>
            <a:r>
              <a:rPr lang="cs-CZ" sz="1600" dirty="false" smtClean="false"/>
              <a:t>ESF.</a:t>
            </a:r>
            <a:endParaRPr lang="cs-CZ" sz="1600" dirty="false"/>
          </a:p>
          <a:p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2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4975</properties:Words>
  <properties:PresentationFormat>Předvádění na obrazovce (4:3)</properties:PresentationFormat>
  <properties:Paragraphs>494</properties:Paragraphs>
  <properties:Slides>56</properties:Slides>
  <properties:Notes>27</properties:Notes>
  <properties:TotalTime>22109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56</vt:i4>
      </vt:variant>
    </vt:vector>
  </properties:HeadingPairs>
  <properties:TitlesOfParts>
    <vt:vector baseType="lpstr" size="57">
      <vt:lpstr>prezentace</vt:lpstr>
      <vt:lpstr>seminář pro příjemce Výzva č. 03_16_065 Zpráva o realizaci projektu</vt:lpstr>
      <vt:lpstr>Obsah semináře</vt:lpstr>
      <vt:lpstr>ZPRÁVA O REALIZACI PROJEKTU – Úvod I.   </vt:lpstr>
      <vt:lpstr>ZPRÁVA O REALIZACI PROJEKTU – Úvod II. </vt:lpstr>
      <vt:lpstr>Zpráva o realizaci projektu – ZÁLOŽKY I.  </vt:lpstr>
      <vt:lpstr>Zpráva o realizaci projektu– ZÁLOŽKY III.</vt:lpstr>
      <vt:lpstr>Zpráva o realizaci projektu – ZÁLOŽKY II. </vt:lpstr>
      <vt:lpstr>Zpráva o realizaci projektu - Publicita</vt:lpstr>
      <vt:lpstr>Povinnosti příjemců v oblasti informování a komunikace </vt:lpstr>
      <vt:lpstr>Povinné prvky vizuální identity OPZ</vt:lpstr>
      <vt:lpstr>Zpráva o realizaci projektu - dokumenty</vt:lpstr>
      <vt:lpstr>Veřejné zakázky i. </vt:lpstr>
      <vt:lpstr>Veřejné zakázky II. </vt:lpstr>
      <vt:lpstr>Veřejné zakázky III. </vt:lpstr>
      <vt:lpstr>Zpráva o realizaci - Indikátory I.</vt:lpstr>
      <vt:lpstr>Zpráva o realizaci – Indikátory II. </vt:lpstr>
      <vt:lpstr>Indikátory sledované mimo IS ESF 2014+ </vt:lpstr>
      <vt:lpstr>indikátory sledované prostřednictvím IS ESF 2014+ - I. </vt:lpstr>
      <vt:lpstr>indikátory sledované prostřednictvím IS ESF 2014+ - II. </vt:lpstr>
      <vt:lpstr>indikátory sledované prostřednictvím IS ESF 2014+ - III. </vt:lpstr>
      <vt:lpstr>indikátory sledované prostřednictvím IS ESF 2014+ - IV. </vt:lpstr>
      <vt:lpstr>indikátory sledované prostřednictvím IS ESF 2014+ - V. </vt:lpstr>
      <vt:lpstr>indikátory sledované prostřednictvím IS ESF 2014+ - VI. </vt:lpstr>
      <vt:lpstr>indikátory sledované prostřednictvím IS ESF 2014+ - VII. </vt:lpstr>
      <vt:lpstr>indikátory sledované prostřednictvím IS ESF 2014+ - VIII. </vt:lpstr>
      <vt:lpstr>indikátory sledované prostřednictvím IS ESF 2014+ - IX. </vt:lpstr>
      <vt:lpstr>indikátory sledované prostřednictvím IS ESF 2014+ - X. </vt:lpstr>
      <vt:lpstr>PREZENČNÍ LISTINA</vt:lpstr>
      <vt:lpstr>Zpráva o realizaci projektu – dokončení   </vt:lpstr>
      <vt:lpstr>pracovní výkazy</vt:lpstr>
      <vt:lpstr>Žádost o platbu</vt:lpstr>
      <vt:lpstr>ŽÁDOST O PLATBU</vt:lpstr>
      <vt:lpstr>Žádost o platbu - Záložka Identifikační údaje, Záložka Souhrnná soupiska</vt:lpstr>
      <vt:lpstr>ŽÁDOST O PLATBU – Záložka SD-1 Účetní/daňové doklady I.</vt:lpstr>
      <vt:lpstr>ŽÁDOST O PLATBU - záložKA SD-1 Účetní/daňové doklady Ii.</vt:lpstr>
      <vt:lpstr>ŽÁDOST O PLATBU - záložKA SD-1 Účetní/daňové doklady IiI.</vt:lpstr>
      <vt:lpstr>ŽÁDOST O PLATBU - záložKA SD-1 Účetní/daňové doklady IV.</vt:lpstr>
      <vt:lpstr>ŽÁDOST O PLATBU - záložKA SD-1 Účetní/daňové doklady V.</vt:lpstr>
      <vt:lpstr>Žádost o platbu - Záložka SD-2 LIDSKÉ ZDROJE I.</vt:lpstr>
      <vt:lpstr>Žádost o platbu - Záložka SD-2 LIDSKÉ ZDROJE II.</vt:lpstr>
      <vt:lpstr>Žádost o platbu - Záložka SD-2 LIDSKÉ ZDROJE III.</vt:lpstr>
      <vt:lpstr>Žádost o platbu – Záložka SD-3 CESTOVNÍ NÁHRADY I.</vt:lpstr>
      <vt:lpstr>Žádost o platbu – Záložka SD-3 CESTOVNÍ NÁHRADY II. </vt:lpstr>
      <vt:lpstr>Žádost o platbu – záložka SD-3 CESTOVNÍ NÁHRADY III.</vt:lpstr>
      <vt:lpstr>Žádost o platbu – záložka SOUPISKA PŘÍJMŮ, záložka nezpůsobilé výdaje </vt:lpstr>
      <vt:lpstr>Žádost o platbu – záložka  Dokumenty</vt:lpstr>
      <vt:lpstr>Žádost o platbu – záložka souhrnná soupiska I.</vt:lpstr>
      <vt:lpstr>Žádost o platbu – záložka souhrnná soupiska II.</vt:lpstr>
      <vt:lpstr>Záložka - Žádost o platbu I.</vt:lpstr>
      <vt:lpstr>Záložka - Žádost o platbu II. Záložka – Čestná prohlášení</vt:lpstr>
      <vt:lpstr>Žádost o platbu Finalizace žádosti o platbu</vt:lpstr>
      <vt:lpstr>Žádost o platbu  vrácení k přepracování </vt:lpstr>
      <vt:lpstr>KONTROLY NA MÍSTĚ</vt:lpstr>
      <vt:lpstr>Plán aktivit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2017-04-18T10:28:14Z</dcterms:modified>
  <cp:revision>711</cp:revision>
  <dc:title>ROZLOŽENÍ SNÍMKŮ A TISK PREZENTACÍ</dc:title>
</cp:coreProperties>
</file>