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
    <Relationship Target="docProps/core.xml" Type="http://schemas.openxmlformats.org/package/2006/relationships/metadata/core-properties" Id="rId3"/>
    <Relationship Target="docProps/thumbnail.jpeg" Type="http://schemas.openxmlformats.org/package/2006/relationships/metadata/thumbnail" Id="rId2"/>
    <Relationship Target="ppt/presentation.xml" Type="http://schemas.openxmlformats.org/officeDocument/2006/relationships/officeDocument" Id="rId1"/>
    <Relationship Target="docProps/custom.xml" Type="http://schemas.openxmlformats.org/officeDocument/2006/relationships/custom-properties" Id="rId5"/>
    <Relationship Target="docProps/app.xml" Type="http://schemas.openxmlformats.org/officeDocument/2006/relationships/extended-properties" Id="rId4"/>
</Relationships>

</file>

<file path=ppt/presentation.xml><?xml version="1.0" encoding="utf-8"?>
<p:presentation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showSpecialPlsOnTitleSld="false" saveSubsetFonts="true">
  <p:sldMasterIdLst>
    <p:sldMasterId id="2147483671" r:id="rId4"/>
  </p:sldMasterIdLst>
  <p:notesMasterIdLst>
    <p:notesMasterId r:id="rId63"/>
  </p:notesMasterIdLst>
  <p:handoutMasterIdLst>
    <p:handoutMasterId r:id="rId64"/>
  </p:handoutMasterIdLst>
  <p:sldIdLst>
    <p:sldId id="256" r:id="rId5"/>
    <p:sldId id="481" r:id="rId6"/>
    <p:sldId id="382" r:id="rId7"/>
    <p:sldId id="484" r:id="rId8"/>
    <p:sldId id="485" r:id="rId9"/>
    <p:sldId id="384" r:id="rId10"/>
    <p:sldId id="470" r:id="rId11"/>
    <p:sldId id="341" r:id="rId12"/>
    <p:sldId id="476" r:id="rId13"/>
    <p:sldId id="477" r:id="rId14"/>
    <p:sldId id="452" r:id="rId15"/>
    <p:sldId id="461" r:id="rId16"/>
    <p:sldId id="340" r:id="rId17"/>
    <p:sldId id="462" r:id="rId18"/>
    <p:sldId id="478" r:id="rId19"/>
    <p:sldId id="472" r:id="rId20"/>
    <p:sldId id="473" r:id="rId21"/>
    <p:sldId id="474" r:id="rId22"/>
    <p:sldId id="475" r:id="rId23"/>
    <p:sldId id="399" r:id="rId24"/>
    <p:sldId id="386" r:id="rId25"/>
    <p:sldId id="385" r:id="rId26"/>
    <p:sldId id="387" r:id="rId27"/>
    <p:sldId id="388" r:id="rId28"/>
    <p:sldId id="389" r:id="rId29"/>
    <p:sldId id="390" r:id="rId30"/>
    <p:sldId id="391" r:id="rId31"/>
    <p:sldId id="483" r:id="rId32"/>
    <p:sldId id="393" r:id="rId33"/>
    <p:sldId id="394" r:id="rId34"/>
    <p:sldId id="395" r:id="rId35"/>
    <p:sldId id="396" r:id="rId36"/>
    <p:sldId id="397" r:id="rId37"/>
    <p:sldId id="400" r:id="rId38"/>
    <p:sldId id="345" r:id="rId39"/>
    <p:sldId id="346" r:id="rId40"/>
    <p:sldId id="347" r:id="rId41"/>
    <p:sldId id="471" r:id="rId42"/>
    <p:sldId id="480" r:id="rId43"/>
    <p:sldId id="352" r:id="rId44"/>
    <p:sldId id="487" r:id="rId45"/>
    <p:sldId id="353" r:id="rId46"/>
    <p:sldId id="372" r:id="rId47"/>
    <p:sldId id="488" r:id="rId48"/>
    <p:sldId id="489" r:id="rId49"/>
    <p:sldId id="490" r:id="rId50"/>
    <p:sldId id="358" r:id="rId51"/>
    <p:sldId id="491" r:id="rId52"/>
    <p:sldId id="359" r:id="rId53"/>
    <p:sldId id="360" r:id="rId54"/>
    <p:sldId id="363" r:id="rId55"/>
    <p:sldId id="492" r:id="rId56"/>
    <p:sldId id="427" r:id="rId57"/>
    <p:sldId id="493" r:id="rId58"/>
    <p:sldId id="460" r:id="rId59"/>
    <p:sldId id="494" r:id="rId60"/>
    <p:sldId id="368" r:id="rId61"/>
    <p:sldId id="381" r:id="rId62"/>
  </p:sldIdLst>
  <p:sldSz cx="9144000" cy="6858000" type="screen4x3"/>
  <p:notesSz cx="6858000" cy="9144000"/>
  <p:defaultTextStyle>
    <a:defPPr>
      <a:defRPr lang="cs-CZ"/>
    </a:defPPr>
    <a:lvl1pPr marL="0" algn="l" defTabSz="914400" rtl="false" eaLnBrk="true" latinLnBrk="false" hangingPunct="true">
      <a:defRPr sz="1800" kern="1200">
        <a:solidFill>
          <a:schemeClr val="tx1"/>
        </a:solidFill>
        <a:latin typeface="+mn-lt"/>
        <a:ea typeface="+mn-ea"/>
        <a:cs typeface="+mn-cs"/>
      </a:defRPr>
    </a:lvl1pPr>
    <a:lvl2pPr marL="457200" algn="l" defTabSz="914400" rtl="false" eaLnBrk="true" latinLnBrk="false" hangingPunct="true">
      <a:defRPr sz="1800" kern="1200">
        <a:solidFill>
          <a:schemeClr val="tx1"/>
        </a:solidFill>
        <a:latin typeface="+mn-lt"/>
        <a:ea typeface="+mn-ea"/>
        <a:cs typeface="+mn-cs"/>
      </a:defRPr>
    </a:lvl2pPr>
    <a:lvl3pPr marL="914400" algn="l" defTabSz="914400" rtl="false" eaLnBrk="true" latinLnBrk="false" hangingPunct="true">
      <a:defRPr sz="1800" kern="1200">
        <a:solidFill>
          <a:schemeClr val="tx1"/>
        </a:solidFill>
        <a:latin typeface="+mn-lt"/>
        <a:ea typeface="+mn-ea"/>
        <a:cs typeface="+mn-cs"/>
      </a:defRPr>
    </a:lvl3pPr>
    <a:lvl4pPr marL="1371600" algn="l" defTabSz="914400" rtl="false" eaLnBrk="true" latinLnBrk="false" hangingPunct="true">
      <a:defRPr sz="1800" kern="1200">
        <a:solidFill>
          <a:schemeClr val="tx1"/>
        </a:solidFill>
        <a:latin typeface="+mn-lt"/>
        <a:ea typeface="+mn-ea"/>
        <a:cs typeface="+mn-cs"/>
      </a:defRPr>
    </a:lvl4pPr>
    <a:lvl5pPr marL="1828800" algn="l" defTabSz="914400" rtl="false" eaLnBrk="true" latinLnBrk="false" hangingPunct="true">
      <a:defRPr sz="1800" kern="1200">
        <a:solidFill>
          <a:schemeClr val="tx1"/>
        </a:solidFill>
        <a:latin typeface="+mn-lt"/>
        <a:ea typeface="+mn-ea"/>
        <a:cs typeface="+mn-cs"/>
      </a:defRPr>
    </a:lvl5pPr>
    <a:lvl6pPr marL="2286000" algn="l" defTabSz="914400" rtl="false" eaLnBrk="true" latinLnBrk="false" hangingPunct="true">
      <a:defRPr sz="1800" kern="1200">
        <a:solidFill>
          <a:schemeClr val="tx1"/>
        </a:solidFill>
        <a:latin typeface="+mn-lt"/>
        <a:ea typeface="+mn-ea"/>
        <a:cs typeface="+mn-cs"/>
      </a:defRPr>
    </a:lvl6pPr>
    <a:lvl7pPr marL="2743200" algn="l" defTabSz="914400" rtl="false" eaLnBrk="true" latinLnBrk="false" hangingPunct="true">
      <a:defRPr sz="1800" kern="1200">
        <a:solidFill>
          <a:schemeClr val="tx1"/>
        </a:solidFill>
        <a:latin typeface="+mn-lt"/>
        <a:ea typeface="+mn-ea"/>
        <a:cs typeface="+mn-cs"/>
      </a:defRPr>
    </a:lvl7pPr>
    <a:lvl8pPr marL="3200400" algn="l" defTabSz="914400" rtl="false" eaLnBrk="true" latinLnBrk="false" hangingPunct="true">
      <a:defRPr sz="1800" kern="1200">
        <a:solidFill>
          <a:schemeClr val="tx1"/>
        </a:solidFill>
        <a:latin typeface="+mn-lt"/>
        <a:ea typeface="+mn-ea"/>
        <a:cs typeface="+mn-cs"/>
      </a:defRPr>
    </a:lvl8pPr>
    <a:lvl9pPr marL="3657600" algn="l" defTabSz="914400" rtl="false" eaLnBrk="true" latinLnBrk="false" hangingPunct="true">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showPr showNarration="true">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o="urn:schemas-microsoft-com:office:office" xmlns:xvml="urn:schemas-microsoft-com:office:excel"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Tmavý styl 1 – zvýraznění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Střední styl 1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lastView="sldThumbnailView">
  <p:normalViewPr>
    <p:restoredLeft sz="22262" autoAdjust="false"/>
    <p:restoredTop sz="89170" autoAdjust="false"/>
  </p:normalViewPr>
  <p:slideViewPr>
    <p:cSldViewPr showGuides="true">
      <p:cViewPr>
        <p:scale>
          <a:sx n="66" d="100"/>
          <a:sy n="66" d="100"/>
        </p:scale>
        <p:origin x="-2934" y="-924"/>
      </p:cViewPr>
      <p:guideLst>
        <p:guide orient="horz" pos="913"/>
        <p:guide orient="horz" pos="3884"/>
        <p:guide pos="5420"/>
        <p:guide pos="340"/>
      </p:guideLst>
    </p:cSldViewPr>
  </p:slideViewPr>
  <p:outlineViewPr>
    <p:cViewPr>
      <p:scale>
        <a:sx n="33" d="100"/>
        <a:sy n="33" d="100"/>
      </p:scale>
      <p:origin x="72" y="10712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
    <Relationship Target="slides/slide9.xml" Type="http://schemas.openxmlformats.org/officeDocument/2006/relationships/slide" Id="rId13"/>
    <Relationship Target="slides/slide14.xml" Type="http://schemas.openxmlformats.org/officeDocument/2006/relationships/slide" Id="rId18"/>
    <Relationship Target="slides/slide22.xml" Type="http://schemas.openxmlformats.org/officeDocument/2006/relationships/slide" Id="rId26"/>
    <Relationship Target="slides/slide35.xml" Type="http://schemas.openxmlformats.org/officeDocument/2006/relationships/slide" Id="rId39"/>
    <Relationship Target="slides/slide17.xml" Type="http://schemas.openxmlformats.org/officeDocument/2006/relationships/slide" Id="rId21"/>
    <Relationship Target="slides/slide30.xml" Type="http://schemas.openxmlformats.org/officeDocument/2006/relationships/slide" Id="rId34"/>
    <Relationship Target="slides/slide38.xml" Type="http://schemas.openxmlformats.org/officeDocument/2006/relationships/slide" Id="rId42"/>
    <Relationship Target="slides/slide43.xml" Type="http://schemas.openxmlformats.org/officeDocument/2006/relationships/slide" Id="rId47"/>
    <Relationship Target="slides/slide46.xml" Type="http://schemas.openxmlformats.org/officeDocument/2006/relationships/slide" Id="rId50"/>
    <Relationship Target="slides/slide51.xml" Type="http://schemas.openxmlformats.org/officeDocument/2006/relationships/slide" Id="rId55"/>
    <Relationship Target="notesMasters/notesMaster1.xml" Type="http://schemas.openxmlformats.org/officeDocument/2006/relationships/notesMaster" Id="rId63"/>
    <Relationship Target="tableStyles.xml" Type="http://schemas.openxmlformats.org/officeDocument/2006/relationships/tableStyles" Id="rId68"/>
    <Relationship Target="slides/slide3.xml" Type="http://schemas.openxmlformats.org/officeDocument/2006/relationships/slide" Id="rId7"/>
    <Relationship Target="../customXml/item2.xml" Type="http://schemas.openxmlformats.org/officeDocument/2006/relationships/customXml" Id="rId2"/>
    <Relationship Target="slides/slide12.xml" Type="http://schemas.openxmlformats.org/officeDocument/2006/relationships/slide" Id="rId16"/>
    <Relationship Target="slides/slide25.xml" Type="http://schemas.openxmlformats.org/officeDocument/2006/relationships/slide" Id="rId29"/>
    <Relationship Target="../customXml/item1.xml" Type="http://schemas.openxmlformats.org/officeDocument/2006/relationships/customXml" Id="rId1"/>
    <Relationship Target="slides/slide2.xml" Type="http://schemas.openxmlformats.org/officeDocument/2006/relationships/slide" Id="rId6"/>
    <Relationship Target="slides/slide7.xml" Type="http://schemas.openxmlformats.org/officeDocument/2006/relationships/slide" Id="rId11"/>
    <Relationship Target="slides/slide20.xml" Type="http://schemas.openxmlformats.org/officeDocument/2006/relationships/slide" Id="rId24"/>
    <Relationship Target="slides/slide28.xml" Type="http://schemas.openxmlformats.org/officeDocument/2006/relationships/slide" Id="rId32"/>
    <Relationship Target="slides/slide33.xml" Type="http://schemas.openxmlformats.org/officeDocument/2006/relationships/slide" Id="rId37"/>
    <Relationship Target="slides/slide36.xml" Type="http://schemas.openxmlformats.org/officeDocument/2006/relationships/slide" Id="rId40"/>
    <Relationship Target="slides/slide41.xml" Type="http://schemas.openxmlformats.org/officeDocument/2006/relationships/slide" Id="rId45"/>
    <Relationship Target="slides/slide49.xml" Type="http://schemas.openxmlformats.org/officeDocument/2006/relationships/slide" Id="rId53"/>
    <Relationship Target="slides/slide54.xml" Type="http://schemas.openxmlformats.org/officeDocument/2006/relationships/slide" Id="rId58"/>
    <Relationship Target="viewProps.xml" Type="http://schemas.openxmlformats.org/officeDocument/2006/relationships/viewProps" Id="rId66"/>
    <Relationship Target="slides/slide1.xml" Type="http://schemas.openxmlformats.org/officeDocument/2006/relationships/slide" Id="rId5"/>
    <Relationship Target="slides/slide11.xml" Type="http://schemas.openxmlformats.org/officeDocument/2006/relationships/slide" Id="rId15"/>
    <Relationship Target="slides/slide19.xml" Type="http://schemas.openxmlformats.org/officeDocument/2006/relationships/slide" Id="rId23"/>
    <Relationship Target="slides/slide24.xml" Type="http://schemas.openxmlformats.org/officeDocument/2006/relationships/slide" Id="rId28"/>
    <Relationship Target="slides/slide32.xml" Type="http://schemas.openxmlformats.org/officeDocument/2006/relationships/slide" Id="rId36"/>
    <Relationship Target="slides/slide45.xml" Type="http://schemas.openxmlformats.org/officeDocument/2006/relationships/slide" Id="rId49"/>
    <Relationship Target="slides/slide53.xml" Type="http://schemas.openxmlformats.org/officeDocument/2006/relationships/slide" Id="rId57"/>
    <Relationship Target="slides/slide57.xml" Type="http://schemas.openxmlformats.org/officeDocument/2006/relationships/slide" Id="rId61"/>
    <Relationship Target="slides/slide6.xml" Type="http://schemas.openxmlformats.org/officeDocument/2006/relationships/slide" Id="rId10"/>
    <Relationship Target="slides/slide15.xml" Type="http://schemas.openxmlformats.org/officeDocument/2006/relationships/slide" Id="rId19"/>
    <Relationship Target="slides/slide27.xml" Type="http://schemas.openxmlformats.org/officeDocument/2006/relationships/slide" Id="rId31"/>
    <Relationship Target="slides/slide40.xml" Type="http://schemas.openxmlformats.org/officeDocument/2006/relationships/slide" Id="rId44"/>
    <Relationship Target="slides/slide48.xml" Type="http://schemas.openxmlformats.org/officeDocument/2006/relationships/slide" Id="rId52"/>
    <Relationship Target="slides/slide56.xml" Type="http://schemas.openxmlformats.org/officeDocument/2006/relationships/slide" Id="rId60"/>
    <Relationship Target="presProps.xml" Type="http://schemas.openxmlformats.org/officeDocument/2006/relationships/presProps" Id="rId65"/>
    <Relationship Target="slideMasters/slideMaster1.xml" Type="http://schemas.openxmlformats.org/officeDocument/2006/relationships/slideMaster" Id="rId4"/>
    <Relationship Target="slides/slide5.xml" Type="http://schemas.openxmlformats.org/officeDocument/2006/relationships/slide" Id="rId9"/>
    <Relationship Target="slides/slide10.xml" Type="http://schemas.openxmlformats.org/officeDocument/2006/relationships/slide" Id="rId14"/>
    <Relationship Target="slides/slide18.xml" Type="http://schemas.openxmlformats.org/officeDocument/2006/relationships/slide" Id="rId22"/>
    <Relationship Target="slides/slide23.xml" Type="http://schemas.openxmlformats.org/officeDocument/2006/relationships/slide" Id="rId27"/>
    <Relationship Target="slides/slide26.xml" Type="http://schemas.openxmlformats.org/officeDocument/2006/relationships/slide" Id="rId30"/>
    <Relationship Target="slides/slide31.xml" Type="http://schemas.openxmlformats.org/officeDocument/2006/relationships/slide" Id="rId35"/>
    <Relationship Target="slides/slide39.xml" Type="http://schemas.openxmlformats.org/officeDocument/2006/relationships/slide" Id="rId43"/>
    <Relationship Target="slides/slide44.xml" Type="http://schemas.openxmlformats.org/officeDocument/2006/relationships/slide" Id="rId48"/>
    <Relationship Target="slides/slide52.xml" Type="http://schemas.openxmlformats.org/officeDocument/2006/relationships/slide" Id="rId56"/>
    <Relationship Target="handoutMasters/handoutMaster1.xml" Type="http://schemas.openxmlformats.org/officeDocument/2006/relationships/handoutMaster" Id="rId64"/>
    <Relationship Target="slides/slide4.xml" Type="http://schemas.openxmlformats.org/officeDocument/2006/relationships/slide" Id="rId8"/>
    <Relationship Target="slides/slide47.xml" Type="http://schemas.openxmlformats.org/officeDocument/2006/relationships/slide" Id="rId51"/>
    <Relationship Target="../customXml/item3.xml" Type="http://schemas.openxmlformats.org/officeDocument/2006/relationships/customXml" Id="rId3"/>
    <Relationship Target="slides/slide8.xml" Type="http://schemas.openxmlformats.org/officeDocument/2006/relationships/slide" Id="rId12"/>
    <Relationship Target="slides/slide13.xml" Type="http://schemas.openxmlformats.org/officeDocument/2006/relationships/slide" Id="rId17"/>
    <Relationship Target="slides/slide21.xml" Type="http://schemas.openxmlformats.org/officeDocument/2006/relationships/slide" Id="rId25"/>
    <Relationship Target="slides/slide29.xml" Type="http://schemas.openxmlformats.org/officeDocument/2006/relationships/slide" Id="rId33"/>
    <Relationship Target="slides/slide34.xml" Type="http://schemas.openxmlformats.org/officeDocument/2006/relationships/slide" Id="rId38"/>
    <Relationship Target="slides/slide42.xml" Type="http://schemas.openxmlformats.org/officeDocument/2006/relationships/slide" Id="rId46"/>
    <Relationship Target="slides/slide55.xml" Type="http://schemas.openxmlformats.org/officeDocument/2006/relationships/slide" Id="rId59"/>
    <Relationship Target="theme/theme1.xml" Type="http://schemas.openxmlformats.org/officeDocument/2006/relationships/theme" Id="rId67"/>
    <Relationship Target="slides/slide16.xml" Type="http://schemas.openxmlformats.org/officeDocument/2006/relationships/slide" Id="rId20"/>
    <Relationship Target="slides/slide37.xml" Type="http://schemas.openxmlformats.org/officeDocument/2006/relationships/slide" Id="rId41"/>
    <Relationship Target="slides/slide50.xml" Type="http://schemas.openxmlformats.org/officeDocument/2006/relationships/slide" Id="rId54"/>
    <Relationship Target="slides/slide58.xml" Type="http://schemas.openxmlformats.org/officeDocument/2006/relationships/slide" Id="rId62"/>
</Relationships>

</file>

<file path=ppt/handoutMasters/_rels/handoutMaster1.xml.rels><?xml version="1.0" encoding="UTF-8" standalone="yes"?>
<Relationships xmlns="http://schemas.openxmlformats.org/package/2006/relationships">
    <Relationship Target="../theme/theme3.xml" Type="http://schemas.openxmlformats.org/officeDocument/2006/relationships/theme" Id="rId1"/>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true"/>
          </p:cNvSpPr>
          <p:nvPr>
            <p:ph type="hdr" sz="quarter"/>
          </p:nvPr>
        </p:nvSpPr>
        <p:spPr>
          <a:xfrm>
            <a:off x="0" y="0"/>
            <a:ext cx="2971800" cy="457200"/>
          </a:xfrm>
          <a:prstGeom prst="rect">
            <a:avLst/>
          </a:prstGeom>
        </p:spPr>
        <p:txBody>
          <a:bodyPr vert="horz" lIns="91440" tIns="45720" rIns="91440" bIns="45720" rtlCol="false"/>
          <a:lstStyle>
            <a:lvl1pPr algn="l">
              <a:defRPr sz="1200"/>
            </a:lvl1pPr>
          </a:lstStyle>
          <a:p>
            <a:endParaRPr lang="cs-CZ"/>
          </a:p>
        </p:txBody>
      </p:sp>
      <p:sp>
        <p:nvSpPr>
          <p:cNvPr id="3" name="Zástupný symbol pro datum 2"/>
          <p:cNvSpPr>
            <a:spLocks noGrp="true"/>
          </p:cNvSpPr>
          <p:nvPr>
            <p:ph type="dt" sz="quarter" idx="1"/>
          </p:nvPr>
        </p:nvSpPr>
        <p:spPr>
          <a:xfrm>
            <a:off x="3884613" y="0"/>
            <a:ext cx="2971800" cy="457200"/>
          </a:xfrm>
          <a:prstGeom prst="rect">
            <a:avLst/>
          </a:prstGeom>
        </p:spPr>
        <p:txBody>
          <a:bodyPr vert="horz" lIns="91440" tIns="45720" rIns="91440" bIns="45720" rtlCol="false"/>
          <a:lstStyle>
            <a:lvl1pPr algn="r">
              <a:defRPr sz="1200"/>
            </a:lvl1pPr>
          </a:lstStyle>
          <a:p>
            <a:fld id="{35C1D9A9-5B88-49CC-B5F7-CC21222E79AA}" type="datetimeFigureOut">
              <a:rPr lang="cs-CZ" smtClean="false"/>
              <a:t>4.5.2018</a:t>
            </a:fld>
            <a:endParaRPr lang="cs-CZ"/>
          </a:p>
        </p:txBody>
      </p:sp>
      <p:sp>
        <p:nvSpPr>
          <p:cNvPr id="4" name="Zástupný symbol pro zápatí 3"/>
          <p:cNvSpPr>
            <a:spLocks noGrp="true"/>
          </p:cNvSpPr>
          <p:nvPr>
            <p:ph type="ftr" sz="quarter" idx="2"/>
          </p:nvPr>
        </p:nvSpPr>
        <p:spPr>
          <a:xfrm>
            <a:off x="0" y="8685213"/>
            <a:ext cx="2971800" cy="457200"/>
          </a:xfrm>
          <a:prstGeom prst="rect">
            <a:avLst/>
          </a:prstGeom>
        </p:spPr>
        <p:txBody>
          <a:bodyPr vert="horz" lIns="91440" tIns="45720" rIns="91440" bIns="45720" rtlCol="false" anchor="b"/>
          <a:lstStyle>
            <a:lvl1pPr algn="l">
              <a:defRPr sz="1200"/>
            </a:lvl1pPr>
          </a:lstStyle>
          <a:p>
            <a:endParaRPr lang="cs-CZ"/>
          </a:p>
        </p:txBody>
      </p:sp>
      <p:sp>
        <p:nvSpPr>
          <p:cNvPr id="5" name="Zástupný symbol pro číslo snímku 4"/>
          <p:cNvSpPr>
            <a:spLocks noGrp="true"/>
          </p:cNvSpPr>
          <p:nvPr>
            <p:ph type="sldNum" sz="quarter" idx="3"/>
          </p:nvPr>
        </p:nvSpPr>
        <p:spPr>
          <a:xfrm>
            <a:off x="3884613" y="8685213"/>
            <a:ext cx="2971800" cy="457200"/>
          </a:xfrm>
          <a:prstGeom prst="rect">
            <a:avLst/>
          </a:prstGeom>
        </p:spPr>
        <p:txBody>
          <a:bodyPr vert="horz" lIns="91440" tIns="45720" rIns="91440" bIns="45720" rtlCol="false" anchor="b"/>
          <a:lstStyle>
            <a:lvl1pPr algn="r">
              <a:defRPr sz="1200"/>
            </a:lvl1pPr>
          </a:lstStyle>
          <a:p>
            <a:fld id="{F355E747-88E9-4AC1-88BC-14EF76242C72}" type="slidenum">
              <a:rPr lang="cs-CZ" smtClean="false"/>
              <a:t>‹#›</a:t>
            </a:fld>
            <a:endParaRPr lang="cs-CZ"/>
          </a:p>
        </p:txBody>
      </p:sp>
    </p:spTree>
    <p:extLst>
      <p:ext uri="{BB962C8B-B14F-4D97-AF65-F5344CB8AC3E}">
        <p14:creationId xmlns:p14="http://schemas.microsoft.com/office/powerpoint/2010/main" val="3187825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
    <Relationship Target="../theme/theme2.xml" Type="http://schemas.openxmlformats.org/officeDocument/2006/relationships/theme" Id="rId1"/>
</Relationships>

</file>

<file path=ppt/notesMasters/notesMaster1.xml><?xml version="1.0" encoding="utf-8"?>
<p:notesMaste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true"/>
          </p:cNvSpPr>
          <p:nvPr>
            <p:ph type="hdr" sz="quarter"/>
          </p:nvPr>
        </p:nvSpPr>
        <p:spPr>
          <a:xfrm>
            <a:off x="0" y="0"/>
            <a:ext cx="2971800" cy="457200"/>
          </a:xfrm>
          <a:prstGeom prst="rect">
            <a:avLst/>
          </a:prstGeom>
        </p:spPr>
        <p:txBody>
          <a:bodyPr vert="horz" lIns="91440" tIns="45720" rIns="91440" bIns="45720" rtlCol="false"/>
          <a:lstStyle>
            <a:lvl1pPr algn="l">
              <a:defRPr sz="1200"/>
            </a:lvl1pPr>
          </a:lstStyle>
          <a:p>
            <a:endParaRPr lang="cs-CZ" dirty="false"/>
          </a:p>
        </p:txBody>
      </p:sp>
      <p:sp>
        <p:nvSpPr>
          <p:cNvPr id="3" name="Zástupný symbol pro datum 2"/>
          <p:cNvSpPr>
            <a:spLocks noGrp="true"/>
          </p:cNvSpPr>
          <p:nvPr>
            <p:ph type="dt" idx="1"/>
          </p:nvPr>
        </p:nvSpPr>
        <p:spPr>
          <a:xfrm>
            <a:off x="3884613" y="0"/>
            <a:ext cx="2971800" cy="457200"/>
          </a:xfrm>
          <a:prstGeom prst="rect">
            <a:avLst/>
          </a:prstGeom>
        </p:spPr>
        <p:txBody>
          <a:bodyPr vert="horz" lIns="91440" tIns="45720" rIns="91440" bIns="45720" rtlCol="false"/>
          <a:lstStyle>
            <a:lvl1pPr algn="r">
              <a:defRPr sz="1200"/>
            </a:lvl1pPr>
          </a:lstStyle>
          <a:p>
            <a:fld id="{703916EA-B297-4F0B-851D-BD5704B201B7}" type="datetimeFigureOut">
              <a:rPr lang="cs-CZ" smtClean="false"/>
              <a:t>4.5.2018</a:t>
            </a:fld>
            <a:endParaRPr lang="cs-CZ" dirty="false"/>
          </a:p>
        </p:txBody>
      </p:sp>
      <p:sp>
        <p:nvSpPr>
          <p:cNvPr id="4" name="Zástupný symbol pro obrázek snímku 3"/>
          <p:cNvSpPr>
            <a:spLocks noGrp="true" noRot="true" noChangeAspect="true"/>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false" anchor="ctr"/>
          <a:lstStyle/>
          <a:p>
            <a:endParaRPr lang="cs-CZ" dirty="false"/>
          </a:p>
        </p:txBody>
      </p:sp>
      <p:sp>
        <p:nvSpPr>
          <p:cNvPr id="5" name="Zástupný symbol pro poznámky 4"/>
          <p:cNvSpPr>
            <a:spLocks noGrp="true"/>
          </p:cNvSpPr>
          <p:nvPr>
            <p:ph type="body" sz="quarter" idx="3"/>
          </p:nvPr>
        </p:nvSpPr>
        <p:spPr>
          <a:xfrm>
            <a:off x="685800" y="4343400"/>
            <a:ext cx="5486400" cy="4114800"/>
          </a:xfrm>
          <a:prstGeom prst="rect">
            <a:avLst/>
          </a:prstGeom>
        </p:spPr>
        <p:txBody>
          <a:bodyPr vert="horz" lIns="91440" tIns="45720" rIns="91440" bIns="45720" rtlCol="false"/>
          <a:lstStyle/>
          <a:p>
            <a:pPr lvl="0"/>
            <a:r>
              <a:rPr lang="cs-CZ" smtClean="false"/>
              <a:t>Kliknutím lze upravit styly předlohy textu.</a:t>
            </a:r>
          </a:p>
          <a:p>
            <a:pPr lvl="1"/>
            <a:r>
              <a:rPr lang="cs-CZ" smtClean="false"/>
              <a:t>Druhá úroveň</a:t>
            </a:r>
          </a:p>
          <a:p>
            <a:pPr lvl="2"/>
            <a:r>
              <a:rPr lang="cs-CZ" smtClean="false"/>
              <a:t>Třetí úroveň</a:t>
            </a:r>
          </a:p>
          <a:p>
            <a:pPr lvl="3"/>
            <a:r>
              <a:rPr lang="cs-CZ" smtClean="false"/>
              <a:t>Čtvrtá úroveň</a:t>
            </a:r>
          </a:p>
          <a:p>
            <a:pPr lvl="4"/>
            <a:r>
              <a:rPr lang="cs-CZ" smtClean="false"/>
              <a:t>Pátá úroveň</a:t>
            </a:r>
            <a:endParaRPr lang="cs-CZ"/>
          </a:p>
        </p:txBody>
      </p:sp>
      <p:sp>
        <p:nvSpPr>
          <p:cNvPr id="6" name="Zástupný symbol pro zápatí 5"/>
          <p:cNvSpPr>
            <a:spLocks noGrp="true"/>
          </p:cNvSpPr>
          <p:nvPr>
            <p:ph type="ftr" sz="quarter" idx="4"/>
          </p:nvPr>
        </p:nvSpPr>
        <p:spPr>
          <a:xfrm>
            <a:off x="0" y="8685213"/>
            <a:ext cx="2971800" cy="457200"/>
          </a:xfrm>
          <a:prstGeom prst="rect">
            <a:avLst/>
          </a:prstGeom>
        </p:spPr>
        <p:txBody>
          <a:bodyPr vert="horz" lIns="91440" tIns="45720" rIns="91440" bIns="45720" rtlCol="false" anchor="b"/>
          <a:lstStyle>
            <a:lvl1pPr algn="l">
              <a:defRPr sz="1200"/>
            </a:lvl1pPr>
          </a:lstStyle>
          <a:p>
            <a:endParaRPr lang="cs-CZ" dirty="false"/>
          </a:p>
        </p:txBody>
      </p:sp>
      <p:sp>
        <p:nvSpPr>
          <p:cNvPr id="7" name="Zástupný symbol pro číslo snímku 6"/>
          <p:cNvSpPr>
            <a:spLocks noGrp="true"/>
          </p:cNvSpPr>
          <p:nvPr>
            <p:ph type="sldNum" sz="quarter" idx="5"/>
          </p:nvPr>
        </p:nvSpPr>
        <p:spPr>
          <a:xfrm>
            <a:off x="3884613" y="8685213"/>
            <a:ext cx="2971800" cy="457200"/>
          </a:xfrm>
          <a:prstGeom prst="rect">
            <a:avLst/>
          </a:prstGeom>
        </p:spPr>
        <p:txBody>
          <a:bodyPr vert="horz" lIns="91440" tIns="45720" rIns="91440" bIns="45720" rtlCol="false" anchor="b"/>
          <a:lstStyle>
            <a:lvl1pPr algn="r">
              <a:defRPr sz="1200"/>
            </a:lvl1pPr>
          </a:lstStyle>
          <a:p>
            <a:fld id="{53FB31FA-E905-4016-9D4B-970DF0C7EE08}" type="slidenum">
              <a:rPr lang="cs-CZ" smtClean="false"/>
              <a:t>‹#›</a:t>
            </a:fld>
            <a:endParaRPr lang="cs-CZ" dirty="false"/>
          </a:p>
        </p:txBody>
      </p:sp>
    </p:spTree>
    <p:extLst>
      <p:ext uri="{BB962C8B-B14F-4D97-AF65-F5344CB8AC3E}">
        <p14:creationId xmlns:p14="http://schemas.microsoft.com/office/powerpoint/2010/main" val="2861834568"/>
      </p:ext>
    </p:extLst>
  </p:cSld>
  <p:clrMap bg1="lt1" tx1="dk1" bg2="lt2" tx2="dk2" accent1="accent1" accent2="accent2" accent3="accent3" accent4="accent4" accent5="accent5" accent6="accent6" hlink="hlink" folHlink="folHlink"/>
  <p:notesStyle>
    <a:lvl1pPr marL="0" algn="l" defTabSz="914400" rtl="false" eaLnBrk="true" latinLnBrk="false" hangingPunct="true">
      <a:defRPr sz="1200" kern="1200">
        <a:solidFill>
          <a:schemeClr val="tx1"/>
        </a:solidFill>
        <a:latin typeface="+mn-lt"/>
        <a:ea typeface="+mn-ea"/>
        <a:cs typeface="+mn-cs"/>
      </a:defRPr>
    </a:lvl1pPr>
    <a:lvl2pPr marL="457200" algn="l" defTabSz="914400" rtl="false" eaLnBrk="true" latinLnBrk="false" hangingPunct="true">
      <a:defRPr sz="1200" kern="1200">
        <a:solidFill>
          <a:schemeClr val="tx1"/>
        </a:solidFill>
        <a:latin typeface="+mn-lt"/>
        <a:ea typeface="+mn-ea"/>
        <a:cs typeface="+mn-cs"/>
      </a:defRPr>
    </a:lvl2pPr>
    <a:lvl3pPr marL="914400" algn="l" defTabSz="914400" rtl="false" eaLnBrk="true" latinLnBrk="false" hangingPunct="true">
      <a:defRPr sz="1200" kern="1200">
        <a:solidFill>
          <a:schemeClr val="tx1"/>
        </a:solidFill>
        <a:latin typeface="+mn-lt"/>
        <a:ea typeface="+mn-ea"/>
        <a:cs typeface="+mn-cs"/>
      </a:defRPr>
    </a:lvl3pPr>
    <a:lvl4pPr marL="1371600" algn="l" defTabSz="914400" rtl="false" eaLnBrk="true" latinLnBrk="false" hangingPunct="true">
      <a:defRPr sz="1200" kern="1200">
        <a:solidFill>
          <a:schemeClr val="tx1"/>
        </a:solidFill>
        <a:latin typeface="+mn-lt"/>
        <a:ea typeface="+mn-ea"/>
        <a:cs typeface="+mn-cs"/>
      </a:defRPr>
    </a:lvl4pPr>
    <a:lvl5pPr marL="1828800" algn="l" defTabSz="914400" rtl="false" eaLnBrk="true" latinLnBrk="false" hangingPunct="true">
      <a:defRPr sz="1200" kern="1200">
        <a:solidFill>
          <a:schemeClr val="tx1"/>
        </a:solidFill>
        <a:latin typeface="+mn-lt"/>
        <a:ea typeface="+mn-ea"/>
        <a:cs typeface="+mn-cs"/>
      </a:defRPr>
    </a:lvl5pPr>
    <a:lvl6pPr marL="2286000" algn="l" defTabSz="914400" rtl="false" eaLnBrk="true" latinLnBrk="false" hangingPunct="true">
      <a:defRPr sz="1200" kern="1200">
        <a:solidFill>
          <a:schemeClr val="tx1"/>
        </a:solidFill>
        <a:latin typeface="+mn-lt"/>
        <a:ea typeface="+mn-ea"/>
        <a:cs typeface="+mn-cs"/>
      </a:defRPr>
    </a:lvl6pPr>
    <a:lvl7pPr marL="2743200" algn="l" defTabSz="914400" rtl="false" eaLnBrk="true" latinLnBrk="false" hangingPunct="true">
      <a:defRPr sz="1200" kern="1200">
        <a:solidFill>
          <a:schemeClr val="tx1"/>
        </a:solidFill>
        <a:latin typeface="+mn-lt"/>
        <a:ea typeface="+mn-ea"/>
        <a:cs typeface="+mn-cs"/>
      </a:defRPr>
    </a:lvl7pPr>
    <a:lvl8pPr marL="3200400" algn="l" defTabSz="914400" rtl="false" eaLnBrk="true" latinLnBrk="false" hangingPunct="true">
      <a:defRPr sz="1200" kern="1200">
        <a:solidFill>
          <a:schemeClr val="tx1"/>
        </a:solidFill>
        <a:latin typeface="+mn-lt"/>
        <a:ea typeface="+mn-ea"/>
        <a:cs typeface="+mn-cs"/>
      </a:defRPr>
    </a:lvl8pPr>
    <a:lvl9pPr marL="3657600" algn="l" defTabSz="914400" rtl="false" eaLnBrk="true" latinLnBrk="false" hangingPunct="true">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Target="../slides/slide2.xml" Type="http://schemas.openxmlformats.org/officeDocument/2006/relationships/slide" Id="rId2"/>
    <Relationship Target="../notesMasters/notesMaster1.xml" Type="http://schemas.openxmlformats.org/officeDocument/2006/relationships/notesMaster" Id="rId1"/>
</Relationships>

</file>

<file path=ppt/notesSlides/_rels/notesSlide10.xml.rels><?xml version="1.0" encoding="UTF-8" standalone="yes"?>
<Relationships xmlns="http://schemas.openxmlformats.org/package/2006/relationships">
    <Relationship Target="../slides/slide20.xml" Type="http://schemas.openxmlformats.org/officeDocument/2006/relationships/slide" Id="rId2"/>
    <Relationship Target="../notesMasters/notesMaster1.xml" Type="http://schemas.openxmlformats.org/officeDocument/2006/relationships/notesMaster" Id="rId1"/>
</Relationships>

</file>

<file path=ppt/notesSlides/_rels/notesSlide11.xml.rels><?xml version="1.0" encoding="UTF-8" standalone="yes"?>
<Relationships xmlns="http://schemas.openxmlformats.org/package/2006/relationships">
    <Relationship Target="../slides/slide21.xml" Type="http://schemas.openxmlformats.org/officeDocument/2006/relationships/slide" Id="rId2"/>
    <Relationship Target="../notesMasters/notesMaster1.xml" Type="http://schemas.openxmlformats.org/officeDocument/2006/relationships/notesMaster" Id="rId1"/>
</Relationships>

</file>

<file path=ppt/notesSlides/_rels/notesSlide12.xml.rels><?xml version="1.0" encoding="UTF-8" standalone="yes"?>
<Relationships xmlns="http://schemas.openxmlformats.org/package/2006/relationships">
    <Relationship Target="../slides/slide22.xml" Type="http://schemas.openxmlformats.org/officeDocument/2006/relationships/slide" Id="rId2"/>
    <Relationship Target="../notesMasters/notesMaster1.xml" Type="http://schemas.openxmlformats.org/officeDocument/2006/relationships/notesMaster" Id="rId1"/>
</Relationships>

</file>

<file path=ppt/notesSlides/_rels/notesSlide13.xml.rels><?xml version="1.0" encoding="UTF-8" standalone="yes"?>
<Relationships xmlns="http://schemas.openxmlformats.org/package/2006/relationships">
    <Relationship Target="../slides/slide23.xml" Type="http://schemas.openxmlformats.org/officeDocument/2006/relationships/slide" Id="rId2"/>
    <Relationship Target="../notesMasters/notesMaster1.xml" Type="http://schemas.openxmlformats.org/officeDocument/2006/relationships/notesMaster" Id="rId1"/>
</Relationships>

</file>

<file path=ppt/notesSlides/_rels/notesSlide14.xml.rels><?xml version="1.0" encoding="UTF-8" standalone="yes"?>
<Relationships xmlns="http://schemas.openxmlformats.org/package/2006/relationships">
    <Relationship Target="../slides/slide24.xml" Type="http://schemas.openxmlformats.org/officeDocument/2006/relationships/slide" Id="rId2"/>
    <Relationship Target="../notesMasters/notesMaster1.xml" Type="http://schemas.openxmlformats.org/officeDocument/2006/relationships/notesMaster" Id="rId1"/>
</Relationships>

</file>

<file path=ppt/notesSlides/_rels/notesSlide15.xml.rels><?xml version="1.0" encoding="UTF-8" standalone="yes"?>
<Relationships xmlns="http://schemas.openxmlformats.org/package/2006/relationships">
    <Relationship Target="../slides/slide25.xml" Type="http://schemas.openxmlformats.org/officeDocument/2006/relationships/slide" Id="rId2"/>
    <Relationship Target="../notesMasters/notesMaster1.xml" Type="http://schemas.openxmlformats.org/officeDocument/2006/relationships/notesMaster" Id="rId1"/>
</Relationships>

</file>

<file path=ppt/notesSlides/_rels/notesSlide16.xml.rels><?xml version="1.0" encoding="UTF-8" standalone="yes"?>
<Relationships xmlns="http://schemas.openxmlformats.org/package/2006/relationships">
    <Relationship Target="../slides/slide26.xml" Type="http://schemas.openxmlformats.org/officeDocument/2006/relationships/slide" Id="rId2"/>
    <Relationship Target="../notesMasters/notesMaster1.xml" Type="http://schemas.openxmlformats.org/officeDocument/2006/relationships/notesMaster" Id="rId1"/>
</Relationships>

</file>

<file path=ppt/notesSlides/_rels/notesSlide17.xml.rels><?xml version="1.0" encoding="UTF-8" standalone="yes"?>
<Relationships xmlns="http://schemas.openxmlformats.org/package/2006/relationships">
    <Relationship Target="../slides/slide27.xml" Type="http://schemas.openxmlformats.org/officeDocument/2006/relationships/slide" Id="rId2"/>
    <Relationship Target="../notesMasters/notesMaster1.xml" Type="http://schemas.openxmlformats.org/officeDocument/2006/relationships/notesMaster" Id="rId1"/>
</Relationships>

</file>

<file path=ppt/notesSlides/_rels/notesSlide18.xml.rels><?xml version="1.0" encoding="UTF-8" standalone="yes"?>
<Relationships xmlns="http://schemas.openxmlformats.org/package/2006/relationships">
    <Relationship Target="../slides/slide28.xml" Type="http://schemas.openxmlformats.org/officeDocument/2006/relationships/slide" Id="rId2"/>
    <Relationship Target="../notesMasters/notesMaster1.xml" Type="http://schemas.openxmlformats.org/officeDocument/2006/relationships/notesMaster" Id="rId1"/>
</Relationships>

</file>

<file path=ppt/notesSlides/_rels/notesSlide19.xml.rels><?xml version="1.0" encoding="UTF-8" standalone="yes"?>
<Relationships xmlns="http://schemas.openxmlformats.org/package/2006/relationships">
    <Relationship Target="../slides/slide29.xml" Type="http://schemas.openxmlformats.org/officeDocument/2006/relationships/slide" Id="rId2"/>
    <Relationship Target="../notesMasters/notesMaster1.xml" Type="http://schemas.openxmlformats.org/officeDocument/2006/relationships/notesMaster" Id="rId1"/>
</Relationships>

</file>

<file path=ppt/notesSlides/_rels/notesSlide2.xml.rels><?xml version="1.0" encoding="UTF-8" standalone="yes"?>
<Relationships xmlns="http://schemas.openxmlformats.org/package/2006/relationships">
    <Relationship Target="../slides/slide3.xml" Type="http://schemas.openxmlformats.org/officeDocument/2006/relationships/slide" Id="rId2"/>
    <Relationship Target="../notesMasters/notesMaster1.xml" Type="http://schemas.openxmlformats.org/officeDocument/2006/relationships/notesMaster" Id="rId1"/>
</Relationships>

</file>

<file path=ppt/notesSlides/_rels/notesSlide20.xml.rels><?xml version="1.0" encoding="UTF-8" standalone="yes"?>
<Relationships xmlns="http://schemas.openxmlformats.org/package/2006/relationships">
    <Relationship Target="../slides/slide30.xml" Type="http://schemas.openxmlformats.org/officeDocument/2006/relationships/slide" Id="rId2"/>
    <Relationship Target="../notesMasters/notesMaster1.xml" Type="http://schemas.openxmlformats.org/officeDocument/2006/relationships/notesMaster" Id="rId1"/>
</Relationships>

</file>

<file path=ppt/notesSlides/_rels/notesSlide21.xml.rels><?xml version="1.0" encoding="UTF-8" standalone="yes"?>
<Relationships xmlns="http://schemas.openxmlformats.org/package/2006/relationships">
    <Relationship Target="../slides/slide31.xml" Type="http://schemas.openxmlformats.org/officeDocument/2006/relationships/slide" Id="rId2"/>
    <Relationship Target="../notesMasters/notesMaster1.xml" Type="http://schemas.openxmlformats.org/officeDocument/2006/relationships/notesMaster" Id="rId1"/>
</Relationships>

</file>

<file path=ppt/notesSlides/_rels/notesSlide22.xml.rels><?xml version="1.0" encoding="UTF-8" standalone="yes"?>
<Relationships xmlns="http://schemas.openxmlformats.org/package/2006/relationships">
    <Relationship Target="../slides/slide34.xml" Type="http://schemas.openxmlformats.org/officeDocument/2006/relationships/slide" Id="rId2"/>
    <Relationship Target="../notesMasters/notesMaster1.xml" Type="http://schemas.openxmlformats.org/officeDocument/2006/relationships/notesMaster" Id="rId1"/>
</Relationships>

</file>

<file path=ppt/notesSlides/_rels/notesSlide23.xml.rels><?xml version="1.0" encoding="UTF-8" standalone="yes"?>
<Relationships xmlns="http://schemas.openxmlformats.org/package/2006/relationships">
    <Relationship Target="../slides/slide36.xml" Type="http://schemas.openxmlformats.org/officeDocument/2006/relationships/slide" Id="rId2"/>
    <Relationship Target="../notesMasters/notesMaster1.xml" Type="http://schemas.openxmlformats.org/officeDocument/2006/relationships/notesMaster" Id="rId1"/>
</Relationships>

</file>

<file path=ppt/notesSlides/_rels/notesSlide24.xml.rels><?xml version="1.0" encoding="UTF-8" standalone="yes"?>
<Relationships xmlns="http://schemas.openxmlformats.org/package/2006/relationships">
    <Relationship Target="../slides/slide38.xml" Type="http://schemas.openxmlformats.org/officeDocument/2006/relationships/slide" Id="rId2"/>
    <Relationship Target="../notesMasters/notesMaster1.xml" Type="http://schemas.openxmlformats.org/officeDocument/2006/relationships/notesMaster" Id="rId1"/>
</Relationships>

</file>

<file path=ppt/notesSlides/_rels/notesSlide25.xml.rels><?xml version="1.0" encoding="UTF-8" standalone="yes"?>
<Relationships xmlns="http://schemas.openxmlformats.org/package/2006/relationships">
    <Relationship Target="../slides/slide40.xml" Type="http://schemas.openxmlformats.org/officeDocument/2006/relationships/slide" Id="rId2"/>
    <Relationship Target="../notesMasters/notesMaster1.xml" Type="http://schemas.openxmlformats.org/officeDocument/2006/relationships/notesMaster" Id="rId1"/>
</Relationships>

</file>

<file path=ppt/notesSlides/_rels/notesSlide26.xml.rels><?xml version="1.0" encoding="UTF-8" standalone="yes"?>
<Relationships xmlns="http://schemas.openxmlformats.org/package/2006/relationships">
    <Relationship Target="../slides/slide41.xml" Type="http://schemas.openxmlformats.org/officeDocument/2006/relationships/slide" Id="rId2"/>
    <Relationship Target="../notesMasters/notesMaster1.xml" Type="http://schemas.openxmlformats.org/officeDocument/2006/relationships/notesMaster" Id="rId1"/>
</Relationships>

</file>

<file path=ppt/notesSlides/_rels/notesSlide27.xml.rels><?xml version="1.0" encoding="UTF-8" standalone="yes"?>
<Relationships xmlns="http://schemas.openxmlformats.org/package/2006/relationships">
    <Relationship Target="../slides/slide43.xml" Type="http://schemas.openxmlformats.org/officeDocument/2006/relationships/slide" Id="rId2"/>
    <Relationship Target="../notesMasters/notesMaster1.xml" Type="http://schemas.openxmlformats.org/officeDocument/2006/relationships/notesMaster" Id="rId1"/>
</Relationships>

</file>

<file path=ppt/notesSlides/_rels/notesSlide28.xml.rels><?xml version="1.0" encoding="UTF-8" standalone="yes"?>
<Relationships xmlns="http://schemas.openxmlformats.org/package/2006/relationships">
    <Relationship Target="../slides/slide44.xml" Type="http://schemas.openxmlformats.org/officeDocument/2006/relationships/slide" Id="rId2"/>
    <Relationship Target="../notesMasters/notesMaster1.xml" Type="http://schemas.openxmlformats.org/officeDocument/2006/relationships/notesMaster" Id="rId1"/>
</Relationships>

</file>

<file path=ppt/notesSlides/_rels/notesSlide29.xml.rels><?xml version="1.0" encoding="UTF-8" standalone="yes"?>
<Relationships xmlns="http://schemas.openxmlformats.org/package/2006/relationships">
    <Relationship Target="../slides/slide45.xml" Type="http://schemas.openxmlformats.org/officeDocument/2006/relationships/slide" Id="rId2"/>
    <Relationship Target="../notesMasters/notesMaster1.xml" Type="http://schemas.openxmlformats.org/officeDocument/2006/relationships/notesMaster" Id="rId1"/>
</Relationships>

</file>

<file path=ppt/notesSlides/_rels/notesSlide3.xml.rels><?xml version="1.0" encoding="UTF-8" standalone="yes"?>
<Relationships xmlns="http://schemas.openxmlformats.org/package/2006/relationships">
    <Relationship Target="../slides/slide4.xml" Type="http://schemas.openxmlformats.org/officeDocument/2006/relationships/slide" Id="rId2"/>
    <Relationship Target="../notesMasters/notesMaster1.xml" Type="http://schemas.openxmlformats.org/officeDocument/2006/relationships/notesMaster" Id="rId1"/>
</Relationships>

</file>

<file path=ppt/notesSlides/_rels/notesSlide30.xml.rels><?xml version="1.0" encoding="UTF-8" standalone="yes"?>
<Relationships xmlns="http://schemas.openxmlformats.org/package/2006/relationships">
    <Relationship Target="../slides/slide46.xml" Type="http://schemas.openxmlformats.org/officeDocument/2006/relationships/slide" Id="rId2"/>
    <Relationship Target="../notesMasters/notesMaster1.xml" Type="http://schemas.openxmlformats.org/officeDocument/2006/relationships/notesMaster" Id="rId1"/>
</Relationships>

</file>

<file path=ppt/notesSlides/_rels/notesSlide31.xml.rels><?xml version="1.0" encoding="UTF-8" standalone="yes"?>
<Relationships xmlns="http://schemas.openxmlformats.org/package/2006/relationships">
    <Relationship Target="../slides/slide49.xml" Type="http://schemas.openxmlformats.org/officeDocument/2006/relationships/slide" Id="rId2"/>
    <Relationship Target="../notesMasters/notesMaster1.xml" Type="http://schemas.openxmlformats.org/officeDocument/2006/relationships/notesMaster" Id="rId1"/>
</Relationships>

</file>

<file path=ppt/notesSlides/_rels/notesSlide32.xml.rels><?xml version="1.0" encoding="UTF-8" standalone="yes"?>
<Relationships xmlns="http://schemas.openxmlformats.org/package/2006/relationships">
    <Relationship Target="../slides/slide51.xml" Type="http://schemas.openxmlformats.org/officeDocument/2006/relationships/slide" Id="rId2"/>
    <Relationship Target="../notesMasters/notesMaster1.xml" Type="http://schemas.openxmlformats.org/officeDocument/2006/relationships/notesMaster" Id="rId1"/>
</Relationships>

</file>

<file path=ppt/notesSlides/_rels/notesSlide33.xml.rels><?xml version="1.0" encoding="UTF-8" standalone="yes"?>
<Relationships xmlns="http://schemas.openxmlformats.org/package/2006/relationships">
    <Relationship Target="../slides/slide54.xml" Type="http://schemas.openxmlformats.org/officeDocument/2006/relationships/slide" Id="rId2"/>
    <Relationship Target="../notesMasters/notesMaster1.xml" Type="http://schemas.openxmlformats.org/officeDocument/2006/relationships/notesMaster" Id="rId1"/>
</Relationships>

</file>

<file path=ppt/notesSlides/_rels/notesSlide34.xml.rels><?xml version="1.0" encoding="UTF-8" standalone="yes"?>
<Relationships xmlns="http://schemas.openxmlformats.org/package/2006/relationships">
    <Relationship Target="../slides/slide56.xml" Type="http://schemas.openxmlformats.org/officeDocument/2006/relationships/slide" Id="rId2"/>
    <Relationship Target="../notesMasters/notesMaster1.xml" Type="http://schemas.openxmlformats.org/officeDocument/2006/relationships/notesMaster" Id="rId1"/>
</Relationships>

</file>

<file path=ppt/notesSlides/_rels/notesSlide4.xml.rels><?xml version="1.0" encoding="UTF-8" standalone="yes"?>
<Relationships xmlns="http://schemas.openxmlformats.org/package/2006/relationships">
    <Relationship Target="../slides/slide5.xml" Type="http://schemas.openxmlformats.org/officeDocument/2006/relationships/slide" Id="rId2"/>
    <Relationship Target="../notesMasters/notesMaster1.xml" Type="http://schemas.openxmlformats.org/officeDocument/2006/relationships/notesMaster" Id="rId1"/>
</Relationships>

</file>

<file path=ppt/notesSlides/_rels/notesSlide5.xml.rels><?xml version="1.0" encoding="UTF-8" standalone="yes"?>
<Relationships xmlns="http://schemas.openxmlformats.org/package/2006/relationships">
    <Relationship Target="../slides/slide6.xml" Type="http://schemas.openxmlformats.org/officeDocument/2006/relationships/slide" Id="rId2"/>
    <Relationship Target="../notesMasters/notesMaster1.xml" Type="http://schemas.openxmlformats.org/officeDocument/2006/relationships/notesMaster" Id="rId1"/>
</Relationships>

</file>

<file path=ppt/notesSlides/_rels/notesSlide6.xml.rels><?xml version="1.0" encoding="UTF-8" standalone="yes"?>
<Relationships xmlns="http://schemas.openxmlformats.org/package/2006/relationships">
    <Relationship Target="../slides/slide7.xml" Type="http://schemas.openxmlformats.org/officeDocument/2006/relationships/slide" Id="rId2"/>
    <Relationship Target="../notesMasters/notesMaster1.xml" Type="http://schemas.openxmlformats.org/officeDocument/2006/relationships/notesMaster" Id="rId1"/>
</Relationships>

</file>

<file path=ppt/notesSlides/_rels/notesSlide7.xml.rels><?xml version="1.0" encoding="UTF-8" standalone="yes"?>
<Relationships xmlns="http://schemas.openxmlformats.org/package/2006/relationships">
    <Relationship Target="../slides/slide13.xml" Type="http://schemas.openxmlformats.org/officeDocument/2006/relationships/slide" Id="rId2"/>
    <Relationship Target="../notesMasters/notesMaster1.xml" Type="http://schemas.openxmlformats.org/officeDocument/2006/relationships/notesMaster" Id="rId1"/>
</Relationships>

</file>

<file path=ppt/notesSlides/_rels/notesSlide8.xml.rels><?xml version="1.0" encoding="UTF-8" standalone="yes"?>
<Relationships xmlns="http://schemas.openxmlformats.org/package/2006/relationships">
    <Relationship Target="../slides/slide14.xml" Type="http://schemas.openxmlformats.org/officeDocument/2006/relationships/slide" Id="rId2"/>
    <Relationship Target="../notesMasters/notesMaster1.xml" Type="http://schemas.openxmlformats.org/officeDocument/2006/relationships/notesMaster" Id="rId1"/>
</Relationships>

</file>

<file path=ppt/notesSlides/_rels/notesSlide9.xml.rels><?xml version="1.0" encoding="UTF-8" standalone="yes"?>
<Relationships xmlns="http://schemas.openxmlformats.org/package/2006/relationships">
    <Relationship Target="../slides/slide15.xml" Type="http://schemas.openxmlformats.org/officeDocument/2006/relationships/slide" Id="rId2"/>
    <Relationship Target="../notesMasters/notesMaster1.xml" Type="http://schemas.openxmlformats.org/officeDocument/2006/relationships/notesMaster" Id="rId1"/>
</Relationships>

</file>

<file path=ppt/notesSlides/notesSlide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2</a:t>
            </a:fld>
            <a:endParaRPr lang="cs-CZ"/>
          </a:p>
        </p:txBody>
      </p:sp>
    </p:spTree>
    <p:extLst>
      <p:ext uri="{BB962C8B-B14F-4D97-AF65-F5344CB8AC3E}">
        <p14:creationId xmlns:p14="http://schemas.microsoft.com/office/powerpoint/2010/main" val="3004439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20</a:t>
            </a:fld>
            <a:endParaRPr lang="cs-CZ" dirty="false"/>
          </a:p>
        </p:txBody>
      </p:sp>
    </p:spTree>
    <p:extLst>
      <p:ext uri="{BB962C8B-B14F-4D97-AF65-F5344CB8AC3E}">
        <p14:creationId xmlns:p14="http://schemas.microsoft.com/office/powerpoint/2010/main" val="56512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21</a:t>
            </a:fld>
            <a:endParaRPr lang="cs-CZ"/>
          </a:p>
        </p:txBody>
      </p:sp>
    </p:spTree>
    <p:extLst>
      <p:ext uri="{BB962C8B-B14F-4D97-AF65-F5344CB8AC3E}">
        <p14:creationId xmlns:p14="http://schemas.microsoft.com/office/powerpoint/2010/main" val="3004439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22</a:t>
            </a:fld>
            <a:endParaRPr lang="cs-CZ"/>
          </a:p>
        </p:txBody>
      </p:sp>
    </p:spTree>
    <p:extLst>
      <p:ext uri="{BB962C8B-B14F-4D97-AF65-F5344CB8AC3E}">
        <p14:creationId xmlns:p14="http://schemas.microsoft.com/office/powerpoint/2010/main" val="1099640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23</a:t>
            </a:fld>
            <a:endParaRPr lang="cs-CZ"/>
          </a:p>
        </p:txBody>
      </p:sp>
    </p:spTree>
    <p:extLst>
      <p:ext uri="{BB962C8B-B14F-4D97-AF65-F5344CB8AC3E}">
        <p14:creationId xmlns:p14="http://schemas.microsoft.com/office/powerpoint/2010/main" val="1099640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24</a:t>
            </a:fld>
            <a:endParaRPr lang="cs-CZ"/>
          </a:p>
        </p:txBody>
      </p:sp>
    </p:spTree>
    <p:extLst>
      <p:ext uri="{BB962C8B-B14F-4D97-AF65-F5344CB8AC3E}">
        <p14:creationId xmlns:p14="http://schemas.microsoft.com/office/powerpoint/2010/main" val="2997065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smtClean="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25</a:t>
            </a:fld>
            <a:endParaRPr lang="cs-CZ"/>
          </a:p>
        </p:txBody>
      </p:sp>
    </p:spTree>
    <p:extLst>
      <p:ext uri="{BB962C8B-B14F-4D97-AF65-F5344CB8AC3E}">
        <p14:creationId xmlns:p14="http://schemas.microsoft.com/office/powerpoint/2010/main" val="3700389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smtClean="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26</a:t>
            </a:fld>
            <a:endParaRPr lang="cs-CZ"/>
          </a:p>
        </p:txBody>
      </p:sp>
    </p:spTree>
    <p:extLst>
      <p:ext uri="{BB962C8B-B14F-4D97-AF65-F5344CB8AC3E}">
        <p14:creationId xmlns:p14="http://schemas.microsoft.com/office/powerpoint/2010/main" val="4077301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smtClean="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27</a:t>
            </a:fld>
            <a:endParaRPr lang="cs-CZ"/>
          </a:p>
        </p:txBody>
      </p:sp>
    </p:spTree>
    <p:extLst>
      <p:ext uri="{BB962C8B-B14F-4D97-AF65-F5344CB8AC3E}">
        <p14:creationId xmlns:p14="http://schemas.microsoft.com/office/powerpoint/2010/main" val="1519163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28</a:t>
            </a:fld>
            <a:endParaRPr lang="cs-CZ"/>
          </a:p>
        </p:txBody>
      </p:sp>
    </p:spTree>
    <p:extLst>
      <p:ext uri="{BB962C8B-B14F-4D97-AF65-F5344CB8AC3E}">
        <p14:creationId xmlns:p14="http://schemas.microsoft.com/office/powerpoint/2010/main" val="3505669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29</a:t>
            </a:fld>
            <a:endParaRPr lang="cs-CZ"/>
          </a:p>
        </p:txBody>
      </p:sp>
    </p:spTree>
    <p:extLst>
      <p:ext uri="{BB962C8B-B14F-4D97-AF65-F5344CB8AC3E}">
        <p14:creationId xmlns:p14="http://schemas.microsoft.com/office/powerpoint/2010/main" val="3505669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3</a:t>
            </a:fld>
            <a:endParaRPr lang="cs-CZ"/>
          </a:p>
        </p:txBody>
      </p:sp>
    </p:spTree>
    <p:extLst>
      <p:ext uri="{BB962C8B-B14F-4D97-AF65-F5344CB8AC3E}">
        <p14:creationId xmlns:p14="http://schemas.microsoft.com/office/powerpoint/2010/main" val="3004439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30</a:t>
            </a:fld>
            <a:endParaRPr lang="cs-CZ" dirty="false"/>
          </a:p>
        </p:txBody>
      </p:sp>
    </p:spTree>
    <p:extLst>
      <p:ext uri="{BB962C8B-B14F-4D97-AF65-F5344CB8AC3E}">
        <p14:creationId xmlns:p14="http://schemas.microsoft.com/office/powerpoint/2010/main" val="565122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31</a:t>
            </a:fld>
            <a:endParaRPr lang="cs-CZ"/>
          </a:p>
        </p:txBody>
      </p:sp>
    </p:spTree>
    <p:extLst>
      <p:ext uri="{BB962C8B-B14F-4D97-AF65-F5344CB8AC3E}">
        <p14:creationId xmlns:p14="http://schemas.microsoft.com/office/powerpoint/2010/main" val="2834448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34</a:t>
            </a:fld>
            <a:endParaRPr lang="cs-CZ" dirty="false"/>
          </a:p>
        </p:txBody>
      </p:sp>
    </p:spTree>
    <p:extLst>
      <p:ext uri="{BB962C8B-B14F-4D97-AF65-F5344CB8AC3E}">
        <p14:creationId xmlns:p14="http://schemas.microsoft.com/office/powerpoint/2010/main" val="565122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36</a:t>
            </a:fld>
            <a:endParaRPr lang="cs-CZ" dirty="false"/>
          </a:p>
        </p:txBody>
      </p:sp>
    </p:spTree>
    <p:extLst>
      <p:ext uri="{BB962C8B-B14F-4D97-AF65-F5344CB8AC3E}">
        <p14:creationId xmlns:p14="http://schemas.microsoft.com/office/powerpoint/2010/main" val="24016267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38</a:t>
            </a:fld>
            <a:endParaRPr lang="cs-CZ" dirty="false"/>
          </a:p>
        </p:txBody>
      </p:sp>
    </p:spTree>
    <p:extLst>
      <p:ext uri="{BB962C8B-B14F-4D97-AF65-F5344CB8AC3E}">
        <p14:creationId xmlns:p14="http://schemas.microsoft.com/office/powerpoint/2010/main" val="3667893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40</a:t>
            </a:fld>
            <a:endParaRPr lang="cs-CZ" dirty="false"/>
          </a:p>
        </p:txBody>
      </p:sp>
    </p:spTree>
    <p:extLst>
      <p:ext uri="{BB962C8B-B14F-4D97-AF65-F5344CB8AC3E}">
        <p14:creationId xmlns:p14="http://schemas.microsoft.com/office/powerpoint/2010/main" val="29306498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41</a:t>
            </a:fld>
            <a:endParaRPr lang="cs-CZ" dirty="false"/>
          </a:p>
        </p:txBody>
      </p:sp>
    </p:spTree>
    <p:extLst>
      <p:ext uri="{BB962C8B-B14F-4D97-AF65-F5344CB8AC3E}">
        <p14:creationId xmlns:p14="http://schemas.microsoft.com/office/powerpoint/2010/main" val="37071320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43</a:t>
            </a:fld>
            <a:endParaRPr lang="cs-CZ" dirty="false"/>
          </a:p>
        </p:txBody>
      </p:sp>
    </p:spTree>
    <p:extLst>
      <p:ext uri="{BB962C8B-B14F-4D97-AF65-F5344CB8AC3E}">
        <p14:creationId xmlns:p14="http://schemas.microsoft.com/office/powerpoint/2010/main" val="21992351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indent="0" algn="l" defTabSz="914400" rtl="false" eaLnBrk="true" fontAlgn="auto" latinLnBrk="false" hangingPunct="true">
              <a:lnSpc>
                <a:spcPct val="100000"/>
              </a:lnSpc>
              <a:spcBef>
                <a:spcPts val="0"/>
              </a:spcBef>
              <a:spcAft>
                <a:spcPts val="0"/>
              </a:spcAft>
              <a:buClrTx/>
              <a:buSzTx/>
              <a:buFontTx/>
              <a:buNone/>
              <a:tabLst/>
              <a:defRPr/>
            </a:pPr>
            <a:endParaRPr lang="cs-CZ" b="true" dirty="false">
              <a:solidFill>
                <a:srgbClr val="FF0000"/>
              </a:solidFill>
            </a:endParaRPr>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44</a:t>
            </a:fld>
            <a:endParaRPr lang="cs-CZ" dirty="false"/>
          </a:p>
        </p:txBody>
      </p:sp>
    </p:spTree>
    <p:extLst>
      <p:ext uri="{BB962C8B-B14F-4D97-AF65-F5344CB8AC3E}">
        <p14:creationId xmlns:p14="http://schemas.microsoft.com/office/powerpoint/2010/main" val="23529721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45</a:t>
            </a:fld>
            <a:endParaRPr lang="cs-CZ" dirty="false"/>
          </a:p>
        </p:txBody>
      </p:sp>
    </p:spTree>
    <p:extLst>
      <p:ext uri="{BB962C8B-B14F-4D97-AF65-F5344CB8AC3E}">
        <p14:creationId xmlns:p14="http://schemas.microsoft.com/office/powerpoint/2010/main" val="425613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4</a:t>
            </a:fld>
            <a:endParaRPr lang="cs-CZ"/>
          </a:p>
        </p:txBody>
      </p:sp>
    </p:spTree>
    <p:extLst>
      <p:ext uri="{BB962C8B-B14F-4D97-AF65-F5344CB8AC3E}">
        <p14:creationId xmlns:p14="http://schemas.microsoft.com/office/powerpoint/2010/main" val="30044398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46</a:t>
            </a:fld>
            <a:endParaRPr lang="cs-CZ" dirty="false"/>
          </a:p>
        </p:txBody>
      </p:sp>
    </p:spTree>
    <p:extLst>
      <p:ext uri="{BB962C8B-B14F-4D97-AF65-F5344CB8AC3E}">
        <p14:creationId xmlns:p14="http://schemas.microsoft.com/office/powerpoint/2010/main" val="19469184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49</a:t>
            </a:fld>
            <a:endParaRPr lang="cs-CZ" dirty="false"/>
          </a:p>
        </p:txBody>
      </p:sp>
    </p:spTree>
    <p:extLst>
      <p:ext uri="{BB962C8B-B14F-4D97-AF65-F5344CB8AC3E}">
        <p14:creationId xmlns:p14="http://schemas.microsoft.com/office/powerpoint/2010/main" val="4892180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51</a:t>
            </a:fld>
            <a:endParaRPr lang="cs-CZ" dirty="false"/>
          </a:p>
        </p:txBody>
      </p:sp>
    </p:spTree>
    <p:extLst>
      <p:ext uri="{BB962C8B-B14F-4D97-AF65-F5344CB8AC3E}">
        <p14:creationId xmlns:p14="http://schemas.microsoft.com/office/powerpoint/2010/main" val="32382787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54</a:t>
            </a:fld>
            <a:endParaRPr lang="cs-CZ" dirty="false"/>
          </a:p>
        </p:txBody>
      </p:sp>
    </p:spTree>
    <p:extLst>
      <p:ext uri="{BB962C8B-B14F-4D97-AF65-F5344CB8AC3E}">
        <p14:creationId xmlns:p14="http://schemas.microsoft.com/office/powerpoint/2010/main" val="898122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171450" indent="-171450">
              <a:buFont typeface="Arial" panose="020B0604020202020204" pitchFamily="34" charset="0"/>
              <a:buChar char="•"/>
            </a:pPr>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56</a:t>
            </a:fld>
            <a:endParaRPr lang="cs-CZ" dirty="false"/>
          </a:p>
        </p:txBody>
      </p:sp>
    </p:spTree>
    <p:extLst>
      <p:ext uri="{BB962C8B-B14F-4D97-AF65-F5344CB8AC3E}">
        <p14:creationId xmlns:p14="http://schemas.microsoft.com/office/powerpoint/2010/main" val="2053515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5</a:t>
            </a:fld>
            <a:endParaRPr lang="cs-CZ"/>
          </a:p>
        </p:txBody>
      </p:sp>
    </p:spTree>
    <p:extLst>
      <p:ext uri="{BB962C8B-B14F-4D97-AF65-F5344CB8AC3E}">
        <p14:creationId xmlns:p14="http://schemas.microsoft.com/office/powerpoint/2010/main" val="3004439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6</a:t>
            </a:fld>
            <a:endParaRPr lang="cs-CZ"/>
          </a:p>
        </p:txBody>
      </p:sp>
    </p:spTree>
    <p:extLst>
      <p:ext uri="{BB962C8B-B14F-4D97-AF65-F5344CB8AC3E}">
        <p14:creationId xmlns:p14="http://schemas.microsoft.com/office/powerpoint/2010/main" val="3004439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7</a:t>
            </a:fld>
            <a:endParaRPr lang="cs-CZ" dirty="false"/>
          </a:p>
        </p:txBody>
      </p:sp>
    </p:spTree>
    <p:extLst>
      <p:ext uri="{BB962C8B-B14F-4D97-AF65-F5344CB8AC3E}">
        <p14:creationId xmlns:p14="http://schemas.microsoft.com/office/powerpoint/2010/main" val="2344973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13</a:t>
            </a:fld>
            <a:endParaRPr lang="cs-CZ" dirty="false"/>
          </a:p>
        </p:txBody>
      </p:sp>
    </p:spTree>
    <p:extLst>
      <p:ext uri="{BB962C8B-B14F-4D97-AF65-F5344CB8AC3E}">
        <p14:creationId xmlns:p14="http://schemas.microsoft.com/office/powerpoint/2010/main" val="4002049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14</a:t>
            </a:fld>
            <a:endParaRPr lang="cs-CZ" dirty="false"/>
          </a:p>
        </p:txBody>
      </p:sp>
    </p:spTree>
    <p:extLst>
      <p:ext uri="{BB962C8B-B14F-4D97-AF65-F5344CB8AC3E}">
        <p14:creationId xmlns:p14="http://schemas.microsoft.com/office/powerpoint/2010/main" val="4002049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15</a:t>
            </a:fld>
            <a:endParaRPr lang="cs-CZ" dirty="false"/>
          </a:p>
        </p:txBody>
      </p:sp>
    </p:spTree>
    <p:extLst>
      <p:ext uri="{BB962C8B-B14F-4D97-AF65-F5344CB8AC3E}">
        <p14:creationId xmlns:p14="http://schemas.microsoft.com/office/powerpoint/2010/main" val="4002049090"/>
      </p:ext>
    </p:extLst>
  </p:cSld>
  <p:clrMapOvr>
    <a:masterClrMapping/>
  </p:clrMapOvr>
</p:notes>
</file>

<file path=ppt/slideLayouts/_rels/slideLayout1.xml.rels><?xml version="1.0" encoding="UTF-8" standalone="yes"?>
<Relationships xmlns="http://schemas.openxmlformats.org/package/2006/relationships">
    <Relationship Target="../media/image1.jpeg" Type="http://schemas.openxmlformats.org/officeDocument/2006/relationships/image" Id="rId2"/>
    <Relationship Target="../slideMasters/slideMaster1.xml" Type="http://schemas.openxmlformats.org/officeDocument/2006/relationships/slideMaster" Id="rId1"/>
</Relationships>

</file>

<file path=ppt/slideLayouts/_rels/slideLayout10.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2.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3.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4.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5.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6.xml.rels><?xml version="1.0" encoding="UTF-8" standalone="yes"?>
<Relationships xmlns="http://schemas.openxmlformats.org/package/2006/relationships">
    <Relationship Target="../media/image1.jpeg" Type="http://schemas.openxmlformats.org/officeDocument/2006/relationships/image" Id="rId2"/>
    <Relationship Target="../slideMasters/slideMaster1.xml" Type="http://schemas.openxmlformats.org/officeDocument/2006/relationships/slideMaster" Id="rId1"/>
</Relationships>

</file>

<file path=ppt/slideLayouts/_rels/slideLayout7.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8.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9.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slideLayout1.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Úvodní snímek">
    <p:spTree>
      <p:nvGrpSpPr>
        <p:cNvPr id="1" name=""/>
        <p:cNvGrpSpPr/>
        <p:nvPr/>
      </p:nvGrpSpPr>
      <p:grpSpPr>
        <a:xfrm>
          <a:off x="0" y="0"/>
          <a:ext cx="0" cy="0"/>
          <a:chOff x="0" y="0"/>
          <a:chExt cx="0" cy="0"/>
        </a:xfrm>
      </p:grpSpPr>
      <p:sp>
        <p:nvSpPr>
          <p:cNvPr id="6" name="Zástupný symbol pro datum 5"/>
          <p:cNvSpPr>
            <a:spLocks noGrp="true"/>
          </p:cNvSpPr>
          <p:nvPr>
            <p:ph type="dt" sz="half" idx="10"/>
          </p:nvPr>
        </p:nvSpPr>
        <p:spPr/>
        <p:txBody>
          <a:bodyPr/>
          <a:lstStyle/>
          <a:p>
            <a:endParaRPr lang="cs-CZ" dirty="false"/>
          </a:p>
        </p:txBody>
      </p:sp>
      <p:sp>
        <p:nvSpPr>
          <p:cNvPr id="7" name="Zástupný symbol pro zápatí 6"/>
          <p:cNvSpPr>
            <a:spLocks noGrp="true"/>
          </p:cNvSpPr>
          <p:nvPr>
            <p:ph type="ftr" sz="quarter" idx="11"/>
          </p:nvPr>
        </p:nvSpPr>
        <p:spPr/>
        <p:txBody>
          <a:bodyPr/>
          <a:lstStyle/>
          <a:p>
            <a:endParaRPr lang="cs-CZ" dirty="false"/>
          </a:p>
        </p:txBody>
      </p:sp>
      <p:sp>
        <p:nvSpPr>
          <p:cNvPr id="8" name="Zástupný symbol pro číslo snímku 7"/>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10" name="Obdélník 9"/>
          <p:cNvSpPr/>
          <p:nvPr userDrawn="true"/>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sp>
        <p:nvSpPr>
          <p:cNvPr id="11" name="Nadpis 10"/>
          <p:cNvSpPr>
            <a:spLocks noGrp="true"/>
          </p:cNvSpPr>
          <p:nvPr>
            <p:ph type="title"/>
          </p:nvPr>
        </p:nvSpPr>
        <p:spPr>
          <a:xfrm>
            <a:off x="1512000" y="2610000"/>
            <a:ext cx="7272000" cy="1224000"/>
          </a:xfrm>
        </p:spPr>
        <p:txBody>
          <a:bodyPr anchor="t" anchorCtr="false"/>
          <a:lstStyle>
            <a:lvl1pPr>
              <a:defRPr sz="4000">
                <a:solidFill>
                  <a:schemeClr val="accent1"/>
                </a:solidFill>
              </a:defRPr>
            </a:lvl1pPr>
          </a:lstStyle>
          <a:p>
            <a:r>
              <a:rPr lang="cs-CZ" smtClean="false"/>
              <a:t>Kliknutím lze upravit styl.</a:t>
            </a:r>
            <a:endParaRPr lang="cs-CZ" dirty="false"/>
          </a:p>
        </p:txBody>
      </p:sp>
      <p:sp>
        <p:nvSpPr>
          <p:cNvPr id="13" name="Zástupný symbol pro text 12"/>
          <p:cNvSpPr>
            <a:spLocks noGrp="true"/>
          </p:cNvSpPr>
          <p:nvPr>
            <p:ph type="body" sz="quarter" idx="13" hasCustomPrompt="true"/>
          </p:nvPr>
        </p:nvSpPr>
        <p:spPr>
          <a:xfrm>
            <a:off x="1511299" y="4089600"/>
            <a:ext cx="7272000" cy="540000"/>
          </a:xfrm>
        </p:spPr>
        <p:txBody>
          <a:bodyPr lIns="36000" tIns="0" rIns="36000" bIns="0" anchor="ctr" anchorCtr="false"/>
          <a:lstStyle>
            <a:lvl1pPr marL="0" indent="0">
              <a:lnSpc>
                <a:spcPct val="100000"/>
              </a:lnSpc>
              <a:spcBef>
                <a:spcPts val="0"/>
              </a:spcBef>
              <a:spcAft>
                <a:spcPts val="0"/>
              </a:spcAft>
              <a:buFontTx/>
              <a:buNone/>
              <a:defRPr sz="3200" baseline="0">
                <a:solidFill>
                  <a:schemeClr val="accent1"/>
                </a:solidFill>
              </a:defRPr>
            </a:lvl1pPr>
          </a:lstStyle>
          <a:p>
            <a:pPr lvl="0"/>
            <a:r>
              <a:rPr lang="cs-CZ" dirty="false" smtClean="false"/>
              <a:t>Kliknutím vložíte jméno</a:t>
            </a:r>
          </a:p>
        </p:txBody>
      </p:sp>
      <p:sp>
        <p:nvSpPr>
          <p:cNvPr id="15" name="Zástupný symbol pro text 14"/>
          <p:cNvSpPr>
            <a:spLocks noGrp="true"/>
          </p:cNvSpPr>
          <p:nvPr>
            <p:ph type="body" sz="quarter" idx="14" hasCustomPrompt="true"/>
          </p:nvPr>
        </p:nvSpPr>
        <p:spPr>
          <a:xfrm>
            <a:off x="1512000" y="4885200"/>
            <a:ext cx="7272000" cy="540000"/>
          </a:xfrm>
        </p:spPr>
        <p:txBody>
          <a:bodyPr lIns="36000" tIns="0" rIns="36000" bIns="0" anchor="ctr" anchorCtr="false"/>
          <a:lstStyle>
            <a:lvl1pPr marL="0" indent="0">
              <a:lnSpc>
                <a:spcPct val="100000"/>
              </a:lnSpc>
              <a:spcBef>
                <a:spcPts val="0"/>
              </a:spcBef>
              <a:spcAft>
                <a:spcPts val="0"/>
              </a:spcAft>
              <a:buFontTx/>
              <a:buNone/>
              <a:defRPr sz="3200" baseline="0">
                <a:solidFill>
                  <a:schemeClr val="accent1"/>
                </a:solidFill>
              </a:defRPr>
            </a:lvl1pPr>
          </a:lstStyle>
          <a:p>
            <a:pPr lvl="0"/>
            <a:r>
              <a:rPr lang="cs-CZ" dirty="false" smtClean="false"/>
              <a:t>Kliknutím vložíte datum a místo</a:t>
            </a:r>
          </a:p>
        </p:txBody>
      </p:sp>
      <p:sp>
        <p:nvSpPr>
          <p:cNvPr id="5" name="Zástupný symbol pro obrázek 4"/>
          <p:cNvSpPr>
            <a:spLocks noGrp="true" noChangeAspect="true"/>
          </p:cNvSpPr>
          <p:nvPr>
            <p:ph type="pic" sz="quarter" idx="15"/>
          </p:nvPr>
        </p:nvSpPr>
        <p:spPr>
          <a:xfrm>
            <a:off x="846000" y="2636837"/>
            <a:ext cx="540000" cy="540000"/>
          </a:xfrm>
        </p:spPr>
        <p:txBody>
          <a:bodyPr wrap="none" anchor="ctr" anchorCtr="true"/>
          <a:lstStyle>
            <a:lvl1pPr marL="0" indent="0">
              <a:buFontTx/>
              <a:buNone/>
              <a:defRPr sz="600"/>
            </a:lvl1pPr>
          </a:lstStyle>
          <a:p>
            <a:r>
              <a:rPr lang="cs-CZ" dirty="false" smtClean="false"/>
              <a:t>Kliknutím na ikonu přidáte obrázek.</a:t>
            </a:r>
            <a:endParaRPr lang="cs-CZ" dirty="false"/>
          </a:p>
        </p:txBody>
      </p:sp>
      <p:sp>
        <p:nvSpPr>
          <p:cNvPr id="14" name="Zástupný symbol pro obrázek 4"/>
          <p:cNvSpPr>
            <a:spLocks noGrp="true" noChangeAspect="true"/>
          </p:cNvSpPr>
          <p:nvPr>
            <p:ph type="pic" sz="quarter" idx="16"/>
          </p:nvPr>
        </p:nvSpPr>
        <p:spPr>
          <a:xfrm>
            <a:off x="846000" y="4089600"/>
            <a:ext cx="540000" cy="540000"/>
          </a:xfrm>
        </p:spPr>
        <p:txBody>
          <a:bodyPr wrap="none" anchor="ctr" anchorCtr="true"/>
          <a:lstStyle>
            <a:lvl1pPr marL="0" indent="0">
              <a:buFontTx/>
              <a:buNone/>
              <a:defRPr sz="600"/>
            </a:lvl1pPr>
          </a:lstStyle>
          <a:p>
            <a:r>
              <a:rPr lang="cs-CZ" dirty="false" smtClean="false"/>
              <a:t>Kliknutím na ikonu přidáte obrázek.</a:t>
            </a:r>
            <a:endParaRPr lang="cs-CZ" dirty="false"/>
          </a:p>
        </p:txBody>
      </p:sp>
      <p:sp>
        <p:nvSpPr>
          <p:cNvPr id="16" name="Zástupný symbol pro obrázek 4"/>
          <p:cNvSpPr>
            <a:spLocks noGrp="true" noChangeAspect="true"/>
          </p:cNvSpPr>
          <p:nvPr>
            <p:ph type="pic" sz="quarter" idx="17"/>
          </p:nvPr>
        </p:nvSpPr>
        <p:spPr>
          <a:xfrm>
            <a:off x="846000" y="4885200"/>
            <a:ext cx="540000" cy="540000"/>
          </a:xfrm>
        </p:spPr>
        <p:txBody>
          <a:bodyPr wrap="none" anchor="ctr" anchorCtr="true"/>
          <a:lstStyle>
            <a:lvl1pPr marL="0" indent="0">
              <a:buFontTx/>
              <a:buNone/>
              <a:defRPr sz="600"/>
            </a:lvl1pPr>
          </a:lstStyle>
          <a:p>
            <a:r>
              <a:rPr lang="cs-CZ" dirty="false" smtClean="false"/>
              <a:t>Kliknutím na ikonu přidáte obrázek.</a:t>
            </a:r>
            <a:endParaRPr lang="cs-CZ" dirty="false"/>
          </a:p>
        </p:txBody>
      </p:sp>
      <p:sp>
        <p:nvSpPr>
          <p:cNvPr id="20" name="Obdélník 19"/>
          <p:cNvSpPr/>
          <p:nvPr userDrawn="true"/>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pic>
        <p:nvPicPr>
          <p:cNvPr id="2" name="Obrázek 1"/>
          <p:cNvPicPr>
            <a:picLocks noChangeAspect="true"/>
          </p:cNvPicPr>
          <p:nvPr userDrawn="true"/>
        </p:nvPicPr>
        <p:blipFill rotWithShape="true">
          <a:blip cstate="print" r:embed="rId2">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8" name="Přímá spojnice 17"/>
          <p:cNvCxnSpPr/>
          <p:nvPr userDrawn="true"/>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8818149"/>
      </p:ext>
    </p:extLst>
  </p:cSld>
  <p:clrMapOvr>
    <a:masterClrMapping/>
  </p:clrMapOvr>
</p:sldLayout>
</file>

<file path=ppt/slideLayouts/slideLayout10.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Tabulka nebo graf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smtClean="false"/>
              <a:t>Kliknutím lze upravit styl.</a:t>
            </a:r>
            <a:endParaRPr lang="cs-CZ"/>
          </a:p>
        </p:txBody>
      </p:sp>
      <p:sp>
        <p:nvSpPr>
          <p:cNvPr id="3" name="Zástupný symbol pro obsah 2"/>
          <p:cNvSpPr>
            <a:spLocks noGrp="true"/>
          </p:cNvSpPr>
          <p:nvPr>
            <p:ph idx="1"/>
          </p:nvPr>
        </p:nvSpPr>
        <p:spPr>
          <a:xfrm>
            <a:off x="540000" y="2412000"/>
            <a:ext cx="8064000" cy="3744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smtClean="false"/>
              <a:t>Kliknutím lze upravit styly předlohy textu.</a:t>
            </a:r>
          </a:p>
          <a:p>
            <a:pPr lvl="1"/>
            <a:r>
              <a:rPr lang="cs-CZ" smtClean="false"/>
              <a:t>Druhá úroveň</a:t>
            </a:r>
          </a:p>
          <a:p>
            <a:pPr lvl="2"/>
            <a:r>
              <a:rPr lang="cs-CZ" smtClean="false"/>
              <a:t>Třetí úroveň</a:t>
            </a:r>
          </a:p>
          <a:p>
            <a:pPr lvl="3"/>
            <a:r>
              <a:rPr lang="cs-CZ" smtClean="false"/>
              <a:t>Čtvrtá úroveň</a:t>
            </a:r>
          </a:p>
          <a:p>
            <a:pPr lvl="4"/>
            <a:r>
              <a:rPr lang="cs-CZ" smtClean="false"/>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7" name="Zástupný symbol pro text 5"/>
          <p:cNvSpPr>
            <a:spLocks noGrp="true"/>
          </p:cNvSpPr>
          <p:nvPr>
            <p:ph type="body" sz="quarter" idx="13"/>
          </p:nvPr>
        </p:nvSpPr>
        <p:spPr>
          <a:xfrm>
            <a:off x="540000" y="1440000"/>
            <a:ext cx="8064000" cy="360000"/>
          </a:xfrm>
        </p:spPr>
        <p:txBody>
          <a:bodyPr/>
          <a:lstStyle>
            <a:lvl1pPr marL="0" indent="0">
              <a:buFontTx/>
              <a:buNone/>
              <a:defRPr b="true">
                <a:solidFill>
                  <a:schemeClr val="accent2"/>
                </a:solidFill>
              </a:defRPr>
            </a:lvl1pPr>
          </a:lstStyle>
          <a:p>
            <a:pPr lvl="0"/>
            <a:r>
              <a:rPr lang="cs-CZ" smtClean="false"/>
              <a:t>Kliknutím lze upravit styly předlohy textu.</a:t>
            </a:r>
          </a:p>
        </p:txBody>
      </p:sp>
      <p:sp>
        <p:nvSpPr>
          <p:cNvPr id="8" name="Zástupný symbol pro text 5"/>
          <p:cNvSpPr>
            <a:spLocks noGrp="true"/>
          </p:cNvSpPr>
          <p:nvPr>
            <p:ph type="body" sz="quarter" idx="14"/>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smtClean="false"/>
              <a:t>Kliknutím lze upravit styly předlohy textu.</a:t>
            </a:r>
          </a:p>
        </p:txBody>
      </p:sp>
    </p:spTree>
    <p:extLst>
      <p:ext uri="{BB962C8B-B14F-4D97-AF65-F5344CB8AC3E}">
        <p14:creationId xmlns:p14="http://schemas.microsoft.com/office/powerpoint/2010/main" val="1479379370"/>
      </p:ext>
    </p:extLst>
  </p:cSld>
  <p:clrMapOvr>
    <a:masterClrMapping/>
  </p:clrMapOvr>
</p:sldLayout>
</file>

<file path=ppt/slideLayouts/slideLayout2.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type="obj" preserve="true">
  <p:cSld name="Jeden obsah">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smtClean="false"/>
              <a:t>Kliknutím lze upravit styl.</a:t>
            </a:r>
            <a:endParaRPr lang="cs-CZ"/>
          </a:p>
        </p:txBody>
      </p:sp>
      <p:sp>
        <p:nvSpPr>
          <p:cNvPr id="3" name="Zástupný symbol pro obsah 2"/>
          <p:cNvSpPr>
            <a:spLocks noGrp="true"/>
          </p:cNvSpPr>
          <p:nvPr>
            <p:ph idx="1"/>
          </p:nvPr>
        </p:nvSpPr>
        <p:spPr/>
        <p:txBody>
          <a:bodyPr/>
          <a:lstStyle/>
          <a:p>
            <a:pPr lvl="0"/>
            <a:r>
              <a:rPr lang="cs-CZ" smtClean="false"/>
              <a:t>Kliknutím lze upravit styly předlohy textu.</a:t>
            </a:r>
          </a:p>
          <a:p>
            <a:pPr lvl="1"/>
            <a:r>
              <a:rPr lang="cs-CZ" smtClean="false"/>
              <a:t>Druhá úroveň</a:t>
            </a:r>
          </a:p>
          <a:p>
            <a:pPr lvl="2"/>
            <a:r>
              <a:rPr lang="cs-CZ" smtClean="false"/>
              <a:t>Třetí úroveň</a:t>
            </a:r>
          </a:p>
          <a:p>
            <a:pPr lvl="3"/>
            <a:r>
              <a:rPr lang="cs-CZ" smtClean="false"/>
              <a:t>Čtvrtá úroveň</a:t>
            </a:r>
          </a:p>
          <a:p>
            <a:pPr lvl="4"/>
            <a:r>
              <a:rPr lang="cs-CZ" smtClean="false"/>
              <a:t>Pátá úroveň</a:t>
            </a:r>
            <a:endParaRPr lang="cs-CZ"/>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812855781"/>
      </p:ext>
    </p:extLst>
  </p:cSld>
  <p:clrMapOvr>
    <a:masterClrMapping/>
  </p:clrMapOvr>
</p:sldLayout>
</file>

<file path=ppt/slideLayouts/slideLayout3.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smtClean="false"/>
              <a:t>Kliknutím lze upravit styl.</a:t>
            </a:r>
            <a:endParaRPr lang="cs-CZ"/>
          </a:p>
        </p:txBody>
      </p:sp>
      <p:sp>
        <p:nvSpPr>
          <p:cNvPr id="3" name="Zástupný symbol pro obsah 2"/>
          <p:cNvSpPr>
            <a:spLocks noGrp="true"/>
          </p:cNvSpPr>
          <p:nvPr>
            <p:ph idx="1"/>
          </p:nvPr>
        </p:nvSpPr>
        <p:spPr>
          <a:xfrm>
            <a:off x="540000" y="1800000"/>
            <a:ext cx="3960000" cy="4320000"/>
          </a:xfrm>
        </p:spPr>
        <p:txBody>
          <a:bodyPr/>
          <a:lstStyle/>
          <a:p>
            <a:pPr lvl="0"/>
            <a:r>
              <a:rPr lang="cs-CZ" smtClean="false"/>
              <a:t>Kliknutím lze upravit styly předlohy textu.</a:t>
            </a:r>
          </a:p>
          <a:p>
            <a:pPr lvl="1"/>
            <a:r>
              <a:rPr lang="cs-CZ" smtClean="false"/>
              <a:t>Druhá úroveň</a:t>
            </a:r>
          </a:p>
          <a:p>
            <a:pPr lvl="2"/>
            <a:r>
              <a:rPr lang="cs-CZ" smtClean="false"/>
              <a:t>Třetí úroveň</a:t>
            </a:r>
          </a:p>
          <a:p>
            <a:pPr lvl="3"/>
            <a:r>
              <a:rPr lang="cs-CZ" smtClean="false"/>
              <a:t>Čtvrtá úroveň</a:t>
            </a:r>
          </a:p>
          <a:p>
            <a:pPr lvl="4"/>
            <a:r>
              <a:rPr lang="cs-CZ" smtClean="false"/>
              <a:t>Pátá úroveň</a:t>
            </a:r>
            <a:endParaRPr lang="cs-CZ" dirty="false"/>
          </a:p>
        </p:txBody>
      </p:sp>
      <p:sp>
        <p:nvSpPr>
          <p:cNvPr id="4" name="Zástupný symbol pro obsah 2"/>
          <p:cNvSpPr>
            <a:spLocks noGrp="true"/>
          </p:cNvSpPr>
          <p:nvPr>
            <p:ph idx="10"/>
          </p:nvPr>
        </p:nvSpPr>
        <p:spPr>
          <a:xfrm>
            <a:off x="4644000" y="1800000"/>
            <a:ext cx="3960000" cy="4320000"/>
          </a:xfrm>
        </p:spPr>
        <p:txBody>
          <a:bodyPr/>
          <a:lstStyle/>
          <a:p>
            <a:pPr lvl="0"/>
            <a:r>
              <a:rPr lang="cs-CZ" smtClean="false"/>
              <a:t>Kliknutím lze upravit styly předlohy textu.</a:t>
            </a:r>
          </a:p>
          <a:p>
            <a:pPr lvl="1"/>
            <a:r>
              <a:rPr lang="cs-CZ" smtClean="false"/>
              <a:t>Druhá úroveň</a:t>
            </a:r>
          </a:p>
          <a:p>
            <a:pPr lvl="2"/>
            <a:r>
              <a:rPr lang="cs-CZ" smtClean="false"/>
              <a:t>Třetí úroveň</a:t>
            </a:r>
          </a:p>
          <a:p>
            <a:pPr lvl="3"/>
            <a:r>
              <a:rPr lang="cs-CZ" smtClean="false"/>
              <a:t>Čtvrtá úroveň</a:t>
            </a:r>
          </a:p>
          <a:p>
            <a:pPr lvl="4"/>
            <a:r>
              <a:rPr lang="cs-CZ" smtClean="false"/>
              <a:t>Pátá úroveň</a:t>
            </a:r>
            <a:endParaRPr lang="cs-CZ"/>
          </a:p>
        </p:txBody>
      </p:sp>
      <p:sp>
        <p:nvSpPr>
          <p:cNvPr id="5" name="Zástupný symbol pro datum 4"/>
          <p:cNvSpPr>
            <a:spLocks noGrp="true"/>
          </p:cNvSpPr>
          <p:nvPr>
            <p:ph type="dt" sz="half" idx="11"/>
          </p:nvPr>
        </p:nvSpPr>
        <p:spPr/>
        <p:txBody>
          <a:bodyPr/>
          <a:lstStyle/>
          <a:p>
            <a:endParaRPr lang="cs-CZ" dirty="false"/>
          </a:p>
        </p:txBody>
      </p:sp>
      <p:sp>
        <p:nvSpPr>
          <p:cNvPr id="6" name="Zástupný symbol pro zápatí 5"/>
          <p:cNvSpPr>
            <a:spLocks noGrp="true"/>
          </p:cNvSpPr>
          <p:nvPr>
            <p:ph type="ftr" sz="quarter" idx="12"/>
          </p:nvPr>
        </p:nvSpPr>
        <p:spPr/>
        <p:txBody>
          <a:bodyPr/>
          <a:lstStyle/>
          <a:p>
            <a:endParaRPr lang="cs-CZ" dirty="false"/>
          </a:p>
        </p:txBody>
      </p:sp>
      <p:sp>
        <p:nvSpPr>
          <p:cNvPr id="7" name="Zástupný symbol pro číslo snímku 6"/>
          <p:cNvSpPr>
            <a:spLocks noGrp="true"/>
          </p:cNvSpPr>
          <p:nvPr>
            <p:ph type="sldNum" sz="quarter" idx="13"/>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413621811"/>
      </p:ext>
    </p:extLst>
  </p:cSld>
  <p:clrMapOvr>
    <a:masterClrMapping/>
  </p:clrMapOvr>
</p:sldLayout>
</file>

<file path=ppt/slideLayouts/slideLayout4.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nad sebou">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smtClean="false"/>
              <a:t>Kliknutím lze upravit styl.</a:t>
            </a:r>
            <a:endParaRPr lang="cs-CZ"/>
          </a:p>
        </p:txBody>
      </p:sp>
      <p:sp>
        <p:nvSpPr>
          <p:cNvPr id="3" name="Zástupný symbol pro obsah 2"/>
          <p:cNvSpPr>
            <a:spLocks noGrp="true"/>
          </p:cNvSpPr>
          <p:nvPr>
            <p:ph idx="1"/>
          </p:nvPr>
        </p:nvSpPr>
        <p:spPr>
          <a:xfrm>
            <a:off x="540000" y="1800000"/>
            <a:ext cx="8064000" cy="2088000"/>
          </a:xfrm>
        </p:spPr>
        <p:txBody>
          <a:bodyPr/>
          <a:lstStyle/>
          <a:p>
            <a:pPr lvl="0"/>
            <a:r>
              <a:rPr lang="cs-CZ" smtClean="false"/>
              <a:t>Kliknutím lze upravit styly předlohy textu.</a:t>
            </a:r>
          </a:p>
          <a:p>
            <a:pPr lvl="1"/>
            <a:r>
              <a:rPr lang="cs-CZ" smtClean="false"/>
              <a:t>Druhá úroveň</a:t>
            </a:r>
          </a:p>
          <a:p>
            <a:pPr lvl="2"/>
            <a:r>
              <a:rPr lang="cs-CZ" smtClean="false"/>
              <a:t>Třetí úroveň</a:t>
            </a:r>
          </a:p>
          <a:p>
            <a:pPr lvl="3"/>
            <a:r>
              <a:rPr lang="cs-CZ" smtClean="false"/>
              <a:t>Čtvrtá úroveň</a:t>
            </a:r>
          </a:p>
          <a:p>
            <a:pPr lvl="4"/>
            <a:r>
              <a:rPr lang="cs-CZ" smtClean="false"/>
              <a:t>Pátá úroveň</a:t>
            </a:r>
            <a:endParaRPr lang="cs-CZ"/>
          </a:p>
        </p:txBody>
      </p:sp>
      <p:sp>
        <p:nvSpPr>
          <p:cNvPr id="4" name="Zástupný symbol pro obsah 2"/>
          <p:cNvSpPr>
            <a:spLocks noGrp="true"/>
          </p:cNvSpPr>
          <p:nvPr>
            <p:ph idx="10"/>
          </p:nvPr>
        </p:nvSpPr>
        <p:spPr>
          <a:xfrm>
            <a:off x="540000" y="4032000"/>
            <a:ext cx="8064000" cy="2088000"/>
          </a:xfrm>
        </p:spPr>
        <p:txBody>
          <a:bodyPr/>
          <a:lstStyle/>
          <a:p>
            <a:pPr lvl="0"/>
            <a:r>
              <a:rPr lang="cs-CZ" smtClean="false"/>
              <a:t>Kliknutím lze upravit styly předlohy textu.</a:t>
            </a:r>
          </a:p>
          <a:p>
            <a:pPr lvl="1"/>
            <a:r>
              <a:rPr lang="cs-CZ" smtClean="false"/>
              <a:t>Druhá úroveň</a:t>
            </a:r>
          </a:p>
          <a:p>
            <a:pPr lvl="2"/>
            <a:r>
              <a:rPr lang="cs-CZ" smtClean="false"/>
              <a:t>Třetí úroveň</a:t>
            </a:r>
          </a:p>
          <a:p>
            <a:pPr lvl="3"/>
            <a:r>
              <a:rPr lang="cs-CZ" smtClean="false"/>
              <a:t>Čtvrtá úroveň</a:t>
            </a:r>
          </a:p>
          <a:p>
            <a:pPr lvl="4"/>
            <a:r>
              <a:rPr lang="cs-CZ" smtClean="false"/>
              <a:t>Pátá úroveň</a:t>
            </a:r>
            <a:endParaRPr lang="cs-CZ"/>
          </a:p>
        </p:txBody>
      </p:sp>
      <p:sp>
        <p:nvSpPr>
          <p:cNvPr id="5" name="Zástupný symbol pro datum 4"/>
          <p:cNvSpPr>
            <a:spLocks noGrp="true"/>
          </p:cNvSpPr>
          <p:nvPr>
            <p:ph type="dt" sz="half" idx="11"/>
          </p:nvPr>
        </p:nvSpPr>
        <p:spPr/>
        <p:txBody>
          <a:bodyPr/>
          <a:lstStyle/>
          <a:p>
            <a:endParaRPr lang="cs-CZ" dirty="false"/>
          </a:p>
        </p:txBody>
      </p:sp>
      <p:sp>
        <p:nvSpPr>
          <p:cNvPr id="6" name="Zástupný symbol pro zápatí 5"/>
          <p:cNvSpPr>
            <a:spLocks noGrp="true"/>
          </p:cNvSpPr>
          <p:nvPr>
            <p:ph type="ftr" sz="quarter" idx="12"/>
          </p:nvPr>
        </p:nvSpPr>
        <p:spPr/>
        <p:txBody>
          <a:bodyPr/>
          <a:lstStyle/>
          <a:p>
            <a:endParaRPr lang="cs-CZ" dirty="false"/>
          </a:p>
        </p:txBody>
      </p:sp>
      <p:sp>
        <p:nvSpPr>
          <p:cNvPr id="7" name="Zástupný symbol pro číslo snímku 6"/>
          <p:cNvSpPr>
            <a:spLocks noGrp="true"/>
          </p:cNvSpPr>
          <p:nvPr>
            <p:ph type="sldNum" sz="quarter" idx="13"/>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693027651"/>
      </p:ext>
    </p:extLst>
  </p:cSld>
  <p:clrMapOvr>
    <a:masterClrMapping/>
  </p:clrMapOvr>
</p:sldLayout>
</file>

<file path=ppt/slideLayouts/slideLayout5.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Tabulka nebo graf">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smtClean="false"/>
              <a:t>Kliknutím lze upravit styl.</a:t>
            </a:r>
            <a:endParaRPr lang="cs-CZ"/>
          </a:p>
        </p:txBody>
      </p:sp>
      <p:sp>
        <p:nvSpPr>
          <p:cNvPr id="4" name="Zástupný symbol pro obsah 2"/>
          <p:cNvSpPr>
            <a:spLocks noGrp="true"/>
          </p:cNvSpPr>
          <p:nvPr>
            <p:ph idx="10"/>
          </p:nvPr>
        </p:nvSpPr>
        <p:spPr>
          <a:xfrm>
            <a:off x="540000" y="2412000"/>
            <a:ext cx="8064000" cy="3744000"/>
          </a:xfrm>
        </p:spPr>
        <p:txBody>
          <a:bodyPr/>
          <a:lstStyle/>
          <a:p>
            <a:pPr lvl="0"/>
            <a:r>
              <a:rPr lang="cs-CZ" smtClean="false"/>
              <a:t>Kliknutím lze upravit styly předlohy textu.</a:t>
            </a:r>
          </a:p>
          <a:p>
            <a:pPr lvl="1"/>
            <a:r>
              <a:rPr lang="cs-CZ" smtClean="false"/>
              <a:t>Druhá úroveň</a:t>
            </a:r>
          </a:p>
          <a:p>
            <a:pPr lvl="2"/>
            <a:r>
              <a:rPr lang="cs-CZ" smtClean="false"/>
              <a:t>Třetí úroveň</a:t>
            </a:r>
          </a:p>
          <a:p>
            <a:pPr lvl="3"/>
            <a:r>
              <a:rPr lang="cs-CZ" smtClean="false"/>
              <a:t>Čtvrtá úroveň</a:t>
            </a:r>
          </a:p>
          <a:p>
            <a:pPr lvl="4"/>
            <a:r>
              <a:rPr lang="cs-CZ" smtClean="false"/>
              <a:t>Pátá úroveň</a:t>
            </a:r>
            <a:endParaRPr lang="cs-CZ"/>
          </a:p>
        </p:txBody>
      </p:sp>
      <p:sp>
        <p:nvSpPr>
          <p:cNvPr id="6" name="Zástupný symbol pro text 5"/>
          <p:cNvSpPr>
            <a:spLocks noGrp="true"/>
          </p:cNvSpPr>
          <p:nvPr>
            <p:ph type="body" sz="quarter" idx="11"/>
          </p:nvPr>
        </p:nvSpPr>
        <p:spPr>
          <a:xfrm>
            <a:off x="540000" y="1440000"/>
            <a:ext cx="8064000" cy="360000"/>
          </a:xfrm>
        </p:spPr>
        <p:txBody>
          <a:bodyPr/>
          <a:lstStyle>
            <a:lvl1pPr marL="0" indent="0">
              <a:buFontTx/>
              <a:buNone/>
              <a:defRPr b="true">
                <a:solidFill>
                  <a:schemeClr val="accent2"/>
                </a:solidFill>
              </a:defRPr>
            </a:lvl1pPr>
          </a:lstStyle>
          <a:p>
            <a:pPr lvl="0"/>
            <a:r>
              <a:rPr lang="cs-CZ" smtClean="false"/>
              <a:t>Kliknutím lze upravit styly předlohy textu.</a:t>
            </a:r>
          </a:p>
        </p:txBody>
      </p:sp>
      <p:sp>
        <p:nvSpPr>
          <p:cNvPr id="7" name="Zástupný symbol pro text 5"/>
          <p:cNvSpPr>
            <a:spLocks noGrp="true"/>
          </p:cNvSpPr>
          <p:nvPr>
            <p:ph type="body" sz="quarter" idx="12"/>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smtClean="false"/>
              <a:t>Kliknutím lze upravit styly předlohy textu.</a:t>
            </a:r>
          </a:p>
        </p:txBody>
      </p:sp>
      <p:sp>
        <p:nvSpPr>
          <p:cNvPr id="3" name="Zástupný symbol pro datum 2"/>
          <p:cNvSpPr>
            <a:spLocks noGrp="true"/>
          </p:cNvSpPr>
          <p:nvPr>
            <p:ph type="dt" sz="half" idx="13"/>
          </p:nvPr>
        </p:nvSpPr>
        <p:spPr/>
        <p:txBody>
          <a:bodyPr/>
          <a:lstStyle/>
          <a:p>
            <a:endParaRPr lang="cs-CZ" dirty="false"/>
          </a:p>
        </p:txBody>
      </p:sp>
      <p:sp>
        <p:nvSpPr>
          <p:cNvPr id="5" name="Zástupný symbol pro zápatí 4"/>
          <p:cNvSpPr>
            <a:spLocks noGrp="true"/>
          </p:cNvSpPr>
          <p:nvPr>
            <p:ph type="ftr" sz="quarter" idx="14"/>
          </p:nvPr>
        </p:nvSpPr>
        <p:spPr/>
        <p:txBody>
          <a:bodyPr/>
          <a:lstStyle/>
          <a:p>
            <a:endParaRPr lang="cs-CZ" dirty="false"/>
          </a:p>
        </p:txBody>
      </p:sp>
      <p:sp>
        <p:nvSpPr>
          <p:cNvPr id="8" name="Zástupný symbol pro číslo snímku 7"/>
          <p:cNvSpPr>
            <a:spLocks noGrp="true"/>
          </p:cNvSpPr>
          <p:nvPr>
            <p:ph type="sldNum" sz="quarter" idx="15"/>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3449879914"/>
      </p:ext>
    </p:extLst>
  </p:cSld>
  <p:clrMapOvr>
    <a:masterClrMapping/>
  </p:clrMapOvr>
</p:sldLayout>
</file>

<file path=ppt/slideLayouts/slideLayout6.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Předěl">
    <p:spTree>
      <p:nvGrpSpPr>
        <p:cNvPr id="1" name=""/>
        <p:cNvGrpSpPr/>
        <p:nvPr/>
      </p:nvGrpSpPr>
      <p:grpSpPr>
        <a:xfrm>
          <a:off x="0" y="0"/>
          <a:ext cx="0" cy="0"/>
          <a:chOff x="0" y="0"/>
          <a:chExt cx="0" cy="0"/>
        </a:xfrm>
      </p:grpSpPr>
      <p:sp>
        <p:nvSpPr>
          <p:cNvPr id="10" name="Obdélník 9"/>
          <p:cNvSpPr/>
          <p:nvPr userDrawn="true"/>
        </p:nvSpPr>
        <p:spPr>
          <a:xfrm>
            <a:off x="0" y="0"/>
            <a:ext cx="9144000" cy="67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sp>
        <p:nvSpPr>
          <p:cNvPr id="11" name="Nadpis 10"/>
          <p:cNvSpPr>
            <a:spLocks noGrp="true"/>
          </p:cNvSpPr>
          <p:nvPr>
            <p:ph type="title"/>
          </p:nvPr>
        </p:nvSpPr>
        <p:spPr>
          <a:xfrm>
            <a:off x="1512000" y="2610000"/>
            <a:ext cx="7272000" cy="3240000"/>
          </a:xfrm>
        </p:spPr>
        <p:txBody>
          <a:bodyPr anchor="t" anchorCtr="false"/>
          <a:lstStyle>
            <a:lvl1pPr>
              <a:defRPr sz="4000">
                <a:solidFill>
                  <a:schemeClr val="accent1"/>
                </a:solidFill>
              </a:defRPr>
            </a:lvl1pPr>
          </a:lstStyle>
          <a:p>
            <a:r>
              <a:rPr lang="cs-CZ" smtClean="false"/>
              <a:t>Kliknutím lze upravit styl.</a:t>
            </a:r>
            <a:endParaRPr lang="cs-CZ" dirty="false"/>
          </a:p>
        </p:txBody>
      </p:sp>
      <p:sp>
        <p:nvSpPr>
          <p:cNvPr id="9" name="Zástupný symbol pro obrázek 4"/>
          <p:cNvSpPr>
            <a:spLocks noGrp="true" noChangeAspect="true"/>
          </p:cNvSpPr>
          <p:nvPr>
            <p:ph type="pic" sz="quarter" idx="15"/>
          </p:nvPr>
        </p:nvSpPr>
        <p:spPr>
          <a:xfrm>
            <a:off x="846000" y="2636837"/>
            <a:ext cx="540000" cy="540000"/>
          </a:xfrm>
        </p:spPr>
        <p:txBody>
          <a:bodyPr wrap="none" anchor="ctr" anchorCtr="true"/>
          <a:lstStyle>
            <a:lvl1pPr marL="0" indent="0">
              <a:buFontTx/>
              <a:buNone/>
              <a:defRPr sz="600"/>
            </a:lvl1pPr>
          </a:lstStyle>
          <a:p>
            <a:r>
              <a:rPr lang="cs-CZ" dirty="false" smtClean="false"/>
              <a:t>Kliknutím na ikonu přidáte obrázek.</a:t>
            </a:r>
            <a:endParaRPr lang="cs-CZ" dirty="false"/>
          </a:p>
        </p:txBody>
      </p:sp>
      <p:sp>
        <p:nvSpPr>
          <p:cNvPr id="7" name="Obdélník 6"/>
          <p:cNvSpPr/>
          <p:nvPr userDrawn="true"/>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pic>
        <p:nvPicPr>
          <p:cNvPr id="8" name="Obrázek 7"/>
          <p:cNvPicPr>
            <a:picLocks noChangeAspect="true"/>
          </p:cNvPicPr>
          <p:nvPr userDrawn="true"/>
        </p:nvPicPr>
        <p:blipFill rotWithShape="true">
          <a:blip cstate="print" r:embed="rId2">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2" name="Přímá spojnice 11"/>
          <p:cNvCxnSpPr/>
          <p:nvPr userDrawn="true"/>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253132"/>
      </p:ext>
    </p:extLst>
  </p:cSld>
  <p:clrMapOvr>
    <a:masterClrMapping/>
  </p:clrMapOvr>
</p:sldLayout>
</file>

<file path=ppt/slideLayouts/slideLayout7.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type="obj" preserve="true">
  <p:cSld name="Jeden obsah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smtClean="false"/>
              <a:t>Kliknutím lze upravit styl.</a:t>
            </a:r>
            <a:endParaRPr lang="cs-CZ"/>
          </a:p>
        </p:txBody>
      </p:sp>
      <p:sp>
        <p:nvSpPr>
          <p:cNvPr id="3" name="Zástupný symbol pro obsah 2"/>
          <p:cNvSpPr>
            <a:spLocks noGrp="true"/>
          </p:cNvSpPr>
          <p:nvPr>
            <p:ph idx="1"/>
          </p:nvPr>
        </p:nvSpPr>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smtClean="false"/>
              <a:t>Kliknutím lze upravit styly předlohy textu.</a:t>
            </a:r>
          </a:p>
          <a:p>
            <a:pPr lvl="1"/>
            <a:r>
              <a:rPr lang="cs-CZ" smtClean="false"/>
              <a:t>Druhá úroveň</a:t>
            </a:r>
          </a:p>
          <a:p>
            <a:pPr lvl="2"/>
            <a:r>
              <a:rPr lang="cs-CZ" smtClean="false"/>
              <a:t>Třetí úroveň</a:t>
            </a:r>
          </a:p>
          <a:p>
            <a:pPr lvl="3"/>
            <a:r>
              <a:rPr lang="cs-CZ" smtClean="false"/>
              <a:t>Čtvrtá úroveň</a:t>
            </a:r>
          </a:p>
          <a:p>
            <a:pPr lvl="4"/>
            <a:r>
              <a:rPr lang="cs-CZ" smtClean="false"/>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453853182"/>
      </p:ext>
    </p:extLst>
  </p:cSld>
  <p:clrMapOvr>
    <a:masterClrMapping/>
  </p:clrMapOvr>
</p:sldLayout>
</file>

<file path=ppt/slideLayouts/slideLayout8.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smtClean="false"/>
              <a:t>Kliknutím lze upravit styl.</a:t>
            </a:r>
            <a:endParaRPr lang="cs-CZ"/>
          </a:p>
        </p:txBody>
      </p:sp>
      <p:sp>
        <p:nvSpPr>
          <p:cNvPr id="3" name="Zástupný symbol pro obsah 2"/>
          <p:cNvSpPr>
            <a:spLocks noGrp="true"/>
          </p:cNvSpPr>
          <p:nvPr>
            <p:ph idx="1"/>
          </p:nvPr>
        </p:nvSpPr>
        <p:spPr>
          <a:xfrm>
            <a:off x="540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smtClean="false"/>
              <a:t>Kliknutím lze upravit styly předlohy textu.</a:t>
            </a:r>
          </a:p>
          <a:p>
            <a:pPr lvl="1"/>
            <a:r>
              <a:rPr lang="cs-CZ" smtClean="false"/>
              <a:t>Druhá úroveň</a:t>
            </a:r>
          </a:p>
          <a:p>
            <a:pPr lvl="2"/>
            <a:r>
              <a:rPr lang="cs-CZ" smtClean="false"/>
              <a:t>Třetí úroveň</a:t>
            </a:r>
          </a:p>
          <a:p>
            <a:pPr lvl="3"/>
            <a:r>
              <a:rPr lang="cs-CZ" smtClean="false"/>
              <a:t>Čtvrtá úroveň</a:t>
            </a:r>
          </a:p>
          <a:p>
            <a:pPr lvl="4"/>
            <a:r>
              <a:rPr lang="cs-CZ" smtClean="false"/>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7" name="Zástupný symbol pro obsah 2"/>
          <p:cNvSpPr>
            <a:spLocks noGrp="true"/>
          </p:cNvSpPr>
          <p:nvPr>
            <p:ph idx="13"/>
          </p:nvPr>
        </p:nvSpPr>
        <p:spPr>
          <a:xfrm>
            <a:off x="4644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smtClean="false"/>
              <a:t>Kliknutím lze upravit styly předlohy textu.</a:t>
            </a:r>
          </a:p>
          <a:p>
            <a:pPr lvl="1"/>
            <a:r>
              <a:rPr lang="cs-CZ" smtClean="false"/>
              <a:t>Druhá úroveň</a:t>
            </a:r>
          </a:p>
          <a:p>
            <a:pPr lvl="2"/>
            <a:r>
              <a:rPr lang="cs-CZ" smtClean="false"/>
              <a:t>Třetí úroveň</a:t>
            </a:r>
          </a:p>
          <a:p>
            <a:pPr lvl="3"/>
            <a:r>
              <a:rPr lang="cs-CZ" smtClean="false"/>
              <a:t>Čtvrtá úroveň</a:t>
            </a:r>
          </a:p>
          <a:p>
            <a:pPr lvl="4"/>
            <a:r>
              <a:rPr lang="cs-CZ" smtClean="false"/>
              <a:t>Pátá úroveň</a:t>
            </a:r>
            <a:endParaRPr lang="cs-CZ" dirty="false"/>
          </a:p>
        </p:txBody>
      </p:sp>
    </p:spTree>
    <p:extLst>
      <p:ext uri="{BB962C8B-B14F-4D97-AF65-F5344CB8AC3E}">
        <p14:creationId xmlns:p14="http://schemas.microsoft.com/office/powerpoint/2010/main" val="2901346852"/>
      </p:ext>
    </p:extLst>
  </p:cSld>
  <p:clrMapOvr>
    <a:masterClrMapping/>
  </p:clrMapOvr>
</p:sldLayout>
</file>

<file path=ppt/slideLayouts/slideLayout9.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nad sebou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smtClean="false"/>
              <a:t>Kliknutím lze upravit styl.</a:t>
            </a:r>
            <a:endParaRPr lang="cs-CZ"/>
          </a:p>
        </p:txBody>
      </p:sp>
      <p:sp>
        <p:nvSpPr>
          <p:cNvPr id="3" name="Zástupný symbol pro obsah 2"/>
          <p:cNvSpPr>
            <a:spLocks noGrp="true"/>
          </p:cNvSpPr>
          <p:nvPr>
            <p:ph idx="1"/>
          </p:nvPr>
        </p:nvSpPr>
        <p:spPr>
          <a:xfrm>
            <a:off x="540000" y="1800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smtClean="false"/>
              <a:t>Kliknutím lze upravit styly předlohy textu.</a:t>
            </a:r>
          </a:p>
          <a:p>
            <a:pPr lvl="1"/>
            <a:r>
              <a:rPr lang="cs-CZ" smtClean="false"/>
              <a:t>Druhá úroveň</a:t>
            </a:r>
          </a:p>
          <a:p>
            <a:pPr lvl="2"/>
            <a:r>
              <a:rPr lang="cs-CZ" smtClean="false"/>
              <a:t>Třetí úroveň</a:t>
            </a:r>
          </a:p>
          <a:p>
            <a:pPr lvl="3"/>
            <a:r>
              <a:rPr lang="cs-CZ" smtClean="false"/>
              <a:t>Čtvrtá úroveň</a:t>
            </a:r>
          </a:p>
          <a:p>
            <a:pPr lvl="4"/>
            <a:r>
              <a:rPr lang="cs-CZ" smtClean="false"/>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8" name="Zástupný symbol pro obsah 2"/>
          <p:cNvSpPr>
            <a:spLocks noGrp="true"/>
          </p:cNvSpPr>
          <p:nvPr>
            <p:ph idx="13"/>
          </p:nvPr>
        </p:nvSpPr>
        <p:spPr>
          <a:xfrm>
            <a:off x="540000" y="4032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smtClean="false"/>
              <a:t>Kliknutím lze upravit styly předlohy textu.</a:t>
            </a:r>
          </a:p>
          <a:p>
            <a:pPr lvl="1"/>
            <a:r>
              <a:rPr lang="cs-CZ" smtClean="false"/>
              <a:t>Druhá úroveň</a:t>
            </a:r>
          </a:p>
          <a:p>
            <a:pPr lvl="2"/>
            <a:r>
              <a:rPr lang="cs-CZ" smtClean="false"/>
              <a:t>Třetí úroveň</a:t>
            </a:r>
          </a:p>
          <a:p>
            <a:pPr lvl="3"/>
            <a:r>
              <a:rPr lang="cs-CZ" smtClean="false"/>
              <a:t>Čtvrtá úroveň</a:t>
            </a:r>
          </a:p>
          <a:p>
            <a:pPr lvl="4"/>
            <a:r>
              <a:rPr lang="cs-CZ" smtClean="false"/>
              <a:t>Pátá úroveň</a:t>
            </a:r>
            <a:endParaRPr lang="cs-CZ" dirty="false"/>
          </a:p>
        </p:txBody>
      </p:sp>
    </p:spTree>
    <p:extLst>
      <p:ext uri="{BB962C8B-B14F-4D97-AF65-F5344CB8AC3E}">
        <p14:creationId xmlns:p14="http://schemas.microsoft.com/office/powerpoint/2010/main" val="2861415691"/>
      </p:ext>
    </p:extLst>
  </p:cSld>
  <p:clrMapOvr>
    <a:masterClrMapping/>
  </p:clrMapOvr>
</p:sldLayout>
</file>

<file path=ppt/slideMasters/_rels/slideMaster1.xml.rels><?xml version="1.0" encoding="UTF-8" standalone="yes"?>
<Relationships xmlns="http://schemas.openxmlformats.org/package/2006/relationships">
    <Relationship Target="../slideLayouts/slideLayout8.xml" Type="http://schemas.openxmlformats.org/officeDocument/2006/relationships/slideLayout" Id="rId8"/>
    <Relationship Target="../slideLayouts/slideLayout3.xml" Type="http://schemas.openxmlformats.org/officeDocument/2006/relationships/slideLayout" Id="rId3"/>
    <Relationship Target="../slideLayouts/slideLayout7.xml" Type="http://schemas.openxmlformats.org/officeDocument/2006/relationships/slideLayout" Id="rId7"/>
    <Relationship Target="../slideLayouts/slideLayout2.xml" Type="http://schemas.openxmlformats.org/officeDocument/2006/relationships/slideLayout" Id="rId2"/>
    <Relationship Target="../slideLayouts/slideLayout1.xml" Type="http://schemas.openxmlformats.org/officeDocument/2006/relationships/slideLayout" Id="rId1"/>
    <Relationship Target="../slideLayouts/slideLayout6.xml" Type="http://schemas.openxmlformats.org/officeDocument/2006/relationships/slideLayout" Id="rId6"/>
    <Relationship Target="../theme/theme1.xml" Type="http://schemas.openxmlformats.org/officeDocument/2006/relationships/theme" Id="rId11"/>
    <Relationship Target="../slideLayouts/slideLayout5.xml" Type="http://schemas.openxmlformats.org/officeDocument/2006/relationships/slideLayout" Id="rId5"/>
    <Relationship Target="../slideLayouts/slideLayout10.xml" Type="http://schemas.openxmlformats.org/officeDocument/2006/relationships/slideLayout" Id="rId10"/>
    <Relationship Target="../slideLayouts/slideLayout4.xml" Type="http://schemas.openxmlformats.org/officeDocument/2006/relationships/slideLayout" Id="rId4"/>
    <Relationship Target="../slideLayouts/slideLayout9.xml" Type="http://schemas.openxmlformats.org/officeDocument/2006/relationships/slideLayout" Id="rId9"/>
</Relationships>

</file>

<file path=ppt/slideMasters/slideMaster1.xml><?xml version="1.0" encoding="utf-8"?>
<p:sldMaster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p:cSld>
    <p:bg>
      <p:bgRef idx="1001">
        <a:schemeClr val="bg1"/>
      </p:bgRef>
    </p:bg>
    <p:spTree>
      <p:nvGrpSpPr>
        <p:cNvPr id="1" name=""/>
        <p:cNvGrpSpPr/>
        <p:nvPr/>
      </p:nvGrpSpPr>
      <p:grpSpPr>
        <a:xfrm>
          <a:off x="0" y="0"/>
          <a:ext cx="0" cy="0"/>
          <a:chOff x="0" y="0"/>
          <a:chExt cx="0" cy="0"/>
        </a:xfrm>
      </p:grpSpPr>
      <p:sp>
        <p:nvSpPr>
          <p:cNvPr id="15" name="Obdélník 14"/>
          <p:cNvSpPr/>
          <p:nvPr/>
        </p:nvSpPr>
        <p:spPr>
          <a:xfrm>
            <a:off x="0" y="1080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solidFill>
                <a:schemeClr val="tx2"/>
              </a:solidFill>
            </a:endParaRPr>
          </a:p>
        </p:txBody>
      </p:sp>
      <p:sp>
        <p:nvSpPr>
          <p:cNvPr id="7" name="Obdélník 6"/>
          <p:cNvSpPr/>
          <p:nvPr/>
        </p:nvSpPr>
        <p:spPr>
          <a:xfrm>
            <a:off x="0" y="0"/>
            <a:ext cx="9144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sp>
        <p:nvSpPr>
          <p:cNvPr id="2" name="Zástupný symbol pro nadpis 1"/>
          <p:cNvSpPr>
            <a:spLocks noGrp="true"/>
          </p:cNvSpPr>
          <p:nvPr>
            <p:ph type="title"/>
          </p:nvPr>
        </p:nvSpPr>
        <p:spPr>
          <a:xfrm>
            <a:off x="360000" y="0"/>
            <a:ext cx="8424000" cy="1080000"/>
          </a:xfrm>
          <a:prstGeom prst="rect">
            <a:avLst/>
          </a:prstGeom>
        </p:spPr>
        <p:txBody>
          <a:bodyPr vert="horz" lIns="36000" tIns="0" rIns="36000" bIns="0" rtlCol="false" anchor="ctr" anchorCtr="false">
            <a:noAutofit/>
          </a:bodyPr>
          <a:lstStyle/>
          <a:p>
            <a:r>
              <a:rPr lang="cs-CZ" dirty="false" smtClean="false"/>
              <a:t>Kliknutím lze upravit styl.</a:t>
            </a:r>
            <a:endParaRPr lang="cs-CZ" dirty="false"/>
          </a:p>
        </p:txBody>
      </p:sp>
      <p:sp>
        <p:nvSpPr>
          <p:cNvPr id="3" name="Zástupný symbol pro text 2"/>
          <p:cNvSpPr>
            <a:spLocks noGrp="true"/>
          </p:cNvSpPr>
          <p:nvPr>
            <p:ph type="body" idx="1"/>
          </p:nvPr>
        </p:nvSpPr>
        <p:spPr>
          <a:xfrm>
            <a:off x="540000" y="1800000"/>
            <a:ext cx="8064000" cy="4320000"/>
          </a:xfrm>
          <a:prstGeom prst="rect">
            <a:avLst/>
          </a:prstGeom>
        </p:spPr>
        <p:txBody>
          <a:bodyPr vert="horz" lIns="0" tIns="0" rIns="0" bIns="0" rtlCol="false">
            <a:noAutofit/>
          </a:bodyPr>
          <a:lstStyle/>
          <a:p>
            <a:pPr lvl="0"/>
            <a:r>
              <a:rPr lang="cs-CZ" dirty="false" smtClean="false"/>
              <a:t>Kliknutím lze upravit styly předlohy textu.</a:t>
            </a:r>
          </a:p>
          <a:p>
            <a:pPr lvl="1"/>
            <a:r>
              <a:rPr lang="cs-CZ" dirty="false" smtClean="false"/>
              <a:t>Druhá úroveň</a:t>
            </a:r>
          </a:p>
          <a:p>
            <a:pPr lvl="2"/>
            <a:r>
              <a:rPr lang="cs-CZ" dirty="false" smtClean="false"/>
              <a:t>Třetí úroveň</a:t>
            </a:r>
          </a:p>
          <a:p>
            <a:pPr lvl="3"/>
            <a:r>
              <a:rPr lang="cs-CZ" dirty="false" smtClean="false"/>
              <a:t>Čtvrtá úroveň</a:t>
            </a:r>
          </a:p>
          <a:p>
            <a:pPr lvl="4"/>
            <a:r>
              <a:rPr lang="cs-CZ" dirty="false" smtClean="false"/>
              <a:t>Pátá úroveň</a:t>
            </a:r>
            <a:endParaRPr lang="cs-CZ" dirty="false"/>
          </a:p>
        </p:txBody>
      </p:sp>
      <p:sp>
        <p:nvSpPr>
          <p:cNvPr id="4" name="Zástupný symbol pro datum 3"/>
          <p:cNvSpPr>
            <a:spLocks noGrp="true"/>
          </p:cNvSpPr>
          <p:nvPr>
            <p:ph type="dt" sz="half" idx="2"/>
          </p:nvPr>
        </p:nvSpPr>
        <p:spPr>
          <a:xfrm>
            <a:off x="540000" y="6516000"/>
            <a:ext cx="1116000" cy="180000"/>
          </a:xfrm>
          <a:prstGeom prst="rect">
            <a:avLst/>
          </a:prstGeom>
        </p:spPr>
        <p:txBody>
          <a:bodyPr vert="horz" lIns="0" tIns="0" rIns="0" bIns="0" rtlCol="false" anchor="ctr"/>
          <a:lstStyle>
            <a:lvl1pPr algn="l">
              <a:defRPr sz="1050">
                <a:solidFill>
                  <a:schemeClr val="tx1"/>
                </a:solidFill>
              </a:defRPr>
            </a:lvl1pPr>
          </a:lstStyle>
          <a:p>
            <a:endParaRPr lang="cs-CZ" dirty="false"/>
          </a:p>
        </p:txBody>
      </p:sp>
      <p:sp>
        <p:nvSpPr>
          <p:cNvPr id="5" name="Zástupný symbol pro zápatí 4"/>
          <p:cNvSpPr>
            <a:spLocks noGrp="true"/>
          </p:cNvSpPr>
          <p:nvPr>
            <p:ph type="ftr" sz="quarter" idx="3"/>
          </p:nvPr>
        </p:nvSpPr>
        <p:spPr>
          <a:xfrm>
            <a:off x="1692000" y="6516000"/>
            <a:ext cx="6912000" cy="180000"/>
          </a:xfrm>
          <a:prstGeom prst="rect">
            <a:avLst/>
          </a:prstGeom>
        </p:spPr>
        <p:txBody>
          <a:bodyPr vert="horz" lIns="0" tIns="0" rIns="0" bIns="0" rtlCol="false" anchor="ctr"/>
          <a:lstStyle>
            <a:lvl1pPr algn="l">
              <a:defRPr sz="1050">
                <a:solidFill>
                  <a:schemeClr val="tx1"/>
                </a:solidFill>
              </a:defRPr>
            </a:lvl1pPr>
          </a:lstStyle>
          <a:p>
            <a:endParaRPr lang="cs-CZ" dirty="false"/>
          </a:p>
        </p:txBody>
      </p:sp>
      <p:sp>
        <p:nvSpPr>
          <p:cNvPr id="6" name="Zástupný symbol pro číslo snímku 5"/>
          <p:cNvSpPr>
            <a:spLocks noGrp="true"/>
          </p:cNvSpPr>
          <p:nvPr>
            <p:ph type="sldNum" sz="quarter" idx="4"/>
          </p:nvPr>
        </p:nvSpPr>
        <p:spPr>
          <a:xfrm>
            <a:off x="8640000" y="6516000"/>
            <a:ext cx="468000" cy="180000"/>
          </a:xfrm>
          <a:prstGeom prst="rect">
            <a:avLst/>
          </a:prstGeom>
        </p:spPr>
        <p:txBody>
          <a:bodyPr vert="horz" lIns="0" tIns="0" rIns="0" bIns="0" rtlCol="false" anchor="ctr"/>
          <a:lstStyle>
            <a:lvl1pPr algn="ctr">
              <a:defRPr sz="1050" b="true">
                <a:solidFill>
                  <a:schemeClr val="tx1"/>
                </a:solidFill>
              </a:defRPr>
            </a:lvl1pPr>
          </a:lstStyle>
          <a:p>
            <a:fld id="{479BF083-4774-43B1-9AB0-5CC1AC5DD8EE}" type="slidenum">
              <a:rPr lang="cs-CZ" smtClean="false"/>
              <a:pPr/>
              <a:t>‹#›</a:t>
            </a:fld>
            <a:endParaRPr lang="cs-CZ" dirty="false"/>
          </a:p>
        </p:txBody>
      </p:sp>
      <p:sp>
        <p:nvSpPr>
          <p:cNvPr id="18" name="Obdélník 17"/>
          <p:cNvSpPr/>
          <p:nvPr/>
        </p:nvSpPr>
        <p:spPr>
          <a:xfrm>
            <a:off x="0" y="6732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spTree>
    <p:extLst>
      <p:ext uri="{BB962C8B-B14F-4D97-AF65-F5344CB8AC3E}">
        <p14:creationId xmlns:p14="http://schemas.microsoft.com/office/powerpoint/2010/main" val="14257727"/>
      </p:ext>
    </p:extLst>
  </p:cSld>
  <p:clrMap bg1="lt1" tx1="dk1" bg2="lt2" tx2="dk2" accent1="accent1" accent2="accent2" accent3="accent3" accent4="accent4" accent5="accent5" accent6="accent6" hlink="hlink" folHlink="folHlink"/>
  <p:sldLayoutIdLst>
    <p:sldLayoutId id="2147483672" r:id="rId1"/>
    <p:sldLayoutId id="2147483675" r:id="rId2"/>
    <p:sldLayoutId id="2147483676" r:id="rId3"/>
    <p:sldLayoutId id="2147483677" r:id="rId4"/>
    <p:sldLayoutId id="2147483678" r:id="rId5"/>
    <p:sldLayoutId id="2147483673" r:id="rId6"/>
    <p:sldLayoutId id="2147483679" r:id="rId7"/>
    <p:sldLayoutId id="2147483680" r:id="rId8"/>
    <p:sldLayoutId id="2147483681" r:id="rId9"/>
    <p:sldLayoutId id="2147483682" r:id="rId10"/>
  </p:sldLayoutIdLst>
  <p:hf hdr="false" ftr="false" dt="false"/>
  <p:txStyles>
    <p:titleStyle>
      <a:lvl1pPr algn="l" defTabSz="914400" rtl="false" eaLnBrk="true" latinLnBrk="false" hangingPunct="true">
        <a:lnSpc>
          <a:spcPct val="100000"/>
        </a:lnSpc>
        <a:spcBef>
          <a:spcPct val="0"/>
        </a:spcBef>
        <a:buNone/>
        <a:defRPr sz="3200" b="true" kern="0" cap="all" baseline="0">
          <a:solidFill>
            <a:schemeClr val="tx2"/>
          </a:solidFill>
          <a:latin typeface="+mj-lt"/>
          <a:ea typeface="+mj-ea"/>
          <a:cs typeface="+mj-cs"/>
        </a:defRPr>
      </a:lvl1pPr>
    </p:titleStyle>
    <p:body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false" eaLnBrk="true" latinLnBrk="false" hangingPunct="true">
        <a:defRPr sz="1800" kern="1200">
          <a:solidFill>
            <a:schemeClr val="tx1"/>
          </a:solidFill>
          <a:latin typeface="+mn-lt"/>
          <a:ea typeface="+mn-ea"/>
          <a:cs typeface="+mn-cs"/>
        </a:defRPr>
      </a:lvl1pPr>
      <a:lvl2pPr marL="457200" algn="l" defTabSz="914400" rtl="false" eaLnBrk="true" latinLnBrk="false" hangingPunct="true">
        <a:defRPr sz="1800" kern="1200">
          <a:solidFill>
            <a:schemeClr val="tx1"/>
          </a:solidFill>
          <a:latin typeface="+mn-lt"/>
          <a:ea typeface="+mn-ea"/>
          <a:cs typeface="+mn-cs"/>
        </a:defRPr>
      </a:lvl2pPr>
      <a:lvl3pPr marL="914400" algn="l" defTabSz="914400" rtl="false" eaLnBrk="true" latinLnBrk="false" hangingPunct="true">
        <a:defRPr sz="1800" kern="1200">
          <a:solidFill>
            <a:schemeClr val="tx1"/>
          </a:solidFill>
          <a:latin typeface="+mn-lt"/>
          <a:ea typeface="+mn-ea"/>
          <a:cs typeface="+mn-cs"/>
        </a:defRPr>
      </a:lvl3pPr>
      <a:lvl4pPr marL="1371600" algn="l" defTabSz="914400" rtl="false" eaLnBrk="true" latinLnBrk="false" hangingPunct="true">
        <a:defRPr sz="1800" kern="1200">
          <a:solidFill>
            <a:schemeClr val="tx1"/>
          </a:solidFill>
          <a:latin typeface="+mn-lt"/>
          <a:ea typeface="+mn-ea"/>
          <a:cs typeface="+mn-cs"/>
        </a:defRPr>
      </a:lvl4pPr>
      <a:lvl5pPr marL="1828800" algn="l" defTabSz="914400" rtl="false" eaLnBrk="true" latinLnBrk="false" hangingPunct="true">
        <a:defRPr sz="1800" kern="1200">
          <a:solidFill>
            <a:schemeClr val="tx1"/>
          </a:solidFill>
          <a:latin typeface="+mn-lt"/>
          <a:ea typeface="+mn-ea"/>
          <a:cs typeface="+mn-cs"/>
        </a:defRPr>
      </a:lvl5pPr>
      <a:lvl6pPr marL="2286000" algn="l" defTabSz="914400" rtl="false" eaLnBrk="true" latinLnBrk="false" hangingPunct="true">
        <a:defRPr sz="1800" kern="1200">
          <a:solidFill>
            <a:schemeClr val="tx1"/>
          </a:solidFill>
          <a:latin typeface="+mn-lt"/>
          <a:ea typeface="+mn-ea"/>
          <a:cs typeface="+mn-cs"/>
        </a:defRPr>
      </a:lvl6pPr>
      <a:lvl7pPr marL="2743200" algn="l" defTabSz="914400" rtl="false" eaLnBrk="true" latinLnBrk="false" hangingPunct="true">
        <a:defRPr sz="1800" kern="1200">
          <a:solidFill>
            <a:schemeClr val="tx1"/>
          </a:solidFill>
          <a:latin typeface="+mn-lt"/>
          <a:ea typeface="+mn-ea"/>
          <a:cs typeface="+mn-cs"/>
        </a:defRPr>
      </a:lvl7pPr>
      <a:lvl8pPr marL="3200400" algn="l" defTabSz="914400" rtl="false" eaLnBrk="true" latinLnBrk="false" hangingPunct="true">
        <a:defRPr sz="1800" kern="1200">
          <a:solidFill>
            <a:schemeClr val="tx1"/>
          </a:solidFill>
          <a:latin typeface="+mn-lt"/>
          <a:ea typeface="+mn-ea"/>
          <a:cs typeface="+mn-cs"/>
        </a:defRPr>
      </a:lvl8pPr>
      <a:lvl9pPr marL="3657600" algn="l" defTabSz="914400" rtl="false" eaLnBrk="true" latinLnBrk="false" hangingPunct="true">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
    <Relationship Target="../media/image3.png" Type="http://schemas.openxmlformats.org/officeDocument/2006/relationships/image" Id="rId3"/>
    <Relationship Target="../media/image2.png" Type="http://schemas.openxmlformats.org/officeDocument/2006/relationships/image" Id="rId2"/>
    <Relationship Target="../slideLayouts/slideLayout1.xml" Type="http://schemas.openxmlformats.org/officeDocument/2006/relationships/slideLayout" Id="rId1"/>
</Relationships>

</file>

<file path=ppt/slides/_rels/slide10.xml.rels><?xml version="1.0" encoding="UTF-8" standalone="yes"?>
<Relationships xmlns="http://schemas.openxmlformats.org/package/2006/relationships">
    <Relationship Target="../media/image11.png" Type="http://schemas.openxmlformats.org/officeDocument/2006/relationships/image" Id="rId2"/>
    <Relationship Target="../slideLayouts/slideLayout2.xml" Type="http://schemas.openxmlformats.org/officeDocument/2006/relationships/slideLayout" Id="rId1"/>
</Relationships>

</file>

<file path=ppt/slides/_rels/slide11.xml.rels><?xml version="1.0" encoding="UTF-8" standalone="yes"?>
<Relationships xmlns="http://schemas.openxmlformats.org/package/2006/relationships">
    <Relationship Target="../media/image12.png" Type="http://schemas.openxmlformats.org/officeDocument/2006/relationships/image" Id="rId2"/>
    <Relationship Target="../slideLayouts/slideLayout2.xml" Type="http://schemas.openxmlformats.org/officeDocument/2006/relationships/slideLayout" Id="rId1"/>
</Relationships>

</file>

<file path=ppt/slides/_rels/slide12.xml.rels><?xml version="1.0" encoding="UTF-8" standalone="yes"?>
<Relationships xmlns="http://schemas.openxmlformats.org/package/2006/relationships">
    <Relationship Target="../media/image13.png" Type="http://schemas.openxmlformats.org/officeDocument/2006/relationships/image" Id="rId2"/>
    <Relationship Target="../slideLayouts/slideLayout2.xml" Type="http://schemas.openxmlformats.org/officeDocument/2006/relationships/slideLayout" Id="rId1"/>
</Relationships>

</file>

<file path=ppt/slides/_rels/slide13.xml.rels><?xml version="1.0" encoding="UTF-8" standalone="yes"?>
<Relationships xmlns="http://schemas.openxmlformats.org/package/2006/relationships">
    <Relationship TargetMode="External" Target="https://publicita.dotaceeu.cz/gen/krok1" Type="http://schemas.openxmlformats.org/officeDocument/2006/relationships/hyperlink" Id="rId3"/>
    <Relationship Target="../notesSlides/notesSlide7.xml" Type="http://schemas.openxmlformats.org/officeDocument/2006/relationships/notesSlide" Id="rId2"/>
    <Relationship Target="../slideLayouts/slideLayout2.xml" Type="http://schemas.openxmlformats.org/officeDocument/2006/relationships/slideLayout" Id="rId1"/>
</Relationships>

</file>

<file path=ppt/slides/_rels/slide14.xml.rels><?xml version="1.0" encoding="UTF-8" standalone="yes"?>
<Relationships xmlns="http://schemas.openxmlformats.org/package/2006/relationships">
    <Relationship Target="../notesSlides/notesSlide8.xml" Type="http://schemas.openxmlformats.org/officeDocument/2006/relationships/notesSlide" Id="rId2"/>
    <Relationship Target="../slideLayouts/slideLayout2.xml" Type="http://schemas.openxmlformats.org/officeDocument/2006/relationships/slideLayout" Id="rId1"/>
</Relationships>

</file>

<file path=ppt/slides/_rels/slide15.xml.rels><?xml version="1.0" encoding="UTF-8" standalone="yes"?>
<Relationships xmlns="http://schemas.openxmlformats.org/package/2006/relationships">
    <Relationship TargetMode="External" Target="https://www.esfcr.cz/formulare-z-oblasti-verejne-podpory-a-podpory-de-minimis-opz" Type="http://schemas.openxmlformats.org/officeDocument/2006/relationships/hyperlink" Id="rId8"/>
    <Relationship TargetMode="External" Target="https://www.esfcr.cz/obvykle-ceny-a-mzdy-platy-opz" Type="http://schemas.openxmlformats.org/officeDocument/2006/relationships/hyperlink" Id="rId3"/>
    <Relationship TargetMode="External" Target="https://www.esfcr.cz/vzory-pro-zadavaci-vyberova-rizeni-opz" Type="http://schemas.openxmlformats.org/officeDocument/2006/relationships/hyperlink" Id="rId7"/>
    <Relationship Target="../notesSlides/notesSlide9.xml" Type="http://schemas.openxmlformats.org/officeDocument/2006/relationships/notesSlide" Id="rId2"/>
    <Relationship Target="../slideLayouts/slideLayout2.xml" Type="http://schemas.openxmlformats.org/officeDocument/2006/relationships/slideLayout" Id="rId1"/>
    <Relationship TargetMode="External" Target="https://www.esfcr.cz/sablony-a-vzory-pro-vizualni-identitu-opz" Type="http://schemas.openxmlformats.org/officeDocument/2006/relationships/hyperlink" Id="rId6"/>
    <Relationship TargetMode="External" Target="https://www.esfcr.cz/pokyny-k-vyplneni-zpravy-o-realizaci-zadosti-o-platbu-a-zadosti-o-zmenu-opz" Type="http://schemas.openxmlformats.org/officeDocument/2006/relationships/hyperlink" Id="rId5"/>
    <Relationship TargetMode="External" Target="https://www.esfcr.cz/monitorovani-podporenych-osob-opz" Type="http://schemas.openxmlformats.org/officeDocument/2006/relationships/hyperlink" Id="rId4"/>
</Relationships>

</file>

<file path=ppt/slides/_rels/slide16.xml.rels><?xml version="1.0" encoding="UTF-8" standalone="yes"?>
<Relationships xmlns="http://schemas.openxmlformats.org/package/2006/relationships">
    <Relationship Target="../media/image14.png" Type="http://schemas.openxmlformats.org/officeDocument/2006/relationships/image" Id="rId2"/>
    <Relationship Target="../slideLayouts/slideLayout1.xml" Type="http://schemas.openxmlformats.org/officeDocument/2006/relationships/slideLayout" Id="rId1"/>
</Relationships>

</file>

<file path=ppt/slides/_rels/slide17.xml.rels><?xml version="1.0" encoding="UTF-8" standalone="yes"?>
<Relationships xmlns="http://schemas.openxmlformats.org/package/2006/relationships">
    <Relationship Target="../media/image15.png" Type="http://schemas.openxmlformats.org/officeDocument/2006/relationships/image" Id="rId2"/>
    <Relationship Target="../slideLayouts/slideLayout2.xml" Type="http://schemas.openxmlformats.org/officeDocument/2006/relationships/slideLayout" Id="rId1"/>
</Relationships>

</file>

<file path=ppt/slides/_rels/slide18.xml.rels><?xml version="1.0" encoding="UTF-8" standalone="yes"?>
<Relationships xmlns="http://schemas.openxmlformats.org/package/2006/relationships">
    <Relationship Target="../media/image14.png" Type="http://schemas.openxmlformats.org/officeDocument/2006/relationships/image" Id="rId2"/>
    <Relationship Target="../slideLayouts/slideLayout1.xml" Type="http://schemas.openxmlformats.org/officeDocument/2006/relationships/slideLayout" Id="rId1"/>
</Relationships>

</file>

<file path=ppt/slides/_rels/slide19.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2.xml.rels><?xml version="1.0" encoding="UTF-8" standalone="yes"?>
<Relationships xmlns="http://schemas.openxmlformats.org/package/2006/relationships">
    <Relationship Target="../notesSlides/notesSlide1.xml" Type="http://schemas.openxmlformats.org/officeDocument/2006/relationships/notesSlide" Id="rId2"/>
    <Relationship Target="../slideLayouts/slideLayout2.xml" Type="http://schemas.openxmlformats.org/officeDocument/2006/relationships/slideLayout" Id="rId1"/>
</Relationships>

</file>

<file path=ppt/slides/_rels/slide20.xml.rels><?xml version="1.0" encoding="UTF-8" standalone="yes"?>
<Relationships xmlns="http://schemas.openxmlformats.org/package/2006/relationships">
    <Relationship Target="../notesSlides/notesSlide10.xml" Type="http://schemas.openxmlformats.org/officeDocument/2006/relationships/notesSlide" Id="rId2"/>
    <Relationship Target="../slideLayouts/slideLayout1.xml" Type="http://schemas.openxmlformats.org/officeDocument/2006/relationships/slideLayout" Id="rId1"/>
</Relationships>

</file>

<file path=ppt/slides/_rels/slide21.xml.rels><?xml version="1.0" encoding="UTF-8" standalone="yes"?>
<Relationships xmlns="http://schemas.openxmlformats.org/package/2006/relationships">
    <Relationship Target="../media/image16.png" Type="http://schemas.openxmlformats.org/officeDocument/2006/relationships/image" Id="rId3"/>
    <Relationship Target="../notesSlides/notesSlide11.xml" Type="http://schemas.openxmlformats.org/officeDocument/2006/relationships/notesSlide" Id="rId2"/>
    <Relationship Target="../slideLayouts/slideLayout2.xml" Type="http://schemas.openxmlformats.org/officeDocument/2006/relationships/slideLayout" Id="rId1"/>
    <Relationship TargetMode="External" Target="http://www.esfcr.cz/file/9973/" Type="http://schemas.openxmlformats.org/officeDocument/2006/relationships/hyperlink" Id="rId4"/>
</Relationships>

</file>

<file path=ppt/slides/_rels/slide22.xml.rels><?xml version="1.0" encoding="UTF-8" standalone="yes"?>
<Relationships xmlns="http://schemas.openxmlformats.org/package/2006/relationships">
    <Relationship Target="../media/image17.png" Type="http://schemas.openxmlformats.org/officeDocument/2006/relationships/image" Id="rId3"/>
    <Relationship Target="../notesSlides/notesSlide12.xml" Type="http://schemas.openxmlformats.org/officeDocument/2006/relationships/notesSlide" Id="rId2"/>
    <Relationship Target="../slideLayouts/slideLayout2.xml" Type="http://schemas.openxmlformats.org/officeDocument/2006/relationships/slideLayout" Id="rId1"/>
    <Relationship Target="../media/hdphoto1.wdp" Type="http://schemas.microsoft.com/office/2007/relationships/hdphoto" Id="rId4"/>
</Relationships>

</file>

<file path=ppt/slides/_rels/slide23.xml.rels><?xml version="1.0" encoding="UTF-8" standalone="yes"?>
<Relationships xmlns="http://schemas.openxmlformats.org/package/2006/relationships">
    <Relationship Target="../media/image18.png" Type="http://schemas.openxmlformats.org/officeDocument/2006/relationships/image" Id="rId3"/>
    <Relationship Target="../notesSlides/notesSlide13.xml" Type="http://schemas.openxmlformats.org/officeDocument/2006/relationships/notesSlide" Id="rId2"/>
    <Relationship Target="../slideLayouts/slideLayout2.xml" Type="http://schemas.openxmlformats.org/officeDocument/2006/relationships/slideLayout" Id="rId1"/>
</Relationships>

</file>

<file path=ppt/slides/_rels/slide24.xml.rels><?xml version="1.0" encoding="UTF-8" standalone="yes"?>
<Relationships xmlns="http://schemas.openxmlformats.org/package/2006/relationships">
    <Relationship Target="../media/image19.png" Type="http://schemas.openxmlformats.org/officeDocument/2006/relationships/image" Id="rId3"/>
    <Relationship Target="../notesSlides/notesSlide14.xml" Type="http://schemas.openxmlformats.org/officeDocument/2006/relationships/notesSlide" Id="rId2"/>
    <Relationship Target="../slideLayouts/slideLayout2.xml" Type="http://schemas.openxmlformats.org/officeDocument/2006/relationships/slideLayout" Id="rId1"/>
</Relationships>

</file>

<file path=ppt/slides/_rels/slide25.xml.rels><?xml version="1.0" encoding="UTF-8" standalone="yes"?>
<Relationships xmlns="http://schemas.openxmlformats.org/package/2006/relationships">
    <Relationship Target="../media/image20.png" Type="http://schemas.openxmlformats.org/officeDocument/2006/relationships/image" Id="rId3"/>
    <Relationship Target="../notesSlides/notesSlide15.xml" Type="http://schemas.openxmlformats.org/officeDocument/2006/relationships/notesSlide" Id="rId2"/>
    <Relationship Target="../slideLayouts/slideLayout2.xml" Type="http://schemas.openxmlformats.org/officeDocument/2006/relationships/slideLayout" Id="rId1"/>
</Relationships>

</file>

<file path=ppt/slides/_rels/slide26.xml.rels><?xml version="1.0" encoding="UTF-8" standalone="yes"?>
<Relationships xmlns="http://schemas.openxmlformats.org/package/2006/relationships">
    <Relationship Target="../media/image21.png" Type="http://schemas.openxmlformats.org/officeDocument/2006/relationships/image" Id="rId3"/>
    <Relationship Target="../notesSlides/notesSlide16.xml" Type="http://schemas.openxmlformats.org/officeDocument/2006/relationships/notesSlide" Id="rId2"/>
    <Relationship Target="../slideLayouts/slideLayout2.xml" Type="http://schemas.openxmlformats.org/officeDocument/2006/relationships/slideLayout" Id="rId1"/>
</Relationships>

</file>

<file path=ppt/slides/_rels/slide27.xml.rels><?xml version="1.0" encoding="UTF-8" standalone="yes"?>
<Relationships xmlns="http://schemas.openxmlformats.org/package/2006/relationships">
    <Relationship Target="../media/image22.png" Type="http://schemas.openxmlformats.org/officeDocument/2006/relationships/image" Id="rId3"/>
    <Relationship Target="../notesSlides/notesSlide17.xml" Type="http://schemas.openxmlformats.org/officeDocument/2006/relationships/notesSlide" Id="rId2"/>
    <Relationship Target="../slideLayouts/slideLayout2.xml" Type="http://schemas.openxmlformats.org/officeDocument/2006/relationships/slideLayout" Id="rId1"/>
</Relationships>

</file>

<file path=ppt/slides/_rels/slide28.xml.rels><?xml version="1.0" encoding="UTF-8" standalone="yes"?>
<Relationships xmlns="http://schemas.openxmlformats.org/package/2006/relationships">
    <Relationship Target="../media/image17.png" Type="http://schemas.openxmlformats.org/officeDocument/2006/relationships/image" Id="rId3"/>
    <Relationship Target="../notesSlides/notesSlide18.xml" Type="http://schemas.openxmlformats.org/officeDocument/2006/relationships/notesSlide" Id="rId2"/>
    <Relationship Target="../slideLayouts/slideLayout2.xml" Type="http://schemas.openxmlformats.org/officeDocument/2006/relationships/slideLayout" Id="rId1"/>
    <Relationship Target="../media/hdphoto1.wdp" Type="http://schemas.microsoft.com/office/2007/relationships/hdphoto" Id="rId4"/>
</Relationships>

</file>

<file path=ppt/slides/_rels/slide29.xml.rels><?xml version="1.0" encoding="UTF-8" standalone="yes"?>
<Relationships xmlns="http://schemas.openxmlformats.org/package/2006/relationships">
    <Relationship Target="../media/image17.png" Type="http://schemas.openxmlformats.org/officeDocument/2006/relationships/image" Id="rId3"/>
    <Relationship Target="../notesSlides/notesSlide19.xml" Type="http://schemas.openxmlformats.org/officeDocument/2006/relationships/notesSlide" Id="rId2"/>
    <Relationship Target="../slideLayouts/slideLayout2.xml" Type="http://schemas.openxmlformats.org/officeDocument/2006/relationships/slideLayout" Id="rId1"/>
    <Relationship Target="../media/hdphoto1.wdp" Type="http://schemas.microsoft.com/office/2007/relationships/hdphoto" Id="rId4"/>
</Relationships>

</file>

<file path=ppt/slides/_rels/slide3.xml.rels><?xml version="1.0" encoding="UTF-8" standalone="yes"?>
<Relationships xmlns="http://schemas.openxmlformats.org/package/2006/relationships">
    <Relationship Target="../media/image4.png" Type="http://schemas.openxmlformats.org/officeDocument/2006/relationships/image" Id="rId3"/>
    <Relationship Target="../notesSlides/notesSlide2.xml" Type="http://schemas.openxmlformats.org/officeDocument/2006/relationships/notesSlide" Id="rId2"/>
    <Relationship Target="../slideLayouts/slideLayout2.xml" Type="http://schemas.openxmlformats.org/officeDocument/2006/relationships/slideLayout" Id="rId1"/>
</Relationships>

</file>

<file path=ppt/slides/_rels/slide30.xml.rels><?xml version="1.0" encoding="UTF-8" standalone="yes"?>
<Relationships xmlns="http://schemas.openxmlformats.org/package/2006/relationships">
    <Relationship Target="../notesSlides/notesSlide20.xml" Type="http://schemas.openxmlformats.org/officeDocument/2006/relationships/notesSlide" Id="rId2"/>
    <Relationship Target="../slideLayouts/slideLayout1.xml" Type="http://schemas.openxmlformats.org/officeDocument/2006/relationships/slideLayout" Id="rId1"/>
</Relationships>

</file>

<file path=ppt/slides/_rels/slide31.xml.rels><?xml version="1.0" encoding="UTF-8" standalone="yes"?>
<Relationships xmlns="http://schemas.openxmlformats.org/package/2006/relationships">
    <Relationship Target="../media/image23.png" Type="http://schemas.openxmlformats.org/officeDocument/2006/relationships/image" Id="rId3"/>
    <Relationship Target="../notesSlides/notesSlide21.xml" Type="http://schemas.openxmlformats.org/officeDocument/2006/relationships/notesSlide" Id="rId2"/>
    <Relationship Target="../slideLayouts/slideLayout2.xml" Type="http://schemas.openxmlformats.org/officeDocument/2006/relationships/slideLayout" Id="rId1"/>
</Relationships>

</file>

<file path=ppt/slides/_rels/slide32.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33.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34.xml.rels><?xml version="1.0" encoding="UTF-8" standalone="yes"?>
<Relationships xmlns="http://schemas.openxmlformats.org/package/2006/relationships">
    <Relationship Target="../notesSlides/notesSlide22.xml" Type="http://schemas.openxmlformats.org/officeDocument/2006/relationships/notesSlide" Id="rId2"/>
    <Relationship Target="../slideLayouts/slideLayout1.xml" Type="http://schemas.openxmlformats.org/officeDocument/2006/relationships/slideLayout" Id="rId1"/>
</Relationships>

</file>

<file path=ppt/slides/_rels/slide35.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36.xml.rels><?xml version="1.0" encoding="UTF-8" standalone="yes"?>
<Relationships xmlns="http://schemas.openxmlformats.org/package/2006/relationships">
    <Relationship Target="../notesSlides/notesSlide23.xml" Type="http://schemas.openxmlformats.org/officeDocument/2006/relationships/notesSlide" Id="rId2"/>
    <Relationship Target="../slideLayouts/slideLayout2.xml" Type="http://schemas.openxmlformats.org/officeDocument/2006/relationships/slideLayout" Id="rId1"/>
</Relationships>

</file>

<file path=ppt/slides/_rels/slide37.xml.rels><?xml version="1.0" encoding="UTF-8" standalone="yes"?>
<Relationships xmlns="http://schemas.openxmlformats.org/package/2006/relationships">
    <Relationship TargetMode="External" Target="http://www.esfcr.cz/" Type="http://schemas.openxmlformats.org/officeDocument/2006/relationships/hyperlink" Id="rId2"/>
    <Relationship Target="../slideLayouts/slideLayout2.xml" Type="http://schemas.openxmlformats.org/officeDocument/2006/relationships/slideLayout" Id="rId1"/>
</Relationships>

</file>

<file path=ppt/slides/_rels/slide38.xml.rels><?xml version="1.0" encoding="UTF-8" standalone="yes"?>
<Relationships xmlns="http://schemas.openxmlformats.org/package/2006/relationships">
    <Relationship TargetMode="External" Target="https://www.esfcr.cz/pravidla-pro-zadatele-a-prijemce-opz/-/dokument/797894" Type="http://schemas.openxmlformats.org/officeDocument/2006/relationships/hyperlink" Id="rId3"/>
    <Relationship Target="../notesSlides/notesSlide24.xml" Type="http://schemas.openxmlformats.org/officeDocument/2006/relationships/notesSlide" Id="rId2"/>
    <Relationship Target="../slideLayouts/slideLayout2.xml" Type="http://schemas.openxmlformats.org/officeDocument/2006/relationships/slideLayout" Id="rId1"/>
</Relationships>

</file>

<file path=ppt/slides/_rels/slide39.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4.xml.rels><?xml version="1.0" encoding="UTF-8" standalone="yes"?>
<Relationships xmlns="http://schemas.openxmlformats.org/package/2006/relationships">
    <Relationship Target="../notesSlides/notesSlide3.xml" Type="http://schemas.openxmlformats.org/officeDocument/2006/relationships/notesSlide" Id="rId2"/>
    <Relationship Target="../slideLayouts/slideLayout2.xml" Type="http://schemas.openxmlformats.org/officeDocument/2006/relationships/slideLayout" Id="rId1"/>
</Relationships>

</file>

<file path=ppt/slides/_rels/slide40.xml.rels><?xml version="1.0" encoding="UTF-8" standalone="yes"?>
<Relationships xmlns="http://schemas.openxmlformats.org/package/2006/relationships">
    <Relationship Target="../notesSlides/notesSlide25.xml" Type="http://schemas.openxmlformats.org/officeDocument/2006/relationships/notesSlide" Id="rId2"/>
    <Relationship Target="../slideLayouts/slideLayout2.xml" Type="http://schemas.openxmlformats.org/officeDocument/2006/relationships/slideLayout" Id="rId1"/>
</Relationships>

</file>

<file path=ppt/slides/_rels/slide41.xml.rels><?xml version="1.0" encoding="UTF-8" standalone="yes"?>
<Relationships xmlns="http://schemas.openxmlformats.org/package/2006/relationships">
    <Relationship TargetMode="External" Target="https://www.esfcr.cz/obvykle-ceny-a-mzdy-platy-opz" Type="http://schemas.openxmlformats.org/officeDocument/2006/relationships/hyperlink" Id="rId3"/>
    <Relationship Target="../notesSlides/notesSlide26.xml" Type="http://schemas.openxmlformats.org/officeDocument/2006/relationships/notesSlide" Id="rId2"/>
    <Relationship Target="../slideLayouts/slideLayout2.xml" Type="http://schemas.openxmlformats.org/officeDocument/2006/relationships/slideLayout" Id="rId1"/>
    <Relationship TargetMode="External" Target="http://www.mpsv.cz/ISPV.php" Type="http://schemas.openxmlformats.org/officeDocument/2006/relationships/hyperlink" Id="rId4"/>
</Relationships>

</file>

<file path=ppt/slides/_rels/slide42.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43.xml.rels><?xml version="1.0" encoding="UTF-8" standalone="yes"?>
<Relationships xmlns="http://schemas.openxmlformats.org/package/2006/relationships">
    <Relationship Target="../notesSlides/notesSlide27.xml" Type="http://schemas.openxmlformats.org/officeDocument/2006/relationships/notesSlide" Id="rId2"/>
    <Relationship Target="../slideLayouts/slideLayout2.xml" Type="http://schemas.openxmlformats.org/officeDocument/2006/relationships/slideLayout" Id="rId1"/>
</Relationships>

</file>

<file path=ppt/slides/_rels/slide44.xml.rels><?xml version="1.0" encoding="UTF-8" standalone="yes"?>
<Relationships xmlns="http://schemas.openxmlformats.org/package/2006/relationships">
    <Relationship Target="../notesSlides/notesSlide28.xml" Type="http://schemas.openxmlformats.org/officeDocument/2006/relationships/notesSlide" Id="rId2"/>
    <Relationship Target="../slideLayouts/slideLayout2.xml" Type="http://schemas.openxmlformats.org/officeDocument/2006/relationships/slideLayout" Id="rId1"/>
</Relationships>

</file>

<file path=ppt/slides/_rels/slide45.xml.rels><?xml version="1.0" encoding="UTF-8" standalone="yes"?>
<Relationships xmlns="http://schemas.openxmlformats.org/package/2006/relationships">
    <Relationship Target="../notesSlides/notesSlide29.xml" Type="http://schemas.openxmlformats.org/officeDocument/2006/relationships/notesSlide" Id="rId2"/>
    <Relationship Target="../slideLayouts/slideLayout2.xml" Type="http://schemas.openxmlformats.org/officeDocument/2006/relationships/slideLayout" Id="rId1"/>
</Relationships>

</file>

<file path=ppt/slides/_rels/slide46.xml.rels><?xml version="1.0" encoding="UTF-8" standalone="yes"?>
<Relationships xmlns="http://schemas.openxmlformats.org/package/2006/relationships">
    <Relationship Target="../notesSlides/notesSlide30.xml" Type="http://schemas.openxmlformats.org/officeDocument/2006/relationships/notesSlide" Id="rId2"/>
    <Relationship Target="../slideLayouts/slideLayout2.xml" Type="http://schemas.openxmlformats.org/officeDocument/2006/relationships/slideLayout" Id="rId1"/>
</Relationships>

</file>

<file path=ppt/slides/_rels/slide47.xml.rels><?xml version="1.0" encoding="UTF-8" standalone="yes"?>
<Relationships xmlns="http://schemas.openxmlformats.org/package/2006/relationships">
    <Relationship Target="../media/image24.png" Type="http://schemas.openxmlformats.org/officeDocument/2006/relationships/image" Id="rId2"/>
    <Relationship Target="../slideLayouts/slideLayout2.xml" Type="http://schemas.openxmlformats.org/officeDocument/2006/relationships/slideLayout" Id="rId1"/>
</Relationships>

</file>

<file path=ppt/slides/_rels/slide48.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49.xml.rels><?xml version="1.0" encoding="UTF-8" standalone="yes"?>
<Relationships xmlns="http://schemas.openxmlformats.org/package/2006/relationships">
    <Relationship TargetMode="External" Target="https://ec.europa.eu/europeaid/applicable-rates-diems-framework-ec-funded-external-aid-contracts-18032015_en%20(230" Type="http://schemas.openxmlformats.org/officeDocument/2006/relationships/hyperlink" Id="rId3"/>
    <Relationship Target="../notesSlides/notesSlide31.xml" Type="http://schemas.openxmlformats.org/officeDocument/2006/relationships/notesSlide" Id="rId2"/>
    <Relationship Target="../slideLayouts/slideLayout2.xml" Type="http://schemas.openxmlformats.org/officeDocument/2006/relationships/slideLayout" Id="rId1"/>
</Relationships>

</file>

<file path=ppt/slides/_rels/slide5.xml.rels><?xml version="1.0" encoding="UTF-8" standalone="yes"?>
<Relationships xmlns="http://schemas.openxmlformats.org/package/2006/relationships">
    <Relationship Target="../media/image5.gif" Type="http://schemas.openxmlformats.org/officeDocument/2006/relationships/image" Id="rId3"/>
    <Relationship Target="../notesSlides/notesSlide4.xml" Type="http://schemas.openxmlformats.org/officeDocument/2006/relationships/notesSlide" Id="rId2"/>
    <Relationship Target="../slideLayouts/slideLayout2.xml" Type="http://schemas.openxmlformats.org/officeDocument/2006/relationships/slideLayout" Id="rId1"/>
    <Relationship Target="../media/image6.gif" Type="http://schemas.openxmlformats.org/officeDocument/2006/relationships/image" Id="rId4"/>
</Relationships>

</file>

<file path=ppt/slides/_rels/slide50.xml.rels><?xml version="1.0" encoding="UTF-8" standalone="yes"?>
<Relationships xmlns="http://schemas.openxmlformats.org/package/2006/relationships">
    <Relationship Target="../media/image25.png" Type="http://schemas.openxmlformats.org/officeDocument/2006/relationships/image" Id="rId2"/>
    <Relationship Target="../slideLayouts/slideLayout2.xml" Type="http://schemas.openxmlformats.org/officeDocument/2006/relationships/slideLayout" Id="rId1"/>
</Relationships>

</file>

<file path=ppt/slides/_rels/slide51.xml.rels><?xml version="1.0" encoding="UTF-8" standalone="yes"?>
<Relationships xmlns="http://schemas.openxmlformats.org/package/2006/relationships">
    <Relationship Target="../notesSlides/notesSlide32.xml" Type="http://schemas.openxmlformats.org/officeDocument/2006/relationships/notesSlide" Id="rId2"/>
    <Relationship Target="../slideLayouts/slideLayout2.xml" Type="http://schemas.openxmlformats.org/officeDocument/2006/relationships/slideLayout" Id="rId1"/>
</Relationships>

</file>

<file path=ppt/slides/_rels/slide52.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53.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54.xml.rels><?xml version="1.0" encoding="UTF-8" standalone="yes"?>
<Relationships xmlns="http://schemas.openxmlformats.org/package/2006/relationships">
    <Relationship Target="../notesSlides/notesSlide33.xml" Type="http://schemas.openxmlformats.org/officeDocument/2006/relationships/notesSlide" Id="rId2"/>
    <Relationship Target="../slideLayouts/slideLayout2.xml" Type="http://schemas.openxmlformats.org/officeDocument/2006/relationships/slideLayout" Id="rId1"/>
</Relationships>

</file>

<file path=ppt/slides/_rels/slide55.xml.rels><?xml version="1.0" encoding="UTF-8" standalone="yes"?>
<Relationships xmlns="http://schemas.openxmlformats.org/package/2006/relationships">
    <Relationship Target="../media/image14.png" Type="http://schemas.openxmlformats.org/officeDocument/2006/relationships/image" Id="rId2"/>
    <Relationship Target="../slideLayouts/slideLayout1.xml" Type="http://schemas.openxmlformats.org/officeDocument/2006/relationships/slideLayout" Id="rId1"/>
</Relationships>

</file>

<file path=ppt/slides/_rels/slide56.xml.rels><?xml version="1.0" encoding="UTF-8" standalone="yes"?>
<Relationships xmlns="http://schemas.openxmlformats.org/package/2006/relationships">
    <Relationship Target="../notesSlides/notesSlide34.xml" Type="http://schemas.openxmlformats.org/officeDocument/2006/relationships/notesSlide" Id="rId2"/>
    <Relationship Target="../slideLayouts/slideLayout2.xml" Type="http://schemas.openxmlformats.org/officeDocument/2006/relationships/slideLayout" Id="rId1"/>
</Relationships>

</file>

<file path=ppt/slides/_rels/slide57.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58.xml.rels><?xml version="1.0" encoding="UTF-8" standalone="yes"?>
<Relationships xmlns="http://schemas.openxmlformats.org/package/2006/relationships">
    <Relationship Target="../media/image26.png" Type="http://schemas.openxmlformats.org/officeDocument/2006/relationships/image" Id="rId2"/>
    <Relationship Target="../slideLayouts/slideLayout2.xml" Type="http://schemas.openxmlformats.org/officeDocument/2006/relationships/slideLayout" Id="rId1"/>
</Relationships>

</file>

<file path=ppt/slides/_rels/slide6.xml.rels><?xml version="1.0" encoding="UTF-8" standalone="yes"?>
<Relationships xmlns="http://schemas.openxmlformats.org/package/2006/relationships">
    <Relationship Target="../media/image7.png" Type="http://schemas.openxmlformats.org/officeDocument/2006/relationships/image" Id="rId3"/>
    <Relationship Target="../notesSlides/notesSlide5.xml" Type="http://schemas.openxmlformats.org/officeDocument/2006/relationships/notesSlide" Id="rId2"/>
    <Relationship Target="../slideLayouts/slideLayout2.xml" Type="http://schemas.openxmlformats.org/officeDocument/2006/relationships/slideLayout" Id="rId1"/>
</Relationships>

</file>

<file path=ppt/slides/_rels/slide7.xml.rels><?xml version="1.0" encoding="UTF-8" standalone="yes"?>
<Relationships xmlns="http://schemas.openxmlformats.org/package/2006/relationships">
    <Relationship Target="../media/image8.png" Type="http://schemas.openxmlformats.org/officeDocument/2006/relationships/image" Id="rId3"/>
    <Relationship Target="../notesSlides/notesSlide6.xml" Type="http://schemas.openxmlformats.org/officeDocument/2006/relationships/notesSlide" Id="rId2"/>
    <Relationship Target="../slideLayouts/slideLayout2.xml" Type="http://schemas.openxmlformats.org/officeDocument/2006/relationships/slideLayout" Id="rId1"/>
</Relationships>

</file>

<file path=ppt/slides/_rels/slide8.xml.rels><?xml version="1.0" encoding="UTF-8" standalone="yes"?>
<Relationships xmlns="http://schemas.openxmlformats.org/package/2006/relationships">
    <Relationship Target="../media/image9.png" Type="http://schemas.openxmlformats.org/officeDocument/2006/relationships/image" Id="rId3"/>
    <Relationship TargetMode="External" Target="mailto:iskp@mpsv.cz" Type="http://schemas.openxmlformats.org/officeDocument/2006/relationships/hyperlink" Id="rId2"/>
    <Relationship Target="../slideLayouts/slideLayout2.xml" Type="http://schemas.openxmlformats.org/officeDocument/2006/relationships/slideLayout" Id="rId1"/>
</Relationships>

</file>

<file path=ppt/slides/_rels/slide9.xml.rels><?xml version="1.0" encoding="UTF-8" standalone="yes"?>
<Relationships xmlns="http://schemas.openxmlformats.org/package/2006/relationships">
    <Relationship Target="../media/image10.png" Type="http://schemas.openxmlformats.org/officeDocument/2006/relationships/image" Id="rId2"/>
    <Relationship Target="../slideLayouts/slideLayout2.xml" Type="http://schemas.openxmlformats.org/officeDocument/2006/relationships/slideLayout" Id="rId1"/>
</Relationships>

</file>

<file path=ppt/slides/slide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a:xfrm>
            <a:off x="971600" y="1556792"/>
            <a:ext cx="7272000" cy="2205200"/>
          </a:xfrm>
        </p:spPr>
        <p:txBody>
          <a:bodyPr/>
          <a:lstStyle/>
          <a:p>
            <a:pPr algn="ctr"/>
            <a:r>
              <a:rPr lang="cs-CZ" dirty="false" smtClean="false"/>
              <a:t>seminář pro příjemce</a:t>
            </a:r>
            <a:br>
              <a:rPr lang="cs-CZ" dirty="false" smtClean="false"/>
            </a:br>
            <a:r>
              <a:rPr lang="cs-CZ" dirty="false" smtClean="false"/>
              <a:t>Výzva č. 03_17_071</a:t>
            </a:r>
            <a:br>
              <a:rPr lang="cs-CZ" dirty="false" smtClean="false"/>
            </a:br>
            <a:r>
              <a:rPr lang="cs-CZ" dirty="false"/>
              <a:t/>
            </a:r>
            <a:br>
              <a:rPr lang="cs-CZ" dirty="false"/>
            </a:br>
            <a:r>
              <a:rPr lang="cs-CZ" dirty="false" smtClean="false">
                <a:solidFill>
                  <a:srgbClr val="FF0000"/>
                </a:solidFill>
              </a:rPr>
              <a:t>1.</a:t>
            </a:r>
            <a:r>
              <a:rPr lang="cs-CZ" dirty="false" smtClean="false"/>
              <a:t> </a:t>
            </a:r>
            <a:r>
              <a:rPr lang="cs-CZ" dirty="false" smtClean="false">
                <a:solidFill>
                  <a:srgbClr val="FF0000"/>
                </a:solidFill>
              </a:rPr>
              <a:t>podmínky a pravidla realizace projektů</a:t>
            </a:r>
            <a:r>
              <a:rPr lang="cs-CZ" dirty="false" smtClean="false"/>
              <a:t/>
            </a:r>
            <a:br>
              <a:rPr lang="cs-CZ" dirty="false" smtClean="false"/>
            </a:br>
            <a:endParaRPr lang="cs-CZ" dirty="false"/>
          </a:p>
        </p:txBody>
      </p:sp>
      <p:sp>
        <p:nvSpPr>
          <p:cNvPr id="6" name="Zástupný symbol pro text 5"/>
          <p:cNvSpPr>
            <a:spLocks noGrp="true"/>
          </p:cNvSpPr>
          <p:nvPr>
            <p:ph type="body" sz="quarter" idx="13"/>
          </p:nvPr>
        </p:nvSpPr>
        <p:spPr>
          <a:xfrm>
            <a:off x="1475656" y="5013176"/>
            <a:ext cx="7272000" cy="540000"/>
          </a:xfrm>
        </p:spPr>
        <p:txBody>
          <a:bodyPr/>
          <a:lstStyle/>
          <a:p>
            <a:r>
              <a:rPr lang="cs-CZ" dirty="false"/>
              <a:t>Oddělení projektů systému služeb </a:t>
            </a:r>
            <a:r>
              <a:rPr lang="cs-CZ" dirty="false" smtClean="false"/>
              <a:t>(874</a:t>
            </a:r>
            <a:r>
              <a:rPr lang="cs-CZ" dirty="false"/>
              <a:t>)</a:t>
            </a:r>
          </a:p>
        </p:txBody>
      </p:sp>
      <p:sp>
        <p:nvSpPr>
          <p:cNvPr id="7" name="Zástupný symbol pro text 6"/>
          <p:cNvSpPr>
            <a:spLocks noGrp="true"/>
          </p:cNvSpPr>
          <p:nvPr>
            <p:ph type="body" sz="quarter" idx="14"/>
          </p:nvPr>
        </p:nvSpPr>
        <p:spPr>
          <a:xfrm>
            <a:off x="1547664" y="5877272"/>
            <a:ext cx="7272000" cy="540000"/>
          </a:xfrm>
        </p:spPr>
        <p:txBody>
          <a:bodyPr/>
          <a:lstStyle/>
          <a:p>
            <a:r>
              <a:rPr lang="cs-CZ" dirty="false" smtClean="false"/>
              <a:t>Květen 2018</a:t>
            </a:r>
            <a:endParaRPr lang="cs-CZ" dirty="false"/>
          </a:p>
        </p:txBody>
      </p:sp>
      <p:pic>
        <p:nvPicPr>
          <p:cNvPr id="16" name="Zástupný symbol pro obrázek 15"/>
          <p:cNvPicPr>
            <a:picLocks noGrp="true" noChangeAspect="true"/>
          </p:cNvPicPr>
          <p:nvPr>
            <p:ph type="pic" sz="quarter" idx="17"/>
          </p:nvPr>
        </p:nvPicPr>
        <p:blipFill>
          <a:blip cstate="print" r:embed="rId2">
            <a:extLst>
              <a:ext uri="{28A0092B-C50C-407E-A947-70E740481C1C}">
                <a14:useLocalDpi xmlns:a14="http://schemas.microsoft.com/office/drawing/2010/main" val="0"/>
              </a:ext>
            </a:extLst>
          </a:blip>
          <a:stretch>
            <a:fillRect/>
          </a:stretch>
        </p:blipFill>
        <p:spPr>
          <a:xfrm>
            <a:off x="755576" y="5877272"/>
            <a:ext cx="540000" cy="540000"/>
          </a:xfrm>
        </p:spPr>
      </p:pic>
      <p:pic>
        <p:nvPicPr>
          <p:cNvPr id="9" name="Zástupný symbol pro obrázek 14"/>
          <p:cNvPicPr>
            <a:picLocks noGrp="true" noChangeAspect="true"/>
          </p:cNvPicPr>
          <p:nvPr>
            <p:ph type="pic" sz="quarter" idx="16"/>
          </p:nvPr>
        </p:nvPicPr>
        <p:blipFill>
          <a:blip cstate="print" r:embed="rId3">
            <a:extLst>
              <a:ext uri="{28A0092B-C50C-407E-A947-70E740481C1C}">
                <a14:useLocalDpi xmlns:a14="http://schemas.microsoft.com/office/drawing/2010/main" val="0"/>
              </a:ext>
            </a:extLst>
          </a:blip>
          <a:srcRect/>
          <a:stretch>
            <a:fillRect/>
          </a:stretch>
        </p:blipFill>
        <p:spPr>
          <a:xfrm>
            <a:off x="755576" y="5085184"/>
            <a:ext cx="540000" cy="540000"/>
          </a:xfrm>
        </p:spPr>
      </p:pic>
    </p:spTree>
    <p:extLst>
      <p:ext uri="{BB962C8B-B14F-4D97-AF65-F5344CB8AC3E}">
        <p14:creationId xmlns:p14="http://schemas.microsoft.com/office/powerpoint/2010/main" val="3374661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cap="none" dirty="false" smtClean="false"/>
              <a:t>V JAKÝCH SYSTÉMECH PRACUJEME III.</a:t>
            </a:r>
            <a:endParaRPr lang="cs-CZ" sz="2800" cap="none" dirty="false"/>
          </a:p>
        </p:txBody>
      </p:sp>
      <p:sp>
        <p:nvSpPr>
          <p:cNvPr id="3" name="Zástupný symbol pro obsah 2"/>
          <p:cNvSpPr>
            <a:spLocks noGrp="true"/>
          </p:cNvSpPr>
          <p:nvPr>
            <p:ph idx="1"/>
          </p:nvPr>
        </p:nvSpPr>
        <p:spPr>
          <a:xfrm>
            <a:off x="179512" y="1268760"/>
            <a:ext cx="8496944" cy="5256584"/>
          </a:xfrm>
        </p:spPr>
        <p:txBody>
          <a:bodyPr/>
          <a:lstStyle/>
          <a:p>
            <a:pPr>
              <a:lnSpc>
                <a:spcPct val="100000"/>
              </a:lnSpc>
            </a:pPr>
            <a:r>
              <a:rPr lang="cs-CZ" b="true" dirty="false" smtClean="false"/>
              <a:t>IS ESF14+</a:t>
            </a:r>
          </a:p>
          <a:p>
            <a:pPr lvl="3">
              <a:lnSpc>
                <a:spcPct val="100000"/>
              </a:lnSpc>
            </a:pPr>
            <a:r>
              <a:rPr lang="cs-CZ" sz="1700" dirty="false" smtClean="false"/>
              <a:t>monitorování podpořených osob </a:t>
            </a:r>
          </a:p>
          <a:p>
            <a:pPr lvl="3">
              <a:lnSpc>
                <a:spcPct val="100000"/>
              </a:lnSpc>
            </a:pPr>
            <a:r>
              <a:rPr lang="cs-CZ" sz="1700" dirty="false" smtClean="false"/>
              <a:t>přes www.esfcr.cz</a:t>
            </a:r>
          </a:p>
          <a:p>
            <a:pPr lvl="3">
              <a:lnSpc>
                <a:spcPct val="100000"/>
              </a:lnSpc>
            </a:pPr>
            <a:endParaRPr lang="cs-CZ" sz="1700" dirty="false"/>
          </a:p>
          <a:p>
            <a:pPr lvl="3">
              <a:lnSpc>
                <a:spcPct val="100000"/>
              </a:lnSpc>
            </a:pPr>
            <a:endParaRPr lang="cs-CZ" sz="1700" dirty="false" smtClean="false"/>
          </a:p>
          <a:p>
            <a:pPr lvl="3">
              <a:lnSpc>
                <a:spcPct val="100000"/>
              </a:lnSpc>
            </a:pPr>
            <a:endParaRPr lang="cs-CZ" sz="1700" dirty="false"/>
          </a:p>
          <a:p>
            <a:pPr lvl="3">
              <a:lnSpc>
                <a:spcPct val="100000"/>
              </a:lnSpc>
            </a:pPr>
            <a:endParaRPr lang="cs-CZ" sz="1700" dirty="false" smtClean="false"/>
          </a:p>
          <a:p>
            <a:pPr lvl="3">
              <a:lnSpc>
                <a:spcPct val="100000"/>
              </a:lnSpc>
            </a:pPr>
            <a:endParaRPr lang="cs-CZ" sz="1700" dirty="false"/>
          </a:p>
          <a:p>
            <a:pPr lvl="3">
              <a:lnSpc>
                <a:spcPct val="100000"/>
              </a:lnSpc>
            </a:pPr>
            <a:endParaRPr lang="cs-CZ" sz="1700" dirty="false" smtClean="false"/>
          </a:p>
          <a:p>
            <a:pPr lvl="3">
              <a:lnSpc>
                <a:spcPct val="100000"/>
              </a:lnSpc>
            </a:pPr>
            <a:endParaRPr lang="cs-CZ" sz="1700" dirty="false"/>
          </a:p>
          <a:p>
            <a:pPr lvl="3">
              <a:lnSpc>
                <a:spcPct val="100000"/>
              </a:lnSpc>
            </a:pPr>
            <a:endParaRPr lang="cs-CZ" sz="1700" dirty="false" smtClean="false"/>
          </a:p>
          <a:p>
            <a:pPr lvl="3">
              <a:lnSpc>
                <a:spcPct val="100000"/>
              </a:lnSpc>
            </a:pPr>
            <a:endParaRPr lang="cs-CZ" sz="1700" dirty="false" smtClean="false"/>
          </a:p>
          <a:p>
            <a:pPr marL="918000" lvl="3" indent="0">
              <a:lnSpc>
                <a:spcPct val="100000"/>
              </a:lnSpc>
              <a:buNone/>
            </a:pPr>
            <a:endParaRPr lang="cs-CZ" sz="1800" b="true" dirty="false" smtClean="false"/>
          </a:p>
          <a:p>
            <a:pPr marL="918000" lvl="3" indent="0">
              <a:lnSpc>
                <a:spcPct val="100000"/>
              </a:lnSpc>
              <a:buNone/>
            </a:pPr>
            <a:endParaRPr lang="cs-CZ" sz="1800" b="true" dirty="false" smtClean="false"/>
          </a:p>
          <a:p>
            <a:pPr>
              <a:lnSpc>
                <a:spcPct val="100000"/>
              </a:lnSpc>
            </a:pPr>
            <a:r>
              <a:rPr lang="cs-CZ" b="true" dirty="false" smtClean="false"/>
              <a:t>www.esfcr.cz</a:t>
            </a:r>
          </a:p>
          <a:p>
            <a:pPr>
              <a:lnSpc>
                <a:spcPct val="100000"/>
              </a:lnSpc>
            </a:pPr>
            <a:endParaRPr lang="cs-CZ" sz="1600" dirty="false" smtClean="false"/>
          </a:p>
          <a:p>
            <a:endParaRPr lang="cs-CZ" dirty="false" smtClean="false"/>
          </a:p>
          <a:p>
            <a:endParaRPr lang="cs-CZ" dirty="false" smtClean="false"/>
          </a:p>
          <a:p>
            <a:endParaRPr lang="cs-CZ" dirty="false" smtClean="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10</a:t>
            </a:fld>
            <a:endParaRPr lang="cs-CZ" dirty="false"/>
          </a:p>
        </p:txBody>
      </p:sp>
      <p:pic>
        <p:nvPicPr>
          <p:cNvPr id="2052" name="Picture 4"/>
          <p:cNvPicPr>
            <a:picLocks noChangeAspect="true" noChangeArrowheads="true"/>
          </p:cNvPicPr>
          <p:nvPr/>
        </p:nvPicPr>
        <p:blipFill rotWithShape="true">
          <a:blip r:embed="rId2">
            <a:extLst>
              <a:ext uri="{28A0092B-C50C-407E-A947-70E740481C1C}">
                <a14:useLocalDpi xmlns:a14="http://schemas.microsoft.com/office/drawing/2010/main" val="0"/>
              </a:ext>
            </a:extLst>
          </a:blip>
          <a:srcRect b="16793"/>
          <a:stretch/>
        </p:blipFill>
        <p:spPr bwMode="auto">
          <a:xfrm>
            <a:off x="15911" y="2420888"/>
            <a:ext cx="9143999" cy="3655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03205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3" name="Zástupný symbol pro obsah 2"/>
          <p:cNvSpPr>
            <a:spLocks noGrp="true"/>
          </p:cNvSpPr>
          <p:nvPr>
            <p:ph idx="1"/>
          </p:nvPr>
        </p:nvSpPr>
        <p:spPr>
          <a:xfrm>
            <a:off x="179512" y="5320570"/>
            <a:ext cx="8064896" cy="1276301"/>
          </a:xfrm>
        </p:spPr>
        <p:txBody>
          <a:bodyPr/>
          <a:lstStyle/>
          <a:p>
            <a:pPr>
              <a:spcAft>
                <a:spcPts val="0"/>
              </a:spcAft>
            </a:pPr>
            <a:r>
              <a:rPr lang="cs-CZ" sz="2100" dirty="false" smtClean="false"/>
              <a:t>Rozcestník do více online aplikací (formuláře, databáze, fórum, IS ESF14+) =&gt; </a:t>
            </a:r>
            <a:r>
              <a:rPr lang="cs-CZ" sz="1700" dirty="false" smtClean="false"/>
              <a:t>Jeden </a:t>
            </a:r>
            <a:r>
              <a:rPr lang="cs-CZ" sz="1700" dirty="false"/>
              <a:t>uživatelský účet</a:t>
            </a:r>
          </a:p>
          <a:p>
            <a:pPr lvl="1">
              <a:spcAft>
                <a:spcPts val="0"/>
              </a:spcAft>
            </a:pPr>
            <a:r>
              <a:rPr lang="cs-CZ" sz="1700" dirty="false"/>
              <a:t>Sledování novinek ve vybraných </a:t>
            </a:r>
            <a:r>
              <a:rPr lang="cs-CZ" sz="1700" dirty="false" smtClean="false"/>
              <a:t>sekcích, možnost vyhledávání</a:t>
            </a:r>
            <a:endParaRPr lang="cs-CZ" sz="1700" dirty="false"/>
          </a:p>
          <a:p>
            <a:r>
              <a:rPr lang="cs-CZ" sz="1800" dirty="false" smtClean="false"/>
              <a:t>Informace o OPZ, OPLZZ, ESF, OP 2004 – 2020, evaluační zprávy,…</a:t>
            </a:r>
          </a:p>
          <a:p>
            <a:endParaRPr lang="cs-CZ" dirty="false" smtClean="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11</a:t>
            </a:fld>
            <a:endParaRPr lang="cs-CZ" dirty="false"/>
          </a:p>
        </p:txBody>
      </p:sp>
      <p:pic>
        <p:nvPicPr>
          <p:cNvPr id="1027" name="Picture 3"/>
          <p:cNvPicPr>
            <a:picLocks noChangeAspect="true" noChangeArrowheads="true"/>
          </p:cNvPicPr>
          <p:nvPr/>
        </p:nvPicPr>
        <p:blipFill>
          <a:blip r:embed="rId2">
            <a:extLst>
              <a:ext uri="{28A0092B-C50C-407E-A947-70E740481C1C}">
                <a14:useLocalDpi xmlns:a14="http://schemas.microsoft.com/office/drawing/2010/main" val="0"/>
              </a:ext>
            </a:extLst>
          </a:blip>
          <a:srcRect/>
          <a:stretch>
            <a:fillRect/>
          </a:stretch>
        </p:blipFill>
        <p:spPr bwMode="auto">
          <a:xfrm>
            <a:off x="524296" y="7009"/>
            <a:ext cx="8611504" cy="5215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0138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endParaRPr lang="cs-CZ"/>
          </a:p>
        </p:txBody>
      </p:sp>
      <p:sp>
        <p:nvSpPr>
          <p:cNvPr id="3" name="Zástupný symbol pro obsah 2"/>
          <p:cNvSpPr>
            <a:spLocks noGrp="true"/>
          </p:cNvSpPr>
          <p:nvPr>
            <p:ph idx="1"/>
          </p:nvPr>
        </p:nvSpPr>
        <p:spPr/>
        <p:txBody>
          <a:bodyPr/>
          <a:lstStyle/>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12</a:t>
            </a:fld>
            <a:endParaRPr lang="cs-CZ" dirty="false"/>
          </a:p>
        </p:txBody>
      </p:sp>
      <p:pic>
        <p:nvPicPr>
          <p:cNvPr id="3074" name="Picture 2"/>
          <p:cNvPicPr>
            <a:picLocks noChangeAspect="true" noChangeArrowheads="true"/>
          </p:cNvPicPr>
          <p:nvPr/>
        </p:nvPicPr>
        <p:blipFill>
          <a:blip r:embed="rId2">
            <a:extLst>
              <a:ext uri="{28A0092B-C50C-407E-A947-70E740481C1C}">
                <a14:useLocalDpi xmlns:a14="http://schemas.microsoft.com/office/drawing/2010/main" val="0"/>
              </a:ext>
            </a:extLst>
          </a:blip>
          <a:srcRect/>
          <a:stretch>
            <a:fillRect/>
          </a:stretch>
        </p:blipFill>
        <p:spPr bwMode="auto">
          <a:xfrm>
            <a:off x="395536" y="-5730"/>
            <a:ext cx="8428424" cy="6797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10857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smtClean="false"/>
              <a:t>Obecná část pravidel pro příjemce</a:t>
            </a:r>
            <a:endParaRPr lang="cs-CZ" sz="2800" dirty="false"/>
          </a:p>
        </p:txBody>
      </p:sp>
      <p:sp>
        <p:nvSpPr>
          <p:cNvPr id="3" name="Zástupný symbol pro obsah 2"/>
          <p:cNvSpPr>
            <a:spLocks noGrp="true"/>
          </p:cNvSpPr>
          <p:nvPr>
            <p:ph idx="1"/>
          </p:nvPr>
        </p:nvSpPr>
        <p:spPr>
          <a:xfrm>
            <a:off x="540000" y="1268760"/>
            <a:ext cx="8064000" cy="5589240"/>
          </a:xfrm>
        </p:spPr>
        <p:txBody>
          <a:bodyPr/>
          <a:lstStyle/>
          <a:p>
            <a:pPr indent="-360000">
              <a:lnSpc>
                <a:spcPct val="100000"/>
              </a:lnSpc>
            </a:pPr>
            <a:r>
              <a:rPr lang="cs-CZ" sz="1600" b="true" dirty="false"/>
              <a:t>https://www.esfcr.cz/pravidla-pro-zadatele-a-prijemce-opz/-/</a:t>
            </a:r>
            <a:r>
              <a:rPr lang="cs-CZ" sz="1600" b="true" dirty="false" smtClean="false"/>
              <a:t>dokument/797767</a:t>
            </a:r>
            <a:br>
              <a:rPr lang="cs-CZ" sz="1600" b="true" dirty="false" smtClean="false"/>
            </a:br>
            <a:endParaRPr lang="cs-CZ" sz="1600" b="true" dirty="false"/>
          </a:p>
          <a:p>
            <a:pPr lvl="1" indent="-360000">
              <a:lnSpc>
                <a:spcPct val="100000"/>
              </a:lnSpc>
            </a:pPr>
            <a:r>
              <a:rPr lang="cs-CZ" sz="1800" dirty="false" smtClean="false"/>
              <a:t>Upravuje mj.:</a:t>
            </a:r>
          </a:p>
          <a:p>
            <a:pPr lvl="2" indent="-360000" algn="just">
              <a:lnSpc>
                <a:spcPct val="100000"/>
              </a:lnSpc>
            </a:pPr>
            <a:r>
              <a:rPr lang="cs-CZ" sz="1800" dirty="false" smtClean="false"/>
              <a:t>územní </a:t>
            </a:r>
            <a:r>
              <a:rPr lang="cs-CZ" sz="1800" dirty="false"/>
              <a:t>způsobilost projektů,</a:t>
            </a:r>
          </a:p>
          <a:p>
            <a:pPr lvl="2" indent="-360000" algn="just">
              <a:lnSpc>
                <a:spcPct val="100000"/>
              </a:lnSpc>
            </a:pPr>
            <a:r>
              <a:rPr lang="cs-CZ" sz="1800" dirty="false" smtClean="false">
                <a:solidFill>
                  <a:schemeClr val="accent1"/>
                </a:solidFill>
              </a:rPr>
              <a:t>monitorování </a:t>
            </a:r>
            <a:r>
              <a:rPr lang="cs-CZ" sz="1800" dirty="false">
                <a:solidFill>
                  <a:schemeClr val="accent1"/>
                </a:solidFill>
              </a:rPr>
              <a:t>na úrovni projektu, včetně monitorovacích indikátorů </a:t>
            </a:r>
            <a:r>
              <a:rPr lang="cs-CZ" sz="1800" dirty="false" smtClean="false">
                <a:solidFill>
                  <a:schemeClr val="accent1"/>
                </a:solidFill>
              </a:rPr>
              <a:t/>
            </a:r>
            <a:br>
              <a:rPr lang="cs-CZ" sz="1800" dirty="false" smtClean="false">
                <a:solidFill>
                  <a:schemeClr val="accent1"/>
                </a:solidFill>
              </a:rPr>
            </a:br>
            <a:r>
              <a:rPr lang="cs-CZ" sz="1800" dirty="false" smtClean="false">
                <a:solidFill>
                  <a:schemeClr val="accent1"/>
                </a:solidFill>
              </a:rPr>
              <a:t>         a </a:t>
            </a:r>
            <a:r>
              <a:rPr lang="cs-CZ" sz="1800" dirty="false">
                <a:solidFill>
                  <a:schemeClr val="accent1"/>
                </a:solidFill>
              </a:rPr>
              <a:t>vymezení bagatelní podpory účastníka projektu,</a:t>
            </a:r>
          </a:p>
          <a:p>
            <a:pPr lvl="2" indent="-360000" algn="just">
              <a:lnSpc>
                <a:spcPct val="100000"/>
              </a:lnSpc>
            </a:pPr>
            <a:r>
              <a:rPr lang="cs-CZ" sz="1800" dirty="false">
                <a:solidFill>
                  <a:schemeClr val="accent1"/>
                </a:solidFill>
              </a:rPr>
              <a:t>zadávání zakázek,</a:t>
            </a:r>
          </a:p>
          <a:p>
            <a:pPr lvl="2" indent="-360000" algn="just">
              <a:lnSpc>
                <a:spcPct val="100000"/>
              </a:lnSpc>
            </a:pPr>
            <a:r>
              <a:rPr lang="cs-CZ" sz="1800" dirty="false" smtClean="false">
                <a:solidFill>
                  <a:schemeClr val="accent1"/>
                </a:solidFill>
              </a:rPr>
              <a:t>horizontální </a:t>
            </a:r>
            <a:r>
              <a:rPr lang="cs-CZ" sz="1800" dirty="false">
                <a:solidFill>
                  <a:schemeClr val="accent1"/>
                </a:solidFill>
              </a:rPr>
              <a:t>principy,</a:t>
            </a:r>
          </a:p>
          <a:p>
            <a:pPr lvl="2" indent="-360000" algn="just">
              <a:lnSpc>
                <a:spcPct val="100000"/>
              </a:lnSpc>
            </a:pPr>
            <a:r>
              <a:rPr lang="cs-CZ" sz="1800" dirty="false">
                <a:solidFill>
                  <a:schemeClr val="accent1"/>
                </a:solidFill>
              </a:rPr>
              <a:t>šíření výstupů projektu,</a:t>
            </a:r>
          </a:p>
          <a:p>
            <a:pPr lvl="2" indent="-360000" algn="just">
              <a:lnSpc>
                <a:spcPct val="100000"/>
              </a:lnSpc>
            </a:pPr>
            <a:r>
              <a:rPr lang="cs-CZ" sz="1800" dirty="false">
                <a:solidFill>
                  <a:schemeClr val="accent1"/>
                </a:solidFill>
              </a:rPr>
              <a:t>evaluace výsledků </a:t>
            </a:r>
            <a:r>
              <a:rPr lang="cs-CZ" sz="1800" dirty="false" smtClean="false">
                <a:solidFill>
                  <a:schemeClr val="accent1"/>
                </a:solidFill>
              </a:rPr>
              <a:t>projektu,</a:t>
            </a:r>
            <a:endParaRPr lang="cs-CZ" sz="1800" dirty="false">
              <a:solidFill>
                <a:schemeClr val="accent1"/>
              </a:solidFill>
            </a:endParaRPr>
          </a:p>
          <a:p>
            <a:pPr lvl="2" indent="-360000" algn="just">
              <a:lnSpc>
                <a:spcPct val="100000"/>
              </a:lnSpc>
            </a:pPr>
            <a:r>
              <a:rPr lang="cs-CZ" sz="1800" dirty="false" smtClean="false">
                <a:solidFill>
                  <a:schemeClr val="accent1"/>
                </a:solidFill>
              </a:rPr>
              <a:t>povinnosti </a:t>
            </a:r>
            <a:r>
              <a:rPr lang="cs-CZ" sz="1800" dirty="false">
                <a:solidFill>
                  <a:schemeClr val="accent1"/>
                </a:solidFill>
              </a:rPr>
              <a:t>příjemců v oblasti informování a komunikace, včetně </a:t>
            </a:r>
            <a:r>
              <a:rPr lang="cs-CZ" sz="1800" dirty="false" smtClean="false">
                <a:solidFill>
                  <a:schemeClr val="accent1"/>
                </a:solidFill>
              </a:rPr>
              <a:t> </a:t>
            </a:r>
            <a:br>
              <a:rPr lang="cs-CZ" sz="1800" dirty="false" smtClean="false">
                <a:solidFill>
                  <a:schemeClr val="accent1"/>
                </a:solidFill>
              </a:rPr>
            </a:br>
            <a:r>
              <a:rPr lang="cs-CZ" sz="1800" dirty="false" smtClean="false">
                <a:solidFill>
                  <a:schemeClr val="accent1"/>
                </a:solidFill>
              </a:rPr>
              <a:t>        povinných </a:t>
            </a:r>
            <a:r>
              <a:rPr lang="cs-CZ" sz="1800" dirty="false">
                <a:solidFill>
                  <a:schemeClr val="accent1"/>
                </a:solidFill>
              </a:rPr>
              <a:t>prvků vizuální identity OPZ a jejich technických </a:t>
            </a:r>
            <a:r>
              <a:rPr lang="cs-CZ" sz="1800" dirty="false" smtClean="false">
                <a:solidFill>
                  <a:schemeClr val="accent1"/>
                </a:solidFill>
              </a:rPr>
              <a:t/>
            </a:r>
            <a:br>
              <a:rPr lang="cs-CZ" sz="1800" dirty="false" smtClean="false">
                <a:solidFill>
                  <a:schemeClr val="accent1"/>
                </a:solidFill>
              </a:rPr>
            </a:br>
            <a:r>
              <a:rPr lang="cs-CZ" sz="1800" dirty="false" smtClean="false">
                <a:solidFill>
                  <a:schemeClr val="accent1"/>
                </a:solidFill>
              </a:rPr>
              <a:t>        parametrů </a:t>
            </a:r>
            <a:r>
              <a:rPr lang="cs-CZ" sz="1800" dirty="false">
                <a:solidFill>
                  <a:schemeClr val="accent1"/>
                </a:solidFill>
              </a:rPr>
              <a:t>(</a:t>
            </a:r>
            <a:r>
              <a:rPr lang="cs-CZ" sz="1800" b="true" dirty="false" smtClean="false">
                <a:solidFill>
                  <a:schemeClr val="accent1"/>
                </a:solidFill>
              </a:rPr>
              <a:t>Generátor nástrojů povinné publicity </a:t>
            </a:r>
            <a:br>
              <a:rPr lang="cs-CZ" sz="1800" b="true" dirty="false" smtClean="false">
                <a:solidFill>
                  <a:schemeClr val="accent1"/>
                </a:solidFill>
              </a:rPr>
            </a:br>
            <a:r>
              <a:rPr lang="cs-CZ" sz="1800" dirty="false" smtClean="false">
                <a:solidFill>
                  <a:schemeClr val="accent1"/>
                </a:solidFill>
              </a:rPr>
              <a:t>        </a:t>
            </a:r>
            <a:r>
              <a:rPr lang="cs-CZ" sz="1800" dirty="false" smtClean="false">
                <a:solidFill>
                  <a:schemeClr val="accent1"/>
                </a:solidFill>
                <a:hlinkClick r:id="rId3"/>
              </a:rPr>
              <a:t>https</a:t>
            </a:r>
            <a:r>
              <a:rPr lang="cs-CZ" sz="1800" dirty="false">
                <a:solidFill>
                  <a:schemeClr val="accent1"/>
                </a:solidFill>
                <a:hlinkClick r:id="rId3"/>
              </a:rPr>
              <a:t>://</a:t>
            </a:r>
            <a:r>
              <a:rPr lang="cs-CZ" sz="1800" dirty="false" smtClean="false">
                <a:solidFill>
                  <a:schemeClr val="accent1"/>
                </a:solidFill>
                <a:hlinkClick r:id="rId3"/>
              </a:rPr>
              <a:t>publicita.dotaceeu.cz/gen/krok1</a:t>
            </a:r>
            <a:r>
              <a:rPr lang="cs-CZ" sz="1800" dirty="false" smtClean="false">
                <a:solidFill>
                  <a:schemeClr val="accent1"/>
                </a:solidFill>
              </a:rPr>
              <a:t> )</a:t>
            </a:r>
          </a:p>
          <a:p>
            <a:pPr lvl="2" indent="-360000" algn="just">
              <a:lnSpc>
                <a:spcPct val="100000"/>
              </a:lnSpc>
            </a:pPr>
            <a:r>
              <a:rPr lang="cs-CZ" sz="1800" dirty="false" smtClean="false">
                <a:solidFill>
                  <a:schemeClr val="accent1"/>
                </a:solidFill>
              </a:rPr>
              <a:t>veřejnou podporu a podporu de </a:t>
            </a:r>
            <a:r>
              <a:rPr lang="cs-CZ" sz="1800" dirty="false" err="true" smtClean="false">
                <a:solidFill>
                  <a:schemeClr val="accent1"/>
                </a:solidFill>
              </a:rPr>
              <a:t>minimis</a:t>
            </a:r>
            <a:r>
              <a:rPr lang="cs-CZ" sz="1800" dirty="false" smtClean="false">
                <a:solidFill>
                  <a:schemeClr val="accent1"/>
                </a:solidFill>
              </a:rPr>
              <a:t>,</a:t>
            </a:r>
            <a:endParaRPr lang="cs-CZ" sz="1800" dirty="false">
              <a:solidFill>
                <a:schemeClr val="accent1"/>
              </a:solidFill>
            </a:endParaRPr>
          </a:p>
          <a:p>
            <a:pPr lvl="2" indent="-360000">
              <a:lnSpc>
                <a:spcPct val="100000"/>
              </a:lnSpc>
            </a:pPr>
            <a:r>
              <a:rPr lang="cs-CZ" sz="1800" dirty="false"/>
              <a:t>ukončení realizace projektu (včetně předčasného).</a:t>
            </a:r>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13</a:t>
            </a:fld>
            <a:endParaRPr lang="cs-CZ" dirty="false"/>
          </a:p>
        </p:txBody>
      </p:sp>
    </p:spTree>
    <p:extLst>
      <p:ext uri="{BB962C8B-B14F-4D97-AF65-F5344CB8AC3E}">
        <p14:creationId xmlns:p14="http://schemas.microsoft.com/office/powerpoint/2010/main" val="37901671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Specifická část pravidel pro příjemce</a:t>
            </a:r>
          </a:p>
        </p:txBody>
      </p:sp>
      <p:sp>
        <p:nvSpPr>
          <p:cNvPr id="3" name="Zástupný symbol pro obsah 2"/>
          <p:cNvSpPr>
            <a:spLocks noGrp="true"/>
          </p:cNvSpPr>
          <p:nvPr>
            <p:ph idx="1"/>
          </p:nvPr>
        </p:nvSpPr>
        <p:spPr>
          <a:xfrm>
            <a:off x="540000" y="1268760"/>
            <a:ext cx="8064000" cy="5589240"/>
          </a:xfrm>
        </p:spPr>
        <p:txBody>
          <a:bodyPr/>
          <a:lstStyle/>
          <a:p>
            <a:pPr indent="-360000">
              <a:lnSpc>
                <a:spcPct val="100000"/>
              </a:lnSpc>
            </a:pPr>
            <a:r>
              <a:rPr lang="cs-CZ" sz="1600" b="true" dirty="false"/>
              <a:t>https://www.esfcr.cz/pravidla-pro-zadatele-a-prijemce-opz/-/</a:t>
            </a:r>
            <a:r>
              <a:rPr lang="cs-CZ" sz="1600" b="true" dirty="false" smtClean="false"/>
              <a:t>dokument/797817</a:t>
            </a:r>
            <a:br>
              <a:rPr lang="cs-CZ" sz="1600" b="true" dirty="false" smtClean="false"/>
            </a:br>
            <a:r>
              <a:rPr lang="cs-CZ" sz="1600" b="true" dirty="false" smtClean="false"/>
              <a:t/>
            </a:r>
            <a:br>
              <a:rPr lang="cs-CZ" sz="1600" b="true" dirty="false" smtClean="false"/>
            </a:br>
            <a:endParaRPr lang="cs-CZ" sz="1600" b="true" dirty="false" smtClean="false"/>
          </a:p>
          <a:p>
            <a:pPr indent="-360000" algn="just">
              <a:lnSpc>
                <a:spcPct val="100000"/>
              </a:lnSpc>
            </a:pPr>
            <a:r>
              <a:rPr lang="cs-CZ" sz="1800" dirty="false" smtClean="false"/>
              <a:t>Pro výzvu č. 71 je závazná: Specifická část pravidel pro žadatele </a:t>
            </a:r>
            <a:br>
              <a:rPr lang="cs-CZ" sz="1800" dirty="false" smtClean="false"/>
            </a:br>
            <a:r>
              <a:rPr lang="cs-CZ" sz="1800" dirty="false" smtClean="false"/>
              <a:t>a příjemce pro projekty </a:t>
            </a:r>
            <a:r>
              <a:rPr lang="cs-CZ" sz="1800" b="true" dirty="false" smtClean="false"/>
              <a:t>se skutečně vzniklými výdaji a případně také </a:t>
            </a:r>
            <a:br>
              <a:rPr lang="cs-CZ" sz="1800" b="true" dirty="false" smtClean="false"/>
            </a:br>
            <a:r>
              <a:rPr lang="cs-CZ" sz="1800" b="true" dirty="false" smtClean="false"/>
              <a:t>s nepřímými náklady</a:t>
            </a:r>
          </a:p>
          <a:p>
            <a:pPr lvl="2" indent="-360000" algn="just">
              <a:lnSpc>
                <a:spcPct val="100000"/>
              </a:lnSpc>
            </a:pPr>
            <a:r>
              <a:rPr lang="cs-CZ" sz="1600" dirty="false"/>
              <a:t>Existuje také ještě:  Specifická část pravidel pro </a:t>
            </a:r>
            <a:r>
              <a:rPr lang="cs-CZ" sz="1600" dirty="false" smtClean="false"/>
              <a:t>žadatele a</a:t>
            </a:r>
            <a:r>
              <a:rPr lang="cs-CZ" sz="1600" dirty="false"/>
              <a:t> příjemce pro projekty </a:t>
            </a:r>
            <a:r>
              <a:rPr lang="cs-CZ" sz="1600" dirty="false" smtClean="false"/>
              <a:t> s </a:t>
            </a:r>
            <a:r>
              <a:rPr lang="cs-CZ" sz="1600" dirty="false"/>
              <a:t>jednotkovými náklady </a:t>
            </a:r>
          </a:p>
          <a:p>
            <a:pPr lvl="2" indent="-360000">
              <a:lnSpc>
                <a:spcPct val="100000"/>
              </a:lnSpc>
            </a:pPr>
            <a:endParaRPr lang="cs-CZ" sz="1400" dirty="false" smtClean="false"/>
          </a:p>
          <a:p>
            <a:pPr indent="-360000">
              <a:lnSpc>
                <a:spcPct val="100000"/>
              </a:lnSpc>
            </a:pPr>
            <a:r>
              <a:rPr lang="cs-CZ" sz="1800" dirty="false" smtClean="false"/>
              <a:t>Upravuje:</a:t>
            </a:r>
          </a:p>
          <a:p>
            <a:pPr lvl="1"/>
            <a:r>
              <a:rPr lang="cs-CZ" sz="1800" dirty="false"/>
              <a:t>změny projektu,</a:t>
            </a:r>
          </a:p>
          <a:p>
            <a:pPr lvl="1"/>
            <a:r>
              <a:rPr lang="cs-CZ" sz="1800" dirty="false">
                <a:solidFill>
                  <a:schemeClr val="accent1"/>
                </a:solidFill>
              </a:rPr>
              <a:t>způsobilé výdaje, včetně jejich dokladování,</a:t>
            </a:r>
          </a:p>
          <a:p>
            <a:pPr lvl="1"/>
            <a:r>
              <a:rPr lang="cs-CZ" sz="1800" dirty="false"/>
              <a:t>finanční řízení projektu, včetně finančních toků.  </a:t>
            </a:r>
          </a:p>
          <a:p>
            <a:pPr indent="-360000">
              <a:lnSpc>
                <a:spcPct val="100000"/>
              </a:lnSpc>
            </a:pPr>
            <a:endParaRPr lang="cs-CZ" sz="1800" dirty="false" smtClean="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14</a:t>
            </a:fld>
            <a:endParaRPr lang="cs-CZ" dirty="false"/>
          </a:p>
        </p:txBody>
      </p:sp>
    </p:spTree>
    <p:extLst>
      <p:ext uri="{BB962C8B-B14F-4D97-AF65-F5344CB8AC3E}">
        <p14:creationId xmlns:p14="http://schemas.microsoft.com/office/powerpoint/2010/main" val="12722372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smtClean="false"/>
              <a:t>další příručky</a:t>
            </a:r>
            <a:endParaRPr lang="cs-CZ" sz="2800" dirty="false"/>
          </a:p>
        </p:txBody>
      </p:sp>
      <p:sp>
        <p:nvSpPr>
          <p:cNvPr id="3" name="Zástupný symbol pro obsah 2"/>
          <p:cNvSpPr>
            <a:spLocks noGrp="true"/>
          </p:cNvSpPr>
          <p:nvPr>
            <p:ph idx="1"/>
          </p:nvPr>
        </p:nvSpPr>
        <p:spPr>
          <a:xfrm>
            <a:off x="251520" y="1340768"/>
            <a:ext cx="8604448" cy="5733256"/>
          </a:xfrm>
        </p:spPr>
        <p:txBody>
          <a:bodyPr/>
          <a:lstStyle/>
          <a:p>
            <a:pPr indent="-360000">
              <a:lnSpc>
                <a:spcPct val="100000"/>
              </a:lnSpc>
            </a:pPr>
            <a:r>
              <a:rPr lang="cs-CZ" sz="1800" dirty="false" smtClean="false"/>
              <a:t>Tabulka obvyklých cen </a:t>
            </a:r>
            <a:r>
              <a:rPr lang="cs-CZ" sz="1800" dirty="false"/>
              <a:t>a </a:t>
            </a:r>
            <a:r>
              <a:rPr lang="cs-CZ" sz="1800" dirty="false" smtClean="false"/>
              <a:t>mezd:</a:t>
            </a:r>
          </a:p>
          <a:p>
            <a:pPr lvl="2" indent="-360000">
              <a:lnSpc>
                <a:spcPct val="100000"/>
              </a:lnSpc>
              <a:spcAft>
                <a:spcPts val="1200"/>
              </a:spcAft>
            </a:pPr>
            <a:r>
              <a:rPr lang="cs-CZ" sz="1400" dirty="false" smtClean="false">
                <a:hlinkClick r:id="rId3"/>
              </a:rPr>
              <a:t>https</a:t>
            </a:r>
            <a:r>
              <a:rPr lang="cs-CZ" sz="1400" dirty="false">
                <a:hlinkClick r:id="rId3"/>
              </a:rPr>
              <a:t>://</a:t>
            </a:r>
            <a:r>
              <a:rPr lang="cs-CZ" sz="1400" dirty="false" smtClean="false">
                <a:hlinkClick r:id="rId3"/>
              </a:rPr>
              <a:t>www.esfcr.cz/obvykle-ceny-a-mzdy-platy-opz</a:t>
            </a:r>
            <a:endParaRPr lang="cs-CZ" sz="1400" dirty="false" smtClean="false"/>
          </a:p>
          <a:p>
            <a:pPr indent="-360000">
              <a:lnSpc>
                <a:spcPct val="100000"/>
              </a:lnSpc>
            </a:pPr>
            <a:r>
              <a:rPr lang="cs-CZ" sz="1800" dirty="false" smtClean="false"/>
              <a:t>Pokyny k evidenci podpory poskytnuté </a:t>
            </a:r>
            <a:r>
              <a:rPr lang="cs-CZ" sz="1800" dirty="false"/>
              <a:t>účastníkům projektu: </a:t>
            </a:r>
            <a:endParaRPr lang="cs-CZ" sz="1800" dirty="false" smtClean="false"/>
          </a:p>
          <a:p>
            <a:pPr lvl="2" indent="-360000">
              <a:lnSpc>
                <a:spcPct val="100000"/>
              </a:lnSpc>
              <a:spcAft>
                <a:spcPts val="1200"/>
              </a:spcAft>
            </a:pPr>
            <a:r>
              <a:rPr lang="cs-CZ" sz="1400" dirty="false" smtClean="false">
                <a:hlinkClick r:id="rId4"/>
              </a:rPr>
              <a:t>https</a:t>
            </a:r>
            <a:r>
              <a:rPr lang="cs-CZ" sz="1400" dirty="false">
                <a:hlinkClick r:id="rId4"/>
              </a:rPr>
              <a:t>://</a:t>
            </a:r>
            <a:r>
              <a:rPr lang="cs-CZ" sz="1400" dirty="false" smtClean="false">
                <a:hlinkClick r:id="rId4"/>
              </a:rPr>
              <a:t>www.esfcr.cz/monitorovani-podporenych-osob-opz</a:t>
            </a:r>
            <a:endParaRPr lang="cs-CZ" sz="1400" dirty="false" smtClean="false"/>
          </a:p>
          <a:p>
            <a:pPr indent="-360000">
              <a:lnSpc>
                <a:spcPct val="100000"/>
              </a:lnSpc>
            </a:pPr>
            <a:r>
              <a:rPr lang="cs-CZ" sz="1800" dirty="false" smtClean="false"/>
              <a:t>Pokyny </a:t>
            </a:r>
            <a:r>
              <a:rPr lang="cs-CZ" sz="1800" dirty="false"/>
              <a:t>k vyplnění </a:t>
            </a:r>
            <a:r>
              <a:rPr lang="cs-CZ" sz="1800" dirty="false" smtClean="false"/>
              <a:t>zprávy o realizaci a žádosti o platbu: </a:t>
            </a:r>
          </a:p>
          <a:p>
            <a:pPr lvl="2" indent="-360000">
              <a:lnSpc>
                <a:spcPct val="100000"/>
              </a:lnSpc>
              <a:spcAft>
                <a:spcPts val="1200"/>
              </a:spcAft>
            </a:pPr>
            <a:r>
              <a:rPr lang="cs-CZ" sz="1400" dirty="false" smtClean="false">
                <a:hlinkClick r:id="rId5"/>
              </a:rPr>
              <a:t>https</a:t>
            </a:r>
            <a:r>
              <a:rPr lang="cs-CZ" sz="1400" dirty="false">
                <a:hlinkClick r:id="rId5"/>
              </a:rPr>
              <a:t>://</a:t>
            </a:r>
            <a:r>
              <a:rPr lang="cs-CZ" sz="1400" dirty="false" smtClean="false">
                <a:hlinkClick r:id="rId5"/>
              </a:rPr>
              <a:t>www.esfcr.cz/pokyny-k-vyplneni-zpravy-o-realizaci-zadosti-o-platbu-a-zadosti-o-zmenu-opz</a:t>
            </a:r>
            <a:endParaRPr lang="cs-CZ" sz="1400" dirty="false" smtClean="false"/>
          </a:p>
          <a:p>
            <a:pPr indent="-360000">
              <a:lnSpc>
                <a:spcPct val="100000"/>
              </a:lnSpc>
            </a:pPr>
            <a:r>
              <a:rPr lang="cs-CZ" sz="1800" dirty="false" smtClean="false"/>
              <a:t>Pokyny ke zpracování žádosti </a:t>
            </a:r>
            <a:r>
              <a:rPr lang="cs-CZ" sz="1800" dirty="false"/>
              <a:t>o změnu: </a:t>
            </a:r>
            <a:endParaRPr lang="cs-CZ" sz="1800" dirty="false" smtClean="false"/>
          </a:p>
          <a:p>
            <a:pPr lvl="2" indent="-360000">
              <a:lnSpc>
                <a:spcPct val="100000"/>
              </a:lnSpc>
              <a:spcAft>
                <a:spcPts val="1200"/>
              </a:spcAft>
            </a:pPr>
            <a:r>
              <a:rPr lang="cs-CZ" sz="1400" dirty="false" smtClean="false">
                <a:hlinkClick r:id="rId5"/>
              </a:rPr>
              <a:t>https</a:t>
            </a:r>
            <a:r>
              <a:rPr lang="cs-CZ" sz="1400" dirty="false">
                <a:hlinkClick r:id="rId5"/>
              </a:rPr>
              <a:t>://</a:t>
            </a:r>
            <a:r>
              <a:rPr lang="cs-CZ" sz="1400" dirty="false" smtClean="false">
                <a:hlinkClick r:id="rId5"/>
              </a:rPr>
              <a:t>www.esfcr.cz/pokyny-k-vyplneni-zpravy-o-realizaci-zadosti-o-platbu-a-zadosti-o-zmenu-opz</a:t>
            </a:r>
            <a:endParaRPr lang="cs-CZ" sz="1400" dirty="false"/>
          </a:p>
          <a:p>
            <a:pPr indent="-360000">
              <a:lnSpc>
                <a:spcPct val="100000"/>
              </a:lnSpc>
            </a:pPr>
            <a:r>
              <a:rPr lang="cs-CZ" sz="1800" dirty="false" smtClean="false"/>
              <a:t>Šablony a vzory pro </a:t>
            </a:r>
            <a:r>
              <a:rPr lang="cs-CZ" sz="1800" dirty="false"/>
              <a:t>vizuální identitu: </a:t>
            </a:r>
            <a:endParaRPr lang="cs-CZ" sz="1800" dirty="false" smtClean="false"/>
          </a:p>
          <a:p>
            <a:pPr lvl="2" indent="-360000">
              <a:lnSpc>
                <a:spcPct val="100000"/>
              </a:lnSpc>
              <a:spcAft>
                <a:spcPts val="1200"/>
              </a:spcAft>
            </a:pPr>
            <a:r>
              <a:rPr lang="cs-CZ" sz="1400" dirty="false" smtClean="false">
                <a:hlinkClick r:id="rId6"/>
              </a:rPr>
              <a:t>https</a:t>
            </a:r>
            <a:r>
              <a:rPr lang="cs-CZ" sz="1400" dirty="false">
                <a:hlinkClick r:id="rId6"/>
              </a:rPr>
              <a:t>://</a:t>
            </a:r>
            <a:r>
              <a:rPr lang="cs-CZ" sz="1400" dirty="false" smtClean="false">
                <a:hlinkClick r:id="rId6"/>
              </a:rPr>
              <a:t>www.esfcr.cz/sablony-a-vzory-pro-vizualni-identitu-opz</a:t>
            </a:r>
            <a:endParaRPr lang="cs-CZ" sz="1400" dirty="false" smtClean="false"/>
          </a:p>
          <a:p>
            <a:pPr indent="-360000">
              <a:lnSpc>
                <a:spcPct val="100000"/>
              </a:lnSpc>
            </a:pPr>
            <a:r>
              <a:rPr lang="cs-CZ" sz="1800" dirty="false" smtClean="false"/>
              <a:t>Vzory </a:t>
            </a:r>
            <a:r>
              <a:rPr lang="cs-CZ" sz="1800" dirty="false"/>
              <a:t>pro zadávací/výběrová řízení</a:t>
            </a:r>
            <a:r>
              <a:rPr lang="cs-CZ" sz="1800" dirty="false" smtClean="false"/>
              <a:t>:</a:t>
            </a:r>
          </a:p>
          <a:p>
            <a:pPr lvl="2" indent="-360000">
              <a:lnSpc>
                <a:spcPct val="100000"/>
              </a:lnSpc>
            </a:pPr>
            <a:r>
              <a:rPr lang="cs-CZ" sz="1400" dirty="false" smtClean="false">
                <a:hlinkClick r:id="rId7"/>
              </a:rPr>
              <a:t>https</a:t>
            </a:r>
            <a:r>
              <a:rPr lang="cs-CZ" sz="1400" dirty="false">
                <a:hlinkClick r:id="rId7"/>
              </a:rPr>
              <a:t>://</a:t>
            </a:r>
            <a:r>
              <a:rPr lang="cs-CZ" sz="1400" dirty="false" smtClean="false">
                <a:hlinkClick r:id="rId7"/>
              </a:rPr>
              <a:t>www.esfcr.cz/vzory-pro-zadavaci-vyberova-rizeni-opz</a:t>
            </a:r>
            <a:endParaRPr lang="cs-CZ" sz="1400" dirty="false" smtClean="false"/>
          </a:p>
          <a:p>
            <a:pPr indent="-360000">
              <a:lnSpc>
                <a:spcPct val="100000"/>
              </a:lnSpc>
            </a:pPr>
            <a:r>
              <a:rPr lang="cs-CZ" sz="1800" dirty="false" smtClean="false"/>
              <a:t>Formuláře z oblasti veřejné podpory a podpory de </a:t>
            </a:r>
            <a:r>
              <a:rPr lang="cs-CZ" sz="1800" dirty="false" err="true" smtClean="false"/>
              <a:t>minimis</a:t>
            </a:r>
            <a:r>
              <a:rPr lang="cs-CZ" sz="1800" dirty="false" smtClean="false"/>
              <a:t>:</a:t>
            </a:r>
            <a:endParaRPr lang="cs-CZ" sz="1800" dirty="false"/>
          </a:p>
          <a:p>
            <a:pPr lvl="2" indent="-360000">
              <a:lnSpc>
                <a:spcPct val="100000"/>
              </a:lnSpc>
            </a:pPr>
            <a:r>
              <a:rPr lang="cs-CZ" sz="1400" dirty="false">
                <a:hlinkClick r:id="rId8"/>
              </a:rPr>
              <a:t>https://</a:t>
            </a:r>
            <a:r>
              <a:rPr lang="cs-CZ" sz="1400" dirty="false" smtClean="false">
                <a:hlinkClick r:id="rId8"/>
              </a:rPr>
              <a:t>www.esfcr.cz/formulare-z-oblasti-verejne-podpory-a-podpory-de-minimis-opz</a:t>
            </a:r>
            <a:endParaRPr lang="cs-CZ" sz="1400" dirty="false" smtClean="false"/>
          </a:p>
          <a:p>
            <a:pPr lvl="2" indent="-360000">
              <a:lnSpc>
                <a:spcPct val="100000"/>
              </a:lnSpc>
            </a:pPr>
            <a:endParaRPr lang="cs-CZ" sz="1800" dirty="false" smtClean="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15</a:t>
            </a:fld>
            <a:endParaRPr lang="cs-CZ" dirty="false"/>
          </a:p>
        </p:txBody>
      </p:sp>
    </p:spTree>
    <p:extLst>
      <p:ext uri="{BB962C8B-B14F-4D97-AF65-F5344CB8AC3E}">
        <p14:creationId xmlns:p14="http://schemas.microsoft.com/office/powerpoint/2010/main" val="3920842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smtClean="false"/>
              <a:t>kontroly na místě</a:t>
            </a:r>
            <a:endParaRPr lang="cs-CZ" dirty="false"/>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4340705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smtClean="false"/>
              <a:t>KONTROLY NA MÍSTĚ</a:t>
            </a:r>
            <a:endParaRPr lang="cs-CZ" dirty="false"/>
          </a:p>
        </p:txBody>
      </p:sp>
      <p:sp>
        <p:nvSpPr>
          <p:cNvPr id="3" name="Zástupný symbol pro obsah 2"/>
          <p:cNvSpPr>
            <a:spLocks noGrp="true"/>
          </p:cNvSpPr>
          <p:nvPr>
            <p:ph idx="1"/>
          </p:nvPr>
        </p:nvSpPr>
        <p:spPr>
          <a:xfrm>
            <a:off x="540000" y="1412776"/>
            <a:ext cx="8064000" cy="5184576"/>
          </a:xfrm>
        </p:spPr>
        <p:txBody>
          <a:bodyPr/>
          <a:lstStyle/>
          <a:p>
            <a:pPr marL="432000" lvl="1" indent="-432000" algn="just">
              <a:lnSpc>
                <a:spcPct val="100000"/>
              </a:lnSpc>
              <a:spcBef>
                <a:spcPts val="600"/>
              </a:spcBef>
              <a:spcAft>
                <a:spcPts val="1800"/>
              </a:spcAft>
              <a:buSzPct val="100000"/>
              <a:buFont typeface="Wingdings" panose="05000000000000000000" pitchFamily="2" charset="2"/>
              <a:buChar char=""/>
            </a:pPr>
            <a:r>
              <a:rPr lang="cs-CZ" sz="1800" dirty="false" smtClean="false"/>
              <a:t>Příjemce je </a:t>
            </a:r>
            <a:r>
              <a:rPr lang="cs-CZ" sz="1800" dirty="false"/>
              <a:t>povinen umožnit ověření skutečností, které popisuje v žádosti </a:t>
            </a:r>
            <a:r>
              <a:rPr lang="cs-CZ" sz="1800" dirty="false" smtClean="false"/>
              <a:t/>
            </a:r>
            <a:br>
              <a:rPr lang="cs-CZ" sz="1800" dirty="false" smtClean="false"/>
            </a:br>
            <a:r>
              <a:rPr lang="cs-CZ" sz="1800" dirty="false" smtClean="false"/>
              <a:t>o </a:t>
            </a:r>
            <a:r>
              <a:rPr lang="cs-CZ" sz="1800" dirty="false"/>
              <a:t>podporu a zprávách o realizaci projektu či dalších </a:t>
            </a:r>
            <a:r>
              <a:rPr lang="cs-CZ" sz="1800" dirty="false" smtClean="false"/>
              <a:t>dokumentech.</a:t>
            </a:r>
          </a:p>
          <a:p>
            <a:pPr marL="342900" lvl="1" indent="-342900" algn="just">
              <a:lnSpc>
                <a:spcPct val="100000"/>
              </a:lnSpc>
              <a:spcBef>
                <a:spcPts val="0"/>
              </a:spcBef>
              <a:spcAft>
                <a:spcPts val="0"/>
              </a:spcAft>
              <a:buSzPct val="100000"/>
              <a:buFont typeface="+mj-lt"/>
              <a:buAutoNum type="arabicPeriod"/>
            </a:pPr>
            <a:r>
              <a:rPr lang="cs-CZ" sz="1800" b="true" dirty="false" smtClean="false"/>
              <a:t>Ohlášená kontrola </a:t>
            </a:r>
            <a:r>
              <a:rPr lang="cs-CZ" sz="1800" dirty="false" smtClean="false"/>
              <a:t>-  Příjemce je dopředu informován</a:t>
            </a:r>
          </a:p>
          <a:p>
            <a:pPr marL="809625" lvl="1" indent="0" algn="just">
              <a:lnSpc>
                <a:spcPct val="100000"/>
              </a:lnSpc>
              <a:spcBef>
                <a:spcPts val="0"/>
              </a:spcBef>
              <a:spcAft>
                <a:spcPts val="0"/>
              </a:spcAft>
              <a:buSzPct val="100000"/>
              <a:buNone/>
            </a:pPr>
            <a:r>
              <a:rPr lang="cs-CZ" sz="1800" dirty="false" smtClean="false"/>
              <a:t>o </a:t>
            </a:r>
            <a:r>
              <a:rPr lang="cs-CZ" sz="1800" dirty="false"/>
              <a:t>připravované </a:t>
            </a:r>
            <a:r>
              <a:rPr lang="cs-CZ" sz="1800" dirty="false" smtClean="false"/>
              <a:t>kontrole, je mu </a:t>
            </a:r>
            <a:r>
              <a:rPr lang="cs-CZ" sz="1800" dirty="false"/>
              <a:t>poskytnut seznam </a:t>
            </a:r>
            <a:endParaRPr lang="cs-CZ" sz="1800" dirty="false" smtClean="false"/>
          </a:p>
          <a:p>
            <a:pPr marL="809625" lvl="1" indent="0" algn="just">
              <a:lnSpc>
                <a:spcPct val="100000"/>
              </a:lnSpc>
              <a:spcBef>
                <a:spcPts val="0"/>
              </a:spcBef>
              <a:spcAft>
                <a:spcPts val="0"/>
              </a:spcAft>
              <a:buSzPct val="100000"/>
              <a:buNone/>
            </a:pPr>
            <a:r>
              <a:rPr lang="cs-CZ" sz="1800" dirty="false" smtClean="false"/>
              <a:t>potřebné </a:t>
            </a:r>
            <a:r>
              <a:rPr lang="cs-CZ" sz="1800" dirty="false"/>
              <a:t>dokumentace a časový </a:t>
            </a:r>
            <a:endParaRPr lang="cs-CZ" sz="1800" dirty="false" smtClean="false"/>
          </a:p>
          <a:p>
            <a:pPr marL="809625" lvl="1" indent="0" algn="just">
              <a:lnSpc>
                <a:spcPct val="100000"/>
              </a:lnSpc>
              <a:spcBef>
                <a:spcPts val="0"/>
              </a:spcBef>
              <a:spcAft>
                <a:spcPts val="1800"/>
              </a:spcAft>
              <a:buSzPct val="100000"/>
              <a:buNone/>
            </a:pPr>
            <a:r>
              <a:rPr lang="cs-CZ" sz="1800" dirty="false" smtClean="false"/>
              <a:t>harmonogram kontroly.</a:t>
            </a:r>
          </a:p>
          <a:p>
            <a:pPr marL="342900" lvl="1" indent="-342900" algn="just">
              <a:lnSpc>
                <a:spcPct val="100000"/>
              </a:lnSpc>
              <a:spcBef>
                <a:spcPts val="600"/>
              </a:spcBef>
              <a:spcAft>
                <a:spcPts val="600"/>
              </a:spcAft>
              <a:buSzPct val="100000"/>
              <a:buFont typeface="+mj-lt"/>
              <a:buAutoNum type="arabicPeriod" startAt="2"/>
            </a:pPr>
            <a:r>
              <a:rPr lang="cs-CZ" sz="1800" b="true" dirty="false" smtClean="false"/>
              <a:t>Neohlášená kontrola</a:t>
            </a:r>
            <a:r>
              <a:rPr lang="cs-CZ" sz="1800" dirty="false"/>
              <a:t> </a:t>
            </a:r>
            <a:r>
              <a:rPr lang="cs-CZ" sz="1800" dirty="false" smtClean="false"/>
              <a:t>– zejména při ověřování</a:t>
            </a:r>
          </a:p>
          <a:p>
            <a:pPr marL="809625" lvl="1" indent="0" algn="just">
              <a:lnSpc>
                <a:spcPct val="100000"/>
              </a:lnSpc>
              <a:spcBef>
                <a:spcPts val="0"/>
              </a:spcBef>
              <a:spcAft>
                <a:spcPts val="1800"/>
              </a:spcAft>
              <a:buSzPct val="100000"/>
              <a:buNone/>
            </a:pPr>
            <a:r>
              <a:rPr lang="cs-CZ" sz="1800" dirty="false" smtClean="false"/>
              <a:t>reálnosti probíhajících aktivit.</a:t>
            </a:r>
            <a:endParaRPr lang="cs-CZ" sz="1800" dirty="false"/>
          </a:p>
          <a:p>
            <a:pPr marL="432000" lvl="1" indent="-432000" algn="just">
              <a:lnSpc>
                <a:spcPct val="100000"/>
              </a:lnSpc>
              <a:spcBef>
                <a:spcPts val="600"/>
              </a:spcBef>
              <a:spcAft>
                <a:spcPts val="600"/>
              </a:spcAft>
              <a:buSzPct val="100000"/>
              <a:buFont typeface="Wingdings" panose="05000000000000000000" pitchFamily="2" charset="2"/>
              <a:buChar char=""/>
            </a:pPr>
            <a:r>
              <a:rPr lang="cs-CZ" sz="1800" b="true" dirty="false" smtClean="false"/>
              <a:t>Příjemce </a:t>
            </a:r>
            <a:r>
              <a:rPr lang="cs-CZ" sz="1800" b="true" dirty="false"/>
              <a:t>musí umožnit vstup </a:t>
            </a:r>
            <a:r>
              <a:rPr lang="cs-CZ" sz="1800" dirty="false"/>
              <a:t>kontrolou pověřeným osobám, včetně přístupu k veškeré dokumentaci týkající se projektu, a během realizace projektu, ale také po celou dobu, po kterou je povinen uchovávat dokumentaci </a:t>
            </a:r>
            <a:r>
              <a:rPr lang="cs-CZ" sz="1800" dirty="false" smtClean="false"/>
              <a:t>projektu.</a:t>
            </a:r>
            <a:endParaRPr lang="cs-CZ" sz="1800" dirty="false"/>
          </a:p>
          <a:p>
            <a:pPr marL="432000" lvl="1" indent="-432000" algn="just">
              <a:lnSpc>
                <a:spcPct val="100000"/>
              </a:lnSpc>
              <a:spcBef>
                <a:spcPts val="600"/>
              </a:spcBef>
              <a:spcAft>
                <a:spcPts val="600"/>
              </a:spcAft>
              <a:buSzPct val="100000"/>
              <a:buFont typeface="Wingdings" panose="05000000000000000000" pitchFamily="2" charset="2"/>
              <a:buChar char=""/>
            </a:pPr>
            <a:r>
              <a:rPr lang="cs-CZ" sz="1800" dirty="false" smtClean="false"/>
              <a:t>K </a:t>
            </a:r>
            <a:r>
              <a:rPr lang="cs-CZ" sz="1800" dirty="false"/>
              <a:t>provádění kontrol na </a:t>
            </a:r>
            <a:r>
              <a:rPr lang="cs-CZ" sz="1800" dirty="false" smtClean="false"/>
              <a:t>místě</a:t>
            </a:r>
            <a:r>
              <a:rPr lang="cs-CZ" sz="1800" dirty="false"/>
              <a:t> </a:t>
            </a:r>
            <a:r>
              <a:rPr lang="cs-CZ" sz="1800" dirty="false" smtClean="false"/>
              <a:t>či </a:t>
            </a:r>
            <a:r>
              <a:rPr lang="cs-CZ" sz="1800" dirty="false"/>
              <a:t>auditů </a:t>
            </a:r>
            <a:r>
              <a:rPr lang="cs-CZ" sz="1800" dirty="false" smtClean="false"/>
              <a:t>oprávněno </a:t>
            </a:r>
            <a:r>
              <a:rPr lang="cs-CZ" sz="1800" dirty="false"/>
              <a:t>také Ministerstvo financí, orgány finanční správy, Evropská komise nebo Evropský účetní </a:t>
            </a:r>
            <a:r>
              <a:rPr lang="cs-CZ" sz="1800"/>
              <a:t>dvůr </a:t>
            </a:r>
            <a:r>
              <a:rPr lang="cs-CZ" sz="1800" smtClean="false"/>
              <a:t/>
            </a:r>
            <a:br>
              <a:rPr lang="cs-CZ" sz="1800" smtClean="false"/>
            </a:br>
            <a:r>
              <a:rPr lang="cs-CZ" sz="1800" smtClean="false"/>
              <a:t>a </a:t>
            </a:r>
            <a:r>
              <a:rPr lang="cs-CZ" sz="1800" dirty="false"/>
              <a:t>Nejvyšší kontrolní úřad, popř. je mohou doprovázet další přizvané osoby. </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17</a:t>
            </a:fld>
            <a:endParaRPr lang="cs-CZ" dirty="false"/>
          </a:p>
        </p:txBody>
      </p:sp>
      <p:pic>
        <p:nvPicPr>
          <p:cNvPr id="2050" name="Picture 2" descr="http://www.buchlovice.cz/vcely/obr/full_lupa.png"/>
          <p:cNvPicPr>
            <a:picLocks noChangeAspect="true" noChangeArrowheads="true"/>
          </p:cNvPicPr>
          <p:nvPr/>
        </p:nvPicPr>
        <p:blipFill>
          <a:blip r:embed="rId2">
            <a:extLst>
              <a:ext uri="{28A0092B-C50C-407E-A947-70E740481C1C}">
                <a14:useLocalDpi xmlns:a14="http://schemas.microsoft.com/office/drawing/2010/main" val="0"/>
              </a:ext>
            </a:extLst>
          </a:blip>
          <a:srcRect/>
          <a:stretch>
            <a:fillRect/>
          </a:stretch>
        </p:blipFill>
        <p:spPr bwMode="auto">
          <a:xfrm>
            <a:off x="5577408" y="2276872"/>
            <a:ext cx="2592288"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7823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smtClean="false"/>
              <a:t>plán aktivit</a:t>
            </a:r>
            <a:endParaRPr lang="cs-CZ" dirty="false"/>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6773332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smtClean="false"/>
              <a:t>Plán aktivit</a:t>
            </a:r>
            <a:endParaRPr lang="cs-CZ" dirty="false"/>
          </a:p>
        </p:txBody>
      </p:sp>
      <p:sp>
        <p:nvSpPr>
          <p:cNvPr id="3" name="Zástupný symbol pro obsah 2"/>
          <p:cNvSpPr>
            <a:spLocks noGrp="true"/>
          </p:cNvSpPr>
          <p:nvPr>
            <p:ph idx="1"/>
          </p:nvPr>
        </p:nvSpPr>
        <p:spPr/>
        <p:txBody>
          <a:bodyPr/>
          <a:lstStyle/>
          <a:p>
            <a:pPr algn="just">
              <a:lnSpc>
                <a:spcPct val="100000"/>
              </a:lnSpc>
            </a:pPr>
            <a:endParaRPr lang="cs-CZ" sz="2000" dirty="false" smtClean="false"/>
          </a:p>
          <a:p>
            <a:pPr algn="just">
              <a:lnSpc>
                <a:spcPct val="100000"/>
              </a:lnSpc>
            </a:pPr>
            <a:r>
              <a:rPr lang="cs-CZ" sz="2000" dirty="false" smtClean="false"/>
              <a:t>Žádost </a:t>
            </a:r>
            <a:r>
              <a:rPr lang="cs-CZ" sz="2000" dirty="false"/>
              <a:t>o podporu neobsahuje přesné termíny konání aktivit.</a:t>
            </a:r>
          </a:p>
          <a:p>
            <a:pPr algn="just">
              <a:lnSpc>
                <a:spcPct val="100000"/>
              </a:lnSpc>
            </a:pPr>
            <a:r>
              <a:rPr lang="cs-CZ" sz="2000" dirty="false"/>
              <a:t>ŘO </a:t>
            </a:r>
            <a:r>
              <a:rPr lang="cs-CZ" sz="2000" dirty="false" smtClean="false"/>
              <a:t>si proto </a:t>
            </a:r>
            <a:r>
              <a:rPr lang="cs-CZ" sz="2000" dirty="false"/>
              <a:t>může od příjemce vyžádat </a:t>
            </a:r>
            <a:r>
              <a:rPr lang="pl-PL" sz="2000" b="true" dirty="false"/>
              <a:t>plán aktivit projektu </a:t>
            </a:r>
            <a:r>
              <a:rPr lang="pl-PL" sz="2000" b="true" dirty="false" smtClean="false"/>
              <a:t/>
            </a:r>
            <a:br>
              <a:rPr lang="pl-PL" sz="2000" b="true" dirty="false" smtClean="false"/>
            </a:br>
            <a:r>
              <a:rPr lang="pl-PL" sz="2000" dirty="false" smtClean="false"/>
              <a:t>(</a:t>
            </a:r>
            <a:r>
              <a:rPr lang="pl-PL" sz="2000" dirty="false"/>
              <a:t>na určité časové období nebo po celou dobu realizace projektu) – depeší. </a:t>
            </a:r>
            <a:endParaRPr lang="cs-CZ" sz="2000" dirty="false"/>
          </a:p>
          <a:p>
            <a:pPr algn="just">
              <a:lnSpc>
                <a:spcPct val="100000"/>
              </a:lnSpc>
            </a:pPr>
            <a:r>
              <a:rPr lang="cs-CZ" sz="2000" dirty="false"/>
              <a:t>Plán aktivit projektu slouží ŘO k provádění </a:t>
            </a:r>
            <a:r>
              <a:rPr lang="cs-CZ" sz="2000" b="true" dirty="false"/>
              <a:t>neohlášených kontrol </a:t>
            </a:r>
            <a:r>
              <a:rPr lang="cs-CZ" sz="2000" dirty="false"/>
              <a:t>realizace jednotlivých projektů. </a:t>
            </a:r>
          </a:p>
          <a:p>
            <a:pPr algn="just">
              <a:lnSpc>
                <a:spcPct val="100000"/>
              </a:lnSpc>
            </a:pPr>
            <a:r>
              <a:rPr lang="cs-CZ" sz="2000" dirty="false"/>
              <a:t>Bližší informace viz Obecná část pravidel </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19</a:t>
            </a:fld>
            <a:endParaRPr lang="cs-CZ" dirty="false"/>
          </a:p>
        </p:txBody>
      </p:sp>
    </p:spTree>
    <p:extLst>
      <p:ext uri="{BB962C8B-B14F-4D97-AF65-F5344CB8AC3E}">
        <p14:creationId xmlns:p14="http://schemas.microsoft.com/office/powerpoint/2010/main" val="9917433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Co nás dnes čeká – </a:t>
            </a:r>
            <a:r>
              <a:rPr lang="cs-CZ" dirty="false" smtClean="false">
                <a:solidFill>
                  <a:srgbClr val="FF0000"/>
                </a:solidFill>
              </a:rPr>
              <a:t>dva semináře </a:t>
            </a:r>
            <a:r>
              <a:rPr lang="cs-CZ" dirty="false" smtClean="false">
                <a:solidFill>
                  <a:srgbClr val="FF0000"/>
                </a:solidFill>
                <a:sym typeface="Wingdings" panose="05000000000000000000" pitchFamily="2" charset="2"/>
              </a:rPr>
              <a:t></a:t>
            </a:r>
            <a:endParaRPr lang="cs-CZ" dirty="false"/>
          </a:p>
        </p:txBody>
      </p:sp>
      <p:sp>
        <p:nvSpPr>
          <p:cNvPr id="3" name="Zástupný symbol pro obsah 2"/>
          <p:cNvSpPr>
            <a:spLocks noGrp="true"/>
          </p:cNvSpPr>
          <p:nvPr>
            <p:ph idx="1"/>
          </p:nvPr>
        </p:nvSpPr>
        <p:spPr>
          <a:xfrm>
            <a:off x="611560" y="1340768"/>
            <a:ext cx="8064000" cy="5229200"/>
          </a:xfrm>
          <a:noFill/>
        </p:spPr>
        <p:txBody>
          <a:bodyPr numCol="2"/>
          <a:lstStyle/>
          <a:p>
            <a:pPr marL="0" lvl="1" indent="0">
              <a:lnSpc>
                <a:spcPts val="2880"/>
              </a:lnSpc>
              <a:spcBef>
                <a:spcPts val="600"/>
              </a:spcBef>
              <a:spcAft>
                <a:spcPts val="0"/>
              </a:spcAft>
              <a:buSzPct val="100000"/>
              <a:buNone/>
              <a:defRPr/>
            </a:pPr>
            <a:endParaRPr lang="cs-CZ" altLang="cs-CZ" sz="1600" dirty="false">
              <a:solidFill>
                <a:srgbClr val="14407E"/>
              </a:solidFill>
            </a:endParaRPr>
          </a:p>
          <a:p>
            <a:pPr marL="414000" lvl="1" indent="0">
              <a:spcAft>
                <a:spcPts val="0"/>
              </a:spcAft>
              <a:buNone/>
              <a:defRPr/>
            </a:pPr>
            <a:endParaRPr lang="cs-CZ" altLang="cs-CZ" sz="1600" dirty="false">
              <a:solidFill>
                <a:srgbClr val="14407E"/>
              </a:solidFill>
            </a:endParaRP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a:t>
            </a:fld>
            <a:endParaRPr lang="cs-CZ" dirty="false"/>
          </a:p>
        </p:txBody>
      </p:sp>
      <p:sp>
        <p:nvSpPr>
          <p:cNvPr id="5" name="Zástupný symbol pro obsah 2"/>
          <p:cNvSpPr txBox="true">
            <a:spLocks/>
          </p:cNvSpPr>
          <p:nvPr/>
        </p:nvSpPr>
        <p:spPr>
          <a:xfrm>
            <a:off x="395536" y="1472977"/>
            <a:ext cx="8352928" cy="5085184"/>
          </a:xfrm>
          <a:prstGeom prst="rect">
            <a:avLst/>
          </a:prstGeom>
          <a:noFill/>
        </p:spPr>
        <p:txBody>
          <a:bodyPr vert="horz" lIns="0" tIns="0" rIns="0" bIns="0" numCol="1"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Aft>
                <a:spcPts val="1800"/>
              </a:spcAft>
              <a:buClr>
                <a:schemeClr val="accent1"/>
              </a:buClr>
              <a:buNone/>
            </a:pPr>
            <a:r>
              <a:rPr lang="cs-CZ" sz="2000" dirty="false"/>
              <a:t>Je povinností </a:t>
            </a:r>
            <a:r>
              <a:rPr lang="cs-CZ" sz="2000" dirty="false" smtClean="false"/>
              <a:t>ŘO zrealizovat </a:t>
            </a:r>
            <a:r>
              <a:rPr lang="cs-CZ" sz="2000" dirty="false"/>
              <a:t>ke každé vyhlášené otevřené výzvě alespoň </a:t>
            </a:r>
            <a:r>
              <a:rPr lang="cs-CZ" sz="2000" dirty="false" smtClean="false"/>
              <a:t>dva </a:t>
            </a:r>
            <a:r>
              <a:rPr lang="cs-CZ" sz="2000" dirty="false"/>
              <a:t>typy seminářů pro příjemce: </a:t>
            </a:r>
            <a:endParaRPr lang="cs-CZ" sz="2000" dirty="false" smtClean="false"/>
          </a:p>
          <a:p>
            <a:pPr marL="457200" indent="-457200" algn="just">
              <a:spcAft>
                <a:spcPts val="1800"/>
              </a:spcAft>
              <a:buClr>
                <a:schemeClr val="accent1"/>
              </a:buClr>
              <a:buFont typeface="+mj-lt"/>
              <a:buAutoNum type="arabicPeriod"/>
            </a:pPr>
            <a:r>
              <a:rPr lang="cs-CZ" sz="2000" dirty="false" smtClean="false"/>
              <a:t>Seminář </a:t>
            </a:r>
            <a:r>
              <a:rPr lang="cs-CZ" sz="2000" dirty="false"/>
              <a:t>s návazností na vydávání právních aktů na projekty vybrané k podpoře; </a:t>
            </a:r>
            <a:r>
              <a:rPr lang="cs-CZ" sz="2000" b="true" dirty="false"/>
              <a:t>účelem semináře je seznámit příjemce </a:t>
            </a:r>
            <a:r>
              <a:rPr lang="cs-CZ" sz="2000" b="true" dirty="false" smtClean="false"/>
              <a:t/>
            </a:r>
            <a:br>
              <a:rPr lang="cs-CZ" sz="2000" b="true" dirty="false" smtClean="false"/>
            </a:br>
            <a:r>
              <a:rPr lang="cs-CZ" sz="2000" b="true" dirty="false" smtClean="false"/>
              <a:t>s </a:t>
            </a:r>
            <a:r>
              <a:rPr lang="cs-CZ" sz="2000" b="true" dirty="false"/>
              <a:t>podmínkami a pravidly OPZ stanovenými pro realizaci projektů</a:t>
            </a:r>
            <a:r>
              <a:rPr lang="cs-CZ" sz="2000" dirty="false"/>
              <a:t>, ovšem zpravidla bez prezentace konkrétního obsahu a rozsahu monitoringu projektů; </a:t>
            </a:r>
            <a:endParaRPr lang="cs-CZ" sz="2000" dirty="false" smtClean="false"/>
          </a:p>
          <a:p>
            <a:pPr marL="457200" indent="-457200" algn="just">
              <a:buClr>
                <a:schemeClr val="tx1"/>
              </a:buClr>
              <a:buFont typeface="+mj-lt"/>
              <a:buAutoNum type="arabicPeriod"/>
            </a:pPr>
            <a:r>
              <a:rPr lang="cs-CZ" sz="2000" dirty="false" smtClean="false"/>
              <a:t>Seminář </a:t>
            </a:r>
            <a:r>
              <a:rPr lang="cs-CZ" sz="2000" dirty="false"/>
              <a:t>s návaznosti na povinnost předložit první zprávu </a:t>
            </a:r>
            <a:r>
              <a:rPr lang="cs-CZ" sz="2000" dirty="false" smtClean="false"/>
              <a:t/>
            </a:r>
            <a:br>
              <a:rPr lang="cs-CZ" sz="2000" dirty="false" smtClean="false"/>
            </a:br>
            <a:r>
              <a:rPr lang="cs-CZ" sz="2000" dirty="false" smtClean="false"/>
              <a:t>o </a:t>
            </a:r>
            <a:r>
              <a:rPr lang="cs-CZ" sz="2000" dirty="false"/>
              <a:t>realizaci a žádost o platbu týkající se projektu; účelem semináře je poskytnout příjemcům návod, </a:t>
            </a:r>
            <a:r>
              <a:rPr lang="cs-CZ" sz="2000" b="true" dirty="false"/>
              <a:t>jak zpracovat vše potřebné pro předkládání zpráv o realizaci projektu a žádostí o platbu. </a:t>
            </a:r>
          </a:p>
        </p:txBody>
      </p:sp>
    </p:spTree>
    <p:extLst>
      <p:ext uri="{BB962C8B-B14F-4D97-AF65-F5344CB8AC3E}">
        <p14:creationId xmlns:p14="http://schemas.microsoft.com/office/powerpoint/2010/main" val="19550667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a:xfrm>
            <a:off x="755576" y="2780928"/>
            <a:ext cx="7632040" cy="2088232"/>
          </a:xfrm>
        </p:spPr>
        <p:txBody>
          <a:bodyPr/>
          <a:lstStyle/>
          <a:p>
            <a:r>
              <a:rPr lang="cs-CZ" dirty="false" smtClean="false"/>
              <a:t/>
            </a:r>
            <a:br>
              <a:rPr lang="cs-CZ" dirty="false" smtClean="false"/>
            </a:br>
            <a:r>
              <a:rPr lang="cs-CZ" dirty="false" smtClean="false"/>
              <a:t>změny projektu</a:t>
            </a:r>
            <a:r>
              <a:rPr lang="cs-CZ" dirty="false"/>
              <a:t/>
            </a:r>
            <a:br>
              <a:rPr lang="cs-CZ" dirty="false"/>
            </a:br>
            <a:r>
              <a:rPr lang="cs-CZ" b="false" baseline="0" dirty="false" smtClean="false"/>
              <a:t/>
            </a:r>
            <a:br>
              <a:rPr lang="cs-CZ" b="false" baseline="0" dirty="false" smtClean="false"/>
            </a:br>
            <a:endParaRPr lang="cs-CZ" sz="3200" b="false" cap="none" dirty="false"/>
          </a:p>
        </p:txBody>
      </p:sp>
    </p:spTree>
    <p:extLst>
      <p:ext uri="{BB962C8B-B14F-4D97-AF65-F5344CB8AC3E}">
        <p14:creationId xmlns:p14="http://schemas.microsoft.com/office/powerpoint/2010/main" val="12320345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1026" name="Picture 2"/>
          <p:cNvPicPr>
            <a:picLocks noChangeAspect="true" noChangeArrowheads="true"/>
          </p:cNvPicPr>
          <p:nvPr/>
        </p:nvPicPr>
        <p:blipFill rotWithShape="true">
          <a:blip r:embed="rId3">
            <a:extLst>
              <a:ext uri="{28A0092B-C50C-407E-A947-70E740481C1C}">
                <a14:useLocalDpi xmlns:a14="http://schemas.microsoft.com/office/drawing/2010/main" val="0"/>
              </a:ext>
            </a:extLst>
          </a:blip>
          <a:srcRect r="2439"/>
          <a:stretch/>
        </p:blipFill>
        <p:spPr bwMode="auto">
          <a:xfrm>
            <a:off x="32605" y="1164922"/>
            <a:ext cx="9111395" cy="4089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true"/>
          </p:cNvSpPr>
          <p:nvPr>
            <p:ph type="title"/>
          </p:nvPr>
        </p:nvSpPr>
        <p:spPr/>
        <p:txBody>
          <a:bodyPr/>
          <a:lstStyle/>
          <a:p>
            <a:r>
              <a:rPr lang="cs-CZ" dirty="false" smtClean="false"/>
              <a:t>změny projektu</a:t>
            </a:r>
            <a:endParaRPr lang="cs-CZ" dirty="false"/>
          </a:p>
        </p:txBody>
      </p:sp>
      <p:sp>
        <p:nvSpPr>
          <p:cNvPr id="3" name="Zástupný symbol pro obsah 2"/>
          <p:cNvSpPr>
            <a:spLocks noGrp="true"/>
          </p:cNvSpPr>
          <p:nvPr>
            <p:ph idx="1"/>
          </p:nvPr>
        </p:nvSpPr>
        <p:spPr>
          <a:xfrm>
            <a:off x="395536" y="1484784"/>
            <a:ext cx="8352928" cy="5085184"/>
          </a:xfrm>
          <a:noFill/>
        </p:spPr>
        <p:txBody>
          <a:bodyPr numCol="1"/>
          <a:lstStyle/>
          <a:p>
            <a:pPr marL="808038" lvl="1" indent="-393700" algn="just">
              <a:spcAft>
                <a:spcPts val="1200"/>
              </a:spcAft>
              <a:defRPr/>
            </a:pPr>
            <a:endParaRPr lang="cs-CZ" sz="1800" dirty="false" smtClean="false"/>
          </a:p>
          <a:p>
            <a:pPr marL="808038" lvl="1" indent="-393700" algn="just">
              <a:spcAft>
                <a:spcPts val="1200"/>
              </a:spcAft>
              <a:defRPr/>
            </a:pPr>
            <a:endParaRPr lang="cs-CZ" sz="1800" dirty="false" smtClean="false"/>
          </a:p>
          <a:p>
            <a:pPr marL="414338" lvl="1" indent="0" algn="just">
              <a:spcAft>
                <a:spcPts val="1200"/>
              </a:spcAft>
              <a:buNone/>
              <a:defRPr/>
            </a:pPr>
            <a:endParaRPr lang="cs-CZ" altLang="cs-CZ" sz="1800" dirty="false" smtClean="false">
              <a:solidFill>
                <a:srgbClr val="14407E"/>
              </a:solidFill>
            </a:endParaRPr>
          </a:p>
          <a:p>
            <a:pPr marL="808038" lvl="1" indent="-393700" algn="just">
              <a:spcAft>
                <a:spcPts val="1200"/>
              </a:spcAft>
              <a:buNone/>
              <a:defRPr/>
            </a:pPr>
            <a:endParaRPr lang="cs-CZ" altLang="cs-CZ" sz="1800" dirty="false" smtClean="false">
              <a:solidFill>
                <a:srgbClr val="14407E"/>
              </a:solidFill>
            </a:endParaRPr>
          </a:p>
          <a:p>
            <a:pPr marL="0" lvl="1" indent="0">
              <a:lnSpc>
                <a:spcPts val="2880"/>
              </a:lnSpc>
              <a:spcBef>
                <a:spcPts val="600"/>
              </a:spcBef>
              <a:spcAft>
                <a:spcPts val="0"/>
              </a:spcAft>
              <a:buSzPct val="100000"/>
              <a:buNone/>
              <a:defRPr/>
            </a:pPr>
            <a:endParaRPr lang="cs-CZ" altLang="cs-CZ" sz="1600" dirty="false">
              <a:solidFill>
                <a:srgbClr val="14407E"/>
              </a:solidFill>
            </a:endParaRPr>
          </a:p>
          <a:p>
            <a:pPr marL="414000" lvl="1" indent="0">
              <a:spcAft>
                <a:spcPts val="0"/>
              </a:spcAft>
              <a:buNone/>
              <a:defRPr/>
            </a:pPr>
            <a:endParaRPr lang="cs-CZ" altLang="cs-CZ" sz="1600" dirty="false">
              <a:solidFill>
                <a:srgbClr val="14407E"/>
              </a:solidFill>
            </a:endParaRP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21</a:t>
            </a:fld>
            <a:endParaRPr lang="cs-CZ" dirty="false"/>
          </a:p>
        </p:txBody>
      </p:sp>
      <p:sp>
        <p:nvSpPr>
          <p:cNvPr id="6" name="TextovéPole 5"/>
          <p:cNvSpPr txBox="true"/>
          <p:nvPr/>
        </p:nvSpPr>
        <p:spPr>
          <a:xfrm>
            <a:off x="687057" y="5380672"/>
            <a:ext cx="7920880" cy="1477328"/>
          </a:xfrm>
          <a:prstGeom prst="rect">
            <a:avLst/>
          </a:prstGeom>
          <a:noFill/>
        </p:spPr>
        <p:txBody>
          <a:bodyPr wrap="square" rtlCol="false">
            <a:spAutoFit/>
          </a:bodyPr>
          <a:lstStyle/>
          <a:p>
            <a:r>
              <a:rPr lang="cs-CZ" b="true" dirty="false" smtClean="false"/>
              <a:t>Změnu </a:t>
            </a:r>
            <a:r>
              <a:rPr lang="cs-CZ" b="true" dirty="false"/>
              <a:t>zadává příjemce v systému </a:t>
            </a:r>
            <a:r>
              <a:rPr lang="cs-CZ" b="true" dirty="false" smtClean="false"/>
              <a:t>ISKP2014+ </a:t>
            </a:r>
            <a:r>
              <a:rPr lang="cs-CZ" dirty="false" smtClean="false"/>
              <a:t>prostřednictvím </a:t>
            </a:r>
            <a:r>
              <a:rPr lang="cs-CZ" dirty="false"/>
              <a:t>formuláře žádosti o změnu (elektronicky s elektronickým podpisem oprávněné osoby</a:t>
            </a:r>
            <a:r>
              <a:rPr lang="cs-CZ" dirty="false" smtClean="false"/>
              <a:t>).</a:t>
            </a:r>
          </a:p>
          <a:p>
            <a:endParaRPr lang="cs-CZ" dirty="false" smtClean="false"/>
          </a:p>
          <a:p>
            <a:r>
              <a:rPr lang="cs-CZ" b="true" dirty="false"/>
              <a:t>Pokyny k vyplnění žádosti o </a:t>
            </a:r>
            <a:r>
              <a:rPr lang="cs-CZ" b="true" dirty="false" smtClean="false"/>
              <a:t>změnu (</a:t>
            </a:r>
            <a:r>
              <a:rPr lang="cs-CZ" b="true" dirty="false" err="true" smtClean="false"/>
              <a:t>ŽoZ</a:t>
            </a:r>
            <a:r>
              <a:rPr lang="cs-CZ" b="true" dirty="false" smtClean="false"/>
              <a:t>)</a:t>
            </a:r>
            <a:r>
              <a:rPr lang="cs-CZ" dirty="false" smtClean="false"/>
              <a:t>: </a:t>
            </a:r>
            <a:r>
              <a:rPr lang="cs-CZ" sz="1600" dirty="false">
                <a:hlinkClick r:id="rId4"/>
              </a:rPr>
              <a:t>http://www.esfcr.cz/file/9973/</a:t>
            </a:r>
            <a:endParaRPr lang="cs-CZ" sz="1600" dirty="false"/>
          </a:p>
          <a:p>
            <a:endParaRPr lang="cs-CZ" dirty="false"/>
          </a:p>
        </p:txBody>
      </p:sp>
    </p:spTree>
    <p:extLst>
      <p:ext uri="{BB962C8B-B14F-4D97-AF65-F5344CB8AC3E}">
        <p14:creationId xmlns:p14="http://schemas.microsoft.com/office/powerpoint/2010/main" val="33313649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Podstatné a Nepodstatné změny</a:t>
            </a:r>
            <a:endParaRPr lang="cs-CZ" dirty="false"/>
          </a:p>
        </p:txBody>
      </p:sp>
      <p:sp>
        <p:nvSpPr>
          <p:cNvPr id="3" name="Zástupný symbol pro obsah 2"/>
          <p:cNvSpPr>
            <a:spLocks noGrp="true"/>
          </p:cNvSpPr>
          <p:nvPr>
            <p:ph idx="1"/>
          </p:nvPr>
        </p:nvSpPr>
        <p:spPr>
          <a:xfrm>
            <a:off x="465550" y="1268760"/>
            <a:ext cx="8064000" cy="3986287"/>
          </a:xfrm>
        </p:spPr>
        <p:txBody>
          <a:bodyPr>
            <a:noAutofit/>
          </a:bodyPr>
          <a:lstStyle/>
          <a:p>
            <a:r>
              <a:rPr lang="cs-CZ" b="true" dirty="false" smtClean="false"/>
              <a:t>Nepodstatné změny:</a:t>
            </a:r>
          </a:p>
          <a:p>
            <a:pPr lvl="1">
              <a:spcAft>
                <a:spcPts val="1200"/>
              </a:spcAft>
            </a:pPr>
            <a:r>
              <a:rPr lang="cs-CZ" dirty="false"/>
              <a:t>n</a:t>
            </a:r>
            <a:r>
              <a:rPr lang="cs-CZ" dirty="false" smtClean="false"/>
              <a:t>epodléhají předchozímu souhlasu ŘO</a:t>
            </a:r>
            <a:endParaRPr lang="cs-CZ" dirty="false"/>
          </a:p>
          <a:p>
            <a:pPr marL="432000" lvl="1" indent="-432000">
              <a:lnSpc>
                <a:spcPts val="2880"/>
              </a:lnSpc>
              <a:spcBef>
                <a:spcPts val="600"/>
              </a:spcBef>
              <a:spcAft>
                <a:spcPts val="600"/>
              </a:spcAft>
              <a:buSzPct val="100000"/>
              <a:buFont typeface="Wingdings" panose="05000000000000000000" pitchFamily="2" charset="2"/>
              <a:buChar char=""/>
            </a:pPr>
            <a:r>
              <a:rPr lang="cs-CZ" sz="2400" b="true" dirty="false"/>
              <a:t>Podstatné změny</a:t>
            </a:r>
            <a:r>
              <a:rPr lang="cs-CZ" sz="2400" b="true" dirty="false" smtClean="false"/>
              <a:t>:</a:t>
            </a:r>
            <a:endParaRPr lang="cs-CZ" sz="2400" b="true" dirty="false"/>
          </a:p>
          <a:p>
            <a:pPr lvl="1"/>
            <a:r>
              <a:rPr lang="cs-CZ" dirty="false"/>
              <a:t>před jejich provedením nezbytný souhlas </a:t>
            </a:r>
            <a:r>
              <a:rPr lang="cs-CZ" dirty="false" smtClean="false"/>
              <a:t>ŘO</a:t>
            </a:r>
          </a:p>
          <a:p>
            <a:pPr lvl="1"/>
            <a:r>
              <a:rPr lang="cs-CZ" dirty="false" smtClean="false"/>
              <a:t>mají </a:t>
            </a:r>
            <a:r>
              <a:rPr lang="cs-CZ" dirty="false"/>
              <a:t>vliv na charakter projektu, na splnění cílů projektu či dobu realizace </a:t>
            </a:r>
            <a:r>
              <a:rPr lang="cs-CZ" dirty="false" smtClean="false"/>
              <a:t>projektu</a:t>
            </a:r>
          </a:p>
          <a:p>
            <a:pPr lvl="1"/>
            <a:r>
              <a:rPr lang="cs-CZ" dirty="false" smtClean="false"/>
              <a:t>v některých případech vyžadují vydání Změnového právního aktu</a:t>
            </a:r>
            <a:br>
              <a:rPr lang="cs-CZ" dirty="false" smtClean="false"/>
            </a:br>
            <a:endParaRPr lang="cs-CZ" dirty="false" smtClean="false"/>
          </a:p>
          <a:p>
            <a:pPr marL="252000" lvl="2" indent="0" algn="just">
              <a:lnSpc>
                <a:spcPct val="100000"/>
              </a:lnSpc>
              <a:spcBef>
                <a:spcPts val="600"/>
              </a:spcBef>
              <a:spcAft>
                <a:spcPts val="600"/>
              </a:spcAft>
              <a:buSzPct val="100000"/>
              <a:buNone/>
            </a:pPr>
            <a:r>
              <a:rPr lang="cs-CZ" dirty="false" smtClean="false">
                <a:solidFill>
                  <a:srgbClr val="FF0000"/>
                </a:solidFill>
              </a:rPr>
              <a:t>POZOR: </a:t>
            </a:r>
            <a:r>
              <a:rPr lang="cs-CZ" dirty="false" smtClean="false"/>
              <a:t>Rozlišení, zda se jedná o podstatnou či nepodstatnou změnu, může být někdy problematické. V případě nejistoty konzultovat plánovanou změnu v dostatečném časovém předstihu </a:t>
            </a:r>
            <a:br>
              <a:rPr lang="cs-CZ" dirty="false" smtClean="false"/>
            </a:br>
            <a:r>
              <a:rPr lang="cs-CZ" dirty="false" smtClean="false"/>
              <a:t>s projektovým manažerem projektu!</a:t>
            </a:r>
          </a:p>
          <a:p>
            <a:pPr marL="252000" lvl="2" indent="0" algn="just">
              <a:lnSpc>
                <a:spcPct val="100000"/>
              </a:lnSpc>
              <a:spcBef>
                <a:spcPts val="600"/>
              </a:spcBef>
              <a:spcAft>
                <a:spcPts val="600"/>
              </a:spcAft>
              <a:buSzPct val="100000"/>
              <a:buNone/>
            </a:pPr>
            <a:r>
              <a:rPr lang="cs-CZ" dirty="false" smtClean="false">
                <a:solidFill>
                  <a:srgbClr val="FF0000"/>
                </a:solidFill>
              </a:rPr>
              <a:t>POZOR: </a:t>
            </a:r>
            <a:r>
              <a:rPr lang="cs-CZ" dirty="false" smtClean="false"/>
              <a:t>To, </a:t>
            </a:r>
            <a:r>
              <a:rPr lang="cs-CZ" dirty="false"/>
              <a:t>že nepodstatná změna nevyžaduje schválení </a:t>
            </a:r>
            <a:r>
              <a:rPr lang="cs-CZ" dirty="false" smtClean="false"/>
              <a:t>ŘO, neznamená, </a:t>
            </a:r>
            <a:r>
              <a:rPr lang="cs-CZ" dirty="false"/>
              <a:t>že je automaticky správně.</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22</a:t>
            </a:fld>
            <a:endParaRPr lang="cs-CZ" dirty="false"/>
          </a:p>
        </p:txBody>
      </p:sp>
      <p:pic>
        <p:nvPicPr>
          <p:cNvPr id="5" name="Obrázek 4"/>
          <p:cNvPicPr>
            <a:picLocks noChangeAspect="true"/>
          </p:cNvPicPr>
          <p:nvPr/>
        </p:nvPicPr>
        <p:blipFill>
          <a:blip cstate="print" r:embed="rId3">
            <a:extLst>
              <a:ext uri="{BEBA8EAE-BF5A-486C-A8C5-ECC9F3942E4B}">
                <a14:imgProps xmlns:a14="http://schemas.microsoft.com/office/drawing/2010/main">
                  <a14:imgLayer r:embed="rId4">
                    <a14:imgEffect>
                      <a14:backgroundRemoval b="98833" l="10000" r="90000" t="167"/>
                    </a14:imgEffect>
                  </a14:imgLayer>
                </a14:imgProps>
              </a:ext>
              <a:ext uri="{28A0092B-C50C-407E-A947-70E740481C1C}">
                <a14:useLocalDpi xmlns:a14="http://schemas.microsoft.com/office/drawing/2010/main" val="0"/>
              </a:ext>
            </a:extLst>
          </a:blip>
          <a:stretch>
            <a:fillRect/>
          </a:stretch>
        </p:blipFill>
        <p:spPr>
          <a:xfrm>
            <a:off x="6516216" y="1268760"/>
            <a:ext cx="1944216" cy="1944216"/>
          </a:xfrm>
          <a:prstGeom prst="rect">
            <a:avLst/>
          </a:prstGeom>
        </p:spPr>
      </p:pic>
    </p:spTree>
    <p:extLst>
      <p:ext uri="{BB962C8B-B14F-4D97-AF65-F5344CB8AC3E}">
        <p14:creationId xmlns:p14="http://schemas.microsoft.com/office/powerpoint/2010/main" val="11649783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2051" name="Picture 3"/>
          <p:cNvPicPr>
            <a:picLocks noChangeAspect="true" noChangeArrowheads="true"/>
          </p:cNvPicPr>
          <p:nvPr/>
        </p:nvPicPr>
        <p:blipFill rotWithShape="true">
          <a:blip r:embed="rId3">
            <a:extLst>
              <a:ext uri="{28A0092B-C50C-407E-A947-70E740481C1C}">
                <a14:useLocalDpi xmlns:a14="http://schemas.microsoft.com/office/drawing/2010/main" val="0"/>
              </a:ext>
            </a:extLst>
          </a:blip>
          <a:srcRect t="9149" r="2714"/>
          <a:stretch/>
        </p:blipFill>
        <p:spPr bwMode="auto">
          <a:xfrm>
            <a:off x="4283968" y="1253173"/>
            <a:ext cx="4860032" cy="2311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true"/>
          </p:cNvSpPr>
          <p:nvPr>
            <p:ph type="title"/>
          </p:nvPr>
        </p:nvSpPr>
        <p:spPr/>
        <p:txBody>
          <a:bodyPr/>
          <a:lstStyle/>
          <a:p>
            <a:r>
              <a:rPr lang="cs-CZ" dirty="false" smtClean="false"/>
              <a:t>Nepodstatné změny I</a:t>
            </a:r>
            <a:endParaRPr lang="cs-CZ" dirty="false"/>
          </a:p>
        </p:txBody>
      </p:sp>
      <p:sp>
        <p:nvSpPr>
          <p:cNvPr id="3" name="Zástupný symbol pro obsah 2"/>
          <p:cNvSpPr>
            <a:spLocks noGrp="true"/>
          </p:cNvSpPr>
          <p:nvPr>
            <p:ph idx="1"/>
          </p:nvPr>
        </p:nvSpPr>
        <p:spPr>
          <a:xfrm>
            <a:off x="179512" y="1700808"/>
            <a:ext cx="8712968" cy="4419192"/>
          </a:xfrm>
        </p:spPr>
        <p:txBody>
          <a:bodyPr/>
          <a:lstStyle/>
          <a:p>
            <a:r>
              <a:rPr lang="cs-CZ" dirty="false" smtClean="false"/>
              <a:t>Nepodléhají předchozímu </a:t>
            </a:r>
            <a:br>
              <a:rPr lang="cs-CZ" dirty="false" smtClean="false"/>
            </a:br>
            <a:r>
              <a:rPr lang="cs-CZ" dirty="false" smtClean="false"/>
              <a:t>souhlasu, ale informace </a:t>
            </a:r>
            <a:br>
              <a:rPr lang="cs-CZ" dirty="false" smtClean="false"/>
            </a:br>
            <a:r>
              <a:rPr lang="cs-CZ" dirty="false" smtClean="false"/>
              <a:t>o změně se podává </a:t>
            </a:r>
            <a:br>
              <a:rPr lang="cs-CZ" dirty="false" smtClean="false"/>
            </a:br>
            <a:r>
              <a:rPr lang="cs-CZ" b="true" dirty="false" smtClean="false"/>
              <a:t>neprodleně</a:t>
            </a:r>
            <a:r>
              <a:rPr lang="cs-CZ" dirty="false" smtClean="false"/>
              <a:t>:</a:t>
            </a:r>
            <a:br>
              <a:rPr lang="cs-CZ" dirty="false" smtClean="false"/>
            </a:br>
            <a:endParaRPr lang="cs-CZ" dirty="false" smtClean="false"/>
          </a:p>
          <a:p>
            <a:pPr lvl="1">
              <a:spcAft>
                <a:spcPts val="1200"/>
              </a:spcAft>
            </a:pPr>
            <a:r>
              <a:rPr lang="cs-CZ" dirty="false"/>
              <a:t>změna sídla příjemce podpory;</a:t>
            </a:r>
          </a:p>
          <a:p>
            <a:pPr lvl="1" algn="just">
              <a:spcAft>
                <a:spcPts val="1200"/>
              </a:spcAft>
            </a:pPr>
            <a:r>
              <a:rPr lang="cs-CZ" dirty="false" smtClean="false"/>
              <a:t>změna </a:t>
            </a:r>
            <a:r>
              <a:rPr lang="cs-CZ" dirty="false"/>
              <a:t>kontaktní osoby projektu (včetně změny kontaktních údajů – telefon, e-mail) či adresy pro doručení </a:t>
            </a:r>
            <a:r>
              <a:rPr lang="cs-CZ" dirty="false" smtClean="false"/>
              <a:t>písemností;</a:t>
            </a:r>
          </a:p>
          <a:p>
            <a:pPr lvl="1">
              <a:spcAft>
                <a:spcPts val="1200"/>
              </a:spcAft>
            </a:pPr>
            <a:r>
              <a:rPr lang="cs-CZ" dirty="false" smtClean="false"/>
              <a:t>změna </a:t>
            </a:r>
            <a:r>
              <a:rPr lang="cs-CZ" dirty="false"/>
              <a:t>v osobách vykonávajících funkci statutárního orgánu </a:t>
            </a:r>
            <a:r>
              <a:rPr lang="cs-CZ" dirty="false" smtClean="false"/>
              <a:t>příjemce;</a:t>
            </a:r>
          </a:p>
          <a:p>
            <a:pPr lvl="1" algn="just">
              <a:spcAft>
                <a:spcPts val="1200"/>
              </a:spcAft>
            </a:pPr>
            <a:r>
              <a:rPr lang="cs-CZ" dirty="false" smtClean="false"/>
              <a:t>změna </a:t>
            </a:r>
            <a:r>
              <a:rPr lang="cs-CZ" dirty="false"/>
              <a:t>názvu </a:t>
            </a:r>
            <a:r>
              <a:rPr lang="cs-CZ" dirty="false" smtClean="false"/>
              <a:t>příjemce </a:t>
            </a:r>
            <a:r>
              <a:rPr lang="cs-CZ" sz="1800" dirty="false" smtClean="false"/>
              <a:t>(blíže viz kap. 5.1.3 Specifických pravidel =&gt; </a:t>
            </a:r>
            <a:br>
              <a:rPr lang="cs-CZ" sz="1800" dirty="false" smtClean="false"/>
            </a:br>
            <a:r>
              <a:rPr lang="cs-CZ" sz="1600" dirty="false" smtClean="false"/>
              <a:t>někdy se jedná o podstatnou změnu, např.: fúze</a:t>
            </a:r>
            <a:r>
              <a:rPr lang="cs-CZ" sz="1600" dirty="false"/>
              <a:t>, rozdělení nebo převodu jmění na </a:t>
            </a:r>
            <a:r>
              <a:rPr lang="cs-CZ" sz="1600" dirty="false" smtClean="false"/>
              <a:t>společníka atd.)</a:t>
            </a:r>
            <a:endParaRPr lang="cs-CZ" sz="1600" dirty="false"/>
          </a:p>
          <a:p>
            <a:pPr lvl="1"/>
            <a:endParaRPr lang="cs-CZ" dirty="false"/>
          </a:p>
          <a:p>
            <a:pPr lvl="1"/>
            <a:endParaRPr lang="cs-CZ" dirty="false" smtClean="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23</a:t>
            </a:fld>
            <a:endParaRPr lang="cs-CZ" dirty="false"/>
          </a:p>
        </p:txBody>
      </p:sp>
    </p:spTree>
    <p:extLst>
      <p:ext uri="{BB962C8B-B14F-4D97-AF65-F5344CB8AC3E}">
        <p14:creationId xmlns:p14="http://schemas.microsoft.com/office/powerpoint/2010/main" val="7447842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3074" name="Picture 2"/>
          <p:cNvPicPr>
            <a:picLocks noChangeAspect="true" noChangeArrowheads="true"/>
          </p:cNvPicPr>
          <p:nvPr/>
        </p:nvPicPr>
        <p:blipFill rotWithShape="true">
          <a:blip r:embed="rId3">
            <a:extLst>
              <a:ext uri="{28A0092B-C50C-407E-A947-70E740481C1C}">
                <a14:useLocalDpi xmlns:a14="http://schemas.microsoft.com/office/drawing/2010/main" val="0"/>
              </a:ext>
            </a:extLst>
          </a:blip>
          <a:srcRect t="4452"/>
          <a:stretch/>
        </p:blipFill>
        <p:spPr bwMode="auto">
          <a:xfrm>
            <a:off x="4433093" y="1261640"/>
            <a:ext cx="4722664" cy="2177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true"/>
          </p:cNvSpPr>
          <p:nvPr>
            <p:ph type="title"/>
          </p:nvPr>
        </p:nvSpPr>
        <p:spPr/>
        <p:txBody>
          <a:bodyPr/>
          <a:lstStyle/>
          <a:p>
            <a:r>
              <a:rPr lang="cs-CZ" dirty="false" smtClean="false"/>
              <a:t>Nepodstatné změny II</a:t>
            </a:r>
            <a:endParaRPr lang="cs-CZ" dirty="false"/>
          </a:p>
        </p:txBody>
      </p:sp>
      <p:sp>
        <p:nvSpPr>
          <p:cNvPr id="3" name="Zástupný symbol pro obsah 2"/>
          <p:cNvSpPr>
            <a:spLocks noGrp="true"/>
          </p:cNvSpPr>
          <p:nvPr>
            <p:ph idx="1"/>
          </p:nvPr>
        </p:nvSpPr>
        <p:spPr>
          <a:xfrm>
            <a:off x="395536" y="1412776"/>
            <a:ext cx="8208464" cy="4707224"/>
          </a:xfrm>
        </p:spPr>
        <p:txBody>
          <a:bodyPr/>
          <a:lstStyle/>
          <a:p>
            <a:r>
              <a:rPr lang="cs-CZ" dirty="false"/>
              <a:t>Nepodléhají </a:t>
            </a:r>
            <a:r>
              <a:rPr lang="cs-CZ" dirty="false" smtClean="false"/>
              <a:t>předchozímu</a:t>
            </a:r>
            <a:br>
              <a:rPr lang="cs-CZ" dirty="false" smtClean="false"/>
            </a:br>
            <a:r>
              <a:rPr lang="cs-CZ" dirty="false" smtClean="false"/>
              <a:t>souhlasu, ale </a:t>
            </a:r>
            <a:r>
              <a:rPr lang="cs-CZ" dirty="false"/>
              <a:t>informace </a:t>
            </a:r>
            <a:r>
              <a:rPr lang="cs-CZ" dirty="false" smtClean="false"/>
              <a:t/>
            </a:r>
            <a:br>
              <a:rPr lang="cs-CZ" dirty="false" smtClean="false"/>
            </a:br>
            <a:r>
              <a:rPr lang="cs-CZ" dirty="false" smtClean="false"/>
              <a:t>o </a:t>
            </a:r>
            <a:r>
              <a:rPr lang="cs-CZ" dirty="false"/>
              <a:t>změně </a:t>
            </a:r>
            <a:r>
              <a:rPr lang="cs-CZ" dirty="false" smtClean="false"/>
              <a:t>se podává </a:t>
            </a:r>
            <a:br>
              <a:rPr lang="cs-CZ" dirty="false" smtClean="false"/>
            </a:br>
            <a:r>
              <a:rPr lang="cs-CZ" b="true" dirty="false" smtClean="false"/>
              <a:t>nejpozději 10 pracovních</a:t>
            </a:r>
            <a:br>
              <a:rPr lang="cs-CZ" b="true" dirty="false" smtClean="false"/>
            </a:br>
            <a:r>
              <a:rPr lang="cs-CZ" b="true" dirty="false" smtClean="false"/>
              <a:t>dní před termínem podání</a:t>
            </a:r>
            <a:br>
              <a:rPr lang="cs-CZ" b="true" dirty="false" smtClean="false"/>
            </a:br>
            <a:r>
              <a:rPr lang="cs-CZ" b="true" dirty="false" smtClean="false"/>
              <a:t>nejbližší Zprávy o realizaci:</a:t>
            </a:r>
            <a:r>
              <a:rPr lang="cs-CZ" dirty="false" smtClean="false"/>
              <a:t/>
            </a:r>
            <a:br>
              <a:rPr lang="cs-CZ" dirty="false" smtClean="false"/>
            </a:br>
            <a:endParaRPr lang="cs-CZ" dirty="false"/>
          </a:p>
          <a:p>
            <a:pPr marL="665163" lvl="1" indent="-303213" algn="just">
              <a:spcAft>
                <a:spcPts val="1200"/>
              </a:spcAft>
            </a:pPr>
            <a:r>
              <a:rPr lang="cs-CZ" sz="1900" dirty="false"/>
              <a:t>změna finančního plánu projektu; </a:t>
            </a:r>
          </a:p>
          <a:p>
            <a:pPr marL="665163" lvl="1" indent="-303213" algn="just">
              <a:spcAft>
                <a:spcPts val="1200"/>
              </a:spcAft>
            </a:pPr>
            <a:r>
              <a:rPr lang="cs-CZ" sz="1900" dirty="false" smtClean="false">
                <a:solidFill>
                  <a:srgbClr val="FF0000"/>
                </a:solidFill>
              </a:rPr>
              <a:t>změna </a:t>
            </a:r>
            <a:r>
              <a:rPr lang="cs-CZ" sz="1900" dirty="false">
                <a:solidFill>
                  <a:srgbClr val="FF0000"/>
                </a:solidFill>
              </a:rPr>
              <a:t>rozpočtu projektu </a:t>
            </a:r>
            <a:r>
              <a:rPr lang="cs-CZ" sz="1900" dirty="false"/>
              <a:t>(přesun prostředků mezi položkami, vytváření nových položek) v rámci jedné kapitoly </a:t>
            </a:r>
            <a:r>
              <a:rPr lang="cs-CZ" sz="1900" dirty="false" smtClean="false"/>
              <a:t>rozpočtu;</a:t>
            </a:r>
          </a:p>
          <a:p>
            <a:pPr marL="665163" lvl="1" indent="-303213" algn="just">
              <a:spcAft>
                <a:spcPts val="1200"/>
              </a:spcAft>
            </a:pPr>
            <a:r>
              <a:rPr lang="cs-CZ" sz="1900" dirty="false" smtClean="false"/>
              <a:t>přesun </a:t>
            </a:r>
            <a:r>
              <a:rPr lang="cs-CZ" sz="1900" dirty="false"/>
              <a:t>prostředků mezi jednotlivými kapitolami rozpočtu do výše 20 % celkových způsobilých výdajů projektu v režimu financování skutečně prokazovaných </a:t>
            </a:r>
            <a:r>
              <a:rPr lang="cs-CZ" sz="1900" dirty="false" smtClean="false"/>
              <a:t>výdajů</a:t>
            </a:r>
            <a:r>
              <a:rPr lang="cs-CZ" sz="1900" dirty="false"/>
              <a:t> </a:t>
            </a:r>
            <a:r>
              <a:rPr lang="cs-CZ" sz="1900" dirty="false" smtClean="false"/>
              <a:t>(kumulovaně).</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24</a:t>
            </a:fld>
            <a:endParaRPr lang="cs-CZ" dirty="false"/>
          </a:p>
        </p:txBody>
      </p:sp>
    </p:spTree>
    <p:extLst>
      <p:ext uri="{BB962C8B-B14F-4D97-AF65-F5344CB8AC3E}">
        <p14:creationId xmlns:p14="http://schemas.microsoft.com/office/powerpoint/2010/main" val="21850625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4098" name="Picture 2"/>
          <p:cNvPicPr>
            <a:picLocks noChangeAspect="true" noChangeArrowheads="true"/>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192662"/>
            <a:ext cx="4675609" cy="2205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true"/>
          </p:cNvSpPr>
          <p:nvPr>
            <p:ph type="title"/>
          </p:nvPr>
        </p:nvSpPr>
        <p:spPr/>
        <p:txBody>
          <a:bodyPr/>
          <a:lstStyle/>
          <a:p>
            <a:r>
              <a:rPr lang="cs-CZ" dirty="false" smtClean="false"/>
              <a:t>Nepodstatné změny III</a:t>
            </a:r>
            <a:endParaRPr lang="cs-CZ" dirty="false"/>
          </a:p>
        </p:txBody>
      </p:sp>
      <p:sp>
        <p:nvSpPr>
          <p:cNvPr id="3" name="Zástupný symbol pro obsah 2"/>
          <p:cNvSpPr>
            <a:spLocks noGrp="true"/>
          </p:cNvSpPr>
          <p:nvPr>
            <p:ph idx="1"/>
          </p:nvPr>
        </p:nvSpPr>
        <p:spPr>
          <a:xfrm>
            <a:off x="323528" y="1213916"/>
            <a:ext cx="8496944" cy="5743476"/>
          </a:xfrm>
        </p:spPr>
        <p:txBody>
          <a:bodyPr/>
          <a:lstStyle/>
          <a:p>
            <a:pPr>
              <a:spcAft>
                <a:spcPts val="1200"/>
              </a:spcAft>
            </a:pPr>
            <a:r>
              <a:rPr lang="cs-CZ" dirty="false"/>
              <a:t>Nepodléhají předchozímu </a:t>
            </a:r>
            <a:r>
              <a:rPr lang="cs-CZ" dirty="false" smtClean="false"/>
              <a:t>souhlasu, </a:t>
            </a:r>
            <a:br>
              <a:rPr lang="cs-CZ" dirty="false" smtClean="false"/>
            </a:br>
            <a:r>
              <a:rPr lang="cs-CZ" dirty="false" smtClean="false"/>
              <a:t>ale </a:t>
            </a:r>
            <a:r>
              <a:rPr lang="cs-CZ" dirty="false"/>
              <a:t>informace </a:t>
            </a:r>
            <a:r>
              <a:rPr lang="cs-CZ" dirty="false" smtClean="false"/>
              <a:t>o </a:t>
            </a:r>
            <a:r>
              <a:rPr lang="cs-CZ" dirty="false"/>
              <a:t>změně </a:t>
            </a:r>
            <a:r>
              <a:rPr lang="cs-CZ" dirty="false" smtClean="false"/>
              <a:t>se </a:t>
            </a:r>
            <a:r>
              <a:rPr lang="cs-CZ" dirty="false"/>
              <a:t>podává </a:t>
            </a:r>
            <a:r>
              <a:rPr lang="cs-CZ" dirty="false" smtClean="false"/>
              <a:t/>
            </a:r>
            <a:br>
              <a:rPr lang="cs-CZ" dirty="false" smtClean="false"/>
            </a:br>
            <a:r>
              <a:rPr lang="cs-CZ" b="true" dirty="false" smtClean="false"/>
              <a:t>spolu s nejbližší </a:t>
            </a:r>
            <a:r>
              <a:rPr lang="cs-CZ" b="true" dirty="false" err="true" smtClean="false"/>
              <a:t>ZoR</a:t>
            </a:r>
            <a:r>
              <a:rPr lang="cs-CZ" b="true" dirty="false" smtClean="false"/>
              <a:t>:</a:t>
            </a:r>
            <a:endParaRPr lang="cs-CZ" dirty="false" smtClean="false"/>
          </a:p>
          <a:p>
            <a:pPr marL="814388" lvl="1" indent="-306388">
              <a:spcBef>
                <a:spcPts val="600"/>
              </a:spcBef>
            </a:pPr>
            <a:r>
              <a:rPr lang="cs-CZ" sz="1900" dirty="false" smtClean="false"/>
              <a:t>změna </a:t>
            </a:r>
            <a:r>
              <a:rPr lang="cs-CZ" sz="1900" dirty="false"/>
              <a:t>místa realizace </a:t>
            </a:r>
            <a:r>
              <a:rPr lang="cs-CZ" sz="1900" dirty="false" smtClean="false"/>
              <a:t/>
            </a:r>
            <a:br>
              <a:rPr lang="cs-CZ" sz="1900" dirty="false" smtClean="false"/>
            </a:br>
            <a:r>
              <a:rPr lang="cs-CZ" sz="1900" dirty="false" smtClean="false"/>
              <a:t>nebo </a:t>
            </a:r>
            <a:r>
              <a:rPr lang="cs-CZ" sz="1900" dirty="false"/>
              <a:t>území dopadu, které </a:t>
            </a:r>
            <a:r>
              <a:rPr lang="cs-CZ" sz="1900" dirty="false" smtClean="false"/>
              <a:t>nemají</a:t>
            </a:r>
            <a:br>
              <a:rPr lang="cs-CZ" sz="1900" dirty="false" smtClean="false"/>
            </a:br>
            <a:r>
              <a:rPr lang="cs-CZ" sz="1900" dirty="false" smtClean="false"/>
              <a:t>dopad </a:t>
            </a:r>
            <a:r>
              <a:rPr lang="cs-CZ" sz="1900" dirty="false"/>
              <a:t>na způsobilost </a:t>
            </a:r>
            <a:r>
              <a:rPr lang="cs-CZ" sz="1900" dirty="false" smtClean="false"/>
              <a:t>výdajů;</a:t>
            </a:r>
          </a:p>
          <a:p>
            <a:pPr marL="814388" lvl="1" indent="-306388" algn="just"/>
            <a:r>
              <a:rPr lang="cs-CZ" sz="1900" dirty="false"/>
              <a:t>navýšení počtu osob z cílové skupiny, které jsou do projektu zapojeny; </a:t>
            </a:r>
          </a:p>
          <a:p>
            <a:pPr marL="814388" lvl="1" indent="-306388" algn="just"/>
            <a:r>
              <a:rPr lang="cs-CZ" sz="1900" dirty="false"/>
              <a:t>změna týkající se plátcovství daně z přidané hodnoty u </a:t>
            </a:r>
            <a:r>
              <a:rPr lang="cs-CZ" sz="1900" dirty="false" smtClean="false"/>
              <a:t>příjemce;</a:t>
            </a:r>
          </a:p>
          <a:p>
            <a:pPr marL="814388" lvl="1" indent="-306388" algn="just"/>
            <a:r>
              <a:rPr lang="cs-CZ" sz="1900" dirty="false" smtClean="false">
                <a:solidFill>
                  <a:srgbClr val="FF0000"/>
                </a:solidFill>
              </a:rPr>
              <a:t>změna </a:t>
            </a:r>
            <a:r>
              <a:rPr lang="cs-CZ" sz="1900" dirty="false">
                <a:solidFill>
                  <a:srgbClr val="FF0000"/>
                </a:solidFill>
              </a:rPr>
              <a:t>ve způsobu provádění klíčových aktivit, která nemá negativní dopad na plnění cílů </a:t>
            </a:r>
            <a:r>
              <a:rPr lang="cs-CZ" sz="1900" dirty="false" smtClean="false">
                <a:solidFill>
                  <a:srgbClr val="FF0000"/>
                </a:solidFill>
              </a:rPr>
              <a:t>projektu </a:t>
            </a:r>
            <a:r>
              <a:rPr lang="cs-CZ" sz="1600" dirty="false" smtClean="false"/>
              <a:t>(tzv. změna technických aspektů KA)</a:t>
            </a:r>
            <a:r>
              <a:rPr lang="cs-CZ" sz="1400" dirty="false" smtClean="false"/>
              <a:t>:*</a:t>
            </a:r>
          </a:p>
          <a:p>
            <a:pPr marL="1160463" lvl="4" indent="-269875">
              <a:lnSpc>
                <a:spcPct val="100000"/>
              </a:lnSpc>
              <a:buFontTx/>
              <a:buChar char="-"/>
            </a:pPr>
            <a:r>
              <a:rPr lang="cs-CZ" sz="1800" dirty="false"/>
              <a:t>načasování </a:t>
            </a:r>
            <a:r>
              <a:rPr lang="cs-CZ" sz="1800" dirty="false" smtClean="false"/>
              <a:t>nebo rozfázování provádění </a:t>
            </a:r>
            <a:r>
              <a:rPr lang="cs-CZ" sz="1800" dirty="false"/>
              <a:t>aktivity,</a:t>
            </a:r>
          </a:p>
          <a:p>
            <a:pPr marL="1160463" lvl="4" indent="-269875" algn="just">
              <a:lnSpc>
                <a:spcPct val="100000"/>
              </a:lnSpc>
              <a:buFontTx/>
              <a:buChar char="-"/>
            </a:pPr>
            <a:r>
              <a:rPr lang="cs-CZ" sz="1800" dirty="false" smtClean="false"/>
              <a:t>rozšíření/snížení </a:t>
            </a:r>
            <a:r>
              <a:rPr lang="cs-CZ" sz="1800" dirty="false"/>
              <a:t>počtu činností, které klíčová aktivita předpokládala původně v menším/větším rozsahu,</a:t>
            </a:r>
          </a:p>
          <a:p>
            <a:pPr marL="1160463" lvl="4" indent="-269875" algn="just">
              <a:lnSpc>
                <a:spcPct val="100000"/>
              </a:lnSpc>
              <a:buFontTx/>
              <a:buChar char="-"/>
            </a:pPr>
            <a:r>
              <a:rPr lang="cs-CZ" sz="1800" dirty="false"/>
              <a:t>prodloužení provádění aktivity nad rozsah, který byl původně naplánovaný </a:t>
            </a:r>
            <a:r>
              <a:rPr lang="cs-CZ" sz="1600" dirty="false"/>
              <a:t>(ovšem stále v rámci schváleného období realizace projektu</a:t>
            </a:r>
            <a:r>
              <a:rPr lang="cs-CZ" sz="1600" dirty="false" smtClean="false"/>
              <a:t>), …</a:t>
            </a:r>
            <a:endParaRPr lang="cs-CZ" sz="1600" dirty="false"/>
          </a:p>
          <a:p>
            <a:pPr marL="414000" lvl="1" indent="0" algn="just">
              <a:buNone/>
            </a:pPr>
            <a:r>
              <a:rPr lang="cs-CZ" sz="2800" dirty="false" smtClean="false"/>
              <a:t>*</a:t>
            </a:r>
            <a:r>
              <a:rPr lang="cs-CZ" sz="1800" dirty="false" smtClean="false"/>
              <a:t> </a:t>
            </a:r>
            <a:r>
              <a:rPr lang="cs-CZ" sz="1400" dirty="false" smtClean="false"/>
              <a:t>K </a:t>
            </a:r>
            <a:r>
              <a:rPr lang="cs-CZ" sz="1400" dirty="false" err="true" smtClean="false"/>
              <a:t>ŽoZ</a:t>
            </a:r>
            <a:r>
              <a:rPr lang="cs-CZ" sz="1400" dirty="false" smtClean="false"/>
              <a:t> je vhodné přiložit dokument </a:t>
            </a:r>
            <a:r>
              <a:rPr lang="cs-CZ" sz="1400" dirty="false"/>
              <a:t>s navrhovaným zněním aktivit – například v režimu změn</a:t>
            </a:r>
            <a:endParaRPr lang="cs-CZ" sz="16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25</a:t>
            </a:fld>
            <a:endParaRPr lang="cs-CZ" dirty="false"/>
          </a:p>
        </p:txBody>
      </p:sp>
    </p:spTree>
    <p:extLst>
      <p:ext uri="{BB962C8B-B14F-4D97-AF65-F5344CB8AC3E}">
        <p14:creationId xmlns:p14="http://schemas.microsoft.com/office/powerpoint/2010/main" val="25433946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2050" name="Picture 2"/>
          <p:cNvPicPr>
            <a:picLocks noChangeAspect="true" noChangeArrowheads="true"/>
          </p:cNvPicPr>
          <p:nvPr/>
        </p:nvPicPr>
        <p:blipFill>
          <a:blip r:embed="rId3">
            <a:extLst>
              <a:ext uri="{28A0092B-C50C-407E-A947-70E740481C1C}">
                <a14:useLocalDpi xmlns:a14="http://schemas.microsoft.com/office/drawing/2010/main" val="0"/>
              </a:ext>
            </a:extLst>
          </a:blip>
          <a:srcRect/>
          <a:stretch>
            <a:fillRect/>
          </a:stretch>
        </p:blipFill>
        <p:spPr bwMode="auto">
          <a:xfrm>
            <a:off x="6023912" y="1340768"/>
            <a:ext cx="2965180" cy="2113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true"/>
          </p:cNvSpPr>
          <p:nvPr>
            <p:ph type="title"/>
          </p:nvPr>
        </p:nvSpPr>
        <p:spPr/>
        <p:txBody>
          <a:bodyPr/>
          <a:lstStyle/>
          <a:p>
            <a:r>
              <a:rPr lang="cs-CZ" dirty="false" smtClean="false"/>
              <a:t>Podstatné změny I</a:t>
            </a:r>
            <a:endParaRPr lang="cs-CZ" dirty="false"/>
          </a:p>
        </p:txBody>
      </p:sp>
      <p:sp>
        <p:nvSpPr>
          <p:cNvPr id="3" name="Zástupný symbol pro obsah 2"/>
          <p:cNvSpPr>
            <a:spLocks noGrp="true"/>
          </p:cNvSpPr>
          <p:nvPr>
            <p:ph idx="1"/>
          </p:nvPr>
        </p:nvSpPr>
        <p:spPr>
          <a:xfrm>
            <a:off x="395536" y="1371278"/>
            <a:ext cx="8208912" cy="5040560"/>
          </a:xfrm>
          <a:ln>
            <a:noFill/>
          </a:ln>
        </p:spPr>
        <p:txBody>
          <a:bodyPr/>
          <a:lstStyle/>
          <a:p>
            <a:r>
              <a:rPr lang="cs-CZ" dirty="false"/>
              <a:t>P</a:t>
            </a:r>
            <a:r>
              <a:rPr lang="cs-CZ" dirty="false" smtClean="false"/>
              <a:t>odléhají </a:t>
            </a:r>
            <a:r>
              <a:rPr lang="cs-CZ" dirty="false"/>
              <a:t>předchozímu souhlasu </a:t>
            </a:r>
            <a:r>
              <a:rPr lang="cs-CZ" dirty="false" smtClean="false"/>
              <a:t>ŘO, ale </a:t>
            </a:r>
            <a:br>
              <a:rPr lang="cs-CZ" dirty="false" smtClean="false"/>
            </a:br>
            <a:r>
              <a:rPr lang="cs-CZ" dirty="false" smtClean="false"/>
              <a:t>nevyžadují </a:t>
            </a:r>
            <a:r>
              <a:rPr lang="cs-CZ" dirty="false"/>
              <a:t>vydání </a:t>
            </a:r>
            <a:r>
              <a:rPr lang="cs-CZ" dirty="false" smtClean="false"/>
              <a:t>změnového práv. aktu:</a:t>
            </a:r>
            <a:endParaRPr lang="cs-CZ" dirty="false"/>
          </a:p>
          <a:p>
            <a:pPr lvl="1">
              <a:spcAft>
                <a:spcPts val="1200"/>
              </a:spcAft>
            </a:pPr>
            <a:r>
              <a:rPr lang="cs-CZ" sz="1800" dirty="false" smtClean="false"/>
              <a:t>jiné než technické (nepodstatné) změny </a:t>
            </a:r>
            <a:br>
              <a:rPr lang="cs-CZ" sz="1800" dirty="false" smtClean="false"/>
            </a:br>
            <a:r>
              <a:rPr lang="cs-CZ" sz="1800" dirty="false" smtClean="false"/>
              <a:t>v klíčových aktivitách (např. zrušení </a:t>
            </a:r>
            <a:br>
              <a:rPr lang="cs-CZ" sz="1800" dirty="false" smtClean="false"/>
            </a:br>
            <a:r>
              <a:rPr lang="cs-CZ" sz="1800" dirty="false" smtClean="false"/>
              <a:t>či přidání klíčové aktivity); </a:t>
            </a:r>
            <a:endParaRPr lang="cs-CZ" sz="1800" dirty="false"/>
          </a:p>
          <a:p>
            <a:pPr lvl="1">
              <a:spcAft>
                <a:spcPts val="1200"/>
              </a:spcAft>
            </a:pPr>
            <a:r>
              <a:rPr lang="cs-CZ" sz="1800" dirty="false" smtClean="false"/>
              <a:t>zahrnutí </a:t>
            </a:r>
            <a:r>
              <a:rPr lang="cs-CZ" sz="1800" dirty="false"/>
              <a:t>nové cílové skupiny, tj. rozšíření </a:t>
            </a:r>
            <a:r>
              <a:rPr lang="cs-CZ" sz="1800" dirty="false" smtClean="false"/>
              <a:t/>
            </a:r>
            <a:br>
              <a:rPr lang="cs-CZ" sz="1800" dirty="false" smtClean="false"/>
            </a:br>
            <a:r>
              <a:rPr lang="cs-CZ" sz="1800" dirty="false" smtClean="false"/>
              <a:t>projektu (respektující výzvu) </a:t>
            </a:r>
            <a:r>
              <a:rPr lang="cs-CZ" sz="1800" dirty="false"/>
              <a:t>i na osoby, na </a:t>
            </a:r>
            <a:r>
              <a:rPr lang="cs-CZ" sz="1800" dirty="false" smtClean="false"/>
              <a:t/>
            </a:r>
            <a:br>
              <a:rPr lang="cs-CZ" sz="1800" dirty="false" smtClean="false"/>
            </a:br>
            <a:r>
              <a:rPr lang="cs-CZ" sz="1800" dirty="false" smtClean="false"/>
              <a:t>které </a:t>
            </a:r>
            <a:r>
              <a:rPr lang="cs-CZ" sz="1800" dirty="false"/>
              <a:t>projekt původně zaměřen </a:t>
            </a:r>
            <a:r>
              <a:rPr lang="cs-CZ" sz="1800" dirty="false" smtClean="false"/>
              <a:t>nebyl</a:t>
            </a:r>
          </a:p>
          <a:p>
            <a:pPr lvl="1" algn="just">
              <a:spcAft>
                <a:spcPts val="1200"/>
              </a:spcAft>
            </a:pPr>
            <a:r>
              <a:rPr lang="cs-CZ" sz="1800" dirty="false" smtClean="false"/>
              <a:t>přesun </a:t>
            </a:r>
            <a:r>
              <a:rPr lang="cs-CZ" sz="1800" dirty="false"/>
              <a:t>prostředků mezi jednotlivými kapitolami rozpočtu vyšší než 20 % celkových způsobilých výdajů projektu v režimu financování skutečně prokazovaných výdajů (počítáno </a:t>
            </a:r>
            <a:r>
              <a:rPr lang="cs-CZ" sz="1800" dirty="false" smtClean="false"/>
              <a:t>kumulovaně); </a:t>
            </a:r>
          </a:p>
          <a:p>
            <a:pPr lvl="1">
              <a:spcAft>
                <a:spcPts val="1200"/>
              </a:spcAft>
            </a:pPr>
            <a:r>
              <a:rPr lang="cs-CZ" sz="1800" dirty="false" smtClean="false"/>
              <a:t>změna </a:t>
            </a:r>
            <a:r>
              <a:rPr lang="cs-CZ" sz="1800" dirty="false"/>
              <a:t>bankovního účtu </a:t>
            </a:r>
            <a:r>
              <a:rPr lang="cs-CZ" sz="1800" dirty="false" smtClean="false"/>
              <a:t>projektu;</a:t>
            </a:r>
          </a:p>
          <a:p>
            <a:pPr lvl="1">
              <a:spcAft>
                <a:spcPts val="1200"/>
              </a:spcAft>
            </a:pPr>
            <a:r>
              <a:rPr lang="cs-CZ" sz="1800" dirty="false" smtClean="false"/>
              <a:t>změna </a:t>
            </a:r>
            <a:r>
              <a:rPr lang="cs-CZ" sz="1800" dirty="false"/>
              <a:t>ve vymezení monitorovacích období (pokud se nemění termín ukončení realizace projektu</a:t>
            </a:r>
            <a:r>
              <a:rPr lang="cs-CZ" sz="1800" dirty="false" smtClean="false"/>
              <a:t>).</a:t>
            </a:r>
            <a:endParaRPr lang="cs-CZ" sz="18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26</a:t>
            </a:fld>
            <a:endParaRPr lang="cs-CZ" dirty="false"/>
          </a:p>
        </p:txBody>
      </p:sp>
    </p:spTree>
    <p:extLst>
      <p:ext uri="{BB962C8B-B14F-4D97-AF65-F5344CB8AC3E}">
        <p14:creationId xmlns:p14="http://schemas.microsoft.com/office/powerpoint/2010/main" val="9883404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Podstatné změny II</a:t>
            </a:r>
            <a:endParaRPr lang="cs-CZ" dirty="false"/>
          </a:p>
        </p:txBody>
      </p:sp>
      <p:sp>
        <p:nvSpPr>
          <p:cNvPr id="3" name="Zástupný symbol pro obsah 2"/>
          <p:cNvSpPr>
            <a:spLocks noGrp="true"/>
          </p:cNvSpPr>
          <p:nvPr>
            <p:ph idx="1"/>
          </p:nvPr>
        </p:nvSpPr>
        <p:spPr>
          <a:xfrm>
            <a:off x="351578" y="1348367"/>
            <a:ext cx="8064000" cy="4536024"/>
          </a:xfrm>
        </p:spPr>
        <p:txBody>
          <a:bodyPr/>
          <a:lstStyle/>
          <a:p>
            <a:r>
              <a:rPr lang="cs-CZ" dirty="false"/>
              <a:t>Podléhají předchozímu souhlasu </a:t>
            </a:r>
            <a:r>
              <a:rPr lang="cs-CZ" dirty="false" smtClean="false"/>
              <a:t/>
            </a:r>
            <a:br>
              <a:rPr lang="cs-CZ" dirty="false" smtClean="false"/>
            </a:br>
            <a:r>
              <a:rPr lang="cs-CZ" dirty="false" smtClean="false"/>
              <a:t>ŘO a vyžadují </a:t>
            </a:r>
            <a:r>
              <a:rPr lang="cs-CZ" dirty="false"/>
              <a:t>vydání </a:t>
            </a:r>
            <a:r>
              <a:rPr lang="cs-CZ" dirty="false" smtClean="false"/>
              <a:t>změnového</a:t>
            </a:r>
            <a:br>
              <a:rPr lang="cs-CZ" dirty="false" smtClean="false"/>
            </a:br>
            <a:r>
              <a:rPr lang="cs-CZ" dirty="false" smtClean="false"/>
              <a:t>právního aktu:</a:t>
            </a:r>
          </a:p>
          <a:p>
            <a:pPr lvl="1">
              <a:spcBef>
                <a:spcPts val="600"/>
              </a:spcBef>
              <a:spcAft>
                <a:spcPts val="600"/>
              </a:spcAft>
            </a:pPr>
            <a:r>
              <a:rPr lang="cs-CZ" dirty="false" smtClean="false"/>
              <a:t>změna </a:t>
            </a:r>
            <a:r>
              <a:rPr lang="cs-CZ" dirty="false"/>
              <a:t>plánovaných výstupů </a:t>
            </a:r>
            <a:r>
              <a:rPr lang="cs-CZ" dirty="false" smtClean="false"/>
              <a:t>a výsledků</a:t>
            </a:r>
            <a:br>
              <a:rPr lang="cs-CZ" dirty="false" smtClean="false"/>
            </a:br>
            <a:r>
              <a:rPr lang="cs-CZ" dirty="false" smtClean="false"/>
              <a:t>projektu </a:t>
            </a:r>
            <a:r>
              <a:rPr lang="cs-CZ" dirty="false"/>
              <a:t>(tj. cílových </a:t>
            </a:r>
            <a:r>
              <a:rPr lang="cs-CZ" dirty="false" smtClean="false"/>
              <a:t>hodnot indikátorů); </a:t>
            </a:r>
          </a:p>
          <a:p>
            <a:pPr lvl="1">
              <a:spcBef>
                <a:spcPts val="600"/>
              </a:spcBef>
              <a:spcAft>
                <a:spcPts val="600"/>
              </a:spcAft>
            </a:pPr>
            <a:r>
              <a:rPr lang="cs-CZ" dirty="false" smtClean="false"/>
              <a:t>změna </a:t>
            </a:r>
            <a:r>
              <a:rPr lang="cs-CZ" dirty="false"/>
              <a:t>termínu ukončení realizace </a:t>
            </a:r>
            <a:r>
              <a:rPr lang="cs-CZ" dirty="false" smtClean="false"/>
              <a:t>projektu;</a:t>
            </a:r>
          </a:p>
          <a:p>
            <a:pPr lvl="1">
              <a:spcBef>
                <a:spcPts val="600"/>
              </a:spcBef>
              <a:spcAft>
                <a:spcPts val="600"/>
              </a:spcAft>
            </a:pPr>
            <a:r>
              <a:rPr lang="cs-CZ" dirty="false"/>
              <a:t>nahrazení partnera projektu jiným </a:t>
            </a:r>
            <a:r>
              <a:rPr lang="cs-CZ" dirty="false" smtClean="false"/>
              <a:t>subjektem/subjekty;</a:t>
            </a:r>
            <a:endParaRPr lang="cs-CZ" dirty="false"/>
          </a:p>
          <a:p>
            <a:pPr lvl="1">
              <a:spcBef>
                <a:spcPts val="600"/>
              </a:spcBef>
              <a:spcAft>
                <a:spcPts val="600"/>
              </a:spcAft>
            </a:pPr>
            <a:r>
              <a:rPr lang="cs-CZ" dirty="false" smtClean="false"/>
              <a:t>navýšení </a:t>
            </a:r>
            <a:r>
              <a:rPr lang="cs-CZ" dirty="false"/>
              <a:t>částky veřejné podpory či podpory de </a:t>
            </a:r>
            <a:r>
              <a:rPr lang="cs-CZ" dirty="false" err="true"/>
              <a:t>minimis</a:t>
            </a:r>
            <a:r>
              <a:rPr lang="cs-CZ" dirty="false"/>
              <a:t>, kterou projekt zakládá příjemci nebo partnerovi s finančním </a:t>
            </a:r>
            <a:r>
              <a:rPr lang="cs-CZ" dirty="false" smtClean="false"/>
              <a:t>příspěvkem;</a:t>
            </a:r>
          </a:p>
          <a:p>
            <a:pPr lvl="1">
              <a:spcBef>
                <a:spcPts val="600"/>
              </a:spcBef>
              <a:spcAft>
                <a:spcPts val="600"/>
              </a:spcAft>
            </a:pPr>
            <a:r>
              <a:rPr lang="cs-CZ" dirty="false"/>
              <a:t>navýšení částky vyrovnávací platby na služby obecného </a:t>
            </a:r>
            <a:r>
              <a:rPr lang="cs-CZ" dirty="false" smtClean="false"/>
              <a:t>hospod. </a:t>
            </a:r>
            <a:r>
              <a:rPr lang="cs-CZ" dirty="false"/>
              <a:t>zájmu, která je v právním aktu specifikována</a:t>
            </a:r>
            <a:r>
              <a:rPr lang="cs-CZ" dirty="false" smtClean="false"/>
              <a:t>.</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27</a:t>
            </a:fld>
            <a:endParaRPr lang="cs-CZ" dirty="false"/>
          </a:p>
        </p:txBody>
      </p:sp>
      <p:pic>
        <p:nvPicPr>
          <p:cNvPr id="1026" name="Picture 2"/>
          <p:cNvPicPr>
            <a:picLocks noChangeAspect="true" noChangeArrowheads="true"/>
          </p:cNvPicPr>
          <p:nvPr/>
        </p:nvPicPr>
        <p:blipFill>
          <a:blip r:embed="rId3">
            <a:extLst>
              <a:ext uri="{28A0092B-C50C-407E-A947-70E740481C1C}">
                <a14:useLocalDpi xmlns:a14="http://schemas.microsoft.com/office/drawing/2010/main" val="0"/>
              </a:ext>
            </a:extLst>
          </a:blip>
          <a:srcRect/>
          <a:stretch>
            <a:fillRect/>
          </a:stretch>
        </p:blipFill>
        <p:spPr bwMode="auto">
          <a:xfrm>
            <a:off x="5884465" y="1196752"/>
            <a:ext cx="3415682" cy="2361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ástupný symbol pro obsah 2"/>
          <p:cNvSpPr txBox="true">
            <a:spLocks/>
          </p:cNvSpPr>
          <p:nvPr/>
        </p:nvSpPr>
        <p:spPr>
          <a:xfrm>
            <a:off x="-278686" y="5949280"/>
            <a:ext cx="9324528" cy="1236604"/>
          </a:xfrm>
          <a:prstGeom prst="rect">
            <a:avLst/>
          </a:prstGeom>
        </p:spPr>
        <p:txBody>
          <a:bodyPr vert="horz" lIns="0" tIns="0" rIns="0" bIns="0"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lvl="1">
              <a:buFont typeface="Wingdings"/>
              <a:buChar char="I"/>
            </a:pPr>
            <a:r>
              <a:rPr lang="cs-CZ" dirty="false" smtClean="false">
                <a:solidFill>
                  <a:srgbClr val="FF0000"/>
                </a:solidFill>
              </a:rPr>
              <a:t>Změny v osobě příjemce </a:t>
            </a:r>
            <a:r>
              <a:rPr lang="cs-CZ" dirty="false" smtClean="false"/>
              <a:t>– řešeno podrobně ve </a:t>
            </a:r>
            <a:r>
              <a:rPr lang="cs-CZ" dirty="false" err="true" smtClean="false"/>
              <a:t>Specif</a:t>
            </a:r>
            <a:r>
              <a:rPr lang="cs-CZ" dirty="false" smtClean="false"/>
              <a:t>. pravidlech – může se jednat jak o podstatnou x nepodstatnou změnu</a:t>
            </a:r>
          </a:p>
        </p:txBody>
      </p:sp>
    </p:spTree>
    <p:extLst>
      <p:ext uri="{BB962C8B-B14F-4D97-AF65-F5344CB8AC3E}">
        <p14:creationId xmlns:p14="http://schemas.microsoft.com/office/powerpoint/2010/main" val="26945172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Změny projektu – závěrem I.</a:t>
            </a:r>
            <a:endParaRPr lang="cs-CZ" dirty="false"/>
          </a:p>
        </p:txBody>
      </p:sp>
      <p:sp>
        <p:nvSpPr>
          <p:cNvPr id="3" name="Zástupný symbol pro obsah 2"/>
          <p:cNvSpPr>
            <a:spLocks noGrp="true"/>
          </p:cNvSpPr>
          <p:nvPr>
            <p:ph idx="1"/>
          </p:nvPr>
        </p:nvSpPr>
        <p:spPr>
          <a:xfrm>
            <a:off x="323528" y="1268760"/>
            <a:ext cx="8571184" cy="4320000"/>
          </a:xfrm>
        </p:spPr>
        <p:txBody>
          <a:bodyPr/>
          <a:lstStyle/>
          <a:p>
            <a:pPr marL="432000" lvl="1" indent="-432000">
              <a:lnSpc>
                <a:spcPts val="2880"/>
              </a:lnSpc>
              <a:spcBef>
                <a:spcPts val="600"/>
              </a:spcBef>
              <a:spcAft>
                <a:spcPts val="600"/>
              </a:spcAft>
              <a:buSzPct val="100000"/>
              <a:buFont typeface="Wingdings" panose="05000000000000000000" pitchFamily="2" charset="2"/>
              <a:buChar char=""/>
            </a:pPr>
            <a:r>
              <a:rPr lang="cs-CZ" sz="2400" dirty="false" smtClean="false"/>
              <a:t>ŘO </a:t>
            </a:r>
            <a:r>
              <a:rPr lang="cs-CZ" sz="2400" dirty="false"/>
              <a:t>může žádost o změnu: </a:t>
            </a:r>
          </a:p>
          <a:p>
            <a:pPr lvl="1" algn="just">
              <a:spcAft>
                <a:spcPts val="600"/>
              </a:spcAft>
            </a:pPr>
            <a:r>
              <a:rPr lang="cs-CZ" sz="1800" dirty="false"/>
              <a:t>v případě žádostí o nepodstatnou změnu potvrdit (vzít na vědomí) nebo vrátit </a:t>
            </a:r>
            <a:r>
              <a:rPr lang="cs-CZ" sz="1800" dirty="false" smtClean="false"/>
              <a:t/>
            </a:r>
            <a:br>
              <a:rPr lang="cs-CZ" sz="1800" dirty="false" smtClean="false"/>
            </a:br>
            <a:r>
              <a:rPr lang="cs-CZ" sz="1800" dirty="false" smtClean="false"/>
              <a:t>k </a:t>
            </a:r>
            <a:r>
              <a:rPr lang="cs-CZ" sz="1800" dirty="false"/>
              <a:t>přepracování</a:t>
            </a:r>
            <a:r>
              <a:rPr lang="cs-CZ" sz="1800" dirty="false" smtClean="false"/>
              <a:t>;</a:t>
            </a:r>
          </a:p>
          <a:p>
            <a:pPr lvl="1" algn="just">
              <a:spcAft>
                <a:spcPts val="600"/>
              </a:spcAft>
            </a:pPr>
            <a:r>
              <a:rPr lang="cs-CZ" sz="1800" dirty="false"/>
              <a:t>v případě žádostí o podstatnou změnu schválit, zamítnout nebo vrátit </a:t>
            </a:r>
            <a:r>
              <a:rPr lang="cs-CZ" sz="1800" dirty="false" smtClean="false"/>
              <a:t/>
            </a:r>
            <a:br>
              <a:rPr lang="cs-CZ" sz="1800" dirty="false" smtClean="false"/>
            </a:br>
            <a:r>
              <a:rPr lang="cs-CZ" sz="1800" dirty="false" smtClean="false"/>
              <a:t>k přepracování;</a:t>
            </a:r>
          </a:p>
          <a:p>
            <a:pPr algn="just">
              <a:lnSpc>
                <a:spcPct val="100000"/>
              </a:lnSpc>
            </a:pPr>
            <a:r>
              <a:rPr lang="cs-CZ" sz="2100" b="true" dirty="false" smtClean="false"/>
              <a:t>Lhůty: </a:t>
            </a:r>
            <a:r>
              <a:rPr lang="cs-CZ" sz="2100" dirty="false" smtClean="false"/>
              <a:t>ŘO </a:t>
            </a:r>
            <a:r>
              <a:rPr lang="cs-CZ" sz="2100" dirty="false"/>
              <a:t>má na posouzení </a:t>
            </a:r>
            <a:r>
              <a:rPr lang="cs-CZ" sz="2100" dirty="false" smtClean="false"/>
              <a:t>podstatné změny </a:t>
            </a:r>
            <a:r>
              <a:rPr lang="cs-CZ" sz="2100" dirty="false"/>
              <a:t>20 pracovních </a:t>
            </a:r>
            <a:r>
              <a:rPr lang="cs-CZ" sz="2100" dirty="false" smtClean="false"/>
              <a:t>dnů, na kontrolu nepodstatné změny 5 pracovní dní</a:t>
            </a:r>
            <a:r>
              <a:rPr lang="cs-CZ" sz="2100" b="true" dirty="false" smtClean="false"/>
              <a:t> </a:t>
            </a:r>
            <a:br>
              <a:rPr lang="cs-CZ" sz="2100" b="true" dirty="false" smtClean="false"/>
            </a:br>
            <a:r>
              <a:rPr lang="cs-CZ" sz="2100" dirty="false" smtClean="false"/>
              <a:t>(</a:t>
            </a:r>
            <a:r>
              <a:rPr lang="cs-CZ" sz="2100" dirty="false"/>
              <a:t>od předložení </a:t>
            </a:r>
            <a:r>
              <a:rPr lang="cs-CZ" sz="2100" dirty="false" smtClean="false"/>
              <a:t>žádosti </a:t>
            </a:r>
            <a:r>
              <a:rPr lang="cs-CZ" sz="2100" dirty="false"/>
              <a:t>o změnu). Lhůta se zastavuje na dopracování </a:t>
            </a:r>
            <a:r>
              <a:rPr lang="cs-CZ" sz="2100" dirty="false" smtClean="false"/>
              <a:t>žádosti.</a:t>
            </a:r>
          </a:p>
          <a:p>
            <a:pPr algn="just"/>
            <a:r>
              <a:rPr lang="cs-CZ" sz="2000" dirty="false" smtClean="false"/>
              <a:t>Schválení </a:t>
            </a:r>
            <a:r>
              <a:rPr lang="cs-CZ" sz="2000" dirty="false"/>
              <a:t>žádosti o změnu rozpočtu není možné chápat jako souhlas se všemi výdaji, které příjemce do nově vytvořených či navýšených řádků rozpočtu bude následně nárokovat ke schválení. Posuzování způsobilosti výdaje probíhá vždy nad konkrétním nárokovaným výdajem v každé </a:t>
            </a:r>
            <a:r>
              <a:rPr lang="cs-CZ" sz="2000" dirty="false" err="true"/>
              <a:t>ŽoP</a:t>
            </a:r>
            <a:r>
              <a:rPr lang="cs-CZ" sz="2000" dirty="false"/>
              <a:t>. </a:t>
            </a:r>
            <a:r>
              <a:rPr lang="cs-CZ" sz="2000" b="true" dirty="false">
                <a:solidFill>
                  <a:srgbClr val="FF0000"/>
                </a:solidFill>
              </a:rPr>
              <a:t>Schválení rozpočtových změn tedy způsobilost nezaručuje. </a:t>
            </a:r>
            <a:endParaRPr lang="cs-CZ" sz="1600" b="true" dirty="false">
              <a:solidFill>
                <a:srgbClr val="FF0000"/>
              </a:solidFill>
            </a:endParaRPr>
          </a:p>
          <a:p>
            <a:pPr lvl="1" algn="just">
              <a:spcAft>
                <a:spcPts val="600"/>
              </a:spcAft>
            </a:pPr>
            <a:endParaRPr lang="cs-CZ" sz="1800" dirty="false" smtClean="false"/>
          </a:p>
          <a:p>
            <a:pPr lvl="1"/>
            <a:endParaRPr lang="cs-CZ" sz="18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28</a:t>
            </a:fld>
            <a:endParaRPr lang="cs-CZ" dirty="false"/>
          </a:p>
        </p:txBody>
      </p:sp>
      <p:pic>
        <p:nvPicPr>
          <p:cNvPr id="5" name="Obrázek 4"/>
          <p:cNvPicPr>
            <a:picLocks noChangeAspect="true"/>
          </p:cNvPicPr>
          <p:nvPr/>
        </p:nvPicPr>
        <p:blipFill>
          <a:blip cstate="print" r:embed="rId3">
            <a:extLst>
              <a:ext uri="{BEBA8EAE-BF5A-486C-A8C5-ECC9F3942E4B}">
                <a14:imgProps xmlns:a14="http://schemas.microsoft.com/office/drawing/2010/main">
                  <a14:imgLayer r:embed="rId4">
                    <a14:imgEffect>
                      <a14:backgroundRemoval b="98833" l="10000" r="90000" t="167"/>
                    </a14:imgEffect>
                  </a14:imgLayer>
                </a14:imgProps>
              </a:ext>
              <a:ext uri="{28A0092B-C50C-407E-A947-70E740481C1C}">
                <a14:useLocalDpi xmlns:a14="http://schemas.microsoft.com/office/drawing/2010/main" val="0"/>
              </a:ext>
            </a:extLst>
          </a:blip>
          <a:stretch>
            <a:fillRect/>
          </a:stretch>
        </p:blipFill>
        <p:spPr>
          <a:xfrm>
            <a:off x="7814592" y="116632"/>
            <a:ext cx="1080120" cy="1080120"/>
          </a:xfrm>
          <a:prstGeom prst="rect">
            <a:avLst/>
          </a:prstGeom>
        </p:spPr>
      </p:pic>
      <p:pic>
        <p:nvPicPr>
          <p:cNvPr id="6" name="Obrázek 5"/>
          <p:cNvPicPr>
            <a:picLocks noChangeAspect="true"/>
          </p:cNvPicPr>
          <p:nvPr/>
        </p:nvPicPr>
        <p:blipFill>
          <a:blip cstate="print" r:embed="rId3">
            <a:extLst>
              <a:ext uri="{BEBA8EAE-BF5A-486C-A8C5-ECC9F3942E4B}">
                <a14:imgProps xmlns:a14="http://schemas.microsoft.com/office/drawing/2010/main">
                  <a14:imgLayer r:embed="rId4">
                    <a14:imgEffect>
                      <a14:backgroundRemoval b="98833" l="10000" r="90000" t="167"/>
                    </a14:imgEffect>
                  </a14:imgLayer>
                </a14:imgProps>
              </a:ext>
              <a:ext uri="{28A0092B-C50C-407E-A947-70E740481C1C}">
                <a14:useLocalDpi xmlns:a14="http://schemas.microsoft.com/office/drawing/2010/main" val="0"/>
              </a:ext>
            </a:extLst>
          </a:blip>
          <a:stretch>
            <a:fillRect/>
          </a:stretch>
        </p:blipFill>
        <p:spPr>
          <a:xfrm>
            <a:off x="7258401" y="404664"/>
            <a:ext cx="1080120" cy="1080120"/>
          </a:xfrm>
          <a:prstGeom prst="rect">
            <a:avLst/>
          </a:prstGeom>
        </p:spPr>
      </p:pic>
    </p:spTree>
    <p:extLst>
      <p:ext uri="{BB962C8B-B14F-4D97-AF65-F5344CB8AC3E}">
        <p14:creationId xmlns:p14="http://schemas.microsoft.com/office/powerpoint/2010/main" val="41578156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Změny projektu – závěrem II.</a:t>
            </a:r>
            <a:endParaRPr lang="cs-CZ" dirty="false"/>
          </a:p>
        </p:txBody>
      </p:sp>
      <p:sp>
        <p:nvSpPr>
          <p:cNvPr id="3" name="Zástupný symbol pro obsah 2"/>
          <p:cNvSpPr>
            <a:spLocks noGrp="true"/>
          </p:cNvSpPr>
          <p:nvPr>
            <p:ph idx="1"/>
          </p:nvPr>
        </p:nvSpPr>
        <p:spPr>
          <a:xfrm>
            <a:off x="359480" y="1628800"/>
            <a:ext cx="7995172" cy="4320000"/>
          </a:xfrm>
        </p:spPr>
        <p:txBody>
          <a:bodyPr/>
          <a:lstStyle/>
          <a:p>
            <a:pPr marL="432000" lvl="1" indent="-432000" algn="just">
              <a:lnSpc>
                <a:spcPct val="100000"/>
              </a:lnSpc>
              <a:spcBef>
                <a:spcPts val="600"/>
              </a:spcBef>
              <a:spcAft>
                <a:spcPts val="1200"/>
              </a:spcAft>
              <a:buSzPct val="100000"/>
              <a:buFont typeface="Wingdings" panose="05000000000000000000" pitchFamily="2" charset="2"/>
              <a:buChar char=""/>
            </a:pPr>
            <a:r>
              <a:rPr lang="cs-CZ" dirty="false" smtClean="false"/>
              <a:t>Žádosti </a:t>
            </a:r>
            <a:r>
              <a:rPr lang="cs-CZ" dirty="false"/>
              <a:t>o změnu podané na ŘO, u nichž ještě nebyla administrace ukončena, mohou, pokud platnost změny zasahuje do monitorovacího období, za které má být předložena zpráva </a:t>
            </a:r>
            <a:r>
              <a:rPr lang="cs-CZ" dirty="false" smtClean="false"/>
              <a:t/>
            </a:r>
            <a:br>
              <a:rPr lang="cs-CZ" dirty="false" smtClean="false"/>
            </a:br>
            <a:r>
              <a:rPr lang="cs-CZ" dirty="false" smtClean="false"/>
              <a:t>o </a:t>
            </a:r>
            <a:r>
              <a:rPr lang="cs-CZ" dirty="false"/>
              <a:t>realizaci </a:t>
            </a:r>
            <a:r>
              <a:rPr lang="cs-CZ" dirty="false" smtClean="false"/>
              <a:t>(</a:t>
            </a:r>
            <a:r>
              <a:rPr lang="cs-CZ" dirty="false"/>
              <a:t>či žádost o platbu), mít dopad na povinnosti příjemce týkající se předkládání zpráv o realizaci (a žádostí o platbu). </a:t>
            </a:r>
            <a:endParaRPr lang="cs-CZ" dirty="false" smtClean="false"/>
          </a:p>
          <a:p>
            <a:pPr marL="432000" lvl="1" indent="-432000" algn="just">
              <a:lnSpc>
                <a:spcPct val="100000"/>
              </a:lnSpc>
              <a:spcBef>
                <a:spcPts val="600"/>
              </a:spcBef>
              <a:spcAft>
                <a:spcPts val="1200"/>
              </a:spcAft>
              <a:buSzPct val="100000"/>
              <a:buFont typeface="Wingdings" panose="05000000000000000000" pitchFamily="2" charset="2"/>
              <a:buChar char=""/>
            </a:pPr>
            <a:r>
              <a:rPr lang="cs-CZ" dirty="false"/>
              <a:t>Tyto souvislosti jsou uvedeny v Obecné části pravidel pro žadatele </a:t>
            </a:r>
            <a:r>
              <a:rPr lang="cs-CZ" dirty="false" smtClean="false"/>
              <a:t/>
            </a:r>
            <a:br>
              <a:rPr lang="cs-CZ" dirty="false" smtClean="false"/>
            </a:br>
            <a:r>
              <a:rPr lang="cs-CZ" dirty="false" smtClean="false"/>
              <a:t>a </a:t>
            </a:r>
            <a:r>
              <a:rPr lang="cs-CZ" dirty="false"/>
              <a:t>příjemce v rámci OPZ, </a:t>
            </a:r>
            <a:r>
              <a:rPr lang="cs-CZ" dirty="false" smtClean="false"/>
              <a:t>v </a:t>
            </a:r>
            <a:r>
              <a:rPr lang="cs-CZ" dirty="false"/>
              <a:t>části věnované zprávám o realizaci projektu</a:t>
            </a:r>
            <a:r>
              <a:rPr lang="cs-CZ" dirty="false" smtClean="false"/>
              <a:t>.</a:t>
            </a:r>
          </a:p>
          <a:p>
            <a:pPr marL="432000" lvl="1" indent="-432000" algn="just">
              <a:lnSpc>
                <a:spcPct val="100000"/>
              </a:lnSpc>
              <a:spcBef>
                <a:spcPts val="600"/>
              </a:spcBef>
              <a:spcAft>
                <a:spcPts val="1200"/>
              </a:spcAft>
              <a:buSzPct val="100000"/>
              <a:buFont typeface="Wingdings" panose="05000000000000000000" pitchFamily="2" charset="2"/>
              <a:buChar char=""/>
            </a:pPr>
            <a:r>
              <a:rPr lang="cs-CZ" dirty="false" smtClean="false"/>
              <a:t>Projektový manažer Vašeho projektu rád poradí</a:t>
            </a:r>
            <a:endParaRPr lang="cs-CZ" dirty="false"/>
          </a:p>
          <a:p>
            <a:pPr marL="432000" lvl="1" indent="-432000" algn="just">
              <a:lnSpc>
                <a:spcPct val="100000"/>
              </a:lnSpc>
              <a:spcBef>
                <a:spcPts val="600"/>
              </a:spcBef>
              <a:spcAft>
                <a:spcPts val="1200"/>
              </a:spcAft>
              <a:buSzPct val="100000"/>
              <a:buFont typeface="Wingdings" panose="05000000000000000000" pitchFamily="2" charset="2"/>
              <a:buChar char=""/>
            </a:pPr>
            <a:endParaRPr lang="cs-CZ" sz="1600" dirty="false"/>
          </a:p>
          <a:p>
            <a:pPr lvl="1"/>
            <a:endParaRPr lang="cs-CZ" sz="18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29</a:t>
            </a:fld>
            <a:endParaRPr lang="cs-CZ" dirty="false"/>
          </a:p>
        </p:txBody>
      </p:sp>
      <p:pic>
        <p:nvPicPr>
          <p:cNvPr id="5" name="Obrázek 4"/>
          <p:cNvPicPr>
            <a:picLocks noChangeAspect="true"/>
          </p:cNvPicPr>
          <p:nvPr/>
        </p:nvPicPr>
        <p:blipFill>
          <a:blip cstate="print" r:embed="rId3">
            <a:extLst>
              <a:ext uri="{BEBA8EAE-BF5A-486C-A8C5-ECC9F3942E4B}">
                <a14:imgProps xmlns:a14="http://schemas.microsoft.com/office/drawing/2010/main">
                  <a14:imgLayer r:embed="rId4">
                    <a14:imgEffect>
                      <a14:backgroundRemoval b="98833" l="10000" r="90000" t="167"/>
                    </a14:imgEffect>
                  </a14:imgLayer>
                </a14:imgProps>
              </a:ext>
              <a:ext uri="{28A0092B-C50C-407E-A947-70E740481C1C}">
                <a14:useLocalDpi xmlns:a14="http://schemas.microsoft.com/office/drawing/2010/main" val="0"/>
              </a:ext>
            </a:extLst>
          </a:blip>
          <a:stretch>
            <a:fillRect/>
          </a:stretch>
        </p:blipFill>
        <p:spPr>
          <a:xfrm>
            <a:off x="7814592" y="116632"/>
            <a:ext cx="1080120" cy="1080120"/>
          </a:xfrm>
          <a:prstGeom prst="rect">
            <a:avLst/>
          </a:prstGeom>
        </p:spPr>
      </p:pic>
    </p:spTree>
    <p:extLst>
      <p:ext uri="{BB962C8B-B14F-4D97-AF65-F5344CB8AC3E}">
        <p14:creationId xmlns:p14="http://schemas.microsoft.com/office/powerpoint/2010/main" val="15361474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Co nás dnes čeká</a:t>
            </a:r>
            <a:endParaRPr lang="cs-CZ" dirty="false"/>
          </a:p>
        </p:txBody>
      </p:sp>
      <p:sp>
        <p:nvSpPr>
          <p:cNvPr id="3" name="Zástupný symbol pro obsah 2"/>
          <p:cNvSpPr>
            <a:spLocks noGrp="true"/>
          </p:cNvSpPr>
          <p:nvPr>
            <p:ph idx="1"/>
          </p:nvPr>
        </p:nvSpPr>
        <p:spPr>
          <a:xfrm>
            <a:off x="611560" y="1340768"/>
            <a:ext cx="8064000" cy="5229200"/>
          </a:xfrm>
          <a:noFill/>
        </p:spPr>
        <p:txBody>
          <a:bodyPr numCol="2"/>
          <a:lstStyle/>
          <a:p>
            <a:pPr marL="0" lvl="1" indent="0">
              <a:lnSpc>
                <a:spcPts val="2880"/>
              </a:lnSpc>
              <a:spcBef>
                <a:spcPts val="600"/>
              </a:spcBef>
              <a:spcAft>
                <a:spcPts val="0"/>
              </a:spcAft>
              <a:buSzPct val="100000"/>
              <a:buNone/>
              <a:defRPr/>
            </a:pPr>
            <a:endParaRPr lang="cs-CZ" altLang="cs-CZ" sz="1600" dirty="false">
              <a:solidFill>
                <a:srgbClr val="14407E"/>
              </a:solidFill>
            </a:endParaRPr>
          </a:p>
          <a:p>
            <a:pPr marL="414000" lvl="1" indent="0">
              <a:spcAft>
                <a:spcPts val="0"/>
              </a:spcAft>
              <a:buNone/>
              <a:defRPr/>
            </a:pPr>
            <a:endParaRPr lang="cs-CZ" altLang="cs-CZ" sz="1600" dirty="false">
              <a:solidFill>
                <a:srgbClr val="14407E"/>
              </a:solidFill>
            </a:endParaRP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a:t>
            </a:fld>
            <a:endParaRPr lang="cs-CZ" dirty="false"/>
          </a:p>
        </p:txBody>
      </p:sp>
      <p:sp>
        <p:nvSpPr>
          <p:cNvPr id="5" name="Zástupný symbol pro obsah 2"/>
          <p:cNvSpPr txBox="true">
            <a:spLocks/>
          </p:cNvSpPr>
          <p:nvPr/>
        </p:nvSpPr>
        <p:spPr>
          <a:xfrm>
            <a:off x="323528" y="1270694"/>
            <a:ext cx="8352928" cy="5398665"/>
          </a:xfrm>
          <a:prstGeom prst="rect">
            <a:avLst/>
          </a:prstGeom>
          <a:noFill/>
        </p:spPr>
        <p:txBody>
          <a:bodyPr vert="horz" lIns="0" tIns="0" rIns="0" bIns="0" numCol="1"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0000"/>
              </a:lnSpc>
              <a:spcAft>
                <a:spcPts val="1200"/>
              </a:spcAft>
            </a:pPr>
            <a:r>
              <a:rPr lang="cs-CZ" sz="2200" b="true" dirty="false" smtClean="false"/>
              <a:t>Věcná část:</a:t>
            </a:r>
          </a:p>
          <a:p>
            <a:pPr marL="1438275" lvl="2" indent="-285750">
              <a:spcBef>
                <a:spcPts val="0"/>
              </a:spcBef>
              <a:spcAft>
                <a:spcPts val="1200"/>
              </a:spcAft>
              <a:defRPr/>
            </a:pPr>
            <a:r>
              <a:rPr lang="cs-CZ" sz="1800" b="true" dirty="false" smtClean="false"/>
              <a:t>Základní informace (výzva č. 71, rozhodnutí,..)</a:t>
            </a:r>
          </a:p>
          <a:p>
            <a:pPr marL="1438275" lvl="2" indent="-285750">
              <a:spcBef>
                <a:spcPts val="0"/>
              </a:spcBef>
              <a:spcAft>
                <a:spcPts val="1200"/>
              </a:spcAft>
              <a:defRPr/>
            </a:pPr>
            <a:r>
              <a:rPr lang="cs-CZ" sz="1800" b="true" dirty="false" smtClean="false"/>
              <a:t>Informační systémy, kde hledat informace</a:t>
            </a:r>
            <a:endParaRPr lang="cs-CZ" sz="1800" b="true" dirty="false"/>
          </a:p>
          <a:p>
            <a:pPr marL="1438275" lvl="2" indent="-285750">
              <a:spcBef>
                <a:spcPts val="0"/>
              </a:spcBef>
              <a:spcAft>
                <a:spcPts val="1200"/>
              </a:spcAft>
              <a:defRPr/>
            </a:pPr>
            <a:r>
              <a:rPr lang="cs-CZ" sz="1800" b="true" dirty="false" smtClean="false"/>
              <a:t>Změny v projektu</a:t>
            </a:r>
          </a:p>
          <a:p>
            <a:pPr marL="1438275" lvl="2" indent="-285750">
              <a:spcBef>
                <a:spcPts val="0"/>
              </a:spcBef>
              <a:spcAft>
                <a:spcPts val="1200"/>
              </a:spcAft>
              <a:defRPr/>
            </a:pPr>
            <a:r>
              <a:rPr lang="cs-CZ" sz="1800" b="true" dirty="false" smtClean="false"/>
              <a:t>Kontroly projektu</a:t>
            </a:r>
          </a:p>
          <a:p>
            <a:pPr marL="1438275" lvl="2" indent="-285750">
              <a:spcBef>
                <a:spcPts val="0"/>
              </a:spcBef>
              <a:spcAft>
                <a:spcPts val="1200"/>
              </a:spcAft>
              <a:defRPr/>
            </a:pPr>
            <a:r>
              <a:rPr lang="cs-CZ" sz="1800" b="true" dirty="false" smtClean="false"/>
              <a:t>Plán aktivit projektu</a:t>
            </a:r>
          </a:p>
          <a:p>
            <a:pPr marL="54925" indent="-285750">
              <a:spcAft>
                <a:spcPts val="1200"/>
              </a:spcAft>
              <a:defRPr/>
            </a:pPr>
            <a:r>
              <a:rPr lang="cs-CZ" sz="2200" b="true" dirty="false" smtClean="false"/>
              <a:t>  Finanční část:</a:t>
            </a:r>
          </a:p>
          <a:p>
            <a:pPr marL="1438275" lvl="2" indent="-285750">
              <a:spcBef>
                <a:spcPts val="0"/>
              </a:spcBef>
              <a:spcAft>
                <a:spcPts val="1200"/>
              </a:spcAft>
              <a:defRPr/>
            </a:pPr>
            <a:r>
              <a:rPr lang="cs-CZ" sz="1800" b="true" dirty="false" smtClean="false"/>
              <a:t>Způsobilé a nezpůsobilé výdaje</a:t>
            </a:r>
          </a:p>
          <a:p>
            <a:pPr marL="1438275" lvl="2" indent="-285750">
              <a:spcBef>
                <a:spcPts val="0"/>
              </a:spcBef>
              <a:spcAft>
                <a:spcPts val="1200"/>
              </a:spcAft>
              <a:defRPr/>
            </a:pPr>
            <a:r>
              <a:rPr lang="cs-CZ" altLang="cs-CZ" sz="1800" b="true" dirty="false" smtClean="false">
                <a:solidFill>
                  <a:srgbClr val="14407E"/>
                </a:solidFill>
              </a:rPr>
              <a:t>Přímé a nepřímé náklady</a:t>
            </a:r>
          </a:p>
          <a:p>
            <a:pPr marL="19050" indent="-19050">
              <a:spcAft>
                <a:spcPts val="1200"/>
              </a:spcAft>
              <a:defRPr/>
            </a:pPr>
            <a:r>
              <a:rPr lang="cs-CZ" altLang="cs-CZ" sz="2200" b="true" dirty="false" smtClean="false">
                <a:solidFill>
                  <a:srgbClr val="14407E"/>
                </a:solidFill>
              </a:rPr>
              <a:t>   2. seminář – Zpráva o realizaci a žádost o platbu</a:t>
            </a:r>
          </a:p>
          <a:p>
            <a:pPr marL="19050" indent="-19050">
              <a:spcAft>
                <a:spcPts val="1200"/>
              </a:spcAft>
              <a:defRPr/>
            </a:pPr>
            <a:r>
              <a:rPr lang="cs-CZ" altLang="cs-CZ" sz="2200" b="true" dirty="false" smtClean="false">
                <a:solidFill>
                  <a:srgbClr val="14407E"/>
                </a:solidFill>
              </a:rPr>
              <a:t>   Dotazy</a:t>
            </a:r>
          </a:p>
          <a:p>
            <a:pPr marL="808038" lvl="1" indent="-393700" algn="just">
              <a:spcAft>
                <a:spcPts val="1200"/>
              </a:spcAft>
              <a:buFont typeface="Wingdings" panose="05000000000000000000" pitchFamily="2" charset="2"/>
              <a:buNone/>
              <a:defRPr/>
            </a:pPr>
            <a:endParaRPr lang="cs-CZ" altLang="cs-CZ" sz="1800" dirty="false" smtClean="false">
              <a:solidFill>
                <a:srgbClr val="14407E"/>
              </a:solidFill>
            </a:endParaRPr>
          </a:p>
          <a:p>
            <a:pPr marL="0" lvl="1" indent="0">
              <a:lnSpc>
                <a:spcPts val="2880"/>
              </a:lnSpc>
              <a:spcBef>
                <a:spcPts val="600"/>
              </a:spcBef>
              <a:spcAft>
                <a:spcPts val="0"/>
              </a:spcAft>
              <a:buSzPct val="100000"/>
              <a:buFont typeface="Wingdings" panose="05000000000000000000" pitchFamily="2" charset="2"/>
              <a:buNone/>
              <a:defRPr/>
            </a:pPr>
            <a:endParaRPr lang="cs-CZ" altLang="cs-CZ" sz="1600" dirty="false" smtClean="false">
              <a:solidFill>
                <a:srgbClr val="14407E"/>
              </a:solidFill>
            </a:endParaRPr>
          </a:p>
          <a:p>
            <a:pPr marL="414000" lvl="1" indent="0">
              <a:spcAft>
                <a:spcPts val="0"/>
              </a:spcAft>
              <a:buFont typeface="Wingdings" panose="05000000000000000000" pitchFamily="2" charset="2"/>
              <a:buNone/>
              <a:defRPr/>
            </a:pPr>
            <a:endParaRPr lang="cs-CZ" altLang="cs-CZ" sz="1600" dirty="false">
              <a:solidFill>
                <a:srgbClr val="14407E"/>
              </a:solidFill>
            </a:endParaRPr>
          </a:p>
        </p:txBody>
      </p:sp>
      <p:pic>
        <p:nvPicPr>
          <p:cNvPr id="1038" name="Picture 14"/>
          <p:cNvPicPr>
            <a:picLocks noChangeAspect="true" noChangeArrowheads="true"/>
          </p:cNvPicPr>
          <p:nvPr/>
        </p:nvPicPr>
        <p:blipFill>
          <a:blip r:embed="rId3">
            <a:extLst>
              <a:ext uri="{28A0092B-C50C-407E-A947-70E740481C1C}">
                <a14:useLocalDpi xmlns:a14="http://schemas.microsoft.com/office/drawing/2010/main" val="0"/>
              </a:ext>
            </a:extLst>
          </a:blip>
          <a:srcRect/>
          <a:stretch>
            <a:fillRect/>
          </a:stretch>
        </p:blipFill>
        <p:spPr bwMode="auto">
          <a:xfrm>
            <a:off x="6230523" y="2636912"/>
            <a:ext cx="2603921" cy="3101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8395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a:xfrm>
            <a:off x="755576" y="2780928"/>
            <a:ext cx="7632040" cy="2088232"/>
          </a:xfrm>
        </p:spPr>
        <p:txBody>
          <a:bodyPr/>
          <a:lstStyle/>
          <a:p>
            <a:pPr algn="ctr"/>
            <a:r>
              <a:rPr lang="cs-CZ" dirty="false" smtClean="false"/>
              <a:t/>
            </a:r>
            <a:br>
              <a:rPr lang="cs-CZ" dirty="false" smtClean="false"/>
            </a:br>
            <a:r>
              <a:rPr lang="cs-CZ" dirty="false" smtClean="false"/>
              <a:t>Změnové </a:t>
            </a:r>
            <a:r>
              <a:rPr lang="cs-CZ" dirty="false"/>
              <a:t>řízení v </a:t>
            </a:r>
            <a:r>
              <a:rPr lang="cs-CZ" dirty="false" smtClean="false"/>
              <a:t>Iskp14</a:t>
            </a:r>
            <a:r>
              <a:rPr lang="cs-CZ" dirty="false"/>
              <a:t>+</a:t>
            </a:r>
            <a:br>
              <a:rPr lang="cs-CZ" dirty="false"/>
            </a:br>
            <a:r>
              <a:rPr lang="cs-CZ" b="false" baseline="0" dirty="false" smtClean="false"/>
              <a:t/>
            </a:r>
            <a:br>
              <a:rPr lang="cs-CZ" b="false" baseline="0" dirty="false" smtClean="false"/>
            </a:br>
            <a:endParaRPr lang="cs-CZ" sz="3200" b="false" cap="none" dirty="false"/>
          </a:p>
        </p:txBody>
      </p:sp>
    </p:spTree>
    <p:extLst>
      <p:ext uri="{BB962C8B-B14F-4D97-AF65-F5344CB8AC3E}">
        <p14:creationId xmlns:p14="http://schemas.microsoft.com/office/powerpoint/2010/main" val="32555778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4098" name="Picture 2"/>
          <p:cNvPicPr>
            <a:picLocks noChangeAspect="true" noChangeArrowheads="true"/>
          </p:cNvPicPr>
          <p:nvPr/>
        </p:nvPicPr>
        <p:blipFill>
          <a:blip r:embed="rId3">
            <a:extLst>
              <a:ext uri="{28A0092B-C50C-407E-A947-70E740481C1C}">
                <a14:useLocalDpi xmlns:a14="http://schemas.microsoft.com/office/drawing/2010/main" val="0"/>
              </a:ext>
            </a:extLst>
          </a:blip>
          <a:srcRect/>
          <a:stretch>
            <a:fillRect/>
          </a:stretch>
        </p:blipFill>
        <p:spPr bwMode="auto">
          <a:xfrm rot="2092580">
            <a:off x="4459472" y="1895776"/>
            <a:ext cx="5702860" cy="2833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Nadpis 5"/>
          <p:cNvSpPr>
            <a:spLocks noGrp="true"/>
          </p:cNvSpPr>
          <p:nvPr>
            <p:ph type="title"/>
          </p:nvPr>
        </p:nvSpPr>
        <p:spPr>
          <a:xfrm>
            <a:off x="323528" y="0"/>
            <a:ext cx="8640960" cy="1080000"/>
          </a:xfrm>
        </p:spPr>
        <p:txBody>
          <a:bodyPr/>
          <a:lstStyle/>
          <a:p>
            <a:r>
              <a:rPr lang="cs-CZ" dirty="false" smtClean="false"/>
              <a:t>Změny vyžádané příjemcem – IS KP14+</a:t>
            </a:r>
            <a:endParaRPr lang="cs-CZ" dirty="false"/>
          </a:p>
        </p:txBody>
      </p:sp>
      <p:sp>
        <p:nvSpPr>
          <p:cNvPr id="3" name="Zástupný symbol pro obsah 2"/>
          <p:cNvSpPr>
            <a:spLocks noGrp="true"/>
          </p:cNvSpPr>
          <p:nvPr>
            <p:ph idx="1"/>
          </p:nvPr>
        </p:nvSpPr>
        <p:spPr>
          <a:xfrm>
            <a:off x="683568" y="1196752"/>
            <a:ext cx="7920432" cy="5040560"/>
          </a:xfrm>
        </p:spPr>
        <p:txBody>
          <a:bodyPr/>
          <a:lstStyle/>
          <a:p>
            <a:pPr marL="432000" lvl="2" indent="-432000">
              <a:lnSpc>
                <a:spcPct val="100000"/>
              </a:lnSpc>
              <a:spcBef>
                <a:spcPts val="0"/>
              </a:spcBef>
              <a:spcAft>
                <a:spcPts val="600"/>
              </a:spcAft>
              <a:buSzPct val="100000"/>
              <a:buFont typeface="Wingdings" panose="05000000000000000000" pitchFamily="2" charset="2"/>
              <a:buChar char=""/>
            </a:pPr>
            <a:r>
              <a:rPr lang="cs-CZ" sz="2400" dirty="false" smtClean="false"/>
              <a:t>Záložka Žádost o změnu</a:t>
            </a:r>
          </a:p>
          <a:p>
            <a:pPr marL="684000" lvl="3" indent="-432000">
              <a:lnSpc>
                <a:spcPct val="100000"/>
              </a:lnSpc>
              <a:spcBef>
                <a:spcPts val="600"/>
              </a:spcBef>
              <a:spcAft>
                <a:spcPts val="600"/>
              </a:spcAft>
              <a:buSzPct val="100000"/>
              <a:buFont typeface="Courier New" panose="02070309020205020404" pitchFamily="49" charset="0"/>
              <a:buChar char="o"/>
            </a:pPr>
            <a:r>
              <a:rPr lang="cs-CZ" dirty="false" smtClean="false"/>
              <a:t>Vytvořit </a:t>
            </a:r>
            <a:r>
              <a:rPr lang="cs-CZ" dirty="false"/>
              <a:t>žádost o změnu</a:t>
            </a:r>
          </a:p>
          <a:p>
            <a:pPr marL="684000" lvl="3" indent="-432000">
              <a:lnSpc>
                <a:spcPct val="100000"/>
              </a:lnSpc>
              <a:spcBef>
                <a:spcPts val="600"/>
              </a:spcBef>
              <a:spcAft>
                <a:spcPts val="600"/>
              </a:spcAft>
              <a:buSzPct val="100000"/>
              <a:buFont typeface="Courier New" panose="02070309020205020404" pitchFamily="49" charset="0"/>
              <a:buChar char="o"/>
            </a:pPr>
            <a:endParaRPr lang="cs-CZ" dirty="false" smtClean="false"/>
          </a:p>
          <a:p>
            <a:pPr marL="684000" lvl="3" indent="-432000">
              <a:lnSpc>
                <a:spcPct val="100000"/>
              </a:lnSpc>
              <a:spcBef>
                <a:spcPts val="600"/>
              </a:spcBef>
              <a:spcAft>
                <a:spcPts val="600"/>
              </a:spcAft>
              <a:buSzPct val="100000"/>
              <a:buFont typeface="Courier New" panose="02070309020205020404" pitchFamily="49" charset="0"/>
              <a:buChar char="o"/>
            </a:pPr>
            <a:r>
              <a:rPr lang="cs-CZ" dirty="false"/>
              <a:t>Účinnost </a:t>
            </a:r>
            <a:r>
              <a:rPr lang="cs-CZ" dirty="false" smtClean="false"/>
              <a:t>změny</a:t>
            </a:r>
          </a:p>
          <a:p>
            <a:pPr marL="684000" lvl="3" indent="-432000">
              <a:lnSpc>
                <a:spcPct val="100000"/>
              </a:lnSpc>
              <a:spcBef>
                <a:spcPts val="600"/>
              </a:spcBef>
              <a:spcAft>
                <a:spcPts val="600"/>
              </a:spcAft>
              <a:buSzPct val="100000"/>
              <a:buFont typeface="Courier New" panose="02070309020205020404" pitchFamily="49" charset="0"/>
              <a:buChar char="o"/>
            </a:pPr>
            <a:endParaRPr lang="cs-CZ" dirty="false" smtClean="false"/>
          </a:p>
          <a:p>
            <a:pPr marL="684000" lvl="3" indent="-432000">
              <a:lnSpc>
                <a:spcPct val="100000"/>
              </a:lnSpc>
              <a:spcBef>
                <a:spcPts val="600"/>
              </a:spcBef>
              <a:spcAft>
                <a:spcPts val="600"/>
              </a:spcAft>
              <a:buSzPct val="100000"/>
              <a:buFont typeface="Courier New" panose="02070309020205020404" pitchFamily="49" charset="0"/>
              <a:buChar char="o"/>
            </a:pPr>
            <a:r>
              <a:rPr lang="cs-CZ" dirty="false" smtClean="false"/>
              <a:t>Výběr obrazovek pro vykázání změn</a:t>
            </a:r>
          </a:p>
          <a:p>
            <a:pPr marL="684000" lvl="3" indent="-432000">
              <a:lnSpc>
                <a:spcPct val="100000"/>
              </a:lnSpc>
              <a:spcBef>
                <a:spcPts val="600"/>
              </a:spcBef>
              <a:spcAft>
                <a:spcPts val="600"/>
              </a:spcAft>
              <a:buSzPct val="100000"/>
              <a:buFont typeface="Courier New" panose="02070309020205020404" pitchFamily="49" charset="0"/>
              <a:buChar char="o"/>
            </a:pPr>
            <a:endParaRPr lang="cs-CZ" dirty="false"/>
          </a:p>
          <a:p>
            <a:pPr marL="684000" lvl="3" indent="-432000">
              <a:lnSpc>
                <a:spcPct val="100000"/>
              </a:lnSpc>
              <a:spcBef>
                <a:spcPts val="600"/>
              </a:spcBef>
              <a:spcAft>
                <a:spcPts val="600"/>
              </a:spcAft>
              <a:buSzPct val="100000"/>
              <a:buFont typeface="Courier New" panose="02070309020205020404" pitchFamily="49" charset="0"/>
              <a:buChar char="o"/>
            </a:pPr>
            <a:r>
              <a:rPr lang="cs-CZ" dirty="false" smtClean="false"/>
              <a:t>Tlačítko SPUSTIT zcela dole na stránce </a:t>
            </a:r>
            <a:br>
              <a:rPr lang="cs-CZ" dirty="false" smtClean="false"/>
            </a:br>
            <a:r>
              <a:rPr lang="cs-CZ" dirty="false" smtClean="false"/>
              <a:t>s výběrem obrazovek</a:t>
            </a:r>
          </a:p>
          <a:p>
            <a:pPr marL="684000" lvl="3" indent="-432000">
              <a:lnSpc>
                <a:spcPct val="100000"/>
              </a:lnSpc>
              <a:spcBef>
                <a:spcPts val="600"/>
              </a:spcBef>
              <a:spcAft>
                <a:spcPts val="600"/>
              </a:spcAft>
              <a:buSzPct val="100000"/>
              <a:buFont typeface="Courier New" panose="02070309020205020404" pitchFamily="49" charset="0"/>
              <a:buChar char="o"/>
            </a:pPr>
            <a:endParaRPr lang="cs-CZ" dirty="false"/>
          </a:p>
          <a:p>
            <a:pPr marL="684000" lvl="3" indent="-432000">
              <a:lnSpc>
                <a:spcPct val="100000"/>
              </a:lnSpc>
              <a:spcBef>
                <a:spcPts val="600"/>
              </a:spcBef>
              <a:spcAft>
                <a:spcPts val="600"/>
              </a:spcAft>
              <a:buSzPct val="100000"/>
              <a:buFont typeface="Courier New" panose="02070309020205020404" pitchFamily="49" charset="0"/>
              <a:buChar char="o"/>
            </a:pPr>
            <a:r>
              <a:rPr lang="cs-CZ" dirty="false" smtClean="false"/>
              <a:t>Vyplnit odůvodnění </a:t>
            </a:r>
            <a:r>
              <a:rPr lang="cs-CZ" dirty="false" err="true" smtClean="false"/>
              <a:t>ŽoZ</a:t>
            </a:r>
            <a:r>
              <a:rPr lang="cs-CZ" dirty="false" smtClean="false"/>
              <a:t> a Uložit</a:t>
            </a:r>
            <a:br>
              <a:rPr lang="cs-CZ" dirty="false" smtClean="false"/>
            </a:br>
            <a:endParaRPr lang="cs-CZ" dirty="false" smtClean="false"/>
          </a:p>
          <a:p>
            <a:pPr marL="684000" lvl="3" indent="-432000">
              <a:lnSpc>
                <a:spcPct val="100000"/>
              </a:lnSpc>
              <a:spcBef>
                <a:spcPts val="600"/>
              </a:spcBef>
              <a:spcAft>
                <a:spcPts val="600"/>
              </a:spcAft>
              <a:buSzPct val="100000"/>
              <a:buFont typeface="Courier New" panose="02070309020205020404" pitchFamily="49" charset="0"/>
              <a:buChar char="o"/>
            </a:pPr>
            <a:r>
              <a:rPr lang="cs-CZ" dirty="false" smtClean="false"/>
              <a:t>Vykázat změnu, Finalizovat, podepsat</a:t>
            </a:r>
          </a:p>
          <a:p>
            <a:pPr marL="684000" lvl="3" indent="-432000">
              <a:lnSpc>
                <a:spcPct val="100000"/>
              </a:lnSpc>
              <a:spcBef>
                <a:spcPts val="600"/>
              </a:spcBef>
              <a:spcAft>
                <a:spcPts val="600"/>
              </a:spcAft>
              <a:buSzPct val="100000"/>
              <a:buFont typeface="Courier New" panose="02070309020205020404" pitchFamily="49" charset="0"/>
              <a:buChar char="o"/>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31</a:t>
            </a:fld>
            <a:endParaRPr lang="cs-CZ" dirty="false"/>
          </a:p>
        </p:txBody>
      </p:sp>
      <p:cxnSp>
        <p:nvCxnSpPr>
          <p:cNvPr id="5" name="Přímá spojnice se šipkou 4"/>
          <p:cNvCxnSpPr/>
          <p:nvPr/>
        </p:nvCxnSpPr>
        <p:spPr>
          <a:xfrm>
            <a:off x="2627784" y="2060848"/>
            <a:ext cx="0" cy="432048"/>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7" name="Přímá spojnice se šipkou 6"/>
          <p:cNvCxnSpPr/>
          <p:nvPr/>
        </p:nvCxnSpPr>
        <p:spPr>
          <a:xfrm>
            <a:off x="2645718" y="3017143"/>
            <a:ext cx="0" cy="432048"/>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2" name="Přímá spojnice se šipkou 11"/>
          <p:cNvCxnSpPr/>
          <p:nvPr/>
        </p:nvCxnSpPr>
        <p:spPr>
          <a:xfrm>
            <a:off x="2675868" y="5157192"/>
            <a:ext cx="0" cy="432048"/>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3" name="Přímá spojnice se šipkou 12"/>
          <p:cNvCxnSpPr/>
          <p:nvPr/>
        </p:nvCxnSpPr>
        <p:spPr>
          <a:xfrm>
            <a:off x="2699800" y="6013251"/>
            <a:ext cx="0" cy="432048"/>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4" name="Přímá spojnice se šipkou 13"/>
          <p:cNvCxnSpPr/>
          <p:nvPr/>
        </p:nvCxnSpPr>
        <p:spPr>
          <a:xfrm>
            <a:off x="2662118" y="3933056"/>
            <a:ext cx="0" cy="432048"/>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39906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6" name="Nadpis 5"/>
          <p:cNvSpPr>
            <a:spLocks noGrp="true"/>
          </p:cNvSpPr>
          <p:nvPr>
            <p:ph type="title"/>
          </p:nvPr>
        </p:nvSpPr>
        <p:spPr>
          <a:xfrm>
            <a:off x="323528" y="0"/>
            <a:ext cx="8712968" cy="1080000"/>
          </a:xfrm>
        </p:spPr>
        <p:txBody>
          <a:bodyPr/>
          <a:lstStyle/>
          <a:p>
            <a:r>
              <a:rPr lang="cs-CZ" dirty="false" smtClean="false"/>
              <a:t>Změny </a:t>
            </a:r>
            <a:r>
              <a:rPr lang="cs-CZ" dirty="false"/>
              <a:t>vyžádané příjemcem – IS </a:t>
            </a:r>
            <a:r>
              <a:rPr lang="cs-CZ" dirty="false" smtClean="false"/>
              <a:t>KP14</a:t>
            </a:r>
            <a:r>
              <a:rPr lang="cs-CZ" dirty="false"/>
              <a:t>+</a:t>
            </a:r>
          </a:p>
        </p:txBody>
      </p:sp>
      <p:sp>
        <p:nvSpPr>
          <p:cNvPr id="3" name="Zástupný symbol pro obsah 2"/>
          <p:cNvSpPr>
            <a:spLocks noGrp="true"/>
          </p:cNvSpPr>
          <p:nvPr>
            <p:ph idx="1"/>
          </p:nvPr>
        </p:nvSpPr>
        <p:spPr>
          <a:xfrm>
            <a:off x="683568" y="1484784"/>
            <a:ext cx="7920432" cy="5040560"/>
          </a:xfrm>
        </p:spPr>
        <p:txBody>
          <a:bodyPr/>
          <a:lstStyle/>
          <a:p>
            <a:pPr marL="432000" lvl="2" indent="-432000" algn="just">
              <a:lnSpc>
                <a:spcPct val="100000"/>
              </a:lnSpc>
              <a:spcBef>
                <a:spcPts val="0"/>
              </a:spcBef>
              <a:spcAft>
                <a:spcPts val="2400"/>
              </a:spcAft>
              <a:buSzPct val="100000"/>
              <a:buFont typeface="Wingdings" panose="05000000000000000000" pitchFamily="2" charset="2"/>
              <a:buChar char=""/>
            </a:pPr>
            <a:r>
              <a:rPr lang="cs-CZ" sz="2200" dirty="false" smtClean="false"/>
              <a:t>Vybírat jen obrazovky které chcete vyplnit - nelze rozpracovat dvě </a:t>
            </a:r>
            <a:r>
              <a:rPr lang="cs-CZ" sz="2200" dirty="false" err="true" smtClean="false"/>
              <a:t>ŽoZ</a:t>
            </a:r>
            <a:r>
              <a:rPr lang="cs-CZ" sz="2200" dirty="false" smtClean="false"/>
              <a:t> se stejnými obrazovkami.</a:t>
            </a:r>
          </a:p>
          <a:p>
            <a:pPr marL="432000" lvl="2" indent="-432000" algn="just">
              <a:lnSpc>
                <a:spcPct val="100000"/>
              </a:lnSpc>
              <a:spcBef>
                <a:spcPts val="0"/>
              </a:spcBef>
              <a:spcAft>
                <a:spcPts val="2400"/>
              </a:spcAft>
              <a:buSzPct val="100000"/>
              <a:buFont typeface="Wingdings" panose="05000000000000000000" pitchFamily="2" charset="2"/>
              <a:buChar char=""/>
            </a:pPr>
            <a:r>
              <a:rPr lang="cs-CZ" sz="2200" dirty="false" smtClean="false">
                <a:solidFill>
                  <a:srgbClr val="FF0000"/>
                </a:solidFill>
              </a:rPr>
              <a:t>POZOR: finanční obrazovky (rozpočet + rozpad financování + finanční plán) jsou provázané! Aktivují se všechny dohromady. I při změně </a:t>
            </a:r>
            <a:r>
              <a:rPr lang="cs-CZ" sz="2200" dirty="false">
                <a:solidFill>
                  <a:srgbClr val="FF0000"/>
                </a:solidFill>
              </a:rPr>
              <a:t>pouze v </a:t>
            </a:r>
            <a:r>
              <a:rPr lang="cs-CZ" sz="2200" dirty="false" smtClean="false">
                <a:solidFill>
                  <a:srgbClr val="FF0000"/>
                </a:solidFill>
              </a:rPr>
              <a:t>rozpočtu musí být proveden i rozpad financování!</a:t>
            </a:r>
            <a:endParaRPr lang="cs-CZ" sz="2200" dirty="false">
              <a:solidFill>
                <a:srgbClr val="FF0000"/>
              </a:solidFill>
            </a:endParaRPr>
          </a:p>
          <a:p>
            <a:pPr marL="432000" lvl="2" indent="-432000" algn="just">
              <a:lnSpc>
                <a:spcPct val="100000"/>
              </a:lnSpc>
              <a:spcBef>
                <a:spcPts val="0"/>
              </a:spcBef>
              <a:spcAft>
                <a:spcPts val="1200"/>
              </a:spcAft>
              <a:buSzPct val="100000"/>
              <a:buFont typeface="Wingdings" panose="05000000000000000000" pitchFamily="2" charset="2"/>
              <a:buChar char=""/>
            </a:pPr>
            <a:r>
              <a:rPr lang="cs-CZ" sz="2400" dirty="false" smtClean="false"/>
              <a:t>Zaslání </a:t>
            </a:r>
            <a:r>
              <a:rPr lang="cs-CZ" sz="2400" dirty="false"/>
              <a:t>na </a:t>
            </a:r>
            <a:r>
              <a:rPr lang="cs-CZ" sz="2400" dirty="false" smtClean="false"/>
              <a:t>ŘO</a:t>
            </a:r>
          </a:p>
          <a:p>
            <a:pPr marL="684000" lvl="3" indent="-432000" algn="just">
              <a:spcBef>
                <a:spcPts val="0"/>
              </a:spcBef>
              <a:spcAft>
                <a:spcPts val="2400"/>
              </a:spcAft>
              <a:buSzPct val="100000"/>
              <a:buFont typeface="Wingdings" panose="05000000000000000000" pitchFamily="2" charset="2"/>
              <a:buChar char=""/>
            </a:pPr>
            <a:r>
              <a:rPr lang="cs-CZ" sz="1700" dirty="false" smtClean="false"/>
              <a:t>Kontrola – finalizace – podpis </a:t>
            </a:r>
            <a:r>
              <a:rPr lang="cs-CZ" sz="1700" dirty="false" err="true" smtClean="false"/>
              <a:t>ŽoZ</a:t>
            </a:r>
            <a:r>
              <a:rPr lang="cs-CZ" sz="1700" dirty="false" smtClean="false"/>
              <a:t> = odeslání na ŘO</a:t>
            </a:r>
          </a:p>
          <a:p>
            <a:pPr marL="432000" lvl="2" indent="-432000" algn="just">
              <a:lnSpc>
                <a:spcPct val="100000"/>
              </a:lnSpc>
              <a:spcBef>
                <a:spcPts val="0"/>
              </a:spcBef>
              <a:spcAft>
                <a:spcPts val="1200"/>
              </a:spcAft>
              <a:buSzPct val="100000"/>
              <a:buFont typeface="Wingdings" panose="05000000000000000000" pitchFamily="2" charset="2"/>
              <a:buChar char=""/>
            </a:pPr>
            <a:r>
              <a:rPr lang="cs-CZ" sz="2400" dirty="false" smtClean="false"/>
              <a:t>Návod na www.esfcr.cz</a:t>
            </a:r>
          </a:p>
          <a:p>
            <a:pPr marL="684000" lvl="3" indent="-432000" algn="just">
              <a:lnSpc>
                <a:spcPct val="100000"/>
              </a:lnSpc>
              <a:spcBef>
                <a:spcPts val="0"/>
              </a:spcBef>
              <a:spcAft>
                <a:spcPts val="1200"/>
              </a:spcAft>
              <a:buSzPct val="100000"/>
              <a:buFont typeface="Wingdings" panose="05000000000000000000" pitchFamily="2" charset="2"/>
              <a:buChar char=""/>
            </a:pPr>
            <a:r>
              <a:rPr lang="cs-CZ" sz="1400" dirty="false" smtClean="false"/>
              <a:t>https</a:t>
            </a:r>
            <a:r>
              <a:rPr lang="cs-CZ" sz="1400" dirty="false"/>
              <a:t>://www.esfcr.cz/pokyny-k-vyplneni-zpravy-o-realizaci-zadosti-o-platbu-a-zadosti-o-zmenu-opz/-/dokument/809732</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32</a:t>
            </a:fld>
            <a:endParaRPr lang="cs-CZ" dirty="false"/>
          </a:p>
        </p:txBody>
      </p:sp>
    </p:spTree>
    <p:extLst>
      <p:ext uri="{BB962C8B-B14F-4D97-AF65-F5344CB8AC3E}">
        <p14:creationId xmlns:p14="http://schemas.microsoft.com/office/powerpoint/2010/main" val="21004481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6" name="Nadpis 5"/>
          <p:cNvSpPr>
            <a:spLocks noGrp="true"/>
          </p:cNvSpPr>
          <p:nvPr>
            <p:ph type="title"/>
          </p:nvPr>
        </p:nvSpPr>
        <p:spPr>
          <a:xfrm>
            <a:off x="323528" y="0"/>
            <a:ext cx="8640960" cy="1080000"/>
          </a:xfrm>
        </p:spPr>
        <p:txBody>
          <a:bodyPr/>
          <a:lstStyle/>
          <a:p>
            <a:r>
              <a:rPr lang="cs-CZ" dirty="false" smtClean="false"/>
              <a:t>Schvalovací proces</a:t>
            </a:r>
            <a:endParaRPr lang="cs-CZ" dirty="false"/>
          </a:p>
        </p:txBody>
      </p:sp>
      <p:sp>
        <p:nvSpPr>
          <p:cNvPr id="3" name="Zástupný symbol pro obsah 2"/>
          <p:cNvSpPr>
            <a:spLocks noGrp="true"/>
          </p:cNvSpPr>
          <p:nvPr>
            <p:ph idx="1"/>
          </p:nvPr>
        </p:nvSpPr>
        <p:spPr>
          <a:xfrm>
            <a:off x="683568" y="1484784"/>
            <a:ext cx="8064896" cy="5040560"/>
          </a:xfrm>
        </p:spPr>
        <p:txBody>
          <a:bodyPr/>
          <a:lstStyle/>
          <a:p>
            <a:pPr marL="432000" lvl="2" indent="-432000" algn="just">
              <a:lnSpc>
                <a:spcPct val="100000"/>
              </a:lnSpc>
              <a:spcBef>
                <a:spcPts val="1200"/>
              </a:spcBef>
              <a:spcAft>
                <a:spcPts val="600"/>
              </a:spcAft>
              <a:buSzPct val="100000"/>
              <a:buFont typeface="Wingdings" panose="05000000000000000000" pitchFamily="2" charset="2"/>
              <a:buChar char=""/>
            </a:pPr>
            <a:r>
              <a:rPr lang="cs-CZ" sz="2400" dirty="false" smtClean="false"/>
              <a:t>ŘO po doručení žádosti o změnu určí druh změny (podstatná se změnou právního aktu, bez změny právního aktu, nepodstatná změna). </a:t>
            </a:r>
          </a:p>
          <a:p>
            <a:pPr marL="936000" lvl="4" indent="-432000" algn="just">
              <a:spcBef>
                <a:spcPts val="1200"/>
              </a:spcBef>
              <a:spcAft>
                <a:spcPts val="600"/>
              </a:spcAft>
              <a:buSzPct val="100000"/>
              <a:buFont typeface="Courier New" panose="02070309020205020404" pitchFamily="49" charset="0"/>
              <a:buChar char="o"/>
            </a:pPr>
            <a:r>
              <a:rPr lang="cs-CZ" sz="2400" dirty="false" smtClean="false"/>
              <a:t>Příjemce totiž při </a:t>
            </a:r>
            <a:r>
              <a:rPr lang="cs-CZ" sz="2400" dirty="false"/>
              <a:t>založení </a:t>
            </a:r>
            <a:r>
              <a:rPr lang="cs-CZ" sz="2400" dirty="false" err="true"/>
              <a:t>ŽoZ</a:t>
            </a:r>
            <a:r>
              <a:rPr lang="cs-CZ" sz="2400" dirty="false"/>
              <a:t> v IS KP14+ nemá možnost editovat pole Typ závažnosti </a:t>
            </a:r>
            <a:r>
              <a:rPr lang="cs-CZ" sz="2400" dirty="false" smtClean="false"/>
              <a:t>změny.</a:t>
            </a:r>
          </a:p>
          <a:p>
            <a:pPr marL="432000" lvl="2" indent="-432000" algn="just">
              <a:lnSpc>
                <a:spcPct val="100000"/>
              </a:lnSpc>
              <a:spcBef>
                <a:spcPts val="1200"/>
              </a:spcBef>
              <a:spcAft>
                <a:spcPts val="600"/>
              </a:spcAft>
              <a:buSzPct val="100000"/>
              <a:buFont typeface="Wingdings" panose="05000000000000000000" pitchFamily="2" charset="2"/>
              <a:buChar char=""/>
            </a:pPr>
            <a:r>
              <a:rPr lang="cs-CZ" sz="2400" dirty="false" smtClean="false"/>
              <a:t>V závislosti na druhu změny probíhá schvalovací proces.</a:t>
            </a:r>
          </a:p>
          <a:p>
            <a:pPr marL="432000" lvl="2" indent="-432000" algn="just">
              <a:lnSpc>
                <a:spcPct val="100000"/>
              </a:lnSpc>
              <a:spcBef>
                <a:spcPts val="1200"/>
              </a:spcBef>
              <a:spcAft>
                <a:spcPts val="600"/>
              </a:spcAft>
              <a:buSzPct val="100000"/>
              <a:buFont typeface="Wingdings" panose="05000000000000000000" pitchFamily="2" charset="2"/>
              <a:buChar char=""/>
            </a:pPr>
            <a:r>
              <a:rPr lang="cs-CZ" sz="2400" dirty="false" smtClean="false"/>
              <a:t>Je-li třeba opravy </a:t>
            </a:r>
            <a:r>
              <a:rPr lang="cs-CZ" sz="2400" dirty="false" err="true" smtClean="false"/>
              <a:t>ŽoZ</a:t>
            </a:r>
            <a:r>
              <a:rPr lang="cs-CZ" sz="2400" dirty="false" smtClean="false"/>
              <a:t>, ŘO vrátí k dopracování, jinak bude </a:t>
            </a:r>
            <a:r>
              <a:rPr lang="cs-CZ" sz="2400" dirty="false" err="true" smtClean="false"/>
              <a:t>ŽoZ</a:t>
            </a:r>
            <a:r>
              <a:rPr lang="cs-CZ" sz="2400" dirty="false" smtClean="false"/>
              <a:t> buď akceptována, schválena, nebo neschválena.</a:t>
            </a:r>
            <a:endParaRPr lang="cs-CZ" dirty="false" smtClean="false"/>
          </a:p>
          <a:p>
            <a:pPr marL="0" lvl="2" indent="0">
              <a:lnSpc>
                <a:spcPts val="2880"/>
              </a:lnSpc>
              <a:spcBef>
                <a:spcPts val="600"/>
              </a:spcBef>
              <a:spcAft>
                <a:spcPts val="600"/>
              </a:spcAft>
              <a:buSzPct val="100000"/>
              <a:buNone/>
            </a:pPr>
            <a:endParaRPr lang="cs-CZ" sz="2400" dirty="false"/>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33</a:t>
            </a:fld>
            <a:endParaRPr lang="cs-CZ" dirty="false"/>
          </a:p>
        </p:txBody>
      </p:sp>
    </p:spTree>
    <p:extLst>
      <p:ext uri="{BB962C8B-B14F-4D97-AF65-F5344CB8AC3E}">
        <p14:creationId xmlns:p14="http://schemas.microsoft.com/office/powerpoint/2010/main" val="21067552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a:xfrm>
            <a:off x="827584" y="2852936"/>
            <a:ext cx="7632040" cy="2088232"/>
          </a:xfrm>
        </p:spPr>
        <p:txBody>
          <a:bodyPr/>
          <a:lstStyle/>
          <a:p>
            <a:pPr algn="ctr"/>
            <a:r>
              <a:rPr lang="cs-CZ" dirty="false" smtClean="false"/>
              <a:t/>
            </a:r>
            <a:br>
              <a:rPr lang="cs-CZ" dirty="false" smtClean="false"/>
            </a:br>
            <a:r>
              <a:rPr lang="cs-CZ" dirty="false" smtClean="false"/>
              <a:t>(ne)způsobilé výdaje</a:t>
            </a:r>
            <a:br>
              <a:rPr lang="cs-CZ" dirty="false" smtClean="false"/>
            </a:br>
            <a:r>
              <a:rPr lang="cs-CZ" dirty="false"/>
              <a:t/>
            </a:r>
            <a:br>
              <a:rPr lang="cs-CZ" dirty="false"/>
            </a:br>
            <a:endParaRPr lang="cs-CZ" sz="3200" b="false" i="true" cap="none" dirty="false"/>
          </a:p>
        </p:txBody>
      </p:sp>
    </p:spTree>
    <p:extLst>
      <p:ext uri="{BB962C8B-B14F-4D97-AF65-F5344CB8AC3E}">
        <p14:creationId xmlns:p14="http://schemas.microsoft.com/office/powerpoint/2010/main" val="10790394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a:t>Způsobilé a nezpůsobilé výdaje</a:t>
            </a:r>
          </a:p>
        </p:txBody>
      </p:sp>
      <p:sp>
        <p:nvSpPr>
          <p:cNvPr id="3" name="Zástupný symbol pro obsah 2"/>
          <p:cNvSpPr>
            <a:spLocks noGrp="true"/>
          </p:cNvSpPr>
          <p:nvPr>
            <p:ph idx="1"/>
          </p:nvPr>
        </p:nvSpPr>
        <p:spPr>
          <a:xfrm>
            <a:off x="539552" y="1628800"/>
            <a:ext cx="8064000" cy="4779232"/>
          </a:xfrm>
        </p:spPr>
        <p:txBody>
          <a:bodyPr/>
          <a:lstStyle/>
          <a:p>
            <a:pPr algn="just">
              <a:defRPr/>
            </a:pPr>
            <a:r>
              <a:rPr lang="cs-CZ" sz="1800" b="true" dirty="false"/>
              <a:t>Podpora z OPZ je určena výhradně na způsobilé </a:t>
            </a:r>
            <a:r>
              <a:rPr lang="cs-CZ" sz="1800" b="true" dirty="false" smtClean="false"/>
              <a:t>výdaje</a:t>
            </a:r>
          </a:p>
          <a:p>
            <a:pPr algn="just">
              <a:defRPr/>
            </a:pPr>
            <a:r>
              <a:rPr lang="cs-CZ" sz="1800" dirty="false" smtClean="false"/>
              <a:t>Řídící </a:t>
            </a:r>
            <a:r>
              <a:rPr lang="cs-CZ" sz="1800" dirty="false"/>
              <a:t>orgán </a:t>
            </a:r>
            <a:r>
              <a:rPr lang="cs-CZ" sz="1800" b="true" dirty="false"/>
              <a:t>je oprávněn vyžádat si od příjemce jakýkoliv dokument nezbytný pro ověření způsobilosti výdajů</a:t>
            </a:r>
            <a:r>
              <a:rPr lang="cs-CZ" sz="1800" dirty="false"/>
              <a:t> v rámci projektu (může jít               i o dokument, který vznikl v době před zahájením realizace projektu</a:t>
            </a:r>
            <a:r>
              <a:rPr lang="cs-CZ" sz="1800" dirty="false" smtClean="false"/>
              <a:t>).</a:t>
            </a:r>
            <a:endParaRPr lang="cs-CZ" sz="1800" dirty="false"/>
          </a:p>
          <a:p>
            <a:pPr algn="just">
              <a:defRPr/>
            </a:pPr>
            <a:r>
              <a:rPr lang="cs-CZ" sz="1800" dirty="false"/>
              <a:t>Režim financování </a:t>
            </a:r>
            <a:r>
              <a:rPr lang="cs-CZ" sz="1800" b="true" dirty="false"/>
              <a:t>metodou skutečně vzniklých výdajů</a:t>
            </a:r>
            <a:r>
              <a:rPr lang="cs-CZ" sz="1800" dirty="false"/>
              <a:t> je založen na tom, že ke stanovení výše způsobilých výdajů dochází na základě reálně vzniklých a uhrazených výdajů prostřednictvím jejich doložení účetním, daňovým či jiným </a:t>
            </a:r>
            <a:r>
              <a:rPr lang="cs-CZ" sz="1800" dirty="false" smtClean="false"/>
              <a:t>dokladem.</a:t>
            </a:r>
            <a:endParaRPr lang="cs-CZ" sz="1800" dirty="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35</a:t>
            </a:fld>
            <a:endParaRPr lang="cs-CZ" dirty="false"/>
          </a:p>
        </p:txBody>
      </p:sp>
    </p:spTree>
    <p:extLst>
      <p:ext uri="{BB962C8B-B14F-4D97-AF65-F5344CB8AC3E}">
        <p14:creationId xmlns:p14="http://schemas.microsoft.com/office/powerpoint/2010/main" val="3953545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a:xfrm>
            <a:off x="179512" y="0"/>
            <a:ext cx="8964488" cy="1080000"/>
          </a:xfrm>
        </p:spPr>
        <p:txBody>
          <a:bodyPr/>
          <a:lstStyle/>
          <a:p>
            <a:pPr algn="ctr"/>
            <a:r>
              <a:rPr lang="cs-CZ" dirty="false"/>
              <a:t>Charakteristika způsobilého výdaje</a:t>
            </a:r>
          </a:p>
        </p:txBody>
      </p:sp>
      <p:sp>
        <p:nvSpPr>
          <p:cNvPr id="3" name="Zástupný symbol pro obsah 2"/>
          <p:cNvSpPr>
            <a:spLocks noGrp="true"/>
          </p:cNvSpPr>
          <p:nvPr>
            <p:ph idx="1"/>
          </p:nvPr>
        </p:nvSpPr>
        <p:spPr>
          <a:xfrm>
            <a:off x="539552" y="1700808"/>
            <a:ext cx="8064000" cy="4779232"/>
          </a:xfrm>
        </p:spPr>
        <p:txBody>
          <a:bodyPr/>
          <a:lstStyle/>
          <a:p>
            <a:pPr marL="457200" indent="-457200" algn="just">
              <a:lnSpc>
                <a:spcPct val="100000"/>
              </a:lnSpc>
              <a:buFont typeface="+mj-lt"/>
              <a:buAutoNum type="arabicPeriod"/>
            </a:pPr>
            <a:r>
              <a:rPr lang="cs-CZ" altLang="cs-CZ" sz="1800" dirty="false"/>
              <a:t>je v souladu s právními předpisy (tj. zejména legislativou EU a ČR), </a:t>
            </a:r>
          </a:p>
          <a:p>
            <a:pPr marL="457200" indent="-457200" algn="just">
              <a:lnSpc>
                <a:spcPct val="100000"/>
              </a:lnSpc>
              <a:buFont typeface="+mj-lt"/>
              <a:buAutoNum type="arabicPeriod"/>
            </a:pPr>
            <a:r>
              <a:rPr lang="pl-PL" altLang="cs-CZ" sz="1800" dirty="false"/>
              <a:t>je v souladu s pravidly programu a s podmínkami poskytnutí podpory, </a:t>
            </a:r>
          </a:p>
          <a:p>
            <a:pPr marL="457200" indent="-457200" algn="just">
              <a:lnSpc>
                <a:spcPct val="100000"/>
              </a:lnSpc>
              <a:buFont typeface="+mj-lt"/>
              <a:buAutoNum type="arabicPeriod"/>
            </a:pPr>
            <a:r>
              <a:rPr lang="cs-CZ" altLang="cs-CZ" sz="1800" dirty="false"/>
              <a:t>je přiměřený, </a:t>
            </a:r>
          </a:p>
          <a:p>
            <a:pPr marL="457200" indent="-457200" algn="just">
              <a:lnSpc>
                <a:spcPct val="100000"/>
              </a:lnSpc>
              <a:buFont typeface="+mj-lt"/>
              <a:buAutoNum type="arabicPeriod"/>
            </a:pPr>
            <a:r>
              <a:rPr lang="cs-CZ" altLang="cs-CZ" sz="1800" dirty="false"/>
              <a:t>vznikl v době realizace projektu </a:t>
            </a:r>
            <a:r>
              <a:rPr lang="cs-CZ" altLang="cs-CZ" sz="1600" dirty="false" smtClean="false"/>
              <a:t>(kdy </a:t>
            </a:r>
            <a:r>
              <a:rPr lang="cs-CZ" altLang="cs-CZ" sz="1600" dirty="false"/>
              <a:t>datum zahájení i datum ukončení realizace specifikuje právní akt (nejpozději však 31. 12. 2023), a byl uhrazen (pokud je to relevantní) nejpozději do okamžiku ukončení administrace závěrečné zprávy </a:t>
            </a:r>
            <a:r>
              <a:rPr lang="cs-CZ" altLang="cs-CZ" sz="1600" dirty="false" smtClean="false"/>
              <a:t/>
            </a:r>
            <a:br>
              <a:rPr lang="cs-CZ" altLang="cs-CZ" sz="1600" dirty="false" smtClean="false"/>
            </a:br>
            <a:r>
              <a:rPr lang="cs-CZ" altLang="cs-CZ" sz="1600" dirty="false" smtClean="false"/>
              <a:t>o </a:t>
            </a:r>
            <a:r>
              <a:rPr lang="cs-CZ" altLang="cs-CZ" sz="1600" dirty="false"/>
              <a:t>realizaci projektu, resp. závěrečné žádosti o </a:t>
            </a:r>
            <a:r>
              <a:rPr lang="cs-CZ" altLang="cs-CZ" sz="1600" dirty="false" smtClean="false"/>
              <a:t>platbu)</a:t>
            </a:r>
            <a:r>
              <a:rPr lang="cs-CZ" altLang="cs-CZ" sz="1800" dirty="false" smtClean="false"/>
              <a:t>,</a:t>
            </a:r>
            <a:endParaRPr lang="cs-CZ" altLang="cs-CZ" sz="1800" dirty="false"/>
          </a:p>
          <a:p>
            <a:pPr marL="457200" indent="-457200" algn="just">
              <a:lnSpc>
                <a:spcPct val="100000"/>
              </a:lnSpc>
              <a:buFont typeface="+mj-lt"/>
              <a:buAutoNum type="arabicPeriod"/>
            </a:pPr>
            <a:r>
              <a:rPr lang="cs-CZ" altLang="cs-CZ" sz="1800" dirty="false"/>
              <a:t>splňuje podmínky územní způsobilosti (tj. váže se na aktivity projektu, které jsou územně způsobilé), </a:t>
            </a:r>
          </a:p>
          <a:p>
            <a:pPr marL="457200" indent="-457200" algn="just">
              <a:lnSpc>
                <a:spcPct val="100000"/>
              </a:lnSpc>
              <a:buFont typeface="+mj-lt"/>
              <a:buAutoNum type="arabicPeriod"/>
            </a:pPr>
            <a:r>
              <a:rPr lang="cs-CZ" altLang="cs-CZ" sz="1800" dirty="false"/>
              <a:t>je řádně identifikovatelný, prokazatelný a doložitelný, </a:t>
            </a:r>
          </a:p>
          <a:p>
            <a:pPr marL="457200" indent="-457200" algn="just">
              <a:lnSpc>
                <a:spcPct val="100000"/>
              </a:lnSpc>
              <a:buFont typeface="+mj-lt"/>
              <a:buAutoNum type="arabicPeriod"/>
            </a:pPr>
            <a:r>
              <a:rPr lang="cs-CZ" altLang="cs-CZ" sz="1800" dirty="false"/>
              <a:t>je nezbytný pro dosažení cílů projektu. </a:t>
            </a:r>
          </a:p>
          <a:p>
            <a:pPr marL="0" indent="0" algn="just">
              <a:lnSpc>
                <a:spcPct val="100000"/>
              </a:lnSpc>
              <a:buNone/>
            </a:pPr>
            <a:r>
              <a:rPr lang="cs-CZ" altLang="cs-CZ" sz="1800" b="true" dirty="false"/>
              <a:t>Uvedené podmínky musejí být naplněny všechny </a:t>
            </a:r>
            <a:r>
              <a:rPr lang="cs-CZ" altLang="cs-CZ" sz="1800" b="true" dirty="false" smtClean="false"/>
              <a:t>zároveň.</a:t>
            </a:r>
            <a:endParaRPr lang="cs-CZ" altLang="cs-CZ" sz="1800" b="true" dirty="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36</a:t>
            </a:fld>
            <a:endParaRPr lang="cs-CZ" dirty="false"/>
          </a:p>
        </p:txBody>
      </p:sp>
    </p:spTree>
    <p:extLst>
      <p:ext uri="{BB962C8B-B14F-4D97-AF65-F5344CB8AC3E}">
        <p14:creationId xmlns:p14="http://schemas.microsoft.com/office/powerpoint/2010/main" val="38146061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a:xfrm>
            <a:off x="0" y="0"/>
            <a:ext cx="9144000" cy="1340768"/>
          </a:xfrm>
        </p:spPr>
        <p:txBody>
          <a:bodyPr/>
          <a:lstStyle/>
          <a:p>
            <a:pPr algn="ctr"/>
            <a:r>
              <a:rPr lang="cs-CZ" sz="2800" dirty="false"/>
              <a:t>Charakteristika</a:t>
            </a:r>
            <a:r>
              <a:rPr lang="cs-CZ" sz="2400" dirty="false"/>
              <a:t> </a:t>
            </a:r>
            <a:r>
              <a:rPr lang="cs-CZ" sz="2800" dirty="false"/>
              <a:t>základních pojmů – Způsobilé výdaje</a:t>
            </a:r>
            <a:r>
              <a:rPr lang="cs-CZ" sz="2400" dirty="false"/>
              <a:t/>
            </a:r>
            <a:br>
              <a:rPr lang="cs-CZ" sz="2400" dirty="false"/>
            </a:br>
            <a:endParaRPr lang="cs-CZ" sz="2400" dirty="false"/>
          </a:p>
        </p:txBody>
      </p:sp>
      <p:sp>
        <p:nvSpPr>
          <p:cNvPr id="3" name="Zástupný symbol pro obsah 2"/>
          <p:cNvSpPr>
            <a:spLocks noGrp="true"/>
          </p:cNvSpPr>
          <p:nvPr>
            <p:ph idx="1"/>
          </p:nvPr>
        </p:nvSpPr>
        <p:spPr>
          <a:xfrm>
            <a:off x="540000" y="1340768"/>
            <a:ext cx="8064000" cy="5328592"/>
          </a:xfrm>
        </p:spPr>
        <p:txBody>
          <a:bodyPr/>
          <a:lstStyle/>
          <a:p>
            <a:pPr marL="0" indent="0" algn="just">
              <a:buNone/>
              <a:defRPr/>
            </a:pPr>
            <a:r>
              <a:rPr lang="cs-CZ" altLang="cs-CZ" sz="1800" b="true" dirty="false"/>
              <a:t>Přiměřenost výdaje = dosažení optimálního vztahu mezi:</a:t>
            </a:r>
          </a:p>
          <a:p>
            <a:pPr algn="just">
              <a:lnSpc>
                <a:spcPct val="100000"/>
              </a:lnSpc>
              <a:spcAft>
                <a:spcPts val="1200"/>
              </a:spcAft>
              <a:defRPr/>
            </a:pPr>
            <a:r>
              <a:rPr lang="cs-CZ" altLang="cs-CZ" sz="1800" b="true" dirty="false"/>
              <a:t>Hospodárností,</a:t>
            </a:r>
            <a:r>
              <a:rPr lang="cs-CZ" altLang="cs-CZ" sz="1800" dirty="false"/>
              <a:t> tj. zajištěním kvalitně dosažených úkolů s co nejnižším vynaložením veřejných prostředků (vazba na ceny obvyklé viz </a:t>
            </a:r>
            <a:r>
              <a:rPr lang="cs-CZ" altLang="cs-CZ" sz="1800" dirty="false">
                <a:hlinkClick r:id="rId2"/>
              </a:rPr>
              <a:t>www.esfcr.cz</a:t>
            </a:r>
            <a:r>
              <a:rPr lang="cs-CZ" altLang="cs-CZ" sz="1800" dirty="false"/>
              <a:t>)</a:t>
            </a:r>
          </a:p>
          <a:p>
            <a:pPr algn="just">
              <a:lnSpc>
                <a:spcPct val="100000"/>
              </a:lnSpc>
              <a:spcAft>
                <a:spcPts val="1200"/>
              </a:spcAft>
              <a:defRPr/>
            </a:pPr>
            <a:r>
              <a:rPr lang="cs-CZ" altLang="cs-CZ" sz="1800" b="true" dirty="false"/>
              <a:t>Účelností, </a:t>
            </a:r>
            <a:r>
              <a:rPr lang="cs-CZ" altLang="cs-CZ" sz="1800" dirty="false"/>
              <a:t>tj. využitím veřejných prostředků k zajištění optimální míry dosažení cílů</a:t>
            </a:r>
          </a:p>
          <a:p>
            <a:pPr algn="just">
              <a:lnSpc>
                <a:spcPct val="100000"/>
              </a:lnSpc>
              <a:spcAft>
                <a:spcPts val="1200"/>
              </a:spcAft>
              <a:defRPr/>
            </a:pPr>
            <a:r>
              <a:rPr lang="cs-CZ" altLang="cs-CZ" sz="1800" b="true" dirty="false"/>
              <a:t>Efektivností, tj. </a:t>
            </a:r>
            <a:r>
              <a:rPr lang="cs-CZ" altLang="cs-CZ" sz="1800" dirty="false"/>
              <a:t>vynaložením veřejných prostředků tak, aby se ve srovnání s jejich objemem dosáhlo maximálního rozsahu, kvality a přínosu</a:t>
            </a:r>
          </a:p>
          <a:p>
            <a:pPr marL="0" indent="0" algn="ctr">
              <a:lnSpc>
                <a:spcPct val="100000"/>
              </a:lnSpc>
              <a:spcAft>
                <a:spcPts val="1200"/>
              </a:spcAft>
              <a:buNone/>
              <a:defRPr/>
            </a:pPr>
            <a:r>
              <a:rPr lang="cs-CZ" altLang="cs-CZ" sz="1800" b="true" dirty="false"/>
              <a:t>Pokud výdaje vykazované příjemcem nejsou přiměřené, ŘO je oprávněn výdaj jako způsobilý neschválit, nebo jej schválit pouze do určité </a:t>
            </a:r>
            <a:r>
              <a:rPr lang="cs-CZ" altLang="cs-CZ" sz="1800" b="true" dirty="false" smtClean="false"/>
              <a:t>výše.</a:t>
            </a:r>
          </a:p>
          <a:p>
            <a:pPr marL="0" indent="0" algn="just">
              <a:lnSpc>
                <a:spcPct val="100000"/>
              </a:lnSpc>
              <a:spcAft>
                <a:spcPts val="1200"/>
              </a:spcAft>
              <a:buNone/>
              <a:defRPr/>
            </a:pPr>
            <a:r>
              <a:rPr lang="cs-CZ" sz="1800" b="true" dirty="false"/>
              <a:t>Časová způsobilost výdaje</a:t>
            </a:r>
          </a:p>
          <a:p>
            <a:pPr algn="just">
              <a:lnSpc>
                <a:spcPct val="100000"/>
              </a:lnSpc>
              <a:spcAft>
                <a:spcPts val="1200"/>
              </a:spcAft>
              <a:defRPr/>
            </a:pPr>
            <a:r>
              <a:rPr lang="cs-CZ" sz="1800" dirty="false"/>
              <a:t>Výdaj vznikl v době realizace projektu</a:t>
            </a:r>
          </a:p>
          <a:p>
            <a:pPr algn="just">
              <a:lnSpc>
                <a:spcPct val="100000"/>
              </a:lnSpc>
              <a:spcAft>
                <a:spcPts val="1200"/>
              </a:spcAft>
              <a:defRPr/>
            </a:pPr>
            <a:r>
              <a:rPr lang="cs-CZ" sz="1800" dirty="false"/>
              <a:t>Tato podmínka musí být ověřitelná (např. datem na účetním dokladu apod.)</a:t>
            </a:r>
          </a:p>
          <a:p>
            <a:pPr marL="0" indent="0" algn="just">
              <a:buNone/>
              <a:defRPr/>
            </a:pPr>
            <a:endParaRPr lang="cs-CZ" altLang="cs-CZ" sz="1800" b="true" dirty="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37</a:t>
            </a:fld>
            <a:endParaRPr lang="cs-CZ" dirty="false"/>
          </a:p>
        </p:txBody>
      </p:sp>
    </p:spTree>
    <p:extLst>
      <p:ext uri="{BB962C8B-B14F-4D97-AF65-F5344CB8AC3E}">
        <p14:creationId xmlns:p14="http://schemas.microsoft.com/office/powerpoint/2010/main" val="37022230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Celkové způsobilé náklady projektu</a:t>
            </a:r>
          </a:p>
        </p:txBody>
      </p:sp>
      <p:sp>
        <p:nvSpPr>
          <p:cNvPr id="3" name="Zástupný symbol pro obsah 2"/>
          <p:cNvSpPr>
            <a:spLocks noGrp="true"/>
          </p:cNvSpPr>
          <p:nvPr>
            <p:ph idx="1"/>
          </p:nvPr>
        </p:nvSpPr>
        <p:spPr>
          <a:xfrm>
            <a:off x="540000" y="1340768"/>
            <a:ext cx="8064000" cy="5400600"/>
          </a:xfrm>
        </p:spPr>
        <p:txBody>
          <a:bodyPr/>
          <a:lstStyle/>
          <a:p>
            <a:pPr marL="0" indent="0">
              <a:lnSpc>
                <a:spcPct val="100000"/>
              </a:lnSpc>
              <a:buNone/>
              <a:defRPr/>
            </a:pPr>
            <a:r>
              <a:rPr lang="cs-CZ" sz="1800" b="true" dirty="false" smtClean="false"/>
              <a:t>	Platba příjemci =</a:t>
            </a:r>
          </a:p>
          <a:p>
            <a:pPr marL="0" indent="0" algn="ctr">
              <a:lnSpc>
                <a:spcPct val="100000"/>
              </a:lnSpc>
              <a:buNone/>
              <a:defRPr/>
            </a:pPr>
            <a:r>
              <a:rPr lang="cs-CZ" sz="1800" b="true" dirty="false" smtClean="false"/>
              <a:t>PŘÍMÉ </a:t>
            </a:r>
            <a:r>
              <a:rPr lang="cs-CZ" sz="1800" b="true" dirty="false"/>
              <a:t>NÁKLADY </a:t>
            </a:r>
          </a:p>
          <a:p>
            <a:pPr marL="0" indent="0" algn="ctr">
              <a:lnSpc>
                <a:spcPct val="100000"/>
              </a:lnSpc>
              <a:buNone/>
              <a:defRPr/>
            </a:pPr>
            <a:r>
              <a:rPr lang="cs-CZ" sz="1800" dirty="false"/>
              <a:t>(aktivity, které mají přímou vazbu na CS)</a:t>
            </a:r>
          </a:p>
          <a:p>
            <a:pPr marL="0" indent="0" algn="ctr">
              <a:lnSpc>
                <a:spcPct val="100000"/>
              </a:lnSpc>
              <a:buNone/>
              <a:defRPr/>
            </a:pPr>
            <a:r>
              <a:rPr lang="cs-CZ" sz="1800" dirty="false"/>
              <a:t>+</a:t>
            </a:r>
          </a:p>
          <a:p>
            <a:pPr marL="0" indent="0" algn="ctr">
              <a:lnSpc>
                <a:spcPct val="100000"/>
              </a:lnSpc>
              <a:buNone/>
              <a:defRPr/>
            </a:pPr>
            <a:r>
              <a:rPr lang="cs-CZ" sz="1800" b="true" dirty="false"/>
              <a:t>NEPŘÍMÉ NÁKLADY</a:t>
            </a:r>
          </a:p>
          <a:p>
            <a:pPr marL="0" indent="0" algn="ctr">
              <a:lnSpc>
                <a:spcPct val="100000"/>
              </a:lnSpc>
              <a:buNone/>
              <a:defRPr/>
            </a:pPr>
            <a:r>
              <a:rPr lang="cs-CZ" sz="1800" dirty="false"/>
              <a:t>(obvykle nemají přímou vazbu na </a:t>
            </a:r>
            <a:r>
              <a:rPr lang="cs-CZ" sz="1800" dirty="false" smtClean="false"/>
              <a:t>CS)</a:t>
            </a:r>
          </a:p>
          <a:p>
            <a:pPr marL="0" indent="0" algn="ctr">
              <a:lnSpc>
                <a:spcPct val="100000"/>
              </a:lnSpc>
              <a:buNone/>
              <a:defRPr/>
            </a:pPr>
            <a:r>
              <a:rPr lang="cs-CZ" sz="1800" dirty="false" smtClean="false"/>
              <a:t>Nepřímé náklady </a:t>
            </a:r>
            <a:r>
              <a:rPr lang="cs-CZ" sz="1800" dirty="false"/>
              <a:t>příjemce prokazuje procentuálním poměrem </a:t>
            </a:r>
            <a:r>
              <a:rPr lang="cs-CZ" sz="1800" dirty="false" smtClean="false"/>
              <a:t>(%) vůči </a:t>
            </a:r>
            <a:r>
              <a:rPr lang="cs-CZ" sz="1800" dirty="false"/>
              <a:t>skutečně vynaloženým způsobilým přímým nákladům, a to v rámci předložené zprávy o realizaci projektu </a:t>
            </a:r>
            <a:r>
              <a:rPr lang="cs-CZ" sz="1800" dirty="false" smtClean="false"/>
              <a:t>s </a:t>
            </a:r>
            <a:r>
              <a:rPr lang="cs-CZ" sz="1800" dirty="false"/>
              <a:t>žádostí o platbu</a:t>
            </a:r>
            <a:r>
              <a:rPr lang="cs-CZ" sz="1600" dirty="false" smtClean="false"/>
              <a:t>)</a:t>
            </a:r>
            <a:endParaRPr lang="cs-CZ" sz="1600" b="true" dirty="false" smtClean="false"/>
          </a:p>
          <a:p>
            <a:r>
              <a:rPr lang="cs-CZ" sz="1600" b="true" dirty="false" smtClean="false">
                <a:solidFill>
                  <a:srgbClr val="00B0F0"/>
                </a:solidFill>
              </a:rPr>
              <a:t>Pomůcka </a:t>
            </a:r>
            <a:r>
              <a:rPr lang="cs-CZ" sz="1600" b="true" dirty="false">
                <a:solidFill>
                  <a:srgbClr val="00B0F0"/>
                </a:solidFill>
              </a:rPr>
              <a:t>k identifikaci přímých a nepřímých nákladů </a:t>
            </a:r>
            <a:r>
              <a:rPr lang="cs-CZ" sz="1600" b="true" dirty="false" smtClean="false"/>
              <a:t>(</a:t>
            </a:r>
            <a:r>
              <a:rPr lang="cs-CZ" sz="1600" b="true" dirty="false" smtClean="false">
                <a:hlinkClick r:id="rId3"/>
              </a:rPr>
              <a:t>https</a:t>
            </a:r>
            <a:r>
              <a:rPr lang="cs-CZ" sz="1600" b="true" dirty="false">
                <a:hlinkClick r:id="rId3"/>
              </a:rPr>
              <a:t>://www.esfcr.cz/pravidla-pro-</a:t>
            </a:r>
            <a:r>
              <a:rPr lang="cs-CZ" sz="1600" b="true" dirty="false" err="true">
                <a:hlinkClick r:id="rId3"/>
              </a:rPr>
              <a:t>zadatele</a:t>
            </a:r>
            <a:r>
              <a:rPr lang="cs-CZ" sz="1600" b="true" dirty="false">
                <a:hlinkClick r:id="rId3"/>
              </a:rPr>
              <a:t>-a-</a:t>
            </a:r>
            <a:r>
              <a:rPr lang="cs-CZ" sz="1600" b="true" dirty="false" err="true">
                <a:hlinkClick r:id="rId3"/>
              </a:rPr>
              <a:t>prijemce</a:t>
            </a:r>
            <a:r>
              <a:rPr lang="cs-CZ" sz="1600" b="true" dirty="false">
                <a:hlinkClick r:id="rId3"/>
              </a:rPr>
              <a:t>-</a:t>
            </a:r>
            <a:r>
              <a:rPr lang="cs-CZ" sz="1600" b="true" dirty="false" err="true">
                <a:hlinkClick r:id="rId3"/>
              </a:rPr>
              <a:t>opz</a:t>
            </a:r>
            <a:r>
              <a:rPr lang="cs-CZ" sz="1600" b="true" dirty="false">
                <a:hlinkClick r:id="rId3"/>
              </a:rPr>
              <a:t>/-/</a:t>
            </a:r>
            <a:r>
              <a:rPr lang="cs-CZ" sz="1600" b="true" dirty="false" smtClean="false">
                <a:hlinkClick r:id="rId3"/>
              </a:rPr>
              <a:t>dokument/797894</a:t>
            </a:r>
            <a:r>
              <a:rPr lang="cs-CZ" sz="1600" b="true" dirty="false" smtClean="false"/>
              <a:t>) </a:t>
            </a:r>
          </a:p>
          <a:p>
            <a:r>
              <a:rPr lang="cs-CZ" sz="1800" dirty="false" smtClean="false"/>
              <a:t>Využití nepřímých nákladů </a:t>
            </a:r>
            <a:r>
              <a:rPr lang="cs-CZ" sz="1800" b="true" dirty="false" smtClean="false"/>
              <a:t>není předmětem kontrol </a:t>
            </a:r>
            <a:r>
              <a:rPr lang="cs-CZ" sz="1800" dirty="false" smtClean="false"/>
              <a:t>(administrativních, ani kontroly na místě). </a:t>
            </a:r>
            <a:endParaRPr lang="cs-CZ" sz="18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38</a:t>
            </a:fld>
            <a:endParaRPr lang="cs-CZ" dirty="false"/>
          </a:p>
        </p:txBody>
      </p:sp>
    </p:spTree>
    <p:extLst>
      <p:ext uri="{BB962C8B-B14F-4D97-AF65-F5344CB8AC3E}">
        <p14:creationId xmlns:p14="http://schemas.microsoft.com/office/powerpoint/2010/main" val="10184739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a:xfrm>
            <a:off x="360000" y="0"/>
            <a:ext cx="8784000" cy="1080000"/>
          </a:xfrm>
        </p:spPr>
        <p:txBody>
          <a:bodyPr/>
          <a:lstStyle/>
          <a:p>
            <a:r>
              <a:rPr lang="cs-CZ" sz="2800" dirty="false"/>
              <a:t>Celkové způsobilé náklady projektu</a:t>
            </a:r>
          </a:p>
        </p:txBody>
      </p:sp>
      <p:sp>
        <p:nvSpPr>
          <p:cNvPr id="3" name="Zástupný symbol pro obsah 2"/>
          <p:cNvSpPr>
            <a:spLocks noGrp="true"/>
          </p:cNvSpPr>
          <p:nvPr>
            <p:ph idx="1"/>
          </p:nvPr>
        </p:nvSpPr>
        <p:spPr/>
        <p:txBody>
          <a:bodyPr/>
          <a:lstStyle/>
          <a:p>
            <a:pPr marL="0" indent="0" algn="ctr">
              <a:buNone/>
            </a:pPr>
            <a:r>
              <a:rPr lang="cs-CZ" b="true" dirty="false"/>
              <a:t>NEPŘÍMÉ NÁKLADY MOHOU DOSAHOVAT MAXIMÁLNĚ 25 % PŘÍMÝCH </a:t>
            </a:r>
            <a:r>
              <a:rPr lang="cs-CZ" b="true" dirty="false" smtClean="false"/>
              <a:t/>
            </a:r>
            <a:br>
              <a:rPr lang="cs-CZ" b="true" dirty="false" smtClean="false"/>
            </a:br>
            <a:r>
              <a:rPr lang="cs-CZ" b="true" dirty="false" smtClean="false"/>
              <a:t>ZPŮSOBILÝCH </a:t>
            </a:r>
            <a:r>
              <a:rPr lang="cs-CZ" b="true" dirty="false"/>
              <a:t>NÁKLADŮ PROJEKTU </a:t>
            </a:r>
            <a:r>
              <a:rPr lang="cs-CZ" b="true" dirty="false" smtClean="false"/>
              <a:t/>
            </a:r>
            <a:br>
              <a:rPr lang="cs-CZ" b="true" dirty="false" smtClean="false"/>
            </a:br>
            <a:r>
              <a:rPr lang="cs-CZ" b="true" dirty="false"/>
              <a:t/>
            </a:r>
            <a:br>
              <a:rPr lang="cs-CZ" b="true" dirty="false"/>
            </a:br>
            <a:r>
              <a:rPr lang="cs-CZ" sz="2000" dirty="false" smtClean="false"/>
              <a:t>Pro projekty, u nichž podstatná většina nákladů vznikne formou nákupu služeb, jsou procenta nepřímých nákladů snížena:</a:t>
            </a:r>
          </a:p>
          <a:p>
            <a:pPr algn="just"/>
            <a:r>
              <a:rPr lang="cs-CZ" sz="1800" dirty="false" smtClean="false"/>
              <a:t>Pokud podíl nákupu služeb na celkových přímých způsobilých nákladech projektu činí více než 60 % a méně než 90 %, je procento nepřímých nákladů sníženo na 15 %.</a:t>
            </a:r>
          </a:p>
          <a:p>
            <a:pPr algn="just"/>
            <a:r>
              <a:rPr lang="cs-CZ" sz="1800" dirty="false" smtClean="false"/>
              <a:t>Pokud podíl nákupu služeb na celkových přímých způsobilých nákladech projektu činí 90 % a více, je procento nepřímých nákladů sníženo na 5 %.</a:t>
            </a:r>
            <a:endParaRPr lang="cs-CZ" sz="1800" dirty="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39</a:t>
            </a:fld>
            <a:endParaRPr lang="cs-CZ" dirty="false"/>
          </a:p>
        </p:txBody>
      </p:sp>
    </p:spTree>
    <p:extLst>
      <p:ext uri="{BB962C8B-B14F-4D97-AF65-F5344CB8AC3E}">
        <p14:creationId xmlns:p14="http://schemas.microsoft.com/office/powerpoint/2010/main" val="39096272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Výzva 71 – Podporované aktivity</a:t>
            </a:r>
            <a:endParaRPr lang="cs-CZ" dirty="false"/>
          </a:p>
        </p:txBody>
      </p:sp>
      <p:sp>
        <p:nvSpPr>
          <p:cNvPr id="3" name="Zástupný symbol pro obsah 2"/>
          <p:cNvSpPr>
            <a:spLocks noGrp="true"/>
          </p:cNvSpPr>
          <p:nvPr>
            <p:ph idx="1"/>
          </p:nvPr>
        </p:nvSpPr>
        <p:spPr>
          <a:xfrm>
            <a:off x="179512" y="1484784"/>
            <a:ext cx="8964488" cy="5760640"/>
          </a:xfrm>
          <a:noFill/>
        </p:spPr>
        <p:txBody>
          <a:bodyPr numCol="1"/>
          <a:lstStyle/>
          <a:p>
            <a:pPr marL="0" indent="0">
              <a:buNone/>
            </a:pPr>
            <a:r>
              <a:rPr lang="cs-CZ" sz="1800" b="true" dirty="false"/>
              <a:t>1. Rozvíjení a zkvalitňování </a:t>
            </a:r>
            <a:r>
              <a:rPr lang="cs-CZ" sz="1800" b="true" dirty="false" smtClean="false"/>
              <a:t>soc. </a:t>
            </a:r>
            <a:r>
              <a:rPr lang="cs-CZ" sz="1800" b="true" dirty="false"/>
              <a:t>služeb, </a:t>
            </a:r>
            <a:r>
              <a:rPr lang="cs-CZ" sz="1800" b="true" dirty="false" smtClean="false"/>
              <a:t>soc. </a:t>
            </a:r>
            <a:r>
              <a:rPr lang="cs-CZ" sz="1800" b="true" dirty="false"/>
              <a:t>práce a sociálně-právní ochrany dětí</a:t>
            </a:r>
          </a:p>
          <a:p>
            <a:pPr marL="895350" indent="-457200">
              <a:buAutoNum type="alphaLcParenR"/>
            </a:pPr>
            <a:r>
              <a:rPr lang="cs-CZ" sz="1800" dirty="false" smtClean="false"/>
              <a:t>Podpora </a:t>
            </a:r>
            <a:r>
              <a:rPr lang="cs-CZ" sz="1800" dirty="false"/>
              <a:t>kvality a standardizace včetně vytváření kontrolních </a:t>
            </a:r>
            <a:r>
              <a:rPr lang="cs-CZ" sz="1800" dirty="false" smtClean="false"/>
              <a:t>mechanismů</a:t>
            </a:r>
            <a:r>
              <a:rPr lang="cs-CZ" sz="1800" dirty="false"/>
              <a:t> </a:t>
            </a:r>
            <a:r>
              <a:rPr lang="cs-CZ" sz="1800" dirty="false" smtClean="false"/>
              <a:t>pro </a:t>
            </a:r>
            <a:r>
              <a:rPr lang="cs-CZ" sz="1800" dirty="false"/>
              <a:t>oblast sociálních </a:t>
            </a:r>
            <a:r>
              <a:rPr lang="cs-CZ" sz="1800" dirty="false" smtClean="false"/>
              <a:t>služeb</a:t>
            </a:r>
            <a:r>
              <a:rPr lang="cs-CZ" sz="1800" dirty="false"/>
              <a:t> </a:t>
            </a:r>
            <a:r>
              <a:rPr lang="cs-CZ" sz="1800" dirty="false" smtClean="false"/>
              <a:t>i pro oblast </a:t>
            </a:r>
            <a:r>
              <a:rPr lang="cs-CZ" sz="1800" dirty="false"/>
              <a:t>sociální práce: </a:t>
            </a:r>
          </a:p>
          <a:p>
            <a:pPr marL="895350" indent="-457200">
              <a:buAutoNum type="alphaLcParenR"/>
            </a:pPr>
            <a:r>
              <a:rPr lang="cs-CZ" sz="1800" dirty="false" smtClean="false"/>
              <a:t> </a:t>
            </a:r>
            <a:r>
              <a:rPr lang="cs-CZ" sz="1800" dirty="false"/>
              <a:t>Zavádění komplexních programů, zavádění nástrojů mezioborové a mezirezortní spolupráce v oblasti </a:t>
            </a:r>
            <a:r>
              <a:rPr lang="cs-CZ" sz="1800" dirty="false" smtClean="false"/>
              <a:t>soc. služeb </a:t>
            </a:r>
            <a:r>
              <a:rPr lang="cs-CZ" sz="1800" dirty="false"/>
              <a:t>a sociálně právní ochrany </a:t>
            </a:r>
            <a:r>
              <a:rPr lang="cs-CZ" sz="1800" dirty="false" smtClean="false"/>
              <a:t>dětí</a:t>
            </a:r>
          </a:p>
          <a:p>
            <a:pPr marL="895350" indent="-457200">
              <a:buAutoNum type="alphaLcParenR"/>
            </a:pPr>
            <a:r>
              <a:rPr lang="cs-CZ" sz="1800" dirty="false" smtClean="false"/>
              <a:t>Nová </a:t>
            </a:r>
            <a:r>
              <a:rPr lang="cs-CZ" sz="1800" dirty="false"/>
              <a:t>řešení v sociálních službách a sociální </a:t>
            </a:r>
            <a:r>
              <a:rPr lang="cs-CZ" sz="1800" dirty="false" smtClean="false"/>
              <a:t>práci</a:t>
            </a:r>
          </a:p>
          <a:p>
            <a:pPr marL="895350" indent="-457200">
              <a:buFont typeface="Wingdings" panose="05000000000000000000" pitchFamily="2" charset="2"/>
              <a:buAutoNum type="alphaLcParenR"/>
            </a:pPr>
            <a:r>
              <a:rPr lang="cs-CZ" sz="1800" dirty="false" smtClean="false"/>
              <a:t>Propagace </a:t>
            </a:r>
            <a:r>
              <a:rPr lang="cs-CZ" sz="1800" dirty="false"/>
              <a:t>sociální </a:t>
            </a:r>
            <a:r>
              <a:rPr lang="cs-CZ" sz="1800" dirty="false" smtClean="false"/>
              <a:t>práce</a:t>
            </a:r>
            <a:endParaRPr lang="cs-CZ" sz="1800" dirty="false"/>
          </a:p>
          <a:p>
            <a:pPr marL="534988" indent="-431800"/>
            <a:r>
              <a:rPr lang="cs-CZ" sz="1800" dirty="false" smtClean="false"/>
              <a:t>Vzdělávání soc. </a:t>
            </a:r>
            <a:r>
              <a:rPr lang="cs-CZ" sz="1800" dirty="false"/>
              <a:t>pracovníků a pracovníků v </a:t>
            </a:r>
            <a:r>
              <a:rPr lang="cs-CZ" sz="1800" dirty="false" smtClean="false"/>
              <a:t>soc. </a:t>
            </a:r>
            <a:r>
              <a:rPr lang="cs-CZ" sz="1800" dirty="false"/>
              <a:t>službách </a:t>
            </a:r>
            <a:r>
              <a:rPr lang="cs-CZ" sz="1800" dirty="false" smtClean="false"/>
              <a:t>(</a:t>
            </a:r>
            <a:r>
              <a:rPr lang="cs-CZ" sz="1800" dirty="false"/>
              <a:t>akreditované vzdělávací </a:t>
            </a:r>
            <a:r>
              <a:rPr lang="cs-CZ" sz="1800" dirty="false" smtClean="false"/>
              <a:t>kurzy; </a:t>
            </a:r>
            <a:r>
              <a:rPr lang="cs-CZ" sz="1800" dirty="false"/>
              <a:t>odborné </a:t>
            </a:r>
            <a:r>
              <a:rPr lang="cs-CZ" sz="1800" dirty="false" smtClean="false"/>
              <a:t>stáže; </a:t>
            </a:r>
            <a:r>
              <a:rPr lang="cs-CZ" sz="1800" dirty="false"/>
              <a:t>kvalifikační vzdělávání pracovníků v </a:t>
            </a:r>
            <a:r>
              <a:rPr lang="cs-CZ" sz="1800" dirty="false" smtClean="false"/>
              <a:t>soc. službách) </a:t>
            </a:r>
          </a:p>
          <a:p>
            <a:pPr marL="534988" indent="-431800"/>
            <a:r>
              <a:rPr lang="cs-CZ" sz="1800" dirty="false" smtClean="false"/>
              <a:t>Akreditované/certifikované </a:t>
            </a:r>
            <a:r>
              <a:rPr lang="cs-CZ" sz="1800" dirty="false"/>
              <a:t>sebezkušenostní výcviky </a:t>
            </a:r>
            <a:endParaRPr lang="cs-CZ" sz="1800" dirty="false" smtClean="false"/>
          </a:p>
          <a:p>
            <a:pPr marL="0" indent="0">
              <a:buNone/>
            </a:pPr>
            <a:r>
              <a:rPr lang="cs-CZ" sz="1800" b="true" dirty="false" smtClean="false"/>
              <a:t>2. Podpora </a:t>
            </a:r>
            <a:r>
              <a:rPr lang="cs-CZ" sz="1800" b="true" dirty="false"/>
              <a:t>pečujících osob</a:t>
            </a:r>
          </a:p>
          <a:p>
            <a:pPr marL="342900" indent="-342900">
              <a:buAutoNum type="alphaLcParenR"/>
            </a:pPr>
            <a:endParaRPr lang="cs-CZ" altLang="cs-CZ" sz="1800" dirty="false" smtClean="false">
              <a:solidFill>
                <a:srgbClr val="14407E"/>
              </a:solidFill>
            </a:endParaRPr>
          </a:p>
          <a:p>
            <a:pPr marL="0" lvl="1" indent="0">
              <a:lnSpc>
                <a:spcPts val="2880"/>
              </a:lnSpc>
              <a:spcBef>
                <a:spcPts val="600"/>
              </a:spcBef>
              <a:spcAft>
                <a:spcPts val="0"/>
              </a:spcAft>
              <a:buSzPct val="100000"/>
              <a:buNone/>
              <a:defRPr/>
            </a:pPr>
            <a:endParaRPr lang="cs-CZ" altLang="cs-CZ" sz="1800" dirty="false">
              <a:solidFill>
                <a:srgbClr val="14407E"/>
              </a:solidFill>
            </a:endParaRPr>
          </a:p>
          <a:p>
            <a:pPr marL="414000" lvl="1" indent="0">
              <a:spcAft>
                <a:spcPts val="0"/>
              </a:spcAft>
              <a:buNone/>
              <a:defRPr/>
            </a:pPr>
            <a:endParaRPr lang="cs-CZ" altLang="cs-CZ" sz="1800" dirty="false">
              <a:solidFill>
                <a:srgbClr val="14407E"/>
              </a:solidFill>
            </a:endParaRP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a:t>
            </a:fld>
            <a:endParaRPr lang="cs-CZ" dirty="false"/>
          </a:p>
        </p:txBody>
      </p:sp>
    </p:spTree>
    <p:extLst>
      <p:ext uri="{BB962C8B-B14F-4D97-AF65-F5344CB8AC3E}">
        <p14:creationId xmlns:p14="http://schemas.microsoft.com/office/powerpoint/2010/main" val="11541116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Způsobilé výdaje – osobní </a:t>
            </a:r>
            <a:r>
              <a:rPr lang="cs-CZ" sz="2800" dirty="false" smtClean="false"/>
              <a:t>náklady</a:t>
            </a:r>
            <a:endParaRPr lang="cs-CZ" sz="2800" dirty="false"/>
          </a:p>
        </p:txBody>
      </p:sp>
      <p:sp>
        <p:nvSpPr>
          <p:cNvPr id="3" name="Zástupný symbol pro obsah 2"/>
          <p:cNvSpPr>
            <a:spLocks noGrp="true"/>
          </p:cNvSpPr>
          <p:nvPr>
            <p:ph idx="1"/>
          </p:nvPr>
        </p:nvSpPr>
        <p:spPr>
          <a:xfrm>
            <a:off x="539552" y="1268760"/>
            <a:ext cx="8064000" cy="5067264"/>
          </a:xfrm>
        </p:spPr>
        <p:txBody>
          <a:bodyPr/>
          <a:lstStyle/>
          <a:p>
            <a:pPr marL="0" indent="0">
              <a:spcAft>
                <a:spcPts val="0"/>
              </a:spcAft>
              <a:buNone/>
            </a:pPr>
            <a:r>
              <a:rPr lang="cs-CZ" altLang="cs-CZ" sz="2000" b="true" u="sng" dirty="false"/>
              <a:t>Způsobilé výdaje - Osobní náklady členů RT</a:t>
            </a:r>
            <a:r>
              <a:rPr lang="cs-CZ" altLang="cs-CZ" sz="2000" b="true" dirty="false"/>
              <a:t> </a:t>
            </a:r>
          </a:p>
          <a:p>
            <a:pPr algn="just">
              <a:lnSpc>
                <a:spcPct val="100000"/>
              </a:lnSpc>
            </a:pPr>
            <a:r>
              <a:rPr lang="cs-CZ" altLang="cs-CZ" sz="2000" dirty="false"/>
              <a:t>Mzdy a platy zaměstnanců příjemce nebo partnera s finančním příspěvkem pracujících výhradně pro projekt.</a:t>
            </a:r>
          </a:p>
          <a:p>
            <a:pPr algn="just">
              <a:lnSpc>
                <a:spcPct val="100000"/>
              </a:lnSpc>
            </a:pPr>
            <a:r>
              <a:rPr lang="cs-CZ" altLang="cs-CZ" sz="2000" dirty="false"/>
              <a:t>Příslušná část mezd nebo platů zaměstnanců příjemce nebo partnera </a:t>
            </a:r>
            <a:r>
              <a:rPr lang="cs-CZ" altLang="cs-CZ" sz="2000" dirty="false" smtClean="false"/>
              <a:t>s </a:t>
            </a:r>
            <a:r>
              <a:rPr lang="cs-CZ" altLang="cs-CZ" sz="2000" dirty="false"/>
              <a:t>finančním příspěvkem podílejících se na projektu pouze částí svého úvazku.</a:t>
            </a:r>
          </a:p>
          <a:p>
            <a:pPr algn="just">
              <a:lnSpc>
                <a:spcPct val="100000"/>
              </a:lnSpc>
            </a:pPr>
            <a:r>
              <a:rPr lang="cs-CZ" altLang="cs-CZ" sz="2000" dirty="false"/>
              <a:t>Odměny zaměstnanců příjemce nebo partnera s finančním příspěvkem zaměstnaných na  dohodu o pracovní činnosti anebo dohodu o provedení práce.</a:t>
            </a:r>
          </a:p>
          <a:p>
            <a:pPr algn="just">
              <a:spcBef>
                <a:spcPts val="0"/>
              </a:spcBef>
              <a:spcAft>
                <a:spcPts val="0"/>
              </a:spcAft>
            </a:pPr>
            <a:r>
              <a:rPr lang="cs-CZ" altLang="cs-CZ" sz="2000" dirty="false"/>
              <a:t>Odměna příjemce nebo partnera s finančním příspěvkem, který je OSVČ. </a:t>
            </a:r>
          </a:p>
          <a:p>
            <a:pPr marL="0" indent="0" algn="just">
              <a:lnSpc>
                <a:spcPct val="100000"/>
              </a:lnSpc>
              <a:buNone/>
            </a:pPr>
            <a:r>
              <a:rPr lang="cs-CZ" sz="2000" dirty="false"/>
              <a:t>Osobní náklady pracovníků příjemce nebo partnera s finančním příspěvkem (členů RT), kteří vykonávají pro projekt činnosti, které patří na základě vymezení nepřímých nákladů mezi nepřímé náklady, patří do nepřímých nákladů. </a:t>
            </a:r>
            <a:endParaRPr lang="cs-CZ" altLang="cs-CZ" sz="2000" dirty="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40</a:t>
            </a:fld>
            <a:endParaRPr lang="cs-CZ" dirty="false"/>
          </a:p>
        </p:txBody>
      </p:sp>
    </p:spTree>
    <p:extLst>
      <p:ext uri="{BB962C8B-B14F-4D97-AF65-F5344CB8AC3E}">
        <p14:creationId xmlns:p14="http://schemas.microsoft.com/office/powerpoint/2010/main" val="9231897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Způsobilé </a:t>
            </a:r>
            <a:r>
              <a:rPr lang="cs-CZ" sz="2800" dirty="false" smtClean="false"/>
              <a:t>výdaje -  </a:t>
            </a:r>
            <a:r>
              <a:rPr lang="cs-CZ" sz="2800" dirty="false"/>
              <a:t>osobní náklady </a:t>
            </a:r>
          </a:p>
        </p:txBody>
      </p:sp>
      <p:sp>
        <p:nvSpPr>
          <p:cNvPr id="3" name="Zástupný symbol pro obsah 2"/>
          <p:cNvSpPr>
            <a:spLocks noGrp="true"/>
          </p:cNvSpPr>
          <p:nvPr>
            <p:ph idx="1"/>
          </p:nvPr>
        </p:nvSpPr>
        <p:spPr/>
        <p:txBody>
          <a:bodyPr/>
          <a:lstStyle/>
          <a:p>
            <a:pPr algn="just">
              <a:lnSpc>
                <a:spcPct val="100000"/>
              </a:lnSpc>
              <a:defRPr/>
            </a:pPr>
            <a:r>
              <a:rPr lang="cs-CZ" sz="1800" b="true" dirty="false"/>
              <a:t>Způsobilé osobní náklady</a:t>
            </a:r>
            <a:r>
              <a:rPr lang="cs-CZ" sz="1800" dirty="false"/>
              <a:t> - součet hrubé mzdy/platu/odměny z dohody </a:t>
            </a:r>
            <a:br>
              <a:rPr lang="cs-CZ" sz="1800" dirty="false"/>
            </a:br>
            <a:r>
              <a:rPr lang="cs-CZ" sz="1800" dirty="false"/>
              <a:t>a odvodů na sociální a zdravotní pojištění hrazených zaměstnavatelem </a:t>
            </a:r>
            <a:br>
              <a:rPr lang="cs-CZ" sz="1800" dirty="false"/>
            </a:br>
            <a:r>
              <a:rPr lang="cs-CZ" sz="1800" dirty="false"/>
              <a:t>a případně dalších výdajů na zaměstnance, které je zaměstnavatel povinen hradit na základě platných právních předpisů (např. odvody do FKSP, zákonné pojištění odpovědnosti zaměstnavatele za škodu při pracovním úrazu nebo nemoci z povolání apod.).</a:t>
            </a:r>
            <a:endParaRPr lang="cs-CZ" altLang="cs-CZ" sz="1800" dirty="false"/>
          </a:p>
          <a:p>
            <a:pPr algn="just">
              <a:lnSpc>
                <a:spcPct val="100000"/>
              </a:lnSpc>
              <a:defRPr/>
            </a:pPr>
            <a:r>
              <a:rPr lang="cs-CZ" altLang="cs-CZ" sz="1800" dirty="false"/>
              <a:t>Způsobilé osobní náklady by měly respektovat obvyklou výši v daném místě, čase a oboru. V případě nárokování vyšších mzdových sazeb - nutné </a:t>
            </a:r>
            <a:r>
              <a:rPr lang="cs-CZ" altLang="cs-CZ" sz="1800" dirty="false" smtClean="false"/>
              <a:t>odůvodnění.</a:t>
            </a:r>
          </a:p>
          <a:p>
            <a:pPr algn="just">
              <a:lnSpc>
                <a:spcPct val="100000"/>
              </a:lnSpc>
              <a:defRPr/>
            </a:pPr>
            <a:r>
              <a:rPr lang="cs-CZ" altLang="cs-CZ" sz="1800" dirty="false"/>
              <a:t>I</a:t>
            </a:r>
            <a:r>
              <a:rPr lang="cs-CZ" altLang="cs-CZ" sz="1800" dirty="false" smtClean="false"/>
              <a:t>nformace </a:t>
            </a:r>
            <a:r>
              <a:rPr lang="cs-CZ" altLang="cs-CZ" sz="1800" dirty="false"/>
              <a:t>k obvyklých mzdám a platům: </a:t>
            </a:r>
          </a:p>
          <a:p>
            <a:pPr marL="486000" lvl="2" indent="0" algn="just">
              <a:lnSpc>
                <a:spcPct val="100000"/>
              </a:lnSpc>
              <a:buNone/>
              <a:defRPr/>
            </a:pPr>
            <a:r>
              <a:rPr lang="cs-CZ" altLang="cs-CZ" sz="1600" dirty="false"/>
              <a:t>Na stránkách ww.esfcr.cz:</a:t>
            </a:r>
            <a:r>
              <a:rPr lang="cs-CZ" altLang="cs-CZ" sz="1400" dirty="false"/>
              <a:t>   </a:t>
            </a:r>
            <a:r>
              <a:rPr lang="cs-CZ" altLang="cs-CZ" sz="1600" b="true" dirty="false">
                <a:hlinkClick r:id="rId3"/>
              </a:rPr>
              <a:t>https://www.esfcr.cz/obvykle-ceny-a-mzdy-platy-opz</a:t>
            </a:r>
            <a:endParaRPr lang="cs-CZ" altLang="cs-CZ" sz="1600" b="true" dirty="false"/>
          </a:p>
          <a:p>
            <a:pPr marL="486000" lvl="2" indent="0">
              <a:lnSpc>
                <a:spcPct val="100000"/>
              </a:lnSpc>
              <a:buNone/>
              <a:defRPr/>
            </a:pPr>
            <a:r>
              <a:rPr lang="cs-CZ" sz="1600" dirty="false"/>
              <a:t>Na stránkách www.mpsv.cz:  Informační systém o průměrném výdělku (ISPV): </a:t>
            </a:r>
            <a:r>
              <a:rPr lang="cs-CZ" sz="1600" b="true" dirty="false">
                <a:hlinkClick r:id="rId4"/>
              </a:rPr>
              <a:t>www.mpsv.cz/ISPV.php</a:t>
            </a:r>
            <a:endParaRPr lang="cs-CZ" altLang="cs-CZ" sz="1600" b="true" dirty="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41</a:t>
            </a:fld>
            <a:endParaRPr lang="cs-CZ" dirty="false"/>
          </a:p>
        </p:txBody>
      </p:sp>
    </p:spTree>
    <p:extLst>
      <p:ext uri="{BB962C8B-B14F-4D97-AF65-F5344CB8AC3E}">
        <p14:creationId xmlns:p14="http://schemas.microsoft.com/office/powerpoint/2010/main" val="28945537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Způsobilé výdaje – osobní </a:t>
            </a:r>
            <a:r>
              <a:rPr lang="cs-CZ" sz="2800" dirty="false" smtClean="false"/>
              <a:t>náklady</a:t>
            </a:r>
            <a:endParaRPr lang="cs-CZ" sz="2800" dirty="false"/>
          </a:p>
        </p:txBody>
      </p:sp>
      <p:sp>
        <p:nvSpPr>
          <p:cNvPr id="3" name="Zástupný symbol pro obsah 2"/>
          <p:cNvSpPr>
            <a:spLocks noGrp="true"/>
          </p:cNvSpPr>
          <p:nvPr>
            <p:ph idx="1"/>
          </p:nvPr>
        </p:nvSpPr>
        <p:spPr>
          <a:xfrm>
            <a:off x="539552" y="1340768"/>
            <a:ext cx="8064000" cy="4995256"/>
          </a:xfrm>
        </p:spPr>
        <p:txBody>
          <a:bodyPr/>
          <a:lstStyle/>
          <a:p>
            <a:pPr marL="0" indent="0">
              <a:lnSpc>
                <a:spcPct val="100000"/>
              </a:lnSpc>
              <a:buNone/>
              <a:defRPr/>
            </a:pPr>
            <a:r>
              <a:rPr lang="cs-CZ" sz="1800" dirty="false"/>
              <a:t>MZDY A PLATY ČLENŮ REALIZAČNÍHO TÝMU</a:t>
            </a:r>
          </a:p>
          <a:p>
            <a:pPr algn="just">
              <a:lnSpc>
                <a:spcPct val="100000"/>
              </a:lnSpc>
              <a:defRPr/>
            </a:pPr>
            <a:r>
              <a:rPr lang="cs-CZ" sz="1800" dirty="false"/>
              <a:t>Pracovní smlouvy </a:t>
            </a:r>
            <a:r>
              <a:rPr lang="cs-CZ" sz="1800" dirty="false" smtClean="false"/>
              <a:t>a dohody o pracích konaných mimo pracovní poměr (DPP/DPČ) musí být v souladu se zákoníkem práce</a:t>
            </a:r>
          </a:p>
          <a:p>
            <a:pPr algn="just">
              <a:lnSpc>
                <a:spcPct val="100000"/>
              </a:lnSpc>
              <a:defRPr/>
            </a:pPr>
            <a:endParaRPr lang="cs-CZ" sz="1800" dirty="false"/>
          </a:p>
          <a:p>
            <a:pPr algn="just">
              <a:lnSpc>
                <a:spcPct val="100000"/>
              </a:lnSpc>
              <a:defRPr/>
            </a:pPr>
            <a:r>
              <a:rPr lang="cs-CZ" sz="1800" b="true" dirty="false"/>
              <a:t>DPČ</a:t>
            </a:r>
            <a:r>
              <a:rPr lang="cs-CZ" sz="1800" dirty="false"/>
              <a:t> - týdenní rozsah nesmí v průměru překračovat 20 hodin, </a:t>
            </a:r>
            <a:r>
              <a:rPr lang="cs-CZ" sz="1800" dirty="false" smtClean="false"/>
              <a:t/>
            </a:r>
            <a:br>
              <a:rPr lang="cs-CZ" sz="1800" dirty="false" smtClean="false"/>
            </a:br>
            <a:r>
              <a:rPr lang="cs-CZ" sz="1800" dirty="false" smtClean="false"/>
              <a:t>a </a:t>
            </a:r>
            <a:r>
              <a:rPr lang="cs-CZ" sz="1800" dirty="false"/>
              <a:t>to maximálně za dobu 52 týdnů </a:t>
            </a:r>
          </a:p>
          <a:p>
            <a:pPr lvl="1" algn="just">
              <a:lnSpc>
                <a:spcPct val="100000"/>
              </a:lnSpc>
              <a:defRPr/>
            </a:pPr>
            <a:r>
              <a:rPr lang="cs-CZ" sz="1800" dirty="false"/>
              <a:t>Do částky 2499 Kč za měsíc nejsou obvykle hrazeny odvody </a:t>
            </a:r>
            <a:r>
              <a:rPr lang="cs-CZ" sz="1800" dirty="false" smtClean="false"/>
              <a:t/>
            </a:r>
            <a:br>
              <a:rPr lang="cs-CZ" sz="1800" dirty="false" smtClean="false"/>
            </a:br>
            <a:r>
              <a:rPr lang="cs-CZ" sz="1800" dirty="false" smtClean="false"/>
              <a:t>na </a:t>
            </a:r>
            <a:r>
              <a:rPr lang="cs-CZ" sz="1800" dirty="false"/>
              <a:t>zdravotní a sociální </a:t>
            </a:r>
            <a:r>
              <a:rPr lang="cs-CZ" sz="1800" dirty="false" smtClean="false"/>
              <a:t>pojištění.</a:t>
            </a:r>
            <a:endParaRPr lang="cs-CZ" sz="1800" dirty="false"/>
          </a:p>
          <a:p>
            <a:pPr lvl="1" algn="just">
              <a:lnSpc>
                <a:spcPct val="100000"/>
              </a:lnSpc>
              <a:defRPr/>
            </a:pPr>
            <a:r>
              <a:rPr lang="cs-CZ" sz="1800" dirty="false"/>
              <a:t>Od částky 2500 Kč za měsíc vzniká povinnost platby zdravotního </a:t>
            </a:r>
            <a:r>
              <a:rPr lang="cs-CZ" sz="1800" dirty="false" smtClean="false"/>
              <a:t/>
            </a:r>
            <a:br>
              <a:rPr lang="cs-CZ" sz="1800" dirty="false" smtClean="false"/>
            </a:br>
            <a:r>
              <a:rPr lang="cs-CZ" sz="1800" dirty="false" smtClean="false"/>
              <a:t>a </a:t>
            </a:r>
            <a:r>
              <a:rPr lang="cs-CZ" sz="1800" dirty="false"/>
              <a:t>sociálního </a:t>
            </a:r>
            <a:r>
              <a:rPr lang="cs-CZ" sz="1800" dirty="false" smtClean="false"/>
              <a:t>pojištění.</a:t>
            </a:r>
            <a:endParaRPr lang="cs-CZ" sz="1800" dirty="false"/>
          </a:p>
          <a:p>
            <a:pPr algn="just">
              <a:lnSpc>
                <a:spcPct val="100000"/>
              </a:lnSpc>
              <a:defRPr/>
            </a:pPr>
            <a:r>
              <a:rPr lang="cs-CZ" sz="1800" b="true" dirty="false"/>
              <a:t>DPP</a:t>
            </a:r>
            <a:r>
              <a:rPr lang="cs-CZ" sz="1800" dirty="false"/>
              <a:t> - rozsah práce nesmí překročit 300 hodin v kalendářním roce </a:t>
            </a:r>
            <a:r>
              <a:rPr lang="cs-CZ" sz="1800" dirty="false" smtClean="false"/>
              <a:t/>
            </a:r>
            <a:br>
              <a:rPr lang="cs-CZ" sz="1800" dirty="false" smtClean="false"/>
            </a:br>
            <a:r>
              <a:rPr lang="cs-CZ" sz="1800" dirty="false" smtClean="false"/>
              <a:t>u </a:t>
            </a:r>
            <a:r>
              <a:rPr lang="cs-CZ" sz="1800" dirty="false"/>
              <a:t>jednoho zaměstnavatele </a:t>
            </a:r>
          </a:p>
          <a:p>
            <a:pPr lvl="1" algn="just">
              <a:lnSpc>
                <a:spcPct val="100000"/>
              </a:lnSpc>
              <a:defRPr/>
            </a:pPr>
            <a:r>
              <a:rPr lang="cs-CZ" sz="1800" dirty="false"/>
              <a:t>Zdravotní a sociální pojištění se platí, jen pokud dosáhne odměna alespoň 10 001 </a:t>
            </a:r>
            <a:r>
              <a:rPr lang="cs-CZ" sz="1800" dirty="false" smtClean="false"/>
              <a:t>Kč. Pokud má zaměstnanec u zaměstnavatele více DPP a součet zúčtovaných příjmů z těchto dohod přesáhne v měsíci 10 000 Kč, pak se hradí odvody na zdravotní a sociální pojištění</a:t>
            </a:r>
            <a:endParaRPr lang="cs-CZ" sz="1800" dirty="false">
              <a:ea typeface="Calibri"/>
              <a:cs typeface="Times New Roman"/>
            </a:endParaRPr>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42</a:t>
            </a:fld>
            <a:endParaRPr lang="cs-CZ" dirty="false"/>
          </a:p>
        </p:txBody>
      </p:sp>
    </p:spTree>
    <p:extLst>
      <p:ext uri="{BB962C8B-B14F-4D97-AF65-F5344CB8AC3E}">
        <p14:creationId xmlns:p14="http://schemas.microsoft.com/office/powerpoint/2010/main" val="29674490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sz="2800" dirty="false"/>
              <a:t>Způsobilé výdaje – osobní náklady</a:t>
            </a:r>
          </a:p>
        </p:txBody>
      </p:sp>
      <p:sp>
        <p:nvSpPr>
          <p:cNvPr id="3" name="Zástupný symbol pro obsah 2"/>
          <p:cNvSpPr>
            <a:spLocks noGrp="true"/>
          </p:cNvSpPr>
          <p:nvPr>
            <p:ph idx="1"/>
          </p:nvPr>
        </p:nvSpPr>
        <p:spPr>
          <a:xfrm>
            <a:off x="467544" y="1700808"/>
            <a:ext cx="8208912" cy="4824536"/>
          </a:xfrm>
        </p:spPr>
        <p:txBody>
          <a:bodyPr/>
          <a:lstStyle/>
          <a:p>
            <a:pPr marL="0" lvl="0" indent="0">
              <a:lnSpc>
                <a:spcPct val="100000"/>
              </a:lnSpc>
              <a:buNone/>
            </a:pPr>
            <a:r>
              <a:rPr lang="cs-CZ" sz="1400" dirty="false"/>
              <a:t> </a:t>
            </a:r>
            <a:r>
              <a:rPr lang="cs-CZ" sz="1800" b="true" dirty="false" smtClean="false"/>
              <a:t>Povinné náležitosti PS a dohod v OPZ</a:t>
            </a:r>
            <a:r>
              <a:rPr lang="cs-CZ" sz="1800" dirty="false" smtClean="false"/>
              <a:t>: </a:t>
            </a:r>
          </a:p>
          <a:p>
            <a:pPr>
              <a:lnSpc>
                <a:spcPct val="100000"/>
              </a:lnSpc>
              <a:spcBef>
                <a:spcPts val="0"/>
              </a:spcBef>
              <a:defRPr/>
            </a:pPr>
            <a:r>
              <a:rPr lang="cs-CZ" sz="1800" dirty="false" smtClean="false"/>
              <a:t>popis </a:t>
            </a:r>
            <a:r>
              <a:rPr lang="cs-CZ" sz="1800" dirty="false"/>
              <a:t>pracovní </a:t>
            </a:r>
            <a:r>
              <a:rPr lang="cs-CZ" sz="1800" dirty="false" smtClean="false"/>
              <a:t>činnosti,</a:t>
            </a:r>
            <a:endParaRPr lang="cs-CZ" sz="1800" dirty="false"/>
          </a:p>
          <a:p>
            <a:pPr>
              <a:lnSpc>
                <a:spcPct val="100000"/>
              </a:lnSpc>
              <a:spcBef>
                <a:spcPts val="0"/>
              </a:spcBef>
              <a:defRPr/>
            </a:pPr>
            <a:r>
              <a:rPr lang="cs-CZ" sz="1800" dirty="false" smtClean="false"/>
              <a:t>identifikace </a:t>
            </a:r>
            <a:r>
              <a:rPr lang="cs-CZ" sz="1800" dirty="false"/>
              <a:t>projektu (název či registrační číslo</a:t>
            </a:r>
            <a:r>
              <a:rPr lang="cs-CZ" sz="1800" dirty="false" smtClean="false"/>
              <a:t>),</a:t>
            </a:r>
            <a:endParaRPr lang="cs-CZ" sz="1800" dirty="false"/>
          </a:p>
          <a:p>
            <a:pPr>
              <a:lnSpc>
                <a:spcPct val="100000"/>
              </a:lnSpc>
              <a:spcBef>
                <a:spcPts val="0"/>
              </a:spcBef>
              <a:defRPr/>
            </a:pPr>
            <a:r>
              <a:rPr lang="cs-CZ" sz="1800" dirty="false" smtClean="false"/>
              <a:t>rozsah </a:t>
            </a:r>
            <a:r>
              <a:rPr lang="cs-CZ" sz="1800" dirty="false"/>
              <a:t>činnosti, tzn. úvazek nebo  počet hodin za časovou </a:t>
            </a:r>
            <a:r>
              <a:rPr lang="cs-CZ" sz="1800" dirty="false" smtClean="false"/>
              <a:t>jednotku,</a:t>
            </a:r>
            <a:endParaRPr lang="cs-CZ" sz="1800" dirty="false"/>
          </a:p>
          <a:p>
            <a:pPr>
              <a:lnSpc>
                <a:spcPct val="100000"/>
              </a:lnSpc>
              <a:spcBef>
                <a:spcPts val="0"/>
              </a:spcBef>
              <a:defRPr/>
            </a:pPr>
            <a:r>
              <a:rPr lang="cs-CZ" sz="1800" dirty="false" smtClean="false"/>
              <a:t>výše odměny.</a:t>
            </a:r>
          </a:p>
          <a:p>
            <a:pPr marL="0" indent="0" algn="just">
              <a:lnSpc>
                <a:spcPct val="100000"/>
              </a:lnSpc>
              <a:buNone/>
              <a:defRPr/>
            </a:pPr>
            <a:r>
              <a:rPr lang="cs-CZ" altLang="cs-CZ" sz="1800" b="true" dirty="false" smtClean="false"/>
              <a:t>Úvazek </a:t>
            </a:r>
            <a:r>
              <a:rPr lang="cs-CZ" altLang="cs-CZ" sz="1800" b="true" dirty="false"/>
              <a:t>pracovníka zapojeného do realizace projektu OPZ může být maximálně 1,0 dohromady u všech subjektů (příjemce a partneři) zapojených do daného projektu, </a:t>
            </a:r>
            <a:r>
              <a:rPr lang="cs-CZ" altLang="cs-CZ" sz="1800" b="true" dirty="false" smtClean="false"/>
              <a:t>a </a:t>
            </a:r>
            <a:r>
              <a:rPr lang="cs-CZ" altLang="cs-CZ" sz="1800" b="true" dirty="false"/>
              <a:t>to po celou dobu zapojení daného pracovníka do realizace projektu OPZ. </a:t>
            </a:r>
          </a:p>
          <a:p>
            <a:pPr marL="0" lvl="0" indent="0">
              <a:lnSpc>
                <a:spcPct val="100000"/>
              </a:lnSpc>
              <a:buNone/>
            </a:pPr>
            <a:r>
              <a:rPr lang="cs-CZ" sz="1800" b="true" dirty="false" smtClean="false"/>
              <a:t>Úvazek 1,0 mínus neprojektové úvazky = projektový úvazek</a:t>
            </a:r>
          </a:p>
          <a:p>
            <a:pPr marL="0" lvl="0" indent="0">
              <a:lnSpc>
                <a:spcPct val="100000"/>
              </a:lnSpc>
              <a:buNone/>
            </a:pPr>
            <a:r>
              <a:rPr lang="cs-CZ" sz="1800" dirty="false" smtClean="false"/>
              <a:t>Příklad:  PS: 0,8 hodin (mimo projekt)</a:t>
            </a:r>
          </a:p>
          <a:p>
            <a:pPr marL="0" lvl="0" indent="0">
              <a:lnSpc>
                <a:spcPct val="100000"/>
              </a:lnSpc>
              <a:buNone/>
            </a:pPr>
            <a:r>
              <a:rPr lang="cs-CZ" sz="1800" dirty="false" smtClean="false"/>
              <a:t>               DPČ projekt: 0,3; Maximální úvazek pro projekt je možný 0,2. </a:t>
            </a:r>
          </a:p>
          <a:p>
            <a:pPr marL="0" lvl="0" indent="0" algn="just">
              <a:lnSpc>
                <a:spcPct val="100000"/>
              </a:lnSpc>
              <a:buNone/>
            </a:pPr>
            <a:endParaRPr lang="cs-CZ" sz="12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43</a:t>
            </a:fld>
            <a:endParaRPr lang="cs-CZ" dirty="false"/>
          </a:p>
        </p:txBody>
      </p:sp>
    </p:spTree>
    <p:extLst>
      <p:ext uri="{BB962C8B-B14F-4D97-AF65-F5344CB8AC3E}">
        <p14:creationId xmlns:p14="http://schemas.microsoft.com/office/powerpoint/2010/main" val="335717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Způsobilé výdaje </a:t>
            </a:r>
            <a:r>
              <a:rPr lang="cs-CZ" sz="2800" dirty="false" smtClean="false"/>
              <a:t>- osobní náklady</a:t>
            </a:r>
            <a:endParaRPr lang="cs-CZ" sz="2800" dirty="false"/>
          </a:p>
        </p:txBody>
      </p:sp>
      <p:sp>
        <p:nvSpPr>
          <p:cNvPr id="3" name="Zástupný symbol pro obsah 2"/>
          <p:cNvSpPr>
            <a:spLocks noGrp="true"/>
          </p:cNvSpPr>
          <p:nvPr>
            <p:ph idx="1"/>
          </p:nvPr>
        </p:nvSpPr>
        <p:spPr>
          <a:xfrm>
            <a:off x="540000" y="1340768"/>
            <a:ext cx="8064000" cy="4779232"/>
          </a:xfrm>
        </p:spPr>
        <p:txBody>
          <a:bodyPr/>
          <a:lstStyle/>
          <a:p>
            <a:pPr marL="0" indent="0">
              <a:lnSpc>
                <a:spcPct val="100000"/>
              </a:lnSpc>
              <a:buNone/>
            </a:pPr>
            <a:r>
              <a:rPr lang="cs-CZ" sz="1800" b="true" u="sng" dirty="false"/>
              <a:t>Odvody zaměstnavatele na sociální a zdravotní pojištění</a:t>
            </a:r>
            <a:r>
              <a:rPr lang="cs-CZ" sz="1800" b="true" dirty="false"/>
              <a:t> </a:t>
            </a:r>
          </a:p>
          <a:p>
            <a:pPr algn="just">
              <a:lnSpc>
                <a:spcPct val="100000"/>
              </a:lnSpc>
            </a:pPr>
            <a:r>
              <a:rPr lang="cs-CZ" sz="1800" dirty="false"/>
              <a:t>Způsobilé jsou odvody na sociální a zdravotní pojištění</a:t>
            </a:r>
            <a:r>
              <a:rPr lang="cs-CZ" sz="1800" b="true" dirty="false"/>
              <a:t> </a:t>
            </a:r>
            <a:r>
              <a:rPr lang="cs-CZ" sz="1800" dirty="false"/>
              <a:t>spojené se zaměstnancem hrazené zaměstnavatelem povinně na základě právních předpisů. </a:t>
            </a:r>
          </a:p>
          <a:p>
            <a:pPr marL="0" indent="0" algn="just">
              <a:buNone/>
            </a:pPr>
            <a:r>
              <a:rPr lang="cs-CZ" sz="1800" b="true" u="sng" dirty="false"/>
              <a:t>Odměny</a:t>
            </a:r>
          </a:p>
          <a:p>
            <a:pPr algn="just">
              <a:lnSpc>
                <a:spcPct val="100000"/>
              </a:lnSpc>
            </a:pPr>
            <a:r>
              <a:rPr lang="cs-CZ" altLang="cs-CZ" sz="1800" dirty="false"/>
              <a:t>Způsobilé jsou odměny za splnění mimořádného nebo zvlášť významného úkolu apod. </a:t>
            </a:r>
            <a:r>
              <a:rPr lang="cs-CZ" sz="1800" dirty="false"/>
              <a:t>Zdůvodnění vyplacených odměn je nezbytnou podmínkou jejich způsobilosti. </a:t>
            </a:r>
            <a:r>
              <a:rPr lang="cs-CZ" altLang="cs-CZ" sz="1800" dirty="false"/>
              <a:t>Příjemce stanoví kritéria, při jejichž splnění lze odměny zaměstnanci poskytnout. </a:t>
            </a:r>
          </a:p>
          <a:p>
            <a:pPr algn="just">
              <a:lnSpc>
                <a:spcPct val="100000"/>
              </a:lnSpc>
              <a:spcBef>
                <a:spcPts val="0"/>
              </a:spcBef>
              <a:spcAft>
                <a:spcPts val="0"/>
              </a:spcAft>
            </a:pPr>
            <a:r>
              <a:rPr lang="cs-CZ" altLang="cs-CZ" sz="1800" dirty="false"/>
              <a:t>Způsobilé jsou odměny, které nepřekročí 25 % ročního úhrnu nejvyššího platového tarifu a nejvýše přípustného osobního příplatku v příslušné platové třídě, nebo roční mzdy/odměny z dohody, kdy se vychází z částky dle poslední platné verze pracovní smlouvy/dohody o pracovní činnosti/dohody o provedení práce. </a:t>
            </a:r>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44</a:t>
            </a:fld>
            <a:endParaRPr lang="cs-CZ" dirty="false"/>
          </a:p>
        </p:txBody>
      </p:sp>
    </p:spTree>
    <p:extLst>
      <p:ext uri="{BB962C8B-B14F-4D97-AF65-F5344CB8AC3E}">
        <p14:creationId xmlns:p14="http://schemas.microsoft.com/office/powerpoint/2010/main" val="41372119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Způsobilé výdaje - osobní náklady</a:t>
            </a:r>
          </a:p>
        </p:txBody>
      </p:sp>
      <p:sp>
        <p:nvSpPr>
          <p:cNvPr id="3" name="Zástupný symbol pro obsah 2"/>
          <p:cNvSpPr>
            <a:spLocks noGrp="true"/>
          </p:cNvSpPr>
          <p:nvPr>
            <p:ph idx="1"/>
          </p:nvPr>
        </p:nvSpPr>
        <p:spPr/>
        <p:txBody>
          <a:bodyPr/>
          <a:lstStyle/>
          <a:p>
            <a:pPr marL="0" lvl="0" indent="0" algn="just">
              <a:lnSpc>
                <a:spcPct val="100000"/>
              </a:lnSpc>
              <a:buNone/>
            </a:pPr>
            <a:r>
              <a:rPr lang="cs-CZ" sz="1800" b="true" u="sng" dirty="false"/>
              <a:t>Náhrady za dovolenou </a:t>
            </a:r>
          </a:p>
          <a:p>
            <a:pPr algn="just">
              <a:lnSpc>
                <a:spcPct val="100000"/>
              </a:lnSpc>
            </a:pPr>
            <a:r>
              <a:rPr lang="cs-CZ" altLang="cs-CZ" sz="1800" dirty="false"/>
              <a:t>Náhrady za dovolenou jsou způsobilé pouze v rozsahu, v jakém odpovídají míře zapojení zaměstnance do realizace projektu v měsíci, v němž je dovolená čerpána (= úvazek dle pracovní smlouvy, DPČ, DPP </a:t>
            </a:r>
            <a:br>
              <a:rPr lang="cs-CZ" altLang="cs-CZ" sz="1800" dirty="false"/>
            </a:br>
            <a:r>
              <a:rPr lang="cs-CZ" altLang="cs-CZ" sz="1800" dirty="false"/>
              <a:t>v projektu).</a:t>
            </a:r>
          </a:p>
          <a:p>
            <a:pPr algn="just">
              <a:lnSpc>
                <a:spcPct val="100000"/>
              </a:lnSpc>
            </a:pPr>
            <a:r>
              <a:rPr lang="cs-CZ" altLang="cs-CZ" sz="1800" dirty="false"/>
              <a:t>Způsobilým výdajem je náhrada mzdy nebo platu za dovolenou v rozsahu, který zaměstnavatel musí zaměstnanci poskytnout na základě platného právního předpisu, kolektivní smlouvy nebo vnitřního předpisu zaměstnavatele. </a:t>
            </a:r>
          </a:p>
          <a:p>
            <a:pPr marL="0" indent="0" algn="just">
              <a:lnSpc>
                <a:spcPct val="100000"/>
              </a:lnSpc>
              <a:buNone/>
            </a:pPr>
            <a:r>
              <a:rPr lang="cs-CZ" altLang="cs-CZ" sz="1800" b="true" u="sng" dirty="false"/>
              <a:t>F</a:t>
            </a:r>
            <a:r>
              <a:rPr lang="pt-BR" altLang="cs-CZ" sz="1800" b="true" u="sng" dirty="false"/>
              <a:t>ond kulturních a sociálních potřeb</a:t>
            </a:r>
            <a:endParaRPr lang="cs-CZ" sz="1800" b="true" u="sng" dirty="false"/>
          </a:p>
          <a:p>
            <a:pPr algn="just">
              <a:lnSpc>
                <a:spcPct val="100000"/>
              </a:lnSpc>
            </a:pPr>
            <a:r>
              <a:rPr lang="cs-CZ" sz="1800" dirty="false"/>
              <a:t>FKSP je způsobilým nákladem u organizací, které musí povinně tvořit FKSP dle zákona.</a:t>
            </a:r>
          </a:p>
          <a:p>
            <a:pPr algn="just">
              <a:lnSpc>
                <a:spcPct val="100000"/>
              </a:lnSpc>
            </a:pPr>
            <a:r>
              <a:rPr lang="cs-CZ" sz="1800" dirty="false"/>
              <a:t>Způsobilé jsou náklady na tvorbu, ne na čerpání FKSP.</a:t>
            </a:r>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45</a:t>
            </a:fld>
            <a:endParaRPr lang="cs-CZ" dirty="false"/>
          </a:p>
        </p:txBody>
      </p:sp>
    </p:spTree>
    <p:extLst>
      <p:ext uri="{BB962C8B-B14F-4D97-AF65-F5344CB8AC3E}">
        <p14:creationId xmlns:p14="http://schemas.microsoft.com/office/powerpoint/2010/main" val="5031096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Způsobilé výdaje - osobní náklady</a:t>
            </a:r>
          </a:p>
        </p:txBody>
      </p:sp>
      <p:sp>
        <p:nvSpPr>
          <p:cNvPr id="3" name="Zástupný symbol pro obsah 2"/>
          <p:cNvSpPr>
            <a:spLocks noGrp="true"/>
          </p:cNvSpPr>
          <p:nvPr>
            <p:ph idx="1"/>
          </p:nvPr>
        </p:nvSpPr>
        <p:spPr/>
        <p:txBody>
          <a:bodyPr/>
          <a:lstStyle/>
          <a:p>
            <a:pPr marL="0" indent="0">
              <a:lnSpc>
                <a:spcPct val="100000"/>
              </a:lnSpc>
              <a:buNone/>
            </a:pPr>
            <a:r>
              <a:rPr lang="cs-CZ" sz="1800" b="true" u="sng" dirty="false"/>
              <a:t>Pracovní neschopnost</a:t>
            </a:r>
          </a:p>
          <a:p>
            <a:pPr algn="just">
              <a:lnSpc>
                <a:spcPct val="100000"/>
              </a:lnSpc>
            </a:pPr>
            <a:r>
              <a:rPr lang="cs-CZ" sz="1800" dirty="false"/>
              <a:t>Způsobilým výdajem je náhrada mzdy nebo platu, nebo odměny z dohody (resp. poměrná část) za dny dočasné pracovní neschopnosti nebo nařízené karantény</a:t>
            </a:r>
            <a:r>
              <a:rPr lang="cs-CZ" sz="1800" b="true" dirty="false"/>
              <a:t> </a:t>
            </a:r>
            <a:r>
              <a:rPr lang="cs-CZ" sz="1800" dirty="false"/>
              <a:t>ve výši a trvání, ve kterých je zaměstnavatel povinen tuto náhradu mzdy, nebo platu, nebo odměny z dohody poskytovat podle platných právních předpisů, podle kolektivní smlouvy nebo vnitřního předpisu zaměstnavatele.</a:t>
            </a:r>
          </a:p>
          <a:p>
            <a:pPr marL="0" indent="0" algn="just">
              <a:lnSpc>
                <a:spcPct val="100000"/>
              </a:lnSpc>
              <a:buNone/>
            </a:pPr>
            <a:r>
              <a:rPr lang="cs-CZ" sz="1800" b="true" u="sng" dirty="false"/>
              <a:t>Další překážky v práci</a:t>
            </a:r>
          </a:p>
          <a:p>
            <a:pPr algn="just">
              <a:lnSpc>
                <a:spcPct val="100000"/>
              </a:lnSpc>
            </a:pPr>
            <a:r>
              <a:rPr lang="cs-CZ" sz="1800" dirty="false"/>
              <a:t>Způsobilá je také </a:t>
            </a:r>
            <a:r>
              <a:rPr lang="cs-CZ" sz="1800" b="true" dirty="false"/>
              <a:t>náhrada mzdy nebo platu </a:t>
            </a:r>
            <a:r>
              <a:rPr lang="cs-CZ" sz="1800" dirty="false"/>
              <a:t>(resp. poměrná část) </a:t>
            </a:r>
            <a:br>
              <a:rPr lang="cs-CZ" sz="1800" dirty="false"/>
            </a:br>
            <a:r>
              <a:rPr lang="cs-CZ" sz="1800" b="true" dirty="false"/>
              <a:t>v případě dalších překážek v práci</a:t>
            </a:r>
            <a:r>
              <a:rPr lang="cs-CZ" sz="1800" dirty="false"/>
              <a:t>, za které v souladu se zákoníkem práce, nebo s kolektivní smlouvou, nebo s vnitřním předpisem zaměstnavatele přísluší zaměstnanci náhrada mzdy/platu hrazená zaměstnavatelem (např. svatba, narození dítěte, studijní volno, promoce, překážky na straně zaměstnavatele apod.). </a:t>
            </a:r>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46</a:t>
            </a:fld>
            <a:endParaRPr lang="cs-CZ" dirty="false"/>
          </a:p>
        </p:txBody>
      </p:sp>
    </p:spTree>
    <p:extLst>
      <p:ext uri="{BB962C8B-B14F-4D97-AF65-F5344CB8AC3E}">
        <p14:creationId xmlns:p14="http://schemas.microsoft.com/office/powerpoint/2010/main" val="22012309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Způsobilé výdaje - Osobní náklady </a:t>
            </a:r>
            <a:r>
              <a:rPr lang="cs-CZ" sz="2800" dirty="false" smtClean="false"/>
              <a:t/>
            </a:r>
            <a:br>
              <a:rPr lang="cs-CZ" sz="2800" dirty="false" smtClean="false"/>
            </a:br>
            <a:r>
              <a:rPr lang="cs-CZ" sz="2800" dirty="false" smtClean="false"/>
              <a:t>PN </a:t>
            </a:r>
            <a:r>
              <a:rPr lang="cs-CZ" sz="2800" dirty="false"/>
              <a:t>a </a:t>
            </a:r>
            <a:r>
              <a:rPr lang="cs-CZ" sz="2800" dirty="false" smtClean="false"/>
              <a:t>NN</a:t>
            </a:r>
            <a:endParaRPr lang="cs-CZ" sz="2800" dirty="false"/>
          </a:p>
        </p:txBody>
      </p:sp>
      <p:sp>
        <p:nvSpPr>
          <p:cNvPr id="3" name="Zástupný symbol pro obsah 2"/>
          <p:cNvSpPr>
            <a:spLocks noGrp="true"/>
          </p:cNvSpPr>
          <p:nvPr>
            <p:ph idx="1"/>
          </p:nvPr>
        </p:nvSpPr>
        <p:spPr>
          <a:xfrm>
            <a:off x="540000" y="1196752"/>
            <a:ext cx="8064000" cy="4923248"/>
          </a:xfrm>
        </p:spPr>
        <p:txBody>
          <a:bodyPr/>
          <a:lstStyle/>
          <a:p>
            <a:r>
              <a:rPr lang="cs-CZ" altLang="cs-CZ" sz="2000" b="true" dirty="false">
                <a:solidFill>
                  <a:schemeClr val="accent1">
                    <a:lumMod val="60000"/>
                    <a:lumOff val="40000"/>
                  </a:schemeClr>
                </a:solidFill>
              </a:rPr>
              <a:t>Rozhodná je náplň práce, ne název </a:t>
            </a:r>
            <a:r>
              <a:rPr lang="cs-CZ" altLang="cs-CZ" sz="2000" b="true" dirty="false" smtClean="false">
                <a:solidFill>
                  <a:schemeClr val="accent1">
                    <a:lumMod val="60000"/>
                    <a:lumOff val="40000"/>
                  </a:schemeClr>
                </a:solidFill>
              </a:rPr>
              <a:t>pozice. </a:t>
            </a:r>
          </a:p>
          <a:p>
            <a:r>
              <a:rPr lang="cs-CZ" altLang="cs-CZ" sz="2000" dirty="false" smtClean="false"/>
              <a:t>Pomůcka: pracovník </a:t>
            </a:r>
            <a:r>
              <a:rPr lang="cs-CZ" altLang="cs-CZ" sz="2000" dirty="false"/>
              <a:t>nepracuje s cílovou skupinou nebo pro </a:t>
            </a:r>
            <a:r>
              <a:rPr lang="cs-CZ" altLang="cs-CZ" sz="2000" dirty="false" smtClean="false"/>
              <a:t>ni </a:t>
            </a:r>
            <a:r>
              <a:rPr lang="cs-CZ" altLang="cs-CZ" sz="2000" dirty="false"/>
              <a:t>nepřipravuje výstupy = </a:t>
            </a:r>
            <a:r>
              <a:rPr lang="cs-CZ" altLang="cs-CZ" sz="2000" dirty="false" smtClean="false"/>
              <a:t>jedná se o nepřímý náklad (NN) a naopak</a:t>
            </a:r>
            <a:endParaRPr lang="cs-CZ" altLang="cs-CZ" sz="2000" dirty="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47</a:t>
            </a:fld>
            <a:endParaRPr lang="cs-CZ" dirty="false"/>
          </a:p>
        </p:txBody>
      </p:sp>
      <p:pic>
        <p:nvPicPr>
          <p:cNvPr id="3074" name="Picture 2"/>
          <p:cNvPicPr>
            <a:picLocks noChangeAspect="true" noChangeArrowheads="true"/>
          </p:cNvPicPr>
          <p:nvPr/>
        </p:nvPicPr>
        <p:blipFill>
          <a:blip r:embed="rId2">
            <a:extLst>
              <a:ext uri="{28A0092B-C50C-407E-A947-70E740481C1C}">
                <a14:useLocalDpi xmlns:a14="http://schemas.microsoft.com/office/drawing/2010/main" val="0"/>
              </a:ext>
            </a:extLst>
          </a:blip>
          <a:srcRect/>
          <a:stretch>
            <a:fillRect/>
          </a:stretch>
        </p:blipFill>
        <p:spPr bwMode="auto">
          <a:xfrm>
            <a:off x="827584" y="2537098"/>
            <a:ext cx="7432836"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spTree>
    <p:extLst>
      <p:ext uri="{BB962C8B-B14F-4D97-AF65-F5344CB8AC3E}">
        <p14:creationId xmlns:p14="http://schemas.microsoft.com/office/powerpoint/2010/main" val="31925335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a:t>Způsobilé výdaje – </a:t>
            </a:r>
            <a:r>
              <a:rPr lang="cs-CZ" dirty="false" smtClean="false"/>
              <a:t>Cestovné</a:t>
            </a:r>
            <a:endParaRPr lang="cs-CZ" dirty="false"/>
          </a:p>
        </p:txBody>
      </p:sp>
      <p:sp>
        <p:nvSpPr>
          <p:cNvPr id="3" name="Zástupný symbol pro obsah 2"/>
          <p:cNvSpPr>
            <a:spLocks noGrp="true"/>
          </p:cNvSpPr>
          <p:nvPr>
            <p:ph idx="1"/>
          </p:nvPr>
        </p:nvSpPr>
        <p:spPr>
          <a:xfrm>
            <a:off x="540000" y="1556792"/>
            <a:ext cx="8064000" cy="4563208"/>
          </a:xfrm>
        </p:spPr>
        <p:txBody>
          <a:bodyPr/>
          <a:lstStyle/>
          <a:p>
            <a:r>
              <a:rPr lang="cs-CZ" altLang="cs-CZ" sz="2000" dirty="false"/>
              <a:t>Výdaje spojené s cestami zaměstnanců (včetně DPP a DPČ) příjemce, partnerů s finančním </a:t>
            </a:r>
            <a:r>
              <a:rPr lang="cs-CZ" altLang="cs-CZ" sz="2000" dirty="false" smtClean="false"/>
              <a:t>příspěvkem. </a:t>
            </a:r>
            <a:r>
              <a:rPr lang="cs-CZ" altLang="cs-CZ" sz="2000" b="true" dirty="false" smtClean="false">
                <a:solidFill>
                  <a:srgbClr val="FF0000"/>
                </a:solidFill>
              </a:rPr>
              <a:t>Jedná se o zahraniční pracovní cesty členů realizačního týmu.</a:t>
            </a:r>
            <a:endParaRPr lang="cs-CZ" altLang="cs-CZ" sz="2000" b="true" dirty="false">
              <a:solidFill>
                <a:srgbClr val="FF0000"/>
              </a:solidFill>
            </a:endParaRPr>
          </a:p>
          <a:p>
            <a:r>
              <a:rPr lang="cs-CZ" altLang="cs-CZ" sz="2000" dirty="false"/>
              <a:t>Způsobilé výdaje: </a:t>
            </a:r>
            <a:r>
              <a:rPr lang="cs-CZ" altLang="cs-CZ" sz="2000" b="true" dirty="false"/>
              <a:t>Jízdní výdaje, ubytování, stravné, nezbytné vedlejší výdaje</a:t>
            </a:r>
          </a:p>
          <a:p>
            <a:r>
              <a:rPr lang="cs-CZ" altLang="cs-CZ" sz="2000" dirty="false" smtClean="false"/>
              <a:t>Při vyúčtování zahraniční pracovní cesty se postupuje podle vyhlášky MF o základních sazbách stravného v cizí měně platné pro daný rok</a:t>
            </a:r>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48</a:t>
            </a:fld>
            <a:endParaRPr lang="cs-CZ" dirty="false"/>
          </a:p>
        </p:txBody>
      </p:sp>
    </p:spTree>
    <p:extLst>
      <p:ext uri="{BB962C8B-B14F-4D97-AF65-F5344CB8AC3E}">
        <p14:creationId xmlns:p14="http://schemas.microsoft.com/office/powerpoint/2010/main" val="5511623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a:t>Způsobilé výdaje – </a:t>
            </a:r>
            <a:r>
              <a:rPr lang="cs-CZ" dirty="false" smtClean="false"/>
              <a:t>Cestovné</a:t>
            </a:r>
            <a:endParaRPr lang="cs-CZ" dirty="false"/>
          </a:p>
        </p:txBody>
      </p:sp>
      <p:sp>
        <p:nvSpPr>
          <p:cNvPr id="3" name="Zástupný symbol pro obsah 2"/>
          <p:cNvSpPr>
            <a:spLocks noGrp="true"/>
          </p:cNvSpPr>
          <p:nvPr>
            <p:ph idx="1"/>
          </p:nvPr>
        </p:nvSpPr>
        <p:spPr>
          <a:xfrm>
            <a:off x="540000" y="1340768"/>
            <a:ext cx="8064000" cy="4779232"/>
          </a:xfrm>
        </p:spPr>
        <p:txBody>
          <a:bodyPr/>
          <a:lstStyle/>
          <a:p>
            <a:endParaRPr lang="cs-CZ" altLang="cs-CZ" sz="2000" dirty="false" smtClean="false"/>
          </a:p>
          <a:p>
            <a:r>
              <a:rPr lang="cs-CZ" altLang="cs-CZ" sz="2000" dirty="false" smtClean="false"/>
              <a:t>Cestovní </a:t>
            </a:r>
            <a:r>
              <a:rPr lang="cs-CZ" altLang="cs-CZ" sz="2000" dirty="false"/>
              <a:t>náhrady </a:t>
            </a:r>
            <a:r>
              <a:rPr lang="cs-CZ" altLang="cs-CZ" sz="2000" b="true" dirty="false">
                <a:solidFill>
                  <a:srgbClr val="FF0000"/>
                </a:solidFill>
              </a:rPr>
              <a:t>pro zahraniční experty</a:t>
            </a:r>
            <a:r>
              <a:rPr lang="cs-CZ" altLang="cs-CZ" sz="2000" dirty="false"/>
              <a:t>, v režimu per </a:t>
            </a:r>
            <a:r>
              <a:rPr lang="cs-CZ" altLang="cs-CZ" sz="2000" dirty="false" err="true"/>
              <a:t>diems</a:t>
            </a:r>
            <a:r>
              <a:rPr lang="cs-CZ" altLang="cs-CZ" sz="2000" dirty="false"/>
              <a:t>:</a:t>
            </a:r>
          </a:p>
          <a:p>
            <a:pPr marL="895350" lvl="1" indent="-363538">
              <a:spcAft>
                <a:spcPts val="1200"/>
              </a:spcAft>
            </a:pPr>
            <a:r>
              <a:rPr lang="cs-CZ" dirty="false" smtClean="false"/>
              <a:t>náklady </a:t>
            </a:r>
            <a:r>
              <a:rPr lang="cs-CZ" dirty="false"/>
              <a:t>na </a:t>
            </a:r>
            <a:r>
              <a:rPr lang="cs-CZ" b="true" dirty="false"/>
              <a:t>ubytování, stravné a cestovné v ČR</a:t>
            </a:r>
            <a:r>
              <a:rPr lang="cs-CZ" dirty="false"/>
              <a:t>. </a:t>
            </a:r>
            <a:endParaRPr lang="cs-CZ" dirty="false" smtClean="false"/>
          </a:p>
          <a:p>
            <a:pPr marL="895350" lvl="1" indent="-363538">
              <a:spcAft>
                <a:spcPts val="1200"/>
              </a:spcAft>
            </a:pPr>
            <a:r>
              <a:rPr lang="cs-CZ" dirty="false" smtClean="false"/>
              <a:t>Dle </a:t>
            </a:r>
            <a:r>
              <a:rPr lang="cs-CZ" dirty="false"/>
              <a:t>sazeb EU publikovaných na: </a:t>
            </a:r>
            <a:r>
              <a:rPr lang="cs-CZ" dirty="false">
                <a:hlinkClick r:id="rId3"/>
              </a:rPr>
              <a:t>https://ec.europa.eu/europeaid/applicable-rates-diems-framework-ec-funded-external-aid-contracts-18032015_en </a:t>
            </a:r>
            <a:endParaRPr lang="cs-CZ" dirty="false" smtClean="false">
              <a:hlinkClick r:id="rId3"/>
            </a:endParaRPr>
          </a:p>
          <a:p>
            <a:pPr marL="895350" lvl="1" indent="-363538">
              <a:spcAft>
                <a:spcPts val="1200"/>
              </a:spcAft>
            </a:pPr>
            <a:r>
              <a:rPr lang="cs-CZ" b="true" dirty="false" smtClean="false"/>
              <a:t>230 </a:t>
            </a:r>
            <a:r>
              <a:rPr lang="cs-CZ" b="true" dirty="false"/>
              <a:t>eur při pobytu přes noc</a:t>
            </a:r>
            <a:r>
              <a:rPr lang="cs-CZ" dirty="false"/>
              <a:t>, jinak paušál 75 </a:t>
            </a:r>
            <a:r>
              <a:rPr lang="cs-CZ" dirty="false" smtClean="false"/>
              <a:t>eur (varianty se nekombinují)</a:t>
            </a:r>
          </a:p>
          <a:p>
            <a:pPr marL="895350" lvl="1" indent="-363538">
              <a:spcAft>
                <a:spcPts val="1200"/>
              </a:spcAft>
            </a:pPr>
            <a:r>
              <a:rPr lang="cs-CZ" dirty="false"/>
              <a:t>Způsobilost počtu prokazovaných nocí je posuzována v souvislosti s prokazovanými aktivitami projektu.</a:t>
            </a:r>
          </a:p>
          <a:p>
            <a:pPr marL="895350" lvl="1" indent="-363538">
              <a:spcAft>
                <a:spcPts val="1200"/>
              </a:spcAft>
            </a:pPr>
            <a:r>
              <a:rPr lang="cs-CZ" dirty="false" smtClean="false"/>
              <a:t>Letenka </a:t>
            </a:r>
            <a:r>
              <a:rPr lang="cs-CZ" dirty="false"/>
              <a:t>(</a:t>
            </a:r>
            <a:r>
              <a:rPr lang="cs-CZ" dirty="false" err="true"/>
              <a:t>economy</a:t>
            </a:r>
            <a:r>
              <a:rPr lang="cs-CZ" dirty="false"/>
              <a:t>) na cesty nad 500 km, jinak ekvivalent ceny jízdenky 1. třídy.</a:t>
            </a:r>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49</a:t>
            </a:fld>
            <a:endParaRPr lang="cs-CZ" dirty="false"/>
          </a:p>
        </p:txBody>
      </p:sp>
    </p:spTree>
    <p:extLst>
      <p:ext uri="{BB962C8B-B14F-4D97-AF65-F5344CB8AC3E}">
        <p14:creationId xmlns:p14="http://schemas.microsoft.com/office/powerpoint/2010/main" val="11451212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Výzva 71 – </a:t>
            </a:r>
            <a:r>
              <a:rPr lang="cs-CZ" dirty="false" err="true" smtClean="false"/>
              <a:t>nePodporované</a:t>
            </a:r>
            <a:r>
              <a:rPr lang="cs-CZ" dirty="false" smtClean="false"/>
              <a:t> aktivity</a:t>
            </a:r>
            <a:endParaRPr lang="cs-CZ" dirty="false"/>
          </a:p>
        </p:txBody>
      </p:sp>
      <p:sp>
        <p:nvSpPr>
          <p:cNvPr id="3" name="Zástupný symbol pro obsah 2"/>
          <p:cNvSpPr>
            <a:spLocks noGrp="true"/>
          </p:cNvSpPr>
          <p:nvPr>
            <p:ph idx="1"/>
          </p:nvPr>
        </p:nvSpPr>
        <p:spPr>
          <a:xfrm>
            <a:off x="507278" y="1268760"/>
            <a:ext cx="8604448" cy="5904656"/>
          </a:xfrm>
          <a:noFill/>
        </p:spPr>
        <p:txBody>
          <a:bodyPr numCol="1"/>
          <a:lstStyle/>
          <a:p>
            <a:pPr lvl="0">
              <a:buBlip>
                <a:blip r:embed="rId3"/>
              </a:buBlip>
            </a:pPr>
            <a:r>
              <a:rPr lang="cs-CZ" sz="1800" dirty="false" smtClean="false"/>
              <a:t>Supervizní </a:t>
            </a:r>
            <a:r>
              <a:rPr lang="cs-CZ" sz="1800" dirty="false"/>
              <a:t>výcviky. </a:t>
            </a:r>
          </a:p>
          <a:p>
            <a:pPr lvl="0">
              <a:buBlip>
                <a:blip r:embed="rId3"/>
              </a:buBlip>
            </a:pPr>
            <a:r>
              <a:rPr lang="cs-CZ" sz="1800" dirty="false"/>
              <a:t>Tvorba nových vzdělávacích programů/kurzů. </a:t>
            </a:r>
          </a:p>
          <a:p>
            <a:pPr lvl="0">
              <a:buBlip>
                <a:blip r:embed="rId3"/>
              </a:buBlip>
            </a:pPr>
            <a:r>
              <a:rPr lang="cs-CZ" sz="1800" dirty="false"/>
              <a:t>Vytvoření e-</a:t>
            </a:r>
            <a:r>
              <a:rPr lang="cs-CZ" sz="1800" dirty="false" err="true"/>
              <a:t>learningu</a:t>
            </a:r>
            <a:r>
              <a:rPr lang="cs-CZ" sz="1800" dirty="false"/>
              <a:t> (obsahová část, vytvoření textů, technická část, softwarové zpracování, hardware). </a:t>
            </a:r>
          </a:p>
          <a:p>
            <a:pPr lvl="0">
              <a:buBlip>
                <a:blip r:embed="rId3"/>
              </a:buBlip>
            </a:pPr>
            <a:r>
              <a:rPr lang="cs-CZ" sz="1800" dirty="false"/>
              <a:t>Počítačové kurzy a jazykové kurzy.  </a:t>
            </a:r>
          </a:p>
          <a:p>
            <a:pPr lvl="0">
              <a:buBlip>
                <a:blip r:embed="rId3"/>
              </a:buBlip>
            </a:pPr>
            <a:r>
              <a:rPr lang="cs-CZ" sz="1800" dirty="false"/>
              <a:t>Komunitní plánování. </a:t>
            </a:r>
          </a:p>
          <a:p>
            <a:pPr lvl="0">
              <a:buBlip>
                <a:blip r:embed="rId3"/>
              </a:buBlip>
            </a:pPr>
            <a:r>
              <a:rPr lang="cs-CZ" sz="1800" dirty="false"/>
              <a:t>Mzdové příspěvky na náhradu mzdy zaměstnavateli pro pracovníka po dobu jeho účasti v dalším vzdělávání. </a:t>
            </a:r>
            <a:endParaRPr lang="cs-CZ" sz="1800" dirty="false" smtClean="false"/>
          </a:p>
          <a:p>
            <a:endParaRPr lang="cs-CZ" sz="1800" b="true" dirty="false" smtClean="false"/>
          </a:p>
          <a:p>
            <a:pPr>
              <a:buBlip>
                <a:blip r:embed="rId4"/>
              </a:buBlip>
            </a:pPr>
            <a:r>
              <a:rPr lang="cs-CZ" sz="1800" b="true" dirty="false" smtClean="false"/>
              <a:t>Není možné </a:t>
            </a:r>
            <a:r>
              <a:rPr lang="cs-CZ" sz="1800" b="true" dirty="false"/>
              <a:t>podpořit běžný provoz sociální služby </a:t>
            </a:r>
            <a:r>
              <a:rPr lang="cs-CZ" sz="1800" dirty="false"/>
              <a:t>včetně přímé práce s klienty (např. mzdy sociálních pracovníků </a:t>
            </a:r>
            <a:r>
              <a:rPr lang="cs-CZ" sz="1800" dirty="false" smtClean="false"/>
              <a:t>apod.). </a:t>
            </a:r>
            <a:r>
              <a:rPr lang="cs-CZ" sz="1800" dirty="false"/>
              <a:t>Je možné podpořit pilotní ověření nových řešení, jejichž součástí může být také přímá práce s klienty. </a:t>
            </a:r>
            <a:endParaRPr lang="cs-CZ" altLang="cs-CZ" sz="1800" dirty="false">
              <a:solidFill>
                <a:srgbClr val="14407E"/>
              </a:solidFill>
            </a:endParaRP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a:t>
            </a:fld>
            <a:endParaRPr lang="cs-CZ" dirty="false"/>
          </a:p>
        </p:txBody>
      </p:sp>
    </p:spTree>
    <p:extLst>
      <p:ext uri="{BB962C8B-B14F-4D97-AF65-F5344CB8AC3E}">
        <p14:creationId xmlns:p14="http://schemas.microsoft.com/office/powerpoint/2010/main" val="3098540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Způsobilé výdaje -  cestovné – PN a </a:t>
            </a:r>
            <a:r>
              <a:rPr lang="cs-CZ" sz="2800" dirty="false" smtClean="false"/>
              <a:t>NN</a:t>
            </a:r>
            <a:endParaRPr lang="cs-CZ" sz="28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50</a:t>
            </a:fld>
            <a:endParaRPr lang="cs-CZ" dirty="false"/>
          </a:p>
        </p:txBody>
      </p:sp>
      <p:pic>
        <p:nvPicPr>
          <p:cNvPr id="4098" name="Picture 2"/>
          <p:cNvPicPr>
            <a:picLocks noGrp="true" noChangeAspect="true" noChangeArrowheads="true"/>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13" y="1052736"/>
            <a:ext cx="9128740" cy="5698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spTree>
    <p:extLst>
      <p:ext uri="{BB962C8B-B14F-4D97-AF65-F5344CB8AC3E}">
        <p14:creationId xmlns:p14="http://schemas.microsoft.com/office/powerpoint/2010/main" val="26820393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Způsobilé výdaje – nákup zařízení </a:t>
            </a:r>
            <a:r>
              <a:rPr lang="cs-CZ" sz="2800" dirty="false" smtClean="false"/>
              <a:t/>
            </a:r>
            <a:br>
              <a:rPr lang="cs-CZ" sz="2800" dirty="false" smtClean="false"/>
            </a:br>
            <a:r>
              <a:rPr lang="cs-CZ" sz="2800" dirty="false" smtClean="false"/>
              <a:t>a vybavení</a:t>
            </a:r>
            <a:endParaRPr lang="cs-CZ" sz="2800" dirty="false"/>
          </a:p>
        </p:txBody>
      </p:sp>
      <p:sp>
        <p:nvSpPr>
          <p:cNvPr id="3" name="Zástupný symbol pro obsah 2"/>
          <p:cNvSpPr>
            <a:spLocks noGrp="true"/>
          </p:cNvSpPr>
          <p:nvPr>
            <p:ph idx="1"/>
          </p:nvPr>
        </p:nvSpPr>
        <p:spPr>
          <a:xfrm>
            <a:off x="539552" y="1628800"/>
            <a:ext cx="8064000" cy="4608512"/>
          </a:xfrm>
        </p:spPr>
        <p:txBody>
          <a:bodyPr/>
          <a:lstStyle/>
          <a:p>
            <a:pPr algn="just">
              <a:lnSpc>
                <a:spcPct val="100000"/>
              </a:lnSpc>
              <a:spcAft>
                <a:spcPts val="1200"/>
              </a:spcAft>
            </a:pPr>
            <a:r>
              <a:rPr lang="cs-CZ" altLang="cs-CZ" sz="1800" dirty="false"/>
              <a:t>Investiční výdaje - odpisovaný hmotný majetek (pořizovací hodnota vyšší než 40 tis. Kč) a nehmotný majetek (pořizovací cena vyšší než 60 tis. Kč</a:t>
            </a:r>
            <a:r>
              <a:rPr lang="cs-CZ" altLang="cs-CZ" sz="1800" dirty="false" smtClean="false"/>
              <a:t>).</a:t>
            </a:r>
            <a:endParaRPr lang="cs-CZ" altLang="cs-CZ" sz="1800" dirty="false"/>
          </a:p>
          <a:p>
            <a:pPr algn="just">
              <a:lnSpc>
                <a:spcPct val="100000"/>
              </a:lnSpc>
              <a:spcAft>
                <a:spcPts val="1200"/>
              </a:spcAft>
            </a:pPr>
            <a:r>
              <a:rPr lang="cs-CZ" altLang="cs-CZ" sz="1800" dirty="false"/>
              <a:t>Neinvestiční výdaje – neodpisovaný hmotný majetek (pořizovací hodnota nižší než 40 tis. Kč) a nehmotný majetek (pořizovací cena nižší než 60 tis. Kč</a:t>
            </a:r>
            <a:r>
              <a:rPr lang="cs-CZ" altLang="cs-CZ" sz="1800" dirty="false" smtClean="false"/>
              <a:t>).</a:t>
            </a:r>
            <a:endParaRPr lang="cs-CZ" altLang="cs-CZ" sz="1800" dirty="false"/>
          </a:p>
          <a:p>
            <a:pPr algn="just">
              <a:lnSpc>
                <a:spcPct val="100000"/>
              </a:lnSpc>
              <a:spcAft>
                <a:spcPts val="1200"/>
              </a:spcAft>
            </a:pPr>
            <a:r>
              <a:rPr lang="cs-CZ" altLang="cs-CZ" sz="1800" dirty="false"/>
              <a:t>Pro vybavení členů RT platí, že proplácet lze </a:t>
            </a:r>
            <a:r>
              <a:rPr lang="cs-CZ" altLang="cs-CZ" sz="1800" b="true" dirty="false"/>
              <a:t>výši nákladů odpovídající zapojení do projektu </a:t>
            </a:r>
            <a:r>
              <a:rPr lang="cs-CZ" altLang="cs-CZ" sz="1800" dirty="false"/>
              <a:t>(2 x 0,5 úvazek = 1 </a:t>
            </a:r>
            <a:r>
              <a:rPr lang="cs-CZ" altLang="cs-CZ" sz="1800" dirty="false" smtClean="false"/>
              <a:t>počítač)</a:t>
            </a:r>
          </a:p>
          <a:p>
            <a:pPr algn="just">
              <a:lnSpc>
                <a:spcPct val="100000"/>
              </a:lnSpc>
              <a:spcAft>
                <a:spcPts val="1200"/>
              </a:spcAft>
            </a:pPr>
            <a:r>
              <a:rPr lang="cs-CZ" altLang="cs-CZ" sz="1800" dirty="false"/>
              <a:t>N</a:t>
            </a:r>
            <a:r>
              <a:rPr lang="cs-CZ" altLang="cs-CZ" sz="1800" dirty="false" smtClean="false"/>
              <a:t>áklady </a:t>
            </a:r>
            <a:r>
              <a:rPr lang="cs-CZ" altLang="cs-CZ" sz="1800" dirty="false"/>
              <a:t>na zařízení </a:t>
            </a:r>
            <a:r>
              <a:rPr lang="cs-CZ" altLang="cs-CZ" sz="1800" dirty="false" smtClean="false"/>
              <a:t>a </a:t>
            </a:r>
            <a:r>
              <a:rPr lang="cs-CZ" altLang="cs-CZ" sz="1800" dirty="false"/>
              <a:t>vybavení pro pracovníky, </a:t>
            </a:r>
            <a:r>
              <a:rPr lang="cs-CZ" altLang="cs-CZ" sz="1800" dirty="false" smtClean="false"/>
              <a:t>jejichž </a:t>
            </a:r>
            <a:r>
              <a:rPr lang="cs-CZ" altLang="cs-CZ" sz="1800" dirty="false"/>
              <a:t>mzdy jsou hrazené z nepřímých nákladů, patří do nepřímých </a:t>
            </a:r>
            <a:r>
              <a:rPr lang="cs-CZ" altLang="cs-CZ" sz="1800" dirty="false" smtClean="false"/>
              <a:t>nákladů.</a:t>
            </a:r>
          </a:p>
          <a:p>
            <a:pPr algn="just">
              <a:lnSpc>
                <a:spcPct val="100000"/>
              </a:lnSpc>
              <a:spcAft>
                <a:spcPts val="1200"/>
              </a:spcAft>
            </a:pPr>
            <a:r>
              <a:rPr lang="cs-CZ" altLang="cs-CZ" sz="1800" dirty="false" smtClean="false"/>
              <a:t>Křížové financování pro výzvu č. 71 není relevantní (investiční náklady jsou nezpůsobilý výdaj).</a:t>
            </a:r>
            <a:endParaRPr lang="cs-CZ" altLang="cs-CZ" sz="1800" dirty="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51</a:t>
            </a:fld>
            <a:endParaRPr lang="cs-CZ" dirty="false"/>
          </a:p>
        </p:txBody>
      </p:sp>
    </p:spTree>
    <p:extLst>
      <p:ext uri="{BB962C8B-B14F-4D97-AF65-F5344CB8AC3E}">
        <p14:creationId xmlns:p14="http://schemas.microsoft.com/office/powerpoint/2010/main" val="24971955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Způsobilé </a:t>
            </a:r>
            <a:r>
              <a:rPr lang="cs-CZ" sz="2800" dirty="false" smtClean="false"/>
              <a:t>výdaje </a:t>
            </a:r>
            <a:br>
              <a:rPr lang="cs-CZ" sz="2800" dirty="false" smtClean="false"/>
            </a:br>
            <a:r>
              <a:rPr lang="cs-CZ" sz="2800" dirty="false" smtClean="false"/>
              <a:t>nákup </a:t>
            </a:r>
            <a:r>
              <a:rPr lang="cs-CZ" sz="2800" dirty="false"/>
              <a:t>zařízení </a:t>
            </a:r>
            <a:r>
              <a:rPr lang="cs-CZ" sz="2800" dirty="false" smtClean="false"/>
              <a:t>a vybavení</a:t>
            </a:r>
            <a:endParaRPr lang="cs-CZ" sz="2800" dirty="false"/>
          </a:p>
        </p:txBody>
      </p:sp>
      <p:sp>
        <p:nvSpPr>
          <p:cNvPr id="3" name="Zástupný symbol pro obsah 2"/>
          <p:cNvSpPr>
            <a:spLocks noGrp="true"/>
          </p:cNvSpPr>
          <p:nvPr>
            <p:ph idx="1"/>
          </p:nvPr>
        </p:nvSpPr>
        <p:spPr/>
        <p:txBody>
          <a:bodyPr/>
          <a:lstStyle/>
          <a:p>
            <a:pPr algn="just">
              <a:lnSpc>
                <a:spcPct val="100000"/>
              </a:lnSpc>
            </a:pPr>
            <a:r>
              <a:rPr lang="cs-CZ" sz="1800" dirty="false"/>
              <a:t>Případné využívání zařízení a vybavení pro administraci projektu </a:t>
            </a:r>
            <a:br>
              <a:rPr lang="cs-CZ" sz="1800" dirty="false"/>
            </a:br>
            <a:r>
              <a:rPr lang="cs-CZ" sz="1800" dirty="false"/>
              <a:t>a současně pro cílovou skupinu (např. tiskárna) vyžaduje rozdělení dotčených výdajů v adekvátním poměru mezi přímé a nepřímé náklady.</a:t>
            </a:r>
          </a:p>
          <a:p>
            <a:pPr algn="just">
              <a:lnSpc>
                <a:spcPct val="100000"/>
              </a:lnSpc>
            </a:pPr>
            <a:r>
              <a:rPr lang="cs-CZ" sz="1800" dirty="false"/>
              <a:t>Případné využívání zařízení a vybavení pro účely i mimo projekt vyžaduje rozdělení dotčených výdajů na část relevantní pro projekt a zbývající část.</a:t>
            </a:r>
          </a:p>
          <a:p>
            <a:pPr algn="just">
              <a:lnSpc>
                <a:spcPct val="100000"/>
              </a:lnSpc>
            </a:pPr>
            <a:r>
              <a:rPr lang="cs-CZ" sz="1800" dirty="false"/>
              <a:t>Nárokovat lze jeden druh výpočetní techniky (pokud je zakoupen např. stolní počítač, není možné koupit pro daného pracovníka ještě notebook apod.).  </a:t>
            </a:r>
          </a:p>
          <a:p>
            <a:pPr algn="just">
              <a:lnSpc>
                <a:spcPct val="100000"/>
              </a:lnSpc>
            </a:pPr>
            <a:r>
              <a:rPr lang="cs-CZ" sz="1800" b="true" u="sng" dirty="false"/>
              <a:t>Do nepřímých nákladů patří: </a:t>
            </a:r>
            <a:r>
              <a:rPr lang="cs-CZ" sz="1800" dirty="false"/>
              <a:t>např. nákup zařízení a vybavení určených pro administraci projektu, nákup </a:t>
            </a:r>
            <a:r>
              <a:rPr lang="cs-CZ" altLang="cs-CZ" sz="1800" dirty="false"/>
              <a:t>zařízení a vybavení pro pracovníky, jejíchž mzdy jsou hrazené z nepřímých nákladů, </a:t>
            </a:r>
            <a:r>
              <a:rPr lang="cs-CZ" sz="1800" dirty="false"/>
              <a:t>nosiče pro záznam dat, spotřební materiál – podrobně viz. Příručka Specifická část pravidel pro žadatele </a:t>
            </a:r>
            <a:br>
              <a:rPr lang="cs-CZ" sz="1800" dirty="false"/>
            </a:br>
            <a:r>
              <a:rPr lang="cs-CZ" sz="1800" dirty="false"/>
              <a:t>a příjemce v rámci OPZ pro projekty se skutečně vzniklými výdaji </a:t>
            </a:r>
            <a:br>
              <a:rPr lang="cs-CZ" sz="1800" dirty="false"/>
            </a:br>
            <a:r>
              <a:rPr lang="cs-CZ" sz="1800" dirty="false"/>
              <a:t>a případně také s nepřímými </a:t>
            </a:r>
            <a:r>
              <a:rPr lang="cs-CZ" sz="1800" dirty="false" smtClean="false"/>
              <a:t>náklady.</a:t>
            </a:r>
            <a:endParaRPr lang="cs-CZ" altLang="cs-CZ" sz="1800" dirty="false"/>
          </a:p>
          <a:p>
            <a:pPr marL="0" indent="0">
              <a:lnSpc>
                <a:spcPct val="100000"/>
              </a:lnSpc>
              <a:buNone/>
            </a:pPr>
            <a:endParaRPr lang="cs-CZ" altLang="cs-CZ" dirty="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52</a:t>
            </a:fld>
            <a:endParaRPr lang="cs-CZ" dirty="false"/>
          </a:p>
        </p:txBody>
      </p:sp>
    </p:spTree>
    <p:extLst>
      <p:ext uri="{BB962C8B-B14F-4D97-AF65-F5344CB8AC3E}">
        <p14:creationId xmlns:p14="http://schemas.microsoft.com/office/powerpoint/2010/main" val="35593020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Způsobilé výdaje - Přímá podpora</a:t>
            </a:r>
            <a:endParaRPr lang="cs-CZ" dirty="false"/>
          </a:p>
        </p:txBody>
      </p:sp>
      <p:sp>
        <p:nvSpPr>
          <p:cNvPr id="3" name="Zástupný symbol pro obsah 2"/>
          <p:cNvSpPr>
            <a:spLocks noGrp="true"/>
          </p:cNvSpPr>
          <p:nvPr>
            <p:ph idx="1"/>
          </p:nvPr>
        </p:nvSpPr>
        <p:spPr>
          <a:xfrm>
            <a:off x="467544" y="1556792"/>
            <a:ext cx="8064000" cy="4320000"/>
          </a:xfrm>
        </p:spPr>
        <p:txBody>
          <a:bodyPr/>
          <a:lstStyle/>
          <a:p>
            <a:pPr>
              <a:lnSpc>
                <a:spcPct val="100000"/>
              </a:lnSpc>
              <a:spcBef>
                <a:spcPts val="0"/>
              </a:spcBef>
              <a:spcAft>
                <a:spcPts val="1200"/>
              </a:spcAft>
            </a:pPr>
            <a:r>
              <a:rPr lang="cs-CZ" sz="2000" dirty="false" smtClean="false"/>
              <a:t>Specifická pravidla pro příjemce</a:t>
            </a:r>
          </a:p>
          <a:p>
            <a:pPr>
              <a:lnSpc>
                <a:spcPct val="100000"/>
              </a:lnSpc>
              <a:spcBef>
                <a:spcPts val="0"/>
              </a:spcBef>
              <a:spcAft>
                <a:spcPts val="1200"/>
              </a:spcAft>
            </a:pPr>
            <a:r>
              <a:rPr lang="cs-CZ" sz="2000" dirty="false" smtClean="false"/>
              <a:t>Výdaje spojené se zapojením CS do projektu – zejména se zaměstnáváním a vzděláváním CS projektu.</a:t>
            </a:r>
          </a:p>
          <a:p>
            <a:pPr>
              <a:lnSpc>
                <a:spcPct val="100000"/>
              </a:lnSpc>
              <a:spcBef>
                <a:spcPts val="0"/>
              </a:spcBef>
              <a:spcAft>
                <a:spcPts val="1200"/>
              </a:spcAft>
            </a:pPr>
            <a:r>
              <a:rPr lang="cs-CZ" sz="2000" dirty="false" smtClean="false"/>
              <a:t>Patří sem:</a:t>
            </a:r>
          </a:p>
          <a:p>
            <a:pPr marL="895350" lvl="1" indent="-444500">
              <a:lnSpc>
                <a:spcPct val="100000"/>
              </a:lnSpc>
              <a:spcBef>
                <a:spcPts val="0"/>
              </a:spcBef>
              <a:spcAft>
                <a:spcPts val="1200"/>
              </a:spcAft>
            </a:pPr>
            <a:r>
              <a:rPr lang="cs-CZ" dirty="false" smtClean="false"/>
              <a:t>Cestovní náhrady, jízdné, stravné CS</a:t>
            </a:r>
          </a:p>
          <a:p>
            <a:pPr marL="895350" lvl="1" indent="-444500">
              <a:lnSpc>
                <a:spcPct val="100000"/>
              </a:lnSpc>
              <a:spcBef>
                <a:spcPts val="0"/>
              </a:spcBef>
              <a:spcAft>
                <a:spcPts val="1200"/>
              </a:spcAft>
            </a:pPr>
            <a:r>
              <a:rPr lang="cs-CZ" dirty="false" smtClean="false"/>
              <a:t>Příspěvek na péči o dítě a další závislé osoby</a:t>
            </a:r>
          </a:p>
          <a:p>
            <a:pPr marL="895350" lvl="1" indent="-444500">
              <a:lnSpc>
                <a:spcPct val="100000"/>
              </a:lnSpc>
              <a:spcBef>
                <a:spcPts val="0"/>
              </a:spcBef>
              <a:spcAft>
                <a:spcPts val="1200"/>
              </a:spcAft>
            </a:pPr>
            <a:r>
              <a:rPr lang="cs-CZ" dirty="false" smtClean="false"/>
              <a:t>Jiné </a:t>
            </a:r>
            <a:r>
              <a:rPr lang="cs-CZ" smtClean="false"/>
              <a:t>nezbytné náklady </a:t>
            </a:r>
            <a:r>
              <a:rPr lang="cs-CZ" dirty="false" smtClean="false"/>
              <a:t>CS</a:t>
            </a:r>
          </a:p>
          <a:p>
            <a:pPr>
              <a:lnSpc>
                <a:spcPct val="100000"/>
              </a:lnSpc>
              <a:spcBef>
                <a:spcPts val="0"/>
              </a:spcBef>
              <a:spcAft>
                <a:spcPts val="1200"/>
              </a:spcAft>
            </a:pPr>
            <a:endParaRPr lang="cs-CZ" sz="2000" dirty="false" smtClean="false"/>
          </a:p>
          <a:p>
            <a:pPr>
              <a:lnSpc>
                <a:spcPct val="100000"/>
              </a:lnSpc>
              <a:spcBef>
                <a:spcPts val="0"/>
              </a:spcBef>
              <a:spcAft>
                <a:spcPts val="1200"/>
              </a:spcAft>
            </a:pPr>
            <a:r>
              <a:rPr lang="cs-CZ" sz="2000" dirty="false" smtClean="false"/>
              <a:t>Výzva 71 nepodporuje mzdové </a:t>
            </a:r>
            <a:r>
              <a:rPr lang="cs-CZ" sz="2000" dirty="false"/>
              <a:t>příspěvky na náhradu mzdy zaměstnavateli pro pracovníka po dobu jeho účasti v dalším vzdělávání. </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53</a:t>
            </a:fld>
            <a:endParaRPr lang="cs-CZ" dirty="false"/>
          </a:p>
        </p:txBody>
      </p:sp>
    </p:spTree>
    <p:extLst>
      <p:ext uri="{BB962C8B-B14F-4D97-AF65-F5344CB8AC3E}">
        <p14:creationId xmlns:p14="http://schemas.microsoft.com/office/powerpoint/2010/main" val="306572110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dirty="false"/>
              <a:t>Způsobilé </a:t>
            </a:r>
            <a:r>
              <a:rPr lang="cs-CZ" sz="2800" dirty="false" smtClean="false"/>
              <a:t>výdaje - Nákup </a:t>
            </a:r>
            <a:r>
              <a:rPr lang="cs-CZ" sz="2800" dirty="false"/>
              <a:t>služeb</a:t>
            </a:r>
          </a:p>
        </p:txBody>
      </p:sp>
      <p:sp>
        <p:nvSpPr>
          <p:cNvPr id="3" name="Zástupný symbol pro obsah 2"/>
          <p:cNvSpPr>
            <a:spLocks noGrp="true"/>
          </p:cNvSpPr>
          <p:nvPr>
            <p:ph idx="1"/>
          </p:nvPr>
        </p:nvSpPr>
        <p:spPr>
          <a:xfrm>
            <a:off x="540000" y="1340768"/>
            <a:ext cx="8064000" cy="4779232"/>
          </a:xfrm>
        </p:spPr>
        <p:txBody>
          <a:bodyPr/>
          <a:lstStyle/>
          <a:p>
            <a:pPr algn="just">
              <a:lnSpc>
                <a:spcPct val="100000"/>
              </a:lnSpc>
            </a:pPr>
            <a:r>
              <a:rPr lang="cs-CZ" sz="1800" b="true" dirty="false"/>
              <a:t>Předmětem nákupu služeb</a:t>
            </a:r>
            <a:r>
              <a:rPr lang="cs-CZ" sz="1800" dirty="false"/>
              <a:t> mohou být zejména: zpracování analýz, průzkumů, studií, lektorské služby, školení a kurzy, vytvoření nových publikací, pronájem prostor pro práci s cílovou skupinou (např. pronájem učebny) apod.</a:t>
            </a:r>
          </a:p>
          <a:p>
            <a:pPr algn="just">
              <a:lnSpc>
                <a:spcPct val="100000"/>
              </a:lnSpc>
            </a:pPr>
            <a:r>
              <a:rPr lang="cs-CZ" sz="1800" b="true" dirty="false"/>
              <a:t>Způsobilými výdaji nejsou výdaje na nákup lektorských služeb/školení/kurzů, na které má příjemce či partner platnou akreditaci. </a:t>
            </a:r>
            <a:r>
              <a:rPr lang="cs-CZ" sz="1800" dirty="false"/>
              <a:t>U těchto kurzů se má za to, že zapojení externího dodavatele nenaplňuje podmínku hospodárnosti. Nákupem lektorských služeb se rozumí i situace, kdy danou akci organizačně zajišťuje příjemce či partner, nicméně lektor by lektorskou činnost prováděl na základě objednávky či smlouvy a následně by poskytnutou službu fakturoval.</a:t>
            </a:r>
          </a:p>
          <a:p>
            <a:pPr marL="432000" lvl="1" indent="-432000" algn="just">
              <a:lnSpc>
                <a:spcPct val="100000"/>
              </a:lnSpc>
              <a:spcBef>
                <a:spcPts val="600"/>
              </a:spcBef>
              <a:spcAft>
                <a:spcPts val="600"/>
              </a:spcAft>
              <a:buSzPct val="100000"/>
              <a:buFont typeface="Wingdings" panose="05000000000000000000" pitchFamily="2" charset="2"/>
              <a:buChar char=""/>
            </a:pPr>
            <a:r>
              <a:rPr lang="cs-CZ" altLang="cs-CZ" sz="1800" dirty="false"/>
              <a:t>Při výběru dodavatele je nutné postupovat v souladu s příručkou </a:t>
            </a:r>
            <a:r>
              <a:rPr lang="cs-CZ" sz="1800" dirty="false"/>
              <a:t>Obecná část pravidel pro žadatele a příjemce v rámci OPZ, část Pravidla pro zadávání zakázek</a:t>
            </a:r>
            <a:r>
              <a:rPr lang="cs-CZ" dirty="false"/>
              <a:t>. </a:t>
            </a:r>
            <a:endParaRPr lang="cs-CZ" dirty="false" smtClean="false"/>
          </a:p>
          <a:p>
            <a:pPr algn="just">
              <a:lnSpc>
                <a:spcPct val="100000"/>
              </a:lnSpc>
              <a:spcAft>
                <a:spcPts val="1000"/>
              </a:spcAft>
              <a:defRPr/>
            </a:pPr>
            <a:r>
              <a:rPr lang="cs-CZ" sz="1800" dirty="false"/>
              <a:t>DPH – rozdílné pro plátce a neplátce </a:t>
            </a:r>
            <a:r>
              <a:rPr lang="cs-CZ" sz="1800" dirty="false" smtClean="false"/>
              <a:t>(</a:t>
            </a:r>
            <a:r>
              <a:rPr lang="cs-CZ" sz="1800" dirty="false" smtClean="false">
                <a:solidFill>
                  <a:srgbClr val="FF0000"/>
                </a:solidFill>
              </a:rPr>
              <a:t>x </a:t>
            </a:r>
            <a:r>
              <a:rPr lang="cs-CZ" sz="1800" dirty="false">
                <a:solidFill>
                  <a:srgbClr val="FF0000"/>
                </a:solidFill>
              </a:rPr>
              <a:t>Akreditované kurzy – bez </a:t>
            </a:r>
            <a:r>
              <a:rPr lang="cs-CZ" sz="1800" dirty="false" smtClean="false">
                <a:solidFill>
                  <a:srgbClr val="FF0000"/>
                </a:solidFill>
              </a:rPr>
              <a:t>DPH</a:t>
            </a:r>
            <a:r>
              <a:rPr lang="cs-CZ" sz="1800" dirty="false" smtClean="false"/>
              <a:t>)</a:t>
            </a:r>
            <a:endParaRPr lang="cs-CZ" sz="1800" dirty="false"/>
          </a:p>
          <a:p>
            <a:pPr lvl="1" algn="just">
              <a:lnSpc>
                <a:spcPct val="100000"/>
              </a:lnSpc>
              <a:spcAft>
                <a:spcPts val="1000"/>
              </a:spcAft>
              <a:defRPr/>
            </a:pPr>
            <a:r>
              <a:rPr lang="cs-CZ" sz="1800" dirty="false" smtClean="false"/>
              <a:t>U neplátce je DPH způsobilým výdajem</a:t>
            </a:r>
          </a:p>
          <a:p>
            <a:pPr lvl="1" algn="just">
              <a:lnSpc>
                <a:spcPct val="100000"/>
              </a:lnSpc>
              <a:spcAft>
                <a:spcPts val="1000"/>
              </a:spcAft>
              <a:defRPr/>
            </a:pPr>
            <a:r>
              <a:rPr lang="cs-CZ" sz="1800" dirty="false" smtClean="false"/>
              <a:t>U </a:t>
            </a:r>
            <a:r>
              <a:rPr lang="cs-CZ" sz="1800" dirty="false"/>
              <a:t>plátců je DPH způsobilým výdajem, pokud nevzniká nárok na odpočet </a:t>
            </a:r>
          </a:p>
          <a:p>
            <a:pPr marL="432000" lvl="1" indent="-432000" algn="just">
              <a:lnSpc>
                <a:spcPct val="100000"/>
              </a:lnSpc>
              <a:spcBef>
                <a:spcPts val="600"/>
              </a:spcBef>
              <a:spcAft>
                <a:spcPts val="600"/>
              </a:spcAft>
              <a:buSzPct val="100000"/>
              <a:buFont typeface="Wingdings" panose="05000000000000000000" pitchFamily="2" charset="2"/>
              <a:buChar char=""/>
            </a:pPr>
            <a:endParaRPr lang="cs-CZ" dirty="false"/>
          </a:p>
          <a:p>
            <a:pPr marL="432000" lvl="1" indent="-432000">
              <a:lnSpc>
                <a:spcPts val="2880"/>
              </a:lnSpc>
              <a:spcBef>
                <a:spcPts val="600"/>
              </a:spcBef>
              <a:spcAft>
                <a:spcPts val="600"/>
              </a:spcAft>
              <a:buSzPct val="100000"/>
              <a:buFont typeface="Wingdings" panose="05000000000000000000" pitchFamily="2" charset="2"/>
              <a:buChar char=""/>
            </a:pPr>
            <a:endParaRPr lang="cs-CZ" altLang="cs-CZ" dirty="false">
              <a:solidFill>
                <a:schemeClr val="accent6">
                  <a:lumMod val="40000"/>
                  <a:lumOff val="60000"/>
                </a:schemeClr>
              </a:solidFill>
            </a:endParaRPr>
          </a:p>
          <a:p>
            <a:endParaRPr lang="cs-CZ" sz="1800" dirty="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54</a:t>
            </a:fld>
            <a:endParaRPr lang="cs-CZ" dirty="false"/>
          </a:p>
        </p:txBody>
      </p:sp>
    </p:spTree>
    <p:extLst>
      <p:ext uri="{BB962C8B-B14F-4D97-AF65-F5344CB8AC3E}">
        <p14:creationId xmlns:p14="http://schemas.microsoft.com/office/powerpoint/2010/main" val="31236887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a:xfrm>
            <a:off x="971600" y="2636912"/>
            <a:ext cx="7272000" cy="1224000"/>
          </a:xfrm>
        </p:spPr>
        <p:txBody>
          <a:bodyPr/>
          <a:lstStyle/>
          <a:p>
            <a:pPr algn="ctr"/>
            <a:r>
              <a:rPr lang="cs-CZ" dirty="false" smtClean="false"/>
              <a:t>Vedení účetnictví </a:t>
            </a:r>
            <a:br>
              <a:rPr lang="cs-CZ" dirty="false" smtClean="false"/>
            </a:br>
            <a:r>
              <a:rPr lang="cs-CZ" dirty="false"/>
              <a:t/>
            </a:r>
            <a:br>
              <a:rPr lang="cs-CZ" dirty="false"/>
            </a:br>
            <a:r>
              <a:rPr lang="cs-CZ" dirty="false" smtClean="false"/>
              <a:t>a </a:t>
            </a:r>
            <a:br>
              <a:rPr lang="cs-CZ" dirty="false" smtClean="false"/>
            </a:br>
            <a:r>
              <a:rPr lang="cs-CZ" dirty="false"/>
              <a:t/>
            </a:r>
            <a:br>
              <a:rPr lang="cs-CZ" dirty="false"/>
            </a:br>
            <a:r>
              <a:rPr lang="cs-CZ" dirty="false" smtClean="false"/>
              <a:t>dokladování výdajů</a:t>
            </a:r>
            <a:endParaRPr lang="cs-CZ" dirty="false"/>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52012676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a:t>Vedení účetnictví</a:t>
            </a:r>
          </a:p>
        </p:txBody>
      </p:sp>
      <p:sp>
        <p:nvSpPr>
          <p:cNvPr id="3" name="Zástupný symbol pro obsah 2"/>
          <p:cNvSpPr>
            <a:spLocks noGrp="true"/>
          </p:cNvSpPr>
          <p:nvPr>
            <p:ph idx="1"/>
          </p:nvPr>
        </p:nvSpPr>
        <p:spPr>
          <a:xfrm>
            <a:off x="540000" y="1268760"/>
            <a:ext cx="8064000" cy="4851240"/>
          </a:xfrm>
        </p:spPr>
        <p:txBody>
          <a:bodyPr/>
          <a:lstStyle/>
          <a:p>
            <a:pPr algn="just">
              <a:lnSpc>
                <a:spcPct val="100000"/>
              </a:lnSpc>
            </a:pPr>
            <a:r>
              <a:rPr lang="cs-CZ" sz="1800" dirty="false"/>
              <a:t>Příjemci jsou povinni vést účetnictví nebo daňovou evidenci </a:t>
            </a:r>
            <a:r>
              <a:rPr lang="cs-CZ" sz="1800" dirty="false" smtClean="false"/>
              <a:t>v </a:t>
            </a:r>
            <a:r>
              <a:rPr lang="cs-CZ" sz="1800" dirty="false"/>
              <a:t>souladu </a:t>
            </a:r>
            <a:r>
              <a:rPr lang="cs-CZ" sz="1800" dirty="false" smtClean="false"/>
              <a:t>       s </a:t>
            </a:r>
            <a:r>
              <a:rPr lang="cs-CZ" sz="1800" dirty="false"/>
              <a:t>předpisy ČR. Příjemci, kteří vedou účetnictví v plném </a:t>
            </a:r>
            <a:r>
              <a:rPr lang="cs-CZ" sz="1800" dirty="false" smtClean="false"/>
              <a:t>nebo zjednodušeném rozsahu </a:t>
            </a:r>
            <a:r>
              <a:rPr lang="cs-CZ" sz="1800" dirty="false"/>
              <a:t>podle zákona č. 563/1991 Sb., </a:t>
            </a:r>
            <a:r>
              <a:rPr lang="cs-CZ" sz="1800" dirty="false" smtClean="false"/>
              <a:t>o </a:t>
            </a:r>
            <a:r>
              <a:rPr lang="cs-CZ" sz="1800" dirty="false"/>
              <a:t>účetnictví, vedou účetnictví způsobem, který zajistí </a:t>
            </a:r>
            <a:r>
              <a:rPr lang="cs-CZ" sz="1800" b="true" dirty="false"/>
              <a:t>jednoznačné přiřazení účetních </a:t>
            </a:r>
            <a:r>
              <a:rPr lang="cs-CZ" sz="1800" b="true" dirty="false" smtClean="false"/>
              <a:t>položek </a:t>
            </a:r>
            <a:r>
              <a:rPr lang="cs-CZ" sz="1800" b="true" dirty="false"/>
              <a:t>spadajících do přímých nákladů ke konkrétnímu projektu</a:t>
            </a:r>
            <a:r>
              <a:rPr lang="cs-CZ" sz="1800" dirty="false" smtClean="false"/>
              <a:t>,</a:t>
            </a:r>
            <a:br>
              <a:rPr lang="cs-CZ" sz="1800" dirty="false" smtClean="false"/>
            </a:br>
            <a:r>
              <a:rPr lang="cs-CZ" sz="1800" dirty="false" smtClean="false"/>
              <a:t> </a:t>
            </a:r>
            <a:r>
              <a:rPr lang="cs-CZ" sz="1800" dirty="false"/>
              <a:t>tj. zejména výnosů a nákladů a zařazení do evidence </a:t>
            </a:r>
            <a:r>
              <a:rPr lang="cs-CZ" sz="1800" dirty="false" smtClean="false"/>
              <a:t>majetku.</a:t>
            </a:r>
          </a:p>
          <a:p>
            <a:pPr algn="just">
              <a:lnSpc>
                <a:spcPct val="100000"/>
              </a:lnSpc>
            </a:pPr>
            <a:r>
              <a:rPr lang="cs-CZ" sz="1800" dirty="false" smtClean="false"/>
              <a:t>Dále </a:t>
            </a:r>
            <a:r>
              <a:rPr lang="cs-CZ" sz="1800" dirty="false"/>
              <a:t>je nutné vést své příjmy a výdaje (výnosy a náklady) transparentně </a:t>
            </a:r>
            <a:r>
              <a:rPr lang="cs-CZ" sz="1800" dirty="false" smtClean="false"/>
              <a:t/>
            </a:r>
            <a:br>
              <a:rPr lang="cs-CZ" sz="1800" dirty="false" smtClean="false"/>
            </a:br>
            <a:r>
              <a:rPr lang="cs-CZ" sz="1800" b="true" dirty="false" smtClean="false"/>
              <a:t>s </a:t>
            </a:r>
            <a:r>
              <a:rPr lang="cs-CZ" sz="1800" b="true" dirty="false"/>
              <a:t>jednoznačnou vazbou ke konkrétní sociální službě v rámci projektu </a:t>
            </a:r>
            <a:r>
              <a:rPr lang="cs-CZ" sz="1800" dirty="false"/>
              <a:t>– identifikátoru služby (zejména účetní střediska, zakázky). </a:t>
            </a:r>
            <a:endParaRPr lang="cs-CZ" sz="1800" dirty="false" smtClean="false"/>
          </a:p>
          <a:p>
            <a:pPr algn="just">
              <a:lnSpc>
                <a:spcPct val="100000"/>
              </a:lnSpc>
            </a:pPr>
            <a:r>
              <a:rPr lang="cs-CZ" sz="1800" dirty="false" smtClean="false"/>
              <a:t>Je-li </a:t>
            </a:r>
            <a:r>
              <a:rPr lang="cs-CZ" sz="1800" dirty="false"/>
              <a:t>dotace vyplácena v režimu vyrovnávací platby za službu obecného hospodářského zájmu, má příjemce povinnost vést příjmy a výdaje (výnosy a náklady) spojené s poskytováním příslušné služby ve svém účetnictví odděleně od příjmů a výdajů (výnosů a nákladů) spojených s jinými službami či činnostmi organizace. Povinnost odděleného účtování se vztahuje na veškeré položky související se sociální službou v režimu služeb obecného hospodářského zájmu (nikoli pouze výdaje financované prostředky vyrovnávací platby na příslušnou sociální službu). </a:t>
            </a:r>
            <a:endParaRPr lang="cs-CZ" sz="1800" dirty="false" smtClean="false"/>
          </a:p>
          <a:p>
            <a:pPr algn="just">
              <a:lnSpc>
                <a:spcPct val="100000"/>
              </a:lnSpc>
            </a:pPr>
            <a:r>
              <a:rPr lang="cs-CZ" sz="1800" dirty="false" smtClean="false"/>
              <a:t>Je </a:t>
            </a:r>
            <a:r>
              <a:rPr lang="cs-CZ" sz="1800" dirty="false"/>
              <a:t>také nutná archivace dokumentů </a:t>
            </a:r>
            <a:r>
              <a:rPr lang="cs-CZ" sz="1800" dirty="false" smtClean="false"/>
              <a:t>(samostatná </a:t>
            </a:r>
            <a:r>
              <a:rPr lang="cs-CZ" sz="1800" dirty="false"/>
              <a:t>směrnice pro </a:t>
            </a:r>
            <a:r>
              <a:rPr lang="cs-CZ" sz="1800" dirty="false" smtClean="false"/>
              <a:t>projekt může být, nemusí).</a:t>
            </a:r>
            <a:endParaRPr lang="cs-CZ" sz="1800" dirty="false"/>
          </a:p>
          <a:p>
            <a:pPr algn="just"/>
            <a:endParaRPr lang="cs-CZ" sz="1800" dirty="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56</a:t>
            </a:fld>
            <a:endParaRPr lang="cs-CZ" dirty="false"/>
          </a:p>
        </p:txBody>
      </p:sp>
    </p:spTree>
    <p:extLst>
      <p:ext uri="{BB962C8B-B14F-4D97-AF65-F5344CB8AC3E}">
        <p14:creationId xmlns:p14="http://schemas.microsoft.com/office/powerpoint/2010/main" val="19968318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a:xfrm>
            <a:off x="395536" y="188640"/>
            <a:ext cx="8424000" cy="1080000"/>
          </a:xfrm>
        </p:spPr>
        <p:txBody>
          <a:bodyPr/>
          <a:lstStyle/>
          <a:p>
            <a:pPr algn="ctr"/>
            <a:r>
              <a:rPr lang="cs-CZ" altLang="cs-CZ" sz="2800" dirty="false"/>
              <a:t>Dokladování výdajů</a:t>
            </a:r>
            <a:br>
              <a:rPr lang="cs-CZ" altLang="cs-CZ" sz="2800" dirty="false"/>
            </a:br>
            <a:endParaRPr lang="cs-CZ" sz="2800" dirty="false"/>
          </a:p>
        </p:txBody>
      </p:sp>
      <p:sp>
        <p:nvSpPr>
          <p:cNvPr id="3" name="Zástupný symbol pro obsah 2"/>
          <p:cNvSpPr>
            <a:spLocks noGrp="true"/>
          </p:cNvSpPr>
          <p:nvPr>
            <p:ph idx="1"/>
          </p:nvPr>
        </p:nvSpPr>
        <p:spPr>
          <a:xfrm>
            <a:off x="540000" y="1412776"/>
            <a:ext cx="8064000" cy="4707224"/>
          </a:xfrm>
        </p:spPr>
        <p:txBody>
          <a:bodyPr/>
          <a:lstStyle/>
          <a:p>
            <a:pPr algn="just">
              <a:lnSpc>
                <a:spcPct val="100000"/>
              </a:lnSpc>
              <a:defRPr/>
            </a:pPr>
            <a:r>
              <a:rPr lang="cs-CZ" altLang="cs-CZ" sz="2000" dirty="false"/>
              <a:t>Všechny způsobilé výdaje spadající do PN </a:t>
            </a:r>
            <a:r>
              <a:rPr lang="cs-CZ" altLang="cs-CZ" sz="2000" dirty="false" smtClean="false"/>
              <a:t>musí být </a:t>
            </a:r>
            <a:r>
              <a:rPr lang="cs-CZ" altLang="cs-CZ" sz="2000" dirty="false"/>
              <a:t>příjemce </a:t>
            </a:r>
            <a:r>
              <a:rPr lang="cs-CZ" altLang="cs-CZ" sz="2000" dirty="false" smtClean="false"/>
              <a:t>schopný doložit</a:t>
            </a:r>
            <a:r>
              <a:rPr lang="cs-CZ" altLang="cs-CZ" sz="2000" dirty="false"/>
              <a:t>.</a:t>
            </a:r>
          </a:p>
          <a:p>
            <a:pPr algn="just">
              <a:lnSpc>
                <a:spcPct val="100000"/>
              </a:lnSpc>
              <a:defRPr/>
            </a:pPr>
            <a:r>
              <a:rPr lang="cs-CZ" altLang="cs-CZ" sz="2000" dirty="false" err="true"/>
              <a:t>Skeny</a:t>
            </a:r>
            <a:r>
              <a:rPr lang="cs-CZ" altLang="cs-CZ" sz="2000" dirty="false"/>
              <a:t> pro ŘO + originály archivuje </a:t>
            </a:r>
            <a:r>
              <a:rPr lang="cs-CZ" altLang="cs-CZ" sz="2000" dirty="false" smtClean="false"/>
              <a:t>příjemce. </a:t>
            </a:r>
            <a:endParaRPr lang="cs-CZ" altLang="cs-CZ" sz="2000" dirty="false"/>
          </a:p>
          <a:p>
            <a:pPr algn="just">
              <a:lnSpc>
                <a:spcPct val="100000"/>
              </a:lnSpc>
              <a:defRPr/>
            </a:pPr>
            <a:r>
              <a:rPr lang="cs-CZ" altLang="cs-CZ" sz="2000" b="true" dirty="false"/>
              <a:t>Příjemce je povinen zajistit označení každého originálu účetního dokladu, který dokládá přímý způsobilý výdaj projektu, registračním číslem daného </a:t>
            </a:r>
            <a:r>
              <a:rPr lang="cs-CZ" altLang="cs-CZ" sz="2000" b="true" dirty="false" smtClean="false"/>
              <a:t>projektu.</a:t>
            </a:r>
            <a:endParaRPr lang="cs-CZ" altLang="cs-CZ" sz="2000" b="true" dirty="false"/>
          </a:p>
          <a:p>
            <a:pPr algn="just">
              <a:lnSpc>
                <a:spcPct val="100000"/>
              </a:lnSpc>
              <a:defRPr/>
            </a:pPr>
            <a:r>
              <a:rPr lang="cs-CZ" altLang="cs-CZ" sz="2000" b="true" dirty="false"/>
              <a:t>K žádosti o platbu je nutné do IS KP14+ naskenovat účetní doklad </a:t>
            </a:r>
            <a:r>
              <a:rPr lang="cs-CZ" altLang="cs-CZ" sz="2000" b="true" dirty="false" smtClean="false"/>
              <a:t>v </a:t>
            </a:r>
            <a:r>
              <a:rPr lang="cs-CZ" altLang="cs-CZ" sz="2000" b="true" dirty="false"/>
              <a:t>tom případě, pokud částka, která je z něj nárokována v žádosti </a:t>
            </a:r>
            <a:r>
              <a:rPr lang="cs-CZ" altLang="cs-CZ" sz="2000" b="true" dirty="false" smtClean="false"/>
              <a:t>o platbu, jako </a:t>
            </a:r>
            <a:r>
              <a:rPr lang="cs-CZ" altLang="cs-CZ" sz="2000" b="true" dirty="false"/>
              <a:t>výdaj projektu, přesahuje 10.000 </a:t>
            </a:r>
            <a:r>
              <a:rPr lang="cs-CZ" altLang="cs-CZ" sz="2000" b="true" dirty="false" smtClean="false"/>
              <a:t>Kč.</a:t>
            </a:r>
            <a:endParaRPr lang="cs-CZ" altLang="cs-CZ" sz="2000" b="true" dirty="false"/>
          </a:p>
          <a:p>
            <a:pPr algn="just">
              <a:lnSpc>
                <a:spcPct val="100000"/>
              </a:lnSpc>
              <a:spcAft>
                <a:spcPts val="1000"/>
              </a:spcAft>
              <a:defRPr/>
            </a:pPr>
            <a:r>
              <a:rPr lang="cs-CZ" altLang="cs-CZ" sz="2000" dirty="false"/>
              <a:t>Pravidla pro dokladování výdajů se liší v rámci žádosti o platbu a při kontrole na místě (podrobně  viz tabulka č. 8 ve Specifické části pravidel pro žadatele a příjemce v rámci OPZ pro projekty se skutečně vzniklými výdaji a případně také s nepřímými náklady</a:t>
            </a:r>
            <a:r>
              <a:rPr lang="cs-CZ" altLang="cs-CZ" sz="2000" dirty="false" smtClean="false"/>
              <a:t>).</a:t>
            </a:r>
            <a:endParaRPr lang="cs-CZ" altLang="cs-CZ" sz="2000" dirty="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57</a:t>
            </a:fld>
            <a:endParaRPr lang="cs-CZ" dirty="false"/>
          </a:p>
        </p:txBody>
      </p:sp>
    </p:spTree>
    <p:extLst>
      <p:ext uri="{BB962C8B-B14F-4D97-AF65-F5344CB8AC3E}">
        <p14:creationId xmlns:p14="http://schemas.microsoft.com/office/powerpoint/2010/main" val="361947030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pPr algn="ctr"/>
            <a:r>
              <a:rPr lang="cs-CZ" dirty="false" smtClean="false"/>
              <a:t>děkujeme za pozornost</a:t>
            </a:r>
            <a:endParaRPr lang="cs-CZ" dirty="false"/>
          </a:p>
        </p:txBody>
      </p:sp>
      <p:sp>
        <p:nvSpPr>
          <p:cNvPr id="3" name="Zástupný symbol pro obsah 2"/>
          <p:cNvSpPr>
            <a:spLocks noGrp="true"/>
          </p:cNvSpPr>
          <p:nvPr>
            <p:ph idx="1"/>
          </p:nvPr>
        </p:nvSpPr>
        <p:spPr>
          <a:xfrm>
            <a:off x="539552" y="1700808"/>
            <a:ext cx="4608064" cy="2061048"/>
          </a:xfrm>
        </p:spPr>
        <p:txBody>
          <a:bodyPr/>
          <a:lstStyle/>
          <a:p>
            <a:pPr marL="0" indent="0" algn="ctr">
              <a:buNone/>
            </a:pPr>
            <a:endParaRPr lang="cs-CZ" dirty="false" smtClean="false"/>
          </a:p>
          <a:p>
            <a:pPr marL="0" indent="0" algn="ctr">
              <a:spcBef>
                <a:spcPts val="1200"/>
              </a:spcBef>
              <a:spcAft>
                <a:spcPts val="1200"/>
              </a:spcAft>
              <a:buNone/>
            </a:pPr>
            <a:r>
              <a:rPr lang="cs-CZ" sz="4000" b="true" kern="0" dirty="false" smtClean="false"/>
              <a:t>Přejeme úspěšnou</a:t>
            </a:r>
          </a:p>
          <a:p>
            <a:pPr marL="0" indent="0" algn="ctr">
              <a:spcBef>
                <a:spcPts val="1200"/>
              </a:spcBef>
              <a:spcAft>
                <a:spcPts val="1200"/>
              </a:spcAft>
              <a:buNone/>
            </a:pPr>
            <a:r>
              <a:rPr lang="cs-CZ" sz="4000" b="true" kern="0" dirty="false" smtClean="false"/>
              <a:t> realizaci Vašich</a:t>
            </a:r>
          </a:p>
          <a:p>
            <a:pPr marL="0" indent="0" algn="ctr">
              <a:spcBef>
                <a:spcPts val="1200"/>
              </a:spcBef>
              <a:spcAft>
                <a:spcPts val="1200"/>
              </a:spcAft>
              <a:buNone/>
            </a:pPr>
            <a:r>
              <a:rPr lang="cs-CZ" sz="4000" b="true" kern="0" dirty="false" smtClean="false"/>
              <a:t>projektů</a:t>
            </a:r>
          </a:p>
          <a:p>
            <a:pPr marL="0" indent="0">
              <a:buNone/>
            </a:pPr>
            <a:endParaRPr lang="cs-CZ" dirty="false" smtClean="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58</a:t>
            </a:fld>
            <a:endParaRPr lang="cs-CZ" dirty="false"/>
          </a:p>
        </p:txBody>
      </p:sp>
      <p:pic>
        <p:nvPicPr>
          <p:cNvPr id="6" name="Picture 2"/>
          <p:cNvPicPr>
            <a:picLocks noChangeAspect="true" noChangeArrowheads="true"/>
          </p:cNvPicPr>
          <p:nvPr/>
        </p:nvPicPr>
        <p:blipFill>
          <a:blip r:embed="rId2">
            <a:extLst>
              <a:ext uri="{28A0092B-C50C-407E-A947-70E740481C1C}">
                <a14:useLocalDpi xmlns:a14="http://schemas.microsoft.com/office/drawing/2010/main" val="0"/>
              </a:ext>
            </a:extLst>
          </a:blip>
          <a:srcRect/>
          <a:stretch>
            <a:fillRect/>
          </a:stretch>
        </p:blipFill>
        <p:spPr bwMode="auto">
          <a:xfrm>
            <a:off x="5364088" y="2420888"/>
            <a:ext cx="3600450" cy="359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ástupný symbol pro obsah 2"/>
          <p:cNvSpPr txBox="true">
            <a:spLocks/>
          </p:cNvSpPr>
          <p:nvPr/>
        </p:nvSpPr>
        <p:spPr>
          <a:xfrm>
            <a:off x="700300" y="4981289"/>
            <a:ext cx="4608064" cy="2061048"/>
          </a:xfrm>
          <a:prstGeom prst="rect">
            <a:avLst/>
          </a:prstGeom>
        </p:spPr>
        <p:txBody>
          <a:bodyPr vert="horz" lIns="0" tIns="0" rIns="0" bIns="0"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marL="179388" lvl="2" indent="0">
              <a:spcBef>
                <a:spcPts val="1800"/>
              </a:spcBef>
              <a:spcAft>
                <a:spcPts val="3000"/>
              </a:spcAft>
              <a:buNone/>
            </a:pPr>
            <a:r>
              <a:rPr lang="cs-CZ" sz="1800" b="true" dirty="false" smtClean="false"/>
              <a:t>Tým projektových manažerů výzvy č. 71</a:t>
            </a:r>
            <a:endParaRPr lang="cs-CZ" sz="1800" dirty="false"/>
          </a:p>
          <a:p>
            <a:pPr lvl="2">
              <a:spcAft>
                <a:spcPts val="1200"/>
              </a:spcAft>
              <a:buFont typeface="Wingdings" panose="05000000000000000000" pitchFamily="2" charset="2"/>
              <a:buChar char="Ø"/>
            </a:pPr>
            <a:endParaRPr lang="cs-CZ" sz="1800" dirty="false"/>
          </a:p>
          <a:p>
            <a:pPr marL="0" indent="0">
              <a:buFont typeface="Wingdings" panose="05000000000000000000" pitchFamily="2" charset="2"/>
              <a:buNone/>
            </a:pPr>
            <a:endParaRPr lang="cs-CZ" dirty="false" smtClean="false"/>
          </a:p>
        </p:txBody>
      </p:sp>
    </p:spTree>
    <p:extLst>
      <p:ext uri="{BB962C8B-B14F-4D97-AF65-F5344CB8AC3E}">
        <p14:creationId xmlns:p14="http://schemas.microsoft.com/office/powerpoint/2010/main" val="26080377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V JAKÉ FÁZI JSOU NYNÍ PROJEKTY</a:t>
            </a:r>
            <a:endParaRPr lang="cs-CZ" dirty="false"/>
          </a:p>
        </p:txBody>
      </p:sp>
      <p:sp>
        <p:nvSpPr>
          <p:cNvPr id="3" name="Zástupný symbol pro obsah 2"/>
          <p:cNvSpPr>
            <a:spLocks noGrp="true"/>
          </p:cNvSpPr>
          <p:nvPr>
            <p:ph idx="1"/>
          </p:nvPr>
        </p:nvSpPr>
        <p:spPr>
          <a:xfrm>
            <a:off x="155575" y="1484784"/>
            <a:ext cx="8592890" cy="5085184"/>
          </a:xfrm>
          <a:noFill/>
        </p:spPr>
        <p:txBody>
          <a:bodyPr numCol="1"/>
          <a:lstStyle/>
          <a:p>
            <a:pPr marL="808038" lvl="1" indent="-393700" algn="just">
              <a:spcAft>
                <a:spcPts val="1200"/>
              </a:spcAft>
              <a:defRPr/>
            </a:pPr>
            <a:r>
              <a:rPr lang="cs-CZ" sz="1900" dirty="false" smtClean="false"/>
              <a:t>Výběrová komise (6. a 7. 12. 2017) doporučila k financování 86 projektů v celkové hodnotě přes 247 milionů Kč;</a:t>
            </a:r>
          </a:p>
          <a:p>
            <a:pPr marL="808038" lvl="1" indent="-393700" algn="just">
              <a:spcAft>
                <a:spcPts val="1200"/>
              </a:spcAft>
              <a:defRPr/>
            </a:pPr>
            <a:r>
              <a:rPr lang="cs-CZ" sz="1900" dirty="false" smtClean="false"/>
              <a:t>Všechny projekty mají uzavřený Právní akt o poskytnutí podpory, </a:t>
            </a:r>
            <a:br>
              <a:rPr lang="cs-CZ" sz="1900" dirty="false" smtClean="false"/>
            </a:br>
            <a:r>
              <a:rPr lang="cs-CZ" sz="1900" dirty="false" smtClean="false"/>
              <a:t>tzv. Rozhodnutí;</a:t>
            </a:r>
          </a:p>
          <a:p>
            <a:pPr marL="808038" lvl="1" indent="-393700" algn="just">
              <a:spcAft>
                <a:spcPts val="1200"/>
              </a:spcAft>
              <a:defRPr/>
            </a:pPr>
            <a:r>
              <a:rPr lang="cs-CZ" sz="1900" dirty="false" smtClean="false"/>
              <a:t>Rozhodnutí byla podepsána elektronickým podpisem ředitelky </a:t>
            </a:r>
            <a:br>
              <a:rPr lang="cs-CZ" sz="1900" dirty="false" smtClean="false"/>
            </a:br>
            <a:r>
              <a:rPr lang="cs-CZ" sz="1900" dirty="false" smtClean="false"/>
              <a:t>odboru 87, Ing. Heleny </a:t>
            </a:r>
            <a:r>
              <a:rPr lang="cs-CZ" sz="1900" dirty="false" err="true" smtClean="false"/>
              <a:t>Petrokové</a:t>
            </a:r>
            <a:r>
              <a:rPr lang="cs-CZ" sz="1900" dirty="false" smtClean="false"/>
              <a:t>;</a:t>
            </a:r>
          </a:p>
          <a:p>
            <a:pPr marL="808038" lvl="1" indent="-393700" algn="just">
              <a:spcAft>
                <a:spcPts val="1200"/>
              </a:spcAft>
              <a:defRPr/>
            </a:pPr>
            <a:r>
              <a:rPr lang="cs-CZ" sz="1900" dirty="false" smtClean="false"/>
              <a:t>Poštou se Rozhodnutí nedoručuje, je k dispozici v elektronické podobě v informačním systému ISKP;</a:t>
            </a:r>
          </a:p>
          <a:p>
            <a:pPr marL="808038" lvl="1" indent="-393700">
              <a:spcAft>
                <a:spcPts val="1200"/>
              </a:spcAft>
              <a:defRPr/>
            </a:pPr>
            <a:r>
              <a:rPr lang="cs-CZ" sz="1900" dirty="false"/>
              <a:t>Projektům se začátkem realizace v březnu, </a:t>
            </a:r>
            <a:br>
              <a:rPr lang="cs-CZ" sz="1900" dirty="false"/>
            </a:br>
            <a:r>
              <a:rPr lang="cs-CZ" sz="1900" dirty="false"/>
              <a:t>dubnu, květnu byla již </a:t>
            </a:r>
            <a:r>
              <a:rPr lang="cs-CZ" sz="1900"/>
              <a:t>vyplacena </a:t>
            </a:r>
            <a:r>
              <a:rPr lang="cs-CZ" sz="1900" smtClean="false"/>
              <a:t>zálohová </a:t>
            </a:r>
            <a:br>
              <a:rPr lang="cs-CZ" sz="1900" smtClean="false"/>
            </a:br>
            <a:r>
              <a:rPr lang="cs-CZ" sz="1900" smtClean="false"/>
              <a:t>platba</a:t>
            </a:r>
            <a:r>
              <a:rPr lang="cs-CZ" sz="1900" dirty="false"/>
              <a:t>. </a:t>
            </a:r>
            <a:r>
              <a:rPr lang="cs-CZ" sz="1800" dirty="false" smtClean="false">
                <a:solidFill>
                  <a:srgbClr val="FF0000"/>
                </a:solidFill>
              </a:rPr>
              <a:t/>
            </a:r>
            <a:br>
              <a:rPr lang="cs-CZ" sz="1800" dirty="false" smtClean="false">
                <a:solidFill>
                  <a:srgbClr val="FF0000"/>
                </a:solidFill>
              </a:rPr>
            </a:br>
            <a:endParaRPr lang="cs-CZ" sz="1800" dirty="false" smtClean="false">
              <a:solidFill>
                <a:srgbClr val="FF0000"/>
              </a:solidFill>
            </a:endParaRPr>
          </a:p>
          <a:p>
            <a:pPr marL="414338" lvl="1" indent="0" algn="just">
              <a:spcAft>
                <a:spcPts val="1200"/>
              </a:spcAft>
              <a:buNone/>
              <a:defRPr/>
            </a:pPr>
            <a:endParaRPr lang="cs-CZ" sz="1800" dirty="false" smtClean="false"/>
          </a:p>
          <a:p>
            <a:pPr marL="808038" lvl="1" indent="-393700" algn="just">
              <a:spcAft>
                <a:spcPts val="1200"/>
              </a:spcAft>
              <a:defRPr/>
            </a:pPr>
            <a:endParaRPr lang="cs-CZ" sz="1800" dirty="false" smtClean="false"/>
          </a:p>
          <a:p>
            <a:pPr marL="414338" lvl="1" indent="0" algn="just">
              <a:spcAft>
                <a:spcPts val="1200"/>
              </a:spcAft>
              <a:buNone/>
              <a:defRPr/>
            </a:pPr>
            <a:endParaRPr lang="cs-CZ" altLang="cs-CZ" sz="1800" dirty="false" smtClean="false">
              <a:solidFill>
                <a:srgbClr val="14407E"/>
              </a:solidFill>
            </a:endParaRPr>
          </a:p>
          <a:p>
            <a:pPr marL="808038" lvl="1" indent="-393700" algn="just">
              <a:spcAft>
                <a:spcPts val="1200"/>
              </a:spcAft>
              <a:buNone/>
              <a:defRPr/>
            </a:pPr>
            <a:endParaRPr lang="cs-CZ" altLang="cs-CZ" sz="1800" dirty="false" smtClean="false">
              <a:solidFill>
                <a:srgbClr val="14407E"/>
              </a:solidFill>
            </a:endParaRPr>
          </a:p>
          <a:p>
            <a:pPr marL="0" lvl="1" indent="0">
              <a:lnSpc>
                <a:spcPts val="2880"/>
              </a:lnSpc>
              <a:spcBef>
                <a:spcPts val="600"/>
              </a:spcBef>
              <a:spcAft>
                <a:spcPts val="0"/>
              </a:spcAft>
              <a:buSzPct val="100000"/>
              <a:buNone/>
              <a:defRPr/>
            </a:pPr>
            <a:endParaRPr lang="cs-CZ" altLang="cs-CZ" sz="1600" dirty="false">
              <a:solidFill>
                <a:srgbClr val="14407E"/>
              </a:solidFill>
            </a:endParaRPr>
          </a:p>
          <a:p>
            <a:pPr marL="414000" lvl="1" indent="0">
              <a:spcAft>
                <a:spcPts val="0"/>
              </a:spcAft>
              <a:buNone/>
              <a:defRPr/>
            </a:pPr>
            <a:endParaRPr lang="cs-CZ" altLang="cs-CZ" sz="1600" dirty="false">
              <a:solidFill>
                <a:srgbClr val="14407E"/>
              </a:solidFill>
            </a:endParaRP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a:t>
            </a:fld>
            <a:endParaRPr lang="cs-CZ" dirty="false"/>
          </a:p>
        </p:txBody>
      </p:sp>
      <p:sp>
        <p:nvSpPr>
          <p:cNvPr id="5" name="AutoShape 2" descr="https://jargonwriter.files.wordpress.com/2010/01/shaking_hands.jpg"/>
          <p:cNvSpPr>
            <a:spLocks noChangeAspect="true" noChangeArrowheads="true"/>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false" compatLnSpc="true">
            <a:prstTxWarp prst="textNoShape">
              <a:avLst/>
            </a:prstTxWarp>
          </a:bodyPr>
          <a:lstStyle/>
          <a:p>
            <a:endParaRPr lang="cs-CZ"/>
          </a:p>
        </p:txBody>
      </p:sp>
      <p:sp>
        <p:nvSpPr>
          <p:cNvPr id="6" name="AutoShape 4" descr="https://jargonwriter.files.wordpress.com/2010/01/shaking_hands.jpg"/>
          <p:cNvSpPr>
            <a:spLocks noChangeAspect="true" noChangeArrowheads="true"/>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false" compatLnSpc="true">
            <a:prstTxWarp prst="textNoShape">
              <a:avLst/>
            </a:prstTxWarp>
          </a:bodyPr>
          <a:lstStyle/>
          <a:p>
            <a:endParaRPr lang="cs-CZ"/>
          </a:p>
        </p:txBody>
      </p:sp>
      <p:pic>
        <p:nvPicPr>
          <p:cNvPr id="5126" name="Picture 6"/>
          <p:cNvPicPr>
            <a:picLocks noChangeAspect="true" noChangeArrowheads="true"/>
          </p:cNvPicPr>
          <p:nvPr/>
        </p:nvPicPr>
        <p:blipFill>
          <a:blip r:embed="rId3">
            <a:extLst>
              <a:ext uri="{28A0092B-C50C-407E-A947-70E740481C1C}">
                <a14:useLocalDpi xmlns:a14="http://schemas.microsoft.com/office/drawing/2010/main" val="0"/>
              </a:ext>
            </a:extLst>
          </a:blip>
          <a:srcRect/>
          <a:stretch>
            <a:fillRect/>
          </a:stretch>
        </p:blipFill>
        <p:spPr bwMode="auto">
          <a:xfrm>
            <a:off x="5724128" y="4427562"/>
            <a:ext cx="2686050" cy="225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34163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1026" name="Picture 2"/>
          <p:cNvPicPr>
            <a:picLocks noChangeAspect="true" noChangeArrowheads="true"/>
          </p:cNvPicPr>
          <p:nvPr/>
        </p:nvPicPr>
        <p:blipFill rotWithShape="true">
          <a:blip cstate="print" r:embed="rId3">
            <a:extLst>
              <a:ext uri="{28A0092B-C50C-407E-A947-70E740481C1C}">
                <a14:useLocalDpi xmlns:a14="http://schemas.microsoft.com/office/drawing/2010/main" val="0"/>
              </a:ext>
            </a:extLst>
          </a:blip>
          <a:srcRect b="7201"/>
          <a:stretch/>
        </p:blipFill>
        <p:spPr bwMode="auto">
          <a:xfrm rot="1796534">
            <a:off x="6107861" y="1595696"/>
            <a:ext cx="3635208" cy="2221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true"/>
          </p:cNvSpPr>
          <p:nvPr>
            <p:ph type="title"/>
          </p:nvPr>
        </p:nvSpPr>
        <p:spPr/>
        <p:txBody>
          <a:bodyPr/>
          <a:lstStyle/>
          <a:p>
            <a:pPr algn="ctr"/>
            <a:r>
              <a:rPr lang="cs-CZ" dirty="false" smtClean="false"/>
              <a:t>ROZHODNUTÍ O POSKYTNUTÍ DOTACE</a:t>
            </a:r>
            <a:endParaRPr lang="cs-CZ" dirty="false"/>
          </a:p>
        </p:txBody>
      </p:sp>
      <p:sp>
        <p:nvSpPr>
          <p:cNvPr id="3" name="Zástupný symbol pro obsah 2"/>
          <p:cNvSpPr>
            <a:spLocks noGrp="true"/>
          </p:cNvSpPr>
          <p:nvPr>
            <p:ph idx="1"/>
          </p:nvPr>
        </p:nvSpPr>
        <p:spPr>
          <a:xfrm>
            <a:off x="305284" y="1268760"/>
            <a:ext cx="5706875" cy="2304256"/>
          </a:xfrm>
        </p:spPr>
        <p:txBody>
          <a:bodyPr/>
          <a:lstStyle/>
          <a:p>
            <a:pPr algn="just">
              <a:lnSpc>
                <a:spcPct val="100000"/>
              </a:lnSpc>
              <a:spcAft>
                <a:spcPts val="1200"/>
              </a:spcAft>
            </a:pPr>
            <a:r>
              <a:rPr lang="cs-CZ" sz="1900" dirty="false" smtClean="false"/>
              <a:t>Po podpisu textu právního </a:t>
            </a:r>
            <a:r>
              <a:rPr lang="cs-CZ" sz="1900" dirty="false"/>
              <a:t>aktu </a:t>
            </a:r>
            <a:r>
              <a:rPr lang="cs-CZ" sz="1900" dirty="false" smtClean="false"/>
              <a:t>(PA) o </a:t>
            </a:r>
            <a:r>
              <a:rPr lang="cs-CZ" sz="1900" dirty="false"/>
              <a:t>poskytnutí podpory </a:t>
            </a:r>
            <a:r>
              <a:rPr lang="cs-CZ" sz="1900" dirty="false" smtClean="false"/>
              <a:t>(Rozhodnutí o poskytnutí dotace) ředitelkou odboru 87 byl příjemce depeší informován o tom, že má právní akt k dispozici. </a:t>
            </a:r>
          </a:p>
          <a:p>
            <a:pPr algn="just">
              <a:lnSpc>
                <a:spcPct val="100000"/>
              </a:lnSpc>
              <a:spcAft>
                <a:spcPts val="1200"/>
              </a:spcAft>
            </a:pPr>
            <a:r>
              <a:rPr lang="cs-CZ" sz="1900" dirty="false" smtClean="false"/>
              <a:t>V okamžiku odpovědi statutárního zástupce (jeho zmocněnce) se žadatel stal příjemcem podpory</a:t>
            </a:r>
            <a:r>
              <a:rPr lang="cs-CZ" sz="1900" dirty="false"/>
              <a:t>. S textem </a:t>
            </a:r>
            <a:r>
              <a:rPr lang="cs-CZ" sz="1900" dirty="false" smtClean="false"/>
              <a:t>PA je </a:t>
            </a:r>
            <a:r>
              <a:rPr lang="cs-CZ" sz="1900" dirty="false"/>
              <a:t>potřeba se </a:t>
            </a:r>
            <a:r>
              <a:rPr lang="cs-CZ" sz="1900" dirty="false" smtClean="false"/>
              <a:t>seznámit</a:t>
            </a:r>
            <a:r>
              <a:rPr lang="cs-CZ" sz="1900" dirty="false"/>
              <a:t>.</a:t>
            </a:r>
          </a:p>
          <a:p>
            <a:pPr algn="just">
              <a:lnSpc>
                <a:spcPct val="100000"/>
              </a:lnSpc>
              <a:spcAft>
                <a:spcPts val="1200"/>
              </a:spcAft>
            </a:pPr>
            <a:endParaRPr lang="cs-CZ" sz="1900" dirty="false" smtClean="false"/>
          </a:p>
          <a:p>
            <a:pPr marL="0" indent="0" algn="just">
              <a:buNone/>
            </a:pPr>
            <a:endParaRPr lang="cs-CZ" dirty="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7</a:t>
            </a:fld>
            <a:endParaRPr lang="cs-CZ" dirty="false"/>
          </a:p>
        </p:txBody>
      </p:sp>
      <p:sp>
        <p:nvSpPr>
          <p:cNvPr id="6" name="Zástupný symbol pro obsah 2"/>
          <p:cNvSpPr txBox="true">
            <a:spLocks/>
          </p:cNvSpPr>
          <p:nvPr/>
        </p:nvSpPr>
        <p:spPr>
          <a:xfrm>
            <a:off x="296491" y="3861048"/>
            <a:ext cx="8064000" cy="4581328"/>
          </a:xfrm>
          <a:prstGeom prst="rect">
            <a:avLst/>
          </a:prstGeom>
        </p:spPr>
        <p:txBody>
          <a:bodyPr vert="horz" lIns="0" tIns="0" rIns="0" bIns="0"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00000"/>
              </a:lnSpc>
              <a:spcAft>
                <a:spcPts val="1200"/>
              </a:spcAft>
            </a:pPr>
            <a:r>
              <a:rPr lang="cs-CZ" sz="1900" b="true" dirty="false" err="true" smtClean="false"/>
              <a:t>RoD</a:t>
            </a:r>
            <a:r>
              <a:rPr lang="cs-CZ" sz="1900" b="true" dirty="false" smtClean="false"/>
              <a:t> obsahuje</a:t>
            </a:r>
            <a:r>
              <a:rPr lang="cs-CZ" sz="1900" dirty="false" smtClean="false"/>
              <a:t>: účel dotace, data zahájení a ukončení realizace, finanční rámec a platební podmínky, povinnosti příjemce a sankce. </a:t>
            </a:r>
          </a:p>
          <a:p>
            <a:pPr algn="just">
              <a:lnSpc>
                <a:spcPct val="100000"/>
              </a:lnSpc>
              <a:spcAft>
                <a:spcPts val="1200"/>
              </a:spcAft>
            </a:pPr>
            <a:r>
              <a:rPr lang="cs-CZ" sz="1900" dirty="false" smtClean="false"/>
              <a:t>Součástí Rozhodnutí o poskytnutí dotace je i </a:t>
            </a:r>
            <a:r>
              <a:rPr lang="cs-CZ" sz="1900" b="true" dirty="false" smtClean="false"/>
              <a:t>příloha „Informace </a:t>
            </a:r>
            <a:br>
              <a:rPr lang="cs-CZ" sz="1900" b="true" dirty="false" smtClean="false"/>
            </a:br>
            <a:r>
              <a:rPr lang="cs-CZ" sz="1900" b="true" dirty="false" smtClean="false"/>
              <a:t>o projektu“ </a:t>
            </a:r>
            <a:r>
              <a:rPr lang="cs-CZ" sz="1900" dirty="false" smtClean="false"/>
              <a:t>s obsahem klíčových aktivit, přehledem cílových skupin, finální podobou schváleného rozpočtu a finančním plánem projektu.</a:t>
            </a:r>
          </a:p>
          <a:p>
            <a:pPr algn="just">
              <a:lnSpc>
                <a:spcPct val="100000"/>
              </a:lnSpc>
              <a:spcAft>
                <a:spcPts val="1200"/>
              </a:spcAft>
            </a:pPr>
            <a:r>
              <a:rPr lang="cs-CZ" sz="1900" dirty="false" smtClean="false"/>
              <a:t>V</a:t>
            </a:r>
            <a:r>
              <a:rPr lang="cs-CZ" sz="1900" dirty="false"/>
              <a:t> případě podpory aktivit, které zakládají veřejnou podporu </a:t>
            </a:r>
            <a:r>
              <a:rPr lang="cs-CZ" sz="1900" dirty="false" smtClean="false"/>
              <a:t/>
            </a:r>
            <a:br>
              <a:rPr lang="cs-CZ" sz="1900" dirty="false" smtClean="false"/>
            </a:br>
            <a:r>
              <a:rPr lang="cs-CZ" sz="1900" dirty="false" smtClean="false"/>
              <a:t>a projekt, nebo </a:t>
            </a:r>
            <a:r>
              <a:rPr lang="cs-CZ" sz="1900" dirty="false"/>
              <a:t>jeho část je financována vyrovnávací </a:t>
            </a:r>
            <a:r>
              <a:rPr lang="cs-CZ" sz="1900" dirty="false" smtClean="false"/>
              <a:t>platbou, </a:t>
            </a:r>
            <a:br>
              <a:rPr lang="cs-CZ" sz="1900" dirty="false" smtClean="false"/>
            </a:br>
            <a:r>
              <a:rPr lang="cs-CZ" sz="1900" dirty="false" smtClean="false"/>
              <a:t>je </a:t>
            </a:r>
            <a:r>
              <a:rPr lang="cs-CZ" sz="1900" dirty="false"/>
              <a:t>přílohou Rozvojové </a:t>
            </a:r>
            <a:r>
              <a:rPr lang="cs-CZ" sz="1900" dirty="false" smtClean="false"/>
              <a:t>pověření.</a:t>
            </a:r>
            <a:endParaRPr lang="cs-CZ" sz="1900" dirty="false"/>
          </a:p>
          <a:p>
            <a:pPr algn="just">
              <a:lnSpc>
                <a:spcPct val="100000"/>
              </a:lnSpc>
              <a:spcAft>
                <a:spcPts val="1200"/>
              </a:spcAft>
            </a:pPr>
            <a:endParaRPr lang="cs-CZ" sz="1900" dirty="false" smtClean="false"/>
          </a:p>
          <a:p>
            <a:pPr marL="0" indent="0" algn="just">
              <a:buFont typeface="Wingdings" panose="05000000000000000000" pitchFamily="2" charset="2"/>
              <a:buNone/>
            </a:pPr>
            <a:endParaRPr lang="cs-CZ" dirty="false" smtClean="false"/>
          </a:p>
          <a:p>
            <a:endParaRPr lang="cs-CZ" dirty="false"/>
          </a:p>
        </p:txBody>
      </p:sp>
    </p:spTree>
    <p:extLst>
      <p:ext uri="{BB962C8B-B14F-4D97-AF65-F5344CB8AC3E}">
        <p14:creationId xmlns:p14="http://schemas.microsoft.com/office/powerpoint/2010/main" val="23023949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cap="none" dirty="false" smtClean="false"/>
              <a:t>V JAKÝCH SYSTÉMECH PRACUJEME I.</a:t>
            </a:r>
            <a:endParaRPr lang="cs-CZ" sz="2800" cap="none" dirty="false"/>
          </a:p>
        </p:txBody>
      </p:sp>
      <p:sp>
        <p:nvSpPr>
          <p:cNvPr id="3" name="Zástupný symbol pro obsah 2"/>
          <p:cNvSpPr>
            <a:spLocks noGrp="true"/>
          </p:cNvSpPr>
          <p:nvPr>
            <p:ph idx="1"/>
          </p:nvPr>
        </p:nvSpPr>
        <p:spPr>
          <a:xfrm>
            <a:off x="179512" y="1268760"/>
            <a:ext cx="8496944" cy="5256584"/>
          </a:xfrm>
        </p:spPr>
        <p:txBody>
          <a:bodyPr/>
          <a:lstStyle/>
          <a:p>
            <a:pPr>
              <a:lnSpc>
                <a:spcPct val="100000"/>
              </a:lnSpc>
            </a:pPr>
            <a:r>
              <a:rPr lang="cs-CZ" sz="2200" b="true" dirty="false" smtClean="false"/>
              <a:t>IS KP14+ </a:t>
            </a:r>
          </a:p>
          <a:p>
            <a:pPr lvl="3">
              <a:lnSpc>
                <a:spcPct val="100000"/>
              </a:lnSpc>
            </a:pPr>
            <a:r>
              <a:rPr lang="cs-CZ" sz="1700" dirty="false" smtClean="false"/>
              <a:t>Informační systém konečného příjemce</a:t>
            </a:r>
          </a:p>
          <a:p>
            <a:pPr lvl="3">
              <a:lnSpc>
                <a:spcPct val="100000"/>
              </a:lnSpc>
            </a:pPr>
            <a:r>
              <a:rPr lang="cs-CZ" sz="1700" dirty="false" smtClean="false"/>
              <a:t>pro žadatele a příjemce</a:t>
            </a:r>
          </a:p>
          <a:p>
            <a:pPr lvl="3">
              <a:lnSpc>
                <a:spcPct val="100000"/>
              </a:lnSpc>
            </a:pPr>
            <a:r>
              <a:rPr lang="cs-CZ" sz="1700" dirty="false" smtClean="false"/>
              <a:t>Komunikace prostřednictvím depeší (odesílají se z projektu)</a:t>
            </a:r>
          </a:p>
          <a:p>
            <a:pPr lvl="3">
              <a:lnSpc>
                <a:spcPct val="100000"/>
              </a:lnSpc>
            </a:pPr>
            <a:r>
              <a:rPr lang="cs-CZ" sz="1700" dirty="false" smtClean="false"/>
              <a:t>Řešení technických požadavků </a:t>
            </a:r>
          </a:p>
          <a:p>
            <a:pPr marL="2286000" lvl="5" indent="0">
              <a:buNone/>
            </a:pPr>
            <a:r>
              <a:rPr lang="cs-CZ" sz="1800" dirty="false" smtClean="false"/>
              <a:t>=&gt; </a:t>
            </a:r>
            <a:r>
              <a:rPr lang="cs-CZ" sz="1800" b="true" dirty="false" err="true" smtClean="false"/>
              <a:t>Service</a:t>
            </a:r>
            <a:r>
              <a:rPr lang="cs-CZ" sz="1800" b="true" dirty="false" smtClean="false"/>
              <a:t> </a:t>
            </a:r>
            <a:r>
              <a:rPr lang="cs-CZ" sz="1800" b="true" dirty="false" err="true" smtClean="false"/>
              <a:t>desk</a:t>
            </a:r>
            <a:r>
              <a:rPr lang="cs-CZ" sz="1800" b="true" dirty="false" smtClean="false"/>
              <a:t>: </a:t>
            </a:r>
            <a:r>
              <a:rPr lang="cs-CZ" sz="1800" b="true" dirty="false" smtClean="false">
                <a:hlinkClick r:id="rId2"/>
              </a:rPr>
              <a:t>iskp@mpsv.cz</a:t>
            </a:r>
            <a:endParaRPr lang="cs-CZ" sz="1800" b="true" dirty="false" smtClean="false"/>
          </a:p>
          <a:p>
            <a:pPr>
              <a:lnSpc>
                <a:spcPct val="100000"/>
              </a:lnSpc>
            </a:pPr>
            <a:endParaRPr lang="cs-CZ" sz="1600" dirty="false" smtClean="false"/>
          </a:p>
          <a:p>
            <a:endParaRPr lang="cs-CZ" dirty="false" smtClean="false"/>
          </a:p>
          <a:p>
            <a:endParaRPr lang="cs-CZ" dirty="false" smtClean="false"/>
          </a:p>
          <a:p>
            <a:endParaRPr lang="cs-CZ" dirty="false" smtClean="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8</a:t>
            </a:fld>
            <a:endParaRPr lang="cs-CZ" dirty="false"/>
          </a:p>
        </p:txBody>
      </p:sp>
      <p:pic>
        <p:nvPicPr>
          <p:cNvPr id="2055" name="Picture 7"/>
          <p:cNvPicPr>
            <a:picLocks noChangeAspect="true" noChangeArrowheads="true"/>
          </p:cNvPicPr>
          <p:nvPr/>
        </p:nvPicPr>
        <p:blipFill rotWithShape="true">
          <a:blip r:embed="rId3">
            <a:extLst>
              <a:ext uri="{28A0092B-C50C-407E-A947-70E740481C1C}">
                <a14:useLocalDpi xmlns:a14="http://schemas.microsoft.com/office/drawing/2010/main" val="0"/>
              </a:ext>
            </a:extLst>
          </a:blip>
          <a:srcRect b="8327"/>
          <a:stretch/>
        </p:blipFill>
        <p:spPr bwMode="auto">
          <a:xfrm>
            <a:off x="395536" y="3501008"/>
            <a:ext cx="8486873"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43746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sz="2800" cap="none" dirty="false" smtClean="false"/>
              <a:t>V JAKÝCH SYSTÉMECH PRACUJEME II.</a:t>
            </a:r>
            <a:endParaRPr lang="cs-CZ" sz="2800" cap="none" dirty="false"/>
          </a:p>
        </p:txBody>
      </p:sp>
      <p:sp>
        <p:nvSpPr>
          <p:cNvPr id="3" name="Zástupný symbol pro obsah 2"/>
          <p:cNvSpPr>
            <a:spLocks noGrp="true"/>
          </p:cNvSpPr>
          <p:nvPr>
            <p:ph idx="1"/>
          </p:nvPr>
        </p:nvSpPr>
        <p:spPr>
          <a:xfrm>
            <a:off x="179512" y="1268760"/>
            <a:ext cx="8496944" cy="5256584"/>
          </a:xfrm>
        </p:spPr>
        <p:txBody>
          <a:bodyPr/>
          <a:lstStyle/>
          <a:p>
            <a:pPr>
              <a:lnSpc>
                <a:spcPct val="100000"/>
              </a:lnSpc>
            </a:pPr>
            <a:r>
              <a:rPr lang="cs-CZ" b="true" dirty="false" smtClean="false"/>
              <a:t>MS2014+</a:t>
            </a:r>
          </a:p>
          <a:p>
            <a:pPr lvl="3">
              <a:lnSpc>
                <a:spcPct val="100000"/>
              </a:lnSpc>
            </a:pPr>
            <a:r>
              <a:rPr lang="cs-CZ" sz="1700" dirty="false" smtClean="false"/>
              <a:t>zaměstnanci Řídícího orgánu</a:t>
            </a:r>
          </a:p>
          <a:p>
            <a:pPr lvl="3">
              <a:lnSpc>
                <a:spcPct val="100000"/>
              </a:lnSpc>
            </a:pPr>
            <a:r>
              <a:rPr lang="cs-CZ" sz="1700" dirty="false" smtClean="false"/>
              <a:t>data mezi IS KP14+ a MS2014+ se přenášejí</a:t>
            </a:r>
            <a:r>
              <a:rPr lang="cs-CZ" sz="1800" dirty="false" smtClean="false"/>
              <a:t/>
            </a:r>
            <a:br>
              <a:rPr lang="cs-CZ" sz="1800" dirty="false" smtClean="false"/>
            </a:br>
            <a:endParaRPr lang="cs-CZ" sz="1800" dirty="false" smtClean="false"/>
          </a:p>
          <a:p>
            <a:pPr lvl="3">
              <a:lnSpc>
                <a:spcPct val="100000"/>
              </a:lnSpc>
            </a:pPr>
            <a:endParaRPr lang="cs-CZ" sz="1800" dirty="false"/>
          </a:p>
          <a:p>
            <a:pPr lvl="3">
              <a:lnSpc>
                <a:spcPct val="100000"/>
              </a:lnSpc>
            </a:pPr>
            <a:endParaRPr lang="cs-CZ" sz="1800" dirty="false" smtClean="false"/>
          </a:p>
          <a:p>
            <a:pPr lvl="3">
              <a:lnSpc>
                <a:spcPct val="100000"/>
              </a:lnSpc>
            </a:pPr>
            <a:endParaRPr lang="cs-CZ" sz="1800" dirty="false"/>
          </a:p>
          <a:p>
            <a:pPr lvl="3">
              <a:lnSpc>
                <a:spcPct val="100000"/>
              </a:lnSpc>
            </a:pPr>
            <a:endParaRPr lang="cs-CZ" sz="1800" dirty="false" smtClean="false"/>
          </a:p>
          <a:p>
            <a:pPr lvl="3">
              <a:lnSpc>
                <a:spcPct val="100000"/>
              </a:lnSpc>
            </a:pPr>
            <a:endParaRPr lang="cs-CZ" sz="1800" dirty="false" smtClean="false"/>
          </a:p>
          <a:p>
            <a:pPr lvl="3">
              <a:lnSpc>
                <a:spcPct val="100000"/>
              </a:lnSpc>
            </a:pPr>
            <a:endParaRPr lang="cs-CZ" sz="1800" dirty="false" smtClean="false"/>
          </a:p>
          <a:p>
            <a:pPr>
              <a:lnSpc>
                <a:spcPct val="100000"/>
              </a:lnSpc>
            </a:pPr>
            <a:endParaRPr lang="cs-CZ" sz="1600" dirty="false" smtClean="false"/>
          </a:p>
          <a:p>
            <a:endParaRPr lang="cs-CZ" dirty="false" smtClean="false"/>
          </a:p>
          <a:p>
            <a:endParaRPr lang="cs-CZ" dirty="false" smtClean="false"/>
          </a:p>
          <a:p>
            <a:endParaRPr lang="cs-CZ" dirty="false" smtClean="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9</a:t>
            </a:fld>
            <a:endParaRPr lang="cs-CZ" dirty="false"/>
          </a:p>
        </p:txBody>
      </p:sp>
      <p:pic>
        <p:nvPicPr>
          <p:cNvPr id="3075" name="Picture 3"/>
          <p:cNvPicPr>
            <a:picLocks noChangeAspect="true" noChangeArrowheads="true"/>
          </p:cNvPicPr>
          <p:nvPr/>
        </p:nvPicPr>
        <p:blipFill>
          <a:blip r:embed="rId2">
            <a:extLst>
              <a:ext uri="{28A0092B-C50C-407E-A947-70E740481C1C}">
                <a14:useLocalDpi xmlns:a14="http://schemas.microsoft.com/office/drawing/2010/main" val="0"/>
              </a:ext>
            </a:extLst>
          </a:blip>
          <a:srcRect/>
          <a:stretch>
            <a:fillRect/>
          </a:stretch>
        </p:blipFill>
        <p:spPr bwMode="auto">
          <a:xfrm>
            <a:off x="-68734" y="2578100"/>
            <a:ext cx="9251950" cy="427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8589418"/>
      </p:ext>
    </p:extLst>
  </p:cSld>
  <p:clrMapOvr>
    <a:masterClrMapping/>
  </p:clrMapOvr>
  <p:timing>
    <p:tnLst>
      <p:par>
        <p:cTn id="1" dur="indefinite" restart="never" nodeType="tmRoot"/>
      </p:par>
    </p:tnLst>
  </p:timing>
</p:sld>
</file>

<file path=ppt/theme/theme1.xml><?xml version="1.0" encoding="utf-8"?>
<a:them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o="urn:schemas-microsoft-com:office:office" xmlns:xvml="urn:schemas-microsoft-com:office:excel"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name="prezentace">
  <a:themeElements>
    <a:clrScheme name="MPSV">
      <a:dk1>
        <a:srgbClr val="084A8B"/>
      </a:dk1>
      <a:lt1>
        <a:srgbClr val="F5F5F5"/>
      </a:lt1>
      <a:dk2>
        <a:srgbClr val="AFDDFA"/>
      </a:dk2>
      <a:lt2>
        <a:srgbClr val="F5F5F5"/>
      </a:lt2>
      <a:accent1>
        <a:srgbClr val="084A8B"/>
      </a:accent1>
      <a:accent2>
        <a:srgbClr val="5FBBF5"/>
      </a:accent2>
      <a:accent3>
        <a:srgbClr val="D7EEFC"/>
      </a:accent3>
      <a:accent4>
        <a:srgbClr val="FFCC00"/>
      </a:accent4>
      <a:accent5>
        <a:srgbClr val="AFDDFA"/>
      </a:accent5>
      <a:accent6>
        <a:srgbClr val="AF0100"/>
      </a:accent6>
      <a:hlink>
        <a:srgbClr val="084A8B"/>
      </a:hlink>
      <a:folHlink>
        <a:srgbClr val="084A8B"/>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false">
              <a:srgbClr val="000000">
                <a:alpha val="38000"/>
              </a:srgbClr>
            </a:outerShdw>
          </a:effectLst>
        </a:effectStyle>
        <a:effectStyle>
          <a:effectLst>
            <a:outerShdw blurRad="40000" dist="23000" dir="5400000" rotWithShape="false">
              <a:srgbClr val="000000">
                <a:alpha val="35000"/>
              </a:srgbClr>
            </a:outerShdw>
          </a:effectLst>
        </a:effectStyle>
        <a:effectStyle>
          <a:effectLst>
            <a:outerShdw blurRad="40000" dist="23000" dir="5400000" rotWithShape="false">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o="urn:schemas-microsoft-com:office:office" xmlns:xvml="urn:schemas-microsoft-com:office:excel"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false">
              <a:srgbClr val="000000">
                <a:alpha val="38000"/>
              </a:srgbClr>
            </a:outerShdw>
          </a:effectLst>
        </a:effectStyle>
        <a:effectStyle>
          <a:effectLst>
            <a:outerShdw blurRad="40000" dist="23000" dir="5400000" rotWithShape="false">
              <a:srgbClr val="000000">
                <a:alpha val="35000"/>
              </a:srgbClr>
            </a:outerShdw>
          </a:effectLst>
        </a:effectStyle>
        <a:effectStyle>
          <a:effectLst>
            <a:outerShdw blurRad="40000" dist="23000" dir="5400000" rotWithShape="false">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o="urn:schemas-microsoft-com:office:office" xmlns:xvml="urn:schemas-microsoft-com:office:excel"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false">
              <a:srgbClr val="000000">
                <a:alpha val="38000"/>
              </a:srgbClr>
            </a:outerShdw>
          </a:effectLst>
        </a:effectStyle>
        <a:effectStyle>
          <a:effectLst>
            <a:outerShdw blurRad="40000" dist="23000" dir="5400000" rotWithShape="false">
              <a:srgbClr val="000000">
                <a:alpha val="35000"/>
              </a:srgbClr>
            </a:outerShdw>
          </a:effectLst>
        </a:effectStyle>
        <a:effectStyle>
          <a:effectLst>
            <a:outerShdw blurRad="40000" dist="23000" dir="5400000" rotWithShape="false">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
    <Relationship Target="itemProps1.xml" Type="http://schemas.openxmlformats.org/officeDocument/2006/relationships/customXmlProps" Id="rId1"/>
</Relationships>

</file>

<file path=customXml/_rels/item2.xml.rels><?xml version="1.0" encoding="UTF-8" standalone="yes"?>
<Relationships xmlns="http://schemas.openxmlformats.org/package/2006/relationships">
    <Relationship Target="itemProps2.xml" Type="http://schemas.openxmlformats.org/officeDocument/2006/relationships/customXmlProps" Id="rId1"/>
</Relationships>

</file>

<file path=customXml/_rels/item3.xml.rels><?xml version="1.0" encoding="UTF-8" standalone="yes"?>
<Relationships xmlns="http://schemas.openxmlformats.org/package/2006/relationships">
    <Relationship Target="itemProps3.xml" Type="http://schemas.openxmlformats.org/officeDocument/2006/relationships/customXmlProps" Id="rId1"/>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pc="http://schemas.microsoft.com/office/infopath/2007/PartnerControls" xmlns:xsi="http://www.w3.org/2001/XMLSchema-instance">
  <documentManagement>
    <AC_OriginalFileName xmlns="dfed548f-0517-4d39-90e3-3947398480c0">W:\INTERNÍ\ODD_874\SC 2.2.1\výzva_NNO střešní -03_15_041\08_Semináře\3. Seminář pro příjemce\1. Seminář pro příjemce_výzva č. 41.pptx</AC_OriginalFileName>
  </documentManagement>
</p:properties>
</file>

<file path=customXml/item3.xml><?xml version="1.0" encoding="utf-8"?>
<ct:contentTypeSchema xmlns:ct="http://schemas.microsoft.com/office/2006/metadata/contentType" xmlns:ma="http://schemas.microsoft.com/office/2006/metadata/properties/metaAttributes" ct:_="" ma:_="" ma:contentTypeDescription="Vytvoří nový dokument" ma:contentTypeID="0x010100A2FCF9BCABF3854AAB137087829D63AA" ma:contentTypeName="Dokument" ma:contentTypeScope="" ma:contentTypeVersion="1" ma:versionID="90d0f886a6a62db89f06e3f9c0f44a4f">
  <xsd:schema xmlns:xsd="http://www.w3.org/2001/XMLSchema" xmlns:ns2="dfed548f-0517-4d39-90e3-3947398480c0" xmlns:p="http://schemas.microsoft.com/office/2006/metadata/properties" xmlns:xs="http://www.w3.org/2001/XMLSchema" ma:fieldsID="f5200e09a0b80cc5f374a0f883a2b740" ma:root="true" ns2:_="" targetNamespace="http://schemas.microsoft.com/office/2006/metadata/properties">
    <xsd:import namespace="dfed548f-0517-4d39-90e3-3947398480c0"/>
    <xsd:element name="properties">
      <xsd:complexType>
        <xsd:sequence>
          <xsd:element name="documentManagement">
            <xsd:complexType>
              <xsd:all>
                <xsd:element minOccurs="0" ref="ns2:AC_OriginalFileName"/>
              </xsd:all>
            </xsd:complexType>
          </xsd:element>
        </xsd:sequence>
      </xsd:complexType>
    </xsd:element>
  </xsd:schema>
  <xsd:schema xmlns:xsd="http://www.w3.org/2001/XMLSchema" xmlns:dms="http://schemas.microsoft.com/office/2006/documentManagement/types" xmlns:pc="http://schemas.microsoft.com/office/infopath/2007/PartnerControls" xmlns:xs="http://www.w3.org/2001/XMLSchema" elementFormDefault="qualified" targetNamespace="dfed548f-0517-4d39-90e3-3947398480c0">
    <xsd:import namespace="http://schemas.microsoft.com/office/2006/documentManagement/types"/>
    <xsd:import namespace="http://schemas.microsoft.com/office/infopath/2007/PartnerControls"/>
    <xsd:element ma:displayName="Original File Name" ma:index="8" ma:internalName="AC_OriginalFileName" name="AC_OriginalFileName" nillable="true">
      <xsd:simpleType>
        <xsd:restriction base="dms:Note">
          <xsd:maxLength value="255"/>
        </xsd:restriction>
      </xsd:simpleType>
    </xsd:element>
  </xsd:schema>
  <xsd:schema xmlns:xsd="http://www.w3.org/2001/XMLSchema" xmlns="http://schemas.openxmlformats.org/package/2006/metadata/core-properties" xmlns:dc="http://purl.org/dc/elements/1.1/" xmlns:dcterms="http://purl.org/dc/terms/" xmlns:odoc="http://schemas.microsoft.com/internal/obd" xmlns:xsi="http://www.w3.org/2001/XMLSchema-instance" attributeFormDefault="unqualified" blockDefault="#all" elementFormDefault="qualified" targetNamespace="http://schemas.openxmlformats.org/package/2006/metadata/core-properties">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maxOccurs="1" minOccurs="0" ref="dc:creator"/>
        <xsd:element maxOccurs="1" minOccurs="0" ref="dcterms:created"/>
        <xsd:element maxOccurs="1" minOccurs="0" ref="dc:identifier"/>
        <xsd:element ma:displayName="Typ obsahu" ma:index="0" maxOccurs="1" minOccurs="0" name="contentType" type="xsd:string"/>
        <xsd:element ma:displayName="Nadpis" ma:index="4" maxOccurs="1" minOccurs="0" ref="dc:title"/>
        <xsd:element maxOccurs="1" minOccurs="0" ref="dc:subject"/>
        <xsd:element maxOccurs="1" minOccurs="0" ref="dc:description"/>
        <xsd:element maxOccurs="1" minOccurs="0" name="keywords" type="xsd:string"/>
        <xsd:element maxOccurs="1" minOccurs="0" ref="dc:language"/>
        <xsd:element maxOccurs="1" minOccurs="0" name="category" type="xsd:string"/>
        <xsd:element maxOccurs="1" minOccurs="0" name="version" type="xsd:string"/>
        <xsd:element maxOccurs="1" minOccurs="0" name="revision" type="xsd:string">
          <xsd:annotation>
            <xsd:documentation>
                        This value indicates the number of saves or revisions. The application is responsible for updating this value after each revision.
                    </xsd:documentation>
          </xsd:annotation>
        </xsd:element>
        <xsd:element maxOccurs="1" minOccurs="0" name="lastModifiedBy" type="xsd:string"/>
        <xsd:element maxOccurs="1" minOccurs="0" ref="dcterms:modified"/>
        <xsd:element maxOccurs="1" minOccurs="0" name="contentStatus" type="xsd:string"/>
      </xsd:all>
    </xsd:complexType>
  </xsd:schema>
  <xs:schema xmlns:xs="http://www.w3.org/2001/XMLSchema" xmlns:pc="http://schemas.microsoft.com/office/infopath/2007/PartnerControls" attributeFormDefault="unqualified" elementFormDefault="qualified" targetNamespace="http://schemas.microsoft.com/office/infopath/2007/PartnerControls">
    <xs:element name="Person">
      <xs:complexType>
        <xs:sequence>
          <xs:element minOccurs="0" ref="pc:DisplayName"/>
          <xs:element minOccurs="0" ref="pc:AccountId"/>
          <xs:element minOccurs="0" ref="pc:AccountType"/>
        </xs:sequence>
      </xs:complexType>
    </xs:element>
    <xs:element name="DisplayName" type="xs:string"/>
    <xs:element name="AccountId" type="xs:string"/>
    <xs:element name="AccountType" type="xs:string"/>
    <xs:element name="BDCAssociatedEntity">
      <xs:complexType>
        <xs:sequence>
          <xs:element maxOccurs="unbounded" minOccurs="0" ref="pc:BDCEntity"/>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minOccurs="0" ref="pc:EntityDisplayName"/>
          <xs:element minOccurs="0" ref="pc:EntityInstanceReference"/>
          <xs:element minOccurs="0" ref="pc:EntityId1"/>
          <xs:element minOccurs="0" ref="pc:EntityId2"/>
          <xs:element minOccurs="0" ref="pc:EntityId3"/>
          <xs:element minOccurs="0" ref="pc:EntityId4"/>
          <xs:element minOccurs="0" ref="pc:EntityId5"/>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maxOccurs="unbounded" minOccurs="0" ref="pc:TermInfo"/>
        </xs:sequence>
      </xs:complexType>
    </xs:element>
    <xs:element name="TermInfo">
      <xs:complexType>
        <xs:sequence>
          <xs:element minOccurs="0" ref="pc:TermName"/>
          <xs:element minOccurs="0" ref="pc:TermId"/>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024B3C-103B-4B2F-9C39-EF5AC350959F}">
  <ds:schemaRefs>
    <ds:schemaRef ds:uri="http://schemas.microsoft.com/sharepoint/v3/contenttype/forms"/>
  </ds:schemaRefs>
</ds:datastoreItem>
</file>

<file path=customXml/itemProps2.xml><?xml version="1.0" encoding="utf-8"?>
<ds:datastoreItem xmlns:ds="http://schemas.openxmlformats.org/officeDocument/2006/customXml" ds:itemID="{76A666A9-5E9E-48DA-8429-33655BE50653}">
  <ds:schemaRefs>
    <ds:schemaRef ds:uri="http://schemas.openxmlformats.org/package/2006/metadata/core-properties"/>
    <ds:schemaRef ds:uri="http://purl.org/dc/terms/"/>
    <ds:schemaRef ds:uri="http://schemas.microsoft.com/office/2006/metadata/properties"/>
    <ds:schemaRef ds:uri="http://purl.org/dc/dcmitype/"/>
    <ds:schemaRef ds:uri="http://purl.org/dc/elements/1.1/"/>
    <ds:schemaRef ds:uri="http://schemas.microsoft.com/office/2006/documentManagement/types"/>
    <ds:schemaRef ds:uri="dfed548f-0517-4d39-90e3-3947398480c0"/>
    <ds:schemaRef ds:uri="http://www.w3.org/XML/1998/namespace"/>
    <ds:schemaRef ds:uri="http://schemas.microsoft.com/office/infopath/2007/PartnerControls"/>
  </ds:schemaRefs>
</ds:datastoreItem>
</file>

<file path=customXml/itemProps3.xml><?xml version="1.0" encoding="utf-8"?>
<ds:datastoreItem xmlns:ds="http://schemas.openxmlformats.org/officeDocument/2006/customXml" ds:itemID="{C81CE069-62A4-4530-9527-DD6E26B002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ed548f-0517-4d39-90e3-3947398480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Properties xmlns:properties="http://schemas.openxmlformats.org/officeDocument/2006/extended-properties" xmlns:vt="http://schemas.openxmlformats.org/officeDocument/2006/docPropsVTypes">
  <properties:Template>prezentace</properties:Template>
  <properties:Words>2586</properties:Words>
  <properties:PresentationFormat>Předvádění na obrazovce (4:3)</properties:PresentationFormat>
  <properties:Paragraphs>480</properties:Paragraphs>
  <properties:Slides>58</properties:Slides>
  <properties:Notes>34</properties:Notes>
  <properties:TotalTime>16271</properties:TotalTime>
  <properties:HiddenSlides>0</properties:HiddenSlides>
  <properties:MMClips>0</properties:MMClips>
  <properties:ScaleCrop>false</properties:ScaleCrop>
  <properties:HeadingPairs>
    <vt:vector baseType="variant" size="4">
      <vt:variant>
        <vt:lpstr>Motiv</vt:lpstr>
      </vt:variant>
      <vt:variant>
        <vt:i4>1</vt:i4>
      </vt:variant>
      <vt:variant>
        <vt:lpstr>Nadpisy snímků</vt:lpstr>
      </vt:variant>
      <vt:variant>
        <vt:i4>58</vt:i4>
      </vt:variant>
    </vt:vector>
  </properties:HeadingPairs>
  <properties:TitlesOfParts>
    <vt:vector baseType="lpstr" size="59">
      <vt:lpstr>prezentace</vt:lpstr>
      <vt:lpstr>seminář pro příjemce Výzva č. 03_17_071  1. podmínky a pravidla realizace projektů </vt:lpstr>
      <vt:lpstr>Co nás dnes čeká – dva semináře </vt:lpstr>
      <vt:lpstr>Co nás dnes čeká</vt:lpstr>
      <vt:lpstr>Výzva 71 – Podporované aktivity</vt:lpstr>
      <vt:lpstr>Výzva 71 – nePodporované aktivity</vt:lpstr>
      <vt:lpstr>V JAKÉ FÁZI JSOU NYNÍ PROJEKTY</vt:lpstr>
      <vt:lpstr>ROZHODNUTÍ O POSKYTNUTÍ DOTACE</vt:lpstr>
      <vt:lpstr>V JAKÝCH SYSTÉMECH PRACUJEME I.</vt:lpstr>
      <vt:lpstr>V JAKÝCH SYSTÉMECH PRACUJEME II.</vt:lpstr>
      <vt:lpstr>V JAKÝCH SYSTÉMECH PRACUJEME III.</vt:lpstr>
      <vt:lpstr>Prezentace aplikace PowerPoint</vt:lpstr>
      <vt:lpstr>Prezentace aplikace PowerPoint</vt:lpstr>
      <vt:lpstr>Obecná část pravidel pro příjemce</vt:lpstr>
      <vt:lpstr>Specifická část pravidel pro příjemce</vt:lpstr>
      <vt:lpstr>další příručky</vt:lpstr>
      <vt:lpstr>kontroly na místě</vt:lpstr>
      <vt:lpstr>KONTROLY NA MÍSTĚ</vt:lpstr>
      <vt:lpstr>plán aktivit</vt:lpstr>
      <vt:lpstr>Plán aktivit</vt:lpstr>
      <vt:lpstr> změny projektu  </vt:lpstr>
      <vt:lpstr>změny projektu</vt:lpstr>
      <vt:lpstr>Podstatné a Nepodstatné změny</vt:lpstr>
      <vt:lpstr>Nepodstatné změny I</vt:lpstr>
      <vt:lpstr>Nepodstatné změny II</vt:lpstr>
      <vt:lpstr>Nepodstatné změny III</vt:lpstr>
      <vt:lpstr>Podstatné změny I</vt:lpstr>
      <vt:lpstr>Podstatné změny II</vt:lpstr>
      <vt:lpstr>Změny projektu – závěrem I.</vt:lpstr>
      <vt:lpstr>Změny projektu – závěrem II.</vt:lpstr>
      <vt:lpstr> Změnové řízení v Iskp14+  </vt:lpstr>
      <vt:lpstr>Změny vyžádané příjemcem – IS KP14+</vt:lpstr>
      <vt:lpstr>Změny vyžádané příjemcem – IS KP14+</vt:lpstr>
      <vt:lpstr>Schvalovací proces</vt:lpstr>
      <vt:lpstr> (ne)způsobilé výdaje  </vt:lpstr>
      <vt:lpstr>Způsobilé a nezpůsobilé výdaje</vt:lpstr>
      <vt:lpstr>Charakteristika způsobilého výdaje</vt:lpstr>
      <vt:lpstr>Charakteristika základních pojmů – Způsobilé výdaje </vt:lpstr>
      <vt:lpstr>Celkové způsobilé náklady projektu</vt:lpstr>
      <vt:lpstr>Celkové způsobilé náklady projektu</vt:lpstr>
      <vt:lpstr>Způsobilé výdaje – osobní náklady</vt:lpstr>
      <vt:lpstr>Způsobilé výdaje -  osobní náklady </vt:lpstr>
      <vt:lpstr>Způsobilé výdaje – osobní náklady</vt:lpstr>
      <vt:lpstr>Způsobilé výdaje – osobní náklady</vt:lpstr>
      <vt:lpstr>Způsobilé výdaje - osobní náklady</vt:lpstr>
      <vt:lpstr>Způsobilé výdaje - osobní náklady</vt:lpstr>
      <vt:lpstr>Způsobilé výdaje - osobní náklady</vt:lpstr>
      <vt:lpstr>Způsobilé výdaje - Osobní náklady  PN a NN</vt:lpstr>
      <vt:lpstr>Způsobilé výdaje – Cestovné</vt:lpstr>
      <vt:lpstr>Způsobilé výdaje – Cestovné</vt:lpstr>
      <vt:lpstr>Způsobilé výdaje -  cestovné – PN a NN</vt:lpstr>
      <vt:lpstr>Způsobilé výdaje – nákup zařízení  a vybavení</vt:lpstr>
      <vt:lpstr>Způsobilé výdaje  nákup zařízení a vybavení</vt:lpstr>
      <vt:lpstr>Způsobilé výdaje - Přímá podpora</vt:lpstr>
      <vt:lpstr>Způsobilé výdaje - Nákup služeb</vt:lpstr>
      <vt:lpstr>Vedení účetnictví   a   dokladování výdajů</vt:lpstr>
      <vt:lpstr>Vedení účetnictví</vt:lpstr>
      <vt:lpstr>Dokladování výdajů </vt:lpstr>
      <vt:lpstr>děkujeme za pozornost</vt:lpstr>
    </vt:vector>
  </properties:TitlesOfParts>
  <properties:LinksUpToDate>false</properties:LinksUpToDate>
  <properties:SharedDoc>false</properties:SharedDoc>
  <properties:HyperlinksChanged>false</properties:HyperlinksChanged>
  <properties:Application>Microsoft Office PowerPoint</properties:Application>
  <properties:AppVersion>14.0000</properties:AppVersion>
</properties:Properties>
</file>

<file path=docProps/core.xml><?xml version="1.0" encoding="utf-8"?>
<cp:coreProperties xmlns:cp="http://schemas.openxmlformats.org/package/2006/metadata/core-properties" xmlns:dcterms="http://purl.org/dc/terms/" xmlns:dc="http://purl.org/dc/elements/1.1/">
  <dcterms:created xmlns:xsi="http://www.w3.org/2001/XMLSchema-instance" xsi:type="dcterms:W3CDTF">2015-02-20T08:23:15Z</dcterms:created>
  <dc:creator/>
  <cp:lastModifiedBy/>
  <dcterms:modified xmlns:xsi="http://www.w3.org/2001/XMLSchema-instance" xsi:type="dcterms:W3CDTF">2018-05-04T07:42:51Z</dcterms:modified>
  <cp:revision>417</cp:revision>
  <dc:title>ROZLOŽENÍ SNÍMKŮ A TISK PREZENTACÍ</dc:title>
</cp:coreProperties>
</file>

<file path=docProps/custom.xml><?xml version="1.0" encoding="utf-8"?>
<prop:Properties xmlns:vt="http://schemas.openxmlformats.org/officeDocument/2006/docPropsVTypes" xmlns:prop="http://schemas.openxmlformats.org/officeDocument/2006/custom-properties">
  <prop:property fmtid="{D5CDD505-2E9C-101B-9397-08002B2CF9AE}" pid="2" name="ContentTypeId">
    <vt:lpwstr>0x010100A2FCF9BCABF3854AAB137087829D63AA</vt:lpwstr>
  </prop:property>
</prop:Properties>
</file>